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61" r:id="rId3"/>
    <p:sldId id="299" r:id="rId4"/>
    <p:sldId id="300" r:id="rId5"/>
    <p:sldId id="301" r:id="rId6"/>
    <p:sldId id="316" r:id="rId7"/>
    <p:sldId id="315" r:id="rId8"/>
    <p:sldId id="313" r:id="rId9"/>
    <p:sldId id="317" r:id="rId10"/>
    <p:sldId id="304" r:id="rId11"/>
    <p:sldId id="318" r:id="rId12"/>
    <p:sldId id="30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0679" autoAdjust="0"/>
  </p:normalViewPr>
  <p:slideViewPr>
    <p:cSldViewPr snapToObjects="1">
      <p:cViewPr varScale="1">
        <p:scale>
          <a:sx n="118" d="100"/>
          <a:sy n="118" d="100"/>
        </p:scale>
        <p:origin x="20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542C9-2D7A-0F44-B8C7-9A40869168D5}" type="datetimeFigureOut">
              <a:rPr lang="en-US" smtClean="0"/>
              <a:pPr/>
              <a:t>10/4/19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45C6-4FC1-0D4C-8197-D90AC1D2D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5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445C6-4FC1-0D4C-8197-D90AC1D2D9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10/4/19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CB80-77F9-A04E-BD06-E1B2E2D3F1EB}" type="datetimeFigureOut">
              <a:rPr lang="en-US" smtClean="0"/>
              <a:pPr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3.png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0.png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6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3999" cy="2971800"/>
          </a:xfrm>
          <a:prstGeom prst="rect">
            <a:avLst/>
          </a:prstGeom>
        </p:spPr>
      </p:pic>
      <p:pic>
        <p:nvPicPr>
          <p:cNvPr id="30" name="Picture 29" descr="TAMU_Ae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0" cy="76098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0" y="3101637"/>
            <a:ext cx="914399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obe Caslon Pro Bold"/>
                <a:cs typeface="Adobe Caslon Pro Bold"/>
              </a:rPr>
              <a:t>JOHN L. JUNKINS   &amp;   ROBYN M. WOOLLANDS</a:t>
            </a:r>
          </a:p>
          <a:p>
            <a:pPr algn="ctr"/>
            <a:endParaRPr lang="en-US" sz="1400" dirty="0">
              <a:cs typeface="Adobe Caslon Pro Bold"/>
            </a:endParaRPr>
          </a:p>
          <a:p>
            <a:pPr algn="ctr"/>
            <a:r>
              <a:rPr lang="en-US" sz="2000" dirty="0">
                <a:cs typeface="Adobe Caslon Pro Bold"/>
              </a:rPr>
              <a:t>Five</a:t>
            </a:r>
            <a:r>
              <a:rPr lang="en-US" dirty="0">
                <a:cs typeface="Adobe Caslon Pro Bold"/>
              </a:rPr>
              <a:t> Part Lecture Series</a:t>
            </a:r>
          </a:p>
          <a:p>
            <a:pPr algn="ctr"/>
            <a:endParaRPr lang="en-US" sz="1400" dirty="0">
              <a:cs typeface="Adobe Caslon Pro Bold"/>
            </a:endParaRPr>
          </a:p>
          <a:p>
            <a:pPr algn="ctr"/>
            <a:r>
              <a:rPr lang="en-US" sz="2800" b="1" dirty="0">
                <a:solidFill>
                  <a:srgbClr val="800000"/>
                </a:solidFill>
                <a:cs typeface="Adobe Caslon Pro Bold"/>
              </a:rPr>
              <a:t>Picard-</a:t>
            </a:r>
            <a:r>
              <a:rPr lang="en-US" sz="2800" b="1" dirty="0" err="1">
                <a:solidFill>
                  <a:srgbClr val="800000"/>
                </a:solidFill>
                <a:cs typeface="Adobe Caslon Pro Bold"/>
              </a:rPr>
              <a:t>Chebyshev</a:t>
            </a:r>
            <a:r>
              <a:rPr lang="en-US" sz="2800" b="1" dirty="0">
                <a:solidFill>
                  <a:srgbClr val="800000"/>
                </a:solidFill>
                <a:cs typeface="Adobe Caslon Pro Bold"/>
              </a:rPr>
              <a:t> Numerical Integration</a:t>
            </a:r>
          </a:p>
          <a:p>
            <a:pPr algn="ctr"/>
            <a:r>
              <a:rPr lang="en-US" sz="2800" b="1" dirty="0">
                <a:solidFill>
                  <a:srgbClr val="800000"/>
                </a:solidFill>
                <a:cs typeface="Adobe Caslon Pro Bold"/>
              </a:rPr>
              <a:t>Applications in </a:t>
            </a:r>
            <a:r>
              <a:rPr lang="en-US" sz="2800" b="1" dirty="0" err="1">
                <a:solidFill>
                  <a:srgbClr val="800000"/>
                </a:solidFill>
                <a:cs typeface="Adobe Caslon Pro Bold"/>
              </a:rPr>
              <a:t>Astrodynamics</a:t>
            </a:r>
            <a:endParaRPr lang="en-US" sz="2800" b="1" dirty="0">
              <a:solidFill>
                <a:srgbClr val="800000"/>
              </a:solidFill>
              <a:cs typeface="Adobe Caslon Pro Bold"/>
            </a:endParaRPr>
          </a:p>
          <a:p>
            <a:pPr algn="ctr"/>
            <a:endParaRPr lang="en-US" sz="1400" dirty="0">
              <a:cs typeface="Adobe Caslon Pro Bold"/>
            </a:endParaRPr>
          </a:p>
          <a:p>
            <a:pPr algn="ctr"/>
            <a:r>
              <a:rPr lang="en-US" sz="1600" dirty="0">
                <a:cs typeface="Adobe Caslon Pro Bold"/>
              </a:rPr>
              <a:t>Texas A&amp;M University</a:t>
            </a:r>
          </a:p>
          <a:p>
            <a:pPr algn="ctr"/>
            <a:r>
              <a:rPr lang="en-US" sz="1600" dirty="0">
                <a:cs typeface="Adobe Caslon Pro Bold"/>
              </a:rPr>
              <a:t>Department of Aerospace Engineering</a:t>
            </a:r>
          </a:p>
          <a:p>
            <a:pPr algn="ctr"/>
            <a:r>
              <a:rPr lang="en-US" sz="1600" dirty="0">
                <a:cs typeface="Adobe Caslon Pro Bold"/>
              </a:rPr>
              <a:t>College Station, TX 77840</a:t>
            </a:r>
          </a:p>
          <a:p>
            <a:pPr algn="ctr"/>
            <a:endParaRPr lang="en-US" sz="1400" dirty="0">
              <a:cs typeface="Adobe Caslon Pro Bold"/>
            </a:endParaRPr>
          </a:p>
          <a:p>
            <a:pPr algn="ctr"/>
            <a:r>
              <a:rPr lang="en-US" sz="1600" dirty="0">
                <a:cs typeface="Adobe Caslon Pro Bold"/>
              </a:rPr>
              <a:t>Spring 2017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801" y="1158506"/>
            <a:ext cx="9143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dobe Caslon Pro Bold"/>
                <a:cs typeface="Adobe Caslon Pro Bold"/>
              </a:rPr>
              <a:t>Lecture 2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dobe Caslon Pro Bold"/>
                <a:cs typeface="Adobe Caslon Pro Bold"/>
              </a:rPr>
              <a:t>NUMERICAL  QUADRATURE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5806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QUADRATURE  COMPARISON 2:  EASIER FUNCTION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11923"/>
            <a:ext cx="6605775" cy="4954332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425213"/>
              </p:ext>
            </p:extLst>
          </p:nvPr>
        </p:nvGraphicFramePr>
        <p:xfrm>
          <a:off x="3217912" y="1400906"/>
          <a:ext cx="2866256" cy="515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5" imgW="1269720" imgH="228600" progId="Equation.DSMT4">
                  <p:embed/>
                </p:oleObj>
              </mc:Choice>
              <mc:Fallback>
                <p:oleObj name="Equation" r:id="rId5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7912" y="1400906"/>
                        <a:ext cx="2866256" cy="51592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42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9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806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QUADRATURE COMPARISON 2 – LOW AND HIGH ACCURACY</a:t>
            </a: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2" y="1340768"/>
            <a:ext cx="3657599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1" y="4117262"/>
            <a:ext cx="3657599" cy="2743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70757" y="960997"/>
            <a:ext cx="14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Accuracy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4795" y="958158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Accuracy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53" y="1340768"/>
            <a:ext cx="3657599" cy="274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53" y="4123211"/>
            <a:ext cx="3657599" cy="27432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83568" y="2258869"/>
            <a:ext cx="77768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Conclusion based on limited experimentation:  </a:t>
            </a:r>
            <a:r>
              <a:rPr lang="en-US" sz="1400" dirty="0" err="1"/>
              <a:t>Clenshaw</a:t>
            </a:r>
            <a:r>
              <a:rPr lang="en-US" sz="1400" dirty="0"/>
              <a:t>-Curtis (</a:t>
            </a:r>
            <a:r>
              <a:rPr lang="en-US" sz="1400" dirty="0" err="1"/>
              <a:t>Chebyshev</a:t>
            </a:r>
            <a:r>
              <a:rPr lang="en-US" sz="1400" dirty="0"/>
              <a:t>) integration “wins” by orders of magnitude for high precision integrals (&gt;6 digits), Gaussian Quadrature “wins” for low precision (&lt;3 digits) integrals.  Also note, the result of Gaussian Quadrature is a </a:t>
            </a:r>
            <a:r>
              <a:rPr lang="en-US" sz="1400" b="1" i="1" dirty="0"/>
              <a:t>number</a:t>
            </a:r>
            <a:r>
              <a:rPr lang="en-US" sz="1400" dirty="0"/>
              <a:t>, the result of </a:t>
            </a:r>
            <a:r>
              <a:rPr lang="en-US" sz="1400" dirty="0" err="1"/>
              <a:t>Clenshaw</a:t>
            </a:r>
            <a:r>
              <a:rPr lang="en-US" sz="1400" dirty="0"/>
              <a:t>-Curtis integration is a </a:t>
            </a:r>
            <a:r>
              <a:rPr lang="en-US" sz="1400" b="1" i="1" dirty="0"/>
              <a:t>function</a:t>
            </a:r>
            <a:r>
              <a:rPr lang="en-US" sz="1400" dirty="0"/>
              <a:t> for a variable upper limit of integration.   </a:t>
            </a:r>
          </a:p>
        </p:txBody>
      </p:sp>
    </p:spTree>
    <p:extLst>
      <p:ext uri="{BB962C8B-B14F-4D97-AF65-F5344CB8AC3E}">
        <p14:creationId xmlns:p14="http://schemas.microsoft.com/office/powerpoint/2010/main" val="42392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" y="5806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  <a:cs typeface="Adobe Caslon Pro Bold"/>
              </a:rPr>
              <a:t>REFERENCES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3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2948" y="1220554"/>
            <a:ext cx="87986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t">
              <a:buAutoNum type="arabicPeriod"/>
            </a:pPr>
            <a:r>
              <a:rPr lang="en-US" sz="2000" dirty="0"/>
              <a:t>Boyd, John P., </a:t>
            </a:r>
            <a:r>
              <a:rPr lang="en-US" sz="2000" i="1" dirty="0"/>
              <a:t>Chebyshev and Fourier spectral methods,</a:t>
            </a:r>
            <a:r>
              <a:rPr lang="en-US" sz="2000" dirty="0"/>
              <a:t> Courier Corporation, 2001. </a:t>
            </a:r>
          </a:p>
          <a:p>
            <a:pPr marL="457200" indent="-457200" fontAlgn="t">
              <a:buAutoNum type="arabicPeriod"/>
            </a:pPr>
            <a:r>
              <a:rPr lang="en-US" sz="2000" dirty="0"/>
              <a:t>Hildebrand, Francis </a:t>
            </a:r>
            <a:r>
              <a:rPr lang="en-US" sz="2000" dirty="0" err="1"/>
              <a:t>Begnaud</a:t>
            </a:r>
            <a:r>
              <a:rPr lang="en-US" sz="2000" dirty="0"/>
              <a:t>, </a:t>
            </a:r>
            <a:r>
              <a:rPr lang="en-US" sz="2000" i="1" dirty="0"/>
              <a:t>Introduction to numerical analysis,</a:t>
            </a:r>
            <a:r>
              <a:rPr lang="en-US" sz="2000" dirty="0"/>
              <a:t> Courier Corporation, 1987. </a:t>
            </a:r>
          </a:p>
          <a:p>
            <a:pPr marL="457200" indent="-457200" fontAlgn="t">
              <a:buAutoNum type="arabicPeriod"/>
            </a:pPr>
            <a:r>
              <a:rPr lang="en-US" sz="2000" dirty="0"/>
              <a:t>Ma, J., </a:t>
            </a:r>
            <a:r>
              <a:rPr lang="en-US" sz="2000" dirty="0" err="1"/>
              <a:t>Rokhlin</a:t>
            </a:r>
            <a:r>
              <a:rPr lang="en-US" sz="2000" dirty="0"/>
              <a:t>, V., and </a:t>
            </a:r>
            <a:r>
              <a:rPr lang="en-US" sz="2000" dirty="0" err="1"/>
              <a:t>Wandzura</a:t>
            </a:r>
            <a:r>
              <a:rPr lang="en-US" sz="2000" dirty="0"/>
              <a:t>, S., </a:t>
            </a:r>
            <a:r>
              <a:rPr lang="en-US" sz="2000" i="1" dirty="0"/>
              <a:t>Generalized Gaussian quadrature rules for systems of arbitrary functions,</a:t>
            </a:r>
            <a:r>
              <a:rPr lang="en-US" sz="2000" dirty="0"/>
              <a:t> SIAM Journal on Numerical Analysis 33.3 (1996): 971-996.</a:t>
            </a:r>
          </a:p>
          <a:p>
            <a:pPr marL="457200" indent="-457200" fontAlgn="t">
              <a:buAutoNum type="arabicPeriod"/>
            </a:pPr>
            <a:r>
              <a:rPr lang="en-US" sz="2000" dirty="0" err="1"/>
              <a:t>Piessens</a:t>
            </a:r>
            <a:r>
              <a:rPr lang="en-US" sz="2000" dirty="0"/>
              <a:t>, Robert, </a:t>
            </a:r>
            <a:r>
              <a:rPr lang="en-US" sz="2000" i="1" dirty="0"/>
              <a:t>Modified </a:t>
            </a:r>
            <a:r>
              <a:rPr lang="en-US" sz="2000" i="1" dirty="0" err="1"/>
              <a:t>Clenshaw</a:t>
            </a:r>
            <a:r>
              <a:rPr lang="en-US" sz="2000" i="1" dirty="0"/>
              <a:t>-Curtis integration and applications to numerical computation of integral transforms,</a:t>
            </a:r>
            <a:r>
              <a:rPr lang="en-US" sz="2000" dirty="0"/>
              <a:t> Numerical integration, Springer Netherlands, 1987: 35-51.</a:t>
            </a:r>
          </a:p>
          <a:p>
            <a:pPr marL="457200" indent="-457200" fontAlgn="t">
              <a:buAutoNum type="arabicPeriod"/>
            </a:pPr>
            <a:r>
              <a:rPr lang="en-US" sz="2000" dirty="0"/>
              <a:t>Junkins, J., </a:t>
            </a:r>
            <a:r>
              <a:rPr lang="en-US" sz="2000" dirty="0" err="1"/>
              <a:t>Bani</a:t>
            </a:r>
            <a:r>
              <a:rPr lang="en-US" sz="2000" dirty="0"/>
              <a:t> </a:t>
            </a:r>
            <a:r>
              <a:rPr lang="en-US" sz="2000" dirty="0" err="1"/>
              <a:t>Younes</a:t>
            </a:r>
            <a:r>
              <a:rPr lang="en-US" sz="2000" dirty="0"/>
              <a:t>, A., </a:t>
            </a:r>
            <a:r>
              <a:rPr lang="en-US" sz="2000" dirty="0" err="1"/>
              <a:t>Woollands</a:t>
            </a:r>
            <a:r>
              <a:rPr lang="en-US" sz="2000" dirty="0"/>
              <a:t>, R., Bai, B. </a:t>
            </a:r>
            <a:r>
              <a:rPr lang="en-US" sz="2000" i="1" dirty="0"/>
              <a:t>Orthogonal Approximation in Higher Dimensions: Applications in Astrodynamics,</a:t>
            </a:r>
            <a:r>
              <a:rPr lang="en-US" sz="2000" dirty="0"/>
              <a:t> ASS 12-634, JN </a:t>
            </a:r>
            <a:r>
              <a:rPr lang="en-US" sz="2000" dirty="0" err="1"/>
              <a:t>Juang</a:t>
            </a:r>
            <a:r>
              <a:rPr lang="en-US" sz="2000" dirty="0"/>
              <a:t> Astrodynamics </a:t>
            </a:r>
            <a:r>
              <a:rPr lang="en-US" sz="2000" dirty="0" err="1"/>
              <a:t>Symp</a:t>
            </a:r>
            <a:r>
              <a:rPr lang="en-US" sz="2000" dirty="0"/>
              <a:t>,</a:t>
            </a:r>
            <a:r>
              <a:rPr lang="en-US" sz="2000"/>
              <a:t> </a:t>
            </a:r>
            <a:r>
              <a:rPr lang="en-US" sz="2000" dirty="0"/>
              <a:t>2012.</a:t>
            </a:r>
          </a:p>
          <a:p>
            <a:pPr marL="457200" indent="-457200" fontAlgn="t">
              <a:buAutoNum type="arabicPeriod"/>
            </a:pPr>
            <a:r>
              <a:rPr lang="en-US" sz="2000" dirty="0" err="1"/>
              <a:t>Bani-Younes</a:t>
            </a:r>
            <a:r>
              <a:rPr lang="en-US" sz="2000" dirty="0"/>
              <a:t>, A., </a:t>
            </a:r>
            <a:r>
              <a:rPr lang="en-US" sz="2000" i="1" dirty="0"/>
              <a:t>Orthogonal Polynomial Approximation in Higher Dimensions: Applications in Astrodynamics</a:t>
            </a:r>
            <a:r>
              <a:rPr lang="en-US" sz="2000" dirty="0"/>
              <a:t>. PhD thesis, Department of Aerospace Engineering, Texas A&amp;M University, College Station, TX, 2013.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</p:spTree>
    <p:extLst>
      <p:ext uri="{BB962C8B-B14F-4D97-AF65-F5344CB8AC3E}">
        <p14:creationId xmlns:p14="http://schemas.microsoft.com/office/powerpoint/2010/main" val="230411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5806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  <a:cs typeface="Adobe Caslon Pro Bold"/>
              </a:rPr>
              <a:t>FIVE  PART  LECTURE  SERIES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80886"/>
              </p:ext>
            </p:extLst>
          </p:nvPr>
        </p:nvGraphicFramePr>
        <p:xfrm>
          <a:off x="235867" y="1772816"/>
          <a:ext cx="867226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508418941"/>
                    </a:ext>
                  </a:extLst>
                </a:gridCol>
                <a:gridCol w="6006566">
                  <a:extLst>
                    <a:ext uri="{9D8B030D-6E8A-4147-A177-3AD203B41FA5}">
                      <a16:colId xmlns:a16="http://schemas.microsoft.com/office/drawing/2014/main" val="3990394934"/>
                    </a:ext>
                  </a:extLst>
                </a:gridCol>
                <a:gridCol w="1657587">
                  <a:extLst>
                    <a:ext uri="{9D8B030D-6E8A-4147-A177-3AD203B41FA5}">
                      <a16:colId xmlns:a16="http://schemas.microsoft.com/office/drawing/2014/main" val="508705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Presenter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5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dobe Caslon Pro Bold"/>
                        </a:rPr>
                        <a:t>Orth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cs typeface="Adobe Caslon Pro Bold"/>
                        </a:rPr>
                        <a:t>ogonal Approximation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Junkins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2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800000"/>
                          </a:solidFill>
                          <a:latin typeface="+mn-lt"/>
                          <a:ea typeface="+mn-ea"/>
                          <a:cs typeface="Adobe Caslon Pro Bold"/>
                        </a:rPr>
                        <a:t>Numerical Quadrature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Junkins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dobe Caslon Pro Bold"/>
                        </a:rPr>
                        <a:t>Picard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dobe Caslon Pro Bold"/>
                        </a:rPr>
                        <a:t>Chebyshev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dobe Caslon Pro Bold"/>
                        </a:rPr>
                        <a:t> Methods &amp; Theoretical Convergence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Woollands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2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dobe Caslon Pro Bold"/>
                        </a:rPr>
                        <a:t>Accelerated Picard Iteration &amp; Adaptive Segmentation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Woollands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5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dobe Caslon Pro Bold"/>
                        </a:rPr>
                        <a:t>Gravity Approximations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Junkins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111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108520" y="5806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  <a:cs typeface="Adobe Caslon Pro Bold"/>
              </a:rPr>
              <a:t>NEWTON-COTES  AND  GAUSSIAN  QUADRATURE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417" y="1268760"/>
                <a:ext cx="9031383" cy="5355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Newton-Cotes Formula </a:t>
                </a:r>
                <a:r>
                  <a:rPr lang="en-US" dirty="0"/>
                  <a:t>for approximating Integral has the form of a weighted average: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classical Newton-Cotes formulation, the nodes are uniformly spaced, and this</a:t>
                </a:r>
                <a:br>
                  <a:rPr lang="en-US" dirty="0"/>
                </a:br>
                <a:r>
                  <a:rPr lang="en-US" dirty="0"/>
                  <a:t>rules out taking advantage of the truth that higher accuracy can be obtained via </a:t>
                </a:r>
                <a:br>
                  <a:rPr lang="en-US" dirty="0"/>
                </a:br>
                <a:r>
                  <a:rPr lang="en-US" dirty="0"/>
                  <a:t>judicious use of non-uniform nodes.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Note, there are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unknowns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the resulting </a:t>
                </a:r>
                <a:br>
                  <a:rPr lang="en-US" dirty="0"/>
                </a:br>
                <a:r>
                  <a:rPr lang="en-US" dirty="0"/>
                  <a:t>equations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 contain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non linearily, so in general, </a:t>
                </a:r>
                <a:br>
                  <a:rPr lang="en-US" dirty="0"/>
                </a:br>
                <a:r>
                  <a:rPr lang="en-US" dirty="0"/>
                  <a:t>we may anticipate solving a set of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coupled nonlinear algebraic equations.</a:t>
                </a:r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Gaussian Quadrature </a:t>
                </a:r>
                <a:r>
                  <a:rPr lang="en-US" dirty="0"/>
                  <a:t>… is a special case of the Newton-Cotes approach wherein, we select </a:t>
                </a:r>
                <a:br>
                  <a:rPr lang="en-US" dirty="0"/>
                </a:br>
                <a:r>
                  <a:rPr lang="en-US" dirty="0"/>
                  <a:t>judicious nodes (“quadrature points”) chosen such that a polynomial of a given degree is </a:t>
                </a:r>
                <a:br>
                  <a:rPr lang="en-US" dirty="0"/>
                </a:br>
                <a:r>
                  <a:rPr lang="en-US" dirty="0"/>
                  <a:t>integrated exactly by the Newton-Cotes formula.  This will lead to non-uniform nodes </a:t>
                </a:r>
                <a:br>
                  <a:rPr lang="en-US" dirty="0"/>
                </a:br>
                <a:r>
                  <a:rPr lang="en-US" dirty="0"/>
                  <a:t>for each degree polynomial.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Other intervals than [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dirty="0"/>
                  <a:t>] can be used, and we can subdivide the given interval into </a:t>
                </a:r>
                <a:br>
                  <a:rPr lang="en-US" dirty="0"/>
                </a:br>
                <a:r>
                  <a:rPr lang="en-US" dirty="0"/>
                  <a:t>many smaller intervals in order to improve accuracy, as needed.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Usually, the theoretical developments are done on the interval [-1,1], and of course, </a:t>
                </a:r>
                <a:br>
                  <a:rPr lang="en-US" dirty="0"/>
                </a:br>
                <a:r>
                  <a:rPr lang="en-US" dirty="0"/>
                  <a:t>we can always transform [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dirty="0"/>
                  <a:t>] onto [-1,1] with a linear variable change.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7" y="1268760"/>
                <a:ext cx="9031383" cy="5355312"/>
              </a:xfrm>
              <a:prstGeom prst="rect">
                <a:avLst/>
              </a:prstGeom>
              <a:blipFill>
                <a:blip r:embed="rId4"/>
                <a:stretch>
                  <a:fillRect l="-472" t="-569" b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9036"/>
              </p:ext>
            </p:extLst>
          </p:nvPr>
        </p:nvGraphicFramePr>
        <p:xfrm>
          <a:off x="1403648" y="1570715"/>
          <a:ext cx="7056784" cy="58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5" imgW="3962160" imgH="330120" progId="Equation.DSMT4">
                  <p:embed/>
                </p:oleObj>
              </mc:Choice>
              <mc:Fallback>
                <p:oleObj name="Equation" r:id="rId5" imgW="3962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648" y="1570715"/>
                        <a:ext cx="7056784" cy="588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973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3874" y="1046208"/>
                <a:ext cx="8316251" cy="5410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Consider the Newton-Cotes formula</a:t>
                </a:r>
              </a:p>
              <a:p>
                <a:endParaRPr lang="en-US" dirty="0"/>
              </a:p>
              <a:p>
                <a:endParaRPr lang="en-US" sz="800" dirty="0"/>
              </a:p>
              <a:p>
                <a:r>
                  <a:rPr lang="en-US" dirty="0"/>
                  <a:t>Let us set M=2, and seek to determine the four unknowns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such that the </a:t>
                </a:r>
                <a:br>
                  <a:rPr lang="en-US" dirty="0"/>
                </a:br>
                <a:r>
                  <a:rPr lang="en-US" dirty="0"/>
                  <a:t>Newton-Cotes formula is exact for the four polynomials:</a:t>
                </a:r>
              </a:p>
              <a:p>
                <a:endParaRPr lang="en-US" sz="1600" dirty="0"/>
              </a:p>
              <a:p>
                <a:endParaRPr lang="en-US" sz="200" dirty="0"/>
              </a:p>
              <a:p>
                <a:r>
                  <a:rPr lang="en-US" dirty="0"/>
                  <a:t>Note that these four requirements will give us four equations in four unknowns: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100" dirty="0"/>
              </a:p>
              <a:p>
                <a:endParaRPr lang="en-US" sz="900" dirty="0"/>
              </a:p>
              <a:p>
                <a:endParaRPr lang="en-US" sz="300" dirty="0"/>
              </a:p>
              <a:p>
                <a:r>
                  <a:rPr lang="en-US" dirty="0"/>
                  <a:t>These equations are satisfied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, so this </a:t>
                </a:r>
                <a:r>
                  <a:rPr lang="en-US" b="1" dirty="0"/>
                  <a:t>Gaussian </a:t>
                </a:r>
                <a:br>
                  <a:rPr lang="en-US" b="1" dirty="0"/>
                </a:br>
                <a:r>
                  <a:rPr lang="en-US" b="1" dirty="0"/>
                  <a:t>Quadrature formula exactly integrates a cubic polynomial over the interval </a:t>
                </a:r>
                <a:r>
                  <a:rPr lang="en-US" dirty="0"/>
                  <a:t>[-1,1]</a:t>
                </a:r>
                <a:r>
                  <a:rPr lang="en-US" b="1" dirty="0"/>
                  <a:t> </a:t>
                </a:r>
                <a:r>
                  <a:rPr lang="en-US" dirty="0"/>
                  <a:t>:</a:t>
                </a:r>
              </a:p>
              <a:p>
                <a:endParaRPr lang="en-US" sz="600" dirty="0"/>
              </a:p>
              <a:p>
                <a:endParaRPr lang="en-US" sz="600" dirty="0"/>
              </a:p>
              <a:p>
                <a:br>
                  <a:rPr lang="en-US" sz="600" dirty="0"/>
                </a:br>
                <a:r>
                  <a:rPr lang="en-US" dirty="0"/>
                  <a:t>Likewise a Gaussian Quadrature formula that exactly integrates </a:t>
                </a:r>
                <a:br>
                  <a:rPr lang="en-US" dirty="0"/>
                </a:br>
                <a:r>
                  <a:rPr lang="en-US" dirty="0"/>
                  <a:t>a quantic polynomial over the interval [-1,1] can be shown to be: </a:t>
                </a:r>
                <a:br>
                  <a:rPr lang="en-US" dirty="0"/>
                </a:br>
                <a:r>
                  <a:rPr lang="en-US" dirty="0"/>
                  <a:t>                                        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74" y="1046208"/>
                <a:ext cx="8316251" cy="5410135"/>
              </a:xfrm>
              <a:prstGeom prst="rect">
                <a:avLst/>
              </a:prstGeom>
              <a:blipFill>
                <a:blip r:embed="rId4"/>
                <a:stretch>
                  <a:fillRect l="-660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5806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GAUSSIAN  QUADRATURE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17291"/>
              </p:ext>
            </p:extLst>
          </p:nvPr>
        </p:nvGraphicFramePr>
        <p:xfrm>
          <a:off x="2992809" y="2272104"/>
          <a:ext cx="5725292" cy="358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5" name="Equation" r:id="rId6" imgW="3657600" imgH="228600" progId="Equation.DSMT4">
                  <p:embed/>
                </p:oleObj>
              </mc:Choice>
              <mc:Fallback>
                <p:oleObj name="Equation" r:id="rId6" imgW="365760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92809" y="2272104"/>
                        <a:ext cx="5725292" cy="358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979338"/>
              </p:ext>
            </p:extLst>
          </p:nvPr>
        </p:nvGraphicFramePr>
        <p:xfrm>
          <a:off x="1718875" y="1196752"/>
          <a:ext cx="7029589" cy="579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6" name="Equation" r:id="rId8" imgW="4012920" imgH="330120" progId="Equation.DSMT4">
                  <p:embed/>
                </p:oleObj>
              </mc:Choice>
              <mc:Fallback>
                <p:oleObj name="Equation" r:id="rId8" imgW="4012920" imgH="33012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18875" y="1196752"/>
                        <a:ext cx="7029589" cy="579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90798"/>
              </p:ext>
            </p:extLst>
          </p:nvPr>
        </p:nvGraphicFramePr>
        <p:xfrm>
          <a:off x="1511005" y="2780928"/>
          <a:ext cx="4789187" cy="1934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7" name="Equation" r:id="rId10" imgW="3530520" imgH="1422360" progId="Equation.DSMT4">
                  <p:embed/>
                </p:oleObj>
              </mc:Choice>
              <mc:Fallback>
                <p:oleObj name="Equation" r:id="rId10" imgW="3530520" imgH="14223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11005" y="2780928"/>
                        <a:ext cx="4789187" cy="1934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266110"/>
              </p:ext>
            </p:extLst>
          </p:nvPr>
        </p:nvGraphicFramePr>
        <p:xfrm>
          <a:off x="5724128" y="5157192"/>
          <a:ext cx="31511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8" name="Equation" r:id="rId12" imgW="2057400" imgH="393480" progId="Equation.DSMT4">
                  <p:embed/>
                </p:oleObj>
              </mc:Choice>
              <mc:Fallback>
                <p:oleObj name="Equation" r:id="rId12" imgW="2057400" imgH="39348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24128" y="5157192"/>
                        <a:ext cx="3151188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26934"/>
              </p:ext>
            </p:extLst>
          </p:nvPr>
        </p:nvGraphicFramePr>
        <p:xfrm>
          <a:off x="4499992" y="6021288"/>
          <a:ext cx="43402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" name="Equation" r:id="rId14" imgW="2831760" imgH="444240" progId="Equation.DSMT4">
                  <p:embed/>
                </p:oleObj>
              </mc:Choice>
              <mc:Fallback>
                <p:oleObj name="Equation" r:id="rId14" imgW="2831760" imgH="44424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99992" y="6021288"/>
                        <a:ext cx="4340225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21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111302" y="582099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  <a:cs typeface="Adobe Caslon Pro Bold"/>
              </a:rPr>
              <a:t>PATH APPROXIMATION  VS  NUMERICAL QUADRATURE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66755"/>
            <a:ext cx="87333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significant family of problems, we have a differential equation of the 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Obviously, for an </a:t>
            </a:r>
            <a:r>
              <a:rPr lang="en-US" dirty="0" err="1"/>
              <a:t>integrable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 </a:t>
            </a:r>
            <a:r>
              <a:rPr lang="en-US" dirty="0"/>
              <a:t>the differential equation is fully equivalent to the integral </a:t>
            </a:r>
          </a:p>
          <a:p>
            <a:r>
              <a:rPr lang="en-US" dirty="0"/>
              <a:t>equation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 we see that solving a differential equation 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a general function (or an </a:t>
            </a:r>
            <a:br>
              <a:rPr lang="en-US" dirty="0"/>
            </a:br>
            <a:r>
              <a:rPr lang="en-US" dirty="0"/>
              <a:t>accurate approximation of a given single valued general function) is closely related to the </a:t>
            </a:r>
            <a:br>
              <a:rPr lang="en-US" dirty="0"/>
            </a:br>
            <a:r>
              <a:rPr lang="en-US" dirty="0"/>
              <a:t>foregoing developments on quadrature.  However, it is significant that we may have a </a:t>
            </a:r>
            <a:br>
              <a:rPr lang="en-US" dirty="0"/>
            </a:br>
            <a:r>
              <a:rPr lang="en-US" dirty="0"/>
              <a:t>variable upper limit, rather than a fixed limit, and that instead of just a </a:t>
            </a:r>
            <a:r>
              <a:rPr lang="en-US" b="1" i="1" dirty="0"/>
              <a:t>numerical value to </a:t>
            </a:r>
            <a:br>
              <a:rPr lang="en-US" b="1" i="1" dirty="0"/>
            </a:br>
            <a:r>
              <a:rPr lang="en-US" b="1" i="1" dirty="0"/>
              <a:t>approximate the integral over fixed limits</a:t>
            </a:r>
            <a:r>
              <a:rPr lang="en-US" dirty="0"/>
              <a:t>, we may desire an analytically attractive </a:t>
            </a:r>
            <a:br>
              <a:rPr lang="en-US" dirty="0"/>
            </a:br>
            <a:r>
              <a:rPr lang="en-US" dirty="0"/>
              <a:t>approximation of the </a:t>
            </a:r>
            <a:r>
              <a:rPr lang="en-US" b="1" i="1" dirty="0"/>
              <a:t>trajectory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expressed in terms of “nice” algebraic functions.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Obtaining not just a numerical value of the integral (i.e., numerical quadrature), but rather </a:t>
            </a:r>
          </a:p>
          <a:p>
            <a:r>
              <a:rPr lang="en-US" dirty="0"/>
              <a:t>an algebraic expression that accurately approximates the integral for all infinity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values </a:t>
            </a:r>
          </a:p>
          <a:p>
            <a:r>
              <a:rPr lang="en-US" dirty="0"/>
              <a:t>in the interval of interest is central to the path approximation methods we discuss below.  </a:t>
            </a:r>
          </a:p>
          <a:p>
            <a:r>
              <a:rPr lang="en-US" dirty="0"/>
              <a:t>Obviously, specific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values can be substituted and a path approximation formula will give </a:t>
            </a:r>
          </a:p>
          <a:p>
            <a:r>
              <a:rPr lang="en-US" dirty="0"/>
              <a:t>numerical quadrature result over any interior subinterval as a special case.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016184"/>
              </p:ext>
            </p:extLst>
          </p:nvPr>
        </p:nvGraphicFramePr>
        <p:xfrm>
          <a:off x="1374453" y="1493942"/>
          <a:ext cx="3515977" cy="853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Equation" r:id="rId4" imgW="1625400" imgH="393480" progId="Equation.DSMT4">
                  <p:embed/>
                </p:oleObj>
              </mc:Choice>
              <mc:Fallback>
                <p:oleObj name="Equation" r:id="rId4" imgW="1625400" imgH="39348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4453" y="1493942"/>
                        <a:ext cx="3515977" cy="853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857827"/>
              </p:ext>
            </p:extLst>
          </p:nvPr>
        </p:nvGraphicFramePr>
        <p:xfrm>
          <a:off x="1374453" y="2636912"/>
          <a:ext cx="2592288" cy="70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Equation" r:id="rId6" imgW="1218960" imgH="330120" progId="Equation.DSMT4">
                  <p:embed/>
                </p:oleObj>
              </mc:Choice>
              <mc:Fallback>
                <p:oleObj name="Equation" r:id="rId6" imgW="1218960" imgH="3301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4453" y="2636912"/>
                        <a:ext cx="2592288" cy="703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10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AMU_Aero_Logo.png"/>
          <p:cNvPicPr>
            <a:picLocks noChangeAspect="1"/>
          </p:cNvPicPr>
          <p:nvPr/>
        </p:nvPicPr>
        <p:blipFill rotWithShape="1">
          <a:blip r:embed="rId3"/>
          <a:srcRect l="40151"/>
          <a:stretch/>
        </p:blipFill>
        <p:spPr>
          <a:xfrm>
            <a:off x="-36512" y="908720"/>
            <a:ext cx="9230246" cy="499207"/>
          </a:xfrm>
          <a:prstGeom prst="rect">
            <a:avLst/>
          </a:prstGeom>
        </p:spPr>
      </p:pic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70489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PATH APPROXIMATION VIA CHEBYSHEV POLYNOMIAL QUADRATURE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(CLENSHAW-CURTIS QUADRATURE)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784" y="1811118"/>
            <a:ext cx="38164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23528" y="1340768"/>
                <a:ext cx="8758552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Consider the problem posed on the previous page with the interval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[−1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≤1]</m:t>
                    </m:r>
                  </m:oMath>
                </a14:m>
                <a:r>
                  <a:rPr lang="en-US" dirty="0"/>
                  <a:t>, we have </a:t>
                </a:r>
              </a:p>
              <a:p>
                <a:r>
                  <a:rPr lang="en-US" dirty="0"/>
                  <a:t>a differential equation of the form</a:t>
                </a:r>
              </a:p>
              <a:p>
                <a:endParaRPr lang="en-US" dirty="0"/>
              </a:p>
              <a:p>
                <a:endParaRPr lang="en-US" sz="400" dirty="0"/>
              </a:p>
              <a:p>
                <a:r>
                  <a:rPr lang="en-US" dirty="0"/>
                  <a:t>Suppose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/>
                  <a:t>is smooth and single-valued, but is a messy (“ugly”) function not found </a:t>
                </a:r>
                <a:br>
                  <a:rPr lang="en-US" dirty="0"/>
                </a:br>
                <a:r>
                  <a:rPr lang="en-US" dirty="0"/>
                  <a:t>in your standard integral tables (or is not </a:t>
                </a:r>
                <a:r>
                  <a:rPr lang="en-US" dirty="0" err="1"/>
                  <a:t>integrable</a:t>
                </a:r>
                <a:r>
                  <a:rPr lang="en-US" dirty="0"/>
                  <a:t> by your favorite symbol manipulator). </a:t>
                </a:r>
              </a:p>
              <a:p>
                <a:endParaRPr lang="en-US" sz="100" dirty="0"/>
              </a:p>
              <a:p>
                <a:r>
                  <a:rPr lang="en-US" dirty="0"/>
                  <a:t>We can approximate the integrand in an infinity of ways as a linear combination of basis </a:t>
                </a:r>
                <a:br>
                  <a:rPr lang="en-US" dirty="0"/>
                </a:br>
                <a:r>
                  <a:rPr lang="en-US" dirty="0"/>
                  <a:t>functions that are easily integrated.  If we do least square approximation to determine the </a:t>
                </a:r>
              </a:p>
              <a:p>
                <a:r>
                  <a:rPr lang="en-US" dirty="0"/>
                  <a:t>coefficients,  of the basis functions we in general must invert a matrix that may be high </a:t>
                </a:r>
              </a:p>
              <a:p>
                <a:r>
                  <a:rPr lang="en-US" dirty="0"/>
                  <a:t>dimensioned if we desire high accuracy.  To avoid this dilemma, we can utilize any set of </a:t>
                </a:r>
              </a:p>
              <a:p>
                <a:r>
                  <a:rPr lang="en-US" dirty="0"/>
                  <a:t>orthogonal functions.  One attractive set are the </a:t>
                </a:r>
                <a:r>
                  <a:rPr lang="en-US" dirty="0" err="1"/>
                  <a:t>Chebyshev</a:t>
                </a:r>
                <a:r>
                  <a:rPr lang="en-US" dirty="0"/>
                  <a:t> orthogonal polynomials.  </a:t>
                </a:r>
              </a:p>
              <a:p>
                <a:endParaRPr lang="en-US" sz="300" dirty="0"/>
              </a:p>
              <a:p>
                <a:r>
                  <a:rPr lang="en-US" dirty="0"/>
                  <a:t>So we write the approximation of the integrand and integrate term-by-term to get</a:t>
                </a:r>
              </a:p>
              <a:p>
                <a:endParaRPr lang="en-US" dirty="0"/>
              </a:p>
              <a:p>
                <a:endParaRPr lang="en-US" sz="1600" dirty="0"/>
              </a:p>
              <a:p>
                <a:endParaRPr lang="en-US" sz="1000" dirty="0"/>
              </a:p>
              <a:p>
                <a:r>
                  <a:rPr lang="en-US" dirty="0"/>
                  <a:t>Now, we know from Lecture 1 that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40768"/>
                <a:ext cx="8758552" cy="4893647"/>
              </a:xfrm>
              <a:prstGeom prst="rect">
                <a:avLst/>
              </a:prstGeom>
              <a:blipFill rotWithShape="0">
                <a:blip r:embed="rId4"/>
                <a:stretch>
                  <a:fillRect l="-557" t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628641"/>
              </p:ext>
            </p:extLst>
          </p:nvPr>
        </p:nvGraphicFramePr>
        <p:xfrm>
          <a:off x="1318269" y="1734518"/>
          <a:ext cx="71421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5" imgW="3848040" imgH="330120" progId="Equation.DSMT4">
                  <p:embed/>
                </p:oleObj>
              </mc:Choice>
              <mc:Fallback>
                <p:oleObj name="Equation" r:id="rId5" imgW="3848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8269" y="1734518"/>
                        <a:ext cx="7142163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528962"/>
              </p:ext>
            </p:extLst>
          </p:nvPr>
        </p:nvGraphicFramePr>
        <p:xfrm>
          <a:off x="982663" y="4509120"/>
          <a:ext cx="75930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7" imgW="4279680" imgH="431640" progId="Equation.DSMT4">
                  <p:embed/>
                </p:oleObj>
              </mc:Choice>
              <mc:Fallback>
                <p:oleObj name="Equation" r:id="rId7" imgW="4279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2663" y="4509120"/>
                        <a:ext cx="7593012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435271"/>
              </p:ext>
            </p:extLst>
          </p:nvPr>
        </p:nvGraphicFramePr>
        <p:xfrm>
          <a:off x="323528" y="5513213"/>
          <a:ext cx="8550275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9" imgW="6591240" imgH="939600" progId="Equation.DSMT4">
                  <p:embed/>
                </p:oleObj>
              </mc:Choice>
              <mc:Fallback>
                <p:oleObj name="Equation" r:id="rId9" imgW="65912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528" y="5513213"/>
                        <a:ext cx="8550275" cy="130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032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AMU_Aero_Logo.png"/>
          <p:cNvPicPr>
            <a:picLocks noChangeAspect="1"/>
          </p:cNvPicPr>
          <p:nvPr/>
        </p:nvPicPr>
        <p:blipFill rotWithShape="1">
          <a:blip r:embed="rId3"/>
          <a:srcRect l="40151"/>
          <a:stretch/>
        </p:blipFill>
        <p:spPr>
          <a:xfrm>
            <a:off x="-36512" y="908720"/>
            <a:ext cx="9230246" cy="499207"/>
          </a:xfrm>
          <a:prstGeom prst="rect">
            <a:avLst/>
          </a:prstGeom>
        </p:spPr>
      </p:pic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70489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PATH APPROXIMATION VIA CHEBYSHEV POLYNOMIAL QUADRATURE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(CLENSHAW-CURTIS QUADRATURE)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784" y="1811118"/>
            <a:ext cx="38164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3528" y="1412776"/>
                <a:ext cx="8562793" cy="3877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 developed in Lecture 1, the resulting series for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/>
                  <a:t>can also be written as a </a:t>
                </a:r>
                <a:r>
                  <a:rPr lang="en-US" dirty="0" err="1"/>
                  <a:t>Chebyshev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polynomial</a:t>
                </a:r>
              </a:p>
              <a:p>
                <a:endParaRPr lang="en-US" sz="1200" dirty="0"/>
              </a:p>
              <a:p>
                <a:endParaRPr lang="en-US" dirty="0"/>
              </a:p>
              <a:p>
                <a:r>
                  <a:rPr lang="en-US" dirty="0"/>
                  <a:t>The coefficient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can be compactly expressed in matrix notation as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2776"/>
                <a:ext cx="8562793" cy="3877985"/>
              </a:xfrm>
              <a:prstGeom prst="rect">
                <a:avLst/>
              </a:prstGeom>
              <a:blipFill rotWithShape="0">
                <a:blip r:embed="rId4"/>
                <a:stretch>
                  <a:fillRect l="-569" t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017095"/>
              </p:ext>
            </p:extLst>
          </p:nvPr>
        </p:nvGraphicFramePr>
        <p:xfrm>
          <a:off x="476250" y="2833688"/>
          <a:ext cx="2384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5" imgW="1206360" imgH="228600" progId="Equation.DSMT4">
                  <p:embed/>
                </p:oleObj>
              </mc:Choice>
              <mc:Fallback>
                <p:oleObj name="Equation" r:id="rId5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250" y="2833688"/>
                        <a:ext cx="238442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88266"/>
              </p:ext>
            </p:extLst>
          </p:nvPr>
        </p:nvGraphicFramePr>
        <p:xfrm>
          <a:off x="179512" y="3861048"/>
          <a:ext cx="3419475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7" imgW="2197080" imgH="1752480" progId="Equation.DSMT4">
                  <p:embed/>
                </p:oleObj>
              </mc:Choice>
              <mc:Fallback>
                <p:oleObj name="Equation" r:id="rId7" imgW="2197080" imgH="1752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512" y="3861048"/>
                        <a:ext cx="3419475" cy="272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5220072" y="5944971"/>
            <a:ext cx="2729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Definite Integral Operator: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040677"/>
              </p:ext>
            </p:extLst>
          </p:nvPr>
        </p:nvGraphicFramePr>
        <p:xfrm>
          <a:off x="5748933" y="6314303"/>
          <a:ext cx="17033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Equation" r:id="rId9" imgW="1180800" imgH="253800" progId="Equation.DSMT4">
                  <p:embed/>
                </p:oleObj>
              </mc:Choice>
              <mc:Fallback>
                <p:oleObj name="Equation" r:id="rId9" imgW="1180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48933" y="6314303"/>
                        <a:ext cx="1703387" cy="366712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5401489" y="2708920"/>
            <a:ext cx="287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Indefinite Integral Operator: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39952" y="3033713"/>
            <a:ext cx="4932040" cy="291556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5186" y="2770824"/>
            <a:ext cx="2341624" cy="49250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9512" y="4713591"/>
            <a:ext cx="1061833" cy="37159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484608"/>
              </p:ext>
            </p:extLst>
          </p:nvPr>
        </p:nvGraphicFramePr>
        <p:xfrm>
          <a:off x="1032148" y="1833513"/>
          <a:ext cx="67802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Equation" r:id="rId11" imgW="3822480" imgH="330120" progId="Equation.DSMT4">
                  <p:embed/>
                </p:oleObj>
              </mc:Choice>
              <mc:Fallback>
                <p:oleObj name="Equation" r:id="rId11" imgW="3822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32148" y="1833513"/>
                        <a:ext cx="67802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713647"/>
              </p:ext>
            </p:extLst>
          </p:nvPr>
        </p:nvGraphicFramePr>
        <p:xfrm>
          <a:off x="3635896" y="3033713"/>
          <a:ext cx="5557838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Equation" r:id="rId13" imgW="3987720" imgH="2286000" progId="Equation.DSMT4">
                  <p:embed/>
                </p:oleObj>
              </mc:Choice>
              <mc:Fallback>
                <p:oleObj name="Equation" r:id="rId13" imgW="3987720" imgH="228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35896" y="3033713"/>
                        <a:ext cx="5557838" cy="289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1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5806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THE “UGLY” TEST FUNCTION 1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784" y="1811118"/>
            <a:ext cx="38164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161991"/>
              </p:ext>
            </p:extLst>
          </p:nvPr>
        </p:nvGraphicFramePr>
        <p:xfrm>
          <a:off x="3059832" y="1124744"/>
          <a:ext cx="324036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4" imgW="2197080" imgH="419040" progId="Equation.DSMT4">
                  <p:embed/>
                </p:oleObj>
              </mc:Choice>
              <mc:Fallback>
                <p:oleObj name="Equation" r:id="rId4" imgW="2197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9832" y="1124744"/>
                        <a:ext cx="3240360" cy="7200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/>
          <a:stretch/>
        </p:blipFill>
        <p:spPr>
          <a:xfrm>
            <a:off x="1272873" y="1844824"/>
            <a:ext cx="682751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0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5806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QUADRATURE COMPARISON 1 – LOW AND HIGH ACCURACY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784" y="1811118"/>
            <a:ext cx="38164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3" y="1349381"/>
            <a:ext cx="3657599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3" y="4114800"/>
            <a:ext cx="3657599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70757" y="960997"/>
            <a:ext cx="14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Accuracy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4795" y="958158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Accuracy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56" y="1348111"/>
            <a:ext cx="3657599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55" y="4101183"/>
            <a:ext cx="365759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9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6297</TotalTime>
  <Words>692</Words>
  <Application>Microsoft Macintosh PowerPoint</Application>
  <PresentationFormat>On-screen Show (4:3)</PresentationFormat>
  <Paragraphs>173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Adobe Caslon Pro Bold</vt:lpstr>
      <vt:lpstr>Arial</vt:lpstr>
      <vt:lpstr>Calibri</vt:lpstr>
      <vt:lpstr>Cambria Math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Robyn Woollands</dc:creator>
  <cp:lastModifiedBy>Microsoft Office User</cp:lastModifiedBy>
  <cp:revision>237</cp:revision>
  <dcterms:created xsi:type="dcterms:W3CDTF">2017-03-16T22:19:39Z</dcterms:created>
  <dcterms:modified xsi:type="dcterms:W3CDTF">2019-10-04T22:32:25Z</dcterms:modified>
</cp:coreProperties>
</file>