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93" d="100"/>
          <a:sy n="93" d="100"/>
        </p:scale>
        <p:origin x="-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8BD29-F603-A34B-985D-7CFB8FCD2346}" type="datetimeFigureOut">
              <a:rPr lang="en-US" smtClean="0"/>
              <a:t>3/19/17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C2363-CDA2-0B4C-B66D-BFE796F4DA4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E49514-ACA0-4C87-980C-905DEA9EDEB8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E49514-ACA0-4C87-980C-905DEA9EDEB8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E49514-ACA0-4C87-980C-905DEA9EDEB8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E49514-ACA0-4C87-980C-905DEA9EDEB8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E49514-ACA0-4C87-980C-905DEA9EDEB8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2DDF-B998-114B-AEE7-CE2FEFABC765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4C43-0A25-ED40-8ABB-FA6A6344B7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2DDF-B998-114B-AEE7-CE2FEFABC765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4C43-0A25-ED40-8ABB-FA6A6344B7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2DDF-B998-114B-AEE7-CE2FEFABC765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4C43-0A25-ED40-8ABB-FA6A6344B7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2DDF-B998-114B-AEE7-CE2FEFABC765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4C43-0A25-ED40-8ABB-FA6A6344B7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2DDF-B998-114B-AEE7-CE2FEFABC765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4C43-0A25-ED40-8ABB-FA6A6344B7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2DDF-B998-114B-AEE7-CE2FEFABC765}" type="datetimeFigureOut">
              <a:rPr lang="en-US" smtClean="0"/>
              <a:t>3/19/17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4C43-0A25-ED40-8ABB-FA6A6344B7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2DDF-B998-114B-AEE7-CE2FEFABC765}" type="datetimeFigureOut">
              <a:rPr lang="en-US" smtClean="0"/>
              <a:t>3/19/17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4C43-0A25-ED40-8ABB-FA6A6344B7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2DDF-B998-114B-AEE7-CE2FEFABC765}" type="datetimeFigureOut">
              <a:rPr lang="en-US" smtClean="0"/>
              <a:t>3/19/17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4C43-0A25-ED40-8ABB-FA6A6344B7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2DDF-B998-114B-AEE7-CE2FEFABC765}" type="datetimeFigureOut">
              <a:rPr lang="en-US" smtClean="0"/>
              <a:t>3/19/17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4C43-0A25-ED40-8ABB-FA6A6344B7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2DDF-B998-114B-AEE7-CE2FEFABC765}" type="datetimeFigureOut">
              <a:rPr lang="en-US" smtClean="0"/>
              <a:t>3/19/17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4C43-0A25-ED40-8ABB-FA6A6344B7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2DDF-B998-114B-AEE7-CE2FEFABC765}" type="datetimeFigureOut">
              <a:rPr lang="en-US" smtClean="0"/>
              <a:t>3/19/17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4C43-0A25-ED40-8ABB-FA6A6344B7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72DDF-B998-114B-AEE7-CE2FEFABC765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B4C43-0A25-ED40-8ABB-FA6A6344B70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rcRect l="51835"/>
          <a:stretch>
            <a:fillRect/>
          </a:stretch>
        </p:blipFill>
        <p:spPr>
          <a:xfrm>
            <a:off x="3886200" y="762000"/>
            <a:ext cx="2000250" cy="10033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26" name="AutoShape 2" descr="http://dnc.tamu.edu/MCPI/motivati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28" name="AutoShape 4" descr="http://dnc.tamu.edu/MCPI/motivati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996617" y="152400"/>
            <a:ext cx="30231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latin typeface="Arial"/>
                <a:cs typeface="Arial"/>
              </a:rPr>
              <a:t>EULER’S  METHOD 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50" y="1905000"/>
            <a:ext cx="4152900" cy="10033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28600" y="926068"/>
            <a:ext cx="3405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Consider the differential equation: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943600" y="914400"/>
            <a:ext cx="778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914400"/>
            <a:ext cx="1803400" cy="6477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381000" y="1600200"/>
            <a:ext cx="1993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3D2B"/>
                </a:solidFill>
              </a:rPr>
              <a:t>What do we know?</a:t>
            </a:r>
            <a:endParaRPr lang="en-US" dirty="0">
              <a:solidFill>
                <a:srgbClr val="FF3D2B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676400" y="2133600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At</a:t>
            </a:r>
            <a:endParaRPr lang="en-US" dirty="0"/>
          </a:p>
        </p:txBody>
      </p:sp>
      <p:grpSp>
        <p:nvGrpSpPr>
          <p:cNvPr id="2" name="Group 33"/>
          <p:cNvGrpSpPr/>
          <p:nvPr/>
        </p:nvGrpSpPr>
        <p:grpSpPr>
          <a:xfrm>
            <a:off x="1447800" y="2590800"/>
            <a:ext cx="6934200" cy="674132"/>
            <a:chOff x="1447800" y="3048000"/>
            <a:chExt cx="6934200" cy="674132"/>
          </a:xfrm>
        </p:grpSpPr>
        <p:sp>
          <p:nvSpPr>
            <p:cNvPr id="26" name="Rectangle 25"/>
            <p:cNvSpPr/>
            <p:nvPr/>
          </p:nvSpPr>
          <p:spPr>
            <a:xfrm>
              <a:off x="1447800" y="3276600"/>
              <a:ext cx="17032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“initial position”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900957" y="3352800"/>
              <a:ext cx="24810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“initial velocity or slope”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26" idx="3"/>
            </p:cNvCxnSpPr>
            <p:nvPr/>
          </p:nvCxnSpPr>
          <p:spPr>
            <a:xfrm flipV="1">
              <a:off x="3151023" y="3048000"/>
              <a:ext cx="582776" cy="4132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10800000">
              <a:off x="4954588" y="3200400"/>
              <a:ext cx="989012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/>
          <p:cNvCxnSpPr/>
          <p:nvPr/>
        </p:nvCxnSpPr>
        <p:spPr>
          <a:xfrm rot="5400000">
            <a:off x="1108820" y="4876800"/>
            <a:ext cx="3048794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633614" y="6400800"/>
            <a:ext cx="3962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748414" y="6248400"/>
            <a:ext cx="2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t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100214" y="3276600"/>
            <a:ext cx="506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y(t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 rot="5400000">
            <a:off x="2822923" y="5677297"/>
            <a:ext cx="1449388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395614" y="6324600"/>
            <a:ext cx="331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t</a:t>
            </a:r>
            <a:r>
              <a:rPr lang="en-US" baseline="-25000" dirty="0" err="1" smtClean="0"/>
              <a:t>k</a:t>
            </a:r>
            <a:endParaRPr lang="en-US" baseline="-25000" dirty="0"/>
          </a:p>
        </p:txBody>
      </p:sp>
      <p:cxnSp>
        <p:nvCxnSpPr>
          <p:cNvPr id="40" name="Straight Connector 39"/>
          <p:cNvCxnSpPr/>
          <p:nvPr/>
        </p:nvCxnSpPr>
        <p:spPr>
          <a:xfrm rot="16200000" flipH="1">
            <a:off x="3471417" y="5029596"/>
            <a:ext cx="2743994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Freeform 41"/>
          <p:cNvSpPr/>
          <p:nvPr/>
        </p:nvSpPr>
        <p:spPr>
          <a:xfrm>
            <a:off x="2633614" y="4343400"/>
            <a:ext cx="3962400" cy="1826683"/>
          </a:xfrm>
          <a:custGeom>
            <a:avLst/>
            <a:gdLst>
              <a:gd name="connsiteX0" fmla="*/ 0 w 3505200"/>
              <a:gd name="connsiteY0" fmla="*/ 1826683 h 1826683"/>
              <a:gd name="connsiteX1" fmla="*/ 469900 w 3505200"/>
              <a:gd name="connsiteY1" fmla="*/ 963083 h 1826683"/>
              <a:gd name="connsiteX2" fmla="*/ 1435100 w 3505200"/>
              <a:gd name="connsiteY2" fmla="*/ 277283 h 1826683"/>
              <a:gd name="connsiteX3" fmla="*/ 2641600 w 3505200"/>
              <a:gd name="connsiteY3" fmla="*/ 23283 h 1826683"/>
              <a:gd name="connsiteX4" fmla="*/ 3505200 w 3505200"/>
              <a:gd name="connsiteY4" fmla="*/ 137583 h 1826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200" h="1826683">
                <a:moveTo>
                  <a:pt x="0" y="1826683"/>
                </a:moveTo>
                <a:cubicBezTo>
                  <a:pt x="115358" y="1523999"/>
                  <a:pt x="230717" y="1221316"/>
                  <a:pt x="469900" y="963083"/>
                </a:cubicBezTo>
                <a:cubicBezTo>
                  <a:pt x="709083" y="704850"/>
                  <a:pt x="1073150" y="433916"/>
                  <a:pt x="1435100" y="277283"/>
                </a:cubicBezTo>
                <a:cubicBezTo>
                  <a:pt x="1797050" y="120650"/>
                  <a:pt x="2296583" y="46566"/>
                  <a:pt x="2641600" y="23283"/>
                </a:cubicBezTo>
                <a:cubicBezTo>
                  <a:pt x="2986617" y="0"/>
                  <a:pt x="3505200" y="137583"/>
                  <a:pt x="3505200" y="13758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3090814" y="3733800"/>
            <a:ext cx="2057400" cy="1600200"/>
          </a:xfrm>
          <a:prstGeom prst="line">
            <a:avLst/>
          </a:prstGeom>
          <a:ln>
            <a:solidFill>
              <a:srgbClr val="FF3D2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661632" y="6324600"/>
            <a:ext cx="486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k+1</a:t>
            </a:r>
            <a:endParaRPr lang="en-US" baseline="-25000" dirty="0"/>
          </a:p>
        </p:txBody>
      </p:sp>
      <p:sp>
        <p:nvSpPr>
          <p:cNvPr id="48" name="Rectangle 47"/>
          <p:cNvSpPr/>
          <p:nvPr/>
        </p:nvSpPr>
        <p:spPr>
          <a:xfrm>
            <a:off x="5300614" y="3569732"/>
            <a:ext cx="1303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tangent line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26" name="AutoShape 2" descr="http://dnc.tamu.edu/MCPI/motivati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28" name="AutoShape 4" descr="http://dnc.tamu.edu/MCPI/motivati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2996617" y="152400"/>
            <a:ext cx="30231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latin typeface="Arial"/>
                <a:cs typeface="Arial"/>
              </a:rPr>
              <a:t>EULER’S  METHOD </a:t>
            </a:r>
            <a:endParaRPr lang="en-US" sz="2400" dirty="0"/>
          </a:p>
        </p:txBody>
      </p:sp>
      <p:sp>
        <p:nvSpPr>
          <p:cNvPr id="32" name="Rectangle 31"/>
          <p:cNvSpPr/>
          <p:nvPr/>
        </p:nvSpPr>
        <p:spPr>
          <a:xfrm>
            <a:off x="5791200" y="1066800"/>
            <a:ext cx="258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3D2B"/>
                </a:solidFill>
              </a:rPr>
              <a:t>Equation of a straight line</a:t>
            </a:r>
            <a:endParaRPr lang="en-US" dirty="0">
              <a:solidFill>
                <a:srgbClr val="FF3D2B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524000"/>
            <a:ext cx="3225800" cy="7620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2819400"/>
            <a:ext cx="3492500" cy="64770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5791200" y="2362200"/>
            <a:ext cx="1709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General formula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791200" y="3657600"/>
            <a:ext cx="2168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“Forward Difference”</a:t>
            </a:r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600" y="4191000"/>
            <a:ext cx="3276600" cy="88900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381000" y="5879068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3D2B"/>
                </a:solidFill>
              </a:rPr>
              <a:t>Does this look like Euler’s method will give a good approximation of the true curve???</a:t>
            </a:r>
            <a:endParaRPr lang="en-US" b="1" dirty="0">
              <a:solidFill>
                <a:srgbClr val="FF3D2B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38200" y="5181600"/>
            <a:ext cx="76555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 method follows pieces of the tangent lies until some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final</a:t>
            </a:r>
            <a:r>
              <a:rPr lang="en-US" dirty="0" smtClean="0"/>
              <a:t> is reached and the </a:t>
            </a:r>
          </a:p>
          <a:p>
            <a:r>
              <a:rPr lang="en-US" dirty="0" smtClean="0"/>
              <a:t>numerical integration is complete.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 rot="5400000">
            <a:off x="-838994" y="2754868"/>
            <a:ext cx="3048794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85800" y="4278868"/>
            <a:ext cx="3962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800600" y="4126468"/>
            <a:ext cx="2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t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52400" y="1154668"/>
            <a:ext cx="506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y(t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 rot="5400000">
            <a:off x="875109" y="3555365"/>
            <a:ext cx="1449388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447800" y="4202668"/>
            <a:ext cx="331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t</a:t>
            </a:r>
            <a:r>
              <a:rPr lang="en-US" baseline="-25000" dirty="0" err="1" smtClean="0"/>
              <a:t>k</a:t>
            </a:r>
            <a:endParaRPr lang="en-US" baseline="-25000" dirty="0"/>
          </a:p>
        </p:txBody>
      </p:sp>
      <p:cxnSp>
        <p:nvCxnSpPr>
          <p:cNvPr id="49" name="Straight Connector 48"/>
          <p:cNvCxnSpPr/>
          <p:nvPr/>
        </p:nvCxnSpPr>
        <p:spPr>
          <a:xfrm rot="16200000" flipH="1">
            <a:off x="1523603" y="2907664"/>
            <a:ext cx="2743994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>
            <a:off x="685800" y="2221468"/>
            <a:ext cx="3962400" cy="1826683"/>
          </a:xfrm>
          <a:custGeom>
            <a:avLst/>
            <a:gdLst>
              <a:gd name="connsiteX0" fmla="*/ 0 w 3505200"/>
              <a:gd name="connsiteY0" fmla="*/ 1826683 h 1826683"/>
              <a:gd name="connsiteX1" fmla="*/ 469900 w 3505200"/>
              <a:gd name="connsiteY1" fmla="*/ 963083 h 1826683"/>
              <a:gd name="connsiteX2" fmla="*/ 1435100 w 3505200"/>
              <a:gd name="connsiteY2" fmla="*/ 277283 h 1826683"/>
              <a:gd name="connsiteX3" fmla="*/ 2641600 w 3505200"/>
              <a:gd name="connsiteY3" fmla="*/ 23283 h 1826683"/>
              <a:gd name="connsiteX4" fmla="*/ 3505200 w 3505200"/>
              <a:gd name="connsiteY4" fmla="*/ 137583 h 1826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200" h="1826683">
                <a:moveTo>
                  <a:pt x="0" y="1826683"/>
                </a:moveTo>
                <a:cubicBezTo>
                  <a:pt x="115358" y="1523999"/>
                  <a:pt x="230717" y="1221316"/>
                  <a:pt x="469900" y="963083"/>
                </a:cubicBezTo>
                <a:cubicBezTo>
                  <a:pt x="709083" y="704850"/>
                  <a:pt x="1073150" y="433916"/>
                  <a:pt x="1435100" y="277283"/>
                </a:cubicBezTo>
                <a:cubicBezTo>
                  <a:pt x="1797050" y="120650"/>
                  <a:pt x="2296583" y="46566"/>
                  <a:pt x="2641600" y="23283"/>
                </a:cubicBezTo>
                <a:cubicBezTo>
                  <a:pt x="2986617" y="0"/>
                  <a:pt x="3505200" y="137583"/>
                  <a:pt x="3505200" y="13758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1143000" y="1611868"/>
            <a:ext cx="2057400" cy="1600200"/>
          </a:xfrm>
          <a:prstGeom prst="line">
            <a:avLst/>
          </a:prstGeom>
          <a:ln>
            <a:solidFill>
              <a:srgbClr val="FF3D2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2713818" y="4202668"/>
            <a:ext cx="486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k+1</a:t>
            </a:r>
            <a:endParaRPr lang="en-US" baseline="-25000" dirty="0"/>
          </a:p>
        </p:txBody>
      </p:sp>
      <p:sp>
        <p:nvSpPr>
          <p:cNvPr id="65" name="Rectangle 64"/>
          <p:cNvSpPr/>
          <p:nvPr/>
        </p:nvSpPr>
        <p:spPr>
          <a:xfrm>
            <a:off x="3352800" y="1447800"/>
            <a:ext cx="1303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tangent line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26" name="AutoShape 2" descr="http://dnc.tamu.edu/MCPI/motivati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28" name="AutoShape 4" descr="http://dnc.tamu.edu/MCPI/motivati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2996617" y="152400"/>
            <a:ext cx="30231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latin typeface="Arial"/>
                <a:cs typeface="Arial"/>
              </a:rPr>
              <a:t>EULER’S  METHOD 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685800" y="914400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Let’s look closely at Euler’s method…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743200"/>
            <a:ext cx="4622800" cy="101701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1447800"/>
            <a:ext cx="3492500" cy="647700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685800" y="2133600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 Euler’s method considers the first term in the Taylor series, so what if we add more terms… 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09600" y="3863876"/>
            <a:ext cx="800100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Adding more terms will increase the accuracy of the approximation, but then we would need to take higher order derivative.</a:t>
            </a:r>
          </a:p>
          <a:p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If the forcing function is nasty (like the spherical harmonic series for gravity) this will be a lot of work.</a:t>
            </a:r>
          </a:p>
          <a:p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Runge</a:t>
            </a:r>
            <a:r>
              <a:rPr lang="en-US" dirty="0" smtClean="0"/>
              <a:t> and </a:t>
            </a:r>
            <a:r>
              <a:rPr lang="en-US" dirty="0" err="1" smtClean="0"/>
              <a:t>Kutta</a:t>
            </a:r>
            <a:r>
              <a:rPr lang="en-US" dirty="0" smtClean="0"/>
              <a:t> came up with a different approach that can be shown to be mathematically equivalent to taking higher order derivatives and using the full Taylor series. </a:t>
            </a:r>
            <a:r>
              <a:rPr lang="en-US" i="1" dirty="0" smtClean="0"/>
              <a:t>They compute a weighted average of multiple slopes over a particular time interval.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>
          <a:blip r:embed="rId3"/>
          <a:srcRect r="83628" b="51020"/>
          <a:stretch>
            <a:fillRect/>
          </a:stretch>
        </p:blipFill>
        <p:spPr>
          <a:xfrm>
            <a:off x="2717800" y="2286000"/>
            <a:ext cx="939800" cy="6096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rcRect r="72727"/>
          <a:stretch>
            <a:fillRect/>
          </a:stretch>
        </p:blipFill>
        <p:spPr>
          <a:xfrm>
            <a:off x="2133600" y="1294578"/>
            <a:ext cx="762000" cy="76282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200" y="4876800"/>
            <a:ext cx="5740400" cy="12446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26" name="AutoShape 2" descr="http://dnc.tamu.edu/MCPI/motivati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28" name="AutoShape 4" descr="http://dnc.tamu.edu/MCPI/motivati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2362200" y="152400"/>
            <a:ext cx="4664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latin typeface="Arial"/>
                <a:cs typeface="Arial"/>
              </a:rPr>
              <a:t>IMPROVED EULER’S METHOD</a:t>
            </a:r>
            <a:endParaRPr lang="en-US" sz="2400" dirty="0"/>
          </a:p>
        </p:txBody>
      </p:sp>
      <p:cxnSp>
        <p:nvCxnSpPr>
          <p:cNvPr id="37" name="Straight Connector 36"/>
          <p:cNvCxnSpPr/>
          <p:nvPr/>
        </p:nvCxnSpPr>
        <p:spPr>
          <a:xfrm rot="5400000">
            <a:off x="-838994" y="2819400"/>
            <a:ext cx="3048794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85800" y="4343400"/>
            <a:ext cx="3962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00600" y="4191000"/>
            <a:ext cx="2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t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52400" y="1219200"/>
            <a:ext cx="506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y(t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57" name="Straight Connector 56"/>
          <p:cNvCxnSpPr/>
          <p:nvPr/>
        </p:nvCxnSpPr>
        <p:spPr>
          <a:xfrm rot="5400000">
            <a:off x="875109" y="3619897"/>
            <a:ext cx="1449388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447800" y="4267200"/>
            <a:ext cx="331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t</a:t>
            </a:r>
            <a:r>
              <a:rPr lang="en-US" baseline="-25000" dirty="0" err="1" smtClean="0"/>
              <a:t>k</a:t>
            </a:r>
            <a:endParaRPr lang="en-US" baseline="-25000" dirty="0"/>
          </a:p>
        </p:txBody>
      </p:sp>
      <p:cxnSp>
        <p:nvCxnSpPr>
          <p:cNvPr id="62" name="Straight Connector 61"/>
          <p:cNvCxnSpPr/>
          <p:nvPr/>
        </p:nvCxnSpPr>
        <p:spPr>
          <a:xfrm rot="16200000" flipH="1">
            <a:off x="1523603" y="2972196"/>
            <a:ext cx="2743994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1981200"/>
            <a:ext cx="3073400" cy="762822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486400" y="1600200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Euler’s method gave us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1400" y="3162300"/>
            <a:ext cx="1130300" cy="7239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5461555" y="3048000"/>
            <a:ext cx="35300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Substitute that into </a:t>
            </a:r>
            <a:r>
              <a:rPr lang="en-US" dirty="0" err="1" smtClean="0"/>
              <a:t>f</a:t>
            </a:r>
            <a:r>
              <a:rPr lang="en-US" dirty="0" smtClean="0"/>
              <a:t> so that we can </a:t>
            </a:r>
          </a:p>
          <a:p>
            <a:r>
              <a:rPr lang="en-US" dirty="0" smtClean="0"/>
              <a:t>get a better estimate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461555" y="3886200"/>
            <a:ext cx="29161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Take a “weighted” average of </a:t>
            </a:r>
          </a:p>
          <a:p>
            <a:r>
              <a:rPr lang="en-US" dirty="0" smtClean="0"/>
              <a:t>the slopes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4343400" y="5791200"/>
            <a:ext cx="990600" cy="1588"/>
          </a:xfrm>
          <a:prstGeom prst="line">
            <a:avLst/>
          </a:prstGeom>
          <a:ln>
            <a:solidFill>
              <a:srgbClr val="FF3D2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019800" y="5791200"/>
            <a:ext cx="1524000" cy="158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Freeform 76"/>
          <p:cNvSpPr/>
          <p:nvPr/>
        </p:nvSpPr>
        <p:spPr>
          <a:xfrm>
            <a:off x="685800" y="2286000"/>
            <a:ext cx="3962400" cy="1826683"/>
          </a:xfrm>
          <a:custGeom>
            <a:avLst/>
            <a:gdLst>
              <a:gd name="connsiteX0" fmla="*/ 0 w 3505200"/>
              <a:gd name="connsiteY0" fmla="*/ 1826683 h 1826683"/>
              <a:gd name="connsiteX1" fmla="*/ 469900 w 3505200"/>
              <a:gd name="connsiteY1" fmla="*/ 963083 h 1826683"/>
              <a:gd name="connsiteX2" fmla="*/ 1435100 w 3505200"/>
              <a:gd name="connsiteY2" fmla="*/ 277283 h 1826683"/>
              <a:gd name="connsiteX3" fmla="*/ 2641600 w 3505200"/>
              <a:gd name="connsiteY3" fmla="*/ 23283 h 1826683"/>
              <a:gd name="connsiteX4" fmla="*/ 3505200 w 3505200"/>
              <a:gd name="connsiteY4" fmla="*/ 137583 h 1826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200" h="1826683">
                <a:moveTo>
                  <a:pt x="0" y="1826683"/>
                </a:moveTo>
                <a:cubicBezTo>
                  <a:pt x="115358" y="1523999"/>
                  <a:pt x="230717" y="1221316"/>
                  <a:pt x="469900" y="963083"/>
                </a:cubicBezTo>
                <a:cubicBezTo>
                  <a:pt x="709083" y="704850"/>
                  <a:pt x="1073150" y="433916"/>
                  <a:pt x="1435100" y="277283"/>
                </a:cubicBezTo>
                <a:cubicBezTo>
                  <a:pt x="1797050" y="120650"/>
                  <a:pt x="2296583" y="46566"/>
                  <a:pt x="2641600" y="23283"/>
                </a:cubicBezTo>
                <a:cubicBezTo>
                  <a:pt x="2986617" y="0"/>
                  <a:pt x="3505200" y="137583"/>
                  <a:pt x="3505200" y="13758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64"/>
          <p:cNvGrpSpPr/>
          <p:nvPr/>
        </p:nvGrpSpPr>
        <p:grpSpPr>
          <a:xfrm>
            <a:off x="1143000" y="1371600"/>
            <a:ext cx="2348796" cy="1905000"/>
            <a:chOff x="1143000" y="1371600"/>
            <a:chExt cx="2348796" cy="1905000"/>
          </a:xfrm>
        </p:grpSpPr>
        <p:cxnSp>
          <p:nvCxnSpPr>
            <p:cNvPr id="53" name="Straight Connector 52"/>
            <p:cNvCxnSpPr/>
            <p:nvPr/>
          </p:nvCxnSpPr>
          <p:spPr>
            <a:xfrm flipV="1">
              <a:off x="1143000" y="1676400"/>
              <a:ext cx="2057400" cy="1600200"/>
            </a:xfrm>
            <a:prstGeom prst="line">
              <a:avLst/>
            </a:prstGeom>
            <a:ln>
              <a:solidFill>
                <a:srgbClr val="FF3D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3124200" y="1371600"/>
              <a:ext cx="367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3D2B"/>
                  </a:solidFill>
                </a:rPr>
                <a:t>k</a:t>
              </a:r>
              <a:r>
                <a:rPr lang="en-US" baseline="-25000" dirty="0" smtClean="0">
                  <a:solidFill>
                    <a:srgbClr val="FF3D2B"/>
                  </a:solidFill>
                </a:rPr>
                <a:t>1</a:t>
              </a:r>
              <a:endParaRPr lang="en-US" baseline="-25000" dirty="0">
                <a:solidFill>
                  <a:srgbClr val="FF3D2B"/>
                </a:solidFill>
              </a:endParaRPr>
            </a:p>
          </p:txBody>
        </p:sp>
      </p:grpSp>
      <p:grpSp>
        <p:nvGrpSpPr>
          <p:cNvPr id="3" name="Group 58"/>
          <p:cNvGrpSpPr/>
          <p:nvPr/>
        </p:nvGrpSpPr>
        <p:grpSpPr>
          <a:xfrm>
            <a:off x="1295400" y="1600200"/>
            <a:ext cx="2438400" cy="914400"/>
            <a:chOff x="1295400" y="1600200"/>
            <a:chExt cx="2438400" cy="914400"/>
          </a:xfrm>
        </p:grpSpPr>
        <p:cxnSp>
          <p:nvCxnSpPr>
            <p:cNvPr id="34" name="Straight Connector 33"/>
            <p:cNvCxnSpPr/>
            <p:nvPr/>
          </p:nvCxnSpPr>
          <p:spPr>
            <a:xfrm flipV="1">
              <a:off x="1600200" y="1600200"/>
              <a:ext cx="2133600" cy="76200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1295400" y="2145268"/>
              <a:ext cx="367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k</a:t>
              </a:r>
              <a:r>
                <a:rPr lang="en-US" baseline="-25000" dirty="0" smtClean="0">
                  <a:solidFill>
                    <a:srgbClr val="008000"/>
                  </a:solidFill>
                </a:rPr>
                <a:t>2</a:t>
              </a:r>
              <a:endParaRPr lang="en-US" baseline="-25000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42" name="Straight Connector 41"/>
          <p:cNvCxnSpPr/>
          <p:nvPr/>
        </p:nvCxnSpPr>
        <p:spPr>
          <a:xfrm flipV="1">
            <a:off x="1600200" y="2209800"/>
            <a:ext cx="2133600" cy="762000"/>
          </a:xfrm>
          <a:prstGeom prst="line">
            <a:avLst/>
          </a:prstGeom>
          <a:ln>
            <a:solidFill>
              <a:srgbClr val="008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713818" y="4267200"/>
            <a:ext cx="486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k+1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26" name="AutoShape 2" descr="http://dnc.tamu.edu/MCPI/motivati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28" name="AutoShape 4" descr="http://dnc.tamu.edu/MCPI/motivati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2418835" y="152400"/>
            <a:ext cx="41343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latin typeface="Arial"/>
                <a:cs typeface="Arial"/>
              </a:rPr>
              <a:t>RUNGE-KUTTA 4</a:t>
            </a:r>
            <a:r>
              <a:rPr lang="en-US" sz="2400" b="1" baseline="30000" dirty="0" smtClean="0">
                <a:solidFill>
                  <a:srgbClr val="FFFF00"/>
                </a:solidFill>
                <a:latin typeface="Arial"/>
                <a:cs typeface="Arial"/>
              </a:rPr>
              <a:t>TH</a:t>
            </a:r>
            <a:r>
              <a:rPr lang="en-US" sz="2400" b="1" dirty="0" smtClean="0">
                <a:solidFill>
                  <a:srgbClr val="FFFF00"/>
                </a:solidFill>
                <a:latin typeface="Arial"/>
                <a:cs typeface="Arial"/>
              </a:rPr>
              <a:t> ORDER</a:t>
            </a:r>
            <a:endParaRPr lang="en-US" sz="2400" dirty="0"/>
          </a:p>
        </p:txBody>
      </p:sp>
      <p:cxnSp>
        <p:nvCxnSpPr>
          <p:cNvPr id="37" name="Straight Connector 36"/>
          <p:cNvCxnSpPr/>
          <p:nvPr/>
        </p:nvCxnSpPr>
        <p:spPr>
          <a:xfrm rot="5400000">
            <a:off x="-838994" y="2819400"/>
            <a:ext cx="3048794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85800" y="4343400"/>
            <a:ext cx="3962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00600" y="4191000"/>
            <a:ext cx="2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t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52400" y="1219200"/>
            <a:ext cx="506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y(t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57" name="Straight Connector 56"/>
          <p:cNvCxnSpPr/>
          <p:nvPr/>
        </p:nvCxnSpPr>
        <p:spPr>
          <a:xfrm rot="5400000">
            <a:off x="875109" y="3619897"/>
            <a:ext cx="1449388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447800" y="4267200"/>
            <a:ext cx="331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t</a:t>
            </a:r>
            <a:r>
              <a:rPr lang="en-US" baseline="-25000" dirty="0" err="1" smtClean="0"/>
              <a:t>k</a:t>
            </a:r>
            <a:endParaRPr lang="en-US" baseline="-25000" dirty="0"/>
          </a:p>
        </p:txBody>
      </p:sp>
      <p:cxnSp>
        <p:nvCxnSpPr>
          <p:cNvPr id="62" name="Straight Connector 61"/>
          <p:cNvCxnSpPr/>
          <p:nvPr/>
        </p:nvCxnSpPr>
        <p:spPr>
          <a:xfrm rot="16200000" flipH="1">
            <a:off x="1523603" y="2972196"/>
            <a:ext cx="2743994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155818" y="4267200"/>
            <a:ext cx="486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k+1</a:t>
            </a:r>
            <a:endParaRPr lang="en-US" baseline="-25000" dirty="0"/>
          </a:p>
        </p:txBody>
      </p:sp>
      <p:sp>
        <p:nvSpPr>
          <p:cNvPr id="77" name="Freeform 76"/>
          <p:cNvSpPr/>
          <p:nvPr/>
        </p:nvSpPr>
        <p:spPr>
          <a:xfrm>
            <a:off x="685800" y="2286000"/>
            <a:ext cx="3962400" cy="1826683"/>
          </a:xfrm>
          <a:custGeom>
            <a:avLst/>
            <a:gdLst>
              <a:gd name="connsiteX0" fmla="*/ 0 w 3505200"/>
              <a:gd name="connsiteY0" fmla="*/ 1826683 h 1826683"/>
              <a:gd name="connsiteX1" fmla="*/ 469900 w 3505200"/>
              <a:gd name="connsiteY1" fmla="*/ 963083 h 1826683"/>
              <a:gd name="connsiteX2" fmla="*/ 1435100 w 3505200"/>
              <a:gd name="connsiteY2" fmla="*/ 277283 h 1826683"/>
              <a:gd name="connsiteX3" fmla="*/ 2641600 w 3505200"/>
              <a:gd name="connsiteY3" fmla="*/ 23283 h 1826683"/>
              <a:gd name="connsiteX4" fmla="*/ 3505200 w 3505200"/>
              <a:gd name="connsiteY4" fmla="*/ 137583 h 1826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200" h="1826683">
                <a:moveTo>
                  <a:pt x="0" y="1826683"/>
                </a:moveTo>
                <a:cubicBezTo>
                  <a:pt x="115358" y="1523999"/>
                  <a:pt x="230717" y="1221316"/>
                  <a:pt x="469900" y="963083"/>
                </a:cubicBezTo>
                <a:cubicBezTo>
                  <a:pt x="709083" y="704850"/>
                  <a:pt x="1073150" y="433916"/>
                  <a:pt x="1435100" y="277283"/>
                </a:cubicBezTo>
                <a:cubicBezTo>
                  <a:pt x="1797050" y="120650"/>
                  <a:pt x="2296583" y="46566"/>
                  <a:pt x="2641600" y="23283"/>
                </a:cubicBezTo>
                <a:cubicBezTo>
                  <a:pt x="2986617" y="0"/>
                  <a:pt x="3505200" y="137583"/>
                  <a:pt x="3505200" y="13758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rot="16200000" flipH="1">
            <a:off x="2971404" y="2972197"/>
            <a:ext cx="2743994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64"/>
          <p:cNvGrpSpPr/>
          <p:nvPr/>
        </p:nvGrpSpPr>
        <p:grpSpPr>
          <a:xfrm>
            <a:off x="1143000" y="1371600"/>
            <a:ext cx="2424996" cy="1905000"/>
            <a:chOff x="1143000" y="1371600"/>
            <a:chExt cx="2424996" cy="1905000"/>
          </a:xfrm>
        </p:grpSpPr>
        <p:cxnSp>
          <p:nvCxnSpPr>
            <p:cNvPr id="53" name="Straight Connector 52"/>
            <p:cNvCxnSpPr/>
            <p:nvPr/>
          </p:nvCxnSpPr>
          <p:spPr>
            <a:xfrm flipV="1">
              <a:off x="1143000" y="1676400"/>
              <a:ext cx="2057400" cy="1600200"/>
            </a:xfrm>
            <a:prstGeom prst="line">
              <a:avLst/>
            </a:prstGeom>
            <a:ln>
              <a:solidFill>
                <a:srgbClr val="FF3D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3200400" y="1371600"/>
              <a:ext cx="367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3D2B"/>
                  </a:solidFill>
                </a:rPr>
                <a:t>k</a:t>
              </a:r>
              <a:r>
                <a:rPr lang="en-US" baseline="-25000" dirty="0" smtClean="0">
                  <a:solidFill>
                    <a:srgbClr val="FF3D2B"/>
                  </a:solidFill>
                </a:rPr>
                <a:t>1</a:t>
              </a:r>
              <a:endParaRPr lang="en-US" baseline="-25000" dirty="0">
                <a:solidFill>
                  <a:srgbClr val="FF3D2B"/>
                </a:solidFill>
              </a:endParaRPr>
            </a:p>
          </p:txBody>
        </p:sp>
      </p:grpSp>
      <p:grpSp>
        <p:nvGrpSpPr>
          <p:cNvPr id="3" name="Group 58"/>
          <p:cNvGrpSpPr/>
          <p:nvPr/>
        </p:nvGrpSpPr>
        <p:grpSpPr>
          <a:xfrm>
            <a:off x="1295400" y="1600200"/>
            <a:ext cx="2438400" cy="914400"/>
            <a:chOff x="1295400" y="1600200"/>
            <a:chExt cx="2438400" cy="914400"/>
          </a:xfrm>
        </p:grpSpPr>
        <p:cxnSp>
          <p:nvCxnSpPr>
            <p:cNvPr id="34" name="Straight Connector 33"/>
            <p:cNvCxnSpPr/>
            <p:nvPr/>
          </p:nvCxnSpPr>
          <p:spPr>
            <a:xfrm flipV="1">
              <a:off x="1600200" y="1600200"/>
              <a:ext cx="2133600" cy="76200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1295400" y="2145268"/>
              <a:ext cx="367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k</a:t>
              </a:r>
              <a:r>
                <a:rPr lang="en-US" baseline="-25000" dirty="0" smtClean="0">
                  <a:solidFill>
                    <a:srgbClr val="008000"/>
                  </a:solidFill>
                </a:rPr>
                <a:t>2</a:t>
              </a:r>
              <a:endParaRPr lang="en-US" baseline="-25000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42" name="Straight Connector 41"/>
          <p:cNvCxnSpPr/>
          <p:nvPr/>
        </p:nvCxnSpPr>
        <p:spPr>
          <a:xfrm flipV="1">
            <a:off x="1600200" y="2209800"/>
            <a:ext cx="2133600" cy="762000"/>
          </a:xfrm>
          <a:prstGeom prst="line">
            <a:avLst/>
          </a:prstGeom>
          <a:ln>
            <a:solidFill>
              <a:srgbClr val="008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1600200" y="2133600"/>
            <a:ext cx="3276600" cy="838200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62"/>
          <p:cNvGrpSpPr/>
          <p:nvPr/>
        </p:nvGrpSpPr>
        <p:grpSpPr>
          <a:xfrm>
            <a:off x="1905000" y="1676400"/>
            <a:ext cx="2819400" cy="685800"/>
            <a:chOff x="1905000" y="1676400"/>
            <a:chExt cx="2819400" cy="685800"/>
          </a:xfrm>
        </p:grpSpPr>
        <p:cxnSp>
          <p:nvCxnSpPr>
            <p:cNvPr id="51" name="Straight Connector 50"/>
            <p:cNvCxnSpPr/>
            <p:nvPr/>
          </p:nvCxnSpPr>
          <p:spPr>
            <a:xfrm rot="10800000">
              <a:off x="2286000" y="1905000"/>
              <a:ext cx="2438400" cy="457200"/>
            </a:xfrm>
            <a:prstGeom prst="line">
              <a:avLst/>
            </a:prstGeom>
            <a:ln>
              <a:solidFill>
                <a:srgbClr val="FF71C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1905000" y="1676400"/>
              <a:ext cx="367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71CE"/>
                  </a:solidFill>
                </a:rPr>
                <a:t>k</a:t>
              </a:r>
              <a:r>
                <a:rPr lang="en-US" baseline="-25000" dirty="0" smtClean="0">
                  <a:solidFill>
                    <a:srgbClr val="FF71CE"/>
                  </a:solidFill>
                </a:rPr>
                <a:t>4</a:t>
              </a:r>
              <a:endParaRPr lang="en-US" baseline="-25000" dirty="0">
                <a:solidFill>
                  <a:srgbClr val="FF71CE"/>
                </a:solidFill>
              </a:endParaRPr>
            </a:p>
          </p:txBody>
        </p:sp>
      </p:grpSp>
      <p:grpSp>
        <p:nvGrpSpPr>
          <p:cNvPr id="5" name="Group 59"/>
          <p:cNvGrpSpPr/>
          <p:nvPr/>
        </p:nvGrpSpPr>
        <p:grpSpPr>
          <a:xfrm>
            <a:off x="762000" y="2057400"/>
            <a:ext cx="3962400" cy="1131332"/>
            <a:chOff x="762000" y="2057400"/>
            <a:chExt cx="3962400" cy="1131332"/>
          </a:xfrm>
        </p:grpSpPr>
        <p:cxnSp>
          <p:nvCxnSpPr>
            <p:cNvPr id="46" name="Straight Connector 45"/>
            <p:cNvCxnSpPr/>
            <p:nvPr/>
          </p:nvCxnSpPr>
          <p:spPr>
            <a:xfrm flipV="1">
              <a:off x="1066800" y="2057400"/>
              <a:ext cx="3657600" cy="91440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762000" y="2819400"/>
              <a:ext cx="367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4"/>
                  </a:solidFill>
                </a:rPr>
                <a:t>k</a:t>
              </a:r>
              <a:r>
                <a:rPr lang="en-US" baseline="-25000" dirty="0" smtClean="0">
                  <a:solidFill>
                    <a:schemeClr val="accent4"/>
                  </a:solidFill>
                </a:rPr>
                <a:t>3</a:t>
              </a:r>
              <a:endParaRPr lang="en-US" baseline="-25000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56" name="Rectangle 55"/>
          <p:cNvSpPr/>
          <p:nvPr/>
        </p:nvSpPr>
        <p:spPr>
          <a:xfrm>
            <a:off x="2713818" y="4267200"/>
            <a:ext cx="624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k+1/2</a:t>
            </a:r>
            <a:endParaRPr lang="en-US" baseline="-25000" dirty="0"/>
          </a:p>
        </p:txBody>
      </p:sp>
      <p:sp>
        <p:nvSpPr>
          <p:cNvPr id="67" name="Rectangle 66"/>
          <p:cNvSpPr/>
          <p:nvPr/>
        </p:nvSpPr>
        <p:spPr>
          <a:xfrm>
            <a:off x="6460910" y="1078468"/>
            <a:ext cx="778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400" y="914400"/>
            <a:ext cx="1803400" cy="64770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1828800"/>
            <a:ext cx="2095500" cy="58420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2700" y="2438400"/>
            <a:ext cx="3670300" cy="800100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5400" y="3352800"/>
            <a:ext cx="3721100" cy="83820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7800" y="4191000"/>
            <a:ext cx="3352800" cy="74930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1200" y="4953000"/>
            <a:ext cx="5143500" cy="1066800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0" y="6096000"/>
            <a:ext cx="9273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 weighted average of these three slopes gives the fourth order accuracy </a:t>
            </a:r>
            <a:r>
              <a:rPr lang="en-US" b="1" dirty="0" err="1" smtClean="0"/>
              <a:t>Runge-Kutta</a:t>
            </a:r>
            <a:r>
              <a:rPr lang="en-US" b="1" dirty="0" smtClean="0"/>
              <a:t> solution.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9"/>
          <a:srcRect l="51835"/>
          <a:stretch>
            <a:fillRect/>
          </a:stretch>
        </p:blipFill>
        <p:spPr>
          <a:xfrm>
            <a:off x="4476750" y="762000"/>
            <a:ext cx="2000250" cy="1003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308</Words>
  <Application>Microsoft Macintosh PowerPoint</Application>
  <PresentationFormat>On-screen Show (4:3)</PresentationFormat>
  <Paragraphs>66</Paragraphs>
  <Slides>5</Slides>
  <Notes>5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University of Minnesota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Robyn Woollands</dc:creator>
  <cp:lastModifiedBy>Robyn Woollands</cp:lastModifiedBy>
  <cp:revision>1</cp:revision>
  <dcterms:created xsi:type="dcterms:W3CDTF">2017-03-19T17:51:23Z</dcterms:created>
  <dcterms:modified xsi:type="dcterms:W3CDTF">2017-03-19T17:52:24Z</dcterms:modified>
</cp:coreProperties>
</file>