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87" r:id="rId2"/>
    <p:sldId id="257" r:id="rId3"/>
    <p:sldId id="317" r:id="rId4"/>
    <p:sldId id="258" r:id="rId5"/>
    <p:sldId id="259" r:id="rId6"/>
    <p:sldId id="260" r:id="rId7"/>
    <p:sldId id="261" r:id="rId8"/>
    <p:sldId id="277" r:id="rId9"/>
    <p:sldId id="280" r:id="rId10"/>
    <p:sldId id="278" r:id="rId11"/>
    <p:sldId id="282" r:id="rId12"/>
    <p:sldId id="283" r:id="rId13"/>
    <p:sldId id="284" r:id="rId14"/>
    <p:sldId id="274" r:id="rId15"/>
    <p:sldId id="305" r:id="rId16"/>
    <p:sldId id="264" r:id="rId17"/>
    <p:sldId id="265" r:id="rId18"/>
    <p:sldId id="297" r:id="rId19"/>
    <p:sldId id="285" r:id="rId20"/>
    <p:sldId id="286" r:id="rId21"/>
    <p:sldId id="318" r:id="rId22"/>
    <p:sldId id="267" r:id="rId23"/>
    <p:sldId id="268" r:id="rId24"/>
    <p:sldId id="323" r:id="rId25"/>
    <p:sldId id="310" r:id="rId26"/>
    <p:sldId id="299" r:id="rId27"/>
    <p:sldId id="301" r:id="rId28"/>
    <p:sldId id="302" r:id="rId29"/>
    <p:sldId id="304" r:id="rId30"/>
    <p:sldId id="326" r:id="rId31"/>
    <p:sldId id="327" r:id="rId32"/>
    <p:sldId id="319" r:id="rId33"/>
    <p:sldId id="309" r:id="rId34"/>
    <p:sldId id="311" r:id="rId35"/>
    <p:sldId id="312" r:id="rId36"/>
    <p:sldId id="324" r:id="rId37"/>
    <p:sldId id="325" r:id="rId38"/>
    <p:sldId id="313" r:id="rId39"/>
    <p:sldId id="270" r:id="rId40"/>
    <p:sldId id="294" r:id="rId41"/>
    <p:sldId id="295" r:id="rId42"/>
    <p:sldId id="292" r:id="rId43"/>
    <p:sldId id="288" r:id="rId44"/>
    <p:sldId id="293" r:id="rId45"/>
    <p:sldId id="314" r:id="rId46"/>
    <p:sldId id="315" r:id="rId47"/>
    <p:sldId id="316" r:id="rId48"/>
    <p:sldId id="27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39D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073" autoAdjust="0"/>
  </p:normalViewPr>
  <p:slideViewPr>
    <p:cSldViewPr snapToObjects="1">
      <p:cViewPr varScale="1">
        <p:scale>
          <a:sx n="124" d="100"/>
          <a:sy n="124" d="100"/>
        </p:scale>
        <p:origin x="1824" y="184"/>
      </p:cViewPr>
      <p:guideLst>
        <p:guide orient="horz" pos="2160"/>
        <p:guide pos="2880"/>
      </p:guideLst>
    </p:cSldViewPr>
  </p:slideViewPr>
  <p:notesTextViewPr>
    <p:cViewPr>
      <p:scale>
        <a:sx n="100" d="100"/>
        <a:sy n="100" d="100"/>
      </p:scale>
      <p:origin x="0" y="0"/>
    </p:cViewPr>
  </p:notesTextViewPr>
  <p:notesViewPr>
    <p:cSldViewPr snapToObjects="1">
      <p:cViewPr varScale="1">
        <p:scale>
          <a:sx n="108" d="100"/>
          <a:sy n="108" d="100"/>
        </p:scale>
        <p:origin x="147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15.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8.wmf"/><Relationship Id="rId3" Type="http://schemas.openxmlformats.org/officeDocument/2006/relationships/image" Target="../media/image48.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 Id="rId14"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5.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59.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1.wmf"/><Relationship Id="rId3" Type="http://schemas.openxmlformats.org/officeDocument/2006/relationships/image" Target="../media/image82.wmf"/><Relationship Id="rId7" Type="http://schemas.openxmlformats.org/officeDocument/2006/relationships/image" Target="../media/image86.wmf"/><Relationship Id="rId12" Type="http://schemas.openxmlformats.org/officeDocument/2006/relationships/image" Target="../media/image90.wmf"/><Relationship Id="rId17" Type="http://schemas.openxmlformats.org/officeDocument/2006/relationships/image" Target="../media/image93.wmf"/><Relationship Id="rId2" Type="http://schemas.openxmlformats.org/officeDocument/2006/relationships/image" Target="../media/image81.wmf"/><Relationship Id="rId16" Type="http://schemas.openxmlformats.org/officeDocument/2006/relationships/image" Target="../media/image92.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9.wmf"/><Relationship Id="rId5" Type="http://schemas.openxmlformats.org/officeDocument/2006/relationships/image" Target="../media/image84.wmf"/><Relationship Id="rId15" Type="http://schemas.openxmlformats.org/officeDocument/2006/relationships/image" Target="../media/image48.wmf"/><Relationship Id="rId10" Type="http://schemas.openxmlformats.org/officeDocument/2006/relationships/image" Target="../media/image88.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77.wmf"/><Relationship Id="rId1" Type="http://schemas.openxmlformats.org/officeDocument/2006/relationships/image" Target="../media/image110.wmf"/><Relationship Id="rId4"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83.wmf"/><Relationship Id="rId18" Type="http://schemas.openxmlformats.org/officeDocument/2006/relationships/image" Target="../media/image88.wmf"/><Relationship Id="rId3" Type="http://schemas.openxmlformats.org/officeDocument/2006/relationships/image" Target="../media/image90.wmf"/><Relationship Id="rId7" Type="http://schemas.openxmlformats.org/officeDocument/2006/relationships/image" Target="../media/image129.wmf"/><Relationship Id="rId12" Type="http://schemas.openxmlformats.org/officeDocument/2006/relationships/image" Target="../media/image82.wmf"/><Relationship Id="rId17" Type="http://schemas.openxmlformats.org/officeDocument/2006/relationships/image" Target="../media/image54.wmf"/><Relationship Id="rId2" Type="http://schemas.openxmlformats.org/officeDocument/2006/relationships/image" Target="../media/image80.wmf"/><Relationship Id="rId16" Type="http://schemas.openxmlformats.org/officeDocument/2006/relationships/image" Target="../media/image87.wmf"/><Relationship Id="rId1" Type="http://schemas.openxmlformats.org/officeDocument/2006/relationships/image" Target="../media/image128.wmf"/><Relationship Id="rId6" Type="http://schemas.openxmlformats.org/officeDocument/2006/relationships/image" Target="../media/image48.wmf"/><Relationship Id="rId11" Type="http://schemas.openxmlformats.org/officeDocument/2006/relationships/image" Target="../media/image81.wmf"/><Relationship Id="rId5" Type="http://schemas.openxmlformats.org/officeDocument/2006/relationships/image" Target="../media/image47.wmf"/><Relationship Id="rId15" Type="http://schemas.openxmlformats.org/officeDocument/2006/relationships/image" Target="../media/image85.wmf"/><Relationship Id="rId10" Type="http://schemas.openxmlformats.org/officeDocument/2006/relationships/image" Target="../media/image130.wmf"/><Relationship Id="rId19" Type="http://schemas.openxmlformats.org/officeDocument/2006/relationships/image" Target="../media/image89.wmf"/><Relationship Id="rId4" Type="http://schemas.openxmlformats.org/officeDocument/2006/relationships/image" Target="../media/image91.wmf"/><Relationship Id="rId9" Type="http://schemas.openxmlformats.org/officeDocument/2006/relationships/image" Target="../media/image115.wmf"/><Relationship Id="rId14"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12" Type="http://schemas.openxmlformats.org/officeDocument/2006/relationships/image" Target="../media/image143.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3" Type="http://schemas.openxmlformats.org/officeDocument/2006/relationships/image" Target="../media/image132.wmf"/><Relationship Id="rId7" Type="http://schemas.openxmlformats.org/officeDocument/2006/relationships/image" Target="../media/image149.wmf"/><Relationship Id="rId12" Type="http://schemas.openxmlformats.org/officeDocument/2006/relationships/image" Target="../media/image154.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 Id="rId14" Type="http://schemas.openxmlformats.org/officeDocument/2006/relationships/image" Target="../media/image15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90.wmf"/><Relationship Id="rId18" Type="http://schemas.openxmlformats.org/officeDocument/2006/relationships/image" Target="../media/image93.wmf"/><Relationship Id="rId3" Type="http://schemas.openxmlformats.org/officeDocument/2006/relationships/image" Target="../media/image82.wmf"/><Relationship Id="rId7" Type="http://schemas.openxmlformats.org/officeDocument/2006/relationships/image" Target="../media/image159.wmf"/><Relationship Id="rId12" Type="http://schemas.openxmlformats.org/officeDocument/2006/relationships/image" Target="../media/image89.wmf"/><Relationship Id="rId17" Type="http://schemas.openxmlformats.org/officeDocument/2006/relationships/image" Target="../media/image162.wmf"/><Relationship Id="rId2" Type="http://schemas.openxmlformats.org/officeDocument/2006/relationships/image" Target="../media/image81.wmf"/><Relationship Id="rId16" Type="http://schemas.openxmlformats.org/officeDocument/2006/relationships/image" Target="../media/image48.wmf"/><Relationship Id="rId1" Type="http://schemas.openxmlformats.org/officeDocument/2006/relationships/image" Target="../media/image80.wmf"/><Relationship Id="rId6" Type="http://schemas.openxmlformats.org/officeDocument/2006/relationships/image" Target="../media/image158.wmf"/><Relationship Id="rId11" Type="http://schemas.openxmlformats.org/officeDocument/2006/relationships/image" Target="../media/image84.wmf"/><Relationship Id="rId5" Type="http://schemas.openxmlformats.org/officeDocument/2006/relationships/image" Target="../media/image157.wmf"/><Relationship Id="rId15" Type="http://schemas.openxmlformats.org/officeDocument/2006/relationships/image" Target="../media/image47.wmf"/><Relationship Id="rId10" Type="http://schemas.openxmlformats.org/officeDocument/2006/relationships/image" Target="../media/image161.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0.wmf"/><Relationship Id="rId18" Type="http://schemas.openxmlformats.org/officeDocument/2006/relationships/image" Target="../media/image93.wmf"/><Relationship Id="rId3" Type="http://schemas.openxmlformats.org/officeDocument/2006/relationships/image" Target="../media/image163.wmf"/><Relationship Id="rId7" Type="http://schemas.openxmlformats.org/officeDocument/2006/relationships/image" Target="../media/image166.wmf"/><Relationship Id="rId12" Type="http://schemas.openxmlformats.org/officeDocument/2006/relationships/image" Target="../media/image89.wmf"/><Relationship Id="rId17" Type="http://schemas.openxmlformats.org/officeDocument/2006/relationships/image" Target="../media/image169.wmf"/><Relationship Id="rId2" Type="http://schemas.openxmlformats.org/officeDocument/2006/relationships/image" Target="../media/image81.wmf"/><Relationship Id="rId16" Type="http://schemas.openxmlformats.org/officeDocument/2006/relationships/image" Target="../media/image48.wmf"/><Relationship Id="rId1" Type="http://schemas.openxmlformats.org/officeDocument/2006/relationships/image" Target="../media/image80.wmf"/><Relationship Id="rId6" Type="http://schemas.openxmlformats.org/officeDocument/2006/relationships/image" Target="../media/image165.wmf"/><Relationship Id="rId11" Type="http://schemas.openxmlformats.org/officeDocument/2006/relationships/image" Target="../media/image168.wmf"/><Relationship Id="rId5" Type="http://schemas.openxmlformats.org/officeDocument/2006/relationships/image" Target="../media/image164.wmf"/><Relationship Id="rId15" Type="http://schemas.openxmlformats.org/officeDocument/2006/relationships/image" Target="../media/image47.wmf"/><Relationship Id="rId10" Type="http://schemas.openxmlformats.org/officeDocument/2006/relationships/image" Target="../media/image167.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4.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99DC6-AFB2-46BD-85BC-BD49371A327D}" type="datetimeFigureOut">
              <a:rPr lang="en-US" smtClean="0"/>
              <a:t>10/4/19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AB3E-7EAE-49CB-A98A-9CFE40136F21}" type="slidenum">
              <a:rPr lang="en-US" smtClean="0"/>
              <a:t>‹#›</a:t>
            </a:fld>
            <a:endParaRPr lang="en-US"/>
          </a:p>
        </p:txBody>
      </p:sp>
    </p:spTree>
    <p:extLst>
      <p:ext uri="{BB962C8B-B14F-4D97-AF65-F5344CB8AC3E}">
        <p14:creationId xmlns:p14="http://schemas.microsoft.com/office/powerpoint/2010/main" val="293232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5AAB3E-7EAE-49CB-A98A-9CFE40136F21}" type="slidenum">
              <a:rPr lang="en-US" smtClean="0"/>
              <a:t>1</a:t>
            </a:fld>
            <a:endParaRPr lang="en-US"/>
          </a:p>
        </p:txBody>
      </p:sp>
    </p:spTree>
    <p:extLst>
      <p:ext uri="{BB962C8B-B14F-4D97-AF65-F5344CB8AC3E}">
        <p14:creationId xmlns:p14="http://schemas.microsoft.com/office/powerpoint/2010/main" val="232034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10</a:t>
            </a:fld>
            <a:endParaRPr lang="en-US"/>
          </a:p>
        </p:txBody>
      </p:sp>
    </p:spTree>
    <p:extLst>
      <p:ext uri="{BB962C8B-B14F-4D97-AF65-F5344CB8AC3E}">
        <p14:creationId xmlns:p14="http://schemas.microsoft.com/office/powerpoint/2010/main" val="217713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11</a:t>
            </a:fld>
            <a:endParaRPr lang="en-US"/>
          </a:p>
        </p:txBody>
      </p:sp>
    </p:spTree>
    <p:extLst>
      <p:ext uri="{BB962C8B-B14F-4D97-AF65-F5344CB8AC3E}">
        <p14:creationId xmlns:p14="http://schemas.microsoft.com/office/powerpoint/2010/main" val="27515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12</a:t>
            </a:fld>
            <a:endParaRPr lang="en-US"/>
          </a:p>
        </p:txBody>
      </p:sp>
    </p:spTree>
    <p:extLst>
      <p:ext uri="{BB962C8B-B14F-4D97-AF65-F5344CB8AC3E}">
        <p14:creationId xmlns:p14="http://schemas.microsoft.com/office/powerpoint/2010/main" val="118048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13</a:t>
            </a:fld>
            <a:endParaRPr lang="en-US"/>
          </a:p>
        </p:txBody>
      </p:sp>
    </p:spTree>
    <p:extLst>
      <p:ext uri="{BB962C8B-B14F-4D97-AF65-F5344CB8AC3E}">
        <p14:creationId xmlns:p14="http://schemas.microsoft.com/office/powerpoint/2010/main" val="111250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14</a:t>
            </a:fld>
            <a:endParaRPr lang="en-US"/>
          </a:p>
        </p:txBody>
      </p:sp>
    </p:spTree>
    <p:extLst>
      <p:ext uri="{BB962C8B-B14F-4D97-AF65-F5344CB8AC3E}">
        <p14:creationId xmlns:p14="http://schemas.microsoft.com/office/powerpoint/2010/main" val="77636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15</a:t>
            </a:fld>
            <a:endParaRPr lang="en-US"/>
          </a:p>
        </p:txBody>
      </p:sp>
    </p:spTree>
    <p:extLst>
      <p:ext uri="{BB962C8B-B14F-4D97-AF65-F5344CB8AC3E}">
        <p14:creationId xmlns:p14="http://schemas.microsoft.com/office/powerpoint/2010/main" val="138343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16</a:t>
            </a:fld>
            <a:endParaRPr lang="en-US"/>
          </a:p>
        </p:txBody>
      </p:sp>
    </p:spTree>
    <p:extLst>
      <p:ext uri="{BB962C8B-B14F-4D97-AF65-F5344CB8AC3E}">
        <p14:creationId xmlns:p14="http://schemas.microsoft.com/office/powerpoint/2010/main" val="318600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17</a:t>
            </a:fld>
            <a:endParaRPr lang="en-US"/>
          </a:p>
        </p:txBody>
      </p:sp>
    </p:spTree>
    <p:extLst>
      <p:ext uri="{BB962C8B-B14F-4D97-AF65-F5344CB8AC3E}">
        <p14:creationId xmlns:p14="http://schemas.microsoft.com/office/powerpoint/2010/main" val="149630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18</a:t>
            </a:fld>
            <a:endParaRPr lang="en-US"/>
          </a:p>
        </p:txBody>
      </p:sp>
    </p:spTree>
    <p:extLst>
      <p:ext uri="{BB962C8B-B14F-4D97-AF65-F5344CB8AC3E}">
        <p14:creationId xmlns:p14="http://schemas.microsoft.com/office/powerpoint/2010/main" val="414743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19</a:t>
            </a:fld>
            <a:endParaRPr lang="en-US"/>
          </a:p>
        </p:txBody>
      </p:sp>
    </p:spTree>
    <p:extLst>
      <p:ext uri="{BB962C8B-B14F-4D97-AF65-F5344CB8AC3E}">
        <p14:creationId xmlns:p14="http://schemas.microsoft.com/office/powerpoint/2010/main" val="14739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5AAB3E-7EAE-49CB-A98A-9CFE40136F21}" type="slidenum">
              <a:rPr lang="en-US" smtClean="0"/>
              <a:t>2</a:t>
            </a:fld>
            <a:endParaRPr lang="en-US"/>
          </a:p>
        </p:txBody>
      </p:sp>
    </p:spTree>
    <p:extLst>
      <p:ext uri="{BB962C8B-B14F-4D97-AF65-F5344CB8AC3E}">
        <p14:creationId xmlns:p14="http://schemas.microsoft.com/office/powerpoint/2010/main" val="383546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20</a:t>
            </a:fld>
            <a:endParaRPr lang="en-US"/>
          </a:p>
        </p:txBody>
      </p:sp>
    </p:spTree>
    <p:extLst>
      <p:ext uri="{BB962C8B-B14F-4D97-AF65-F5344CB8AC3E}">
        <p14:creationId xmlns:p14="http://schemas.microsoft.com/office/powerpoint/2010/main" val="69025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21</a:t>
            </a:fld>
            <a:endParaRPr lang="en-US"/>
          </a:p>
        </p:txBody>
      </p:sp>
    </p:spTree>
    <p:extLst>
      <p:ext uri="{BB962C8B-B14F-4D97-AF65-F5344CB8AC3E}">
        <p14:creationId xmlns:p14="http://schemas.microsoft.com/office/powerpoint/2010/main" val="1814754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22</a:t>
            </a:fld>
            <a:endParaRPr lang="en-US"/>
          </a:p>
        </p:txBody>
      </p:sp>
    </p:spTree>
    <p:extLst>
      <p:ext uri="{BB962C8B-B14F-4D97-AF65-F5344CB8AC3E}">
        <p14:creationId xmlns:p14="http://schemas.microsoft.com/office/powerpoint/2010/main" val="593158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23</a:t>
            </a:fld>
            <a:endParaRPr lang="en-US"/>
          </a:p>
        </p:txBody>
      </p:sp>
    </p:spTree>
    <p:extLst>
      <p:ext uri="{BB962C8B-B14F-4D97-AF65-F5344CB8AC3E}">
        <p14:creationId xmlns:p14="http://schemas.microsoft.com/office/powerpoint/2010/main" val="648656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24</a:t>
            </a:fld>
            <a:endParaRPr lang="en-US"/>
          </a:p>
        </p:txBody>
      </p:sp>
    </p:spTree>
    <p:extLst>
      <p:ext uri="{BB962C8B-B14F-4D97-AF65-F5344CB8AC3E}">
        <p14:creationId xmlns:p14="http://schemas.microsoft.com/office/powerpoint/2010/main" val="1376886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25</a:t>
            </a:fld>
            <a:endParaRPr lang="en-US"/>
          </a:p>
        </p:txBody>
      </p:sp>
    </p:spTree>
    <p:extLst>
      <p:ext uri="{BB962C8B-B14F-4D97-AF65-F5344CB8AC3E}">
        <p14:creationId xmlns:p14="http://schemas.microsoft.com/office/powerpoint/2010/main" val="1198388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26</a:t>
            </a:fld>
            <a:endParaRPr lang="en-US"/>
          </a:p>
        </p:txBody>
      </p:sp>
    </p:spTree>
    <p:extLst>
      <p:ext uri="{BB962C8B-B14F-4D97-AF65-F5344CB8AC3E}">
        <p14:creationId xmlns:p14="http://schemas.microsoft.com/office/powerpoint/2010/main" val="1407136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27</a:t>
            </a:fld>
            <a:endParaRPr lang="en-US"/>
          </a:p>
        </p:txBody>
      </p:sp>
    </p:spTree>
    <p:extLst>
      <p:ext uri="{BB962C8B-B14F-4D97-AF65-F5344CB8AC3E}">
        <p14:creationId xmlns:p14="http://schemas.microsoft.com/office/powerpoint/2010/main" val="152814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28</a:t>
            </a:fld>
            <a:endParaRPr lang="en-US"/>
          </a:p>
        </p:txBody>
      </p:sp>
    </p:spTree>
    <p:extLst>
      <p:ext uri="{BB962C8B-B14F-4D97-AF65-F5344CB8AC3E}">
        <p14:creationId xmlns:p14="http://schemas.microsoft.com/office/powerpoint/2010/main" val="2765966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29</a:t>
            </a:fld>
            <a:endParaRPr lang="en-US"/>
          </a:p>
        </p:txBody>
      </p:sp>
    </p:spTree>
    <p:extLst>
      <p:ext uri="{BB962C8B-B14F-4D97-AF65-F5344CB8AC3E}">
        <p14:creationId xmlns:p14="http://schemas.microsoft.com/office/powerpoint/2010/main" val="315878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a:t>
            </a:fld>
            <a:endParaRPr lang="en-US"/>
          </a:p>
        </p:txBody>
      </p:sp>
    </p:spTree>
    <p:extLst>
      <p:ext uri="{BB962C8B-B14F-4D97-AF65-F5344CB8AC3E}">
        <p14:creationId xmlns:p14="http://schemas.microsoft.com/office/powerpoint/2010/main" val="419840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30</a:t>
            </a:fld>
            <a:endParaRPr lang="en-US"/>
          </a:p>
        </p:txBody>
      </p:sp>
    </p:spTree>
    <p:extLst>
      <p:ext uri="{BB962C8B-B14F-4D97-AF65-F5344CB8AC3E}">
        <p14:creationId xmlns:p14="http://schemas.microsoft.com/office/powerpoint/2010/main" val="1746925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31</a:t>
            </a:fld>
            <a:endParaRPr lang="en-US"/>
          </a:p>
        </p:txBody>
      </p:sp>
    </p:spTree>
    <p:extLst>
      <p:ext uri="{BB962C8B-B14F-4D97-AF65-F5344CB8AC3E}">
        <p14:creationId xmlns:p14="http://schemas.microsoft.com/office/powerpoint/2010/main" val="2781040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32</a:t>
            </a:fld>
            <a:endParaRPr lang="en-US"/>
          </a:p>
        </p:txBody>
      </p:sp>
    </p:spTree>
    <p:extLst>
      <p:ext uri="{BB962C8B-B14F-4D97-AF65-F5344CB8AC3E}">
        <p14:creationId xmlns:p14="http://schemas.microsoft.com/office/powerpoint/2010/main" val="1262654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33</a:t>
            </a:fld>
            <a:endParaRPr lang="en-US"/>
          </a:p>
        </p:txBody>
      </p:sp>
    </p:spTree>
    <p:extLst>
      <p:ext uri="{BB962C8B-B14F-4D97-AF65-F5344CB8AC3E}">
        <p14:creationId xmlns:p14="http://schemas.microsoft.com/office/powerpoint/2010/main" val="1232719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34</a:t>
            </a:fld>
            <a:endParaRPr lang="en-US"/>
          </a:p>
        </p:txBody>
      </p:sp>
    </p:spTree>
    <p:extLst>
      <p:ext uri="{BB962C8B-B14F-4D97-AF65-F5344CB8AC3E}">
        <p14:creationId xmlns:p14="http://schemas.microsoft.com/office/powerpoint/2010/main" val="50480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35</a:t>
            </a:fld>
            <a:endParaRPr lang="en-US"/>
          </a:p>
        </p:txBody>
      </p:sp>
    </p:spTree>
    <p:extLst>
      <p:ext uri="{BB962C8B-B14F-4D97-AF65-F5344CB8AC3E}">
        <p14:creationId xmlns:p14="http://schemas.microsoft.com/office/powerpoint/2010/main" val="3966991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36</a:t>
            </a:fld>
            <a:endParaRPr lang="en-US"/>
          </a:p>
        </p:txBody>
      </p:sp>
    </p:spTree>
    <p:extLst>
      <p:ext uri="{BB962C8B-B14F-4D97-AF65-F5344CB8AC3E}">
        <p14:creationId xmlns:p14="http://schemas.microsoft.com/office/powerpoint/2010/main" val="3493897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37</a:t>
            </a:fld>
            <a:endParaRPr lang="en-US"/>
          </a:p>
        </p:txBody>
      </p:sp>
    </p:spTree>
    <p:extLst>
      <p:ext uri="{BB962C8B-B14F-4D97-AF65-F5344CB8AC3E}">
        <p14:creationId xmlns:p14="http://schemas.microsoft.com/office/powerpoint/2010/main" val="1164238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38</a:t>
            </a:fld>
            <a:endParaRPr lang="en-US"/>
          </a:p>
        </p:txBody>
      </p:sp>
    </p:spTree>
    <p:extLst>
      <p:ext uri="{BB962C8B-B14F-4D97-AF65-F5344CB8AC3E}">
        <p14:creationId xmlns:p14="http://schemas.microsoft.com/office/powerpoint/2010/main" val="1467584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39</a:t>
            </a:fld>
            <a:endParaRPr lang="en-US"/>
          </a:p>
        </p:txBody>
      </p:sp>
    </p:spTree>
    <p:extLst>
      <p:ext uri="{BB962C8B-B14F-4D97-AF65-F5344CB8AC3E}">
        <p14:creationId xmlns:p14="http://schemas.microsoft.com/office/powerpoint/2010/main" val="349845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a:t>
            </a:fld>
            <a:endParaRPr lang="en-US"/>
          </a:p>
        </p:txBody>
      </p:sp>
      <p:sp>
        <p:nvSpPr>
          <p:cNvPr id="5" name="TextBox 4"/>
          <p:cNvSpPr txBox="1"/>
          <p:nvPr/>
        </p:nvSpPr>
        <p:spPr>
          <a:xfrm>
            <a:off x="1124744" y="6012160"/>
            <a:ext cx="4850046" cy="1477328"/>
          </a:xfrm>
          <a:prstGeom prst="rect">
            <a:avLst/>
          </a:prstGeom>
          <a:noFill/>
        </p:spPr>
        <p:txBody>
          <a:bodyPr wrap="none" rtlCol="0">
            <a:spAutoFit/>
          </a:bodyPr>
          <a:lstStyle/>
          <a:p>
            <a:r>
              <a:rPr lang="en-US" dirty="0"/>
              <a:t>Robyn:</a:t>
            </a:r>
          </a:p>
          <a:p>
            <a:endParaRPr lang="en-US" dirty="0"/>
          </a:p>
          <a:p>
            <a:r>
              <a:rPr lang="en-US" dirty="0"/>
              <a:t>Emphasize that x and f are row vectors, this turns </a:t>
            </a:r>
            <a:br>
              <a:rPr lang="en-US" dirty="0"/>
            </a:br>
            <a:r>
              <a:rPr lang="en-US" dirty="0"/>
              <a:t>out to be more convenient (than column vectors)</a:t>
            </a:r>
          </a:p>
          <a:p>
            <a:r>
              <a:rPr lang="en-US" dirty="0"/>
              <a:t>in the developments that follow.</a:t>
            </a:r>
          </a:p>
        </p:txBody>
      </p:sp>
    </p:spTree>
    <p:extLst>
      <p:ext uri="{BB962C8B-B14F-4D97-AF65-F5344CB8AC3E}">
        <p14:creationId xmlns:p14="http://schemas.microsoft.com/office/powerpoint/2010/main" val="218671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40</a:t>
            </a:fld>
            <a:endParaRPr lang="en-US"/>
          </a:p>
        </p:txBody>
      </p:sp>
    </p:spTree>
    <p:extLst>
      <p:ext uri="{BB962C8B-B14F-4D97-AF65-F5344CB8AC3E}">
        <p14:creationId xmlns:p14="http://schemas.microsoft.com/office/powerpoint/2010/main" val="3618797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41</a:t>
            </a:fld>
            <a:endParaRPr lang="en-US"/>
          </a:p>
        </p:txBody>
      </p:sp>
    </p:spTree>
    <p:extLst>
      <p:ext uri="{BB962C8B-B14F-4D97-AF65-F5344CB8AC3E}">
        <p14:creationId xmlns:p14="http://schemas.microsoft.com/office/powerpoint/2010/main" val="365416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42</a:t>
            </a:fld>
            <a:endParaRPr lang="en-US"/>
          </a:p>
        </p:txBody>
      </p:sp>
    </p:spTree>
    <p:extLst>
      <p:ext uri="{BB962C8B-B14F-4D97-AF65-F5344CB8AC3E}">
        <p14:creationId xmlns:p14="http://schemas.microsoft.com/office/powerpoint/2010/main" val="2146987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43</a:t>
            </a:fld>
            <a:endParaRPr lang="en-US"/>
          </a:p>
        </p:txBody>
      </p:sp>
    </p:spTree>
    <p:extLst>
      <p:ext uri="{BB962C8B-B14F-4D97-AF65-F5344CB8AC3E}">
        <p14:creationId xmlns:p14="http://schemas.microsoft.com/office/powerpoint/2010/main" val="2436134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44</a:t>
            </a:fld>
            <a:endParaRPr lang="en-US"/>
          </a:p>
        </p:txBody>
      </p:sp>
    </p:spTree>
    <p:extLst>
      <p:ext uri="{BB962C8B-B14F-4D97-AF65-F5344CB8AC3E}">
        <p14:creationId xmlns:p14="http://schemas.microsoft.com/office/powerpoint/2010/main" val="3506130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45</a:t>
            </a:fld>
            <a:endParaRPr lang="en-US"/>
          </a:p>
        </p:txBody>
      </p:sp>
    </p:spTree>
    <p:extLst>
      <p:ext uri="{BB962C8B-B14F-4D97-AF65-F5344CB8AC3E}">
        <p14:creationId xmlns:p14="http://schemas.microsoft.com/office/powerpoint/2010/main" val="1684566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46</a:t>
            </a:fld>
            <a:endParaRPr lang="en-US"/>
          </a:p>
        </p:txBody>
      </p:sp>
    </p:spTree>
    <p:extLst>
      <p:ext uri="{BB962C8B-B14F-4D97-AF65-F5344CB8AC3E}">
        <p14:creationId xmlns:p14="http://schemas.microsoft.com/office/powerpoint/2010/main" val="553709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47</a:t>
            </a:fld>
            <a:endParaRPr lang="en-US"/>
          </a:p>
        </p:txBody>
      </p:sp>
    </p:spTree>
    <p:extLst>
      <p:ext uri="{BB962C8B-B14F-4D97-AF65-F5344CB8AC3E}">
        <p14:creationId xmlns:p14="http://schemas.microsoft.com/office/powerpoint/2010/main" val="353695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48</a:t>
            </a:fld>
            <a:endParaRPr lang="en-US"/>
          </a:p>
        </p:txBody>
      </p:sp>
    </p:spTree>
    <p:extLst>
      <p:ext uri="{BB962C8B-B14F-4D97-AF65-F5344CB8AC3E}">
        <p14:creationId xmlns:p14="http://schemas.microsoft.com/office/powerpoint/2010/main" val="325631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5</a:t>
            </a:fld>
            <a:endParaRPr lang="en-US"/>
          </a:p>
        </p:txBody>
      </p:sp>
      <p:sp>
        <p:nvSpPr>
          <p:cNvPr id="5" name="TextBox 4"/>
          <p:cNvSpPr txBox="1"/>
          <p:nvPr/>
        </p:nvSpPr>
        <p:spPr>
          <a:xfrm>
            <a:off x="1124744" y="6012160"/>
            <a:ext cx="5679888" cy="2862322"/>
          </a:xfrm>
          <a:prstGeom prst="rect">
            <a:avLst/>
          </a:prstGeom>
          <a:noFill/>
        </p:spPr>
        <p:txBody>
          <a:bodyPr wrap="none" rtlCol="0">
            <a:spAutoFit/>
          </a:bodyPr>
          <a:lstStyle/>
          <a:p>
            <a:r>
              <a:rPr lang="en-US" dirty="0"/>
              <a:t>Robyn:</a:t>
            </a:r>
          </a:p>
          <a:p>
            <a:endParaRPr lang="en-US" dirty="0"/>
          </a:p>
          <a:p>
            <a:r>
              <a:rPr lang="en-US" dirty="0"/>
              <a:t>In words, you can say that the integrand could be </a:t>
            </a:r>
            <a:br>
              <a:rPr lang="en-US" dirty="0"/>
            </a:br>
            <a:r>
              <a:rPr lang="en-US" dirty="0"/>
              <a:t>approximated as a linear combination of orthogonal </a:t>
            </a:r>
            <a:br>
              <a:rPr lang="en-US" dirty="0"/>
            </a:br>
            <a:r>
              <a:rPr lang="en-US" dirty="0"/>
              <a:t>functions, such as Fourier series.  You could mention Boyd </a:t>
            </a:r>
          </a:p>
          <a:p>
            <a:r>
              <a:rPr lang="en-US" dirty="0"/>
              <a:t>As one author that concludes, consistent with our studies </a:t>
            </a:r>
            <a:br>
              <a:rPr lang="en-US" dirty="0"/>
            </a:br>
            <a:r>
              <a:rPr lang="en-US" dirty="0"/>
              <a:t>that the cosine node distribution associated with the </a:t>
            </a:r>
            <a:br>
              <a:rPr lang="en-US" dirty="0"/>
            </a:br>
            <a:r>
              <a:rPr lang="en-US" dirty="0"/>
              <a:t>Chebyshev orthogonality conditions make these basis </a:t>
            </a:r>
            <a:br>
              <a:rPr lang="en-US" dirty="0"/>
            </a:br>
            <a:r>
              <a:rPr lang="en-US" dirty="0"/>
              <a:t>functions very attractive.  Mention the </a:t>
            </a:r>
            <a:r>
              <a:rPr lang="en-US" dirty="0" err="1"/>
              <a:t>Runge</a:t>
            </a:r>
            <a:r>
              <a:rPr lang="en-US" dirty="0"/>
              <a:t> phenomena </a:t>
            </a:r>
            <a:br>
              <a:rPr lang="en-US" dirty="0"/>
            </a:br>
            <a:r>
              <a:rPr lang="en-US" dirty="0"/>
              <a:t>demonstrated in Lecture 1 examples.</a:t>
            </a:r>
          </a:p>
        </p:txBody>
      </p:sp>
    </p:spTree>
    <p:extLst>
      <p:ext uri="{BB962C8B-B14F-4D97-AF65-F5344CB8AC3E}">
        <p14:creationId xmlns:p14="http://schemas.microsoft.com/office/powerpoint/2010/main" val="106779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6</a:t>
            </a:fld>
            <a:endParaRPr lang="en-US"/>
          </a:p>
        </p:txBody>
      </p:sp>
      <p:sp>
        <p:nvSpPr>
          <p:cNvPr id="6" name="TextBox 5"/>
          <p:cNvSpPr txBox="1"/>
          <p:nvPr/>
        </p:nvSpPr>
        <p:spPr>
          <a:xfrm>
            <a:off x="1124744" y="6012160"/>
            <a:ext cx="5581913" cy="1477328"/>
          </a:xfrm>
          <a:prstGeom prst="rect">
            <a:avLst/>
          </a:prstGeom>
          <a:noFill/>
        </p:spPr>
        <p:txBody>
          <a:bodyPr wrap="none" rtlCol="0">
            <a:spAutoFit/>
          </a:bodyPr>
          <a:lstStyle/>
          <a:p>
            <a:r>
              <a:rPr lang="en-US" dirty="0"/>
              <a:t>Robyn:</a:t>
            </a:r>
          </a:p>
          <a:p>
            <a:endParaRPr lang="en-US" dirty="0"/>
          </a:p>
          <a:p>
            <a:r>
              <a:rPr lang="en-US" dirty="0"/>
              <a:t>You have a subsequent (row) matrix named [T(tau)] on </a:t>
            </a:r>
            <a:br>
              <a:rPr lang="en-US" dirty="0"/>
            </a:br>
            <a:r>
              <a:rPr lang="en-US" dirty="0"/>
              <a:t>slides 7, 9, … that is not consistent with the above Phi = T </a:t>
            </a:r>
          </a:p>
          <a:p>
            <a:r>
              <a:rPr lang="en-US" dirty="0"/>
              <a:t>usage.</a:t>
            </a:r>
          </a:p>
        </p:txBody>
      </p:sp>
    </p:spTree>
    <p:extLst>
      <p:ext uri="{BB962C8B-B14F-4D97-AF65-F5344CB8AC3E}">
        <p14:creationId xmlns:p14="http://schemas.microsoft.com/office/powerpoint/2010/main" val="238870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7</a:t>
            </a:fld>
            <a:endParaRPr lang="en-US"/>
          </a:p>
        </p:txBody>
      </p:sp>
    </p:spTree>
    <p:extLst>
      <p:ext uri="{BB962C8B-B14F-4D97-AF65-F5344CB8AC3E}">
        <p14:creationId xmlns:p14="http://schemas.microsoft.com/office/powerpoint/2010/main" val="163276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8</a:t>
            </a:fld>
            <a:endParaRPr lang="en-US"/>
          </a:p>
        </p:txBody>
      </p:sp>
    </p:spTree>
    <p:extLst>
      <p:ext uri="{BB962C8B-B14F-4D97-AF65-F5344CB8AC3E}">
        <p14:creationId xmlns:p14="http://schemas.microsoft.com/office/powerpoint/2010/main" val="2243177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750445C6-4FC1-0D4C-8197-D90AC1D2D9D2}" type="slidenum">
              <a:rPr lang="en-US" smtClean="0"/>
              <a:pPr/>
              <a:t>9</a:t>
            </a:fld>
            <a:endParaRPr lang="en-US"/>
          </a:p>
        </p:txBody>
      </p:sp>
    </p:spTree>
    <p:extLst>
      <p:ext uri="{BB962C8B-B14F-4D97-AF65-F5344CB8AC3E}">
        <p14:creationId xmlns:p14="http://schemas.microsoft.com/office/powerpoint/2010/main" val="41310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2FCB80-77F9-A04E-BD06-E1B2E2D3F1EB}" type="datetimeFigureOut">
              <a:rPr lang="en-US" smtClean="0"/>
              <a:pPr/>
              <a:t>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CB80-77F9-A04E-BD06-E1B2E2D3F1EB}" type="datetimeFigureOut">
              <a:rPr lang="en-US" smtClean="0"/>
              <a:pPr/>
              <a:t>10/4/19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2FCB80-77F9-A04E-BD06-E1B2E2D3F1EB}" type="datetimeFigureOut">
              <a:rPr lang="en-US" smtClean="0"/>
              <a:pPr/>
              <a:t>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2FCB80-77F9-A04E-BD06-E1B2E2D3F1EB}" type="datetimeFigureOut">
              <a:rPr lang="en-US" smtClean="0"/>
              <a:pPr/>
              <a:t>10/4/19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2FCB80-77F9-A04E-BD06-E1B2E2D3F1EB}" type="datetimeFigureOut">
              <a:rPr lang="en-US" smtClean="0"/>
              <a:pPr/>
              <a:t>10/4/19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FCB80-77F9-A04E-BD06-E1B2E2D3F1EB}" type="datetimeFigureOut">
              <a:rPr lang="en-US" smtClean="0"/>
              <a:pPr/>
              <a:t>10/4/19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FCB80-77F9-A04E-BD06-E1B2E2D3F1EB}" type="datetimeFigureOut">
              <a:rPr lang="en-US" smtClean="0"/>
              <a:pPr/>
              <a:t>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FCB80-77F9-A04E-BD06-E1B2E2D3F1EB}" type="datetimeFigureOut">
              <a:rPr lang="en-US" smtClean="0"/>
              <a:pPr/>
              <a:t>10/4/19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FCB80-77F9-A04E-BD06-E1B2E2D3F1EB}" type="datetimeFigureOut">
              <a:rPr lang="en-US" smtClean="0"/>
              <a:pPr/>
              <a:t>10/4/19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621F2-DFA9-6842-8CBD-A53B6F6A0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0.xml"/><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1.xml"/><Relationship Id="rId7" Type="http://schemas.openxmlformats.org/officeDocument/2006/relationships/oleObject" Target="../embeddings/oleObject27.bin"/><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png"/><Relationship Id="rId11" Type="http://schemas.openxmlformats.org/officeDocument/2006/relationships/oleObject" Target="../embeddings/oleObject29.bin"/><Relationship Id="rId5" Type="http://schemas.openxmlformats.org/officeDocument/2006/relationships/image" Target="../media/image32.wmf"/><Relationship Id="rId10" Type="http://schemas.openxmlformats.org/officeDocument/2006/relationships/image" Target="../media/image34.wmf"/><Relationship Id="rId4" Type="http://schemas.openxmlformats.org/officeDocument/2006/relationships/oleObject" Target="../embeddings/oleObject26.bin"/><Relationship Id="rId9"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2.xml"/><Relationship Id="rId7" Type="http://schemas.openxmlformats.org/officeDocument/2006/relationships/image" Target="../media/image36.wmf"/><Relationship Id="rId12"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38.wmf"/><Relationship Id="rId5" Type="http://schemas.openxmlformats.org/officeDocument/2006/relationships/image" Target="../media/image3.png"/><Relationship Id="rId10" Type="http://schemas.openxmlformats.org/officeDocument/2006/relationships/oleObject" Target="../embeddings/oleObject32.bin"/><Relationship Id="rId4" Type="http://schemas.openxmlformats.org/officeDocument/2006/relationships/image" Target="../media/image39.png"/><Relationship Id="rId9" Type="http://schemas.openxmlformats.org/officeDocument/2006/relationships/image" Target="../media/image37.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3.xml"/><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png"/><Relationship Id="rId9"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40.bin"/><Relationship Id="rId3" Type="http://schemas.openxmlformats.org/officeDocument/2006/relationships/notesSlide" Target="../notesSlides/notesSlide14.xml"/><Relationship Id="rId7" Type="http://schemas.openxmlformats.org/officeDocument/2006/relationships/image" Target="../media/image43.wmf"/><Relationship Id="rId12" Type="http://schemas.openxmlformats.org/officeDocument/2006/relationships/image" Target="../media/image45.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oleObject" Target="../embeddings/oleObject39.bin"/><Relationship Id="rId5" Type="http://schemas.openxmlformats.org/officeDocument/2006/relationships/image" Target="../media/image42.wmf"/><Relationship Id="rId10" Type="http://schemas.openxmlformats.org/officeDocument/2006/relationships/image" Target="../media/image44.wmf"/><Relationship Id="rId4" Type="http://schemas.openxmlformats.org/officeDocument/2006/relationships/oleObject" Target="../embeddings/oleObject36.bin"/><Relationship Id="rId9" Type="http://schemas.openxmlformats.org/officeDocument/2006/relationships/oleObject" Target="../embeddings/oleObject38.bin"/><Relationship Id="rId14"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5.bin"/><Relationship Id="rId18" Type="http://schemas.openxmlformats.org/officeDocument/2006/relationships/image" Target="../media/image52.wmf"/><Relationship Id="rId26" Type="http://schemas.openxmlformats.org/officeDocument/2006/relationships/image" Target="../media/image56.wmf"/><Relationship Id="rId3" Type="http://schemas.openxmlformats.org/officeDocument/2006/relationships/notesSlide" Target="../notesSlides/notesSlide15.xml"/><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9.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1.xml"/><Relationship Id="rId16" Type="http://schemas.openxmlformats.org/officeDocument/2006/relationships/image" Target="../media/image51.wmf"/><Relationship Id="rId20" Type="http://schemas.openxmlformats.org/officeDocument/2006/relationships/image" Target="../media/image53.wmf"/><Relationship Id="rId29" Type="http://schemas.openxmlformats.org/officeDocument/2006/relationships/oleObject" Target="../embeddings/oleObject53.bin"/><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44.bin"/><Relationship Id="rId24" Type="http://schemas.openxmlformats.org/officeDocument/2006/relationships/image" Target="../media/image55.wmf"/><Relationship Id="rId32" Type="http://schemas.openxmlformats.org/officeDocument/2006/relationships/image" Target="../media/image59.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7.wmf"/><Relationship Id="rId10" Type="http://schemas.openxmlformats.org/officeDocument/2006/relationships/image" Target="../media/image48.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3.png"/><Relationship Id="rId9" Type="http://schemas.openxmlformats.org/officeDocument/2006/relationships/oleObject" Target="../embeddings/oleObject43.bin"/><Relationship Id="rId14" Type="http://schemas.openxmlformats.org/officeDocument/2006/relationships/image" Target="../media/image50.wmf"/><Relationship Id="rId22" Type="http://schemas.openxmlformats.org/officeDocument/2006/relationships/image" Target="../media/image54.wmf"/><Relationship Id="rId27" Type="http://schemas.openxmlformats.org/officeDocument/2006/relationships/oleObject" Target="../embeddings/oleObject52.bin"/><Relationship Id="rId30" Type="http://schemas.openxmlformats.org/officeDocument/2006/relationships/image" Target="../media/image58.wmf"/></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16.xml"/><Relationship Id="rId7" Type="http://schemas.openxmlformats.org/officeDocument/2006/relationships/image" Target="../media/image61.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5.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7.xml"/><Relationship Id="rId7" Type="http://schemas.openxmlformats.org/officeDocument/2006/relationships/image" Target="../media/image63.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6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9.wmf"/><Relationship Id="rId3" Type="http://schemas.openxmlformats.org/officeDocument/2006/relationships/notesSlide" Target="../notesSlides/notesSlide18.xml"/><Relationship Id="rId7" Type="http://schemas.openxmlformats.org/officeDocument/2006/relationships/image" Target="../media/image66.wmf"/><Relationship Id="rId12" Type="http://schemas.openxmlformats.org/officeDocument/2006/relationships/oleObject" Target="../embeddings/oleObject60.bin"/><Relationship Id="rId17" Type="http://schemas.openxmlformats.org/officeDocument/2006/relationships/image" Target="../media/image71.wmf"/><Relationship Id="rId2" Type="http://schemas.openxmlformats.org/officeDocument/2006/relationships/slideLayout" Target="../slideLayouts/slideLayout1.xml"/><Relationship Id="rId16" Type="http://schemas.openxmlformats.org/officeDocument/2006/relationships/oleObject" Target="../embeddings/oleObject62.bin"/><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68.wmf"/><Relationship Id="rId5" Type="http://schemas.openxmlformats.org/officeDocument/2006/relationships/image" Target="../media/image3.png"/><Relationship Id="rId15" Type="http://schemas.openxmlformats.org/officeDocument/2006/relationships/image" Target="../media/image70.wmf"/><Relationship Id="rId10" Type="http://schemas.openxmlformats.org/officeDocument/2006/relationships/oleObject" Target="../embeddings/oleObject59.bin"/><Relationship Id="rId4" Type="http://schemas.openxmlformats.org/officeDocument/2006/relationships/image" Target="../media/image56.png"/><Relationship Id="rId9" Type="http://schemas.openxmlformats.org/officeDocument/2006/relationships/image" Target="../media/image67.wmf"/><Relationship Id="rId14" Type="http://schemas.openxmlformats.org/officeDocument/2006/relationships/oleObject" Target="../embeddings/oleObject61.bin"/></Relationships>
</file>

<file path=ppt/slides/_rels/slide1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7.bin"/><Relationship Id="rId3" Type="http://schemas.openxmlformats.org/officeDocument/2006/relationships/notesSlide" Target="../notesSlides/notesSlide19.xml"/><Relationship Id="rId7" Type="http://schemas.openxmlformats.org/officeDocument/2006/relationships/oleObject" Target="../embeddings/oleObject64.bin"/><Relationship Id="rId12" Type="http://schemas.openxmlformats.org/officeDocument/2006/relationships/image" Target="../media/image74.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png"/><Relationship Id="rId11" Type="http://schemas.openxmlformats.org/officeDocument/2006/relationships/oleObject" Target="../embeddings/oleObject66.bin"/><Relationship Id="rId5" Type="http://schemas.openxmlformats.org/officeDocument/2006/relationships/image" Target="../media/image72.wmf"/><Relationship Id="rId10" Type="http://schemas.openxmlformats.org/officeDocument/2006/relationships/image" Target="../media/image44.wmf"/><Relationship Id="rId4" Type="http://schemas.openxmlformats.org/officeDocument/2006/relationships/oleObject" Target="../embeddings/oleObject63.bin"/><Relationship Id="rId9" Type="http://schemas.openxmlformats.org/officeDocument/2006/relationships/oleObject" Target="../embeddings/oleObject65.bin"/><Relationship Id="rId14" Type="http://schemas.openxmlformats.org/officeDocument/2006/relationships/image" Target="../media/image7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2.bin"/><Relationship Id="rId3" Type="http://schemas.openxmlformats.org/officeDocument/2006/relationships/notesSlide" Target="../notesSlides/notesSlide20.xml"/><Relationship Id="rId7" Type="http://schemas.openxmlformats.org/officeDocument/2006/relationships/oleObject" Target="../embeddings/oleObject69.bin"/><Relationship Id="rId12" Type="http://schemas.openxmlformats.org/officeDocument/2006/relationships/image" Target="../media/image79.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png"/><Relationship Id="rId11" Type="http://schemas.openxmlformats.org/officeDocument/2006/relationships/oleObject" Target="../embeddings/oleObject71.bin"/><Relationship Id="rId5" Type="http://schemas.openxmlformats.org/officeDocument/2006/relationships/image" Target="../media/image76.wmf"/><Relationship Id="rId10" Type="http://schemas.openxmlformats.org/officeDocument/2006/relationships/image" Target="../media/image78.wmf"/><Relationship Id="rId4" Type="http://schemas.openxmlformats.org/officeDocument/2006/relationships/oleObject" Target="../embeddings/oleObject68.bin"/><Relationship Id="rId9" Type="http://schemas.openxmlformats.org/officeDocument/2006/relationships/oleObject" Target="../embeddings/oleObject70.bin"/><Relationship Id="rId14" Type="http://schemas.openxmlformats.org/officeDocument/2006/relationships/image" Target="../media/image59.w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77.bin"/><Relationship Id="rId18" Type="http://schemas.openxmlformats.org/officeDocument/2006/relationships/image" Target="../media/image86.wmf"/><Relationship Id="rId26" Type="http://schemas.openxmlformats.org/officeDocument/2006/relationships/oleObject" Target="../embeddings/oleObject84.bin"/><Relationship Id="rId39" Type="http://schemas.openxmlformats.org/officeDocument/2006/relationships/image" Target="../media/image93.wmf"/><Relationship Id="rId21" Type="http://schemas.openxmlformats.org/officeDocument/2006/relationships/oleObject" Target="../embeddings/oleObject81.bin"/><Relationship Id="rId34" Type="http://schemas.openxmlformats.org/officeDocument/2006/relationships/oleObject" Target="../embeddings/oleObject88.bin"/><Relationship Id="rId7" Type="http://schemas.openxmlformats.org/officeDocument/2006/relationships/oleObject" Target="../embeddings/oleObject74.bin"/><Relationship Id="rId12" Type="http://schemas.openxmlformats.org/officeDocument/2006/relationships/image" Target="../media/image83.wmf"/><Relationship Id="rId17" Type="http://schemas.openxmlformats.org/officeDocument/2006/relationships/oleObject" Target="../embeddings/oleObject79.bin"/><Relationship Id="rId25" Type="http://schemas.openxmlformats.org/officeDocument/2006/relationships/oleObject" Target="../embeddings/oleObject83.bin"/><Relationship Id="rId33" Type="http://schemas.openxmlformats.org/officeDocument/2006/relationships/image" Target="../media/image47.wmf"/><Relationship Id="rId38" Type="http://schemas.openxmlformats.org/officeDocument/2006/relationships/oleObject" Target="../embeddings/oleObject90.bin"/><Relationship Id="rId2" Type="http://schemas.openxmlformats.org/officeDocument/2006/relationships/slideLayout" Target="../slideLayouts/slideLayout1.xml"/><Relationship Id="rId16" Type="http://schemas.openxmlformats.org/officeDocument/2006/relationships/image" Target="../media/image85.wmf"/><Relationship Id="rId20" Type="http://schemas.openxmlformats.org/officeDocument/2006/relationships/image" Target="../media/image87.wmf"/><Relationship Id="rId29" Type="http://schemas.openxmlformats.org/officeDocument/2006/relationships/image" Target="../media/image90.wmf"/><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76.bin"/><Relationship Id="rId24" Type="http://schemas.openxmlformats.org/officeDocument/2006/relationships/image" Target="../media/image88.wmf"/><Relationship Id="rId32" Type="http://schemas.openxmlformats.org/officeDocument/2006/relationships/oleObject" Target="../embeddings/oleObject87.bin"/><Relationship Id="rId37" Type="http://schemas.openxmlformats.org/officeDocument/2006/relationships/image" Target="../media/image92.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oleObject" Target="../embeddings/oleObject85.bin"/><Relationship Id="rId36" Type="http://schemas.openxmlformats.org/officeDocument/2006/relationships/oleObject" Target="../embeddings/oleObject89.bin"/><Relationship Id="rId10" Type="http://schemas.openxmlformats.org/officeDocument/2006/relationships/image" Target="../media/image82.wmf"/><Relationship Id="rId19" Type="http://schemas.openxmlformats.org/officeDocument/2006/relationships/oleObject" Target="../embeddings/oleObject80.bin"/><Relationship Id="rId31" Type="http://schemas.openxmlformats.org/officeDocument/2006/relationships/image" Target="../media/image91.wmf"/><Relationship Id="rId4" Type="http://schemas.openxmlformats.org/officeDocument/2006/relationships/image" Target="../media/image3.png"/><Relationship Id="rId9" Type="http://schemas.openxmlformats.org/officeDocument/2006/relationships/oleObject" Target="../embeddings/oleObject75.bin"/><Relationship Id="rId14" Type="http://schemas.openxmlformats.org/officeDocument/2006/relationships/image" Target="../media/image84.wmf"/><Relationship Id="rId22" Type="http://schemas.openxmlformats.org/officeDocument/2006/relationships/image" Target="../media/image54.wmf"/><Relationship Id="rId27" Type="http://schemas.openxmlformats.org/officeDocument/2006/relationships/image" Target="../media/image89.wmf"/><Relationship Id="rId30" Type="http://schemas.openxmlformats.org/officeDocument/2006/relationships/oleObject" Target="../embeddings/oleObject86.bin"/><Relationship Id="rId35" Type="http://schemas.openxmlformats.org/officeDocument/2006/relationships/image" Target="../media/image48.wmf"/><Relationship Id="rId8" Type="http://schemas.openxmlformats.org/officeDocument/2006/relationships/image" Target="../media/image81.wmf"/><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22.xml"/><Relationship Id="rId7" Type="http://schemas.openxmlformats.org/officeDocument/2006/relationships/image" Target="../media/image97.png"/><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96.png"/><Relationship Id="rId5" Type="http://schemas.openxmlformats.org/officeDocument/2006/relationships/image" Target="../media/image3.png"/><Relationship Id="rId4" Type="http://schemas.openxmlformats.org/officeDocument/2006/relationships/image" Target="../media/image95.png"/><Relationship Id="rId9" Type="http://schemas.openxmlformats.org/officeDocument/2006/relationships/image" Target="../media/image94.wmf"/></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23.xml"/><Relationship Id="rId7"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92.bin"/><Relationship Id="rId5" Type="http://schemas.openxmlformats.org/officeDocument/2006/relationships/image" Target="../media/image9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24.xml"/><Relationship Id="rId7"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3.png"/><Relationship Id="rId5" Type="http://schemas.openxmlformats.org/officeDocument/2006/relationships/image" Target="../media/image103.png"/><Relationship Id="rId10" Type="http://schemas.openxmlformats.org/officeDocument/2006/relationships/image" Target="../media/image101.wmf"/><Relationship Id="rId4" Type="http://schemas.openxmlformats.org/officeDocument/2006/relationships/image" Target="../media/image102.png"/><Relationship Id="rId9"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26.xml"/><Relationship Id="rId7" Type="http://schemas.openxmlformats.org/officeDocument/2006/relationships/image" Target="../media/image104.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95.bin"/><Relationship Id="rId11" Type="http://schemas.openxmlformats.org/officeDocument/2006/relationships/image" Target="../media/image106.wmf"/><Relationship Id="rId5" Type="http://schemas.openxmlformats.org/officeDocument/2006/relationships/image" Target="../media/image3.png"/><Relationship Id="rId10" Type="http://schemas.openxmlformats.org/officeDocument/2006/relationships/oleObject" Target="../embeddings/oleObject97.bin"/><Relationship Id="rId4" Type="http://schemas.openxmlformats.org/officeDocument/2006/relationships/image" Target="../media/image75.png"/><Relationship Id="rId9" Type="http://schemas.openxmlformats.org/officeDocument/2006/relationships/image" Target="../media/image105.wmf"/></Relationships>
</file>

<file path=ppt/slides/_rels/slide2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notesSlide" Target="../notesSlides/notesSlide27.xml"/><Relationship Id="rId7" Type="http://schemas.openxmlformats.org/officeDocument/2006/relationships/oleObject" Target="../embeddings/oleObject99.bin"/><Relationship Id="rId12" Type="http://schemas.openxmlformats.org/officeDocument/2006/relationships/image" Target="../media/image109.w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3.png"/><Relationship Id="rId11" Type="http://schemas.openxmlformats.org/officeDocument/2006/relationships/oleObject" Target="../embeddings/oleObject101.bin"/><Relationship Id="rId5" Type="http://schemas.openxmlformats.org/officeDocument/2006/relationships/image" Target="../media/image107.wmf"/><Relationship Id="rId10" Type="http://schemas.openxmlformats.org/officeDocument/2006/relationships/image" Target="../media/image44.wmf"/><Relationship Id="rId4" Type="http://schemas.openxmlformats.org/officeDocument/2006/relationships/oleObject" Target="../embeddings/oleObject98.bin"/><Relationship Id="rId9" Type="http://schemas.openxmlformats.org/officeDocument/2006/relationships/oleObject" Target="../embeddings/oleObject100.bin"/></Relationships>
</file>

<file path=ppt/slides/_rels/slide2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28.xml"/><Relationship Id="rId7" Type="http://schemas.openxmlformats.org/officeDocument/2006/relationships/oleObject" Target="../embeddings/oleObject103.bin"/><Relationship Id="rId12" Type="http://schemas.openxmlformats.org/officeDocument/2006/relationships/image" Target="../media/image112.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3.png"/><Relationship Id="rId11" Type="http://schemas.openxmlformats.org/officeDocument/2006/relationships/oleObject" Target="../embeddings/oleObject105.bin"/><Relationship Id="rId5" Type="http://schemas.openxmlformats.org/officeDocument/2006/relationships/image" Target="../media/image110.wmf"/><Relationship Id="rId10" Type="http://schemas.openxmlformats.org/officeDocument/2006/relationships/image" Target="../media/image111.wmf"/><Relationship Id="rId4" Type="http://schemas.openxmlformats.org/officeDocument/2006/relationships/oleObject" Target="../embeddings/oleObject102.bin"/><Relationship Id="rId9" Type="http://schemas.openxmlformats.org/officeDocument/2006/relationships/oleObject" Target="../embeddings/oleObject10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6.wmf"/><Relationship Id="rId18" Type="http://schemas.openxmlformats.org/officeDocument/2006/relationships/oleObject" Target="../embeddings/oleObject112.bin"/><Relationship Id="rId3" Type="http://schemas.openxmlformats.org/officeDocument/2006/relationships/notesSlide" Target="../notesSlides/notesSlide29.xml"/><Relationship Id="rId7" Type="http://schemas.openxmlformats.org/officeDocument/2006/relationships/image" Target="../media/image113.wmf"/><Relationship Id="rId12" Type="http://schemas.openxmlformats.org/officeDocument/2006/relationships/oleObject" Target="../embeddings/oleObject109.bin"/><Relationship Id="rId17" Type="http://schemas.openxmlformats.org/officeDocument/2006/relationships/image" Target="../media/image118.wmf"/><Relationship Id="rId2" Type="http://schemas.openxmlformats.org/officeDocument/2006/relationships/slideLayout" Target="../slideLayouts/slideLayout1.xml"/><Relationship Id="rId16" Type="http://schemas.openxmlformats.org/officeDocument/2006/relationships/oleObject" Target="../embeddings/oleObject111.bin"/><Relationship Id="rId20" Type="http://schemas.openxmlformats.org/officeDocument/2006/relationships/image" Target="../media/image119.png"/><Relationship Id="rId1" Type="http://schemas.openxmlformats.org/officeDocument/2006/relationships/vmlDrawing" Target="../drawings/vmlDrawing25.vml"/><Relationship Id="rId6" Type="http://schemas.openxmlformats.org/officeDocument/2006/relationships/oleObject" Target="../embeddings/oleObject106.bin"/><Relationship Id="rId11" Type="http://schemas.openxmlformats.org/officeDocument/2006/relationships/image" Target="../media/image115.wmf"/><Relationship Id="rId5" Type="http://schemas.openxmlformats.org/officeDocument/2006/relationships/image" Target="../media/image3.png"/><Relationship Id="rId15" Type="http://schemas.openxmlformats.org/officeDocument/2006/relationships/image" Target="../media/image117.wmf"/><Relationship Id="rId10" Type="http://schemas.openxmlformats.org/officeDocument/2006/relationships/oleObject" Target="../embeddings/oleObject108.bin"/><Relationship Id="rId19" Type="http://schemas.openxmlformats.org/officeDocument/2006/relationships/image" Target="../media/image119.wmf"/><Relationship Id="rId4" Type="http://schemas.openxmlformats.org/officeDocument/2006/relationships/image" Target="../media/image118.png"/><Relationship Id="rId9" Type="http://schemas.openxmlformats.org/officeDocument/2006/relationships/image" Target="../media/image114.wmf"/><Relationship Id="rId14"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23.wmf"/><Relationship Id="rId3" Type="http://schemas.openxmlformats.org/officeDocument/2006/relationships/notesSlide" Target="../notesSlides/notesSlide30.xml"/><Relationship Id="rId7" Type="http://schemas.openxmlformats.org/officeDocument/2006/relationships/image" Target="../media/image120.wmf"/><Relationship Id="rId12" Type="http://schemas.openxmlformats.org/officeDocument/2006/relationships/oleObject" Target="../embeddings/oleObject116.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113.bin"/><Relationship Id="rId11" Type="http://schemas.openxmlformats.org/officeDocument/2006/relationships/image" Target="../media/image122.wmf"/><Relationship Id="rId5" Type="http://schemas.openxmlformats.org/officeDocument/2006/relationships/image" Target="../media/image3.png"/><Relationship Id="rId15" Type="http://schemas.openxmlformats.org/officeDocument/2006/relationships/image" Target="../media/image124.wmf"/><Relationship Id="rId10" Type="http://schemas.openxmlformats.org/officeDocument/2006/relationships/oleObject" Target="../embeddings/oleObject115.bin"/><Relationship Id="rId4" Type="http://schemas.openxmlformats.org/officeDocument/2006/relationships/image" Target="../media/image122.png"/><Relationship Id="rId9" Type="http://schemas.openxmlformats.org/officeDocument/2006/relationships/image" Target="../media/image121.wmf"/><Relationship Id="rId14"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notesSlide" Target="../notesSlides/notesSlide31.xml"/><Relationship Id="rId7"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3.png"/><Relationship Id="rId5" Type="http://schemas.openxmlformats.org/officeDocument/2006/relationships/image" Target="../media/image125.wmf"/><Relationship Id="rId10" Type="http://schemas.openxmlformats.org/officeDocument/2006/relationships/image" Target="../media/image127.wmf"/><Relationship Id="rId4" Type="http://schemas.openxmlformats.org/officeDocument/2006/relationships/oleObject" Target="../embeddings/oleObject118.bin"/><Relationship Id="rId9" Type="http://schemas.openxmlformats.org/officeDocument/2006/relationships/oleObject" Target="../embeddings/oleObject120.bin"/></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25.bin"/><Relationship Id="rId18" Type="http://schemas.openxmlformats.org/officeDocument/2006/relationships/image" Target="../media/image129.wmf"/><Relationship Id="rId26" Type="http://schemas.openxmlformats.org/officeDocument/2006/relationships/image" Target="../media/image81.wmf"/><Relationship Id="rId39" Type="http://schemas.openxmlformats.org/officeDocument/2006/relationships/oleObject" Target="../embeddings/oleObject138.bin"/><Relationship Id="rId21" Type="http://schemas.openxmlformats.org/officeDocument/2006/relationships/oleObject" Target="../embeddings/oleObject129.bin"/><Relationship Id="rId34" Type="http://schemas.openxmlformats.org/officeDocument/2006/relationships/image" Target="../media/image85.wmf"/><Relationship Id="rId42" Type="http://schemas.openxmlformats.org/officeDocument/2006/relationships/oleObject" Target="../embeddings/oleObject140.bin"/><Relationship Id="rId7" Type="http://schemas.openxmlformats.org/officeDocument/2006/relationships/oleObject" Target="../embeddings/oleObject122.bin"/><Relationship Id="rId2" Type="http://schemas.openxmlformats.org/officeDocument/2006/relationships/slideLayout" Target="../slideLayouts/slideLayout1.xml"/><Relationship Id="rId16" Type="http://schemas.openxmlformats.org/officeDocument/2006/relationships/image" Target="../media/image48.wmf"/><Relationship Id="rId20" Type="http://schemas.openxmlformats.org/officeDocument/2006/relationships/image" Target="../media/image114.wmf"/><Relationship Id="rId29" Type="http://schemas.openxmlformats.org/officeDocument/2006/relationships/oleObject" Target="../embeddings/oleObject133.bin"/><Relationship Id="rId41" Type="http://schemas.openxmlformats.org/officeDocument/2006/relationships/oleObject" Target="../embeddings/oleObject139.bin"/><Relationship Id="rId1" Type="http://schemas.openxmlformats.org/officeDocument/2006/relationships/vmlDrawing" Target="../drawings/vmlDrawing28.vml"/><Relationship Id="rId6" Type="http://schemas.openxmlformats.org/officeDocument/2006/relationships/image" Target="../media/image128.wmf"/><Relationship Id="rId11" Type="http://schemas.openxmlformats.org/officeDocument/2006/relationships/oleObject" Target="../embeddings/oleObject124.bin"/><Relationship Id="rId24" Type="http://schemas.openxmlformats.org/officeDocument/2006/relationships/image" Target="../media/image130.wmf"/><Relationship Id="rId32" Type="http://schemas.openxmlformats.org/officeDocument/2006/relationships/image" Target="../media/image84.wmf"/><Relationship Id="rId37" Type="http://schemas.openxmlformats.org/officeDocument/2006/relationships/oleObject" Target="../embeddings/oleObject137.bin"/><Relationship Id="rId40" Type="http://schemas.openxmlformats.org/officeDocument/2006/relationships/image" Target="../media/image88.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82.wmf"/><Relationship Id="rId36" Type="http://schemas.openxmlformats.org/officeDocument/2006/relationships/image" Target="../media/image87.wmf"/><Relationship Id="rId10" Type="http://schemas.openxmlformats.org/officeDocument/2006/relationships/image" Target="../media/image90.wmf"/><Relationship Id="rId19" Type="http://schemas.openxmlformats.org/officeDocument/2006/relationships/oleObject" Target="../embeddings/oleObject128.bin"/><Relationship Id="rId31" Type="http://schemas.openxmlformats.org/officeDocument/2006/relationships/oleObject" Target="../embeddings/oleObject134.bin"/><Relationship Id="rId4" Type="http://schemas.openxmlformats.org/officeDocument/2006/relationships/image" Target="../media/image3.png"/><Relationship Id="rId9" Type="http://schemas.openxmlformats.org/officeDocument/2006/relationships/oleObject" Target="../embeddings/oleObject123.bin"/><Relationship Id="rId14" Type="http://schemas.openxmlformats.org/officeDocument/2006/relationships/image" Target="../media/image47.wmf"/><Relationship Id="rId22" Type="http://schemas.openxmlformats.org/officeDocument/2006/relationships/image" Target="../media/image115.wmf"/><Relationship Id="rId27" Type="http://schemas.openxmlformats.org/officeDocument/2006/relationships/oleObject" Target="../embeddings/oleObject132.bin"/><Relationship Id="rId30" Type="http://schemas.openxmlformats.org/officeDocument/2006/relationships/image" Target="../media/image83.wmf"/><Relationship Id="rId35" Type="http://schemas.openxmlformats.org/officeDocument/2006/relationships/oleObject" Target="../embeddings/oleObject136.bin"/><Relationship Id="rId43" Type="http://schemas.openxmlformats.org/officeDocument/2006/relationships/image" Target="../media/image89.wmf"/><Relationship Id="rId8" Type="http://schemas.openxmlformats.org/officeDocument/2006/relationships/image" Target="../media/image80.wmf"/><Relationship Id="rId3" Type="http://schemas.openxmlformats.org/officeDocument/2006/relationships/notesSlide" Target="../notesSlides/notesSlide32.xml"/><Relationship Id="rId12" Type="http://schemas.openxmlformats.org/officeDocument/2006/relationships/image" Target="../media/image91.wmf"/><Relationship Id="rId17" Type="http://schemas.openxmlformats.org/officeDocument/2006/relationships/oleObject" Target="../embeddings/oleObject127.bin"/><Relationship Id="rId25" Type="http://schemas.openxmlformats.org/officeDocument/2006/relationships/oleObject" Target="../embeddings/oleObject131.bin"/><Relationship Id="rId33" Type="http://schemas.openxmlformats.org/officeDocument/2006/relationships/oleObject" Target="../embeddings/oleObject135.bin"/><Relationship Id="rId38" Type="http://schemas.openxmlformats.org/officeDocument/2006/relationships/image" Target="../media/image54.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41.bin"/><Relationship Id="rId5" Type="http://schemas.openxmlformats.org/officeDocument/2006/relationships/image" Target="../media/image13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35.wmf"/><Relationship Id="rId18" Type="http://schemas.openxmlformats.org/officeDocument/2006/relationships/image" Target="../media/image138.png"/><Relationship Id="rId26" Type="http://schemas.openxmlformats.org/officeDocument/2006/relationships/image" Target="../media/image141.wmf"/><Relationship Id="rId3" Type="http://schemas.openxmlformats.org/officeDocument/2006/relationships/notesSlide" Target="../notesSlides/notesSlide34.xml"/><Relationship Id="rId21" Type="http://schemas.openxmlformats.org/officeDocument/2006/relationships/oleObject" Target="../embeddings/oleObject149.bin"/><Relationship Id="rId7" Type="http://schemas.openxmlformats.org/officeDocument/2006/relationships/image" Target="../media/image132.wmf"/><Relationship Id="rId12" Type="http://schemas.openxmlformats.org/officeDocument/2006/relationships/oleObject" Target="../embeddings/oleObject145.bin"/><Relationship Id="rId17" Type="http://schemas.openxmlformats.org/officeDocument/2006/relationships/image" Target="../media/image137.wmf"/><Relationship Id="rId25" Type="http://schemas.openxmlformats.org/officeDocument/2006/relationships/oleObject" Target="../embeddings/oleObject151.bin"/><Relationship Id="rId2" Type="http://schemas.openxmlformats.org/officeDocument/2006/relationships/slideLayout" Target="../slideLayouts/slideLayout1.xml"/><Relationship Id="rId16" Type="http://schemas.openxmlformats.org/officeDocument/2006/relationships/oleObject" Target="../embeddings/oleObject147.bin"/><Relationship Id="rId20" Type="http://schemas.openxmlformats.org/officeDocument/2006/relationships/image" Target="../media/image138.wmf"/><Relationship Id="rId29" Type="http://schemas.openxmlformats.org/officeDocument/2006/relationships/oleObject" Target="../embeddings/oleObject153.bin"/><Relationship Id="rId1" Type="http://schemas.openxmlformats.org/officeDocument/2006/relationships/vmlDrawing" Target="../drawings/vmlDrawing30.vml"/><Relationship Id="rId6" Type="http://schemas.openxmlformats.org/officeDocument/2006/relationships/oleObject" Target="../embeddings/oleObject142.bin"/><Relationship Id="rId11" Type="http://schemas.openxmlformats.org/officeDocument/2006/relationships/image" Target="../media/image134.wmf"/><Relationship Id="rId24" Type="http://schemas.openxmlformats.org/officeDocument/2006/relationships/image" Target="../media/image140.wmf"/><Relationship Id="rId5" Type="http://schemas.openxmlformats.org/officeDocument/2006/relationships/image" Target="../media/image3.png"/><Relationship Id="rId15" Type="http://schemas.openxmlformats.org/officeDocument/2006/relationships/image" Target="../media/image136.wmf"/><Relationship Id="rId23" Type="http://schemas.openxmlformats.org/officeDocument/2006/relationships/oleObject" Target="../embeddings/oleObject150.bin"/><Relationship Id="rId28" Type="http://schemas.openxmlformats.org/officeDocument/2006/relationships/image" Target="../media/image142.wmf"/><Relationship Id="rId10" Type="http://schemas.openxmlformats.org/officeDocument/2006/relationships/oleObject" Target="../embeddings/oleObject144.bin"/><Relationship Id="rId19" Type="http://schemas.openxmlformats.org/officeDocument/2006/relationships/oleObject" Target="../embeddings/oleObject148.bin"/><Relationship Id="rId4" Type="http://schemas.openxmlformats.org/officeDocument/2006/relationships/image" Target="../media/image137.png"/><Relationship Id="rId9" Type="http://schemas.openxmlformats.org/officeDocument/2006/relationships/image" Target="../media/image133.wmf"/><Relationship Id="rId14" Type="http://schemas.openxmlformats.org/officeDocument/2006/relationships/oleObject" Target="../embeddings/oleObject146.bin"/><Relationship Id="rId22" Type="http://schemas.openxmlformats.org/officeDocument/2006/relationships/image" Target="../media/image139.wmf"/><Relationship Id="rId27" Type="http://schemas.openxmlformats.org/officeDocument/2006/relationships/oleObject" Target="../embeddings/oleObject152.bin"/><Relationship Id="rId30" Type="http://schemas.openxmlformats.org/officeDocument/2006/relationships/image" Target="../media/image143.wmf"/></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58.bin"/><Relationship Id="rId18" Type="http://schemas.openxmlformats.org/officeDocument/2006/relationships/image" Target="../media/image149.wmf"/><Relationship Id="rId26" Type="http://schemas.openxmlformats.org/officeDocument/2006/relationships/image" Target="../media/image153.wmf"/><Relationship Id="rId3" Type="http://schemas.openxmlformats.org/officeDocument/2006/relationships/notesSlide" Target="../notesSlides/notesSlide35.xml"/><Relationship Id="rId21" Type="http://schemas.openxmlformats.org/officeDocument/2006/relationships/oleObject" Target="../embeddings/oleObject162.bin"/><Relationship Id="rId34" Type="http://schemas.openxmlformats.org/officeDocument/2006/relationships/image" Target="../media/image156.wmf"/><Relationship Id="rId7" Type="http://schemas.openxmlformats.org/officeDocument/2006/relationships/oleObject" Target="../embeddings/oleObject155.bin"/><Relationship Id="rId12" Type="http://schemas.openxmlformats.org/officeDocument/2006/relationships/image" Target="../media/image146.wmf"/><Relationship Id="rId17" Type="http://schemas.openxmlformats.org/officeDocument/2006/relationships/oleObject" Target="../embeddings/oleObject160.bin"/><Relationship Id="rId25" Type="http://schemas.openxmlformats.org/officeDocument/2006/relationships/oleObject" Target="../embeddings/oleObject164.bin"/><Relationship Id="rId33" Type="http://schemas.openxmlformats.org/officeDocument/2006/relationships/oleObject" Target="../embeddings/oleObject169.bin"/><Relationship Id="rId2" Type="http://schemas.openxmlformats.org/officeDocument/2006/relationships/slideLayout" Target="../slideLayouts/slideLayout1.xml"/><Relationship Id="rId16" Type="http://schemas.openxmlformats.org/officeDocument/2006/relationships/image" Target="../media/image148.wmf"/><Relationship Id="rId20" Type="http://schemas.openxmlformats.org/officeDocument/2006/relationships/image" Target="../media/image150.wmf"/><Relationship Id="rId29" Type="http://schemas.openxmlformats.org/officeDocument/2006/relationships/oleObject" Target="../embeddings/oleObject167.bin"/><Relationship Id="rId1" Type="http://schemas.openxmlformats.org/officeDocument/2006/relationships/vmlDrawing" Target="../drawings/vmlDrawing31.vml"/><Relationship Id="rId6" Type="http://schemas.openxmlformats.org/officeDocument/2006/relationships/image" Target="../media/image144.wmf"/><Relationship Id="rId11" Type="http://schemas.openxmlformats.org/officeDocument/2006/relationships/oleObject" Target="../embeddings/oleObject157.bin"/><Relationship Id="rId24" Type="http://schemas.openxmlformats.org/officeDocument/2006/relationships/image" Target="../media/image152.wmf"/><Relationship Id="rId32" Type="http://schemas.openxmlformats.org/officeDocument/2006/relationships/image" Target="../media/image155.wmf"/><Relationship Id="rId5" Type="http://schemas.openxmlformats.org/officeDocument/2006/relationships/oleObject" Target="../embeddings/oleObject154.bin"/><Relationship Id="rId15" Type="http://schemas.openxmlformats.org/officeDocument/2006/relationships/oleObject" Target="../embeddings/oleObject159.bin"/><Relationship Id="rId23" Type="http://schemas.openxmlformats.org/officeDocument/2006/relationships/oleObject" Target="../embeddings/oleObject163.bin"/><Relationship Id="rId28" Type="http://schemas.openxmlformats.org/officeDocument/2006/relationships/oleObject" Target="../embeddings/oleObject166.bin"/><Relationship Id="rId36" Type="http://schemas.openxmlformats.org/officeDocument/2006/relationships/image" Target="../media/image153.png"/><Relationship Id="rId10" Type="http://schemas.openxmlformats.org/officeDocument/2006/relationships/image" Target="../media/image132.wmf"/><Relationship Id="rId19" Type="http://schemas.openxmlformats.org/officeDocument/2006/relationships/oleObject" Target="../embeddings/oleObject161.bin"/><Relationship Id="rId31" Type="http://schemas.openxmlformats.org/officeDocument/2006/relationships/oleObject" Target="../embeddings/oleObject168.bin"/><Relationship Id="rId4" Type="http://schemas.openxmlformats.org/officeDocument/2006/relationships/image" Target="../media/image3.png"/><Relationship Id="rId9" Type="http://schemas.openxmlformats.org/officeDocument/2006/relationships/oleObject" Target="../embeddings/oleObject156.bin"/><Relationship Id="rId14" Type="http://schemas.openxmlformats.org/officeDocument/2006/relationships/image" Target="../media/image147.wmf"/><Relationship Id="rId22" Type="http://schemas.openxmlformats.org/officeDocument/2006/relationships/image" Target="../media/image151.wmf"/><Relationship Id="rId27" Type="http://schemas.openxmlformats.org/officeDocument/2006/relationships/oleObject" Target="../embeddings/oleObject165.bin"/><Relationship Id="rId30" Type="http://schemas.openxmlformats.org/officeDocument/2006/relationships/image" Target="../media/image154.wmf"/><Relationship Id="rId35" Type="http://schemas.openxmlformats.org/officeDocument/2006/relationships/image" Target="../media/image152.png"/><Relationship Id="rId8" Type="http://schemas.openxmlformats.org/officeDocument/2006/relationships/image" Target="../media/image145.wmf"/></Relationships>
</file>

<file path=ppt/slides/_rels/slide36.xml.rels><?xml version="1.0" encoding="UTF-8" standalone="yes"?>
<Relationships xmlns="http://schemas.openxmlformats.org/package/2006/relationships"><Relationship Id="rId13" Type="http://schemas.openxmlformats.org/officeDocument/2006/relationships/oleObject" Target="../embeddings/oleObject174.bin"/><Relationship Id="rId18" Type="http://schemas.openxmlformats.org/officeDocument/2006/relationships/image" Target="../media/image159.wmf"/><Relationship Id="rId26" Type="http://schemas.openxmlformats.org/officeDocument/2006/relationships/image" Target="../media/image84.wmf"/><Relationship Id="rId39" Type="http://schemas.openxmlformats.org/officeDocument/2006/relationships/oleObject" Target="../embeddings/oleObject187.bin"/><Relationship Id="rId21" Type="http://schemas.openxmlformats.org/officeDocument/2006/relationships/oleObject" Target="../embeddings/oleObject178.bin"/><Relationship Id="rId34" Type="http://schemas.openxmlformats.org/officeDocument/2006/relationships/image" Target="../media/image47.wmf"/><Relationship Id="rId7" Type="http://schemas.openxmlformats.org/officeDocument/2006/relationships/oleObject" Target="../embeddings/oleObject171.bin"/><Relationship Id="rId12" Type="http://schemas.openxmlformats.org/officeDocument/2006/relationships/image" Target="../media/image83.wmf"/><Relationship Id="rId17" Type="http://schemas.openxmlformats.org/officeDocument/2006/relationships/oleObject" Target="../embeddings/oleObject176.bin"/><Relationship Id="rId25" Type="http://schemas.openxmlformats.org/officeDocument/2006/relationships/oleObject" Target="../embeddings/oleObject180.bin"/><Relationship Id="rId33" Type="http://schemas.openxmlformats.org/officeDocument/2006/relationships/oleObject" Target="../embeddings/oleObject184.bin"/><Relationship Id="rId38" Type="http://schemas.openxmlformats.org/officeDocument/2006/relationships/image" Target="../media/image162.wmf"/><Relationship Id="rId2" Type="http://schemas.openxmlformats.org/officeDocument/2006/relationships/slideLayout" Target="../slideLayouts/slideLayout1.xml"/><Relationship Id="rId16" Type="http://schemas.openxmlformats.org/officeDocument/2006/relationships/image" Target="../media/image158.wmf"/><Relationship Id="rId20" Type="http://schemas.openxmlformats.org/officeDocument/2006/relationships/image" Target="../media/image160.wmf"/><Relationship Id="rId29" Type="http://schemas.openxmlformats.org/officeDocument/2006/relationships/oleObject" Target="../embeddings/oleObject182.bin"/><Relationship Id="rId1" Type="http://schemas.openxmlformats.org/officeDocument/2006/relationships/vmlDrawing" Target="../drawings/vmlDrawing32.vml"/><Relationship Id="rId6" Type="http://schemas.openxmlformats.org/officeDocument/2006/relationships/image" Target="../media/image80.wmf"/><Relationship Id="rId11" Type="http://schemas.openxmlformats.org/officeDocument/2006/relationships/oleObject" Target="../embeddings/oleObject173.bin"/><Relationship Id="rId24" Type="http://schemas.openxmlformats.org/officeDocument/2006/relationships/image" Target="../media/image161.wmf"/><Relationship Id="rId32" Type="http://schemas.openxmlformats.org/officeDocument/2006/relationships/image" Target="../media/image91.wmf"/><Relationship Id="rId37" Type="http://schemas.openxmlformats.org/officeDocument/2006/relationships/oleObject" Target="../embeddings/oleObject186.bin"/><Relationship Id="rId40" Type="http://schemas.openxmlformats.org/officeDocument/2006/relationships/image" Target="../media/image93.wmf"/><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89.wmf"/><Relationship Id="rId36" Type="http://schemas.openxmlformats.org/officeDocument/2006/relationships/image" Target="../media/image48.wmf"/><Relationship Id="rId10" Type="http://schemas.openxmlformats.org/officeDocument/2006/relationships/image" Target="../media/image82.wmf"/><Relationship Id="rId19" Type="http://schemas.openxmlformats.org/officeDocument/2006/relationships/oleObject" Target="../embeddings/oleObject177.bin"/><Relationship Id="rId31" Type="http://schemas.openxmlformats.org/officeDocument/2006/relationships/oleObject" Target="../embeddings/oleObject183.bin"/><Relationship Id="rId4" Type="http://schemas.openxmlformats.org/officeDocument/2006/relationships/image" Target="../media/image3.png"/><Relationship Id="rId9" Type="http://schemas.openxmlformats.org/officeDocument/2006/relationships/oleObject" Target="../embeddings/oleObject172.bin"/><Relationship Id="rId14" Type="http://schemas.openxmlformats.org/officeDocument/2006/relationships/image" Target="../media/image157.wmf"/><Relationship Id="rId22" Type="http://schemas.openxmlformats.org/officeDocument/2006/relationships/image" Target="../media/image54.wmf"/><Relationship Id="rId27" Type="http://schemas.openxmlformats.org/officeDocument/2006/relationships/oleObject" Target="../embeddings/oleObject181.bin"/><Relationship Id="rId30" Type="http://schemas.openxmlformats.org/officeDocument/2006/relationships/image" Target="../media/image90.wmf"/><Relationship Id="rId35" Type="http://schemas.openxmlformats.org/officeDocument/2006/relationships/oleObject" Target="../embeddings/oleObject185.bin"/><Relationship Id="rId8" Type="http://schemas.openxmlformats.org/officeDocument/2006/relationships/image" Target="../media/image81.wmf"/><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192.bin"/><Relationship Id="rId18" Type="http://schemas.openxmlformats.org/officeDocument/2006/relationships/image" Target="../media/image166.wmf"/><Relationship Id="rId26" Type="http://schemas.openxmlformats.org/officeDocument/2006/relationships/image" Target="../media/image168.wmf"/><Relationship Id="rId39" Type="http://schemas.openxmlformats.org/officeDocument/2006/relationships/oleObject" Target="../embeddings/oleObject205.bin"/><Relationship Id="rId21" Type="http://schemas.openxmlformats.org/officeDocument/2006/relationships/oleObject" Target="../embeddings/oleObject196.bin"/><Relationship Id="rId34" Type="http://schemas.openxmlformats.org/officeDocument/2006/relationships/image" Target="../media/image47.wmf"/><Relationship Id="rId7" Type="http://schemas.openxmlformats.org/officeDocument/2006/relationships/oleObject" Target="../embeddings/oleObject189.bin"/><Relationship Id="rId12" Type="http://schemas.openxmlformats.org/officeDocument/2006/relationships/image" Target="../media/image83.wmf"/><Relationship Id="rId17" Type="http://schemas.openxmlformats.org/officeDocument/2006/relationships/oleObject" Target="../embeddings/oleObject194.bin"/><Relationship Id="rId25" Type="http://schemas.openxmlformats.org/officeDocument/2006/relationships/oleObject" Target="../embeddings/oleObject198.bin"/><Relationship Id="rId33" Type="http://schemas.openxmlformats.org/officeDocument/2006/relationships/oleObject" Target="../embeddings/oleObject202.bin"/><Relationship Id="rId38" Type="http://schemas.openxmlformats.org/officeDocument/2006/relationships/image" Target="../media/image169.wmf"/><Relationship Id="rId2" Type="http://schemas.openxmlformats.org/officeDocument/2006/relationships/slideLayout" Target="../slideLayouts/slideLayout1.xml"/><Relationship Id="rId16" Type="http://schemas.openxmlformats.org/officeDocument/2006/relationships/image" Target="../media/image165.wmf"/><Relationship Id="rId20" Type="http://schemas.openxmlformats.org/officeDocument/2006/relationships/image" Target="../media/image87.wmf"/><Relationship Id="rId29" Type="http://schemas.openxmlformats.org/officeDocument/2006/relationships/oleObject" Target="../embeddings/oleObject200.bin"/><Relationship Id="rId1" Type="http://schemas.openxmlformats.org/officeDocument/2006/relationships/vmlDrawing" Target="../drawings/vmlDrawing33.vml"/><Relationship Id="rId6" Type="http://schemas.openxmlformats.org/officeDocument/2006/relationships/image" Target="../media/image80.wmf"/><Relationship Id="rId11" Type="http://schemas.openxmlformats.org/officeDocument/2006/relationships/oleObject" Target="../embeddings/oleObject191.bin"/><Relationship Id="rId24" Type="http://schemas.openxmlformats.org/officeDocument/2006/relationships/image" Target="../media/image167.wmf"/><Relationship Id="rId32" Type="http://schemas.openxmlformats.org/officeDocument/2006/relationships/image" Target="../media/image91.wmf"/><Relationship Id="rId37" Type="http://schemas.openxmlformats.org/officeDocument/2006/relationships/oleObject" Target="../embeddings/oleObject204.bin"/><Relationship Id="rId40" Type="http://schemas.openxmlformats.org/officeDocument/2006/relationships/image" Target="../media/image93.wmf"/><Relationship Id="rId5" Type="http://schemas.openxmlformats.org/officeDocument/2006/relationships/oleObject" Target="../embeddings/oleObject188.bin"/><Relationship Id="rId15" Type="http://schemas.openxmlformats.org/officeDocument/2006/relationships/oleObject" Target="../embeddings/oleObject193.bin"/><Relationship Id="rId23" Type="http://schemas.openxmlformats.org/officeDocument/2006/relationships/oleObject" Target="../embeddings/oleObject197.bin"/><Relationship Id="rId28" Type="http://schemas.openxmlformats.org/officeDocument/2006/relationships/image" Target="../media/image89.wmf"/><Relationship Id="rId36" Type="http://schemas.openxmlformats.org/officeDocument/2006/relationships/image" Target="../media/image48.wmf"/><Relationship Id="rId10" Type="http://schemas.openxmlformats.org/officeDocument/2006/relationships/image" Target="../media/image163.wmf"/><Relationship Id="rId19" Type="http://schemas.openxmlformats.org/officeDocument/2006/relationships/oleObject" Target="../embeddings/oleObject195.bin"/><Relationship Id="rId31" Type="http://schemas.openxmlformats.org/officeDocument/2006/relationships/oleObject" Target="../embeddings/oleObject201.bin"/><Relationship Id="rId4" Type="http://schemas.openxmlformats.org/officeDocument/2006/relationships/image" Target="../media/image3.png"/><Relationship Id="rId9" Type="http://schemas.openxmlformats.org/officeDocument/2006/relationships/oleObject" Target="../embeddings/oleObject190.bin"/><Relationship Id="rId14" Type="http://schemas.openxmlformats.org/officeDocument/2006/relationships/image" Target="../media/image164.wmf"/><Relationship Id="rId22" Type="http://schemas.openxmlformats.org/officeDocument/2006/relationships/image" Target="../media/image54.wmf"/><Relationship Id="rId27" Type="http://schemas.openxmlformats.org/officeDocument/2006/relationships/oleObject" Target="../embeddings/oleObject199.bin"/><Relationship Id="rId30" Type="http://schemas.openxmlformats.org/officeDocument/2006/relationships/image" Target="../media/image90.wmf"/><Relationship Id="rId35" Type="http://schemas.openxmlformats.org/officeDocument/2006/relationships/oleObject" Target="../embeddings/oleObject203.bin"/><Relationship Id="rId8" Type="http://schemas.openxmlformats.org/officeDocument/2006/relationships/image" Target="../media/image81.wmf"/><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4.png"/><Relationship Id="rId3" Type="http://schemas.openxmlformats.org/officeDocument/2006/relationships/notesSlide" Target="../notesSlides/notesSlide38.xml"/><Relationship Id="rId7" Type="http://schemas.openxmlformats.org/officeDocument/2006/relationships/image" Target="../media/image172.png"/><Relationship Id="rId12" Type="http://schemas.openxmlformats.org/officeDocument/2006/relationships/image" Target="../media/image98.wmf"/><Relationship Id="rId2" Type="http://schemas.openxmlformats.org/officeDocument/2006/relationships/slideLayout" Target="../slideLayouts/slideLayout1.xml"/><Relationship Id="rId16" Type="http://schemas.openxmlformats.org/officeDocument/2006/relationships/image" Target="../media/image177.png"/><Relationship Id="rId1" Type="http://schemas.openxmlformats.org/officeDocument/2006/relationships/vmlDrawing" Target="../drawings/vmlDrawing34.vml"/><Relationship Id="rId6" Type="http://schemas.openxmlformats.org/officeDocument/2006/relationships/image" Target="../media/image171.png"/><Relationship Id="rId11" Type="http://schemas.openxmlformats.org/officeDocument/2006/relationships/oleObject" Target="../embeddings/oleObject206.bin"/><Relationship Id="rId5" Type="http://schemas.openxmlformats.org/officeDocument/2006/relationships/image" Target="../media/image170.png"/><Relationship Id="rId15" Type="http://schemas.openxmlformats.org/officeDocument/2006/relationships/image" Target="../media/image176.png"/><Relationship Id="rId10" Type="http://schemas.openxmlformats.org/officeDocument/2006/relationships/image" Target="../media/image138.png"/><Relationship Id="rId4" Type="http://schemas.openxmlformats.org/officeDocument/2006/relationships/image" Target="../media/image3.png"/><Relationship Id="rId9" Type="http://schemas.openxmlformats.org/officeDocument/2006/relationships/image" Target="../media/image137.png"/><Relationship Id="rId14" Type="http://schemas.openxmlformats.org/officeDocument/2006/relationships/image" Target="../media/image175.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181.wmf"/><Relationship Id="rId18" Type="http://schemas.openxmlformats.org/officeDocument/2006/relationships/oleObject" Target="../embeddings/oleObject213.bin"/><Relationship Id="rId3" Type="http://schemas.openxmlformats.org/officeDocument/2006/relationships/notesSlide" Target="../notesSlides/notesSlide39.xml"/><Relationship Id="rId7" Type="http://schemas.openxmlformats.org/officeDocument/2006/relationships/image" Target="../media/image178.wmf"/><Relationship Id="rId12" Type="http://schemas.openxmlformats.org/officeDocument/2006/relationships/oleObject" Target="../embeddings/oleObject210.bin"/><Relationship Id="rId17" Type="http://schemas.openxmlformats.org/officeDocument/2006/relationships/image" Target="../media/image183.wmf"/><Relationship Id="rId2" Type="http://schemas.openxmlformats.org/officeDocument/2006/relationships/slideLayout" Target="../slideLayouts/slideLayout1.xml"/><Relationship Id="rId16" Type="http://schemas.openxmlformats.org/officeDocument/2006/relationships/oleObject" Target="../embeddings/oleObject212.bin"/><Relationship Id="rId1" Type="http://schemas.openxmlformats.org/officeDocument/2006/relationships/vmlDrawing" Target="../drawings/vmlDrawing35.vml"/><Relationship Id="rId6" Type="http://schemas.openxmlformats.org/officeDocument/2006/relationships/oleObject" Target="../embeddings/oleObject207.bin"/><Relationship Id="rId11" Type="http://schemas.openxmlformats.org/officeDocument/2006/relationships/image" Target="../media/image180.wmf"/><Relationship Id="rId5" Type="http://schemas.openxmlformats.org/officeDocument/2006/relationships/image" Target="../media/image184.png"/><Relationship Id="rId15" Type="http://schemas.openxmlformats.org/officeDocument/2006/relationships/image" Target="../media/image182.wmf"/><Relationship Id="rId10" Type="http://schemas.openxmlformats.org/officeDocument/2006/relationships/oleObject" Target="../embeddings/oleObject209.bin"/><Relationship Id="rId19" Type="http://schemas.openxmlformats.org/officeDocument/2006/relationships/image" Target="../media/image184.wmf"/><Relationship Id="rId4" Type="http://schemas.openxmlformats.org/officeDocument/2006/relationships/image" Target="../media/image3.png"/><Relationship Id="rId9" Type="http://schemas.openxmlformats.org/officeDocument/2006/relationships/image" Target="../media/image179.wmf"/><Relationship Id="rId14" Type="http://schemas.openxmlformats.org/officeDocument/2006/relationships/oleObject" Target="../embeddings/oleObject211.bin"/></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4.xml"/><Relationship Id="rId7" Type="http://schemas.openxmlformats.org/officeDocument/2006/relationships/oleObject" Target="../embeddings/oleObject1.bin"/><Relationship Id="rId12"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jpg"/><Relationship Id="rId11" Type="http://schemas.openxmlformats.org/officeDocument/2006/relationships/oleObject" Target="../embeddings/oleObject3.bin"/><Relationship Id="rId5" Type="http://schemas.openxmlformats.org/officeDocument/2006/relationships/image" Target="../media/image3.png"/><Relationship Id="rId10" Type="http://schemas.openxmlformats.org/officeDocument/2006/relationships/image" Target="../media/image5.wmf"/><Relationship Id="rId4" Type="http://schemas.openxmlformats.org/officeDocument/2006/relationships/image" Target="../media/image7.png"/><Relationship Id="rId9"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86.png"/><Relationship Id="rId4" Type="http://schemas.openxmlformats.org/officeDocument/2006/relationships/image" Target="../media/image18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88.png"/><Relationship Id="rId4" Type="http://schemas.openxmlformats.org/officeDocument/2006/relationships/image" Target="../media/image187.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notesSlide" Target="../notesSlides/notesSlide42.xml"/><Relationship Id="rId7" Type="http://schemas.openxmlformats.org/officeDocument/2006/relationships/image" Target="../media/image189.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214.bin"/><Relationship Id="rId11" Type="http://schemas.openxmlformats.org/officeDocument/2006/relationships/image" Target="../media/image191.wmf"/><Relationship Id="rId5" Type="http://schemas.openxmlformats.org/officeDocument/2006/relationships/image" Target="../media/image1730.png"/><Relationship Id="rId10" Type="http://schemas.openxmlformats.org/officeDocument/2006/relationships/oleObject" Target="../embeddings/oleObject216.bin"/><Relationship Id="rId4" Type="http://schemas.openxmlformats.org/officeDocument/2006/relationships/image" Target="../media/image3.png"/><Relationship Id="rId9" Type="http://schemas.openxmlformats.org/officeDocument/2006/relationships/image" Target="../media/image190.wmf"/></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93.png"/><Relationship Id="rId4" Type="http://schemas.openxmlformats.org/officeDocument/2006/relationships/image" Target="../media/image192.png"/></Relationships>
</file>

<file path=ppt/slides/_rels/slide44.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95.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notesSlide" Target="../notesSlides/notesSlide45.xml"/><Relationship Id="rId7" Type="http://schemas.openxmlformats.org/officeDocument/2006/relationships/image" Target="../media/image196.w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217.bin"/><Relationship Id="rId11" Type="http://schemas.openxmlformats.org/officeDocument/2006/relationships/image" Target="../media/image198.wmf"/><Relationship Id="rId5" Type="http://schemas.openxmlformats.org/officeDocument/2006/relationships/image" Target="../media/image1810.png"/><Relationship Id="rId10" Type="http://schemas.openxmlformats.org/officeDocument/2006/relationships/oleObject" Target="../embeddings/oleObject219.bin"/><Relationship Id="rId4" Type="http://schemas.openxmlformats.org/officeDocument/2006/relationships/image" Target="../media/image3.png"/><Relationship Id="rId9" Type="http://schemas.openxmlformats.org/officeDocument/2006/relationships/image" Target="../media/image197.wmf"/></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7.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NUL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18" Type="http://schemas.openxmlformats.org/officeDocument/2006/relationships/image" Target="../media/image18.wmf"/><Relationship Id="rId3" Type="http://schemas.openxmlformats.org/officeDocument/2006/relationships/notesSlide" Target="../notesSlides/notesSlide6.xml"/><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oleObject" Target="../embeddings/oleObject11.bin"/><Relationship Id="rId2" Type="http://schemas.openxmlformats.org/officeDocument/2006/relationships/slideLayout" Target="../slideLayouts/slideLayout1.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wmf"/><Relationship Id="rId19" Type="http://schemas.openxmlformats.org/officeDocument/2006/relationships/oleObject" Target="../embeddings/oleObject12.bin"/><Relationship Id="rId4" Type="http://schemas.openxmlformats.org/officeDocument/2006/relationships/image" Target="../media/image3.png"/><Relationship Id="rId9" Type="http://schemas.openxmlformats.org/officeDocument/2006/relationships/oleObject" Target="../embeddings/oleObject7.bin"/><Relationship Id="rId14" Type="http://schemas.openxmlformats.org/officeDocument/2006/relationships/image" Target="../media/image16.wmf"/><Relationship Id="rId22"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oleObject" Target="../embeddings/oleObject15.bin"/><Relationship Id="rId12"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3.wmf"/><Relationship Id="rId4" Type="http://schemas.openxmlformats.org/officeDocument/2006/relationships/image" Target="../media/image3.png"/><Relationship Id="rId9" Type="http://schemas.openxmlformats.org/officeDocument/2006/relationships/oleObject" Target="../embeddings/oleObject16.bin"/><Relationship Id="rId14"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8.xml"/><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1.bin"/><Relationship Id="rId10" Type="http://schemas.openxmlformats.org/officeDocument/2006/relationships/oleObject" Target="../embeddings/oleObject23.bin"/><Relationship Id="rId4" Type="http://schemas.openxmlformats.org/officeDocument/2006/relationships/image" Target="../media/image3.png"/><Relationship Id="rId9"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1" y="0"/>
            <a:ext cx="9143999" cy="2971800"/>
          </a:xfrm>
          <a:prstGeom prst="rect">
            <a:avLst/>
          </a:prstGeom>
        </p:spPr>
      </p:pic>
      <p:pic>
        <p:nvPicPr>
          <p:cNvPr id="30" name="Picture 29" descr="TAMU_Aero_Logo.png"/>
          <p:cNvPicPr>
            <a:picLocks noChangeAspect="1"/>
          </p:cNvPicPr>
          <p:nvPr/>
        </p:nvPicPr>
        <p:blipFill>
          <a:blip r:embed="rId4"/>
          <a:stretch>
            <a:fillRect/>
          </a:stretch>
        </p:blipFill>
        <p:spPr>
          <a:xfrm>
            <a:off x="-1" y="0"/>
            <a:ext cx="9144000" cy="760985"/>
          </a:xfrm>
          <a:prstGeom prst="rect">
            <a:avLst/>
          </a:prstGeom>
        </p:spPr>
      </p:pic>
      <p:sp>
        <p:nvSpPr>
          <p:cNvPr id="31" name="TextBox 30"/>
          <p:cNvSpPr txBox="1"/>
          <p:nvPr/>
        </p:nvSpPr>
        <p:spPr>
          <a:xfrm>
            <a:off x="0" y="3101637"/>
            <a:ext cx="9143998" cy="3354765"/>
          </a:xfrm>
          <a:prstGeom prst="rect">
            <a:avLst/>
          </a:prstGeom>
          <a:noFill/>
        </p:spPr>
        <p:txBody>
          <a:bodyPr wrap="square" rtlCol="0">
            <a:spAutoFit/>
          </a:bodyPr>
          <a:lstStyle/>
          <a:p>
            <a:pPr algn="ctr"/>
            <a:r>
              <a:rPr lang="en-US" sz="1600" b="1" dirty="0">
                <a:latin typeface="Adobe Caslon Pro Bold"/>
                <a:cs typeface="Adobe Caslon Pro Bold"/>
              </a:rPr>
              <a:t>JOHN L. JUNKINS   &amp;   ROBYN M. WOOLLANDS</a:t>
            </a:r>
          </a:p>
          <a:p>
            <a:pPr algn="ctr"/>
            <a:endParaRPr lang="en-US" sz="1400" dirty="0">
              <a:cs typeface="Adobe Caslon Pro Bold"/>
            </a:endParaRPr>
          </a:p>
          <a:p>
            <a:pPr algn="ctr"/>
            <a:r>
              <a:rPr lang="en-US" sz="2000" dirty="0">
                <a:cs typeface="Adobe Caslon Pro Bold"/>
              </a:rPr>
              <a:t>Five</a:t>
            </a:r>
            <a:r>
              <a:rPr lang="en-US" dirty="0">
                <a:cs typeface="Adobe Caslon Pro Bold"/>
              </a:rPr>
              <a:t> Part Lecture Series</a:t>
            </a:r>
          </a:p>
          <a:p>
            <a:pPr algn="ctr"/>
            <a:endParaRPr lang="en-US" sz="1400" dirty="0">
              <a:cs typeface="Adobe Caslon Pro Bold"/>
            </a:endParaRPr>
          </a:p>
          <a:p>
            <a:pPr algn="ctr"/>
            <a:r>
              <a:rPr lang="en-US" sz="2800" b="1" dirty="0">
                <a:solidFill>
                  <a:srgbClr val="800000"/>
                </a:solidFill>
                <a:cs typeface="Adobe Caslon Pro Bold"/>
              </a:rPr>
              <a:t>Picard-</a:t>
            </a:r>
            <a:r>
              <a:rPr lang="en-US" sz="2800" b="1" dirty="0" err="1">
                <a:solidFill>
                  <a:srgbClr val="800000"/>
                </a:solidFill>
                <a:cs typeface="Adobe Caslon Pro Bold"/>
              </a:rPr>
              <a:t>Chebyshev</a:t>
            </a:r>
            <a:r>
              <a:rPr lang="en-US" sz="2800" b="1" dirty="0">
                <a:solidFill>
                  <a:srgbClr val="800000"/>
                </a:solidFill>
                <a:cs typeface="Adobe Caslon Pro Bold"/>
              </a:rPr>
              <a:t> Numerical Integration</a:t>
            </a:r>
          </a:p>
          <a:p>
            <a:pPr algn="ctr"/>
            <a:r>
              <a:rPr lang="en-US" sz="2800" b="1" dirty="0">
                <a:solidFill>
                  <a:srgbClr val="800000"/>
                </a:solidFill>
                <a:cs typeface="Adobe Caslon Pro Bold"/>
              </a:rPr>
              <a:t>Applications in Astrodynamics</a:t>
            </a:r>
          </a:p>
          <a:p>
            <a:pPr algn="ctr"/>
            <a:endParaRPr lang="en-US" sz="1400" dirty="0">
              <a:cs typeface="Adobe Caslon Pro Bold"/>
            </a:endParaRPr>
          </a:p>
          <a:p>
            <a:pPr algn="ctr"/>
            <a:r>
              <a:rPr lang="en-US" sz="1600" dirty="0">
                <a:cs typeface="Adobe Caslon Pro Bold"/>
              </a:rPr>
              <a:t>Texas A&amp;M University</a:t>
            </a:r>
          </a:p>
          <a:p>
            <a:pPr algn="ctr"/>
            <a:r>
              <a:rPr lang="en-US" sz="1600" dirty="0">
                <a:cs typeface="Adobe Caslon Pro Bold"/>
              </a:rPr>
              <a:t>Department of Aerospace Engineering</a:t>
            </a:r>
          </a:p>
          <a:p>
            <a:pPr algn="ctr"/>
            <a:r>
              <a:rPr lang="en-US" sz="1600" dirty="0">
                <a:cs typeface="Adobe Caslon Pro Bold"/>
              </a:rPr>
              <a:t>College Station, TX 77840</a:t>
            </a:r>
          </a:p>
          <a:p>
            <a:pPr algn="ctr"/>
            <a:endParaRPr lang="en-US" sz="1400" dirty="0">
              <a:cs typeface="Adobe Caslon Pro Bold"/>
            </a:endParaRPr>
          </a:p>
          <a:p>
            <a:pPr algn="ctr"/>
            <a:r>
              <a:rPr lang="en-US" sz="1600" dirty="0">
                <a:cs typeface="Adobe Caslon Pro Bold"/>
              </a:rPr>
              <a:t>Spring 2017</a:t>
            </a:r>
          </a:p>
        </p:txBody>
      </p:sp>
      <p:sp>
        <p:nvSpPr>
          <p:cNvPr id="33" name="Rectangle 32"/>
          <p:cNvSpPr/>
          <p:nvPr/>
        </p:nvSpPr>
        <p:spPr>
          <a:xfrm>
            <a:off x="-3801" y="1158506"/>
            <a:ext cx="9143999" cy="707886"/>
          </a:xfrm>
          <a:prstGeom prst="rect">
            <a:avLst/>
          </a:prstGeom>
        </p:spPr>
        <p:txBody>
          <a:bodyPr wrap="square">
            <a:spAutoFit/>
          </a:bodyPr>
          <a:lstStyle/>
          <a:p>
            <a:pPr algn="ctr"/>
            <a:r>
              <a:rPr lang="en-US" sz="2000" b="1" dirty="0">
                <a:solidFill>
                  <a:schemeClr val="bg1"/>
                </a:solidFill>
                <a:latin typeface="Adobe Caslon Pro Bold"/>
                <a:cs typeface="Adobe Caslon Pro Bold"/>
              </a:rPr>
              <a:t>Lecture 3</a:t>
            </a:r>
          </a:p>
          <a:p>
            <a:pPr algn="ctr"/>
            <a:r>
              <a:rPr lang="en-US" sz="2000" b="1" dirty="0">
                <a:solidFill>
                  <a:schemeClr val="bg1"/>
                </a:solidFill>
                <a:latin typeface="Adobe Caslon Pro Bold"/>
              </a:rPr>
              <a:t>PICARD-CHEBYSHEV METHODS</a:t>
            </a:r>
          </a:p>
        </p:txBody>
      </p:sp>
    </p:spTree>
    <p:extLst>
      <p:ext uri="{BB962C8B-B14F-4D97-AF65-F5344CB8AC3E}">
        <p14:creationId xmlns:p14="http://schemas.microsoft.com/office/powerpoint/2010/main" val="310120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042059621"/>
              </p:ext>
            </p:extLst>
          </p:nvPr>
        </p:nvGraphicFramePr>
        <p:xfrm>
          <a:off x="2263775" y="1217613"/>
          <a:ext cx="4535488" cy="4030662"/>
        </p:xfrm>
        <a:graphic>
          <a:graphicData uri="http://schemas.openxmlformats.org/presentationml/2006/ole">
            <mc:AlternateContent xmlns:mc="http://schemas.openxmlformats.org/markup-compatibility/2006">
              <mc:Choice xmlns:v="urn:schemas-microsoft-com:vml" Requires="v">
                <p:oleObj spid="_x0000_s25082" name="Equation" r:id="rId4" imgW="3314520" imgH="2946240" progId="Equation.DSMT4">
                  <p:embed/>
                </p:oleObj>
              </mc:Choice>
              <mc:Fallback>
                <p:oleObj name="Equation" r:id="rId4" imgW="3314520" imgH="2946240" progId="Equation.DSMT4">
                  <p:embed/>
                  <p:pic>
                    <p:nvPicPr>
                      <p:cNvPr id="0" name=""/>
                      <p:cNvPicPr/>
                      <p:nvPr/>
                    </p:nvPicPr>
                    <p:blipFill>
                      <a:blip r:embed="rId5"/>
                      <a:stretch>
                        <a:fillRect/>
                      </a:stretch>
                    </p:blipFill>
                    <p:spPr>
                      <a:xfrm>
                        <a:off x="2263775" y="1217613"/>
                        <a:ext cx="4535488" cy="4030662"/>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80728"/>
            <a:ext cx="8960297" cy="369332"/>
          </a:xfrm>
          <a:prstGeom prst="rect">
            <a:avLst/>
          </a:prstGeom>
        </p:spPr>
        <p:txBody>
          <a:bodyPr wrap="square">
            <a:spAutoFit/>
          </a:bodyPr>
          <a:lstStyle/>
          <a:p>
            <a:r>
              <a:rPr lang="en-US" b="1" dirty="0">
                <a:solidFill>
                  <a:srgbClr val="0000FF"/>
                </a:solidFill>
              </a:rPr>
              <a:t>Matrix Form</a:t>
            </a:r>
            <a:r>
              <a:rPr lang="en-US" dirty="0"/>
              <a:t> </a:t>
            </a:r>
          </a:p>
        </p:txBody>
      </p:sp>
      <p:sp>
        <p:nvSpPr>
          <p:cNvPr id="82" name="Rectangle 81"/>
          <p:cNvSpPr/>
          <p:nvPr/>
        </p:nvSpPr>
        <p:spPr>
          <a:xfrm>
            <a:off x="2260121" y="2764297"/>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915816" y="2767704"/>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86" name="Rectangle 85"/>
          <p:cNvSpPr/>
          <p:nvPr/>
        </p:nvSpPr>
        <p:spPr>
          <a:xfrm>
            <a:off x="3902721" y="2767704"/>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87" name="Rectangle 86"/>
          <p:cNvSpPr/>
          <p:nvPr/>
        </p:nvSpPr>
        <p:spPr>
          <a:xfrm>
            <a:off x="5631165" y="980728"/>
            <a:ext cx="813043"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p>
        </p:txBody>
      </p:sp>
      <p:sp>
        <p:nvSpPr>
          <p:cNvPr id="41" name="Rectangle 40"/>
          <p:cNvSpPr/>
          <p:nvPr/>
        </p:nvSpPr>
        <p:spPr>
          <a:xfrm>
            <a:off x="6372200" y="5766094"/>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 × </a:t>
            </a:r>
            <a:r>
              <a:rPr lang="en-US" sz="1200" b="1" i="1" dirty="0">
                <a:latin typeface="Times New Roman" panose="02020603050405020304" pitchFamily="18" charset="0"/>
                <a:cs typeface="Times New Roman" panose="02020603050405020304" pitchFamily="18" charset="0"/>
              </a:rPr>
              <a:t>N</a:t>
            </a:r>
          </a:p>
        </p:txBody>
      </p:sp>
      <p:sp>
        <p:nvSpPr>
          <p:cNvPr id="43" name="Rectangle 42"/>
          <p:cNvSpPr/>
          <p:nvPr/>
        </p:nvSpPr>
        <p:spPr>
          <a:xfrm>
            <a:off x="7477725" y="5743623"/>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graphicFrame>
        <p:nvGraphicFramePr>
          <p:cNvPr id="2" name="Object 1"/>
          <p:cNvGraphicFramePr>
            <a:graphicFrameLocks noChangeAspect="1"/>
          </p:cNvGraphicFramePr>
          <p:nvPr>
            <p:extLst>
              <p:ext uri="{D42A27DB-BD31-4B8C-83A1-F6EECF244321}">
                <p14:modId xmlns:p14="http://schemas.microsoft.com/office/powerpoint/2010/main" val="1675074378"/>
              </p:ext>
            </p:extLst>
          </p:nvPr>
        </p:nvGraphicFramePr>
        <p:xfrm>
          <a:off x="663575" y="6048375"/>
          <a:ext cx="8002588" cy="404813"/>
        </p:xfrm>
        <a:graphic>
          <a:graphicData uri="http://schemas.openxmlformats.org/presentationml/2006/ole">
            <mc:AlternateContent xmlns:mc="http://schemas.openxmlformats.org/markup-compatibility/2006">
              <mc:Choice xmlns:v="urn:schemas-microsoft-com:vml" Requires="v">
                <p:oleObj spid="_x0000_s25083" name="Equation" r:id="rId7" imgW="5029200" imgH="253800" progId="Equation.DSMT4">
                  <p:embed/>
                </p:oleObj>
              </mc:Choice>
              <mc:Fallback>
                <p:oleObj name="Equation" r:id="rId7" imgW="5029200" imgH="253800" progId="Equation.DSMT4">
                  <p:embed/>
                  <p:pic>
                    <p:nvPicPr>
                      <p:cNvPr id="0" name=""/>
                      <p:cNvPicPr/>
                      <p:nvPr/>
                    </p:nvPicPr>
                    <p:blipFill>
                      <a:blip r:embed="rId8"/>
                      <a:stretch>
                        <a:fillRect/>
                      </a:stretch>
                    </p:blipFill>
                    <p:spPr>
                      <a:xfrm>
                        <a:off x="663575" y="6048375"/>
                        <a:ext cx="8002588" cy="404813"/>
                      </a:xfrm>
                      <a:prstGeom prst="rect">
                        <a:avLst/>
                      </a:prstGeom>
                    </p:spPr>
                  </p:pic>
                </p:oleObj>
              </mc:Fallback>
            </mc:AlternateContent>
          </a:graphicData>
        </a:graphic>
      </p:graphicFrame>
      <p:sp>
        <p:nvSpPr>
          <p:cNvPr id="25" name="Rectangle 24"/>
          <p:cNvSpPr/>
          <p:nvPr/>
        </p:nvSpPr>
        <p:spPr>
          <a:xfrm>
            <a:off x="323528" y="1538208"/>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sp>
        <p:nvSpPr>
          <p:cNvPr id="26" name="Rectangle 25"/>
          <p:cNvSpPr/>
          <p:nvPr/>
        </p:nvSpPr>
        <p:spPr>
          <a:xfrm>
            <a:off x="655410" y="5744289"/>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27" name="Rectangle 26"/>
          <p:cNvSpPr/>
          <p:nvPr/>
        </p:nvSpPr>
        <p:spPr>
          <a:xfrm>
            <a:off x="1403648" y="5771525"/>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30" name="Rectangle 29"/>
          <p:cNvSpPr/>
          <p:nvPr/>
        </p:nvSpPr>
        <p:spPr>
          <a:xfrm>
            <a:off x="6876256" y="6323738"/>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 (M+1)</a:t>
            </a:r>
          </a:p>
        </p:txBody>
      </p:sp>
      <p:grpSp>
        <p:nvGrpSpPr>
          <p:cNvPr id="5" name="Group 4"/>
          <p:cNvGrpSpPr/>
          <p:nvPr/>
        </p:nvGrpSpPr>
        <p:grpSpPr>
          <a:xfrm>
            <a:off x="2154839" y="5552393"/>
            <a:ext cx="4217361" cy="468232"/>
            <a:chOff x="2260120" y="5552393"/>
            <a:chExt cx="4217361" cy="468232"/>
          </a:xfrm>
        </p:grpSpPr>
        <p:sp>
          <p:nvSpPr>
            <p:cNvPr id="31" name="Rectangle 30"/>
            <p:cNvSpPr/>
            <p:nvPr/>
          </p:nvSpPr>
          <p:spPr>
            <a:xfrm>
              <a:off x="3969923" y="5552393"/>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34" name="Left Brace 33"/>
            <p:cNvSpPr/>
            <p:nvPr/>
          </p:nvSpPr>
          <p:spPr>
            <a:xfrm rot="5400000">
              <a:off x="4266747" y="3809890"/>
              <a:ext cx="204108" cy="4217361"/>
            </a:xfrm>
            <a:prstGeom prst="leftBrac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 name="Group 2"/>
          <p:cNvGrpSpPr/>
          <p:nvPr/>
        </p:nvGrpSpPr>
        <p:grpSpPr>
          <a:xfrm>
            <a:off x="735691" y="4078813"/>
            <a:ext cx="6572614" cy="2025794"/>
            <a:chOff x="793756" y="4078813"/>
            <a:chExt cx="6572614" cy="2025794"/>
          </a:xfrm>
        </p:grpSpPr>
        <p:cxnSp>
          <p:nvCxnSpPr>
            <p:cNvPr id="29" name="Straight Arrow Connector 28"/>
            <p:cNvCxnSpPr/>
            <p:nvPr/>
          </p:nvCxnSpPr>
          <p:spPr>
            <a:xfrm>
              <a:off x="7366369" y="5445224"/>
              <a:ext cx="0" cy="65938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93756" y="4078813"/>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cxnSp>
          <p:nvCxnSpPr>
            <p:cNvPr id="7" name="Straight Connector 6"/>
            <p:cNvCxnSpPr/>
            <p:nvPr/>
          </p:nvCxnSpPr>
          <p:spPr>
            <a:xfrm flipH="1">
              <a:off x="1696827" y="5445224"/>
              <a:ext cx="566954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0" name="Straight Connector 9"/>
          <p:cNvCxnSpPr/>
          <p:nvPr/>
        </p:nvCxnSpPr>
        <p:spPr>
          <a:xfrm>
            <a:off x="1638762" y="4730523"/>
            <a:ext cx="0" cy="71470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09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3" y="980728"/>
            <a:ext cx="8960297" cy="3416320"/>
          </a:xfrm>
          <a:prstGeom prst="rect">
            <a:avLst/>
          </a:prstGeom>
        </p:spPr>
        <p:txBody>
          <a:bodyPr wrap="square">
            <a:spAutoFit/>
          </a:bodyPr>
          <a:lstStyle/>
          <a:p>
            <a:r>
              <a:rPr lang="en-US" b="1" dirty="0">
                <a:solidFill>
                  <a:srgbClr val="0000FF"/>
                </a:solidFill>
              </a:rPr>
              <a:t>Chebyshev Series for L.H.S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Form</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86619520"/>
              </p:ext>
            </p:extLst>
          </p:nvPr>
        </p:nvGraphicFramePr>
        <p:xfrm>
          <a:off x="68263" y="2374900"/>
          <a:ext cx="9055100" cy="1541463"/>
        </p:xfrm>
        <a:graphic>
          <a:graphicData uri="http://schemas.openxmlformats.org/presentationml/2006/ole">
            <mc:AlternateContent xmlns:mc="http://schemas.openxmlformats.org/markup-compatibility/2006">
              <mc:Choice xmlns:v="urn:schemas-microsoft-com:vml" Requires="v">
                <p:oleObj spid="_x0000_s30438" name="Equation" r:id="rId4" imgW="6858000" imgH="1168200" progId="Equation.DSMT4">
                  <p:embed/>
                </p:oleObj>
              </mc:Choice>
              <mc:Fallback>
                <p:oleObj name="Equation" r:id="rId4" imgW="6858000" imgH="1168200" progId="Equation.DSMT4">
                  <p:embed/>
                  <p:pic>
                    <p:nvPicPr>
                      <p:cNvPr id="0" name=""/>
                      <p:cNvPicPr/>
                      <p:nvPr/>
                    </p:nvPicPr>
                    <p:blipFill>
                      <a:blip r:embed="rId5"/>
                      <a:stretch>
                        <a:fillRect/>
                      </a:stretch>
                    </p:blipFill>
                    <p:spPr>
                      <a:xfrm>
                        <a:off x="68263" y="2374900"/>
                        <a:ext cx="9055100" cy="1541463"/>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82" name="Rectangle 81"/>
          <p:cNvSpPr/>
          <p:nvPr/>
        </p:nvSpPr>
        <p:spPr>
          <a:xfrm>
            <a:off x="27873" y="2723238"/>
            <a:ext cx="511679" cy="276999"/>
          </a:xfrm>
          <a:prstGeom prst="rect">
            <a:avLst/>
          </a:prstGeom>
        </p:spPr>
        <p:txBody>
          <a:bodyPr wrap="none">
            <a:spAutoFit/>
          </a:bodyPr>
          <a:lstStyle/>
          <a:p>
            <a:r>
              <a:rPr lang="en-US" sz="1200" b="1" dirty="0">
                <a:solidFill>
                  <a:srgbClr val="BB15AF"/>
                </a:solidFill>
                <a:latin typeface="Times New Roman" panose="02020603050405020304" pitchFamily="18" charset="0"/>
                <a:cs typeface="Times New Roman" panose="02020603050405020304" pitchFamily="18" charset="0"/>
              </a:rPr>
              <a:t>1 × </a:t>
            </a:r>
            <a:r>
              <a:rPr lang="en-US" sz="1200" b="1" i="1" dirty="0">
                <a:solidFill>
                  <a:srgbClr val="BB15AF"/>
                </a:solidFill>
                <a:latin typeface="Times New Roman" panose="02020603050405020304" pitchFamily="18" charset="0"/>
                <a:cs typeface="Times New Roman" panose="02020603050405020304" pitchFamily="18" charset="0"/>
              </a:rPr>
              <a:t>n</a:t>
            </a:r>
            <a:endParaRPr lang="en-US" sz="1200" b="1" i="1" dirty="0">
              <a:latin typeface="Times New Roman" panose="02020603050405020304" pitchFamily="18" charset="0"/>
              <a:cs typeface="Times New Roman" panose="02020603050405020304" pitchFamily="18" charset="0"/>
            </a:endParaRPr>
          </a:p>
        </p:txBody>
      </p:sp>
      <p:sp>
        <p:nvSpPr>
          <p:cNvPr id="83" name="Rectangle 82"/>
          <p:cNvSpPr/>
          <p:nvPr/>
        </p:nvSpPr>
        <p:spPr>
          <a:xfrm>
            <a:off x="971600" y="2723238"/>
            <a:ext cx="805029" cy="276999"/>
          </a:xfrm>
          <a:prstGeom prst="rect">
            <a:avLst/>
          </a:prstGeom>
        </p:spPr>
        <p:txBody>
          <a:bodyPr wrap="none">
            <a:spAutoFit/>
          </a:bodyPr>
          <a:lstStyle/>
          <a:p>
            <a:r>
              <a:rPr lang="en-US" sz="1200" b="1" dirty="0">
                <a:solidFill>
                  <a:srgbClr val="FF6600"/>
                </a:solidFill>
                <a:latin typeface="Times New Roman" panose="02020603050405020304" pitchFamily="18" charset="0"/>
                <a:cs typeface="Times New Roman" panose="02020603050405020304" pitchFamily="18" charset="0"/>
              </a:rPr>
              <a:t>1 × (</a:t>
            </a:r>
            <a:r>
              <a:rPr lang="en-US" sz="1200" b="1" i="1" dirty="0">
                <a:solidFill>
                  <a:srgbClr val="FF6600"/>
                </a:solidFill>
                <a:latin typeface="Times New Roman" panose="02020603050405020304" pitchFamily="18" charset="0"/>
                <a:cs typeface="Times New Roman" panose="02020603050405020304" pitchFamily="18" charset="0"/>
              </a:rPr>
              <a:t>N</a:t>
            </a:r>
            <a:r>
              <a:rPr lang="en-US" sz="1200" b="1" dirty="0">
                <a:solidFill>
                  <a:srgbClr val="FF6600"/>
                </a:solidFill>
                <a:latin typeface="Times New Roman" panose="02020603050405020304" pitchFamily="18" charset="0"/>
                <a:cs typeface="Times New Roman" panose="02020603050405020304" pitchFamily="18" charset="0"/>
              </a:rPr>
              <a:t>+1)</a:t>
            </a:r>
          </a:p>
        </p:txBody>
      </p:sp>
      <p:sp>
        <p:nvSpPr>
          <p:cNvPr id="84" name="Rectangle 83"/>
          <p:cNvSpPr/>
          <p:nvPr/>
        </p:nvSpPr>
        <p:spPr>
          <a:xfrm>
            <a:off x="2051720" y="2050226"/>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908193" y="2636912"/>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aphicFrame>
        <p:nvGraphicFramePr>
          <p:cNvPr id="37" name="Object 36"/>
          <p:cNvGraphicFramePr>
            <a:graphicFrameLocks noChangeAspect="1"/>
          </p:cNvGraphicFramePr>
          <p:nvPr>
            <p:extLst>
              <p:ext uri="{D42A27DB-BD31-4B8C-83A1-F6EECF244321}">
                <p14:modId xmlns:p14="http://schemas.microsoft.com/office/powerpoint/2010/main" val="1106694689"/>
              </p:ext>
            </p:extLst>
          </p:nvPr>
        </p:nvGraphicFramePr>
        <p:xfrm>
          <a:off x="2265363" y="1287463"/>
          <a:ext cx="4643437" cy="715962"/>
        </p:xfrm>
        <a:graphic>
          <a:graphicData uri="http://schemas.openxmlformats.org/presentationml/2006/ole">
            <mc:AlternateContent xmlns:mc="http://schemas.openxmlformats.org/markup-compatibility/2006">
              <mc:Choice xmlns:v="urn:schemas-microsoft-com:vml" Requires="v">
                <p:oleObj spid="_x0000_s30439" name="Equation" r:id="rId7" imgW="2806560" imgH="431640" progId="Equation.DSMT4">
                  <p:embed/>
                </p:oleObj>
              </mc:Choice>
              <mc:Fallback>
                <p:oleObj name="Equation" r:id="rId7" imgW="2806560" imgH="431640" progId="Equation.DSMT4">
                  <p:embed/>
                  <p:pic>
                    <p:nvPicPr>
                      <p:cNvPr id="0" name=""/>
                      <p:cNvPicPr/>
                      <p:nvPr/>
                    </p:nvPicPr>
                    <p:blipFill>
                      <a:blip r:embed="rId8"/>
                      <a:stretch>
                        <a:fillRect/>
                      </a:stretch>
                    </p:blipFill>
                    <p:spPr>
                      <a:xfrm>
                        <a:off x="2265363" y="1287463"/>
                        <a:ext cx="4643437" cy="715962"/>
                      </a:xfrm>
                      <a:prstGeom prst="rect">
                        <a:avLst/>
                      </a:prstGeom>
                    </p:spPr>
                  </p:pic>
                </p:oleObj>
              </mc:Fallback>
            </mc:AlternateContent>
          </a:graphicData>
        </a:graphic>
      </p:graphicFrame>
      <p:sp>
        <p:nvSpPr>
          <p:cNvPr id="48" name="Rectangle 47"/>
          <p:cNvSpPr/>
          <p:nvPr/>
        </p:nvSpPr>
        <p:spPr>
          <a:xfrm>
            <a:off x="7092280" y="2723238"/>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 × </a:t>
            </a:r>
            <a:r>
              <a:rPr lang="en-US" sz="1200" b="1" i="1" dirty="0">
                <a:latin typeface="Times New Roman" panose="02020603050405020304" pitchFamily="18" charset="0"/>
                <a:cs typeface="Times New Roman" panose="02020603050405020304" pitchFamily="18" charset="0"/>
              </a:rPr>
              <a:t>N</a:t>
            </a:r>
          </a:p>
        </p:txBody>
      </p:sp>
      <p:sp>
        <p:nvSpPr>
          <p:cNvPr id="49" name="Rectangle 48"/>
          <p:cNvSpPr/>
          <p:nvPr/>
        </p:nvSpPr>
        <p:spPr>
          <a:xfrm>
            <a:off x="7956376" y="2708920"/>
            <a:ext cx="848309"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graphicFrame>
        <p:nvGraphicFramePr>
          <p:cNvPr id="39" name="Object 38"/>
          <p:cNvGraphicFramePr>
            <a:graphicFrameLocks noChangeAspect="1"/>
          </p:cNvGraphicFramePr>
          <p:nvPr>
            <p:extLst>
              <p:ext uri="{D42A27DB-BD31-4B8C-83A1-F6EECF244321}">
                <p14:modId xmlns:p14="http://schemas.microsoft.com/office/powerpoint/2010/main" val="32641520"/>
              </p:ext>
            </p:extLst>
          </p:nvPr>
        </p:nvGraphicFramePr>
        <p:xfrm>
          <a:off x="560388" y="4822825"/>
          <a:ext cx="8013700" cy="1889125"/>
        </p:xfrm>
        <a:graphic>
          <a:graphicData uri="http://schemas.openxmlformats.org/presentationml/2006/ole">
            <mc:AlternateContent xmlns:mc="http://schemas.openxmlformats.org/markup-compatibility/2006">
              <mc:Choice xmlns:v="urn:schemas-microsoft-com:vml" Requires="v">
                <p:oleObj spid="_x0000_s30440" name="Equation" r:id="rId9" imgW="4952880" imgH="1168200" progId="Equation.DSMT4">
                  <p:embed/>
                </p:oleObj>
              </mc:Choice>
              <mc:Fallback>
                <p:oleObj name="Equation" r:id="rId9" imgW="4952880" imgH="1168200" progId="Equation.DSMT4">
                  <p:embed/>
                  <p:pic>
                    <p:nvPicPr>
                      <p:cNvPr id="0" name=""/>
                      <p:cNvPicPr/>
                      <p:nvPr/>
                    </p:nvPicPr>
                    <p:blipFill>
                      <a:blip r:embed="rId10"/>
                      <a:stretch>
                        <a:fillRect/>
                      </a:stretch>
                    </p:blipFill>
                    <p:spPr>
                      <a:xfrm>
                        <a:off x="560388" y="4822825"/>
                        <a:ext cx="8013700" cy="1889125"/>
                      </a:xfrm>
                      <a:prstGeom prst="rect">
                        <a:avLst/>
                      </a:prstGeom>
                    </p:spPr>
                  </p:pic>
                </p:oleObj>
              </mc:Fallback>
            </mc:AlternateContent>
          </a:graphicData>
        </a:graphic>
      </p:graphicFrame>
      <p:grpSp>
        <p:nvGrpSpPr>
          <p:cNvPr id="3" name="Group 2"/>
          <p:cNvGrpSpPr/>
          <p:nvPr/>
        </p:nvGrpSpPr>
        <p:grpSpPr>
          <a:xfrm>
            <a:off x="3574142" y="2437075"/>
            <a:ext cx="3590146" cy="559876"/>
            <a:chOff x="3740260" y="2437075"/>
            <a:chExt cx="3590146" cy="559876"/>
          </a:xfrm>
        </p:grpSpPr>
        <p:sp>
          <p:nvSpPr>
            <p:cNvPr id="86" name="Rectangle 85"/>
            <p:cNvSpPr/>
            <p:nvPr/>
          </p:nvSpPr>
          <p:spPr>
            <a:xfrm>
              <a:off x="5132817" y="2437075"/>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2" name="Left Brace 1"/>
            <p:cNvSpPr/>
            <p:nvPr/>
          </p:nvSpPr>
          <p:spPr>
            <a:xfrm rot="5400000">
              <a:off x="5408419" y="1074965"/>
              <a:ext cx="253827" cy="3590146"/>
            </a:xfrm>
            <a:prstGeom prst="leftBrac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7524328" y="2276872"/>
            <a:ext cx="864339" cy="658551"/>
            <a:chOff x="7690201" y="2276872"/>
            <a:chExt cx="864339" cy="658551"/>
          </a:xfrm>
        </p:grpSpPr>
        <p:sp>
          <p:nvSpPr>
            <p:cNvPr id="41" name="Rectangle 40"/>
            <p:cNvSpPr/>
            <p:nvPr/>
          </p:nvSpPr>
          <p:spPr>
            <a:xfrm>
              <a:off x="7690201" y="2276872"/>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cxnSp>
          <p:nvCxnSpPr>
            <p:cNvPr id="31" name="Straight Arrow Connector 30"/>
            <p:cNvCxnSpPr/>
            <p:nvPr/>
          </p:nvCxnSpPr>
          <p:spPr>
            <a:xfrm>
              <a:off x="8101569" y="2578817"/>
              <a:ext cx="0" cy="35660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5" name="Object 4"/>
          <p:cNvGraphicFramePr>
            <a:graphicFrameLocks noChangeAspect="1"/>
          </p:cNvGraphicFramePr>
          <p:nvPr>
            <p:extLst>
              <p:ext uri="{D42A27DB-BD31-4B8C-83A1-F6EECF244321}">
                <p14:modId xmlns:p14="http://schemas.microsoft.com/office/powerpoint/2010/main" val="54054922"/>
              </p:ext>
            </p:extLst>
          </p:nvPr>
        </p:nvGraphicFramePr>
        <p:xfrm>
          <a:off x="4016375" y="4265613"/>
          <a:ext cx="4851400" cy="365125"/>
        </p:xfrm>
        <a:graphic>
          <a:graphicData uri="http://schemas.openxmlformats.org/presentationml/2006/ole">
            <mc:AlternateContent xmlns:mc="http://schemas.openxmlformats.org/markup-compatibility/2006">
              <mc:Choice xmlns:v="urn:schemas-microsoft-com:vml" Requires="v">
                <p:oleObj spid="_x0000_s30441" name="Equation" r:id="rId11" imgW="3377880" imgH="253800" progId="Equation.DSMT4">
                  <p:embed/>
                </p:oleObj>
              </mc:Choice>
              <mc:Fallback>
                <p:oleObj name="Equation" r:id="rId11" imgW="3377880" imgH="253800" progId="Equation.DSMT4">
                  <p:embed/>
                  <p:pic>
                    <p:nvPicPr>
                      <p:cNvPr id="0" name=""/>
                      <p:cNvPicPr/>
                      <p:nvPr/>
                    </p:nvPicPr>
                    <p:blipFill>
                      <a:blip r:embed="rId12"/>
                      <a:stretch>
                        <a:fillRect/>
                      </a:stretch>
                    </p:blipFill>
                    <p:spPr>
                      <a:xfrm>
                        <a:off x="4016375" y="4265613"/>
                        <a:ext cx="4851400" cy="365125"/>
                      </a:xfrm>
                      <a:prstGeom prst="rect">
                        <a:avLst/>
                      </a:prstGeom>
                    </p:spPr>
                  </p:pic>
                </p:oleObj>
              </mc:Fallback>
            </mc:AlternateContent>
          </a:graphicData>
        </a:graphic>
      </p:graphicFrame>
      <p:sp>
        <p:nvSpPr>
          <p:cNvPr id="6" name="Oval 5"/>
          <p:cNvSpPr/>
          <p:nvPr/>
        </p:nvSpPr>
        <p:spPr>
          <a:xfrm>
            <a:off x="2915816" y="2924944"/>
            <a:ext cx="511679" cy="428763"/>
          </a:xfrm>
          <a:prstGeom prst="ellipse">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292080" y="2914764"/>
            <a:ext cx="1886403" cy="428763"/>
          </a:xfrm>
          <a:prstGeom prst="ellipse">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3365002" y="3369924"/>
            <a:ext cx="1157090" cy="680642"/>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43" idx="4"/>
          </p:cNvCxnSpPr>
          <p:nvPr/>
        </p:nvCxnSpPr>
        <p:spPr>
          <a:xfrm flipV="1">
            <a:off x="4522092" y="3343527"/>
            <a:ext cx="1713190" cy="707039"/>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4131432" y="4039232"/>
            <a:ext cx="1320041" cy="307777"/>
          </a:xfrm>
          <a:prstGeom prst="rect">
            <a:avLst/>
          </a:prstGeom>
        </p:spPr>
        <p:txBody>
          <a:bodyPr wrap="none">
            <a:spAutoFit/>
          </a:bodyPr>
          <a:lstStyle/>
          <a:p>
            <a:r>
              <a:rPr lang="en-US" sz="1400" b="1" dirty="0">
                <a:solidFill>
                  <a:srgbClr val="00B050"/>
                </a:solidFill>
              </a:rPr>
              <a:t>Constant </a:t>
            </a:r>
            <a:r>
              <a:rPr lang="en-US" sz="1400" b="1" dirty="0">
                <a:solidFill>
                  <a:srgbClr val="00B050"/>
                </a:solidFill>
                <a:sym typeface="Wingdings" panose="05000000000000000000" pitchFamily="2" charset="2"/>
              </a:rPr>
              <a:t>terms</a:t>
            </a:r>
            <a:endParaRPr lang="en-US" sz="1400" dirty="0">
              <a:solidFill>
                <a:srgbClr val="00B050"/>
              </a:solidFill>
            </a:endParaRPr>
          </a:p>
        </p:txBody>
      </p:sp>
      <p:sp>
        <p:nvSpPr>
          <p:cNvPr id="18" name="Rectangle 17"/>
          <p:cNvSpPr/>
          <p:nvPr/>
        </p:nvSpPr>
        <p:spPr>
          <a:xfrm>
            <a:off x="1773355" y="3929390"/>
            <a:ext cx="1702004" cy="307777"/>
          </a:xfrm>
          <a:prstGeom prst="rect">
            <a:avLst/>
          </a:prstGeom>
        </p:spPr>
        <p:txBody>
          <a:bodyPr wrap="none">
            <a:spAutoFit/>
          </a:bodyPr>
          <a:lstStyle/>
          <a:p>
            <a:pPr algn="ctr"/>
            <a:r>
              <a:rPr lang="en-US" sz="1400" b="1" dirty="0">
                <a:solidFill>
                  <a:srgbClr val="00B0F0"/>
                </a:solidFill>
              </a:rPr>
              <a:t>Solution coefficients</a:t>
            </a:r>
          </a:p>
        </p:txBody>
      </p:sp>
    </p:spTree>
    <p:extLst>
      <p:ext uri="{BB962C8B-B14F-4D97-AF65-F5344CB8AC3E}">
        <p14:creationId xmlns:p14="http://schemas.microsoft.com/office/powerpoint/2010/main" val="147285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23"/>
              <p:cNvSpPr/>
              <p:nvPr/>
            </p:nvSpPr>
            <p:spPr>
              <a:xfrm>
                <a:off x="107503" y="980728"/>
                <a:ext cx="8960297" cy="5021631"/>
              </a:xfrm>
              <a:prstGeom prst="rect">
                <a:avLst/>
              </a:prstGeom>
            </p:spPr>
            <p:txBody>
              <a:bodyPr wrap="square">
                <a:spAutoFit/>
              </a:bodyPr>
              <a:lstStyle/>
              <a:p>
                <a:r>
                  <a:rPr lang="en-US" b="1" dirty="0">
                    <a:solidFill>
                      <a:srgbClr val="0000FF"/>
                    </a:solidFill>
                  </a:rPr>
                  <a:t>Absorb Constant</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Equate coefficients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𝑘</m:t>
                        </m:r>
                      </m:sub>
                    </m:sSub>
                  </m:oMath>
                </a14:m>
                <a:endParaRPr lang="en-US" dirty="0"/>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endParaRPr lang="en-US" sz="1000" b="1" dirty="0">
                  <a:solidFill>
                    <a:srgbClr val="0000FF"/>
                  </a:solidFill>
                </a:endParaRPr>
              </a:p>
              <a:p>
                <a:endParaRPr lang="en-US" sz="500" b="1" dirty="0">
                  <a:solidFill>
                    <a:srgbClr val="0000FF"/>
                  </a:solidFill>
                </a:endParaRPr>
              </a:p>
              <a:p>
                <a:r>
                  <a:rPr lang="en-US" b="1" dirty="0">
                    <a:solidFill>
                      <a:srgbClr val="0000FF"/>
                    </a:solidFill>
                  </a:rPr>
                  <a:t>Recall Constant </a:t>
                </a:r>
                <a14:m>
                  <m:oMath xmlns:m="http://schemas.openxmlformats.org/officeDocument/2006/math">
                    <m:r>
                      <a:rPr lang="en-US" b="1" i="1">
                        <a:latin typeface="Cambria Math" panose="02040503050406030204" pitchFamily="18" charset="0"/>
                      </a:rPr>
                      <m:t>𝑪</m:t>
                    </m:r>
                    <m:r>
                      <a:rPr lang="en-US">
                        <a:latin typeface="Cambria Math" panose="02040503050406030204" pitchFamily="18" charset="0"/>
                      </a:rPr>
                      <m:t>(−1)=</m:t>
                    </m:r>
                    <m:r>
                      <a:rPr lang="en-US" b="1" i="1">
                        <a:latin typeface="Cambria Math" panose="02040503050406030204" pitchFamily="18" charset="0"/>
                      </a:rPr>
                      <m:t>𝒙</m:t>
                    </m:r>
                    <m:r>
                      <a:rPr lang="en-US">
                        <a:latin typeface="Cambria Math" panose="02040503050406030204" pitchFamily="18" charset="0"/>
                      </a:rPr>
                      <m:t>(−1)−</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a:latin typeface="Cambria Math" panose="02040503050406030204" pitchFamily="18" charset="0"/>
                                        </a:rPr>
                                        <m:t>0</m:t>
                                      </m:r>
                                    </m:sub>
                                  </m:sSub>
                                  <m:r>
                                    <a:rPr lang="en-US">
                                      <a:latin typeface="Cambria Math" panose="02040503050406030204" pitchFamily="18" charset="0"/>
                                    </a:rPr>
                                    <m:t>(−1</m:t>
                                  </m:r>
                                </m:e>
                              </m:d>
                            </m:e>
                            <m:e>
                              <m:r>
                                <a:rPr lang="en-US">
                                  <a:latin typeface="Cambria Math" panose="02040503050406030204" pitchFamily="18" charset="0"/>
                                </a:rPr>
                                <m:t>⋯</m:t>
                              </m:r>
                            </m:e>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𝑁</m:t>
                                      </m:r>
                                    </m:sub>
                                  </m:sSub>
                                  <m:r>
                                    <a:rPr lang="en-US">
                                      <a:latin typeface="Cambria Math" panose="02040503050406030204" pitchFamily="18" charset="0"/>
                                    </a:rPr>
                                    <m:t>(−1</m:t>
                                  </m:r>
                                </m:e>
                              </m:d>
                            </m:e>
                          </m:mr>
                        </m:m>
                      </m:e>
                    </m:d>
                    <m:r>
                      <a:rPr lang="en-US">
                        <a:latin typeface="Cambria Math" panose="02040503050406030204" pitchFamily="18" charset="0"/>
                      </a:rPr>
                      <m:t>[</m:t>
                    </m:r>
                    <m:r>
                      <a:rPr lang="en-US" i="1">
                        <a:latin typeface="Cambria Math" panose="02040503050406030204" pitchFamily="18" charset="0"/>
                      </a:rPr>
                      <m:t>𝑆</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𝑖</m:t>
                            </m:r>
                            <m:r>
                              <a:rPr lang="en-US">
                                <a:latin typeface="Cambria Math" panose="02040503050406030204" pitchFamily="18" charset="0"/>
                              </a:rPr>
                              <m:t>−1</m:t>
                            </m:r>
                          </m:sup>
                        </m:sSup>
                      </m:e>
                    </m:d>
                    <m:r>
                      <a:rPr lang="en-US">
                        <a:latin typeface="Cambria Math" panose="02040503050406030204" pitchFamily="18" charset="0"/>
                      </a:rPr>
                      <m:t>[</m:t>
                    </m:r>
                    <m:r>
                      <a:rPr lang="en-US" b="0" i="1" smtClean="0">
                        <a:latin typeface="Cambria Math" panose="02040503050406030204" pitchFamily="18" charset="0"/>
                      </a:rPr>
                      <m:t>𝑊</m:t>
                    </m:r>
                    <m:r>
                      <a:rPr lang="en-US" b="0" i="1" baseline="-25000" smtClean="0">
                        <a:latin typeface="Cambria Math" panose="02040503050406030204" pitchFamily="18" charset="0"/>
                      </a:rPr>
                      <m:t>2</m:t>
                    </m:r>
                    <m:r>
                      <a:rPr lang="en-US">
                        <a:latin typeface="Cambria Math" panose="02040503050406030204" pitchFamily="18" charset="0"/>
                      </a:rPr>
                      <m:t>]</m:t>
                    </m:r>
                  </m:oMath>
                </a14:m>
                <a:endParaRPr lang="en-US" dirty="0"/>
              </a:p>
              <a:p>
                <a:endParaRPr lang="en-US" dirty="0"/>
              </a:p>
              <a:p>
                <a:endParaRPr lang="en-US" dirty="0"/>
              </a:p>
              <a:p>
                <a:endParaRPr lang="en-US" b="1" dirty="0"/>
              </a:p>
            </p:txBody>
          </p:sp>
        </mc:Choice>
        <mc:Fallback xmlns="">
          <p:sp>
            <p:nvSpPr>
              <p:cNvPr id="24" name="Rectangle 23"/>
              <p:cNvSpPr>
                <a:spLocks noRot="1" noChangeAspect="1" noMove="1" noResize="1" noEditPoints="1" noAdjustHandles="1" noChangeArrowheads="1" noChangeShapeType="1" noTextEdit="1"/>
              </p:cNvSpPr>
              <p:nvPr/>
            </p:nvSpPr>
            <p:spPr>
              <a:xfrm>
                <a:off x="107503" y="980728"/>
                <a:ext cx="8960297" cy="5021631"/>
              </a:xfrm>
              <a:prstGeom prst="rect">
                <a:avLst/>
              </a:prstGeom>
              <a:blipFill>
                <a:blip r:embed="rId4"/>
                <a:stretch>
                  <a:fillRect l="-612" t="-728"/>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8" name="Object 37"/>
          <p:cNvGraphicFramePr>
            <a:graphicFrameLocks noChangeAspect="1"/>
          </p:cNvGraphicFramePr>
          <p:nvPr>
            <p:extLst>
              <p:ext uri="{D42A27DB-BD31-4B8C-83A1-F6EECF244321}">
                <p14:modId xmlns:p14="http://schemas.microsoft.com/office/powerpoint/2010/main" val="3932386302"/>
              </p:ext>
            </p:extLst>
          </p:nvPr>
        </p:nvGraphicFramePr>
        <p:xfrm>
          <a:off x="865188" y="1068388"/>
          <a:ext cx="7000875" cy="1687512"/>
        </p:xfrm>
        <a:graphic>
          <a:graphicData uri="http://schemas.openxmlformats.org/presentationml/2006/ole">
            <mc:AlternateContent xmlns:mc="http://schemas.openxmlformats.org/markup-compatibility/2006">
              <mc:Choice xmlns:v="urn:schemas-microsoft-com:vml" Requires="v">
                <p:oleObj spid="_x0000_s32296" name="Equation" r:id="rId6" imgW="4838400" imgH="1168200" progId="Equation.DSMT4">
                  <p:embed/>
                </p:oleObj>
              </mc:Choice>
              <mc:Fallback>
                <p:oleObj name="Equation" r:id="rId6" imgW="4838400" imgH="1168200" progId="Equation.DSMT4">
                  <p:embed/>
                  <p:pic>
                    <p:nvPicPr>
                      <p:cNvPr id="0" name=""/>
                      <p:cNvPicPr/>
                      <p:nvPr/>
                    </p:nvPicPr>
                    <p:blipFill>
                      <a:blip r:embed="rId7"/>
                      <a:stretch>
                        <a:fillRect/>
                      </a:stretch>
                    </p:blipFill>
                    <p:spPr>
                      <a:xfrm>
                        <a:off x="865188" y="1068388"/>
                        <a:ext cx="7000875" cy="1687512"/>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94077087"/>
              </p:ext>
            </p:extLst>
          </p:nvPr>
        </p:nvGraphicFramePr>
        <p:xfrm>
          <a:off x="652463" y="2940050"/>
          <a:ext cx="7937500" cy="1690688"/>
        </p:xfrm>
        <a:graphic>
          <a:graphicData uri="http://schemas.openxmlformats.org/presentationml/2006/ole">
            <mc:AlternateContent xmlns:mc="http://schemas.openxmlformats.org/markup-compatibility/2006">
              <mc:Choice xmlns:v="urn:schemas-microsoft-com:vml" Requires="v">
                <p:oleObj spid="_x0000_s32297" name="Equation" r:id="rId8" imgW="5473440" imgH="1168200" progId="Equation.DSMT4">
                  <p:embed/>
                </p:oleObj>
              </mc:Choice>
              <mc:Fallback>
                <p:oleObj name="Equation" r:id="rId8" imgW="5473440" imgH="1168200" progId="Equation.DSMT4">
                  <p:embed/>
                  <p:pic>
                    <p:nvPicPr>
                      <p:cNvPr id="0" name=""/>
                      <p:cNvPicPr/>
                      <p:nvPr/>
                    </p:nvPicPr>
                    <p:blipFill>
                      <a:blip r:embed="rId9"/>
                      <a:stretch>
                        <a:fillRect/>
                      </a:stretch>
                    </p:blipFill>
                    <p:spPr>
                      <a:xfrm>
                        <a:off x="652463" y="2940050"/>
                        <a:ext cx="7937500" cy="1690688"/>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273876811"/>
              </p:ext>
            </p:extLst>
          </p:nvPr>
        </p:nvGraphicFramePr>
        <p:xfrm>
          <a:off x="692150" y="5157788"/>
          <a:ext cx="7788275" cy="1611312"/>
        </p:xfrm>
        <a:graphic>
          <a:graphicData uri="http://schemas.openxmlformats.org/presentationml/2006/ole">
            <mc:AlternateContent xmlns:mc="http://schemas.openxmlformats.org/markup-compatibility/2006">
              <mc:Choice xmlns:v="urn:schemas-microsoft-com:vml" Requires="v">
                <p:oleObj spid="_x0000_s32298" name="Equation" r:id="rId10" imgW="5638680" imgH="1168200" progId="Equation.DSMT4">
                  <p:embed/>
                </p:oleObj>
              </mc:Choice>
              <mc:Fallback>
                <p:oleObj name="Equation" r:id="rId10" imgW="5638680" imgH="1168200" progId="Equation.DSMT4">
                  <p:embed/>
                  <p:pic>
                    <p:nvPicPr>
                      <p:cNvPr id="0" name=""/>
                      <p:cNvPicPr/>
                      <p:nvPr/>
                    </p:nvPicPr>
                    <p:blipFill>
                      <a:blip r:embed="rId11"/>
                      <a:stretch>
                        <a:fillRect/>
                      </a:stretch>
                    </p:blipFill>
                    <p:spPr>
                      <a:xfrm>
                        <a:off x="692150" y="5157788"/>
                        <a:ext cx="7788275" cy="1611312"/>
                      </a:xfrm>
                      <a:prstGeom prst="rect">
                        <a:avLst/>
                      </a:prstGeom>
                    </p:spPr>
                  </p:pic>
                </p:oleObj>
              </mc:Fallback>
            </mc:AlternateContent>
          </a:graphicData>
        </a:graphic>
      </p:graphicFrame>
      <p:cxnSp>
        <p:nvCxnSpPr>
          <p:cNvPr id="34" name="Straight Arrow Connector 33"/>
          <p:cNvCxnSpPr/>
          <p:nvPr/>
        </p:nvCxnSpPr>
        <p:spPr>
          <a:xfrm flipV="1">
            <a:off x="3816918" y="3789039"/>
            <a:ext cx="1095846" cy="1"/>
          </a:xfrm>
          <a:prstGeom prst="straightConnector1">
            <a:avLst/>
          </a:prstGeom>
          <a:ln w="38100">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4305068" y="3244334"/>
                <a:ext cx="5338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305068" y="3244334"/>
                <a:ext cx="533864"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428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3" y="980728"/>
            <a:ext cx="8960297" cy="2585323"/>
          </a:xfrm>
          <a:prstGeom prst="rect">
            <a:avLst/>
          </a:prstGeom>
        </p:spPr>
        <p:txBody>
          <a:bodyPr wrap="square">
            <a:spAutoFit/>
          </a:bodyPr>
          <a:lstStyle/>
          <a:p>
            <a:r>
              <a:rPr lang="en-US" b="1" dirty="0">
                <a:solidFill>
                  <a:srgbClr val="0000FF"/>
                </a:solidFill>
              </a:rPr>
              <a:t>From the previous slide…</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Final Expression for Coefficients</a:t>
            </a:r>
          </a:p>
        </p:txBody>
      </p:sp>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29" name="Object 28"/>
          <p:cNvGraphicFramePr>
            <a:graphicFrameLocks noChangeAspect="1"/>
          </p:cNvGraphicFramePr>
          <p:nvPr>
            <p:extLst>
              <p:ext uri="{D42A27DB-BD31-4B8C-83A1-F6EECF244321}">
                <p14:modId xmlns:p14="http://schemas.microsoft.com/office/powerpoint/2010/main" val="3238134997"/>
              </p:ext>
            </p:extLst>
          </p:nvPr>
        </p:nvGraphicFramePr>
        <p:xfrm>
          <a:off x="1228725" y="1379538"/>
          <a:ext cx="6651625" cy="1617662"/>
        </p:xfrm>
        <a:graphic>
          <a:graphicData uri="http://schemas.openxmlformats.org/presentationml/2006/ole">
            <mc:AlternateContent xmlns:mc="http://schemas.openxmlformats.org/markup-compatibility/2006">
              <mc:Choice xmlns:v="urn:schemas-microsoft-com:vml" Requires="v">
                <p:oleObj spid="_x0000_s33289" name="Equation" r:id="rId5" imgW="4800600" imgH="1168200" progId="Equation.DSMT4">
                  <p:embed/>
                </p:oleObj>
              </mc:Choice>
              <mc:Fallback>
                <p:oleObj name="Equation" r:id="rId5" imgW="4800600" imgH="1168200" progId="Equation.DSMT4">
                  <p:embed/>
                  <p:pic>
                    <p:nvPicPr>
                      <p:cNvPr id="0" name=""/>
                      <p:cNvPicPr/>
                      <p:nvPr/>
                    </p:nvPicPr>
                    <p:blipFill>
                      <a:blip r:embed="rId6"/>
                      <a:stretch>
                        <a:fillRect/>
                      </a:stretch>
                    </p:blipFill>
                    <p:spPr>
                      <a:xfrm>
                        <a:off x="1228725" y="1379538"/>
                        <a:ext cx="6651625" cy="1617662"/>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88461991"/>
              </p:ext>
            </p:extLst>
          </p:nvPr>
        </p:nvGraphicFramePr>
        <p:xfrm>
          <a:off x="1044575" y="3633788"/>
          <a:ext cx="7089775" cy="2027237"/>
        </p:xfrm>
        <a:graphic>
          <a:graphicData uri="http://schemas.openxmlformats.org/presentationml/2006/ole">
            <mc:AlternateContent xmlns:mc="http://schemas.openxmlformats.org/markup-compatibility/2006">
              <mc:Choice xmlns:v="urn:schemas-microsoft-com:vml" Requires="v">
                <p:oleObj spid="_x0000_s33290" name="Equation" r:id="rId7" imgW="4089240" imgH="1168200" progId="Equation.DSMT4">
                  <p:embed/>
                </p:oleObj>
              </mc:Choice>
              <mc:Fallback>
                <p:oleObj name="Equation" r:id="rId7" imgW="4089240" imgH="1168200" progId="Equation.DSMT4">
                  <p:embed/>
                  <p:pic>
                    <p:nvPicPr>
                      <p:cNvPr id="0" name=""/>
                      <p:cNvPicPr/>
                      <p:nvPr/>
                    </p:nvPicPr>
                    <p:blipFill>
                      <a:blip r:embed="rId8"/>
                      <a:stretch>
                        <a:fillRect/>
                      </a:stretch>
                    </p:blipFill>
                    <p:spPr>
                      <a:xfrm>
                        <a:off x="1044575" y="3633788"/>
                        <a:ext cx="7089775" cy="2027237"/>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22822604"/>
              </p:ext>
            </p:extLst>
          </p:nvPr>
        </p:nvGraphicFramePr>
        <p:xfrm>
          <a:off x="1506934" y="5241925"/>
          <a:ext cx="6521450" cy="1500188"/>
        </p:xfrm>
        <a:graphic>
          <a:graphicData uri="http://schemas.openxmlformats.org/presentationml/2006/ole">
            <mc:AlternateContent xmlns:mc="http://schemas.openxmlformats.org/markup-compatibility/2006">
              <mc:Choice xmlns:v="urn:schemas-microsoft-com:vml" Requires="v">
                <p:oleObj spid="_x0000_s33291" name="Equation" r:id="rId9" imgW="3974760" imgH="914400" progId="Equation.DSMT4">
                  <p:embed/>
                </p:oleObj>
              </mc:Choice>
              <mc:Fallback>
                <p:oleObj name="Equation" r:id="rId9" imgW="3974760" imgH="914400" progId="Equation.DSMT4">
                  <p:embed/>
                  <p:pic>
                    <p:nvPicPr>
                      <p:cNvPr id="0" name=""/>
                      <p:cNvPicPr/>
                      <p:nvPr/>
                    </p:nvPicPr>
                    <p:blipFill>
                      <a:blip r:embed="rId10"/>
                      <a:stretch>
                        <a:fillRect/>
                      </a:stretch>
                    </p:blipFill>
                    <p:spPr>
                      <a:xfrm>
                        <a:off x="1506934" y="5241925"/>
                        <a:ext cx="6521450" cy="1500188"/>
                      </a:xfrm>
                      <a:prstGeom prst="rect">
                        <a:avLst/>
                      </a:prstGeom>
                    </p:spPr>
                  </p:pic>
                </p:oleObj>
              </mc:Fallback>
            </mc:AlternateContent>
          </a:graphicData>
        </a:graphic>
      </p:graphicFrame>
    </p:spTree>
    <p:extLst>
      <p:ext uri="{BB962C8B-B14F-4D97-AF65-F5344CB8AC3E}">
        <p14:creationId xmlns:p14="http://schemas.microsoft.com/office/powerpoint/2010/main" val="217434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319111675"/>
              </p:ext>
            </p:extLst>
          </p:nvPr>
        </p:nvGraphicFramePr>
        <p:xfrm>
          <a:off x="103188" y="2979738"/>
          <a:ext cx="6938962" cy="1793875"/>
        </p:xfrm>
        <a:graphic>
          <a:graphicData uri="http://schemas.openxmlformats.org/presentationml/2006/ole">
            <mc:AlternateContent xmlns:mc="http://schemas.openxmlformats.org/markup-compatibility/2006">
              <mc:Choice xmlns:v="urn:schemas-microsoft-com:vml" Requires="v">
                <p:oleObj spid="_x0000_s63671" name="Equation" r:id="rId4" imgW="4520880" imgH="1168200" progId="Equation.DSMT4">
                  <p:embed/>
                </p:oleObj>
              </mc:Choice>
              <mc:Fallback>
                <p:oleObj name="Equation" r:id="rId4" imgW="4520880" imgH="1168200" progId="Equation.DSMT4">
                  <p:embed/>
                  <p:pic>
                    <p:nvPicPr>
                      <p:cNvPr id="0" name=""/>
                      <p:cNvPicPr/>
                      <p:nvPr/>
                    </p:nvPicPr>
                    <p:blipFill>
                      <a:blip r:embed="rId5"/>
                      <a:stretch>
                        <a:fillRect/>
                      </a:stretch>
                    </p:blipFill>
                    <p:spPr>
                      <a:xfrm>
                        <a:off x="103188" y="2979738"/>
                        <a:ext cx="6938962" cy="1793875"/>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Recall the summation equation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a:t>
            </a:r>
          </a:p>
        </p:txBody>
      </p:sp>
      <p:graphicFrame>
        <p:nvGraphicFramePr>
          <p:cNvPr id="32" name="Object 31"/>
          <p:cNvGraphicFramePr>
            <a:graphicFrameLocks noChangeAspect="1"/>
          </p:cNvGraphicFramePr>
          <p:nvPr>
            <p:extLst>
              <p:ext uri="{D42A27DB-BD31-4B8C-83A1-F6EECF244321}">
                <p14:modId xmlns:p14="http://schemas.microsoft.com/office/powerpoint/2010/main" val="3778255517"/>
              </p:ext>
            </p:extLst>
          </p:nvPr>
        </p:nvGraphicFramePr>
        <p:xfrm>
          <a:off x="6734650" y="2571307"/>
          <a:ext cx="2373854" cy="2457147"/>
        </p:xfrm>
        <a:graphic>
          <a:graphicData uri="http://schemas.openxmlformats.org/presentationml/2006/ole">
            <mc:AlternateContent xmlns:mc="http://schemas.openxmlformats.org/markup-compatibility/2006">
              <mc:Choice xmlns:v="urn:schemas-microsoft-com:vml" Requires="v">
                <p:oleObj spid="_x0000_s63672" name="Equation" r:id="rId6" imgW="1790640" imgH="1854000" progId="Equation.DSMT4">
                  <p:embed/>
                </p:oleObj>
              </mc:Choice>
              <mc:Fallback>
                <p:oleObj name="Equation" r:id="rId6" imgW="1790640" imgH="1854000" progId="Equation.DSMT4">
                  <p:embed/>
                  <p:pic>
                    <p:nvPicPr>
                      <p:cNvPr id="0" name=""/>
                      <p:cNvPicPr/>
                      <p:nvPr/>
                    </p:nvPicPr>
                    <p:blipFill>
                      <a:blip r:embed="rId7"/>
                      <a:stretch>
                        <a:fillRect/>
                      </a:stretch>
                    </p:blipFill>
                    <p:spPr>
                      <a:xfrm>
                        <a:off x="6734650" y="2571307"/>
                        <a:ext cx="2373854" cy="2457147"/>
                      </a:xfrm>
                      <a:prstGeom prst="rect">
                        <a:avLst/>
                      </a:prstGeom>
                    </p:spPr>
                  </p:pic>
                </p:oleObj>
              </mc:Fallback>
            </mc:AlternateContent>
          </a:graphicData>
        </a:graphic>
      </p:graphicFrame>
      <p:grpSp>
        <p:nvGrpSpPr>
          <p:cNvPr id="2" name="Group 1"/>
          <p:cNvGrpSpPr/>
          <p:nvPr/>
        </p:nvGrpSpPr>
        <p:grpSpPr>
          <a:xfrm>
            <a:off x="3995936" y="4062410"/>
            <a:ext cx="1690012" cy="1022774"/>
            <a:chOff x="3912927" y="3988661"/>
            <a:chExt cx="1690012" cy="1022774"/>
          </a:xfrm>
        </p:grpSpPr>
        <p:sp>
          <p:nvSpPr>
            <p:cNvPr id="57" name="Rectangle 56"/>
            <p:cNvSpPr/>
            <p:nvPr/>
          </p:nvSpPr>
          <p:spPr>
            <a:xfrm>
              <a:off x="3912927"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cxnSp>
          <p:nvCxnSpPr>
            <p:cNvPr id="58" name="Straight Arrow Connector 57"/>
            <p:cNvCxnSpPr>
              <a:stCxn id="57" idx="0"/>
            </p:cNvCxnSpPr>
            <p:nvPr/>
          </p:nvCxnSpPr>
          <p:spPr>
            <a:xfrm flipH="1" flipV="1">
              <a:off x="4754431"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pic>
        <p:nvPicPr>
          <p:cNvPr id="8" name="Picture 7" descr="TAMU_Aero_Logo.png"/>
          <p:cNvPicPr>
            <a:picLocks noChangeAspect="1"/>
          </p:cNvPicPr>
          <p:nvPr/>
        </p:nvPicPr>
        <p:blipFill>
          <a:blip r:embed="rId8"/>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pSp>
        <p:nvGrpSpPr>
          <p:cNvPr id="3" name="Group 2"/>
          <p:cNvGrpSpPr/>
          <p:nvPr/>
        </p:nvGrpSpPr>
        <p:grpSpPr>
          <a:xfrm>
            <a:off x="4322148" y="2492896"/>
            <a:ext cx="1690012" cy="1119285"/>
            <a:chOff x="4325650" y="2541742"/>
            <a:chExt cx="1690012" cy="1119285"/>
          </a:xfrm>
        </p:grpSpPr>
        <p:cxnSp>
          <p:nvCxnSpPr>
            <p:cNvPr id="30" name="Straight Arrow Connector 29"/>
            <p:cNvCxnSpPr/>
            <p:nvPr/>
          </p:nvCxnSpPr>
          <p:spPr>
            <a:xfrm>
              <a:off x="5150474"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25650"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sp>
        <p:nvSpPr>
          <p:cNvPr id="42" name="Rectangle 41"/>
          <p:cNvSpPr/>
          <p:nvPr/>
        </p:nvSpPr>
        <p:spPr>
          <a:xfrm>
            <a:off x="6515274" y="2791961"/>
            <a:ext cx="710451"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1465247" y="2764154"/>
            <a:ext cx="1162537" cy="857076"/>
            <a:chOff x="1563529" y="2764154"/>
            <a:chExt cx="1162537" cy="857076"/>
          </a:xfrm>
        </p:grpSpPr>
        <p:sp>
          <p:nvSpPr>
            <p:cNvPr id="43" name="Rectangle 42"/>
            <p:cNvSpPr/>
            <p:nvPr/>
          </p:nvSpPr>
          <p:spPr>
            <a:xfrm>
              <a:off x="1717084" y="2764154"/>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p>
          </p:txBody>
        </p:sp>
        <p:sp>
          <p:nvSpPr>
            <p:cNvPr id="44" name="Right Brace 43"/>
            <p:cNvSpPr/>
            <p:nvPr/>
          </p:nvSpPr>
          <p:spPr>
            <a:xfrm rot="16200000">
              <a:off x="2013740" y="2908903"/>
              <a:ext cx="262116" cy="1162537"/>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3662859720"/>
                </p:ext>
              </p:extLst>
            </p:nvPr>
          </p:nvGraphicFramePr>
          <p:xfrm>
            <a:off x="1922903" y="2987253"/>
            <a:ext cx="435455" cy="391910"/>
          </p:xfrm>
          <a:graphic>
            <a:graphicData uri="http://schemas.openxmlformats.org/presentationml/2006/ole">
              <mc:AlternateContent xmlns:mc="http://schemas.openxmlformats.org/markup-compatibility/2006">
                <mc:Choice xmlns:v="urn:schemas-microsoft-com:vml" Requires="v">
                  <p:oleObj spid="_x0000_s63673"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922903" y="2987253"/>
                          <a:ext cx="435455" cy="391910"/>
                        </a:xfrm>
                        <a:prstGeom prst="rect">
                          <a:avLst/>
                        </a:prstGeom>
                      </p:spPr>
                    </p:pic>
                  </p:oleObj>
                </mc:Fallback>
              </mc:AlternateContent>
            </a:graphicData>
          </a:graphic>
        </p:graphicFrame>
      </p:grpSp>
      <p:sp>
        <p:nvSpPr>
          <p:cNvPr id="46" name="Rectangle 45"/>
          <p:cNvSpPr/>
          <p:nvPr/>
        </p:nvSpPr>
        <p:spPr>
          <a:xfrm>
            <a:off x="683568" y="3384028"/>
            <a:ext cx="710451"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36512" y="2656281"/>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2339752" y="3056199"/>
            <a:ext cx="864339" cy="539160"/>
            <a:chOff x="2555533" y="3056199"/>
            <a:chExt cx="864339" cy="539160"/>
          </a:xfrm>
        </p:grpSpPr>
        <p:cxnSp>
          <p:nvCxnSpPr>
            <p:cNvPr id="53" name="Straight Arrow Connector 52"/>
            <p:cNvCxnSpPr/>
            <p:nvPr/>
          </p:nvCxnSpPr>
          <p:spPr>
            <a:xfrm>
              <a:off x="2987824" y="3359113"/>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555533" y="3056199"/>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10" name="Group 9"/>
          <p:cNvGrpSpPr/>
          <p:nvPr/>
        </p:nvGrpSpPr>
        <p:grpSpPr>
          <a:xfrm>
            <a:off x="2843808" y="2767547"/>
            <a:ext cx="838691" cy="828921"/>
            <a:chOff x="3147023" y="2767547"/>
            <a:chExt cx="838691" cy="828921"/>
          </a:xfrm>
        </p:grpSpPr>
        <p:sp>
          <p:nvSpPr>
            <p:cNvPr id="55" name="Rectangle 54"/>
            <p:cNvSpPr/>
            <p:nvPr/>
          </p:nvSpPr>
          <p:spPr>
            <a:xfrm>
              <a:off x="3147023"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491880"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60" name="Object 59"/>
          <p:cNvGraphicFramePr>
            <a:graphicFrameLocks noChangeAspect="1"/>
          </p:cNvGraphicFramePr>
          <p:nvPr>
            <p:extLst>
              <p:ext uri="{D42A27DB-BD31-4B8C-83A1-F6EECF244321}">
                <p14:modId xmlns:p14="http://schemas.microsoft.com/office/powerpoint/2010/main" val="858243366"/>
              </p:ext>
            </p:extLst>
          </p:nvPr>
        </p:nvGraphicFramePr>
        <p:xfrm>
          <a:off x="115888" y="5684838"/>
          <a:ext cx="8928100" cy="768350"/>
        </p:xfrm>
        <a:graphic>
          <a:graphicData uri="http://schemas.openxmlformats.org/presentationml/2006/ole">
            <mc:AlternateContent xmlns:mc="http://schemas.openxmlformats.org/markup-compatibility/2006">
              <mc:Choice xmlns:v="urn:schemas-microsoft-com:vml" Requires="v">
                <p:oleObj spid="_x0000_s63674" name="Equation" r:id="rId11" imgW="2806560" imgH="241200" progId="Equation.DSMT4">
                  <p:embed/>
                </p:oleObj>
              </mc:Choice>
              <mc:Fallback>
                <p:oleObj name="Equation" r:id="rId11" imgW="2806560" imgH="241200" progId="Equation.DSMT4">
                  <p:embed/>
                  <p:pic>
                    <p:nvPicPr>
                      <p:cNvPr id="0" name=""/>
                      <p:cNvPicPr/>
                      <p:nvPr/>
                    </p:nvPicPr>
                    <p:blipFill>
                      <a:blip r:embed="rId12"/>
                      <a:stretch>
                        <a:fillRect/>
                      </a:stretch>
                    </p:blipFill>
                    <p:spPr>
                      <a:xfrm>
                        <a:off x="115888" y="5684838"/>
                        <a:ext cx="8928100" cy="768350"/>
                      </a:xfrm>
                      <a:prstGeom prst="rect">
                        <a:avLst/>
                      </a:prstGeom>
                    </p:spPr>
                  </p:pic>
                </p:oleObj>
              </mc:Fallback>
            </mc:AlternateContent>
          </a:graphicData>
        </a:graphic>
      </p:graphicFrame>
      <p:grpSp>
        <p:nvGrpSpPr>
          <p:cNvPr id="6" name="Group 5"/>
          <p:cNvGrpSpPr/>
          <p:nvPr/>
        </p:nvGrpSpPr>
        <p:grpSpPr>
          <a:xfrm>
            <a:off x="2051720" y="4056740"/>
            <a:ext cx="838691" cy="812420"/>
            <a:chOff x="2221141" y="3973699"/>
            <a:chExt cx="838691" cy="812420"/>
          </a:xfrm>
        </p:grpSpPr>
        <p:sp>
          <p:nvSpPr>
            <p:cNvPr id="62" name="Rectangle 61"/>
            <p:cNvSpPr/>
            <p:nvPr/>
          </p:nvSpPr>
          <p:spPr>
            <a:xfrm>
              <a:off x="2221141" y="4509120"/>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flipV="1">
              <a:off x="2627784" y="3973699"/>
              <a:ext cx="0" cy="535421"/>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305367" y="4085248"/>
            <a:ext cx="1106393" cy="495880"/>
            <a:chOff x="1305367" y="4013240"/>
            <a:chExt cx="1106393" cy="495880"/>
          </a:xfrm>
        </p:grpSpPr>
        <p:sp>
          <p:nvSpPr>
            <p:cNvPr id="64" name="Right Brace 63"/>
            <p:cNvSpPr/>
            <p:nvPr/>
          </p:nvSpPr>
          <p:spPr>
            <a:xfrm rot="5400000">
              <a:off x="1721104"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1305367"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66" name="Rectangle 65"/>
          <p:cNvSpPr/>
          <p:nvPr/>
        </p:nvSpPr>
        <p:spPr>
          <a:xfrm>
            <a:off x="6173212" y="4038382"/>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aphicFrame>
        <p:nvGraphicFramePr>
          <p:cNvPr id="31" name="Object 30"/>
          <p:cNvGraphicFramePr>
            <a:graphicFrameLocks noChangeAspect="1"/>
          </p:cNvGraphicFramePr>
          <p:nvPr>
            <p:extLst>
              <p:ext uri="{D42A27DB-BD31-4B8C-83A1-F6EECF244321}">
                <p14:modId xmlns:p14="http://schemas.microsoft.com/office/powerpoint/2010/main" val="1345281633"/>
              </p:ext>
            </p:extLst>
          </p:nvPr>
        </p:nvGraphicFramePr>
        <p:xfrm>
          <a:off x="2015153" y="1236241"/>
          <a:ext cx="5185703" cy="855893"/>
        </p:xfrm>
        <a:graphic>
          <a:graphicData uri="http://schemas.openxmlformats.org/presentationml/2006/ole">
            <mc:AlternateContent xmlns:mc="http://schemas.openxmlformats.org/markup-compatibility/2006">
              <mc:Choice xmlns:v="urn:schemas-microsoft-com:vml" Requires="v">
                <p:oleObj spid="_x0000_s63675" name="Equation" r:id="rId13" imgW="2616120" imgH="431640" progId="Equation.DSMT4">
                  <p:embed/>
                </p:oleObj>
              </mc:Choice>
              <mc:Fallback>
                <p:oleObj name="Equation" r:id="rId13" imgW="2616120" imgH="431640" progId="Equation.DSMT4">
                  <p:embed/>
                  <p:pic>
                    <p:nvPicPr>
                      <p:cNvPr id="0" name=""/>
                      <p:cNvPicPr/>
                      <p:nvPr/>
                    </p:nvPicPr>
                    <p:blipFill>
                      <a:blip r:embed="rId14"/>
                      <a:stretch>
                        <a:fillRect/>
                      </a:stretch>
                    </p:blipFill>
                    <p:spPr>
                      <a:xfrm>
                        <a:off x="2015153" y="1236241"/>
                        <a:ext cx="5185703" cy="855893"/>
                      </a:xfrm>
                      <a:prstGeom prst="rect">
                        <a:avLst/>
                      </a:prstGeom>
                    </p:spPr>
                  </p:pic>
                </p:oleObj>
              </mc:Fallback>
            </mc:AlternateContent>
          </a:graphicData>
        </a:graphic>
      </p:graphicFrame>
    </p:spTree>
    <p:extLst>
      <p:ext uri="{BB962C8B-B14F-4D97-AF65-F5344CB8AC3E}">
        <p14:creationId xmlns:p14="http://schemas.microsoft.com/office/powerpoint/2010/main" val="136274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7" name="Object 6"/>
          <p:cNvGraphicFramePr>
            <a:graphicFrameLocks noChangeAspect="1"/>
          </p:cNvGraphicFramePr>
          <p:nvPr>
            <p:extLst>
              <p:ext uri="{D42A27DB-BD31-4B8C-83A1-F6EECF244321}">
                <p14:modId xmlns:p14="http://schemas.microsoft.com/office/powerpoint/2010/main" val="2896433927"/>
              </p:ext>
            </p:extLst>
          </p:nvPr>
        </p:nvGraphicFramePr>
        <p:xfrm>
          <a:off x="478623" y="1308568"/>
          <a:ext cx="3314601" cy="476497"/>
        </p:xfrm>
        <a:graphic>
          <a:graphicData uri="http://schemas.openxmlformats.org/presentationml/2006/ole">
            <mc:AlternateContent xmlns:mc="http://schemas.openxmlformats.org/markup-compatibility/2006">
              <mc:Choice xmlns:v="urn:schemas-microsoft-com:vml" Requires="v">
                <p:oleObj spid="_x0000_s60184" name="Equation" r:id="rId5" imgW="2730240" imgH="393480" progId="Equation.DSMT4">
                  <p:embed/>
                </p:oleObj>
              </mc:Choice>
              <mc:Fallback>
                <p:oleObj name="Equation" r:id="rId5" imgW="2730240" imgH="393480" progId="Equation.DSMT4">
                  <p:embed/>
                  <p:pic>
                    <p:nvPicPr>
                      <p:cNvPr id="0" name=""/>
                      <p:cNvPicPr/>
                      <p:nvPr/>
                    </p:nvPicPr>
                    <p:blipFill>
                      <a:blip r:embed="rId6"/>
                      <a:stretch>
                        <a:fillRect/>
                      </a:stretch>
                    </p:blipFill>
                    <p:spPr>
                      <a:xfrm>
                        <a:off x="478623" y="1308568"/>
                        <a:ext cx="3314601" cy="4764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5391537"/>
              </p:ext>
            </p:extLst>
          </p:nvPr>
        </p:nvGraphicFramePr>
        <p:xfrm>
          <a:off x="892986" y="2073678"/>
          <a:ext cx="2485875" cy="521727"/>
        </p:xfrm>
        <a:graphic>
          <a:graphicData uri="http://schemas.openxmlformats.org/presentationml/2006/ole">
            <mc:AlternateContent xmlns:mc="http://schemas.openxmlformats.org/markup-compatibility/2006">
              <mc:Choice xmlns:v="urn:schemas-microsoft-com:vml" Requires="v">
                <p:oleObj spid="_x0000_s60185" name="Equation" r:id="rId7" imgW="2057400" imgH="431640" progId="Equation.DSMT4">
                  <p:embed/>
                </p:oleObj>
              </mc:Choice>
              <mc:Fallback>
                <p:oleObj name="Equation" r:id="rId7" imgW="2057400" imgH="431640" progId="Equation.DSMT4">
                  <p:embed/>
                  <p:pic>
                    <p:nvPicPr>
                      <p:cNvPr id="0" name=""/>
                      <p:cNvPicPr/>
                      <p:nvPr/>
                    </p:nvPicPr>
                    <p:blipFill>
                      <a:blip r:embed="rId8"/>
                      <a:stretch>
                        <a:fillRect/>
                      </a:stretch>
                    </p:blipFill>
                    <p:spPr>
                      <a:xfrm>
                        <a:off x="892986" y="2073678"/>
                        <a:ext cx="2485875" cy="52172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33424505"/>
              </p:ext>
            </p:extLst>
          </p:nvPr>
        </p:nvGraphicFramePr>
        <p:xfrm>
          <a:off x="561529" y="2617788"/>
          <a:ext cx="3152775" cy="593725"/>
        </p:xfrm>
        <a:graphic>
          <a:graphicData uri="http://schemas.openxmlformats.org/presentationml/2006/ole">
            <mc:AlternateContent xmlns:mc="http://schemas.openxmlformats.org/markup-compatibility/2006">
              <mc:Choice xmlns:v="urn:schemas-microsoft-com:vml" Requires="v">
                <p:oleObj spid="_x0000_s60186" name="Equation" r:id="rId9" imgW="2222280" imgH="419040" progId="Equation.DSMT4">
                  <p:embed/>
                </p:oleObj>
              </mc:Choice>
              <mc:Fallback>
                <p:oleObj name="Equation" r:id="rId9" imgW="2222280" imgH="419040" progId="Equation.DSMT4">
                  <p:embed/>
                  <p:pic>
                    <p:nvPicPr>
                      <p:cNvPr id="0" name=""/>
                      <p:cNvPicPr/>
                      <p:nvPr/>
                    </p:nvPicPr>
                    <p:blipFill>
                      <a:blip r:embed="rId10"/>
                      <a:stretch>
                        <a:fillRect/>
                      </a:stretch>
                    </p:blipFill>
                    <p:spPr>
                      <a:xfrm>
                        <a:off x="561529" y="2617788"/>
                        <a:ext cx="3152775" cy="5937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21575801"/>
              </p:ext>
            </p:extLst>
          </p:nvPr>
        </p:nvGraphicFramePr>
        <p:xfrm>
          <a:off x="1350516" y="3556000"/>
          <a:ext cx="1566863" cy="493713"/>
        </p:xfrm>
        <a:graphic>
          <a:graphicData uri="http://schemas.openxmlformats.org/presentationml/2006/ole">
            <mc:AlternateContent xmlns:mc="http://schemas.openxmlformats.org/markup-compatibility/2006">
              <mc:Choice xmlns:v="urn:schemas-microsoft-com:vml" Requires="v">
                <p:oleObj spid="_x0000_s60187" name="Equation" r:id="rId11" imgW="1257120" imgH="393480" progId="Equation.DSMT4">
                  <p:embed/>
                </p:oleObj>
              </mc:Choice>
              <mc:Fallback>
                <p:oleObj name="Equation" r:id="rId11" imgW="1257120" imgH="393480" progId="Equation.DSMT4">
                  <p:embed/>
                  <p:pic>
                    <p:nvPicPr>
                      <p:cNvPr id="0" name=""/>
                      <p:cNvPicPr/>
                      <p:nvPr/>
                    </p:nvPicPr>
                    <p:blipFill>
                      <a:blip r:embed="rId12"/>
                      <a:stretch>
                        <a:fillRect/>
                      </a:stretch>
                    </p:blipFill>
                    <p:spPr>
                      <a:xfrm>
                        <a:off x="1350516" y="3556000"/>
                        <a:ext cx="1566863" cy="493713"/>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9548588"/>
              </p:ext>
            </p:extLst>
          </p:nvPr>
        </p:nvGraphicFramePr>
        <p:xfrm>
          <a:off x="1031429" y="4149725"/>
          <a:ext cx="2212975" cy="304800"/>
        </p:xfrm>
        <a:graphic>
          <a:graphicData uri="http://schemas.openxmlformats.org/presentationml/2006/ole">
            <mc:AlternateContent xmlns:mc="http://schemas.openxmlformats.org/markup-compatibility/2006">
              <mc:Choice xmlns:v="urn:schemas-microsoft-com:vml" Requires="v">
                <p:oleObj spid="_x0000_s60188" name="Equation" r:id="rId13" imgW="1726920" imgH="241200" progId="Equation.DSMT4">
                  <p:embed/>
                </p:oleObj>
              </mc:Choice>
              <mc:Fallback>
                <p:oleObj name="Equation" r:id="rId13" imgW="1726920" imgH="241200" progId="Equation.DSMT4">
                  <p:embed/>
                  <p:pic>
                    <p:nvPicPr>
                      <p:cNvPr id="0" name=""/>
                      <p:cNvPicPr/>
                      <p:nvPr/>
                    </p:nvPicPr>
                    <p:blipFill>
                      <a:blip r:embed="rId14"/>
                      <a:stretch>
                        <a:fillRect/>
                      </a:stretch>
                    </p:blipFill>
                    <p:spPr>
                      <a:xfrm>
                        <a:off x="1031429" y="4149725"/>
                        <a:ext cx="2212975" cy="3048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3055791"/>
              </p:ext>
            </p:extLst>
          </p:nvPr>
        </p:nvGraphicFramePr>
        <p:xfrm>
          <a:off x="1444157" y="4539525"/>
          <a:ext cx="1383532" cy="345883"/>
        </p:xfrm>
        <a:graphic>
          <a:graphicData uri="http://schemas.openxmlformats.org/presentationml/2006/ole">
            <mc:AlternateContent xmlns:mc="http://schemas.openxmlformats.org/markup-compatibility/2006">
              <mc:Choice xmlns:v="urn:schemas-microsoft-com:vml" Requires="v">
                <p:oleObj spid="_x0000_s60189" name="Equation" r:id="rId15" imgW="914400" imgH="228600" progId="Equation.DSMT4">
                  <p:embed/>
                </p:oleObj>
              </mc:Choice>
              <mc:Fallback>
                <p:oleObj name="Equation" r:id="rId15" imgW="914400" imgH="228600" progId="Equation.DSMT4">
                  <p:embed/>
                  <p:pic>
                    <p:nvPicPr>
                      <p:cNvPr id="0" name=""/>
                      <p:cNvPicPr/>
                      <p:nvPr/>
                    </p:nvPicPr>
                    <p:blipFill>
                      <a:blip r:embed="rId16"/>
                      <a:stretch>
                        <a:fillRect/>
                      </a:stretch>
                    </p:blipFill>
                    <p:spPr>
                      <a:xfrm>
                        <a:off x="1444157" y="4539525"/>
                        <a:ext cx="1383532" cy="345883"/>
                      </a:xfrm>
                      <a:prstGeom prst="rect">
                        <a:avLst/>
                      </a:prstGeom>
                    </p:spPr>
                  </p:pic>
                </p:oleObj>
              </mc:Fallback>
            </mc:AlternateContent>
          </a:graphicData>
        </a:graphic>
      </p:graphicFrame>
      <p:sp>
        <p:nvSpPr>
          <p:cNvPr id="2" name="Rectangle 1"/>
          <p:cNvSpPr/>
          <p:nvPr/>
        </p:nvSpPr>
        <p:spPr>
          <a:xfrm>
            <a:off x="1692597"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16" name="Object 15"/>
          <p:cNvGraphicFramePr>
            <a:graphicFrameLocks noChangeAspect="1"/>
          </p:cNvGraphicFramePr>
          <p:nvPr>
            <p:extLst>
              <p:ext uri="{D42A27DB-BD31-4B8C-83A1-F6EECF244321}">
                <p14:modId xmlns:p14="http://schemas.microsoft.com/office/powerpoint/2010/main" val="1177284450"/>
              </p:ext>
            </p:extLst>
          </p:nvPr>
        </p:nvGraphicFramePr>
        <p:xfrm>
          <a:off x="1315186" y="6300026"/>
          <a:ext cx="1641475" cy="428625"/>
        </p:xfrm>
        <a:graphic>
          <a:graphicData uri="http://schemas.openxmlformats.org/presentationml/2006/ole">
            <mc:AlternateContent xmlns:mc="http://schemas.openxmlformats.org/markup-compatibility/2006">
              <mc:Choice xmlns:v="urn:schemas-microsoft-com:vml" Requires="v">
                <p:oleObj spid="_x0000_s60190" name="Equation" r:id="rId17" imgW="876240" imgH="228600" progId="Equation.DSMT4">
                  <p:embed/>
                </p:oleObj>
              </mc:Choice>
              <mc:Fallback>
                <p:oleObj name="Equation" r:id="rId17" imgW="876240" imgH="228600" progId="Equation.DSMT4">
                  <p:embed/>
                  <p:pic>
                    <p:nvPicPr>
                      <p:cNvPr id="0" name=""/>
                      <p:cNvPicPr/>
                      <p:nvPr/>
                    </p:nvPicPr>
                    <p:blipFill>
                      <a:blip r:embed="rId18"/>
                      <a:stretch>
                        <a:fillRect/>
                      </a:stretch>
                    </p:blipFill>
                    <p:spPr>
                      <a:xfrm>
                        <a:off x="1315186" y="6300026"/>
                        <a:ext cx="1641475" cy="428625"/>
                      </a:xfrm>
                      <a:prstGeom prst="rect">
                        <a:avLst/>
                      </a:prstGeom>
                    </p:spPr>
                  </p:pic>
                </p:oleObj>
              </mc:Fallback>
            </mc:AlternateContent>
          </a:graphicData>
        </a:graphic>
      </p:graphicFrame>
      <p:sp>
        <p:nvSpPr>
          <p:cNvPr id="17" name="Rectangle 16"/>
          <p:cNvSpPr/>
          <p:nvPr/>
        </p:nvSpPr>
        <p:spPr>
          <a:xfrm>
            <a:off x="1309287" y="3212976"/>
            <a:ext cx="1653273" cy="369332"/>
          </a:xfrm>
          <a:prstGeom prst="rect">
            <a:avLst/>
          </a:prstGeom>
        </p:spPr>
        <p:txBody>
          <a:bodyPr wrap="none">
            <a:spAutoFit/>
          </a:bodyPr>
          <a:lstStyle/>
          <a:p>
            <a:r>
              <a:rPr lang="en-US" b="1" dirty="0">
                <a:solidFill>
                  <a:srgbClr val="0000FF"/>
                </a:solidFill>
              </a:rPr>
              <a:t>Picard Iteration</a:t>
            </a:r>
          </a:p>
        </p:txBody>
      </p:sp>
      <p:graphicFrame>
        <p:nvGraphicFramePr>
          <p:cNvPr id="19" name="Object 18"/>
          <p:cNvGraphicFramePr>
            <a:graphicFrameLocks noChangeAspect="1"/>
          </p:cNvGraphicFramePr>
          <p:nvPr>
            <p:extLst>
              <p:ext uri="{D42A27DB-BD31-4B8C-83A1-F6EECF244321}">
                <p14:modId xmlns:p14="http://schemas.microsoft.com/office/powerpoint/2010/main" val="25764586"/>
              </p:ext>
            </p:extLst>
          </p:nvPr>
        </p:nvGraphicFramePr>
        <p:xfrm>
          <a:off x="1153666" y="5248275"/>
          <a:ext cx="1965325" cy="692150"/>
        </p:xfrm>
        <a:graphic>
          <a:graphicData uri="http://schemas.openxmlformats.org/presentationml/2006/ole">
            <mc:AlternateContent xmlns:mc="http://schemas.openxmlformats.org/markup-compatibility/2006">
              <mc:Choice xmlns:v="urn:schemas-microsoft-com:vml" Requires="v">
                <p:oleObj spid="_x0000_s60191" name="Equation" r:id="rId19" imgW="1587240" imgH="558720" progId="Equation.DSMT4">
                  <p:embed/>
                </p:oleObj>
              </mc:Choice>
              <mc:Fallback>
                <p:oleObj name="Equation" r:id="rId19" imgW="1587240" imgH="558720" progId="Equation.DSMT4">
                  <p:embed/>
                  <p:pic>
                    <p:nvPicPr>
                      <p:cNvPr id="0" name=""/>
                      <p:cNvPicPr/>
                      <p:nvPr/>
                    </p:nvPicPr>
                    <p:blipFill>
                      <a:blip r:embed="rId20"/>
                      <a:stretch>
                        <a:fillRect/>
                      </a:stretch>
                    </p:blipFill>
                    <p:spPr>
                      <a:xfrm>
                        <a:off x="1153666" y="5248275"/>
                        <a:ext cx="1965325" cy="6921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876689956"/>
              </p:ext>
            </p:extLst>
          </p:nvPr>
        </p:nvGraphicFramePr>
        <p:xfrm>
          <a:off x="5898032" y="4072752"/>
          <a:ext cx="3036902" cy="2308576"/>
        </p:xfrm>
        <a:graphic>
          <a:graphicData uri="http://schemas.openxmlformats.org/presentationml/2006/ole">
            <mc:AlternateContent xmlns:mc="http://schemas.openxmlformats.org/markup-compatibility/2006">
              <mc:Choice xmlns:v="urn:schemas-microsoft-com:vml" Requires="v">
                <p:oleObj spid="_x0000_s60192"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5898032" y="4072752"/>
                        <a:ext cx="3036902" cy="2308576"/>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912582574"/>
              </p:ext>
            </p:extLst>
          </p:nvPr>
        </p:nvGraphicFramePr>
        <p:xfrm>
          <a:off x="3990151" y="5373216"/>
          <a:ext cx="1645898" cy="810666"/>
        </p:xfrm>
        <a:graphic>
          <a:graphicData uri="http://schemas.openxmlformats.org/presentationml/2006/ole">
            <mc:AlternateContent xmlns:mc="http://schemas.openxmlformats.org/markup-compatibility/2006">
              <mc:Choice xmlns:v="urn:schemas-microsoft-com:vml" Requires="v">
                <p:oleObj spid="_x0000_s60193" name="Equation" r:id="rId23" imgW="1904760" imgH="939600" progId="Equation.DSMT4">
                  <p:embed/>
                </p:oleObj>
              </mc:Choice>
              <mc:Fallback>
                <p:oleObj name="Equation" r:id="rId23" imgW="1904760" imgH="939600" progId="Equation.DSMT4">
                  <p:embed/>
                  <p:pic>
                    <p:nvPicPr>
                      <p:cNvPr id="0" name=""/>
                      <p:cNvPicPr/>
                      <p:nvPr/>
                    </p:nvPicPr>
                    <p:blipFill>
                      <a:blip r:embed="rId24"/>
                      <a:stretch>
                        <a:fillRect/>
                      </a:stretch>
                    </p:blipFill>
                    <p:spPr>
                      <a:xfrm>
                        <a:off x="3990151" y="5373216"/>
                        <a:ext cx="1645898" cy="810666"/>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701387660"/>
              </p:ext>
            </p:extLst>
          </p:nvPr>
        </p:nvGraphicFramePr>
        <p:xfrm>
          <a:off x="5996128" y="1124744"/>
          <a:ext cx="2968360" cy="1287029"/>
        </p:xfrm>
        <a:graphic>
          <a:graphicData uri="http://schemas.openxmlformats.org/presentationml/2006/ole">
            <mc:AlternateContent xmlns:mc="http://schemas.openxmlformats.org/markup-compatibility/2006">
              <mc:Choice xmlns:v="urn:schemas-microsoft-com:vml" Requires="v">
                <p:oleObj spid="_x0000_s60194" name="Equation" r:id="rId25" imgW="4330440" imgH="1879560" progId="Equation.DSMT4">
                  <p:embed/>
                </p:oleObj>
              </mc:Choice>
              <mc:Fallback>
                <p:oleObj name="Equation" r:id="rId25" imgW="4330440" imgH="1879560" progId="Equation.DSMT4">
                  <p:embed/>
                  <p:pic>
                    <p:nvPicPr>
                      <p:cNvPr id="0" name=""/>
                      <p:cNvPicPr/>
                      <p:nvPr/>
                    </p:nvPicPr>
                    <p:blipFill>
                      <a:blip r:embed="rId26"/>
                      <a:stretch>
                        <a:fillRect/>
                      </a:stretch>
                    </p:blipFill>
                    <p:spPr>
                      <a:xfrm>
                        <a:off x="5996128" y="1124744"/>
                        <a:ext cx="2968360" cy="1287029"/>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839812792"/>
              </p:ext>
            </p:extLst>
          </p:nvPr>
        </p:nvGraphicFramePr>
        <p:xfrm>
          <a:off x="5975106" y="2617788"/>
          <a:ext cx="2989382" cy="1296144"/>
        </p:xfrm>
        <a:graphic>
          <a:graphicData uri="http://schemas.openxmlformats.org/presentationml/2006/ole">
            <mc:AlternateContent xmlns:mc="http://schemas.openxmlformats.org/markup-compatibility/2006">
              <mc:Choice xmlns:v="urn:schemas-microsoft-com:vml" Requires="v">
                <p:oleObj spid="_x0000_s60195" name="Equation" r:id="rId27" imgW="4330440" imgH="1879560" progId="Equation.DSMT4">
                  <p:embed/>
                </p:oleObj>
              </mc:Choice>
              <mc:Fallback>
                <p:oleObj name="Equation" r:id="rId27" imgW="4330440" imgH="1879560" progId="Equation.DSMT4">
                  <p:embed/>
                  <p:pic>
                    <p:nvPicPr>
                      <p:cNvPr id="0" name=""/>
                      <p:cNvPicPr/>
                      <p:nvPr/>
                    </p:nvPicPr>
                    <p:blipFill>
                      <a:blip r:embed="rId28"/>
                      <a:stretch>
                        <a:fillRect/>
                      </a:stretch>
                    </p:blipFill>
                    <p:spPr>
                      <a:xfrm>
                        <a:off x="5975106" y="2617788"/>
                        <a:ext cx="2989382" cy="1296144"/>
                      </a:xfrm>
                      <a:prstGeom prst="rect">
                        <a:avLst/>
                      </a:prstGeom>
                    </p:spPr>
                  </p:pic>
                </p:oleObj>
              </mc:Fallback>
            </mc:AlternateContent>
          </a:graphicData>
        </a:graphic>
      </p:graphicFrame>
      <p:sp>
        <p:nvSpPr>
          <p:cNvPr id="27" name="Rectangle 26"/>
          <p:cNvSpPr/>
          <p:nvPr/>
        </p:nvSpPr>
        <p:spPr>
          <a:xfrm>
            <a:off x="636955"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28" name="Rectangle 27"/>
          <p:cNvSpPr/>
          <p:nvPr/>
        </p:nvSpPr>
        <p:spPr>
          <a:xfrm>
            <a:off x="1528225"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29" name="Rectangle 28"/>
          <p:cNvSpPr/>
          <p:nvPr/>
        </p:nvSpPr>
        <p:spPr>
          <a:xfrm>
            <a:off x="1431724" y="4914342"/>
            <a:ext cx="1408399" cy="369332"/>
          </a:xfrm>
          <a:prstGeom prst="rect">
            <a:avLst/>
          </a:prstGeom>
        </p:spPr>
        <p:txBody>
          <a:bodyPr wrap="none">
            <a:spAutoFit/>
          </a:bodyPr>
          <a:lstStyle/>
          <a:p>
            <a:r>
              <a:rPr lang="en-US" b="1" dirty="0">
                <a:solidFill>
                  <a:srgbClr val="0000FF"/>
                </a:solidFill>
              </a:rPr>
              <a:t>Convergence</a:t>
            </a:r>
          </a:p>
        </p:txBody>
      </p:sp>
      <p:graphicFrame>
        <p:nvGraphicFramePr>
          <p:cNvPr id="4" name="Object 3"/>
          <p:cNvGraphicFramePr>
            <a:graphicFrameLocks noChangeAspect="1"/>
          </p:cNvGraphicFramePr>
          <p:nvPr>
            <p:extLst>
              <p:ext uri="{D42A27DB-BD31-4B8C-83A1-F6EECF244321}">
                <p14:modId xmlns:p14="http://schemas.microsoft.com/office/powerpoint/2010/main" val="2144541283"/>
              </p:ext>
            </p:extLst>
          </p:nvPr>
        </p:nvGraphicFramePr>
        <p:xfrm>
          <a:off x="4067944" y="5117195"/>
          <a:ext cx="1231900" cy="254000"/>
        </p:xfrm>
        <a:graphic>
          <a:graphicData uri="http://schemas.openxmlformats.org/presentationml/2006/ole">
            <mc:AlternateContent xmlns:mc="http://schemas.openxmlformats.org/markup-compatibility/2006">
              <mc:Choice xmlns:v="urn:schemas-microsoft-com:vml" Requires="v">
                <p:oleObj spid="_x0000_s60196" name="Equation" r:id="rId29" imgW="1231560" imgH="253800" progId="Equation.DSMT4">
                  <p:embed/>
                </p:oleObj>
              </mc:Choice>
              <mc:Fallback>
                <p:oleObj name="Equation" r:id="rId29" imgW="1231560" imgH="253800" progId="Equation.DSMT4">
                  <p:embed/>
                  <p:pic>
                    <p:nvPicPr>
                      <p:cNvPr id="0" name=""/>
                      <p:cNvPicPr/>
                      <p:nvPr/>
                    </p:nvPicPr>
                    <p:blipFill>
                      <a:blip r:embed="rId30"/>
                      <a:stretch>
                        <a:fillRect/>
                      </a:stretch>
                    </p:blipFill>
                    <p:spPr>
                      <a:xfrm>
                        <a:off x="4067944" y="5117195"/>
                        <a:ext cx="1231900" cy="254000"/>
                      </a:xfrm>
                      <a:prstGeom prst="rect">
                        <a:avLst/>
                      </a:prstGeom>
                    </p:spPr>
                  </p:pic>
                </p:oleObj>
              </mc:Fallback>
            </mc:AlternateContent>
          </a:graphicData>
        </a:graphic>
      </p:graphicFrame>
      <p:sp>
        <p:nvSpPr>
          <p:cNvPr id="5" name="Curved Left Arrow 4"/>
          <p:cNvSpPr/>
          <p:nvPr/>
        </p:nvSpPr>
        <p:spPr>
          <a:xfrm rot="10800000">
            <a:off x="167368"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44017" y="4942751"/>
            <a:ext cx="679610" cy="307777"/>
          </a:xfrm>
          <a:prstGeom prst="rect">
            <a:avLst/>
          </a:prstGeom>
        </p:spPr>
        <p:txBody>
          <a:bodyPr wrap="none">
            <a:spAutoFit/>
          </a:bodyPr>
          <a:lstStyle/>
          <a:p>
            <a:r>
              <a:rPr lang="en-US" sz="1400" b="1" dirty="0"/>
              <a:t>Iterate</a:t>
            </a:r>
          </a:p>
        </p:txBody>
      </p:sp>
      <p:sp>
        <p:nvSpPr>
          <p:cNvPr id="32" name="Rectangle 31"/>
          <p:cNvSpPr/>
          <p:nvPr/>
        </p:nvSpPr>
        <p:spPr>
          <a:xfrm>
            <a:off x="5519434" y="2697335"/>
            <a:ext cx="667170" cy="307777"/>
          </a:xfrm>
          <a:prstGeom prst="rect">
            <a:avLst/>
          </a:prstGeom>
        </p:spPr>
        <p:txBody>
          <a:bodyPr wrap="none">
            <a:spAutoFit/>
          </a:bodyPr>
          <a:lstStyle/>
          <a:p>
            <a:r>
              <a:rPr lang="en-US" sz="1400" b="1" i="1" dirty="0">
                <a:solidFill>
                  <a:srgbClr val="FF0000"/>
                </a:solidFill>
                <a:latin typeface="Times New Roman" panose="02020603050405020304" pitchFamily="18" charset="0"/>
                <a:cs typeface="Times New Roman" panose="02020603050405020304" pitchFamily="18" charset="0"/>
              </a:rPr>
              <a:t>M &gt; N</a:t>
            </a:r>
          </a:p>
        </p:txBody>
      </p:sp>
      <p:sp>
        <p:nvSpPr>
          <p:cNvPr id="34" name="Rectangle 33"/>
          <p:cNvSpPr/>
          <p:nvPr/>
        </p:nvSpPr>
        <p:spPr>
          <a:xfrm>
            <a:off x="5428654" y="1239039"/>
            <a:ext cx="676788" cy="307777"/>
          </a:xfrm>
          <a:prstGeom prst="rect">
            <a:avLst/>
          </a:prstGeom>
        </p:spPr>
        <p:txBody>
          <a:bodyPr wrap="none">
            <a:spAutoFit/>
          </a:bodyPr>
          <a:lstStyle/>
          <a:p>
            <a:r>
              <a:rPr lang="en-US" sz="1400" b="1" i="1" dirty="0">
                <a:solidFill>
                  <a:srgbClr val="FF0000"/>
                </a:solidFill>
                <a:latin typeface="Times New Roman" panose="02020603050405020304" pitchFamily="18" charset="0"/>
                <a:cs typeface="Times New Roman" panose="02020603050405020304" pitchFamily="18" charset="0"/>
              </a:rPr>
              <a:t>M = N</a:t>
            </a:r>
          </a:p>
        </p:txBody>
      </p:sp>
      <p:sp>
        <p:nvSpPr>
          <p:cNvPr id="15" name="Rectangle 14"/>
          <p:cNvSpPr/>
          <p:nvPr/>
        </p:nvSpPr>
        <p:spPr>
          <a:xfrm>
            <a:off x="107505" y="990071"/>
            <a:ext cx="3816424" cy="5756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2656338597"/>
              </p:ext>
            </p:extLst>
          </p:nvPr>
        </p:nvGraphicFramePr>
        <p:xfrm>
          <a:off x="4064000" y="3463925"/>
          <a:ext cx="1490663" cy="1565275"/>
        </p:xfrm>
        <a:graphic>
          <a:graphicData uri="http://schemas.openxmlformats.org/presentationml/2006/ole">
            <mc:AlternateContent xmlns:mc="http://schemas.openxmlformats.org/markup-compatibility/2006">
              <mc:Choice xmlns:v="urn:schemas-microsoft-com:vml" Requires="v">
                <p:oleObj spid="_x0000_s60197" name="Equation" r:id="rId31" imgW="1765080" imgH="1854000" progId="Equation.DSMT4">
                  <p:embed/>
                </p:oleObj>
              </mc:Choice>
              <mc:Fallback>
                <p:oleObj name="Equation" r:id="rId31" imgW="1765080" imgH="1854000" progId="Equation.DSMT4">
                  <p:embed/>
                  <p:pic>
                    <p:nvPicPr>
                      <p:cNvPr id="28" name="Object 27"/>
                      <p:cNvPicPr/>
                      <p:nvPr/>
                    </p:nvPicPr>
                    <p:blipFill>
                      <a:blip r:embed="rId32"/>
                      <a:stretch>
                        <a:fillRect/>
                      </a:stretch>
                    </p:blipFill>
                    <p:spPr>
                      <a:xfrm>
                        <a:off x="4064000" y="3463925"/>
                        <a:ext cx="1490663" cy="1565275"/>
                      </a:xfrm>
                      <a:prstGeom prst="rect">
                        <a:avLst/>
                      </a:prstGeom>
                    </p:spPr>
                  </p:pic>
                </p:oleObj>
              </mc:Fallback>
            </mc:AlternateContent>
          </a:graphicData>
        </a:graphic>
      </p:graphicFrame>
    </p:spTree>
    <p:extLst>
      <p:ext uri="{BB962C8B-B14F-4D97-AF65-F5344CB8AC3E}">
        <p14:creationId xmlns:p14="http://schemas.microsoft.com/office/powerpoint/2010/main" val="107482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1</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5590981"/>
            <a:ext cx="8960297" cy="1200329"/>
          </a:xfrm>
          <a:prstGeom prst="rect">
            <a:avLst/>
          </a:prstGeom>
        </p:spPr>
        <p:txBody>
          <a:bodyPr wrap="square">
            <a:spAutoFit/>
          </a:bodyPr>
          <a:lstStyle/>
          <a:p>
            <a:r>
              <a:rPr lang="en-US" dirty="0"/>
              <a:t>This simple first order example is solved using the Picard-Chebyshev technique and MATLAB’s ode45. The is an analytic solution to the problem that we use to check the accuracy of the integrators. The code required for generating the above figures is available for use as a learning tool: </a:t>
            </a:r>
            <a:r>
              <a:rPr lang="en-US" b="1" dirty="0">
                <a:solidFill>
                  <a:srgbClr val="FF0000"/>
                </a:solidFill>
              </a:rPr>
              <a:t>run_lecture3_example1a_ivpI.m</a:t>
            </a:r>
            <a:r>
              <a:rPr lang="en-US" dirty="0"/>
              <a:t> and </a:t>
            </a:r>
            <a:r>
              <a:rPr lang="en-US" b="1" dirty="0">
                <a:solidFill>
                  <a:srgbClr val="FF0000"/>
                </a:solidFill>
              </a:rPr>
              <a:t>run_lecture3_example1b_fvpI.m</a:t>
            </a:r>
            <a:r>
              <a:rPr lang="en-US" dirty="0"/>
              <a:t>.</a:t>
            </a:r>
          </a:p>
        </p:txBody>
      </p:sp>
      <p:sp>
        <p:nvSpPr>
          <p:cNvPr id="16" name="Rectangle 15"/>
          <p:cNvSpPr/>
          <p:nvPr/>
        </p:nvSpPr>
        <p:spPr>
          <a:xfrm>
            <a:off x="2585881" y="1043444"/>
            <a:ext cx="2130135" cy="369332"/>
          </a:xfrm>
          <a:prstGeom prst="rect">
            <a:avLst/>
          </a:prstGeom>
        </p:spPr>
        <p:txBody>
          <a:bodyPr wrap="none">
            <a:spAutoFit/>
          </a:bodyPr>
          <a:lstStyle/>
          <a:p>
            <a:r>
              <a:rPr lang="en-US" b="1" dirty="0">
                <a:solidFill>
                  <a:srgbClr val="0000FF"/>
                </a:solidFill>
              </a:rPr>
              <a:t>First Order Example:</a:t>
            </a:r>
            <a:endParaRPr lang="en-US" sz="900" b="1" dirty="0"/>
          </a:p>
        </p:txBody>
      </p:sp>
      <p:graphicFrame>
        <p:nvGraphicFramePr>
          <p:cNvPr id="17" name="Object 16"/>
          <p:cNvGraphicFramePr>
            <a:graphicFrameLocks noChangeAspect="1"/>
          </p:cNvGraphicFramePr>
          <p:nvPr/>
        </p:nvGraphicFramePr>
        <p:xfrm>
          <a:off x="4932040" y="1066701"/>
          <a:ext cx="1471613" cy="346075"/>
        </p:xfrm>
        <a:graphic>
          <a:graphicData uri="http://schemas.openxmlformats.org/presentationml/2006/ole">
            <mc:AlternateContent xmlns:mc="http://schemas.openxmlformats.org/markup-compatibility/2006">
              <mc:Choice xmlns:v="urn:schemas-microsoft-com:vml" Requires="v">
                <p:oleObj spid="_x0000_s14570" name="Equation" r:id="rId5" imgW="863280" imgH="203040" progId="Equation.DSMT4">
                  <p:embed/>
                </p:oleObj>
              </mc:Choice>
              <mc:Fallback>
                <p:oleObj name="Equation" r:id="rId5" imgW="863280" imgH="203040" progId="Equation.DSMT4">
                  <p:embed/>
                  <p:pic>
                    <p:nvPicPr>
                      <p:cNvPr id="0" name=""/>
                      <p:cNvPicPr/>
                      <p:nvPr/>
                    </p:nvPicPr>
                    <p:blipFill>
                      <a:blip r:embed="rId6"/>
                      <a:stretch>
                        <a:fillRect/>
                      </a:stretch>
                    </p:blipFill>
                    <p:spPr>
                      <a:xfrm>
                        <a:off x="4932040" y="1066701"/>
                        <a:ext cx="1471613" cy="346075"/>
                      </a:xfrm>
                      <a:prstGeom prst="rect">
                        <a:avLst/>
                      </a:prstGeom>
                    </p:spPr>
                  </p:pic>
                </p:oleObj>
              </mc:Fallback>
            </mc:AlternateContent>
          </a:graphicData>
        </a:graphic>
      </p:graphicFrame>
      <p:grpSp>
        <p:nvGrpSpPr>
          <p:cNvPr id="10" name="Group 9"/>
          <p:cNvGrpSpPr/>
          <p:nvPr/>
        </p:nvGrpSpPr>
        <p:grpSpPr>
          <a:xfrm>
            <a:off x="4425632" y="1556792"/>
            <a:ext cx="4754880" cy="3566160"/>
            <a:chOff x="4425632" y="1556792"/>
            <a:chExt cx="4754880" cy="3566160"/>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5632" y="1556792"/>
              <a:ext cx="4754880" cy="3566160"/>
            </a:xfrm>
            <a:prstGeom prst="rect">
              <a:avLst/>
            </a:prstGeom>
          </p:spPr>
        </p:pic>
        <p:sp>
          <p:nvSpPr>
            <p:cNvPr id="18" name="Rectangle 17"/>
            <p:cNvSpPr/>
            <p:nvPr/>
          </p:nvSpPr>
          <p:spPr>
            <a:xfrm>
              <a:off x="6372200" y="1556792"/>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3144" y="1556792"/>
            <a:ext cx="4754880" cy="3566160"/>
            <a:chOff x="33144" y="1556792"/>
            <a:chExt cx="4754880" cy="3566160"/>
          </a:xfrm>
        </p:grpSpPr>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44" y="1556792"/>
              <a:ext cx="4754880" cy="3566160"/>
            </a:xfrm>
            <a:prstGeom prst="rect">
              <a:avLst/>
            </a:prstGeom>
          </p:spPr>
        </p:pic>
        <p:sp>
          <p:nvSpPr>
            <p:cNvPr id="19" name="Rectangle 18"/>
            <p:cNvSpPr/>
            <p:nvPr/>
          </p:nvSpPr>
          <p:spPr>
            <a:xfrm>
              <a:off x="1854417" y="1601180"/>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43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2</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20" y="1556792"/>
            <a:ext cx="4754880" cy="3566160"/>
          </a:xfrm>
          <a:prstGeom prst="rect">
            <a:avLst/>
          </a:prstGeom>
        </p:spPr>
      </p:pic>
      <p:sp>
        <p:nvSpPr>
          <p:cNvPr id="11" name="Rectangle 10"/>
          <p:cNvSpPr/>
          <p:nvPr/>
        </p:nvSpPr>
        <p:spPr>
          <a:xfrm>
            <a:off x="2483768" y="1043444"/>
            <a:ext cx="2130135" cy="369332"/>
          </a:xfrm>
          <a:prstGeom prst="rect">
            <a:avLst/>
          </a:prstGeom>
        </p:spPr>
        <p:txBody>
          <a:bodyPr wrap="none">
            <a:spAutoFit/>
          </a:bodyPr>
          <a:lstStyle/>
          <a:p>
            <a:r>
              <a:rPr lang="en-US" b="1" dirty="0">
                <a:solidFill>
                  <a:srgbClr val="0000FF"/>
                </a:solidFill>
              </a:rPr>
              <a:t>First Order Example:</a:t>
            </a:r>
            <a:endParaRPr lang="en-US" sz="900" b="1" dirty="0"/>
          </a:p>
        </p:txBody>
      </p:sp>
      <p:graphicFrame>
        <p:nvGraphicFramePr>
          <p:cNvPr id="5" name="Object 4"/>
          <p:cNvGraphicFramePr>
            <a:graphicFrameLocks noChangeAspect="1"/>
          </p:cNvGraphicFramePr>
          <p:nvPr/>
        </p:nvGraphicFramePr>
        <p:xfrm>
          <a:off x="4712398" y="1066559"/>
          <a:ext cx="2163858" cy="346217"/>
        </p:xfrm>
        <a:graphic>
          <a:graphicData uri="http://schemas.openxmlformats.org/presentationml/2006/ole">
            <mc:AlternateContent xmlns:mc="http://schemas.openxmlformats.org/markup-compatibility/2006">
              <mc:Choice xmlns:v="urn:schemas-microsoft-com:vml" Requires="v">
                <p:oleObj spid="_x0000_s15594" name="Equation" r:id="rId6" imgW="1269720" imgH="203040" progId="Equation.DSMT4">
                  <p:embed/>
                </p:oleObj>
              </mc:Choice>
              <mc:Fallback>
                <p:oleObj name="Equation" r:id="rId6" imgW="1269720" imgH="203040" progId="Equation.DSMT4">
                  <p:embed/>
                  <p:pic>
                    <p:nvPicPr>
                      <p:cNvPr id="0" name=""/>
                      <p:cNvPicPr/>
                      <p:nvPr/>
                    </p:nvPicPr>
                    <p:blipFill>
                      <a:blip r:embed="rId7"/>
                      <a:stretch>
                        <a:fillRect/>
                      </a:stretch>
                    </p:blipFill>
                    <p:spPr>
                      <a:xfrm>
                        <a:off x="4712398" y="1066559"/>
                        <a:ext cx="2163858" cy="346217"/>
                      </a:xfrm>
                      <a:prstGeom prst="rect">
                        <a:avLst/>
                      </a:prstGeom>
                    </p:spPr>
                  </p:pic>
                </p:oleObj>
              </mc:Fallback>
            </mc:AlternateContent>
          </a:graphicData>
        </a:graphic>
      </p:graphicFrame>
      <p:grpSp>
        <p:nvGrpSpPr>
          <p:cNvPr id="9" name="Group 8"/>
          <p:cNvGrpSpPr/>
          <p:nvPr/>
        </p:nvGrpSpPr>
        <p:grpSpPr>
          <a:xfrm>
            <a:off x="4551629" y="1556792"/>
            <a:ext cx="4754880" cy="3566160"/>
            <a:chOff x="4551629" y="1556792"/>
            <a:chExt cx="4754880" cy="3566160"/>
          </a:xfrm>
        </p:grpSpPr>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1629" y="1556792"/>
              <a:ext cx="4754880" cy="3566160"/>
            </a:xfrm>
            <a:prstGeom prst="rect">
              <a:avLst/>
            </a:prstGeom>
          </p:spPr>
        </p:pic>
        <p:sp>
          <p:nvSpPr>
            <p:cNvPr id="7" name="Rectangle 6"/>
            <p:cNvSpPr/>
            <p:nvPr/>
          </p:nvSpPr>
          <p:spPr>
            <a:xfrm>
              <a:off x="6372200" y="1556792"/>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107503" y="5590981"/>
            <a:ext cx="8960297" cy="1200329"/>
          </a:xfrm>
          <a:prstGeom prst="rect">
            <a:avLst/>
          </a:prstGeom>
        </p:spPr>
        <p:txBody>
          <a:bodyPr wrap="square">
            <a:spAutoFit/>
          </a:bodyPr>
          <a:lstStyle/>
          <a:p>
            <a:r>
              <a:rPr lang="en-US" dirty="0"/>
              <a:t>This simple first order example is solved using the Picard-Chebyshev technique and MATLAB’s ode45. The is an analytic solution to the problem (see Bai’s PhD) that we use to check the accuracy of the integrators. The code required for generating the above figures is available for use as a learning tool: </a:t>
            </a:r>
            <a:r>
              <a:rPr lang="en-US" b="1" dirty="0">
                <a:solidFill>
                  <a:srgbClr val="FF0000"/>
                </a:solidFill>
              </a:rPr>
              <a:t>run_lecture3_example2_ivpI.m</a:t>
            </a:r>
            <a:r>
              <a:rPr lang="en-US" dirty="0"/>
              <a:t>. </a:t>
            </a:r>
          </a:p>
        </p:txBody>
      </p:sp>
    </p:spTree>
    <p:extLst>
      <p:ext uri="{BB962C8B-B14F-4D97-AF65-F5344CB8AC3E}">
        <p14:creationId xmlns:p14="http://schemas.microsoft.com/office/powerpoint/2010/main" val="137852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5270674"/>
              </a:xfrm>
              <a:prstGeom prst="rect">
                <a:avLst/>
              </a:prstGeom>
            </p:spPr>
            <p:txBody>
              <a:bodyPr wrap="square">
                <a:spAutoFit/>
              </a:bodyPr>
              <a:lstStyle/>
              <a:p>
                <a:r>
                  <a:rPr lang="en-US" b="1" dirty="0">
                    <a:solidFill>
                      <a:srgbClr val="0000FF"/>
                    </a:solidFill>
                  </a:rPr>
                  <a:t>Second Order Differential Equation</a:t>
                </a:r>
              </a:p>
              <a:p>
                <a:endParaRPr lang="en-US" b="1" dirty="0">
                  <a:solidFill>
                    <a:srgbClr val="0000FF"/>
                  </a:solidFill>
                </a:endParaRPr>
              </a:p>
              <a:p>
                <a:endParaRPr lang="en-US" sz="1000" b="1" dirty="0">
                  <a:solidFill>
                    <a:srgbClr val="0000FF"/>
                  </a:solidFill>
                </a:endParaRPr>
              </a:p>
              <a:p>
                <a:r>
                  <a:rPr lang="en-US" b="1" dirty="0">
                    <a:solidFill>
                      <a:srgbClr val="0000FF"/>
                    </a:solidFill>
                  </a:rPr>
                  <a:t>Velocity Approximation</a:t>
                </a:r>
              </a:p>
              <a:p>
                <a:endParaRPr lang="en-US" dirty="0"/>
              </a:p>
              <a:p>
                <a:endParaRPr lang="en-US" sz="600" dirty="0"/>
              </a:p>
              <a:p>
                <a:endParaRPr lang="en-US" sz="300" dirty="0"/>
              </a:p>
              <a:p>
                <a:r>
                  <a:rPr lang="en-US" dirty="0"/>
                  <a:t>Similar to the first order case, the velocity can be written in terms of a Chebyshev series, allowing the </a:t>
                </a:r>
                <a14:m>
                  <m:oMath xmlns:m="http://schemas.openxmlformats.org/officeDocument/2006/math">
                    <m:r>
                      <a:rPr lang="en-US" b="1" i="1">
                        <a:latin typeface="Cambria Math" panose="02040503050406030204" pitchFamily="18" charset="0"/>
                      </a:rPr>
                      <m:t>𝜷</m:t>
                    </m:r>
                  </m:oMath>
                </a14:m>
                <a:r>
                  <a:rPr lang="en-US" dirty="0"/>
                  <a:t> coefficients to computed in terms of the least squares </a:t>
                </a:r>
                <a14:m>
                  <m:oMath xmlns:m="http://schemas.openxmlformats.org/officeDocument/2006/math">
                    <m:r>
                      <a:rPr lang="en-US" b="1" i="1">
                        <a:latin typeface="Cambria Math" panose="02040503050406030204" pitchFamily="18" charset="0"/>
                      </a:rPr>
                      <m:t>𝒂</m:t>
                    </m:r>
                  </m:oMath>
                </a14:m>
                <a:r>
                  <a:rPr lang="en-US" dirty="0"/>
                  <a:t> coefficients: </a:t>
                </a:r>
              </a:p>
              <a:p>
                <a:endParaRPr lang="en-US" dirty="0"/>
              </a:p>
              <a:p>
                <a:endParaRPr lang="en-US" sz="1050" dirty="0"/>
              </a:p>
              <a:p>
                <a:endParaRPr lang="en-US" sz="800" dirty="0"/>
              </a:p>
              <a:p>
                <a:r>
                  <a:rPr lang="en-US" b="1" dirty="0">
                    <a:solidFill>
                      <a:srgbClr val="0000FF"/>
                    </a:solidFill>
                  </a:rPr>
                  <a:t>Position Approximation</a:t>
                </a:r>
                <a:endParaRPr lang="en-US" dirty="0"/>
              </a:p>
              <a:p>
                <a:endParaRPr lang="en-US" dirty="0"/>
              </a:p>
              <a:p>
                <a:endParaRPr lang="en-US" sz="1100" dirty="0"/>
              </a:p>
              <a:p>
                <a:r>
                  <a:rPr lang="en-US" dirty="0"/>
                  <a:t>The position can also be written in terms of a Chebyshev series, where the position coefficients </a:t>
                </a:r>
                <a14:m>
                  <m:oMath xmlns:m="http://schemas.openxmlformats.org/officeDocument/2006/math">
                    <m:r>
                      <a:rPr lang="en-US" b="0" i="0" smtClean="0">
                        <a:latin typeface="Cambria Math" panose="02040503050406030204" pitchFamily="18" charset="0"/>
                      </a:rPr>
                      <m:t>(</m:t>
                    </m:r>
                    <m:r>
                      <a:rPr lang="en-US" b="1" i="1">
                        <a:latin typeface="Cambria Math" panose="02040503050406030204" pitchFamily="18" charset="0"/>
                      </a:rPr>
                      <m:t>𝜶</m:t>
                    </m:r>
                    <m:r>
                      <a:rPr lang="en-US" b="1" i="1" smtClean="0">
                        <a:latin typeface="Cambria Math" panose="02040503050406030204" pitchFamily="18" charset="0"/>
                      </a:rPr>
                      <m:t>)</m:t>
                    </m:r>
                  </m:oMath>
                </a14:m>
                <a:r>
                  <a:rPr lang="en-US" dirty="0"/>
                  <a:t> can be determined in terms of the least squares coefficients </a:t>
                </a:r>
                <a14:m>
                  <m:oMath xmlns:m="http://schemas.openxmlformats.org/officeDocument/2006/math">
                    <m:r>
                      <a:rPr lang="en-US">
                        <a:latin typeface="Cambria Math" panose="02040503050406030204" pitchFamily="18" charset="0"/>
                      </a:rPr>
                      <m:t>(</m:t>
                    </m:r>
                    <m:r>
                      <a:rPr lang="en-US" b="1" i="1" smtClean="0">
                        <a:latin typeface="Cambria Math" panose="02040503050406030204" pitchFamily="18" charset="0"/>
                      </a:rPr>
                      <m:t>𝒂</m:t>
                    </m:r>
                    <m:r>
                      <a:rPr lang="en-US" b="1" i="1">
                        <a:latin typeface="Cambria Math" panose="02040503050406030204" pitchFamily="18" charset="0"/>
                      </a:rPr>
                      <m:t>)</m:t>
                    </m:r>
                  </m:oMath>
                </a14:m>
                <a:r>
                  <a:rPr lang="en-US" dirty="0"/>
                  <a:t>, </a:t>
                </a:r>
              </a:p>
              <a:p>
                <a:endParaRPr lang="en-US" dirty="0"/>
              </a:p>
              <a:p>
                <a:endParaRPr lang="en-US" dirty="0"/>
              </a:p>
              <a:p>
                <a:endParaRPr lang="en-US" sz="1200" dirty="0"/>
              </a:p>
              <a:p>
                <a:r>
                  <a:rPr lang="en-US" dirty="0"/>
                  <a:t>however, it is more convenient to compute the position coefficients </a:t>
                </a:r>
                <a:r>
                  <a:rPr lang="en-US" b="1" i="1" dirty="0"/>
                  <a:t>directly</a:t>
                </a:r>
                <a:r>
                  <a:rPr lang="en-US" dirty="0"/>
                  <a:t> from the velocity coefficients by applying the </a:t>
                </a:r>
                <a:r>
                  <a:rPr lang="en-US" b="1" i="1" dirty="0"/>
                  <a:t>integration operator </a:t>
                </a:r>
                <a:r>
                  <a:rPr lang="en-US" dirty="0"/>
                  <a:t>twice. More on this to follow.</a:t>
                </a:r>
                <a:endParaRPr lang="en-US" b="1" dirty="0">
                  <a:solidFill>
                    <a:srgbClr val="0000FF"/>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5270674"/>
              </a:xfrm>
              <a:prstGeom prst="rect">
                <a:avLst/>
              </a:prstGeom>
              <a:blipFill rotWithShape="0">
                <a:blip r:embed="rId4"/>
                <a:stretch>
                  <a:fillRect l="-612" t="-694"/>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4" name="Object 3"/>
          <p:cNvGraphicFramePr>
            <a:graphicFrameLocks noChangeAspect="1"/>
          </p:cNvGraphicFramePr>
          <p:nvPr>
            <p:extLst>
              <p:ext uri="{D42A27DB-BD31-4B8C-83A1-F6EECF244321}">
                <p14:modId xmlns:p14="http://schemas.microsoft.com/office/powerpoint/2010/main" val="2801250427"/>
              </p:ext>
            </p:extLst>
          </p:nvPr>
        </p:nvGraphicFramePr>
        <p:xfrm>
          <a:off x="2397112" y="2912943"/>
          <a:ext cx="4392488" cy="732081"/>
        </p:xfrm>
        <a:graphic>
          <a:graphicData uri="http://schemas.openxmlformats.org/presentationml/2006/ole">
            <mc:AlternateContent xmlns:mc="http://schemas.openxmlformats.org/markup-compatibility/2006">
              <mc:Choice xmlns:v="urn:schemas-microsoft-com:vml" Requires="v">
                <p:oleObj spid="_x0000_s40488" name="Equation" r:id="rId6" imgW="2819160" imgH="469800" progId="Equation.DSMT4">
                  <p:embed/>
                </p:oleObj>
              </mc:Choice>
              <mc:Fallback>
                <p:oleObj name="Equation" r:id="rId6" imgW="2819160" imgH="469800" progId="Equation.DSMT4">
                  <p:embed/>
                  <p:pic>
                    <p:nvPicPr>
                      <p:cNvPr id="0" name=""/>
                      <p:cNvPicPr/>
                      <p:nvPr/>
                    </p:nvPicPr>
                    <p:blipFill>
                      <a:blip r:embed="rId7"/>
                      <a:stretch>
                        <a:fillRect/>
                      </a:stretch>
                    </p:blipFill>
                    <p:spPr>
                      <a:xfrm>
                        <a:off x="2397112" y="2912943"/>
                        <a:ext cx="4392488" cy="732081"/>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61886373"/>
              </p:ext>
            </p:extLst>
          </p:nvPr>
        </p:nvGraphicFramePr>
        <p:xfrm>
          <a:off x="1504014" y="1326366"/>
          <a:ext cx="6092322" cy="365760"/>
        </p:xfrm>
        <a:graphic>
          <a:graphicData uri="http://schemas.openxmlformats.org/presentationml/2006/ole">
            <mc:AlternateContent xmlns:mc="http://schemas.openxmlformats.org/markup-compatibility/2006">
              <mc:Choice xmlns:v="urn:schemas-microsoft-com:vml" Requires="v">
                <p:oleObj spid="_x0000_s40489" name="Equation" r:id="rId8" imgW="4012920" imgH="241200" progId="Equation.DSMT4">
                  <p:embed/>
                </p:oleObj>
              </mc:Choice>
              <mc:Fallback>
                <p:oleObj name="Equation" r:id="rId8" imgW="4012920" imgH="241200" progId="Equation.DSMT4">
                  <p:embed/>
                  <p:pic>
                    <p:nvPicPr>
                      <p:cNvPr id="0" name=""/>
                      <p:cNvPicPr/>
                      <p:nvPr/>
                    </p:nvPicPr>
                    <p:blipFill>
                      <a:blip r:embed="rId9"/>
                      <a:stretch>
                        <a:fillRect/>
                      </a:stretch>
                    </p:blipFill>
                    <p:spPr>
                      <a:xfrm>
                        <a:off x="1504014" y="1326366"/>
                        <a:ext cx="6092322" cy="365760"/>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2473856"/>
              </p:ext>
            </p:extLst>
          </p:nvPr>
        </p:nvGraphicFramePr>
        <p:xfrm>
          <a:off x="2347041" y="6058125"/>
          <a:ext cx="4449918" cy="755251"/>
        </p:xfrm>
        <a:graphic>
          <a:graphicData uri="http://schemas.openxmlformats.org/presentationml/2006/ole">
            <mc:AlternateContent xmlns:mc="http://schemas.openxmlformats.org/markup-compatibility/2006">
              <mc:Choice xmlns:v="urn:schemas-microsoft-com:vml" Requires="v">
                <p:oleObj spid="_x0000_s40490" name="Equation" r:id="rId10" imgW="2768400" imgH="469800" progId="Equation.DSMT4">
                  <p:embed/>
                </p:oleObj>
              </mc:Choice>
              <mc:Fallback>
                <p:oleObj name="Equation" r:id="rId10" imgW="2768400" imgH="469800" progId="Equation.DSMT4">
                  <p:embed/>
                  <p:pic>
                    <p:nvPicPr>
                      <p:cNvPr id="0" name=""/>
                      <p:cNvPicPr/>
                      <p:nvPr/>
                    </p:nvPicPr>
                    <p:blipFill>
                      <a:blip r:embed="rId11"/>
                      <a:stretch>
                        <a:fillRect/>
                      </a:stretch>
                    </p:blipFill>
                    <p:spPr>
                      <a:xfrm>
                        <a:off x="2347041" y="6058125"/>
                        <a:ext cx="4449918" cy="75525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77106872"/>
              </p:ext>
            </p:extLst>
          </p:nvPr>
        </p:nvGraphicFramePr>
        <p:xfrm>
          <a:off x="2267744" y="1874757"/>
          <a:ext cx="4279776" cy="559139"/>
        </p:xfrm>
        <a:graphic>
          <a:graphicData uri="http://schemas.openxmlformats.org/presentationml/2006/ole">
            <mc:AlternateContent xmlns:mc="http://schemas.openxmlformats.org/markup-compatibility/2006">
              <mc:Choice xmlns:v="urn:schemas-microsoft-com:vml" Requires="v">
                <p:oleObj spid="_x0000_s40491" name="Equation" r:id="rId12" imgW="2527200" imgH="330120" progId="Equation.DSMT4">
                  <p:embed/>
                </p:oleObj>
              </mc:Choice>
              <mc:Fallback>
                <p:oleObj name="Equation" r:id="rId12" imgW="2527200" imgH="330120" progId="Equation.DSMT4">
                  <p:embed/>
                  <p:pic>
                    <p:nvPicPr>
                      <p:cNvPr id="0" name=""/>
                      <p:cNvPicPr/>
                      <p:nvPr/>
                    </p:nvPicPr>
                    <p:blipFill>
                      <a:blip r:embed="rId13"/>
                      <a:stretch>
                        <a:fillRect/>
                      </a:stretch>
                    </p:blipFill>
                    <p:spPr>
                      <a:xfrm>
                        <a:off x="2267744" y="1874757"/>
                        <a:ext cx="4279776" cy="55913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95929019"/>
              </p:ext>
            </p:extLst>
          </p:nvPr>
        </p:nvGraphicFramePr>
        <p:xfrm>
          <a:off x="1655676" y="4765855"/>
          <a:ext cx="5832648" cy="765676"/>
        </p:xfrm>
        <a:graphic>
          <a:graphicData uri="http://schemas.openxmlformats.org/presentationml/2006/ole">
            <mc:AlternateContent xmlns:mc="http://schemas.openxmlformats.org/markup-compatibility/2006">
              <mc:Choice xmlns:v="urn:schemas-microsoft-com:vml" Requires="v">
                <p:oleObj spid="_x0000_s40492" name="Equation" r:id="rId14" imgW="3670200" imgH="482400" progId="Equation.DSMT4">
                  <p:embed/>
                </p:oleObj>
              </mc:Choice>
              <mc:Fallback>
                <p:oleObj name="Equation" r:id="rId14" imgW="3670200" imgH="482400" progId="Equation.DSMT4">
                  <p:embed/>
                  <p:pic>
                    <p:nvPicPr>
                      <p:cNvPr id="0" name=""/>
                      <p:cNvPicPr/>
                      <p:nvPr/>
                    </p:nvPicPr>
                    <p:blipFill>
                      <a:blip r:embed="rId15"/>
                      <a:stretch>
                        <a:fillRect/>
                      </a:stretch>
                    </p:blipFill>
                    <p:spPr>
                      <a:xfrm>
                        <a:off x="1655676" y="4765855"/>
                        <a:ext cx="5832648" cy="765676"/>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0868150"/>
              </p:ext>
            </p:extLst>
          </p:nvPr>
        </p:nvGraphicFramePr>
        <p:xfrm>
          <a:off x="1823643" y="3728751"/>
          <a:ext cx="5453063" cy="597173"/>
        </p:xfrm>
        <a:graphic>
          <a:graphicData uri="http://schemas.openxmlformats.org/presentationml/2006/ole">
            <mc:AlternateContent xmlns:mc="http://schemas.openxmlformats.org/markup-compatibility/2006">
              <mc:Choice xmlns:v="urn:schemas-microsoft-com:vml" Requires="v">
                <p:oleObj spid="_x0000_s40493" name="Equation" r:id="rId16" imgW="3479760" imgH="380880" progId="Equation.DSMT4">
                  <p:embed/>
                </p:oleObj>
              </mc:Choice>
              <mc:Fallback>
                <p:oleObj name="Equation" r:id="rId16" imgW="3479760" imgH="380880" progId="Equation.DSMT4">
                  <p:embed/>
                  <p:pic>
                    <p:nvPicPr>
                      <p:cNvPr id="0" name=""/>
                      <p:cNvPicPr/>
                      <p:nvPr/>
                    </p:nvPicPr>
                    <p:blipFill>
                      <a:blip r:embed="rId17"/>
                      <a:stretch>
                        <a:fillRect/>
                      </a:stretch>
                    </p:blipFill>
                    <p:spPr>
                      <a:xfrm>
                        <a:off x="1823643" y="3728751"/>
                        <a:ext cx="5453063" cy="597173"/>
                      </a:xfrm>
                      <a:prstGeom prst="rect">
                        <a:avLst/>
                      </a:prstGeom>
                    </p:spPr>
                  </p:pic>
                </p:oleObj>
              </mc:Fallback>
            </mc:AlternateContent>
          </a:graphicData>
        </a:graphic>
      </p:graphicFrame>
    </p:spTree>
    <p:extLst>
      <p:ext uri="{BB962C8B-B14F-4D97-AF65-F5344CB8AC3E}">
        <p14:creationId xmlns:p14="http://schemas.microsoft.com/office/powerpoint/2010/main" val="9346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712669619"/>
              </p:ext>
            </p:extLst>
          </p:nvPr>
        </p:nvGraphicFramePr>
        <p:xfrm>
          <a:off x="114300" y="2947988"/>
          <a:ext cx="6899275" cy="1825625"/>
        </p:xfrm>
        <a:graphic>
          <a:graphicData uri="http://schemas.openxmlformats.org/presentationml/2006/ole">
            <mc:AlternateContent xmlns:mc="http://schemas.openxmlformats.org/markup-compatibility/2006">
              <mc:Choice xmlns:v="urn:schemas-microsoft-com:vml" Requires="v">
                <p:oleObj spid="_x0000_s34609" name="Equation" r:id="rId4" imgW="4419360" imgH="1168200" progId="Equation.DSMT4">
                  <p:embed/>
                </p:oleObj>
              </mc:Choice>
              <mc:Fallback>
                <p:oleObj name="Equation" r:id="rId4" imgW="4419360" imgH="1168200" progId="Equation.DSMT4">
                  <p:embed/>
                  <p:pic>
                    <p:nvPicPr>
                      <p:cNvPr id="0" name=""/>
                      <p:cNvPicPr/>
                      <p:nvPr/>
                    </p:nvPicPr>
                    <p:blipFill>
                      <a:blip r:embed="rId5"/>
                      <a:stretch>
                        <a:fillRect/>
                      </a:stretch>
                    </p:blipFill>
                    <p:spPr>
                      <a:xfrm>
                        <a:off x="114300" y="2947988"/>
                        <a:ext cx="6899275" cy="1825625"/>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Velocity Integration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Velocity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Velocity</a:t>
            </a:r>
          </a:p>
        </p:txBody>
      </p:sp>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 STEP 1</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7" name="Object 36"/>
          <p:cNvGraphicFramePr>
            <a:graphicFrameLocks noChangeAspect="1"/>
          </p:cNvGraphicFramePr>
          <p:nvPr>
            <p:extLst>
              <p:ext uri="{D42A27DB-BD31-4B8C-83A1-F6EECF244321}">
                <p14:modId xmlns:p14="http://schemas.microsoft.com/office/powerpoint/2010/main" val="4057288177"/>
              </p:ext>
            </p:extLst>
          </p:nvPr>
        </p:nvGraphicFramePr>
        <p:xfrm>
          <a:off x="2051050" y="1268413"/>
          <a:ext cx="5257800" cy="820737"/>
        </p:xfrm>
        <a:graphic>
          <a:graphicData uri="http://schemas.openxmlformats.org/presentationml/2006/ole">
            <mc:AlternateContent xmlns:mc="http://schemas.openxmlformats.org/markup-compatibility/2006">
              <mc:Choice xmlns:v="urn:schemas-microsoft-com:vml" Requires="v">
                <p:oleObj spid="_x0000_s34610" name="Equation" r:id="rId7" imgW="2768400" imgH="431640" progId="Equation.DSMT4">
                  <p:embed/>
                </p:oleObj>
              </mc:Choice>
              <mc:Fallback>
                <p:oleObj name="Equation" r:id="rId7" imgW="2768400" imgH="431640" progId="Equation.DSMT4">
                  <p:embed/>
                  <p:pic>
                    <p:nvPicPr>
                      <p:cNvPr id="0" name=""/>
                      <p:cNvPicPr/>
                      <p:nvPr/>
                    </p:nvPicPr>
                    <p:blipFill>
                      <a:blip r:embed="rId8"/>
                      <a:stretch>
                        <a:fillRect/>
                      </a:stretch>
                    </p:blipFill>
                    <p:spPr>
                      <a:xfrm>
                        <a:off x="2051050" y="1268413"/>
                        <a:ext cx="5257800" cy="820737"/>
                      </a:xfrm>
                      <a:prstGeom prst="rect">
                        <a:avLst/>
                      </a:prstGeom>
                    </p:spPr>
                  </p:pic>
                </p:oleObj>
              </mc:Fallback>
            </mc:AlternateContent>
          </a:graphicData>
        </a:graphic>
      </p:graphicFrame>
      <p:grpSp>
        <p:nvGrpSpPr>
          <p:cNvPr id="7" name="Group 6"/>
          <p:cNvGrpSpPr/>
          <p:nvPr/>
        </p:nvGrpSpPr>
        <p:grpSpPr>
          <a:xfrm>
            <a:off x="4322148" y="2492896"/>
            <a:ext cx="1690012" cy="1119285"/>
            <a:chOff x="4179224" y="2541742"/>
            <a:chExt cx="1690012" cy="1119285"/>
          </a:xfrm>
        </p:grpSpPr>
        <p:cxnSp>
          <p:nvCxnSpPr>
            <p:cNvPr id="30" name="Straight Arrow Connector 29"/>
            <p:cNvCxnSpPr/>
            <p:nvPr/>
          </p:nvCxnSpPr>
          <p:spPr>
            <a:xfrm>
              <a:off x="5004048"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179224"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sp>
        <p:nvSpPr>
          <p:cNvPr id="42" name="Rectangle 41"/>
          <p:cNvSpPr/>
          <p:nvPr/>
        </p:nvSpPr>
        <p:spPr>
          <a:xfrm>
            <a:off x="6618946" y="2862279"/>
            <a:ext cx="545342"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1403649" y="2764154"/>
            <a:ext cx="1152129" cy="857076"/>
            <a:chOff x="1475657" y="2764154"/>
            <a:chExt cx="1152129" cy="857076"/>
          </a:xfrm>
        </p:grpSpPr>
        <p:sp>
          <p:nvSpPr>
            <p:cNvPr id="43" name="Rectangle 42"/>
            <p:cNvSpPr/>
            <p:nvPr/>
          </p:nvSpPr>
          <p:spPr>
            <a:xfrm>
              <a:off x="1619672" y="2764154"/>
              <a:ext cx="801823" cy="276999"/>
            </a:xfrm>
            <a:prstGeom prst="rect">
              <a:avLst/>
            </a:prstGeom>
          </p:spPr>
          <p:txBody>
            <a:bodyPr wrap="none">
              <a:spAutoFit/>
            </a:bodyPr>
            <a:lstStyle/>
            <a:p>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 × (</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a:t>
              </a:r>
            </a:p>
          </p:txBody>
        </p:sp>
        <p:sp>
          <p:nvSpPr>
            <p:cNvPr id="44" name="Right Brace 43"/>
            <p:cNvSpPr/>
            <p:nvPr/>
          </p:nvSpPr>
          <p:spPr>
            <a:xfrm rot="16200000">
              <a:off x="1920664" y="2914107"/>
              <a:ext cx="262116" cy="1152129"/>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151736517"/>
                </p:ext>
              </p:extLst>
            </p:nvPr>
          </p:nvGraphicFramePr>
          <p:xfrm>
            <a:off x="1835696" y="2992118"/>
            <a:ext cx="435455" cy="391910"/>
          </p:xfrm>
          <a:graphic>
            <a:graphicData uri="http://schemas.openxmlformats.org/presentationml/2006/ole">
              <mc:AlternateContent xmlns:mc="http://schemas.openxmlformats.org/markup-compatibility/2006">
                <mc:Choice xmlns:v="urn:schemas-microsoft-com:vml" Requires="v">
                  <p:oleObj spid="_x0000_s34611"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835696" y="2992118"/>
                          <a:ext cx="435455" cy="391910"/>
                        </a:xfrm>
                        <a:prstGeom prst="rect">
                          <a:avLst/>
                        </a:prstGeom>
                      </p:spPr>
                    </p:pic>
                  </p:oleObj>
                </mc:Fallback>
              </mc:AlternateContent>
            </a:graphicData>
          </a:graphic>
        </p:graphicFrame>
      </p:grpSp>
      <p:sp>
        <p:nvSpPr>
          <p:cNvPr id="46" name="Rectangle 45"/>
          <p:cNvSpPr/>
          <p:nvPr/>
        </p:nvSpPr>
        <p:spPr>
          <a:xfrm>
            <a:off x="755576" y="3384028"/>
            <a:ext cx="545342"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107504" y="2656281"/>
            <a:ext cx="545342" cy="276999"/>
          </a:xfrm>
          <a:prstGeom prst="rect">
            <a:avLst/>
          </a:prstGeom>
        </p:spPr>
        <p:txBody>
          <a:bodyPr wrap="none">
            <a:spAutoFit/>
          </a:bodyPr>
          <a:lstStyle/>
          <a:p>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2195736" y="3056199"/>
            <a:ext cx="1095172" cy="552095"/>
            <a:chOff x="2490205" y="3056199"/>
            <a:chExt cx="1095172" cy="552095"/>
          </a:xfrm>
        </p:grpSpPr>
        <p:cxnSp>
          <p:nvCxnSpPr>
            <p:cNvPr id="53" name="Straight Arrow Connector 52"/>
            <p:cNvCxnSpPr/>
            <p:nvPr/>
          </p:nvCxnSpPr>
          <p:spPr>
            <a:xfrm>
              <a:off x="3066983" y="3372048"/>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490205" y="3056199"/>
              <a:ext cx="1095172" cy="276999"/>
            </a:xfrm>
            <a:prstGeom prst="rect">
              <a:avLst/>
            </a:prstGeom>
          </p:spPr>
          <p:txBody>
            <a:bodyPr wrap="none">
              <a:spAutoFit/>
            </a:bodyPr>
            <a:lstStyle/>
            <a:p>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-1)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5" name="Group 4"/>
          <p:cNvGrpSpPr/>
          <p:nvPr/>
        </p:nvGrpSpPr>
        <p:grpSpPr>
          <a:xfrm>
            <a:off x="2843808" y="2767547"/>
            <a:ext cx="838691" cy="828921"/>
            <a:chOff x="3157245" y="2767547"/>
            <a:chExt cx="838691" cy="828921"/>
          </a:xfrm>
        </p:grpSpPr>
        <p:sp>
          <p:nvSpPr>
            <p:cNvPr id="55" name="Rectangle 54"/>
            <p:cNvSpPr/>
            <p:nvPr/>
          </p:nvSpPr>
          <p:spPr>
            <a:xfrm>
              <a:off x="3157245"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568366"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962108" y="4077072"/>
            <a:ext cx="1690012" cy="1022774"/>
            <a:chOff x="3766501" y="3988661"/>
            <a:chExt cx="1690012" cy="1022774"/>
          </a:xfrm>
        </p:grpSpPr>
        <p:cxnSp>
          <p:nvCxnSpPr>
            <p:cNvPr id="58" name="Straight Arrow Connector 57"/>
            <p:cNvCxnSpPr>
              <a:stCxn id="57" idx="0"/>
            </p:cNvCxnSpPr>
            <p:nvPr/>
          </p:nvCxnSpPr>
          <p:spPr>
            <a:xfrm flipH="1" flipV="1">
              <a:off x="4608005"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3766501"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2460294724"/>
              </p:ext>
            </p:extLst>
          </p:nvPr>
        </p:nvGraphicFramePr>
        <p:xfrm>
          <a:off x="141288" y="5675313"/>
          <a:ext cx="8834437" cy="777875"/>
        </p:xfrm>
        <a:graphic>
          <a:graphicData uri="http://schemas.openxmlformats.org/presentationml/2006/ole">
            <mc:AlternateContent xmlns:mc="http://schemas.openxmlformats.org/markup-compatibility/2006">
              <mc:Choice xmlns:v="urn:schemas-microsoft-com:vml" Requires="v">
                <p:oleObj spid="_x0000_s34612" name="Equation" r:id="rId11" imgW="2743200" imgH="241200" progId="Equation.DSMT4">
                  <p:embed/>
                </p:oleObj>
              </mc:Choice>
              <mc:Fallback>
                <p:oleObj name="Equation" r:id="rId11" imgW="2743200" imgH="241200" progId="Equation.DSMT4">
                  <p:embed/>
                  <p:pic>
                    <p:nvPicPr>
                      <p:cNvPr id="0" name=""/>
                      <p:cNvPicPr/>
                      <p:nvPr/>
                    </p:nvPicPr>
                    <p:blipFill>
                      <a:blip r:embed="rId12"/>
                      <a:stretch>
                        <a:fillRect/>
                      </a:stretch>
                    </p:blipFill>
                    <p:spPr>
                      <a:xfrm>
                        <a:off x="141288" y="5675313"/>
                        <a:ext cx="8834437" cy="777875"/>
                      </a:xfrm>
                      <a:prstGeom prst="rect">
                        <a:avLst/>
                      </a:prstGeom>
                    </p:spPr>
                  </p:pic>
                </p:oleObj>
              </mc:Fallback>
            </mc:AlternateContent>
          </a:graphicData>
        </a:graphic>
      </p:graphicFrame>
      <p:grpSp>
        <p:nvGrpSpPr>
          <p:cNvPr id="3" name="Group 2"/>
          <p:cNvGrpSpPr/>
          <p:nvPr/>
        </p:nvGrpSpPr>
        <p:grpSpPr>
          <a:xfrm>
            <a:off x="2051720" y="4060669"/>
            <a:ext cx="801823" cy="520459"/>
            <a:chOff x="2330017" y="3988661"/>
            <a:chExt cx="801823" cy="520459"/>
          </a:xfrm>
        </p:grpSpPr>
        <p:sp>
          <p:nvSpPr>
            <p:cNvPr id="25" name="Rectangle 24"/>
            <p:cNvSpPr/>
            <p:nvPr/>
          </p:nvSpPr>
          <p:spPr>
            <a:xfrm>
              <a:off x="2330017" y="4232121"/>
              <a:ext cx="801823"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p>
          </p:txBody>
        </p:sp>
        <p:cxnSp>
          <p:nvCxnSpPr>
            <p:cNvPr id="26" name="Straight Arrow Connector 25"/>
            <p:cNvCxnSpPr/>
            <p:nvPr/>
          </p:nvCxnSpPr>
          <p:spPr>
            <a:xfrm flipV="1">
              <a:off x="2699792" y="3988661"/>
              <a:ext cx="0" cy="258423"/>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1475656" y="4082076"/>
            <a:ext cx="770752" cy="571060"/>
            <a:chOff x="1665674" y="4013240"/>
            <a:chExt cx="770752" cy="571060"/>
          </a:xfrm>
        </p:grpSpPr>
        <p:sp>
          <p:nvSpPr>
            <p:cNvPr id="28" name="Right Brace 27"/>
            <p:cNvSpPr/>
            <p:nvPr/>
          </p:nvSpPr>
          <p:spPr>
            <a:xfrm rot="5400000">
              <a:off x="1911122"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1768762" y="4307301"/>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pSp>
      <p:sp>
        <p:nvSpPr>
          <p:cNvPr id="34" name="Rectangle 33"/>
          <p:cNvSpPr/>
          <p:nvPr/>
        </p:nvSpPr>
        <p:spPr>
          <a:xfrm>
            <a:off x="6588224" y="4088105"/>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1037790476"/>
              </p:ext>
            </p:extLst>
          </p:nvPr>
        </p:nvGraphicFramePr>
        <p:xfrm>
          <a:off x="6768529" y="2644775"/>
          <a:ext cx="2339975" cy="2457450"/>
        </p:xfrm>
        <a:graphic>
          <a:graphicData uri="http://schemas.openxmlformats.org/presentationml/2006/ole">
            <mc:AlternateContent xmlns:mc="http://schemas.openxmlformats.org/markup-compatibility/2006">
              <mc:Choice xmlns:v="urn:schemas-microsoft-com:vml" Requires="v">
                <p:oleObj spid="_x0000_s34613" name="Equation" r:id="rId13" imgW="1765080" imgH="1854000" progId="Equation.DSMT4">
                  <p:embed/>
                </p:oleObj>
              </mc:Choice>
              <mc:Fallback>
                <p:oleObj name="Equation" r:id="rId13" imgW="1765080" imgH="1854000" progId="Equation.DSMT4">
                  <p:embed/>
                  <p:pic>
                    <p:nvPicPr>
                      <p:cNvPr id="0" name=""/>
                      <p:cNvPicPr/>
                      <p:nvPr/>
                    </p:nvPicPr>
                    <p:blipFill>
                      <a:blip r:embed="rId14"/>
                      <a:stretch>
                        <a:fillRect/>
                      </a:stretch>
                    </p:blipFill>
                    <p:spPr>
                      <a:xfrm>
                        <a:off x="6768529" y="2644775"/>
                        <a:ext cx="2339975" cy="2457450"/>
                      </a:xfrm>
                      <a:prstGeom prst="rect">
                        <a:avLst/>
                      </a:prstGeom>
                    </p:spPr>
                  </p:pic>
                </p:oleObj>
              </mc:Fallback>
            </mc:AlternateContent>
          </a:graphicData>
        </a:graphic>
      </p:graphicFrame>
    </p:spTree>
    <p:extLst>
      <p:ext uri="{BB962C8B-B14F-4D97-AF65-F5344CB8AC3E}">
        <p14:creationId xmlns:p14="http://schemas.microsoft.com/office/powerpoint/2010/main" val="15203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31" name="TextBox 30"/>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33" name="Rectangle 32"/>
          <p:cNvSpPr/>
          <p:nvPr/>
        </p:nvSpPr>
        <p:spPr>
          <a:xfrm>
            <a:off x="0"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FIVE  PART  LECTURE  SERIES</a:t>
            </a:r>
            <a:endParaRPr lang="en-US" sz="2000" b="1" dirty="0">
              <a:solidFill>
                <a:srgbClr val="FFFFFF"/>
              </a:solidFill>
            </a:endParaRPr>
          </a:p>
        </p:txBody>
      </p:sp>
      <p:sp>
        <p:nvSpPr>
          <p:cNvPr id="9"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859294359"/>
              </p:ext>
            </p:extLst>
          </p:nvPr>
        </p:nvGraphicFramePr>
        <p:xfrm>
          <a:off x="235867" y="1772816"/>
          <a:ext cx="8672265" cy="23774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508418941"/>
                    </a:ext>
                  </a:extLst>
                </a:gridCol>
                <a:gridCol w="6006566">
                  <a:extLst>
                    <a:ext uri="{9D8B030D-6E8A-4147-A177-3AD203B41FA5}">
                      <a16:colId xmlns:a16="http://schemas.microsoft.com/office/drawing/2014/main" val="3990394934"/>
                    </a:ext>
                  </a:extLst>
                </a:gridCol>
                <a:gridCol w="1657587">
                  <a:extLst>
                    <a:ext uri="{9D8B030D-6E8A-4147-A177-3AD203B41FA5}">
                      <a16:colId xmlns:a16="http://schemas.microsoft.com/office/drawing/2014/main" val="508705464"/>
                    </a:ext>
                  </a:extLst>
                </a:gridCol>
              </a:tblGrid>
              <a:tr h="370840">
                <a:tc>
                  <a:txBody>
                    <a:bodyPr/>
                    <a:lstStyle/>
                    <a:p>
                      <a:pPr marL="0" algn="ctr" defTabSz="457200" rtl="0" eaLnBrk="1" latinLnBrk="0" hangingPunct="1"/>
                      <a:r>
                        <a:rPr lang="en-US" sz="2000" b="1" kern="1200" dirty="0">
                          <a:solidFill>
                            <a:schemeClr val="lt1"/>
                          </a:solidFill>
                          <a:latin typeface="+mn-lt"/>
                          <a:ea typeface="+mn-ea"/>
                          <a:cs typeface="+mn-cs"/>
                        </a:rPr>
                        <a:t>Lecture</a:t>
                      </a:r>
                    </a:p>
                  </a:txBody>
                  <a:tcPr/>
                </a:tc>
                <a:tc>
                  <a:txBody>
                    <a:bodyPr/>
                    <a:lstStyle/>
                    <a:p>
                      <a:pPr algn="ctr"/>
                      <a:r>
                        <a:rPr lang="en-US" sz="2000" dirty="0"/>
                        <a:t>Title</a:t>
                      </a:r>
                    </a:p>
                  </a:txBody>
                  <a:tcPr/>
                </a:tc>
                <a:tc>
                  <a:txBody>
                    <a:bodyPr/>
                    <a:lstStyle/>
                    <a:p>
                      <a:pPr algn="ctr"/>
                      <a:r>
                        <a:rPr lang="en-US" sz="2000" dirty="0"/>
                        <a:t>Presenter</a:t>
                      </a:r>
                    </a:p>
                  </a:txBody>
                  <a:tcPr/>
                </a:tc>
                <a:extLst>
                  <a:ext uri="{0D108BD9-81ED-4DB2-BD59-A6C34878D82A}">
                    <a16:rowId xmlns:a16="http://schemas.microsoft.com/office/drawing/2014/main" val="2147358983"/>
                  </a:ext>
                </a:extLst>
              </a:tr>
              <a:tr h="370840">
                <a:tc>
                  <a:txBody>
                    <a:bodyPr/>
                    <a:lstStyle/>
                    <a:p>
                      <a:pPr algn="ctr"/>
                      <a:r>
                        <a:rPr lang="en-US" sz="2000" dirty="0"/>
                        <a:t>1</a:t>
                      </a:r>
                    </a:p>
                  </a:txBody>
                  <a:tcPr/>
                </a:tc>
                <a:tc>
                  <a:txBody>
                    <a:bodyPr/>
                    <a:lstStyle/>
                    <a:p>
                      <a:pPr algn="ctr"/>
                      <a:r>
                        <a:rPr lang="en-US" sz="2000" b="1" kern="1200" dirty="0">
                          <a:solidFill>
                            <a:schemeClr val="tx1"/>
                          </a:solidFill>
                          <a:latin typeface="+mn-lt"/>
                          <a:ea typeface="+mn-ea"/>
                          <a:cs typeface="Adobe Caslon Pro Bold"/>
                        </a:rPr>
                        <a:t>Orth</a:t>
                      </a:r>
                      <a:r>
                        <a:rPr lang="en-US" sz="2000" b="1" dirty="0">
                          <a:solidFill>
                            <a:schemeClr val="tx1"/>
                          </a:solidFill>
                          <a:cs typeface="Adobe Caslon Pro Bold"/>
                        </a:rPr>
                        <a:t>ogonal Approximation </a:t>
                      </a:r>
                      <a:endParaRPr lang="en-US" sz="2000" dirty="0">
                        <a:solidFill>
                          <a:schemeClr val="tx1"/>
                        </a:solidFill>
                      </a:endParaRPr>
                    </a:p>
                  </a:txBody>
                  <a:tcPr/>
                </a:tc>
                <a:tc>
                  <a:txBody>
                    <a:bodyPr/>
                    <a:lstStyle/>
                    <a:p>
                      <a:pPr algn="ctr"/>
                      <a:r>
                        <a:rPr lang="en-US" sz="2000" dirty="0"/>
                        <a:t>Junkins</a:t>
                      </a:r>
                    </a:p>
                  </a:txBody>
                  <a:tcPr/>
                </a:tc>
                <a:extLst>
                  <a:ext uri="{0D108BD9-81ED-4DB2-BD59-A6C34878D82A}">
                    <a16:rowId xmlns:a16="http://schemas.microsoft.com/office/drawing/2014/main" val="2569215924"/>
                  </a:ext>
                </a:extLst>
              </a:tr>
              <a:tr h="370840">
                <a:tc>
                  <a:txBody>
                    <a:bodyPr/>
                    <a:lstStyle/>
                    <a:p>
                      <a:pPr algn="ctr"/>
                      <a:r>
                        <a:rPr lang="en-US" sz="2000" dirty="0"/>
                        <a:t>2</a:t>
                      </a:r>
                    </a:p>
                  </a:txBody>
                  <a:tcPr/>
                </a:tc>
                <a:tc>
                  <a:txBody>
                    <a:bodyPr/>
                    <a:lstStyle/>
                    <a:p>
                      <a:pPr algn="ctr"/>
                      <a:r>
                        <a:rPr lang="en-US" sz="2000" b="1" kern="1200" dirty="0">
                          <a:solidFill>
                            <a:schemeClr val="tx1"/>
                          </a:solidFill>
                          <a:latin typeface="+mn-lt"/>
                          <a:ea typeface="+mn-ea"/>
                          <a:cs typeface="Adobe Caslon Pro Bold"/>
                        </a:rPr>
                        <a:t>Numerical Quadrature</a:t>
                      </a:r>
                    </a:p>
                  </a:txBody>
                  <a:tcPr/>
                </a:tc>
                <a:tc>
                  <a:txBody>
                    <a:bodyPr/>
                    <a:lstStyle/>
                    <a:p>
                      <a:pPr algn="ctr"/>
                      <a:r>
                        <a:rPr lang="en-US" sz="2000" dirty="0" err="1"/>
                        <a:t>Junkins</a:t>
                      </a:r>
                      <a:endParaRPr lang="en-US" sz="2000" dirty="0"/>
                    </a:p>
                  </a:txBody>
                  <a:tcPr/>
                </a:tc>
                <a:extLst>
                  <a:ext uri="{0D108BD9-81ED-4DB2-BD59-A6C34878D82A}">
                    <a16:rowId xmlns:a16="http://schemas.microsoft.com/office/drawing/2014/main" val="413093109"/>
                  </a:ext>
                </a:extLst>
              </a:tr>
              <a:tr h="370840">
                <a:tc>
                  <a:txBody>
                    <a:bodyPr/>
                    <a:lstStyle/>
                    <a:p>
                      <a:pPr algn="ctr"/>
                      <a:r>
                        <a:rPr lang="en-US" sz="2000" dirty="0"/>
                        <a:t>3</a:t>
                      </a:r>
                    </a:p>
                  </a:txBody>
                  <a:tcPr/>
                </a:tc>
                <a:tc>
                  <a:txBody>
                    <a:bodyPr/>
                    <a:lstStyle/>
                    <a:p>
                      <a:pPr algn="ctr"/>
                      <a:r>
                        <a:rPr lang="en-US" sz="2000" b="1" kern="1200" dirty="0">
                          <a:solidFill>
                            <a:srgbClr val="800000"/>
                          </a:solidFill>
                          <a:latin typeface="+mn-lt"/>
                          <a:ea typeface="+mn-ea"/>
                          <a:cs typeface="Adobe Caslon Pro Bold"/>
                        </a:rPr>
                        <a:t>Picard-Chebyshev</a:t>
                      </a:r>
                      <a:r>
                        <a:rPr lang="en-US" sz="2000" b="1" kern="1200" baseline="0" dirty="0">
                          <a:solidFill>
                            <a:srgbClr val="800000"/>
                          </a:solidFill>
                          <a:latin typeface="+mn-lt"/>
                          <a:ea typeface="+mn-ea"/>
                          <a:cs typeface="Adobe Caslon Pro Bold"/>
                        </a:rPr>
                        <a:t> Methods &amp; Theoretical Convergence</a:t>
                      </a:r>
                      <a:endParaRPr lang="en-US" sz="2000" b="1" kern="1200" dirty="0">
                        <a:solidFill>
                          <a:schemeClr val="dk1"/>
                        </a:solidFill>
                        <a:latin typeface="+mn-lt"/>
                        <a:ea typeface="+mn-ea"/>
                        <a:cs typeface="Adobe Caslon Pro Bold"/>
                      </a:endParaRPr>
                    </a:p>
                  </a:txBody>
                  <a:tcPr/>
                </a:tc>
                <a:tc>
                  <a:txBody>
                    <a:bodyPr/>
                    <a:lstStyle/>
                    <a:p>
                      <a:pPr algn="ctr"/>
                      <a:r>
                        <a:rPr lang="en-US" sz="2000" dirty="0"/>
                        <a:t>Woollands</a:t>
                      </a:r>
                    </a:p>
                  </a:txBody>
                  <a:tcPr/>
                </a:tc>
                <a:extLst>
                  <a:ext uri="{0D108BD9-81ED-4DB2-BD59-A6C34878D82A}">
                    <a16:rowId xmlns:a16="http://schemas.microsoft.com/office/drawing/2014/main" val="4054123751"/>
                  </a:ext>
                </a:extLst>
              </a:tr>
              <a:tr h="370840">
                <a:tc>
                  <a:txBody>
                    <a:bodyPr/>
                    <a:lstStyle/>
                    <a:p>
                      <a:pPr algn="ctr"/>
                      <a:r>
                        <a:rPr lang="en-US" sz="2000" dirty="0"/>
                        <a:t>4</a:t>
                      </a:r>
                    </a:p>
                  </a:txBody>
                  <a:tcPr/>
                </a:tc>
                <a:tc>
                  <a:txBody>
                    <a:bodyPr/>
                    <a:lstStyle/>
                    <a:p>
                      <a:pPr algn="ctr"/>
                      <a:r>
                        <a:rPr lang="en-US" sz="2000" b="1" kern="1200" dirty="0">
                          <a:solidFill>
                            <a:schemeClr val="dk1"/>
                          </a:solidFill>
                          <a:latin typeface="+mn-lt"/>
                          <a:ea typeface="+mn-ea"/>
                          <a:cs typeface="Adobe Caslon Pro Bold"/>
                        </a:rPr>
                        <a:t>Accelerated Picard Iteration &amp; Adaptive Segmentation </a:t>
                      </a:r>
                    </a:p>
                  </a:txBody>
                  <a:tcPr/>
                </a:tc>
                <a:tc>
                  <a:txBody>
                    <a:bodyPr/>
                    <a:lstStyle/>
                    <a:p>
                      <a:pPr algn="ctr"/>
                      <a:r>
                        <a:rPr lang="en-US" sz="2000" dirty="0" err="1"/>
                        <a:t>Woollands</a:t>
                      </a:r>
                      <a:endParaRPr lang="en-US" sz="2000" dirty="0"/>
                    </a:p>
                  </a:txBody>
                  <a:tcPr/>
                </a:tc>
                <a:extLst>
                  <a:ext uri="{0D108BD9-81ED-4DB2-BD59-A6C34878D82A}">
                    <a16:rowId xmlns:a16="http://schemas.microsoft.com/office/drawing/2014/main" val="3268756071"/>
                  </a:ext>
                </a:extLst>
              </a:tr>
              <a:tr h="370840">
                <a:tc>
                  <a:txBody>
                    <a:bodyPr/>
                    <a:lstStyle/>
                    <a:p>
                      <a:pPr algn="ctr"/>
                      <a:r>
                        <a:rPr lang="en-US" sz="2000" dirty="0"/>
                        <a:t>5</a:t>
                      </a:r>
                    </a:p>
                  </a:txBody>
                  <a:tcPr/>
                </a:tc>
                <a:tc>
                  <a:txBody>
                    <a:bodyPr/>
                    <a:lstStyle/>
                    <a:p>
                      <a:pPr algn="ctr"/>
                      <a:r>
                        <a:rPr lang="en-US" sz="2000" b="1" kern="1200" dirty="0">
                          <a:solidFill>
                            <a:schemeClr val="dk1"/>
                          </a:solidFill>
                          <a:latin typeface="+mn-lt"/>
                          <a:ea typeface="+mn-ea"/>
                          <a:cs typeface="Adobe Caslon Pro Bold"/>
                        </a:rPr>
                        <a:t>Gravity Approximations </a:t>
                      </a:r>
                    </a:p>
                  </a:txBody>
                  <a:tcPr/>
                </a:tc>
                <a:tc>
                  <a:txBody>
                    <a:bodyPr/>
                    <a:lstStyle/>
                    <a:p>
                      <a:pPr algn="ctr"/>
                      <a:r>
                        <a:rPr lang="en-US" sz="2000" dirty="0"/>
                        <a:t>Junkins</a:t>
                      </a:r>
                    </a:p>
                  </a:txBody>
                  <a:tcPr/>
                </a:tc>
                <a:extLst>
                  <a:ext uri="{0D108BD9-81ED-4DB2-BD59-A6C34878D82A}">
                    <a16:rowId xmlns:a16="http://schemas.microsoft.com/office/drawing/2014/main" val="1735911135"/>
                  </a:ext>
                </a:extLst>
              </a:tr>
            </a:tbl>
          </a:graphicData>
        </a:graphic>
      </p:graphicFrame>
    </p:spTree>
    <p:extLst>
      <p:ext uri="{BB962C8B-B14F-4D97-AF65-F5344CB8AC3E}">
        <p14:creationId xmlns:p14="http://schemas.microsoft.com/office/powerpoint/2010/main" val="323940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Position Integration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Position</a:t>
            </a:r>
          </a:p>
        </p:txBody>
      </p:sp>
      <p:graphicFrame>
        <p:nvGraphicFramePr>
          <p:cNvPr id="27" name="Object 26"/>
          <p:cNvGraphicFramePr>
            <a:graphicFrameLocks noChangeAspect="1"/>
          </p:cNvGraphicFramePr>
          <p:nvPr>
            <p:extLst>
              <p:ext uri="{D42A27DB-BD31-4B8C-83A1-F6EECF244321}">
                <p14:modId xmlns:p14="http://schemas.microsoft.com/office/powerpoint/2010/main" val="132865252"/>
              </p:ext>
            </p:extLst>
          </p:nvPr>
        </p:nvGraphicFramePr>
        <p:xfrm>
          <a:off x="134938" y="2890838"/>
          <a:ext cx="6442075" cy="1882775"/>
        </p:xfrm>
        <a:graphic>
          <a:graphicData uri="http://schemas.openxmlformats.org/presentationml/2006/ole">
            <mc:AlternateContent xmlns:mc="http://schemas.openxmlformats.org/markup-compatibility/2006">
              <mc:Choice xmlns:v="urn:schemas-microsoft-com:vml" Requires="v">
                <p:oleObj spid="_x0000_s35633" name="Equation" r:id="rId4" imgW="4000320" imgH="1168200" progId="Equation.DSMT4">
                  <p:embed/>
                </p:oleObj>
              </mc:Choice>
              <mc:Fallback>
                <p:oleObj name="Equation" r:id="rId4" imgW="4000320" imgH="1168200" progId="Equation.DSMT4">
                  <p:embed/>
                  <p:pic>
                    <p:nvPicPr>
                      <p:cNvPr id="0" name=""/>
                      <p:cNvPicPr/>
                      <p:nvPr/>
                    </p:nvPicPr>
                    <p:blipFill>
                      <a:blip r:embed="rId5"/>
                      <a:stretch>
                        <a:fillRect/>
                      </a:stretch>
                    </p:blipFill>
                    <p:spPr>
                      <a:xfrm>
                        <a:off x="134938" y="2890838"/>
                        <a:ext cx="6442075" cy="1882775"/>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 STEP 2</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42" name="Rectangle 41"/>
          <p:cNvSpPr/>
          <p:nvPr/>
        </p:nvSpPr>
        <p:spPr>
          <a:xfrm>
            <a:off x="6444208" y="3007985"/>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1547664" y="2736596"/>
            <a:ext cx="1208272" cy="836420"/>
            <a:chOff x="1979711" y="2880612"/>
            <a:chExt cx="1208272" cy="836420"/>
          </a:xfrm>
        </p:grpSpPr>
        <p:sp>
          <p:nvSpPr>
            <p:cNvPr id="43" name="Rectangle 42"/>
            <p:cNvSpPr/>
            <p:nvPr/>
          </p:nvSpPr>
          <p:spPr>
            <a:xfrm>
              <a:off x="2149133" y="2880612"/>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4" name="Right Brace 43"/>
            <p:cNvSpPr/>
            <p:nvPr/>
          </p:nvSpPr>
          <p:spPr>
            <a:xfrm rot="16200000">
              <a:off x="2452789" y="2981838"/>
              <a:ext cx="262116" cy="1208272"/>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118383492"/>
                </p:ext>
              </p:extLst>
            </p:nvPr>
          </p:nvGraphicFramePr>
          <p:xfrm>
            <a:off x="2339751" y="3108896"/>
            <a:ext cx="457200" cy="392112"/>
          </p:xfrm>
          <a:graphic>
            <a:graphicData uri="http://schemas.openxmlformats.org/presentationml/2006/ole">
              <mc:AlternateContent xmlns:mc="http://schemas.openxmlformats.org/markup-compatibility/2006">
                <mc:Choice xmlns:v="urn:schemas-microsoft-com:vml" Requires="v">
                  <p:oleObj spid="_x0000_s35634" name="Equation" r:id="rId7" imgW="266400" imgH="228600" progId="Equation.DSMT4">
                    <p:embed/>
                  </p:oleObj>
                </mc:Choice>
                <mc:Fallback>
                  <p:oleObj name="Equation" r:id="rId7" imgW="266400" imgH="228600" progId="Equation.DSMT4">
                    <p:embed/>
                    <p:pic>
                      <p:nvPicPr>
                        <p:cNvPr id="0" name=""/>
                        <p:cNvPicPr/>
                        <p:nvPr/>
                      </p:nvPicPr>
                      <p:blipFill>
                        <a:blip r:embed="rId8"/>
                        <a:stretch>
                          <a:fillRect/>
                        </a:stretch>
                      </p:blipFill>
                      <p:spPr>
                        <a:xfrm>
                          <a:off x="2339751" y="3108896"/>
                          <a:ext cx="457200" cy="392112"/>
                        </a:xfrm>
                        <a:prstGeom prst="rect">
                          <a:avLst/>
                        </a:prstGeom>
                      </p:spPr>
                    </p:pic>
                  </p:oleObj>
                </mc:Fallback>
              </mc:AlternateContent>
            </a:graphicData>
          </a:graphic>
        </p:graphicFrame>
      </p:grpSp>
      <p:sp>
        <p:nvSpPr>
          <p:cNvPr id="46" name="Rectangle 45"/>
          <p:cNvSpPr/>
          <p:nvPr/>
        </p:nvSpPr>
        <p:spPr>
          <a:xfrm>
            <a:off x="683568" y="3384028"/>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14541" y="2656281"/>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7" name="Group 6"/>
          <p:cNvGrpSpPr/>
          <p:nvPr/>
        </p:nvGrpSpPr>
        <p:grpSpPr>
          <a:xfrm>
            <a:off x="4173698" y="2440241"/>
            <a:ext cx="1690012" cy="1135487"/>
            <a:chOff x="4057403" y="2525540"/>
            <a:chExt cx="1690012" cy="1135487"/>
          </a:xfrm>
        </p:grpSpPr>
        <p:cxnSp>
          <p:nvCxnSpPr>
            <p:cNvPr id="58" name="Straight Arrow Connector 57"/>
            <p:cNvCxnSpPr/>
            <p:nvPr/>
          </p:nvCxnSpPr>
          <p:spPr>
            <a:xfrm>
              <a:off x="4860032" y="3196660"/>
              <a:ext cx="0" cy="464367"/>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057403" y="2525540"/>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                </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2758055639"/>
              </p:ext>
            </p:extLst>
          </p:nvPr>
        </p:nvGraphicFramePr>
        <p:xfrm>
          <a:off x="671513" y="5675313"/>
          <a:ext cx="7732712" cy="777875"/>
        </p:xfrm>
        <a:graphic>
          <a:graphicData uri="http://schemas.openxmlformats.org/presentationml/2006/ole">
            <mc:AlternateContent xmlns:mc="http://schemas.openxmlformats.org/markup-compatibility/2006">
              <mc:Choice xmlns:v="urn:schemas-microsoft-com:vml" Requires="v">
                <p:oleObj spid="_x0000_s35635" name="Equation" r:id="rId9" imgW="2400120" imgH="241200" progId="Equation.DSMT4">
                  <p:embed/>
                </p:oleObj>
              </mc:Choice>
              <mc:Fallback>
                <p:oleObj name="Equation" r:id="rId9" imgW="2400120" imgH="241200" progId="Equation.DSMT4">
                  <p:embed/>
                  <p:pic>
                    <p:nvPicPr>
                      <p:cNvPr id="0" name=""/>
                      <p:cNvPicPr/>
                      <p:nvPr/>
                    </p:nvPicPr>
                    <p:blipFill>
                      <a:blip r:embed="rId10"/>
                      <a:stretch>
                        <a:fillRect/>
                      </a:stretch>
                    </p:blipFill>
                    <p:spPr>
                      <a:xfrm>
                        <a:off x="671513" y="5675313"/>
                        <a:ext cx="7732712" cy="777875"/>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874768982"/>
              </p:ext>
            </p:extLst>
          </p:nvPr>
        </p:nvGraphicFramePr>
        <p:xfrm>
          <a:off x="1941513" y="1268413"/>
          <a:ext cx="5210175" cy="884237"/>
        </p:xfrm>
        <a:graphic>
          <a:graphicData uri="http://schemas.openxmlformats.org/presentationml/2006/ole">
            <mc:AlternateContent xmlns:mc="http://schemas.openxmlformats.org/markup-compatibility/2006">
              <mc:Choice xmlns:v="urn:schemas-microsoft-com:vml" Requires="v">
                <p:oleObj spid="_x0000_s35636" name="Equation" r:id="rId11" imgW="2768400" imgH="469800" progId="Equation.DSMT4">
                  <p:embed/>
                </p:oleObj>
              </mc:Choice>
              <mc:Fallback>
                <p:oleObj name="Equation" r:id="rId11" imgW="2768400" imgH="469800" progId="Equation.DSMT4">
                  <p:embed/>
                  <p:pic>
                    <p:nvPicPr>
                      <p:cNvPr id="0" name=""/>
                      <p:cNvPicPr/>
                      <p:nvPr/>
                    </p:nvPicPr>
                    <p:blipFill>
                      <a:blip r:embed="rId12"/>
                      <a:stretch>
                        <a:fillRect/>
                      </a:stretch>
                    </p:blipFill>
                    <p:spPr>
                      <a:xfrm>
                        <a:off x="1941513" y="1268413"/>
                        <a:ext cx="5210175" cy="884237"/>
                      </a:xfrm>
                      <a:prstGeom prst="rect">
                        <a:avLst/>
                      </a:prstGeom>
                    </p:spPr>
                  </p:pic>
                </p:oleObj>
              </mc:Fallback>
            </mc:AlternateContent>
          </a:graphicData>
        </a:graphic>
      </p:graphicFrame>
      <p:sp>
        <p:nvSpPr>
          <p:cNvPr id="32" name="Rectangle 31"/>
          <p:cNvSpPr/>
          <p:nvPr/>
        </p:nvSpPr>
        <p:spPr>
          <a:xfrm>
            <a:off x="6156176" y="4055594"/>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nvGrpSpPr>
          <p:cNvPr id="5" name="Group 4"/>
          <p:cNvGrpSpPr/>
          <p:nvPr/>
        </p:nvGrpSpPr>
        <p:grpSpPr>
          <a:xfrm>
            <a:off x="2149133" y="4005064"/>
            <a:ext cx="838691" cy="952506"/>
            <a:chOff x="2627784" y="3988662"/>
            <a:chExt cx="838691" cy="952506"/>
          </a:xfrm>
        </p:grpSpPr>
        <p:sp>
          <p:nvSpPr>
            <p:cNvPr id="34" name="Rectangle 33"/>
            <p:cNvSpPr/>
            <p:nvPr/>
          </p:nvSpPr>
          <p:spPr>
            <a:xfrm>
              <a:off x="2627784" y="4664169"/>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flipV="1">
              <a:off x="3059832" y="3988662"/>
              <a:ext cx="0" cy="675507"/>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377375" y="4013240"/>
            <a:ext cx="1106393" cy="495880"/>
            <a:chOff x="1835696" y="4013240"/>
            <a:chExt cx="1106393" cy="495880"/>
          </a:xfrm>
        </p:grpSpPr>
        <p:sp>
          <p:nvSpPr>
            <p:cNvPr id="36" name="Right Brace 35"/>
            <p:cNvSpPr/>
            <p:nvPr/>
          </p:nvSpPr>
          <p:spPr>
            <a:xfrm rot="5400000">
              <a:off x="2271162"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1835696"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40" name="Rectangle 39"/>
          <p:cNvSpPr/>
          <p:nvPr/>
        </p:nvSpPr>
        <p:spPr>
          <a:xfrm>
            <a:off x="3018546" y="2636912"/>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6" name="Group 5"/>
          <p:cNvGrpSpPr/>
          <p:nvPr/>
        </p:nvGrpSpPr>
        <p:grpSpPr>
          <a:xfrm>
            <a:off x="4460904" y="4131755"/>
            <a:ext cx="1695272" cy="666647"/>
            <a:chOff x="4316490" y="3961385"/>
            <a:chExt cx="1695272" cy="666647"/>
          </a:xfrm>
        </p:grpSpPr>
        <p:sp>
          <p:nvSpPr>
            <p:cNvPr id="2" name="Rectangle 1"/>
            <p:cNvSpPr/>
            <p:nvPr/>
          </p:nvSpPr>
          <p:spPr>
            <a:xfrm>
              <a:off x="4316490" y="4320255"/>
              <a:ext cx="1695272" cy="307777"/>
            </a:xfrm>
            <a:prstGeom prst="rect">
              <a:avLst/>
            </a:prstGeom>
          </p:spPr>
          <p:txBody>
            <a:bodyPr wrap="none">
              <a:spAutoFit/>
            </a:bodyPr>
            <a:lstStyle/>
            <a:p>
              <a:r>
                <a:rPr lang="en-US" sz="1400" b="1" dirty="0">
                  <a:solidFill>
                    <a:srgbClr val="FF0000"/>
                  </a:solidFill>
                </a:rPr>
                <a:t>Velocity Coefficients</a:t>
              </a:r>
            </a:p>
          </p:txBody>
        </p:sp>
        <p:cxnSp>
          <p:nvCxnSpPr>
            <p:cNvPr id="26" name="Straight Arrow Connector 25"/>
            <p:cNvCxnSpPr/>
            <p:nvPr/>
          </p:nvCxnSpPr>
          <p:spPr>
            <a:xfrm flipV="1">
              <a:off x="5148064" y="3961385"/>
              <a:ext cx="0" cy="409235"/>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graphicFrame>
        <p:nvGraphicFramePr>
          <p:cNvPr id="37" name="Object 36"/>
          <p:cNvGraphicFramePr>
            <a:graphicFrameLocks noChangeAspect="1"/>
          </p:cNvGraphicFramePr>
          <p:nvPr>
            <p:extLst>
              <p:ext uri="{D42A27DB-BD31-4B8C-83A1-F6EECF244321}">
                <p14:modId xmlns:p14="http://schemas.microsoft.com/office/powerpoint/2010/main" val="1469439384"/>
              </p:ext>
            </p:extLst>
          </p:nvPr>
        </p:nvGraphicFramePr>
        <p:xfrm>
          <a:off x="6876256" y="2839326"/>
          <a:ext cx="2001653" cy="2101842"/>
        </p:xfrm>
        <a:graphic>
          <a:graphicData uri="http://schemas.openxmlformats.org/presentationml/2006/ole">
            <mc:AlternateContent xmlns:mc="http://schemas.openxmlformats.org/markup-compatibility/2006">
              <mc:Choice xmlns:v="urn:schemas-microsoft-com:vml" Requires="v">
                <p:oleObj spid="_x0000_s35637" name="Equation" r:id="rId13" imgW="1765080" imgH="1854000" progId="Equation.DSMT4">
                  <p:embed/>
                </p:oleObj>
              </mc:Choice>
              <mc:Fallback>
                <p:oleObj name="Equation" r:id="rId13" imgW="1765080" imgH="1854000" progId="Equation.DSMT4">
                  <p:embed/>
                  <p:pic>
                    <p:nvPicPr>
                      <p:cNvPr id="31" name="Object 30"/>
                      <p:cNvPicPr/>
                      <p:nvPr/>
                    </p:nvPicPr>
                    <p:blipFill>
                      <a:blip r:embed="rId14"/>
                      <a:stretch>
                        <a:fillRect/>
                      </a:stretch>
                    </p:blipFill>
                    <p:spPr>
                      <a:xfrm>
                        <a:off x="6876256" y="2839326"/>
                        <a:ext cx="2001653" cy="2101842"/>
                      </a:xfrm>
                      <a:prstGeom prst="rect">
                        <a:avLst/>
                      </a:prstGeom>
                    </p:spPr>
                  </p:pic>
                </p:oleObj>
              </mc:Fallback>
            </mc:AlternateContent>
          </a:graphicData>
        </a:graphic>
      </p:graphicFrame>
    </p:spTree>
    <p:extLst>
      <p:ext uri="{BB962C8B-B14F-4D97-AF65-F5344CB8AC3E}">
        <p14:creationId xmlns:p14="http://schemas.microsoft.com/office/powerpoint/2010/main" val="97285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extLst>
              <p:ext uri="{D42A27DB-BD31-4B8C-83A1-F6EECF244321}">
                <p14:modId xmlns:p14="http://schemas.microsoft.com/office/powerpoint/2010/main" val="3640481550"/>
              </p:ext>
            </p:extLst>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61349"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261157045"/>
              </p:ext>
            </p:extLst>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1350"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67987670"/>
              </p:ext>
            </p:extLst>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1351" name="Equation" r:id="rId9" imgW="672840" imgH="914400" progId="Equation.DSMT4">
                  <p:embed/>
                </p:oleObj>
              </mc:Choice>
              <mc:Fallback>
                <p:oleObj name="Equation" r:id="rId9" imgW="672840" imgH="914400" progId="Equation.DSMT4">
                  <p:embed/>
                  <p:pic>
                    <p:nvPicPr>
                      <p:cNvPr id="0" name=""/>
                      <p:cNvPicPr/>
                      <p:nvPr/>
                    </p:nvPicPr>
                    <p:blipFill>
                      <a:blip r:embed="rId10"/>
                      <a:stretch>
                        <a:fillRect/>
                      </a:stretch>
                    </p:blipFill>
                    <p:spPr>
                      <a:xfrm>
                        <a:off x="4622384" y="4573545"/>
                        <a:ext cx="619125" cy="83978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570138489"/>
              </p:ext>
            </p:extLst>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1352"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48345342"/>
              </p:ext>
            </p:extLst>
          </p:nvPr>
        </p:nvGraphicFramePr>
        <p:xfrm>
          <a:off x="5277536" y="1861395"/>
          <a:ext cx="897757" cy="950566"/>
        </p:xfrm>
        <a:graphic>
          <a:graphicData uri="http://schemas.openxmlformats.org/presentationml/2006/ole">
            <mc:AlternateContent xmlns:mc="http://schemas.openxmlformats.org/markup-compatibility/2006">
              <mc:Choice xmlns:v="urn:schemas-microsoft-com:vml" Requires="v">
                <p:oleObj spid="_x0000_s61353" name="Equation" r:id="rId13" imgW="863280" imgH="914400" progId="Equation.DSMT4">
                  <p:embed/>
                </p:oleObj>
              </mc:Choice>
              <mc:Fallback>
                <p:oleObj name="Equation" r:id="rId13" imgW="863280" imgH="914400" progId="Equation.DSMT4">
                  <p:embed/>
                  <p:pic>
                    <p:nvPicPr>
                      <p:cNvPr id="0" name=""/>
                      <p:cNvPicPr/>
                      <p:nvPr/>
                    </p:nvPicPr>
                    <p:blipFill>
                      <a:blip r:embed="rId14"/>
                      <a:stretch>
                        <a:fillRect/>
                      </a:stretch>
                    </p:blipFill>
                    <p:spPr>
                      <a:xfrm>
                        <a:off x="5277536" y="1861395"/>
                        <a:ext cx="897757" cy="95056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79251652"/>
              </p:ext>
            </p:extLst>
          </p:nvPr>
        </p:nvGraphicFramePr>
        <p:xfrm>
          <a:off x="4981493" y="1521827"/>
          <a:ext cx="1193800" cy="254000"/>
        </p:xfrm>
        <a:graphic>
          <a:graphicData uri="http://schemas.openxmlformats.org/presentationml/2006/ole">
            <mc:AlternateContent xmlns:mc="http://schemas.openxmlformats.org/markup-compatibility/2006">
              <mc:Choice xmlns:v="urn:schemas-microsoft-com:vml" Requires="v">
                <p:oleObj spid="_x0000_s61354" name="Equation" r:id="rId15" imgW="1193760" imgH="253800" progId="Equation.DSMT4">
                  <p:embed/>
                </p:oleObj>
              </mc:Choice>
              <mc:Fallback>
                <p:oleObj name="Equation" r:id="rId15" imgW="1193760" imgH="253800" progId="Equation.DSMT4">
                  <p:embed/>
                  <p:pic>
                    <p:nvPicPr>
                      <p:cNvPr id="0" name=""/>
                      <p:cNvPicPr/>
                      <p:nvPr/>
                    </p:nvPicPr>
                    <p:blipFill>
                      <a:blip r:embed="rId16"/>
                      <a:stretch>
                        <a:fillRect/>
                      </a:stretch>
                    </p:blipFill>
                    <p:spPr>
                      <a:xfrm>
                        <a:off x="4981493" y="1521827"/>
                        <a:ext cx="11938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885239921"/>
              </p:ext>
            </p:extLst>
          </p:nvPr>
        </p:nvGraphicFramePr>
        <p:xfrm>
          <a:off x="476250" y="4397375"/>
          <a:ext cx="3432175" cy="341313"/>
        </p:xfrm>
        <a:graphic>
          <a:graphicData uri="http://schemas.openxmlformats.org/presentationml/2006/ole">
            <mc:AlternateContent xmlns:mc="http://schemas.openxmlformats.org/markup-compatibility/2006">
              <mc:Choice xmlns:v="urn:schemas-microsoft-com:vml" Requires="v">
                <p:oleObj spid="_x0000_s61355" name="Equation" r:id="rId17" imgW="2400120" imgH="241200" progId="Equation.DSMT4">
                  <p:embed/>
                </p:oleObj>
              </mc:Choice>
              <mc:Fallback>
                <p:oleObj name="Equation" r:id="rId17" imgW="2400120" imgH="241200" progId="Equation.DSMT4">
                  <p:embed/>
                  <p:pic>
                    <p:nvPicPr>
                      <p:cNvPr id="0" name=""/>
                      <p:cNvPicPr/>
                      <p:nvPr/>
                    </p:nvPicPr>
                    <p:blipFill>
                      <a:blip r:embed="rId18"/>
                      <a:stretch>
                        <a:fillRect/>
                      </a:stretch>
                    </p:blipFill>
                    <p:spPr>
                      <a:xfrm>
                        <a:off x="476250" y="4397375"/>
                        <a:ext cx="3432175" cy="34131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518456909"/>
              </p:ext>
            </p:extLst>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61356" name="Equation" r:id="rId19" imgW="609480" imgH="914400" progId="Equation.DSMT4">
                  <p:embed/>
                </p:oleObj>
              </mc:Choice>
              <mc:Fallback>
                <p:oleObj name="Equation" r:id="rId19" imgW="609480" imgH="914400" progId="Equation.DSMT4">
                  <p:embed/>
                  <p:pic>
                    <p:nvPicPr>
                      <p:cNvPr id="0" name=""/>
                      <p:cNvPicPr/>
                      <p:nvPr/>
                    </p:nvPicPr>
                    <p:blipFill>
                      <a:blip r:embed="rId20"/>
                      <a:stretch>
                        <a:fillRect/>
                      </a:stretch>
                    </p:blipFill>
                    <p:spPr>
                      <a:xfrm>
                        <a:off x="4579908" y="1914637"/>
                        <a:ext cx="569103" cy="852847"/>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230499030"/>
              </p:ext>
            </p:extLst>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1357"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820787678"/>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1358" name="Equation" r:id="rId23" imgW="1206360" imgH="253800" progId="Equation.DSMT4">
                  <p:embed/>
                </p:oleObj>
              </mc:Choice>
              <mc:Fallback>
                <p:oleObj name="Equation" r:id="rId23" imgW="1206360" imgH="253800" progId="Equation.DSMT4">
                  <p:embed/>
                  <p:pic>
                    <p:nvPicPr>
                      <p:cNvPr id="0" name=""/>
                      <p:cNvPicPr/>
                      <p:nvPr/>
                    </p:nvPicPr>
                    <p:blipFill>
                      <a:blip r:embed="rId24"/>
                      <a:stretch>
                        <a:fillRect/>
                      </a:stretch>
                    </p:blipFill>
                    <p:spPr>
                      <a:xfrm>
                        <a:off x="5019987" y="4175273"/>
                        <a:ext cx="1206500" cy="2540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201587113"/>
              </p:ext>
            </p:extLst>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1359" name="Equation" r:id="rId25" imgW="863280" imgH="914400" progId="Equation.DSMT4">
                  <p:embed/>
                </p:oleObj>
              </mc:Choice>
              <mc:Fallback>
                <p:oleObj name="Equation" r:id="rId25" imgW="863280" imgH="914400" progId="Equation.DSMT4">
                  <p:embed/>
                  <p:pic>
                    <p:nvPicPr>
                      <p:cNvPr id="0" name=""/>
                      <p:cNvPicPr/>
                      <p:nvPr/>
                    </p:nvPicPr>
                    <p:blipFill>
                      <a:blip r:embed="rId14"/>
                      <a:stretch>
                        <a:fillRect/>
                      </a:stretch>
                    </p:blipFill>
                    <p:spPr>
                      <a:xfrm>
                        <a:off x="5328730" y="4529539"/>
                        <a:ext cx="897757" cy="950566"/>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181958599"/>
              </p:ext>
            </p:extLst>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1360" name="Equation" r:id="rId26" imgW="1866600" imgH="939600" progId="Equation.DSMT4">
                  <p:embed/>
                </p:oleObj>
              </mc:Choice>
              <mc:Fallback>
                <p:oleObj name="Equation" r:id="rId26" imgW="1866600" imgH="939600" progId="Equation.DSMT4">
                  <p:embed/>
                  <p:pic>
                    <p:nvPicPr>
                      <p:cNvPr id="0" name=""/>
                      <p:cNvPicPr/>
                      <p:nvPr/>
                    </p:nvPicPr>
                    <p:blipFill>
                      <a:blip r:embed="rId27"/>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extLst>
              <p:ext uri="{D42A27DB-BD31-4B8C-83A1-F6EECF244321}">
                <p14:modId xmlns:p14="http://schemas.microsoft.com/office/powerpoint/2010/main" val="86543758"/>
              </p:ext>
            </p:extLst>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61361" name="Equation" r:id="rId28" imgW="1358640" imgH="419040" progId="Equation.DSMT4">
                  <p:embed/>
                </p:oleObj>
              </mc:Choice>
              <mc:Fallback>
                <p:oleObj name="Equation" r:id="rId28" imgW="1358640" imgH="419040" progId="Equation.DSMT4">
                  <p:embed/>
                  <p:pic>
                    <p:nvPicPr>
                      <p:cNvPr id="0" name=""/>
                      <p:cNvPicPr/>
                      <p:nvPr/>
                    </p:nvPicPr>
                    <p:blipFill>
                      <a:blip r:embed="rId29"/>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829127107"/>
              </p:ext>
            </p:extLst>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61362" name="Equation" r:id="rId30" imgW="2819160" imgH="419040" progId="Equation.DSMT4">
                  <p:embed/>
                </p:oleObj>
              </mc:Choice>
              <mc:Fallback>
                <p:oleObj name="Equation" r:id="rId30" imgW="2819160" imgH="419040" progId="Equation.DSMT4">
                  <p:embed/>
                  <p:pic>
                    <p:nvPicPr>
                      <p:cNvPr id="0" name=""/>
                      <p:cNvPicPr/>
                      <p:nvPr/>
                    </p:nvPicPr>
                    <p:blipFill>
                      <a:blip r:embed="rId31"/>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3493912254"/>
              </p:ext>
            </p:extLst>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61363" name="Equation" r:id="rId32" imgW="2057400" imgH="431640" progId="Equation.DSMT4">
                  <p:embed/>
                </p:oleObj>
              </mc:Choice>
              <mc:Fallback>
                <p:oleObj name="Equation" r:id="rId32" imgW="2057400" imgH="431640" progId="Equation.DSMT4">
                  <p:embed/>
                  <p:pic>
                    <p:nvPicPr>
                      <p:cNvPr id="0" name=""/>
                      <p:cNvPicPr/>
                      <p:nvPr/>
                    </p:nvPicPr>
                    <p:blipFill>
                      <a:blip r:embed="rId33"/>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805857032"/>
              </p:ext>
            </p:extLst>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61364" name="Equation" r:id="rId34" imgW="2222280" imgH="419040" progId="Equation.DSMT4">
                  <p:embed/>
                </p:oleObj>
              </mc:Choice>
              <mc:Fallback>
                <p:oleObj name="Equation" r:id="rId34" imgW="2222280" imgH="419040" progId="Equation.DSMT4">
                  <p:embed/>
                  <p:pic>
                    <p:nvPicPr>
                      <p:cNvPr id="0" name=""/>
                      <p:cNvPicPr/>
                      <p:nvPr/>
                    </p:nvPicPr>
                    <p:blipFill>
                      <a:blip r:embed="rId35"/>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578760024"/>
              </p:ext>
            </p:extLst>
          </p:nvPr>
        </p:nvGraphicFramePr>
        <p:xfrm>
          <a:off x="420688" y="4037013"/>
          <a:ext cx="3544887" cy="304800"/>
        </p:xfrm>
        <a:graphic>
          <a:graphicData uri="http://schemas.openxmlformats.org/presentationml/2006/ole">
            <mc:AlternateContent xmlns:mc="http://schemas.openxmlformats.org/markup-compatibility/2006">
              <mc:Choice xmlns:v="urn:schemas-microsoft-com:vml" Requires="v">
                <p:oleObj spid="_x0000_s61365" name="Equation" r:id="rId36" imgW="2768400" imgH="241200" progId="Equation.DSMT4">
                  <p:embed/>
                </p:oleObj>
              </mc:Choice>
              <mc:Fallback>
                <p:oleObj name="Equation" r:id="rId36" imgW="2768400" imgH="241200" progId="Equation.DSMT4">
                  <p:embed/>
                  <p:pic>
                    <p:nvPicPr>
                      <p:cNvPr id="0" name=""/>
                      <p:cNvPicPr/>
                      <p:nvPr/>
                    </p:nvPicPr>
                    <p:blipFill>
                      <a:blip r:embed="rId37"/>
                      <a:stretch>
                        <a:fillRect/>
                      </a:stretch>
                    </p:blipFill>
                    <p:spPr>
                      <a:xfrm>
                        <a:off x="420688" y="4037013"/>
                        <a:ext cx="3544887" cy="304800"/>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extLst>
              <p:ext uri="{D42A27DB-BD31-4B8C-83A1-F6EECF244321}">
                <p14:modId xmlns:p14="http://schemas.microsoft.com/office/powerpoint/2010/main" val="1677769585"/>
              </p:ext>
            </p:extLst>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61366" name="Equation" r:id="rId38" imgW="1790640" imgH="228600" progId="Equation.DSMT4">
                  <p:embed/>
                </p:oleObj>
              </mc:Choice>
              <mc:Fallback>
                <p:oleObj name="Equation" r:id="rId38" imgW="1790640" imgH="228600" progId="Equation.DSMT4">
                  <p:embed/>
                  <p:pic>
                    <p:nvPicPr>
                      <p:cNvPr id="0" name=""/>
                      <p:cNvPicPr/>
                      <p:nvPr/>
                    </p:nvPicPr>
                    <p:blipFill>
                      <a:blip r:embed="rId39"/>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2208416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641" y="1484784"/>
            <a:ext cx="3291839" cy="2468880"/>
          </a:xfrm>
          <a:prstGeom prst="rect">
            <a:avLst/>
          </a:prstGeom>
        </p:spPr>
      </p:pic>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3</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1556791"/>
            <a:ext cx="4896544" cy="367240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0641" y="3984456"/>
            <a:ext cx="3291839" cy="2468880"/>
          </a:xfrm>
          <a:prstGeom prst="rect">
            <a:avLst/>
          </a:prstGeom>
        </p:spPr>
      </p:pic>
      <p:sp>
        <p:nvSpPr>
          <p:cNvPr id="11" name="Rectangle 10"/>
          <p:cNvSpPr/>
          <p:nvPr/>
        </p:nvSpPr>
        <p:spPr>
          <a:xfrm>
            <a:off x="1043608" y="1043444"/>
            <a:ext cx="4274119" cy="369332"/>
          </a:xfrm>
          <a:prstGeom prst="rect">
            <a:avLst/>
          </a:prstGeom>
        </p:spPr>
        <p:txBody>
          <a:bodyPr wrap="none">
            <a:spAutoFit/>
          </a:bodyPr>
          <a:lstStyle/>
          <a:p>
            <a:r>
              <a:rPr lang="en-US" b="1" dirty="0">
                <a:solidFill>
                  <a:srgbClr val="0000FF"/>
                </a:solidFill>
              </a:rPr>
              <a:t>Second Order Example: Two-body Problem</a:t>
            </a:r>
            <a:endParaRPr lang="en-US" sz="900" b="1" dirty="0"/>
          </a:p>
        </p:txBody>
      </p:sp>
      <p:sp>
        <p:nvSpPr>
          <p:cNvPr id="24" name="Rectangle 23"/>
          <p:cNvSpPr/>
          <p:nvPr/>
        </p:nvSpPr>
        <p:spPr>
          <a:xfrm>
            <a:off x="35496" y="5059050"/>
            <a:ext cx="5698533" cy="1754326"/>
          </a:xfrm>
          <a:prstGeom prst="rect">
            <a:avLst/>
          </a:prstGeom>
        </p:spPr>
        <p:txBody>
          <a:bodyPr wrap="square">
            <a:spAutoFit/>
          </a:bodyPr>
          <a:lstStyle/>
          <a:p>
            <a:r>
              <a:rPr lang="en-US" dirty="0"/>
              <a:t>There is an analytical solution to the two-body problem in Celestial mechanics. In this example we demonstrate how the second order Picard-Chebyshev technique is used to integrate a second order system of differential equations. The code for generating the above figures is available for use as a learning tool: </a:t>
            </a:r>
            <a:r>
              <a:rPr lang="en-US" b="1" dirty="0">
                <a:solidFill>
                  <a:srgbClr val="FF0000"/>
                </a:solidFill>
              </a:rPr>
              <a:t>run_lecture3_example3_ivpII.m</a:t>
            </a:r>
            <a:r>
              <a:rPr lang="en-US" dirty="0"/>
              <a:t>.</a:t>
            </a:r>
          </a:p>
        </p:txBody>
      </p:sp>
      <p:graphicFrame>
        <p:nvGraphicFramePr>
          <p:cNvPr id="14" name="Object 13"/>
          <p:cNvGraphicFramePr>
            <a:graphicFrameLocks noChangeAspect="1"/>
          </p:cNvGraphicFramePr>
          <p:nvPr/>
        </p:nvGraphicFramePr>
        <p:xfrm>
          <a:off x="5436096" y="892719"/>
          <a:ext cx="1320800" cy="669925"/>
        </p:xfrm>
        <a:graphic>
          <a:graphicData uri="http://schemas.openxmlformats.org/presentationml/2006/ole">
            <mc:AlternateContent xmlns:mc="http://schemas.openxmlformats.org/markup-compatibility/2006">
              <mc:Choice xmlns:v="urn:schemas-microsoft-com:vml" Requires="v">
                <p:oleObj spid="_x0000_s16617" name="Equation" r:id="rId8" imgW="774360" imgH="393480" progId="Equation.DSMT4">
                  <p:embed/>
                </p:oleObj>
              </mc:Choice>
              <mc:Fallback>
                <p:oleObj name="Equation" r:id="rId8" imgW="774360" imgH="393480" progId="Equation.DSMT4">
                  <p:embed/>
                  <p:pic>
                    <p:nvPicPr>
                      <p:cNvPr id="0" name=""/>
                      <p:cNvPicPr/>
                      <p:nvPr/>
                    </p:nvPicPr>
                    <p:blipFill>
                      <a:blip r:embed="rId9"/>
                      <a:stretch>
                        <a:fillRect/>
                      </a:stretch>
                    </p:blipFill>
                    <p:spPr>
                      <a:xfrm>
                        <a:off x="5436096" y="892719"/>
                        <a:ext cx="1320800" cy="669925"/>
                      </a:xfrm>
                      <a:prstGeom prst="rect">
                        <a:avLst/>
                      </a:prstGeom>
                    </p:spPr>
                  </p:pic>
                </p:oleObj>
              </mc:Fallback>
            </mc:AlternateContent>
          </a:graphicData>
        </a:graphic>
      </p:graphicFrame>
    </p:spTree>
    <p:extLst>
      <p:ext uri="{BB962C8B-B14F-4D97-AF65-F5344CB8AC3E}">
        <p14:creationId xmlns:p14="http://schemas.microsoft.com/office/powerpoint/2010/main" val="3141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4</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79512" y="4797152"/>
            <a:ext cx="8856984" cy="2031325"/>
          </a:xfrm>
          <a:prstGeom prst="rect">
            <a:avLst/>
          </a:prstGeom>
        </p:spPr>
        <p:txBody>
          <a:bodyPr wrap="square">
            <a:spAutoFit/>
          </a:bodyPr>
          <a:lstStyle/>
          <a:p>
            <a:r>
              <a:rPr lang="en-US" dirty="0"/>
              <a:t>There is </a:t>
            </a:r>
            <a:r>
              <a:rPr lang="en-US" b="1" i="1" dirty="0"/>
              <a:t>no analytical solution </a:t>
            </a:r>
            <a:r>
              <a:rPr lang="en-US" dirty="0"/>
              <a:t>to the </a:t>
            </a:r>
            <a:r>
              <a:rPr lang="en-US" b="1" i="1" dirty="0"/>
              <a:t>perturbed problem. </a:t>
            </a:r>
            <a:r>
              <a:rPr lang="en-US" i="1" dirty="0"/>
              <a:t>We used a </a:t>
            </a:r>
            <a:r>
              <a:rPr lang="en-US" b="1" i="1" dirty="0"/>
              <a:t>spherical harmonic degree &amp; order 40 gravity model</a:t>
            </a:r>
            <a:r>
              <a:rPr lang="en-US" i="1" dirty="0"/>
              <a:t>.</a:t>
            </a:r>
            <a:r>
              <a:rPr lang="en-US" b="1" i="1" dirty="0"/>
              <a:t> </a:t>
            </a:r>
            <a:r>
              <a:rPr lang="en-US" dirty="0"/>
              <a:t>One approach to check the solution accuracy is to compute the </a:t>
            </a:r>
            <a:r>
              <a:rPr lang="en-US" b="1" i="1" dirty="0"/>
              <a:t>Hamiltonian</a:t>
            </a:r>
            <a:r>
              <a:rPr lang="en-US" dirty="0"/>
              <a:t> at each point and check if it is </a:t>
            </a:r>
            <a:r>
              <a:rPr lang="en-US" b="1" i="1" dirty="0"/>
              <a:t>conserved</a:t>
            </a:r>
            <a:r>
              <a:rPr lang="en-US" dirty="0"/>
              <a:t> to the desired tolerance over the orbit (near machine precision of 15 digits in this case). For a </a:t>
            </a:r>
            <a:r>
              <a:rPr lang="en-US" b="1" i="1" dirty="0"/>
              <a:t>non-conservative system </a:t>
            </a:r>
            <a:r>
              <a:rPr lang="en-US" dirty="0"/>
              <a:t>other methods such as the </a:t>
            </a:r>
            <a:r>
              <a:rPr lang="en-US" b="1" i="1" dirty="0"/>
              <a:t>reverse test</a:t>
            </a:r>
            <a:r>
              <a:rPr lang="en-US" dirty="0"/>
              <a:t> and </a:t>
            </a:r>
            <a:r>
              <a:rPr lang="en-US" b="1" i="1" dirty="0" err="1"/>
              <a:t>Zadunaisky's</a:t>
            </a:r>
            <a:r>
              <a:rPr lang="en-US" b="1" i="1" dirty="0"/>
              <a:t> technique</a:t>
            </a:r>
            <a:r>
              <a:rPr lang="en-US" dirty="0"/>
              <a:t> (Berry &amp; Healy 2003) must be utilized. The code for generating the above figures is available for use as a learning tool: </a:t>
            </a:r>
            <a:r>
              <a:rPr lang="en-US" b="1" dirty="0">
                <a:solidFill>
                  <a:srgbClr val="FF0000"/>
                </a:solidFill>
              </a:rPr>
              <a:t>run_lecture3_example4b_ivpII.m</a:t>
            </a:r>
            <a:r>
              <a:rPr lang="en-US" dirty="0"/>
              <a:t> and </a:t>
            </a:r>
            <a:r>
              <a:rPr lang="en-US" b="1" dirty="0">
                <a:solidFill>
                  <a:srgbClr val="FF0000"/>
                </a:solidFill>
              </a:rPr>
              <a:t>run_lecture3_example4c_fvpII.m</a:t>
            </a:r>
            <a:r>
              <a:rPr lang="en-US" dirty="0"/>
              <a:t>.</a:t>
            </a:r>
          </a:p>
        </p:txBody>
      </p:sp>
      <p:sp>
        <p:nvSpPr>
          <p:cNvPr id="11" name="Rectangle 10"/>
          <p:cNvSpPr/>
          <p:nvPr/>
        </p:nvSpPr>
        <p:spPr>
          <a:xfrm>
            <a:off x="467544" y="1043444"/>
            <a:ext cx="5416547" cy="369332"/>
          </a:xfrm>
          <a:prstGeom prst="rect">
            <a:avLst/>
          </a:prstGeom>
        </p:spPr>
        <p:txBody>
          <a:bodyPr wrap="none">
            <a:spAutoFit/>
          </a:bodyPr>
          <a:lstStyle/>
          <a:p>
            <a:pPr algn="ctr"/>
            <a:r>
              <a:rPr lang="en-US" b="1" dirty="0">
                <a:solidFill>
                  <a:srgbClr val="0000FF"/>
                </a:solidFill>
              </a:rPr>
              <a:t>Second Order Example: Perturbed Two-body Problem</a:t>
            </a:r>
            <a:endParaRPr lang="en-US" sz="900"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377" y="1541484"/>
            <a:ext cx="4389119" cy="3291840"/>
          </a:xfrm>
          <a:prstGeom prst="rect">
            <a:avLst/>
          </a:prstGeom>
        </p:spPr>
      </p:pic>
      <p:graphicFrame>
        <p:nvGraphicFramePr>
          <p:cNvPr id="14" name="Object 13"/>
          <p:cNvGraphicFramePr>
            <a:graphicFrameLocks noChangeAspect="1"/>
          </p:cNvGraphicFramePr>
          <p:nvPr/>
        </p:nvGraphicFramePr>
        <p:xfrm>
          <a:off x="6012160" y="887413"/>
          <a:ext cx="2468563" cy="669925"/>
        </p:xfrm>
        <a:graphic>
          <a:graphicData uri="http://schemas.openxmlformats.org/presentationml/2006/ole">
            <mc:AlternateContent xmlns:mc="http://schemas.openxmlformats.org/markup-compatibility/2006">
              <mc:Choice xmlns:v="urn:schemas-microsoft-com:vml" Requires="v">
                <p:oleObj spid="_x0000_s17644" name="Equation" r:id="rId6" imgW="1447560" imgH="393480" progId="Equation.DSMT4">
                  <p:embed/>
                </p:oleObj>
              </mc:Choice>
              <mc:Fallback>
                <p:oleObj name="Equation" r:id="rId6" imgW="1447560" imgH="393480" progId="Equation.DSMT4">
                  <p:embed/>
                  <p:pic>
                    <p:nvPicPr>
                      <p:cNvPr id="0" name=""/>
                      <p:cNvPicPr/>
                      <p:nvPr/>
                    </p:nvPicPr>
                    <p:blipFill>
                      <a:blip r:embed="rId7"/>
                      <a:stretch>
                        <a:fillRect/>
                      </a:stretch>
                    </p:blipFill>
                    <p:spPr>
                      <a:xfrm>
                        <a:off x="6012160" y="887413"/>
                        <a:ext cx="2468563" cy="669925"/>
                      </a:xfrm>
                      <a:prstGeom prst="rect">
                        <a:avLst/>
                      </a:prstGeom>
                    </p:spPr>
                  </p:pic>
                </p:oleObj>
              </mc:Fallback>
            </mc:AlternateContent>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96" y="1448948"/>
            <a:ext cx="4389119" cy="3291840"/>
          </a:xfrm>
          <a:prstGeom prst="rect">
            <a:avLst/>
          </a:prstGeom>
        </p:spPr>
      </p:pic>
    </p:spTree>
    <p:extLst>
      <p:ext uri="{BB962C8B-B14F-4D97-AF65-F5344CB8AC3E}">
        <p14:creationId xmlns:p14="http://schemas.microsoft.com/office/powerpoint/2010/main" val="186576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961" y="1255428"/>
            <a:ext cx="4511039" cy="338328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1255428"/>
            <a:ext cx="4511039" cy="3383280"/>
          </a:xfrm>
          <a:prstGeom prst="rect">
            <a:avLst/>
          </a:prstGeom>
        </p:spPr>
      </p:pic>
      <p:sp>
        <p:nvSpPr>
          <p:cNvPr id="11" name="Rectangle 10"/>
          <p:cNvSpPr/>
          <p:nvPr/>
        </p:nvSpPr>
        <p:spPr>
          <a:xfrm>
            <a:off x="1178525" y="980728"/>
            <a:ext cx="2274149" cy="369332"/>
          </a:xfrm>
          <a:prstGeom prst="rect">
            <a:avLst/>
          </a:prstGeom>
        </p:spPr>
        <p:txBody>
          <a:bodyPr wrap="none">
            <a:spAutoFit/>
          </a:bodyPr>
          <a:lstStyle/>
          <a:p>
            <a:pPr algn="ctr"/>
            <a:r>
              <a:rPr lang="en-US" b="1" dirty="0">
                <a:solidFill>
                  <a:srgbClr val="0000FF"/>
                </a:solidFill>
              </a:rPr>
              <a:t>First Order Algorithm</a:t>
            </a:r>
            <a:endParaRPr lang="en-US" sz="900" b="1" dirty="0"/>
          </a:p>
        </p:txBody>
      </p:sp>
      <p:pic>
        <p:nvPicPr>
          <p:cNvPr id="8" name="Picture 7" descr="TAMU_Aero_Logo.png"/>
          <p:cNvPicPr>
            <a:picLocks noChangeAspect="1"/>
          </p:cNvPicPr>
          <p:nvPr/>
        </p:nvPicPr>
        <p:blipFill>
          <a:blip r:embed="rId6"/>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rPr>
              <a:t>First Order vs Second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79512" y="5229200"/>
            <a:ext cx="8856984" cy="1477328"/>
          </a:xfrm>
          <a:prstGeom prst="rect">
            <a:avLst/>
          </a:prstGeom>
        </p:spPr>
        <p:txBody>
          <a:bodyPr wrap="square">
            <a:spAutoFit/>
          </a:bodyPr>
          <a:lstStyle/>
          <a:p>
            <a:r>
              <a:rPr lang="en-US" dirty="0"/>
              <a:t>The </a:t>
            </a:r>
            <a:r>
              <a:rPr lang="en-US" b="1" i="1" dirty="0"/>
              <a:t>naturally</a:t>
            </a:r>
            <a:r>
              <a:rPr lang="en-US" dirty="0"/>
              <a:t> second order system is solved in </a:t>
            </a:r>
            <a:r>
              <a:rPr lang="en-US" b="1" i="1" dirty="0"/>
              <a:t>first order </a:t>
            </a:r>
            <a:r>
              <a:rPr lang="en-US" dirty="0"/>
              <a:t>form using the first order Picard-Chebyshev algorithm (left). Position and velocity are updated on </a:t>
            </a:r>
            <a:r>
              <a:rPr lang="en-US" b="1" i="1" dirty="0"/>
              <a:t>alternate iterations </a:t>
            </a:r>
            <a:r>
              <a:rPr lang="en-US" dirty="0"/>
              <a:t>and thus the total number of iterations is about </a:t>
            </a:r>
            <a:r>
              <a:rPr lang="en-US" b="1" i="1" dirty="0"/>
              <a:t>twice</a:t>
            </a:r>
            <a:r>
              <a:rPr lang="en-US" dirty="0"/>
              <a:t> as many as solving the naturally second order system with the second order Picard-Chebyshev algorithm (right). </a:t>
            </a:r>
            <a:r>
              <a:rPr lang="en-US" b="1" dirty="0">
                <a:solidFill>
                  <a:srgbClr val="FF0000"/>
                </a:solidFill>
              </a:rPr>
              <a:t>run_lecture3_example4a_ivpI.m</a:t>
            </a:r>
            <a:r>
              <a:rPr lang="en-US" dirty="0"/>
              <a:t>.</a:t>
            </a:r>
          </a:p>
        </p:txBody>
      </p:sp>
      <p:graphicFrame>
        <p:nvGraphicFramePr>
          <p:cNvPr id="14" name="Object 13"/>
          <p:cNvGraphicFramePr>
            <a:graphicFrameLocks noChangeAspect="1"/>
          </p:cNvGraphicFramePr>
          <p:nvPr>
            <p:extLst>
              <p:ext uri="{D42A27DB-BD31-4B8C-83A1-F6EECF244321}">
                <p14:modId xmlns:p14="http://schemas.microsoft.com/office/powerpoint/2010/main" val="1283833144"/>
              </p:ext>
            </p:extLst>
          </p:nvPr>
        </p:nvGraphicFramePr>
        <p:xfrm>
          <a:off x="5602286" y="4510707"/>
          <a:ext cx="2468563" cy="669925"/>
        </p:xfrm>
        <a:graphic>
          <a:graphicData uri="http://schemas.openxmlformats.org/presentationml/2006/ole">
            <mc:AlternateContent xmlns:mc="http://schemas.openxmlformats.org/markup-compatibility/2006">
              <mc:Choice xmlns:v="urn:schemas-microsoft-com:vml" Requires="v">
                <p:oleObj spid="_x0000_s66618" name="Equation" r:id="rId7" imgW="1447560" imgH="393480" progId="Equation.DSMT4">
                  <p:embed/>
                </p:oleObj>
              </mc:Choice>
              <mc:Fallback>
                <p:oleObj name="Equation" r:id="rId7" imgW="1447560" imgH="393480" progId="Equation.DSMT4">
                  <p:embed/>
                  <p:pic>
                    <p:nvPicPr>
                      <p:cNvPr id="0" name=""/>
                      <p:cNvPicPr/>
                      <p:nvPr/>
                    </p:nvPicPr>
                    <p:blipFill>
                      <a:blip r:embed="rId8"/>
                      <a:stretch>
                        <a:fillRect/>
                      </a:stretch>
                    </p:blipFill>
                    <p:spPr>
                      <a:xfrm>
                        <a:off x="5602286" y="4510707"/>
                        <a:ext cx="2468563" cy="669925"/>
                      </a:xfrm>
                      <a:prstGeom prst="rect">
                        <a:avLst/>
                      </a:prstGeom>
                    </p:spPr>
                  </p:pic>
                </p:oleObj>
              </mc:Fallback>
            </mc:AlternateContent>
          </a:graphicData>
        </a:graphic>
      </p:graphicFrame>
      <p:sp>
        <p:nvSpPr>
          <p:cNvPr id="15" name="Rectangle 14"/>
          <p:cNvSpPr/>
          <p:nvPr/>
        </p:nvSpPr>
        <p:spPr>
          <a:xfrm>
            <a:off x="5689211" y="980728"/>
            <a:ext cx="2489977" cy="369332"/>
          </a:xfrm>
          <a:prstGeom prst="rect">
            <a:avLst/>
          </a:prstGeom>
        </p:spPr>
        <p:txBody>
          <a:bodyPr wrap="none">
            <a:spAutoFit/>
          </a:bodyPr>
          <a:lstStyle/>
          <a:p>
            <a:pPr algn="ctr"/>
            <a:r>
              <a:rPr lang="en-US" b="1" dirty="0">
                <a:solidFill>
                  <a:srgbClr val="0000FF"/>
                </a:solidFill>
              </a:rPr>
              <a:t>Second Order Algorithm</a:t>
            </a:r>
            <a:endParaRPr lang="en-US" sz="900" b="1" dirty="0"/>
          </a:p>
        </p:txBody>
      </p:sp>
      <p:graphicFrame>
        <p:nvGraphicFramePr>
          <p:cNvPr id="16" name="Object 15"/>
          <p:cNvGraphicFramePr>
            <a:graphicFrameLocks noChangeAspect="1"/>
          </p:cNvGraphicFramePr>
          <p:nvPr>
            <p:extLst>
              <p:ext uri="{D42A27DB-BD31-4B8C-83A1-F6EECF244321}">
                <p14:modId xmlns:p14="http://schemas.microsoft.com/office/powerpoint/2010/main" val="4266855699"/>
              </p:ext>
            </p:extLst>
          </p:nvPr>
        </p:nvGraphicFramePr>
        <p:xfrm>
          <a:off x="501526" y="4509120"/>
          <a:ext cx="3854450" cy="671512"/>
        </p:xfrm>
        <a:graphic>
          <a:graphicData uri="http://schemas.openxmlformats.org/presentationml/2006/ole">
            <mc:AlternateContent xmlns:mc="http://schemas.openxmlformats.org/markup-compatibility/2006">
              <mc:Choice xmlns:v="urn:schemas-microsoft-com:vml" Requires="v">
                <p:oleObj spid="_x0000_s66619" name="Equation" r:id="rId9" imgW="2260440" imgH="393480" progId="Equation.DSMT4">
                  <p:embed/>
                </p:oleObj>
              </mc:Choice>
              <mc:Fallback>
                <p:oleObj name="Equation" r:id="rId9" imgW="2260440" imgH="393480" progId="Equation.DSMT4">
                  <p:embed/>
                  <p:pic>
                    <p:nvPicPr>
                      <p:cNvPr id="0" name=""/>
                      <p:cNvPicPr/>
                      <p:nvPr/>
                    </p:nvPicPr>
                    <p:blipFill>
                      <a:blip r:embed="rId10"/>
                      <a:stretch>
                        <a:fillRect/>
                      </a:stretch>
                    </p:blipFill>
                    <p:spPr>
                      <a:xfrm>
                        <a:off x="501526" y="4509120"/>
                        <a:ext cx="3854450" cy="671512"/>
                      </a:xfrm>
                      <a:prstGeom prst="rect">
                        <a:avLst/>
                      </a:prstGeom>
                    </p:spPr>
                  </p:pic>
                </p:oleObj>
              </mc:Fallback>
            </mc:AlternateContent>
          </a:graphicData>
        </a:graphic>
      </p:graphicFrame>
    </p:spTree>
    <p:extLst>
      <p:ext uri="{BB962C8B-B14F-4D97-AF65-F5344CB8AC3E}">
        <p14:creationId xmlns:p14="http://schemas.microsoft.com/office/powerpoint/2010/main" val="26197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23"/>
              <p:cNvSpPr/>
              <p:nvPr/>
            </p:nvSpPr>
            <p:spPr>
              <a:xfrm>
                <a:off x="107503" y="1164257"/>
                <a:ext cx="8960297" cy="5145063"/>
              </a:xfrm>
              <a:prstGeom prst="rect">
                <a:avLst/>
              </a:prstGeom>
            </p:spPr>
            <p:txBody>
              <a:bodyPr wrap="square">
                <a:spAutoFit/>
              </a:bodyPr>
              <a:lstStyle/>
              <a:p>
                <a:r>
                  <a:rPr lang="en-US" b="1" dirty="0">
                    <a:solidFill>
                      <a:srgbClr val="0000FF"/>
                    </a:solidFill>
                  </a:rPr>
                  <a:t>Types of Boundary Value Problems</a:t>
                </a:r>
              </a:p>
              <a:p>
                <a:endParaRPr lang="en-US" b="1" dirty="0">
                  <a:solidFill>
                    <a:srgbClr val="0000FF"/>
                  </a:solidFill>
                </a:endParaRPr>
              </a:p>
              <a:p>
                <a:pPr marL="285750" indent="-285750">
                  <a:buFont typeface="Arial" panose="020B0604020202020204" pitchFamily="34" charset="0"/>
                  <a:buChar char="•"/>
                </a:pPr>
                <a:r>
                  <a:rPr lang="en-US" b="1" i="1" dirty="0"/>
                  <a:t>BVP of the first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𝑓</m:t>
                        </m:r>
                      </m:sub>
                    </m:sSub>
                  </m:oMath>
                </a14:m>
                <a:r>
                  <a:rPr lang="en-US" dirty="0"/>
                  <a:t> are specified.</a:t>
                </a:r>
              </a:p>
              <a:p>
                <a:pPr marL="742950" lvl="1" indent="-285750">
                  <a:buFont typeface="Arial" panose="020B0604020202020204" pitchFamily="34" charset="0"/>
                  <a:buChar char="•"/>
                </a:pPr>
                <a:r>
                  <a:rPr lang="en-US" dirty="0"/>
                  <a:t>Also known as a two-point boundary value problem (TPBVP). </a:t>
                </a:r>
              </a:p>
              <a:p>
                <a:pPr marL="742950" lvl="1" indent="-285750">
                  <a:buFont typeface="Arial" panose="020B0604020202020204" pitchFamily="34" charset="0"/>
                  <a:buChar char="•"/>
                </a:pPr>
                <a:r>
                  <a:rPr lang="en-US" dirty="0"/>
                  <a:t>In Celestial mechanics this is often referred to as </a:t>
                </a:r>
                <a:r>
                  <a:rPr lang="en-US" b="1" i="1" dirty="0"/>
                  <a:t>Lambert’s problem</a:t>
                </a:r>
                <a:r>
                  <a:rPr lang="en-US" dirty="0"/>
                  <a:t>.</a:t>
                </a:r>
              </a:p>
              <a:p>
                <a:pPr marL="742950" lvl="1" indent="-285750">
                  <a:buFont typeface="Arial" panose="020B0604020202020204" pitchFamily="34" charset="0"/>
                  <a:buChar char="•"/>
                </a:pPr>
                <a:r>
                  <a:rPr lang="en-US" dirty="0"/>
                  <a:t>Special Picard-Chebyshev formulation that does not require a Newton-like shooting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BVP of the second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𝒗</m:t>
                        </m:r>
                      </m:e>
                      <m:sub>
                        <m:r>
                          <a:rPr lang="en-US" b="0" i="1" smtClean="0">
                            <a:latin typeface="Cambria Math" panose="02040503050406030204" pitchFamily="18" charset="0"/>
                          </a:rPr>
                          <m:t>𝑓</m:t>
                        </m:r>
                      </m:sub>
                    </m:sSub>
                  </m:oMath>
                </a14:m>
                <a:r>
                  <a:rPr lang="en-US" dirty="0"/>
                  <a:t> are specified.</a:t>
                </a:r>
              </a:p>
              <a:p>
                <a:pPr marL="742950" lvl="1" indent="-285750">
                  <a:buFont typeface="Arial" panose="020B0604020202020204" pitchFamily="34" charset="0"/>
                  <a:buChar char="•"/>
                </a:pPr>
                <a:r>
                  <a:rPr lang="en-US" dirty="0"/>
                  <a:t>Combination of initial value problem (IVP) and final value problem (FVP).</a:t>
                </a:r>
              </a:p>
              <a:p>
                <a:pPr marL="742950" lvl="1" indent="-285750">
                  <a:buFont typeface="Arial" panose="020B0604020202020204" pitchFamily="34" charset="0"/>
                  <a:buChar char="•"/>
                </a:pPr>
                <a:r>
                  <a:rPr lang="en-US" dirty="0"/>
                  <a:t>Special Picard-Chebyshev formulation that does not require a Newton-like shooting method.</a:t>
                </a:r>
              </a:p>
              <a:p>
                <a:endParaRPr lang="en-US" dirty="0"/>
              </a:p>
              <a:p>
                <a:pPr marL="285750" indent="-285750">
                  <a:buFont typeface="Arial" panose="020B0604020202020204" pitchFamily="34" charset="0"/>
                  <a:buChar char="•"/>
                </a:pPr>
                <a:r>
                  <a:rPr lang="en-US" b="1" i="1" dirty="0"/>
                  <a:t>BVP of the third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oMath>
                </a14:m>
                <a:r>
                  <a:rPr lang="en-US" dirty="0"/>
                  <a:t> are specified.</a:t>
                </a:r>
              </a:p>
              <a:p>
                <a:pPr marL="742950" lvl="1" indent="-285750">
                  <a:buFont typeface="Arial" panose="020B0604020202020204" pitchFamily="34" charset="0"/>
                  <a:buChar char="•"/>
                </a:pPr>
                <a:r>
                  <a:rPr lang="en-US" dirty="0"/>
                  <a:t>Combination of FVP and IVP.</a:t>
                </a:r>
              </a:p>
              <a:p>
                <a:pPr marL="742950" lvl="1" indent="-285750">
                  <a:buFont typeface="Arial" panose="020B0604020202020204" pitchFamily="34" charset="0"/>
                  <a:buChar char="•"/>
                </a:pPr>
                <a:r>
                  <a:rPr lang="en-US" dirty="0"/>
                  <a:t>Special Picard-Chebyshev formulation that does not require a Newton-like shooting method.</a:t>
                </a:r>
              </a:p>
              <a:p>
                <a:endParaRPr lang="en-US" b="1" dirty="0">
                  <a:solidFill>
                    <a:srgbClr val="0000FF"/>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107503" y="1164257"/>
                <a:ext cx="8960297" cy="5145063"/>
              </a:xfrm>
              <a:prstGeom prst="rect">
                <a:avLst/>
              </a:prstGeom>
              <a:blipFill rotWithShape="0">
                <a:blip r:embed="rId3"/>
                <a:stretch>
                  <a:fillRect l="-612" t="-71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BOUNDARY VALUE PROBLEMS</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Tree>
    <p:extLst>
      <p:ext uri="{BB962C8B-B14F-4D97-AF65-F5344CB8AC3E}">
        <p14:creationId xmlns:p14="http://schemas.microsoft.com/office/powerpoint/2010/main" val="370843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4078039"/>
              </a:xfrm>
              <a:prstGeom prst="rect">
                <a:avLst/>
              </a:prstGeom>
            </p:spPr>
            <p:txBody>
              <a:bodyPr wrap="square">
                <a:spAutoFit/>
              </a:bodyPr>
              <a:lstStyle/>
              <a:p>
                <a:r>
                  <a:rPr lang="en-US" b="1" dirty="0">
                    <a:solidFill>
                      <a:srgbClr val="0000FF"/>
                    </a:solidFill>
                  </a:rPr>
                  <a:t>Second Order Differential Equation</a:t>
                </a:r>
              </a:p>
              <a:p>
                <a:endParaRPr lang="en-US" b="1" dirty="0">
                  <a:solidFill>
                    <a:srgbClr val="0000FF"/>
                  </a:solidFill>
                </a:endParaRPr>
              </a:p>
              <a:p>
                <a:endParaRPr lang="en-US" sz="1000" b="1" dirty="0">
                  <a:solidFill>
                    <a:srgbClr val="0000FF"/>
                  </a:solidFill>
                </a:endParaRPr>
              </a:p>
              <a:p>
                <a:r>
                  <a:rPr lang="en-US" b="1" dirty="0">
                    <a:solidFill>
                      <a:srgbClr val="0000FF"/>
                    </a:solidFill>
                  </a:rPr>
                  <a:t>Pseudo Velocity Approximation</a:t>
                </a:r>
                <a:endParaRPr lang="en-US" sz="300" dirty="0"/>
              </a:p>
              <a:p>
                <a:r>
                  <a:rPr lang="en-US" dirty="0"/>
                  <a:t>The velocity can be written in terms of a Chebyshev series, and similar to the second order IVP, the </a:t>
                </a:r>
                <a14:m>
                  <m:oMath xmlns:m="http://schemas.openxmlformats.org/officeDocument/2006/math">
                    <m:r>
                      <a:rPr lang="en-US" b="1" i="1">
                        <a:latin typeface="Cambria Math" panose="02040503050406030204" pitchFamily="18" charset="0"/>
                      </a:rPr>
                      <m:t>𝜷</m:t>
                    </m:r>
                  </m:oMath>
                </a14:m>
                <a:r>
                  <a:rPr lang="en-US" dirty="0"/>
                  <a:t> coefficients can be computed in terms of the least squares </a:t>
                </a:r>
                <a14:m>
                  <m:oMath xmlns:m="http://schemas.openxmlformats.org/officeDocument/2006/math">
                    <m:r>
                      <a:rPr lang="en-US" b="1" i="1">
                        <a:latin typeface="Cambria Math" panose="02040503050406030204" pitchFamily="18" charset="0"/>
                      </a:rPr>
                      <m:t>𝒂</m:t>
                    </m:r>
                  </m:oMath>
                </a14:m>
                <a:r>
                  <a:rPr lang="en-US" dirty="0"/>
                  <a:t> coefficients. The </a:t>
                </a:r>
                <a:r>
                  <a:rPr lang="en-US" b="1" i="1" dirty="0"/>
                  <a:t>initial velocity</a:t>
                </a:r>
                <a:r>
                  <a:rPr lang="en-US" dirty="0"/>
                  <a:t> is unknown and the resulting </a:t>
                </a:r>
                <a:r>
                  <a:rPr lang="en-US" b="1" i="1" dirty="0"/>
                  <a:t>pseudo velocity</a:t>
                </a:r>
                <a:r>
                  <a:rPr lang="en-US" dirty="0"/>
                  <a:t> is correct to within the </a:t>
                </a:r>
                <a:r>
                  <a:rPr lang="en-US" b="1" i="1" dirty="0"/>
                  <a:t>constant of integration</a:t>
                </a:r>
                <a:r>
                  <a:rPr lang="en-US" dirty="0"/>
                  <a:t>. This constant only effects the </a:t>
                </a:r>
                <a14:m>
                  <m:oMath xmlns:m="http://schemas.openxmlformats.org/officeDocument/2006/math">
                    <m:r>
                      <a:rPr lang="en-US" b="1" i="1">
                        <a:latin typeface="Cambria Math" panose="02040503050406030204" pitchFamily="18" charset="0"/>
                      </a:rPr>
                      <m:t>𝜷</m:t>
                    </m:r>
                  </m:oMath>
                </a14:m>
                <a:r>
                  <a:rPr lang="en-US" baseline="-25000" dirty="0"/>
                  <a:t>0</a:t>
                </a:r>
                <a:r>
                  <a:rPr lang="en-US" dirty="0"/>
                  <a:t> coefficient. All other coefficients are correct.</a:t>
                </a:r>
              </a:p>
              <a:p>
                <a:endParaRPr lang="en-US" dirty="0"/>
              </a:p>
              <a:p>
                <a:endParaRPr lang="en-US" sz="1100" dirty="0"/>
              </a:p>
              <a:p>
                <a:endParaRPr lang="en-US" sz="1100" dirty="0"/>
              </a:p>
              <a:p>
                <a:endParaRPr lang="en-US" sz="600" dirty="0"/>
              </a:p>
              <a:p>
                <a:r>
                  <a:rPr lang="en-US" b="1" dirty="0">
                    <a:solidFill>
                      <a:srgbClr val="0000FF"/>
                    </a:solidFill>
                  </a:rPr>
                  <a:t>Position Approximation</a:t>
                </a:r>
                <a:endParaRPr lang="en-US" sz="1100" dirty="0"/>
              </a:p>
              <a:p>
                <a:r>
                  <a:rPr lang="en-US" dirty="0"/>
                  <a:t>The position can also be written in terms of a Chebyshev series. It is clear that the unknown </a:t>
                </a:r>
                <a:r>
                  <a:rPr lang="en-US" b="1" i="1" dirty="0"/>
                  <a:t>integration constant </a:t>
                </a:r>
                <a:r>
                  <a:rPr lang="en-US" dirty="0"/>
                  <a:t>at the velocity level is </a:t>
                </a:r>
                <a:r>
                  <a:rPr lang="en-US" b="1" i="1" dirty="0"/>
                  <a:t>contained</a:t>
                </a:r>
                <a:r>
                  <a:rPr lang="en-US" dirty="0"/>
                  <a:t> within the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b="0" i="0" smtClean="0">
                            <a:latin typeface="Cambria Math" panose="02040503050406030204" pitchFamily="18" charset="0"/>
                          </a:rPr>
                          <m:t>1</m:t>
                        </m:r>
                      </m:sub>
                    </m:sSub>
                  </m:oMath>
                </a14:m>
                <a:r>
                  <a:rPr lang="en-US" dirty="0"/>
                  <a:t> position coefficients. These must be determined using some </a:t>
                </a:r>
                <a:r>
                  <a:rPr lang="en-US" b="1" i="1" dirty="0"/>
                  <a:t>other information</a:t>
                </a:r>
                <a:r>
                  <a:rPr lang="en-US" dirty="0"/>
                  <a:t>.</a:t>
                </a:r>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4078039"/>
              </a:xfrm>
              <a:prstGeom prst="rect">
                <a:avLst/>
              </a:prstGeom>
              <a:blipFill rotWithShape="0">
                <a:blip r:embed="rId4"/>
                <a:stretch>
                  <a:fillRect l="-612" t="-897" r="-680"/>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TWO-POINT BOUNDARY VALUE PROBLEM</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9" name="Object 8"/>
          <p:cNvGraphicFramePr>
            <a:graphicFrameLocks noChangeAspect="1"/>
          </p:cNvGraphicFramePr>
          <p:nvPr/>
        </p:nvGraphicFramePr>
        <p:xfrm>
          <a:off x="1436688" y="1317625"/>
          <a:ext cx="6227762" cy="384175"/>
        </p:xfrm>
        <a:graphic>
          <a:graphicData uri="http://schemas.openxmlformats.org/presentationml/2006/ole">
            <mc:AlternateContent xmlns:mc="http://schemas.openxmlformats.org/markup-compatibility/2006">
              <mc:Choice xmlns:v="urn:schemas-microsoft-com:vml" Requires="v">
                <p:oleObj spid="_x0000_s45331" name="Equation" r:id="rId6" imgW="4101840" imgH="253800" progId="Equation.DSMT4">
                  <p:embed/>
                </p:oleObj>
              </mc:Choice>
              <mc:Fallback>
                <p:oleObj name="Equation" r:id="rId6" imgW="4101840" imgH="253800" progId="Equation.DSMT4">
                  <p:embed/>
                  <p:pic>
                    <p:nvPicPr>
                      <p:cNvPr id="0" name=""/>
                      <p:cNvPicPr/>
                      <p:nvPr/>
                    </p:nvPicPr>
                    <p:blipFill>
                      <a:blip r:embed="rId7"/>
                      <a:stretch>
                        <a:fillRect/>
                      </a:stretch>
                    </p:blipFill>
                    <p:spPr>
                      <a:xfrm>
                        <a:off x="1436688" y="1317625"/>
                        <a:ext cx="6227762" cy="384175"/>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978694801"/>
              </p:ext>
            </p:extLst>
          </p:nvPr>
        </p:nvGraphicFramePr>
        <p:xfrm>
          <a:off x="1965325" y="3119438"/>
          <a:ext cx="4976813" cy="741362"/>
        </p:xfrm>
        <a:graphic>
          <a:graphicData uri="http://schemas.openxmlformats.org/presentationml/2006/ole">
            <mc:AlternateContent xmlns:mc="http://schemas.openxmlformats.org/markup-compatibility/2006">
              <mc:Choice xmlns:v="urn:schemas-microsoft-com:vml" Requires="v">
                <p:oleObj spid="_x0000_s45332" name="Equation" r:id="rId8" imgW="3149280" imgH="469800" progId="Equation.DSMT4">
                  <p:embed/>
                </p:oleObj>
              </mc:Choice>
              <mc:Fallback>
                <p:oleObj name="Equation" r:id="rId8" imgW="3149280" imgH="469800" progId="Equation.DSMT4">
                  <p:embed/>
                  <p:pic>
                    <p:nvPicPr>
                      <p:cNvPr id="0" name=""/>
                      <p:cNvPicPr/>
                      <p:nvPr/>
                    </p:nvPicPr>
                    <p:blipFill>
                      <a:blip r:embed="rId9"/>
                      <a:stretch>
                        <a:fillRect/>
                      </a:stretch>
                    </p:blipFill>
                    <p:spPr>
                      <a:xfrm>
                        <a:off x="1965325" y="3119438"/>
                        <a:ext cx="4976813" cy="74136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151921789"/>
              </p:ext>
            </p:extLst>
          </p:nvPr>
        </p:nvGraphicFramePr>
        <p:xfrm>
          <a:off x="2163763" y="4814888"/>
          <a:ext cx="4702175" cy="2038350"/>
        </p:xfrm>
        <a:graphic>
          <a:graphicData uri="http://schemas.openxmlformats.org/presentationml/2006/ole">
            <mc:AlternateContent xmlns:mc="http://schemas.openxmlformats.org/markup-compatibility/2006">
              <mc:Choice xmlns:v="urn:schemas-microsoft-com:vml" Requires="v">
                <p:oleObj spid="_x0000_s45333" name="Equation" r:id="rId10" imgW="3162240" imgH="1371600" progId="Equation.DSMT4">
                  <p:embed/>
                </p:oleObj>
              </mc:Choice>
              <mc:Fallback>
                <p:oleObj name="Equation" r:id="rId10" imgW="3162240" imgH="1371600" progId="Equation.DSMT4">
                  <p:embed/>
                  <p:pic>
                    <p:nvPicPr>
                      <p:cNvPr id="0" name=""/>
                      <p:cNvPicPr/>
                      <p:nvPr/>
                    </p:nvPicPr>
                    <p:blipFill>
                      <a:blip r:embed="rId11"/>
                      <a:stretch>
                        <a:fillRect/>
                      </a:stretch>
                    </p:blipFill>
                    <p:spPr>
                      <a:xfrm>
                        <a:off x="2163763" y="4814888"/>
                        <a:ext cx="4702175" cy="2038350"/>
                      </a:xfrm>
                      <a:prstGeom prst="rect">
                        <a:avLst/>
                      </a:prstGeom>
                    </p:spPr>
                  </p:pic>
                </p:oleObj>
              </mc:Fallback>
            </mc:AlternateContent>
          </a:graphicData>
        </a:graphic>
      </p:graphicFrame>
      <p:grpSp>
        <p:nvGrpSpPr>
          <p:cNvPr id="21" name="Group 20"/>
          <p:cNvGrpSpPr/>
          <p:nvPr/>
        </p:nvGrpSpPr>
        <p:grpSpPr>
          <a:xfrm>
            <a:off x="4579992" y="3220968"/>
            <a:ext cx="640080" cy="640080"/>
            <a:chOff x="835576" y="5373216"/>
            <a:chExt cx="640080" cy="640080"/>
          </a:xfrm>
          <a:effectLst/>
          <a:scene3d>
            <a:camera prst="orthographicFront">
              <a:rot lat="0" lon="0" rev="18900000"/>
            </a:camera>
            <a:lightRig rig="threePt" dir="t"/>
          </a:scene3d>
        </p:grpSpPr>
        <p:cxnSp>
          <p:nvCxnSpPr>
            <p:cNvPr id="7" name="Straight Connector 6"/>
            <p:cNvCxnSpPr/>
            <p:nvPr/>
          </p:nvCxnSpPr>
          <p:spPr>
            <a:xfrm>
              <a:off x="1155616" y="5373216"/>
              <a:ext cx="0" cy="64008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35576" y="5693256"/>
              <a:ext cx="64008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4860032" y="1317626"/>
            <a:ext cx="1080120"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3966753" y="4989041"/>
            <a:ext cx="245207"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Rectangle 35"/>
          <p:cNvSpPr/>
          <p:nvPr/>
        </p:nvSpPr>
        <p:spPr>
          <a:xfrm>
            <a:off x="3563888" y="5661248"/>
            <a:ext cx="792088"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ectangle 36"/>
          <p:cNvSpPr/>
          <p:nvPr/>
        </p:nvSpPr>
        <p:spPr>
          <a:xfrm>
            <a:off x="3563888" y="6309320"/>
            <a:ext cx="1016104"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852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987473175"/>
              </p:ext>
            </p:extLst>
          </p:nvPr>
        </p:nvGraphicFramePr>
        <p:xfrm>
          <a:off x="-17463" y="2992438"/>
          <a:ext cx="9139238" cy="1801812"/>
        </p:xfrm>
        <a:graphic>
          <a:graphicData uri="http://schemas.openxmlformats.org/presentationml/2006/ole">
            <mc:AlternateContent xmlns:mc="http://schemas.openxmlformats.org/markup-compatibility/2006">
              <mc:Choice xmlns:v="urn:schemas-microsoft-com:vml" Requires="v">
                <p:oleObj spid="_x0000_s47454" name="Equation" r:id="rId4" imgW="6057720" imgH="1193760" progId="Equation.DSMT4">
                  <p:embed/>
                </p:oleObj>
              </mc:Choice>
              <mc:Fallback>
                <p:oleObj name="Equation" r:id="rId4" imgW="6057720" imgH="1193760" progId="Equation.DSMT4">
                  <p:embed/>
                  <p:pic>
                    <p:nvPicPr>
                      <p:cNvPr id="0" name=""/>
                      <p:cNvPicPr/>
                      <p:nvPr/>
                    </p:nvPicPr>
                    <p:blipFill>
                      <a:blip r:embed="rId5"/>
                      <a:stretch>
                        <a:fillRect/>
                      </a:stretch>
                    </p:blipFill>
                    <p:spPr>
                      <a:xfrm>
                        <a:off x="-17463" y="2992438"/>
                        <a:ext cx="9139238" cy="1801812"/>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Pseudo Velocity </a:t>
            </a:r>
            <a:r>
              <a:rPr lang="en-US" dirty="0"/>
              <a:t>(correct to within a constant)</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Pseudo Velocity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Pseudo Velocity</a:t>
            </a:r>
          </a:p>
        </p:txBody>
      </p:sp>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1: PSEUDO VELOCITY</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7" name="Object 36"/>
          <p:cNvGraphicFramePr>
            <a:graphicFrameLocks noChangeAspect="1"/>
          </p:cNvGraphicFramePr>
          <p:nvPr>
            <p:extLst>
              <p:ext uri="{D42A27DB-BD31-4B8C-83A1-F6EECF244321}">
                <p14:modId xmlns:p14="http://schemas.microsoft.com/office/powerpoint/2010/main" val="264400952"/>
              </p:ext>
            </p:extLst>
          </p:nvPr>
        </p:nvGraphicFramePr>
        <p:xfrm>
          <a:off x="2027238" y="1268413"/>
          <a:ext cx="5305425" cy="820737"/>
        </p:xfrm>
        <a:graphic>
          <a:graphicData uri="http://schemas.openxmlformats.org/presentationml/2006/ole">
            <mc:AlternateContent xmlns:mc="http://schemas.openxmlformats.org/markup-compatibility/2006">
              <mc:Choice xmlns:v="urn:schemas-microsoft-com:vml" Requires="v">
                <p:oleObj spid="_x0000_s47455" name="Equation" r:id="rId7" imgW="2793960" imgH="431640" progId="Equation.DSMT4">
                  <p:embed/>
                </p:oleObj>
              </mc:Choice>
              <mc:Fallback>
                <p:oleObj name="Equation" r:id="rId7" imgW="2793960" imgH="431640" progId="Equation.DSMT4">
                  <p:embed/>
                  <p:pic>
                    <p:nvPicPr>
                      <p:cNvPr id="0" name=""/>
                      <p:cNvPicPr/>
                      <p:nvPr/>
                    </p:nvPicPr>
                    <p:blipFill>
                      <a:blip r:embed="rId8"/>
                      <a:stretch>
                        <a:fillRect/>
                      </a:stretch>
                    </p:blipFill>
                    <p:spPr>
                      <a:xfrm>
                        <a:off x="2027238" y="1268413"/>
                        <a:ext cx="5305425" cy="820737"/>
                      </a:xfrm>
                      <a:prstGeom prst="rect">
                        <a:avLst/>
                      </a:prstGeom>
                    </p:spPr>
                  </p:pic>
                </p:oleObj>
              </mc:Fallback>
            </mc:AlternateContent>
          </a:graphicData>
        </a:graphic>
      </p:graphicFrame>
      <p:grpSp>
        <p:nvGrpSpPr>
          <p:cNvPr id="3" name="Group 2"/>
          <p:cNvGrpSpPr/>
          <p:nvPr/>
        </p:nvGrpSpPr>
        <p:grpSpPr>
          <a:xfrm>
            <a:off x="4211960" y="2541742"/>
            <a:ext cx="1690012" cy="1119285"/>
            <a:chOff x="4179224" y="2541742"/>
            <a:chExt cx="1690012" cy="1119285"/>
          </a:xfrm>
        </p:grpSpPr>
        <p:cxnSp>
          <p:nvCxnSpPr>
            <p:cNvPr id="30" name="Straight Arrow Connector 29"/>
            <p:cNvCxnSpPr/>
            <p:nvPr/>
          </p:nvCxnSpPr>
          <p:spPr>
            <a:xfrm>
              <a:off x="5004048"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179224"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grpSp>
        <p:nvGrpSpPr>
          <p:cNvPr id="9" name="Group 8"/>
          <p:cNvGrpSpPr/>
          <p:nvPr/>
        </p:nvGrpSpPr>
        <p:grpSpPr>
          <a:xfrm>
            <a:off x="1377641" y="2764154"/>
            <a:ext cx="1152131" cy="857076"/>
            <a:chOff x="1475655" y="2764154"/>
            <a:chExt cx="1152131" cy="857076"/>
          </a:xfrm>
        </p:grpSpPr>
        <p:sp>
          <p:nvSpPr>
            <p:cNvPr id="43" name="Rectangle 42"/>
            <p:cNvSpPr/>
            <p:nvPr/>
          </p:nvSpPr>
          <p:spPr>
            <a:xfrm>
              <a:off x="1681945" y="2764154"/>
              <a:ext cx="801823" cy="276999"/>
            </a:xfrm>
            <a:prstGeom prst="rect">
              <a:avLst/>
            </a:prstGeom>
          </p:spPr>
          <p:txBody>
            <a:bodyPr wrap="none">
              <a:spAutoFit/>
            </a:bodyPr>
            <a:lstStyle/>
            <a:p>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 × (</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a:t>
              </a:r>
            </a:p>
          </p:txBody>
        </p:sp>
        <p:sp>
          <p:nvSpPr>
            <p:cNvPr id="44" name="Right Brace 43"/>
            <p:cNvSpPr/>
            <p:nvPr/>
          </p:nvSpPr>
          <p:spPr>
            <a:xfrm rot="16200000">
              <a:off x="1920663" y="2914106"/>
              <a:ext cx="262116" cy="1152131"/>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56380608"/>
                </p:ext>
              </p:extLst>
            </p:nvPr>
          </p:nvGraphicFramePr>
          <p:xfrm>
            <a:off x="1835696" y="2992118"/>
            <a:ext cx="435455" cy="391910"/>
          </p:xfrm>
          <a:graphic>
            <a:graphicData uri="http://schemas.openxmlformats.org/presentationml/2006/ole">
              <mc:AlternateContent xmlns:mc="http://schemas.openxmlformats.org/markup-compatibility/2006">
                <mc:Choice xmlns:v="urn:schemas-microsoft-com:vml" Requires="v">
                  <p:oleObj spid="_x0000_s47456"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835696" y="2992118"/>
                          <a:ext cx="435455" cy="391910"/>
                        </a:xfrm>
                        <a:prstGeom prst="rect">
                          <a:avLst/>
                        </a:prstGeom>
                      </p:spPr>
                    </p:pic>
                  </p:oleObj>
                </mc:Fallback>
              </mc:AlternateContent>
            </a:graphicData>
          </a:graphic>
        </p:graphicFrame>
      </p:grpSp>
      <p:sp>
        <p:nvSpPr>
          <p:cNvPr id="47" name="Rectangle 46"/>
          <p:cNvSpPr/>
          <p:nvPr/>
        </p:nvSpPr>
        <p:spPr>
          <a:xfrm>
            <a:off x="323528" y="2719953"/>
            <a:ext cx="545342" cy="276999"/>
          </a:xfrm>
          <a:prstGeom prst="rect">
            <a:avLst/>
          </a:prstGeom>
        </p:spPr>
        <p:txBody>
          <a:bodyPr wrap="none">
            <a:spAutoFit/>
          </a:bodyPr>
          <a:lstStyle/>
          <a:p>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5" name="Group 4"/>
          <p:cNvGrpSpPr/>
          <p:nvPr/>
        </p:nvGrpSpPr>
        <p:grpSpPr>
          <a:xfrm>
            <a:off x="2123728" y="3068960"/>
            <a:ext cx="1095172" cy="552095"/>
            <a:chOff x="2490205" y="3056199"/>
            <a:chExt cx="1095172" cy="552095"/>
          </a:xfrm>
        </p:grpSpPr>
        <p:cxnSp>
          <p:nvCxnSpPr>
            <p:cNvPr id="53" name="Straight Arrow Connector 52"/>
            <p:cNvCxnSpPr/>
            <p:nvPr/>
          </p:nvCxnSpPr>
          <p:spPr>
            <a:xfrm>
              <a:off x="3059832" y="3372048"/>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490205" y="3056199"/>
              <a:ext cx="1095172" cy="276999"/>
            </a:xfrm>
            <a:prstGeom prst="rect">
              <a:avLst/>
            </a:prstGeom>
          </p:spPr>
          <p:txBody>
            <a:bodyPr wrap="none">
              <a:spAutoFit/>
            </a:bodyPr>
            <a:lstStyle/>
            <a:p>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-1)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6" name="Group 5"/>
          <p:cNvGrpSpPr/>
          <p:nvPr/>
        </p:nvGrpSpPr>
        <p:grpSpPr>
          <a:xfrm>
            <a:off x="2555776" y="2767547"/>
            <a:ext cx="838691" cy="828921"/>
            <a:chOff x="2915816" y="2767547"/>
            <a:chExt cx="838691" cy="828921"/>
          </a:xfrm>
        </p:grpSpPr>
        <p:sp>
          <p:nvSpPr>
            <p:cNvPr id="55" name="Rectangle 54"/>
            <p:cNvSpPr/>
            <p:nvPr/>
          </p:nvSpPr>
          <p:spPr>
            <a:xfrm>
              <a:off x="2915816"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563888"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890100" y="4062410"/>
            <a:ext cx="1690012" cy="1022774"/>
            <a:chOff x="4270557" y="3988661"/>
            <a:chExt cx="1690012" cy="1022774"/>
          </a:xfrm>
        </p:grpSpPr>
        <p:cxnSp>
          <p:nvCxnSpPr>
            <p:cNvPr id="58" name="Straight Arrow Connector 57"/>
            <p:cNvCxnSpPr>
              <a:stCxn id="57" idx="0"/>
            </p:cNvCxnSpPr>
            <p:nvPr/>
          </p:nvCxnSpPr>
          <p:spPr>
            <a:xfrm flipH="1" flipV="1">
              <a:off x="5112061"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270557"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436630602"/>
              </p:ext>
            </p:extLst>
          </p:nvPr>
        </p:nvGraphicFramePr>
        <p:xfrm>
          <a:off x="34925" y="5740400"/>
          <a:ext cx="9074150" cy="733425"/>
        </p:xfrm>
        <a:graphic>
          <a:graphicData uri="http://schemas.openxmlformats.org/presentationml/2006/ole">
            <mc:AlternateContent xmlns:mc="http://schemas.openxmlformats.org/markup-compatibility/2006">
              <mc:Choice xmlns:v="urn:schemas-microsoft-com:vml" Requires="v">
                <p:oleObj spid="_x0000_s47457" name="Equation" r:id="rId11" imgW="3149280" imgH="253800" progId="Equation.DSMT4">
                  <p:embed/>
                </p:oleObj>
              </mc:Choice>
              <mc:Fallback>
                <p:oleObj name="Equation" r:id="rId11" imgW="3149280" imgH="253800" progId="Equation.DSMT4">
                  <p:embed/>
                  <p:pic>
                    <p:nvPicPr>
                      <p:cNvPr id="0" name=""/>
                      <p:cNvPicPr/>
                      <p:nvPr/>
                    </p:nvPicPr>
                    <p:blipFill>
                      <a:blip r:embed="rId12"/>
                      <a:stretch>
                        <a:fillRect/>
                      </a:stretch>
                    </p:blipFill>
                    <p:spPr>
                      <a:xfrm>
                        <a:off x="34925" y="5740400"/>
                        <a:ext cx="9074150" cy="733425"/>
                      </a:xfrm>
                      <a:prstGeom prst="rect">
                        <a:avLst/>
                      </a:prstGeom>
                    </p:spPr>
                  </p:pic>
                </p:oleObj>
              </mc:Fallback>
            </mc:AlternateContent>
          </a:graphicData>
        </a:graphic>
      </p:graphicFrame>
      <p:grpSp>
        <p:nvGrpSpPr>
          <p:cNvPr id="4" name="Group 3"/>
          <p:cNvGrpSpPr/>
          <p:nvPr/>
        </p:nvGrpSpPr>
        <p:grpSpPr>
          <a:xfrm>
            <a:off x="1979712" y="4077072"/>
            <a:ext cx="801823" cy="520459"/>
            <a:chOff x="2330017" y="3988661"/>
            <a:chExt cx="801823" cy="520459"/>
          </a:xfrm>
        </p:grpSpPr>
        <p:sp>
          <p:nvSpPr>
            <p:cNvPr id="25" name="Rectangle 24"/>
            <p:cNvSpPr/>
            <p:nvPr/>
          </p:nvSpPr>
          <p:spPr>
            <a:xfrm>
              <a:off x="2330017" y="4232121"/>
              <a:ext cx="801823"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p>
          </p:txBody>
        </p:sp>
        <p:cxnSp>
          <p:nvCxnSpPr>
            <p:cNvPr id="26" name="Straight Arrow Connector 25"/>
            <p:cNvCxnSpPr/>
            <p:nvPr/>
          </p:nvCxnSpPr>
          <p:spPr>
            <a:xfrm flipV="1">
              <a:off x="2730928" y="3988661"/>
              <a:ext cx="0" cy="258423"/>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377642" y="4107396"/>
            <a:ext cx="818094" cy="545740"/>
            <a:chOff x="1475657" y="4022170"/>
            <a:chExt cx="818094" cy="545740"/>
          </a:xfrm>
        </p:grpSpPr>
        <p:sp>
          <p:nvSpPr>
            <p:cNvPr id="28" name="Right Brace 27"/>
            <p:cNvSpPr/>
            <p:nvPr/>
          </p:nvSpPr>
          <p:spPr>
            <a:xfrm rot="5400000">
              <a:off x="1749241" y="3748586"/>
              <a:ext cx="270925" cy="818094"/>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1624746" y="4290911"/>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pSp>
      <p:sp>
        <p:nvSpPr>
          <p:cNvPr id="34" name="Rectangle 33"/>
          <p:cNvSpPr/>
          <p:nvPr/>
        </p:nvSpPr>
        <p:spPr>
          <a:xfrm>
            <a:off x="6228184" y="3410716"/>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88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Pseudo Position </a:t>
            </a:r>
            <a:r>
              <a:rPr lang="en-US" dirty="0"/>
              <a:t>(linearly contained integration constant)</a:t>
            </a:r>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Pseudo 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Pseudo Position</a:t>
            </a:r>
          </a:p>
        </p:txBody>
      </p:sp>
      <p:graphicFrame>
        <p:nvGraphicFramePr>
          <p:cNvPr id="27" name="Object 26"/>
          <p:cNvGraphicFramePr>
            <a:graphicFrameLocks noChangeAspect="1"/>
          </p:cNvGraphicFramePr>
          <p:nvPr>
            <p:extLst>
              <p:ext uri="{D42A27DB-BD31-4B8C-83A1-F6EECF244321}">
                <p14:modId xmlns:p14="http://schemas.microsoft.com/office/powerpoint/2010/main" val="909324531"/>
              </p:ext>
            </p:extLst>
          </p:nvPr>
        </p:nvGraphicFramePr>
        <p:xfrm>
          <a:off x="0" y="2990850"/>
          <a:ext cx="9113838" cy="1803400"/>
        </p:xfrm>
        <a:graphic>
          <a:graphicData uri="http://schemas.openxmlformats.org/presentationml/2006/ole">
            <mc:AlternateContent xmlns:mc="http://schemas.openxmlformats.org/markup-compatibility/2006">
              <mc:Choice xmlns:v="urn:schemas-microsoft-com:vml" Requires="v">
                <p:oleObj spid="_x0000_s48469" name="Equation" r:id="rId4" imgW="6032160" imgH="1193760" progId="Equation.DSMT4">
                  <p:embed/>
                </p:oleObj>
              </mc:Choice>
              <mc:Fallback>
                <p:oleObj name="Equation" r:id="rId4" imgW="6032160" imgH="1193760" progId="Equation.DSMT4">
                  <p:embed/>
                  <p:pic>
                    <p:nvPicPr>
                      <p:cNvPr id="0" name=""/>
                      <p:cNvPicPr/>
                      <p:nvPr/>
                    </p:nvPicPr>
                    <p:blipFill>
                      <a:blip r:embed="rId5"/>
                      <a:stretch>
                        <a:fillRect/>
                      </a:stretch>
                    </p:blipFill>
                    <p:spPr>
                      <a:xfrm>
                        <a:off x="0" y="2990850"/>
                        <a:ext cx="9113838" cy="1803400"/>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2: PSEUDO POSITION</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pSp>
        <p:nvGrpSpPr>
          <p:cNvPr id="4" name="Group 3"/>
          <p:cNvGrpSpPr/>
          <p:nvPr/>
        </p:nvGrpSpPr>
        <p:grpSpPr>
          <a:xfrm>
            <a:off x="1373779" y="2880612"/>
            <a:ext cx="1136262" cy="836420"/>
            <a:chOff x="1733821" y="2880612"/>
            <a:chExt cx="1136262" cy="836420"/>
          </a:xfrm>
        </p:grpSpPr>
        <p:sp>
          <p:nvSpPr>
            <p:cNvPr id="43" name="Rectangle 42"/>
            <p:cNvSpPr/>
            <p:nvPr/>
          </p:nvSpPr>
          <p:spPr>
            <a:xfrm>
              <a:off x="1836442" y="2880612"/>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4" name="Right Brace 43"/>
            <p:cNvSpPr/>
            <p:nvPr/>
          </p:nvSpPr>
          <p:spPr>
            <a:xfrm rot="16200000">
              <a:off x="2170893" y="3017843"/>
              <a:ext cx="262117" cy="1136262"/>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754724288"/>
                </p:ext>
              </p:extLst>
            </p:nvPr>
          </p:nvGraphicFramePr>
          <p:xfrm>
            <a:off x="2073351" y="3108896"/>
            <a:ext cx="457200" cy="392112"/>
          </p:xfrm>
          <a:graphic>
            <a:graphicData uri="http://schemas.openxmlformats.org/presentationml/2006/ole">
              <mc:AlternateContent xmlns:mc="http://schemas.openxmlformats.org/markup-compatibility/2006">
                <mc:Choice xmlns:v="urn:schemas-microsoft-com:vml" Requires="v">
                  <p:oleObj spid="_x0000_s48470" name="Equation" r:id="rId7" imgW="266400" imgH="228600" progId="Equation.DSMT4">
                    <p:embed/>
                  </p:oleObj>
                </mc:Choice>
                <mc:Fallback>
                  <p:oleObj name="Equation" r:id="rId7" imgW="266400" imgH="228600" progId="Equation.DSMT4">
                    <p:embed/>
                    <p:pic>
                      <p:nvPicPr>
                        <p:cNvPr id="0" name=""/>
                        <p:cNvPicPr/>
                        <p:nvPr/>
                      </p:nvPicPr>
                      <p:blipFill>
                        <a:blip r:embed="rId8"/>
                        <a:stretch>
                          <a:fillRect/>
                        </a:stretch>
                      </p:blipFill>
                      <p:spPr>
                        <a:xfrm>
                          <a:off x="2073351" y="3108896"/>
                          <a:ext cx="457200" cy="392112"/>
                        </a:xfrm>
                        <a:prstGeom prst="rect">
                          <a:avLst/>
                        </a:prstGeom>
                      </p:spPr>
                    </p:pic>
                  </p:oleObj>
                </mc:Fallback>
              </mc:AlternateContent>
            </a:graphicData>
          </a:graphic>
        </p:graphicFrame>
      </p:grpSp>
      <p:sp>
        <p:nvSpPr>
          <p:cNvPr id="47" name="Rectangle 46"/>
          <p:cNvSpPr/>
          <p:nvPr/>
        </p:nvSpPr>
        <p:spPr>
          <a:xfrm>
            <a:off x="198204" y="2780928"/>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aphicFrame>
        <p:nvGraphicFramePr>
          <p:cNvPr id="60" name="Object 59"/>
          <p:cNvGraphicFramePr>
            <a:graphicFrameLocks noChangeAspect="1"/>
          </p:cNvGraphicFramePr>
          <p:nvPr>
            <p:extLst>
              <p:ext uri="{D42A27DB-BD31-4B8C-83A1-F6EECF244321}">
                <p14:modId xmlns:p14="http://schemas.microsoft.com/office/powerpoint/2010/main" val="2295344955"/>
              </p:ext>
            </p:extLst>
          </p:nvPr>
        </p:nvGraphicFramePr>
        <p:xfrm>
          <a:off x="49213" y="5697538"/>
          <a:ext cx="9075737" cy="776287"/>
        </p:xfrm>
        <a:graphic>
          <a:graphicData uri="http://schemas.openxmlformats.org/presentationml/2006/ole">
            <mc:AlternateContent xmlns:mc="http://schemas.openxmlformats.org/markup-compatibility/2006">
              <mc:Choice xmlns:v="urn:schemas-microsoft-com:vml" Requires="v">
                <p:oleObj spid="_x0000_s48471" name="Equation" r:id="rId9" imgW="2971800" imgH="253800" progId="Equation.DSMT4">
                  <p:embed/>
                </p:oleObj>
              </mc:Choice>
              <mc:Fallback>
                <p:oleObj name="Equation" r:id="rId9" imgW="2971800" imgH="253800" progId="Equation.DSMT4">
                  <p:embed/>
                  <p:pic>
                    <p:nvPicPr>
                      <p:cNvPr id="0" name=""/>
                      <p:cNvPicPr/>
                      <p:nvPr/>
                    </p:nvPicPr>
                    <p:blipFill>
                      <a:blip r:embed="rId10"/>
                      <a:stretch>
                        <a:fillRect/>
                      </a:stretch>
                    </p:blipFill>
                    <p:spPr>
                      <a:xfrm>
                        <a:off x="49213" y="5697538"/>
                        <a:ext cx="9075737" cy="776287"/>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337978663"/>
              </p:ext>
            </p:extLst>
          </p:nvPr>
        </p:nvGraphicFramePr>
        <p:xfrm>
          <a:off x="1679575" y="1268413"/>
          <a:ext cx="5735638" cy="884237"/>
        </p:xfrm>
        <a:graphic>
          <a:graphicData uri="http://schemas.openxmlformats.org/presentationml/2006/ole">
            <mc:AlternateContent xmlns:mc="http://schemas.openxmlformats.org/markup-compatibility/2006">
              <mc:Choice xmlns:v="urn:schemas-microsoft-com:vml" Requires="v">
                <p:oleObj spid="_x0000_s48472" name="Equation" r:id="rId11" imgW="3047760" imgH="469800" progId="Equation.DSMT4">
                  <p:embed/>
                </p:oleObj>
              </mc:Choice>
              <mc:Fallback>
                <p:oleObj name="Equation" r:id="rId11" imgW="3047760" imgH="469800" progId="Equation.DSMT4">
                  <p:embed/>
                  <p:pic>
                    <p:nvPicPr>
                      <p:cNvPr id="0" name=""/>
                      <p:cNvPicPr/>
                      <p:nvPr/>
                    </p:nvPicPr>
                    <p:blipFill>
                      <a:blip r:embed="rId12"/>
                      <a:stretch>
                        <a:fillRect/>
                      </a:stretch>
                    </p:blipFill>
                    <p:spPr>
                      <a:xfrm>
                        <a:off x="1679575" y="1268413"/>
                        <a:ext cx="5735638" cy="884237"/>
                      </a:xfrm>
                      <a:prstGeom prst="rect">
                        <a:avLst/>
                      </a:prstGeom>
                    </p:spPr>
                  </p:pic>
                </p:oleObj>
              </mc:Fallback>
            </mc:AlternateContent>
          </a:graphicData>
        </a:graphic>
      </p:graphicFrame>
      <p:sp>
        <p:nvSpPr>
          <p:cNvPr id="32" name="Rectangle 31"/>
          <p:cNvSpPr/>
          <p:nvPr/>
        </p:nvSpPr>
        <p:spPr>
          <a:xfrm>
            <a:off x="7380312" y="2825625"/>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nvGrpSpPr>
          <p:cNvPr id="6" name="Group 5"/>
          <p:cNvGrpSpPr/>
          <p:nvPr/>
        </p:nvGrpSpPr>
        <p:grpSpPr>
          <a:xfrm>
            <a:off x="1933109" y="4060670"/>
            <a:ext cx="838691" cy="952506"/>
            <a:chOff x="2339752" y="3988662"/>
            <a:chExt cx="838691" cy="952506"/>
          </a:xfrm>
        </p:grpSpPr>
        <p:sp>
          <p:nvSpPr>
            <p:cNvPr id="34" name="Rectangle 33"/>
            <p:cNvSpPr/>
            <p:nvPr/>
          </p:nvSpPr>
          <p:spPr>
            <a:xfrm>
              <a:off x="2339752" y="4664169"/>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flipV="1">
              <a:off x="2771800" y="3988662"/>
              <a:ext cx="0" cy="675507"/>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259632" y="4085248"/>
            <a:ext cx="1106393" cy="495880"/>
            <a:chOff x="1547664" y="4013240"/>
            <a:chExt cx="1106393" cy="495880"/>
          </a:xfrm>
        </p:grpSpPr>
        <p:sp>
          <p:nvSpPr>
            <p:cNvPr id="36" name="Right Brace 35"/>
            <p:cNvSpPr/>
            <p:nvPr/>
          </p:nvSpPr>
          <p:spPr>
            <a:xfrm rot="5400000">
              <a:off x="1932861" y="3742189"/>
              <a:ext cx="279856" cy="821958"/>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1547664"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40" name="Rectangle 39"/>
          <p:cNvSpPr/>
          <p:nvPr/>
        </p:nvSpPr>
        <p:spPr>
          <a:xfrm>
            <a:off x="2802522" y="2780928"/>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4067944" y="4077072"/>
            <a:ext cx="1364541" cy="932453"/>
            <a:chOff x="4076310" y="3961385"/>
            <a:chExt cx="1364541" cy="932453"/>
          </a:xfrm>
        </p:grpSpPr>
        <p:sp>
          <p:nvSpPr>
            <p:cNvPr id="2" name="Rectangle 1"/>
            <p:cNvSpPr/>
            <p:nvPr/>
          </p:nvSpPr>
          <p:spPr>
            <a:xfrm>
              <a:off x="4076310" y="4370618"/>
              <a:ext cx="1364541" cy="523220"/>
            </a:xfrm>
            <a:prstGeom prst="rect">
              <a:avLst/>
            </a:prstGeom>
          </p:spPr>
          <p:txBody>
            <a:bodyPr wrap="none">
              <a:spAutoFit/>
            </a:bodyPr>
            <a:lstStyle/>
            <a:p>
              <a:pPr algn="ctr"/>
              <a:r>
                <a:rPr lang="en-US" sz="1400" b="1" dirty="0">
                  <a:solidFill>
                    <a:srgbClr val="FF0000"/>
                  </a:solidFill>
                </a:rPr>
                <a:t>Pseudo Velocity</a:t>
              </a:r>
            </a:p>
            <a:p>
              <a:pPr algn="ctr"/>
              <a:r>
                <a:rPr lang="en-US" sz="1400" b="1" dirty="0">
                  <a:solidFill>
                    <a:srgbClr val="FF0000"/>
                  </a:solidFill>
                </a:rPr>
                <a:t>Coefficients</a:t>
              </a:r>
            </a:p>
          </p:txBody>
        </p:sp>
        <p:cxnSp>
          <p:nvCxnSpPr>
            <p:cNvPr id="26" name="Straight Arrow Connector 25"/>
            <p:cNvCxnSpPr/>
            <p:nvPr/>
          </p:nvCxnSpPr>
          <p:spPr>
            <a:xfrm flipV="1">
              <a:off x="4728421" y="3961385"/>
              <a:ext cx="0" cy="409235"/>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488459" y="2513816"/>
            <a:ext cx="1883741" cy="1147211"/>
            <a:chOff x="4415428" y="2513816"/>
            <a:chExt cx="1883741" cy="1147211"/>
          </a:xfrm>
        </p:grpSpPr>
        <p:cxnSp>
          <p:nvCxnSpPr>
            <p:cNvPr id="58" name="Straight Arrow Connector 57"/>
            <p:cNvCxnSpPr/>
            <p:nvPr/>
          </p:nvCxnSpPr>
          <p:spPr>
            <a:xfrm>
              <a:off x="4427984" y="2880612"/>
              <a:ext cx="0" cy="780415"/>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609157" y="2513816"/>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                </a:t>
              </a:r>
            </a:p>
          </p:txBody>
        </p:sp>
        <p:cxnSp>
          <p:nvCxnSpPr>
            <p:cNvPr id="5" name="Straight Connector 4"/>
            <p:cNvCxnSpPr/>
            <p:nvPr/>
          </p:nvCxnSpPr>
          <p:spPr>
            <a:xfrm flipH="1">
              <a:off x="4415428" y="2868079"/>
              <a:ext cx="172223"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5780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09538" y="1013214"/>
                <a:ext cx="8958262" cy="5740033"/>
              </a:xfrm>
              <a:prstGeom prst="rect">
                <a:avLst/>
              </a:prstGeom>
            </p:spPr>
            <p:txBody>
              <a:bodyPr wrap="square">
                <a:spAutoFit/>
              </a:bodyPr>
              <a:lstStyle/>
              <a:p>
                <a:r>
                  <a:rPr lang="en-US" b="1" dirty="0">
                    <a:solidFill>
                      <a:srgbClr val="0000FF"/>
                    </a:solidFill>
                  </a:rPr>
                  <a:t>Position Trajectory</a:t>
                </a:r>
              </a:p>
              <a:p>
                <a:endParaRPr lang="en-US" b="1" dirty="0">
                  <a:solidFill>
                    <a:srgbClr val="0000FF"/>
                  </a:solidFill>
                </a:endParaRPr>
              </a:p>
              <a:p>
                <a:endParaRPr lang="en-US" b="1" dirty="0">
                  <a:solidFill>
                    <a:srgbClr val="0000FF"/>
                  </a:solidFill>
                </a:endParaRPr>
              </a:p>
              <a:p>
                <a:r>
                  <a:rPr lang="en-US" dirty="0"/>
                  <a:t>Note that after integration the unknown initial velocity </a:t>
                </a:r>
                <a14:m>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smtClean="0">
                                <a:latin typeface="Cambria Math" panose="02040503050406030204" pitchFamily="18" charset="0"/>
                              </a:rPr>
                              <m:t>𝒗</m:t>
                            </m:r>
                          </m:e>
                          <m:sub>
                            <m:r>
                              <a:rPr lang="en-US" b="0" i="0" smtClean="0">
                                <a:latin typeface="Cambria Math" panose="02040503050406030204" pitchFamily="18" charset="0"/>
                              </a:rPr>
                              <m:t>0</m:t>
                            </m:r>
                          </m:sub>
                        </m:sSub>
                      </m:e>
                    </m:d>
                  </m:oMath>
                </a14:m>
                <a:r>
                  <a:rPr lang="en-US" dirty="0"/>
                  <a:t> is multiplied by the scalar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a:latin typeface="Cambria Math" panose="02040503050406030204" pitchFamily="18" charset="0"/>
                          </a:rPr>
                          <m:t>2</m:t>
                        </m:r>
                      </m:sub>
                    </m:sSub>
                  </m:oMath>
                </a14:m>
                <a:r>
                  <a:rPr lang="en-US" dirty="0"/>
                  <a:t> scale factor</a:t>
                </a:r>
              </a:p>
              <a:p>
                <a:endParaRPr lang="en-US" b="1" dirty="0">
                  <a:solidFill>
                    <a:srgbClr val="0000FF"/>
                  </a:solidFill>
                </a:endParaRPr>
              </a:p>
              <a:p>
                <a:endParaRPr lang="en-US" sz="1200" dirty="0"/>
              </a:p>
              <a:p>
                <a:endParaRPr lang="en-US" sz="800" dirty="0"/>
              </a:p>
              <a:p>
                <a:r>
                  <a:rPr lang="en-US" b="1" dirty="0">
                    <a:solidFill>
                      <a:srgbClr val="0000FF"/>
                    </a:solidFill>
                  </a:rPr>
                  <a:t>Vector-matrix form</a:t>
                </a:r>
                <a:endParaRPr lang="en-US" dirty="0"/>
              </a:p>
              <a:p>
                <a:endParaRPr lang="en-US" dirty="0"/>
              </a:p>
              <a:p>
                <a:endParaRPr lang="en-US" dirty="0"/>
              </a:p>
              <a:p>
                <a:endParaRPr lang="en-US" dirty="0"/>
              </a:p>
              <a:p>
                <a:endParaRPr lang="en-US" sz="700" dirty="0"/>
              </a:p>
              <a:p>
                <a:r>
                  <a:rPr lang="en-US" dirty="0"/>
                  <a:t>The </a:t>
                </a:r>
                <a:r>
                  <a:rPr lang="en-US" b="1" i="1" dirty="0"/>
                  <a:t>position</a:t>
                </a:r>
                <a:r>
                  <a:rPr lang="en-US" dirty="0"/>
                  <a:t> at the </a:t>
                </a:r>
                <a:r>
                  <a:rPr lang="en-US" b="1" i="1" dirty="0"/>
                  <a:t>final time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𝜏</m:t>
                    </m:r>
                    <m:r>
                      <a:rPr lang="en-US" b="0" i="1" smtClean="0">
                        <a:latin typeface="Cambria Math" panose="02040503050406030204" pitchFamily="18" charset="0"/>
                      </a:rPr>
                      <m:t>=1)</m:t>
                    </m:r>
                  </m:oMath>
                </a14:m>
                <a:r>
                  <a:rPr lang="en-US" dirty="0"/>
                  <a:t> is </a:t>
                </a:r>
                <a:r>
                  <a:rPr lang="en-US" b="1" i="1" dirty="0"/>
                  <a:t>known</a:t>
                </a:r>
                <a:r>
                  <a:rPr lang="en-US" dirty="0"/>
                  <a:t> and thus the equation can be rearranged to obtain the initial velocity.  </a:t>
                </a:r>
              </a:p>
              <a:p>
                <a:endParaRPr lang="en-US" dirty="0"/>
              </a:p>
              <a:p>
                <a:endParaRPr lang="en-US" dirty="0"/>
              </a:p>
              <a:p>
                <a:endParaRPr lang="en-US" dirty="0"/>
              </a:p>
              <a:p>
                <a:r>
                  <a:rPr lang="en-US" b="1" dirty="0">
                    <a:solidFill>
                      <a:srgbClr val="0000FF"/>
                    </a:solidFill>
                  </a:rPr>
                  <a:t>Velocity Coefficients</a:t>
                </a:r>
              </a:p>
              <a:p>
                <a:endParaRPr lang="en-US" dirty="0"/>
              </a:p>
              <a:p>
                <a:endParaRPr lang="en-US" sz="1200" dirty="0"/>
              </a:p>
              <a:p>
                <a:r>
                  <a:rPr lang="en-US" b="1" dirty="0">
                    <a:solidFill>
                      <a:srgbClr val="0000FF"/>
                    </a:solidFill>
                  </a:rPr>
                  <a:t>Position Coefficients</a:t>
                </a:r>
              </a:p>
            </p:txBody>
          </p:sp>
        </mc:Choice>
        <mc:Fallback xmlns="">
          <p:sp>
            <p:nvSpPr>
              <p:cNvPr id="4" name="Rectangle 3"/>
              <p:cNvSpPr>
                <a:spLocks noRot="1" noChangeAspect="1" noMove="1" noResize="1" noEditPoints="1" noAdjustHandles="1" noChangeArrowheads="1" noChangeShapeType="1" noTextEdit="1"/>
              </p:cNvSpPr>
              <p:nvPr/>
            </p:nvSpPr>
            <p:spPr>
              <a:xfrm>
                <a:off x="109538" y="1013214"/>
                <a:ext cx="8958262" cy="5740033"/>
              </a:xfrm>
              <a:prstGeom prst="rect">
                <a:avLst/>
              </a:prstGeom>
              <a:blipFill rotWithShape="0">
                <a:blip r:embed="rId4"/>
                <a:stretch>
                  <a:fillRect l="-612" t="-53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3: VELOCITY &amp; POSITION</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24" name="Object 23"/>
          <p:cNvGraphicFramePr>
            <a:graphicFrameLocks noChangeAspect="1"/>
          </p:cNvGraphicFramePr>
          <p:nvPr>
            <p:extLst>
              <p:ext uri="{D42A27DB-BD31-4B8C-83A1-F6EECF244321}">
                <p14:modId xmlns:p14="http://schemas.microsoft.com/office/powerpoint/2010/main" val="805495480"/>
              </p:ext>
            </p:extLst>
          </p:nvPr>
        </p:nvGraphicFramePr>
        <p:xfrm>
          <a:off x="323528" y="3152130"/>
          <a:ext cx="3684588" cy="996950"/>
        </p:xfrm>
        <a:graphic>
          <a:graphicData uri="http://schemas.openxmlformats.org/presentationml/2006/ole">
            <mc:AlternateContent xmlns:mc="http://schemas.openxmlformats.org/markup-compatibility/2006">
              <mc:Choice xmlns:v="urn:schemas-microsoft-com:vml" Requires="v">
                <p:oleObj spid="_x0000_s51052" name="Equation" r:id="rId6" imgW="2717640" imgH="736560" progId="Equation.DSMT4">
                  <p:embed/>
                </p:oleObj>
              </mc:Choice>
              <mc:Fallback>
                <p:oleObj name="Equation" r:id="rId6" imgW="2717640" imgH="736560" progId="Equation.DSMT4">
                  <p:embed/>
                  <p:pic>
                    <p:nvPicPr>
                      <p:cNvPr id="0" name=""/>
                      <p:cNvPicPr/>
                      <p:nvPr/>
                    </p:nvPicPr>
                    <p:blipFill>
                      <a:blip r:embed="rId7"/>
                      <a:stretch>
                        <a:fillRect/>
                      </a:stretch>
                    </p:blipFill>
                    <p:spPr>
                      <a:xfrm>
                        <a:off x="323528" y="3152130"/>
                        <a:ext cx="3684588" cy="99695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881529309"/>
              </p:ext>
            </p:extLst>
          </p:nvPr>
        </p:nvGraphicFramePr>
        <p:xfrm>
          <a:off x="2764456" y="4483230"/>
          <a:ext cx="3609127" cy="1034002"/>
        </p:xfrm>
        <a:graphic>
          <a:graphicData uri="http://schemas.openxmlformats.org/presentationml/2006/ole">
            <mc:AlternateContent xmlns:mc="http://schemas.openxmlformats.org/markup-compatibility/2006">
              <mc:Choice xmlns:v="urn:schemas-microsoft-com:vml" Requires="v">
                <p:oleObj spid="_x0000_s51053" name="Equation" r:id="rId8" imgW="2565360" imgH="736560" progId="Equation.DSMT4">
                  <p:embed/>
                </p:oleObj>
              </mc:Choice>
              <mc:Fallback>
                <p:oleObj name="Equation" r:id="rId8" imgW="2565360" imgH="736560" progId="Equation.DSMT4">
                  <p:embed/>
                  <p:pic>
                    <p:nvPicPr>
                      <p:cNvPr id="0" name=""/>
                      <p:cNvPicPr/>
                      <p:nvPr/>
                    </p:nvPicPr>
                    <p:blipFill>
                      <a:blip r:embed="rId9"/>
                      <a:stretch>
                        <a:fillRect/>
                      </a:stretch>
                    </p:blipFill>
                    <p:spPr>
                      <a:xfrm>
                        <a:off x="2764456" y="4483230"/>
                        <a:ext cx="3609127" cy="1034002"/>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624994406"/>
              </p:ext>
            </p:extLst>
          </p:nvPr>
        </p:nvGraphicFramePr>
        <p:xfrm>
          <a:off x="2894207" y="5564188"/>
          <a:ext cx="3349625" cy="423862"/>
        </p:xfrm>
        <a:graphic>
          <a:graphicData uri="http://schemas.openxmlformats.org/presentationml/2006/ole">
            <mc:AlternateContent xmlns:mc="http://schemas.openxmlformats.org/markup-compatibility/2006">
              <mc:Choice xmlns:v="urn:schemas-microsoft-com:vml" Requires="v">
                <p:oleObj spid="_x0000_s51054" name="Equation" r:id="rId10" imgW="2006280" imgH="253800" progId="Equation.DSMT4">
                  <p:embed/>
                </p:oleObj>
              </mc:Choice>
              <mc:Fallback>
                <p:oleObj name="Equation" r:id="rId10" imgW="2006280" imgH="253800" progId="Equation.DSMT4">
                  <p:embed/>
                  <p:pic>
                    <p:nvPicPr>
                      <p:cNvPr id="0" name=""/>
                      <p:cNvPicPr/>
                      <p:nvPr/>
                    </p:nvPicPr>
                    <p:blipFill>
                      <a:blip r:embed="rId11"/>
                      <a:stretch>
                        <a:fillRect/>
                      </a:stretch>
                    </p:blipFill>
                    <p:spPr>
                      <a:xfrm>
                        <a:off x="2894207" y="5564188"/>
                        <a:ext cx="3349625" cy="423862"/>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626365923"/>
              </p:ext>
            </p:extLst>
          </p:nvPr>
        </p:nvGraphicFramePr>
        <p:xfrm>
          <a:off x="2565400" y="6334125"/>
          <a:ext cx="4006850" cy="403225"/>
        </p:xfrm>
        <a:graphic>
          <a:graphicData uri="http://schemas.openxmlformats.org/presentationml/2006/ole">
            <mc:AlternateContent xmlns:mc="http://schemas.openxmlformats.org/markup-compatibility/2006">
              <mc:Choice xmlns:v="urn:schemas-microsoft-com:vml" Requires="v">
                <p:oleObj spid="_x0000_s51055" name="Equation" r:id="rId12" imgW="2400120" imgH="241200" progId="Equation.DSMT4">
                  <p:embed/>
                </p:oleObj>
              </mc:Choice>
              <mc:Fallback>
                <p:oleObj name="Equation" r:id="rId12" imgW="2400120" imgH="241200" progId="Equation.DSMT4">
                  <p:embed/>
                  <p:pic>
                    <p:nvPicPr>
                      <p:cNvPr id="0" name=""/>
                      <p:cNvPicPr/>
                      <p:nvPr/>
                    </p:nvPicPr>
                    <p:blipFill>
                      <a:blip r:embed="rId13"/>
                      <a:stretch>
                        <a:fillRect/>
                      </a:stretch>
                    </p:blipFill>
                    <p:spPr>
                      <a:xfrm>
                        <a:off x="2565400" y="6334125"/>
                        <a:ext cx="4006850" cy="4032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02778119"/>
              </p:ext>
            </p:extLst>
          </p:nvPr>
        </p:nvGraphicFramePr>
        <p:xfrm>
          <a:off x="251520" y="2277537"/>
          <a:ext cx="8640960" cy="728007"/>
        </p:xfrm>
        <a:graphic>
          <a:graphicData uri="http://schemas.openxmlformats.org/presentationml/2006/ole">
            <mc:AlternateContent xmlns:mc="http://schemas.openxmlformats.org/markup-compatibility/2006">
              <mc:Choice xmlns:v="urn:schemas-microsoft-com:vml" Requires="v">
                <p:oleObj spid="_x0000_s51056" name="Equation" r:id="rId14" imgW="5422680" imgH="457200" progId="Equation.DSMT4">
                  <p:embed/>
                </p:oleObj>
              </mc:Choice>
              <mc:Fallback>
                <p:oleObj name="Equation" r:id="rId14" imgW="5422680" imgH="457200" progId="Equation.DSMT4">
                  <p:embed/>
                  <p:pic>
                    <p:nvPicPr>
                      <p:cNvPr id="0" name=""/>
                      <p:cNvPicPr/>
                      <p:nvPr/>
                    </p:nvPicPr>
                    <p:blipFill>
                      <a:blip r:embed="rId15"/>
                      <a:stretch>
                        <a:fillRect/>
                      </a:stretch>
                    </p:blipFill>
                    <p:spPr>
                      <a:xfrm>
                        <a:off x="251520" y="2277537"/>
                        <a:ext cx="8640960" cy="72800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64730069"/>
              </p:ext>
            </p:extLst>
          </p:nvPr>
        </p:nvGraphicFramePr>
        <p:xfrm>
          <a:off x="2471887" y="1153664"/>
          <a:ext cx="4194264" cy="686335"/>
        </p:xfrm>
        <a:graphic>
          <a:graphicData uri="http://schemas.openxmlformats.org/presentationml/2006/ole">
            <mc:AlternateContent xmlns:mc="http://schemas.openxmlformats.org/markup-compatibility/2006">
              <mc:Choice xmlns:v="urn:schemas-microsoft-com:vml" Requires="v">
                <p:oleObj spid="_x0000_s51057" name="Equation" r:id="rId16" imgW="2793960" imgH="457200" progId="Equation.DSMT4">
                  <p:embed/>
                </p:oleObj>
              </mc:Choice>
              <mc:Fallback>
                <p:oleObj name="Equation" r:id="rId16" imgW="2793960" imgH="457200" progId="Equation.DSMT4">
                  <p:embed/>
                  <p:pic>
                    <p:nvPicPr>
                      <p:cNvPr id="0" name=""/>
                      <p:cNvPicPr/>
                      <p:nvPr/>
                    </p:nvPicPr>
                    <p:blipFill>
                      <a:blip r:embed="rId17"/>
                      <a:stretch>
                        <a:fillRect/>
                      </a:stretch>
                    </p:blipFill>
                    <p:spPr>
                      <a:xfrm>
                        <a:off x="2471887" y="1153664"/>
                        <a:ext cx="4194264" cy="686335"/>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30003174"/>
              </p:ext>
            </p:extLst>
          </p:nvPr>
        </p:nvGraphicFramePr>
        <p:xfrm>
          <a:off x="5305425" y="3146425"/>
          <a:ext cx="3425825" cy="996950"/>
        </p:xfrm>
        <a:graphic>
          <a:graphicData uri="http://schemas.openxmlformats.org/presentationml/2006/ole">
            <mc:AlternateContent xmlns:mc="http://schemas.openxmlformats.org/markup-compatibility/2006">
              <mc:Choice xmlns:v="urn:schemas-microsoft-com:vml" Requires="v">
                <p:oleObj spid="_x0000_s51058" name="Equation" r:id="rId18" imgW="2527200" imgH="736560" progId="Equation.DSMT4">
                  <p:embed/>
                </p:oleObj>
              </mc:Choice>
              <mc:Fallback>
                <p:oleObj name="Equation" r:id="rId18" imgW="2527200" imgH="736560" progId="Equation.DSMT4">
                  <p:embed/>
                  <p:pic>
                    <p:nvPicPr>
                      <p:cNvPr id="0" name=""/>
                      <p:cNvPicPr/>
                      <p:nvPr/>
                    </p:nvPicPr>
                    <p:blipFill>
                      <a:blip r:embed="rId19"/>
                      <a:stretch>
                        <a:fillRect/>
                      </a:stretch>
                    </p:blipFill>
                    <p:spPr>
                      <a:xfrm>
                        <a:off x="5305425" y="3146425"/>
                        <a:ext cx="3425825" cy="996950"/>
                      </a:xfrm>
                      <a:prstGeom prst="rect">
                        <a:avLst/>
                      </a:prstGeom>
                    </p:spPr>
                  </p:pic>
                </p:oleObj>
              </mc:Fallback>
            </mc:AlternateContent>
          </a:graphicData>
        </a:graphic>
      </p:graphicFrame>
      <p:cxnSp>
        <p:nvCxnSpPr>
          <p:cNvPr id="15" name="Straight Arrow Connector 14"/>
          <p:cNvCxnSpPr/>
          <p:nvPr/>
        </p:nvCxnSpPr>
        <p:spPr>
          <a:xfrm>
            <a:off x="4139952" y="3645495"/>
            <a:ext cx="1008112"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283968" y="3275692"/>
                <a:ext cx="7779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𝜏</m:t>
                      </m:r>
                      <m:r>
                        <a:rPr lang="en-US" b="0" i="1" smtClean="0">
                          <a:latin typeface="Cambria Math" panose="02040503050406030204" pitchFamily="18" charset="0"/>
                        </a:rPr>
                        <m:t>=1</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4283968" y="3275692"/>
                <a:ext cx="777905" cy="369332"/>
              </a:xfrm>
              <a:prstGeom prst="rect">
                <a:avLst/>
              </a:prstGeom>
              <a:blipFill rotWithShape="0">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04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INTRODUCTION</a:t>
            </a:r>
            <a:endParaRPr lang="en-US" sz="2000" b="1" dirty="0">
              <a:solidFill>
                <a:srgbClr val="FFFFFF"/>
              </a:solidFill>
            </a:endParaRPr>
          </a:p>
        </p:txBody>
      </p:sp>
      <p:sp>
        <p:nvSpPr>
          <p:cNvPr id="2" name="Rectangle 1"/>
          <p:cNvSpPr/>
          <p:nvPr/>
        </p:nvSpPr>
        <p:spPr>
          <a:xfrm>
            <a:off x="179512" y="1037049"/>
            <a:ext cx="8784976" cy="5632311"/>
          </a:xfrm>
          <a:prstGeom prst="rect">
            <a:avLst/>
          </a:prstGeom>
        </p:spPr>
        <p:txBody>
          <a:bodyPr wrap="square">
            <a:spAutoFit/>
          </a:bodyPr>
          <a:lstStyle/>
          <a:p>
            <a:r>
              <a:rPr lang="en-US" b="1" dirty="0">
                <a:solidFill>
                  <a:srgbClr val="0000FF"/>
                </a:solidFill>
              </a:rPr>
              <a:t>Picard iteration</a:t>
            </a:r>
          </a:p>
          <a:p>
            <a:pPr>
              <a:buFont typeface="Arial"/>
              <a:buChar char="•"/>
            </a:pPr>
            <a:r>
              <a:rPr lang="en-US" dirty="0"/>
              <a:t> Picard iteration is a </a:t>
            </a:r>
            <a:r>
              <a:rPr lang="en-US" b="1" i="1" dirty="0"/>
              <a:t>successive path approximation </a:t>
            </a:r>
            <a:r>
              <a:rPr lang="en-US" dirty="0"/>
              <a:t>technique for solving differential equations.</a:t>
            </a:r>
          </a:p>
          <a:p>
            <a:r>
              <a:rPr lang="en-US" b="1" dirty="0">
                <a:solidFill>
                  <a:srgbClr val="0000FF"/>
                </a:solidFill>
              </a:rPr>
              <a:t>Least Squares</a:t>
            </a:r>
          </a:p>
          <a:p>
            <a:pPr>
              <a:buFont typeface="Arial"/>
              <a:buChar char="•"/>
            </a:pPr>
            <a:r>
              <a:rPr lang="en-US" dirty="0"/>
              <a:t> Review of least squares from </a:t>
            </a:r>
            <a:r>
              <a:rPr lang="en-US" b="1" i="1" dirty="0"/>
              <a:t>lecture 1</a:t>
            </a:r>
            <a:r>
              <a:rPr lang="en-US" dirty="0"/>
              <a:t> (vector problem)</a:t>
            </a:r>
          </a:p>
          <a:p>
            <a:pPr>
              <a:buFont typeface="Arial"/>
              <a:buChar char="•"/>
            </a:pPr>
            <a:r>
              <a:rPr lang="en-US" dirty="0"/>
              <a:t> Discuss the least squares operator</a:t>
            </a:r>
            <a:endParaRPr lang="en-US" b="1" dirty="0">
              <a:solidFill>
                <a:srgbClr val="0000FF"/>
              </a:solidFill>
            </a:endParaRPr>
          </a:p>
          <a:p>
            <a:r>
              <a:rPr lang="en-US" b="1" dirty="0">
                <a:solidFill>
                  <a:srgbClr val="0000FF"/>
                </a:solidFill>
              </a:rPr>
              <a:t>Picard-Chebyshev Initial Value Problem Derivation/Algorithm (First Order)</a:t>
            </a:r>
          </a:p>
          <a:p>
            <a:pPr>
              <a:buFont typeface="Arial"/>
              <a:buChar char="•"/>
            </a:pPr>
            <a:r>
              <a:rPr lang="en-US" dirty="0"/>
              <a:t> Thoroughly derive the Picard-Chebyshev first order IVP algorithm</a:t>
            </a:r>
          </a:p>
          <a:p>
            <a:pPr>
              <a:buFont typeface="Arial"/>
              <a:buChar char="•"/>
            </a:pPr>
            <a:r>
              <a:rPr lang="en-US" dirty="0"/>
              <a:t> Discuss the first integration operator (P</a:t>
            </a:r>
            <a:r>
              <a:rPr lang="en-US" baseline="-25000" dirty="0"/>
              <a:t>1</a:t>
            </a:r>
            <a:r>
              <a:rPr lang="en-US" dirty="0"/>
              <a:t>)</a:t>
            </a:r>
          </a:p>
          <a:p>
            <a:pPr>
              <a:buFont typeface="Arial"/>
              <a:buChar char="•"/>
            </a:pPr>
            <a:r>
              <a:rPr lang="en-US" dirty="0"/>
              <a:t> Present two examples to demonstrate the method (MATLAB code is available)</a:t>
            </a:r>
            <a:endParaRPr lang="en-US" b="1" dirty="0">
              <a:solidFill>
                <a:srgbClr val="0000FF"/>
              </a:solidFill>
            </a:endParaRPr>
          </a:p>
          <a:p>
            <a:r>
              <a:rPr lang="en-US" b="1" dirty="0">
                <a:solidFill>
                  <a:srgbClr val="0000FF"/>
                </a:solidFill>
              </a:rPr>
              <a:t>Picard-Chebyshev Initial Value Problem Derivation/Algorithm (Second Order)</a:t>
            </a:r>
          </a:p>
          <a:p>
            <a:pPr>
              <a:buFont typeface="Arial"/>
              <a:buChar char="•"/>
            </a:pPr>
            <a:r>
              <a:rPr lang="en-US" dirty="0"/>
              <a:t> Derive the Picard-Chebyshev second order IVP algorithm</a:t>
            </a:r>
          </a:p>
          <a:p>
            <a:pPr>
              <a:buFont typeface="Arial"/>
              <a:buChar char="•"/>
            </a:pPr>
            <a:r>
              <a:rPr lang="en-US" dirty="0"/>
              <a:t> Discuss the second integration operator (P</a:t>
            </a:r>
            <a:r>
              <a:rPr lang="en-US" baseline="-25000" dirty="0"/>
              <a:t>2</a:t>
            </a:r>
            <a:r>
              <a:rPr lang="en-US" dirty="0"/>
              <a:t>)</a:t>
            </a:r>
          </a:p>
          <a:p>
            <a:pPr>
              <a:buFont typeface="Arial"/>
              <a:buChar char="•"/>
            </a:pPr>
            <a:r>
              <a:rPr lang="en-US" dirty="0"/>
              <a:t> Present two examples to demonstrate the method (MATLAB code is available)</a:t>
            </a:r>
            <a:endParaRPr lang="en-US" b="1" dirty="0">
              <a:solidFill>
                <a:srgbClr val="0000FF"/>
              </a:solidFill>
            </a:endParaRPr>
          </a:p>
          <a:p>
            <a:r>
              <a:rPr lang="en-US" b="1" dirty="0">
                <a:solidFill>
                  <a:srgbClr val="0000FF"/>
                </a:solidFill>
              </a:rPr>
              <a:t>Picard-Chebyshev Boundary Value Problem Derivation/Algorithm</a:t>
            </a:r>
          </a:p>
          <a:p>
            <a:pPr>
              <a:buFont typeface="Arial"/>
              <a:buChar char="•"/>
            </a:pPr>
            <a:r>
              <a:rPr lang="en-US" dirty="0"/>
              <a:t> Three types of BVPs</a:t>
            </a:r>
          </a:p>
          <a:p>
            <a:pPr>
              <a:buFont typeface="Arial"/>
              <a:buChar char="•"/>
            </a:pPr>
            <a:r>
              <a:rPr lang="en-US" dirty="0"/>
              <a:t> Derive the Picard-Chebyshev second order BVP algorithm</a:t>
            </a:r>
          </a:p>
          <a:p>
            <a:pPr>
              <a:buFont typeface="Arial"/>
              <a:buChar char="•"/>
            </a:pPr>
            <a:r>
              <a:rPr lang="en-US" dirty="0"/>
              <a:t> Present three examples to demonstrate the three methods (MATLAB code is available)</a:t>
            </a:r>
            <a:endParaRPr lang="en-US" b="1" dirty="0">
              <a:solidFill>
                <a:srgbClr val="0000FF"/>
              </a:solidFill>
            </a:endParaRPr>
          </a:p>
          <a:p>
            <a:r>
              <a:rPr lang="en-US" b="1" dirty="0">
                <a:solidFill>
                  <a:srgbClr val="0000FF"/>
                </a:solidFill>
              </a:rPr>
              <a:t>Convergence Picard-Chebyshev Algorithm</a:t>
            </a:r>
          </a:p>
          <a:p>
            <a:pPr>
              <a:buFont typeface="Arial"/>
              <a:buChar char="•"/>
            </a:pPr>
            <a:r>
              <a:rPr lang="en-US" dirty="0"/>
              <a:t> Discuss convergence for the IVP and TPBVP algorithms (MATLAB code is available)</a:t>
            </a:r>
            <a:endParaRPr lang="en-US" b="1" dirty="0">
              <a:solidFill>
                <a:srgbClr val="0000FF"/>
              </a:solidFill>
            </a:endParaRPr>
          </a:p>
        </p:txBody>
      </p:sp>
      <p:sp>
        <p:nvSpPr>
          <p:cNvPr id="15"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3</a:t>
            </a:r>
          </a:p>
        </p:txBody>
      </p:sp>
    </p:spTree>
    <p:extLst>
      <p:ext uri="{BB962C8B-B14F-4D97-AF65-F5344CB8AC3E}">
        <p14:creationId xmlns:p14="http://schemas.microsoft.com/office/powerpoint/2010/main" val="3129220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5509200"/>
              </a:xfrm>
              <a:prstGeom prst="rect">
                <a:avLst/>
              </a:prstGeom>
            </p:spPr>
            <p:txBody>
              <a:bodyPr wrap="square">
                <a:spAutoFit/>
              </a:bodyPr>
              <a:lstStyle/>
              <a:p>
                <a:r>
                  <a:rPr lang="en-US" b="1" dirty="0">
                    <a:solidFill>
                      <a:srgbClr val="0000FF"/>
                    </a:solidFill>
                  </a:rPr>
                  <a:t>Position Solution</a:t>
                </a:r>
              </a:p>
              <a:p>
                <a:endParaRPr lang="en-US" b="1" dirty="0">
                  <a:solidFill>
                    <a:srgbClr val="0000FF"/>
                  </a:solidFill>
                </a:endParaRPr>
              </a:p>
              <a:p>
                <a:endParaRPr lang="en-US" sz="1000" b="1" dirty="0">
                  <a:solidFill>
                    <a:srgbClr val="0000FF"/>
                  </a:solidFill>
                </a:endParaRPr>
              </a:p>
              <a:p>
                <a:endParaRPr lang="en-US" dirty="0"/>
              </a:p>
              <a:p>
                <a:r>
                  <a:rPr lang="en-US" dirty="0"/>
                  <a:t>The first two position coefficients,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b="0" i="0" smtClean="0">
                            <a:latin typeface="Cambria Math" panose="02040503050406030204" pitchFamily="18" charset="0"/>
                          </a:rPr>
                          <m:t>1</m:t>
                        </m:r>
                      </m:sub>
                    </m:sSub>
                  </m:oMath>
                </a14:m>
                <a:r>
                  <a:rPr lang="en-US" dirty="0"/>
                  <a:t>, can be determined using knowledge of both the terminal boundary conditions.</a:t>
                </a:r>
              </a:p>
              <a:p>
                <a:r>
                  <a:rPr lang="en-US" b="1" dirty="0">
                    <a:solidFill>
                      <a:srgbClr val="0000FF"/>
                    </a:solidFill>
                  </a:rPr>
                  <a:t>Boundary Conditions</a:t>
                </a:r>
              </a:p>
              <a:p>
                <a:r>
                  <a:rPr lang="en-US" dirty="0"/>
                  <a:t>The left boundary condition can be written as:</a:t>
                </a:r>
              </a:p>
              <a:p>
                <a:endParaRPr lang="en-US" dirty="0"/>
              </a:p>
              <a:p>
                <a:endParaRPr lang="en-US" dirty="0"/>
              </a:p>
              <a:p>
                <a:endParaRPr lang="en-US" dirty="0"/>
              </a:p>
              <a:p>
                <a:r>
                  <a:rPr lang="en-US" dirty="0"/>
                  <a:t>The right boundary condition can be written as:</a:t>
                </a:r>
              </a:p>
              <a:p>
                <a:endParaRPr lang="en-US" dirty="0"/>
              </a:p>
              <a:p>
                <a:endParaRPr lang="en-US" dirty="0"/>
              </a:p>
              <a:p>
                <a:endParaRPr lang="en-US" sz="1200" dirty="0"/>
              </a:p>
              <a:p>
                <a:r>
                  <a:rPr lang="en-US" dirty="0"/>
                  <a:t>This produces </a:t>
                </a:r>
                <a:r>
                  <a:rPr lang="en-US" b="1" i="1" dirty="0"/>
                  <a:t>two equations </a:t>
                </a:r>
                <a:r>
                  <a:rPr lang="en-US" dirty="0"/>
                  <a:t>and </a:t>
                </a:r>
                <a:r>
                  <a:rPr lang="en-US" b="1" i="1" dirty="0"/>
                  <a:t>two unknowns</a:t>
                </a:r>
                <a:r>
                  <a:rPr lang="en-US" dirty="0"/>
                  <a:t>, allowing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1</m:t>
                        </m:r>
                      </m:sub>
                    </m:sSub>
                  </m:oMath>
                </a14:m>
                <a:r>
                  <a:rPr lang="en-US" dirty="0"/>
                  <a:t> to be computed in terms is </a:t>
                </a:r>
                <a:r>
                  <a:rPr lang="en-US" b="1" i="1" dirty="0"/>
                  <a:t>the known initial </a:t>
                </a:r>
                <a:r>
                  <a:rPr lang="en-US" dirty="0"/>
                  <a:t>and </a:t>
                </a:r>
                <a:r>
                  <a:rPr lang="en-US" b="1" i="1" dirty="0"/>
                  <a:t>final position</a:t>
                </a:r>
                <a:r>
                  <a:rPr lang="en-US" dirty="0"/>
                  <a:t>, and the other </a:t>
                </a:r>
                <a:r>
                  <a:rPr lang="en-US" b="1" i="1" dirty="0"/>
                  <a:t>known coefficients</a:t>
                </a:r>
                <a:r>
                  <a:rPr lang="en-US" dirty="0"/>
                  <a:t>.</a:t>
                </a:r>
              </a:p>
              <a:p>
                <a:endParaRPr lang="en-US" b="1" dirty="0">
                  <a:solidFill>
                    <a:srgbClr val="0000FF"/>
                  </a:solidFill>
                </a:endParaRPr>
              </a:p>
              <a:p>
                <a:endParaRPr lang="en-US" b="1" dirty="0">
                  <a:solidFill>
                    <a:srgbClr val="0000FF"/>
                  </a:solidFill>
                </a:endParaRPr>
              </a:p>
              <a:p>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5509200"/>
              </a:xfrm>
              <a:prstGeom prst="rect">
                <a:avLst/>
              </a:prstGeom>
              <a:blipFill rotWithShape="0">
                <a:blip r:embed="rId4"/>
                <a:stretch>
                  <a:fillRect l="-612" t="-664" r="-816"/>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00"/>
                </a:solidFill>
                <a:latin typeface="Adobe Caslon Pro Bold"/>
                <a:cs typeface="Adobe Caslon Pro Bold"/>
              </a:rPr>
              <a:t>ALTERNATE METHOD FOR COEFFICIENTS</a:t>
            </a:r>
            <a:endParaRPr lang="en-US" sz="2000" b="1" dirty="0">
              <a:solidFill>
                <a:srgbClr val="FFFF00"/>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7" name="Object 16"/>
          <p:cNvGraphicFramePr>
            <a:graphicFrameLocks noChangeAspect="1"/>
          </p:cNvGraphicFramePr>
          <p:nvPr>
            <p:extLst>
              <p:ext uri="{D42A27DB-BD31-4B8C-83A1-F6EECF244321}">
                <p14:modId xmlns:p14="http://schemas.microsoft.com/office/powerpoint/2010/main" val="4169613516"/>
              </p:ext>
            </p:extLst>
          </p:nvPr>
        </p:nvGraphicFramePr>
        <p:xfrm>
          <a:off x="2652713" y="1298575"/>
          <a:ext cx="3719512" cy="641350"/>
        </p:xfrm>
        <a:graphic>
          <a:graphicData uri="http://schemas.openxmlformats.org/presentationml/2006/ole">
            <mc:AlternateContent xmlns:mc="http://schemas.openxmlformats.org/markup-compatibility/2006">
              <mc:Choice xmlns:v="urn:schemas-microsoft-com:vml" Requires="v">
                <p:oleObj spid="_x0000_s70713" name="Equation" r:id="rId6" imgW="2501640" imgH="431640" progId="Equation.DSMT4">
                  <p:embed/>
                </p:oleObj>
              </mc:Choice>
              <mc:Fallback>
                <p:oleObj name="Equation" r:id="rId6" imgW="2501640" imgH="431640" progId="Equation.DSMT4">
                  <p:embed/>
                  <p:pic>
                    <p:nvPicPr>
                      <p:cNvPr id="0" name=""/>
                      <p:cNvPicPr/>
                      <p:nvPr/>
                    </p:nvPicPr>
                    <p:blipFill>
                      <a:blip r:embed="rId7"/>
                      <a:stretch>
                        <a:fillRect/>
                      </a:stretch>
                    </p:blipFill>
                    <p:spPr>
                      <a:xfrm>
                        <a:off x="2652713" y="1298575"/>
                        <a:ext cx="3719512" cy="641350"/>
                      </a:xfrm>
                      <a:prstGeom prst="rect">
                        <a:avLst/>
                      </a:prstGeom>
                    </p:spPr>
                  </p:pic>
                </p:oleObj>
              </mc:Fallback>
            </mc:AlternateContent>
          </a:graphicData>
        </a:graphic>
      </p:graphicFrame>
      <p:graphicFrame>
        <p:nvGraphicFramePr>
          <p:cNvPr id="18" name="Object 17"/>
          <p:cNvGraphicFramePr>
            <a:graphicFrameLocks noChangeAspect="1"/>
          </p:cNvGraphicFramePr>
          <p:nvPr/>
        </p:nvGraphicFramePr>
        <p:xfrm>
          <a:off x="2018280" y="3030537"/>
          <a:ext cx="4789487" cy="673100"/>
        </p:xfrm>
        <a:graphic>
          <a:graphicData uri="http://schemas.openxmlformats.org/presentationml/2006/ole">
            <mc:AlternateContent xmlns:mc="http://schemas.openxmlformats.org/markup-compatibility/2006">
              <mc:Choice xmlns:v="urn:schemas-microsoft-com:vml" Requires="v">
                <p:oleObj spid="_x0000_s70714" name="Equation" r:id="rId8" imgW="3073320" imgH="431640" progId="Equation.DSMT4">
                  <p:embed/>
                </p:oleObj>
              </mc:Choice>
              <mc:Fallback>
                <p:oleObj name="Equation" r:id="rId8" imgW="3073320" imgH="431640" progId="Equation.DSMT4">
                  <p:embed/>
                  <p:pic>
                    <p:nvPicPr>
                      <p:cNvPr id="0" name=""/>
                      <p:cNvPicPr/>
                      <p:nvPr/>
                    </p:nvPicPr>
                    <p:blipFill>
                      <a:blip r:embed="rId9"/>
                      <a:stretch>
                        <a:fillRect/>
                      </a:stretch>
                    </p:blipFill>
                    <p:spPr>
                      <a:xfrm>
                        <a:off x="2018280" y="3030537"/>
                        <a:ext cx="4789487" cy="673100"/>
                      </a:xfrm>
                      <a:prstGeom prst="rect">
                        <a:avLst/>
                      </a:prstGeom>
                    </p:spPr>
                  </p:pic>
                </p:oleObj>
              </mc:Fallback>
            </mc:AlternateContent>
          </a:graphicData>
        </a:graphic>
      </p:graphicFrame>
      <p:graphicFrame>
        <p:nvGraphicFramePr>
          <p:cNvPr id="19" name="Object 18"/>
          <p:cNvGraphicFramePr>
            <a:graphicFrameLocks noChangeAspect="1"/>
          </p:cNvGraphicFramePr>
          <p:nvPr/>
        </p:nvGraphicFramePr>
        <p:xfrm>
          <a:off x="2403851" y="4221088"/>
          <a:ext cx="3938587" cy="673100"/>
        </p:xfrm>
        <a:graphic>
          <a:graphicData uri="http://schemas.openxmlformats.org/presentationml/2006/ole">
            <mc:AlternateContent xmlns:mc="http://schemas.openxmlformats.org/markup-compatibility/2006">
              <mc:Choice xmlns:v="urn:schemas-microsoft-com:vml" Requires="v">
                <p:oleObj spid="_x0000_s70715" name="Equation" r:id="rId10" imgW="2527200" imgH="431640" progId="Equation.DSMT4">
                  <p:embed/>
                </p:oleObj>
              </mc:Choice>
              <mc:Fallback>
                <p:oleObj name="Equation" r:id="rId10" imgW="2527200" imgH="431640" progId="Equation.DSMT4">
                  <p:embed/>
                  <p:pic>
                    <p:nvPicPr>
                      <p:cNvPr id="0" name=""/>
                      <p:cNvPicPr/>
                      <p:nvPr/>
                    </p:nvPicPr>
                    <p:blipFill>
                      <a:blip r:embed="rId11"/>
                      <a:stretch>
                        <a:fillRect/>
                      </a:stretch>
                    </p:blipFill>
                    <p:spPr>
                      <a:xfrm>
                        <a:off x="2403851" y="4221088"/>
                        <a:ext cx="3938587" cy="673100"/>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2698750" y="5480521"/>
          <a:ext cx="3503613" cy="612775"/>
        </p:xfrm>
        <a:graphic>
          <a:graphicData uri="http://schemas.openxmlformats.org/presentationml/2006/ole">
            <mc:AlternateContent xmlns:mc="http://schemas.openxmlformats.org/markup-compatibility/2006">
              <mc:Choice xmlns:v="urn:schemas-microsoft-com:vml" Requires="v">
                <p:oleObj spid="_x0000_s70716" name="Equation" r:id="rId12" imgW="2247840" imgH="393480" progId="Equation.DSMT4">
                  <p:embed/>
                </p:oleObj>
              </mc:Choice>
              <mc:Fallback>
                <p:oleObj name="Equation" r:id="rId12" imgW="2247840" imgH="393480" progId="Equation.DSMT4">
                  <p:embed/>
                  <p:pic>
                    <p:nvPicPr>
                      <p:cNvPr id="0" name=""/>
                      <p:cNvPicPr/>
                      <p:nvPr/>
                    </p:nvPicPr>
                    <p:blipFill>
                      <a:blip r:embed="rId13"/>
                      <a:stretch>
                        <a:fillRect/>
                      </a:stretch>
                    </p:blipFill>
                    <p:spPr>
                      <a:xfrm>
                        <a:off x="2698750" y="5480521"/>
                        <a:ext cx="3503613" cy="612775"/>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2717800" y="6200601"/>
          <a:ext cx="3465513" cy="612775"/>
        </p:xfrm>
        <a:graphic>
          <a:graphicData uri="http://schemas.openxmlformats.org/presentationml/2006/ole">
            <mc:AlternateContent xmlns:mc="http://schemas.openxmlformats.org/markup-compatibility/2006">
              <mc:Choice xmlns:v="urn:schemas-microsoft-com:vml" Requires="v">
                <p:oleObj spid="_x0000_s70717" name="Equation" r:id="rId14" imgW="2222280" imgH="393480" progId="Equation.DSMT4">
                  <p:embed/>
                </p:oleObj>
              </mc:Choice>
              <mc:Fallback>
                <p:oleObj name="Equation" r:id="rId14" imgW="2222280" imgH="393480" progId="Equation.DSMT4">
                  <p:embed/>
                  <p:pic>
                    <p:nvPicPr>
                      <p:cNvPr id="0" name=""/>
                      <p:cNvPicPr/>
                      <p:nvPr/>
                    </p:nvPicPr>
                    <p:blipFill>
                      <a:blip r:embed="rId15"/>
                      <a:stretch>
                        <a:fillRect/>
                      </a:stretch>
                    </p:blipFill>
                    <p:spPr>
                      <a:xfrm>
                        <a:off x="2717800" y="6200601"/>
                        <a:ext cx="3465513" cy="612775"/>
                      </a:xfrm>
                      <a:prstGeom prst="rect">
                        <a:avLst/>
                      </a:prstGeom>
                    </p:spPr>
                  </p:pic>
                </p:oleObj>
              </mc:Fallback>
            </mc:AlternateContent>
          </a:graphicData>
        </a:graphic>
      </p:graphicFrame>
      <p:grpSp>
        <p:nvGrpSpPr>
          <p:cNvPr id="4" name="Group 3"/>
          <p:cNvGrpSpPr/>
          <p:nvPr/>
        </p:nvGrpSpPr>
        <p:grpSpPr>
          <a:xfrm>
            <a:off x="6660232" y="2276872"/>
            <a:ext cx="2419471" cy="1368152"/>
            <a:chOff x="6516216" y="2492896"/>
            <a:chExt cx="2419471" cy="1368152"/>
          </a:xfrm>
        </p:grpSpPr>
        <p:sp>
          <p:nvSpPr>
            <p:cNvPr id="2" name="Cloud 1"/>
            <p:cNvSpPr/>
            <p:nvPr/>
          </p:nvSpPr>
          <p:spPr>
            <a:xfrm>
              <a:off x="6516216" y="2492896"/>
              <a:ext cx="2419471" cy="136815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6764559" y="2762344"/>
              <a:ext cx="2171127" cy="738664"/>
            </a:xfrm>
            <a:prstGeom prst="rect">
              <a:avLst/>
            </a:prstGeom>
          </p:spPr>
          <p:txBody>
            <a:bodyPr wrap="square">
              <a:spAutoFit/>
            </a:bodyPr>
            <a:lstStyle/>
            <a:p>
              <a:r>
                <a:rPr lang="en-US" sz="1400" b="1" dirty="0">
                  <a:solidFill>
                    <a:srgbClr val="FFFF00"/>
                  </a:solidFill>
                </a:rPr>
                <a:t>We use this approach later for the Picard-Chebyshev convergence analysis! </a:t>
              </a:r>
            </a:p>
          </p:txBody>
        </p:sp>
      </p:grpSp>
    </p:spTree>
    <p:extLst>
      <p:ext uri="{BB962C8B-B14F-4D97-AF65-F5344CB8AC3E}">
        <p14:creationId xmlns:p14="http://schemas.microsoft.com/office/powerpoint/2010/main" val="222042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3970318"/>
          </a:xfrm>
          <a:prstGeom prst="rect">
            <a:avLst/>
          </a:prstGeom>
        </p:spPr>
        <p:txBody>
          <a:bodyPr wrap="square">
            <a:spAutoFit/>
          </a:bodyPr>
          <a:lstStyle/>
          <a:p>
            <a:r>
              <a:rPr lang="en-US" b="1" dirty="0">
                <a:solidFill>
                  <a:srgbClr val="0000FF"/>
                </a:solidFill>
              </a:rPr>
              <a:t>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Position</a:t>
            </a:r>
          </a:p>
        </p:txBody>
      </p:sp>
      <p:graphicFrame>
        <p:nvGraphicFramePr>
          <p:cNvPr id="27" name="Object 26"/>
          <p:cNvGraphicFramePr>
            <a:graphicFrameLocks noChangeAspect="1"/>
          </p:cNvGraphicFramePr>
          <p:nvPr/>
        </p:nvGraphicFramePr>
        <p:xfrm>
          <a:off x="4763" y="2271638"/>
          <a:ext cx="9148762" cy="1949450"/>
        </p:xfrm>
        <a:graphic>
          <a:graphicData uri="http://schemas.openxmlformats.org/presentationml/2006/ole">
            <mc:AlternateContent xmlns:mc="http://schemas.openxmlformats.org/markup-compatibility/2006">
              <mc:Choice xmlns:v="urn:schemas-microsoft-com:vml" Requires="v">
                <p:oleObj spid="_x0000_s71715" name="Equation" r:id="rId4" imgW="7505640" imgH="1600200" progId="Equation.DSMT4">
                  <p:embed/>
                </p:oleObj>
              </mc:Choice>
              <mc:Fallback>
                <p:oleObj name="Equation" r:id="rId4" imgW="7505640" imgH="1600200" progId="Equation.DSMT4">
                  <p:embed/>
                  <p:pic>
                    <p:nvPicPr>
                      <p:cNvPr id="0" name=""/>
                      <p:cNvPicPr/>
                      <p:nvPr/>
                    </p:nvPicPr>
                    <p:blipFill>
                      <a:blip r:embed="rId5"/>
                      <a:stretch>
                        <a:fillRect/>
                      </a:stretch>
                    </p:blipFill>
                    <p:spPr>
                      <a:xfrm>
                        <a:off x="4763" y="2271638"/>
                        <a:ext cx="9148762" cy="1949450"/>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42" name="Rectangle 41"/>
          <p:cNvSpPr/>
          <p:nvPr/>
        </p:nvSpPr>
        <p:spPr>
          <a:xfrm>
            <a:off x="7308304" y="2134741"/>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3" name="Rectangle 42"/>
          <p:cNvSpPr/>
          <p:nvPr/>
        </p:nvSpPr>
        <p:spPr>
          <a:xfrm>
            <a:off x="1933109" y="1423809"/>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421062" y="1892556"/>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47695" y="2231754"/>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aphicFrame>
        <p:nvGraphicFramePr>
          <p:cNvPr id="60" name="Object 59"/>
          <p:cNvGraphicFramePr>
            <a:graphicFrameLocks noChangeAspect="1"/>
          </p:cNvGraphicFramePr>
          <p:nvPr/>
        </p:nvGraphicFramePr>
        <p:xfrm>
          <a:off x="660400" y="5300663"/>
          <a:ext cx="7853363" cy="819150"/>
        </p:xfrm>
        <a:graphic>
          <a:graphicData uri="http://schemas.openxmlformats.org/presentationml/2006/ole">
            <mc:AlternateContent xmlns:mc="http://schemas.openxmlformats.org/markup-compatibility/2006">
              <mc:Choice xmlns:v="urn:schemas-microsoft-com:vml" Requires="v">
                <p:oleObj spid="_x0000_s71716" name="Equation" r:id="rId7" imgW="2438280" imgH="253800" progId="Equation.DSMT4">
                  <p:embed/>
                </p:oleObj>
              </mc:Choice>
              <mc:Fallback>
                <p:oleObj name="Equation" r:id="rId7" imgW="2438280" imgH="253800" progId="Equation.DSMT4">
                  <p:embed/>
                  <p:pic>
                    <p:nvPicPr>
                      <p:cNvPr id="0" name=""/>
                      <p:cNvPicPr/>
                      <p:nvPr/>
                    </p:nvPicPr>
                    <p:blipFill>
                      <a:blip r:embed="rId8"/>
                      <a:stretch>
                        <a:fillRect/>
                      </a:stretch>
                    </p:blipFill>
                    <p:spPr>
                      <a:xfrm>
                        <a:off x="660400" y="5300663"/>
                        <a:ext cx="7853363" cy="819150"/>
                      </a:xfrm>
                      <a:prstGeom prst="rect">
                        <a:avLst/>
                      </a:prstGeom>
                    </p:spPr>
                  </p:pic>
                </p:oleObj>
              </mc:Fallback>
            </mc:AlternateContent>
          </a:graphicData>
        </a:graphic>
      </p:graphicFrame>
      <p:sp>
        <p:nvSpPr>
          <p:cNvPr id="40" name="Rectangle 39"/>
          <p:cNvSpPr/>
          <p:nvPr/>
        </p:nvSpPr>
        <p:spPr>
          <a:xfrm>
            <a:off x="3628998" y="2118842"/>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3" name="Group 2"/>
          <p:cNvGrpSpPr/>
          <p:nvPr/>
        </p:nvGrpSpPr>
        <p:grpSpPr>
          <a:xfrm>
            <a:off x="4644008" y="3372849"/>
            <a:ext cx="1375698" cy="848239"/>
            <a:chOff x="4676239" y="3300841"/>
            <a:chExt cx="1375698" cy="848239"/>
          </a:xfrm>
        </p:grpSpPr>
        <p:sp>
          <p:nvSpPr>
            <p:cNvPr id="2" name="Rectangle 1"/>
            <p:cNvSpPr/>
            <p:nvPr/>
          </p:nvSpPr>
          <p:spPr>
            <a:xfrm>
              <a:off x="4676239" y="3625860"/>
              <a:ext cx="1375698" cy="523220"/>
            </a:xfrm>
            <a:prstGeom prst="rect">
              <a:avLst/>
            </a:prstGeom>
          </p:spPr>
          <p:txBody>
            <a:bodyPr wrap="none">
              <a:spAutoFit/>
            </a:bodyPr>
            <a:lstStyle/>
            <a:p>
              <a:pPr algn="ctr"/>
              <a:r>
                <a:rPr lang="en-US" sz="1400" b="1" dirty="0">
                  <a:solidFill>
                    <a:srgbClr val="FF0000"/>
                  </a:solidFill>
                </a:rPr>
                <a:t>Pseudo Position</a:t>
              </a:r>
            </a:p>
            <a:p>
              <a:pPr algn="ctr"/>
              <a:r>
                <a:rPr lang="en-US" sz="1400" b="1" dirty="0">
                  <a:solidFill>
                    <a:srgbClr val="FF0000"/>
                  </a:solidFill>
                </a:rPr>
                <a:t>Coefficients</a:t>
              </a:r>
            </a:p>
          </p:txBody>
        </p:sp>
        <p:cxnSp>
          <p:nvCxnSpPr>
            <p:cNvPr id="26" name="Straight Arrow Connector 25"/>
            <p:cNvCxnSpPr/>
            <p:nvPr/>
          </p:nvCxnSpPr>
          <p:spPr>
            <a:xfrm flipV="1">
              <a:off x="5364088" y="3300841"/>
              <a:ext cx="0" cy="2637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cxnSp>
        <p:nvCxnSpPr>
          <p:cNvPr id="29" name="Straight Arrow Connector 28"/>
          <p:cNvCxnSpPr/>
          <p:nvPr/>
        </p:nvCxnSpPr>
        <p:spPr>
          <a:xfrm>
            <a:off x="827584" y="2180588"/>
            <a:ext cx="0" cy="819444"/>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10" name="Object 9"/>
          <p:cNvGraphicFramePr>
            <a:graphicFrameLocks noChangeAspect="1"/>
          </p:cNvGraphicFramePr>
          <p:nvPr/>
        </p:nvGraphicFramePr>
        <p:xfrm>
          <a:off x="2181821" y="1617767"/>
          <a:ext cx="369653" cy="302443"/>
        </p:xfrm>
        <a:graphic>
          <a:graphicData uri="http://schemas.openxmlformats.org/presentationml/2006/ole">
            <mc:AlternateContent xmlns:mc="http://schemas.openxmlformats.org/markup-compatibility/2006">
              <mc:Choice xmlns:v="urn:schemas-microsoft-com:vml" Requires="v">
                <p:oleObj spid="_x0000_s71717" name="Equation" r:id="rId9" imgW="279360" imgH="228600" progId="Equation.DSMT4">
                  <p:embed/>
                </p:oleObj>
              </mc:Choice>
              <mc:Fallback>
                <p:oleObj name="Equation" r:id="rId9" imgW="279360" imgH="228600" progId="Equation.DSMT4">
                  <p:embed/>
                  <p:pic>
                    <p:nvPicPr>
                      <p:cNvPr id="0" name=""/>
                      <p:cNvPicPr/>
                      <p:nvPr/>
                    </p:nvPicPr>
                    <p:blipFill>
                      <a:blip r:embed="rId10"/>
                      <a:stretch>
                        <a:fillRect/>
                      </a:stretch>
                    </p:blipFill>
                    <p:spPr>
                      <a:xfrm>
                        <a:off x="2181821" y="1617767"/>
                        <a:ext cx="369653" cy="302443"/>
                      </a:xfrm>
                      <a:prstGeom prst="rect">
                        <a:avLst/>
                      </a:prstGeom>
                    </p:spPr>
                  </p:pic>
                </p:oleObj>
              </mc:Fallback>
            </mc:AlternateContent>
          </a:graphicData>
        </a:graphic>
      </p:graphicFrame>
      <p:sp>
        <p:nvSpPr>
          <p:cNvPr id="37" name="Right Brace 36"/>
          <p:cNvSpPr/>
          <p:nvPr/>
        </p:nvSpPr>
        <p:spPr>
          <a:xfrm rot="16200000">
            <a:off x="2236440" y="940025"/>
            <a:ext cx="232150" cy="2185766"/>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p:cNvSpPr/>
          <p:nvPr/>
        </p:nvSpPr>
        <p:spPr>
          <a:xfrm>
            <a:off x="1" y="580618"/>
            <a:ext cx="9144000" cy="400110"/>
          </a:xfrm>
          <a:prstGeom prst="rect">
            <a:avLst/>
          </a:prstGeom>
        </p:spPr>
        <p:txBody>
          <a:bodyPr wrap="square">
            <a:spAutoFit/>
          </a:bodyPr>
          <a:lstStyle/>
          <a:p>
            <a:pPr algn="ctr"/>
            <a:r>
              <a:rPr lang="en-US" sz="2000" b="1" dirty="0">
                <a:solidFill>
                  <a:srgbClr val="FFFF00"/>
                </a:solidFill>
                <a:latin typeface="Adobe Caslon Pro Bold"/>
                <a:cs typeface="Adobe Caslon Pro Bold"/>
              </a:rPr>
              <a:t>ALTERNATE METHOD FOR COEFFICIENTS</a:t>
            </a:r>
            <a:endParaRPr lang="en-US" sz="2000" b="1" dirty="0">
              <a:solidFill>
                <a:srgbClr val="FFFF00"/>
              </a:solidFill>
            </a:endParaRPr>
          </a:p>
        </p:txBody>
      </p:sp>
      <p:grpSp>
        <p:nvGrpSpPr>
          <p:cNvPr id="21" name="Group 20"/>
          <p:cNvGrpSpPr/>
          <p:nvPr/>
        </p:nvGrpSpPr>
        <p:grpSpPr>
          <a:xfrm>
            <a:off x="4283968" y="1052736"/>
            <a:ext cx="2419471" cy="1368152"/>
            <a:chOff x="6516216" y="2492896"/>
            <a:chExt cx="2419471" cy="1368152"/>
          </a:xfrm>
        </p:grpSpPr>
        <p:sp>
          <p:nvSpPr>
            <p:cNvPr id="22" name="Cloud 21"/>
            <p:cNvSpPr/>
            <p:nvPr/>
          </p:nvSpPr>
          <p:spPr>
            <a:xfrm>
              <a:off x="6516216" y="2492896"/>
              <a:ext cx="2419471" cy="136815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64559" y="2762344"/>
              <a:ext cx="2171127" cy="738664"/>
            </a:xfrm>
            <a:prstGeom prst="rect">
              <a:avLst/>
            </a:prstGeom>
          </p:spPr>
          <p:txBody>
            <a:bodyPr wrap="square">
              <a:spAutoFit/>
            </a:bodyPr>
            <a:lstStyle/>
            <a:p>
              <a:r>
                <a:rPr lang="en-US" sz="1400" b="1" dirty="0">
                  <a:solidFill>
                    <a:srgbClr val="FFFF00"/>
                  </a:solidFill>
                </a:rPr>
                <a:t>We use this approach later for the Picard-Chebyshev convergence analysis! </a:t>
              </a:r>
            </a:p>
          </p:txBody>
        </p:sp>
      </p:grpSp>
    </p:spTree>
    <p:extLst>
      <p:ext uri="{BB962C8B-B14F-4D97-AF65-F5344CB8AC3E}">
        <p14:creationId xmlns:p14="http://schemas.microsoft.com/office/powerpoint/2010/main" val="9931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TPBVP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2" name="Object 11"/>
          <p:cNvGraphicFramePr>
            <a:graphicFrameLocks noChangeAspect="1"/>
          </p:cNvGraphicFramePr>
          <p:nvPr>
            <p:extLst>
              <p:ext uri="{D42A27DB-BD31-4B8C-83A1-F6EECF244321}">
                <p14:modId xmlns:p14="http://schemas.microsoft.com/office/powerpoint/2010/main" val="3328445298"/>
              </p:ext>
            </p:extLst>
          </p:nvPr>
        </p:nvGraphicFramePr>
        <p:xfrm>
          <a:off x="185738" y="3573463"/>
          <a:ext cx="4292600" cy="322262"/>
        </p:xfrm>
        <a:graphic>
          <a:graphicData uri="http://schemas.openxmlformats.org/presentationml/2006/ole">
            <mc:AlternateContent xmlns:mc="http://schemas.openxmlformats.org/markup-compatibility/2006">
              <mc:Choice xmlns:v="urn:schemas-microsoft-com:vml" Requires="v">
                <p:oleObj spid="_x0000_s62294" name="Equation" r:id="rId5" imgW="3352680" imgH="253800" progId="Equation.DSMT4">
                  <p:embed/>
                </p:oleObj>
              </mc:Choice>
              <mc:Fallback>
                <p:oleObj name="Equation" r:id="rId5" imgW="3352680" imgH="253800" progId="Equation.DSMT4">
                  <p:embed/>
                  <p:pic>
                    <p:nvPicPr>
                      <p:cNvPr id="0" name=""/>
                      <p:cNvPicPr/>
                      <p:nvPr/>
                    </p:nvPicPr>
                    <p:blipFill>
                      <a:blip r:embed="rId6"/>
                      <a:stretch>
                        <a:fillRect/>
                      </a:stretch>
                    </p:blipFill>
                    <p:spPr>
                      <a:xfrm>
                        <a:off x="185738" y="3573463"/>
                        <a:ext cx="4292600" cy="322262"/>
                      </a:xfrm>
                      <a:prstGeom prst="rect">
                        <a:avLst/>
                      </a:prstGeom>
                    </p:spPr>
                  </p:pic>
                </p:oleObj>
              </mc:Fallback>
            </mc:AlternateContent>
          </a:graphicData>
        </a:graphic>
      </p:graphicFrame>
      <p:sp>
        <p:nvSpPr>
          <p:cNvPr id="5" name="Curved Left Arrow 4"/>
          <p:cNvSpPr/>
          <p:nvPr/>
        </p:nvSpPr>
        <p:spPr>
          <a:xfrm rot="10800000">
            <a:off x="23352" y="3103295"/>
            <a:ext cx="599014" cy="3566065"/>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6946" y="4732438"/>
            <a:ext cx="679610" cy="307777"/>
          </a:xfrm>
          <a:prstGeom prst="rect">
            <a:avLst/>
          </a:prstGeom>
        </p:spPr>
        <p:txBody>
          <a:bodyPr wrap="none">
            <a:spAutoFit/>
          </a:bodyPr>
          <a:lstStyle/>
          <a:p>
            <a:r>
              <a:rPr lang="en-US" sz="1400" b="1" dirty="0"/>
              <a:t>Iterate</a:t>
            </a:r>
          </a:p>
        </p:txBody>
      </p:sp>
      <p:graphicFrame>
        <p:nvGraphicFramePr>
          <p:cNvPr id="35" name="Object 34"/>
          <p:cNvGraphicFramePr>
            <a:graphicFrameLocks noChangeAspect="1"/>
          </p:cNvGraphicFramePr>
          <p:nvPr>
            <p:extLst>
              <p:ext uri="{D42A27DB-BD31-4B8C-83A1-F6EECF244321}">
                <p14:modId xmlns:p14="http://schemas.microsoft.com/office/powerpoint/2010/main" val="3946364398"/>
              </p:ext>
            </p:extLst>
          </p:nvPr>
        </p:nvGraphicFramePr>
        <p:xfrm>
          <a:off x="632738" y="5644436"/>
          <a:ext cx="3399988" cy="592876"/>
        </p:xfrm>
        <a:graphic>
          <a:graphicData uri="http://schemas.openxmlformats.org/presentationml/2006/ole">
            <mc:AlternateContent xmlns:mc="http://schemas.openxmlformats.org/markup-compatibility/2006">
              <mc:Choice xmlns:v="urn:schemas-microsoft-com:vml" Requires="v">
                <p:oleObj spid="_x0000_s62295" name="Equation" r:id="rId7" imgW="3492360" imgH="609480" progId="Equation.DSMT4">
                  <p:embed/>
                </p:oleObj>
              </mc:Choice>
              <mc:Fallback>
                <p:oleObj name="Equation" r:id="rId7" imgW="3492360" imgH="609480" progId="Equation.DSMT4">
                  <p:embed/>
                  <p:pic>
                    <p:nvPicPr>
                      <p:cNvPr id="0" name=""/>
                      <p:cNvPicPr/>
                      <p:nvPr/>
                    </p:nvPicPr>
                    <p:blipFill>
                      <a:blip r:embed="rId8"/>
                      <a:stretch>
                        <a:fillRect/>
                      </a:stretch>
                    </p:blipFill>
                    <p:spPr>
                      <a:xfrm>
                        <a:off x="632738" y="5644436"/>
                        <a:ext cx="3399988" cy="592876"/>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4171779779"/>
              </p:ext>
            </p:extLst>
          </p:nvPr>
        </p:nvGraphicFramePr>
        <p:xfrm>
          <a:off x="1576288" y="3103295"/>
          <a:ext cx="1512889" cy="469721"/>
        </p:xfrm>
        <a:graphic>
          <a:graphicData uri="http://schemas.openxmlformats.org/presentationml/2006/ole">
            <mc:AlternateContent xmlns:mc="http://schemas.openxmlformats.org/markup-compatibility/2006">
              <mc:Choice xmlns:v="urn:schemas-microsoft-com:vml" Requires="v">
                <p:oleObj spid="_x0000_s62296" name="Equation" r:id="rId9" imgW="1358640" imgH="419040" progId="Equation.DSMT4">
                  <p:embed/>
                </p:oleObj>
              </mc:Choice>
              <mc:Fallback>
                <p:oleObj name="Equation" r:id="rId9" imgW="1358640" imgH="419040" progId="Equation.DSMT4">
                  <p:embed/>
                  <p:pic>
                    <p:nvPicPr>
                      <p:cNvPr id="0" name=""/>
                      <p:cNvPicPr/>
                      <p:nvPr/>
                    </p:nvPicPr>
                    <p:blipFill>
                      <a:blip r:embed="rId10"/>
                      <a:stretch>
                        <a:fillRect/>
                      </a:stretch>
                    </p:blipFill>
                    <p:spPr>
                      <a:xfrm>
                        <a:off x="1576288" y="3103295"/>
                        <a:ext cx="1512889" cy="469721"/>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415482376"/>
              </p:ext>
            </p:extLst>
          </p:nvPr>
        </p:nvGraphicFramePr>
        <p:xfrm>
          <a:off x="692061" y="1213781"/>
          <a:ext cx="3281342" cy="487027"/>
        </p:xfrm>
        <a:graphic>
          <a:graphicData uri="http://schemas.openxmlformats.org/presentationml/2006/ole">
            <mc:AlternateContent xmlns:mc="http://schemas.openxmlformats.org/markup-compatibility/2006">
              <mc:Choice xmlns:v="urn:schemas-microsoft-com:vml" Requires="v">
                <p:oleObj spid="_x0000_s62297" name="Equation" r:id="rId11" imgW="2819160" imgH="419040" progId="Equation.DSMT4">
                  <p:embed/>
                </p:oleObj>
              </mc:Choice>
              <mc:Fallback>
                <p:oleObj name="Equation" r:id="rId11" imgW="2819160" imgH="419040" progId="Equation.DSMT4">
                  <p:embed/>
                  <p:pic>
                    <p:nvPicPr>
                      <p:cNvPr id="0" name=""/>
                      <p:cNvPicPr/>
                      <p:nvPr/>
                    </p:nvPicPr>
                    <p:blipFill>
                      <a:blip r:embed="rId12"/>
                      <a:stretch>
                        <a:fillRect/>
                      </a:stretch>
                    </p:blipFill>
                    <p:spPr>
                      <a:xfrm>
                        <a:off x="692061" y="1213781"/>
                        <a:ext cx="3281342" cy="487027"/>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388767963"/>
              </p:ext>
            </p:extLst>
          </p:nvPr>
        </p:nvGraphicFramePr>
        <p:xfrm>
          <a:off x="1208883" y="1916832"/>
          <a:ext cx="2247698" cy="471739"/>
        </p:xfrm>
        <a:graphic>
          <a:graphicData uri="http://schemas.openxmlformats.org/presentationml/2006/ole">
            <mc:AlternateContent xmlns:mc="http://schemas.openxmlformats.org/markup-compatibility/2006">
              <mc:Choice xmlns:v="urn:schemas-microsoft-com:vml" Requires="v">
                <p:oleObj spid="_x0000_s62298" name="Equation" r:id="rId13" imgW="2057400" imgH="431640" progId="Equation.DSMT4">
                  <p:embed/>
                </p:oleObj>
              </mc:Choice>
              <mc:Fallback>
                <p:oleObj name="Equation" r:id="rId13" imgW="2057400" imgH="431640" progId="Equation.DSMT4">
                  <p:embed/>
                  <p:pic>
                    <p:nvPicPr>
                      <p:cNvPr id="0" name=""/>
                      <p:cNvPicPr/>
                      <p:nvPr/>
                    </p:nvPicPr>
                    <p:blipFill>
                      <a:blip r:embed="rId14"/>
                      <a:stretch>
                        <a:fillRect/>
                      </a:stretch>
                    </p:blipFill>
                    <p:spPr>
                      <a:xfrm>
                        <a:off x="1208883" y="1916832"/>
                        <a:ext cx="2247698" cy="471739"/>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404539489"/>
              </p:ext>
            </p:extLst>
          </p:nvPr>
        </p:nvGraphicFramePr>
        <p:xfrm>
          <a:off x="1062565" y="2374545"/>
          <a:ext cx="2540335" cy="478391"/>
        </p:xfrm>
        <a:graphic>
          <a:graphicData uri="http://schemas.openxmlformats.org/presentationml/2006/ole">
            <mc:AlternateContent xmlns:mc="http://schemas.openxmlformats.org/markup-compatibility/2006">
              <mc:Choice xmlns:v="urn:schemas-microsoft-com:vml" Requires="v">
                <p:oleObj spid="_x0000_s62299" name="Equation" r:id="rId15" imgW="2222280" imgH="419040" progId="Equation.DSMT4">
                  <p:embed/>
                </p:oleObj>
              </mc:Choice>
              <mc:Fallback>
                <p:oleObj name="Equation" r:id="rId15" imgW="2222280" imgH="419040" progId="Equation.DSMT4">
                  <p:embed/>
                  <p:pic>
                    <p:nvPicPr>
                      <p:cNvPr id="0" name=""/>
                      <p:cNvPicPr/>
                      <p:nvPr/>
                    </p:nvPicPr>
                    <p:blipFill>
                      <a:blip r:embed="rId16"/>
                      <a:stretch>
                        <a:fillRect/>
                      </a:stretch>
                    </p:blipFill>
                    <p:spPr>
                      <a:xfrm>
                        <a:off x="1062565" y="2374545"/>
                        <a:ext cx="2540335" cy="478391"/>
                      </a:xfrm>
                      <a:prstGeom prst="rect">
                        <a:avLst/>
                      </a:prstGeom>
                    </p:spPr>
                  </p:pic>
                </p:oleObj>
              </mc:Fallback>
            </mc:AlternateContent>
          </a:graphicData>
        </a:graphic>
      </p:graphicFrame>
      <p:sp>
        <p:nvSpPr>
          <p:cNvPr id="48" name="Rectangle 47"/>
          <p:cNvSpPr/>
          <p:nvPr/>
        </p:nvSpPr>
        <p:spPr>
          <a:xfrm>
            <a:off x="1889406" y="6228020"/>
            <a:ext cx="886653" cy="369332"/>
          </a:xfrm>
          <a:prstGeom prst="rect">
            <a:avLst/>
          </a:prstGeom>
        </p:spPr>
        <p:txBody>
          <a:bodyPr wrap="none">
            <a:spAutoFit/>
          </a:bodyPr>
          <a:lstStyle/>
          <a:p>
            <a:r>
              <a:rPr lang="en-US" b="1" dirty="0">
                <a:solidFill>
                  <a:srgbClr val="0000FF"/>
                </a:solidFill>
              </a:rPr>
              <a:t>Update</a:t>
            </a:r>
          </a:p>
        </p:txBody>
      </p:sp>
      <p:sp>
        <p:nvSpPr>
          <p:cNvPr id="50" name="Rectangle 49"/>
          <p:cNvSpPr/>
          <p:nvPr/>
        </p:nvSpPr>
        <p:spPr>
          <a:xfrm>
            <a:off x="1506096" y="2843644"/>
            <a:ext cx="1653273" cy="369332"/>
          </a:xfrm>
          <a:prstGeom prst="rect">
            <a:avLst/>
          </a:prstGeom>
        </p:spPr>
        <p:txBody>
          <a:bodyPr wrap="none">
            <a:spAutoFit/>
          </a:bodyPr>
          <a:lstStyle/>
          <a:p>
            <a:r>
              <a:rPr lang="en-US" b="1" dirty="0">
                <a:solidFill>
                  <a:srgbClr val="0000FF"/>
                </a:solidFill>
              </a:rPr>
              <a:t>Picard Iteration</a:t>
            </a:r>
          </a:p>
        </p:txBody>
      </p:sp>
      <p:sp>
        <p:nvSpPr>
          <p:cNvPr id="51" name="Rectangle 50"/>
          <p:cNvSpPr/>
          <p:nvPr/>
        </p:nvSpPr>
        <p:spPr>
          <a:xfrm>
            <a:off x="833764"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2" name="Rectangle 51"/>
          <p:cNvSpPr/>
          <p:nvPr/>
        </p:nvSpPr>
        <p:spPr>
          <a:xfrm>
            <a:off x="1725034" y="161950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3" name="Rectangle 52"/>
          <p:cNvSpPr/>
          <p:nvPr/>
        </p:nvSpPr>
        <p:spPr>
          <a:xfrm>
            <a:off x="1628533" y="5291916"/>
            <a:ext cx="1408399" cy="369332"/>
          </a:xfrm>
          <a:prstGeom prst="rect">
            <a:avLst/>
          </a:prstGeom>
        </p:spPr>
        <p:txBody>
          <a:bodyPr wrap="none">
            <a:spAutoFit/>
          </a:bodyPr>
          <a:lstStyle/>
          <a:p>
            <a:r>
              <a:rPr lang="en-US" b="1" dirty="0">
                <a:solidFill>
                  <a:srgbClr val="0000FF"/>
                </a:solidFill>
              </a:rPr>
              <a:t>Convergence</a:t>
            </a:r>
          </a:p>
        </p:txBody>
      </p:sp>
      <p:graphicFrame>
        <p:nvGraphicFramePr>
          <p:cNvPr id="54" name="Object 53"/>
          <p:cNvGraphicFramePr>
            <a:graphicFrameLocks noChangeAspect="1"/>
          </p:cNvGraphicFramePr>
          <p:nvPr>
            <p:extLst>
              <p:ext uri="{D42A27DB-BD31-4B8C-83A1-F6EECF244321}">
                <p14:modId xmlns:p14="http://schemas.microsoft.com/office/powerpoint/2010/main" val="3761434483"/>
              </p:ext>
            </p:extLst>
          </p:nvPr>
        </p:nvGraphicFramePr>
        <p:xfrm>
          <a:off x="996797" y="6487516"/>
          <a:ext cx="2671871" cy="341413"/>
        </p:xfrm>
        <a:graphic>
          <a:graphicData uri="http://schemas.openxmlformats.org/presentationml/2006/ole">
            <mc:AlternateContent xmlns:mc="http://schemas.openxmlformats.org/markup-compatibility/2006">
              <mc:Choice xmlns:v="urn:schemas-microsoft-com:vml" Requires="v">
                <p:oleObj spid="_x0000_s62300" name="Equation" r:id="rId17" imgW="1790640" imgH="228600" progId="Equation.DSMT4">
                  <p:embed/>
                </p:oleObj>
              </mc:Choice>
              <mc:Fallback>
                <p:oleObj name="Equation" r:id="rId17" imgW="1790640" imgH="228600" progId="Equation.DSMT4">
                  <p:embed/>
                  <p:pic>
                    <p:nvPicPr>
                      <p:cNvPr id="0" name=""/>
                      <p:cNvPicPr/>
                      <p:nvPr/>
                    </p:nvPicPr>
                    <p:blipFill>
                      <a:blip r:embed="rId18"/>
                      <a:stretch>
                        <a:fillRect/>
                      </a:stretch>
                    </p:blipFill>
                    <p:spPr>
                      <a:xfrm>
                        <a:off x="996797" y="6487516"/>
                        <a:ext cx="2671871" cy="341413"/>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306131516"/>
              </p:ext>
            </p:extLst>
          </p:nvPr>
        </p:nvGraphicFramePr>
        <p:xfrm>
          <a:off x="1017017" y="3899240"/>
          <a:ext cx="2631431" cy="753896"/>
        </p:xfrm>
        <a:graphic>
          <a:graphicData uri="http://schemas.openxmlformats.org/presentationml/2006/ole">
            <mc:AlternateContent xmlns:mc="http://schemas.openxmlformats.org/markup-compatibility/2006">
              <mc:Choice xmlns:v="urn:schemas-microsoft-com:vml" Requires="v">
                <p:oleObj spid="_x0000_s62301" name="Equation" r:id="rId19" imgW="2565360" imgH="736560" progId="Equation.DSMT4">
                  <p:embed/>
                </p:oleObj>
              </mc:Choice>
              <mc:Fallback>
                <p:oleObj name="Equation" r:id="rId19" imgW="2565360" imgH="736560" progId="Equation.DSMT4">
                  <p:embed/>
                  <p:pic>
                    <p:nvPicPr>
                      <p:cNvPr id="0" name=""/>
                      <p:cNvPicPr/>
                      <p:nvPr/>
                    </p:nvPicPr>
                    <p:blipFill>
                      <a:blip r:embed="rId20"/>
                      <a:stretch>
                        <a:fillRect/>
                      </a:stretch>
                    </p:blipFill>
                    <p:spPr>
                      <a:xfrm>
                        <a:off x="1017017" y="3899240"/>
                        <a:ext cx="2631431" cy="753896"/>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969142754"/>
              </p:ext>
            </p:extLst>
          </p:nvPr>
        </p:nvGraphicFramePr>
        <p:xfrm>
          <a:off x="1177619" y="4725144"/>
          <a:ext cx="2310227" cy="292336"/>
        </p:xfrm>
        <a:graphic>
          <a:graphicData uri="http://schemas.openxmlformats.org/presentationml/2006/ole">
            <mc:AlternateContent xmlns:mc="http://schemas.openxmlformats.org/markup-compatibility/2006">
              <mc:Choice xmlns:v="urn:schemas-microsoft-com:vml" Requires="v">
                <p:oleObj spid="_x0000_s62302" name="Equation" r:id="rId21" imgW="2006280" imgH="253800" progId="Equation.DSMT4">
                  <p:embed/>
                </p:oleObj>
              </mc:Choice>
              <mc:Fallback>
                <p:oleObj name="Equation" r:id="rId21" imgW="2006280" imgH="253800" progId="Equation.DSMT4">
                  <p:embed/>
                  <p:pic>
                    <p:nvPicPr>
                      <p:cNvPr id="0" name=""/>
                      <p:cNvPicPr/>
                      <p:nvPr/>
                    </p:nvPicPr>
                    <p:blipFill>
                      <a:blip r:embed="rId22"/>
                      <a:stretch>
                        <a:fillRect/>
                      </a:stretch>
                    </p:blipFill>
                    <p:spPr>
                      <a:xfrm>
                        <a:off x="1177619" y="4725144"/>
                        <a:ext cx="2310227" cy="29233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438433023"/>
              </p:ext>
            </p:extLst>
          </p:nvPr>
        </p:nvGraphicFramePr>
        <p:xfrm>
          <a:off x="893763" y="5082704"/>
          <a:ext cx="2878137" cy="290512"/>
        </p:xfrm>
        <a:graphic>
          <a:graphicData uri="http://schemas.openxmlformats.org/presentationml/2006/ole">
            <mc:AlternateContent xmlns:mc="http://schemas.openxmlformats.org/markup-compatibility/2006">
              <mc:Choice xmlns:v="urn:schemas-microsoft-com:vml" Requires="v">
                <p:oleObj spid="_x0000_s62303" name="Equation" r:id="rId23" imgW="2400120" imgH="241200" progId="Equation.DSMT4">
                  <p:embed/>
                </p:oleObj>
              </mc:Choice>
              <mc:Fallback>
                <p:oleObj name="Equation" r:id="rId23" imgW="2400120" imgH="241200" progId="Equation.DSMT4">
                  <p:embed/>
                  <p:pic>
                    <p:nvPicPr>
                      <p:cNvPr id="0" name=""/>
                      <p:cNvPicPr/>
                      <p:nvPr/>
                    </p:nvPicPr>
                    <p:blipFill>
                      <a:blip r:embed="rId24"/>
                      <a:stretch>
                        <a:fillRect/>
                      </a:stretch>
                    </p:blipFill>
                    <p:spPr>
                      <a:xfrm>
                        <a:off x="893763" y="5082704"/>
                        <a:ext cx="2878137" cy="290512"/>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99804467"/>
              </p:ext>
            </p:extLst>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2304" name="Equation" r:id="rId25" imgW="4000320" imgH="3251160" progId="Equation.DSMT4">
                  <p:embed/>
                </p:oleObj>
              </mc:Choice>
              <mc:Fallback>
                <p:oleObj name="Equation" r:id="rId25" imgW="4000320" imgH="3251160" progId="Equation.DSMT4">
                  <p:embed/>
                  <p:pic>
                    <p:nvPicPr>
                      <p:cNvPr id="0" name=""/>
                      <p:cNvPicPr/>
                      <p:nvPr/>
                    </p:nvPicPr>
                    <p:blipFill>
                      <a:blip r:embed="rId26"/>
                      <a:stretch>
                        <a:fillRect/>
                      </a:stretch>
                    </p:blipFill>
                    <p:spPr>
                      <a:xfrm>
                        <a:off x="6269038" y="1414584"/>
                        <a:ext cx="2816225" cy="2290762"/>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265989875"/>
              </p:ext>
            </p:extLst>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2305" name="Equation" r:id="rId27" imgW="672840" imgH="914400" progId="Equation.DSMT4">
                  <p:embed/>
                </p:oleObj>
              </mc:Choice>
              <mc:Fallback>
                <p:oleObj name="Equation" r:id="rId27" imgW="672840" imgH="914400" progId="Equation.DSMT4">
                  <p:embed/>
                  <p:pic>
                    <p:nvPicPr>
                      <p:cNvPr id="0" name=""/>
                      <p:cNvPicPr/>
                      <p:nvPr/>
                    </p:nvPicPr>
                    <p:blipFill>
                      <a:blip r:embed="rId28"/>
                      <a:stretch>
                        <a:fillRect/>
                      </a:stretch>
                    </p:blipFill>
                    <p:spPr>
                      <a:xfrm>
                        <a:off x="4622384" y="4573545"/>
                        <a:ext cx="619125" cy="839787"/>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329055327"/>
              </p:ext>
            </p:extLst>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2306" name="Equation" r:id="rId29" imgW="1955520" imgH="939600" progId="Equation.DSMT4">
                  <p:embed/>
                </p:oleObj>
              </mc:Choice>
              <mc:Fallback>
                <p:oleObj name="Equation" r:id="rId29" imgW="1955520" imgH="939600" progId="Equation.DSMT4">
                  <p:embed/>
                  <p:pic>
                    <p:nvPicPr>
                      <p:cNvPr id="0" name=""/>
                      <p:cNvPicPr/>
                      <p:nvPr/>
                    </p:nvPicPr>
                    <p:blipFill>
                      <a:blip r:embed="rId30"/>
                      <a:stretch>
                        <a:fillRect/>
                      </a:stretch>
                    </p:blipFill>
                    <p:spPr>
                      <a:xfrm>
                        <a:off x="4322681" y="2828032"/>
                        <a:ext cx="1852612" cy="889000"/>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437734517"/>
              </p:ext>
            </p:extLst>
          </p:nvPr>
        </p:nvGraphicFramePr>
        <p:xfrm>
          <a:off x="5277536" y="1861395"/>
          <a:ext cx="897757" cy="950566"/>
        </p:xfrm>
        <a:graphic>
          <a:graphicData uri="http://schemas.openxmlformats.org/presentationml/2006/ole">
            <mc:AlternateContent xmlns:mc="http://schemas.openxmlformats.org/markup-compatibility/2006">
              <mc:Choice xmlns:v="urn:schemas-microsoft-com:vml" Requires="v">
                <p:oleObj spid="_x0000_s62307" name="Equation" r:id="rId31" imgW="863280" imgH="914400" progId="Equation.DSMT4">
                  <p:embed/>
                </p:oleObj>
              </mc:Choice>
              <mc:Fallback>
                <p:oleObj name="Equation" r:id="rId31" imgW="863280" imgH="914400" progId="Equation.DSMT4">
                  <p:embed/>
                  <p:pic>
                    <p:nvPicPr>
                      <p:cNvPr id="0" name=""/>
                      <p:cNvPicPr/>
                      <p:nvPr/>
                    </p:nvPicPr>
                    <p:blipFill>
                      <a:blip r:embed="rId32"/>
                      <a:stretch>
                        <a:fillRect/>
                      </a:stretch>
                    </p:blipFill>
                    <p:spPr>
                      <a:xfrm>
                        <a:off x="5277536" y="1861395"/>
                        <a:ext cx="897757" cy="950566"/>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755121373"/>
              </p:ext>
            </p:extLst>
          </p:nvPr>
        </p:nvGraphicFramePr>
        <p:xfrm>
          <a:off x="4981493" y="1521827"/>
          <a:ext cx="1193800" cy="254000"/>
        </p:xfrm>
        <a:graphic>
          <a:graphicData uri="http://schemas.openxmlformats.org/presentationml/2006/ole">
            <mc:AlternateContent xmlns:mc="http://schemas.openxmlformats.org/markup-compatibility/2006">
              <mc:Choice xmlns:v="urn:schemas-microsoft-com:vml" Requires="v">
                <p:oleObj spid="_x0000_s62308" name="Equation" r:id="rId33" imgW="1193760" imgH="253800" progId="Equation.DSMT4">
                  <p:embed/>
                </p:oleObj>
              </mc:Choice>
              <mc:Fallback>
                <p:oleObj name="Equation" r:id="rId33" imgW="1193760" imgH="253800" progId="Equation.DSMT4">
                  <p:embed/>
                  <p:pic>
                    <p:nvPicPr>
                      <p:cNvPr id="0" name=""/>
                      <p:cNvPicPr/>
                      <p:nvPr/>
                    </p:nvPicPr>
                    <p:blipFill>
                      <a:blip r:embed="rId34"/>
                      <a:stretch>
                        <a:fillRect/>
                      </a:stretch>
                    </p:blipFill>
                    <p:spPr>
                      <a:xfrm>
                        <a:off x="4981493" y="1521827"/>
                        <a:ext cx="1193800" cy="25400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790347744"/>
              </p:ext>
            </p:extLst>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62309" name="Equation" r:id="rId35" imgW="609480" imgH="914400" progId="Equation.DSMT4">
                  <p:embed/>
                </p:oleObj>
              </mc:Choice>
              <mc:Fallback>
                <p:oleObj name="Equation" r:id="rId35" imgW="609480" imgH="914400" progId="Equation.DSMT4">
                  <p:embed/>
                  <p:pic>
                    <p:nvPicPr>
                      <p:cNvPr id="0" name=""/>
                      <p:cNvPicPr/>
                      <p:nvPr/>
                    </p:nvPicPr>
                    <p:blipFill>
                      <a:blip r:embed="rId36"/>
                      <a:stretch>
                        <a:fillRect/>
                      </a:stretch>
                    </p:blipFill>
                    <p:spPr>
                      <a:xfrm>
                        <a:off x="4579908" y="1914637"/>
                        <a:ext cx="569103" cy="852847"/>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4000946995"/>
              </p:ext>
            </p:extLst>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2310" name="Equation" r:id="rId37" imgW="3949560" imgH="3225600" progId="Equation.DSMT4">
                  <p:embed/>
                </p:oleObj>
              </mc:Choice>
              <mc:Fallback>
                <p:oleObj name="Equation" r:id="rId37" imgW="3949560" imgH="3225600" progId="Equation.DSMT4">
                  <p:embed/>
                  <p:pic>
                    <p:nvPicPr>
                      <p:cNvPr id="0" name=""/>
                      <p:cNvPicPr/>
                      <p:nvPr/>
                    </p:nvPicPr>
                    <p:blipFill>
                      <a:blip r:embed="rId38"/>
                      <a:stretch>
                        <a:fillRect/>
                      </a:stretch>
                    </p:blipFill>
                    <p:spPr>
                      <a:xfrm>
                        <a:off x="6285985" y="4154295"/>
                        <a:ext cx="2762025" cy="2255803"/>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270255238"/>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2311" name="Equation" r:id="rId39" imgW="1206360" imgH="253800" progId="Equation.DSMT4">
                  <p:embed/>
                </p:oleObj>
              </mc:Choice>
              <mc:Fallback>
                <p:oleObj name="Equation" r:id="rId39" imgW="1206360" imgH="253800" progId="Equation.DSMT4">
                  <p:embed/>
                  <p:pic>
                    <p:nvPicPr>
                      <p:cNvPr id="0" name=""/>
                      <p:cNvPicPr/>
                      <p:nvPr/>
                    </p:nvPicPr>
                    <p:blipFill>
                      <a:blip r:embed="rId40"/>
                      <a:stretch>
                        <a:fillRect/>
                      </a:stretch>
                    </p:blipFill>
                    <p:spPr>
                      <a:xfrm>
                        <a:off x="5019987" y="4175273"/>
                        <a:ext cx="1206500" cy="2540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4033370107"/>
              </p:ext>
            </p:extLst>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2312" name="Equation" r:id="rId41" imgW="863280" imgH="914400" progId="Equation.DSMT4">
                  <p:embed/>
                </p:oleObj>
              </mc:Choice>
              <mc:Fallback>
                <p:oleObj name="Equation" r:id="rId41" imgW="863280" imgH="914400" progId="Equation.DSMT4">
                  <p:embed/>
                  <p:pic>
                    <p:nvPicPr>
                      <p:cNvPr id="0" name=""/>
                      <p:cNvPicPr/>
                      <p:nvPr/>
                    </p:nvPicPr>
                    <p:blipFill>
                      <a:blip r:embed="rId32"/>
                      <a:stretch>
                        <a:fillRect/>
                      </a:stretch>
                    </p:blipFill>
                    <p:spPr>
                      <a:xfrm>
                        <a:off x="5328730" y="4529539"/>
                        <a:ext cx="897757" cy="950566"/>
                      </a:xfrm>
                      <a:prstGeom prst="rect">
                        <a:avLst/>
                      </a:prstGeom>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3274618999"/>
              </p:ext>
            </p:extLst>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2313" name="Equation" r:id="rId42" imgW="1866600" imgH="939600" progId="Equation.DSMT4">
                  <p:embed/>
                </p:oleObj>
              </mc:Choice>
              <mc:Fallback>
                <p:oleObj name="Equation" r:id="rId42" imgW="1866600" imgH="939600" progId="Equation.DSMT4">
                  <p:embed/>
                  <p:pic>
                    <p:nvPicPr>
                      <p:cNvPr id="0" name=""/>
                      <p:cNvPicPr/>
                      <p:nvPr/>
                    </p:nvPicPr>
                    <p:blipFill>
                      <a:blip r:embed="rId43"/>
                      <a:stretch>
                        <a:fillRect/>
                      </a:stretch>
                    </p:blipFill>
                    <p:spPr>
                      <a:xfrm>
                        <a:off x="4458392" y="5535778"/>
                        <a:ext cx="1768095" cy="890061"/>
                      </a:xfrm>
                      <a:prstGeom prst="rect">
                        <a:avLst/>
                      </a:prstGeom>
                    </p:spPr>
                  </p:pic>
                </p:oleObj>
              </mc:Fallback>
            </mc:AlternateContent>
          </a:graphicData>
        </a:graphic>
      </p:graphicFrame>
      <p:sp>
        <p:nvSpPr>
          <p:cNvPr id="65" name="Rectangle 64"/>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66" name="Rectangle 65"/>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spTree>
    <p:extLst>
      <p:ext uri="{BB962C8B-B14F-4D97-AF65-F5344CB8AC3E}">
        <p14:creationId xmlns:p14="http://schemas.microsoft.com/office/powerpoint/2010/main" val="2433801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5</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852" y="1124744"/>
            <a:ext cx="4945204" cy="3708903"/>
          </a:xfrm>
          <a:prstGeom prst="rect">
            <a:avLst/>
          </a:prstGeom>
        </p:spPr>
      </p:pic>
      <p:sp>
        <p:nvSpPr>
          <p:cNvPr id="9" name="Rectangle 8"/>
          <p:cNvSpPr/>
          <p:nvPr/>
        </p:nvSpPr>
        <p:spPr>
          <a:xfrm>
            <a:off x="2273230" y="980728"/>
            <a:ext cx="4669548" cy="369332"/>
          </a:xfrm>
          <a:prstGeom prst="rect">
            <a:avLst/>
          </a:prstGeom>
        </p:spPr>
        <p:txBody>
          <a:bodyPr wrap="none">
            <a:spAutoFit/>
          </a:bodyPr>
          <a:lstStyle/>
          <a:p>
            <a:pPr algn="ctr"/>
            <a:r>
              <a:rPr lang="en-US" b="1" dirty="0">
                <a:solidFill>
                  <a:srgbClr val="0000FF"/>
                </a:solidFill>
              </a:rPr>
              <a:t>TPBVP Example: Perturbed Two-body Problem</a:t>
            </a:r>
            <a:endParaRPr lang="en-US" sz="9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69183448"/>
              </p:ext>
            </p:extLst>
          </p:nvPr>
        </p:nvGraphicFramePr>
        <p:xfrm>
          <a:off x="5652120" y="1628800"/>
          <a:ext cx="2468563" cy="669925"/>
        </p:xfrm>
        <a:graphic>
          <a:graphicData uri="http://schemas.openxmlformats.org/presentationml/2006/ole">
            <mc:AlternateContent xmlns:mc="http://schemas.openxmlformats.org/markup-compatibility/2006">
              <mc:Choice xmlns:v="urn:schemas-microsoft-com:vml" Requires="v">
                <p:oleObj spid="_x0000_s53317" name="Equation" r:id="rId6" imgW="1447560" imgH="393480" progId="Equation.DSMT4">
                  <p:embed/>
                </p:oleObj>
              </mc:Choice>
              <mc:Fallback>
                <p:oleObj name="Equation" r:id="rId6" imgW="1447560" imgH="393480" progId="Equation.DSMT4">
                  <p:embed/>
                  <p:pic>
                    <p:nvPicPr>
                      <p:cNvPr id="0" name=""/>
                      <p:cNvPicPr/>
                      <p:nvPr/>
                    </p:nvPicPr>
                    <p:blipFill>
                      <a:blip r:embed="rId7"/>
                      <a:stretch>
                        <a:fillRect/>
                      </a:stretch>
                    </p:blipFill>
                    <p:spPr>
                      <a:xfrm>
                        <a:off x="5652120" y="1628800"/>
                        <a:ext cx="2468563" cy="669925"/>
                      </a:xfrm>
                      <a:prstGeom prst="rect">
                        <a:avLst/>
                      </a:prstGeom>
                    </p:spPr>
                  </p:pic>
                </p:oleObj>
              </mc:Fallback>
            </mc:AlternateContent>
          </a:graphicData>
        </a:graphic>
      </p:graphicFrame>
      <p:sp>
        <p:nvSpPr>
          <p:cNvPr id="11" name="Rectangle 10"/>
          <p:cNvSpPr/>
          <p:nvPr/>
        </p:nvSpPr>
        <p:spPr>
          <a:xfrm>
            <a:off x="179512" y="4782051"/>
            <a:ext cx="8856984" cy="2031325"/>
          </a:xfrm>
          <a:prstGeom prst="rect">
            <a:avLst/>
          </a:prstGeom>
        </p:spPr>
        <p:txBody>
          <a:bodyPr wrap="square">
            <a:spAutoFit/>
          </a:bodyPr>
          <a:lstStyle/>
          <a:p>
            <a:r>
              <a:rPr lang="en-US" dirty="0"/>
              <a:t>The Picard-Chebyshev TPBVP algorithm only converges over a fraction of an orbit (as seen above). The arcs were computed with a</a:t>
            </a:r>
            <a:r>
              <a:rPr lang="en-US" i="1" dirty="0"/>
              <a:t> </a:t>
            </a:r>
            <a:r>
              <a:rPr lang="en-US" b="1" i="1" dirty="0"/>
              <a:t>spherical harmonic degree &amp; order 40 gravity model. </a:t>
            </a:r>
            <a:r>
              <a:rPr lang="en-US" dirty="0"/>
              <a:t>Although the Picard-Chebyshev TPBVP has a relatively small domain of convergence (compared with the IVP) is not a Newton-like shooting method and does not require a state transition matrix. As a result it is very fast and is ideal for solving “short range” type problems. The code for generating the above figure is available for use as a learning tool: </a:t>
            </a:r>
            <a:r>
              <a:rPr lang="en-US" b="1" dirty="0">
                <a:solidFill>
                  <a:srgbClr val="FF0000"/>
                </a:solidFill>
              </a:rPr>
              <a:t>run_lecture3_example5_tpbvpII.m</a:t>
            </a:r>
            <a:r>
              <a:rPr lang="en-US" dirty="0"/>
              <a:t>.</a:t>
            </a:r>
          </a:p>
        </p:txBody>
      </p:sp>
      <p:sp>
        <p:nvSpPr>
          <p:cNvPr id="3" name="Rectangle 2"/>
          <p:cNvSpPr/>
          <p:nvPr/>
        </p:nvSpPr>
        <p:spPr>
          <a:xfrm>
            <a:off x="4926330" y="2420888"/>
            <a:ext cx="3966150" cy="1477328"/>
          </a:xfrm>
          <a:prstGeom prst="rect">
            <a:avLst/>
          </a:prstGeom>
        </p:spPr>
        <p:txBody>
          <a:bodyPr wrap="none">
            <a:spAutoFit/>
          </a:bodyPr>
          <a:lstStyle/>
          <a:p>
            <a:r>
              <a:rPr lang="en-US" b="1" dirty="0">
                <a:solidFill>
                  <a:srgbClr val="00B050"/>
                </a:solidFill>
              </a:rPr>
              <a:t>-o-</a:t>
            </a:r>
            <a:r>
              <a:rPr lang="en-US" dirty="0">
                <a:solidFill>
                  <a:srgbClr val="00B050"/>
                </a:solidFill>
              </a:rPr>
              <a:t> </a:t>
            </a:r>
            <a:r>
              <a:rPr lang="en-US" dirty="0"/>
              <a:t>a = 8000 km,    e = 0.125, </a:t>
            </a:r>
            <a:r>
              <a:rPr lang="en-US" dirty="0" err="1"/>
              <a:t>t</a:t>
            </a:r>
            <a:r>
              <a:rPr lang="en-US" baseline="-25000" dirty="0" err="1"/>
              <a:t>f</a:t>
            </a:r>
            <a:r>
              <a:rPr lang="en-US" dirty="0"/>
              <a:t> ≈ 20 mins</a:t>
            </a:r>
          </a:p>
          <a:p>
            <a:r>
              <a:rPr lang="en-US" b="1" dirty="0">
                <a:solidFill>
                  <a:srgbClr val="FF0000"/>
                </a:solidFill>
              </a:rPr>
              <a:t>-o-</a:t>
            </a:r>
            <a:r>
              <a:rPr lang="en-US" dirty="0">
                <a:solidFill>
                  <a:srgbClr val="FF0000"/>
                </a:solidFill>
              </a:rPr>
              <a:t> </a:t>
            </a:r>
            <a:r>
              <a:rPr lang="en-US" dirty="0"/>
              <a:t>a = 15,000 km, e = 0.3,     </a:t>
            </a:r>
            <a:r>
              <a:rPr lang="en-US" dirty="0" err="1"/>
              <a:t>t</a:t>
            </a:r>
            <a:r>
              <a:rPr lang="en-US" baseline="-25000" dirty="0" err="1"/>
              <a:t>f</a:t>
            </a:r>
            <a:r>
              <a:rPr lang="en-US" dirty="0"/>
              <a:t> ≈ 39 mins</a:t>
            </a:r>
          </a:p>
          <a:p>
            <a:r>
              <a:rPr lang="en-US" b="1" dirty="0">
                <a:solidFill>
                  <a:srgbClr val="00B0F0"/>
                </a:solidFill>
              </a:rPr>
              <a:t>-o-</a:t>
            </a:r>
            <a:r>
              <a:rPr lang="en-US" dirty="0">
                <a:solidFill>
                  <a:srgbClr val="00B0F0"/>
                </a:solidFill>
              </a:rPr>
              <a:t> </a:t>
            </a:r>
            <a:r>
              <a:rPr lang="en-US" dirty="0"/>
              <a:t>a = 20,000 km, e = 0.4,     </a:t>
            </a:r>
            <a:r>
              <a:rPr lang="en-US" dirty="0" err="1"/>
              <a:t>t</a:t>
            </a:r>
            <a:r>
              <a:rPr lang="en-US" baseline="-25000" dirty="0" err="1"/>
              <a:t>f</a:t>
            </a:r>
            <a:r>
              <a:rPr lang="en-US" dirty="0"/>
              <a:t> ≈ 51 mins</a:t>
            </a:r>
          </a:p>
          <a:p>
            <a:r>
              <a:rPr lang="en-US" b="1" dirty="0">
                <a:solidFill>
                  <a:srgbClr val="D339D3"/>
                </a:solidFill>
              </a:rPr>
              <a:t>-o-</a:t>
            </a:r>
            <a:r>
              <a:rPr lang="en-US" dirty="0">
                <a:solidFill>
                  <a:srgbClr val="D339D3"/>
                </a:solidFill>
              </a:rPr>
              <a:t> </a:t>
            </a:r>
            <a:r>
              <a:rPr lang="en-US" dirty="0"/>
              <a:t>a = 30,000 km, e = 0.6,     </a:t>
            </a:r>
            <a:r>
              <a:rPr lang="en-US" dirty="0" err="1"/>
              <a:t>t</a:t>
            </a:r>
            <a:r>
              <a:rPr lang="en-US" baseline="-25000" dirty="0" err="1"/>
              <a:t>f</a:t>
            </a:r>
            <a:r>
              <a:rPr lang="en-US" dirty="0"/>
              <a:t> ≈ 51 mins</a:t>
            </a:r>
          </a:p>
          <a:p>
            <a:r>
              <a:rPr lang="en-US" b="1" dirty="0">
                <a:solidFill>
                  <a:srgbClr val="FFFF00"/>
                </a:solidFill>
              </a:rPr>
              <a:t>-o-</a:t>
            </a:r>
            <a:r>
              <a:rPr lang="en-US" dirty="0">
                <a:solidFill>
                  <a:srgbClr val="FFFF00"/>
                </a:solidFill>
              </a:rPr>
              <a:t> </a:t>
            </a:r>
            <a:r>
              <a:rPr lang="en-US" dirty="0"/>
              <a:t>a = 40,000 km, e = 0.7,     </a:t>
            </a:r>
            <a:r>
              <a:rPr lang="en-US" dirty="0" err="1"/>
              <a:t>t</a:t>
            </a:r>
            <a:r>
              <a:rPr lang="en-US" baseline="-25000" dirty="0" err="1"/>
              <a:t>f</a:t>
            </a:r>
            <a:r>
              <a:rPr lang="en-US" dirty="0"/>
              <a:t> ≈ 53 mins</a:t>
            </a:r>
          </a:p>
        </p:txBody>
      </p:sp>
    </p:spTree>
    <p:extLst>
      <p:ext uri="{BB962C8B-B14F-4D97-AF65-F5344CB8AC3E}">
        <p14:creationId xmlns:p14="http://schemas.microsoft.com/office/powerpoint/2010/main" val="322824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956866" y="980728"/>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956866" y="980728"/>
                <a:ext cx="2728776" cy="391582"/>
              </a:xfrm>
              <a:prstGeom prst="rect">
                <a:avLst/>
              </a:prstGeom>
              <a:blipFill rotWithShape="0">
                <a:blip r:embed="rId4"/>
                <a:stretch>
                  <a:fillRect t="-7813" b="-20313"/>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4" name="Object 3"/>
          <p:cNvGraphicFramePr>
            <a:graphicFrameLocks noChangeAspect="1"/>
          </p:cNvGraphicFramePr>
          <p:nvPr>
            <p:extLst>
              <p:ext uri="{D42A27DB-BD31-4B8C-83A1-F6EECF244321}">
                <p14:modId xmlns:p14="http://schemas.microsoft.com/office/powerpoint/2010/main" val="386824571"/>
              </p:ext>
            </p:extLst>
          </p:nvPr>
        </p:nvGraphicFramePr>
        <p:xfrm>
          <a:off x="321107" y="3396984"/>
          <a:ext cx="3879899" cy="680088"/>
        </p:xfrm>
        <a:graphic>
          <a:graphicData uri="http://schemas.openxmlformats.org/presentationml/2006/ole">
            <mc:AlternateContent xmlns:mc="http://schemas.openxmlformats.org/markup-compatibility/2006">
              <mc:Choice xmlns:v="urn:schemas-microsoft-com:vml" Requires="v">
                <p:oleObj spid="_x0000_s56054" name="Equation" r:id="rId6" imgW="2679480" imgH="469800" progId="Equation.DSMT4">
                  <p:embed/>
                </p:oleObj>
              </mc:Choice>
              <mc:Fallback>
                <p:oleObj name="Equation" r:id="rId6" imgW="2679480" imgH="469800" progId="Equation.DSMT4">
                  <p:embed/>
                  <p:pic>
                    <p:nvPicPr>
                      <p:cNvPr id="0" name=""/>
                      <p:cNvPicPr/>
                      <p:nvPr/>
                    </p:nvPicPr>
                    <p:blipFill>
                      <a:blip r:embed="rId7"/>
                      <a:stretch>
                        <a:fillRect/>
                      </a:stretch>
                    </p:blipFill>
                    <p:spPr>
                      <a:xfrm>
                        <a:off x="321107" y="3396984"/>
                        <a:ext cx="3879899" cy="6800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45083062"/>
              </p:ext>
            </p:extLst>
          </p:nvPr>
        </p:nvGraphicFramePr>
        <p:xfrm>
          <a:off x="639462" y="1772816"/>
          <a:ext cx="3376149" cy="621832"/>
        </p:xfrm>
        <a:graphic>
          <a:graphicData uri="http://schemas.openxmlformats.org/presentationml/2006/ole">
            <mc:AlternateContent xmlns:mc="http://schemas.openxmlformats.org/markup-compatibility/2006">
              <mc:Choice xmlns:v="urn:schemas-microsoft-com:vml" Requires="v">
                <p:oleObj spid="_x0000_s56055" name="Equation" r:id="rId8" imgW="2603160" imgH="482400" progId="Equation.DSMT4">
                  <p:embed/>
                </p:oleObj>
              </mc:Choice>
              <mc:Fallback>
                <p:oleObj name="Equation" r:id="rId8" imgW="2603160" imgH="482400" progId="Equation.DSMT4">
                  <p:embed/>
                  <p:pic>
                    <p:nvPicPr>
                      <p:cNvPr id="0" name=""/>
                      <p:cNvPicPr/>
                      <p:nvPr/>
                    </p:nvPicPr>
                    <p:blipFill>
                      <a:blip r:embed="rId9"/>
                      <a:stretch>
                        <a:fillRect/>
                      </a:stretch>
                    </p:blipFill>
                    <p:spPr>
                      <a:xfrm>
                        <a:off x="639462" y="1772816"/>
                        <a:ext cx="3376149" cy="621832"/>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58654600"/>
              </p:ext>
            </p:extLst>
          </p:nvPr>
        </p:nvGraphicFramePr>
        <p:xfrm>
          <a:off x="395288" y="6022975"/>
          <a:ext cx="3730625" cy="631825"/>
        </p:xfrm>
        <a:graphic>
          <a:graphicData uri="http://schemas.openxmlformats.org/presentationml/2006/ole">
            <mc:AlternateContent xmlns:mc="http://schemas.openxmlformats.org/markup-compatibility/2006">
              <mc:Choice xmlns:v="urn:schemas-microsoft-com:vml" Requires="v">
                <p:oleObj spid="_x0000_s56056" name="Equation" r:id="rId10" imgW="2768400" imgH="469800" progId="Equation.DSMT4">
                  <p:embed/>
                </p:oleObj>
              </mc:Choice>
              <mc:Fallback>
                <p:oleObj name="Equation" r:id="rId10" imgW="2768400" imgH="469800" progId="Equation.DSMT4">
                  <p:embed/>
                  <p:pic>
                    <p:nvPicPr>
                      <p:cNvPr id="0" name=""/>
                      <p:cNvPicPr/>
                      <p:nvPr/>
                    </p:nvPicPr>
                    <p:blipFill>
                      <a:blip r:embed="rId11"/>
                      <a:stretch>
                        <a:fillRect/>
                      </a:stretch>
                    </p:blipFill>
                    <p:spPr>
                      <a:xfrm>
                        <a:off x="395288" y="6022975"/>
                        <a:ext cx="3730625" cy="6318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84981500"/>
              </p:ext>
            </p:extLst>
          </p:nvPr>
        </p:nvGraphicFramePr>
        <p:xfrm>
          <a:off x="538397" y="2996952"/>
          <a:ext cx="3565714" cy="490286"/>
        </p:xfrm>
        <a:graphic>
          <a:graphicData uri="http://schemas.openxmlformats.org/presentationml/2006/ole">
            <mc:AlternateContent xmlns:mc="http://schemas.openxmlformats.org/markup-compatibility/2006">
              <mc:Choice xmlns:v="urn:schemas-microsoft-com:vml" Requires="v">
                <p:oleObj spid="_x0000_s56057" name="Equation" r:id="rId12" imgW="2400120" imgH="330120" progId="Equation.DSMT4">
                  <p:embed/>
                </p:oleObj>
              </mc:Choice>
              <mc:Fallback>
                <p:oleObj name="Equation" r:id="rId12" imgW="2400120" imgH="330120" progId="Equation.DSMT4">
                  <p:embed/>
                  <p:pic>
                    <p:nvPicPr>
                      <p:cNvPr id="0" name=""/>
                      <p:cNvPicPr/>
                      <p:nvPr/>
                    </p:nvPicPr>
                    <p:blipFill>
                      <a:blip r:embed="rId13"/>
                      <a:stretch>
                        <a:fillRect/>
                      </a:stretch>
                    </p:blipFill>
                    <p:spPr>
                      <a:xfrm>
                        <a:off x="538397" y="2996952"/>
                        <a:ext cx="3565714" cy="49028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95719660"/>
              </p:ext>
            </p:extLst>
          </p:nvPr>
        </p:nvGraphicFramePr>
        <p:xfrm>
          <a:off x="169863" y="5299422"/>
          <a:ext cx="4211637" cy="577850"/>
        </p:xfrm>
        <a:graphic>
          <a:graphicData uri="http://schemas.openxmlformats.org/presentationml/2006/ole">
            <mc:AlternateContent xmlns:mc="http://schemas.openxmlformats.org/markup-compatibility/2006">
              <mc:Choice xmlns:v="urn:schemas-microsoft-com:vml" Requires="v">
                <p:oleObj spid="_x0000_s56058" name="Equation" r:id="rId14" imgW="3517560" imgH="482400" progId="Equation.DSMT4">
                  <p:embed/>
                </p:oleObj>
              </mc:Choice>
              <mc:Fallback>
                <p:oleObj name="Equation" r:id="rId14" imgW="3517560" imgH="482400" progId="Equation.DSMT4">
                  <p:embed/>
                  <p:pic>
                    <p:nvPicPr>
                      <p:cNvPr id="0" name=""/>
                      <p:cNvPicPr/>
                      <p:nvPr/>
                    </p:nvPicPr>
                    <p:blipFill>
                      <a:blip r:embed="rId15"/>
                      <a:stretch>
                        <a:fillRect/>
                      </a:stretch>
                    </p:blipFill>
                    <p:spPr>
                      <a:xfrm>
                        <a:off x="169863" y="5299422"/>
                        <a:ext cx="4211637" cy="5778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6667349"/>
              </p:ext>
            </p:extLst>
          </p:nvPr>
        </p:nvGraphicFramePr>
        <p:xfrm>
          <a:off x="107950" y="4735487"/>
          <a:ext cx="4343400" cy="493713"/>
        </p:xfrm>
        <a:graphic>
          <a:graphicData uri="http://schemas.openxmlformats.org/presentationml/2006/ole">
            <mc:AlternateContent xmlns:mc="http://schemas.openxmlformats.org/markup-compatibility/2006">
              <mc:Choice xmlns:v="urn:schemas-microsoft-com:vml" Requires="v">
                <p:oleObj spid="_x0000_s56059" name="Equation" r:id="rId16" imgW="3352680" imgH="380880" progId="Equation.DSMT4">
                  <p:embed/>
                </p:oleObj>
              </mc:Choice>
              <mc:Fallback>
                <p:oleObj name="Equation" r:id="rId16" imgW="3352680" imgH="380880" progId="Equation.DSMT4">
                  <p:embed/>
                  <p:pic>
                    <p:nvPicPr>
                      <p:cNvPr id="0" name=""/>
                      <p:cNvPicPr/>
                      <p:nvPr/>
                    </p:nvPicPr>
                    <p:blipFill>
                      <a:blip r:embed="rId17"/>
                      <a:stretch>
                        <a:fillRect/>
                      </a:stretch>
                    </p:blipFill>
                    <p:spPr>
                      <a:xfrm>
                        <a:off x="107950" y="4735487"/>
                        <a:ext cx="4343400" cy="493713"/>
                      </a:xfrm>
                      <a:prstGeom prst="rect">
                        <a:avLst/>
                      </a:prstGeom>
                    </p:spPr>
                  </p:pic>
                </p:oleObj>
              </mc:Fallback>
            </mc:AlternateContent>
          </a:graphicData>
        </a:graphic>
      </p:graphicFrame>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BVP Type II  &amp; Type III</a:t>
            </a:r>
            <a:endParaRPr lang="en-US" sz="2000" b="1" dirty="0">
              <a:solidFill>
                <a:srgbClr val="FFFFFF"/>
              </a:solidFill>
            </a:endParaRPr>
          </a:p>
        </p:txBody>
      </p:sp>
      <p:cxnSp>
        <p:nvCxnSpPr>
          <p:cNvPr id="5" name="Straight Connector 4"/>
          <p:cNvCxnSpPr/>
          <p:nvPr/>
        </p:nvCxnSpPr>
        <p:spPr>
          <a:xfrm>
            <a:off x="4572000" y="990600"/>
            <a:ext cx="0" cy="586740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785250" y="990600"/>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5785250" y="990600"/>
                <a:ext cx="2476726" cy="391582"/>
              </a:xfrm>
              <a:prstGeom prst="rect">
                <a:avLst/>
              </a:prstGeom>
              <a:blipFill rotWithShape="0">
                <a:blip r:embed="rId18"/>
                <a:stretch>
                  <a:fillRect l="-1970" t="-7813" r="-1232" b="-18750"/>
                </a:stretch>
              </a:blipFill>
            </p:spPr>
            <p:txBody>
              <a:bodyPr/>
              <a:lstStyle/>
              <a:p>
                <a:r>
                  <a:rPr lang="en-US">
                    <a:noFill/>
                  </a:rPr>
                  <a:t> </a:t>
                </a:r>
              </a:p>
            </p:txBody>
          </p:sp>
        </mc:Fallback>
      </mc:AlternateContent>
      <p:sp>
        <p:nvSpPr>
          <p:cNvPr id="24" name="Rectangle 23"/>
          <p:cNvSpPr/>
          <p:nvPr/>
        </p:nvSpPr>
        <p:spPr>
          <a:xfrm>
            <a:off x="672842" y="2679303"/>
            <a:ext cx="3073918" cy="307777"/>
          </a:xfrm>
          <a:prstGeom prst="rect">
            <a:avLst/>
          </a:prstGeom>
        </p:spPr>
        <p:txBody>
          <a:bodyPr wrap="none">
            <a:spAutoFit/>
          </a:bodyPr>
          <a:lstStyle/>
          <a:p>
            <a:r>
              <a:rPr lang="en-US" sz="1400" b="1" dirty="0"/>
              <a:t>Compute Velocity: </a:t>
            </a:r>
            <a:r>
              <a:rPr lang="en-US" sz="1400" b="1" i="1" dirty="0">
                <a:solidFill>
                  <a:srgbClr val="FF0000"/>
                </a:solidFill>
              </a:rPr>
              <a:t>Final Value Problem</a:t>
            </a:r>
          </a:p>
        </p:txBody>
      </p:sp>
      <p:graphicFrame>
        <p:nvGraphicFramePr>
          <p:cNvPr id="26" name="Object 25"/>
          <p:cNvGraphicFramePr>
            <a:graphicFrameLocks noChangeAspect="1"/>
          </p:cNvGraphicFramePr>
          <p:nvPr>
            <p:extLst>
              <p:ext uri="{D42A27DB-BD31-4B8C-83A1-F6EECF244321}">
                <p14:modId xmlns:p14="http://schemas.microsoft.com/office/powerpoint/2010/main" val="4116923905"/>
              </p:ext>
            </p:extLst>
          </p:nvPr>
        </p:nvGraphicFramePr>
        <p:xfrm>
          <a:off x="4811017" y="3411538"/>
          <a:ext cx="4081463" cy="679450"/>
        </p:xfrm>
        <a:graphic>
          <a:graphicData uri="http://schemas.openxmlformats.org/presentationml/2006/ole">
            <mc:AlternateContent xmlns:mc="http://schemas.openxmlformats.org/markup-compatibility/2006">
              <mc:Choice xmlns:v="urn:schemas-microsoft-com:vml" Requires="v">
                <p:oleObj spid="_x0000_s56060" name="Equation" r:id="rId19" imgW="2819160" imgH="469800" progId="Equation.DSMT4">
                  <p:embed/>
                </p:oleObj>
              </mc:Choice>
              <mc:Fallback>
                <p:oleObj name="Equation" r:id="rId19" imgW="2819160" imgH="469800" progId="Equation.DSMT4">
                  <p:embed/>
                  <p:pic>
                    <p:nvPicPr>
                      <p:cNvPr id="0" name=""/>
                      <p:cNvPicPr/>
                      <p:nvPr/>
                    </p:nvPicPr>
                    <p:blipFill>
                      <a:blip r:embed="rId20"/>
                      <a:stretch>
                        <a:fillRect/>
                      </a:stretch>
                    </p:blipFill>
                    <p:spPr>
                      <a:xfrm>
                        <a:off x="4811017" y="3411538"/>
                        <a:ext cx="4081463" cy="67945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903933906"/>
              </p:ext>
            </p:extLst>
          </p:nvPr>
        </p:nvGraphicFramePr>
        <p:xfrm>
          <a:off x="5152600" y="1772816"/>
          <a:ext cx="3376149" cy="621832"/>
        </p:xfrm>
        <a:graphic>
          <a:graphicData uri="http://schemas.openxmlformats.org/presentationml/2006/ole">
            <mc:AlternateContent xmlns:mc="http://schemas.openxmlformats.org/markup-compatibility/2006">
              <mc:Choice xmlns:v="urn:schemas-microsoft-com:vml" Requires="v">
                <p:oleObj spid="_x0000_s56061" name="Equation" r:id="rId21" imgW="2603160" imgH="482400" progId="Equation.DSMT4">
                  <p:embed/>
                </p:oleObj>
              </mc:Choice>
              <mc:Fallback>
                <p:oleObj name="Equation" r:id="rId21" imgW="2603160" imgH="482400" progId="Equation.DSMT4">
                  <p:embed/>
                  <p:pic>
                    <p:nvPicPr>
                      <p:cNvPr id="0" name=""/>
                      <p:cNvPicPr/>
                      <p:nvPr/>
                    </p:nvPicPr>
                    <p:blipFill>
                      <a:blip r:embed="rId22"/>
                      <a:stretch>
                        <a:fillRect/>
                      </a:stretch>
                    </p:blipFill>
                    <p:spPr>
                      <a:xfrm>
                        <a:off x="5152600" y="1772816"/>
                        <a:ext cx="3376149" cy="621832"/>
                      </a:xfrm>
                      <a:prstGeom prst="rect">
                        <a:avLst/>
                      </a:prstGeom>
                      <a:noFill/>
                      <a:ln>
                        <a:noFill/>
                      </a:ln>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96690267"/>
              </p:ext>
            </p:extLst>
          </p:nvPr>
        </p:nvGraphicFramePr>
        <p:xfrm>
          <a:off x="4994275" y="6037263"/>
          <a:ext cx="3559175" cy="631825"/>
        </p:xfrm>
        <a:graphic>
          <a:graphicData uri="http://schemas.openxmlformats.org/presentationml/2006/ole">
            <mc:AlternateContent xmlns:mc="http://schemas.openxmlformats.org/markup-compatibility/2006">
              <mc:Choice xmlns:v="urn:schemas-microsoft-com:vml" Requires="v">
                <p:oleObj spid="_x0000_s56062" name="Equation" r:id="rId23" imgW="2641320" imgH="469800" progId="Equation.DSMT4">
                  <p:embed/>
                </p:oleObj>
              </mc:Choice>
              <mc:Fallback>
                <p:oleObj name="Equation" r:id="rId23" imgW="2641320" imgH="469800" progId="Equation.DSMT4">
                  <p:embed/>
                  <p:pic>
                    <p:nvPicPr>
                      <p:cNvPr id="0" name=""/>
                      <p:cNvPicPr/>
                      <p:nvPr/>
                    </p:nvPicPr>
                    <p:blipFill>
                      <a:blip r:embed="rId24"/>
                      <a:stretch>
                        <a:fillRect/>
                      </a:stretch>
                    </p:blipFill>
                    <p:spPr>
                      <a:xfrm>
                        <a:off x="4994275" y="6037263"/>
                        <a:ext cx="3559175" cy="63182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921394259"/>
              </p:ext>
            </p:extLst>
          </p:nvPr>
        </p:nvGraphicFramePr>
        <p:xfrm>
          <a:off x="4957763" y="3011488"/>
          <a:ext cx="3754437" cy="490537"/>
        </p:xfrm>
        <a:graphic>
          <a:graphicData uri="http://schemas.openxmlformats.org/presentationml/2006/ole">
            <mc:AlternateContent xmlns:mc="http://schemas.openxmlformats.org/markup-compatibility/2006">
              <mc:Choice xmlns:v="urn:schemas-microsoft-com:vml" Requires="v">
                <p:oleObj spid="_x0000_s56063" name="Equation" r:id="rId25" imgW="2527200" imgH="330120" progId="Equation.DSMT4">
                  <p:embed/>
                </p:oleObj>
              </mc:Choice>
              <mc:Fallback>
                <p:oleObj name="Equation" r:id="rId25" imgW="2527200" imgH="330120" progId="Equation.DSMT4">
                  <p:embed/>
                  <p:pic>
                    <p:nvPicPr>
                      <p:cNvPr id="0" name=""/>
                      <p:cNvPicPr/>
                      <p:nvPr/>
                    </p:nvPicPr>
                    <p:blipFill>
                      <a:blip r:embed="rId26"/>
                      <a:stretch>
                        <a:fillRect/>
                      </a:stretch>
                    </p:blipFill>
                    <p:spPr>
                      <a:xfrm>
                        <a:off x="4957763" y="3011488"/>
                        <a:ext cx="3754437" cy="490537"/>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590742809"/>
              </p:ext>
            </p:extLst>
          </p:nvPr>
        </p:nvGraphicFramePr>
        <p:xfrm>
          <a:off x="4752851" y="5313982"/>
          <a:ext cx="4211637" cy="577850"/>
        </p:xfrm>
        <a:graphic>
          <a:graphicData uri="http://schemas.openxmlformats.org/presentationml/2006/ole">
            <mc:AlternateContent xmlns:mc="http://schemas.openxmlformats.org/markup-compatibility/2006">
              <mc:Choice xmlns:v="urn:schemas-microsoft-com:vml" Requires="v">
                <p:oleObj spid="_x0000_s56064" name="Equation" r:id="rId27" imgW="3517560" imgH="482400" progId="Equation.DSMT4">
                  <p:embed/>
                </p:oleObj>
              </mc:Choice>
              <mc:Fallback>
                <p:oleObj name="Equation" r:id="rId27" imgW="3517560" imgH="482400" progId="Equation.DSMT4">
                  <p:embed/>
                  <p:pic>
                    <p:nvPicPr>
                      <p:cNvPr id="0" name=""/>
                      <p:cNvPicPr/>
                      <p:nvPr/>
                    </p:nvPicPr>
                    <p:blipFill>
                      <a:blip r:embed="rId28"/>
                      <a:stretch>
                        <a:fillRect/>
                      </a:stretch>
                    </p:blipFill>
                    <p:spPr>
                      <a:xfrm>
                        <a:off x="4752851" y="5313982"/>
                        <a:ext cx="4211637" cy="57785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021363830"/>
              </p:ext>
            </p:extLst>
          </p:nvPr>
        </p:nvGraphicFramePr>
        <p:xfrm>
          <a:off x="4693096" y="4678039"/>
          <a:ext cx="4343400" cy="493713"/>
        </p:xfrm>
        <a:graphic>
          <a:graphicData uri="http://schemas.openxmlformats.org/presentationml/2006/ole">
            <mc:AlternateContent xmlns:mc="http://schemas.openxmlformats.org/markup-compatibility/2006">
              <mc:Choice xmlns:v="urn:schemas-microsoft-com:vml" Requires="v">
                <p:oleObj spid="_x0000_s56065" name="Equation" r:id="rId29" imgW="3352680" imgH="380880" progId="Equation.DSMT4">
                  <p:embed/>
                </p:oleObj>
              </mc:Choice>
              <mc:Fallback>
                <p:oleObj name="Equation" r:id="rId29" imgW="3352680" imgH="380880" progId="Equation.DSMT4">
                  <p:embed/>
                  <p:pic>
                    <p:nvPicPr>
                      <p:cNvPr id="0" name=""/>
                      <p:cNvPicPr/>
                      <p:nvPr/>
                    </p:nvPicPr>
                    <p:blipFill>
                      <a:blip r:embed="rId30"/>
                      <a:stretch>
                        <a:fillRect/>
                      </a:stretch>
                    </p:blipFill>
                    <p:spPr>
                      <a:xfrm>
                        <a:off x="4693096" y="4678039"/>
                        <a:ext cx="4343400" cy="493713"/>
                      </a:xfrm>
                      <a:prstGeom prst="rect">
                        <a:avLst/>
                      </a:prstGeom>
                    </p:spPr>
                  </p:pic>
                </p:oleObj>
              </mc:Fallback>
            </mc:AlternateContent>
          </a:graphicData>
        </a:graphic>
      </p:graphicFrame>
      <p:sp>
        <p:nvSpPr>
          <p:cNvPr id="37" name="Rectangle 36"/>
          <p:cNvSpPr/>
          <p:nvPr/>
        </p:nvSpPr>
        <p:spPr>
          <a:xfrm>
            <a:off x="657911" y="4369028"/>
            <a:ext cx="3158813" cy="307777"/>
          </a:xfrm>
          <a:prstGeom prst="rect">
            <a:avLst/>
          </a:prstGeom>
        </p:spPr>
        <p:txBody>
          <a:bodyPr wrap="none">
            <a:spAutoFit/>
          </a:bodyPr>
          <a:lstStyle/>
          <a:p>
            <a:r>
              <a:rPr lang="en-US" sz="1400" b="1" dirty="0"/>
              <a:t>Compute Position: </a:t>
            </a:r>
            <a:r>
              <a:rPr lang="en-US" sz="1400" b="1" i="1" dirty="0">
                <a:solidFill>
                  <a:srgbClr val="0000FF"/>
                </a:solidFill>
              </a:rPr>
              <a:t>Initial Value Problem</a:t>
            </a:r>
          </a:p>
        </p:txBody>
      </p:sp>
      <p:sp>
        <p:nvSpPr>
          <p:cNvPr id="38" name="Rectangle 37"/>
          <p:cNvSpPr/>
          <p:nvPr/>
        </p:nvSpPr>
        <p:spPr>
          <a:xfrm>
            <a:off x="539980" y="1450834"/>
            <a:ext cx="3475631" cy="307777"/>
          </a:xfrm>
          <a:prstGeom prst="rect">
            <a:avLst/>
          </a:prstGeom>
        </p:spPr>
        <p:txBody>
          <a:bodyPr wrap="none">
            <a:spAutoFit/>
          </a:bodyPr>
          <a:lstStyle/>
          <a:p>
            <a:r>
              <a:rPr lang="en-US" sz="1400" b="1" dirty="0"/>
              <a:t>Second order system &amp; boundary conditions</a:t>
            </a:r>
            <a:endParaRPr lang="en-US" sz="1400" b="1" i="1" dirty="0">
              <a:solidFill>
                <a:srgbClr val="FF0000"/>
              </a:solidFill>
            </a:endParaRPr>
          </a:p>
        </p:txBody>
      </p:sp>
      <p:sp>
        <p:nvSpPr>
          <p:cNvPr id="39" name="Rectangle 38"/>
          <p:cNvSpPr/>
          <p:nvPr/>
        </p:nvSpPr>
        <p:spPr>
          <a:xfrm>
            <a:off x="5299609" y="2676744"/>
            <a:ext cx="3147657" cy="307777"/>
          </a:xfrm>
          <a:prstGeom prst="rect">
            <a:avLst/>
          </a:prstGeom>
        </p:spPr>
        <p:txBody>
          <a:bodyPr wrap="none">
            <a:spAutoFit/>
          </a:bodyPr>
          <a:lstStyle/>
          <a:p>
            <a:r>
              <a:rPr lang="en-US" sz="1400" b="1" dirty="0"/>
              <a:t>Compute Velocity: </a:t>
            </a:r>
            <a:r>
              <a:rPr lang="en-US" sz="1400" b="1" i="1" dirty="0">
                <a:solidFill>
                  <a:srgbClr val="0000FF"/>
                </a:solidFill>
              </a:rPr>
              <a:t>Initial Value Problem</a:t>
            </a:r>
          </a:p>
        </p:txBody>
      </p:sp>
      <p:sp>
        <p:nvSpPr>
          <p:cNvPr id="40" name="Rectangle 39"/>
          <p:cNvSpPr/>
          <p:nvPr/>
        </p:nvSpPr>
        <p:spPr>
          <a:xfrm>
            <a:off x="5284678" y="4366469"/>
            <a:ext cx="3085075" cy="307777"/>
          </a:xfrm>
          <a:prstGeom prst="rect">
            <a:avLst/>
          </a:prstGeom>
        </p:spPr>
        <p:txBody>
          <a:bodyPr wrap="none">
            <a:spAutoFit/>
          </a:bodyPr>
          <a:lstStyle/>
          <a:p>
            <a:r>
              <a:rPr lang="en-US" sz="1400" b="1" dirty="0"/>
              <a:t>Compute Position: </a:t>
            </a:r>
            <a:r>
              <a:rPr lang="en-US" sz="1400" b="1" i="1" dirty="0">
                <a:solidFill>
                  <a:srgbClr val="FF0000"/>
                </a:solidFill>
              </a:rPr>
              <a:t>Final Value Problem</a:t>
            </a:r>
          </a:p>
        </p:txBody>
      </p:sp>
      <p:sp>
        <p:nvSpPr>
          <p:cNvPr id="41" name="Rectangle 40"/>
          <p:cNvSpPr/>
          <p:nvPr/>
        </p:nvSpPr>
        <p:spPr>
          <a:xfrm>
            <a:off x="5148064" y="1441394"/>
            <a:ext cx="3475631" cy="307777"/>
          </a:xfrm>
          <a:prstGeom prst="rect">
            <a:avLst/>
          </a:prstGeom>
        </p:spPr>
        <p:txBody>
          <a:bodyPr wrap="none">
            <a:spAutoFit/>
          </a:bodyPr>
          <a:lstStyle/>
          <a:p>
            <a:r>
              <a:rPr lang="en-US" sz="1400" b="1" dirty="0"/>
              <a:t>Second order system &amp; boundary conditions</a:t>
            </a:r>
            <a:endParaRPr lang="en-US" sz="1400" b="1" i="1" dirty="0">
              <a:solidFill>
                <a:srgbClr val="FF0000"/>
              </a:solidFill>
            </a:endParaRPr>
          </a:p>
        </p:txBody>
      </p:sp>
    </p:spTree>
    <p:extLst>
      <p:ext uri="{BB962C8B-B14F-4D97-AF65-F5344CB8AC3E}">
        <p14:creationId xmlns:p14="http://schemas.microsoft.com/office/powerpoint/2010/main" val="266993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BVP Type II  &amp; Type III</a:t>
            </a:r>
            <a:endParaRPr lang="en-US" sz="2000" b="1" dirty="0">
              <a:solidFill>
                <a:srgbClr val="FFFFFF"/>
              </a:solidFill>
            </a:endParaRPr>
          </a:p>
        </p:txBody>
      </p:sp>
      <p:cxnSp>
        <p:nvCxnSpPr>
          <p:cNvPr id="5" name="Straight Connector 4"/>
          <p:cNvCxnSpPr/>
          <p:nvPr/>
        </p:nvCxnSpPr>
        <p:spPr>
          <a:xfrm>
            <a:off x="4572000" y="990600"/>
            <a:ext cx="0" cy="586740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9380" y="1393031"/>
            <a:ext cx="774956" cy="307777"/>
          </a:xfrm>
          <a:prstGeom prst="rect">
            <a:avLst/>
          </a:prstGeom>
        </p:spPr>
        <p:txBody>
          <a:bodyPr wrap="none">
            <a:spAutoFit/>
          </a:bodyPr>
          <a:lstStyle/>
          <a:p>
            <a:r>
              <a:rPr lang="en-US" sz="1400" b="1" i="1" u="sng" dirty="0">
                <a:solidFill>
                  <a:srgbClr val="FF0000"/>
                </a:solidFill>
              </a:rPr>
              <a:t>Velocity</a:t>
            </a:r>
          </a:p>
        </p:txBody>
      </p:sp>
      <p:graphicFrame>
        <p:nvGraphicFramePr>
          <p:cNvPr id="32" name="Object 31"/>
          <p:cNvGraphicFramePr>
            <a:graphicFrameLocks noChangeAspect="1"/>
          </p:cNvGraphicFramePr>
          <p:nvPr>
            <p:extLst>
              <p:ext uri="{D42A27DB-BD31-4B8C-83A1-F6EECF244321}">
                <p14:modId xmlns:p14="http://schemas.microsoft.com/office/powerpoint/2010/main" val="4099991463"/>
              </p:ext>
            </p:extLst>
          </p:nvPr>
        </p:nvGraphicFramePr>
        <p:xfrm>
          <a:off x="438150" y="2387600"/>
          <a:ext cx="3687763" cy="754063"/>
        </p:xfrm>
        <a:graphic>
          <a:graphicData uri="http://schemas.openxmlformats.org/presentationml/2006/ole">
            <mc:AlternateContent xmlns:mc="http://schemas.openxmlformats.org/markup-compatibility/2006">
              <mc:Choice xmlns:v="urn:schemas-microsoft-com:vml" Requires="v">
                <p:oleObj spid="_x0000_s72711" name="Equation" r:id="rId5" imgW="3606480" imgH="736560" progId="Equation.DSMT4">
                  <p:embed/>
                </p:oleObj>
              </mc:Choice>
              <mc:Fallback>
                <p:oleObj name="Equation" r:id="rId5" imgW="3606480" imgH="736560" progId="Equation.DSMT4">
                  <p:embed/>
                  <p:pic>
                    <p:nvPicPr>
                      <p:cNvPr id="0" name=""/>
                      <p:cNvPicPr/>
                      <p:nvPr/>
                    </p:nvPicPr>
                    <p:blipFill>
                      <a:blip r:embed="rId6"/>
                      <a:stretch>
                        <a:fillRect/>
                      </a:stretch>
                    </p:blipFill>
                    <p:spPr>
                      <a:xfrm>
                        <a:off x="438150" y="2387600"/>
                        <a:ext cx="3687763" cy="754063"/>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620211059"/>
              </p:ext>
            </p:extLst>
          </p:nvPr>
        </p:nvGraphicFramePr>
        <p:xfrm>
          <a:off x="722157" y="3080821"/>
          <a:ext cx="3121044" cy="924243"/>
        </p:xfrm>
        <a:graphic>
          <a:graphicData uri="http://schemas.openxmlformats.org/presentationml/2006/ole">
            <mc:AlternateContent xmlns:mc="http://schemas.openxmlformats.org/markup-compatibility/2006">
              <mc:Choice xmlns:v="urn:schemas-microsoft-com:vml" Requires="v">
                <p:oleObj spid="_x0000_s72712" name="Equation" r:id="rId7" imgW="3085920" imgH="914400" progId="Equation.DSMT4">
                  <p:embed/>
                </p:oleObj>
              </mc:Choice>
              <mc:Fallback>
                <p:oleObj name="Equation" r:id="rId7" imgW="3085920" imgH="914400" progId="Equation.DSMT4">
                  <p:embed/>
                  <p:pic>
                    <p:nvPicPr>
                      <p:cNvPr id="0" name=""/>
                      <p:cNvPicPr/>
                      <p:nvPr/>
                    </p:nvPicPr>
                    <p:blipFill>
                      <a:blip r:embed="rId8"/>
                      <a:stretch>
                        <a:fillRect/>
                      </a:stretch>
                    </p:blipFill>
                    <p:spPr>
                      <a:xfrm>
                        <a:off x="722157" y="3080821"/>
                        <a:ext cx="3121044" cy="92424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915585665"/>
              </p:ext>
            </p:extLst>
          </p:nvPr>
        </p:nvGraphicFramePr>
        <p:xfrm>
          <a:off x="732720" y="1268760"/>
          <a:ext cx="3263216" cy="571992"/>
        </p:xfrm>
        <a:graphic>
          <a:graphicData uri="http://schemas.openxmlformats.org/presentationml/2006/ole">
            <mc:AlternateContent xmlns:mc="http://schemas.openxmlformats.org/markup-compatibility/2006">
              <mc:Choice xmlns:v="urn:schemas-microsoft-com:vml" Requires="v">
                <p:oleObj spid="_x0000_s72713" name="Equation" r:id="rId9" imgW="2679480" imgH="469800" progId="Equation.DSMT4">
                  <p:embed/>
                </p:oleObj>
              </mc:Choice>
              <mc:Fallback>
                <p:oleObj name="Equation" r:id="rId9" imgW="2679480" imgH="469800" progId="Equation.DSMT4">
                  <p:embed/>
                  <p:pic>
                    <p:nvPicPr>
                      <p:cNvPr id="0" name=""/>
                      <p:cNvPicPr/>
                      <p:nvPr/>
                    </p:nvPicPr>
                    <p:blipFill>
                      <a:blip r:embed="rId10"/>
                      <a:stretch>
                        <a:fillRect/>
                      </a:stretch>
                    </p:blipFill>
                    <p:spPr>
                      <a:xfrm>
                        <a:off x="732720" y="1268760"/>
                        <a:ext cx="3263216" cy="571992"/>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81538358"/>
              </p:ext>
            </p:extLst>
          </p:nvPr>
        </p:nvGraphicFramePr>
        <p:xfrm>
          <a:off x="53829" y="4653136"/>
          <a:ext cx="4457700" cy="450850"/>
        </p:xfrm>
        <a:graphic>
          <a:graphicData uri="http://schemas.openxmlformats.org/presentationml/2006/ole">
            <mc:AlternateContent xmlns:mc="http://schemas.openxmlformats.org/markup-compatibility/2006">
              <mc:Choice xmlns:v="urn:schemas-microsoft-com:vml" Requires="v">
                <p:oleObj spid="_x0000_s72714" name="Equation" r:id="rId11" imgW="4889160" imgH="495000" progId="Equation.DSMT4">
                  <p:embed/>
                </p:oleObj>
              </mc:Choice>
              <mc:Fallback>
                <p:oleObj name="Equation" r:id="rId11" imgW="4889160" imgH="495000" progId="Equation.DSMT4">
                  <p:embed/>
                  <p:pic>
                    <p:nvPicPr>
                      <p:cNvPr id="0" name=""/>
                      <p:cNvPicPr/>
                      <p:nvPr/>
                    </p:nvPicPr>
                    <p:blipFill>
                      <a:blip r:embed="rId12"/>
                      <a:stretch>
                        <a:fillRect/>
                      </a:stretch>
                    </p:blipFill>
                    <p:spPr>
                      <a:xfrm>
                        <a:off x="53829" y="4653136"/>
                        <a:ext cx="4457700" cy="450850"/>
                      </a:xfrm>
                      <a:prstGeom prst="rect">
                        <a:avLst/>
                      </a:prstGeom>
                      <a:ln w="15875">
                        <a:solidFill>
                          <a:srgbClr val="0000FF"/>
                        </a:solidFill>
                      </a:ln>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737448784"/>
              </p:ext>
            </p:extLst>
          </p:nvPr>
        </p:nvGraphicFramePr>
        <p:xfrm>
          <a:off x="53606" y="1900767"/>
          <a:ext cx="4458146" cy="448113"/>
        </p:xfrm>
        <a:graphic>
          <a:graphicData uri="http://schemas.openxmlformats.org/presentationml/2006/ole">
            <mc:AlternateContent xmlns:mc="http://schemas.openxmlformats.org/markup-compatibility/2006">
              <mc:Choice xmlns:v="urn:schemas-microsoft-com:vml" Requires="v">
                <p:oleObj spid="_x0000_s72715" name="Equation" r:id="rId13" imgW="4927320" imgH="495000" progId="Equation.DSMT4">
                  <p:embed/>
                </p:oleObj>
              </mc:Choice>
              <mc:Fallback>
                <p:oleObj name="Equation" r:id="rId13" imgW="4927320" imgH="495000" progId="Equation.DSMT4">
                  <p:embed/>
                  <p:pic>
                    <p:nvPicPr>
                      <p:cNvPr id="0" name=""/>
                      <p:cNvPicPr/>
                      <p:nvPr/>
                    </p:nvPicPr>
                    <p:blipFill>
                      <a:blip r:embed="rId14"/>
                      <a:stretch>
                        <a:fillRect/>
                      </a:stretch>
                    </p:blipFill>
                    <p:spPr>
                      <a:xfrm>
                        <a:off x="53606" y="1900767"/>
                        <a:ext cx="4458146" cy="448113"/>
                      </a:xfrm>
                      <a:prstGeom prst="rect">
                        <a:avLst/>
                      </a:prstGeom>
                      <a:ln w="19050">
                        <a:solidFill>
                          <a:srgbClr val="FF0000"/>
                        </a:solid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690351228"/>
              </p:ext>
            </p:extLst>
          </p:nvPr>
        </p:nvGraphicFramePr>
        <p:xfrm>
          <a:off x="617538" y="5146675"/>
          <a:ext cx="3330575" cy="739775"/>
        </p:xfrm>
        <a:graphic>
          <a:graphicData uri="http://schemas.openxmlformats.org/presentationml/2006/ole">
            <mc:AlternateContent xmlns:mc="http://schemas.openxmlformats.org/markup-compatibility/2006">
              <mc:Choice xmlns:v="urn:schemas-microsoft-com:vml" Requires="v">
                <p:oleObj spid="_x0000_s72716" name="Equation" r:id="rId15" imgW="3314520" imgH="736560" progId="Equation.DSMT4">
                  <p:embed/>
                </p:oleObj>
              </mc:Choice>
              <mc:Fallback>
                <p:oleObj name="Equation" r:id="rId15" imgW="3314520" imgH="736560" progId="Equation.DSMT4">
                  <p:embed/>
                  <p:pic>
                    <p:nvPicPr>
                      <p:cNvPr id="0" name=""/>
                      <p:cNvPicPr/>
                      <p:nvPr/>
                    </p:nvPicPr>
                    <p:blipFill>
                      <a:blip r:embed="rId16"/>
                      <a:stretch>
                        <a:fillRect/>
                      </a:stretch>
                    </p:blipFill>
                    <p:spPr>
                      <a:xfrm>
                        <a:off x="617538" y="5146675"/>
                        <a:ext cx="3330575" cy="739775"/>
                      </a:xfrm>
                      <a:prstGeom prst="rect">
                        <a:avLst/>
                      </a:prstGeom>
                    </p:spPr>
                  </p:pic>
                </p:oleObj>
              </mc:Fallback>
            </mc:AlternateContent>
          </a:graphicData>
        </a:graphic>
      </p:graphicFrame>
      <p:sp>
        <p:nvSpPr>
          <p:cNvPr id="47" name="Rectangle 46"/>
          <p:cNvSpPr/>
          <p:nvPr/>
        </p:nvSpPr>
        <p:spPr>
          <a:xfrm>
            <a:off x="-21186" y="4149080"/>
            <a:ext cx="784510" cy="307777"/>
          </a:xfrm>
          <a:prstGeom prst="rect">
            <a:avLst/>
          </a:prstGeom>
        </p:spPr>
        <p:txBody>
          <a:bodyPr wrap="none">
            <a:spAutoFit/>
          </a:bodyPr>
          <a:lstStyle/>
          <a:p>
            <a:r>
              <a:rPr lang="en-US" sz="1400" b="1" i="1" u="sng" dirty="0">
                <a:solidFill>
                  <a:srgbClr val="0000FF"/>
                </a:solidFill>
              </a:rPr>
              <a:t>Position</a:t>
            </a:r>
          </a:p>
        </p:txBody>
      </p:sp>
      <p:graphicFrame>
        <p:nvGraphicFramePr>
          <p:cNvPr id="48" name="Object 47"/>
          <p:cNvGraphicFramePr>
            <a:graphicFrameLocks noChangeAspect="1"/>
          </p:cNvGraphicFramePr>
          <p:nvPr>
            <p:extLst>
              <p:ext uri="{D42A27DB-BD31-4B8C-83A1-F6EECF244321}">
                <p14:modId xmlns:p14="http://schemas.microsoft.com/office/powerpoint/2010/main" val="3458992742"/>
              </p:ext>
            </p:extLst>
          </p:nvPr>
        </p:nvGraphicFramePr>
        <p:xfrm>
          <a:off x="725706" y="4063284"/>
          <a:ext cx="3774286" cy="517844"/>
        </p:xfrm>
        <a:graphic>
          <a:graphicData uri="http://schemas.openxmlformats.org/presentationml/2006/ole">
            <mc:AlternateContent xmlns:mc="http://schemas.openxmlformats.org/markup-compatibility/2006">
              <mc:Choice xmlns:v="urn:schemas-microsoft-com:vml" Requires="v">
                <p:oleObj spid="_x0000_s72717" name="Equation" r:id="rId17" imgW="3517560" imgH="482400" progId="Equation.DSMT4">
                  <p:embed/>
                </p:oleObj>
              </mc:Choice>
              <mc:Fallback>
                <p:oleObj name="Equation" r:id="rId17" imgW="3517560" imgH="482400" progId="Equation.DSMT4">
                  <p:embed/>
                  <p:pic>
                    <p:nvPicPr>
                      <p:cNvPr id="0" name=""/>
                      <p:cNvPicPr/>
                      <p:nvPr/>
                    </p:nvPicPr>
                    <p:blipFill>
                      <a:blip r:embed="rId18"/>
                      <a:stretch>
                        <a:fillRect/>
                      </a:stretch>
                    </p:blipFill>
                    <p:spPr>
                      <a:xfrm>
                        <a:off x="725706" y="4063284"/>
                        <a:ext cx="3774286" cy="517844"/>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546675516"/>
              </p:ext>
            </p:extLst>
          </p:nvPr>
        </p:nvGraphicFramePr>
        <p:xfrm>
          <a:off x="661842" y="5959558"/>
          <a:ext cx="3241675" cy="850900"/>
        </p:xfrm>
        <a:graphic>
          <a:graphicData uri="http://schemas.openxmlformats.org/presentationml/2006/ole">
            <mc:AlternateContent xmlns:mc="http://schemas.openxmlformats.org/markup-compatibility/2006">
              <mc:Choice xmlns:v="urn:schemas-microsoft-com:vml" Requires="v">
                <p:oleObj spid="_x0000_s72718" name="Equation" r:id="rId19" imgW="3479760" imgH="914400" progId="Equation.DSMT4">
                  <p:embed/>
                </p:oleObj>
              </mc:Choice>
              <mc:Fallback>
                <p:oleObj name="Equation" r:id="rId19" imgW="3479760" imgH="914400" progId="Equation.DSMT4">
                  <p:embed/>
                  <p:pic>
                    <p:nvPicPr>
                      <p:cNvPr id="0" name=""/>
                      <p:cNvPicPr/>
                      <p:nvPr/>
                    </p:nvPicPr>
                    <p:blipFill>
                      <a:blip r:embed="rId20"/>
                      <a:stretch>
                        <a:fillRect/>
                      </a:stretch>
                    </p:blipFill>
                    <p:spPr>
                      <a:xfrm>
                        <a:off x="661842" y="5959558"/>
                        <a:ext cx="3241675" cy="850900"/>
                      </a:xfrm>
                      <a:prstGeom prst="rect">
                        <a:avLst/>
                      </a:prstGeom>
                    </p:spPr>
                  </p:pic>
                </p:oleObj>
              </mc:Fallback>
            </mc:AlternateContent>
          </a:graphicData>
        </a:graphic>
      </p:graphicFrame>
      <p:sp>
        <p:nvSpPr>
          <p:cNvPr id="50" name="Rectangle 49"/>
          <p:cNvSpPr/>
          <p:nvPr/>
        </p:nvSpPr>
        <p:spPr>
          <a:xfrm>
            <a:off x="4573806" y="1395949"/>
            <a:ext cx="774956" cy="307777"/>
          </a:xfrm>
          <a:prstGeom prst="rect">
            <a:avLst/>
          </a:prstGeom>
        </p:spPr>
        <p:txBody>
          <a:bodyPr wrap="none">
            <a:spAutoFit/>
          </a:bodyPr>
          <a:lstStyle/>
          <a:p>
            <a:r>
              <a:rPr lang="en-US" sz="1400" b="1" i="1" u="sng" dirty="0">
                <a:solidFill>
                  <a:srgbClr val="0000FF"/>
                </a:solidFill>
              </a:rPr>
              <a:t>Velocity</a:t>
            </a:r>
          </a:p>
        </p:txBody>
      </p:sp>
      <p:graphicFrame>
        <p:nvGraphicFramePr>
          <p:cNvPr id="51" name="Object 50"/>
          <p:cNvGraphicFramePr>
            <a:graphicFrameLocks noChangeAspect="1"/>
          </p:cNvGraphicFramePr>
          <p:nvPr>
            <p:extLst>
              <p:ext uri="{D42A27DB-BD31-4B8C-83A1-F6EECF244321}">
                <p14:modId xmlns:p14="http://schemas.microsoft.com/office/powerpoint/2010/main" val="164684578"/>
              </p:ext>
            </p:extLst>
          </p:nvPr>
        </p:nvGraphicFramePr>
        <p:xfrm>
          <a:off x="5095875" y="2389188"/>
          <a:ext cx="3557588" cy="754062"/>
        </p:xfrm>
        <a:graphic>
          <a:graphicData uri="http://schemas.openxmlformats.org/presentationml/2006/ole">
            <mc:AlternateContent xmlns:mc="http://schemas.openxmlformats.org/markup-compatibility/2006">
              <mc:Choice xmlns:v="urn:schemas-microsoft-com:vml" Requires="v">
                <p:oleObj spid="_x0000_s72719" name="Equation" r:id="rId21" imgW="3479760" imgH="736560" progId="Equation.DSMT4">
                  <p:embed/>
                </p:oleObj>
              </mc:Choice>
              <mc:Fallback>
                <p:oleObj name="Equation" r:id="rId21" imgW="3479760" imgH="736560" progId="Equation.DSMT4">
                  <p:embed/>
                  <p:pic>
                    <p:nvPicPr>
                      <p:cNvPr id="0" name=""/>
                      <p:cNvPicPr/>
                      <p:nvPr/>
                    </p:nvPicPr>
                    <p:blipFill>
                      <a:blip r:embed="rId22"/>
                      <a:stretch>
                        <a:fillRect/>
                      </a:stretch>
                    </p:blipFill>
                    <p:spPr>
                      <a:xfrm>
                        <a:off x="5095875" y="2389188"/>
                        <a:ext cx="3557588" cy="754062"/>
                      </a:xfrm>
                      <a:prstGeom prst="rect">
                        <a:avLst/>
                      </a:prstGeom>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527598891"/>
              </p:ext>
            </p:extLst>
          </p:nvPr>
        </p:nvGraphicFramePr>
        <p:xfrm>
          <a:off x="5281364" y="3068960"/>
          <a:ext cx="3467100" cy="923925"/>
        </p:xfrm>
        <a:graphic>
          <a:graphicData uri="http://schemas.openxmlformats.org/presentationml/2006/ole">
            <mc:AlternateContent xmlns:mc="http://schemas.openxmlformats.org/markup-compatibility/2006">
              <mc:Choice xmlns:v="urn:schemas-microsoft-com:vml" Requires="v">
                <p:oleObj spid="_x0000_s72720" name="Equation" r:id="rId23" imgW="3429000" imgH="914400" progId="Equation.DSMT4">
                  <p:embed/>
                </p:oleObj>
              </mc:Choice>
              <mc:Fallback>
                <p:oleObj name="Equation" r:id="rId23" imgW="3429000" imgH="914400" progId="Equation.DSMT4">
                  <p:embed/>
                  <p:pic>
                    <p:nvPicPr>
                      <p:cNvPr id="0" name=""/>
                      <p:cNvPicPr/>
                      <p:nvPr/>
                    </p:nvPicPr>
                    <p:blipFill>
                      <a:blip r:embed="rId24"/>
                      <a:stretch>
                        <a:fillRect/>
                      </a:stretch>
                    </p:blipFill>
                    <p:spPr>
                      <a:xfrm>
                        <a:off x="5281364" y="3068960"/>
                        <a:ext cx="3467100" cy="923925"/>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695900311"/>
              </p:ext>
            </p:extLst>
          </p:nvPr>
        </p:nvGraphicFramePr>
        <p:xfrm>
          <a:off x="5337175" y="1271588"/>
          <a:ext cx="3432175" cy="571500"/>
        </p:xfrm>
        <a:graphic>
          <a:graphicData uri="http://schemas.openxmlformats.org/presentationml/2006/ole">
            <mc:AlternateContent xmlns:mc="http://schemas.openxmlformats.org/markup-compatibility/2006">
              <mc:Choice xmlns:v="urn:schemas-microsoft-com:vml" Requires="v">
                <p:oleObj spid="_x0000_s72721" name="Equation" r:id="rId25" imgW="2819160" imgH="469800" progId="Equation.DSMT4">
                  <p:embed/>
                </p:oleObj>
              </mc:Choice>
              <mc:Fallback>
                <p:oleObj name="Equation" r:id="rId25" imgW="2819160" imgH="469800" progId="Equation.DSMT4">
                  <p:embed/>
                  <p:pic>
                    <p:nvPicPr>
                      <p:cNvPr id="0" name=""/>
                      <p:cNvPicPr/>
                      <p:nvPr/>
                    </p:nvPicPr>
                    <p:blipFill>
                      <a:blip r:embed="rId26"/>
                      <a:stretch>
                        <a:fillRect/>
                      </a:stretch>
                    </p:blipFill>
                    <p:spPr>
                      <a:xfrm>
                        <a:off x="5337175" y="1271588"/>
                        <a:ext cx="3432175" cy="5715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341998317"/>
              </p:ext>
            </p:extLst>
          </p:nvPr>
        </p:nvGraphicFramePr>
        <p:xfrm>
          <a:off x="4646492" y="1898030"/>
          <a:ext cx="4457700" cy="450850"/>
        </p:xfrm>
        <a:graphic>
          <a:graphicData uri="http://schemas.openxmlformats.org/presentationml/2006/ole">
            <mc:AlternateContent xmlns:mc="http://schemas.openxmlformats.org/markup-compatibility/2006">
              <mc:Choice xmlns:v="urn:schemas-microsoft-com:vml" Requires="v">
                <p:oleObj spid="_x0000_s72722" name="Equation" r:id="rId27" imgW="4889160" imgH="495000" progId="Equation.DSMT4">
                  <p:embed/>
                </p:oleObj>
              </mc:Choice>
              <mc:Fallback>
                <p:oleObj name="Equation" r:id="rId27" imgW="4889160" imgH="495000" progId="Equation.DSMT4">
                  <p:embed/>
                  <p:pic>
                    <p:nvPicPr>
                      <p:cNvPr id="0" name=""/>
                      <p:cNvPicPr/>
                      <p:nvPr/>
                    </p:nvPicPr>
                    <p:blipFill>
                      <a:blip r:embed="rId12"/>
                      <a:stretch>
                        <a:fillRect/>
                      </a:stretch>
                    </p:blipFill>
                    <p:spPr>
                      <a:xfrm>
                        <a:off x="4646492" y="1898030"/>
                        <a:ext cx="4457700" cy="450850"/>
                      </a:xfrm>
                      <a:prstGeom prst="rect">
                        <a:avLst/>
                      </a:prstGeom>
                      <a:ln w="15875">
                        <a:solidFill>
                          <a:srgbClr val="0000FF"/>
                        </a:solidFill>
                      </a:ln>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949864032"/>
              </p:ext>
            </p:extLst>
          </p:nvPr>
        </p:nvGraphicFramePr>
        <p:xfrm>
          <a:off x="4653576" y="4654853"/>
          <a:ext cx="4458146" cy="448113"/>
        </p:xfrm>
        <a:graphic>
          <a:graphicData uri="http://schemas.openxmlformats.org/presentationml/2006/ole">
            <mc:AlternateContent xmlns:mc="http://schemas.openxmlformats.org/markup-compatibility/2006">
              <mc:Choice xmlns:v="urn:schemas-microsoft-com:vml" Requires="v">
                <p:oleObj spid="_x0000_s72723" name="Equation" r:id="rId28" imgW="4927320" imgH="495000" progId="Equation.DSMT4">
                  <p:embed/>
                </p:oleObj>
              </mc:Choice>
              <mc:Fallback>
                <p:oleObj name="Equation" r:id="rId28" imgW="4927320" imgH="495000" progId="Equation.DSMT4">
                  <p:embed/>
                  <p:pic>
                    <p:nvPicPr>
                      <p:cNvPr id="0" name=""/>
                      <p:cNvPicPr/>
                      <p:nvPr/>
                    </p:nvPicPr>
                    <p:blipFill>
                      <a:blip r:embed="rId14"/>
                      <a:stretch>
                        <a:fillRect/>
                      </a:stretch>
                    </p:blipFill>
                    <p:spPr>
                      <a:xfrm>
                        <a:off x="4653576" y="4654853"/>
                        <a:ext cx="4458146" cy="448113"/>
                      </a:xfrm>
                      <a:prstGeom prst="rect">
                        <a:avLst/>
                      </a:prstGeom>
                      <a:ln w="19050">
                        <a:solidFill>
                          <a:srgbClr val="FF0000"/>
                        </a:solidFill>
                      </a:ln>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796342233"/>
              </p:ext>
            </p:extLst>
          </p:nvPr>
        </p:nvGraphicFramePr>
        <p:xfrm>
          <a:off x="5146675" y="5149850"/>
          <a:ext cx="3457575" cy="739775"/>
        </p:xfrm>
        <a:graphic>
          <a:graphicData uri="http://schemas.openxmlformats.org/presentationml/2006/ole">
            <mc:AlternateContent xmlns:mc="http://schemas.openxmlformats.org/markup-compatibility/2006">
              <mc:Choice xmlns:v="urn:schemas-microsoft-com:vml" Requires="v">
                <p:oleObj spid="_x0000_s72724" name="Equation" r:id="rId29" imgW="3441600" imgH="736560" progId="Equation.DSMT4">
                  <p:embed/>
                </p:oleObj>
              </mc:Choice>
              <mc:Fallback>
                <p:oleObj name="Equation" r:id="rId29" imgW="3441600" imgH="736560" progId="Equation.DSMT4">
                  <p:embed/>
                  <p:pic>
                    <p:nvPicPr>
                      <p:cNvPr id="0" name=""/>
                      <p:cNvPicPr/>
                      <p:nvPr/>
                    </p:nvPicPr>
                    <p:blipFill>
                      <a:blip r:embed="rId30"/>
                      <a:stretch>
                        <a:fillRect/>
                      </a:stretch>
                    </p:blipFill>
                    <p:spPr>
                      <a:xfrm>
                        <a:off x="5146675" y="5149850"/>
                        <a:ext cx="3457575" cy="739775"/>
                      </a:xfrm>
                      <a:prstGeom prst="rect">
                        <a:avLst/>
                      </a:prstGeom>
                    </p:spPr>
                  </p:pic>
                </p:oleObj>
              </mc:Fallback>
            </mc:AlternateContent>
          </a:graphicData>
        </a:graphic>
      </p:graphicFrame>
      <p:sp>
        <p:nvSpPr>
          <p:cNvPr id="57" name="Rectangle 56"/>
          <p:cNvSpPr/>
          <p:nvPr/>
        </p:nvSpPr>
        <p:spPr>
          <a:xfrm>
            <a:off x="4572000" y="4151998"/>
            <a:ext cx="774956" cy="307777"/>
          </a:xfrm>
          <a:prstGeom prst="rect">
            <a:avLst/>
          </a:prstGeom>
        </p:spPr>
        <p:txBody>
          <a:bodyPr wrap="none">
            <a:spAutoFit/>
          </a:bodyPr>
          <a:lstStyle/>
          <a:p>
            <a:r>
              <a:rPr lang="en-US" sz="1400" b="1" i="1" u="sng" dirty="0">
                <a:solidFill>
                  <a:srgbClr val="FF0000"/>
                </a:solidFill>
              </a:rPr>
              <a:t>Velocity</a:t>
            </a:r>
          </a:p>
        </p:txBody>
      </p:sp>
      <p:graphicFrame>
        <p:nvGraphicFramePr>
          <p:cNvPr id="58" name="Object 57"/>
          <p:cNvGraphicFramePr>
            <a:graphicFrameLocks noChangeAspect="1"/>
          </p:cNvGraphicFramePr>
          <p:nvPr>
            <p:extLst>
              <p:ext uri="{D42A27DB-BD31-4B8C-83A1-F6EECF244321}">
                <p14:modId xmlns:p14="http://schemas.microsoft.com/office/powerpoint/2010/main" val="425780202"/>
              </p:ext>
            </p:extLst>
          </p:nvPr>
        </p:nvGraphicFramePr>
        <p:xfrm>
          <a:off x="5348762" y="4066202"/>
          <a:ext cx="3774286" cy="517844"/>
        </p:xfrm>
        <a:graphic>
          <a:graphicData uri="http://schemas.openxmlformats.org/presentationml/2006/ole">
            <mc:AlternateContent xmlns:mc="http://schemas.openxmlformats.org/markup-compatibility/2006">
              <mc:Choice xmlns:v="urn:schemas-microsoft-com:vml" Requires="v">
                <p:oleObj spid="_x0000_s72725" name="Equation" r:id="rId31" imgW="3517560" imgH="482400" progId="Equation.DSMT4">
                  <p:embed/>
                </p:oleObj>
              </mc:Choice>
              <mc:Fallback>
                <p:oleObj name="Equation" r:id="rId31" imgW="3517560" imgH="482400" progId="Equation.DSMT4">
                  <p:embed/>
                  <p:pic>
                    <p:nvPicPr>
                      <p:cNvPr id="0" name=""/>
                      <p:cNvPicPr/>
                      <p:nvPr/>
                    </p:nvPicPr>
                    <p:blipFill>
                      <a:blip r:embed="rId32"/>
                      <a:stretch>
                        <a:fillRect/>
                      </a:stretch>
                    </p:blipFill>
                    <p:spPr>
                      <a:xfrm>
                        <a:off x="5348762" y="4066202"/>
                        <a:ext cx="3774286" cy="517844"/>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400323616"/>
              </p:ext>
            </p:extLst>
          </p:nvPr>
        </p:nvGraphicFramePr>
        <p:xfrm>
          <a:off x="5414842" y="5962650"/>
          <a:ext cx="2921000" cy="850900"/>
        </p:xfrm>
        <a:graphic>
          <a:graphicData uri="http://schemas.openxmlformats.org/presentationml/2006/ole">
            <mc:AlternateContent xmlns:mc="http://schemas.openxmlformats.org/markup-compatibility/2006">
              <mc:Choice xmlns:v="urn:schemas-microsoft-com:vml" Requires="v">
                <p:oleObj spid="_x0000_s72726" name="Equation" r:id="rId33" imgW="3136680" imgH="914400" progId="Equation.DSMT4">
                  <p:embed/>
                </p:oleObj>
              </mc:Choice>
              <mc:Fallback>
                <p:oleObj name="Equation" r:id="rId33" imgW="3136680" imgH="914400" progId="Equation.DSMT4">
                  <p:embed/>
                  <p:pic>
                    <p:nvPicPr>
                      <p:cNvPr id="0" name=""/>
                      <p:cNvPicPr/>
                      <p:nvPr/>
                    </p:nvPicPr>
                    <p:blipFill>
                      <a:blip r:embed="rId34"/>
                      <a:stretch>
                        <a:fillRect/>
                      </a:stretch>
                    </p:blipFill>
                    <p:spPr>
                      <a:xfrm>
                        <a:off x="5414842" y="5962650"/>
                        <a:ext cx="2921000" cy="850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0" name="Rectangle 59"/>
              <p:cNvSpPr/>
              <p:nvPr/>
            </p:nvSpPr>
            <p:spPr>
              <a:xfrm>
                <a:off x="956866" y="939314"/>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956866" y="939314"/>
                <a:ext cx="2728776" cy="391582"/>
              </a:xfrm>
              <a:prstGeom prst="rect">
                <a:avLst/>
              </a:prstGeom>
              <a:blipFill rotWithShape="0">
                <a:blip r:embed="rId35"/>
                <a:stretch>
                  <a:fillRect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5785250" y="949186"/>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5785250" y="949186"/>
                <a:ext cx="2476726" cy="391582"/>
              </a:xfrm>
              <a:prstGeom prst="rect">
                <a:avLst/>
              </a:prstGeom>
              <a:blipFill rotWithShape="0">
                <a:blip r:embed="rId36"/>
                <a:stretch>
                  <a:fillRect l="-1970" t="-7813" r="-1232" b="-20313"/>
                </a:stretch>
              </a:blipFill>
            </p:spPr>
            <p:txBody>
              <a:bodyPr/>
              <a:lstStyle/>
              <a:p>
                <a:r>
                  <a:rPr lang="en-US">
                    <a:noFill/>
                  </a:rPr>
                  <a:t> </a:t>
                </a:r>
              </a:p>
            </p:txBody>
          </p:sp>
        </mc:Fallback>
      </mc:AlternateContent>
    </p:spTree>
    <p:extLst>
      <p:ext uri="{BB962C8B-B14F-4D97-AF65-F5344CB8AC3E}">
        <p14:creationId xmlns:p14="http://schemas.microsoft.com/office/powerpoint/2010/main" val="28459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BVP II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69024"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9025"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9026" name="Equation" r:id="rId9" imgW="672840" imgH="914400" progId="Equation.DSMT4">
                  <p:embed/>
                </p:oleObj>
              </mc:Choice>
              <mc:Fallback>
                <p:oleObj name="Equation" r:id="rId9" imgW="672840" imgH="914400" progId="Equation.DSMT4">
                  <p:embed/>
                  <p:pic>
                    <p:nvPicPr>
                      <p:cNvPr id="0" name=""/>
                      <p:cNvPicPr/>
                      <p:nvPr/>
                    </p:nvPicPr>
                    <p:blipFill>
                      <a:blip r:embed="rId10"/>
                      <a:stretch>
                        <a:fillRect/>
                      </a:stretch>
                    </p:blipFill>
                    <p:spPr>
                      <a:xfrm>
                        <a:off x="4622384" y="4573545"/>
                        <a:ext cx="619125" cy="839787"/>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9027"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0042362"/>
              </p:ext>
            </p:extLst>
          </p:nvPr>
        </p:nvGraphicFramePr>
        <p:xfrm>
          <a:off x="5328730" y="1855003"/>
          <a:ext cx="819150" cy="949325"/>
        </p:xfrm>
        <a:graphic>
          <a:graphicData uri="http://schemas.openxmlformats.org/presentationml/2006/ole">
            <mc:AlternateContent xmlns:mc="http://schemas.openxmlformats.org/markup-compatibility/2006">
              <mc:Choice xmlns:v="urn:schemas-microsoft-com:vml" Requires="v">
                <p:oleObj spid="_x0000_s69028" name="Equation" r:id="rId13" imgW="787320" imgH="914400" progId="Equation.DSMT4">
                  <p:embed/>
                </p:oleObj>
              </mc:Choice>
              <mc:Fallback>
                <p:oleObj name="Equation" r:id="rId13" imgW="787320" imgH="914400" progId="Equation.DSMT4">
                  <p:embed/>
                  <p:pic>
                    <p:nvPicPr>
                      <p:cNvPr id="0" name=""/>
                      <p:cNvPicPr/>
                      <p:nvPr/>
                    </p:nvPicPr>
                    <p:blipFill>
                      <a:blip r:embed="rId14"/>
                      <a:stretch>
                        <a:fillRect/>
                      </a:stretch>
                    </p:blipFill>
                    <p:spPr>
                      <a:xfrm>
                        <a:off x="5328730" y="1855003"/>
                        <a:ext cx="819150" cy="9493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25805610"/>
              </p:ext>
            </p:extLst>
          </p:nvPr>
        </p:nvGraphicFramePr>
        <p:xfrm>
          <a:off x="4968875" y="1522413"/>
          <a:ext cx="1219200" cy="254000"/>
        </p:xfrm>
        <a:graphic>
          <a:graphicData uri="http://schemas.openxmlformats.org/presentationml/2006/ole">
            <mc:AlternateContent xmlns:mc="http://schemas.openxmlformats.org/markup-compatibility/2006">
              <mc:Choice xmlns:v="urn:schemas-microsoft-com:vml" Requires="v">
                <p:oleObj spid="_x0000_s69029" name="Equation" r:id="rId15" imgW="1218960" imgH="253800" progId="Equation.DSMT4">
                  <p:embed/>
                </p:oleObj>
              </mc:Choice>
              <mc:Fallback>
                <p:oleObj name="Equation" r:id="rId15" imgW="1218960" imgH="253800" progId="Equation.DSMT4">
                  <p:embed/>
                  <p:pic>
                    <p:nvPicPr>
                      <p:cNvPr id="0" name=""/>
                      <p:cNvPicPr/>
                      <p:nvPr/>
                    </p:nvPicPr>
                    <p:blipFill>
                      <a:blip r:embed="rId16"/>
                      <a:stretch>
                        <a:fillRect/>
                      </a:stretch>
                    </p:blipFill>
                    <p:spPr>
                      <a:xfrm>
                        <a:off x="4968875" y="1522413"/>
                        <a:ext cx="12192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1402900418"/>
              </p:ext>
            </p:extLst>
          </p:nvPr>
        </p:nvGraphicFramePr>
        <p:xfrm>
          <a:off x="549275" y="4397375"/>
          <a:ext cx="3286125" cy="341313"/>
        </p:xfrm>
        <a:graphic>
          <a:graphicData uri="http://schemas.openxmlformats.org/presentationml/2006/ole">
            <mc:AlternateContent xmlns:mc="http://schemas.openxmlformats.org/markup-compatibility/2006">
              <mc:Choice xmlns:v="urn:schemas-microsoft-com:vml" Requires="v">
                <p:oleObj spid="_x0000_s69030" name="Equation" r:id="rId17" imgW="2298600" imgH="241200" progId="Equation.DSMT4">
                  <p:embed/>
                </p:oleObj>
              </mc:Choice>
              <mc:Fallback>
                <p:oleObj name="Equation" r:id="rId17" imgW="2298600" imgH="241200" progId="Equation.DSMT4">
                  <p:embed/>
                  <p:pic>
                    <p:nvPicPr>
                      <p:cNvPr id="0" name=""/>
                      <p:cNvPicPr/>
                      <p:nvPr/>
                    </p:nvPicPr>
                    <p:blipFill>
                      <a:blip r:embed="rId18"/>
                      <a:stretch>
                        <a:fillRect/>
                      </a:stretch>
                    </p:blipFill>
                    <p:spPr>
                      <a:xfrm>
                        <a:off x="549275" y="4397375"/>
                        <a:ext cx="3286125" cy="34131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303642011"/>
              </p:ext>
            </p:extLst>
          </p:nvPr>
        </p:nvGraphicFramePr>
        <p:xfrm>
          <a:off x="4562475" y="1914525"/>
          <a:ext cx="604838" cy="852488"/>
        </p:xfrm>
        <a:graphic>
          <a:graphicData uri="http://schemas.openxmlformats.org/presentationml/2006/ole">
            <mc:AlternateContent xmlns:mc="http://schemas.openxmlformats.org/markup-compatibility/2006">
              <mc:Choice xmlns:v="urn:schemas-microsoft-com:vml" Requires="v">
                <p:oleObj spid="_x0000_s69031" name="Equation" r:id="rId19" imgW="647640" imgH="914400" progId="Equation.DSMT4">
                  <p:embed/>
                </p:oleObj>
              </mc:Choice>
              <mc:Fallback>
                <p:oleObj name="Equation" r:id="rId19" imgW="647640" imgH="914400" progId="Equation.DSMT4">
                  <p:embed/>
                  <p:pic>
                    <p:nvPicPr>
                      <p:cNvPr id="0" name=""/>
                      <p:cNvPicPr/>
                      <p:nvPr/>
                    </p:nvPicPr>
                    <p:blipFill>
                      <a:blip r:embed="rId20"/>
                      <a:stretch>
                        <a:fillRect/>
                      </a:stretch>
                    </p:blipFill>
                    <p:spPr>
                      <a:xfrm>
                        <a:off x="4562475" y="1914525"/>
                        <a:ext cx="604838" cy="852488"/>
                      </a:xfrm>
                      <a:prstGeom prst="rect">
                        <a:avLst/>
                      </a:prstGeom>
                    </p:spPr>
                  </p:pic>
                </p:oleObj>
              </mc:Fallback>
            </mc:AlternateContent>
          </a:graphicData>
        </a:graphic>
      </p:graphicFrame>
      <p:graphicFrame>
        <p:nvGraphicFramePr>
          <p:cNvPr id="36" name="Object 35"/>
          <p:cNvGraphicFramePr>
            <a:graphicFrameLocks noChangeAspect="1"/>
          </p:cNvGraphicFramePr>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9032"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748337594"/>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9033" name="Equation" r:id="rId23" imgW="1206360" imgH="253800" progId="Equation.DSMT4">
                  <p:embed/>
                </p:oleObj>
              </mc:Choice>
              <mc:Fallback>
                <p:oleObj name="Equation" r:id="rId23" imgW="1206360" imgH="253800" progId="Equation.DSMT4">
                  <p:embed/>
                  <p:pic>
                    <p:nvPicPr>
                      <p:cNvPr id="0" name=""/>
                      <p:cNvPicPr/>
                      <p:nvPr/>
                    </p:nvPicPr>
                    <p:blipFill>
                      <a:blip r:embed="rId24"/>
                      <a:stretch>
                        <a:fillRect/>
                      </a:stretch>
                    </p:blipFill>
                    <p:spPr>
                      <a:xfrm>
                        <a:off x="5019987" y="4175273"/>
                        <a:ext cx="1206500" cy="254000"/>
                      </a:xfrm>
                      <a:prstGeom prst="rect">
                        <a:avLst/>
                      </a:prstGeom>
                    </p:spPr>
                  </p:pic>
                </p:oleObj>
              </mc:Fallback>
            </mc:AlternateContent>
          </a:graphicData>
        </a:graphic>
      </p:graphicFrame>
      <p:graphicFrame>
        <p:nvGraphicFramePr>
          <p:cNvPr id="38" name="Object 37"/>
          <p:cNvGraphicFramePr>
            <a:graphicFrameLocks noChangeAspect="1"/>
          </p:cNvGraphicFramePr>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9034" name="Equation" r:id="rId25" imgW="863280" imgH="914400" progId="Equation.DSMT4">
                  <p:embed/>
                </p:oleObj>
              </mc:Choice>
              <mc:Fallback>
                <p:oleObj name="Equation" r:id="rId25" imgW="863280" imgH="914400" progId="Equation.DSMT4">
                  <p:embed/>
                  <p:pic>
                    <p:nvPicPr>
                      <p:cNvPr id="0" name=""/>
                      <p:cNvPicPr/>
                      <p:nvPr/>
                    </p:nvPicPr>
                    <p:blipFill>
                      <a:blip r:embed="rId26"/>
                      <a:stretch>
                        <a:fillRect/>
                      </a:stretch>
                    </p:blipFill>
                    <p:spPr>
                      <a:xfrm>
                        <a:off x="5328730" y="4529539"/>
                        <a:ext cx="897757" cy="950566"/>
                      </a:xfrm>
                      <a:prstGeom prst="rect">
                        <a:avLst/>
                      </a:prstGeom>
                    </p:spPr>
                  </p:pic>
                </p:oleObj>
              </mc:Fallback>
            </mc:AlternateContent>
          </a:graphicData>
        </a:graphic>
      </p:graphicFrame>
      <p:graphicFrame>
        <p:nvGraphicFramePr>
          <p:cNvPr id="39" name="Object 38"/>
          <p:cNvGraphicFramePr>
            <a:graphicFrameLocks noChangeAspect="1"/>
          </p:cNvGraphicFramePr>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9035" name="Equation" r:id="rId27" imgW="1866600" imgH="939600" progId="Equation.DSMT4">
                  <p:embed/>
                </p:oleObj>
              </mc:Choice>
              <mc:Fallback>
                <p:oleObj name="Equation" r:id="rId27" imgW="1866600" imgH="939600" progId="Equation.DSMT4">
                  <p:embed/>
                  <p:pic>
                    <p:nvPicPr>
                      <p:cNvPr id="0" name=""/>
                      <p:cNvPicPr/>
                      <p:nvPr/>
                    </p:nvPicPr>
                    <p:blipFill>
                      <a:blip r:embed="rId28"/>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69036" name="Equation" r:id="rId29" imgW="1358640" imgH="419040" progId="Equation.DSMT4">
                  <p:embed/>
                </p:oleObj>
              </mc:Choice>
              <mc:Fallback>
                <p:oleObj name="Equation" r:id="rId29" imgW="1358640" imgH="419040" progId="Equation.DSMT4">
                  <p:embed/>
                  <p:pic>
                    <p:nvPicPr>
                      <p:cNvPr id="0" name=""/>
                      <p:cNvPicPr/>
                      <p:nvPr/>
                    </p:nvPicPr>
                    <p:blipFill>
                      <a:blip r:embed="rId30"/>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69037" name="Equation" r:id="rId31" imgW="2819160" imgH="419040" progId="Equation.DSMT4">
                  <p:embed/>
                </p:oleObj>
              </mc:Choice>
              <mc:Fallback>
                <p:oleObj name="Equation" r:id="rId31" imgW="2819160" imgH="419040" progId="Equation.DSMT4">
                  <p:embed/>
                  <p:pic>
                    <p:nvPicPr>
                      <p:cNvPr id="0" name=""/>
                      <p:cNvPicPr/>
                      <p:nvPr/>
                    </p:nvPicPr>
                    <p:blipFill>
                      <a:blip r:embed="rId32"/>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69038" name="Equation" r:id="rId33" imgW="2057400" imgH="431640" progId="Equation.DSMT4">
                  <p:embed/>
                </p:oleObj>
              </mc:Choice>
              <mc:Fallback>
                <p:oleObj name="Equation" r:id="rId33" imgW="2057400" imgH="431640" progId="Equation.DSMT4">
                  <p:embed/>
                  <p:pic>
                    <p:nvPicPr>
                      <p:cNvPr id="0" name=""/>
                      <p:cNvPicPr/>
                      <p:nvPr/>
                    </p:nvPicPr>
                    <p:blipFill>
                      <a:blip r:embed="rId34"/>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178440601"/>
              </p:ext>
            </p:extLst>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69039" name="Equation" r:id="rId35" imgW="2222280" imgH="419040" progId="Equation.DSMT4">
                  <p:embed/>
                </p:oleObj>
              </mc:Choice>
              <mc:Fallback>
                <p:oleObj name="Equation" r:id="rId35" imgW="2222280" imgH="419040" progId="Equation.DSMT4">
                  <p:embed/>
                  <p:pic>
                    <p:nvPicPr>
                      <p:cNvPr id="0" name=""/>
                      <p:cNvPicPr/>
                      <p:nvPr/>
                    </p:nvPicPr>
                    <p:blipFill>
                      <a:blip r:embed="rId36"/>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308862319"/>
              </p:ext>
            </p:extLst>
          </p:nvPr>
        </p:nvGraphicFramePr>
        <p:xfrm>
          <a:off x="419100" y="4029075"/>
          <a:ext cx="3544888" cy="320675"/>
        </p:xfrm>
        <a:graphic>
          <a:graphicData uri="http://schemas.openxmlformats.org/presentationml/2006/ole">
            <mc:AlternateContent xmlns:mc="http://schemas.openxmlformats.org/markup-compatibility/2006">
              <mc:Choice xmlns:v="urn:schemas-microsoft-com:vml" Requires="v">
                <p:oleObj spid="_x0000_s69040" name="Equation" r:id="rId37" imgW="2768400" imgH="253800" progId="Equation.DSMT4">
                  <p:embed/>
                </p:oleObj>
              </mc:Choice>
              <mc:Fallback>
                <p:oleObj name="Equation" r:id="rId37" imgW="2768400" imgH="253800" progId="Equation.DSMT4">
                  <p:embed/>
                  <p:pic>
                    <p:nvPicPr>
                      <p:cNvPr id="0" name=""/>
                      <p:cNvPicPr/>
                      <p:nvPr/>
                    </p:nvPicPr>
                    <p:blipFill>
                      <a:blip r:embed="rId38"/>
                      <a:stretch>
                        <a:fillRect/>
                      </a:stretch>
                    </p:blipFill>
                    <p:spPr>
                      <a:xfrm>
                        <a:off x="419100" y="4029075"/>
                        <a:ext cx="3544888" cy="320675"/>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69041" name="Equation" r:id="rId39" imgW="1790640" imgH="228600" progId="Equation.DSMT4">
                  <p:embed/>
                </p:oleObj>
              </mc:Choice>
              <mc:Fallback>
                <p:oleObj name="Equation" r:id="rId39" imgW="1790640" imgH="228600" progId="Equation.DSMT4">
                  <p:embed/>
                  <p:pic>
                    <p:nvPicPr>
                      <p:cNvPr id="0" name=""/>
                      <p:cNvPicPr/>
                      <p:nvPr/>
                    </p:nvPicPr>
                    <p:blipFill>
                      <a:blip r:embed="rId40"/>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3855840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BVP III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70030"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70031"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47719053"/>
              </p:ext>
            </p:extLst>
          </p:nvPr>
        </p:nvGraphicFramePr>
        <p:xfrm>
          <a:off x="4606925" y="4573588"/>
          <a:ext cx="654050" cy="839787"/>
        </p:xfrm>
        <a:graphic>
          <a:graphicData uri="http://schemas.openxmlformats.org/presentationml/2006/ole">
            <mc:AlternateContent xmlns:mc="http://schemas.openxmlformats.org/markup-compatibility/2006">
              <mc:Choice xmlns:v="urn:schemas-microsoft-com:vml" Requires="v">
                <p:oleObj spid="_x0000_s70032" name="Equation" r:id="rId9" imgW="711000" imgH="914400" progId="Equation.DSMT4">
                  <p:embed/>
                </p:oleObj>
              </mc:Choice>
              <mc:Fallback>
                <p:oleObj name="Equation" r:id="rId9" imgW="711000" imgH="914400" progId="Equation.DSMT4">
                  <p:embed/>
                  <p:pic>
                    <p:nvPicPr>
                      <p:cNvPr id="0" name=""/>
                      <p:cNvPicPr/>
                      <p:nvPr/>
                    </p:nvPicPr>
                    <p:blipFill>
                      <a:blip r:embed="rId10"/>
                      <a:stretch>
                        <a:fillRect/>
                      </a:stretch>
                    </p:blipFill>
                    <p:spPr>
                      <a:xfrm>
                        <a:off x="4606925" y="4573588"/>
                        <a:ext cx="654050" cy="839787"/>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70033"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59748351"/>
              </p:ext>
            </p:extLst>
          </p:nvPr>
        </p:nvGraphicFramePr>
        <p:xfrm>
          <a:off x="5289550" y="1855788"/>
          <a:ext cx="898525" cy="949325"/>
        </p:xfrm>
        <a:graphic>
          <a:graphicData uri="http://schemas.openxmlformats.org/presentationml/2006/ole">
            <mc:AlternateContent xmlns:mc="http://schemas.openxmlformats.org/markup-compatibility/2006">
              <mc:Choice xmlns:v="urn:schemas-microsoft-com:vml" Requires="v">
                <p:oleObj spid="_x0000_s70034" name="Equation" r:id="rId13" imgW="863280" imgH="914400" progId="Equation.DSMT4">
                  <p:embed/>
                </p:oleObj>
              </mc:Choice>
              <mc:Fallback>
                <p:oleObj name="Equation" r:id="rId13" imgW="863280" imgH="914400" progId="Equation.DSMT4">
                  <p:embed/>
                  <p:pic>
                    <p:nvPicPr>
                      <p:cNvPr id="0" name=""/>
                      <p:cNvPicPr/>
                      <p:nvPr/>
                    </p:nvPicPr>
                    <p:blipFill>
                      <a:blip r:embed="rId14"/>
                      <a:stretch>
                        <a:fillRect/>
                      </a:stretch>
                    </p:blipFill>
                    <p:spPr>
                      <a:xfrm>
                        <a:off x="5289550" y="1855788"/>
                        <a:ext cx="898525" cy="9493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96921164"/>
              </p:ext>
            </p:extLst>
          </p:nvPr>
        </p:nvGraphicFramePr>
        <p:xfrm>
          <a:off x="4981575" y="1522413"/>
          <a:ext cx="1193800" cy="254000"/>
        </p:xfrm>
        <a:graphic>
          <a:graphicData uri="http://schemas.openxmlformats.org/presentationml/2006/ole">
            <mc:AlternateContent xmlns:mc="http://schemas.openxmlformats.org/markup-compatibility/2006">
              <mc:Choice xmlns:v="urn:schemas-microsoft-com:vml" Requires="v">
                <p:oleObj spid="_x0000_s70035" name="Equation" r:id="rId15" imgW="1193760" imgH="253800" progId="Equation.DSMT4">
                  <p:embed/>
                </p:oleObj>
              </mc:Choice>
              <mc:Fallback>
                <p:oleObj name="Equation" r:id="rId15" imgW="1193760" imgH="253800" progId="Equation.DSMT4">
                  <p:embed/>
                  <p:pic>
                    <p:nvPicPr>
                      <p:cNvPr id="0" name=""/>
                      <p:cNvPicPr/>
                      <p:nvPr/>
                    </p:nvPicPr>
                    <p:blipFill>
                      <a:blip r:embed="rId16"/>
                      <a:stretch>
                        <a:fillRect/>
                      </a:stretch>
                    </p:blipFill>
                    <p:spPr>
                      <a:xfrm>
                        <a:off x="4981575" y="1522413"/>
                        <a:ext cx="11938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2981290125"/>
              </p:ext>
            </p:extLst>
          </p:nvPr>
        </p:nvGraphicFramePr>
        <p:xfrm>
          <a:off x="466725" y="4389438"/>
          <a:ext cx="3451225" cy="358775"/>
        </p:xfrm>
        <a:graphic>
          <a:graphicData uri="http://schemas.openxmlformats.org/presentationml/2006/ole">
            <mc:AlternateContent xmlns:mc="http://schemas.openxmlformats.org/markup-compatibility/2006">
              <mc:Choice xmlns:v="urn:schemas-microsoft-com:vml" Requires="v">
                <p:oleObj spid="_x0000_s70036" name="Equation" r:id="rId17" imgW="2412720" imgH="253800" progId="Equation.DSMT4">
                  <p:embed/>
                </p:oleObj>
              </mc:Choice>
              <mc:Fallback>
                <p:oleObj name="Equation" r:id="rId17" imgW="2412720" imgH="253800" progId="Equation.DSMT4">
                  <p:embed/>
                  <p:pic>
                    <p:nvPicPr>
                      <p:cNvPr id="0" name=""/>
                      <p:cNvPicPr/>
                      <p:nvPr/>
                    </p:nvPicPr>
                    <p:blipFill>
                      <a:blip r:embed="rId18"/>
                      <a:stretch>
                        <a:fillRect/>
                      </a:stretch>
                    </p:blipFill>
                    <p:spPr>
                      <a:xfrm>
                        <a:off x="466725" y="4389438"/>
                        <a:ext cx="3451225" cy="358775"/>
                      </a:xfrm>
                      <a:prstGeom prst="rect">
                        <a:avLst/>
                      </a:prstGeom>
                    </p:spPr>
                  </p:pic>
                </p:oleObj>
              </mc:Fallback>
            </mc:AlternateContent>
          </a:graphicData>
        </a:graphic>
      </p:graphicFrame>
      <p:graphicFrame>
        <p:nvGraphicFramePr>
          <p:cNvPr id="35" name="Object 34"/>
          <p:cNvGraphicFramePr>
            <a:graphicFrameLocks noChangeAspect="1"/>
          </p:cNvGraphicFramePr>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70037" name="Equation" r:id="rId19" imgW="609480" imgH="914400" progId="Equation.DSMT4">
                  <p:embed/>
                </p:oleObj>
              </mc:Choice>
              <mc:Fallback>
                <p:oleObj name="Equation" r:id="rId19" imgW="609480" imgH="914400" progId="Equation.DSMT4">
                  <p:embed/>
                  <p:pic>
                    <p:nvPicPr>
                      <p:cNvPr id="0" name=""/>
                      <p:cNvPicPr/>
                      <p:nvPr/>
                    </p:nvPicPr>
                    <p:blipFill>
                      <a:blip r:embed="rId20"/>
                      <a:stretch>
                        <a:fillRect/>
                      </a:stretch>
                    </p:blipFill>
                    <p:spPr>
                      <a:xfrm>
                        <a:off x="4579908" y="1914637"/>
                        <a:ext cx="569103" cy="852847"/>
                      </a:xfrm>
                      <a:prstGeom prst="rect">
                        <a:avLst/>
                      </a:prstGeom>
                    </p:spPr>
                  </p:pic>
                </p:oleObj>
              </mc:Fallback>
            </mc:AlternateContent>
          </a:graphicData>
        </a:graphic>
      </p:graphicFrame>
      <p:graphicFrame>
        <p:nvGraphicFramePr>
          <p:cNvPr id="36" name="Object 35"/>
          <p:cNvGraphicFramePr>
            <a:graphicFrameLocks noChangeAspect="1"/>
          </p:cNvGraphicFramePr>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70038"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405695363"/>
              </p:ext>
            </p:extLst>
          </p:nvPr>
        </p:nvGraphicFramePr>
        <p:xfrm>
          <a:off x="5006975" y="4175125"/>
          <a:ext cx="1231900" cy="254000"/>
        </p:xfrm>
        <a:graphic>
          <a:graphicData uri="http://schemas.openxmlformats.org/presentationml/2006/ole">
            <mc:AlternateContent xmlns:mc="http://schemas.openxmlformats.org/markup-compatibility/2006">
              <mc:Choice xmlns:v="urn:schemas-microsoft-com:vml" Requires="v">
                <p:oleObj spid="_x0000_s70039" name="Equation" r:id="rId23" imgW="1231560" imgH="253800" progId="Equation.DSMT4">
                  <p:embed/>
                </p:oleObj>
              </mc:Choice>
              <mc:Fallback>
                <p:oleObj name="Equation" r:id="rId23" imgW="1231560" imgH="253800" progId="Equation.DSMT4">
                  <p:embed/>
                  <p:pic>
                    <p:nvPicPr>
                      <p:cNvPr id="0" name=""/>
                      <p:cNvPicPr/>
                      <p:nvPr/>
                    </p:nvPicPr>
                    <p:blipFill>
                      <a:blip r:embed="rId24"/>
                      <a:stretch>
                        <a:fillRect/>
                      </a:stretch>
                    </p:blipFill>
                    <p:spPr>
                      <a:xfrm>
                        <a:off x="5006975" y="4175125"/>
                        <a:ext cx="1231900" cy="2540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847054422"/>
              </p:ext>
            </p:extLst>
          </p:nvPr>
        </p:nvGraphicFramePr>
        <p:xfrm>
          <a:off x="5408924" y="4517982"/>
          <a:ext cx="817563" cy="950912"/>
        </p:xfrm>
        <a:graphic>
          <a:graphicData uri="http://schemas.openxmlformats.org/presentationml/2006/ole">
            <mc:AlternateContent xmlns:mc="http://schemas.openxmlformats.org/markup-compatibility/2006">
              <mc:Choice xmlns:v="urn:schemas-microsoft-com:vml" Requires="v">
                <p:oleObj spid="_x0000_s70040" name="Equation" r:id="rId25" imgW="787320" imgH="914400" progId="Equation.DSMT4">
                  <p:embed/>
                </p:oleObj>
              </mc:Choice>
              <mc:Fallback>
                <p:oleObj name="Equation" r:id="rId25" imgW="787320" imgH="914400" progId="Equation.DSMT4">
                  <p:embed/>
                  <p:pic>
                    <p:nvPicPr>
                      <p:cNvPr id="0" name=""/>
                      <p:cNvPicPr/>
                      <p:nvPr/>
                    </p:nvPicPr>
                    <p:blipFill>
                      <a:blip r:embed="rId26"/>
                      <a:stretch>
                        <a:fillRect/>
                      </a:stretch>
                    </p:blipFill>
                    <p:spPr>
                      <a:xfrm>
                        <a:off x="5408924" y="4517982"/>
                        <a:ext cx="817563" cy="950912"/>
                      </a:xfrm>
                      <a:prstGeom prst="rect">
                        <a:avLst/>
                      </a:prstGeom>
                    </p:spPr>
                  </p:pic>
                </p:oleObj>
              </mc:Fallback>
            </mc:AlternateContent>
          </a:graphicData>
        </a:graphic>
      </p:graphicFrame>
      <p:graphicFrame>
        <p:nvGraphicFramePr>
          <p:cNvPr id="39" name="Object 38"/>
          <p:cNvGraphicFramePr>
            <a:graphicFrameLocks noChangeAspect="1"/>
          </p:cNvGraphicFramePr>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70041" name="Equation" r:id="rId27" imgW="1866600" imgH="939600" progId="Equation.DSMT4">
                  <p:embed/>
                </p:oleObj>
              </mc:Choice>
              <mc:Fallback>
                <p:oleObj name="Equation" r:id="rId27" imgW="1866600" imgH="939600" progId="Equation.DSMT4">
                  <p:embed/>
                  <p:pic>
                    <p:nvPicPr>
                      <p:cNvPr id="0" name=""/>
                      <p:cNvPicPr/>
                      <p:nvPr/>
                    </p:nvPicPr>
                    <p:blipFill>
                      <a:blip r:embed="rId28"/>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70042" name="Equation" r:id="rId29" imgW="1358640" imgH="419040" progId="Equation.DSMT4">
                  <p:embed/>
                </p:oleObj>
              </mc:Choice>
              <mc:Fallback>
                <p:oleObj name="Equation" r:id="rId29" imgW="1358640" imgH="419040" progId="Equation.DSMT4">
                  <p:embed/>
                  <p:pic>
                    <p:nvPicPr>
                      <p:cNvPr id="0" name=""/>
                      <p:cNvPicPr/>
                      <p:nvPr/>
                    </p:nvPicPr>
                    <p:blipFill>
                      <a:blip r:embed="rId30"/>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70043" name="Equation" r:id="rId31" imgW="2819160" imgH="419040" progId="Equation.DSMT4">
                  <p:embed/>
                </p:oleObj>
              </mc:Choice>
              <mc:Fallback>
                <p:oleObj name="Equation" r:id="rId31" imgW="2819160" imgH="419040" progId="Equation.DSMT4">
                  <p:embed/>
                  <p:pic>
                    <p:nvPicPr>
                      <p:cNvPr id="0" name=""/>
                      <p:cNvPicPr/>
                      <p:nvPr/>
                    </p:nvPicPr>
                    <p:blipFill>
                      <a:blip r:embed="rId32"/>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70044" name="Equation" r:id="rId33" imgW="2057400" imgH="431640" progId="Equation.DSMT4">
                  <p:embed/>
                </p:oleObj>
              </mc:Choice>
              <mc:Fallback>
                <p:oleObj name="Equation" r:id="rId33" imgW="2057400" imgH="431640" progId="Equation.DSMT4">
                  <p:embed/>
                  <p:pic>
                    <p:nvPicPr>
                      <p:cNvPr id="0" name=""/>
                      <p:cNvPicPr/>
                      <p:nvPr/>
                    </p:nvPicPr>
                    <p:blipFill>
                      <a:blip r:embed="rId34"/>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70045" name="Equation" r:id="rId35" imgW="2222280" imgH="419040" progId="Equation.DSMT4">
                  <p:embed/>
                </p:oleObj>
              </mc:Choice>
              <mc:Fallback>
                <p:oleObj name="Equation" r:id="rId35" imgW="2222280" imgH="419040" progId="Equation.DSMT4">
                  <p:embed/>
                  <p:pic>
                    <p:nvPicPr>
                      <p:cNvPr id="0" name=""/>
                      <p:cNvPicPr/>
                      <p:nvPr/>
                    </p:nvPicPr>
                    <p:blipFill>
                      <a:blip r:embed="rId36"/>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17524653"/>
              </p:ext>
            </p:extLst>
          </p:nvPr>
        </p:nvGraphicFramePr>
        <p:xfrm>
          <a:off x="484188" y="4037013"/>
          <a:ext cx="3414712" cy="304800"/>
        </p:xfrm>
        <a:graphic>
          <a:graphicData uri="http://schemas.openxmlformats.org/presentationml/2006/ole">
            <mc:AlternateContent xmlns:mc="http://schemas.openxmlformats.org/markup-compatibility/2006">
              <mc:Choice xmlns:v="urn:schemas-microsoft-com:vml" Requires="v">
                <p:oleObj spid="_x0000_s70046" name="Equation" r:id="rId37" imgW="2666880" imgH="241200" progId="Equation.DSMT4">
                  <p:embed/>
                </p:oleObj>
              </mc:Choice>
              <mc:Fallback>
                <p:oleObj name="Equation" r:id="rId37" imgW="2666880" imgH="241200" progId="Equation.DSMT4">
                  <p:embed/>
                  <p:pic>
                    <p:nvPicPr>
                      <p:cNvPr id="0" name=""/>
                      <p:cNvPicPr/>
                      <p:nvPr/>
                    </p:nvPicPr>
                    <p:blipFill>
                      <a:blip r:embed="rId38"/>
                      <a:stretch>
                        <a:fillRect/>
                      </a:stretch>
                    </p:blipFill>
                    <p:spPr>
                      <a:xfrm>
                        <a:off x="484188" y="4037013"/>
                        <a:ext cx="3414712" cy="304800"/>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70047" name="Equation" r:id="rId39" imgW="1790640" imgH="228600" progId="Equation.DSMT4">
                  <p:embed/>
                </p:oleObj>
              </mc:Choice>
              <mc:Fallback>
                <p:oleObj name="Equation" r:id="rId39" imgW="1790640" imgH="228600" progId="Equation.DSMT4">
                  <p:embed/>
                  <p:pic>
                    <p:nvPicPr>
                      <p:cNvPr id="0" name=""/>
                      <p:cNvPicPr/>
                      <p:nvPr/>
                    </p:nvPicPr>
                    <p:blipFill>
                      <a:blip r:embed="rId40"/>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2923221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EXAMPLE: BVP Type II &amp; III</a:t>
            </a:r>
            <a:endParaRPr lang="en-US" sz="2000" b="1" dirty="0">
              <a:solidFill>
                <a:srgbClr val="FFFFFF"/>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873" y="4005064"/>
            <a:ext cx="2438399" cy="18288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4005064"/>
            <a:ext cx="2438399" cy="1828800"/>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0" y="1744216"/>
            <a:ext cx="2438399" cy="1828800"/>
          </a:xfrm>
          <a:prstGeom prst="rect">
            <a:avLst/>
          </a:prstGeom>
        </p:spPr>
      </p:pic>
      <p:pic>
        <p:nvPicPr>
          <p:cNvPr id="38" name="Picture 37"/>
          <p:cNvPicPr>
            <a:picLocks noChangeAspect="1"/>
          </p:cNvPicPr>
          <p:nvPr/>
        </p:nvPicPr>
        <p:blipFill rotWithShape="1">
          <a:blip r:embed="rId8">
            <a:extLst>
              <a:ext uri="{28A0092B-C50C-407E-A947-70E740481C1C}">
                <a14:useLocalDpi xmlns:a14="http://schemas.microsoft.com/office/drawing/2010/main" val="0"/>
              </a:ext>
            </a:extLst>
          </a:blip>
          <a:srcRect l="2549" r="-1"/>
          <a:stretch/>
        </p:blipFill>
        <p:spPr>
          <a:xfrm>
            <a:off x="6876256" y="1744216"/>
            <a:ext cx="2376264" cy="1828800"/>
          </a:xfrm>
          <a:prstGeom prst="rect">
            <a:avLst/>
          </a:prstGeom>
        </p:spPr>
      </p:pic>
      <mc:AlternateContent xmlns:mc="http://schemas.openxmlformats.org/markup-compatibility/2006" xmlns:a14="http://schemas.microsoft.com/office/drawing/2010/main">
        <mc:Choice Requires="a14">
          <p:sp>
            <p:nvSpPr>
              <p:cNvPr id="40" name="Rectangle 39"/>
              <p:cNvSpPr/>
              <p:nvPr/>
            </p:nvSpPr>
            <p:spPr>
              <a:xfrm>
                <a:off x="956866" y="980728"/>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956866" y="980728"/>
                <a:ext cx="2728776" cy="391582"/>
              </a:xfrm>
              <a:prstGeom prst="rect">
                <a:avLst/>
              </a:prstGeom>
              <a:blipFill rotWithShape="0">
                <a:blip r:embed="rId9"/>
                <a:stretch>
                  <a:fillRect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5785250" y="990600"/>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5785250" y="990600"/>
                <a:ext cx="2476726" cy="391582"/>
              </a:xfrm>
              <a:prstGeom prst="rect">
                <a:avLst/>
              </a:prstGeom>
              <a:blipFill rotWithShape="0">
                <a:blip r:embed="rId10"/>
                <a:stretch>
                  <a:fillRect l="-1970" t="-7813" r="-1232" b="-18750"/>
                </a:stretch>
              </a:blipFill>
            </p:spPr>
            <p:txBody>
              <a:bodyPr/>
              <a:lstStyle/>
              <a:p>
                <a:r>
                  <a:rPr lang="en-US">
                    <a:noFill/>
                  </a:rPr>
                  <a:t> </a:t>
                </a:r>
              </a:p>
            </p:txBody>
          </p:sp>
        </mc:Fallback>
      </mc:AlternateContent>
      <p:sp>
        <p:nvSpPr>
          <p:cNvPr id="62" name="Rectangle 61"/>
          <p:cNvSpPr/>
          <p:nvPr/>
        </p:nvSpPr>
        <p:spPr>
          <a:xfrm>
            <a:off x="4990695" y="1512539"/>
            <a:ext cx="1542730" cy="276999"/>
          </a:xfrm>
          <a:prstGeom prst="rect">
            <a:avLst/>
          </a:prstGeom>
        </p:spPr>
        <p:txBody>
          <a:bodyPr wrap="none">
            <a:spAutoFit/>
          </a:bodyPr>
          <a:lstStyle/>
          <a:p>
            <a:r>
              <a:rPr lang="en-US" sz="1200" b="1" dirty="0"/>
              <a:t>Velocity Components</a:t>
            </a:r>
          </a:p>
        </p:txBody>
      </p:sp>
      <p:sp>
        <p:nvSpPr>
          <p:cNvPr id="63" name="Rectangle 62"/>
          <p:cNvSpPr/>
          <p:nvPr/>
        </p:nvSpPr>
        <p:spPr>
          <a:xfrm>
            <a:off x="7258946" y="1512539"/>
            <a:ext cx="1552926" cy="276999"/>
          </a:xfrm>
          <a:prstGeom prst="rect">
            <a:avLst/>
          </a:prstGeom>
        </p:spPr>
        <p:txBody>
          <a:bodyPr wrap="none">
            <a:spAutoFit/>
          </a:bodyPr>
          <a:lstStyle/>
          <a:p>
            <a:r>
              <a:rPr lang="en-US" sz="1200" b="1" dirty="0"/>
              <a:t>Position Components</a:t>
            </a:r>
          </a:p>
        </p:txBody>
      </p:sp>
      <p:sp>
        <p:nvSpPr>
          <p:cNvPr id="70" name="Rectangle 69"/>
          <p:cNvSpPr/>
          <p:nvPr/>
        </p:nvSpPr>
        <p:spPr>
          <a:xfrm>
            <a:off x="107504" y="5733256"/>
            <a:ext cx="8960296" cy="1077218"/>
          </a:xfrm>
          <a:prstGeom prst="rect">
            <a:avLst/>
          </a:prstGeom>
        </p:spPr>
        <p:txBody>
          <a:bodyPr wrap="square">
            <a:spAutoFit/>
          </a:bodyPr>
          <a:lstStyle/>
          <a:p>
            <a:r>
              <a:rPr lang="en-US" sz="1600" dirty="0"/>
              <a:t>The Picard-Chebyshev BVP algorithm also converges over a fraction of an orbit (slightly less that the TPBVP). As with the TPBVP it is very fast as it is not a Newton-like shooting method and it does not require a state transition matrix. The code for generating the above figures is available for use as a learning tool: </a:t>
            </a:r>
            <a:r>
              <a:rPr lang="en-US" sz="1600" b="1" dirty="0">
                <a:solidFill>
                  <a:srgbClr val="FF0000"/>
                </a:solidFill>
              </a:rPr>
              <a:t>run_lecture3_example5_ivpII_fvpII.m</a:t>
            </a:r>
            <a:r>
              <a:rPr lang="en-US" sz="1600" dirty="0"/>
              <a:t>.</a:t>
            </a:r>
          </a:p>
        </p:txBody>
      </p:sp>
      <p:grpSp>
        <p:nvGrpSpPr>
          <p:cNvPr id="21" name="Group 20"/>
          <p:cNvGrpSpPr/>
          <p:nvPr/>
        </p:nvGrpSpPr>
        <p:grpSpPr>
          <a:xfrm>
            <a:off x="971600" y="3507443"/>
            <a:ext cx="7186413" cy="281597"/>
            <a:chOff x="1619672" y="3530192"/>
            <a:chExt cx="7186413" cy="281597"/>
          </a:xfrm>
        </p:grpSpPr>
        <p:grpSp>
          <p:nvGrpSpPr>
            <p:cNvPr id="19" name="Group 18"/>
            <p:cNvGrpSpPr/>
            <p:nvPr/>
          </p:nvGrpSpPr>
          <p:grpSpPr>
            <a:xfrm>
              <a:off x="2315627" y="3530192"/>
              <a:ext cx="6490458" cy="281597"/>
              <a:chOff x="497482" y="3530192"/>
              <a:chExt cx="6490458" cy="281597"/>
            </a:xfrm>
          </p:grpSpPr>
          <p:grpSp>
            <p:nvGrpSpPr>
              <p:cNvPr id="18" name="Group 17"/>
              <p:cNvGrpSpPr/>
              <p:nvPr/>
            </p:nvGrpSpPr>
            <p:grpSpPr>
              <a:xfrm>
                <a:off x="497482" y="3530192"/>
                <a:ext cx="4796755" cy="281597"/>
                <a:chOff x="4816328" y="3640426"/>
                <a:chExt cx="4796755" cy="281597"/>
              </a:xfrm>
            </p:grpSpPr>
            <p:sp>
              <p:nvSpPr>
                <p:cNvPr id="10" name="Oval 9"/>
                <p:cNvSpPr>
                  <a:spLocks noChangeAspect="1"/>
                </p:cNvSpPr>
                <p:nvPr/>
              </p:nvSpPr>
              <p:spPr>
                <a:xfrm>
                  <a:off x="4816328" y="3733205"/>
                  <a:ext cx="91440" cy="9144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a:spLocks noChangeAspect="1"/>
                </p:cNvSpPr>
                <p:nvPr/>
              </p:nvSpPr>
              <p:spPr>
                <a:xfrm>
                  <a:off x="7413309" y="3738401"/>
                  <a:ext cx="91440" cy="9144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17640" y="3640426"/>
                  <a:ext cx="2441951" cy="276999"/>
                </a:xfrm>
                <a:prstGeom prst="rect">
                  <a:avLst/>
                </a:prstGeom>
              </p:spPr>
              <p:txBody>
                <a:bodyPr wrap="none">
                  <a:spAutoFit/>
                </a:bodyPr>
                <a:lstStyle/>
                <a:p>
                  <a:r>
                    <a:rPr lang="en-US" sz="1200" dirty="0"/>
                    <a:t>Specified (fixed) boundary condition</a:t>
                  </a:r>
                </a:p>
              </p:txBody>
            </p:sp>
            <p:sp>
              <p:nvSpPr>
                <p:cNvPr id="43" name="Rectangle 42"/>
                <p:cNvSpPr/>
                <p:nvPr/>
              </p:nvSpPr>
              <p:spPr>
                <a:xfrm>
                  <a:off x="7504749" y="3645024"/>
                  <a:ext cx="2108334" cy="276999"/>
                </a:xfrm>
                <a:prstGeom prst="rect">
                  <a:avLst/>
                </a:prstGeom>
              </p:spPr>
              <p:txBody>
                <a:bodyPr wrap="none">
                  <a:spAutoFit/>
                </a:bodyPr>
                <a:lstStyle/>
                <a:p>
                  <a:r>
                    <a:rPr lang="en-US" sz="1200" dirty="0"/>
                    <a:t>Converged boundary condition</a:t>
                  </a:r>
                </a:p>
              </p:txBody>
            </p:sp>
          </p:grpSp>
          <p:grpSp>
            <p:nvGrpSpPr>
              <p:cNvPr id="64" name="Group 63"/>
              <p:cNvGrpSpPr/>
              <p:nvPr/>
            </p:nvGrpSpPr>
            <p:grpSpPr>
              <a:xfrm>
                <a:off x="5346143" y="3530192"/>
                <a:ext cx="1641797" cy="276999"/>
                <a:chOff x="1390115" y="4514709"/>
                <a:chExt cx="1641797" cy="276999"/>
              </a:xfrm>
            </p:grpSpPr>
            <p:sp>
              <p:nvSpPr>
                <p:cNvPr id="65" name="Oval 64"/>
                <p:cNvSpPr>
                  <a:spLocks noChangeAspect="1"/>
                </p:cNvSpPr>
                <p:nvPr/>
              </p:nvSpPr>
              <p:spPr>
                <a:xfrm>
                  <a:off x="1390115" y="4607488"/>
                  <a:ext cx="91440" cy="91440"/>
                </a:xfrm>
                <a:prstGeom prst="ellipse">
                  <a:avLst/>
                </a:prstGeom>
                <a:solidFill>
                  <a:srgbClr val="D339D3"/>
                </a:solidFill>
                <a:ln>
                  <a:solidFill>
                    <a:srgbClr val="D339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462123" y="4514709"/>
                  <a:ext cx="1569789" cy="276999"/>
                </a:xfrm>
                <a:prstGeom prst="rect">
                  <a:avLst/>
                </a:prstGeom>
              </p:spPr>
              <p:txBody>
                <a:bodyPr wrap="none">
                  <a:spAutoFit/>
                </a:bodyPr>
                <a:lstStyle/>
                <a:p>
                  <a:r>
                    <a:rPr lang="en-US" sz="1200" dirty="0"/>
                    <a:t>Two-body initial guess</a:t>
                  </a:r>
                </a:p>
              </p:txBody>
            </p:sp>
          </p:grpSp>
        </p:grpSp>
        <p:sp>
          <p:nvSpPr>
            <p:cNvPr id="20" name="Rectangle 19"/>
            <p:cNvSpPr/>
            <p:nvPr/>
          </p:nvSpPr>
          <p:spPr>
            <a:xfrm>
              <a:off x="1619672" y="3530192"/>
              <a:ext cx="737061" cy="276999"/>
            </a:xfrm>
            <a:prstGeom prst="rect">
              <a:avLst/>
            </a:prstGeom>
          </p:spPr>
          <p:txBody>
            <a:bodyPr wrap="none">
              <a:spAutoFit/>
            </a:bodyPr>
            <a:lstStyle/>
            <a:p>
              <a:r>
                <a:rPr lang="en-US" sz="1200" b="1" dirty="0"/>
                <a:t>LEGEND:</a:t>
              </a:r>
            </a:p>
          </p:txBody>
        </p:sp>
      </p:grpSp>
      <p:graphicFrame>
        <p:nvGraphicFramePr>
          <p:cNvPr id="71" name="Object 70"/>
          <p:cNvGraphicFramePr>
            <a:graphicFrameLocks noChangeAspect="1"/>
          </p:cNvGraphicFramePr>
          <p:nvPr>
            <p:extLst>
              <p:ext uri="{D42A27DB-BD31-4B8C-83A1-F6EECF244321}">
                <p14:modId xmlns:p14="http://schemas.microsoft.com/office/powerpoint/2010/main" val="1133245079"/>
              </p:ext>
            </p:extLst>
          </p:nvPr>
        </p:nvGraphicFramePr>
        <p:xfrm>
          <a:off x="3711754" y="1052736"/>
          <a:ext cx="1740237" cy="472270"/>
        </p:xfrm>
        <a:graphic>
          <a:graphicData uri="http://schemas.openxmlformats.org/presentationml/2006/ole">
            <mc:AlternateContent xmlns:mc="http://schemas.openxmlformats.org/markup-compatibility/2006">
              <mc:Choice xmlns:v="urn:schemas-microsoft-com:vml" Requires="v">
                <p:oleObj spid="_x0000_s57396" name="Equation" r:id="rId11" imgW="1447560" imgH="393480" progId="Equation.DSMT4">
                  <p:embed/>
                </p:oleObj>
              </mc:Choice>
              <mc:Fallback>
                <p:oleObj name="Equation" r:id="rId11" imgW="1447560" imgH="393480" progId="Equation.DSMT4">
                  <p:embed/>
                  <p:pic>
                    <p:nvPicPr>
                      <p:cNvPr id="0" name=""/>
                      <p:cNvPicPr/>
                      <p:nvPr/>
                    </p:nvPicPr>
                    <p:blipFill>
                      <a:blip r:embed="rId12"/>
                      <a:stretch>
                        <a:fillRect/>
                      </a:stretch>
                    </p:blipFill>
                    <p:spPr>
                      <a:xfrm>
                        <a:off x="3711754" y="1052736"/>
                        <a:ext cx="1740237" cy="472270"/>
                      </a:xfrm>
                      <a:prstGeom prst="rect">
                        <a:avLst/>
                      </a:prstGeom>
                      <a:ln>
                        <a:solidFill>
                          <a:srgbClr val="FF0000"/>
                        </a:solidFill>
                      </a:ln>
                    </p:spPr>
                  </p:pic>
                </p:oleObj>
              </mc:Fallback>
            </mc:AlternateContent>
          </a:graphicData>
        </a:graphic>
      </p:graphicFrame>
      <p:sp>
        <p:nvSpPr>
          <p:cNvPr id="74" name="Rectangle 73"/>
          <p:cNvSpPr/>
          <p:nvPr/>
        </p:nvSpPr>
        <p:spPr>
          <a:xfrm>
            <a:off x="5336211" y="3800073"/>
            <a:ext cx="1035989" cy="276999"/>
          </a:xfrm>
          <a:prstGeom prst="rect">
            <a:avLst/>
          </a:prstGeom>
        </p:spPr>
        <p:txBody>
          <a:bodyPr wrap="none">
            <a:spAutoFit/>
          </a:bodyPr>
          <a:lstStyle/>
          <a:p>
            <a:r>
              <a:rPr lang="en-US" sz="1200" b="1" dirty="0"/>
              <a:t>Final Velocity</a:t>
            </a:r>
          </a:p>
        </p:txBody>
      </p:sp>
      <p:sp>
        <p:nvSpPr>
          <p:cNvPr id="75" name="Rectangle 74"/>
          <p:cNvSpPr/>
          <p:nvPr/>
        </p:nvSpPr>
        <p:spPr>
          <a:xfrm>
            <a:off x="7567755" y="3800073"/>
            <a:ext cx="1108701" cy="276999"/>
          </a:xfrm>
          <a:prstGeom prst="rect">
            <a:avLst/>
          </a:prstGeom>
        </p:spPr>
        <p:txBody>
          <a:bodyPr wrap="none">
            <a:spAutoFit/>
          </a:bodyPr>
          <a:lstStyle/>
          <a:p>
            <a:r>
              <a:rPr lang="en-US" sz="1200" b="1" dirty="0"/>
              <a:t>Initial Position</a:t>
            </a:r>
          </a:p>
        </p:txBody>
      </p:sp>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639" y="1687701"/>
            <a:ext cx="2438399" cy="1828800"/>
          </a:xfrm>
          <a:prstGeom prst="rect">
            <a:avLst/>
          </a:prstGeom>
        </p:spPr>
      </p:pic>
      <p:pic>
        <p:nvPicPr>
          <p:cNvPr id="25" name="Picture 24"/>
          <p:cNvPicPr>
            <a:picLocks noChangeAspect="1"/>
          </p:cNvPicPr>
          <p:nvPr/>
        </p:nvPicPr>
        <p:blipFill rotWithShape="1">
          <a:blip r:embed="rId14">
            <a:extLst>
              <a:ext uri="{28A0092B-C50C-407E-A947-70E740481C1C}">
                <a14:useLocalDpi xmlns:a14="http://schemas.microsoft.com/office/drawing/2010/main" val="0"/>
              </a:ext>
            </a:extLst>
          </a:blip>
          <a:srcRect l="2954" r="2548"/>
          <a:stretch/>
        </p:blipFill>
        <p:spPr>
          <a:xfrm>
            <a:off x="2267744" y="1737110"/>
            <a:ext cx="2304256" cy="1828800"/>
          </a:xfrm>
          <a:prstGeom prst="rect">
            <a:avLst/>
          </a:prstGeom>
        </p:spPr>
      </p:pic>
      <p:sp>
        <p:nvSpPr>
          <p:cNvPr id="14" name="Rectangle 13"/>
          <p:cNvSpPr/>
          <p:nvPr/>
        </p:nvSpPr>
        <p:spPr>
          <a:xfrm>
            <a:off x="411323" y="1512539"/>
            <a:ext cx="1542730" cy="276999"/>
          </a:xfrm>
          <a:prstGeom prst="rect">
            <a:avLst/>
          </a:prstGeom>
        </p:spPr>
        <p:txBody>
          <a:bodyPr wrap="none">
            <a:spAutoFit/>
          </a:bodyPr>
          <a:lstStyle/>
          <a:p>
            <a:r>
              <a:rPr lang="en-US" sz="1200" b="1" dirty="0"/>
              <a:t>Velocity Components</a:t>
            </a:r>
          </a:p>
        </p:txBody>
      </p:sp>
      <p:sp>
        <p:nvSpPr>
          <p:cNvPr id="46" name="Rectangle 45"/>
          <p:cNvSpPr/>
          <p:nvPr/>
        </p:nvSpPr>
        <p:spPr>
          <a:xfrm>
            <a:off x="2679574" y="1512539"/>
            <a:ext cx="1552926" cy="276999"/>
          </a:xfrm>
          <a:prstGeom prst="rect">
            <a:avLst/>
          </a:prstGeom>
        </p:spPr>
        <p:txBody>
          <a:bodyPr wrap="none">
            <a:spAutoFit/>
          </a:bodyPr>
          <a:lstStyle/>
          <a:p>
            <a:r>
              <a:rPr lang="en-US" sz="1200" b="1" dirty="0"/>
              <a:t>Position Components</a:t>
            </a:r>
          </a:p>
        </p:txBody>
      </p:sp>
      <p:sp>
        <p:nvSpPr>
          <p:cNvPr id="72" name="Rectangle 71"/>
          <p:cNvSpPr/>
          <p:nvPr/>
        </p:nvSpPr>
        <p:spPr>
          <a:xfrm>
            <a:off x="742153" y="3800073"/>
            <a:ext cx="1098506" cy="276999"/>
          </a:xfrm>
          <a:prstGeom prst="rect">
            <a:avLst/>
          </a:prstGeom>
        </p:spPr>
        <p:txBody>
          <a:bodyPr wrap="none">
            <a:spAutoFit/>
          </a:bodyPr>
          <a:lstStyle/>
          <a:p>
            <a:r>
              <a:rPr lang="en-US" sz="1200" b="1" dirty="0"/>
              <a:t>Initial Velocity</a:t>
            </a:r>
          </a:p>
        </p:txBody>
      </p:sp>
      <p:sp>
        <p:nvSpPr>
          <p:cNvPr id="73" name="Rectangle 72"/>
          <p:cNvSpPr/>
          <p:nvPr/>
        </p:nvSpPr>
        <p:spPr>
          <a:xfrm>
            <a:off x="2973456" y="3800073"/>
            <a:ext cx="1046184" cy="276999"/>
          </a:xfrm>
          <a:prstGeom prst="rect">
            <a:avLst/>
          </a:prstGeom>
        </p:spPr>
        <p:txBody>
          <a:bodyPr wrap="none">
            <a:spAutoFit/>
          </a:bodyPr>
          <a:lstStyle/>
          <a:p>
            <a:r>
              <a:rPr lang="en-US" sz="1200" b="1" dirty="0"/>
              <a:t>Final Position</a:t>
            </a:r>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 y="3989433"/>
            <a:ext cx="2438400" cy="1828800"/>
          </a:xfrm>
          <a:prstGeom prst="rect">
            <a:avLst/>
          </a:prstGeom>
        </p:spPr>
      </p:pic>
      <p:pic>
        <p:nvPicPr>
          <p:cNvPr id="27" name="Picture 26"/>
          <p:cNvPicPr>
            <a:picLocks noChangeAspect="1"/>
          </p:cNvPicPr>
          <p:nvPr/>
        </p:nvPicPr>
        <p:blipFill rotWithShape="1">
          <a:blip r:embed="rId16">
            <a:extLst>
              <a:ext uri="{28A0092B-C50C-407E-A947-70E740481C1C}">
                <a14:useLocalDpi xmlns:a14="http://schemas.microsoft.com/office/drawing/2010/main" val="0"/>
              </a:ext>
            </a:extLst>
          </a:blip>
          <a:srcRect r="4402"/>
          <a:stretch/>
        </p:blipFill>
        <p:spPr>
          <a:xfrm>
            <a:off x="2250815" y="4005064"/>
            <a:ext cx="2331057" cy="1828800"/>
          </a:xfrm>
          <a:prstGeom prst="rect">
            <a:avLst/>
          </a:prstGeom>
        </p:spPr>
      </p:pic>
    </p:spTree>
    <p:extLst>
      <p:ext uri="{BB962C8B-B14F-4D97-AF65-F5344CB8AC3E}">
        <p14:creationId xmlns:p14="http://schemas.microsoft.com/office/powerpoint/2010/main" val="197568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FIRST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79512" y="980728"/>
                <a:ext cx="8984722" cy="5715283"/>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br>
                  <a:rPr lang="en-US" dirty="0"/>
                </a:br>
                <a:r>
                  <a:rPr lang="en-US" dirty="0"/>
                  <a:t>   consider the simplest case, </a:t>
                </a:r>
                <a:r>
                  <a:rPr lang="en-US" i="1" dirty="0">
                    <a:latin typeface="Times New Roman" panose="02020603050405020304" pitchFamily="18" charset="0"/>
                    <a:cs typeface="Times New Roman" panose="02020603050405020304" pitchFamily="18" charset="0"/>
                  </a:rPr>
                  <a:t>x</a:t>
                </a:r>
                <a:r>
                  <a:rPr lang="en-US" dirty="0"/>
                  <a:t> is a scalar.</a:t>
                </a:r>
                <a:endParaRPr lang="en-US" b="1" dirty="0">
                  <a:solidFill>
                    <a:srgbClr val="0000FF"/>
                  </a:solidFill>
                </a:endParaRPr>
              </a:p>
              <a:p>
                <a:endParaRPr lang="en-US" sz="800" dirty="0"/>
              </a:p>
              <a:p>
                <a:r>
                  <a:rPr lang="en-US" b="1" dirty="0">
                    <a:solidFill>
                      <a:srgbClr val="0000FF"/>
                    </a:solidFill>
                  </a:rPr>
                  <a:t>Picard-Chebyshev Vector Matrix Notation with </a:t>
                </a:r>
                <a:r>
                  <a:rPr lang="en-US" b="1" i="1" dirty="0">
                    <a:solidFill>
                      <a:srgbClr val="0000FF"/>
                    </a:solidFill>
                  </a:rPr>
                  <a:t>t </a:t>
                </a:r>
                <a:r>
                  <a:rPr lang="en-US" b="1" dirty="0">
                    <a:solidFill>
                      <a:srgbClr val="0000FF"/>
                    </a:solidFill>
                  </a:rPr>
                  <a:t>=&gt; </a:t>
                </a:r>
                <a:r>
                  <a:rPr lang="en-US" b="1" i="1" dirty="0">
                    <a:solidFill>
                      <a:srgbClr val="0000FF"/>
                    </a:solidFill>
                    <a:latin typeface="Symbol" panose="05050102010706020507" pitchFamily="18" charset="2"/>
                  </a:rPr>
                  <a:t>t</a:t>
                </a:r>
                <a:r>
                  <a:rPr lang="en-US" b="1" dirty="0">
                    <a:solidFill>
                      <a:srgbClr val="0000FF"/>
                    </a:solidFill>
                  </a:rPr>
                  <a:t> </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sz="3600" dirty="0"/>
              </a:p>
              <a:p>
                <a:endParaRPr lang="en-US" sz="2000" dirty="0"/>
              </a:p>
              <a:p>
                <a:endParaRPr lang="en-US" sz="800" dirty="0"/>
              </a:p>
              <a:p>
                <a:pPr>
                  <a:buFont typeface="Arial"/>
                  <a:buChar char="•"/>
                </a:pPr>
                <a:r>
                  <a:rPr lang="en-US" dirty="0"/>
                  <a:t> If max eigenvalue of </a:t>
                </a:r>
                <a:r>
                  <a:rPr lang="en-US" i="1" dirty="0"/>
                  <a:t>M</a:t>
                </a:r>
                <a:r>
                  <a:rPr lang="en-US" dirty="0"/>
                  <a:t> &lt; 1, Picard converges over finite interval (analogous to diff </a:t>
                </a:r>
                <a:r>
                  <a:rPr lang="en-US" dirty="0" err="1"/>
                  <a:t>eqs</a:t>
                </a:r>
                <a:r>
                  <a:rPr lang="en-US" dirty="0"/>
                  <a:t>).</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r>
                      <a:rPr lang="en-US" b="0" i="0" smtClean="0">
                        <a:latin typeface="Cambria Math" panose="02040503050406030204" pitchFamily="18" charset="0"/>
                      </a:rPr>
                      <m:t>:</m:t>
                    </m:r>
                  </m:oMath>
                </a14:m>
                <a:endParaRPr lang="en-US" dirty="0"/>
              </a:p>
              <a:p>
                <a:pPr>
                  <a:buFont typeface="Arial"/>
                  <a:buChar char="•"/>
                </a:pPr>
                <a:endParaRPr lang="en-US" sz="1100" dirty="0"/>
              </a:p>
              <a:p>
                <a:pPr>
                  <a:buFont typeface="Arial"/>
                  <a:buChar char="•"/>
                </a:pPr>
                <a:endParaRPr lang="en-US" sz="900" dirty="0"/>
              </a:p>
              <a:p>
                <a:pPr>
                  <a:buFont typeface="Arial"/>
                  <a:buChar char="•"/>
                </a:pPr>
                <a:endParaRPr lang="en-US" sz="1050" dirty="0"/>
              </a:p>
              <a:p>
                <a:endParaRPr lang="en-US" sz="1000" b="1" dirty="0"/>
              </a:p>
              <a:p>
                <a:r>
                  <a:rPr lang="en-US" b="1" dirty="0">
                    <a:solidFill>
                      <a:srgbClr val="0000FF"/>
                    </a:solidFill>
                  </a:rPr>
                  <a:t>Note</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79512" y="980728"/>
                <a:ext cx="8984722" cy="5715283"/>
              </a:xfrm>
              <a:prstGeom prst="rect">
                <a:avLst/>
              </a:prstGeom>
              <a:blipFill>
                <a:blip r:embed="rId5"/>
                <a:stretch>
                  <a:fillRect l="-543" t="-640" b="-1067"/>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2858757898"/>
              </p:ext>
            </p:extLst>
          </p:nvPr>
        </p:nvGraphicFramePr>
        <p:xfrm>
          <a:off x="5396929" y="1124744"/>
          <a:ext cx="3711575" cy="666750"/>
        </p:xfrm>
        <a:graphic>
          <a:graphicData uri="http://schemas.openxmlformats.org/presentationml/2006/ole">
            <mc:AlternateContent xmlns:mc="http://schemas.openxmlformats.org/markup-compatibility/2006">
              <mc:Choice xmlns:v="urn:schemas-microsoft-com:vml" Requires="v">
                <p:oleObj spid="_x0000_s36341" name="Equation" r:id="rId6" imgW="2197080" imgH="393480" progId="Equation.DSMT4">
                  <p:embed/>
                </p:oleObj>
              </mc:Choice>
              <mc:Fallback>
                <p:oleObj name="Equation" r:id="rId6" imgW="2197080" imgH="393480" progId="Equation.DSMT4">
                  <p:embed/>
                  <p:pic>
                    <p:nvPicPr>
                      <p:cNvPr id="0" name=""/>
                      <p:cNvPicPr/>
                      <p:nvPr/>
                    </p:nvPicPr>
                    <p:blipFill>
                      <a:blip r:embed="rId7"/>
                      <a:stretch>
                        <a:fillRect/>
                      </a:stretch>
                    </p:blipFill>
                    <p:spPr>
                      <a:xfrm>
                        <a:off x="5396929" y="1124744"/>
                        <a:ext cx="3711575" cy="6667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19359408"/>
              </p:ext>
            </p:extLst>
          </p:nvPr>
        </p:nvGraphicFramePr>
        <p:xfrm>
          <a:off x="2987824" y="5445224"/>
          <a:ext cx="5562600" cy="976313"/>
        </p:xfrm>
        <a:graphic>
          <a:graphicData uri="http://schemas.openxmlformats.org/presentationml/2006/ole">
            <mc:AlternateContent xmlns:mc="http://schemas.openxmlformats.org/markup-compatibility/2006">
              <mc:Choice xmlns:v="urn:schemas-microsoft-com:vml" Requires="v">
                <p:oleObj spid="_x0000_s36342" name="Equation" r:id="rId8" imgW="3187440" imgH="558720" progId="Equation.DSMT4">
                  <p:embed/>
                </p:oleObj>
              </mc:Choice>
              <mc:Fallback>
                <p:oleObj name="Equation" r:id="rId8" imgW="3187440" imgH="558720" progId="Equation.DSMT4">
                  <p:embed/>
                  <p:pic>
                    <p:nvPicPr>
                      <p:cNvPr id="0" name=""/>
                      <p:cNvPicPr/>
                      <p:nvPr/>
                    </p:nvPicPr>
                    <p:blipFill>
                      <a:blip r:embed="rId9"/>
                      <a:stretch>
                        <a:fillRect/>
                      </a:stretch>
                    </p:blipFill>
                    <p:spPr>
                      <a:xfrm>
                        <a:off x="2987824" y="5445224"/>
                        <a:ext cx="5562600" cy="9763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29138534"/>
              </p:ext>
            </p:extLst>
          </p:nvPr>
        </p:nvGraphicFramePr>
        <p:xfrm>
          <a:off x="552673" y="2339404"/>
          <a:ext cx="6251575" cy="1017588"/>
        </p:xfrm>
        <a:graphic>
          <a:graphicData uri="http://schemas.openxmlformats.org/presentationml/2006/ole">
            <mc:AlternateContent xmlns:mc="http://schemas.openxmlformats.org/markup-compatibility/2006">
              <mc:Choice xmlns:v="urn:schemas-microsoft-com:vml" Requires="v">
                <p:oleObj spid="_x0000_s36343" name="Equation" r:id="rId10" imgW="3276360" imgH="533160" progId="Equation.DSMT4">
                  <p:embed/>
                </p:oleObj>
              </mc:Choice>
              <mc:Fallback>
                <p:oleObj name="Equation" r:id="rId10" imgW="3276360" imgH="533160" progId="Equation.DSMT4">
                  <p:embed/>
                  <p:pic>
                    <p:nvPicPr>
                      <p:cNvPr id="0" name=""/>
                      <p:cNvPicPr/>
                      <p:nvPr/>
                    </p:nvPicPr>
                    <p:blipFill>
                      <a:blip r:embed="rId11"/>
                      <a:stretch>
                        <a:fillRect/>
                      </a:stretch>
                    </p:blipFill>
                    <p:spPr>
                      <a:xfrm>
                        <a:off x="552673" y="2339404"/>
                        <a:ext cx="6251575" cy="101758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34328254"/>
              </p:ext>
            </p:extLst>
          </p:nvPr>
        </p:nvGraphicFramePr>
        <p:xfrm>
          <a:off x="3365500" y="2044700"/>
          <a:ext cx="914400" cy="198438"/>
        </p:xfrm>
        <a:graphic>
          <a:graphicData uri="http://schemas.openxmlformats.org/presentationml/2006/ole">
            <mc:AlternateContent xmlns:mc="http://schemas.openxmlformats.org/markup-compatibility/2006">
              <mc:Choice xmlns:v="urn:schemas-microsoft-com:vml" Requires="v">
                <p:oleObj spid="_x0000_s36344" name="Equation" r:id="rId12" imgW="914400" imgH="198720" progId="Equation.DSMT4">
                  <p:embed/>
                </p:oleObj>
              </mc:Choice>
              <mc:Fallback>
                <p:oleObj name="Equation" r:id="rId12" imgW="914400" imgH="198720" progId="Equation.DSMT4">
                  <p:embed/>
                  <p:pic>
                    <p:nvPicPr>
                      <p:cNvPr id="0" name=""/>
                      <p:cNvPicPr/>
                      <p:nvPr/>
                    </p:nvPicPr>
                    <p:blipFill>
                      <a:blip r:embed="rId13"/>
                      <a:stretch>
                        <a:fillRect/>
                      </a:stretch>
                    </p:blipFill>
                    <p:spPr>
                      <a:xfrm>
                        <a:off x="3365500" y="2044700"/>
                        <a:ext cx="914400" cy="198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10783082"/>
              </p:ext>
            </p:extLst>
          </p:nvPr>
        </p:nvGraphicFramePr>
        <p:xfrm>
          <a:off x="2915816" y="2725393"/>
          <a:ext cx="6192688" cy="1279671"/>
        </p:xfrm>
        <a:graphic>
          <a:graphicData uri="http://schemas.openxmlformats.org/presentationml/2006/ole">
            <mc:AlternateContent xmlns:mc="http://schemas.openxmlformats.org/markup-compatibility/2006">
              <mc:Choice xmlns:v="urn:schemas-microsoft-com:vml" Requires="v">
                <p:oleObj spid="_x0000_s36345" name="Equation" r:id="rId14" imgW="3441600" imgH="711000" progId="Equation.DSMT4">
                  <p:embed/>
                </p:oleObj>
              </mc:Choice>
              <mc:Fallback>
                <p:oleObj name="Equation" r:id="rId14" imgW="3441600" imgH="711000" progId="Equation.DSMT4">
                  <p:embed/>
                  <p:pic>
                    <p:nvPicPr>
                      <p:cNvPr id="0" name=""/>
                      <p:cNvPicPr/>
                      <p:nvPr/>
                    </p:nvPicPr>
                    <p:blipFill>
                      <a:blip r:embed="rId15"/>
                      <a:stretch>
                        <a:fillRect/>
                      </a:stretch>
                    </p:blipFill>
                    <p:spPr>
                      <a:xfrm>
                        <a:off x="2915816" y="2725393"/>
                        <a:ext cx="6192688" cy="127967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029748"/>
              </p:ext>
            </p:extLst>
          </p:nvPr>
        </p:nvGraphicFramePr>
        <p:xfrm>
          <a:off x="323528" y="3357563"/>
          <a:ext cx="8256588" cy="1609725"/>
        </p:xfrm>
        <a:graphic>
          <a:graphicData uri="http://schemas.openxmlformats.org/presentationml/2006/ole">
            <mc:AlternateContent xmlns:mc="http://schemas.openxmlformats.org/markup-compatibility/2006">
              <mc:Choice xmlns:v="urn:schemas-microsoft-com:vml" Requires="v">
                <p:oleObj spid="_x0000_s36346" name="Equation" r:id="rId16" imgW="4038480" imgH="787320" progId="Equation.DSMT4">
                  <p:embed/>
                </p:oleObj>
              </mc:Choice>
              <mc:Fallback>
                <p:oleObj name="Equation" r:id="rId16" imgW="4038480" imgH="787320" progId="Equation.DSMT4">
                  <p:embed/>
                  <p:pic>
                    <p:nvPicPr>
                      <p:cNvPr id="0" name=""/>
                      <p:cNvPicPr/>
                      <p:nvPr/>
                    </p:nvPicPr>
                    <p:blipFill>
                      <a:blip r:embed="rId17"/>
                      <a:stretch>
                        <a:fillRect/>
                      </a:stretch>
                    </p:blipFill>
                    <p:spPr>
                      <a:xfrm>
                        <a:off x="323528" y="3357563"/>
                        <a:ext cx="8256588" cy="160972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708198706"/>
              </p:ext>
            </p:extLst>
          </p:nvPr>
        </p:nvGraphicFramePr>
        <p:xfrm>
          <a:off x="5916796" y="1628800"/>
          <a:ext cx="3263716" cy="736429"/>
        </p:xfrm>
        <a:graphic>
          <a:graphicData uri="http://schemas.openxmlformats.org/presentationml/2006/ole">
            <mc:AlternateContent xmlns:mc="http://schemas.openxmlformats.org/markup-compatibility/2006">
              <mc:Choice xmlns:v="urn:schemas-microsoft-com:vml" Requires="v">
                <p:oleObj spid="_x0000_s36347" name="Equation" r:id="rId18" imgW="2476440" imgH="558720" progId="Equation.DSMT4">
                  <p:embed/>
                </p:oleObj>
              </mc:Choice>
              <mc:Fallback>
                <p:oleObj name="Equation" r:id="rId18" imgW="2476440" imgH="558720" progId="Equation.DSMT4">
                  <p:embed/>
                  <p:pic>
                    <p:nvPicPr>
                      <p:cNvPr id="7" name="Object 6"/>
                      <p:cNvPicPr/>
                      <p:nvPr/>
                    </p:nvPicPr>
                    <p:blipFill>
                      <a:blip r:embed="rId19"/>
                      <a:stretch>
                        <a:fillRect/>
                      </a:stretch>
                    </p:blipFill>
                    <p:spPr>
                      <a:xfrm>
                        <a:off x="5916796" y="1628800"/>
                        <a:ext cx="3263716" cy="736429"/>
                      </a:xfrm>
                      <a:prstGeom prst="rect">
                        <a:avLst/>
                      </a:prstGeom>
                    </p:spPr>
                  </p:pic>
                </p:oleObj>
              </mc:Fallback>
            </mc:AlternateContent>
          </a:graphicData>
        </a:graphic>
      </p:graphicFrame>
    </p:spTree>
    <p:extLst>
      <p:ext uri="{BB962C8B-B14F-4D97-AF65-F5344CB8AC3E}">
        <p14:creationId xmlns:p14="http://schemas.microsoft.com/office/powerpoint/2010/main" val="79880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7503" y="1071801"/>
                <a:ext cx="8960297" cy="5632311"/>
              </a:xfrm>
              <a:prstGeom prst="rect">
                <a:avLst/>
              </a:prstGeom>
            </p:spPr>
            <p:txBody>
              <a:bodyPr wrap="square">
                <a:spAutoFit/>
              </a:bodyPr>
              <a:lstStyle/>
              <a:p>
                <a:r>
                  <a:rPr lang="en-US" sz="2000" b="1" dirty="0">
                    <a:solidFill>
                      <a:srgbClr val="0000FF"/>
                    </a:solidFill>
                  </a:rPr>
                  <a:t>What is Picard iteration?</a:t>
                </a:r>
              </a:p>
              <a:p>
                <a:endParaRPr lang="en-US" sz="1000" b="1" dirty="0">
                  <a:solidFill>
                    <a:srgbClr val="0000FF"/>
                  </a:solidFill>
                </a:endParaRPr>
              </a:p>
              <a:p>
                <a:pPr>
                  <a:buFont typeface="Arial"/>
                  <a:buChar char="•"/>
                </a:pPr>
                <a:r>
                  <a:rPr lang="en-US" sz="2000" dirty="0"/>
                  <a:t> Picard iteration is a </a:t>
                </a:r>
                <a:r>
                  <a:rPr lang="en-US" sz="2000" b="1" i="1" dirty="0"/>
                  <a:t>successive path approximation </a:t>
                </a:r>
                <a:r>
                  <a:rPr lang="en-US" sz="2000" dirty="0"/>
                  <a:t>technique for </a:t>
                </a:r>
              </a:p>
              <a:p>
                <a:r>
                  <a:rPr lang="en-US" sz="2000" dirty="0"/>
                  <a:t>solving differential equations of the form:</a:t>
                </a:r>
              </a:p>
              <a:p>
                <a:endParaRPr lang="en-US" sz="2000" dirty="0"/>
              </a:p>
              <a:p>
                <a:endParaRPr lang="en-US" sz="2000" dirty="0"/>
              </a:p>
              <a:p>
                <a:endParaRPr lang="en-US" sz="1000" dirty="0"/>
              </a:p>
              <a:p>
                <a:pPr>
                  <a:buFont typeface="Arial"/>
                  <a:buChar char="•"/>
                </a:pPr>
                <a:r>
                  <a:rPr lang="en-US" sz="2000" dirty="0"/>
                  <a:t> This can be rearranged without approximation to the following </a:t>
                </a:r>
              </a:p>
              <a:p>
                <a:r>
                  <a:rPr lang="en-US" sz="2000" b="1" i="1" dirty="0"/>
                  <a:t>integral equation</a:t>
                </a:r>
                <a:r>
                  <a:rPr lang="en-US" sz="2000" dirty="0"/>
                  <a:t>:</a:t>
                </a:r>
              </a:p>
              <a:p>
                <a:endParaRPr lang="en-US" sz="2000" dirty="0"/>
              </a:p>
              <a:p>
                <a:endParaRPr lang="en-US" sz="1000" dirty="0"/>
              </a:p>
              <a:p>
                <a:pPr>
                  <a:buFont typeface="Arial"/>
                  <a:buChar char="•"/>
                </a:pPr>
                <a:r>
                  <a:rPr lang="en-US" sz="2000" dirty="0"/>
                  <a:t> A </a:t>
                </a:r>
                <a:r>
                  <a:rPr lang="en-US" sz="2000" b="1" i="1" dirty="0"/>
                  <a:t>series</a:t>
                </a:r>
                <a:r>
                  <a:rPr lang="en-US" sz="2000" dirty="0"/>
                  <a:t> of trajectory approximations (Picard iteration) can be</a:t>
                </a:r>
              </a:p>
              <a:p>
                <a:r>
                  <a:rPr lang="en-US" sz="2000" dirty="0"/>
                  <a:t>generated by:</a:t>
                </a:r>
              </a:p>
              <a:p>
                <a:endParaRPr lang="en-US" sz="2000" dirty="0"/>
              </a:p>
              <a:p>
                <a:endParaRPr lang="en-US" sz="2000" dirty="0"/>
              </a:p>
              <a:p>
                <a:r>
                  <a:rPr lang="en-US" sz="2000" b="1" dirty="0">
                    <a:solidFill>
                      <a:srgbClr val="0000FF"/>
                    </a:solidFill>
                  </a:rPr>
                  <a:t>Picard Convergence Theorem</a:t>
                </a:r>
              </a:p>
              <a:p>
                <a:endParaRPr lang="en-US" sz="1000" dirty="0"/>
              </a:p>
              <a:p>
                <a:pPr>
                  <a:buFont typeface="Arial"/>
                  <a:buChar char="•"/>
                </a:pPr>
                <a:r>
                  <a:rPr lang="en-US" sz="2000" dirty="0"/>
                  <a:t> If there is a time interval </a:t>
                </a:r>
                <a14:m>
                  <m:oMath xmlns:m="http://schemas.openxmlformats.org/officeDocument/2006/math">
                    <m:r>
                      <a:rPr lang="en-US" sz="2000" smtClean="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r>
                      <a:rPr lang="en-US" sz="200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𝑡</m:t>
                        </m:r>
                      </m:e>
                      <m:sub>
                        <m:r>
                          <a:rPr lang="en-US" sz="2000">
                            <a:solidFill>
                              <a:srgbClr val="0000FF"/>
                            </a:solidFill>
                            <a:latin typeface="Cambria Math" panose="02040503050406030204" pitchFamily="18" charset="0"/>
                          </a:rPr>
                          <m:t>0</m:t>
                        </m:r>
                      </m:sub>
                    </m:sSub>
                    <m:r>
                      <a:rPr lang="en-US" sz="2000">
                        <a:solidFill>
                          <a:srgbClr val="0000FF"/>
                        </a:solidFill>
                        <a:latin typeface="Cambria Math" panose="02040503050406030204" pitchFamily="18" charset="0"/>
                      </a:rPr>
                      <m:t>|&lt;</m:t>
                    </m:r>
                    <m:r>
                      <a:rPr lang="en-US" sz="2000" i="1">
                        <a:solidFill>
                          <a:srgbClr val="0000FF"/>
                        </a:solidFill>
                        <a:latin typeface="Cambria Math" panose="02040503050406030204" pitchFamily="18" charset="0"/>
                      </a:rPr>
                      <m:t>𝛿</m:t>
                    </m:r>
                  </m:oMath>
                </a14:m>
                <a:r>
                  <a:rPr lang="en-US" sz="2000" dirty="0">
                    <a:solidFill>
                      <a:srgbClr val="0000FF"/>
                    </a:solidFill>
                  </a:rPr>
                  <a:t> </a:t>
                </a:r>
                <a:r>
                  <a:rPr lang="en-US" sz="2000" dirty="0"/>
                  <a:t>and a starting trajectory </a:t>
                </a:r>
                <a14:m>
                  <m:oMath xmlns:m="http://schemas.openxmlformats.org/officeDocument/2006/math">
                    <m:sSup>
                      <m:sSupPr>
                        <m:ctrlPr>
                          <a:rPr lang="en-US" sz="2000" i="1">
                            <a:solidFill>
                              <a:srgbClr val="0000FF"/>
                            </a:solidFill>
                            <a:latin typeface="Cambria Math" panose="02040503050406030204" pitchFamily="18" charset="0"/>
                          </a:rPr>
                        </m:ctrlPr>
                      </m:sSupPr>
                      <m:e>
                        <m:r>
                          <a:rPr lang="en-US" sz="2000" b="1" i="1">
                            <a:solidFill>
                              <a:srgbClr val="0000FF"/>
                            </a:solidFill>
                            <a:latin typeface="Cambria Math" panose="02040503050406030204" pitchFamily="18" charset="0"/>
                          </a:rPr>
                          <m:t>𝒙</m:t>
                        </m:r>
                      </m:e>
                      <m:sup>
                        <m:r>
                          <a:rPr lang="en-US" sz="2000">
                            <a:solidFill>
                              <a:srgbClr val="0000FF"/>
                            </a:solidFill>
                            <a:latin typeface="Cambria Math" panose="02040503050406030204" pitchFamily="18" charset="0"/>
                          </a:rPr>
                          <m:t>0</m:t>
                        </m:r>
                      </m:sup>
                    </m:sSup>
                    <m:r>
                      <a:rPr lang="en-US" sz="200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𝑡</m:t>
                    </m:r>
                    <m:r>
                      <a:rPr lang="en-US" sz="2000" b="0" i="1" smtClean="0">
                        <a:solidFill>
                          <a:srgbClr val="0000FF"/>
                        </a:solidFill>
                        <a:latin typeface="Cambria Math" panose="02040503050406030204" pitchFamily="18" charset="0"/>
                      </a:rPr>
                      <m:t>)</m:t>
                    </m:r>
                  </m:oMath>
                </a14:m>
                <a:r>
                  <a:rPr lang="en-US" sz="2000" dirty="0"/>
                  <a:t> satisfying </a:t>
                </a:r>
                <a14:m>
                  <m:oMath xmlns:m="http://schemas.openxmlformats.org/officeDocument/2006/math">
                    <m:r>
                      <a:rPr lang="en-US" sz="2000" smtClean="0">
                        <a:solidFill>
                          <a:srgbClr val="0000FF"/>
                        </a:solidFill>
                        <a:latin typeface="Cambria Math" panose="02040503050406030204" pitchFamily="18" charset="0"/>
                      </a:rPr>
                      <m:t>‖</m:t>
                    </m:r>
                    <m:d>
                      <m:dPr>
                        <m:begChr m:val=""/>
                        <m:ctrlPr>
                          <a:rPr lang="en-US" sz="2000" i="1">
                            <a:solidFill>
                              <a:srgbClr val="0000FF"/>
                            </a:solidFill>
                            <a:latin typeface="Cambria Math" panose="02040503050406030204" pitchFamily="18" charset="0"/>
                          </a:rPr>
                        </m:ctrlPr>
                      </m:dPr>
                      <m:e>
                        <m:r>
                          <a:rPr lang="en-US" sz="2000" b="1" i="1">
                            <a:solidFill>
                              <a:srgbClr val="0000FF"/>
                            </a:solidFill>
                            <a:latin typeface="Cambria Math" panose="02040503050406030204" pitchFamily="18" charset="0"/>
                          </a:rPr>
                          <m:t>𝒙</m:t>
                        </m:r>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r>
                          <a:rPr lang="en-US" sz="2000" smtClean="0">
                            <a:solidFill>
                              <a:srgbClr val="0000FF"/>
                            </a:solidFill>
                            <a:latin typeface="Cambria Math" panose="02040503050406030204" pitchFamily="18" charset="0"/>
                          </a:rPr>
                          <m:t>)</m:t>
                        </m:r>
                        <m:r>
                          <a:rPr lang="en-US" sz="2000">
                            <a:solidFill>
                              <a:srgbClr val="0000FF"/>
                            </a:solidFill>
                            <a:latin typeface="Cambria Math" panose="02040503050406030204" pitchFamily="18" charset="0"/>
                          </a:rPr>
                          <m:t>−</m:t>
                        </m:r>
                        <m:sSup>
                          <m:sSupPr>
                            <m:ctrlPr>
                              <a:rPr lang="en-US" sz="2000" i="1">
                                <a:solidFill>
                                  <a:srgbClr val="0000FF"/>
                                </a:solidFill>
                                <a:latin typeface="Cambria Math" panose="02040503050406030204" pitchFamily="18" charset="0"/>
                              </a:rPr>
                            </m:ctrlPr>
                          </m:sSupPr>
                          <m:e>
                            <m:r>
                              <a:rPr lang="en-US" sz="2000" b="1" i="1">
                                <a:solidFill>
                                  <a:srgbClr val="0000FF"/>
                                </a:solidFill>
                                <a:latin typeface="Cambria Math" panose="02040503050406030204" pitchFamily="18" charset="0"/>
                              </a:rPr>
                              <m:t>𝒙</m:t>
                            </m:r>
                          </m:e>
                          <m:sup>
                            <m:r>
                              <a:rPr lang="en-US" sz="2000">
                                <a:solidFill>
                                  <a:srgbClr val="0000FF"/>
                                </a:solidFill>
                                <a:latin typeface="Cambria Math" panose="02040503050406030204" pitchFamily="18" charset="0"/>
                              </a:rPr>
                              <m:t>0</m:t>
                            </m:r>
                          </m:sup>
                        </m:sSup>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e>
                    </m:d>
                    <m:r>
                      <a:rPr lang="en-US" sz="2000">
                        <a:solidFill>
                          <a:srgbClr val="0000FF"/>
                        </a:solidFill>
                        <a:latin typeface="Cambria Math" panose="02040503050406030204" pitchFamily="18" charset="0"/>
                      </a:rPr>
                      <m:t>‖&lt;</m:t>
                    </m:r>
                    <m:r>
                      <a:rPr lang="en-US" sz="2000" i="1">
                        <a:solidFill>
                          <a:srgbClr val="0000FF"/>
                        </a:solidFill>
                        <a:latin typeface="Cambria Math" panose="02040503050406030204" pitchFamily="18" charset="0"/>
                      </a:rPr>
                      <m:t>𝛥</m:t>
                    </m:r>
                  </m:oMath>
                </a14:m>
                <a:r>
                  <a:rPr lang="en-US" sz="2000" dirty="0"/>
                  <a:t>, for suitable finite bounds </a:t>
                </a:r>
                <a14:m>
                  <m:oMath xmlns:m="http://schemas.openxmlformats.org/officeDocument/2006/math">
                    <m:d>
                      <m:dPr>
                        <m:ctrlPr>
                          <a:rPr lang="en-US" sz="2000" i="1" smtClean="0">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𝛿</m:t>
                        </m:r>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𝛥</m:t>
                        </m:r>
                      </m:e>
                    </m:d>
                  </m:oMath>
                </a14:m>
                <a:r>
                  <a:rPr lang="en-US" sz="2000" dirty="0"/>
                  <a:t>, then the Picard sequence converges.</a:t>
                </a:r>
              </a:p>
            </p:txBody>
          </p:sp>
        </mc:Choice>
        <mc:Fallback xmlns="">
          <p:sp>
            <p:nvSpPr>
              <p:cNvPr id="7" name="Rectangle 6"/>
              <p:cNvSpPr>
                <a:spLocks noRot="1" noChangeAspect="1" noMove="1" noResize="1" noEditPoints="1" noAdjustHandles="1" noChangeArrowheads="1" noChangeShapeType="1" noTextEdit="1"/>
              </p:cNvSpPr>
              <p:nvPr/>
            </p:nvSpPr>
            <p:spPr>
              <a:xfrm>
                <a:off x="107503" y="1071801"/>
                <a:ext cx="8960297" cy="5632311"/>
              </a:xfrm>
              <a:prstGeom prst="rect">
                <a:avLst/>
              </a:prstGeom>
              <a:blipFill rotWithShape="0">
                <a:blip r:embed="rId4"/>
                <a:stretch>
                  <a:fillRect l="-748" t="-649" b="-725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PICARD  ITERATION</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288" y="1088153"/>
            <a:ext cx="1903512" cy="2281416"/>
          </a:xfrm>
          <a:prstGeom prst="rect">
            <a:avLst/>
          </a:prstGeom>
        </p:spPr>
      </p:pic>
      <p:sp>
        <p:nvSpPr>
          <p:cNvPr id="15" name="Rectangle 14"/>
          <p:cNvSpPr/>
          <p:nvPr/>
        </p:nvSpPr>
        <p:spPr>
          <a:xfrm>
            <a:off x="7412826" y="3326795"/>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sp>
        <p:nvSpPr>
          <p:cNvPr id="16" name="TextBox 15"/>
          <p:cNvSpPr txBox="1"/>
          <p:nvPr/>
        </p:nvSpPr>
        <p:spPr>
          <a:xfrm>
            <a:off x="7164288" y="3501008"/>
            <a:ext cx="1905000" cy="584775"/>
          </a:xfrm>
          <a:prstGeom prst="rect">
            <a:avLst/>
          </a:prstGeom>
          <a:noFill/>
        </p:spPr>
        <p:txBody>
          <a:bodyPr wrap="square" rtlCol="0">
            <a:spAutoFit/>
          </a:bodyPr>
          <a:lstStyle/>
          <a:p>
            <a:pPr algn="ctr"/>
            <a:r>
              <a:rPr lang="en-US" sz="1600" b="1" dirty="0">
                <a:solidFill>
                  <a:srgbClr val="0000FF"/>
                </a:solidFill>
              </a:rPr>
              <a:t>Charles Emile Picard</a:t>
            </a:r>
          </a:p>
          <a:p>
            <a:pPr algn="ctr"/>
            <a:r>
              <a:rPr lang="en-US" sz="1600" b="1" dirty="0">
                <a:solidFill>
                  <a:srgbClr val="0000FF"/>
                </a:solidFill>
              </a:rPr>
              <a:t>(1856-1941)</a:t>
            </a:r>
          </a:p>
        </p:txBody>
      </p:sp>
      <p:graphicFrame>
        <p:nvGraphicFramePr>
          <p:cNvPr id="14" name="Object 13"/>
          <p:cNvGraphicFramePr>
            <a:graphicFrameLocks noChangeAspect="1"/>
          </p:cNvGraphicFramePr>
          <p:nvPr>
            <p:extLst>
              <p:ext uri="{D42A27DB-BD31-4B8C-83A1-F6EECF244321}">
                <p14:modId xmlns:p14="http://schemas.microsoft.com/office/powerpoint/2010/main" val="316818872"/>
              </p:ext>
            </p:extLst>
          </p:nvPr>
        </p:nvGraphicFramePr>
        <p:xfrm>
          <a:off x="1581200" y="2241550"/>
          <a:ext cx="4310063" cy="611188"/>
        </p:xfrm>
        <a:graphic>
          <a:graphicData uri="http://schemas.openxmlformats.org/presentationml/2006/ole">
            <mc:AlternateContent xmlns:mc="http://schemas.openxmlformats.org/markup-compatibility/2006">
              <mc:Choice xmlns:v="urn:schemas-microsoft-com:vml" Requires="v">
                <p:oleObj spid="_x0000_s8905" name="Equation" r:id="rId7" imgW="2781000" imgH="393480" progId="Equation.DSMT4">
                  <p:embed/>
                </p:oleObj>
              </mc:Choice>
              <mc:Fallback>
                <p:oleObj name="Equation" r:id="rId7" imgW="2781000" imgH="393480" progId="Equation.DSMT4">
                  <p:embed/>
                  <p:pic>
                    <p:nvPicPr>
                      <p:cNvPr id="0" name=""/>
                      <p:cNvPicPr/>
                      <p:nvPr/>
                    </p:nvPicPr>
                    <p:blipFill>
                      <a:blip r:embed="rId8"/>
                      <a:stretch>
                        <a:fillRect/>
                      </a:stretch>
                    </p:blipFill>
                    <p:spPr>
                      <a:xfrm>
                        <a:off x="1581200" y="2241550"/>
                        <a:ext cx="4310063" cy="611188"/>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65846668"/>
              </p:ext>
            </p:extLst>
          </p:nvPr>
        </p:nvGraphicFramePr>
        <p:xfrm>
          <a:off x="1616075" y="3357563"/>
          <a:ext cx="3309938" cy="647700"/>
        </p:xfrm>
        <a:graphic>
          <a:graphicData uri="http://schemas.openxmlformats.org/presentationml/2006/ole">
            <mc:AlternateContent xmlns:mc="http://schemas.openxmlformats.org/markup-compatibility/2006">
              <mc:Choice xmlns:v="urn:schemas-microsoft-com:vml" Requires="v">
                <p:oleObj spid="_x0000_s8906" name="Equation" r:id="rId9" imgW="1815840" imgH="355320" progId="Equation.DSMT4">
                  <p:embed/>
                </p:oleObj>
              </mc:Choice>
              <mc:Fallback>
                <p:oleObj name="Equation" r:id="rId9" imgW="1815840" imgH="355320" progId="Equation.DSMT4">
                  <p:embed/>
                  <p:pic>
                    <p:nvPicPr>
                      <p:cNvPr id="0" name=""/>
                      <p:cNvPicPr/>
                      <p:nvPr/>
                    </p:nvPicPr>
                    <p:blipFill>
                      <a:blip r:embed="rId10"/>
                      <a:stretch>
                        <a:fillRect/>
                      </a:stretch>
                    </p:blipFill>
                    <p:spPr>
                      <a:xfrm>
                        <a:off x="1616075" y="3357563"/>
                        <a:ext cx="3309938" cy="6477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352890061"/>
              </p:ext>
            </p:extLst>
          </p:nvPr>
        </p:nvGraphicFramePr>
        <p:xfrm>
          <a:off x="1616075" y="4510088"/>
          <a:ext cx="4908550" cy="647700"/>
        </p:xfrm>
        <a:graphic>
          <a:graphicData uri="http://schemas.openxmlformats.org/presentationml/2006/ole">
            <mc:AlternateContent xmlns:mc="http://schemas.openxmlformats.org/markup-compatibility/2006">
              <mc:Choice xmlns:v="urn:schemas-microsoft-com:vml" Requires="v">
                <p:oleObj spid="_x0000_s8907" name="Equation" r:id="rId11" imgW="2692080" imgH="355320" progId="Equation.DSMT4">
                  <p:embed/>
                </p:oleObj>
              </mc:Choice>
              <mc:Fallback>
                <p:oleObj name="Equation" r:id="rId11" imgW="2692080" imgH="355320" progId="Equation.DSMT4">
                  <p:embed/>
                  <p:pic>
                    <p:nvPicPr>
                      <p:cNvPr id="0" name=""/>
                      <p:cNvPicPr/>
                      <p:nvPr/>
                    </p:nvPicPr>
                    <p:blipFill>
                      <a:blip r:embed="rId12"/>
                      <a:stretch>
                        <a:fillRect/>
                      </a:stretch>
                    </p:blipFill>
                    <p:spPr>
                      <a:xfrm>
                        <a:off x="1616075" y="4510088"/>
                        <a:ext cx="4908550" cy="647700"/>
                      </a:xfrm>
                      <a:prstGeom prst="rect">
                        <a:avLst/>
                      </a:prstGeom>
                    </p:spPr>
                  </p:pic>
                </p:oleObj>
              </mc:Fallback>
            </mc:AlternateContent>
          </a:graphicData>
        </a:graphic>
      </p:graphicFrame>
    </p:spTree>
    <p:extLst>
      <p:ext uri="{BB962C8B-B14F-4D97-AF65-F5344CB8AC3E}">
        <p14:creationId xmlns:p14="http://schemas.microsoft.com/office/powerpoint/2010/main" val="706586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23" name="Slide Number Placeholder 16"/>
          <p:cNvSpPr txBox="1">
            <a:spLocks/>
          </p:cNvSpPr>
          <p:nvPr/>
        </p:nvSpPr>
        <p:spPr>
          <a:xfrm>
            <a:off x="7046912" y="6520259"/>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FIRST ORDER</a:t>
            </a:r>
            <a:endParaRPr lang="en-US" sz="2000" b="1" dirty="0">
              <a:solidFill>
                <a:srgbClr val="FFFFFF"/>
              </a:solidFill>
            </a:endParaRPr>
          </a:p>
        </p:txBody>
      </p:sp>
      <p:sp>
        <p:nvSpPr>
          <p:cNvPr id="9" name="Rectangle 8"/>
          <p:cNvSpPr/>
          <p:nvPr/>
        </p:nvSpPr>
        <p:spPr>
          <a:xfrm>
            <a:off x="107504" y="5302949"/>
            <a:ext cx="8928991" cy="1369606"/>
          </a:xfrm>
          <a:prstGeom prst="rect">
            <a:avLst/>
          </a:prstGeom>
        </p:spPr>
        <p:txBody>
          <a:bodyPr wrap="square">
            <a:spAutoFit/>
          </a:bodyPr>
          <a:lstStyle/>
          <a:p>
            <a:pPr marL="285750" indent="-285750">
              <a:buFont typeface="Arial" panose="020B0604020202020204" pitchFamily="34" charset="0"/>
              <a:buChar char="•"/>
            </a:pPr>
            <a:r>
              <a:rPr lang="en-US" dirty="0"/>
              <a:t>For </a:t>
            </a:r>
            <a:r>
              <a:rPr lang="en-US" i="1" dirty="0">
                <a:latin typeface="Times New Roman" panose="02020603050405020304" pitchFamily="18" charset="0"/>
                <a:cs typeface="Times New Roman" panose="02020603050405020304" pitchFamily="18" charset="0"/>
              </a:rPr>
              <a:t>N</a:t>
            </a:r>
            <a:r>
              <a:rPr lang="en-US" dirty="0"/>
              <a:t> &gt; 40, the </a:t>
            </a:r>
            <a:r>
              <a:rPr lang="en-US" b="1" i="1" dirty="0"/>
              <a:t>maximum eigenvalue </a:t>
            </a:r>
            <a:r>
              <a:rPr lang="en-US" dirty="0"/>
              <a:t>of the matrix product [</a:t>
            </a:r>
            <a:r>
              <a:rPr lang="en-US" i="1" dirty="0">
                <a:latin typeface="Times New Roman" panose="02020603050405020304" pitchFamily="18" charset="0"/>
                <a:cs typeface="Times New Roman" panose="02020603050405020304" pitchFamily="18" charset="0"/>
              </a:rPr>
              <a:t>TP</a:t>
            </a:r>
            <a:r>
              <a:rPr lang="en-US" baseline="-25000" dirty="0"/>
              <a:t>1</a:t>
            </a:r>
            <a:r>
              <a:rPr lang="en-US" dirty="0"/>
              <a:t>A] or </a:t>
            </a:r>
            <a:r>
              <a:rPr lang="el-GR" dirty="0"/>
              <a:t>λ</a:t>
            </a:r>
            <a:r>
              <a:rPr lang="en-US" baseline="-25000" dirty="0"/>
              <a:t>max</a:t>
            </a:r>
            <a:r>
              <a:rPr lang="en-US" dirty="0"/>
              <a:t>([</a:t>
            </a:r>
            <a:r>
              <a:rPr lang="en-US" i="1" dirty="0">
                <a:latin typeface="Times New Roman" panose="02020603050405020304" pitchFamily="18" charset="0"/>
                <a:cs typeface="Times New Roman" panose="02020603050405020304" pitchFamily="18" charset="0"/>
              </a:rPr>
              <a:t>TP</a:t>
            </a:r>
            <a:r>
              <a:rPr lang="en-US" baseline="-25000" dirty="0"/>
              <a:t>1</a:t>
            </a:r>
            <a:r>
              <a:rPr lang="en-US" i="1" dirty="0">
                <a:latin typeface="Times New Roman" panose="02020603050405020304" pitchFamily="18" charset="0"/>
                <a:cs typeface="Times New Roman" panose="02020603050405020304" pitchFamily="18" charset="0"/>
              </a:rPr>
              <a:t>A</a:t>
            </a:r>
            <a:r>
              <a:rPr lang="en-US" dirty="0"/>
              <a:t>]) is attracted to a </a:t>
            </a:r>
            <a:r>
              <a:rPr lang="en-US" b="1" i="1" dirty="0"/>
              <a:t>fixed point </a:t>
            </a:r>
            <a:r>
              <a:rPr lang="en-US" dirty="0"/>
              <a:t>on the root locus plots above.</a:t>
            </a:r>
          </a:p>
          <a:p>
            <a:endParaRPr lang="en-US" sz="1100" dirty="0"/>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run_lecture3_example6_ivpI_conv.m</a:t>
            </a:r>
            <a:r>
              <a:rPr lang="en-US" dirty="0"/>
              <a:t>.</a:t>
            </a:r>
          </a:p>
        </p:txBody>
      </p:sp>
      <p:sp>
        <p:nvSpPr>
          <p:cNvPr id="10" name="Rectangle 9"/>
          <p:cNvSpPr/>
          <p:nvPr/>
        </p:nvSpPr>
        <p:spPr>
          <a:xfrm>
            <a:off x="2915816" y="1012086"/>
            <a:ext cx="3312368" cy="369332"/>
          </a:xfrm>
          <a:prstGeom prst="rect">
            <a:avLst/>
          </a:prstGeom>
        </p:spPr>
        <p:txBody>
          <a:bodyPr wrap="square">
            <a:spAutoFit/>
          </a:bodyPr>
          <a:lstStyle/>
          <a:p>
            <a:pPr algn="ctr"/>
            <a:r>
              <a:rPr lang="en-US" b="1" dirty="0">
                <a:solidFill>
                  <a:srgbClr val="0000FF"/>
                </a:solidFill>
              </a:rPr>
              <a:t>Root Locus Plots </a:t>
            </a:r>
            <a:r>
              <a:rPr lang="en-US" dirty="0"/>
              <a:t>for </a:t>
            </a:r>
            <a:r>
              <a:rPr lang="el-GR" dirty="0"/>
              <a:t>λ</a:t>
            </a:r>
            <a:r>
              <a:rPr lang="en-US" baseline="-25000" dirty="0"/>
              <a:t>max</a:t>
            </a:r>
            <a:r>
              <a:rPr lang="en-US" dirty="0"/>
              <a:t>(</a:t>
            </a:r>
            <a:r>
              <a:rPr lang="en-US" i="1" dirty="0">
                <a:latin typeface="Times New Roman" panose="02020603050405020304" pitchFamily="18" charset="0"/>
                <a:cs typeface="Times New Roman" panose="02020603050405020304" pitchFamily="18" charset="0"/>
              </a:rPr>
              <a:t>TP</a:t>
            </a:r>
            <a:r>
              <a:rPr lang="en-US"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A</a:t>
            </a:r>
            <a:r>
              <a:rPr lang="en-US" dirty="0"/>
              <a: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7" y="1402904"/>
            <a:ext cx="4511039" cy="33832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388904"/>
            <a:ext cx="4511039" cy="3383280"/>
          </a:xfrm>
          <a:prstGeom prst="rect">
            <a:avLst/>
          </a:prstGeom>
        </p:spPr>
      </p:pic>
    </p:spTree>
    <p:extLst>
      <p:ext uri="{BB962C8B-B14F-4D97-AF65-F5344CB8AC3E}">
        <p14:creationId xmlns:p14="http://schemas.microsoft.com/office/powerpoint/2010/main" val="1159403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23" name="Slide Number Placeholder 16"/>
          <p:cNvSpPr txBox="1">
            <a:spLocks/>
          </p:cNvSpPr>
          <p:nvPr/>
        </p:nvSpPr>
        <p:spPr>
          <a:xfrm>
            <a:off x="7046912" y="6520259"/>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FIRST ORDER</a:t>
            </a:r>
            <a:endParaRPr lang="en-US" sz="2000" b="1" dirty="0">
              <a:solidFill>
                <a:srgbClr val="FFFFFF"/>
              </a:solidFill>
            </a:endParaRPr>
          </a:p>
        </p:txBody>
      </p:sp>
      <p:sp>
        <p:nvSpPr>
          <p:cNvPr id="9" name="Rectangle 8"/>
          <p:cNvSpPr/>
          <p:nvPr/>
        </p:nvSpPr>
        <p:spPr>
          <a:xfrm>
            <a:off x="179512" y="4725144"/>
            <a:ext cx="8820472" cy="2031325"/>
          </a:xfrm>
          <a:prstGeom prst="rect">
            <a:avLst/>
          </a:prstGeom>
        </p:spPr>
        <p:txBody>
          <a:bodyPr wrap="square">
            <a:spAutoFit/>
          </a:bodyPr>
          <a:lstStyle/>
          <a:p>
            <a:pPr marL="285750" indent="-285750">
              <a:buFont typeface="Arial" panose="020B0604020202020204" pitchFamily="34" charset="0"/>
              <a:buChar char="•"/>
            </a:pPr>
            <a:r>
              <a:rPr lang="en-US" dirty="0"/>
              <a:t>The left figure shows that increasing </a:t>
            </a:r>
            <a:r>
              <a:rPr lang="en-US" i="1" dirty="0">
                <a:latin typeface="Times New Roman" panose="02020603050405020304" pitchFamily="18" charset="0"/>
                <a:cs typeface="Times New Roman" panose="02020603050405020304" pitchFamily="18" charset="0"/>
              </a:rPr>
              <a:t>N</a:t>
            </a:r>
            <a:r>
              <a:rPr lang="en-US" dirty="0"/>
              <a:t> beyond 40 will </a:t>
            </a:r>
            <a:r>
              <a:rPr lang="en-US" b="1" i="1" dirty="0"/>
              <a:t>not increase </a:t>
            </a:r>
            <a:r>
              <a:rPr lang="en-US" dirty="0"/>
              <a:t>the </a:t>
            </a:r>
            <a:r>
              <a:rPr lang="en-US" b="1" i="1" dirty="0"/>
              <a:t>convergence rate</a:t>
            </a:r>
            <a:r>
              <a:rPr lang="en-US" dirty="0"/>
              <a:t>,</a:t>
            </a:r>
            <a:r>
              <a:rPr lang="en-US" b="1" i="1" dirty="0"/>
              <a:t> </a:t>
            </a:r>
            <a:r>
              <a:rPr lang="en-US" dirty="0"/>
              <a:t>however, it may </a:t>
            </a:r>
            <a:r>
              <a:rPr lang="en-US" b="1" i="1" dirty="0"/>
              <a:t>improve</a:t>
            </a:r>
            <a:r>
              <a:rPr lang="en-US" dirty="0"/>
              <a:t> the </a:t>
            </a:r>
            <a:r>
              <a:rPr lang="en-US" b="1" i="1" dirty="0"/>
              <a:t>accuracy </a:t>
            </a:r>
            <a:r>
              <a:rPr lang="en-US" dirty="0"/>
              <a:t>of the fit/solution for functions requiring </a:t>
            </a:r>
            <a:r>
              <a:rPr lang="en-US" i="1" dirty="0">
                <a:latin typeface="Times New Roman" panose="02020603050405020304" pitchFamily="18" charset="0"/>
                <a:cs typeface="Times New Roman" panose="02020603050405020304" pitchFamily="18" charset="0"/>
              </a:rPr>
              <a:t>M</a:t>
            </a:r>
            <a:r>
              <a:rPr lang="en-US" dirty="0"/>
              <a:t> &gt;= </a:t>
            </a:r>
            <a:r>
              <a:rPr lang="en-US" i="1" dirty="0">
                <a:latin typeface="Times New Roman" panose="02020603050405020304" pitchFamily="18" charset="0"/>
                <a:cs typeface="Times New Roman" panose="02020603050405020304" pitchFamily="18" charset="0"/>
              </a:rPr>
              <a:t>N</a:t>
            </a:r>
            <a:r>
              <a:rPr lang="en-US" dirty="0"/>
              <a:t> &gt; 40 to capture the higher frequency behavior accurately over a specific time interval.</a:t>
            </a:r>
            <a:endParaRPr lang="en-US" sz="1000" dirty="0"/>
          </a:p>
          <a:p>
            <a:pPr marL="285750" indent="-285750">
              <a:buFont typeface="Arial" panose="020B0604020202020204" pitchFamily="34" charset="0"/>
              <a:buChar char="•"/>
            </a:pPr>
            <a:r>
              <a:rPr lang="en-US" dirty="0"/>
              <a:t>Increasing </a:t>
            </a:r>
            <a:r>
              <a:rPr lang="en-US" i="1" dirty="0">
                <a:latin typeface="Times New Roman" panose="02020603050405020304" pitchFamily="18" charset="0"/>
                <a:cs typeface="Times New Roman" panose="02020603050405020304" pitchFamily="18" charset="0"/>
              </a:rPr>
              <a:t>N</a:t>
            </a:r>
            <a:r>
              <a:rPr lang="en-US" dirty="0"/>
              <a:t> beyond 40 also </a:t>
            </a:r>
            <a:r>
              <a:rPr lang="en-US" b="1" i="1" dirty="0"/>
              <a:t>does not increase </a:t>
            </a:r>
            <a:r>
              <a:rPr lang="en-US" dirty="0"/>
              <a:t>the </a:t>
            </a:r>
            <a:r>
              <a:rPr lang="en-US" b="1" i="1" dirty="0"/>
              <a:t>theoretical time interval </a:t>
            </a:r>
            <a:r>
              <a:rPr lang="en-US" dirty="0"/>
              <a:t>over which Picard-Chebyshev numerical integration will converge for a given </a:t>
            </a:r>
            <a:r>
              <a:rPr lang="en-US" i="1" dirty="0">
                <a:latin typeface="Times New Roman" panose="02020603050405020304" pitchFamily="18" charset="0"/>
                <a:cs typeface="Times New Roman" panose="02020603050405020304" pitchFamily="18" charset="0"/>
              </a:rPr>
              <a:t>c</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run_lecture3_example6_ivpI_conv.m</a:t>
            </a:r>
            <a:r>
              <a:rPr lang="en-US" dirty="0"/>
              <a:t>.</a:t>
            </a:r>
          </a:p>
        </p:txBody>
      </p:sp>
      <p:sp>
        <p:nvSpPr>
          <p:cNvPr id="15" name="Rectangle 14"/>
          <p:cNvSpPr/>
          <p:nvPr/>
        </p:nvSpPr>
        <p:spPr>
          <a:xfrm>
            <a:off x="1043608" y="1052736"/>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sp>
        <p:nvSpPr>
          <p:cNvPr id="16" name="Rectangle 15"/>
          <p:cNvSpPr/>
          <p:nvPr/>
        </p:nvSpPr>
        <p:spPr>
          <a:xfrm>
            <a:off x="5459367" y="1053315"/>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9" y="1381418"/>
            <a:ext cx="4511039" cy="338328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381418"/>
            <a:ext cx="4511039" cy="3383280"/>
          </a:xfrm>
          <a:prstGeom prst="rect">
            <a:avLst/>
          </a:prstGeom>
        </p:spPr>
      </p:pic>
    </p:spTree>
    <p:extLst>
      <p:ext uri="{BB962C8B-B14F-4D97-AF65-F5344CB8AC3E}">
        <p14:creationId xmlns:p14="http://schemas.microsoft.com/office/powerpoint/2010/main" val="1130919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SECOND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07504" y="980728"/>
                <a:ext cx="8960297" cy="5522922"/>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endParaRPr lang="en-US" b="1" dirty="0">
                  <a:solidFill>
                    <a:srgbClr val="0000FF"/>
                  </a:solidFill>
                </a:endParaRPr>
              </a:p>
              <a:p>
                <a:endParaRPr lang="en-US" sz="800" dirty="0"/>
              </a:p>
              <a:p>
                <a:r>
                  <a:rPr lang="en-US" b="1" dirty="0">
                    <a:solidFill>
                      <a:srgbClr val="0000FF"/>
                    </a:solidFill>
                  </a:rPr>
                  <a:t>Picard-Chebyshev Vector Matrix Notation</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dirty="0"/>
              </a:p>
              <a:p>
                <a:endParaRPr lang="en-US" sz="800" dirty="0"/>
              </a:p>
              <a:p>
                <a:pPr>
                  <a:buFont typeface="Arial"/>
                  <a:buChar char="•"/>
                </a:pPr>
                <a:r>
                  <a:rPr lang="en-US" dirty="0"/>
                  <a:t> If the max eigenvalue &lt; 1, Picard sequence converges (analogous to difference equations).</a:t>
                </a:r>
              </a:p>
              <a:p>
                <a:pPr>
                  <a:buFont typeface="Arial"/>
                  <a:buChar char="•"/>
                </a:pPr>
                <a:r>
                  <a:rPr lang="en-US" dirty="0"/>
                  <a:t> The matrix product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l-GR" i="1" smtClean="0">
                            <a:latin typeface="Cambria Math" panose="02040503050406030204" pitchFamily="18" charset="0"/>
                          </a:rPr>
                          <m:t>𝜏</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i="1">
                        <a:latin typeface="Cambria Math" panose="02040503050406030204" pitchFamily="18" charset="0"/>
                      </a:rPr>
                      <m:t>𝐴</m:t>
                    </m:r>
                  </m:oMath>
                </a14:m>
                <a:r>
                  <a:rPr lang="en-US" dirty="0"/>
                  <a:t> is constant once </a:t>
                </a:r>
                <a:r>
                  <a:rPr lang="en-US" i="1" dirty="0">
                    <a:latin typeface="Times New Roman" panose="02020603050405020304" pitchFamily="18" charset="0"/>
                    <a:cs typeface="Times New Roman" panose="02020603050405020304" pitchFamily="18" charset="0"/>
                  </a:rPr>
                  <a:t>N</a:t>
                </a:r>
                <a:r>
                  <a:rPr lang="en-US" dirty="0"/>
                  <a:t> is selected.</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a:t>
                </a:r>
              </a:p>
              <a:p>
                <a:endParaRPr lang="en-US" dirty="0"/>
              </a:p>
              <a:p>
                <a:pPr>
                  <a:buFont typeface="Arial"/>
                  <a:buChar char="•"/>
                </a:pPr>
                <a:endParaRPr lang="en-US" dirty="0"/>
              </a:p>
              <a:p>
                <a:pPr>
                  <a:buFont typeface="Arial"/>
                  <a:buChar char="•"/>
                </a:pPr>
                <a:endParaRPr lang="en-US" dirty="0"/>
              </a:p>
              <a:p>
                <a:endParaRPr lang="en-US" sz="1000" b="1" dirty="0"/>
              </a:p>
              <a:p>
                <a:r>
                  <a:rPr lang="en-US" b="1" dirty="0">
                    <a:solidFill>
                      <a:srgbClr val="0000FF"/>
                    </a:solidFill>
                  </a:rPr>
                  <a:t>Notation</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07504" y="980728"/>
                <a:ext cx="8960297" cy="5522922"/>
              </a:xfrm>
              <a:prstGeom prst="rect">
                <a:avLst/>
              </a:prstGeom>
              <a:blipFill rotWithShape="0">
                <a:blip r:embed="rId5"/>
                <a:stretch>
                  <a:fillRect l="-612" t="-662" b="-442"/>
                </a:stretch>
              </a:blipFill>
            </p:spPr>
            <p:txBody>
              <a:bodyPr/>
              <a:lstStyle/>
              <a:p>
                <a:r>
                  <a:rPr lang="en-US">
                    <a:noFill/>
                  </a:rPr>
                  <a:t> </a:t>
                </a:r>
              </a:p>
            </p:txBody>
          </p:sp>
        </mc:Fallback>
      </mc:AlternateContent>
      <p:graphicFrame>
        <p:nvGraphicFramePr>
          <p:cNvPr id="12" name="Object 11"/>
          <p:cNvGraphicFramePr>
            <a:graphicFrameLocks noChangeAspect="1"/>
          </p:cNvGraphicFramePr>
          <p:nvPr>
            <p:extLst>
              <p:ext uri="{D42A27DB-BD31-4B8C-83A1-F6EECF244321}">
                <p14:modId xmlns:p14="http://schemas.microsoft.com/office/powerpoint/2010/main" val="64726907"/>
              </p:ext>
            </p:extLst>
          </p:nvPr>
        </p:nvGraphicFramePr>
        <p:xfrm>
          <a:off x="927100" y="4835525"/>
          <a:ext cx="7291388" cy="1042988"/>
        </p:xfrm>
        <a:graphic>
          <a:graphicData uri="http://schemas.openxmlformats.org/presentationml/2006/ole">
            <mc:AlternateContent xmlns:mc="http://schemas.openxmlformats.org/markup-compatibility/2006">
              <mc:Choice xmlns:v="urn:schemas-microsoft-com:vml" Requires="v">
                <p:oleObj spid="_x0000_s38223" name="Equation" r:id="rId6" imgW="4178160" imgH="596880" progId="Equation.DSMT4">
                  <p:embed/>
                </p:oleObj>
              </mc:Choice>
              <mc:Fallback>
                <p:oleObj name="Equation" r:id="rId6" imgW="4178160" imgH="596880" progId="Equation.DSMT4">
                  <p:embed/>
                  <p:pic>
                    <p:nvPicPr>
                      <p:cNvPr id="0" name=""/>
                      <p:cNvPicPr/>
                      <p:nvPr/>
                    </p:nvPicPr>
                    <p:blipFill>
                      <a:blip r:embed="rId7"/>
                      <a:stretch>
                        <a:fillRect/>
                      </a:stretch>
                    </p:blipFill>
                    <p:spPr>
                      <a:xfrm>
                        <a:off x="927100" y="4835525"/>
                        <a:ext cx="7291388" cy="1042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0494550"/>
              </p:ext>
            </p:extLst>
          </p:nvPr>
        </p:nvGraphicFramePr>
        <p:xfrm>
          <a:off x="2366963" y="2559050"/>
          <a:ext cx="3832225" cy="838200"/>
        </p:xfrm>
        <a:graphic>
          <a:graphicData uri="http://schemas.openxmlformats.org/presentationml/2006/ole">
            <mc:AlternateContent xmlns:mc="http://schemas.openxmlformats.org/markup-compatibility/2006">
              <mc:Choice xmlns:v="urn:schemas-microsoft-com:vml" Requires="v">
                <p:oleObj spid="_x0000_s38224" name="Equation" r:id="rId8" imgW="2323800" imgH="507960" progId="Equation.DSMT4">
                  <p:embed/>
                </p:oleObj>
              </mc:Choice>
              <mc:Fallback>
                <p:oleObj name="Equation" r:id="rId8" imgW="2323800" imgH="507960" progId="Equation.DSMT4">
                  <p:embed/>
                  <p:pic>
                    <p:nvPicPr>
                      <p:cNvPr id="0" name=""/>
                      <p:cNvPicPr/>
                      <p:nvPr/>
                    </p:nvPicPr>
                    <p:blipFill>
                      <a:blip r:embed="rId9"/>
                      <a:stretch>
                        <a:fillRect/>
                      </a:stretch>
                    </p:blipFill>
                    <p:spPr>
                      <a:xfrm>
                        <a:off x="2366963" y="2559050"/>
                        <a:ext cx="3832225" cy="838200"/>
                      </a:xfrm>
                      <a:prstGeom prst="rect">
                        <a:avLst/>
                      </a:prstGeom>
                    </p:spPr>
                  </p:pic>
                </p:oleObj>
              </mc:Fallback>
            </mc:AlternateContent>
          </a:graphicData>
        </a:graphic>
      </p:graphicFrame>
      <p:sp>
        <p:nvSpPr>
          <p:cNvPr id="29" name="Rectangle 28"/>
          <p:cNvSpPr/>
          <p:nvPr/>
        </p:nvSpPr>
        <p:spPr>
          <a:xfrm>
            <a:off x="1403648" y="2833579"/>
            <a:ext cx="720069" cy="276999"/>
          </a:xfrm>
          <a:prstGeom prst="rect">
            <a:avLst/>
          </a:prstGeom>
        </p:spPr>
        <p:txBody>
          <a:bodyPr wrap="none">
            <a:spAutoFit/>
          </a:bodyPr>
          <a:lstStyle/>
          <a:p>
            <a:r>
              <a:rPr lang="en-US" sz="1200" b="1" dirty="0">
                <a:solidFill>
                  <a:srgbClr val="00B0F0"/>
                </a:solidFill>
                <a:cs typeface="Times New Roman" panose="02020603050405020304" pitchFamily="18" charset="0"/>
              </a:rPr>
              <a:t>Solution</a:t>
            </a:r>
          </a:p>
        </p:txBody>
      </p:sp>
      <p:cxnSp>
        <p:nvCxnSpPr>
          <p:cNvPr id="30" name="Straight Arrow Connector 29"/>
          <p:cNvCxnSpPr/>
          <p:nvPr/>
        </p:nvCxnSpPr>
        <p:spPr>
          <a:xfrm flipV="1">
            <a:off x="2051720" y="2972079"/>
            <a:ext cx="288032" cy="5"/>
          </a:xfrm>
          <a:prstGeom prst="straightConnector1">
            <a:avLst/>
          </a:prstGeom>
          <a:ln>
            <a:solidFill>
              <a:srgbClr val="00B0F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139952" y="2417347"/>
            <a:ext cx="0" cy="323973"/>
          </a:xfrm>
          <a:prstGeom prst="straightConnector1">
            <a:avLst/>
          </a:prstGeom>
          <a:ln>
            <a:solidFill>
              <a:srgbClr val="00B05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932040" y="2417347"/>
            <a:ext cx="0" cy="3239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16200000">
            <a:off x="4453055" y="3161688"/>
            <a:ext cx="288032" cy="381911"/>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rot="16200000">
            <a:off x="3212549" y="3008988"/>
            <a:ext cx="195287" cy="788753"/>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2736349" y="3471391"/>
            <a:ext cx="1147686" cy="461665"/>
          </a:xfrm>
          <a:prstGeom prst="rect">
            <a:avLst/>
          </a:prstGeom>
        </p:spPr>
        <p:txBody>
          <a:bodyPr wrap="none">
            <a:spAutoFit/>
          </a:bodyPr>
          <a:lstStyle/>
          <a:p>
            <a:pPr algn="ctr"/>
            <a:r>
              <a:rPr lang="en-US" sz="1200" b="1" dirty="0">
                <a:solidFill>
                  <a:srgbClr val="FF6600"/>
                </a:solidFill>
                <a:cs typeface="Times New Roman" panose="02020603050405020304" pitchFamily="18" charset="0"/>
              </a:rPr>
              <a:t>t </a:t>
            </a:r>
            <a:r>
              <a:rPr lang="en-US" sz="1200" b="1" dirty="0">
                <a:solidFill>
                  <a:srgbClr val="FF6600"/>
                </a:solidFill>
                <a:cs typeface="Times New Roman" panose="02020603050405020304" pitchFamily="18" charset="0"/>
                <a:sym typeface="Wingdings" panose="05000000000000000000" pitchFamily="2" charset="2"/>
              </a:rPr>
              <a:t> </a:t>
            </a:r>
            <a:r>
              <a:rPr lang="el-GR" sz="1200" b="1" dirty="0">
                <a:solidFill>
                  <a:srgbClr val="FF6600"/>
                </a:solidFill>
                <a:cs typeface="Times New Roman" panose="02020603050405020304" pitchFamily="18" charset="0"/>
                <a:sym typeface="Wingdings" panose="05000000000000000000" pitchFamily="2" charset="2"/>
              </a:rPr>
              <a:t>τ</a:t>
            </a:r>
            <a:r>
              <a:rPr lang="en-US" sz="1200" b="1" dirty="0">
                <a:solidFill>
                  <a:srgbClr val="FF6600"/>
                </a:solidFill>
                <a:cs typeface="Times New Roman" panose="02020603050405020304" pitchFamily="18" charset="0"/>
              </a:rPr>
              <a:t> time </a:t>
            </a:r>
          </a:p>
          <a:p>
            <a:pPr algn="ctr"/>
            <a:r>
              <a:rPr lang="en-US" sz="1200" b="1" dirty="0">
                <a:solidFill>
                  <a:srgbClr val="FF6600"/>
                </a:solidFill>
                <a:cs typeface="Times New Roman" panose="02020603050405020304" pitchFamily="18" charset="0"/>
              </a:rPr>
              <a:t>transformation</a:t>
            </a:r>
          </a:p>
        </p:txBody>
      </p:sp>
      <p:sp>
        <p:nvSpPr>
          <p:cNvPr id="39" name="Rectangle 38"/>
          <p:cNvSpPr/>
          <p:nvPr/>
        </p:nvSpPr>
        <p:spPr>
          <a:xfrm>
            <a:off x="3713521" y="2003270"/>
            <a:ext cx="872996" cy="461665"/>
          </a:xfrm>
          <a:prstGeom prst="rect">
            <a:avLst/>
          </a:prstGeom>
        </p:spPr>
        <p:txBody>
          <a:bodyPr wrap="none">
            <a:spAutoFit/>
          </a:bodyPr>
          <a:lstStyle/>
          <a:p>
            <a:pPr algn="ctr"/>
            <a:r>
              <a:rPr lang="en-US" sz="1200" b="1" dirty="0">
                <a:solidFill>
                  <a:srgbClr val="00B050"/>
                </a:solidFill>
                <a:cs typeface="Times New Roman" panose="02020603050405020304" pitchFamily="18" charset="0"/>
              </a:rPr>
              <a:t>Chebyshev</a:t>
            </a:r>
          </a:p>
          <a:p>
            <a:pPr algn="ctr"/>
            <a:r>
              <a:rPr lang="en-US" sz="1200" b="1" dirty="0">
                <a:solidFill>
                  <a:srgbClr val="00B050"/>
                </a:solidFill>
                <a:cs typeface="Times New Roman" panose="02020603050405020304" pitchFamily="18" charset="0"/>
              </a:rPr>
              <a:t>matrix</a:t>
            </a:r>
          </a:p>
        </p:txBody>
      </p:sp>
      <p:sp>
        <p:nvSpPr>
          <p:cNvPr id="40" name="Rectangle 39"/>
          <p:cNvSpPr/>
          <p:nvPr/>
        </p:nvSpPr>
        <p:spPr>
          <a:xfrm>
            <a:off x="3862340" y="3453649"/>
            <a:ext cx="1183209" cy="461665"/>
          </a:xfrm>
          <a:prstGeom prst="rect">
            <a:avLst/>
          </a:prstGeom>
        </p:spPr>
        <p:txBody>
          <a:bodyPr wrap="none">
            <a:spAutoFit/>
          </a:bodyPr>
          <a:lstStyle/>
          <a:p>
            <a:pPr algn="ctr"/>
            <a:r>
              <a:rPr lang="en-US" sz="1200" b="1" dirty="0">
                <a:solidFill>
                  <a:srgbClr val="0000FF"/>
                </a:solidFill>
                <a:cs typeface="Times New Roman" panose="02020603050405020304" pitchFamily="18" charset="0"/>
              </a:rPr>
              <a:t>Integration</a:t>
            </a:r>
          </a:p>
          <a:p>
            <a:pPr algn="ctr"/>
            <a:r>
              <a:rPr lang="en-US" sz="1200" b="1" dirty="0">
                <a:solidFill>
                  <a:srgbClr val="0000FF"/>
                </a:solidFill>
                <a:cs typeface="Times New Roman" panose="02020603050405020304" pitchFamily="18" charset="0"/>
              </a:rPr>
              <a:t>operators: I &amp; II</a:t>
            </a:r>
          </a:p>
        </p:txBody>
      </p:sp>
      <p:sp>
        <p:nvSpPr>
          <p:cNvPr id="41" name="Rectangle 40"/>
          <p:cNvSpPr/>
          <p:nvPr/>
        </p:nvSpPr>
        <p:spPr>
          <a:xfrm>
            <a:off x="4716016" y="2000582"/>
            <a:ext cx="1043619" cy="461665"/>
          </a:xfrm>
          <a:prstGeom prst="rect">
            <a:avLst/>
          </a:prstGeom>
        </p:spPr>
        <p:txBody>
          <a:bodyPr wrap="none">
            <a:spAutoFit/>
          </a:bodyPr>
          <a:lstStyle/>
          <a:p>
            <a:pPr algn="ctr"/>
            <a:r>
              <a:rPr lang="en-US" sz="1200" b="1" dirty="0">
                <a:solidFill>
                  <a:srgbClr val="FF0000"/>
                </a:solidFill>
                <a:cs typeface="Times New Roman" panose="02020603050405020304" pitchFamily="18" charset="0"/>
              </a:rPr>
              <a:t>Least squares</a:t>
            </a:r>
          </a:p>
          <a:p>
            <a:pPr algn="ctr"/>
            <a:r>
              <a:rPr lang="en-US" sz="1200" b="1" dirty="0">
                <a:solidFill>
                  <a:srgbClr val="FF0000"/>
                </a:solidFill>
                <a:cs typeface="Times New Roman" panose="02020603050405020304" pitchFamily="18" charset="0"/>
              </a:rPr>
              <a:t>operator</a:t>
            </a:r>
          </a:p>
        </p:txBody>
      </p:sp>
      <p:sp>
        <p:nvSpPr>
          <p:cNvPr id="42" name="Rectangle 41"/>
          <p:cNvSpPr/>
          <p:nvPr/>
        </p:nvSpPr>
        <p:spPr>
          <a:xfrm>
            <a:off x="5002457" y="3471132"/>
            <a:ext cx="721671" cy="461665"/>
          </a:xfrm>
          <a:prstGeom prst="rect">
            <a:avLst/>
          </a:prstGeom>
        </p:spPr>
        <p:txBody>
          <a:bodyPr wrap="none">
            <a:spAutoFit/>
          </a:bodyPr>
          <a:lstStyle/>
          <a:p>
            <a:pPr algn="ctr"/>
            <a:r>
              <a:rPr lang="en-US" sz="1200" b="1" dirty="0">
                <a:solidFill>
                  <a:srgbClr val="7030A0"/>
                </a:solidFill>
                <a:cs typeface="Times New Roman" panose="02020603050405020304" pitchFamily="18" charset="0"/>
              </a:rPr>
              <a:t>Forcing</a:t>
            </a:r>
          </a:p>
          <a:p>
            <a:pPr algn="ctr"/>
            <a:r>
              <a:rPr lang="en-US" sz="1200" b="1" dirty="0">
                <a:solidFill>
                  <a:srgbClr val="7030A0"/>
                </a:solidFill>
                <a:cs typeface="Times New Roman" panose="02020603050405020304" pitchFamily="18" charset="0"/>
              </a:rPr>
              <a:t>function</a:t>
            </a:r>
          </a:p>
        </p:txBody>
      </p:sp>
      <p:sp>
        <p:nvSpPr>
          <p:cNvPr id="43" name="Rectangle 42"/>
          <p:cNvSpPr/>
          <p:nvPr/>
        </p:nvSpPr>
        <p:spPr>
          <a:xfrm>
            <a:off x="6325731" y="2746963"/>
            <a:ext cx="1198597" cy="461665"/>
          </a:xfrm>
          <a:prstGeom prst="rect">
            <a:avLst/>
          </a:prstGeom>
        </p:spPr>
        <p:txBody>
          <a:bodyPr wrap="none">
            <a:spAutoFit/>
          </a:bodyPr>
          <a:lstStyle/>
          <a:p>
            <a:pPr algn="ctr"/>
            <a:r>
              <a:rPr lang="en-US" sz="1200" b="1" dirty="0">
                <a:solidFill>
                  <a:schemeClr val="accent2">
                    <a:lumMod val="75000"/>
                  </a:schemeClr>
                </a:solidFill>
              </a:rPr>
              <a:t>Initial condition</a:t>
            </a:r>
          </a:p>
          <a:p>
            <a:pPr algn="ctr"/>
            <a:r>
              <a:rPr lang="en-US" sz="1200" b="1" dirty="0">
                <a:solidFill>
                  <a:schemeClr val="accent2">
                    <a:lumMod val="75000"/>
                  </a:schemeClr>
                </a:solidFill>
                <a:cs typeface="Times New Roman" panose="02020603050405020304" pitchFamily="18" charset="0"/>
              </a:rPr>
              <a:t>vector</a:t>
            </a:r>
            <a:endParaRPr lang="en-US" sz="1200" b="1" dirty="0">
              <a:solidFill>
                <a:srgbClr val="00B0F0"/>
              </a:solidFill>
              <a:cs typeface="Times New Roman" panose="02020603050405020304" pitchFamily="18" charset="0"/>
            </a:endParaRPr>
          </a:p>
        </p:txBody>
      </p:sp>
      <p:cxnSp>
        <p:nvCxnSpPr>
          <p:cNvPr id="51" name="Straight Arrow Connector 50"/>
          <p:cNvCxnSpPr/>
          <p:nvPr/>
        </p:nvCxnSpPr>
        <p:spPr>
          <a:xfrm flipH="1">
            <a:off x="6156176" y="2977796"/>
            <a:ext cx="288032" cy="0"/>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5209137" y="3058025"/>
            <a:ext cx="288032" cy="597933"/>
          </a:xfrm>
          <a:prstGeom prst="lef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2889533473"/>
              </p:ext>
            </p:extLst>
          </p:nvPr>
        </p:nvGraphicFramePr>
        <p:xfrm>
          <a:off x="5179535" y="1198109"/>
          <a:ext cx="3888266" cy="551764"/>
        </p:xfrm>
        <a:graphic>
          <a:graphicData uri="http://schemas.openxmlformats.org/presentationml/2006/ole">
            <mc:AlternateContent xmlns:mc="http://schemas.openxmlformats.org/markup-compatibility/2006">
              <mc:Choice xmlns:v="urn:schemas-microsoft-com:vml" Requires="v">
                <p:oleObj spid="_x0000_s38225" name="Equation" r:id="rId10" imgW="2958840" imgH="419040" progId="Equation.DSMT4">
                  <p:embed/>
                </p:oleObj>
              </mc:Choice>
              <mc:Fallback>
                <p:oleObj name="Equation" r:id="rId10" imgW="2958840" imgH="419040" progId="Equation.DSMT4">
                  <p:embed/>
                  <p:pic>
                    <p:nvPicPr>
                      <p:cNvPr id="0" name=""/>
                      <p:cNvPicPr/>
                      <p:nvPr/>
                    </p:nvPicPr>
                    <p:blipFill>
                      <a:blip r:embed="rId11"/>
                      <a:stretch>
                        <a:fillRect/>
                      </a:stretch>
                    </p:blipFill>
                    <p:spPr>
                      <a:xfrm>
                        <a:off x="5179535" y="1198109"/>
                        <a:ext cx="3888266" cy="551764"/>
                      </a:xfrm>
                      <a:prstGeom prst="rect">
                        <a:avLst/>
                      </a:prstGeom>
                    </p:spPr>
                  </p:pic>
                </p:oleObj>
              </mc:Fallback>
            </mc:AlternateContent>
          </a:graphicData>
        </a:graphic>
      </p:graphicFrame>
    </p:spTree>
    <p:extLst>
      <p:ext uri="{BB962C8B-B14F-4D97-AF65-F5344CB8AC3E}">
        <p14:creationId xmlns:p14="http://schemas.microsoft.com/office/powerpoint/2010/main" val="3291408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SECOND ORDER</a:t>
            </a:r>
            <a:endParaRPr lang="en-US" sz="2000" b="1" dirty="0">
              <a:solidFill>
                <a:srgbClr val="FFFF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 y="1341863"/>
            <a:ext cx="4511040" cy="338328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341864"/>
            <a:ext cx="4511040" cy="3383280"/>
          </a:xfrm>
          <a:prstGeom prst="rect">
            <a:avLst/>
          </a:prstGeom>
        </p:spPr>
      </p:pic>
      <p:sp>
        <p:nvSpPr>
          <p:cNvPr id="9" name="Rectangle 8"/>
          <p:cNvSpPr/>
          <p:nvPr/>
        </p:nvSpPr>
        <p:spPr>
          <a:xfrm>
            <a:off x="107504" y="4725144"/>
            <a:ext cx="8928991" cy="2031325"/>
          </a:xfrm>
          <a:prstGeom prst="rect">
            <a:avLst/>
          </a:prstGeom>
        </p:spPr>
        <p:txBody>
          <a:bodyPr wrap="square">
            <a:spAutoFit/>
          </a:bodyPr>
          <a:lstStyle/>
          <a:p>
            <a:pPr marL="285750" indent="-285750">
              <a:buFont typeface="Arial" panose="020B0604020202020204" pitchFamily="34" charset="0"/>
              <a:buChar char="•"/>
            </a:pPr>
            <a:r>
              <a:rPr lang="en-US" dirty="0"/>
              <a:t>For </a:t>
            </a:r>
            <a:r>
              <a:rPr lang="en-US" i="1" dirty="0">
                <a:latin typeface="Times New Roman" panose="02020603050405020304" pitchFamily="18" charset="0"/>
                <a:cs typeface="Times New Roman" panose="02020603050405020304" pitchFamily="18" charset="0"/>
              </a:rPr>
              <a:t>N</a:t>
            </a:r>
            <a:r>
              <a:rPr lang="en-US" dirty="0"/>
              <a:t> &gt; 40, the </a:t>
            </a:r>
            <a:r>
              <a:rPr lang="en-US" b="1" i="1" dirty="0"/>
              <a:t>maximum eigenvalue </a:t>
            </a:r>
            <a:r>
              <a:rPr lang="en-US" dirty="0"/>
              <a:t>of the matrix product [TP</a:t>
            </a:r>
            <a:r>
              <a:rPr lang="en-US" baseline="-25000" dirty="0"/>
              <a:t>2</a:t>
            </a:r>
            <a:r>
              <a:rPr lang="en-US" dirty="0"/>
              <a:t>P</a:t>
            </a:r>
            <a:r>
              <a:rPr lang="en-US" baseline="-25000" dirty="0"/>
              <a:t>1</a:t>
            </a:r>
            <a:r>
              <a:rPr lang="en-US" dirty="0"/>
              <a:t>A] or </a:t>
            </a:r>
            <a:r>
              <a:rPr lang="el-GR" dirty="0"/>
              <a:t>λ</a:t>
            </a:r>
            <a:r>
              <a:rPr lang="en-US" baseline="-25000" dirty="0"/>
              <a:t>max</a:t>
            </a:r>
            <a:r>
              <a:rPr lang="en-US" dirty="0"/>
              <a:t>([TP</a:t>
            </a:r>
            <a:r>
              <a:rPr lang="en-US" baseline="-25000" dirty="0"/>
              <a:t>2</a:t>
            </a:r>
            <a:r>
              <a:rPr lang="en-US" dirty="0"/>
              <a:t>P</a:t>
            </a:r>
            <a:r>
              <a:rPr lang="en-US" baseline="-25000" dirty="0"/>
              <a:t>1</a:t>
            </a:r>
            <a:r>
              <a:rPr lang="en-US" dirty="0"/>
              <a:t>A]) is attracted to a </a:t>
            </a:r>
            <a:r>
              <a:rPr lang="en-US" b="1" i="1" dirty="0"/>
              <a:t>fixed point </a:t>
            </a:r>
            <a:r>
              <a:rPr lang="en-US" dirty="0"/>
              <a:t>on the root locus plots above.</a:t>
            </a:r>
            <a:endParaRPr lang="en-US" sz="1000" dirty="0"/>
          </a:p>
          <a:p>
            <a:pPr marL="285750" indent="-285750">
              <a:buFont typeface="Arial" panose="020B0604020202020204" pitchFamily="34" charset="0"/>
              <a:buChar char="•"/>
            </a:pPr>
            <a:r>
              <a:rPr lang="en-US" dirty="0"/>
              <a:t>Note that </a:t>
            </a:r>
            <a:r>
              <a:rPr lang="el-GR" dirty="0"/>
              <a:t>λ</a:t>
            </a:r>
            <a:r>
              <a:rPr lang="en-US" baseline="-25000" dirty="0"/>
              <a:t>max</a:t>
            </a:r>
            <a:r>
              <a:rPr lang="en-US" dirty="0"/>
              <a:t>([TP</a:t>
            </a:r>
            <a:r>
              <a:rPr lang="en-US" baseline="-25000" dirty="0"/>
              <a:t>2</a:t>
            </a:r>
            <a:r>
              <a:rPr lang="en-US" dirty="0"/>
              <a:t>P</a:t>
            </a:r>
            <a:r>
              <a:rPr lang="en-US" baseline="-25000" dirty="0"/>
              <a:t>1</a:t>
            </a:r>
            <a:r>
              <a:rPr lang="en-US" dirty="0"/>
              <a:t>A]) for the </a:t>
            </a:r>
            <a:r>
              <a:rPr lang="en-US" b="1" i="1" dirty="0"/>
              <a:t>second order system </a:t>
            </a:r>
            <a:r>
              <a:rPr lang="en-US" dirty="0"/>
              <a:t>is much </a:t>
            </a:r>
            <a:r>
              <a:rPr lang="en-US" b="1" i="1" dirty="0"/>
              <a:t>smaller</a:t>
            </a:r>
            <a:r>
              <a:rPr lang="en-US" dirty="0"/>
              <a:t> than for the first order system, however, it is the </a:t>
            </a:r>
            <a:r>
              <a:rPr lang="en-US" b="1" i="1" dirty="0"/>
              <a:t>square root </a:t>
            </a:r>
            <a:r>
              <a:rPr lang="en-US" dirty="0"/>
              <a:t>of this value (as shown in the denominator on the previous slide) that is used for computing the </a:t>
            </a:r>
            <a:r>
              <a:rPr lang="en-US" b="1" i="1" dirty="0"/>
              <a:t>theoretical convergence</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run_lecture3_example7_ivpII_conv.m</a:t>
            </a:r>
            <a:r>
              <a:rPr lang="en-US" dirty="0"/>
              <a:t>.</a:t>
            </a:r>
          </a:p>
        </p:txBody>
      </p:sp>
      <p:sp>
        <p:nvSpPr>
          <p:cNvPr id="10" name="Rectangle 9"/>
          <p:cNvSpPr/>
          <p:nvPr/>
        </p:nvSpPr>
        <p:spPr>
          <a:xfrm>
            <a:off x="2915816" y="1012086"/>
            <a:ext cx="3312368" cy="369332"/>
          </a:xfrm>
          <a:prstGeom prst="rect">
            <a:avLst/>
          </a:prstGeom>
        </p:spPr>
        <p:txBody>
          <a:bodyPr wrap="square">
            <a:spAutoFit/>
          </a:bodyPr>
          <a:lstStyle/>
          <a:p>
            <a:pPr algn="ctr"/>
            <a:r>
              <a:rPr lang="en-US" b="1" dirty="0">
                <a:solidFill>
                  <a:srgbClr val="0000FF"/>
                </a:solidFill>
              </a:rPr>
              <a:t>Root Locus Plots </a:t>
            </a:r>
            <a:r>
              <a:rPr lang="en-US" dirty="0"/>
              <a:t>for </a:t>
            </a:r>
            <a:r>
              <a:rPr lang="el-GR" dirty="0"/>
              <a:t>λ</a:t>
            </a:r>
            <a:r>
              <a:rPr lang="en-US" baseline="-25000" dirty="0"/>
              <a:t>max</a:t>
            </a:r>
            <a:r>
              <a:rPr lang="en-US" dirty="0"/>
              <a:t>(TP</a:t>
            </a:r>
            <a:r>
              <a:rPr lang="en-US" baseline="-25000" dirty="0"/>
              <a:t>2</a:t>
            </a:r>
            <a:r>
              <a:rPr lang="en-US" dirty="0"/>
              <a:t>P</a:t>
            </a:r>
            <a:r>
              <a:rPr lang="en-US" baseline="-25000" dirty="0"/>
              <a:t>1</a:t>
            </a:r>
            <a:r>
              <a:rPr lang="en-US" dirty="0"/>
              <a:t>A)</a:t>
            </a:r>
          </a:p>
        </p:txBody>
      </p:sp>
      <p:sp>
        <p:nvSpPr>
          <p:cNvPr id="12"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srgbClr val="660066"/>
                </a:solidFill>
              </a:rPr>
              <a:t>39</a:t>
            </a:r>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Tree>
    <p:extLst>
      <p:ext uri="{BB962C8B-B14F-4D97-AF65-F5344CB8AC3E}">
        <p14:creationId xmlns:p14="http://schemas.microsoft.com/office/powerpoint/2010/main" val="356582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473" y="1269856"/>
            <a:ext cx="4511039" cy="3383280"/>
          </a:xfrm>
          <a:prstGeom prst="rect">
            <a:avLst/>
          </a:prstGeom>
        </p:spPr>
      </p:pic>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SECOND ORDER</a:t>
            </a:r>
            <a:endParaRPr lang="en-US" sz="2000" b="1" dirty="0">
              <a:solidFill>
                <a:srgbClr val="FFFFFF"/>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 y="1269856"/>
            <a:ext cx="4511039" cy="3383280"/>
          </a:xfrm>
          <a:prstGeom prst="rect">
            <a:avLst/>
          </a:prstGeom>
        </p:spPr>
      </p:pic>
      <p:sp>
        <p:nvSpPr>
          <p:cNvPr id="9" name="Rectangle 8"/>
          <p:cNvSpPr/>
          <p:nvPr/>
        </p:nvSpPr>
        <p:spPr>
          <a:xfrm>
            <a:off x="179512" y="4653136"/>
            <a:ext cx="8820472" cy="2031325"/>
          </a:xfrm>
          <a:prstGeom prst="rect">
            <a:avLst/>
          </a:prstGeom>
        </p:spPr>
        <p:txBody>
          <a:bodyPr wrap="square">
            <a:spAutoFit/>
          </a:bodyPr>
          <a:lstStyle/>
          <a:p>
            <a:pPr marL="285750" indent="-285750">
              <a:buFont typeface="Arial" panose="020B0604020202020204" pitchFamily="34" charset="0"/>
              <a:buChar char="•"/>
            </a:pPr>
            <a:r>
              <a:rPr lang="en-US" dirty="0"/>
              <a:t>The left figure shows that increasing </a:t>
            </a:r>
            <a:r>
              <a:rPr lang="en-US" i="1" dirty="0">
                <a:latin typeface="Times New Roman" panose="02020603050405020304" pitchFamily="18" charset="0"/>
                <a:cs typeface="Times New Roman" panose="02020603050405020304" pitchFamily="18" charset="0"/>
              </a:rPr>
              <a:t>N</a:t>
            </a:r>
            <a:r>
              <a:rPr lang="en-US" dirty="0"/>
              <a:t> beyond 40 will </a:t>
            </a:r>
            <a:r>
              <a:rPr lang="en-US" b="1" i="1" dirty="0"/>
              <a:t>not increase </a:t>
            </a:r>
            <a:r>
              <a:rPr lang="en-US" dirty="0"/>
              <a:t>the </a:t>
            </a:r>
            <a:r>
              <a:rPr lang="en-US" b="1" i="1" dirty="0"/>
              <a:t>convergence rate</a:t>
            </a:r>
            <a:r>
              <a:rPr lang="en-US" dirty="0"/>
              <a:t>,</a:t>
            </a:r>
            <a:r>
              <a:rPr lang="en-US" b="1" i="1" dirty="0"/>
              <a:t> </a:t>
            </a:r>
            <a:r>
              <a:rPr lang="en-US" dirty="0"/>
              <a:t>however, it may </a:t>
            </a:r>
            <a:r>
              <a:rPr lang="en-US" b="1" i="1" dirty="0"/>
              <a:t>improve</a:t>
            </a:r>
            <a:r>
              <a:rPr lang="en-US" dirty="0"/>
              <a:t> the </a:t>
            </a:r>
            <a:r>
              <a:rPr lang="en-US" b="1" i="1" dirty="0"/>
              <a:t>accuracy </a:t>
            </a:r>
            <a:r>
              <a:rPr lang="en-US" dirty="0"/>
              <a:t>of the fit/solution for functions requiring </a:t>
            </a:r>
            <a:r>
              <a:rPr lang="en-US" i="1" dirty="0">
                <a:latin typeface="Times New Roman" panose="02020603050405020304" pitchFamily="18" charset="0"/>
                <a:cs typeface="Times New Roman" panose="02020603050405020304" pitchFamily="18" charset="0"/>
              </a:rPr>
              <a:t>M</a:t>
            </a:r>
            <a:r>
              <a:rPr lang="en-US" dirty="0"/>
              <a:t> &gt;= </a:t>
            </a:r>
            <a:r>
              <a:rPr lang="en-US" i="1" dirty="0">
                <a:latin typeface="Times New Roman" panose="02020603050405020304" pitchFamily="18" charset="0"/>
                <a:cs typeface="Times New Roman" panose="02020603050405020304" pitchFamily="18" charset="0"/>
              </a:rPr>
              <a:t>N</a:t>
            </a:r>
            <a:r>
              <a:rPr lang="en-US" dirty="0"/>
              <a:t> &gt; 40 to capture the higher frequency behavior accurately over a specific time interval.</a:t>
            </a:r>
            <a:endParaRPr lang="en-US" sz="1000" dirty="0"/>
          </a:p>
          <a:p>
            <a:pPr marL="285750" indent="-285750">
              <a:buFont typeface="Arial" panose="020B0604020202020204" pitchFamily="34" charset="0"/>
              <a:buChar char="•"/>
            </a:pPr>
            <a:r>
              <a:rPr lang="en-US" dirty="0"/>
              <a:t>Increasing </a:t>
            </a:r>
            <a:r>
              <a:rPr lang="en-US" i="1" dirty="0">
                <a:latin typeface="Times New Roman" panose="02020603050405020304" pitchFamily="18" charset="0"/>
                <a:cs typeface="Times New Roman" panose="02020603050405020304" pitchFamily="18" charset="0"/>
              </a:rPr>
              <a:t>N</a:t>
            </a:r>
            <a:r>
              <a:rPr lang="en-US" dirty="0"/>
              <a:t> beyond 40 also </a:t>
            </a:r>
            <a:r>
              <a:rPr lang="en-US" b="1" i="1" dirty="0"/>
              <a:t>does not increase </a:t>
            </a:r>
            <a:r>
              <a:rPr lang="en-US" dirty="0"/>
              <a:t>the </a:t>
            </a:r>
            <a:r>
              <a:rPr lang="en-US" b="1" i="1" dirty="0"/>
              <a:t>theoretical time interval </a:t>
            </a:r>
            <a:r>
              <a:rPr lang="en-US" dirty="0"/>
              <a:t>over which Picard-Chebyshev numerical integration will converge for a given </a:t>
            </a:r>
            <a:r>
              <a:rPr lang="en-US" i="1" dirty="0">
                <a:latin typeface="Times New Roman" panose="02020603050405020304" pitchFamily="18" charset="0"/>
                <a:cs typeface="Times New Roman" panose="02020603050405020304" pitchFamily="18" charset="0"/>
              </a:rPr>
              <a:t>c</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run_lecture3_example7_ivpII_conv.m</a:t>
            </a:r>
            <a:r>
              <a:rPr lang="en-US" dirty="0"/>
              <a:t>.</a:t>
            </a:r>
          </a:p>
        </p:txBody>
      </p:sp>
      <p:sp>
        <p:nvSpPr>
          <p:cNvPr id="15" name="Rectangle 14"/>
          <p:cNvSpPr/>
          <p:nvPr/>
        </p:nvSpPr>
        <p:spPr>
          <a:xfrm>
            <a:off x="1043608" y="1085190"/>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sp>
        <p:nvSpPr>
          <p:cNvPr id="16" name="Rectangle 15"/>
          <p:cNvSpPr/>
          <p:nvPr/>
        </p:nvSpPr>
        <p:spPr>
          <a:xfrm>
            <a:off x="5459367" y="1085769"/>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sp>
        <p:nvSpPr>
          <p:cNvPr id="12"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40</a:t>
            </a:r>
          </a:p>
        </p:txBody>
      </p:sp>
    </p:spTree>
    <p:extLst>
      <p:ext uri="{BB962C8B-B14F-4D97-AF65-F5344CB8AC3E}">
        <p14:creationId xmlns:p14="http://schemas.microsoft.com/office/powerpoint/2010/main" val="453238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TPBVP</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07504" y="980728"/>
                <a:ext cx="8960297" cy="5522922"/>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endParaRPr lang="en-US" b="1" dirty="0">
                  <a:solidFill>
                    <a:srgbClr val="0000FF"/>
                  </a:solidFill>
                </a:endParaRPr>
              </a:p>
              <a:p>
                <a:endParaRPr lang="en-US" sz="800" dirty="0"/>
              </a:p>
              <a:p>
                <a:r>
                  <a:rPr lang="en-US" b="1" dirty="0">
                    <a:solidFill>
                      <a:srgbClr val="0000FF"/>
                    </a:solidFill>
                  </a:rPr>
                  <a:t>Picard-Chebyshev Vector Matrix Notation</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dirty="0"/>
              </a:p>
              <a:p>
                <a:endParaRPr lang="en-US" sz="800" dirty="0"/>
              </a:p>
              <a:p>
                <a:pPr>
                  <a:buFont typeface="Arial"/>
                  <a:buChar char="•"/>
                </a:pPr>
                <a:r>
                  <a:rPr lang="en-US" dirty="0"/>
                  <a:t> If the max eigenvalue &lt; 1, Picard sequence converges (analogous to difference equations).</a:t>
                </a:r>
              </a:p>
              <a:p>
                <a:pPr>
                  <a:buFont typeface="Arial"/>
                  <a:buChar char="•"/>
                </a:pPr>
                <a:r>
                  <a:rPr lang="en-US" dirty="0"/>
                  <a:t> The matrix product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l-GR" i="1" smtClean="0">
                            <a:latin typeface="Cambria Math" panose="02040503050406030204" pitchFamily="18" charset="0"/>
                          </a:rPr>
                          <m:t>𝜏</m:t>
                        </m:r>
                      </m:e>
                    </m:d>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b="0" i="0" smtClean="0">
                            <a:latin typeface="Cambria Math" panose="02040503050406030204" pitchFamily="18" charset="0"/>
                          </a:rPr>
                          <m:t>B</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i="1">
                        <a:latin typeface="Cambria Math" panose="02040503050406030204" pitchFamily="18" charset="0"/>
                      </a:rPr>
                      <m:t>𝐴</m:t>
                    </m:r>
                  </m:oMath>
                </a14:m>
                <a:r>
                  <a:rPr lang="en-US" dirty="0"/>
                  <a:t> is constant once </a:t>
                </a:r>
                <a:r>
                  <a:rPr lang="en-US" i="1" dirty="0">
                    <a:latin typeface="Times New Roman" panose="02020603050405020304" pitchFamily="18" charset="0"/>
                    <a:cs typeface="Times New Roman" panose="02020603050405020304" pitchFamily="18" charset="0"/>
                  </a:rPr>
                  <a:t>N</a:t>
                </a:r>
                <a:r>
                  <a:rPr lang="en-US" dirty="0"/>
                  <a:t> is selected.</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a:t>
                </a:r>
              </a:p>
              <a:p>
                <a:endParaRPr lang="en-US" dirty="0"/>
              </a:p>
              <a:p>
                <a:pPr>
                  <a:buFont typeface="Arial"/>
                  <a:buChar char="•"/>
                </a:pPr>
                <a:endParaRPr lang="en-US" dirty="0"/>
              </a:p>
              <a:p>
                <a:pPr>
                  <a:buFont typeface="Arial"/>
                  <a:buChar char="•"/>
                </a:pPr>
                <a:endParaRPr lang="en-US" dirty="0"/>
              </a:p>
              <a:p>
                <a:endParaRPr lang="en-US" sz="1000" b="1" dirty="0"/>
              </a:p>
              <a:p>
                <a:r>
                  <a:rPr lang="en-US" b="1" dirty="0">
                    <a:solidFill>
                      <a:srgbClr val="0000FF"/>
                    </a:solidFill>
                  </a:rPr>
                  <a:t>Notation</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07504" y="980728"/>
                <a:ext cx="8960297" cy="5522922"/>
              </a:xfrm>
              <a:prstGeom prst="rect">
                <a:avLst/>
              </a:prstGeom>
              <a:blipFill rotWithShape="0">
                <a:blip r:embed="rId5"/>
                <a:stretch>
                  <a:fillRect l="-612" t="-662" b="-442"/>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201162704"/>
              </p:ext>
            </p:extLst>
          </p:nvPr>
        </p:nvGraphicFramePr>
        <p:xfrm>
          <a:off x="5130800" y="1198563"/>
          <a:ext cx="3987800" cy="550862"/>
        </p:xfrm>
        <a:graphic>
          <a:graphicData uri="http://schemas.openxmlformats.org/presentationml/2006/ole">
            <mc:AlternateContent xmlns:mc="http://schemas.openxmlformats.org/markup-compatibility/2006">
              <mc:Choice xmlns:v="urn:schemas-microsoft-com:vml" Requires="v">
                <p:oleObj spid="_x0000_s58514" name="Equation" r:id="rId6" imgW="3035160" imgH="419040" progId="Equation.DSMT4">
                  <p:embed/>
                </p:oleObj>
              </mc:Choice>
              <mc:Fallback>
                <p:oleObj name="Equation" r:id="rId6" imgW="3035160" imgH="419040" progId="Equation.DSMT4">
                  <p:embed/>
                  <p:pic>
                    <p:nvPicPr>
                      <p:cNvPr id="0" name=""/>
                      <p:cNvPicPr/>
                      <p:nvPr/>
                    </p:nvPicPr>
                    <p:blipFill>
                      <a:blip r:embed="rId7"/>
                      <a:stretch>
                        <a:fillRect/>
                      </a:stretch>
                    </p:blipFill>
                    <p:spPr>
                      <a:xfrm>
                        <a:off x="5130800" y="1198563"/>
                        <a:ext cx="3987800" cy="55086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35579054"/>
              </p:ext>
            </p:extLst>
          </p:nvPr>
        </p:nvGraphicFramePr>
        <p:xfrm>
          <a:off x="753690" y="4835525"/>
          <a:ext cx="7778750" cy="1042988"/>
        </p:xfrm>
        <a:graphic>
          <a:graphicData uri="http://schemas.openxmlformats.org/presentationml/2006/ole">
            <mc:AlternateContent xmlns:mc="http://schemas.openxmlformats.org/markup-compatibility/2006">
              <mc:Choice xmlns:v="urn:schemas-microsoft-com:vml" Requires="v">
                <p:oleObj spid="_x0000_s58515" name="Equation" r:id="rId8" imgW="4457520" imgH="596880" progId="Equation.DSMT4">
                  <p:embed/>
                </p:oleObj>
              </mc:Choice>
              <mc:Fallback>
                <p:oleObj name="Equation" r:id="rId8" imgW="4457520" imgH="596880" progId="Equation.DSMT4">
                  <p:embed/>
                  <p:pic>
                    <p:nvPicPr>
                      <p:cNvPr id="0" name=""/>
                      <p:cNvPicPr/>
                      <p:nvPr/>
                    </p:nvPicPr>
                    <p:blipFill>
                      <a:blip r:embed="rId9"/>
                      <a:stretch>
                        <a:fillRect/>
                      </a:stretch>
                    </p:blipFill>
                    <p:spPr>
                      <a:xfrm>
                        <a:off x="753690" y="4835525"/>
                        <a:ext cx="7778750" cy="1042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53506111"/>
              </p:ext>
            </p:extLst>
          </p:nvPr>
        </p:nvGraphicFramePr>
        <p:xfrm>
          <a:off x="2374578" y="2537504"/>
          <a:ext cx="4167188" cy="838200"/>
        </p:xfrm>
        <a:graphic>
          <a:graphicData uri="http://schemas.openxmlformats.org/presentationml/2006/ole">
            <mc:AlternateContent xmlns:mc="http://schemas.openxmlformats.org/markup-compatibility/2006">
              <mc:Choice xmlns:v="urn:schemas-microsoft-com:vml" Requires="v">
                <p:oleObj spid="_x0000_s58516" name="Equation" r:id="rId10" imgW="2527200" imgH="507960" progId="Equation.DSMT4">
                  <p:embed/>
                </p:oleObj>
              </mc:Choice>
              <mc:Fallback>
                <p:oleObj name="Equation" r:id="rId10" imgW="2527200" imgH="507960" progId="Equation.DSMT4">
                  <p:embed/>
                  <p:pic>
                    <p:nvPicPr>
                      <p:cNvPr id="0" name=""/>
                      <p:cNvPicPr/>
                      <p:nvPr/>
                    </p:nvPicPr>
                    <p:blipFill>
                      <a:blip r:embed="rId11"/>
                      <a:stretch>
                        <a:fillRect/>
                      </a:stretch>
                    </p:blipFill>
                    <p:spPr>
                      <a:xfrm>
                        <a:off x="2374578" y="2537504"/>
                        <a:ext cx="4167188" cy="838200"/>
                      </a:xfrm>
                      <a:prstGeom prst="rect">
                        <a:avLst/>
                      </a:prstGeom>
                    </p:spPr>
                  </p:pic>
                </p:oleObj>
              </mc:Fallback>
            </mc:AlternateContent>
          </a:graphicData>
        </a:graphic>
      </p:graphicFrame>
      <p:sp>
        <p:nvSpPr>
          <p:cNvPr id="29" name="Rectangle 28"/>
          <p:cNvSpPr/>
          <p:nvPr/>
        </p:nvSpPr>
        <p:spPr>
          <a:xfrm>
            <a:off x="1403648" y="2833579"/>
            <a:ext cx="720069" cy="276999"/>
          </a:xfrm>
          <a:prstGeom prst="rect">
            <a:avLst/>
          </a:prstGeom>
        </p:spPr>
        <p:txBody>
          <a:bodyPr wrap="none">
            <a:spAutoFit/>
          </a:bodyPr>
          <a:lstStyle/>
          <a:p>
            <a:r>
              <a:rPr lang="en-US" sz="1200" b="1" dirty="0">
                <a:solidFill>
                  <a:srgbClr val="00B0F0"/>
                </a:solidFill>
                <a:cs typeface="Times New Roman" panose="02020603050405020304" pitchFamily="18" charset="0"/>
              </a:rPr>
              <a:t>Solution</a:t>
            </a:r>
          </a:p>
        </p:txBody>
      </p:sp>
      <p:cxnSp>
        <p:nvCxnSpPr>
          <p:cNvPr id="30" name="Straight Arrow Connector 29"/>
          <p:cNvCxnSpPr/>
          <p:nvPr/>
        </p:nvCxnSpPr>
        <p:spPr>
          <a:xfrm flipV="1">
            <a:off x="2051720" y="2972079"/>
            <a:ext cx="288032" cy="5"/>
          </a:xfrm>
          <a:prstGeom prst="straightConnector1">
            <a:avLst/>
          </a:prstGeom>
          <a:ln>
            <a:solidFill>
              <a:srgbClr val="00B0F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139952" y="2417347"/>
            <a:ext cx="0" cy="323973"/>
          </a:xfrm>
          <a:prstGeom prst="straightConnector1">
            <a:avLst/>
          </a:prstGeom>
          <a:ln>
            <a:solidFill>
              <a:srgbClr val="00B05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148064" y="2417347"/>
            <a:ext cx="0" cy="3239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16200000">
            <a:off x="4577164" y="3063795"/>
            <a:ext cx="283685" cy="582043"/>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rot="16200000">
            <a:off x="3212549" y="3008988"/>
            <a:ext cx="195287" cy="788753"/>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2736349" y="3471391"/>
            <a:ext cx="1147686" cy="461665"/>
          </a:xfrm>
          <a:prstGeom prst="rect">
            <a:avLst/>
          </a:prstGeom>
        </p:spPr>
        <p:txBody>
          <a:bodyPr wrap="none">
            <a:spAutoFit/>
          </a:bodyPr>
          <a:lstStyle/>
          <a:p>
            <a:pPr algn="ctr"/>
            <a:r>
              <a:rPr lang="en-US" sz="1200" b="1" dirty="0">
                <a:solidFill>
                  <a:srgbClr val="FF6600"/>
                </a:solidFill>
                <a:cs typeface="Times New Roman" panose="02020603050405020304" pitchFamily="18" charset="0"/>
              </a:rPr>
              <a:t>t </a:t>
            </a:r>
            <a:r>
              <a:rPr lang="en-US" sz="1200" b="1" dirty="0">
                <a:solidFill>
                  <a:srgbClr val="FF6600"/>
                </a:solidFill>
                <a:cs typeface="Times New Roman" panose="02020603050405020304" pitchFamily="18" charset="0"/>
                <a:sym typeface="Wingdings" panose="05000000000000000000" pitchFamily="2" charset="2"/>
              </a:rPr>
              <a:t> </a:t>
            </a:r>
            <a:r>
              <a:rPr lang="el-GR" sz="1200" b="1" dirty="0">
                <a:solidFill>
                  <a:srgbClr val="FF6600"/>
                </a:solidFill>
                <a:cs typeface="Times New Roman" panose="02020603050405020304" pitchFamily="18" charset="0"/>
                <a:sym typeface="Wingdings" panose="05000000000000000000" pitchFamily="2" charset="2"/>
              </a:rPr>
              <a:t>τ</a:t>
            </a:r>
            <a:r>
              <a:rPr lang="en-US" sz="1200" b="1" dirty="0">
                <a:solidFill>
                  <a:srgbClr val="FF6600"/>
                </a:solidFill>
                <a:cs typeface="Times New Roman" panose="02020603050405020304" pitchFamily="18" charset="0"/>
              </a:rPr>
              <a:t> time </a:t>
            </a:r>
          </a:p>
          <a:p>
            <a:pPr algn="ctr"/>
            <a:r>
              <a:rPr lang="en-US" sz="1200" b="1" dirty="0">
                <a:solidFill>
                  <a:srgbClr val="FF6600"/>
                </a:solidFill>
                <a:cs typeface="Times New Roman" panose="02020603050405020304" pitchFamily="18" charset="0"/>
              </a:rPr>
              <a:t>transformation</a:t>
            </a:r>
          </a:p>
        </p:txBody>
      </p:sp>
      <p:sp>
        <p:nvSpPr>
          <p:cNvPr id="39" name="Rectangle 38"/>
          <p:cNvSpPr/>
          <p:nvPr/>
        </p:nvSpPr>
        <p:spPr>
          <a:xfrm>
            <a:off x="3713521" y="2003270"/>
            <a:ext cx="872996" cy="461665"/>
          </a:xfrm>
          <a:prstGeom prst="rect">
            <a:avLst/>
          </a:prstGeom>
        </p:spPr>
        <p:txBody>
          <a:bodyPr wrap="none">
            <a:spAutoFit/>
          </a:bodyPr>
          <a:lstStyle/>
          <a:p>
            <a:pPr algn="ctr"/>
            <a:r>
              <a:rPr lang="en-US" sz="1200" b="1" dirty="0">
                <a:solidFill>
                  <a:srgbClr val="00B050"/>
                </a:solidFill>
                <a:cs typeface="Times New Roman" panose="02020603050405020304" pitchFamily="18" charset="0"/>
              </a:rPr>
              <a:t>Chebyshev</a:t>
            </a:r>
          </a:p>
          <a:p>
            <a:pPr algn="ctr"/>
            <a:r>
              <a:rPr lang="en-US" sz="1200" b="1" dirty="0">
                <a:solidFill>
                  <a:srgbClr val="00B050"/>
                </a:solidFill>
                <a:cs typeface="Times New Roman" panose="02020603050405020304" pitchFamily="18" charset="0"/>
              </a:rPr>
              <a:t>matrix</a:t>
            </a:r>
          </a:p>
        </p:txBody>
      </p:sp>
      <p:sp>
        <p:nvSpPr>
          <p:cNvPr id="40" name="Rectangle 39"/>
          <p:cNvSpPr/>
          <p:nvPr/>
        </p:nvSpPr>
        <p:spPr>
          <a:xfrm>
            <a:off x="3923928" y="3453649"/>
            <a:ext cx="1426865" cy="461665"/>
          </a:xfrm>
          <a:prstGeom prst="rect">
            <a:avLst/>
          </a:prstGeom>
        </p:spPr>
        <p:txBody>
          <a:bodyPr wrap="none">
            <a:spAutoFit/>
          </a:bodyPr>
          <a:lstStyle/>
          <a:p>
            <a:pPr algn="ctr"/>
            <a:r>
              <a:rPr lang="en-US" sz="1200" b="1" dirty="0">
                <a:solidFill>
                  <a:srgbClr val="0000FF"/>
                </a:solidFill>
                <a:cs typeface="Times New Roman" panose="02020603050405020304" pitchFamily="18" charset="0"/>
              </a:rPr>
              <a:t>Integration</a:t>
            </a:r>
          </a:p>
          <a:p>
            <a:pPr algn="ctr"/>
            <a:r>
              <a:rPr lang="en-US" sz="1200" b="1" dirty="0">
                <a:solidFill>
                  <a:srgbClr val="0000FF"/>
                </a:solidFill>
                <a:cs typeface="Times New Roman" panose="02020603050405020304" pitchFamily="18" charset="0"/>
              </a:rPr>
              <a:t>operators: I, II &amp; P</a:t>
            </a:r>
            <a:r>
              <a:rPr lang="en-US" sz="1200" b="1" baseline="-25000" dirty="0">
                <a:solidFill>
                  <a:srgbClr val="0000FF"/>
                </a:solidFill>
                <a:cs typeface="Times New Roman" panose="02020603050405020304" pitchFamily="18" charset="0"/>
              </a:rPr>
              <a:t>B</a:t>
            </a:r>
          </a:p>
        </p:txBody>
      </p:sp>
      <p:sp>
        <p:nvSpPr>
          <p:cNvPr id="41" name="Rectangle 40"/>
          <p:cNvSpPr/>
          <p:nvPr/>
        </p:nvSpPr>
        <p:spPr>
          <a:xfrm>
            <a:off x="4632803" y="2000582"/>
            <a:ext cx="1043619" cy="461665"/>
          </a:xfrm>
          <a:prstGeom prst="rect">
            <a:avLst/>
          </a:prstGeom>
        </p:spPr>
        <p:txBody>
          <a:bodyPr wrap="none">
            <a:spAutoFit/>
          </a:bodyPr>
          <a:lstStyle/>
          <a:p>
            <a:pPr algn="ctr"/>
            <a:r>
              <a:rPr lang="en-US" sz="1200" b="1" dirty="0">
                <a:solidFill>
                  <a:srgbClr val="FF0000"/>
                </a:solidFill>
                <a:cs typeface="Times New Roman" panose="02020603050405020304" pitchFamily="18" charset="0"/>
              </a:rPr>
              <a:t>Least squares</a:t>
            </a:r>
          </a:p>
          <a:p>
            <a:pPr algn="ctr"/>
            <a:r>
              <a:rPr lang="en-US" sz="1200" b="1" dirty="0">
                <a:solidFill>
                  <a:srgbClr val="FF0000"/>
                </a:solidFill>
                <a:cs typeface="Times New Roman" panose="02020603050405020304" pitchFamily="18" charset="0"/>
              </a:rPr>
              <a:t>operator</a:t>
            </a:r>
          </a:p>
        </p:txBody>
      </p:sp>
      <p:sp>
        <p:nvSpPr>
          <p:cNvPr id="42" name="Rectangle 41"/>
          <p:cNvSpPr/>
          <p:nvPr/>
        </p:nvSpPr>
        <p:spPr>
          <a:xfrm>
            <a:off x="5218481" y="3471132"/>
            <a:ext cx="721671" cy="461665"/>
          </a:xfrm>
          <a:prstGeom prst="rect">
            <a:avLst/>
          </a:prstGeom>
        </p:spPr>
        <p:txBody>
          <a:bodyPr wrap="none">
            <a:spAutoFit/>
          </a:bodyPr>
          <a:lstStyle/>
          <a:p>
            <a:pPr algn="ctr"/>
            <a:r>
              <a:rPr lang="en-US" sz="1200" b="1" dirty="0">
                <a:solidFill>
                  <a:srgbClr val="7030A0"/>
                </a:solidFill>
                <a:cs typeface="Times New Roman" panose="02020603050405020304" pitchFamily="18" charset="0"/>
              </a:rPr>
              <a:t>Forcing</a:t>
            </a:r>
          </a:p>
          <a:p>
            <a:pPr algn="ctr"/>
            <a:r>
              <a:rPr lang="en-US" sz="1200" b="1" dirty="0">
                <a:solidFill>
                  <a:srgbClr val="7030A0"/>
                </a:solidFill>
                <a:cs typeface="Times New Roman" panose="02020603050405020304" pitchFamily="18" charset="0"/>
              </a:rPr>
              <a:t>function</a:t>
            </a:r>
          </a:p>
        </p:txBody>
      </p:sp>
      <p:grpSp>
        <p:nvGrpSpPr>
          <p:cNvPr id="2" name="Group 1"/>
          <p:cNvGrpSpPr/>
          <p:nvPr/>
        </p:nvGrpSpPr>
        <p:grpSpPr>
          <a:xfrm>
            <a:off x="6588224" y="2746963"/>
            <a:ext cx="1368152" cy="461665"/>
            <a:chOff x="6156176" y="2746963"/>
            <a:chExt cx="1368152" cy="461665"/>
          </a:xfrm>
        </p:grpSpPr>
        <p:sp>
          <p:nvSpPr>
            <p:cNvPr id="43" name="Rectangle 42"/>
            <p:cNvSpPr/>
            <p:nvPr/>
          </p:nvSpPr>
          <p:spPr>
            <a:xfrm>
              <a:off x="6325731" y="2746963"/>
              <a:ext cx="1198597" cy="461665"/>
            </a:xfrm>
            <a:prstGeom prst="rect">
              <a:avLst/>
            </a:prstGeom>
          </p:spPr>
          <p:txBody>
            <a:bodyPr wrap="none">
              <a:spAutoFit/>
            </a:bodyPr>
            <a:lstStyle/>
            <a:p>
              <a:pPr algn="ctr"/>
              <a:r>
                <a:rPr lang="en-US" sz="1200" b="1" dirty="0">
                  <a:solidFill>
                    <a:schemeClr val="accent2">
                      <a:lumMod val="75000"/>
                    </a:schemeClr>
                  </a:solidFill>
                </a:rPr>
                <a:t>Initial condition</a:t>
              </a:r>
            </a:p>
            <a:p>
              <a:pPr algn="ctr"/>
              <a:r>
                <a:rPr lang="en-US" sz="1200" b="1" dirty="0">
                  <a:solidFill>
                    <a:schemeClr val="accent2">
                      <a:lumMod val="75000"/>
                    </a:schemeClr>
                  </a:solidFill>
                  <a:cs typeface="Times New Roman" panose="02020603050405020304" pitchFamily="18" charset="0"/>
                </a:rPr>
                <a:t>vector</a:t>
              </a:r>
              <a:endParaRPr lang="en-US" sz="1200" b="1" dirty="0">
                <a:solidFill>
                  <a:srgbClr val="00B0F0"/>
                </a:solidFill>
                <a:cs typeface="Times New Roman" panose="02020603050405020304" pitchFamily="18" charset="0"/>
              </a:endParaRPr>
            </a:p>
          </p:txBody>
        </p:sp>
        <p:cxnSp>
          <p:nvCxnSpPr>
            <p:cNvPr id="51" name="Straight Arrow Connector 50"/>
            <p:cNvCxnSpPr/>
            <p:nvPr/>
          </p:nvCxnSpPr>
          <p:spPr>
            <a:xfrm flipH="1">
              <a:off x="6156176" y="2977796"/>
              <a:ext cx="288032" cy="0"/>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
        <p:nvSpPr>
          <p:cNvPr id="25" name="Left Brace 24"/>
          <p:cNvSpPr/>
          <p:nvPr/>
        </p:nvSpPr>
        <p:spPr>
          <a:xfrm rot="16200000">
            <a:off x="5447031" y="3058025"/>
            <a:ext cx="288032" cy="597933"/>
          </a:xfrm>
          <a:prstGeom prst="lef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5247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TPBVP</a:t>
            </a:r>
            <a:endParaRPr lang="en-US" sz="2000" b="1" dirty="0">
              <a:solidFill>
                <a:srgbClr val="FFFFFF"/>
              </a:solidFill>
            </a:endParaRPr>
          </a:p>
        </p:txBody>
      </p:sp>
      <p:sp>
        <p:nvSpPr>
          <p:cNvPr id="9" name="Rectangle 8"/>
          <p:cNvSpPr/>
          <p:nvPr/>
        </p:nvSpPr>
        <p:spPr>
          <a:xfrm>
            <a:off x="107504" y="4437112"/>
            <a:ext cx="4968552" cy="2031325"/>
          </a:xfrm>
          <a:prstGeom prst="rect">
            <a:avLst/>
          </a:prstGeom>
        </p:spPr>
        <p:txBody>
          <a:bodyPr wrap="square">
            <a:spAutoFit/>
          </a:bodyPr>
          <a:lstStyle/>
          <a:p>
            <a:r>
              <a:rPr lang="en-US" dirty="0"/>
              <a:t>The </a:t>
            </a:r>
            <a:r>
              <a:rPr lang="en-US" b="1" i="1" dirty="0"/>
              <a:t>maximum eigenvalue </a:t>
            </a:r>
            <a:r>
              <a:rPr lang="en-US" dirty="0"/>
              <a:t>of the matrix product </a:t>
            </a:r>
            <a:r>
              <a:rPr lang="el-GR" dirty="0"/>
              <a:t>λ</a:t>
            </a:r>
            <a:r>
              <a:rPr lang="en-US" baseline="-25000" dirty="0"/>
              <a:t>max</a:t>
            </a:r>
            <a:r>
              <a:rPr lang="en-US" dirty="0"/>
              <a:t>([TP</a:t>
            </a:r>
            <a:r>
              <a:rPr lang="en-US" baseline="-25000" dirty="0"/>
              <a:t>B</a:t>
            </a:r>
            <a:r>
              <a:rPr lang="en-US" dirty="0"/>
              <a:t>P</a:t>
            </a:r>
            <a:r>
              <a:rPr lang="en-US" baseline="-25000" dirty="0"/>
              <a:t>2</a:t>
            </a:r>
            <a:r>
              <a:rPr lang="en-US" dirty="0"/>
              <a:t>P</a:t>
            </a:r>
            <a:r>
              <a:rPr lang="en-US" baseline="-25000" dirty="0"/>
              <a:t>1</a:t>
            </a:r>
            <a:r>
              <a:rPr lang="en-US" dirty="0"/>
              <a:t>A]) is constant (≈ 0.405) for increasing </a:t>
            </a:r>
            <a:r>
              <a:rPr lang="en-US" i="1" dirty="0">
                <a:latin typeface="Times New Roman" panose="02020603050405020304" pitchFamily="18" charset="0"/>
                <a:cs typeface="Times New Roman" panose="02020603050405020304" pitchFamily="18" charset="0"/>
              </a:rPr>
              <a:t>N, </a:t>
            </a:r>
            <a:r>
              <a:rPr lang="en-US" dirty="0"/>
              <a:t>and as expected the </a:t>
            </a:r>
            <a:r>
              <a:rPr lang="en-US" b="1" i="1" dirty="0"/>
              <a:t>theoretical convergence domain</a:t>
            </a:r>
            <a:r>
              <a:rPr lang="en-US" dirty="0"/>
              <a:t> is also constant (top right). Note that the TPBVP theoretical domain of convergence is about an order of magnitude </a:t>
            </a:r>
            <a:r>
              <a:rPr lang="en-US" b="1" i="1" dirty="0"/>
              <a:t>smaller</a:t>
            </a:r>
            <a:r>
              <a:rPr lang="en-US" dirty="0"/>
              <a:t> than that for the second order IVP (bottom right).</a:t>
            </a:r>
          </a:p>
        </p:txBody>
      </p:sp>
      <p:sp>
        <p:nvSpPr>
          <p:cNvPr id="12" name="Rectangle 11"/>
          <p:cNvSpPr/>
          <p:nvPr/>
        </p:nvSpPr>
        <p:spPr>
          <a:xfrm>
            <a:off x="1043608" y="980728"/>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9347" y="3870919"/>
            <a:ext cx="3657599" cy="2743200"/>
          </a:xfrm>
          <a:prstGeom prst="rect">
            <a:avLst/>
          </a:prstGeom>
        </p:spPr>
      </p:pic>
      <p:sp>
        <p:nvSpPr>
          <p:cNvPr id="14" name="Rectangle 13"/>
          <p:cNvSpPr/>
          <p:nvPr/>
        </p:nvSpPr>
        <p:spPr>
          <a:xfrm>
            <a:off x="5580112" y="981307"/>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500" y="1308480"/>
            <a:ext cx="3657599" cy="27432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516" y="1228690"/>
            <a:ext cx="4248472" cy="3186355"/>
          </a:xfrm>
          <a:prstGeom prst="rect">
            <a:avLst/>
          </a:prstGeom>
        </p:spPr>
      </p:pic>
      <p:sp>
        <p:nvSpPr>
          <p:cNvPr id="18"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42</a:t>
            </a:r>
          </a:p>
        </p:txBody>
      </p:sp>
      <p:sp>
        <p:nvSpPr>
          <p:cNvPr id="2" name="Rectangle 1"/>
          <p:cNvSpPr/>
          <p:nvPr/>
        </p:nvSpPr>
        <p:spPr>
          <a:xfrm>
            <a:off x="144691" y="6381328"/>
            <a:ext cx="3923253" cy="369332"/>
          </a:xfrm>
          <a:prstGeom prst="rect">
            <a:avLst/>
          </a:prstGeom>
        </p:spPr>
        <p:txBody>
          <a:bodyPr wrap="none">
            <a:spAutoFit/>
          </a:bodyPr>
          <a:lstStyle/>
          <a:p>
            <a:r>
              <a:rPr lang="en-US" b="1" dirty="0">
                <a:solidFill>
                  <a:srgbClr val="FF0000"/>
                </a:solidFill>
              </a:rPr>
              <a:t>run_lecture3_example8_tpbvp_conv.m</a:t>
            </a:r>
            <a:endParaRPr lang="en-US" dirty="0"/>
          </a:p>
        </p:txBody>
      </p:sp>
    </p:spTree>
    <p:extLst>
      <p:ext uri="{BB962C8B-B14F-4D97-AF65-F5344CB8AC3E}">
        <p14:creationId xmlns:p14="http://schemas.microsoft.com/office/powerpoint/2010/main" val="2453951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CONCLUSION</a:t>
            </a:r>
            <a:endParaRPr lang="en-US" sz="2000" b="1" dirty="0">
              <a:solidFill>
                <a:srgbClr val="FFFFFF"/>
              </a:solidFill>
            </a:endParaRPr>
          </a:p>
        </p:txBody>
      </p:sp>
      <p:sp>
        <p:nvSpPr>
          <p:cNvPr id="2" name="Rectangle 1"/>
          <p:cNvSpPr/>
          <p:nvPr/>
        </p:nvSpPr>
        <p:spPr>
          <a:xfrm>
            <a:off x="179512" y="1037049"/>
            <a:ext cx="8784976" cy="5632311"/>
          </a:xfrm>
          <a:prstGeom prst="rect">
            <a:avLst/>
          </a:prstGeom>
        </p:spPr>
        <p:txBody>
          <a:bodyPr wrap="square">
            <a:spAutoFit/>
          </a:bodyPr>
          <a:lstStyle/>
          <a:p>
            <a:r>
              <a:rPr lang="en-US" b="1" dirty="0">
                <a:solidFill>
                  <a:srgbClr val="0000FF"/>
                </a:solidFill>
              </a:rPr>
              <a:t>Picard iteration</a:t>
            </a:r>
          </a:p>
          <a:p>
            <a:pPr>
              <a:buFont typeface="Arial"/>
              <a:buChar char="•"/>
            </a:pPr>
            <a:r>
              <a:rPr lang="en-US" dirty="0"/>
              <a:t> Picard iteration is a </a:t>
            </a:r>
            <a:r>
              <a:rPr lang="en-US" b="1" i="1" dirty="0"/>
              <a:t>successive path approximation </a:t>
            </a:r>
            <a:r>
              <a:rPr lang="en-US" dirty="0"/>
              <a:t>technique for solving differential equations.</a:t>
            </a:r>
          </a:p>
          <a:p>
            <a:r>
              <a:rPr lang="en-US" b="1" dirty="0">
                <a:solidFill>
                  <a:srgbClr val="0000FF"/>
                </a:solidFill>
              </a:rPr>
              <a:t>Least Squares</a:t>
            </a:r>
          </a:p>
          <a:p>
            <a:pPr>
              <a:buFont typeface="Arial"/>
              <a:buChar char="•"/>
            </a:pPr>
            <a:r>
              <a:rPr lang="en-US" dirty="0"/>
              <a:t> Reviewed of least squares from </a:t>
            </a:r>
            <a:r>
              <a:rPr lang="en-US" b="1" i="1" dirty="0"/>
              <a:t>lecture 1</a:t>
            </a:r>
            <a:r>
              <a:rPr lang="en-US" dirty="0"/>
              <a:t> (vector problem)</a:t>
            </a:r>
          </a:p>
          <a:p>
            <a:pPr>
              <a:buFont typeface="Arial"/>
              <a:buChar char="•"/>
            </a:pPr>
            <a:r>
              <a:rPr lang="en-US" dirty="0"/>
              <a:t> Discussed the least squares operator</a:t>
            </a:r>
            <a:endParaRPr lang="en-US" b="1" dirty="0">
              <a:solidFill>
                <a:srgbClr val="0000FF"/>
              </a:solidFill>
            </a:endParaRPr>
          </a:p>
          <a:p>
            <a:r>
              <a:rPr lang="en-US" b="1" dirty="0">
                <a:solidFill>
                  <a:srgbClr val="0000FF"/>
                </a:solidFill>
              </a:rPr>
              <a:t>Picard-Chebyshev Initial Value Problem Derivation/Algorithm (First Order)</a:t>
            </a:r>
          </a:p>
          <a:p>
            <a:pPr>
              <a:buFont typeface="Arial"/>
              <a:buChar char="•"/>
            </a:pPr>
            <a:r>
              <a:rPr lang="en-US" dirty="0"/>
              <a:t> Thoroughly derived the Picard-Chebyshev first order IVP algorithm</a:t>
            </a:r>
          </a:p>
          <a:p>
            <a:pPr>
              <a:buFont typeface="Arial"/>
              <a:buChar char="•"/>
            </a:pPr>
            <a:r>
              <a:rPr lang="en-US" dirty="0"/>
              <a:t> Discussed the first integration operator (P</a:t>
            </a:r>
            <a:r>
              <a:rPr lang="en-US" baseline="-25000" dirty="0"/>
              <a:t>1</a:t>
            </a:r>
            <a:r>
              <a:rPr lang="en-US" dirty="0"/>
              <a:t>)</a:t>
            </a:r>
          </a:p>
          <a:p>
            <a:pPr>
              <a:buFont typeface="Arial"/>
              <a:buChar char="•"/>
            </a:pPr>
            <a:r>
              <a:rPr lang="en-US" dirty="0"/>
              <a:t> Presented two examples to demonstrate the method (MATLAB code is available)</a:t>
            </a:r>
            <a:endParaRPr lang="en-US" b="1" dirty="0">
              <a:solidFill>
                <a:srgbClr val="0000FF"/>
              </a:solidFill>
            </a:endParaRPr>
          </a:p>
          <a:p>
            <a:r>
              <a:rPr lang="en-US" b="1" dirty="0">
                <a:solidFill>
                  <a:srgbClr val="0000FF"/>
                </a:solidFill>
              </a:rPr>
              <a:t>Picard-Chebyshev Initial Value Problem Derivation/Algorithm (Second Order)</a:t>
            </a:r>
          </a:p>
          <a:p>
            <a:pPr>
              <a:buFont typeface="Arial"/>
              <a:buChar char="•"/>
            </a:pPr>
            <a:r>
              <a:rPr lang="en-US" dirty="0"/>
              <a:t> Derived the Picard-Chebyshev second order IVP algorithm</a:t>
            </a:r>
          </a:p>
          <a:p>
            <a:pPr>
              <a:buFont typeface="Arial"/>
              <a:buChar char="•"/>
            </a:pPr>
            <a:r>
              <a:rPr lang="en-US" dirty="0"/>
              <a:t> Discussed the second integration operator (P</a:t>
            </a:r>
            <a:r>
              <a:rPr lang="en-US" baseline="-25000" dirty="0"/>
              <a:t>2</a:t>
            </a:r>
            <a:r>
              <a:rPr lang="en-US" dirty="0"/>
              <a:t>)</a:t>
            </a:r>
          </a:p>
          <a:p>
            <a:pPr>
              <a:buFont typeface="Arial"/>
              <a:buChar char="•"/>
            </a:pPr>
            <a:r>
              <a:rPr lang="en-US" dirty="0"/>
              <a:t> Presented two examples to demonstrate the method (MATLAB code is available)</a:t>
            </a:r>
            <a:endParaRPr lang="en-US" b="1" dirty="0">
              <a:solidFill>
                <a:srgbClr val="0000FF"/>
              </a:solidFill>
            </a:endParaRPr>
          </a:p>
          <a:p>
            <a:r>
              <a:rPr lang="en-US" b="1" dirty="0">
                <a:solidFill>
                  <a:srgbClr val="0000FF"/>
                </a:solidFill>
              </a:rPr>
              <a:t>Picard-Chebyshev Boundary Value Problem Derivation/Algorithm</a:t>
            </a:r>
          </a:p>
          <a:p>
            <a:pPr>
              <a:buFont typeface="Arial"/>
              <a:buChar char="•"/>
            </a:pPr>
            <a:r>
              <a:rPr lang="en-US" dirty="0"/>
              <a:t> Three types of BVPs</a:t>
            </a:r>
          </a:p>
          <a:p>
            <a:pPr>
              <a:buFont typeface="Arial"/>
              <a:buChar char="•"/>
            </a:pPr>
            <a:r>
              <a:rPr lang="en-US" dirty="0"/>
              <a:t> Derived the Picard-Chebyshev second order BVP algorithm</a:t>
            </a:r>
          </a:p>
          <a:p>
            <a:pPr>
              <a:buFont typeface="Arial"/>
              <a:buChar char="•"/>
            </a:pPr>
            <a:r>
              <a:rPr lang="en-US" dirty="0"/>
              <a:t> Presented three examples to demonstrate the three methods (MATLAB code is available)</a:t>
            </a:r>
            <a:endParaRPr lang="en-US" b="1" dirty="0">
              <a:solidFill>
                <a:srgbClr val="0000FF"/>
              </a:solidFill>
            </a:endParaRPr>
          </a:p>
          <a:p>
            <a:r>
              <a:rPr lang="en-US" b="1" dirty="0">
                <a:solidFill>
                  <a:srgbClr val="0000FF"/>
                </a:solidFill>
              </a:rPr>
              <a:t>Convergence Picard-Chebyshev Algorithm</a:t>
            </a:r>
          </a:p>
          <a:p>
            <a:pPr>
              <a:buFont typeface="Arial"/>
              <a:buChar char="•"/>
            </a:pPr>
            <a:r>
              <a:rPr lang="en-US" dirty="0"/>
              <a:t> Discussed convergence for the IVP and TPBVP algorithms (MATLAB code is available)</a:t>
            </a:r>
            <a:endParaRPr lang="en-US" b="1" dirty="0">
              <a:solidFill>
                <a:srgbClr val="0000FF"/>
              </a:solidFill>
            </a:endParaRPr>
          </a:p>
        </p:txBody>
      </p:sp>
      <p:sp>
        <p:nvSpPr>
          <p:cNvPr id="15"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43</a:t>
            </a:r>
          </a:p>
        </p:txBody>
      </p:sp>
    </p:spTree>
    <p:extLst>
      <p:ext uri="{BB962C8B-B14F-4D97-AF65-F5344CB8AC3E}">
        <p14:creationId xmlns:p14="http://schemas.microsoft.com/office/powerpoint/2010/main" val="1457493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REFERENCES</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1160160"/>
            <a:ext cx="8960297" cy="5509200"/>
          </a:xfrm>
          <a:prstGeom prst="rect">
            <a:avLst/>
          </a:prstGeom>
        </p:spPr>
        <p:txBody>
          <a:bodyPr wrap="square">
            <a:spAutoFit/>
          </a:bodyPr>
          <a:lstStyle/>
          <a:p>
            <a:pPr marL="342900" indent="-342900">
              <a:buAutoNum type="arabicPeriod"/>
            </a:pPr>
            <a:r>
              <a:rPr lang="en-US" sz="1600" dirty="0"/>
              <a:t>Bai, X., </a:t>
            </a:r>
            <a:r>
              <a:rPr lang="en-US" sz="1600" i="1" dirty="0"/>
              <a:t>Modified Chebyshev-Picard Iteration Methods for Solution of Initial and Boundary Value Problems</a:t>
            </a:r>
            <a:r>
              <a:rPr lang="en-US" sz="1600" dirty="0"/>
              <a:t>. PhD Dissertation, Texas A&amp;M University, 2010.</a:t>
            </a:r>
          </a:p>
          <a:p>
            <a:pPr marL="342900" indent="-342900">
              <a:buAutoNum type="arabicPeriod"/>
            </a:pPr>
            <a:endParaRPr lang="en-US" sz="600" dirty="0"/>
          </a:p>
          <a:p>
            <a:pPr marL="342900" indent="-342900">
              <a:buFontTx/>
              <a:buAutoNum type="arabicPeriod"/>
            </a:pPr>
            <a:r>
              <a:rPr lang="en-US" sz="1600" dirty="0"/>
              <a:t>Bai, X. and Junkins, J., </a:t>
            </a:r>
            <a:r>
              <a:rPr lang="en-US" sz="1600" i="1" dirty="0"/>
              <a:t>Modified Chebyshev-Picard Iteration Methods for Orbit Propagation</a:t>
            </a:r>
            <a:r>
              <a:rPr lang="en-US" sz="1600" dirty="0"/>
              <a:t>, Journal of the </a:t>
            </a:r>
            <a:r>
              <a:rPr lang="en-US" sz="1600" dirty="0" err="1"/>
              <a:t>Astronautical</a:t>
            </a:r>
            <a:r>
              <a:rPr lang="en-US" sz="1600" dirty="0"/>
              <a:t> Sciences, 2011.</a:t>
            </a:r>
          </a:p>
          <a:p>
            <a:pPr marL="342900" indent="-342900">
              <a:buFontTx/>
              <a:buAutoNum type="arabicPeriod"/>
            </a:pPr>
            <a:endParaRPr lang="en-US" sz="600" dirty="0"/>
          </a:p>
          <a:p>
            <a:pPr marL="342900" indent="-342900">
              <a:buFontTx/>
              <a:buAutoNum type="arabicPeriod"/>
            </a:pPr>
            <a:r>
              <a:rPr lang="en-US" sz="1600" dirty="0"/>
              <a:t>Budd, N. and Junkins, J., </a:t>
            </a:r>
            <a:r>
              <a:rPr lang="en-US" sz="1600" i="1" dirty="0"/>
              <a:t>Picard-Chebyshev Integration Operator Informal Seminar Notes and Discussions</a:t>
            </a:r>
            <a:r>
              <a:rPr lang="en-US" sz="1600" dirty="0"/>
              <a:t>, 2016.</a:t>
            </a:r>
          </a:p>
          <a:p>
            <a:pPr marL="342900" indent="-342900">
              <a:buFontTx/>
              <a:buAutoNum type="arabicPeriod"/>
            </a:pPr>
            <a:endParaRPr lang="en-US" sz="600" dirty="0"/>
          </a:p>
          <a:p>
            <a:pPr marL="342900" indent="-342900">
              <a:buFontTx/>
              <a:buAutoNum type="arabicPeriod"/>
            </a:pPr>
            <a:r>
              <a:rPr lang="en-US" sz="1600" dirty="0"/>
              <a:t>Fukushima, T., Picard iteration method, Chebyshev polynomial approximation, and global numerical integration of dynamical motions, The Astronomical Journal, 1997.</a:t>
            </a:r>
          </a:p>
          <a:p>
            <a:pPr marL="342900" indent="-342900">
              <a:buAutoNum type="arabicPeriod"/>
            </a:pPr>
            <a:endParaRPr lang="en-US" sz="600" dirty="0"/>
          </a:p>
          <a:p>
            <a:pPr marL="342900" indent="-342900">
              <a:buAutoNum type="arabicPeriod"/>
            </a:pPr>
            <a:r>
              <a:rPr lang="en-US" sz="1600" dirty="0"/>
              <a:t>Bai, X. and Junkins, J., </a:t>
            </a:r>
            <a:r>
              <a:rPr lang="en-US" sz="1600" i="1" dirty="0"/>
              <a:t>Modified Chebyshev-Picard Iteration for Solution of Boundary Value Problems</a:t>
            </a:r>
            <a:r>
              <a:rPr lang="en-US" sz="1600" dirty="0"/>
              <a:t>, Journal of the </a:t>
            </a:r>
            <a:r>
              <a:rPr lang="en-US" sz="1600" dirty="0" err="1"/>
              <a:t>Astronautical</a:t>
            </a:r>
            <a:r>
              <a:rPr lang="en-US" sz="1600" dirty="0"/>
              <a:t> Sciences, 2012.</a:t>
            </a:r>
          </a:p>
          <a:p>
            <a:pPr marL="342900" indent="-342900">
              <a:buAutoNum type="arabicPeriod"/>
            </a:pPr>
            <a:endParaRPr lang="en-US" sz="600" dirty="0"/>
          </a:p>
          <a:p>
            <a:pPr marL="342900" indent="-342900">
              <a:buAutoNum type="arabicPeriod"/>
            </a:pPr>
            <a:r>
              <a:rPr lang="en-US" sz="1600" dirty="0" err="1"/>
              <a:t>Bani-Younes</a:t>
            </a:r>
            <a:r>
              <a:rPr lang="en-US" sz="1600" dirty="0"/>
              <a:t>, A., </a:t>
            </a:r>
            <a:r>
              <a:rPr lang="en-US" sz="1600" i="1" dirty="0"/>
              <a:t>Orthogonal Polynomial Approximation in Higher Dimensions: Applications in Astrodynamics</a:t>
            </a:r>
            <a:r>
              <a:rPr lang="en-US" sz="1600" dirty="0"/>
              <a:t>. PhD thesis, Department of Aerospace Engineering, Texas A&amp;M University, College Station, TX, 2013.</a:t>
            </a:r>
          </a:p>
          <a:p>
            <a:pPr marL="342900" indent="-342900">
              <a:buAutoNum type="arabicPeriod"/>
            </a:pPr>
            <a:endParaRPr lang="en-US" sz="600" dirty="0"/>
          </a:p>
          <a:p>
            <a:pPr marL="342900" indent="-342900">
              <a:buFontTx/>
              <a:buAutoNum type="arabicPeriod"/>
            </a:pPr>
            <a:r>
              <a:rPr lang="en-US" sz="1600" dirty="0" err="1"/>
              <a:t>Woollands</a:t>
            </a:r>
            <a:r>
              <a:rPr lang="en-US" sz="1600" dirty="0"/>
              <a:t>, R., </a:t>
            </a:r>
            <a:r>
              <a:rPr lang="en-US" sz="1600" i="1" dirty="0"/>
              <a:t>Regularization and Computational Methods for Precise Solution of Perturbed Orbit Transfer Problems</a:t>
            </a:r>
            <a:r>
              <a:rPr lang="en-US" sz="1600" dirty="0"/>
              <a:t>. PhD thesis, Department of Aerospace Engineering, Texas A&amp;M University, College Station, TX, 2016.</a:t>
            </a:r>
          </a:p>
          <a:p>
            <a:pPr marL="342900" indent="-342900">
              <a:buAutoNum type="arabicPeriod"/>
            </a:pPr>
            <a:endParaRPr lang="en-US" sz="600" dirty="0"/>
          </a:p>
          <a:p>
            <a:pPr marL="342900" indent="-342900">
              <a:buAutoNum type="arabicPeriod"/>
            </a:pPr>
            <a:r>
              <a:rPr lang="en-US" sz="1600" dirty="0"/>
              <a:t>Schaub, H. and Junkins, J., </a:t>
            </a:r>
            <a:r>
              <a:rPr lang="en-US" sz="1600" i="1" dirty="0"/>
              <a:t>Analytical Mechanics of Space Systems 3</a:t>
            </a:r>
            <a:r>
              <a:rPr lang="en-US" sz="1600" i="1" baseline="30000" dirty="0"/>
              <a:t>rd</a:t>
            </a:r>
            <a:r>
              <a:rPr lang="en-US" sz="1600" i="1" dirty="0"/>
              <a:t> Ed.</a:t>
            </a:r>
            <a:r>
              <a:rPr lang="en-US" sz="1600" dirty="0"/>
              <a:t>, AIAA Education Series, 2014.</a:t>
            </a:r>
          </a:p>
          <a:p>
            <a:pPr marL="342900" indent="-342900">
              <a:buAutoNum type="arabicPeriod"/>
            </a:pPr>
            <a:endParaRPr lang="en-US" sz="600" dirty="0"/>
          </a:p>
          <a:p>
            <a:pPr marL="342900" indent="-342900">
              <a:buAutoNum type="arabicPeriod"/>
            </a:pPr>
            <a:r>
              <a:rPr lang="en-US" sz="1600" dirty="0"/>
              <a:t>Berry, M. and Healy, L., </a:t>
            </a:r>
            <a:r>
              <a:rPr lang="en-US" sz="1600" i="1" dirty="0"/>
              <a:t>Comparison of Accuracy Assessment Techniques for Numerical Integrator Comparison</a:t>
            </a:r>
            <a:r>
              <a:rPr lang="en-US" sz="1600" dirty="0"/>
              <a:t>, Advances of the </a:t>
            </a:r>
            <a:r>
              <a:rPr lang="en-US" sz="1600" dirty="0" err="1"/>
              <a:t>Astronautical</a:t>
            </a:r>
            <a:r>
              <a:rPr lang="en-US" sz="1600" dirty="0"/>
              <a:t> Sciences, 2003. </a:t>
            </a:r>
          </a:p>
        </p:txBody>
      </p:sp>
    </p:spTree>
    <p:extLst>
      <p:ext uri="{BB962C8B-B14F-4D97-AF65-F5344CB8AC3E}">
        <p14:creationId xmlns:p14="http://schemas.microsoft.com/office/powerpoint/2010/main" val="27897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7503" y="980728"/>
            <a:ext cx="8960297" cy="400110"/>
          </a:xfrm>
          <a:prstGeom prst="rect">
            <a:avLst/>
          </a:prstGeom>
        </p:spPr>
        <p:txBody>
          <a:bodyPr wrap="square">
            <a:spAutoFit/>
          </a:bodyPr>
          <a:lstStyle/>
          <a:p>
            <a:r>
              <a:rPr lang="en-US" sz="2000" b="1" i="1" dirty="0"/>
              <a:t>Picard-Chebyshev</a:t>
            </a:r>
            <a:r>
              <a:rPr lang="en-US" sz="2000" dirty="0"/>
              <a:t> methods combine the techniques of two great mathematicians…</a:t>
            </a:r>
          </a:p>
        </p:txBody>
      </p:sp>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PICARD–CHEBYSHEV METHODS</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320" y="1412776"/>
            <a:ext cx="1903512" cy="2281416"/>
          </a:xfrm>
          <a:prstGeom prst="rect">
            <a:avLst/>
          </a:prstGeom>
          <a:ln w="41275">
            <a:solidFill>
              <a:schemeClr val="tx1"/>
            </a:solidFill>
          </a:ln>
        </p:spPr>
      </p:pic>
      <p:sp>
        <p:nvSpPr>
          <p:cNvPr id="15" name="Rectangle 14"/>
          <p:cNvSpPr/>
          <p:nvPr/>
        </p:nvSpPr>
        <p:spPr>
          <a:xfrm>
            <a:off x="1364154" y="3686835"/>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sp>
        <p:nvSpPr>
          <p:cNvPr id="16" name="TextBox 15"/>
          <p:cNvSpPr txBox="1"/>
          <p:nvPr/>
        </p:nvSpPr>
        <p:spPr>
          <a:xfrm>
            <a:off x="611560" y="3841884"/>
            <a:ext cx="3057128" cy="523220"/>
          </a:xfrm>
          <a:prstGeom prst="rect">
            <a:avLst/>
          </a:prstGeom>
          <a:noFill/>
        </p:spPr>
        <p:txBody>
          <a:bodyPr wrap="square" rtlCol="0">
            <a:spAutoFit/>
          </a:bodyPr>
          <a:lstStyle/>
          <a:p>
            <a:pPr algn="ctr"/>
            <a:r>
              <a:rPr lang="en-US" sz="1400" b="1" dirty="0">
                <a:solidFill>
                  <a:srgbClr val="0000FF"/>
                </a:solidFill>
              </a:rPr>
              <a:t>Charles Emile Picard</a:t>
            </a:r>
          </a:p>
          <a:p>
            <a:pPr algn="ctr"/>
            <a:r>
              <a:rPr lang="en-US" sz="1400" b="1" dirty="0">
                <a:solidFill>
                  <a:srgbClr val="0000FF"/>
                </a:solidFill>
              </a:rPr>
              <a:t>(1856-1941)</a:t>
            </a:r>
          </a:p>
        </p:txBody>
      </p:sp>
      <p:sp>
        <p:nvSpPr>
          <p:cNvPr id="2" name="Rectangle 1"/>
          <p:cNvSpPr/>
          <p:nvPr/>
        </p:nvSpPr>
        <p:spPr>
          <a:xfrm>
            <a:off x="51752" y="4221088"/>
            <a:ext cx="4104457" cy="646331"/>
          </a:xfrm>
          <a:prstGeom prst="rect">
            <a:avLst/>
          </a:prstGeom>
        </p:spPr>
        <p:txBody>
          <a:bodyPr wrap="square">
            <a:spAutoFit/>
          </a:bodyPr>
          <a:lstStyle/>
          <a:p>
            <a:pPr algn="ctr"/>
            <a:r>
              <a:rPr lang="en-US" dirty="0"/>
              <a:t>Developed the </a:t>
            </a:r>
            <a:r>
              <a:rPr lang="en-US" b="1" i="1" dirty="0"/>
              <a:t>path approximation </a:t>
            </a:r>
            <a:r>
              <a:rPr lang="en-US" dirty="0"/>
              <a:t>method for solving differential equations</a:t>
            </a:r>
          </a:p>
        </p:txBody>
      </p:sp>
      <p:pic>
        <p:nvPicPr>
          <p:cNvPr id="19" name="Picture 18"/>
          <p:cNvPicPr>
            <a:picLocks noChangeAspect="1"/>
          </p:cNvPicPr>
          <p:nvPr/>
        </p:nvPicPr>
        <p:blipFill>
          <a:blip r:embed="rId6"/>
          <a:stretch>
            <a:fillRect/>
          </a:stretch>
        </p:blipFill>
        <p:spPr>
          <a:xfrm>
            <a:off x="6084168" y="1441502"/>
            <a:ext cx="1765811" cy="2275530"/>
          </a:xfrm>
          <a:prstGeom prst="rect">
            <a:avLst/>
          </a:prstGeom>
          <a:noFill/>
          <a:ln w="47625">
            <a:solidFill>
              <a:schemeClr val="tx1"/>
            </a:solidFill>
          </a:ln>
        </p:spPr>
      </p:pic>
      <p:sp>
        <p:nvSpPr>
          <p:cNvPr id="20" name="Rectangle 19"/>
          <p:cNvSpPr/>
          <p:nvPr/>
        </p:nvSpPr>
        <p:spPr>
          <a:xfrm>
            <a:off x="4968552" y="4293096"/>
            <a:ext cx="4067944" cy="338554"/>
          </a:xfrm>
          <a:prstGeom prst="rect">
            <a:avLst/>
          </a:prstGeom>
        </p:spPr>
        <p:txBody>
          <a:bodyPr wrap="square">
            <a:spAutoFit/>
          </a:bodyPr>
          <a:lstStyle/>
          <a:p>
            <a:pPr algn="ctr"/>
            <a:r>
              <a:rPr lang="en-US" sz="1600" dirty="0"/>
              <a:t>Developed orthogonal </a:t>
            </a:r>
            <a:r>
              <a:rPr lang="en-US" sz="1600" b="1" i="1" dirty="0"/>
              <a:t>Chebyshev polynomials</a:t>
            </a:r>
          </a:p>
        </p:txBody>
      </p:sp>
      <p:sp>
        <p:nvSpPr>
          <p:cNvPr id="21" name="Rectangle 20"/>
          <p:cNvSpPr/>
          <p:nvPr/>
        </p:nvSpPr>
        <p:spPr>
          <a:xfrm>
            <a:off x="6228184" y="3717032"/>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graphicFrame>
        <p:nvGraphicFramePr>
          <p:cNvPr id="22" name="Object 21"/>
          <p:cNvGraphicFramePr>
            <a:graphicFrameLocks noChangeAspect="1"/>
          </p:cNvGraphicFramePr>
          <p:nvPr>
            <p:extLst>
              <p:ext uri="{D42A27DB-BD31-4B8C-83A1-F6EECF244321}">
                <p14:modId xmlns:p14="http://schemas.microsoft.com/office/powerpoint/2010/main" val="1142012368"/>
              </p:ext>
            </p:extLst>
          </p:nvPr>
        </p:nvGraphicFramePr>
        <p:xfrm>
          <a:off x="66675" y="4868863"/>
          <a:ext cx="4454525" cy="587375"/>
        </p:xfrm>
        <a:graphic>
          <a:graphicData uri="http://schemas.openxmlformats.org/presentationml/2006/ole">
            <mc:AlternateContent xmlns:mc="http://schemas.openxmlformats.org/markup-compatibility/2006">
              <mc:Choice xmlns:v="urn:schemas-microsoft-com:vml" Requires="v">
                <p:oleObj spid="_x0000_s9450" name="Equation" r:id="rId7" imgW="2692080" imgH="355320" progId="Equation.DSMT4">
                  <p:embed/>
                </p:oleObj>
              </mc:Choice>
              <mc:Fallback>
                <p:oleObj name="Equation" r:id="rId7" imgW="2692080" imgH="355320" progId="Equation.DSMT4">
                  <p:embed/>
                  <p:pic>
                    <p:nvPicPr>
                      <p:cNvPr id="0" name=""/>
                      <p:cNvPicPr/>
                      <p:nvPr/>
                    </p:nvPicPr>
                    <p:blipFill>
                      <a:blip r:embed="rId8"/>
                      <a:stretch>
                        <a:fillRect/>
                      </a:stretch>
                    </p:blipFill>
                    <p:spPr>
                      <a:xfrm>
                        <a:off x="66675" y="4868863"/>
                        <a:ext cx="4454525" cy="587375"/>
                      </a:xfrm>
                      <a:prstGeom prst="rect">
                        <a:avLst/>
                      </a:prstGeom>
                    </p:spPr>
                  </p:pic>
                </p:oleObj>
              </mc:Fallback>
            </mc:AlternateContent>
          </a:graphicData>
        </a:graphic>
      </p:graphicFrame>
      <p:sp>
        <p:nvSpPr>
          <p:cNvPr id="25" name="TextBox 24"/>
          <p:cNvSpPr txBox="1"/>
          <p:nvPr/>
        </p:nvSpPr>
        <p:spPr>
          <a:xfrm>
            <a:off x="6012160" y="3861048"/>
            <a:ext cx="1905000" cy="523220"/>
          </a:xfrm>
          <a:prstGeom prst="rect">
            <a:avLst/>
          </a:prstGeom>
          <a:noFill/>
        </p:spPr>
        <p:txBody>
          <a:bodyPr wrap="square" rtlCol="0">
            <a:spAutoFit/>
          </a:bodyPr>
          <a:lstStyle/>
          <a:p>
            <a:pPr algn="ctr"/>
            <a:r>
              <a:rPr lang="en-US" sz="1400" b="1" dirty="0" err="1">
                <a:solidFill>
                  <a:srgbClr val="0000FF"/>
                </a:solidFill>
              </a:rPr>
              <a:t>Pafnuty</a:t>
            </a:r>
            <a:r>
              <a:rPr lang="en-US" sz="1400" b="1" dirty="0">
                <a:solidFill>
                  <a:srgbClr val="0000FF"/>
                </a:solidFill>
              </a:rPr>
              <a:t> Chebyshev</a:t>
            </a:r>
          </a:p>
          <a:p>
            <a:pPr algn="ctr"/>
            <a:r>
              <a:rPr lang="en-US" sz="1400" b="1" dirty="0">
                <a:solidFill>
                  <a:srgbClr val="0000FF"/>
                </a:solidFill>
              </a:rPr>
              <a:t>(1821-1894)</a:t>
            </a:r>
          </a:p>
        </p:txBody>
      </p:sp>
      <p:pic>
        <p:nvPicPr>
          <p:cNvPr id="26" name="Picture 25" descr="Chebysh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5789224" y="4581128"/>
            <a:ext cx="2347201" cy="1898252"/>
          </a:xfrm>
          <a:prstGeom prst="rect">
            <a:avLst/>
          </a:prstGeom>
        </p:spPr>
      </p:pic>
      <p:pic>
        <p:nvPicPr>
          <p:cNvPr id="27" name="Picture 26"/>
          <p:cNvPicPr>
            <a:picLocks noChangeAspect="1"/>
          </p:cNvPicPr>
          <p:nvPr/>
        </p:nvPicPr>
        <p:blipFill>
          <a:blip r:embed="rId11"/>
          <a:stretch>
            <a:fillRect/>
          </a:stretch>
        </p:blipFill>
        <p:spPr>
          <a:xfrm>
            <a:off x="5496023" y="6378958"/>
            <a:ext cx="3013001" cy="366968"/>
          </a:xfrm>
          <a:prstGeom prst="rect">
            <a:avLst/>
          </a:prstGeom>
        </p:spPr>
      </p:pic>
      <p:sp>
        <p:nvSpPr>
          <p:cNvPr id="10" name="Rectangle 9"/>
          <p:cNvSpPr/>
          <p:nvPr/>
        </p:nvSpPr>
        <p:spPr>
          <a:xfrm>
            <a:off x="8097328" y="5138028"/>
            <a:ext cx="867160" cy="523220"/>
          </a:xfrm>
          <a:prstGeom prst="rect">
            <a:avLst/>
          </a:prstGeom>
          <a:ln w="12700">
            <a:solidFill>
              <a:schemeClr val="tx1"/>
            </a:solidFill>
          </a:ln>
        </p:spPr>
        <p:txBody>
          <a:bodyPr wrap="none">
            <a:spAutoFit/>
          </a:bodyPr>
          <a:lstStyle/>
          <a:p>
            <a:pPr algn="ctr"/>
            <a:r>
              <a:rPr lang="en-US" sz="1400" b="1" dirty="0"/>
              <a:t>Recall </a:t>
            </a:r>
          </a:p>
          <a:p>
            <a:pPr algn="ctr"/>
            <a:r>
              <a:rPr lang="en-US" sz="1400" b="1" dirty="0"/>
              <a:t>Lecture 1</a:t>
            </a:r>
          </a:p>
        </p:txBody>
      </p:sp>
      <p:sp>
        <p:nvSpPr>
          <p:cNvPr id="11" name="Left Brace 10"/>
          <p:cNvSpPr/>
          <p:nvPr/>
        </p:nvSpPr>
        <p:spPr>
          <a:xfrm rot="16200000">
            <a:off x="2278336" y="4813112"/>
            <a:ext cx="221392" cy="119758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H="1" flipV="1">
            <a:off x="2423841" y="5522601"/>
            <a:ext cx="3012256" cy="1002744"/>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55576" y="5805264"/>
            <a:ext cx="3278830" cy="923330"/>
          </a:xfrm>
          <a:prstGeom prst="rect">
            <a:avLst/>
          </a:prstGeom>
          <a:solidFill>
            <a:schemeClr val="bg1"/>
          </a:solidFill>
          <a:ln w="25400">
            <a:solidFill>
              <a:srgbClr val="FF0000"/>
            </a:solidFill>
          </a:ln>
        </p:spPr>
        <p:txBody>
          <a:bodyPr wrap="square">
            <a:spAutoFit/>
          </a:bodyPr>
          <a:lstStyle/>
          <a:p>
            <a:pPr algn="ctr"/>
            <a:r>
              <a:rPr lang="en-US" dirty="0"/>
              <a:t>Chebyshev polynomials are used to </a:t>
            </a:r>
            <a:r>
              <a:rPr lang="en-US" b="1" i="1" dirty="0"/>
              <a:t>approximate the integrate </a:t>
            </a:r>
            <a:r>
              <a:rPr lang="en-US" dirty="0"/>
              <a:t>in the Picard iteration sequence.</a:t>
            </a:r>
          </a:p>
        </p:txBody>
      </p:sp>
    </p:spTree>
    <p:extLst>
      <p:ext uri="{BB962C8B-B14F-4D97-AF65-F5344CB8AC3E}">
        <p14:creationId xmlns:p14="http://schemas.microsoft.com/office/powerpoint/2010/main" val="38702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4" y="980728"/>
            <a:ext cx="8960297" cy="4170372"/>
          </a:xfrm>
          <a:prstGeom prst="rect">
            <a:avLst/>
          </a:prstGeom>
        </p:spPr>
        <p:txBody>
          <a:bodyPr wrap="square">
            <a:spAutoFit/>
          </a:bodyPr>
          <a:lstStyle/>
          <a:p>
            <a:r>
              <a:rPr lang="en-US" b="1" dirty="0">
                <a:solidFill>
                  <a:srgbClr val="0000FF"/>
                </a:solidFill>
              </a:rPr>
              <a:t>Recall Picard Iteration</a:t>
            </a:r>
          </a:p>
          <a:p>
            <a:endParaRPr lang="en-US" b="1" dirty="0">
              <a:solidFill>
                <a:srgbClr val="0000FF"/>
              </a:solidFill>
            </a:endParaRPr>
          </a:p>
          <a:p>
            <a:endParaRPr lang="en-US" dirty="0"/>
          </a:p>
          <a:p>
            <a:endParaRPr lang="en-US" dirty="0"/>
          </a:p>
          <a:p>
            <a:endParaRPr lang="en-US" sz="800" dirty="0"/>
          </a:p>
          <a:p>
            <a:endParaRPr lang="en-US" sz="800" dirty="0"/>
          </a:p>
          <a:p>
            <a:endParaRPr lang="en-US" sz="800" dirty="0"/>
          </a:p>
          <a:p>
            <a:r>
              <a:rPr lang="en-US" b="1" dirty="0">
                <a:solidFill>
                  <a:srgbClr val="0000FF"/>
                </a:solidFill>
              </a:rPr>
              <a:t>Recall Least Squares Approximation</a:t>
            </a:r>
          </a:p>
          <a:p>
            <a:pPr>
              <a:buFont typeface="Arial"/>
              <a:buChar char="•"/>
            </a:pPr>
            <a:r>
              <a:rPr lang="en-US" dirty="0"/>
              <a:t> Scalar system:</a:t>
            </a:r>
          </a:p>
          <a:p>
            <a:pPr>
              <a:buFont typeface="Arial"/>
              <a:buChar char="•"/>
            </a:pPr>
            <a:endParaRPr lang="en-US" dirty="0"/>
          </a:p>
          <a:p>
            <a:pPr>
              <a:buFont typeface="Arial"/>
              <a:buChar char="•"/>
            </a:pPr>
            <a:endParaRPr lang="en-US" dirty="0"/>
          </a:p>
          <a:p>
            <a:endParaRPr lang="en-US" dirty="0"/>
          </a:p>
          <a:p>
            <a:endParaRPr lang="en-US" b="1" dirty="0"/>
          </a:p>
          <a:p>
            <a:endParaRPr lang="en-US" b="1" dirty="0"/>
          </a:p>
          <a:p>
            <a:endParaRPr lang="en-US" b="1" dirty="0"/>
          </a:p>
          <a:p>
            <a:endParaRPr lang="en-US" sz="700" b="1" dirty="0"/>
          </a:p>
          <a:p>
            <a:pPr>
              <a:buFont typeface="Arial"/>
              <a:buChar char="•"/>
            </a:pPr>
            <a:r>
              <a:rPr lang="en-US" dirty="0"/>
              <a:t> </a:t>
            </a:r>
            <a:r>
              <a:rPr lang="en-US" i="1" dirty="0">
                <a:latin typeface="Times New Roman" panose="02020603050405020304" pitchFamily="18" charset="0"/>
                <a:cs typeface="Times New Roman" panose="02020603050405020304" pitchFamily="18" charset="0"/>
              </a:rPr>
              <a:t>n</a:t>
            </a:r>
            <a:r>
              <a:rPr lang="en-US" dirty="0"/>
              <a:t>-dimensional system (use row vectors)</a:t>
            </a:r>
          </a:p>
        </p:txBody>
      </p:sp>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1" name="Object 10"/>
          <p:cNvGraphicFramePr>
            <a:graphicFrameLocks noChangeAspect="1"/>
          </p:cNvGraphicFramePr>
          <p:nvPr>
            <p:extLst>
              <p:ext uri="{D42A27DB-BD31-4B8C-83A1-F6EECF244321}">
                <p14:modId xmlns:p14="http://schemas.microsoft.com/office/powerpoint/2010/main" val="1954323441"/>
              </p:ext>
            </p:extLst>
          </p:nvPr>
        </p:nvGraphicFramePr>
        <p:xfrm>
          <a:off x="5227638" y="3035300"/>
          <a:ext cx="3730625" cy="393700"/>
        </p:xfrm>
        <a:graphic>
          <a:graphicData uri="http://schemas.openxmlformats.org/presentationml/2006/ole">
            <mc:AlternateContent xmlns:mc="http://schemas.openxmlformats.org/markup-compatibility/2006">
              <mc:Choice xmlns:v="urn:schemas-microsoft-com:vml" Requires="v">
                <p:oleObj spid="_x0000_s39649" name="Equation" r:id="rId5" imgW="2882880" imgH="304560" progId="Equation.DSMT4">
                  <p:embed/>
                </p:oleObj>
              </mc:Choice>
              <mc:Fallback>
                <p:oleObj name="Equation" r:id="rId5" imgW="2882880" imgH="304560" progId="Equation.DSMT4">
                  <p:embed/>
                  <p:pic>
                    <p:nvPicPr>
                      <p:cNvPr id="0" name=""/>
                      <p:cNvPicPr/>
                      <p:nvPr/>
                    </p:nvPicPr>
                    <p:blipFill>
                      <a:blip r:embed="rId6"/>
                      <a:stretch>
                        <a:fillRect/>
                      </a:stretch>
                    </p:blipFill>
                    <p:spPr>
                      <a:xfrm>
                        <a:off x="5227638" y="3035300"/>
                        <a:ext cx="3730625" cy="393700"/>
                      </a:xfrm>
                      <a:prstGeom prst="rect">
                        <a:avLst/>
                      </a:prstGeom>
                    </p:spPr>
                  </p:pic>
                </p:oleObj>
              </mc:Fallback>
            </mc:AlternateContent>
          </a:graphicData>
        </a:graphic>
      </p:graphicFrame>
      <p:cxnSp>
        <p:nvCxnSpPr>
          <p:cNvPr id="12" name="Straight Arrow Connector 11"/>
          <p:cNvCxnSpPr/>
          <p:nvPr/>
        </p:nvCxnSpPr>
        <p:spPr>
          <a:xfrm flipV="1">
            <a:off x="3419872" y="3283302"/>
            <a:ext cx="1598662" cy="16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10541" y="3005807"/>
            <a:ext cx="1811329" cy="276999"/>
          </a:xfrm>
          <a:prstGeom prst="rect">
            <a:avLst/>
          </a:prstGeom>
        </p:spPr>
        <p:txBody>
          <a:bodyPr wrap="none">
            <a:spAutoFit/>
          </a:bodyPr>
          <a:lstStyle/>
          <a:p>
            <a:pPr algn="ctr"/>
            <a:r>
              <a:rPr lang="en-US" sz="1200" b="1" dirty="0"/>
              <a:t>Least squares coefficients</a:t>
            </a:r>
          </a:p>
        </p:txBody>
      </p:sp>
      <p:graphicFrame>
        <p:nvGraphicFramePr>
          <p:cNvPr id="20" name="Object 19"/>
          <p:cNvGraphicFramePr>
            <a:graphicFrameLocks noChangeAspect="1"/>
          </p:cNvGraphicFramePr>
          <p:nvPr>
            <p:extLst>
              <p:ext uri="{D42A27DB-BD31-4B8C-83A1-F6EECF244321}">
                <p14:modId xmlns:p14="http://schemas.microsoft.com/office/powerpoint/2010/main" val="4013662468"/>
              </p:ext>
            </p:extLst>
          </p:nvPr>
        </p:nvGraphicFramePr>
        <p:xfrm>
          <a:off x="334963" y="5516563"/>
          <a:ext cx="8370887" cy="1173162"/>
        </p:xfrm>
        <a:graphic>
          <a:graphicData uri="http://schemas.openxmlformats.org/presentationml/2006/ole">
            <mc:AlternateContent xmlns:mc="http://schemas.openxmlformats.org/markup-compatibility/2006">
              <mc:Choice xmlns:v="urn:schemas-microsoft-com:vml" Requires="v">
                <p:oleObj spid="_x0000_s39650" name="Equation" r:id="rId7" imgW="6895800" imgH="965160" progId="Equation.DSMT4">
                  <p:embed/>
                </p:oleObj>
              </mc:Choice>
              <mc:Fallback>
                <p:oleObj name="Equation" r:id="rId7" imgW="6895800" imgH="965160" progId="Equation.DSMT4">
                  <p:embed/>
                  <p:pic>
                    <p:nvPicPr>
                      <p:cNvPr id="0" name=""/>
                      <p:cNvPicPr/>
                      <p:nvPr/>
                    </p:nvPicPr>
                    <p:blipFill>
                      <a:blip r:embed="rId8"/>
                      <a:stretch>
                        <a:fillRect/>
                      </a:stretch>
                    </p:blipFill>
                    <p:spPr>
                      <a:xfrm>
                        <a:off x="334963" y="5516563"/>
                        <a:ext cx="8370887" cy="1173162"/>
                      </a:xfrm>
                      <a:prstGeom prst="rect">
                        <a:avLst/>
                      </a:prstGeom>
                    </p:spPr>
                  </p:pic>
                </p:oleObj>
              </mc:Fallback>
            </mc:AlternateContent>
          </a:graphicData>
        </a:graphic>
      </p:graphicFrame>
      <p:sp>
        <p:nvSpPr>
          <p:cNvPr id="44" name="Rectangle 43"/>
          <p:cNvSpPr/>
          <p:nvPr/>
        </p:nvSpPr>
        <p:spPr>
          <a:xfrm>
            <a:off x="2139950" y="1802335"/>
            <a:ext cx="199802" cy="2857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251304" y="1799483"/>
            <a:ext cx="199802" cy="2857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Left Brace 40"/>
          <p:cNvSpPr/>
          <p:nvPr/>
        </p:nvSpPr>
        <p:spPr>
          <a:xfrm rot="16200000">
            <a:off x="2234756" y="1333134"/>
            <a:ext cx="209993" cy="1152128"/>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Left Brace 41"/>
          <p:cNvSpPr/>
          <p:nvPr/>
        </p:nvSpPr>
        <p:spPr>
          <a:xfrm rot="16200000">
            <a:off x="7131300" y="1331268"/>
            <a:ext cx="209993" cy="1152128"/>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6" name="Object 35"/>
          <p:cNvGraphicFramePr>
            <a:graphicFrameLocks noChangeAspect="1"/>
          </p:cNvGraphicFramePr>
          <p:nvPr>
            <p:extLst>
              <p:ext uri="{D42A27DB-BD31-4B8C-83A1-F6EECF244321}">
                <p14:modId xmlns:p14="http://schemas.microsoft.com/office/powerpoint/2010/main" val="2795832168"/>
              </p:ext>
            </p:extLst>
          </p:nvPr>
        </p:nvGraphicFramePr>
        <p:xfrm>
          <a:off x="105804" y="1287394"/>
          <a:ext cx="4068291" cy="555582"/>
        </p:xfrm>
        <a:graphic>
          <a:graphicData uri="http://schemas.openxmlformats.org/presentationml/2006/ole">
            <mc:AlternateContent xmlns:mc="http://schemas.openxmlformats.org/markup-compatibility/2006">
              <mc:Choice xmlns:v="urn:schemas-microsoft-com:vml" Requires="v">
                <p:oleObj spid="_x0000_s39651" name="Equation" r:id="rId9" imgW="2603160" imgH="355320" progId="Equation.DSMT4">
                  <p:embed/>
                </p:oleObj>
              </mc:Choice>
              <mc:Fallback>
                <p:oleObj name="Equation" r:id="rId9" imgW="2603160" imgH="355320" progId="Equation.DSMT4">
                  <p:embed/>
                  <p:pic>
                    <p:nvPicPr>
                      <p:cNvPr id="0" name=""/>
                      <p:cNvPicPr/>
                      <p:nvPr/>
                    </p:nvPicPr>
                    <p:blipFill>
                      <a:blip r:embed="rId10"/>
                      <a:stretch>
                        <a:fillRect/>
                      </a:stretch>
                    </p:blipFill>
                    <p:spPr>
                      <a:xfrm>
                        <a:off x="105804" y="1287394"/>
                        <a:ext cx="4068291" cy="555582"/>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526172395"/>
              </p:ext>
            </p:extLst>
          </p:nvPr>
        </p:nvGraphicFramePr>
        <p:xfrm>
          <a:off x="4974294" y="1241701"/>
          <a:ext cx="4090500" cy="675131"/>
        </p:xfrm>
        <a:graphic>
          <a:graphicData uri="http://schemas.openxmlformats.org/presentationml/2006/ole">
            <mc:AlternateContent xmlns:mc="http://schemas.openxmlformats.org/markup-compatibility/2006">
              <mc:Choice xmlns:v="urn:schemas-microsoft-com:vml" Requires="v">
                <p:oleObj spid="_x0000_s39652" name="Equation" r:id="rId11" imgW="2616120" imgH="431640" progId="Equation.DSMT4">
                  <p:embed/>
                </p:oleObj>
              </mc:Choice>
              <mc:Fallback>
                <p:oleObj name="Equation" r:id="rId11" imgW="2616120" imgH="431640" progId="Equation.DSMT4">
                  <p:embed/>
                  <p:pic>
                    <p:nvPicPr>
                      <p:cNvPr id="0" name=""/>
                      <p:cNvPicPr/>
                      <p:nvPr/>
                    </p:nvPicPr>
                    <p:blipFill>
                      <a:blip r:embed="rId12"/>
                      <a:stretch>
                        <a:fillRect/>
                      </a:stretch>
                    </p:blipFill>
                    <p:spPr>
                      <a:xfrm>
                        <a:off x="4974294" y="1241701"/>
                        <a:ext cx="4090500" cy="675131"/>
                      </a:xfrm>
                      <a:prstGeom prst="rect">
                        <a:avLst/>
                      </a:prstGeom>
                    </p:spPr>
                  </p:pic>
                </p:oleObj>
              </mc:Fallback>
            </mc:AlternateContent>
          </a:graphicData>
        </a:graphic>
      </p:graphicFrame>
      <p:sp>
        <p:nvSpPr>
          <p:cNvPr id="48" name="Rectangle 47"/>
          <p:cNvSpPr/>
          <p:nvPr/>
        </p:nvSpPr>
        <p:spPr>
          <a:xfrm>
            <a:off x="3426841" y="2086384"/>
            <a:ext cx="3009863" cy="276999"/>
          </a:xfrm>
          <a:prstGeom prst="rect">
            <a:avLst/>
          </a:prstGeom>
        </p:spPr>
        <p:txBody>
          <a:bodyPr wrap="none">
            <a:spAutoFit/>
          </a:bodyPr>
          <a:lstStyle/>
          <a:p>
            <a:pPr algn="ctr"/>
            <a:r>
              <a:rPr lang="en-US" sz="1200" b="1" dirty="0"/>
              <a:t>Approximation with </a:t>
            </a:r>
            <a:r>
              <a:rPr lang="en-US" sz="1200" b="1" dirty="0" err="1"/>
              <a:t>Chebyshev</a:t>
            </a:r>
            <a:r>
              <a:rPr lang="en-US" sz="1200" b="1" dirty="0"/>
              <a:t> polynomials</a:t>
            </a:r>
          </a:p>
        </p:txBody>
      </p:sp>
      <p:graphicFrame>
        <p:nvGraphicFramePr>
          <p:cNvPr id="10" name="Object 9"/>
          <p:cNvGraphicFramePr>
            <a:graphicFrameLocks noChangeAspect="1"/>
          </p:cNvGraphicFramePr>
          <p:nvPr>
            <p:extLst>
              <p:ext uri="{D42A27DB-BD31-4B8C-83A1-F6EECF244321}">
                <p14:modId xmlns:p14="http://schemas.microsoft.com/office/powerpoint/2010/main" val="2485360662"/>
              </p:ext>
            </p:extLst>
          </p:nvPr>
        </p:nvGraphicFramePr>
        <p:xfrm>
          <a:off x="179388" y="3038475"/>
          <a:ext cx="3128962" cy="461963"/>
        </p:xfrm>
        <a:graphic>
          <a:graphicData uri="http://schemas.openxmlformats.org/presentationml/2006/ole">
            <mc:AlternateContent xmlns:mc="http://schemas.openxmlformats.org/markup-compatibility/2006">
              <mc:Choice xmlns:v="urn:schemas-microsoft-com:vml" Requires="v">
                <p:oleObj spid="_x0000_s39653" name="Equation" r:id="rId13" imgW="2666880" imgH="393480" progId="Equation.DSMT4">
                  <p:embed/>
                </p:oleObj>
              </mc:Choice>
              <mc:Fallback>
                <p:oleObj name="Equation" r:id="rId13" imgW="2666880" imgH="393480" progId="Equation.DSMT4">
                  <p:embed/>
                  <p:pic>
                    <p:nvPicPr>
                      <p:cNvPr id="0" name=""/>
                      <p:cNvPicPr/>
                      <p:nvPr/>
                    </p:nvPicPr>
                    <p:blipFill>
                      <a:blip r:embed="rId14"/>
                      <a:stretch>
                        <a:fillRect/>
                      </a:stretch>
                    </p:blipFill>
                    <p:spPr>
                      <a:xfrm>
                        <a:off x="179388" y="3038475"/>
                        <a:ext cx="3128962" cy="461963"/>
                      </a:xfrm>
                      <a:prstGeom prst="rect">
                        <a:avLst/>
                      </a:prstGeom>
                      <a:noFill/>
                      <a:ln>
                        <a:noFill/>
                      </a:ln>
                    </p:spPr>
                  </p:pic>
                </p:oleObj>
              </mc:Fallback>
            </mc:AlternateContent>
          </a:graphicData>
        </a:graphic>
      </p:graphicFrame>
      <p:sp>
        <p:nvSpPr>
          <p:cNvPr id="49" name="Rectangle 48"/>
          <p:cNvSpPr/>
          <p:nvPr/>
        </p:nvSpPr>
        <p:spPr>
          <a:xfrm>
            <a:off x="4364565" y="1810467"/>
            <a:ext cx="867417" cy="276999"/>
          </a:xfrm>
          <a:prstGeom prst="rect">
            <a:avLst/>
          </a:prstGeom>
        </p:spPr>
        <p:txBody>
          <a:bodyPr wrap="none">
            <a:spAutoFit/>
          </a:bodyPr>
          <a:lstStyle/>
          <a:p>
            <a:r>
              <a:rPr lang="en-US" sz="1200" b="1" dirty="0"/>
              <a:t>(Lecture 1)</a:t>
            </a:r>
            <a:endParaRPr lang="en-US" sz="1200" dirty="0"/>
          </a:p>
        </p:txBody>
      </p:sp>
      <p:graphicFrame>
        <p:nvGraphicFramePr>
          <p:cNvPr id="18" name="Object 17"/>
          <p:cNvGraphicFramePr>
            <a:graphicFrameLocks noChangeAspect="1"/>
          </p:cNvGraphicFramePr>
          <p:nvPr>
            <p:extLst>
              <p:ext uri="{D42A27DB-BD31-4B8C-83A1-F6EECF244321}">
                <p14:modId xmlns:p14="http://schemas.microsoft.com/office/powerpoint/2010/main" val="162351962"/>
              </p:ext>
            </p:extLst>
          </p:nvPr>
        </p:nvGraphicFramePr>
        <p:xfrm>
          <a:off x="35496" y="3501008"/>
          <a:ext cx="6986588" cy="1174750"/>
        </p:xfrm>
        <a:graphic>
          <a:graphicData uri="http://schemas.openxmlformats.org/presentationml/2006/ole">
            <mc:AlternateContent xmlns:mc="http://schemas.openxmlformats.org/markup-compatibility/2006">
              <mc:Choice xmlns:v="urn:schemas-microsoft-com:vml" Requires="v">
                <p:oleObj spid="_x0000_s39654" name="Equation" r:id="rId15" imgW="5587920" imgH="939600" progId="Equation.DSMT4">
                  <p:embed/>
                </p:oleObj>
              </mc:Choice>
              <mc:Fallback>
                <p:oleObj name="Equation" r:id="rId15" imgW="5587920" imgH="939600" progId="Equation.DSMT4">
                  <p:embed/>
                  <p:pic>
                    <p:nvPicPr>
                      <p:cNvPr id="0" name=""/>
                      <p:cNvPicPr/>
                      <p:nvPr/>
                    </p:nvPicPr>
                    <p:blipFill>
                      <a:blip r:embed="rId16"/>
                      <a:stretch>
                        <a:fillRect/>
                      </a:stretch>
                    </p:blipFill>
                    <p:spPr>
                      <a:xfrm>
                        <a:off x="35496" y="3501008"/>
                        <a:ext cx="6986588" cy="1174750"/>
                      </a:xfrm>
                      <a:prstGeom prst="rect">
                        <a:avLst/>
                      </a:prstGeom>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1527414559"/>
              </p:ext>
            </p:extLst>
          </p:nvPr>
        </p:nvGraphicFramePr>
        <p:xfrm>
          <a:off x="5153025" y="4979988"/>
          <a:ext cx="3860800" cy="393700"/>
        </p:xfrm>
        <a:graphic>
          <a:graphicData uri="http://schemas.openxmlformats.org/presentationml/2006/ole">
            <mc:AlternateContent xmlns:mc="http://schemas.openxmlformats.org/markup-compatibility/2006">
              <mc:Choice xmlns:v="urn:schemas-microsoft-com:vml" Requires="v">
                <p:oleObj spid="_x0000_s39655" name="Equation" r:id="rId17" imgW="2984400" imgH="304560" progId="Equation.DSMT4">
                  <p:embed/>
                </p:oleObj>
              </mc:Choice>
              <mc:Fallback>
                <p:oleObj name="Equation" r:id="rId17" imgW="2984400" imgH="304560" progId="Equation.DSMT4">
                  <p:embed/>
                  <p:pic>
                    <p:nvPicPr>
                      <p:cNvPr id="0" name=""/>
                      <p:cNvPicPr/>
                      <p:nvPr/>
                    </p:nvPicPr>
                    <p:blipFill>
                      <a:blip r:embed="rId18"/>
                      <a:stretch>
                        <a:fillRect/>
                      </a:stretch>
                    </p:blipFill>
                    <p:spPr>
                      <a:xfrm>
                        <a:off x="5153025" y="4979988"/>
                        <a:ext cx="3860800" cy="393700"/>
                      </a:xfrm>
                      <a:prstGeom prst="rect">
                        <a:avLst/>
                      </a:prstGeom>
                    </p:spPr>
                  </p:pic>
                </p:oleObj>
              </mc:Fallback>
            </mc:AlternateContent>
          </a:graphicData>
        </a:graphic>
      </p:graphicFrame>
      <p:cxnSp>
        <p:nvCxnSpPr>
          <p:cNvPr id="52" name="Straight Arrow Connector 51"/>
          <p:cNvCxnSpPr/>
          <p:nvPr/>
        </p:nvCxnSpPr>
        <p:spPr>
          <a:xfrm flipV="1">
            <a:off x="3410222" y="5228088"/>
            <a:ext cx="1598662" cy="16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3300891" y="4950593"/>
            <a:ext cx="1811329" cy="276999"/>
          </a:xfrm>
          <a:prstGeom prst="rect">
            <a:avLst/>
          </a:prstGeom>
        </p:spPr>
        <p:txBody>
          <a:bodyPr wrap="none">
            <a:spAutoFit/>
          </a:bodyPr>
          <a:lstStyle/>
          <a:p>
            <a:pPr algn="ctr"/>
            <a:r>
              <a:rPr lang="en-US" sz="1200" b="1" dirty="0"/>
              <a:t>Least squares coefficients</a:t>
            </a:r>
          </a:p>
        </p:txBody>
      </p:sp>
      <p:graphicFrame>
        <p:nvGraphicFramePr>
          <p:cNvPr id="54" name="Object 53"/>
          <p:cNvGraphicFramePr>
            <a:graphicFrameLocks noChangeAspect="1"/>
          </p:cNvGraphicFramePr>
          <p:nvPr>
            <p:extLst>
              <p:ext uri="{D42A27DB-BD31-4B8C-83A1-F6EECF244321}">
                <p14:modId xmlns:p14="http://schemas.microsoft.com/office/powerpoint/2010/main" val="2312399176"/>
              </p:ext>
            </p:extLst>
          </p:nvPr>
        </p:nvGraphicFramePr>
        <p:xfrm>
          <a:off x="103188" y="5013176"/>
          <a:ext cx="3262312" cy="461962"/>
        </p:xfrm>
        <a:graphic>
          <a:graphicData uri="http://schemas.openxmlformats.org/presentationml/2006/ole">
            <mc:AlternateContent xmlns:mc="http://schemas.openxmlformats.org/markup-compatibility/2006">
              <mc:Choice xmlns:v="urn:schemas-microsoft-com:vml" Requires="v">
                <p:oleObj spid="_x0000_s39656" name="Equation" r:id="rId19" imgW="2781000" imgH="393480" progId="Equation.DSMT4">
                  <p:embed/>
                </p:oleObj>
              </mc:Choice>
              <mc:Fallback>
                <p:oleObj name="Equation" r:id="rId19" imgW="2781000" imgH="393480" progId="Equation.DSMT4">
                  <p:embed/>
                  <p:pic>
                    <p:nvPicPr>
                      <p:cNvPr id="0" name=""/>
                      <p:cNvPicPr/>
                      <p:nvPr/>
                    </p:nvPicPr>
                    <p:blipFill>
                      <a:blip r:embed="rId20"/>
                      <a:stretch>
                        <a:fillRect/>
                      </a:stretch>
                    </p:blipFill>
                    <p:spPr>
                      <a:xfrm>
                        <a:off x="103188" y="5013176"/>
                        <a:ext cx="3262312" cy="461962"/>
                      </a:xfrm>
                      <a:prstGeom prst="rect">
                        <a:avLst/>
                      </a:prstGeom>
                      <a:noFill/>
                      <a:ln>
                        <a:noFill/>
                      </a:ln>
                    </p:spPr>
                  </p:pic>
                </p:oleObj>
              </mc:Fallback>
            </mc:AlternateContent>
          </a:graphicData>
        </a:graphic>
      </p:graphicFrame>
      <p:sp>
        <p:nvSpPr>
          <p:cNvPr id="55" name="Rectangle 54"/>
          <p:cNvSpPr/>
          <p:nvPr/>
        </p:nvSpPr>
        <p:spPr>
          <a:xfrm>
            <a:off x="6732240" y="2288535"/>
            <a:ext cx="2298031" cy="646331"/>
          </a:xfrm>
          <a:prstGeom prst="rect">
            <a:avLst/>
          </a:prstGeom>
          <a:solidFill>
            <a:schemeClr val="tx2">
              <a:lumMod val="40000"/>
              <a:lumOff val="60000"/>
            </a:schemeClr>
          </a:solidFill>
          <a:ln w="19050">
            <a:solidFill>
              <a:schemeClr val="tx1"/>
            </a:solidFill>
          </a:ln>
        </p:spPr>
        <p:txBody>
          <a:bodyPr wrap="square">
            <a:spAutoFit/>
          </a:bodyPr>
          <a:lstStyle/>
          <a:p>
            <a:r>
              <a:rPr lang="en-US" sz="1200" i="1" dirty="0">
                <a:solidFill>
                  <a:schemeClr val="bg1"/>
                </a:solidFill>
                <a:latin typeface="Times New Roman" panose="02020603050405020304" pitchFamily="18" charset="0"/>
                <a:cs typeface="Times New Roman" panose="02020603050405020304" pitchFamily="18" charset="0"/>
              </a:rPr>
              <a:t>N</a:t>
            </a:r>
            <a:r>
              <a:rPr lang="en-US" sz="1200" dirty="0">
                <a:solidFill>
                  <a:schemeClr val="bg1"/>
                </a:solidFill>
              </a:rPr>
              <a:t>       = </a:t>
            </a:r>
            <a:r>
              <a:rPr lang="en-US" sz="1200" i="1" dirty="0">
                <a:solidFill>
                  <a:schemeClr val="bg1"/>
                </a:solidFill>
              </a:rPr>
              <a:t>order of Chebyshev series</a:t>
            </a:r>
            <a:endParaRPr lang="en-US" sz="1200" dirty="0">
              <a:solidFill>
                <a:schemeClr val="bg1"/>
              </a:solidFill>
            </a:endParaRPr>
          </a:p>
          <a:p>
            <a:r>
              <a:rPr lang="en-US" sz="1200" i="1" dirty="0">
                <a:solidFill>
                  <a:schemeClr val="bg1"/>
                </a:solidFill>
                <a:latin typeface="Times New Roman" panose="02020603050405020304" pitchFamily="18" charset="0"/>
                <a:cs typeface="Times New Roman" panose="02020603050405020304" pitchFamily="18" charset="0"/>
              </a:rPr>
              <a:t>n</a:t>
            </a:r>
            <a:r>
              <a:rPr lang="en-US" sz="1200" dirty="0">
                <a:solidFill>
                  <a:schemeClr val="bg1"/>
                </a:solidFill>
              </a:rPr>
              <a:t>        = </a:t>
            </a:r>
            <a:r>
              <a:rPr lang="en-US" sz="1200" i="1" dirty="0">
                <a:solidFill>
                  <a:schemeClr val="bg1"/>
                </a:solidFill>
              </a:rPr>
              <a:t># of state variables</a:t>
            </a:r>
            <a:endParaRPr lang="en-US" sz="1200" dirty="0">
              <a:solidFill>
                <a:schemeClr val="bg1"/>
              </a:solidFill>
            </a:endParaRPr>
          </a:p>
          <a:p>
            <a:r>
              <a:rPr lang="en-US" sz="1200" i="1" dirty="0">
                <a:solidFill>
                  <a:schemeClr val="bg1"/>
                </a:solidFill>
                <a:latin typeface="Times New Roman" panose="02020603050405020304" pitchFamily="18" charset="0"/>
                <a:cs typeface="Times New Roman" panose="02020603050405020304" pitchFamily="18" charset="0"/>
              </a:rPr>
              <a:t>M</a:t>
            </a:r>
            <a:r>
              <a:rPr lang="en-US" sz="1200" dirty="0">
                <a:solidFill>
                  <a:schemeClr val="bg1"/>
                </a:solidFill>
              </a:rPr>
              <a:t> +1 = </a:t>
            </a:r>
            <a:r>
              <a:rPr lang="en-US" sz="1200" i="1" dirty="0">
                <a:solidFill>
                  <a:schemeClr val="bg1"/>
                </a:solidFill>
              </a:rPr>
              <a:t># of sample (node) points</a:t>
            </a:r>
          </a:p>
        </p:txBody>
      </p:sp>
      <p:graphicFrame>
        <p:nvGraphicFramePr>
          <p:cNvPr id="29" name="Object 28"/>
          <p:cNvGraphicFramePr>
            <a:graphicFrameLocks noChangeAspect="1"/>
          </p:cNvGraphicFramePr>
          <p:nvPr>
            <p:extLst>
              <p:ext uri="{D42A27DB-BD31-4B8C-83A1-F6EECF244321}">
                <p14:modId xmlns:p14="http://schemas.microsoft.com/office/powerpoint/2010/main" val="1017328704"/>
              </p:ext>
            </p:extLst>
          </p:nvPr>
        </p:nvGraphicFramePr>
        <p:xfrm>
          <a:off x="7153519" y="3478687"/>
          <a:ext cx="1804744" cy="1318465"/>
        </p:xfrm>
        <a:graphic>
          <a:graphicData uri="http://schemas.openxmlformats.org/presentationml/2006/ole">
            <mc:AlternateContent xmlns:mc="http://schemas.openxmlformats.org/markup-compatibility/2006">
              <mc:Choice xmlns:v="urn:schemas-microsoft-com:vml" Requires="v">
                <p:oleObj spid="_x0000_s39657" name="Equation" r:id="rId21" imgW="1574640" imgH="1155600" progId="Equation.DSMT4">
                  <p:embed/>
                </p:oleObj>
              </mc:Choice>
              <mc:Fallback>
                <p:oleObj name="Equation" r:id="rId21" imgW="1574640" imgH="1155600" progId="Equation.DSMT4">
                  <p:embed/>
                  <p:pic>
                    <p:nvPicPr>
                      <p:cNvPr id="0" name=""/>
                      <p:cNvPicPr/>
                      <p:nvPr/>
                    </p:nvPicPr>
                    <p:blipFill>
                      <a:blip r:embed="rId22"/>
                      <a:stretch>
                        <a:fillRect/>
                      </a:stretch>
                    </p:blipFill>
                    <p:spPr>
                      <a:xfrm>
                        <a:off x="7153519" y="3478687"/>
                        <a:ext cx="1804744" cy="1318465"/>
                      </a:xfrm>
                      <a:prstGeom prst="rect">
                        <a:avLst/>
                      </a:prstGeom>
                    </p:spPr>
                  </p:pic>
                </p:oleObj>
              </mc:Fallback>
            </mc:AlternateContent>
          </a:graphicData>
        </a:graphic>
      </p:graphicFrame>
      <p:sp>
        <p:nvSpPr>
          <p:cNvPr id="34" name="Left Brace 33"/>
          <p:cNvSpPr/>
          <p:nvPr/>
        </p:nvSpPr>
        <p:spPr>
          <a:xfrm rot="16200000">
            <a:off x="4698843" y="-474501"/>
            <a:ext cx="178361" cy="5040560"/>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883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75890"/>
            <a:ext cx="8960297" cy="4001095"/>
          </a:xfrm>
          <a:prstGeom prst="rect">
            <a:avLst/>
          </a:prstGeom>
        </p:spPr>
        <p:txBody>
          <a:bodyPr wrap="square">
            <a:spAutoFit/>
          </a:bodyPr>
          <a:lstStyle/>
          <a:p>
            <a:r>
              <a:rPr lang="en-US" sz="2000" b="1" dirty="0">
                <a:solidFill>
                  <a:srgbClr val="0000FF"/>
                </a:solidFill>
              </a:rPr>
              <a:t>From the previous slide…</a:t>
            </a:r>
          </a:p>
          <a:p>
            <a:endParaRPr lang="en-US" sz="2000" b="1" dirty="0">
              <a:solidFill>
                <a:srgbClr val="0000FF"/>
              </a:solidFill>
            </a:endParaRPr>
          </a:p>
          <a:p>
            <a:endParaRPr lang="en-US" sz="600" b="1" dirty="0">
              <a:solidFill>
                <a:srgbClr val="0000FF"/>
              </a:solidFill>
            </a:endParaRPr>
          </a:p>
          <a:p>
            <a:r>
              <a:rPr lang="en-US" sz="2000" b="1" dirty="0">
                <a:solidFill>
                  <a:srgbClr val="0000FF"/>
                </a:solidFill>
              </a:rPr>
              <a:t>Expand</a:t>
            </a:r>
            <a:endParaRPr lang="en-US" sz="2000" dirty="0"/>
          </a:p>
          <a:p>
            <a:pPr>
              <a:buFont typeface="Arial"/>
              <a:buChar char="•"/>
            </a:pPr>
            <a:r>
              <a:rPr lang="en-US" sz="2000" dirty="0"/>
              <a:t> Expanding the Chebyshev series above leads to:</a:t>
            </a:r>
          </a:p>
          <a:p>
            <a:endParaRPr lang="en-US" sz="2000" b="1" dirty="0">
              <a:solidFill>
                <a:srgbClr val="0000FF"/>
              </a:solidFill>
            </a:endParaRPr>
          </a:p>
          <a:p>
            <a:endParaRPr lang="en-US" sz="2000" dirty="0"/>
          </a:p>
          <a:p>
            <a:endParaRPr lang="en-US" sz="800" dirty="0"/>
          </a:p>
          <a:p>
            <a:r>
              <a:rPr lang="en-US" sz="2000" b="1" dirty="0">
                <a:solidFill>
                  <a:srgbClr val="0000FF"/>
                </a:solidFill>
              </a:rPr>
              <a:t>Integrate</a:t>
            </a:r>
            <a:endParaRPr lang="en-US" sz="2000" dirty="0"/>
          </a:p>
          <a:p>
            <a:pPr>
              <a:buFont typeface="Arial"/>
              <a:buChar char="•"/>
            </a:pPr>
            <a:r>
              <a:rPr lang="en-US" sz="2000" dirty="0"/>
              <a:t> The following relationship exists for </a:t>
            </a:r>
            <a:r>
              <a:rPr lang="en-US" sz="2000" b="1" i="1" dirty="0"/>
              <a:t>Chebyshev polynomials </a:t>
            </a:r>
            <a:r>
              <a:rPr lang="en-US" sz="2000" dirty="0"/>
              <a:t>and their </a:t>
            </a:r>
            <a:r>
              <a:rPr lang="en-US" sz="2000" b="1" i="1" dirty="0"/>
              <a:t>integrals</a:t>
            </a:r>
            <a:r>
              <a:rPr lang="en-US" sz="2000" dirty="0"/>
              <a:t>:</a:t>
            </a:r>
            <a:endParaRPr lang="en-US" sz="2000" b="1" dirty="0">
              <a:solidFill>
                <a:srgbClr val="0000FF"/>
              </a:solidFill>
            </a:endParaRPr>
          </a:p>
          <a:p>
            <a:endParaRPr lang="en-US" sz="2000" b="1" dirty="0">
              <a:solidFill>
                <a:srgbClr val="0000FF"/>
              </a:solidFill>
            </a:endParaRPr>
          </a:p>
          <a:p>
            <a:endParaRPr lang="en-US" sz="2000" dirty="0"/>
          </a:p>
          <a:p>
            <a:endParaRPr lang="en-US" sz="2000" dirty="0"/>
          </a:p>
          <a:p>
            <a:pPr>
              <a:buFont typeface="Arial"/>
              <a:buChar char="•"/>
            </a:pPr>
            <a:r>
              <a:rPr lang="en-US" sz="2000" dirty="0"/>
              <a:t> Substituting the above leads to</a:t>
            </a:r>
          </a:p>
        </p:txBody>
      </p:sp>
      <p:graphicFrame>
        <p:nvGraphicFramePr>
          <p:cNvPr id="4" name="Object 3"/>
          <p:cNvGraphicFramePr>
            <a:graphicFrameLocks noChangeAspect="1"/>
          </p:cNvGraphicFramePr>
          <p:nvPr>
            <p:extLst>
              <p:ext uri="{D42A27DB-BD31-4B8C-83A1-F6EECF244321}">
                <p14:modId xmlns:p14="http://schemas.microsoft.com/office/powerpoint/2010/main" val="2573374174"/>
              </p:ext>
            </p:extLst>
          </p:nvPr>
        </p:nvGraphicFramePr>
        <p:xfrm>
          <a:off x="251520" y="2385067"/>
          <a:ext cx="8666716" cy="539877"/>
        </p:xfrm>
        <a:graphic>
          <a:graphicData uri="http://schemas.openxmlformats.org/presentationml/2006/ole">
            <mc:AlternateContent xmlns:mc="http://schemas.openxmlformats.org/markup-compatibility/2006">
              <mc:Choice xmlns:v="urn:schemas-microsoft-com:vml" Requires="v">
                <p:oleObj spid="_x0000_s54558" name="Equation" r:id="rId5" imgW="5295600" imgH="330120" progId="Equation.DSMT4">
                  <p:embed/>
                </p:oleObj>
              </mc:Choice>
              <mc:Fallback>
                <p:oleObj name="Equation" r:id="rId5" imgW="5295600" imgH="330120" progId="Equation.DSMT4">
                  <p:embed/>
                  <p:pic>
                    <p:nvPicPr>
                      <p:cNvPr id="0" name=""/>
                      <p:cNvPicPr/>
                      <p:nvPr/>
                    </p:nvPicPr>
                    <p:blipFill>
                      <a:blip r:embed="rId6"/>
                      <a:stretch>
                        <a:fillRect/>
                      </a:stretch>
                    </p:blipFill>
                    <p:spPr>
                      <a:xfrm>
                        <a:off x="251520" y="2385067"/>
                        <a:ext cx="8666716" cy="53987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7841495"/>
              </p:ext>
            </p:extLst>
          </p:nvPr>
        </p:nvGraphicFramePr>
        <p:xfrm>
          <a:off x="251520" y="3717032"/>
          <a:ext cx="8600633" cy="693274"/>
        </p:xfrm>
        <a:graphic>
          <a:graphicData uri="http://schemas.openxmlformats.org/presentationml/2006/ole">
            <mc:AlternateContent xmlns:mc="http://schemas.openxmlformats.org/markup-compatibility/2006">
              <mc:Choice xmlns:v="urn:schemas-microsoft-com:vml" Requires="v">
                <p:oleObj spid="_x0000_s54559" name="Equation" r:id="rId7" imgW="5359320" imgH="431640" progId="Equation.DSMT4">
                  <p:embed/>
                </p:oleObj>
              </mc:Choice>
              <mc:Fallback>
                <p:oleObj name="Equation" r:id="rId7" imgW="5359320" imgH="431640" progId="Equation.DSMT4">
                  <p:embed/>
                  <p:pic>
                    <p:nvPicPr>
                      <p:cNvPr id="0" name=""/>
                      <p:cNvPicPr/>
                      <p:nvPr/>
                    </p:nvPicPr>
                    <p:blipFill>
                      <a:blip r:embed="rId8"/>
                      <a:stretch>
                        <a:fillRect/>
                      </a:stretch>
                    </p:blipFill>
                    <p:spPr>
                      <a:xfrm>
                        <a:off x="251520" y="3717032"/>
                        <a:ext cx="8600633" cy="69327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56007542"/>
              </p:ext>
            </p:extLst>
          </p:nvPr>
        </p:nvGraphicFramePr>
        <p:xfrm>
          <a:off x="522288" y="4933950"/>
          <a:ext cx="8099425" cy="820738"/>
        </p:xfrm>
        <a:graphic>
          <a:graphicData uri="http://schemas.openxmlformats.org/presentationml/2006/ole">
            <mc:AlternateContent xmlns:mc="http://schemas.openxmlformats.org/markup-compatibility/2006">
              <mc:Choice xmlns:v="urn:schemas-microsoft-com:vml" Requires="v">
                <p:oleObj spid="_x0000_s54560" name="Equation" r:id="rId9" imgW="4495680" imgH="457200" progId="Equation.DSMT4">
                  <p:embed/>
                </p:oleObj>
              </mc:Choice>
              <mc:Fallback>
                <p:oleObj name="Equation" r:id="rId9" imgW="4495680" imgH="457200" progId="Equation.DSMT4">
                  <p:embed/>
                  <p:pic>
                    <p:nvPicPr>
                      <p:cNvPr id="0" name=""/>
                      <p:cNvPicPr/>
                      <p:nvPr/>
                    </p:nvPicPr>
                    <p:blipFill>
                      <a:blip r:embed="rId10"/>
                      <a:stretch>
                        <a:fillRect/>
                      </a:stretch>
                    </p:blipFill>
                    <p:spPr>
                      <a:xfrm>
                        <a:off x="522288" y="4933950"/>
                        <a:ext cx="8099425" cy="8207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64350237"/>
              </p:ext>
            </p:extLst>
          </p:nvPr>
        </p:nvGraphicFramePr>
        <p:xfrm>
          <a:off x="2702466" y="1161435"/>
          <a:ext cx="4488110" cy="740756"/>
        </p:xfrm>
        <a:graphic>
          <a:graphicData uri="http://schemas.openxmlformats.org/presentationml/2006/ole">
            <mc:AlternateContent xmlns:mc="http://schemas.openxmlformats.org/markup-compatibility/2006">
              <mc:Choice xmlns:v="urn:schemas-microsoft-com:vml" Requires="v">
                <p:oleObj spid="_x0000_s54561" name="Equation" r:id="rId11" imgW="2616120" imgH="431640" progId="Equation.DSMT4">
                  <p:embed/>
                </p:oleObj>
              </mc:Choice>
              <mc:Fallback>
                <p:oleObj name="Equation" r:id="rId11" imgW="2616120" imgH="431640" progId="Equation.DSMT4">
                  <p:embed/>
                  <p:pic>
                    <p:nvPicPr>
                      <p:cNvPr id="0" name=""/>
                      <p:cNvPicPr/>
                      <p:nvPr/>
                    </p:nvPicPr>
                    <p:blipFill>
                      <a:blip r:embed="rId12"/>
                      <a:stretch>
                        <a:fillRect/>
                      </a:stretch>
                    </p:blipFill>
                    <p:spPr>
                      <a:xfrm>
                        <a:off x="2702466" y="1161435"/>
                        <a:ext cx="4488110" cy="740756"/>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344847466"/>
              </p:ext>
            </p:extLst>
          </p:nvPr>
        </p:nvGraphicFramePr>
        <p:xfrm>
          <a:off x="1344613" y="5770563"/>
          <a:ext cx="6454775" cy="931862"/>
        </p:xfrm>
        <a:graphic>
          <a:graphicData uri="http://schemas.openxmlformats.org/presentationml/2006/ole">
            <mc:AlternateContent xmlns:mc="http://schemas.openxmlformats.org/markup-compatibility/2006">
              <mc:Choice xmlns:v="urn:schemas-microsoft-com:vml" Requires="v">
                <p:oleObj spid="_x0000_s54562" name="Equation" r:id="rId13" imgW="3695400" imgH="533160" progId="Equation.DSMT4">
                  <p:embed/>
                </p:oleObj>
              </mc:Choice>
              <mc:Fallback>
                <p:oleObj name="Equation" r:id="rId13" imgW="3695400" imgH="533160" progId="Equation.DSMT4">
                  <p:embed/>
                  <p:pic>
                    <p:nvPicPr>
                      <p:cNvPr id="0" name=""/>
                      <p:cNvPicPr/>
                      <p:nvPr/>
                    </p:nvPicPr>
                    <p:blipFill>
                      <a:blip r:embed="rId14"/>
                      <a:stretch>
                        <a:fillRect/>
                      </a:stretch>
                    </p:blipFill>
                    <p:spPr>
                      <a:xfrm>
                        <a:off x="1344613" y="5770563"/>
                        <a:ext cx="6454775" cy="931862"/>
                      </a:xfrm>
                      <a:prstGeom prst="rect">
                        <a:avLst/>
                      </a:prstGeom>
                    </p:spPr>
                  </p:pic>
                </p:oleObj>
              </mc:Fallback>
            </mc:AlternateContent>
          </a:graphicData>
        </a:graphic>
      </p:graphicFrame>
    </p:spTree>
    <p:extLst>
      <p:ext uri="{BB962C8B-B14F-4D97-AF65-F5344CB8AC3E}">
        <p14:creationId xmlns:p14="http://schemas.microsoft.com/office/powerpoint/2010/main" val="188928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941477478"/>
              </p:ext>
            </p:extLst>
          </p:nvPr>
        </p:nvGraphicFramePr>
        <p:xfrm>
          <a:off x="2017713" y="2652713"/>
          <a:ext cx="4570412" cy="4011612"/>
        </p:xfrm>
        <a:graphic>
          <a:graphicData uri="http://schemas.openxmlformats.org/presentationml/2006/ole">
            <mc:AlternateContent xmlns:mc="http://schemas.openxmlformats.org/markup-compatibility/2006">
              <mc:Choice xmlns:v="urn:schemas-microsoft-com:vml" Requires="v">
                <p:oleObj spid="_x0000_s24115" name="Equation" r:id="rId4" imgW="3352680" imgH="2946240" progId="Equation.DSMT4">
                  <p:embed/>
                </p:oleObj>
              </mc:Choice>
              <mc:Fallback>
                <p:oleObj name="Equation" r:id="rId4" imgW="3352680" imgH="2946240" progId="Equation.DSMT4">
                  <p:embed/>
                  <p:pic>
                    <p:nvPicPr>
                      <p:cNvPr id="0" name=""/>
                      <p:cNvPicPr/>
                      <p:nvPr/>
                    </p:nvPicPr>
                    <p:blipFill>
                      <a:blip r:embed="rId5"/>
                      <a:stretch>
                        <a:fillRect/>
                      </a:stretch>
                    </p:blipFill>
                    <p:spPr>
                      <a:xfrm>
                        <a:off x="2017713" y="2652713"/>
                        <a:ext cx="4570412" cy="4011612"/>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02896" y="6376243"/>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80728"/>
            <a:ext cx="8960297" cy="1585049"/>
          </a:xfrm>
          <a:prstGeom prst="rect">
            <a:avLst/>
          </a:prstGeom>
        </p:spPr>
        <p:txBody>
          <a:bodyPr wrap="square">
            <a:spAutoFit/>
          </a:bodyPr>
          <a:lstStyle/>
          <a:p>
            <a:r>
              <a:rPr lang="en-US" b="1" dirty="0">
                <a:solidFill>
                  <a:srgbClr val="0000FF"/>
                </a:solidFill>
              </a:rPr>
              <a:t>From the previous slide…</a:t>
            </a:r>
          </a:p>
          <a:p>
            <a:endParaRPr lang="en-US" b="1" dirty="0">
              <a:solidFill>
                <a:srgbClr val="0000FF"/>
              </a:solidFill>
            </a:endParaRPr>
          </a:p>
          <a:p>
            <a:endParaRPr lang="en-US" b="1" dirty="0">
              <a:solidFill>
                <a:srgbClr val="0000FF"/>
              </a:solidFill>
            </a:endParaRPr>
          </a:p>
          <a:p>
            <a:endParaRPr lang="en-US" sz="700" b="1" dirty="0">
              <a:solidFill>
                <a:srgbClr val="0000FF"/>
              </a:solidFill>
            </a:endParaRPr>
          </a:p>
          <a:p>
            <a:endParaRPr lang="en-US" b="1" dirty="0">
              <a:solidFill>
                <a:srgbClr val="0000FF"/>
              </a:solidFill>
            </a:endParaRPr>
          </a:p>
          <a:p>
            <a:r>
              <a:rPr lang="en-US" b="1" dirty="0">
                <a:solidFill>
                  <a:srgbClr val="0000FF"/>
                </a:solidFill>
              </a:rPr>
              <a:t>Matrix Form</a:t>
            </a:r>
            <a:endParaRPr lang="en-US" b="1" dirty="0"/>
          </a:p>
        </p:txBody>
      </p:sp>
      <p:cxnSp>
        <p:nvCxnSpPr>
          <p:cNvPr id="22" name="Straight Arrow Connector 21"/>
          <p:cNvCxnSpPr/>
          <p:nvPr/>
        </p:nvCxnSpPr>
        <p:spPr>
          <a:xfrm>
            <a:off x="1380296" y="4663260"/>
            <a:ext cx="527408" cy="0"/>
          </a:xfrm>
          <a:prstGeom prst="straightConnector1">
            <a:avLst/>
          </a:prstGeom>
          <a:ln>
            <a:solidFill>
              <a:srgbClr val="D339D3"/>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02235" y="4524760"/>
            <a:ext cx="769881" cy="276999"/>
          </a:xfrm>
          <a:prstGeom prst="rect">
            <a:avLst/>
          </a:prstGeom>
          <a:ln w="25400">
            <a:solidFill>
              <a:srgbClr val="D339D3"/>
            </a:solidFill>
          </a:ln>
        </p:spPr>
        <p:txBody>
          <a:bodyPr wrap="square">
            <a:spAutoFit/>
          </a:bodyPr>
          <a:lstStyle/>
          <a:p>
            <a:pPr algn="ctr"/>
            <a:r>
              <a:rPr lang="en-US" sz="1200" b="1" dirty="0">
                <a:solidFill>
                  <a:srgbClr val="D339D3"/>
                </a:solidFill>
              </a:rPr>
              <a:t>Solution</a:t>
            </a:r>
          </a:p>
        </p:txBody>
      </p:sp>
      <p:cxnSp>
        <p:nvCxnSpPr>
          <p:cNvPr id="32" name="Straight Arrow Connector 31"/>
          <p:cNvCxnSpPr>
            <a:stCxn id="34" idx="0"/>
          </p:cNvCxnSpPr>
          <p:nvPr/>
        </p:nvCxnSpPr>
        <p:spPr>
          <a:xfrm flipH="1" flipV="1">
            <a:off x="2872866" y="4833351"/>
            <a:ext cx="6946" cy="577805"/>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483768" y="5411156"/>
            <a:ext cx="792088" cy="646331"/>
          </a:xfrm>
          <a:prstGeom prst="rect">
            <a:avLst/>
          </a:prstGeom>
          <a:ln w="25400">
            <a:solidFill>
              <a:schemeClr val="accent2">
                <a:lumMod val="75000"/>
              </a:schemeClr>
            </a:solidFill>
          </a:ln>
        </p:spPr>
        <p:txBody>
          <a:bodyPr wrap="square">
            <a:spAutoFit/>
          </a:bodyPr>
          <a:lstStyle/>
          <a:p>
            <a:pPr algn="ctr"/>
            <a:r>
              <a:rPr lang="en-US" sz="1200" b="1" dirty="0">
                <a:solidFill>
                  <a:schemeClr val="accent2">
                    <a:lumMod val="75000"/>
                  </a:schemeClr>
                </a:solidFill>
              </a:rPr>
              <a:t>Initial condition vector</a:t>
            </a:r>
          </a:p>
        </p:txBody>
      </p:sp>
      <p:sp>
        <p:nvSpPr>
          <p:cNvPr id="82" name="Rectangle 81"/>
          <p:cNvSpPr/>
          <p:nvPr/>
        </p:nvSpPr>
        <p:spPr>
          <a:xfrm>
            <a:off x="1976347" y="4250572"/>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622335" y="4240577"/>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86" name="Rectangle 85"/>
          <p:cNvSpPr/>
          <p:nvPr/>
        </p:nvSpPr>
        <p:spPr>
          <a:xfrm>
            <a:off x="3647095" y="4241586"/>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87" name="Rectangle 86"/>
          <p:cNvSpPr/>
          <p:nvPr/>
        </p:nvSpPr>
        <p:spPr>
          <a:xfrm>
            <a:off x="5355826" y="2372320"/>
            <a:ext cx="813043"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n</a:t>
            </a:r>
          </a:p>
        </p:txBody>
      </p:sp>
      <p:sp>
        <p:nvSpPr>
          <p:cNvPr id="46" name="Rectangle 45"/>
          <p:cNvSpPr/>
          <p:nvPr/>
        </p:nvSpPr>
        <p:spPr>
          <a:xfrm>
            <a:off x="6985151" y="4240577"/>
            <a:ext cx="1493328" cy="1015663"/>
          </a:xfrm>
          <a:prstGeom prst="rect">
            <a:avLst/>
          </a:prstGeom>
          <a:ln w="25400">
            <a:solidFill>
              <a:srgbClr val="FF0000"/>
            </a:solidFill>
          </a:ln>
        </p:spPr>
        <p:txBody>
          <a:bodyPr wrap="square">
            <a:spAutoFit/>
          </a:bodyPr>
          <a:lstStyle/>
          <a:p>
            <a:r>
              <a:rPr lang="en-US" sz="1200" b="1" dirty="0"/>
              <a:t>Let us look more closely at this matrix of the integrand fit least squares coefficients…</a:t>
            </a:r>
          </a:p>
        </p:txBody>
      </p:sp>
      <p:sp>
        <p:nvSpPr>
          <p:cNvPr id="47" name="Right Brace 46"/>
          <p:cNvSpPr/>
          <p:nvPr/>
        </p:nvSpPr>
        <p:spPr>
          <a:xfrm>
            <a:off x="6732240" y="2648096"/>
            <a:ext cx="230088" cy="4016179"/>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2252814944"/>
              </p:ext>
            </p:extLst>
          </p:nvPr>
        </p:nvGraphicFramePr>
        <p:xfrm>
          <a:off x="107504" y="1395067"/>
          <a:ext cx="8969621" cy="593773"/>
        </p:xfrm>
        <a:graphic>
          <a:graphicData uri="http://schemas.openxmlformats.org/presentationml/2006/ole">
            <mc:AlternateContent xmlns:mc="http://schemas.openxmlformats.org/markup-compatibility/2006">
              <mc:Choice xmlns:v="urn:schemas-microsoft-com:vml" Requires="v">
                <p:oleObj spid="_x0000_s24116" name="Equation" r:id="rId7" imgW="8026200" imgH="533160" progId="Equation.DSMT4">
                  <p:embed/>
                </p:oleObj>
              </mc:Choice>
              <mc:Fallback>
                <p:oleObj name="Equation" r:id="rId7" imgW="8026200" imgH="533160" progId="Equation.DSMT4">
                  <p:embed/>
                  <p:pic>
                    <p:nvPicPr>
                      <p:cNvPr id="0" name=""/>
                      <p:cNvPicPr/>
                      <p:nvPr/>
                    </p:nvPicPr>
                    <p:blipFill>
                      <a:blip r:embed="rId8"/>
                      <a:stretch>
                        <a:fillRect/>
                      </a:stretch>
                    </p:blipFill>
                    <p:spPr>
                      <a:xfrm>
                        <a:off x="107504" y="1395067"/>
                        <a:ext cx="8969621" cy="593773"/>
                      </a:xfrm>
                      <a:prstGeom prst="rect">
                        <a:avLst/>
                      </a:prstGeom>
                    </p:spPr>
                  </p:pic>
                </p:oleObj>
              </mc:Fallback>
            </mc:AlternateContent>
          </a:graphicData>
        </a:graphic>
      </p:graphicFrame>
      <p:sp>
        <p:nvSpPr>
          <p:cNvPr id="28" name="Rectangle 27"/>
          <p:cNvSpPr/>
          <p:nvPr/>
        </p:nvSpPr>
        <p:spPr>
          <a:xfrm>
            <a:off x="194344" y="2618328"/>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spTree>
    <p:extLst>
      <p:ext uri="{BB962C8B-B14F-4D97-AF65-F5344CB8AC3E}">
        <p14:creationId xmlns:p14="http://schemas.microsoft.com/office/powerpoint/2010/main" val="6891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17685"/>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48251"/>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77143"/>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5" name="Object 14"/>
          <p:cNvGraphicFramePr>
            <a:graphicFrameLocks noChangeAspect="1"/>
          </p:cNvGraphicFramePr>
          <p:nvPr>
            <p:extLst>
              <p:ext uri="{D42A27DB-BD31-4B8C-83A1-F6EECF244321}">
                <p14:modId xmlns:p14="http://schemas.microsoft.com/office/powerpoint/2010/main" val="29219050"/>
              </p:ext>
            </p:extLst>
          </p:nvPr>
        </p:nvGraphicFramePr>
        <p:xfrm>
          <a:off x="157163" y="1817688"/>
          <a:ext cx="7518400" cy="3498850"/>
        </p:xfrm>
        <a:graphic>
          <a:graphicData uri="http://schemas.openxmlformats.org/presentationml/2006/ole">
            <mc:AlternateContent xmlns:mc="http://schemas.openxmlformats.org/markup-compatibility/2006">
              <mc:Choice xmlns:v="urn:schemas-microsoft-com:vml" Requires="v">
                <p:oleObj spid="_x0000_s28074" name="Equation" r:id="rId5" imgW="6591240" imgH="3225600" progId="Equation.DSMT4">
                  <p:embed/>
                </p:oleObj>
              </mc:Choice>
              <mc:Fallback>
                <p:oleObj name="Equation" r:id="rId5" imgW="6591240" imgH="3225600" progId="Equation.DSMT4">
                  <p:embed/>
                  <p:pic>
                    <p:nvPicPr>
                      <p:cNvPr id="0" name=""/>
                      <p:cNvPicPr/>
                      <p:nvPr/>
                    </p:nvPicPr>
                    <p:blipFill>
                      <a:blip r:embed="rId6"/>
                      <a:stretch>
                        <a:fillRect/>
                      </a:stretch>
                    </p:blipFill>
                    <p:spPr>
                      <a:xfrm>
                        <a:off x="157163" y="1817688"/>
                        <a:ext cx="7518400" cy="3498850"/>
                      </a:xfrm>
                      <a:prstGeom prst="rect">
                        <a:avLst/>
                      </a:prstGeom>
                    </p:spPr>
                  </p:pic>
                </p:oleObj>
              </mc:Fallback>
            </mc:AlternateContent>
          </a:graphicData>
        </a:graphic>
      </p:graphicFrame>
      <p:sp>
        <p:nvSpPr>
          <p:cNvPr id="22" name="Left Brace 21"/>
          <p:cNvSpPr/>
          <p:nvPr/>
        </p:nvSpPr>
        <p:spPr>
          <a:xfrm rot="16200000">
            <a:off x="3606721" y="3269949"/>
            <a:ext cx="188226" cy="4162323"/>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Rectangle 2"/>
              <p:cNvSpPr/>
              <p:nvPr/>
            </p:nvSpPr>
            <p:spPr>
              <a:xfrm>
                <a:off x="3440966" y="5439994"/>
                <a:ext cx="525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440966" y="5439994"/>
                <a:ext cx="525464" cy="369332"/>
              </a:xfrm>
              <a:prstGeom prst="rect">
                <a:avLst/>
              </a:prstGeom>
              <a:blipFill rotWithShape="0">
                <a:blip r:embed="rId7"/>
                <a:stretch>
                  <a:fillRect/>
                </a:stretch>
              </a:blipFill>
            </p:spPr>
            <p:txBody>
              <a:bodyPr/>
              <a:lstStyle/>
              <a:p>
                <a:r>
                  <a:rPr lang="en-US">
                    <a:noFill/>
                  </a:rPr>
                  <a:t> </a:t>
                </a:r>
              </a:p>
            </p:txBody>
          </p:sp>
        </mc:Fallback>
      </mc:AlternateContent>
      <p:sp>
        <p:nvSpPr>
          <p:cNvPr id="57" name="Rectangle 56"/>
          <p:cNvSpPr/>
          <p:nvPr/>
        </p:nvSpPr>
        <p:spPr>
          <a:xfrm>
            <a:off x="3349248" y="1514371"/>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a:t>
            </a:r>
            <a:r>
              <a:rPr lang="en-US" sz="1200" b="1" i="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 N</a:t>
            </a:r>
          </a:p>
        </p:txBody>
      </p:sp>
      <p:sp>
        <p:nvSpPr>
          <p:cNvPr id="19" name="Rectangle 18"/>
          <p:cNvSpPr/>
          <p:nvPr/>
        </p:nvSpPr>
        <p:spPr>
          <a:xfrm>
            <a:off x="107503" y="1043444"/>
            <a:ext cx="8960297" cy="369332"/>
          </a:xfrm>
          <a:prstGeom prst="rect">
            <a:avLst/>
          </a:prstGeom>
        </p:spPr>
        <p:txBody>
          <a:bodyPr wrap="square">
            <a:spAutoFit/>
          </a:bodyPr>
          <a:lstStyle/>
          <a:p>
            <a:r>
              <a:rPr lang="en-US" b="1" dirty="0">
                <a:solidFill>
                  <a:srgbClr val="0000FF"/>
                </a:solidFill>
              </a:rPr>
              <a:t>Matrix of Least Squares Coefficients</a:t>
            </a:r>
            <a:endParaRPr lang="en-US" b="1" dirty="0"/>
          </a:p>
        </p:txBody>
      </p:sp>
      <p:sp>
        <p:nvSpPr>
          <p:cNvPr id="21" name="Rectangle 20"/>
          <p:cNvSpPr/>
          <p:nvPr/>
        </p:nvSpPr>
        <p:spPr>
          <a:xfrm>
            <a:off x="633637" y="1515571"/>
            <a:ext cx="81144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r>
              <a:rPr lang="en-US" sz="1200" b="1" i="1" dirty="0">
                <a:solidFill>
                  <a:srgbClr val="00B050"/>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a:t>
            </a:r>
            <a:r>
              <a:rPr lang="en-US" sz="1200" dirty="0">
                <a:solidFill>
                  <a:srgbClr val="00B050"/>
                </a:solidFill>
                <a:latin typeface="Times New Roman" panose="02020603050405020304" pitchFamily="18" charset="0"/>
                <a:cs typeface="Times New Roman" panose="02020603050405020304" pitchFamily="18" charset="0"/>
              </a:rPr>
              <a:t> </a:t>
            </a:r>
            <a:r>
              <a:rPr lang="en-US" sz="1200" b="1" i="1" dirty="0">
                <a:solidFill>
                  <a:srgbClr val="00B050"/>
                </a:solidFill>
                <a:latin typeface="Times New Roman" panose="02020603050405020304" pitchFamily="18" charset="0"/>
                <a:cs typeface="Times New Roman" panose="02020603050405020304" pitchFamily="18" charset="0"/>
              </a:rPr>
              <a:t>n</a:t>
            </a:r>
          </a:p>
        </p:txBody>
      </p:sp>
      <p:sp>
        <p:nvSpPr>
          <p:cNvPr id="28" name="Rectangle 27"/>
          <p:cNvSpPr/>
          <p:nvPr/>
        </p:nvSpPr>
        <p:spPr>
          <a:xfrm>
            <a:off x="7346484" y="407707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cxnSp>
        <p:nvCxnSpPr>
          <p:cNvPr id="29" name="Straight Arrow Connector 28"/>
          <p:cNvCxnSpPr/>
          <p:nvPr/>
        </p:nvCxnSpPr>
        <p:spPr>
          <a:xfrm flipV="1">
            <a:off x="6828611" y="3682755"/>
            <a:ext cx="0" cy="71748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760121" y="3800073"/>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aphicFrame>
        <p:nvGraphicFramePr>
          <p:cNvPr id="34" name="Object 33"/>
          <p:cNvGraphicFramePr>
            <a:graphicFrameLocks noChangeAspect="1"/>
          </p:cNvGraphicFramePr>
          <p:nvPr>
            <p:extLst>
              <p:ext uri="{D42A27DB-BD31-4B8C-83A1-F6EECF244321}">
                <p14:modId xmlns:p14="http://schemas.microsoft.com/office/powerpoint/2010/main" val="2809365047"/>
              </p:ext>
            </p:extLst>
          </p:nvPr>
        </p:nvGraphicFramePr>
        <p:xfrm>
          <a:off x="871538" y="5661025"/>
          <a:ext cx="7273925" cy="1079500"/>
        </p:xfrm>
        <a:graphic>
          <a:graphicData uri="http://schemas.openxmlformats.org/presentationml/2006/ole">
            <mc:AlternateContent xmlns:mc="http://schemas.openxmlformats.org/markup-compatibility/2006">
              <mc:Choice xmlns:v="urn:schemas-microsoft-com:vml" Requires="v">
                <p:oleObj spid="_x0000_s28075" name="Equation" r:id="rId8" imgW="6311880" imgH="939600" progId="Equation.DSMT4">
                  <p:embed/>
                </p:oleObj>
              </mc:Choice>
              <mc:Fallback>
                <p:oleObj name="Equation" r:id="rId8" imgW="6311880" imgH="939600" progId="Equation.DSMT4">
                  <p:embed/>
                  <p:pic>
                    <p:nvPicPr>
                      <p:cNvPr id="0" name=""/>
                      <p:cNvPicPr/>
                      <p:nvPr/>
                    </p:nvPicPr>
                    <p:blipFill>
                      <a:blip r:embed="rId9"/>
                      <a:stretch>
                        <a:fillRect/>
                      </a:stretch>
                    </p:blipFill>
                    <p:spPr>
                      <a:xfrm>
                        <a:off x="871538" y="5661025"/>
                        <a:ext cx="7273925" cy="1079500"/>
                      </a:xfrm>
                      <a:prstGeom prst="rect">
                        <a:avLst/>
                      </a:prstGeom>
                    </p:spPr>
                  </p:pic>
                </p:oleObj>
              </mc:Fallback>
            </mc:AlternateContent>
          </a:graphicData>
        </a:graphic>
      </p:graphicFrame>
      <p:sp>
        <p:nvSpPr>
          <p:cNvPr id="42" name="Rectangle 41"/>
          <p:cNvSpPr/>
          <p:nvPr/>
        </p:nvSpPr>
        <p:spPr>
          <a:xfrm>
            <a:off x="4355976" y="5809325"/>
            <a:ext cx="848309"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n</a:t>
            </a:r>
          </a:p>
        </p:txBody>
      </p:sp>
      <p:sp>
        <p:nvSpPr>
          <p:cNvPr id="44" name="Rectangle 43"/>
          <p:cNvSpPr/>
          <p:nvPr/>
        </p:nvSpPr>
        <p:spPr>
          <a:xfrm>
            <a:off x="827584" y="5809326"/>
            <a:ext cx="545342"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p>
        </p:txBody>
      </p:sp>
      <p:cxnSp>
        <p:nvCxnSpPr>
          <p:cNvPr id="11" name="Straight Connector 10"/>
          <p:cNvCxnSpPr>
            <a:stCxn id="28" idx="1"/>
          </p:cNvCxnSpPr>
          <p:nvPr/>
        </p:nvCxnSpPr>
        <p:spPr>
          <a:xfrm flipH="1" flipV="1">
            <a:off x="6828611" y="4400237"/>
            <a:ext cx="517873"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339018" y="1146239"/>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graphicFrame>
        <p:nvGraphicFramePr>
          <p:cNvPr id="2" name="Object 1"/>
          <p:cNvGraphicFramePr>
            <a:graphicFrameLocks noChangeAspect="1"/>
          </p:cNvGraphicFramePr>
          <p:nvPr>
            <p:extLst>
              <p:ext uri="{D42A27DB-BD31-4B8C-83A1-F6EECF244321}">
                <p14:modId xmlns:p14="http://schemas.microsoft.com/office/powerpoint/2010/main" val="3713621434"/>
              </p:ext>
            </p:extLst>
          </p:nvPr>
        </p:nvGraphicFramePr>
        <p:xfrm>
          <a:off x="6546850" y="2189163"/>
          <a:ext cx="2540000" cy="1095375"/>
        </p:xfrm>
        <a:graphic>
          <a:graphicData uri="http://schemas.openxmlformats.org/presentationml/2006/ole">
            <mc:AlternateContent xmlns:mc="http://schemas.openxmlformats.org/markup-compatibility/2006">
              <mc:Choice xmlns:v="urn:schemas-microsoft-com:vml" Requires="v">
                <p:oleObj spid="_x0000_s28076" name="Equation" r:id="rId10" imgW="3060360" imgH="1320480" progId="Equation.DSMT4">
                  <p:embed/>
                </p:oleObj>
              </mc:Choice>
              <mc:Fallback>
                <p:oleObj name="Equation" r:id="rId10" imgW="3060360" imgH="1320480" progId="Equation.DSMT4">
                  <p:embed/>
                  <p:pic>
                    <p:nvPicPr>
                      <p:cNvPr id="0" name=""/>
                      <p:cNvPicPr/>
                      <p:nvPr/>
                    </p:nvPicPr>
                    <p:blipFill>
                      <a:blip r:embed="rId11"/>
                      <a:stretch>
                        <a:fillRect/>
                      </a:stretch>
                    </p:blipFill>
                    <p:spPr>
                      <a:xfrm>
                        <a:off x="6546850" y="2189163"/>
                        <a:ext cx="2540000" cy="1095375"/>
                      </a:xfrm>
                      <a:prstGeom prst="rect">
                        <a:avLst/>
                      </a:prstGeom>
                    </p:spPr>
                  </p:pic>
                </p:oleObj>
              </mc:Fallback>
            </mc:AlternateContent>
          </a:graphicData>
        </a:graphic>
      </p:graphicFrame>
      <p:sp>
        <p:nvSpPr>
          <p:cNvPr id="4" name="Rectangle 3"/>
          <p:cNvSpPr/>
          <p:nvPr/>
        </p:nvSpPr>
        <p:spPr>
          <a:xfrm>
            <a:off x="7164288" y="1927865"/>
            <a:ext cx="1279453" cy="276999"/>
          </a:xfrm>
          <a:prstGeom prst="rect">
            <a:avLst/>
          </a:prstGeom>
        </p:spPr>
        <p:txBody>
          <a:bodyPr wrap="none">
            <a:spAutoFit/>
          </a:bodyPr>
          <a:lstStyle/>
          <a:p>
            <a:r>
              <a:rPr lang="en-US" sz="1200" dirty="0">
                <a:solidFill>
                  <a:srgbClr val="0000FF"/>
                </a:solidFill>
              </a:rPr>
              <a:t>t </a:t>
            </a:r>
            <a:r>
              <a:rPr lang="en-US" sz="1200" dirty="0">
                <a:solidFill>
                  <a:srgbClr val="0000FF"/>
                </a:solidFill>
                <a:sym typeface="Wingdings" panose="05000000000000000000" pitchFamily="2" charset="2"/>
              </a:rPr>
              <a:t> </a:t>
            </a:r>
            <a:r>
              <a:rPr lang="el-GR" sz="1200" i="1" dirty="0">
                <a:solidFill>
                  <a:srgbClr val="0000FF"/>
                </a:solidFill>
                <a:sym typeface="Wingdings" panose="05000000000000000000" pitchFamily="2" charset="2"/>
              </a:rPr>
              <a:t>τ</a:t>
            </a:r>
            <a:r>
              <a:rPr lang="en-US" sz="1200" dirty="0">
                <a:solidFill>
                  <a:srgbClr val="0000FF"/>
                </a:solidFill>
                <a:sym typeface="Wingdings" panose="05000000000000000000" pitchFamily="2" charset="2"/>
              </a:rPr>
              <a:t> scale factor</a:t>
            </a:r>
            <a:endParaRPr lang="en-US" sz="1200" dirty="0">
              <a:solidFill>
                <a:srgbClr val="0000FF"/>
              </a:solidFill>
            </a:endParaRPr>
          </a:p>
        </p:txBody>
      </p:sp>
    </p:spTree>
    <p:extLst>
      <p:ext uri="{BB962C8B-B14F-4D97-AF65-F5344CB8AC3E}">
        <p14:creationId xmlns:p14="http://schemas.microsoft.com/office/powerpoint/2010/main" val="413840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14660</TotalTime>
  <Words>4491</Words>
  <Application>Microsoft Macintosh PowerPoint</Application>
  <PresentationFormat>On-screen Show (4:3)</PresentationFormat>
  <Paragraphs>980</Paragraphs>
  <Slides>48</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Adobe Caslon Pro Bold</vt:lpstr>
      <vt:lpstr>Arial</vt:lpstr>
      <vt:lpstr>Calibri</vt:lpstr>
      <vt:lpstr>Cambria Math</vt:lpstr>
      <vt:lpstr>Symbol</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Robyn Woollands</dc:creator>
  <cp:lastModifiedBy>Microsoft Office User</cp:lastModifiedBy>
  <cp:revision>498</cp:revision>
  <dcterms:created xsi:type="dcterms:W3CDTF">2017-03-17T05:49:43Z</dcterms:created>
  <dcterms:modified xsi:type="dcterms:W3CDTF">2019-10-04T22:43:38Z</dcterms:modified>
</cp:coreProperties>
</file>