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0"/>
  </p:notesMasterIdLst>
  <p:sldIdLst>
    <p:sldId id="287" r:id="rId2"/>
    <p:sldId id="257" r:id="rId3"/>
    <p:sldId id="317" r:id="rId4"/>
    <p:sldId id="258" r:id="rId5"/>
    <p:sldId id="259" r:id="rId6"/>
    <p:sldId id="260" r:id="rId7"/>
    <p:sldId id="261" r:id="rId8"/>
    <p:sldId id="277" r:id="rId9"/>
    <p:sldId id="280" r:id="rId10"/>
    <p:sldId id="278" r:id="rId11"/>
    <p:sldId id="282" r:id="rId12"/>
    <p:sldId id="283" r:id="rId13"/>
    <p:sldId id="284" r:id="rId14"/>
    <p:sldId id="274" r:id="rId15"/>
    <p:sldId id="305" r:id="rId16"/>
    <p:sldId id="264" r:id="rId17"/>
    <p:sldId id="265" r:id="rId18"/>
    <p:sldId id="297" r:id="rId19"/>
    <p:sldId id="285" r:id="rId20"/>
    <p:sldId id="286" r:id="rId21"/>
    <p:sldId id="318" r:id="rId22"/>
    <p:sldId id="267" r:id="rId23"/>
    <p:sldId id="268" r:id="rId24"/>
    <p:sldId id="323" r:id="rId25"/>
    <p:sldId id="310" r:id="rId26"/>
    <p:sldId id="299" r:id="rId27"/>
    <p:sldId id="301" r:id="rId28"/>
    <p:sldId id="302" r:id="rId29"/>
    <p:sldId id="304" r:id="rId30"/>
    <p:sldId id="326" r:id="rId31"/>
    <p:sldId id="327" r:id="rId32"/>
    <p:sldId id="319" r:id="rId33"/>
    <p:sldId id="309" r:id="rId34"/>
    <p:sldId id="311" r:id="rId35"/>
    <p:sldId id="312" r:id="rId36"/>
    <p:sldId id="324" r:id="rId37"/>
    <p:sldId id="325" r:id="rId38"/>
    <p:sldId id="313" r:id="rId39"/>
    <p:sldId id="270" r:id="rId40"/>
    <p:sldId id="294" r:id="rId41"/>
    <p:sldId id="295" r:id="rId42"/>
    <p:sldId id="292" r:id="rId43"/>
    <p:sldId id="288" r:id="rId44"/>
    <p:sldId id="293" r:id="rId45"/>
    <p:sldId id="314" r:id="rId46"/>
    <p:sldId id="315" r:id="rId47"/>
    <p:sldId id="316" r:id="rId48"/>
    <p:sldId id="271" r:id="rId4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D339D3"/>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5073" autoAdjust="0"/>
  </p:normalViewPr>
  <p:slideViewPr>
    <p:cSldViewPr snapToObjects="1">
      <p:cViewPr varScale="1">
        <p:scale>
          <a:sx n="124" d="100"/>
          <a:sy n="124" d="100"/>
        </p:scale>
        <p:origin x="1824" y="184"/>
      </p:cViewPr>
      <p:guideLst>
        <p:guide orient="horz" pos="2160"/>
        <p:guide pos="2880"/>
      </p:guideLst>
    </p:cSldViewPr>
  </p:slideViewPr>
  <p:notesTextViewPr>
    <p:cViewPr>
      <p:scale>
        <a:sx n="100" d="100"/>
        <a:sy n="100" d="100"/>
      </p:scale>
      <p:origin x="0" y="0"/>
    </p:cViewPr>
  </p:notesTextViewPr>
  <p:notesViewPr>
    <p:cSldViewPr snapToObjects="1">
      <p:cViewPr varScale="1">
        <p:scale>
          <a:sx n="108" d="100"/>
          <a:sy n="108" d="100"/>
        </p:scale>
        <p:origin x="1476" y="9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wmf"/><Relationship Id="rId1" Type="http://schemas.openxmlformats.org/officeDocument/2006/relationships/image" Target="../media/image4.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41.wmf"/><Relationship Id="rId2" Type="http://schemas.openxmlformats.org/officeDocument/2006/relationships/image" Target="../media/image40.wmf"/><Relationship Id="rId1" Type="http://schemas.openxmlformats.org/officeDocument/2006/relationships/image" Target="../media/image39.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44.wmf"/><Relationship Id="rId2" Type="http://schemas.openxmlformats.org/officeDocument/2006/relationships/image" Target="../media/image43.wmf"/><Relationship Id="rId1" Type="http://schemas.openxmlformats.org/officeDocument/2006/relationships/image" Target="../media/image42.wmf"/><Relationship Id="rId5" Type="http://schemas.openxmlformats.org/officeDocument/2006/relationships/image" Target="../media/image15.wmf"/><Relationship Id="rId4" Type="http://schemas.openxmlformats.org/officeDocument/2006/relationships/image" Target="../media/image45.wmf"/></Relationships>
</file>

<file path=ppt/drawings/_rels/vmlDrawing12.vml.rels><?xml version="1.0" encoding="UTF-8" standalone="yes"?>
<Relationships xmlns="http://schemas.openxmlformats.org/package/2006/relationships"><Relationship Id="rId8" Type="http://schemas.openxmlformats.org/officeDocument/2006/relationships/image" Target="../media/image53.wmf"/><Relationship Id="rId13" Type="http://schemas.openxmlformats.org/officeDocument/2006/relationships/image" Target="../media/image58.wmf"/><Relationship Id="rId3" Type="http://schemas.openxmlformats.org/officeDocument/2006/relationships/image" Target="../media/image48.wmf"/><Relationship Id="rId7" Type="http://schemas.openxmlformats.org/officeDocument/2006/relationships/image" Target="../media/image52.wmf"/><Relationship Id="rId12" Type="http://schemas.openxmlformats.org/officeDocument/2006/relationships/image" Target="../media/image57.wmf"/><Relationship Id="rId2" Type="http://schemas.openxmlformats.org/officeDocument/2006/relationships/image" Target="../media/image47.wmf"/><Relationship Id="rId1" Type="http://schemas.openxmlformats.org/officeDocument/2006/relationships/image" Target="../media/image46.wmf"/><Relationship Id="rId6" Type="http://schemas.openxmlformats.org/officeDocument/2006/relationships/image" Target="../media/image51.wmf"/><Relationship Id="rId11" Type="http://schemas.openxmlformats.org/officeDocument/2006/relationships/image" Target="../media/image56.wmf"/><Relationship Id="rId5" Type="http://schemas.openxmlformats.org/officeDocument/2006/relationships/image" Target="../media/image50.wmf"/><Relationship Id="rId10" Type="http://schemas.openxmlformats.org/officeDocument/2006/relationships/image" Target="../media/image55.wmf"/><Relationship Id="rId4" Type="http://schemas.openxmlformats.org/officeDocument/2006/relationships/image" Target="../media/image49.wmf"/><Relationship Id="rId9" Type="http://schemas.openxmlformats.org/officeDocument/2006/relationships/image" Target="../media/image54.wmf"/><Relationship Id="rId14" Type="http://schemas.openxmlformats.org/officeDocument/2006/relationships/image" Target="../media/image59.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60.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63.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68.wmf"/><Relationship Id="rId2" Type="http://schemas.openxmlformats.org/officeDocument/2006/relationships/image" Target="../media/image67.wmf"/><Relationship Id="rId1" Type="http://schemas.openxmlformats.org/officeDocument/2006/relationships/image" Target="../media/image66.wmf"/><Relationship Id="rId6" Type="http://schemas.openxmlformats.org/officeDocument/2006/relationships/image" Target="../media/image71.wmf"/><Relationship Id="rId5" Type="http://schemas.openxmlformats.org/officeDocument/2006/relationships/image" Target="../media/image70.wmf"/><Relationship Id="rId4" Type="http://schemas.openxmlformats.org/officeDocument/2006/relationships/image" Target="../media/image69.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44.wmf"/><Relationship Id="rId2" Type="http://schemas.openxmlformats.org/officeDocument/2006/relationships/image" Target="../media/image73.wmf"/><Relationship Id="rId1" Type="http://schemas.openxmlformats.org/officeDocument/2006/relationships/image" Target="../media/image72.wmf"/><Relationship Id="rId5" Type="http://schemas.openxmlformats.org/officeDocument/2006/relationships/image" Target="../media/image75.wmf"/><Relationship Id="rId4" Type="http://schemas.openxmlformats.org/officeDocument/2006/relationships/image" Target="../media/image74.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78.wmf"/><Relationship Id="rId2" Type="http://schemas.openxmlformats.org/officeDocument/2006/relationships/image" Target="../media/image77.wmf"/><Relationship Id="rId1" Type="http://schemas.openxmlformats.org/officeDocument/2006/relationships/image" Target="../media/image76.wmf"/><Relationship Id="rId5" Type="http://schemas.openxmlformats.org/officeDocument/2006/relationships/image" Target="../media/image59.wmf"/><Relationship Id="rId4" Type="http://schemas.openxmlformats.org/officeDocument/2006/relationships/image" Target="../media/image79.wmf"/></Relationships>
</file>

<file path=ppt/drawings/_rels/vmlDrawing18.vml.rels><?xml version="1.0" encoding="UTF-8" standalone="yes"?>
<Relationships xmlns="http://schemas.openxmlformats.org/package/2006/relationships"><Relationship Id="rId8" Type="http://schemas.openxmlformats.org/officeDocument/2006/relationships/image" Target="../media/image87.wmf"/><Relationship Id="rId13" Type="http://schemas.openxmlformats.org/officeDocument/2006/relationships/image" Target="../media/image91.wmf"/><Relationship Id="rId3" Type="http://schemas.openxmlformats.org/officeDocument/2006/relationships/image" Target="../media/image82.wmf"/><Relationship Id="rId7" Type="http://schemas.openxmlformats.org/officeDocument/2006/relationships/image" Target="../media/image86.wmf"/><Relationship Id="rId12" Type="http://schemas.openxmlformats.org/officeDocument/2006/relationships/image" Target="../media/image90.wmf"/><Relationship Id="rId17" Type="http://schemas.openxmlformats.org/officeDocument/2006/relationships/image" Target="../media/image93.wmf"/><Relationship Id="rId2" Type="http://schemas.openxmlformats.org/officeDocument/2006/relationships/image" Target="../media/image81.wmf"/><Relationship Id="rId16" Type="http://schemas.openxmlformats.org/officeDocument/2006/relationships/image" Target="../media/image92.wmf"/><Relationship Id="rId1" Type="http://schemas.openxmlformats.org/officeDocument/2006/relationships/image" Target="../media/image80.wmf"/><Relationship Id="rId6" Type="http://schemas.openxmlformats.org/officeDocument/2006/relationships/image" Target="../media/image85.wmf"/><Relationship Id="rId11" Type="http://schemas.openxmlformats.org/officeDocument/2006/relationships/image" Target="../media/image89.wmf"/><Relationship Id="rId5" Type="http://schemas.openxmlformats.org/officeDocument/2006/relationships/image" Target="../media/image84.wmf"/><Relationship Id="rId15" Type="http://schemas.openxmlformats.org/officeDocument/2006/relationships/image" Target="../media/image48.wmf"/><Relationship Id="rId10" Type="http://schemas.openxmlformats.org/officeDocument/2006/relationships/image" Target="../media/image88.wmf"/><Relationship Id="rId4" Type="http://schemas.openxmlformats.org/officeDocument/2006/relationships/image" Target="../media/image83.wmf"/><Relationship Id="rId9" Type="http://schemas.openxmlformats.org/officeDocument/2006/relationships/image" Target="../media/image54.wmf"/><Relationship Id="rId14" Type="http://schemas.openxmlformats.org/officeDocument/2006/relationships/image" Target="../media/image47.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9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98.wmf"/></Relationships>
</file>

<file path=ppt/drawings/_rels/vmlDrawing21.vml.rels><?xml version="1.0" encoding="UTF-8" standalone="yes"?>
<Relationships xmlns="http://schemas.openxmlformats.org/package/2006/relationships"><Relationship Id="rId2" Type="http://schemas.openxmlformats.org/officeDocument/2006/relationships/image" Target="../media/image101.wmf"/><Relationship Id="rId1" Type="http://schemas.openxmlformats.org/officeDocument/2006/relationships/image" Target="../media/image98.wmf"/></Relationships>
</file>

<file path=ppt/drawings/_rels/vmlDrawing22.vml.rels><?xml version="1.0" encoding="UTF-8" standalone="yes"?>
<Relationships xmlns="http://schemas.openxmlformats.org/package/2006/relationships"><Relationship Id="rId3" Type="http://schemas.openxmlformats.org/officeDocument/2006/relationships/image" Target="../media/image106.wmf"/><Relationship Id="rId2" Type="http://schemas.openxmlformats.org/officeDocument/2006/relationships/image" Target="../media/image105.wmf"/><Relationship Id="rId1" Type="http://schemas.openxmlformats.org/officeDocument/2006/relationships/image" Target="../media/image104.w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44.wmf"/><Relationship Id="rId2" Type="http://schemas.openxmlformats.org/officeDocument/2006/relationships/image" Target="../media/image108.wmf"/><Relationship Id="rId1" Type="http://schemas.openxmlformats.org/officeDocument/2006/relationships/image" Target="../media/image107.wmf"/><Relationship Id="rId4" Type="http://schemas.openxmlformats.org/officeDocument/2006/relationships/image" Target="../media/image109.wmf"/></Relationships>
</file>

<file path=ppt/drawings/_rels/vmlDrawing24.vml.rels><?xml version="1.0" encoding="UTF-8" standalone="yes"?>
<Relationships xmlns="http://schemas.openxmlformats.org/package/2006/relationships"><Relationship Id="rId3" Type="http://schemas.openxmlformats.org/officeDocument/2006/relationships/image" Target="../media/image111.wmf"/><Relationship Id="rId2" Type="http://schemas.openxmlformats.org/officeDocument/2006/relationships/image" Target="../media/image77.wmf"/><Relationship Id="rId1" Type="http://schemas.openxmlformats.org/officeDocument/2006/relationships/image" Target="../media/image110.wmf"/><Relationship Id="rId4" Type="http://schemas.openxmlformats.org/officeDocument/2006/relationships/image" Target="../media/image112.wmf"/></Relationships>
</file>

<file path=ppt/drawings/_rels/vmlDrawing25.vml.rels><?xml version="1.0" encoding="UTF-8" standalone="yes"?>
<Relationships xmlns="http://schemas.openxmlformats.org/package/2006/relationships"><Relationship Id="rId3" Type="http://schemas.openxmlformats.org/officeDocument/2006/relationships/image" Target="../media/image115.wmf"/><Relationship Id="rId7" Type="http://schemas.openxmlformats.org/officeDocument/2006/relationships/image" Target="../media/image119.wmf"/><Relationship Id="rId2" Type="http://schemas.openxmlformats.org/officeDocument/2006/relationships/image" Target="../media/image114.wmf"/><Relationship Id="rId1" Type="http://schemas.openxmlformats.org/officeDocument/2006/relationships/image" Target="../media/image113.wmf"/><Relationship Id="rId6" Type="http://schemas.openxmlformats.org/officeDocument/2006/relationships/image" Target="../media/image118.wmf"/><Relationship Id="rId5" Type="http://schemas.openxmlformats.org/officeDocument/2006/relationships/image" Target="../media/image117.wmf"/><Relationship Id="rId4" Type="http://schemas.openxmlformats.org/officeDocument/2006/relationships/image" Target="../media/image116.wmf"/></Relationships>
</file>

<file path=ppt/drawings/_rels/vmlDrawing26.vml.rels><?xml version="1.0" encoding="UTF-8" standalone="yes"?>
<Relationships xmlns="http://schemas.openxmlformats.org/package/2006/relationships"><Relationship Id="rId3" Type="http://schemas.openxmlformats.org/officeDocument/2006/relationships/image" Target="../media/image122.wmf"/><Relationship Id="rId2" Type="http://schemas.openxmlformats.org/officeDocument/2006/relationships/image" Target="../media/image121.wmf"/><Relationship Id="rId1" Type="http://schemas.openxmlformats.org/officeDocument/2006/relationships/image" Target="../media/image120.wmf"/><Relationship Id="rId5" Type="http://schemas.openxmlformats.org/officeDocument/2006/relationships/image" Target="../media/image124.wmf"/><Relationship Id="rId4" Type="http://schemas.openxmlformats.org/officeDocument/2006/relationships/image" Target="../media/image123.wmf"/></Relationships>
</file>

<file path=ppt/drawings/_rels/vmlDrawing27.vml.rels><?xml version="1.0" encoding="UTF-8" standalone="yes"?>
<Relationships xmlns="http://schemas.openxmlformats.org/package/2006/relationships"><Relationship Id="rId3" Type="http://schemas.openxmlformats.org/officeDocument/2006/relationships/image" Target="../media/image127.wmf"/><Relationship Id="rId2" Type="http://schemas.openxmlformats.org/officeDocument/2006/relationships/image" Target="../media/image126.wmf"/><Relationship Id="rId1" Type="http://schemas.openxmlformats.org/officeDocument/2006/relationships/image" Target="../media/image125.wmf"/></Relationships>
</file>

<file path=ppt/drawings/_rels/vmlDrawing28.vml.rels><?xml version="1.0" encoding="UTF-8" standalone="yes"?>
<Relationships xmlns="http://schemas.openxmlformats.org/package/2006/relationships"><Relationship Id="rId8" Type="http://schemas.openxmlformats.org/officeDocument/2006/relationships/image" Target="../media/image114.wmf"/><Relationship Id="rId13" Type="http://schemas.openxmlformats.org/officeDocument/2006/relationships/image" Target="../media/image83.wmf"/><Relationship Id="rId18" Type="http://schemas.openxmlformats.org/officeDocument/2006/relationships/image" Target="../media/image88.wmf"/><Relationship Id="rId3" Type="http://schemas.openxmlformats.org/officeDocument/2006/relationships/image" Target="../media/image90.wmf"/><Relationship Id="rId7" Type="http://schemas.openxmlformats.org/officeDocument/2006/relationships/image" Target="../media/image129.wmf"/><Relationship Id="rId12" Type="http://schemas.openxmlformats.org/officeDocument/2006/relationships/image" Target="../media/image82.wmf"/><Relationship Id="rId17" Type="http://schemas.openxmlformats.org/officeDocument/2006/relationships/image" Target="../media/image54.wmf"/><Relationship Id="rId2" Type="http://schemas.openxmlformats.org/officeDocument/2006/relationships/image" Target="../media/image80.wmf"/><Relationship Id="rId16" Type="http://schemas.openxmlformats.org/officeDocument/2006/relationships/image" Target="../media/image87.wmf"/><Relationship Id="rId1" Type="http://schemas.openxmlformats.org/officeDocument/2006/relationships/image" Target="../media/image128.wmf"/><Relationship Id="rId6" Type="http://schemas.openxmlformats.org/officeDocument/2006/relationships/image" Target="../media/image48.wmf"/><Relationship Id="rId11" Type="http://schemas.openxmlformats.org/officeDocument/2006/relationships/image" Target="../media/image81.wmf"/><Relationship Id="rId5" Type="http://schemas.openxmlformats.org/officeDocument/2006/relationships/image" Target="../media/image47.wmf"/><Relationship Id="rId15" Type="http://schemas.openxmlformats.org/officeDocument/2006/relationships/image" Target="../media/image85.wmf"/><Relationship Id="rId10" Type="http://schemas.openxmlformats.org/officeDocument/2006/relationships/image" Target="../media/image130.wmf"/><Relationship Id="rId19" Type="http://schemas.openxmlformats.org/officeDocument/2006/relationships/image" Target="../media/image89.wmf"/><Relationship Id="rId4" Type="http://schemas.openxmlformats.org/officeDocument/2006/relationships/image" Target="../media/image91.wmf"/><Relationship Id="rId9" Type="http://schemas.openxmlformats.org/officeDocument/2006/relationships/image" Target="../media/image115.wmf"/><Relationship Id="rId14" Type="http://schemas.openxmlformats.org/officeDocument/2006/relationships/image" Target="../media/image84.w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98.wmf"/></Relationships>
</file>

<file path=ppt/drawings/_rels/vmlDrawing3.vml.rels><?xml version="1.0" encoding="UTF-8" standalone="yes"?>
<Relationships xmlns="http://schemas.openxmlformats.org/package/2006/relationships"><Relationship Id="rId8" Type="http://schemas.openxmlformats.org/officeDocument/2006/relationships/image" Target="../media/image19.wmf"/><Relationship Id="rId3" Type="http://schemas.openxmlformats.org/officeDocument/2006/relationships/image" Target="../media/image14.wmf"/><Relationship Id="rId7" Type="http://schemas.openxmlformats.org/officeDocument/2006/relationships/image" Target="../media/image18.wmf"/><Relationship Id="rId2" Type="http://schemas.openxmlformats.org/officeDocument/2006/relationships/image" Target="../media/image13.wmf"/><Relationship Id="rId1" Type="http://schemas.openxmlformats.org/officeDocument/2006/relationships/image" Target="../media/image12.wmf"/><Relationship Id="rId6" Type="http://schemas.openxmlformats.org/officeDocument/2006/relationships/image" Target="../media/image17.wmf"/><Relationship Id="rId5" Type="http://schemas.openxmlformats.org/officeDocument/2006/relationships/image" Target="../media/image16.wmf"/><Relationship Id="rId4" Type="http://schemas.openxmlformats.org/officeDocument/2006/relationships/image" Target="../media/image15.wmf"/><Relationship Id="rId9" Type="http://schemas.openxmlformats.org/officeDocument/2006/relationships/image" Target="../media/image20.wmf"/></Relationships>
</file>

<file path=ppt/drawings/_rels/vmlDrawing30.vml.rels><?xml version="1.0" encoding="UTF-8" standalone="yes"?>
<Relationships xmlns="http://schemas.openxmlformats.org/package/2006/relationships"><Relationship Id="rId8" Type="http://schemas.openxmlformats.org/officeDocument/2006/relationships/image" Target="../media/image139.wmf"/><Relationship Id="rId3" Type="http://schemas.openxmlformats.org/officeDocument/2006/relationships/image" Target="../media/image134.wmf"/><Relationship Id="rId7" Type="http://schemas.openxmlformats.org/officeDocument/2006/relationships/image" Target="../media/image138.wmf"/><Relationship Id="rId12" Type="http://schemas.openxmlformats.org/officeDocument/2006/relationships/image" Target="../media/image143.wmf"/><Relationship Id="rId2" Type="http://schemas.openxmlformats.org/officeDocument/2006/relationships/image" Target="../media/image133.wmf"/><Relationship Id="rId1" Type="http://schemas.openxmlformats.org/officeDocument/2006/relationships/image" Target="../media/image132.wmf"/><Relationship Id="rId6" Type="http://schemas.openxmlformats.org/officeDocument/2006/relationships/image" Target="../media/image137.wmf"/><Relationship Id="rId11" Type="http://schemas.openxmlformats.org/officeDocument/2006/relationships/image" Target="../media/image142.wmf"/><Relationship Id="rId5" Type="http://schemas.openxmlformats.org/officeDocument/2006/relationships/image" Target="../media/image136.wmf"/><Relationship Id="rId10" Type="http://schemas.openxmlformats.org/officeDocument/2006/relationships/image" Target="../media/image141.wmf"/><Relationship Id="rId4" Type="http://schemas.openxmlformats.org/officeDocument/2006/relationships/image" Target="../media/image135.wmf"/><Relationship Id="rId9" Type="http://schemas.openxmlformats.org/officeDocument/2006/relationships/image" Target="../media/image140.wmf"/></Relationships>
</file>

<file path=ppt/drawings/_rels/vmlDrawing31.vml.rels><?xml version="1.0" encoding="UTF-8" standalone="yes"?>
<Relationships xmlns="http://schemas.openxmlformats.org/package/2006/relationships"><Relationship Id="rId8" Type="http://schemas.openxmlformats.org/officeDocument/2006/relationships/image" Target="../media/image150.wmf"/><Relationship Id="rId13" Type="http://schemas.openxmlformats.org/officeDocument/2006/relationships/image" Target="../media/image155.wmf"/><Relationship Id="rId3" Type="http://schemas.openxmlformats.org/officeDocument/2006/relationships/image" Target="../media/image132.wmf"/><Relationship Id="rId7" Type="http://schemas.openxmlformats.org/officeDocument/2006/relationships/image" Target="../media/image149.wmf"/><Relationship Id="rId12" Type="http://schemas.openxmlformats.org/officeDocument/2006/relationships/image" Target="../media/image154.wmf"/><Relationship Id="rId2" Type="http://schemas.openxmlformats.org/officeDocument/2006/relationships/image" Target="../media/image145.wmf"/><Relationship Id="rId1" Type="http://schemas.openxmlformats.org/officeDocument/2006/relationships/image" Target="../media/image144.wmf"/><Relationship Id="rId6" Type="http://schemas.openxmlformats.org/officeDocument/2006/relationships/image" Target="../media/image148.wmf"/><Relationship Id="rId11" Type="http://schemas.openxmlformats.org/officeDocument/2006/relationships/image" Target="../media/image153.wmf"/><Relationship Id="rId5" Type="http://schemas.openxmlformats.org/officeDocument/2006/relationships/image" Target="../media/image147.wmf"/><Relationship Id="rId10" Type="http://schemas.openxmlformats.org/officeDocument/2006/relationships/image" Target="../media/image152.wmf"/><Relationship Id="rId4" Type="http://schemas.openxmlformats.org/officeDocument/2006/relationships/image" Target="../media/image146.wmf"/><Relationship Id="rId9" Type="http://schemas.openxmlformats.org/officeDocument/2006/relationships/image" Target="../media/image151.wmf"/><Relationship Id="rId14" Type="http://schemas.openxmlformats.org/officeDocument/2006/relationships/image" Target="../media/image156.wmf"/></Relationships>
</file>

<file path=ppt/drawings/_rels/vmlDrawing32.vml.rels><?xml version="1.0" encoding="UTF-8" standalone="yes"?>
<Relationships xmlns="http://schemas.openxmlformats.org/package/2006/relationships"><Relationship Id="rId8" Type="http://schemas.openxmlformats.org/officeDocument/2006/relationships/image" Target="../media/image160.wmf"/><Relationship Id="rId13" Type="http://schemas.openxmlformats.org/officeDocument/2006/relationships/image" Target="../media/image90.wmf"/><Relationship Id="rId18" Type="http://schemas.openxmlformats.org/officeDocument/2006/relationships/image" Target="../media/image93.wmf"/><Relationship Id="rId3" Type="http://schemas.openxmlformats.org/officeDocument/2006/relationships/image" Target="../media/image82.wmf"/><Relationship Id="rId7" Type="http://schemas.openxmlformats.org/officeDocument/2006/relationships/image" Target="../media/image159.wmf"/><Relationship Id="rId12" Type="http://schemas.openxmlformats.org/officeDocument/2006/relationships/image" Target="../media/image89.wmf"/><Relationship Id="rId17" Type="http://schemas.openxmlformats.org/officeDocument/2006/relationships/image" Target="../media/image162.wmf"/><Relationship Id="rId2" Type="http://schemas.openxmlformats.org/officeDocument/2006/relationships/image" Target="../media/image81.wmf"/><Relationship Id="rId16" Type="http://schemas.openxmlformats.org/officeDocument/2006/relationships/image" Target="../media/image48.wmf"/><Relationship Id="rId1" Type="http://schemas.openxmlformats.org/officeDocument/2006/relationships/image" Target="../media/image80.wmf"/><Relationship Id="rId6" Type="http://schemas.openxmlformats.org/officeDocument/2006/relationships/image" Target="../media/image158.wmf"/><Relationship Id="rId11" Type="http://schemas.openxmlformats.org/officeDocument/2006/relationships/image" Target="../media/image84.wmf"/><Relationship Id="rId5" Type="http://schemas.openxmlformats.org/officeDocument/2006/relationships/image" Target="../media/image157.wmf"/><Relationship Id="rId15" Type="http://schemas.openxmlformats.org/officeDocument/2006/relationships/image" Target="../media/image47.wmf"/><Relationship Id="rId10" Type="http://schemas.openxmlformats.org/officeDocument/2006/relationships/image" Target="../media/image161.wmf"/><Relationship Id="rId4" Type="http://schemas.openxmlformats.org/officeDocument/2006/relationships/image" Target="../media/image83.wmf"/><Relationship Id="rId9" Type="http://schemas.openxmlformats.org/officeDocument/2006/relationships/image" Target="../media/image54.wmf"/><Relationship Id="rId14" Type="http://schemas.openxmlformats.org/officeDocument/2006/relationships/image" Target="../media/image91.wmf"/></Relationships>
</file>

<file path=ppt/drawings/_rels/vmlDrawing33.vml.rels><?xml version="1.0" encoding="UTF-8" standalone="yes"?>
<Relationships xmlns="http://schemas.openxmlformats.org/package/2006/relationships"><Relationship Id="rId8" Type="http://schemas.openxmlformats.org/officeDocument/2006/relationships/image" Target="../media/image87.wmf"/><Relationship Id="rId13" Type="http://schemas.openxmlformats.org/officeDocument/2006/relationships/image" Target="../media/image90.wmf"/><Relationship Id="rId18" Type="http://schemas.openxmlformats.org/officeDocument/2006/relationships/image" Target="../media/image93.wmf"/><Relationship Id="rId3" Type="http://schemas.openxmlformats.org/officeDocument/2006/relationships/image" Target="../media/image163.wmf"/><Relationship Id="rId7" Type="http://schemas.openxmlformats.org/officeDocument/2006/relationships/image" Target="../media/image166.wmf"/><Relationship Id="rId12" Type="http://schemas.openxmlformats.org/officeDocument/2006/relationships/image" Target="../media/image89.wmf"/><Relationship Id="rId17" Type="http://schemas.openxmlformats.org/officeDocument/2006/relationships/image" Target="../media/image169.wmf"/><Relationship Id="rId2" Type="http://schemas.openxmlformats.org/officeDocument/2006/relationships/image" Target="../media/image81.wmf"/><Relationship Id="rId16" Type="http://schemas.openxmlformats.org/officeDocument/2006/relationships/image" Target="../media/image48.wmf"/><Relationship Id="rId1" Type="http://schemas.openxmlformats.org/officeDocument/2006/relationships/image" Target="../media/image80.wmf"/><Relationship Id="rId6" Type="http://schemas.openxmlformats.org/officeDocument/2006/relationships/image" Target="../media/image165.wmf"/><Relationship Id="rId11" Type="http://schemas.openxmlformats.org/officeDocument/2006/relationships/image" Target="../media/image168.wmf"/><Relationship Id="rId5" Type="http://schemas.openxmlformats.org/officeDocument/2006/relationships/image" Target="../media/image164.wmf"/><Relationship Id="rId15" Type="http://schemas.openxmlformats.org/officeDocument/2006/relationships/image" Target="../media/image47.wmf"/><Relationship Id="rId10" Type="http://schemas.openxmlformats.org/officeDocument/2006/relationships/image" Target="../media/image167.wmf"/><Relationship Id="rId4" Type="http://schemas.openxmlformats.org/officeDocument/2006/relationships/image" Target="../media/image83.wmf"/><Relationship Id="rId9" Type="http://schemas.openxmlformats.org/officeDocument/2006/relationships/image" Target="../media/image54.wmf"/><Relationship Id="rId14" Type="http://schemas.openxmlformats.org/officeDocument/2006/relationships/image" Target="../media/image91.wmf"/></Relationships>
</file>

<file path=ppt/drawings/_rels/vmlDrawing34.vml.rels><?xml version="1.0" encoding="UTF-8" standalone="yes"?>
<Relationships xmlns="http://schemas.openxmlformats.org/package/2006/relationships"><Relationship Id="rId1" Type="http://schemas.openxmlformats.org/officeDocument/2006/relationships/image" Target="../media/image98.wmf"/></Relationships>
</file>

<file path=ppt/drawings/_rels/vmlDrawing35.vml.rels><?xml version="1.0" encoding="UTF-8" standalone="yes"?>
<Relationships xmlns="http://schemas.openxmlformats.org/package/2006/relationships"><Relationship Id="rId3" Type="http://schemas.openxmlformats.org/officeDocument/2006/relationships/image" Target="../media/image180.wmf"/><Relationship Id="rId7" Type="http://schemas.openxmlformats.org/officeDocument/2006/relationships/image" Target="../media/image184.wmf"/><Relationship Id="rId2" Type="http://schemas.openxmlformats.org/officeDocument/2006/relationships/image" Target="../media/image179.wmf"/><Relationship Id="rId1" Type="http://schemas.openxmlformats.org/officeDocument/2006/relationships/image" Target="../media/image178.wmf"/><Relationship Id="rId6" Type="http://schemas.openxmlformats.org/officeDocument/2006/relationships/image" Target="../media/image183.wmf"/><Relationship Id="rId5" Type="http://schemas.openxmlformats.org/officeDocument/2006/relationships/image" Target="../media/image182.wmf"/><Relationship Id="rId4" Type="http://schemas.openxmlformats.org/officeDocument/2006/relationships/image" Target="../media/image181.wmf"/></Relationships>
</file>

<file path=ppt/drawings/_rels/vmlDrawing36.vml.rels><?xml version="1.0" encoding="UTF-8" standalone="yes"?>
<Relationships xmlns="http://schemas.openxmlformats.org/package/2006/relationships"><Relationship Id="rId3" Type="http://schemas.openxmlformats.org/officeDocument/2006/relationships/image" Target="../media/image191.wmf"/><Relationship Id="rId2" Type="http://schemas.openxmlformats.org/officeDocument/2006/relationships/image" Target="../media/image190.wmf"/><Relationship Id="rId1" Type="http://schemas.openxmlformats.org/officeDocument/2006/relationships/image" Target="../media/image189.wmf"/></Relationships>
</file>

<file path=ppt/drawings/_rels/vmlDrawing37.vml.rels><?xml version="1.0" encoding="UTF-8" standalone="yes"?>
<Relationships xmlns="http://schemas.openxmlformats.org/package/2006/relationships"><Relationship Id="rId3" Type="http://schemas.openxmlformats.org/officeDocument/2006/relationships/image" Target="../media/image198.wmf"/><Relationship Id="rId2" Type="http://schemas.openxmlformats.org/officeDocument/2006/relationships/image" Target="../media/image197.wmf"/><Relationship Id="rId1" Type="http://schemas.openxmlformats.org/officeDocument/2006/relationships/image" Target="../media/image196.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image" Target="../media/image22.wmf"/><Relationship Id="rId1" Type="http://schemas.openxmlformats.org/officeDocument/2006/relationships/image" Target="../media/image21.wmf"/><Relationship Id="rId5" Type="http://schemas.openxmlformats.org/officeDocument/2006/relationships/image" Target="../media/image24.wmf"/><Relationship Id="rId4" Type="http://schemas.openxmlformats.org/officeDocument/2006/relationships/image" Target="../media/image15.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26.wmf"/><Relationship Id="rId1" Type="http://schemas.openxmlformats.org/officeDocument/2006/relationships/image" Target="../media/image25.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29.wmf"/><Relationship Id="rId2" Type="http://schemas.openxmlformats.org/officeDocument/2006/relationships/image" Target="../media/image28.wmf"/><Relationship Id="rId1" Type="http://schemas.openxmlformats.org/officeDocument/2006/relationships/image" Target="../media/image27.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31.wmf"/><Relationship Id="rId1" Type="http://schemas.openxmlformats.org/officeDocument/2006/relationships/image" Target="../media/image30.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34.wmf"/><Relationship Id="rId2" Type="http://schemas.openxmlformats.org/officeDocument/2006/relationships/image" Target="../media/image33.wmf"/><Relationship Id="rId1" Type="http://schemas.openxmlformats.org/officeDocument/2006/relationships/image" Target="../media/image32.wmf"/><Relationship Id="rId4" Type="http://schemas.openxmlformats.org/officeDocument/2006/relationships/image" Target="../media/image35.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38.wmf"/><Relationship Id="rId2" Type="http://schemas.openxmlformats.org/officeDocument/2006/relationships/image" Target="../media/image37.wmf"/><Relationship Id="rId1" Type="http://schemas.openxmlformats.org/officeDocument/2006/relationships/image" Target="../media/image3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499DC6-AFB2-46BD-85BC-BD49371A327D}" type="datetimeFigureOut">
              <a:rPr lang="en-US" smtClean="0"/>
              <a:t>9/11/20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05AAB3E-7EAE-49CB-A98A-9CFE40136F21}" type="slidenum">
              <a:rPr lang="en-US" smtClean="0"/>
              <a:t>‹#›</a:t>
            </a:fld>
            <a:endParaRPr lang="en-US"/>
          </a:p>
        </p:txBody>
      </p:sp>
    </p:spTree>
    <p:extLst>
      <p:ext uri="{BB962C8B-B14F-4D97-AF65-F5344CB8AC3E}">
        <p14:creationId xmlns:p14="http://schemas.microsoft.com/office/powerpoint/2010/main" val="29323246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05AAB3E-7EAE-49CB-A98A-9CFE40136F21}" type="slidenum">
              <a:rPr lang="en-US" smtClean="0"/>
              <a:t>1</a:t>
            </a:fld>
            <a:endParaRPr lang="en-US"/>
          </a:p>
        </p:txBody>
      </p:sp>
    </p:spTree>
    <p:extLst>
      <p:ext uri="{BB962C8B-B14F-4D97-AF65-F5344CB8AC3E}">
        <p14:creationId xmlns:p14="http://schemas.microsoft.com/office/powerpoint/2010/main" val="23203477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a:p>
            <a:endParaRPr lang="en-US" dirty="0"/>
          </a:p>
        </p:txBody>
      </p:sp>
      <p:sp>
        <p:nvSpPr>
          <p:cNvPr id="4" name="Slide Number Placeholder 3"/>
          <p:cNvSpPr>
            <a:spLocks noGrp="1"/>
          </p:cNvSpPr>
          <p:nvPr>
            <p:ph type="sldNum" sz="quarter" idx="10"/>
          </p:nvPr>
        </p:nvSpPr>
        <p:spPr/>
        <p:txBody>
          <a:bodyPr/>
          <a:lstStyle/>
          <a:p>
            <a:fld id="{750445C6-4FC1-0D4C-8197-D90AC1D2D9D2}" type="slidenum">
              <a:rPr lang="en-US" smtClean="0"/>
              <a:pPr/>
              <a:t>10</a:t>
            </a:fld>
            <a:endParaRPr lang="en-US"/>
          </a:p>
        </p:txBody>
      </p:sp>
    </p:spTree>
    <p:extLst>
      <p:ext uri="{BB962C8B-B14F-4D97-AF65-F5344CB8AC3E}">
        <p14:creationId xmlns:p14="http://schemas.microsoft.com/office/powerpoint/2010/main" val="21771316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50445C6-4FC1-0D4C-8197-D90AC1D2D9D2}" type="slidenum">
              <a:rPr lang="en-US" smtClean="0"/>
              <a:pPr/>
              <a:t>11</a:t>
            </a:fld>
            <a:endParaRPr lang="en-US"/>
          </a:p>
        </p:txBody>
      </p:sp>
    </p:spTree>
    <p:extLst>
      <p:ext uri="{BB962C8B-B14F-4D97-AF65-F5344CB8AC3E}">
        <p14:creationId xmlns:p14="http://schemas.microsoft.com/office/powerpoint/2010/main" val="2751520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50445C6-4FC1-0D4C-8197-D90AC1D2D9D2}" type="slidenum">
              <a:rPr lang="en-US" smtClean="0"/>
              <a:pPr/>
              <a:t>12</a:t>
            </a:fld>
            <a:endParaRPr lang="en-US"/>
          </a:p>
        </p:txBody>
      </p:sp>
    </p:spTree>
    <p:extLst>
      <p:ext uri="{BB962C8B-B14F-4D97-AF65-F5344CB8AC3E}">
        <p14:creationId xmlns:p14="http://schemas.microsoft.com/office/powerpoint/2010/main" val="11804830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50445C6-4FC1-0D4C-8197-D90AC1D2D9D2}" type="slidenum">
              <a:rPr lang="en-US" smtClean="0"/>
              <a:pPr/>
              <a:t>13</a:t>
            </a:fld>
            <a:endParaRPr lang="en-US"/>
          </a:p>
        </p:txBody>
      </p:sp>
    </p:spTree>
    <p:extLst>
      <p:ext uri="{BB962C8B-B14F-4D97-AF65-F5344CB8AC3E}">
        <p14:creationId xmlns:p14="http://schemas.microsoft.com/office/powerpoint/2010/main" val="11125070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50445C6-4FC1-0D4C-8197-D90AC1D2D9D2}" type="slidenum">
              <a:rPr lang="en-US" smtClean="0"/>
              <a:pPr/>
              <a:t>14</a:t>
            </a:fld>
            <a:endParaRPr lang="en-US"/>
          </a:p>
        </p:txBody>
      </p:sp>
    </p:spTree>
    <p:extLst>
      <p:ext uri="{BB962C8B-B14F-4D97-AF65-F5344CB8AC3E}">
        <p14:creationId xmlns:p14="http://schemas.microsoft.com/office/powerpoint/2010/main" val="7763607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50445C6-4FC1-0D4C-8197-D90AC1D2D9D2}" type="slidenum">
              <a:rPr lang="en-US" smtClean="0"/>
              <a:pPr/>
              <a:t>15</a:t>
            </a:fld>
            <a:endParaRPr lang="en-US"/>
          </a:p>
        </p:txBody>
      </p:sp>
    </p:spTree>
    <p:extLst>
      <p:ext uri="{BB962C8B-B14F-4D97-AF65-F5344CB8AC3E}">
        <p14:creationId xmlns:p14="http://schemas.microsoft.com/office/powerpoint/2010/main" val="138343345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a:p>
            <a:endParaRPr lang="en-US" dirty="0"/>
          </a:p>
        </p:txBody>
      </p:sp>
      <p:sp>
        <p:nvSpPr>
          <p:cNvPr id="4" name="Slide Number Placeholder 3"/>
          <p:cNvSpPr>
            <a:spLocks noGrp="1"/>
          </p:cNvSpPr>
          <p:nvPr>
            <p:ph type="sldNum" sz="quarter" idx="10"/>
          </p:nvPr>
        </p:nvSpPr>
        <p:spPr/>
        <p:txBody>
          <a:bodyPr/>
          <a:lstStyle/>
          <a:p>
            <a:fld id="{750445C6-4FC1-0D4C-8197-D90AC1D2D9D2}" type="slidenum">
              <a:rPr lang="en-US" smtClean="0"/>
              <a:pPr/>
              <a:t>16</a:t>
            </a:fld>
            <a:endParaRPr lang="en-US"/>
          </a:p>
        </p:txBody>
      </p:sp>
    </p:spTree>
    <p:extLst>
      <p:ext uri="{BB962C8B-B14F-4D97-AF65-F5344CB8AC3E}">
        <p14:creationId xmlns:p14="http://schemas.microsoft.com/office/powerpoint/2010/main" val="318600515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a:p>
            <a:endParaRPr lang="en-US" dirty="0"/>
          </a:p>
        </p:txBody>
      </p:sp>
      <p:sp>
        <p:nvSpPr>
          <p:cNvPr id="4" name="Slide Number Placeholder 3"/>
          <p:cNvSpPr>
            <a:spLocks noGrp="1"/>
          </p:cNvSpPr>
          <p:nvPr>
            <p:ph type="sldNum" sz="quarter" idx="10"/>
          </p:nvPr>
        </p:nvSpPr>
        <p:spPr/>
        <p:txBody>
          <a:bodyPr/>
          <a:lstStyle/>
          <a:p>
            <a:fld id="{750445C6-4FC1-0D4C-8197-D90AC1D2D9D2}" type="slidenum">
              <a:rPr lang="en-US" smtClean="0"/>
              <a:pPr/>
              <a:t>17</a:t>
            </a:fld>
            <a:endParaRPr lang="en-US"/>
          </a:p>
        </p:txBody>
      </p:sp>
    </p:spTree>
    <p:extLst>
      <p:ext uri="{BB962C8B-B14F-4D97-AF65-F5344CB8AC3E}">
        <p14:creationId xmlns:p14="http://schemas.microsoft.com/office/powerpoint/2010/main" val="149630992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50445C6-4FC1-0D4C-8197-D90AC1D2D9D2}" type="slidenum">
              <a:rPr lang="en-US" smtClean="0"/>
              <a:pPr/>
              <a:t>18</a:t>
            </a:fld>
            <a:endParaRPr lang="en-US"/>
          </a:p>
        </p:txBody>
      </p:sp>
    </p:spTree>
    <p:extLst>
      <p:ext uri="{BB962C8B-B14F-4D97-AF65-F5344CB8AC3E}">
        <p14:creationId xmlns:p14="http://schemas.microsoft.com/office/powerpoint/2010/main" val="414743680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a:p>
            <a:endParaRPr lang="en-US" dirty="0"/>
          </a:p>
        </p:txBody>
      </p:sp>
      <p:sp>
        <p:nvSpPr>
          <p:cNvPr id="4" name="Slide Number Placeholder 3"/>
          <p:cNvSpPr>
            <a:spLocks noGrp="1"/>
          </p:cNvSpPr>
          <p:nvPr>
            <p:ph type="sldNum" sz="quarter" idx="10"/>
          </p:nvPr>
        </p:nvSpPr>
        <p:spPr/>
        <p:txBody>
          <a:bodyPr/>
          <a:lstStyle/>
          <a:p>
            <a:fld id="{750445C6-4FC1-0D4C-8197-D90AC1D2D9D2}" type="slidenum">
              <a:rPr lang="en-US" smtClean="0"/>
              <a:pPr/>
              <a:t>19</a:t>
            </a:fld>
            <a:endParaRPr lang="en-US"/>
          </a:p>
        </p:txBody>
      </p:sp>
    </p:spTree>
    <p:extLst>
      <p:ext uri="{BB962C8B-B14F-4D97-AF65-F5344CB8AC3E}">
        <p14:creationId xmlns:p14="http://schemas.microsoft.com/office/powerpoint/2010/main" val="14739206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05AAB3E-7EAE-49CB-A98A-9CFE40136F21}" type="slidenum">
              <a:rPr lang="en-US" smtClean="0"/>
              <a:t>2</a:t>
            </a:fld>
            <a:endParaRPr lang="en-US"/>
          </a:p>
        </p:txBody>
      </p:sp>
    </p:spTree>
    <p:extLst>
      <p:ext uri="{BB962C8B-B14F-4D97-AF65-F5344CB8AC3E}">
        <p14:creationId xmlns:p14="http://schemas.microsoft.com/office/powerpoint/2010/main" val="383546626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solidFill>
                <a:srgbClr val="000000"/>
              </a:solidFill>
              <a:latin typeface="Calibri"/>
            </a:endParaRPr>
          </a:p>
          <a:p>
            <a:endParaRPr lang="en-US" dirty="0"/>
          </a:p>
        </p:txBody>
      </p:sp>
      <p:sp>
        <p:nvSpPr>
          <p:cNvPr id="4" name="Slide Number Placeholder 3"/>
          <p:cNvSpPr>
            <a:spLocks noGrp="1"/>
          </p:cNvSpPr>
          <p:nvPr>
            <p:ph type="sldNum" sz="quarter" idx="10"/>
          </p:nvPr>
        </p:nvSpPr>
        <p:spPr/>
        <p:txBody>
          <a:bodyPr/>
          <a:lstStyle/>
          <a:p>
            <a:fld id="{750445C6-4FC1-0D4C-8197-D90AC1D2D9D2}" type="slidenum">
              <a:rPr lang="en-US" smtClean="0"/>
              <a:pPr/>
              <a:t>20</a:t>
            </a:fld>
            <a:endParaRPr lang="en-US"/>
          </a:p>
        </p:txBody>
      </p:sp>
    </p:spTree>
    <p:extLst>
      <p:ext uri="{BB962C8B-B14F-4D97-AF65-F5344CB8AC3E}">
        <p14:creationId xmlns:p14="http://schemas.microsoft.com/office/powerpoint/2010/main" val="6902566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50445C6-4FC1-0D4C-8197-D90AC1D2D9D2}" type="slidenum">
              <a:rPr lang="en-US" smtClean="0"/>
              <a:pPr/>
              <a:t>21</a:t>
            </a:fld>
            <a:endParaRPr lang="en-US"/>
          </a:p>
        </p:txBody>
      </p:sp>
    </p:spTree>
    <p:extLst>
      <p:ext uri="{BB962C8B-B14F-4D97-AF65-F5344CB8AC3E}">
        <p14:creationId xmlns:p14="http://schemas.microsoft.com/office/powerpoint/2010/main" val="181475404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a:p>
            <a:endParaRPr lang="en-US" dirty="0"/>
          </a:p>
        </p:txBody>
      </p:sp>
      <p:sp>
        <p:nvSpPr>
          <p:cNvPr id="4" name="Slide Number Placeholder 3"/>
          <p:cNvSpPr>
            <a:spLocks noGrp="1"/>
          </p:cNvSpPr>
          <p:nvPr>
            <p:ph type="sldNum" sz="quarter" idx="10"/>
          </p:nvPr>
        </p:nvSpPr>
        <p:spPr/>
        <p:txBody>
          <a:bodyPr/>
          <a:lstStyle/>
          <a:p>
            <a:fld id="{750445C6-4FC1-0D4C-8197-D90AC1D2D9D2}" type="slidenum">
              <a:rPr lang="en-US" smtClean="0"/>
              <a:pPr/>
              <a:t>22</a:t>
            </a:fld>
            <a:endParaRPr lang="en-US"/>
          </a:p>
        </p:txBody>
      </p:sp>
    </p:spTree>
    <p:extLst>
      <p:ext uri="{BB962C8B-B14F-4D97-AF65-F5344CB8AC3E}">
        <p14:creationId xmlns:p14="http://schemas.microsoft.com/office/powerpoint/2010/main" val="59315823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a:p>
            <a:endParaRPr lang="en-US" dirty="0"/>
          </a:p>
        </p:txBody>
      </p:sp>
      <p:sp>
        <p:nvSpPr>
          <p:cNvPr id="4" name="Slide Number Placeholder 3"/>
          <p:cNvSpPr>
            <a:spLocks noGrp="1"/>
          </p:cNvSpPr>
          <p:nvPr>
            <p:ph type="sldNum" sz="quarter" idx="10"/>
          </p:nvPr>
        </p:nvSpPr>
        <p:spPr/>
        <p:txBody>
          <a:bodyPr/>
          <a:lstStyle/>
          <a:p>
            <a:fld id="{750445C6-4FC1-0D4C-8197-D90AC1D2D9D2}" type="slidenum">
              <a:rPr lang="en-US" smtClean="0"/>
              <a:pPr/>
              <a:t>23</a:t>
            </a:fld>
            <a:endParaRPr lang="en-US"/>
          </a:p>
        </p:txBody>
      </p:sp>
    </p:spTree>
    <p:extLst>
      <p:ext uri="{BB962C8B-B14F-4D97-AF65-F5344CB8AC3E}">
        <p14:creationId xmlns:p14="http://schemas.microsoft.com/office/powerpoint/2010/main" val="64865622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a:p>
            <a:endParaRPr lang="en-US" dirty="0"/>
          </a:p>
        </p:txBody>
      </p:sp>
      <p:sp>
        <p:nvSpPr>
          <p:cNvPr id="4" name="Slide Number Placeholder 3"/>
          <p:cNvSpPr>
            <a:spLocks noGrp="1"/>
          </p:cNvSpPr>
          <p:nvPr>
            <p:ph type="sldNum" sz="quarter" idx="10"/>
          </p:nvPr>
        </p:nvSpPr>
        <p:spPr/>
        <p:txBody>
          <a:bodyPr/>
          <a:lstStyle/>
          <a:p>
            <a:fld id="{750445C6-4FC1-0D4C-8197-D90AC1D2D9D2}" type="slidenum">
              <a:rPr lang="en-US" smtClean="0"/>
              <a:pPr/>
              <a:t>24</a:t>
            </a:fld>
            <a:endParaRPr lang="en-US"/>
          </a:p>
        </p:txBody>
      </p:sp>
    </p:spTree>
    <p:extLst>
      <p:ext uri="{BB962C8B-B14F-4D97-AF65-F5344CB8AC3E}">
        <p14:creationId xmlns:p14="http://schemas.microsoft.com/office/powerpoint/2010/main" val="137688658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50445C6-4FC1-0D4C-8197-D90AC1D2D9D2}" type="slidenum">
              <a:rPr lang="en-US" smtClean="0"/>
              <a:pPr/>
              <a:t>25</a:t>
            </a:fld>
            <a:endParaRPr lang="en-US"/>
          </a:p>
        </p:txBody>
      </p:sp>
    </p:spTree>
    <p:extLst>
      <p:ext uri="{BB962C8B-B14F-4D97-AF65-F5344CB8AC3E}">
        <p14:creationId xmlns:p14="http://schemas.microsoft.com/office/powerpoint/2010/main" val="119838836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50445C6-4FC1-0D4C-8197-D90AC1D2D9D2}" type="slidenum">
              <a:rPr lang="en-US" smtClean="0"/>
              <a:pPr/>
              <a:t>26</a:t>
            </a:fld>
            <a:endParaRPr lang="en-US"/>
          </a:p>
        </p:txBody>
      </p:sp>
    </p:spTree>
    <p:extLst>
      <p:ext uri="{BB962C8B-B14F-4D97-AF65-F5344CB8AC3E}">
        <p14:creationId xmlns:p14="http://schemas.microsoft.com/office/powerpoint/2010/main" val="140713651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a:p>
            <a:endParaRPr lang="en-US" dirty="0"/>
          </a:p>
        </p:txBody>
      </p:sp>
      <p:sp>
        <p:nvSpPr>
          <p:cNvPr id="4" name="Slide Number Placeholder 3"/>
          <p:cNvSpPr>
            <a:spLocks noGrp="1"/>
          </p:cNvSpPr>
          <p:nvPr>
            <p:ph type="sldNum" sz="quarter" idx="10"/>
          </p:nvPr>
        </p:nvSpPr>
        <p:spPr/>
        <p:txBody>
          <a:bodyPr/>
          <a:lstStyle/>
          <a:p>
            <a:fld id="{750445C6-4FC1-0D4C-8197-D90AC1D2D9D2}" type="slidenum">
              <a:rPr lang="en-US" smtClean="0"/>
              <a:pPr/>
              <a:t>27</a:t>
            </a:fld>
            <a:endParaRPr lang="en-US"/>
          </a:p>
        </p:txBody>
      </p:sp>
    </p:spTree>
    <p:extLst>
      <p:ext uri="{BB962C8B-B14F-4D97-AF65-F5344CB8AC3E}">
        <p14:creationId xmlns:p14="http://schemas.microsoft.com/office/powerpoint/2010/main" val="152814253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solidFill>
                <a:srgbClr val="000000"/>
              </a:solidFill>
              <a:latin typeface="Calibri"/>
            </a:endParaRPr>
          </a:p>
          <a:p>
            <a:endParaRPr lang="en-US" dirty="0"/>
          </a:p>
        </p:txBody>
      </p:sp>
      <p:sp>
        <p:nvSpPr>
          <p:cNvPr id="4" name="Slide Number Placeholder 3"/>
          <p:cNvSpPr>
            <a:spLocks noGrp="1"/>
          </p:cNvSpPr>
          <p:nvPr>
            <p:ph type="sldNum" sz="quarter" idx="10"/>
          </p:nvPr>
        </p:nvSpPr>
        <p:spPr/>
        <p:txBody>
          <a:bodyPr/>
          <a:lstStyle/>
          <a:p>
            <a:fld id="{750445C6-4FC1-0D4C-8197-D90AC1D2D9D2}" type="slidenum">
              <a:rPr lang="en-US" smtClean="0"/>
              <a:pPr/>
              <a:t>28</a:t>
            </a:fld>
            <a:endParaRPr lang="en-US"/>
          </a:p>
        </p:txBody>
      </p:sp>
    </p:spTree>
    <p:extLst>
      <p:ext uri="{BB962C8B-B14F-4D97-AF65-F5344CB8AC3E}">
        <p14:creationId xmlns:p14="http://schemas.microsoft.com/office/powerpoint/2010/main" val="276596663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solidFill>
                <a:srgbClr val="000000"/>
              </a:solidFill>
              <a:latin typeface="Calibri"/>
            </a:endParaRPr>
          </a:p>
          <a:p>
            <a:endParaRPr lang="en-US" dirty="0"/>
          </a:p>
        </p:txBody>
      </p:sp>
      <p:sp>
        <p:nvSpPr>
          <p:cNvPr id="4" name="Slide Number Placeholder 3"/>
          <p:cNvSpPr>
            <a:spLocks noGrp="1"/>
          </p:cNvSpPr>
          <p:nvPr>
            <p:ph type="sldNum" sz="quarter" idx="10"/>
          </p:nvPr>
        </p:nvSpPr>
        <p:spPr/>
        <p:txBody>
          <a:bodyPr/>
          <a:lstStyle/>
          <a:p>
            <a:fld id="{750445C6-4FC1-0D4C-8197-D90AC1D2D9D2}" type="slidenum">
              <a:rPr lang="en-US" smtClean="0"/>
              <a:pPr/>
              <a:t>29</a:t>
            </a:fld>
            <a:endParaRPr lang="en-US"/>
          </a:p>
        </p:txBody>
      </p:sp>
    </p:spTree>
    <p:extLst>
      <p:ext uri="{BB962C8B-B14F-4D97-AF65-F5344CB8AC3E}">
        <p14:creationId xmlns:p14="http://schemas.microsoft.com/office/powerpoint/2010/main" val="31587813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50445C6-4FC1-0D4C-8197-D90AC1D2D9D2}" type="slidenum">
              <a:rPr lang="en-US" smtClean="0"/>
              <a:pPr/>
              <a:t>3</a:t>
            </a:fld>
            <a:endParaRPr lang="en-US"/>
          </a:p>
        </p:txBody>
      </p:sp>
    </p:spTree>
    <p:extLst>
      <p:ext uri="{BB962C8B-B14F-4D97-AF65-F5344CB8AC3E}">
        <p14:creationId xmlns:p14="http://schemas.microsoft.com/office/powerpoint/2010/main" val="419840627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50445C6-4FC1-0D4C-8197-D90AC1D2D9D2}" type="slidenum">
              <a:rPr lang="en-US" smtClean="0"/>
              <a:pPr/>
              <a:t>30</a:t>
            </a:fld>
            <a:endParaRPr lang="en-US"/>
          </a:p>
        </p:txBody>
      </p:sp>
    </p:spTree>
    <p:extLst>
      <p:ext uri="{BB962C8B-B14F-4D97-AF65-F5344CB8AC3E}">
        <p14:creationId xmlns:p14="http://schemas.microsoft.com/office/powerpoint/2010/main" val="174692581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solidFill>
                <a:srgbClr val="000000"/>
              </a:solidFill>
              <a:latin typeface="Calibri"/>
            </a:endParaRPr>
          </a:p>
          <a:p>
            <a:endParaRPr lang="en-US" dirty="0"/>
          </a:p>
        </p:txBody>
      </p:sp>
      <p:sp>
        <p:nvSpPr>
          <p:cNvPr id="4" name="Slide Number Placeholder 3"/>
          <p:cNvSpPr>
            <a:spLocks noGrp="1"/>
          </p:cNvSpPr>
          <p:nvPr>
            <p:ph type="sldNum" sz="quarter" idx="10"/>
          </p:nvPr>
        </p:nvSpPr>
        <p:spPr/>
        <p:txBody>
          <a:bodyPr/>
          <a:lstStyle/>
          <a:p>
            <a:fld id="{750445C6-4FC1-0D4C-8197-D90AC1D2D9D2}" type="slidenum">
              <a:rPr lang="en-US" smtClean="0"/>
              <a:pPr/>
              <a:t>31</a:t>
            </a:fld>
            <a:endParaRPr lang="en-US"/>
          </a:p>
        </p:txBody>
      </p:sp>
    </p:spTree>
    <p:extLst>
      <p:ext uri="{BB962C8B-B14F-4D97-AF65-F5344CB8AC3E}">
        <p14:creationId xmlns:p14="http://schemas.microsoft.com/office/powerpoint/2010/main" val="278104008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50445C6-4FC1-0D4C-8197-D90AC1D2D9D2}" type="slidenum">
              <a:rPr lang="en-US" smtClean="0"/>
              <a:pPr/>
              <a:t>32</a:t>
            </a:fld>
            <a:endParaRPr lang="en-US"/>
          </a:p>
        </p:txBody>
      </p:sp>
    </p:spTree>
    <p:extLst>
      <p:ext uri="{BB962C8B-B14F-4D97-AF65-F5344CB8AC3E}">
        <p14:creationId xmlns:p14="http://schemas.microsoft.com/office/powerpoint/2010/main" val="126265473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50445C6-4FC1-0D4C-8197-D90AC1D2D9D2}" type="slidenum">
              <a:rPr lang="en-US" smtClean="0"/>
              <a:pPr/>
              <a:t>33</a:t>
            </a:fld>
            <a:endParaRPr lang="en-US"/>
          </a:p>
        </p:txBody>
      </p:sp>
    </p:spTree>
    <p:extLst>
      <p:ext uri="{BB962C8B-B14F-4D97-AF65-F5344CB8AC3E}">
        <p14:creationId xmlns:p14="http://schemas.microsoft.com/office/powerpoint/2010/main" val="123271952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50445C6-4FC1-0D4C-8197-D90AC1D2D9D2}" type="slidenum">
              <a:rPr lang="en-US" smtClean="0"/>
              <a:pPr/>
              <a:t>34</a:t>
            </a:fld>
            <a:endParaRPr lang="en-US"/>
          </a:p>
        </p:txBody>
      </p:sp>
    </p:spTree>
    <p:extLst>
      <p:ext uri="{BB962C8B-B14F-4D97-AF65-F5344CB8AC3E}">
        <p14:creationId xmlns:p14="http://schemas.microsoft.com/office/powerpoint/2010/main" val="50480288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50445C6-4FC1-0D4C-8197-D90AC1D2D9D2}" type="slidenum">
              <a:rPr lang="en-US" smtClean="0"/>
              <a:pPr/>
              <a:t>35</a:t>
            </a:fld>
            <a:endParaRPr lang="en-US"/>
          </a:p>
        </p:txBody>
      </p:sp>
    </p:spTree>
    <p:extLst>
      <p:ext uri="{BB962C8B-B14F-4D97-AF65-F5344CB8AC3E}">
        <p14:creationId xmlns:p14="http://schemas.microsoft.com/office/powerpoint/2010/main" val="396699148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50445C6-4FC1-0D4C-8197-D90AC1D2D9D2}" type="slidenum">
              <a:rPr lang="en-US" smtClean="0"/>
              <a:pPr/>
              <a:t>36</a:t>
            </a:fld>
            <a:endParaRPr lang="en-US"/>
          </a:p>
        </p:txBody>
      </p:sp>
    </p:spTree>
    <p:extLst>
      <p:ext uri="{BB962C8B-B14F-4D97-AF65-F5344CB8AC3E}">
        <p14:creationId xmlns:p14="http://schemas.microsoft.com/office/powerpoint/2010/main" val="349389710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50445C6-4FC1-0D4C-8197-D90AC1D2D9D2}" type="slidenum">
              <a:rPr lang="en-US" smtClean="0"/>
              <a:pPr/>
              <a:t>37</a:t>
            </a:fld>
            <a:endParaRPr lang="en-US"/>
          </a:p>
        </p:txBody>
      </p:sp>
    </p:spTree>
    <p:extLst>
      <p:ext uri="{BB962C8B-B14F-4D97-AF65-F5344CB8AC3E}">
        <p14:creationId xmlns:p14="http://schemas.microsoft.com/office/powerpoint/2010/main" val="116423812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50445C6-4FC1-0D4C-8197-D90AC1D2D9D2}" type="slidenum">
              <a:rPr lang="en-US" smtClean="0"/>
              <a:pPr/>
              <a:t>38</a:t>
            </a:fld>
            <a:endParaRPr lang="en-US"/>
          </a:p>
        </p:txBody>
      </p:sp>
    </p:spTree>
    <p:extLst>
      <p:ext uri="{BB962C8B-B14F-4D97-AF65-F5344CB8AC3E}">
        <p14:creationId xmlns:p14="http://schemas.microsoft.com/office/powerpoint/2010/main" val="146758490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50445C6-4FC1-0D4C-8197-D90AC1D2D9D2}" type="slidenum">
              <a:rPr lang="en-US" smtClean="0"/>
              <a:pPr/>
              <a:t>39</a:t>
            </a:fld>
            <a:endParaRPr lang="en-US"/>
          </a:p>
        </p:txBody>
      </p:sp>
    </p:spTree>
    <p:extLst>
      <p:ext uri="{BB962C8B-B14F-4D97-AF65-F5344CB8AC3E}">
        <p14:creationId xmlns:p14="http://schemas.microsoft.com/office/powerpoint/2010/main" val="34984535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a:p>
            <a:endParaRPr lang="en-US" dirty="0"/>
          </a:p>
        </p:txBody>
      </p:sp>
      <p:sp>
        <p:nvSpPr>
          <p:cNvPr id="4" name="Slide Number Placeholder 3"/>
          <p:cNvSpPr>
            <a:spLocks noGrp="1"/>
          </p:cNvSpPr>
          <p:nvPr>
            <p:ph type="sldNum" sz="quarter" idx="10"/>
          </p:nvPr>
        </p:nvSpPr>
        <p:spPr/>
        <p:txBody>
          <a:bodyPr/>
          <a:lstStyle/>
          <a:p>
            <a:fld id="{750445C6-4FC1-0D4C-8197-D90AC1D2D9D2}" type="slidenum">
              <a:rPr lang="en-US" smtClean="0"/>
              <a:pPr/>
              <a:t>4</a:t>
            </a:fld>
            <a:endParaRPr lang="en-US"/>
          </a:p>
        </p:txBody>
      </p:sp>
      <p:sp>
        <p:nvSpPr>
          <p:cNvPr id="5" name="TextBox 4"/>
          <p:cNvSpPr txBox="1"/>
          <p:nvPr/>
        </p:nvSpPr>
        <p:spPr>
          <a:xfrm>
            <a:off x="1124744" y="6012160"/>
            <a:ext cx="4850046" cy="1477328"/>
          </a:xfrm>
          <a:prstGeom prst="rect">
            <a:avLst/>
          </a:prstGeom>
          <a:noFill/>
        </p:spPr>
        <p:txBody>
          <a:bodyPr wrap="none" rtlCol="0">
            <a:spAutoFit/>
          </a:bodyPr>
          <a:lstStyle/>
          <a:p>
            <a:r>
              <a:rPr lang="en-US" dirty="0"/>
              <a:t>Robyn:</a:t>
            </a:r>
          </a:p>
          <a:p>
            <a:endParaRPr lang="en-US" dirty="0"/>
          </a:p>
          <a:p>
            <a:r>
              <a:rPr lang="en-US" dirty="0"/>
              <a:t>Emphasize that x and f are row vectors, this turns </a:t>
            </a:r>
            <a:br>
              <a:rPr lang="en-US" dirty="0"/>
            </a:br>
            <a:r>
              <a:rPr lang="en-US" dirty="0"/>
              <a:t>out to be more convenient (than column vectors)</a:t>
            </a:r>
          </a:p>
          <a:p>
            <a:r>
              <a:rPr lang="en-US" dirty="0"/>
              <a:t>in the developments that follow.</a:t>
            </a:r>
          </a:p>
        </p:txBody>
      </p:sp>
    </p:spTree>
    <p:extLst>
      <p:ext uri="{BB962C8B-B14F-4D97-AF65-F5344CB8AC3E}">
        <p14:creationId xmlns:p14="http://schemas.microsoft.com/office/powerpoint/2010/main" val="21867143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50445C6-4FC1-0D4C-8197-D90AC1D2D9D2}" type="slidenum">
              <a:rPr lang="en-US" smtClean="0"/>
              <a:pPr/>
              <a:t>40</a:t>
            </a:fld>
            <a:endParaRPr lang="en-US"/>
          </a:p>
        </p:txBody>
      </p:sp>
    </p:spTree>
    <p:extLst>
      <p:ext uri="{BB962C8B-B14F-4D97-AF65-F5344CB8AC3E}">
        <p14:creationId xmlns:p14="http://schemas.microsoft.com/office/powerpoint/2010/main" val="361879729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50445C6-4FC1-0D4C-8197-D90AC1D2D9D2}" type="slidenum">
              <a:rPr lang="en-US" smtClean="0"/>
              <a:pPr/>
              <a:t>41</a:t>
            </a:fld>
            <a:endParaRPr lang="en-US"/>
          </a:p>
        </p:txBody>
      </p:sp>
    </p:spTree>
    <p:extLst>
      <p:ext uri="{BB962C8B-B14F-4D97-AF65-F5344CB8AC3E}">
        <p14:creationId xmlns:p14="http://schemas.microsoft.com/office/powerpoint/2010/main" val="365416660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50445C6-4FC1-0D4C-8197-D90AC1D2D9D2}" type="slidenum">
              <a:rPr lang="en-US" smtClean="0"/>
              <a:pPr/>
              <a:t>42</a:t>
            </a:fld>
            <a:endParaRPr lang="en-US"/>
          </a:p>
        </p:txBody>
      </p:sp>
    </p:spTree>
    <p:extLst>
      <p:ext uri="{BB962C8B-B14F-4D97-AF65-F5344CB8AC3E}">
        <p14:creationId xmlns:p14="http://schemas.microsoft.com/office/powerpoint/2010/main" val="214698755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50445C6-4FC1-0D4C-8197-D90AC1D2D9D2}" type="slidenum">
              <a:rPr lang="en-US" smtClean="0"/>
              <a:pPr/>
              <a:t>43</a:t>
            </a:fld>
            <a:endParaRPr lang="en-US"/>
          </a:p>
        </p:txBody>
      </p:sp>
    </p:spTree>
    <p:extLst>
      <p:ext uri="{BB962C8B-B14F-4D97-AF65-F5344CB8AC3E}">
        <p14:creationId xmlns:p14="http://schemas.microsoft.com/office/powerpoint/2010/main" val="243613497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50445C6-4FC1-0D4C-8197-D90AC1D2D9D2}" type="slidenum">
              <a:rPr lang="en-US" smtClean="0"/>
              <a:pPr/>
              <a:t>44</a:t>
            </a:fld>
            <a:endParaRPr lang="en-US"/>
          </a:p>
        </p:txBody>
      </p:sp>
    </p:spTree>
    <p:extLst>
      <p:ext uri="{BB962C8B-B14F-4D97-AF65-F5344CB8AC3E}">
        <p14:creationId xmlns:p14="http://schemas.microsoft.com/office/powerpoint/2010/main" val="350613053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50445C6-4FC1-0D4C-8197-D90AC1D2D9D2}" type="slidenum">
              <a:rPr lang="en-US" smtClean="0"/>
              <a:pPr/>
              <a:t>45</a:t>
            </a:fld>
            <a:endParaRPr lang="en-US"/>
          </a:p>
        </p:txBody>
      </p:sp>
    </p:spTree>
    <p:extLst>
      <p:ext uri="{BB962C8B-B14F-4D97-AF65-F5344CB8AC3E}">
        <p14:creationId xmlns:p14="http://schemas.microsoft.com/office/powerpoint/2010/main" val="168456688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50445C6-4FC1-0D4C-8197-D90AC1D2D9D2}" type="slidenum">
              <a:rPr lang="en-US" smtClean="0"/>
              <a:pPr/>
              <a:t>46</a:t>
            </a:fld>
            <a:endParaRPr lang="en-US"/>
          </a:p>
        </p:txBody>
      </p:sp>
    </p:spTree>
    <p:extLst>
      <p:ext uri="{BB962C8B-B14F-4D97-AF65-F5344CB8AC3E}">
        <p14:creationId xmlns:p14="http://schemas.microsoft.com/office/powerpoint/2010/main" val="55370927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50445C6-4FC1-0D4C-8197-D90AC1D2D9D2}" type="slidenum">
              <a:rPr lang="en-US" smtClean="0"/>
              <a:pPr/>
              <a:t>47</a:t>
            </a:fld>
            <a:endParaRPr lang="en-US"/>
          </a:p>
        </p:txBody>
      </p:sp>
    </p:spTree>
    <p:extLst>
      <p:ext uri="{BB962C8B-B14F-4D97-AF65-F5344CB8AC3E}">
        <p14:creationId xmlns:p14="http://schemas.microsoft.com/office/powerpoint/2010/main" val="353695966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a:p>
            <a:endParaRPr lang="en-US" dirty="0"/>
          </a:p>
        </p:txBody>
      </p:sp>
      <p:sp>
        <p:nvSpPr>
          <p:cNvPr id="4" name="Slide Number Placeholder 3"/>
          <p:cNvSpPr>
            <a:spLocks noGrp="1"/>
          </p:cNvSpPr>
          <p:nvPr>
            <p:ph type="sldNum" sz="quarter" idx="10"/>
          </p:nvPr>
        </p:nvSpPr>
        <p:spPr/>
        <p:txBody>
          <a:bodyPr/>
          <a:lstStyle/>
          <a:p>
            <a:fld id="{750445C6-4FC1-0D4C-8197-D90AC1D2D9D2}" type="slidenum">
              <a:rPr lang="en-US" smtClean="0"/>
              <a:pPr/>
              <a:t>48</a:t>
            </a:fld>
            <a:endParaRPr lang="en-US"/>
          </a:p>
        </p:txBody>
      </p:sp>
    </p:spTree>
    <p:extLst>
      <p:ext uri="{BB962C8B-B14F-4D97-AF65-F5344CB8AC3E}">
        <p14:creationId xmlns:p14="http://schemas.microsoft.com/office/powerpoint/2010/main" val="32563198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50445C6-4FC1-0D4C-8197-D90AC1D2D9D2}" type="slidenum">
              <a:rPr lang="en-US" smtClean="0"/>
              <a:pPr/>
              <a:t>5</a:t>
            </a:fld>
            <a:endParaRPr lang="en-US"/>
          </a:p>
        </p:txBody>
      </p:sp>
      <p:sp>
        <p:nvSpPr>
          <p:cNvPr id="5" name="TextBox 4"/>
          <p:cNvSpPr txBox="1"/>
          <p:nvPr/>
        </p:nvSpPr>
        <p:spPr>
          <a:xfrm>
            <a:off x="1124744" y="6012160"/>
            <a:ext cx="5679888" cy="2862322"/>
          </a:xfrm>
          <a:prstGeom prst="rect">
            <a:avLst/>
          </a:prstGeom>
          <a:noFill/>
        </p:spPr>
        <p:txBody>
          <a:bodyPr wrap="none" rtlCol="0">
            <a:spAutoFit/>
          </a:bodyPr>
          <a:lstStyle/>
          <a:p>
            <a:r>
              <a:rPr lang="en-US" dirty="0"/>
              <a:t>Robyn:</a:t>
            </a:r>
          </a:p>
          <a:p>
            <a:endParaRPr lang="en-US" dirty="0"/>
          </a:p>
          <a:p>
            <a:r>
              <a:rPr lang="en-US" dirty="0"/>
              <a:t>In words, you can say that the integrand could be </a:t>
            </a:r>
            <a:br>
              <a:rPr lang="en-US" dirty="0"/>
            </a:br>
            <a:r>
              <a:rPr lang="en-US" dirty="0"/>
              <a:t>approximated as a linear combination of orthogonal </a:t>
            </a:r>
            <a:br>
              <a:rPr lang="en-US" dirty="0"/>
            </a:br>
            <a:r>
              <a:rPr lang="en-US" dirty="0"/>
              <a:t>functions, such as Fourier series.  You could mention Boyd </a:t>
            </a:r>
          </a:p>
          <a:p>
            <a:r>
              <a:rPr lang="en-US" dirty="0"/>
              <a:t>As one author that concludes, consistent with our studies </a:t>
            </a:r>
            <a:br>
              <a:rPr lang="en-US" dirty="0"/>
            </a:br>
            <a:r>
              <a:rPr lang="en-US" dirty="0"/>
              <a:t>that the cosine node distribution associated with the </a:t>
            </a:r>
            <a:br>
              <a:rPr lang="en-US" dirty="0"/>
            </a:br>
            <a:r>
              <a:rPr lang="en-US" dirty="0"/>
              <a:t>Chebyshev orthogonality conditions make these basis </a:t>
            </a:r>
            <a:br>
              <a:rPr lang="en-US" dirty="0"/>
            </a:br>
            <a:r>
              <a:rPr lang="en-US" dirty="0"/>
              <a:t>functions very attractive.  Mention the </a:t>
            </a:r>
            <a:r>
              <a:rPr lang="en-US" dirty="0" err="1"/>
              <a:t>Runge</a:t>
            </a:r>
            <a:r>
              <a:rPr lang="en-US" dirty="0"/>
              <a:t> phenomena </a:t>
            </a:r>
            <a:br>
              <a:rPr lang="en-US" dirty="0"/>
            </a:br>
            <a:r>
              <a:rPr lang="en-US" dirty="0"/>
              <a:t>demonstrated in Lecture 1 examples.</a:t>
            </a:r>
          </a:p>
        </p:txBody>
      </p:sp>
    </p:spTree>
    <p:extLst>
      <p:ext uri="{BB962C8B-B14F-4D97-AF65-F5344CB8AC3E}">
        <p14:creationId xmlns:p14="http://schemas.microsoft.com/office/powerpoint/2010/main" val="10677914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u="sng" dirty="0"/>
          </a:p>
        </p:txBody>
      </p:sp>
      <p:sp>
        <p:nvSpPr>
          <p:cNvPr id="4" name="Slide Number Placeholder 3"/>
          <p:cNvSpPr>
            <a:spLocks noGrp="1"/>
          </p:cNvSpPr>
          <p:nvPr>
            <p:ph type="sldNum" sz="quarter" idx="10"/>
          </p:nvPr>
        </p:nvSpPr>
        <p:spPr/>
        <p:txBody>
          <a:bodyPr/>
          <a:lstStyle/>
          <a:p>
            <a:fld id="{750445C6-4FC1-0D4C-8197-D90AC1D2D9D2}" type="slidenum">
              <a:rPr lang="en-US" smtClean="0"/>
              <a:pPr/>
              <a:t>6</a:t>
            </a:fld>
            <a:endParaRPr lang="en-US"/>
          </a:p>
        </p:txBody>
      </p:sp>
      <p:sp>
        <p:nvSpPr>
          <p:cNvPr id="6" name="TextBox 5"/>
          <p:cNvSpPr txBox="1"/>
          <p:nvPr/>
        </p:nvSpPr>
        <p:spPr>
          <a:xfrm>
            <a:off x="1124744" y="6012160"/>
            <a:ext cx="5581913" cy="1477328"/>
          </a:xfrm>
          <a:prstGeom prst="rect">
            <a:avLst/>
          </a:prstGeom>
          <a:noFill/>
        </p:spPr>
        <p:txBody>
          <a:bodyPr wrap="none" rtlCol="0">
            <a:spAutoFit/>
          </a:bodyPr>
          <a:lstStyle/>
          <a:p>
            <a:r>
              <a:rPr lang="en-US" dirty="0"/>
              <a:t>Robyn:</a:t>
            </a:r>
          </a:p>
          <a:p>
            <a:endParaRPr lang="en-US" dirty="0"/>
          </a:p>
          <a:p>
            <a:r>
              <a:rPr lang="en-US" dirty="0"/>
              <a:t>You have a subsequent (row) matrix named [T(tau)] on </a:t>
            </a:r>
            <a:br>
              <a:rPr lang="en-US" dirty="0"/>
            </a:br>
            <a:r>
              <a:rPr lang="en-US" dirty="0"/>
              <a:t>slides 7, 9, … that is not consistent with the above Phi = T </a:t>
            </a:r>
          </a:p>
          <a:p>
            <a:r>
              <a:rPr lang="en-US" dirty="0"/>
              <a:t>usage.</a:t>
            </a:r>
          </a:p>
        </p:txBody>
      </p:sp>
    </p:spTree>
    <p:extLst>
      <p:ext uri="{BB962C8B-B14F-4D97-AF65-F5344CB8AC3E}">
        <p14:creationId xmlns:p14="http://schemas.microsoft.com/office/powerpoint/2010/main" val="23887095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a:p>
            <a:endParaRPr lang="en-US" dirty="0"/>
          </a:p>
        </p:txBody>
      </p:sp>
      <p:sp>
        <p:nvSpPr>
          <p:cNvPr id="4" name="Slide Number Placeholder 3"/>
          <p:cNvSpPr>
            <a:spLocks noGrp="1"/>
          </p:cNvSpPr>
          <p:nvPr>
            <p:ph type="sldNum" sz="quarter" idx="10"/>
          </p:nvPr>
        </p:nvSpPr>
        <p:spPr/>
        <p:txBody>
          <a:bodyPr/>
          <a:lstStyle/>
          <a:p>
            <a:fld id="{750445C6-4FC1-0D4C-8197-D90AC1D2D9D2}" type="slidenum">
              <a:rPr lang="en-US" smtClean="0"/>
              <a:pPr/>
              <a:t>7</a:t>
            </a:fld>
            <a:endParaRPr lang="en-US"/>
          </a:p>
        </p:txBody>
      </p:sp>
    </p:spTree>
    <p:extLst>
      <p:ext uri="{BB962C8B-B14F-4D97-AF65-F5344CB8AC3E}">
        <p14:creationId xmlns:p14="http://schemas.microsoft.com/office/powerpoint/2010/main" val="16327691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a:p>
            <a:endParaRPr lang="en-US" dirty="0"/>
          </a:p>
        </p:txBody>
      </p:sp>
      <p:sp>
        <p:nvSpPr>
          <p:cNvPr id="4" name="Slide Number Placeholder 3"/>
          <p:cNvSpPr>
            <a:spLocks noGrp="1"/>
          </p:cNvSpPr>
          <p:nvPr>
            <p:ph type="sldNum" sz="quarter" idx="10"/>
          </p:nvPr>
        </p:nvSpPr>
        <p:spPr/>
        <p:txBody>
          <a:bodyPr/>
          <a:lstStyle/>
          <a:p>
            <a:fld id="{750445C6-4FC1-0D4C-8197-D90AC1D2D9D2}" type="slidenum">
              <a:rPr lang="en-US" smtClean="0"/>
              <a:pPr/>
              <a:t>8</a:t>
            </a:fld>
            <a:endParaRPr lang="en-US"/>
          </a:p>
        </p:txBody>
      </p:sp>
    </p:spTree>
    <p:extLst>
      <p:ext uri="{BB962C8B-B14F-4D97-AF65-F5344CB8AC3E}">
        <p14:creationId xmlns:p14="http://schemas.microsoft.com/office/powerpoint/2010/main" val="22431774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latin typeface="Calibri"/>
            </a:endParaRPr>
          </a:p>
        </p:txBody>
      </p:sp>
      <p:sp>
        <p:nvSpPr>
          <p:cNvPr id="4" name="Slide Number Placeholder 3"/>
          <p:cNvSpPr>
            <a:spLocks noGrp="1"/>
          </p:cNvSpPr>
          <p:nvPr>
            <p:ph type="sldNum" sz="quarter" idx="10"/>
          </p:nvPr>
        </p:nvSpPr>
        <p:spPr/>
        <p:txBody>
          <a:bodyPr/>
          <a:lstStyle/>
          <a:p>
            <a:fld id="{750445C6-4FC1-0D4C-8197-D90AC1D2D9D2}" type="slidenum">
              <a:rPr lang="en-US" smtClean="0"/>
              <a:pPr/>
              <a:t>9</a:t>
            </a:fld>
            <a:endParaRPr lang="en-US"/>
          </a:p>
        </p:txBody>
      </p:sp>
    </p:spTree>
    <p:extLst>
      <p:ext uri="{BB962C8B-B14F-4D97-AF65-F5344CB8AC3E}">
        <p14:creationId xmlns:p14="http://schemas.microsoft.com/office/powerpoint/2010/main" val="4131063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82FCB80-77F9-A04E-BD06-E1B2E2D3F1EB}" type="datetimeFigureOut">
              <a:rPr lang="en-US" smtClean="0"/>
              <a:pPr/>
              <a:t>9/11/20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A621F2-DFA9-6842-8CBD-A53B6F6A064C}"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82FCB80-77F9-A04E-BD06-E1B2E2D3F1EB}" type="datetimeFigureOut">
              <a:rPr lang="en-US" smtClean="0"/>
              <a:pPr/>
              <a:t>9/11/20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A621F2-DFA9-6842-8CBD-A53B6F6A064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82FCB80-77F9-A04E-BD06-E1B2E2D3F1EB}" type="datetimeFigureOut">
              <a:rPr lang="en-US" smtClean="0"/>
              <a:pPr/>
              <a:t>9/11/20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A621F2-DFA9-6842-8CBD-A53B6F6A064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82FCB80-77F9-A04E-BD06-E1B2E2D3F1EB}" type="datetimeFigureOut">
              <a:rPr lang="en-US" smtClean="0"/>
              <a:pPr/>
              <a:t>9/11/20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A621F2-DFA9-6842-8CBD-A53B6F6A064C}"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82FCB80-77F9-A04E-BD06-E1B2E2D3F1EB}" type="datetimeFigureOut">
              <a:rPr lang="en-US" smtClean="0"/>
              <a:pPr/>
              <a:t>9/11/20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A621F2-DFA9-6842-8CBD-A53B6F6A064C}"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82FCB80-77F9-A04E-BD06-E1B2E2D3F1EB}" type="datetimeFigureOut">
              <a:rPr lang="en-US" smtClean="0"/>
              <a:pPr/>
              <a:t>9/11/20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FA621F2-DFA9-6842-8CBD-A53B6F6A064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82FCB80-77F9-A04E-BD06-E1B2E2D3F1EB}" type="datetimeFigureOut">
              <a:rPr lang="en-US" smtClean="0"/>
              <a:pPr/>
              <a:t>9/11/20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FA621F2-DFA9-6842-8CBD-A53B6F6A064C}"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82FCB80-77F9-A04E-BD06-E1B2E2D3F1EB}" type="datetimeFigureOut">
              <a:rPr lang="en-US" smtClean="0"/>
              <a:pPr/>
              <a:t>9/11/20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FA621F2-DFA9-6842-8CBD-A53B6F6A064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2FCB80-77F9-A04E-BD06-E1B2E2D3F1EB}" type="datetimeFigureOut">
              <a:rPr lang="en-US" smtClean="0"/>
              <a:pPr/>
              <a:t>9/11/20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FA621F2-DFA9-6842-8CBD-A53B6F6A064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82FCB80-77F9-A04E-BD06-E1B2E2D3F1EB}" type="datetimeFigureOut">
              <a:rPr lang="en-US" smtClean="0"/>
              <a:pPr/>
              <a:t>9/11/20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FA621F2-DFA9-6842-8CBD-A53B6F6A064C}"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82FCB80-77F9-A04E-BD06-E1B2E2D3F1EB}" type="datetimeFigureOut">
              <a:rPr lang="en-US" smtClean="0"/>
              <a:pPr/>
              <a:t>9/11/20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FA621F2-DFA9-6842-8CBD-A53B6F6A064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82FCB80-77F9-A04E-BD06-E1B2E2D3F1EB}" type="datetimeFigureOut">
              <a:rPr lang="en-US" smtClean="0"/>
              <a:pPr/>
              <a:t>9/11/20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FA621F2-DFA9-6842-8CBD-A53B6F6A064C}"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8" Type="http://schemas.openxmlformats.org/officeDocument/2006/relationships/image" Target="../media/image31.wmf"/><Relationship Id="rId3" Type="http://schemas.openxmlformats.org/officeDocument/2006/relationships/notesSlide" Target="../notesSlides/notesSlide10.xml"/><Relationship Id="rId7" Type="http://schemas.openxmlformats.org/officeDocument/2006/relationships/oleObject" Target="../embeddings/oleObject25.bin"/><Relationship Id="rId2" Type="http://schemas.openxmlformats.org/officeDocument/2006/relationships/slideLayout" Target="../slideLayouts/slideLayout1.xml"/><Relationship Id="rId1" Type="http://schemas.openxmlformats.org/officeDocument/2006/relationships/vmlDrawing" Target="../drawings/vmlDrawing7.vml"/><Relationship Id="rId6" Type="http://schemas.openxmlformats.org/officeDocument/2006/relationships/image" Target="../media/image3.png"/><Relationship Id="rId5" Type="http://schemas.openxmlformats.org/officeDocument/2006/relationships/image" Target="../media/image30.wmf"/><Relationship Id="rId4" Type="http://schemas.openxmlformats.org/officeDocument/2006/relationships/oleObject" Target="../embeddings/oleObject24.bin"/></Relationships>
</file>

<file path=ppt/slides/_rels/slide11.xml.rels><?xml version="1.0" encoding="UTF-8" standalone="yes"?>
<Relationships xmlns="http://schemas.openxmlformats.org/package/2006/relationships"><Relationship Id="rId8" Type="http://schemas.openxmlformats.org/officeDocument/2006/relationships/image" Target="../media/image33.wmf"/><Relationship Id="rId3" Type="http://schemas.openxmlformats.org/officeDocument/2006/relationships/notesSlide" Target="../notesSlides/notesSlide11.xml"/><Relationship Id="rId7" Type="http://schemas.openxmlformats.org/officeDocument/2006/relationships/oleObject" Target="../embeddings/oleObject27.bin"/><Relationship Id="rId12" Type="http://schemas.openxmlformats.org/officeDocument/2006/relationships/image" Target="../media/image35.wmf"/><Relationship Id="rId2" Type="http://schemas.openxmlformats.org/officeDocument/2006/relationships/slideLayout" Target="../slideLayouts/slideLayout1.xml"/><Relationship Id="rId1" Type="http://schemas.openxmlformats.org/officeDocument/2006/relationships/vmlDrawing" Target="../drawings/vmlDrawing8.vml"/><Relationship Id="rId6" Type="http://schemas.openxmlformats.org/officeDocument/2006/relationships/image" Target="../media/image3.png"/><Relationship Id="rId11" Type="http://schemas.openxmlformats.org/officeDocument/2006/relationships/oleObject" Target="../embeddings/oleObject29.bin"/><Relationship Id="rId5" Type="http://schemas.openxmlformats.org/officeDocument/2006/relationships/image" Target="../media/image32.wmf"/><Relationship Id="rId10" Type="http://schemas.openxmlformats.org/officeDocument/2006/relationships/image" Target="../media/image34.wmf"/><Relationship Id="rId4" Type="http://schemas.openxmlformats.org/officeDocument/2006/relationships/oleObject" Target="../embeddings/oleObject26.bin"/><Relationship Id="rId9" Type="http://schemas.openxmlformats.org/officeDocument/2006/relationships/oleObject" Target="../embeddings/oleObject28.bin"/></Relationships>
</file>

<file path=ppt/slides/_rels/slide12.xml.rels><?xml version="1.0" encoding="UTF-8" standalone="yes"?>
<Relationships xmlns="http://schemas.openxmlformats.org/package/2006/relationships"><Relationship Id="rId8" Type="http://schemas.openxmlformats.org/officeDocument/2006/relationships/oleObject" Target="../embeddings/oleObject31.bin"/><Relationship Id="rId3" Type="http://schemas.openxmlformats.org/officeDocument/2006/relationships/notesSlide" Target="../notesSlides/notesSlide12.xml"/><Relationship Id="rId7" Type="http://schemas.openxmlformats.org/officeDocument/2006/relationships/image" Target="../media/image36.wmf"/><Relationship Id="rId12" Type="http://schemas.openxmlformats.org/officeDocument/2006/relationships/image" Target="../media/image40.png"/><Relationship Id="rId2" Type="http://schemas.openxmlformats.org/officeDocument/2006/relationships/slideLayout" Target="../slideLayouts/slideLayout1.xml"/><Relationship Id="rId1" Type="http://schemas.openxmlformats.org/officeDocument/2006/relationships/vmlDrawing" Target="../drawings/vmlDrawing9.vml"/><Relationship Id="rId6" Type="http://schemas.openxmlformats.org/officeDocument/2006/relationships/oleObject" Target="../embeddings/oleObject30.bin"/><Relationship Id="rId11" Type="http://schemas.openxmlformats.org/officeDocument/2006/relationships/image" Target="../media/image38.wmf"/><Relationship Id="rId5" Type="http://schemas.openxmlformats.org/officeDocument/2006/relationships/image" Target="../media/image3.png"/><Relationship Id="rId10" Type="http://schemas.openxmlformats.org/officeDocument/2006/relationships/oleObject" Target="../embeddings/oleObject32.bin"/><Relationship Id="rId4" Type="http://schemas.openxmlformats.org/officeDocument/2006/relationships/image" Target="../media/image39.png"/><Relationship Id="rId9" Type="http://schemas.openxmlformats.org/officeDocument/2006/relationships/image" Target="../media/image37.wmf"/></Relationships>
</file>

<file path=ppt/slides/_rels/slide13.xml.rels><?xml version="1.0" encoding="UTF-8" standalone="yes"?>
<Relationships xmlns="http://schemas.openxmlformats.org/package/2006/relationships"><Relationship Id="rId8" Type="http://schemas.openxmlformats.org/officeDocument/2006/relationships/image" Target="../media/image40.wmf"/><Relationship Id="rId3" Type="http://schemas.openxmlformats.org/officeDocument/2006/relationships/notesSlide" Target="../notesSlides/notesSlide13.xml"/><Relationship Id="rId7" Type="http://schemas.openxmlformats.org/officeDocument/2006/relationships/oleObject" Target="../embeddings/oleObject34.bin"/><Relationship Id="rId2" Type="http://schemas.openxmlformats.org/officeDocument/2006/relationships/slideLayout" Target="../slideLayouts/slideLayout1.xml"/><Relationship Id="rId1" Type="http://schemas.openxmlformats.org/officeDocument/2006/relationships/vmlDrawing" Target="../drawings/vmlDrawing10.vml"/><Relationship Id="rId6" Type="http://schemas.openxmlformats.org/officeDocument/2006/relationships/image" Target="../media/image39.wmf"/><Relationship Id="rId5" Type="http://schemas.openxmlformats.org/officeDocument/2006/relationships/oleObject" Target="../embeddings/oleObject33.bin"/><Relationship Id="rId10" Type="http://schemas.openxmlformats.org/officeDocument/2006/relationships/image" Target="../media/image41.wmf"/><Relationship Id="rId4" Type="http://schemas.openxmlformats.org/officeDocument/2006/relationships/image" Target="../media/image3.png"/><Relationship Id="rId9" Type="http://schemas.openxmlformats.org/officeDocument/2006/relationships/oleObject" Target="../embeddings/oleObject35.bin"/></Relationships>
</file>

<file path=ppt/slides/_rels/slide14.xml.rels><?xml version="1.0" encoding="UTF-8" standalone="yes"?>
<Relationships xmlns="http://schemas.openxmlformats.org/package/2006/relationships"><Relationship Id="rId8" Type="http://schemas.openxmlformats.org/officeDocument/2006/relationships/image" Target="../media/image3.png"/><Relationship Id="rId13" Type="http://schemas.openxmlformats.org/officeDocument/2006/relationships/oleObject" Target="../embeddings/oleObject40.bin"/><Relationship Id="rId3" Type="http://schemas.openxmlformats.org/officeDocument/2006/relationships/notesSlide" Target="../notesSlides/notesSlide14.xml"/><Relationship Id="rId7" Type="http://schemas.openxmlformats.org/officeDocument/2006/relationships/image" Target="../media/image43.wmf"/><Relationship Id="rId12" Type="http://schemas.openxmlformats.org/officeDocument/2006/relationships/image" Target="../media/image45.wmf"/><Relationship Id="rId2" Type="http://schemas.openxmlformats.org/officeDocument/2006/relationships/slideLayout" Target="../slideLayouts/slideLayout1.xml"/><Relationship Id="rId1" Type="http://schemas.openxmlformats.org/officeDocument/2006/relationships/vmlDrawing" Target="../drawings/vmlDrawing11.vml"/><Relationship Id="rId6" Type="http://schemas.openxmlformats.org/officeDocument/2006/relationships/oleObject" Target="../embeddings/oleObject37.bin"/><Relationship Id="rId11" Type="http://schemas.openxmlformats.org/officeDocument/2006/relationships/oleObject" Target="../embeddings/oleObject39.bin"/><Relationship Id="rId5" Type="http://schemas.openxmlformats.org/officeDocument/2006/relationships/image" Target="../media/image42.wmf"/><Relationship Id="rId10" Type="http://schemas.openxmlformats.org/officeDocument/2006/relationships/image" Target="../media/image44.wmf"/><Relationship Id="rId4" Type="http://schemas.openxmlformats.org/officeDocument/2006/relationships/oleObject" Target="../embeddings/oleObject36.bin"/><Relationship Id="rId9" Type="http://schemas.openxmlformats.org/officeDocument/2006/relationships/oleObject" Target="../embeddings/oleObject38.bin"/><Relationship Id="rId14" Type="http://schemas.openxmlformats.org/officeDocument/2006/relationships/image" Target="../media/image15.wmf"/></Relationships>
</file>

<file path=ppt/slides/_rels/slide15.xml.rels><?xml version="1.0" encoding="UTF-8" standalone="yes"?>
<Relationships xmlns="http://schemas.openxmlformats.org/package/2006/relationships"><Relationship Id="rId8" Type="http://schemas.openxmlformats.org/officeDocument/2006/relationships/image" Target="../media/image47.wmf"/><Relationship Id="rId13" Type="http://schemas.openxmlformats.org/officeDocument/2006/relationships/oleObject" Target="../embeddings/oleObject45.bin"/><Relationship Id="rId18" Type="http://schemas.openxmlformats.org/officeDocument/2006/relationships/image" Target="../media/image52.wmf"/><Relationship Id="rId26" Type="http://schemas.openxmlformats.org/officeDocument/2006/relationships/image" Target="../media/image56.wmf"/><Relationship Id="rId3" Type="http://schemas.openxmlformats.org/officeDocument/2006/relationships/notesSlide" Target="../notesSlides/notesSlide15.xml"/><Relationship Id="rId21" Type="http://schemas.openxmlformats.org/officeDocument/2006/relationships/oleObject" Target="../embeddings/oleObject49.bin"/><Relationship Id="rId7" Type="http://schemas.openxmlformats.org/officeDocument/2006/relationships/oleObject" Target="../embeddings/oleObject42.bin"/><Relationship Id="rId12" Type="http://schemas.openxmlformats.org/officeDocument/2006/relationships/image" Target="../media/image49.wmf"/><Relationship Id="rId17" Type="http://schemas.openxmlformats.org/officeDocument/2006/relationships/oleObject" Target="../embeddings/oleObject47.bin"/><Relationship Id="rId25" Type="http://schemas.openxmlformats.org/officeDocument/2006/relationships/oleObject" Target="../embeddings/oleObject51.bin"/><Relationship Id="rId2" Type="http://schemas.openxmlformats.org/officeDocument/2006/relationships/slideLayout" Target="../slideLayouts/slideLayout1.xml"/><Relationship Id="rId16" Type="http://schemas.openxmlformats.org/officeDocument/2006/relationships/image" Target="../media/image51.wmf"/><Relationship Id="rId20" Type="http://schemas.openxmlformats.org/officeDocument/2006/relationships/image" Target="../media/image53.wmf"/><Relationship Id="rId29" Type="http://schemas.openxmlformats.org/officeDocument/2006/relationships/oleObject" Target="../embeddings/oleObject53.bin"/><Relationship Id="rId1" Type="http://schemas.openxmlformats.org/officeDocument/2006/relationships/vmlDrawing" Target="../drawings/vmlDrawing12.vml"/><Relationship Id="rId6" Type="http://schemas.openxmlformats.org/officeDocument/2006/relationships/image" Target="../media/image46.wmf"/><Relationship Id="rId11" Type="http://schemas.openxmlformats.org/officeDocument/2006/relationships/oleObject" Target="../embeddings/oleObject44.bin"/><Relationship Id="rId24" Type="http://schemas.openxmlformats.org/officeDocument/2006/relationships/image" Target="../media/image55.wmf"/><Relationship Id="rId32" Type="http://schemas.openxmlformats.org/officeDocument/2006/relationships/image" Target="../media/image59.wmf"/><Relationship Id="rId5" Type="http://schemas.openxmlformats.org/officeDocument/2006/relationships/oleObject" Target="../embeddings/oleObject41.bin"/><Relationship Id="rId15" Type="http://schemas.openxmlformats.org/officeDocument/2006/relationships/oleObject" Target="../embeddings/oleObject46.bin"/><Relationship Id="rId23" Type="http://schemas.openxmlformats.org/officeDocument/2006/relationships/oleObject" Target="../embeddings/oleObject50.bin"/><Relationship Id="rId28" Type="http://schemas.openxmlformats.org/officeDocument/2006/relationships/image" Target="../media/image57.wmf"/><Relationship Id="rId10" Type="http://schemas.openxmlformats.org/officeDocument/2006/relationships/image" Target="../media/image48.wmf"/><Relationship Id="rId19" Type="http://schemas.openxmlformats.org/officeDocument/2006/relationships/oleObject" Target="../embeddings/oleObject48.bin"/><Relationship Id="rId31" Type="http://schemas.openxmlformats.org/officeDocument/2006/relationships/oleObject" Target="../embeddings/oleObject54.bin"/><Relationship Id="rId4" Type="http://schemas.openxmlformats.org/officeDocument/2006/relationships/image" Target="../media/image3.png"/><Relationship Id="rId9" Type="http://schemas.openxmlformats.org/officeDocument/2006/relationships/oleObject" Target="../embeddings/oleObject43.bin"/><Relationship Id="rId14" Type="http://schemas.openxmlformats.org/officeDocument/2006/relationships/image" Target="../media/image50.wmf"/><Relationship Id="rId22" Type="http://schemas.openxmlformats.org/officeDocument/2006/relationships/image" Target="../media/image54.wmf"/><Relationship Id="rId27" Type="http://schemas.openxmlformats.org/officeDocument/2006/relationships/oleObject" Target="../embeddings/oleObject52.bin"/><Relationship Id="rId30" Type="http://schemas.openxmlformats.org/officeDocument/2006/relationships/image" Target="../media/image58.wmf"/></Relationships>
</file>

<file path=ppt/slides/_rels/slide16.xml.rels><?xml version="1.0" encoding="UTF-8" standalone="yes"?>
<Relationships xmlns="http://schemas.openxmlformats.org/package/2006/relationships"><Relationship Id="rId8" Type="http://schemas.openxmlformats.org/officeDocument/2006/relationships/image" Target="../media/image62.png"/><Relationship Id="rId3" Type="http://schemas.openxmlformats.org/officeDocument/2006/relationships/notesSlide" Target="../notesSlides/notesSlide16.xml"/><Relationship Id="rId7" Type="http://schemas.openxmlformats.org/officeDocument/2006/relationships/image" Target="../media/image61.png"/><Relationship Id="rId2" Type="http://schemas.openxmlformats.org/officeDocument/2006/relationships/slideLayout" Target="../slideLayouts/slideLayout1.xml"/><Relationship Id="rId1" Type="http://schemas.openxmlformats.org/officeDocument/2006/relationships/vmlDrawing" Target="../drawings/vmlDrawing13.vml"/><Relationship Id="rId6" Type="http://schemas.openxmlformats.org/officeDocument/2006/relationships/image" Target="../media/image60.wmf"/><Relationship Id="rId5" Type="http://schemas.openxmlformats.org/officeDocument/2006/relationships/oleObject" Target="../embeddings/oleObject55.bin"/><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8" Type="http://schemas.openxmlformats.org/officeDocument/2006/relationships/image" Target="../media/image65.png"/><Relationship Id="rId3" Type="http://schemas.openxmlformats.org/officeDocument/2006/relationships/notesSlide" Target="../notesSlides/notesSlide17.xml"/><Relationship Id="rId7" Type="http://schemas.openxmlformats.org/officeDocument/2006/relationships/image" Target="../media/image63.wmf"/><Relationship Id="rId2" Type="http://schemas.openxmlformats.org/officeDocument/2006/relationships/slideLayout" Target="../slideLayouts/slideLayout1.xml"/><Relationship Id="rId1" Type="http://schemas.openxmlformats.org/officeDocument/2006/relationships/vmlDrawing" Target="../drawings/vmlDrawing14.vml"/><Relationship Id="rId6" Type="http://schemas.openxmlformats.org/officeDocument/2006/relationships/oleObject" Target="../embeddings/oleObject56.bin"/><Relationship Id="rId5" Type="http://schemas.openxmlformats.org/officeDocument/2006/relationships/image" Target="../media/image64.png"/><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8" Type="http://schemas.openxmlformats.org/officeDocument/2006/relationships/oleObject" Target="../embeddings/oleObject58.bin"/><Relationship Id="rId13" Type="http://schemas.openxmlformats.org/officeDocument/2006/relationships/image" Target="../media/image69.wmf"/><Relationship Id="rId3" Type="http://schemas.openxmlformats.org/officeDocument/2006/relationships/notesSlide" Target="../notesSlides/notesSlide18.xml"/><Relationship Id="rId7" Type="http://schemas.openxmlformats.org/officeDocument/2006/relationships/image" Target="../media/image66.wmf"/><Relationship Id="rId12" Type="http://schemas.openxmlformats.org/officeDocument/2006/relationships/oleObject" Target="../embeddings/oleObject60.bin"/><Relationship Id="rId17" Type="http://schemas.openxmlformats.org/officeDocument/2006/relationships/image" Target="../media/image71.wmf"/><Relationship Id="rId2" Type="http://schemas.openxmlformats.org/officeDocument/2006/relationships/slideLayout" Target="../slideLayouts/slideLayout1.xml"/><Relationship Id="rId16" Type="http://schemas.openxmlformats.org/officeDocument/2006/relationships/oleObject" Target="../embeddings/oleObject62.bin"/><Relationship Id="rId1" Type="http://schemas.openxmlformats.org/officeDocument/2006/relationships/vmlDrawing" Target="../drawings/vmlDrawing15.vml"/><Relationship Id="rId6" Type="http://schemas.openxmlformats.org/officeDocument/2006/relationships/oleObject" Target="../embeddings/oleObject57.bin"/><Relationship Id="rId11" Type="http://schemas.openxmlformats.org/officeDocument/2006/relationships/image" Target="../media/image68.wmf"/><Relationship Id="rId5" Type="http://schemas.openxmlformats.org/officeDocument/2006/relationships/image" Target="../media/image3.png"/><Relationship Id="rId15" Type="http://schemas.openxmlformats.org/officeDocument/2006/relationships/image" Target="../media/image70.wmf"/><Relationship Id="rId10" Type="http://schemas.openxmlformats.org/officeDocument/2006/relationships/oleObject" Target="../embeddings/oleObject59.bin"/><Relationship Id="rId4" Type="http://schemas.openxmlformats.org/officeDocument/2006/relationships/image" Target="../media/image56.png"/><Relationship Id="rId9" Type="http://schemas.openxmlformats.org/officeDocument/2006/relationships/image" Target="../media/image67.wmf"/><Relationship Id="rId14" Type="http://schemas.openxmlformats.org/officeDocument/2006/relationships/oleObject" Target="../embeddings/oleObject61.bin"/></Relationships>
</file>

<file path=ppt/slides/_rels/slide19.xml.rels><?xml version="1.0" encoding="UTF-8" standalone="yes"?>
<Relationships xmlns="http://schemas.openxmlformats.org/package/2006/relationships"><Relationship Id="rId8" Type="http://schemas.openxmlformats.org/officeDocument/2006/relationships/image" Target="../media/image73.wmf"/><Relationship Id="rId13" Type="http://schemas.openxmlformats.org/officeDocument/2006/relationships/oleObject" Target="../embeddings/oleObject67.bin"/><Relationship Id="rId3" Type="http://schemas.openxmlformats.org/officeDocument/2006/relationships/notesSlide" Target="../notesSlides/notesSlide19.xml"/><Relationship Id="rId7" Type="http://schemas.openxmlformats.org/officeDocument/2006/relationships/oleObject" Target="../embeddings/oleObject64.bin"/><Relationship Id="rId12" Type="http://schemas.openxmlformats.org/officeDocument/2006/relationships/image" Target="../media/image74.wmf"/><Relationship Id="rId2" Type="http://schemas.openxmlformats.org/officeDocument/2006/relationships/slideLayout" Target="../slideLayouts/slideLayout1.xml"/><Relationship Id="rId1" Type="http://schemas.openxmlformats.org/officeDocument/2006/relationships/vmlDrawing" Target="../drawings/vmlDrawing16.vml"/><Relationship Id="rId6" Type="http://schemas.openxmlformats.org/officeDocument/2006/relationships/image" Target="../media/image3.png"/><Relationship Id="rId11" Type="http://schemas.openxmlformats.org/officeDocument/2006/relationships/oleObject" Target="../embeddings/oleObject66.bin"/><Relationship Id="rId5" Type="http://schemas.openxmlformats.org/officeDocument/2006/relationships/image" Target="../media/image72.wmf"/><Relationship Id="rId10" Type="http://schemas.openxmlformats.org/officeDocument/2006/relationships/image" Target="../media/image44.wmf"/><Relationship Id="rId4" Type="http://schemas.openxmlformats.org/officeDocument/2006/relationships/oleObject" Target="../embeddings/oleObject63.bin"/><Relationship Id="rId9" Type="http://schemas.openxmlformats.org/officeDocument/2006/relationships/oleObject" Target="../embeddings/oleObject65.bin"/><Relationship Id="rId14" Type="http://schemas.openxmlformats.org/officeDocument/2006/relationships/image" Target="../media/image75.wmf"/></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8" Type="http://schemas.openxmlformats.org/officeDocument/2006/relationships/image" Target="../media/image77.wmf"/><Relationship Id="rId13" Type="http://schemas.openxmlformats.org/officeDocument/2006/relationships/oleObject" Target="../embeddings/oleObject72.bin"/><Relationship Id="rId3" Type="http://schemas.openxmlformats.org/officeDocument/2006/relationships/notesSlide" Target="../notesSlides/notesSlide20.xml"/><Relationship Id="rId7" Type="http://schemas.openxmlformats.org/officeDocument/2006/relationships/oleObject" Target="../embeddings/oleObject69.bin"/><Relationship Id="rId12" Type="http://schemas.openxmlformats.org/officeDocument/2006/relationships/image" Target="../media/image79.wmf"/><Relationship Id="rId2" Type="http://schemas.openxmlformats.org/officeDocument/2006/relationships/slideLayout" Target="../slideLayouts/slideLayout1.xml"/><Relationship Id="rId1" Type="http://schemas.openxmlformats.org/officeDocument/2006/relationships/vmlDrawing" Target="../drawings/vmlDrawing17.vml"/><Relationship Id="rId6" Type="http://schemas.openxmlformats.org/officeDocument/2006/relationships/image" Target="../media/image3.png"/><Relationship Id="rId11" Type="http://schemas.openxmlformats.org/officeDocument/2006/relationships/oleObject" Target="../embeddings/oleObject71.bin"/><Relationship Id="rId5" Type="http://schemas.openxmlformats.org/officeDocument/2006/relationships/image" Target="../media/image76.wmf"/><Relationship Id="rId10" Type="http://schemas.openxmlformats.org/officeDocument/2006/relationships/image" Target="../media/image78.wmf"/><Relationship Id="rId4" Type="http://schemas.openxmlformats.org/officeDocument/2006/relationships/oleObject" Target="../embeddings/oleObject68.bin"/><Relationship Id="rId9" Type="http://schemas.openxmlformats.org/officeDocument/2006/relationships/oleObject" Target="../embeddings/oleObject70.bin"/><Relationship Id="rId14" Type="http://schemas.openxmlformats.org/officeDocument/2006/relationships/image" Target="../media/image59.wmf"/></Relationships>
</file>

<file path=ppt/slides/_rels/slide21.xml.rels><?xml version="1.0" encoding="UTF-8" standalone="yes"?>
<Relationships xmlns="http://schemas.openxmlformats.org/package/2006/relationships"><Relationship Id="rId13" Type="http://schemas.openxmlformats.org/officeDocument/2006/relationships/oleObject" Target="../embeddings/oleObject77.bin"/><Relationship Id="rId18" Type="http://schemas.openxmlformats.org/officeDocument/2006/relationships/image" Target="../media/image86.wmf"/><Relationship Id="rId26" Type="http://schemas.openxmlformats.org/officeDocument/2006/relationships/oleObject" Target="../embeddings/oleObject84.bin"/><Relationship Id="rId39" Type="http://schemas.openxmlformats.org/officeDocument/2006/relationships/image" Target="../media/image93.wmf"/><Relationship Id="rId21" Type="http://schemas.openxmlformats.org/officeDocument/2006/relationships/oleObject" Target="../embeddings/oleObject81.bin"/><Relationship Id="rId34" Type="http://schemas.openxmlformats.org/officeDocument/2006/relationships/oleObject" Target="../embeddings/oleObject88.bin"/><Relationship Id="rId7" Type="http://schemas.openxmlformats.org/officeDocument/2006/relationships/oleObject" Target="../embeddings/oleObject74.bin"/><Relationship Id="rId12" Type="http://schemas.openxmlformats.org/officeDocument/2006/relationships/image" Target="../media/image83.wmf"/><Relationship Id="rId17" Type="http://schemas.openxmlformats.org/officeDocument/2006/relationships/oleObject" Target="../embeddings/oleObject79.bin"/><Relationship Id="rId25" Type="http://schemas.openxmlformats.org/officeDocument/2006/relationships/oleObject" Target="../embeddings/oleObject83.bin"/><Relationship Id="rId33" Type="http://schemas.openxmlformats.org/officeDocument/2006/relationships/image" Target="../media/image47.wmf"/><Relationship Id="rId38" Type="http://schemas.openxmlformats.org/officeDocument/2006/relationships/oleObject" Target="../embeddings/oleObject90.bin"/><Relationship Id="rId2" Type="http://schemas.openxmlformats.org/officeDocument/2006/relationships/slideLayout" Target="../slideLayouts/slideLayout1.xml"/><Relationship Id="rId16" Type="http://schemas.openxmlformats.org/officeDocument/2006/relationships/image" Target="../media/image85.wmf"/><Relationship Id="rId20" Type="http://schemas.openxmlformats.org/officeDocument/2006/relationships/image" Target="../media/image87.wmf"/><Relationship Id="rId29" Type="http://schemas.openxmlformats.org/officeDocument/2006/relationships/image" Target="../media/image90.wmf"/><Relationship Id="rId1" Type="http://schemas.openxmlformats.org/officeDocument/2006/relationships/vmlDrawing" Target="../drawings/vmlDrawing18.vml"/><Relationship Id="rId6" Type="http://schemas.openxmlformats.org/officeDocument/2006/relationships/image" Target="../media/image80.wmf"/><Relationship Id="rId11" Type="http://schemas.openxmlformats.org/officeDocument/2006/relationships/oleObject" Target="../embeddings/oleObject76.bin"/><Relationship Id="rId24" Type="http://schemas.openxmlformats.org/officeDocument/2006/relationships/image" Target="../media/image88.wmf"/><Relationship Id="rId32" Type="http://schemas.openxmlformats.org/officeDocument/2006/relationships/oleObject" Target="../embeddings/oleObject87.bin"/><Relationship Id="rId37" Type="http://schemas.openxmlformats.org/officeDocument/2006/relationships/image" Target="../media/image92.wmf"/><Relationship Id="rId5" Type="http://schemas.openxmlformats.org/officeDocument/2006/relationships/oleObject" Target="../embeddings/oleObject73.bin"/><Relationship Id="rId15" Type="http://schemas.openxmlformats.org/officeDocument/2006/relationships/oleObject" Target="../embeddings/oleObject78.bin"/><Relationship Id="rId23" Type="http://schemas.openxmlformats.org/officeDocument/2006/relationships/oleObject" Target="../embeddings/oleObject82.bin"/><Relationship Id="rId28" Type="http://schemas.openxmlformats.org/officeDocument/2006/relationships/oleObject" Target="../embeddings/oleObject85.bin"/><Relationship Id="rId36" Type="http://schemas.openxmlformats.org/officeDocument/2006/relationships/oleObject" Target="../embeddings/oleObject89.bin"/><Relationship Id="rId10" Type="http://schemas.openxmlformats.org/officeDocument/2006/relationships/image" Target="../media/image82.wmf"/><Relationship Id="rId19" Type="http://schemas.openxmlformats.org/officeDocument/2006/relationships/oleObject" Target="../embeddings/oleObject80.bin"/><Relationship Id="rId31" Type="http://schemas.openxmlformats.org/officeDocument/2006/relationships/image" Target="../media/image91.wmf"/><Relationship Id="rId4" Type="http://schemas.openxmlformats.org/officeDocument/2006/relationships/image" Target="../media/image3.png"/><Relationship Id="rId9" Type="http://schemas.openxmlformats.org/officeDocument/2006/relationships/oleObject" Target="../embeddings/oleObject75.bin"/><Relationship Id="rId14" Type="http://schemas.openxmlformats.org/officeDocument/2006/relationships/image" Target="../media/image84.wmf"/><Relationship Id="rId22" Type="http://schemas.openxmlformats.org/officeDocument/2006/relationships/image" Target="../media/image54.wmf"/><Relationship Id="rId27" Type="http://schemas.openxmlformats.org/officeDocument/2006/relationships/image" Target="../media/image89.wmf"/><Relationship Id="rId30" Type="http://schemas.openxmlformats.org/officeDocument/2006/relationships/oleObject" Target="../embeddings/oleObject86.bin"/><Relationship Id="rId35" Type="http://schemas.openxmlformats.org/officeDocument/2006/relationships/image" Target="../media/image48.wmf"/><Relationship Id="rId8" Type="http://schemas.openxmlformats.org/officeDocument/2006/relationships/image" Target="../media/image81.wmf"/><Relationship Id="rId3"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8" Type="http://schemas.openxmlformats.org/officeDocument/2006/relationships/oleObject" Target="../embeddings/oleObject91.bin"/><Relationship Id="rId3" Type="http://schemas.openxmlformats.org/officeDocument/2006/relationships/notesSlide" Target="../notesSlides/notesSlide22.xml"/><Relationship Id="rId7" Type="http://schemas.openxmlformats.org/officeDocument/2006/relationships/image" Target="../media/image97.png"/><Relationship Id="rId2" Type="http://schemas.openxmlformats.org/officeDocument/2006/relationships/slideLayout" Target="../slideLayouts/slideLayout1.xml"/><Relationship Id="rId1" Type="http://schemas.openxmlformats.org/officeDocument/2006/relationships/vmlDrawing" Target="../drawings/vmlDrawing19.vml"/><Relationship Id="rId6" Type="http://schemas.openxmlformats.org/officeDocument/2006/relationships/image" Target="../media/image96.png"/><Relationship Id="rId5" Type="http://schemas.openxmlformats.org/officeDocument/2006/relationships/image" Target="../media/image3.png"/><Relationship Id="rId4" Type="http://schemas.openxmlformats.org/officeDocument/2006/relationships/image" Target="../media/image95.png"/><Relationship Id="rId9" Type="http://schemas.openxmlformats.org/officeDocument/2006/relationships/image" Target="../media/image94.wmf"/></Relationships>
</file>

<file path=ppt/slides/_rels/slide23.xml.rels><?xml version="1.0" encoding="UTF-8" standalone="yes"?>
<Relationships xmlns="http://schemas.openxmlformats.org/package/2006/relationships"><Relationship Id="rId8" Type="http://schemas.openxmlformats.org/officeDocument/2006/relationships/image" Target="../media/image100.png"/><Relationship Id="rId3" Type="http://schemas.openxmlformats.org/officeDocument/2006/relationships/notesSlide" Target="../notesSlides/notesSlide23.xml"/><Relationship Id="rId7" Type="http://schemas.openxmlformats.org/officeDocument/2006/relationships/image" Target="../media/image98.wmf"/><Relationship Id="rId2" Type="http://schemas.openxmlformats.org/officeDocument/2006/relationships/slideLayout" Target="../slideLayouts/slideLayout1.xml"/><Relationship Id="rId1" Type="http://schemas.openxmlformats.org/officeDocument/2006/relationships/vmlDrawing" Target="../drawings/vmlDrawing20.vml"/><Relationship Id="rId6" Type="http://schemas.openxmlformats.org/officeDocument/2006/relationships/oleObject" Target="../embeddings/oleObject92.bin"/><Relationship Id="rId5" Type="http://schemas.openxmlformats.org/officeDocument/2006/relationships/image" Target="../media/image99.png"/><Relationship Id="rId4" Type="http://schemas.openxmlformats.org/officeDocument/2006/relationships/image" Target="../media/image3.png"/></Relationships>
</file>

<file path=ppt/slides/_rels/slide24.xml.rels><?xml version="1.0" encoding="UTF-8" standalone="yes"?>
<Relationships xmlns="http://schemas.openxmlformats.org/package/2006/relationships"><Relationship Id="rId8" Type="http://schemas.openxmlformats.org/officeDocument/2006/relationships/image" Target="../media/image98.wmf"/><Relationship Id="rId3" Type="http://schemas.openxmlformats.org/officeDocument/2006/relationships/notesSlide" Target="../notesSlides/notesSlide24.xml"/><Relationship Id="rId7" Type="http://schemas.openxmlformats.org/officeDocument/2006/relationships/oleObject" Target="../embeddings/oleObject93.bin"/><Relationship Id="rId2" Type="http://schemas.openxmlformats.org/officeDocument/2006/relationships/slideLayout" Target="../slideLayouts/slideLayout1.xml"/><Relationship Id="rId1" Type="http://schemas.openxmlformats.org/officeDocument/2006/relationships/vmlDrawing" Target="../drawings/vmlDrawing21.vml"/><Relationship Id="rId6" Type="http://schemas.openxmlformats.org/officeDocument/2006/relationships/image" Target="../media/image3.png"/><Relationship Id="rId5" Type="http://schemas.openxmlformats.org/officeDocument/2006/relationships/image" Target="../media/image103.png"/><Relationship Id="rId10" Type="http://schemas.openxmlformats.org/officeDocument/2006/relationships/image" Target="../media/image101.wmf"/><Relationship Id="rId4" Type="http://schemas.openxmlformats.org/officeDocument/2006/relationships/image" Target="../media/image102.png"/><Relationship Id="rId9" Type="http://schemas.openxmlformats.org/officeDocument/2006/relationships/oleObject" Target="../embeddings/oleObject94.bin"/></Relationships>
</file>

<file path=ppt/slides/_rels/slide25.xml.rels><?xml version="1.0" encoding="UTF-8" standalone="yes"?>
<Relationships xmlns="http://schemas.openxmlformats.org/package/2006/relationships"><Relationship Id="rId3" Type="http://schemas.openxmlformats.org/officeDocument/2006/relationships/image" Target="../media/image960.png"/><Relationship Id="rId2" Type="http://schemas.openxmlformats.org/officeDocument/2006/relationships/notesSlide" Target="../notesSlides/notesSlide25.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6.xml.rels><?xml version="1.0" encoding="UTF-8" standalone="yes"?>
<Relationships xmlns="http://schemas.openxmlformats.org/package/2006/relationships"><Relationship Id="rId8" Type="http://schemas.openxmlformats.org/officeDocument/2006/relationships/oleObject" Target="../embeddings/oleObject96.bin"/><Relationship Id="rId3" Type="http://schemas.openxmlformats.org/officeDocument/2006/relationships/notesSlide" Target="../notesSlides/notesSlide26.xml"/><Relationship Id="rId7" Type="http://schemas.openxmlformats.org/officeDocument/2006/relationships/image" Target="../media/image104.wmf"/><Relationship Id="rId2" Type="http://schemas.openxmlformats.org/officeDocument/2006/relationships/slideLayout" Target="../slideLayouts/slideLayout1.xml"/><Relationship Id="rId1" Type="http://schemas.openxmlformats.org/officeDocument/2006/relationships/vmlDrawing" Target="../drawings/vmlDrawing22.vml"/><Relationship Id="rId6" Type="http://schemas.openxmlformats.org/officeDocument/2006/relationships/oleObject" Target="../embeddings/oleObject95.bin"/><Relationship Id="rId11" Type="http://schemas.openxmlformats.org/officeDocument/2006/relationships/image" Target="../media/image106.wmf"/><Relationship Id="rId5" Type="http://schemas.openxmlformats.org/officeDocument/2006/relationships/image" Target="../media/image3.png"/><Relationship Id="rId10" Type="http://schemas.openxmlformats.org/officeDocument/2006/relationships/oleObject" Target="../embeddings/oleObject97.bin"/><Relationship Id="rId4" Type="http://schemas.openxmlformats.org/officeDocument/2006/relationships/image" Target="../media/image75.png"/><Relationship Id="rId9" Type="http://schemas.openxmlformats.org/officeDocument/2006/relationships/image" Target="../media/image105.wmf"/></Relationships>
</file>

<file path=ppt/slides/_rels/slide27.xml.rels><?xml version="1.0" encoding="UTF-8" standalone="yes"?>
<Relationships xmlns="http://schemas.openxmlformats.org/package/2006/relationships"><Relationship Id="rId8" Type="http://schemas.openxmlformats.org/officeDocument/2006/relationships/image" Target="../media/image108.wmf"/><Relationship Id="rId3" Type="http://schemas.openxmlformats.org/officeDocument/2006/relationships/notesSlide" Target="../notesSlides/notesSlide27.xml"/><Relationship Id="rId7" Type="http://schemas.openxmlformats.org/officeDocument/2006/relationships/oleObject" Target="../embeddings/oleObject99.bin"/><Relationship Id="rId12" Type="http://schemas.openxmlformats.org/officeDocument/2006/relationships/image" Target="../media/image109.wmf"/><Relationship Id="rId2" Type="http://schemas.openxmlformats.org/officeDocument/2006/relationships/slideLayout" Target="../slideLayouts/slideLayout1.xml"/><Relationship Id="rId1" Type="http://schemas.openxmlformats.org/officeDocument/2006/relationships/vmlDrawing" Target="../drawings/vmlDrawing23.vml"/><Relationship Id="rId6" Type="http://schemas.openxmlformats.org/officeDocument/2006/relationships/image" Target="../media/image3.png"/><Relationship Id="rId11" Type="http://schemas.openxmlformats.org/officeDocument/2006/relationships/oleObject" Target="../embeddings/oleObject101.bin"/><Relationship Id="rId5" Type="http://schemas.openxmlformats.org/officeDocument/2006/relationships/image" Target="../media/image107.wmf"/><Relationship Id="rId10" Type="http://schemas.openxmlformats.org/officeDocument/2006/relationships/image" Target="../media/image44.wmf"/><Relationship Id="rId4" Type="http://schemas.openxmlformats.org/officeDocument/2006/relationships/oleObject" Target="../embeddings/oleObject98.bin"/><Relationship Id="rId9" Type="http://schemas.openxmlformats.org/officeDocument/2006/relationships/oleObject" Target="../embeddings/oleObject100.bin"/></Relationships>
</file>

<file path=ppt/slides/_rels/slide28.xml.rels><?xml version="1.0" encoding="UTF-8" standalone="yes"?>
<Relationships xmlns="http://schemas.openxmlformats.org/package/2006/relationships"><Relationship Id="rId8" Type="http://schemas.openxmlformats.org/officeDocument/2006/relationships/image" Target="../media/image77.wmf"/><Relationship Id="rId3" Type="http://schemas.openxmlformats.org/officeDocument/2006/relationships/notesSlide" Target="../notesSlides/notesSlide28.xml"/><Relationship Id="rId7" Type="http://schemas.openxmlformats.org/officeDocument/2006/relationships/oleObject" Target="../embeddings/oleObject103.bin"/><Relationship Id="rId12" Type="http://schemas.openxmlformats.org/officeDocument/2006/relationships/image" Target="../media/image112.wmf"/><Relationship Id="rId2" Type="http://schemas.openxmlformats.org/officeDocument/2006/relationships/slideLayout" Target="../slideLayouts/slideLayout1.xml"/><Relationship Id="rId1" Type="http://schemas.openxmlformats.org/officeDocument/2006/relationships/vmlDrawing" Target="../drawings/vmlDrawing24.vml"/><Relationship Id="rId6" Type="http://schemas.openxmlformats.org/officeDocument/2006/relationships/image" Target="../media/image3.png"/><Relationship Id="rId11" Type="http://schemas.openxmlformats.org/officeDocument/2006/relationships/oleObject" Target="../embeddings/oleObject105.bin"/><Relationship Id="rId5" Type="http://schemas.openxmlformats.org/officeDocument/2006/relationships/image" Target="../media/image110.wmf"/><Relationship Id="rId10" Type="http://schemas.openxmlformats.org/officeDocument/2006/relationships/image" Target="../media/image111.wmf"/><Relationship Id="rId4" Type="http://schemas.openxmlformats.org/officeDocument/2006/relationships/oleObject" Target="../embeddings/oleObject102.bin"/><Relationship Id="rId9" Type="http://schemas.openxmlformats.org/officeDocument/2006/relationships/oleObject" Target="../embeddings/oleObject104.bin"/></Relationships>
</file>

<file path=ppt/slides/_rels/slide29.xml.rels><?xml version="1.0" encoding="UTF-8" standalone="yes"?>
<Relationships xmlns="http://schemas.openxmlformats.org/package/2006/relationships"><Relationship Id="rId8" Type="http://schemas.openxmlformats.org/officeDocument/2006/relationships/oleObject" Target="../embeddings/oleObject107.bin"/><Relationship Id="rId13" Type="http://schemas.openxmlformats.org/officeDocument/2006/relationships/image" Target="../media/image116.wmf"/><Relationship Id="rId18" Type="http://schemas.openxmlformats.org/officeDocument/2006/relationships/oleObject" Target="../embeddings/oleObject112.bin"/><Relationship Id="rId3" Type="http://schemas.openxmlformats.org/officeDocument/2006/relationships/notesSlide" Target="../notesSlides/notesSlide29.xml"/><Relationship Id="rId7" Type="http://schemas.openxmlformats.org/officeDocument/2006/relationships/image" Target="../media/image113.wmf"/><Relationship Id="rId12" Type="http://schemas.openxmlformats.org/officeDocument/2006/relationships/oleObject" Target="../embeddings/oleObject109.bin"/><Relationship Id="rId17" Type="http://schemas.openxmlformats.org/officeDocument/2006/relationships/image" Target="../media/image118.wmf"/><Relationship Id="rId2" Type="http://schemas.openxmlformats.org/officeDocument/2006/relationships/slideLayout" Target="../slideLayouts/slideLayout1.xml"/><Relationship Id="rId16" Type="http://schemas.openxmlformats.org/officeDocument/2006/relationships/oleObject" Target="../embeddings/oleObject111.bin"/><Relationship Id="rId20" Type="http://schemas.openxmlformats.org/officeDocument/2006/relationships/image" Target="../media/image119.png"/><Relationship Id="rId1" Type="http://schemas.openxmlformats.org/officeDocument/2006/relationships/vmlDrawing" Target="../drawings/vmlDrawing25.vml"/><Relationship Id="rId6" Type="http://schemas.openxmlformats.org/officeDocument/2006/relationships/oleObject" Target="../embeddings/oleObject106.bin"/><Relationship Id="rId11" Type="http://schemas.openxmlformats.org/officeDocument/2006/relationships/image" Target="../media/image115.wmf"/><Relationship Id="rId5" Type="http://schemas.openxmlformats.org/officeDocument/2006/relationships/image" Target="../media/image3.png"/><Relationship Id="rId15" Type="http://schemas.openxmlformats.org/officeDocument/2006/relationships/image" Target="../media/image117.wmf"/><Relationship Id="rId10" Type="http://schemas.openxmlformats.org/officeDocument/2006/relationships/oleObject" Target="../embeddings/oleObject108.bin"/><Relationship Id="rId19" Type="http://schemas.openxmlformats.org/officeDocument/2006/relationships/image" Target="../media/image119.wmf"/><Relationship Id="rId4" Type="http://schemas.openxmlformats.org/officeDocument/2006/relationships/image" Target="../media/image118.png"/><Relationship Id="rId9" Type="http://schemas.openxmlformats.org/officeDocument/2006/relationships/image" Target="../media/image114.wmf"/><Relationship Id="rId14" Type="http://schemas.openxmlformats.org/officeDocument/2006/relationships/oleObject" Target="../embeddings/oleObject110.bin"/></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8" Type="http://schemas.openxmlformats.org/officeDocument/2006/relationships/oleObject" Target="../embeddings/oleObject114.bin"/><Relationship Id="rId13" Type="http://schemas.openxmlformats.org/officeDocument/2006/relationships/image" Target="../media/image123.wmf"/><Relationship Id="rId3" Type="http://schemas.openxmlformats.org/officeDocument/2006/relationships/notesSlide" Target="../notesSlides/notesSlide30.xml"/><Relationship Id="rId7" Type="http://schemas.openxmlformats.org/officeDocument/2006/relationships/image" Target="../media/image120.wmf"/><Relationship Id="rId12" Type="http://schemas.openxmlformats.org/officeDocument/2006/relationships/oleObject" Target="../embeddings/oleObject116.bin"/><Relationship Id="rId2" Type="http://schemas.openxmlformats.org/officeDocument/2006/relationships/slideLayout" Target="../slideLayouts/slideLayout1.xml"/><Relationship Id="rId1" Type="http://schemas.openxmlformats.org/officeDocument/2006/relationships/vmlDrawing" Target="../drawings/vmlDrawing26.vml"/><Relationship Id="rId6" Type="http://schemas.openxmlformats.org/officeDocument/2006/relationships/oleObject" Target="../embeddings/oleObject113.bin"/><Relationship Id="rId11" Type="http://schemas.openxmlformats.org/officeDocument/2006/relationships/image" Target="../media/image122.wmf"/><Relationship Id="rId5" Type="http://schemas.openxmlformats.org/officeDocument/2006/relationships/image" Target="../media/image3.png"/><Relationship Id="rId15" Type="http://schemas.openxmlformats.org/officeDocument/2006/relationships/image" Target="../media/image124.wmf"/><Relationship Id="rId10" Type="http://schemas.openxmlformats.org/officeDocument/2006/relationships/oleObject" Target="../embeddings/oleObject115.bin"/><Relationship Id="rId4" Type="http://schemas.openxmlformats.org/officeDocument/2006/relationships/image" Target="../media/image122.png"/><Relationship Id="rId9" Type="http://schemas.openxmlformats.org/officeDocument/2006/relationships/image" Target="../media/image121.wmf"/><Relationship Id="rId14" Type="http://schemas.openxmlformats.org/officeDocument/2006/relationships/oleObject" Target="../embeddings/oleObject117.bin"/></Relationships>
</file>

<file path=ppt/slides/_rels/slide31.xml.rels><?xml version="1.0" encoding="UTF-8" standalone="yes"?>
<Relationships xmlns="http://schemas.openxmlformats.org/package/2006/relationships"><Relationship Id="rId8" Type="http://schemas.openxmlformats.org/officeDocument/2006/relationships/image" Target="../media/image126.wmf"/><Relationship Id="rId3" Type="http://schemas.openxmlformats.org/officeDocument/2006/relationships/notesSlide" Target="../notesSlides/notesSlide31.xml"/><Relationship Id="rId7" Type="http://schemas.openxmlformats.org/officeDocument/2006/relationships/oleObject" Target="../embeddings/oleObject119.bin"/><Relationship Id="rId2" Type="http://schemas.openxmlformats.org/officeDocument/2006/relationships/slideLayout" Target="../slideLayouts/slideLayout1.xml"/><Relationship Id="rId1" Type="http://schemas.openxmlformats.org/officeDocument/2006/relationships/vmlDrawing" Target="../drawings/vmlDrawing27.vml"/><Relationship Id="rId6" Type="http://schemas.openxmlformats.org/officeDocument/2006/relationships/image" Target="../media/image3.png"/><Relationship Id="rId5" Type="http://schemas.openxmlformats.org/officeDocument/2006/relationships/image" Target="../media/image125.wmf"/><Relationship Id="rId10" Type="http://schemas.openxmlformats.org/officeDocument/2006/relationships/image" Target="../media/image127.wmf"/><Relationship Id="rId4" Type="http://schemas.openxmlformats.org/officeDocument/2006/relationships/oleObject" Target="../embeddings/oleObject118.bin"/><Relationship Id="rId9" Type="http://schemas.openxmlformats.org/officeDocument/2006/relationships/oleObject" Target="../embeddings/oleObject120.bin"/></Relationships>
</file>

<file path=ppt/slides/_rels/slide32.xml.rels><?xml version="1.0" encoding="UTF-8" standalone="yes"?>
<Relationships xmlns="http://schemas.openxmlformats.org/package/2006/relationships"><Relationship Id="rId13" Type="http://schemas.openxmlformats.org/officeDocument/2006/relationships/oleObject" Target="../embeddings/oleObject125.bin"/><Relationship Id="rId18" Type="http://schemas.openxmlformats.org/officeDocument/2006/relationships/image" Target="../media/image129.wmf"/><Relationship Id="rId26" Type="http://schemas.openxmlformats.org/officeDocument/2006/relationships/image" Target="../media/image81.wmf"/><Relationship Id="rId39" Type="http://schemas.openxmlformats.org/officeDocument/2006/relationships/oleObject" Target="../embeddings/oleObject138.bin"/><Relationship Id="rId21" Type="http://schemas.openxmlformats.org/officeDocument/2006/relationships/oleObject" Target="../embeddings/oleObject129.bin"/><Relationship Id="rId34" Type="http://schemas.openxmlformats.org/officeDocument/2006/relationships/image" Target="../media/image85.wmf"/><Relationship Id="rId42" Type="http://schemas.openxmlformats.org/officeDocument/2006/relationships/oleObject" Target="../embeddings/oleObject140.bin"/><Relationship Id="rId7" Type="http://schemas.openxmlformats.org/officeDocument/2006/relationships/oleObject" Target="../embeddings/oleObject122.bin"/><Relationship Id="rId2" Type="http://schemas.openxmlformats.org/officeDocument/2006/relationships/slideLayout" Target="../slideLayouts/slideLayout1.xml"/><Relationship Id="rId16" Type="http://schemas.openxmlformats.org/officeDocument/2006/relationships/image" Target="../media/image48.wmf"/><Relationship Id="rId20" Type="http://schemas.openxmlformats.org/officeDocument/2006/relationships/image" Target="../media/image114.wmf"/><Relationship Id="rId29" Type="http://schemas.openxmlformats.org/officeDocument/2006/relationships/oleObject" Target="../embeddings/oleObject133.bin"/><Relationship Id="rId41" Type="http://schemas.openxmlformats.org/officeDocument/2006/relationships/oleObject" Target="../embeddings/oleObject139.bin"/><Relationship Id="rId1" Type="http://schemas.openxmlformats.org/officeDocument/2006/relationships/vmlDrawing" Target="../drawings/vmlDrawing28.vml"/><Relationship Id="rId6" Type="http://schemas.openxmlformats.org/officeDocument/2006/relationships/image" Target="../media/image128.wmf"/><Relationship Id="rId11" Type="http://schemas.openxmlformats.org/officeDocument/2006/relationships/oleObject" Target="../embeddings/oleObject124.bin"/><Relationship Id="rId24" Type="http://schemas.openxmlformats.org/officeDocument/2006/relationships/image" Target="../media/image130.wmf"/><Relationship Id="rId32" Type="http://schemas.openxmlformats.org/officeDocument/2006/relationships/image" Target="../media/image84.wmf"/><Relationship Id="rId37" Type="http://schemas.openxmlformats.org/officeDocument/2006/relationships/oleObject" Target="../embeddings/oleObject137.bin"/><Relationship Id="rId40" Type="http://schemas.openxmlformats.org/officeDocument/2006/relationships/image" Target="../media/image88.wmf"/><Relationship Id="rId5" Type="http://schemas.openxmlformats.org/officeDocument/2006/relationships/oleObject" Target="../embeddings/oleObject121.bin"/><Relationship Id="rId15" Type="http://schemas.openxmlformats.org/officeDocument/2006/relationships/oleObject" Target="../embeddings/oleObject126.bin"/><Relationship Id="rId23" Type="http://schemas.openxmlformats.org/officeDocument/2006/relationships/oleObject" Target="../embeddings/oleObject130.bin"/><Relationship Id="rId28" Type="http://schemas.openxmlformats.org/officeDocument/2006/relationships/image" Target="../media/image82.wmf"/><Relationship Id="rId36" Type="http://schemas.openxmlformats.org/officeDocument/2006/relationships/image" Target="../media/image87.wmf"/><Relationship Id="rId10" Type="http://schemas.openxmlformats.org/officeDocument/2006/relationships/image" Target="../media/image90.wmf"/><Relationship Id="rId19" Type="http://schemas.openxmlformats.org/officeDocument/2006/relationships/oleObject" Target="../embeddings/oleObject128.bin"/><Relationship Id="rId31" Type="http://schemas.openxmlformats.org/officeDocument/2006/relationships/oleObject" Target="../embeddings/oleObject134.bin"/><Relationship Id="rId4" Type="http://schemas.openxmlformats.org/officeDocument/2006/relationships/image" Target="../media/image3.png"/><Relationship Id="rId9" Type="http://schemas.openxmlformats.org/officeDocument/2006/relationships/oleObject" Target="../embeddings/oleObject123.bin"/><Relationship Id="rId14" Type="http://schemas.openxmlformats.org/officeDocument/2006/relationships/image" Target="../media/image47.wmf"/><Relationship Id="rId22" Type="http://schemas.openxmlformats.org/officeDocument/2006/relationships/image" Target="../media/image115.wmf"/><Relationship Id="rId27" Type="http://schemas.openxmlformats.org/officeDocument/2006/relationships/oleObject" Target="../embeddings/oleObject132.bin"/><Relationship Id="rId30" Type="http://schemas.openxmlformats.org/officeDocument/2006/relationships/image" Target="../media/image83.wmf"/><Relationship Id="rId35" Type="http://schemas.openxmlformats.org/officeDocument/2006/relationships/oleObject" Target="../embeddings/oleObject136.bin"/><Relationship Id="rId43" Type="http://schemas.openxmlformats.org/officeDocument/2006/relationships/image" Target="../media/image89.wmf"/><Relationship Id="rId8" Type="http://schemas.openxmlformats.org/officeDocument/2006/relationships/image" Target="../media/image80.wmf"/><Relationship Id="rId3" Type="http://schemas.openxmlformats.org/officeDocument/2006/relationships/notesSlide" Target="../notesSlides/notesSlide32.xml"/><Relationship Id="rId12" Type="http://schemas.openxmlformats.org/officeDocument/2006/relationships/image" Target="../media/image91.wmf"/><Relationship Id="rId17" Type="http://schemas.openxmlformats.org/officeDocument/2006/relationships/oleObject" Target="../embeddings/oleObject127.bin"/><Relationship Id="rId25" Type="http://schemas.openxmlformats.org/officeDocument/2006/relationships/oleObject" Target="../embeddings/oleObject131.bin"/><Relationship Id="rId33" Type="http://schemas.openxmlformats.org/officeDocument/2006/relationships/oleObject" Target="../embeddings/oleObject135.bin"/><Relationship Id="rId38" Type="http://schemas.openxmlformats.org/officeDocument/2006/relationships/image" Target="../media/image54.wmf"/></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7" Type="http://schemas.openxmlformats.org/officeDocument/2006/relationships/image" Target="../media/image98.wmf"/><Relationship Id="rId2" Type="http://schemas.openxmlformats.org/officeDocument/2006/relationships/slideLayout" Target="../slideLayouts/slideLayout1.xml"/><Relationship Id="rId1" Type="http://schemas.openxmlformats.org/officeDocument/2006/relationships/vmlDrawing" Target="../drawings/vmlDrawing29.vml"/><Relationship Id="rId6" Type="http://schemas.openxmlformats.org/officeDocument/2006/relationships/oleObject" Target="../embeddings/oleObject141.bin"/><Relationship Id="rId5" Type="http://schemas.openxmlformats.org/officeDocument/2006/relationships/image" Target="../media/image131.png"/><Relationship Id="rId4" Type="http://schemas.openxmlformats.org/officeDocument/2006/relationships/image" Target="../media/image3.png"/></Relationships>
</file>

<file path=ppt/slides/_rels/slide34.xml.rels><?xml version="1.0" encoding="UTF-8" standalone="yes"?>
<Relationships xmlns="http://schemas.openxmlformats.org/package/2006/relationships"><Relationship Id="rId8" Type="http://schemas.openxmlformats.org/officeDocument/2006/relationships/oleObject" Target="../embeddings/oleObject143.bin"/><Relationship Id="rId13" Type="http://schemas.openxmlformats.org/officeDocument/2006/relationships/image" Target="../media/image135.wmf"/><Relationship Id="rId18" Type="http://schemas.openxmlformats.org/officeDocument/2006/relationships/image" Target="../media/image138.png"/><Relationship Id="rId26" Type="http://schemas.openxmlformats.org/officeDocument/2006/relationships/image" Target="../media/image141.wmf"/><Relationship Id="rId3" Type="http://schemas.openxmlformats.org/officeDocument/2006/relationships/notesSlide" Target="../notesSlides/notesSlide34.xml"/><Relationship Id="rId21" Type="http://schemas.openxmlformats.org/officeDocument/2006/relationships/oleObject" Target="../embeddings/oleObject149.bin"/><Relationship Id="rId7" Type="http://schemas.openxmlformats.org/officeDocument/2006/relationships/image" Target="../media/image132.wmf"/><Relationship Id="rId12" Type="http://schemas.openxmlformats.org/officeDocument/2006/relationships/oleObject" Target="../embeddings/oleObject145.bin"/><Relationship Id="rId17" Type="http://schemas.openxmlformats.org/officeDocument/2006/relationships/image" Target="../media/image137.wmf"/><Relationship Id="rId25" Type="http://schemas.openxmlformats.org/officeDocument/2006/relationships/oleObject" Target="../embeddings/oleObject151.bin"/><Relationship Id="rId2" Type="http://schemas.openxmlformats.org/officeDocument/2006/relationships/slideLayout" Target="../slideLayouts/slideLayout1.xml"/><Relationship Id="rId16" Type="http://schemas.openxmlformats.org/officeDocument/2006/relationships/oleObject" Target="../embeddings/oleObject147.bin"/><Relationship Id="rId20" Type="http://schemas.openxmlformats.org/officeDocument/2006/relationships/image" Target="../media/image138.wmf"/><Relationship Id="rId29" Type="http://schemas.openxmlformats.org/officeDocument/2006/relationships/oleObject" Target="../embeddings/oleObject153.bin"/><Relationship Id="rId1" Type="http://schemas.openxmlformats.org/officeDocument/2006/relationships/vmlDrawing" Target="../drawings/vmlDrawing30.vml"/><Relationship Id="rId6" Type="http://schemas.openxmlformats.org/officeDocument/2006/relationships/oleObject" Target="../embeddings/oleObject142.bin"/><Relationship Id="rId11" Type="http://schemas.openxmlformats.org/officeDocument/2006/relationships/image" Target="../media/image134.wmf"/><Relationship Id="rId24" Type="http://schemas.openxmlformats.org/officeDocument/2006/relationships/image" Target="../media/image140.wmf"/><Relationship Id="rId5" Type="http://schemas.openxmlformats.org/officeDocument/2006/relationships/image" Target="../media/image3.png"/><Relationship Id="rId15" Type="http://schemas.openxmlformats.org/officeDocument/2006/relationships/image" Target="../media/image136.wmf"/><Relationship Id="rId23" Type="http://schemas.openxmlformats.org/officeDocument/2006/relationships/oleObject" Target="../embeddings/oleObject150.bin"/><Relationship Id="rId28" Type="http://schemas.openxmlformats.org/officeDocument/2006/relationships/image" Target="../media/image142.wmf"/><Relationship Id="rId10" Type="http://schemas.openxmlformats.org/officeDocument/2006/relationships/oleObject" Target="../embeddings/oleObject144.bin"/><Relationship Id="rId19" Type="http://schemas.openxmlformats.org/officeDocument/2006/relationships/oleObject" Target="../embeddings/oleObject148.bin"/><Relationship Id="rId4" Type="http://schemas.openxmlformats.org/officeDocument/2006/relationships/image" Target="../media/image137.png"/><Relationship Id="rId9" Type="http://schemas.openxmlformats.org/officeDocument/2006/relationships/image" Target="../media/image133.wmf"/><Relationship Id="rId14" Type="http://schemas.openxmlformats.org/officeDocument/2006/relationships/oleObject" Target="../embeddings/oleObject146.bin"/><Relationship Id="rId22" Type="http://schemas.openxmlformats.org/officeDocument/2006/relationships/image" Target="../media/image139.wmf"/><Relationship Id="rId27" Type="http://schemas.openxmlformats.org/officeDocument/2006/relationships/oleObject" Target="../embeddings/oleObject152.bin"/><Relationship Id="rId30" Type="http://schemas.openxmlformats.org/officeDocument/2006/relationships/image" Target="../media/image143.wmf"/></Relationships>
</file>

<file path=ppt/slides/_rels/slide35.xml.rels><?xml version="1.0" encoding="UTF-8" standalone="yes"?>
<Relationships xmlns="http://schemas.openxmlformats.org/package/2006/relationships"><Relationship Id="rId13" Type="http://schemas.openxmlformats.org/officeDocument/2006/relationships/oleObject" Target="../embeddings/oleObject158.bin"/><Relationship Id="rId18" Type="http://schemas.openxmlformats.org/officeDocument/2006/relationships/image" Target="../media/image149.wmf"/><Relationship Id="rId26" Type="http://schemas.openxmlformats.org/officeDocument/2006/relationships/image" Target="../media/image153.wmf"/><Relationship Id="rId3" Type="http://schemas.openxmlformats.org/officeDocument/2006/relationships/notesSlide" Target="../notesSlides/notesSlide35.xml"/><Relationship Id="rId21" Type="http://schemas.openxmlformats.org/officeDocument/2006/relationships/oleObject" Target="../embeddings/oleObject162.bin"/><Relationship Id="rId34" Type="http://schemas.openxmlformats.org/officeDocument/2006/relationships/image" Target="../media/image156.wmf"/><Relationship Id="rId7" Type="http://schemas.openxmlformats.org/officeDocument/2006/relationships/oleObject" Target="../embeddings/oleObject155.bin"/><Relationship Id="rId12" Type="http://schemas.openxmlformats.org/officeDocument/2006/relationships/image" Target="../media/image146.wmf"/><Relationship Id="rId17" Type="http://schemas.openxmlformats.org/officeDocument/2006/relationships/oleObject" Target="../embeddings/oleObject160.bin"/><Relationship Id="rId25" Type="http://schemas.openxmlformats.org/officeDocument/2006/relationships/oleObject" Target="../embeddings/oleObject164.bin"/><Relationship Id="rId33" Type="http://schemas.openxmlformats.org/officeDocument/2006/relationships/oleObject" Target="../embeddings/oleObject169.bin"/><Relationship Id="rId2" Type="http://schemas.openxmlformats.org/officeDocument/2006/relationships/slideLayout" Target="../slideLayouts/slideLayout1.xml"/><Relationship Id="rId16" Type="http://schemas.openxmlformats.org/officeDocument/2006/relationships/image" Target="../media/image148.wmf"/><Relationship Id="rId20" Type="http://schemas.openxmlformats.org/officeDocument/2006/relationships/image" Target="../media/image150.wmf"/><Relationship Id="rId29" Type="http://schemas.openxmlformats.org/officeDocument/2006/relationships/oleObject" Target="../embeddings/oleObject167.bin"/><Relationship Id="rId1" Type="http://schemas.openxmlformats.org/officeDocument/2006/relationships/vmlDrawing" Target="../drawings/vmlDrawing31.vml"/><Relationship Id="rId6" Type="http://schemas.openxmlformats.org/officeDocument/2006/relationships/image" Target="../media/image144.wmf"/><Relationship Id="rId11" Type="http://schemas.openxmlformats.org/officeDocument/2006/relationships/oleObject" Target="../embeddings/oleObject157.bin"/><Relationship Id="rId24" Type="http://schemas.openxmlformats.org/officeDocument/2006/relationships/image" Target="../media/image152.wmf"/><Relationship Id="rId32" Type="http://schemas.openxmlformats.org/officeDocument/2006/relationships/image" Target="../media/image155.wmf"/><Relationship Id="rId5" Type="http://schemas.openxmlformats.org/officeDocument/2006/relationships/oleObject" Target="../embeddings/oleObject154.bin"/><Relationship Id="rId15" Type="http://schemas.openxmlformats.org/officeDocument/2006/relationships/oleObject" Target="../embeddings/oleObject159.bin"/><Relationship Id="rId23" Type="http://schemas.openxmlformats.org/officeDocument/2006/relationships/oleObject" Target="../embeddings/oleObject163.bin"/><Relationship Id="rId28" Type="http://schemas.openxmlformats.org/officeDocument/2006/relationships/oleObject" Target="../embeddings/oleObject166.bin"/><Relationship Id="rId36" Type="http://schemas.openxmlformats.org/officeDocument/2006/relationships/image" Target="../media/image153.png"/><Relationship Id="rId10" Type="http://schemas.openxmlformats.org/officeDocument/2006/relationships/image" Target="../media/image132.wmf"/><Relationship Id="rId19" Type="http://schemas.openxmlformats.org/officeDocument/2006/relationships/oleObject" Target="../embeddings/oleObject161.bin"/><Relationship Id="rId31" Type="http://schemas.openxmlformats.org/officeDocument/2006/relationships/oleObject" Target="../embeddings/oleObject168.bin"/><Relationship Id="rId4" Type="http://schemas.openxmlformats.org/officeDocument/2006/relationships/image" Target="../media/image3.png"/><Relationship Id="rId9" Type="http://schemas.openxmlformats.org/officeDocument/2006/relationships/oleObject" Target="../embeddings/oleObject156.bin"/><Relationship Id="rId14" Type="http://schemas.openxmlformats.org/officeDocument/2006/relationships/image" Target="../media/image147.wmf"/><Relationship Id="rId22" Type="http://schemas.openxmlformats.org/officeDocument/2006/relationships/image" Target="../media/image151.wmf"/><Relationship Id="rId27" Type="http://schemas.openxmlformats.org/officeDocument/2006/relationships/oleObject" Target="../embeddings/oleObject165.bin"/><Relationship Id="rId30" Type="http://schemas.openxmlformats.org/officeDocument/2006/relationships/image" Target="../media/image154.wmf"/><Relationship Id="rId35" Type="http://schemas.openxmlformats.org/officeDocument/2006/relationships/image" Target="../media/image152.png"/><Relationship Id="rId8" Type="http://schemas.openxmlformats.org/officeDocument/2006/relationships/image" Target="../media/image145.wmf"/></Relationships>
</file>

<file path=ppt/slides/_rels/slide36.xml.rels><?xml version="1.0" encoding="UTF-8" standalone="yes"?>
<Relationships xmlns="http://schemas.openxmlformats.org/package/2006/relationships"><Relationship Id="rId13" Type="http://schemas.openxmlformats.org/officeDocument/2006/relationships/oleObject" Target="../embeddings/oleObject174.bin"/><Relationship Id="rId18" Type="http://schemas.openxmlformats.org/officeDocument/2006/relationships/image" Target="../media/image159.wmf"/><Relationship Id="rId26" Type="http://schemas.openxmlformats.org/officeDocument/2006/relationships/image" Target="../media/image84.wmf"/><Relationship Id="rId39" Type="http://schemas.openxmlformats.org/officeDocument/2006/relationships/oleObject" Target="../embeddings/oleObject187.bin"/><Relationship Id="rId21" Type="http://schemas.openxmlformats.org/officeDocument/2006/relationships/oleObject" Target="../embeddings/oleObject178.bin"/><Relationship Id="rId34" Type="http://schemas.openxmlformats.org/officeDocument/2006/relationships/image" Target="../media/image47.wmf"/><Relationship Id="rId7" Type="http://schemas.openxmlformats.org/officeDocument/2006/relationships/oleObject" Target="../embeddings/oleObject171.bin"/><Relationship Id="rId12" Type="http://schemas.openxmlformats.org/officeDocument/2006/relationships/image" Target="../media/image83.wmf"/><Relationship Id="rId17" Type="http://schemas.openxmlformats.org/officeDocument/2006/relationships/oleObject" Target="../embeddings/oleObject176.bin"/><Relationship Id="rId25" Type="http://schemas.openxmlformats.org/officeDocument/2006/relationships/oleObject" Target="../embeddings/oleObject180.bin"/><Relationship Id="rId33" Type="http://schemas.openxmlformats.org/officeDocument/2006/relationships/oleObject" Target="../embeddings/oleObject184.bin"/><Relationship Id="rId38" Type="http://schemas.openxmlformats.org/officeDocument/2006/relationships/image" Target="../media/image162.wmf"/><Relationship Id="rId2" Type="http://schemas.openxmlformats.org/officeDocument/2006/relationships/slideLayout" Target="../slideLayouts/slideLayout1.xml"/><Relationship Id="rId16" Type="http://schemas.openxmlformats.org/officeDocument/2006/relationships/image" Target="../media/image158.wmf"/><Relationship Id="rId20" Type="http://schemas.openxmlformats.org/officeDocument/2006/relationships/image" Target="../media/image160.wmf"/><Relationship Id="rId29" Type="http://schemas.openxmlformats.org/officeDocument/2006/relationships/oleObject" Target="../embeddings/oleObject182.bin"/><Relationship Id="rId1" Type="http://schemas.openxmlformats.org/officeDocument/2006/relationships/vmlDrawing" Target="../drawings/vmlDrawing32.vml"/><Relationship Id="rId6" Type="http://schemas.openxmlformats.org/officeDocument/2006/relationships/image" Target="../media/image80.wmf"/><Relationship Id="rId11" Type="http://schemas.openxmlformats.org/officeDocument/2006/relationships/oleObject" Target="../embeddings/oleObject173.bin"/><Relationship Id="rId24" Type="http://schemas.openxmlformats.org/officeDocument/2006/relationships/image" Target="../media/image161.wmf"/><Relationship Id="rId32" Type="http://schemas.openxmlformats.org/officeDocument/2006/relationships/image" Target="../media/image91.wmf"/><Relationship Id="rId37" Type="http://schemas.openxmlformats.org/officeDocument/2006/relationships/oleObject" Target="../embeddings/oleObject186.bin"/><Relationship Id="rId40" Type="http://schemas.openxmlformats.org/officeDocument/2006/relationships/image" Target="../media/image93.wmf"/><Relationship Id="rId5" Type="http://schemas.openxmlformats.org/officeDocument/2006/relationships/oleObject" Target="../embeddings/oleObject170.bin"/><Relationship Id="rId15" Type="http://schemas.openxmlformats.org/officeDocument/2006/relationships/oleObject" Target="../embeddings/oleObject175.bin"/><Relationship Id="rId23" Type="http://schemas.openxmlformats.org/officeDocument/2006/relationships/oleObject" Target="../embeddings/oleObject179.bin"/><Relationship Id="rId28" Type="http://schemas.openxmlformats.org/officeDocument/2006/relationships/image" Target="../media/image89.wmf"/><Relationship Id="rId36" Type="http://schemas.openxmlformats.org/officeDocument/2006/relationships/image" Target="../media/image48.wmf"/><Relationship Id="rId10" Type="http://schemas.openxmlformats.org/officeDocument/2006/relationships/image" Target="../media/image82.wmf"/><Relationship Id="rId19" Type="http://schemas.openxmlformats.org/officeDocument/2006/relationships/oleObject" Target="../embeddings/oleObject177.bin"/><Relationship Id="rId31" Type="http://schemas.openxmlformats.org/officeDocument/2006/relationships/oleObject" Target="../embeddings/oleObject183.bin"/><Relationship Id="rId4" Type="http://schemas.openxmlformats.org/officeDocument/2006/relationships/image" Target="../media/image3.png"/><Relationship Id="rId9" Type="http://schemas.openxmlformats.org/officeDocument/2006/relationships/oleObject" Target="../embeddings/oleObject172.bin"/><Relationship Id="rId14" Type="http://schemas.openxmlformats.org/officeDocument/2006/relationships/image" Target="../media/image157.wmf"/><Relationship Id="rId22" Type="http://schemas.openxmlformats.org/officeDocument/2006/relationships/image" Target="../media/image54.wmf"/><Relationship Id="rId27" Type="http://schemas.openxmlformats.org/officeDocument/2006/relationships/oleObject" Target="../embeddings/oleObject181.bin"/><Relationship Id="rId30" Type="http://schemas.openxmlformats.org/officeDocument/2006/relationships/image" Target="../media/image90.wmf"/><Relationship Id="rId35" Type="http://schemas.openxmlformats.org/officeDocument/2006/relationships/oleObject" Target="../embeddings/oleObject185.bin"/><Relationship Id="rId8" Type="http://schemas.openxmlformats.org/officeDocument/2006/relationships/image" Target="../media/image81.wmf"/><Relationship Id="rId3"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3" Type="http://schemas.openxmlformats.org/officeDocument/2006/relationships/oleObject" Target="../embeddings/oleObject192.bin"/><Relationship Id="rId18" Type="http://schemas.openxmlformats.org/officeDocument/2006/relationships/image" Target="../media/image166.wmf"/><Relationship Id="rId26" Type="http://schemas.openxmlformats.org/officeDocument/2006/relationships/image" Target="../media/image168.wmf"/><Relationship Id="rId39" Type="http://schemas.openxmlformats.org/officeDocument/2006/relationships/oleObject" Target="../embeddings/oleObject205.bin"/><Relationship Id="rId21" Type="http://schemas.openxmlformats.org/officeDocument/2006/relationships/oleObject" Target="../embeddings/oleObject196.bin"/><Relationship Id="rId34" Type="http://schemas.openxmlformats.org/officeDocument/2006/relationships/image" Target="../media/image47.wmf"/><Relationship Id="rId7" Type="http://schemas.openxmlformats.org/officeDocument/2006/relationships/oleObject" Target="../embeddings/oleObject189.bin"/><Relationship Id="rId12" Type="http://schemas.openxmlformats.org/officeDocument/2006/relationships/image" Target="../media/image83.wmf"/><Relationship Id="rId17" Type="http://schemas.openxmlformats.org/officeDocument/2006/relationships/oleObject" Target="../embeddings/oleObject194.bin"/><Relationship Id="rId25" Type="http://schemas.openxmlformats.org/officeDocument/2006/relationships/oleObject" Target="../embeddings/oleObject198.bin"/><Relationship Id="rId33" Type="http://schemas.openxmlformats.org/officeDocument/2006/relationships/oleObject" Target="../embeddings/oleObject202.bin"/><Relationship Id="rId38" Type="http://schemas.openxmlformats.org/officeDocument/2006/relationships/image" Target="../media/image169.wmf"/><Relationship Id="rId2" Type="http://schemas.openxmlformats.org/officeDocument/2006/relationships/slideLayout" Target="../slideLayouts/slideLayout1.xml"/><Relationship Id="rId16" Type="http://schemas.openxmlformats.org/officeDocument/2006/relationships/image" Target="../media/image165.wmf"/><Relationship Id="rId20" Type="http://schemas.openxmlformats.org/officeDocument/2006/relationships/image" Target="../media/image87.wmf"/><Relationship Id="rId29" Type="http://schemas.openxmlformats.org/officeDocument/2006/relationships/oleObject" Target="../embeddings/oleObject200.bin"/><Relationship Id="rId1" Type="http://schemas.openxmlformats.org/officeDocument/2006/relationships/vmlDrawing" Target="../drawings/vmlDrawing33.vml"/><Relationship Id="rId6" Type="http://schemas.openxmlformats.org/officeDocument/2006/relationships/image" Target="../media/image80.wmf"/><Relationship Id="rId11" Type="http://schemas.openxmlformats.org/officeDocument/2006/relationships/oleObject" Target="../embeddings/oleObject191.bin"/><Relationship Id="rId24" Type="http://schemas.openxmlformats.org/officeDocument/2006/relationships/image" Target="../media/image167.wmf"/><Relationship Id="rId32" Type="http://schemas.openxmlformats.org/officeDocument/2006/relationships/image" Target="../media/image91.wmf"/><Relationship Id="rId37" Type="http://schemas.openxmlformats.org/officeDocument/2006/relationships/oleObject" Target="../embeddings/oleObject204.bin"/><Relationship Id="rId40" Type="http://schemas.openxmlformats.org/officeDocument/2006/relationships/image" Target="../media/image93.wmf"/><Relationship Id="rId5" Type="http://schemas.openxmlformats.org/officeDocument/2006/relationships/oleObject" Target="../embeddings/oleObject188.bin"/><Relationship Id="rId15" Type="http://schemas.openxmlformats.org/officeDocument/2006/relationships/oleObject" Target="../embeddings/oleObject193.bin"/><Relationship Id="rId23" Type="http://schemas.openxmlformats.org/officeDocument/2006/relationships/oleObject" Target="../embeddings/oleObject197.bin"/><Relationship Id="rId28" Type="http://schemas.openxmlformats.org/officeDocument/2006/relationships/image" Target="../media/image89.wmf"/><Relationship Id="rId36" Type="http://schemas.openxmlformats.org/officeDocument/2006/relationships/image" Target="../media/image48.wmf"/><Relationship Id="rId10" Type="http://schemas.openxmlformats.org/officeDocument/2006/relationships/image" Target="../media/image163.wmf"/><Relationship Id="rId19" Type="http://schemas.openxmlformats.org/officeDocument/2006/relationships/oleObject" Target="../embeddings/oleObject195.bin"/><Relationship Id="rId31" Type="http://schemas.openxmlformats.org/officeDocument/2006/relationships/oleObject" Target="../embeddings/oleObject201.bin"/><Relationship Id="rId4" Type="http://schemas.openxmlformats.org/officeDocument/2006/relationships/image" Target="../media/image3.png"/><Relationship Id="rId9" Type="http://schemas.openxmlformats.org/officeDocument/2006/relationships/oleObject" Target="../embeddings/oleObject190.bin"/><Relationship Id="rId14" Type="http://schemas.openxmlformats.org/officeDocument/2006/relationships/image" Target="../media/image164.wmf"/><Relationship Id="rId22" Type="http://schemas.openxmlformats.org/officeDocument/2006/relationships/image" Target="../media/image54.wmf"/><Relationship Id="rId27" Type="http://schemas.openxmlformats.org/officeDocument/2006/relationships/oleObject" Target="../embeddings/oleObject199.bin"/><Relationship Id="rId30" Type="http://schemas.openxmlformats.org/officeDocument/2006/relationships/image" Target="../media/image90.wmf"/><Relationship Id="rId35" Type="http://schemas.openxmlformats.org/officeDocument/2006/relationships/oleObject" Target="../embeddings/oleObject203.bin"/><Relationship Id="rId8" Type="http://schemas.openxmlformats.org/officeDocument/2006/relationships/image" Target="../media/image81.wmf"/><Relationship Id="rId3"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8" Type="http://schemas.openxmlformats.org/officeDocument/2006/relationships/image" Target="../media/image173.png"/><Relationship Id="rId13" Type="http://schemas.openxmlformats.org/officeDocument/2006/relationships/image" Target="../media/image174.png"/><Relationship Id="rId3" Type="http://schemas.openxmlformats.org/officeDocument/2006/relationships/notesSlide" Target="../notesSlides/notesSlide38.xml"/><Relationship Id="rId7" Type="http://schemas.openxmlformats.org/officeDocument/2006/relationships/image" Target="../media/image172.png"/><Relationship Id="rId12" Type="http://schemas.openxmlformats.org/officeDocument/2006/relationships/image" Target="../media/image98.wmf"/><Relationship Id="rId2" Type="http://schemas.openxmlformats.org/officeDocument/2006/relationships/slideLayout" Target="../slideLayouts/slideLayout1.xml"/><Relationship Id="rId16" Type="http://schemas.openxmlformats.org/officeDocument/2006/relationships/image" Target="../media/image177.png"/><Relationship Id="rId1" Type="http://schemas.openxmlformats.org/officeDocument/2006/relationships/vmlDrawing" Target="../drawings/vmlDrawing34.vml"/><Relationship Id="rId6" Type="http://schemas.openxmlformats.org/officeDocument/2006/relationships/image" Target="../media/image171.png"/><Relationship Id="rId11" Type="http://schemas.openxmlformats.org/officeDocument/2006/relationships/oleObject" Target="../embeddings/oleObject206.bin"/><Relationship Id="rId5" Type="http://schemas.openxmlformats.org/officeDocument/2006/relationships/image" Target="../media/image170.png"/><Relationship Id="rId15" Type="http://schemas.openxmlformats.org/officeDocument/2006/relationships/image" Target="../media/image176.png"/><Relationship Id="rId10" Type="http://schemas.openxmlformats.org/officeDocument/2006/relationships/image" Target="../media/image138.png"/><Relationship Id="rId4" Type="http://schemas.openxmlformats.org/officeDocument/2006/relationships/image" Target="../media/image3.png"/><Relationship Id="rId9" Type="http://schemas.openxmlformats.org/officeDocument/2006/relationships/image" Target="../media/image137.png"/><Relationship Id="rId14" Type="http://schemas.openxmlformats.org/officeDocument/2006/relationships/image" Target="../media/image175.png"/></Relationships>
</file>

<file path=ppt/slides/_rels/slide39.xml.rels><?xml version="1.0" encoding="UTF-8" standalone="yes"?>
<Relationships xmlns="http://schemas.openxmlformats.org/package/2006/relationships"><Relationship Id="rId8" Type="http://schemas.openxmlformats.org/officeDocument/2006/relationships/oleObject" Target="../embeddings/oleObject208.bin"/><Relationship Id="rId13" Type="http://schemas.openxmlformats.org/officeDocument/2006/relationships/image" Target="../media/image181.wmf"/><Relationship Id="rId18" Type="http://schemas.openxmlformats.org/officeDocument/2006/relationships/oleObject" Target="../embeddings/oleObject213.bin"/><Relationship Id="rId3" Type="http://schemas.openxmlformats.org/officeDocument/2006/relationships/notesSlide" Target="../notesSlides/notesSlide39.xml"/><Relationship Id="rId7" Type="http://schemas.openxmlformats.org/officeDocument/2006/relationships/image" Target="../media/image178.wmf"/><Relationship Id="rId12" Type="http://schemas.openxmlformats.org/officeDocument/2006/relationships/oleObject" Target="../embeddings/oleObject210.bin"/><Relationship Id="rId17" Type="http://schemas.openxmlformats.org/officeDocument/2006/relationships/image" Target="../media/image183.wmf"/><Relationship Id="rId2" Type="http://schemas.openxmlformats.org/officeDocument/2006/relationships/slideLayout" Target="../slideLayouts/slideLayout1.xml"/><Relationship Id="rId16" Type="http://schemas.openxmlformats.org/officeDocument/2006/relationships/oleObject" Target="../embeddings/oleObject212.bin"/><Relationship Id="rId1" Type="http://schemas.openxmlformats.org/officeDocument/2006/relationships/vmlDrawing" Target="../drawings/vmlDrawing35.vml"/><Relationship Id="rId6" Type="http://schemas.openxmlformats.org/officeDocument/2006/relationships/oleObject" Target="../embeddings/oleObject207.bin"/><Relationship Id="rId11" Type="http://schemas.openxmlformats.org/officeDocument/2006/relationships/image" Target="../media/image180.wmf"/><Relationship Id="rId5" Type="http://schemas.openxmlformats.org/officeDocument/2006/relationships/image" Target="../media/image184.png"/><Relationship Id="rId15" Type="http://schemas.openxmlformats.org/officeDocument/2006/relationships/image" Target="../media/image182.wmf"/><Relationship Id="rId10" Type="http://schemas.openxmlformats.org/officeDocument/2006/relationships/oleObject" Target="../embeddings/oleObject209.bin"/><Relationship Id="rId19" Type="http://schemas.openxmlformats.org/officeDocument/2006/relationships/image" Target="../media/image184.wmf"/><Relationship Id="rId4" Type="http://schemas.openxmlformats.org/officeDocument/2006/relationships/image" Target="../media/image3.png"/><Relationship Id="rId9" Type="http://schemas.openxmlformats.org/officeDocument/2006/relationships/image" Target="../media/image179.wmf"/><Relationship Id="rId14" Type="http://schemas.openxmlformats.org/officeDocument/2006/relationships/oleObject" Target="../embeddings/oleObject211.bin"/></Relationships>
</file>

<file path=ppt/slides/_rels/slide4.xml.rels><?xml version="1.0" encoding="UTF-8" standalone="yes"?>
<Relationships xmlns="http://schemas.openxmlformats.org/package/2006/relationships"><Relationship Id="rId8" Type="http://schemas.openxmlformats.org/officeDocument/2006/relationships/image" Target="../media/image4.wmf"/><Relationship Id="rId3" Type="http://schemas.openxmlformats.org/officeDocument/2006/relationships/notesSlide" Target="../notesSlides/notesSlide4.xml"/><Relationship Id="rId7" Type="http://schemas.openxmlformats.org/officeDocument/2006/relationships/oleObject" Target="../embeddings/oleObject1.bin"/><Relationship Id="rId12" Type="http://schemas.openxmlformats.org/officeDocument/2006/relationships/image" Target="../media/image6.wmf"/><Relationship Id="rId2" Type="http://schemas.openxmlformats.org/officeDocument/2006/relationships/slideLayout" Target="../slideLayouts/slideLayout1.xml"/><Relationship Id="rId1" Type="http://schemas.openxmlformats.org/officeDocument/2006/relationships/vmlDrawing" Target="../drawings/vmlDrawing1.vml"/><Relationship Id="rId6" Type="http://schemas.openxmlformats.org/officeDocument/2006/relationships/image" Target="../media/image7.jpg"/><Relationship Id="rId11" Type="http://schemas.openxmlformats.org/officeDocument/2006/relationships/oleObject" Target="../embeddings/oleObject3.bin"/><Relationship Id="rId5" Type="http://schemas.openxmlformats.org/officeDocument/2006/relationships/image" Target="../media/image3.png"/><Relationship Id="rId10" Type="http://schemas.openxmlformats.org/officeDocument/2006/relationships/image" Target="../media/image5.wmf"/><Relationship Id="rId4" Type="http://schemas.openxmlformats.org/officeDocument/2006/relationships/image" Target="../media/image7.png"/><Relationship Id="rId9" Type="http://schemas.openxmlformats.org/officeDocument/2006/relationships/oleObject" Target="../embeddings/oleObject2.bin"/></Relationships>
</file>

<file path=ppt/slides/_rels/slide4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0.xml"/><Relationship Id="rId1" Type="http://schemas.openxmlformats.org/officeDocument/2006/relationships/slideLayout" Target="../slideLayouts/slideLayout1.xml"/><Relationship Id="rId5" Type="http://schemas.openxmlformats.org/officeDocument/2006/relationships/image" Target="../media/image186.png"/><Relationship Id="rId4" Type="http://schemas.openxmlformats.org/officeDocument/2006/relationships/image" Target="../media/image185.png"/></Relationships>
</file>

<file path=ppt/slides/_rels/slide4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1.xml"/><Relationship Id="rId1" Type="http://schemas.openxmlformats.org/officeDocument/2006/relationships/slideLayout" Target="../slideLayouts/slideLayout1.xml"/><Relationship Id="rId5" Type="http://schemas.openxmlformats.org/officeDocument/2006/relationships/image" Target="../media/image188.png"/><Relationship Id="rId4" Type="http://schemas.openxmlformats.org/officeDocument/2006/relationships/image" Target="../media/image187.png"/></Relationships>
</file>

<file path=ppt/slides/_rels/slide42.xml.rels><?xml version="1.0" encoding="UTF-8" standalone="yes"?>
<Relationships xmlns="http://schemas.openxmlformats.org/package/2006/relationships"><Relationship Id="rId8" Type="http://schemas.openxmlformats.org/officeDocument/2006/relationships/oleObject" Target="../embeddings/oleObject215.bin"/><Relationship Id="rId3" Type="http://schemas.openxmlformats.org/officeDocument/2006/relationships/notesSlide" Target="../notesSlides/notesSlide42.xml"/><Relationship Id="rId7" Type="http://schemas.openxmlformats.org/officeDocument/2006/relationships/image" Target="../media/image189.wmf"/><Relationship Id="rId2" Type="http://schemas.openxmlformats.org/officeDocument/2006/relationships/slideLayout" Target="../slideLayouts/slideLayout1.xml"/><Relationship Id="rId1" Type="http://schemas.openxmlformats.org/officeDocument/2006/relationships/vmlDrawing" Target="../drawings/vmlDrawing36.vml"/><Relationship Id="rId6" Type="http://schemas.openxmlformats.org/officeDocument/2006/relationships/oleObject" Target="../embeddings/oleObject214.bin"/><Relationship Id="rId11" Type="http://schemas.openxmlformats.org/officeDocument/2006/relationships/image" Target="../media/image191.wmf"/><Relationship Id="rId5" Type="http://schemas.openxmlformats.org/officeDocument/2006/relationships/image" Target="../media/image1730.png"/><Relationship Id="rId10" Type="http://schemas.openxmlformats.org/officeDocument/2006/relationships/oleObject" Target="../embeddings/oleObject216.bin"/><Relationship Id="rId4" Type="http://schemas.openxmlformats.org/officeDocument/2006/relationships/image" Target="../media/image3.png"/><Relationship Id="rId9" Type="http://schemas.openxmlformats.org/officeDocument/2006/relationships/image" Target="../media/image190.wmf"/></Relationships>
</file>

<file path=ppt/slides/_rels/slide4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3.xml"/><Relationship Id="rId1" Type="http://schemas.openxmlformats.org/officeDocument/2006/relationships/slideLayout" Target="../slideLayouts/slideLayout1.xml"/><Relationship Id="rId5" Type="http://schemas.openxmlformats.org/officeDocument/2006/relationships/image" Target="../media/image193.png"/><Relationship Id="rId4" Type="http://schemas.openxmlformats.org/officeDocument/2006/relationships/image" Target="../media/image192.png"/></Relationships>
</file>

<file path=ppt/slides/_rels/slide44.xml.rels><?xml version="1.0" encoding="UTF-8" standalone="yes"?>
<Relationships xmlns="http://schemas.openxmlformats.org/package/2006/relationships"><Relationship Id="rId3" Type="http://schemas.openxmlformats.org/officeDocument/2006/relationships/image" Target="../media/image194.png"/><Relationship Id="rId2" Type="http://schemas.openxmlformats.org/officeDocument/2006/relationships/notesSlide" Target="../notesSlides/notesSlide44.xml"/><Relationship Id="rId1" Type="http://schemas.openxmlformats.org/officeDocument/2006/relationships/slideLayout" Target="../slideLayouts/slideLayout1.xml"/><Relationship Id="rId5" Type="http://schemas.openxmlformats.org/officeDocument/2006/relationships/image" Target="../media/image195.png"/><Relationship Id="rId4" Type="http://schemas.openxmlformats.org/officeDocument/2006/relationships/image" Target="../media/image3.png"/></Relationships>
</file>

<file path=ppt/slides/_rels/slide45.xml.rels><?xml version="1.0" encoding="UTF-8" standalone="yes"?>
<Relationships xmlns="http://schemas.openxmlformats.org/package/2006/relationships"><Relationship Id="rId8" Type="http://schemas.openxmlformats.org/officeDocument/2006/relationships/oleObject" Target="../embeddings/oleObject218.bin"/><Relationship Id="rId3" Type="http://schemas.openxmlformats.org/officeDocument/2006/relationships/notesSlide" Target="../notesSlides/notesSlide45.xml"/><Relationship Id="rId7" Type="http://schemas.openxmlformats.org/officeDocument/2006/relationships/image" Target="../media/image196.wmf"/><Relationship Id="rId2" Type="http://schemas.openxmlformats.org/officeDocument/2006/relationships/slideLayout" Target="../slideLayouts/slideLayout1.xml"/><Relationship Id="rId1" Type="http://schemas.openxmlformats.org/officeDocument/2006/relationships/vmlDrawing" Target="../drawings/vmlDrawing37.vml"/><Relationship Id="rId6" Type="http://schemas.openxmlformats.org/officeDocument/2006/relationships/oleObject" Target="../embeddings/oleObject217.bin"/><Relationship Id="rId11" Type="http://schemas.openxmlformats.org/officeDocument/2006/relationships/image" Target="../media/image198.wmf"/><Relationship Id="rId5" Type="http://schemas.openxmlformats.org/officeDocument/2006/relationships/image" Target="../media/image1810.png"/><Relationship Id="rId10" Type="http://schemas.openxmlformats.org/officeDocument/2006/relationships/oleObject" Target="../embeddings/oleObject219.bin"/><Relationship Id="rId4" Type="http://schemas.openxmlformats.org/officeDocument/2006/relationships/image" Target="../media/image3.png"/><Relationship Id="rId9" Type="http://schemas.openxmlformats.org/officeDocument/2006/relationships/image" Target="../media/image197.wmf"/></Relationships>
</file>

<file path=ppt/slides/_rels/slide4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6.xml"/><Relationship Id="rId1" Type="http://schemas.openxmlformats.org/officeDocument/2006/relationships/slideLayout" Target="../slideLayouts/slideLayout1.xml"/><Relationship Id="rId6" Type="http://schemas.openxmlformats.org/officeDocument/2006/relationships/image" Target="../media/image200.png"/><Relationship Id="rId5" Type="http://schemas.openxmlformats.org/officeDocument/2006/relationships/image" Target="../media/image199.png"/><Relationship Id="rId4" Type="http://schemas.openxmlformats.org/officeDocument/2006/relationships/image" Target="../media/image194.png"/></Relationships>
</file>

<file path=ppt/slides/_rels/slide4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8" Type="http://schemas.openxmlformats.org/officeDocument/2006/relationships/image" Target="../media/image8.wmf"/><Relationship Id="rId3" Type="http://schemas.openxmlformats.org/officeDocument/2006/relationships/notesSlide" Target="../notesSlides/notesSlide5.xml"/><Relationship Id="rId7" Type="http://schemas.openxmlformats.org/officeDocument/2006/relationships/oleObject" Target="../embeddings/oleObject4.bin"/><Relationship Id="rId2" Type="http://schemas.openxmlformats.org/officeDocument/2006/relationships/slideLayout" Target="../slideLayouts/slideLayout1.xml"/><Relationship Id="rId1" Type="http://schemas.openxmlformats.org/officeDocument/2006/relationships/vmlDrawing" Target="../drawings/vmlDrawing2.vml"/><Relationship Id="rId6" Type="http://schemas.openxmlformats.org/officeDocument/2006/relationships/image" Target="../media/image9.png"/><Relationship Id="rId11" Type="http://schemas.openxmlformats.org/officeDocument/2006/relationships/image" Target="../media/image11.png"/><Relationship Id="rId5" Type="http://schemas.openxmlformats.org/officeDocument/2006/relationships/image" Target="../media/image7.jpg"/><Relationship Id="rId10" Type="http://schemas.openxmlformats.org/officeDocument/2006/relationships/image" Target="../media/image10.png"/><Relationship Id="rId4" Type="http://schemas.openxmlformats.org/officeDocument/2006/relationships/image" Target="../media/image3.png"/><Relationship Id="rId9" Type="http://schemas.openxmlformats.org/officeDocument/2006/relationships/image" Target="NULL"/></Relationships>
</file>

<file path=ppt/slides/_rels/slide6.xml.rels><?xml version="1.0" encoding="UTF-8" standalone="yes"?>
<Relationships xmlns="http://schemas.openxmlformats.org/package/2006/relationships"><Relationship Id="rId8" Type="http://schemas.openxmlformats.org/officeDocument/2006/relationships/image" Target="../media/image13.wmf"/><Relationship Id="rId13" Type="http://schemas.openxmlformats.org/officeDocument/2006/relationships/oleObject" Target="../embeddings/oleObject9.bin"/><Relationship Id="rId18" Type="http://schemas.openxmlformats.org/officeDocument/2006/relationships/image" Target="../media/image18.wmf"/><Relationship Id="rId3" Type="http://schemas.openxmlformats.org/officeDocument/2006/relationships/notesSlide" Target="../notesSlides/notesSlide6.xml"/><Relationship Id="rId21" Type="http://schemas.openxmlformats.org/officeDocument/2006/relationships/oleObject" Target="../embeddings/oleObject13.bin"/><Relationship Id="rId7" Type="http://schemas.openxmlformats.org/officeDocument/2006/relationships/oleObject" Target="../embeddings/oleObject6.bin"/><Relationship Id="rId12" Type="http://schemas.openxmlformats.org/officeDocument/2006/relationships/image" Target="../media/image15.wmf"/><Relationship Id="rId17" Type="http://schemas.openxmlformats.org/officeDocument/2006/relationships/oleObject" Target="../embeddings/oleObject11.bin"/><Relationship Id="rId2" Type="http://schemas.openxmlformats.org/officeDocument/2006/relationships/slideLayout" Target="../slideLayouts/slideLayout1.xml"/><Relationship Id="rId16" Type="http://schemas.openxmlformats.org/officeDocument/2006/relationships/image" Target="../media/image17.wmf"/><Relationship Id="rId20" Type="http://schemas.openxmlformats.org/officeDocument/2006/relationships/image" Target="../media/image19.wmf"/><Relationship Id="rId1" Type="http://schemas.openxmlformats.org/officeDocument/2006/relationships/vmlDrawing" Target="../drawings/vmlDrawing3.vml"/><Relationship Id="rId6" Type="http://schemas.openxmlformats.org/officeDocument/2006/relationships/image" Target="../media/image12.wmf"/><Relationship Id="rId11" Type="http://schemas.openxmlformats.org/officeDocument/2006/relationships/oleObject" Target="../embeddings/oleObject8.bin"/><Relationship Id="rId5" Type="http://schemas.openxmlformats.org/officeDocument/2006/relationships/oleObject" Target="../embeddings/oleObject5.bin"/><Relationship Id="rId15" Type="http://schemas.openxmlformats.org/officeDocument/2006/relationships/oleObject" Target="../embeddings/oleObject10.bin"/><Relationship Id="rId10" Type="http://schemas.openxmlformats.org/officeDocument/2006/relationships/image" Target="../media/image14.wmf"/><Relationship Id="rId19" Type="http://schemas.openxmlformats.org/officeDocument/2006/relationships/oleObject" Target="../embeddings/oleObject12.bin"/><Relationship Id="rId4" Type="http://schemas.openxmlformats.org/officeDocument/2006/relationships/image" Target="../media/image3.png"/><Relationship Id="rId9" Type="http://schemas.openxmlformats.org/officeDocument/2006/relationships/oleObject" Target="../embeddings/oleObject7.bin"/><Relationship Id="rId14" Type="http://schemas.openxmlformats.org/officeDocument/2006/relationships/image" Target="../media/image16.wmf"/><Relationship Id="rId22" Type="http://schemas.openxmlformats.org/officeDocument/2006/relationships/image" Target="../media/image20.wmf"/></Relationships>
</file>

<file path=ppt/slides/_rels/slide7.xml.rels><?xml version="1.0" encoding="UTF-8" standalone="yes"?>
<Relationships xmlns="http://schemas.openxmlformats.org/package/2006/relationships"><Relationship Id="rId8" Type="http://schemas.openxmlformats.org/officeDocument/2006/relationships/image" Target="../media/image22.wmf"/><Relationship Id="rId13" Type="http://schemas.openxmlformats.org/officeDocument/2006/relationships/oleObject" Target="../embeddings/oleObject18.bin"/><Relationship Id="rId3" Type="http://schemas.openxmlformats.org/officeDocument/2006/relationships/notesSlide" Target="../notesSlides/notesSlide7.xml"/><Relationship Id="rId7" Type="http://schemas.openxmlformats.org/officeDocument/2006/relationships/oleObject" Target="../embeddings/oleObject15.bin"/><Relationship Id="rId12" Type="http://schemas.openxmlformats.org/officeDocument/2006/relationships/image" Target="../media/image15.wmf"/><Relationship Id="rId2" Type="http://schemas.openxmlformats.org/officeDocument/2006/relationships/slideLayout" Target="../slideLayouts/slideLayout1.xml"/><Relationship Id="rId1" Type="http://schemas.openxmlformats.org/officeDocument/2006/relationships/vmlDrawing" Target="../drawings/vmlDrawing4.vml"/><Relationship Id="rId6" Type="http://schemas.openxmlformats.org/officeDocument/2006/relationships/image" Target="../media/image21.wmf"/><Relationship Id="rId11" Type="http://schemas.openxmlformats.org/officeDocument/2006/relationships/oleObject" Target="../embeddings/oleObject17.bin"/><Relationship Id="rId5" Type="http://schemas.openxmlformats.org/officeDocument/2006/relationships/oleObject" Target="../embeddings/oleObject14.bin"/><Relationship Id="rId10" Type="http://schemas.openxmlformats.org/officeDocument/2006/relationships/image" Target="../media/image23.wmf"/><Relationship Id="rId4" Type="http://schemas.openxmlformats.org/officeDocument/2006/relationships/image" Target="../media/image3.png"/><Relationship Id="rId9" Type="http://schemas.openxmlformats.org/officeDocument/2006/relationships/oleObject" Target="../embeddings/oleObject16.bin"/><Relationship Id="rId14" Type="http://schemas.openxmlformats.org/officeDocument/2006/relationships/image" Target="../media/image24.wmf"/></Relationships>
</file>

<file path=ppt/slides/_rels/slide8.xml.rels><?xml version="1.0" encoding="UTF-8" standalone="yes"?>
<Relationships xmlns="http://schemas.openxmlformats.org/package/2006/relationships"><Relationship Id="rId8" Type="http://schemas.openxmlformats.org/officeDocument/2006/relationships/image" Target="../media/image26.wmf"/><Relationship Id="rId3" Type="http://schemas.openxmlformats.org/officeDocument/2006/relationships/notesSlide" Target="../notesSlides/notesSlide8.xml"/><Relationship Id="rId7" Type="http://schemas.openxmlformats.org/officeDocument/2006/relationships/oleObject" Target="../embeddings/oleObject20.bin"/><Relationship Id="rId2" Type="http://schemas.openxmlformats.org/officeDocument/2006/relationships/slideLayout" Target="../slideLayouts/slideLayout1.xml"/><Relationship Id="rId1" Type="http://schemas.openxmlformats.org/officeDocument/2006/relationships/vmlDrawing" Target="../drawings/vmlDrawing5.vml"/><Relationship Id="rId6" Type="http://schemas.openxmlformats.org/officeDocument/2006/relationships/image" Target="../media/image3.png"/><Relationship Id="rId5" Type="http://schemas.openxmlformats.org/officeDocument/2006/relationships/image" Target="../media/image25.wmf"/><Relationship Id="rId4" Type="http://schemas.openxmlformats.org/officeDocument/2006/relationships/oleObject" Target="../embeddings/oleObject19.bin"/></Relationships>
</file>

<file path=ppt/slides/_rels/slide9.xml.rels><?xml version="1.0" encoding="UTF-8" standalone="yes"?>
<Relationships xmlns="http://schemas.openxmlformats.org/package/2006/relationships"><Relationship Id="rId8" Type="http://schemas.openxmlformats.org/officeDocument/2006/relationships/oleObject" Target="../embeddings/oleObject22.bin"/><Relationship Id="rId3" Type="http://schemas.openxmlformats.org/officeDocument/2006/relationships/notesSlide" Target="../notesSlides/notesSlide9.xml"/><Relationship Id="rId7" Type="http://schemas.openxmlformats.org/officeDocument/2006/relationships/image" Target="../media/image29.png"/><Relationship Id="rId2" Type="http://schemas.openxmlformats.org/officeDocument/2006/relationships/slideLayout" Target="../slideLayouts/slideLayout1.xml"/><Relationship Id="rId1" Type="http://schemas.openxmlformats.org/officeDocument/2006/relationships/vmlDrawing" Target="../drawings/vmlDrawing6.vml"/><Relationship Id="rId6" Type="http://schemas.openxmlformats.org/officeDocument/2006/relationships/image" Target="../media/image27.wmf"/><Relationship Id="rId11" Type="http://schemas.openxmlformats.org/officeDocument/2006/relationships/image" Target="../media/image29.wmf"/><Relationship Id="rId5" Type="http://schemas.openxmlformats.org/officeDocument/2006/relationships/oleObject" Target="../embeddings/oleObject21.bin"/><Relationship Id="rId10" Type="http://schemas.openxmlformats.org/officeDocument/2006/relationships/oleObject" Target="../embeddings/oleObject23.bin"/><Relationship Id="rId4" Type="http://schemas.openxmlformats.org/officeDocument/2006/relationships/image" Target="../media/image3.png"/><Relationship Id="rId9" Type="http://schemas.openxmlformats.org/officeDocument/2006/relationships/image" Target="../media/image28.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 name="Picture 36"/>
          <p:cNvPicPr>
            <a:picLocks noChangeAspect="1"/>
          </p:cNvPicPr>
          <p:nvPr/>
        </p:nvPicPr>
        <p:blipFill>
          <a:blip r:embed="rId3"/>
          <a:stretch>
            <a:fillRect/>
          </a:stretch>
        </p:blipFill>
        <p:spPr>
          <a:xfrm>
            <a:off x="-1" y="0"/>
            <a:ext cx="9143999" cy="2971800"/>
          </a:xfrm>
          <a:prstGeom prst="rect">
            <a:avLst/>
          </a:prstGeom>
        </p:spPr>
      </p:pic>
      <p:pic>
        <p:nvPicPr>
          <p:cNvPr id="30" name="Picture 29" descr="TAMU_Aero_Logo.png"/>
          <p:cNvPicPr>
            <a:picLocks noChangeAspect="1"/>
          </p:cNvPicPr>
          <p:nvPr/>
        </p:nvPicPr>
        <p:blipFill>
          <a:blip r:embed="rId4"/>
          <a:stretch>
            <a:fillRect/>
          </a:stretch>
        </p:blipFill>
        <p:spPr>
          <a:xfrm>
            <a:off x="-1" y="0"/>
            <a:ext cx="9144000" cy="760985"/>
          </a:xfrm>
          <a:prstGeom prst="rect">
            <a:avLst/>
          </a:prstGeom>
        </p:spPr>
      </p:pic>
      <p:sp>
        <p:nvSpPr>
          <p:cNvPr id="31" name="TextBox 30"/>
          <p:cNvSpPr txBox="1"/>
          <p:nvPr/>
        </p:nvSpPr>
        <p:spPr>
          <a:xfrm>
            <a:off x="0" y="3101637"/>
            <a:ext cx="9143998" cy="3354765"/>
          </a:xfrm>
          <a:prstGeom prst="rect">
            <a:avLst/>
          </a:prstGeom>
          <a:noFill/>
        </p:spPr>
        <p:txBody>
          <a:bodyPr wrap="square" rtlCol="0">
            <a:spAutoFit/>
          </a:bodyPr>
          <a:lstStyle/>
          <a:p>
            <a:pPr algn="ctr"/>
            <a:r>
              <a:rPr lang="en-US" sz="1600" b="1" dirty="0">
                <a:latin typeface="Adobe Caslon Pro Bold"/>
                <a:cs typeface="Adobe Caslon Pro Bold"/>
              </a:rPr>
              <a:t>JOHN L. JUNKINS   &amp;   ROBYN M. WOOLLANDS</a:t>
            </a:r>
          </a:p>
          <a:p>
            <a:pPr algn="ctr"/>
            <a:endParaRPr lang="en-US" sz="1400" dirty="0">
              <a:cs typeface="Adobe Caslon Pro Bold"/>
            </a:endParaRPr>
          </a:p>
          <a:p>
            <a:pPr algn="ctr"/>
            <a:r>
              <a:rPr lang="en-US" sz="2000" dirty="0">
                <a:cs typeface="Adobe Caslon Pro Bold"/>
              </a:rPr>
              <a:t>Five</a:t>
            </a:r>
            <a:r>
              <a:rPr lang="en-US" dirty="0">
                <a:cs typeface="Adobe Caslon Pro Bold"/>
              </a:rPr>
              <a:t> Part Lecture Series</a:t>
            </a:r>
          </a:p>
          <a:p>
            <a:pPr algn="ctr"/>
            <a:endParaRPr lang="en-US" sz="1400" dirty="0">
              <a:cs typeface="Adobe Caslon Pro Bold"/>
            </a:endParaRPr>
          </a:p>
          <a:p>
            <a:pPr algn="ctr"/>
            <a:r>
              <a:rPr lang="en-US" sz="2800" b="1" dirty="0">
                <a:solidFill>
                  <a:srgbClr val="800000"/>
                </a:solidFill>
                <a:cs typeface="Adobe Caslon Pro Bold"/>
              </a:rPr>
              <a:t>Picard-</a:t>
            </a:r>
            <a:r>
              <a:rPr lang="en-US" sz="2800" b="1" dirty="0" err="1">
                <a:solidFill>
                  <a:srgbClr val="800000"/>
                </a:solidFill>
                <a:cs typeface="Adobe Caslon Pro Bold"/>
              </a:rPr>
              <a:t>Chebyshev</a:t>
            </a:r>
            <a:r>
              <a:rPr lang="en-US" sz="2800" b="1" dirty="0">
                <a:solidFill>
                  <a:srgbClr val="800000"/>
                </a:solidFill>
                <a:cs typeface="Adobe Caslon Pro Bold"/>
              </a:rPr>
              <a:t> Numerical Integration</a:t>
            </a:r>
          </a:p>
          <a:p>
            <a:pPr algn="ctr"/>
            <a:r>
              <a:rPr lang="en-US" sz="2800" b="1" dirty="0">
                <a:solidFill>
                  <a:srgbClr val="800000"/>
                </a:solidFill>
                <a:cs typeface="Adobe Caslon Pro Bold"/>
              </a:rPr>
              <a:t>Applications in Astrodynamics</a:t>
            </a:r>
          </a:p>
          <a:p>
            <a:pPr algn="ctr"/>
            <a:endParaRPr lang="en-US" sz="1400" dirty="0">
              <a:cs typeface="Adobe Caslon Pro Bold"/>
            </a:endParaRPr>
          </a:p>
          <a:p>
            <a:pPr algn="ctr"/>
            <a:r>
              <a:rPr lang="en-US" sz="1600" dirty="0">
                <a:cs typeface="Adobe Caslon Pro Bold"/>
              </a:rPr>
              <a:t>Texas A&amp;M University</a:t>
            </a:r>
          </a:p>
          <a:p>
            <a:pPr algn="ctr"/>
            <a:r>
              <a:rPr lang="en-US" sz="1600" dirty="0">
                <a:cs typeface="Adobe Caslon Pro Bold"/>
              </a:rPr>
              <a:t>Department of Aerospace Engineering</a:t>
            </a:r>
          </a:p>
          <a:p>
            <a:pPr algn="ctr"/>
            <a:r>
              <a:rPr lang="en-US" sz="1600" dirty="0">
                <a:cs typeface="Adobe Caslon Pro Bold"/>
              </a:rPr>
              <a:t>College Station, TX 77840</a:t>
            </a:r>
          </a:p>
          <a:p>
            <a:pPr algn="ctr"/>
            <a:endParaRPr lang="en-US" sz="1400" dirty="0">
              <a:cs typeface="Adobe Caslon Pro Bold"/>
            </a:endParaRPr>
          </a:p>
          <a:p>
            <a:pPr algn="ctr"/>
            <a:r>
              <a:rPr lang="en-US" sz="1600" dirty="0">
                <a:cs typeface="Adobe Caslon Pro Bold"/>
              </a:rPr>
              <a:t>Spring 2017</a:t>
            </a:r>
          </a:p>
        </p:txBody>
      </p:sp>
      <p:sp>
        <p:nvSpPr>
          <p:cNvPr id="33" name="Rectangle 32"/>
          <p:cNvSpPr/>
          <p:nvPr/>
        </p:nvSpPr>
        <p:spPr>
          <a:xfrm>
            <a:off x="-3801" y="1158506"/>
            <a:ext cx="9143999" cy="707886"/>
          </a:xfrm>
          <a:prstGeom prst="rect">
            <a:avLst/>
          </a:prstGeom>
        </p:spPr>
        <p:txBody>
          <a:bodyPr wrap="square">
            <a:spAutoFit/>
          </a:bodyPr>
          <a:lstStyle/>
          <a:p>
            <a:pPr algn="ctr"/>
            <a:r>
              <a:rPr lang="en-US" sz="2000" b="1" dirty="0">
                <a:solidFill>
                  <a:schemeClr val="bg1"/>
                </a:solidFill>
                <a:latin typeface="Adobe Caslon Pro Bold"/>
                <a:cs typeface="Adobe Caslon Pro Bold"/>
              </a:rPr>
              <a:t>Lecture 3</a:t>
            </a:r>
          </a:p>
          <a:p>
            <a:pPr algn="ctr"/>
            <a:r>
              <a:rPr lang="en-US" sz="2000" b="1" dirty="0">
                <a:solidFill>
                  <a:schemeClr val="bg1"/>
                </a:solidFill>
                <a:latin typeface="Adobe Caslon Pro Bold"/>
              </a:rPr>
              <a:t>PICARD-CHEBYSHEV METHODS</a:t>
            </a:r>
          </a:p>
        </p:txBody>
      </p:sp>
    </p:spTree>
    <p:extLst>
      <p:ext uri="{BB962C8B-B14F-4D97-AF65-F5344CB8AC3E}">
        <p14:creationId xmlns:p14="http://schemas.microsoft.com/office/powerpoint/2010/main" val="31012057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p:cNvGraphicFramePr>
            <a:graphicFrameLocks noChangeAspect="1"/>
          </p:cNvGraphicFramePr>
          <p:nvPr>
            <p:extLst>
              <p:ext uri="{D42A27DB-BD31-4B8C-83A1-F6EECF244321}">
                <p14:modId xmlns:p14="http://schemas.microsoft.com/office/powerpoint/2010/main" val="1042059621"/>
              </p:ext>
            </p:extLst>
          </p:nvPr>
        </p:nvGraphicFramePr>
        <p:xfrm>
          <a:off x="2263775" y="1217613"/>
          <a:ext cx="4535488" cy="4030662"/>
        </p:xfrm>
        <a:graphic>
          <a:graphicData uri="http://schemas.openxmlformats.org/presentationml/2006/ole">
            <mc:AlternateContent xmlns:mc="http://schemas.openxmlformats.org/markup-compatibility/2006">
              <mc:Choice xmlns:v="urn:schemas-microsoft-com:vml" Requires="v">
                <p:oleObj spid="_x0000_s25084" name="Equation" r:id="rId4" imgW="3314520" imgH="2946240" progId="Equation.DSMT4">
                  <p:embed/>
                </p:oleObj>
              </mc:Choice>
              <mc:Fallback>
                <p:oleObj name="Equation" r:id="rId4" imgW="3314520" imgH="2946240" progId="Equation.DSMT4">
                  <p:embed/>
                  <p:pic>
                    <p:nvPicPr>
                      <p:cNvPr id="0" name=""/>
                      <p:cNvPicPr/>
                      <p:nvPr/>
                    </p:nvPicPr>
                    <p:blipFill>
                      <a:blip r:embed="rId5"/>
                      <a:stretch>
                        <a:fillRect/>
                      </a:stretch>
                    </p:blipFill>
                    <p:spPr>
                      <a:xfrm>
                        <a:off x="2263775" y="1217613"/>
                        <a:ext cx="4535488" cy="4030662"/>
                      </a:xfrm>
                      <a:prstGeom prst="rect">
                        <a:avLst/>
                      </a:prstGeom>
                    </p:spPr>
                  </p:pic>
                </p:oleObj>
              </mc:Fallback>
            </mc:AlternateContent>
          </a:graphicData>
        </a:graphic>
      </p:graphicFrame>
      <p:pic>
        <p:nvPicPr>
          <p:cNvPr id="8" name="Picture 7" descr="TAMU_Aero_Logo.png"/>
          <p:cNvPicPr>
            <a:picLocks noChangeAspect="1"/>
          </p:cNvPicPr>
          <p:nvPr/>
        </p:nvPicPr>
        <p:blipFill>
          <a:blip r:embed="rId6"/>
          <a:stretch>
            <a:fillRect/>
          </a:stretch>
        </p:blipFill>
        <p:spPr>
          <a:xfrm>
            <a:off x="0" y="-27384"/>
            <a:ext cx="9144000" cy="998413"/>
          </a:xfrm>
          <a:prstGeom prst="rect">
            <a:avLst/>
          </a:prstGeom>
        </p:spPr>
      </p:pic>
      <p:sp>
        <p:nvSpPr>
          <p:cNvPr id="33" name="Rectangle 32"/>
          <p:cNvSpPr/>
          <p:nvPr/>
        </p:nvSpPr>
        <p:spPr>
          <a:xfrm>
            <a:off x="1" y="548680"/>
            <a:ext cx="9144000" cy="400110"/>
          </a:xfrm>
          <a:prstGeom prst="rect">
            <a:avLst/>
          </a:prstGeom>
        </p:spPr>
        <p:txBody>
          <a:bodyPr wrap="square">
            <a:spAutoFit/>
          </a:bodyPr>
          <a:lstStyle/>
          <a:p>
            <a:pPr algn="ctr"/>
            <a:r>
              <a:rPr lang="en-US" sz="2000" b="1" dirty="0">
                <a:solidFill>
                  <a:srgbClr val="FFFFFF"/>
                </a:solidFill>
                <a:latin typeface="Adobe Caslon Pro Bold"/>
                <a:cs typeface="Adobe Caslon Pro Bold"/>
              </a:rPr>
              <a:t>FIRST  ORDER  METHOD</a:t>
            </a:r>
            <a:endParaRPr lang="en-US" sz="2000" b="1" dirty="0">
              <a:solidFill>
                <a:srgbClr val="FFFFFF"/>
              </a:solidFill>
            </a:endParaRPr>
          </a:p>
        </p:txBody>
      </p:sp>
      <p:sp>
        <p:nvSpPr>
          <p:cNvPr id="23" name="Slide Number Placeholder 16"/>
          <p:cNvSpPr txBox="1">
            <a:spLocks/>
          </p:cNvSpPr>
          <p:nvPr/>
        </p:nvSpPr>
        <p:spPr>
          <a:xfrm>
            <a:off x="6934200" y="6381328"/>
            <a:ext cx="2133600" cy="365125"/>
          </a:xfrm>
          <a:prstGeom prst="rect">
            <a:avLst/>
          </a:prstGeom>
        </p:spPr>
        <p:txBody>
          <a:bodyPr vert="horz"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600" i="0" u="none" strike="noStrike" kern="1200" cap="none" spc="0" normalizeH="0" baseline="0" noProof="0" smtClean="0">
                <a:ln>
                  <a:noFill/>
                </a:ln>
                <a:solidFill>
                  <a:srgbClr val="660066"/>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10</a:t>
            </a:fld>
            <a:endParaRPr kumimoji="0" lang="en-US" sz="1600" i="0" u="none" strike="noStrike" kern="1200" cap="none" spc="0" normalizeH="0" baseline="0" noProof="0" dirty="0">
              <a:ln>
                <a:noFill/>
              </a:ln>
              <a:solidFill>
                <a:srgbClr val="660066"/>
              </a:solidFill>
              <a:effectLst/>
              <a:uLnTx/>
              <a:uFillTx/>
              <a:latin typeface="+mn-lt"/>
              <a:ea typeface="+mn-ea"/>
              <a:cs typeface="+mn-cs"/>
            </a:endParaRPr>
          </a:p>
        </p:txBody>
      </p:sp>
      <p:sp>
        <p:nvSpPr>
          <p:cNvPr id="13" name="TextBox 12"/>
          <p:cNvSpPr txBox="1"/>
          <p:nvPr/>
        </p:nvSpPr>
        <p:spPr>
          <a:xfrm>
            <a:off x="6836568" y="44624"/>
            <a:ext cx="2307432" cy="615553"/>
          </a:xfrm>
          <a:prstGeom prst="rect">
            <a:avLst/>
          </a:prstGeom>
          <a:noFill/>
        </p:spPr>
        <p:txBody>
          <a:bodyPr wrap="square" rtlCol="0">
            <a:spAutoFit/>
          </a:bodyPr>
          <a:lstStyle/>
          <a:p>
            <a:r>
              <a:rPr lang="en-US" sz="1200" dirty="0">
                <a:solidFill>
                  <a:schemeClr val="bg1"/>
                </a:solidFill>
                <a:latin typeface="Adobe Caslon Pro Bold"/>
                <a:cs typeface="Adobe Caslon Pro Bold"/>
              </a:rPr>
              <a:t>JUNKINS    &amp;    WOOLLANDS</a:t>
            </a:r>
          </a:p>
          <a:p>
            <a:r>
              <a:rPr lang="en-US" sz="1100" dirty="0">
                <a:solidFill>
                  <a:schemeClr val="bg1"/>
                </a:solidFill>
                <a:latin typeface="Adobe Caslon Pro Bold"/>
                <a:cs typeface="Adobe Caslon Pro Bold"/>
              </a:rPr>
              <a:t>Picard-</a:t>
            </a:r>
            <a:r>
              <a:rPr lang="en-US" sz="1100" dirty="0" err="1">
                <a:solidFill>
                  <a:schemeClr val="bg1"/>
                </a:solidFill>
                <a:latin typeface="Adobe Caslon Pro Bold"/>
                <a:cs typeface="Adobe Caslon Pro Bold"/>
              </a:rPr>
              <a:t>Chebyshev</a:t>
            </a:r>
            <a:r>
              <a:rPr lang="en-US" sz="1100" dirty="0">
                <a:solidFill>
                  <a:schemeClr val="bg1"/>
                </a:solidFill>
                <a:latin typeface="Adobe Caslon Pro Bold"/>
                <a:cs typeface="Adobe Caslon Pro Bold"/>
              </a:rPr>
              <a:t> Lecture Series</a:t>
            </a:r>
          </a:p>
          <a:p>
            <a:r>
              <a:rPr lang="en-US" sz="1100" dirty="0">
                <a:solidFill>
                  <a:schemeClr val="bg1"/>
                </a:solidFill>
                <a:latin typeface="Adobe Caslon Pro Bold"/>
                <a:cs typeface="Adobe Caslon Pro Bold"/>
              </a:rPr>
              <a:t>#3 Picard-Chebyshev Methods</a:t>
            </a:r>
          </a:p>
        </p:txBody>
      </p:sp>
      <p:sp>
        <p:nvSpPr>
          <p:cNvPr id="24" name="Rectangle 23"/>
          <p:cNvSpPr/>
          <p:nvPr/>
        </p:nvSpPr>
        <p:spPr>
          <a:xfrm>
            <a:off x="107503" y="980728"/>
            <a:ext cx="8960297" cy="369332"/>
          </a:xfrm>
          <a:prstGeom prst="rect">
            <a:avLst/>
          </a:prstGeom>
        </p:spPr>
        <p:txBody>
          <a:bodyPr wrap="square">
            <a:spAutoFit/>
          </a:bodyPr>
          <a:lstStyle/>
          <a:p>
            <a:r>
              <a:rPr lang="en-US" b="1" dirty="0">
                <a:solidFill>
                  <a:srgbClr val="0000FF"/>
                </a:solidFill>
              </a:rPr>
              <a:t>Matrix Form</a:t>
            </a:r>
            <a:r>
              <a:rPr lang="en-US" dirty="0"/>
              <a:t> </a:t>
            </a:r>
          </a:p>
        </p:txBody>
      </p:sp>
      <p:sp>
        <p:nvSpPr>
          <p:cNvPr id="82" name="Rectangle 81"/>
          <p:cNvSpPr/>
          <p:nvPr/>
        </p:nvSpPr>
        <p:spPr>
          <a:xfrm>
            <a:off x="2260121" y="2764297"/>
            <a:ext cx="511679" cy="276999"/>
          </a:xfrm>
          <a:prstGeom prst="rect">
            <a:avLst/>
          </a:prstGeom>
        </p:spPr>
        <p:txBody>
          <a:bodyPr wrap="none">
            <a:spAutoFit/>
          </a:bodyPr>
          <a:lstStyle/>
          <a:p>
            <a:r>
              <a:rPr lang="en-US" sz="1200" b="1" dirty="0">
                <a:solidFill>
                  <a:srgbClr val="D339D3"/>
                </a:solidFill>
                <a:latin typeface="Times New Roman" panose="02020603050405020304" pitchFamily="18" charset="0"/>
                <a:cs typeface="Times New Roman" panose="02020603050405020304" pitchFamily="18" charset="0"/>
              </a:rPr>
              <a:t>1 × </a:t>
            </a:r>
            <a:r>
              <a:rPr lang="en-US" sz="1200" b="1" i="1" dirty="0">
                <a:solidFill>
                  <a:srgbClr val="D339D3"/>
                </a:solidFill>
                <a:latin typeface="Times New Roman" panose="02020603050405020304" pitchFamily="18" charset="0"/>
                <a:cs typeface="Times New Roman" panose="02020603050405020304" pitchFamily="18" charset="0"/>
              </a:rPr>
              <a:t>n</a:t>
            </a:r>
          </a:p>
        </p:txBody>
      </p:sp>
      <p:sp>
        <p:nvSpPr>
          <p:cNvPr id="85" name="Rectangle 84"/>
          <p:cNvSpPr/>
          <p:nvPr/>
        </p:nvSpPr>
        <p:spPr>
          <a:xfrm>
            <a:off x="2915816" y="2767704"/>
            <a:ext cx="511679" cy="276999"/>
          </a:xfrm>
          <a:prstGeom prst="rect">
            <a:avLst/>
          </a:prstGeom>
        </p:spPr>
        <p:txBody>
          <a:bodyPr wrap="none">
            <a:spAutoFit/>
          </a:bodyPr>
          <a:lstStyle/>
          <a:p>
            <a:r>
              <a:rPr lang="en-US" sz="1200" b="1" dirty="0">
                <a:solidFill>
                  <a:schemeClr val="accent2">
                    <a:lumMod val="75000"/>
                  </a:schemeClr>
                </a:solidFill>
                <a:latin typeface="Times New Roman" panose="02020603050405020304" pitchFamily="18" charset="0"/>
                <a:cs typeface="Times New Roman" panose="02020603050405020304" pitchFamily="18" charset="0"/>
              </a:rPr>
              <a:t>1 × </a:t>
            </a:r>
            <a:r>
              <a:rPr lang="en-US" sz="1200" b="1" i="1" dirty="0">
                <a:solidFill>
                  <a:schemeClr val="accent2">
                    <a:lumMod val="75000"/>
                  </a:schemeClr>
                </a:solidFill>
                <a:latin typeface="Times New Roman" panose="02020603050405020304" pitchFamily="18" charset="0"/>
                <a:cs typeface="Times New Roman" panose="02020603050405020304" pitchFamily="18" charset="0"/>
              </a:rPr>
              <a:t>n</a:t>
            </a:r>
          </a:p>
        </p:txBody>
      </p:sp>
      <p:sp>
        <p:nvSpPr>
          <p:cNvPr id="86" name="Rectangle 85"/>
          <p:cNvSpPr/>
          <p:nvPr/>
        </p:nvSpPr>
        <p:spPr>
          <a:xfrm>
            <a:off x="3902721" y="2767704"/>
            <a:ext cx="805029" cy="276999"/>
          </a:xfrm>
          <a:prstGeom prst="rect">
            <a:avLst/>
          </a:prstGeom>
        </p:spPr>
        <p:txBody>
          <a:bodyPr wrap="none">
            <a:spAutoFit/>
          </a:bodyPr>
          <a:lstStyle/>
          <a:p>
            <a:r>
              <a:rPr lang="en-US" sz="1200" b="1" dirty="0">
                <a:solidFill>
                  <a:srgbClr val="FFCC00"/>
                </a:solidFill>
                <a:latin typeface="Times New Roman" panose="02020603050405020304" pitchFamily="18" charset="0"/>
                <a:cs typeface="Times New Roman" panose="02020603050405020304" pitchFamily="18" charset="0"/>
              </a:rPr>
              <a:t>1 × (</a:t>
            </a:r>
            <a:r>
              <a:rPr lang="en-US" sz="1200" b="1" i="1" dirty="0">
                <a:solidFill>
                  <a:srgbClr val="FFCC00"/>
                </a:solidFill>
                <a:latin typeface="Times New Roman" panose="02020603050405020304" pitchFamily="18" charset="0"/>
                <a:cs typeface="Times New Roman" panose="02020603050405020304" pitchFamily="18" charset="0"/>
              </a:rPr>
              <a:t>N</a:t>
            </a:r>
            <a:r>
              <a:rPr lang="en-US" sz="1200" b="1" dirty="0">
                <a:solidFill>
                  <a:srgbClr val="FFCC00"/>
                </a:solidFill>
                <a:latin typeface="Times New Roman" panose="02020603050405020304" pitchFamily="18" charset="0"/>
                <a:cs typeface="Times New Roman" panose="02020603050405020304" pitchFamily="18" charset="0"/>
              </a:rPr>
              <a:t>+1)</a:t>
            </a:r>
          </a:p>
        </p:txBody>
      </p:sp>
      <p:sp>
        <p:nvSpPr>
          <p:cNvPr id="87" name="Rectangle 86"/>
          <p:cNvSpPr/>
          <p:nvPr/>
        </p:nvSpPr>
        <p:spPr>
          <a:xfrm>
            <a:off x="5631165" y="980728"/>
            <a:ext cx="813043" cy="276999"/>
          </a:xfrm>
          <a:prstGeom prst="rect">
            <a:avLst/>
          </a:prstGeom>
        </p:spPr>
        <p:txBody>
          <a:bodyPr wrap="none">
            <a:spAutoFit/>
          </a:bodyPr>
          <a:lstStyle/>
          <a:p>
            <a:r>
              <a:rPr lang="en-US" sz="1200" b="1" dirty="0">
                <a:solidFill>
                  <a:srgbClr val="00B050"/>
                </a:solidFill>
                <a:latin typeface="Times New Roman" panose="02020603050405020304" pitchFamily="18" charset="0"/>
                <a:cs typeface="Times New Roman" panose="02020603050405020304" pitchFamily="18" charset="0"/>
              </a:rPr>
              <a:t>(</a:t>
            </a:r>
            <a:r>
              <a:rPr lang="en-US" sz="1200" b="1" i="1" dirty="0">
                <a:solidFill>
                  <a:srgbClr val="00B050"/>
                </a:solidFill>
                <a:latin typeface="Times New Roman" panose="02020603050405020304" pitchFamily="18" charset="0"/>
                <a:cs typeface="Times New Roman" panose="02020603050405020304" pitchFamily="18" charset="0"/>
              </a:rPr>
              <a:t>N</a:t>
            </a:r>
            <a:r>
              <a:rPr lang="en-US" sz="1200" b="1" dirty="0">
                <a:solidFill>
                  <a:srgbClr val="00B050"/>
                </a:solidFill>
                <a:latin typeface="Times New Roman" panose="02020603050405020304" pitchFamily="18" charset="0"/>
                <a:cs typeface="Times New Roman" panose="02020603050405020304" pitchFamily="18" charset="0"/>
              </a:rPr>
              <a:t>+1) × </a:t>
            </a:r>
            <a:r>
              <a:rPr lang="en-US" sz="1200" b="1" i="1" dirty="0">
                <a:solidFill>
                  <a:srgbClr val="00B050"/>
                </a:solidFill>
                <a:latin typeface="Times New Roman" panose="02020603050405020304" pitchFamily="18" charset="0"/>
                <a:cs typeface="Times New Roman" panose="02020603050405020304" pitchFamily="18" charset="0"/>
              </a:rPr>
              <a:t>n</a:t>
            </a:r>
          </a:p>
        </p:txBody>
      </p:sp>
      <p:sp>
        <p:nvSpPr>
          <p:cNvPr id="41" name="Rectangle 40"/>
          <p:cNvSpPr/>
          <p:nvPr/>
        </p:nvSpPr>
        <p:spPr>
          <a:xfrm>
            <a:off x="6372200" y="5766094"/>
            <a:ext cx="838691" cy="276999"/>
          </a:xfrm>
          <a:prstGeom prst="rect">
            <a:avLst/>
          </a:prstGeom>
        </p:spPr>
        <p:txBody>
          <a:bodyPr wrap="none">
            <a:spAutoFit/>
          </a:bodyPr>
          <a:lstStyle/>
          <a:p>
            <a:r>
              <a:rPr lang="en-US" sz="1200" b="1" dirty="0">
                <a:latin typeface="Times New Roman" panose="02020603050405020304" pitchFamily="18" charset="0"/>
                <a:cs typeface="Times New Roman" panose="02020603050405020304" pitchFamily="18" charset="0"/>
              </a:rPr>
              <a:t>(</a:t>
            </a:r>
            <a:r>
              <a:rPr lang="en-US" sz="1200" b="1" i="1" dirty="0">
                <a:latin typeface="Times New Roman" panose="02020603050405020304" pitchFamily="18" charset="0"/>
                <a:cs typeface="Times New Roman" panose="02020603050405020304" pitchFamily="18" charset="0"/>
              </a:rPr>
              <a:t>N</a:t>
            </a:r>
            <a:r>
              <a:rPr lang="en-US" sz="1200" b="1" dirty="0">
                <a:latin typeface="Times New Roman" panose="02020603050405020304" pitchFamily="18" charset="0"/>
                <a:cs typeface="Times New Roman" panose="02020603050405020304" pitchFamily="18" charset="0"/>
              </a:rPr>
              <a:t>+1) × </a:t>
            </a:r>
            <a:r>
              <a:rPr lang="en-US" sz="1200" b="1" i="1" dirty="0">
                <a:latin typeface="Times New Roman" panose="02020603050405020304" pitchFamily="18" charset="0"/>
                <a:cs typeface="Times New Roman" panose="02020603050405020304" pitchFamily="18" charset="0"/>
              </a:rPr>
              <a:t>N</a:t>
            </a:r>
          </a:p>
        </p:txBody>
      </p:sp>
      <p:sp>
        <p:nvSpPr>
          <p:cNvPr id="43" name="Rectangle 42"/>
          <p:cNvSpPr/>
          <p:nvPr/>
        </p:nvSpPr>
        <p:spPr>
          <a:xfrm>
            <a:off x="7477725" y="5743623"/>
            <a:ext cx="838691" cy="276999"/>
          </a:xfrm>
          <a:prstGeom prst="rect">
            <a:avLst/>
          </a:prstGeom>
        </p:spPr>
        <p:txBody>
          <a:bodyPr wrap="none">
            <a:spAutoFit/>
          </a:bodyPr>
          <a:lstStyle/>
          <a:p>
            <a:r>
              <a:rPr lang="en-US" sz="1200" b="1" dirty="0">
                <a:solidFill>
                  <a:srgbClr val="7030A0"/>
                </a:solidFill>
                <a:latin typeface="Times New Roman" panose="02020603050405020304" pitchFamily="18" charset="0"/>
                <a:cs typeface="Times New Roman" panose="02020603050405020304" pitchFamily="18" charset="0"/>
              </a:rPr>
              <a:t>(</a:t>
            </a:r>
            <a:r>
              <a:rPr lang="en-US" sz="1200" b="1" i="1" dirty="0">
                <a:solidFill>
                  <a:srgbClr val="7030A0"/>
                </a:solidFill>
                <a:latin typeface="Times New Roman" panose="02020603050405020304" pitchFamily="18" charset="0"/>
                <a:cs typeface="Times New Roman" panose="02020603050405020304" pitchFamily="18" charset="0"/>
              </a:rPr>
              <a:t>M</a:t>
            </a:r>
            <a:r>
              <a:rPr lang="en-US" sz="1200" b="1" dirty="0">
                <a:solidFill>
                  <a:srgbClr val="7030A0"/>
                </a:solidFill>
                <a:latin typeface="Times New Roman" panose="02020603050405020304" pitchFamily="18" charset="0"/>
                <a:cs typeface="Times New Roman" panose="02020603050405020304" pitchFamily="18" charset="0"/>
              </a:rPr>
              <a:t>+1) × </a:t>
            </a:r>
            <a:r>
              <a:rPr lang="en-US" sz="1200" b="1" i="1" dirty="0">
                <a:solidFill>
                  <a:srgbClr val="7030A0"/>
                </a:solidFill>
                <a:latin typeface="Times New Roman" panose="02020603050405020304" pitchFamily="18" charset="0"/>
                <a:cs typeface="Times New Roman" panose="02020603050405020304" pitchFamily="18" charset="0"/>
              </a:rPr>
              <a:t>n</a:t>
            </a:r>
          </a:p>
        </p:txBody>
      </p:sp>
      <p:graphicFrame>
        <p:nvGraphicFramePr>
          <p:cNvPr id="2" name="Object 1"/>
          <p:cNvGraphicFramePr>
            <a:graphicFrameLocks noChangeAspect="1"/>
          </p:cNvGraphicFramePr>
          <p:nvPr>
            <p:extLst>
              <p:ext uri="{D42A27DB-BD31-4B8C-83A1-F6EECF244321}">
                <p14:modId xmlns:p14="http://schemas.microsoft.com/office/powerpoint/2010/main" val="1675074378"/>
              </p:ext>
            </p:extLst>
          </p:nvPr>
        </p:nvGraphicFramePr>
        <p:xfrm>
          <a:off x="663575" y="6048375"/>
          <a:ext cx="8002588" cy="404813"/>
        </p:xfrm>
        <a:graphic>
          <a:graphicData uri="http://schemas.openxmlformats.org/presentationml/2006/ole">
            <mc:AlternateContent xmlns:mc="http://schemas.openxmlformats.org/markup-compatibility/2006">
              <mc:Choice xmlns:v="urn:schemas-microsoft-com:vml" Requires="v">
                <p:oleObj spid="_x0000_s25085" name="Equation" r:id="rId7" imgW="5029200" imgH="253800" progId="Equation.DSMT4">
                  <p:embed/>
                </p:oleObj>
              </mc:Choice>
              <mc:Fallback>
                <p:oleObj name="Equation" r:id="rId7" imgW="5029200" imgH="253800" progId="Equation.DSMT4">
                  <p:embed/>
                  <p:pic>
                    <p:nvPicPr>
                      <p:cNvPr id="0" name=""/>
                      <p:cNvPicPr/>
                      <p:nvPr/>
                    </p:nvPicPr>
                    <p:blipFill>
                      <a:blip r:embed="rId8"/>
                      <a:stretch>
                        <a:fillRect/>
                      </a:stretch>
                    </p:blipFill>
                    <p:spPr>
                      <a:xfrm>
                        <a:off x="663575" y="6048375"/>
                        <a:ext cx="8002588" cy="404813"/>
                      </a:xfrm>
                      <a:prstGeom prst="rect">
                        <a:avLst/>
                      </a:prstGeom>
                    </p:spPr>
                  </p:pic>
                </p:oleObj>
              </mc:Fallback>
            </mc:AlternateContent>
          </a:graphicData>
        </a:graphic>
      </p:graphicFrame>
      <p:sp>
        <p:nvSpPr>
          <p:cNvPr id="25" name="Rectangle 24"/>
          <p:cNvSpPr/>
          <p:nvPr/>
        </p:nvSpPr>
        <p:spPr>
          <a:xfrm>
            <a:off x="323528" y="1538208"/>
            <a:ext cx="2649464" cy="738664"/>
          </a:xfrm>
          <a:prstGeom prst="rect">
            <a:avLst/>
          </a:prstGeom>
          <a:solidFill>
            <a:schemeClr val="tx2">
              <a:lumMod val="40000"/>
              <a:lumOff val="60000"/>
            </a:schemeClr>
          </a:solidFill>
          <a:ln w="19050">
            <a:solidFill>
              <a:schemeClr val="tx1"/>
            </a:solidFill>
          </a:ln>
        </p:spPr>
        <p:txBody>
          <a:bodyPr wrap="square">
            <a:spAutoFit/>
          </a:bodyPr>
          <a:lstStyle/>
          <a:p>
            <a:r>
              <a:rPr lang="en-US" sz="1400" i="1" dirty="0">
                <a:solidFill>
                  <a:schemeClr val="bg1"/>
                </a:solidFill>
                <a:latin typeface="Times New Roman" panose="02020603050405020304" pitchFamily="18" charset="0"/>
                <a:cs typeface="Times New Roman" panose="02020603050405020304" pitchFamily="18" charset="0"/>
              </a:rPr>
              <a:t>N</a:t>
            </a:r>
            <a:r>
              <a:rPr lang="en-US" sz="1400" dirty="0">
                <a:solidFill>
                  <a:schemeClr val="bg1"/>
                </a:solidFill>
              </a:rPr>
              <a:t>       = </a:t>
            </a:r>
            <a:r>
              <a:rPr lang="en-US" sz="1400" i="1" dirty="0">
                <a:solidFill>
                  <a:schemeClr val="bg1"/>
                </a:solidFill>
              </a:rPr>
              <a:t>order of Chebyshev series</a:t>
            </a:r>
            <a:endParaRPr lang="en-US" sz="1400" dirty="0">
              <a:solidFill>
                <a:schemeClr val="bg1"/>
              </a:solidFill>
            </a:endParaRPr>
          </a:p>
          <a:p>
            <a:r>
              <a:rPr lang="en-US" sz="1400" i="1" dirty="0">
                <a:solidFill>
                  <a:schemeClr val="bg1"/>
                </a:solidFill>
                <a:latin typeface="Times New Roman" panose="02020603050405020304" pitchFamily="18" charset="0"/>
                <a:cs typeface="Times New Roman" panose="02020603050405020304" pitchFamily="18" charset="0"/>
              </a:rPr>
              <a:t>n</a:t>
            </a:r>
            <a:r>
              <a:rPr lang="en-US" sz="1400" dirty="0">
                <a:solidFill>
                  <a:schemeClr val="bg1"/>
                </a:solidFill>
              </a:rPr>
              <a:t>        = </a:t>
            </a:r>
            <a:r>
              <a:rPr lang="en-US" sz="1400" i="1" dirty="0">
                <a:solidFill>
                  <a:schemeClr val="bg1"/>
                </a:solidFill>
              </a:rPr>
              <a:t># of state variables</a:t>
            </a:r>
            <a:endParaRPr lang="en-US" sz="1400" dirty="0">
              <a:solidFill>
                <a:schemeClr val="bg1"/>
              </a:solidFill>
            </a:endParaRPr>
          </a:p>
          <a:p>
            <a:r>
              <a:rPr lang="en-US" sz="1400" i="1" dirty="0">
                <a:solidFill>
                  <a:schemeClr val="bg1"/>
                </a:solidFill>
                <a:latin typeface="Times New Roman" panose="02020603050405020304" pitchFamily="18" charset="0"/>
                <a:cs typeface="Times New Roman" panose="02020603050405020304" pitchFamily="18" charset="0"/>
              </a:rPr>
              <a:t>M</a:t>
            </a:r>
            <a:r>
              <a:rPr lang="en-US" sz="1400" dirty="0">
                <a:solidFill>
                  <a:schemeClr val="bg1"/>
                </a:solidFill>
              </a:rPr>
              <a:t> +1 = </a:t>
            </a:r>
            <a:r>
              <a:rPr lang="en-US" sz="1400" i="1" dirty="0">
                <a:solidFill>
                  <a:schemeClr val="bg1"/>
                </a:solidFill>
              </a:rPr>
              <a:t># of sample (node) points</a:t>
            </a:r>
          </a:p>
        </p:txBody>
      </p:sp>
      <p:sp>
        <p:nvSpPr>
          <p:cNvPr id="26" name="Rectangle 25"/>
          <p:cNvSpPr/>
          <p:nvPr/>
        </p:nvSpPr>
        <p:spPr>
          <a:xfrm>
            <a:off x="655410" y="5744289"/>
            <a:ext cx="511679" cy="276999"/>
          </a:xfrm>
          <a:prstGeom prst="rect">
            <a:avLst/>
          </a:prstGeom>
        </p:spPr>
        <p:txBody>
          <a:bodyPr wrap="none">
            <a:spAutoFit/>
          </a:bodyPr>
          <a:lstStyle/>
          <a:p>
            <a:r>
              <a:rPr lang="en-US" sz="1200" b="1" dirty="0">
                <a:solidFill>
                  <a:srgbClr val="D339D3"/>
                </a:solidFill>
                <a:latin typeface="Times New Roman" panose="02020603050405020304" pitchFamily="18" charset="0"/>
                <a:cs typeface="Times New Roman" panose="02020603050405020304" pitchFamily="18" charset="0"/>
              </a:rPr>
              <a:t>1 × </a:t>
            </a:r>
            <a:r>
              <a:rPr lang="en-US" sz="1200" b="1" i="1" dirty="0">
                <a:solidFill>
                  <a:srgbClr val="D339D3"/>
                </a:solidFill>
                <a:latin typeface="Times New Roman" panose="02020603050405020304" pitchFamily="18" charset="0"/>
                <a:cs typeface="Times New Roman" panose="02020603050405020304" pitchFamily="18" charset="0"/>
              </a:rPr>
              <a:t>n</a:t>
            </a:r>
          </a:p>
        </p:txBody>
      </p:sp>
      <p:sp>
        <p:nvSpPr>
          <p:cNvPr id="27" name="Rectangle 26"/>
          <p:cNvSpPr/>
          <p:nvPr/>
        </p:nvSpPr>
        <p:spPr>
          <a:xfrm>
            <a:off x="1403648" y="5771525"/>
            <a:ext cx="511679" cy="276999"/>
          </a:xfrm>
          <a:prstGeom prst="rect">
            <a:avLst/>
          </a:prstGeom>
        </p:spPr>
        <p:txBody>
          <a:bodyPr wrap="none">
            <a:spAutoFit/>
          </a:bodyPr>
          <a:lstStyle/>
          <a:p>
            <a:r>
              <a:rPr lang="en-US" sz="1200" b="1" dirty="0">
                <a:solidFill>
                  <a:schemeClr val="accent2">
                    <a:lumMod val="75000"/>
                  </a:schemeClr>
                </a:solidFill>
                <a:latin typeface="Times New Roman" panose="02020603050405020304" pitchFamily="18" charset="0"/>
                <a:cs typeface="Times New Roman" panose="02020603050405020304" pitchFamily="18" charset="0"/>
              </a:rPr>
              <a:t>1 × </a:t>
            </a:r>
            <a:r>
              <a:rPr lang="en-US" sz="1200" b="1" i="1" dirty="0">
                <a:solidFill>
                  <a:schemeClr val="accent2">
                    <a:lumMod val="75000"/>
                  </a:schemeClr>
                </a:solidFill>
                <a:latin typeface="Times New Roman" panose="02020603050405020304" pitchFamily="18" charset="0"/>
                <a:cs typeface="Times New Roman" panose="02020603050405020304" pitchFamily="18" charset="0"/>
              </a:rPr>
              <a:t>n</a:t>
            </a:r>
          </a:p>
        </p:txBody>
      </p:sp>
      <p:sp>
        <p:nvSpPr>
          <p:cNvPr id="30" name="Rectangle 29"/>
          <p:cNvSpPr/>
          <p:nvPr/>
        </p:nvSpPr>
        <p:spPr>
          <a:xfrm>
            <a:off x="6876256" y="6323738"/>
            <a:ext cx="864339" cy="276999"/>
          </a:xfrm>
          <a:prstGeom prst="rect">
            <a:avLst/>
          </a:prstGeom>
        </p:spPr>
        <p:txBody>
          <a:bodyPr wrap="none">
            <a:spAutoFit/>
          </a:bodyPr>
          <a:lstStyle/>
          <a:p>
            <a:r>
              <a:rPr lang="en-US" sz="1200" b="1" i="1" dirty="0">
                <a:solidFill>
                  <a:srgbClr val="FF0000"/>
                </a:solidFill>
                <a:latin typeface="Times New Roman" panose="02020603050405020304" pitchFamily="18" charset="0"/>
                <a:cs typeface="Times New Roman" panose="02020603050405020304" pitchFamily="18" charset="0"/>
              </a:rPr>
              <a:t>N </a:t>
            </a:r>
            <a:r>
              <a:rPr lang="en-US" sz="1200" b="1" dirty="0">
                <a:solidFill>
                  <a:srgbClr val="FF0000"/>
                </a:solidFill>
                <a:latin typeface="Times New Roman" panose="02020603050405020304" pitchFamily="18" charset="0"/>
                <a:cs typeface="Times New Roman" panose="02020603050405020304" pitchFamily="18" charset="0"/>
              </a:rPr>
              <a:t>×</a:t>
            </a:r>
            <a:r>
              <a:rPr lang="en-US" sz="1200" b="1" i="1" dirty="0">
                <a:solidFill>
                  <a:srgbClr val="FF0000"/>
                </a:solidFill>
                <a:latin typeface="Times New Roman" panose="02020603050405020304" pitchFamily="18" charset="0"/>
                <a:cs typeface="Times New Roman" panose="02020603050405020304" pitchFamily="18" charset="0"/>
              </a:rPr>
              <a:t> (M+1)</a:t>
            </a:r>
          </a:p>
        </p:txBody>
      </p:sp>
      <p:grpSp>
        <p:nvGrpSpPr>
          <p:cNvPr id="5" name="Group 4"/>
          <p:cNvGrpSpPr/>
          <p:nvPr/>
        </p:nvGrpSpPr>
        <p:grpSpPr>
          <a:xfrm>
            <a:off x="2154839" y="5552393"/>
            <a:ext cx="4217361" cy="468232"/>
            <a:chOff x="2260120" y="5552393"/>
            <a:chExt cx="4217361" cy="468232"/>
          </a:xfrm>
        </p:grpSpPr>
        <p:sp>
          <p:nvSpPr>
            <p:cNvPr id="31" name="Rectangle 30"/>
            <p:cNvSpPr/>
            <p:nvPr/>
          </p:nvSpPr>
          <p:spPr>
            <a:xfrm>
              <a:off x="3969923" y="5552393"/>
              <a:ext cx="805029" cy="276999"/>
            </a:xfrm>
            <a:prstGeom prst="rect">
              <a:avLst/>
            </a:prstGeom>
          </p:spPr>
          <p:txBody>
            <a:bodyPr wrap="none">
              <a:spAutoFit/>
            </a:bodyPr>
            <a:lstStyle/>
            <a:p>
              <a:r>
                <a:rPr lang="en-US" sz="1200" b="1" dirty="0">
                  <a:solidFill>
                    <a:srgbClr val="FFCC00"/>
                  </a:solidFill>
                  <a:latin typeface="Times New Roman" panose="02020603050405020304" pitchFamily="18" charset="0"/>
                  <a:cs typeface="Times New Roman" panose="02020603050405020304" pitchFamily="18" charset="0"/>
                </a:rPr>
                <a:t>1 × (</a:t>
              </a:r>
              <a:r>
                <a:rPr lang="en-US" sz="1200" b="1" i="1" dirty="0">
                  <a:solidFill>
                    <a:srgbClr val="FFCC00"/>
                  </a:solidFill>
                  <a:latin typeface="Times New Roman" panose="02020603050405020304" pitchFamily="18" charset="0"/>
                  <a:cs typeface="Times New Roman" panose="02020603050405020304" pitchFamily="18" charset="0"/>
                </a:rPr>
                <a:t>N</a:t>
              </a:r>
              <a:r>
                <a:rPr lang="en-US" sz="1200" b="1" dirty="0">
                  <a:solidFill>
                    <a:srgbClr val="FFCC00"/>
                  </a:solidFill>
                  <a:latin typeface="Times New Roman" panose="02020603050405020304" pitchFamily="18" charset="0"/>
                  <a:cs typeface="Times New Roman" panose="02020603050405020304" pitchFamily="18" charset="0"/>
                </a:rPr>
                <a:t>+1)</a:t>
              </a:r>
            </a:p>
          </p:txBody>
        </p:sp>
        <p:sp>
          <p:nvSpPr>
            <p:cNvPr id="34" name="Left Brace 33"/>
            <p:cNvSpPr/>
            <p:nvPr/>
          </p:nvSpPr>
          <p:spPr>
            <a:xfrm rot="5400000">
              <a:off x="4266747" y="3809890"/>
              <a:ext cx="204108" cy="4217361"/>
            </a:xfrm>
            <a:prstGeom prst="leftBrace">
              <a:avLst/>
            </a:prstGeom>
            <a:ln>
              <a:solidFill>
                <a:srgbClr val="FFC00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pSp>
      <p:grpSp>
        <p:nvGrpSpPr>
          <p:cNvPr id="3" name="Group 2"/>
          <p:cNvGrpSpPr/>
          <p:nvPr/>
        </p:nvGrpSpPr>
        <p:grpSpPr>
          <a:xfrm>
            <a:off x="735691" y="4078813"/>
            <a:ext cx="6572614" cy="2025794"/>
            <a:chOff x="793756" y="4078813"/>
            <a:chExt cx="6572614" cy="2025794"/>
          </a:xfrm>
        </p:grpSpPr>
        <p:cxnSp>
          <p:nvCxnSpPr>
            <p:cNvPr id="29" name="Straight Arrow Connector 28"/>
            <p:cNvCxnSpPr/>
            <p:nvPr/>
          </p:nvCxnSpPr>
          <p:spPr>
            <a:xfrm>
              <a:off x="7366369" y="5445224"/>
              <a:ext cx="0" cy="659383"/>
            </a:xfrm>
            <a:prstGeom prst="straightConnector1">
              <a:avLst/>
            </a:prstGeom>
            <a:ln>
              <a:solidFill>
                <a:srgbClr val="FF0000"/>
              </a:solidFill>
              <a:tailEnd type="triangle"/>
            </a:ln>
            <a:effectLst>
              <a:outerShdw blurRad="50800" dist="38100" dir="5400000" algn="t"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sp>
          <p:nvSpPr>
            <p:cNvPr id="28" name="Rectangle 27"/>
            <p:cNvSpPr/>
            <p:nvPr/>
          </p:nvSpPr>
          <p:spPr>
            <a:xfrm>
              <a:off x="793756" y="4078813"/>
              <a:ext cx="1690012" cy="646331"/>
            </a:xfrm>
            <a:prstGeom prst="rect">
              <a:avLst/>
            </a:prstGeom>
            <a:solidFill>
              <a:srgbClr val="FF0000"/>
            </a:solidFill>
            <a:ln w="38100">
              <a:solidFill>
                <a:srgbClr val="FF0000"/>
              </a:solidFill>
            </a:ln>
            <a:effectLst>
              <a:outerShdw blurRad="50800" dist="38100" dir="5400000" algn="t" rotWithShape="0">
                <a:prstClr val="black">
                  <a:alpha val="40000"/>
                </a:prstClr>
              </a:outerShdw>
            </a:effectLst>
          </p:spPr>
          <p:txBody>
            <a:bodyPr wrap="square">
              <a:spAutoFit/>
            </a:bodyPr>
            <a:lstStyle/>
            <a:p>
              <a:pPr algn="ctr"/>
              <a:r>
                <a:rPr lang="en-US" b="1" dirty="0">
                  <a:solidFill>
                    <a:schemeClr val="bg1"/>
                  </a:solidFill>
                </a:rPr>
                <a:t>LEAST SQUARES OPERATOR</a:t>
              </a:r>
            </a:p>
          </p:txBody>
        </p:sp>
        <p:cxnSp>
          <p:nvCxnSpPr>
            <p:cNvPr id="7" name="Straight Connector 6"/>
            <p:cNvCxnSpPr/>
            <p:nvPr/>
          </p:nvCxnSpPr>
          <p:spPr>
            <a:xfrm flipH="1">
              <a:off x="1696827" y="5445224"/>
              <a:ext cx="5669543"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grpSp>
      <p:cxnSp>
        <p:nvCxnSpPr>
          <p:cNvPr id="10" name="Straight Connector 9"/>
          <p:cNvCxnSpPr/>
          <p:nvPr/>
        </p:nvCxnSpPr>
        <p:spPr>
          <a:xfrm>
            <a:off x="1638762" y="4730523"/>
            <a:ext cx="0" cy="714701"/>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610916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p:cNvSpPr/>
          <p:nvPr/>
        </p:nvSpPr>
        <p:spPr>
          <a:xfrm>
            <a:off x="107503" y="980728"/>
            <a:ext cx="8960297" cy="3416320"/>
          </a:xfrm>
          <a:prstGeom prst="rect">
            <a:avLst/>
          </a:prstGeom>
        </p:spPr>
        <p:txBody>
          <a:bodyPr wrap="square">
            <a:spAutoFit/>
          </a:bodyPr>
          <a:lstStyle/>
          <a:p>
            <a:r>
              <a:rPr lang="en-US" b="1" dirty="0">
                <a:solidFill>
                  <a:srgbClr val="0000FF"/>
                </a:solidFill>
              </a:rPr>
              <a:t>Chebyshev Series for L.H.S</a:t>
            </a:r>
          </a:p>
          <a:p>
            <a:endParaRPr lang="en-US" b="1" dirty="0">
              <a:solidFill>
                <a:srgbClr val="0000FF"/>
              </a:solidFill>
            </a:endParaRPr>
          </a:p>
          <a:p>
            <a:endParaRPr lang="en-US" b="1" dirty="0">
              <a:solidFill>
                <a:srgbClr val="0000FF"/>
              </a:solidFill>
            </a:endParaRPr>
          </a:p>
          <a:p>
            <a:endParaRPr lang="en-US" b="1" dirty="0">
              <a:solidFill>
                <a:srgbClr val="0000FF"/>
              </a:solidFill>
            </a:endParaRPr>
          </a:p>
          <a:p>
            <a:r>
              <a:rPr lang="en-US" b="1" dirty="0">
                <a:solidFill>
                  <a:srgbClr val="0000FF"/>
                </a:solidFill>
              </a:rPr>
              <a:t>Matrix Form</a:t>
            </a:r>
          </a:p>
          <a:p>
            <a:endParaRPr lang="en-US" b="1" dirty="0">
              <a:solidFill>
                <a:srgbClr val="0000FF"/>
              </a:solidFill>
            </a:endParaRPr>
          </a:p>
          <a:p>
            <a:endParaRPr lang="en-US" b="1" dirty="0">
              <a:solidFill>
                <a:srgbClr val="0000FF"/>
              </a:solidFill>
            </a:endParaRPr>
          </a:p>
          <a:p>
            <a:endParaRPr lang="en-US" b="1" dirty="0">
              <a:solidFill>
                <a:srgbClr val="0000FF"/>
              </a:solidFill>
            </a:endParaRPr>
          </a:p>
          <a:p>
            <a:endParaRPr lang="en-US" b="1" dirty="0">
              <a:solidFill>
                <a:srgbClr val="0000FF"/>
              </a:solidFill>
            </a:endParaRPr>
          </a:p>
          <a:p>
            <a:endParaRPr lang="en-US" b="1" dirty="0">
              <a:solidFill>
                <a:srgbClr val="0000FF"/>
              </a:solidFill>
            </a:endParaRPr>
          </a:p>
          <a:p>
            <a:endParaRPr lang="en-US" b="1" dirty="0">
              <a:solidFill>
                <a:srgbClr val="0000FF"/>
              </a:solidFill>
            </a:endParaRPr>
          </a:p>
          <a:p>
            <a:endParaRPr lang="en-US" b="1" dirty="0">
              <a:solidFill>
                <a:srgbClr val="0000FF"/>
              </a:solidFill>
            </a:endParaRPr>
          </a:p>
        </p:txBody>
      </p:sp>
      <p:graphicFrame>
        <p:nvGraphicFramePr>
          <p:cNvPr id="4" name="Object 3"/>
          <p:cNvGraphicFramePr>
            <a:graphicFrameLocks noChangeAspect="1"/>
          </p:cNvGraphicFramePr>
          <p:nvPr>
            <p:extLst>
              <p:ext uri="{D42A27DB-BD31-4B8C-83A1-F6EECF244321}">
                <p14:modId xmlns:p14="http://schemas.microsoft.com/office/powerpoint/2010/main" val="886619520"/>
              </p:ext>
            </p:extLst>
          </p:nvPr>
        </p:nvGraphicFramePr>
        <p:xfrm>
          <a:off x="68263" y="2374900"/>
          <a:ext cx="9055100" cy="1541463"/>
        </p:xfrm>
        <a:graphic>
          <a:graphicData uri="http://schemas.openxmlformats.org/presentationml/2006/ole">
            <mc:AlternateContent xmlns:mc="http://schemas.openxmlformats.org/markup-compatibility/2006">
              <mc:Choice xmlns:v="urn:schemas-microsoft-com:vml" Requires="v">
                <p:oleObj spid="_x0000_s30442" name="Equation" r:id="rId4" imgW="6858000" imgH="1168200" progId="Equation.DSMT4">
                  <p:embed/>
                </p:oleObj>
              </mc:Choice>
              <mc:Fallback>
                <p:oleObj name="Equation" r:id="rId4" imgW="6858000" imgH="1168200" progId="Equation.DSMT4">
                  <p:embed/>
                  <p:pic>
                    <p:nvPicPr>
                      <p:cNvPr id="0" name=""/>
                      <p:cNvPicPr/>
                      <p:nvPr/>
                    </p:nvPicPr>
                    <p:blipFill>
                      <a:blip r:embed="rId5"/>
                      <a:stretch>
                        <a:fillRect/>
                      </a:stretch>
                    </p:blipFill>
                    <p:spPr>
                      <a:xfrm>
                        <a:off x="68263" y="2374900"/>
                        <a:ext cx="9055100" cy="1541463"/>
                      </a:xfrm>
                      <a:prstGeom prst="rect">
                        <a:avLst/>
                      </a:prstGeom>
                    </p:spPr>
                  </p:pic>
                </p:oleObj>
              </mc:Fallback>
            </mc:AlternateContent>
          </a:graphicData>
        </a:graphic>
      </p:graphicFrame>
      <p:pic>
        <p:nvPicPr>
          <p:cNvPr id="8" name="Picture 7" descr="TAMU_Aero_Logo.png"/>
          <p:cNvPicPr>
            <a:picLocks noChangeAspect="1"/>
          </p:cNvPicPr>
          <p:nvPr/>
        </p:nvPicPr>
        <p:blipFill>
          <a:blip r:embed="rId6"/>
          <a:stretch>
            <a:fillRect/>
          </a:stretch>
        </p:blipFill>
        <p:spPr>
          <a:xfrm>
            <a:off x="0" y="-27384"/>
            <a:ext cx="9144000" cy="998413"/>
          </a:xfrm>
          <a:prstGeom prst="rect">
            <a:avLst/>
          </a:prstGeom>
        </p:spPr>
      </p:pic>
      <p:sp>
        <p:nvSpPr>
          <p:cNvPr id="33" name="Rectangle 32"/>
          <p:cNvSpPr/>
          <p:nvPr/>
        </p:nvSpPr>
        <p:spPr>
          <a:xfrm>
            <a:off x="1" y="548680"/>
            <a:ext cx="9144000" cy="400110"/>
          </a:xfrm>
          <a:prstGeom prst="rect">
            <a:avLst/>
          </a:prstGeom>
        </p:spPr>
        <p:txBody>
          <a:bodyPr wrap="square">
            <a:spAutoFit/>
          </a:bodyPr>
          <a:lstStyle/>
          <a:p>
            <a:pPr algn="ctr"/>
            <a:r>
              <a:rPr lang="en-US" sz="2000" b="1" dirty="0">
                <a:solidFill>
                  <a:srgbClr val="FFFFFF"/>
                </a:solidFill>
                <a:latin typeface="Adobe Caslon Pro Bold"/>
                <a:cs typeface="Adobe Caslon Pro Bold"/>
              </a:rPr>
              <a:t>FIRST  ORDER  METHOD</a:t>
            </a:r>
            <a:endParaRPr lang="en-US" sz="2000" b="1" dirty="0">
              <a:solidFill>
                <a:srgbClr val="FFFFFF"/>
              </a:solidFill>
            </a:endParaRPr>
          </a:p>
        </p:txBody>
      </p:sp>
      <p:sp>
        <p:nvSpPr>
          <p:cNvPr id="23" name="Slide Number Placeholder 16"/>
          <p:cNvSpPr txBox="1">
            <a:spLocks/>
          </p:cNvSpPr>
          <p:nvPr/>
        </p:nvSpPr>
        <p:spPr>
          <a:xfrm>
            <a:off x="6934200" y="6381328"/>
            <a:ext cx="2133600" cy="365125"/>
          </a:xfrm>
          <a:prstGeom prst="rect">
            <a:avLst/>
          </a:prstGeom>
        </p:spPr>
        <p:txBody>
          <a:bodyPr vert="horz"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600" i="0" u="none" strike="noStrike" kern="1200" cap="none" spc="0" normalizeH="0" baseline="0" noProof="0" smtClean="0">
                <a:ln>
                  <a:noFill/>
                </a:ln>
                <a:solidFill>
                  <a:srgbClr val="660066"/>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11</a:t>
            </a:fld>
            <a:endParaRPr kumimoji="0" lang="en-US" sz="1600" i="0" u="none" strike="noStrike" kern="1200" cap="none" spc="0" normalizeH="0" baseline="0" noProof="0" dirty="0">
              <a:ln>
                <a:noFill/>
              </a:ln>
              <a:solidFill>
                <a:srgbClr val="660066"/>
              </a:solidFill>
              <a:effectLst/>
              <a:uLnTx/>
              <a:uFillTx/>
              <a:latin typeface="+mn-lt"/>
              <a:ea typeface="+mn-ea"/>
              <a:cs typeface="+mn-cs"/>
            </a:endParaRPr>
          </a:p>
        </p:txBody>
      </p:sp>
      <p:sp>
        <p:nvSpPr>
          <p:cNvPr id="13" name="TextBox 12"/>
          <p:cNvSpPr txBox="1"/>
          <p:nvPr/>
        </p:nvSpPr>
        <p:spPr>
          <a:xfrm>
            <a:off x="6836568" y="44624"/>
            <a:ext cx="2307432" cy="615553"/>
          </a:xfrm>
          <a:prstGeom prst="rect">
            <a:avLst/>
          </a:prstGeom>
          <a:noFill/>
        </p:spPr>
        <p:txBody>
          <a:bodyPr wrap="square" rtlCol="0">
            <a:spAutoFit/>
          </a:bodyPr>
          <a:lstStyle/>
          <a:p>
            <a:r>
              <a:rPr lang="en-US" sz="1200" dirty="0">
                <a:solidFill>
                  <a:schemeClr val="bg1"/>
                </a:solidFill>
                <a:latin typeface="Adobe Caslon Pro Bold"/>
                <a:cs typeface="Adobe Caslon Pro Bold"/>
              </a:rPr>
              <a:t>JUNKINS    &amp;    WOOLLANDS</a:t>
            </a:r>
          </a:p>
          <a:p>
            <a:r>
              <a:rPr lang="en-US" sz="1100" dirty="0">
                <a:solidFill>
                  <a:schemeClr val="bg1"/>
                </a:solidFill>
                <a:latin typeface="Adobe Caslon Pro Bold"/>
                <a:cs typeface="Adobe Caslon Pro Bold"/>
              </a:rPr>
              <a:t>Picard-</a:t>
            </a:r>
            <a:r>
              <a:rPr lang="en-US" sz="1100" dirty="0" err="1">
                <a:solidFill>
                  <a:schemeClr val="bg1"/>
                </a:solidFill>
                <a:latin typeface="Adobe Caslon Pro Bold"/>
                <a:cs typeface="Adobe Caslon Pro Bold"/>
              </a:rPr>
              <a:t>Chebyshev</a:t>
            </a:r>
            <a:r>
              <a:rPr lang="en-US" sz="1100" dirty="0">
                <a:solidFill>
                  <a:schemeClr val="bg1"/>
                </a:solidFill>
                <a:latin typeface="Adobe Caslon Pro Bold"/>
                <a:cs typeface="Adobe Caslon Pro Bold"/>
              </a:rPr>
              <a:t> Lecture Series</a:t>
            </a:r>
          </a:p>
          <a:p>
            <a:r>
              <a:rPr lang="en-US" sz="1100" dirty="0">
                <a:solidFill>
                  <a:schemeClr val="bg1"/>
                </a:solidFill>
                <a:latin typeface="Adobe Caslon Pro Bold"/>
                <a:cs typeface="Adobe Caslon Pro Bold"/>
              </a:rPr>
              <a:t>#3 Picard-Chebyshev Methods</a:t>
            </a:r>
          </a:p>
        </p:txBody>
      </p:sp>
      <p:sp>
        <p:nvSpPr>
          <p:cNvPr id="82" name="Rectangle 81"/>
          <p:cNvSpPr/>
          <p:nvPr/>
        </p:nvSpPr>
        <p:spPr>
          <a:xfrm>
            <a:off x="27873" y="2723238"/>
            <a:ext cx="511679" cy="276999"/>
          </a:xfrm>
          <a:prstGeom prst="rect">
            <a:avLst/>
          </a:prstGeom>
        </p:spPr>
        <p:txBody>
          <a:bodyPr wrap="none">
            <a:spAutoFit/>
          </a:bodyPr>
          <a:lstStyle/>
          <a:p>
            <a:r>
              <a:rPr lang="en-US" sz="1200" b="1" dirty="0">
                <a:solidFill>
                  <a:srgbClr val="BB15AF"/>
                </a:solidFill>
                <a:latin typeface="Times New Roman" panose="02020603050405020304" pitchFamily="18" charset="0"/>
                <a:cs typeface="Times New Roman" panose="02020603050405020304" pitchFamily="18" charset="0"/>
              </a:rPr>
              <a:t>1 × </a:t>
            </a:r>
            <a:r>
              <a:rPr lang="en-US" sz="1200" b="1" i="1" dirty="0">
                <a:solidFill>
                  <a:srgbClr val="BB15AF"/>
                </a:solidFill>
                <a:latin typeface="Times New Roman" panose="02020603050405020304" pitchFamily="18" charset="0"/>
                <a:cs typeface="Times New Roman" panose="02020603050405020304" pitchFamily="18" charset="0"/>
              </a:rPr>
              <a:t>n</a:t>
            </a:r>
            <a:endParaRPr lang="en-US" sz="1200" b="1" i="1" dirty="0">
              <a:latin typeface="Times New Roman" panose="02020603050405020304" pitchFamily="18" charset="0"/>
              <a:cs typeface="Times New Roman" panose="02020603050405020304" pitchFamily="18" charset="0"/>
            </a:endParaRPr>
          </a:p>
        </p:txBody>
      </p:sp>
      <p:sp>
        <p:nvSpPr>
          <p:cNvPr id="83" name="Rectangle 82"/>
          <p:cNvSpPr/>
          <p:nvPr/>
        </p:nvSpPr>
        <p:spPr>
          <a:xfrm>
            <a:off x="971600" y="2723238"/>
            <a:ext cx="805029" cy="276999"/>
          </a:xfrm>
          <a:prstGeom prst="rect">
            <a:avLst/>
          </a:prstGeom>
        </p:spPr>
        <p:txBody>
          <a:bodyPr wrap="none">
            <a:spAutoFit/>
          </a:bodyPr>
          <a:lstStyle/>
          <a:p>
            <a:r>
              <a:rPr lang="en-US" sz="1200" b="1" dirty="0">
                <a:solidFill>
                  <a:srgbClr val="FF6600"/>
                </a:solidFill>
                <a:latin typeface="Times New Roman" panose="02020603050405020304" pitchFamily="18" charset="0"/>
                <a:cs typeface="Times New Roman" panose="02020603050405020304" pitchFamily="18" charset="0"/>
              </a:rPr>
              <a:t>1 × (</a:t>
            </a:r>
            <a:r>
              <a:rPr lang="en-US" sz="1200" b="1" i="1" dirty="0">
                <a:solidFill>
                  <a:srgbClr val="FF6600"/>
                </a:solidFill>
                <a:latin typeface="Times New Roman" panose="02020603050405020304" pitchFamily="18" charset="0"/>
                <a:cs typeface="Times New Roman" panose="02020603050405020304" pitchFamily="18" charset="0"/>
              </a:rPr>
              <a:t>N</a:t>
            </a:r>
            <a:r>
              <a:rPr lang="en-US" sz="1200" b="1" dirty="0">
                <a:solidFill>
                  <a:srgbClr val="FF6600"/>
                </a:solidFill>
                <a:latin typeface="Times New Roman" panose="02020603050405020304" pitchFamily="18" charset="0"/>
                <a:cs typeface="Times New Roman" panose="02020603050405020304" pitchFamily="18" charset="0"/>
              </a:rPr>
              <a:t>+1)</a:t>
            </a:r>
          </a:p>
        </p:txBody>
      </p:sp>
      <p:sp>
        <p:nvSpPr>
          <p:cNvPr id="84" name="Rectangle 83"/>
          <p:cNvSpPr/>
          <p:nvPr/>
        </p:nvSpPr>
        <p:spPr>
          <a:xfrm>
            <a:off x="2051720" y="2050226"/>
            <a:ext cx="813043" cy="276999"/>
          </a:xfrm>
          <a:prstGeom prst="rect">
            <a:avLst/>
          </a:prstGeom>
        </p:spPr>
        <p:txBody>
          <a:bodyPr wrap="none">
            <a:spAutoFit/>
          </a:bodyPr>
          <a:lstStyle/>
          <a:p>
            <a:r>
              <a:rPr lang="en-US" sz="1200" b="1" dirty="0">
                <a:solidFill>
                  <a:srgbClr val="00B0F0"/>
                </a:solidFill>
                <a:latin typeface="Times New Roman" panose="02020603050405020304" pitchFamily="18" charset="0"/>
                <a:cs typeface="Times New Roman" panose="02020603050405020304" pitchFamily="18" charset="0"/>
              </a:rPr>
              <a:t>(</a:t>
            </a:r>
            <a:r>
              <a:rPr lang="en-US" sz="1200" b="1" i="1" dirty="0">
                <a:solidFill>
                  <a:srgbClr val="00B0F0"/>
                </a:solidFill>
                <a:latin typeface="Times New Roman" panose="02020603050405020304" pitchFamily="18" charset="0"/>
                <a:cs typeface="Times New Roman" panose="02020603050405020304" pitchFamily="18" charset="0"/>
              </a:rPr>
              <a:t>N</a:t>
            </a:r>
            <a:r>
              <a:rPr lang="en-US" sz="1200" b="1" dirty="0">
                <a:solidFill>
                  <a:srgbClr val="00B0F0"/>
                </a:solidFill>
                <a:latin typeface="Times New Roman" panose="02020603050405020304" pitchFamily="18" charset="0"/>
                <a:cs typeface="Times New Roman" panose="02020603050405020304" pitchFamily="18" charset="0"/>
              </a:rPr>
              <a:t>+1) × </a:t>
            </a:r>
            <a:r>
              <a:rPr lang="en-US" sz="1200" b="1" i="1" dirty="0">
                <a:solidFill>
                  <a:srgbClr val="00B0F0"/>
                </a:solidFill>
                <a:latin typeface="Times New Roman" panose="02020603050405020304" pitchFamily="18" charset="0"/>
                <a:cs typeface="Times New Roman" panose="02020603050405020304" pitchFamily="18" charset="0"/>
              </a:rPr>
              <a:t>n</a:t>
            </a:r>
          </a:p>
        </p:txBody>
      </p:sp>
      <p:sp>
        <p:nvSpPr>
          <p:cNvPr id="85" name="Rectangle 84"/>
          <p:cNvSpPr/>
          <p:nvPr/>
        </p:nvSpPr>
        <p:spPr>
          <a:xfrm>
            <a:off x="2908193" y="2636912"/>
            <a:ext cx="511679" cy="276999"/>
          </a:xfrm>
          <a:prstGeom prst="rect">
            <a:avLst/>
          </a:prstGeom>
        </p:spPr>
        <p:txBody>
          <a:bodyPr wrap="none">
            <a:spAutoFit/>
          </a:bodyPr>
          <a:lstStyle/>
          <a:p>
            <a:r>
              <a:rPr lang="en-US" sz="1200" b="1" dirty="0">
                <a:solidFill>
                  <a:schemeClr val="accent2">
                    <a:lumMod val="75000"/>
                  </a:schemeClr>
                </a:solidFill>
                <a:latin typeface="Times New Roman" panose="02020603050405020304" pitchFamily="18" charset="0"/>
                <a:cs typeface="Times New Roman" panose="02020603050405020304" pitchFamily="18" charset="0"/>
              </a:rPr>
              <a:t>1 × </a:t>
            </a:r>
            <a:r>
              <a:rPr lang="en-US" sz="1200" b="1" i="1" dirty="0">
                <a:solidFill>
                  <a:schemeClr val="accent2">
                    <a:lumMod val="75000"/>
                  </a:schemeClr>
                </a:solidFill>
                <a:latin typeface="Times New Roman" panose="02020603050405020304" pitchFamily="18" charset="0"/>
                <a:cs typeface="Times New Roman" panose="02020603050405020304" pitchFamily="18" charset="0"/>
              </a:rPr>
              <a:t>n</a:t>
            </a:r>
          </a:p>
        </p:txBody>
      </p:sp>
      <p:graphicFrame>
        <p:nvGraphicFramePr>
          <p:cNvPr id="37" name="Object 36"/>
          <p:cNvGraphicFramePr>
            <a:graphicFrameLocks noChangeAspect="1"/>
          </p:cNvGraphicFramePr>
          <p:nvPr>
            <p:extLst>
              <p:ext uri="{D42A27DB-BD31-4B8C-83A1-F6EECF244321}">
                <p14:modId xmlns:p14="http://schemas.microsoft.com/office/powerpoint/2010/main" val="1106694689"/>
              </p:ext>
            </p:extLst>
          </p:nvPr>
        </p:nvGraphicFramePr>
        <p:xfrm>
          <a:off x="2265363" y="1287463"/>
          <a:ext cx="4643437" cy="715962"/>
        </p:xfrm>
        <a:graphic>
          <a:graphicData uri="http://schemas.openxmlformats.org/presentationml/2006/ole">
            <mc:AlternateContent xmlns:mc="http://schemas.openxmlformats.org/markup-compatibility/2006">
              <mc:Choice xmlns:v="urn:schemas-microsoft-com:vml" Requires="v">
                <p:oleObj spid="_x0000_s30443" name="Equation" r:id="rId7" imgW="2806560" imgH="431640" progId="Equation.DSMT4">
                  <p:embed/>
                </p:oleObj>
              </mc:Choice>
              <mc:Fallback>
                <p:oleObj name="Equation" r:id="rId7" imgW="2806560" imgH="431640" progId="Equation.DSMT4">
                  <p:embed/>
                  <p:pic>
                    <p:nvPicPr>
                      <p:cNvPr id="0" name=""/>
                      <p:cNvPicPr/>
                      <p:nvPr/>
                    </p:nvPicPr>
                    <p:blipFill>
                      <a:blip r:embed="rId8"/>
                      <a:stretch>
                        <a:fillRect/>
                      </a:stretch>
                    </p:blipFill>
                    <p:spPr>
                      <a:xfrm>
                        <a:off x="2265363" y="1287463"/>
                        <a:ext cx="4643437" cy="715962"/>
                      </a:xfrm>
                      <a:prstGeom prst="rect">
                        <a:avLst/>
                      </a:prstGeom>
                    </p:spPr>
                  </p:pic>
                </p:oleObj>
              </mc:Fallback>
            </mc:AlternateContent>
          </a:graphicData>
        </a:graphic>
      </p:graphicFrame>
      <p:sp>
        <p:nvSpPr>
          <p:cNvPr id="48" name="Rectangle 47"/>
          <p:cNvSpPr/>
          <p:nvPr/>
        </p:nvSpPr>
        <p:spPr>
          <a:xfrm>
            <a:off x="7092280" y="2723238"/>
            <a:ext cx="838691" cy="276999"/>
          </a:xfrm>
          <a:prstGeom prst="rect">
            <a:avLst/>
          </a:prstGeom>
        </p:spPr>
        <p:txBody>
          <a:bodyPr wrap="none">
            <a:spAutoFit/>
          </a:bodyPr>
          <a:lstStyle/>
          <a:p>
            <a:r>
              <a:rPr lang="en-US" sz="1200" b="1" dirty="0">
                <a:latin typeface="Times New Roman" panose="02020603050405020304" pitchFamily="18" charset="0"/>
                <a:cs typeface="Times New Roman" panose="02020603050405020304" pitchFamily="18" charset="0"/>
              </a:rPr>
              <a:t>(</a:t>
            </a:r>
            <a:r>
              <a:rPr lang="en-US" sz="1200" b="1" i="1" dirty="0">
                <a:latin typeface="Times New Roman" panose="02020603050405020304" pitchFamily="18" charset="0"/>
                <a:cs typeface="Times New Roman" panose="02020603050405020304" pitchFamily="18" charset="0"/>
              </a:rPr>
              <a:t>N</a:t>
            </a:r>
            <a:r>
              <a:rPr lang="en-US" sz="1200" b="1" dirty="0">
                <a:latin typeface="Times New Roman" panose="02020603050405020304" pitchFamily="18" charset="0"/>
                <a:cs typeface="Times New Roman" panose="02020603050405020304" pitchFamily="18" charset="0"/>
              </a:rPr>
              <a:t>+1) × </a:t>
            </a:r>
            <a:r>
              <a:rPr lang="en-US" sz="1200" b="1" i="1" dirty="0">
                <a:latin typeface="Times New Roman" panose="02020603050405020304" pitchFamily="18" charset="0"/>
                <a:cs typeface="Times New Roman" panose="02020603050405020304" pitchFamily="18" charset="0"/>
              </a:rPr>
              <a:t>N</a:t>
            </a:r>
          </a:p>
        </p:txBody>
      </p:sp>
      <p:sp>
        <p:nvSpPr>
          <p:cNvPr id="49" name="Rectangle 48"/>
          <p:cNvSpPr/>
          <p:nvPr/>
        </p:nvSpPr>
        <p:spPr>
          <a:xfrm>
            <a:off x="7956376" y="2708920"/>
            <a:ext cx="848309" cy="276999"/>
          </a:xfrm>
          <a:prstGeom prst="rect">
            <a:avLst/>
          </a:prstGeom>
        </p:spPr>
        <p:txBody>
          <a:bodyPr wrap="none">
            <a:spAutoFit/>
          </a:bodyPr>
          <a:lstStyle/>
          <a:p>
            <a:r>
              <a:rPr lang="en-US" sz="1200" b="1" dirty="0">
                <a:solidFill>
                  <a:srgbClr val="7030A0"/>
                </a:solidFill>
                <a:latin typeface="Times New Roman" panose="02020603050405020304" pitchFamily="18" charset="0"/>
                <a:cs typeface="Times New Roman" panose="02020603050405020304" pitchFamily="18" charset="0"/>
              </a:rPr>
              <a:t>(</a:t>
            </a:r>
            <a:r>
              <a:rPr lang="en-US" sz="1200" b="1" i="1" dirty="0">
                <a:solidFill>
                  <a:srgbClr val="7030A0"/>
                </a:solidFill>
                <a:latin typeface="Times New Roman" panose="02020603050405020304" pitchFamily="18" charset="0"/>
                <a:cs typeface="Times New Roman" panose="02020603050405020304" pitchFamily="18" charset="0"/>
              </a:rPr>
              <a:t>M</a:t>
            </a:r>
            <a:r>
              <a:rPr lang="en-US" sz="1200" b="1" dirty="0">
                <a:solidFill>
                  <a:srgbClr val="7030A0"/>
                </a:solidFill>
                <a:latin typeface="Times New Roman" panose="02020603050405020304" pitchFamily="18" charset="0"/>
                <a:cs typeface="Times New Roman" panose="02020603050405020304" pitchFamily="18" charset="0"/>
              </a:rPr>
              <a:t>+1) × </a:t>
            </a:r>
            <a:r>
              <a:rPr lang="en-US" sz="1200" b="1" i="1" dirty="0">
                <a:solidFill>
                  <a:srgbClr val="7030A0"/>
                </a:solidFill>
                <a:latin typeface="Times New Roman" panose="02020603050405020304" pitchFamily="18" charset="0"/>
                <a:cs typeface="Times New Roman" panose="02020603050405020304" pitchFamily="18" charset="0"/>
              </a:rPr>
              <a:t>n</a:t>
            </a:r>
          </a:p>
        </p:txBody>
      </p:sp>
      <p:graphicFrame>
        <p:nvGraphicFramePr>
          <p:cNvPr id="39" name="Object 38"/>
          <p:cNvGraphicFramePr>
            <a:graphicFrameLocks noChangeAspect="1"/>
          </p:cNvGraphicFramePr>
          <p:nvPr>
            <p:extLst>
              <p:ext uri="{D42A27DB-BD31-4B8C-83A1-F6EECF244321}">
                <p14:modId xmlns:p14="http://schemas.microsoft.com/office/powerpoint/2010/main" val="32641520"/>
              </p:ext>
            </p:extLst>
          </p:nvPr>
        </p:nvGraphicFramePr>
        <p:xfrm>
          <a:off x="560388" y="4822825"/>
          <a:ext cx="8013700" cy="1889125"/>
        </p:xfrm>
        <a:graphic>
          <a:graphicData uri="http://schemas.openxmlformats.org/presentationml/2006/ole">
            <mc:AlternateContent xmlns:mc="http://schemas.openxmlformats.org/markup-compatibility/2006">
              <mc:Choice xmlns:v="urn:schemas-microsoft-com:vml" Requires="v">
                <p:oleObj spid="_x0000_s30444" name="Equation" r:id="rId9" imgW="4952880" imgH="1168200" progId="Equation.DSMT4">
                  <p:embed/>
                </p:oleObj>
              </mc:Choice>
              <mc:Fallback>
                <p:oleObj name="Equation" r:id="rId9" imgW="4952880" imgH="1168200" progId="Equation.DSMT4">
                  <p:embed/>
                  <p:pic>
                    <p:nvPicPr>
                      <p:cNvPr id="0" name=""/>
                      <p:cNvPicPr/>
                      <p:nvPr/>
                    </p:nvPicPr>
                    <p:blipFill>
                      <a:blip r:embed="rId10"/>
                      <a:stretch>
                        <a:fillRect/>
                      </a:stretch>
                    </p:blipFill>
                    <p:spPr>
                      <a:xfrm>
                        <a:off x="560388" y="4822825"/>
                        <a:ext cx="8013700" cy="1889125"/>
                      </a:xfrm>
                      <a:prstGeom prst="rect">
                        <a:avLst/>
                      </a:prstGeom>
                    </p:spPr>
                  </p:pic>
                </p:oleObj>
              </mc:Fallback>
            </mc:AlternateContent>
          </a:graphicData>
        </a:graphic>
      </p:graphicFrame>
      <p:grpSp>
        <p:nvGrpSpPr>
          <p:cNvPr id="3" name="Group 2"/>
          <p:cNvGrpSpPr/>
          <p:nvPr/>
        </p:nvGrpSpPr>
        <p:grpSpPr>
          <a:xfrm>
            <a:off x="3574142" y="2437075"/>
            <a:ext cx="3590146" cy="559876"/>
            <a:chOff x="3740260" y="2437075"/>
            <a:chExt cx="3590146" cy="559876"/>
          </a:xfrm>
        </p:grpSpPr>
        <p:sp>
          <p:nvSpPr>
            <p:cNvPr id="86" name="Rectangle 85"/>
            <p:cNvSpPr/>
            <p:nvPr/>
          </p:nvSpPr>
          <p:spPr>
            <a:xfrm>
              <a:off x="5132817" y="2437075"/>
              <a:ext cx="805029" cy="276999"/>
            </a:xfrm>
            <a:prstGeom prst="rect">
              <a:avLst/>
            </a:prstGeom>
          </p:spPr>
          <p:txBody>
            <a:bodyPr wrap="none">
              <a:spAutoFit/>
            </a:bodyPr>
            <a:lstStyle/>
            <a:p>
              <a:r>
                <a:rPr lang="en-US" sz="1200" b="1" dirty="0">
                  <a:solidFill>
                    <a:srgbClr val="FFCC00"/>
                  </a:solidFill>
                  <a:latin typeface="Times New Roman" panose="02020603050405020304" pitchFamily="18" charset="0"/>
                  <a:cs typeface="Times New Roman" panose="02020603050405020304" pitchFamily="18" charset="0"/>
                </a:rPr>
                <a:t>1 × (</a:t>
              </a:r>
              <a:r>
                <a:rPr lang="en-US" sz="1200" b="1" i="1" dirty="0">
                  <a:solidFill>
                    <a:srgbClr val="FFCC00"/>
                  </a:solidFill>
                  <a:latin typeface="Times New Roman" panose="02020603050405020304" pitchFamily="18" charset="0"/>
                  <a:cs typeface="Times New Roman" panose="02020603050405020304" pitchFamily="18" charset="0"/>
                </a:rPr>
                <a:t>N</a:t>
              </a:r>
              <a:r>
                <a:rPr lang="en-US" sz="1200" b="1" dirty="0">
                  <a:solidFill>
                    <a:srgbClr val="FFCC00"/>
                  </a:solidFill>
                  <a:latin typeface="Times New Roman" panose="02020603050405020304" pitchFamily="18" charset="0"/>
                  <a:cs typeface="Times New Roman" panose="02020603050405020304" pitchFamily="18" charset="0"/>
                </a:rPr>
                <a:t>+1)</a:t>
              </a:r>
            </a:p>
          </p:txBody>
        </p:sp>
        <p:sp>
          <p:nvSpPr>
            <p:cNvPr id="2" name="Left Brace 1"/>
            <p:cNvSpPr/>
            <p:nvPr/>
          </p:nvSpPr>
          <p:spPr>
            <a:xfrm rot="5400000">
              <a:off x="5408419" y="1074965"/>
              <a:ext cx="253827" cy="3590146"/>
            </a:xfrm>
            <a:prstGeom prst="leftBrace">
              <a:avLst/>
            </a:prstGeom>
            <a:ln>
              <a:solidFill>
                <a:srgbClr val="FFC00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pSp>
      <p:grpSp>
        <p:nvGrpSpPr>
          <p:cNvPr id="7" name="Group 6"/>
          <p:cNvGrpSpPr/>
          <p:nvPr/>
        </p:nvGrpSpPr>
        <p:grpSpPr>
          <a:xfrm>
            <a:off x="7524328" y="2276872"/>
            <a:ext cx="864339" cy="658551"/>
            <a:chOff x="7690201" y="2276872"/>
            <a:chExt cx="864339" cy="658551"/>
          </a:xfrm>
        </p:grpSpPr>
        <p:sp>
          <p:nvSpPr>
            <p:cNvPr id="41" name="Rectangle 40"/>
            <p:cNvSpPr/>
            <p:nvPr/>
          </p:nvSpPr>
          <p:spPr>
            <a:xfrm>
              <a:off x="7690201" y="2276872"/>
              <a:ext cx="864339" cy="276999"/>
            </a:xfrm>
            <a:prstGeom prst="rect">
              <a:avLst/>
            </a:prstGeom>
          </p:spPr>
          <p:txBody>
            <a:bodyPr wrap="none">
              <a:spAutoFit/>
            </a:bodyPr>
            <a:lstStyle/>
            <a:p>
              <a:r>
                <a:rPr lang="en-US" sz="1200" b="1" i="1" dirty="0">
                  <a:solidFill>
                    <a:srgbClr val="FF0000"/>
                  </a:solidFill>
                  <a:latin typeface="Times New Roman" panose="02020603050405020304" pitchFamily="18" charset="0"/>
                  <a:cs typeface="Times New Roman" panose="02020603050405020304" pitchFamily="18" charset="0"/>
                </a:rPr>
                <a:t>N</a:t>
              </a:r>
              <a:r>
                <a:rPr lang="en-US" sz="1200" b="1" dirty="0">
                  <a:solidFill>
                    <a:srgbClr val="FF0000"/>
                  </a:solidFill>
                  <a:latin typeface="Times New Roman" panose="02020603050405020304" pitchFamily="18" charset="0"/>
                  <a:cs typeface="Times New Roman" panose="02020603050405020304" pitchFamily="18" charset="0"/>
                </a:rPr>
                <a:t> × (</a:t>
              </a:r>
              <a:r>
                <a:rPr lang="en-US" sz="1200" b="1" i="1" dirty="0">
                  <a:solidFill>
                    <a:srgbClr val="FF0000"/>
                  </a:solidFill>
                  <a:latin typeface="Times New Roman" panose="02020603050405020304" pitchFamily="18" charset="0"/>
                  <a:cs typeface="Times New Roman" panose="02020603050405020304" pitchFamily="18" charset="0"/>
                </a:rPr>
                <a:t>M</a:t>
              </a:r>
              <a:r>
                <a:rPr lang="en-US" sz="1200" b="1" dirty="0">
                  <a:solidFill>
                    <a:srgbClr val="FF0000"/>
                  </a:solidFill>
                  <a:latin typeface="Times New Roman" panose="02020603050405020304" pitchFamily="18" charset="0"/>
                  <a:cs typeface="Times New Roman" panose="02020603050405020304" pitchFamily="18" charset="0"/>
                </a:rPr>
                <a:t>+1)</a:t>
              </a:r>
            </a:p>
          </p:txBody>
        </p:sp>
        <p:cxnSp>
          <p:nvCxnSpPr>
            <p:cNvPr id="31" name="Straight Arrow Connector 30"/>
            <p:cNvCxnSpPr/>
            <p:nvPr/>
          </p:nvCxnSpPr>
          <p:spPr>
            <a:xfrm>
              <a:off x="8101569" y="2578817"/>
              <a:ext cx="0" cy="356606"/>
            </a:xfrm>
            <a:prstGeom prst="straightConnector1">
              <a:avLst/>
            </a:prstGeom>
            <a:ln>
              <a:solidFill>
                <a:srgbClr val="FF0000"/>
              </a:solidFill>
              <a:tailEnd type="triangle"/>
            </a:ln>
            <a:effectLst/>
          </p:spPr>
          <p:style>
            <a:lnRef idx="2">
              <a:schemeClr val="accent1"/>
            </a:lnRef>
            <a:fillRef idx="0">
              <a:schemeClr val="accent1"/>
            </a:fillRef>
            <a:effectRef idx="1">
              <a:schemeClr val="accent1"/>
            </a:effectRef>
            <a:fontRef idx="minor">
              <a:schemeClr val="tx1"/>
            </a:fontRef>
          </p:style>
        </p:cxnSp>
      </p:grpSp>
      <p:graphicFrame>
        <p:nvGraphicFramePr>
          <p:cNvPr id="5" name="Object 4"/>
          <p:cNvGraphicFramePr>
            <a:graphicFrameLocks noChangeAspect="1"/>
          </p:cNvGraphicFramePr>
          <p:nvPr>
            <p:extLst>
              <p:ext uri="{D42A27DB-BD31-4B8C-83A1-F6EECF244321}">
                <p14:modId xmlns:p14="http://schemas.microsoft.com/office/powerpoint/2010/main" val="54054922"/>
              </p:ext>
            </p:extLst>
          </p:nvPr>
        </p:nvGraphicFramePr>
        <p:xfrm>
          <a:off x="4016375" y="4265613"/>
          <a:ext cx="4851400" cy="365125"/>
        </p:xfrm>
        <a:graphic>
          <a:graphicData uri="http://schemas.openxmlformats.org/presentationml/2006/ole">
            <mc:AlternateContent xmlns:mc="http://schemas.openxmlformats.org/markup-compatibility/2006">
              <mc:Choice xmlns:v="urn:schemas-microsoft-com:vml" Requires="v">
                <p:oleObj spid="_x0000_s30445" name="Equation" r:id="rId11" imgW="3377880" imgH="253800" progId="Equation.DSMT4">
                  <p:embed/>
                </p:oleObj>
              </mc:Choice>
              <mc:Fallback>
                <p:oleObj name="Equation" r:id="rId11" imgW="3377880" imgH="253800" progId="Equation.DSMT4">
                  <p:embed/>
                  <p:pic>
                    <p:nvPicPr>
                      <p:cNvPr id="0" name=""/>
                      <p:cNvPicPr/>
                      <p:nvPr/>
                    </p:nvPicPr>
                    <p:blipFill>
                      <a:blip r:embed="rId12"/>
                      <a:stretch>
                        <a:fillRect/>
                      </a:stretch>
                    </p:blipFill>
                    <p:spPr>
                      <a:xfrm>
                        <a:off x="4016375" y="4265613"/>
                        <a:ext cx="4851400" cy="365125"/>
                      </a:xfrm>
                      <a:prstGeom prst="rect">
                        <a:avLst/>
                      </a:prstGeom>
                    </p:spPr>
                  </p:pic>
                </p:oleObj>
              </mc:Fallback>
            </mc:AlternateContent>
          </a:graphicData>
        </a:graphic>
      </p:graphicFrame>
      <p:sp>
        <p:nvSpPr>
          <p:cNvPr id="6" name="Oval 5"/>
          <p:cNvSpPr/>
          <p:nvPr/>
        </p:nvSpPr>
        <p:spPr>
          <a:xfrm>
            <a:off x="2915816" y="2924944"/>
            <a:ext cx="511679" cy="428763"/>
          </a:xfrm>
          <a:prstGeom prst="ellipse">
            <a:avLst/>
          </a:prstGeom>
          <a:noFill/>
          <a:ln w="25400">
            <a:solidFill>
              <a:srgbClr val="00B05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 name="Oval 42"/>
          <p:cNvSpPr/>
          <p:nvPr/>
        </p:nvSpPr>
        <p:spPr>
          <a:xfrm>
            <a:off x="5292080" y="2914764"/>
            <a:ext cx="1886403" cy="428763"/>
          </a:xfrm>
          <a:prstGeom prst="ellipse">
            <a:avLst/>
          </a:prstGeom>
          <a:noFill/>
          <a:ln w="25400">
            <a:solidFill>
              <a:srgbClr val="00B05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4" name="Straight Arrow Connector 43"/>
          <p:cNvCxnSpPr/>
          <p:nvPr/>
        </p:nvCxnSpPr>
        <p:spPr>
          <a:xfrm flipH="1" flipV="1">
            <a:off x="3365002" y="3369924"/>
            <a:ext cx="1157090" cy="680642"/>
          </a:xfrm>
          <a:prstGeom prst="straightConnector1">
            <a:avLst/>
          </a:prstGeom>
          <a:ln>
            <a:solidFill>
              <a:srgbClr val="00B050"/>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45" name="Straight Arrow Connector 44"/>
          <p:cNvCxnSpPr>
            <a:endCxn id="43" idx="4"/>
          </p:cNvCxnSpPr>
          <p:nvPr/>
        </p:nvCxnSpPr>
        <p:spPr>
          <a:xfrm flipV="1">
            <a:off x="4522092" y="3343527"/>
            <a:ext cx="1713190" cy="707039"/>
          </a:xfrm>
          <a:prstGeom prst="straightConnector1">
            <a:avLst/>
          </a:prstGeom>
          <a:ln>
            <a:solidFill>
              <a:srgbClr val="00B050"/>
            </a:solidFill>
            <a:tailEnd type="triangle"/>
          </a:ln>
          <a:effectLst/>
        </p:spPr>
        <p:style>
          <a:lnRef idx="2">
            <a:schemeClr val="accent1"/>
          </a:lnRef>
          <a:fillRef idx="0">
            <a:schemeClr val="accent1"/>
          </a:fillRef>
          <a:effectRef idx="1">
            <a:schemeClr val="accent1"/>
          </a:effectRef>
          <a:fontRef idx="minor">
            <a:schemeClr val="tx1"/>
          </a:fontRef>
        </p:style>
      </p:cxnSp>
      <p:sp>
        <p:nvSpPr>
          <p:cNvPr id="12" name="Rectangle 11"/>
          <p:cNvSpPr/>
          <p:nvPr/>
        </p:nvSpPr>
        <p:spPr>
          <a:xfrm>
            <a:off x="4131432" y="4039232"/>
            <a:ext cx="1320041" cy="307777"/>
          </a:xfrm>
          <a:prstGeom prst="rect">
            <a:avLst/>
          </a:prstGeom>
        </p:spPr>
        <p:txBody>
          <a:bodyPr wrap="none">
            <a:spAutoFit/>
          </a:bodyPr>
          <a:lstStyle/>
          <a:p>
            <a:r>
              <a:rPr lang="en-US" sz="1400" b="1" dirty="0">
                <a:solidFill>
                  <a:srgbClr val="00B050"/>
                </a:solidFill>
              </a:rPr>
              <a:t>Constant </a:t>
            </a:r>
            <a:r>
              <a:rPr lang="en-US" sz="1400" b="1" dirty="0">
                <a:solidFill>
                  <a:srgbClr val="00B050"/>
                </a:solidFill>
                <a:sym typeface="Wingdings" panose="05000000000000000000" pitchFamily="2" charset="2"/>
              </a:rPr>
              <a:t>terms</a:t>
            </a:r>
            <a:endParaRPr lang="en-US" sz="1400" dirty="0">
              <a:solidFill>
                <a:srgbClr val="00B050"/>
              </a:solidFill>
            </a:endParaRPr>
          </a:p>
        </p:txBody>
      </p:sp>
      <p:sp>
        <p:nvSpPr>
          <p:cNvPr id="18" name="Rectangle 17"/>
          <p:cNvSpPr/>
          <p:nvPr/>
        </p:nvSpPr>
        <p:spPr>
          <a:xfrm>
            <a:off x="1773355" y="3929390"/>
            <a:ext cx="1702004" cy="307777"/>
          </a:xfrm>
          <a:prstGeom prst="rect">
            <a:avLst/>
          </a:prstGeom>
        </p:spPr>
        <p:txBody>
          <a:bodyPr wrap="none">
            <a:spAutoFit/>
          </a:bodyPr>
          <a:lstStyle/>
          <a:p>
            <a:pPr algn="ctr"/>
            <a:r>
              <a:rPr lang="en-US" sz="1400" b="1" dirty="0">
                <a:solidFill>
                  <a:srgbClr val="00B0F0"/>
                </a:solidFill>
              </a:rPr>
              <a:t>Solution coefficients</a:t>
            </a:r>
          </a:p>
        </p:txBody>
      </p:sp>
    </p:spTree>
    <p:extLst>
      <p:ext uri="{BB962C8B-B14F-4D97-AF65-F5344CB8AC3E}">
        <p14:creationId xmlns:p14="http://schemas.microsoft.com/office/powerpoint/2010/main" val="14728559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4" name="Rectangle 23"/>
              <p:cNvSpPr/>
              <p:nvPr/>
            </p:nvSpPr>
            <p:spPr>
              <a:xfrm>
                <a:off x="107503" y="980728"/>
                <a:ext cx="8960297" cy="5021631"/>
              </a:xfrm>
              <a:prstGeom prst="rect">
                <a:avLst/>
              </a:prstGeom>
            </p:spPr>
            <p:txBody>
              <a:bodyPr wrap="square">
                <a:spAutoFit/>
              </a:bodyPr>
              <a:lstStyle/>
              <a:p>
                <a:r>
                  <a:rPr lang="en-US" b="1" dirty="0">
                    <a:solidFill>
                      <a:srgbClr val="0000FF"/>
                    </a:solidFill>
                  </a:rPr>
                  <a:t>Absorb Constant</a:t>
                </a:r>
              </a:p>
              <a:p>
                <a:endParaRPr lang="en-US" b="1" dirty="0">
                  <a:solidFill>
                    <a:srgbClr val="0000FF"/>
                  </a:solidFill>
                </a:endParaRPr>
              </a:p>
              <a:p>
                <a:endParaRPr lang="en-US" b="1" dirty="0">
                  <a:solidFill>
                    <a:srgbClr val="0000FF"/>
                  </a:solidFill>
                </a:endParaRPr>
              </a:p>
              <a:p>
                <a:endParaRPr lang="en-US" b="1" dirty="0">
                  <a:solidFill>
                    <a:srgbClr val="0000FF"/>
                  </a:solidFill>
                </a:endParaRPr>
              </a:p>
              <a:p>
                <a:endParaRPr lang="en-US" b="1" dirty="0">
                  <a:solidFill>
                    <a:srgbClr val="0000FF"/>
                  </a:solidFill>
                </a:endParaRPr>
              </a:p>
              <a:p>
                <a:endParaRPr lang="en-US" b="1" dirty="0">
                  <a:solidFill>
                    <a:srgbClr val="0000FF"/>
                  </a:solidFill>
                </a:endParaRPr>
              </a:p>
              <a:p>
                <a:r>
                  <a:rPr lang="en-US" b="1" dirty="0">
                    <a:solidFill>
                      <a:srgbClr val="0000FF"/>
                    </a:solidFill>
                  </a:rPr>
                  <a:t>Equate coefficients of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𝑇</m:t>
                        </m:r>
                      </m:e>
                      <m:sub>
                        <m:r>
                          <a:rPr lang="en-US" b="0" i="1" smtClean="0">
                            <a:latin typeface="Cambria Math" panose="02040503050406030204" pitchFamily="18" charset="0"/>
                          </a:rPr>
                          <m:t>𝑘</m:t>
                        </m:r>
                      </m:sub>
                    </m:sSub>
                  </m:oMath>
                </a14:m>
                <a:endParaRPr lang="en-US" dirty="0"/>
              </a:p>
              <a:p>
                <a:endParaRPr lang="en-US" b="1" dirty="0">
                  <a:solidFill>
                    <a:srgbClr val="0000FF"/>
                  </a:solidFill>
                </a:endParaRPr>
              </a:p>
              <a:p>
                <a:endParaRPr lang="en-US" b="1" dirty="0">
                  <a:solidFill>
                    <a:srgbClr val="0000FF"/>
                  </a:solidFill>
                </a:endParaRPr>
              </a:p>
              <a:p>
                <a:endParaRPr lang="en-US" b="1" dirty="0">
                  <a:solidFill>
                    <a:srgbClr val="0000FF"/>
                  </a:solidFill>
                </a:endParaRPr>
              </a:p>
              <a:p>
                <a:endParaRPr lang="en-US" b="1" dirty="0">
                  <a:solidFill>
                    <a:srgbClr val="0000FF"/>
                  </a:solidFill>
                </a:endParaRPr>
              </a:p>
              <a:p>
                <a:endParaRPr lang="en-US" b="1" dirty="0">
                  <a:solidFill>
                    <a:srgbClr val="0000FF"/>
                  </a:solidFill>
                </a:endParaRPr>
              </a:p>
              <a:p>
                <a:endParaRPr lang="en-US" sz="1000" b="1" dirty="0">
                  <a:solidFill>
                    <a:srgbClr val="0000FF"/>
                  </a:solidFill>
                </a:endParaRPr>
              </a:p>
              <a:p>
                <a:endParaRPr lang="en-US" sz="1000" b="1" dirty="0">
                  <a:solidFill>
                    <a:srgbClr val="0000FF"/>
                  </a:solidFill>
                </a:endParaRPr>
              </a:p>
              <a:p>
                <a:endParaRPr lang="en-US" sz="500" b="1" dirty="0">
                  <a:solidFill>
                    <a:srgbClr val="0000FF"/>
                  </a:solidFill>
                </a:endParaRPr>
              </a:p>
              <a:p>
                <a:r>
                  <a:rPr lang="en-US" b="1" dirty="0">
                    <a:solidFill>
                      <a:srgbClr val="0000FF"/>
                    </a:solidFill>
                  </a:rPr>
                  <a:t>Recall Constant </a:t>
                </a:r>
                <a14:m>
                  <m:oMath xmlns:m="http://schemas.openxmlformats.org/officeDocument/2006/math">
                    <m:r>
                      <a:rPr lang="en-US" b="1" i="1">
                        <a:latin typeface="Cambria Math" panose="02040503050406030204" pitchFamily="18" charset="0"/>
                      </a:rPr>
                      <m:t>𝑪</m:t>
                    </m:r>
                    <m:r>
                      <a:rPr lang="en-US">
                        <a:latin typeface="Cambria Math" panose="02040503050406030204" pitchFamily="18" charset="0"/>
                      </a:rPr>
                      <m:t>(−1)=</m:t>
                    </m:r>
                    <m:r>
                      <a:rPr lang="en-US" b="1" i="1">
                        <a:latin typeface="Cambria Math" panose="02040503050406030204" pitchFamily="18" charset="0"/>
                      </a:rPr>
                      <m:t>𝒙</m:t>
                    </m:r>
                    <m:r>
                      <a:rPr lang="en-US">
                        <a:latin typeface="Cambria Math" panose="02040503050406030204" pitchFamily="18" charset="0"/>
                      </a:rPr>
                      <m:t>(−1)−</m:t>
                    </m:r>
                    <m:d>
                      <m:dPr>
                        <m:begChr m:val="["/>
                        <m:endChr m:val="]"/>
                        <m:ctrlPr>
                          <a:rPr lang="en-US" i="1">
                            <a:latin typeface="Cambria Math" panose="02040503050406030204" pitchFamily="18" charset="0"/>
                          </a:rPr>
                        </m:ctrlPr>
                      </m:dPr>
                      <m:e>
                        <m:m>
                          <m:mPr>
                            <m:mcs>
                              <m:mc>
                                <m:mcPr>
                                  <m:count m:val="3"/>
                                  <m:mcJc m:val="center"/>
                                </m:mcPr>
                              </m:mc>
                            </m:mcs>
                            <m:ctrlPr>
                              <a:rPr lang="en-US" i="1">
                                <a:latin typeface="Cambria Math" panose="02040503050406030204" pitchFamily="18" charset="0"/>
                              </a:rPr>
                            </m:ctrlPr>
                          </m:mPr>
                          <m:mr>
                            <m:e>
                              <m:d>
                                <m:dPr>
                                  <m:beg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𝑇</m:t>
                                      </m:r>
                                    </m:e>
                                    <m:sub>
                                      <m:r>
                                        <a:rPr lang="en-US">
                                          <a:latin typeface="Cambria Math" panose="02040503050406030204" pitchFamily="18" charset="0"/>
                                        </a:rPr>
                                        <m:t>0</m:t>
                                      </m:r>
                                    </m:sub>
                                  </m:sSub>
                                  <m:r>
                                    <a:rPr lang="en-US">
                                      <a:latin typeface="Cambria Math" panose="02040503050406030204" pitchFamily="18" charset="0"/>
                                    </a:rPr>
                                    <m:t>(−1</m:t>
                                  </m:r>
                                </m:e>
                              </m:d>
                            </m:e>
                            <m:e>
                              <m:r>
                                <a:rPr lang="en-US">
                                  <a:latin typeface="Cambria Math" panose="02040503050406030204" pitchFamily="18" charset="0"/>
                                </a:rPr>
                                <m:t>⋯</m:t>
                              </m:r>
                            </m:e>
                            <m:e>
                              <m:d>
                                <m:dPr>
                                  <m:beg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𝑇</m:t>
                                      </m:r>
                                    </m:e>
                                    <m:sub>
                                      <m:r>
                                        <a:rPr lang="en-US" i="1">
                                          <a:latin typeface="Cambria Math" panose="02040503050406030204" pitchFamily="18" charset="0"/>
                                        </a:rPr>
                                        <m:t>𝑁</m:t>
                                      </m:r>
                                    </m:sub>
                                  </m:sSub>
                                  <m:r>
                                    <a:rPr lang="en-US">
                                      <a:latin typeface="Cambria Math" panose="02040503050406030204" pitchFamily="18" charset="0"/>
                                    </a:rPr>
                                    <m:t>(−1</m:t>
                                  </m:r>
                                </m:e>
                              </m:d>
                            </m:e>
                          </m:mr>
                        </m:m>
                      </m:e>
                    </m:d>
                    <m:r>
                      <a:rPr lang="en-US">
                        <a:latin typeface="Cambria Math" panose="02040503050406030204" pitchFamily="18" charset="0"/>
                      </a:rPr>
                      <m:t>[</m:t>
                    </m:r>
                    <m:r>
                      <a:rPr lang="en-US" i="1">
                        <a:latin typeface="Cambria Math" panose="02040503050406030204" pitchFamily="18" charset="0"/>
                      </a:rPr>
                      <m:t>𝑆</m:t>
                    </m:r>
                    <m:r>
                      <a:rPr lang="en-US">
                        <a:latin typeface="Cambria Math" panose="02040503050406030204" pitchFamily="18" charset="0"/>
                      </a:rPr>
                      <m:t>][</m:t>
                    </m:r>
                    <m:r>
                      <a:rPr lang="en-US" i="1">
                        <a:latin typeface="Cambria Math" panose="02040503050406030204" pitchFamily="18" charset="0"/>
                      </a:rPr>
                      <m:t>𝐴</m:t>
                    </m:r>
                    <m:r>
                      <a:rPr lang="en-US">
                        <a:latin typeface="Cambria Math" panose="02040503050406030204" pitchFamily="18" charset="0"/>
                      </a:rPr>
                      <m:t>]</m:t>
                    </m:r>
                    <m:d>
                      <m:dPr>
                        <m:begChr m:val="["/>
                        <m:endChr m:val="]"/>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panose="02040503050406030204" pitchFamily="18" charset="0"/>
                              </a:rPr>
                              <m:t>𝐹</m:t>
                            </m:r>
                          </m:e>
                          <m:sup>
                            <m:r>
                              <a:rPr lang="en-US" i="1">
                                <a:latin typeface="Cambria Math" panose="02040503050406030204" pitchFamily="18" charset="0"/>
                              </a:rPr>
                              <m:t>𝑖</m:t>
                            </m:r>
                            <m:r>
                              <a:rPr lang="en-US">
                                <a:latin typeface="Cambria Math" panose="02040503050406030204" pitchFamily="18" charset="0"/>
                              </a:rPr>
                              <m:t>−1</m:t>
                            </m:r>
                          </m:sup>
                        </m:sSup>
                      </m:e>
                    </m:d>
                    <m:r>
                      <a:rPr lang="en-US">
                        <a:latin typeface="Cambria Math" panose="02040503050406030204" pitchFamily="18" charset="0"/>
                      </a:rPr>
                      <m:t>[</m:t>
                    </m:r>
                    <m:r>
                      <a:rPr lang="en-US" b="0" i="1" smtClean="0">
                        <a:latin typeface="Cambria Math" panose="02040503050406030204" pitchFamily="18" charset="0"/>
                      </a:rPr>
                      <m:t>𝑊</m:t>
                    </m:r>
                    <m:r>
                      <a:rPr lang="en-US" b="0" i="1" baseline="-25000" smtClean="0">
                        <a:latin typeface="Cambria Math" panose="02040503050406030204" pitchFamily="18" charset="0"/>
                      </a:rPr>
                      <m:t>2</m:t>
                    </m:r>
                    <m:r>
                      <a:rPr lang="en-US">
                        <a:latin typeface="Cambria Math" panose="02040503050406030204" pitchFamily="18" charset="0"/>
                      </a:rPr>
                      <m:t>]</m:t>
                    </m:r>
                  </m:oMath>
                </a14:m>
                <a:endParaRPr lang="en-US" dirty="0"/>
              </a:p>
              <a:p>
                <a:endParaRPr lang="en-US" dirty="0"/>
              </a:p>
              <a:p>
                <a:endParaRPr lang="en-US" dirty="0"/>
              </a:p>
              <a:p>
                <a:endParaRPr lang="en-US" b="1" dirty="0"/>
              </a:p>
            </p:txBody>
          </p:sp>
        </mc:Choice>
        <mc:Fallback xmlns="">
          <p:sp>
            <p:nvSpPr>
              <p:cNvPr id="24" name="Rectangle 23"/>
              <p:cNvSpPr>
                <a:spLocks noRot="1" noChangeAspect="1" noMove="1" noResize="1" noEditPoints="1" noAdjustHandles="1" noChangeArrowheads="1" noChangeShapeType="1" noTextEdit="1"/>
              </p:cNvSpPr>
              <p:nvPr/>
            </p:nvSpPr>
            <p:spPr>
              <a:xfrm>
                <a:off x="107503" y="980728"/>
                <a:ext cx="8960297" cy="5021631"/>
              </a:xfrm>
              <a:prstGeom prst="rect">
                <a:avLst/>
              </a:prstGeom>
              <a:blipFill>
                <a:blip r:embed="rId4"/>
                <a:stretch>
                  <a:fillRect l="-612" t="-728"/>
                </a:stretch>
              </a:blipFill>
            </p:spPr>
            <p:txBody>
              <a:bodyPr/>
              <a:lstStyle/>
              <a:p>
                <a:r>
                  <a:rPr lang="en-US">
                    <a:noFill/>
                  </a:rPr>
                  <a:t> </a:t>
                </a:r>
              </a:p>
            </p:txBody>
          </p:sp>
        </mc:Fallback>
      </mc:AlternateContent>
      <p:pic>
        <p:nvPicPr>
          <p:cNvPr id="8" name="Picture 7" descr="TAMU_Aero_Logo.png"/>
          <p:cNvPicPr>
            <a:picLocks noChangeAspect="1"/>
          </p:cNvPicPr>
          <p:nvPr/>
        </p:nvPicPr>
        <p:blipFill>
          <a:blip r:embed="rId5"/>
          <a:stretch>
            <a:fillRect/>
          </a:stretch>
        </p:blipFill>
        <p:spPr>
          <a:xfrm>
            <a:off x="0" y="-27384"/>
            <a:ext cx="9144000" cy="998413"/>
          </a:xfrm>
          <a:prstGeom prst="rect">
            <a:avLst/>
          </a:prstGeom>
        </p:spPr>
      </p:pic>
      <p:sp>
        <p:nvSpPr>
          <p:cNvPr id="33" name="Rectangle 32"/>
          <p:cNvSpPr/>
          <p:nvPr/>
        </p:nvSpPr>
        <p:spPr>
          <a:xfrm>
            <a:off x="1" y="548680"/>
            <a:ext cx="9144000" cy="400110"/>
          </a:xfrm>
          <a:prstGeom prst="rect">
            <a:avLst/>
          </a:prstGeom>
        </p:spPr>
        <p:txBody>
          <a:bodyPr wrap="square">
            <a:spAutoFit/>
          </a:bodyPr>
          <a:lstStyle/>
          <a:p>
            <a:pPr algn="ctr"/>
            <a:r>
              <a:rPr lang="en-US" sz="2000" b="1" dirty="0">
                <a:solidFill>
                  <a:srgbClr val="FFFFFF"/>
                </a:solidFill>
                <a:latin typeface="Adobe Caslon Pro Bold"/>
                <a:cs typeface="Adobe Caslon Pro Bold"/>
              </a:rPr>
              <a:t>FIRST  ORDER  METHOD</a:t>
            </a:r>
            <a:endParaRPr lang="en-US" sz="2000" b="1" dirty="0">
              <a:solidFill>
                <a:srgbClr val="FFFFFF"/>
              </a:solidFill>
            </a:endParaRPr>
          </a:p>
        </p:txBody>
      </p:sp>
      <p:sp>
        <p:nvSpPr>
          <p:cNvPr id="23" name="Slide Number Placeholder 16"/>
          <p:cNvSpPr txBox="1">
            <a:spLocks/>
          </p:cNvSpPr>
          <p:nvPr/>
        </p:nvSpPr>
        <p:spPr>
          <a:xfrm>
            <a:off x="6934200" y="6381328"/>
            <a:ext cx="2133600" cy="365125"/>
          </a:xfrm>
          <a:prstGeom prst="rect">
            <a:avLst/>
          </a:prstGeom>
        </p:spPr>
        <p:txBody>
          <a:bodyPr vert="horz"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600" i="0" u="none" strike="noStrike" kern="1200" cap="none" spc="0" normalizeH="0" baseline="0" noProof="0" smtClean="0">
                <a:ln>
                  <a:noFill/>
                </a:ln>
                <a:solidFill>
                  <a:srgbClr val="660066"/>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12</a:t>
            </a:fld>
            <a:endParaRPr kumimoji="0" lang="en-US" sz="1600" i="0" u="none" strike="noStrike" kern="1200" cap="none" spc="0" normalizeH="0" baseline="0" noProof="0" dirty="0">
              <a:ln>
                <a:noFill/>
              </a:ln>
              <a:solidFill>
                <a:srgbClr val="660066"/>
              </a:solidFill>
              <a:effectLst/>
              <a:uLnTx/>
              <a:uFillTx/>
              <a:latin typeface="+mn-lt"/>
              <a:ea typeface="+mn-ea"/>
              <a:cs typeface="+mn-cs"/>
            </a:endParaRPr>
          </a:p>
        </p:txBody>
      </p:sp>
      <p:sp>
        <p:nvSpPr>
          <p:cNvPr id="13" name="TextBox 12"/>
          <p:cNvSpPr txBox="1"/>
          <p:nvPr/>
        </p:nvSpPr>
        <p:spPr>
          <a:xfrm>
            <a:off x="6836568" y="44624"/>
            <a:ext cx="2307432" cy="615553"/>
          </a:xfrm>
          <a:prstGeom prst="rect">
            <a:avLst/>
          </a:prstGeom>
          <a:noFill/>
        </p:spPr>
        <p:txBody>
          <a:bodyPr wrap="square" rtlCol="0">
            <a:spAutoFit/>
          </a:bodyPr>
          <a:lstStyle/>
          <a:p>
            <a:r>
              <a:rPr lang="en-US" sz="1200" dirty="0">
                <a:solidFill>
                  <a:schemeClr val="bg1"/>
                </a:solidFill>
                <a:latin typeface="Adobe Caslon Pro Bold"/>
                <a:cs typeface="Adobe Caslon Pro Bold"/>
              </a:rPr>
              <a:t>JUNKINS    &amp;    WOOLLANDS</a:t>
            </a:r>
          </a:p>
          <a:p>
            <a:r>
              <a:rPr lang="en-US" sz="1100" dirty="0">
                <a:solidFill>
                  <a:schemeClr val="bg1"/>
                </a:solidFill>
                <a:latin typeface="Adobe Caslon Pro Bold"/>
                <a:cs typeface="Adobe Caslon Pro Bold"/>
              </a:rPr>
              <a:t>Picard-</a:t>
            </a:r>
            <a:r>
              <a:rPr lang="en-US" sz="1100" dirty="0" err="1">
                <a:solidFill>
                  <a:schemeClr val="bg1"/>
                </a:solidFill>
                <a:latin typeface="Adobe Caslon Pro Bold"/>
                <a:cs typeface="Adobe Caslon Pro Bold"/>
              </a:rPr>
              <a:t>Chebyshev</a:t>
            </a:r>
            <a:r>
              <a:rPr lang="en-US" sz="1100" dirty="0">
                <a:solidFill>
                  <a:schemeClr val="bg1"/>
                </a:solidFill>
                <a:latin typeface="Adobe Caslon Pro Bold"/>
                <a:cs typeface="Adobe Caslon Pro Bold"/>
              </a:rPr>
              <a:t> Lecture Series</a:t>
            </a:r>
          </a:p>
          <a:p>
            <a:r>
              <a:rPr lang="en-US" sz="1100" dirty="0">
                <a:solidFill>
                  <a:schemeClr val="bg1"/>
                </a:solidFill>
                <a:latin typeface="Adobe Caslon Pro Bold"/>
                <a:cs typeface="Adobe Caslon Pro Bold"/>
              </a:rPr>
              <a:t>#3 Picard-Chebyshev Methods</a:t>
            </a:r>
          </a:p>
        </p:txBody>
      </p:sp>
      <p:graphicFrame>
        <p:nvGraphicFramePr>
          <p:cNvPr id="38" name="Object 37"/>
          <p:cNvGraphicFramePr>
            <a:graphicFrameLocks noChangeAspect="1"/>
          </p:cNvGraphicFramePr>
          <p:nvPr>
            <p:extLst>
              <p:ext uri="{D42A27DB-BD31-4B8C-83A1-F6EECF244321}">
                <p14:modId xmlns:p14="http://schemas.microsoft.com/office/powerpoint/2010/main" val="3932386302"/>
              </p:ext>
            </p:extLst>
          </p:nvPr>
        </p:nvGraphicFramePr>
        <p:xfrm>
          <a:off x="865188" y="1068388"/>
          <a:ext cx="7000875" cy="1687512"/>
        </p:xfrm>
        <a:graphic>
          <a:graphicData uri="http://schemas.openxmlformats.org/presentationml/2006/ole">
            <mc:AlternateContent xmlns:mc="http://schemas.openxmlformats.org/markup-compatibility/2006">
              <mc:Choice xmlns:v="urn:schemas-microsoft-com:vml" Requires="v">
                <p:oleObj spid="_x0000_s32299" name="Equation" r:id="rId6" imgW="4838400" imgH="1168200" progId="Equation.DSMT4">
                  <p:embed/>
                </p:oleObj>
              </mc:Choice>
              <mc:Fallback>
                <p:oleObj name="Equation" r:id="rId6" imgW="4838400" imgH="1168200" progId="Equation.DSMT4">
                  <p:embed/>
                  <p:pic>
                    <p:nvPicPr>
                      <p:cNvPr id="0" name=""/>
                      <p:cNvPicPr/>
                      <p:nvPr/>
                    </p:nvPicPr>
                    <p:blipFill>
                      <a:blip r:embed="rId7"/>
                      <a:stretch>
                        <a:fillRect/>
                      </a:stretch>
                    </p:blipFill>
                    <p:spPr>
                      <a:xfrm>
                        <a:off x="865188" y="1068388"/>
                        <a:ext cx="7000875" cy="1687512"/>
                      </a:xfrm>
                      <a:prstGeom prst="rect">
                        <a:avLst/>
                      </a:prstGeom>
                    </p:spPr>
                  </p:pic>
                </p:oleObj>
              </mc:Fallback>
            </mc:AlternateContent>
          </a:graphicData>
        </a:graphic>
      </p:graphicFrame>
      <p:graphicFrame>
        <p:nvGraphicFramePr>
          <p:cNvPr id="25" name="Object 24"/>
          <p:cNvGraphicFramePr>
            <a:graphicFrameLocks noChangeAspect="1"/>
          </p:cNvGraphicFramePr>
          <p:nvPr>
            <p:extLst>
              <p:ext uri="{D42A27DB-BD31-4B8C-83A1-F6EECF244321}">
                <p14:modId xmlns:p14="http://schemas.microsoft.com/office/powerpoint/2010/main" val="3594077087"/>
              </p:ext>
            </p:extLst>
          </p:nvPr>
        </p:nvGraphicFramePr>
        <p:xfrm>
          <a:off x="652463" y="2940050"/>
          <a:ext cx="7937500" cy="1690688"/>
        </p:xfrm>
        <a:graphic>
          <a:graphicData uri="http://schemas.openxmlformats.org/presentationml/2006/ole">
            <mc:AlternateContent xmlns:mc="http://schemas.openxmlformats.org/markup-compatibility/2006">
              <mc:Choice xmlns:v="urn:schemas-microsoft-com:vml" Requires="v">
                <p:oleObj spid="_x0000_s32300" name="Equation" r:id="rId8" imgW="5473440" imgH="1168200" progId="Equation.DSMT4">
                  <p:embed/>
                </p:oleObj>
              </mc:Choice>
              <mc:Fallback>
                <p:oleObj name="Equation" r:id="rId8" imgW="5473440" imgH="1168200" progId="Equation.DSMT4">
                  <p:embed/>
                  <p:pic>
                    <p:nvPicPr>
                      <p:cNvPr id="0" name=""/>
                      <p:cNvPicPr/>
                      <p:nvPr/>
                    </p:nvPicPr>
                    <p:blipFill>
                      <a:blip r:embed="rId9"/>
                      <a:stretch>
                        <a:fillRect/>
                      </a:stretch>
                    </p:blipFill>
                    <p:spPr>
                      <a:xfrm>
                        <a:off x="652463" y="2940050"/>
                        <a:ext cx="7937500" cy="1690688"/>
                      </a:xfrm>
                      <a:prstGeom prst="rect">
                        <a:avLst/>
                      </a:prstGeom>
                    </p:spPr>
                  </p:pic>
                </p:oleObj>
              </mc:Fallback>
            </mc:AlternateContent>
          </a:graphicData>
        </a:graphic>
      </p:graphicFrame>
      <p:graphicFrame>
        <p:nvGraphicFramePr>
          <p:cNvPr id="29" name="Object 28"/>
          <p:cNvGraphicFramePr>
            <a:graphicFrameLocks noChangeAspect="1"/>
          </p:cNvGraphicFramePr>
          <p:nvPr>
            <p:extLst>
              <p:ext uri="{D42A27DB-BD31-4B8C-83A1-F6EECF244321}">
                <p14:modId xmlns:p14="http://schemas.microsoft.com/office/powerpoint/2010/main" val="3273876811"/>
              </p:ext>
            </p:extLst>
          </p:nvPr>
        </p:nvGraphicFramePr>
        <p:xfrm>
          <a:off x="692150" y="5157788"/>
          <a:ext cx="7788275" cy="1611312"/>
        </p:xfrm>
        <a:graphic>
          <a:graphicData uri="http://schemas.openxmlformats.org/presentationml/2006/ole">
            <mc:AlternateContent xmlns:mc="http://schemas.openxmlformats.org/markup-compatibility/2006">
              <mc:Choice xmlns:v="urn:schemas-microsoft-com:vml" Requires="v">
                <p:oleObj spid="_x0000_s32301" name="Equation" r:id="rId10" imgW="5638680" imgH="1168200" progId="Equation.DSMT4">
                  <p:embed/>
                </p:oleObj>
              </mc:Choice>
              <mc:Fallback>
                <p:oleObj name="Equation" r:id="rId10" imgW="5638680" imgH="1168200" progId="Equation.DSMT4">
                  <p:embed/>
                  <p:pic>
                    <p:nvPicPr>
                      <p:cNvPr id="0" name=""/>
                      <p:cNvPicPr/>
                      <p:nvPr/>
                    </p:nvPicPr>
                    <p:blipFill>
                      <a:blip r:embed="rId11"/>
                      <a:stretch>
                        <a:fillRect/>
                      </a:stretch>
                    </p:blipFill>
                    <p:spPr>
                      <a:xfrm>
                        <a:off x="692150" y="5157788"/>
                        <a:ext cx="7788275" cy="1611312"/>
                      </a:xfrm>
                      <a:prstGeom prst="rect">
                        <a:avLst/>
                      </a:prstGeom>
                    </p:spPr>
                  </p:pic>
                </p:oleObj>
              </mc:Fallback>
            </mc:AlternateContent>
          </a:graphicData>
        </a:graphic>
      </p:graphicFrame>
      <p:cxnSp>
        <p:nvCxnSpPr>
          <p:cNvPr id="34" name="Straight Arrow Connector 33"/>
          <p:cNvCxnSpPr/>
          <p:nvPr/>
        </p:nvCxnSpPr>
        <p:spPr>
          <a:xfrm flipV="1">
            <a:off x="3816918" y="3789039"/>
            <a:ext cx="1095846" cy="1"/>
          </a:xfrm>
          <a:prstGeom prst="straightConnector1">
            <a:avLst/>
          </a:prstGeom>
          <a:ln w="38100">
            <a:solidFill>
              <a:schemeClr val="tx2">
                <a:lumMod val="60000"/>
                <a:lumOff val="40000"/>
              </a:schemeClr>
            </a:solidFill>
            <a:tailEnd type="triangle"/>
          </a:ln>
          <a:effectLst/>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2" name="Rectangle 1"/>
              <p:cNvSpPr/>
              <p:nvPr/>
            </p:nvSpPr>
            <p:spPr>
              <a:xfrm>
                <a:off x="4305068" y="3244334"/>
                <a:ext cx="533864"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𝑊</m:t>
                          </m:r>
                        </m:e>
                        <m:sub>
                          <m:r>
                            <a:rPr lang="en-US" i="0">
                              <a:latin typeface="Cambria Math" panose="02040503050406030204" pitchFamily="18" charset="0"/>
                            </a:rPr>
                            <m:t>2</m:t>
                          </m:r>
                        </m:sub>
                      </m:sSub>
                    </m:oMath>
                  </m:oMathPara>
                </a14:m>
                <a:endParaRPr lang="en-US" dirty="0"/>
              </a:p>
            </p:txBody>
          </p:sp>
        </mc:Choice>
        <mc:Fallback xmlns="">
          <p:sp>
            <p:nvSpPr>
              <p:cNvPr id="2" name="Rectangle 1"/>
              <p:cNvSpPr>
                <a:spLocks noRot="1" noChangeAspect="1" noMove="1" noResize="1" noEditPoints="1" noAdjustHandles="1" noChangeArrowheads="1" noChangeShapeType="1" noTextEdit="1"/>
              </p:cNvSpPr>
              <p:nvPr/>
            </p:nvSpPr>
            <p:spPr>
              <a:xfrm>
                <a:off x="4305068" y="3244334"/>
                <a:ext cx="533864" cy="369332"/>
              </a:xfrm>
              <a:prstGeom prst="rect">
                <a:avLst/>
              </a:prstGeom>
              <a:blipFill>
                <a:blip r:embed="rId1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40542860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p:cNvSpPr/>
          <p:nvPr/>
        </p:nvSpPr>
        <p:spPr>
          <a:xfrm>
            <a:off x="107503" y="980728"/>
            <a:ext cx="8960297" cy="2585323"/>
          </a:xfrm>
          <a:prstGeom prst="rect">
            <a:avLst/>
          </a:prstGeom>
        </p:spPr>
        <p:txBody>
          <a:bodyPr wrap="square">
            <a:spAutoFit/>
          </a:bodyPr>
          <a:lstStyle/>
          <a:p>
            <a:r>
              <a:rPr lang="en-US" b="1" dirty="0">
                <a:solidFill>
                  <a:srgbClr val="0000FF"/>
                </a:solidFill>
              </a:rPr>
              <a:t>From the previous slide…</a:t>
            </a:r>
          </a:p>
          <a:p>
            <a:endParaRPr lang="en-US" b="1" dirty="0">
              <a:solidFill>
                <a:srgbClr val="0000FF"/>
              </a:solidFill>
            </a:endParaRPr>
          </a:p>
          <a:p>
            <a:endParaRPr lang="en-US" b="1" dirty="0">
              <a:solidFill>
                <a:srgbClr val="0000FF"/>
              </a:solidFill>
            </a:endParaRPr>
          </a:p>
          <a:p>
            <a:endParaRPr lang="en-US" b="1" dirty="0">
              <a:solidFill>
                <a:srgbClr val="0000FF"/>
              </a:solidFill>
            </a:endParaRPr>
          </a:p>
          <a:p>
            <a:endParaRPr lang="en-US" b="1" dirty="0">
              <a:solidFill>
                <a:srgbClr val="0000FF"/>
              </a:solidFill>
            </a:endParaRPr>
          </a:p>
          <a:p>
            <a:endParaRPr lang="en-US" b="1" dirty="0">
              <a:solidFill>
                <a:srgbClr val="0000FF"/>
              </a:solidFill>
            </a:endParaRPr>
          </a:p>
          <a:p>
            <a:endParaRPr lang="en-US" b="1" dirty="0">
              <a:solidFill>
                <a:srgbClr val="0000FF"/>
              </a:solidFill>
            </a:endParaRPr>
          </a:p>
          <a:p>
            <a:endParaRPr lang="en-US" b="1" dirty="0">
              <a:solidFill>
                <a:srgbClr val="0000FF"/>
              </a:solidFill>
            </a:endParaRPr>
          </a:p>
          <a:p>
            <a:r>
              <a:rPr lang="en-US" b="1" dirty="0">
                <a:solidFill>
                  <a:srgbClr val="0000FF"/>
                </a:solidFill>
              </a:rPr>
              <a:t>Final Expression for Coefficients</a:t>
            </a:r>
          </a:p>
        </p:txBody>
      </p:sp>
      <p:pic>
        <p:nvPicPr>
          <p:cNvPr id="8" name="Picture 7" descr="TAMU_Aero_Logo.png"/>
          <p:cNvPicPr>
            <a:picLocks noChangeAspect="1"/>
          </p:cNvPicPr>
          <p:nvPr/>
        </p:nvPicPr>
        <p:blipFill>
          <a:blip r:embed="rId4"/>
          <a:stretch>
            <a:fillRect/>
          </a:stretch>
        </p:blipFill>
        <p:spPr>
          <a:xfrm>
            <a:off x="0" y="-27384"/>
            <a:ext cx="9144000" cy="998413"/>
          </a:xfrm>
          <a:prstGeom prst="rect">
            <a:avLst/>
          </a:prstGeom>
        </p:spPr>
      </p:pic>
      <p:sp>
        <p:nvSpPr>
          <p:cNvPr id="33" name="Rectangle 32"/>
          <p:cNvSpPr/>
          <p:nvPr/>
        </p:nvSpPr>
        <p:spPr>
          <a:xfrm>
            <a:off x="1" y="548680"/>
            <a:ext cx="9144000" cy="400110"/>
          </a:xfrm>
          <a:prstGeom prst="rect">
            <a:avLst/>
          </a:prstGeom>
        </p:spPr>
        <p:txBody>
          <a:bodyPr wrap="square">
            <a:spAutoFit/>
          </a:bodyPr>
          <a:lstStyle/>
          <a:p>
            <a:pPr algn="ctr"/>
            <a:r>
              <a:rPr lang="en-US" sz="2000" b="1" dirty="0">
                <a:solidFill>
                  <a:srgbClr val="FFFFFF"/>
                </a:solidFill>
                <a:latin typeface="Adobe Caslon Pro Bold"/>
                <a:cs typeface="Adobe Caslon Pro Bold"/>
              </a:rPr>
              <a:t>FIRST  ORDER  METHOD</a:t>
            </a:r>
            <a:endParaRPr lang="en-US" sz="2000" b="1" dirty="0">
              <a:solidFill>
                <a:srgbClr val="FFFFFF"/>
              </a:solidFill>
            </a:endParaRPr>
          </a:p>
        </p:txBody>
      </p:sp>
      <p:sp>
        <p:nvSpPr>
          <p:cNvPr id="23" name="Slide Number Placeholder 16"/>
          <p:cNvSpPr txBox="1">
            <a:spLocks/>
          </p:cNvSpPr>
          <p:nvPr/>
        </p:nvSpPr>
        <p:spPr>
          <a:xfrm>
            <a:off x="6934200" y="6381328"/>
            <a:ext cx="2133600" cy="365125"/>
          </a:xfrm>
          <a:prstGeom prst="rect">
            <a:avLst/>
          </a:prstGeom>
        </p:spPr>
        <p:txBody>
          <a:bodyPr vert="horz"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600" i="0" u="none" strike="noStrike" kern="1200" cap="none" spc="0" normalizeH="0" baseline="0" noProof="0" smtClean="0">
                <a:ln>
                  <a:noFill/>
                </a:ln>
                <a:solidFill>
                  <a:srgbClr val="660066"/>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13</a:t>
            </a:fld>
            <a:endParaRPr kumimoji="0" lang="en-US" sz="1600" i="0" u="none" strike="noStrike" kern="1200" cap="none" spc="0" normalizeH="0" baseline="0" noProof="0" dirty="0">
              <a:ln>
                <a:noFill/>
              </a:ln>
              <a:solidFill>
                <a:srgbClr val="660066"/>
              </a:solidFill>
              <a:effectLst/>
              <a:uLnTx/>
              <a:uFillTx/>
              <a:latin typeface="+mn-lt"/>
              <a:ea typeface="+mn-ea"/>
              <a:cs typeface="+mn-cs"/>
            </a:endParaRPr>
          </a:p>
        </p:txBody>
      </p:sp>
      <p:sp>
        <p:nvSpPr>
          <p:cNvPr id="13" name="TextBox 12"/>
          <p:cNvSpPr txBox="1"/>
          <p:nvPr/>
        </p:nvSpPr>
        <p:spPr>
          <a:xfrm>
            <a:off x="6836568" y="44624"/>
            <a:ext cx="2307432" cy="615553"/>
          </a:xfrm>
          <a:prstGeom prst="rect">
            <a:avLst/>
          </a:prstGeom>
          <a:noFill/>
        </p:spPr>
        <p:txBody>
          <a:bodyPr wrap="square" rtlCol="0">
            <a:spAutoFit/>
          </a:bodyPr>
          <a:lstStyle/>
          <a:p>
            <a:r>
              <a:rPr lang="en-US" sz="1200" dirty="0">
                <a:solidFill>
                  <a:schemeClr val="bg1"/>
                </a:solidFill>
                <a:latin typeface="Adobe Caslon Pro Bold"/>
                <a:cs typeface="Adobe Caslon Pro Bold"/>
              </a:rPr>
              <a:t>JUNKINS    &amp;    WOOLLANDS</a:t>
            </a:r>
          </a:p>
          <a:p>
            <a:r>
              <a:rPr lang="en-US" sz="1100" dirty="0">
                <a:solidFill>
                  <a:schemeClr val="bg1"/>
                </a:solidFill>
                <a:latin typeface="Adobe Caslon Pro Bold"/>
                <a:cs typeface="Adobe Caslon Pro Bold"/>
              </a:rPr>
              <a:t>Picard-</a:t>
            </a:r>
            <a:r>
              <a:rPr lang="en-US" sz="1100" dirty="0" err="1">
                <a:solidFill>
                  <a:schemeClr val="bg1"/>
                </a:solidFill>
                <a:latin typeface="Adobe Caslon Pro Bold"/>
                <a:cs typeface="Adobe Caslon Pro Bold"/>
              </a:rPr>
              <a:t>Chebyshev</a:t>
            </a:r>
            <a:r>
              <a:rPr lang="en-US" sz="1100" dirty="0">
                <a:solidFill>
                  <a:schemeClr val="bg1"/>
                </a:solidFill>
                <a:latin typeface="Adobe Caslon Pro Bold"/>
                <a:cs typeface="Adobe Caslon Pro Bold"/>
              </a:rPr>
              <a:t> Lecture Series</a:t>
            </a:r>
          </a:p>
          <a:p>
            <a:r>
              <a:rPr lang="en-US" sz="1100" dirty="0">
                <a:solidFill>
                  <a:schemeClr val="bg1"/>
                </a:solidFill>
                <a:latin typeface="Adobe Caslon Pro Bold"/>
                <a:cs typeface="Adobe Caslon Pro Bold"/>
              </a:rPr>
              <a:t>#3 Picard-Chebyshev Methods</a:t>
            </a:r>
          </a:p>
        </p:txBody>
      </p:sp>
      <p:graphicFrame>
        <p:nvGraphicFramePr>
          <p:cNvPr id="29" name="Object 28"/>
          <p:cNvGraphicFramePr>
            <a:graphicFrameLocks noChangeAspect="1"/>
          </p:cNvGraphicFramePr>
          <p:nvPr>
            <p:extLst>
              <p:ext uri="{D42A27DB-BD31-4B8C-83A1-F6EECF244321}">
                <p14:modId xmlns:p14="http://schemas.microsoft.com/office/powerpoint/2010/main" val="3238134997"/>
              </p:ext>
            </p:extLst>
          </p:nvPr>
        </p:nvGraphicFramePr>
        <p:xfrm>
          <a:off x="1228725" y="1379538"/>
          <a:ext cx="6651625" cy="1617662"/>
        </p:xfrm>
        <a:graphic>
          <a:graphicData uri="http://schemas.openxmlformats.org/presentationml/2006/ole">
            <mc:AlternateContent xmlns:mc="http://schemas.openxmlformats.org/markup-compatibility/2006">
              <mc:Choice xmlns:v="urn:schemas-microsoft-com:vml" Requires="v">
                <p:oleObj spid="_x0000_s33292" name="Equation" r:id="rId5" imgW="4800600" imgH="1168200" progId="Equation.DSMT4">
                  <p:embed/>
                </p:oleObj>
              </mc:Choice>
              <mc:Fallback>
                <p:oleObj name="Equation" r:id="rId5" imgW="4800600" imgH="1168200" progId="Equation.DSMT4">
                  <p:embed/>
                  <p:pic>
                    <p:nvPicPr>
                      <p:cNvPr id="0" name=""/>
                      <p:cNvPicPr/>
                      <p:nvPr/>
                    </p:nvPicPr>
                    <p:blipFill>
                      <a:blip r:embed="rId6"/>
                      <a:stretch>
                        <a:fillRect/>
                      </a:stretch>
                    </p:blipFill>
                    <p:spPr>
                      <a:xfrm>
                        <a:off x="1228725" y="1379538"/>
                        <a:ext cx="6651625" cy="1617662"/>
                      </a:xfrm>
                      <a:prstGeom prst="rect">
                        <a:avLst/>
                      </a:prstGeom>
                    </p:spPr>
                  </p:pic>
                </p:oleObj>
              </mc:Fallback>
            </mc:AlternateContent>
          </a:graphicData>
        </a:graphic>
      </p:graphicFrame>
      <p:graphicFrame>
        <p:nvGraphicFramePr>
          <p:cNvPr id="15" name="Object 14"/>
          <p:cNvGraphicFramePr>
            <a:graphicFrameLocks noChangeAspect="1"/>
          </p:cNvGraphicFramePr>
          <p:nvPr>
            <p:extLst>
              <p:ext uri="{D42A27DB-BD31-4B8C-83A1-F6EECF244321}">
                <p14:modId xmlns:p14="http://schemas.microsoft.com/office/powerpoint/2010/main" val="988461991"/>
              </p:ext>
            </p:extLst>
          </p:nvPr>
        </p:nvGraphicFramePr>
        <p:xfrm>
          <a:off x="1044575" y="3633788"/>
          <a:ext cx="7089775" cy="2027237"/>
        </p:xfrm>
        <a:graphic>
          <a:graphicData uri="http://schemas.openxmlformats.org/presentationml/2006/ole">
            <mc:AlternateContent xmlns:mc="http://schemas.openxmlformats.org/markup-compatibility/2006">
              <mc:Choice xmlns:v="urn:schemas-microsoft-com:vml" Requires="v">
                <p:oleObj spid="_x0000_s33293" name="Equation" r:id="rId7" imgW="4089240" imgH="1168200" progId="Equation.DSMT4">
                  <p:embed/>
                </p:oleObj>
              </mc:Choice>
              <mc:Fallback>
                <p:oleObj name="Equation" r:id="rId7" imgW="4089240" imgH="1168200" progId="Equation.DSMT4">
                  <p:embed/>
                  <p:pic>
                    <p:nvPicPr>
                      <p:cNvPr id="0" name=""/>
                      <p:cNvPicPr/>
                      <p:nvPr/>
                    </p:nvPicPr>
                    <p:blipFill>
                      <a:blip r:embed="rId8"/>
                      <a:stretch>
                        <a:fillRect/>
                      </a:stretch>
                    </p:blipFill>
                    <p:spPr>
                      <a:xfrm>
                        <a:off x="1044575" y="3633788"/>
                        <a:ext cx="7089775" cy="2027237"/>
                      </a:xfrm>
                      <a:prstGeom prst="rect">
                        <a:avLst/>
                      </a:prstGeom>
                    </p:spPr>
                  </p:pic>
                </p:oleObj>
              </mc:Fallback>
            </mc:AlternateContent>
          </a:graphicData>
        </a:graphic>
      </p:graphicFrame>
      <p:graphicFrame>
        <p:nvGraphicFramePr>
          <p:cNvPr id="2" name="Object 1"/>
          <p:cNvGraphicFramePr>
            <a:graphicFrameLocks noChangeAspect="1"/>
          </p:cNvGraphicFramePr>
          <p:nvPr>
            <p:extLst>
              <p:ext uri="{D42A27DB-BD31-4B8C-83A1-F6EECF244321}">
                <p14:modId xmlns:p14="http://schemas.microsoft.com/office/powerpoint/2010/main" val="522822604"/>
              </p:ext>
            </p:extLst>
          </p:nvPr>
        </p:nvGraphicFramePr>
        <p:xfrm>
          <a:off x="1506934" y="5241925"/>
          <a:ext cx="6521450" cy="1500188"/>
        </p:xfrm>
        <a:graphic>
          <a:graphicData uri="http://schemas.openxmlformats.org/presentationml/2006/ole">
            <mc:AlternateContent xmlns:mc="http://schemas.openxmlformats.org/markup-compatibility/2006">
              <mc:Choice xmlns:v="urn:schemas-microsoft-com:vml" Requires="v">
                <p:oleObj spid="_x0000_s33294" name="Equation" r:id="rId9" imgW="3974760" imgH="914400" progId="Equation.DSMT4">
                  <p:embed/>
                </p:oleObj>
              </mc:Choice>
              <mc:Fallback>
                <p:oleObj name="Equation" r:id="rId9" imgW="3974760" imgH="914400" progId="Equation.DSMT4">
                  <p:embed/>
                  <p:pic>
                    <p:nvPicPr>
                      <p:cNvPr id="0" name=""/>
                      <p:cNvPicPr/>
                      <p:nvPr/>
                    </p:nvPicPr>
                    <p:blipFill>
                      <a:blip r:embed="rId10"/>
                      <a:stretch>
                        <a:fillRect/>
                      </a:stretch>
                    </p:blipFill>
                    <p:spPr>
                      <a:xfrm>
                        <a:off x="1506934" y="5241925"/>
                        <a:ext cx="6521450" cy="1500188"/>
                      </a:xfrm>
                      <a:prstGeom prst="rect">
                        <a:avLst/>
                      </a:prstGeom>
                    </p:spPr>
                  </p:pic>
                </p:oleObj>
              </mc:Fallback>
            </mc:AlternateContent>
          </a:graphicData>
        </a:graphic>
      </p:graphicFrame>
    </p:spTree>
    <p:extLst>
      <p:ext uri="{BB962C8B-B14F-4D97-AF65-F5344CB8AC3E}">
        <p14:creationId xmlns:p14="http://schemas.microsoft.com/office/powerpoint/2010/main" val="21743412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7" name="Object 26"/>
          <p:cNvGraphicFramePr>
            <a:graphicFrameLocks noChangeAspect="1"/>
          </p:cNvGraphicFramePr>
          <p:nvPr>
            <p:extLst>
              <p:ext uri="{D42A27DB-BD31-4B8C-83A1-F6EECF244321}">
                <p14:modId xmlns:p14="http://schemas.microsoft.com/office/powerpoint/2010/main" val="319111675"/>
              </p:ext>
            </p:extLst>
          </p:nvPr>
        </p:nvGraphicFramePr>
        <p:xfrm>
          <a:off x="103188" y="2979738"/>
          <a:ext cx="6938962" cy="1793875"/>
        </p:xfrm>
        <a:graphic>
          <a:graphicData uri="http://schemas.openxmlformats.org/presentationml/2006/ole">
            <mc:AlternateContent xmlns:mc="http://schemas.openxmlformats.org/markup-compatibility/2006">
              <mc:Choice xmlns:v="urn:schemas-microsoft-com:vml" Requires="v">
                <p:oleObj spid="_x0000_s63676" name="Equation" r:id="rId4" imgW="4520880" imgH="1168200" progId="Equation.DSMT4">
                  <p:embed/>
                </p:oleObj>
              </mc:Choice>
              <mc:Fallback>
                <p:oleObj name="Equation" r:id="rId4" imgW="4520880" imgH="1168200" progId="Equation.DSMT4">
                  <p:embed/>
                  <p:pic>
                    <p:nvPicPr>
                      <p:cNvPr id="0" name=""/>
                      <p:cNvPicPr/>
                      <p:nvPr/>
                    </p:nvPicPr>
                    <p:blipFill>
                      <a:blip r:embed="rId5"/>
                      <a:stretch>
                        <a:fillRect/>
                      </a:stretch>
                    </p:blipFill>
                    <p:spPr>
                      <a:xfrm>
                        <a:off x="103188" y="2979738"/>
                        <a:ext cx="6938962" cy="1793875"/>
                      </a:xfrm>
                      <a:prstGeom prst="rect">
                        <a:avLst/>
                      </a:prstGeom>
                    </p:spPr>
                  </p:pic>
                </p:oleObj>
              </mc:Fallback>
            </mc:AlternateContent>
          </a:graphicData>
        </a:graphic>
      </p:graphicFrame>
      <p:sp>
        <p:nvSpPr>
          <p:cNvPr id="61" name="Rectangle 60"/>
          <p:cNvSpPr/>
          <p:nvPr/>
        </p:nvSpPr>
        <p:spPr>
          <a:xfrm>
            <a:off x="107503" y="980728"/>
            <a:ext cx="8960297" cy="4678204"/>
          </a:xfrm>
          <a:prstGeom prst="rect">
            <a:avLst/>
          </a:prstGeom>
        </p:spPr>
        <p:txBody>
          <a:bodyPr wrap="square">
            <a:spAutoFit/>
          </a:bodyPr>
          <a:lstStyle/>
          <a:p>
            <a:r>
              <a:rPr lang="en-US" b="1" dirty="0">
                <a:solidFill>
                  <a:srgbClr val="0000FF"/>
                </a:solidFill>
              </a:rPr>
              <a:t>Recall the summation equation</a:t>
            </a:r>
          </a:p>
          <a:p>
            <a:endParaRPr lang="en-US" b="1" dirty="0">
              <a:solidFill>
                <a:srgbClr val="0000FF"/>
              </a:solidFill>
            </a:endParaRPr>
          </a:p>
          <a:p>
            <a:endParaRPr lang="en-US" b="1" dirty="0">
              <a:solidFill>
                <a:srgbClr val="0000FF"/>
              </a:solidFill>
            </a:endParaRPr>
          </a:p>
          <a:p>
            <a:endParaRPr lang="en-US" b="1" dirty="0">
              <a:solidFill>
                <a:srgbClr val="0000FF"/>
              </a:solidFill>
            </a:endParaRPr>
          </a:p>
          <a:p>
            <a:endParaRPr lang="en-US" sz="1000" b="1" dirty="0">
              <a:solidFill>
                <a:srgbClr val="0000FF"/>
              </a:solidFill>
            </a:endParaRPr>
          </a:p>
          <a:p>
            <a:r>
              <a:rPr lang="en-US" b="1" dirty="0">
                <a:solidFill>
                  <a:srgbClr val="0000FF"/>
                </a:solidFill>
              </a:rPr>
              <a:t>Expression for Coefficients</a:t>
            </a:r>
          </a:p>
          <a:p>
            <a:endParaRPr lang="en-US" b="1" dirty="0">
              <a:solidFill>
                <a:srgbClr val="0000FF"/>
              </a:solidFill>
            </a:endParaRPr>
          </a:p>
          <a:p>
            <a:endParaRPr lang="en-US" b="1" dirty="0">
              <a:solidFill>
                <a:srgbClr val="0000FF"/>
              </a:solidFill>
            </a:endParaRPr>
          </a:p>
          <a:p>
            <a:endParaRPr lang="en-US" b="1" dirty="0">
              <a:solidFill>
                <a:srgbClr val="0000FF"/>
              </a:solidFill>
            </a:endParaRPr>
          </a:p>
          <a:p>
            <a:endParaRPr lang="en-US" b="1" dirty="0">
              <a:solidFill>
                <a:srgbClr val="0000FF"/>
              </a:solidFill>
            </a:endParaRPr>
          </a:p>
          <a:p>
            <a:endParaRPr lang="en-US" b="1" dirty="0">
              <a:solidFill>
                <a:srgbClr val="0000FF"/>
              </a:solidFill>
            </a:endParaRPr>
          </a:p>
          <a:p>
            <a:endParaRPr lang="en-US" b="1" dirty="0">
              <a:solidFill>
                <a:srgbClr val="0000FF"/>
              </a:solidFill>
            </a:endParaRPr>
          </a:p>
          <a:p>
            <a:endParaRPr lang="en-US" b="1" dirty="0">
              <a:solidFill>
                <a:srgbClr val="0000FF"/>
              </a:solidFill>
            </a:endParaRPr>
          </a:p>
          <a:p>
            <a:endParaRPr lang="en-US" b="1" dirty="0">
              <a:solidFill>
                <a:srgbClr val="0000FF"/>
              </a:solidFill>
            </a:endParaRPr>
          </a:p>
          <a:p>
            <a:endParaRPr lang="en-US" b="1" dirty="0">
              <a:solidFill>
                <a:srgbClr val="0000FF"/>
              </a:solidFill>
            </a:endParaRPr>
          </a:p>
          <a:p>
            <a:endParaRPr lang="en-US" b="1" dirty="0">
              <a:solidFill>
                <a:srgbClr val="0000FF"/>
              </a:solidFill>
            </a:endParaRPr>
          </a:p>
          <a:p>
            <a:r>
              <a:rPr lang="en-US" b="1" dirty="0">
                <a:solidFill>
                  <a:srgbClr val="0000FF"/>
                </a:solidFill>
              </a:rPr>
              <a:t>Matrix Representation </a:t>
            </a:r>
          </a:p>
        </p:txBody>
      </p:sp>
      <p:graphicFrame>
        <p:nvGraphicFramePr>
          <p:cNvPr id="32" name="Object 31"/>
          <p:cNvGraphicFramePr>
            <a:graphicFrameLocks noChangeAspect="1"/>
          </p:cNvGraphicFramePr>
          <p:nvPr>
            <p:extLst>
              <p:ext uri="{D42A27DB-BD31-4B8C-83A1-F6EECF244321}">
                <p14:modId xmlns:p14="http://schemas.microsoft.com/office/powerpoint/2010/main" val="3778255517"/>
              </p:ext>
            </p:extLst>
          </p:nvPr>
        </p:nvGraphicFramePr>
        <p:xfrm>
          <a:off x="6734650" y="2571307"/>
          <a:ext cx="2373854" cy="2457147"/>
        </p:xfrm>
        <a:graphic>
          <a:graphicData uri="http://schemas.openxmlformats.org/presentationml/2006/ole">
            <mc:AlternateContent xmlns:mc="http://schemas.openxmlformats.org/markup-compatibility/2006">
              <mc:Choice xmlns:v="urn:schemas-microsoft-com:vml" Requires="v">
                <p:oleObj spid="_x0000_s63677" name="Equation" r:id="rId6" imgW="1790640" imgH="1854000" progId="Equation.DSMT4">
                  <p:embed/>
                </p:oleObj>
              </mc:Choice>
              <mc:Fallback>
                <p:oleObj name="Equation" r:id="rId6" imgW="1790640" imgH="1854000" progId="Equation.DSMT4">
                  <p:embed/>
                  <p:pic>
                    <p:nvPicPr>
                      <p:cNvPr id="0" name=""/>
                      <p:cNvPicPr/>
                      <p:nvPr/>
                    </p:nvPicPr>
                    <p:blipFill>
                      <a:blip r:embed="rId7"/>
                      <a:stretch>
                        <a:fillRect/>
                      </a:stretch>
                    </p:blipFill>
                    <p:spPr>
                      <a:xfrm>
                        <a:off x="6734650" y="2571307"/>
                        <a:ext cx="2373854" cy="2457147"/>
                      </a:xfrm>
                      <a:prstGeom prst="rect">
                        <a:avLst/>
                      </a:prstGeom>
                    </p:spPr>
                  </p:pic>
                </p:oleObj>
              </mc:Fallback>
            </mc:AlternateContent>
          </a:graphicData>
        </a:graphic>
      </p:graphicFrame>
      <p:grpSp>
        <p:nvGrpSpPr>
          <p:cNvPr id="2" name="Group 1"/>
          <p:cNvGrpSpPr/>
          <p:nvPr/>
        </p:nvGrpSpPr>
        <p:grpSpPr>
          <a:xfrm>
            <a:off x="3995936" y="4062410"/>
            <a:ext cx="1690012" cy="1022774"/>
            <a:chOff x="3912927" y="3988661"/>
            <a:chExt cx="1690012" cy="1022774"/>
          </a:xfrm>
        </p:grpSpPr>
        <p:sp>
          <p:nvSpPr>
            <p:cNvPr id="57" name="Rectangle 56"/>
            <p:cNvSpPr/>
            <p:nvPr/>
          </p:nvSpPr>
          <p:spPr>
            <a:xfrm>
              <a:off x="3912927" y="4365104"/>
              <a:ext cx="1690012" cy="646331"/>
            </a:xfrm>
            <a:prstGeom prst="rect">
              <a:avLst/>
            </a:prstGeom>
            <a:solidFill>
              <a:srgbClr val="0000FF"/>
            </a:solidFill>
            <a:ln w="38100">
              <a:solidFill>
                <a:srgbClr val="0000FF"/>
              </a:solidFill>
            </a:ln>
            <a:effectLst>
              <a:outerShdw blurRad="50800" dist="38100" dir="5400000" algn="t" rotWithShape="0">
                <a:prstClr val="black">
                  <a:alpha val="40000"/>
                </a:prstClr>
              </a:outerShdw>
            </a:effectLst>
          </p:spPr>
          <p:txBody>
            <a:bodyPr wrap="square">
              <a:spAutoFit/>
            </a:bodyPr>
            <a:lstStyle/>
            <a:p>
              <a:pPr algn="ctr"/>
              <a:r>
                <a:rPr lang="en-US" b="1" dirty="0">
                  <a:solidFill>
                    <a:schemeClr val="bg1"/>
                  </a:solidFill>
                </a:rPr>
                <a:t>INTEGRATION OPERATOR</a:t>
              </a:r>
            </a:p>
          </p:txBody>
        </p:sp>
        <p:cxnSp>
          <p:nvCxnSpPr>
            <p:cNvPr id="58" name="Straight Arrow Connector 57"/>
            <p:cNvCxnSpPr>
              <a:stCxn id="57" idx="0"/>
            </p:cNvCxnSpPr>
            <p:nvPr/>
          </p:nvCxnSpPr>
          <p:spPr>
            <a:xfrm flipH="1" flipV="1">
              <a:off x="4754431" y="3988661"/>
              <a:ext cx="3502" cy="376443"/>
            </a:xfrm>
            <a:prstGeom prst="straightConnector1">
              <a:avLst/>
            </a:prstGeom>
            <a:ln>
              <a:solidFill>
                <a:srgbClr val="0000FF"/>
              </a:solidFill>
              <a:tailEnd type="triangle"/>
            </a:ln>
            <a:effectLst>
              <a:outerShdw blurRad="50800" dist="38100" dir="5400000" algn="t"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grpSp>
      <p:pic>
        <p:nvPicPr>
          <p:cNvPr id="8" name="Picture 7" descr="TAMU_Aero_Logo.png"/>
          <p:cNvPicPr>
            <a:picLocks noChangeAspect="1"/>
          </p:cNvPicPr>
          <p:nvPr/>
        </p:nvPicPr>
        <p:blipFill>
          <a:blip r:embed="rId8"/>
          <a:stretch>
            <a:fillRect/>
          </a:stretch>
        </p:blipFill>
        <p:spPr>
          <a:xfrm>
            <a:off x="0" y="-27384"/>
            <a:ext cx="9144000" cy="998413"/>
          </a:xfrm>
          <a:prstGeom prst="rect">
            <a:avLst/>
          </a:prstGeom>
        </p:spPr>
      </p:pic>
      <p:sp>
        <p:nvSpPr>
          <p:cNvPr id="33" name="Rectangle 32"/>
          <p:cNvSpPr/>
          <p:nvPr/>
        </p:nvSpPr>
        <p:spPr>
          <a:xfrm>
            <a:off x="1" y="548680"/>
            <a:ext cx="9144000" cy="400110"/>
          </a:xfrm>
          <a:prstGeom prst="rect">
            <a:avLst/>
          </a:prstGeom>
        </p:spPr>
        <p:txBody>
          <a:bodyPr wrap="square">
            <a:spAutoFit/>
          </a:bodyPr>
          <a:lstStyle/>
          <a:p>
            <a:pPr algn="ctr"/>
            <a:r>
              <a:rPr lang="en-US" sz="2000" b="1" dirty="0">
                <a:solidFill>
                  <a:srgbClr val="FFFFFF"/>
                </a:solidFill>
                <a:latin typeface="Adobe Caslon Pro Bold"/>
                <a:cs typeface="Adobe Caslon Pro Bold"/>
              </a:rPr>
              <a:t>FIRST  ORDER  METHOD</a:t>
            </a:r>
            <a:endParaRPr lang="en-US" sz="2000" b="1" dirty="0">
              <a:solidFill>
                <a:srgbClr val="FFFFFF"/>
              </a:solidFill>
            </a:endParaRPr>
          </a:p>
        </p:txBody>
      </p:sp>
      <p:sp>
        <p:nvSpPr>
          <p:cNvPr id="23" name="Slide Number Placeholder 16"/>
          <p:cNvSpPr txBox="1">
            <a:spLocks/>
          </p:cNvSpPr>
          <p:nvPr/>
        </p:nvSpPr>
        <p:spPr>
          <a:xfrm>
            <a:off x="6934200" y="6381328"/>
            <a:ext cx="2133600" cy="365125"/>
          </a:xfrm>
          <a:prstGeom prst="rect">
            <a:avLst/>
          </a:prstGeom>
        </p:spPr>
        <p:txBody>
          <a:bodyPr vert="horz"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600" i="0" u="none" strike="noStrike" kern="1200" cap="none" spc="0" normalizeH="0" baseline="0" noProof="0" smtClean="0">
                <a:ln>
                  <a:noFill/>
                </a:ln>
                <a:solidFill>
                  <a:srgbClr val="660066"/>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14</a:t>
            </a:fld>
            <a:endParaRPr kumimoji="0" lang="en-US" sz="1600" i="0" u="none" strike="noStrike" kern="1200" cap="none" spc="0" normalizeH="0" baseline="0" noProof="0" dirty="0">
              <a:ln>
                <a:noFill/>
              </a:ln>
              <a:solidFill>
                <a:srgbClr val="660066"/>
              </a:solidFill>
              <a:effectLst/>
              <a:uLnTx/>
              <a:uFillTx/>
              <a:latin typeface="+mn-lt"/>
              <a:ea typeface="+mn-ea"/>
              <a:cs typeface="+mn-cs"/>
            </a:endParaRPr>
          </a:p>
        </p:txBody>
      </p:sp>
      <p:sp>
        <p:nvSpPr>
          <p:cNvPr id="13" name="TextBox 12"/>
          <p:cNvSpPr txBox="1"/>
          <p:nvPr/>
        </p:nvSpPr>
        <p:spPr>
          <a:xfrm>
            <a:off x="6836568" y="44624"/>
            <a:ext cx="2307432" cy="615553"/>
          </a:xfrm>
          <a:prstGeom prst="rect">
            <a:avLst/>
          </a:prstGeom>
          <a:noFill/>
        </p:spPr>
        <p:txBody>
          <a:bodyPr wrap="square" rtlCol="0">
            <a:spAutoFit/>
          </a:bodyPr>
          <a:lstStyle/>
          <a:p>
            <a:r>
              <a:rPr lang="en-US" sz="1200" dirty="0">
                <a:solidFill>
                  <a:schemeClr val="bg1"/>
                </a:solidFill>
                <a:latin typeface="Adobe Caslon Pro Bold"/>
                <a:cs typeface="Adobe Caslon Pro Bold"/>
              </a:rPr>
              <a:t>JUNKINS    &amp;    WOOLLANDS</a:t>
            </a:r>
          </a:p>
          <a:p>
            <a:r>
              <a:rPr lang="en-US" sz="1100" dirty="0">
                <a:solidFill>
                  <a:schemeClr val="bg1"/>
                </a:solidFill>
                <a:latin typeface="Adobe Caslon Pro Bold"/>
                <a:cs typeface="Adobe Caslon Pro Bold"/>
              </a:rPr>
              <a:t>Picard-</a:t>
            </a:r>
            <a:r>
              <a:rPr lang="en-US" sz="1100" dirty="0" err="1">
                <a:solidFill>
                  <a:schemeClr val="bg1"/>
                </a:solidFill>
                <a:latin typeface="Adobe Caslon Pro Bold"/>
                <a:cs typeface="Adobe Caslon Pro Bold"/>
              </a:rPr>
              <a:t>Chebyshev</a:t>
            </a:r>
            <a:r>
              <a:rPr lang="en-US" sz="1100" dirty="0">
                <a:solidFill>
                  <a:schemeClr val="bg1"/>
                </a:solidFill>
                <a:latin typeface="Adobe Caslon Pro Bold"/>
                <a:cs typeface="Adobe Caslon Pro Bold"/>
              </a:rPr>
              <a:t> Lecture Series</a:t>
            </a:r>
          </a:p>
          <a:p>
            <a:r>
              <a:rPr lang="en-US" sz="1100" dirty="0">
                <a:solidFill>
                  <a:schemeClr val="bg1"/>
                </a:solidFill>
                <a:latin typeface="Adobe Caslon Pro Bold"/>
                <a:cs typeface="Adobe Caslon Pro Bold"/>
              </a:rPr>
              <a:t>#3 Picard-Chebyshev Methods</a:t>
            </a:r>
          </a:p>
        </p:txBody>
      </p:sp>
      <p:grpSp>
        <p:nvGrpSpPr>
          <p:cNvPr id="3" name="Group 2"/>
          <p:cNvGrpSpPr/>
          <p:nvPr/>
        </p:nvGrpSpPr>
        <p:grpSpPr>
          <a:xfrm>
            <a:off x="4322148" y="2492896"/>
            <a:ext cx="1690012" cy="1119285"/>
            <a:chOff x="4325650" y="2541742"/>
            <a:chExt cx="1690012" cy="1119285"/>
          </a:xfrm>
        </p:grpSpPr>
        <p:cxnSp>
          <p:nvCxnSpPr>
            <p:cNvPr id="30" name="Straight Arrow Connector 29"/>
            <p:cNvCxnSpPr/>
            <p:nvPr/>
          </p:nvCxnSpPr>
          <p:spPr>
            <a:xfrm>
              <a:off x="5150474" y="3160405"/>
              <a:ext cx="0" cy="500622"/>
            </a:xfrm>
            <a:prstGeom prst="straightConnector1">
              <a:avLst/>
            </a:prstGeom>
            <a:ln>
              <a:solidFill>
                <a:srgbClr val="FF0000"/>
              </a:solidFill>
              <a:tailEnd type="triangle"/>
            </a:ln>
            <a:effectLst>
              <a:outerShdw blurRad="50800" dist="38100" dir="5400000" algn="t"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sp>
          <p:nvSpPr>
            <p:cNvPr id="29" name="Rectangle 28"/>
            <p:cNvSpPr/>
            <p:nvPr/>
          </p:nvSpPr>
          <p:spPr>
            <a:xfrm>
              <a:off x="4325650" y="2541742"/>
              <a:ext cx="1690012" cy="646331"/>
            </a:xfrm>
            <a:prstGeom prst="rect">
              <a:avLst/>
            </a:prstGeom>
            <a:solidFill>
              <a:srgbClr val="FF0000"/>
            </a:solidFill>
            <a:ln w="38100">
              <a:solidFill>
                <a:srgbClr val="FF0000"/>
              </a:solidFill>
            </a:ln>
            <a:effectLst>
              <a:outerShdw blurRad="50800" dist="38100" dir="5400000" algn="t" rotWithShape="0">
                <a:prstClr val="black">
                  <a:alpha val="40000"/>
                </a:prstClr>
              </a:outerShdw>
            </a:effectLst>
          </p:spPr>
          <p:txBody>
            <a:bodyPr wrap="square">
              <a:spAutoFit/>
            </a:bodyPr>
            <a:lstStyle/>
            <a:p>
              <a:pPr algn="ctr"/>
              <a:r>
                <a:rPr lang="en-US" b="1" dirty="0">
                  <a:solidFill>
                    <a:schemeClr val="bg1"/>
                  </a:solidFill>
                </a:rPr>
                <a:t>LEAST SQUARES OPERATOR</a:t>
              </a:r>
            </a:p>
          </p:txBody>
        </p:sp>
      </p:grpSp>
      <p:sp>
        <p:nvSpPr>
          <p:cNvPr id="42" name="Rectangle 41"/>
          <p:cNvSpPr/>
          <p:nvPr/>
        </p:nvSpPr>
        <p:spPr>
          <a:xfrm>
            <a:off x="6515274" y="2791961"/>
            <a:ext cx="710451" cy="276999"/>
          </a:xfrm>
          <a:prstGeom prst="rect">
            <a:avLst/>
          </a:prstGeom>
        </p:spPr>
        <p:txBody>
          <a:bodyPr wrap="none">
            <a:spAutoFit/>
          </a:bodyPr>
          <a:lstStyle/>
          <a:p>
            <a:r>
              <a:rPr lang="en-US" sz="1200" b="1" i="1" dirty="0">
                <a:solidFill>
                  <a:schemeClr val="accent2">
                    <a:lumMod val="75000"/>
                  </a:schemeClr>
                </a:solidFill>
                <a:latin typeface="Times New Roman" panose="02020603050405020304" pitchFamily="18" charset="0"/>
                <a:cs typeface="Times New Roman" panose="02020603050405020304" pitchFamily="18" charset="0"/>
              </a:rPr>
              <a:t>N</a:t>
            </a:r>
            <a:r>
              <a:rPr lang="en-US" sz="1200" b="1" dirty="0">
                <a:solidFill>
                  <a:schemeClr val="accent2">
                    <a:lumMod val="75000"/>
                  </a:schemeClr>
                </a:solidFill>
                <a:latin typeface="Times New Roman" panose="02020603050405020304" pitchFamily="18" charset="0"/>
                <a:cs typeface="Times New Roman" panose="02020603050405020304" pitchFamily="18" charset="0"/>
              </a:rPr>
              <a:t>+1 × </a:t>
            </a:r>
            <a:r>
              <a:rPr lang="en-US" sz="1200" b="1" i="1" dirty="0">
                <a:solidFill>
                  <a:schemeClr val="accent2">
                    <a:lumMod val="75000"/>
                  </a:schemeClr>
                </a:solidFill>
                <a:latin typeface="Times New Roman" panose="02020603050405020304" pitchFamily="18" charset="0"/>
                <a:cs typeface="Times New Roman" panose="02020603050405020304" pitchFamily="18" charset="0"/>
              </a:rPr>
              <a:t>n</a:t>
            </a:r>
          </a:p>
        </p:txBody>
      </p:sp>
      <p:grpSp>
        <p:nvGrpSpPr>
          <p:cNvPr id="4" name="Group 3"/>
          <p:cNvGrpSpPr/>
          <p:nvPr/>
        </p:nvGrpSpPr>
        <p:grpSpPr>
          <a:xfrm>
            <a:off x="1465247" y="2764154"/>
            <a:ext cx="1162537" cy="857076"/>
            <a:chOff x="1563529" y="2764154"/>
            <a:chExt cx="1162537" cy="857076"/>
          </a:xfrm>
        </p:grpSpPr>
        <p:sp>
          <p:nvSpPr>
            <p:cNvPr id="43" name="Rectangle 42"/>
            <p:cNvSpPr/>
            <p:nvPr/>
          </p:nvSpPr>
          <p:spPr>
            <a:xfrm>
              <a:off x="1717084" y="2764154"/>
              <a:ext cx="838691" cy="276999"/>
            </a:xfrm>
            <a:prstGeom prst="rect">
              <a:avLst/>
            </a:prstGeom>
          </p:spPr>
          <p:txBody>
            <a:bodyPr wrap="none">
              <a:spAutoFit/>
            </a:bodyPr>
            <a:lstStyle/>
            <a:p>
              <a:r>
                <a:rPr lang="en-US" sz="1200" b="1" dirty="0">
                  <a:solidFill>
                    <a:srgbClr val="0000FF"/>
                  </a:solidFill>
                  <a:latin typeface="Times New Roman" panose="02020603050405020304" pitchFamily="18" charset="0"/>
                  <a:cs typeface="Times New Roman" panose="02020603050405020304" pitchFamily="18" charset="0"/>
                </a:rPr>
                <a:t>(</a:t>
              </a:r>
              <a:r>
                <a:rPr lang="en-US" sz="1200" b="1" i="1" dirty="0">
                  <a:solidFill>
                    <a:srgbClr val="0000FF"/>
                  </a:solidFill>
                  <a:latin typeface="Times New Roman" panose="02020603050405020304" pitchFamily="18" charset="0"/>
                  <a:cs typeface="Times New Roman" panose="02020603050405020304" pitchFamily="18" charset="0"/>
                </a:rPr>
                <a:t>N</a:t>
              </a:r>
              <a:r>
                <a:rPr lang="en-US" sz="1200" b="1" dirty="0">
                  <a:solidFill>
                    <a:srgbClr val="0000FF"/>
                  </a:solidFill>
                  <a:latin typeface="Times New Roman" panose="02020603050405020304" pitchFamily="18" charset="0"/>
                  <a:cs typeface="Times New Roman" panose="02020603050405020304" pitchFamily="18" charset="0"/>
                </a:rPr>
                <a:t>+1) × </a:t>
              </a:r>
              <a:r>
                <a:rPr lang="en-US" sz="1200" b="1" i="1" dirty="0">
                  <a:solidFill>
                    <a:srgbClr val="0000FF"/>
                  </a:solidFill>
                  <a:latin typeface="Times New Roman" panose="02020603050405020304" pitchFamily="18" charset="0"/>
                  <a:cs typeface="Times New Roman" panose="02020603050405020304" pitchFamily="18" charset="0"/>
                </a:rPr>
                <a:t>N</a:t>
              </a:r>
            </a:p>
          </p:txBody>
        </p:sp>
        <p:sp>
          <p:nvSpPr>
            <p:cNvPr id="44" name="Right Brace 43"/>
            <p:cNvSpPr/>
            <p:nvPr/>
          </p:nvSpPr>
          <p:spPr>
            <a:xfrm rot="16200000">
              <a:off x="2013740" y="2908903"/>
              <a:ext cx="262116" cy="1162537"/>
            </a:xfrm>
            <a:prstGeom prst="rightBrace">
              <a:avLst/>
            </a:prstGeom>
            <a:ln>
              <a:solidFill>
                <a:srgbClr val="0000FF"/>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aphicFrame>
          <p:nvGraphicFramePr>
            <p:cNvPr id="45" name="Object 44"/>
            <p:cNvGraphicFramePr>
              <a:graphicFrameLocks noChangeAspect="1"/>
            </p:cNvGraphicFramePr>
            <p:nvPr>
              <p:extLst>
                <p:ext uri="{D42A27DB-BD31-4B8C-83A1-F6EECF244321}">
                  <p14:modId xmlns:p14="http://schemas.microsoft.com/office/powerpoint/2010/main" val="3662859720"/>
                </p:ext>
              </p:extLst>
            </p:nvPr>
          </p:nvGraphicFramePr>
          <p:xfrm>
            <a:off x="1922903" y="2987253"/>
            <a:ext cx="435455" cy="391910"/>
          </p:xfrm>
          <a:graphic>
            <a:graphicData uri="http://schemas.openxmlformats.org/presentationml/2006/ole">
              <mc:AlternateContent xmlns:mc="http://schemas.openxmlformats.org/markup-compatibility/2006">
                <mc:Choice xmlns:v="urn:schemas-microsoft-com:vml" Requires="v">
                  <p:oleObj spid="_x0000_s63678" name="Equation" r:id="rId9" imgW="253800" imgH="228600" progId="Equation.DSMT4">
                    <p:embed/>
                  </p:oleObj>
                </mc:Choice>
                <mc:Fallback>
                  <p:oleObj name="Equation" r:id="rId9" imgW="253800" imgH="228600" progId="Equation.DSMT4">
                    <p:embed/>
                    <p:pic>
                      <p:nvPicPr>
                        <p:cNvPr id="0" name=""/>
                        <p:cNvPicPr/>
                        <p:nvPr/>
                      </p:nvPicPr>
                      <p:blipFill>
                        <a:blip r:embed="rId10"/>
                        <a:stretch>
                          <a:fillRect/>
                        </a:stretch>
                      </p:blipFill>
                      <p:spPr>
                        <a:xfrm>
                          <a:off x="1922903" y="2987253"/>
                          <a:ext cx="435455" cy="391910"/>
                        </a:xfrm>
                        <a:prstGeom prst="rect">
                          <a:avLst/>
                        </a:prstGeom>
                      </p:spPr>
                    </p:pic>
                  </p:oleObj>
                </mc:Fallback>
              </mc:AlternateContent>
            </a:graphicData>
          </a:graphic>
        </p:graphicFrame>
      </p:grpSp>
      <p:sp>
        <p:nvSpPr>
          <p:cNvPr id="46" name="Rectangle 45"/>
          <p:cNvSpPr/>
          <p:nvPr/>
        </p:nvSpPr>
        <p:spPr>
          <a:xfrm>
            <a:off x="683568" y="3384028"/>
            <a:ext cx="710451" cy="276999"/>
          </a:xfrm>
          <a:prstGeom prst="rect">
            <a:avLst/>
          </a:prstGeom>
        </p:spPr>
        <p:txBody>
          <a:bodyPr wrap="none">
            <a:spAutoFit/>
          </a:bodyPr>
          <a:lstStyle/>
          <a:p>
            <a:r>
              <a:rPr lang="en-US" sz="1200" b="1" i="1" dirty="0">
                <a:solidFill>
                  <a:schemeClr val="accent2">
                    <a:lumMod val="75000"/>
                  </a:schemeClr>
                </a:solidFill>
                <a:latin typeface="Times New Roman" panose="02020603050405020304" pitchFamily="18" charset="0"/>
                <a:cs typeface="Times New Roman" panose="02020603050405020304" pitchFamily="18" charset="0"/>
              </a:rPr>
              <a:t>N</a:t>
            </a:r>
            <a:r>
              <a:rPr lang="en-US" sz="1200" b="1" dirty="0">
                <a:solidFill>
                  <a:schemeClr val="accent2">
                    <a:lumMod val="75000"/>
                  </a:schemeClr>
                </a:solidFill>
                <a:latin typeface="Times New Roman" panose="02020603050405020304" pitchFamily="18" charset="0"/>
                <a:cs typeface="Times New Roman" panose="02020603050405020304" pitchFamily="18" charset="0"/>
              </a:rPr>
              <a:t>+1 × </a:t>
            </a:r>
            <a:r>
              <a:rPr lang="en-US" sz="1200" b="1" i="1" dirty="0">
                <a:solidFill>
                  <a:schemeClr val="accent2">
                    <a:lumMod val="75000"/>
                  </a:schemeClr>
                </a:solidFill>
                <a:latin typeface="Times New Roman" panose="02020603050405020304" pitchFamily="18" charset="0"/>
                <a:cs typeface="Times New Roman" panose="02020603050405020304" pitchFamily="18" charset="0"/>
              </a:rPr>
              <a:t>n</a:t>
            </a:r>
          </a:p>
        </p:txBody>
      </p:sp>
      <p:sp>
        <p:nvSpPr>
          <p:cNvPr id="47" name="Rectangle 46"/>
          <p:cNvSpPr/>
          <p:nvPr/>
        </p:nvSpPr>
        <p:spPr>
          <a:xfrm>
            <a:off x="-36512" y="2656281"/>
            <a:ext cx="813043" cy="276999"/>
          </a:xfrm>
          <a:prstGeom prst="rect">
            <a:avLst/>
          </a:prstGeom>
        </p:spPr>
        <p:txBody>
          <a:bodyPr wrap="none">
            <a:spAutoFit/>
          </a:bodyPr>
          <a:lstStyle/>
          <a:p>
            <a:r>
              <a:rPr lang="en-US" sz="1200" b="1" dirty="0">
                <a:solidFill>
                  <a:srgbClr val="00B0F0"/>
                </a:solidFill>
                <a:latin typeface="Times New Roman" panose="02020603050405020304" pitchFamily="18" charset="0"/>
                <a:cs typeface="Times New Roman" panose="02020603050405020304" pitchFamily="18" charset="0"/>
              </a:rPr>
              <a:t>(</a:t>
            </a:r>
            <a:r>
              <a:rPr lang="en-US" sz="1200" b="1" i="1" dirty="0">
                <a:solidFill>
                  <a:srgbClr val="00B0F0"/>
                </a:solidFill>
                <a:latin typeface="Times New Roman" panose="02020603050405020304" pitchFamily="18" charset="0"/>
                <a:cs typeface="Times New Roman" panose="02020603050405020304" pitchFamily="18" charset="0"/>
              </a:rPr>
              <a:t>N</a:t>
            </a:r>
            <a:r>
              <a:rPr lang="en-US" sz="1200" b="1" dirty="0">
                <a:solidFill>
                  <a:srgbClr val="00B0F0"/>
                </a:solidFill>
                <a:latin typeface="Times New Roman" panose="02020603050405020304" pitchFamily="18" charset="0"/>
                <a:cs typeface="Times New Roman" panose="02020603050405020304" pitchFamily="18" charset="0"/>
              </a:rPr>
              <a:t>+1) × </a:t>
            </a:r>
            <a:r>
              <a:rPr lang="en-US" sz="1200" b="1" i="1" dirty="0">
                <a:solidFill>
                  <a:srgbClr val="00B0F0"/>
                </a:solidFill>
                <a:latin typeface="Times New Roman" panose="02020603050405020304" pitchFamily="18" charset="0"/>
                <a:cs typeface="Times New Roman" panose="02020603050405020304" pitchFamily="18" charset="0"/>
              </a:rPr>
              <a:t>n</a:t>
            </a:r>
          </a:p>
        </p:txBody>
      </p:sp>
      <p:grpSp>
        <p:nvGrpSpPr>
          <p:cNvPr id="9" name="Group 8"/>
          <p:cNvGrpSpPr/>
          <p:nvPr/>
        </p:nvGrpSpPr>
        <p:grpSpPr>
          <a:xfrm>
            <a:off x="2339752" y="3056199"/>
            <a:ext cx="864339" cy="539160"/>
            <a:chOff x="2555533" y="3056199"/>
            <a:chExt cx="864339" cy="539160"/>
          </a:xfrm>
        </p:grpSpPr>
        <p:cxnSp>
          <p:nvCxnSpPr>
            <p:cNvPr id="53" name="Straight Arrow Connector 52"/>
            <p:cNvCxnSpPr/>
            <p:nvPr/>
          </p:nvCxnSpPr>
          <p:spPr>
            <a:xfrm>
              <a:off x="2987824" y="3359113"/>
              <a:ext cx="0" cy="236246"/>
            </a:xfrm>
            <a:prstGeom prst="straightConnector1">
              <a:avLst/>
            </a:prstGeom>
            <a:ln>
              <a:solidFill>
                <a:srgbClr val="FF0000"/>
              </a:solidFill>
              <a:tailEnd type="triangle"/>
            </a:ln>
            <a:effectLst/>
          </p:spPr>
          <p:style>
            <a:lnRef idx="2">
              <a:schemeClr val="accent1"/>
            </a:lnRef>
            <a:fillRef idx="0">
              <a:schemeClr val="accent1"/>
            </a:fillRef>
            <a:effectRef idx="1">
              <a:schemeClr val="accent1"/>
            </a:effectRef>
            <a:fontRef idx="minor">
              <a:schemeClr val="tx1"/>
            </a:fontRef>
          </p:style>
        </p:cxnSp>
        <p:sp>
          <p:nvSpPr>
            <p:cNvPr id="54" name="Rectangle 53"/>
            <p:cNvSpPr/>
            <p:nvPr/>
          </p:nvSpPr>
          <p:spPr>
            <a:xfrm>
              <a:off x="2555533" y="3056199"/>
              <a:ext cx="864339" cy="276999"/>
            </a:xfrm>
            <a:prstGeom prst="rect">
              <a:avLst/>
            </a:prstGeom>
          </p:spPr>
          <p:txBody>
            <a:bodyPr wrap="none">
              <a:spAutoFit/>
            </a:bodyPr>
            <a:lstStyle/>
            <a:p>
              <a:r>
                <a:rPr lang="en-US" sz="1200" b="1" i="1" dirty="0">
                  <a:solidFill>
                    <a:srgbClr val="FF0000"/>
                  </a:solidFill>
                  <a:latin typeface="Times New Roman" panose="02020603050405020304" pitchFamily="18" charset="0"/>
                  <a:cs typeface="Times New Roman" panose="02020603050405020304" pitchFamily="18" charset="0"/>
                </a:rPr>
                <a:t>N</a:t>
              </a:r>
              <a:r>
                <a:rPr lang="en-US" sz="1200" b="1" dirty="0">
                  <a:solidFill>
                    <a:srgbClr val="FF0000"/>
                  </a:solidFill>
                  <a:latin typeface="Times New Roman" panose="02020603050405020304" pitchFamily="18" charset="0"/>
                  <a:cs typeface="Times New Roman" panose="02020603050405020304" pitchFamily="18" charset="0"/>
                </a:rPr>
                <a:t> × (</a:t>
              </a:r>
              <a:r>
                <a:rPr lang="en-US" sz="1200" b="1" i="1" dirty="0">
                  <a:solidFill>
                    <a:srgbClr val="FF0000"/>
                  </a:solidFill>
                  <a:latin typeface="Times New Roman" panose="02020603050405020304" pitchFamily="18" charset="0"/>
                  <a:cs typeface="Times New Roman" panose="02020603050405020304" pitchFamily="18" charset="0"/>
                </a:rPr>
                <a:t>M</a:t>
              </a:r>
              <a:r>
                <a:rPr lang="en-US" sz="1200" b="1" dirty="0">
                  <a:solidFill>
                    <a:srgbClr val="FF0000"/>
                  </a:solidFill>
                  <a:latin typeface="Times New Roman" panose="02020603050405020304" pitchFamily="18" charset="0"/>
                  <a:cs typeface="Times New Roman" panose="02020603050405020304" pitchFamily="18" charset="0"/>
                </a:rPr>
                <a:t>+1)</a:t>
              </a:r>
            </a:p>
          </p:txBody>
        </p:sp>
      </p:grpSp>
      <p:grpSp>
        <p:nvGrpSpPr>
          <p:cNvPr id="10" name="Group 9"/>
          <p:cNvGrpSpPr/>
          <p:nvPr/>
        </p:nvGrpSpPr>
        <p:grpSpPr>
          <a:xfrm>
            <a:off x="2843808" y="2767547"/>
            <a:ext cx="838691" cy="828921"/>
            <a:chOff x="3147023" y="2767547"/>
            <a:chExt cx="838691" cy="828921"/>
          </a:xfrm>
        </p:grpSpPr>
        <p:sp>
          <p:nvSpPr>
            <p:cNvPr id="55" name="Rectangle 54"/>
            <p:cNvSpPr/>
            <p:nvPr/>
          </p:nvSpPr>
          <p:spPr>
            <a:xfrm>
              <a:off x="3147023" y="2767547"/>
              <a:ext cx="838691" cy="276999"/>
            </a:xfrm>
            <a:prstGeom prst="rect">
              <a:avLst/>
            </a:prstGeom>
          </p:spPr>
          <p:txBody>
            <a:bodyPr wrap="none">
              <a:spAutoFit/>
            </a:bodyPr>
            <a:lstStyle/>
            <a:p>
              <a:r>
                <a:rPr lang="en-US" sz="1200" b="1" dirty="0">
                  <a:solidFill>
                    <a:srgbClr val="7030A0"/>
                  </a:solidFill>
                  <a:latin typeface="Times New Roman" panose="02020603050405020304" pitchFamily="18" charset="0"/>
                  <a:cs typeface="Times New Roman" panose="02020603050405020304" pitchFamily="18" charset="0"/>
                </a:rPr>
                <a:t>(</a:t>
              </a:r>
              <a:r>
                <a:rPr lang="en-US" sz="1200" b="1" i="1" dirty="0">
                  <a:solidFill>
                    <a:srgbClr val="7030A0"/>
                  </a:solidFill>
                  <a:latin typeface="Times New Roman" panose="02020603050405020304" pitchFamily="18" charset="0"/>
                  <a:cs typeface="Times New Roman" panose="02020603050405020304" pitchFamily="18" charset="0"/>
                </a:rPr>
                <a:t>M</a:t>
              </a:r>
              <a:r>
                <a:rPr lang="en-US" sz="1200" b="1" dirty="0">
                  <a:solidFill>
                    <a:srgbClr val="7030A0"/>
                  </a:solidFill>
                  <a:latin typeface="Times New Roman" panose="02020603050405020304" pitchFamily="18" charset="0"/>
                  <a:cs typeface="Times New Roman" panose="02020603050405020304" pitchFamily="18" charset="0"/>
                </a:rPr>
                <a:t>+1) × </a:t>
              </a:r>
              <a:r>
                <a:rPr lang="en-US" sz="1200" b="1" i="1" dirty="0">
                  <a:solidFill>
                    <a:srgbClr val="7030A0"/>
                  </a:solidFill>
                  <a:latin typeface="Times New Roman" panose="02020603050405020304" pitchFamily="18" charset="0"/>
                  <a:cs typeface="Times New Roman" panose="02020603050405020304" pitchFamily="18" charset="0"/>
                </a:rPr>
                <a:t>n</a:t>
              </a:r>
            </a:p>
          </p:txBody>
        </p:sp>
        <p:cxnSp>
          <p:nvCxnSpPr>
            <p:cNvPr id="56" name="Straight Arrow Connector 55"/>
            <p:cNvCxnSpPr/>
            <p:nvPr/>
          </p:nvCxnSpPr>
          <p:spPr>
            <a:xfrm>
              <a:off x="3491880" y="3056199"/>
              <a:ext cx="0" cy="540269"/>
            </a:xfrm>
            <a:prstGeom prst="straightConnector1">
              <a:avLst/>
            </a:prstGeom>
            <a:ln>
              <a:solidFill>
                <a:srgbClr val="7030A0"/>
              </a:solidFill>
              <a:tailEnd type="triangle"/>
            </a:ln>
            <a:effectLst/>
          </p:spPr>
          <p:style>
            <a:lnRef idx="2">
              <a:schemeClr val="accent1"/>
            </a:lnRef>
            <a:fillRef idx="0">
              <a:schemeClr val="accent1"/>
            </a:fillRef>
            <a:effectRef idx="1">
              <a:schemeClr val="accent1"/>
            </a:effectRef>
            <a:fontRef idx="minor">
              <a:schemeClr val="tx1"/>
            </a:fontRef>
          </p:style>
        </p:cxnSp>
      </p:grpSp>
      <p:graphicFrame>
        <p:nvGraphicFramePr>
          <p:cNvPr id="60" name="Object 59"/>
          <p:cNvGraphicFramePr>
            <a:graphicFrameLocks noChangeAspect="1"/>
          </p:cNvGraphicFramePr>
          <p:nvPr>
            <p:extLst>
              <p:ext uri="{D42A27DB-BD31-4B8C-83A1-F6EECF244321}">
                <p14:modId xmlns:p14="http://schemas.microsoft.com/office/powerpoint/2010/main" val="858243366"/>
              </p:ext>
            </p:extLst>
          </p:nvPr>
        </p:nvGraphicFramePr>
        <p:xfrm>
          <a:off x="115888" y="5684838"/>
          <a:ext cx="8928100" cy="768350"/>
        </p:xfrm>
        <a:graphic>
          <a:graphicData uri="http://schemas.openxmlformats.org/presentationml/2006/ole">
            <mc:AlternateContent xmlns:mc="http://schemas.openxmlformats.org/markup-compatibility/2006">
              <mc:Choice xmlns:v="urn:schemas-microsoft-com:vml" Requires="v">
                <p:oleObj spid="_x0000_s63679" name="Equation" r:id="rId11" imgW="2806560" imgH="241200" progId="Equation.DSMT4">
                  <p:embed/>
                </p:oleObj>
              </mc:Choice>
              <mc:Fallback>
                <p:oleObj name="Equation" r:id="rId11" imgW="2806560" imgH="241200" progId="Equation.DSMT4">
                  <p:embed/>
                  <p:pic>
                    <p:nvPicPr>
                      <p:cNvPr id="0" name=""/>
                      <p:cNvPicPr/>
                      <p:nvPr/>
                    </p:nvPicPr>
                    <p:blipFill>
                      <a:blip r:embed="rId12"/>
                      <a:stretch>
                        <a:fillRect/>
                      </a:stretch>
                    </p:blipFill>
                    <p:spPr>
                      <a:xfrm>
                        <a:off x="115888" y="5684838"/>
                        <a:ext cx="8928100" cy="768350"/>
                      </a:xfrm>
                      <a:prstGeom prst="rect">
                        <a:avLst/>
                      </a:prstGeom>
                    </p:spPr>
                  </p:pic>
                </p:oleObj>
              </mc:Fallback>
            </mc:AlternateContent>
          </a:graphicData>
        </a:graphic>
      </p:graphicFrame>
      <p:grpSp>
        <p:nvGrpSpPr>
          <p:cNvPr id="6" name="Group 5"/>
          <p:cNvGrpSpPr/>
          <p:nvPr/>
        </p:nvGrpSpPr>
        <p:grpSpPr>
          <a:xfrm>
            <a:off x="2051720" y="4056740"/>
            <a:ext cx="838691" cy="812420"/>
            <a:chOff x="2221141" y="3973699"/>
            <a:chExt cx="838691" cy="812420"/>
          </a:xfrm>
        </p:grpSpPr>
        <p:sp>
          <p:nvSpPr>
            <p:cNvPr id="62" name="Rectangle 61"/>
            <p:cNvSpPr/>
            <p:nvPr/>
          </p:nvSpPr>
          <p:spPr>
            <a:xfrm>
              <a:off x="2221141" y="4509120"/>
              <a:ext cx="838691" cy="276999"/>
            </a:xfrm>
            <a:prstGeom prst="rect">
              <a:avLst/>
            </a:prstGeom>
          </p:spPr>
          <p:txBody>
            <a:bodyPr wrap="none">
              <a:spAutoFit/>
            </a:bodyPr>
            <a:lstStyle/>
            <a:p>
              <a:r>
                <a:rPr lang="en-US" sz="1200" b="1" dirty="0">
                  <a:solidFill>
                    <a:srgbClr val="00B050"/>
                  </a:solidFill>
                  <a:latin typeface="Times New Roman" panose="02020603050405020304" pitchFamily="18" charset="0"/>
                  <a:cs typeface="Times New Roman" panose="02020603050405020304" pitchFamily="18" charset="0"/>
                </a:rPr>
                <a:t>(</a:t>
              </a:r>
              <a:r>
                <a:rPr lang="en-US" sz="1200" b="1" i="1" dirty="0">
                  <a:solidFill>
                    <a:srgbClr val="00B050"/>
                  </a:solidFill>
                  <a:latin typeface="Times New Roman" panose="02020603050405020304" pitchFamily="18" charset="0"/>
                  <a:cs typeface="Times New Roman" panose="02020603050405020304" pitchFamily="18" charset="0"/>
                </a:rPr>
                <a:t>N</a:t>
              </a:r>
              <a:r>
                <a:rPr lang="en-US" sz="1200" b="1" dirty="0">
                  <a:solidFill>
                    <a:srgbClr val="00B050"/>
                  </a:solidFill>
                  <a:latin typeface="Times New Roman" panose="02020603050405020304" pitchFamily="18" charset="0"/>
                  <a:cs typeface="Times New Roman" panose="02020603050405020304" pitchFamily="18" charset="0"/>
                </a:rPr>
                <a:t>+1) × </a:t>
              </a:r>
              <a:r>
                <a:rPr lang="en-US" sz="1200" b="1" i="1" dirty="0">
                  <a:solidFill>
                    <a:srgbClr val="00B050"/>
                  </a:solidFill>
                  <a:latin typeface="Times New Roman" panose="02020603050405020304" pitchFamily="18" charset="0"/>
                  <a:cs typeface="Times New Roman" panose="02020603050405020304" pitchFamily="18" charset="0"/>
                </a:rPr>
                <a:t>N</a:t>
              </a:r>
              <a:endParaRPr lang="en-US" sz="1200" b="1" dirty="0">
                <a:solidFill>
                  <a:srgbClr val="00B050"/>
                </a:solidFill>
                <a:latin typeface="Times New Roman" panose="02020603050405020304" pitchFamily="18" charset="0"/>
                <a:cs typeface="Times New Roman" panose="02020603050405020304" pitchFamily="18" charset="0"/>
              </a:endParaRPr>
            </a:p>
          </p:txBody>
        </p:sp>
        <p:cxnSp>
          <p:nvCxnSpPr>
            <p:cNvPr id="63" name="Straight Arrow Connector 62"/>
            <p:cNvCxnSpPr/>
            <p:nvPr/>
          </p:nvCxnSpPr>
          <p:spPr>
            <a:xfrm flipV="1">
              <a:off x="2627784" y="3973699"/>
              <a:ext cx="0" cy="535421"/>
            </a:xfrm>
            <a:prstGeom prst="straightConnector1">
              <a:avLst/>
            </a:prstGeom>
            <a:ln>
              <a:solidFill>
                <a:srgbClr val="00B050"/>
              </a:solidFill>
              <a:tailEnd type="triangle"/>
            </a:ln>
            <a:effectLst/>
          </p:spPr>
          <p:style>
            <a:lnRef idx="2">
              <a:schemeClr val="accent1"/>
            </a:lnRef>
            <a:fillRef idx="0">
              <a:schemeClr val="accent1"/>
            </a:fillRef>
            <a:effectRef idx="1">
              <a:schemeClr val="accent1"/>
            </a:effectRef>
            <a:fontRef idx="minor">
              <a:schemeClr val="tx1"/>
            </a:fontRef>
          </p:style>
        </p:cxnSp>
      </p:grpSp>
      <p:grpSp>
        <p:nvGrpSpPr>
          <p:cNvPr id="7" name="Group 6"/>
          <p:cNvGrpSpPr/>
          <p:nvPr/>
        </p:nvGrpSpPr>
        <p:grpSpPr>
          <a:xfrm>
            <a:off x="1305367" y="4085248"/>
            <a:ext cx="1106393" cy="495880"/>
            <a:chOff x="1305367" y="4013240"/>
            <a:chExt cx="1106393" cy="495880"/>
          </a:xfrm>
        </p:grpSpPr>
        <p:sp>
          <p:nvSpPr>
            <p:cNvPr id="64" name="Right Brace 63"/>
            <p:cNvSpPr/>
            <p:nvPr/>
          </p:nvSpPr>
          <p:spPr>
            <a:xfrm rot="5400000">
              <a:off x="1721104" y="3767792"/>
              <a:ext cx="279856" cy="770752"/>
            </a:xfrm>
            <a:prstGeom prst="rightBrace">
              <a:avLst/>
            </a:prstGeom>
            <a:ln>
              <a:solidFill>
                <a:srgbClr val="D339D3"/>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65" name="Rectangle 64"/>
            <p:cNvSpPr/>
            <p:nvPr/>
          </p:nvSpPr>
          <p:spPr>
            <a:xfrm>
              <a:off x="1305367" y="4232121"/>
              <a:ext cx="1106393" cy="276999"/>
            </a:xfrm>
            <a:prstGeom prst="rect">
              <a:avLst/>
            </a:prstGeom>
          </p:spPr>
          <p:txBody>
            <a:bodyPr wrap="none">
              <a:spAutoFit/>
            </a:bodyPr>
            <a:lstStyle/>
            <a:p>
              <a:r>
                <a:rPr lang="en-US" sz="1200" b="1" dirty="0">
                  <a:solidFill>
                    <a:srgbClr val="D339D3"/>
                  </a:solidFill>
                  <a:latin typeface="Times New Roman" panose="02020603050405020304" pitchFamily="18" charset="0"/>
                  <a:cs typeface="Times New Roman" panose="02020603050405020304" pitchFamily="18" charset="0"/>
                </a:rPr>
                <a:t>(</a:t>
              </a:r>
              <a:r>
                <a:rPr lang="en-US" sz="1200" b="1" i="1" dirty="0">
                  <a:solidFill>
                    <a:srgbClr val="D339D3"/>
                  </a:solidFill>
                  <a:latin typeface="Times New Roman" panose="02020603050405020304" pitchFamily="18" charset="0"/>
                  <a:cs typeface="Times New Roman" panose="02020603050405020304" pitchFamily="18" charset="0"/>
                </a:rPr>
                <a:t>N</a:t>
              </a:r>
              <a:r>
                <a:rPr lang="en-US" sz="1200" b="1" dirty="0">
                  <a:solidFill>
                    <a:srgbClr val="D339D3"/>
                  </a:solidFill>
                  <a:latin typeface="Times New Roman" panose="02020603050405020304" pitchFamily="18" charset="0"/>
                  <a:cs typeface="Times New Roman" panose="02020603050405020304" pitchFamily="18" charset="0"/>
                </a:rPr>
                <a:t>+1) × </a:t>
              </a:r>
              <a:r>
                <a:rPr lang="en-US" sz="1200" b="1" i="1" dirty="0">
                  <a:solidFill>
                    <a:srgbClr val="D339D3"/>
                  </a:solidFill>
                  <a:latin typeface="Times New Roman" panose="02020603050405020304" pitchFamily="18" charset="0"/>
                  <a:cs typeface="Times New Roman" panose="02020603050405020304" pitchFamily="18" charset="0"/>
                </a:rPr>
                <a:t>(N</a:t>
              </a:r>
              <a:r>
                <a:rPr lang="en-US" sz="1200" b="1" dirty="0">
                  <a:solidFill>
                    <a:srgbClr val="D339D3"/>
                  </a:solidFill>
                  <a:latin typeface="Times New Roman" panose="02020603050405020304" pitchFamily="18" charset="0"/>
                  <a:cs typeface="Times New Roman" panose="02020603050405020304" pitchFamily="18" charset="0"/>
                </a:rPr>
                <a:t>+1)</a:t>
              </a:r>
            </a:p>
          </p:txBody>
        </p:sp>
      </p:grpSp>
      <p:sp>
        <p:nvSpPr>
          <p:cNvPr id="66" name="Rectangle 65"/>
          <p:cNvSpPr/>
          <p:nvPr/>
        </p:nvSpPr>
        <p:spPr>
          <a:xfrm>
            <a:off x="6173212" y="4038382"/>
            <a:ext cx="1106393" cy="276999"/>
          </a:xfrm>
          <a:prstGeom prst="rect">
            <a:avLst/>
          </a:prstGeom>
        </p:spPr>
        <p:txBody>
          <a:bodyPr wrap="none">
            <a:spAutoFit/>
          </a:bodyPr>
          <a:lstStyle/>
          <a:p>
            <a:r>
              <a:rPr lang="en-US" sz="1200" b="1" dirty="0">
                <a:solidFill>
                  <a:srgbClr val="D339D3"/>
                </a:solidFill>
                <a:latin typeface="Times New Roman" panose="02020603050405020304" pitchFamily="18" charset="0"/>
                <a:cs typeface="Times New Roman" panose="02020603050405020304" pitchFamily="18" charset="0"/>
              </a:rPr>
              <a:t>(</a:t>
            </a:r>
            <a:r>
              <a:rPr lang="en-US" sz="1200" b="1" i="1" dirty="0">
                <a:solidFill>
                  <a:srgbClr val="D339D3"/>
                </a:solidFill>
                <a:latin typeface="Times New Roman" panose="02020603050405020304" pitchFamily="18" charset="0"/>
                <a:cs typeface="Times New Roman" panose="02020603050405020304" pitchFamily="18" charset="0"/>
              </a:rPr>
              <a:t>N</a:t>
            </a:r>
            <a:r>
              <a:rPr lang="en-US" sz="1200" b="1" dirty="0">
                <a:solidFill>
                  <a:srgbClr val="D339D3"/>
                </a:solidFill>
                <a:latin typeface="Times New Roman" panose="02020603050405020304" pitchFamily="18" charset="0"/>
                <a:cs typeface="Times New Roman" panose="02020603050405020304" pitchFamily="18" charset="0"/>
              </a:rPr>
              <a:t>+1) × </a:t>
            </a:r>
            <a:r>
              <a:rPr lang="en-US" sz="1200" b="1" i="1" dirty="0">
                <a:solidFill>
                  <a:srgbClr val="D339D3"/>
                </a:solidFill>
                <a:latin typeface="Times New Roman" panose="02020603050405020304" pitchFamily="18" charset="0"/>
                <a:cs typeface="Times New Roman" panose="02020603050405020304" pitchFamily="18" charset="0"/>
              </a:rPr>
              <a:t>(N</a:t>
            </a:r>
            <a:r>
              <a:rPr lang="en-US" sz="1200" b="1" dirty="0">
                <a:solidFill>
                  <a:srgbClr val="D339D3"/>
                </a:solidFill>
                <a:latin typeface="Times New Roman" panose="02020603050405020304" pitchFamily="18" charset="0"/>
                <a:cs typeface="Times New Roman" panose="02020603050405020304" pitchFamily="18" charset="0"/>
              </a:rPr>
              <a:t>+1)</a:t>
            </a:r>
          </a:p>
        </p:txBody>
      </p:sp>
      <p:graphicFrame>
        <p:nvGraphicFramePr>
          <p:cNvPr id="31" name="Object 30"/>
          <p:cNvGraphicFramePr>
            <a:graphicFrameLocks noChangeAspect="1"/>
          </p:cNvGraphicFramePr>
          <p:nvPr>
            <p:extLst>
              <p:ext uri="{D42A27DB-BD31-4B8C-83A1-F6EECF244321}">
                <p14:modId xmlns:p14="http://schemas.microsoft.com/office/powerpoint/2010/main" val="1345281633"/>
              </p:ext>
            </p:extLst>
          </p:nvPr>
        </p:nvGraphicFramePr>
        <p:xfrm>
          <a:off x="2015153" y="1236241"/>
          <a:ext cx="5185703" cy="855893"/>
        </p:xfrm>
        <a:graphic>
          <a:graphicData uri="http://schemas.openxmlformats.org/presentationml/2006/ole">
            <mc:AlternateContent xmlns:mc="http://schemas.openxmlformats.org/markup-compatibility/2006">
              <mc:Choice xmlns:v="urn:schemas-microsoft-com:vml" Requires="v">
                <p:oleObj spid="_x0000_s63680" name="Equation" r:id="rId13" imgW="2616120" imgH="431640" progId="Equation.DSMT4">
                  <p:embed/>
                </p:oleObj>
              </mc:Choice>
              <mc:Fallback>
                <p:oleObj name="Equation" r:id="rId13" imgW="2616120" imgH="431640" progId="Equation.DSMT4">
                  <p:embed/>
                  <p:pic>
                    <p:nvPicPr>
                      <p:cNvPr id="0" name=""/>
                      <p:cNvPicPr/>
                      <p:nvPr/>
                    </p:nvPicPr>
                    <p:blipFill>
                      <a:blip r:embed="rId14"/>
                      <a:stretch>
                        <a:fillRect/>
                      </a:stretch>
                    </p:blipFill>
                    <p:spPr>
                      <a:xfrm>
                        <a:off x="2015153" y="1236241"/>
                        <a:ext cx="5185703" cy="855893"/>
                      </a:xfrm>
                      <a:prstGeom prst="rect">
                        <a:avLst/>
                      </a:prstGeom>
                    </p:spPr>
                  </p:pic>
                </p:oleObj>
              </mc:Fallback>
            </mc:AlternateContent>
          </a:graphicData>
        </a:graphic>
      </p:graphicFrame>
    </p:spTree>
    <p:extLst>
      <p:ext uri="{BB962C8B-B14F-4D97-AF65-F5344CB8AC3E}">
        <p14:creationId xmlns:p14="http://schemas.microsoft.com/office/powerpoint/2010/main" val="13627490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TAMU_Aero_Logo.png"/>
          <p:cNvPicPr>
            <a:picLocks noChangeAspect="1"/>
          </p:cNvPicPr>
          <p:nvPr/>
        </p:nvPicPr>
        <p:blipFill>
          <a:blip r:embed="rId4"/>
          <a:stretch>
            <a:fillRect/>
          </a:stretch>
        </p:blipFill>
        <p:spPr>
          <a:xfrm>
            <a:off x="0" y="-27384"/>
            <a:ext cx="9144000" cy="998413"/>
          </a:xfrm>
          <a:prstGeom prst="rect">
            <a:avLst/>
          </a:prstGeom>
        </p:spPr>
      </p:pic>
      <p:sp>
        <p:nvSpPr>
          <p:cNvPr id="33" name="Rectangle 32"/>
          <p:cNvSpPr/>
          <p:nvPr/>
        </p:nvSpPr>
        <p:spPr>
          <a:xfrm>
            <a:off x="1" y="548680"/>
            <a:ext cx="9144000" cy="400110"/>
          </a:xfrm>
          <a:prstGeom prst="rect">
            <a:avLst/>
          </a:prstGeom>
        </p:spPr>
        <p:txBody>
          <a:bodyPr wrap="square">
            <a:spAutoFit/>
          </a:bodyPr>
          <a:lstStyle/>
          <a:p>
            <a:pPr algn="ctr"/>
            <a:r>
              <a:rPr lang="en-US" sz="2000" b="1" dirty="0">
                <a:solidFill>
                  <a:srgbClr val="FFFFFF"/>
                </a:solidFill>
                <a:latin typeface="Adobe Caslon Pro Bold"/>
                <a:cs typeface="Adobe Caslon Pro Bold"/>
              </a:rPr>
              <a:t>FIRST  ORDER  ALGORITHM</a:t>
            </a:r>
            <a:endParaRPr lang="en-US" sz="2000" b="1" dirty="0">
              <a:solidFill>
                <a:srgbClr val="FFFFFF"/>
              </a:solidFill>
            </a:endParaRPr>
          </a:p>
        </p:txBody>
      </p:sp>
      <p:sp>
        <p:nvSpPr>
          <p:cNvPr id="23" name="Slide Number Placeholder 16"/>
          <p:cNvSpPr txBox="1">
            <a:spLocks/>
          </p:cNvSpPr>
          <p:nvPr/>
        </p:nvSpPr>
        <p:spPr>
          <a:xfrm>
            <a:off x="6934200" y="6381328"/>
            <a:ext cx="2133600" cy="365125"/>
          </a:xfrm>
          <a:prstGeom prst="rect">
            <a:avLst/>
          </a:prstGeom>
        </p:spPr>
        <p:txBody>
          <a:bodyPr vert="horz"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600" i="0" u="none" strike="noStrike" kern="1200" cap="none" spc="0" normalizeH="0" baseline="0" noProof="0" smtClean="0">
                <a:ln>
                  <a:noFill/>
                </a:ln>
                <a:solidFill>
                  <a:srgbClr val="660066"/>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15</a:t>
            </a:fld>
            <a:endParaRPr kumimoji="0" lang="en-US" sz="1600" i="0" u="none" strike="noStrike" kern="1200" cap="none" spc="0" normalizeH="0" baseline="0" noProof="0" dirty="0">
              <a:ln>
                <a:noFill/>
              </a:ln>
              <a:solidFill>
                <a:srgbClr val="660066"/>
              </a:solidFill>
              <a:effectLst/>
              <a:uLnTx/>
              <a:uFillTx/>
              <a:latin typeface="+mn-lt"/>
              <a:ea typeface="+mn-ea"/>
              <a:cs typeface="+mn-cs"/>
            </a:endParaRPr>
          </a:p>
        </p:txBody>
      </p:sp>
      <p:sp>
        <p:nvSpPr>
          <p:cNvPr id="13" name="TextBox 12"/>
          <p:cNvSpPr txBox="1"/>
          <p:nvPr/>
        </p:nvSpPr>
        <p:spPr>
          <a:xfrm>
            <a:off x="6836568" y="44624"/>
            <a:ext cx="2307432" cy="615553"/>
          </a:xfrm>
          <a:prstGeom prst="rect">
            <a:avLst/>
          </a:prstGeom>
          <a:noFill/>
        </p:spPr>
        <p:txBody>
          <a:bodyPr wrap="square" rtlCol="0">
            <a:spAutoFit/>
          </a:bodyPr>
          <a:lstStyle/>
          <a:p>
            <a:r>
              <a:rPr lang="en-US" sz="1200" dirty="0">
                <a:solidFill>
                  <a:schemeClr val="bg1"/>
                </a:solidFill>
                <a:latin typeface="Adobe Caslon Pro Bold"/>
                <a:cs typeface="Adobe Caslon Pro Bold"/>
              </a:rPr>
              <a:t>JUNKINS    &amp;    WOOLLANDS</a:t>
            </a:r>
          </a:p>
          <a:p>
            <a:r>
              <a:rPr lang="en-US" sz="1100" dirty="0">
                <a:solidFill>
                  <a:schemeClr val="bg1"/>
                </a:solidFill>
                <a:latin typeface="Adobe Caslon Pro Bold"/>
                <a:cs typeface="Adobe Caslon Pro Bold"/>
              </a:rPr>
              <a:t>Picard-</a:t>
            </a:r>
            <a:r>
              <a:rPr lang="en-US" sz="1100" dirty="0" err="1">
                <a:solidFill>
                  <a:schemeClr val="bg1"/>
                </a:solidFill>
                <a:latin typeface="Adobe Caslon Pro Bold"/>
                <a:cs typeface="Adobe Caslon Pro Bold"/>
              </a:rPr>
              <a:t>Chebyshev</a:t>
            </a:r>
            <a:r>
              <a:rPr lang="en-US" sz="1100" dirty="0">
                <a:solidFill>
                  <a:schemeClr val="bg1"/>
                </a:solidFill>
                <a:latin typeface="Adobe Caslon Pro Bold"/>
                <a:cs typeface="Adobe Caslon Pro Bold"/>
              </a:rPr>
              <a:t> Lecture Series</a:t>
            </a:r>
          </a:p>
          <a:p>
            <a:r>
              <a:rPr lang="en-US" sz="1100" dirty="0">
                <a:solidFill>
                  <a:schemeClr val="bg1"/>
                </a:solidFill>
                <a:latin typeface="Adobe Caslon Pro Bold"/>
                <a:cs typeface="Adobe Caslon Pro Bold"/>
              </a:rPr>
              <a:t>#3 Picard-Chebyshev Methods</a:t>
            </a:r>
          </a:p>
        </p:txBody>
      </p:sp>
      <p:graphicFrame>
        <p:nvGraphicFramePr>
          <p:cNvPr id="7" name="Object 6"/>
          <p:cNvGraphicFramePr>
            <a:graphicFrameLocks noChangeAspect="1"/>
          </p:cNvGraphicFramePr>
          <p:nvPr>
            <p:extLst>
              <p:ext uri="{D42A27DB-BD31-4B8C-83A1-F6EECF244321}">
                <p14:modId xmlns:p14="http://schemas.microsoft.com/office/powerpoint/2010/main" val="2896433927"/>
              </p:ext>
            </p:extLst>
          </p:nvPr>
        </p:nvGraphicFramePr>
        <p:xfrm>
          <a:off x="478623" y="1308568"/>
          <a:ext cx="3314601" cy="476497"/>
        </p:xfrm>
        <a:graphic>
          <a:graphicData uri="http://schemas.openxmlformats.org/presentationml/2006/ole">
            <mc:AlternateContent xmlns:mc="http://schemas.openxmlformats.org/markup-compatibility/2006">
              <mc:Choice xmlns:v="urn:schemas-microsoft-com:vml" Requires="v">
                <p:oleObj spid="_x0000_s60198" name="Equation" r:id="rId5" imgW="2730240" imgH="393480" progId="Equation.DSMT4">
                  <p:embed/>
                </p:oleObj>
              </mc:Choice>
              <mc:Fallback>
                <p:oleObj name="Equation" r:id="rId5" imgW="2730240" imgH="393480" progId="Equation.DSMT4">
                  <p:embed/>
                  <p:pic>
                    <p:nvPicPr>
                      <p:cNvPr id="0" name=""/>
                      <p:cNvPicPr/>
                      <p:nvPr/>
                    </p:nvPicPr>
                    <p:blipFill>
                      <a:blip r:embed="rId6"/>
                      <a:stretch>
                        <a:fillRect/>
                      </a:stretch>
                    </p:blipFill>
                    <p:spPr>
                      <a:xfrm>
                        <a:off x="478623" y="1308568"/>
                        <a:ext cx="3314601" cy="476497"/>
                      </a:xfrm>
                      <a:prstGeom prst="rect">
                        <a:avLst/>
                      </a:prstGeom>
                      <a:noFill/>
                      <a:ln>
                        <a:noFill/>
                      </a:ln>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225391537"/>
              </p:ext>
            </p:extLst>
          </p:nvPr>
        </p:nvGraphicFramePr>
        <p:xfrm>
          <a:off x="892986" y="2073678"/>
          <a:ext cx="2485875" cy="521727"/>
        </p:xfrm>
        <a:graphic>
          <a:graphicData uri="http://schemas.openxmlformats.org/presentationml/2006/ole">
            <mc:AlternateContent xmlns:mc="http://schemas.openxmlformats.org/markup-compatibility/2006">
              <mc:Choice xmlns:v="urn:schemas-microsoft-com:vml" Requires="v">
                <p:oleObj spid="_x0000_s60199" name="Equation" r:id="rId7" imgW="2057400" imgH="431640" progId="Equation.DSMT4">
                  <p:embed/>
                </p:oleObj>
              </mc:Choice>
              <mc:Fallback>
                <p:oleObj name="Equation" r:id="rId7" imgW="2057400" imgH="431640" progId="Equation.DSMT4">
                  <p:embed/>
                  <p:pic>
                    <p:nvPicPr>
                      <p:cNvPr id="0" name=""/>
                      <p:cNvPicPr/>
                      <p:nvPr/>
                    </p:nvPicPr>
                    <p:blipFill>
                      <a:blip r:embed="rId8"/>
                      <a:stretch>
                        <a:fillRect/>
                      </a:stretch>
                    </p:blipFill>
                    <p:spPr>
                      <a:xfrm>
                        <a:off x="892986" y="2073678"/>
                        <a:ext cx="2485875" cy="521727"/>
                      </a:xfrm>
                      <a:prstGeom prst="rect">
                        <a:avLst/>
                      </a:prstGeom>
                    </p:spPr>
                  </p:pic>
                </p:oleObj>
              </mc:Fallback>
            </mc:AlternateContent>
          </a:graphicData>
        </a:graphic>
      </p:graphicFrame>
      <p:graphicFrame>
        <p:nvGraphicFramePr>
          <p:cNvPr id="10" name="Object 9"/>
          <p:cNvGraphicFramePr>
            <a:graphicFrameLocks noChangeAspect="1"/>
          </p:cNvGraphicFramePr>
          <p:nvPr>
            <p:extLst>
              <p:ext uri="{D42A27DB-BD31-4B8C-83A1-F6EECF244321}">
                <p14:modId xmlns:p14="http://schemas.microsoft.com/office/powerpoint/2010/main" val="3633424505"/>
              </p:ext>
            </p:extLst>
          </p:nvPr>
        </p:nvGraphicFramePr>
        <p:xfrm>
          <a:off x="561529" y="2617788"/>
          <a:ext cx="3152775" cy="593725"/>
        </p:xfrm>
        <a:graphic>
          <a:graphicData uri="http://schemas.openxmlformats.org/presentationml/2006/ole">
            <mc:AlternateContent xmlns:mc="http://schemas.openxmlformats.org/markup-compatibility/2006">
              <mc:Choice xmlns:v="urn:schemas-microsoft-com:vml" Requires="v">
                <p:oleObj spid="_x0000_s60200" name="Equation" r:id="rId9" imgW="2222280" imgH="419040" progId="Equation.DSMT4">
                  <p:embed/>
                </p:oleObj>
              </mc:Choice>
              <mc:Fallback>
                <p:oleObj name="Equation" r:id="rId9" imgW="2222280" imgH="419040" progId="Equation.DSMT4">
                  <p:embed/>
                  <p:pic>
                    <p:nvPicPr>
                      <p:cNvPr id="0" name=""/>
                      <p:cNvPicPr/>
                      <p:nvPr/>
                    </p:nvPicPr>
                    <p:blipFill>
                      <a:blip r:embed="rId10"/>
                      <a:stretch>
                        <a:fillRect/>
                      </a:stretch>
                    </p:blipFill>
                    <p:spPr>
                      <a:xfrm>
                        <a:off x="561529" y="2617788"/>
                        <a:ext cx="3152775" cy="593725"/>
                      </a:xfrm>
                      <a:prstGeom prst="rect">
                        <a:avLst/>
                      </a:prstGeom>
                    </p:spPr>
                  </p:pic>
                </p:oleObj>
              </mc:Fallback>
            </mc:AlternateContent>
          </a:graphicData>
        </a:graphic>
      </p:graphicFrame>
      <p:graphicFrame>
        <p:nvGraphicFramePr>
          <p:cNvPr id="11" name="Object 10"/>
          <p:cNvGraphicFramePr>
            <a:graphicFrameLocks noChangeAspect="1"/>
          </p:cNvGraphicFramePr>
          <p:nvPr>
            <p:extLst>
              <p:ext uri="{D42A27DB-BD31-4B8C-83A1-F6EECF244321}">
                <p14:modId xmlns:p14="http://schemas.microsoft.com/office/powerpoint/2010/main" val="3121575801"/>
              </p:ext>
            </p:extLst>
          </p:nvPr>
        </p:nvGraphicFramePr>
        <p:xfrm>
          <a:off x="1350516" y="3556000"/>
          <a:ext cx="1566863" cy="493713"/>
        </p:xfrm>
        <a:graphic>
          <a:graphicData uri="http://schemas.openxmlformats.org/presentationml/2006/ole">
            <mc:AlternateContent xmlns:mc="http://schemas.openxmlformats.org/markup-compatibility/2006">
              <mc:Choice xmlns:v="urn:schemas-microsoft-com:vml" Requires="v">
                <p:oleObj spid="_x0000_s60201" name="Equation" r:id="rId11" imgW="1257120" imgH="393480" progId="Equation.DSMT4">
                  <p:embed/>
                </p:oleObj>
              </mc:Choice>
              <mc:Fallback>
                <p:oleObj name="Equation" r:id="rId11" imgW="1257120" imgH="393480" progId="Equation.DSMT4">
                  <p:embed/>
                  <p:pic>
                    <p:nvPicPr>
                      <p:cNvPr id="0" name=""/>
                      <p:cNvPicPr/>
                      <p:nvPr/>
                    </p:nvPicPr>
                    <p:blipFill>
                      <a:blip r:embed="rId12"/>
                      <a:stretch>
                        <a:fillRect/>
                      </a:stretch>
                    </p:blipFill>
                    <p:spPr>
                      <a:xfrm>
                        <a:off x="1350516" y="3556000"/>
                        <a:ext cx="1566863" cy="493713"/>
                      </a:xfrm>
                      <a:prstGeom prst="rect">
                        <a:avLst/>
                      </a:prstGeom>
                      <a:noFill/>
                      <a:ln>
                        <a:noFill/>
                      </a:ln>
                    </p:spPr>
                  </p:pic>
                </p:oleObj>
              </mc:Fallback>
            </mc:AlternateContent>
          </a:graphicData>
        </a:graphic>
      </p:graphicFrame>
      <p:graphicFrame>
        <p:nvGraphicFramePr>
          <p:cNvPr id="12" name="Object 11"/>
          <p:cNvGraphicFramePr>
            <a:graphicFrameLocks noChangeAspect="1"/>
          </p:cNvGraphicFramePr>
          <p:nvPr>
            <p:extLst>
              <p:ext uri="{D42A27DB-BD31-4B8C-83A1-F6EECF244321}">
                <p14:modId xmlns:p14="http://schemas.microsoft.com/office/powerpoint/2010/main" val="49548588"/>
              </p:ext>
            </p:extLst>
          </p:nvPr>
        </p:nvGraphicFramePr>
        <p:xfrm>
          <a:off x="1031429" y="4149725"/>
          <a:ext cx="2212975" cy="304800"/>
        </p:xfrm>
        <a:graphic>
          <a:graphicData uri="http://schemas.openxmlformats.org/presentationml/2006/ole">
            <mc:AlternateContent xmlns:mc="http://schemas.openxmlformats.org/markup-compatibility/2006">
              <mc:Choice xmlns:v="urn:schemas-microsoft-com:vml" Requires="v">
                <p:oleObj spid="_x0000_s60202" name="Equation" r:id="rId13" imgW="1726920" imgH="241200" progId="Equation.DSMT4">
                  <p:embed/>
                </p:oleObj>
              </mc:Choice>
              <mc:Fallback>
                <p:oleObj name="Equation" r:id="rId13" imgW="1726920" imgH="241200" progId="Equation.DSMT4">
                  <p:embed/>
                  <p:pic>
                    <p:nvPicPr>
                      <p:cNvPr id="0" name=""/>
                      <p:cNvPicPr/>
                      <p:nvPr/>
                    </p:nvPicPr>
                    <p:blipFill>
                      <a:blip r:embed="rId14"/>
                      <a:stretch>
                        <a:fillRect/>
                      </a:stretch>
                    </p:blipFill>
                    <p:spPr>
                      <a:xfrm>
                        <a:off x="1031429" y="4149725"/>
                        <a:ext cx="2212975" cy="304800"/>
                      </a:xfrm>
                      <a:prstGeom prst="rect">
                        <a:avLst/>
                      </a:prstGeom>
                    </p:spPr>
                  </p:pic>
                </p:oleObj>
              </mc:Fallback>
            </mc:AlternateContent>
          </a:graphicData>
        </a:graphic>
      </p:graphicFrame>
      <p:graphicFrame>
        <p:nvGraphicFramePr>
          <p:cNvPr id="14" name="Object 13"/>
          <p:cNvGraphicFramePr>
            <a:graphicFrameLocks noChangeAspect="1"/>
          </p:cNvGraphicFramePr>
          <p:nvPr>
            <p:extLst>
              <p:ext uri="{D42A27DB-BD31-4B8C-83A1-F6EECF244321}">
                <p14:modId xmlns:p14="http://schemas.microsoft.com/office/powerpoint/2010/main" val="143055791"/>
              </p:ext>
            </p:extLst>
          </p:nvPr>
        </p:nvGraphicFramePr>
        <p:xfrm>
          <a:off x="1444157" y="4539525"/>
          <a:ext cx="1383532" cy="345883"/>
        </p:xfrm>
        <a:graphic>
          <a:graphicData uri="http://schemas.openxmlformats.org/presentationml/2006/ole">
            <mc:AlternateContent xmlns:mc="http://schemas.openxmlformats.org/markup-compatibility/2006">
              <mc:Choice xmlns:v="urn:schemas-microsoft-com:vml" Requires="v">
                <p:oleObj spid="_x0000_s60203" name="Equation" r:id="rId15" imgW="914400" imgH="228600" progId="Equation.DSMT4">
                  <p:embed/>
                </p:oleObj>
              </mc:Choice>
              <mc:Fallback>
                <p:oleObj name="Equation" r:id="rId15" imgW="914400" imgH="228600" progId="Equation.DSMT4">
                  <p:embed/>
                  <p:pic>
                    <p:nvPicPr>
                      <p:cNvPr id="0" name=""/>
                      <p:cNvPicPr/>
                      <p:nvPr/>
                    </p:nvPicPr>
                    <p:blipFill>
                      <a:blip r:embed="rId16"/>
                      <a:stretch>
                        <a:fillRect/>
                      </a:stretch>
                    </p:blipFill>
                    <p:spPr>
                      <a:xfrm>
                        <a:off x="1444157" y="4539525"/>
                        <a:ext cx="1383532" cy="345883"/>
                      </a:xfrm>
                      <a:prstGeom prst="rect">
                        <a:avLst/>
                      </a:prstGeom>
                    </p:spPr>
                  </p:pic>
                </p:oleObj>
              </mc:Fallback>
            </mc:AlternateContent>
          </a:graphicData>
        </a:graphic>
      </p:graphicFrame>
      <p:sp>
        <p:nvSpPr>
          <p:cNvPr id="2" name="Rectangle 1"/>
          <p:cNvSpPr/>
          <p:nvPr/>
        </p:nvSpPr>
        <p:spPr>
          <a:xfrm>
            <a:off x="1692597" y="5939988"/>
            <a:ext cx="886653" cy="369332"/>
          </a:xfrm>
          <a:prstGeom prst="rect">
            <a:avLst/>
          </a:prstGeom>
        </p:spPr>
        <p:txBody>
          <a:bodyPr wrap="none">
            <a:spAutoFit/>
          </a:bodyPr>
          <a:lstStyle/>
          <a:p>
            <a:r>
              <a:rPr lang="en-US" b="1" dirty="0">
                <a:solidFill>
                  <a:srgbClr val="0000FF"/>
                </a:solidFill>
              </a:rPr>
              <a:t>Update</a:t>
            </a:r>
          </a:p>
        </p:txBody>
      </p:sp>
      <p:graphicFrame>
        <p:nvGraphicFramePr>
          <p:cNvPr id="16" name="Object 15"/>
          <p:cNvGraphicFramePr>
            <a:graphicFrameLocks noChangeAspect="1"/>
          </p:cNvGraphicFramePr>
          <p:nvPr>
            <p:extLst>
              <p:ext uri="{D42A27DB-BD31-4B8C-83A1-F6EECF244321}">
                <p14:modId xmlns:p14="http://schemas.microsoft.com/office/powerpoint/2010/main" val="1177284450"/>
              </p:ext>
            </p:extLst>
          </p:nvPr>
        </p:nvGraphicFramePr>
        <p:xfrm>
          <a:off x="1315186" y="6300026"/>
          <a:ext cx="1641475" cy="428625"/>
        </p:xfrm>
        <a:graphic>
          <a:graphicData uri="http://schemas.openxmlformats.org/presentationml/2006/ole">
            <mc:AlternateContent xmlns:mc="http://schemas.openxmlformats.org/markup-compatibility/2006">
              <mc:Choice xmlns:v="urn:schemas-microsoft-com:vml" Requires="v">
                <p:oleObj spid="_x0000_s60204" name="Equation" r:id="rId17" imgW="876240" imgH="228600" progId="Equation.DSMT4">
                  <p:embed/>
                </p:oleObj>
              </mc:Choice>
              <mc:Fallback>
                <p:oleObj name="Equation" r:id="rId17" imgW="876240" imgH="228600" progId="Equation.DSMT4">
                  <p:embed/>
                  <p:pic>
                    <p:nvPicPr>
                      <p:cNvPr id="0" name=""/>
                      <p:cNvPicPr/>
                      <p:nvPr/>
                    </p:nvPicPr>
                    <p:blipFill>
                      <a:blip r:embed="rId18"/>
                      <a:stretch>
                        <a:fillRect/>
                      </a:stretch>
                    </p:blipFill>
                    <p:spPr>
                      <a:xfrm>
                        <a:off x="1315186" y="6300026"/>
                        <a:ext cx="1641475" cy="428625"/>
                      </a:xfrm>
                      <a:prstGeom prst="rect">
                        <a:avLst/>
                      </a:prstGeom>
                    </p:spPr>
                  </p:pic>
                </p:oleObj>
              </mc:Fallback>
            </mc:AlternateContent>
          </a:graphicData>
        </a:graphic>
      </p:graphicFrame>
      <p:sp>
        <p:nvSpPr>
          <p:cNvPr id="17" name="Rectangle 16"/>
          <p:cNvSpPr/>
          <p:nvPr/>
        </p:nvSpPr>
        <p:spPr>
          <a:xfrm>
            <a:off x="1309287" y="3212976"/>
            <a:ext cx="1653273" cy="369332"/>
          </a:xfrm>
          <a:prstGeom prst="rect">
            <a:avLst/>
          </a:prstGeom>
        </p:spPr>
        <p:txBody>
          <a:bodyPr wrap="none">
            <a:spAutoFit/>
          </a:bodyPr>
          <a:lstStyle/>
          <a:p>
            <a:r>
              <a:rPr lang="en-US" b="1" dirty="0">
                <a:solidFill>
                  <a:srgbClr val="0000FF"/>
                </a:solidFill>
              </a:rPr>
              <a:t>Picard Iteration</a:t>
            </a:r>
          </a:p>
        </p:txBody>
      </p:sp>
      <p:graphicFrame>
        <p:nvGraphicFramePr>
          <p:cNvPr id="19" name="Object 18"/>
          <p:cNvGraphicFramePr>
            <a:graphicFrameLocks noChangeAspect="1"/>
          </p:cNvGraphicFramePr>
          <p:nvPr>
            <p:extLst>
              <p:ext uri="{D42A27DB-BD31-4B8C-83A1-F6EECF244321}">
                <p14:modId xmlns:p14="http://schemas.microsoft.com/office/powerpoint/2010/main" val="25764586"/>
              </p:ext>
            </p:extLst>
          </p:nvPr>
        </p:nvGraphicFramePr>
        <p:xfrm>
          <a:off x="1153666" y="5248275"/>
          <a:ext cx="1965325" cy="692150"/>
        </p:xfrm>
        <a:graphic>
          <a:graphicData uri="http://schemas.openxmlformats.org/presentationml/2006/ole">
            <mc:AlternateContent xmlns:mc="http://schemas.openxmlformats.org/markup-compatibility/2006">
              <mc:Choice xmlns:v="urn:schemas-microsoft-com:vml" Requires="v">
                <p:oleObj spid="_x0000_s60205" name="Equation" r:id="rId19" imgW="1587240" imgH="558720" progId="Equation.DSMT4">
                  <p:embed/>
                </p:oleObj>
              </mc:Choice>
              <mc:Fallback>
                <p:oleObj name="Equation" r:id="rId19" imgW="1587240" imgH="558720" progId="Equation.DSMT4">
                  <p:embed/>
                  <p:pic>
                    <p:nvPicPr>
                      <p:cNvPr id="0" name=""/>
                      <p:cNvPicPr/>
                      <p:nvPr/>
                    </p:nvPicPr>
                    <p:blipFill>
                      <a:blip r:embed="rId20"/>
                      <a:stretch>
                        <a:fillRect/>
                      </a:stretch>
                    </p:blipFill>
                    <p:spPr>
                      <a:xfrm>
                        <a:off x="1153666" y="5248275"/>
                        <a:ext cx="1965325" cy="692150"/>
                      </a:xfrm>
                      <a:prstGeom prst="rect">
                        <a:avLst/>
                      </a:prstGeom>
                    </p:spPr>
                  </p:pic>
                </p:oleObj>
              </mc:Fallback>
            </mc:AlternateContent>
          </a:graphicData>
        </a:graphic>
      </p:graphicFrame>
      <p:graphicFrame>
        <p:nvGraphicFramePr>
          <p:cNvPr id="20" name="Object 19"/>
          <p:cNvGraphicFramePr>
            <a:graphicFrameLocks noChangeAspect="1"/>
          </p:cNvGraphicFramePr>
          <p:nvPr>
            <p:extLst>
              <p:ext uri="{D42A27DB-BD31-4B8C-83A1-F6EECF244321}">
                <p14:modId xmlns:p14="http://schemas.microsoft.com/office/powerpoint/2010/main" val="1876689956"/>
              </p:ext>
            </p:extLst>
          </p:nvPr>
        </p:nvGraphicFramePr>
        <p:xfrm>
          <a:off x="5898032" y="4072752"/>
          <a:ext cx="3036902" cy="2308576"/>
        </p:xfrm>
        <a:graphic>
          <a:graphicData uri="http://schemas.openxmlformats.org/presentationml/2006/ole">
            <mc:AlternateContent xmlns:mc="http://schemas.openxmlformats.org/markup-compatibility/2006">
              <mc:Choice xmlns:v="urn:schemas-microsoft-com:vml" Requires="v">
                <p:oleObj spid="_x0000_s60206" name="Equation" r:id="rId21" imgW="3949560" imgH="3225600" progId="Equation.DSMT4">
                  <p:embed/>
                </p:oleObj>
              </mc:Choice>
              <mc:Fallback>
                <p:oleObj name="Equation" r:id="rId21" imgW="3949560" imgH="3225600" progId="Equation.DSMT4">
                  <p:embed/>
                  <p:pic>
                    <p:nvPicPr>
                      <p:cNvPr id="0" name=""/>
                      <p:cNvPicPr/>
                      <p:nvPr/>
                    </p:nvPicPr>
                    <p:blipFill>
                      <a:blip r:embed="rId22"/>
                      <a:stretch>
                        <a:fillRect/>
                      </a:stretch>
                    </p:blipFill>
                    <p:spPr>
                      <a:xfrm>
                        <a:off x="5898032" y="4072752"/>
                        <a:ext cx="3036902" cy="2308576"/>
                      </a:xfrm>
                      <a:prstGeom prst="rect">
                        <a:avLst/>
                      </a:prstGeom>
                    </p:spPr>
                  </p:pic>
                </p:oleObj>
              </mc:Fallback>
            </mc:AlternateContent>
          </a:graphicData>
        </a:graphic>
      </p:graphicFrame>
      <p:graphicFrame>
        <p:nvGraphicFramePr>
          <p:cNvPr id="22" name="Object 21"/>
          <p:cNvGraphicFramePr>
            <a:graphicFrameLocks noChangeAspect="1"/>
          </p:cNvGraphicFramePr>
          <p:nvPr>
            <p:extLst>
              <p:ext uri="{D42A27DB-BD31-4B8C-83A1-F6EECF244321}">
                <p14:modId xmlns:p14="http://schemas.microsoft.com/office/powerpoint/2010/main" val="2912582574"/>
              </p:ext>
            </p:extLst>
          </p:nvPr>
        </p:nvGraphicFramePr>
        <p:xfrm>
          <a:off x="3990151" y="5373216"/>
          <a:ext cx="1645898" cy="810666"/>
        </p:xfrm>
        <a:graphic>
          <a:graphicData uri="http://schemas.openxmlformats.org/presentationml/2006/ole">
            <mc:AlternateContent xmlns:mc="http://schemas.openxmlformats.org/markup-compatibility/2006">
              <mc:Choice xmlns:v="urn:schemas-microsoft-com:vml" Requires="v">
                <p:oleObj spid="_x0000_s60207" name="Equation" r:id="rId23" imgW="1904760" imgH="939600" progId="Equation.DSMT4">
                  <p:embed/>
                </p:oleObj>
              </mc:Choice>
              <mc:Fallback>
                <p:oleObj name="Equation" r:id="rId23" imgW="1904760" imgH="939600" progId="Equation.DSMT4">
                  <p:embed/>
                  <p:pic>
                    <p:nvPicPr>
                      <p:cNvPr id="0" name=""/>
                      <p:cNvPicPr/>
                      <p:nvPr/>
                    </p:nvPicPr>
                    <p:blipFill>
                      <a:blip r:embed="rId24"/>
                      <a:stretch>
                        <a:fillRect/>
                      </a:stretch>
                    </p:blipFill>
                    <p:spPr>
                      <a:xfrm>
                        <a:off x="3990151" y="5373216"/>
                        <a:ext cx="1645898" cy="810666"/>
                      </a:xfrm>
                      <a:prstGeom prst="rect">
                        <a:avLst/>
                      </a:prstGeom>
                    </p:spPr>
                  </p:pic>
                </p:oleObj>
              </mc:Fallback>
            </mc:AlternateContent>
          </a:graphicData>
        </a:graphic>
      </p:graphicFrame>
      <p:graphicFrame>
        <p:nvGraphicFramePr>
          <p:cNvPr id="25" name="Object 24"/>
          <p:cNvGraphicFramePr>
            <a:graphicFrameLocks noChangeAspect="1"/>
          </p:cNvGraphicFramePr>
          <p:nvPr>
            <p:extLst>
              <p:ext uri="{D42A27DB-BD31-4B8C-83A1-F6EECF244321}">
                <p14:modId xmlns:p14="http://schemas.microsoft.com/office/powerpoint/2010/main" val="1701387660"/>
              </p:ext>
            </p:extLst>
          </p:nvPr>
        </p:nvGraphicFramePr>
        <p:xfrm>
          <a:off x="5996128" y="1124744"/>
          <a:ext cx="2968360" cy="1287029"/>
        </p:xfrm>
        <a:graphic>
          <a:graphicData uri="http://schemas.openxmlformats.org/presentationml/2006/ole">
            <mc:AlternateContent xmlns:mc="http://schemas.openxmlformats.org/markup-compatibility/2006">
              <mc:Choice xmlns:v="urn:schemas-microsoft-com:vml" Requires="v">
                <p:oleObj spid="_x0000_s60208" name="Equation" r:id="rId25" imgW="4330440" imgH="1879560" progId="Equation.DSMT4">
                  <p:embed/>
                </p:oleObj>
              </mc:Choice>
              <mc:Fallback>
                <p:oleObj name="Equation" r:id="rId25" imgW="4330440" imgH="1879560" progId="Equation.DSMT4">
                  <p:embed/>
                  <p:pic>
                    <p:nvPicPr>
                      <p:cNvPr id="0" name=""/>
                      <p:cNvPicPr/>
                      <p:nvPr/>
                    </p:nvPicPr>
                    <p:blipFill>
                      <a:blip r:embed="rId26"/>
                      <a:stretch>
                        <a:fillRect/>
                      </a:stretch>
                    </p:blipFill>
                    <p:spPr>
                      <a:xfrm>
                        <a:off x="5996128" y="1124744"/>
                        <a:ext cx="2968360" cy="1287029"/>
                      </a:xfrm>
                      <a:prstGeom prst="rect">
                        <a:avLst/>
                      </a:prstGeom>
                    </p:spPr>
                  </p:pic>
                </p:oleObj>
              </mc:Fallback>
            </mc:AlternateContent>
          </a:graphicData>
        </a:graphic>
      </p:graphicFrame>
      <p:graphicFrame>
        <p:nvGraphicFramePr>
          <p:cNvPr id="26" name="Object 25"/>
          <p:cNvGraphicFramePr>
            <a:graphicFrameLocks noChangeAspect="1"/>
          </p:cNvGraphicFramePr>
          <p:nvPr>
            <p:extLst>
              <p:ext uri="{D42A27DB-BD31-4B8C-83A1-F6EECF244321}">
                <p14:modId xmlns:p14="http://schemas.microsoft.com/office/powerpoint/2010/main" val="839812792"/>
              </p:ext>
            </p:extLst>
          </p:nvPr>
        </p:nvGraphicFramePr>
        <p:xfrm>
          <a:off x="5975106" y="2617788"/>
          <a:ext cx="2989382" cy="1296144"/>
        </p:xfrm>
        <a:graphic>
          <a:graphicData uri="http://schemas.openxmlformats.org/presentationml/2006/ole">
            <mc:AlternateContent xmlns:mc="http://schemas.openxmlformats.org/markup-compatibility/2006">
              <mc:Choice xmlns:v="urn:schemas-microsoft-com:vml" Requires="v">
                <p:oleObj spid="_x0000_s60209" name="Equation" r:id="rId27" imgW="4330440" imgH="1879560" progId="Equation.DSMT4">
                  <p:embed/>
                </p:oleObj>
              </mc:Choice>
              <mc:Fallback>
                <p:oleObj name="Equation" r:id="rId27" imgW="4330440" imgH="1879560" progId="Equation.DSMT4">
                  <p:embed/>
                  <p:pic>
                    <p:nvPicPr>
                      <p:cNvPr id="0" name=""/>
                      <p:cNvPicPr/>
                      <p:nvPr/>
                    </p:nvPicPr>
                    <p:blipFill>
                      <a:blip r:embed="rId28"/>
                      <a:stretch>
                        <a:fillRect/>
                      </a:stretch>
                    </p:blipFill>
                    <p:spPr>
                      <a:xfrm>
                        <a:off x="5975106" y="2617788"/>
                        <a:ext cx="2989382" cy="1296144"/>
                      </a:xfrm>
                      <a:prstGeom prst="rect">
                        <a:avLst/>
                      </a:prstGeom>
                    </p:spPr>
                  </p:pic>
                </p:oleObj>
              </mc:Fallback>
            </mc:AlternateContent>
          </a:graphicData>
        </a:graphic>
      </p:graphicFrame>
      <p:sp>
        <p:nvSpPr>
          <p:cNvPr id="27" name="Rectangle 26"/>
          <p:cNvSpPr/>
          <p:nvPr/>
        </p:nvSpPr>
        <p:spPr>
          <a:xfrm>
            <a:off x="636955" y="967831"/>
            <a:ext cx="2997937" cy="369332"/>
          </a:xfrm>
          <a:prstGeom prst="rect">
            <a:avLst/>
          </a:prstGeom>
        </p:spPr>
        <p:txBody>
          <a:bodyPr wrap="none">
            <a:spAutoFit/>
          </a:bodyPr>
          <a:lstStyle/>
          <a:p>
            <a:r>
              <a:rPr lang="en-US" b="1" dirty="0">
                <a:solidFill>
                  <a:srgbClr val="0000FF"/>
                </a:solidFill>
              </a:rPr>
              <a:t>Dynamics &amp; Initial Conditions</a:t>
            </a:r>
          </a:p>
        </p:txBody>
      </p:sp>
      <p:sp>
        <p:nvSpPr>
          <p:cNvPr id="28" name="Rectangle 27"/>
          <p:cNvSpPr/>
          <p:nvPr/>
        </p:nvSpPr>
        <p:spPr>
          <a:xfrm>
            <a:off x="1528225" y="1712728"/>
            <a:ext cx="1215397" cy="369332"/>
          </a:xfrm>
          <a:prstGeom prst="rect">
            <a:avLst/>
          </a:prstGeom>
        </p:spPr>
        <p:txBody>
          <a:bodyPr wrap="none">
            <a:spAutoFit/>
          </a:bodyPr>
          <a:lstStyle/>
          <a:p>
            <a:r>
              <a:rPr lang="en-US" b="1" dirty="0">
                <a:solidFill>
                  <a:srgbClr val="0000FF"/>
                </a:solidFill>
              </a:rPr>
              <a:t>Time and </a:t>
            </a:r>
            <a:r>
              <a:rPr lang="el-GR" b="1" i="1" dirty="0">
                <a:solidFill>
                  <a:srgbClr val="0000FF"/>
                </a:solidFill>
              </a:rPr>
              <a:t>τ</a:t>
            </a:r>
            <a:endParaRPr lang="en-US" b="1" i="1" dirty="0">
              <a:solidFill>
                <a:srgbClr val="0000FF"/>
              </a:solidFill>
            </a:endParaRPr>
          </a:p>
        </p:txBody>
      </p:sp>
      <p:sp>
        <p:nvSpPr>
          <p:cNvPr id="29" name="Rectangle 28"/>
          <p:cNvSpPr/>
          <p:nvPr/>
        </p:nvSpPr>
        <p:spPr>
          <a:xfrm>
            <a:off x="1431724" y="4914342"/>
            <a:ext cx="1408399" cy="369332"/>
          </a:xfrm>
          <a:prstGeom prst="rect">
            <a:avLst/>
          </a:prstGeom>
        </p:spPr>
        <p:txBody>
          <a:bodyPr wrap="none">
            <a:spAutoFit/>
          </a:bodyPr>
          <a:lstStyle/>
          <a:p>
            <a:r>
              <a:rPr lang="en-US" b="1" dirty="0">
                <a:solidFill>
                  <a:srgbClr val="0000FF"/>
                </a:solidFill>
              </a:rPr>
              <a:t>Convergence</a:t>
            </a:r>
          </a:p>
        </p:txBody>
      </p:sp>
      <p:graphicFrame>
        <p:nvGraphicFramePr>
          <p:cNvPr id="4" name="Object 3"/>
          <p:cNvGraphicFramePr>
            <a:graphicFrameLocks noChangeAspect="1"/>
          </p:cNvGraphicFramePr>
          <p:nvPr>
            <p:extLst>
              <p:ext uri="{D42A27DB-BD31-4B8C-83A1-F6EECF244321}">
                <p14:modId xmlns:p14="http://schemas.microsoft.com/office/powerpoint/2010/main" val="2144541283"/>
              </p:ext>
            </p:extLst>
          </p:nvPr>
        </p:nvGraphicFramePr>
        <p:xfrm>
          <a:off x="4067944" y="5117195"/>
          <a:ext cx="1231900" cy="254000"/>
        </p:xfrm>
        <a:graphic>
          <a:graphicData uri="http://schemas.openxmlformats.org/presentationml/2006/ole">
            <mc:AlternateContent xmlns:mc="http://schemas.openxmlformats.org/markup-compatibility/2006">
              <mc:Choice xmlns:v="urn:schemas-microsoft-com:vml" Requires="v">
                <p:oleObj spid="_x0000_s60210" name="Equation" r:id="rId29" imgW="1231560" imgH="253800" progId="Equation.DSMT4">
                  <p:embed/>
                </p:oleObj>
              </mc:Choice>
              <mc:Fallback>
                <p:oleObj name="Equation" r:id="rId29" imgW="1231560" imgH="253800" progId="Equation.DSMT4">
                  <p:embed/>
                  <p:pic>
                    <p:nvPicPr>
                      <p:cNvPr id="0" name=""/>
                      <p:cNvPicPr/>
                      <p:nvPr/>
                    </p:nvPicPr>
                    <p:blipFill>
                      <a:blip r:embed="rId30"/>
                      <a:stretch>
                        <a:fillRect/>
                      </a:stretch>
                    </p:blipFill>
                    <p:spPr>
                      <a:xfrm>
                        <a:off x="4067944" y="5117195"/>
                        <a:ext cx="1231900" cy="254000"/>
                      </a:xfrm>
                      <a:prstGeom prst="rect">
                        <a:avLst/>
                      </a:prstGeom>
                    </p:spPr>
                  </p:pic>
                </p:oleObj>
              </mc:Fallback>
            </mc:AlternateContent>
          </a:graphicData>
        </a:graphic>
      </p:graphicFrame>
      <p:sp>
        <p:nvSpPr>
          <p:cNvPr id="5" name="Curved Left Arrow 4"/>
          <p:cNvSpPr/>
          <p:nvPr/>
        </p:nvSpPr>
        <p:spPr>
          <a:xfrm rot="10800000">
            <a:off x="167368" y="3667936"/>
            <a:ext cx="599014" cy="2857408"/>
          </a:xfrm>
          <a:prstGeom prst="curvedLeftArrow">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6" name="Rectangle 5"/>
          <p:cNvSpPr/>
          <p:nvPr/>
        </p:nvSpPr>
        <p:spPr>
          <a:xfrm>
            <a:off x="144017" y="4942751"/>
            <a:ext cx="679610" cy="307777"/>
          </a:xfrm>
          <a:prstGeom prst="rect">
            <a:avLst/>
          </a:prstGeom>
        </p:spPr>
        <p:txBody>
          <a:bodyPr wrap="none">
            <a:spAutoFit/>
          </a:bodyPr>
          <a:lstStyle/>
          <a:p>
            <a:r>
              <a:rPr lang="en-US" sz="1400" b="1" dirty="0"/>
              <a:t>Iterate</a:t>
            </a:r>
          </a:p>
        </p:txBody>
      </p:sp>
      <p:sp>
        <p:nvSpPr>
          <p:cNvPr id="32" name="Rectangle 31"/>
          <p:cNvSpPr/>
          <p:nvPr/>
        </p:nvSpPr>
        <p:spPr>
          <a:xfrm>
            <a:off x="5519434" y="2697335"/>
            <a:ext cx="667170" cy="307777"/>
          </a:xfrm>
          <a:prstGeom prst="rect">
            <a:avLst/>
          </a:prstGeom>
        </p:spPr>
        <p:txBody>
          <a:bodyPr wrap="none">
            <a:spAutoFit/>
          </a:bodyPr>
          <a:lstStyle/>
          <a:p>
            <a:r>
              <a:rPr lang="en-US" sz="1400" b="1" i="1" dirty="0">
                <a:solidFill>
                  <a:srgbClr val="FF0000"/>
                </a:solidFill>
                <a:latin typeface="Times New Roman" panose="02020603050405020304" pitchFamily="18" charset="0"/>
                <a:cs typeface="Times New Roman" panose="02020603050405020304" pitchFamily="18" charset="0"/>
              </a:rPr>
              <a:t>M &gt; N</a:t>
            </a:r>
          </a:p>
        </p:txBody>
      </p:sp>
      <p:sp>
        <p:nvSpPr>
          <p:cNvPr id="34" name="Rectangle 33"/>
          <p:cNvSpPr/>
          <p:nvPr/>
        </p:nvSpPr>
        <p:spPr>
          <a:xfrm>
            <a:off x="5428654" y="1239039"/>
            <a:ext cx="676788" cy="307777"/>
          </a:xfrm>
          <a:prstGeom prst="rect">
            <a:avLst/>
          </a:prstGeom>
        </p:spPr>
        <p:txBody>
          <a:bodyPr wrap="none">
            <a:spAutoFit/>
          </a:bodyPr>
          <a:lstStyle/>
          <a:p>
            <a:r>
              <a:rPr lang="en-US" sz="1400" b="1" i="1" dirty="0">
                <a:solidFill>
                  <a:srgbClr val="FF0000"/>
                </a:solidFill>
                <a:latin typeface="Times New Roman" panose="02020603050405020304" pitchFamily="18" charset="0"/>
                <a:cs typeface="Times New Roman" panose="02020603050405020304" pitchFamily="18" charset="0"/>
              </a:rPr>
              <a:t>M = N</a:t>
            </a:r>
          </a:p>
        </p:txBody>
      </p:sp>
      <p:sp>
        <p:nvSpPr>
          <p:cNvPr id="15" name="Rectangle 14"/>
          <p:cNvSpPr/>
          <p:nvPr/>
        </p:nvSpPr>
        <p:spPr>
          <a:xfrm>
            <a:off x="107505" y="990071"/>
            <a:ext cx="3816424" cy="575638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aphicFrame>
        <p:nvGraphicFramePr>
          <p:cNvPr id="31" name="Object 30"/>
          <p:cNvGraphicFramePr>
            <a:graphicFrameLocks noChangeAspect="1"/>
          </p:cNvGraphicFramePr>
          <p:nvPr>
            <p:extLst>
              <p:ext uri="{D42A27DB-BD31-4B8C-83A1-F6EECF244321}">
                <p14:modId xmlns:p14="http://schemas.microsoft.com/office/powerpoint/2010/main" val="2656338597"/>
              </p:ext>
            </p:extLst>
          </p:nvPr>
        </p:nvGraphicFramePr>
        <p:xfrm>
          <a:off x="4064000" y="3463925"/>
          <a:ext cx="1490663" cy="1565275"/>
        </p:xfrm>
        <a:graphic>
          <a:graphicData uri="http://schemas.openxmlformats.org/presentationml/2006/ole">
            <mc:AlternateContent xmlns:mc="http://schemas.openxmlformats.org/markup-compatibility/2006">
              <mc:Choice xmlns:v="urn:schemas-microsoft-com:vml" Requires="v">
                <p:oleObj spid="_x0000_s60211" name="Equation" r:id="rId31" imgW="1765080" imgH="1854000" progId="Equation.DSMT4">
                  <p:embed/>
                </p:oleObj>
              </mc:Choice>
              <mc:Fallback>
                <p:oleObj name="Equation" r:id="rId31" imgW="1765080" imgH="1854000" progId="Equation.DSMT4">
                  <p:embed/>
                  <p:pic>
                    <p:nvPicPr>
                      <p:cNvPr id="28" name="Object 27"/>
                      <p:cNvPicPr/>
                      <p:nvPr/>
                    </p:nvPicPr>
                    <p:blipFill>
                      <a:blip r:embed="rId32"/>
                      <a:stretch>
                        <a:fillRect/>
                      </a:stretch>
                    </p:blipFill>
                    <p:spPr>
                      <a:xfrm>
                        <a:off x="4064000" y="3463925"/>
                        <a:ext cx="1490663" cy="1565275"/>
                      </a:xfrm>
                      <a:prstGeom prst="rect">
                        <a:avLst/>
                      </a:prstGeom>
                    </p:spPr>
                  </p:pic>
                </p:oleObj>
              </mc:Fallback>
            </mc:AlternateContent>
          </a:graphicData>
        </a:graphic>
      </p:graphicFrame>
    </p:spTree>
    <p:extLst>
      <p:ext uri="{BB962C8B-B14F-4D97-AF65-F5344CB8AC3E}">
        <p14:creationId xmlns:p14="http://schemas.microsoft.com/office/powerpoint/2010/main" val="10748203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TAMU_Aero_Logo.png"/>
          <p:cNvPicPr>
            <a:picLocks noChangeAspect="1"/>
          </p:cNvPicPr>
          <p:nvPr/>
        </p:nvPicPr>
        <p:blipFill>
          <a:blip r:embed="rId4"/>
          <a:stretch>
            <a:fillRect/>
          </a:stretch>
        </p:blipFill>
        <p:spPr>
          <a:xfrm>
            <a:off x="0" y="-7813"/>
            <a:ext cx="9144000" cy="998413"/>
          </a:xfrm>
          <a:prstGeom prst="rect">
            <a:avLst/>
          </a:prstGeom>
        </p:spPr>
      </p:pic>
      <p:sp>
        <p:nvSpPr>
          <p:cNvPr id="33" name="Rectangle 32"/>
          <p:cNvSpPr/>
          <p:nvPr/>
        </p:nvSpPr>
        <p:spPr>
          <a:xfrm>
            <a:off x="1" y="533400"/>
            <a:ext cx="9144000" cy="400110"/>
          </a:xfrm>
          <a:prstGeom prst="rect">
            <a:avLst/>
          </a:prstGeom>
        </p:spPr>
        <p:txBody>
          <a:bodyPr wrap="square">
            <a:spAutoFit/>
          </a:bodyPr>
          <a:lstStyle/>
          <a:p>
            <a:pPr algn="ctr"/>
            <a:r>
              <a:rPr lang="en-US" sz="2000" b="1" dirty="0">
                <a:solidFill>
                  <a:srgbClr val="FFFFFF"/>
                </a:solidFill>
                <a:latin typeface="Adobe Caslon Pro Bold"/>
                <a:cs typeface="Adobe Caslon Pro Bold"/>
              </a:rPr>
              <a:t>EXAMPLE 1</a:t>
            </a:r>
            <a:endParaRPr lang="en-US" sz="2000" b="1" dirty="0">
              <a:solidFill>
                <a:srgbClr val="FFFFFF"/>
              </a:solidFill>
            </a:endParaRPr>
          </a:p>
        </p:txBody>
      </p:sp>
      <p:sp>
        <p:nvSpPr>
          <p:cNvPr id="23" name="Slide Number Placeholder 16"/>
          <p:cNvSpPr txBox="1">
            <a:spLocks/>
          </p:cNvSpPr>
          <p:nvPr/>
        </p:nvSpPr>
        <p:spPr>
          <a:xfrm>
            <a:off x="6934200" y="6416675"/>
            <a:ext cx="2133600" cy="365125"/>
          </a:xfrm>
          <a:prstGeom prst="rect">
            <a:avLst/>
          </a:prstGeom>
        </p:spPr>
        <p:txBody>
          <a:bodyPr vert="horz"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600" i="0" u="none" strike="noStrike" kern="1200" cap="none" spc="0" normalizeH="0" baseline="0" noProof="0" smtClean="0">
                <a:ln>
                  <a:noFill/>
                </a:ln>
                <a:solidFill>
                  <a:srgbClr val="660066"/>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16</a:t>
            </a:fld>
            <a:endParaRPr kumimoji="0" lang="en-US" sz="1600" i="0" u="none" strike="noStrike" kern="1200" cap="none" spc="0" normalizeH="0" baseline="0" noProof="0" dirty="0">
              <a:ln>
                <a:noFill/>
              </a:ln>
              <a:solidFill>
                <a:srgbClr val="660066"/>
              </a:solidFill>
              <a:effectLst/>
              <a:uLnTx/>
              <a:uFillTx/>
              <a:latin typeface="+mn-lt"/>
              <a:ea typeface="+mn-ea"/>
              <a:cs typeface="+mn-cs"/>
            </a:endParaRPr>
          </a:p>
        </p:txBody>
      </p:sp>
      <p:sp>
        <p:nvSpPr>
          <p:cNvPr id="13" name="TextBox 12"/>
          <p:cNvSpPr txBox="1"/>
          <p:nvPr/>
        </p:nvSpPr>
        <p:spPr>
          <a:xfrm>
            <a:off x="6836568" y="39469"/>
            <a:ext cx="2307432" cy="615553"/>
          </a:xfrm>
          <a:prstGeom prst="rect">
            <a:avLst/>
          </a:prstGeom>
          <a:noFill/>
        </p:spPr>
        <p:txBody>
          <a:bodyPr wrap="square" rtlCol="0">
            <a:spAutoFit/>
          </a:bodyPr>
          <a:lstStyle/>
          <a:p>
            <a:r>
              <a:rPr lang="en-US" sz="1200" dirty="0">
                <a:solidFill>
                  <a:schemeClr val="bg1"/>
                </a:solidFill>
                <a:latin typeface="Adobe Caslon Pro Bold"/>
                <a:cs typeface="Adobe Caslon Pro Bold"/>
              </a:rPr>
              <a:t>JUNKINS    &amp;    WOOLLANDS</a:t>
            </a:r>
          </a:p>
          <a:p>
            <a:r>
              <a:rPr lang="en-US" sz="1100" dirty="0">
                <a:solidFill>
                  <a:schemeClr val="bg1"/>
                </a:solidFill>
                <a:latin typeface="Adobe Caslon Pro Bold"/>
                <a:cs typeface="Adobe Caslon Pro Bold"/>
              </a:rPr>
              <a:t>Picard-</a:t>
            </a:r>
            <a:r>
              <a:rPr lang="en-US" sz="1100" dirty="0" err="1">
                <a:solidFill>
                  <a:schemeClr val="bg1"/>
                </a:solidFill>
                <a:latin typeface="Adobe Caslon Pro Bold"/>
                <a:cs typeface="Adobe Caslon Pro Bold"/>
              </a:rPr>
              <a:t>Chebyshev</a:t>
            </a:r>
            <a:r>
              <a:rPr lang="en-US" sz="1100" dirty="0">
                <a:solidFill>
                  <a:schemeClr val="bg1"/>
                </a:solidFill>
                <a:latin typeface="Adobe Caslon Pro Bold"/>
                <a:cs typeface="Adobe Caslon Pro Bold"/>
              </a:rPr>
              <a:t> Lecture Series</a:t>
            </a:r>
          </a:p>
          <a:p>
            <a:r>
              <a:rPr lang="en-US" sz="1100" dirty="0">
                <a:solidFill>
                  <a:schemeClr val="bg1"/>
                </a:solidFill>
                <a:latin typeface="Adobe Caslon Pro Bold"/>
                <a:cs typeface="Adobe Caslon Pro Bold"/>
              </a:rPr>
              <a:t>#3 Picard-Chebyshev Methods</a:t>
            </a:r>
          </a:p>
        </p:txBody>
      </p:sp>
      <p:sp>
        <p:nvSpPr>
          <p:cNvPr id="24" name="Rectangle 23"/>
          <p:cNvSpPr/>
          <p:nvPr/>
        </p:nvSpPr>
        <p:spPr>
          <a:xfrm>
            <a:off x="107503" y="5590981"/>
            <a:ext cx="8960297" cy="1200329"/>
          </a:xfrm>
          <a:prstGeom prst="rect">
            <a:avLst/>
          </a:prstGeom>
        </p:spPr>
        <p:txBody>
          <a:bodyPr wrap="square">
            <a:spAutoFit/>
          </a:bodyPr>
          <a:lstStyle/>
          <a:p>
            <a:r>
              <a:rPr lang="en-US" dirty="0"/>
              <a:t>This simple first order example is solved using the Picard-Chebyshev technique and MATLAB’s ode45. The is an analytic solution to the problem that we use to check the accuracy of the integrators. The code required for generating the above figures is available for use as a learning tool: </a:t>
            </a:r>
            <a:r>
              <a:rPr lang="en-US" b="1" dirty="0">
                <a:solidFill>
                  <a:srgbClr val="FF0000"/>
                </a:solidFill>
              </a:rPr>
              <a:t>run_lecture3_example1a_ivpI.m</a:t>
            </a:r>
            <a:r>
              <a:rPr lang="en-US" dirty="0"/>
              <a:t> and </a:t>
            </a:r>
            <a:r>
              <a:rPr lang="en-US" b="1" dirty="0">
                <a:solidFill>
                  <a:srgbClr val="FF0000"/>
                </a:solidFill>
              </a:rPr>
              <a:t>run_lecture3_example1b_fvpI.m</a:t>
            </a:r>
            <a:r>
              <a:rPr lang="en-US" dirty="0"/>
              <a:t>.</a:t>
            </a:r>
          </a:p>
        </p:txBody>
      </p:sp>
      <p:sp>
        <p:nvSpPr>
          <p:cNvPr id="16" name="Rectangle 15"/>
          <p:cNvSpPr/>
          <p:nvPr/>
        </p:nvSpPr>
        <p:spPr>
          <a:xfrm>
            <a:off x="2585881" y="1043444"/>
            <a:ext cx="2130135" cy="369332"/>
          </a:xfrm>
          <a:prstGeom prst="rect">
            <a:avLst/>
          </a:prstGeom>
        </p:spPr>
        <p:txBody>
          <a:bodyPr wrap="none">
            <a:spAutoFit/>
          </a:bodyPr>
          <a:lstStyle/>
          <a:p>
            <a:r>
              <a:rPr lang="en-US" b="1" dirty="0">
                <a:solidFill>
                  <a:srgbClr val="0000FF"/>
                </a:solidFill>
              </a:rPr>
              <a:t>First Order Example:</a:t>
            </a:r>
            <a:endParaRPr lang="en-US" sz="900" b="1" dirty="0"/>
          </a:p>
        </p:txBody>
      </p:sp>
      <p:graphicFrame>
        <p:nvGraphicFramePr>
          <p:cNvPr id="17" name="Object 16"/>
          <p:cNvGraphicFramePr>
            <a:graphicFrameLocks noChangeAspect="1"/>
          </p:cNvGraphicFramePr>
          <p:nvPr/>
        </p:nvGraphicFramePr>
        <p:xfrm>
          <a:off x="4932040" y="1066701"/>
          <a:ext cx="1471613" cy="346075"/>
        </p:xfrm>
        <a:graphic>
          <a:graphicData uri="http://schemas.openxmlformats.org/presentationml/2006/ole">
            <mc:AlternateContent xmlns:mc="http://schemas.openxmlformats.org/markup-compatibility/2006">
              <mc:Choice xmlns:v="urn:schemas-microsoft-com:vml" Requires="v">
                <p:oleObj spid="_x0000_s14571" name="Equation" r:id="rId5" imgW="863280" imgH="203040" progId="Equation.DSMT4">
                  <p:embed/>
                </p:oleObj>
              </mc:Choice>
              <mc:Fallback>
                <p:oleObj name="Equation" r:id="rId5" imgW="863280" imgH="203040" progId="Equation.DSMT4">
                  <p:embed/>
                  <p:pic>
                    <p:nvPicPr>
                      <p:cNvPr id="0" name=""/>
                      <p:cNvPicPr/>
                      <p:nvPr/>
                    </p:nvPicPr>
                    <p:blipFill>
                      <a:blip r:embed="rId6"/>
                      <a:stretch>
                        <a:fillRect/>
                      </a:stretch>
                    </p:blipFill>
                    <p:spPr>
                      <a:xfrm>
                        <a:off x="4932040" y="1066701"/>
                        <a:ext cx="1471613" cy="346075"/>
                      </a:xfrm>
                      <a:prstGeom prst="rect">
                        <a:avLst/>
                      </a:prstGeom>
                    </p:spPr>
                  </p:pic>
                </p:oleObj>
              </mc:Fallback>
            </mc:AlternateContent>
          </a:graphicData>
        </a:graphic>
      </p:graphicFrame>
      <p:grpSp>
        <p:nvGrpSpPr>
          <p:cNvPr id="10" name="Group 9"/>
          <p:cNvGrpSpPr/>
          <p:nvPr/>
        </p:nvGrpSpPr>
        <p:grpSpPr>
          <a:xfrm>
            <a:off x="4425632" y="1556792"/>
            <a:ext cx="4754880" cy="3566160"/>
            <a:chOff x="4425632" y="1556792"/>
            <a:chExt cx="4754880" cy="3566160"/>
          </a:xfrm>
        </p:grpSpPr>
        <p:pic>
          <p:nvPicPr>
            <p:cNvPr id="6" name="Picture 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425632" y="1556792"/>
              <a:ext cx="4754880" cy="3566160"/>
            </a:xfrm>
            <a:prstGeom prst="rect">
              <a:avLst/>
            </a:prstGeom>
          </p:spPr>
        </p:pic>
        <p:sp>
          <p:nvSpPr>
            <p:cNvPr id="18" name="Rectangle 17"/>
            <p:cNvSpPr/>
            <p:nvPr/>
          </p:nvSpPr>
          <p:spPr>
            <a:xfrm>
              <a:off x="6372200" y="1556792"/>
              <a:ext cx="1224136" cy="216024"/>
            </a:xfrm>
            <a:prstGeom prst="rect">
              <a:avLst/>
            </a:prstGeom>
            <a:gradFill>
              <a:gsLst>
                <a:gs pos="0">
                  <a:schemeClr val="accent1">
                    <a:tint val="100000"/>
                    <a:shade val="100000"/>
                    <a:satMod val="130000"/>
                  </a:schemeClr>
                </a:gs>
                <a:gs pos="0">
                  <a:schemeClr val="bg1"/>
                </a:gs>
              </a:gsLs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9" name="Group 8"/>
          <p:cNvGrpSpPr/>
          <p:nvPr/>
        </p:nvGrpSpPr>
        <p:grpSpPr>
          <a:xfrm>
            <a:off x="33144" y="1556792"/>
            <a:ext cx="4754880" cy="3566160"/>
            <a:chOff x="33144" y="1556792"/>
            <a:chExt cx="4754880" cy="3566160"/>
          </a:xfrm>
        </p:grpSpPr>
        <p:pic>
          <p:nvPicPr>
            <p:cNvPr id="3" name="Picture 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3144" y="1556792"/>
              <a:ext cx="4754880" cy="3566160"/>
            </a:xfrm>
            <a:prstGeom prst="rect">
              <a:avLst/>
            </a:prstGeom>
          </p:spPr>
        </p:pic>
        <p:sp>
          <p:nvSpPr>
            <p:cNvPr id="19" name="Rectangle 18"/>
            <p:cNvSpPr/>
            <p:nvPr/>
          </p:nvSpPr>
          <p:spPr>
            <a:xfrm>
              <a:off x="1854417" y="1601180"/>
              <a:ext cx="1224136" cy="216024"/>
            </a:xfrm>
            <a:prstGeom prst="rect">
              <a:avLst/>
            </a:prstGeom>
            <a:gradFill>
              <a:gsLst>
                <a:gs pos="0">
                  <a:schemeClr val="accent1">
                    <a:tint val="100000"/>
                    <a:shade val="100000"/>
                    <a:satMod val="130000"/>
                  </a:schemeClr>
                </a:gs>
                <a:gs pos="0">
                  <a:schemeClr val="bg1"/>
                </a:gs>
              </a:gsLs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9584398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TAMU_Aero_Logo.png"/>
          <p:cNvPicPr>
            <a:picLocks noChangeAspect="1"/>
          </p:cNvPicPr>
          <p:nvPr/>
        </p:nvPicPr>
        <p:blipFill>
          <a:blip r:embed="rId4"/>
          <a:stretch>
            <a:fillRect/>
          </a:stretch>
        </p:blipFill>
        <p:spPr>
          <a:xfrm>
            <a:off x="0" y="-7813"/>
            <a:ext cx="9144000" cy="998413"/>
          </a:xfrm>
          <a:prstGeom prst="rect">
            <a:avLst/>
          </a:prstGeom>
        </p:spPr>
      </p:pic>
      <p:sp>
        <p:nvSpPr>
          <p:cNvPr id="33" name="Rectangle 32"/>
          <p:cNvSpPr/>
          <p:nvPr/>
        </p:nvSpPr>
        <p:spPr>
          <a:xfrm>
            <a:off x="1" y="533400"/>
            <a:ext cx="9144000" cy="400110"/>
          </a:xfrm>
          <a:prstGeom prst="rect">
            <a:avLst/>
          </a:prstGeom>
        </p:spPr>
        <p:txBody>
          <a:bodyPr wrap="square">
            <a:spAutoFit/>
          </a:bodyPr>
          <a:lstStyle/>
          <a:p>
            <a:pPr algn="ctr"/>
            <a:r>
              <a:rPr lang="en-US" sz="2000" b="1" dirty="0">
                <a:solidFill>
                  <a:srgbClr val="FFFFFF"/>
                </a:solidFill>
                <a:latin typeface="Adobe Caslon Pro Bold"/>
                <a:cs typeface="Adobe Caslon Pro Bold"/>
              </a:rPr>
              <a:t>EXAMPLE  2</a:t>
            </a:r>
            <a:endParaRPr lang="en-US" sz="2000" b="1" dirty="0">
              <a:solidFill>
                <a:srgbClr val="FFFFFF"/>
              </a:solidFill>
            </a:endParaRPr>
          </a:p>
        </p:txBody>
      </p:sp>
      <p:sp>
        <p:nvSpPr>
          <p:cNvPr id="23" name="Slide Number Placeholder 16"/>
          <p:cNvSpPr txBox="1">
            <a:spLocks/>
          </p:cNvSpPr>
          <p:nvPr/>
        </p:nvSpPr>
        <p:spPr>
          <a:xfrm>
            <a:off x="6934200" y="6416675"/>
            <a:ext cx="2133600" cy="365125"/>
          </a:xfrm>
          <a:prstGeom prst="rect">
            <a:avLst/>
          </a:prstGeom>
        </p:spPr>
        <p:txBody>
          <a:bodyPr vert="horz"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600" i="0" u="none" strike="noStrike" kern="1200" cap="none" spc="0" normalizeH="0" baseline="0" noProof="0" smtClean="0">
                <a:ln>
                  <a:noFill/>
                </a:ln>
                <a:solidFill>
                  <a:srgbClr val="660066"/>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17</a:t>
            </a:fld>
            <a:endParaRPr kumimoji="0" lang="en-US" sz="1600" i="0" u="none" strike="noStrike" kern="1200" cap="none" spc="0" normalizeH="0" baseline="0" noProof="0" dirty="0">
              <a:ln>
                <a:noFill/>
              </a:ln>
              <a:solidFill>
                <a:srgbClr val="660066"/>
              </a:solidFill>
              <a:effectLst/>
              <a:uLnTx/>
              <a:uFillTx/>
              <a:latin typeface="+mn-lt"/>
              <a:ea typeface="+mn-ea"/>
              <a:cs typeface="+mn-cs"/>
            </a:endParaRPr>
          </a:p>
        </p:txBody>
      </p:sp>
      <p:sp>
        <p:nvSpPr>
          <p:cNvPr id="13" name="TextBox 12"/>
          <p:cNvSpPr txBox="1"/>
          <p:nvPr/>
        </p:nvSpPr>
        <p:spPr>
          <a:xfrm>
            <a:off x="6836568" y="39469"/>
            <a:ext cx="2307432" cy="615553"/>
          </a:xfrm>
          <a:prstGeom prst="rect">
            <a:avLst/>
          </a:prstGeom>
          <a:noFill/>
        </p:spPr>
        <p:txBody>
          <a:bodyPr wrap="square" rtlCol="0">
            <a:spAutoFit/>
          </a:bodyPr>
          <a:lstStyle/>
          <a:p>
            <a:r>
              <a:rPr lang="en-US" sz="1200" dirty="0">
                <a:solidFill>
                  <a:schemeClr val="bg1"/>
                </a:solidFill>
                <a:latin typeface="Adobe Caslon Pro Bold"/>
                <a:cs typeface="Adobe Caslon Pro Bold"/>
              </a:rPr>
              <a:t>JUNKINS    &amp;    WOOLLANDS</a:t>
            </a:r>
          </a:p>
          <a:p>
            <a:r>
              <a:rPr lang="en-US" sz="1100" dirty="0">
                <a:solidFill>
                  <a:schemeClr val="bg1"/>
                </a:solidFill>
                <a:latin typeface="Adobe Caslon Pro Bold"/>
                <a:cs typeface="Adobe Caslon Pro Bold"/>
              </a:rPr>
              <a:t>Picard-</a:t>
            </a:r>
            <a:r>
              <a:rPr lang="en-US" sz="1100" dirty="0" err="1">
                <a:solidFill>
                  <a:schemeClr val="bg1"/>
                </a:solidFill>
                <a:latin typeface="Adobe Caslon Pro Bold"/>
                <a:cs typeface="Adobe Caslon Pro Bold"/>
              </a:rPr>
              <a:t>Chebyshev</a:t>
            </a:r>
            <a:r>
              <a:rPr lang="en-US" sz="1100" dirty="0">
                <a:solidFill>
                  <a:schemeClr val="bg1"/>
                </a:solidFill>
                <a:latin typeface="Adobe Caslon Pro Bold"/>
                <a:cs typeface="Adobe Caslon Pro Bold"/>
              </a:rPr>
              <a:t> Lecture Series</a:t>
            </a:r>
          </a:p>
          <a:p>
            <a:r>
              <a:rPr lang="en-US" sz="1100" dirty="0">
                <a:solidFill>
                  <a:schemeClr val="bg1"/>
                </a:solidFill>
                <a:latin typeface="Adobe Caslon Pro Bold"/>
                <a:cs typeface="Adobe Caslon Pro Bold"/>
              </a:rPr>
              <a:t>#3 Picard-Chebyshev Methods</a:t>
            </a:r>
          </a:p>
        </p:txBody>
      </p:sp>
      <p:pic>
        <p:nvPicPr>
          <p:cNvPr id="2" name="Picture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8520" y="1556792"/>
            <a:ext cx="4754880" cy="3566160"/>
          </a:xfrm>
          <a:prstGeom prst="rect">
            <a:avLst/>
          </a:prstGeom>
        </p:spPr>
      </p:pic>
      <p:sp>
        <p:nvSpPr>
          <p:cNvPr id="11" name="Rectangle 10"/>
          <p:cNvSpPr/>
          <p:nvPr/>
        </p:nvSpPr>
        <p:spPr>
          <a:xfrm>
            <a:off x="2483768" y="1043444"/>
            <a:ext cx="2130135" cy="369332"/>
          </a:xfrm>
          <a:prstGeom prst="rect">
            <a:avLst/>
          </a:prstGeom>
        </p:spPr>
        <p:txBody>
          <a:bodyPr wrap="none">
            <a:spAutoFit/>
          </a:bodyPr>
          <a:lstStyle/>
          <a:p>
            <a:r>
              <a:rPr lang="en-US" b="1" dirty="0">
                <a:solidFill>
                  <a:srgbClr val="0000FF"/>
                </a:solidFill>
              </a:rPr>
              <a:t>First Order Example:</a:t>
            </a:r>
            <a:endParaRPr lang="en-US" sz="900" b="1" dirty="0"/>
          </a:p>
        </p:txBody>
      </p:sp>
      <p:graphicFrame>
        <p:nvGraphicFramePr>
          <p:cNvPr id="5" name="Object 4"/>
          <p:cNvGraphicFramePr>
            <a:graphicFrameLocks noChangeAspect="1"/>
          </p:cNvGraphicFramePr>
          <p:nvPr/>
        </p:nvGraphicFramePr>
        <p:xfrm>
          <a:off x="4712398" y="1066559"/>
          <a:ext cx="2163858" cy="346217"/>
        </p:xfrm>
        <a:graphic>
          <a:graphicData uri="http://schemas.openxmlformats.org/presentationml/2006/ole">
            <mc:AlternateContent xmlns:mc="http://schemas.openxmlformats.org/markup-compatibility/2006">
              <mc:Choice xmlns:v="urn:schemas-microsoft-com:vml" Requires="v">
                <p:oleObj spid="_x0000_s15595" name="Equation" r:id="rId6" imgW="1269720" imgH="203040" progId="Equation.DSMT4">
                  <p:embed/>
                </p:oleObj>
              </mc:Choice>
              <mc:Fallback>
                <p:oleObj name="Equation" r:id="rId6" imgW="1269720" imgH="203040" progId="Equation.DSMT4">
                  <p:embed/>
                  <p:pic>
                    <p:nvPicPr>
                      <p:cNvPr id="0" name=""/>
                      <p:cNvPicPr/>
                      <p:nvPr/>
                    </p:nvPicPr>
                    <p:blipFill>
                      <a:blip r:embed="rId7"/>
                      <a:stretch>
                        <a:fillRect/>
                      </a:stretch>
                    </p:blipFill>
                    <p:spPr>
                      <a:xfrm>
                        <a:off x="4712398" y="1066559"/>
                        <a:ext cx="2163858" cy="346217"/>
                      </a:xfrm>
                      <a:prstGeom prst="rect">
                        <a:avLst/>
                      </a:prstGeom>
                    </p:spPr>
                  </p:pic>
                </p:oleObj>
              </mc:Fallback>
            </mc:AlternateContent>
          </a:graphicData>
        </a:graphic>
      </p:graphicFrame>
      <p:grpSp>
        <p:nvGrpSpPr>
          <p:cNvPr id="9" name="Group 8"/>
          <p:cNvGrpSpPr/>
          <p:nvPr/>
        </p:nvGrpSpPr>
        <p:grpSpPr>
          <a:xfrm>
            <a:off x="4551629" y="1556792"/>
            <a:ext cx="4754880" cy="3566160"/>
            <a:chOff x="4551629" y="1556792"/>
            <a:chExt cx="4754880" cy="3566160"/>
          </a:xfrm>
        </p:grpSpPr>
        <p:pic>
          <p:nvPicPr>
            <p:cNvPr id="4" name="Picture 3"/>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551629" y="1556792"/>
              <a:ext cx="4754880" cy="3566160"/>
            </a:xfrm>
            <a:prstGeom prst="rect">
              <a:avLst/>
            </a:prstGeom>
          </p:spPr>
        </p:pic>
        <p:sp>
          <p:nvSpPr>
            <p:cNvPr id="7" name="Rectangle 6"/>
            <p:cNvSpPr/>
            <p:nvPr/>
          </p:nvSpPr>
          <p:spPr>
            <a:xfrm>
              <a:off x="6372200" y="1556792"/>
              <a:ext cx="1224136" cy="216024"/>
            </a:xfrm>
            <a:prstGeom prst="rect">
              <a:avLst/>
            </a:prstGeom>
            <a:gradFill>
              <a:gsLst>
                <a:gs pos="0">
                  <a:schemeClr val="accent1">
                    <a:tint val="100000"/>
                    <a:shade val="100000"/>
                    <a:satMod val="130000"/>
                  </a:schemeClr>
                </a:gs>
                <a:gs pos="0">
                  <a:schemeClr val="bg1"/>
                </a:gs>
              </a:gsLs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6" name="Rectangle 15"/>
          <p:cNvSpPr/>
          <p:nvPr/>
        </p:nvSpPr>
        <p:spPr>
          <a:xfrm>
            <a:off x="107503" y="5590981"/>
            <a:ext cx="8960297" cy="1200329"/>
          </a:xfrm>
          <a:prstGeom prst="rect">
            <a:avLst/>
          </a:prstGeom>
        </p:spPr>
        <p:txBody>
          <a:bodyPr wrap="square">
            <a:spAutoFit/>
          </a:bodyPr>
          <a:lstStyle/>
          <a:p>
            <a:r>
              <a:rPr lang="en-US" dirty="0"/>
              <a:t>This simple first order example is solved using the Picard-Chebyshev technique and MATLAB’s ode45. The is an analytic solution to the problem (see Bai’s PhD) that we use to check the accuracy of the integrators. The code required for generating the above figures is available for use as a learning tool: </a:t>
            </a:r>
            <a:r>
              <a:rPr lang="en-US" b="1" dirty="0">
                <a:solidFill>
                  <a:srgbClr val="FF0000"/>
                </a:solidFill>
              </a:rPr>
              <a:t>run_lecture3_example2_ivpI.m</a:t>
            </a:r>
            <a:r>
              <a:rPr lang="en-US" dirty="0"/>
              <a:t>. </a:t>
            </a:r>
          </a:p>
        </p:txBody>
      </p:sp>
    </p:spTree>
    <p:extLst>
      <p:ext uri="{BB962C8B-B14F-4D97-AF65-F5344CB8AC3E}">
        <p14:creationId xmlns:p14="http://schemas.microsoft.com/office/powerpoint/2010/main" val="13785251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1" name="Rectangle 10"/>
              <p:cNvSpPr/>
              <p:nvPr/>
            </p:nvSpPr>
            <p:spPr>
              <a:xfrm>
                <a:off x="107503" y="980728"/>
                <a:ext cx="8960297" cy="5270674"/>
              </a:xfrm>
              <a:prstGeom prst="rect">
                <a:avLst/>
              </a:prstGeom>
            </p:spPr>
            <p:txBody>
              <a:bodyPr wrap="square">
                <a:spAutoFit/>
              </a:bodyPr>
              <a:lstStyle/>
              <a:p>
                <a:r>
                  <a:rPr lang="en-US" b="1" dirty="0">
                    <a:solidFill>
                      <a:srgbClr val="0000FF"/>
                    </a:solidFill>
                  </a:rPr>
                  <a:t>Second Order Differential Equation</a:t>
                </a:r>
              </a:p>
              <a:p>
                <a:endParaRPr lang="en-US" b="1" dirty="0">
                  <a:solidFill>
                    <a:srgbClr val="0000FF"/>
                  </a:solidFill>
                </a:endParaRPr>
              </a:p>
              <a:p>
                <a:endParaRPr lang="en-US" sz="1000" b="1" dirty="0">
                  <a:solidFill>
                    <a:srgbClr val="0000FF"/>
                  </a:solidFill>
                </a:endParaRPr>
              </a:p>
              <a:p>
                <a:r>
                  <a:rPr lang="en-US" b="1" dirty="0">
                    <a:solidFill>
                      <a:srgbClr val="0000FF"/>
                    </a:solidFill>
                  </a:rPr>
                  <a:t>Velocity Approximation</a:t>
                </a:r>
              </a:p>
              <a:p>
                <a:endParaRPr lang="en-US" dirty="0"/>
              </a:p>
              <a:p>
                <a:endParaRPr lang="en-US" sz="600" dirty="0"/>
              </a:p>
              <a:p>
                <a:endParaRPr lang="en-US" sz="300" dirty="0"/>
              </a:p>
              <a:p>
                <a:r>
                  <a:rPr lang="en-US" dirty="0"/>
                  <a:t>Similar to the first order case, the velocity can be written in terms of a Chebyshev series, allowing the </a:t>
                </a:r>
                <a14:m>
                  <m:oMath xmlns:m="http://schemas.openxmlformats.org/officeDocument/2006/math">
                    <m:r>
                      <a:rPr lang="en-US" b="1" i="1">
                        <a:latin typeface="Cambria Math" panose="02040503050406030204" pitchFamily="18" charset="0"/>
                      </a:rPr>
                      <m:t>𝜷</m:t>
                    </m:r>
                  </m:oMath>
                </a14:m>
                <a:r>
                  <a:rPr lang="en-US" dirty="0"/>
                  <a:t> coefficients to computed in terms of the least squares </a:t>
                </a:r>
                <a14:m>
                  <m:oMath xmlns:m="http://schemas.openxmlformats.org/officeDocument/2006/math">
                    <m:r>
                      <a:rPr lang="en-US" b="1" i="1">
                        <a:latin typeface="Cambria Math" panose="02040503050406030204" pitchFamily="18" charset="0"/>
                      </a:rPr>
                      <m:t>𝒂</m:t>
                    </m:r>
                  </m:oMath>
                </a14:m>
                <a:r>
                  <a:rPr lang="en-US" dirty="0"/>
                  <a:t> coefficients: </a:t>
                </a:r>
              </a:p>
              <a:p>
                <a:endParaRPr lang="en-US" dirty="0"/>
              </a:p>
              <a:p>
                <a:endParaRPr lang="en-US" sz="1050" dirty="0"/>
              </a:p>
              <a:p>
                <a:endParaRPr lang="en-US" sz="800" dirty="0"/>
              </a:p>
              <a:p>
                <a:r>
                  <a:rPr lang="en-US" b="1" dirty="0">
                    <a:solidFill>
                      <a:srgbClr val="0000FF"/>
                    </a:solidFill>
                  </a:rPr>
                  <a:t>Position Approximation</a:t>
                </a:r>
                <a:endParaRPr lang="en-US" dirty="0"/>
              </a:p>
              <a:p>
                <a:endParaRPr lang="en-US" dirty="0"/>
              </a:p>
              <a:p>
                <a:endParaRPr lang="en-US" sz="1100" dirty="0"/>
              </a:p>
              <a:p>
                <a:r>
                  <a:rPr lang="en-US" dirty="0"/>
                  <a:t>The position can also be written in terms of a Chebyshev series, where the position coefficients </a:t>
                </a:r>
                <a14:m>
                  <m:oMath xmlns:m="http://schemas.openxmlformats.org/officeDocument/2006/math">
                    <m:r>
                      <a:rPr lang="en-US" b="0" i="0" smtClean="0">
                        <a:latin typeface="Cambria Math" panose="02040503050406030204" pitchFamily="18" charset="0"/>
                      </a:rPr>
                      <m:t>(</m:t>
                    </m:r>
                    <m:r>
                      <a:rPr lang="en-US" b="1" i="1">
                        <a:latin typeface="Cambria Math" panose="02040503050406030204" pitchFamily="18" charset="0"/>
                      </a:rPr>
                      <m:t>𝜶</m:t>
                    </m:r>
                    <m:r>
                      <a:rPr lang="en-US" b="1" i="1" smtClean="0">
                        <a:latin typeface="Cambria Math" panose="02040503050406030204" pitchFamily="18" charset="0"/>
                      </a:rPr>
                      <m:t>)</m:t>
                    </m:r>
                  </m:oMath>
                </a14:m>
                <a:r>
                  <a:rPr lang="en-US" dirty="0"/>
                  <a:t> can be determined in terms of the least squares coefficients </a:t>
                </a:r>
                <a14:m>
                  <m:oMath xmlns:m="http://schemas.openxmlformats.org/officeDocument/2006/math">
                    <m:r>
                      <a:rPr lang="en-US">
                        <a:latin typeface="Cambria Math" panose="02040503050406030204" pitchFamily="18" charset="0"/>
                      </a:rPr>
                      <m:t>(</m:t>
                    </m:r>
                    <m:r>
                      <a:rPr lang="en-US" b="1" i="1" smtClean="0">
                        <a:latin typeface="Cambria Math" panose="02040503050406030204" pitchFamily="18" charset="0"/>
                      </a:rPr>
                      <m:t>𝒂</m:t>
                    </m:r>
                    <m:r>
                      <a:rPr lang="en-US" b="1" i="1">
                        <a:latin typeface="Cambria Math" panose="02040503050406030204" pitchFamily="18" charset="0"/>
                      </a:rPr>
                      <m:t>)</m:t>
                    </m:r>
                  </m:oMath>
                </a14:m>
                <a:r>
                  <a:rPr lang="en-US" dirty="0"/>
                  <a:t>, </a:t>
                </a:r>
              </a:p>
              <a:p>
                <a:endParaRPr lang="en-US" dirty="0"/>
              </a:p>
              <a:p>
                <a:endParaRPr lang="en-US" dirty="0"/>
              </a:p>
              <a:p>
                <a:endParaRPr lang="en-US" sz="1200" dirty="0"/>
              </a:p>
              <a:p>
                <a:r>
                  <a:rPr lang="en-US" dirty="0"/>
                  <a:t>however, it is more convenient to compute the position coefficients </a:t>
                </a:r>
                <a:r>
                  <a:rPr lang="en-US" b="1" i="1" dirty="0"/>
                  <a:t>directly</a:t>
                </a:r>
                <a:r>
                  <a:rPr lang="en-US" dirty="0"/>
                  <a:t> from the velocity coefficients by applying the </a:t>
                </a:r>
                <a:r>
                  <a:rPr lang="en-US" b="1" i="1" dirty="0"/>
                  <a:t>integration operator </a:t>
                </a:r>
                <a:r>
                  <a:rPr lang="en-US" dirty="0"/>
                  <a:t>twice. More on this to follow.</a:t>
                </a:r>
                <a:endParaRPr lang="en-US" b="1" dirty="0">
                  <a:solidFill>
                    <a:srgbClr val="0000FF"/>
                  </a:solidFill>
                </a:endParaRPr>
              </a:p>
            </p:txBody>
          </p:sp>
        </mc:Choice>
        <mc:Fallback xmlns="">
          <p:sp>
            <p:nvSpPr>
              <p:cNvPr id="11" name="Rectangle 10"/>
              <p:cNvSpPr>
                <a:spLocks noRot="1" noChangeAspect="1" noMove="1" noResize="1" noEditPoints="1" noAdjustHandles="1" noChangeArrowheads="1" noChangeShapeType="1" noTextEdit="1"/>
              </p:cNvSpPr>
              <p:nvPr/>
            </p:nvSpPr>
            <p:spPr>
              <a:xfrm>
                <a:off x="107503" y="980728"/>
                <a:ext cx="8960297" cy="5270674"/>
              </a:xfrm>
              <a:prstGeom prst="rect">
                <a:avLst/>
              </a:prstGeom>
              <a:blipFill rotWithShape="0">
                <a:blip r:embed="rId4"/>
                <a:stretch>
                  <a:fillRect l="-612" t="-694"/>
                </a:stretch>
              </a:blipFill>
            </p:spPr>
            <p:txBody>
              <a:bodyPr/>
              <a:lstStyle/>
              <a:p>
                <a:r>
                  <a:rPr lang="en-US">
                    <a:noFill/>
                  </a:rPr>
                  <a:t> </a:t>
                </a:r>
              </a:p>
            </p:txBody>
          </p:sp>
        </mc:Fallback>
      </mc:AlternateContent>
      <p:pic>
        <p:nvPicPr>
          <p:cNvPr id="8" name="Picture 7" descr="TAMU_Aero_Logo.png"/>
          <p:cNvPicPr>
            <a:picLocks noChangeAspect="1"/>
          </p:cNvPicPr>
          <p:nvPr/>
        </p:nvPicPr>
        <p:blipFill>
          <a:blip r:embed="rId5"/>
          <a:stretch>
            <a:fillRect/>
          </a:stretch>
        </p:blipFill>
        <p:spPr>
          <a:xfrm>
            <a:off x="0" y="-7813"/>
            <a:ext cx="9144000" cy="998413"/>
          </a:xfrm>
          <a:prstGeom prst="rect">
            <a:avLst/>
          </a:prstGeom>
        </p:spPr>
      </p:pic>
      <p:sp>
        <p:nvSpPr>
          <p:cNvPr id="33" name="Rectangle 32"/>
          <p:cNvSpPr/>
          <p:nvPr/>
        </p:nvSpPr>
        <p:spPr>
          <a:xfrm>
            <a:off x="1" y="533400"/>
            <a:ext cx="9144000" cy="400110"/>
          </a:xfrm>
          <a:prstGeom prst="rect">
            <a:avLst/>
          </a:prstGeom>
        </p:spPr>
        <p:txBody>
          <a:bodyPr wrap="square">
            <a:spAutoFit/>
          </a:bodyPr>
          <a:lstStyle/>
          <a:p>
            <a:pPr algn="ctr"/>
            <a:r>
              <a:rPr lang="en-US" sz="2000" b="1" dirty="0">
                <a:solidFill>
                  <a:srgbClr val="FFFFFF"/>
                </a:solidFill>
                <a:latin typeface="Adobe Caslon Pro Bold"/>
                <a:cs typeface="Adobe Caslon Pro Bold"/>
              </a:rPr>
              <a:t>SECOND  ORDER  METHOD</a:t>
            </a:r>
            <a:endParaRPr lang="en-US" sz="2000" b="1" dirty="0">
              <a:solidFill>
                <a:srgbClr val="FFFFFF"/>
              </a:solidFill>
            </a:endParaRPr>
          </a:p>
        </p:txBody>
      </p:sp>
      <p:sp>
        <p:nvSpPr>
          <p:cNvPr id="23" name="Slide Number Placeholder 16"/>
          <p:cNvSpPr txBox="1">
            <a:spLocks/>
          </p:cNvSpPr>
          <p:nvPr/>
        </p:nvSpPr>
        <p:spPr>
          <a:xfrm>
            <a:off x="6934200" y="6416675"/>
            <a:ext cx="2133600" cy="365125"/>
          </a:xfrm>
          <a:prstGeom prst="rect">
            <a:avLst/>
          </a:prstGeom>
        </p:spPr>
        <p:txBody>
          <a:bodyPr vert="horz"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600" i="0" u="none" strike="noStrike" kern="1200" cap="none" spc="0" normalizeH="0" baseline="0" noProof="0" smtClean="0">
                <a:ln>
                  <a:noFill/>
                </a:ln>
                <a:solidFill>
                  <a:srgbClr val="660066"/>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18</a:t>
            </a:fld>
            <a:endParaRPr kumimoji="0" lang="en-US" sz="1600" i="0" u="none" strike="noStrike" kern="1200" cap="none" spc="0" normalizeH="0" baseline="0" noProof="0" dirty="0">
              <a:ln>
                <a:noFill/>
              </a:ln>
              <a:solidFill>
                <a:srgbClr val="660066"/>
              </a:solidFill>
              <a:effectLst/>
              <a:uLnTx/>
              <a:uFillTx/>
              <a:latin typeface="+mn-lt"/>
              <a:ea typeface="+mn-ea"/>
              <a:cs typeface="+mn-cs"/>
            </a:endParaRPr>
          </a:p>
        </p:txBody>
      </p:sp>
      <p:sp>
        <p:nvSpPr>
          <p:cNvPr id="13" name="TextBox 12"/>
          <p:cNvSpPr txBox="1"/>
          <p:nvPr/>
        </p:nvSpPr>
        <p:spPr>
          <a:xfrm>
            <a:off x="6836568" y="39469"/>
            <a:ext cx="2307432" cy="615553"/>
          </a:xfrm>
          <a:prstGeom prst="rect">
            <a:avLst/>
          </a:prstGeom>
          <a:noFill/>
        </p:spPr>
        <p:txBody>
          <a:bodyPr wrap="square" rtlCol="0">
            <a:spAutoFit/>
          </a:bodyPr>
          <a:lstStyle/>
          <a:p>
            <a:r>
              <a:rPr lang="en-US" sz="1200" dirty="0">
                <a:solidFill>
                  <a:schemeClr val="bg1"/>
                </a:solidFill>
                <a:latin typeface="Adobe Caslon Pro Bold"/>
                <a:cs typeface="Adobe Caslon Pro Bold"/>
              </a:rPr>
              <a:t>JUNKINS    &amp;    WOOLLANDS</a:t>
            </a:r>
          </a:p>
          <a:p>
            <a:r>
              <a:rPr lang="en-US" sz="1100" dirty="0">
                <a:solidFill>
                  <a:schemeClr val="bg1"/>
                </a:solidFill>
                <a:latin typeface="Adobe Caslon Pro Bold"/>
                <a:cs typeface="Adobe Caslon Pro Bold"/>
              </a:rPr>
              <a:t>Picard-</a:t>
            </a:r>
            <a:r>
              <a:rPr lang="en-US" sz="1100" dirty="0" err="1">
                <a:solidFill>
                  <a:schemeClr val="bg1"/>
                </a:solidFill>
                <a:latin typeface="Adobe Caslon Pro Bold"/>
                <a:cs typeface="Adobe Caslon Pro Bold"/>
              </a:rPr>
              <a:t>Chebyshev</a:t>
            </a:r>
            <a:r>
              <a:rPr lang="en-US" sz="1100" dirty="0">
                <a:solidFill>
                  <a:schemeClr val="bg1"/>
                </a:solidFill>
                <a:latin typeface="Adobe Caslon Pro Bold"/>
                <a:cs typeface="Adobe Caslon Pro Bold"/>
              </a:rPr>
              <a:t> Lecture Series</a:t>
            </a:r>
          </a:p>
          <a:p>
            <a:r>
              <a:rPr lang="en-US" sz="1100" dirty="0">
                <a:solidFill>
                  <a:schemeClr val="bg1"/>
                </a:solidFill>
                <a:latin typeface="Adobe Caslon Pro Bold"/>
                <a:cs typeface="Adobe Caslon Pro Bold"/>
              </a:rPr>
              <a:t>#3 Picard-Chebyshev Methods</a:t>
            </a:r>
          </a:p>
        </p:txBody>
      </p:sp>
      <p:graphicFrame>
        <p:nvGraphicFramePr>
          <p:cNvPr id="4" name="Object 3"/>
          <p:cNvGraphicFramePr>
            <a:graphicFrameLocks noChangeAspect="1"/>
          </p:cNvGraphicFramePr>
          <p:nvPr>
            <p:extLst>
              <p:ext uri="{D42A27DB-BD31-4B8C-83A1-F6EECF244321}">
                <p14:modId xmlns:p14="http://schemas.microsoft.com/office/powerpoint/2010/main" val="2801250427"/>
              </p:ext>
            </p:extLst>
          </p:nvPr>
        </p:nvGraphicFramePr>
        <p:xfrm>
          <a:off x="2397112" y="2912943"/>
          <a:ext cx="4392488" cy="732081"/>
        </p:xfrm>
        <a:graphic>
          <a:graphicData uri="http://schemas.openxmlformats.org/presentationml/2006/ole">
            <mc:AlternateContent xmlns:mc="http://schemas.openxmlformats.org/markup-compatibility/2006">
              <mc:Choice xmlns:v="urn:schemas-microsoft-com:vml" Requires="v">
                <p:oleObj spid="_x0000_s40494" name="Equation" r:id="rId6" imgW="2819160" imgH="469800" progId="Equation.DSMT4">
                  <p:embed/>
                </p:oleObj>
              </mc:Choice>
              <mc:Fallback>
                <p:oleObj name="Equation" r:id="rId6" imgW="2819160" imgH="469800" progId="Equation.DSMT4">
                  <p:embed/>
                  <p:pic>
                    <p:nvPicPr>
                      <p:cNvPr id="0" name=""/>
                      <p:cNvPicPr/>
                      <p:nvPr/>
                    </p:nvPicPr>
                    <p:blipFill>
                      <a:blip r:embed="rId7"/>
                      <a:stretch>
                        <a:fillRect/>
                      </a:stretch>
                    </p:blipFill>
                    <p:spPr>
                      <a:xfrm>
                        <a:off x="2397112" y="2912943"/>
                        <a:ext cx="4392488" cy="732081"/>
                      </a:xfrm>
                      <a:prstGeom prst="rect">
                        <a:avLst/>
                      </a:prstGeom>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1261886373"/>
              </p:ext>
            </p:extLst>
          </p:nvPr>
        </p:nvGraphicFramePr>
        <p:xfrm>
          <a:off x="1504014" y="1326366"/>
          <a:ext cx="6092322" cy="365760"/>
        </p:xfrm>
        <a:graphic>
          <a:graphicData uri="http://schemas.openxmlformats.org/presentationml/2006/ole">
            <mc:AlternateContent xmlns:mc="http://schemas.openxmlformats.org/markup-compatibility/2006">
              <mc:Choice xmlns:v="urn:schemas-microsoft-com:vml" Requires="v">
                <p:oleObj spid="_x0000_s40495" name="Equation" r:id="rId8" imgW="4012920" imgH="241200" progId="Equation.DSMT4">
                  <p:embed/>
                </p:oleObj>
              </mc:Choice>
              <mc:Fallback>
                <p:oleObj name="Equation" r:id="rId8" imgW="4012920" imgH="241200" progId="Equation.DSMT4">
                  <p:embed/>
                  <p:pic>
                    <p:nvPicPr>
                      <p:cNvPr id="0" name=""/>
                      <p:cNvPicPr/>
                      <p:nvPr/>
                    </p:nvPicPr>
                    <p:blipFill>
                      <a:blip r:embed="rId9"/>
                      <a:stretch>
                        <a:fillRect/>
                      </a:stretch>
                    </p:blipFill>
                    <p:spPr>
                      <a:xfrm>
                        <a:off x="1504014" y="1326366"/>
                        <a:ext cx="6092322" cy="365760"/>
                      </a:xfrm>
                      <a:prstGeom prst="rect">
                        <a:avLst/>
                      </a:prstGeom>
                      <a:noFill/>
                      <a:ln>
                        <a:noFill/>
                      </a:ln>
                    </p:spPr>
                  </p:pic>
                </p:oleObj>
              </mc:Fallback>
            </mc:AlternateContent>
          </a:graphicData>
        </a:graphic>
      </p:graphicFrame>
      <p:graphicFrame>
        <p:nvGraphicFramePr>
          <p:cNvPr id="10" name="Object 9"/>
          <p:cNvGraphicFramePr>
            <a:graphicFrameLocks noChangeAspect="1"/>
          </p:cNvGraphicFramePr>
          <p:nvPr>
            <p:extLst>
              <p:ext uri="{D42A27DB-BD31-4B8C-83A1-F6EECF244321}">
                <p14:modId xmlns:p14="http://schemas.microsoft.com/office/powerpoint/2010/main" val="382473856"/>
              </p:ext>
            </p:extLst>
          </p:nvPr>
        </p:nvGraphicFramePr>
        <p:xfrm>
          <a:off x="2347041" y="6058125"/>
          <a:ext cx="4449918" cy="755251"/>
        </p:xfrm>
        <a:graphic>
          <a:graphicData uri="http://schemas.openxmlformats.org/presentationml/2006/ole">
            <mc:AlternateContent xmlns:mc="http://schemas.openxmlformats.org/markup-compatibility/2006">
              <mc:Choice xmlns:v="urn:schemas-microsoft-com:vml" Requires="v">
                <p:oleObj spid="_x0000_s40496" name="Equation" r:id="rId10" imgW="2768400" imgH="469800" progId="Equation.DSMT4">
                  <p:embed/>
                </p:oleObj>
              </mc:Choice>
              <mc:Fallback>
                <p:oleObj name="Equation" r:id="rId10" imgW="2768400" imgH="469800" progId="Equation.DSMT4">
                  <p:embed/>
                  <p:pic>
                    <p:nvPicPr>
                      <p:cNvPr id="0" name=""/>
                      <p:cNvPicPr/>
                      <p:nvPr/>
                    </p:nvPicPr>
                    <p:blipFill>
                      <a:blip r:embed="rId11"/>
                      <a:stretch>
                        <a:fillRect/>
                      </a:stretch>
                    </p:blipFill>
                    <p:spPr>
                      <a:xfrm>
                        <a:off x="2347041" y="6058125"/>
                        <a:ext cx="4449918" cy="755251"/>
                      </a:xfrm>
                      <a:prstGeom prst="rect">
                        <a:avLst/>
                      </a:prstGeom>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1177106872"/>
              </p:ext>
            </p:extLst>
          </p:nvPr>
        </p:nvGraphicFramePr>
        <p:xfrm>
          <a:off x="2267744" y="1874757"/>
          <a:ext cx="4279776" cy="559139"/>
        </p:xfrm>
        <a:graphic>
          <a:graphicData uri="http://schemas.openxmlformats.org/presentationml/2006/ole">
            <mc:AlternateContent xmlns:mc="http://schemas.openxmlformats.org/markup-compatibility/2006">
              <mc:Choice xmlns:v="urn:schemas-microsoft-com:vml" Requires="v">
                <p:oleObj spid="_x0000_s40497" name="Equation" r:id="rId12" imgW="2527200" imgH="330120" progId="Equation.DSMT4">
                  <p:embed/>
                </p:oleObj>
              </mc:Choice>
              <mc:Fallback>
                <p:oleObj name="Equation" r:id="rId12" imgW="2527200" imgH="330120" progId="Equation.DSMT4">
                  <p:embed/>
                  <p:pic>
                    <p:nvPicPr>
                      <p:cNvPr id="0" name=""/>
                      <p:cNvPicPr/>
                      <p:nvPr/>
                    </p:nvPicPr>
                    <p:blipFill>
                      <a:blip r:embed="rId13"/>
                      <a:stretch>
                        <a:fillRect/>
                      </a:stretch>
                    </p:blipFill>
                    <p:spPr>
                      <a:xfrm>
                        <a:off x="2267744" y="1874757"/>
                        <a:ext cx="4279776" cy="559139"/>
                      </a:xfrm>
                      <a:prstGeom prst="rect">
                        <a:avLst/>
                      </a:prstGeom>
                    </p:spPr>
                  </p:pic>
                </p:oleObj>
              </mc:Fallback>
            </mc:AlternateContent>
          </a:graphicData>
        </a:graphic>
      </p:graphicFrame>
      <p:graphicFrame>
        <p:nvGraphicFramePr>
          <p:cNvPr id="12" name="Object 11"/>
          <p:cNvGraphicFramePr>
            <a:graphicFrameLocks noChangeAspect="1"/>
          </p:cNvGraphicFramePr>
          <p:nvPr>
            <p:extLst>
              <p:ext uri="{D42A27DB-BD31-4B8C-83A1-F6EECF244321}">
                <p14:modId xmlns:p14="http://schemas.microsoft.com/office/powerpoint/2010/main" val="2995929019"/>
              </p:ext>
            </p:extLst>
          </p:nvPr>
        </p:nvGraphicFramePr>
        <p:xfrm>
          <a:off x="1655676" y="4765855"/>
          <a:ext cx="5832648" cy="765676"/>
        </p:xfrm>
        <a:graphic>
          <a:graphicData uri="http://schemas.openxmlformats.org/presentationml/2006/ole">
            <mc:AlternateContent xmlns:mc="http://schemas.openxmlformats.org/markup-compatibility/2006">
              <mc:Choice xmlns:v="urn:schemas-microsoft-com:vml" Requires="v">
                <p:oleObj spid="_x0000_s40498" name="Equation" r:id="rId14" imgW="3670200" imgH="482400" progId="Equation.DSMT4">
                  <p:embed/>
                </p:oleObj>
              </mc:Choice>
              <mc:Fallback>
                <p:oleObj name="Equation" r:id="rId14" imgW="3670200" imgH="482400" progId="Equation.DSMT4">
                  <p:embed/>
                  <p:pic>
                    <p:nvPicPr>
                      <p:cNvPr id="0" name=""/>
                      <p:cNvPicPr/>
                      <p:nvPr/>
                    </p:nvPicPr>
                    <p:blipFill>
                      <a:blip r:embed="rId15"/>
                      <a:stretch>
                        <a:fillRect/>
                      </a:stretch>
                    </p:blipFill>
                    <p:spPr>
                      <a:xfrm>
                        <a:off x="1655676" y="4765855"/>
                        <a:ext cx="5832648" cy="765676"/>
                      </a:xfrm>
                      <a:prstGeom prst="rect">
                        <a:avLst/>
                      </a:prstGeom>
                    </p:spPr>
                  </p:pic>
                </p:oleObj>
              </mc:Fallback>
            </mc:AlternateContent>
          </a:graphicData>
        </a:graphic>
      </p:graphicFrame>
      <p:graphicFrame>
        <p:nvGraphicFramePr>
          <p:cNvPr id="14" name="Object 13"/>
          <p:cNvGraphicFramePr>
            <a:graphicFrameLocks noChangeAspect="1"/>
          </p:cNvGraphicFramePr>
          <p:nvPr>
            <p:extLst>
              <p:ext uri="{D42A27DB-BD31-4B8C-83A1-F6EECF244321}">
                <p14:modId xmlns:p14="http://schemas.microsoft.com/office/powerpoint/2010/main" val="4120868150"/>
              </p:ext>
            </p:extLst>
          </p:nvPr>
        </p:nvGraphicFramePr>
        <p:xfrm>
          <a:off x="1823643" y="3728751"/>
          <a:ext cx="5453063" cy="597173"/>
        </p:xfrm>
        <a:graphic>
          <a:graphicData uri="http://schemas.openxmlformats.org/presentationml/2006/ole">
            <mc:AlternateContent xmlns:mc="http://schemas.openxmlformats.org/markup-compatibility/2006">
              <mc:Choice xmlns:v="urn:schemas-microsoft-com:vml" Requires="v">
                <p:oleObj spid="_x0000_s40499" name="Equation" r:id="rId16" imgW="3479760" imgH="380880" progId="Equation.DSMT4">
                  <p:embed/>
                </p:oleObj>
              </mc:Choice>
              <mc:Fallback>
                <p:oleObj name="Equation" r:id="rId16" imgW="3479760" imgH="380880" progId="Equation.DSMT4">
                  <p:embed/>
                  <p:pic>
                    <p:nvPicPr>
                      <p:cNvPr id="0" name=""/>
                      <p:cNvPicPr/>
                      <p:nvPr/>
                    </p:nvPicPr>
                    <p:blipFill>
                      <a:blip r:embed="rId17"/>
                      <a:stretch>
                        <a:fillRect/>
                      </a:stretch>
                    </p:blipFill>
                    <p:spPr>
                      <a:xfrm>
                        <a:off x="1823643" y="3728751"/>
                        <a:ext cx="5453063" cy="597173"/>
                      </a:xfrm>
                      <a:prstGeom prst="rect">
                        <a:avLst/>
                      </a:prstGeom>
                    </p:spPr>
                  </p:pic>
                </p:oleObj>
              </mc:Fallback>
            </mc:AlternateContent>
          </a:graphicData>
        </a:graphic>
      </p:graphicFrame>
    </p:spTree>
    <p:extLst>
      <p:ext uri="{BB962C8B-B14F-4D97-AF65-F5344CB8AC3E}">
        <p14:creationId xmlns:p14="http://schemas.microsoft.com/office/powerpoint/2010/main" val="934601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7" name="Object 26"/>
          <p:cNvGraphicFramePr>
            <a:graphicFrameLocks noChangeAspect="1"/>
          </p:cNvGraphicFramePr>
          <p:nvPr>
            <p:extLst>
              <p:ext uri="{D42A27DB-BD31-4B8C-83A1-F6EECF244321}">
                <p14:modId xmlns:p14="http://schemas.microsoft.com/office/powerpoint/2010/main" val="712669619"/>
              </p:ext>
            </p:extLst>
          </p:nvPr>
        </p:nvGraphicFramePr>
        <p:xfrm>
          <a:off x="114300" y="2947988"/>
          <a:ext cx="6899275" cy="1825625"/>
        </p:xfrm>
        <a:graphic>
          <a:graphicData uri="http://schemas.openxmlformats.org/presentationml/2006/ole">
            <mc:AlternateContent xmlns:mc="http://schemas.openxmlformats.org/markup-compatibility/2006">
              <mc:Choice xmlns:v="urn:schemas-microsoft-com:vml" Requires="v">
                <p:oleObj spid="_x0000_s34614" name="Equation" r:id="rId4" imgW="4419360" imgH="1168200" progId="Equation.DSMT4">
                  <p:embed/>
                </p:oleObj>
              </mc:Choice>
              <mc:Fallback>
                <p:oleObj name="Equation" r:id="rId4" imgW="4419360" imgH="1168200" progId="Equation.DSMT4">
                  <p:embed/>
                  <p:pic>
                    <p:nvPicPr>
                      <p:cNvPr id="0" name=""/>
                      <p:cNvPicPr/>
                      <p:nvPr/>
                    </p:nvPicPr>
                    <p:blipFill>
                      <a:blip r:embed="rId5"/>
                      <a:stretch>
                        <a:fillRect/>
                      </a:stretch>
                    </p:blipFill>
                    <p:spPr>
                      <a:xfrm>
                        <a:off x="114300" y="2947988"/>
                        <a:ext cx="6899275" cy="1825625"/>
                      </a:xfrm>
                      <a:prstGeom prst="rect">
                        <a:avLst/>
                      </a:prstGeom>
                    </p:spPr>
                  </p:pic>
                </p:oleObj>
              </mc:Fallback>
            </mc:AlternateContent>
          </a:graphicData>
        </a:graphic>
      </p:graphicFrame>
      <p:sp>
        <p:nvSpPr>
          <p:cNvPr id="61" name="Rectangle 60"/>
          <p:cNvSpPr/>
          <p:nvPr/>
        </p:nvSpPr>
        <p:spPr>
          <a:xfrm>
            <a:off x="107503" y="980728"/>
            <a:ext cx="8960297" cy="4678204"/>
          </a:xfrm>
          <a:prstGeom prst="rect">
            <a:avLst/>
          </a:prstGeom>
        </p:spPr>
        <p:txBody>
          <a:bodyPr wrap="square">
            <a:spAutoFit/>
          </a:bodyPr>
          <a:lstStyle/>
          <a:p>
            <a:r>
              <a:rPr lang="en-US" b="1" dirty="0">
                <a:solidFill>
                  <a:srgbClr val="0000FF"/>
                </a:solidFill>
              </a:rPr>
              <a:t>Velocity Integration</a:t>
            </a:r>
          </a:p>
          <a:p>
            <a:endParaRPr lang="en-US" b="1" dirty="0">
              <a:solidFill>
                <a:srgbClr val="0000FF"/>
              </a:solidFill>
            </a:endParaRPr>
          </a:p>
          <a:p>
            <a:endParaRPr lang="en-US" b="1" dirty="0">
              <a:solidFill>
                <a:srgbClr val="0000FF"/>
              </a:solidFill>
            </a:endParaRPr>
          </a:p>
          <a:p>
            <a:endParaRPr lang="en-US" b="1" dirty="0">
              <a:solidFill>
                <a:srgbClr val="0000FF"/>
              </a:solidFill>
            </a:endParaRPr>
          </a:p>
          <a:p>
            <a:endParaRPr lang="en-US" sz="1000" b="1" dirty="0">
              <a:solidFill>
                <a:srgbClr val="0000FF"/>
              </a:solidFill>
            </a:endParaRPr>
          </a:p>
          <a:p>
            <a:r>
              <a:rPr lang="en-US" b="1" dirty="0">
                <a:solidFill>
                  <a:srgbClr val="0000FF"/>
                </a:solidFill>
              </a:rPr>
              <a:t>Expression for Velocity Coefficients</a:t>
            </a:r>
          </a:p>
          <a:p>
            <a:endParaRPr lang="en-US" b="1" dirty="0">
              <a:solidFill>
                <a:srgbClr val="0000FF"/>
              </a:solidFill>
            </a:endParaRPr>
          </a:p>
          <a:p>
            <a:endParaRPr lang="en-US" b="1" dirty="0">
              <a:solidFill>
                <a:srgbClr val="0000FF"/>
              </a:solidFill>
            </a:endParaRPr>
          </a:p>
          <a:p>
            <a:endParaRPr lang="en-US" b="1" dirty="0">
              <a:solidFill>
                <a:srgbClr val="0000FF"/>
              </a:solidFill>
            </a:endParaRPr>
          </a:p>
          <a:p>
            <a:endParaRPr lang="en-US" b="1" dirty="0">
              <a:solidFill>
                <a:srgbClr val="0000FF"/>
              </a:solidFill>
            </a:endParaRPr>
          </a:p>
          <a:p>
            <a:endParaRPr lang="en-US" b="1" dirty="0">
              <a:solidFill>
                <a:srgbClr val="0000FF"/>
              </a:solidFill>
            </a:endParaRPr>
          </a:p>
          <a:p>
            <a:endParaRPr lang="en-US" b="1" dirty="0">
              <a:solidFill>
                <a:srgbClr val="0000FF"/>
              </a:solidFill>
            </a:endParaRPr>
          </a:p>
          <a:p>
            <a:endParaRPr lang="en-US" b="1" dirty="0">
              <a:solidFill>
                <a:srgbClr val="0000FF"/>
              </a:solidFill>
            </a:endParaRPr>
          </a:p>
          <a:p>
            <a:endParaRPr lang="en-US" b="1" dirty="0">
              <a:solidFill>
                <a:srgbClr val="0000FF"/>
              </a:solidFill>
            </a:endParaRPr>
          </a:p>
          <a:p>
            <a:endParaRPr lang="en-US" b="1" dirty="0">
              <a:solidFill>
                <a:srgbClr val="0000FF"/>
              </a:solidFill>
            </a:endParaRPr>
          </a:p>
          <a:p>
            <a:endParaRPr lang="en-US" b="1" dirty="0">
              <a:solidFill>
                <a:srgbClr val="0000FF"/>
              </a:solidFill>
            </a:endParaRPr>
          </a:p>
          <a:p>
            <a:r>
              <a:rPr lang="en-US" b="1" dirty="0">
                <a:solidFill>
                  <a:srgbClr val="0000FF"/>
                </a:solidFill>
              </a:rPr>
              <a:t>Matrix Representation for Velocity</a:t>
            </a:r>
          </a:p>
        </p:txBody>
      </p:sp>
      <p:pic>
        <p:nvPicPr>
          <p:cNvPr id="8" name="Picture 7" descr="TAMU_Aero_Logo.png"/>
          <p:cNvPicPr>
            <a:picLocks noChangeAspect="1"/>
          </p:cNvPicPr>
          <p:nvPr/>
        </p:nvPicPr>
        <p:blipFill>
          <a:blip r:embed="rId6"/>
          <a:stretch>
            <a:fillRect/>
          </a:stretch>
        </p:blipFill>
        <p:spPr>
          <a:xfrm>
            <a:off x="0" y="-27384"/>
            <a:ext cx="9144000" cy="998413"/>
          </a:xfrm>
          <a:prstGeom prst="rect">
            <a:avLst/>
          </a:prstGeom>
        </p:spPr>
      </p:pic>
      <p:sp>
        <p:nvSpPr>
          <p:cNvPr id="33" name="Rectangle 32"/>
          <p:cNvSpPr/>
          <p:nvPr/>
        </p:nvSpPr>
        <p:spPr>
          <a:xfrm>
            <a:off x="1" y="548680"/>
            <a:ext cx="9144000" cy="400110"/>
          </a:xfrm>
          <a:prstGeom prst="rect">
            <a:avLst/>
          </a:prstGeom>
        </p:spPr>
        <p:txBody>
          <a:bodyPr wrap="square">
            <a:spAutoFit/>
          </a:bodyPr>
          <a:lstStyle/>
          <a:p>
            <a:pPr algn="ctr"/>
            <a:r>
              <a:rPr lang="en-US" sz="2000" b="1" dirty="0">
                <a:solidFill>
                  <a:srgbClr val="FFFFFF"/>
                </a:solidFill>
                <a:latin typeface="Adobe Caslon Pro Bold"/>
                <a:cs typeface="Adobe Caslon Pro Bold"/>
              </a:rPr>
              <a:t>SECOND  ORDER  METHOD: STEP 1</a:t>
            </a:r>
            <a:endParaRPr lang="en-US" sz="2000" b="1" dirty="0">
              <a:solidFill>
                <a:srgbClr val="FFFFFF"/>
              </a:solidFill>
            </a:endParaRPr>
          </a:p>
        </p:txBody>
      </p:sp>
      <p:sp>
        <p:nvSpPr>
          <p:cNvPr id="23" name="Slide Number Placeholder 16"/>
          <p:cNvSpPr txBox="1">
            <a:spLocks/>
          </p:cNvSpPr>
          <p:nvPr/>
        </p:nvSpPr>
        <p:spPr>
          <a:xfrm>
            <a:off x="6934200" y="6381328"/>
            <a:ext cx="2133600" cy="365125"/>
          </a:xfrm>
          <a:prstGeom prst="rect">
            <a:avLst/>
          </a:prstGeom>
        </p:spPr>
        <p:txBody>
          <a:bodyPr vert="horz"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600" i="0" u="none" strike="noStrike" kern="1200" cap="none" spc="0" normalizeH="0" baseline="0" noProof="0" smtClean="0">
                <a:ln>
                  <a:noFill/>
                </a:ln>
                <a:solidFill>
                  <a:srgbClr val="660066"/>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19</a:t>
            </a:fld>
            <a:endParaRPr kumimoji="0" lang="en-US" sz="1600" i="0" u="none" strike="noStrike" kern="1200" cap="none" spc="0" normalizeH="0" baseline="0" noProof="0" dirty="0">
              <a:ln>
                <a:noFill/>
              </a:ln>
              <a:solidFill>
                <a:srgbClr val="660066"/>
              </a:solidFill>
              <a:effectLst/>
              <a:uLnTx/>
              <a:uFillTx/>
              <a:latin typeface="+mn-lt"/>
              <a:ea typeface="+mn-ea"/>
              <a:cs typeface="+mn-cs"/>
            </a:endParaRPr>
          </a:p>
        </p:txBody>
      </p:sp>
      <p:sp>
        <p:nvSpPr>
          <p:cNvPr id="13" name="TextBox 12"/>
          <p:cNvSpPr txBox="1"/>
          <p:nvPr/>
        </p:nvSpPr>
        <p:spPr>
          <a:xfrm>
            <a:off x="6836568" y="44624"/>
            <a:ext cx="2307432" cy="615553"/>
          </a:xfrm>
          <a:prstGeom prst="rect">
            <a:avLst/>
          </a:prstGeom>
          <a:noFill/>
        </p:spPr>
        <p:txBody>
          <a:bodyPr wrap="square" rtlCol="0">
            <a:spAutoFit/>
          </a:bodyPr>
          <a:lstStyle/>
          <a:p>
            <a:r>
              <a:rPr lang="en-US" sz="1200" dirty="0">
                <a:solidFill>
                  <a:schemeClr val="bg1"/>
                </a:solidFill>
                <a:latin typeface="Adobe Caslon Pro Bold"/>
                <a:cs typeface="Adobe Caslon Pro Bold"/>
              </a:rPr>
              <a:t>JUNKINS    &amp;    WOOLLANDS</a:t>
            </a:r>
          </a:p>
          <a:p>
            <a:r>
              <a:rPr lang="en-US" sz="1100" dirty="0">
                <a:solidFill>
                  <a:schemeClr val="bg1"/>
                </a:solidFill>
                <a:latin typeface="Adobe Caslon Pro Bold"/>
                <a:cs typeface="Adobe Caslon Pro Bold"/>
              </a:rPr>
              <a:t>Picard-</a:t>
            </a:r>
            <a:r>
              <a:rPr lang="en-US" sz="1100" dirty="0" err="1">
                <a:solidFill>
                  <a:schemeClr val="bg1"/>
                </a:solidFill>
                <a:latin typeface="Adobe Caslon Pro Bold"/>
                <a:cs typeface="Adobe Caslon Pro Bold"/>
              </a:rPr>
              <a:t>Chebyshev</a:t>
            </a:r>
            <a:r>
              <a:rPr lang="en-US" sz="1100" dirty="0">
                <a:solidFill>
                  <a:schemeClr val="bg1"/>
                </a:solidFill>
                <a:latin typeface="Adobe Caslon Pro Bold"/>
                <a:cs typeface="Adobe Caslon Pro Bold"/>
              </a:rPr>
              <a:t> Lecture Series</a:t>
            </a:r>
          </a:p>
          <a:p>
            <a:r>
              <a:rPr lang="en-US" sz="1100" dirty="0">
                <a:solidFill>
                  <a:schemeClr val="bg1"/>
                </a:solidFill>
                <a:latin typeface="Adobe Caslon Pro Bold"/>
                <a:cs typeface="Adobe Caslon Pro Bold"/>
              </a:rPr>
              <a:t>#3 Picard-Chebyshev Methods</a:t>
            </a:r>
          </a:p>
        </p:txBody>
      </p:sp>
      <p:graphicFrame>
        <p:nvGraphicFramePr>
          <p:cNvPr id="37" name="Object 36"/>
          <p:cNvGraphicFramePr>
            <a:graphicFrameLocks noChangeAspect="1"/>
          </p:cNvGraphicFramePr>
          <p:nvPr>
            <p:extLst>
              <p:ext uri="{D42A27DB-BD31-4B8C-83A1-F6EECF244321}">
                <p14:modId xmlns:p14="http://schemas.microsoft.com/office/powerpoint/2010/main" val="4057288177"/>
              </p:ext>
            </p:extLst>
          </p:nvPr>
        </p:nvGraphicFramePr>
        <p:xfrm>
          <a:off x="2051050" y="1268413"/>
          <a:ext cx="5257800" cy="820737"/>
        </p:xfrm>
        <a:graphic>
          <a:graphicData uri="http://schemas.openxmlformats.org/presentationml/2006/ole">
            <mc:AlternateContent xmlns:mc="http://schemas.openxmlformats.org/markup-compatibility/2006">
              <mc:Choice xmlns:v="urn:schemas-microsoft-com:vml" Requires="v">
                <p:oleObj spid="_x0000_s34615" name="Equation" r:id="rId7" imgW="2768400" imgH="431640" progId="Equation.DSMT4">
                  <p:embed/>
                </p:oleObj>
              </mc:Choice>
              <mc:Fallback>
                <p:oleObj name="Equation" r:id="rId7" imgW="2768400" imgH="431640" progId="Equation.DSMT4">
                  <p:embed/>
                  <p:pic>
                    <p:nvPicPr>
                      <p:cNvPr id="0" name=""/>
                      <p:cNvPicPr/>
                      <p:nvPr/>
                    </p:nvPicPr>
                    <p:blipFill>
                      <a:blip r:embed="rId8"/>
                      <a:stretch>
                        <a:fillRect/>
                      </a:stretch>
                    </p:blipFill>
                    <p:spPr>
                      <a:xfrm>
                        <a:off x="2051050" y="1268413"/>
                        <a:ext cx="5257800" cy="820737"/>
                      </a:xfrm>
                      <a:prstGeom prst="rect">
                        <a:avLst/>
                      </a:prstGeom>
                    </p:spPr>
                  </p:pic>
                </p:oleObj>
              </mc:Fallback>
            </mc:AlternateContent>
          </a:graphicData>
        </a:graphic>
      </p:graphicFrame>
      <p:grpSp>
        <p:nvGrpSpPr>
          <p:cNvPr id="7" name="Group 6"/>
          <p:cNvGrpSpPr/>
          <p:nvPr/>
        </p:nvGrpSpPr>
        <p:grpSpPr>
          <a:xfrm>
            <a:off x="4322148" y="2492896"/>
            <a:ext cx="1690012" cy="1119285"/>
            <a:chOff x="4179224" y="2541742"/>
            <a:chExt cx="1690012" cy="1119285"/>
          </a:xfrm>
        </p:grpSpPr>
        <p:cxnSp>
          <p:nvCxnSpPr>
            <p:cNvPr id="30" name="Straight Arrow Connector 29"/>
            <p:cNvCxnSpPr/>
            <p:nvPr/>
          </p:nvCxnSpPr>
          <p:spPr>
            <a:xfrm>
              <a:off x="5004048" y="3160405"/>
              <a:ext cx="0" cy="500622"/>
            </a:xfrm>
            <a:prstGeom prst="straightConnector1">
              <a:avLst/>
            </a:prstGeom>
            <a:ln>
              <a:solidFill>
                <a:srgbClr val="FF0000"/>
              </a:solidFill>
              <a:tailEnd type="triangle"/>
            </a:ln>
            <a:effectLst>
              <a:outerShdw blurRad="50800" dist="38100" dir="5400000" algn="t"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sp>
          <p:nvSpPr>
            <p:cNvPr id="29" name="Rectangle 28"/>
            <p:cNvSpPr/>
            <p:nvPr/>
          </p:nvSpPr>
          <p:spPr>
            <a:xfrm>
              <a:off x="4179224" y="2541742"/>
              <a:ext cx="1690012" cy="646331"/>
            </a:xfrm>
            <a:prstGeom prst="rect">
              <a:avLst/>
            </a:prstGeom>
            <a:solidFill>
              <a:srgbClr val="FF0000"/>
            </a:solidFill>
            <a:ln w="38100">
              <a:solidFill>
                <a:srgbClr val="FF0000"/>
              </a:solidFill>
            </a:ln>
            <a:effectLst>
              <a:outerShdw blurRad="50800" dist="38100" dir="5400000" algn="t" rotWithShape="0">
                <a:prstClr val="black">
                  <a:alpha val="40000"/>
                </a:prstClr>
              </a:outerShdw>
            </a:effectLst>
          </p:spPr>
          <p:txBody>
            <a:bodyPr wrap="square">
              <a:spAutoFit/>
            </a:bodyPr>
            <a:lstStyle/>
            <a:p>
              <a:pPr algn="ctr"/>
              <a:r>
                <a:rPr lang="en-US" b="1" dirty="0">
                  <a:solidFill>
                    <a:schemeClr val="bg1"/>
                  </a:solidFill>
                </a:rPr>
                <a:t>LEAST SQUARES OPERATOR</a:t>
              </a:r>
            </a:p>
          </p:txBody>
        </p:sp>
      </p:grpSp>
      <p:sp>
        <p:nvSpPr>
          <p:cNvPr id="42" name="Rectangle 41"/>
          <p:cNvSpPr/>
          <p:nvPr/>
        </p:nvSpPr>
        <p:spPr>
          <a:xfrm>
            <a:off x="6618946" y="2862279"/>
            <a:ext cx="545342" cy="276999"/>
          </a:xfrm>
          <a:prstGeom prst="rect">
            <a:avLst/>
          </a:prstGeom>
        </p:spPr>
        <p:txBody>
          <a:bodyPr wrap="none">
            <a:spAutoFit/>
          </a:bodyPr>
          <a:lstStyle/>
          <a:p>
            <a:r>
              <a:rPr lang="en-US" sz="1200" b="1" i="1" dirty="0">
                <a:solidFill>
                  <a:schemeClr val="accent2">
                    <a:lumMod val="75000"/>
                  </a:schemeClr>
                </a:solidFill>
                <a:latin typeface="Times New Roman" panose="02020603050405020304" pitchFamily="18" charset="0"/>
                <a:cs typeface="Times New Roman" panose="02020603050405020304" pitchFamily="18" charset="0"/>
              </a:rPr>
              <a:t>N</a:t>
            </a:r>
            <a:r>
              <a:rPr lang="en-US" sz="1200" b="1" dirty="0">
                <a:solidFill>
                  <a:schemeClr val="accent2">
                    <a:lumMod val="75000"/>
                  </a:schemeClr>
                </a:solidFill>
                <a:latin typeface="Times New Roman" panose="02020603050405020304" pitchFamily="18" charset="0"/>
                <a:cs typeface="Times New Roman" panose="02020603050405020304" pitchFamily="18" charset="0"/>
              </a:rPr>
              <a:t> × </a:t>
            </a:r>
            <a:r>
              <a:rPr lang="en-US" sz="1200" b="1" i="1" dirty="0">
                <a:solidFill>
                  <a:schemeClr val="accent2">
                    <a:lumMod val="75000"/>
                  </a:schemeClr>
                </a:solidFill>
                <a:latin typeface="Times New Roman" panose="02020603050405020304" pitchFamily="18" charset="0"/>
                <a:cs typeface="Times New Roman" panose="02020603050405020304" pitchFamily="18" charset="0"/>
              </a:rPr>
              <a:t>n</a:t>
            </a:r>
          </a:p>
        </p:txBody>
      </p:sp>
      <p:grpSp>
        <p:nvGrpSpPr>
          <p:cNvPr id="9" name="Group 8"/>
          <p:cNvGrpSpPr/>
          <p:nvPr/>
        </p:nvGrpSpPr>
        <p:grpSpPr>
          <a:xfrm>
            <a:off x="1403649" y="2764154"/>
            <a:ext cx="1152129" cy="857076"/>
            <a:chOff x="1475657" y="2764154"/>
            <a:chExt cx="1152129" cy="857076"/>
          </a:xfrm>
        </p:grpSpPr>
        <p:sp>
          <p:nvSpPr>
            <p:cNvPr id="43" name="Rectangle 42"/>
            <p:cNvSpPr/>
            <p:nvPr/>
          </p:nvSpPr>
          <p:spPr>
            <a:xfrm>
              <a:off x="1619672" y="2764154"/>
              <a:ext cx="801823" cy="276999"/>
            </a:xfrm>
            <a:prstGeom prst="rect">
              <a:avLst/>
            </a:prstGeom>
          </p:spPr>
          <p:txBody>
            <a:bodyPr wrap="none">
              <a:spAutoFit/>
            </a:bodyPr>
            <a:lstStyle/>
            <a:p>
              <a:r>
                <a:rPr lang="en-US" sz="1200" b="1" i="1" dirty="0">
                  <a:solidFill>
                    <a:srgbClr val="0000FF"/>
                  </a:solidFill>
                  <a:latin typeface="Times New Roman" panose="02020603050405020304" pitchFamily="18" charset="0"/>
                  <a:cs typeface="Times New Roman" panose="02020603050405020304" pitchFamily="18" charset="0"/>
                </a:rPr>
                <a:t>N</a:t>
              </a:r>
              <a:r>
                <a:rPr lang="en-US" sz="1200" b="1" dirty="0">
                  <a:solidFill>
                    <a:srgbClr val="0000FF"/>
                  </a:solidFill>
                  <a:latin typeface="Times New Roman" panose="02020603050405020304" pitchFamily="18" charset="0"/>
                  <a:cs typeface="Times New Roman" panose="02020603050405020304" pitchFamily="18" charset="0"/>
                </a:rPr>
                <a:t> × (</a:t>
              </a:r>
              <a:r>
                <a:rPr lang="en-US" sz="1200" b="1" i="1" dirty="0">
                  <a:solidFill>
                    <a:srgbClr val="0000FF"/>
                  </a:solidFill>
                  <a:latin typeface="Times New Roman" panose="02020603050405020304" pitchFamily="18" charset="0"/>
                  <a:cs typeface="Times New Roman" panose="02020603050405020304" pitchFamily="18" charset="0"/>
                </a:rPr>
                <a:t>N</a:t>
              </a:r>
              <a:r>
                <a:rPr lang="en-US" sz="1200" b="1" dirty="0">
                  <a:solidFill>
                    <a:srgbClr val="0000FF"/>
                  </a:solidFill>
                  <a:latin typeface="Times New Roman" panose="02020603050405020304" pitchFamily="18" charset="0"/>
                  <a:cs typeface="Times New Roman" panose="02020603050405020304" pitchFamily="18" charset="0"/>
                </a:rPr>
                <a:t>-1)</a:t>
              </a:r>
            </a:p>
          </p:txBody>
        </p:sp>
        <p:sp>
          <p:nvSpPr>
            <p:cNvPr id="44" name="Right Brace 43"/>
            <p:cNvSpPr/>
            <p:nvPr/>
          </p:nvSpPr>
          <p:spPr>
            <a:xfrm rot="16200000">
              <a:off x="1920664" y="2914107"/>
              <a:ext cx="262116" cy="1152129"/>
            </a:xfrm>
            <a:prstGeom prst="rightBrace">
              <a:avLst/>
            </a:prstGeom>
            <a:ln>
              <a:solidFill>
                <a:srgbClr val="0000FF"/>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aphicFrame>
          <p:nvGraphicFramePr>
            <p:cNvPr id="45" name="Object 44"/>
            <p:cNvGraphicFramePr>
              <a:graphicFrameLocks noChangeAspect="1"/>
            </p:cNvGraphicFramePr>
            <p:nvPr>
              <p:extLst>
                <p:ext uri="{D42A27DB-BD31-4B8C-83A1-F6EECF244321}">
                  <p14:modId xmlns:p14="http://schemas.microsoft.com/office/powerpoint/2010/main" val="1151736517"/>
                </p:ext>
              </p:extLst>
            </p:nvPr>
          </p:nvGraphicFramePr>
          <p:xfrm>
            <a:off x="1835696" y="2992118"/>
            <a:ext cx="435455" cy="391910"/>
          </p:xfrm>
          <a:graphic>
            <a:graphicData uri="http://schemas.openxmlformats.org/presentationml/2006/ole">
              <mc:AlternateContent xmlns:mc="http://schemas.openxmlformats.org/markup-compatibility/2006">
                <mc:Choice xmlns:v="urn:schemas-microsoft-com:vml" Requires="v">
                  <p:oleObj spid="_x0000_s34616" name="Equation" r:id="rId9" imgW="253800" imgH="228600" progId="Equation.DSMT4">
                    <p:embed/>
                  </p:oleObj>
                </mc:Choice>
                <mc:Fallback>
                  <p:oleObj name="Equation" r:id="rId9" imgW="253800" imgH="228600" progId="Equation.DSMT4">
                    <p:embed/>
                    <p:pic>
                      <p:nvPicPr>
                        <p:cNvPr id="0" name=""/>
                        <p:cNvPicPr/>
                        <p:nvPr/>
                      </p:nvPicPr>
                      <p:blipFill>
                        <a:blip r:embed="rId10"/>
                        <a:stretch>
                          <a:fillRect/>
                        </a:stretch>
                      </p:blipFill>
                      <p:spPr>
                        <a:xfrm>
                          <a:off x="1835696" y="2992118"/>
                          <a:ext cx="435455" cy="391910"/>
                        </a:xfrm>
                        <a:prstGeom prst="rect">
                          <a:avLst/>
                        </a:prstGeom>
                      </p:spPr>
                    </p:pic>
                  </p:oleObj>
                </mc:Fallback>
              </mc:AlternateContent>
            </a:graphicData>
          </a:graphic>
        </p:graphicFrame>
      </p:grpSp>
      <p:sp>
        <p:nvSpPr>
          <p:cNvPr id="46" name="Rectangle 45"/>
          <p:cNvSpPr/>
          <p:nvPr/>
        </p:nvSpPr>
        <p:spPr>
          <a:xfrm>
            <a:off x="755576" y="3384028"/>
            <a:ext cx="545342" cy="276999"/>
          </a:xfrm>
          <a:prstGeom prst="rect">
            <a:avLst/>
          </a:prstGeom>
        </p:spPr>
        <p:txBody>
          <a:bodyPr wrap="none">
            <a:spAutoFit/>
          </a:bodyPr>
          <a:lstStyle/>
          <a:p>
            <a:r>
              <a:rPr lang="en-US" sz="1200" b="1" i="1" dirty="0">
                <a:solidFill>
                  <a:schemeClr val="accent2">
                    <a:lumMod val="75000"/>
                  </a:schemeClr>
                </a:solidFill>
                <a:latin typeface="Times New Roman" panose="02020603050405020304" pitchFamily="18" charset="0"/>
                <a:cs typeface="Times New Roman" panose="02020603050405020304" pitchFamily="18" charset="0"/>
              </a:rPr>
              <a:t>N</a:t>
            </a:r>
            <a:r>
              <a:rPr lang="en-US" sz="1200" b="1" dirty="0">
                <a:solidFill>
                  <a:schemeClr val="accent2">
                    <a:lumMod val="75000"/>
                  </a:schemeClr>
                </a:solidFill>
                <a:latin typeface="Times New Roman" panose="02020603050405020304" pitchFamily="18" charset="0"/>
                <a:cs typeface="Times New Roman" panose="02020603050405020304" pitchFamily="18" charset="0"/>
              </a:rPr>
              <a:t> × </a:t>
            </a:r>
            <a:r>
              <a:rPr lang="en-US" sz="1200" b="1" i="1" dirty="0">
                <a:solidFill>
                  <a:schemeClr val="accent2">
                    <a:lumMod val="75000"/>
                  </a:schemeClr>
                </a:solidFill>
                <a:latin typeface="Times New Roman" panose="02020603050405020304" pitchFamily="18" charset="0"/>
                <a:cs typeface="Times New Roman" panose="02020603050405020304" pitchFamily="18" charset="0"/>
              </a:rPr>
              <a:t>n</a:t>
            </a:r>
          </a:p>
        </p:txBody>
      </p:sp>
      <p:sp>
        <p:nvSpPr>
          <p:cNvPr id="47" name="Rectangle 46"/>
          <p:cNvSpPr/>
          <p:nvPr/>
        </p:nvSpPr>
        <p:spPr>
          <a:xfrm>
            <a:off x="107504" y="2656281"/>
            <a:ext cx="545342" cy="276999"/>
          </a:xfrm>
          <a:prstGeom prst="rect">
            <a:avLst/>
          </a:prstGeom>
        </p:spPr>
        <p:txBody>
          <a:bodyPr wrap="none">
            <a:spAutoFit/>
          </a:bodyPr>
          <a:lstStyle/>
          <a:p>
            <a:r>
              <a:rPr lang="en-US" sz="1200" b="1" i="1" dirty="0">
                <a:solidFill>
                  <a:srgbClr val="00B0F0"/>
                </a:solidFill>
                <a:latin typeface="Times New Roman" panose="02020603050405020304" pitchFamily="18" charset="0"/>
                <a:cs typeface="Times New Roman" panose="02020603050405020304" pitchFamily="18" charset="0"/>
              </a:rPr>
              <a:t>N</a:t>
            </a:r>
            <a:r>
              <a:rPr lang="en-US" sz="1200" b="1" dirty="0">
                <a:solidFill>
                  <a:srgbClr val="00B0F0"/>
                </a:solidFill>
                <a:latin typeface="Times New Roman" panose="02020603050405020304" pitchFamily="18" charset="0"/>
                <a:cs typeface="Times New Roman" panose="02020603050405020304" pitchFamily="18" charset="0"/>
              </a:rPr>
              <a:t> × </a:t>
            </a:r>
            <a:r>
              <a:rPr lang="en-US" sz="1200" b="1" i="1" dirty="0">
                <a:solidFill>
                  <a:srgbClr val="00B0F0"/>
                </a:solidFill>
                <a:latin typeface="Times New Roman" panose="02020603050405020304" pitchFamily="18" charset="0"/>
                <a:cs typeface="Times New Roman" panose="02020603050405020304" pitchFamily="18" charset="0"/>
              </a:rPr>
              <a:t>n</a:t>
            </a:r>
          </a:p>
        </p:txBody>
      </p:sp>
      <p:grpSp>
        <p:nvGrpSpPr>
          <p:cNvPr id="4" name="Group 3"/>
          <p:cNvGrpSpPr/>
          <p:nvPr/>
        </p:nvGrpSpPr>
        <p:grpSpPr>
          <a:xfrm>
            <a:off x="2195736" y="3056199"/>
            <a:ext cx="1095172" cy="552095"/>
            <a:chOff x="2490205" y="3056199"/>
            <a:chExt cx="1095172" cy="552095"/>
          </a:xfrm>
        </p:grpSpPr>
        <p:cxnSp>
          <p:nvCxnSpPr>
            <p:cNvPr id="53" name="Straight Arrow Connector 52"/>
            <p:cNvCxnSpPr/>
            <p:nvPr/>
          </p:nvCxnSpPr>
          <p:spPr>
            <a:xfrm>
              <a:off x="3066983" y="3372048"/>
              <a:ext cx="0" cy="236246"/>
            </a:xfrm>
            <a:prstGeom prst="straightConnector1">
              <a:avLst/>
            </a:prstGeom>
            <a:ln>
              <a:solidFill>
                <a:srgbClr val="FF0000"/>
              </a:solidFill>
              <a:tailEnd type="triangle"/>
            </a:ln>
            <a:effectLst/>
          </p:spPr>
          <p:style>
            <a:lnRef idx="2">
              <a:schemeClr val="accent1"/>
            </a:lnRef>
            <a:fillRef idx="0">
              <a:schemeClr val="accent1"/>
            </a:fillRef>
            <a:effectRef idx="1">
              <a:schemeClr val="accent1"/>
            </a:effectRef>
            <a:fontRef idx="minor">
              <a:schemeClr val="tx1"/>
            </a:fontRef>
          </p:style>
        </p:cxnSp>
        <p:sp>
          <p:nvSpPr>
            <p:cNvPr id="54" name="Rectangle 53"/>
            <p:cNvSpPr/>
            <p:nvPr/>
          </p:nvSpPr>
          <p:spPr>
            <a:xfrm>
              <a:off x="2490205" y="3056199"/>
              <a:ext cx="1095172" cy="276999"/>
            </a:xfrm>
            <a:prstGeom prst="rect">
              <a:avLst/>
            </a:prstGeom>
          </p:spPr>
          <p:txBody>
            <a:bodyPr wrap="none">
              <a:spAutoFit/>
            </a:bodyPr>
            <a:lstStyle/>
            <a:p>
              <a:r>
                <a:rPr lang="en-US" sz="1200" b="1" dirty="0">
                  <a:solidFill>
                    <a:srgbClr val="FF0000"/>
                  </a:solidFill>
                  <a:latin typeface="Times New Roman" panose="02020603050405020304" pitchFamily="18" charset="0"/>
                  <a:cs typeface="Times New Roman" panose="02020603050405020304" pitchFamily="18" charset="0"/>
                </a:rPr>
                <a:t>(</a:t>
              </a:r>
              <a:r>
                <a:rPr lang="en-US" sz="1200" b="1" i="1" dirty="0">
                  <a:solidFill>
                    <a:srgbClr val="FF0000"/>
                  </a:solidFill>
                  <a:latin typeface="Times New Roman" panose="02020603050405020304" pitchFamily="18" charset="0"/>
                  <a:cs typeface="Times New Roman" panose="02020603050405020304" pitchFamily="18" charset="0"/>
                </a:rPr>
                <a:t>N</a:t>
              </a:r>
              <a:r>
                <a:rPr lang="en-US" sz="1200" b="1" dirty="0">
                  <a:solidFill>
                    <a:srgbClr val="FF0000"/>
                  </a:solidFill>
                  <a:latin typeface="Times New Roman" panose="02020603050405020304" pitchFamily="18" charset="0"/>
                  <a:cs typeface="Times New Roman" panose="02020603050405020304" pitchFamily="18" charset="0"/>
                </a:rPr>
                <a:t>-1) × (</a:t>
              </a:r>
              <a:r>
                <a:rPr lang="en-US" sz="1200" b="1" i="1" dirty="0">
                  <a:solidFill>
                    <a:srgbClr val="FF0000"/>
                  </a:solidFill>
                  <a:latin typeface="Times New Roman" panose="02020603050405020304" pitchFamily="18" charset="0"/>
                  <a:cs typeface="Times New Roman" panose="02020603050405020304" pitchFamily="18" charset="0"/>
                </a:rPr>
                <a:t>M</a:t>
              </a:r>
              <a:r>
                <a:rPr lang="en-US" sz="1200" b="1" dirty="0">
                  <a:solidFill>
                    <a:srgbClr val="FF0000"/>
                  </a:solidFill>
                  <a:latin typeface="Times New Roman" panose="02020603050405020304" pitchFamily="18" charset="0"/>
                  <a:cs typeface="Times New Roman" panose="02020603050405020304" pitchFamily="18" charset="0"/>
                </a:rPr>
                <a:t>+1)</a:t>
              </a:r>
            </a:p>
          </p:txBody>
        </p:sp>
      </p:grpSp>
      <p:grpSp>
        <p:nvGrpSpPr>
          <p:cNvPr id="5" name="Group 4"/>
          <p:cNvGrpSpPr/>
          <p:nvPr/>
        </p:nvGrpSpPr>
        <p:grpSpPr>
          <a:xfrm>
            <a:off x="2843808" y="2767547"/>
            <a:ext cx="838691" cy="828921"/>
            <a:chOff x="3157245" y="2767547"/>
            <a:chExt cx="838691" cy="828921"/>
          </a:xfrm>
        </p:grpSpPr>
        <p:sp>
          <p:nvSpPr>
            <p:cNvPr id="55" name="Rectangle 54"/>
            <p:cNvSpPr/>
            <p:nvPr/>
          </p:nvSpPr>
          <p:spPr>
            <a:xfrm>
              <a:off x="3157245" y="2767547"/>
              <a:ext cx="838691" cy="276999"/>
            </a:xfrm>
            <a:prstGeom prst="rect">
              <a:avLst/>
            </a:prstGeom>
          </p:spPr>
          <p:txBody>
            <a:bodyPr wrap="none">
              <a:spAutoFit/>
            </a:bodyPr>
            <a:lstStyle/>
            <a:p>
              <a:r>
                <a:rPr lang="en-US" sz="1200" b="1" dirty="0">
                  <a:solidFill>
                    <a:srgbClr val="7030A0"/>
                  </a:solidFill>
                  <a:latin typeface="Times New Roman" panose="02020603050405020304" pitchFamily="18" charset="0"/>
                  <a:cs typeface="Times New Roman" panose="02020603050405020304" pitchFamily="18" charset="0"/>
                </a:rPr>
                <a:t>(</a:t>
              </a:r>
              <a:r>
                <a:rPr lang="en-US" sz="1200" b="1" i="1" dirty="0">
                  <a:solidFill>
                    <a:srgbClr val="7030A0"/>
                  </a:solidFill>
                  <a:latin typeface="Times New Roman" panose="02020603050405020304" pitchFamily="18" charset="0"/>
                  <a:cs typeface="Times New Roman" panose="02020603050405020304" pitchFamily="18" charset="0"/>
                </a:rPr>
                <a:t>M</a:t>
              </a:r>
              <a:r>
                <a:rPr lang="en-US" sz="1200" b="1" dirty="0">
                  <a:solidFill>
                    <a:srgbClr val="7030A0"/>
                  </a:solidFill>
                  <a:latin typeface="Times New Roman" panose="02020603050405020304" pitchFamily="18" charset="0"/>
                  <a:cs typeface="Times New Roman" panose="02020603050405020304" pitchFamily="18" charset="0"/>
                </a:rPr>
                <a:t>+1) × </a:t>
              </a:r>
              <a:r>
                <a:rPr lang="en-US" sz="1200" b="1" i="1" dirty="0">
                  <a:solidFill>
                    <a:srgbClr val="7030A0"/>
                  </a:solidFill>
                  <a:latin typeface="Times New Roman" panose="02020603050405020304" pitchFamily="18" charset="0"/>
                  <a:cs typeface="Times New Roman" panose="02020603050405020304" pitchFamily="18" charset="0"/>
                </a:rPr>
                <a:t>n</a:t>
              </a:r>
            </a:p>
          </p:txBody>
        </p:sp>
        <p:cxnSp>
          <p:nvCxnSpPr>
            <p:cNvPr id="56" name="Straight Arrow Connector 55"/>
            <p:cNvCxnSpPr/>
            <p:nvPr/>
          </p:nvCxnSpPr>
          <p:spPr>
            <a:xfrm>
              <a:off x="3568366" y="3056199"/>
              <a:ext cx="0" cy="540269"/>
            </a:xfrm>
            <a:prstGeom prst="straightConnector1">
              <a:avLst/>
            </a:prstGeom>
            <a:ln>
              <a:solidFill>
                <a:srgbClr val="7030A0"/>
              </a:solidFill>
              <a:tailEnd type="triangle"/>
            </a:ln>
            <a:effectLst/>
          </p:spPr>
          <p:style>
            <a:lnRef idx="2">
              <a:schemeClr val="accent1"/>
            </a:lnRef>
            <a:fillRef idx="0">
              <a:schemeClr val="accent1"/>
            </a:fillRef>
            <a:effectRef idx="1">
              <a:schemeClr val="accent1"/>
            </a:effectRef>
            <a:fontRef idx="minor">
              <a:schemeClr val="tx1"/>
            </a:fontRef>
          </p:style>
        </p:cxnSp>
      </p:grpSp>
      <p:grpSp>
        <p:nvGrpSpPr>
          <p:cNvPr id="6" name="Group 5"/>
          <p:cNvGrpSpPr/>
          <p:nvPr/>
        </p:nvGrpSpPr>
        <p:grpSpPr>
          <a:xfrm>
            <a:off x="3962108" y="4077072"/>
            <a:ext cx="1690012" cy="1022774"/>
            <a:chOff x="3766501" y="3988661"/>
            <a:chExt cx="1690012" cy="1022774"/>
          </a:xfrm>
        </p:grpSpPr>
        <p:cxnSp>
          <p:nvCxnSpPr>
            <p:cNvPr id="58" name="Straight Arrow Connector 57"/>
            <p:cNvCxnSpPr>
              <a:stCxn id="57" idx="0"/>
            </p:cNvCxnSpPr>
            <p:nvPr/>
          </p:nvCxnSpPr>
          <p:spPr>
            <a:xfrm flipH="1" flipV="1">
              <a:off x="4608005" y="3988661"/>
              <a:ext cx="3502" cy="376443"/>
            </a:xfrm>
            <a:prstGeom prst="straightConnector1">
              <a:avLst/>
            </a:prstGeom>
            <a:ln>
              <a:solidFill>
                <a:srgbClr val="0000FF"/>
              </a:solidFill>
              <a:tailEnd type="triangle"/>
            </a:ln>
            <a:effectLst>
              <a:outerShdw blurRad="50800" dist="38100" dir="5400000" algn="t"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sp>
          <p:nvSpPr>
            <p:cNvPr id="57" name="Rectangle 56"/>
            <p:cNvSpPr/>
            <p:nvPr/>
          </p:nvSpPr>
          <p:spPr>
            <a:xfrm>
              <a:off x="3766501" y="4365104"/>
              <a:ext cx="1690012" cy="646331"/>
            </a:xfrm>
            <a:prstGeom prst="rect">
              <a:avLst/>
            </a:prstGeom>
            <a:solidFill>
              <a:srgbClr val="0000FF"/>
            </a:solidFill>
            <a:ln w="38100">
              <a:solidFill>
                <a:srgbClr val="0000FF"/>
              </a:solidFill>
            </a:ln>
            <a:effectLst>
              <a:outerShdw blurRad="50800" dist="38100" dir="5400000" algn="t" rotWithShape="0">
                <a:prstClr val="black">
                  <a:alpha val="40000"/>
                </a:prstClr>
              </a:outerShdw>
            </a:effectLst>
          </p:spPr>
          <p:txBody>
            <a:bodyPr wrap="square">
              <a:spAutoFit/>
            </a:bodyPr>
            <a:lstStyle/>
            <a:p>
              <a:pPr algn="ctr"/>
              <a:r>
                <a:rPr lang="en-US" b="1" dirty="0">
                  <a:solidFill>
                    <a:schemeClr val="bg1"/>
                  </a:solidFill>
                </a:rPr>
                <a:t>INTEGRATION OPERATOR</a:t>
              </a:r>
            </a:p>
          </p:txBody>
        </p:sp>
      </p:grpSp>
      <p:graphicFrame>
        <p:nvGraphicFramePr>
          <p:cNvPr id="60" name="Object 59"/>
          <p:cNvGraphicFramePr>
            <a:graphicFrameLocks noChangeAspect="1"/>
          </p:cNvGraphicFramePr>
          <p:nvPr>
            <p:extLst>
              <p:ext uri="{D42A27DB-BD31-4B8C-83A1-F6EECF244321}">
                <p14:modId xmlns:p14="http://schemas.microsoft.com/office/powerpoint/2010/main" val="2460294724"/>
              </p:ext>
            </p:extLst>
          </p:nvPr>
        </p:nvGraphicFramePr>
        <p:xfrm>
          <a:off x="141288" y="5675313"/>
          <a:ext cx="8834437" cy="777875"/>
        </p:xfrm>
        <a:graphic>
          <a:graphicData uri="http://schemas.openxmlformats.org/presentationml/2006/ole">
            <mc:AlternateContent xmlns:mc="http://schemas.openxmlformats.org/markup-compatibility/2006">
              <mc:Choice xmlns:v="urn:schemas-microsoft-com:vml" Requires="v">
                <p:oleObj spid="_x0000_s34617" name="Equation" r:id="rId11" imgW="2743200" imgH="241200" progId="Equation.DSMT4">
                  <p:embed/>
                </p:oleObj>
              </mc:Choice>
              <mc:Fallback>
                <p:oleObj name="Equation" r:id="rId11" imgW="2743200" imgH="241200" progId="Equation.DSMT4">
                  <p:embed/>
                  <p:pic>
                    <p:nvPicPr>
                      <p:cNvPr id="0" name=""/>
                      <p:cNvPicPr/>
                      <p:nvPr/>
                    </p:nvPicPr>
                    <p:blipFill>
                      <a:blip r:embed="rId12"/>
                      <a:stretch>
                        <a:fillRect/>
                      </a:stretch>
                    </p:blipFill>
                    <p:spPr>
                      <a:xfrm>
                        <a:off x="141288" y="5675313"/>
                        <a:ext cx="8834437" cy="777875"/>
                      </a:xfrm>
                      <a:prstGeom prst="rect">
                        <a:avLst/>
                      </a:prstGeom>
                    </p:spPr>
                  </p:pic>
                </p:oleObj>
              </mc:Fallback>
            </mc:AlternateContent>
          </a:graphicData>
        </a:graphic>
      </p:graphicFrame>
      <p:grpSp>
        <p:nvGrpSpPr>
          <p:cNvPr id="3" name="Group 2"/>
          <p:cNvGrpSpPr/>
          <p:nvPr/>
        </p:nvGrpSpPr>
        <p:grpSpPr>
          <a:xfrm>
            <a:off x="2051720" y="4060669"/>
            <a:ext cx="801823" cy="520459"/>
            <a:chOff x="2330017" y="3988661"/>
            <a:chExt cx="801823" cy="520459"/>
          </a:xfrm>
        </p:grpSpPr>
        <p:sp>
          <p:nvSpPr>
            <p:cNvPr id="25" name="Rectangle 24"/>
            <p:cNvSpPr/>
            <p:nvPr/>
          </p:nvSpPr>
          <p:spPr>
            <a:xfrm>
              <a:off x="2330017" y="4232121"/>
              <a:ext cx="801823" cy="276999"/>
            </a:xfrm>
            <a:prstGeom prst="rect">
              <a:avLst/>
            </a:prstGeom>
          </p:spPr>
          <p:txBody>
            <a:bodyPr wrap="none">
              <a:spAutoFit/>
            </a:bodyPr>
            <a:lstStyle/>
            <a:p>
              <a:r>
                <a:rPr lang="en-US" sz="1200" b="1" i="1" dirty="0">
                  <a:solidFill>
                    <a:srgbClr val="00B050"/>
                  </a:solidFill>
                  <a:latin typeface="Times New Roman" panose="02020603050405020304" pitchFamily="18" charset="0"/>
                  <a:cs typeface="Times New Roman" panose="02020603050405020304" pitchFamily="18" charset="0"/>
                </a:rPr>
                <a:t>N</a:t>
              </a:r>
              <a:r>
                <a:rPr lang="en-US" sz="1200" b="1" dirty="0">
                  <a:solidFill>
                    <a:srgbClr val="00B050"/>
                  </a:solidFill>
                  <a:latin typeface="Times New Roman" panose="02020603050405020304" pitchFamily="18" charset="0"/>
                  <a:cs typeface="Times New Roman" panose="02020603050405020304" pitchFamily="18" charset="0"/>
                </a:rPr>
                <a:t> × (</a:t>
              </a:r>
              <a:r>
                <a:rPr lang="en-US" sz="1200" b="1" i="1" dirty="0">
                  <a:solidFill>
                    <a:srgbClr val="00B050"/>
                  </a:solidFill>
                  <a:latin typeface="Times New Roman" panose="02020603050405020304" pitchFamily="18" charset="0"/>
                  <a:cs typeface="Times New Roman" panose="02020603050405020304" pitchFamily="18" charset="0"/>
                </a:rPr>
                <a:t>N</a:t>
              </a:r>
              <a:r>
                <a:rPr lang="en-US" sz="1200" b="1" dirty="0">
                  <a:solidFill>
                    <a:srgbClr val="00B050"/>
                  </a:solidFill>
                  <a:latin typeface="Times New Roman" panose="02020603050405020304" pitchFamily="18" charset="0"/>
                  <a:cs typeface="Times New Roman" panose="02020603050405020304" pitchFamily="18" charset="0"/>
                </a:rPr>
                <a:t>-1)</a:t>
              </a:r>
            </a:p>
          </p:txBody>
        </p:sp>
        <p:cxnSp>
          <p:nvCxnSpPr>
            <p:cNvPr id="26" name="Straight Arrow Connector 25"/>
            <p:cNvCxnSpPr/>
            <p:nvPr/>
          </p:nvCxnSpPr>
          <p:spPr>
            <a:xfrm flipV="1">
              <a:off x="2699792" y="3988661"/>
              <a:ext cx="0" cy="258423"/>
            </a:xfrm>
            <a:prstGeom prst="straightConnector1">
              <a:avLst/>
            </a:prstGeom>
            <a:ln>
              <a:solidFill>
                <a:srgbClr val="00B050"/>
              </a:solidFill>
              <a:tailEnd type="triangle"/>
            </a:ln>
            <a:effectLst/>
          </p:spPr>
          <p:style>
            <a:lnRef idx="2">
              <a:schemeClr val="accent1"/>
            </a:lnRef>
            <a:fillRef idx="0">
              <a:schemeClr val="accent1"/>
            </a:fillRef>
            <a:effectRef idx="1">
              <a:schemeClr val="accent1"/>
            </a:effectRef>
            <a:fontRef idx="minor">
              <a:schemeClr val="tx1"/>
            </a:fontRef>
          </p:style>
        </p:cxnSp>
      </p:grpSp>
      <p:grpSp>
        <p:nvGrpSpPr>
          <p:cNvPr id="2" name="Group 1"/>
          <p:cNvGrpSpPr/>
          <p:nvPr/>
        </p:nvGrpSpPr>
        <p:grpSpPr>
          <a:xfrm>
            <a:off x="1475656" y="4082076"/>
            <a:ext cx="770752" cy="571060"/>
            <a:chOff x="1665674" y="4013240"/>
            <a:chExt cx="770752" cy="571060"/>
          </a:xfrm>
        </p:grpSpPr>
        <p:sp>
          <p:nvSpPr>
            <p:cNvPr id="28" name="Right Brace 27"/>
            <p:cNvSpPr/>
            <p:nvPr/>
          </p:nvSpPr>
          <p:spPr>
            <a:xfrm rot="5400000">
              <a:off x="1911122" y="3767792"/>
              <a:ext cx="279856" cy="770752"/>
            </a:xfrm>
            <a:prstGeom prst="rightBrace">
              <a:avLst/>
            </a:prstGeom>
            <a:ln>
              <a:solidFill>
                <a:srgbClr val="D339D3"/>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2" name="Rectangle 31"/>
            <p:cNvSpPr/>
            <p:nvPr/>
          </p:nvSpPr>
          <p:spPr>
            <a:xfrm>
              <a:off x="1768762" y="4307301"/>
              <a:ext cx="570990" cy="276999"/>
            </a:xfrm>
            <a:prstGeom prst="rect">
              <a:avLst/>
            </a:prstGeom>
          </p:spPr>
          <p:txBody>
            <a:bodyPr wrap="none">
              <a:spAutoFit/>
            </a:bodyPr>
            <a:lstStyle/>
            <a:p>
              <a:r>
                <a:rPr lang="en-US" sz="1200" b="1" i="1" dirty="0">
                  <a:solidFill>
                    <a:srgbClr val="D339D3"/>
                  </a:solidFill>
                  <a:latin typeface="Times New Roman" panose="02020603050405020304" pitchFamily="18" charset="0"/>
                  <a:cs typeface="Times New Roman" panose="02020603050405020304" pitchFamily="18" charset="0"/>
                </a:rPr>
                <a:t>N</a:t>
              </a:r>
              <a:r>
                <a:rPr lang="en-US" sz="1200" b="1" dirty="0">
                  <a:solidFill>
                    <a:srgbClr val="D339D3"/>
                  </a:solidFill>
                  <a:latin typeface="Times New Roman" panose="02020603050405020304" pitchFamily="18" charset="0"/>
                  <a:cs typeface="Times New Roman" panose="02020603050405020304" pitchFamily="18" charset="0"/>
                </a:rPr>
                <a:t> × </a:t>
              </a:r>
              <a:r>
                <a:rPr lang="en-US" sz="1200" b="1" i="1" dirty="0">
                  <a:solidFill>
                    <a:srgbClr val="D339D3"/>
                  </a:solidFill>
                  <a:latin typeface="Times New Roman" panose="02020603050405020304" pitchFamily="18" charset="0"/>
                  <a:cs typeface="Times New Roman" panose="02020603050405020304" pitchFamily="18" charset="0"/>
                </a:rPr>
                <a:t>N</a:t>
              </a:r>
              <a:endParaRPr lang="en-US" sz="1200" b="1" dirty="0">
                <a:solidFill>
                  <a:srgbClr val="D339D3"/>
                </a:solidFill>
                <a:latin typeface="Times New Roman" panose="02020603050405020304" pitchFamily="18" charset="0"/>
                <a:cs typeface="Times New Roman" panose="02020603050405020304" pitchFamily="18" charset="0"/>
              </a:endParaRPr>
            </a:p>
          </p:txBody>
        </p:sp>
      </p:grpSp>
      <p:sp>
        <p:nvSpPr>
          <p:cNvPr id="34" name="Rectangle 33"/>
          <p:cNvSpPr/>
          <p:nvPr/>
        </p:nvSpPr>
        <p:spPr>
          <a:xfrm>
            <a:off x="6588224" y="4088105"/>
            <a:ext cx="570990" cy="276999"/>
          </a:xfrm>
          <a:prstGeom prst="rect">
            <a:avLst/>
          </a:prstGeom>
        </p:spPr>
        <p:txBody>
          <a:bodyPr wrap="none">
            <a:spAutoFit/>
          </a:bodyPr>
          <a:lstStyle/>
          <a:p>
            <a:r>
              <a:rPr lang="en-US" sz="1200" b="1" i="1" dirty="0">
                <a:solidFill>
                  <a:srgbClr val="D339D3"/>
                </a:solidFill>
                <a:latin typeface="Times New Roman" panose="02020603050405020304" pitchFamily="18" charset="0"/>
                <a:cs typeface="Times New Roman" panose="02020603050405020304" pitchFamily="18" charset="0"/>
              </a:rPr>
              <a:t>N</a:t>
            </a:r>
            <a:r>
              <a:rPr lang="en-US" sz="1200" b="1" dirty="0">
                <a:solidFill>
                  <a:srgbClr val="D339D3"/>
                </a:solidFill>
                <a:latin typeface="Times New Roman" panose="02020603050405020304" pitchFamily="18" charset="0"/>
                <a:cs typeface="Times New Roman" panose="02020603050405020304" pitchFamily="18" charset="0"/>
              </a:rPr>
              <a:t> × </a:t>
            </a:r>
            <a:r>
              <a:rPr lang="en-US" sz="1200" b="1" i="1" dirty="0">
                <a:solidFill>
                  <a:srgbClr val="D339D3"/>
                </a:solidFill>
                <a:latin typeface="Times New Roman" panose="02020603050405020304" pitchFamily="18" charset="0"/>
                <a:cs typeface="Times New Roman" panose="02020603050405020304" pitchFamily="18" charset="0"/>
              </a:rPr>
              <a:t>N</a:t>
            </a:r>
            <a:endParaRPr lang="en-US" sz="1200" b="1" dirty="0">
              <a:solidFill>
                <a:srgbClr val="D339D3"/>
              </a:solidFill>
              <a:latin typeface="Times New Roman" panose="02020603050405020304" pitchFamily="18" charset="0"/>
              <a:cs typeface="Times New Roman" panose="02020603050405020304" pitchFamily="18" charset="0"/>
            </a:endParaRPr>
          </a:p>
        </p:txBody>
      </p:sp>
      <p:graphicFrame>
        <p:nvGraphicFramePr>
          <p:cNvPr id="31" name="Object 30"/>
          <p:cNvGraphicFramePr>
            <a:graphicFrameLocks noChangeAspect="1"/>
          </p:cNvGraphicFramePr>
          <p:nvPr>
            <p:extLst>
              <p:ext uri="{D42A27DB-BD31-4B8C-83A1-F6EECF244321}">
                <p14:modId xmlns:p14="http://schemas.microsoft.com/office/powerpoint/2010/main" val="1037790476"/>
              </p:ext>
            </p:extLst>
          </p:nvPr>
        </p:nvGraphicFramePr>
        <p:xfrm>
          <a:off x="6768529" y="2644775"/>
          <a:ext cx="2339975" cy="2457450"/>
        </p:xfrm>
        <a:graphic>
          <a:graphicData uri="http://schemas.openxmlformats.org/presentationml/2006/ole">
            <mc:AlternateContent xmlns:mc="http://schemas.openxmlformats.org/markup-compatibility/2006">
              <mc:Choice xmlns:v="urn:schemas-microsoft-com:vml" Requires="v">
                <p:oleObj spid="_x0000_s34618" name="Equation" r:id="rId13" imgW="1765080" imgH="1854000" progId="Equation.DSMT4">
                  <p:embed/>
                </p:oleObj>
              </mc:Choice>
              <mc:Fallback>
                <p:oleObj name="Equation" r:id="rId13" imgW="1765080" imgH="1854000" progId="Equation.DSMT4">
                  <p:embed/>
                  <p:pic>
                    <p:nvPicPr>
                      <p:cNvPr id="0" name=""/>
                      <p:cNvPicPr/>
                      <p:nvPr/>
                    </p:nvPicPr>
                    <p:blipFill>
                      <a:blip r:embed="rId14"/>
                      <a:stretch>
                        <a:fillRect/>
                      </a:stretch>
                    </p:blipFill>
                    <p:spPr>
                      <a:xfrm>
                        <a:off x="6768529" y="2644775"/>
                        <a:ext cx="2339975" cy="2457450"/>
                      </a:xfrm>
                      <a:prstGeom prst="rect">
                        <a:avLst/>
                      </a:prstGeom>
                    </p:spPr>
                  </p:pic>
                </p:oleObj>
              </mc:Fallback>
            </mc:AlternateContent>
          </a:graphicData>
        </a:graphic>
      </p:graphicFrame>
    </p:spTree>
    <p:extLst>
      <p:ext uri="{BB962C8B-B14F-4D97-AF65-F5344CB8AC3E}">
        <p14:creationId xmlns:p14="http://schemas.microsoft.com/office/powerpoint/2010/main" val="1520321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TAMU_Aero_Logo.png"/>
          <p:cNvPicPr>
            <a:picLocks noChangeAspect="1"/>
          </p:cNvPicPr>
          <p:nvPr/>
        </p:nvPicPr>
        <p:blipFill>
          <a:blip r:embed="rId3"/>
          <a:stretch>
            <a:fillRect/>
          </a:stretch>
        </p:blipFill>
        <p:spPr>
          <a:xfrm>
            <a:off x="0" y="-7813"/>
            <a:ext cx="9144000" cy="998413"/>
          </a:xfrm>
          <a:prstGeom prst="rect">
            <a:avLst/>
          </a:prstGeom>
        </p:spPr>
      </p:pic>
      <p:sp>
        <p:nvSpPr>
          <p:cNvPr id="31" name="TextBox 30"/>
          <p:cNvSpPr txBox="1"/>
          <p:nvPr/>
        </p:nvSpPr>
        <p:spPr>
          <a:xfrm>
            <a:off x="6836568" y="39469"/>
            <a:ext cx="2307432" cy="615553"/>
          </a:xfrm>
          <a:prstGeom prst="rect">
            <a:avLst/>
          </a:prstGeom>
          <a:noFill/>
        </p:spPr>
        <p:txBody>
          <a:bodyPr wrap="square" rtlCol="0">
            <a:spAutoFit/>
          </a:bodyPr>
          <a:lstStyle/>
          <a:p>
            <a:r>
              <a:rPr lang="en-US" sz="1200" dirty="0">
                <a:solidFill>
                  <a:schemeClr val="bg1"/>
                </a:solidFill>
                <a:latin typeface="Adobe Caslon Pro Bold"/>
                <a:cs typeface="Adobe Caslon Pro Bold"/>
              </a:rPr>
              <a:t>JUNKINS    &amp;    WOOLLANDS</a:t>
            </a:r>
          </a:p>
          <a:p>
            <a:r>
              <a:rPr lang="en-US" sz="1100" dirty="0">
                <a:solidFill>
                  <a:schemeClr val="bg1"/>
                </a:solidFill>
                <a:latin typeface="Adobe Caslon Pro Bold"/>
                <a:cs typeface="Adobe Caslon Pro Bold"/>
              </a:rPr>
              <a:t>Picard-</a:t>
            </a:r>
            <a:r>
              <a:rPr lang="en-US" sz="1100" dirty="0" err="1">
                <a:solidFill>
                  <a:schemeClr val="bg1"/>
                </a:solidFill>
                <a:latin typeface="Adobe Caslon Pro Bold"/>
                <a:cs typeface="Adobe Caslon Pro Bold"/>
              </a:rPr>
              <a:t>Chebyshev</a:t>
            </a:r>
            <a:r>
              <a:rPr lang="en-US" sz="1100" dirty="0">
                <a:solidFill>
                  <a:schemeClr val="bg1"/>
                </a:solidFill>
                <a:latin typeface="Adobe Caslon Pro Bold"/>
                <a:cs typeface="Adobe Caslon Pro Bold"/>
              </a:rPr>
              <a:t> Lecture Series</a:t>
            </a:r>
          </a:p>
          <a:p>
            <a:r>
              <a:rPr lang="en-US" sz="1100" dirty="0">
                <a:solidFill>
                  <a:schemeClr val="bg1"/>
                </a:solidFill>
                <a:latin typeface="Adobe Caslon Pro Bold"/>
                <a:cs typeface="Adobe Caslon Pro Bold"/>
              </a:rPr>
              <a:t>#3 Picard-Chebyshev Methods</a:t>
            </a:r>
          </a:p>
        </p:txBody>
      </p:sp>
      <p:sp>
        <p:nvSpPr>
          <p:cNvPr id="33" name="Rectangle 32"/>
          <p:cNvSpPr/>
          <p:nvPr/>
        </p:nvSpPr>
        <p:spPr>
          <a:xfrm>
            <a:off x="0" y="580618"/>
            <a:ext cx="9144000" cy="400110"/>
          </a:xfrm>
          <a:prstGeom prst="rect">
            <a:avLst/>
          </a:prstGeom>
        </p:spPr>
        <p:txBody>
          <a:bodyPr wrap="square">
            <a:spAutoFit/>
          </a:bodyPr>
          <a:lstStyle/>
          <a:p>
            <a:pPr algn="ctr"/>
            <a:r>
              <a:rPr lang="en-US" sz="2000" b="1" dirty="0">
                <a:solidFill>
                  <a:srgbClr val="FFFFFF"/>
                </a:solidFill>
                <a:latin typeface="Adobe Caslon Pro Bold"/>
                <a:cs typeface="Adobe Caslon Pro Bold"/>
              </a:rPr>
              <a:t>FIVE  PART  LECTURE  SERIES</a:t>
            </a:r>
            <a:endParaRPr lang="en-US" sz="2000" b="1" dirty="0">
              <a:solidFill>
                <a:srgbClr val="FFFFFF"/>
              </a:solidFill>
            </a:endParaRPr>
          </a:p>
        </p:txBody>
      </p:sp>
      <p:sp>
        <p:nvSpPr>
          <p:cNvPr id="9" name="Slide Number Placeholder 16"/>
          <p:cNvSpPr txBox="1">
            <a:spLocks/>
          </p:cNvSpPr>
          <p:nvPr/>
        </p:nvSpPr>
        <p:spPr>
          <a:xfrm>
            <a:off x="6934200" y="6416675"/>
            <a:ext cx="2133600" cy="365125"/>
          </a:xfrm>
          <a:prstGeom prst="rect">
            <a:avLst/>
          </a:prstGeom>
        </p:spPr>
        <p:txBody>
          <a:bodyPr vert="horz"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600" i="0" u="none" strike="noStrike" kern="1200" cap="none" spc="0" normalizeH="0" baseline="0" noProof="0" smtClean="0">
                <a:ln>
                  <a:noFill/>
                </a:ln>
                <a:solidFill>
                  <a:srgbClr val="660066"/>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a:t>
            </a:fld>
            <a:endParaRPr kumimoji="0" lang="en-US" sz="1600" i="0" u="none" strike="noStrike" kern="1200" cap="none" spc="0" normalizeH="0" baseline="0" noProof="0" dirty="0">
              <a:ln>
                <a:noFill/>
              </a:ln>
              <a:solidFill>
                <a:srgbClr val="660066"/>
              </a:solidFill>
              <a:effectLst/>
              <a:uLnTx/>
              <a:uFillTx/>
              <a:latin typeface="+mn-lt"/>
              <a:ea typeface="+mn-ea"/>
              <a:cs typeface="+mn-cs"/>
            </a:endParaRPr>
          </a:p>
        </p:txBody>
      </p:sp>
      <p:graphicFrame>
        <p:nvGraphicFramePr>
          <p:cNvPr id="7" name="Table 6"/>
          <p:cNvGraphicFramePr>
            <a:graphicFrameLocks noGrp="1"/>
          </p:cNvGraphicFramePr>
          <p:nvPr>
            <p:extLst>
              <p:ext uri="{D42A27DB-BD31-4B8C-83A1-F6EECF244321}">
                <p14:modId xmlns:p14="http://schemas.microsoft.com/office/powerpoint/2010/main" val="1859294359"/>
              </p:ext>
            </p:extLst>
          </p:nvPr>
        </p:nvGraphicFramePr>
        <p:xfrm>
          <a:off x="235867" y="1772816"/>
          <a:ext cx="8672265" cy="2377440"/>
        </p:xfrm>
        <a:graphic>
          <a:graphicData uri="http://schemas.openxmlformats.org/drawingml/2006/table">
            <a:tbl>
              <a:tblPr firstRow="1" bandRow="1">
                <a:tableStyleId>{5C22544A-7EE6-4342-B048-85BDC9FD1C3A}</a:tableStyleId>
              </a:tblPr>
              <a:tblGrid>
                <a:gridCol w="1008112">
                  <a:extLst>
                    <a:ext uri="{9D8B030D-6E8A-4147-A177-3AD203B41FA5}">
                      <a16:colId xmlns:a16="http://schemas.microsoft.com/office/drawing/2014/main" val="1508418941"/>
                    </a:ext>
                  </a:extLst>
                </a:gridCol>
                <a:gridCol w="6006566">
                  <a:extLst>
                    <a:ext uri="{9D8B030D-6E8A-4147-A177-3AD203B41FA5}">
                      <a16:colId xmlns:a16="http://schemas.microsoft.com/office/drawing/2014/main" val="3990394934"/>
                    </a:ext>
                  </a:extLst>
                </a:gridCol>
                <a:gridCol w="1657587">
                  <a:extLst>
                    <a:ext uri="{9D8B030D-6E8A-4147-A177-3AD203B41FA5}">
                      <a16:colId xmlns:a16="http://schemas.microsoft.com/office/drawing/2014/main" val="508705464"/>
                    </a:ext>
                  </a:extLst>
                </a:gridCol>
              </a:tblGrid>
              <a:tr h="370840">
                <a:tc>
                  <a:txBody>
                    <a:bodyPr/>
                    <a:lstStyle/>
                    <a:p>
                      <a:pPr marL="0" algn="ctr" defTabSz="457200" rtl="0" eaLnBrk="1" latinLnBrk="0" hangingPunct="1"/>
                      <a:r>
                        <a:rPr lang="en-US" sz="2000" b="1" kern="1200" dirty="0">
                          <a:solidFill>
                            <a:schemeClr val="lt1"/>
                          </a:solidFill>
                          <a:latin typeface="+mn-lt"/>
                          <a:ea typeface="+mn-ea"/>
                          <a:cs typeface="+mn-cs"/>
                        </a:rPr>
                        <a:t>Lecture</a:t>
                      </a:r>
                    </a:p>
                  </a:txBody>
                  <a:tcPr/>
                </a:tc>
                <a:tc>
                  <a:txBody>
                    <a:bodyPr/>
                    <a:lstStyle/>
                    <a:p>
                      <a:pPr algn="ctr"/>
                      <a:r>
                        <a:rPr lang="en-US" sz="2000" dirty="0"/>
                        <a:t>Title</a:t>
                      </a:r>
                    </a:p>
                  </a:txBody>
                  <a:tcPr/>
                </a:tc>
                <a:tc>
                  <a:txBody>
                    <a:bodyPr/>
                    <a:lstStyle/>
                    <a:p>
                      <a:pPr algn="ctr"/>
                      <a:r>
                        <a:rPr lang="en-US" sz="2000" dirty="0"/>
                        <a:t>Presenter</a:t>
                      </a:r>
                    </a:p>
                  </a:txBody>
                  <a:tcPr/>
                </a:tc>
                <a:extLst>
                  <a:ext uri="{0D108BD9-81ED-4DB2-BD59-A6C34878D82A}">
                    <a16:rowId xmlns:a16="http://schemas.microsoft.com/office/drawing/2014/main" val="2147358983"/>
                  </a:ext>
                </a:extLst>
              </a:tr>
              <a:tr h="370840">
                <a:tc>
                  <a:txBody>
                    <a:bodyPr/>
                    <a:lstStyle/>
                    <a:p>
                      <a:pPr algn="ctr"/>
                      <a:r>
                        <a:rPr lang="en-US" sz="2000" dirty="0"/>
                        <a:t>1</a:t>
                      </a:r>
                    </a:p>
                  </a:txBody>
                  <a:tcPr/>
                </a:tc>
                <a:tc>
                  <a:txBody>
                    <a:bodyPr/>
                    <a:lstStyle/>
                    <a:p>
                      <a:pPr algn="ctr"/>
                      <a:r>
                        <a:rPr lang="en-US" sz="2000" b="1" kern="1200" dirty="0">
                          <a:solidFill>
                            <a:schemeClr val="tx1"/>
                          </a:solidFill>
                          <a:latin typeface="+mn-lt"/>
                          <a:ea typeface="+mn-ea"/>
                          <a:cs typeface="Adobe Caslon Pro Bold"/>
                        </a:rPr>
                        <a:t>Orth</a:t>
                      </a:r>
                      <a:r>
                        <a:rPr lang="en-US" sz="2000" b="1" dirty="0">
                          <a:solidFill>
                            <a:schemeClr val="tx1"/>
                          </a:solidFill>
                          <a:cs typeface="Adobe Caslon Pro Bold"/>
                        </a:rPr>
                        <a:t>ogonal Approximation </a:t>
                      </a:r>
                      <a:endParaRPr lang="en-US" sz="2000" dirty="0">
                        <a:solidFill>
                          <a:schemeClr val="tx1"/>
                        </a:solidFill>
                      </a:endParaRPr>
                    </a:p>
                  </a:txBody>
                  <a:tcPr/>
                </a:tc>
                <a:tc>
                  <a:txBody>
                    <a:bodyPr/>
                    <a:lstStyle/>
                    <a:p>
                      <a:pPr algn="ctr"/>
                      <a:r>
                        <a:rPr lang="en-US" sz="2000" dirty="0"/>
                        <a:t>Junkins</a:t>
                      </a:r>
                    </a:p>
                  </a:txBody>
                  <a:tcPr/>
                </a:tc>
                <a:extLst>
                  <a:ext uri="{0D108BD9-81ED-4DB2-BD59-A6C34878D82A}">
                    <a16:rowId xmlns:a16="http://schemas.microsoft.com/office/drawing/2014/main" val="2569215924"/>
                  </a:ext>
                </a:extLst>
              </a:tr>
              <a:tr h="370840">
                <a:tc>
                  <a:txBody>
                    <a:bodyPr/>
                    <a:lstStyle/>
                    <a:p>
                      <a:pPr algn="ctr"/>
                      <a:r>
                        <a:rPr lang="en-US" sz="2000" dirty="0"/>
                        <a:t>2</a:t>
                      </a:r>
                    </a:p>
                  </a:txBody>
                  <a:tcPr/>
                </a:tc>
                <a:tc>
                  <a:txBody>
                    <a:bodyPr/>
                    <a:lstStyle/>
                    <a:p>
                      <a:pPr algn="ctr"/>
                      <a:r>
                        <a:rPr lang="en-US" sz="2000" b="1" kern="1200" dirty="0">
                          <a:solidFill>
                            <a:schemeClr val="tx1"/>
                          </a:solidFill>
                          <a:latin typeface="+mn-lt"/>
                          <a:ea typeface="+mn-ea"/>
                          <a:cs typeface="Adobe Caslon Pro Bold"/>
                        </a:rPr>
                        <a:t>Numerical Quadrature</a:t>
                      </a:r>
                    </a:p>
                  </a:txBody>
                  <a:tcPr/>
                </a:tc>
                <a:tc>
                  <a:txBody>
                    <a:bodyPr/>
                    <a:lstStyle/>
                    <a:p>
                      <a:pPr algn="ctr"/>
                      <a:r>
                        <a:rPr lang="en-US" sz="2000" dirty="0" err="1"/>
                        <a:t>Junkins</a:t>
                      </a:r>
                      <a:endParaRPr lang="en-US" sz="2000" dirty="0"/>
                    </a:p>
                  </a:txBody>
                  <a:tcPr/>
                </a:tc>
                <a:extLst>
                  <a:ext uri="{0D108BD9-81ED-4DB2-BD59-A6C34878D82A}">
                    <a16:rowId xmlns:a16="http://schemas.microsoft.com/office/drawing/2014/main" val="413093109"/>
                  </a:ext>
                </a:extLst>
              </a:tr>
              <a:tr h="370840">
                <a:tc>
                  <a:txBody>
                    <a:bodyPr/>
                    <a:lstStyle/>
                    <a:p>
                      <a:pPr algn="ctr"/>
                      <a:r>
                        <a:rPr lang="en-US" sz="2000" dirty="0"/>
                        <a:t>3</a:t>
                      </a:r>
                    </a:p>
                  </a:txBody>
                  <a:tcPr/>
                </a:tc>
                <a:tc>
                  <a:txBody>
                    <a:bodyPr/>
                    <a:lstStyle/>
                    <a:p>
                      <a:pPr algn="ctr"/>
                      <a:r>
                        <a:rPr lang="en-US" sz="2000" b="1" kern="1200" dirty="0">
                          <a:solidFill>
                            <a:srgbClr val="800000"/>
                          </a:solidFill>
                          <a:latin typeface="+mn-lt"/>
                          <a:ea typeface="+mn-ea"/>
                          <a:cs typeface="Adobe Caslon Pro Bold"/>
                        </a:rPr>
                        <a:t>Picard-Chebyshev</a:t>
                      </a:r>
                      <a:r>
                        <a:rPr lang="en-US" sz="2000" b="1" kern="1200" baseline="0" dirty="0">
                          <a:solidFill>
                            <a:srgbClr val="800000"/>
                          </a:solidFill>
                          <a:latin typeface="+mn-lt"/>
                          <a:ea typeface="+mn-ea"/>
                          <a:cs typeface="Adobe Caslon Pro Bold"/>
                        </a:rPr>
                        <a:t> Methods &amp; Theoretical Convergence</a:t>
                      </a:r>
                      <a:endParaRPr lang="en-US" sz="2000" b="1" kern="1200" dirty="0">
                        <a:solidFill>
                          <a:schemeClr val="dk1"/>
                        </a:solidFill>
                        <a:latin typeface="+mn-lt"/>
                        <a:ea typeface="+mn-ea"/>
                        <a:cs typeface="Adobe Caslon Pro Bold"/>
                      </a:endParaRPr>
                    </a:p>
                  </a:txBody>
                  <a:tcPr/>
                </a:tc>
                <a:tc>
                  <a:txBody>
                    <a:bodyPr/>
                    <a:lstStyle/>
                    <a:p>
                      <a:pPr algn="ctr"/>
                      <a:r>
                        <a:rPr lang="en-US" sz="2000" dirty="0"/>
                        <a:t>Woollands</a:t>
                      </a:r>
                    </a:p>
                  </a:txBody>
                  <a:tcPr/>
                </a:tc>
                <a:extLst>
                  <a:ext uri="{0D108BD9-81ED-4DB2-BD59-A6C34878D82A}">
                    <a16:rowId xmlns:a16="http://schemas.microsoft.com/office/drawing/2014/main" val="4054123751"/>
                  </a:ext>
                </a:extLst>
              </a:tr>
              <a:tr h="370840">
                <a:tc>
                  <a:txBody>
                    <a:bodyPr/>
                    <a:lstStyle/>
                    <a:p>
                      <a:pPr algn="ctr"/>
                      <a:r>
                        <a:rPr lang="en-US" sz="2000" dirty="0"/>
                        <a:t>4</a:t>
                      </a:r>
                    </a:p>
                  </a:txBody>
                  <a:tcPr/>
                </a:tc>
                <a:tc>
                  <a:txBody>
                    <a:bodyPr/>
                    <a:lstStyle/>
                    <a:p>
                      <a:pPr algn="ctr"/>
                      <a:r>
                        <a:rPr lang="en-US" sz="2000" b="1" kern="1200" dirty="0">
                          <a:solidFill>
                            <a:schemeClr val="dk1"/>
                          </a:solidFill>
                          <a:latin typeface="+mn-lt"/>
                          <a:ea typeface="+mn-ea"/>
                          <a:cs typeface="Adobe Caslon Pro Bold"/>
                        </a:rPr>
                        <a:t>Accelerated Picard Iteration &amp; Adaptive Segmentation </a:t>
                      </a:r>
                    </a:p>
                  </a:txBody>
                  <a:tcPr/>
                </a:tc>
                <a:tc>
                  <a:txBody>
                    <a:bodyPr/>
                    <a:lstStyle/>
                    <a:p>
                      <a:pPr algn="ctr"/>
                      <a:r>
                        <a:rPr lang="en-US" sz="2000" dirty="0" err="1"/>
                        <a:t>Woollands</a:t>
                      </a:r>
                      <a:endParaRPr lang="en-US" sz="2000" dirty="0"/>
                    </a:p>
                  </a:txBody>
                  <a:tcPr/>
                </a:tc>
                <a:extLst>
                  <a:ext uri="{0D108BD9-81ED-4DB2-BD59-A6C34878D82A}">
                    <a16:rowId xmlns:a16="http://schemas.microsoft.com/office/drawing/2014/main" val="3268756071"/>
                  </a:ext>
                </a:extLst>
              </a:tr>
              <a:tr h="370840">
                <a:tc>
                  <a:txBody>
                    <a:bodyPr/>
                    <a:lstStyle/>
                    <a:p>
                      <a:pPr algn="ctr"/>
                      <a:r>
                        <a:rPr lang="en-US" sz="2000" dirty="0"/>
                        <a:t>5</a:t>
                      </a:r>
                    </a:p>
                  </a:txBody>
                  <a:tcPr/>
                </a:tc>
                <a:tc>
                  <a:txBody>
                    <a:bodyPr/>
                    <a:lstStyle/>
                    <a:p>
                      <a:pPr algn="ctr"/>
                      <a:r>
                        <a:rPr lang="en-US" sz="2000" b="1" kern="1200" dirty="0">
                          <a:solidFill>
                            <a:schemeClr val="dk1"/>
                          </a:solidFill>
                          <a:latin typeface="+mn-lt"/>
                          <a:ea typeface="+mn-ea"/>
                          <a:cs typeface="Adobe Caslon Pro Bold"/>
                        </a:rPr>
                        <a:t>Gravity Approximations </a:t>
                      </a:r>
                    </a:p>
                  </a:txBody>
                  <a:tcPr/>
                </a:tc>
                <a:tc>
                  <a:txBody>
                    <a:bodyPr/>
                    <a:lstStyle/>
                    <a:p>
                      <a:pPr algn="ctr"/>
                      <a:r>
                        <a:rPr lang="en-US" sz="2000" dirty="0"/>
                        <a:t>Junkins</a:t>
                      </a:r>
                    </a:p>
                  </a:txBody>
                  <a:tcPr/>
                </a:tc>
                <a:extLst>
                  <a:ext uri="{0D108BD9-81ED-4DB2-BD59-A6C34878D82A}">
                    <a16:rowId xmlns:a16="http://schemas.microsoft.com/office/drawing/2014/main" val="1735911135"/>
                  </a:ext>
                </a:extLst>
              </a:tr>
            </a:tbl>
          </a:graphicData>
        </a:graphic>
      </p:graphicFrame>
    </p:spTree>
    <p:extLst>
      <p:ext uri="{BB962C8B-B14F-4D97-AF65-F5344CB8AC3E}">
        <p14:creationId xmlns:p14="http://schemas.microsoft.com/office/powerpoint/2010/main" val="32394092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Rectangle 60"/>
          <p:cNvSpPr/>
          <p:nvPr/>
        </p:nvSpPr>
        <p:spPr>
          <a:xfrm>
            <a:off x="107503" y="980728"/>
            <a:ext cx="8960297" cy="4678204"/>
          </a:xfrm>
          <a:prstGeom prst="rect">
            <a:avLst/>
          </a:prstGeom>
        </p:spPr>
        <p:txBody>
          <a:bodyPr wrap="square">
            <a:spAutoFit/>
          </a:bodyPr>
          <a:lstStyle/>
          <a:p>
            <a:r>
              <a:rPr lang="en-US" b="1" dirty="0">
                <a:solidFill>
                  <a:srgbClr val="0000FF"/>
                </a:solidFill>
              </a:rPr>
              <a:t>Position Integration</a:t>
            </a:r>
          </a:p>
          <a:p>
            <a:endParaRPr lang="en-US" b="1" dirty="0">
              <a:solidFill>
                <a:srgbClr val="0000FF"/>
              </a:solidFill>
            </a:endParaRPr>
          </a:p>
          <a:p>
            <a:endParaRPr lang="en-US" b="1" dirty="0">
              <a:solidFill>
                <a:srgbClr val="0000FF"/>
              </a:solidFill>
            </a:endParaRPr>
          </a:p>
          <a:p>
            <a:endParaRPr lang="en-US" b="1" dirty="0">
              <a:solidFill>
                <a:srgbClr val="0000FF"/>
              </a:solidFill>
            </a:endParaRPr>
          </a:p>
          <a:p>
            <a:endParaRPr lang="en-US" sz="1000" b="1" dirty="0">
              <a:solidFill>
                <a:srgbClr val="0000FF"/>
              </a:solidFill>
            </a:endParaRPr>
          </a:p>
          <a:p>
            <a:r>
              <a:rPr lang="en-US" b="1" dirty="0">
                <a:solidFill>
                  <a:srgbClr val="0000FF"/>
                </a:solidFill>
              </a:rPr>
              <a:t>Expression for Position Coefficients</a:t>
            </a:r>
          </a:p>
          <a:p>
            <a:endParaRPr lang="en-US" b="1" dirty="0">
              <a:solidFill>
                <a:srgbClr val="0000FF"/>
              </a:solidFill>
            </a:endParaRPr>
          </a:p>
          <a:p>
            <a:endParaRPr lang="en-US" b="1" dirty="0">
              <a:solidFill>
                <a:srgbClr val="0000FF"/>
              </a:solidFill>
            </a:endParaRPr>
          </a:p>
          <a:p>
            <a:endParaRPr lang="en-US" b="1" dirty="0">
              <a:solidFill>
                <a:srgbClr val="0000FF"/>
              </a:solidFill>
            </a:endParaRPr>
          </a:p>
          <a:p>
            <a:endParaRPr lang="en-US" b="1" dirty="0">
              <a:solidFill>
                <a:srgbClr val="0000FF"/>
              </a:solidFill>
            </a:endParaRPr>
          </a:p>
          <a:p>
            <a:endParaRPr lang="en-US" b="1" dirty="0">
              <a:solidFill>
                <a:srgbClr val="0000FF"/>
              </a:solidFill>
            </a:endParaRPr>
          </a:p>
          <a:p>
            <a:endParaRPr lang="en-US" b="1" dirty="0">
              <a:solidFill>
                <a:srgbClr val="0000FF"/>
              </a:solidFill>
            </a:endParaRPr>
          </a:p>
          <a:p>
            <a:endParaRPr lang="en-US" b="1" dirty="0">
              <a:solidFill>
                <a:srgbClr val="0000FF"/>
              </a:solidFill>
            </a:endParaRPr>
          </a:p>
          <a:p>
            <a:endParaRPr lang="en-US" b="1" dirty="0">
              <a:solidFill>
                <a:srgbClr val="0000FF"/>
              </a:solidFill>
            </a:endParaRPr>
          </a:p>
          <a:p>
            <a:endParaRPr lang="en-US" b="1" dirty="0">
              <a:solidFill>
                <a:srgbClr val="0000FF"/>
              </a:solidFill>
            </a:endParaRPr>
          </a:p>
          <a:p>
            <a:endParaRPr lang="en-US" b="1" dirty="0">
              <a:solidFill>
                <a:srgbClr val="0000FF"/>
              </a:solidFill>
            </a:endParaRPr>
          </a:p>
          <a:p>
            <a:r>
              <a:rPr lang="en-US" b="1" dirty="0">
                <a:solidFill>
                  <a:srgbClr val="0000FF"/>
                </a:solidFill>
              </a:rPr>
              <a:t>Matrix Representation for Position</a:t>
            </a:r>
          </a:p>
        </p:txBody>
      </p:sp>
      <p:graphicFrame>
        <p:nvGraphicFramePr>
          <p:cNvPr id="27" name="Object 26"/>
          <p:cNvGraphicFramePr>
            <a:graphicFrameLocks noChangeAspect="1"/>
          </p:cNvGraphicFramePr>
          <p:nvPr>
            <p:extLst>
              <p:ext uri="{D42A27DB-BD31-4B8C-83A1-F6EECF244321}">
                <p14:modId xmlns:p14="http://schemas.microsoft.com/office/powerpoint/2010/main" val="132865252"/>
              </p:ext>
            </p:extLst>
          </p:nvPr>
        </p:nvGraphicFramePr>
        <p:xfrm>
          <a:off x="134938" y="2890838"/>
          <a:ext cx="6442075" cy="1882775"/>
        </p:xfrm>
        <a:graphic>
          <a:graphicData uri="http://schemas.openxmlformats.org/presentationml/2006/ole">
            <mc:AlternateContent xmlns:mc="http://schemas.openxmlformats.org/markup-compatibility/2006">
              <mc:Choice xmlns:v="urn:schemas-microsoft-com:vml" Requires="v">
                <p:oleObj spid="_x0000_s35638" name="Equation" r:id="rId4" imgW="4000320" imgH="1168200" progId="Equation.DSMT4">
                  <p:embed/>
                </p:oleObj>
              </mc:Choice>
              <mc:Fallback>
                <p:oleObj name="Equation" r:id="rId4" imgW="4000320" imgH="1168200" progId="Equation.DSMT4">
                  <p:embed/>
                  <p:pic>
                    <p:nvPicPr>
                      <p:cNvPr id="0" name=""/>
                      <p:cNvPicPr/>
                      <p:nvPr/>
                    </p:nvPicPr>
                    <p:blipFill>
                      <a:blip r:embed="rId5"/>
                      <a:stretch>
                        <a:fillRect/>
                      </a:stretch>
                    </p:blipFill>
                    <p:spPr>
                      <a:xfrm>
                        <a:off x="134938" y="2890838"/>
                        <a:ext cx="6442075" cy="1882775"/>
                      </a:xfrm>
                      <a:prstGeom prst="rect">
                        <a:avLst/>
                      </a:prstGeom>
                    </p:spPr>
                  </p:pic>
                </p:oleObj>
              </mc:Fallback>
            </mc:AlternateContent>
          </a:graphicData>
        </a:graphic>
      </p:graphicFrame>
      <p:pic>
        <p:nvPicPr>
          <p:cNvPr id="8" name="Picture 7" descr="TAMU_Aero_Logo.png"/>
          <p:cNvPicPr>
            <a:picLocks noChangeAspect="1"/>
          </p:cNvPicPr>
          <p:nvPr/>
        </p:nvPicPr>
        <p:blipFill>
          <a:blip r:embed="rId6"/>
          <a:stretch>
            <a:fillRect/>
          </a:stretch>
        </p:blipFill>
        <p:spPr>
          <a:xfrm>
            <a:off x="0" y="-27384"/>
            <a:ext cx="9144000" cy="998413"/>
          </a:xfrm>
          <a:prstGeom prst="rect">
            <a:avLst/>
          </a:prstGeom>
        </p:spPr>
      </p:pic>
      <p:sp>
        <p:nvSpPr>
          <p:cNvPr id="33" name="Rectangle 32"/>
          <p:cNvSpPr/>
          <p:nvPr/>
        </p:nvSpPr>
        <p:spPr>
          <a:xfrm>
            <a:off x="1" y="548680"/>
            <a:ext cx="9144000" cy="400110"/>
          </a:xfrm>
          <a:prstGeom prst="rect">
            <a:avLst/>
          </a:prstGeom>
        </p:spPr>
        <p:txBody>
          <a:bodyPr wrap="square">
            <a:spAutoFit/>
          </a:bodyPr>
          <a:lstStyle/>
          <a:p>
            <a:pPr algn="ctr"/>
            <a:r>
              <a:rPr lang="en-US" sz="2000" b="1" dirty="0">
                <a:solidFill>
                  <a:srgbClr val="FFFFFF"/>
                </a:solidFill>
                <a:latin typeface="Adobe Caslon Pro Bold"/>
                <a:cs typeface="Adobe Caslon Pro Bold"/>
              </a:rPr>
              <a:t>SECOND  ORDER  METHOD: STEP 2</a:t>
            </a:r>
            <a:endParaRPr lang="en-US" sz="2000" b="1" dirty="0">
              <a:solidFill>
                <a:srgbClr val="FFFFFF"/>
              </a:solidFill>
            </a:endParaRPr>
          </a:p>
        </p:txBody>
      </p:sp>
      <p:sp>
        <p:nvSpPr>
          <p:cNvPr id="23" name="Slide Number Placeholder 16"/>
          <p:cNvSpPr txBox="1">
            <a:spLocks/>
          </p:cNvSpPr>
          <p:nvPr/>
        </p:nvSpPr>
        <p:spPr>
          <a:xfrm>
            <a:off x="6934200" y="6381328"/>
            <a:ext cx="2133600" cy="365125"/>
          </a:xfrm>
          <a:prstGeom prst="rect">
            <a:avLst/>
          </a:prstGeom>
        </p:spPr>
        <p:txBody>
          <a:bodyPr vert="horz"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600" i="0" u="none" strike="noStrike" kern="1200" cap="none" spc="0" normalizeH="0" baseline="0" noProof="0" smtClean="0">
                <a:ln>
                  <a:noFill/>
                </a:ln>
                <a:solidFill>
                  <a:srgbClr val="660066"/>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20</a:t>
            </a:fld>
            <a:endParaRPr kumimoji="0" lang="en-US" sz="1600" i="0" u="none" strike="noStrike" kern="1200" cap="none" spc="0" normalizeH="0" baseline="0" noProof="0" dirty="0">
              <a:ln>
                <a:noFill/>
              </a:ln>
              <a:solidFill>
                <a:srgbClr val="660066"/>
              </a:solidFill>
              <a:effectLst/>
              <a:uLnTx/>
              <a:uFillTx/>
              <a:latin typeface="+mn-lt"/>
              <a:ea typeface="+mn-ea"/>
              <a:cs typeface="+mn-cs"/>
            </a:endParaRPr>
          </a:p>
        </p:txBody>
      </p:sp>
      <p:sp>
        <p:nvSpPr>
          <p:cNvPr id="13" name="TextBox 12"/>
          <p:cNvSpPr txBox="1"/>
          <p:nvPr/>
        </p:nvSpPr>
        <p:spPr>
          <a:xfrm>
            <a:off x="6836568" y="44624"/>
            <a:ext cx="2307432" cy="615553"/>
          </a:xfrm>
          <a:prstGeom prst="rect">
            <a:avLst/>
          </a:prstGeom>
          <a:noFill/>
        </p:spPr>
        <p:txBody>
          <a:bodyPr wrap="square" rtlCol="0">
            <a:spAutoFit/>
          </a:bodyPr>
          <a:lstStyle/>
          <a:p>
            <a:r>
              <a:rPr lang="en-US" sz="1200" dirty="0">
                <a:solidFill>
                  <a:schemeClr val="bg1"/>
                </a:solidFill>
                <a:latin typeface="Adobe Caslon Pro Bold"/>
                <a:cs typeface="Adobe Caslon Pro Bold"/>
              </a:rPr>
              <a:t>JUNKINS    &amp;    WOOLLANDS</a:t>
            </a:r>
          </a:p>
          <a:p>
            <a:r>
              <a:rPr lang="en-US" sz="1100" dirty="0">
                <a:solidFill>
                  <a:schemeClr val="bg1"/>
                </a:solidFill>
                <a:latin typeface="Adobe Caslon Pro Bold"/>
                <a:cs typeface="Adobe Caslon Pro Bold"/>
              </a:rPr>
              <a:t>Picard-</a:t>
            </a:r>
            <a:r>
              <a:rPr lang="en-US" sz="1100" dirty="0" err="1">
                <a:solidFill>
                  <a:schemeClr val="bg1"/>
                </a:solidFill>
                <a:latin typeface="Adobe Caslon Pro Bold"/>
                <a:cs typeface="Adobe Caslon Pro Bold"/>
              </a:rPr>
              <a:t>Chebyshev</a:t>
            </a:r>
            <a:r>
              <a:rPr lang="en-US" sz="1100" dirty="0">
                <a:solidFill>
                  <a:schemeClr val="bg1"/>
                </a:solidFill>
                <a:latin typeface="Adobe Caslon Pro Bold"/>
                <a:cs typeface="Adobe Caslon Pro Bold"/>
              </a:rPr>
              <a:t> Lecture Series</a:t>
            </a:r>
          </a:p>
          <a:p>
            <a:r>
              <a:rPr lang="en-US" sz="1100" dirty="0">
                <a:solidFill>
                  <a:schemeClr val="bg1"/>
                </a:solidFill>
                <a:latin typeface="Adobe Caslon Pro Bold"/>
                <a:cs typeface="Adobe Caslon Pro Bold"/>
              </a:rPr>
              <a:t>#3 Picard-Chebyshev Methods</a:t>
            </a:r>
          </a:p>
        </p:txBody>
      </p:sp>
      <p:sp>
        <p:nvSpPr>
          <p:cNvPr id="42" name="Rectangle 41"/>
          <p:cNvSpPr/>
          <p:nvPr/>
        </p:nvSpPr>
        <p:spPr>
          <a:xfrm>
            <a:off x="6444208" y="3007985"/>
            <a:ext cx="813043" cy="276999"/>
          </a:xfrm>
          <a:prstGeom prst="rect">
            <a:avLst/>
          </a:prstGeom>
        </p:spPr>
        <p:txBody>
          <a:bodyPr wrap="none">
            <a:spAutoFit/>
          </a:bodyPr>
          <a:lstStyle/>
          <a:p>
            <a:r>
              <a:rPr lang="en-US" sz="1200" b="1" dirty="0">
                <a:solidFill>
                  <a:schemeClr val="accent2">
                    <a:lumMod val="75000"/>
                  </a:schemeClr>
                </a:solidFill>
                <a:latin typeface="Times New Roman" panose="02020603050405020304" pitchFamily="18" charset="0"/>
                <a:cs typeface="Times New Roman" panose="02020603050405020304" pitchFamily="18" charset="0"/>
              </a:rPr>
              <a:t>(</a:t>
            </a:r>
            <a:r>
              <a:rPr lang="en-US" sz="1200" b="1" i="1" dirty="0">
                <a:solidFill>
                  <a:schemeClr val="accent2">
                    <a:lumMod val="75000"/>
                  </a:schemeClr>
                </a:solidFill>
                <a:latin typeface="Times New Roman" panose="02020603050405020304" pitchFamily="18" charset="0"/>
                <a:cs typeface="Times New Roman" panose="02020603050405020304" pitchFamily="18" charset="0"/>
              </a:rPr>
              <a:t>N</a:t>
            </a:r>
            <a:r>
              <a:rPr lang="en-US" sz="1200" b="1" dirty="0">
                <a:solidFill>
                  <a:schemeClr val="accent2">
                    <a:lumMod val="75000"/>
                  </a:schemeClr>
                </a:solidFill>
                <a:latin typeface="Times New Roman" panose="02020603050405020304" pitchFamily="18" charset="0"/>
                <a:cs typeface="Times New Roman" panose="02020603050405020304" pitchFamily="18" charset="0"/>
              </a:rPr>
              <a:t>+1) × </a:t>
            </a:r>
            <a:r>
              <a:rPr lang="en-US" sz="1200" b="1" i="1" dirty="0">
                <a:solidFill>
                  <a:schemeClr val="accent2">
                    <a:lumMod val="75000"/>
                  </a:schemeClr>
                </a:solidFill>
                <a:latin typeface="Times New Roman" panose="02020603050405020304" pitchFamily="18" charset="0"/>
                <a:cs typeface="Times New Roman" panose="02020603050405020304" pitchFamily="18" charset="0"/>
              </a:rPr>
              <a:t>n</a:t>
            </a:r>
          </a:p>
        </p:txBody>
      </p:sp>
      <p:grpSp>
        <p:nvGrpSpPr>
          <p:cNvPr id="4" name="Group 3"/>
          <p:cNvGrpSpPr/>
          <p:nvPr/>
        </p:nvGrpSpPr>
        <p:grpSpPr>
          <a:xfrm>
            <a:off x="1547664" y="2736596"/>
            <a:ext cx="1208272" cy="836420"/>
            <a:chOff x="1979711" y="2880612"/>
            <a:chExt cx="1208272" cy="836420"/>
          </a:xfrm>
        </p:grpSpPr>
        <p:sp>
          <p:nvSpPr>
            <p:cNvPr id="43" name="Rectangle 42"/>
            <p:cNvSpPr/>
            <p:nvPr/>
          </p:nvSpPr>
          <p:spPr>
            <a:xfrm>
              <a:off x="2149133" y="2880612"/>
              <a:ext cx="838691" cy="276999"/>
            </a:xfrm>
            <a:prstGeom prst="rect">
              <a:avLst/>
            </a:prstGeom>
          </p:spPr>
          <p:txBody>
            <a:bodyPr wrap="none">
              <a:spAutoFit/>
            </a:bodyPr>
            <a:lstStyle/>
            <a:p>
              <a:r>
                <a:rPr lang="en-US" sz="1200" b="1" dirty="0">
                  <a:solidFill>
                    <a:srgbClr val="0000FF"/>
                  </a:solidFill>
                  <a:latin typeface="Times New Roman" panose="02020603050405020304" pitchFamily="18" charset="0"/>
                  <a:cs typeface="Times New Roman" panose="02020603050405020304" pitchFamily="18" charset="0"/>
                </a:rPr>
                <a:t>(</a:t>
              </a:r>
              <a:r>
                <a:rPr lang="en-US" sz="1200" b="1" i="1" dirty="0">
                  <a:solidFill>
                    <a:srgbClr val="0000FF"/>
                  </a:solidFill>
                  <a:latin typeface="Times New Roman" panose="02020603050405020304" pitchFamily="18" charset="0"/>
                  <a:cs typeface="Times New Roman" panose="02020603050405020304" pitchFamily="18" charset="0"/>
                </a:rPr>
                <a:t>N</a:t>
              </a:r>
              <a:r>
                <a:rPr lang="en-US" sz="1200" b="1" dirty="0">
                  <a:solidFill>
                    <a:srgbClr val="0000FF"/>
                  </a:solidFill>
                  <a:latin typeface="Times New Roman" panose="02020603050405020304" pitchFamily="18" charset="0"/>
                  <a:cs typeface="Times New Roman" panose="02020603050405020304" pitchFamily="18" charset="0"/>
                </a:rPr>
                <a:t>+1) × </a:t>
              </a:r>
              <a:r>
                <a:rPr lang="en-US" sz="1200" b="1" i="1" dirty="0">
                  <a:solidFill>
                    <a:srgbClr val="0000FF"/>
                  </a:solidFill>
                  <a:latin typeface="Times New Roman" panose="02020603050405020304" pitchFamily="18" charset="0"/>
                  <a:cs typeface="Times New Roman" panose="02020603050405020304" pitchFamily="18" charset="0"/>
                </a:rPr>
                <a:t>N</a:t>
              </a:r>
              <a:endParaRPr lang="en-US" sz="1200" b="1" dirty="0">
                <a:solidFill>
                  <a:srgbClr val="0000FF"/>
                </a:solidFill>
                <a:latin typeface="Times New Roman" panose="02020603050405020304" pitchFamily="18" charset="0"/>
                <a:cs typeface="Times New Roman" panose="02020603050405020304" pitchFamily="18" charset="0"/>
              </a:endParaRPr>
            </a:p>
          </p:txBody>
        </p:sp>
        <p:sp>
          <p:nvSpPr>
            <p:cNvPr id="44" name="Right Brace 43"/>
            <p:cNvSpPr/>
            <p:nvPr/>
          </p:nvSpPr>
          <p:spPr>
            <a:xfrm rot="16200000">
              <a:off x="2452789" y="2981838"/>
              <a:ext cx="262116" cy="1208272"/>
            </a:xfrm>
            <a:prstGeom prst="rightBrace">
              <a:avLst/>
            </a:prstGeom>
            <a:ln>
              <a:solidFill>
                <a:srgbClr val="0000FF"/>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aphicFrame>
          <p:nvGraphicFramePr>
            <p:cNvPr id="45" name="Object 44"/>
            <p:cNvGraphicFramePr>
              <a:graphicFrameLocks noChangeAspect="1"/>
            </p:cNvGraphicFramePr>
            <p:nvPr>
              <p:extLst>
                <p:ext uri="{D42A27DB-BD31-4B8C-83A1-F6EECF244321}">
                  <p14:modId xmlns:p14="http://schemas.microsoft.com/office/powerpoint/2010/main" val="1118383492"/>
                </p:ext>
              </p:extLst>
            </p:nvPr>
          </p:nvGraphicFramePr>
          <p:xfrm>
            <a:off x="2339751" y="3108896"/>
            <a:ext cx="457200" cy="392112"/>
          </p:xfrm>
          <a:graphic>
            <a:graphicData uri="http://schemas.openxmlformats.org/presentationml/2006/ole">
              <mc:AlternateContent xmlns:mc="http://schemas.openxmlformats.org/markup-compatibility/2006">
                <mc:Choice xmlns:v="urn:schemas-microsoft-com:vml" Requires="v">
                  <p:oleObj spid="_x0000_s35639" name="Equation" r:id="rId7" imgW="266400" imgH="228600" progId="Equation.DSMT4">
                    <p:embed/>
                  </p:oleObj>
                </mc:Choice>
                <mc:Fallback>
                  <p:oleObj name="Equation" r:id="rId7" imgW="266400" imgH="228600" progId="Equation.DSMT4">
                    <p:embed/>
                    <p:pic>
                      <p:nvPicPr>
                        <p:cNvPr id="0" name=""/>
                        <p:cNvPicPr/>
                        <p:nvPr/>
                      </p:nvPicPr>
                      <p:blipFill>
                        <a:blip r:embed="rId8"/>
                        <a:stretch>
                          <a:fillRect/>
                        </a:stretch>
                      </p:blipFill>
                      <p:spPr>
                        <a:xfrm>
                          <a:off x="2339751" y="3108896"/>
                          <a:ext cx="457200" cy="392112"/>
                        </a:xfrm>
                        <a:prstGeom prst="rect">
                          <a:avLst/>
                        </a:prstGeom>
                      </p:spPr>
                    </p:pic>
                  </p:oleObj>
                </mc:Fallback>
              </mc:AlternateContent>
            </a:graphicData>
          </a:graphic>
        </p:graphicFrame>
      </p:grpSp>
      <p:sp>
        <p:nvSpPr>
          <p:cNvPr id="46" name="Rectangle 45"/>
          <p:cNvSpPr/>
          <p:nvPr/>
        </p:nvSpPr>
        <p:spPr>
          <a:xfrm>
            <a:off x="683568" y="3384028"/>
            <a:ext cx="813043" cy="276999"/>
          </a:xfrm>
          <a:prstGeom prst="rect">
            <a:avLst/>
          </a:prstGeom>
        </p:spPr>
        <p:txBody>
          <a:bodyPr wrap="none">
            <a:spAutoFit/>
          </a:bodyPr>
          <a:lstStyle/>
          <a:p>
            <a:r>
              <a:rPr lang="en-US" sz="1200" b="1" dirty="0">
                <a:solidFill>
                  <a:schemeClr val="accent2">
                    <a:lumMod val="75000"/>
                  </a:schemeClr>
                </a:solidFill>
                <a:latin typeface="Times New Roman" panose="02020603050405020304" pitchFamily="18" charset="0"/>
                <a:cs typeface="Times New Roman" panose="02020603050405020304" pitchFamily="18" charset="0"/>
              </a:rPr>
              <a:t>(</a:t>
            </a:r>
            <a:r>
              <a:rPr lang="en-US" sz="1200" b="1" i="1" dirty="0">
                <a:solidFill>
                  <a:schemeClr val="accent2">
                    <a:lumMod val="75000"/>
                  </a:schemeClr>
                </a:solidFill>
                <a:latin typeface="Times New Roman" panose="02020603050405020304" pitchFamily="18" charset="0"/>
                <a:cs typeface="Times New Roman" panose="02020603050405020304" pitchFamily="18" charset="0"/>
              </a:rPr>
              <a:t>N</a:t>
            </a:r>
            <a:r>
              <a:rPr lang="en-US" sz="1200" b="1" dirty="0">
                <a:solidFill>
                  <a:schemeClr val="accent2">
                    <a:lumMod val="75000"/>
                  </a:schemeClr>
                </a:solidFill>
                <a:latin typeface="Times New Roman" panose="02020603050405020304" pitchFamily="18" charset="0"/>
                <a:cs typeface="Times New Roman" panose="02020603050405020304" pitchFamily="18" charset="0"/>
              </a:rPr>
              <a:t>+1) × </a:t>
            </a:r>
            <a:r>
              <a:rPr lang="en-US" sz="1200" b="1" i="1" dirty="0">
                <a:solidFill>
                  <a:schemeClr val="accent2">
                    <a:lumMod val="75000"/>
                  </a:schemeClr>
                </a:solidFill>
                <a:latin typeface="Times New Roman" panose="02020603050405020304" pitchFamily="18" charset="0"/>
                <a:cs typeface="Times New Roman" panose="02020603050405020304" pitchFamily="18" charset="0"/>
              </a:rPr>
              <a:t>n</a:t>
            </a:r>
          </a:p>
        </p:txBody>
      </p:sp>
      <p:sp>
        <p:nvSpPr>
          <p:cNvPr id="47" name="Rectangle 46"/>
          <p:cNvSpPr/>
          <p:nvPr/>
        </p:nvSpPr>
        <p:spPr>
          <a:xfrm>
            <a:off x="14541" y="2656281"/>
            <a:ext cx="813043" cy="276999"/>
          </a:xfrm>
          <a:prstGeom prst="rect">
            <a:avLst/>
          </a:prstGeom>
        </p:spPr>
        <p:txBody>
          <a:bodyPr wrap="none">
            <a:spAutoFit/>
          </a:bodyPr>
          <a:lstStyle/>
          <a:p>
            <a:r>
              <a:rPr lang="en-US" sz="1200" b="1" dirty="0">
                <a:solidFill>
                  <a:srgbClr val="00B0F0"/>
                </a:solidFill>
                <a:latin typeface="Times New Roman" panose="02020603050405020304" pitchFamily="18" charset="0"/>
                <a:cs typeface="Times New Roman" panose="02020603050405020304" pitchFamily="18" charset="0"/>
              </a:rPr>
              <a:t>(</a:t>
            </a:r>
            <a:r>
              <a:rPr lang="en-US" sz="1200" b="1" i="1" dirty="0">
                <a:solidFill>
                  <a:srgbClr val="00B0F0"/>
                </a:solidFill>
                <a:latin typeface="Times New Roman" panose="02020603050405020304" pitchFamily="18" charset="0"/>
                <a:cs typeface="Times New Roman" panose="02020603050405020304" pitchFamily="18" charset="0"/>
              </a:rPr>
              <a:t>N</a:t>
            </a:r>
            <a:r>
              <a:rPr lang="en-US" sz="1200" b="1" dirty="0">
                <a:solidFill>
                  <a:srgbClr val="00B0F0"/>
                </a:solidFill>
                <a:latin typeface="Times New Roman" panose="02020603050405020304" pitchFamily="18" charset="0"/>
                <a:cs typeface="Times New Roman" panose="02020603050405020304" pitchFamily="18" charset="0"/>
              </a:rPr>
              <a:t>+1) × </a:t>
            </a:r>
            <a:r>
              <a:rPr lang="en-US" sz="1200" b="1" i="1" dirty="0">
                <a:solidFill>
                  <a:srgbClr val="00B0F0"/>
                </a:solidFill>
                <a:latin typeface="Times New Roman" panose="02020603050405020304" pitchFamily="18" charset="0"/>
                <a:cs typeface="Times New Roman" panose="02020603050405020304" pitchFamily="18" charset="0"/>
              </a:rPr>
              <a:t>n</a:t>
            </a:r>
          </a:p>
        </p:txBody>
      </p:sp>
      <p:grpSp>
        <p:nvGrpSpPr>
          <p:cNvPr id="7" name="Group 6"/>
          <p:cNvGrpSpPr/>
          <p:nvPr/>
        </p:nvGrpSpPr>
        <p:grpSpPr>
          <a:xfrm>
            <a:off x="4173698" y="2440241"/>
            <a:ext cx="1690012" cy="1135487"/>
            <a:chOff x="4057403" y="2525540"/>
            <a:chExt cx="1690012" cy="1135487"/>
          </a:xfrm>
        </p:grpSpPr>
        <p:cxnSp>
          <p:nvCxnSpPr>
            <p:cNvPr id="58" name="Straight Arrow Connector 57"/>
            <p:cNvCxnSpPr/>
            <p:nvPr/>
          </p:nvCxnSpPr>
          <p:spPr>
            <a:xfrm>
              <a:off x="4860032" y="3196660"/>
              <a:ext cx="0" cy="464367"/>
            </a:xfrm>
            <a:prstGeom prst="straightConnector1">
              <a:avLst/>
            </a:prstGeom>
            <a:ln>
              <a:solidFill>
                <a:srgbClr val="0000FF"/>
              </a:solidFill>
              <a:tailEnd type="triangle"/>
            </a:ln>
            <a:effectLst>
              <a:outerShdw blurRad="50800" dist="38100" dir="5400000" algn="t"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sp>
          <p:nvSpPr>
            <p:cNvPr id="57" name="Rectangle 56"/>
            <p:cNvSpPr/>
            <p:nvPr/>
          </p:nvSpPr>
          <p:spPr>
            <a:xfrm>
              <a:off x="4057403" y="2525540"/>
              <a:ext cx="1690012" cy="646331"/>
            </a:xfrm>
            <a:prstGeom prst="rect">
              <a:avLst/>
            </a:prstGeom>
            <a:solidFill>
              <a:srgbClr val="0000FF"/>
            </a:solidFill>
            <a:ln w="38100">
              <a:solidFill>
                <a:srgbClr val="0000FF"/>
              </a:solidFill>
            </a:ln>
            <a:effectLst>
              <a:outerShdw blurRad="50800" dist="38100" dir="5400000" algn="t" rotWithShape="0">
                <a:prstClr val="black">
                  <a:alpha val="40000"/>
                </a:prstClr>
              </a:outerShdw>
            </a:effectLst>
          </p:spPr>
          <p:txBody>
            <a:bodyPr wrap="square">
              <a:spAutoFit/>
            </a:bodyPr>
            <a:lstStyle/>
            <a:p>
              <a:pPr algn="ctr"/>
              <a:r>
                <a:rPr lang="en-US" b="1" dirty="0">
                  <a:solidFill>
                    <a:schemeClr val="bg1"/>
                  </a:solidFill>
                </a:rPr>
                <a:t>INTEGRATION OPERATOR                </a:t>
              </a:r>
            </a:p>
          </p:txBody>
        </p:sp>
      </p:grpSp>
      <p:graphicFrame>
        <p:nvGraphicFramePr>
          <p:cNvPr id="60" name="Object 59"/>
          <p:cNvGraphicFramePr>
            <a:graphicFrameLocks noChangeAspect="1"/>
          </p:cNvGraphicFramePr>
          <p:nvPr>
            <p:extLst>
              <p:ext uri="{D42A27DB-BD31-4B8C-83A1-F6EECF244321}">
                <p14:modId xmlns:p14="http://schemas.microsoft.com/office/powerpoint/2010/main" val="2758055639"/>
              </p:ext>
            </p:extLst>
          </p:nvPr>
        </p:nvGraphicFramePr>
        <p:xfrm>
          <a:off x="671513" y="5675313"/>
          <a:ext cx="7732712" cy="777875"/>
        </p:xfrm>
        <a:graphic>
          <a:graphicData uri="http://schemas.openxmlformats.org/presentationml/2006/ole">
            <mc:AlternateContent xmlns:mc="http://schemas.openxmlformats.org/markup-compatibility/2006">
              <mc:Choice xmlns:v="urn:schemas-microsoft-com:vml" Requires="v">
                <p:oleObj spid="_x0000_s35640" name="Equation" r:id="rId9" imgW="2400120" imgH="241200" progId="Equation.DSMT4">
                  <p:embed/>
                </p:oleObj>
              </mc:Choice>
              <mc:Fallback>
                <p:oleObj name="Equation" r:id="rId9" imgW="2400120" imgH="241200" progId="Equation.DSMT4">
                  <p:embed/>
                  <p:pic>
                    <p:nvPicPr>
                      <p:cNvPr id="0" name=""/>
                      <p:cNvPicPr/>
                      <p:nvPr/>
                    </p:nvPicPr>
                    <p:blipFill>
                      <a:blip r:embed="rId10"/>
                      <a:stretch>
                        <a:fillRect/>
                      </a:stretch>
                    </p:blipFill>
                    <p:spPr>
                      <a:xfrm>
                        <a:off x="671513" y="5675313"/>
                        <a:ext cx="7732712" cy="777875"/>
                      </a:xfrm>
                      <a:prstGeom prst="rect">
                        <a:avLst/>
                      </a:prstGeom>
                    </p:spPr>
                  </p:pic>
                </p:oleObj>
              </mc:Fallback>
            </mc:AlternateContent>
          </a:graphicData>
        </a:graphic>
      </p:graphicFrame>
      <p:graphicFrame>
        <p:nvGraphicFramePr>
          <p:cNvPr id="25" name="Object 24"/>
          <p:cNvGraphicFramePr>
            <a:graphicFrameLocks noChangeAspect="1"/>
          </p:cNvGraphicFramePr>
          <p:nvPr>
            <p:extLst>
              <p:ext uri="{D42A27DB-BD31-4B8C-83A1-F6EECF244321}">
                <p14:modId xmlns:p14="http://schemas.microsoft.com/office/powerpoint/2010/main" val="2874768982"/>
              </p:ext>
            </p:extLst>
          </p:nvPr>
        </p:nvGraphicFramePr>
        <p:xfrm>
          <a:off x="1941513" y="1268413"/>
          <a:ext cx="5210175" cy="884237"/>
        </p:xfrm>
        <a:graphic>
          <a:graphicData uri="http://schemas.openxmlformats.org/presentationml/2006/ole">
            <mc:AlternateContent xmlns:mc="http://schemas.openxmlformats.org/markup-compatibility/2006">
              <mc:Choice xmlns:v="urn:schemas-microsoft-com:vml" Requires="v">
                <p:oleObj spid="_x0000_s35641" name="Equation" r:id="rId11" imgW="2768400" imgH="469800" progId="Equation.DSMT4">
                  <p:embed/>
                </p:oleObj>
              </mc:Choice>
              <mc:Fallback>
                <p:oleObj name="Equation" r:id="rId11" imgW="2768400" imgH="469800" progId="Equation.DSMT4">
                  <p:embed/>
                  <p:pic>
                    <p:nvPicPr>
                      <p:cNvPr id="0" name=""/>
                      <p:cNvPicPr/>
                      <p:nvPr/>
                    </p:nvPicPr>
                    <p:blipFill>
                      <a:blip r:embed="rId12"/>
                      <a:stretch>
                        <a:fillRect/>
                      </a:stretch>
                    </p:blipFill>
                    <p:spPr>
                      <a:xfrm>
                        <a:off x="1941513" y="1268413"/>
                        <a:ext cx="5210175" cy="884237"/>
                      </a:xfrm>
                      <a:prstGeom prst="rect">
                        <a:avLst/>
                      </a:prstGeom>
                    </p:spPr>
                  </p:pic>
                </p:oleObj>
              </mc:Fallback>
            </mc:AlternateContent>
          </a:graphicData>
        </a:graphic>
      </p:graphicFrame>
      <p:sp>
        <p:nvSpPr>
          <p:cNvPr id="32" name="Rectangle 31"/>
          <p:cNvSpPr/>
          <p:nvPr/>
        </p:nvSpPr>
        <p:spPr>
          <a:xfrm>
            <a:off x="6156176" y="4055594"/>
            <a:ext cx="1106393" cy="276999"/>
          </a:xfrm>
          <a:prstGeom prst="rect">
            <a:avLst/>
          </a:prstGeom>
        </p:spPr>
        <p:txBody>
          <a:bodyPr wrap="none">
            <a:spAutoFit/>
          </a:bodyPr>
          <a:lstStyle/>
          <a:p>
            <a:r>
              <a:rPr lang="en-US" sz="1200" b="1" dirty="0">
                <a:solidFill>
                  <a:srgbClr val="D339D3"/>
                </a:solidFill>
                <a:latin typeface="Times New Roman" panose="02020603050405020304" pitchFamily="18" charset="0"/>
                <a:cs typeface="Times New Roman" panose="02020603050405020304" pitchFamily="18" charset="0"/>
              </a:rPr>
              <a:t>(</a:t>
            </a:r>
            <a:r>
              <a:rPr lang="en-US" sz="1200" b="1" i="1" dirty="0">
                <a:solidFill>
                  <a:srgbClr val="D339D3"/>
                </a:solidFill>
                <a:latin typeface="Times New Roman" panose="02020603050405020304" pitchFamily="18" charset="0"/>
                <a:cs typeface="Times New Roman" panose="02020603050405020304" pitchFamily="18" charset="0"/>
              </a:rPr>
              <a:t>N</a:t>
            </a:r>
            <a:r>
              <a:rPr lang="en-US" sz="1200" b="1" dirty="0">
                <a:solidFill>
                  <a:srgbClr val="D339D3"/>
                </a:solidFill>
                <a:latin typeface="Times New Roman" panose="02020603050405020304" pitchFamily="18" charset="0"/>
                <a:cs typeface="Times New Roman" panose="02020603050405020304" pitchFamily="18" charset="0"/>
              </a:rPr>
              <a:t>+1) × (</a:t>
            </a:r>
            <a:r>
              <a:rPr lang="en-US" sz="1200" b="1" i="1" dirty="0">
                <a:solidFill>
                  <a:srgbClr val="D339D3"/>
                </a:solidFill>
                <a:latin typeface="Times New Roman" panose="02020603050405020304" pitchFamily="18" charset="0"/>
                <a:cs typeface="Times New Roman" panose="02020603050405020304" pitchFamily="18" charset="0"/>
              </a:rPr>
              <a:t>N</a:t>
            </a:r>
            <a:r>
              <a:rPr lang="en-US" sz="1200" b="1" dirty="0">
                <a:solidFill>
                  <a:srgbClr val="D339D3"/>
                </a:solidFill>
                <a:latin typeface="Times New Roman" panose="02020603050405020304" pitchFamily="18" charset="0"/>
                <a:cs typeface="Times New Roman" panose="02020603050405020304" pitchFamily="18" charset="0"/>
              </a:rPr>
              <a:t>+1)</a:t>
            </a:r>
          </a:p>
        </p:txBody>
      </p:sp>
      <p:grpSp>
        <p:nvGrpSpPr>
          <p:cNvPr id="5" name="Group 4"/>
          <p:cNvGrpSpPr/>
          <p:nvPr/>
        </p:nvGrpSpPr>
        <p:grpSpPr>
          <a:xfrm>
            <a:off x="2149133" y="4005064"/>
            <a:ext cx="838691" cy="952506"/>
            <a:chOff x="2627784" y="3988662"/>
            <a:chExt cx="838691" cy="952506"/>
          </a:xfrm>
        </p:grpSpPr>
        <p:sp>
          <p:nvSpPr>
            <p:cNvPr id="34" name="Rectangle 33"/>
            <p:cNvSpPr/>
            <p:nvPr/>
          </p:nvSpPr>
          <p:spPr>
            <a:xfrm>
              <a:off x="2627784" y="4664169"/>
              <a:ext cx="838691" cy="276999"/>
            </a:xfrm>
            <a:prstGeom prst="rect">
              <a:avLst/>
            </a:prstGeom>
          </p:spPr>
          <p:txBody>
            <a:bodyPr wrap="none">
              <a:spAutoFit/>
            </a:bodyPr>
            <a:lstStyle/>
            <a:p>
              <a:r>
                <a:rPr lang="en-US" sz="1200" b="1" dirty="0">
                  <a:solidFill>
                    <a:srgbClr val="00B050"/>
                  </a:solidFill>
                  <a:latin typeface="Times New Roman" panose="02020603050405020304" pitchFamily="18" charset="0"/>
                  <a:cs typeface="Times New Roman" panose="02020603050405020304" pitchFamily="18" charset="0"/>
                </a:rPr>
                <a:t>(</a:t>
              </a:r>
              <a:r>
                <a:rPr lang="en-US" sz="1200" b="1" i="1" dirty="0">
                  <a:solidFill>
                    <a:srgbClr val="00B050"/>
                  </a:solidFill>
                  <a:latin typeface="Times New Roman" panose="02020603050405020304" pitchFamily="18" charset="0"/>
                  <a:cs typeface="Times New Roman" panose="02020603050405020304" pitchFamily="18" charset="0"/>
                </a:rPr>
                <a:t>N</a:t>
              </a:r>
              <a:r>
                <a:rPr lang="en-US" sz="1200" b="1" dirty="0">
                  <a:solidFill>
                    <a:srgbClr val="00B050"/>
                  </a:solidFill>
                  <a:latin typeface="Times New Roman" panose="02020603050405020304" pitchFamily="18" charset="0"/>
                  <a:cs typeface="Times New Roman" panose="02020603050405020304" pitchFamily="18" charset="0"/>
                </a:rPr>
                <a:t>+1) × </a:t>
              </a:r>
              <a:r>
                <a:rPr lang="en-US" sz="1200" b="1" i="1" dirty="0">
                  <a:solidFill>
                    <a:srgbClr val="00B050"/>
                  </a:solidFill>
                  <a:latin typeface="Times New Roman" panose="02020603050405020304" pitchFamily="18" charset="0"/>
                  <a:cs typeface="Times New Roman" panose="02020603050405020304" pitchFamily="18" charset="0"/>
                </a:rPr>
                <a:t>N</a:t>
              </a:r>
              <a:endParaRPr lang="en-US" sz="1200" b="1" dirty="0">
                <a:solidFill>
                  <a:srgbClr val="00B050"/>
                </a:solidFill>
                <a:latin typeface="Times New Roman" panose="02020603050405020304" pitchFamily="18" charset="0"/>
                <a:cs typeface="Times New Roman" panose="02020603050405020304" pitchFamily="18" charset="0"/>
              </a:endParaRPr>
            </a:p>
          </p:txBody>
        </p:sp>
        <p:cxnSp>
          <p:nvCxnSpPr>
            <p:cNvPr id="35" name="Straight Arrow Connector 34"/>
            <p:cNvCxnSpPr/>
            <p:nvPr/>
          </p:nvCxnSpPr>
          <p:spPr>
            <a:xfrm flipV="1">
              <a:off x="3059832" y="3988662"/>
              <a:ext cx="0" cy="675507"/>
            </a:xfrm>
            <a:prstGeom prst="straightConnector1">
              <a:avLst/>
            </a:prstGeom>
            <a:ln>
              <a:solidFill>
                <a:srgbClr val="00B050"/>
              </a:solidFill>
              <a:tailEnd type="triangle"/>
            </a:ln>
            <a:effectLst/>
          </p:spPr>
          <p:style>
            <a:lnRef idx="2">
              <a:schemeClr val="accent1"/>
            </a:lnRef>
            <a:fillRef idx="0">
              <a:schemeClr val="accent1"/>
            </a:fillRef>
            <a:effectRef idx="1">
              <a:schemeClr val="accent1"/>
            </a:effectRef>
            <a:fontRef idx="minor">
              <a:schemeClr val="tx1"/>
            </a:fontRef>
          </p:style>
        </p:cxnSp>
      </p:grpSp>
      <p:grpSp>
        <p:nvGrpSpPr>
          <p:cNvPr id="3" name="Group 2"/>
          <p:cNvGrpSpPr/>
          <p:nvPr/>
        </p:nvGrpSpPr>
        <p:grpSpPr>
          <a:xfrm>
            <a:off x="1377375" y="4013240"/>
            <a:ext cx="1106393" cy="495880"/>
            <a:chOff x="1835696" y="4013240"/>
            <a:chExt cx="1106393" cy="495880"/>
          </a:xfrm>
        </p:grpSpPr>
        <p:sp>
          <p:nvSpPr>
            <p:cNvPr id="36" name="Right Brace 35"/>
            <p:cNvSpPr/>
            <p:nvPr/>
          </p:nvSpPr>
          <p:spPr>
            <a:xfrm rot="5400000">
              <a:off x="2271162" y="3767792"/>
              <a:ext cx="279856" cy="770752"/>
            </a:xfrm>
            <a:prstGeom prst="rightBrace">
              <a:avLst/>
            </a:prstGeom>
            <a:ln>
              <a:solidFill>
                <a:srgbClr val="D339D3"/>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9" name="Rectangle 38"/>
            <p:cNvSpPr/>
            <p:nvPr/>
          </p:nvSpPr>
          <p:spPr>
            <a:xfrm>
              <a:off x="1835696" y="4232121"/>
              <a:ext cx="1106393" cy="276999"/>
            </a:xfrm>
            <a:prstGeom prst="rect">
              <a:avLst/>
            </a:prstGeom>
          </p:spPr>
          <p:txBody>
            <a:bodyPr wrap="none">
              <a:spAutoFit/>
            </a:bodyPr>
            <a:lstStyle/>
            <a:p>
              <a:r>
                <a:rPr lang="en-US" sz="1200" b="1" dirty="0">
                  <a:solidFill>
                    <a:srgbClr val="D339D3"/>
                  </a:solidFill>
                  <a:latin typeface="Times New Roman" panose="02020603050405020304" pitchFamily="18" charset="0"/>
                  <a:cs typeface="Times New Roman" panose="02020603050405020304" pitchFamily="18" charset="0"/>
                </a:rPr>
                <a:t>(</a:t>
              </a:r>
              <a:r>
                <a:rPr lang="en-US" sz="1200" b="1" i="1" dirty="0">
                  <a:solidFill>
                    <a:srgbClr val="D339D3"/>
                  </a:solidFill>
                  <a:latin typeface="Times New Roman" panose="02020603050405020304" pitchFamily="18" charset="0"/>
                  <a:cs typeface="Times New Roman" panose="02020603050405020304" pitchFamily="18" charset="0"/>
                </a:rPr>
                <a:t>N</a:t>
              </a:r>
              <a:r>
                <a:rPr lang="en-US" sz="1200" b="1" dirty="0">
                  <a:solidFill>
                    <a:srgbClr val="D339D3"/>
                  </a:solidFill>
                  <a:latin typeface="Times New Roman" panose="02020603050405020304" pitchFamily="18" charset="0"/>
                  <a:cs typeface="Times New Roman" panose="02020603050405020304" pitchFamily="18" charset="0"/>
                </a:rPr>
                <a:t>+1) × (</a:t>
              </a:r>
              <a:r>
                <a:rPr lang="en-US" sz="1200" b="1" i="1" dirty="0">
                  <a:solidFill>
                    <a:srgbClr val="D339D3"/>
                  </a:solidFill>
                  <a:latin typeface="Times New Roman" panose="02020603050405020304" pitchFamily="18" charset="0"/>
                  <a:cs typeface="Times New Roman" panose="02020603050405020304" pitchFamily="18" charset="0"/>
                </a:rPr>
                <a:t>N</a:t>
              </a:r>
              <a:r>
                <a:rPr lang="en-US" sz="1200" b="1" dirty="0">
                  <a:solidFill>
                    <a:srgbClr val="D339D3"/>
                  </a:solidFill>
                  <a:latin typeface="Times New Roman" panose="02020603050405020304" pitchFamily="18" charset="0"/>
                  <a:cs typeface="Times New Roman" panose="02020603050405020304" pitchFamily="18" charset="0"/>
                </a:rPr>
                <a:t>+1)</a:t>
              </a:r>
            </a:p>
          </p:txBody>
        </p:sp>
      </p:grpSp>
      <p:sp>
        <p:nvSpPr>
          <p:cNvPr id="40" name="Rectangle 39"/>
          <p:cNvSpPr/>
          <p:nvPr/>
        </p:nvSpPr>
        <p:spPr>
          <a:xfrm>
            <a:off x="3018546" y="2636912"/>
            <a:ext cx="545342" cy="276999"/>
          </a:xfrm>
          <a:prstGeom prst="rect">
            <a:avLst/>
          </a:prstGeom>
        </p:spPr>
        <p:txBody>
          <a:bodyPr wrap="none">
            <a:spAutoFit/>
          </a:bodyPr>
          <a:lstStyle/>
          <a:p>
            <a:r>
              <a:rPr lang="en-US" sz="1200" b="1" i="1" dirty="0">
                <a:solidFill>
                  <a:srgbClr val="7030A0"/>
                </a:solidFill>
                <a:latin typeface="Times New Roman" panose="02020603050405020304" pitchFamily="18" charset="0"/>
                <a:cs typeface="Times New Roman" panose="02020603050405020304" pitchFamily="18" charset="0"/>
              </a:rPr>
              <a:t>N</a:t>
            </a:r>
            <a:r>
              <a:rPr lang="en-US" sz="1200" b="1" dirty="0">
                <a:solidFill>
                  <a:srgbClr val="7030A0"/>
                </a:solidFill>
                <a:latin typeface="Times New Roman" panose="02020603050405020304" pitchFamily="18" charset="0"/>
                <a:cs typeface="Times New Roman" panose="02020603050405020304" pitchFamily="18" charset="0"/>
              </a:rPr>
              <a:t> × </a:t>
            </a:r>
            <a:r>
              <a:rPr lang="en-US" sz="1200" b="1" i="1" dirty="0">
                <a:solidFill>
                  <a:srgbClr val="7030A0"/>
                </a:solidFill>
                <a:latin typeface="Times New Roman" panose="02020603050405020304" pitchFamily="18" charset="0"/>
                <a:cs typeface="Times New Roman" panose="02020603050405020304" pitchFamily="18" charset="0"/>
              </a:rPr>
              <a:t>n</a:t>
            </a:r>
          </a:p>
        </p:txBody>
      </p:sp>
      <p:grpSp>
        <p:nvGrpSpPr>
          <p:cNvPr id="6" name="Group 5"/>
          <p:cNvGrpSpPr/>
          <p:nvPr/>
        </p:nvGrpSpPr>
        <p:grpSpPr>
          <a:xfrm>
            <a:off x="4460904" y="4131755"/>
            <a:ext cx="1695272" cy="666647"/>
            <a:chOff x="4316490" y="3961385"/>
            <a:chExt cx="1695272" cy="666647"/>
          </a:xfrm>
        </p:grpSpPr>
        <p:sp>
          <p:nvSpPr>
            <p:cNvPr id="2" name="Rectangle 1"/>
            <p:cNvSpPr/>
            <p:nvPr/>
          </p:nvSpPr>
          <p:spPr>
            <a:xfrm>
              <a:off x="4316490" y="4320255"/>
              <a:ext cx="1695272" cy="307777"/>
            </a:xfrm>
            <a:prstGeom prst="rect">
              <a:avLst/>
            </a:prstGeom>
          </p:spPr>
          <p:txBody>
            <a:bodyPr wrap="none">
              <a:spAutoFit/>
            </a:bodyPr>
            <a:lstStyle/>
            <a:p>
              <a:r>
                <a:rPr lang="en-US" sz="1400" b="1" dirty="0">
                  <a:solidFill>
                    <a:srgbClr val="FF0000"/>
                  </a:solidFill>
                </a:rPr>
                <a:t>Velocity Coefficients</a:t>
              </a:r>
            </a:p>
          </p:txBody>
        </p:sp>
        <p:cxnSp>
          <p:nvCxnSpPr>
            <p:cNvPr id="26" name="Straight Arrow Connector 25"/>
            <p:cNvCxnSpPr/>
            <p:nvPr/>
          </p:nvCxnSpPr>
          <p:spPr>
            <a:xfrm flipV="1">
              <a:off x="5148064" y="3961385"/>
              <a:ext cx="0" cy="409235"/>
            </a:xfrm>
            <a:prstGeom prst="straightConnector1">
              <a:avLst/>
            </a:prstGeom>
            <a:ln>
              <a:solidFill>
                <a:srgbClr val="FF0000"/>
              </a:solidFill>
              <a:tailEnd type="triangle"/>
            </a:ln>
            <a:effectLst>
              <a:outerShdw blurRad="50800" dist="38100" dir="5400000" algn="t"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grpSp>
      <p:graphicFrame>
        <p:nvGraphicFramePr>
          <p:cNvPr id="37" name="Object 36"/>
          <p:cNvGraphicFramePr>
            <a:graphicFrameLocks noChangeAspect="1"/>
          </p:cNvGraphicFramePr>
          <p:nvPr>
            <p:extLst>
              <p:ext uri="{D42A27DB-BD31-4B8C-83A1-F6EECF244321}">
                <p14:modId xmlns:p14="http://schemas.microsoft.com/office/powerpoint/2010/main" val="1469439384"/>
              </p:ext>
            </p:extLst>
          </p:nvPr>
        </p:nvGraphicFramePr>
        <p:xfrm>
          <a:off x="6876256" y="2839326"/>
          <a:ext cx="2001653" cy="2101842"/>
        </p:xfrm>
        <a:graphic>
          <a:graphicData uri="http://schemas.openxmlformats.org/presentationml/2006/ole">
            <mc:AlternateContent xmlns:mc="http://schemas.openxmlformats.org/markup-compatibility/2006">
              <mc:Choice xmlns:v="urn:schemas-microsoft-com:vml" Requires="v">
                <p:oleObj spid="_x0000_s35642" name="Equation" r:id="rId13" imgW="1765080" imgH="1854000" progId="Equation.DSMT4">
                  <p:embed/>
                </p:oleObj>
              </mc:Choice>
              <mc:Fallback>
                <p:oleObj name="Equation" r:id="rId13" imgW="1765080" imgH="1854000" progId="Equation.DSMT4">
                  <p:embed/>
                  <p:pic>
                    <p:nvPicPr>
                      <p:cNvPr id="31" name="Object 30"/>
                      <p:cNvPicPr/>
                      <p:nvPr/>
                    </p:nvPicPr>
                    <p:blipFill>
                      <a:blip r:embed="rId14"/>
                      <a:stretch>
                        <a:fillRect/>
                      </a:stretch>
                    </p:blipFill>
                    <p:spPr>
                      <a:xfrm>
                        <a:off x="6876256" y="2839326"/>
                        <a:ext cx="2001653" cy="2101842"/>
                      </a:xfrm>
                      <a:prstGeom prst="rect">
                        <a:avLst/>
                      </a:prstGeom>
                    </p:spPr>
                  </p:pic>
                </p:oleObj>
              </mc:Fallback>
            </mc:AlternateContent>
          </a:graphicData>
        </a:graphic>
      </p:graphicFrame>
    </p:spTree>
    <p:extLst>
      <p:ext uri="{BB962C8B-B14F-4D97-AF65-F5344CB8AC3E}">
        <p14:creationId xmlns:p14="http://schemas.microsoft.com/office/powerpoint/2010/main" val="9728517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TAMU_Aero_Logo.png"/>
          <p:cNvPicPr>
            <a:picLocks noChangeAspect="1"/>
          </p:cNvPicPr>
          <p:nvPr/>
        </p:nvPicPr>
        <p:blipFill>
          <a:blip r:embed="rId4"/>
          <a:stretch>
            <a:fillRect/>
          </a:stretch>
        </p:blipFill>
        <p:spPr>
          <a:xfrm>
            <a:off x="0" y="-27384"/>
            <a:ext cx="9144000" cy="998413"/>
          </a:xfrm>
          <a:prstGeom prst="rect">
            <a:avLst/>
          </a:prstGeom>
        </p:spPr>
      </p:pic>
      <p:sp>
        <p:nvSpPr>
          <p:cNvPr id="33" name="Rectangle 32"/>
          <p:cNvSpPr/>
          <p:nvPr/>
        </p:nvSpPr>
        <p:spPr>
          <a:xfrm>
            <a:off x="1" y="548680"/>
            <a:ext cx="9144000" cy="400110"/>
          </a:xfrm>
          <a:prstGeom prst="rect">
            <a:avLst/>
          </a:prstGeom>
        </p:spPr>
        <p:txBody>
          <a:bodyPr wrap="square">
            <a:spAutoFit/>
          </a:bodyPr>
          <a:lstStyle/>
          <a:p>
            <a:pPr algn="ctr"/>
            <a:r>
              <a:rPr lang="en-US" sz="2000" b="1" dirty="0">
                <a:solidFill>
                  <a:srgbClr val="FFFFFF"/>
                </a:solidFill>
                <a:latin typeface="Adobe Caslon Pro Bold"/>
                <a:cs typeface="Adobe Caslon Pro Bold"/>
              </a:rPr>
              <a:t>SECOND  ORDER  ALGORITHM</a:t>
            </a:r>
            <a:endParaRPr lang="en-US" sz="2000" b="1" dirty="0">
              <a:solidFill>
                <a:srgbClr val="FFFFFF"/>
              </a:solidFill>
            </a:endParaRPr>
          </a:p>
        </p:txBody>
      </p:sp>
      <p:sp>
        <p:nvSpPr>
          <p:cNvPr id="23" name="Slide Number Placeholder 16"/>
          <p:cNvSpPr txBox="1">
            <a:spLocks/>
          </p:cNvSpPr>
          <p:nvPr/>
        </p:nvSpPr>
        <p:spPr>
          <a:xfrm>
            <a:off x="6934200" y="6381328"/>
            <a:ext cx="2133600" cy="365125"/>
          </a:xfrm>
          <a:prstGeom prst="rect">
            <a:avLst/>
          </a:prstGeom>
        </p:spPr>
        <p:txBody>
          <a:bodyPr vert="horz"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600" i="0" u="none" strike="noStrike" kern="1200" cap="none" spc="0" normalizeH="0" baseline="0" noProof="0" smtClean="0">
                <a:ln>
                  <a:noFill/>
                </a:ln>
                <a:solidFill>
                  <a:srgbClr val="660066"/>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21</a:t>
            </a:fld>
            <a:endParaRPr kumimoji="0" lang="en-US" sz="1600" i="0" u="none" strike="noStrike" kern="1200" cap="none" spc="0" normalizeH="0" baseline="0" noProof="0" dirty="0">
              <a:ln>
                <a:noFill/>
              </a:ln>
              <a:solidFill>
                <a:srgbClr val="660066"/>
              </a:solidFill>
              <a:effectLst/>
              <a:uLnTx/>
              <a:uFillTx/>
              <a:latin typeface="+mn-lt"/>
              <a:ea typeface="+mn-ea"/>
              <a:cs typeface="+mn-cs"/>
            </a:endParaRPr>
          </a:p>
        </p:txBody>
      </p:sp>
      <p:sp>
        <p:nvSpPr>
          <p:cNvPr id="13" name="TextBox 12"/>
          <p:cNvSpPr txBox="1"/>
          <p:nvPr/>
        </p:nvSpPr>
        <p:spPr>
          <a:xfrm>
            <a:off x="6836568" y="44624"/>
            <a:ext cx="2307432" cy="615553"/>
          </a:xfrm>
          <a:prstGeom prst="rect">
            <a:avLst/>
          </a:prstGeom>
          <a:noFill/>
        </p:spPr>
        <p:txBody>
          <a:bodyPr wrap="square" rtlCol="0">
            <a:spAutoFit/>
          </a:bodyPr>
          <a:lstStyle/>
          <a:p>
            <a:r>
              <a:rPr lang="en-US" sz="1200" dirty="0">
                <a:solidFill>
                  <a:schemeClr val="bg1"/>
                </a:solidFill>
                <a:latin typeface="Adobe Caslon Pro Bold"/>
                <a:cs typeface="Adobe Caslon Pro Bold"/>
              </a:rPr>
              <a:t>JUNKINS    &amp;    WOOLLANDS</a:t>
            </a:r>
          </a:p>
          <a:p>
            <a:r>
              <a:rPr lang="en-US" sz="1100" dirty="0">
                <a:solidFill>
                  <a:schemeClr val="bg1"/>
                </a:solidFill>
                <a:latin typeface="Adobe Caslon Pro Bold"/>
                <a:cs typeface="Adobe Caslon Pro Bold"/>
              </a:rPr>
              <a:t>Picard-</a:t>
            </a:r>
            <a:r>
              <a:rPr lang="en-US" sz="1100" dirty="0" err="1">
                <a:solidFill>
                  <a:schemeClr val="bg1"/>
                </a:solidFill>
                <a:latin typeface="Adobe Caslon Pro Bold"/>
                <a:cs typeface="Adobe Caslon Pro Bold"/>
              </a:rPr>
              <a:t>Chebyshev</a:t>
            </a:r>
            <a:r>
              <a:rPr lang="en-US" sz="1100" dirty="0">
                <a:solidFill>
                  <a:schemeClr val="bg1"/>
                </a:solidFill>
                <a:latin typeface="Adobe Caslon Pro Bold"/>
                <a:cs typeface="Adobe Caslon Pro Bold"/>
              </a:rPr>
              <a:t> Lecture Series</a:t>
            </a:r>
          </a:p>
          <a:p>
            <a:r>
              <a:rPr lang="en-US" sz="1100" dirty="0">
                <a:solidFill>
                  <a:schemeClr val="bg1"/>
                </a:solidFill>
                <a:latin typeface="Adobe Caslon Pro Bold"/>
                <a:cs typeface="Adobe Caslon Pro Bold"/>
              </a:rPr>
              <a:t>#3 Picard-Chebyshev Methods</a:t>
            </a:r>
          </a:p>
        </p:txBody>
      </p:sp>
      <p:graphicFrame>
        <p:nvGraphicFramePr>
          <p:cNvPr id="19" name="Object 18"/>
          <p:cNvGraphicFramePr>
            <a:graphicFrameLocks noChangeAspect="1"/>
          </p:cNvGraphicFramePr>
          <p:nvPr>
            <p:extLst>
              <p:ext uri="{D42A27DB-BD31-4B8C-83A1-F6EECF244321}">
                <p14:modId xmlns:p14="http://schemas.microsoft.com/office/powerpoint/2010/main" val="3640481550"/>
              </p:ext>
            </p:extLst>
          </p:nvPr>
        </p:nvGraphicFramePr>
        <p:xfrm>
          <a:off x="291363" y="5308886"/>
          <a:ext cx="3802042" cy="662984"/>
        </p:xfrm>
        <a:graphic>
          <a:graphicData uri="http://schemas.openxmlformats.org/presentationml/2006/ole">
            <mc:AlternateContent xmlns:mc="http://schemas.openxmlformats.org/markup-compatibility/2006">
              <mc:Choice xmlns:v="urn:schemas-microsoft-com:vml" Requires="v">
                <p:oleObj spid="_x0000_s61367" name="Equation" r:id="rId5" imgW="3492360" imgH="609480" progId="Equation.DSMT4">
                  <p:embed/>
                </p:oleObj>
              </mc:Choice>
              <mc:Fallback>
                <p:oleObj name="Equation" r:id="rId5" imgW="3492360" imgH="609480" progId="Equation.DSMT4">
                  <p:embed/>
                  <p:pic>
                    <p:nvPicPr>
                      <p:cNvPr id="0" name=""/>
                      <p:cNvPicPr/>
                      <p:nvPr/>
                    </p:nvPicPr>
                    <p:blipFill>
                      <a:blip r:embed="rId6"/>
                      <a:stretch>
                        <a:fillRect/>
                      </a:stretch>
                    </p:blipFill>
                    <p:spPr>
                      <a:xfrm>
                        <a:off x="291363" y="5308886"/>
                        <a:ext cx="3802042" cy="662984"/>
                      </a:xfrm>
                      <a:prstGeom prst="rect">
                        <a:avLst/>
                      </a:prstGeom>
                    </p:spPr>
                  </p:pic>
                </p:oleObj>
              </mc:Fallback>
            </mc:AlternateContent>
          </a:graphicData>
        </a:graphic>
      </p:graphicFrame>
      <p:graphicFrame>
        <p:nvGraphicFramePr>
          <p:cNvPr id="20" name="Object 19"/>
          <p:cNvGraphicFramePr>
            <a:graphicFrameLocks noChangeAspect="1"/>
          </p:cNvGraphicFramePr>
          <p:nvPr>
            <p:extLst>
              <p:ext uri="{D42A27DB-BD31-4B8C-83A1-F6EECF244321}">
                <p14:modId xmlns:p14="http://schemas.microsoft.com/office/powerpoint/2010/main" val="1261157045"/>
              </p:ext>
            </p:extLst>
          </p:nvPr>
        </p:nvGraphicFramePr>
        <p:xfrm>
          <a:off x="6269038" y="1414584"/>
          <a:ext cx="2816225" cy="2290762"/>
        </p:xfrm>
        <a:graphic>
          <a:graphicData uri="http://schemas.openxmlformats.org/presentationml/2006/ole">
            <mc:AlternateContent xmlns:mc="http://schemas.openxmlformats.org/markup-compatibility/2006">
              <mc:Choice xmlns:v="urn:schemas-microsoft-com:vml" Requires="v">
                <p:oleObj spid="_x0000_s61368" name="Equation" r:id="rId7" imgW="4000320" imgH="3251160" progId="Equation.DSMT4">
                  <p:embed/>
                </p:oleObj>
              </mc:Choice>
              <mc:Fallback>
                <p:oleObj name="Equation" r:id="rId7" imgW="4000320" imgH="3251160" progId="Equation.DSMT4">
                  <p:embed/>
                  <p:pic>
                    <p:nvPicPr>
                      <p:cNvPr id="0" name=""/>
                      <p:cNvPicPr/>
                      <p:nvPr/>
                    </p:nvPicPr>
                    <p:blipFill>
                      <a:blip r:embed="rId8"/>
                      <a:stretch>
                        <a:fillRect/>
                      </a:stretch>
                    </p:blipFill>
                    <p:spPr>
                      <a:xfrm>
                        <a:off x="6269038" y="1414584"/>
                        <a:ext cx="2816225" cy="2290762"/>
                      </a:xfrm>
                      <a:prstGeom prst="rect">
                        <a:avLst/>
                      </a:prstGeom>
                    </p:spPr>
                  </p:pic>
                </p:oleObj>
              </mc:Fallback>
            </mc:AlternateContent>
          </a:graphicData>
        </a:graphic>
      </p:graphicFrame>
      <p:graphicFrame>
        <p:nvGraphicFramePr>
          <p:cNvPr id="21" name="Object 20"/>
          <p:cNvGraphicFramePr>
            <a:graphicFrameLocks noChangeAspect="1"/>
          </p:cNvGraphicFramePr>
          <p:nvPr>
            <p:extLst>
              <p:ext uri="{D42A27DB-BD31-4B8C-83A1-F6EECF244321}">
                <p14:modId xmlns:p14="http://schemas.microsoft.com/office/powerpoint/2010/main" val="567987670"/>
              </p:ext>
            </p:extLst>
          </p:nvPr>
        </p:nvGraphicFramePr>
        <p:xfrm>
          <a:off x="4622384" y="4573545"/>
          <a:ext cx="619125" cy="839787"/>
        </p:xfrm>
        <a:graphic>
          <a:graphicData uri="http://schemas.openxmlformats.org/presentationml/2006/ole">
            <mc:AlternateContent xmlns:mc="http://schemas.openxmlformats.org/markup-compatibility/2006">
              <mc:Choice xmlns:v="urn:schemas-microsoft-com:vml" Requires="v">
                <p:oleObj spid="_x0000_s61369" name="Equation" r:id="rId9" imgW="672840" imgH="914400" progId="Equation.DSMT4">
                  <p:embed/>
                </p:oleObj>
              </mc:Choice>
              <mc:Fallback>
                <p:oleObj name="Equation" r:id="rId9" imgW="672840" imgH="914400" progId="Equation.DSMT4">
                  <p:embed/>
                  <p:pic>
                    <p:nvPicPr>
                      <p:cNvPr id="0" name=""/>
                      <p:cNvPicPr/>
                      <p:nvPr/>
                    </p:nvPicPr>
                    <p:blipFill>
                      <a:blip r:embed="rId10"/>
                      <a:stretch>
                        <a:fillRect/>
                      </a:stretch>
                    </p:blipFill>
                    <p:spPr>
                      <a:xfrm>
                        <a:off x="4622384" y="4573545"/>
                        <a:ext cx="619125" cy="839787"/>
                      </a:xfrm>
                      <a:prstGeom prst="rect">
                        <a:avLst/>
                      </a:prstGeom>
                    </p:spPr>
                  </p:pic>
                </p:oleObj>
              </mc:Fallback>
            </mc:AlternateContent>
          </a:graphicData>
        </a:graphic>
      </p:graphicFrame>
      <p:graphicFrame>
        <p:nvGraphicFramePr>
          <p:cNvPr id="22" name="Object 21"/>
          <p:cNvGraphicFramePr>
            <a:graphicFrameLocks noChangeAspect="1"/>
          </p:cNvGraphicFramePr>
          <p:nvPr>
            <p:extLst>
              <p:ext uri="{D42A27DB-BD31-4B8C-83A1-F6EECF244321}">
                <p14:modId xmlns:p14="http://schemas.microsoft.com/office/powerpoint/2010/main" val="2570138489"/>
              </p:ext>
            </p:extLst>
          </p:nvPr>
        </p:nvGraphicFramePr>
        <p:xfrm>
          <a:off x="4322681" y="2828032"/>
          <a:ext cx="1852612" cy="889000"/>
        </p:xfrm>
        <a:graphic>
          <a:graphicData uri="http://schemas.openxmlformats.org/presentationml/2006/ole">
            <mc:AlternateContent xmlns:mc="http://schemas.openxmlformats.org/markup-compatibility/2006">
              <mc:Choice xmlns:v="urn:schemas-microsoft-com:vml" Requires="v">
                <p:oleObj spid="_x0000_s61370" name="Equation" r:id="rId11" imgW="1955520" imgH="939600" progId="Equation.DSMT4">
                  <p:embed/>
                </p:oleObj>
              </mc:Choice>
              <mc:Fallback>
                <p:oleObj name="Equation" r:id="rId11" imgW="1955520" imgH="939600" progId="Equation.DSMT4">
                  <p:embed/>
                  <p:pic>
                    <p:nvPicPr>
                      <p:cNvPr id="0" name=""/>
                      <p:cNvPicPr/>
                      <p:nvPr/>
                    </p:nvPicPr>
                    <p:blipFill>
                      <a:blip r:embed="rId12"/>
                      <a:stretch>
                        <a:fillRect/>
                      </a:stretch>
                    </p:blipFill>
                    <p:spPr>
                      <a:xfrm>
                        <a:off x="4322681" y="2828032"/>
                        <a:ext cx="1852612" cy="889000"/>
                      </a:xfrm>
                      <a:prstGeom prst="rect">
                        <a:avLst/>
                      </a:prstGeom>
                    </p:spPr>
                  </p:pic>
                </p:oleObj>
              </mc:Fallback>
            </mc:AlternateContent>
          </a:graphicData>
        </a:graphic>
      </p:graphicFrame>
      <p:graphicFrame>
        <p:nvGraphicFramePr>
          <p:cNvPr id="3" name="Object 2"/>
          <p:cNvGraphicFramePr>
            <a:graphicFrameLocks noChangeAspect="1"/>
          </p:cNvGraphicFramePr>
          <p:nvPr>
            <p:extLst>
              <p:ext uri="{D42A27DB-BD31-4B8C-83A1-F6EECF244321}">
                <p14:modId xmlns:p14="http://schemas.microsoft.com/office/powerpoint/2010/main" val="4048345342"/>
              </p:ext>
            </p:extLst>
          </p:nvPr>
        </p:nvGraphicFramePr>
        <p:xfrm>
          <a:off x="5277536" y="1861395"/>
          <a:ext cx="897757" cy="950566"/>
        </p:xfrm>
        <a:graphic>
          <a:graphicData uri="http://schemas.openxmlformats.org/presentationml/2006/ole">
            <mc:AlternateContent xmlns:mc="http://schemas.openxmlformats.org/markup-compatibility/2006">
              <mc:Choice xmlns:v="urn:schemas-microsoft-com:vml" Requires="v">
                <p:oleObj spid="_x0000_s61371" name="Equation" r:id="rId13" imgW="863280" imgH="914400" progId="Equation.DSMT4">
                  <p:embed/>
                </p:oleObj>
              </mc:Choice>
              <mc:Fallback>
                <p:oleObj name="Equation" r:id="rId13" imgW="863280" imgH="914400" progId="Equation.DSMT4">
                  <p:embed/>
                  <p:pic>
                    <p:nvPicPr>
                      <p:cNvPr id="0" name=""/>
                      <p:cNvPicPr/>
                      <p:nvPr/>
                    </p:nvPicPr>
                    <p:blipFill>
                      <a:blip r:embed="rId14"/>
                      <a:stretch>
                        <a:fillRect/>
                      </a:stretch>
                    </p:blipFill>
                    <p:spPr>
                      <a:xfrm>
                        <a:off x="5277536" y="1861395"/>
                        <a:ext cx="897757" cy="950566"/>
                      </a:xfrm>
                      <a:prstGeom prst="rect">
                        <a:avLst/>
                      </a:prstGeom>
                    </p:spPr>
                  </p:pic>
                </p:oleObj>
              </mc:Fallback>
            </mc:AlternateContent>
          </a:graphicData>
        </a:graphic>
      </p:graphicFrame>
      <p:graphicFrame>
        <p:nvGraphicFramePr>
          <p:cNvPr id="4" name="Object 3"/>
          <p:cNvGraphicFramePr>
            <a:graphicFrameLocks noChangeAspect="1"/>
          </p:cNvGraphicFramePr>
          <p:nvPr>
            <p:extLst>
              <p:ext uri="{D42A27DB-BD31-4B8C-83A1-F6EECF244321}">
                <p14:modId xmlns:p14="http://schemas.microsoft.com/office/powerpoint/2010/main" val="3679251652"/>
              </p:ext>
            </p:extLst>
          </p:nvPr>
        </p:nvGraphicFramePr>
        <p:xfrm>
          <a:off x="4981493" y="1521827"/>
          <a:ext cx="1193800" cy="254000"/>
        </p:xfrm>
        <a:graphic>
          <a:graphicData uri="http://schemas.openxmlformats.org/presentationml/2006/ole">
            <mc:AlternateContent xmlns:mc="http://schemas.openxmlformats.org/markup-compatibility/2006">
              <mc:Choice xmlns:v="urn:schemas-microsoft-com:vml" Requires="v">
                <p:oleObj spid="_x0000_s61372" name="Equation" r:id="rId15" imgW="1193760" imgH="253800" progId="Equation.DSMT4">
                  <p:embed/>
                </p:oleObj>
              </mc:Choice>
              <mc:Fallback>
                <p:oleObj name="Equation" r:id="rId15" imgW="1193760" imgH="253800" progId="Equation.DSMT4">
                  <p:embed/>
                  <p:pic>
                    <p:nvPicPr>
                      <p:cNvPr id="0" name=""/>
                      <p:cNvPicPr/>
                      <p:nvPr/>
                    </p:nvPicPr>
                    <p:blipFill>
                      <a:blip r:embed="rId16"/>
                      <a:stretch>
                        <a:fillRect/>
                      </a:stretch>
                    </p:blipFill>
                    <p:spPr>
                      <a:xfrm>
                        <a:off x="4981493" y="1521827"/>
                        <a:ext cx="1193800" cy="254000"/>
                      </a:xfrm>
                      <a:prstGeom prst="rect">
                        <a:avLst/>
                      </a:prstGeom>
                    </p:spPr>
                  </p:pic>
                </p:oleObj>
              </mc:Fallback>
            </mc:AlternateContent>
          </a:graphicData>
        </a:graphic>
      </p:graphicFrame>
      <p:sp>
        <p:nvSpPr>
          <p:cNvPr id="5" name="Curved Left Arrow 4"/>
          <p:cNvSpPr/>
          <p:nvPr/>
        </p:nvSpPr>
        <p:spPr>
          <a:xfrm rot="10800000">
            <a:off x="23352" y="3667936"/>
            <a:ext cx="599014" cy="2857408"/>
          </a:xfrm>
          <a:prstGeom prst="curvedLeftArrow">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6" name="Rectangle 5"/>
          <p:cNvSpPr/>
          <p:nvPr/>
        </p:nvSpPr>
        <p:spPr>
          <a:xfrm>
            <a:off x="1" y="4942751"/>
            <a:ext cx="679610" cy="307777"/>
          </a:xfrm>
          <a:prstGeom prst="rect">
            <a:avLst/>
          </a:prstGeom>
        </p:spPr>
        <p:txBody>
          <a:bodyPr wrap="none">
            <a:spAutoFit/>
          </a:bodyPr>
          <a:lstStyle/>
          <a:p>
            <a:r>
              <a:rPr lang="en-US" sz="1400" b="1" dirty="0"/>
              <a:t>Iterate</a:t>
            </a:r>
          </a:p>
        </p:txBody>
      </p:sp>
      <p:graphicFrame>
        <p:nvGraphicFramePr>
          <p:cNvPr id="30" name="Object 29"/>
          <p:cNvGraphicFramePr>
            <a:graphicFrameLocks noChangeAspect="1"/>
          </p:cNvGraphicFramePr>
          <p:nvPr>
            <p:extLst>
              <p:ext uri="{D42A27DB-BD31-4B8C-83A1-F6EECF244321}">
                <p14:modId xmlns:p14="http://schemas.microsoft.com/office/powerpoint/2010/main" val="885239921"/>
              </p:ext>
            </p:extLst>
          </p:nvPr>
        </p:nvGraphicFramePr>
        <p:xfrm>
          <a:off x="476250" y="4397375"/>
          <a:ext cx="3432175" cy="341313"/>
        </p:xfrm>
        <a:graphic>
          <a:graphicData uri="http://schemas.openxmlformats.org/presentationml/2006/ole">
            <mc:AlternateContent xmlns:mc="http://schemas.openxmlformats.org/markup-compatibility/2006">
              <mc:Choice xmlns:v="urn:schemas-microsoft-com:vml" Requires="v">
                <p:oleObj spid="_x0000_s61373" name="Equation" r:id="rId17" imgW="2400120" imgH="241200" progId="Equation.DSMT4">
                  <p:embed/>
                </p:oleObj>
              </mc:Choice>
              <mc:Fallback>
                <p:oleObj name="Equation" r:id="rId17" imgW="2400120" imgH="241200" progId="Equation.DSMT4">
                  <p:embed/>
                  <p:pic>
                    <p:nvPicPr>
                      <p:cNvPr id="0" name=""/>
                      <p:cNvPicPr/>
                      <p:nvPr/>
                    </p:nvPicPr>
                    <p:blipFill>
                      <a:blip r:embed="rId18"/>
                      <a:stretch>
                        <a:fillRect/>
                      </a:stretch>
                    </p:blipFill>
                    <p:spPr>
                      <a:xfrm>
                        <a:off x="476250" y="4397375"/>
                        <a:ext cx="3432175" cy="341313"/>
                      </a:xfrm>
                      <a:prstGeom prst="rect">
                        <a:avLst/>
                      </a:prstGeom>
                    </p:spPr>
                  </p:pic>
                </p:oleObj>
              </mc:Fallback>
            </mc:AlternateContent>
          </a:graphicData>
        </a:graphic>
      </p:graphicFrame>
      <p:graphicFrame>
        <p:nvGraphicFramePr>
          <p:cNvPr id="35" name="Object 34"/>
          <p:cNvGraphicFramePr>
            <a:graphicFrameLocks noChangeAspect="1"/>
          </p:cNvGraphicFramePr>
          <p:nvPr>
            <p:extLst>
              <p:ext uri="{D42A27DB-BD31-4B8C-83A1-F6EECF244321}">
                <p14:modId xmlns:p14="http://schemas.microsoft.com/office/powerpoint/2010/main" val="1518456909"/>
              </p:ext>
            </p:extLst>
          </p:nvPr>
        </p:nvGraphicFramePr>
        <p:xfrm>
          <a:off x="4579908" y="1914637"/>
          <a:ext cx="569103" cy="852847"/>
        </p:xfrm>
        <a:graphic>
          <a:graphicData uri="http://schemas.openxmlformats.org/presentationml/2006/ole">
            <mc:AlternateContent xmlns:mc="http://schemas.openxmlformats.org/markup-compatibility/2006">
              <mc:Choice xmlns:v="urn:schemas-microsoft-com:vml" Requires="v">
                <p:oleObj spid="_x0000_s61374" name="Equation" r:id="rId19" imgW="609480" imgH="914400" progId="Equation.DSMT4">
                  <p:embed/>
                </p:oleObj>
              </mc:Choice>
              <mc:Fallback>
                <p:oleObj name="Equation" r:id="rId19" imgW="609480" imgH="914400" progId="Equation.DSMT4">
                  <p:embed/>
                  <p:pic>
                    <p:nvPicPr>
                      <p:cNvPr id="0" name=""/>
                      <p:cNvPicPr/>
                      <p:nvPr/>
                    </p:nvPicPr>
                    <p:blipFill>
                      <a:blip r:embed="rId20"/>
                      <a:stretch>
                        <a:fillRect/>
                      </a:stretch>
                    </p:blipFill>
                    <p:spPr>
                      <a:xfrm>
                        <a:off x="4579908" y="1914637"/>
                        <a:ext cx="569103" cy="852847"/>
                      </a:xfrm>
                      <a:prstGeom prst="rect">
                        <a:avLst/>
                      </a:prstGeom>
                    </p:spPr>
                  </p:pic>
                </p:oleObj>
              </mc:Fallback>
            </mc:AlternateContent>
          </a:graphicData>
        </a:graphic>
      </p:graphicFrame>
      <p:graphicFrame>
        <p:nvGraphicFramePr>
          <p:cNvPr id="36" name="Object 35"/>
          <p:cNvGraphicFramePr>
            <a:graphicFrameLocks noChangeAspect="1"/>
          </p:cNvGraphicFramePr>
          <p:nvPr>
            <p:extLst>
              <p:ext uri="{D42A27DB-BD31-4B8C-83A1-F6EECF244321}">
                <p14:modId xmlns:p14="http://schemas.microsoft.com/office/powerpoint/2010/main" val="1230499030"/>
              </p:ext>
            </p:extLst>
          </p:nvPr>
        </p:nvGraphicFramePr>
        <p:xfrm>
          <a:off x="6285985" y="4154295"/>
          <a:ext cx="2762025" cy="2255803"/>
        </p:xfrm>
        <a:graphic>
          <a:graphicData uri="http://schemas.openxmlformats.org/presentationml/2006/ole">
            <mc:AlternateContent xmlns:mc="http://schemas.openxmlformats.org/markup-compatibility/2006">
              <mc:Choice xmlns:v="urn:schemas-microsoft-com:vml" Requires="v">
                <p:oleObj spid="_x0000_s61375" name="Equation" r:id="rId21" imgW="3949560" imgH="3225600" progId="Equation.DSMT4">
                  <p:embed/>
                </p:oleObj>
              </mc:Choice>
              <mc:Fallback>
                <p:oleObj name="Equation" r:id="rId21" imgW="3949560" imgH="3225600" progId="Equation.DSMT4">
                  <p:embed/>
                  <p:pic>
                    <p:nvPicPr>
                      <p:cNvPr id="0" name=""/>
                      <p:cNvPicPr/>
                      <p:nvPr/>
                    </p:nvPicPr>
                    <p:blipFill>
                      <a:blip r:embed="rId22"/>
                      <a:stretch>
                        <a:fillRect/>
                      </a:stretch>
                    </p:blipFill>
                    <p:spPr>
                      <a:xfrm>
                        <a:off x="6285985" y="4154295"/>
                        <a:ext cx="2762025" cy="2255803"/>
                      </a:xfrm>
                      <a:prstGeom prst="rect">
                        <a:avLst/>
                      </a:prstGeom>
                    </p:spPr>
                  </p:pic>
                </p:oleObj>
              </mc:Fallback>
            </mc:AlternateContent>
          </a:graphicData>
        </a:graphic>
      </p:graphicFrame>
      <p:graphicFrame>
        <p:nvGraphicFramePr>
          <p:cNvPr id="37" name="Object 36"/>
          <p:cNvGraphicFramePr>
            <a:graphicFrameLocks noChangeAspect="1"/>
          </p:cNvGraphicFramePr>
          <p:nvPr>
            <p:extLst>
              <p:ext uri="{D42A27DB-BD31-4B8C-83A1-F6EECF244321}">
                <p14:modId xmlns:p14="http://schemas.microsoft.com/office/powerpoint/2010/main" val="3820787678"/>
              </p:ext>
            </p:extLst>
          </p:nvPr>
        </p:nvGraphicFramePr>
        <p:xfrm>
          <a:off x="5019987" y="4175273"/>
          <a:ext cx="1206500" cy="254000"/>
        </p:xfrm>
        <a:graphic>
          <a:graphicData uri="http://schemas.openxmlformats.org/presentationml/2006/ole">
            <mc:AlternateContent xmlns:mc="http://schemas.openxmlformats.org/markup-compatibility/2006">
              <mc:Choice xmlns:v="urn:schemas-microsoft-com:vml" Requires="v">
                <p:oleObj spid="_x0000_s61376" name="Equation" r:id="rId23" imgW="1206360" imgH="253800" progId="Equation.DSMT4">
                  <p:embed/>
                </p:oleObj>
              </mc:Choice>
              <mc:Fallback>
                <p:oleObj name="Equation" r:id="rId23" imgW="1206360" imgH="253800" progId="Equation.DSMT4">
                  <p:embed/>
                  <p:pic>
                    <p:nvPicPr>
                      <p:cNvPr id="0" name=""/>
                      <p:cNvPicPr/>
                      <p:nvPr/>
                    </p:nvPicPr>
                    <p:blipFill>
                      <a:blip r:embed="rId24"/>
                      <a:stretch>
                        <a:fillRect/>
                      </a:stretch>
                    </p:blipFill>
                    <p:spPr>
                      <a:xfrm>
                        <a:off x="5019987" y="4175273"/>
                        <a:ext cx="1206500" cy="254000"/>
                      </a:xfrm>
                      <a:prstGeom prst="rect">
                        <a:avLst/>
                      </a:prstGeom>
                    </p:spPr>
                  </p:pic>
                </p:oleObj>
              </mc:Fallback>
            </mc:AlternateContent>
          </a:graphicData>
        </a:graphic>
      </p:graphicFrame>
      <p:graphicFrame>
        <p:nvGraphicFramePr>
          <p:cNvPr id="38" name="Object 37"/>
          <p:cNvGraphicFramePr>
            <a:graphicFrameLocks noChangeAspect="1"/>
          </p:cNvGraphicFramePr>
          <p:nvPr>
            <p:extLst>
              <p:ext uri="{D42A27DB-BD31-4B8C-83A1-F6EECF244321}">
                <p14:modId xmlns:p14="http://schemas.microsoft.com/office/powerpoint/2010/main" val="3201587113"/>
              </p:ext>
            </p:extLst>
          </p:nvPr>
        </p:nvGraphicFramePr>
        <p:xfrm>
          <a:off x="5328730" y="4529539"/>
          <a:ext cx="897757" cy="950566"/>
        </p:xfrm>
        <a:graphic>
          <a:graphicData uri="http://schemas.openxmlformats.org/presentationml/2006/ole">
            <mc:AlternateContent xmlns:mc="http://schemas.openxmlformats.org/markup-compatibility/2006">
              <mc:Choice xmlns:v="urn:schemas-microsoft-com:vml" Requires="v">
                <p:oleObj spid="_x0000_s61377" name="Equation" r:id="rId25" imgW="863280" imgH="914400" progId="Equation.DSMT4">
                  <p:embed/>
                </p:oleObj>
              </mc:Choice>
              <mc:Fallback>
                <p:oleObj name="Equation" r:id="rId25" imgW="863280" imgH="914400" progId="Equation.DSMT4">
                  <p:embed/>
                  <p:pic>
                    <p:nvPicPr>
                      <p:cNvPr id="0" name=""/>
                      <p:cNvPicPr/>
                      <p:nvPr/>
                    </p:nvPicPr>
                    <p:blipFill>
                      <a:blip r:embed="rId14"/>
                      <a:stretch>
                        <a:fillRect/>
                      </a:stretch>
                    </p:blipFill>
                    <p:spPr>
                      <a:xfrm>
                        <a:off x="5328730" y="4529539"/>
                        <a:ext cx="897757" cy="950566"/>
                      </a:xfrm>
                      <a:prstGeom prst="rect">
                        <a:avLst/>
                      </a:prstGeom>
                    </p:spPr>
                  </p:pic>
                </p:oleObj>
              </mc:Fallback>
            </mc:AlternateContent>
          </a:graphicData>
        </a:graphic>
      </p:graphicFrame>
      <p:graphicFrame>
        <p:nvGraphicFramePr>
          <p:cNvPr id="39" name="Object 38"/>
          <p:cNvGraphicFramePr>
            <a:graphicFrameLocks noChangeAspect="1"/>
          </p:cNvGraphicFramePr>
          <p:nvPr>
            <p:extLst>
              <p:ext uri="{D42A27DB-BD31-4B8C-83A1-F6EECF244321}">
                <p14:modId xmlns:p14="http://schemas.microsoft.com/office/powerpoint/2010/main" val="2181958599"/>
              </p:ext>
            </p:extLst>
          </p:nvPr>
        </p:nvGraphicFramePr>
        <p:xfrm>
          <a:off x="4458392" y="5535778"/>
          <a:ext cx="1768095" cy="890061"/>
        </p:xfrm>
        <a:graphic>
          <a:graphicData uri="http://schemas.openxmlformats.org/presentationml/2006/ole">
            <mc:AlternateContent xmlns:mc="http://schemas.openxmlformats.org/markup-compatibility/2006">
              <mc:Choice xmlns:v="urn:schemas-microsoft-com:vml" Requires="v">
                <p:oleObj spid="_x0000_s61378" name="Equation" r:id="rId26" imgW="1866600" imgH="939600" progId="Equation.DSMT4">
                  <p:embed/>
                </p:oleObj>
              </mc:Choice>
              <mc:Fallback>
                <p:oleObj name="Equation" r:id="rId26" imgW="1866600" imgH="939600" progId="Equation.DSMT4">
                  <p:embed/>
                  <p:pic>
                    <p:nvPicPr>
                      <p:cNvPr id="0" name=""/>
                      <p:cNvPicPr/>
                      <p:nvPr/>
                    </p:nvPicPr>
                    <p:blipFill>
                      <a:blip r:embed="rId27"/>
                      <a:stretch>
                        <a:fillRect/>
                      </a:stretch>
                    </p:blipFill>
                    <p:spPr>
                      <a:xfrm>
                        <a:off x="4458392" y="5535778"/>
                        <a:ext cx="1768095" cy="890061"/>
                      </a:xfrm>
                      <a:prstGeom prst="rect">
                        <a:avLst/>
                      </a:prstGeom>
                    </p:spPr>
                  </p:pic>
                </p:oleObj>
              </mc:Fallback>
            </mc:AlternateContent>
          </a:graphicData>
        </a:graphic>
      </p:graphicFrame>
      <p:sp>
        <p:nvSpPr>
          <p:cNvPr id="40" name="Rectangle 39"/>
          <p:cNvSpPr/>
          <p:nvPr/>
        </p:nvSpPr>
        <p:spPr>
          <a:xfrm>
            <a:off x="5940152" y="3817363"/>
            <a:ext cx="1483355" cy="307777"/>
          </a:xfrm>
          <a:prstGeom prst="rect">
            <a:avLst/>
          </a:prstGeom>
        </p:spPr>
        <p:txBody>
          <a:bodyPr wrap="none">
            <a:spAutoFit/>
          </a:bodyPr>
          <a:lstStyle/>
          <a:p>
            <a:r>
              <a:rPr lang="en-US" sz="1400" b="1" i="1" dirty="0">
                <a:solidFill>
                  <a:srgbClr val="FF0000"/>
                </a:solidFill>
              </a:rPr>
              <a:t>Position Matrices</a:t>
            </a:r>
          </a:p>
        </p:txBody>
      </p:sp>
      <p:sp>
        <p:nvSpPr>
          <p:cNvPr id="41" name="Rectangle 40"/>
          <p:cNvSpPr/>
          <p:nvPr/>
        </p:nvSpPr>
        <p:spPr>
          <a:xfrm>
            <a:off x="5945730" y="997101"/>
            <a:ext cx="1472198" cy="307777"/>
          </a:xfrm>
          <a:prstGeom prst="rect">
            <a:avLst/>
          </a:prstGeom>
        </p:spPr>
        <p:txBody>
          <a:bodyPr wrap="none">
            <a:spAutoFit/>
          </a:bodyPr>
          <a:lstStyle/>
          <a:p>
            <a:r>
              <a:rPr lang="en-US" sz="1400" b="1" i="1" dirty="0">
                <a:solidFill>
                  <a:srgbClr val="FF0000"/>
                </a:solidFill>
              </a:rPr>
              <a:t>Velocity Matrices</a:t>
            </a:r>
          </a:p>
        </p:txBody>
      </p:sp>
      <p:graphicFrame>
        <p:nvGraphicFramePr>
          <p:cNvPr id="42" name="Object 41"/>
          <p:cNvGraphicFramePr>
            <a:graphicFrameLocks noChangeAspect="1"/>
          </p:cNvGraphicFramePr>
          <p:nvPr>
            <p:extLst>
              <p:ext uri="{D42A27DB-BD31-4B8C-83A1-F6EECF244321}">
                <p14:modId xmlns:p14="http://schemas.microsoft.com/office/powerpoint/2010/main" val="86543758"/>
              </p:ext>
            </p:extLst>
          </p:nvPr>
        </p:nvGraphicFramePr>
        <p:xfrm>
          <a:off x="1381965" y="3493705"/>
          <a:ext cx="1620838" cy="503237"/>
        </p:xfrm>
        <a:graphic>
          <a:graphicData uri="http://schemas.openxmlformats.org/presentationml/2006/ole">
            <mc:AlternateContent xmlns:mc="http://schemas.openxmlformats.org/markup-compatibility/2006">
              <mc:Choice xmlns:v="urn:schemas-microsoft-com:vml" Requires="v">
                <p:oleObj spid="_x0000_s61379" name="Equation" r:id="rId28" imgW="1358640" imgH="419040" progId="Equation.DSMT4">
                  <p:embed/>
                </p:oleObj>
              </mc:Choice>
              <mc:Fallback>
                <p:oleObj name="Equation" r:id="rId28" imgW="1358640" imgH="419040" progId="Equation.DSMT4">
                  <p:embed/>
                  <p:pic>
                    <p:nvPicPr>
                      <p:cNvPr id="0" name=""/>
                      <p:cNvPicPr/>
                      <p:nvPr/>
                    </p:nvPicPr>
                    <p:blipFill>
                      <a:blip r:embed="rId29"/>
                      <a:stretch>
                        <a:fillRect/>
                      </a:stretch>
                    </p:blipFill>
                    <p:spPr>
                      <a:xfrm>
                        <a:off x="1381965" y="3493705"/>
                        <a:ext cx="1620838" cy="503237"/>
                      </a:xfrm>
                      <a:prstGeom prst="rect">
                        <a:avLst/>
                      </a:prstGeom>
                      <a:noFill/>
                      <a:ln>
                        <a:noFill/>
                      </a:ln>
                    </p:spPr>
                  </p:pic>
                </p:oleObj>
              </mc:Fallback>
            </mc:AlternateContent>
          </a:graphicData>
        </a:graphic>
      </p:graphicFrame>
      <p:graphicFrame>
        <p:nvGraphicFramePr>
          <p:cNvPr id="44" name="Object 43"/>
          <p:cNvGraphicFramePr>
            <a:graphicFrameLocks noChangeAspect="1"/>
          </p:cNvGraphicFramePr>
          <p:nvPr>
            <p:extLst>
              <p:ext uri="{D42A27DB-BD31-4B8C-83A1-F6EECF244321}">
                <p14:modId xmlns:p14="http://schemas.microsoft.com/office/powerpoint/2010/main" val="2829127107"/>
              </p:ext>
            </p:extLst>
          </p:nvPr>
        </p:nvGraphicFramePr>
        <p:xfrm>
          <a:off x="481059" y="1292225"/>
          <a:ext cx="3422650" cy="508000"/>
        </p:xfrm>
        <a:graphic>
          <a:graphicData uri="http://schemas.openxmlformats.org/presentationml/2006/ole">
            <mc:AlternateContent xmlns:mc="http://schemas.openxmlformats.org/markup-compatibility/2006">
              <mc:Choice xmlns:v="urn:schemas-microsoft-com:vml" Requires="v">
                <p:oleObj spid="_x0000_s61380" name="Equation" r:id="rId30" imgW="2819160" imgH="419040" progId="Equation.DSMT4">
                  <p:embed/>
                </p:oleObj>
              </mc:Choice>
              <mc:Fallback>
                <p:oleObj name="Equation" r:id="rId30" imgW="2819160" imgH="419040" progId="Equation.DSMT4">
                  <p:embed/>
                  <p:pic>
                    <p:nvPicPr>
                      <p:cNvPr id="0" name=""/>
                      <p:cNvPicPr/>
                      <p:nvPr/>
                    </p:nvPicPr>
                    <p:blipFill>
                      <a:blip r:embed="rId31"/>
                      <a:stretch>
                        <a:fillRect/>
                      </a:stretch>
                    </p:blipFill>
                    <p:spPr>
                      <a:xfrm>
                        <a:off x="481059" y="1292225"/>
                        <a:ext cx="3422650" cy="508000"/>
                      </a:xfrm>
                      <a:prstGeom prst="rect">
                        <a:avLst/>
                      </a:prstGeom>
                      <a:noFill/>
                      <a:ln>
                        <a:noFill/>
                      </a:ln>
                    </p:spPr>
                  </p:pic>
                </p:oleObj>
              </mc:Fallback>
            </mc:AlternateContent>
          </a:graphicData>
        </a:graphic>
      </p:graphicFrame>
      <p:graphicFrame>
        <p:nvGraphicFramePr>
          <p:cNvPr id="45" name="Object 44"/>
          <p:cNvGraphicFramePr>
            <a:graphicFrameLocks noChangeAspect="1"/>
          </p:cNvGraphicFramePr>
          <p:nvPr>
            <p:extLst>
              <p:ext uri="{D42A27DB-BD31-4B8C-83A1-F6EECF244321}">
                <p14:modId xmlns:p14="http://schemas.microsoft.com/office/powerpoint/2010/main" val="3493912254"/>
              </p:ext>
            </p:extLst>
          </p:nvPr>
        </p:nvGraphicFramePr>
        <p:xfrm>
          <a:off x="949447" y="2073678"/>
          <a:ext cx="2485875" cy="521727"/>
        </p:xfrm>
        <a:graphic>
          <a:graphicData uri="http://schemas.openxmlformats.org/presentationml/2006/ole">
            <mc:AlternateContent xmlns:mc="http://schemas.openxmlformats.org/markup-compatibility/2006">
              <mc:Choice xmlns:v="urn:schemas-microsoft-com:vml" Requires="v">
                <p:oleObj spid="_x0000_s61381" name="Equation" r:id="rId32" imgW="2057400" imgH="431640" progId="Equation.DSMT4">
                  <p:embed/>
                </p:oleObj>
              </mc:Choice>
              <mc:Fallback>
                <p:oleObj name="Equation" r:id="rId32" imgW="2057400" imgH="431640" progId="Equation.DSMT4">
                  <p:embed/>
                  <p:pic>
                    <p:nvPicPr>
                      <p:cNvPr id="0" name=""/>
                      <p:cNvPicPr/>
                      <p:nvPr/>
                    </p:nvPicPr>
                    <p:blipFill>
                      <a:blip r:embed="rId33"/>
                      <a:stretch>
                        <a:fillRect/>
                      </a:stretch>
                    </p:blipFill>
                    <p:spPr>
                      <a:xfrm>
                        <a:off x="949447" y="2073678"/>
                        <a:ext cx="2485875" cy="521727"/>
                      </a:xfrm>
                      <a:prstGeom prst="rect">
                        <a:avLst/>
                      </a:prstGeom>
                    </p:spPr>
                  </p:pic>
                </p:oleObj>
              </mc:Fallback>
            </mc:AlternateContent>
          </a:graphicData>
        </a:graphic>
      </p:graphicFrame>
      <p:graphicFrame>
        <p:nvGraphicFramePr>
          <p:cNvPr id="46" name="Object 45"/>
          <p:cNvGraphicFramePr>
            <a:graphicFrameLocks noChangeAspect="1"/>
          </p:cNvGraphicFramePr>
          <p:nvPr>
            <p:extLst>
              <p:ext uri="{D42A27DB-BD31-4B8C-83A1-F6EECF244321}">
                <p14:modId xmlns:p14="http://schemas.microsoft.com/office/powerpoint/2010/main" val="3805857032"/>
              </p:ext>
            </p:extLst>
          </p:nvPr>
        </p:nvGraphicFramePr>
        <p:xfrm>
          <a:off x="615997" y="2617788"/>
          <a:ext cx="3152775" cy="593725"/>
        </p:xfrm>
        <a:graphic>
          <a:graphicData uri="http://schemas.openxmlformats.org/presentationml/2006/ole">
            <mc:AlternateContent xmlns:mc="http://schemas.openxmlformats.org/markup-compatibility/2006">
              <mc:Choice xmlns:v="urn:schemas-microsoft-com:vml" Requires="v">
                <p:oleObj spid="_x0000_s61382" name="Equation" r:id="rId34" imgW="2222280" imgH="419040" progId="Equation.DSMT4">
                  <p:embed/>
                </p:oleObj>
              </mc:Choice>
              <mc:Fallback>
                <p:oleObj name="Equation" r:id="rId34" imgW="2222280" imgH="419040" progId="Equation.DSMT4">
                  <p:embed/>
                  <p:pic>
                    <p:nvPicPr>
                      <p:cNvPr id="0" name=""/>
                      <p:cNvPicPr/>
                      <p:nvPr/>
                    </p:nvPicPr>
                    <p:blipFill>
                      <a:blip r:embed="rId35"/>
                      <a:stretch>
                        <a:fillRect/>
                      </a:stretch>
                    </p:blipFill>
                    <p:spPr>
                      <a:xfrm>
                        <a:off x="615997" y="2617788"/>
                        <a:ext cx="3152775" cy="593725"/>
                      </a:xfrm>
                      <a:prstGeom prst="rect">
                        <a:avLst/>
                      </a:prstGeom>
                    </p:spPr>
                  </p:pic>
                </p:oleObj>
              </mc:Fallback>
            </mc:AlternateContent>
          </a:graphicData>
        </a:graphic>
      </p:graphicFrame>
      <p:graphicFrame>
        <p:nvGraphicFramePr>
          <p:cNvPr id="48" name="Object 47"/>
          <p:cNvGraphicFramePr>
            <a:graphicFrameLocks noChangeAspect="1"/>
          </p:cNvGraphicFramePr>
          <p:nvPr>
            <p:extLst>
              <p:ext uri="{D42A27DB-BD31-4B8C-83A1-F6EECF244321}">
                <p14:modId xmlns:p14="http://schemas.microsoft.com/office/powerpoint/2010/main" val="578760024"/>
              </p:ext>
            </p:extLst>
          </p:nvPr>
        </p:nvGraphicFramePr>
        <p:xfrm>
          <a:off x="420688" y="4037013"/>
          <a:ext cx="3544887" cy="304800"/>
        </p:xfrm>
        <a:graphic>
          <a:graphicData uri="http://schemas.openxmlformats.org/presentationml/2006/ole">
            <mc:AlternateContent xmlns:mc="http://schemas.openxmlformats.org/markup-compatibility/2006">
              <mc:Choice xmlns:v="urn:schemas-microsoft-com:vml" Requires="v">
                <p:oleObj spid="_x0000_s61383" name="Equation" r:id="rId36" imgW="2768400" imgH="241200" progId="Equation.DSMT4">
                  <p:embed/>
                </p:oleObj>
              </mc:Choice>
              <mc:Fallback>
                <p:oleObj name="Equation" r:id="rId36" imgW="2768400" imgH="241200" progId="Equation.DSMT4">
                  <p:embed/>
                  <p:pic>
                    <p:nvPicPr>
                      <p:cNvPr id="0" name=""/>
                      <p:cNvPicPr/>
                      <p:nvPr/>
                    </p:nvPicPr>
                    <p:blipFill>
                      <a:blip r:embed="rId37"/>
                      <a:stretch>
                        <a:fillRect/>
                      </a:stretch>
                    </p:blipFill>
                    <p:spPr>
                      <a:xfrm>
                        <a:off x="420688" y="4037013"/>
                        <a:ext cx="3544887" cy="304800"/>
                      </a:xfrm>
                      <a:prstGeom prst="rect">
                        <a:avLst/>
                      </a:prstGeom>
                    </p:spPr>
                  </p:pic>
                </p:oleObj>
              </mc:Fallback>
            </mc:AlternateContent>
          </a:graphicData>
        </a:graphic>
      </p:graphicFrame>
      <p:sp>
        <p:nvSpPr>
          <p:cNvPr id="50" name="Rectangle 49"/>
          <p:cNvSpPr/>
          <p:nvPr/>
        </p:nvSpPr>
        <p:spPr>
          <a:xfrm>
            <a:off x="1749058" y="5939988"/>
            <a:ext cx="886653" cy="369332"/>
          </a:xfrm>
          <a:prstGeom prst="rect">
            <a:avLst/>
          </a:prstGeom>
        </p:spPr>
        <p:txBody>
          <a:bodyPr wrap="none">
            <a:spAutoFit/>
          </a:bodyPr>
          <a:lstStyle/>
          <a:p>
            <a:r>
              <a:rPr lang="en-US" b="1" dirty="0">
                <a:solidFill>
                  <a:srgbClr val="0000FF"/>
                </a:solidFill>
              </a:rPr>
              <a:t>Update</a:t>
            </a:r>
          </a:p>
        </p:txBody>
      </p:sp>
      <p:graphicFrame>
        <p:nvGraphicFramePr>
          <p:cNvPr id="51" name="Object 50"/>
          <p:cNvGraphicFramePr>
            <a:graphicFrameLocks noChangeAspect="1"/>
          </p:cNvGraphicFramePr>
          <p:nvPr>
            <p:extLst>
              <p:ext uri="{D42A27DB-BD31-4B8C-83A1-F6EECF244321}">
                <p14:modId xmlns:p14="http://schemas.microsoft.com/office/powerpoint/2010/main" val="1677769585"/>
              </p:ext>
            </p:extLst>
          </p:nvPr>
        </p:nvGraphicFramePr>
        <p:xfrm>
          <a:off x="611560" y="6326345"/>
          <a:ext cx="3247935" cy="415023"/>
        </p:xfrm>
        <a:graphic>
          <a:graphicData uri="http://schemas.openxmlformats.org/presentationml/2006/ole">
            <mc:AlternateContent xmlns:mc="http://schemas.openxmlformats.org/markup-compatibility/2006">
              <mc:Choice xmlns:v="urn:schemas-microsoft-com:vml" Requires="v">
                <p:oleObj spid="_x0000_s61384" name="Equation" r:id="rId38" imgW="1790640" imgH="228600" progId="Equation.DSMT4">
                  <p:embed/>
                </p:oleObj>
              </mc:Choice>
              <mc:Fallback>
                <p:oleObj name="Equation" r:id="rId38" imgW="1790640" imgH="228600" progId="Equation.DSMT4">
                  <p:embed/>
                  <p:pic>
                    <p:nvPicPr>
                      <p:cNvPr id="0" name=""/>
                      <p:cNvPicPr/>
                      <p:nvPr/>
                    </p:nvPicPr>
                    <p:blipFill>
                      <a:blip r:embed="rId39"/>
                      <a:stretch>
                        <a:fillRect/>
                      </a:stretch>
                    </p:blipFill>
                    <p:spPr>
                      <a:xfrm>
                        <a:off x="611560" y="6326345"/>
                        <a:ext cx="3247935" cy="415023"/>
                      </a:xfrm>
                      <a:prstGeom prst="rect">
                        <a:avLst/>
                      </a:prstGeom>
                    </p:spPr>
                  </p:pic>
                </p:oleObj>
              </mc:Fallback>
            </mc:AlternateContent>
          </a:graphicData>
        </a:graphic>
      </p:graphicFrame>
      <p:sp>
        <p:nvSpPr>
          <p:cNvPr id="52" name="Rectangle 51"/>
          <p:cNvSpPr/>
          <p:nvPr/>
        </p:nvSpPr>
        <p:spPr>
          <a:xfrm>
            <a:off x="1365748" y="3212976"/>
            <a:ext cx="1653273" cy="369332"/>
          </a:xfrm>
          <a:prstGeom prst="rect">
            <a:avLst/>
          </a:prstGeom>
        </p:spPr>
        <p:txBody>
          <a:bodyPr wrap="none">
            <a:spAutoFit/>
          </a:bodyPr>
          <a:lstStyle/>
          <a:p>
            <a:r>
              <a:rPr lang="en-US" b="1" dirty="0">
                <a:solidFill>
                  <a:srgbClr val="0000FF"/>
                </a:solidFill>
              </a:rPr>
              <a:t>Picard Iteration</a:t>
            </a:r>
          </a:p>
        </p:txBody>
      </p:sp>
      <p:sp>
        <p:nvSpPr>
          <p:cNvPr id="54" name="Rectangle 53"/>
          <p:cNvSpPr/>
          <p:nvPr/>
        </p:nvSpPr>
        <p:spPr>
          <a:xfrm>
            <a:off x="693416" y="967831"/>
            <a:ext cx="2997937" cy="369332"/>
          </a:xfrm>
          <a:prstGeom prst="rect">
            <a:avLst/>
          </a:prstGeom>
        </p:spPr>
        <p:txBody>
          <a:bodyPr wrap="none">
            <a:spAutoFit/>
          </a:bodyPr>
          <a:lstStyle/>
          <a:p>
            <a:r>
              <a:rPr lang="en-US" b="1" dirty="0">
                <a:solidFill>
                  <a:srgbClr val="0000FF"/>
                </a:solidFill>
              </a:rPr>
              <a:t>Dynamics &amp; Initial Conditions</a:t>
            </a:r>
          </a:p>
        </p:txBody>
      </p:sp>
      <p:sp>
        <p:nvSpPr>
          <p:cNvPr id="55" name="Rectangle 54"/>
          <p:cNvSpPr/>
          <p:nvPr/>
        </p:nvSpPr>
        <p:spPr>
          <a:xfrm>
            <a:off x="1584686" y="1712728"/>
            <a:ext cx="1215397" cy="369332"/>
          </a:xfrm>
          <a:prstGeom prst="rect">
            <a:avLst/>
          </a:prstGeom>
        </p:spPr>
        <p:txBody>
          <a:bodyPr wrap="none">
            <a:spAutoFit/>
          </a:bodyPr>
          <a:lstStyle/>
          <a:p>
            <a:r>
              <a:rPr lang="en-US" b="1" dirty="0">
                <a:solidFill>
                  <a:srgbClr val="0000FF"/>
                </a:solidFill>
              </a:rPr>
              <a:t>Time and </a:t>
            </a:r>
            <a:r>
              <a:rPr lang="el-GR" b="1" i="1" dirty="0">
                <a:solidFill>
                  <a:srgbClr val="0000FF"/>
                </a:solidFill>
              </a:rPr>
              <a:t>τ</a:t>
            </a:r>
            <a:endParaRPr lang="en-US" b="1" i="1" dirty="0">
              <a:solidFill>
                <a:srgbClr val="0000FF"/>
              </a:solidFill>
            </a:endParaRPr>
          </a:p>
        </p:txBody>
      </p:sp>
      <p:sp>
        <p:nvSpPr>
          <p:cNvPr id="56" name="Rectangle 55"/>
          <p:cNvSpPr/>
          <p:nvPr/>
        </p:nvSpPr>
        <p:spPr>
          <a:xfrm>
            <a:off x="1488185" y="4914342"/>
            <a:ext cx="1408399" cy="369332"/>
          </a:xfrm>
          <a:prstGeom prst="rect">
            <a:avLst/>
          </a:prstGeom>
        </p:spPr>
        <p:txBody>
          <a:bodyPr wrap="none">
            <a:spAutoFit/>
          </a:bodyPr>
          <a:lstStyle/>
          <a:p>
            <a:r>
              <a:rPr lang="en-US" b="1" dirty="0">
                <a:solidFill>
                  <a:srgbClr val="0000FF"/>
                </a:solidFill>
              </a:rPr>
              <a:t>Convergence</a:t>
            </a:r>
          </a:p>
        </p:txBody>
      </p:sp>
    </p:spTree>
    <p:extLst>
      <p:ext uri="{BB962C8B-B14F-4D97-AF65-F5344CB8AC3E}">
        <p14:creationId xmlns:p14="http://schemas.microsoft.com/office/powerpoint/2010/main" val="22084163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00641" y="1484784"/>
            <a:ext cx="3291839" cy="2468880"/>
          </a:xfrm>
          <a:prstGeom prst="rect">
            <a:avLst/>
          </a:prstGeom>
        </p:spPr>
      </p:pic>
      <p:pic>
        <p:nvPicPr>
          <p:cNvPr id="8" name="Picture 7" descr="TAMU_Aero_Logo.png"/>
          <p:cNvPicPr>
            <a:picLocks noChangeAspect="1"/>
          </p:cNvPicPr>
          <p:nvPr/>
        </p:nvPicPr>
        <p:blipFill>
          <a:blip r:embed="rId5"/>
          <a:stretch>
            <a:fillRect/>
          </a:stretch>
        </p:blipFill>
        <p:spPr>
          <a:xfrm>
            <a:off x="0" y="-7813"/>
            <a:ext cx="9144000" cy="998413"/>
          </a:xfrm>
          <a:prstGeom prst="rect">
            <a:avLst/>
          </a:prstGeom>
        </p:spPr>
      </p:pic>
      <p:sp>
        <p:nvSpPr>
          <p:cNvPr id="33" name="Rectangle 32"/>
          <p:cNvSpPr/>
          <p:nvPr/>
        </p:nvSpPr>
        <p:spPr>
          <a:xfrm>
            <a:off x="1" y="533400"/>
            <a:ext cx="9144000" cy="400110"/>
          </a:xfrm>
          <a:prstGeom prst="rect">
            <a:avLst/>
          </a:prstGeom>
        </p:spPr>
        <p:txBody>
          <a:bodyPr wrap="square">
            <a:spAutoFit/>
          </a:bodyPr>
          <a:lstStyle/>
          <a:p>
            <a:pPr algn="ctr"/>
            <a:r>
              <a:rPr lang="en-US" sz="2000" b="1" dirty="0">
                <a:solidFill>
                  <a:srgbClr val="FFFFFF"/>
                </a:solidFill>
                <a:latin typeface="Adobe Caslon Pro Bold"/>
                <a:cs typeface="Adobe Caslon Pro Bold"/>
              </a:rPr>
              <a:t>EXAMPLE  3</a:t>
            </a:r>
            <a:endParaRPr lang="en-US" sz="2000" b="1" dirty="0">
              <a:solidFill>
                <a:srgbClr val="FFFFFF"/>
              </a:solidFill>
            </a:endParaRPr>
          </a:p>
        </p:txBody>
      </p:sp>
      <p:sp>
        <p:nvSpPr>
          <p:cNvPr id="23" name="Slide Number Placeholder 16"/>
          <p:cNvSpPr txBox="1">
            <a:spLocks/>
          </p:cNvSpPr>
          <p:nvPr/>
        </p:nvSpPr>
        <p:spPr>
          <a:xfrm>
            <a:off x="6934200" y="6416675"/>
            <a:ext cx="2133600" cy="365125"/>
          </a:xfrm>
          <a:prstGeom prst="rect">
            <a:avLst/>
          </a:prstGeom>
        </p:spPr>
        <p:txBody>
          <a:bodyPr vert="horz"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600" i="0" u="none" strike="noStrike" kern="1200" cap="none" spc="0" normalizeH="0" baseline="0" noProof="0" smtClean="0">
                <a:ln>
                  <a:noFill/>
                </a:ln>
                <a:solidFill>
                  <a:srgbClr val="660066"/>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22</a:t>
            </a:fld>
            <a:endParaRPr kumimoji="0" lang="en-US" sz="1600" i="0" u="none" strike="noStrike" kern="1200" cap="none" spc="0" normalizeH="0" baseline="0" noProof="0" dirty="0">
              <a:ln>
                <a:noFill/>
              </a:ln>
              <a:solidFill>
                <a:srgbClr val="660066"/>
              </a:solidFill>
              <a:effectLst/>
              <a:uLnTx/>
              <a:uFillTx/>
              <a:latin typeface="+mn-lt"/>
              <a:ea typeface="+mn-ea"/>
              <a:cs typeface="+mn-cs"/>
            </a:endParaRPr>
          </a:p>
        </p:txBody>
      </p:sp>
      <p:sp>
        <p:nvSpPr>
          <p:cNvPr id="13" name="TextBox 12"/>
          <p:cNvSpPr txBox="1"/>
          <p:nvPr/>
        </p:nvSpPr>
        <p:spPr>
          <a:xfrm>
            <a:off x="6836568" y="39469"/>
            <a:ext cx="2307432" cy="615553"/>
          </a:xfrm>
          <a:prstGeom prst="rect">
            <a:avLst/>
          </a:prstGeom>
          <a:noFill/>
        </p:spPr>
        <p:txBody>
          <a:bodyPr wrap="square" rtlCol="0">
            <a:spAutoFit/>
          </a:bodyPr>
          <a:lstStyle/>
          <a:p>
            <a:r>
              <a:rPr lang="en-US" sz="1200" dirty="0">
                <a:solidFill>
                  <a:schemeClr val="bg1"/>
                </a:solidFill>
                <a:latin typeface="Adobe Caslon Pro Bold"/>
                <a:cs typeface="Adobe Caslon Pro Bold"/>
              </a:rPr>
              <a:t>JUNKINS    &amp;    WOOLLANDS</a:t>
            </a:r>
          </a:p>
          <a:p>
            <a:r>
              <a:rPr lang="en-US" sz="1100" dirty="0">
                <a:solidFill>
                  <a:schemeClr val="bg1"/>
                </a:solidFill>
                <a:latin typeface="Adobe Caslon Pro Bold"/>
                <a:cs typeface="Adobe Caslon Pro Bold"/>
              </a:rPr>
              <a:t>Picard-</a:t>
            </a:r>
            <a:r>
              <a:rPr lang="en-US" sz="1100" dirty="0" err="1">
                <a:solidFill>
                  <a:schemeClr val="bg1"/>
                </a:solidFill>
                <a:latin typeface="Adobe Caslon Pro Bold"/>
                <a:cs typeface="Adobe Caslon Pro Bold"/>
              </a:rPr>
              <a:t>Chebyshev</a:t>
            </a:r>
            <a:r>
              <a:rPr lang="en-US" sz="1100" dirty="0">
                <a:solidFill>
                  <a:schemeClr val="bg1"/>
                </a:solidFill>
                <a:latin typeface="Adobe Caslon Pro Bold"/>
                <a:cs typeface="Adobe Caslon Pro Bold"/>
              </a:rPr>
              <a:t> Lecture Series</a:t>
            </a:r>
          </a:p>
          <a:p>
            <a:r>
              <a:rPr lang="en-US" sz="1100" dirty="0">
                <a:solidFill>
                  <a:schemeClr val="bg1"/>
                </a:solidFill>
                <a:latin typeface="Adobe Caslon Pro Bold"/>
                <a:cs typeface="Adobe Caslon Pro Bold"/>
              </a:rPr>
              <a:t>#3 Picard-Chebyshev Methods</a:t>
            </a:r>
          </a:p>
        </p:txBody>
      </p:sp>
      <p:pic>
        <p:nvPicPr>
          <p:cNvPr id="3" name="Picture 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51520" y="1556791"/>
            <a:ext cx="4896544" cy="3672409"/>
          </a:xfrm>
          <a:prstGeom prst="rect">
            <a:avLst/>
          </a:prstGeom>
        </p:spPr>
      </p:pic>
      <p:pic>
        <p:nvPicPr>
          <p:cNvPr id="5" name="Picture 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600641" y="3984456"/>
            <a:ext cx="3291839" cy="2468880"/>
          </a:xfrm>
          <a:prstGeom prst="rect">
            <a:avLst/>
          </a:prstGeom>
        </p:spPr>
      </p:pic>
      <p:sp>
        <p:nvSpPr>
          <p:cNvPr id="11" name="Rectangle 10"/>
          <p:cNvSpPr/>
          <p:nvPr/>
        </p:nvSpPr>
        <p:spPr>
          <a:xfrm>
            <a:off x="1043608" y="1043444"/>
            <a:ext cx="4274119" cy="369332"/>
          </a:xfrm>
          <a:prstGeom prst="rect">
            <a:avLst/>
          </a:prstGeom>
        </p:spPr>
        <p:txBody>
          <a:bodyPr wrap="none">
            <a:spAutoFit/>
          </a:bodyPr>
          <a:lstStyle/>
          <a:p>
            <a:r>
              <a:rPr lang="en-US" b="1" dirty="0">
                <a:solidFill>
                  <a:srgbClr val="0000FF"/>
                </a:solidFill>
              </a:rPr>
              <a:t>Second Order Example: Two-body Problem</a:t>
            </a:r>
            <a:endParaRPr lang="en-US" sz="900" b="1" dirty="0"/>
          </a:p>
        </p:txBody>
      </p:sp>
      <p:sp>
        <p:nvSpPr>
          <p:cNvPr id="24" name="Rectangle 23"/>
          <p:cNvSpPr/>
          <p:nvPr/>
        </p:nvSpPr>
        <p:spPr>
          <a:xfrm>
            <a:off x="35496" y="5059050"/>
            <a:ext cx="5698533" cy="1754326"/>
          </a:xfrm>
          <a:prstGeom prst="rect">
            <a:avLst/>
          </a:prstGeom>
        </p:spPr>
        <p:txBody>
          <a:bodyPr wrap="square">
            <a:spAutoFit/>
          </a:bodyPr>
          <a:lstStyle/>
          <a:p>
            <a:r>
              <a:rPr lang="en-US" dirty="0"/>
              <a:t>There is an analytical solution to the two-body problem in Celestial mechanics. In this example we demonstrate how the second order Picard-Chebyshev technique is used to integrate a second order system of differential equations. The code for generating the above figures is available for use as a learning tool: </a:t>
            </a:r>
            <a:r>
              <a:rPr lang="en-US" b="1" dirty="0">
                <a:solidFill>
                  <a:srgbClr val="FF0000"/>
                </a:solidFill>
              </a:rPr>
              <a:t>run_lecture3_example3_ivpII.m</a:t>
            </a:r>
            <a:r>
              <a:rPr lang="en-US" dirty="0"/>
              <a:t>.</a:t>
            </a:r>
          </a:p>
        </p:txBody>
      </p:sp>
      <p:graphicFrame>
        <p:nvGraphicFramePr>
          <p:cNvPr id="14" name="Object 13"/>
          <p:cNvGraphicFramePr>
            <a:graphicFrameLocks noChangeAspect="1"/>
          </p:cNvGraphicFramePr>
          <p:nvPr/>
        </p:nvGraphicFramePr>
        <p:xfrm>
          <a:off x="5436096" y="892719"/>
          <a:ext cx="1320800" cy="669925"/>
        </p:xfrm>
        <a:graphic>
          <a:graphicData uri="http://schemas.openxmlformats.org/presentationml/2006/ole">
            <mc:AlternateContent xmlns:mc="http://schemas.openxmlformats.org/markup-compatibility/2006">
              <mc:Choice xmlns:v="urn:schemas-microsoft-com:vml" Requires="v">
                <p:oleObj spid="_x0000_s16618" name="Equation" r:id="rId8" imgW="774360" imgH="393480" progId="Equation.DSMT4">
                  <p:embed/>
                </p:oleObj>
              </mc:Choice>
              <mc:Fallback>
                <p:oleObj name="Equation" r:id="rId8" imgW="774360" imgH="393480" progId="Equation.DSMT4">
                  <p:embed/>
                  <p:pic>
                    <p:nvPicPr>
                      <p:cNvPr id="0" name=""/>
                      <p:cNvPicPr/>
                      <p:nvPr/>
                    </p:nvPicPr>
                    <p:blipFill>
                      <a:blip r:embed="rId9"/>
                      <a:stretch>
                        <a:fillRect/>
                      </a:stretch>
                    </p:blipFill>
                    <p:spPr>
                      <a:xfrm>
                        <a:off x="5436096" y="892719"/>
                        <a:ext cx="1320800" cy="669925"/>
                      </a:xfrm>
                      <a:prstGeom prst="rect">
                        <a:avLst/>
                      </a:prstGeom>
                    </p:spPr>
                  </p:pic>
                </p:oleObj>
              </mc:Fallback>
            </mc:AlternateContent>
          </a:graphicData>
        </a:graphic>
      </p:graphicFrame>
    </p:spTree>
    <p:extLst>
      <p:ext uri="{BB962C8B-B14F-4D97-AF65-F5344CB8AC3E}">
        <p14:creationId xmlns:p14="http://schemas.microsoft.com/office/powerpoint/2010/main" val="314159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TAMU_Aero_Logo.png"/>
          <p:cNvPicPr>
            <a:picLocks noChangeAspect="1"/>
          </p:cNvPicPr>
          <p:nvPr/>
        </p:nvPicPr>
        <p:blipFill>
          <a:blip r:embed="rId4"/>
          <a:stretch>
            <a:fillRect/>
          </a:stretch>
        </p:blipFill>
        <p:spPr>
          <a:xfrm>
            <a:off x="0" y="-7813"/>
            <a:ext cx="9144000" cy="998413"/>
          </a:xfrm>
          <a:prstGeom prst="rect">
            <a:avLst/>
          </a:prstGeom>
        </p:spPr>
      </p:pic>
      <p:sp>
        <p:nvSpPr>
          <p:cNvPr id="33" name="Rectangle 32"/>
          <p:cNvSpPr/>
          <p:nvPr/>
        </p:nvSpPr>
        <p:spPr>
          <a:xfrm>
            <a:off x="1" y="533400"/>
            <a:ext cx="9144000" cy="400110"/>
          </a:xfrm>
          <a:prstGeom prst="rect">
            <a:avLst/>
          </a:prstGeom>
        </p:spPr>
        <p:txBody>
          <a:bodyPr wrap="square">
            <a:spAutoFit/>
          </a:bodyPr>
          <a:lstStyle/>
          <a:p>
            <a:pPr algn="ctr"/>
            <a:r>
              <a:rPr lang="en-US" sz="2000" b="1" dirty="0">
                <a:solidFill>
                  <a:srgbClr val="FFFFFF"/>
                </a:solidFill>
                <a:latin typeface="Adobe Caslon Pro Bold"/>
                <a:cs typeface="Adobe Caslon Pro Bold"/>
              </a:rPr>
              <a:t>EXAMPLE  4</a:t>
            </a:r>
            <a:endParaRPr lang="en-US" sz="2000" b="1" dirty="0">
              <a:solidFill>
                <a:srgbClr val="FFFFFF"/>
              </a:solidFill>
            </a:endParaRPr>
          </a:p>
        </p:txBody>
      </p:sp>
      <p:sp>
        <p:nvSpPr>
          <p:cNvPr id="23" name="Slide Number Placeholder 16"/>
          <p:cNvSpPr txBox="1">
            <a:spLocks/>
          </p:cNvSpPr>
          <p:nvPr/>
        </p:nvSpPr>
        <p:spPr>
          <a:xfrm>
            <a:off x="6934200" y="6416675"/>
            <a:ext cx="2133600" cy="365125"/>
          </a:xfrm>
          <a:prstGeom prst="rect">
            <a:avLst/>
          </a:prstGeom>
        </p:spPr>
        <p:txBody>
          <a:bodyPr vert="horz"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600" i="0" u="none" strike="noStrike" kern="1200" cap="none" spc="0" normalizeH="0" baseline="0" noProof="0" smtClean="0">
                <a:ln>
                  <a:noFill/>
                </a:ln>
                <a:solidFill>
                  <a:srgbClr val="660066"/>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23</a:t>
            </a:fld>
            <a:endParaRPr kumimoji="0" lang="en-US" sz="1600" i="0" u="none" strike="noStrike" kern="1200" cap="none" spc="0" normalizeH="0" baseline="0" noProof="0" dirty="0">
              <a:ln>
                <a:noFill/>
              </a:ln>
              <a:solidFill>
                <a:srgbClr val="660066"/>
              </a:solidFill>
              <a:effectLst/>
              <a:uLnTx/>
              <a:uFillTx/>
              <a:latin typeface="+mn-lt"/>
              <a:ea typeface="+mn-ea"/>
              <a:cs typeface="+mn-cs"/>
            </a:endParaRPr>
          </a:p>
        </p:txBody>
      </p:sp>
      <p:sp>
        <p:nvSpPr>
          <p:cNvPr id="13" name="TextBox 12"/>
          <p:cNvSpPr txBox="1"/>
          <p:nvPr/>
        </p:nvSpPr>
        <p:spPr>
          <a:xfrm>
            <a:off x="6836568" y="39469"/>
            <a:ext cx="2307432" cy="615553"/>
          </a:xfrm>
          <a:prstGeom prst="rect">
            <a:avLst/>
          </a:prstGeom>
          <a:noFill/>
        </p:spPr>
        <p:txBody>
          <a:bodyPr wrap="square" rtlCol="0">
            <a:spAutoFit/>
          </a:bodyPr>
          <a:lstStyle/>
          <a:p>
            <a:r>
              <a:rPr lang="en-US" sz="1200" dirty="0">
                <a:solidFill>
                  <a:schemeClr val="bg1"/>
                </a:solidFill>
                <a:latin typeface="Adobe Caslon Pro Bold"/>
                <a:cs typeface="Adobe Caslon Pro Bold"/>
              </a:rPr>
              <a:t>JUNKINS    &amp;    WOOLLANDS</a:t>
            </a:r>
          </a:p>
          <a:p>
            <a:r>
              <a:rPr lang="en-US" sz="1100" dirty="0">
                <a:solidFill>
                  <a:schemeClr val="bg1"/>
                </a:solidFill>
                <a:latin typeface="Adobe Caslon Pro Bold"/>
                <a:cs typeface="Adobe Caslon Pro Bold"/>
              </a:rPr>
              <a:t>Picard-</a:t>
            </a:r>
            <a:r>
              <a:rPr lang="en-US" sz="1100" dirty="0" err="1">
                <a:solidFill>
                  <a:schemeClr val="bg1"/>
                </a:solidFill>
                <a:latin typeface="Adobe Caslon Pro Bold"/>
                <a:cs typeface="Adobe Caslon Pro Bold"/>
              </a:rPr>
              <a:t>Chebyshev</a:t>
            </a:r>
            <a:r>
              <a:rPr lang="en-US" sz="1100" dirty="0">
                <a:solidFill>
                  <a:schemeClr val="bg1"/>
                </a:solidFill>
                <a:latin typeface="Adobe Caslon Pro Bold"/>
                <a:cs typeface="Adobe Caslon Pro Bold"/>
              </a:rPr>
              <a:t> Lecture Series</a:t>
            </a:r>
          </a:p>
          <a:p>
            <a:r>
              <a:rPr lang="en-US" sz="1100" dirty="0">
                <a:solidFill>
                  <a:schemeClr val="bg1"/>
                </a:solidFill>
                <a:latin typeface="Adobe Caslon Pro Bold"/>
                <a:cs typeface="Adobe Caslon Pro Bold"/>
              </a:rPr>
              <a:t>#3 Picard-Chebyshev Methods</a:t>
            </a:r>
          </a:p>
        </p:txBody>
      </p:sp>
      <p:sp>
        <p:nvSpPr>
          <p:cNvPr id="24" name="Rectangle 23"/>
          <p:cNvSpPr/>
          <p:nvPr/>
        </p:nvSpPr>
        <p:spPr>
          <a:xfrm>
            <a:off x="179512" y="4797152"/>
            <a:ext cx="8856984" cy="2031325"/>
          </a:xfrm>
          <a:prstGeom prst="rect">
            <a:avLst/>
          </a:prstGeom>
        </p:spPr>
        <p:txBody>
          <a:bodyPr wrap="square">
            <a:spAutoFit/>
          </a:bodyPr>
          <a:lstStyle/>
          <a:p>
            <a:r>
              <a:rPr lang="en-US" dirty="0"/>
              <a:t>There is </a:t>
            </a:r>
            <a:r>
              <a:rPr lang="en-US" b="1" i="1" dirty="0"/>
              <a:t>no analytical solution </a:t>
            </a:r>
            <a:r>
              <a:rPr lang="en-US" dirty="0"/>
              <a:t>to the </a:t>
            </a:r>
            <a:r>
              <a:rPr lang="en-US" b="1" i="1" dirty="0"/>
              <a:t>perturbed problem. </a:t>
            </a:r>
            <a:r>
              <a:rPr lang="en-US" i="1" dirty="0"/>
              <a:t>We used a </a:t>
            </a:r>
            <a:r>
              <a:rPr lang="en-US" b="1" i="1" dirty="0"/>
              <a:t>spherical harmonic degree &amp; order 40 gravity model</a:t>
            </a:r>
            <a:r>
              <a:rPr lang="en-US" i="1" dirty="0"/>
              <a:t>.</a:t>
            </a:r>
            <a:r>
              <a:rPr lang="en-US" b="1" i="1" dirty="0"/>
              <a:t> </a:t>
            </a:r>
            <a:r>
              <a:rPr lang="en-US" dirty="0"/>
              <a:t>One approach to check the solution accuracy is to compute the </a:t>
            </a:r>
            <a:r>
              <a:rPr lang="en-US" b="1" i="1" dirty="0"/>
              <a:t>Hamiltonian</a:t>
            </a:r>
            <a:r>
              <a:rPr lang="en-US" dirty="0"/>
              <a:t> at each point and check if it is </a:t>
            </a:r>
            <a:r>
              <a:rPr lang="en-US" b="1" i="1" dirty="0"/>
              <a:t>conserved</a:t>
            </a:r>
            <a:r>
              <a:rPr lang="en-US" dirty="0"/>
              <a:t> to the desired tolerance over the orbit (near machine precision of 15 digits in this case). For a </a:t>
            </a:r>
            <a:r>
              <a:rPr lang="en-US" b="1" i="1" dirty="0"/>
              <a:t>non-conservative system </a:t>
            </a:r>
            <a:r>
              <a:rPr lang="en-US" dirty="0"/>
              <a:t>other methods such as the </a:t>
            </a:r>
            <a:r>
              <a:rPr lang="en-US" b="1" i="1" dirty="0"/>
              <a:t>reverse test</a:t>
            </a:r>
            <a:r>
              <a:rPr lang="en-US" dirty="0"/>
              <a:t> and </a:t>
            </a:r>
            <a:r>
              <a:rPr lang="en-US" b="1" i="1" dirty="0" err="1"/>
              <a:t>Zadunaisky's</a:t>
            </a:r>
            <a:r>
              <a:rPr lang="en-US" b="1" i="1" dirty="0"/>
              <a:t> technique</a:t>
            </a:r>
            <a:r>
              <a:rPr lang="en-US" dirty="0"/>
              <a:t> (Berry &amp; Healy 2003) must be utilized. The code for generating the above figures is available for use as a learning tool: </a:t>
            </a:r>
            <a:r>
              <a:rPr lang="en-US" b="1" dirty="0">
                <a:solidFill>
                  <a:srgbClr val="FF0000"/>
                </a:solidFill>
              </a:rPr>
              <a:t>run_lecture3_example4b_ivpII.m</a:t>
            </a:r>
            <a:r>
              <a:rPr lang="en-US" dirty="0"/>
              <a:t> and </a:t>
            </a:r>
            <a:r>
              <a:rPr lang="en-US" b="1" dirty="0">
                <a:solidFill>
                  <a:srgbClr val="FF0000"/>
                </a:solidFill>
              </a:rPr>
              <a:t>run_lecture3_example4c_fvpII.m</a:t>
            </a:r>
            <a:r>
              <a:rPr lang="en-US" dirty="0"/>
              <a:t>.</a:t>
            </a:r>
          </a:p>
        </p:txBody>
      </p:sp>
      <p:sp>
        <p:nvSpPr>
          <p:cNvPr id="11" name="Rectangle 10"/>
          <p:cNvSpPr/>
          <p:nvPr/>
        </p:nvSpPr>
        <p:spPr>
          <a:xfrm>
            <a:off x="467544" y="1043444"/>
            <a:ext cx="5416547" cy="369332"/>
          </a:xfrm>
          <a:prstGeom prst="rect">
            <a:avLst/>
          </a:prstGeom>
        </p:spPr>
        <p:txBody>
          <a:bodyPr wrap="none">
            <a:spAutoFit/>
          </a:bodyPr>
          <a:lstStyle/>
          <a:p>
            <a:pPr algn="ctr"/>
            <a:r>
              <a:rPr lang="en-US" b="1" dirty="0">
                <a:solidFill>
                  <a:srgbClr val="0000FF"/>
                </a:solidFill>
              </a:rPr>
              <a:t>Second Order Example: Perturbed Two-body Problem</a:t>
            </a:r>
            <a:endParaRPr lang="en-US" sz="900" b="1" dirty="0"/>
          </a:p>
        </p:txBody>
      </p:sp>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47377" y="1541484"/>
            <a:ext cx="4389119" cy="3291840"/>
          </a:xfrm>
          <a:prstGeom prst="rect">
            <a:avLst/>
          </a:prstGeom>
        </p:spPr>
      </p:pic>
      <p:graphicFrame>
        <p:nvGraphicFramePr>
          <p:cNvPr id="14" name="Object 13"/>
          <p:cNvGraphicFramePr>
            <a:graphicFrameLocks noChangeAspect="1"/>
          </p:cNvGraphicFramePr>
          <p:nvPr/>
        </p:nvGraphicFramePr>
        <p:xfrm>
          <a:off x="6012160" y="887413"/>
          <a:ext cx="2468563" cy="669925"/>
        </p:xfrm>
        <a:graphic>
          <a:graphicData uri="http://schemas.openxmlformats.org/presentationml/2006/ole">
            <mc:AlternateContent xmlns:mc="http://schemas.openxmlformats.org/markup-compatibility/2006">
              <mc:Choice xmlns:v="urn:schemas-microsoft-com:vml" Requires="v">
                <p:oleObj spid="_x0000_s17645" name="Equation" r:id="rId6" imgW="1447560" imgH="393480" progId="Equation.DSMT4">
                  <p:embed/>
                </p:oleObj>
              </mc:Choice>
              <mc:Fallback>
                <p:oleObj name="Equation" r:id="rId6" imgW="1447560" imgH="393480" progId="Equation.DSMT4">
                  <p:embed/>
                  <p:pic>
                    <p:nvPicPr>
                      <p:cNvPr id="0" name=""/>
                      <p:cNvPicPr/>
                      <p:nvPr/>
                    </p:nvPicPr>
                    <p:blipFill>
                      <a:blip r:embed="rId7"/>
                      <a:stretch>
                        <a:fillRect/>
                      </a:stretch>
                    </p:blipFill>
                    <p:spPr>
                      <a:xfrm>
                        <a:off x="6012160" y="887413"/>
                        <a:ext cx="2468563" cy="669925"/>
                      </a:xfrm>
                      <a:prstGeom prst="rect">
                        <a:avLst/>
                      </a:prstGeom>
                    </p:spPr>
                  </p:pic>
                </p:oleObj>
              </mc:Fallback>
            </mc:AlternateContent>
          </a:graphicData>
        </a:graphic>
      </p:graphicFrame>
      <p:pic>
        <p:nvPicPr>
          <p:cNvPr id="3" name="Picture 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5496" y="1448948"/>
            <a:ext cx="4389119" cy="3291840"/>
          </a:xfrm>
          <a:prstGeom prst="rect">
            <a:avLst/>
          </a:prstGeom>
        </p:spPr>
      </p:pic>
    </p:spTree>
    <p:extLst>
      <p:ext uri="{BB962C8B-B14F-4D97-AF65-F5344CB8AC3E}">
        <p14:creationId xmlns:p14="http://schemas.microsoft.com/office/powerpoint/2010/main" val="18657697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32961" y="1255428"/>
            <a:ext cx="4511039" cy="3383280"/>
          </a:xfrm>
          <a:prstGeom prst="rect">
            <a:avLst/>
          </a:prstGeom>
        </p:spPr>
      </p:pic>
      <p:pic>
        <p:nvPicPr>
          <p:cNvPr id="2" name="Picture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5496" y="1255428"/>
            <a:ext cx="4511039" cy="3383280"/>
          </a:xfrm>
          <a:prstGeom prst="rect">
            <a:avLst/>
          </a:prstGeom>
        </p:spPr>
      </p:pic>
      <p:sp>
        <p:nvSpPr>
          <p:cNvPr id="11" name="Rectangle 10"/>
          <p:cNvSpPr/>
          <p:nvPr/>
        </p:nvSpPr>
        <p:spPr>
          <a:xfrm>
            <a:off x="1178525" y="980728"/>
            <a:ext cx="2274149" cy="369332"/>
          </a:xfrm>
          <a:prstGeom prst="rect">
            <a:avLst/>
          </a:prstGeom>
        </p:spPr>
        <p:txBody>
          <a:bodyPr wrap="none">
            <a:spAutoFit/>
          </a:bodyPr>
          <a:lstStyle/>
          <a:p>
            <a:pPr algn="ctr"/>
            <a:r>
              <a:rPr lang="en-US" b="1" dirty="0">
                <a:solidFill>
                  <a:srgbClr val="0000FF"/>
                </a:solidFill>
              </a:rPr>
              <a:t>First Order Algorithm</a:t>
            </a:r>
            <a:endParaRPr lang="en-US" sz="900" b="1" dirty="0"/>
          </a:p>
        </p:txBody>
      </p:sp>
      <p:pic>
        <p:nvPicPr>
          <p:cNvPr id="8" name="Picture 7" descr="TAMU_Aero_Logo.png"/>
          <p:cNvPicPr>
            <a:picLocks noChangeAspect="1"/>
          </p:cNvPicPr>
          <p:nvPr/>
        </p:nvPicPr>
        <p:blipFill>
          <a:blip r:embed="rId6"/>
          <a:stretch>
            <a:fillRect/>
          </a:stretch>
        </p:blipFill>
        <p:spPr>
          <a:xfrm>
            <a:off x="0" y="-7813"/>
            <a:ext cx="9144000" cy="998413"/>
          </a:xfrm>
          <a:prstGeom prst="rect">
            <a:avLst/>
          </a:prstGeom>
        </p:spPr>
      </p:pic>
      <p:sp>
        <p:nvSpPr>
          <p:cNvPr id="33" name="Rectangle 32"/>
          <p:cNvSpPr/>
          <p:nvPr/>
        </p:nvSpPr>
        <p:spPr>
          <a:xfrm>
            <a:off x="1" y="533400"/>
            <a:ext cx="9144000" cy="400110"/>
          </a:xfrm>
          <a:prstGeom prst="rect">
            <a:avLst/>
          </a:prstGeom>
        </p:spPr>
        <p:txBody>
          <a:bodyPr wrap="square">
            <a:spAutoFit/>
          </a:bodyPr>
          <a:lstStyle/>
          <a:p>
            <a:pPr algn="ctr"/>
            <a:r>
              <a:rPr lang="en-US" sz="2000" b="1" dirty="0">
                <a:solidFill>
                  <a:srgbClr val="FFFFFF"/>
                </a:solidFill>
                <a:latin typeface="Adobe Caslon Pro Bold"/>
              </a:rPr>
              <a:t>First Order vs Second Order</a:t>
            </a:r>
            <a:endParaRPr lang="en-US" sz="2000" b="1" dirty="0">
              <a:solidFill>
                <a:srgbClr val="FFFFFF"/>
              </a:solidFill>
            </a:endParaRPr>
          </a:p>
        </p:txBody>
      </p:sp>
      <p:sp>
        <p:nvSpPr>
          <p:cNvPr id="23" name="Slide Number Placeholder 16"/>
          <p:cNvSpPr txBox="1">
            <a:spLocks/>
          </p:cNvSpPr>
          <p:nvPr/>
        </p:nvSpPr>
        <p:spPr>
          <a:xfrm>
            <a:off x="6934200" y="6416675"/>
            <a:ext cx="2133600" cy="365125"/>
          </a:xfrm>
          <a:prstGeom prst="rect">
            <a:avLst/>
          </a:prstGeom>
        </p:spPr>
        <p:txBody>
          <a:bodyPr vert="horz"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600" i="0" u="none" strike="noStrike" kern="1200" cap="none" spc="0" normalizeH="0" baseline="0" noProof="0" smtClean="0">
                <a:ln>
                  <a:noFill/>
                </a:ln>
                <a:solidFill>
                  <a:srgbClr val="660066"/>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24</a:t>
            </a:fld>
            <a:endParaRPr kumimoji="0" lang="en-US" sz="1600" i="0" u="none" strike="noStrike" kern="1200" cap="none" spc="0" normalizeH="0" baseline="0" noProof="0" dirty="0">
              <a:ln>
                <a:noFill/>
              </a:ln>
              <a:solidFill>
                <a:srgbClr val="660066"/>
              </a:solidFill>
              <a:effectLst/>
              <a:uLnTx/>
              <a:uFillTx/>
              <a:latin typeface="+mn-lt"/>
              <a:ea typeface="+mn-ea"/>
              <a:cs typeface="+mn-cs"/>
            </a:endParaRPr>
          </a:p>
        </p:txBody>
      </p:sp>
      <p:sp>
        <p:nvSpPr>
          <p:cNvPr id="13" name="TextBox 12"/>
          <p:cNvSpPr txBox="1"/>
          <p:nvPr/>
        </p:nvSpPr>
        <p:spPr>
          <a:xfrm>
            <a:off x="6836568" y="39469"/>
            <a:ext cx="2307432" cy="615553"/>
          </a:xfrm>
          <a:prstGeom prst="rect">
            <a:avLst/>
          </a:prstGeom>
          <a:noFill/>
        </p:spPr>
        <p:txBody>
          <a:bodyPr wrap="square" rtlCol="0">
            <a:spAutoFit/>
          </a:bodyPr>
          <a:lstStyle/>
          <a:p>
            <a:r>
              <a:rPr lang="en-US" sz="1200" dirty="0">
                <a:solidFill>
                  <a:schemeClr val="bg1"/>
                </a:solidFill>
                <a:latin typeface="Adobe Caslon Pro Bold"/>
                <a:cs typeface="Adobe Caslon Pro Bold"/>
              </a:rPr>
              <a:t>JUNKINS    &amp;    WOOLLANDS</a:t>
            </a:r>
          </a:p>
          <a:p>
            <a:r>
              <a:rPr lang="en-US" sz="1100" dirty="0">
                <a:solidFill>
                  <a:schemeClr val="bg1"/>
                </a:solidFill>
                <a:latin typeface="Adobe Caslon Pro Bold"/>
                <a:cs typeface="Adobe Caslon Pro Bold"/>
              </a:rPr>
              <a:t>Picard-</a:t>
            </a:r>
            <a:r>
              <a:rPr lang="en-US" sz="1100" dirty="0" err="1">
                <a:solidFill>
                  <a:schemeClr val="bg1"/>
                </a:solidFill>
                <a:latin typeface="Adobe Caslon Pro Bold"/>
                <a:cs typeface="Adobe Caslon Pro Bold"/>
              </a:rPr>
              <a:t>Chebyshev</a:t>
            </a:r>
            <a:r>
              <a:rPr lang="en-US" sz="1100" dirty="0">
                <a:solidFill>
                  <a:schemeClr val="bg1"/>
                </a:solidFill>
                <a:latin typeface="Adobe Caslon Pro Bold"/>
                <a:cs typeface="Adobe Caslon Pro Bold"/>
              </a:rPr>
              <a:t> Lecture Series</a:t>
            </a:r>
          </a:p>
          <a:p>
            <a:r>
              <a:rPr lang="en-US" sz="1100" dirty="0">
                <a:solidFill>
                  <a:schemeClr val="bg1"/>
                </a:solidFill>
                <a:latin typeface="Adobe Caslon Pro Bold"/>
                <a:cs typeface="Adobe Caslon Pro Bold"/>
              </a:rPr>
              <a:t>#3 Picard-Chebyshev Methods</a:t>
            </a:r>
          </a:p>
        </p:txBody>
      </p:sp>
      <p:sp>
        <p:nvSpPr>
          <p:cNvPr id="24" name="Rectangle 23"/>
          <p:cNvSpPr/>
          <p:nvPr/>
        </p:nvSpPr>
        <p:spPr>
          <a:xfrm>
            <a:off x="179512" y="5229200"/>
            <a:ext cx="8856984" cy="1477328"/>
          </a:xfrm>
          <a:prstGeom prst="rect">
            <a:avLst/>
          </a:prstGeom>
        </p:spPr>
        <p:txBody>
          <a:bodyPr wrap="square">
            <a:spAutoFit/>
          </a:bodyPr>
          <a:lstStyle/>
          <a:p>
            <a:r>
              <a:rPr lang="en-US" dirty="0"/>
              <a:t>The </a:t>
            </a:r>
            <a:r>
              <a:rPr lang="en-US" b="1" i="1" dirty="0"/>
              <a:t>naturally</a:t>
            </a:r>
            <a:r>
              <a:rPr lang="en-US" dirty="0"/>
              <a:t> second order system is solved in </a:t>
            </a:r>
            <a:r>
              <a:rPr lang="en-US" b="1" i="1" dirty="0"/>
              <a:t>first order </a:t>
            </a:r>
            <a:r>
              <a:rPr lang="en-US" dirty="0"/>
              <a:t>form using the first order Picard-Chebyshev algorithm (left). Position and velocity are updated on </a:t>
            </a:r>
            <a:r>
              <a:rPr lang="en-US" b="1" i="1" dirty="0"/>
              <a:t>alternate iterations </a:t>
            </a:r>
            <a:r>
              <a:rPr lang="en-US" dirty="0"/>
              <a:t>and thus the total number of iterations is about </a:t>
            </a:r>
            <a:r>
              <a:rPr lang="en-US" b="1" i="1" dirty="0"/>
              <a:t>twice</a:t>
            </a:r>
            <a:r>
              <a:rPr lang="en-US" dirty="0"/>
              <a:t> as many as solving the naturally second order system with the second order Picard-Chebyshev algorithm (right). </a:t>
            </a:r>
            <a:r>
              <a:rPr lang="en-US" b="1" dirty="0">
                <a:solidFill>
                  <a:srgbClr val="FF0000"/>
                </a:solidFill>
              </a:rPr>
              <a:t>run_lecture3_example4a_ivpI.m</a:t>
            </a:r>
            <a:r>
              <a:rPr lang="en-US" dirty="0"/>
              <a:t>.</a:t>
            </a:r>
          </a:p>
        </p:txBody>
      </p:sp>
      <p:graphicFrame>
        <p:nvGraphicFramePr>
          <p:cNvPr id="14" name="Object 13"/>
          <p:cNvGraphicFramePr>
            <a:graphicFrameLocks noChangeAspect="1"/>
          </p:cNvGraphicFramePr>
          <p:nvPr>
            <p:extLst>
              <p:ext uri="{D42A27DB-BD31-4B8C-83A1-F6EECF244321}">
                <p14:modId xmlns:p14="http://schemas.microsoft.com/office/powerpoint/2010/main" val="1283833144"/>
              </p:ext>
            </p:extLst>
          </p:nvPr>
        </p:nvGraphicFramePr>
        <p:xfrm>
          <a:off x="5602286" y="4510707"/>
          <a:ext cx="2468563" cy="669925"/>
        </p:xfrm>
        <a:graphic>
          <a:graphicData uri="http://schemas.openxmlformats.org/presentationml/2006/ole">
            <mc:AlternateContent xmlns:mc="http://schemas.openxmlformats.org/markup-compatibility/2006">
              <mc:Choice xmlns:v="urn:schemas-microsoft-com:vml" Requires="v">
                <p:oleObj spid="_x0000_s66620" name="Equation" r:id="rId7" imgW="1447560" imgH="393480" progId="Equation.DSMT4">
                  <p:embed/>
                </p:oleObj>
              </mc:Choice>
              <mc:Fallback>
                <p:oleObj name="Equation" r:id="rId7" imgW="1447560" imgH="393480" progId="Equation.DSMT4">
                  <p:embed/>
                  <p:pic>
                    <p:nvPicPr>
                      <p:cNvPr id="0" name=""/>
                      <p:cNvPicPr/>
                      <p:nvPr/>
                    </p:nvPicPr>
                    <p:blipFill>
                      <a:blip r:embed="rId8"/>
                      <a:stretch>
                        <a:fillRect/>
                      </a:stretch>
                    </p:blipFill>
                    <p:spPr>
                      <a:xfrm>
                        <a:off x="5602286" y="4510707"/>
                        <a:ext cx="2468563" cy="669925"/>
                      </a:xfrm>
                      <a:prstGeom prst="rect">
                        <a:avLst/>
                      </a:prstGeom>
                    </p:spPr>
                  </p:pic>
                </p:oleObj>
              </mc:Fallback>
            </mc:AlternateContent>
          </a:graphicData>
        </a:graphic>
      </p:graphicFrame>
      <p:sp>
        <p:nvSpPr>
          <p:cNvPr id="15" name="Rectangle 14"/>
          <p:cNvSpPr/>
          <p:nvPr/>
        </p:nvSpPr>
        <p:spPr>
          <a:xfrm>
            <a:off x="5689211" y="980728"/>
            <a:ext cx="2489977" cy="369332"/>
          </a:xfrm>
          <a:prstGeom prst="rect">
            <a:avLst/>
          </a:prstGeom>
        </p:spPr>
        <p:txBody>
          <a:bodyPr wrap="none">
            <a:spAutoFit/>
          </a:bodyPr>
          <a:lstStyle/>
          <a:p>
            <a:pPr algn="ctr"/>
            <a:r>
              <a:rPr lang="en-US" b="1" dirty="0">
                <a:solidFill>
                  <a:srgbClr val="0000FF"/>
                </a:solidFill>
              </a:rPr>
              <a:t>Second Order Algorithm</a:t>
            </a:r>
            <a:endParaRPr lang="en-US" sz="900" b="1" dirty="0"/>
          </a:p>
        </p:txBody>
      </p:sp>
      <p:graphicFrame>
        <p:nvGraphicFramePr>
          <p:cNvPr id="16" name="Object 15"/>
          <p:cNvGraphicFramePr>
            <a:graphicFrameLocks noChangeAspect="1"/>
          </p:cNvGraphicFramePr>
          <p:nvPr>
            <p:extLst>
              <p:ext uri="{D42A27DB-BD31-4B8C-83A1-F6EECF244321}">
                <p14:modId xmlns:p14="http://schemas.microsoft.com/office/powerpoint/2010/main" val="4266855699"/>
              </p:ext>
            </p:extLst>
          </p:nvPr>
        </p:nvGraphicFramePr>
        <p:xfrm>
          <a:off x="501526" y="4509120"/>
          <a:ext cx="3854450" cy="671512"/>
        </p:xfrm>
        <a:graphic>
          <a:graphicData uri="http://schemas.openxmlformats.org/presentationml/2006/ole">
            <mc:AlternateContent xmlns:mc="http://schemas.openxmlformats.org/markup-compatibility/2006">
              <mc:Choice xmlns:v="urn:schemas-microsoft-com:vml" Requires="v">
                <p:oleObj spid="_x0000_s66621" name="Equation" r:id="rId9" imgW="2260440" imgH="393480" progId="Equation.DSMT4">
                  <p:embed/>
                </p:oleObj>
              </mc:Choice>
              <mc:Fallback>
                <p:oleObj name="Equation" r:id="rId9" imgW="2260440" imgH="393480" progId="Equation.DSMT4">
                  <p:embed/>
                  <p:pic>
                    <p:nvPicPr>
                      <p:cNvPr id="0" name=""/>
                      <p:cNvPicPr/>
                      <p:nvPr/>
                    </p:nvPicPr>
                    <p:blipFill>
                      <a:blip r:embed="rId10"/>
                      <a:stretch>
                        <a:fillRect/>
                      </a:stretch>
                    </p:blipFill>
                    <p:spPr>
                      <a:xfrm>
                        <a:off x="501526" y="4509120"/>
                        <a:ext cx="3854450" cy="671512"/>
                      </a:xfrm>
                      <a:prstGeom prst="rect">
                        <a:avLst/>
                      </a:prstGeom>
                    </p:spPr>
                  </p:pic>
                </p:oleObj>
              </mc:Fallback>
            </mc:AlternateContent>
          </a:graphicData>
        </a:graphic>
      </p:graphicFrame>
    </p:spTree>
    <p:extLst>
      <p:ext uri="{BB962C8B-B14F-4D97-AF65-F5344CB8AC3E}">
        <p14:creationId xmlns:p14="http://schemas.microsoft.com/office/powerpoint/2010/main" val="2619799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4" name="Rectangle 23"/>
              <p:cNvSpPr/>
              <p:nvPr/>
            </p:nvSpPr>
            <p:spPr>
              <a:xfrm>
                <a:off x="107503" y="1164257"/>
                <a:ext cx="8960297" cy="5145063"/>
              </a:xfrm>
              <a:prstGeom prst="rect">
                <a:avLst/>
              </a:prstGeom>
            </p:spPr>
            <p:txBody>
              <a:bodyPr wrap="square">
                <a:spAutoFit/>
              </a:bodyPr>
              <a:lstStyle/>
              <a:p>
                <a:r>
                  <a:rPr lang="en-US" b="1" dirty="0">
                    <a:solidFill>
                      <a:srgbClr val="0000FF"/>
                    </a:solidFill>
                  </a:rPr>
                  <a:t>Types of Boundary Value Problems</a:t>
                </a:r>
              </a:p>
              <a:p>
                <a:endParaRPr lang="en-US" b="1" dirty="0">
                  <a:solidFill>
                    <a:srgbClr val="0000FF"/>
                  </a:solidFill>
                </a:endParaRPr>
              </a:p>
              <a:p>
                <a:pPr marL="285750" indent="-285750">
                  <a:buFont typeface="Arial" panose="020B0604020202020204" pitchFamily="34" charset="0"/>
                  <a:buChar char="•"/>
                </a:pPr>
                <a:r>
                  <a:rPr lang="en-US" b="1" i="1" dirty="0"/>
                  <a:t>BVP of the first kind</a:t>
                </a:r>
                <a:r>
                  <a:rPr lang="en-US" dirty="0"/>
                  <a:t>: </a:t>
                </a:r>
                <a14:m>
                  <m:oMath xmlns:m="http://schemas.openxmlformats.org/officeDocument/2006/math">
                    <m:sSub>
                      <m:sSubPr>
                        <m:ctrlPr>
                          <a:rPr lang="en-US" i="1">
                            <a:latin typeface="Cambria Math" panose="02040503050406030204" pitchFamily="18" charset="0"/>
                          </a:rPr>
                        </m:ctrlPr>
                      </m:sSubPr>
                      <m:e>
                        <m:r>
                          <a:rPr lang="en-US" b="1" i="1">
                            <a:latin typeface="Cambria Math" panose="02040503050406030204" pitchFamily="18" charset="0"/>
                          </a:rPr>
                          <m:t>𝒙</m:t>
                        </m:r>
                      </m:e>
                      <m:sub>
                        <m:r>
                          <a:rPr lang="en-US">
                            <a:latin typeface="Cambria Math" panose="02040503050406030204" pitchFamily="18" charset="0"/>
                          </a:rPr>
                          <m:t>0</m:t>
                        </m:r>
                      </m:sub>
                    </m:sSub>
                  </m:oMath>
                </a14:m>
                <a:r>
                  <a:rPr lang="en-US" dirty="0"/>
                  <a:t> and </a:t>
                </a:r>
                <a14:m>
                  <m:oMath xmlns:m="http://schemas.openxmlformats.org/officeDocument/2006/math">
                    <m:sSub>
                      <m:sSubPr>
                        <m:ctrlPr>
                          <a:rPr lang="en-US" i="1">
                            <a:latin typeface="Cambria Math" panose="02040503050406030204" pitchFamily="18" charset="0"/>
                          </a:rPr>
                        </m:ctrlPr>
                      </m:sSubPr>
                      <m:e>
                        <m:r>
                          <a:rPr lang="en-US" b="1" i="1">
                            <a:latin typeface="Cambria Math" panose="02040503050406030204" pitchFamily="18" charset="0"/>
                          </a:rPr>
                          <m:t>𝒙</m:t>
                        </m:r>
                      </m:e>
                      <m:sub>
                        <m:r>
                          <a:rPr lang="en-US" i="1">
                            <a:latin typeface="Cambria Math" panose="02040503050406030204" pitchFamily="18" charset="0"/>
                          </a:rPr>
                          <m:t>𝑓</m:t>
                        </m:r>
                      </m:sub>
                    </m:sSub>
                  </m:oMath>
                </a14:m>
                <a:r>
                  <a:rPr lang="en-US" dirty="0"/>
                  <a:t> are specified.</a:t>
                </a:r>
              </a:p>
              <a:p>
                <a:pPr marL="742950" lvl="1" indent="-285750">
                  <a:buFont typeface="Arial" panose="020B0604020202020204" pitchFamily="34" charset="0"/>
                  <a:buChar char="•"/>
                </a:pPr>
                <a:r>
                  <a:rPr lang="en-US" dirty="0"/>
                  <a:t>Also known as a two-point boundary value problem (TPBVP). </a:t>
                </a:r>
              </a:p>
              <a:p>
                <a:pPr marL="742950" lvl="1" indent="-285750">
                  <a:buFont typeface="Arial" panose="020B0604020202020204" pitchFamily="34" charset="0"/>
                  <a:buChar char="•"/>
                </a:pPr>
                <a:r>
                  <a:rPr lang="en-US" dirty="0"/>
                  <a:t>In Celestial mechanics this is often referred to as </a:t>
                </a:r>
                <a:r>
                  <a:rPr lang="en-US" b="1" i="1" dirty="0"/>
                  <a:t>Lambert’s problem</a:t>
                </a:r>
                <a:r>
                  <a:rPr lang="en-US" dirty="0"/>
                  <a:t>.</a:t>
                </a:r>
              </a:p>
              <a:p>
                <a:pPr marL="742950" lvl="1" indent="-285750">
                  <a:buFont typeface="Arial" panose="020B0604020202020204" pitchFamily="34" charset="0"/>
                  <a:buChar char="•"/>
                </a:pPr>
                <a:r>
                  <a:rPr lang="en-US" dirty="0"/>
                  <a:t>Special Picard-Chebyshev formulation that does not require a Newton-like shooting method.</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i="1" dirty="0"/>
                  <a:t>BVP of the second kind</a:t>
                </a:r>
                <a:r>
                  <a:rPr lang="en-US" dirty="0"/>
                  <a:t>: </a:t>
                </a:r>
                <a14:m>
                  <m:oMath xmlns:m="http://schemas.openxmlformats.org/officeDocument/2006/math">
                    <m:sSub>
                      <m:sSubPr>
                        <m:ctrlPr>
                          <a:rPr lang="en-US" i="1">
                            <a:latin typeface="Cambria Math" panose="02040503050406030204" pitchFamily="18" charset="0"/>
                          </a:rPr>
                        </m:ctrlPr>
                      </m:sSubPr>
                      <m:e>
                        <m:r>
                          <a:rPr lang="en-US" b="1" i="1">
                            <a:latin typeface="Cambria Math" panose="02040503050406030204" pitchFamily="18" charset="0"/>
                          </a:rPr>
                          <m:t>𝒙</m:t>
                        </m:r>
                      </m:e>
                      <m:sub>
                        <m:r>
                          <a:rPr lang="en-US">
                            <a:latin typeface="Cambria Math" panose="02040503050406030204" pitchFamily="18" charset="0"/>
                          </a:rPr>
                          <m:t>0</m:t>
                        </m:r>
                      </m:sub>
                    </m:sSub>
                  </m:oMath>
                </a14:m>
                <a:r>
                  <a:rPr lang="en-US" dirty="0"/>
                  <a:t> and </a:t>
                </a:r>
                <a14:m>
                  <m:oMath xmlns:m="http://schemas.openxmlformats.org/officeDocument/2006/math">
                    <m:sSub>
                      <m:sSubPr>
                        <m:ctrlPr>
                          <a:rPr lang="en-US" i="1">
                            <a:latin typeface="Cambria Math" panose="02040503050406030204" pitchFamily="18" charset="0"/>
                          </a:rPr>
                        </m:ctrlPr>
                      </m:sSubPr>
                      <m:e>
                        <m:r>
                          <a:rPr lang="en-US" b="1" i="1" smtClean="0">
                            <a:latin typeface="Cambria Math" panose="02040503050406030204" pitchFamily="18" charset="0"/>
                          </a:rPr>
                          <m:t>𝒗</m:t>
                        </m:r>
                      </m:e>
                      <m:sub>
                        <m:r>
                          <a:rPr lang="en-US" b="0" i="1" smtClean="0">
                            <a:latin typeface="Cambria Math" panose="02040503050406030204" pitchFamily="18" charset="0"/>
                          </a:rPr>
                          <m:t>𝑓</m:t>
                        </m:r>
                      </m:sub>
                    </m:sSub>
                  </m:oMath>
                </a14:m>
                <a:r>
                  <a:rPr lang="en-US" dirty="0"/>
                  <a:t> are specified.</a:t>
                </a:r>
              </a:p>
              <a:p>
                <a:pPr marL="742950" lvl="1" indent="-285750">
                  <a:buFont typeface="Arial" panose="020B0604020202020204" pitchFamily="34" charset="0"/>
                  <a:buChar char="•"/>
                </a:pPr>
                <a:r>
                  <a:rPr lang="en-US" dirty="0"/>
                  <a:t>Combination of initial value problem (IVP) and final value problem (FVP).</a:t>
                </a:r>
              </a:p>
              <a:p>
                <a:pPr marL="742950" lvl="1" indent="-285750">
                  <a:buFont typeface="Arial" panose="020B0604020202020204" pitchFamily="34" charset="0"/>
                  <a:buChar char="•"/>
                </a:pPr>
                <a:r>
                  <a:rPr lang="en-US" dirty="0"/>
                  <a:t>Special Picard-Chebyshev formulation that does not require a Newton-like shooting method.</a:t>
                </a:r>
              </a:p>
              <a:p>
                <a:endParaRPr lang="en-US" dirty="0"/>
              </a:p>
              <a:p>
                <a:pPr marL="285750" indent="-285750">
                  <a:buFont typeface="Arial" panose="020B0604020202020204" pitchFamily="34" charset="0"/>
                  <a:buChar char="•"/>
                </a:pPr>
                <a:r>
                  <a:rPr lang="en-US" b="1" i="1" dirty="0"/>
                  <a:t>BVP of the third kind</a:t>
                </a:r>
                <a:r>
                  <a:rPr lang="en-US" dirty="0"/>
                  <a:t>: </a:t>
                </a:r>
                <a14:m>
                  <m:oMath xmlns:m="http://schemas.openxmlformats.org/officeDocument/2006/math">
                    <m:sSub>
                      <m:sSubPr>
                        <m:ctrlPr>
                          <a:rPr lang="en-US" i="1">
                            <a:latin typeface="Cambria Math" panose="02040503050406030204" pitchFamily="18" charset="0"/>
                          </a:rPr>
                        </m:ctrlPr>
                      </m:sSubPr>
                      <m:e>
                        <m:r>
                          <a:rPr lang="en-US" b="1" i="1">
                            <a:latin typeface="Cambria Math" panose="02040503050406030204" pitchFamily="18" charset="0"/>
                          </a:rPr>
                          <m:t>𝒙</m:t>
                        </m:r>
                      </m:e>
                      <m:sub>
                        <m:r>
                          <a:rPr lang="en-US" b="0" i="1" smtClean="0">
                            <a:latin typeface="Cambria Math" panose="02040503050406030204" pitchFamily="18" charset="0"/>
                          </a:rPr>
                          <m:t>𝑓</m:t>
                        </m:r>
                      </m:sub>
                    </m:sSub>
                  </m:oMath>
                </a14:m>
                <a:r>
                  <a:rPr lang="en-US" dirty="0"/>
                  <a:t> and </a:t>
                </a:r>
                <a14:m>
                  <m:oMath xmlns:m="http://schemas.openxmlformats.org/officeDocument/2006/math">
                    <m:sSub>
                      <m:sSubPr>
                        <m:ctrlPr>
                          <a:rPr lang="en-US" i="1">
                            <a:latin typeface="Cambria Math" panose="02040503050406030204" pitchFamily="18" charset="0"/>
                          </a:rPr>
                        </m:ctrlPr>
                      </m:sSubPr>
                      <m:e>
                        <m:r>
                          <a:rPr lang="en-US" b="1" i="1">
                            <a:latin typeface="Cambria Math" panose="02040503050406030204" pitchFamily="18" charset="0"/>
                          </a:rPr>
                          <m:t>𝒗</m:t>
                        </m:r>
                      </m:e>
                      <m:sub>
                        <m:r>
                          <a:rPr lang="en-US" b="0" i="1" smtClean="0">
                            <a:latin typeface="Cambria Math" panose="02040503050406030204" pitchFamily="18" charset="0"/>
                          </a:rPr>
                          <m:t>0</m:t>
                        </m:r>
                      </m:sub>
                    </m:sSub>
                  </m:oMath>
                </a14:m>
                <a:r>
                  <a:rPr lang="en-US" dirty="0"/>
                  <a:t> are specified.</a:t>
                </a:r>
              </a:p>
              <a:p>
                <a:pPr marL="742950" lvl="1" indent="-285750">
                  <a:buFont typeface="Arial" panose="020B0604020202020204" pitchFamily="34" charset="0"/>
                  <a:buChar char="•"/>
                </a:pPr>
                <a:r>
                  <a:rPr lang="en-US" dirty="0"/>
                  <a:t>Combination of FVP and IVP.</a:t>
                </a:r>
              </a:p>
              <a:p>
                <a:pPr marL="742950" lvl="1" indent="-285750">
                  <a:buFont typeface="Arial" panose="020B0604020202020204" pitchFamily="34" charset="0"/>
                  <a:buChar char="•"/>
                </a:pPr>
                <a:r>
                  <a:rPr lang="en-US" dirty="0"/>
                  <a:t>Special Picard-Chebyshev formulation that does not require a Newton-like shooting method.</a:t>
                </a:r>
              </a:p>
              <a:p>
                <a:endParaRPr lang="en-US" b="1" dirty="0">
                  <a:solidFill>
                    <a:srgbClr val="0000FF"/>
                  </a:solidFill>
                </a:endParaRPr>
              </a:p>
            </p:txBody>
          </p:sp>
        </mc:Choice>
        <mc:Fallback xmlns="">
          <p:sp>
            <p:nvSpPr>
              <p:cNvPr id="24" name="Rectangle 23"/>
              <p:cNvSpPr>
                <a:spLocks noRot="1" noChangeAspect="1" noMove="1" noResize="1" noEditPoints="1" noAdjustHandles="1" noChangeArrowheads="1" noChangeShapeType="1" noTextEdit="1"/>
              </p:cNvSpPr>
              <p:nvPr/>
            </p:nvSpPr>
            <p:spPr>
              <a:xfrm>
                <a:off x="107503" y="1164257"/>
                <a:ext cx="8960297" cy="5145063"/>
              </a:xfrm>
              <a:prstGeom prst="rect">
                <a:avLst/>
              </a:prstGeom>
              <a:blipFill rotWithShape="0">
                <a:blip r:embed="rId3"/>
                <a:stretch>
                  <a:fillRect l="-612" t="-711"/>
                </a:stretch>
              </a:blipFill>
            </p:spPr>
            <p:txBody>
              <a:bodyPr/>
              <a:lstStyle/>
              <a:p>
                <a:r>
                  <a:rPr lang="en-US">
                    <a:noFill/>
                  </a:rPr>
                  <a:t> </a:t>
                </a:r>
              </a:p>
            </p:txBody>
          </p:sp>
        </mc:Fallback>
      </mc:AlternateContent>
      <p:pic>
        <p:nvPicPr>
          <p:cNvPr id="8" name="Picture 7" descr="TAMU_Aero_Logo.png"/>
          <p:cNvPicPr>
            <a:picLocks noChangeAspect="1"/>
          </p:cNvPicPr>
          <p:nvPr/>
        </p:nvPicPr>
        <p:blipFill>
          <a:blip r:embed="rId4"/>
          <a:stretch>
            <a:fillRect/>
          </a:stretch>
        </p:blipFill>
        <p:spPr>
          <a:xfrm>
            <a:off x="0" y="-27384"/>
            <a:ext cx="9144000" cy="998413"/>
          </a:xfrm>
          <a:prstGeom prst="rect">
            <a:avLst/>
          </a:prstGeom>
        </p:spPr>
      </p:pic>
      <p:sp>
        <p:nvSpPr>
          <p:cNvPr id="33" name="Rectangle 32"/>
          <p:cNvSpPr/>
          <p:nvPr/>
        </p:nvSpPr>
        <p:spPr>
          <a:xfrm>
            <a:off x="1" y="548680"/>
            <a:ext cx="9144000" cy="400110"/>
          </a:xfrm>
          <a:prstGeom prst="rect">
            <a:avLst/>
          </a:prstGeom>
        </p:spPr>
        <p:txBody>
          <a:bodyPr wrap="square">
            <a:spAutoFit/>
          </a:bodyPr>
          <a:lstStyle/>
          <a:p>
            <a:pPr algn="ctr"/>
            <a:r>
              <a:rPr lang="en-US" sz="2000" b="1" dirty="0">
                <a:solidFill>
                  <a:srgbClr val="FFFFFF"/>
                </a:solidFill>
                <a:latin typeface="Adobe Caslon Pro Bold"/>
                <a:cs typeface="Adobe Caslon Pro Bold"/>
              </a:rPr>
              <a:t>BOUNDARY VALUE PROBLEMS</a:t>
            </a:r>
            <a:endParaRPr lang="en-US" sz="2000" b="1" dirty="0">
              <a:solidFill>
                <a:srgbClr val="FFFFFF"/>
              </a:solidFill>
            </a:endParaRPr>
          </a:p>
        </p:txBody>
      </p:sp>
      <p:sp>
        <p:nvSpPr>
          <p:cNvPr id="23" name="Slide Number Placeholder 16"/>
          <p:cNvSpPr txBox="1">
            <a:spLocks/>
          </p:cNvSpPr>
          <p:nvPr/>
        </p:nvSpPr>
        <p:spPr>
          <a:xfrm>
            <a:off x="6934200" y="6381328"/>
            <a:ext cx="2133600" cy="365125"/>
          </a:xfrm>
          <a:prstGeom prst="rect">
            <a:avLst/>
          </a:prstGeom>
        </p:spPr>
        <p:txBody>
          <a:bodyPr vert="horz"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600" i="0" u="none" strike="noStrike" kern="1200" cap="none" spc="0" normalizeH="0" baseline="0" noProof="0" smtClean="0">
                <a:ln>
                  <a:noFill/>
                </a:ln>
                <a:solidFill>
                  <a:srgbClr val="660066"/>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25</a:t>
            </a:fld>
            <a:endParaRPr kumimoji="0" lang="en-US" sz="1600" i="0" u="none" strike="noStrike" kern="1200" cap="none" spc="0" normalizeH="0" baseline="0" noProof="0" dirty="0">
              <a:ln>
                <a:noFill/>
              </a:ln>
              <a:solidFill>
                <a:srgbClr val="660066"/>
              </a:solidFill>
              <a:effectLst/>
              <a:uLnTx/>
              <a:uFillTx/>
              <a:latin typeface="+mn-lt"/>
              <a:ea typeface="+mn-ea"/>
              <a:cs typeface="+mn-cs"/>
            </a:endParaRPr>
          </a:p>
        </p:txBody>
      </p:sp>
      <p:sp>
        <p:nvSpPr>
          <p:cNvPr id="13" name="TextBox 12"/>
          <p:cNvSpPr txBox="1"/>
          <p:nvPr/>
        </p:nvSpPr>
        <p:spPr>
          <a:xfrm>
            <a:off x="6836568" y="44624"/>
            <a:ext cx="2307432" cy="615553"/>
          </a:xfrm>
          <a:prstGeom prst="rect">
            <a:avLst/>
          </a:prstGeom>
          <a:noFill/>
        </p:spPr>
        <p:txBody>
          <a:bodyPr wrap="square" rtlCol="0">
            <a:spAutoFit/>
          </a:bodyPr>
          <a:lstStyle/>
          <a:p>
            <a:r>
              <a:rPr lang="en-US" sz="1200" dirty="0">
                <a:solidFill>
                  <a:schemeClr val="bg1"/>
                </a:solidFill>
                <a:latin typeface="Adobe Caslon Pro Bold"/>
                <a:cs typeface="Adobe Caslon Pro Bold"/>
              </a:rPr>
              <a:t>JUNKINS    &amp;    WOOLLANDS</a:t>
            </a:r>
          </a:p>
          <a:p>
            <a:r>
              <a:rPr lang="en-US" sz="1100" dirty="0">
                <a:solidFill>
                  <a:schemeClr val="bg1"/>
                </a:solidFill>
                <a:latin typeface="Adobe Caslon Pro Bold"/>
                <a:cs typeface="Adobe Caslon Pro Bold"/>
              </a:rPr>
              <a:t>Picard-</a:t>
            </a:r>
            <a:r>
              <a:rPr lang="en-US" sz="1100" dirty="0" err="1">
                <a:solidFill>
                  <a:schemeClr val="bg1"/>
                </a:solidFill>
                <a:latin typeface="Adobe Caslon Pro Bold"/>
                <a:cs typeface="Adobe Caslon Pro Bold"/>
              </a:rPr>
              <a:t>Chebyshev</a:t>
            </a:r>
            <a:r>
              <a:rPr lang="en-US" sz="1100" dirty="0">
                <a:solidFill>
                  <a:schemeClr val="bg1"/>
                </a:solidFill>
                <a:latin typeface="Adobe Caslon Pro Bold"/>
                <a:cs typeface="Adobe Caslon Pro Bold"/>
              </a:rPr>
              <a:t> Lecture Series</a:t>
            </a:r>
          </a:p>
          <a:p>
            <a:r>
              <a:rPr lang="en-US" sz="1100" dirty="0">
                <a:solidFill>
                  <a:schemeClr val="bg1"/>
                </a:solidFill>
                <a:latin typeface="Adobe Caslon Pro Bold"/>
                <a:cs typeface="Adobe Caslon Pro Bold"/>
              </a:rPr>
              <a:t>#3 Picard-Chebyshev Methods</a:t>
            </a:r>
          </a:p>
        </p:txBody>
      </p:sp>
    </p:spTree>
    <p:extLst>
      <p:ext uri="{BB962C8B-B14F-4D97-AF65-F5344CB8AC3E}">
        <p14:creationId xmlns:p14="http://schemas.microsoft.com/office/powerpoint/2010/main" val="37084370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1" name="Rectangle 10"/>
              <p:cNvSpPr/>
              <p:nvPr/>
            </p:nvSpPr>
            <p:spPr>
              <a:xfrm>
                <a:off x="107503" y="980728"/>
                <a:ext cx="8960297" cy="4078039"/>
              </a:xfrm>
              <a:prstGeom prst="rect">
                <a:avLst/>
              </a:prstGeom>
            </p:spPr>
            <p:txBody>
              <a:bodyPr wrap="square">
                <a:spAutoFit/>
              </a:bodyPr>
              <a:lstStyle/>
              <a:p>
                <a:r>
                  <a:rPr lang="en-US" b="1" dirty="0">
                    <a:solidFill>
                      <a:srgbClr val="0000FF"/>
                    </a:solidFill>
                  </a:rPr>
                  <a:t>Second Order Differential Equation</a:t>
                </a:r>
              </a:p>
              <a:p>
                <a:endParaRPr lang="en-US" b="1" dirty="0">
                  <a:solidFill>
                    <a:srgbClr val="0000FF"/>
                  </a:solidFill>
                </a:endParaRPr>
              </a:p>
              <a:p>
                <a:endParaRPr lang="en-US" sz="1000" b="1" dirty="0">
                  <a:solidFill>
                    <a:srgbClr val="0000FF"/>
                  </a:solidFill>
                </a:endParaRPr>
              </a:p>
              <a:p>
                <a:r>
                  <a:rPr lang="en-US" b="1" dirty="0">
                    <a:solidFill>
                      <a:srgbClr val="0000FF"/>
                    </a:solidFill>
                  </a:rPr>
                  <a:t>Pseudo Velocity Approximation</a:t>
                </a:r>
                <a:endParaRPr lang="en-US" sz="300" dirty="0"/>
              </a:p>
              <a:p>
                <a:r>
                  <a:rPr lang="en-US" dirty="0"/>
                  <a:t>The velocity can be written in terms of a Chebyshev series, and similar to the second order IVP, the </a:t>
                </a:r>
                <a14:m>
                  <m:oMath xmlns:m="http://schemas.openxmlformats.org/officeDocument/2006/math">
                    <m:r>
                      <a:rPr lang="en-US" b="1" i="1">
                        <a:latin typeface="Cambria Math" panose="02040503050406030204" pitchFamily="18" charset="0"/>
                      </a:rPr>
                      <m:t>𝜷</m:t>
                    </m:r>
                  </m:oMath>
                </a14:m>
                <a:r>
                  <a:rPr lang="en-US" dirty="0"/>
                  <a:t> coefficients can be computed in terms of the least squares </a:t>
                </a:r>
                <a14:m>
                  <m:oMath xmlns:m="http://schemas.openxmlformats.org/officeDocument/2006/math">
                    <m:r>
                      <a:rPr lang="en-US" b="1" i="1">
                        <a:latin typeface="Cambria Math" panose="02040503050406030204" pitchFamily="18" charset="0"/>
                      </a:rPr>
                      <m:t>𝒂</m:t>
                    </m:r>
                  </m:oMath>
                </a14:m>
                <a:r>
                  <a:rPr lang="en-US" dirty="0"/>
                  <a:t> coefficients. The </a:t>
                </a:r>
                <a:r>
                  <a:rPr lang="en-US" b="1" i="1" dirty="0"/>
                  <a:t>initial velocity</a:t>
                </a:r>
                <a:r>
                  <a:rPr lang="en-US" dirty="0"/>
                  <a:t> is unknown and the resulting </a:t>
                </a:r>
                <a:r>
                  <a:rPr lang="en-US" b="1" i="1" dirty="0"/>
                  <a:t>pseudo velocity</a:t>
                </a:r>
                <a:r>
                  <a:rPr lang="en-US" dirty="0"/>
                  <a:t> is correct to within the </a:t>
                </a:r>
                <a:r>
                  <a:rPr lang="en-US" b="1" i="1" dirty="0"/>
                  <a:t>constant of integration</a:t>
                </a:r>
                <a:r>
                  <a:rPr lang="en-US" dirty="0"/>
                  <a:t>. This constant only effects the </a:t>
                </a:r>
                <a14:m>
                  <m:oMath xmlns:m="http://schemas.openxmlformats.org/officeDocument/2006/math">
                    <m:r>
                      <a:rPr lang="en-US" b="1" i="1">
                        <a:latin typeface="Cambria Math" panose="02040503050406030204" pitchFamily="18" charset="0"/>
                      </a:rPr>
                      <m:t>𝜷</m:t>
                    </m:r>
                  </m:oMath>
                </a14:m>
                <a:r>
                  <a:rPr lang="en-US" baseline="-25000" dirty="0"/>
                  <a:t>0</a:t>
                </a:r>
                <a:r>
                  <a:rPr lang="en-US" dirty="0"/>
                  <a:t> coefficient. All other coefficients are correct.</a:t>
                </a:r>
              </a:p>
              <a:p>
                <a:endParaRPr lang="en-US" dirty="0"/>
              </a:p>
              <a:p>
                <a:endParaRPr lang="en-US" sz="1100" dirty="0"/>
              </a:p>
              <a:p>
                <a:endParaRPr lang="en-US" sz="1100" dirty="0"/>
              </a:p>
              <a:p>
                <a:endParaRPr lang="en-US" sz="600" dirty="0"/>
              </a:p>
              <a:p>
                <a:r>
                  <a:rPr lang="en-US" b="1" dirty="0">
                    <a:solidFill>
                      <a:srgbClr val="0000FF"/>
                    </a:solidFill>
                  </a:rPr>
                  <a:t>Position Approximation</a:t>
                </a:r>
                <a:endParaRPr lang="en-US" sz="1100" dirty="0"/>
              </a:p>
              <a:p>
                <a:r>
                  <a:rPr lang="en-US" dirty="0"/>
                  <a:t>The position can also be written in terms of a Chebyshev series. It is clear that the unknown </a:t>
                </a:r>
                <a:r>
                  <a:rPr lang="en-US" b="1" i="1" dirty="0"/>
                  <a:t>integration constant </a:t>
                </a:r>
                <a:r>
                  <a:rPr lang="en-US" dirty="0"/>
                  <a:t>at the velocity level is </a:t>
                </a:r>
                <a:r>
                  <a:rPr lang="en-US" b="1" i="1" dirty="0"/>
                  <a:t>contained</a:t>
                </a:r>
                <a:r>
                  <a:rPr lang="en-US" dirty="0"/>
                  <a:t> within the </a:t>
                </a:r>
                <a14:m>
                  <m:oMath xmlns:m="http://schemas.openxmlformats.org/officeDocument/2006/math">
                    <m:sSub>
                      <m:sSubPr>
                        <m:ctrlPr>
                          <a:rPr lang="en-US" i="1">
                            <a:latin typeface="Cambria Math" panose="02040503050406030204" pitchFamily="18" charset="0"/>
                          </a:rPr>
                        </m:ctrlPr>
                      </m:sSubPr>
                      <m:e>
                        <m:r>
                          <a:rPr lang="en-US" b="1" i="1">
                            <a:latin typeface="Cambria Math" panose="02040503050406030204" pitchFamily="18" charset="0"/>
                          </a:rPr>
                          <m:t>𝜶</m:t>
                        </m:r>
                      </m:e>
                      <m:sub>
                        <m:r>
                          <a:rPr lang="en-US">
                            <a:latin typeface="Cambria Math" panose="02040503050406030204" pitchFamily="18" charset="0"/>
                          </a:rPr>
                          <m:t>0</m:t>
                        </m:r>
                      </m:sub>
                    </m:sSub>
                  </m:oMath>
                </a14:m>
                <a:r>
                  <a:rPr lang="en-US" dirty="0"/>
                  <a:t> and </a:t>
                </a:r>
                <a14:m>
                  <m:oMath xmlns:m="http://schemas.openxmlformats.org/officeDocument/2006/math">
                    <m:sSub>
                      <m:sSubPr>
                        <m:ctrlPr>
                          <a:rPr lang="en-US" i="1">
                            <a:latin typeface="Cambria Math" panose="02040503050406030204" pitchFamily="18" charset="0"/>
                          </a:rPr>
                        </m:ctrlPr>
                      </m:sSubPr>
                      <m:e>
                        <m:r>
                          <a:rPr lang="en-US" b="1" i="1">
                            <a:latin typeface="Cambria Math" panose="02040503050406030204" pitchFamily="18" charset="0"/>
                          </a:rPr>
                          <m:t>𝜶</m:t>
                        </m:r>
                      </m:e>
                      <m:sub>
                        <m:r>
                          <a:rPr lang="en-US" b="0" i="0" smtClean="0">
                            <a:latin typeface="Cambria Math" panose="02040503050406030204" pitchFamily="18" charset="0"/>
                          </a:rPr>
                          <m:t>1</m:t>
                        </m:r>
                      </m:sub>
                    </m:sSub>
                  </m:oMath>
                </a14:m>
                <a:r>
                  <a:rPr lang="en-US" dirty="0"/>
                  <a:t> position coefficients. These must be determined using some </a:t>
                </a:r>
                <a:r>
                  <a:rPr lang="en-US" b="1" i="1" dirty="0"/>
                  <a:t>other information</a:t>
                </a:r>
                <a:r>
                  <a:rPr lang="en-US" dirty="0"/>
                  <a:t>.</a:t>
                </a:r>
              </a:p>
            </p:txBody>
          </p:sp>
        </mc:Choice>
        <mc:Fallback xmlns="">
          <p:sp>
            <p:nvSpPr>
              <p:cNvPr id="11" name="Rectangle 10"/>
              <p:cNvSpPr>
                <a:spLocks noRot="1" noChangeAspect="1" noMove="1" noResize="1" noEditPoints="1" noAdjustHandles="1" noChangeArrowheads="1" noChangeShapeType="1" noTextEdit="1"/>
              </p:cNvSpPr>
              <p:nvPr/>
            </p:nvSpPr>
            <p:spPr>
              <a:xfrm>
                <a:off x="107503" y="980728"/>
                <a:ext cx="8960297" cy="4078039"/>
              </a:xfrm>
              <a:prstGeom prst="rect">
                <a:avLst/>
              </a:prstGeom>
              <a:blipFill rotWithShape="0">
                <a:blip r:embed="rId4"/>
                <a:stretch>
                  <a:fillRect l="-612" t="-897" r="-680"/>
                </a:stretch>
              </a:blipFill>
            </p:spPr>
            <p:txBody>
              <a:bodyPr/>
              <a:lstStyle/>
              <a:p>
                <a:r>
                  <a:rPr lang="en-US">
                    <a:noFill/>
                  </a:rPr>
                  <a:t> </a:t>
                </a:r>
              </a:p>
            </p:txBody>
          </p:sp>
        </mc:Fallback>
      </mc:AlternateContent>
      <p:pic>
        <p:nvPicPr>
          <p:cNvPr id="8" name="Picture 7" descr="TAMU_Aero_Logo.png"/>
          <p:cNvPicPr>
            <a:picLocks noChangeAspect="1"/>
          </p:cNvPicPr>
          <p:nvPr/>
        </p:nvPicPr>
        <p:blipFill>
          <a:blip r:embed="rId5"/>
          <a:stretch>
            <a:fillRect/>
          </a:stretch>
        </p:blipFill>
        <p:spPr>
          <a:xfrm>
            <a:off x="0" y="-7813"/>
            <a:ext cx="9144000" cy="998413"/>
          </a:xfrm>
          <a:prstGeom prst="rect">
            <a:avLst/>
          </a:prstGeom>
        </p:spPr>
      </p:pic>
      <p:sp>
        <p:nvSpPr>
          <p:cNvPr id="33" name="Rectangle 32"/>
          <p:cNvSpPr/>
          <p:nvPr/>
        </p:nvSpPr>
        <p:spPr>
          <a:xfrm>
            <a:off x="1" y="580618"/>
            <a:ext cx="9144000" cy="400110"/>
          </a:xfrm>
          <a:prstGeom prst="rect">
            <a:avLst/>
          </a:prstGeom>
        </p:spPr>
        <p:txBody>
          <a:bodyPr wrap="square">
            <a:spAutoFit/>
          </a:bodyPr>
          <a:lstStyle/>
          <a:p>
            <a:pPr algn="ctr"/>
            <a:r>
              <a:rPr lang="en-US" sz="2000" b="1" dirty="0">
                <a:solidFill>
                  <a:srgbClr val="FFFFFF"/>
                </a:solidFill>
                <a:latin typeface="Adobe Caslon Pro Bold"/>
                <a:cs typeface="Adobe Caslon Pro Bold"/>
              </a:rPr>
              <a:t>TWO-POINT BOUNDARY VALUE PROBLEM</a:t>
            </a:r>
            <a:endParaRPr lang="en-US" sz="2000" b="1" dirty="0">
              <a:solidFill>
                <a:srgbClr val="FFFFFF"/>
              </a:solidFill>
            </a:endParaRPr>
          </a:p>
        </p:txBody>
      </p:sp>
      <p:sp>
        <p:nvSpPr>
          <p:cNvPr id="23" name="Slide Number Placeholder 16"/>
          <p:cNvSpPr txBox="1">
            <a:spLocks/>
          </p:cNvSpPr>
          <p:nvPr/>
        </p:nvSpPr>
        <p:spPr>
          <a:xfrm>
            <a:off x="6934200" y="6416675"/>
            <a:ext cx="2133600" cy="365125"/>
          </a:xfrm>
          <a:prstGeom prst="rect">
            <a:avLst/>
          </a:prstGeom>
        </p:spPr>
        <p:txBody>
          <a:bodyPr vert="horz"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600" i="0" u="none" strike="noStrike" kern="1200" cap="none" spc="0" normalizeH="0" baseline="0" noProof="0" smtClean="0">
                <a:ln>
                  <a:noFill/>
                </a:ln>
                <a:solidFill>
                  <a:srgbClr val="660066"/>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26</a:t>
            </a:fld>
            <a:endParaRPr kumimoji="0" lang="en-US" sz="1600" i="0" u="none" strike="noStrike" kern="1200" cap="none" spc="0" normalizeH="0" baseline="0" noProof="0" dirty="0">
              <a:ln>
                <a:noFill/>
              </a:ln>
              <a:solidFill>
                <a:srgbClr val="660066"/>
              </a:solidFill>
              <a:effectLst/>
              <a:uLnTx/>
              <a:uFillTx/>
              <a:latin typeface="+mn-lt"/>
              <a:ea typeface="+mn-ea"/>
              <a:cs typeface="+mn-cs"/>
            </a:endParaRPr>
          </a:p>
        </p:txBody>
      </p:sp>
      <p:sp>
        <p:nvSpPr>
          <p:cNvPr id="13" name="TextBox 12"/>
          <p:cNvSpPr txBox="1"/>
          <p:nvPr/>
        </p:nvSpPr>
        <p:spPr>
          <a:xfrm>
            <a:off x="6836568" y="39469"/>
            <a:ext cx="2307432" cy="615553"/>
          </a:xfrm>
          <a:prstGeom prst="rect">
            <a:avLst/>
          </a:prstGeom>
          <a:noFill/>
        </p:spPr>
        <p:txBody>
          <a:bodyPr wrap="square" rtlCol="0">
            <a:spAutoFit/>
          </a:bodyPr>
          <a:lstStyle/>
          <a:p>
            <a:r>
              <a:rPr lang="en-US" sz="1200" dirty="0">
                <a:solidFill>
                  <a:schemeClr val="bg1"/>
                </a:solidFill>
                <a:latin typeface="Adobe Caslon Pro Bold"/>
                <a:cs typeface="Adobe Caslon Pro Bold"/>
              </a:rPr>
              <a:t>JUNKINS    &amp;    WOOLLANDS</a:t>
            </a:r>
          </a:p>
          <a:p>
            <a:r>
              <a:rPr lang="en-US" sz="1100" dirty="0">
                <a:solidFill>
                  <a:schemeClr val="bg1"/>
                </a:solidFill>
                <a:latin typeface="Adobe Caslon Pro Bold"/>
                <a:cs typeface="Adobe Caslon Pro Bold"/>
              </a:rPr>
              <a:t>Picard-</a:t>
            </a:r>
            <a:r>
              <a:rPr lang="en-US" sz="1100" dirty="0" err="1">
                <a:solidFill>
                  <a:schemeClr val="bg1"/>
                </a:solidFill>
                <a:latin typeface="Adobe Caslon Pro Bold"/>
                <a:cs typeface="Adobe Caslon Pro Bold"/>
              </a:rPr>
              <a:t>Chebyshev</a:t>
            </a:r>
            <a:r>
              <a:rPr lang="en-US" sz="1100" dirty="0">
                <a:solidFill>
                  <a:schemeClr val="bg1"/>
                </a:solidFill>
                <a:latin typeface="Adobe Caslon Pro Bold"/>
                <a:cs typeface="Adobe Caslon Pro Bold"/>
              </a:rPr>
              <a:t> Lecture Series</a:t>
            </a:r>
          </a:p>
          <a:p>
            <a:r>
              <a:rPr lang="en-US" sz="1100" dirty="0">
                <a:solidFill>
                  <a:schemeClr val="bg1"/>
                </a:solidFill>
                <a:latin typeface="Adobe Caslon Pro Bold"/>
                <a:cs typeface="Adobe Caslon Pro Bold"/>
              </a:rPr>
              <a:t>#3 Picard-Chebyshev Methods</a:t>
            </a:r>
          </a:p>
        </p:txBody>
      </p:sp>
      <p:graphicFrame>
        <p:nvGraphicFramePr>
          <p:cNvPr id="9" name="Object 8"/>
          <p:cNvGraphicFramePr>
            <a:graphicFrameLocks noChangeAspect="1"/>
          </p:cNvGraphicFramePr>
          <p:nvPr/>
        </p:nvGraphicFramePr>
        <p:xfrm>
          <a:off x="1436688" y="1317625"/>
          <a:ext cx="6227762" cy="384175"/>
        </p:xfrm>
        <a:graphic>
          <a:graphicData uri="http://schemas.openxmlformats.org/presentationml/2006/ole">
            <mc:AlternateContent xmlns:mc="http://schemas.openxmlformats.org/markup-compatibility/2006">
              <mc:Choice xmlns:v="urn:schemas-microsoft-com:vml" Requires="v">
                <p:oleObj spid="_x0000_s45334" name="Equation" r:id="rId6" imgW="4101840" imgH="253800" progId="Equation.DSMT4">
                  <p:embed/>
                </p:oleObj>
              </mc:Choice>
              <mc:Fallback>
                <p:oleObj name="Equation" r:id="rId6" imgW="4101840" imgH="253800" progId="Equation.DSMT4">
                  <p:embed/>
                  <p:pic>
                    <p:nvPicPr>
                      <p:cNvPr id="0" name=""/>
                      <p:cNvPicPr/>
                      <p:nvPr/>
                    </p:nvPicPr>
                    <p:blipFill>
                      <a:blip r:embed="rId7"/>
                      <a:stretch>
                        <a:fillRect/>
                      </a:stretch>
                    </p:blipFill>
                    <p:spPr>
                      <a:xfrm>
                        <a:off x="1436688" y="1317625"/>
                        <a:ext cx="6227762" cy="384175"/>
                      </a:xfrm>
                      <a:prstGeom prst="rect">
                        <a:avLst/>
                      </a:prstGeom>
                      <a:noFill/>
                      <a:ln>
                        <a:noFill/>
                      </a:ln>
                    </p:spPr>
                  </p:pic>
                </p:oleObj>
              </mc:Fallback>
            </mc:AlternateContent>
          </a:graphicData>
        </a:graphic>
      </p:graphicFrame>
      <p:graphicFrame>
        <p:nvGraphicFramePr>
          <p:cNvPr id="15" name="Object 14"/>
          <p:cNvGraphicFramePr>
            <a:graphicFrameLocks noChangeAspect="1"/>
          </p:cNvGraphicFramePr>
          <p:nvPr>
            <p:extLst>
              <p:ext uri="{D42A27DB-BD31-4B8C-83A1-F6EECF244321}">
                <p14:modId xmlns:p14="http://schemas.microsoft.com/office/powerpoint/2010/main" val="2978694801"/>
              </p:ext>
            </p:extLst>
          </p:nvPr>
        </p:nvGraphicFramePr>
        <p:xfrm>
          <a:off x="1965325" y="3119438"/>
          <a:ext cx="4976813" cy="741362"/>
        </p:xfrm>
        <a:graphic>
          <a:graphicData uri="http://schemas.openxmlformats.org/presentationml/2006/ole">
            <mc:AlternateContent xmlns:mc="http://schemas.openxmlformats.org/markup-compatibility/2006">
              <mc:Choice xmlns:v="urn:schemas-microsoft-com:vml" Requires="v">
                <p:oleObj spid="_x0000_s45335" name="Equation" r:id="rId8" imgW="3149280" imgH="469800" progId="Equation.DSMT4">
                  <p:embed/>
                </p:oleObj>
              </mc:Choice>
              <mc:Fallback>
                <p:oleObj name="Equation" r:id="rId8" imgW="3149280" imgH="469800" progId="Equation.DSMT4">
                  <p:embed/>
                  <p:pic>
                    <p:nvPicPr>
                      <p:cNvPr id="0" name=""/>
                      <p:cNvPicPr/>
                      <p:nvPr/>
                    </p:nvPicPr>
                    <p:blipFill>
                      <a:blip r:embed="rId9"/>
                      <a:stretch>
                        <a:fillRect/>
                      </a:stretch>
                    </p:blipFill>
                    <p:spPr>
                      <a:xfrm>
                        <a:off x="1965325" y="3119438"/>
                        <a:ext cx="4976813" cy="741362"/>
                      </a:xfrm>
                      <a:prstGeom prst="rect">
                        <a:avLst/>
                      </a:prstGeom>
                    </p:spPr>
                  </p:pic>
                </p:oleObj>
              </mc:Fallback>
            </mc:AlternateContent>
          </a:graphicData>
        </a:graphic>
      </p:graphicFrame>
      <p:graphicFrame>
        <p:nvGraphicFramePr>
          <p:cNvPr id="17" name="Object 16"/>
          <p:cNvGraphicFramePr>
            <a:graphicFrameLocks noChangeAspect="1"/>
          </p:cNvGraphicFramePr>
          <p:nvPr>
            <p:extLst>
              <p:ext uri="{D42A27DB-BD31-4B8C-83A1-F6EECF244321}">
                <p14:modId xmlns:p14="http://schemas.microsoft.com/office/powerpoint/2010/main" val="3151921789"/>
              </p:ext>
            </p:extLst>
          </p:nvPr>
        </p:nvGraphicFramePr>
        <p:xfrm>
          <a:off x="2163763" y="4814888"/>
          <a:ext cx="4702175" cy="2038350"/>
        </p:xfrm>
        <a:graphic>
          <a:graphicData uri="http://schemas.openxmlformats.org/presentationml/2006/ole">
            <mc:AlternateContent xmlns:mc="http://schemas.openxmlformats.org/markup-compatibility/2006">
              <mc:Choice xmlns:v="urn:schemas-microsoft-com:vml" Requires="v">
                <p:oleObj spid="_x0000_s45336" name="Equation" r:id="rId10" imgW="3162240" imgH="1371600" progId="Equation.DSMT4">
                  <p:embed/>
                </p:oleObj>
              </mc:Choice>
              <mc:Fallback>
                <p:oleObj name="Equation" r:id="rId10" imgW="3162240" imgH="1371600" progId="Equation.DSMT4">
                  <p:embed/>
                  <p:pic>
                    <p:nvPicPr>
                      <p:cNvPr id="0" name=""/>
                      <p:cNvPicPr/>
                      <p:nvPr/>
                    </p:nvPicPr>
                    <p:blipFill>
                      <a:blip r:embed="rId11"/>
                      <a:stretch>
                        <a:fillRect/>
                      </a:stretch>
                    </p:blipFill>
                    <p:spPr>
                      <a:xfrm>
                        <a:off x="2163763" y="4814888"/>
                        <a:ext cx="4702175" cy="2038350"/>
                      </a:xfrm>
                      <a:prstGeom prst="rect">
                        <a:avLst/>
                      </a:prstGeom>
                    </p:spPr>
                  </p:pic>
                </p:oleObj>
              </mc:Fallback>
            </mc:AlternateContent>
          </a:graphicData>
        </a:graphic>
      </p:graphicFrame>
      <p:grpSp>
        <p:nvGrpSpPr>
          <p:cNvPr id="21" name="Group 20"/>
          <p:cNvGrpSpPr/>
          <p:nvPr/>
        </p:nvGrpSpPr>
        <p:grpSpPr>
          <a:xfrm>
            <a:off x="4579992" y="3220968"/>
            <a:ext cx="640080" cy="640080"/>
            <a:chOff x="835576" y="5373216"/>
            <a:chExt cx="640080" cy="640080"/>
          </a:xfrm>
          <a:effectLst/>
          <a:scene3d>
            <a:camera prst="orthographicFront">
              <a:rot lat="0" lon="0" rev="18900000"/>
            </a:camera>
            <a:lightRig rig="threePt" dir="t"/>
          </a:scene3d>
        </p:grpSpPr>
        <p:cxnSp>
          <p:nvCxnSpPr>
            <p:cNvPr id="7" name="Straight Connector 6"/>
            <p:cNvCxnSpPr/>
            <p:nvPr/>
          </p:nvCxnSpPr>
          <p:spPr>
            <a:xfrm>
              <a:off x="1155616" y="5373216"/>
              <a:ext cx="0" cy="640080"/>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835576" y="5693256"/>
              <a:ext cx="640080" cy="0"/>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grpSp>
      <p:sp>
        <p:nvSpPr>
          <p:cNvPr id="34" name="Rectangle 33"/>
          <p:cNvSpPr/>
          <p:nvPr/>
        </p:nvSpPr>
        <p:spPr>
          <a:xfrm>
            <a:off x="4860032" y="1317626"/>
            <a:ext cx="1080120" cy="384175"/>
          </a:xfrm>
          <a:prstGeom prst="rect">
            <a:avLst/>
          </a:prstGeom>
          <a:noFill/>
          <a:ln w="25400">
            <a:solidFill>
              <a:srgbClr val="FF000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5" name="Rectangle 34"/>
          <p:cNvSpPr/>
          <p:nvPr/>
        </p:nvSpPr>
        <p:spPr>
          <a:xfrm>
            <a:off x="3966753" y="4989041"/>
            <a:ext cx="245207" cy="384175"/>
          </a:xfrm>
          <a:prstGeom prst="rect">
            <a:avLst/>
          </a:prstGeom>
          <a:noFill/>
          <a:ln w="25400">
            <a:solidFill>
              <a:srgbClr val="FF000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Rectangle 35"/>
          <p:cNvSpPr/>
          <p:nvPr/>
        </p:nvSpPr>
        <p:spPr>
          <a:xfrm>
            <a:off x="3563888" y="5661248"/>
            <a:ext cx="792088" cy="384175"/>
          </a:xfrm>
          <a:prstGeom prst="rect">
            <a:avLst/>
          </a:prstGeom>
          <a:noFill/>
          <a:ln w="25400">
            <a:solidFill>
              <a:srgbClr val="FF000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7" name="Rectangle 36"/>
          <p:cNvSpPr/>
          <p:nvPr/>
        </p:nvSpPr>
        <p:spPr>
          <a:xfrm>
            <a:off x="3563888" y="6309320"/>
            <a:ext cx="1016104" cy="384175"/>
          </a:xfrm>
          <a:prstGeom prst="rect">
            <a:avLst/>
          </a:prstGeom>
          <a:noFill/>
          <a:ln w="25400">
            <a:solidFill>
              <a:srgbClr val="FF000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03852081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7" name="Object 26"/>
          <p:cNvGraphicFramePr>
            <a:graphicFrameLocks noChangeAspect="1"/>
          </p:cNvGraphicFramePr>
          <p:nvPr>
            <p:extLst>
              <p:ext uri="{D42A27DB-BD31-4B8C-83A1-F6EECF244321}">
                <p14:modId xmlns:p14="http://schemas.microsoft.com/office/powerpoint/2010/main" val="987473175"/>
              </p:ext>
            </p:extLst>
          </p:nvPr>
        </p:nvGraphicFramePr>
        <p:xfrm>
          <a:off x="-17463" y="2992438"/>
          <a:ext cx="9139238" cy="1801812"/>
        </p:xfrm>
        <a:graphic>
          <a:graphicData uri="http://schemas.openxmlformats.org/presentationml/2006/ole">
            <mc:AlternateContent xmlns:mc="http://schemas.openxmlformats.org/markup-compatibility/2006">
              <mc:Choice xmlns:v="urn:schemas-microsoft-com:vml" Requires="v">
                <p:oleObj spid="_x0000_s47458" name="Equation" r:id="rId4" imgW="6057720" imgH="1193760" progId="Equation.DSMT4">
                  <p:embed/>
                </p:oleObj>
              </mc:Choice>
              <mc:Fallback>
                <p:oleObj name="Equation" r:id="rId4" imgW="6057720" imgH="1193760" progId="Equation.DSMT4">
                  <p:embed/>
                  <p:pic>
                    <p:nvPicPr>
                      <p:cNvPr id="0" name=""/>
                      <p:cNvPicPr/>
                      <p:nvPr/>
                    </p:nvPicPr>
                    <p:blipFill>
                      <a:blip r:embed="rId5"/>
                      <a:stretch>
                        <a:fillRect/>
                      </a:stretch>
                    </p:blipFill>
                    <p:spPr>
                      <a:xfrm>
                        <a:off x="-17463" y="2992438"/>
                        <a:ext cx="9139238" cy="1801812"/>
                      </a:xfrm>
                      <a:prstGeom prst="rect">
                        <a:avLst/>
                      </a:prstGeom>
                    </p:spPr>
                  </p:pic>
                </p:oleObj>
              </mc:Fallback>
            </mc:AlternateContent>
          </a:graphicData>
        </a:graphic>
      </p:graphicFrame>
      <p:sp>
        <p:nvSpPr>
          <p:cNvPr id="61" name="Rectangle 60"/>
          <p:cNvSpPr/>
          <p:nvPr/>
        </p:nvSpPr>
        <p:spPr>
          <a:xfrm>
            <a:off x="107503" y="980728"/>
            <a:ext cx="8960297" cy="4678204"/>
          </a:xfrm>
          <a:prstGeom prst="rect">
            <a:avLst/>
          </a:prstGeom>
        </p:spPr>
        <p:txBody>
          <a:bodyPr wrap="square">
            <a:spAutoFit/>
          </a:bodyPr>
          <a:lstStyle/>
          <a:p>
            <a:r>
              <a:rPr lang="en-US" b="1" dirty="0">
                <a:solidFill>
                  <a:srgbClr val="0000FF"/>
                </a:solidFill>
              </a:rPr>
              <a:t>Pseudo Velocity </a:t>
            </a:r>
            <a:r>
              <a:rPr lang="en-US" dirty="0"/>
              <a:t>(correct to within a constant)</a:t>
            </a:r>
          </a:p>
          <a:p>
            <a:endParaRPr lang="en-US" b="1" dirty="0">
              <a:solidFill>
                <a:srgbClr val="0000FF"/>
              </a:solidFill>
            </a:endParaRPr>
          </a:p>
          <a:p>
            <a:endParaRPr lang="en-US" b="1" dirty="0">
              <a:solidFill>
                <a:srgbClr val="0000FF"/>
              </a:solidFill>
            </a:endParaRPr>
          </a:p>
          <a:p>
            <a:endParaRPr lang="en-US" b="1" dirty="0">
              <a:solidFill>
                <a:srgbClr val="0000FF"/>
              </a:solidFill>
            </a:endParaRPr>
          </a:p>
          <a:p>
            <a:endParaRPr lang="en-US" sz="1000" b="1" dirty="0">
              <a:solidFill>
                <a:srgbClr val="0000FF"/>
              </a:solidFill>
            </a:endParaRPr>
          </a:p>
          <a:p>
            <a:r>
              <a:rPr lang="en-US" b="1" dirty="0">
                <a:solidFill>
                  <a:srgbClr val="0000FF"/>
                </a:solidFill>
              </a:rPr>
              <a:t>Expression for Pseudo Velocity Coefficients</a:t>
            </a:r>
          </a:p>
          <a:p>
            <a:endParaRPr lang="en-US" b="1" dirty="0">
              <a:solidFill>
                <a:srgbClr val="0000FF"/>
              </a:solidFill>
            </a:endParaRPr>
          </a:p>
          <a:p>
            <a:endParaRPr lang="en-US" b="1" dirty="0">
              <a:solidFill>
                <a:srgbClr val="0000FF"/>
              </a:solidFill>
            </a:endParaRPr>
          </a:p>
          <a:p>
            <a:endParaRPr lang="en-US" b="1" dirty="0">
              <a:solidFill>
                <a:srgbClr val="0000FF"/>
              </a:solidFill>
            </a:endParaRPr>
          </a:p>
          <a:p>
            <a:endParaRPr lang="en-US" b="1" dirty="0">
              <a:solidFill>
                <a:srgbClr val="0000FF"/>
              </a:solidFill>
            </a:endParaRPr>
          </a:p>
          <a:p>
            <a:endParaRPr lang="en-US" b="1" dirty="0">
              <a:solidFill>
                <a:srgbClr val="0000FF"/>
              </a:solidFill>
            </a:endParaRPr>
          </a:p>
          <a:p>
            <a:endParaRPr lang="en-US" b="1" dirty="0">
              <a:solidFill>
                <a:srgbClr val="0000FF"/>
              </a:solidFill>
            </a:endParaRPr>
          </a:p>
          <a:p>
            <a:endParaRPr lang="en-US" b="1" dirty="0">
              <a:solidFill>
                <a:srgbClr val="0000FF"/>
              </a:solidFill>
            </a:endParaRPr>
          </a:p>
          <a:p>
            <a:endParaRPr lang="en-US" b="1" dirty="0">
              <a:solidFill>
                <a:srgbClr val="0000FF"/>
              </a:solidFill>
            </a:endParaRPr>
          </a:p>
          <a:p>
            <a:endParaRPr lang="en-US" b="1" dirty="0">
              <a:solidFill>
                <a:srgbClr val="0000FF"/>
              </a:solidFill>
            </a:endParaRPr>
          </a:p>
          <a:p>
            <a:endParaRPr lang="en-US" b="1" dirty="0">
              <a:solidFill>
                <a:srgbClr val="0000FF"/>
              </a:solidFill>
            </a:endParaRPr>
          </a:p>
          <a:p>
            <a:r>
              <a:rPr lang="en-US" b="1" dirty="0">
                <a:solidFill>
                  <a:srgbClr val="0000FF"/>
                </a:solidFill>
              </a:rPr>
              <a:t>Matrix Representation for Pseudo Velocity</a:t>
            </a:r>
          </a:p>
        </p:txBody>
      </p:sp>
      <p:pic>
        <p:nvPicPr>
          <p:cNvPr id="8" name="Picture 7" descr="TAMU_Aero_Logo.png"/>
          <p:cNvPicPr>
            <a:picLocks noChangeAspect="1"/>
          </p:cNvPicPr>
          <p:nvPr/>
        </p:nvPicPr>
        <p:blipFill>
          <a:blip r:embed="rId6"/>
          <a:stretch>
            <a:fillRect/>
          </a:stretch>
        </p:blipFill>
        <p:spPr>
          <a:xfrm>
            <a:off x="0" y="-27384"/>
            <a:ext cx="9144000" cy="998413"/>
          </a:xfrm>
          <a:prstGeom prst="rect">
            <a:avLst/>
          </a:prstGeom>
        </p:spPr>
      </p:pic>
      <p:sp>
        <p:nvSpPr>
          <p:cNvPr id="33" name="Rectangle 32"/>
          <p:cNvSpPr/>
          <p:nvPr/>
        </p:nvSpPr>
        <p:spPr>
          <a:xfrm>
            <a:off x="1" y="548680"/>
            <a:ext cx="9144000" cy="400110"/>
          </a:xfrm>
          <a:prstGeom prst="rect">
            <a:avLst/>
          </a:prstGeom>
        </p:spPr>
        <p:txBody>
          <a:bodyPr wrap="square">
            <a:spAutoFit/>
          </a:bodyPr>
          <a:lstStyle/>
          <a:p>
            <a:pPr algn="ctr"/>
            <a:r>
              <a:rPr lang="en-US" sz="2000" b="1" dirty="0">
                <a:solidFill>
                  <a:srgbClr val="FFFFFF"/>
                </a:solidFill>
                <a:latin typeface="Adobe Caslon Pro Bold"/>
                <a:cs typeface="Adobe Caslon Pro Bold"/>
              </a:rPr>
              <a:t>STEP 1: PSEUDO VELOCITY</a:t>
            </a:r>
            <a:endParaRPr lang="en-US" sz="2000" b="1" dirty="0">
              <a:solidFill>
                <a:srgbClr val="FFFFFF"/>
              </a:solidFill>
            </a:endParaRPr>
          </a:p>
        </p:txBody>
      </p:sp>
      <p:sp>
        <p:nvSpPr>
          <p:cNvPr id="23" name="Slide Number Placeholder 16"/>
          <p:cNvSpPr txBox="1">
            <a:spLocks/>
          </p:cNvSpPr>
          <p:nvPr/>
        </p:nvSpPr>
        <p:spPr>
          <a:xfrm>
            <a:off x="6934200" y="6381328"/>
            <a:ext cx="2133600" cy="365125"/>
          </a:xfrm>
          <a:prstGeom prst="rect">
            <a:avLst/>
          </a:prstGeom>
        </p:spPr>
        <p:txBody>
          <a:bodyPr vert="horz"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600" i="0" u="none" strike="noStrike" kern="1200" cap="none" spc="0" normalizeH="0" baseline="0" noProof="0" smtClean="0">
                <a:ln>
                  <a:noFill/>
                </a:ln>
                <a:solidFill>
                  <a:srgbClr val="660066"/>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27</a:t>
            </a:fld>
            <a:endParaRPr kumimoji="0" lang="en-US" sz="1600" i="0" u="none" strike="noStrike" kern="1200" cap="none" spc="0" normalizeH="0" baseline="0" noProof="0" dirty="0">
              <a:ln>
                <a:noFill/>
              </a:ln>
              <a:solidFill>
                <a:srgbClr val="660066"/>
              </a:solidFill>
              <a:effectLst/>
              <a:uLnTx/>
              <a:uFillTx/>
              <a:latin typeface="+mn-lt"/>
              <a:ea typeface="+mn-ea"/>
              <a:cs typeface="+mn-cs"/>
            </a:endParaRPr>
          </a:p>
        </p:txBody>
      </p:sp>
      <p:sp>
        <p:nvSpPr>
          <p:cNvPr id="13" name="TextBox 12"/>
          <p:cNvSpPr txBox="1"/>
          <p:nvPr/>
        </p:nvSpPr>
        <p:spPr>
          <a:xfrm>
            <a:off x="6836568" y="44624"/>
            <a:ext cx="2307432" cy="615553"/>
          </a:xfrm>
          <a:prstGeom prst="rect">
            <a:avLst/>
          </a:prstGeom>
          <a:noFill/>
        </p:spPr>
        <p:txBody>
          <a:bodyPr wrap="square" rtlCol="0">
            <a:spAutoFit/>
          </a:bodyPr>
          <a:lstStyle/>
          <a:p>
            <a:r>
              <a:rPr lang="en-US" sz="1200" dirty="0">
                <a:solidFill>
                  <a:schemeClr val="bg1"/>
                </a:solidFill>
                <a:latin typeface="Adobe Caslon Pro Bold"/>
                <a:cs typeface="Adobe Caslon Pro Bold"/>
              </a:rPr>
              <a:t>JUNKINS    &amp;    WOOLLANDS</a:t>
            </a:r>
          </a:p>
          <a:p>
            <a:r>
              <a:rPr lang="en-US" sz="1100" dirty="0">
                <a:solidFill>
                  <a:schemeClr val="bg1"/>
                </a:solidFill>
                <a:latin typeface="Adobe Caslon Pro Bold"/>
                <a:cs typeface="Adobe Caslon Pro Bold"/>
              </a:rPr>
              <a:t>Picard-</a:t>
            </a:r>
            <a:r>
              <a:rPr lang="en-US" sz="1100" dirty="0" err="1">
                <a:solidFill>
                  <a:schemeClr val="bg1"/>
                </a:solidFill>
                <a:latin typeface="Adobe Caslon Pro Bold"/>
                <a:cs typeface="Adobe Caslon Pro Bold"/>
              </a:rPr>
              <a:t>Chebyshev</a:t>
            </a:r>
            <a:r>
              <a:rPr lang="en-US" sz="1100" dirty="0">
                <a:solidFill>
                  <a:schemeClr val="bg1"/>
                </a:solidFill>
                <a:latin typeface="Adobe Caslon Pro Bold"/>
                <a:cs typeface="Adobe Caslon Pro Bold"/>
              </a:rPr>
              <a:t> Lecture Series</a:t>
            </a:r>
          </a:p>
          <a:p>
            <a:r>
              <a:rPr lang="en-US" sz="1100" dirty="0">
                <a:solidFill>
                  <a:schemeClr val="bg1"/>
                </a:solidFill>
                <a:latin typeface="Adobe Caslon Pro Bold"/>
                <a:cs typeface="Adobe Caslon Pro Bold"/>
              </a:rPr>
              <a:t>#3 Picard-Chebyshev Methods</a:t>
            </a:r>
          </a:p>
        </p:txBody>
      </p:sp>
      <p:graphicFrame>
        <p:nvGraphicFramePr>
          <p:cNvPr id="37" name="Object 36"/>
          <p:cNvGraphicFramePr>
            <a:graphicFrameLocks noChangeAspect="1"/>
          </p:cNvGraphicFramePr>
          <p:nvPr>
            <p:extLst>
              <p:ext uri="{D42A27DB-BD31-4B8C-83A1-F6EECF244321}">
                <p14:modId xmlns:p14="http://schemas.microsoft.com/office/powerpoint/2010/main" val="264400952"/>
              </p:ext>
            </p:extLst>
          </p:nvPr>
        </p:nvGraphicFramePr>
        <p:xfrm>
          <a:off x="2027238" y="1268413"/>
          <a:ext cx="5305425" cy="820737"/>
        </p:xfrm>
        <a:graphic>
          <a:graphicData uri="http://schemas.openxmlformats.org/presentationml/2006/ole">
            <mc:AlternateContent xmlns:mc="http://schemas.openxmlformats.org/markup-compatibility/2006">
              <mc:Choice xmlns:v="urn:schemas-microsoft-com:vml" Requires="v">
                <p:oleObj spid="_x0000_s47459" name="Equation" r:id="rId7" imgW="2793960" imgH="431640" progId="Equation.DSMT4">
                  <p:embed/>
                </p:oleObj>
              </mc:Choice>
              <mc:Fallback>
                <p:oleObj name="Equation" r:id="rId7" imgW="2793960" imgH="431640" progId="Equation.DSMT4">
                  <p:embed/>
                  <p:pic>
                    <p:nvPicPr>
                      <p:cNvPr id="0" name=""/>
                      <p:cNvPicPr/>
                      <p:nvPr/>
                    </p:nvPicPr>
                    <p:blipFill>
                      <a:blip r:embed="rId8"/>
                      <a:stretch>
                        <a:fillRect/>
                      </a:stretch>
                    </p:blipFill>
                    <p:spPr>
                      <a:xfrm>
                        <a:off x="2027238" y="1268413"/>
                        <a:ext cx="5305425" cy="820737"/>
                      </a:xfrm>
                      <a:prstGeom prst="rect">
                        <a:avLst/>
                      </a:prstGeom>
                    </p:spPr>
                  </p:pic>
                </p:oleObj>
              </mc:Fallback>
            </mc:AlternateContent>
          </a:graphicData>
        </a:graphic>
      </p:graphicFrame>
      <p:grpSp>
        <p:nvGrpSpPr>
          <p:cNvPr id="3" name="Group 2"/>
          <p:cNvGrpSpPr/>
          <p:nvPr/>
        </p:nvGrpSpPr>
        <p:grpSpPr>
          <a:xfrm>
            <a:off x="4211960" y="2541742"/>
            <a:ext cx="1690012" cy="1119285"/>
            <a:chOff x="4179224" y="2541742"/>
            <a:chExt cx="1690012" cy="1119285"/>
          </a:xfrm>
        </p:grpSpPr>
        <p:cxnSp>
          <p:nvCxnSpPr>
            <p:cNvPr id="30" name="Straight Arrow Connector 29"/>
            <p:cNvCxnSpPr/>
            <p:nvPr/>
          </p:nvCxnSpPr>
          <p:spPr>
            <a:xfrm>
              <a:off x="5004048" y="3160405"/>
              <a:ext cx="0" cy="500622"/>
            </a:xfrm>
            <a:prstGeom prst="straightConnector1">
              <a:avLst/>
            </a:prstGeom>
            <a:ln>
              <a:solidFill>
                <a:srgbClr val="FF0000"/>
              </a:solidFill>
              <a:tailEnd type="triangle"/>
            </a:ln>
            <a:effectLst>
              <a:outerShdw blurRad="50800" dist="38100" dir="5400000" algn="t"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sp>
          <p:nvSpPr>
            <p:cNvPr id="29" name="Rectangle 28"/>
            <p:cNvSpPr/>
            <p:nvPr/>
          </p:nvSpPr>
          <p:spPr>
            <a:xfrm>
              <a:off x="4179224" y="2541742"/>
              <a:ext cx="1690012" cy="646331"/>
            </a:xfrm>
            <a:prstGeom prst="rect">
              <a:avLst/>
            </a:prstGeom>
            <a:solidFill>
              <a:srgbClr val="FF0000"/>
            </a:solidFill>
            <a:ln w="38100">
              <a:solidFill>
                <a:srgbClr val="FF0000"/>
              </a:solidFill>
            </a:ln>
            <a:effectLst>
              <a:outerShdw blurRad="50800" dist="38100" dir="5400000" algn="t" rotWithShape="0">
                <a:prstClr val="black">
                  <a:alpha val="40000"/>
                </a:prstClr>
              </a:outerShdw>
            </a:effectLst>
          </p:spPr>
          <p:txBody>
            <a:bodyPr wrap="square">
              <a:spAutoFit/>
            </a:bodyPr>
            <a:lstStyle/>
            <a:p>
              <a:pPr algn="ctr"/>
              <a:r>
                <a:rPr lang="en-US" b="1" dirty="0">
                  <a:solidFill>
                    <a:schemeClr val="bg1"/>
                  </a:solidFill>
                </a:rPr>
                <a:t>LEAST SQUARES OPERATOR</a:t>
              </a:r>
            </a:p>
          </p:txBody>
        </p:sp>
      </p:grpSp>
      <p:grpSp>
        <p:nvGrpSpPr>
          <p:cNvPr id="9" name="Group 8"/>
          <p:cNvGrpSpPr/>
          <p:nvPr/>
        </p:nvGrpSpPr>
        <p:grpSpPr>
          <a:xfrm>
            <a:off x="1377641" y="2764154"/>
            <a:ext cx="1152131" cy="857076"/>
            <a:chOff x="1475655" y="2764154"/>
            <a:chExt cx="1152131" cy="857076"/>
          </a:xfrm>
        </p:grpSpPr>
        <p:sp>
          <p:nvSpPr>
            <p:cNvPr id="43" name="Rectangle 42"/>
            <p:cNvSpPr/>
            <p:nvPr/>
          </p:nvSpPr>
          <p:spPr>
            <a:xfrm>
              <a:off x="1681945" y="2764154"/>
              <a:ext cx="801823" cy="276999"/>
            </a:xfrm>
            <a:prstGeom prst="rect">
              <a:avLst/>
            </a:prstGeom>
          </p:spPr>
          <p:txBody>
            <a:bodyPr wrap="none">
              <a:spAutoFit/>
            </a:bodyPr>
            <a:lstStyle/>
            <a:p>
              <a:r>
                <a:rPr lang="en-US" sz="1200" b="1" i="1" dirty="0">
                  <a:solidFill>
                    <a:srgbClr val="0000FF"/>
                  </a:solidFill>
                  <a:latin typeface="Times New Roman" panose="02020603050405020304" pitchFamily="18" charset="0"/>
                  <a:cs typeface="Times New Roman" panose="02020603050405020304" pitchFamily="18" charset="0"/>
                </a:rPr>
                <a:t>N</a:t>
              </a:r>
              <a:r>
                <a:rPr lang="en-US" sz="1200" b="1" dirty="0">
                  <a:solidFill>
                    <a:srgbClr val="0000FF"/>
                  </a:solidFill>
                  <a:latin typeface="Times New Roman" panose="02020603050405020304" pitchFamily="18" charset="0"/>
                  <a:cs typeface="Times New Roman" panose="02020603050405020304" pitchFamily="18" charset="0"/>
                </a:rPr>
                <a:t> × (</a:t>
              </a:r>
              <a:r>
                <a:rPr lang="en-US" sz="1200" b="1" i="1" dirty="0">
                  <a:solidFill>
                    <a:srgbClr val="0000FF"/>
                  </a:solidFill>
                  <a:latin typeface="Times New Roman" panose="02020603050405020304" pitchFamily="18" charset="0"/>
                  <a:cs typeface="Times New Roman" panose="02020603050405020304" pitchFamily="18" charset="0"/>
                </a:rPr>
                <a:t>N</a:t>
              </a:r>
              <a:r>
                <a:rPr lang="en-US" sz="1200" b="1" dirty="0">
                  <a:solidFill>
                    <a:srgbClr val="0000FF"/>
                  </a:solidFill>
                  <a:latin typeface="Times New Roman" panose="02020603050405020304" pitchFamily="18" charset="0"/>
                  <a:cs typeface="Times New Roman" panose="02020603050405020304" pitchFamily="18" charset="0"/>
                </a:rPr>
                <a:t>-1)</a:t>
              </a:r>
            </a:p>
          </p:txBody>
        </p:sp>
        <p:sp>
          <p:nvSpPr>
            <p:cNvPr id="44" name="Right Brace 43"/>
            <p:cNvSpPr/>
            <p:nvPr/>
          </p:nvSpPr>
          <p:spPr>
            <a:xfrm rot="16200000">
              <a:off x="1920663" y="2914106"/>
              <a:ext cx="262116" cy="1152131"/>
            </a:xfrm>
            <a:prstGeom prst="rightBrace">
              <a:avLst/>
            </a:prstGeom>
            <a:ln>
              <a:solidFill>
                <a:srgbClr val="0000FF"/>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aphicFrame>
          <p:nvGraphicFramePr>
            <p:cNvPr id="45" name="Object 44"/>
            <p:cNvGraphicFramePr>
              <a:graphicFrameLocks noChangeAspect="1"/>
            </p:cNvGraphicFramePr>
            <p:nvPr>
              <p:extLst>
                <p:ext uri="{D42A27DB-BD31-4B8C-83A1-F6EECF244321}">
                  <p14:modId xmlns:p14="http://schemas.microsoft.com/office/powerpoint/2010/main" val="56380608"/>
                </p:ext>
              </p:extLst>
            </p:nvPr>
          </p:nvGraphicFramePr>
          <p:xfrm>
            <a:off x="1835696" y="2992118"/>
            <a:ext cx="435455" cy="391910"/>
          </p:xfrm>
          <a:graphic>
            <a:graphicData uri="http://schemas.openxmlformats.org/presentationml/2006/ole">
              <mc:AlternateContent xmlns:mc="http://schemas.openxmlformats.org/markup-compatibility/2006">
                <mc:Choice xmlns:v="urn:schemas-microsoft-com:vml" Requires="v">
                  <p:oleObj spid="_x0000_s47460" name="Equation" r:id="rId9" imgW="253800" imgH="228600" progId="Equation.DSMT4">
                    <p:embed/>
                  </p:oleObj>
                </mc:Choice>
                <mc:Fallback>
                  <p:oleObj name="Equation" r:id="rId9" imgW="253800" imgH="228600" progId="Equation.DSMT4">
                    <p:embed/>
                    <p:pic>
                      <p:nvPicPr>
                        <p:cNvPr id="0" name=""/>
                        <p:cNvPicPr/>
                        <p:nvPr/>
                      </p:nvPicPr>
                      <p:blipFill>
                        <a:blip r:embed="rId10"/>
                        <a:stretch>
                          <a:fillRect/>
                        </a:stretch>
                      </p:blipFill>
                      <p:spPr>
                        <a:xfrm>
                          <a:off x="1835696" y="2992118"/>
                          <a:ext cx="435455" cy="391910"/>
                        </a:xfrm>
                        <a:prstGeom prst="rect">
                          <a:avLst/>
                        </a:prstGeom>
                      </p:spPr>
                    </p:pic>
                  </p:oleObj>
                </mc:Fallback>
              </mc:AlternateContent>
            </a:graphicData>
          </a:graphic>
        </p:graphicFrame>
      </p:grpSp>
      <p:sp>
        <p:nvSpPr>
          <p:cNvPr id="47" name="Rectangle 46"/>
          <p:cNvSpPr/>
          <p:nvPr/>
        </p:nvSpPr>
        <p:spPr>
          <a:xfrm>
            <a:off x="323528" y="2719953"/>
            <a:ext cx="545342" cy="276999"/>
          </a:xfrm>
          <a:prstGeom prst="rect">
            <a:avLst/>
          </a:prstGeom>
        </p:spPr>
        <p:txBody>
          <a:bodyPr wrap="none">
            <a:spAutoFit/>
          </a:bodyPr>
          <a:lstStyle/>
          <a:p>
            <a:r>
              <a:rPr lang="en-US" sz="1200" b="1" i="1" dirty="0">
                <a:solidFill>
                  <a:srgbClr val="00B0F0"/>
                </a:solidFill>
                <a:latin typeface="Times New Roman" panose="02020603050405020304" pitchFamily="18" charset="0"/>
                <a:cs typeface="Times New Roman" panose="02020603050405020304" pitchFamily="18" charset="0"/>
              </a:rPr>
              <a:t>N</a:t>
            </a:r>
            <a:r>
              <a:rPr lang="en-US" sz="1200" b="1" dirty="0">
                <a:solidFill>
                  <a:srgbClr val="00B0F0"/>
                </a:solidFill>
                <a:latin typeface="Times New Roman" panose="02020603050405020304" pitchFamily="18" charset="0"/>
                <a:cs typeface="Times New Roman" panose="02020603050405020304" pitchFamily="18" charset="0"/>
              </a:rPr>
              <a:t> × </a:t>
            </a:r>
            <a:r>
              <a:rPr lang="en-US" sz="1200" b="1" i="1" dirty="0">
                <a:solidFill>
                  <a:srgbClr val="00B0F0"/>
                </a:solidFill>
                <a:latin typeface="Times New Roman" panose="02020603050405020304" pitchFamily="18" charset="0"/>
                <a:cs typeface="Times New Roman" panose="02020603050405020304" pitchFamily="18" charset="0"/>
              </a:rPr>
              <a:t>n</a:t>
            </a:r>
          </a:p>
        </p:txBody>
      </p:sp>
      <p:grpSp>
        <p:nvGrpSpPr>
          <p:cNvPr id="5" name="Group 4"/>
          <p:cNvGrpSpPr/>
          <p:nvPr/>
        </p:nvGrpSpPr>
        <p:grpSpPr>
          <a:xfrm>
            <a:off x="2123728" y="3068960"/>
            <a:ext cx="1095172" cy="552095"/>
            <a:chOff x="2490205" y="3056199"/>
            <a:chExt cx="1095172" cy="552095"/>
          </a:xfrm>
        </p:grpSpPr>
        <p:cxnSp>
          <p:nvCxnSpPr>
            <p:cNvPr id="53" name="Straight Arrow Connector 52"/>
            <p:cNvCxnSpPr/>
            <p:nvPr/>
          </p:nvCxnSpPr>
          <p:spPr>
            <a:xfrm>
              <a:off x="3059832" y="3372048"/>
              <a:ext cx="0" cy="236246"/>
            </a:xfrm>
            <a:prstGeom prst="straightConnector1">
              <a:avLst/>
            </a:prstGeom>
            <a:ln>
              <a:solidFill>
                <a:srgbClr val="FF0000"/>
              </a:solidFill>
              <a:tailEnd type="triangle"/>
            </a:ln>
            <a:effectLst/>
          </p:spPr>
          <p:style>
            <a:lnRef idx="2">
              <a:schemeClr val="accent1"/>
            </a:lnRef>
            <a:fillRef idx="0">
              <a:schemeClr val="accent1"/>
            </a:fillRef>
            <a:effectRef idx="1">
              <a:schemeClr val="accent1"/>
            </a:effectRef>
            <a:fontRef idx="minor">
              <a:schemeClr val="tx1"/>
            </a:fontRef>
          </p:style>
        </p:cxnSp>
        <p:sp>
          <p:nvSpPr>
            <p:cNvPr id="54" name="Rectangle 53"/>
            <p:cNvSpPr/>
            <p:nvPr/>
          </p:nvSpPr>
          <p:spPr>
            <a:xfrm>
              <a:off x="2490205" y="3056199"/>
              <a:ext cx="1095172" cy="276999"/>
            </a:xfrm>
            <a:prstGeom prst="rect">
              <a:avLst/>
            </a:prstGeom>
          </p:spPr>
          <p:txBody>
            <a:bodyPr wrap="none">
              <a:spAutoFit/>
            </a:bodyPr>
            <a:lstStyle/>
            <a:p>
              <a:r>
                <a:rPr lang="en-US" sz="1200" b="1" dirty="0">
                  <a:solidFill>
                    <a:srgbClr val="FF0000"/>
                  </a:solidFill>
                  <a:latin typeface="Times New Roman" panose="02020603050405020304" pitchFamily="18" charset="0"/>
                  <a:cs typeface="Times New Roman" panose="02020603050405020304" pitchFamily="18" charset="0"/>
                </a:rPr>
                <a:t>(</a:t>
              </a:r>
              <a:r>
                <a:rPr lang="en-US" sz="1200" b="1" i="1" dirty="0">
                  <a:solidFill>
                    <a:srgbClr val="FF0000"/>
                  </a:solidFill>
                  <a:latin typeface="Times New Roman" panose="02020603050405020304" pitchFamily="18" charset="0"/>
                  <a:cs typeface="Times New Roman" panose="02020603050405020304" pitchFamily="18" charset="0"/>
                </a:rPr>
                <a:t>N</a:t>
              </a:r>
              <a:r>
                <a:rPr lang="en-US" sz="1200" b="1" dirty="0">
                  <a:solidFill>
                    <a:srgbClr val="FF0000"/>
                  </a:solidFill>
                  <a:latin typeface="Times New Roman" panose="02020603050405020304" pitchFamily="18" charset="0"/>
                  <a:cs typeface="Times New Roman" panose="02020603050405020304" pitchFamily="18" charset="0"/>
                </a:rPr>
                <a:t>-1) × (</a:t>
              </a:r>
              <a:r>
                <a:rPr lang="en-US" sz="1200" b="1" i="1" dirty="0">
                  <a:solidFill>
                    <a:srgbClr val="FF0000"/>
                  </a:solidFill>
                  <a:latin typeface="Times New Roman" panose="02020603050405020304" pitchFamily="18" charset="0"/>
                  <a:cs typeface="Times New Roman" panose="02020603050405020304" pitchFamily="18" charset="0"/>
                </a:rPr>
                <a:t>M</a:t>
              </a:r>
              <a:r>
                <a:rPr lang="en-US" sz="1200" b="1" dirty="0">
                  <a:solidFill>
                    <a:srgbClr val="FF0000"/>
                  </a:solidFill>
                  <a:latin typeface="Times New Roman" panose="02020603050405020304" pitchFamily="18" charset="0"/>
                  <a:cs typeface="Times New Roman" panose="02020603050405020304" pitchFamily="18" charset="0"/>
                </a:rPr>
                <a:t>+1)</a:t>
              </a:r>
            </a:p>
          </p:txBody>
        </p:sp>
      </p:grpSp>
      <p:grpSp>
        <p:nvGrpSpPr>
          <p:cNvPr id="6" name="Group 5"/>
          <p:cNvGrpSpPr/>
          <p:nvPr/>
        </p:nvGrpSpPr>
        <p:grpSpPr>
          <a:xfrm>
            <a:off x="2555776" y="2767547"/>
            <a:ext cx="838691" cy="828921"/>
            <a:chOff x="2915816" y="2767547"/>
            <a:chExt cx="838691" cy="828921"/>
          </a:xfrm>
        </p:grpSpPr>
        <p:sp>
          <p:nvSpPr>
            <p:cNvPr id="55" name="Rectangle 54"/>
            <p:cNvSpPr/>
            <p:nvPr/>
          </p:nvSpPr>
          <p:spPr>
            <a:xfrm>
              <a:off x="2915816" y="2767547"/>
              <a:ext cx="838691" cy="276999"/>
            </a:xfrm>
            <a:prstGeom prst="rect">
              <a:avLst/>
            </a:prstGeom>
          </p:spPr>
          <p:txBody>
            <a:bodyPr wrap="none">
              <a:spAutoFit/>
            </a:bodyPr>
            <a:lstStyle/>
            <a:p>
              <a:r>
                <a:rPr lang="en-US" sz="1200" b="1" dirty="0">
                  <a:solidFill>
                    <a:srgbClr val="7030A0"/>
                  </a:solidFill>
                  <a:latin typeface="Times New Roman" panose="02020603050405020304" pitchFamily="18" charset="0"/>
                  <a:cs typeface="Times New Roman" panose="02020603050405020304" pitchFamily="18" charset="0"/>
                </a:rPr>
                <a:t>(</a:t>
              </a:r>
              <a:r>
                <a:rPr lang="en-US" sz="1200" b="1" i="1" dirty="0">
                  <a:solidFill>
                    <a:srgbClr val="7030A0"/>
                  </a:solidFill>
                  <a:latin typeface="Times New Roman" panose="02020603050405020304" pitchFamily="18" charset="0"/>
                  <a:cs typeface="Times New Roman" panose="02020603050405020304" pitchFamily="18" charset="0"/>
                </a:rPr>
                <a:t>M</a:t>
              </a:r>
              <a:r>
                <a:rPr lang="en-US" sz="1200" b="1" dirty="0">
                  <a:solidFill>
                    <a:srgbClr val="7030A0"/>
                  </a:solidFill>
                  <a:latin typeface="Times New Roman" panose="02020603050405020304" pitchFamily="18" charset="0"/>
                  <a:cs typeface="Times New Roman" panose="02020603050405020304" pitchFamily="18" charset="0"/>
                </a:rPr>
                <a:t>+1) × </a:t>
              </a:r>
              <a:r>
                <a:rPr lang="en-US" sz="1200" b="1" i="1" dirty="0">
                  <a:solidFill>
                    <a:srgbClr val="7030A0"/>
                  </a:solidFill>
                  <a:latin typeface="Times New Roman" panose="02020603050405020304" pitchFamily="18" charset="0"/>
                  <a:cs typeface="Times New Roman" panose="02020603050405020304" pitchFamily="18" charset="0"/>
                </a:rPr>
                <a:t>n</a:t>
              </a:r>
            </a:p>
          </p:txBody>
        </p:sp>
        <p:cxnSp>
          <p:nvCxnSpPr>
            <p:cNvPr id="56" name="Straight Arrow Connector 55"/>
            <p:cNvCxnSpPr/>
            <p:nvPr/>
          </p:nvCxnSpPr>
          <p:spPr>
            <a:xfrm>
              <a:off x="3563888" y="3056199"/>
              <a:ext cx="0" cy="540269"/>
            </a:xfrm>
            <a:prstGeom prst="straightConnector1">
              <a:avLst/>
            </a:prstGeom>
            <a:ln>
              <a:solidFill>
                <a:srgbClr val="7030A0"/>
              </a:solidFill>
              <a:tailEnd type="triangle"/>
            </a:ln>
            <a:effectLst/>
          </p:spPr>
          <p:style>
            <a:lnRef idx="2">
              <a:schemeClr val="accent1"/>
            </a:lnRef>
            <a:fillRef idx="0">
              <a:schemeClr val="accent1"/>
            </a:fillRef>
            <a:effectRef idx="1">
              <a:schemeClr val="accent1"/>
            </a:effectRef>
            <a:fontRef idx="minor">
              <a:schemeClr val="tx1"/>
            </a:fontRef>
          </p:style>
        </p:cxnSp>
      </p:grpSp>
      <p:grpSp>
        <p:nvGrpSpPr>
          <p:cNvPr id="2" name="Group 1"/>
          <p:cNvGrpSpPr/>
          <p:nvPr/>
        </p:nvGrpSpPr>
        <p:grpSpPr>
          <a:xfrm>
            <a:off x="3890100" y="4062410"/>
            <a:ext cx="1690012" cy="1022774"/>
            <a:chOff x="4270557" y="3988661"/>
            <a:chExt cx="1690012" cy="1022774"/>
          </a:xfrm>
        </p:grpSpPr>
        <p:cxnSp>
          <p:nvCxnSpPr>
            <p:cNvPr id="58" name="Straight Arrow Connector 57"/>
            <p:cNvCxnSpPr>
              <a:stCxn id="57" idx="0"/>
            </p:cNvCxnSpPr>
            <p:nvPr/>
          </p:nvCxnSpPr>
          <p:spPr>
            <a:xfrm flipH="1" flipV="1">
              <a:off x="5112061" y="3988661"/>
              <a:ext cx="3502" cy="376443"/>
            </a:xfrm>
            <a:prstGeom prst="straightConnector1">
              <a:avLst/>
            </a:prstGeom>
            <a:ln>
              <a:solidFill>
                <a:srgbClr val="0000FF"/>
              </a:solidFill>
              <a:tailEnd type="triangle"/>
            </a:ln>
            <a:effectLst>
              <a:outerShdw blurRad="50800" dist="38100" dir="5400000" algn="t"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sp>
          <p:nvSpPr>
            <p:cNvPr id="57" name="Rectangle 56"/>
            <p:cNvSpPr/>
            <p:nvPr/>
          </p:nvSpPr>
          <p:spPr>
            <a:xfrm>
              <a:off x="4270557" y="4365104"/>
              <a:ext cx="1690012" cy="646331"/>
            </a:xfrm>
            <a:prstGeom prst="rect">
              <a:avLst/>
            </a:prstGeom>
            <a:solidFill>
              <a:srgbClr val="0000FF"/>
            </a:solidFill>
            <a:ln w="38100">
              <a:solidFill>
                <a:srgbClr val="0000FF"/>
              </a:solidFill>
            </a:ln>
            <a:effectLst>
              <a:outerShdw blurRad="50800" dist="38100" dir="5400000" algn="t" rotWithShape="0">
                <a:prstClr val="black">
                  <a:alpha val="40000"/>
                </a:prstClr>
              </a:outerShdw>
            </a:effectLst>
          </p:spPr>
          <p:txBody>
            <a:bodyPr wrap="square">
              <a:spAutoFit/>
            </a:bodyPr>
            <a:lstStyle/>
            <a:p>
              <a:pPr algn="ctr"/>
              <a:r>
                <a:rPr lang="en-US" b="1" dirty="0">
                  <a:solidFill>
                    <a:schemeClr val="bg1"/>
                  </a:solidFill>
                </a:rPr>
                <a:t>INTEGRATION OPERATOR</a:t>
              </a:r>
            </a:p>
          </p:txBody>
        </p:sp>
      </p:grpSp>
      <p:graphicFrame>
        <p:nvGraphicFramePr>
          <p:cNvPr id="60" name="Object 59"/>
          <p:cNvGraphicFramePr>
            <a:graphicFrameLocks noChangeAspect="1"/>
          </p:cNvGraphicFramePr>
          <p:nvPr>
            <p:extLst>
              <p:ext uri="{D42A27DB-BD31-4B8C-83A1-F6EECF244321}">
                <p14:modId xmlns:p14="http://schemas.microsoft.com/office/powerpoint/2010/main" val="436630602"/>
              </p:ext>
            </p:extLst>
          </p:nvPr>
        </p:nvGraphicFramePr>
        <p:xfrm>
          <a:off x="34925" y="5740400"/>
          <a:ext cx="9074150" cy="733425"/>
        </p:xfrm>
        <a:graphic>
          <a:graphicData uri="http://schemas.openxmlformats.org/presentationml/2006/ole">
            <mc:AlternateContent xmlns:mc="http://schemas.openxmlformats.org/markup-compatibility/2006">
              <mc:Choice xmlns:v="urn:schemas-microsoft-com:vml" Requires="v">
                <p:oleObj spid="_x0000_s47461" name="Equation" r:id="rId11" imgW="3149280" imgH="253800" progId="Equation.DSMT4">
                  <p:embed/>
                </p:oleObj>
              </mc:Choice>
              <mc:Fallback>
                <p:oleObj name="Equation" r:id="rId11" imgW="3149280" imgH="253800" progId="Equation.DSMT4">
                  <p:embed/>
                  <p:pic>
                    <p:nvPicPr>
                      <p:cNvPr id="0" name=""/>
                      <p:cNvPicPr/>
                      <p:nvPr/>
                    </p:nvPicPr>
                    <p:blipFill>
                      <a:blip r:embed="rId12"/>
                      <a:stretch>
                        <a:fillRect/>
                      </a:stretch>
                    </p:blipFill>
                    <p:spPr>
                      <a:xfrm>
                        <a:off x="34925" y="5740400"/>
                        <a:ext cx="9074150" cy="733425"/>
                      </a:xfrm>
                      <a:prstGeom prst="rect">
                        <a:avLst/>
                      </a:prstGeom>
                    </p:spPr>
                  </p:pic>
                </p:oleObj>
              </mc:Fallback>
            </mc:AlternateContent>
          </a:graphicData>
        </a:graphic>
      </p:graphicFrame>
      <p:grpSp>
        <p:nvGrpSpPr>
          <p:cNvPr id="4" name="Group 3"/>
          <p:cNvGrpSpPr/>
          <p:nvPr/>
        </p:nvGrpSpPr>
        <p:grpSpPr>
          <a:xfrm>
            <a:off x="1979712" y="4077072"/>
            <a:ext cx="801823" cy="520459"/>
            <a:chOff x="2330017" y="3988661"/>
            <a:chExt cx="801823" cy="520459"/>
          </a:xfrm>
        </p:grpSpPr>
        <p:sp>
          <p:nvSpPr>
            <p:cNvPr id="25" name="Rectangle 24"/>
            <p:cNvSpPr/>
            <p:nvPr/>
          </p:nvSpPr>
          <p:spPr>
            <a:xfrm>
              <a:off x="2330017" y="4232121"/>
              <a:ext cx="801823" cy="276999"/>
            </a:xfrm>
            <a:prstGeom prst="rect">
              <a:avLst/>
            </a:prstGeom>
          </p:spPr>
          <p:txBody>
            <a:bodyPr wrap="none">
              <a:spAutoFit/>
            </a:bodyPr>
            <a:lstStyle/>
            <a:p>
              <a:r>
                <a:rPr lang="en-US" sz="1200" b="1" i="1" dirty="0">
                  <a:solidFill>
                    <a:srgbClr val="00B050"/>
                  </a:solidFill>
                  <a:latin typeface="Times New Roman" panose="02020603050405020304" pitchFamily="18" charset="0"/>
                  <a:cs typeface="Times New Roman" panose="02020603050405020304" pitchFamily="18" charset="0"/>
                </a:rPr>
                <a:t>N</a:t>
              </a:r>
              <a:r>
                <a:rPr lang="en-US" sz="1200" b="1" dirty="0">
                  <a:solidFill>
                    <a:srgbClr val="00B050"/>
                  </a:solidFill>
                  <a:latin typeface="Times New Roman" panose="02020603050405020304" pitchFamily="18" charset="0"/>
                  <a:cs typeface="Times New Roman" panose="02020603050405020304" pitchFamily="18" charset="0"/>
                </a:rPr>
                <a:t> × (</a:t>
              </a:r>
              <a:r>
                <a:rPr lang="en-US" sz="1200" b="1" i="1" dirty="0">
                  <a:solidFill>
                    <a:srgbClr val="00B050"/>
                  </a:solidFill>
                  <a:latin typeface="Times New Roman" panose="02020603050405020304" pitchFamily="18" charset="0"/>
                  <a:cs typeface="Times New Roman" panose="02020603050405020304" pitchFamily="18" charset="0"/>
                </a:rPr>
                <a:t>N</a:t>
              </a:r>
              <a:r>
                <a:rPr lang="en-US" sz="1200" b="1" dirty="0">
                  <a:solidFill>
                    <a:srgbClr val="00B050"/>
                  </a:solidFill>
                  <a:latin typeface="Times New Roman" panose="02020603050405020304" pitchFamily="18" charset="0"/>
                  <a:cs typeface="Times New Roman" panose="02020603050405020304" pitchFamily="18" charset="0"/>
                </a:rPr>
                <a:t>-1)</a:t>
              </a:r>
            </a:p>
          </p:txBody>
        </p:sp>
        <p:cxnSp>
          <p:nvCxnSpPr>
            <p:cNvPr id="26" name="Straight Arrow Connector 25"/>
            <p:cNvCxnSpPr/>
            <p:nvPr/>
          </p:nvCxnSpPr>
          <p:spPr>
            <a:xfrm flipV="1">
              <a:off x="2730928" y="3988661"/>
              <a:ext cx="0" cy="258423"/>
            </a:xfrm>
            <a:prstGeom prst="straightConnector1">
              <a:avLst/>
            </a:prstGeom>
            <a:ln>
              <a:solidFill>
                <a:srgbClr val="00B050"/>
              </a:solidFill>
              <a:tailEnd type="triangle"/>
            </a:ln>
            <a:effectLst/>
          </p:spPr>
          <p:style>
            <a:lnRef idx="2">
              <a:schemeClr val="accent1"/>
            </a:lnRef>
            <a:fillRef idx="0">
              <a:schemeClr val="accent1"/>
            </a:fillRef>
            <a:effectRef idx="1">
              <a:schemeClr val="accent1"/>
            </a:effectRef>
            <a:fontRef idx="minor">
              <a:schemeClr val="tx1"/>
            </a:fontRef>
          </p:style>
        </p:cxnSp>
      </p:grpSp>
      <p:grpSp>
        <p:nvGrpSpPr>
          <p:cNvPr id="7" name="Group 6"/>
          <p:cNvGrpSpPr/>
          <p:nvPr/>
        </p:nvGrpSpPr>
        <p:grpSpPr>
          <a:xfrm>
            <a:off x="1377642" y="4107396"/>
            <a:ext cx="818094" cy="545740"/>
            <a:chOff x="1475657" y="4022170"/>
            <a:chExt cx="818094" cy="545740"/>
          </a:xfrm>
        </p:grpSpPr>
        <p:sp>
          <p:nvSpPr>
            <p:cNvPr id="28" name="Right Brace 27"/>
            <p:cNvSpPr/>
            <p:nvPr/>
          </p:nvSpPr>
          <p:spPr>
            <a:xfrm rot="5400000">
              <a:off x="1749241" y="3748586"/>
              <a:ext cx="270925" cy="818094"/>
            </a:xfrm>
            <a:prstGeom prst="rightBrace">
              <a:avLst/>
            </a:prstGeom>
            <a:ln>
              <a:solidFill>
                <a:srgbClr val="D339D3"/>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2" name="Rectangle 31"/>
            <p:cNvSpPr/>
            <p:nvPr/>
          </p:nvSpPr>
          <p:spPr>
            <a:xfrm>
              <a:off x="1624746" y="4290911"/>
              <a:ext cx="570990" cy="276999"/>
            </a:xfrm>
            <a:prstGeom prst="rect">
              <a:avLst/>
            </a:prstGeom>
          </p:spPr>
          <p:txBody>
            <a:bodyPr wrap="none">
              <a:spAutoFit/>
            </a:bodyPr>
            <a:lstStyle/>
            <a:p>
              <a:r>
                <a:rPr lang="en-US" sz="1200" b="1" i="1" dirty="0">
                  <a:solidFill>
                    <a:srgbClr val="D339D3"/>
                  </a:solidFill>
                  <a:latin typeface="Times New Roman" panose="02020603050405020304" pitchFamily="18" charset="0"/>
                  <a:cs typeface="Times New Roman" panose="02020603050405020304" pitchFamily="18" charset="0"/>
                </a:rPr>
                <a:t>N</a:t>
              </a:r>
              <a:r>
                <a:rPr lang="en-US" sz="1200" b="1" dirty="0">
                  <a:solidFill>
                    <a:srgbClr val="D339D3"/>
                  </a:solidFill>
                  <a:latin typeface="Times New Roman" panose="02020603050405020304" pitchFamily="18" charset="0"/>
                  <a:cs typeface="Times New Roman" panose="02020603050405020304" pitchFamily="18" charset="0"/>
                </a:rPr>
                <a:t> × </a:t>
              </a:r>
              <a:r>
                <a:rPr lang="en-US" sz="1200" b="1" i="1" dirty="0">
                  <a:solidFill>
                    <a:srgbClr val="D339D3"/>
                  </a:solidFill>
                  <a:latin typeface="Times New Roman" panose="02020603050405020304" pitchFamily="18" charset="0"/>
                  <a:cs typeface="Times New Roman" panose="02020603050405020304" pitchFamily="18" charset="0"/>
                </a:rPr>
                <a:t>N</a:t>
              </a:r>
              <a:endParaRPr lang="en-US" sz="1200" b="1" dirty="0">
                <a:solidFill>
                  <a:srgbClr val="D339D3"/>
                </a:solidFill>
                <a:latin typeface="Times New Roman" panose="02020603050405020304" pitchFamily="18" charset="0"/>
                <a:cs typeface="Times New Roman" panose="02020603050405020304" pitchFamily="18" charset="0"/>
              </a:endParaRPr>
            </a:p>
          </p:txBody>
        </p:sp>
      </p:grpSp>
      <p:sp>
        <p:nvSpPr>
          <p:cNvPr id="34" name="Rectangle 33"/>
          <p:cNvSpPr/>
          <p:nvPr/>
        </p:nvSpPr>
        <p:spPr>
          <a:xfrm>
            <a:off x="6228184" y="3410716"/>
            <a:ext cx="570990" cy="276999"/>
          </a:xfrm>
          <a:prstGeom prst="rect">
            <a:avLst/>
          </a:prstGeom>
        </p:spPr>
        <p:txBody>
          <a:bodyPr wrap="none">
            <a:spAutoFit/>
          </a:bodyPr>
          <a:lstStyle/>
          <a:p>
            <a:r>
              <a:rPr lang="en-US" sz="1200" b="1" i="1" dirty="0">
                <a:solidFill>
                  <a:srgbClr val="D339D3"/>
                </a:solidFill>
                <a:latin typeface="Times New Roman" panose="02020603050405020304" pitchFamily="18" charset="0"/>
                <a:cs typeface="Times New Roman" panose="02020603050405020304" pitchFamily="18" charset="0"/>
              </a:rPr>
              <a:t>N</a:t>
            </a:r>
            <a:r>
              <a:rPr lang="en-US" sz="1200" b="1" dirty="0">
                <a:solidFill>
                  <a:srgbClr val="D339D3"/>
                </a:solidFill>
                <a:latin typeface="Times New Roman" panose="02020603050405020304" pitchFamily="18" charset="0"/>
                <a:cs typeface="Times New Roman" panose="02020603050405020304" pitchFamily="18" charset="0"/>
              </a:rPr>
              <a:t> × </a:t>
            </a:r>
            <a:r>
              <a:rPr lang="en-US" sz="1200" b="1" i="1" dirty="0">
                <a:solidFill>
                  <a:srgbClr val="D339D3"/>
                </a:solidFill>
                <a:latin typeface="Times New Roman" panose="02020603050405020304" pitchFamily="18" charset="0"/>
                <a:cs typeface="Times New Roman" panose="02020603050405020304" pitchFamily="18" charset="0"/>
              </a:rPr>
              <a:t>N</a:t>
            </a:r>
            <a:endParaRPr lang="en-US" sz="1200" b="1" dirty="0">
              <a:solidFill>
                <a:srgbClr val="D339D3"/>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828859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Rectangle 60"/>
          <p:cNvSpPr/>
          <p:nvPr/>
        </p:nvSpPr>
        <p:spPr>
          <a:xfrm>
            <a:off x="107503" y="980728"/>
            <a:ext cx="8960297" cy="4678204"/>
          </a:xfrm>
          <a:prstGeom prst="rect">
            <a:avLst/>
          </a:prstGeom>
        </p:spPr>
        <p:txBody>
          <a:bodyPr wrap="square">
            <a:spAutoFit/>
          </a:bodyPr>
          <a:lstStyle/>
          <a:p>
            <a:r>
              <a:rPr lang="en-US" b="1" dirty="0">
                <a:solidFill>
                  <a:srgbClr val="0000FF"/>
                </a:solidFill>
              </a:rPr>
              <a:t>Pseudo Position </a:t>
            </a:r>
            <a:r>
              <a:rPr lang="en-US" dirty="0"/>
              <a:t>(linearly contained integration constant)</a:t>
            </a:r>
            <a:endParaRPr lang="en-US" b="1" dirty="0">
              <a:solidFill>
                <a:srgbClr val="0000FF"/>
              </a:solidFill>
            </a:endParaRPr>
          </a:p>
          <a:p>
            <a:endParaRPr lang="en-US" b="1" dirty="0">
              <a:solidFill>
                <a:srgbClr val="0000FF"/>
              </a:solidFill>
            </a:endParaRPr>
          </a:p>
          <a:p>
            <a:endParaRPr lang="en-US" b="1" dirty="0">
              <a:solidFill>
                <a:srgbClr val="0000FF"/>
              </a:solidFill>
            </a:endParaRPr>
          </a:p>
          <a:p>
            <a:endParaRPr lang="en-US" b="1" dirty="0">
              <a:solidFill>
                <a:srgbClr val="0000FF"/>
              </a:solidFill>
            </a:endParaRPr>
          </a:p>
          <a:p>
            <a:endParaRPr lang="en-US" sz="1000" b="1" dirty="0">
              <a:solidFill>
                <a:srgbClr val="0000FF"/>
              </a:solidFill>
            </a:endParaRPr>
          </a:p>
          <a:p>
            <a:r>
              <a:rPr lang="en-US" b="1" dirty="0">
                <a:solidFill>
                  <a:srgbClr val="0000FF"/>
                </a:solidFill>
              </a:rPr>
              <a:t>Expression for Pseudo Position Coefficients</a:t>
            </a:r>
          </a:p>
          <a:p>
            <a:endParaRPr lang="en-US" b="1" dirty="0">
              <a:solidFill>
                <a:srgbClr val="0000FF"/>
              </a:solidFill>
            </a:endParaRPr>
          </a:p>
          <a:p>
            <a:endParaRPr lang="en-US" b="1" dirty="0">
              <a:solidFill>
                <a:srgbClr val="0000FF"/>
              </a:solidFill>
            </a:endParaRPr>
          </a:p>
          <a:p>
            <a:endParaRPr lang="en-US" b="1" dirty="0">
              <a:solidFill>
                <a:srgbClr val="0000FF"/>
              </a:solidFill>
            </a:endParaRPr>
          </a:p>
          <a:p>
            <a:endParaRPr lang="en-US" b="1" dirty="0">
              <a:solidFill>
                <a:srgbClr val="0000FF"/>
              </a:solidFill>
            </a:endParaRPr>
          </a:p>
          <a:p>
            <a:endParaRPr lang="en-US" b="1" dirty="0">
              <a:solidFill>
                <a:srgbClr val="0000FF"/>
              </a:solidFill>
            </a:endParaRPr>
          </a:p>
          <a:p>
            <a:endParaRPr lang="en-US" b="1" dirty="0">
              <a:solidFill>
                <a:srgbClr val="0000FF"/>
              </a:solidFill>
            </a:endParaRPr>
          </a:p>
          <a:p>
            <a:endParaRPr lang="en-US" b="1" dirty="0">
              <a:solidFill>
                <a:srgbClr val="0000FF"/>
              </a:solidFill>
            </a:endParaRPr>
          </a:p>
          <a:p>
            <a:endParaRPr lang="en-US" b="1" dirty="0">
              <a:solidFill>
                <a:srgbClr val="0000FF"/>
              </a:solidFill>
            </a:endParaRPr>
          </a:p>
          <a:p>
            <a:endParaRPr lang="en-US" b="1" dirty="0">
              <a:solidFill>
                <a:srgbClr val="0000FF"/>
              </a:solidFill>
            </a:endParaRPr>
          </a:p>
          <a:p>
            <a:endParaRPr lang="en-US" b="1" dirty="0">
              <a:solidFill>
                <a:srgbClr val="0000FF"/>
              </a:solidFill>
            </a:endParaRPr>
          </a:p>
          <a:p>
            <a:r>
              <a:rPr lang="en-US" b="1" dirty="0">
                <a:solidFill>
                  <a:srgbClr val="0000FF"/>
                </a:solidFill>
              </a:rPr>
              <a:t>Matrix Representation for Pseudo Position</a:t>
            </a:r>
          </a:p>
        </p:txBody>
      </p:sp>
      <p:graphicFrame>
        <p:nvGraphicFramePr>
          <p:cNvPr id="27" name="Object 26"/>
          <p:cNvGraphicFramePr>
            <a:graphicFrameLocks noChangeAspect="1"/>
          </p:cNvGraphicFramePr>
          <p:nvPr>
            <p:extLst>
              <p:ext uri="{D42A27DB-BD31-4B8C-83A1-F6EECF244321}">
                <p14:modId xmlns:p14="http://schemas.microsoft.com/office/powerpoint/2010/main" val="909324531"/>
              </p:ext>
            </p:extLst>
          </p:nvPr>
        </p:nvGraphicFramePr>
        <p:xfrm>
          <a:off x="0" y="2990850"/>
          <a:ext cx="9113838" cy="1803400"/>
        </p:xfrm>
        <a:graphic>
          <a:graphicData uri="http://schemas.openxmlformats.org/presentationml/2006/ole">
            <mc:AlternateContent xmlns:mc="http://schemas.openxmlformats.org/markup-compatibility/2006">
              <mc:Choice xmlns:v="urn:schemas-microsoft-com:vml" Requires="v">
                <p:oleObj spid="_x0000_s48473" name="Equation" r:id="rId4" imgW="6032160" imgH="1193760" progId="Equation.DSMT4">
                  <p:embed/>
                </p:oleObj>
              </mc:Choice>
              <mc:Fallback>
                <p:oleObj name="Equation" r:id="rId4" imgW="6032160" imgH="1193760" progId="Equation.DSMT4">
                  <p:embed/>
                  <p:pic>
                    <p:nvPicPr>
                      <p:cNvPr id="0" name=""/>
                      <p:cNvPicPr/>
                      <p:nvPr/>
                    </p:nvPicPr>
                    <p:blipFill>
                      <a:blip r:embed="rId5"/>
                      <a:stretch>
                        <a:fillRect/>
                      </a:stretch>
                    </p:blipFill>
                    <p:spPr>
                      <a:xfrm>
                        <a:off x="0" y="2990850"/>
                        <a:ext cx="9113838" cy="1803400"/>
                      </a:xfrm>
                      <a:prstGeom prst="rect">
                        <a:avLst/>
                      </a:prstGeom>
                    </p:spPr>
                  </p:pic>
                </p:oleObj>
              </mc:Fallback>
            </mc:AlternateContent>
          </a:graphicData>
        </a:graphic>
      </p:graphicFrame>
      <p:pic>
        <p:nvPicPr>
          <p:cNvPr id="8" name="Picture 7" descr="TAMU_Aero_Logo.png"/>
          <p:cNvPicPr>
            <a:picLocks noChangeAspect="1"/>
          </p:cNvPicPr>
          <p:nvPr/>
        </p:nvPicPr>
        <p:blipFill>
          <a:blip r:embed="rId6"/>
          <a:stretch>
            <a:fillRect/>
          </a:stretch>
        </p:blipFill>
        <p:spPr>
          <a:xfrm>
            <a:off x="0" y="-27384"/>
            <a:ext cx="9144000" cy="998413"/>
          </a:xfrm>
          <a:prstGeom prst="rect">
            <a:avLst/>
          </a:prstGeom>
        </p:spPr>
      </p:pic>
      <p:sp>
        <p:nvSpPr>
          <p:cNvPr id="33" name="Rectangle 32"/>
          <p:cNvSpPr/>
          <p:nvPr/>
        </p:nvSpPr>
        <p:spPr>
          <a:xfrm>
            <a:off x="1" y="548680"/>
            <a:ext cx="9144000" cy="400110"/>
          </a:xfrm>
          <a:prstGeom prst="rect">
            <a:avLst/>
          </a:prstGeom>
        </p:spPr>
        <p:txBody>
          <a:bodyPr wrap="square">
            <a:spAutoFit/>
          </a:bodyPr>
          <a:lstStyle/>
          <a:p>
            <a:pPr algn="ctr"/>
            <a:r>
              <a:rPr lang="en-US" sz="2000" b="1" dirty="0">
                <a:solidFill>
                  <a:srgbClr val="FFFFFF"/>
                </a:solidFill>
                <a:latin typeface="Adobe Caslon Pro Bold"/>
                <a:cs typeface="Adobe Caslon Pro Bold"/>
              </a:rPr>
              <a:t>STEP 2: PSEUDO POSITION</a:t>
            </a:r>
            <a:endParaRPr lang="en-US" sz="2000" b="1" dirty="0">
              <a:solidFill>
                <a:srgbClr val="FFFFFF"/>
              </a:solidFill>
            </a:endParaRPr>
          </a:p>
        </p:txBody>
      </p:sp>
      <p:sp>
        <p:nvSpPr>
          <p:cNvPr id="23" name="Slide Number Placeholder 16"/>
          <p:cNvSpPr txBox="1">
            <a:spLocks/>
          </p:cNvSpPr>
          <p:nvPr/>
        </p:nvSpPr>
        <p:spPr>
          <a:xfrm>
            <a:off x="6934200" y="6381328"/>
            <a:ext cx="2133600" cy="365125"/>
          </a:xfrm>
          <a:prstGeom prst="rect">
            <a:avLst/>
          </a:prstGeom>
        </p:spPr>
        <p:txBody>
          <a:bodyPr vert="horz"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600" i="0" u="none" strike="noStrike" kern="1200" cap="none" spc="0" normalizeH="0" baseline="0" noProof="0" smtClean="0">
                <a:ln>
                  <a:noFill/>
                </a:ln>
                <a:solidFill>
                  <a:srgbClr val="660066"/>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28</a:t>
            </a:fld>
            <a:endParaRPr kumimoji="0" lang="en-US" sz="1600" i="0" u="none" strike="noStrike" kern="1200" cap="none" spc="0" normalizeH="0" baseline="0" noProof="0" dirty="0">
              <a:ln>
                <a:noFill/>
              </a:ln>
              <a:solidFill>
                <a:srgbClr val="660066"/>
              </a:solidFill>
              <a:effectLst/>
              <a:uLnTx/>
              <a:uFillTx/>
              <a:latin typeface="+mn-lt"/>
              <a:ea typeface="+mn-ea"/>
              <a:cs typeface="+mn-cs"/>
            </a:endParaRPr>
          </a:p>
        </p:txBody>
      </p:sp>
      <p:sp>
        <p:nvSpPr>
          <p:cNvPr id="13" name="TextBox 12"/>
          <p:cNvSpPr txBox="1"/>
          <p:nvPr/>
        </p:nvSpPr>
        <p:spPr>
          <a:xfrm>
            <a:off x="6836568" y="44624"/>
            <a:ext cx="2307432" cy="615553"/>
          </a:xfrm>
          <a:prstGeom prst="rect">
            <a:avLst/>
          </a:prstGeom>
          <a:noFill/>
        </p:spPr>
        <p:txBody>
          <a:bodyPr wrap="square" rtlCol="0">
            <a:spAutoFit/>
          </a:bodyPr>
          <a:lstStyle/>
          <a:p>
            <a:r>
              <a:rPr lang="en-US" sz="1200" dirty="0">
                <a:solidFill>
                  <a:schemeClr val="bg1"/>
                </a:solidFill>
                <a:latin typeface="Adobe Caslon Pro Bold"/>
                <a:cs typeface="Adobe Caslon Pro Bold"/>
              </a:rPr>
              <a:t>JUNKINS    &amp;    WOOLLANDS</a:t>
            </a:r>
          </a:p>
          <a:p>
            <a:r>
              <a:rPr lang="en-US" sz="1100" dirty="0">
                <a:solidFill>
                  <a:schemeClr val="bg1"/>
                </a:solidFill>
                <a:latin typeface="Adobe Caslon Pro Bold"/>
                <a:cs typeface="Adobe Caslon Pro Bold"/>
              </a:rPr>
              <a:t>Picard-</a:t>
            </a:r>
            <a:r>
              <a:rPr lang="en-US" sz="1100" dirty="0" err="1">
                <a:solidFill>
                  <a:schemeClr val="bg1"/>
                </a:solidFill>
                <a:latin typeface="Adobe Caslon Pro Bold"/>
                <a:cs typeface="Adobe Caslon Pro Bold"/>
              </a:rPr>
              <a:t>Chebyshev</a:t>
            </a:r>
            <a:r>
              <a:rPr lang="en-US" sz="1100" dirty="0">
                <a:solidFill>
                  <a:schemeClr val="bg1"/>
                </a:solidFill>
                <a:latin typeface="Adobe Caslon Pro Bold"/>
                <a:cs typeface="Adobe Caslon Pro Bold"/>
              </a:rPr>
              <a:t> Lecture Series</a:t>
            </a:r>
          </a:p>
          <a:p>
            <a:r>
              <a:rPr lang="en-US" sz="1100" dirty="0">
                <a:solidFill>
                  <a:schemeClr val="bg1"/>
                </a:solidFill>
                <a:latin typeface="Adobe Caslon Pro Bold"/>
                <a:cs typeface="Adobe Caslon Pro Bold"/>
              </a:rPr>
              <a:t>#3 Picard-Chebyshev Methods</a:t>
            </a:r>
          </a:p>
        </p:txBody>
      </p:sp>
      <p:grpSp>
        <p:nvGrpSpPr>
          <p:cNvPr id="4" name="Group 3"/>
          <p:cNvGrpSpPr/>
          <p:nvPr/>
        </p:nvGrpSpPr>
        <p:grpSpPr>
          <a:xfrm>
            <a:off x="1373779" y="2880612"/>
            <a:ext cx="1136262" cy="836420"/>
            <a:chOff x="1733821" y="2880612"/>
            <a:chExt cx="1136262" cy="836420"/>
          </a:xfrm>
        </p:grpSpPr>
        <p:sp>
          <p:nvSpPr>
            <p:cNvPr id="43" name="Rectangle 42"/>
            <p:cNvSpPr/>
            <p:nvPr/>
          </p:nvSpPr>
          <p:spPr>
            <a:xfrm>
              <a:off x="1836442" y="2880612"/>
              <a:ext cx="838691" cy="276999"/>
            </a:xfrm>
            <a:prstGeom prst="rect">
              <a:avLst/>
            </a:prstGeom>
          </p:spPr>
          <p:txBody>
            <a:bodyPr wrap="none">
              <a:spAutoFit/>
            </a:bodyPr>
            <a:lstStyle/>
            <a:p>
              <a:r>
                <a:rPr lang="en-US" sz="1200" b="1" dirty="0">
                  <a:solidFill>
                    <a:srgbClr val="0000FF"/>
                  </a:solidFill>
                  <a:latin typeface="Times New Roman" panose="02020603050405020304" pitchFamily="18" charset="0"/>
                  <a:cs typeface="Times New Roman" panose="02020603050405020304" pitchFamily="18" charset="0"/>
                </a:rPr>
                <a:t>(</a:t>
              </a:r>
              <a:r>
                <a:rPr lang="en-US" sz="1200" b="1" i="1" dirty="0">
                  <a:solidFill>
                    <a:srgbClr val="0000FF"/>
                  </a:solidFill>
                  <a:latin typeface="Times New Roman" panose="02020603050405020304" pitchFamily="18" charset="0"/>
                  <a:cs typeface="Times New Roman" panose="02020603050405020304" pitchFamily="18" charset="0"/>
                </a:rPr>
                <a:t>N</a:t>
              </a:r>
              <a:r>
                <a:rPr lang="en-US" sz="1200" b="1" dirty="0">
                  <a:solidFill>
                    <a:srgbClr val="0000FF"/>
                  </a:solidFill>
                  <a:latin typeface="Times New Roman" panose="02020603050405020304" pitchFamily="18" charset="0"/>
                  <a:cs typeface="Times New Roman" panose="02020603050405020304" pitchFamily="18" charset="0"/>
                </a:rPr>
                <a:t>+1) × </a:t>
              </a:r>
              <a:r>
                <a:rPr lang="en-US" sz="1200" b="1" i="1" dirty="0">
                  <a:solidFill>
                    <a:srgbClr val="0000FF"/>
                  </a:solidFill>
                  <a:latin typeface="Times New Roman" panose="02020603050405020304" pitchFamily="18" charset="0"/>
                  <a:cs typeface="Times New Roman" panose="02020603050405020304" pitchFamily="18" charset="0"/>
                </a:rPr>
                <a:t>N</a:t>
              </a:r>
              <a:endParaRPr lang="en-US" sz="1200" b="1" dirty="0">
                <a:solidFill>
                  <a:srgbClr val="0000FF"/>
                </a:solidFill>
                <a:latin typeface="Times New Roman" panose="02020603050405020304" pitchFamily="18" charset="0"/>
                <a:cs typeface="Times New Roman" panose="02020603050405020304" pitchFamily="18" charset="0"/>
              </a:endParaRPr>
            </a:p>
          </p:txBody>
        </p:sp>
        <p:sp>
          <p:nvSpPr>
            <p:cNvPr id="44" name="Right Brace 43"/>
            <p:cNvSpPr/>
            <p:nvPr/>
          </p:nvSpPr>
          <p:spPr>
            <a:xfrm rot="16200000">
              <a:off x="2170893" y="3017843"/>
              <a:ext cx="262117" cy="1136262"/>
            </a:xfrm>
            <a:prstGeom prst="rightBrace">
              <a:avLst/>
            </a:prstGeom>
            <a:ln>
              <a:solidFill>
                <a:srgbClr val="0000FF"/>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aphicFrame>
          <p:nvGraphicFramePr>
            <p:cNvPr id="45" name="Object 44"/>
            <p:cNvGraphicFramePr>
              <a:graphicFrameLocks noChangeAspect="1"/>
            </p:cNvGraphicFramePr>
            <p:nvPr>
              <p:extLst>
                <p:ext uri="{D42A27DB-BD31-4B8C-83A1-F6EECF244321}">
                  <p14:modId xmlns:p14="http://schemas.microsoft.com/office/powerpoint/2010/main" val="1754724288"/>
                </p:ext>
              </p:extLst>
            </p:nvPr>
          </p:nvGraphicFramePr>
          <p:xfrm>
            <a:off x="2073351" y="3108896"/>
            <a:ext cx="457200" cy="392112"/>
          </p:xfrm>
          <a:graphic>
            <a:graphicData uri="http://schemas.openxmlformats.org/presentationml/2006/ole">
              <mc:AlternateContent xmlns:mc="http://schemas.openxmlformats.org/markup-compatibility/2006">
                <mc:Choice xmlns:v="urn:schemas-microsoft-com:vml" Requires="v">
                  <p:oleObj spid="_x0000_s48474" name="Equation" r:id="rId7" imgW="266400" imgH="228600" progId="Equation.DSMT4">
                    <p:embed/>
                  </p:oleObj>
                </mc:Choice>
                <mc:Fallback>
                  <p:oleObj name="Equation" r:id="rId7" imgW="266400" imgH="228600" progId="Equation.DSMT4">
                    <p:embed/>
                    <p:pic>
                      <p:nvPicPr>
                        <p:cNvPr id="0" name=""/>
                        <p:cNvPicPr/>
                        <p:nvPr/>
                      </p:nvPicPr>
                      <p:blipFill>
                        <a:blip r:embed="rId8"/>
                        <a:stretch>
                          <a:fillRect/>
                        </a:stretch>
                      </p:blipFill>
                      <p:spPr>
                        <a:xfrm>
                          <a:off x="2073351" y="3108896"/>
                          <a:ext cx="457200" cy="392112"/>
                        </a:xfrm>
                        <a:prstGeom prst="rect">
                          <a:avLst/>
                        </a:prstGeom>
                      </p:spPr>
                    </p:pic>
                  </p:oleObj>
                </mc:Fallback>
              </mc:AlternateContent>
            </a:graphicData>
          </a:graphic>
        </p:graphicFrame>
      </p:grpSp>
      <p:sp>
        <p:nvSpPr>
          <p:cNvPr id="47" name="Rectangle 46"/>
          <p:cNvSpPr/>
          <p:nvPr/>
        </p:nvSpPr>
        <p:spPr>
          <a:xfrm>
            <a:off x="198204" y="2780928"/>
            <a:ext cx="813043" cy="276999"/>
          </a:xfrm>
          <a:prstGeom prst="rect">
            <a:avLst/>
          </a:prstGeom>
        </p:spPr>
        <p:txBody>
          <a:bodyPr wrap="none">
            <a:spAutoFit/>
          </a:bodyPr>
          <a:lstStyle/>
          <a:p>
            <a:r>
              <a:rPr lang="en-US" sz="1200" b="1" dirty="0">
                <a:solidFill>
                  <a:srgbClr val="00B0F0"/>
                </a:solidFill>
                <a:latin typeface="Times New Roman" panose="02020603050405020304" pitchFamily="18" charset="0"/>
                <a:cs typeface="Times New Roman" panose="02020603050405020304" pitchFamily="18" charset="0"/>
              </a:rPr>
              <a:t>(</a:t>
            </a:r>
            <a:r>
              <a:rPr lang="en-US" sz="1200" b="1" i="1" dirty="0">
                <a:solidFill>
                  <a:srgbClr val="00B0F0"/>
                </a:solidFill>
                <a:latin typeface="Times New Roman" panose="02020603050405020304" pitchFamily="18" charset="0"/>
                <a:cs typeface="Times New Roman" panose="02020603050405020304" pitchFamily="18" charset="0"/>
              </a:rPr>
              <a:t>N</a:t>
            </a:r>
            <a:r>
              <a:rPr lang="en-US" sz="1200" b="1" dirty="0">
                <a:solidFill>
                  <a:srgbClr val="00B0F0"/>
                </a:solidFill>
                <a:latin typeface="Times New Roman" panose="02020603050405020304" pitchFamily="18" charset="0"/>
                <a:cs typeface="Times New Roman" panose="02020603050405020304" pitchFamily="18" charset="0"/>
              </a:rPr>
              <a:t>+1) × </a:t>
            </a:r>
            <a:r>
              <a:rPr lang="en-US" sz="1200" b="1" i="1" dirty="0">
                <a:solidFill>
                  <a:srgbClr val="00B0F0"/>
                </a:solidFill>
                <a:latin typeface="Times New Roman" panose="02020603050405020304" pitchFamily="18" charset="0"/>
                <a:cs typeface="Times New Roman" panose="02020603050405020304" pitchFamily="18" charset="0"/>
              </a:rPr>
              <a:t>n</a:t>
            </a:r>
          </a:p>
        </p:txBody>
      </p:sp>
      <p:graphicFrame>
        <p:nvGraphicFramePr>
          <p:cNvPr id="60" name="Object 59"/>
          <p:cNvGraphicFramePr>
            <a:graphicFrameLocks noChangeAspect="1"/>
          </p:cNvGraphicFramePr>
          <p:nvPr>
            <p:extLst>
              <p:ext uri="{D42A27DB-BD31-4B8C-83A1-F6EECF244321}">
                <p14:modId xmlns:p14="http://schemas.microsoft.com/office/powerpoint/2010/main" val="2295344955"/>
              </p:ext>
            </p:extLst>
          </p:nvPr>
        </p:nvGraphicFramePr>
        <p:xfrm>
          <a:off x="49213" y="5697538"/>
          <a:ext cx="9075737" cy="776287"/>
        </p:xfrm>
        <a:graphic>
          <a:graphicData uri="http://schemas.openxmlformats.org/presentationml/2006/ole">
            <mc:AlternateContent xmlns:mc="http://schemas.openxmlformats.org/markup-compatibility/2006">
              <mc:Choice xmlns:v="urn:schemas-microsoft-com:vml" Requires="v">
                <p:oleObj spid="_x0000_s48475" name="Equation" r:id="rId9" imgW="2971800" imgH="253800" progId="Equation.DSMT4">
                  <p:embed/>
                </p:oleObj>
              </mc:Choice>
              <mc:Fallback>
                <p:oleObj name="Equation" r:id="rId9" imgW="2971800" imgH="253800" progId="Equation.DSMT4">
                  <p:embed/>
                  <p:pic>
                    <p:nvPicPr>
                      <p:cNvPr id="0" name=""/>
                      <p:cNvPicPr/>
                      <p:nvPr/>
                    </p:nvPicPr>
                    <p:blipFill>
                      <a:blip r:embed="rId10"/>
                      <a:stretch>
                        <a:fillRect/>
                      </a:stretch>
                    </p:blipFill>
                    <p:spPr>
                      <a:xfrm>
                        <a:off x="49213" y="5697538"/>
                        <a:ext cx="9075737" cy="776287"/>
                      </a:xfrm>
                      <a:prstGeom prst="rect">
                        <a:avLst/>
                      </a:prstGeom>
                    </p:spPr>
                  </p:pic>
                </p:oleObj>
              </mc:Fallback>
            </mc:AlternateContent>
          </a:graphicData>
        </a:graphic>
      </p:graphicFrame>
      <p:graphicFrame>
        <p:nvGraphicFramePr>
          <p:cNvPr id="25" name="Object 24"/>
          <p:cNvGraphicFramePr>
            <a:graphicFrameLocks noChangeAspect="1"/>
          </p:cNvGraphicFramePr>
          <p:nvPr>
            <p:extLst>
              <p:ext uri="{D42A27DB-BD31-4B8C-83A1-F6EECF244321}">
                <p14:modId xmlns:p14="http://schemas.microsoft.com/office/powerpoint/2010/main" val="2337978663"/>
              </p:ext>
            </p:extLst>
          </p:nvPr>
        </p:nvGraphicFramePr>
        <p:xfrm>
          <a:off x="1679575" y="1268413"/>
          <a:ext cx="5735638" cy="884237"/>
        </p:xfrm>
        <a:graphic>
          <a:graphicData uri="http://schemas.openxmlformats.org/presentationml/2006/ole">
            <mc:AlternateContent xmlns:mc="http://schemas.openxmlformats.org/markup-compatibility/2006">
              <mc:Choice xmlns:v="urn:schemas-microsoft-com:vml" Requires="v">
                <p:oleObj spid="_x0000_s48476" name="Equation" r:id="rId11" imgW="3047760" imgH="469800" progId="Equation.DSMT4">
                  <p:embed/>
                </p:oleObj>
              </mc:Choice>
              <mc:Fallback>
                <p:oleObj name="Equation" r:id="rId11" imgW="3047760" imgH="469800" progId="Equation.DSMT4">
                  <p:embed/>
                  <p:pic>
                    <p:nvPicPr>
                      <p:cNvPr id="0" name=""/>
                      <p:cNvPicPr/>
                      <p:nvPr/>
                    </p:nvPicPr>
                    <p:blipFill>
                      <a:blip r:embed="rId12"/>
                      <a:stretch>
                        <a:fillRect/>
                      </a:stretch>
                    </p:blipFill>
                    <p:spPr>
                      <a:xfrm>
                        <a:off x="1679575" y="1268413"/>
                        <a:ext cx="5735638" cy="884237"/>
                      </a:xfrm>
                      <a:prstGeom prst="rect">
                        <a:avLst/>
                      </a:prstGeom>
                    </p:spPr>
                  </p:pic>
                </p:oleObj>
              </mc:Fallback>
            </mc:AlternateContent>
          </a:graphicData>
        </a:graphic>
      </p:graphicFrame>
      <p:sp>
        <p:nvSpPr>
          <p:cNvPr id="32" name="Rectangle 31"/>
          <p:cNvSpPr/>
          <p:nvPr/>
        </p:nvSpPr>
        <p:spPr>
          <a:xfrm>
            <a:off x="7380312" y="2825625"/>
            <a:ext cx="1106393" cy="276999"/>
          </a:xfrm>
          <a:prstGeom prst="rect">
            <a:avLst/>
          </a:prstGeom>
        </p:spPr>
        <p:txBody>
          <a:bodyPr wrap="none">
            <a:spAutoFit/>
          </a:bodyPr>
          <a:lstStyle/>
          <a:p>
            <a:r>
              <a:rPr lang="en-US" sz="1200" b="1" dirty="0">
                <a:solidFill>
                  <a:srgbClr val="D339D3"/>
                </a:solidFill>
                <a:latin typeface="Times New Roman" panose="02020603050405020304" pitchFamily="18" charset="0"/>
                <a:cs typeface="Times New Roman" panose="02020603050405020304" pitchFamily="18" charset="0"/>
              </a:rPr>
              <a:t>(</a:t>
            </a:r>
            <a:r>
              <a:rPr lang="en-US" sz="1200" b="1" i="1" dirty="0">
                <a:solidFill>
                  <a:srgbClr val="D339D3"/>
                </a:solidFill>
                <a:latin typeface="Times New Roman" panose="02020603050405020304" pitchFamily="18" charset="0"/>
                <a:cs typeface="Times New Roman" panose="02020603050405020304" pitchFamily="18" charset="0"/>
              </a:rPr>
              <a:t>N</a:t>
            </a:r>
            <a:r>
              <a:rPr lang="en-US" sz="1200" b="1" dirty="0">
                <a:solidFill>
                  <a:srgbClr val="D339D3"/>
                </a:solidFill>
                <a:latin typeface="Times New Roman" panose="02020603050405020304" pitchFamily="18" charset="0"/>
                <a:cs typeface="Times New Roman" panose="02020603050405020304" pitchFamily="18" charset="0"/>
              </a:rPr>
              <a:t>+1) × (</a:t>
            </a:r>
            <a:r>
              <a:rPr lang="en-US" sz="1200" b="1" i="1" dirty="0">
                <a:solidFill>
                  <a:srgbClr val="D339D3"/>
                </a:solidFill>
                <a:latin typeface="Times New Roman" panose="02020603050405020304" pitchFamily="18" charset="0"/>
                <a:cs typeface="Times New Roman" panose="02020603050405020304" pitchFamily="18" charset="0"/>
              </a:rPr>
              <a:t>N</a:t>
            </a:r>
            <a:r>
              <a:rPr lang="en-US" sz="1200" b="1" dirty="0">
                <a:solidFill>
                  <a:srgbClr val="D339D3"/>
                </a:solidFill>
                <a:latin typeface="Times New Roman" panose="02020603050405020304" pitchFamily="18" charset="0"/>
                <a:cs typeface="Times New Roman" panose="02020603050405020304" pitchFamily="18" charset="0"/>
              </a:rPr>
              <a:t>+1)</a:t>
            </a:r>
          </a:p>
        </p:txBody>
      </p:sp>
      <p:grpSp>
        <p:nvGrpSpPr>
          <p:cNvPr id="6" name="Group 5"/>
          <p:cNvGrpSpPr/>
          <p:nvPr/>
        </p:nvGrpSpPr>
        <p:grpSpPr>
          <a:xfrm>
            <a:off x="1933109" y="4060670"/>
            <a:ext cx="838691" cy="952506"/>
            <a:chOff x="2339752" y="3988662"/>
            <a:chExt cx="838691" cy="952506"/>
          </a:xfrm>
        </p:grpSpPr>
        <p:sp>
          <p:nvSpPr>
            <p:cNvPr id="34" name="Rectangle 33"/>
            <p:cNvSpPr/>
            <p:nvPr/>
          </p:nvSpPr>
          <p:spPr>
            <a:xfrm>
              <a:off x="2339752" y="4664169"/>
              <a:ext cx="838691" cy="276999"/>
            </a:xfrm>
            <a:prstGeom prst="rect">
              <a:avLst/>
            </a:prstGeom>
          </p:spPr>
          <p:txBody>
            <a:bodyPr wrap="none">
              <a:spAutoFit/>
            </a:bodyPr>
            <a:lstStyle/>
            <a:p>
              <a:r>
                <a:rPr lang="en-US" sz="1200" b="1" dirty="0">
                  <a:solidFill>
                    <a:srgbClr val="00B050"/>
                  </a:solidFill>
                  <a:latin typeface="Times New Roman" panose="02020603050405020304" pitchFamily="18" charset="0"/>
                  <a:cs typeface="Times New Roman" panose="02020603050405020304" pitchFamily="18" charset="0"/>
                </a:rPr>
                <a:t>(</a:t>
              </a:r>
              <a:r>
                <a:rPr lang="en-US" sz="1200" b="1" i="1" dirty="0">
                  <a:solidFill>
                    <a:srgbClr val="00B050"/>
                  </a:solidFill>
                  <a:latin typeface="Times New Roman" panose="02020603050405020304" pitchFamily="18" charset="0"/>
                  <a:cs typeface="Times New Roman" panose="02020603050405020304" pitchFamily="18" charset="0"/>
                </a:rPr>
                <a:t>N</a:t>
              </a:r>
              <a:r>
                <a:rPr lang="en-US" sz="1200" b="1" dirty="0">
                  <a:solidFill>
                    <a:srgbClr val="00B050"/>
                  </a:solidFill>
                  <a:latin typeface="Times New Roman" panose="02020603050405020304" pitchFamily="18" charset="0"/>
                  <a:cs typeface="Times New Roman" panose="02020603050405020304" pitchFamily="18" charset="0"/>
                </a:rPr>
                <a:t>+1) × </a:t>
              </a:r>
              <a:r>
                <a:rPr lang="en-US" sz="1200" b="1" i="1" dirty="0">
                  <a:solidFill>
                    <a:srgbClr val="00B050"/>
                  </a:solidFill>
                  <a:latin typeface="Times New Roman" panose="02020603050405020304" pitchFamily="18" charset="0"/>
                  <a:cs typeface="Times New Roman" panose="02020603050405020304" pitchFamily="18" charset="0"/>
                </a:rPr>
                <a:t>N</a:t>
              </a:r>
              <a:endParaRPr lang="en-US" sz="1200" b="1" dirty="0">
                <a:solidFill>
                  <a:srgbClr val="00B050"/>
                </a:solidFill>
                <a:latin typeface="Times New Roman" panose="02020603050405020304" pitchFamily="18" charset="0"/>
                <a:cs typeface="Times New Roman" panose="02020603050405020304" pitchFamily="18" charset="0"/>
              </a:endParaRPr>
            </a:p>
          </p:txBody>
        </p:sp>
        <p:cxnSp>
          <p:nvCxnSpPr>
            <p:cNvPr id="35" name="Straight Arrow Connector 34"/>
            <p:cNvCxnSpPr/>
            <p:nvPr/>
          </p:nvCxnSpPr>
          <p:spPr>
            <a:xfrm flipV="1">
              <a:off x="2771800" y="3988662"/>
              <a:ext cx="0" cy="675507"/>
            </a:xfrm>
            <a:prstGeom prst="straightConnector1">
              <a:avLst/>
            </a:prstGeom>
            <a:ln>
              <a:solidFill>
                <a:srgbClr val="00B050"/>
              </a:solidFill>
              <a:tailEnd type="triangle"/>
            </a:ln>
            <a:effectLst/>
          </p:spPr>
          <p:style>
            <a:lnRef idx="2">
              <a:schemeClr val="accent1"/>
            </a:lnRef>
            <a:fillRef idx="0">
              <a:schemeClr val="accent1"/>
            </a:fillRef>
            <a:effectRef idx="1">
              <a:schemeClr val="accent1"/>
            </a:effectRef>
            <a:fontRef idx="minor">
              <a:schemeClr val="tx1"/>
            </a:fontRef>
          </p:style>
        </p:cxnSp>
      </p:grpSp>
      <p:grpSp>
        <p:nvGrpSpPr>
          <p:cNvPr id="3" name="Group 2"/>
          <p:cNvGrpSpPr/>
          <p:nvPr/>
        </p:nvGrpSpPr>
        <p:grpSpPr>
          <a:xfrm>
            <a:off x="1259632" y="4085248"/>
            <a:ext cx="1106393" cy="495880"/>
            <a:chOff x="1547664" y="4013240"/>
            <a:chExt cx="1106393" cy="495880"/>
          </a:xfrm>
        </p:grpSpPr>
        <p:sp>
          <p:nvSpPr>
            <p:cNvPr id="36" name="Right Brace 35"/>
            <p:cNvSpPr/>
            <p:nvPr/>
          </p:nvSpPr>
          <p:spPr>
            <a:xfrm rot="5400000">
              <a:off x="1932861" y="3742189"/>
              <a:ext cx="279856" cy="821958"/>
            </a:xfrm>
            <a:prstGeom prst="rightBrace">
              <a:avLst/>
            </a:prstGeom>
            <a:ln>
              <a:solidFill>
                <a:srgbClr val="D339D3"/>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9" name="Rectangle 38"/>
            <p:cNvSpPr/>
            <p:nvPr/>
          </p:nvSpPr>
          <p:spPr>
            <a:xfrm>
              <a:off x="1547664" y="4232121"/>
              <a:ext cx="1106393" cy="276999"/>
            </a:xfrm>
            <a:prstGeom prst="rect">
              <a:avLst/>
            </a:prstGeom>
          </p:spPr>
          <p:txBody>
            <a:bodyPr wrap="none">
              <a:spAutoFit/>
            </a:bodyPr>
            <a:lstStyle/>
            <a:p>
              <a:r>
                <a:rPr lang="en-US" sz="1200" b="1" dirty="0">
                  <a:solidFill>
                    <a:srgbClr val="D339D3"/>
                  </a:solidFill>
                  <a:latin typeface="Times New Roman" panose="02020603050405020304" pitchFamily="18" charset="0"/>
                  <a:cs typeface="Times New Roman" panose="02020603050405020304" pitchFamily="18" charset="0"/>
                </a:rPr>
                <a:t>(</a:t>
              </a:r>
              <a:r>
                <a:rPr lang="en-US" sz="1200" b="1" i="1" dirty="0">
                  <a:solidFill>
                    <a:srgbClr val="D339D3"/>
                  </a:solidFill>
                  <a:latin typeface="Times New Roman" panose="02020603050405020304" pitchFamily="18" charset="0"/>
                  <a:cs typeface="Times New Roman" panose="02020603050405020304" pitchFamily="18" charset="0"/>
                </a:rPr>
                <a:t>N</a:t>
              </a:r>
              <a:r>
                <a:rPr lang="en-US" sz="1200" b="1" dirty="0">
                  <a:solidFill>
                    <a:srgbClr val="D339D3"/>
                  </a:solidFill>
                  <a:latin typeface="Times New Roman" panose="02020603050405020304" pitchFamily="18" charset="0"/>
                  <a:cs typeface="Times New Roman" panose="02020603050405020304" pitchFamily="18" charset="0"/>
                </a:rPr>
                <a:t>+1) × (</a:t>
              </a:r>
              <a:r>
                <a:rPr lang="en-US" sz="1200" b="1" i="1" dirty="0">
                  <a:solidFill>
                    <a:srgbClr val="D339D3"/>
                  </a:solidFill>
                  <a:latin typeface="Times New Roman" panose="02020603050405020304" pitchFamily="18" charset="0"/>
                  <a:cs typeface="Times New Roman" panose="02020603050405020304" pitchFamily="18" charset="0"/>
                </a:rPr>
                <a:t>N</a:t>
              </a:r>
              <a:r>
                <a:rPr lang="en-US" sz="1200" b="1" dirty="0">
                  <a:solidFill>
                    <a:srgbClr val="D339D3"/>
                  </a:solidFill>
                  <a:latin typeface="Times New Roman" panose="02020603050405020304" pitchFamily="18" charset="0"/>
                  <a:cs typeface="Times New Roman" panose="02020603050405020304" pitchFamily="18" charset="0"/>
                </a:rPr>
                <a:t>+1)</a:t>
              </a:r>
            </a:p>
          </p:txBody>
        </p:sp>
      </p:grpSp>
      <p:sp>
        <p:nvSpPr>
          <p:cNvPr id="40" name="Rectangle 39"/>
          <p:cNvSpPr/>
          <p:nvPr/>
        </p:nvSpPr>
        <p:spPr>
          <a:xfrm>
            <a:off x="2802522" y="2780928"/>
            <a:ext cx="545342" cy="276999"/>
          </a:xfrm>
          <a:prstGeom prst="rect">
            <a:avLst/>
          </a:prstGeom>
        </p:spPr>
        <p:txBody>
          <a:bodyPr wrap="none">
            <a:spAutoFit/>
          </a:bodyPr>
          <a:lstStyle/>
          <a:p>
            <a:r>
              <a:rPr lang="en-US" sz="1200" b="1" i="1" dirty="0">
                <a:solidFill>
                  <a:srgbClr val="7030A0"/>
                </a:solidFill>
                <a:latin typeface="Times New Roman" panose="02020603050405020304" pitchFamily="18" charset="0"/>
                <a:cs typeface="Times New Roman" panose="02020603050405020304" pitchFamily="18" charset="0"/>
              </a:rPr>
              <a:t>N</a:t>
            </a:r>
            <a:r>
              <a:rPr lang="en-US" sz="1200" b="1" dirty="0">
                <a:solidFill>
                  <a:srgbClr val="7030A0"/>
                </a:solidFill>
                <a:latin typeface="Times New Roman" panose="02020603050405020304" pitchFamily="18" charset="0"/>
                <a:cs typeface="Times New Roman" panose="02020603050405020304" pitchFamily="18" charset="0"/>
              </a:rPr>
              <a:t> × </a:t>
            </a:r>
            <a:r>
              <a:rPr lang="en-US" sz="1200" b="1" i="1" dirty="0">
                <a:solidFill>
                  <a:srgbClr val="7030A0"/>
                </a:solidFill>
                <a:latin typeface="Times New Roman" panose="02020603050405020304" pitchFamily="18" charset="0"/>
                <a:cs typeface="Times New Roman" panose="02020603050405020304" pitchFamily="18" charset="0"/>
              </a:rPr>
              <a:t>n</a:t>
            </a:r>
          </a:p>
        </p:txBody>
      </p:sp>
      <p:grpSp>
        <p:nvGrpSpPr>
          <p:cNvPr id="9" name="Group 8"/>
          <p:cNvGrpSpPr/>
          <p:nvPr/>
        </p:nvGrpSpPr>
        <p:grpSpPr>
          <a:xfrm>
            <a:off x="4067944" y="4077072"/>
            <a:ext cx="1364541" cy="932453"/>
            <a:chOff x="4076310" y="3961385"/>
            <a:chExt cx="1364541" cy="932453"/>
          </a:xfrm>
        </p:grpSpPr>
        <p:sp>
          <p:nvSpPr>
            <p:cNvPr id="2" name="Rectangle 1"/>
            <p:cNvSpPr/>
            <p:nvPr/>
          </p:nvSpPr>
          <p:spPr>
            <a:xfrm>
              <a:off x="4076310" y="4370618"/>
              <a:ext cx="1364541" cy="523220"/>
            </a:xfrm>
            <a:prstGeom prst="rect">
              <a:avLst/>
            </a:prstGeom>
          </p:spPr>
          <p:txBody>
            <a:bodyPr wrap="none">
              <a:spAutoFit/>
            </a:bodyPr>
            <a:lstStyle/>
            <a:p>
              <a:pPr algn="ctr"/>
              <a:r>
                <a:rPr lang="en-US" sz="1400" b="1" dirty="0">
                  <a:solidFill>
                    <a:srgbClr val="FF0000"/>
                  </a:solidFill>
                </a:rPr>
                <a:t>Pseudo Velocity</a:t>
              </a:r>
            </a:p>
            <a:p>
              <a:pPr algn="ctr"/>
              <a:r>
                <a:rPr lang="en-US" sz="1400" b="1" dirty="0">
                  <a:solidFill>
                    <a:srgbClr val="FF0000"/>
                  </a:solidFill>
                </a:rPr>
                <a:t>Coefficients</a:t>
              </a:r>
            </a:p>
          </p:txBody>
        </p:sp>
        <p:cxnSp>
          <p:nvCxnSpPr>
            <p:cNvPr id="26" name="Straight Arrow Connector 25"/>
            <p:cNvCxnSpPr/>
            <p:nvPr/>
          </p:nvCxnSpPr>
          <p:spPr>
            <a:xfrm flipV="1">
              <a:off x="4728421" y="3961385"/>
              <a:ext cx="0" cy="409235"/>
            </a:xfrm>
            <a:prstGeom prst="straightConnector1">
              <a:avLst/>
            </a:prstGeom>
            <a:ln>
              <a:solidFill>
                <a:srgbClr val="FF0000"/>
              </a:solidFill>
              <a:tailEnd type="triangle"/>
            </a:ln>
            <a:effectLst>
              <a:outerShdw blurRad="50800" dist="38100" dir="5400000" algn="t"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grpSp>
      <p:grpSp>
        <p:nvGrpSpPr>
          <p:cNvPr id="7" name="Group 6"/>
          <p:cNvGrpSpPr/>
          <p:nvPr/>
        </p:nvGrpSpPr>
        <p:grpSpPr>
          <a:xfrm>
            <a:off x="4488459" y="2513816"/>
            <a:ext cx="1883741" cy="1147211"/>
            <a:chOff x="4415428" y="2513816"/>
            <a:chExt cx="1883741" cy="1147211"/>
          </a:xfrm>
        </p:grpSpPr>
        <p:cxnSp>
          <p:nvCxnSpPr>
            <p:cNvPr id="58" name="Straight Arrow Connector 57"/>
            <p:cNvCxnSpPr/>
            <p:nvPr/>
          </p:nvCxnSpPr>
          <p:spPr>
            <a:xfrm>
              <a:off x="4427984" y="2880612"/>
              <a:ext cx="0" cy="780415"/>
            </a:xfrm>
            <a:prstGeom prst="straightConnector1">
              <a:avLst/>
            </a:prstGeom>
            <a:ln>
              <a:solidFill>
                <a:srgbClr val="0000FF"/>
              </a:solidFill>
              <a:tailEnd type="triangle"/>
            </a:ln>
            <a:effectLst>
              <a:outerShdw blurRad="50800" dist="38100" dir="5400000" algn="t"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sp>
          <p:nvSpPr>
            <p:cNvPr id="57" name="Rectangle 56"/>
            <p:cNvSpPr/>
            <p:nvPr/>
          </p:nvSpPr>
          <p:spPr>
            <a:xfrm>
              <a:off x="4609157" y="2513816"/>
              <a:ext cx="1690012" cy="646331"/>
            </a:xfrm>
            <a:prstGeom prst="rect">
              <a:avLst/>
            </a:prstGeom>
            <a:solidFill>
              <a:srgbClr val="0000FF"/>
            </a:solidFill>
            <a:ln w="38100">
              <a:solidFill>
                <a:srgbClr val="0000FF"/>
              </a:solidFill>
            </a:ln>
            <a:effectLst>
              <a:outerShdw blurRad="50800" dist="38100" dir="5400000" algn="t" rotWithShape="0">
                <a:prstClr val="black">
                  <a:alpha val="40000"/>
                </a:prstClr>
              </a:outerShdw>
            </a:effectLst>
          </p:spPr>
          <p:txBody>
            <a:bodyPr wrap="square">
              <a:spAutoFit/>
            </a:bodyPr>
            <a:lstStyle/>
            <a:p>
              <a:pPr algn="ctr"/>
              <a:r>
                <a:rPr lang="en-US" b="1" dirty="0">
                  <a:solidFill>
                    <a:schemeClr val="bg1"/>
                  </a:solidFill>
                </a:rPr>
                <a:t>INTEGRATION OPERATOR                </a:t>
              </a:r>
            </a:p>
          </p:txBody>
        </p:sp>
        <p:cxnSp>
          <p:nvCxnSpPr>
            <p:cNvPr id="5" name="Straight Connector 4"/>
            <p:cNvCxnSpPr/>
            <p:nvPr/>
          </p:nvCxnSpPr>
          <p:spPr>
            <a:xfrm flipH="1">
              <a:off x="4415428" y="2868079"/>
              <a:ext cx="172223" cy="0"/>
            </a:xfrm>
            <a:prstGeom prst="line">
              <a:avLst/>
            </a:prstGeom>
            <a:ln>
              <a:solidFill>
                <a:srgbClr val="0000FF"/>
              </a:solidFill>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35780283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Rectangle 3"/>
              <p:cNvSpPr/>
              <p:nvPr/>
            </p:nvSpPr>
            <p:spPr>
              <a:xfrm>
                <a:off x="109538" y="1013214"/>
                <a:ext cx="8958262" cy="5740033"/>
              </a:xfrm>
              <a:prstGeom prst="rect">
                <a:avLst/>
              </a:prstGeom>
            </p:spPr>
            <p:txBody>
              <a:bodyPr wrap="square">
                <a:spAutoFit/>
              </a:bodyPr>
              <a:lstStyle/>
              <a:p>
                <a:r>
                  <a:rPr lang="en-US" b="1" dirty="0">
                    <a:solidFill>
                      <a:srgbClr val="0000FF"/>
                    </a:solidFill>
                  </a:rPr>
                  <a:t>Position Trajectory</a:t>
                </a:r>
              </a:p>
              <a:p>
                <a:endParaRPr lang="en-US" b="1" dirty="0">
                  <a:solidFill>
                    <a:srgbClr val="0000FF"/>
                  </a:solidFill>
                </a:endParaRPr>
              </a:p>
              <a:p>
                <a:endParaRPr lang="en-US" b="1" dirty="0">
                  <a:solidFill>
                    <a:srgbClr val="0000FF"/>
                  </a:solidFill>
                </a:endParaRPr>
              </a:p>
              <a:p>
                <a:r>
                  <a:rPr lang="en-US" dirty="0"/>
                  <a:t>Note that after integration the unknown initial velocity </a:t>
                </a:r>
                <a14:m>
                  <m:oMath xmlns:m="http://schemas.openxmlformats.org/officeDocument/2006/math">
                    <m:d>
                      <m:dPr>
                        <m:ctrlPr>
                          <a:rPr lang="en-US" b="0" i="1" smtClean="0">
                            <a:latin typeface="Cambria Math" panose="02040503050406030204" pitchFamily="18" charset="0"/>
                          </a:rPr>
                        </m:ctrlPr>
                      </m:dPr>
                      <m:e>
                        <m:sSub>
                          <m:sSubPr>
                            <m:ctrlPr>
                              <a:rPr lang="en-US" i="1">
                                <a:latin typeface="Cambria Math" panose="02040503050406030204" pitchFamily="18" charset="0"/>
                              </a:rPr>
                            </m:ctrlPr>
                          </m:sSubPr>
                          <m:e>
                            <m:r>
                              <a:rPr lang="en-US" b="1" i="1" smtClean="0">
                                <a:latin typeface="Cambria Math" panose="02040503050406030204" pitchFamily="18" charset="0"/>
                              </a:rPr>
                              <m:t>𝒗</m:t>
                            </m:r>
                          </m:e>
                          <m:sub>
                            <m:r>
                              <a:rPr lang="en-US" b="0" i="0" smtClean="0">
                                <a:latin typeface="Cambria Math" panose="02040503050406030204" pitchFamily="18" charset="0"/>
                              </a:rPr>
                              <m:t>0</m:t>
                            </m:r>
                          </m:sub>
                        </m:sSub>
                      </m:e>
                    </m:d>
                  </m:oMath>
                </a14:m>
                <a:r>
                  <a:rPr lang="en-US" dirty="0"/>
                  <a:t> is multiplied by the scalar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a:latin typeface="Cambria Math" panose="02040503050406030204" pitchFamily="18" charset="0"/>
                          </a:rPr>
                          <m:t>2</m:t>
                        </m:r>
                      </m:sub>
                    </m:sSub>
                  </m:oMath>
                </a14:m>
                <a:r>
                  <a:rPr lang="en-US" dirty="0"/>
                  <a:t> scale factor</a:t>
                </a:r>
              </a:p>
              <a:p>
                <a:endParaRPr lang="en-US" b="1" dirty="0">
                  <a:solidFill>
                    <a:srgbClr val="0000FF"/>
                  </a:solidFill>
                </a:endParaRPr>
              </a:p>
              <a:p>
                <a:endParaRPr lang="en-US" sz="1200" dirty="0"/>
              </a:p>
              <a:p>
                <a:endParaRPr lang="en-US" sz="800" dirty="0"/>
              </a:p>
              <a:p>
                <a:r>
                  <a:rPr lang="en-US" b="1" dirty="0">
                    <a:solidFill>
                      <a:srgbClr val="0000FF"/>
                    </a:solidFill>
                  </a:rPr>
                  <a:t>Vector-matrix form</a:t>
                </a:r>
                <a:endParaRPr lang="en-US" dirty="0"/>
              </a:p>
              <a:p>
                <a:endParaRPr lang="en-US" dirty="0"/>
              </a:p>
              <a:p>
                <a:endParaRPr lang="en-US" dirty="0"/>
              </a:p>
              <a:p>
                <a:endParaRPr lang="en-US" dirty="0"/>
              </a:p>
              <a:p>
                <a:endParaRPr lang="en-US" sz="700" dirty="0"/>
              </a:p>
              <a:p>
                <a:r>
                  <a:rPr lang="en-US" dirty="0"/>
                  <a:t>The </a:t>
                </a:r>
                <a:r>
                  <a:rPr lang="en-US" b="1" i="1" dirty="0"/>
                  <a:t>position</a:t>
                </a:r>
                <a:r>
                  <a:rPr lang="en-US" dirty="0"/>
                  <a:t> at the </a:t>
                </a:r>
                <a:r>
                  <a:rPr lang="en-US" b="1" i="1" dirty="0"/>
                  <a:t>final time </a:t>
                </a:r>
                <a14:m>
                  <m:oMath xmlns:m="http://schemas.openxmlformats.org/officeDocument/2006/math">
                    <m:r>
                      <a:rPr lang="en-US" b="0" i="0" smtClean="0">
                        <a:latin typeface="Cambria Math" panose="02040503050406030204" pitchFamily="18" charset="0"/>
                      </a:rPr>
                      <m:t>(</m:t>
                    </m:r>
                    <m:r>
                      <a:rPr lang="en-US" i="1">
                        <a:latin typeface="Cambria Math" panose="02040503050406030204" pitchFamily="18" charset="0"/>
                      </a:rPr>
                      <m:t>𝜏</m:t>
                    </m:r>
                    <m:r>
                      <a:rPr lang="en-US" b="0" i="1" smtClean="0">
                        <a:latin typeface="Cambria Math" panose="02040503050406030204" pitchFamily="18" charset="0"/>
                      </a:rPr>
                      <m:t>=1)</m:t>
                    </m:r>
                  </m:oMath>
                </a14:m>
                <a:r>
                  <a:rPr lang="en-US" dirty="0"/>
                  <a:t> is </a:t>
                </a:r>
                <a:r>
                  <a:rPr lang="en-US" b="1" i="1" dirty="0"/>
                  <a:t>known</a:t>
                </a:r>
                <a:r>
                  <a:rPr lang="en-US" dirty="0"/>
                  <a:t> and thus the equation can be rearranged to obtain the initial velocity.  </a:t>
                </a:r>
              </a:p>
              <a:p>
                <a:endParaRPr lang="en-US" dirty="0"/>
              </a:p>
              <a:p>
                <a:endParaRPr lang="en-US" dirty="0"/>
              </a:p>
              <a:p>
                <a:endParaRPr lang="en-US" dirty="0"/>
              </a:p>
              <a:p>
                <a:r>
                  <a:rPr lang="en-US" b="1" dirty="0">
                    <a:solidFill>
                      <a:srgbClr val="0000FF"/>
                    </a:solidFill>
                  </a:rPr>
                  <a:t>Velocity Coefficients</a:t>
                </a:r>
              </a:p>
              <a:p>
                <a:endParaRPr lang="en-US" dirty="0"/>
              </a:p>
              <a:p>
                <a:endParaRPr lang="en-US" sz="1200" dirty="0"/>
              </a:p>
              <a:p>
                <a:r>
                  <a:rPr lang="en-US" b="1" dirty="0">
                    <a:solidFill>
                      <a:srgbClr val="0000FF"/>
                    </a:solidFill>
                  </a:rPr>
                  <a:t>Position Coefficients</a:t>
                </a:r>
              </a:p>
            </p:txBody>
          </p:sp>
        </mc:Choice>
        <mc:Fallback xmlns="">
          <p:sp>
            <p:nvSpPr>
              <p:cNvPr id="4" name="Rectangle 3"/>
              <p:cNvSpPr>
                <a:spLocks noRot="1" noChangeAspect="1" noMove="1" noResize="1" noEditPoints="1" noAdjustHandles="1" noChangeArrowheads="1" noChangeShapeType="1" noTextEdit="1"/>
              </p:cNvSpPr>
              <p:nvPr/>
            </p:nvSpPr>
            <p:spPr>
              <a:xfrm>
                <a:off x="109538" y="1013214"/>
                <a:ext cx="8958262" cy="5740033"/>
              </a:xfrm>
              <a:prstGeom prst="rect">
                <a:avLst/>
              </a:prstGeom>
              <a:blipFill rotWithShape="0">
                <a:blip r:embed="rId4"/>
                <a:stretch>
                  <a:fillRect l="-612" t="-531"/>
                </a:stretch>
              </a:blipFill>
            </p:spPr>
            <p:txBody>
              <a:bodyPr/>
              <a:lstStyle/>
              <a:p>
                <a:r>
                  <a:rPr lang="en-US">
                    <a:noFill/>
                  </a:rPr>
                  <a:t> </a:t>
                </a:r>
              </a:p>
            </p:txBody>
          </p:sp>
        </mc:Fallback>
      </mc:AlternateContent>
      <p:pic>
        <p:nvPicPr>
          <p:cNvPr id="8" name="Picture 7" descr="TAMU_Aero_Logo.png"/>
          <p:cNvPicPr>
            <a:picLocks noChangeAspect="1"/>
          </p:cNvPicPr>
          <p:nvPr/>
        </p:nvPicPr>
        <p:blipFill>
          <a:blip r:embed="rId5"/>
          <a:stretch>
            <a:fillRect/>
          </a:stretch>
        </p:blipFill>
        <p:spPr>
          <a:xfrm>
            <a:off x="0" y="-27384"/>
            <a:ext cx="9144000" cy="998413"/>
          </a:xfrm>
          <a:prstGeom prst="rect">
            <a:avLst/>
          </a:prstGeom>
        </p:spPr>
      </p:pic>
      <p:sp>
        <p:nvSpPr>
          <p:cNvPr id="33" name="Rectangle 32"/>
          <p:cNvSpPr/>
          <p:nvPr/>
        </p:nvSpPr>
        <p:spPr>
          <a:xfrm>
            <a:off x="1" y="548680"/>
            <a:ext cx="9144000" cy="400110"/>
          </a:xfrm>
          <a:prstGeom prst="rect">
            <a:avLst/>
          </a:prstGeom>
        </p:spPr>
        <p:txBody>
          <a:bodyPr wrap="square">
            <a:spAutoFit/>
          </a:bodyPr>
          <a:lstStyle/>
          <a:p>
            <a:pPr algn="ctr"/>
            <a:r>
              <a:rPr lang="en-US" sz="2000" b="1" dirty="0">
                <a:solidFill>
                  <a:srgbClr val="FFFFFF"/>
                </a:solidFill>
                <a:latin typeface="Adobe Caslon Pro Bold"/>
                <a:cs typeface="Adobe Caslon Pro Bold"/>
              </a:rPr>
              <a:t>STEP 3: VELOCITY &amp; POSITION</a:t>
            </a:r>
            <a:endParaRPr lang="en-US" sz="2000" b="1" dirty="0">
              <a:solidFill>
                <a:srgbClr val="FFFFFF"/>
              </a:solidFill>
            </a:endParaRPr>
          </a:p>
        </p:txBody>
      </p:sp>
      <p:sp>
        <p:nvSpPr>
          <p:cNvPr id="23" name="Slide Number Placeholder 16"/>
          <p:cNvSpPr txBox="1">
            <a:spLocks/>
          </p:cNvSpPr>
          <p:nvPr/>
        </p:nvSpPr>
        <p:spPr>
          <a:xfrm>
            <a:off x="6934200" y="6381328"/>
            <a:ext cx="2133600" cy="365125"/>
          </a:xfrm>
          <a:prstGeom prst="rect">
            <a:avLst/>
          </a:prstGeom>
        </p:spPr>
        <p:txBody>
          <a:bodyPr vert="horz"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600" i="0" u="none" strike="noStrike" kern="1200" cap="none" spc="0" normalizeH="0" baseline="0" noProof="0" smtClean="0">
                <a:ln>
                  <a:noFill/>
                </a:ln>
                <a:solidFill>
                  <a:srgbClr val="660066"/>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29</a:t>
            </a:fld>
            <a:endParaRPr kumimoji="0" lang="en-US" sz="1600" i="0" u="none" strike="noStrike" kern="1200" cap="none" spc="0" normalizeH="0" baseline="0" noProof="0" dirty="0">
              <a:ln>
                <a:noFill/>
              </a:ln>
              <a:solidFill>
                <a:srgbClr val="660066"/>
              </a:solidFill>
              <a:effectLst/>
              <a:uLnTx/>
              <a:uFillTx/>
              <a:latin typeface="+mn-lt"/>
              <a:ea typeface="+mn-ea"/>
              <a:cs typeface="+mn-cs"/>
            </a:endParaRPr>
          </a:p>
        </p:txBody>
      </p:sp>
      <p:sp>
        <p:nvSpPr>
          <p:cNvPr id="13" name="TextBox 12"/>
          <p:cNvSpPr txBox="1"/>
          <p:nvPr/>
        </p:nvSpPr>
        <p:spPr>
          <a:xfrm>
            <a:off x="6836568" y="44624"/>
            <a:ext cx="2307432" cy="615553"/>
          </a:xfrm>
          <a:prstGeom prst="rect">
            <a:avLst/>
          </a:prstGeom>
          <a:noFill/>
        </p:spPr>
        <p:txBody>
          <a:bodyPr wrap="square" rtlCol="0">
            <a:spAutoFit/>
          </a:bodyPr>
          <a:lstStyle/>
          <a:p>
            <a:r>
              <a:rPr lang="en-US" sz="1200" dirty="0">
                <a:solidFill>
                  <a:schemeClr val="bg1"/>
                </a:solidFill>
                <a:latin typeface="Adobe Caslon Pro Bold"/>
                <a:cs typeface="Adobe Caslon Pro Bold"/>
              </a:rPr>
              <a:t>JUNKINS    &amp;    WOOLLANDS</a:t>
            </a:r>
          </a:p>
          <a:p>
            <a:r>
              <a:rPr lang="en-US" sz="1100" dirty="0">
                <a:solidFill>
                  <a:schemeClr val="bg1"/>
                </a:solidFill>
                <a:latin typeface="Adobe Caslon Pro Bold"/>
                <a:cs typeface="Adobe Caslon Pro Bold"/>
              </a:rPr>
              <a:t>Picard-</a:t>
            </a:r>
            <a:r>
              <a:rPr lang="en-US" sz="1100" dirty="0" err="1">
                <a:solidFill>
                  <a:schemeClr val="bg1"/>
                </a:solidFill>
                <a:latin typeface="Adobe Caslon Pro Bold"/>
                <a:cs typeface="Adobe Caslon Pro Bold"/>
              </a:rPr>
              <a:t>Chebyshev</a:t>
            </a:r>
            <a:r>
              <a:rPr lang="en-US" sz="1100" dirty="0">
                <a:solidFill>
                  <a:schemeClr val="bg1"/>
                </a:solidFill>
                <a:latin typeface="Adobe Caslon Pro Bold"/>
                <a:cs typeface="Adobe Caslon Pro Bold"/>
              </a:rPr>
              <a:t> Lecture Series</a:t>
            </a:r>
          </a:p>
          <a:p>
            <a:r>
              <a:rPr lang="en-US" sz="1100" dirty="0">
                <a:solidFill>
                  <a:schemeClr val="bg1"/>
                </a:solidFill>
                <a:latin typeface="Adobe Caslon Pro Bold"/>
                <a:cs typeface="Adobe Caslon Pro Bold"/>
              </a:rPr>
              <a:t>#3 Picard-Chebyshev Methods</a:t>
            </a:r>
          </a:p>
        </p:txBody>
      </p:sp>
      <p:graphicFrame>
        <p:nvGraphicFramePr>
          <p:cNvPr id="24" name="Object 23"/>
          <p:cNvGraphicFramePr>
            <a:graphicFrameLocks noChangeAspect="1"/>
          </p:cNvGraphicFramePr>
          <p:nvPr>
            <p:extLst>
              <p:ext uri="{D42A27DB-BD31-4B8C-83A1-F6EECF244321}">
                <p14:modId xmlns:p14="http://schemas.microsoft.com/office/powerpoint/2010/main" val="805495480"/>
              </p:ext>
            </p:extLst>
          </p:nvPr>
        </p:nvGraphicFramePr>
        <p:xfrm>
          <a:off x="323528" y="3152130"/>
          <a:ext cx="3684588" cy="996950"/>
        </p:xfrm>
        <a:graphic>
          <a:graphicData uri="http://schemas.openxmlformats.org/presentationml/2006/ole">
            <mc:AlternateContent xmlns:mc="http://schemas.openxmlformats.org/markup-compatibility/2006">
              <mc:Choice xmlns:v="urn:schemas-microsoft-com:vml" Requires="v">
                <p:oleObj spid="_x0000_s51059" name="Equation" r:id="rId6" imgW="2717640" imgH="736560" progId="Equation.DSMT4">
                  <p:embed/>
                </p:oleObj>
              </mc:Choice>
              <mc:Fallback>
                <p:oleObj name="Equation" r:id="rId6" imgW="2717640" imgH="736560" progId="Equation.DSMT4">
                  <p:embed/>
                  <p:pic>
                    <p:nvPicPr>
                      <p:cNvPr id="0" name=""/>
                      <p:cNvPicPr/>
                      <p:nvPr/>
                    </p:nvPicPr>
                    <p:blipFill>
                      <a:blip r:embed="rId7"/>
                      <a:stretch>
                        <a:fillRect/>
                      </a:stretch>
                    </p:blipFill>
                    <p:spPr>
                      <a:xfrm>
                        <a:off x="323528" y="3152130"/>
                        <a:ext cx="3684588" cy="996950"/>
                      </a:xfrm>
                      <a:prstGeom prst="rect">
                        <a:avLst/>
                      </a:prstGeom>
                    </p:spPr>
                  </p:pic>
                </p:oleObj>
              </mc:Fallback>
            </mc:AlternateContent>
          </a:graphicData>
        </a:graphic>
      </p:graphicFrame>
      <p:graphicFrame>
        <p:nvGraphicFramePr>
          <p:cNvPr id="27" name="Object 26"/>
          <p:cNvGraphicFramePr>
            <a:graphicFrameLocks noChangeAspect="1"/>
          </p:cNvGraphicFramePr>
          <p:nvPr>
            <p:extLst>
              <p:ext uri="{D42A27DB-BD31-4B8C-83A1-F6EECF244321}">
                <p14:modId xmlns:p14="http://schemas.microsoft.com/office/powerpoint/2010/main" val="3881529309"/>
              </p:ext>
            </p:extLst>
          </p:nvPr>
        </p:nvGraphicFramePr>
        <p:xfrm>
          <a:off x="2764456" y="4483230"/>
          <a:ext cx="3609127" cy="1034002"/>
        </p:xfrm>
        <a:graphic>
          <a:graphicData uri="http://schemas.openxmlformats.org/presentationml/2006/ole">
            <mc:AlternateContent xmlns:mc="http://schemas.openxmlformats.org/markup-compatibility/2006">
              <mc:Choice xmlns:v="urn:schemas-microsoft-com:vml" Requires="v">
                <p:oleObj spid="_x0000_s51060" name="Equation" r:id="rId8" imgW="2565360" imgH="736560" progId="Equation.DSMT4">
                  <p:embed/>
                </p:oleObj>
              </mc:Choice>
              <mc:Fallback>
                <p:oleObj name="Equation" r:id="rId8" imgW="2565360" imgH="736560" progId="Equation.DSMT4">
                  <p:embed/>
                  <p:pic>
                    <p:nvPicPr>
                      <p:cNvPr id="0" name=""/>
                      <p:cNvPicPr/>
                      <p:nvPr/>
                    </p:nvPicPr>
                    <p:blipFill>
                      <a:blip r:embed="rId9"/>
                      <a:stretch>
                        <a:fillRect/>
                      </a:stretch>
                    </p:blipFill>
                    <p:spPr>
                      <a:xfrm>
                        <a:off x="2764456" y="4483230"/>
                        <a:ext cx="3609127" cy="1034002"/>
                      </a:xfrm>
                      <a:prstGeom prst="rect">
                        <a:avLst/>
                      </a:prstGeom>
                    </p:spPr>
                  </p:pic>
                </p:oleObj>
              </mc:Fallback>
            </mc:AlternateContent>
          </a:graphicData>
        </a:graphic>
      </p:graphicFrame>
      <p:graphicFrame>
        <p:nvGraphicFramePr>
          <p:cNvPr id="28" name="Object 27"/>
          <p:cNvGraphicFramePr>
            <a:graphicFrameLocks noChangeAspect="1"/>
          </p:cNvGraphicFramePr>
          <p:nvPr>
            <p:extLst>
              <p:ext uri="{D42A27DB-BD31-4B8C-83A1-F6EECF244321}">
                <p14:modId xmlns:p14="http://schemas.microsoft.com/office/powerpoint/2010/main" val="3624994406"/>
              </p:ext>
            </p:extLst>
          </p:nvPr>
        </p:nvGraphicFramePr>
        <p:xfrm>
          <a:off x="2894207" y="5564188"/>
          <a:ext cx="3349625" cy="423862"/>
        </p:xfrm>
        <a:graphic>
          <a:graphicData uri="http://schemas.openxmlformats.org/presentationml/2006/ole">
            <mc:AlternateContent xmlns:mc="http://schemas.openxmlformats.org/markup-compatibility/2006">
              <mc:Choice xmlns:v="urn:schemas-microsoft-com:vml" Requires="v">
                <p:oleObj spid="_x0000_s51061" name="Equation" r:id="rId10" imgW="2006280" imgH="253800" progId="Equation.DSMT4">
                  <p:embed/>
                </p:oleObj>
              </mc:Choice>
              <mc:Fallback>
                <p:oleObj name="Equation" r:id="rId10" imgW="2006280" imgH="253800" progId="Equation.DSMT4">
                  <p:embed/>
                  <p:pic>
                    <p:nvPicPr>
                      <p:cNvPr id="0" name=""/>
                      <p:cNvPicPr/>
                      <p:nvPr/>
                    </p:nvPicPr>
                    <p:blipFill>
                      <a:blip r:embed="rId11"/>
                      <a:stretch>
                        <a:fillRect/>
                      </a:stretch>
                    </p:blipFill>
                    <p:spPr>
                      <a:xfrm>
                        <a:off x="2894207" y="5564188"/>
                        <a:ext cx="3349625" cy="423862"/>
                      </a:xfrm>
                      <a:prstGeom prst="rect">
                        <a:avLst/>
                      </a:prstGeom>
                    </p:spPr>
                  </p:pic>
                </p:oleObj>
              </mc:Fallback>
            </mc:AlternateContent>
          </a:graphicData>
        </a:graphic>
      </p:graphicFrame>
      <p:graphicFrame>
        <p:nvGraphicFramePr>
          <p:cNvPr id="29" name="Object 28"/>
          <p:cNvGraphicFramePr>
            <a:graphicFrameLocks noChangeAspect="1"/>
          </p:cNvGraphicFramePr>
          <p:nvPr>
            <p:extLst>
              <p:ext uri="{D42A27DB-BD31-4B8C-83A1-F6EECF244321}">
                <p14:modId xmlns:p14="http://schemas.microsoft.com/office/powerpoint/2010/main" val="1626365923"/>
              </p:ext>
            </p:extLst>
          </p:nvPr>
        </p:nvGraphicFramePr>
        <p:xfrm>
          <a:off x="2565400" y="6334125"/>
          <a:ext cx="4006850" cy="403225"/>
        </p:xfrm>
        <a:graphic>
          <a:graphicData uri="http://schemas.openxmlformats.org/presentationml/2006/ole">
            <mc:AlternateContent xmlns:mc="http://schemas.openxmlformats.org/markup-compatibility/2006">
              <mc:Choice xmlns:v="urn:schemas-microsoft-com:vml" Requires="v">
                <p:oleObj spid="_x0000_s51062" name="Equation" r:id="rId12" imgW="2400120" imgH="241200" progId="Equation.DSMT4">
                  <p:embed/>
                </p:oleObj>
              </mc:Choice>
              <mc:Fallback>
                <p:oleObj name="Equation" r:id="rId12" imgW="2400120" imgH="241200" progId="Equation.DSMT4">
                  <p:embed/>
                  <p:pic>
                    <p:nvPicPr>
                      <p:cNvPr id="0" name=""/>
                      <p:cNvPicPr/>
                      <p:nvPr/>
                    </p:nvPicPr>
                    <p:blipFill>
                      <a:blip r:embed="rId13"/>
                      <a:stretch>
                        <a:fillRect/>
                      </a:stretch>
                    </p:blipFill>
                    <p:spPr>
                      <a:xfrm>
                        <a:off x="2565400" y="6334125"/>
                        <a:ext cx="4006850" cy="403225"/>
                      </a:xfrm>
                      <a:prstGeom prst="rect">
                        <a:avLst/>
                      </a:prstGeom>
                    </p:spPr>
                  </p:pic>
                </p:oleObj>
              </mc:Fallback>
            </mc:AlternateContent>
          </a:graphicData>
        </a:graphic>
      </p:graphicFrame>
      <p:graphicFrame>
        <p:nvGraphicFramePr>
          <p:cNvPr id="3" name="Object 2"/>
          <p:cNvGraphicFramePr>
            <a:graphicFrameLocks noChangeAspect="1"/>
          </p:cNvGraphicFramePr>
          <p:nvPr>
            <p:extLst>
              <p:ext uri="{D42A27DB-BD31-4B8C-83A1-F6EECF244321}">
                <p14:modId xmlns:p14="http://schemas.microsoft.com/office/powerpoint/2010/main" val="202778119"/>
              </p:ext>
            </p:extLst>
          </p:nvPr>
        </p:nvGraphicFramePr>
        <p:xfrm>
          <a:off x="251520" y="2277537"/>
          <a:ext cx="8640960" cy="728007"/>
        </p:xfrm>
        <a:graphic>
          <a:graphicData uri="http://schemas.openxmlformats.org/presentationml/2006/ole">
            <mc:AlternateContent xmlns:mc="http://schemas.openxmlformats.org/markup-compatibility/2006">
              <mc:Choice xmlns:v="urn:schemas-microsoft-com:vml" Requires="v">
                <p:oleObj spid="_x0000_s51063" name="Equation" r:id="rId14" imgW="5422680" imgH="457200" progId="Equation.DSMT4">
                  <p:embed/>
                </p:oleObj>
              </mc:Choice>
              <mc:Fallback>
                <p:oleObj name="Equation" r:id="rId14" imgW="5422680" imgH="457200" progId="Equation.DSMT4">
                  <p:embed/>
                  <p:pic>
                    <p:nvPicPr>
                      <p:cNvPr id="0" name=""/>
                      <p:cNvPicPr/>
                      <p:nvPr/>
                    </p:nvPicPr>
                    <p:blipFill>
                      <a:blip r:embed="rId15"/>
                      <a:stretch>
                        <a:fillRect/>
                      </a:stretch>
                    </p:blipFill>
                    <p:spPr>
                      <a:xfrm>
                        <a:off x="251520" y="2277537"/>
                        <a:ext cx="8640960" cy="728007"/>
                      </a:xfrm>
                      <a:prstGeom prst="rect">
                        <a:avLst/>
                      </a:prstGeom>
                    </p:spPr>
                  </p:pic>
                </p:oleObj>
              </mc:Fallback>
            </mc:AlternateContent>
          </a:graphicData>
        </a:graphic>
      </p:graphicFrame>
      <p:graphicFrame>
        <p:nvGraphicFramePr>
          <p:cNvPr id="11" name="Object 10"/>
          <p:cNvGraphicFramePr>
            <a:graphicFrameLocks noChangeAspect="1"/>
          </p:cNvGraphicFramePr>
          <p:nvPr>
            <p:extLst>
              <p:ext uri="{D42A27DB-BD31-4B8C-83A1-F6EECF244321}">
                <p14:modId xmlns:p14="http://schemas.microsoft.com/office/powerpoint/2010/main" val="4064730069"/>
              </p:ext>
            </p:extLst>
          </p:nvPr>
        </p:nvGraphicFramePr>
        <p:xfrm>
          <a:off x="2471887" y="1153664"/>
          <a:ext cx="4194264" cy="686335"/>
        </p:xfrm>
        <a:graphic>
          <a:graphicData uri="http://schemas.openxmlformats.org/presentationml/2006/ole">
            <mc:AlternateContent xmlns:mc="http://schemas.openxmlformats.org/markup-compatibility/2006">
              <mc:Choice xmlns:v="urn:schemas-microsoft-com:vml" Requires="v">
                <p:oleObj spid="_x0000_s51064" name="Equation" r:id="rId16" imgW="2793960" imgH="457200" progId="Equation.DSMT4">
                  <p:embed/>
                </p:oleObj>
              </mc:Choice>
              <mc:Fallback>
                <p:oleObj name="Equation" r:id="rId16" imgW="2793960" imgH="457200" progId="Equation.DSMT4">
                  <p:embed/>
                  <p:pic>
                    <p:nvPicPr>
                      <p:cNvPr id="0" name=""/>
                      <p:cNvPicPr/>
                      <p:nvPr/>
                    </p:nvPicPr>
                    <p:blipFill>
                      <a:blip r:embed="rId17"/>
                      <a:stretch>
                        <a:fillRect/>
                      </a:stretch>
                    </p:blipFill>
                    <p:spPr>
                      <a:xfrm>
                        <a:off x="2471887" y="1153664"/>
                        <a:ext cx="4194264" cy="686335"/>
                      </a:xfrm>
                      <a:prstGeom prst="rect">
                        <a:avLst/>
                      </a:prstGeom>
                    </p:spPr>
                  </p:pic>
                </p:oleObj>
              </mc:Fallback>
            </mc:AlternateContent>
          </a:graphicData>
        </a:graphic>
      </p:graphicFrame>
      <p:graphicFrame>
        <p:nvGraphicFramePr>
          <p:cNvPr id="32" name="Object 31"/>
          <p:cNvGraphicFramePr>
            <a:graphicFrameLocks noChangeAspect="1"/>
          </p:cNvGraphicFramePr>
          <p:nvPr>
            <p:extLst>
              <p:ext uri="{D42A27DB-BD31-4B8C-83A1-F6EECF244321}">
                <p14:modId xmlns:p14="http://schemas.microsoft.com/office/powerpoint/2010/main" val="330003174"/>
              </p:ext>
            </p:extLst>
          </p:nvPr>
        </p:nvGraphicFramePr>
        <p:xfrm>
          <a:off x="5305425" y="3146425"/>
          <a:ext cx="3425825" cy="996950"/>
        </p:xfrm>
        <a:graphic>
          <a:graphicData uri="http://schemas.openxmlformats.org/presentationml/2006/ole">
            <mc:AlternateContent xmlns:mc="http://schemas.openxmlformats.org/markup-compatibility/2006">
              <mc:Choice xmlns:v="urn:schemas-microsoft-com:vml" Requires="v">
                <p:oleObj spid="_x0000_s51065" name="Equation" r:id="rId18" imgW="2527200" imgH="736560" progId="Equation.DSMT4">
                  <p:embed/>
                </p:oleObj>
              </mc:Choice>
              <mc:Fallback>
                <p:oleObj name="Equation" r:id="rId18" imgW="2527200" imgH="736560" progId="Equation.DSMT4">
                  <p:embed/>
                  <p:pic>
                    <p:nvPicPr>
                      <p:cNvPr id="0" name=""/>
                      <p:cNvPicPr/>
                      <p:nvPr/>
                    </p:nvPicPr>
                    <p:blipFill>
                      <a:blip r:embed="rId19"/>
                      <a:stretch>
                        <a:fillRect/>
                      </a:stretch>
                    </p:blipFill>
                    <p:spPr>
                      <a:xfrm>
                        <a:off x="5305425" y="3146425"/>
                        <a:ext cx="3425825" cy="996950"/>
                      </a:xfrm>
                      <a:prstGeom prst="rect">
                        <a:avLst/>
                      </a:prstGeom>
                    </p:spPr>
                  </p:pic>
                </p:oleObj>
              </mc:Fallback>
            </mc:AlternateContent>
          </a:graphicData>
        </a:graphic>
      </p:graphicFrame>
      <p:cxnSp>
        <p:nvCxnSpPr>
          <p:cNvPr id="15" name="Straight Arrow Connector 14"/>
          <p:cNvCxnSpPr/>
          <p:nvPr/>
        </p:nvCxnSpPr>
        <p:spPr>
          <a:xfrm>
            <a:off x="4139952" y="3645495"/>
            <a:ext cx="1008112" cy="0"/>
          </a:xfrm>
          <a:prstGeom prst="straightConnector1">
            <a:avLst/>
          </a:prstGeom>
          <a:ln>
            <a:solidFill>
              <a:srgbClr val="FF0000"/>
            </a:solidFill>
            <a:tailEnd type="triangle"/>
          </a:ln>
          <a:effectLst/>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16" name="Rectangle 15"/>
              <p:cNvSpPr/>
              <p:nvPr/>
            </p:nvSpPr>
            <p:spPr>
              <a:xfrm>
                <a:off x="4283968" y="3275692"/>
                <a:ext cx="777905"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𝜏</m:t>
                      </m:r>
                      <m:r>
                        <a:rPr lang="en-US" b="0" i="1" smtClean="0">
                          <a:latin typeface="Cambria Math" panose="02040503050406030204" pitchFamily="18" charset="0"/>
                        </a:rPr>
                        <m:t>=1</m:t>
                      </m:r>
                    </m:oMath>
                  </m:oMathPara>
                </a14:m>
                <a:endParaRPr lang="en-US" dirty="0"/>
              </a:p>
            </p:txBody>
          </p:sp>
        </mc:Choice>
        <mc:Fallback xmlns="">
          <p:sp>
            <p:nvSpPr>
              <p:cNvPr id="16" name="Rectangle 15"/>
              <p:cNvSpPr>
                <a:spLocks noRot="1" noChangeAspect="1" noMove="1" noResize="1" noEditPoints="1" noAdjustHandles="1" noChangeArrowheads="1" noChangeShapeType="1" noTextEdit="1"/>
              </p:cNvSpPr>
              <p:nvPr/>
            </p:nvSpPr>
            <p:spPr>
              <a:xfrm>
                <a:off x="4283968" y="3275692"/>
                <a:ext cx="777905" cy="369332"/>
              </a:xfrm>
              <a:prstGeom prst="rect">
                <a:avLst/>
              </a:prstGeom>
              <a:blipFill rotWithShape="0">
                <a:blip r:embed="rId20"/>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7404694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TAMU_Aero_Logo.png"/>
          <p:cNvPicPr>
            <a:picLocks noChangeAspect="1"/>
          </p:cNvPicPr>
          <p:nvPr/>
        </p:nvPicPr>
        <p:blipFill>
          <a:blip r:embed="rId3"/>
          <a:stretch>
            <a:fillRect/>
          </a:stretch>
        </p:blipFill>
        <p:spPr>
          <a:xfrm>
            <a:off x="0" y="-7813"/>
            <a:ext cx="9144000" cy="998413"/>
          </a:xfrm>
          <a:prstGeom prst="rect">
            <a:avLst/>
          </a:prstGeom>
        </p:spPr>
      </p:pic>
      <p:sp>
        <p:nvSpPr>
          <p:cNvPr id="13" name="TextBox 12"/>
          <p:cNvSpPr txBox="1"/>
          <p:nvPr/>
        </p:nvSpPr>
        <p:spPr>
          <a:xfrm>
            <a:off x="6836568" y="39469"/>
            <a:ext cx="2307432" cy="615553"/>
          </a:xfrm>
          <a:prstGeom prst="rect">
            <a:avLst/>
          </a:prstGeom>
          <a:noFill/>
        </p:spPr>
        <p:txBody>
          <a:bodyPr wrap="square" rtlCol="0">
            <a:spAutoFit/>
          </a:bodyPr>
          <a:lstStyle/>
          <a:p>
            <a:r>
              <a:rPr lang="en-US" sz="1200" dirty="0">
                <a:solidFill>
                  <a:schemeClr val="bg1"/>
                </a:solidFill>
                <a:latin typeface="Adobe Caslon Pro Bold"/>
                <a:cs typeface="Adobe Caslon Pro Bold"/>
              </a:rPr>
              <a:t>JUNKINS    &amp;    WOOLLANDS</a:t>
            </a:r>
          </a:p>
          <a:p>
            <a:r>
              <a:rPr lang="en-US" sz="1100" dirty="0">
                <a:solidFill>
                  <a:schemeClr val="bg1"/>
                </a:solidFill>
                <a:latin typeface="Adobe Caslon Pro Bold"/>
                <a:cs typeface="Adobe Caslon Pro Bold"/>
              </a:rPr>
              <a:t>Picard-</a:t>
            </a:r>
            <a:r>
              <a:rPr lang="en-US" sz="1100" dirty="0" err="1">
                <a:solidFill>
                  <a:schemeClr val="bg1"/>
                </a:solidFill>
                <a:latin typeface="Adobe Caslon Pro Bold"/>
                <a:cs typeface="Adobe Caslon Pro Bold"/>
              </a:rPr>
              <a:t>Chebyshev</a:t>
            </a:r>
            <a:r>
              <a:rPr lang="en-US" sz="1100" dirty="0">
                <a:solidFill>
                  <a:schemeClr val="bg1"/>
                </a:solidFill>
                <a:latin typeface="Adobe Caslon Pro Bold"/>
                <a:cs typeface="Adobe Caslon Pro Bold"/>
              </a:rPr>
              <a:t> Lecture Series</a:t>
            </a:r>
          </a:p>
          <a:p>
            <a:r>
              <a:rPr lang="en-US" sz="1100" dirty="0">
                <a:solidFill>
                  <a:schemeClr val="bg1"/>
                </a:solidFill>
                <a:latin typeface="Adobe Caslon Pro Bold"/>
                <a:cs typeface="Adobe Caslon Pro Bold"/>
              </a:rPr>
              <a:t>#3 Picard-Chebyshev Methods</a:t>
            </a:r>
          </a:p>
        </p:txBody>
      </p:sp>
      <p:sp>
        <p:nvSpPr>
          <p:cNvPr id="6" name="Rectangle 5"/>
          <p:cNvSpPr/>
          <p:nvPr/>
        </p:nvSpPr>
        <p:spPr>
          <a:xfrm>
            <a:off x="1" y="580618"/>
            <a:ext cx="9144000" cy="400110"/>
          </a:xfrm>
          <a:prstGeom prst="rect">
            <a:avLst/>
          </a:prstGeom>
        </p:spPr>
        <p:txBody>
          <a:bodyPr wrap="square">
            <a:spAutoFit/>
          </a:bodyPr>
          <a:lstStyle/>
          <a:p>
            <a:pPr algn="ctr"/>
            <a:r>
              <a:rPr lang="en-US" sz="2000" b="1" dirty="0">
                <a:solidFill>
                  <a:srgbClr val="FFFFFF"/>
                </a:solidFill>
                <a:latin typeface="Adobe Caslon Pro Bold"/>
              </a:rPr>
              <a:t>CONTENTS</a:t>
            </a:r>
            <a:endParaRPr lang="en-US" sz="2000" b="1" dirty="0">
              <a:solidFill>
                <a:srgbClr val="FFFFFF"/>
              </a:solidFill>
            </a:endParaRPr>
          </a:p>
        </p:txBody>
      </p:sp>
      <p:sp>
        <p:nvSpPr>
          <p:cNvPr id="2" name="Rectangle 1"/>
          <p:cNvSpPr/>
          <p:nvPr/>
        </p:nvSpPr>
        <p:spPr>
          <a:xfrm>
            <a:off x="179512" y="1037049"/>
            <a:ext cx="8784976" cy="5632311"/>
          </a:xfrm>
          <a:prstGeom prst="rect">
            <a:avLst/>
          </a:prstGeom>
        </p:spPr>
        <p:txBody>
          <a:bodyPr wrap="square">
            <a:spAutoFit/>
          </a:bodyPr>
          <a:lstStyle/>
          <a:p>
            <a:r>
              <a:rPr lang="en-US" b="1" dirty="0">
                <a:solidFill>
                  <a:srgbClr val="0000FF"/>
                </a:solidFill>
              </a:rPr>
              <a:t>Picard iteration</a:t>
            </a:r>
          </a:p>
          <a:p>
            <a:pPr>
              <a:buFont typeface="Arial"/>
              <a:buChar char="•"/>
            </a:pPr>
            <a:r>
              <a:rPr lang="en-US" dirty="0"/>
              <a:t> Picard iteration is a </a:t>
            </a:r>
            <a:r>
              <a:rPr lang="en-US" b="1" i="1" dirty="0"/>
              <a:t>successive path approximation </a:t>
            </a:r>
            <a:r>
              <a:rPr lang="en-US" dirty="0"/>
              <a:t>technique for solving differential equations.</a:t>
            </a:r>
          </a:p>
          <a:p>
            <a:r>
              <a:rPr lang="en-US" b="1" dirty="0">
                <a:solidFill>
                  <a:srgbClr val="0000FF"/>
                </a:solidFill>
              </a:rPr>
              <a:t>Least Squares</a:t>
            </a:r>
          </a:p>
          <a:p>
            <a:pPr>
              <a:buFont typeface="Arial"/>
              <a:buChar char="•"/>
            </a:pPr>
            <a:r>
              <a:rPr lang="en-US" dirty="0"/>
              <a:t> Review of least squares from </a:t>
            </a:r>
            <a:r>
              <a:rPr lang="en-US" b="1" i="1" dirty="0"/>
              <a:t>lecture 1</a:t>
            </a:r>
            <a:r>
              <a:rPr lang="en-US" dirty="0"/>
              <a:t> (vector problem)</a:t>
            </a:r>
          </a:p>
          <a:p>
            <a:pPr>
              <a:buFont typeface="Arial"/>
              <a:buChar char="•"/>
            </a:pPr>
            <a:r>
              <a:rPr lang="en-US" dirty="0"/>
              <a:t> Discuss the least squares operator</a:t>
            </a:r>
            <a:endParaRPr lang="en-US" b="1" dirty="0">
              <a:solidFill>
                <a:srgbClr val="0000FF"/>
              </a:solidFill>
            </a:endParaRPr>
          </a:p>
          <a:p>
            <a:r>
              <a:rPr lang="en-US" b="1" dirty="0">
                <a:solidFill>
                  <a:srgbClr val="0000FF"/>
                </a:solidFill>
              </a:rPr>
              <a:t>Picard-Chebyshev Initial Value Problem Derivation/Algorithm (First Order)</a:t>
            </a:r>
          </a:p>
          <a:p>
            <a:pPr>
              <a:buFont typeface="Arial"/>
              <a:buChar char="•"/>
            </a:pPr>
            <a:r>
              <a:rPr lang="en-US" dirty="0"/>
              <a:t> Thoroughly derive the Picard-Chebyshev first order IVP algorithm</a:t>
            </a:r>
          </a:p>
          <a:p>
            <a:pPr>
              <a:buFont typeface="Arial"/>
              <a:buChar char="•"/>
            </a:pPr>
            <a:r>
              <a:rPr lang="en-US" dirty="0"/>
              <a:t> Discuss the first integration operator (P</a:t>
            </a:r>
            <a:r>
              <a:rPr lang="en-US" baseline="-25000" dirty="0"/>
              <a:t>1</a:t>
            </a:r>
            <a:r>
              <a:rPr lang="en-US" dirty="0"/>
              <a:t>)</a:t>
            </a:r>
          </a:p>
          <a:p>
            <a:pPr>
              <a:buFont typeface="Arial"/>
              <a:buChar char="•"/>
            </a:pPr>
            <a:r>
              <a:rPr lang="en-US" dirty="0"/>
              <a:t> Present two examples to demonstrate the method (MATLAB code is available)</a:t>
            </a:r>
            <a:endParaRPr lang="en-US" b="1" dirty="0">
              <a:solidFill>
                <a:srgbClr val="0000FF"/>
              </a:solidFill>
            </a:endParaRPr>
          </a:p>
          <a:p>
            <a:r>
              <a:rPr lang="en-US" b="1" dirty="0">
                <a:solidFill>
                  <a:srgbClr val="0000FF"/>
                </a:solidFill>
              </a:rPr>
              <a:t>Picard-Chebyshev Initial Value Problem Derivation/Algorithm (Second Order)</a:t>
            </a:r>
          </a:p>
          <a:p>
            <a:pPr>
              <a:buFont typeface="Arial"/>
              <a:buChar char="•"/>
            </a:pPr>
            <a:r>
              <a:rPr lang="en-US" dirty="0"/>
              <a:t> Derive the Picard-Chebyshev second order IVP algorithm</a:t>
            </a:r>
          </a:p>
          <a:p>
            <a:pPr>
              <a:buFont typeface="Arial"/>
              <a:buChar char="•"/>
            </a:pPr>
            <a:r>
              <a:rPr lang="en-US" dirty="0"/>
              <a:t> Discuss the second integration operator (P</a:t>
            </a:r>
            <a:r>
              <a:rPr lang="en-US" baseline="-25000" dirty="0"/>
              <a:t>2</a:t>
            </a:r>
            <a:r>
              <a:rPr lang="en-US" dirty="0"/>
              <a:t>)</a:t>
            </a:r>
          </a:p>
          <a:p>
            <a:pPr>
              <a:buFont typeface="Arial"/>
              <a:buChar char="•"/>
            </a:pPr>
            <a:r>
              <a:rPr lang="en-US" dirty="0"/>
              <a:t> Present two examples to demonstrate the method (MATLAB code is available)</a:t>
            </a:r>
            <a:endParaRPr lang="en-US" b="1" dirty="0">
              <a:solidFill>
                <a:srgbClr val="0000FF"/>
              </a:solidFill>
            </a:endParaRPr>
          </a:p>
          <a:p>
            <a:r>
              <a:rPr lang="en-US" b="1" dirty="0">
                <a:solidFill>
                  <a:srgbClr val="0000FF"/>
                </a:solidFill>
              </a:rPr>
              <a:t>Picard-Chebyshev Boundary Value Problem Derivation/Algorithm</a:t>
            </a:r>
          </a:p>
          <a:p>
            <a:pPr>
              <a:buFont typeface="Arial"/>
              <a:buChar char="•"/>
            </a:pPr>
            <a:r>
              <a:rPr lang="en-US" dirty="0"/>
              <a:t> Three types of BVPs</a:t>
            </a:r>
          </a:p>
          <a:p>
            <a:pPr>
              <a:buFont typeface="Arial"/>
              <a:buChar char="•"/>
            </a:pPr>
            <a:r>
              <a:rPr lang="en-US" dirty="0"/>
              <a:t> Derive the Picard-Chebyshev second order BVP algorithm</a:t>
            </a:r>
          </a:p>
          <a:p>
            <a:pPr>
              <a:buFont typeface="Arial"/>
              <a:buChar char="•"/>
            </a:pPr>
            <a:r>
              <a:rPr lang="en-US" dirty="0"/>
              <a:t> Present three examples to demonstrate the three methods (MATLAB code is available)</a:t>
            </a:r>
            <a:endParaRPr lang="en-US" b="1" dirty="0">
              <a:solidFill>
                <a:srgbClr val="0000FF"/>
              </a:solidFill>
            </a:endParaRPr>
          </a:p>
          <a:p>
            <a:r>
              <a:rPr lang="en-US" b="1" dirty="0">
                <a:solidFill>
                  <a:srgbClr val="0000FF"/>
                </a:solidFill>
              </a:rPr>
              <a:t>Convergence Picard-Chebyshev Algorithm</a:t>
            </a:r>
          </a:p>
          <a:p>
            <a:pPr>
              <a:buFont typeface="Arial"/>
              <a:buChar char="•"/>
            </a:pPr>
            <a:r>
              <a:rPr lang="en-US" dirty="0"/>
              <a:t> Discuss convergence for the IVP and TPBVP algorithms (MATLAB code is available)</a:t>
            </a:r>
            <a:endParaRPr lang="en-US" b="1" dirty="0">
              <a:solidFill>
                <a:srgbClr val="0000FF"/>
              </a:solidFill>
            </a:endParaRPr>
          </a:p>
        </p:txBody>
      </p:sp>
      <p:sp>
        <p:nvSpPr>
          <p:cNvPr id="15" name="Slide Number Placeholder 16"/>
          <p:cNvSpPr txBox="1">
            <a:spLocks/>
          </p:cNvSpPr>
          <p:nvPr/>
        </p:nvSpPr>
        <p:spPr>
          <a:xfrm>
            <a:off x="6934200" y="6416675"/>
            <a:ext cx="2133600" cy="365125"/>
          </a:xfrm>
          <a:prstGeom prst="rect">
            <a:avLst/>
          </a:prstGeom>
        </p:spPr>
        <p:txBody>
          <a:bodyPr vert="horz"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600" i="0" u="none" strike="noStrike" kern="1200" cap="none" spc="0" normalizeH="0" baseline="0" noProof="0" dirty="0">
                <a:ln>
                  <a:noFill/>
                </a:ln>
                <a:solidFill>
                  <a:srgbClr val="660066"/>
                </a:solidFill>
                <a:effectLst/>
                <a:uLnTx/>
                <a:uFillTx/>
                <a:latin typeface="+mn-lt"/>
                <a:ea typeface="+mn-ea"/>
                <a:cs typeface="+mn-cs"/>
              </a:rPr>
              <a:t>3</a:t>
            </a:r>
          </a:p>
        </p:txBody>
      </p:sp>
    </p:spTree>
    <p:extLst>
      <p:ext uri="{BB962C8B-B14F-4D97-AF65-F5344CB8AC3E}">
        <p14:creationId xmlns:p14="http://schemas.microsoft.com/office/powerpoint/2010/main" val="312922028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1" name="Rectangle 10"/>
              <p:cNvSpPr/>
              <p:nvPr/>
            </p:nvSpPr>
            <p:spPr>
              <a:xfrm>
                <a:off x="107503" y="980728"/>
                <a:ext cx="8960297" cy="5509200"/>
              </a:xfrm>
              <a:prstGeom prst="rect">
                <a:avLst/>
              </a:prstGeom>
            </p:spPr>
            <p:txBody>
              <a:bodyPr wrap="square">
                <a:spAutoFit/>
              </a:bodyPr>
              <a:lstStyle/>
              <a:p>
                <a:r>
                  <a:rPr lang="en-US" b="1" dirty="0">
                    <a:solidFill>
                      <a:srgbClr val="0000FF"/>
                    </a:solidFill>
                  </a:rPr>
                  <a:t>Position Solution</a:t>
                </a:r>
              </a:p>
              <a:p>
                <a:endParaRPr lang="en-US" b="1" dirty="0">
                  <a:solidFill>
                    <a:srgbClr val="0000FF"/>
                  </a:solidFill>
                </a:endParaRPr>
              </a:p>
              <a:p>
                <a:endParaRPr lang="en-US" sz="1000" b="1" dirty="0">
                  <a:solidFill>
                    <a:srgbClr val="0000FF"/>
                  </a:solidFill>
                </a:endParaRPr>
              </a:p>
              <a:p>
                <a:endParaRPr lang="en-US" dirty="0"/>
              </a:p>
              <a:p>
                <a:r>
                  <a:rPr lang="en-US" dirty="0"/>
                  <a:t>The first two position coefficients, </a:t>
                </a:r>
                <a14:m>
                  <m:oMath xmlns:m="http://schemas.openxmlformats.org/officeDocument/2006/math">
                    <m:sSub>
                      <m:sSubPr>
                        <m:ctrlPr>
                          <a:rPr lang="en-US" i="1">
                            <a:latin typeface="Cambria Math" panose="02040503050406030204" pitchFamily="18" charset="0"/>
                          </a:rPr>
                        </m:ctrlPr>
                      </m:sSubPr>
                      <m:e>
                        <m:r>
                          <a:rPr lang="en-US" b="1" i="1">
                            <a:latin typeface="Cambria Math" panose="02040503050406030204" pitchFamily="18" charset="0"/>
                          </a:rPr>
                          <m:t>𝜶</m:t>
                        </m:r>
                      </m:e>
                      <m:sub>
                        <m:r>
                          <a:rPr lang="en-US">
                            <a:latin typeface="Cambria Math" panose="02040503050406030204" pitchFamily="18" charset="0"/>
                          </a:rPr>
                          <m:t>0</m:t>
                        </m:r>
                      </m:sub>
                    </m:sSub>
                  </m:oMath>
                </a14:m>
                <a:r>
                  <a:rPr lang="en-US" dirty="0"/>
                  <a:t> and </a:t>
                </a:r>
                <a14:m>
                  <m:oMath xmlns:m="http://schemas.openxmlformats.org/officeDocument/2006/math">
                    <m:sSub>
                      <m:sSubPr>
                        <m:ctrlPr>
                          <a:rPr lang="en-US" i="1">
                            <a:latin typeface="Cambria Math" panose="02040503050406030204" pitchFamily="18" charset="0"/>
                          </a:rPr>
                        </m:ctrlPr>
                      </m:sSubPr>
                      <m:e>
                        <m:r>
                          <a:rPr lang="en-US" b="1" i="1">
                            <a:latin typeface="Cambria Math" panose="02040503050406030204" pitchFamily="18" charset="0"/>
                          </a:rPr>
                          <m:t>𝜶</m:t>
                        </m:r>
                      </m:e>
                      <m:sub>
                        <m:r>
                          <a:rPr lang="en-US" b="0" i="0" smtClean="0">
                            <a:latin typeface="Cambria Math" panose="02040503050406030204" pitchFamily="18" charset="0"/>
                          </a:rPr>
                          <m:t>1</m:t>
                        </m:r>
                      </m:sub>
                    </m:sSub>
                  </m:oMath>
                </a14:m>
                <a:r>
                  <a:rPr lang="en-US" dirty="0"/>
                  <a:t>, can be determined using knowledge of both the terminal boundary conditions.</a:t>
                </a:r>
              </a:p>
              <a:p>
                <a:r>
                  <a:rPr lang="en-US" b="1" dirty="0">
                    <a:solidFill>
                      <a:srgbClr val="0000FF"/>
                    </a:solidFill>
                  </a:rPr>
                  <a:t>Boundary Conditions</a:t>
                </a:r>
              </a:p>
              <a:p>
                <a:r>
                  <a:rPr lang="en-US" dirty="0"/>
                  <a:t>The left boundary condition can be written as:</a:t>
                </a:r>
              </a:p>
              <a:p>
                <a:endParaRPr lang="en-US" dirty="0"/>
              </a:p>
              <a:p>
                <a:endParaRPr lang="en-US" dirty="0"/>
              </a:p>
              <a:p>
                <a:endParaRPr lang="en-US" dirty="0"/>
              </a:p>
              <a:p>
                <a:r>
                  <a:rPr lang="en-US" dirty="0"/>
                  <a:t>The right boundary condition can be written as:</a:t>
                </a:r>
              </a:p>
              <a:p>
                <a:endParaRPr lang="en-US" dirty="0"/>
              </a:p>
              <a:p>
                <a:endParaRPr lang="en-US" dirty="0"/>
              </a:p>
              <a:p>
                <a:endParaRPr lang="en-US" sz="1200" dirty="0"/>
              </a:p>
              <a:p>
                <a:r>
                  <a:rPr lang="en-US" dirty="0"/>
                  <a:t>This produces </a:t>
                </a:r>
                <a:r>
                  <a:rPr lang="en-US" b="1" i="1" dirty="0"/>
                  <a:t>two equations </a:t>
                </a:r>
                <a:r>
                  <a:rPr lang="en-US" dirty="0"/>
                  <a:t>and </a:t>
                </a:r>
                <a:r>
                  <a:rPr lang="en-US" b="1" i="1" dirty="0"/>
                  <a:t>two unknowns</a:t>
                </a:r>
                <a:r>
                  <a:rPr lang="en-US" dirty="0"/>
                  <a:t>, allowing </a:t>
                </a:r>
                <a14:m>
                  <m:oMath xmlns:m="http://schemas.openxmlformats.org/officeDocument/2006/math">
                    <m:sSub>
                      <m:sSubPr>
                        <m:ctrlPr>
                          <a:rPr lang="en-US" i="1">
                            <a:latin typeface="Cambria Math" panose="02040503050406030204" pitchFamily="18" charset="0"/>
                          </a:rPr>
                        </m:ctrlPr>
                      </m:sSubPr>
                      <m:e>
                        <m:r>
                          <a:rPr lang="en-US" b="1" i="1">
                            <a:latin typeface="Cambria Math" panose="02040503050406030204" pitchFamily="18" charset="0"/>
                          </a:rPr>
                          <m:t>𝜶</m:t>
                        </m:r>
                      </m:e>
                      <m:sub>
                        <m:r>
                          <a:rPr lang="en-US">
                            <a:latin typeface="Cambria Math" panose="02040503050406030204" pitchFamily="18" charset="0"/>
                          </a:rPr>
                          <m:t>0</m:t>
                        </m:r>
                      </m:sub>
                    </m:sSub>
                  </m:oMath>
                </a14:m>
                <a:r>
                  <a:rPr lang="en-US" dirty="0"/>
                  <a:t> and </a:t>
                </a:r>
                <a14:m>
                  <m:oMath xmlns:m="http://schemas.openxmlformats.org/officeDocument/2006/math">
                    <m:sSub>
                      <m:sSubPr>
                        <m:ctrlPr>
                          <a:rPr lang="en-US" i="1">
                            <a:latin typeface="Cambria Math" panose="02040503050406030204" pitchFamily="18" charset="0"/>
                          </a:rPr>
                        </m:ctrlPr>
                      </m:sSubPr>
                      <m:e>
                        <m:r>
                          <a:rPr lang="en-US" b="1" i="1">
                            <a:latin typeface="Cambria Math" panose="02040503050406030204" pitchFamily="18" charset="0"/>
                          </a:rPr>
                          <m:t>𝜶</m:t>
                        </m:r>
                      </m:e>
                      <m:sub>
                        <m:r>
                          <a:rPr lang="en-US">
                            <a:latin typeface="Cambria Math" panose="02040503050406030204" pitchFamily="18" charset="0"/>
                          </a:rPr>
                          <m:t>1</m:t>
                        </m:r>
                      </m:sub>
                    </m:sSub>
                  </m:oMath>
                </a14:m>
                <a:r>
                  <a:rPr lang="en-US" dirty="0"/>
                  <a:t> to be computed in terms is </a:t>
                </a:r>
                <a:r>
                  <a:rPr lang="en-US" b="1" i="1" dirty="0"/>
                  <a:t>the known initial </a:t>
                </a:r>
                <a:r>
                  <a:rPr lang="en-US" dirty="0"/>
                  <a:t>and </a:t>
                </a:r>
                <a:r>
                  <a:rPr lang="en-US" b="1" i="1" dirty="0"/>
                  <a:t>final position</a:t>
                </a:r>
                <a:r>
                  <a:rPr lang="en-US" dirty="0"/>
                  <a:t>, and the other </a:t>
                </a:r>
                <a:r>
                  <a:rPr lang="en-US" b="1" i="1" dirty="0"/>
                  <a:t>known coefficients</a:t>
                </a:r>
                <a:r>
                  <a:rPr lang="en-US" dirty="0"/>
                  <a:t>.</a:t>
                </a:r>
              </a:p>
              <a:p>
                <a:endParaRPr lang="en-US" b="1" dirty="0">
                  <a:solidFill>
                    <a:srgbClr val="0000FF"/>
                  </a:solidFill>
                </a:endParaRPr>
              </a:p>
              <a:p>
                <a:endParaRPr lang="en-US" b="1" dirty="0">
                  <a:solidFill>
                    <a:srgbClr val="0000FF"/>
                  </a:solidFill>
                </a:endParaRPr>
              </a:p>
              <a:p>
                <a:endParaRPr lang="en-US" dirty="0"/>
              </a:p>
            </p:txBody>
          </p:sp>
        </mc:Choice>
        <mc:Fallback xmlns="">
          <p:sp>
            <p:nvSpPr>
              <p:cNvPr id="11" name="Rectangle 10"/>
              <p:cNvSpPr>
                <a:spLocks noRot="1" noChangeAspect="1" noMove="1" noResize="1" noEditPoints="1" noAdjustHandles="1" noChangeArrowheads="1" noChangeShapeType="1" noTextEdit="1"/>
              </p:cNvSpPr>
              <p:nvPr/>
            </p:nvSpPr>
            <p:spPr>
              <a:xfrm>
                <a:off x="107503" y="980728"/>
                <a:ext cx="8960297" cy="5509200"/>
              </a:xfrm>
              <a:prstGeom prst="rect">
                <a:avLst/>
              </a:prstGeom>
              <a:blipFill rotWithShape="0">
                <a:blip r:embed="rId4"/>
                <a:stretch>
                  <a:fillRect l="-612" t="-664" r="-816"/>
                </a:stretch>
              </a:blipFill>
            </p:spPr>
            <p:txBody>
              <a:bodyPr/>
              <a:lstStyle/>
              <a:p>
                <a:r>
                  <a:rPr lang="en-US">
                    <a:noFill/>
                  </a:rPr>
                  <a:t> </a:t>
                </a:r>
              </a:p>
            </p:txBody>
          </p:sp>
        </mc:Fallback>
      </mc:AlternateContent>
      <p:pic>
        <p:nvPicPr>
          <p:cNvPr id="8" name="Picture 7" descr="TAMU_Aero_Logo.png"/>
          <p:cNvPicPr>
            <a:picLocks noChangeAspect="1"/>
          </p:cNvPicPr>
          <p:nvPr/>
        </p:nvPicPr>
        <p:blipFill>
          <a:blip r:embed="rId5"/>
          <a:stretch>
            <a:fillRect/>
          </a:stretch>
        </p:blipFill>
        <p:spPr>
          <a:xfrm>
            <a:off x="0" y="-7813"/>
            <a:ext cx="9144000" cy="998413"/>
          </a:xfrm>
          <a:prstGeom prst="rect">
            <a:avLst/>
          </a:prstGeom>
        </p:spPr>
      </p:pic>
      <p:sp>
        <p:nvSpPr>
          <p:cNvPr id="33" name="Rectangle 32"/>
          <p:cNvSpPr/>
          <p:nvPr/>
        </p:nvSpPr>
        <p:spPr>
          <a:xfrm>
            <a:off x="1" y="580618"/>
            <a:ext cx="9144000" cy="400110"/>
          </a:xfrm>
          <a:prstGeom prst="rect">
            <a:avLst/>
          </a:prstGeom>
        </p:spPr>
        <p:txBody>
          <a:bodyPr wrap="square">
            <a:spAutoFit/>
          </a:bodyPr>
          <a:lstStyle/>
          <a:p>
            <a:pPr algn="ctr"/>
            <a:r>
              <a:rPr lang="en-US" sz="2000" b="1" dirty="0">
                <a:solidFill>
                  <a:srgbClr val="FFFF00"/>
                </a:solidFill>
                <a:latin typeface="Adobe Caslon Pro Bold"/>
                <a:cs typeface="Adobe Caslon Pro Bold"/>
              </a:rPr>
              <a:t>ALTERNATE METHOD FOR COEFFICIENTS</a:t>
            </a:r>
            <a:endParaRPr lang="en-US" sz="2000" b="1" dirty="0">
              <a:solidFill>
                <a:srgbClr val="FFFF00"/>
              </a:solidFill>
            </a:endParaRPr>
          </a:p>
        </p:txBody>
      </p:sp>
      <p:sp>
        <p:nvSpPr>
          <p:cNvPr id="23" name="Slide Number Placeholder 16"/>
          <p:cNvSpPr txBox="1">
            <a:spLocks/>
          </p:cNvSpPr>
          <p:nvPr/>
        </p:nvSpPr>
        <p:spPr>
          <a:xfrm>
            <a:off x="6934200" y="6416675"/>
            <a:ext cx="2133600" cy="365125"/>
          </a:xfrm>
          <a:prstGeom prst="rect">
            <a:avLst/>
          </a:prstGeom>
        </p:spPr>
        <p:txBody>
          <a:bodyPr vert="horz"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600" i="0" u="none" strike="noStrike" kern="1200" cap="none" spc="0" normalizeH="0" baseline="0" noProof="0" smtClean="0">
                <a:ln>
                  <a:noFill/>
                </a:ln>
                <a:solidFill>
                  <a:srgbClr val="660066"/>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30</a:t>
            </a:fld>
            <a:endParaRPr kumimoji="0" lang="en-US" sz="1600" i="0" u="none" strike="noStrike" kern="1200" cap="none" spc="0" normalizeH="0" baseline="0" noProof="0" dirty="0">
              <a:ln>
                <a:noFill/>
              </a:ln>
              <a:solidFill>
                <a:srgbClr val="660066"/>
              </a:solidFill>
              <a:effectLst/>
              <a:uLnTx/>
              <a:uFillTx/>
              <a:latin typeface="+mn-lt"/>
              <a:ea typeface="+mn-ea"/>
              <a:cs typeface="+mn-cs"/>
            </a:endParaRPr>
          </a:p>
        </p:txBody>
      </p:sp>
      <p:sp>
        <p:nvSpPr>
          <p:cNvPr id="13" name="TextBox 12"/>
          <p:cNvSpPr txBox="1"/>
          <p:nvPr/>
        </p:nvSpPr>
        <p:spPr>
          <a:xfrm>
            <a:off x="6836568" y="39469"/>
            <a:ext cx="2307432" cy="615553"/>
          </a:xfrm>
          <a:prstGeom prst="rect">
            <a:avLst/>
          </a:prstGeom>
          <a:noFill/>
        </p:spPr>
        <p:txBody>
          <a:bodyPr wrap="square" rtlCol="0">
            <a:spAutoFit/>
          </a:bodyPr>
          <a:lstStyle/>
          <a:p>
            <a:r>
              <a:rPr lang="en-US" sz="1200" dirty="0">
                <a:solidFill>
                  <a:schemeClr val="bg1"/>
                </a:solidFill>
                <a:latin typeface="Adobe Caslon Pro Bold"/>
                <a:cs typeface="Adobe Caslon Pro Bold"/>
              </a:rPr>
              <a:t>JUNKINS    &amp;    WOOLLANDS</a:t>
            </a:r>
          </a:p>
          <a:p>
            <a:r>
              <a:rPr lang="en-US" sz="1100" dirty="0">
                <a:solidFill>
                  <a:schemeClr val="bg1"/>
                </a:solidFill>
                <a:latin typeface="Adobe Caslon Pro Bold"/>
                <a:cs typeface="Adobe Caslon Pro Bold"/>
              </a:rPr>
              <a:t>Picard-</a:t>
            </a:r>
            <a:r>
              <a:rPr lang="en-US" sz="1100" dirty="0" err="1">
                <a:solidFill>
                  <a:schemeClr val="bg1"/>
                </a:solidFill>
                <a:latin typeface="Adobe Caslon Pro Bold"/>
                <a:cs typeface="Adobe Caslon Pro Bold"/>
              </a:rPr>
              <a:t>Chebyshev</a:t>
            </a:r>
            <a:r>
              <a:rPr lang="en-US" sz="1100" dirty="0">
                <a:solidFill>
                  <a:schemeClr val="bg1"/>
                </a:solidFill>
                <a:latin typeface="Adobe Caslon Pro Bold"/>
                <a:cs typeface="Adobe Caslon Pro Bold"/>
              </a:rPr>
              <a:t> Lecture Series</a:t>
            </a:r>
          </a:p>
          <a:p>
            <a:r>
              <a:rPr lang="en-US" sz="1100" dirty="0">
                <a:solidFill>
                  <a:schemeClr val="bg1"/>
                </a:solidFill>
                <a:latin typeface="Adobe Caslon Pro Bold"/>
                <a:cs typeface="Adobe Caslon Pro Bold"/>
              </a:rPr>
              <a:t>#3 Picard-Chebyshev Methods</a:t>
            </a:r>
          </a:p>
        </p:txBody>
      </p:sp>
      <p:graphicFrame>
        <p:nvGraphicFramePr>
          <p:cNvPr id="17" name="Object 16"/>
          <p:cNvGraphicFramePr>
            <a:graphicFrameLocks noChangeAspect="1"/>
          </p:cNvGraphicFramePr>
          <p:nvPr>
            <p:extLst>
              <p:ext uri="{D42A27DB-BD31-4B8C-83A1-F6EECF244321}">
                <p14:modId xmlns:p14="http://schemas.microsoft.com/office/powerpoint/2010/main" val="4169613516"/>
              </p:ext>
            </p:extLst>
          </p:nvPr>
        </p:nvGraphicFramePr>
        <p:xfrm>
          <a:off x="2652713" y="1298575"/>
          <a:ext cx="3719512" cy="641350"/>
        </p:xfrm>
        <a:graphic>
          <a:graphicData uri="http://schemas.openxmlformats.org/presentationml/2006/ole">
            <mc:AlternateContent xmlns:mc="http://schemas.openxmlformats.org/markup-compatibility/2006">
              <mc:Choice xmlns:v="urn:schemas-microsoft-com:vml" Requires="v">
                <p:oleObj spid="_x0000_s70718" name="Equation" r:id="rId6" imgW="2501640" imgH="431640" progId="Equation.DSMT4">
                  <p:embed/>
                </p:oleObj>
              </mc:Choice>
              <mc:Fallback>
                <p:oleObj name="Equation" r:id="rId6" imgW="2501640" imgH="431640" progId="Equation.DSMT4">
                  <p:embed/>
                  <p:pic>
                    <p:nvPicPr>
                      <p:cNvPr id="0" name=""/>
                      <p:cNvPicPr/>
                      <p:nvPr/>
                    </p:nvPicPr>
                    <p:blipFill>
                      <a:blip r:embed="rId7"/>
                      <a:stretch>
                        <a:fillRect/>
                      </a:stretch>
                    </p:blipFill>
                    <p:spPr>
                      <a:xfrm>
                        <a:off x="2652713" y="1298575"/>
                        <a:ext cx="3719512" cy="641350"/>
                      </a:xfrm>
                      <a:prstGeom prst="rect">
                        <a:avLst/>
                      </a:prstGeom>
                    </p:spPr>
                  </p:pic>
                </p:oleObj>
              </mc:Fallback>
            </mc:AlternateContent>
          </a:graphicData>
        </a:graphic>
      </p:graphicFrame>
      <p:graphicFrame>
        <p:nvGraphicFramePr>
          <p:cNvPr id="18" name="Object 17"/>
          <p:cNvGraphicFramePr>
            <a:graphicFrameLocks noChangeAspect="1"/>
          </p:cNvGraphicFramePr>
          <p:nvPr/>
        </p:nvGraphicFramePr>
        <p:xfrm>
          <a:off x="2018280" y="3030537"/>
          <a:ext cx="4789487" cy="673100"/>
        </p:xfrm>
        <a:graphic>
          <a:graphicData uri="http://schemas.openxmlformats.org/presentationml/2006/ole">
            <mc:AlternateContent xmlns:mc="http://schemas.openxmlformats.org/markup-compatibility/2006">
              <mc:Choice xmlns:v="urn:schemas-microsoft-com:vml" Requires="v">
                <p:oleObj spid="_x0000_s70719" name="Equation" r:id="rId8" imgW="3073320" imgH="431640" progId="Equation.DSMT4">
                  <p:embed/>
                </p:oleObj>
              </mc:Choice>
              <mc:Fallback>
                <p:oleObj name="Equation" r:id="rId8" imgW="3073320" imgH="431640" progId="Equation.DSMT4">
                  <p:embed/>
                  <p:pic>
                    <p:nvPicPr>
                      <p:cNvPr id="0" name=""/>
                      <p:cNvPicPr/>
                      <p:nvPr/>
                    </p:nvPicPr>
                    <p:blipFill>
                      <a:blip r:embed="rId9"/>
                      <a:stretch>
                        <a:fillRect/>
                      </a:stretch>
                    </p:blipFill>
                    <p:spPr>
                      <a:xfrm>
                        <a:off x="2018280" y="3030537"/>
                        <a:ext cx="4789487" cy="673100"/>
                      </a:xfrm>
                      <a:prstGeom prst="rect">
                        <a:avLst/>
                      </a:prstGeom>
                    </p:spPr>
                  </p:pic>
                </p:oleObj>
              </mc:Fallback>
            </mc:AlternateContent>
          </a:graphicData>
        </a:graphic>
      </p:graphicFrame>
      <p:graphicFrame>
        <p:nvGraphicFramePr>
          <p:cNvPr id="19" name="Object 18"/>
          <p:cNvGraphicFramePr>
            <a:graphicFrameLocks noChangeAspect="1"/>
          </p:cNvGraphicFramePr>
          <p:nvPr/>
        </p:nvGraphicFramePr>
        <p:xfrm>
          <a:off x="2403851" y="4221088"/>
          <a:ext cx="3938587" cy="673100"/>
        </p:xfrm>
        <a:graphic>
          <a:graphicData uri="http://schemas.openxmlformats.org/presentationml/2006/ole">
            <mc:AlternateContent xmlns:mc="http://schemas.openxmlformats.org/markup-compatibility/2006">
              <mc:Choice xmlns:v="urn:schemas-microsoft-com:vml" Requires="v">
                <p:oleObj spid="_x0000_s70720" name="Equation" r:id="rId10" imgW="2527200" imgH="431640" progId="Equation.DSMT4">
                  <p:embed/>
                </p:oleObj>
              </mc:Choice>
              <mc:Fallback>
                <p:oleObj name="Equation" r:id="rId10" imgW="2527200" imgH="431640" progId="Equation.DSMT4">
                  <p:embed/>
                  <p:pic>
                    <p:nvPicPr>
                      <p:cNvPr id="0" name=""/>
                      <p:cNvPicPr/>
                      <p:nvPr/>
                    </p:nvPicPr>
                    <p:blipFill>
                      <a:blip r:embed="rId11"/>
                      <a:stretch>
                        <a:fillRect/>
                      </a:stretch>
                    </p:blipFill>
                    <p:spPr>
                      <a:xfrm>
                        <a:off x="2403851" y="4221088"/>
                        <a:ext cx="3938587" cy="673100"/>
                      </a:xfrm>
                      <a:prstGeom prst="rect">
                        <a:avLst/>
                      </a:prstGeom>
                    </p:spPr>
                  </p:pic>
                </p:oleObj>
              </mc:Fallback>
            </mc:AlternateContent>
          </a:graphicData>
        </a:graphic>
      </p:graphicFrame>
      <p:graphicFrame>
        <p:nvGraphicFramePr>
          <p:cNvPr id="20" name="Object 19"/>
          <p:cNvGraphicFramePr>
            <a:graphicFrameLocks noChangeAspect="1"/>
          </p:cNvGraphicFramePr>
          <p:nvPr/>
        </p:nvGraphicFramePr>
        <p:xfrm>
          <a:off x="2698750" y="5480521"/>
          <a:ext cx="3503613" cy="612775"/>
        </p:xfrm>
        <a:graphic>
          <a:graphicData uri="http://schemas.openxmlformats.org/presentationml/2006/ole">
            <mc:AlternateContent xmlns:mc="http://schemas.openxmlformats.org/markup-compatibility/2006">
              <mc:Choice xmlns:v="urn:schemas-microsoft-com:vml" Requires="v">
                <p:oleObj spid="_x0000_s70721" name="Equation" r:id="rId12" imgW="2247840" imgH="393480" progId="Equation.DSMT4">
                  <p:embed/>
                </p:oleObj>
              </mc:Choice>
              <mc:Fallback>
                <p:oleObj name="Equation" r:id="rId12" imgW="2247840" imgH="393480" progId="Equation.DSMT4">
                  <p:embed/>
                  <p:pic>
                    <p:nvPicPr>
                      <p:cNvPr id="0" name=""/>
                      <p:cNvPicPr/>
                      <p:nvPr/>
                    </p:nvPicPr>
                    <p:blipFill>
                      <a:blip r:embed="rId13"/>
                      <a:stretch>
                        <a:fillRect/>
                      </a:stretch>
                    </p:blipFill>
                    <p:spPr>
                      <a:xfrm>
                        <a:off x="2698750" y="5480521"/>
                        <a:ext cx="3503613" cy="612775"/>
                      </a:xfrm>
                      <a:prstGeom prst="rect">
                        <a:avLst/>
                      </a:prstGeom>
                    </p:spPr>
                  </p:pic>
                </p:oleObj>
              </mc:Fallback>
            </mc:AlternateContent>
          </a:graphicData>
        </a:graphic>
      </p:graphicFrame>
      <p:graphicFrame>
        <p:nvGraphicFramePr>
          <p:cNvPr id="22" name="Object 21"/>
          <p:cNvGraphicFramePr>
            <a:graphicFrameLocks noChangeAspect="1"/>
          </p:cNvGraphicFramePr>
          <p:nvPr/>
        </p:nvGraphicFramePr>
        <p:xfrm>
          <a:off x="2717800" y="6200601"/>
          <a:ext cx="3465513" cy="612775"/>
        </p:xfrm>
        <a:graphic>
          <a:graphicData uri="http://schemas.openxmlformats.org/presentationml/2006/ole">
            <mc:AlternateContent xmlns:mc="http://schemas.openxmlformats.org/markup-compatibility/2006">
              <mc:Choice xmlns:v="urn:schemas-microsoft-com:vml" Requires="v">
                <p:oleObj spid="_x0000_s70722" name="Equation" r:id="rId14" imgW="2222280" imgH="393480" progId="Equation.DSMT4">
                  <p:embed/>
                </p:oleObj>
              </mc:Choice>
              <mc:Fallback>
                <p:oleObj name="Equation" r:id="rId14" imgW="2222280" imgH="393480" progId="Equation.DSMT4">
                  <p:embed/>
                  <p:pic>
                    <p:nvPicPr>
                      <p:cNvPr id="0" name=""/>
                      <p:cNvPicPr/>
                      <p:nvPr/>
                    </p:nvPicPr>
                    <p:blipFill>
                      <a:blip r:embed="rId15"/>
                      <a:stretch>
                        <a:fillRect/>
                      </a:stretch>
                    </p:blipFill>
                    <p:spPr>
                      <a:xfrm>
                        <a:off x="2717800" y="6200601"/>
                        <a:ext cx="3465513" cy="612775"/>
                      </a:xfrm>
                      <a:prstGeom prst="rect">
                        <a:avLst/>
                      </a:prstGeom>
                    </p:spPr>
                  </p:pic>
                </p:oleObj>
              </mc:Fallback>
            </mc:AlternateContent>
          </a:graphicData>
        </a:graphic>
      </p:graphicFrame>
      <p:grpSp>
        <p:nvGrpSpPr>
          <p:cNvPr id="4" name="Group 3"/>
          <p:cNvGrpSpPr/>
          <p:nvPr/>
        </p:nvGrpSpPr>
        <p:grpSpPr>
          <a:xfrm>
            <a:off x="6660232" y="2276872"/>
            <a:ext cx="2419471" cy="1368152"/>
            <a:chOff x="6516216" y="2492896"/>
            <a:chExt cx="2419471" cy="1368152"/>
          </a:xfrm>
        </p:grpSpPr>
        <p:sp>
          <p:nvSpPr>
            <p:cNvPr id="2" name="Cloud 1"/>
            <p:cNvSpPr/>
            <p:nvPr/>
          </p:nvSpPr>
          <p:spPr>
            <a:xfrm>
              <a:off x="6516216" y="2492896"/>
              <a:ext cx="2419471" cy="1368152"/>
            </a:xfrm>
            <a:prstGeom prst="cloud">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Rectangle 2"/>
            <p:cNvSpPr/>
            <p:nvPr/>
          </p:nvSpPr>
          <p:spPr>
            <a:xfrm>
              <a:off x="6764559" y="2762344"/>
              <a:ext cx="2171127" cy="738664"/>
            </a:xfrm>
            <a:prstGeom prst="rect">
              <a:avLst/>
            </a:prstGeom>
          </p:spPr>
          <p:txBody>
            <a:bodyPr wrap="square">
              <a:spAutoFit/>
            </a:bodyPr>
            <a:lstStyle/>
            <a:p>
              <a:r>
                <a:rPr lang="en-US" sz="1400" b="1" dirty="0">
                  <a:solidFill>
                    <a:srgbClr val="FFFF00"/>
                  </a:solidFill>
                </a:rPr>
                <a:t>We use this approach later for the Picard-Chebyshev convergence analysis! </a:t>
              </a:r>
            </a:p>
          </p:txBody>
        </p:sp>
      </p:grpSp>
    </p:spTree>
    <p:extLst>
      <p:ext uri="{BB962C8B-B14F-4D97-AF65-F5344CB8AC3E}">
        <p14:creationId xmlns:p14="http://schemas.microsoft.com/office/powerpoint/2010/main" val="222042369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Rectangle 60"/>
          <p:cNvSpPr/>
          <p:nvPr/>
        </p:nvSpPr>
        <p:spPr>
          <a:xfrm>
            <a:off x="107503" y="980728"/>
            <a:ext cx="8960297" cy="3970318"/>
          </a:xfrm>
          <a:prstGeom prst="rect">
            <a:avLst/>
          </a:prstGeom>
        </p:spPr>
        <p:txBody>
          <a:bodyPr wrap="square">
            <a:spAutoFit/>
          </a:bodyPr>
          <a:lstStyle/>
          <a:p>
            <a:r>
              <a:rPr lang="en-US" b="1" dirty="0">
                <a:solidFill>
                  <a:srgbClr val="0000FF"/>
                </a:solidFill>
              </a:rPr>
              <a:t>Position Coefficients</a:t>
            </a:r>
          </a:p>
          <a:p>
            <a:endParaRPr lang="en-US" b="1" dirty="0">
              <a:solidFill>
                <a:srgbClr val="0000FF"/>
              </a:solidFill>
            </a:endParaRPr>
          </a:p>
          <a:p>
            <a:endParaRPr lang="en-US" b="1" dirty="0">
              <a:solidFill>
                <a:srgbClr val="0000FF"/>
              </a:solidFill>
            </a:endParaRPr>
          </a:p>
          <a:p>
            <a:endParaRPr lang="en-US" b="1" dirty="0">
              <a:solidFill>
                <a:srgbClr val="0000FF"/>
              </a:solidFill>
            </a:endParaRPr>
          </a:p>
          <a:p>
            <a:endParaRPr lang="en-US" b="1" dirty="0">
              <a:solidFill>
                <a:srgbClr val="0000FF"/>
              </a:solidFill>
            </a:endParaRPr>
          </a:p>
          <a:p>
            <a:endParaRPr lang="en-US" b="1" dirty="0">
              <a:solidFill>
                <a:srgbClr val="0000FF"/>
              </a:solidFill>
            </a:endParaRPr>
          </a:p>
          <a:p>
            <a:endParaRPr lang="en-US" b="1" dirty="0">
              <a:solidFill>
                <a:srgbClr val="0000FF"/>
              </a:solidFill>
            </a:endParaRPr>
          </a:p>
          <a:p>
            <a:endParaRPr lang="en-US" b="1" dirty="0">
              <a:solidFill>
                <a:srgbClr val="0000FF"/>
              </a:solidFill>
            </a:endParaRPr>
          </a:p>
          <a:p>
            <a:endParaRPr lang="en-US" b="1" dirty="0">
              <a:solidFill>
                <a:srgbClr val="0000FF"/>
              </a:solidFill>
            </a:endParaRPr>
          </a:p>
          <a:p>
            <a:endParaRPr lang="en-US" b="1" dirty="0">
              <a:solidFill>
                <a:srgbClr val="0000FF"/>
              </a:solidFill>
            </a:endParaRPr>
          </a:p>
          <a:p>
            <a:endParaRPr lang="en-US" b="1" dirty="0">
              <a:solidFill>
                <a:srgbClr val="0000FF"/>
              </a:solidFill>
            </a:endParaRPr>
          </a:p>
          <a:p>
            <a:endParaRPr lang="en-US" b="1" dirty="0">
              <a:solidFill>
                <a:srgbClr val="0000FF"/>
              </a:solidFill>
            </a:endParaRPr>
          </a:p>
          <a:p>
            <a:endParaRPr lang="en-US" b="1" dirty="0">
              <a:solidFill>
                <a:srgbClr val="0000FF"/>
              </a:solidFill>
            </a:endParaRPr>
          </a:p>
          <a:p>
            <a:r>
              <a:rPr lang="en-US" b="1" dirty="0">
                <a:solidFill>
                  <a:srgbClr val="0000FF"/>
                </a:solidFill>
              </a:rPr>
              <a:t>Matrix Representation for Position</a:t>
            </a:r>
          </a:p>
        </p:txBody>
      </p:sp>
      <p:graphicFrame>
        <p:nvGraphicFramePr>
          <p:cNvPr id="27" name="Object 26"/>
          <p:cNvGraphicFramePr>
            <a:graphicFrameLocks noChangeAspect="1"/>
          </p:cNvGraphicFramePr>
          <p:nvPr/>
        </p:nvGraphicFramePr>
        <p:xfrm>
          <a:off x="4763" y="2271638"/>
          <a:ext cx="9148762" cy="1949450"/>
        </p:xfrm>
        <a:graphic>
          <a:graphicData uri="http://schemas.openxmlformats.org/presentationml/2006/ole">
            <mc:AlternateContent xmlns:mc="http://schemas.openxmlformats.org/markup-compatibility/2006">
              <mc:Choice xmlns:v="urn:schemas-microsoft-com:vml" Requires="v">
                <p:oleObj spid="_x0000_s71718" name="Equation" r:id="rId4" imgW="7505640" imgH="1600200" progId="Equation.DSMT4">
                  <p:embed/>
                </p:oleObj>
              </mc:Choice>
              <mc:Fallback>
                <p:oleObj name="Equation" r:id="rId4" imgW="7505640" imgH="1600200" progId="Equation.DSMT4">
                  <p:embed/>
                  <p:pic>
                    <p:nvPicPr>
                      <p:cNvPr id="0" name=""/>
                      <p:cNvPicPr/>
                      <p:nvPr/>
                    </p:nvPicPr>
                    <p:blipFill>
                      <a:blip r:embed="rId5"/>
                      <a:stretch>
                        <a:fillRect/>
                      </a:stretch>
                    </p:blipFill>
                    <p:spPr>
                      <a:xfrm>
                        <a:off x="4763" y="2271638"/>
                        <a:ext cx="9148762" cy="1949450"/>
                      </a:xfrm>
                      <a:prstGeom prst="rect">
                        <a:avLst/>
                      </a:prstGeom>
                    </p:spPr>
                  </p:pic>
                </p:oleObj>
              </mc:Fallback>
            </mc:AlternateContent>
          </a:graphicData>
        </a:graphic>
      </p:graphicFrame>
      <p:pic>
        <p:nvPicPr>
          <p:cNvPr id="8" name="Picture 7" descr="TAMU_Aero_Logo.png"/>
          <p:cNvPicPr>
            <a:picLocks noChangeAspect="1"/>
          </p:cNvPicPr>
          <p:nvPr/>
        </p:nvPicPr>
        <p:blipFill>
          <a:blip r:embed="rId6"/>
          <a:stretch>
            <a:fillRect/>
          </a:stretch>
        </p:blipFill>
        <p:spPr>
          <a:xfrm>
            <a:off x="0" y="-27384"/>
            <a:ext cx="9144000" cy="998413"/>
          </a:xfrm>
          <a:prstGeom prst="rect">
            <a:avLst/>
          </a:prstGeom>
        </p:spPr>
      </p:pic>
      <p:sp>
        <p:nvSpPr>
          <p:cNvPr id="23" name="Slide Number Placeholder 16"/>
          <p:cNvSpPr txBox="1">
            <a:spLocks/>
          </p:cNvSpPr>
          <p:nvPr/>
        </p:nvSpPr>
        <p:spPr>
          <a:xfrm>
            <a:off x="6934200" y="6381328"/>
            <a:ext cx="2133600" cy="365125"/>
          </a:xfrm>
          <a:prstGeom prst="rect">
            <a:avLst/>
          </a:prstGeom>
        </p:spPr>
        <p:txBody>
          <a:bodyPr vert="horz"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600" i="0" u="none" strike="noStrike" kern="1200" cap="none" spc="0" normalizeH="0" baseline="0" noProof="0" smtClean="0">
                <a:ln>
                  <a:noFill/>
                </a:ln>
                <a:solidFill>
                  <a:srgbClr val="660066"/>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31</a:t>
            </a:fld>
            <a:endParaRPr kumimoji="0" lang="en-US" sz="1600" i="0" u="none" strike="noStrike" kern="1200" cap="none" spc="0" normalizeH="0" baseline="0" noProof="0" dirty="0">
              <a:ln>
                <a:noFill/>
              </a:ln>
              <a:solidFill>
                <a:srgbClr val="660066"/>
              </a:solidFill>
              <a:effectLst/>
              <a:uLnTx/>
              <a:uFillTx/>
              <a:latin typeface="+mn-lt"/>
              <a:ea typeface="+mn-ea"/>
              <a:cs typeface="+mn-cs"/>
            </a:endParaRPr>
          </a:p>
        </p:txBody>
      </p:sp>
      <p:sp>
        <p:nvSpPr>
          <p:cNvPr id="13" name="TextBox 12"/>
          <p:cNvSpPr txBox="1"/>
          <p:nvPr/>
        </p:nvSpPr>
        <p:spPr>
          <a:xfrm>
            <a:off x="6836568" y="44624"/>
            <a:ext cx="2307432" cy="615553"/>
          </a:xfrm>
          <a:prstGeom prst="rect">
            <a:avLst/>
          </a:prstGeom>
          <a:noFill/>
        </p:spPr>
        <p:txBody>
          <a:bodyPr wrap="square" rtlCol="0">
            <a:spAutoFit/>
          </a:bodyPr>
          <a:lstStyle/>
          <a:p>
            <a:r>
              <a:rPr lang="en-US" sz="1200" dirty="0">
                <a:solidFill>
                  <a:schemeClr val="bg1"/>
                </a:solidFill>
                <a:latin typeface="Adobe Caslon Pro Bold"/>
                <a:cs typeface="Adobe Caslon Pro Bold"/>
              </a:rPr>
              <a:t>JUNKINS    &amp;    WOOLLANDS</a:t>
            </a:r>
          </a:p>
          <a:p>
            <a:r>
              <a:rPr lang="en-US" sz="1100" dirty="0">
                <a:solidFill>
                  <a:schemeClr val="bg1"/>
                </a:solidFill>
                <a:latin typeface="Adobe Caslon Pro Bold"/>
                <a:cs typeface="Adobe Caslon Pro Bold"/>
              </a:rPr>
              <a:t>Picard-</a:t>
            </a:r>
            <a:r>
              <a:rPr lang="en-US" sz="1100" dirty="0" err="1">
                <a:solidFill>
                  <a:schemeClr val="bg1"/>
                </a:solidFill>
                <a:latin typeface="Adobe Caslon Pro Bold"/>
                <a:cs typeface="Adobe Caslon Pro Bold"/>
              </a:rPr>
              <a:t>Chebyshev</a:t>
            </a:r>
            <a:r>
              <a:rPr lang="en-US" sz="1100" dirty="0">
                <a:solidFill>
                  <a:schemeClr val="bg1"/>
                </a:solidFill>
                <a:latin typeface="Adobe Caslon Pro Bold"/>
                <a:cs typeface="Adobe Caslon Pro Bold"/>
              </a:rPr>
              <a:t> Lecture Series</a:t>
            </a:r>
          </a:p>
          <a:p>
            <a:r>
              <a:rPr lang="en-US" sz="1100" dirty="0">
                <a:solidFill>
                  <a:schemeClr val="bg1"/>
                </a:solidFill>
                <a:latin typeface="Adobe Caslon Pro Bold"/>
                <a:cs typeface="Adobe Caslon Pro Bold"/>
              </a:rPr>
              <a:t>#3 Picard-Chebyshev Methods</a:t>
            </a:r>
          </a:p>
        </p:txBody>
      </p:sp>
      <p:sp>
        <p:nvSpPr>
          <p:cNvPr id="42" name="Rectangle 41"/>
          <p:cNvSpPr/>
          <p:nvPr/>
        </p:nvSpPr>
        <p:spPr>
          <a:xfrm>
            <a:off x="7308304" y="2134741"/>
            <a:ext cx="813043" cy="276999"/>
          </a:xfrm>
          <a:prstGeom prst="rect">
            <a:avLst/>
          </a:prstGeom>
        </p:spPr>
        <p:txBody>
          <a:bodyPr wrap="none">
            <a:spAutoFit/>
          </a:bodyPr>
          <a:lstStyle/>
          <a:p>
            <a:r>
              <a:rPr lang="en-US" sz="1200" b="1" dirty="0">
                <a:solidFill>
                  <a:schemeClr val="accent2">
                    <a:lumMod val="75000"/>
                  </a:schemeClr>
                </a:solidFill>
                <a:latin typeface="Times New Roman" panose="02020603050405020304" pitchFamily="18" charset="0"/>
                <a:cs typeface="Times New Roman" panose="02020603050405020304" pitchFamily="18" charset="0"/>
              </a:rPr>
              <a:t>(</a:t>
            </a:r>
            <a:r>
              <a:rPr lang="en-US" sz="1200" b="1" i="1" dirty="0">
                <a:solidFill>
                  <a:schemeClr val="accent2">
                    <a:lumMod val="75000"/>
                  </a:schemeClr>
                </a:solidFill>
                <a:latin typeface="Times New Roman" panose="02020603050405020304" pitchFamily="18" charset="0"/>
                <a:cs typeface="Times New Roman" panose="02020603050405020304" pitchFamily="18" charset="0"/>
              </a:rPr>
              <a:t>N</a:t>
            </a:r>
            <a:r>
              <a:rPr lang="en-US" sz="1200" b="1" dirty="0">
                <a:solidFill>
                  <a:schemeClr val="accent2">
                    <a:lumMod val="75000"/>
                  </a:schemeClr>
                </a:solidFill>
                <a:latin typeface="Times New Roman" panose="02020603050405020304" pitchFamily="18" charset="0"/>
                <a:cs typeface="Times New Roman" panose="02020603050405020304" pitchFamily="18" charset="0"/>
              </a:rPr>
              <a:t>+1) × </a:t>
            </a:r>
            <a:r>
              <a:rPr lang="en-US" sz="1200" b="1" i="1" dirty="0">
                <a:solidFill>
                  <a:schemeClr val="accent2">
                    <a:lumMod val="75000"/>
                  </a:schemeClr>
                </a:solidFill>
                <a:latin typeface="Times New Roman" panose="02020603050405020304" pitchFamily="18" charset="0"/>
                <a:cs typeface="Times New Roman" panose="02020603050405020304" pitchFamily="18" charset="0"/>
              </a:rPr>
              <a:t>n</a:t>
            </a:r>
          </a:p>
        </p:txBody>
      </p:sp>
      <p:sp>
        <p:nvSpPr>
          <p:cNvPr id="43" name="Rectangle 42"/>
          <p:cNvSpPr/>
          <p:nvPr/>
        </p:nvSpPr>
        <p:spPr>
          <a:xfrm>
            <a:off x="1933109" y="1423809"/>
            <a:ext cx="838691" cy="276999"/>
          </a:xfrm>
          <a:prstGeom prst="rect">
            <a:avLst/>
          </a:prstGeom>
        </p:spPr>
        <p:txBody>
          <a:bodyPr wrap="none">
            <a:spAutoFit/>
          </a:bodyPr>
          <a:lstStyle/>
          <a:p>
            <a:r>
              <a:rPr lang="en-US" sz="1200" b="1" dirty="0">
                <a:solidFill>
                  <a:srgbClr val="0000FF"/>
                </a:solidFill>
                <a:latin typeface="Times New Roman" panose="02020603050405020304" pitchFamily="18" charset="0"/>
                <a:cs typeface="Times New Roman" panose="02020603050405020304" pitchFamily="18" charset="0"/>
              </a:rPr>
              <a:t>(</a:t>
            </a:r>
            <a:r>
              <a:rPr lang="en-US" sz="1200" b="1" i="1" dirty="0">
                <a:solidFill>
                  <a:srgbClr val="0000FF"/>
                </a:solidFill>
                <a:latin typeface="Times New Roman" panose="02020603050405020304" pitchFamily="18" charset="0"/>
                <a:cs typeface="Times New Roman" panose="02020603050405020304" pitchFamily="18" charset="0"/>
              </a:rPr>
              <a:t>N</a:t>
            </a:r>
            <a:r>
              <a:rPr lang="en-US" sz="1200" b="1" dirty="0">
                <a:solidFill>
                  <a:srgbClr val="0000FF"/>
                </a:solidFill>
                <a:latin typeface="Times New Roman" panose="02020603050405020304" pitchFamily="18" charset="0"/>
                <a:cs typeface="Times New Roman" panose="02020603050405020304" pitchFamily="18" charset="0"/>
              </a:rPr>
              <a:t>+1) × </a:t>
            </a:r>
            <a:r>
              <a:rPr lang="en-US" sz="1200" b="1" i="1" dirty="0">
                <a:solidFill>
                  <a:srgbClr val="0000FF"/>
                </a:solidFill>
                <a:latin typeface="Times New Roman" panose="02020603050405020304" pitchFamily="18" charset="0"/>
                <a:cs typeface="Times New Roman" panose="02020603050405020304" pitchFamily="18" charset="0"/>
              </a:rPr>
              <a:t>N</a:t>
            </a:r>
            <a:endParaRPr lang="en-US" sz="1200" b="1" dirty="0">
              <a:solidFill>
                <a:srgbClr val="0000FF"/>
              </a:solidFill>
              <a:latin typeface="Times New Roman" panose="02020603050405020304" pitchFamily="18" charset="0"/>
              <a:cs typeface="Times New Roman" panose="02020603050405020304" pitchFamily="18" charset="0"/>
            </a:endParaRPr>
          </a:p>
        </p:txBody>
      </p:sp>
      <p:sp>
        <p:nvSpPr>
          <p:cNvPr id="46" name="Rectangle 45"/>
          <p:cNvSpPr/>
          <p:nvPr/>
        </p:nvSpPr>
        <p:spPr>
          <a:xfrm>
            <a:off x="421062" y="1892556"/>
            <a:ext cx="813043" cy="276999"/>
          </a:xfrm>
          <a:prstGeom prst="rect">
            <a:avLst/>
          </a:prstGeom>
        </p:spPr>
        <p:txBody>
          <a:bodyPr wrap="none">
            <a:spAutoFit/>
          </a:bodyPr>
          <a:lstStyle/>
          <a:p>
            <a:r>
              <a:rPr lang="en-US" sz="1200" b="1" dirty="0">
                <a:solidFill>
                  <a:schemeClr val="accent2">
                    <a:lumMod val="75000"/>
                  </a:schemeClr>
                </a:solidFill>
                <a:latin typeface="Times New Roman" panose="02020603050405020304" pitchFamily="18" charset="0"/>
                <a:cs typeface="Times New Roman" panose="02020603050405020304" pitchFamily="18" charset="0"/>
              </a:rPr>
              <a:t>(</a:t>
            </a:r>
            <a:r>
              <a:rPr lang="en-US" sz="1200" b="1" i="1" dirty="0">
                <a:solidFill>
                  <a:schemeClr val="accent2">
                    <a:lumMod val="75000"/>
                  </a:schemeClr>
                </a:solidFill>
                <a:latin typeface="Times New Roman" panose="02020603050405020304" pitchFamily="18" charset="0"/>
                <a:cs typeface="Times New Roman" panose="02020603050405020304" pitchFamily="18" charset="0"/>
              </a:rPr>
              <a:t>N</a:t>
            </a:r>
            <a:r>
              <a:rPr lang="en-US" sz="1200" b="1" dirty="0">
                <a:solidFill>
                  <a:schemeClr val="accent2">
                    <a:lumMod val="75000"/>
                  </a:schemeClr>
                </a:solidFill>
                <a:latin typeface="Times New Roman" panose="02020603050405020304" pitchFamily="18" charset="0"/>
                <a:cs typeface="Times New Roman" panose="02020603050405020304" pitchFamily="18" charset="0"/>
              </a:rPr>
              <a:t>+1) × </a:t>
            </a:r>
            <a:r>
              <a:rPr lang="en-US" sz="1200" b="1" i="1" dirty="0">
                <a:solidFill>
                  <a:schemeClr val="accent2">
                    <a:lumMod val="75000"/>
                  </a:schemeClr>
                </a:solidFill>
                <a:latin typeface="Times New Roman" panose="02020603050405020304" pitchFamily="18" charset="0"/>
                <a:cs typeface="Times New Roman" panose="02020603050405020304" pitchFamily="18" charset="0"/>
              </a:rPr>
              <a:t>n</a:t>
            </a:r>
          </a:p>
        </p:txBody>
      </p:sp>
      <p:sp>
        <p:nvSpPr>
          <p:cNvPr id="47" name="Rectangle 46"/>
          <p:cNvSpPr/>
          <p:nvPr/>
        </p:nvSpPr>
        <p:spPr>
          <a:xfrm>
            <a:off x="-47695" y="2231754"/>
            <a:ext cx="813043" cy="276999"/>
          </a:xfrm>
          <a:prstGeom prst="rect">
            <a:avLst/>
          </a:prstGeom>
        </p:spPr>
        <p:txBody>
          <a:bodyPr wrap="none">
            <a:spAutoFit/>
          </a:bodyPr>
          <a:lstStyle/>
          <a:p>
            <a:r>
              <a:rPr lang="en-US" sz="1200" b="1" dirty="0">
                <a:solidFill>
                  <a:srgbClr val="00B0F0"/>
                </a:solidFill>
                <a:latin typeface="Times New Roman" panose="02020603050405020304" pitchFamily="18" charset="0"/>
                <a:cs typeface="Times New Roman" panose="02020603050405020304" pitchFamily="18" charset="0"/>
              </a:rPr>
              <a:t>(</a:t>
            </a:r>
            <a:r>
              <a:rPr lang="en-US" sz="1200" b="1" i="1" dirty="0">
                <a:solidFill>
                  <a:srgbClr val="00B0F0"/>
                </a:solidFill>
                <a:latin typeface="Times New Roman" panose="02020603050405020304" pitchFamily="18" charset="0"/>
                <a:cs typeface="Times New Roman" panose="02020603050405020304" pitchFamily="18" charset="0"/>
              </a:rPr>
              <a:t>N</a:t>
            </a:r>
            <a:r>
              <a:rPr lang="en-US" sz="1200" b="1" dirty="0">
                <a:solidFill>
                  <a:srgbClr val="00B0F0"/>
                </a:solidFill>
                <a:latin typeface="Times New Roman" panose="02020603050405020304" pitchFamily="18" charset="0"/>
                <a:cs typeface="Times New Roman" panose="02020603050405020304" pitchFamily="18" charset="0"/>
              </a:rPr>
              <a:t>+1) × </a:t>
            </a:r>
            <a:r>
              <a:rPr lang="en-US" sz="1200" b="1" i="1" dirty="0">
                <a:solidFill>
                  <a:srgbClr val="00B0F0"/>
                </a:solidFill>
                <a:latin typeface="Times New Roman" panose="02020603050405020304" pitchFamily="18" charset="0"/>
                <a:cs typeface="Times New Roman" panose="02020603050405020304" pitchFamily="18" charset="0"/>
              </a:rPr>
              <a:t>n</a:t>
            </a:r>
          </a:p>
        </p:txBody>
      </p:sp>
      <p:graphicFrame>
        <p:nvGraphicFramePr>
          <p:cNvPr id="60" name="Object 59"/>
          <p:cNvGraphicFramePr>
            <a:graphicFrameLocks noChangeAspect="1"/>
          </p:cNvGraphicFramePr>
          <p:nvPr/>
        </p:nvGraphicFramePr>
        <p:xfrm>
          <a:off x="660400" y="5300663"/>
          <a:ext cx="7853363" cy="819150"/>
        </p:xfrm>
        <a:graphic>
          <a:graphicData uri="http://schemas.openxmlformats.org/presentationml/2006/ole">
            <mc:AlternateContent xmlns:mc="http://schemas.openxmlformats.org/markup-compatibility/2006">
              <mc:Choice xmlns:v="urn:schemas-microsoft-com:vml" Requires="v">
                <p:oleObj spid="_x0000_s71719" name="Equation" r:id="rId7" imgW="2438280" imgH="253800" progId="Equation.DSMT4">
                  <p:embed/>
                </p:oleObj>
              </mc:Choice>
              <mc:Fallback>
                <p:oleObj name="Equation" r:id="rId7" imgW="2438280" imgH="253800" progId="Equation.DSMT4">
                  <p:embed/>
                  <p:pic>
                    <p:nvPicPr>
                      <p:cNvPr id="0" name=""/>
                      <p:cNvPicPr/>
                      <p:nvPr/>
                    </p:nvPicPr>
                    <p:blipFill>
                      <a:blip r:embed="rId8"/>
                      <a:stretch>
                        <a:fillRect/>
                      </a:stretch>
                    </p:blipFill>
                    <p:spPr>
                      <a:xfrm>
                        <a:off x="660400" y="5300663"/>
                        <a:ext cx="7853363" cy="819150"/>
                      </a:xfrm>
                      <a:prstGeom prst="rect">
                        <a:avLst/>
                      </a:prstGeom>
                    </p:spPr>
                  </p:pic>
                </p:oleObj>
              </mc:Fallback>
            </mc:AlternateContent>
          </a:graphicData>
        </a:graphic>
      </p:graphicFrame>
      <p:sp>
        <p:nvSpPr>
          <p:cNvPr id="40" name="Rectangle 39"/>
          <p:cNvSpPr/>
          <p:nvPr/>
        </p:nvSpPr>
        <p:spPr>
          <a:xfrm>
            <a:off x="3628998" y="2118842"/>
            <a:ext cx="545342" cy="276999"/>
          </a:xfrm>
          <a:prstGeom prst="rect">
            <a:avLst/>
          </a:prstGeom>
        </p:spPr>
        <p:txBody>
          <a:bodyPr wrap="none">
            <a:spAutoFit/>
          </a:bodyPr>
          <a:lstStyle/>
          <a:p>
            <a:r>
              <a:rPr lang="en-US" sz="1200" b="1" i="1" dirty="0">
                <a:solidFill>
                  <a:srgbClr val="7030A0"/>
                </a:solidFill>
                <a:latin typeface="Times New Roman" panose="02020603050405020304" pitchFamily="18" charset="0"/>
                <a:cs typeface="Times New Roman" panose="02020603050405020304" pitchFamily="18" charset="0"/>
              </a:rPr>
              <a:t>N</a:t>
            </a:r>
            <a:r>
              <a:rPr lang="en-US" sz="1200" b="1" dirty="0">
                <a:solidFill>
                  <a:srgbClr val="7030A0"/>
                </a:solidFill>
                <a:latin typeface="Times New Roman" panose="02020603050405020304" pitchFamily="18" charset="0"/>
                <a:cs typeface="Times New Roman" panose="02020603050405020304" pitchFamily="18" charset="0"/>
              </a:rPr>
              <a:t> × </a:t>
            </a:r>
            <a:r>
              <a:rPr lang="en-US" sz="1200" b="1" i="1" dirty="0">
                <a:solidFill>
                  <a:srgbClr val="7030A0"/>
                </a:solidFill>
                <a:latin typeface="Times New Roman" panose="02020603050405020304" pitchFamily="18" charset="0"/>
                <a:cs typeface="Times New Roman" panose="02020603050405020304" pitchFamily="18" charset="0"/>
              </a:rPr>
              <a:t>n</a:t>
            </a:r>
          </a:p>
        </p:txBody>
      </p:sp>
      <p:grpSp>
        <p:nvGrpSpPr>
          <p:cNvPr id="3" name="Group 2"/>
          <p:cNvGrpSpPr/>
          <p:nvPr/>
        </p:nvGrpSpPr>
        <p:grpSpPr>
          <a:xfrm>
            <a:off x="4644008" y="3372849"/>
            <a:ext cx="1375698" cy="848239"/>
            <a:chOff x="4676239" y="3300841"/>
            <a:chExt cx="1375698" cy="848239"/>
          </a:xfrm>
        </p:grpSpPr>
        <p:sp>
          <p:nvSpPr>
            <p:cNvPr id="2" name="Rectangle 1"/>
            <p:cNvSpPr/>
            <p:nvPr/>
          </p:nvSpPr>
          <p:spPr>
            <a:xfrm>
              <a:off x="4676239" y="3625860"/>
              <a:ext cx="1375698" cy="523220"/>
            </a:xfrm>
            <a:prstGeom prst="rect">
              <a:avLst/>
            </a:prstGeom>
          </p:spPr>
          <p:txBody>
            <a:bodyPr wrap="none">
              <a:spAutoFit/>
            </a:bodyPr>
            <a:lstStyle/>
            <a:p>
              <a:pPr algn="ctr"/>
              <a:r>
                <a:rPr lang="en-US" sz="1400" b="1" dirty="0">
                  <a:solidFill>
                    <a:srgbClr val="FF0000"/>
                  </a:solidFill>
                </a:rPr>
                <a:t>Pseudo Position</a:t>
              </a:r>
            </a:p>
            <a:p>
              <a:pPr algn="ctr"/>
              <a:r>
                <a:rPr lang="en-US" sz="1400" b="1" dirty="0">
                  <a:solidFill>
                    <a:srgbClr val="FF0000"/>
                  </a:solidFill>
                </a:rPr>
                <a:t>Coefficients</a:t>
              </a:r>
            </a:p>
          </p:txBody>
        </p:sp>
        <p:cxnSp>
          <p:nvCxnSpPr>
            <p:cNvPr id="26" name="Straight Arrow Connector 25"/>
            <p:cNvCxnSpPr/>
            <p:nvPr/>
          </p:nvCxnSpPr>
          <p:spPr>
            <a:xfrm flipV="1">
              <a:off x="5364088" y="3300841"/>
              <a:ext cx="0" cy="263773"/>
            </a:xfrm>
            <a:prstGeom prst="straightConnector1">
              <a:avLst/>
            </a:prstGeom>
            <a:ln>
              <a:solidFill>
                <a:srgbClr val="FF0000"/>
              </a:solidFill>
              <a:tailEnd type="triangle"/>
            </a:ln>
            <a:effectLst>
              <a:outerShdw blurRad="50800" dist="38100" dir="5400000" algn="t"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grpSp>
      <p:cxnSp>
        <p:nvCxnSpPr>
          <p:cNvPr id="29" name="Straight Arrow Connector 28"/>
          <p:cNvCxnSpPr/>
          <p:nvPr/>
        </p:nvCxnSpPr>
        <p:spPr>
          <a:xfrm>
            <a:off x="827584" y="2180588"/>
            <a:ext cx="0" cy="819444"/>
          </a:xfrm>
          <a:prstGeom prst="straightConnector1">
            <a:avLst/>
          </a:prstGeom>
          <a:ln>
            <a:solidFill>
              <a:schemeClr val="accent2">
                <a:lumMod val="75000"/>
              </a:schemeClr>
            </a:solidFill>
            <a:tailEnd type="triangle"/>
          </a:ln>
          <a:effectLst>
            <a:outerShdw blurRad="50800" dist="38100" dir="5400000" algn="t"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graphicFrame>
        <p:nvGraphicFramePr>
          <p:cNvPr id="10" name="Object 9"/>
          <p:cNvGraphicFramePr>
            <a:graphicFrameLocks noChangeAspect="1"/>
          </p:cNvGraphicFramePr>
          <p:nvPr/>
        </p:nvGraphicFramePr>
        <p:xfrm>
          <a:off x="2181821" y="1617767"/>
          <a:ext cx="369653" cy="302443"/>
        </p:xfrm>
        <a:graphic>
          <a:graphicData uri="http://schemas.openxmlformats.org/presentationml/2006/ole">
            <mc:AlternateContent xmlns:mc="http://schemas.openxmlformats.org/markup-compatibility/2006">
              <mc:Choice xmlns:v="urn:schemas-microsoft-com:vml" Requires="v">
                <p:oleObj spid="_x0000_s71720" name="Equation" r:id="rId9" imgW="279360" imgH="228600" progId="Equation.DSMT4">
                  <p:embed/>
                </p:oleObj>
              </mc:Choice>
              <mc:Fallback>
                <p:oleObj name="Equation" r:id="rId9" imgW="279360" imgH="228600" progId="Equation.DSMT4">
                  <p:embed/>
                  <p:pic>
                    <p:nvPicPr>
                      <p:cNvPr id="0" name=""/>
                      <p:cNvPicPr/>
                      <p:nvPr/>
                    </p:nvPicPr>
                    <p:blipFill>
                      <a:blip r:embed="rId10"/>
                      <a:stretch>
                        <a:fillRect/>
                      </a:stretch>
                    </p:blipFill>
                    <p:spPr>
                      <a:xfrm>
                        <a:off x="2181821" y="1617767"/>
                        <a:ext cx="369653" cy="302443"/>
                      </a:xfrm>
                      <a:prstGeom prst="rect">
                        <a:avLst/>
                      </a:prstGeom>
                    </p:spPr>
                  </p:pic>
                </p:oleObj>
              </mc:Fallback>
            </mc:AlternateContent>
          </a:graphicData>
        </a:graphic>
      </p:graphicFrame>
      <p:sp>
        <p:nvSpPr>
          <p:cNvPr id="37" name="Right Brace 36"/>
          <p:cNvSpPr/>
          <p:nvPr/>
        </p:nvSpPr>
        <p:spPr>
          <a:xfrm rot="16200000">
            <a:off x="2236440" y="940025"/>
            <a:ext cx="232150" cy="2185766"/>
          </a:xfrm>
          <a:prstGeom prst="rightBrace">
            <a:avLst/>
          </a:prstGeom>
          <a:ln>
            <a:solidFill>
              <a:srgbClr val="0000FF"/>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0" name="Rectangle 19"/>
          <p:cNvSpPr/>
          <p:nvPr/>
        </p:nvSpPr>
        <p:spPr>
          <a:xfrm>
            <a:off x="1" y="580618"/>
            <a:ext cx="9144000" cy="400110"/>
          </a:xfrm>
          <a:prstGeom prst="rect">
            <a:avLst/>
          </a:prstGeom>
        </p:spPr>
        <p:txBody>
          <a:bodyPr wrap="square">
            <a:spAutoFit/>
          </a:bodyPr>
          <a:lstStyle/>
          <a:p>
            <a:pPr algn="ctr"/>
            <a:r>
              <a:rPr lang="en-US" sz="2000" b="1" dirty="0">
                <a:solidFill>
                  <a:srgbClr val="FFFF00"/>
                </a:solidFill>
                <a:latin typeface="Adobe Caslon Pro Bold"/>
                <a:cs typeface="Adobe Caslon Pro Bold"/>
              </a:rPr>
              <a:t>ALTERNATE METHOD FOR COEFFICIENTS</a:t>
            </a:r>
            <a:endParaRPr lang="en-US" sz="2000" b="1" dirty="0">
              <a:solidFill>
                <a:srgbClr val="FFFF00"/>
              </a:solidFill>
            </a:endParaRPr>
          </a:p>
        </p:txBody>
      </p:sp>
      <p:grpSp>
        <p:nvGrpSpPr>
          <p:cNvPr id="21" name="Group 20"/>
          <p:cNvGrpSpPr/>
          <p:nvPr/>
        </p:nvGrpSpPr>
        <p:grpSpPr>
          <a:xfrm>
            <a:off x="4283968" y="1052736"/>
            <a:ext cx="2419471" cy="1368152"/>
            <a:chOff x="6516216" y="2492896"/>
            <a:chExt cx="2419471" cy="1368152"/>
          </a:xfrm>
        </p:grpSpPr>
        <p:sp>
          <p:nvSpPr>
            <p:cNvPr id="22" name="Cloud 21"/>
            <p:cNvSpPr/>
            <p:nvPr/>
          </p:nvSpPr>
          <p:spPr>
            <a:xfrm>
              <a:off x="6516216" y="2492896"/>
              <a:ext cx="2419471" cy="1368152"/>
            </a:xfrm>
            <a:prstGeom prst="cloud">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Rectangle 23"/>
            <p:cNvSpPr/>
            <p:nvPr/>
          </p:nvSpPr>
          <p:spPr>
            <a:xfrm>
              <a:off x="6764559" y="2762344"/>
              <a:ext cx="2171127" cy="738664"/>
            </a:xfrm>
            <a:prstGeom prst="rect">
              <a:avLst/>
            </a:prstGeom>
          </p:spPr>
          <p:txBody>
            <a:bodyPr wrap="square">
              <a:spAutoFit/>
            </a:bodyPr>
            <a:lstStyle/>
            <a:p>
              <a:r>
                <a:rPr lang="en-US" sz="1400" b="1" dirty="0">
                  <a:solidFill>
                    <a:srgbClr val="FFFF00"/>
                  </a:solidFill>
                </a:rPr>
                <a:t>We use this approach later for the Picard-Chebyshev convergence analysis! </a:t>
              </a:r>
            </a:p>
          </p:txBody>
        </p:sp>
      </p:grpSp>
    </p:spTree>
    <p:extLst>
      <p:ext uri="{BB962C8B-B14F-4D97-AF65-F5344CB8AC3E}">
        <p14:creationId xmlns:p14="http://schemas.microsoft.com/office/powerpoint/2010/main" val="9931167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TAMU_Aero_Logo.png"/>
          <p:cNvPicPr>
            <a:picLocks noChangeAspect="1"/>
          </p:cNvPicPr>
          <p:nvPr/>
        </p:nvPicPr>
        <p:blipFill>
          <a:blip r:embed="rId4"/>
          <a:stretch>
            <a:fillRect/>
          </a:stretch>
        </p:blipFill>
        <p:spPr>
          <a:xfrm>
            <a:off x="0" y="-27384"/>
            <a:ext cx="9144000" cy="998413"/>
          </a:xfrm>
          <a:prstGeom prst="rect">
            <a:avLst/>
          </a:prstGeom>
        </p:spPr>
      </p:pic>
      <p:sp>
        <p:nvSpPr>
          <p:cNvPr id="33" name="Rectangle 32"/>
          <p:cNvSpPr/>
          <p:nvPr/>
        </p:nvSpPr>
        <p:spPr>
          <a:xfrm>
            <a:off x="1" y="548680"/>
            <a:ext cx="9144000" cy="400110"/>
          </a:xfrm>
          <a:prstGeom prst="rect">
            <a:avLst/>
          </a:prstGeom>
        </p:spPr>
        <p:txBody>
          <a:bodyPr wrap="square">
            <a:spAutoFit/>
          </a:bodyPr>
          <a:lstStyle/>
          <a:p>
            <a:pPr algn="ctr"/>
            <a:r>
              <a:rPr lang="en-US" sz="2000" b="1" dirty="0">
                <a:solidFill>
                  <a:srgbClr val="FFFFFF"/>
                </a:solidFill>
                <a:latin typeface="Adobe Caslon Pro Bold"/>
                <a:cs typeface="Adobe Caslon Pro Bold"/>
              </a:rPr>
              <a:t>TPBVP  ALGORITHM</a:t>
            </a:r>
            <a:endParaRPr lang="en-US" sz="2000" b="1" dirty="0">
              <a:solidFill>
                <a:srgbClr val="FFFFFF"/>
              </a:solidFill>
            </a:endParaRPr>
          </a:p>
        </p:txBody>
      </p:sp>
      <p:sp>
        <p:nvSpPr>
          <p:cNvPr id="23" name="Slide Number Placeholder 16"/>
          <p:cNvSpPr txBox="1">
            <a:spLocks/>
          </p:cNvSpPr>
          <p:nvPr/>
        </p:nvSpPr>
        <p:spPr>
          <a:xfrm>
            <a:off x="6934200" y="6381328"/>
            <a:ext cx="2133600" cy="365125"/>
          </a:xfrm>
          <a:prstGeom prst="rect">
            <a:avLst/>
          </a:prstGeom>
        </p:spPr>
        <p:txBody>
          <a:bodyPr vert="horz"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600" i="0" u="none" strike="noStrike" kern="1200" cap="none" spc="0" normalizeH="0" baseline="0" noProof="0" smtClean="0">
                <a:ln>
                  <a:noFill/>
                </a:ln>
                <a:solidFill>
                  <a:srgbClr val="660066"/>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32</a:t>
            </a:fld>
            <a:endParaRPr kumimoji="0" lang="en-US" sz="1600" i="0" u="none" strike="noStrike" kern="1200" cap="none" spc="0" normalizeH="0" baseline="0" noProof="0" dirty="0">
              <a:ln>
                <a:noFill/>
              </a:ln>
              <a:solidFill>
                <a:srgbClr val="660066"/>
              </a:solidFill>
              <a:effectLst/>
              <a:uLnTx/>
              <a:uFillTx/>
              <a:latin typeface="+mn-lt"/>
              <a:ea typeface="+mn-ea"/>
              <a:cs typeface="+mn-cs"/>
            </a:endParaRPr>
          </a:p>
        </p:txBody>
      </p:sp>
      <p:sp>
        <p:nvSpPr>
          <p:cNvPr id="13" name="TextBox 12"/>
          <p:cNvSpPr txBox="1"/>
          <p:nvPr/>
        </p:nvSpPr>
        <p:spPr>
          <a:xfrm>
            <a:off x="6836568" y="44624"/>
            <a:ext cx="2307432" cy="615553"/>
          </a:xfrm>
          <a:prstGeom prst="rect">
            <a:avLst/>
          </a:prstGeom>
          <a:noFill/>
        </p:spPr>
        <p:txBody>
          <a:bodyPr wrap="square" rtlCol="0">
            <a:spAutoFit/>
          </a:bodyPr>
          <a:lstStyle/>
          <a:p>
            <a:r>
              <a:rPr lang="en-US" sz="1200" dirty="0">
                <a:solidFill>
                  <a:schemeClr val="bg1"/>
                </a:solidFill>
                <a:latin typeface="Adobe Caslon Pro Bold"/>
                <a:cs typeface="Adobe Caslon Pro Bold"/>
              </a:rPr>
              <a:t>JUNKINS    &amp;    WOOLLANDS</a:t>
            </a:r>
          </a:p>
          <a:p>
            <a:r>
              <a:rPr lang="en-US" sz="1100" dirty="0">
                <a:solidFill>
                  <a:schemeClr val="bg1"/>
                </a:solidFill>
                <a:latin typeface="Adobe Caslon Pro Bold"/>
                <a:cs typeface="Adobe Caslon Pro Bold"/>
              </a:rPr>
              <a:t>Picard-</a:t>
            </a:r>
            <a:r>
              <a:rPr lang="en-US" sz="1100" dirty="0" err="1">
                <a:solidFill>
                  <a:schemeClr val="bg1"/>
                </a:solidFill>
                <a:latin typeface="Adobe Caslon Pro Bold"/>
                <a:cs typeface="Adobe Caslon Pro Bold"/>
              </a:rPr>
              <a:t>Chebyshev</a:t>
            </a:r>
            <a:r>
              <a:rPr lang="en-US" sz="1100" dirty="0">
                <a:solidFill>
                  <a:schemeClr val="bg1"/>
                </a:solidFill>
                <a:latin typeface="Adobe Caslon Pro Bold"/>
                <a:cs typeface="Adobe Caslon Pro Bold"/>
              </a:rPr>
              <a:t> Lecture Series</a:t>
            </a:r>
          </a:p>
          <a:p>
            <a:r>
              <a:rPr lang="en-US" sz="1100" dirty="0">
                <a:solidFill>
                  <a:schemeClr val="bg1"/>
                </a:solidFill>
                <a:latin typeface="Adobe Caslon Pro Bold"/>
                <a:cs typeface="Adobe Caslon Pro Bold"/>
              </a:rPr>
              <a:t>#3 Picard-Chebyshev Methods</a:t>
            </a:r>
          </a:p>
        </p:txBody>
      </p:sp>
      <p:graphicFrame>
        <p:nvGraphicFramePr>
          <p:cNvPr id="12" name="Object 11"/>
          <p:cNvGraphicFramePr>
            <a:graphicFrameLocks noChangeAspect="1"/>
          </p:cNvGraphicFramePr>
          <p:nvPr>
            <p:extLst>
              <p:ext uri="{D42A27DB-BD31-4B8C-83A1-F6EECF244321}">
                <p14:modId xmlns:p14="http://schemas.microsoft.com/office/powerpoint/2010/main" val="3328445298"/>
              </p:ext>
            </p:extLst>
          </p:nvPr>
        </p:nvGraphicFramePr>
        <p:xfrm>
          <a:off x="185738" y="3573463"/>
          <a:ext cx="4292600" cy="322262"/>
        </p:xfrm>
        <a:graphic>
          <a:graphicData uri="http://schemas.openxmlformats.org/presentationml/2006/ole">
            <mc:AlternateContent xmlns:mc="http://schemas.openxmlformats.org/markup-compatibility/2006">
              <mc:Choice xmlns:v="urn:schemas-microsoft-com:vml" Requires="v">
                <p:oleObj spid="_x0000_s62314" name="Equation" r:id="rId5" imgW="3352680" imgH="253800" progId="Equation.DSMT4">
                  <p:embed/>
                </p:oleObj>
              </mc:Choice>
              <mc:Fallback>
                <p:oleObj name="Equation" r:id="rId5" imgW="3352680" imgH="253800" progId="Equation.DSMT4">
                  <p:embed/>
                  <p:pic>
                    <p:nvPicPr>
                      <p:cNvPr id="0" name=""/>
                      <p:cNvPicPr/>
                      <p:nvPr/>
                    </p:nvPicPr>
                    <p:blipFill>
                      <a:blip r:embed="rId6"/>
                      <a:stretch>
                        <a:fillRect/>
                      </a:stretch>
                    </p:blipFill>
                    <p:spPr>
                      <a:xfrm>
                        <a:off x="185738" y="3573463"/>
                        <a:ext cx="4292600" cy="322262"/>
                      </a:xfrm>
                      <a:prstGeom prst="rect">
                        <a:avLst/>
                      </a:prstGeom>
                    </p:spPr>
                  </p:pic>
                </p:oleObj>
              </mc:Fallback>
            </mc:AlternateContent>
          </a:graphicData>
        </a:graphic>
      </p:graphicFrame>
      <p:sp>
        <p:nvSpPr>
          <p:cNvPr id="5" name="Curved Left Arrow 4"/>
          <p:cNvSpPr/>
          <p:nvPr/>
        </p:nvSpPr>
        <p:spPr>
          <a:xfrm rot="10800000">
            <a:off x="23352" y="3103295"/>
            <a:ext cx="599014" cy="3566065"/>
          </a:xfrm>
          <a:prstGeom prst="curvedLeftArrow">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6" name="Rectangle 5"/>
          <p:cNvSpPr/>
          <p:nvPr/>
        </p:nvSpPr>
        <p:spPr>
          <a:xfrm>
            <a:off x="-16946" y="4732438"/>
            <a:ext cx="679610" cy="307777"/>
          </a:xfrm>
          <a:prstGeom prst="rect">
            <a:avLst/>
          </a:prstGeom>
        </p:spPr>
        <p:txBody>
          <a:bodyPr wrap="none">
            <a:spAutoFit/>
          </a:bodyPr>
          <a:lstStyle/>
          <a:p>
            <a:r>
              <a:rPr lang="en-US" sz="1400" b="1" dirty="0"/>
              <a:t>Iterate</a:t>
            </a:r>
          </a:p>
        </p:txBody>
      </p:sp>
      <p:graphicFrame>
        <p:nvGraphicFramePr>
          <p:cNvPr id="35" name="Object 34"/>
          <p:cNvGraphicFramePr>
            <a:graphicFrameLocks noChangeAspect="1"/>
          </p:cNvGraphicFramePr>
          <p:nvPr>
            <p:extLst>
              <p:ext uri="{D42A27DB-BD31-4B8C-83A1-F6EECF244321}">
                <p14:modId xmlns:p14="http://schemas.microsoft.com/office/powerpoint/2010/main" val="3946364398"/>
              </p:ext>
            </p:extLst>
          </p:nvPr>
        </p:nvGraphicFramePr>
        <p:xfrm>
          <a:off x="632738" y="5644436"/>
          <a:ext cx="3399988" cy="592876"/>
        </p:xfrm>
        <a:graphic>
          <a:graphicData uri="http://schemas.openxmlformats.org/presentationml/2006/ole">
            <mc:AlternateContent xmlns:mc="http://schemas.openxmlformats.org/markup-compatibility/2006">
              <mc:Choice xmlns:v="urn:schemas-microsoft-com:vml" Requires="v">
                <p:oleObj spid="_x0000_s62315" name="Equation" r:id="rId7" imgW="3492360" imgH="609480" progId="Equation.DSMT4">
                  <p:embed/>
                </p:oleObj>
              </mc:Choice>
              <mc:Fallback>
                <p:oleObj name="Equation" r:id="rId7" imgW="3492360" imgH="609480" progId="Equation.DSMT4">
                  <p:embed/>
                  <p:pic>
                    <p:nvPicPr>
                      <p:cNvPr id="0" name=""/>
                      <p:cNvPicPr/>
                      <p:nvPr/>
                    </p:nvPicPr>
                    <p:blipFill>
                      <a:blip r:embed="rId8"/>
                      <a:stretch>
                        <a:fillRect/>
                      </a:stretch>
                    </p:blipFill>
                    <p:spPr>
                      <a:xfrm>
                        <a:off x="632738" y="5644436"/>
                        <a:ext cx="3399988" cy="592876"/>
                      </a:xfrm>
                      <a:prstGeom prst="rect">
                        <a:avLst/>
                      </a:prstGeom>
                    </p:spPr>
                  </p:pic>
                </p:oleObj>
              </mc:Fallback>
            </mc:AlternateContent>
          </a:graphicData>
        </a:graphic>
      </p:graphicFrame>
      <p:graphicFrame>
        <p:nvGraphicFramePr>
          <p:cNvPr id="42" name="Object 41"/>
          <p:cNvGraphicFramePr>
            <a:graphicFrameLocks noChangeAspect="1"/>
          </p:cNvGraphicFramePr>
          <p:nvPr>
            <p:extLst>
              <p:ext uri="{D42A27DB-BD31-4B8C-83A1-F6EECF244321}">
                <p14:modId xmlns:p14="http://schemas.microsoft.com/office/powerpoint/2010/main" val="4171779779"/>
              </p:ext>
            </p:extLst>
          </p:nvPr>
        </p:nvGraphicFramePr>
        <p:xfrm>
          <a:off x="1576288" y="3103295"/>
          <a:ext cx="1512889" cy="469721"/>
        </p:xfrm>
        <a:graphic>
          <a:graphicData uri="http://schemas.openxmlformats.org/presentationml/2006/ole">
            <mc:AlternateContent xmlns:mc="http://schemas.openxmlformats.org/markup-compatibility/2006">
              <mc:Choice xmlns:v="urn:schemas-microsoft-com:vml" Requires="v">
                <p:oleObj spid="_x0000_s62316" name="Equation" r:id="rId9" imgW="1358640" imgH="419040" progId="Equation.DSMT4">
                  <p:embed/>
                </p:oleObj>
              </mc:Choice>
              <mc:Fallback>
                <p:oleObj name="Equation" r:id="rId9" imgW="1358640" imgH="419040" progId="Equation.DSMT4">
                  <p:embed/>
                  <p:pic>
                    <p:nvPicPr>
                      <p:cNvPr id="0" name=""/>
                      <p:cNvPicPr/>
                      <p:nvPr/>
                    </p:nvPicPr>
                    <p:blipFill>
                      <a:blip r:embed="rId10"/>
                      <a:stretch>
                        <a:fillRect/>
                      </a:stretch>
                    </p:blipFill>
                    <p:spPr>
                      <a:xfrm>
                        <a:off x="1576288" y="3103295"/>
                        <a:ext cx="1512889" cy="469721"/>
                      </a:xfrm>
                      <a:prstGeom prst="rect">
                        <a:avLst/>
                      </a:prstGeom>
                      <a:noFill/>
                      <a:ln>
                        <a:noFill/>
                      </a:ln>
                    </p:spPr>
                  </p:pic>
                </p:oleObj>
              </mc:Fallback>
            </mc:AlternateContent>
          </a:graphicData>
        </a:graphic>
      </p:graphicFrame>
      <p:graphicFrame>
        <p:nvGraphicFramePr>
          <p:cNvPr id="44" name="Object 43"/>
          <p:cNvGraphicFramePr>
            <a:graphicFrameLocks noChangeAspect="1"/>
          </p:cNvGraphicFramePr>
          <p:nvPr>
            <p:extLst>
              <p:ext uri="{D42A27DB-BD31-4B8C-83A1-F6EECF244321}">
                <p14:modId xmlns:p14="http://schemas.microsoft.com/office/powerpoint/2010/main" val="2415482376"/>
              </p:ext>
            </p:extLst>
          </p:nvPr>
        </p:nvGraphicFramePr>
        <p:xfrm>
          <a:off x="692061" y="1213781"/>
          <a:ext cx="3281342" cy="487027"/>
        </p:xfrm>
        <a:graphic>
          <a:graphicData uri="http://schemas.openxmlformats.org/presentationml/2006/ole">
            <mc:AlternateContent xmlns:mc="http://schemas.openxmlformats.org/markup-compatibility/2006">
              <mc:Choice xmlns:v="urn:schemas-microsoft-com:vml" Requires="v">
                <p:oleObj spid="_x0000_s62317" name="Equation" r:id="rId11" imgW="2819160" imgH="419040" progId="Equation.DSMT4">
                  <p:embed/>
                </p:oleObj>
              </mc:Choice>
              <mc:Fallback>
                <p:oleObj name="Equation" r:id="rId11" imgW="2819160" imgH="419040" progId="Equation.DSMT4">
                  <p:embed/>
                  <p:pic>
                    <p:nvPicPr>
                      <p:cNvPr id="0" name=""/>
                      <p:cNvPicPr/>
                      <p:nvPr/>
                    </p:nvPicPr>
                    <p:blipFill>
                      <a:blip r:embed="rId12"/>
                      <a:stretch>
                        <a:fillRect/>
                      </a:stretch>
                    </p:blipFill>
                    <p:spPr>
                      <a:xfrm>
                        <a:off x="692061" y="1213781"/>
                        <a:ext cx="3281342" cy="487027"/>
                      </a:xfrm>
                      <a:prstGeom prst="rect">
                        <a:avLst/>
                      </a:prstGeom>
                      <a:noFill/>
                      <a:ln>
                        <a:noFill/>
                      </a:ln>
                    </p:spPr>
                  </p:pic>
                </p:oleObj>
              </mc:Fallback>
            </mc:AlternateContent>
          </a:graphicData>
        </a:graphic>
      </p:graphicFrame>
      <p:graphicFrame>
        <p:nvGraphicFramePr>
          <p:cNvPr id="45" name="Object 44"/>
          <p:cNvGraphicFramePr>
            <a:graphicFrameLocks noChangeAspect="1"/>
          </p:cNvGraphicFramePr>
          <p:nvPr>
            <p:extLst>
              <p:ext uri="{D42A27DB-BD31-4B8C-83A1-F6EECF244321}">
                <p14:modId xmlns:p14="http://schemas.microsoft.com/office/powerpoint/2010/main" val="1388767963"/>
              </p:ext>
            </p:extLst>
          </p:nvPr>
        </p:nvGraphicFramePr>
        <p:xfrm>
          <a:off x="1208883" y="1916832"/>
          <a:ext cx="2247698" cy="471739"/>
        </p:xfrm>
        <a:graphic>
          <a:graphicData uri="http://schemas.openxmlformats.org/presentationml/2006/ole">
            <mc:AlternateContent xmlns:mc="http://schemas.openxmlformats.org/markup-compatibility/2006">
              <mc:Choice xmlns:v="urn:schemas-microsoft-com:vml" Requires="v">
                <p:oleObj spid="_x0000_s62318" name="Equation" r:id="rId13" imgW="2057400" imgH="431640" progId="Equation.DSMT4">
                  <p:embed/>
                </p:oleObj>
              </mc:Choice>
              <mc:Fallback>
                <p:oleObj name="Equation" r:id="rId13" imgW="2057400" imgH="431640" progId="Equation.DSMT4">
                  <p:embed/>
                  <p:pic>
                    <p:nvPicPr>
                      <p:cNvPr id="0" name=""/>
                      <p:cNvPicPr/>
                      <p:nvPr/>
                    </p:nvPicPr>
                    <p:blipFill>
                      <a:blip r:embed="rId14"/>
                      <a:stretch>
                        <a:fillRect/>
                      </a:stretch>
                    </p:blipFill>
                    <p:spPr>
                      <a:xfrm>
                        <a:off x="1208883" y="1916832"/>
                        <a:ext cx="2247698" cy="471739"/>
                      </a:xfrm>
                      <a:prstGeom prst="rect">
                        <a:avLst/>
                      </a:prstGeom>
                    </p:spPr>
                  </p:pic>
                </p:oleObj>
              </mc:Fallback>
            </mc:AlternateContent>
          </a:graphicData>
        </a:graphic>
      </p:graphicFrame>
      <p:graphicFrame>
        <p:nvGraphicFramePr>
          <p:cNvPr id="46" name="Object 45"/>
          <p:cNvGraphicFramePr>
            <a:graphicFrameLocks noChangeAspect="1"/>
          </p:cNvGraphicFramePr>
          <p:nvPr>
            <p:extLst>
              <p:ext uri="{D42A27DB-BD31-4B8C-83A1-F6EECF244321}">
                <p14:modId xmlns:p14="http://schemas.microsoft.com/office/powerpoint/2010/main" val="1404539489"/>
              </p:ext>
            </p:extLst>
          </p:nvPr>
        </p:nvGraphicFramePr>
        <p:xfrm>
          <a:off x="1062565" y="2374545"/>
          <a:ext cx="2540335" cy="478391"/>
        </p:xfrm>
        <a:graphic>
          <a:graphicData uri="http://schemas.openxmlformats.org/presentationml/2006/ole">
            <mc:AlternateContent xmlns:mc="http://schemas.openxmlformats.org/markup-compatibility/2006">
              <mc:Choice xmlns:v="urn:schemas-microsoft-com:vml" Requires="v">
                <p:oleObj spid="_x0000_s62319" name="Equation" r:id="rId15" imgW="2222280" imgH="419040" progId="Equation.DSMT4">
                  <p:embed/>
                </p:oleObj>
              </mc:Choice>
              <mc:Fallback>
                <p:oleObj name="Equation" r:id="rId15" imgW="2222280" imgH="419040" progId="Equation.DSMT4">
                  <p:embed/>
                  <p:pic>
                    <p:nvPicPr>
                      <p:cNvPr id="0" name=""/>
                      <p:cNvPicPr/>
                      <p:nvPr/>
                    </p:nvPicPr>
                    <p:blipFill>
                      <a:blip r:embed="rId16"/>
                      <a:stretch>
                        <a:fillRect/>
                      </a:stretch>
                    </p:blipFill>
                    <p:spPr>
                      <a:xfrm>
                        <a:off x="1062565" y="2374545"/>
                        <a:ext cx="2540335" cy="478391"/>
                      </a:xfrm>
                      <a:prstGeom prst="rect">
                        <a:avLst/>
                      </a:prstGeom>
                    </p:spPr>
                  </p:pic>
                </p:oleObj>
              </mc:Fallback>
            </mc:AlternateContent>
          </a:graphicData>
        </a:graphic>
      </p:graphicFrame>
      <p:sp>
        <p:nvSpPr>
          <p:cNvPr id="48" name="Rectangle 47"/>
          <p:cNvSpPr/>
          <p:nvPr/>
        </p:nvSpPr>
        <p:spPr>
          <a:xfrm>
            <a:off x="1889406" y="6228020"/>
            <a:ext cx="886653" cy="369332"/>
          </a:xfrm>
          <a:prstGeom prst="rect">
            <a:avLst/>
          </a:prstGeom>
        </p:spPr>
        <p:txBody>
          <a:bodyPr wrap="none">
            <a:spAutoFit/>
          </a:bodyPr>
          <a:lstStyle/>
          <a:p>
            <a:r>
              <a:rPr lang="en-US" b="1" dirty="0">
                <a:solidFill>
                  <a:srgbClr val="0000FF"/>
                </a:solidFill>
              </a:rPr>
              <a:t>Update</a:t>
            </a:r>
          </a:p>
        </p:txBody>
      </p:sp>
      <p:sp>
        <p:nvSpPr>
          <p:cNvPr id="50" name="Rectangle 49"/>
          <p:cNvSpPr/>
          <p:nvPr/>
        </p:nvSpPr>
        <p:spPr>
          <a:xfrm>
            <a:off x="1506096" y="2843644"/>
            <a:ext cx="1653273" cy="369332"/>
          </a:xfrm>
          <a:prstGeom prst="rect">
            <a:avLst/>
          </a:prstGeom>
        </p:spPr>
        <p:txBody>
          <a:bodyPr wrap="none">
            <a:spAutoFit/>
          </a:bodyPr>
          <a:lstStyle/>
          <a:p>
            <a:r>
              <a:rPr lang="en-US" b="1" dirty="0">
                <a:solidFill>
                  <a:srgbClr val="0000FF"/>
                </a:solidFill>
              </a:rPr>
              <a:t>Picard Iteration</a:t>
            </a:r>
          </a:p>
        </p:txBody>
      </p:sp>
      <p:sp>
        <p:nvSpPr>
          <p:cNvPr id="51" name="Rectangle 50"/>
          <p:cNvSpPr/>
          <p:nvPr/>
        </p:nvSpPr>
        <p:spPr>
          <a:xfrm>
            <a:off x="833764" y="967831"/>
            <a:ext cx="2997937" cy="369332"/>
          </a:xfrm>
          <a:prstGeom prst="rect">
            <a:avLst/>
          </a:prstGeom>
        </p:spPr>
        <p:txBody>
          <a:bodyPr wrap="none">
            <a:spAutoFit/>
          </a:bodyPr>
          <a:lstStyle/>
          <a:p>
            <a:r>
              <a:rPr lang="en-US" b="1" dirty="0">
                <a:solidFill>
                  <a:srgbClr val="0000FF"/>
                </a:solidFill>
              </a:rPr>
              <a:t>Dynamics &amp; Initial Conditions</a:t>
            </a:r>
          </a:p>
        </p:txBody>
      </p:sp>
      <p:sp>
        <p:nvSpPr>
          <p:cNvPr id="52" name="Rectangle 51"/>
          <p:cNvSpPr/>
          <p:nvPr/>
        </p:nvSpPr>
        <p:spPr>
          <a:xfrm>
            <a:off x="1725034" y="1619508"/>
            <a:ext cx="1215397" cy="369332"/>
          </a:xfrm>
          <a:prstGeom prst="rect">
            <a:avLst/>
          </a:prstGeom>
        </p:spPr>
        <p:txBody>
          <a:bodyPr wrap="none">
            <a:spAutoFit/>
          </a:bodyPr>
          <a:lstStyle/>
          <a:p>
            <a:r>
              <a:rPr lang="en-US" b="1" dirty="0">
                <a:solidFill>
                  <a:srgbClr val="0000FF"/>
                </a:solidFill>
              </a:rPr>
              <a:t>Time and </a:t>
            </a:r>
            <a:r>
              <a:rPr lang="el-GR" b="1" i="1" dirty="0">
                <a:solidFill>
                  <a:srgbClr val="0000FF"/>
                </a:solidFill>
              </a:rPr>
              <a:t>τ</a:t>
            </a:r>
            <a:endParaRPr lang="en-US" b="1" i="1" dirty="0">
              <a:solidFill>
                <a:srgbClr val="0000FF"/>
              </a:solidFill>
            </a:endParaRPr>
          </a:p>
        </p:txBody>
      </p:sp>
      <p:sp>
        <p:nvSpPr>
          <p:cNvPr id="53" name="Rectangle 52"/>
          <p:cNvSpPr/>
          <p:nvPr/>
        </p:nvSpPr>
        <p:spPr>
          <a:xfrm>
            <a:off x="1628533" y="5291916"/>
            <a:ext cx="1408399" cy="369332"/>
          </a:xfrm>
          <a:prstGeom prst="rect">
            <a:avLst/>
          </a:prstGeom>
        </p:spPr>
        <p:txBody>
          <a:bodyPr wrap="none">
            <a:spAutoFit/>
          </a:bodyPr>
          <a:lstStyle/>
          <a:p>
            <a:r>
              <a:rPr lang="en-US" b="1" dirty="0">
                <a:solidFill>
                  <a:srgbClr val="0000FF"/>
                </a:solidFill>
              </a:rPr>
              <a:t>Convergence</a:t>
            </a:r>
          </a:p>
        </p:txBody>
      </p:sp>
      <p:graphicFrame>
        <p:nvGraphicFramePr>
          <p:cNvPr id="54" name="Object 53"/>
          <p:cNvGraphicFramePr>
            <a:graphicFrameLocks noChangeAspect="1"/>
          </p:cNvGraphicFramePr>
          <p:nvPr>
            <p:extLst>
              <p:ext uri="{D42A27DB-BD31-4B8C-83A1-F6EECF244321}">
                <p14:modId xmlns:p14="http://schemas.microsoft.com/office/powerpoint/2010/main" val="3761434483"/>
              </p:ext>
            </p:extLst>
          </p:nvPr>
        </p:nvGraphicFramePr>
        <p:xfrm>
          <a:off x="996797" y="6487516"/>
          <a:ext cx="2671871" cy="341413"/>
        </p:xfrm>
        <a:graphic>
          <a:graphicData uri="http://schemas.openxmlformats.org/presentationml/2006/ole">
            <mc:AlternateContent xmlns:mc="http://schemas.openxmlformats.org/markup-compatibility/2006">
              <mc:Choice xmlns:v="urn:schemas-microsoft-com:vml" Requires="v">
                <p:oleObj spid="_x0000_s62320" name="Equation" r:id="rId17" imgW="1790640" imgH="228600" progId="Equation.DSMT4">
                  <p:embed/>
                </p:oleObj>
              </mc:Choice>
              <mc:Fallback>
                <p:oleObj name="Equation" r:id="rId17" imgW="1790640" imgH="228600" progId="Equation.DSMT4">
                  <p:embed/>
                  <p:pic>
                    <p:nvPicPr>
                      <p:cNvPr id="0" name=""/>
                      <p:cNvPicPr/>
                      <p:nvPr/>
                    </p:nvPicPr>
                    <p:blipFill>
                      <a:blip r:embed="rId18"/>
                      <a:stretch>
                        <a:fillRect/>
                      </a:stretch>
                    </p:blipFill>
                    <p:spPr>
                      <a:xfrm>
                        <a:off x="996797" y="6487516"/>
                        <a:ext cx="2671871" cy="341413"/>
                      </a:xfrm>
                      <a:prstGeom prst="rect">
                        <a:avLst/>
                      </a:prstGeom>
                    </p:spPr>
                  </p:pic>
                </p:oleObj>
              </mc:Fallback>
            </mc:AlternateContent>
          </a:graphicData>
        </a:graphic>
      </p:graphicFrame>
      <p:graphicFrame>
        <p:nvGraphicFramePr>
          <p:cNvPr id="38" name="Object 37"/>
          <p:cNvGraphicFramePr>
            <a:graphicFrameLocks noChangeAspect="1"/>
          </p:cNvGraphicFramePr>
          <p:nvPr>
            <p:extLst>
              <p:ext uri="{D42A27DB-BD31-4B8C-83A1-F6EECF244321}">
                <p14:modId xmlns:p14="http://schemas.microsoft.com/office/powerpoint/2010/main" val="2306131516"/>
              </p:ext>
            </p:extLst>
          </p:nvPr>
        </p:nvGraphicFramePr>
        <p:xfrm>
          <a:off x="1017017" y="3899240"/>
          <a:ext cx="2631431" cy="753896"/>
        </p:xfrm>
        <a:graphic>
          <a:graphicData uri="http://schemas.openxmlformats.org/presentationml/2006/ole">
            <mc:AlternateContent xmlns:mc="http://schemas.openxmlformats.org/markup-compatibility/2006">
              <mc:Choice xmlns:v="urn:schemas-microsoft-com:vml" Requires="v">
                <p:oleObj spid="_x0000_s62321" name="Equation" r:id="rId19" imgW="2565360" imgH="736560" progId="Equation.DSMT4">
                  <p:embed/>
                </p:oleObj>
              </mc:Choice>
              <mc:Fallback>
                <p:oleObj name="Equation" r:id="rId19" imgW="2565360" imgH="736560" progId="Equation.DSMT4">
                  <p:embed/>
                  <p:pic>
                    <p:nvPicPr>
                      <p:cNvPr id="0" name=""/>
                      <p:cNvPicPr/>
                      <p:nvPr/>
                    </p:nvPicPr>
                    <p:blipFill>
                      <a:blip r:embed="rId20"/>
                      <a:stretch>
                        <a:fillRect/>
                      </a:stretch>
                    </p:blipFill>
                    <p:spPr>
                      <a:xfrm>
                        <a:off x="1017017" y="3899240"/>
                        <a:ext cx="2631431" cy="753896"/>
                      </a:xfrm>
                      <a:prstGeom prst="rect">
                        <a:avLst/>
                      </a:prstGeom>
                    </p:spPr>
                  </p:pic>
                </p:oleObj>
              </mc:Fallback>
            </mc:AlternateContent>
          </a:graphicData>
        </a:graphic>
      </p:graphicFrame>
      <p:graphicFrame>
        <p:nvGraphicFramePr>
          <p:cNvPr id="47" name="Object 46"/>
          <p:cNvGraphicFramePr>
            <a:graphicFrameLocks noChangeAspect="1"/>
          </p:cNvGraphicFramePr>
          <p:nvPr>
            <p:extLst>
              <p:ext uri="{D42A27DB-BD31-4B8C-83A1-F6EECF244321}">
                <p14:modId xmlns:p14="http://schemas.microsoft.com/office/powerpoint/2010/main" val="969142754"/>
              </p:ext>
            </p:extLst>
          </p:nvPr>
        </p:nvGraphicFramePr>
        <p:xfrm>
          <a:off x="1177619" y="4725144"/>
          <a:ext cx="2310227" cy="292336"/>
        </p:xfrm>
        <a:graphic>
          <a:graphicData uri="http://schemas.openxmlformats.org/presentationml/2006/ole">
            <mc:AlternateContent xmlns:mc="http://schemas.openxmlformats.org/markup-compatibility/2006">
              <mc:Choice xmlns:v="urn:schemas-microsoft-com:vml" Requires="v">
                <p:oleObj spid="_x0000_s62322" name="Equation" r:id="rId21" imgW="2006280" imgH="253800" progId="Equation.DSMT4">
                  <p:embed/>
                </p:oleObj>
              </mc:Choice>
              <mc:Fallback>
                <p:oleObj name="Equation" r:id="rId21" imgW="2006280" imgH="253800" progId="Equation.DSMT4">
                  <p:embed/>
                  <p:pic>
                    <p:nvPicPr>
                      <p:cNvPr id="0" name=""/>
                      <p:cNvPicPr/>
                      <p:nvPr/>
                    </p:nvPicPr>
                    <p:blipFill>
                      <a:blip r:embed="rId22"/>
                      <a:stretch>
                        <a:fillRect/>
                      </a:stretch>
                    </p:blipFill>
                    <p:spPr>
                      <a:xfrm>
                        <a:off x="1177619" y="4725144"/>
                        <a:ext cx="2310227" cy="292336"/>
                      </a:xfrm>
                      <a:prstGeom prst="rect">
                        <a:avLst/>
                      </a:prstGeom>
                    </p:spPr>
                  </p:pic>
                </p:oleObj>
              </mc:Fallback>
            </mc:AlternateContent>
          </a:graphicData>
        </a:graphic>
      </p:graphicFrame>
      <p:graphicFrame>
        <p:nvGraphicFramePr>
          <p:cNvPr id="49" name="Object 48"/>
          <p:cNvGraphicFramePr>
            <a:graphicFrameLocks noChangeAspect="1"/>
          </p:cNvGraphicFramePr>
          <p:nvPr>
            <p:extLst>
              <p:ext uri="{D42A27DB-BD31-4B8C-83A1-F6EECF244321}">
                <p14:modId xmlns:p14="http://schemas.microsoft.com/office/powerpoint/2010/main" val="1438433023"/>
              </p:ext>
            </p:extLst>
          </p:nvPr>
        </p:nvGraphicFramePr>
        <p:xfrm>
          <a:off x="893763" y="5082704"/>
          <a:ext cx="2878137" cy="290512"/>
        </p:xfrm>
        <a:graphic>
          <a:graphicData uri="http://schemas.openxmlformats.org/presentationml/2006/ole">
            <mc:AlternateContent xmlns:mc="http://schemas.openxmlformats.org/markup-compatibility/2006">
              <mc:Choice xmlns:v="urn:schemas-microsoft-com:vml" Requires="v">
                <p:oleObj spid="_x0000_s62323" name="Equation" r:id="rId23" imgW="2400120" imgH="241200" progId="Equation.DSMT4">
                  <p:embed/>
                </p:oleObj>
              </mc:Choice>
              <mc:Fallback>
                <p:oleObj name="Equation" r:id="rId23" imgW="2400120" imgH="241200" progId="Equation.DSMT4">
                  <p:embed/>
                  <p:pic>
                    <p:nvPicPr>
                      <p:cNvPr id="0" name=""/>
                      <p:cNvPicPr/>
                      <p:nvPr/>
                    </p:nvPicPr>
                    <p:blipFill>
                      <a:blip r:embed="rId24"/>
                      <a:stretch>
                        <a:fillRect/>
                      </a:stretch>
                    </p:blipFill>
                    <p:spPr>
                      <a:xfrm>
                        <a:off x="893763" y="5082704"/>
                        <a:ext cx="2878137" cy="290512"/>
                      </a:xfrm>
                      <a:prstGeom prst="rect">
                        <a:avLst/>
                      </a:prstGeom>
                    </p:spPr>
                  </p:pic>
                </p:oleObj>
              </mc:Fallback>
            </mc:AlternateContent>
          </a:graphicData>
        </a:graphic>
      </p:graphicFrame>
      <p:graphicFrame>
        <p:nvGraphicFramePr>
          <p:cNvPr id="55" name="Object 54"/>
          <p:cNvGraphicFramePr>
            <a:graphicFrameLocks noChangeAspect="1"/>
          </p:cNvGraphicFramePr>
          <p:nvPr>
            <p:extLst>
              <p:ext uri="{D42A27DB-BD31-4B8C-83A1-F6EECF244321}">
                <p14:modId xmlns:p14="http://schemas.microsoft.com/office/powerpoint/2010/main" val="299804467"/>
              </p:ext>
            </p:extLst>
          </p:nvPr>
        </p:nvGraphicFramePr>
        <p:xfrm>
          <a:off x="6269038" y="1414584"/>
          <a:ext cx="2816225" cy="2290762"/>
        </p:xfrm>
        <a:graphic>
          <a:graphicData uri="http://schemas.openxmlformats.org/presentationml/2006/ole">
            <mc:AlternateContent xmlns:mc="http://schemas.openxmlformats.org/markup-compatibility/2006">
              <mc:Choice xmlns:v="urn:schemas-microsoft-com:vml" Requires="v">
                <p:oleObj spid="_x0000_s62324" name="Equation" r:id="rId25" imgW="4000320" imgH="3251160" progId="Equation.DSMT4">
                  <p:embed/>
                </p:oleObj>
              </mc:Choice>
              <mc:Fallback>
                <p:oleObj name="Equation" r:id="rId25" imgW="4000320" imgH="3251160" progId="Equation.DSMT4">
                  <p:embed/>
                  <p:pic>
                    <p:nvPicPr>
                      <p:cNvPr id="0" name=""/>
                      <p:cNvPicPr/>
                      <p:nvPr/>
                    </p:nvPicPr>
                    <p:blipFill>
                      <a:blip r:embed="rId26"/>
                      <a:stretch>
                        <a:fillRect/>
                      </a:stretch>
                    </p:blipFill>
                    <p:spPr>
                      <a:xfrm>
                        <a:off x="6269038" y="1414584"/>
                        <a:ext cx="2816225" cy="2290762"/>
                      </a:xfrm>
                      <a:prstGeom prst="rect">
                        <a:avLst/>
                      </a:prstGeom>
                    </p:spPr>
                  </p:pic>
                </p:oleObj>
              </mc:Fallback>
            </mc:AlternateContent>
          </a:graphicData>
        </a:graphic>
      </p:graphicFrame>
      <p:graphicFrame>
        <p:nvGraphicFramePr>
          <p:cNvPr id="56" name="Object 55"/>
          <p:cNvGraphicFramePr>
            <a:graphicFrameLocks noChangeAspect="1"/>
          </p:cNvGraphicFramePr>
          <p:nvPr>
            <p:extLst>
              <p:ext uri="{D42A27DB-BD31-4B8C-83A1-F6EECF244321}">
                <p14:modId xmlns:p14="http://schemas.microsoft.com/office/powerpoint/2010/main" val="1265989875"/>
              </p:ext>
            </p:extLst>
          </p:nvPr>
        </p:nvGraphicFramePr>
        <p:xfrm>
          <a:off x="4622384" y="4573545"/>
          <a:ext cx="619125" cy="839787"/>
        </p:xfrm>
        <a:graphic>
          <a:graphicData uri="http://schemas.openxmlformats.org/presentationml/2006/ole">
            <mc:AlternateContent xmlns:mc="http://schemas.openxmlformats.org/markup-compatibility/2006">
              <mc:Choice xmlns:v="urn:schemas-microsoft-com:vml" Requires="v">
                <p:oleObj spid="_x0000_s62325" name="Equation" r:id="rId27" imgW="672840" imgH="914400" progId="Equation.DSMT4">
                  <p:embed/>
                </p:oleObj>
              </mc:Choice>
              <mc:Fallback>
                <p:oleObj name="Equation" r:id="rId27" imgW="672840" imgH="914400" progId="Equation.DSMT4">
                  <p:embed/>
                  <p:pic>
                    <p:nvPicPr>
                      <p:cNvPr id="0" name=""/>
                      <p:cNvPicPr/>
                      <p:nvPr/>
                    </p:nvPicPr>
                    <p:blipFill>
                      <a:blip r:embed="rId28"/>
                      <a:stretch>
                        <a:fillRect/>
                      </a:stretch>
                    </p:blipFill>
                    <p:spPr>
                      <a:xfrm>
                        <a:off x="4622384" y="4573545"/>
                        <a:ext cx="619125" cy="839787"/>
                      </a:xfrm>
                      <a:prstGeom prst="rect">
                        <a:avLst/>
                      </a:prstGeom>
                    </p:spPr>
                  </p:pic>
                </p:oleObj>
              </mc:Fallback>
            </mc:AlternateContent>
          </a:graphicData>
        </a:graphic>
      </p:graphicFrame>
      <p:graphicFrame>
        <p:nvGraphicFramePr>
          <p:cNvPr id="57" name="Object 56"/>
          <p:cNvGraphicFramePr>
            <a:graphicFrameLocks noChangeAspect="1"/>
          </p:cNvGraphicFramePr>
          <p:nvPr>
            <p:extLst>
              <p:ext uri="{D42A27DB-BD31-4B8C-83A1-F6EECF244321}">
                <p14:modId xmlns:p14="http://schemas.microsoft.com/office/powerpoint/2010/main" val="3329055327"/>
              </p:ext>
            </p:extLst>
          </p:nvPr>
        </p:nvGraphicFramePr>
        <p:xfrm>
          <a:off x="4322681" y="2828032"/>
          <a:ext cx="1852612" cy="889000"/>
        </p:xfrm>
        <a:graphic>
          <a:graphicData uri="http://schemas.openxmlformats.org/presentationml/2006/ole">
            <mc:AlternateContent xmlns:mc="http://schemas.openxmlformats.org/markup-compatibility/2006">
              <mc:Choice xmlns:v="urn:schemas-microsoft-com:vml" Requires="v">
                <p:oleObj spid="_x0000_s62326" name="Equation" r:id="rId29" imgW="1955520" imgH="939600" progId="Equation.DSMT4">
                  <p:embed/>
                </p:oleObj>
              </mc:Choice>
              <mc:Fallback>
                <p:oleObj name="Equation" r:id="rId29" imgW="1955520" imgH="939600" progId="Equation.DSMT4">
                  <p:embed/>
                  <p:pic>
                    <p:nvPicPr>
                      <p:cNvPr id="0" name=""/>
                      <p:cNvPicPr/>
                      <p:nvPr/>
                    </p:nvPicPr>
                    <p:blipFill>
                      <a:blip r:embed="rId30"/>
                      <a:stretch>
                        <a:fillRect/>
                      </a:stretch>
                    </p:blipFill>
                    <p:spPr>
                      <a:xfrm>
                        <a:off x="4322681" y="2828032"/>
                        <a:ext cx="1852612" cy="889000"/>
                      </a:xfrm>
                      <a:prstGeom prst="rect">
                        <a:avLst/>
                      </a:prstGeom>
                    </p:spPr>
                  </p:pic>
                </p:oleObj>
              </mc:Fallback>
            </mc:AlternateContent>
          </a:graphicData>
        </a:graphic>
      </p:graphicFrame>
      <p:graphicFrame>
        <p:nvGraphicFramePr>
          <p:cNvPr id="58" name="Object 57"/>
          <p:cNvGraphicFramePr>
            <a:graphicFrameLocks noChangeAspect="1"/>
          </p:cNvGraphicFramePr>
          <p:nvPr>
            <p:extLst>
              <p:ext uri="{D42A27DB-BD31-4B8C-83A1-F6EECF244321}">
                <p14:modId xmlns:p14="http://schemas.microsoft.com/office/powerpoint/2010/main" val="2437734517"/>
              </p:ext>
            </p:extLst>
          </p:nvPr>
        </p:nvGraphicFramePr>
        <p:xfrm>
          <a:off x="5277536" y="1861395"/>
          <a:ext cx="897757" cy="950566"/>
        </p:xfrm>
        <a:graphic>
          <a:graphicData uri="http://schemas.openxmlformats.org/presentationml/2006/ole">
            <mc:AlternateContent xmlns:mc="http://schemas.openxmlformats.org/markup-compatibility/2006">
              <mc:Choice xmlns:v="urn:schemas-microsoft-com:vml" Requires="v">
                <p:oleObj spid="_x0000_s62327" name="Equation" r:id="rId31" imgW="863280" imgH="914400" progId="Equation.DSMT4">
                  <p:embed/>
                </p:oleObj>
              </mc:Choice>
              <mc:Fallback>
                <p:oleObj name="Equation" r:id="rId31" imgW="863280" imgH="914400" progId="Equation.DSMT4">
                  <p:embed/>
                  <p:pic>
                    <p:nvPicPr>
                      <p:cNvPr id="0" name=""/>
                      <p:cNvPicPr/>
                      <p:nvPr/>
                    </p:nvPicPr>
                    <p:blipFill>
                      <a:blip r:embed="rId32"/>
                      <a:stretch>
                        <a:fillRect/>
                      </a:stretch>
                    </p:blipFill>
                    <p:spPr>
                      <a:xfrm>
                        <a:off x="5277536" y="1861395"/>
                        <a:ext cx="897757" cy="950566"/>
                      </a:xfrm>
                      <a:prstGeom prst="rect">
                        <a:avLst/>
                      </a:prstGeom>
                    </p:spPr>
                  </p:pic>
                </p:oleObj>
              </mc:Fallback>
            </mc:AlternateContent>
          </a:graphicData>
        </a:graphic>
      </p:graphicFrame>
      <p:graphicFrame>
        <p:nvGraphicFramePr>
          <p:cNvPr id="59" name="Object 58"/>
          <p:cNvGraphicFramePr>
            <a:graphicFrameLocks noChangeAspect="1"/>
          </p:cNvGraphicFramePr>
          <p:nvPr>
            <p:extLst>
              <p:ext uri="{D42A27DB-BD31-4B8C-83A1-F6EECF244321}">
                <p14:modId xmlns:p14="http://schemas.microsoft.com/office/powerpoint/2010/main" val="3755121373"/>
              </p:ext>
            </p:extLst>
          </p:nvPr>
        </p:nvGraphicFramePr>
        <p:xfrm>
          <a:off x="4981493" y="1521827"/>
          <a:ext cx="1193800" cy="254000"/>
        </p:xfrm>
        <a:graphic>
          <a:graphicData uri="http://schemas.openxmlformats.org/presentationml/2006/ole">
            <mc:AlternateContent xmlns:mc="http://schemas.openxmlformats.org/markup-compatibility/2006">
              <mc:Choice xmlns:v="urn:schemas-microsoft-com:vml" Requires="v">
                <p:oleObj spid="_x0000_s62328" name="Equation" r:id="rId33" imgW="1193760" imgH="253800" progId="Equation.DSMT4">
                  <p:embed/>
                </p:oleObj>
              </mc:Choice>
              <mc:Fallback>
                <p:oleObj name="Equation" r:id="rId33" imgW="1193760" imgH="253800" progId="Equation.DSMT4">
                  <p:embed/>
                  <p:pic>
                    <p:nvPicPr>
                      <p:cNvPr id="0" name=""/>
                      <p:cNvPicPr/>
                      <p:nvPr/>
                    </p:nvPicPr>
                    <p:blipFill>
                      <a:blip r:embed="rId34"/>
                      <a:stretch>
                        <a:fillRect/>
                      </a:stretch>
                    </p:blipFill>
                    <p:spPr>
                      <a:xfrm>
                        <a:off x="4981493" y="1521827"/>
                        <a:ext cx="1193800" cy="254000"/>
                      </a:xfrm>
                      <a:prstGeom prst="rect">
                        <a:avLst/>
                      </a:prstGeom>
                    </p:spPr>
                  </p:pic>
                </p:oleObj>
              </mc:Fallback>
            </mc:AlternateContent>
          </a:graphicData>
        </a:graphic>
      </p:graphicFrame>
      <p:graphicFrame>
        <p:nvGraphicFramePr>
          <p:cNvPr id="60" name="Object 59"/>
          <p:cNvGraphicFramePr>
            <a:graphicFrameLocks noChangeAspect="1"/>
          </p:cNvGraphicFramePr>
          <p:nvPr>
            <p:extLst>
              <p:ext uri="{D42A27DB-BD31-4B8C-83A1-F6EECF244321}">
                <p14:modId xmlns:p14="http://schemas.microsoft.com/office/powerpoint/2010/main" val="1790347744"/>
              </p:ext>
            </p:extLst>
          </p:nvPr>
        </p:nvGraphicFramePr>
        <p:xfrm>
          <a:off x="4579908" y="1914637"/>
          <a:ext cx="569103" cy="852847"/>
        </p:xfrm>
        <a:graphic>
          <a:graphicData uri="http://schemas.openxmlformats.org/presentationml/2006/ole">
            <mc:AlternateContent xmlns:mc="http://schemas.openxmlformats.org/markup-compatibility/2006">
              <mc:Choice xmlns:v="urn:schemas-microsoft-com:vml" Requires="v">
                <p:oleObj spid="_x0000_s62329" name="Equation" r:id="rId35" imgW="609480" imgH="914400" progId="Equation.DSMT4">
                  <p:embed/>
                </p:oleObj>
              </mc:Choice>
              <mc:Fallback>
                <p:oleObj name="Equation" r:id="rId35" imgW="609480" imgH="914400" progId="Equation.DSMT4">
                  <p:embed/>
                  <p:pic>
                    <p:nvPicPr>
                      <p:cNvPr id="0" name=""/>
                      <p:cNvPicPr/>
                      <p:nvPr/>
                    </p:nvPicPr>
                    <p:blipFill>
                      <a:blip r:embed="rId36"/>
                      <a:stretch>
                        <a:fillRect/>
                      </a:stretch>
                    </p:blipFill>
                    <p:spPr>
                      <a:xfrm>
                        <a:off x="4579908" y="1914637"/>
                        <a:ext cx="569103" cy="852847"/>
                      </a:xfrm>
                      <a:prstGeom prst="rect">
                        <a:avLst/>
                      </a:prstGeom>
                    </p:spPr>
                  </p:pic>
                </p:oleObj>
              </mc:Fallback>
            </mc:AlternateContent>
          </a:graphicData>
        </a:graphic>
      </p:graphicFrame>
      <p:graphicFrame>
        <p:nvGraphicFramePr>
          <p:cNvPr id="61" name="Object 60"/>
          <p:cNvGraphicFramePr>
            <a:graphicFrameLocks noChangeAspect="1"/>
          </p:cNvGraphicFramePr>
          <p:nvPr>
            <p:extLst>
              <p:ext uri="{D42A27DB-BD31-4B8C-83A1-F6EECF244321}">
                <p14:modId xmlns:p14="http://schemas.microsoft.com/office/powerpoint/2010/main" val="4000946995"/>
              </p:ext>
            </p:extLst>
          </p:nvPr>
        </p:nvGraphicFramePr>
        <p:xfrm>
          <a:off x="6285985" y="4154295"/>
          <a:ext cx="2762025" cy="2255803"/>
        </p:xfrm>
        <a:graphic>
          <a:graphicData uri="http://schemas.openxmlformats.org/presentationml/2006/ole">
            <mc:AlternateContent xmlns:mc="http://schemas.openxmlformats.org/markup-compatibility/2006">
              <mc:Choice xmlns:v="urn:schemas-microsoft-com:vml" Requires="v">
                <p:oleObj spid="_x0000_s62330" name="Equation" r:id="rId37" imgW="3949560" imgH="3225600" progId="Equation.DSMT4">
                  <p:embed/>
                </p:oleObj>
              </mc:Choice>
              <mc:Fallback>
                <p:oleObj name="Equation" r:id="rId37" imgW="3949560" imgH="3225600" progId="Equation.DSMT4">
                  <p:embed/>
                  <p:pic>
                    <p:nvPicPr>
                      <p:cNvPr id="0" name=""/>
                      <p:cNvPicPr/>
                      <p:nvPr/>
                    </p:nvPicPr>
                    <p:blipFill>
                      <a:blip r:embed="rId38"/>
                      <a:stretch>
                        <a:fillRect/>
                      </a:stretch>
                    </p:blipFill>
                    <p:spPr>
                      <a:xfrm>
                        <a:off x="6285985" y="4154295"/>
                        <a:ext cx="2762025" cy="2255803"/>
                      </a:xfrm>
                      <a:prstGeom prst="rect">
                        <a:avLst/>
                      </a:prstGeom>
                    </p:spPr>
                  </p:pic>
                </p:oleObj>
              </mc:Fallback>
            </mc:AlternateContent>
          </a:graphicData>
        </a:graphic>
      </p:graphicFrame>
      <p:graphicFrame>
        <p:nvGraphicFramePr>
          <p:cNvPr id="62" name="Object 61"/>
          <p:cNvGraphicFramePr>
            <a:graphicFrameLocks noChangeAspect="1"/>
          </p:cNvGraphicFramePr>
          <p:nvPr>
            <p:extLst>
              <p:ext uri="{D42A27DB-BD31-4B8C-83A1-F6EECF244321}">
                <p14:modId xmlns:p14="http://schemas.microsoft.com/office/powerpoint/2010/main" val="3270255238"/>
              </p:ext>
            </p:extLst>
          </p:nvPr>
        </p:nvGraphicFramePr>
        <p:xfrm>
          <a:off x="5019987" y="4175273"/>
          <a:ext cx="1206500" cy="254000"/>
        </p:xfrm>
        <a:graphic>
          <a:graphicData uri="http://schemas.openxmlformats.org/presentationml/2006/ole">
            <mc:AlternateContent xmlns:mc="http://schemas.openxmlformats.org/markup-compatibility/2006">
              <mc:Choice xmlns:v="urn:schemas-microsoft-com:vml" Requires="v">
                <p:oleObj spid="_x0000_s62331" name="Equation" r:id="rId39" imgW="1206360" imgH="253800" progId="Equation.DSMT4">
                  <p:embed/>
                </p:oleObj>
              </mc:Choice>
              <mc:Fallback>
                <p:oleObj name="Equation" r:id="rId39" imgW="1206360" imgH="253800" progId="Equation.DSMT4">
                  <p:embed/>
                  <p:pic>
                    <p:nvPicPr>
                      <p:cNvPr id="0" name=""/>
                      <p:cNvPicPr/>
                      <p:nvPr/>
                    </p:nvPicPr>
                    <p:blipFill>
                      <a:blip r:embed="rId40"/>
                      <a:stretch>
                        <a:fillRect/>
                      </a:stretch>
                    </p:blipFill>
                    <p:spPr>
                      <a:xfrm>
                        <a:off x="5019987" y="4175273"/>
                        <a:ext cx="1206500" cy="254000"/>
                      </a:xfrm>
                      <a:prstGeom prst="rect">
                        <a:avLst/>
                      </a:prstGeom>
                    </p:spPr>
                  </p:pic>
                </p:oleObj>
              </mc:Fallback>
            </mc:AlternateContent>
          </a:graphicData>
        </a:graphic>
      </p:graphicFrame>
      <p:graphicFrame>
        <p:nvGraphicFramePr>
          <p:cNvPr id="63" name="Object 62"/>
          <p:cNvGraphicFramePr>
            <a:graphicFrameLocks noChangeAspect="1"/>
          </p:cNvGraphicFramePr>
          <p:nvPr>
            <p:extLst>
              <p:ext uri="{D42A27DB-BD31-4B8C-83A1-F6EECF244321}">
                <p14:modId xmlns:p14="http://schemas.microsoft.com/office/powerpoint/2010/main" val="4033370107"/>
              </p:ext>
            </p:extLst>
          </p:nvPr>
        </p:nvGraphicFramePr>
        <p:xfrm>
          <a:off x="5328730" y="4529539"/>
          <a:ext cx="897757" cy="950566"/>
        </p:xfrm>
        <a:graphic>
          <a:graphicData uri="http://schemas.openxmlformats.org/presentationml/2006/ole">
            <mc:AlternateContent xmlns:mc="http://schemas.openxmlformats.org/markup-compatibility/2006">
              <mc:Choice xmlns:v="urn:schemas-microsoft-com:vml" Requires="v">
                <p:oleObj spid="_x0000_s62332" name="Equation" r:id="rId41" imgW="863280" imgH="914400" progId="Equation.DSMT4">
                  <p:embed/>
                </p:oleObj>
              </mc:Choice>
              <mc:Fallback>
                <p:oleObj name="Equation" r:id="rId41" imgW="863280" imgH="914400" progId="Equation.DSMT4">
                  <p:embed/>
                  <p:pic>
                    <p:nvPicPr>
                      <p:cNvPr id="0" name=""/>
                      <p:cNvPicPr/>
                      <p:nvPr/>
                    </p:nvPicPr>
                    <p:blipFill>
                      <a:blip r:embed="rId32"/>
                      <a:stretch>
                        <a:fillRect/>
                      </a:stretch>
                    </p:blipFill>
                    <p:spPr>
                      <a:xfrm>
                        <a:off x="5328730" y="4529539"/>
                        <a:ext cx="897757" cy="950566"/>
                      </a:xfrm>
                      <a:prstGeom prst="rect">
                        <a:avLst/>
                      </a:prstGeom>
                    </p:spPr>
                  </p:pic>
                </p:oleObj>
              </mc:Fallback>
            </mc:AlternateContent>
          </a:graphicData>
        </a:graphic>
      </p:graphicFrame>
      <p:graphicFrame>
        <p:nvGraphicFramePr>
          <p:cNvPr id="64" name="Object 63"/>
          <p:cNvGraphicFramePr>
            <a:graphicFrameLocks noChangeAspect="1"/>
          </p:cNvGraphicFramePr>
          <p:nvPr>
            <p:extLst>
              <p:ext uri="{D42A27DB-BD31-4B8C-83A1-F6EECF244321}">
                <p14:modId xmlns:p14="http://schemas.microsoft.com/office/powerpoint/2010/main" val="3274618999"/>
              </p:ext>
            </p:extLst>
          </p:nvPr>
        </p:nvGraphicFramePr>
        <p:xfrm>
          <a:off x="4458392" y="5535778"/>
          <a:ext cx="1768095" cy="890061"/>
        </p:xfrm>
        <a:graphic>
          <a:graphicData uri="http://schemas.openxmlformats.org/presentationml/2006/ole">
            <mc:AlternateContent xmlns:mc="http://schemas.openxmlformats.org/markup-compatibility/2006">
              <mc:Choice xmlns:v="urn:schemas-microsoft-com:vml" Requires="v">
                <p:oleObj spid="_x0000_s62333" name="Equation" r:id="rId42" imgW="1866600" imgH="939600" progId="Equation.DSMT4">
                  <p:embed/>
                </p:oleObj>
              </mc:Choice>
              <mc:Fallback>
                <p:oleObj name="Equation" r:id="rId42" imgW="1866600" imgH="939600" progId="Equation.DSMT4">
                  <p:embed/>
                  <p:pic>
                    <p:nvPicPr>
                      <p:cNvPr id="0" name=""/>
                      <p:cNvPicPr/>
                      <p:nvPr/>
                    </p:nvPicPr>
                    <p:blipFill>
                      <a:blip r:embed="rId43"/>
                      <a:stretch>
                        <a:fillRect/>
                      </a:stretch>
                    </p:blipFill>
                    <p:spPr>
                      <a:xfrm>
                        <a:off x="4458392" y="5535778"/>
                        <a:ext cx="1768095" cy="890061"/>
                      </a:xfrm>
                      <a:prstGeom prst="rect">
                        <a:avLst/>
                      </a:prstGeom>
                    </p:spPr>
                  </p:pic>
                </p:oleObj>
              </mc:Fallback>
            </mc:AlternateContent>
          </a:graphicData>
        </a:graphic>
      </p:graphicFrame>
      <p:sp>
        <p:nvSpPr>
          <p:cNvPr id="65" name="Rectangle 64"/>
          <p:cNvSpPr/>
          <p:nvPr/>
        </p:nvSpPr>
        <p:spPr>
          <a:xfrm>
            <a:off x="5940152" y="3817363"/>
            <a:ext cx="1483355" cy="307777"/>
          </a:xfrm>
          <a:prstGeom prst="rect">
            <a:avLst/>
          </a:prstGeom>
        </p:spPr>
        <p:txBody>
          <a:bodyPr wrap="none">
            <a:spAutoFit/>
          </a:bodyPr>
          <a:lstStyle/>
          <a:p>
            <a:r>
              <a:rPr lang="en-US" sz="1400" b="1" i="1" dirty="0">
                <a:solidFill>
                  <a:srgbClr val="FF0000"/>
                </a:solidFill>
              </a:rPr>
              <a:t>Position Matrices</a:t>
            </a:r>
          </a:p>
        </p:txBody>
      </p:sp>
      <p:sp>
        <p:nvSpPr>
          <p:cNvPr id="66" name="Rectangle 65"/>
          <p:cNvSpPr/>
          <p:nvPr/>
        </p:nvSpPr>
        <p:spPr>
          <a:xfrm>
            <a:off x="5945730" y="997101"/>
            <a:ext cx="1472198" cy="307777"/>
          </a:xfrm>
          <a:prstGeom prst="rect">
            <a:avLst/>
          </a:prstGeom>
        </p:spPr>
        <p:txBody>
          <a:bodyPr wrap="none">
            <a:spAutoFit/>
          </a:bodyPr>
          <a:lstStyle/>
          <a:p>
            <a:r>
              <a:rPr lang="en-US" sz="1400" b="1" i="1" dirty="0">
                <a:solidFill>
                  <a:srgbClr val="FF0000"/>
                </a:solidFill>
              </a:rPr>
              <a:t>Velocity Matrices</a:t>
            </a:r>
          </a:p>
        </p:txBody>
      </p:sp>
    </p:spTree>
    <p:extLst>
      <p:ext uri="{BB962C8B-B14F-4D97-AF65-F5344CB8AC3E}">
        <p14:creationId xmlns:p14="http://schemas.microsoft.com/office/powerpoint/2010/main" val="243380174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TAMU_Aero_Logo.png"/>
          <p:cNvPicPr>
            <a:picLocks noChangeAspect="1"/>
          </p:cNvPicPr>
          <p:nvPr/>
        </p:nvPicPr>
        <p:blipFill>
          <a:blip r:embed="rId4"/>
          <a:stretch>
            <a:fillRect/>
          </a:stretch>
        </p:blipFill>
        <p:spPr>
          <a:xfrm>
            <a:off x="0" y="-27384"/>
            <a:ext cx="9144000" cy="998413"/>
          </a:xfrm>
          <a:prstGeom prst="rect">
            <a:avLst/>
          </a:prstGeom>
        </p:spPr>
      </p:pic>
      <p:sp>
        <p:nvSpPr>
          <p:cNvPr id="33" name="Rectangle 32"/>
          <p:cNvSpPr/>
          <p:nvPr/>
        </p:nvSpPr>
        <p:spPr>
          <a:xfrm>
            <a:off x="1" y="548680"/>
            <a:ext cx="9144000" cy="400110"/>
          </a:xfrm>
          <a:prstGeom prst="rect">
            <a:avLst/>
          </a:prstGeom>
        </p:spPr>
        <p:txBody>
          <a:bodyPr wrap="square">
            <a:spAutoFit/>
          </a:bodyPr>
          <a:lstStyle/>
          <a:p>
            <a:pPr algn="ctr"/>
            <a:r>
              <a:rPr lang="en-US" sz="2000" b="1" dirty="0">
                <a:solidFill>
                  <a:srgbClr val="FFFFFF"/>
                </a:solidFill>
                <a:latin typeface="Adobe Caslon Pro Bold"/>
                <a:cs typeface="Adobe Caslon Pro Bold"/>
              </a:rPr>
              <a:t>EXAMPLE  5</a:t>
            </a:r>
            <a:endParaRPr lang="en-US" sz="2000" b="1" dirty="0">
              <a:solidFill>
                <a:srgbClr val="FFFFFF"/>
              </a:solidFill>
            </a:endParaRPr>
          </a:p>
        </p:txBody>
      </p:sp>
      <p:sp>
        <p:nvSpPr>
          <p:cNvPr id="23" name="Slide Number Placeholder 16"/>
          <p:cNvSpPr txBox="1">
            <a:spLocks/>
          </p:cNvSpPr>
          <p:nvPr/>
        </p:nvSpPr>
        <p:spPr>
          <a:xfrm>
            <a:off x="6934200" y="6381328"/>
            <a:ext cx="2133600" cy="365125"/>
          </a:xfrm>
          <a:prstGeom prst="rect">
            <a:avLst/>
          </a:prstGeom>
        </p:spPr>
        <p:txBody>
          <a:bodyPr vert="horz"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600" i="0" u="none" strike="noStrike" kern="1200" cap="none" spc="0" normalizeH="0" baseline="0" noProof="0" smtClean="0">
                <a:ln>
                  <a:noFill/>
                </a:ln>
                <a:solidFill>
                  <a:srgbClr val="660066"/>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33</a:t>
            </a:fld>
            <a:endParaRPr kumimoji="0" lang="en-US" sz="1600" i="0" u="none" strike="noStrike" kern="1200" cap="none" spc="0" normalizeH="0" baseline="0" noProof="0" dirty="0">
              <a:ln>
                <a:noFill/>
              </a:ln>
              <a:solidFill>
                <a:srgbClr val="660066"/>
              </a:solidFill>
              <a:effectLst/>
              <a:uLnTx/>
              <a:uFillTx/>
              <a:latin typeface="+mn-lt"/>
              <a:ea typeface="+mn-ea"/>
              <a:cs typeface="+mn-cs"/>
            </a:endParaRPr>
          </a:p>
        </p:txBody>
      </p:sp>
      <p:sp>
        <p:nvSpPr>
          <p:cNvPr id="13" name="TextBox 12"/>
          <p:cNvSpPr txBox="1"/>
          <p:nvPr/>
        </p:nvSpPr>
        <p:spPr>
          <a:xfrm>
            <a:off x="6836568" y="44624"/>
            <a:ext cx="2307432" cy="615553"/>
          </a:xfrm>
          <a:prstGeom prst="rect">
            <a:avLst/>
          </a:prstGeom>
          <a:noFill/>
        </p:spPr>
        <p:txBody>
          <a:bodyPr wrap="square" rtlCol="0">
            <a:spAutoFit/>
          </a:bodyPr>
          <a:lstStyle/>
          <a:p>
            <a:r>
              <a:rPr lang="en-US" sz="1200" dirty="0">
                <a:solidFill>
                  <a:schemeClr val="bg1"/>
                </a:solidFill>
                <a:latin typeface="Adobe Caslon Pro Bold"/>
                <a:cs typeface="Adobe Caslon Pro Bold"/>
              </a:rPr>
              <a:t>JUNKINS    &amp;    WOOLLANDS</a:t>
            </a:r>
          </a:p>
          <a:p>
            <a:r>
              <a:rPr lang="en-US" sz="1100" dirty="0">
                <a:solidFill>
                  <a:schemeClr val="bg1"/>
                </a:solidFill>
                <a:latin typeface="Adobe Caslon Pro Bold"/>
                <a:cs typeface="Adobe Caslon Pro Bold"/>
              </a:rPr>
              <a:t>Picard-</a:t>
            </a:r>
            <a:r>
              <a:rPr lang="en-US" sz="1100" dirty="0" err="1">
                <a:solidFill>
                  <a:schemeClr val="bg1"/>
                </a:solidFill>
                <a:latin typeface="Adobe Caslon Pro Bold"/>
                <a:cs typeface="Adobe Caslon Pro Bold"/>
              </a:rPr>
              <a:t>Chebyshev</a:t>
            </a:r>
            <a:r>
              <a:rPr lang="en-US" sz="1100" dirty="0">
                <a:solidFill>
                  <a:schemeClr val="bg1"/>
                </a:solidFill>
                <a:latin typeface="Adobe Caslon Pro Bold"/>
                <a:cs typeface="Adobe Caslon Pro Bold"/>
              </a:rPr>
              <a:t> Lecture Series</a:t>
            </a:r>
          </a:p>
          <a:p>
            <a:r>
              <a:rPr lang="en-US" sz="1100" dirty="0">
                <a:solidFill>
                  <a:schemeClr val="bg1"/>
                </a:solidFill>
                <a:latin typeface="Adobe Caslon Pro Bold"/>
                <a:cs typeface="Adobe Caslon Pro Bold"/>
              </a:rPr>
              <a:t>#3 Picard-Chebyshev Methods</a:t>
            </a:r>
          </a:p>
        </p:txBody>
      </p:sp>
      <p:pic>
        <p:nvPicPr>
          <p:cNvPr id="2" name="Picture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0852" y="1124744"/>
            <a:ext cx="4945204" cy="3708903"/>
          </a:xfrm>
          <a:prstGeom prst="rect">
            <a:avLst/>
          </a:prstGeom>
        </p:spPr>
      </p:pic>
      <p:sp>
        <p:nvSpPr>
          <p:cNvPr id="9" name="Rectangle 8"/>
          <p:cNvSpPr/>
          <p:nvPr/>
        </p:nvSpPr>
        <p:spPr>
          <a:xfrm>
            <a:off x="2273230" y="980728"/>
            <a:ext cx="4669548" cy="369332"/>
          </a:xfrm>
          <a:prstGeom prst="rect">
            <a:avLst/>
          </a:prstGeom>
        </p:spPr>
        <p:txBody>
          <a:bodyPr wrap="none">
            <a:spAutoFit/>
          </a:bodyPr>
          <a:lstStyle/>
          <a:p>
            <a:pPr algn="ctr"/>
            <a:r>
              <a:rPr lang="en-US" b="1" dirty="0">
                <a:solidFill>
                  <a:srgbClr val="0000FF"/>
                </a:solidFill>
              </a:rPr>
              <a:t>TPBVP Example: Perturbed Two-body Problem</a:t>
            </a:r>
            <a:endParaRPr lang="en-US" sz="900" b="1" dirty="0"/>
          </a:p>
        </p:txBody>
      </p:sp>
      <p:graphicFrame>
        <p:nvGraphicFramePr>
          <p:cNvPr id="10" name="Object 9"/>
          <p:cNvGraphicFramePr>
            <a:graphicFrameLocks noChangeAspect="1"/>
          </p:cNvGraphicFramePr>
          <p:nvPr>
            <p:extLst>
              <p:ext uri="{D42A27DB-BD31-4B8C-83A1-F6EECF244321}">
                <p14:modId xmlns:p14="http://schemas.microsoft.com/office/powerpoint/2010/main" val="169183448"/>
              </p:ext>
            </p:extLst>
          </p:nvPr>
        </p:nvGraphicFramePr>
        <p:xfrm>
          <a:off x="5652120" y="1628800"/>
          <a:ext cx="2468563" cy="669925"/>
        </p:xfrm>
        <a:graphic>
          <a:graphicData uri="http://schemas.openxmlformats.org/presentationml/2006/ole">
            <mc:AlternateContent xmlns:mc="http://schemas.openxmlformats.org/markup-compatibility/2006">
              <mc:Choice xmlns:v="urn:schemas-microsoft-com:vml" Requires="v">
                <p:oleObj spid="_x0000_s53318" name="Equation" r:id="rId6" imgW="1447560" imgH="393480" progId="Equation.DSMT4">
                  <p:embed/>
                </p:oleObj>
              </mc:Choice>
              <mc:Fallback>
                <p:oleObj name="Equation" r:id="rId6" imgW="1447560" imgH="393480" progId="Equation.DSMT4">
                  <p:embed/>
                  <p:pic>
                    <p:nvPicPr>
                      <p:cNvPr id="0" name=""/>
                      <p:cNvPicPr/>
                      <p:nvPr/>
                    </p:nvPicPr>
                    <p:blipFill>
                      <a:blip r:embed="rId7"/>
                      <a:stretch>
                        <a:fillRect/>
                      </a:stretch>
                    </p:blipFill>
                    <p:spPr>
                      <a:xfrm>
                        <a:off x="5652120" y="1628800"/>
                        <a:ext cx="2468563" cy="669925"/>
                      </a:xfrm>
                      <a:prstGeom prst="rect">
                        <a:avLst/>
                      </a:prstGeom>
                    </p:spPr>
                  </p:pic>
                </p:oleObj>
              </mc:Fallback>
            </mc:AlternateContent>
          </a:graphicData>
        </a:graphic>
      </p:graphicFrame>
      <p:sp>
        <p:nvSpPr>
          <p:cNvPr id="11" name="Rectangle 10"/>
          <p:cNvSpPr/>
          <p:nvPr/>
        </p:nvSpPr>
        <p:spPr>
          <a:xfrm>
            <a:off x="179512" y="4782051"/>
            <a:ext cx="8856984" cy="2031325"/>
          </a:xfrm>
          <a:prstGeom prst="rect">
            <a:avLst/>
          </a:prstGeom>
        </p:spPr>
        <p:txBody>
          <a:bodyPr wrap="square">
            <a:spAutoFit/>
          </a:bodyPr>
          <a:lstStyle/>
          <a:p>
            <a:r>
              <a:rPr lang="en-US" dirty="0"/>
              <a:t>The Picard-Chebyshev TPBVP algorithm only converges over a fraction of an orbit (as seen above). The arcs were computed with a</a:t>
            </a:r>
            <a:r>
              <a:rPr lang="en-US" i="1" dirty="0"/>
              <a:t> </a:t>
            </a:r>
            <a:r>
              <a:rPr lang="en-US" b="1" i="1" dirty="0"/>
              <a:t>spherical harmonic degree &amp; order 40 gravity model. </a:t>
            </a:r>
            <a:r>
              <a:rPr lang="en-US" dirty="0"/>
              <a:t>Although the Picard-Chebyshev TPBVP has a relatively small domain of convergence (compared with the IVP) is not a Newton-like shooting method and does not require a state transition matrix. As a result it is very fast and is ideal for solving “short range” type problems. The code for generating the above figure is available for use as a learning tool: </a:t>
            </a:r>
            <a:r>
              <a:rPr lang="en-US" b="1" dirty="0">
                <a:solidFill>
                  <a:srgbClr val="FF0000"/>
                </a:solidFill>
              </a:rPr>
              <a:t>run_lecture3_example5_tpbvpII.m</a:t>
            </a:r>
            <a:r>
              <a:rPr lang="en-US" dirty="0"/>
              <a:t>.</a:t>
            </a:r>
          </a:p>
        </p:txBody>
      </p:sp>
      <p:sp>
        <p:nvSpPr>
          <p:cNvPr id="3" name="Rectangle 2"/>
          <p:cNvSpPr/>
          <p:nvPr/>
        </p:nvSpPr>
        <p:spPr>
          <a:xfrm>
            <a:off x="4926330" y="2420888"/>
            <a:ext cx="3966150" cy="1477328"/>
          </a:xfrm>
          <a:prstGeom prst="rect">
            <a:avLst/>
          </a:prstGeom>
        </p:spPr>
        <p:txBody>
          <a:bodyPr wrap="none">
            <a:spAutoFit/>
          </a:bodyPr>
          <a:lstStyle/>
          <a:p>
            <a:r>
              <a:rPr lang="en-US" b="1" dirty="0">
                <a:solidFill>
                  <a:srgbClr val="00B050"/>
                </a:solidFill>
              </a:rPr>
              <a:t>-o-</a:t>
            </a:r>
            <a:r>
              <a:rPr lang="en-US" dirty="0">
                <a:solidFill>
                  <a:srgbClr val="00B050"/>
                </a:solidFill>
              </a:rPr>
              <a:t> </a:t>
            </a:r>
            <a:r>
              <a:rPr lang="en-US" dirty="0"/>
              <a:t>a = 8000 km,    e = 0.125, </a:t>
            </a:r>
            <a:r>
              <a:rPr lang="en-US" dirty="0" err="1"/>
              <a:t>t</a:t>
            </a:r>
            <a:r>
              <a:rPr lang="en-US" baseline="-25000" dirty="0" err="1"/>
              <a:t>f</a:t>
            </a:r>
            <a:r>
              <a:rPr lang="en-US" dirty="0"/>
              <a:t> ≈ 20 mins</a:t>
            </a:r>
          </a:p>
          <a:p>
            <a:r>
              <a:rPr lang="en-US" b="1" dirty="0">
                <a:solidFill>
                  <a:srgbClr val="FF0000"/>
                </a:solidFill>
              </a:rPr>
              <a:t>-o-</a:t>
            </a:r>
            <a:r>
              <a:rPr lang="en-US" dirty="0">
                <a:solidFill>
                  <a:srgbClr val="FF0000"/>
                </a:solidFill>
              </a:rPr>
              <a:t> </a:t>
            </a:r>
            <a:r>
              <a:rPr lang="en-US" dirty="0"/>
              <a:t>a = 15,000 km, e = 0.3,     </a:t>
            </a:r>
            <a:r>
              <a:rPr lang="en-US" dirty="0" err="1"/>
              <a:t>t</a:t>
            </a:r>
            <a:r>
              <a:rPr lang="en-US" baseline="-25000" dirty="0" err="1"/>
              <a:t>f</a:t>
            </a:r>
            <a:r>
              <a:rPr lang="en-US" dirty="0"/>
              <a:t> ≈ 39 mins</a:t>
            </a:r>
          </a:p>
          <a:p>
            <a:r>
              <a:rPr lang="en-US" b="1" dirty="0">
                <a:solidFill>
                  <a:srgbClr val="00B0F0"/>
                </a:solidFill>
              </a:rPr>
              <a:t>-o-</a:t>
            </a:r>
            <a:r>
              <a:rPr lang="en-US" dirty="0">
                <a:solidFill>
                  <a:srgbClr val="00B0F0"/>
                </a:solidFill>
              </a:rPr>
              <a:t> </a:t>
            </a:r>
            <a:r>
              <a:rPr lang="en-US" dirty="0"/>
              <a:t>a = 20,000 km, e = 0.4,     </a:t>
            </a:r>
            <a:r>
              <a:rPr lang="en-US" dirty="0" err="1"/>
              <a:t>t</a:t>
            </a:r>
            <a:r>
              <a:rPr lang="en-US" baseline="-25000" dirty="0" err="1"/>
              <a:t>f</a:t>
            </a:r>
            <a:r>
              <a:rPr lang="en-US" dirty="0"/>
              <a:t> ≈ 51 mins</a:t>
            </a:r>
          </a:p>
          <a:p>
            <a:r>
              <a:rPr lang="en-US" b="1" dirty="0">
                <a:solidFill>
                  <a:srgbClr val="D339D3"/>
                </a:solidFill>
              </a:rPr>
              <a:t>-o-</a:t>
            </a:r>
            <a:r>
              <a:rPr lang="en-US" dirty="0">
                <a:solidFill>
                  <a:srgbClr val="D339D3"/>
                </a:solidFill>
              </a:rPr>
              <a:t> </a:t>
            </a:r>
            <a:r>
              <a:rPr lang="en-US" dirty="0"/>
              <a:t>a = 30,000 km, e = 0.6,     </a:t>
            </a:r>
            <a:r>
              <a:rPr lang="en-US" dirty="0" err="1"/>
              <a:t>t</a:t>
            </a:r>
            <a:r>
              <a:rPr lang="en-US" baseline="-25000" dirty="0" err="1"/>
              <a:t>f</a:t>
            </a:r>
            <a:r>
              <a:rPr lang="en-US" dirty="0"/>
              <a:t> ≈ 51 mins</a:t>
            </a:r>
          </a:p>
          <a:p>
            <a:r>
              <a:rPr lang="en-US" b="1" dirty="0">
                <a:solidFill>
                  <a:srgbClr val="FFFF00"/>
                </a:solidFill>
              </a:rPr>
              <a:t>-o-</a:t>
            </a:r>
            <a:r>
              <a:rPr lang="en-US" dirty="0">
                <a:solidFill>
                  <a:srgbClr val="FFFF00"/>
                </a:solidFill>
              </a:rPr>
              <a:t> </a:t>
            </a:r>
            <a:r>
              <a:rPr lang="en-US" dirty="0"/>
              <a:t>a = 40,000 km, e = 0.7,     </a:t>
            </a:r>
            <a:r>
              <a:rPr lang="en-US" dirty="0" err="1"/>
              <a:t>t</a:t>
            </a:r>
            <a:r>
              <a:rPr lang="en-US" baseline="-25000" dirty="0" err="1"/>
              <a:t>f</a:t>
            </a:r>
            <a:r>
              <a:rPr lang="en-US" dirty="0"/>
              <a:t> ≈ 53 mins</a:t>
            </a:r>
          </a:p>
        </p:txBody>
      </p:sp>
    </p:spTree>
    <p:extLst>
      <p:ext uri="{BB962C8B-B14F-4D97-AF65-F5344CB8AC3E}">
        <p14:creationId xmlns:p14="http://schemas.microsoft.com/office/powerpoint/2010/main" val="322824558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1" name="Rectangle 10"/>
              <p:cNvSpPr/>
              <p:nvPr/>
            </p:nvSpPr>
            <p:spPr>
              <a:xfrm>
                <a:off x="956866" y="980728"/>
                <a:ext cx="2728776" cy="391582"/>
              </a:xfrm>
              <a:prstGeom prst="rect">
                <a:avLst/>
              </a:prstGeom>
            </p:spPr>
            <p:txBody>
              <a:bodyPr wrap="square">
                <a:spAutoFit/>
              </a:bodyPr>
              <a:lstStyle/>
              <a:p>
                <a:pPr algn="ctr"/>
                <a:r>
                  <a:rPr lang="en-US" b="1" dirty="0">
                    <a:solidFill>
                      <a:srgbClr val="0000FF"/>
                    </a:solidFill>
                  </a:rPr>
                  <a:t>BVP Type II </a:t>
                </a:r>
                <a14:m>
                  <m:oMath xmlns:m="http://schemas.openxmlformats.org/officeDocument/2006/math">
                    <m:r>
                      <a:rPr lang="en-US" b="1" i="0" smtClean="0">
                        <a:latin typeface="Cambria Math" panose="02040503050406030204" pitchFamily="18" charset="0"/>
                      </a:rPr>
                      <m:t>(</m:t>
                    </m:r>
                    <m:sSub>
                      <m:sSubPr>
                        <m:ctrlPr>
                          <a:rPr lang="en-US" i="1">
                            <a:latin typeface="Cambria Math" panose="02040503050406030204" pitchFamily="18" charset="0"/>
                          </a:rPr>
                        </m:ctrlPr>
                      </m:sSubPr>
                      <m:e>
                        <m:r>
                          <a:rPr lang="en-US" b="1" i="1">
                            <a:latin typeface="Cambria Math" panose="02040503050406030204" pitchFamily="18" charset="0"/>
                          </a:rPr>
                          <m:t>𝒙</m:t>
                        </m:r>
                      </m:e>
                      <m:sub>
                        <m:r>
                          <a:rPr lang="en-US">
                            <a:latin typeface="Cambria Math" panose="02040503050406030204" pitchFamily="18" charset="0"/>
                          </a:rPr>
                          <m:t>0</m:t>
                        </m:r>
                      </m:sub>
                    </m:sSub>
                  </m:oMath>
                </a14:m>
                <a:r>
                  <a:rPr lang="en-US" dirty="0"/>
                  <a:t> and </a:t>
                </a:r>
                <a14:m>
                  <m:oMath xmlns:m="http://schemas.openxmlformats.org/officeDocument/2006/math">
                    <m:sSub>
                      <m:sSubPr>
                        <m:ctrlPr>
                          <a:rPr lang="en-US" i="1">
                            <a:latin typeface="Cambria Math" panose="02040503050406030204" pitchFamily="18" charset="0"/>
                          </a:rPr>
                        </m:ctrlPr>
                      </m:sSubPr>
                      <m:e>
                        <m:r>
                          <a:rPr lang="en-US" b="1" i="1">
                            <a:latin typeface="Cambria Math" panose="02040503050406030204" pitchFamily="18" charset="0"/>
                          </a:rPr>
                          <m:t>𝒗</m:t>
                        </m:r>
                      </m:e>
                      <m:sub>
                        <m:r>
                          <a:rPr lang="en-US" i="1">
                            <a:latin typeface="Cambria Math" panose="02040503050406030204" pitchFamily="18" charset="0"/>
                          </a:rPr>
                          <m:t>𝑓</m:t>
                        </m:r>
                      </m:sub>
                    </m:sSub>
                    <m:r>
                      <a:rPr lang="en-US" b="0" i="1" smtClean="0">
                        <a:latin typeface="Cambria Math" panose="02040503050406030204" pitchFamily="18" charset="0"/>
                      </a:rPr>
                      <m:t>)</m:t>
                    </m:r>
                  </m:oMath>
                </a14:m>
                <a:endParaRPr lang="en-US" b="1" dirty="0">
                  <a:solidFill>
                    <a:srgbClr val="0000FF"/>
                  </a:solidFill>
                </a:endParaRPr>
              </a:p>
            </p:txBody>
          </p:sp>
        </mc:Choice>
        <mc:Fallback xmlns="">
          <p:sp>
            <p:nvSpPr>
              <p:cNvPr id="11" name="Rectangle 10"/>
              <p:cNvSpPr>
                <a:spLocks noRot="1" noChangeAspect="1" noMove="1" noResize="1" noEditPoints="1" noAdjustHandles="1" noChangeArrowheads="1" noChangeShapeType="1" noTextEdit="1"/>
              </p:cNvSpPr>
              <p:nvPr/>
            </p:nvSpPr>
            <p:spPr>
              <a:xfrm>
                <a:off x="956866" y="980728"/>
                <a:ext cx="2728776" cy="391582"/>
              </a:xfrm>
              <a:prstGeom prst="rect">
                <a:avLst/>
              </a:prstGeom>
              <a:blipFill rotWithShape="0">
                <a:blip r:embed="rId4"/>
                <a:stretch>
                  <a:fillRect t="-7813" b="-20313"/>
                </a:stretch>
              </a:blipFill>
            </p:spPr>
            <p:txBody>
              <a:bodyPr/>
              <a:lstStyle/>
              <a:p>
                <a:r>
                  <a:rPr lang="en-US">
                    <a:noFill/>
                  </a:rPr>
                  <a:t> </a:t>
                </a:r>
              </a:p>
            </p:txBody>
          </p:sp>
        </mc:Fallback>
      </mc:AlternateContent>
      <p:pic>
        <p:nvPicPr>
          <p:cNvPr id="8" name="Picture 7" descr="TAMU_Aero_Logo.png"/>
          <p:cNvPicPr>
            <a:picLocks noChangeAspect="1"/>
          </p:cNvPicPr>
          <p:nvPr/>
        </p:nvPicPr>
        <p:blipFill>
          <a:blip r:embed="rId5"/>
          <a:stretch>
            <a:fillRect/>
          </a:stretch>
        </p:blipFill>
        <p:spPr>
          <a:xfrm>
            <a:off x="0" y="-7813"/>
            <a:ext cx="9144000" cy="998413"/>
          </a:xfrm>
          <a:prstGeom prst="rect">
            <a:avLst/>
          </a:prstGeom>
        </p:spPr>
      </p:pic>
      <p:sp>
        <p:nvSpPr>
          <p:cNvPr id="23" name="Slide Number Placeholder 16"/>
          <p:cNvSpPr txBox="1">
            <a:spLocks/>
          </p:cNvSpPr>
          <p:nvPr/>
        </p:nvSpPr>
        <p:spPr>
          <a:xfrm>
            <a:off x="6934200" y="6416675"/>
            <a:ext cx="2133600" cy="365125"/>
          </a:xfrm>
          <a:prstGeom prst="rect">
            <a:avLst/>
          </a:prstGeom>
        </p:spPr>
        <p:txBody>
          <a:bodyPr vert="horz"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600" i="0" u="none" strike="noStrike" kern="1200" cap="none" spc="0" normalizeH="0" baseline="0" noProof="0" smtClean="0">
                <a:ln>
                  <a:noFill/>
                </a:ln>
                <a:solidFill>
                  <a:srgbClr val="660066"/>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34</a:t>
            </a:fld>
            <a:endParaRPr kumimoji="0" lang="en-US" sz="1600" i="0" u="none" strike="noStrike" kern="1200" cap="none" spc="0" normalizeH="0" baseline="0" noProof="0" dirty="0">
              <a:ln>
                <a:noFill/>
              </a:ln>
              <a:solidFill>
                <a:srgbClr val="660066"/>
              </a:solidFill>
              <a:effectLst/>
              <a:uLnTx/>
              <a:uFillTx/>
              <a:latin typeface="+mn-lt"/>
              <a:ea typeface="+mn-ea"/>
              <a:cs typeface="+mn-cs"/>
            </a:endParaRPr>
          </a:p>
        </p:txBody>
      </p:sp>
      <p:sp>
        <p:nvSpPr>
          <p:cNvPr id="13" name="TextBox 12"/>
          <p:cNvSpPr txBox="1"/>
          <p:nvPr/>
        </p:nvSpPr>
        <p:spPr>
          <a:xfrm>
            <a:off x="6836568" y="39469"/>
            <a:ext cx="2307432" cy="615553"/>
          </a:xfrm>
          <a:prstGeom prst="rect">
            <a:avLst/>
          </a:prstGeom>
          <a:noFill/>
        </p:spPr>
        <p:txBody>
          <a:bodyPr wrap="square" rtlCol="0">
            <a:spAutoFit/>
          </a:bodyPr>
          <a:lstStyle/>
          <a:p>
            <a:r>
              <a:rPr lang="en-US" sz="1200" dirty="0">
                <a:solidFill>
                  <a:schemeClr val="bg1"/>
                </a:solidFill>
                <a:latin typeface="Adobe Caslon Pro Bold"/>
                <a:cs typeface="Adobe Caslon Pro Bold"/>
              </a:rPr>
              <a:t>JUNKINS    &amp;    WOOLLANDS</a:t>
            </a:r>
          </a:p>
          <a:p>
            <a:r>
              <a:rPr lang="en-US" sz="1100" dirty="0">
                <a:solidFill>
                  <a:schemeClr val="bg1"/>
                </a:solidFill>
                <a:latin typeface="Adobe Caslon Pro Bold"/>
                <a:cs typeface="Adobe Caslon Pro Bold"/>
              </a:rPr>
              <a:t>Picard-</a:t>
            </a:r>
            <a:r>
              <a:rPr lang="en-US" sz="1100" dirty="0" err="1">
                <a:solidFill>
                  <a:schemeClr val="bg1"/>
                </a:solidFill>
                <a:latin typeface="Adobe Caslon Pro Bold"/>
                <a:cs typeface="Adobe Caslon Pro Bold"/>
              </a:rPr>
              <a:t>Chebyshev</a:t>
            </a:r>
            <a:r>
              <a:rPr lang="en-US" sz="1100" dirty="0">
                <a:solidFill>
                  <a:schemeClr val="bg1"/>
                </a:solidFill>
                <a:latin typeface="Adobe Caslon Pro Bold"/>
                <a:cs typeface="Adobe Caslon Pro Bold"/>
              </a:rPr>
              <a:t> Lecture Series</a:t>
            </a:r>
          </a:p>
          <a:p>
            <a:r>
              <a:rPr lang="en-US" sz="1100" dirty="0">
                <a:solidFill>
                  <a:schemeClr val="bg1"/>
                </a:solidFill>
                <a:latin typeface="Adobe Caslon Pro Bold"/>
                <a:cs typeface="Adobe Caslon Pro Bold"/>
              </a:rPr>
              <a:t>#3 Picard-Chebyshev Methods</a:t>
            </a:r>
          </a:p>
        </p:txBody>
      </p:sp>
      <p:graphicFrame>
        <p:nvGraphicFramePr>
          <p:cNvPr id="4" name="Object 3"/>
          <p:cNvGraphicFramePr>
            <a:graphicFrameLocks noChangeAspect="1"/>
          </p:cNvGraphicFramePr>
          <p:nvPr>
            <p:extLst>
              <p:ext uri="{D42A27DB-BD31-4B8C-83A1-F6EECF244321}">
                <p14:modId xmlns:p14="http://schemas.microsoft.com/office/powerpoint/2010/main" val="386824571"/>
              </p:ext>
            </p:extLst>
          </p:nvPr>
        </p:nvGraphicFramePr>
        <p:xfrm>
          <a:off x="321107" y="3396984"/>
          <a:ext cx="3879899" cy="680088"/>
        </p:xfrm>
        <a:graphic>
          <a:graphicData uri="http://schemas.openxmlformats.org/presentationml/2006/ole">
            <mc:AlternateContent xmlns:mc="http://schemas.openxmlformats.org/markup-compatibility/2006">
              <mc:Choice xmlns:v="urn:schemas-microsoft-com:vml" Requires="v">
                <p:oleObj spid="_x0000_s56066" name="Equation" r:id="rId6" imgW="2679480" imgH="469800" progId="Equation.DSMT4">
                  <p:embed/>
                </p:oleObj>
              </mc:Choice>
              <mc:Fallback>
                <p:oleObj name="Equation" r:id="rId6" imgW="2679480" imgH="469800" progId="Equation.DSMT4">
                  <p:embed/>
                  <p:pic>
                    <p:nvPicPr>
                      <p:cNvPr id="0" name=""/>
                      <p:cNvPicPr/>
                      <p:nvPr/>
                    </p:nvPicPr>
                    <p:blipFill>
                      <a:blip r:embed="rId7"/>
                      <a:stretch>
                        <a:fillRect/>
                      </a:stretch>
                    </p:blipFill>
                    <p:spPr>
                      <a:xfrm>
                        <a:off x="321107" y="3396984"/>
                        <a:ext cx="3879899" cy="680088"/>
                      </a:xfrm>
                      <a:prstGeom prst="rect">
                        <a:avLst/>
                      </a:prstGeom>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1345083062"/>
              </p:ext>
            </p:extLst>
          </p:nvPr>
        </p:nvGraphicFramePr>
        <p:xfrm>
          <a:off x="639462" y="1772816"/>
          <a:ext cx="3376149" cy="621832"/>
        </p:xfrm>
        <a:graphic>
          <a:graphicData uri="http://schemas.openxmlformats.org/presentationml/2006/ole">
            <mc:AlternateContent xmlns:mc="http://schemas.openxmlformats.org/markup-compatibility/2006">
              <mc:Choice xmlns:v="urn:schemas-microsoft-com:vml" Requires="v">
                <p:oleObj spid="_x0000_s56067" name="Equation" r:id="rId8" imgW="2603160" imgH="482400" progId="Equation.DSMT4">
                  <p:embed/>
                </p:oleObj>
              </mc:Choice>
              <mc:Fallback>
                <p:oleObj name="Equation" r:id="rId8" imgW="2603160" imgH="482400" progId="Equation.DSMT4">
                  <p:embed/>
                  <p:pic>
                    <p:nvPicPr>
                      <p:cNvPr id="0" name=""/>
                      <p:cNvPicPr/>
                      <p:nvPr/>
                    </p:nvPicPr>
                    <p:blipFill>
                      <a:blip r:embed="rId9"/>
                      <a:stretch>
                        <a:fillRect/>
                      </a:stretch>
                    </p:blipFill>
                    <p:spPr>
                      <a:xfrm>
                        <a:off x="639462" y="1772816"/>
                        <a:ext cx="3376149" cy="621832"/>
                      </a:xfrm>
                      <a:prstGeom prst="rect">
                        <a:avLst/>
                      </a:prstGeom>
                      <a:noFill/>
                      <a:ln>
                        <a:noFill/>
                      </a:ln>
                    </p:spPr>
                  </p:pic>
                </p:oleObj>
              </mc:Fallback>
            </mc:AlternateContent>
          </a:graphicData>
        </a:graphic>
      </p:graphicFrame>
      <p:graphicFrame>
        <p:nvGraphicFramePr>
          <p:cNvPr id="10" name="Object 9"/>
          <p:cNvGraphicFramePr>
            <a:graphicFrameLocks noChangeAspect="1"/>
          </p:cNvGraphicFramePr>
          <p:nvPr>
            <p:extLst>
              <p:ext uri="{D42A27DB-BD31-4B8C-83A1-F6EECF244321}">
                <p14:modId xmlns:p14="http://schemas.microsoft.com/office/powerpoint/2010/main" val="758654600"/>
              </p:ext>
            </p:extLst>
          </p:nvPr>
        </p:nvGraphicFramePr>
        <p:xfrm>
          <a:off x="395288" y="6022975"/>
          <a:ext cx="3730625" cy="631825"/>
        </p:xfrm>
        <a:graphic>
          <a:graphicData uri="http://schemas.openxmlformats.org/presentationml/2006/ole">
            <mc:AlternateContent xmlns:mc="http://schemas.openxmlformats.org/markup-compatibility/2006">
              <mc:Choice xmlns:v="urn:schemas-microsoft-com:vml" Requires="v">
                <p:oleObj spid="_x0000_s56068" name="Equation" r:id="rId10" imgW="2768400" imgH="469800" progId="Equation.DSMT4">
                  <p:embed/>
                </p:oleObj>
              </mc:Choice>
              <mc:Fallback>
                <p:oleObj name="Equation" r:id="rId10" imgW="2768400" imgH="469800" progId="Equation.DSMT4">
                  <p:embed/>
                  <p:pic>
                    <p:nvPicPr>
                      <p:cNvPr id="0" name=""/>
                      <p:cNvPicPr/>
                      <p:nvPr/>
                    </p:nvPicPr>
                    <p:blipFill>
                      <a:blip r:embed="rId11"/>
                      <a:stretch>
                        <a:fillRect/>
                      </a:stretch>
                    </p:blipFill>
                    <p:spPr>
                      <a:xfrm>
                        <a:off x="395288" y="6022975"/>
                        <a:ext cx="3730625" cy="631825"/>
                      </a:xfrm>
                      <a:prstGeom prst="rect">
                        <a:avLst/>
                      </a:prstGeom>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2684981500"/>
              </p:ext>
            </p:extLst>
          </p:nvPr>
        </p:nvGraphicFramePr>
        <p:xfrm>
          <a:off x="538397" y="2996952"/>
          <a:ext cx="3565714" cy="490286"/>
        </p:xfrm>
        <a:graphic>
          <a:graphicData uri="http://schemas.openxmlformats.org/presentationml/2006/ole">
            <mc:AlternateContent xmlns:mc="http://schemas.openxmlformats.org/markup-compatibility/2006">
              <mc:Choice xmlns:v="urn:schemas-microsoft-com:vml" Requires="v">
                <p:oleObj spid="_x0000_s56069" name="Equation" r:id="rId12" imgW="2400120" imgH="330120" progId="Equation.DSMT4">
                  <p:embed/>
                </p:oleObj>
              </mc:Choice>
              <mc:Fallback>
                <p:oleObj name="Equation" r:id="rId12" imgW="2400120" imgH="330120" progId="Equation.DSMT4">
                  <p:embed/>
                  <p:pic>
                    <p:nvPicPr>
                      <p:cNvPr id="0" name=""/>
                      <p:cNvPicPr/>
                      <p:nvPr/>
                    </p:nvPicPr>
                    <p:blipFill>
                      <a:blip r:embed="rId13"/>
                      <a:stretch>
                        <a:fillRect/>
                      </a:stretch>
                    </p:blipFill>
                    <p:spPr>
                      <a:xfrm>
                        <a:off x="538397" y="2996952"/>
                        <a:ext cx="3565714" cy="490286"/>
                      </a:xfrm>
                      <a:prstGeom prst="rect">
                        <a:avLst/>
                      </a:prstGeom>
                    </p:spPr>
                  </p:pic>
                </p:oleObj>
              </mc:Fallback>
            </mc:AlternateContent>
          </a:graphicData>
        </a:graphic>
      </p:graphicFrame>
      <p:graphicFrame>
        <p:nvGraphicFramePr>
          <p:cNvPr id="12" name="Object 11"/>
          <p:cNvGraphicFramePr>
            <a:graphicFrameLocks noChangeAspect="1"/>
          </p:cNvGraphicFramePr>
          <p:nvPr>
            <p:extLst>
              <p:ext uri="{D42A27DB-BD31-4B8C-83A1-F6EECF244321}">
                <p14:modId xmlns:p14="http://schemas.microsoft.com/office/powerpoint/2010/main" val="3495719660"/>
              </p:ext>
            </p:extLst>
          </p:nvPr>
        </p:nvGraphicFramePr>
        <p:xfrm>
          <a:off x="169863" y="5299422"/>
          <a:ext cx="4211637" cy="577850"/>
        </p:xfrm>
        <a:graphic>
          <a:graphicData uri="http://schemas.openxmlformats.org/presentationml/2006/ole">
            <mc:AlternateContent xmlns:mc="http://schemas.openxmlformats.org/markup-compatibility/2006">
              <mc:Choice xmlns:v="urn:schemas-microsoft-com:vml" Requires="v">
                <p:oleObj spid="_x0000_s56070" name="Equation" r:id="rId14" imgW="3517560" imgH="482400" progId="Equation.DSMT4">
                  <p:embed/>
                </p:oleObj>
              </mc:Choice>
              <mc:Fallback>
                <p:oleObj name="Equation" r:id="rId14" imgW="3517560" imgH="482400" progId="Equation.DSMT4">
                  <p:embed/>
                  <p:pic>
                    <p:nvPicPr>
                      <p:cNvPr id="0" name=""/>
                      <p:cNvPicPr/>
                      <p:nvPr/>
                    </p:nvPicPr>
                    <p:blipFill>
                      <a:blip r:embed="rId15"/>
                      <a:stretch>
                        <a:fillRect/>
                      </a:stretch>
                    </p:blipFill>
                    <p:spPr>
                      <a:xfrm>
                        <a:off x="169863" y="5299422"/>
                        <a:ext cx="4211637" cy="577850"/>
                      </a:xfrm>
                      <a:prstGeom prst="rect">
                        <a:avLst/>
                      </a:prstGeom>
                    </p:spPr>
                  </p:pic>
                </p:oleObj>
              </mc:Fallback>
            </mc:AlternateContent>
          </a:graphicData>
        </a:graphic>
      </p:graphicFrame>
      <p:graphicFrame>
        <p:nvGraphicFramePr>
          <p:cNvPr id="14" name="Object 13"/>
          <p:cNvGraphicFramePr>
            <a:graphicFrameLocks noChangeAspect="1"/>
          </p:cNvGraphicFramePr>
          <p:nvPr>
            <p:extLst>
              <p:ext uri="{D42A27DB-BD31-4B8C-83A1-F6EECF244321}">
                <p14:modId xmlns:p14="http://schemas.microsoft.com/office/powerpoint/2010/main" val="216667349"/>
              </p:ext>
            </p:extLst>
          </p:nvPr>
        </p:nvGraphicFramePr>
        <p:xfrm>
          <a:off x="107950" y="4735487"/>
          <a:ext cx="4343400" cy="493713"/>
        </p:xfrm>
        <a:graphic>
          <a:graphicData uri="http://schemas.openxmlformats.org/presentationml/2006/ole">
            <mc:AlternateContent xmlns:mc="http://schemas.openxmlformats.org/markup-compatibility/2006">
              <mc:Choice xmlns:v="urn:schemas-microsoft-com:vml" Requires="v">
                <p:oleObj spid="_x0000_s56071" name="Equation" r:id="rId16" imgW="3352680" imgH="380880" progId="Equation.DSMT4">
                  <p:embed/>
                </p:oleObj>
              </mc:Choice>
              <mc:Fallback>
                <p:oleObj name="Equation" r:id="rId16" imgW="3352680" imgH="380880" progId="Equation.DSMT4">
                  <p:embed/>
                  <p:pic>
                    <p:nvPicPr>
                      <p:cNvPr id="0" name=""/>
                      <p:cNvPicPr/>
                      <p:nvPr/>
                    </p:nvPicPr>
                    <p:blipFill>
                      <a:blip r:embed="rId17"/>
                      <a:stretch>
                        <a:fillRect/>
                      </a:stretch>
                    </p:blipFill>
                    <p:spPr>
                      <a:xfrm>
                        <a:off x="107950" y="4735487"/>
                        <a:ext cx="4343400" cy="493713"/>
                      </a:xfrm>
                      <a:prstGeom prst="rect">
                        <a:avLst/>
                      </a:prstGeom>
                    </p:spPr>
                  </p:pic>
                </p:oleObj>
              </mc:Fallback>
            </mc:AlternateContent>
          </a:graphicData>
        </a:graphic>
      </p:graphicFrame>
      <p:sp>
        <p:nvSpPr>
          <p:cNvPr id="15" name="Rectangle 14"/>
          <p:cNvSpPr/>
          <p:nvPr/>
        </p:nvSpPr>
        <p:spPr>
          <a:xfrm>
            <a:off x="1" y="580618"/>
            <a:ext cx="9144000" cy="400110"/>
          </a:xfrm>
          <a:prstGeom prst="rect">
            <a:avLst/>
          </a:prstGeom>
        </p:spPr>
        <p:txBody>
          <a:bodyPr wrap="square">
            <a:spAutoFit/>
          </a:bodyPr>
          <a:lstStyle/>
          <a:p>
            <a:pPr algn="ctr"/>
            <a:r>
              <a:rPr lang="en-US" sz="2000" b="1" dirty="0">
                <a:solidFill>
                  <a:srgbClr val="FFFFFF"/>
                </a:solidFill>
                <a:latin typeface="Adobe Caslon Pro Bold"/>
              </a:rPr>
              <a:t>BVP Type II  &amp; Type III</a:t>
            </a:r>
            <a:endParaRPr lang="en-US" sz="2000" b="1" dirty="0">
              <a:solidFill>
                <a:srgbClr val="FFFFFF"/>
              </a:solidFill>
            </a:endParaRPr>
          </a:p>
        </p:txBody>
      </p:sp>
      <p:cxnSp>
        <p:nvCxnSpPr>
          <p:cNvPr id="5" name="Straight Connector 4"/>
          <p:cNvCxnSpPr/>
          <p:nvPr/>
        </p:nvCxnSpPr>
        <p:spPr>
          <a:xfrm>
            <a:off x="4572000" y="990600"/>
            <a:ext cx="0" cy="5867400"/>
          </a:xfrm>
          <a:prstGeom prst="line">
            <a:avLst/>
          </a:prstGeom>
          <a:ln w="57150">
            <a:solidFill>
              <a:schemeClr val="tx1"/>
            </a:solidFill>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22" name="Rectangle 21"/>
              <p:cNvSpPr/>
              <p:nvPr/>
            </p:nvSpPr>
            <p:spPr>
              <a:xfrm>
                <a:off x="5785250" y="990600"/>
                <a:ext cx="2476726" cy="391582"/>
              </a:xfrm>
              <a:prstGeom prst="rect">
                <a:avLst/>
              </a:prstGeom>
            </p:spPr>
            <p:txBody>
              <a:bodyPr wrap="square">
                <a:spAutoFit/>
              </a:bodyPr>
              <a:lstStyle/>
              <a:p>
                <a:pPr algn="ctr"/>
                <a:r>
                  <a:rPr lang="en-US" b="1" dirty="0">
                    <a:solidFill>
                      <a:srgbClr val="0000FF"/>
                    </a:solidFill>
                  </a:rPr>
                  <a:t>BVP Type III </a:t>
                </a:r>
                <a14:m>
                  <m:oMath xmlns:m="http://schemas.openxmlformats.org/officeDocument/2006/math">
                    <m:r>
                      <a:rPr lang="en-US" b="1">
                        <a:latin typeface="Cambria Math" panose="02040503050406030204" pitchFamily="18" charset="0"/>
                      </a:rPr>
                      <m:t>(</m:t>
                    </m:r>
                    <m:sSub>
                      <m:sSubPr>
                        <m:ctrlPr>
                          <a:rPr lang="en-US" i="1">
                            <a:latin typeface="Cambria Math" panose="02040503050406030204" pitchFamily="18" charset="0"/>
                          </a:rPr>
                        </m:ctrlPr>
                      </m:sSubPr>
                      <m:e>
                        <m:r>
                          <a:rPr lang="en-US" b="1" i="1">
                            <a:latin typeface="Cambria Math" panose="02040503050406030204" pitchFamily="18" charset="0"/>
                          </a:rPr>
                          <m:t>𝒙</m:t>
                        </m:r>
                      </m:e>
                      <m:sub>
                        <m:r>
                          <a:rPr lang="en-US" b="0" i="1" smtClean="0">
                            <a:latin typeface="Cambria Math" panose="02040503050406030204" pitchFamily="18" charset="0"/>
                          </a:rPr>
                          <m:t>𝑓</m:t>
                        </m:r>
                      </m:sub>
                    </m:sSub>
                  </m:oMath>
                </a14:m>
                <a:r>
                  <a:rPr lang="en-US" dirty="0"/>
                  <a:t> and </a:t>
                </a:r>
                <a14:m>
                  <m:oMath xmlns:m="http://schemas.openxmlformats.org/officeDocument/2006/math">
                    <m:sSub>
                      <m:sSubPr>
                        <m:ctrlPr>
                          <a:rPr lang="en-US" i="1">
                            <a:latin typeface="Cambria Math" panose="02040503050406030204" pitchFamily="18" charset="0"/>
                          </a:rPr>
                        </m:ctrlPr>
                      </m:sSubPr>
                      <m:e>
                        <m:r>
                          <a:rPr lang="en-US" b="1" i="1">
                            <a:latin typeface="Cambria Math" panose="02040503050406030204" pitchFamily="18" charset="0"/>
                          </a:rPr>
                          <m:t>𝒗</m:t>
                        </m:r>
                      </m:e>
                      <m:sub>
                        <m:r>
                          <a:rPr lang="en-US" b="0" i="1" smtClean="0">
                            <a:latin typeface="Cambria Math" panose="02040503050406030204" pitchFamily="18" charset="0"/>
                          </a:rPr>
                          <m:t>0</m:t>
                        </m:r>
                      </m:sub>
                    </m:sSub>
                    <m:r>
                      <a:rPr lang="en-US" i="1">
                        <a:latin typeface="Cambria Math" panose="02040503050406030204" pitchFamily="18" charset="0"/>
                      </a:rPr>
                      <m:t>)</m:t>
                    </m:r>
                  </m:oMath>
                </a14:m>
                <a:endParaRPr lang="en-US" b="1" dirty="0">
                  <a:solidFill>
                    <a:srgbClr val="0000FF"/>
                  </a:solidFill>
                </a:endParaRPr>
              </a:p>
            </p:txBody>
          </p:sp>
        </mc:Choice>
        <mc:Fallback xmlns="">
          <p:sp>
            <p:nvSpPr>
              <p:cNvPr id="22" name="Rectangle 21"/>
              <p:cNvSpPr>
                <a:spLocks noRot="1" noChangeAspect="1" noMove="1" noResize="1" noEditPoints="1" noAdjustHandles="1" noChangeArrowheads="1" noChangeShapeType="1" noTextEdit="1"/>
              </p:cNvSpPr>
              <p:nvPr/>
            </p:nvSpPr>
            <p:spPr>
              <a:xfrm>
                <a:off x="5785250" y="990600"/>
                <a:ext cx="2476726" cy="391582"/>
              </a:xfrm>
              <a:prstGeom prst="rect">
                <a:avLst/>
              </a:prstGeom>
              <a:blipFill rotWithShape="0">
                <a:blip r:embed="rId18"/>
                <a:stretch>
                  <a:fillRect l="-1970" t="-7813" r="-1232" b="-18750"/>
                </a:stretch>
              </a:blipFill>
            </p:spPr>
            <p:txBody>
              <a:bodyPr/>
              <a:lstStyle/>
              <a:p>
                <a:r>
                  <a:rPr lang="en-US">
                    <a:noFill/>
                  </a:rPr>
                  <a:t> </a:t>
                </a:r>
              </a:p>
            </p:txBody>
          </p:sp>
        </mc:Fallback>
      </mc:AlternateContent>
      <p:sp>
        <p:nvSpPr>
          <p:cNvPr id="24" name="Rectangle 23"/>
          <p:cNvSpPr/>
          <p:nvPr/>
        </p:nvSpPr>
        <p:spPr>
          <a:xfrm>
            <a:off x="672842" y="2679303"/>
            <a:ext cx="3073918" cy="307777"/>
          </a:xfrm>
          <a:prstGeom prst="rect">
            <a:avLst/>
          </a:prstGeom>
        </p:spPr>
        <p:txBody>
          <a:bodyPr wrap="none">
            <a:spAutoFit/>
          </a:bodyPr>
          <a:lstStyle/>
          <a:p>
            <a:r>
              <a:rPr lang="en-US" sz="1400" b="1" dirty="0"/>
              <a:t>Compute Velocity: </a:t>
            </a:r>
            <a:r>
              <a:rPr lang="en-US" sz="1400" b="1" i="1" dirty="0">
                <a:solidFill>
                  <a:srgbClr val="FF0000"/>
                </a:solidFill>
              </a:rPr>
              <a:t>Final Value Problem</a:t>
            </a:r>
          </a:p>
        </p:txBody>
      </p:sp>
      <p:graphicFrame>
        <p:nvGraphicFramePr>
          <p:cNvPr id="26" name="Object 25"/>
          <p:cNvGraphicFramePr>
            <a:graphicFrameLocks noChangeAspect="1"/>
          </p:cNvGraphicFramePr>
          <p:nvPr>
            <p:extLst>
              <p:ext uri="{D42A27DB-BD31-4B8C-83A1-F6EECF244321}">
                <p14:modId xmlns:p14="http://schemas.microsoft.com/office/powerpoint/2010/main" val="4116923905"/>
              </p:ext>
            </p:extLst>
          </p:nvPr>
        </p:nvGraphicFramePr>
        <p:xfrm>
          <a:off x="4811017" y="3411538"/>
          <a:ext cx="4081463" cy="679450"/>
        </p:xfrm>
        <a:graphic>
          <a:graphicData uri="http://schemas.openxmlformats.org/presentationml/2006/ole">
            <mc:AlternateContent xmlns:mc="http://schemas.openxmlformats.org/markup-compatibility/2006">
              <mc:Choice xmlns:v="urn:schemas-microsoft-com:vml" Requires="v">
                <p:oleObj spid="_x0000_s56072" name="Equation" r:id="rId19" imgW="2819160" imgH="469800" progId="Equation.DSMT4">
                  <p:embed/>
                </p:oleObj>
              </mc:Choice>
              <mc:Fallback>
                <p:oleObj name="Equation" r:id="rId19" imgW="2819160" imgH="469800" progId="Equation.DSMT4">
                  <p:embed/>
                  <p:pic>
                    <p:nvPicPr>
                      <p:cNvPr id="0" name=""/>
                      <p:cNvPicPr/>
                      <p:nvPr/>
                    </p:nvPicPr>
                    <p:blipFill>
                      <a:blip r:embed="rId20"/>
                      <a:stretch>
                        <a:fillRect/>
                      </a:stretch>
                    </p:blipFill>
                    <p:spPr>
                      <a:xfrm>
                        <a:off x="4811017" y="3411538"/>
                        <a:ext cx="4081463" cy="679450"/>
                      </a:xfrm>
                      <a:prstGeom prst="rect">
                        <a:avLst/>
                      </a:prstGeom>
                    </p:spPr>
                  </p:pic>
                </p:oleObj>
              </mc:Fallback>
            </mc:AlternateContent>
          </a:graphicData>
        </a:graphic>
      </p:graphicFrame>
      <p:graphicFrame>
        <p:nvGraphicFramePr>
          <p:cNvPr id="27" name="Object 26"/>
          <p:cNvGraphicFramePr>
            <a:graphicFrameLocks noChangeAspect="1"/>
          </p:cNvGraphicFramePr>
          <p:nvPr>
            <p:extLst>
              <p:ext uri="{D42A27DB-BD31-4B8C-83A1-F6EECF244321}">
                <p14:modId xmlns:p14="http://schemas.microsoft.com/office/powerpoint/2010/main" val="3903933906"/>
              </p:ext>
            </p:extLst>
          </p:nvPr>
        </p:nvGraphicFramePr>
        <p:xfrm>
          <a:off x="5152600" y="1772816"/>
          <a:ext cx="3376149" cy="621832"/>
        </p:xfrm>
        <a:graphic>
          <a:graphicData uri="http://schemas.openxmlformats.org/presentationml/2006/ole">
            <mc:AlternateContent xmlns:mc="http://schemas.openxmlformats.org/markup-compatibility/2006">
              <mc:Choice xmlns:v="urn:schemas-microsoft-com:vml" Requires="v">
                <p:oleObj spid="_x0000_s56073" name="Equation" r:id="rId21" imgW="2603160" imgH="482400" progId="Equation.DSMT4">
                  <p:embed/>
                </p:oleObj>
              </mc:Choice>
              <mc:Fallback>
                <p:oleObj name="Equation" r:id="rId21" imgW="2603160" imgH="482400" progId="Equation.DSMT4">
                  <p:embed/>
                  <p:pic>
                    <p:nvPicPr>
                      <p:cNvPr id="0" name=""/>
                      <p:cNvPicPr/>
                      <p:nvPr/>
                    </p:nvPicPr>
                    <p:blipFill>
                      <a:blip r:embed="rId22"/>
                      <a:stretch>
                        <a:fillRect/>
                      </a:stretch>
                    </p:blipFill>
                    <p:spPr>
                      <a:xfrm>
                        <a:off x="5152600" y="1772816"/>
                        <a:ext cx="3376149" cy="621832"/>
                      </a:xfrm>
                      <a:prstGeom prst="rect">
                        <a:avLst/>
                      </a:prstGeom>
                      <a:noFill/>
                      <a:ln>
                        <a:noFill/>
                      </a:ln>
                    </p:spPr>
                  </p:pic>
                </p:oleObj>
              </mc:Fallback>
            </mc:AlternateContent>
          </a:graphicData>
        </a:graphic>
      </p:graphicFrame>
      <p:graphicFrame>
        <p:nvGraphicFramePr>
          <p:cNvPr id="28" name="Object 27"/>
          <p:cNvGraphicFramePr>
            <a:graphicFrameLocks noChangeAspect="1"/>
          </p:cNvGraphicFramePr>
          <p:nvPr>
            <p:extLst>
              <p:ext uri="{D42A27DB-BD31-4B8C-83A1-F6EECF244321}">
                <p14:modId xmlns:p14="http://schemas.microsoft.com/office/powerpoint/2010/main" val="596690267"/>
              </p:ext>
            </p:extLst>
          </p:nvPr>
        </p:nvGraphicFramePr>
        <p:xfrm>
          <a:off x="4994275" y="6037263"/>
          <a:ext cx="3559175" cy="631825"/>
        </p:xfrm>
        <a:graphic>
          <a:graphicData uri="http://schemas.openxmlformats.org/presentationml/2006/ole">
            <mc:AlternateContent xmlns:mc="http://schemas.openxmlformats.org/markup-compatibility/2006">
              <mc:Choice xmlns:v="urn:schemas-microsoft-com:vml" Requires="v">
                <p:oleObj spid="_x0000_s56074" name="Equation" r:id="rId23" imgW="2641320" imgH="469800" progId="Equation.DSMT4">
                  <p:embed/>
                </p:oleObj>
              </mc:Choice>
              <mc:Fallback>
                <p:oleObj name="Equation" r:id="rId23" imgW="2641320" imgH="469800" progId="Equation.DSMT4">
                  <p:embed/>
                  <p:pic>
                    <p:nvPicPr>
                      <p:cNvPr id="0" name=""/>
                      <p:cNvPicPr/>
                      <p:nvPr/>
                    </p:nvPicPr>
                    <p:blipFill>
                      <a:blip r:embed="rId24"/>
                      <a:stretch>
                        <a:fillRect/>
                      </a:stretch>
                    </p:blipFill>
                    <p:spPr>
                      <a:xfrm>
                        <a:off x="4994275" y="6037263"/>
                        <a:ext cx="3559175" cy="631825"/>
                      </a:xfrm>
                      <a:prstGeom prst="rect">
                        <a:avLst/>
                      </a:prstGeom>
                    </p:spPr>
                  </p:pic>
                </p:oleObj>
              </mc:Fallback>
            </mc:AlternateContent>
          </a:graphicData>
        </a:graphic>
      </p:graphicFrame>
      <p:graphicFrame>
        <p:nvGraphicFramePr>
          <p:cNvPr id="29" name="Object 28"/>
          <p:cNvGraphicFramePr>
            <a:graphicFrameLocks noChangeAspect="1"/>
          </p:cNvGraphicFramePr>
          <p:nvPr>
            <p:extLst>
              <p:ext uri="{D42A27DB-BD31-4B8C-83A1-F6EECF244321}">
                <p14:modId xmlns:p14="http://schemas.microsoft.com/office/powerpoint/2010/main" val="1921394259"/>
              </p:ext>
            </p:extLst>
          </p:nvPr>
        </p:nvGraphicFramePr>
        <p:xfrm>
          <a:off x="4957763" y="3011488"/>
          <a:ext cx="3754437" cy="490537"/>
        </p:xfrm>
        <a:graphic>
          <a:graphicData uri="http://schemas.openxmlformats.org/presentationml/2006/ole">
            <mc:AlternateContent xmlns:mc="http://schemas.openxmlformats.org/markup-compatibility/2006">
              <mc:Choice xmlns:v="urn:schemas-microsoft-com:vml" Requires="v">
                <p:oleObj spid="_x0000_s56075" name="Equation" r:id="rId25" imgW="2527200" imgH="330120" progId="Equation.DSMT4">
                  <p:embed/>
                </p:oleObj>
              </mc:Choice>
              <mc:Fallback>
                <p:oleObj name="Equation" r:id="rId25" imgW="2527200" imgH="330120" progId="Equation.DSMT4">
                  <p:embed/>
                  <p:pic>
                    <p:nvPicPr>
                      <p:cNvPr id="0" name=""/>
                      <p:cNvPicPr/>
                      <p:nvPr/>
                    </p:nvPicPr>
                    <p:blipFill>
                      <a:blip r:embed="rId26"/>
                      <a:stretch>
                        <a:fillRect/>
                      </a:stretch>
                    </p:blipFill>
                    <p:spPr>
                      <a:xfrm>
                        <a:off x="4957763" y="3011488"/>
                        <a:ext cx="3754437" cy="490537"/>
                      </a:xfrm>
                      <a:prstGeom prst="rect">
                        <a:avLst/>
                      </a:prstGeom>
                    </p:spPr>
                  </p:pic>
                </p:oleObj>
              </mc:Fallback>
            </mc:AlternateContent>
          </a:graphicData>
        </a:graphic>
      </p:graphicFrame>
      <p:graphicFrame>
        <p:nvGraphicFramePr>
          <p:cNvPr id="30" name="Object 29"/>
          <p:cNvGraphicFramePr>
            <a:graphicFrameLocks noChangeAspect="1"/>
          </p:cNvGraphicFramePr>
          <p:nvPr>
            <p:extLst>
              <p:ext uri="{D42A27DB-BD31-4B8C-83A1-F6EECF244321}">
                <p14:modId xmlns:p14="http://schemas.microsoft.com/office/powerpoint/2010/main" val="2590742809"/>
              </p:ext>
            </p:extLst>
          </p:nvPr>
        </p:nvGraphicFramePr>
        <p:xfrm>
          <a:off x="4752851" y="5313982"/>
          <a:ext cx="4211637" cy="577850"/>
        </p:xfrm>
        <a:graphic>
          <a:graphicData uri="http://schemas.openxmlformats.org/presentationml/2006/ole">
            <mc:AlternateContent xmlns:mc="http://schemas.openxmlformats.org/markup-compatibility/2006">
              <mc:Choice xmlns:v="urn:schemas-microsoft-com:vml" Requires="v">
                <p:oleObj spid="_x0000_s56076" name="Equation" r:id="rId27" imgW="3517560" imgH="482400" progId="Equation.DSMT4">
                  <p:embed/>
                </p:oleObj>
              </mc:Choice>
              <mc:Fallback>
                <p:oleObj name="Equation" r:id="rId27" imgW="3517560" imgH="482400" progId="Equation.DSMT4">
                  <p:embed/>
                  <p:pic>
                    <p:nvPicPr>
                      <p:cNvPr id="0" name=""/>
                      <p:cNvPicPr/>
                      <p:nvPr/>
                    </p:nvPicPr>
                    <p:blipFill>
                      <a:blip r:embed="rId28"/>
                      <a:stretch>
                        <a:fillRect/>
                      </a:stretch>
                    </p:blipFill>
                    <p:spPr>
                      <a:xfrm>
                        <a:off x="4752851" y="5313982"/>
                        <a:ext cx="4211637" cy="577850"/>
                      </a:xfrm>
                      <a:prstGeom prst="rect">
                        <a:avLst/>
                      </a:prstGeom>
                    </p:spPr>
                  </p:pic>
                </p:oleObj>
              </mc:Fallback>
            </mc:AlternateContent>
          </a:graphicData>
        </a:graphic>
      </p:graphicFrame>
      <p:graphicFrame>
        <p:nvGraphicFramePr>
          <p:cNvPr id="31" name="Object 30"/>
          <p:cNvGraphicFramePr>
            <a:graphicFrameLocks noChangeAspect="1"/>
          </p:cNvGraphicFramePr>
          <p:nvPr>
            <p:extLst>
              <p:ext uri="{D42A27DB-BD31-4B8C-83A1-F6EECF244321}">
                <p14:modId xmlns:p14="http://schemas.microsoft.com/office/powerpoint/2010/main" val="2021363830"/>
              </p:ext>
            </p:extLst>
          </p:nvPr>
        </p:nvGraphicFramePr>
        <p:xfrm>
          <a:off x="4693096" y="4678039"/>
          <a:ext cx="4343400" cy="493713"/>
        </p:xfrm>
        <a:graphic>
          <a:graphicData uri="http://schemas.openxmlformats.org/presentationml/2006/ole">
            <mc:AlternateContent xmlns:mc="http://schemas.openxmlformats.org/markup-compatibility/2006">
              <mc:Choice xmlns:v="urn:schemas-microsoft-com:vml" Requires="v">
                <p:oleObj spid="_x0000_s56077" name="Equation" r:id="rId29" imgW="3352680" imgH="380880" progId="Equation.DSMT4">
                  <p:embed/>
                </p:oleObj>
              </mc:Choice>
              <mc:Fallback>
                <p:oleObj name="Equation" r:id="rId29" imgW="3352680" imgH="380880" progId="Equation.DSMT4">
                  <p:embed/>
                  <p:pic>
                    <p:nvPicPr>
                      <p:cNvPr id="0" name=""/>
                      <p:cNvPicPr/>
                      <p:nvPr/>
                    </p:nvPicPr>
                    <p:blipFill>
                      <a:blip r:embed="rId30"/>
                      <a:stretch>
                        <a:fillRect/>
                      </a:stretch>
                    </p:blipFill>
                    <p:spPr>
                      <a:xfrm>
                        <a:off x="4693096" y="4678039"/>
                        <a:ext cx="4343400" cy="493713"/>
                      </a:xfrm>
                      <a:prstGeom prst="rect">
                        <a:avLst/>
                      </a:prstGeom>
                    </p:spPr>
                  </p:pic>
                </p:oleObj>
              </mc:Fallback>
            </mc:AlternateContent>
          </a:graphicData>
        </a:graphic>
      </p:graphicFrame>
      <p:sp>
        <p:nvSpPr>
          <p:cNvPr id="37" name="Rectangle 36"/>
          <p:cNvSpPr/>
          <p:nvPr/>
        </p:nvSpPr>
        <p:spPr>
          <a:xfrm>
            <a:off x="657911" y="4369028"/>
            <a:ext cx="3158813" cy="307777"/>
          </a:xfrm>
          <a:prstGeom prst="rect">
            <a:avLst/>
          </a:prstGeom>
        </p:spPr>
        <p:txBody>
          <a:bodyPr wrap="none">
            <a:spAutoFit/>
          </a:bodyPr>
          <a:lstStyle/>
          <a:p>
            <a:r>
              <a:rPr lang="en-US" sz="1400" b="1" dirty="0"/>
              <a:t>Compute Position: </a:t>
            </a:r>
            <a:r>
              <a:rPr lang="en-US" sz="1400" b="1" i="1" dirty="0">
                <a:solidFill>
                  <a:srgbClr val="0000FF"/>
                </a:solidFill>
              </a:rPr>
              <a:t>Initial Value Problem</a:t>
            </a:r>
          </a:p>
        </p:txBody>
      </p:sp>
      <p:sp>
        <p:nvSpPr>
          <p:cNvPr id="38" name="Rectangle 37"/>
          <p:cNvSpPr/>
          <p:nvPr/>
        </p:nvSpPr>
        <p:spPr>
          <a:xfrm>
            <a:off x="539980" y="1450834"/>
            <a:ext cx="3475631" cy="307777"/>
          </a:xfrm>
          <a:prstGeom prst="rect">
            <a:avLst/>
          </a:prstGeom>
        </p:spPr>
        <p:txBody>
          <a:bodyPr wrap="none">
            <a:spAutoFit/>
          </a:bodyPr>
          <a:lstStyle/>
          <a:p>
            <a:r>
              <a:rPr lang="en-US" sz="1400" b="1" dirty="0"/>
              <a:t>Second order system &amp; boundary conditions</a:t>
            </a:r>
            <a:endParaRPr lang="en-US" sz="1400" b="1" i="1" dirty="0">
              <a:solidFill>
                <a:srgbClr val="FF0000"/>
              </a:solidFill>
            </a:endParaRPr>
          </a:p>
        </p:txBody>
      </p:sp>
      <p:sp>
        <p:nvSpPr>
          <p:cNvPr id="39" name="Rectangle 38"/>
          <p:cNvSpPr/>
          <p:nvPr/>
        </p:nvSpPr>
        <p:spPr>
          <a:xfrm>
            <a:off x="5299609" y="2676744"/>
            <a:ext cx="3147657" cy="307777"/>
          </a:xfrm>
          <a:prstGeom prst="rect">
            <a:avLst/>
          </a:prstGeom>
        </p:spPr>
        <p:txBody>
          <a:bodyPr wrap="none">
            <a:spAutoFit/>
          </a:bodyPr>
          <a:lstStyle/>
          <a:p>
            <a:r>
              <a:rPr lang="en-US" sz="1400" b="1" dirty="0"/>
              <a:t>Compute Velocity: </a:t>
            </a:r>
            <a:r>
              <a:rPr lang="en-US" sz="1400" b="1" i="1" dirty="0">
                <a:solidFill>
                  <a:srgbClr val="0000FF"/>
                </a:solidFill>
              </a:rPr>
              <a:t>Initial Value Problem</a:t>
            </a:r>
          </a:p>
        </p:txBody>
      </p:sp>
      <p:sp>
        <p:nvSpPr>
          <p:cNvPr id="40" name="Rectangle 39"/>
          <p:cNvSpPr/>
          <p:nvPr/>
        </p:nvSpPr>
        <p:spPr>
          <a:xfrm>
            <a:off x="5284678" y="4366469"/>
            <a:ext cx="3085075" cy="307777"/>
          </a:xfrm>
          <a:prstGeom prst="rect">
            <a:avLst/>
          </a:prstGeom>
        </p:spPr>
        <p:txBody>
          <a:bodyPr wrap="none">
            <a:spAutoFit/>
          </a:bodyPr>
          <a:lstStyle/>
          <a:p>
            <a:r>
              <a:rPr lang="en-US" sz="1400" b="1" dirty="0"/>
              <a:t>Compute Position: </a:t>
            </a:r>
            <a:r>
              <a:rPr lang="en-US" sz="1400" b="1" i="1" dirty="0">
                <a:solidFill>
                  <a:srgbClr val="FF0000"/>
                </a:solidFill>
              </a:rPr>
              <a:t>Final Value Problem</a:t>
            </a:r>
          </a:p>
        </p:txBody>
      </p:sp>
      <p:sp>
        <p:nvSpPr>
          <p:cNvPr id="41" name="Rectangle 40"/>
          <p:cNvSpPr/>
          <p:nvPr/>
        </p:nvSpPr>
        <p:spPr>
          <a:xfrm>
            <a:off x="5148064" y="1441394"/>
            <a:ext cx="3475631" cy="307777"/>
          </a:xfrm>
          <a:prstGeom prst="rect">
            <a:avLst/>
          </a:prstGeom>
        </p:spPr>
        <p:txBody>
          <a:bodyPr wrap="none">
            <a:spAutoFit/>
          </a:bodyPr>
          <a:lstStyle/>
          <a:p>
            <a:r>
              <a:rPr lang="en-US" sz="1400" b="1" dirty="0"/>
              <a:t>Second order system &amp; boundary conditions</a:t>
            </a:r>
            <a:endParaRPr lang="en-US" sz="1400" b="1" i="1" dirty="0">
              <a:solidFill>
                <a:srgbClr val="FF0000"/>
              </a:solidFill>
            </a:endParaRPr>
          </a:p>
        </p:txBody>
      </p:sp>
    </p:spTree>
    <p:extLst>
      <p:ext uri="{BB962C8B-B14F-4D97-AF65-F5344CB8AC3E}">
        <p14:creationId xmlns:p14="http://schemas.microsoft.com/office/powerpoint/2010/main" val="266993060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TAMU_Aero_Logo.png"/>
          <p:cNvPicPr>
            <a:picLocks noChangeAspect="1"/>
          </p:cNvPicPr>
          <p:nvPr/>
        </p:nvPicPr>
        <p:blipFill>
          <a:blip r:embed="rId4"/>
          <a:stretch>
            <a:fillRect/>
          </a:stretch>
        </p:blipFill>
        <p:spPr>
          <a:xfrm>
            <a:off x="0" y="-7813"/>
            <a:ext cx="9144000" cy="998413"/>
          </a:xfrm>
          <a:prstGeom prst="rect">
            <a:avLst/>
          </a:prstGeom>
        </p:spPr>
      </p:pic>
      <p:sp>
        <p:nvSpPr>
          <p:cNvPr id="23" name="Slide Number Placeholder 16"/>
          <p:cNvSpPr txBox="1">
            <a:spLocks/>
          </p:cNvSpPr>
          <p:nvPr/>
        </p:nvSpPr>
        <p:spPr>
          <a:xfrm>
            <a:off x="6934200" y="6416675"/>
            <a:ext cx="2133600" cy="365125"/>
          </a:xfrm>
          <a:prstGeom prst="rect">
            <a:avLst/>
          </a:prstGeom>
        </p:spPr>
        <p:txBody>
          <a:bodyPr vert="horz"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600" i="0" u="none" strike="noStrike" kern="1200" cap="none" spc="0" normalizeH="0" baseline="0" noProof="0" smtClean="0">
                <a:ln>
                  <a:noFill/>
                </a:ln>
                <a:solidFill>
                  <a:srgbClr val="660066"/>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35</a:t>
            </a:fld>
            <a:endParaRPr kumimoji="0" lang="en-US" sz="1600" i="0" u="none" strike="noStrike" kern="1200" cap="none" spc="0" normalizeH="0" baseline="0" noProof="0" dirty="0">
              <a:ln>
                <a:noFill/>
              </a:ln>
              <a:solidFill>
                <a:srgbClr val="660066"/>
              </a:solidFill>
              <a:effectLst/>
              <a:uLnTx/>
              <a:uFillTx/>
              <a:latin typeface="+mn-lt"/>
              <a:ea typeface="+mn-ea"/>
              <a:cs typeface="+mn-cs"/>
            </a:endParaRPr>
          </a:p>
        </p:txBody>
      </p:sp>
      <p:sp>
        <p:nvSpPr>
          <p:cNvPr id="13" name="TextBox 12"/>
          <p:cNvSpPr txBox="1"/>
          <p:nvPr/>
        </p:nvSpPr>
        <p:spPr>
          <a:xfrm>
            <a:off x="6836568" y="39469"/>
            <a:ext cx="2307432" cy="615553"/>
          </a:xfrm>
          <a:prstGeom prst="rect">
            <a:avLst/>
          </a:prstGeom>
          <a:noFill/>
        </p:spPr>
        <p:txBody>
          <a:bodyPr wrap="square" rtlCol="0">
            <a:spAutoFit/>
          </a:bodyPr>
          <a:lstStyle/>
          <a:p>
            <a:r>
              <a:rPr lang="en-US" sz="1200" dirty="0">
                <a:solidFill>
                  <a:schemeClr val="bg1"/>
                </a:solidFill>
                <a:latin typeface="Adobe Caslon Pro Bold"/>
                <a:cs typeface="Adobe Caslon Pro Bold"/>
              </a:rPr>
              <a:t>JUNKINS    &amp;    WOOLLANDS</a:t>
            </a:r>
          </a:p>
          <a:p>
            <a:r>
              <a:rPr lang="en-US" sz="1100" dirty="0">
                <a:solidFill>
                  <a:schemeClr val="bg1"/>
                </a:solidFill>
                <a:latin typeface="Adobe Caslon Pro Bold"/>
                <a:cs typeface="Adobe Caslon Pro Bold"/>
              </a:rPr>
              <a:t>Picard-</a:t>
            </a:r>
            <a:r>
              <a:rPr lang="en-US" sz="1100" dirty="0" err="1">
                <a:solidFill>
                  <a:schemeClr val="bg1"/>
                </a:solidFill>
                <a:latin typeface="Adobe Caslon Pro Bold"/>
                <a:cs typeface="Adobe Caslon Pro Bold"/>
              </a:rPr>
              <a:t>Chebyshev</a:t>
            </a:r>
            <a:r>
              <a:rPr lang="en-US" sz="1100" dirty="0">
                <a:solidFill>
                  <a:schemeClr val="bg1"/>
                </a:solidFill>
                <a:latin typeface="Adobe Caslon Pro Bold"/>
                <a:cs typeface="Adobe Caslon Pro Bold"/>
              </a:rPr>
              <a:t> Lecture Series</a:t>
            </a:r>
          </a:p>
          <a:p>
            <a:r>
              <a:rPr lang="en-US" sz="1100" dirty="0">
                <a:solidFill>
                  <a:schemeClr val="bg1"/>
                </a:solidFill>
                <a:latin typeface="Adobe Caslon Pro Bold"/>
                <a:cs typeface="Adobe Caslon Pro Bold"/>
              </a:rPr>
              <a:t>#3 Picard-Chebyshev Methods</a:t>
            </a:r>
          </a:p>
        </p:txBody>
      </p:sp>
      <p:sp>
        <p:nvSpPr>
          <p:cNvPr id="15" name="Rectangle 14"/>
          <p:cNvSpPr/>
          <p:nvPr/>
        </p:nvSpPr>
        <p:spPr>
          <a:xfrm>
            <a:off x="1" y="580618"/>
            <a:ext cx="9144000" cy="400110"/>
          </a:xfrm>
          <a:prstGeom prst="rect">
            <a:avLst/>
          </a:prstGeom>
        </p:spPr>
        <p:txBody>
          <a:bodyPr wrap="square">
            <a:spAutoFit/>
          </a:bodyPr>
          <a:lstStyle/>
          <a:p>
            <a:pPr algn="ctr"/>
            <a:r>
              <a:rPr lang="en-US" sz="2000" b="1" dirty="0">
                <a:solidFill>
                  <a:srgbClr val="FFFFFF"/>
                </a:solidFill>
                <a:latin typeface="Adobe Caslon Pro Bold"/>
              </a:rPr>
              <a:t>BVP Type II  &amp; Type III</a:t>
            </a:r>
            <a:endParaRPr lang="en-US" sz="2000" b="1" dirty="0">
              <a:solidFill>
                <a:srgbClr val="FFFFFF"/>
              </a:solidFill>
            </a:endParaRPr>
          </a:p>
        </p:txBody>
      </p:sp>
      <p:cxnSp>
        <p:nvCxnSpPr>
          <p:cNvPr id="5" name="Straight Connector 4"/>
          <p:cNvCxnSpPr/>
          <p:nvPr/>
        </p:nvCxnSpPr>
        <p:spPr>
          <a:xfrm>
            <a:off x="4572000" y="990600"/>
            <a:ext cx="0" cy="5867400"/>
          </a:xfrm>
          <a:prstGeom prst="line">
            <a:avLst/>
          </a:prstGeom>
          <a:ln w="57150">
            <a:solidFill>
              <a:schemeClr val="tx1"/>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19380" y="1393031"/>
            <a:ext cx="774956" cy="307777"/>
          </a:xfrm>
          <a:prstGeom prst="rect">
            <a:avLst/>
          </a:prstGeom>
        </p:spPr>
        <p:txBody>
          <a:bodyPr wrap="none">
            <a:spAutoFit/>
          </a:bodyPr>
          <a:lstStyle/>
          <a:p>
            <a:r>
              <a:rPr lang="en-US" sz="1400" b="1" i="1" u="sng" dirty="0">
                <a:solidFill>
                  <a:srgbClr val="FF0000"/>
                </a:solidFill>
              </a:rPr>
              <a:t>Velocity</a:t>
            </a:r>
          </a:p>
        </p:txBody>
      </p:sp>
      <p:graphicFrame>
        <p:nvGraphicFramePr>
          <p:cNvPr id="32" name="Object 31"/>
          <p:cNvGraphicFramePr>
            <a:graphicFrameLocks noChangeAspect="1"/>
          </p:cNvGraphicFramePr>
          <p:nvPr>
            <p:extLst>
              <p:ext uri="{D42A27DB-BD31-4B8C-83A1-F6EECF244321}">
                <p14:modId xmlns:p14="http://schemas.microsoft.com/office/powerpoint/2010/main" val="4099991463"/>
              </p:ext>
            </p:extLst>
          </p:nvPr>
        </p:nvGraphicFramePr>
        <p:xfrm>
          <a:off x="438150" y="2387600"/>
          <a:ext cx="3687763" cy="754063"/>
        </p:xfrm>
        <a:graphic>
          <a:graphicData uri="http://schemas.openxmlformats.org/presentationml/2006/ole">
            <mc:AlternateContent xmlns:mc="http://schemas.openxmlformats.org/markup-compatibility/2006">
              <mc:Choice xmlns:v="urn:schemas-microsoft-com:vml" Requires="v">
                <p:oleObj spid="_x0000_s72727" name="Equation" r:id="rId5" imgW="3606480" imgH="736560" progId="Equation.DSMT4">
                  <p:embed/>
                </p:oleObj>
              </mc:Choice>
              <mc:Fallback>
                <p:oleObj name="Equation" r:id="rId5" imgW="3606480" imgH="736560" progId="Equation.DSMT4">
                  <p:embed/>
                  <p:pic>
                    <p:nvPicPr>
                      <p:cNvPr id="0" name=""/>
                      <p:cNvPicPr/>
                      <p:nvPr/>
                    </p:nvPicPr>
                    <p:blipFill>
                      <a:blip r:embed="rId6"/>
                      <a:stretch>
                        <a:fillRect/>
                      </a:stretch>
                    </p:blipFill>
                    <p:spPr>
                      <a:xfrm>
                        <a:off x="438150" y="2387600"/>
                        <a:ext cx="3687763" cy="754063"/>
                      </a:xfrm>
                      <a:prstGeom prst="rect">
                        <a:avLst/>
                      </a:prstGeom>
                    </p:spPr>
                  </p:pic>
                </p:oleObj>
              </mc:Fallback>
            </mc:AlternateContent>
          </a:graphicData>
        </a:graphic>
      </p:graphicFrame>
      <p:graphicFrame>
        <p:nvGraphicFramePr>
          <p:cNvPr id="34" name="Object 33"/>
          <p:cNvGraphicFramePr>
            <a:graphicFrameLocks noChangeAspect="1"/>
          </p:cNvGraphicFramePr>
          <p:nvPr>
            <p:extLst>
              <p:ext uri="{D42A27DB-BD31-4B8C-83A1-F6EECF244321}">
                <p14:modId xmlns:p14="http://schemas.microsoft.com/office/powerpoint/2010/main" val="620211059"/>
              </p:ext>
            </p:extLst>
          </p:nvPr>
        </p:nvGraphicFramePr>
        <p:xfrm>
          <a:off x="722157" y="3080821"/>
          <a:ext cx="3121044" cy="924243"/>
        </p:xfrm>
        <a:graphic>
          <a:graphicData uri="http://schemas.openxmlformats.org/presentationml/2006/ole">
            <mc:AlternateContent xmlns:mc="http://schemas.openxmlformats.org/markup-compatibility/2006">
              <mc:Choice xmlns:v="urn:schemas-microsoft-com:vml" Requires="v">
                <p:oleObj spid="_x0000_s72728" name="Equation" r:id="rId7" imgW="3085920" imgH="914400" progId="Equation.DSMT4">
                  <p:embed/>
                </p:oleObj>
              </mc:Choice>
              <mc:Fallback>
                <p:oleObj name="Equation" r:id="rId7" imgW="3085920" imgH="914400" progId="Equation.DSMT4">
                  <p:embed/>
                  <p:pic>
                    <p:nvPicPr>
                      <p:cNvPr id="0" name=""/>
                      <p:cNvPicPr/>
                      <p:nvPr/>
                    </p:nvPicPr>
                    <p:blipFill>
                      <a:blip r:embed="rId8"/>
                      <a:stretch>
                        <a:fillRect/>
                      </a:stretch>
                    </p:blipFill>
                    <p:spPr>
                      <a:xfrm>
                        <a:off x="722157" y="3080821"/>
                        <a:ext cx="3121044" cy="924243"/>
                      </a:xfrm>
                      <a:prstGeom prst="rect">
                        <a:avLst/>
                      </a:prstGeom>
                    </p:spPr>
                  </p:pic>
                </p:oleObj>
              </mc:Fallback>
            </mc:AlternateContent>
          </a:graphicData>
        </a:graphic>
      </p:graphicFrame>
      <p:graphicFrame>
        <p:nvGraphicFramePr>
          <p:cNvPr id="35" name="Object 34"/>
          <p:cNvGraphicFramePr>
            <a:graphicFrameLocks noChangeAspect="1"/>
          </p:cNvGraphicFramePr>
          <p:nvPr>
            <p:extLst>
              <p:ext uri="{D42A27DB-BD31-4B8C-83A1-F6EECF244321}">
                <p14:modId xmlns:p14="http://schemas.microsoft.com/office/powerpoint/2010/main" val="915585665"/>
              </p:ext>
            </p:extLst>
          </p:nvPr>
        </p:nvGraphicFramePr>
        <p:xfrm>
          <a:off x="732720" y="1268760"/>
          <a:ext cx="3263216" cy="571992"/>
        </p:xfrm>
        <a:graphic>
          <a:graphicData uri="http://schemas.openxmlformats.org/presentationml/2006/ole">
            <mc:AlternateContent xmlns:mc="http://schemas.openxmlformats.org/markup-compatibility/2006">
              <mc:Choice xmlns:v="urn:schemas-microsoft-com:vml" Requires="v">
                <p:oleObj spid="_x0000_s72729" name="Equation" r:id="rId9" imgW="2679480" imgH="469800" progId="Equation.DSMT4">
                  <p:embed/>
                </p:oleObj>
              </mc:Choice>
              <mc:Fallback>
                <p:oleObj name="Equation" r:id="rId9" imgW="2679480" imgH="469800" progId="Equation.DSMT4">
                  <p:embed/>
                  <p:pic>
                    <p:nvPicPr>
                      <p:cNvPr id="0" name=""/>
                      <p:cNvPicPr/>
                      <p:nvPr/>
                    </p:nvPicPr>
                    <p:blipFill>
                      <a:blip r:embed="rId10"/>
                      <a:stretch>
                        <a:fillRect/>
                      </a:stretch>
                    </p:blipFill>
                    <p:spPr>
                      <a:xfrm>
                        <a:off x="732720" y="1268760"/>
                        <a:ext cx="3263216" cy="571992"/>
                      </a:xfrm>
                      <a:prstGeom prst="rect">
                        <a:avLst/>
                      </a:prstGeom>
                    </p:spPr>
                  </p:pic>
                </p:oleObj>
              </mc:Fallback>
            </mc:AlternateContent>
          </a:graphicData>
        </a:graphic>
      </p:graphicFrame>
      <p:graphicFrame>
        <p:nvGraphicFramePr>
          <p:cNvPr id="2" name="Object 1"/>
          <p:cNvGraphicFramePr>
            <a:graphicFrameLocks noChangeAspect="1"/>
          </p:cNvGraphicFramePr>
          <p:nvPr>
            <p:extLst>
              <p:ext uri="{D42A27DB-BD31-4B8C-83A1-F6EECF244321}">
                <p14:modId xmlns:p14="http://schemas.microsoft.com/office/powerpoint/2010/main" val="4081538358"/>
              </p:ext>
            </p:extLst>
          </p:nvPr>
        </p:nvGraphicFramePr>
        <p:xfrm>
          <a:off x="53829" y="4653136"/>
          <a:ext cx="4457700" cy="450850"/>
        </p:xfrm>
        <a:graphic>
          <a:graphicData uri="http://schemas.openxmlformats.org/presentationml/2006/ole">
            <mc:AlternateContent xmlns:mc="http://schemas.openxmlformats.org/markup-compatibility/2006">
              <mc:Choice xmlns:v="urn:schemas-microsoft-com:vml" Requires="v">
                <p:oleObj spid="_x0000_s72730" name="Equation" r:id="rId11" imgW="4889160" imgH="495000" progId="Equation.DSMT4">
                  <p:embed/>
                </p:oleObj>
              </mc:Choice>
              <mc:Fallback>
                <p:oleObj name="Equation" r:id="rId11" imgW="4889160" imgH="495000" progId="Equation.DSMT4">
                  <p:embed/>
                  <p:pic>
                    <p:nvPicPr>
                      <p:cNvPr id="0" name=""/>
                      <p:cNvPicPr/>
                      <p:nvPr/>
                    </p:nvPicPr>
                    <p:blipFill>
                      <a:blip r:embed="rId12"/>
                      <a:stretch>
                        <a:fillRect/>
                      </a:stretch>
                    </p:blipFill>
                    <p:spPr>
                      <a:xfrm>
                        <a:off x="53829" y="4653136"/>
                        <a:ext cx="4457700" cy="450850"/>
                      </a:xfrm>
                      <a:prstGeom prst="rect">
                        <a:avLst/>
                      </a:prstGeom>
                      <a:ln w="15875">
                        <a:solidFill>
                          <a:srgbClr val="0000FF"/>
                        </a:solidFill>
                      </a:ln>
                    </p:spPr>
                  </p:pic>
                </p:oleObj>
              </mc:Fallback>
            </mc:AlternateContent>
          </a:graphicData>
        </a:graphic>
      </p:graphicFrame>
      <p:graphicFrame>
        <p:nvGraphicFramePr>
          <p:cNvPr id="36" name="Object 35"/>
          <p:cNvGraphicFramePr>
            <a:graphicFrameLocks noChangeAspect="1"/>
          </p:cNvGraphicFramePr>
          <p:nvPr>
            <p:extLst>
              <p:ext uri="{D42A27DB-BD31-4B8C-83A1-F6EECF244321}">
                <p14:modId xmlns:p14="http://schemas.microsoft.com/office/powerpoint/2010/main" val="3737448784"/>
              </p:ext>
            </p:extLst>
          </p:nvPr>
        </p:nvGraphicFramePr>
        <p:xfrm>
          <a:off x="53606" y="1900767"/>
          <a:ext cx="4458146" cy="448113"/>
        </p:xfrm>
        <a:graphic>
          <a:graphicData uri="http://schemas.openxmlformats.org/presentationml/2006/ole">
            <mc:AlternateContent xmlns:mc="http://schemas.openxmlformats.org/markup-compatibility/2006">
              <mc:Choice xmlns:v="urn:schemas-microsoft-com:vml" Requires="v">
                <p:oleObj spid="_x0000_s72731" name="Equation" r:id="rId13" imgW="4927320" imgH="495000" progId="Equation.DSMT4">
                  <p:embed/>
                </p:oleObj>
              </mc:Choice>
              <mc:Fallback>
                <p:oleObj name="Equation" r:id="rId13" imgW="4927320" imgH="495000" progId="Equation.DSMT4">
                  <p:embed/>
                  <p:pic>
                    <p:nvPicPr>
                      <p:cNvPr id="0" name=""/>
                      <p:cNvPicPr/>
                      <p:nvPr/>
                    </p:nvPicPr>
                    <p:blipFill>
                      <a:blip r:embed="rId14"/>
                      <a:stretch>
                        <a:fillRect/>
                      </a:stretch>
                    </p:blipFill>
                    <p:spPr>
                      <a:xfrm>
                        <a:off x="53606" y="1900767"/>
                        <a:ext cx="4458146" cy="448113"/>
                      </a:xfrm>
                      <a:prstGeom prst="rect">
                        <a:avLst/>
                      </a:prstGeom>
                      <a:ln w="19050">
                        <a:solidFill>
                          <a:srgbClr val="FF0000"/>
                        </a:solidFill>
                      </a:ln>
                    </p:spPr>
                  </p:pic>
                </p:oleObj>
              </mc:Fallback>
            </mc:AlternateContent>
          </a:graphicData>
        </a:graphic>
      </p:graphicFrame>
      <p:graphicFrame>
        <p:nvGraphicFramePr>
          <p:cNvPr id="45" name="Object 44"/>
          <p:cNvGraphicFramePr>
            <a:graphicFrameLocks noChangeAspect="1"/>
          </p:cNvGraphicFramePr>
          <p:nvPr>
            <p:extLst>
              <p:ext uri="{D42A27DB-BD31-4B8C-83A1-F6EECF244321}">
                <p14:modId xmlns:p14="http://schemas.microsoft.com/office/powerpoint/2010/main" val="690351228"/>
              </p:ext>
            </p:extLst>
          </p:nvPr>
        </p:nvGraphicFramePr>
        <p:xfrm>
          <a:off x="617538" y="5146675"/>
          <a:ext cx="3330575" cy="739775"/>
        </p:xfrm>
        <a:graphic>
          <a:graphicData uri="http://schemas.openxmlformats.org/presentationml/2006/ole">
            <mc:AlternateContent xmlns:mc="http://schemas.openxmlformats.org/markup-compatibility/2006">
              <mc:Choice xmlns:v="urn:schemas-microsoft-com:vml" Requires="v">
                <p:oleObj spid="_x0000_s72732" name="Equation" r:id="rId15" imgW="3314520" imgH="736560" progId="Equation.DSMT4">
                  <p:embed/>
                </p:oleObj>
              </mc:Choice>
              <mc:Fallback>
                <p:oleObj name="Equation" r:id="rId15" imgW="3314520" imgH="736560" progId="Equation.DSMT4">
                  <p:embed/>
                  <p:pic>
                    <p:nvPicPr>
                      <p:cNvPr id="0" name=""/>
                      <p:cNvPicPr/>
                      <p:nvPr/>
                    </p:nvPicPr>
                    <p:blipFill>
                      <a:blip r:embed="rId16"/>
                      <a:stretch>
                        <a:fillRect/>
                      </a:stretch>
                    </p:blipFill>
                    <p:spPr>
                      <a:xfrm>
                        <a:off x="617538" y="5146675"/>
                        <a:ext cx="3330575" cy="739775"/>
                      </a:xfrm>
                      <a:prstGeom prst="rect">
                        <a:avLst/>
                      </a:prstGeom>
                    </p:spPr>
                  </p:pic>
                </p:oleObj>
              </mc:Fallback>
            </mc:AlternateContent>
          </a:graphicData>
        </a:graphic>
      </p:graphicFrame>
      <p:sp>
        <p:nvSpPr>
          <p:cNvPr id="47" name="Rectangle 46"/>
          <p:cNvSpPr/>
          <p:nvPr/>
        </p:nvSpPr>
        <p:spPr>
          <a:xfrm>
            <a:off x="-21186" y="4149080"/>
            <a:ext cx="784510" cy="307777"/>
          </a:xfrm>
          <a:prstGeom prst="rect">
            <a:avLst/>
          </a:prstGeom>
        </p:spPr>
        <p:txBody>
          <a:bodyPr wrap="none">
            <a:spAutoFit/>
          </a:bodyPr>
          <a:lstStyle/>
          <a:p>
            <a:r>
              <a:rPr lang="en-US" sz="1400" b="1" i="1" u="sng" dirty="0">
                <a:solidFill>
                  <a:srgbClr val="0000FF"/>
                </a:solidFill>
              </a:rPr>
              <a:t>Position</a:t>
            </a:r>
          </a:p>
        </p:txBody>
      </p:sp>
      <p:graphicFrame>
        <p:nvGraphicFramePr>
          <p:cNvPr id="48" name="Object 47"/>
          <p:cNvGraphicFramePr>
            <a:graphicFrameLocks noChangeAspect="1"/>
          </p:cNvGraphicFramePr>
          <p:nvPr>
            <p:extLst>
              <p:ext uri="{D42A27DB-BD31-4B8C-83A1-F6EECF244321}">
                <p14:modId xmlns:p14="http://schemas.microsoft.com/office/powerpoint/2010/main" val="3458992742"/>
              </p:ext>
            </p:extLst>
          </p:nvPr>
        </p:nvGraphicFramePr>
        <p:xfrm>
          <a:off x="725706" y="4063284"/>
          <a:ext cx="3774286" cy="517844"/>
        </p:xfrm>
        <a:graphic>
          <a:graphicData uri="http://schemas.openxmlformats.org/presentationml/2006/ole">
            <mc:AlternateContent xmlns:mc="http://schemas.openxmlformats.org/markup-compatibility/2006">
              <mc:Choice xmlns:v="urn:schemas-microsoft-com:vml" Requires="v">
                <p:oleObj spid="_x0000_s72733" name="Equation" r:id="rId17" imgW="3517560" imgH="482400" progId="Equation.DSMT4">
                  <p:embed/>
                </p:oleObj>
              </mc:Choice>
              <mc:Fallback>
                <p:oleObj name="Equation" r:id="rId17" imgW="3517560" imgH="482400" progId="Equation.DSMT4">
                  <p:embed/>
                  <p:pic>
                    <p:nvPicPr>
                      <p:cNvPr id="0" name=""/>
                      <p:cNvPicPr/>
                      <p:nvPr/>
                    </p:nvPicPr>
                    <p:blipFill>
                      <a:blip r:embed="rId18"/>
                      <a:stretch>
                        <a:fillRect/>
                      </a:stretch>
                    </p:blipFill>
                    <p:spPr>
                      <a:xfrm>
                        <a:off x="725706" y="4063284"/>
                        <a:ext cx="3774286" cy="517844"/>
                      </a:xfrm>
                      <a:prstGeom prst="rect">
                        <a:avLst/>
                      </a:prstGeom>
                    </p:spPr>
                  </p:pic>
                </p:oleObj>
              </mc:Fallback>
            </mc:AlternateContent>
          </a:graphicData>
        </a:graphic>
      </p:graphicFrame>
      <p:graphicFrame>
        <p:nvGraphicFramePr>
          <p:cNvPr id="49" name="Object 48"/>
          <p:cNvGraphicFramePr>
            <a:graphicFrameLocks noChangeAspect="1"/>
          </p:cNvGraphicFramePr>
          <p:nvPr>
            <p:extLst>
              <p:ext uri="{D42A27DB-BD31-4B8C-83A1-F6EECF244321}">
                <p14:modId xmlns:p14="http://schemas.microsoft.com/office/powerpoint/2010/main" val="1546675516"/>
              </p:ext>
            </p:extLst>
          </p:nvPr>
        </p:nvGraphicFramePr>
        <p:xfrm>
          <a:off x="661842" y="5959558"/>
          <a:ext cx="3241675" cy="850900"/>
        </p:xfrm>
        <a:graphic>
          <a:graphicData uri="http://schemas.openxmlformats.org/presentationml/2006/ole">
            <mc:AlternateContent xmlns:mc="http://schemas.openxmlformats.org/markup-compatibility/2006">
              <mc:Choice xmlns:v="urn:schemas-microsoft-com:vml" Requires="v">
                <p:oleObj spid="_x0000_s72734" name="Equation" r:id="rId19" imgW="3479760" imgH="914400" progId="Equation.DSMT4">
                  <p:embed/>
                </p:oleObj>
              </mc:Choice>
              <mc:Fallback>
                <p:oleObj name="Equation" r:id="rId19" imgW="3479760" imgH="914400" progId="Equation.DSMT4">
                  <p:embed/>
                  <p:pic>
                    <p:nvPicPr>
                      <p:cNvPr id="0" name=""/>
                      <p:cNvPicPr/>
                      <p:nvPr/>
                    </p:nvPicPr>
                    <p:blipFill>
                      <a:blip r:embed="rId20"/>
                      <a:stretch>
                        <a:fillRect/>
                      </a:stretch>
                    </p:blipFill>
                    <p:spPr>
                      <a:xfrm>
                        <a:off x="661842" y="5959558"/>
                        <a:ext cx="3241675" cy="850900"/>
                      </a:xfrm>
                      <a:prstGeom prst="rect">
                        <a:avLst/>
                      </a:prstGeom>
                    </p:spPr>
                  </p:pic>
                </p:oleObj>
              </mc:Fallback>
            </mc:AlternateContent>
          </a:graphicData>
        </a:graphic>
      </p:graphicFrame>
      <p:sp>
        <p:nvSpPr>
          <p:cNvPr id="50" name="Rectangle 49"/>
          <p:cNvSpPr/>
          <p:nvPr/>
        </p:nvSpPr>
        <p:spPr>
          <a:xfrm>
            <a:off x="4573806" y="1395949"/>
            <a:ext cx="774956" cy="307777"/>
          </a:xfrm>
          <a:prstGeom prst="rect">
            <a:avLst/>
          </a:prstGeom>
        </p:spPr>
        <p:txBody>
          <a:bodyPr wrap="none">
            <a:spAutoFit/>
          </a:bodyPr>
          <a:lstStyle/>
          <a:p>
            <a:r>
              <a:rPr lang="en-US" sz="1400" b="1" i="1" u="sng" dirty="0">
                <a:solidFill>
                  <a:srgbClr val="0000FF"/>
                </a:solidFill>
              </a:rPr>
              <a:t>Velocity</a:t>
            </a:r>
          </a:p>
        </p:txBody>
      </p:sp>
      <p:graphicFrame>
        <p:nvGraphicFramePr>
          <p:cNvPr id="51" name="Object 50"/>
          <p:cNvGraphicFramePr>
            <a:graphicFrameLocks noChangeAspect="1"/>
          </p:cNvGraphicFramePr>
          <p:nvPr>
            <p:extLst>
              <p:ext uri="{D42A27DB-BD31-4B8C-83A1-F6EECF244321}">
                <p14:modId xmlns:p14="http://schemas.microsoft.com/office/powerpoint/2010/main" val="164684578"/>
              </p:ext>
            </p:extLst>
          </p:nvPr>
        </p:nvGraphicFramePr>
        <p:xfrm>
          <a:off x="5095875" y="2389188"/>
          <a:ext cx="3557588" cy="754062"/>
        </p:xfrm>
        <a:graphic>
          <a:graphicData uri="http://schemas.openxmlformats.org/presentationml/2006/ole">
            <mc:AlternateContent xmlns:mc="http://schemas.openxmlformats.org/markup-compatibility/2006">
              <mc:Choice xmlns:v="urn:schemas-microsoft-com:vml" Requires="v">
                <p:oleObj spid="_x0000_s72735" name="Equation" r:id="rId21" imgW="3479760" imgH="736560" progId="Equation.DSMT4">
                  <p:embed/>
                </p:oleObj>
              </mc:Choice>
              <mc:Fallback>
                <p:oleObj name="Equation" r:id="rId21" imgW="3479760" imgH="736560" progId="Equation.DSMT4">
                  <p:embed/>
                  <p:pic>
                    <p:nvPicPr>
                      <p:cNvPr id="0" name=""/>
                      <p:cNvPicPr/>
                      <p:nvPr/>
                    </p:nvPicPr>
                    <p:blipFill>
                      <a:blip r:embed="rId22"/>
                      <a:stretch>
                        <a:fillRect/>
                      </a:stretch>
                    </p:blipFill>
                    <p:spPr>
                      <a:xfrm>
                        <a:off x="5095875" y="2389188"/>
                        <a:ext cx="3557588" cy="754062"/>
                      </a:xfrm>
                      <a:prstGeom prst="rect">
                        <a:avLst/>
                      </a:prstGeom>
                    </p:spPr>
                  </p:pic>
                </p:oleObj>
              </mc:Fallback>
            </mc:AlternateContent>
          </a:graphicData>
        </a:graphic>
      </p:graphicFrame>
      <p:graphicFrame>
        <p:nvGraphicFramePr>
          <p:cNvPr id="52" name="Object 51"/>
          <p:cNvGraphicFramePr>
            <a:graphicFrameLocks noChangeAspect="1"/>
          </p:cNvGraphicFramePr>
          <p:nvPr>
            <p:extLst>
              <p:ext uri="{D42A27DB-BD31-4B8C-83A1-F6EECF244321}">
                <p14:modId xmlns:p14="http://schemas.microsoft.com/office/powerpoint/2010/main" val="3527598891"/>
              </p:ext>
            </p:extLst>
          </p:nvPr>
        </p:nvGraphicFramePr>
        <p:xfrm>
          <a:off x="5281364" y="3068960"/>
          <a:ext cx="3467100" cy="923925"/>
        </p:xfrm>
        <a:graphic>
          <a:graphicData uri="http://schemas.openxmlformats.org/presentationml/2006/ole">
            <mc:AlternateContent xmlns:mc="http://schemas.openxmlformats.org/markup-compatibility/2006">
              <mc:Choice xmlns:v="urn:schemas-microsoft-com:vml" Requires="v">
                <p:oleObj spid="_x0000_s72736" name="Equation" r:id="rId23" imgW="3429000" imgH="914400" progId="Equation.DSMT4">
                  <p:embed/>
                </p:oleObj>
              </mc:Choice>
              <mc:Fallback>
                <p:oleObj name="Equation" r:id="rId23" imgW="3429000" imgH="914400" progId="Equation.DSMT4">
                  <p:embed/>
                  <p:pic>
                    <p:nvPicPr>
                      <p:cNvPr id="0" name=""/>
                      <p:cNvPicPr/>
                      <p:nvPr/>
                    </p:nvPicPr>
                    <p:blipFill>
                      <a:blip r:embed="rId24"/>
                      <a:stretch>
                        <a:fillRect/>
                      </a:stretch>
                    </p:blipFill>
                    <p:spPr>
                      <a:xfrm>
                        <a:off x="5281364" y="3068960"/>
                        <a:ext cx="3467100" cy="923925"/>
                      </a:xfrm>
                      <a:prstGeom prst="rect">
                        <a:avLst/>
                      </a:prstGeom>
                    </p:spPr>
                  </p:pic>
                </p:oleObj>
              </mc:Fallback>
            </mc:AlternateContent>
          </a:graphicData>
        </a:graphic>
      </p:graphicFrame>
      <p:graphicFrame>
        <p:nvGraphicFramePr>
          <p:cNvPr id="53" name="Object 52"/>
          <p:cNvGraphicFramePr>
            <a:graphicFrameLocks noChangeAspect="1"/>
          </p:cNvGraphicFramePr>
          <p:nvPr>
            <p:extLst>
              <p:ext uri="{D42A27DB-BD31-4B8C-83A1-F6EECF244321}">
                <p14:modId xmlns:p14="http://schemas.microsoft.com/office/powerpoint/2010/main" val="3695900311"/>
              </p:ext>
            </p:extLst>
          </p:nvPr>
        </p:nvGraphicFramePr>
        <p:xfrm>
          <a:off x="5337175" y="1271588"/>
          <a:ext cx="3432175" cy="571500"/>
        </p:xfrm>
        <a:graphic>
          <a:graphicData uri="http://schemas.openxmlformats.org/presentationml/2006/ole">
            <mc:AlternateContent xmlns:mc="http://schemas.openxmlformats.org/markup-compatibility/2006">
              <mc:Choice xmlns:v="urn:schemas-microsoft-com:vml" Requires="v">
                <p:oleObj spid="_x0000_s72737" name="Equation" r:id="rId25" imgW="2819160" imgH="469800" progId="Equation.DSMT4">
                  <p:embed/>
                </p:oleObj>
              </mc:Choice>
              <mc:Fallback>
                <p:oleObj name="Equation" r:id="rId25" imgW="2819160" imgH="469800" progId="Equation.DSMT4">
                  <p:embed/>
                  <p:pic>
                    <p:nvPicPr>
                      <p:cNvPr id="0" name=""/>
                      <p:cNvPicPr/>
                      <p:nvPr/>
                    </p:nvPicPr>
                    <p:blipFill>
                      <a:blip r:embed="rId26"/>
                      <a:stretch>
                        <a:fillRect/>
                      </a:stretch>
                    </p:blipFill>
                    <p:spPr>
                      <a:xfrm>
                        <a:off x="5337175" y="1271588"/>
                        <a:ext cx="3432175" cy="571500"/>
                      </a:xfrm>
                      <a:prstGeom prst="rect">
                        <a:avLst/>
                      </a:prstGeom>
                    </p:spPr>
                  </p:pic>
                </p:oleObj>
              </mc:Fallback>
            </mc:AlternateContent>
          </a:graphicData>
        </a:graphic>
      </p:graphicFrame>
      <p:graphicFrame>
        <p:nvGraphicFramePr>
          <p:cNvPr id="54" name="Object 53"/>
          <p:cNvGraphicFramePr>
            <a:graphicFrameLocks noChangeAspect="1"/>
          </p:cNvGraphicFramePr>
          <p:nvPr>
            <p:extLst>
              <p:ext uri="{D42A27DB-BD31-4B8C-83A1-F6EECF244321}">
                <p14:modId xmlns:p14="http://schemas.microsoft.com/office/powerpoint/2010/main" val="1341998317"/>
              </p:ext>
            </p:extLst>
          </p:nvPr>
        </p:nvGraphicFramePr>
        <p:xfrm>
          <a:off x="4646492" y="1898030"/>
          <a:ext cx="4457700" cy="450850"/>
        </p:xfrm>
        <a:graphic>
          <a:graphicData uri="http://schemas.openxmlformats.org/presentationml/2006/ole">
            <mc:AlternateContent xmlns:mc="http://schemas.openxmlformats.org/markup-compatibility/2006">
              <mc:Choice xmlns:v="urn:schemas-microsoft-com:vml" Requires="v">
                <p:oleObj spid="_x0000_s72738" name="Equation" r:id="rId27" imgW="4889160" imgH="495000" progId="Equation.DSMT4">
                  <p:embed/>
                </p:oleObj>
              </mc:Choice>
              <mc:Fallback>
                <p:oleObj name="Equation" r:id="rId27" imgW="4889160" imgH="495000" progId="Equation.DSMT4">
                  <p:embed/>
                  <p:pic>
                    <p:nvPicPr>
                      <p:cNvPr id="0" name=""/>
                      <p:cNvPicPr/>
                      <p:nvPr/>
                    </p:nvPicPr>
                    <p:blipFill>
                      <a:blip r:embed="rId12"/>
                      <a:stretch>
                        <a:fillRect/>
                      </a:stretch>
                    </p:blipFill>
                    <p:spPr>
                      <a:xfrm>
                        <a:off x="4646492" y="1898030"/>
                        <a:ext cx="4457700" cy="450850"/>
                      </a:xfrm>
                      <a:prstGeom prst="rect">
                        <a:avLst/>
                      </a:prstGeom>
                      <a:ln w="15875">
                        <a:solidFill>
                          <a:srgbClr val="0000FF"/>
                        </a:solidFill>
                      </a:ln>
                    </p:spPr>
                  </p:pic>
                </p:oleObj>
              </mc:Fallback>
            </mc:AlternateContent>
          </a:graphicData>
        </a:graphic>
      </p:graphicFrame>
      <p:graphicFrame>
        <p:nvGraphicFramePr>
          <p:cNvPr id="55" name="Object 54"/>
          <p:cNvGraphicFramePr>
            <a:graphicFrameLocks noChangeAspect="1"/>
          </p:cNvGraphicFramePr>
          <p:nvPr>
            <p:extLst>
              <p:ext uri="{D42A27DB-BD31-4B8C-83A1-F6EECF244321}">
                <p14:modId xmlns:p14="http://schemas.microsoft.com/office/powerpoint/2010/main" val="2949864032"/>
              </p:ext>
            </p:extLst>
          </p:nvPr>
        </p:nvGraphicFramePr>
        <p:xfrm>
          <a:off x="4653576" y="4654853"/>
          <a:ext cx="4458146" cy="448113"/>
        </p:xfrm>
        <a:graphic>
          <a:graphicData uri="http://schemas.openxmlformats.org/presentationml/2006/ole">
            <mc:AlternateContent xmlns:mc="http://schemas.openxmlformats.org/markup-compatibility/2006">
              <mc:Choice xmlns:v="urn:schemas-microsoft-com:vml" Requires="v">
                <p:oleObj spid="_x0000_s72739" name="Equation" r:id="rId28" imgW="4927320" imgH="495000" progId="Equation.DSMT4">
                  <p:embed/>
                </p:oleObj>
              </mc:Choice>
              <mc:Fallback>
                <p:oleObj name="Equation" r:id="rId28" imgW="4927320" imgH="495000" progId="Equation.DSMT4">
                  <p:embed/>
                  <p:pic>
                    <p:nvPicPr>
                      <p:cNvPr id="0" name=""/>
                      <p:cNvPicPr/>
                      <p:nvPr/>
                    </p:nvPicPr>
                    <p:blipFill>
                      <a:blip r:embed="rId14"/>
                      <a:stretch>
                        <a:fillRect/>
                      </a:stretch>
                    </p:blipFill>
                    <p:spPr>
                      <a:xfrm>
                        <a:off x="4653576" y="4654853"/>
                        <a:ext cx="4458146" cy="448113"/>
                      </a:xfrm>
                      <a:prstGeom prst="rect">
                        <a:avLst/>
                      </a:prstGeom>
                      <a:ln w="19050">
                        <a:solidFill>
                          <a:srgbClr val="FF0000"/>
                        </a:solidFill>
                      </a:ln>
                    </p:spPr>
                  </p:pic>
                </p:oleObj>
              </mc:Fallback>
            </mc:AlternateContent>
          </a:graphicData>
        </a:graphic>
      </p:graphicFrame>
      <p:graphicFrame>
        <p:nvGraphicFramePr>
          <p:cNvPr id="56" name="Object 55"/>
          <p:cNvGraphicFramePr>
            <a:graphicFrameLocks noChangeAspect="1"/>
          </p:cNvGraphicFramePr>
          <p:nvPr>
            <p:extLst>
              <p:ext uri="{D42A27DB-BD31-4B8C-83A1-F6EECF244321}">
                <p14:modId xmlns:p14="http://schemas.microsoft.com/office/powerpoint/2010/main" val="796342233"/>
              </p:ext>
            </p:extLst>
          </p:nvPr>
        </p:nvGraphicFramePr>
        <p:xfrm>
          <a:off x="5146675" y="5149850"/>
          <a:ext cx="3457575" cy="739775"/>
        </p:xfrm>
        <a:graphic>
          <a:graphicData uri="http://schemas.openxmlformats.org/presentationml/2006/ole">
            <mc:AlternateContent xmlns:mc="http://schemas.openxmlformats.org/markup-compatibility/2006">
              <mc:Choice xmlns:v="urn:schemas-microsoft-com:vml" Requires="v">
                <p:oleObj spid="_x0000_s72740" name="Equation" r:id="rId29" imgW="3441600" imgH="736560" progId="Equation.DSMT4">
                  <p:embed/>
                </p:oleObj>
              </mc:Choice>
              <mc:Fallback>
                <p:oleObj name="Equation" r:id="rId29" imgW="3441600" imgH="736560" progId="Equation.DSMT4">
                  <p:embed/>
                  <p:pic>
                    <p:nvPicPr>
                      <p:cNvPr id="0" name=""/>
                      <p:cNvPicPr/>
                      <p:nvPr/>
                    </p:nvPicPr>
                    <p:blipFill>
                      <a:blip r:embed="rId30"/>
                      <a:stretch>
                        <a:fillRect/>
                      </a:stretch>
                    </p:blipFill>
                    <p:spPr>
                      <a:xfrm>
                        <a:off x="5146675" y="5149850"/>
                        <a:ext cx="3457575" cy="739775"/>
                      </a:xfrm>
                      <a:prstGeom prst="rect">
                        <a:avLst/>
                      </a:prstGeom>
                    </p:spPr>
                  </p:pic>
                </p:oleObj>
              </mc:Fallback>
            </mc:AlternateContent>
          </a:graphicData>
        </a:graphic>
      </p:graphicFrame>
      <p:sp>
        <p:nvSpPr>
          <p:cNvPr id="57" name="Rectangle 56"/>
          <p:cNvSpPr/>
          <p:nvPr/>
        </p:nvSpPr>
        <p:spPr>
          <a:xfrm>
            <a:off x="4572000" y="4151998"/>
            <a:ext cx="774956" cy="307777"/>
          </a:xfrm>
          <a:prstGeom prst="rect">
            <a:avLst/>
          </a:prstGeom>
        </p:spPr>
        <p:txBody>
          <a:bodyPr wrap="none">
            <a:spAutoFit/>
          </a:bodyPr>
          <a:lstStyle/>
          <a:p>
            <a:r>
              <a:rPr lang="en-US" sz="1400" b="1" i="1" u="sng" dirty="0">
                <a:solidFill>
                  <a:srgbClr val="FF0000"/>
                </a:solidFill>
              </a:rPr>
              <a:t>Velocity</a:t>
            </a:r>
          </a:p>
        </p:txBody>
      </p:sp>
      <p:graphicFrame>
        <p:nvGraphicFramePr>
          <p:cNvPr id="58" name="Object 57"/>
          <p:cNvGraphicFramePr>
            <a:graphicFrameLocks noChangeAspect="1"/>
          </p:cNvGraphicFramePr>
          <p:nvPr>
            <p:extLst>
              <p:ext uri="{D42A27DB-BD31-4B8C-83A1-F6EECF244321}">
                <p14:modId xmlns:p14="http://schemas.microsoft.com/office/powerpoint/2010/main" val="425780202"/>
              </p:ext>
            </p:extLst>
          </p:nvPr>
        </p:nvGraphicFramePr>
        <p:xfrm>
          <a:off x="5348762" y="4066202"/>
          <a:ext cx="3774286" cy="517844"/>
        </p:xfrm>
        <a:graphic>
          <a:graphicData uri="http://schemas.openxmlformats.org/presentationml/2006/ole">
            <mc:AlternateContent xmlns:mc="http://schemas.openxmlformats.org/markup-compatibility/2006">
              <mc:Choice xmlns:v="urn:schemas-microsoft-com:vml" Requires="v">
                <p:oleObj spid="_x0000_s72741" name="Equation" r:id="rId31" imgW="3517560" imgH="482400" progId="Equation.DSMT4">
                  <p:embed/>
                </p:oleObj>
              </mc:Choice>
              <mc:Fallback>
                <p:oleObj name="Equation" r:id="rId31" imgW="3517560" imgH="482400" progId="Equation.DSMT4">
                  <p:embed/>
                  <p:pic>
                    <p:nvPicPr>
                      <p:cNvPr id="0" name=""/>
                      <p:cNvPicPr/>
                      <p:nvPr/>
                    </p:nvPicPr>
                    <p:blipFill>
                      <a:blip r:embed="rId32"/>
                      <a:stretch>
                        <a:fillRect/>
                      </a:stretch>
                    </p:blipFill>
                    <p:spPr>
                      <a:xfrm>
                        <a:off x="5348762" y="4066202"/>
                        <a:ext cx="3774286" cy="517844"/>
                      </a:xfrm>
                      <a:prstGeom prst="rect">
                        <a:avLst/>
                      </a:prstGeom>
                    </p:spPr>
                  </p:pic>
                </p:oleObj>
              </mc:Fallback>
            </mc:AlternateContent>
          </a:graphicData>
        </a:graphic>
      </p:graphicFrame>
      <p:graphicFrame>
        <p:nvGraphicFramePr>
          <p:cNvPr id="59" name="Object 58"/>
          <p:cNvGraphicFramePr>
            <a:graphicFrameLocks noChangeAspect="1"/>
          </p:cNvGraphicFramePr>
          <p:nvPr>
            <p:extLst>
              <p:ext uri="{D42A27DB-BD31-4B8C-83A1-F6EECF244321}">
                <p14:modId xmlns:p14="http://schemas.microsoft.com/office/powerpoint/2010/main" val="1400323616"/>
              </p:ext>
            </p:extLst>
          </p:nvPr>
        </p:nvGraphicFramePr>
        <p:xfrm>
          <a:off x="5414842" y="5962650"/>
          <a:ext cx="2921000" cy="850900"/>
        </p:xfrm>
        <a:graphic>
          <a:graphicData uri="http://schemas.openxmlformats.org/presentationml/2006/ole">
            <mc:AlternateContent xmlns:mc="http://schemas.openxmlformats.org/markup-compatibility/2006">
              <mc:Choice xmlns:v="urn:schemas-microsoft-com:vml" Requires="v">
                <p:oleObj spid="_x0000_s72742" name="Equation" r:id="rId33" imgW="3136680" imgH="914400" progId="Equation.DSMT4">
                  <p:embed/>
                </p:oleObj>
              </mc:Choice>
              <mc:Fallback>
                <p:oleObj name="Equation" r:id="rId33" imgW="3136680" imgH="914400" progId="Equation.DSMT4">
                  <p:embed/>
                  <p:pic>
                    <p:nvPicPr>
                      <p:cNvPr id="0" name=""/>
                      <p:cNvPicPr/>
                      <p:nvPr/>
                    </p:nvPicPr>
                    <p:blipFill>
                      <a:blip r:embed="rId34"/>
                      <a:stretch>
                        <a:fillRect/>
                      </a:stretch>
                    </p:blipFill>
                    <p:spPr>
                      <a:xfrm>
                        <a:off x="5414842" y="5962650"/>
                        <a:ext cx="2921000" cy="850900"/>
                      </a:xfrm>
                      <a:prstGeom prst="rect">
                        <a:avLst/>
                      </a:prstGeom>
                    </p:spPr>
                  </p:pic>
                </p:oleObj>
              </mc:Fallback>
            </mc:AlternateContent>
          </a:graphicData>
        </a:graphic>
      </p:graphicFrame>
      <mc:AlternateContent xmlns:mc="http://schemas.openxmlformats.org/markup-compatibility/2006" xmlns:a14="http://schemas.microsoft.com/office/drawing/2010/main">
        <mc:Choice Requires="a14">
          <p:sp>
            <p:nvSpPr>
              <p:cNvPr id="60" name="Rectangle 59"/>
              <p:cNvSpPr/>
              <p:nvPr/>
            </p:nvSpPr>
            <p:spPr>
              <a:xfrm>
                <a:off x="956866" y="939314"/>
                <a:ext cx="2728776" cy="391582"/>
              </a:xfrm>
              <a:prstGeom prst="rect">
                <a:avLst/>
              </a:prstGeom>
            </p:spPr>
            <p:txBody>
              <a:bodyPr wrap="square">
                <a:spAutoFit/>
              </a:bodyPr>
              <a:lstStyle/>
              <a:p>
                <a:pPr algn="ctr"/>
                <a:r>
                  <a:rPr lang="en-US" b="1" dirty="0">
                    <a:solidFill>
                      <a:srgbClr val="0000FF"/>
                    </a:solidFill>
                  </a:rPr>
                  <a:t>BVP Type II </a:t>
                </a:r>
                <a14:m>
                  <m:oMath xmlns:m="http://schemas.openxmlformats.org/officeDocument/2006/math">
                    <m:r>
                      <a:rPr lang="en-US" b="1" i="0" smtClean="0">
                        <a:latin typeface="Cambria Math" panose="02040503050406030204" pitchFamily="18" charset="0"/>
                      </a:rPr>
                      <m:t>(</m:t>
                    </m:r>
                    <m:sSub>
                      <m:sSubPr>
                        <m:ctrlPr>
                          <a:rPr lang="en-US" i="1">
                            <a:latin typeface="Cambria Math" panose="02040503050406030204" pitchFamily="18" charset="0"/>
                          </a:rPr>
                        </m:ctrlPr>
                      </m:sSubPr>
                      <m:e>
                        <m:r>
                          <a:rPr lang="en-US" b="1" i="1">
                            <a:latin typeface="Cambria Math" panose="02040503050406030204" pitchFamily="18" charset="0"/>
                          </a:rPr>
                          <m:t>𝒙</m:t>
                        </m:r>
                      </m:e>
                      <m:sub>
                        <m:r>
                          <a:rPr lang="en-US">
                            <a:latin typeface="Cambria Math" panose="02040503050406030204" pitchFamily="18" charset="0"/>
                          </a:rPr>
                          <m:t>0</m:t>
                        </m:r>
                      </m:sub>
                    </m:sSub>
                  </m:oMath>
                </a14:m>
                <a:r>
                  <a:rPr lang="en-US" dirty="0"/>
                  <a:t> and </a:t>
                </a:r>
                <a14:m>
                  <m:oMath xmlns:m="http://schemas.openxmlformats.org/officeDocument/2006/math">
                    <m:sSub>
                      <m:sSubPr>
                        <m:ctrlPr>
                          <a:rPr lang="en-US" i="1">
                            <a:latin typeface="Cambria Math" panose="02040503050406030204" pitchFamily="18" charset="0"/>
                          </a:rPr>
                        </m:ctrlPr>
                      </m:sSubPr>
                      <m:e>
                        <m:r>
                          <a:rPr lang="en-US" b="1" i="1">
                            <a:latin typeface="Cambria Math" panose="02040503050406030204" pitchFamily="18" charset="0"/>
                          </a:rPr>
                          <m:t>𝒗</m:t>
                        </m:r>
                      </m:e>
                      <m:sub>
                        <m:r>
                          <a:rPr lang="en-US" i="1">
                            <a:latin typeface="Cambria Math" panose="02040503050406030204" pitchFamily="18" charset="0"/>
                          </a:rPr>
                          <m:t>𝑓</m:t>
                        </m:r>
                      </m:sub>
                    </m:sSub>
                    <m:r>
                      <a:rPr lang="en-US" b="0" i="1" smtClean="0">
                        <a:latin typeface="Cambria Math" panose="02040503050406030204" pitchFamily="18" charset="0"/>
                      </a:rPr>
                      <m:t>)</m:t>
                    </m:r>
                  </m:oMath>
                </a14:m>
                <a:endParaRPr lang="en-US" b="1" dirty="0">
                  <a:solidFill>
                    <a:srgbClr val="0000FF"/>
                  </a:solidFill>
                </a:endParaRPr>
              </a:p>
            </p:txBody>
          </p:sp>
        </mc:Choice>
        <mc:Fallback xmlns="">
          <p:sp>
            <p:nvSpPr>
              <p:cNvPr id="60" name="Rectangle 59"/>
              <p:cNvSpPr>
                <a:spLocks noRot="1" noChangeAspect="1" noMove="1" noResize="1" noEditPoints="1" noAdjustHandles="1" noChangeArrowheads="1" noChangeShapeType="1" noTextEdit="1"/>
              </p:cNvSpPr>
              <p:nvPr/>
            </p:nvSpPr>
            <p:spPr>
              <a:xfrm>
                <a:off x="956866" y="939314"/>
                <a:ext cx="2728776" cy="391582"/>
              </a:xfrm>
              <a:prstGeom prst="rect">
                <a:avLst/>
              </a:prstGeom>
              <a:blipFill rotWithShape="0">
                <a:blip r:embed="rId35"/>
                <a:stretch>
                  <a:fillRect t="-6250" b="-2031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1" name="Rectangle 60"/>
              <p:cNvSpPr/>
              <p:nvPr/>
            </p:nvSpPr>
            <p:spPr>
              <a:xfrm>
                <a:off x="5785250" y="949186"/>
                <a:ext cx="2476726" cy="391582"/>
              </a:xfrm>
              <a:prstGeom prst="rect">
                <a:avLst/>
              </a:prstGeom>
            </p:spPr>
            <p:txBody>
              <a:bodyPr wrap="square">
                <a:spAutoFit/>
              </a:bodyPr>
              <a:lstStyle/>
              <a:p>
                <a:pPr algn="ctr"/>
                <a:r>
                  <a:rPr lang="en-US" b="1" dirty="0">
                    <a:solidFill>
                      <a:srgbClr val="0000FF"/>
                    </a:solidFill>
                  </a:rPr>
                  <a:t>BVP Type III </a:t>
                </a:r>
                <a14:m>
                  <m:oMath xmlns:m="http://schemas.openxmlformats.org/officeDocument/2006/math">
                    <m:r>
                      <a:rPr lang="en-US" b="1">
                        <a:latin typeface="Cambria Math" panose="02040503050406030204" pitchFamily="18" charset="0"/>
                      </a:rPr>
                      <m:t>(</m:t>
                    </m:r>
                    <m:sSub>
                      <m:sSubPr>
                        <m:ctrlPr>
                          <a:rPr lang="en-US" i="1">
                            <a:latin typeface="Cambria Math" panose="02040503050406030204" pitchFamily="18" charset="0"/>
                          </a:rPr>
                        </m:ctrlPr>
                      </m:sSubPr>
                      <m:e>
                        <m:r>
                          <a:rPr lang="en-US" b="1" i="1">
                            <a:latin typeface="Cambria Math" panose="02040503050406030204" pitchFamily="18" charset="0"/>
                          </a:rPr>
                          <m:t>𝒙</m:t>
                        </m:r>
                      </m:e>
                      <m:sub>
                        <m:r>
                          <a:rPr lang="en-US" b="0" i="1" smtClean="0">
                            <a:latin typeface="Cambria Math" panose="02040503050406030204" pitchFamily="18" charset="0"/>
                          </a:rPr>
                          <m:t>𝑓</m:t>
                        </m:r>
                      </m:sub>
                    </m:sSub>
                  </m:oMath>
                </a14:m>
                <a:r>
                  <a:rPr lang="en-US" dirty="0"/>
                  <a:t> and </a:t>
                </a:r>
                <a14:m>
                  <m:oMath xmlns:m="http://schemas.openxmlformats.org/officeDocument/2006/math">
                    <m:sSub>
                      <m:sSubPr>
                        <m:ctrlPr>
                          <a:rPr lang="en-US" i="1">
                            <a:latin typeface="Cambria Math" panose="02040503050406030204" pitchFamily="18" charset="0"/>
                          </a:rPr>
                        </m:ctrlPr>
                      </m:sSubPr>
                      <m:e>
                        <m:r>
                          <a:rPr lang="en-US" b="1" i="1">
                            <a:latin typeface="Cambria Math" panose="02040503050406030204" pitchFamily="18" charset="0"/>
                          </a:rPr>
                          <m:t>𝒗</m:t>
                        </m:r>
                      </m:e>
                      <m:sub>
                        <m:r>
                          <a:rPr lang="en-US" b="0" i="1" smtClean="0">
                            <a:latin typeface="Cambria Math" panose="02040503050406030204" pitchFamily="18" charset="0"/>
                          </a:rPr>
                          <m:t>0</m:t>
                        </m:r>
                      </m:sub>
                    </m:sSub>
                    <m:r>
                      <a:rPr lang="en-US" i="1">
                        <a:latin typeface="Cambria Math" panose="02040503050406030204" pitchFamily="18" charset="0"/>
                      </a:rPr>
                      <m:t>)</m:t>
                    </m:r>
                  </m:oMath>
                </a14:m>
                <a:endParaRPr lang="en-US" b="1" dirty="0">
                  <a:solidFill>
                    <a:srgbClr val="0000FF"/>
                  </a:solidFill>
                </a:endParaRPr>
              </a:p>
            </p:txBody>
          </p:sp>
        </mc:Choice>
        <mc:Fallback xmlns="">
          <p:sp>
            <p:nvSpPr>
              <p:cNvPr id="61" name="Rectangle 60"/>
              <p:cNvSpPr>
                <a:spLocks noRot="1" noChangeAspect="1" noMove="1" noResize="1" noEditPoints="1" noAdjustHandles="1" noChangeArrowheads="1" noChangeShapeType="1" noTextEdit="1"/>
              </p:cNvSpPr>
              <p:nvPr/>
            </p:nvSpPr>
            <p:spPr>
              <a:xfrm>
                <a:off x="5785250" y="949186"/>
                <a:ext cx="2476726" cy="391582"/>
              </a:xfrm>
              <a:prstGeom prst="rect">
                <a:avLst/>
              </a:prstGeom>
              <a:blipFill rotWithShape="0">
                <a:blip r:embed="rId36"/>
                <a:stretch>
                  <a:fillRect l="-1970" t="-7813" r="-1232" b="-20313"/>
                </a:stretch>
              </a:blipFill>
            </p:spPr>
            <p:txBody>
              <a:bodyPr/>
              <a:lstStyle/>
              <a:p>
                <a:r>
                  <a:rPr lang="en-US">
                    <a:noFill/>
                  </a:rPr>
                  <a:t> </a:t>
                </a:r>
              </a:p>
            </p:txBody>
          </p:sp>
        </mc:Fallback>
      </mc:AlternateContent>
    </p:spTree>
    <p:extLst>
      <p:ext uri="{BB962C8B-B14F-4D97-AF65-F5344CB8AC3E}">
        <p14:creationId xmlns:p14="http://schemas.microsoft.com/office/powerpoint/2010/main" val="28459174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TAMU_Aero_Logo.png"/>
          <p:cNvPicPr>
            <a:picLocks noChangeAspect="1"/>
          </p:cNvPicPr>
          <p:nvPr/>
        </p:nvPicPr>
        <p:blipFill>
          <a:blip r:embed="rId4"/>
          <a:stretch>
            <a:fillRect/>
          </a:stretch>
        </p:blipFill>
        <p:spPr>
          <a:xfrm>
            <a:off x="0" y="-27384"/>
            <a:ext cx="9144000" cy="998413"/>
          </a:xfrm>
          <a:prstGeom prst="rect">
            <a:avLst/>
          </a:prstGeom>
        </p:spPr>
      </p:pic>
      <p:sp>
        <p:nvSpPr>
          <p:cNvPr id="33" name="Rectangle 32"/>
          <p:cNvSpPr/>
          <p:nvPr/>
        </p:nvSpPr>
        <p:spPr>
          <a:xfrm>
            <a:off x="1" y="548680"/>
            <a:ext cx="9144000" cy="400110"/>
          </a:xfrm>
          <a:prstGeom prst="rect">
            <a:avLst/>
          </a:prstGeom>
        </p:spPr>
        <p:txBody>
          <a:bodyPr wrap="square">
            <a:spAutoFit/>
          </a:bodyPr>
          <a:lstStyle/>
          <a:p>
            <a:pPr algn="ctr"/>
            <a:r>
              <a:rPr lang="en-US" sz="2000" b="1" dirty="0">
                <a:solidFill>
                  <a:srgbClr val="FFFFFF"/>
                </a:solidFill>
                <a:latin typeface="Adobe Caslon Pro Bold"/>
                <a:cs typeface="Adobe Caslon Pro Bold"/>
              </a:rPr>
              <a:t>BVP II  ALGORITHM</a:t>
            </a:r>
            <a:endParaRPr lang="en-US" sz="2000" b="1" dirty="0">
              <a:solidFill>
                <a:srgbClr val="FFFFFF"/>
              </a:solidFill>
            </a:endParaRPr>
          </a:p>
        </p:txBody>
      </p:sp>
      <p:sp>
        <p:nvSpPr>
          <p:cNvPr id="23" name="Slide Number Placeholder 16"/>
          <p:cNvSpPr txBox="1">
            <a:spLocks/>
          </p:cNvSpPr>
          <p:nvPr/>
        </p:nvSpPr>
        <p:spPr>
          <a:xfrm>
            <a:off x="6934200" y="6381328"/>
            <a:ext cx="2133600" cy="365125"/>
          </a:xfrm>
          <a:prstGeom prst="rect">
            <a:avLst/>
          </a:prstGeom>
        </p:spPr>
        <p:txBody>
          <a:bodyPr vert="horz"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600" i="0" u="none" strike="noStrike" kern="1200" cap="none" spc="0" normalizeH="0" baseline="0" noProof="0" smtClean="0">
                <a:ln>
                  <a:noFill/>
                </a:ln>
                <a:solidFill>
                  <a:srgbClr val="660066"/>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36</a:t>
            </a:fld>
            <a:endParaRPr kumimoji="0" lang="en-US" sz="1600" i="0" u="none" strike="noStrike" kern="1200" cap="none" spc="0" normalizeH="0" baseline="0" noProof="0" dirty="0">
              <a:ln>
                <a:noFill/>
              </a:ln>
              <a:solidFill>
                <a:srgbClr val="660066"/>
              </a:solidFill>
              <a:effectLst/>
              <a:uLnTx/>
              <a:uFillTx/>
              <a:latin typeface="+mn-lt"/>
              <a:ea typeface="+mn-ea"/>
              <a:cs typeface="+mn-cs"/>
            </a:endParaRPr>
          </a:p>
        </p:txBody>
      </p:sp>
      <p:sp>
        <p:nvSpPr>
          <p:cNvPr id="13" name="TextBox 12"/>
          <p:cNvSpPr txBox="1"/>
          <p:nvPr/>
        </p:nvSpPr>
        <p:spPr>
          <a:xfrm>
            <a:off x="6836568" y="44624"/>
            <a:ext cx="2307432" cy="615553"/>
          </a:xfrm>
          <a:prstGeom prst="rect">
            <a:avLst/>
          </a:prstGeom>
          <a:noFill/>
        </p:spPr>
        <p:txBody>
          <a:bodyPr wrap="square" rtlCol="0">
            <a:spAutoFit/>
          </a:bodyPr>
          <a:lstStyle/>
          <a:p>
            <a:r>
              <a:rPr lang="en-US" sz="1200" dirty="0">
                <a:solidFill>
                  <a:schemeClr val="bg1"/>
                </a:solidFill>
                <a:latin typeface="Adobe Caslon Pro Bold"/>
                <a:cs typeface="Adobe Caslon Pro Bold"/>
              </a:rPr>
              <a:t>JUNKINS    &amp;    WOOLLANDS</a:t>
            </a:r>
          </a:p>
          <a:p>
            <a:r>
              <a:rPr lang="en-US" sz="1100" dirty="0">
                <a:solidFill>
                  <a:schemeClr val="bg1"/>
                </a:solidFill>
                <a:latin typeface="Adobe Caslon Pro Bold"/>
                <a:cs typeface="Adobe Caslon Pro Bold"/>
              </a:rPr>
              <a:t>Picard-</a:t>
            </a:r>
            <a:r>
              <a:rPr lang="en-US" sz="1100" dirty="0" err="1">
                <a:solidFill>
                  <a:schemeClr val="bg1"/>
                </a:solidFill>
                <a:latin typeface="Adobe Caslon Pro Bold"/>
                <a:cs typeface="Adobe Caslon Pro Bold"/>
              </a:rPr>
              <a:t>Chebyshev</a:t>
            </a:r>
            <a:r>
              <a:rPr lang="en-US" sz="1100" dirty="0">
                <a:solidFill>
                  <a:schemeClr val="bg1"/>
                </a:solidFill>
                <a:latin typeface="Adobe Caslon Pro Bold"/>
                <a:cs typeface="Adobe Caslon Pro Bold"/>
              </a:rPr>
              <a:t> Lecture Series</a:t>
            </a:r>
          </a:p>
          <a:p>
            <a:r>
              <a:rPr lang="en-US" sz="1100" dirty="0">
                <a:solidFill>
                  <a:schemeClr val="bg1"/>
                </a:solidFill>
                <a:latin typeface="Adobe Caslon Pro Bold"/>
                <a:cs typeface="Adobe Caslon Pro Bold"/>
              </a:rPr>
              <a:t>#3 Picard-Chebyshev Methods</a:t>
            </a:r>
          </a:p>
        </p:txBody>
      </p:sp>
      <p:graphicFrame>
        <p:nvGraphicFramePr>
          <p:cNvPr id="19" name="Object 18"/>
          <p:cNvGraphicFramePr>
            <a:graphicFrameLocks noChangeAspect="1"/>
          </p:cNvGraphicFramePr>
          <p:nvPr/>
        </p:nvGraphicFramePr>
        <p:xfrm>
          <a:off x="291363" y="5308886"/>
          <a:ext cx="3802042" cy="662984"/>
        </p:xfrm>
        <a:graphic>
          <a:graphicData uri="http://schemas.openxmlformats.org/presentationml/2006/ole">
            <mc:AlternateContent xmlns:mc="http://schemas.openxmlformats.org/markup-compatibility/2006">
              <mc:Choice xmlns:v="urn:schemas-microsoft-com:vml" Requires="v">
                <p:oleObj spid="_x0000_s69042" name="Equation" r:id="rId5" imgW="3492360" imgH="609480" progId="Equation.DSMT4">
                  <p:embed/>
                </p:oleObj>
              </mc:Choice>
              <mc:Fallback>
                <p:oleObj name="Equation" r:id="rId5" imgW="3492360" imgH="609480" progId="Equation.DSMT4">
                  <p:embed/>
                  <p:pic>
                    <p:nvPicPr>
                      <p:cNvPr id="0" name=""/>
                      <p:cNvPicPr/>
                      <p:nvPr/>
                    </p:nvPicPr>
                    <p:blipFill>
                      <a:blip r:embed="rId6"/>
                      <a:stretch>
                        <a:fillRect/>
                      </a:stretch>
                    </p:blipFill>
                    <p:spPr>
                      <a:xfrm>
                        <a:off x="291363" y="5308886"/>
                        <a:ext cx="3802042" cy="662984"/>
                      </a:xfrm>
                      <a:prstGeom prst="rect">
                        <a:avLst/>
                      </a:prstGeom>
                    </p:spPr>
                  </p:pic>
                </p:oleObj>
              </mc:Fallback>
            </mc:AlternateContent>
          </a:graphicData>
        </a:graphic>
      </p:graphicFrame>
      <p:graphicFrame>
        <p:nvGraphicFramePr>
          <p:cNvPr id="20" name="Object 19"/>
          <p:cNvGraphicFramePr>
            <a:graphicFrameLocks noChangeAspect="1"/>
          </p:cNvGraphicFramePr>
          <p:nvPr/>
        </p:nvGraphicFramePr>
        <p:xfrm>
          <a:off x="6269038" y="1414584"/>
          <a:ext cx="2816225" cy="2290762"/>
        </p:xfrm>
        <a:graphic>
          <a:graphicData uri="http://schemas.openxmlformats.org/presentationml/2006/ole">
            <mc:AlternateContent xmlns:mc="http://schemas.openxmlformats.org/markup-compatibility/2006">
              <mc:Choice xmlns:v="urn:schemas-microsoft-com:vml" Requires="v">
                <p:oleObj spid="_x0000_s69043" name="Equation" r:id="rId7" imgW="4000320" imgH="3251160" progId="Equation.DSMT4">
                  <p:embed/>
                </p:oleObj>
              </mc:Choice>
              <mc:Fallback>
                <p:oleObj name="Equation" r:id="rId7" imgW="4000320" imgH="3251160" progId="Equation.DSMT4">
                  <p:embed/>
                  <p:pic>
                    <p:nvPicPr>
                      <p:cNvPr id="0" name=""/>
                      <p:cNvPicPr/>
                      <p:nvPr/>
                    </p:nvPicPr>
                    <p:blipFill>
                      <a:blip r:embed="rId8"/>
                      <a:stretch>
                        <a:fillRect/>
                      </a:stretch>
                    </p:blipFill>
                    <p:spPr>
                      <a:xfrm>
                        <a:off x="6269038" y="1414584"/>
                        <a:ext cx="2816225" cy="2290762"/>
                      </a:xfrm>
                      <a:prstGeom prst="rect">
                        <a:avLst/>
                      </a:prstGeom>
                    </p:spPr>
                  </p:pic>
                </p:oleObj>
              </mc:Fallback>
            </mc:AlternateContent>
          </a:graphicData>
        </a:graphic>
      </p:graphicFrame>
      <p:graphicFrame>
        <p:nvGraphicFramePr>
          <p:cNvPr id="21" name="Object 20"/>
          <p:cNvGraphicFramePr>
            <a:graphicFrameLocks noChangeAspect="1"/>
          </p:cNvGraphicFramePr>
          <p:nvPr/>
        </p:nvGraphicFramePr>
        <p:xfrm>
          <a:off x="4622384" y="4573545"/>
          <a:ext cx="619125" cy="839787"/>
        </p:xfrm>
        <a:graphic>
          <a:graphicData uri="http://schemas.openxmlformats.org/presentationml/2006/ole">
            <mc:AlternateContent xmlns:mc="http://schemas.openxmlformats.org/markup-compatibility/2006">
              <mc:Choice xmlns:v="urn:schemas-microsoft-com:vml" Requires="v">
                <p:oleObj spid="_x0000_s69044" name="Equation" r:id="rId9" imgW="672840" imgH="914400" progId="Equation.DSMT4">
                  <p:embed/>
                </p:oleObj>
              </mc:Choice>
              <mc:Fallback>
                <p:oleObj name="Equation" r:id="rId9" imgW="672840" imgH="914400" progId="Equation.DSMT4">
                  <p:embed/>
                  <p:pic>
                    <p:nvPicPr>
                      <p:cNvPr id="0" name=""/>
                      <p:cNvPicPr/>
                      <p:nvPr/>
                    </p:nvPicPr>
                    <p:blipFill>
                      <a:blip r:embed="rId10"/>
                      <a:stretch>
                        <a:fillRect/>
                      </a:stretch>
                    </p:blipFill>
                    <p:spPr>
                      <a:xfrm>
                        <a:off x="4622384" y="4573545"/>
                        <a:ext cx="619125" cy="839787"/>
                      </a:xfrm>
                      <a:prstGeom prst="rect">
                        <a:avLst/>
                      </a:prstGeom>
                    </p:spPr>
                  </p:pic>
                </p:oleObj>
              </mc:Fallback>
            </mc:AlternateContent>
          </a:graphicData>
        </a:graphic>
      </p:graphicFrame>
      <p:graphicFrame>
        <p:nvGraphicFramePr>
          <p:cNvPr id="22" name="Object 21"/>
          <p:cNvGraphicFramePr>
            <a:graphicFrameLocks noChangeAspect="1"/>
          </p:cNvGraphicFramePr>
          <p:nvPr/>
        </p:nvGraphicFramePr>
        <p:xfrm>
          <a:off x="4322681" y="2828032"/>
          <a:ext cx="1852612" cy="889000"/>
        </p:xfrm>
        <a:graphic>
          <a:graphicData uri="http://schemas.openxmlformats.org/presentationml/2006/ole">
            <mc:AlternateContent xmlns:mc="http://schemas.openxmlformats.org/markup-compatibility/2006">
              <mc:Choice xmlns:v="urn:schemas-microsoft-com:vml" Requires="v">
                <p:oleObj spid="_x0000_s69045" name="Equation" r:id="rId11" imgW="1955520" imgH="939600" progId="Equation.DSMT4">
                  <p:embed/>
                </p:oleObj>
              </mc:Choice>
              <mc:Fallback>
                <p:oleObj name="Equation" r:id="rId11" imgW="1955520" imgH="939600" progId="Equation.DSMT4">
                  <p:embed/>
                  <p:pic>
                    <p:nvPicPr>
                      <p:cNvPr id="0" name=""/>
                      <p:cNvPicPr/>
                      <p:nvPr/>
                    </p:nvPicPr>
                    <p:blipFill>
                      <a:blip r:embed="rId12"/>
                      <a:stretch>
                        <a:fillRect/>
                      </a:stretch>
                    </p:blipFill>
                    <p:spPr>
                      <a:xfrm>
                        <a:off x="4322681" y="2828032"/>
                        <a:ext cx="1852612" cy="889000"/>
                      </a:xfrm>
                      <a:prstGeom prst="rect">
                        <a:avLst/>
                      </a:prstGeom>
                    </p:spPr>
                  </p:pic>
                </p:oleObj>
              </mc:Fallback>
            </mc:AlternateContent>
          </a:graphicData>
        </a:graphic>
      </p:graphicFrame>
      <p:graphicFrame>
        <p:nvGraphicFramePr>
          <p:cNvPr id="3" name="Object 2"/>
          <p:cNvGraphicFramePr>
            <a:graphicFrameLocks noChangeAspect="1"/>
          </p:cNvGraphicFramePr>
          <p:nvPr>
            <p:extLst>
              <p:ext uri="{D42A27DB-BD31-4B8C-83A1-F6EECF244321}">
                <p14:modId xmlns:p14="http://schemas.microsoft.com/office/powerpoint/2010/main" val="350042362"/>
              </p:ext>
            </p:extLst>
          </p:nvPr>
        </p:nvGraphicFramePr>
        <p:xfrm>
          <a:off x="5328730" y="1855003"/>
          <a:ext cx="819150" cy="949325"/>
        </p:xfrm>
        <a:graphic>
          <a:graphicData uri="http://schemas.openxmlformats.org/presentationml/2006/ole">
            <mc:AlternateContent xmlns:mc="http://schemas.openxmlformats.org/markup-compatibility/2006">
              <mc:Choice xmlns:v="urn:schemas-microsoft-com:vml" Requires="v">
                <p:oleObj spid="_x0000_s69046" name="Equation" r:id="rId13" imgW="787320" imgH="914400" progId="Equation.DSMT4">
                  <p:embed/>
                </p:oleObj>
              </mc:Choice>
              <mc:Fallback>
                <p:oleObj name="Equation" r:id="rId13" imgW="787320" imgH="914400" progId="Equation.DSMT4">
                  <p:embed/>
                  <p:pic>
                    <p:nvPicPr>
                      <p:cNvPr id="0" name=""/>
                      <p:cNvPicPr/>
                      <p:nvPr/>
                    </p:nvPicPr>
                    <p:blipFill>
                      <a:blip r:embed="rId14"/>
                      <a:stretch>
                        <a:fillRect/>
                      </a:stretch>
                    </p:blipFill>
                    <p:spPr>
                      <a:xfrm>
                        <a:off x="5328730" y="1855003"/>
                        <a:ext cx="819150" cy="949325"/>
                      </a:xfrm>
                      <a:prstGeom prst="rect">
                        <a:avLst/>
                      </a:prstGeom>
                    </p:spPr>
                  </p:pic>
                </p:oleObj>
              </mc:Fallback>
            </mc:AlternateContent>
          </a:graphicData>
        </a:graphic>
      </p:graphicFrame>
      <p:graphicFrame>
        <p:nvGraphicFramePr>
          <p:cNvPr id="4" name="Object 3"/>
          <p:cNvGraphicFramePr>
            <a:graphicFrameLocks noChangeAspect="1"/>
          </p:cNvGraphicFramePr>
          <p:nvPr>
            <p:extLst>
              <p:ext uri="{D42A27DB-BD31-4B8C-83A1-F6EECF244321}">
                <p14:modId xmlns:p14="http://schemas.microsoft.com/office/powerpoint/2010/main" val="1525805610"/>
              </p:ext>
            </p:extLst>
          </p:nvPr>
        </p:nvGraphicFramePr>
        <p:xfrm>
          <a:off x="4968875" y="1522413"/>
          <a:ext cx="1219200" cy="254000"/>
        </p:xfrm>
        <a:graphic>
          <a:graphicData uri="http://schemas.openxmlformats.org/presentationml/2006/ole">
            <mc:AlternateContent xmlns:mc="http://schemas.openxmlformats.org/markup-compatibility/2006">
              <mc:Choice xmlns:v="urn:schemas-microsoft-com:vml" Requires="v">
                <p:oleObj spid="_x0000_s69047" name="Equation" r:id="rId15" imgW="1218960" imgH="253800" progId="Equation.DSMT4">
                  <p:embed/>
                </p:oleObj>
              </mc:Choice>
              <mc:Fallback>
                <p:oleObj name="Equation" r:id="rId15" imgW="1218960" imgH="253800" progId="Equation.DSMT4">
                  <p:embed/>
                  <p:pic>
                    <p:nvPicPr>
                      <p:cNvPr id="0" name=""/>
                      <p:cNvPicPr/>
                      <p:nvPr/>
                    </p:nvPicPr>
                    <p:blipFill>
                      <a:blip r:embed="rId16"/>
                      <a:stretch>
                        <a:fillRect/>
                      </a:stretch>
                    </p:blipFill>
                    <p:spPr>
                      <a:xfrm>
                        <a:off x="4968875" y="1522413"/>
                        <a:ext cx="1219200" cy="254000"/>
                      </a:xfrm>
                      <a:prstGeom prst="rect">
                        <a:avLst/>
                      </a:prstGeom>
                    </p:spPr>
                  </p:pic>
                </p:oleObj>
              </mc:Fallback>
            </mc:AlternateContent>
          </a:graphicData>
        </a:graphic>
      </p:graphicFrame>
      <p:sp>
        <p:nvSpPr>
          <p:cNvPr id="5" name="Curved Left Arrow 4"/>
          <p:cNvSpPr/>
          <p:nvPr/>
        </p:nvSpPr>
        <p:spPr>
          <a:xfrm rot="10800000">
            <a:off x="23352" y="3667936"/>
            <a:ext cx="599014" cy="2857408"/>
          </a:xfrm>
          <a:prstGeom prst="curvedLeftArrow">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6" name="Rectangle 5"/>
          <p:cNvSpPr/>
          <p:nvPr/>
        </p:nvSpPr>
        <p:spPr>
          <a:xfrm>
            <a:off x="1" y="4942751"/>
            <a:ext cx="679610" cy="307777"/>
          </a:xfrm>
          <a:prstGeom prst="rect">
            <a:avLst/>
          </a:prstGeom>
        </p:spPr>
        <p:txBody>
          <a:bodyPr wrap="none">
            <a:spAutoFit/>
          </a:bodyPr>
          <a:lstStyle/>
          <a:p>
            <a:r>
              <a:rPr lang="en-US" sz="1400" b="1" dirty="0"/>
              <a:t>Iterate</a:t>
            </a:r>
          </a:p>
        </p:txBody>
      </p:sp>
      <p:graphicFrame>
        <p:nvGraphicFramePr>
          <p:cNvPr id="30" name="Object 29"/>
          <p:cNvGraphicFramePr>
            <a:graphicFrameLocks noChangeAspect="1"/>
          </p:cNvGraphicFramePr>
          <p:nvPr>
            <p:extLst>
              <p:ext uri="{D42A27DB-BD31-4B8C-83A1-F6EECF244321}">
                <p14:modId xmlns:p14="http://schemas.microsoft.com/office/powerpoint/2010/main" val="1402900418"/>
              </p:ext>
            </p:extLst>
          </p:nvPr>
        </p:nvGraphicFramePr>
        <p:xfrm>
          <a:off x="549275" y="4397375"/>
          <a:ext cx="3286125" cy="341313"/>
        </p:xfrm>
        <a:graphic>
          <a:graphicData uri="http://schemas.openxmlformats.org/presentationml/2006/ole">
            <mc:AlternateContent xmlns:mc="http://schemas.openxmlformats.org/markup-compatibility/2006">
              <mc:Choice xmlns:v="urn:schemas-microsoft-com:vml" Requires="v">
                <p:oleObj spid="_x0000_s69048" name="Equation" r:id="rId17" imgW="2298600" imgH="241200" progId="Equation.DSMT4">
                  <p:embed/>
                </p:oleObj>
              </mc:Choice>
              <mc:Fallback>
                <p:oleObj name="Equation" r:id="rId17" imgW="2298600" imgH="241200" progId="Equation.DSMT4">
                  <p:embed/>
                  <p:pic>
                    <p:nvPicPr>
                      <p:cNvPr id="0" name=""/>
                      <p:cNvPicPr/>
                      <p:nvPr/>
                    </p:nvPicPr>
                    <p:blipFill>
                      <a:blip r:embed="rId18"/>
                      <a:stretch>
                        <a:fillRect/>
                      </a:stretch>
                    </p:blipFill>
                    <p:spPr>
                      <a:xfrm>
                        <a:off x="549275" y="4397375"/>
                        <a:ext cx="3286125" cy="341313"/>
                      </a:xfrm>
                      <a:prstGeom prst="rect">
                        <a:avLst/>
                      </a:prstGeom>
                    </p:spPr>
                  </p:pic>
                </p:oleObj>
              </mc:Fallback>
            </mc:AlternateContent>
          </a:graphicData>
        </a:graphic>
      </p:graphicFrame>
      <p:graphicFrame>
        <p:nvGraphicFramePr>
          <p:cNvPr id="35" name="Object 34"/>
          <p:cNvGraphicFramePr>
            <a:graphicFrameLocks noChangeAspect="1"/>
          </p:cNvGraphicFramePr>
          <p:nvPr>
            <p:extLst>
              <p:ext uri="{D42A27DB-BD31-4B8C-83A1-F6EECF244321}">
                <p14:modId xmlns:p14="http://schemas.microsoft.com/office/powerpoint/2010/main" val="2303642011"/>
              </p:ext>
            </p:extLst>
          </p:nvPr>
        </p:nvGraphicFramePr>
        <p:xfrm>
          <a:off x="4562475" y="1914525"/>
          <a:ext cx="604838" cy="852488"/>
        </p:xfrm>
        <a:graphic>
          <a:graphicData uri="http://schemas.openxmlformats.org/presentationml/2006/ole">
            <mc:AlternateContent xmlns:mc="http://schemas.openxmlformats.org/markup-compatibility/2006">
              <mc:Choice xmlns:v="urn:schemas-microsoft-com:vml" Requires="v">
                <p:oleObj spid="_x0000_s69049" name="Equation" r:id="rId19" imgW="647640" imgH="914400" progId="Equation.DSMT4">
                  <p:embed/>
                </p:oleObj>
              </mc:Choice>
              <mc:Fallback>
                <p:oleObj name="Equation" r:id="rId19" imgW="647640" imgH="914400" progId="Equation.DSMT4">
                  <p:embed/>
                  <p:pic>
                    <p:nvPicPr>
                      <p:cNvPr id="0" name=""/>
                      <p:cNvPicPr/>
                      <p:nvPr/>
                    </p:nvPicPr>
                    <p:blipFill>
                      <a:blip r:embed="rId20"/>
                      <a:stretch>
                        <a:fillRect/>
                      </a:stretch>
                    </p:blipFill>
                    <p:spPr>
                      <a:xfrm>
                        <a:off x="4562475" y="1914525"/>
                        <a:ext cx="604838" cy="852488"/>
                      </a:xfrm>
                      <a:prstGeom prst="rect">
                        <a:avLst/>
                      </a:prstGeom>
                    </p:spPr>
                  </p:pic>
                </p:oleObj>
              </mc:Fallback>
            </mc:AlternateContent>
          </a:graphicData>
        </a:graphic>
      </p:graphicFrame>
      <p:graphicFrame>
        <p:nvGraphicFramePr>
          <p:cNvPr id="36" name="Object 35"/>
          <p:cNvGraphicFramePr>
            <a:graphicFrameLocks noChangeAspect="1"/>
          </p:cNvGraphicFramePr>
          <p:nvPr/>
        </p:nvGraphicFramePr>
        <p:xfrm>
          <a:off x="6285985" y="4154295"/>
          <a:ext cx="2762025" cy="2255803"/>
        </p:xfrm>
        <a:graphic>
          <a:graphicData uri="http://schemas.openxmlformats.org/presentationml/2006/ole">
            <mc:AlternateContent xmlns:mc="http://schemas.openxmlformats.org/markup-compatibility/2006">
              <mc:Choice xmlns:v="urn:schemas-microsoft-com:vml" Requires="v">
                <p:oleObj spid="_x0000_s69050" name="Equation" r:id="rId21" imgW="3949560" imgH="3225600" progId="Equation.DSMT4">
                  <p:embed/>
                </p:oleObj>
              </mc:Choice>
              <mc:Fallback>
                <p:oleObj name="Equation" r:id="rId21" imgW="3949560" imgH="3225600" progId="Equation.DSMT4">
                  <p:embed/>
                  <p:pic>
                    <p:nvPicPr>
                      <p:cNvPr id="0" name=""/>
                      <p:cNvPicPr/>
                      <p:nvPr/>
                    </p:nvPicPr>
                    <p:blipFill>
                      <a:blip r:embed="rId22"/>
                      <a:stretch>
                        <a:fillRect/>
                      </a:stretch>
                    </p:blipFill>
                    <p:spPr>
                      <a:xfrm>
                        <a:off x="6285985" y="4154295"/>
                        <a:ext cx="2762025" cy="2255803"/>
                      </a:xfrm>
                      <a:prstGeom prst="rect">
                        <a:avLst/>
                      </a:prstGeom>
                    </p:spPr>
                  </p:pic>
                </p:oleObj>
              </mc:Fallback>
            </mc:AlternateContent>
          </a:graphicData>
        </a:graphic>
      </p:graphicFrame>
      <p:graphicFrame>
        <p:nvGraphicFramePr>
          <p:cNvPr id="37" name="Object 36"/>
          <p:cNvGraphicFramePr>
            <a:graphicFrameLocks noChangeAspect="1"/>
          </p:cNvGraphicFramePr>
          <p:nvPr>
            <p:extLst>
              <p:ext uri="{D42A27DB-BD31-4B8C-83A1-F6EECF244321}">
                <p14:modId xmlns:p14="http://schemas.microsoft.com/office/powerpoint/2010/main" val="1748337594"/>
              </p:ext>
            </p:extLst>
          </p:nvPr>
        </p:nvGraphicFramePr>
        <p:xfrm>
          <a:off x="5019987" y="4175273"/>
          <a:ext cx="1206500" cy="254000"/>
        </p:xfrm>
        <a:graphic>
          <a:graphicData uri="http://schemas.openxmlformats.org/presentationml/2006/ole">
            <mc:AlternateContent xmlns:mc="http://schemas.openxmlformats.org/markup-compatibility/2006">
              <mc:Choice xmlns:v="urn:schemas-microsoft-com:vml" Requires="v">
                <p:oleObj spid="_x0000_s69051" name="Equation" r:id="rId23" imgW="1206360" imgH="253800" progId="Equation.DSMT4">
                  <p:embed/>
                </p:oleObj>
              </mc:Choice>
              <mc:Fallback>
                <p:oleObj name="Equation" r:id="rId23" imgW="1206360" imgH="253800" progId="Equation.DSMT4">
                  <p:embed/>
                  <p:pic>
                    <p:nvPicPr>
                      <p:cNvPr id="0" name=""/>
                      <p:cNvPicPr/>
                      <p:nvPr/>
                    </p:nvPicPr>
                    <p:blipFill>
                      <a:blip r:embed="rId24"/>
                      <a:stretch>
                        <a:fillRect/>
                      </a:stretch>
                    </p:blipFill>
                    <p:spPr>
                      <a:xfrm>
                        <a:off x="5019987" y="4175273"/>
                        <a:ext cx="1206500" cy="254000"/>
                      </a:xfrm>
                      <a:prstGeom prst="rect">
                        <a:avLst/>
                      </a:prstGeom>
                    </p:spPr>
                  </p:pic>
                </p:oleObj>
              </mc:Fallback>
            </mc:AlternateContent>
          </a:graphicData>
        </a:graphic>
      </p:graphicFrame>
      <p:graphicFrame>
        <p:nvGraphicFramePr>
          <p:cNvPr id="38" name="Object 37"/>
          <p:cNvGraphicFramePr>
            <a:graphicFrameLocks noChangeAspect="1"/>
          </p:cNvGraphicFramePr>
          <p:nvPr/>
        </p:nvGraphicFramePr>
        <p:xfrm>
          <a:off x="5328730" y="4529539"/>
          <a:ext cx="897757" cy="950566"/>
        </p:xfrm>
        <a:graphic>
          <a:graphicData uri="http://schemas.openxmlformats.org/presentationml/2006/ole">
            <mc:AlternateContent xmlns:mc="http://schemas.openxmlformats.org/markup-compatibility/2006">
              <mc:Choice xmlns:v="urn:schemas-microsoft-com:vml" Requires="v">
                <p:oleObj spid="_x0000_s69052" name="Equation" r:id="rId25" imgW="863280" imgH="914400" progId="Equation.DSMT4">
                  <p:embed/>
                </p:oleObj>
              </mc:Choice>
              <mc:Fallback>
                <p:oleObj name="Equation" r:id="rId25" imgW="863280" imgH="914400" progId="Equation.DSMT4">
                  <p:embed/>
                  <p:pic>
                    <p:nvPicPr>
                      <p:cNvPr id="0" name=""/>
                      <p:cNvPicPr/>
                      <p:nvPr/>
                    </p:nvPicPr>
                    <p:blipFill>
                      <a:blip r:embed="rId26"/>
                      <a:stretch>
                        <a:fillRect/>
                      </a:stretch>
                    </p:blipFill>
                    <p:spPr>
                      <a:xfrm>
                        <a:off x="5328730" y="4529539"/>
                        <a:ext cx="897757" cy="950566"/>
                      </a:xfrm>
                      <a:prstGeom prst="rect">
                        <a:avLst/>
                      </a:prstGeom>
                    </p:spPr>
                  </p:pic>
                </p:oleObj>
              </mc:Fallback>
            </mc:AlternateContent>
          </a:graphicData>
        </a:graphic>
      </p:graphicFrame>
      <p:graphicFrame>
        <p:nvGraphicFramePr>
          <p:cNvPr id="39" name="Object 38"/>
          <p:cNvGraphicFramePr>
            <a:graphicFrameLocks noChangeAspect="1"/>
          </p:cNvGraphicFramePr>
          <p:nvPr/>
        </p:nvGraphicFramePr>
        <p:xfrm>
          <a:off x="4458392" y="5535778"/>
          <a:ext cx="1768095" cy="890061"/>
        </p:xfrm>
        <a:graphic>
          <a:graphicData uri="http://schemas.openxmlformats.org/presentationml/2006/ole">
            <mc:AlternateContent xmlns:mc="http://schemas.openxmlformats.org/markup-compatibility/2006">
              <mc:Choice xmlns:v="urn:schemas-microsoft-com:vml" Requires="v">
                <p:oleObj spid="_x0000_s69053" name="Equation" r:id="rId27" imgW="1866600" imgH="939600" progId="Equation.DSMT4">
                  <p:embed/>
                </p:oleObj>
              </mc:Choice>
              <mc:Fallback>
                <p:oleObj name="Equation" r:id="rId27" imgW="1866600" imgH="939600" progId="Equation.DSMT4">
                  <p:embed/>
                  <p:pic>
                    <p:nvPicPr>
                      <p:cNvPr id="0" name=""/>
                      <p:cNvPicPr/>
                      <p:nvPr/>
                    </p:nvPicPr>
                    <p:blipFill>
                      <a:blip r:embed="rId28"/>
                      <a:stretch>
                        <a:fillRect/>
                      </a:stretch>
                    </p:blipFill>
                    <p:spPr>
                      <a:xfrm>
                        <a:off x="4458392" y="5535778"/>
                        <a:ext cx="1768095" cy="890061"/>
                      </a:xfrm>
                      <a:prstGeom prst="rect">
                        <a:avLst/>
                      </a:prstGeom>
                    </p:spPr>
                  </p:pic>
                </p:oleObj>
              </mc:Fallback>
            </mc:AlternateContent>
          </a:graphicData>
        </a:graphic>
      </p:graphicFrame>
      <p:sp>
        <p:nvSpPr>
          <p:cNvPr id="40" name="Rectangle 39"/>
          <p:cNvSpPr/>
          <p:nvPr/>
        </p:nvSpPr>
        <p:spPr>
          <a:xfrm>
            <a:off x="5940152" y="3817363"/>
            <a:ext cx="1483355" cy="307777"/>
          </a:xfrm>
          <a:prstGeom prst="rect">
            <a:avLst/>
          </a:prstGeom>
        </p:spPr>
        <p:txBody>
          <a:bodyPr wrap="none">
            <a:spAutoFit/>
          </a:bodyPr>
          <a:lstStyle/>
          <a:p>
            <a:r>
              <a:rPr lang="en-US" sz="1400" b="1" i="1" dirty="0">
                <a:solidFill>
                  <a:srgbClr val="FF0000"/>
                </a:solidFill>
              </a:rPr>
              <a:t>Position Matrices</a:t>
            </a:r>
          </a:p>
        </p:txBody>
      </p:sp>
      <p:sp>
        <p:nvSpPr>
          <p:cNvPr id="41" name="Rectangle 40"/>
          <p:cNvSpPr/>
          <p:nvPr/>
        </p:nvSpPr>
        <p:spPr>
          <a:xfrm>
            <a:off x="5945730" y="997101"/>
            <a:ext cx="1472198" cy="307777"/>
          </a:xfrm>
          <a:prstGeom prst="rect">
            <a:avLst/>
          </a:prstGeom>
        </p:spPr>
        <p:txBody>
          <a:bodyPr wrap="none">
            <a:spAutoFit/>
          </a:bodyPr>
          <a:lstStyle/>
          <a:p>
            <a:r>
              <a:rPr lang="en-US" sz="1400" b="1" i="1" dirty="0">
                <a:solidFill>
                  <a:srgbClr val="FF0000"/>
                </a:solidFill>
              </a:rPr>
              <a:t>Velocity Matrices</a:t>
            </a:r>
          </a:p>
        </p:txBody>
      </p:sp>
      <p:graphicFrame>
        <p:nvGraphicFramePr>
          <p:cNvPr id="42" name="Object 41"/>
          <p:cNvGraphicFramePr>
            <a:graphicFrameLocks noChangeAspect="1"/>
          </p:cNvGraphicFramePr>
          <p:nvPr/>
        </p:nvGraphicFramePr>
        <p:xfrm>
          <a:off x="1381965" y="3493705"/>
          <a:ext cx="1620838" cy="503237"/>
        </p:xfrm>
        <a:graphic>
          <a:graphicData uri="http://schemas.openxmlformats.org/presentationml/2006/ole">
            <mc:AlternateContent xmlns:mc="http://schemas.openxmlformats.org/markup-compatibility/2006">
              <mc:Choice xmlns:v="urn:schemas-microsoft-com:vml" Requires="v">
                <p:oleObj spid="_x0000_s69054" name="Equation" r:id="rId29" imgW="1358640" imgH="419040" progId="Equation.DSMT4">
                  <p:embed/>
                </p:oleObj>
              </mc:Choice>
              <mc:Fallback>
                <p:oleObj name="Equation" r:id="rId29" imgW="1358640" imgH="419040" progId="Equation.DSMT4">
                  <p:embed/>
                  <p:pic>
                    <p:nvPicPr>
                      <p:cNvPr id="0" name=""/>
                      <p:cNvPicPr/>
                      <p:nvPr/>
                    </p:nvPicPr>
                    <p:blipFill>
                      <a:blip r:embed="rId30"/>
                      <a:stretch>
                        <a:fillRect/>
                      </a:stretch>
                    </p:blipFill>
                    <p:spPr>
                      <a:xfrm>
                        <a:off x="1381965" y="3493705"/>
                        <a:ext cx="1620838" cy="503237"/>
                      </a:xfrm>
                      <a:prstGeom prst="rect">
                        <a:avLst/>
                      </a:prstGeom>
                      <a:noFill/>
                      <a:ln>
                        <a:noFill/>
                      </a:ln>
                    </p:spPr>
                  </p:pic>
                </p:oleObj>
              </mc:Fallback>
            </mc:AlternateContent>
          </a:graphicData>
        </a:graphic>
      </p:graphicFrame>
      <p:graphicFrame>
        <p:nvGraphicFramePr>
          <p:cNvPr id="44" name="Object 43"/>
          <p:cNvGraphicFramePr>
            <a:graphicFrameLocks noChangeAspect="1"/>
          </p:cNvGraphicFramePr>
          <p:nvPr/>
        </p:nvGraphicFramePr>
        <p:xfrm>
          <a:off x="481059" y="1292225"/>
          <a:ext cx="3422650" cy="508000"/>
        </p:xfrm>
        <a:graphic>
          <a:graphicData uri="http://schemas.openxmlformats.org/presentationml/2006/ole">
            <mc:AlternateContent xmlns:mc="http://schemas.openxmlformats.org/markup-compatibility/2006">
              <mc:Choice xmlns:v="urn:schemas-microsoft-com:vml" Requires="v">
                <p:oleObj spid="_x0000_s69055" name="Equation" r:id="rId31" imgW="2819160" imgH="419040" progId="Equation.DSMT4">
                  <p:embed/>
                </p:oleObj>
              </mc:Choice>
              <mc:Fallback>
                <p:oleObj name="Equation" r:id="rId31" imgW="2819160" imgH="419040" progId="Equation.DSMT4">
                  <p:embed/>
                  <p:pic>
                    <p:nvPicPr>
                      <p:cNvPr id="0" name=""/>
                      <p:cNvPicPr/>
                      <p:nvPr/>
                    </p:nvPicPr>
                    <p:blipFill>
                      <a:blip r:embed="rId32"/>
                      <a:stretch>
                        <a:fillRect/>
                      </a:stretch>
                    </p:blipFill>
                    <p:spPr>
                      <a:xfrm>
                        <a:off x="481059" y="1292225"/>
                        <a:ext cx="3422650" cy="508000"/>
                      </a:xfrm>
                      <a:prstGeom prst="rect">
                        <a:avLst/>
                      </a:prstGeom>
                      <a:noFill/>
                      <a:ln>
                        <a:noFill/>
                      </a:ln>
                    </p:spPr>
                  </p:pic>
                </p:oleObj>
              </mc:Fallback>
            </mc:AlternateContent>
          </a:graphicData>
        </a:graphic>
      </p:graphicFrame>
      <p:graphicFrame>
        <p:nvGraphicFramePr>
          <p:cNvPr id="45" name="Object 44"/>
          <p:cNvGraphicFramePr>
            <a:graphicFrameLocks noChangeAspect="1"/>
          </p:cNvGraphicFramePr>
          <p:nvPr/>
        </p:nvGraphicFramePr>
        <p:xfrm>
          <a:off x="949447" y="2073678"/>
          <a:ext cx="2485875" cy="521727"/>
        </p:xfrm>
        <a:graphic>
          <a:graphicData uri="http://schemas.openxmlformats.org/presentationml/2006/ole">
            <mc:AlternateContent xmlns:mc="http://schemas.openxmlformats.org/markup-compatibility/2006">
              <mc:Choice xmlns:v="urn:schemas-microsoft-com:vml" Requires="v">
                <p:oleObj spid="_x0000_s69056" name="Equation" r:id="rId33" imgW="2057400" imgH="431640" progId="Equation.DSMT4">
                  <p:embed/>
                </p:oleObj>
              </mc:Choice>
              <mc:Fallback>
                <p:oleObj name="Equation" r:id="rId33" imgW="2057400" imgH="431640" progId="Equation.DSMT4">
                  <p:embed/>
                  <p:pic>
                    <p:nvPicPr>
                      <p:cNvPr id="0" name=""/>
                      <p:cNvPicPr/>
                      <p:nvPr/>
                    </p:nvPicPr>
                    <p:blipFill>
                      <a:blip r:embed="rId34"/>
                      <a:stretch>
                        <a:fillRect/>
                      </a:stretch>
                    </p:blipFill>
                    <p:spPr>
                      <a:xfrm>
                        <a:off x="949447" y="2073678"/>
                        <a:ext cx="2485875" cy="521727"/>
                      </a:xfrm>
                      <a:prstGeom prst="rect">
                        <a:avLst/>
                      </a:prstGeom>
                    </p:spPr>
                  </p:pic>
                </p:oleObj>
              </mc:Fallback>
            </mc:AlternateContent>
          </a:graphicData>
        </a:graphic>
      </p:graphicFrame>
      <p:graphicFrame>
        <p:nvGraphicFramePr>
          <p:cNvPr id="46" name="Object 45"/>
          <p:cNvGraphicFramePr>
            <a:graphicFrameLocks noChangeAspect="1"/>
          </p:cNvGraphicFramePr>
          <p:nvPr>
            <p:extLst>
              <p:ext uri="{D42A27DB-BD31-4B8C-83A1-F6EECF244321}">
                <p14:modId xmlns:p14="http://schemas.microsoft.com/office/powerpoint/2010/main" val="1178440601"/>
              </p:ext>
            </p:extLst>
          </p:nvPr>
        </p:nvGraphicFramePr>
        <p:xfrm>
          <a:off x="615997" y="2617788"/>
          <a:ext cx="3152775" cy="593725"/>
        </p:xfrm>
        <a:graphic>
          <a:graphicData uri="http://schemas.openxmlformats.org/presentationml/2006/ole">
            <mc:AlternateContent xmlns:mc="http://schemas.openxmlformats.org/markup-compatibility/2006">
              <mc:Choice xmlns:v="urn:schemas-microsoft-com:vml" Requires="v">
                <p:oleObj spid="_x0000_s69057" name="Equation" r:id="rId35" imgW="2222280" imgH="419040" progId="Equation.DSMT4">
                  <p:embed/>
                </p:oleObj>
              </mc:Choice>
              <mc:Fallback>
                <p:oleObj name="Equation" r:id="rId35" imgW="2222280" imgH="419040" progId="Equation.DSMT4">
                  <p:embed/>
                  <p:pic>
                    <p:nvPicPr>
                      <p:cNvPr id="0" name=""/>
                      <p:cNvPicPr/>
                      <p:nvPr/>
                    </p:nvPicPr>
                    <p:blipFill>
                      <a:blip r:embed="rId36"/>
                      <a:stretch>
                        <a:fillRect/>
                      </a:stretch>
                    </p:blipFill>
                    <p:spPr>
                      <a:xfrm>
                        <a:off x="615997" y="2617788"/>
                        <a:ext cx="3152775" cy="593725"/>
                      </a:xfrm>
                      <a:prstGeom prst="rect">
                        <a:avLst/>
                      </a:prstGeom>
                    </p:spPr>
                  </p:pic>
                </p:oleObj>
              </mc:Fallback>
            </mc:AlternateContent>
          </a:graphicData>
        </a:graphic>
      </p:graphicFrame>
      <p:graphicFrame>
        <p:nvGraphicFramePr>
          <p:cNvPr id="48" name="Object 47"/>
          <p:cNvGraphicFramePr>
            <a:graphicFrameLocks noChangeAspect="1"/>
          </p:cNvGraphicFramePr>
          <p:nvPr>
            <p:extLst>
              <p:ext uri="{D42A27DB-BD31-4B8C-83A1-F6EECF244321}">
                <p14:modId xmlns:p14="http://schemas.microsoft.com/office/powerpoint/2010/main" val="2308862319"/>
              </p:ext>
            </p:extLst>
          </p:nvPr>
        </p:nvGraphicFramePr>
        <p:xfrm>
          <a:off x="419100" y="4029075"/>
          <a:ext cx="3544888" cy="320675"/>
        </p:xfrm>
        <a:graphic>
          <a:graphicData uri="http://schemas.openxmlformats.org/presentationml/2006/ole">
            <mc:AlternateContent xmlns:mc="http://schemas.openxmlformats.org/markup-compatibility/2006">
              <mc:Choice xmlns:v="urn:schemas-microsoft-com:vml" Requires="v">
                <p:oleObj spid="_x0000_s69058" name="Equation" r:id="rId37" imgW="2768400" imgH="253800" progId="Equation.DSMT4">
                  <p:embed/>
                </p:oleObj>
              </mc:Choice>
              <mc:Fallback>
                <p:oleObj name="Equation" r:id="rId37" imgW="2768400" imgH="253800" progId="Equation.DSMT4">
                  <p:embed/>
                  <p:pic>
                    <p:nvPicPr>
                      <p:cNvPr id="0" name=""/>
                      <p:cNvPicPr/>
                      <p:nvPr/>
                    </p:nvPicPr>
                    <p:blipFill>
                      <a:blip r:embed="rId38"/>
                      <a:stretch>
                        <a:fillRect/>
                      </a:stretch>
                    </p:blipFill>
                    <p:spPr>
                      <a:xfrm>
                        <a:off x="419100" y="4029075"/>
                        <a:ext cx="3544888" cy="320675"/>
                      </a:xfrm>
                      <a:prstGeom prst="rect">
                        <a:avLst/>
                      </a:prstGeom>
                    </p:spPr>
                  </p:pic>
                </p:oleObj>
              </mc:Fallback>
            </mc:AlternateContent>
          </a:graphicData>
        </a:graphic>
      </p:graphicFrame>
      <p:sp>
        <p:nvSpPr>
          <p:cNvPr id="50" name="Rectangle 49"/>
          <p:cNvSpPr/>
          <p:nvPr/>
        </p:nvSpPr>
        <p:spPr>
          <a:xfrm>
            <a:off x="1749058" y="5939988"/>
            <a:ext cx="886653" cy="369332"/>
          </a:xfrm>
          <a:prstGeom prst="rect">
            <a:avLst/>
          </a:prstGeom>
        </p:spPr>
        <p:txBody>
          <a:bodyPr wrap="none">
            <a:spAutoFit/>
          </a:bodyPr>
          <a:lstStyle/>
          <a:p>
            <a:r>
              <a:rPr lang="en-US" b="1" dirty="0">
                <a:solidFill>
                  <a:srgbClr val="0000FF"/>
                </a:solidFill>
              </a:rPr>
              <a:t>Update</a:t>
            </a:r>
          </a:p>
        </p:txBody>
      </p:sp>
      <p:graphicFrame>
        <p:nvGraphicFramePr>
          <p:cNvPr id="51" name="Object 50"/>
          <p:cNvGraphicFramePr>
            <a:graphicFrameLocks noChangeAspect="1"/>
          </p:cNvGraphicFramePr>
          <p:nvPr/>
        </p:nvGraphicFramePr>
        <p:xfrm>
          <a:off x="611560" y="6326345"/>
          <a:ext cx="3247935" cy="415023"/>
        </p:xfrm>
        <a:graphic>
          <a:graphicData uri="http://schemas.openxmlformats.org/presentationml/2006/ole">
            <mc:AlternateContent xmlns:mc="http://schemas.openxmlformats.org/markup-compatibility/2006">
              <mc:Choice xmlns:v="urn:schemas-microsoft-com:vml" Requires="v">
                <p:oleObj spid="_x0000_s69059" name="Equation" r:id="rId39" imgW="1790640" imgH="228600" progId="Equation.DSMT4">
                  <p:embed/>
                </p:oleObj>
              </mc:Choice>
              <mc:Fallback>
                <p:oleObj name="Equation" r:id="rId39" imgW="1790640" imgH="228600" progId="Equation.DSMT4">
                  <p:embed/>
                  <p:pic>
                    <p:nvPicPr>
                      <p:cNvPr id="0" name=""/>
                      <p:cNvPicPr/>
                      <p:nvPr/>
                    </p:nvPicPr>
                    <p:blipFill>
                      <a:blip r:embed="rId40"/>
                      <a:stretch>
                        <a:fillRect/>
                      </a:stretch>
                    </p:blipFill>
                    <p:spPr>
                      <a:xfrm>
                        <a:off x="611560" y="6326345"/>
                        <a:ext cx="3247935" cy="415023"/>
                      </a:xfrm>
                      <a:prstGeom prst="rect">
                        <a:avLst/>
                      </a:prstGeom>
                    </p:spPr>
                  </p:pic>
                </p:oleObj>
              </mc:Fallback>
            </mc:AlternateContent>
          </a:graphicData>
        </a:graphic>
      </p:graphicFrame>
      <p:sp>
        <p:nvSpPr>
          <p:cNvPr id="52" name="Rectangle 51"/>
          <p:cNvSpPr/>
          <p:nvPr/>
        </p:nvSpPr>
        <p:spPr>
          <a:xfrm>
            <a:off x="1365748" y="3212976"/>
            <a:ext cx="1653273" cy="369332"/>
          </a:xfrm>
          <a:prstGeom prst="rect">
            <a:avLst/>
          </a:prstGeom>
        </p:spPr>
        <p:txBody>
          <a:bodyPr wrap="none">
            <a:spAutoFit/>
          </a:bodyPr>
          <a:lstStyle/>
          <a:p>
            <a:r>
              <a:rPr lang="en-US" b="1" dirty="0">
                <a:solidFill>
                  <a:srgbClr val="0000FF"/>
                </a:solidFill>
              </a:rPr>
              <a:t>Picard Iteration</a:t>
            </a:r>
          </a:p>
        </p:txBody>
      </p:sp>
      <p:sp>
        <p:nvSpPr>
          <p:cNvPr id="54" name="Rectangle 53"/>
          <p:cNvSpPr/>
          <p:nvPr/>
        </p:nvSpPr>
        <p:spPr>
          <a:xfrm>
            <a:off x="693416" y="967831"/>
            <a:ext cx="2997937" cy="369332"/>
          </a:xfrm>
          <a:prstGeom prst="rect">
            <a:avLst/>
          </a:prstGeom>
        </p:spPr>
        <p:txBody>
          <a:bodyPr wrap="none">
            <a:spAutoFit/>
          </a:bodyPr>
          <a:lstStyle/>
          <a:p>
            <a:r>
              <a:rPr lang="en-US" b="1" dirty="0">
                <a:solidFill>
                  <a:srgbClr val="0000FF"/>
                </a:solidFill>
              </a:rPr>
              <a:t>Dynamics &amp; Initial Conditions</a:t>
            </a:r>
          </a:p>
        </p:txBody>
      </p:sp>
      <p:sp>
        <p:nvSpPr>
          <p:cNvPr id="55" name="Rectangle 54"/>
          <p:cNvSpPr/>
          <p:nvPr/>
        </p:nvSpPr>
        <p:spPr>
          <a:xfrm>
            <a:off x="1584686" y="1712728"/>
            <a:ext cx="1215397" cy="369332"/>
          </a:xfrm>
          <a:prstGeom prst="rect">
            <a:avLst/>
          </a:prstGeom>
        </p:spPr>
        <p:txBody>
          <a:bodyPr wrap="none">
            <a:spAutoFit/>
          </a:bodyPr>
          <a:lstStyle/>
          <a:p>
            <a:r>
              <a:rPr lang="en-US" b="1" dirty="0">
                <a:solidFill>
                  <a:srgbClr val="0000FF"/>
                </a:solidFill>
              </a:rPr>
              <a:t>Time and </a:t>
            </a:r>
            <a:r>
              <a:rPr lang="el-GR" b="1" i="1" dirty="0">
                <a:solidFill>
                  <a:srgbClr val="0000FF"/>
                </a:solidFill>
              </a:rPr>
              <a:t>τ</a:t>
            </a:r>
            <a:endParaRPr lang="en-US" b="1" i="1" dirty="0">
              <a:solidFill>
                <a:srgbClr val="0000FF"/>
              </a:solidFill>
            </a:endParaRPr>
          </a:p>
        </p:txBody>
      </p:sp>
      <p:sp>
        <p:nvSpPr>
          <p:cNvPr id="56" name="Rectangle 55"/>
          <p:cNvSpPr/>
          <p:nvPr/>
        </p:nvSpPr>
        <p:spPr>
          <a:xfrm>
            <a:off x="1488185" y="4914342"/>
            <a:ext cx="1408399" cy="369332"/>
          </a:xfrm>
          <a:prstGeom prst="rect">
            <a:avLst/>
          </a:prstGeom>
        </p:spPr>
        <p:txBody>
          <a:bodyPr wrap="none">
            <a:spAutoFit/>
          </a:bodyPr>
          <a:lstStyle/>
          <a:p>
            <a:r>
              <a:rPr lang="en-US" b="1" dirty="0">
                <a:solidFill>
                  <a:srgbClr val="0000FF"/>
                </a:solidFill>
              </a:rPr>
              <a:t>Convergence</a:t>
            </a:r>
          </a:p>
        </p:txBody>
      </p:sp>
    </p:spTree>
    <p:extLst>
      <p:ext uri="{BB962C8B-B14F-4D97-AF65-F5344CB8AC3E}">
        <p14:creationId xmlns:p14="http://schemas.microsoft.com/office/powerpoint/2010/main" val="385584029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TAMU_Aero_Logo.png"/>
          <p:cNvPicPr>
            <a:picLocks noChangeAspect="1"/>
          </p:cNvPicPr>
          <p:nvPr/>
        </p:nvPicPr>
        <p:blipFill>
          <a:blip r:embed="rId4"/>
          <a:stretch>
            <a:fillRect/>
          </a:stretch>
        </p:blipFill>
        <p:spPr>
          <a:xfrm>
            <a:off x="0" y="-27384"/>
            <a:ext cx="9144000" cy="998413"/>
          </a:xfrm>
          <a:prstGeom prst="rect">
            <a:avLst/>
          </a:prstGeom>
        </p:spPr>
      </p:pic>
      <p:sp>
        <p:nvSpPr>
          <p:cNvPr id="33" name="Rectangle 32"/>
          <p:cNvSpPr/>
          <p:nvPr/>
        </p:nvSpPr>
        <p:spPr>
          <a:xfrm>
            <a:off x="1" y="548680"/>
            <a:ext cx="9144000" cy="400110"/>
          </a:xfrm>
          <a:prstGeom prst="rect">
            <a:avLst/>
          </a:prstGeom>
        </p:spPr>
        <p:txBody>
          <a:bodyPr wrap="square">
            <a:spAutoFit/>
          </a:bodyPr>
          <a:lstStyle/>
          <a:p>
            <a:pPr algn="ctr"/>
            <a:r>
              <a:rPr lang="en-US" sz="2000" b="1" dirty="0">
                <a:solidFill>
                  <a:srgbClr val="FFFFFF"/>
                </a:solidFill>
                <a:latin typeface="Adobe Caslon Pro Bold"/>
                <a:cs typeface="Adobe Caslon Pro Bold"/>
              </a:rPr>
              <a:t>BVP III  ALGORITHM</a:t>
            </a:r>
            <a:endParaRPr lang="en-US" sz="2000" b="1" dirty="0">
              <a:solidFill>
                <a:srgbClr val="FFFFFF"/>
              </a:solidFill>
            </a:endParaRPr>
          </a:p>
        </p:txBody>
      </p:sp>
      <p:sp>
        <p:nvSpPr>
          <p:cNvPr id="23" name="Slide Number Placeholder 16"/>
          <p:cNvSpPr txBox="1">
            <a:spLocks/>
          </p:cNvSpPr>
          <p:nvPr/>
        </p:nvSpPr>
        <p:spPr>
          <a:xfrm>
            <a:off x="6934200" y="6381328"/>
            <a:ext cx="2133600" cy="365125"/>
          </a:xfrm>
          <a:prstGeom prst="rect">
            <a:avLst/>
          </a:prstGeom>
        </p:spPr>
        <p:txBody>
          <a:bodyPr vert="horz"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600" i="0" u="none" strike="noStrike" kern="1200" cap="none" spc="0" normalizeH="0" baseline="0" noProof="0" smtClean="0">
                <a:ln>
                  <a:noFill/>
                </a:ln>
                <a:solidFill>
                  <a:srgbClr val="660066"/>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37</a:t>
            </a:fld>
            <a:endParaRPr kumimoji="0" lang="en-US" sz="1600" i="0" u="none" strike="noStrike" kern="1200" cap="none" spc="0" normalizeH="0" baseline="0" noProof="0" dirty="0">
              <a:ln>
                <a:noFill/>
              </a:ln>
              <a:solidFill>
                <a:srgbClr val="660066"/>
              </a:solidFill>
              <a:effectLst/>
              <a:uLnTx/>
              <a:uFillTx/>
              <a:latin typeface="+mn-lt"/>
              <a:ea typeface="+mn-ea"/>
              <a:cs typeface="+mn-cs"/>
            </a:endParaRPr>
          </a:p>
        </p:txBody>
      </p:sp>
      <p:sp>
        <p:nvSpPr>
          <p:cNvPr id="13" name="TextBox 12"/>
          <p:cNvSpPr txBox="1"/>
          <p:nvPr/>
        </p:nvSpPr>
        <p:spPr>
          <a:xfrm>
            <a:off x="6836568" y="44624"/>
            <a:ext cx="2307432" cy="615553"/>
          </a:xfrm>
          <a:prstGeom prst="rect">
            <a:avLst/>
          </a:prstGeom>
          <a:noFill/>
        </p:spPr>
        <p:txBody>
          <a:bodyPr wrap="square" rtlCol="0">
            <a:spAutoFit/>
          </a:bodyPr>
          <a:lstStyle/>
          <a:p>
            <a:r>
              <a:rPr lang="en-US" sz="1200" dirty="0">
                <a:solidFill>
                  <a:schemeClr val="bg1"/>
                </a:solidFill>
                <a:latin typeface="Adobe Caslon Pro Bold"/>
                <a:cs typeface="Adobe Caslon Pro Bold"/>
              </a:rPr>
              <a:t>JUNKINS    &amp;    WOOLLANDS</a:t>
            </a:r>
          </a:p>
          <a:p>
            <a:r>
              <a:rPr lang="en-US" sz="1100" dirty="0">
                <a:solidFill>
                  <a:schemeClr val="bg1"/>
                </a:solidFill>
                <a:latin typeface="Adobe Caslon Pro Bold"/>
                <a:cs typeface="Adobe Caslon Pro Bold"/>
              </a:rPr>
              <a:t>Picard-</a:t>
            </a:r>
            <a:r>
              <a:rPr lang="en-US" sz="1100" dirty="0" err="1">
                <a:solidFill>
                  <a:schemeClr val="bg1"/>
                </a:solidFill>
                <a:latin typeface="Adobe Caslon Pro Bold"/>
                <a:cs typeface="Adobe Caslon Pro Bold"/>
              </a:rPr>
              <a:t>Chebyshev</a:t>
            </a:r>
            <a:r>
              <a:rPr lang="en-US" sz="1100" dirty="0">
                <a:solidFill>
                  <a:schemeClr val="bg1"/>
                </a:solidFill>
                <a:latin typeface="Adobe Caslon Pro Bold"/>
                <a:cs typeface="Adobe Caslon Pro Bold"/>
              </a:rPr>
              <a:t> Lecture Series</a:t>
            </a:r>
          </a:p>
          <a:p>
            <a:r>
              <a:rPr lang="en-US" sz="1100" dirty="0">
                <a:solidFill>
                  <a:schemeClr val="bg1"/>
                </a:solidFill>
                <a:latin typeface="Adobe Caslon Pro Bold"/>
                <a:cs typeface="Adobe Caslon Pro Bold"/>
              </a:rPr>
              <a:t>#3 Picard-Chebyshev Methods</a:t>
            </a:r>
          </a:p>
        </p:txBody>
      </p:sp>
      <p:graphicFrame>
        <p:nvGraphicFramePr>
          <p:cNvPr id="19" name="Object 18"/>
          <p:cNvGraphicFramePr>
            <a:graphicFrameLocks noChangeAspect="1"/>
          </p:cNvGraphicFramePr>
          <p:nvPr/>
        </p:nvGraphicFramePr>
        <p:xfrm>
          <a:off x="291363" y="5308886"/>
          <a:ext cx="3802042" cy="662984"/>
        </p:xfrm>
        <a:graphic>
          <a:graphicData uri="http://schemas.openxmlformats.org/presentationml/2006/ole">
            <mc:AlternateContent xmlns:mc="http://schemas.openxmlformats.org/markup-compatibility/2006">
              <mc:Choice xmlns:v="urn:schemas-microsoft-com:vml" Requires="v">
                <p:oleObj spid="_x0000_s70048" name="Equation" r:id="rId5" imgW="3492360" imgH="609480" progId="Equation.DSMT4">
                  <p:embed/>
                </p:oleObj>
              </mc:Choice>
              <mc:Fallback>
                <p:oleObj name="Equation" r:id="rId5" imgW="3492360" imgH="609480" progId="Equation.DSMT4">
                  <p:embed/>
                  <p:pic>
                    <p:nvPicPr>
                      <p:cNvPr id="0" name=""/>
                      <p:cNvPicPr/>
                      <p:nvPr/>
                    </p:nvPicPr>
                    <p:blipFill>
                      <a:blip r:embed="rId6"/>
                      <a:stretch>
                        <a:fillRect/>
                      </a:stretch>
                    </p:blipFill>
                    <p:spPr>
                      <a:xfrm>
                        <a:off x="291363" y="5308886"/>
                        <a:ext cx="3802042" cy="662984"/>
                      </a:xfrm>
                      <a:prstGeom prst="rect">
                        <a:avLst/>
                      </a:prstGeom>
                    </p:spPr>
                  </p:pic>
                </p:oleObj>
              </mc:Fallback>
            </mc:AlternateContent>
          </a:graphicData>
        </a:graphic>
      </p:graphicFrame>
      <p:graphicFrame>
        <p:nvGraphicFramePr>
          <p:cNvPr id="20" name="Object 19"/>
          <p:cNvGraphicFramePr>
            <a:graphicFrameLocks noChangeAspect="1"/>
          </p:cNvGraphicFramePr>
          <p:nvPr/>
        </p:nvGraphicFramePr>
        <p:xfrm>
          <a:off x="6269038" y="1414584"/>
          <a:ext cx="2816225" cy="2290762"/>
        </p:xfrm>
        <a:graphic>
          <a:graphicData uri="http://schemas.openxmlformats.org/presentationml/2006/ole">
            <mc:AlternateContent xmlns:mc="http://schemas.openxmlformats.org/markup-compatibility/2006">
              <mc:Choice xmlns:v="urn:schemas-microsoft-com:vml" Requires="v">
                <p:oleObj spid="_x0000_s70049" name="Equation" r:id="rId7" imgW="4000320" imgH="3251160" progId="Equation.DSMT4">
                  <p:embed/>
                </p:oleObj>
              </mc:Choice>
              <mc:Fallback>
                <p:oleObj name="Equation" r:id="rId7" imgW="4000320" imgH="3251160" progId="Equation.DSMT4">
                  <p:embed/>
                  <p:pic>
                    <p:nvPicPr>
                      <p:cNvPr id="0" name=""/>
                      <p:cNvPicPr/>
                      <p:nvPr/>
                    </p:nvPicPr>
                    <p:blipFill>
                      <a:blip r:embed="rId8"/>
                      <a:stretch>
                        <a:fillRect/>
                      </a:stretch>
                    </p:blipFill>
                    <p:spPr>
                      <a:xfrm>
                        <a:off x="6269038" y="1414584"/>
                        <a:ext cx="2816225" cy="2290762"/>
                      </a:xfrm>
                      <a:prstGeom prst="rect">
                        <a:avLst/>
                      </a:prstGeom>
                    </p:spPr>
                  </p:pic>
                </p:oleObj>
              </mc:Fallback>
            </mc:AlternateContent>
          </a:graphicData>
        </a:graphic>
      </p:graphicFrame>
      <p:graphicFrame>
        <p:nvGraphicFramePr>
          <p:cNvPr id="21" name="Object 20"/>
          <p:cNvGraphicFramePr>
            <a:graphicFrameLocks noChangeAspect="1"/>
          </p:cNvGraphicFramePr>
          <p:nvPr>
            <p:extLst>
              <p:ext uri="{D42A27DB-BD31-4B8C-83A1-F6EECF244321}">
                <p14:modId xmlns:p14="http://schemas.microsoft.com/office/powerpoint/2010/main" val="1147719053"/>
              </p:ext>
            </p:extLst>
          </p:nvPr>
        </p:nvGraphicFramePr>
        <p:xfrm>
          <a:off x="4606925" y="4573588"/>
          <a:ext cx="654050" cy="839787"/>
        </p:xfrm>
        <a:graphic>
          <a:graphicData uri="http://schemas.openxmlformats.org/presentationml/2006/ole">
            <mc:AlternateContent xmlns:mc="http://schemas.openxmlformats.org/markup-compatibility/2006">
              <mc:Choice xmlns:v="urn:schemas-microsoft-com:vml" Requires="v">
                <p:oleObj spid="_x0000_s70050" name="Equation" r:id="rId9" imgW="711000" imgH="914400" progId="Equation.DSMT4">
                  <p:embed/>
                </p:oleObj>
              </mc:Choice>
              <mc:Fallback>
                <p:oleObj name="Equation" r:id="rId9" imgW="711000" imgH="914400" progId="Equation.DSMT4">
                  <p:embed/>
                  <p:pic>
                    <p:nvPicPr>
                      <p:cNvPr id="0" name=""/>
                      <p:cNvPicPr/>
                      <p:nvPr/>
                    </p:nvPicPr>
                    <p:blipFill>
                      <a:blip r:embed="rId10"/>
                      <a:stretch>
                        <a:fillRect/>
                      </a:stretch>
                    </p:blipFill>
                    <p:spPr>
                      <a:xfrm>
                        <a:off x="4606925" y="4573588"/>
                        <a:ext cx="654050" cy="839787"/>
                      </a:xfrm>
                      <a:prstGeom prst="rect">
                        <a:avLst/>
                      </a:prstGeom>
                    </p:spPr>
                  </p:pic>
                </p:oleObj>
              </mc:Fallback>
            </mc:AlternateContent>
          </a:graphicData>
        </a:graphic>
      </p:graphicFrame>
      <p:graphicFrame>
        <p:nvGraphicFramePr>
          <p:cNvPr id="22" name="Object 21"/>
          <p:cNvGraphicFramePr>
            <a:graphicFrameLocks noChangeAspect="1"/>
          </p:cNvGraphicFramePr>
          <p:nvPr/>
        </p:nvGraphicFramePr>
        <p:xfrm>
          <a:off x="4322681" y="2828032"/>
          <a:ext cx="1852612" cy="889000"/>
        </p:xfrm>
        <a:graphic>
          <a:graphicData uri="http://schemas.openxmlformats.org/presentationml/2006/ole">
            <mc:AlternateContent xmlns:mc="http://schemas.openxmlformats.org/markup-compatibility/2006">
              <mc:Choice xmlns:v="urn:schemas-microsoft-com:vml" Requires="v">
                <p:oleObj spid="_x0000_s70051" name="Equation" r:id="rId11" imgW="1955520" imgH="939600" progId="Equation.DSMT4">
                  <p:embed/>
                </p:oleObj>
              </mc:Choice>
              <mc:Fallback>
                <p:oleObj name="Equation" r:id="rId11" imgW="1955520" imgH="939600" progId="Equation.DSMT4">
                  <p:embed/>
                  <p:pic>
                    <p:nvPicPr>
                      <p:cNvPr id="0" name=""/>
                      <p:cNvPicPr/>
                      <p:nvPr/>
                    </p:nvPicPr>
                    <p:blipFill>
                      <a:blip r:embed="rId12"/>
                      <a:stretch>
                        <a:fillRect/>
                      </a:stretch>
                    </p:blipFill>
                    <p:spPr>
                      <a:xfrm>
                        <a:off x="4322681" y="2828032"/>
                        <a:ext cx="1852612" cy="889000"/>
                      </a:xfrm>
                      <a:prstGeom prst="rect">
                        <a:avLst/>
                      </a:prstGeom>
                    </p:spPr>
                  </p:pic>
                </p:oleObj>
              </mc:Fallback>
            </mc:AlternateContent>
          </a:graphicData>
        </a:graphic>
      </p:graphicFrame>
      <p:graphicFrame>
        <p:nvGraphicFramePr>
          <p:cNvPr id="3" name="Object 2"/>
          <p:cNvGraphicFramePr>
            <a:graphicFrameLocks noChangeAspect="1"/>
          </p:cNvGraphicFramePr>
          <p:nvPr>
            <p:extLst>
              <p:ext uri="{D42A27DB-BD31-4B8C-83A1-F6EECF244321}">
                <p14:modId xmlns:p14="http://schemas.microsoft.com/office/powerpoint/2010/main" val="2559748351"/>
              </p:ext>
            </p:extLst>
          </p:nvPr>
        </p:nvGraphicFramePr>
        <p:xfrm>
          <a:off x="5289550" y="1855788"/>
          <a:ext cx="898525" cy="949325"/>
        </p:xfrm>
        <a:graphic>
          <a:graphicData uri="http://schemas.openxmlformats.org/presentationml/2006/ole">
            <mc:AlternateContent xmlns:mc="http://schemas.openxmlformats.org/markup-compatibility/2006">
              <mc:Choice xmlns:v="urn:schemas-microsoft-com:vml" Requires="v">
                <p:oleObj spid="_x0000_s70052" name="Equation" r:id="rId13" imgW="863280" imgH="914400" progId="Equation.DSMT4">
                  <p:embed/>
                </p:oleObj>
              </mc:Choice>
              <mc:Fallback>
                <p:oleObj name="Equation" r:id="rId13" imgW="863280" imgH="914400" progId="Equation.DSMT4">
                  <p:embed/>
                  <p:pic>
                    <p:nvPicPr>
                      <p:cNvPr id="0" name=""/>
                      <p:cNvPicPr/>
                      <p:nvPr/>
                    </p:nvPicPr>
                    <p:blipFill>
                      <a:blip r:embed="rId14"/>
                      <a:stretch>
                        <a:fillRect/>
                      </a:stretch>
                    </p:blipFill>
                    <p:spPr>
                      <a:xfrm>
                        <a:off x="5289550" y="1855788"/>
                        <a:ext cx="898525" cy="949325"/>
                      </a:xfrm>
                      <a:prstGeom prst="rect">
                        <a:avLst/>
                      </a:prstGeom>
                    </p:spPr>
                  </p:pic>
                </p:oleObj>
              </mc:Fallback>
            </mc:AlternateContent>
          </a:graphicData>
        </a:graphic>
      </p:graphicFrame>
      <p:graphicFrame>
        <p:nvGraphicFramePr>
          <p:cNvPr id="4" name="Object 3"/>
          <p:cNvGraphicFramePr>
            <a:graphicFrameLocks noChangeAspect="1"/>
          </p:cNvGraphicFramePr>
          <p:nvPr>
            <p:extLst>
              <p:ext uri="{D42A27DB-BD31-4B8C-83A1-F6EECF244321}">
                <p14:modId xmlns:p14="http://schemas.microsoft.com/office/powerpoint/2010/main" val="2196921164"/>
              </p:ext>
            </p:extLst>
          </p:nvPr>
        </p:nvGraphicFramePr>
        <p:xfrm>
          <a:off x="4981575" y="1522413"/>
          <a:ext cx="1193800" cy="254000"/>
        </p:xfrm>
        <a:graphic>
          <a:graphicData uri="http://schemas.openxmlformats.org/presentationml/2006/ole">
            <mc:AlternateContent xmlns:mc="http://schemas.openxmlformats.org/markup-compatibility/2006">
              <mc:Choice xmlns:v="urn:schemas-microsoft-com:vml" Requires="v">
                <p:oleObj spid="_x0000_s70053" name="Equation" r:id="rId15" imgW="1193760" imgH="253800" progId="Equation.DSMT4">
                  <p:embed/>
                </p:oleObj>
              </mc:Choice>
              <mc:Fallback>
                <p:oleObj name="Equation" r:id="rId15" imgW="1193760" imgH="253800" progId="Equation.DSMT4">
                  <p:embed/>
                  <p:pic>
                    <p:nvPicPr>
                      <p:cNvPr id="0" name=""/>
                      <p:cNvPicPr/>
                      <p:nvPr/>
                    </p:nvPicPr>
                    <p:blipFill>
                      <a:blip r:embed="rId16"/>
                      <a:stretch>
                        <a:fillRect/>
                      </a:stretch>
                    </p:blipFill>
                    <p:spPr>
                      <a:xfrm>
                        <a:off x="4981575" y="1522413"/>
                        <a:ext cx="1193800" cy="254000"/>
                      </a:xfrm>
                      <a:prstGeom prst="rect">
                        <a:avLst/>
                      </a:prstGeom>
                    </p:spPr>
                  </p:pic>
                </p:oleObj>
              </mc:Fallback>
            </mc:AlternateContent>
          </a:graphicData>
        </a:graphic>
      </p:graphicFrame>
      <p:sp>
        <p:nvSpPr>
          <p:cNvPr id="5" name="Curved Left Arrow 4"/>
          <p:cNvSpPr/>
          <p:nvPr/>
        </p:nvSpPr>
        <p:spPr>
          <a:xfrm rot="10800000">
            <a:off x="23352" y="3667936"/>
            <a:ext cx="599014" cy="2857408"/>
          </a:xfrm>
          <a:prstGeom prst="curvedLeftArrow">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6" name="Rectangle 5"/>
          <p:cNvSpPr/>
          <p:nvPr/>
        </p:nvSpPr>
        <p:spPr>
          <a:xfrm>
            <a:off x="1" y="4942751"/>
            <a:ext cx="679610" cy="307777"/>
          </a:xfrm>
          <a:prstGeom prst="rect">
            <a:avLst/>
          </a:prstGeom>
        </p:spPr>
        <p:txBody>
          <a:bodyPr wrap="none">
            <a:spAutoFit/>
          </a:bodyPr>
          <a:lstStyle/>
          <a:p>
            <a:r>
              <a:rPr lang="en-US" sz="1400" b="1" dirty="0"/>
              <a:t>Iterate</a:t>
            </a:r>
          </a:p>
        </p:txBody>
      </p:sp>
      <p:graphicFrame>
        <p:nvGraphicFramePr>
          <p:cNvPr id="30" name="Object 29"/>
          <p:cNvGraphicFramePr>
            <a:graphicFrameLocks noChangeAspect="1"/>
          </p:cNvGraphicFramePr>
          <p:nvPr>
            <p:extLst>
              <p:ext uri="{D42A27DB-BD31-4B8C-83A1-F6EECF244321}">
                <p14:modId xmlns:p14="http://schemas.microsoft.com/office/powerpoint/2010/main" val="2981290125"/>
              </p:ext>
            </p:extLst>
          </p:nvPr>
        </p:nvGraphicFramePr>
        <p:xfrm>
          <a:off x="466725" y="4389438"/>
          <a:ext cx="3451225" cy="358775"/>
        </p:xfrm>
        <a:graphic>
          <a:graphicData uri="http://schemas.openxmlformats.org/presentationml/2006/ole">
            <mc:AlternateContent xmlns:mc="http://schemas.openxmlformats.org/markup-compatibility/2006">
              <mc:Choice xmlns:v="urn:schemas-microsoft-com:vml" Requires="v">
                <p:oleObj spid="_x0000_s70054" name="Equation" r:id="rId17" imgW="2412720" imgH="253800" progId="Equation.DSMT4">
                  <p:embed/>
                </p:oleObj>
              </mc:Choice>
              <mc:Fallback>
                <p:oleObj name="Equation" r:id="rId17" imgW="2412720" imgH="253800" progId="Equation.DSMT4">
                  <p:embed/>
                  <p:pic>
                    <p:nvPicPr>
                      <p:cNvPr id="0" name=""/>
                      <p:cNvPicPr/>
                      <p:nvPr/>
                    </p:nvPicPr>
                    <p:blipFill>
                      <a:blip r:embed="rId18"/>
                      <a:stretch>
                        <a:fillRect/>
                      </a:stretch>
                    </p:blipFill>
                    <p:spPr>
                      <a:xfrm>
                        <a:off x="466725" y="4389438"/>
                        <a:ext cx="3451225" cy="358775"/>
                      </a:xfrm>
                      <a:prstGeom prst="rect">
                        <a:avLst/>
                      </a:prstGeom>
                    </p:spPr>
                  </p:pic>
                </p:oleObj>
              </mc:Fallback>
            </mc:AlternateContent>
          </a:graphicData>
        </a:graphic>
      </p:graphicFrame>
      <p:graphicFrame>
        <p:nvGraphicFramePr>
          <p:cNvPr id="35" name="Object 34"/>
          <p:cNvGraphicFramePr>
            <a:graphicFrameLocks noChangeAspect="1"/>
          </p:cNvGraphicFramePr>
          <p:nvPr/>
        </p:nvGraphicFramePr>
        <p:xfrm>
          <a:off x="4579908" y="1914637"/>
          <a:ext cx="569103" cy="852847"/>
        </p:xfrm>
        <a:graphic>
          <a:graphicData uri="http://schemas.openxmlformats.org/presentationml/2006/ole">
            <mc:AlternateContent xmlns:mc="http://schemas.openxmlformats.org/markup-compatibility/2006">
              <mc:Choice xmlns:v="urn:schemas-microsoft-com:vml" Requires="v">
                <p:oleObj spid="_x0000_s70055" name="Equation" r:id="rId19" imgW="609480" imgH="914400" progId="Equation.DSMT4">
                  <p:embed/>
                </p:oleObj>
              </mc:Choice>
              <mc:Fallback>
                <p:oleObj name="Equation" r:id="rId19" imgW="609480" imgH="914400" progId="Equation.DSMT4">
                  <p:embed/>
                  <p:pic>
                    <p:nvPicPr>
                      <p:cNvPr id="0" name=""/>
                      <p:cNvPicPr/>
                      <p:nvPr/>
                    </p:nvPicPr>
                    <p:blipFill>
                      <a:blip r:embed="rId20"/>
                      <a:stretch>
                        <a:fillRect/>
                      </a:stretch>
                    </p:blipFill>
                    <p:spPr>
                      <a:xfrm>
                        <a:off x="4579908" y="1914637"/>
                        <a:ext cx="569103" cy="852847"/>
                      </a:xfrm>
                      <a:prstGeom prst="rect">
                        <a:avLst/>
                      </a:prstGeom>
                    </p:spPr>
                  </p:pic>
                </p:oleObj>
              </mc:Fallback>
            </mc:AlternateContent>
          </a:graphicData>
        </a:graphic>
      </p:graphicFrame>
      <p:graphicFrame>
        <p:nvGraphicFramePr>
          <p:cNvPr id="36" name="Object 35"/>
          <p:cNvGraphicFramePr>
            <a:graphicFrameLocks noChangeAspect="1"/>
          </p:cNvGraphicFramePr>
          <p:nvPr/>
        </p:nvGraphicFramePr>
        <p:xfrm>
          <a:off x="6285985" y="4154295"/>
          <a:ext cx="2762025" cy="2255803"/>
        </p:xfrm>
        <a:graphic>
          <a:graphicData uri="http://schemas.openxmlformats.org/presentationml/2006/ole">
            <mc:AlternateContent xmlns:mc="http://schemas.openxmlformats.org/markup-compatibility/2006">
              <mc:Choice xmlns:v="urn:schemas-microsoft-com:vml" Requires="v">
                <p:oleObj spid="_x0000_s70056" name="Equation" r:id="rId21" imgW="3949560" imgH="3225600" progId="Equation.DSMT4">
                  <p:embed/>
                </p:oleObj>
              </mc:Choice>
              <mc:Fallback>
                <p:oleObj name="Equation" r:id="rId21" imgW="3949560" imgH="3225600" progId="Equation.DSMT4">
                  <p:embed/>
                  <p:pic>
                    <p:nvPicPr>
                      <p:cNvPr id="0" name=""/>
                      <p:cNvPicPr/>
                      <p:nvPr/>
                    </p:nvPicPr>
                    <p:blipFill>
                      <a:blip r:embed="rId22"/>
                      <a:stretch>
                        <a:fillRect/>
                      </a:stretch>
                    </p:blipFill>
                    <p:spPr>
                      <a:xfrm>
                        <a:off x="6285985" y="4154295"/>
                        <a:ext cx="2762025" cy="2255803"/>
                      </a:xfrm>
                      <a:prstGeom prst="rect">
                        <a:avLst/>
                      </a:prstGeom>
                    </p:spPr>
                  </p:pic>
                </p:oleObj>
              </mc:Fallback>
            </mc:AlternateContent>
          </a:graphicData>
        </a:graphic>
      </p:graphicFrame>
      <p:graphicFrame>
        <p:nvGraphicFramePr>
          <p:cNvPr id="37" name="Object 36"/>
          <p:cNvGraphicFramePr>
            <a:graphicFrameLocks noChangeAspect="1"/>
          </p:cNvGraphicFramePr>
          <p:nvPr>
            <p:extLst>
              <p:ext uri="{D42A27DB-BD31-4B8C-83A1-F6EECF244321}">
                <p14:modId xmlns:p14="http://schemas.microsoft.com/office/powerpoint/2010/main" val="405695363"/>
              </p:ext>
            </p:extLst>
          </p:nvPr>
        </p:nvGraphicFramePr>
        <p:xfrm>
          <a:off x="5006975" y="4175125"/>
          <a:ext cx="1231900" cy="254000"/>
        </p:xfrm>
        <a:graphic>
          <a:graphicData uri="http://schemas.openxmlformats.org/presentationml/2006/ole">
            <mc:AlternateContent xmlns:mc="http://schemas.openxmlformats.org/markup-compatibility/2006">
              <mc:Choice xmlns:v="urn:schemas-microsoft-com:vml" Requires="v">
                <p:oleObj spid="_x0000_s70057" name="Equation" r:id="rId23" imgW="1231560" imgH="253800" progId="Equation.DSMT4">
                  <p:embed/>
                </p:oleObj>
              </mc:Choice>
              <mc:Fallback>
                <p:oleObj name="Equation" r:id="rId23" imgW="1231560" imgH="253800" progId="Equation.DSMT4">
                  <p:embed/>
                  <p:pic>
                    <p:nvPicPr>
                      <p:cNvPr id="0" name=""/>
                      <p:cNvPicPr/>
                      <p:nvPr/>
                    </p:nvPicPr>
                    <p:blipFill>
                      <a:blip r:embed="rId24"/>
                      <a:stretch>
                        <a:fillRect/>
                      </a:stretch>
                    </p:blipFill>
                    <p:spPr>
                      <a:xfrm>
                        <a:off x="5006975" y="4175125"/>
                        <a:ext cx="1231900" cy="254000"/>
                      </a:xfrm>
                      <a:prstGeom prst="rect">
                        <a:avLst/>
                      </a:prstGeom>
                    </p:spPr>
                  </p:pic>
                </p:oleObj>
              </mc:Fallback>
            </mc:AlternateContent>
          </a:graphicData>
        </a:graphic>
      </p:graphicFrame>
      <p:graphicFrame>
        <p:nvGraphicFramePr>
          <p:cNvPr id="38" name="Object 37"/>
          <p:cNvGraphicFramePr>
            <a:graphicFrameLocks noChangeAspect="1"/>
          </p:cNvGraphicFramePr>
          <p:nvPr>
            <p:extLst>
              <p:ext uri="{D42A27DB-BD31-4B8C-83A1-F6EECF244321}">
                <p14:modId xmlns:p14="http://schemas.microsoft.com/office/powerpoint/2010/main" val="847054422"/>
              </p:ext>
            </p:extLst>
          </p:nvPr>
        </p:nvGraphicFramePr>
        <p:xfrm>
          <a:off x="5408924" y="4517982"/>
          <a:ext cx="817563" cy="950912"/>
        </p:xfrm>
        <a:graphic>
          <a:graphicData uri="http://schemas.openxmlformats.org/presentationml/2006/ole">
            <mc:AlternateContent xmlns:mc="http://schemas.openxmlformats.org/markup-compatibility/2006">
              <mc:Choice xmlns:v="urn:schemas-microsoft-com:vml" Requires="v">
                <p:oleObj spid="_x0000_s70058" name="Equation" r:id="rId25" imgW="787320" imgH="914400" progId="Equation.DSMT4">
                  <p:embed/>
                </p:oleObj>
              </mc:Choice>
              <mc:Fallback>
                <p:oleObj name="Equation" r:id="rId25" imgW="787320" imgH="914400" progId="Equation.DSMT4">
                  <p:embed/>
                  <p:pic>
                    <p:nvPicPr>
                      <p:cNvPr id="0" name=""/>
                      <p:cNvPicPr/>
                      <p:nvPr/>
                    </p:nvPicPr>
                    <p:blipFill>
                      <a:blip r:embed="rId26"/>
                      <a:stretch>
                        <a:fillRect/>
                      </a:stretch>
                    </p:blipFill>
                    <p:spPr>
                      <a:xfrm>
                        <a:off x="5408924" y="4517982"/>
                        <a:ext cx="817563" cy="950912"/>
                      </a:xfrm>
                      <a:prstGeom prst="rect">
                        <a:avLst/>
                      </a:prstGeom>
                    </p:spPr>
                  </p:pic>
                </p:oleObj>
              </mc:Fallback>
            </mc:AlternateContent>
          </a:graphicData>
        </a:graphic>
      </p:graphicFrame>
      <p:graphicFrame>
        <p:nvGraphicFramePr>
          <p:cNvPr id="39" name="Object 38"/>
          <p:cNvGraphicFramePr>
            <a:graphicFrameLocks noChangeAspect="1"/>
          </p:cNvGraphicFramePr>
          <p:nvPr/>
        </p:nvGraphicFramePr>
        <p:xfrm>
          <a:off x="4458392" y="5535778"/>
          <a:ext cx="1768095" cy="890061"/>
        </p:xfrm>
        <a:graphic>
          <a:graphicData uri="http://schemas.openxmlformats.org/presentationml/2006/ole">
            <mc:AlternateContent xmlns:mc="http://schemas.openxmlformats.org/markup-compatibility/2006">
              <mc:Choice xmlns:v="urn:schemas-microsoft-com:vml" Requires="v">
                <p:oleObj spid="_x0000_s70059" name="Equation" r:id="rId27" imgW="1866600" imgH="939600" progId="Equation.DSMT4">
                  <p:embed/>
                </p:oleObj>
              </mc:Choice>
              <mc:Fallback>
                <p:oleObj name="Equation" r:id="rId27" imgW="1866600" imgH="939600" progId="Equation.DSMT4">
                  <p:embed/>
                  <p:pic>
                    <p:nvPicPr>
                      <p:cNvPr id="0" name=""/>
                      <p:cNvPicPr/>
                      <p:nvPr/>
                    </p:nvPicPr>
                    <p:blipFill>
                      <a:blip r:embed="rId28"/>
                      <a:stretch>
                        <a:fillRect/>
                      </a:stretch>
                    </p:blipFill>
                    <p:spPr>
                      <a:xfrm>
                        <a:off x="4458392" y="5535778"/>
                        <a:ext cx="1768095" cy="890061"/>
                      </a:xfrm>
                      <a:prstGeom prst="rect">
                        <a:avLst/>
                      </a:prstGeom>
                    </p:spPr>
                  </p:pic>
                </p:oleObj>
              </mc:Fallback>
            </mc:AlternateContent>
          </a:graphicData>
        </a:graphic>
      </p:graphicFrame>
      <p:sp>
        <p:nvSpPr>
          <p:cNvPr id="40" name="Rectangle 39"/>
          <p:cNvSpPr/>
          <p:nvPr/>
        </p:nvSpPr>
        <p:spPr>
          <a:xfrm>
            <a:off x="5940152" y="3817363"/>
            <a:ext cx="1483355" cy="307777"/>
          </a:xfrm>
          <a:prstGeom prst="rect">
            <a:avLst/>
          </a:prstGeom>
        </p:spPr>
        <p:txBody>
          <a:bodyPr wrap="none">
            <a:spAutoFit/>
          </a:bodyPr>
          <a:lstStyle/>
          <a:p>
            <a:r>
              <a:rPr lang="en-US" sz="1400" b="1" i="1" dirty="0">
                <a:solidFill>
                  <a:srgbClr val="FF0000"/>
                </a:solidFill>
              </a:rPr>
              <a:t>Position Matrices</a:t>
            </a:r>
          </a:p>
        </p:txBody>
      </p:sp>
      <p:sp>
        <p:nvSpPr>
          <p:cNvPr id="41" name="Rectangle 40"/>
          <p:cNvSpPr/>
          <p:nvPr/>
        </p:nvSpPr>
        <p:spPr>
          <a:xfrm>
            <a:off x="5945730" y="997101"/>
            <a:ext cx="1472198" cy="307777"/>
          </a:xfrm>
          <a:prstGeom prst="rect">
            <a:avLst/>
          </a:prstGeom>
        </p:spPr>
        <p:txBody>
          <a:bodyPr wrap="none">
            <a:spAutoFit/>
          </a:bodyPr>
          <a:lstStyle/>
          <a:p>
            <a:r>
              <a:rPr lang="en-US" sz="1400" b="1" i="1" dirty="0">
                <a:solidFill>
                  <a:srgbClr val="FF0000"/>
                </a:solidFill>
              </a:rPr>
              <a:t>Velocity Matrices</a:t>
            </a:r>
          </a:p>
        </p:txBody>
      </p:sp>
      <p:graphicFrame>
        <p:nvGraphicFramePr>
          <p:cNvPr id="42" name="Object 41"/>
          <p:cNvGraphicFramePr>
            <a:graphicFrameLocks noChangeAspect="1"/>
          </p:cNvGraphicFramePr>
          <p:nvPr/>
        </p:nvGraphicFramePr>
        <p:xfrm>
          <a:off x="1381965" y="3493705"/>
          <a:ext cx="1620838" cy="503237"/>
        </p:xfrm>
        <a:graphic>
          <a:graphicData uri="http://schemas.openxmlformats.org/presentationml/2006/ole">
            <mc:AlternateContent xmlns:mc="http://schemas.openxmlformats.org/markup-compatibility/2006">
              <mc:Choice xmlns:v="urn:schemas-microsoft-com:vml" Requires="v">
                <p:oleObj spid="_x0000_s70060" name="Equation" r:id="rId29" imgW="1358640" imgH="419040" progId="Equation.DSMT4">
                  <p:embed/>
                </p:oleObj>
              </mc:Choice>
              <mc:Fallback>
                <p:oleObj name="Equation" r:id="rId29" imgW="1358640" imgH="419040" progId="Equation.DSMT4">
                  <p:embed/>
                  <p:pic>
                    <p:nvPicPr>
                      <p:cNvPr id="0" name=""/>
                      <p:cNvPicPr/>
                      <p:nvPr/>
                    </p:nvPicPr>
                    <p:blipFill>
                      <a:blip r:embed="rId30"/>
                      <a:stretch>
                        <a:fillRect/>
                      </a:stretch>
                    </p:blipFill>
                    <p:spPr>
                      <a:xfrm>
                        <a:off x="1381965" y="3493705"/>
                        <a:ext cx="1620838" cy="503237"/>
                      </a:xfrm>
                      <a:prstGeom prst="rect">
                        <a:avLst/>
                      </a:prstGeom>
                      <a:noFill/>
                      <a:ln>
                        <a:noFill/>
                      </a:ln>
                    </p:spPr>
                  </p:pic>
                </p:oleObj>
              </mc:Fallback>
            </mc:AlternateContent>
          </a:graphicData>
        </a:graphic>
      </p:graphicFrame>
      <p:graphicFrame>
        <p:nvGraphicFramePr>
          <p:cNvPr id="44" name="Object 43"/>
          <p:cNvGraphicFramePr>
            <a:graphicFrameLocks noChangeAspect="1"/>
          </p:cNvGraphicFramePr>
          <p:nvPr/>
        </p:nvGraphicFramePr>
        <p:xfrm>
          <a:off x="481059" y="1292225"/>
          <a:ext cx="3422650" cy="508000"/>
        </p:xfrm>
        <a:graphic>
          <a:graphicData uri="http://schemas.openxmlformats.org/presentationml/2006/ole">
            <mc:AlternateContent xmlns:mc="http://schemas.openxmlformats.org/markup-compatibility/2006">
              <mc:Choice xmlns:v="urn:schemas-microsoft-com:vml" Requires="v">
                <p:oleObj spid="_x0000_s70061" name="Equation" r:id="rId31" imgW="2819160" imgH="419040" progId="Equation.DSMT4">
                  <p:embed/>
                </p:oleObj>
              </mc:Choice>
              <mc:Fallback>
                <p:oleObj name="Equation" r:id="rId31" imgW="2819160" imgH="419040" progId="Equation.DSMT4">
                  <p:embed/>
                  <p:pic>
                    <p:nvPicPr>
                      <p:cNvPr id="0" name=""/>
                      <p:cNvPicPr/>
                      <p:nvPr/>
                    </p:nvPicPr>
                    <p:blipFill>
                      <a:blip r:embed="rId32"/>
                      <a:stretch>
                        <a:fillRect/>
                      </a:stretch>
                    </p:blipFill>
                    <p:spPr>
                      <a:xfrm>
                        <a:off x="481059" y="1292225"/>
                        <a:ext cx="3422650" cy="508000"/>
                      </a:xfrm>
                      <a:prstGeom prst="rect">
                        <a:avLst/>
                      </a:prstGeom>
                      <a:noFill/>
                      <a:ln>
                        <a:noFill/>
                      </a:ln>
                    </p:spPr>
                  </p:pic>
                </p:oleObj>
              </mc:Fallback>
            </mc:AlternateContent>
          </a:graphicData>
        </a:graphic>
      </p:graphicFrame>
      <p:graphicFrame>
        <p:nvGraphicFramePr>
          <p:cNvPr id="45" name="Object 44"/>
          <p:cNvGraphicFramePr>
            <a:graphicFrameLocks noChangeAspect="1"/>
          </p:cNvGraphicFramePr>
          <p:nvPr/>
        </p:nvGraphicFramePr>
        <p:xfrm>
          <a:off x="949447" y="2073678"/>
          <a:ext cx="2485875" cy="521727"/>
        </p:xfrm>
        <a:graphic>
          <a:graphicData uri="http://schemas.openxmlformats.org/presentationml/2006/ole">
            <mc:AlternateContent xmlns:mc="http://schemas.openxmlformats.org/markup-compatibility/2006">
              <mc:Choice xmlns:v="urn:schemas-microsoft-com:vml" Requires="v">
                <p:oleObj spid="_x0000_s70062" name="Equation" r:id="rId33" imgW="2057400" imgH="431640" progId="Equation.DSMT4">
                  <p:embed/>
                </p:oleObj>
              </mc:Choice>
              <mc:Fallback>
                <p:oleObj name="Equation" r:id="rId33" imgW="2057400" imgH="431640" progId="Equation.DSMT4">
                  <p:embed/>
                  <p:pic>
                    <p:nvPicPr>
                      <p:cNvPr id="0" name=""/>
                      <p:cNvPicPr/>
                      <p:nvPr/>
                    </p:nvPicPr>
                    <p:blipFill>
                      <a:blip r:embed="rId34"/>
                      <a:stretch>
                        <a:fillRect/>
                      </a:stretch>
                    </p:blipFill>
                    <p:spPr>
                      <a:xfrm>
                        <a:off x="949447" y="2073678"/>
                        <a:ext cx="2485875" cy="521727"/>
                      </a:xfrm>
                      <a:prstGeom prst="rect">
                        <a:avLst/>
                      </a:prstGeom>
                    </p:spPr>
                  </p:pic>
                </p:oleObj>
              </mc:Fallback>
            </mc:AlternateContent>
          </a:graphicData>
        </a:graphic>
      </p:graphicFrame>
      <p:graphicFrame>
        <p:nvGraphicFramePr>
          <p:cNvPr id="46" name="Object 45"/>
          <p:cNvGraphicFramePr>
            <a:graphicFrameLocks noChangeAspect="1"/>
          </p:cNvGraphicFramePr>
          <p:nvPr/>
        </p:nvGraphicFramePr>
        <p:xfrm>
          <a:off x="615997" y="2617788"/>
          <a:ext cx="3152775" cy="593725"/>
        </p:xfrm>
        <a:graphic>
          <a:graphicData uri="http://schemas.openxmlformats.org/presentationml/2006/ole">
            <mc:AlternateContent xmlns:mc="http://schemas.openxmlformats.org/markup-compatibility/2006">
              <mc:Choice xmlns:v="urn:schemas-microsoft-com:vml" Requires="v">
                <p:oleObj spid="_x0000_s70063" name="Equation" r:id="rId35" imgW="2222280" imgH="419040" progId="Equation.DSMT4">
                  <p:embed/>
                </p:oleObj>
              </mc:Choice>
              <mc:Fallback>
                <p:oleObj name="Equation" r:id="rId35" imgW="2222280" imgH="419040" progId="Equation.DSMT4">
                  <p:embed/>
                  <p:pic>
                    <p:nvPicPr>
                      <p:cNvPr id="0" name=""/>
                      <p:cNvPicPr/>
                      <p:nvPr/>
                    </p:nvPicPr>
                    <p:blipFill>
                      <a:blip r:embed="rId36"/>
                      <a:stretch>
                        <a:fillRect/>
                      </a:stretch>
                    </p:blipFill>
                    <p:spPr>
                      <a:xfrm>
                        <a:off x="615997" y="2617788"/>
                        <a:ext cx="3152775" cy="593725"/>
                      </a:xfrm>
                      <a:prstGeom prst="rect">
                        <a:avLst/>
                      </a:prstGeom>
                    </p:spPr>
                  </p:pic>
                </p:oleObj>
              </mc:Fallback>
            </mc:AlternateContent>
          </a:graphicData>
        </a:graphic>
      </p:graphicFrame>
      <p:graphicFrame>
        <p:nvGraphicFramePr>
          <p:cNvPr id="48" name="Object 47"/>
          <p:cNvGraphicFramePr>
            <a:graphicFrameLocks noChangeAspect="1"/>
          </p:cNvGraphicFramePr>
          <p:nvPr>
            <p:extLst>
              <p:ext uri="{D42A27DB-BD31-4B8C-83A1-F6EECF244321}">
                <p14:modId xmlns:p14="http://schemas.microsoft.com/office/powerpoint/2010/main" val="317524653"/>
              </p:ext>
            </p:extLst>
          </p:nvPr>
        </p:nvGraphicFramePr>
        <p:xfrm>
          <a:off x="484188" y="4037013"/>
          <a:ext cx="3414712" cy="304800"/>
        </p:xfrm>
        <a:graphic>
          <a:graphicData uri="http://schemas.openxmlformats.org/presentationml/2006/ole">
            <mc:AlternateContent xmlns:mc="http://schemas.openxmlformats.org/markup-compatibility/2006">
              <mc:Choice xmlns:v="urn:schemas-microsoft-com:vml" Requires="v">
                <p:oleObj spid="_x0000_s70064" name="Equation" r:id="rId37" imgW="2666880" imgH="241200" progId="Equation.DSMT4">
                  <p:embed/>
                </p:oleObj>
              </mc:Choice>
              <mc:Fallback>
                <p:oleObj name="Equation" r:id="rId37" imgW="2666880" imgH="241200" progId="Equation.DSMT4">
                  <p:embed/>
                  <p:pic>
                    <p:nvPicPr>
                      <p:cNvPr id="0" name=""/>
                      <p:cNvPicPr/>
                      <p:nvPr/>
                    </p:nvPicPr>
                    <p:blipFill>
                      <a:blip r:embed="rId38"/>
                      <a:stretch>
                        <a:fillRect/>
                      </a:stretch>
                    </p:blipFill>
                    <p:spPr>
                      <a:xfrm>
                        <a:off x="484188" y="4037013"/>
                        <a:ext cx="3414712" cy="304800"/>
                      </a:xfrm>
                      <a:prstGeom prst="rect">
                        <a:avLst/>
                      </a:prstGeom>
                    </p:spPr>
                  </p:pic>
                </p:oleObj>
              </mc:Fallback>
            </mc:AlternateContent>
          </a:graphicData>
        </a:graphic>
      </p:graphicFrame>
      <p:sp>
        <p:nvSpPr>
          <p:cNvPr id="50" name="Rectangle 49"/>
          <p:cNvSpPr/>
          <p:nvPr/>
        </p:nvSpPr>
        <p:spPr>
          <a:xfrm>
            <a:off x="1749058" y="5939988"/>
            <a:ext cx="886653" cy="369332"/>
          </a:xfrm>
          <a:prstGeom prst="rect">
            <a:avLst/>
          </a:prstGeom>
        </p:spPr>
        <p:txBody>
          <a:bodyPr wrap="none">
            <a:spAutoFit/>
          </a:bodyPr>
          <a:lstStyle/>
          <a:p>
            <a:r>
              <a:rPr lang="en-US" b="1" dirty="0">
                <a:solidFill>
                  <a:srgbClr val="0000FF"/>
                </a:solidFill>
              </a:rPr>
              <a:t>Update</a:t>
            </a:r>
          </a:p>
        </p:txBody>
      </p:sp>
      <p:graphicFrame>
        <p:nvGraphicFramePr>
          <p:cNvPr id="51" name="Object 50"/>
          <p:cNvGraphicFramePr>
            <a:graphicFrameLocks noChangeAspect="1"/>
          </p:cNvGraphicFramePr>
          <p:nvPr/>
        </p:nvGraphicFramePr>
        <p:xfrm>
          <a:off x="611560" y="6326345"/>
          <a:ext cx="3247935" cy="415023"/>
        </p:xfrm>
        <a:graphic>
          <a:graphicData uri="http://schemas.openxmlformats.org/presentationml/2006/ole">
            <mc:AlternateContent xmlns:mc="http://schemas.openxmlformats.org/markup-compatibility/2006">
              <mc:Choice xmlns:v="urn:schemas-microsoft-com:vml" Requires="v">
                <p:oleObj spid="_x0000_s70065" name="Equation" r:id="rId39" imgW="1790640" imgH="228600" progId="Equation.DSMT4">
                  <p:embed/>
                </p:oleObj>
              </mc:Choice>
              <mc:Fallback>
                <p:oleObj name="Equation" r:id="rId39" imgW="1790640" imgH="228600" progId="Equation.DSMT4">
                  <p:embed/>
                  <p:pic>
                    <p:nvPicPr>
                      <p:cNvPr id="0" name=""/>
                      <p:cNvPicPr/>
                      <p:nvPr/>
                    </p:nvPicPr>
                    <p:blipFill>
                      <a:blip r:embed="rId40"/>
                      <a:stretch>
                        <a:fillRect/>
                      </a:stretch>
                    </p:blipFill>
                    <p:spPr>
                      <a:xfrm>
                        <a:off x="611560" y="6326345"/>
                        <a:ext cx="3247935" cy="415023"/>
                      </a:xfrm>
                      <a:prstGeom prst="rect">
                        <a:avLst/>
                      </a:prstGeom>
                    </p:spPr>
                  </p:pic>
                </p:oleObj>
              </mc:Fallback>
            </mc:AlternateContent>
          </a:graphicData>
        </a:graphic>
      </p:graphicFrame>
      <p:sp>
        <p:nvSpPr>
          <p:cNvPr id="52" name="Rectangle 51"/>
          <p:cNvSpPr/>
          <p:nvPr/>
        </p:nvSpPr>
        <p:spPr>
          <a:xfrm>
            <a:off x="1365748" y="3212976"/>
            <a:ext cx="1653273" cy="369332"/>
          </a:xfrm>
          <a:prstGeom prst="rect">
            <a:avLst/>
          </a:prstGeom>
        </p:spPr>
        <p:txBody>
          <a:bodyPr wrap="none">
            <a:spAutoFit/>
          </a:bodyPr>
          <a:lstStyle/>
          <a:p>
            <a:r>
              <a:rPr lang="en-US" b="1" dirty="0">
                <a:solidFill>
                  <a:srgbClr val="0000FF"/>
                </a:solidFill>
              </a:rPr>
              <a:t>Picard Iteration</a:t>
            </a:r>
          </a:p>
        </p:txBody>
      </p:sp>
      <p:sp>
        <p:nvSpPr>
          <p:cNvPr id="54" name="Rectangle 53"/>
          <p:cNvSpPr/>
          <p:nvPr/>
        </p:nvSpPr>
        <p:spPr>
          <a:xfrm>
            <a:off x="693416" y="967831"/>
            <a:ext cx="2997937" cy="369332"/>
          </a:xfrm>
          <a:prstGeom prst="rect">
            <a:avLst/>
          </a:prstGeom>
        </p:spPr>
        <p:txBody>
          <a:bodyPr wrap="none">
            <a:spAutoFit/>
          </a:bodyPr>
          <a:lstStyle/>
          <a:p>
            <a:r>
              <a:rPr lang="en-US" b="1" dirty="0">
                <a:solidFill>
                  <a:srgbClr val="0000FF"/>
                </a:solidFill>
              </a:rPr>
              <a:t>Dynamics &amp; Initial Conditions</a:t>
            </a:r>
          </a:p>
        </p:txBody>
      </p:sp>
      <p:sp>
        <p:nvSpPr>
          <p:cNvPr id="55" name="Rectangle 54"/>
          <p:cNvSpPr/>
          <p:nvPr/>
        </p:nvSpPr>
        <p:spPr>
          <a:xfrm>
            <a:off x="1584686" y="1712728"/>
            <a:ext cx="1215397" cy="369332"/>
          </a:xfrm>
          <a:prstGeom prst="rect">
            <a:avLst/>
          </a:prstGeom>
        </p:spPr>
        <p:txBody>
          <a:bodyPr wrap="none">
            <a:spAutoFit/>
          </a:bodyPr>
          <a:lstStyle/>
          <a:p>
            <a:r>
              <a:rPr lang="en-US" b="1" dirty="0">
                <a:solidFill>
                  <a:srgbClr val="0000FF"/>
                </a:solidFill>
              </a:rPr>
              <a:t>Time and </a:t>
            </a:r>
            <a:r>
              <a:rPr lang="el-GR" b="1" i="1" dirty="0">
                <a:solidFill>
                  <a:srgbClr val="0000FF"/>
                </a:solidFill>
              </a:rPr>
              <a:t>τ</a:t>
            </a:r>
            <a:endParaRPr lang="en-US" b="1" i="1" dirty="0">
              <a:solidFill>
                <a:srgbClr val="0000FF"/>
              </a:solidFill>
            </a:endParaRPr>
          </a:p>
        </p:txBody>
      </p:sp>
      <p:sp>
        <p:nvSpPr>
          <p:cNvPr id="56" name="Rectangle 55"/>
          <p:cNvSpPr/>
          <p:nvPr/>
        </p:nvSpPr>
        <p:spPr>
          <a:xfrm>
            <a:off x="1488185" y="4914342"/>
            <a:ext cx="1408399" cy="369332"/>
          </a:xfrm>
          <a:prstGeom prst="rect">
            <a:avLst/>
          </a:prstGeom>
        </p:spPr>
        <p:txBody>
          <a:bodyPr wrap="none">
            <a:spAutoFit/>
          </a:bodyPr>
          <a:lstStyle/>
          <a:p>
            <a:r>
              <a:rPr lang="en-US" b="1" dirty="0">
                <a:solidFill>
                  <a:srgbClr val="0000FF"/>
                </a:solidFill>
              </a:rPr>
              <a:t>Convergence</a:t>
            </a:r>
          </a:p>
        </p:txBody>
      </p:sp>
    </p:spTree>
    <p:extLst>
      <p:ext uri="{BB962C8B-B14F-4D97-AF65-F5344CB8AC3E}">
        <p14:creationId xmlns:p14="http://schemas.microsoft.com/office/powerpoint/2010/main" val="292322133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TAMU_Aero_Logo.png"/>
          <p:cNvPicPr>
            <a:picLocks noChangeAspect="1"/>
          </p:cNvPicPr>
          <p:nvPr/>
        </p:nvPicPr>
        <p:blipFill>
          <a:blip r:embed="rId4"/>
          <a:stretch>
            <a:fillRect/>
          </a:stretch>
        </p:blipFill>
        <p:spPr>
          <a:xfrm>
            <a:off x="0" y="-7813"/>
            <a:ext cx="9144000" cy="998413"/>
          </a:xfrm>
          <a:prstGeom prst="rect">
            <a:avLst/>
          </a:prstGeom>
        </p:spPr>
      </p:pic>
      <p:sp>
        <p:nvSpPr>
          <p:cNvPr id="23" name="Slide Number Placeholder 16"/>
          <p:cNvSpPr txBox="1">
            <a:spLocks/>
          </p:cNvSpPr>
          <p:nvPr/>
        </p:nvSpPr>
        <p:spPr>
          <a:xfrm>
            <a:off x="6934200" y="6416675"/>
            <a:ext cx="2133600" cy="365125"/>
          </a:xfrm>
          <a:prstGeom prst="rect">
            <a:avLst/>
          </a:prstGeom>
        </p:spPr>
        <p:txBody>
          <a:bodyPr vert="horz"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600" i="0" u="none" strike="noStrike" kern="1200" cap="none" spc="0" normalizeH="0" baseline="0" noProof="0" smtClean="0">
                <a:ln>
                  <a:noFill/>
                </a:ln>
                <a:solidFill>
                  <a:srgbClr val="660066"/>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38</a:t>
            </a:fld>
            <a:endParaRPr kumimoji="0" lang="en-US" sz="1600" i="0" u="none" strike="noStrike" kern="1200" cap="none" spc="0" normalizeH="0" baseline="0" noProof="0" dirty="0">
              <a:ln>
                <a:noFill/>
              </a:ln>
              <a:solidFill>
                <a:srgbClr val="660066"/>
              </a:solidFill>
              <a:effectLst/>
              <a:uLnTx/>
              <a:uFillTx/>
              <a:latin typeface="+mn-lt"/>
              <a:ea typeface="+mn-ea"/>
              <a:cs typeface="+mn-cs"/>
            </a:endParaRPr>
          </a:p>
        </p:txBody>
      </p:sp>
      <p:sp>
        <p:nvSpPr>
          <p:cNvPr id="13" name="TextBox 12"/>
          <p:cNvSpPr txBox="1"/>
          <p:nvPr/>
        </p:nvSpPr>
        <p:spPr>
          <a:xfrm>
            <a:off x="6836568" y="39469"/>
            <a:ext cx="2307432" cy="615553"/>
          </a:xfrm>
          <a:prstGeom prst="rect">
            <a:avLst/>
          </a:prstGeom>
          <a:noFill/>
        </p:spPr>
        <p:txBody>
          <a:bodyPr wrap="square" rtlCol="0">
            <a:spAutoFit/>
          </a:bodyPr>
          <a:lstStyle/>
          <a:p>
            <a:r>
              <a:rPr lang="en-US" sz="1200" dirty="0">
                <a:solidFill>
                  <a:schemeClr val="bg1"/>
                </a:solidFill>
                <a:latin typeface="Adobe Caslon Pro Bold"/>
                <a:cs typeface="Adobe Caslon Pro Bold"/>
              </a:rPr>
              <a:t>JUNKINS    &amp;    WOOLLANDS</a:t>
            </a:r>
          </a:p>
          <a:p>
            <a:r>
              <a:rPr lang="en-US" sz="1100" dirty="0">
                <a:solidFill>
                  <a:schemeClr val="bg1"/>
                </a:solidFill>
                <a:latin typeface="Adobe Caslon Pro Bold"/>
                <a:cs typeface="Adobe Caslon Pro Bold"/>
              </a:rPr>
              <a:t>Picard-</a:t>
            </a:r>
            <a:r>
              <a:rPr lang="en-US" sz="1100" dirty="0" err="1">
                <a:solidFill>
                  <a:schemeClr val="bg1"/>
                </a:solidFill>
                <a:latin typeface="Adobe Caslon Pro Bold"/>
                <a:cs typeface="Adobe Caslon Pro Bold"/>
              </a:rPr>
              <a:t>Chebyshev</a:t>
            </a:r>
            <a:r>
              <a:rPr lang="en-US" sz="1100" dirty="0">
                <a:solidFill>
                  <a:schemeClr val="bg1"/>
                </a:solidFill>
                <a:latin typeface="Adobe Caslon Pro Bold"/>
                <a:cs typeface="Adobe Caslon Pro Bold"/>
              </a:rPr>
              <a:t> Lecture Series</a:t>
            </a:r>
          </a:p>
          <a:p>
            <a:r>
              <a:rPr lang="en-US" sz="1100" dirty="0">
                <a:solidFill>
                  <a:schemeClr val="bg1"/>
                </a:solidFill>
                <a:latin typeface="Adobe Caslon Pro Bold"/>
                <a:cs typeface="Adobe Caslon Pro Bold"/>
              </a:rPr>
              <a:t>#3 Picard-Chebyshev Methods</a:t>
            </a:r>
          </a:p>
        </p:txBody>
      </p:sp>
      <p:sp>
        <p:nvSpPr>
          <p:cNvPr id="15" name="Rectangle 14"/>
          <p:cNvSpPr/>
          <p:nvPr/>
        </p:nvSpPr>
        <p:spPr>
          <a:xfrm>
            <a:off x="1" y="580618"/>
            <a:ext cx="9144000" cy="400110"/>
          </a:xfrm>
          <a:prstGeom prst="rect">
            <a:avLst/>
          </a:prstGeom>
        </p:spPr>
        <p:txBody>
          <a:bodyPr wrap="square">
            <a:spAutoFit/>
          </a:bodyPr>
          <a:lstStyle/>
          <a:p>
            <a:pPr algn="ctr"/>
            <a:r>
              <a:rPr lang="en-US" sz="2000" b="1" dirty="0">
                <a:solidFill>
                  <a:srgbClr val="FFFFFF"/>
                </a:solidFill>
                <a:latin typeface="Adobe Caslon Pro Bold"/>
              </a:rPr>
              <a:t>EXAMPLE: BVP Type II &amp; III</a:t>
            </a:r>
            <a:endParaRPr lang="en-US" sz="2000" b="1" dirty="0">
              <a:solidFill>
                <a:srgbClr val="FFFFFF"/>
              </a:solidFill>
            </a:endParaRPr>
          </a:p>
        </p:txBody>
      </p:sp>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81873" y="4005064"/>
            <a:ext cx="2438399" cy="1828800"/>
          </a:xfrm>
          <a:prstGeom prst="rect">
            <a:avLst/>
          </a:prstGeom>
        </p:spPr>
      </p:pic>
      <p:pic>
        <p:nvPicPr>
          <p:cNvPr id="4" name="Picture 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876256" y="4005064"/>
            <a:ext cx="2438399" cy="1828800"/>
          </a:xfrm>
          <a:prstGeom prst="rect">
            <a:avLst/>
          </a:prstGeom>
        </p:spPr>
      </p:pic>
      <p:pic>
        <p:nvPicPr>
          <p:cNvPr id="37" name="Picture 3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572000" y="1744216"/>
            <a:ext cx="2438399" cy="1828800"/>
          </a:xfrm>
          <a:prstGeom prst="rect">
            <a:avLst/>
          </a:prstGeom>
        </p:spPr>
      </p:pic>
      <p:pic>
        <p:nvPicPr>
          <p:cNvPr id="38" name="Picture 37"/>
          <p:cNvPicPr>
            <a:picLocks noChangeAspect="1"/>
          </p:cNvPicPr>
          <p:nvPr/>
        </p:nvPicPr>
        <p:blipFill rotWithShape="1">
          <a:blip r:embed="rId8">
            <a:extLst>
              <a:ext uri="{28A0092B-C50C-407E-A947-70E740481C1C}">
                <a14:useLocalDpi xmlns:a14="http://schemas.microsoft.com/office/drawing/2010/main" val="0"/>
              </a:ext>
            </a:extLst>
          </a:blip>
          <a:srcRect l="2549" r="-1"/>
          <a:stretch/>
        </p:blipFill>
        <p:spPr>
          <a:xfrm>
            <a:off x="6876256" y="1744216"/>
            <a:ext cx="2376264" cy="1828800"/>
          </a:xfrm>
          <a:prstGeom prst="rect">
            <a:avLst/>
          </a:prstGeom>
        </p:spPr>
      </p:pic>
      <mc:AlternateContent xmlns:mc="http://schemas.openxmlformats.org/markup-compatibility/2006" xmlns:a14="http://schemas.microsoft.com/office/drawing/2010/main">
        <mc:Choice Requires="a14">
          <p:sp>
            <p:nvSpPr>
              <p:cNvPr id="40" name="Rectangle 39"/>
              <p:cNvSpPr/>
              <p:nvPr/>
            </p:nvSpPr>
            <p:spPr>
              <a:xfrm>
                <a:off x="956866" y="980728"/>
                <a:ext cx="2728776" cy="391582"/>
              </a:xfrm>
              <a:prstGeom prst="rect">
                <a:avLst/>
              </a:prstGeom>
            </p:spPr>
            <p:txBody>
              <a:bodyPr wrap="square">
                <a:spAutoFit/>
              </a:bodyPr>
              <a:lstStyle/>
              <a:p>
                <a:pPr algn="ctr"/>
                <a:r>
                  <a:rPr lang="en-US" b="1" dirty="0">
                    <a:solidFill>
                      <a:srgbClr val="0000FF"/>
                    </a:solidFill>
                  </a:rPr>
                  <a:t>BVP Type II </a:t>
                </a:r>
                <a14:m>
                  <m:oMath xmlns:m="http://schemas.openxmlformats.org/officeDocument/2006/math">
                    <m:r>
                      <a:rPr lang="en-US" b="1" i="0" smtClean="0">
                        <a:latin typeface="Cambria Math" panose="02040503050406030204" pitchFamily="18" charset="0"/>
                      </a:rPr>
                      <m:t>(</m:t>
                    </m:r>
                    <m:sSub>
                      <m:sSubPr>
                        <m:ctrlPr>
                          <a:rPr lang="en-US" i="1">
                            <a:latin typeface="Cambria Math" panose="02040503050406030204" pitchFamily="18" charset="0"/>
                          </a:rPr>
                        </m:ctrlPr>
                      </m:sSubPr>
                      <m:e>
                        <m:r>
                          <a:rPr lang="en-US" b="1" i="1">
                            <a:latin typeface="Cambria Math" panose="02040503050406030204" pitchFamily="18" charset="0"/>
                          </a:rPr>
                          <m:t>𝒙</m:t>
                        </m:r>
                      </m:e>
                      <m:sub>
                        <m:r>
                          <a:rPr lang="en-US">
                            <a:latin typeface="Cambria Math" panose="02040503050406030204" pitchFamily="18" charset="0"/>
                          </a:rPr>
                          <m:t>0</m:t>
                        </m:r>
                      </m:sub>
                    </m:sSub>
                  </m:oMath>
                </a14:m>
                <a:r>
                  <a:rPr lang="en-US" dirty="0"/>
                  <a:t> and </a:t>
                </a:r>
                <a14:m>
                  <m:oMath xmlns:m="http://schemas.openxmlformats.org/officeDocument/2006/math">
                    <m:sSub>
                      <m:sSubPr>
                        <m:ctrlPr>
                          <a:rPr lang="en-US" i="1">
                            <a:latin typeface="Cambria Math" panose="02040503050406030204" pitchFamily="18" charset="0"/>
                          </a:rPr>
                        </m:ctrlPr>
                      </m:sSubPr>
                      <m:e>
                        <m:r>
                          <a:rPr lang="en-US" b="1" i="1">
                            <a:latin typeface="Cambria Math" panose="02040503050406030204" pitchFamily="18" charset="0"/>
                          </a:rPr>
                          <m:t>𝒗</m:t>
                        </m:r>
                      </m:e>
                      <m:sub>
                        <m:r>
                          <a:rPr lang="en-US" i="1">
                            <a:latin typeface="Cambria Math" panose="02040503050406030204" pitchFamily="18" charset="0"/>
                          </a:rPr>
                          <m:t>𝑓</m:t>
                        </m:r>
                      </m:sub>
                    </m:sSub>
                    <m:r>
                      <a:rPr lang="en-US" b="0" i="1" smtClean="0">
                        <a:latin typeface="Cambria Math" panose="02040503050406030204" pitchFamily="18" charset="0"/>
                      </a:rPr>
                      <m:t>)</m:t>
                    </m:r>
                  </m:oMath>
                </a14:m>
                <a:endParaRPr lang="en-US" b="1" dirty="0">
                  <a:solidFill>
                    <a:srgbClr val="0000FF"/>
                  </a:solidFill>
                </a:endParaRPr>
              </a:p>
            </p:txBody>
          </p:sp>
        </mc:Choice>
        <mc:Fallback xmlns="">
          <p:sp>
            <p:nvSpPr>
              <p:cNvPr id="40" name="Rectangle 39"/>
              <p:cNvSpPr>
                <a:spLocks noRot="1" noChangeAspect="1" noMove="1" noResize="1" noEditPoints="1" noAdjustHandles="1" noChangeArrowheads="1" noChangeShapeType="1" noTextEdit="1"/>
              </p:cNvSpPr>
              <p:nvPr/>
            </p:nvSpPr>
            <p:spPr>
              <a:xfrm>
                <a:off x="956866" y="980728"/>
                <a:ext cx="2728776" cy="391582"/>
              </a:xfrm>
              <a:prstGeom prst="rect">
                <a:avLst/>
              </a:prstGeom>
              <a:blipFill rotWithShape="0">
                <a:blip r:embed="rId9"/>
                <a:stretch>
                  <a:fillRect t="-7813" b="-2031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 name="Rectangle 40"/>
              <p:cNvSpPr/>
              <p:nvPr/>
            </p:nvSpPr>
            <p:spPr>
              <a:xfrm>
                <a:off x="5785250" y="990600"/>
                <a:ext cx="2476726" cy="391582"/>
              </a:xfrm>
              <a:prstGeom prst="rect">
                <a:avLst/>
              </a:prstGeom>
            </p:spPr>
            <p:txBody>
              <a:bodyPr wrap="square">
                <a:spAutoFit/>
              </a:bodyPr>
              <a:lstStyle/>
              <a:p>
                <a:pPr algn="ctr"/>
                <a:r>
                  <a:rPr lang="en-US" b="1" dirty="0">
                    <a:solidFill>
                      <a:srgbClr val="0000FF"/>
                    </a:solidFill>
                  </a:rPr>
                  <a:t>BVP Type III </a:t>
                </a:r>
                <a14:m>
                  <m:oMath xmlns:m="http://schemas.openxmlformats.org/officeDocument/2006/math">
                    <m:r>
                      <a:rPr lang="en-US" b="1">
                        <a:latin typeface="Cambria Math" panose="02040503050406030204" pitchFamily="18" charset="0"/>
                      </a:rPr>
                      <m:t>(</m:t>
                    </m:r>
                    <m:sSub>
                      <m:sSubPr>
                        <m:ctrlPr>
                          <a:rPr lang="en-US" i="1">
                            <a:latin typeface="Cambria Math" panose="02040503050406030204" pitchFamily="18" charset="0"/>
                          </a:rPr>
                        </m:ctrlPr>
                      </m:sSubPr>
                      <m:e>
                        <m:r>
                          <a:rPr lang="en-US" b="1" i="1">
                            <a:latin typeface="Cambria Math" panose="02040503050406030204" pitchFamily="18" charset="0"/>
                          </a:rPr>
                          <m:t>𝒙</m:t>
                        </m:r>
                      </m:e>
                      <m:sub>
                        <m:r>
                          <a:rPr lang="en-US" b="0" i="1" smtClean="0">
                            <a:latin typeface="Cambria Math" panose="02040503050406030204" pitchFamily="18" charset="0"/>
                          </a:rPr>
                          <m:t>𝑓</m:t>
                        </m:r>
                      </m:sub>
                    </m:sSub>
                  </m:oMath>
                </a14:m>
                <a:r>
                  <a:rPr lang="en-US" dirty="0"/>
                  <a:t> and </a:t>
                </a:r>
                <a14:m>
                  <m:oMath xmlns:m="http://schemas.openxmlformats.org/officeDocument/2006/math">
                    <m:sSub>
                      <m:sSubPr>
                        <m:ctrlPr>
                          <a:rPr lang="en-US" i="1">
                            <a:latin typeface="Cambria Math" panose="02040503050406030204" pitchFamily="18" charset="0"/>
                          </a:rPr>
                        </m:ctrlPr>
                      </m:sSubPr>
                      <m:e>
                        <m:r>
                          <a:rPr lang="en-US" b="1" i="1">
                            <a:latin typeface="Cambria Math" panose="02040503050406030204" pitchFamily="18" charset="0"/>
                          </a:rPr>
                          <m:t>𝒗</m:t>
                        </m:r>
                      </m:e>
                      <m:sub>
                        <m:r>
                          <a:rPr lang="en-US" b="0" i="1" smtClean="0">
                            <a:latin typeface="Cambria Math" panose="02040503050406030204" pitchFamily="18" charset="0"/>
                          </a:rPr>
                          <m:t>0</m:t>
                        </m:r>
                      </m:sub>
                    </m:sSub>
                    <m:r>
                      <a:rPr lang="en-US" i="1">
                        <a:latin typeface="Cambria Math" panose="02040503050406030204" pitchFamily="18" charset="0"/>
                      </a:rPr>
                      <m:t>)</m:t>
                    </m:r>
                  </m:oMath>
                </a14:m>
                <a:endParaRPr lang="en-US" b="1" dirty="0">
                  <a:solidFill>
                    <a:srgbClr val="0000FF"/>
                  </a:solidFill>
                </a:endParaRPr>
              </a:p>
            </p:txBody>
          </p:sp>
        </mc:Choice>
        <mc:Fallback xmlns="">
          <p:sp>
            <p:nvSpPr>
              <p:cNvPr id="41" name="Rectangle 40"/>
              <p:cNvSpPr>
                <a:spLocks noRot="1" noChangeAspect="1" noMove="1" noResize="1" noEditPoints="1" noAdjustHandles="1" noChangeArrowheads="1" noChangeShapeType="1" noTextEdit="1"/>
              </p:cNvSpPr>
              <p:nvPr/>
            </p:nvSpPr>
            <p:spPr>
              <a:xfrm>
                <a:off x="5785250" y="990600"/>
                <a:ext cx="2476726" cy="391582"/>
              </a:xfrm>
              <a:prstGeom prst="rect">
                <a:avLst/>
              </a:prstGeom>
              <a:blipFill rotWithShape="0">
                <a:blip r:embed="rId10"/>
                <a:stretch>
                  <a:fillRect l="-1970" t="-7813" r="-1232" b="-18750"/>
                </a:stretch>
              </a:blipFill>
            </p:spPr>
            <p:txBody>
              <a:bodyPr/>
              <a:lstStyle/>
              <a:p>
                <a:r>
                  <a:rPr lang="en-US">
                    <a:noFill/>
                  </a:rPr>
                  <a:t> </a:t>
                </a:r>
              </a:p>
            </p:txBody>
          </p:sp>
        </mc:Fallback>
      </mc:AlternateContent>
      <p:sp>
        <p:nvSpPr>
          <p:cNvPr id="62" name="Rectangle 61"/>
          <p:cNvSpPr/>
          <p:nvPr/>
        </p:nvSpPr>
        <p:spPr>
          <a:xfrm>
            <a:off x="4990695" y="1512539"/>
            <a:ext cx="1542730" cy="276999"/>
          </a:xfrm>
          <a:prstGeom prst="rect">
            <a:avLst/>
          </a:prstGeom>
        </p:spPr>
        <p:txBody>
          <a:bodyPr wrap="none">
            <a:spAutoFit/>
          </a:bodyPr>
          <a:lstStyle/>
          <a:p>
            <a:r>
              <a:rPr lang="en-US" sz="1200" b="1" dirty="0"/>
              <a:t>Velocity Components</a:t>
            </a:r>
          </a:p>
        </p:txBody>
      </p:sp>
      <p:sp>
        <p:nvSpPr>
          <p:cNvPr id="63" name="Rectangle 62"/>
          <p:cNvSpPr/>
          <p:nvPr/>
        </p:nvSpPr>
        <p:spPr>
          <a:xfrm>
            <a:off x="7258946" y="1512539"/>
            <a:ext cx="1552926" cy="276999"/>
          </a:xfrm>
          <a:prstGeom prst="rect">
            <a:avLst/>
          </a:prstGeom>
        </p:spPr>
        <p:txBody>
          <a:bodyPr wrap="none">
            <a:spAutoFit/>
          </a:bodyPr>
          <a:lstStyle/>
          <a:p>
            <a:r>
              <a:rPr lang="en-US" sz="1200" b="1" dirty="0"/>
              <a:t>Position Components</a:t>
            </a:r>
          </a:p>
        </p:txBody>
      </p:sp>
      <p:sp>
        <p:nvSpPr>
          <p:cNvPr id="70" name="Rectangle 69"/>
          <p:cNvSpPr/>
          <p:nvPr/>
        </p:nvSpPr>
        <p:spPr>
          <a:xfrm>
            <a:off x="107504" y="5733256"/>
            <a:ext cx="8960296" cy="1077218"/>
          </a:xfrm>
          <a:prstGeom prst="rect">
            <a:avLst/>
          </a:prstGeom>
        </p:spPr>
        <p:txBody>
          <a:bodyPr wrap="square">
            <a:spAutoFit/>
          </a:bodyPr>
          <a:lstStyle/>
          <a:p>
            <a:r>
              <a:rPr lang="en-US" sz="1600" dirty="0"/>
              <a:t>The Picard-Chebyshev BVP algorithm also converges over a fraction of an orbit (slightly less that the TPBVP). As with the TPBVP it is very fast as it is not a Newton-like shooting method and it does not require a state transition matrix. The code for generating the above figures is available for use as a learning tool: </a:t>
            </a:r>
            <a:r>
              <a:rPr lang="en-US" sz="1600" b="1" dirty="0">
                <a:solidFill>
                  <a:srgbClr val="FF0000"/>
                </a:solidFill>
              </a:rPr>
              <a:t>run_lecture3_example5_ivpII_fvpII.m</a:t>
            </a:r>
            <a:r>
              <a:rPr lang="en-US" sz="1600" dirty="0"/>
              <a:t>.</a:t>
            </a:r>
          </a:p>
        </p:txBody>
      </p:sp>
      <p:grpSp>
        <p:nvGrpSpPr>
          <p:cNvPr id="21" name="Group 20"/>
          <p:cNvGrpSpPr/>
          <p:nvPr/>
        </p:nvGrpSpPr>
        <p:grpSpPr>
          <a:xfrm>
            <a:off x="971600" y="3507443"/>
            <a:ext cx="7186413" cy="281597"/>
            <a:chOff x="1619672" y="3530192"/>
            <a:chExt cx="7186413" cy="281597"/>
          </a:xfrm>
        </p:grpSpPr>
        <p:grpSp>
          <p:nvGrpSpPr>
            <p:cNvPr id="19" name="Group 18"/>
            <p:cNvGrpSpPr/>
            <p:nvPr/>
          </p:nvGrpSpPr>
          <p:grpSpPr>
            <a:xfrm>
              <a:off x="2315627" y="3530192"/>
              <a:ext cx="6490458" cy="281597"/>
              <a:chOff x="497482" y="3530192"/>
              <a:chExt cx="6490458" cy="281597"/>
            </a:xfrm>
          </p:grpSpPr>
          <p:grpSp>
            <p:nvGrpSpPr>
              <p:cNvPr id="18" name="Group 17"/>
              <p:cNvGrpSpPr/>
              <p:nvPr/>
            </p:nvGrpSpPr>
            <p:grpSpPr>
              <a:xfrm>
                <a:off x="497482" y="3530192"/>
                <a:ext cx="4796755" cy="281597"/>
                <a:chOff x="4816328" y="3640426"/>
                <a:chExt cx="4796755" cy="281597"/>
              </a:xfrm>
            </p:grpSpPr>
            <p:sp>
              <p:nvSpPr>
                <p:cNvPr id="10" name="Oval 9"/>
                <p:cNvSpPr>
                  <a:spLocks noChangeAspect="1"/>
                </p:cNvSpPr>
                <p:nvPr/>
              </p:nvSpPr>
              <p:spPr>
                <a:xfrm>
                  <a:off x="4816328" y="3733205"/>
                  <a:ext cx="91440" cy="91440"/>
                </a:xfrm>
                <a:prstGeom prst="ellipse">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2" name="Oval 41"/>
                <p:cNvSpPr>
                  <a:spLocks noChangeAspect="1"/>
                </p:cNvSpPr>
                <p:nvPr/>
              </p:nvSpPr>
              <p:spPr>
                <a:xfrm>
                  <a:off x="7413309" y="3738401"/>
                  <a:ext cx="91440" cy="91440"/>
                </a:xfrm>
                <a:prstGeom prst="ellipse">
                  <a:avLst/>
                </a:prstGeom>
                <a:solidFill>
                  <a:srgbClr val="00B050"/>
                </a:solidFill>
                <a:ln>
                  <a:solidFill>
                    <a:srgbClr val="00B05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p:nvSpPr>
              <p:spPr>
                <a:xfrm>
                  <a:off x="4917640" y="3640426"/>
                  <a:ext cx="2441951" cy="276999"/>
                </a:xfrm>
                <a:prstGeom prst="rect">
                  <a:avLst/>
                </a:prstGeom>
              </p:spPr>
              <p:txBody>
                <a:bodyPr wrap="none">
                  <a:spAutoFit/>
                </a:bodyPr>
                <a:lstStyle/>
                <a:p>
                  <a:r>
                    <a:rPr lang="en-US" sz="1200" dirty="0"/>
                    <a:t>Specified (fixed) boundary condition</a:t>
                  </a:r>
                </a:p>
              </p:txBody>
            </p:sp>
            <p:sp>
              <p:nvSpPr>
                <p:cNvPr id="43" name="Rectangle 42"/>
                <p:cNvSpPr/>
                <p:nvPr/>
              </p:nvSpPr>
              <p:spPr>
                <a:xfrm>
                  <a:off x="7504749" y="3645024"/>
                  <a:ext cx="2108334" cy="276999"/>
                </a:xfrm>
                <a:prstGeom prst="rect">
                  <a:avLst/>
                </a:prstGeom>
              </p:spPr>
              <p:txBody>
                <a:bodyPr wrap="none">
                  <a:spAutoFit/>
                </a:bodyPr>
                <a:lstStyle/>
                <a:p>
                  <a:r>
                    <a:rPr lang="en-US" sz="1200" dirty="0"/>
                    <a:t>Converged boundary condition</a:t>
                  </a:r>
                </a:p>
              </p:txBody>
            </p:sp>
          </p:grpSp>
          <p:grpSp>
            <p:nvGrpSpPr>
              <p:cNvPr id="64" name="Group 63"/>
              <p:cNvGrpSpPr/>
              <p:nvPr/>
            </p:nvGrpSpPr>
            <p:grpSpPr>
              <a:xfrm>
                <a:off x="5346143" y="3530192"/>
                <a:ext cx="1641797" cy="276999"/>
                <a:chOff x="1390115" y="4514709"/>
                <a:chExt cx="1641797" cy="276999"/>
              </a:xfrm>
            </p:grpSpPr>
            <p:sp>
              <p:nvSpPr>
                <p:cNvPr id="65" name="Oval 64"/>
                <p:cNvSpPr>
                  <a:spLocks noChangeAspect="1"/>
                </p:cNvSpPr>
                <p:nvPr/>
              </p:nvSpPr>
              <p:spPr>
                <a:xfrm>
                  <a:off x="1390115" y="4607488"/>
                  <a:ext cx="91440" cy="91440"/>
                </a:xfrm>
                <a:prstGeom prst="ellipse">
                  <a:avLst/>
                </a:prstGeom>
                <a:solidFill>
                  <a:srgbClr val="D339D3"/>
                </a:solidFill>
                <a:ln>
                  <a:solidFill>
                    <a:srgbClr val="D339D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7" name="Rectangle 66"/>
                <p:cNvSpPr/>
                <p:nvPr/>
              </p:nvSpPr>
              <p:spPr>
                <a:xfrm>
                  <a:off x="1462123" y="4514709"/>
                  <a:ext cx="1569789" cy="276999"/>
                </a:xfrm>
                <a:prstGeom prst="rect">
                  <a:avLst/>
                </a:prstGeom>
              </p:spPr>
              <p:txBody>
                <a:bodyPr wrap="none">
                  <a:spAutoFit/>
                </a:bodyPr>
                <a:lstStyle/>
                <a:p>
                  <a:r>
                    <a:rPr lang="en-US" sz="1200" dirty="0"/>
                    <a:t>Two-body initial guess</a:t>
                  </a:r>
                </a:p>
              </p:txBody>
            </p:sp>
          </p:grpSp>
        </p:grpSp>
        <p:sp>
          <p:nvSpPr>
            <p:cNvPr id="20" name="Rectangle 19"/>
            <p:cNvSpPr/>
            <p:nvPr/>
          </p:nvSpPr>
          <p:spPr>
            <a:xfrm>
              <a:off x="1619672" y="3530192"/>
              <a:ext cx="737061" cy="276999"/>
            </a:xfrm>
            <a:prstGeom prst="rect">
              <a:avLst/>
            </a:prstGeom>
          </p:spPr>
          <p:txBody>
            <a:bodyPr wrap="none">
              <a:spAutoFit/>
            </a:bodyPr>
            <a:lstStyle/>
            <a:p>
              <a:r>
                <a:rPr lang="en-US" sz="1200" b="1" dirty="0"/>
                <a:t>LEGEND:</a:t>
              </a:r>
            </a:p>
          </p:txBody>
        </p:sp>
      </p:grpSp>
      <p:graphicFrame>
        <p:nvGraphicFramePr>
          <p:cNvPr id="71" name="Object 70"/>
          <p:cNvGraphicFramePr>
            <a:graphicFrameLocks noChangeAspect="1"/>
          </p:cNvGraphicFramePr>
          <p:nvPr>
            <p:extLst>
              <p:ext uri="{D42A27DB-BD31-4B8C-83A1-F6EECF244321}">
                <p14:modId xmlns:p14="http://schemas.microsoft.com/office/powerpoint/2010/main" val="1133245079"/>
              </p:ext>
            </p:extLst>
          </p:nvPr>
        </p:nvGraphicFramePr>
        <p:xfrm>
          <a:off x="3711754" y="1052736"/>
          <a:ext cx="1740237" cy="472270"/>
        </p:xfrm>
        <a:graphic>
          <a:graphicData uri="http://schemas.openxmlformats.org/presentationml/2006/ole">
            <mc:AlternateContent xmlns:mc="http://schemas.openxmlformats.org/markup-compatibility/2006">
              <mc:Choice xmlns:v="urn:schemas-microsoft-com:vml" Requires="v">
                <p:oleObj spid="_x0000_s57397" name="Equation" r:id="rId11" imgW="1447560" imgH="393480" progId="Equation.DSMT4">
                  <p:embed/>
                </p:oleObj>
              </mc:Choice>
              <mc:Fallback>
                <p:oleObj name="Equation" r:id="rId11" imgW="1447560" imgH="393480" progId="Equation.DSMT4">
                  <p:embed/>
                  <p:pic>
                    <p:nvPicPr>
                      <p:cNvPr id="0" name=""/>
                      <p:cNvPicPr/>
                      <p:nvPr/>
                    </p:nvPicPr>
                    <p:blipFill>
                      <a:blip r:embed="rId12"/>
                      <a:stretch>
                        <a:fillRect/>
                      </a:stretch>
                    </p:blipFill>
                    <p:spPr>
                      <a:xfrm>
                        <a:off x="3711754" y="1052736"/>
                        <a:ext cx="1740237" cy="472270"/>
                      </a:xfrm>
                      <a:prstGeom prst="rect">
                        <a:avLst/>
                      </a:prstGeom>
                      <a:ln>
                        <a:solidFill>
                          <a:srgbClr val="FF0000"/>
                        </a:solidFill>
                      </a:ln>
                    </p:spPr>
                  </p:pic>
                </p:oleObj>
              </mc:Fallback>
            </mc:AlternateContent>
          </a:graphicData>
        </a:graphic>
      </p:graphicFrame>
      <p:sp>
        <p:nvSpPr>
          <p:cNvPr id="74" name="Rectangle 73"/>
          <p:cNvSpPr/>
          <p:nvPr/>
        </p:nvSpPr>
        <p:spPr>
          <a:xfrm>
            <a:off x="5336211" y="3800073"/>
            <a:ext cx="1035989" cy="276999"/>
          </a:xfrm>
          <a:prstGeom prst="rect">
            <a:avLst/>
          </a:prstGeom>
        </p:spPr>
        <p:txBody>
          <a:bodyPr wrap="none">
            <a:spAutoFit/>
          </a:bodyPr>
          <a:lstStyle/>
          <a:p>
            <a:r>
              <a:rPr lang="en-US" sz="1200" b="1" dirty="0"/>
              <a:t>Final Velocity</a:t>
            </a:r>
          </a:p>
        </p:txBody>
      </p:sp>
      <p:sp>
        <p:nvSpPr>
          <p:cNvPr id="75" name="Rectangle 74"/>
          <p:cNvSpPr/>
          <p:nvPr/>
        </p:nvSpPr>
        <p:spPr>
          <a:xfrm>
            <a:off x="7567755" y="3800073"/>
            <a:ext cx="1108701" cy="276999"/>
          </a:xfrm>
          <a:prstGeom prst="rect">
            <a:avLst/>
          </a:prstGeom>
        </p:spPr>
        <p:txBody>
          <a:bodyPr wrap="none">
            <a:spAutoFit/>
          </a:bodyPr>
          <a:lstStyle/>
          <a:p>
            <a:r>
              <a:rPr lang="en-US" sz="1200" b="1" dirty="0"/>
              <a:t>Initial Position</a:t>
            </a:r>
          </a:p>
        </p:txBody>
      </p:sp>
      <p:pic>
        <p:nvPicPr>
          <p:cNvPr id="22" name="Picture 21"/>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6639" y="1687701"/>
            <a:ext cx="2438399" cy="1828800"/>
          </a:xfrm>
          <a:prstGeom prst="rect">
            <a:avLst/>
          </a:prstGeom>
        </p:spPr>
      </p:pic>
      <p:pic>
        <p:nvPicPr>
          <p:cNvPr id="25" name="Picture 24"/>
          <p:cNvPicPr>
            <a:picLocks noChangeAspect="1"/>
          </p:cNvPicPr>
          <p:nvPr/>
        </p:nvPicPr>
        <p:blipFill rotWithShape="1">
          <a:blip r:embed="rId14">
            <a:extLst>
              <a:ext uri="{28A0092B-C50C-407E-A947-70E740481C1C}">
                <a14:useLocalDpi xmlns:a14="http://schemas.microsoft.com/office/drawing/2010/main" val="0"/>
              </a:ext>
            </a:extLst>
          </a:blip>
          <a:srcRect l="2954" r="2548"/>
          <a:stretch/>
        </p:blipFill>
        <p:spPr>
          <a:xfrm>
            <a:off x="2267744" y="1737110"/>
            <a:ext cx="2304256" cy="1828800"/>
          </a:xfrm>
          <a:prstGeom prst="rect">
            <a:avLst/>
          </a:prstGeom>
        </p:spPr>
      </p:pic>
      <p:sp>
        <p:nvSpPr>
          <p:cNvPr id="14" name="Rectangle 13"/>
          <p:cNvSpPr/>
          <p:nvPr/>
        </p:nvSpPr>
        <p:spPr>
          <a:xfrm>
            <a:off x="411323" y="1512539"/>
            <a:ext cx="1542730" cy="276999"/>
          </a:xfrm>
          <a:prstGeom prst="rect">
            <a:avLst/>
          </a:prstGeom>
        </p:spPr>
        <p:txBody>
          <a:bodyPr wrap="none">
            <a:spAutoFit/>
          </a:bodyPr>
          <a:lstStyle/>
          <a:p>
            <a:r>
              <a:rPr lang="en-US" sz="1200" b="1" dirty="0"/>
              <a:t>Velocity Components</a:t>
            </a:r>
          </a:p>
        </p:txBody>
      </p:sp>
      <p:sp>
        <p:nvSpPr>
          <p:cNvPr id="46" name="Rectangle 45"/>
          <p:cNvSpPr/>
          <p:nvPr/>
        </p:nvSpPr>
        <p:spPr>
          <a:xfrm>
            <a:off x="2679574" y="1512539"/>
            <a:ext cx="1552926" cy="276999"/>
          </a:xfrm>
          <a:prstGeom prst="rect">
            <a:avLst/>
          </a:prstGeom>
        </p:spPr>
        <p:txBody>
          <a:bodyPr wrap="none">
            <a:spAutoFit/>
          </a:bodyPr>
          <a:lstStyle/>
          <a:p>
            <a:r>
              <a:rPr lang="en-US" sz="1200" b="1" dirty="0"/>
              <a:t>Position Components</a:t>
            </a:r>
          </a:p>
        </p:txBody>
      </p:sp>
      <p:sp>
        <p:nvSpPr>
          <p:cNvPr id="72" name="Rectangle 71"/>
          <p:cNvSpPr/>
          <p:nvPr/>
        </p:nvSpPr>
        <p:spPr>
          <a:xfrm>
            <a:off x="742153" y="3800073"/>
            <a:ext cx="1098506" cy="276999"/>
          </a:xfrm>
          <a:prstGeom prst="rect">
            <a:avLst/>
          </a:prstGeom>
        </p:spPr>
        <p:txBody>
          <a:bodyPr wrap="none">
            <a:spAutoFit/>
          </a:bodyPr>
          <a:lstStyle/>
          <a:p>
            <a:r>
              <a:rPr lang="en-US" sz="1200" b="1" dirty="0"/>
              <a:t>Initial Velocity</a:t>
            </a:r>
          </a:p>
        </p:txBody>
      </p:sp>
      <p:sp>
        <p:nvSpPr>
          <p:cNvPr id="73" name="Rectangle 72"/>
          <p:cNvSpPr/>
          <p:nvPr/>
        </p:nvSpPr>
        <p:spPr>
          <a:xfrm>
            <a:off x="2973456" y="3800073"/>
            <a:ext cx="1046184" cy="276999"/>
          </a:xfrm>
          <a:prstGeom prst="rect">
            <a:avLst/>
          </a:prstGeom>
        </p:spPr>
        <p:txBody>
          <a:bodyPr wrap="none">
            <a:spAutoFit/>
          </a:bodyPr>
          <a:lstStyle/>
          <a:p>
            <a:r>
              <a:rPr lang="en-US" sz="1200" b="1" dirty="0"/>
              <a:t>Final Position</a:t>
            </a:r>
          </a:p>
        </p:txBody>
      </p:sp>
      <p:pic>
        <p:nvPicPr>
          <p:cNvPr id="5" name="Picture 4"/>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1" y="3989433"/>
            <a:ext cx="2438400" cy="1828800"/>
          </a:xfrm>
          <a:prstGeom prst="rect">
            <a:avLst/>
          </a:prstGeom>
        </p:spPr>
      </p:pic>
      <p:pic>
        <p:nvPicPr>
          <p:cNvPr id="27" name="Picture 26"/>
          <p:cNvPicPr>
            <a:picLocks noChangeAspect="1"/>
          </p:cNvPicPr>
          <p:nvPr/>
        </p:nvPicPr>
        <p:blipFill rotWithShape="1">
          <a:blip r:embed="rId16">
            <a:extLst>
              <a:ext uri="{28A0092B-C50C-407E-A947-70E740481C1C}">
                <a14:useLocalDpi xmlns:a14="http://schemas.microsoft.com/office/drawing/2010/main" val="0"/>
              </a:ext>
            </a:extLst>
          </a:blip>
          <a:srcRect r="4402"/>
          <a:stretch/>
        </p:blipFill>
        <p:spPr>
          <a:xfrm>
            <a:off x="2250815" y="4005064"/>
            <a:ext cx="2331057" cy="1828800"/>
          </a:xfrm>
          <a:prstGeom prst="rect">
            <a:avLst/>
          </a:prstGeom>
        </p:spPr>
      </p:pic>
    </p:spTree>
    <p:extLst>
      <p:ext uri="{BB962C8B-B14F-4D97-AF65-F5344CB8AC3E}">
        <p14:creationId xmlns:p14="http://schemas.microsoft.com/office/powerpoint/2010/main" val="197568814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TAMU_Aero_Logo.png"/>
          <p:cNvPicPr>
            <a:picLocks noChangeAspect="1"/>
          </p:cNvPicPr>
          <p:nvPr/>
        </p:nvPicPr>
        <p:blipFill>
          <a:blip r:embed="rId4"/>
          <a:stretch>
            <a:fillRect/>
          </a:stretch>
        </p:blipFill>
        <p:spPr>
          <a:xfrm>
            <a:off x="0" y="-7813"/>
            <a:ext cx="9144000" cy="998413"/>
          </a:xfrm>
          <a:prstGeom prst="rect">
            <a:avLst/>
          </a:prstGeom>
        </p:spPr>
      </p:pic>
      <p:sp>
        <p:nvSpPr>
          <p:cNvPr id="33" name="Rectangle 32"/>
          <p:cNvSpPr/>
          <p:nvPr/>
        </p:nvSpPr>
        <p:spPr>
          <a:xfrm>
            <a:off x="1" y="580618"/>
            <a:ext cx="9144000" cy="400110"/>
          </a:xfrm>
          <a:prstGeom prst="rect">
            <a:avLst/>
          </a:prstGeom>
        </p:spPr>
        <p:txBody>
          <a:bodyPr wrap="square">
            <a:spAutoFit/>
          </a:bodyPr>
          <a:lstStyle/>
          <a:p>
            <a:pPr algn="ctr"/>
            <a:r>
              <a:rPr lang="en-US" sz="2000" b="1" dirty="0">
                <a:solidFill>
                  <a:srgbClr val="FFFFFF"/>
                </a:solidFill>
                <a:latin typeface="Adobe Caslon Pro Bold"/>
              </a:rPr>
              <a:t>PICARD-CHEBYSHEV CONVERGENCE: FIRST ORDER</a:t>
            </a:r>
            <a:endParaRPr lang="en-US" sz="2000" b="1" dirty="0">
              <a:solidFill>
                <a:srgbClr val="FFFFFF"/>
              </a:solidFill>
            </a:endParaRPr>
          </a:p>
        </p:txBody>
      </p:sp>
      <p:sp>
        <p:nvSpPr>
          <p:cNvPr id="23" name="Slide Number Placeholder 16"/>
          <p:cNvSpPr txBox="1">
            <a:spLocks/>
          </p:cNvSpPr>
          <p:nvPr/>
        </p:nvSpPr>
        <p:spPr>
          <a:xfrm>
            <a:off x="6934200" y="6416675"/>
            <a:ext cx="2133600" cy="365125"/>
          </a:xfrm>
          <a:prstGeom prst="rect">
            <a:avLst/>
          </a:prstGeom>
        </p:spPr>
        <p:txBody>
          <a:bodyPr vert="horz"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600" i="0" u="none" strike="noStrike" kern="1200" cap="none" spc="0" normalizeH="0" baseline="0" noProof="0" smtClean="0">
                <a:ln>
                  <a:noFill/>
                </a:ln>
                <a:solidFill>
                  <a:srgbClr val="660066"/>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39</a:t>
            </a:fld>
            <a:endParaRPr kumimoji="0" lang="en-US" sz="1600" i="0" u="none" strike="noStrike" kern="1200" cap="none" spc="0" normalizeH="0" baseline="0" noProof="0" dirty="0">
              <a:ln>
                <a:noFill/>
              </a:ln>
              <a:solidFill>
                <a:srgbClr val="660066"/>
              </a:solidFill>
              <a:effectLst/>
              <a:uLnTx/>
              <a:uFillTx/>
              <a:latin typeface="+mn-lt"/>
              <a:ea typeface="+mn-ea"/>
              <a:cs typeface="+mn-cs"/>
            </a:endParaRPr>
          </a:p>
        </p:txBody>
      </p:sp>
      <p:sp>
        <p:nvSpPr>
          <p:cNvPr id="13" name="TextBox 12"/>
          <p:cNvSpPr txBox="1"/>
          <p:nvPr/>
        </p:nvSpPr>
        <p:spPr>
          <a:xfrm>
            <a:off x="6836568" y="39469"/>
            <a:ext cx="2307432" cy="615553"/>
          </a:xfrm>
          <a:prstGeom prst="rect">
            <a:avLst/>
          </a:prstGeom>
          <a:noFill/>
        </p:spPr>
        <p:txBody>
          <a:bodyPr wrap="square" rtlCol="0">
            <a:spAutoFit/>
          </a:bodyPr>
          <a:lstStyle/>
          <a:p>
            <a:r>
              <a:rPr lang="en-US" sz="1200" dirty="0">
                <a:solidFill>
                  <a:schemeClr val="bg1"/>
                </a:solidFill>
                <a:latin typeface="Adobe Caslon Pro Bold"/>
                <a:cs typeface="Adobe Caslon Pro Bold"/>
              </a:rPr>
              <a:t>JUNKINS    &amp;    WOOLLANDS</a:t>
            </a:r>
          </a:p>
          <a:p>
            <a:r>
              <a:rPr lang="en-US" sz="1100" dirty="0">
                <a:solidFill>
                  <a:schemeClr val="bg1"/>
                </a:solidFill>
                <a:latin typeface="Adobe Caslon Pro Bold"/>
                <a:cs typeface="Adobe Caslon Pro Bold"/>
              </a:rPr>
              <a:t>Picard-</a:t>
            </a:r>
            <a:r>
              <a:rPr lang="en-US" sz="1100" dirty="0" err="1">
                <a:solidFill>
                  <a:schemeClr val="bg1"/>
                </a:solidFill>
                <a:latin typeface="Adobe Caslon Pro Bold"/>
                <a:cs typeface="Adobe Caslon Pro Bold"/>
              </a:rPr>
              <a:t>Chebyshev</a:t>
            </a:r>
            <a:r>
              <a:rPr lang="en-US" sz="1100" dirty="0">
                <a:solidFill>
                  <a:schemeClr val="bg1"/>
                </a:solidFill>
                <a:latin typeface="Adobe Caslon Pro Bold"/>
                <a:cs typeface="Adobe Caslon Pro Bold"/>
              </a:rPr>
              <a:t> Lecture Series</a:t>
            </a:r>
          </a:p>
          <a:p>
            <a:r>
              <a:rPr lang="en-US" sz="1100" dirty="0">
                <a:solidFill>
                  <a:schemeClr val="bg1"/>
                </a:solidFill>
                <a:latin typeface="Adobe Caslon Pro Bold"/>
                <a:cs typeface="Adobe Caslon Pro Bold"/>
              </a:rPr>
              <a:t>#3 Picard-Chebyshev Methods</a:t>
            </a:r>
          </a:p>
        </p:txBody>
      </p:sp>
      <mc:AlternateContent xmlns:mc="http://schemas.openxmlformats.org/markup-compatibility/2006" xmlns:a14="http://schemas.microsoft.com/office/drawing/2010/main">
        <mc:Choice Requires="a14">
          <p:sp>
            <p:nvSpPr>
              <p:cNvPr id="7" name="Rectangle 6"/>
              <p:cNvSpPr/>
              <p:nvPr/>
            </p:nvSpPr>
            <p:spPr>
              <a:xfrm>
                <a:off x="179512" y="980728"/>
                <a:ext cx="8984722" cy="5715283"/>
              </a:xfrm>
              <a:prstGeom prst="rect">
                <a:avLst/>
              </a:prstGeom>
            </p:spPr>
            <p:txBody>
              <a:bodyPr wrap="square">
                <a:spAutoFit/>
              </a:bodyPr>
              <a:lstStyle/>
              <a:p>
                <a:r>
                  <a:rPr lang="en-US" b="1" dirty="0">
                    <a:solidFill>
                      <a:srgbClr val="0000FF"/>
                    </a:solidFill>
                  </a:rPr>
                  <a:t>Scalar Problem</a:t>
                </a:r>
                <a:endParaRPr lang="en-US" dirty="0"/>
              </a:p>
              <a:p>
                <a:pPr>
                  <a:buFont typeface="Arial"/>
                  <a:buChar char="•"/>
                </a:pPr>
                <a:r>
                  <a:rPr lang="en-US" dirty="0"/>
                  <a:t> Consider the first order linear differential equation:</a:t>
                </a:r>
                <a:br>
                  <a:rPr lang="en-US" dirty="0"/>
                </a:br>
                <a:r>
                  <a:rPr lang="en-US" dirty="0"/>
                  <a:t>   consider the simplest case, </a:t>
                </a:r>
                <a:r>
                  <a:rPr lang="en-US" i="1" dirty="0">
                    <a:latin typeface="Times New Roman" panose="02020603050405020304" pitchFamily="18" charset="0"/>
                    <a:cs typeface="Times New Roman" panose="02020603050405020304" pitchFamily="18" charset="0"/>
                  </a:rPr>
                  <a:t>x</a:t>
                </a:r>
                <a:r>
                  <a:rPr lang="en-US" dirty="0"/>
                  <a:t> is a scalar.</a:t>
                </a:r>
                <a:endParaRPr lang="en-US" b="1" dirty="0">
                  <a:solidFill>
                    <a:srgbClr val="0000FF"/>
                  </a:solidFill>
                </a:endParaRPr>
              </a:p>
              <a:p>
                <a:endParaRPr lang="en-US" sz="800" dirty="0"/>
              </a:p>
              <a:p>
                <a:r>
                  <a:rPr lang="en-US" b="1" dirty="0">
                    <a:solidFill>
                      <a:srgbClr val="0000FF"/>
                    </a:solidFill>
                  </a:rPr>
                  <a:t>Picard-Chebyshev Vector Matrix Notation with </a:t>
                </a:r>
                <a:r>
                  <a:rPr lang="en-US" b="1" i="1" dirty="0">
                    <a:solidFill>
                      <a:srgbClr val="0000FF"/>
                    </a:solidFill>
                  </a:rPr>
                  <a:t>t </a:t>
                </a:r>
                <a:r>
                  <a:rPr lang="en-US" b="1" dirty="0">
                    <a:solidFill>
                      <a:srgbClr val="0000FF"/>
                    </a:solidFill>
                  </a:rPr>
                  <a:t>=&gt; </a:t>
                </a:r>
                <a:r>
                  <a:rPr lang="en-US" b="1" i="1" dirty="0">
                    <a:solidFill>
                      <a:srgbClr val="0000FF"/>
                    </a:solidFill>
                    <a:latin typeface="Symbol" panose="05050102010706020507" pitchFamily="18" charset="2"/>
                  </a:rPr>
                  <a:t>t</a:t>
                </a:r>
                <a:r>
                  <a:rPr lang="en-US" b="1" dirty="0">
                    <a:solidFill>
                      <a:srgbClr val="0000FF"/>
                    </a:solidFill>
                  </a:rPr>
                  <a:t> </a:t>
                </a:r>
              </a:p>
              <a:p>
                <a:pPr>
                  <a:buFont typeface="Arial"/>
                  <a:buChar char="•"/>
                </a:pPr>
                <a:endParaRPr lang="en-US" dirty="0"/>
              </a:p>
              <a:p>
                <a:pPr>
                  <a:buFont typeface="Arial"/>
                  <a:buChar char="•"/>
                </a:pPr>
                <a:endParaRPr lang="en-US" dirty="0"/>
              </a:p>
              <a:p>
                <a:pPr>
                  <a:buFont typeface="Arial"/>
                  <a:buChar char="•"/>
                </a:pPr>
                <a:endParaRPr lang="en-US" dirty="0"/>
              </a:p>
              <a:p>
                <a:endParaRPr lang="en-US" dirty="0"/>
              </a:p>
              <a:p>
                <a:endParaRPr lang="en-US" dirty="0"/>
              </a:p>
              <a:p>
                <a:endParaRPr lang="en-US" dirty="0"/>
              </a:p>
              <a:p>
                <a:endParaRPr lang="en-US" sz="3600" dirty="0"/>
              </a:p>
              <a:p>
                <a:endParaRPr lang="en-US" sz="2000" dirty="0"/>
              </a:p>
              <a:p>
                <a:endParaRPr lang="en-US" sz="800" dirty="0"/>
              </a:p>
              <a:p>
                <a:pPr>
                  <a:buFont typeface="Arial"/>
                  <a:buChar char="•"/>
                </a:pPr>
                <a:r>
                  <a:rPr lang="en-US" dirty="0"/>
                  <a:t> If max eigenvalue of </a:t>
                </a:r>
                <a:r>
                  <a:rPr lang="en-US" i="1" dirty="0"/>
                  <a:t>M</a:t>
                </a:r>
                <a:r>
                  <a:rPr lang="en-US" dirty="0"/>
                  <a:t> &lt; 1, Picard converges over finite interval (analogous to diff </a:t>
                </a:r>
                <a:r>
                  <a:rPr lang="en-US" dirty="0" err="1"/>
                  <a:t>eqs</a:t>
                </a:r>
                <a:r>
                  <a:rPr lang="en-US" dirty="0"/>
                  <a:t>).</a:t>
                </a:r>
              </a:p>
              <a:p>
                <a:pPr>
                  <a:buFont typeface="Arial"/>
                  <a:buChar char="•"/>
                </a:pPr>
                <a:r>
                  <a:rPr lang="en-US" dirty="0"/>
                  <a:t> Max eigenvalues are scaled by the time of flight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𝑡</m:t>
                        </m:r>
                      </m:e>
                      <m:sub>
                        <m:r>
                          <a:rPr lang="en-US" i="1">
                            <a:latin typeface="Cambria Math" panose="02040503050406030204" pitchFamily="18" charset="0"/>
                          </a:rPr>
                          <m:t>𝑓</m:t>
                        </m:r>
                      </m:sub>
                    </m:sSub>
                    <m:r>
                      <a:rPr lang="en-US">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𝑡</m:t>
                        </m:r>
                      </m:e>
                      <m:sub>
                        <m:r>
                          <a:rPr lang="en-US">
                            <a:latin typeface="Cambria Math" panose="02040503050406030204" pitchFamily="18" charset="0"/>
                          </a:rPr>
                          <m:t>0</m:t>
                        </m:r>
                      </m:sub>
                    </m:sSub>
                  </m:oMath>
                </a14:m>
                <a:r>
                  <a:rPr lang="en-US" dirty="0"/>
                  <a:t> and </a:t>
                </a:r>
                <a14:m>
                  <m:oMath xmlns:m="http://schemas.openxmlformats.org/officeDocument/2006/math">
                    <m:r>
                      <a:rPr lang="en-US" b="0" i="1" smtClean="0">
                        <a:latin typeface="Cambria Math" panose="02040503050406030204" pitchFamily="18" charset="0"/>
                      </a:rPr>
                      <m:t>𝑐</m:t>
                    </m:r>
                    <m:r>
                      <a:rPr lang="en-US" b="0" i="0" smtClean="0">
                        <a:latin typeface="Cambria Math" panose="02040503050406030204" pitchFamily="18" charset="0"/>
                      </a:rPr>
                      <m:t>:</m:t>
                    </m:r>
                  </m:oMath>
                </a14:m>
                <a:endParaRPr lang="en-US" dirty="0"/>
              </a:p>
              <a:p>
                <a:pPr>
                  <a:buFont typeface="Arial"/>
                  <a:buChar char="•"/>
                </a:pPr>
                <a:endParaRPr lang="en-US" sz="1100" dirty="0"/>
              </a:p>
              <a:p>
                <a:pPr>
                  <a:buFont typeface="Arial"/>
                  <a:buChar char="•"/>
                </a:pPr>
                <a:endParaRPr lang="en-US" sz="900" dirty="0"/>
              </a:p>
              <a:p>
                <a:pPr>
                  <a:buFont typeface="Arial"/>
                  <a:buChar char="•"/>
                </a:pPr>
                <a:endParaRPr lang="en-US" sz="1050" dirty="0"/>
              </a:p>
              <a:p>
                <a:endParaRPr lang="en-US" sz="1000" b="1" dirty="0"/>
              </a:p>
              <a:p>
                <a:r>
                  <a:rPr lang="en-US" b="1" dirty="0">
                    <a:solidFill>
                      <a:srgbClr val="0000FF"/>
                    </a:solidFill>
                  </a:rPr>
                  <a:t>Note</a:t>
                </a:r>
                <a:endParaRPr lang="en-US" sz="700" b="1" dirty="0"/>
              </a:p>
              <a:p>
                <a:pPr>
                  <a:buFont typeface="Arial"/>
                  <a:buChar char="•"/>
                </a:pPr>
                <a:r>
                  <a:rPr lang="en-US" dirty="0"/>
                  <a:t> For a linear system, given </a:t>
                </a:r>
                <a14:m>
                  <m:oMath xmlns:m="http://schemas.openxmlformats.org/officeDocument/2006/math">
                    <m:r>
                      <a:rPr lang="en-US" i="1">
                        <a:latin typeface="Cambria Math" panose="02040503050406030204" pitchFamily="18" charset="0"/>
                      </a:rPr>
                      <m:t>𝑐</m:t>
                    </m:r>
                  </m:oMath>
                </a14:m>
                <a:r>
                  <a:rPr lang="en-US" dirty="0"/>
                  <a:t> we can directly compute the domain of convergence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𝑡</m:t>
                        </m:r>
                      </m:e>
                      <m:sub>
                        <m:r>
                          <a:rPr lang="en-US" i="1">
                            <a:latin typeface="Cambria Math" panose="02040503050406030204" pitchFamily="18" charset="0"/>
                          </a:rPr>
                          <m:t>𝑓</m:t>
                        </m:r>
                      </m:sub>
                    </m:sSub>
                    <m:r>
                      <a:rPr lang="en-US">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𝑡</m:t>
                        </m:r>
                      </m:e>
                      <m:sub>
                        <m:r>
                          <a:rPr lang="en-US">
                            <a:latin typeface="Cambria Math" panose="02040503050406030204" pitchFamily="18" charset="0"/>
                          </a:rPr>
                          <m:t>0</m:t>
                        </m:r>
                      </m:sub>
                    </m:sSub>
                  </m:oMath>
                </a14:m>
                <a:r>
                  <a:rPr lang="en-US" dirty="0"/>
                  <a:t>. </a:t>
                </a:r>
              </a:p>
            </p:txBody>
          </p:sp>
        </mc:Choice>
        <mc:Fallback xmlns="">
          <p:sp>
            <p:nvSpPr>
              <p:cNvPr id="7" name="Rectangle 6"/>
              <p:cNvSpPr>
                <a:spLocks noRot="1" noChangeAspect="1" noMove="1" noResize="1" noEditPoints="1" noAdjustHandles="1" noChangeArrowheads="1" noChangeShapeType="1" noTextEdit="1"/>
              </p:cNvSpPr>
              <p:nvPr/>
            </p:nvSpPr>
            <p:spPr>
              <a:xfrm>
                <a:off x="179512" y="980728"/>
                <a:ext cx="8984722" cy="5715283"/>
              </a:xfrm>
              <a:prstGeom prst="rect">
                <a:avLst/>
              </a:prstGeom>
              <a:blipFill>
                <a:blip r:embed="rId5"/>
                <a:stretch>
                  <a:fillRect l="-543" t="-640" b="-1067"/>
                </a:stretch>
              </a:blipFill>
            </p:spPr>
            <p:txBody>
              <a:bodyPr/>
              <a:lstStyle/>
              <a:p>
                <a:r>
                  <a:rPr lang="en-US">
                    <a:noFill/>
                  </a:rPr>
                  <a:t> </a:t>
                </a:r>
              </a:p>
            </p:txBody>
          </p:sp>
        </mc:Fallback>
      </mc:AlternateContent>
      <p:graphicFrame>
        <p:nvGraphicFramePr>
          <p:cNvPr id="9" name="Object 8"/>
          <p:cNvGraphicFramePr>
            <a:graphicFrameLocks noChangeAspect="1"/>
          </p:cNvGraphicFramePr>
          <p:nvPr>
            <p:extLst>
              <p:ext uri="{D42A27DB-BD31-4B8C-83A1-F6EECF244321}">
                <p14:modId xmlns:p14="http://schemas.microsoft.com/office/powerpoint/2010/main" val="2858757898"/>
              </p:ext>
            </p:extLst>
          </p:nvPr>
        </p:nvGraphicFramePr>
        <p:xfrm>
          <a:off x="5396929" y="1124744"/>
          <a:ext cx="3711575" cy="666750"/>
        </p:xfrm>
        <a:graphic>
          <a:graphicData uri="http://schemas.openxmlformats.org/presentationml/2006/ole">
            <mc:AlternateContent xmlns:mc="http://schemas.openxmlformats.org/markup-compatibility/2006">
              <mc:Choice xmlns:v="urn:schemas-microsoft-com:vml" Requires="v">
                <p:oleObj spid="_x0000_s36348" name="Equation" r:id="rId6" imgW="2197080" imgH="393480" progId="Equation.DSMT4">
                  <p:embed/>
                </p:oleObj>
              </mc:Choice>
              <mc:Fallback>
                <p:oleObj name="Equation" r:id="rId6" imgW="2197080" imgH="393480" progId="Equation.DSMT4">
                  <p:embed/>
                  <p:pic>
                    <p:nvPicPr>
                      <p:cNvPr id="0" name=""/>
                      <p:cNvPicPr/>
                      <p:nvPr/>
                    </p:nvPicPr>
                    <p:blipFill>
                      <a:blip r:embed="rId7"/>
                      <a:stretch>
                        <a:fillRect/>
                      </a:stretch>
                    </p:blipFill>
                    <p:spPr>
                      <a:xfrm>
                        <a:off x="5396929" y="1124744"/>
                        <a:ext cx="3711575" cy="666750"/>
                      </a:xfrm>
                      <a:prstGeom prst="rect">
                        <a:avLst/>
                      </a:prstGeom>
                    </p:spPr>
                  </p:pic>
                </p:oleObj>
              </mc:Fallback>
            </mc:AlternateContent>
          </a:graphicData>
        </a:graphic>
      </p:graphicFrame>
      <p:graphicFrame>
        <p:nvGraphicFramePr>
          <p:cNvPr id="12" name="Object 11"/>
          <p:cNvGraphicFramePr>
            <a:graphicFrameLocks noChangeAspect="1"/>
          </p:cNvGraphicFramePr>
          <p:nvPr>
            <p:extLst>
              <p:ext uri="{D42A27DB-BD31-4B8C-83A1-F6EECF244321}">
                <p14:modId xmlns:p14="http://schemas.microsoft.com/office/powerpoint/2010/main" val="619359408"/>
              </p:ext>
            </p:extLst>
          </p:nvPr>
        </p:nvGraphicFramePr>
        <p:xfrm>
          <a:off x="2987824" y="5445224"/>
          <a:ext cx="5562600" cy="976313"/>
        </p:xfrm>
        <a:graphic>
          <a:graphicData uri="http://schemas.openxmlformats.org/presentationml/2006/ole">
            <mc:AlternateContent xmlns:mc="http://schemas.openxmlformats.org/markup-compatibility/2006">
              <mc:Choice xmlns:v="urn:schemas-microsoft-com:vml" Requires="v">
                <p:oleObj spid="_x0000_s36349" name="Equation" r:id="rId8" imgW="3187440" imgH="558720" progId="Equation.DSMT4">
                  <p:embed/>
                </p:oleObj>
              </mc:Choice>
              <mc:Fallback>
                <p:oleObj name="Equation" r:id="rId8" imgW="3187440" imgH="558720" progId="Equation.DSMT4">
                  <p:embed/>
                  <p:pic>
                    <p:nvPicPr>
                      <p:cNvPr id="0" name=""/>
                      <p:cNvPicPr/>
                      <p:nvPr/>
                    </p:nvPicPr>
                    <p:blipFill>
                      <a:blip r:embed="rId9"/>
                      <a:stretch>
                        <a:fillRect/>
                      </a:stretch>
                    </p:blipFill>
                    <p:spPr>
                      <a:xfrm>
                        <a:off x="2987824" y="5445224"/>
                        <a:ext cx="5562600" cy="976313"/>
                      </a:xfrm>
                      <a:prstGeom prst="rect">
                        <a:avLst/>
                      </a:prstGeom>
                    </p:spPr>
                  </p:pic>
                </p:oleObj>
              </mc:Fallback>
            </mc:AlternateContent>
          </a:graphicData>
        </a:graphic>
      </p:graphicFrame>
      <p:graphicFrame>
        <p:nvGraphicFramePr>
          <p:cNvPr id="3" name="Object 2"/>
          <p:cNvGraphicFramePr>
            <a:graphicFrameLocks noChangeAspect="1"/>
          </p:cNvGraphicFramePr>
          <p:nvPr>
            <p:extLst>
              <p:ext uri="{D42A27DB-BD31-4B8C-83A1-F6EECF244321}">
                <p14:modId xmlns:p14="http://schemas.microsoft.com/office/powerpoint/2010/main" val="1729138534"/>
              </p:ext>
            </p:extLst>
          </p:nvPr>
        </p:nvGraphicFramePr>
        <p:xfrm>
          <a:off x="552673" y="2339404"/>
          <a:ext cx="6251575" cy="1017588"/>
        </p:xfrm>
        <a:graphic>
          <a:graphicData uri="http://schemas.openxmlformats.org/presentationml/2006/ole">
            <mc:AlternateContent xmlns:mc="http://schemas.openxmlformats.org/markup-compatibility/2006">
              <mc:Choice xmlns:v="urn:schemas-microsoft-com:vml" Requires="v">
                <p:oleObj spid="_x0000_s36350" name="Equation" r:id="rId10" imgW="3276360" imgH="533160" progId="Equation.DSMT4">
                  <p:embed/>
                </p:oleObj>
              </mc:Choice>
              <mc:Fallback>
                <p:oleObj name="Equation" r:id="rId10" imgW="3276360" imgH="533160" progId="Equation.DSMT4">
                  <p:embed/>
                  <p:pic>
                    <p:nvPicPr>
                      <p:cNvPr id="0" name=""/>
                      <p:cNvPicPr/>
                      <p:nvPr/>
                    </p:nvPicPr>
                    <p:blipFill>
                      <a:blip r:embed="rId11"/>
                      <a:stretch>
                        <a:fillRect/>
                      </a:stretch>
                    </p:blipFill>
                    <p:spPr>
                      <a:xfrm>
                        <a:off x="552673" y="2339404"/>
                        <a:ext cx="6251575" cy="1017588"/>
                      </a:xfrm>
                      <a:prstGeom prst="rect">
                        <a:avLst/>
                      </a:prstGeom>
                    </p:spPr>
                  </p:pic>
                </p:oleObj>
              </mc:Fallback>
            </mc:AlternateContent>
          </a:graphicData>
        </a:graphic>
      </p:graphicFrame>
      <p:graphicFrame>
        <p:nvGraphicFramePr>
          <p:cNvPr id="4" name="Object 3"/>
          <p:cNvGraphicFramePr>
            <a:graphicFrameLocks noChangeAspect="1"/>
          </p:cNvGraphicFramePr>
          <p:nvPr>
            <p:extLst>
              <p:ext uri="{D42A27DB-BD31-4B8C-83A1-F6EECF244321}">
                <p14:modId xmlns:p14="http://schemas.microsoft.com/office/powerpoint/2010/main" val="1634328254"/>
              </p:ext>
            </p:extLst>
          </p:nvPr>
        </p:nvGraphicFramePr>
        <p:xfrm>
          <a:off x="3365500" y="2044700"/>
          <a:ext cx="914400" cy="198438"/>
        </p:xfrm>
        <a:graphic>
          <a:graphicData uri="http://schemas.openxmlformats.org/presentationml/2006/ole">
            <mc:AlternateContent xmlns:mc="http://schemas.openxmlformats.org/markup-compatibility/2006">
              <mc:Choice xmlns:v="urn:schemas-microsoft-com:vml" Requires="v">
                <p:oleObj spid="_x0000_s36351" name="Equation" r:id="rId12" imgW="914400" imgH="198720" progId="Equation.DSMT4">
                  <p:embed/>
                </p:oleObj>
              </mc:Choice>
              <mc:Fallback>
                <p:oleObj name="Equation" r:id="rId12" imgW="914400" imgH="198720" progId="Equation.DSMT4">
                  <p:embed/>
                  <p:pic>
                    <p:nvPicPr>
                      <p:cNvPr id="0" name=""/>
                      <p:cNvPicPr/>
                      <p:nvPr/>
                    </p:nvPicPr>
                    <p:blipFill>
                      <a:blip r:embed="rId13"/>
                      <a:stretch>
                        <a:fillRect/>
                      </a:stretch>
                    </p:blipFill>
                    <p:spPr>
                      <a:xfrm>
                        <a:off x="3365500" y="2044700"/>
                        <a:ext cx="914400" cy="198438"/>
                      </a:xfrm>
                      <a:prstGeom prst="rect">
                        <a:avLst/>
                      </a:prstGeom>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1510783082"/>
              </p:ext>
            </p:extLst>
          </p:nvPr>
        </p:nvGraphicFramePr>
        <p:xfrm>
          <a:off x="2915816" y="2725393"/>
          <a:ext cx="6192688" cy="1279671"/>
        </p:xfrm>
        <a:graphic>
          <a:graphicData uri="http://schemas.openxmlformats.org/presentationml/2006/ole">
            <mc:AlternateContent xmlns:mc="http://schemas.openxmlformats.org/markup-compatibility/2006">
              <mc:Choice xmlns:v="urn:schemas-microsoft-com:vml" Requires="v">
                <p:oleObj spid="_x0000_s36352" name="Equation" r:id="rId14" imgW="3441600" imgH="711000" progId="Equation.DSMT4">
                  <p:embed/>
                </p:oleObj>
              </mc:Choice>
              <mc:Fallback>
                <p:oleObj name="Equation" r:id="rId14" imgW="3441600" imgH="711000" progId="Equation.DSMT4">
                  <p:embed/>
                  <p:pic>
                    <p:nvPicPr>
                      <p:cNvPr id="0" name=""/>
                      <p:cNvPicPr/>
                      <p:nvPr/>
                    </p:nvPicPr>
                    <p:blipFill>
                      <a:blip r:embed="rId15"/>
                      <a:stretch>
                        <a:fillRect/>
                      </a:stretch>
                    </p:blipFill>
                    <p:spPr>
                      <a:xfrm>
                        <a:off x="2915816" y="2725393"/>
                        <a:ext cx="6192688" cy="1279671"/>
                      </a:xfrm>
                      <a:prstGeom prst="rect">
                        <a:avLst/>
                      </a:prstGeom>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296029748"/>
              </p:ext>
            </p:extLst>
          </p:nvPr>
        </p:nvGraphicFramePr>
        <p:xfrm>
          <a:off x="323528" y="3357563"/>
          <a:ext cx="8256588" cy="1609725"/>
        </p:xfrm>
        <a:graphic>
          <a:graphicData uri="http://schemas.openxmlformats.org/presentationml/2006/ole">
            <mc:AlternateContent xmlns:mc="http://schemas.openxmlformats.org/markup-compatibility/2006">
              <mc:Choice xmlns:v="urn:schemas-microsoft-com:vml" Requires="v">
                <p:oleObj spid="_x0000_s36353" name="Equation" r:id="rId16" imgW="4038480" imgH="787320" progId="Equation.DSMT4">
                  <p:embed/>
                </p:oleObj>
              </mc:Choice>
              <mc:Fallback>
                <p:oleObj name="Equation" r:id="rId16" imgW="4038480" imgH="787320" progId="Equation.DSMT4">
                  <p:embed/>
                  <p:pic>
                    <p:nvPicPr>
                      <p:cNvPr id="0" name=""/>
                      <p:cNvPicPr/>
                      <p:nvPr/>
                    </p:nvPicPr>
                    <p:blipFill>
                      <a:blip r:embed="rId17"/>
                      <a:stretch>
                        <a:fillRect/>
                      </a:stretch>
                    </p:blipFill>
                    <p:spPr>
                      <a:xfrm>
                        <a:off x="323528" y="3357563"/>
                        <a:ext cx="8256588" cy="1609725"/>
                      </a:xfrm>
                      <a:prstGeom prst="rect">
                        <a:avLst/>
                      </a:prstGeom>
                    </p:spPr>
                  </p:pic>
                </p:oleObj>
              </mc:Fallback>
            </mc:AlternateContent>
          </a:graphicData>
        </a:graphic>
      </p:graphicFrame>
      <p:graphicFrame>
        <p:nvGraphicFramePr>
          <p:cNvPr id="14" name="Object 13"/>
          <p:cNvGraphicFramePr>
            <a:graphicFrameLocks noChangeAspect="1"/>
          </p:cNvGraphicFramePr>
          <p:nvPr>
            <p:extLst>
              <p:ext uri="{D42A27DB-BD31-4B8C-83A1-F6EECF244321}">
                <p14:modId xmlns:p14="http://schemas.microsoft.com/office/powerpoint/2010/main" val="1708198706"/>
              </p:ext>
            </p:extLst>
          </p:nvPr>
        </p:nvGraphicFramePr>
        <p:xfrm>
          <a:off x="5916796" y="1628800"/>
          <a:ext cx="3263716" cy="736429"/>
        </p:xfrm>
        <a:graphic>
          <a:graphicData uri="http://schemas.openxmlformats.org/presentationml/2006/ole">
            <mc:AlternateContent xmlns:mc="http://schemas.openxmlformats.org/markup-compatibility/2006">
              <mc:Choice xmlns:v="urn:schemas-microsoft-com:vml" Requires="v">
                <p:oleObj spid="_x0000_s36354" name="Equation" r:id="rId18" imgW="2476440" imgH="558720" progId="Equation.DSMT4">
                  <p:embed/>
                </p:oleObj>
              </mc:Choice>
              <mc:Fallback>
                <p:oleObj name="Equation" r:id="rId18" imgW="2476440" imgH="558720" progId="Equation.DSMT4">
                  <p:embed/>
                  <p:pic>
                    <p:nvPicPr>
                      <p:cNvPr id="7" name="Object 6"/>
                      <p:cNvPicPr/>
                      <p:nvPr/>
                    </p:nvPicPr>
                    <p:blipFill>
                      <a:blip r:embed="rId19"/>
                      <a:stretch>
                        <a:fillRect/>
                      </a:stretch>
                    </p:blipFill>
                    <p:spPr>
                      <a:xfrm>
                        <a:off x="5916796" y="1628800"/>
                        <a:ext cx="3263716" cy="736429"/>
                      </a:xfrm>
                      <a:prstGeom prst="rect">
                        <a:avLst/>
                      </a:prstGeom>
                    </p:spPr>
                  </p:pic>
                </p:oleObj>
              </mc:Fallback>
            </mc:AlternateContent>
          </a:graphicData>
        </a:graphic>
      </p:graphicFrame>
    </p:spTree>
    <p:extLst>
      <p:ext uri="{BB962C8B-B14F-4D97-AF65-F5344CB8AC3E}">
        <p14:creationId xmlns:p14="http://schemas.microsoft.com/office/powerpoint/2010/main" val="7988026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7" name="Rectangle 6"/>
              <p:cNvSpPr/>
              <p:nvPr/>
            </p:nvSpPr>
            <p:spPr>
              <a:xfrm>
                <a:off x="107503" y="1071801"/>
                <a:ext cx="8960297" cy="5632311"/>
              </a:xfrm>
              <a:prstGeom prst="rect">
                <a:avLst/>
              </a:prstGeom>
            </p:spPr>
            <p:txBody>
              <a:bodyPr wrap="square">
                <a:spAutoFit/>
              </a:bodyPr>
              <a:lstStyle/>
              <a:p>
                <a:r>
                  <a:rPr lang="en-US" sz="2000" b="1" dirty="0">
                    <a:solidFill>
                      <a:srgbClr val="0000FF"/>
                    </a:solidFill>
                  </a:rPr>
                  <a:t>What is Picard iteration?</a:t>
                </a:r>
              </a:p>
              <a:p>
                <a:endParaRPr lang="en-US" sz="1000" b="1" dirty="0">
                  <a:solidFill>
                    <a:srgbClr val="0000FF"/>
                  </a:solidFill>
                </a:endParaRPr>
              </a:p>
              <a:p>
                <a:pPr>
                  <a:buFont typeface="Arial"/>
                  <a:buChar char="•"/>
                </a:pPr>
                <a:r>
                  <a:rPr lang="en-US" sz="2000" dirty="0"/>
                  <a:t> Picard iteration is a </a:t>
                </a:r>
                <a:r>
                  <a:rPr lang="en-US" sz="2000" b="1" i="1" dirty="0"/>
                  <a:t>successive path approximation </a:t>
                </a:r>
                <a:r>
                  <a:rPr lang="en-US" sz="2000" dirty="0"/>
                  <a:t>technique for </a:t>
                </a:r>
              </a:p>
              <a:p>
                <a:r>
                  <a:rPr lang="en-US" sz="2000" dirty="0"/>
                  <a:t>solving differential equations of the form:</a:t>
                </a:r>
              </a:p>
              <a:p>
                <a:endParaRPr lang="en-US" sz="2000" dirty="0"/>
              </a:p>
              <a:p>
                <a:endParaRPr lang="en-US" sz="2000" dirty="0"/>
              </a:p>
              <a:p>
                <a:endParaRPr lang="en-US" sz="1000" dirty="0"/>
              </a:p>
              <a:p>
                <a:pPr>
                  <a:buFont typeface="Arial"/>
                  <a:buChar char="•"/>
                </a:pPr>
                <a:r>
                  <a:rPr lang="en-US" sz="2000" dirty="0"/>
                  <a:t> This can be rearranged without approximation to the following </a:t>
                </a:r>
              </a:p>
              <a:p>
                <a:r>
                  <a:rPr lang="en-US" sz="2000" b="1" i="1" dirty="0"/>
                  <a:t>integral equation</a:t>
                </a:r>
                <a:r>
                  <a:rPr lang="en-US" sz="2000" dirty="0"/>
                  <a:t>:</a:t>
                </a:r>
              </a:p>
              <a:p>
                <a:endParaRPr lang="en-US" sz="2000" dirty="0"/>
              </a:p>
              <a:p>
                <a:endParaRPr lang="en-US" sz="1000" dirty="0"/>
              </a:p>
              <a:p>
                <a:pPr>
                  <a:buFont typeface="Arial"/>
                  <a:buChar char="•"/>
                </a:pPr>
                <a:r>
                  <a:rPr lang="en-US" sz="2000" dirty="0"/>
                  <a:t> A </a:t>
                </a:r>
                <a:r>
                  <a:rPr lang="en-US" sz="2000" b="1" i="1" dirty="0"/>
                  <a:t>series</a:t>
                </a:r>
                <a:r>
                  <a:rPr lang="en-US" sz="2000" dirty="0"/>
                  <a:t> of trajectory approximations (Picard iteration) can be</a:t>
                </a:r>
              </a:p>
              <a:p>
                <a:r>
                  <a:rPr lang="en-US" sz="2000" dirty="0"/>
                  <a:t>generated by:</a:t>
                </a:r>
              </a:p>
              <a:p>
                <a:endParaRPr lang="en-US" sz="2000" dirty="0"/>
              </a:p>
              <a:p>
                <a:endParaRPr lang="en-US" sz="2000" dirty="0"/>
              </a:p>
              <a:p>
                <a:r>
                  <a:rPr lang="en-US" sz="2000" b="1" dirty="0">
                    <a:solidFill>
                      <a:srgbClr val="0000FF"/>
                    </a:solidFill>
                  </a:rPr>
                  <a:t>Picard Convergence Theorem</a:t>
                </a:r>
              </a:p>
              <a:p>
                <a:endParaRPr lang="en-US" sz="1000" dirty="0"/>
              </a:p>
              <a:p>
                <a:pPr>
                  <a:buFont typeface="Arial"/>
                  <a:buChar char="•"/>
                </a:pPr>
                <a:r>
                  <a:rPr lang="en-US" sz="2000" dirty="0"/>
                  <a:t> If there is a time interval </a:t>
                </a:r>
                <a14:m>
                  <m:oMath xmlns:m="http://schemas.openxmlformats.org/officeDocument/2006/math">
                    <m:r>
                      <a:rPr lang="en-US" sz="2000" smtClean="0">
                        <a:solidFill>
                          <a:srgbClr val="0000FF"/>
                        </a:solidFill>
                        <a:latin typeface="Cambria Math" panose="02040503050406030204" pitchFamily="18" charset="0"/>
                      </a:rPr>
                      <m:t>|</m:t>
                    </m:r>
                    <m:r>
                      <a:rPr lang="en-US" sz="2000" i="1">
                        <a:solidFill>
                          <a:srgbClr val="0000FF"/>
                        </a:solidFill>
                        <a:latin typeface="Cambria Math" panose="02040503050406030204" pitchFamily="18" charset="0"/>
                      </a:rPr>
                      <m:t>𝑡</m:t>
                    </m:r>
                    <m:r>
                      <a:rPr lang="en-US" sz="2000">
                        <a:solidFill>
                          <a:srgbClr val="0000FF"/>
                        </a:solidFill>
                        <a:latin typeface="Cambria Math" panose="02040503050406030204" pitchFamily="18" charset="0"/>
                      </a:rPr>
                      <m:t>−</m:t>
                    </m:r>
                    <m:sSub>
                      <m:sSubPr>
                        <m:ctrlPr>
                          <a:rPr lang="en-US" sz="2000" i="1">
                            <a:solidFill>
                              <a:srgbClr val="0000FF"/>
                            </a:solidFill>
                            <a:latin typeface="Cambria Math" panose="02040503050406030204" pitchFamily="18" charset="0"/>
                          </a:rPr>
                        </m:ctrlPr>
                      </m:sSubPr>
                      <m:e>
                        <m:r>
                          <a:rPr lang="en-US" sz="2000" i="1">
                            <a:solidFill>
                              <a:srgbClr val="0000FF"/>
                            </a:solidFill>
                            <a:latin typeface="Cambria Math" panose="02040503050406030204" pitchFamily="18" charset="0"/>
                          </a:rPr>
                          <m:t>𝑡</m:t>
                        </m:r>
                      </m:e>
                      <m:sub>
                        <m:r>
                          <a:rPr lang="en-US" sz="2000">
                            <a:solidFill>
                              <a:srgbClr val="0000FF"/>
                            </a:solidFill>
                            <a:latin typeface="Cambria Math" panose="02040503050406030204" pitchFamily="18" charset="0"/>
                          </a:rPr>
                          <m:t>0</m:t>
                        </m:r>
                      </m:sub>
                    </m:sSub>
                    <m:r>
                      <a:rPr lang="en-US" sz="2000">
                        <a:solidFill>
                          <a:srgbClr val="0000FF"/>
                        </a:solidFill>
                        <a:latin typeface="Cambria Math" panose="02040503050406030204" pitchFamily="18" charset="0"/>
                      </a:rPr>
                      <m:t>|&lt;</m:t>
                    </m:r>
                    <m:r>
                      <a:rPr lang="en-US" sz="2000" i="1">
                        <a:solidFill>
                          <a:srgbClr val="0000FF"/>
                        </a:solidFill>
                        <a:latin typeface="Cambria Math" panose="02040503050406030204" pitchFamily="18" charset="0"/>
                      </a:rPr>
                      <m:t>𝛿</m:t>
                    </m:r>
                  </m:oMath>
                </a14:m>
                <a:r>
                  <a:rPr lang="en-US" sz="2000" dirty="0">
                    <a:solidFill>
                      <a:srgbClr val="0000FF"/>
                    </a:solidFill>
                  </a:rPr>
                  <a:t> </a:t>
                </a:r>
                <a:r>
                  <a:rPr lang="en-US" sz="2000" dirty="0"/>
                  <a:t>and a starting trajectory </a:t>
                </a:r>
                <a14:m>
                  <m:oMath xmlns:m="http://schemas.openxmlformats.org/officeDocument/2006/math">
                    <m:sSup>
                      <m:sSupPr>
                        <m:ctrlPr>
                          <a:rPr lang="en-US" sz="2000" i="1">
                            <a:solidFill>
                              <a:srgbClr val="0000FF"/>
                            </a:solidFill>
                            <a:latin typeface="Cambria Math" panose="02040503050406030204" pitchFamily="18" charset="0"/>
                          </a:rPr>
                        </m:ctrlPr>
                      </m:sSupPr>
                      <m:e>
                        <m:r>
                          <a:rPr lang="en-US" sz="2000" b="1" i="1">
                            <a:solidFill>
                              <a:srgbClr val="0000FF"/>
                            </a:solidFill>
                            <a:latin typeface="Cambria Math" panose="02040503050406030204" pitchFamily="18" charset="0"/>
                          </a:rPr>
                          <m:t>𝒙</m:t>
                        </m:r>
                      </m:e>
                      <m:sup>
                        <m:r>
                          <a:rPr lang="en-US" sz="2000">
                            <a:solidFill>
                              <a:srgbClr val="0000FF"/>
                            </a:solidFill>
                            <a:latin typeface="Cambria Math" panose="02040503050406030204" pitchFamily="18" charset="0"/>
                          </a:rPr>
                          <m:t>0</m:t>
                        </m:r>
                      </m:sup>
                    </m:sSup>
                    <m:r>
                      <a:rPr lang="en-US" sz="2000">
                        <a:solidFill>
                          <a:srgbClr val="0000FF"/>
                        </a:solidFill>
                        <a:latin typeface="Cambria Math" panose="02040503050406030204" pitchFamily="18" charset="0"/>
                      </a:rPr>
                      <m:t>(</m:t>
                    </m:r>
                    <m:r>
                      <a:rPr lang="en-US" sz="2000" b="0" i="1" smtClean="0">
                        <a:solidFill>
                          <a:srgbClr val="0000FF"/>
                        </a:solidFill>
                        <a:latin typeface="Cambria Math" panose="02040503050406030204" pitchFamily="18" charset="0"/>
                      </a:rPr>
                      <m:t>𝑡</m:t>
                    </m:r>
                    <m:r>
                      <a:rPr lang="en-US" sz="2000" b="0" i="1" smtClean="0">
                        <a:solidFill>
                          <a:srgbClr val="0000FF"/>
                        </a:solidFill>
                        <a:latin typeface="Cambria Math" panose="02040503050406030204" pitchFamily="18" charset="0"/>
                      </a:rPr>
                      <m:t>)</m:t>
                    </m:r>
                  </m:oMath>
                </a14:m>
                <a:r>
                  <a:rPr lang="en-US" sz="2000" dirty="0"/>
                  <a:t> satisfying </a:t>
                </a:r>
                <a14:m>
                  <m:oMath xmlns:m="http://schemas.openxmlformats.org/officeDocument/2006/math">
                    <m:r>
                      <a:rPr lang="en-US" sz="2000" smtClean="0">
                        <a:solidFill>
                          <a:srgbClr val="0000FF"/>
                        </a:solidFill>
                        <a:latin typeface="Cambria Math" panose="02040503050406030204" pitchFamily="18" charset="0"/>
                      </a:rPr>
                      <m:t>‖</m:t>
                    </m:r>
                    <m:d>
                      <m:dPr>
                        <m:begChr m:val=""/>
                        <m:ctrlPr>
                          <a:rPr lang="en-US" sz="2000" i="1">
                            <a:solidFill>
                              <a:srgbClr val="0000FF"/>
                            </a:solidFill>
                            <a:latin typeface="Cambria Math" panose="02040503050406030204" pitchFamily="18" charset="0"/>
                          </a:rPr>
                        </m:ctrlPr>
                      </m:dPr>
                      <m:e>
                        <m:r>
                          <a:rPr lang="en-US" sz="2000" b="1" i="1">
                            <a:solidFill>
                              <a:srgbClr val="0000FF"/>
                            </a:solidFill>
                            <a:latin typeface="Cambria Math" panose="02040503050406030204" pitchFamily="18" charset="0"/>
                          </a:rPr>
                          <m:t>𝒙</m:t>
                        </m:r>
                        <m:r>
                          <a:rPr lang="en-US" sz="2000">
                            <a:solidFill>
                              <a:srgbClr val="0000FF"/>
                            </a:solidFill>
                            <a:latin typeface="Cambria Math" panose="02040503050406030204" pitchFamily="18" charset="0"/>
                          </a:rPr>
                          <m:t>(</m:t>
                        </m:r>
                        <m:r>
                          <a:rPr lang="en-US" sz="2000" i="1">
                            <a:solidFill>
                              <a:srgbClr val="0000FF"/>
                            </a:solidFill>
                            <a:latin typeface="Cambria Math" panose="02040503050406030204" pitchFamily="18" charset="0"/>
                          </a:rPr>
                          <m:t>𝑡</m:t>
                        </m:r>
                        <m:r>
                          <a:rPr lang="en-US" sz="2000" smtClean="0">
                            <a:solidFill>
                              <a:srgbClr val="0000FF"/>
                            </a:solidFill>
                            <a:latin typeface="Cambria Math" panose="02040503050406030204" pitchFamily="18" charset="0"/>
                          </a:rPr>
                          <m:t>)</m:t>
                        </m:r>
                        <m:r>
                          <a:rPr lang="en-US" sz="2000">
                            <a:solidFill>
                              <a:srgbClr val="0000FF"/>
                            </a:solidFill>
                            <a:latin typeface="Cambria Math" panose="02040503050406030204" pitchFamily="18" charset="0"/>
                          </a:rPr>
                          <m:t>−</m:t>
                        </m:r>
                        <m:sSup>
                          <m:sSupPr>
                            <m:ctrlPr>
                              <a:rPr lang="en-US" sz="2000" i="1">
                                <a:solidFill>
                                  <a:srgbClr val="0000FF"/>
                                </a:solidFill>
                                <a:latin typeface="Cambria Math" panose="02040503050406030204" pitchFamily="18" charset="0"/>
                              </a:rPr>
                            </m:ctrlPr>
                          </m:sSupPr>
                          <m:e>
                            <m:r>
                              <a:rPr lang="en-US" sz="2000" b="1" i="1">
                                <a:solidFill>
                                  <a:srgbClr val="0000FF"/>
                                </a:solidFill>
                                <a:latin typeface="Cambria Math" panose="02040503050406030204" pitchFamily="18" charset="0"/>
                              </a:rPr>
                              <m:t>𝒙</m:t>
                            </m:r>
                          </m:e>
                          <m:sup>
                            <m:r>
                              <a:rPr lang="en-US" sz="2000">
                                <a:solidFill>
                                  <a:srgbClr val="0000FF"/>
                                </a:solidFill>
                                <a:latin typeface="Cambria Math" panose="02040503050406030204" pitchFamily="18" charset="0"/>
                              </a:rPr>
                              <m:t>0</m:t>
                            </m:r>
                          </m:sup>
                        </m:sSup>
                        <m:r>
                          <a:rPr lang="en-US" sz="2000">
                            <a:solidFill>
                              <a:srgbClr val="0000FF"/>
                            </a:solidFill>
                            <a:latin typeface="Cambria Math" panose="02040503050406030204" pitchFamily="18" charset="0"/>
                          </a:rPr>
                          <m:t>(</m:t>
                        </m:r>
                        <m:r>
                          <a:rPr lang="en-US" sz="2000" i="1">
                            <a:solidFill>
                              <a:srgbClr val="0000FF"/>
                            </a:solidFill>
                            <a:latin typeface="Cambria Math" panose="02040503050406030204" pitchFamily="18" charset="0"/>
                          </a:rPr>
                          <m:t>𝑡</m:t>
                        </m:r>
                      </m:e>
                    </m:d>
                    <m:r>
                      <a:rPr lang="en-US" sz="2000">
                        <a:solidFill>
                          <a:srgbClr val="0000FF"/>
                        </a:solidFill>
                        <a:latin typeface="Cambria Math" panose="02040503050406030204" pitchFamily="18" charset="0"/>
                      </a:rPr>
                      <m:t>‖&lt;</m:t>
                    </m:r>
                    <m:r>
                      <a:rPr lang="en-US" sz="2000" i="1">
                        <a:solidFill>
                          <a:srgbClr val="0000FF"/>
                        </a:solidFill>
                        <a:latin typeface="Cambria Math" panose="02040503050406030204" pitchFamily="18" charset="0"/>
                      </a:rPr>
                      <m:t>𝛥</m:t>
                    </m:r>
                  </m:oMath>
                </a14:m>
                <a:r>
                  <a:rPr lang="en-US" sz="2000" dirty="0"/>
                  <a:t>, for suitable finite bounds </a:t>
                </a:r>
                <a14:m>
                  <m:oMath xmlns:m="http://schemas.openxmlformats.org/officeDocument/2006/math">
                    <m:d>
                      <m:dPr>
                        <m:ctrlPr>
                          <a:rPr lang="en-US" sz="2000" i="1" smtClean="0">
                            <a:solidFill>
                              <a:srgbClr val="0000FF"/>
                            </a:solidFill>
                            <a:latin typeface="Cambria Math" panose="02040503050406030204" pitchFamily="18" charset="0"/>
                          </a:rPr>
                        </m:ctrlPr>
                      </m:dPr>
                      <m:e>
                        <m:r>
                          <a:rPr lang="en-US" sz="2000" i="1">
                            <a:solidFill>
                              <a:srgbClr val="0000FF"/>
                            </a:solidFill>
                            <a:latin typeface="Cambria Math" panose="02040503050406030204" pitchFamily="18" charset="0"/>
                          </a:rPr>
                          <m:t>𝛿</m:t>
                        </m:r>
                        <m:r>
                          <a:rPr lang="en-US" sz="2000">
                            <a:solidFill>
                              <a:srgbClr val="0000FF"/>
                            </a:solidFill>
                            <a:latin typeface="Cambria Math" panose="02040503050406030204" pitchFamily="18" charset="0"/>
                          </a:rPr>
                          <m:t>,</m:t>
                        </m:r>
                        <m:r>
                          <a:rPr lang="en-US" sz="2000" i="1">
                            <a:solidFill>
                              <a:srgbClr val="0000FF"/>
                            </a:solidFill>
                            <a:latin typeface="Cambria Math" panose="02040503050406030204" pitchFamily="18" charset="0"/>
                          </a:rPr>
                          <m:t>𝛥</m:t>
                        </m:r>
                      </m:e>
                    </m:d>
                  </m:oMath>
                </a14:m>
                <a:r>
                  <a:rPr lang="en-US" sz="2000" dirty="0"/>
                  <a:t>, then the Picard sequence converges.</a:t>
                </a:r>
              </a:p>
            </p:txBody>
          </p:sp>
        </mc:Choice>
        <mc:Fallback xmlns="">
          <p:sp>
            <p:nvSpPr>
              <p:cNvPr id="7" name="Rectangle 6"/>
              <p:cNvSpPr>
                <a:spLocks noRot="1" noChangeAspect="1" noMove="1" noResize="1" noEditPoints="1" noAdjustHandles="1" noChangeArrowheads="1" noChangeShapeType="1" noTextEdit="1"/>
              </p:cNvSpPr>
              <p:nvPr/>
            </p:nvSpPr>
            <p:spPr>
              <a:xfrm>
                <a:off x="107503" y="1071801"/>
                <a:ext cx="8960297" cy="5632311"/>
              </a:xfrm>
              <a:prstGeom prst="rect">
                <a:avLst/>
              </a:prstGeom>
              <a:blipFill rotWithShape="0">
                <a:blip r:embed="rId4"/>
                <a:stretch>
                  <a:fillRect l="-748" t="-649" b="-7251"/>
                </a:stretch>
              </a:blipFill>
            </p:spPr>
            <p:txBody>
              <a:bodyPr/>
              <a:lstStyle/>
              <a:p>
                <a:r>
                  <a:rPr lang="en-US">
                    <a:noFill/>
                  </a:rPr>
                  <a:t> </a:t>
                </a:r>
              </a:p>
            </p:txBody>
          </p:sp>
        </mc:Fallback>
      </mc:AlternateContent>
      <p:pic>
        <p:nvPicPr>
          <p:cNvPr id="8" name="Picture 7" descr="TAMU_Aero_Logo.png"/>
          <p:cNvPicPr>
            <a:picLocks noChangeAspect="1"/>
          </p:cNvPicPr>
          <p:nvPr/>
        </p:nvPicPr>
        <p:blipFill>
          <a:blip r:embed="rId5"/>
          <a:stretch>
            <a:fillRect/>
          </a:stretch>
        </p:blipFill>
        <p:spPr>
          <a:xfrm>
            <a:off x="0" y="-7813"/>
            <a:ext cx="9144000" cy="998413"/>
          </a:xfrm>
          <a:prstGeom prst="rect">
            <a:avLst/>
          </a:prstGeom>
        </p:spPr>
      </p:pic>
      <p:sp>
        <p:nvSpPr>
          <p:cNvPr id="33" name="Rectangle 32"/>
          <p:cNvSpPr/>
          <p:nvPr/>
        </p:nvSpPr>
        <p:spPr>
          <a:xfrm>
            <a:off x="1" y="533400"/>
            <a:ext cx="9144000" cy="400110"/>
          </a:xfrm>
          <a:prstGeom prst="rect">
            <a:avLst/>
          </a:prstGeom>
        </p:spPr>
        <p:txBody>
          <a:bodyPr wrap="square">
            <a:spAutoFit/>
          </a:bodyPr>
          <a:lstStyle/>
          <a:p>
            <a:pPr algn="ctr"/>
            <a:r>
              <a:rPr lang="en-US" sz="2000" b="1" dirty="0">
                <a:solidFill>
                  <a:srgbClr val="FFFFFF"/>
                </a:solidFill>
                <a:latin typeface="Adobe Caslon Pro Bold"/>
                <a:cs typeface="Adobe Caslon Pro Bold"/>
              </a:rPr>
              <a:t>PICARD  ITERATION</a:t>
            </a:r>
            <a:endParaRPr lang="en-US" sz="2000" b="1" dirty="0">
              <a:solidFill>
                <a:srgbClr val="FFFFFF"/>
              </a:solidFill>
            </a:endParaRPr>
          </a:p>
        </p:txBody>
      </p:sp>
      <p:sp>
        <p:nvSpPr>
          <p:cNvPr id="23" name="Slide Number Placeholder 16"/>
          <p:cNvSpPr txBox="1">
            <a:spLocks/>
          </p:cNvSpPr>
          <p:nvPr/>
        </p:nvSpPr>
        <p:spPr>
          <a:xfrm>
            <a:off x="6934200" y="6416675"/>
            <a:ext cx="2133600" cy="365125"/>
          </a:xfrm>
          <a:prstGeom prst="rect">
            <a:avLst/>
          </a:prstGeom>
        </p:spPr>
        <p:txBody>
          <a:bodyPr vert="horz"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600" i="0" u="none" strike="noStrike" kern="1200" cap="none" spc="0" normalizeH="0" baseline="0" noProof="0" smtClean="0">
                <a:ln>
                  <a:noFill/>
                </a:ln>
                <a:solidFill>
                  <a:srgbClr val="660066"/>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a:t>
            </a:fld>
            <a:endParaRPr kumimoji="0" lang="en-US" sz="1600" i="0" u="none" strike="noStrike" kern="1200" cap="none" spc="0" normalizeH="0" baseline="0" noProof="0" dirty="0">
              <a:ln>
                <a:noFill/>
              </a:ln>
              <a:solidFill>
                <a:srgbClr val="660066"/>
              </a:solidFill>
              <a:effectLst/>
              <a:uLnTx/>
              <a:uFillTx/>
              <a:latin typeface="+mn-lt"/>
              <a:ea typeface="+mn-ea"/>
              <a:cs typeface="+mn-cs"/>
            </a:endParaRPr>
          </a:p>
        </p:txBody>
      </p:sp>
      <p:sp>
        <p:nvSpPr>
          <p:cNvPr id="13" name="TextBox 12"/>
          <p:cNvSpPr txBox="1"/>
          <p:nvPr/>
        </p:nvSpPr>
        <p:spPr>
          <a:xfrm>
            <a:off x="6836568" y="39469"/>
            <a:ext cx="2307432" cy="615553"/>
          </a:xfrm>
          <a:prstGeom prst="rect">
            <a:avLst/>
          </a:prstGeom>
          <a:noFill/>
        </p:spPr>
        <p:txBody>
          <a:bodyPr wrap="square" rtlCol="0">
            <a:spAutoFit/>
          </a:bodyPr>
          <a:lstStyle/>
          <a:p>
            <a:r>
              <a:rPr lang="en-US" sz="1200" dirty="0">
                <a:solidFill>
                  <a:schemeClr val="bg1"/>
                </a:solidFill>
                <a:latin typeface="Adobe Caslon Pro Bold"/>
                <a:cs typeface="Adobe Caslon Pro Bold"/>
              </a:rPr>
              <a:t>JUNKINS    &amp;    WOOLLANDS</a:t>
            </a:r>
          </a:p>
          <a:p>
            <a:r>
              <a:rPr lang="en-US" sz="1100" dirty="0">
                <a:solidFill>
                  <a:schemeClr val="bg1"/>
                </a:solidFill>
                <a:latin typeface="Adobe Caslon Pro Bold"/>
                <a:cs typeface="Adobe Caslon Pro Bold"/>
              </a:rPr>
              <a:t>Picard-</a:t>
            </a:r>
            <a:r>
              <a:rPr lang="en-US" sz="1100" dirty="0" err="1">
                <a:solidFill>
                  <a:schemeClr val="bg1"/>
                </a:solidFill>
                <a:latin typeface="Adobe Caslon Pro Bold"/>
                <a:cs typeface="Adobe Caslon Pro Bold"/>
              </a:rPr>
              <a:t>Chebyshev</a:t>
            </a:r>
            <a:r>
              <a:rPr lang="en-US" sz="1100" dirty="0">
                <a:solidFill>
                  <a:schemeClr val="bg1"/>
                </a:solidFill>
                <a:latin typeface="Adobe Caslon Pro Bold"/>
                <a:cs typeface="Adobe Caslon Pro Bold"/>
              </a:rPr>
              <a:t> Lecture Series</a:t>
            </a:r>
          </a:p>
          <a:p>
            <a:r>
              <a:rPr lang="en-US" sz="1100" dirty="0">
                <a:solidFill>
                  <a:schemeClr val="bg1"/>
                </a:solidFill>
                <a:latin typeface="Adobe Caslon Pro Bold"/>
                <a:cs typeface="Adobe Caslon Pro Bold"/>
              </a:rPr>
              <a:t>#3 Picard-Chebyshev Methods</a:t>
            </a:r>
          </a:p>
        </p:txBody>
      </p:sp>
      <p:pic>
        <p:nvPicPr>
          <p:cNvPr id="6" name="Picture 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164288" y="1088153"/>
            <a:ext cx="1903512" cy="2281416"/>
          </a:xfrm>
          <a:prstGeom prst="rect">
            <a:avLst/>
          </a:prstGeom>
        </p:spPr>
      </p:pic>
      <p:sp>
        <p:nvSpPr>
          <p:cNvPr id="15" name="Rectangle 14"/>
          <p:cNvSpPr/>
          <p:nvPr/>
        </p:nvSpPr>
        <p:spPr>
          <a:xfrm>
            <a:off x="7412826" y="3326795"/>
            <a:ext cx="1479654" cy="246221"/>
          </a:xfrm>
          <a:prstGeom prst="rect">
            <a:avLst/>
          </a:prstGeom>
        </p:spPr>
        <p:txBody>
          <a:bodyPr wrap="none">
            <a:spAutoFit/>
          </a:bodyPr>
          <a:lstStyle/>
          <a:p>
            <a:r>
              <a:rPr lang="en-US" sz="1000" dirty="0"/>
              <a:t>Picture Credit: </a:t>
            </a:r>
            <a:r>
              <a:rPr lang="en-US" sz="1000" dirty="0" err="1"/>
              <a:t>Wikipedia</a:t>
            </a:r>
            <a:endParaRPr lang="en-US" sz="1000" dirty="0"/>
          </a:p>
        </p:txBody>
      </p:sp>
      <p:sp>
        <p:nvSpPr>
          <p:cNvPr id="16" name="TextBox 15"/>
          <p:cNvSpPr txBox="1"/>
          <p:nvPr/>
        </p:nvSpPr>
        <p:spPr>
          <a:xfrm>
            <a:off x="7164288" y="3501008"/>
            <a:ext cx="1905000" cy="584775"/>
          </a:xfrm>
          <a:prstGeom prst="rect">
            <a:avLst/>
          </a:prstGeom>
          <a:noFill/>
        </p:spPr>
        <p:txBody>
          <a:bodyPr wrap="square" rtlCol="0">
            <a:spAutoFit/>
          </a:bodyPr>
          <a:lstStyle/>
          <a:p>
            <a:pPr algn="ctr"/>
            <a:r>
              <a:rPr lang="en-US" sz="1600" b="1" dirty="0">
                <a:solidFill>
                  <a:srgbClr val="0000FF"/>
                </a:solidFill>
              </a:rPr>
              <a:t>Charles Emile Picard</a:t>
            </a:r>
          </a:p>
          <a:p>
            <a:pPr algn="ctr"/>
            <a:r>
              <a:rPr lang="en-US" sz="1600" b="1" dirty="0">
                <a:solidFill>
                  <a:srgbClr val="0000FF"/>
                </a:solidFill>
              </a:rPr>
              <a:t>(1856-1941)</a:t>
            </a:r>
          </a:p>
        </p:txBody>
      </p:sp>
      <p:graphicFrame>
        <p:nvGraphicFramePr>
          <p:cNvPr id="14" name="Object 13"/>
          <p:cNvGraphicFramePr>
            <a:graphicFrameLocks noChangeAspect="1"/>
          </p:cNvGraphicFramePr>
          <p:nvPr>
            <p:extLst>
              <p:ext uri="{D42A27DB-BD31-4B8C-83A1-F6EECF244321}">
                <p14:modId xmlns:p14="http://schemas.microsoft.com/office/powerpoint/2010/main" val="316818872"/>
              </p:ext>
            </p:extLst>
          </p:nvPr>
        </p:nvGraphicFramePr>
        <p:xfrm>
          <a:off x="1581200" y="2241550"/>
          <a:ext cx="4310063" cy="611188"/>
        </p:xfrm>
        <a:graphic>
          <a:graphicData uri="http://schemas.openxmlformats.org/presentationml/2006/ole">
            <mc:AlternateContent xmlns:mc="http://schemas.openxmlformats.org/markup-compatibility/2006">
              <mc:Choice xmlns:v="urn:schemas-microsoft-com:vml" Requires="v">
                <p:oleObj spid="_x0000_s8908" name="Equation" r:id="rId7" imgW="2781000" imgH="393480" progId="Equation.DSMT4">
                  <p:embed/>
                </p:oleObj>
              </mc:Choice>
              <mc:Fallback>
                <p:oleObj name="Equation" r:id="rId7" imgW="2781000" imgH="393480" progId="Equation.DSMT4">
                  <p:embed/>
                  <p:pic>
                    <p:nvPicPr>
                      <p:cNvPr id="0" name=""/>
                      <p:cNvPicPr/>
                      <p:nvPr/>
                    </p:nvPicPr>
                    <p:blipFill>
                      <a:blip r:embed="rId8"/>
                      <a:stretch>
                        <a:fillRect/>
                      </a:stretch>
                    </p:blipFill>
                    <p:spPr>
                      <a:xfrm>
                        <a:off x="1581200" y="2241550"/>
                        <a:ext cx="4310063" cy="611188"/>
                      </a:xfrm>
                      <a:prstGeom prst="rect">
                        <a:avLst/>
                      </a:prstGeom>
                      <a:noFill/>
                      <a:ln>
                        <a:noFill/>
                      </a:ln>
                    </p:spPr>
                  </p:pic>
                </p:oleObj>
              </mc:Fallback>
            </mc:AlternateContent>
          </a:graphicData>
        </a:graphic>
      </p:graphicFrame>
      <p:graphicFrame>
        <p:nvGraphicFramePr>
          <p:cNvPr id="18" name="Object 17"/>
          <p:cNvGraphicFramePr>
            <a:graphicFrameLocks noChangeAspect="1"/>
          </p:cNvGraphicFramePr>
          <p:nvPr>
            <p:extLst>
              <p:ext uri="{D42A27DB-BD31-4B8C-83A1-F6EECF244321}">
                <p14:modId xmlns:p14="http://schemas.microsoft.com/office/powerpoint/2010/main" val="3265846668"/>
              </p:ext>
            </p:extLst>
          </p:nvPr>
        </p:nvGraphicFramePr>
        <p:xfrm>
          <a:off x="1616075" y="3357563"/>
          <a:ext cx="3309938" cy="647700"/>
        </p:xfrm>
        <a:graphic>
          <a:graphicData uri="http://schemas.openxmlformats.org/presentationml/2006/ole">
            <mc:AlternateContent xmlns:mc="http://schemas.openxmlformats.org/markup-compatibility/2006">
              <mc:Choice xmlns:v="urn:schemas-microsoft-com:vml" Requires="v">
                <p:oleObj spid="_x0000_s8909" name="Equation" r:id="rId9" imgW="1815840" imgH="355320" progId="Equation.DSMT4">
                  <p:embed/>
                </p:oleObj>
              </mc:Choice>
              <mc:Fallback>
                <p:oleObj name="Equation" r:id="rId9" imgW="1815840" imgH="355320" progId="Equation.DSMT4">
                  <p:embed/>
                  <p:pic>
                    <p:nvPicPr>
                      <p:cNvPr id="0" name=""/>
                      <p:cNvPicPr/>
                      <p:nvPr/>
                    </p:nvPicPr>
                    <p:blipFill>
                      <a:blip r:embed="rId10"/>
                      <a:stretch>
                        <a:fillRect/>
                      </a:stretch>
                    </p:blipFill>
                    <p:spPr>
                      <a:xfrm>
                        <a:off x="1616075" y="3357563"/>
                        <a:ext cx="3309938" cy="647700"/>
                      </a:xfrm>
                      <a:prstGeom prst="rect">
                        <a:avLst/>
                      </a:prstGeom>
                    </p:spPr>
                  </p:pic>
                </p:oleObj>
              </mc:Fallback>
            </mc:AlternateContent>
          </a:graphicData>
        </a:graphic>
      </p:graphicFrame>
      <p:graphicFrame>
        <p:nvGraphicFramePr>
          <p:cNvPr id="19" name="Object 18"/>
          <p:cNvGraphicFramePr>
            <a:graphicFrameLocks noChangeAspect="1"/>
          </p:cNvGraphicFramePr>
          <p:nvPr>
            <p:extLst>
              <p:ext uri="{D42A27DB-BD31-4B8C-83A1-F6EECF244321}">
                <p14:modId xmlns:p14="http://schemas.microsoft.com/office/powerpoint/2010/main" val="2352890061"/>
              </p:ext>
            </p:extLst>
          </p:nvPr>
        </p:nvGraphicFramePr>
        <p:xfrm>
          <a:off x="1616075" y="4510088"/>
          <a:ext cx="4908550" cy="647700"/>
        </p:xfrm>
        <a:graphic>
          <a:graphicData uri="http://schemas.openxmlformats.org/presentationml/2006/ole">
            <mc:AlternateContent xmlns:mc="http://schemas.openxmlformats.org/markup-compatibility/2006">
              <mc:Choice xmlns:v="urn:schemas-microsoft-com:vml" Requires="v">
                <p:oleObj spid="_x0000_s8910" name="Equation" r:id="rId11" imgW="2692080" imgH="355320" progId="Equation.DSMT4">
                  <p:embed/>
                </p:oleObj>
              </mc:Choice>
              <mc:Fallback>
                <p:oleObj name="Equation" r:id="rId11" imgW="2692080" imgH="355320" progId="Equation.DSMT4">
                  <p:embed/>
                  <p:pic>
                    <p:nvPicPr>
                      <p:cNvPr id="0" name=""/>
                      <p:cNvPicPr/>
                      <p:nvPr/>
                    </p:nvPicPr>
                    <p:blipFill>
                      <a:blip r:embed="rId12"/>
                      <a:stretch>
                        <a:fillRect/>
                      </a:stretch>
                    </p:blipFill>
                    <p:spPr>
                      <a:xfrm>
                        <a:off x="1616075" y="4510088"/>
                        <a:ext cx="4908550" cy="647700"/>
                      </a:xfrm>
                      <a:prstGeom prst="rect">
                        <a:avLst/>
                      </a:prstGeom>
                    </p:spPr>
                  </p:pic>
                </p:oleObj>
              </mc:Fallback>
            </mc:AlternateContent>
          </a:graphicData>
        </a:graphic>
      </p:graphicFrame>
    </p:spTree>
    <p:extLst>
      <p:ext uri="{BB962C8B-B14F-4D97-AF65-F5344CB8AC3E}">
        <p14:creationId xmlns:p14="http://schemas.microsoft.com/office/powerpoint/2010/main" val="70658666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TAMU_Aero_Logo.png"/>
          <p:cNvPicPr>
            <a:picLocks noChangeAspect="1"/>
          </p:cNvPicPr>
          <p:nvPr/>
        </p:nvPicPr>
        <p:blipFill>
          <a:blip r:embed="rId3"/>
          <a:stretch>
            <a:fillRect/>
          </a:stretch>
        </p:blipFill>
        <p:spPr>
          <a:xfrm>
            <a:off x="0" y="-7813"/>
            <a:ext cx="9144000" cy="998413"/>
          </a:xfrm>
          <a:prstGeom prst="rect">
            <a:avLst/>
          </a:prstGeom>
        </p:spPr>
      </p:pic>
      <p:sp>
        <p:nvSpPr>
          <p:cNvPr id="23" name="Slide Number Placeholder 16"/>
          <p:cNvSpPr txBox="1">
            <a:spLocks/>
          </p:cNvSpPr>
          <p:nvPr/>
        </p:nvSpPr>
        <p:spPr>
          <a:xfrm>
            <a:off x="7046912" y="6520259"/>
            <a:ext cx="2133600" cy="365125"/>
          </a:xfrm>
          <a:prstGeom prst="rect">
            <a:avLst/>
          </a:prstGeom>
        </p:spPr>
        <p:txBody>
          <a:bodyPr vert="horz"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600" i="0" u="none" strike="noStrike" kern="1200" cap="none" spc="0" normalizeH="0" baseline="0" noProof="0" smtClean="0">
                <a:ln>
                  <a:noFill/>
                </a:ln>
                <a:solidFill>
                  <a:srgbClr val="660066"/>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40</a:t>
            </a:fld>
            <a:endParaRPr kumimoji="0" lang="en-US" sz="1600" i="0" u="none" strike="noStrike" kern="1200" cap="none" spc="0" normalizeH="0" baseline="0" noProof="0" dirty="0">
              <a:ln>
                <a:noFill/>
              </a:ln>
              <a:solidFill>
                <a:srgbClr val="660066"/>
              </a:solidFill>
              <a:effectLst/>
              <a:uLnTx/>
              <a:uFillTx/>
              <a:latin typeface="+mn-lt"/>
              <a:ea typeface="+mn-ea"/>
              <a:cs typeface="+mn-cs"/>
            </a:endParaRPr>
          </a:p>
        </p:txBody>
      </p:sp>
      <p:sp>
        <p:nvSpPr>
          <p:cNvPr id="13" name="TextBox 12"/>
          <p:cNvSpPr txBox="1"/>
          <p:nvPr/>
        </p:nvSpPr>
        <p:spPr>
          <a:xfrm>
            <a:off x="6836568" y="39469"/>
            <a:ext cx="2307432" cy="615553"/>
          </a:xfrm>
          <a:prstGeom prst="rect">
            <a:avLst/>
          </a:prstGeom>
          <a:noFill/>
        </p:spPr>
        <p:txBody>
          <a:bodyPr wrap="square" rtlCol="0">
            <a:spAutoFit/>
          </a:bodyPr>
          <a:lstStyle/>
          <a:p>
            <a:r>
              <a:rPr lang="en-US" sz="1200" dirty="0">
                <a:solidFill>
                  <a:schemeClr val="bg1"/>
                </a:solidFill>
                <a:latin typeface="Adobe Caslon Pro Bold"/>
                <a:cs typeface="Adobe Caslon Pro Bold"/>
              </a:rPr>
              <a:t>JUNKINS    &amp;    WOOLLANDS</a:t>
            </a:r>
          </a:p>
          <a:p>
            <a:r>
              <a:rPr lang="en-US" sz="1100" dirty="0">
                <a:solidFill>
                  <a:schemeClr val="bg1"/>
                </a:solidFill>
                <a:latin typeface="Adobe Caslon Pro Bold"/>
                <a:cs typeface="Adobe Caslon Pro Bold"/>
              </a:rPr>
              <a:t>Picard-</a:t>
            </a:r>
            <a:r>
              <a:rPr lang="en-US" sz="1100" dirty="0" err="1">
                <a:solidFill>
                  <a:schemeClr val="bg1"/>
                </a:solidFill>
                <a:latin typeface="Adobe Caslon Pro Bold"/>
                <a:cs typeface="Adobe Caslon Pro Bold"/>
              </a:rPr>
              <a:t>Chebyshev</a:t>
            </a:r>
            <a:r>
              <a:rPr lang="en-US" sz="1100" dirty="0">
                <a:solidFill>
                  <a:schemeClr val="bg1"/>
                </a:solidFill>
                <a:latin typeface="Adobe Caslon Pro Bold"/>
                <a:cs typeface="Adobe Caslon Pro Bold"/>
              </a:rPr>
              <a:t> Lecture Series</a:t>
            </a:r>
          </a:p>
          <a:p>
            <a:r>
              <a:rPr lang="en-US" sz="1100" dirty="0">
                <a:solidFill>
                  <a:schemeClr val="bg1"/>
                </a:solidFill>
                <a:latin typeface="Adobe Caslon Pro Bold"/>
                <a:cs typeface="Adobe Caslon Pro Bold"/>
              </a:rPr>
              <a:t>#3 Picard-Chebyshev Methods</a:t>
            </a:r>
          </a:p>
        </p:txBody>
      </p:sp>
      <p:sp>
        <p:nvSpPr>
          <p:cNvPr id="6" name="Rectangle 5"/>
          <p:cNvSpPr/>
          <p:nvPr/>
        </p:nvSpPr>
        <p:spPr>
          <a:xfrm>
            <a:off x="1" y="580618"/>
            <a:ext cx="9144000" cy="400110"/>
          </a:xfrm>
          <a:prstGeom prst="rect">
            <a:avLst/>
          </a:prstGeom>
        </p:spPr>
        <p:txBody>
          <a:bodyPr wrap="square">
            <a:spAutoFit/>
          </a:bodyPr>
          <a:lstStyle/>
          <a:p>
            <a:pPr algn="ctr"/>
            <a:r>
              <a:rPr lang="en-US" sz="2000" b="1" dirty="0">
                <a:solidFill>
                  <a:srgbClr val="FFFFFF"/>
                </a:solidFill>
                <a:latin typeface="Adobe Caslon Pro Bold"/>
              </a:rPr>
              <a:t>EIGENVALUE  ANALYSIS:  FIRST ORDER</a:t>
            </a:r>
            <a:endParaRPr lang="en-US" sz="2000" b="1" dirty="0">
              <a:solidFill>
                <a:srgbClr val="FFFFFF"/>
              </a:solidFill>
            </a:endParaRPr>
          </a:p>
        </p:txBody>
      </p:sp>
      <p:sp>
        <p:nvSpPr>
          <p:cNvPr id="9" name="Rectangle 8"/>
          <p:cNvSpPr/>
          <p:nvPr/>
        </p:nvSpPr>
        <p:spPr>
          <a:xfrm>
            <a:off x="107504" y="5302949"/>
            <a:ext cx="8928991" cy="1369606"/>
          </a:xfrm>
          <a:prstGeom prst="rect">
            <a:avLst/>
          </a:prstGeom>
        </p:spPr>
        <p:txBody>
          <a:bodyPr wrap="square">
            <a:spAutoFit/>
          </a:bodyPr>
          <a:lstStyle/>
          <a:p>
            <a:pPr marL="285750" indent="-285750">
              <a:buFont typeface="Arial" panose="020B0604020202020204" pitchFamily="34" charset="0"/>
              <a:buChar char="•"/>
            </a:pPr>
            <a:r>
              <a:rPr lang="en-US" dirty="0"/>
              <a:t>For </a:t>
            </a:r>
            <a:r>
              <a:rPr lang="en-US" i="1" dirty="0">
                <a:latin typeface="Times New Roman" panose="02020603050405020304" pitchFamily="18" charset="0"/>
                <a:cs typeface="Times New Roman" panose="02020603050405020304" pitchFamily="18" charset="0"/>
              </a:rPr>
              <a:t>N</a:t>
            </a:r>
            <a:r>
              <a:rPr lang="en-US" dirty="0"/>
              <a:t> &gt; 40, the </a:t>
            </a:r>
            <a:r>
              <a:rPr lang="en-US" b="1" i="1" dirty="0"/>
              <a:t>maximum eigenvalue </a:t>
            </a:r>
            <a:r>
              <a:rPr lang="en-US" dirty="0"/>
              <a:t>of the matrix product [</a:t>
            </a:r>
            <a:r>
              <a:rPr lang="en-US" i="1" dirty="0">
                <a:latin typeface="Times New Roman" panose="02020603050405020304" pitchFamily="18" charset="0"/>
                <a:cs typeface="Times New Roman" panose="02020603050405020304" pitchFamily="18" charset="0"/>
              </a:rPr>
              <a:t>TP</a:t>
            </a:r>
            <a:r>
              <a:rPr lang="en-US" baseline="-25000" dirty="0"/>
              <a:t>1</a:t>
            </a:r>
            <a:r>
              <a:rPr lang="en-US" dirty="0"/>
              <a:t>A] or </a:t>
            </a:r>
            <a:r>
              <a:rPr lang="el-GR" dirty="0"/>
              <a:t>λ</a:t>
            </a:r>
            <a:r>
              <a:rPr lang="en-US" baseline="-25000" dirty="0"/>
              <a:t>max</a:t>
            </a:r>
            <a:r>
              <a:rPr lang="en-US" dirty="0"/>
              <a:t>([</a:t>
            </a:r>
            <a:r>
              <a:rPr lang="en-US" i="1" dirty="0">
                <a:latin typeface="Times New Roman" panose="02020603050405020304" pitchFamily="18" charset="0"/>
                <a:cs typeface="Times New Roman" panose="02020603050405020304" pitchFamily="18" charset="0"/>
              </a:rPr>
              <a:t>TP</a:t>
            </a:r>
            <a:r>
              <a:rPr lang="en-US" baseline="-25000" dirty="0"/>
              <a:t>1</a:t>
            </a:r>
            <a:r>
              <a:rPr lang="en-US" i="1" dirty="0">
                <a:latin typeface="Times New Roman" panose="02020603050405020304" pitchFamily="18" charset="0"/>
                <a:cs typeface="Times New Roman" panose="02020603050405020304" pitchFamily="18" charset="0"/>
              </a:rPr>
              <a:t>A</a:t>
            </a:r>
            <a:r>
              <a:rPr lang="en-US" dirty="0"/>
              <a:t>]) is attracted to a </a:t>
            </a:r>
            <a:r>
              <a:rPr lang="en-US" b="1" i="1" dirty="0"/>
              <a:t>fixed point </a:t>
            </a:r>
            <a:r>
              <a:rPr lang="en-US" dirty="0"/>
              <a:t>on the root locus plots above.</a:t>
            </a:r>
          </a:p>
          <a:p>
            <a:endParaRPr lang="en-US" sz="1100" dirty="0"/>
          </a:p>
          <a:p>
            <a:pPr marL="285750" indent="-285750">
              <a:buFont typeface="Arial" panose="020B0604020202020204" pitchFamily="34" charset="0"/>
              <a:buChar char="•"/>
            </a:pPr>
            <a:r>
              <a:rPr lang="en-US" dirty="0"/>
              <a:t>The code for generating the above figures is available for use as a learning tool: </a:t>
            </a:r>
            <a:r>
              <a:rPr lang="en-US" b="1" dirty="0">
                <a:solidFill>
                  <a:srgbClr val="FF0000"/>
                </a:solidFill>
              </a:rPr>
              <a:t>run_lecture3_example6_ivpI_conv.m</a:t>
            </a:r>
            <a:r>
              <a:rPr lang="en-US" dirty="0"/>
              <a:t>.</a:t>
            </a:r>
          </a:p>
        </p:txBody>
      </p:sp>
      <p:sp>
        <p:nvSpPr>
          <p:cNvPr id="10" name="Rectangle 9"/>
          <p:cNvSpPr/>
          <p:nvPr/>
        </p:nvSpPr>
        <p:spPr>
          <a:xfrm>
            <a:off x="2915816" y="1012086"/>
            <a:ext cx="3312368" cy="369332"/>
          </a:xfrm>
          <a:prstGeom prst="rect">
            <a:avLst/>
          </a:prstGeom>
        </p:spPr>
        <p:txBody>
          <a:bodyPr wrap="square">
            <a:spAutoFit/>
          </a:bodyPr>
          <a:lstStyle/>
          <a:p>
            <a:pPr algn="ctr"/>
            <a:r>
              <a:rPr lang="en-US" b="1" dirty="0">
                <a:solidFill>
                  <a:srgbClr val="0000FF"/>
                </a:solidFill>
              </a:rPr>
              <a:t>Root Locus Plots </a:t>
            </a:r>
            <a:r>
              <a:rPr lang="en-US" dirty="0"/>
              <a:t>for </a:t>
            </a:r>
            <a:r>
              <a:rPr lang="el-GR" dirty="0"/>
              <a:t>λ</a:t>
            </a:r>
            <a:r>
              <a:rPr lang="en-US" baseline="-25000" dirty="0"/>
              <a:t>max</a:t>
            </a:r>
            <a:r>
              <a:rPr lang="en-US" dirty="0"/>
              <a:t>(</a:t>
            </a:r>
            <a:r>
              <a:rPr lang="en-US" i="1" dirty="0">
                <a:latin typeface="Times New Roman" panose="02020603050405020304" pitchFamily="18" charset="0"/>
                <a:cs typeface="Times New Roman" panose="02020603050405020304" pitchFamily="18" charset="0"/>
              </a:rPr>
              <a:t>TP</a:t>
            </a:r>
            <a:r>
              <a:rPr lang="en-US" baseline="-25000" dirty="0">
                <a:latin typeface="Times New Roman" panose="02020603050405020304" pitchFamily="18" charset="0"/>
                <a:cs typeface="Times New Roman" panose="02020603050405020304" pitchFamily="18" charset="0"/>
              </a:rPr>
              <a:t>1</a:t>
            </a:r>
            <a:r>
              <a:rPr lang="en-US" i="1" dirty="0">
                <a:latin typeface="Times New Roman" panose="02020603050405020304" pitchFamily="18" charset="0"/>
                <a:cs typeface="Times New Roman" panose="02020603050405020304" pitchFamily="18" charset="0"/>
              </a:rPr>
              <a:t>A</a:t>
            </a:r>
            <a:r>
              <a:rPr lang="en-US" dirty="0"/>
              <a:t>)</a:t>
            </a:r>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047" y="1402904"/>
            <a:ext cx="4511039" cy="3383280"/>
          </a:xfrm>
          <a:prstGeom prst="rect">
            <a:avLst/>
          </a:prstGeom>
        </p:spPr>
      </p:pic>
      <p:pic>
        <p:nvPicPr>
          <p:cNvPr id="5"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44008" y="1388904"/>
            <a:ext cx="4511039" cy="3383280"/>
          </a:xfrm>
          <a:prstGeom prst="rect">
            <a:avLst/>
          </a:prstGeom>
        </p:spPr>
      </p:pic>
    </p:spTree>
    <p:extLst>
      <p:ext uri="{BB962C8B-B14F-4D97-AF65-F5344CB8AC3E}">
        <p14:creationId xmlns:p14="http://schemas.microsoft.com/office/powerpoint/2010/main" val="115940382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TAMU_Aero_Logo.png"/>
          <p:cNvPicPr>
            <a:picLocks noChangeAspect="1"/>
          </p:cNvPicPr>
          <p:nvPr/>
        </p:nvPicPr>
        <p:blipFill>
          <a:blip r:embed="rId3"/>
          <a:stretch>
            <a:fillRect/>
          </a:stretch>
        </p:blipFill>
        <p:spPr>
          <a:xfrm>
            <a:off x="0" y="-7813"/>
            <a:ext cx="9144000" cy="998413"/>
          </a:xfrm>
          <a:prstGeom prst="rect">
            <a:avLst/>
          </a:prstGeom>
        </p:spPr>
      </p:pic>
      <p:sp>
        <p:nvSpPr>
          <p:cNvPr id="23" name="Slide Number Placeholder 16"/>
          <p:cNvSpPr txBox="1">
            <a:spLocks/>
          </p:cNvSpPr>
          <p:nvPr/>
        </p:nvSpPr>
        <p:spPr>
          <a:xfrm>
            <a:off x="7046912" y="6520259"/>
            <a:ext cx="2133600" cy="365125"/>
          </a:xfrm>
          <a:prstGeom prst="rect">
            <a:avLst/>
          </a:prstGeom>
        </p:spPr>
        <p:txBody>
          <a:bodyPr vert="horz"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600" i="0" u="none" strike="noStrike" kern="1200" cap="none" spc="0" normalizeH="0" baseline="0" noProof="0" smtClean="0">
                <a:ln>
                  <a:noFill/>
                </a:ln>
                <a:solidFill>
                  <a:srgbClr val="660066"/>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41</a:t>
            </a:fld>
            <a:endParaRPr kumimoji="0" lang="en-US" sz="1600" i="0" u="none" strike="noStrike" kern="1200" cap="none" spc="0" normalizeH="0" baseline="0" noProof="0" dirty="0">
              <a:ln>
                <a:noFill/>
              </a:ln>
              <a:solidFill>
                <a:srgbClr val="660066"/>
              </a:solidFill>
              <a:effectLst/>
              <a:uLnTx/>
              <a:uFillTx/>
              <a:latin typeface="+mn-lt"/>
              <a:ea typeface="+mn-ea"/>
              <a:cs typeface="+mn-cs"/>
            </a:endParaRPr>
          </a:p>
        </p:txBody>
      </p:sp>
      <p:sp>
        <p:nvSpPr>
          <p:cNvPr id="13" name="TextBox 12"/>
          <p:cNvSpPr txBox="1"/>
          <p:nvPr/>
        </p:nvSpPr>
        <p:spPr>
          <a:xfrm>
            <a:off x="6836568" y="39469"/>
            <a:ext cx="2307432" cy="615553"/>
          </a:xfrm>
          <a:prstGeom prst="rect">
            <a:avLst/>
          </a:prstGeom>
          <a:noFill/>
        </p:spPr>
        <p:txBody>
          <a:bodyPr wrap="square" rtlCol="0">
            <a:spAutoFit/>
          </a:bodyPr>
          <a:lstStyle/>
          <a:p>
            <a:r>
              <a:rPr lang="en-US" sz="1200" dirty="0">
                <a:solidFill>
                  <a:schemeClr val="bg1"/>
                </a:solidFill>
                <a:latin typeface="Adobe Caslon Pro Bold"/>
                <a:cs typeface="Adobe Caslon Pro Bold"/>
              </a:rPr>
              <a:t>JUNKINS    &amp;    WOOLLANDS</a:t>
            </a:r>
          </a:p>
          <a:p>
            <a:r>
              <a:rPr lang="en-US" sz="1100" dirty="0">
                <a:solidFill>
                  <a:schemeClr val="bg1"/>
                </a:solidFill>
                <a:latin typeface="Adobe Caslon Pro Bold"/>
                <a:cs typeface="Adobe Caslon Pro Bold"/>
              </a:rPr>
              <a:t>Picard-</a:t>
            </a:r>
            <a:r>
              <a:rPr lang="en-US" sz="1100" dirty="0" err="1">
                <a:solidFill>
                  <a:schemeClr val="bg1"/>
                </a:solidFill>
                <a:latin typeface="Adobe Caslon Pro Bold"/>
                <a:cs typeface="Adobe Caslon Pro Bold"/>
              </a:rPr>
              <a:t>Chebyshev</a:t>
            </a:r>
            <a:r>
              <a:rPr lang="en-US" sz="1100" dirty="0">
                <a:solidFill>
                  <a:schemeClr val="bg1"/>
                </a:solidFill>
                <a:latin typeface="Adobe Caslon Pro Bold"/>
                <a:cs typeface="Adobe Caslon Pro Bold"/>
              </a:rPr>
              <a:t> Lecture Series</a:t>
            </a:r>
          </a:p>
          <a:p>
            <a:r>
              <a:rPr lang="en-US" sz="1100" dirty="0">
                <a:solidFill>
                  <a:schemeClr val="bg1"/>
                </a:solidFill>
                <a:latin typeface="Adobe Caslon Pro Bold"/>
                <a:cs typeface="Adobe Caslon Pro Bold"/>
              </a:rPr>
              <a:t>#3 Picard-Chebyshev Methods</a:t>
            </a:r>
          </a:p>
        </p:txBody>
      </p:sp>
      <p:sp>
        <p:nvSpPr>
          <p:cNvPr id="6" name="Rectangle 5"/>
          <p:cNvSpPr/>
          <p:nvPr/>
        </p:nvSpPr>
        <p:spPr>
          <a:xfrm>
            <a:off x="1" y="580618"/>
            <a:ext cx="9144000" cy="400110"/>
          </a:xfrm>
          <a:prstGeom prst="rect">
            <a:avLst/>
          </a:prstGeom>
        </p:spPr>
        <p:txBody>
          <a:bodyPr wrap="square">
            <a:spAutoFit/>
          </a:bodyPr>
          <a:lstStyle/>
          <a:p>
            <a:pPr algn="ctr"/>
            <a:r>
              <a:rPr lang="en-US" sz="2000" b="1" dirty="0">
                <a:solidFill>
                  <a:srgbClr val="FFFFFF"/>
                </a:solidFill>
                <a:latin typeface="Adobe Caslon Pro Bold"/>
              </a:rPr>
              <a:t>EIGENVALUE  ANALYSIS:  FIRST ORDER</a:t>
            </a:r>
            <a:endParaRPr lang="en-US" sz="2000" b="1" dirty="0">
              <a:solidFill>
                <a:srgbClr val="FFFFFF"/>
              </a:solidFill>
            </a:endParaRPr>
          </a:p>
        </p:txBody>
      </p:sp>
      <p:sp>
        <p:nvSpPr>
          <p:cNvPr id="9" name="Rectangle 8"/>
          <p:cNvSpPr/>
          <p:nvPr/>
        </p:nvSpPr>
        <p:spPr>
          <a:xfrm>
            <a:off x="179512" y="4725144"/>
            <a:ext cx="8820472" cy="2031325"/>
          </a:xfrm>
          <a:prstGeom prst="rect">
            <a:avLst/>
          </a:prstGeom>
        </p:spPr>
        <p:txBody>
          <a:bodyPr wrap="square">
            <a:spAutoFit/>
          </a:bodyPr>
          <a:lstStyle/>
          <a:p>
            <a:pPr marL="285750" indent="-285750">
              <a:buFont typeface="Arial" panose="020B0604020202020204" pitchFamily="34" charset="0"/>
              <a:buChar char="•"/>
            </a:pPr>
            <a:r>
              <a:rPr lang="en-US" dirty="0"/>
              <a:t>The left figure shows that increasing </a:t>
            </a:r>
            <a:r>
              <a:rPr lang="en-US" i="1" dirty="0">
                <a:latin typeface="Times New Roman" panose="02020603050405020304" pitchFamily="18" charset="0"/>
                <a:cs typeface="Times New Roman" panose="02020603050405020304" pitchFamily="18" charset="0"/>
              </a:rPr>
              <a:t>N</a:t>
            </a:r>
            <a:r>
              <a:rPr lang="en-US" dirty="0"/>
              <a:t> beyond 40 will </a:t>
            </a:r>
            <a:r>
              <a:rPr lang="en-US" b="1" i="1" dirty="0"/>
              <a:t>not increase </a:t>
            </a:r>
            <a:r>
              <a:rPr lang="en-US" dirty="0"/>
              <a:t>the </a:t>
            </a:r>
            <a:r>
              <a:rPr lang="en-US" b="1" i="1" dirty="0"/>
              <a:t>convergence rate</a:t>
            </a:r>
            <a:r>
              <a:rPr lang="en-US" dirty="0"/>
              <a:t>,</a:t>
            </a:r>
            <a:r>
              <a:rPr lang="en-US" b="1" i="1" dirty="0"/>
              <a:t> </a:t>
            </a:r>
            <a:r>
              <a:rPr lang="en-US" dirty="0"/>
              <a:t>however, it may </a:t>
            </a:r>
            <a:r>
              <a:rPr lang="en-US" b="1" i="1" dirty="0"/>
              <a:t>improve</a:t>
            </a:r>
            <a:r>
              <a:rPr lang="en-US" dirty="0"/>
              <a:t> the </a:t>
            </a:r>
            <a:r>
              <a:rPr lang="en-US" b="1" i="1" dirty="0"/>
              <a:t>accuracy </a:t>
            </a:r>
            <a:r>
              <a:rPr lang="en-US" dirty="0"/>
              <a:t>of the fit/solution for functions requiring </a:t>
            </a:r>
            <a:r>
              <a:rPr lang="en-US" i="1" dirty="0">
                <a:latin typeface="Times New Roman" panose="02020603050405020304" pitchFamily="18" charset="0"/>
                <a:cs typeface="Times New Roman" panose="02020603050405020304" pitchFamily="18" charset="0"/>
              </a:rPr>
              <a:t>M</a:t>
            </a:r>
            <a:r>
              <a:rPr lang="en-US" dirty="0"/>
              <a:t> &gt;= </a:t>
            </a:r>
            <a:r>
              <a:rPr lang="en-US" i="1" dirty="0">
                <a:latin typeface="Times New Roman" panose="02020603050405020304" pitchFamily="18" charset="0"/>
                <a:cs typeface="Times New Roman" panose="02020603050405020304" pitchFamily="18" charset="0"/>
              </a:rPr>
              <a:t>N</a:t>
            </a:r>
            <a:r>
              <a:rPr lang="en-US" dirty="0"/>
              <a:t> &gt; 40 to capture the higher frequency behavior accurately over a specific time interval.</a:t>
            </a:r>
            <a:endParaRPr lang="en-US" sz="1000" dirty="0"/>
          </a:p>
          <a:p>
            <a:pPr marL="285750" indent="-285750">
              <a:buFont typeface="Arial" panose="020B0604020202020204" pitchFamily="34" charset="0"/>
              <a:buChar char="•"/>
            </a:pPr>
            <a:r>
              <a:rPr lang="en-US" dirty="0"/>
              <a:t>Increasing </a:t>
            </a:r>
            <a:r>
              <a:rPr lang="en-US" i="1" dirty="0">
                <a:latin typeface="Times New Roman" panose="02020603050405020304" pitchFamily="18" charset="0"/>
                <a:cs typeface="Times New Roman" panose="02020603050405020304" pitchFamily="18" charset="0"/>
              </a:rPr>
              <a:t>N</a:t>
            </a:r>
            <a:r>
              <a:rPr lang="en-US" dirty="0"/>
              <a:t> beyond 40 also </a:t>
            </a:r>
            <a:r>
              <a:rPr lang="en-US" b="1" i="1" dirty="0"/>
              <a:t>does not increase </a:t>
            </a:r>
            <a:r>
              <a:rPr lang="en-US" dirty="0"/>
              <a:t>the </a:t>
            </a:r>
            <a:r>
              <a:rPr lang="en-US" b="1" i="1" dirty="0"/>
              <a:t>theoretical time interval </a:t>
            </a:r>
            <a:r>
              <a:rPr lang="en-US" dirty="0"/>
              <a:t>over which Picard-Chebyshev numerical integration will converge for a given </a:t>
            </a:r>
            <a:r>
              <a:rPr lang="en-US" i="1" dirty="0">
                <a:latin typeface="Times New Roman" panose="02020603050405020304" pitchFamily="18" charset="0"/>
                <a:cs typeface="Times New Roman" panose="02020603050405020304" pitchFamily="18" charset="0"/>
              </a:rPr>
              <a:t>c</a:t>
            </a:r>
            <a:r>
              <a:rPr lang="en-US" dirty="0"/>
              <a:t>.</a:t>
            </a:r>
          </a:p>
          <a:p>
            <a:pPr marL="285750" indent="-285750">
              <a:buFont typeface="Arial" panose="020B0604020202020204" pitchFamily="34" charset="0"/>
              <a:buChar char="•"/>
            </a:pPr>
            <a:r>
              <a:rPr lang="en-US" dirty="0"/>
              <a:t>The code for generating the above figures is available for use as a learning tool: </a:t>
            </a:r>
            <a:r>
              <a:rPr lang="en-US" b="1" dirty="0">
                <a:solidFill>
                  <a:srgbClr val="FF0000"/>
                </a:solidFill>
              </a:rPr>
              <a:t>run_lecture3_example6_ivpI_conv.m</a:t>
            </a:r>
            <a:r>
              <a:rPr lang="en-US" dirty="0"/>
              <a:t>.</a:t>
            </a:r>
          </a:p>
        </p:txBody>
      </p:sp>
      <p:sp>
        <p:nvSpPr>
          <p:cNvPr id="15" name="Rectangle 14"/>
          <p:cNvSpPr/>
          <p:nvPr/>
        </p:nvSpPr>
        <p:spPr>
          <a:xfrm>
            <a:off x="1043608" y="1052736"/>
            <a:ext cx="2592288" cy="369332"/>
          </a:xfrm>
          <a:prstGeom prst="rect">
            <a:avLst/>
          </a:prstGeom>
        </p:spPr>
        <p:txBody>
          <a:bodyPr wrap="square">
            <a:spAutoFit/>
          </a:bodyPr>
          <a:lstStyle/>
          <a:p>
            <a:pPr algn="ctr"/>
            <a:r>
              <a:rPr lang="en-US" b="1" dirty="0">
                <a:solidFill>
                  <a:srgbClr val="0000FF"/>
                </a:solidFill>
              </a:rPr>
              <a:t>MAX EIGENVALUE VS N</a:t>
            </a:r>
            <a:endParaRPr lang="en-US" dirty="0"/>
          </a:p>
        </p:txBody>
      </p:sp>
      <p:sp>
        <p:nvSpPr>
          <p:cNvPr id="16" name="Rectangle 15"/>
          <p:cNvSpPr/>
          <p:nvPr/>
        </p:nvSpPr>
        <p:spPr>
          <a:xfrm>
            <a:off x="5459367" y="1053315"/>
            <a:ext cx="2880320" cy="369332"/>
          </a:xfrm>
          <a:prstGeom prst="rect">
            <a:avLst/>
          </a:prstGeom>
        </p:spPr>
        <p:txBody>
          <a:bodyPr wrap="square">
            <a:spAutoFit/>
          </a:bodyPr>
          <a:lstStyle/>
          <a:p>
            <a:pPr algn="ctr"/>
            <a:r>
              <a:rPr lang="en-US" b="1" dirty="0">
                <a:solidFill>
                  <a:srgbClr val="0000FF"/>
                </a:solidFill>
              </a:rPr>
              <a:t>DOMAIN OF CONVERGENCE</a:t>
            </a:r>
            <a:endParaRPr lang="en-US" dirty="0"/>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709" y="1381418"/>
            <a:ext cx="4511039" cy="3383280"/>
          </a:xfrm>
          <a:prstGeom prst="rect">
            <a:avLst/>
          </a:prstGeom>
        </p:spPr>
      </p:pic>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72000" y="1381418"/>
            <a:ext cx="4511039" cy="3383280"/>
          </a:xfrm>
          <a:prstGeom prst="rect">
            <a:avLst/>
          </a:prstGeom>
        </p:spPr>
      </p:pic>
    </p:spTree>
    <p:extLst>
      <p:ext uri="{BB962C8B-B14F-4D97-AF65-F5344CB8AC3E}">
        <p14:creationId xmlns:p14="http://schemas.microsoft.com/office/powerpoint/2010/main" val="113091985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TAMU_Aero_Logo.png"/>
          <p:cNvPicPr>
            <a:picLocks noChangeAspect="1"/>
          </p:cNvPicPr>
          <p:nvPr/>
        </p:nvPicPr>
        <p:blipFill>
          <a:blip r:embed="rId4"/>
          <a:stretch>
            <a:fillRect/>
          </a:stretch>
        </p:blipFill>
        <p:spPr>
          <a:xfrm>
            <a:off x="0" y="-7813"/>
            <a:ext cx="9144000" cy="998413"/>
          </a:xfrm>
          <a:prstGeom prst="rect">
            <a:avLst/>
          </a:prstGeom>
        </p:spPr>
      </p:pic>
      <p:sp>
        <p:nvSpPr>
          <p:cNvPr id="33" name="Rectangle 32"/>
          <p:cNvSpPr/>
          <p:nvPr/>
        </p:nvSpPr>
        <p:spPr>
          <a:xfrm>
            <a:off x="1" y="580618"/>
            <a:ext cx="9144000" cy="400110"/>
          </a:xfrm>
          <a:prstGeom prst="rect">
            <a:avLst/>
          </a:prstGeom>
        </p:spPr>
        <p:txBody>
          <a:bodyPr wrap="square">
            <a:spAutoFit/>
          </a:bodyPr>
          <a:lstStyle/>
          <a:p>
            <a:pPr algn="ctr"/>
            <a:r>
              <a:rPr lang="en-US" sz="2000" b="1" dirty="0">
                <a:solidFill>
                  <a:srgbClr val="FFFFFF"/>
                </a:solidFill>
                <a:latin typeface="Adobe Caslon Pro Bold"/>
              </a:rPr>
              <a:t>PICARD-CHEBYSHEV CONVERGENCE: SECOND ORDER</a:t>
            </a:r>
            <a:endParaRPr lang="en-US" sz="2000" b="1" dirty="0">
              <a:solidFill>
                <a:srgbClr val="FFFFFF"/>
              </a:solidFill>
            </a:endParaRPr>
          </a:p>
        </p:txBody>
      </p:sp>
      <p:sp>
        <p:nvSpPr>
          <p:cNvPr id="23" name="Slide Number Placeholder 16"/>
          <p:cNvSpPr txBox="1">
            <a:spLocks/>
          </p:cNvSpPr>
          <p:nvPr/>
        </p:nvSpPr>
        <p:spPr>
          <a:xfrm>
            <a:off x="6934200" y="6416675"/>
            <a:ext cx="2133600" cy="365125"/>
          </a:xfrm>
          <a:prstGeom prst="rect">
            <a:avLst/>
          </a:prstGeom>
        </p:spPr>
        <p:txBody>
          <a:bodyPr vert="horz"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600" i="0" u="none" strike="noStrike" kern="1200" cap="none" spc="0" normalizeH="0" baseline="0" noProof="0" smtClean="0">
                <a:ln>
                  <a:noFill/>
                </a:ln>
                <a:solidFill>
                  <a:srgbClr val="660066"/>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42</a:t>
            </a:fld>
            <a:endParaRPr kumimoji="0" lang="en-US" sz="1600" i="0" u="none" strike="noStrike" kern="1200" cap="none" spc="0" normalizeH="0" baseline="0" noProof="0" dirty="0">
              <a:ln>
                <a:noFill/>
              </a:ln>
              <a:solidFill>
                <a:srgbClr val="660066"/>
              </a:solidFill>
              <a:effectLst/>
              <a:uLnTx/>
              <a:uFillTx/>
              <a:latin typeface="+mn-lt"/>
              <a:ea typeface="+mn-ea"/>
              <a:cs typeface="+mn-cs"/>
            </a:endParaRPr>
          </a:p>
        </p:txBody>
      </p:sp>
      <p:sp>
        <p:nvSpPr>
          <p:cNvPr id="13" name="TextBox 12"/>
          <p:cNvSpPr txBox="1"/>
          <p:nvPr/>
        </p:nvSpPr>
        <p:spPr>
          <a:xfrm>
            <a:off x="6836568" y="39469"/>
            <a:ext cx="2307432" cy="615553"/>
          </a:xfrm>
          <a:prstGeom prst="rect">
            <a:avLst/>
          </a:prstGeom>
          <a:noFill/>
        </p:spPr>
        <p:txBody>
          <a:bodyPr wrap="square" rtlCol="0">
            <a:spAutoFit/>
          </a:bodyPr>
          <a:lstStyle/>
          <a:p>
            <a:r>
              <a:rPr lang="en-US" sz="1200" dirty="0">
                <a:solidFill>
                  <a:schemeClr val="bg1"/>
                </a:solidFill>
                <a:latin typeface="Adobe Caslon Pro Bold"/>
                <a:cs typeface="Adobe Caslon Pro Bold"/>
              </a:rPr>
              <a:t>JUNKINS    &amp;    WOOLLANDS</a:t>
            </a:r>
          </a:p>
          <a:p>
            <a:r>
              <a:rPr lang="en-US" sz="1100" dirty="0">
                <a:solidFill>
                  <a:schemeClr val="bg1"/>
                </a:solidFill>
                <a:latin typeface="Adobe Caslon Pro Bold"/>
                <a:cs typeface="Adobe Caslon Pro Bold"/>
              </a:rPr>
              <a:t>Picard-</a:t>
            </a:r>
            <a:r>
              <a:rPr lang="en-US" sz="1100" dirty="0" err="1">
                <a:solidFill>
                  <a:schemeClr val="bg1"/>
                </a:solidFill>
                <a:latin typeface="Adobe Caslon Pro Bold"/>
                <a:cs typeface="Adobe Caslon Pro Bold"/>
              </a:rPr>
              <a:t>Chebyshev</a:t>
            </a:r>
            <a:r>
              <a:rPr lang="en-US" sz="1100" dirty="0">
                <a:solidFill>
                  <a:schemeClr val="bg1"/>
                </a:solidFill>
                <a:latin typeface="Adobe Caslon Pro Bold"/>
                <a:cs typeface="Adobe Caslon Pro Bold"/>
              </a:rPr>
              <a:t> Lecture Series</a:t>
            </a:r>
          </a:p>
          <a:p>
            <a:r>
              <a:rPr lang="en-US" sz="1100" dirty="0">
                <a:solidFill>
                  <a:schemeClr val="bg1"/>
                </a:solidFill>
                <a:latin typeface="Adobe Caslon Pro Bold"/>
                <a:cs typeface="Adobe Caslon Pro Bold"/>
              </a:rPr>
              <a:t>#3 Picard-Chebyshev Methods</a:t>
            </a:r>
          </a:p>
        </p:txBody>
      </p:sp>
      <mc:AlternateContent xmlns:mc="http://schemas.openxmlformats.org/markup-compatibility/2006" xmlns:a14="http://schemas.microsoft.com/office/drawing/2010/main">
        <mc:Choice Requires="a14">
          <p:sp>
            <p:nvSpPr>
              <p:cNvPr id="7" name="Rectangle 6"/>
              <p:cNvSpPr/>
              <p:nvPr/>
            </p:nvSpPr>
            <p:spPr>
              <a:xfrm>
                <a:off x="107504" y="980728"/>
                <a:ext cx="8960297" cy="5522922"/>
              </a:xfrm>
              <a:prstGeom prst="rect">
                <a:avLst/>
              </a:prstGeom>
            </p:spPr>
            <p:txBody>
              <a:bodyPr wrap="square">
                <a:spAutoFit/>
              </a:bodyPr>
              <a:lstStyle/>
              <a:p>
                <a:r>
                  <a:rPr lang="en-US" b="1" dirty="0">
                    <a:solidFill>
                      <a:srgbClr val="0000FF"/>
                    </a:solidFill>
                  </a:rPr>
                  <a:t>Scalar Problem</a:t>
                </a:r>
                <a:endParaRPr lang="en-US" dirty="0"/>
              </a:p>
              <a:p>
                <a:pPr>
                  <a:buFont typeface="Arial"/>
                  <a:buChar char="•"/>
                </a:pPr>
                <a:r>
                  <a:rPr lang="en-US" dirty="0"/>
                  <a:t> Consider the first order linear differential equation:</a:t>
                </a:r>
                <a:endParaRPr lang="en-US" b="1" dirty="0">
                  <a:solidFill>
                    <a:srgbClr val="0000FF"/>
                  </a:solidFill>
                </a:endParaRPr>
              </a:p>
              <a:p>
                <a:endParaRPr lang="en-US" sz="800" dirty="0"/>
              </a:p>
              <a:p>
                <a:r>
                  <a:rPr lang="en-US" b="1" dirty="0">
                    <a:solidFill>
                      <a:srgbClr val="0000FF"/>
                    </a:solidFill>
                  </a:rPr>
                  <a:t>Picard-Chebyshev Vector Matrix Notation</a:t>
                </a:r>
              </a:p>
              <a:p>
                <a:pPr>
                  <a:buFont typeface="Arial"/>
                  <a:buChar char="•"/>
                </a:pPr>
                <a:endParaRPr lang="en-US" dirty="0"/>
              </a:p>
              <a:p>
                <a:pPr>
                  <a:buFont typeface="Arial"/>
                  <a:buChar char="•"/>
                </a:pPr>
                <a:endParaRPr lang="en-US" dirty="0"/>
              </a:p>
              <a:p>
                <a:pPr>
                  <a:buFont typeface="Arial"/>
                  <a:buChar char="•"/>
                </a:pPr>
                <a:endParaRPr lang="en-US" dirty="0"/>
              </a:p>
              <a:p>
                <a:endParaRPr lang="en-US" dirty="0"/>
              </a:p>
              <a:p>
                <a:endParaRPr lang="en-US" dirty="0"/>
              </a:p>
              <a:p>
                <a:endParaRPr lang="en-US" dirty="0"/>
              </a:p>
              <a:p>
                <a:endParaRPr lang="en-US" dirty="0"/>
              </a:p>
              <a:p>
                <a:endParaRPr lang="en-US" sz="800" dirty="0"/>
              </a:p>
              <a:p>
                <a:pPr>
                  <a:buFont typeface="Arial"/>
                  <a:buChar char="•"/>
                </a:pPr>
                <a:r>
                  <a:rPr lang="en-US" dirty="0"/>
                  <a:t> If the max eigenvalue &lt; 1, Picard sequence converges (analogous to difference equations).</a:t>
                </a:r>
              </a:p>
              <a:p>
                <a:pPr>
                  <a:buFont typeface="Arial"/>
                  <a:buChar char="•"/>
                </a:pPr>
                <a:r>
                  <a:rPr lang="en-US" dirty="0"/>
                  <a:t> The matrix product </a:t>
                </a:r>
                <a14:m>
                  <m:oMath xmlns:m="http://schemas.openxmlformats.org/officeDocument/2006/math">
                    <m:r>
                      <a:rPr lang="en-US" i="1">
                        <a:latin typeface="Cambria Math" panose="02040503050406030204" pitchFamily="18" charset="0"/>
                      </a:rPr>
                      <m:t>𝑇</m:t>
                    </m:r>
                    <m:d>
                      <m:dPr>
                        <m:ctrlPr>
                          <a:rPr lang="en-US" i="1">
                            <a:latin typeface="Cambria Math" panose="02040503050406030204" pitchFamily="18" charset="0"/>
                          </a:rPr>
                        </m:ctrlPr>
                      </m:dPr>
                      <m:e>
                        <m:r>
                          <a:rPr lang="el-GR" i="1" smtClean="0">
                            <a:latin typeface="Cambria Math" panose="02040503050406030204" pitchFamily="18" charset="0"/>
                          </a:rPr>
                          <m:t>𝜏</m:t>
                        </m:r>
                      </m:e>
                    </m:d>
                    <m:sSub>
                      <m:sSubPr>
                        <m:ctrlPr>
                          <a:rPr lang="en-US" i="1">
                            <a:latin typeface="Cambria Math" panose="02040503050406030204" pitchFamily="18" charset="0"/>
                          </a:rPr>
                        </m:ctrlPr>
                      </m:sSubPr>
                      <m:e>
                        <m:r>
                          <a:rPr lang="en-US" i="1">
                            <a:latin typeface="Cambria Math" panose="02040503050406030204" pitchFamily="18" charset="0"/>
                          </a:rPr>
                          <m:t>𝑃</m:t>
                        </m:r>
                      </m:e>
                      <m:sub>
                        <m:r>
                          <a:rPr lang="en-US" b="0" i="0" smtClean="0">
                            <a:latin typeface="Cambria Math" panose="02040503050406030204" pitchFamily="18" charset="0"/>
                          </a:rPr>
                          <m:t>2</m:t>
                        </m:r>
                      </m:sub>
                    </m:sSub>
                    <m:sSub>
                      <m:sSubPr>
                        <m:ctrlPr>
                          <a:rPr lang="en-US" i="1">
                            <a:latin typeface="Cambria Math" panose="02040503050406030204" pitchFamily="18" charset="0"/>
                          </a:rPr>
                        </m:ctrlPr>
                      </m:sSubPr>
                      <m:e>
                        <m:r>
                          <a:rPr lang="en-US" i="1">
                            <a:latin typeface="Cambria Math" panose="02040503050406030204" pitchFamily="18" charset="0"/>
                          </a:rPr>
                          <m:t>𝑃</m:t>
                        </m:r>
                      </m:e>
                      <m:sub>
                        <m:r>
                          <a:rPr lang="en-US">
                            <a:latin typeface="Cambria Math" panose="02040503050406030204" pitchFamily="18" charset="0"/>
                          </a:rPr>
                          <m:t>1</m:t>
                        </m:r>
                      </m:sub>
                    </m:sSub>
                    <m:r>
                      <a:rPr lang="en-US" i="1">
                        <a:latin typeface="Cambria Math" panose="02040503050406030204" pitchFamily="18" charset="0"/>
                      </a:rPr>
                      <m:t>𝐴</m:t>
                    </m:r>
                  </m:oMath>
                </a14:m>
                <a:r>
                  <a:rPr lang="en-US" dirty="0"/>
                  <a:t> is constant once </a:t>
                </a:r>
                <a:r>
                  <a:rPr lang="en-US" i="1" dirty="0">
                    <a:latin typeface="Times New Roman" panose="02020603050405020304" pitchFamily="18" charset="0"/>
                    <a:cs typeface="Times New Roman" panose="02020603050405020304" pitchFamily="18" charset="0"/>
                  </a:rPr>
                  <a:t>N</a:t>
                </a:r>
                <a:r>
                  <a:rPr lang="en-US" dirty="0"/>
                  <a:t> is selected.</a:t>
                </a:r>
              </a:p>
              <a:p>
                <a:pPr>
                  <a:buFont typeface="Arial"/>
                  <a:buChar char="•"/>
                </a:pPr>
                <a:r>
                  <a:rPr lang="en-US" dirty="0"/>
                  <a:t> Max eigenvalues are scaled by the time of flight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𝑡</m:t>
                        </m:r>
                      </m:e>
                      <m:sub>
                        <m:r>
                          <a:rPr lang="en-US" i="1">
                            <a:latin typeface="Cambria Math" panose="02040503050406030204" pitchFamily="18" charset="0"/>
                          </a:rPr>
                          <m:t>𝑓</m:t>
                        </m:r>
                      </m:sub>
                    </m:sSub>
                    <m:r>
                      <a:rPr lang="en-US">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𝑡</m:t>
                        </m:r>
                      </m:e>
                      <m:sub>
                        <m:r>
                          <a:rPr lang="en-US">
                            <a:latin typeface="Cambria Math" panose="02040503050406030204" pitchFamily="18" charset="0"/>
                          </a:rPr>
                          <m:t>0</m:t>
                        </m:r>
                      </m:sub>
                    </m:sSub>
                  </m:oMath>
                </a14:m>
                <a:r>
                  <a:rPr lang="en-US" dirty="0"/>
                  <a:t> and </a:t>
                </a:r>
                <a14:m>
                  <m:oMath xmlns:m="http://schemas.openxmlformats.org/officeDocument/2006/math">
                    <m:r>
                      <a:rPr lang="en-US" b="0" i="1" smtClean="0">
                        <a:latin typeface="Cambria Math" panose="02040503050406030204" pitchFamily="18" charset="0"/>
                      </a:rPr>
                      <m:t>𝑐</m:t>
                    </m:r>
                  </m:oMath>
                </a14:m>
                <a:r>
                  <a:rPr lang="en-US" dirty="0"/>
                  <a:t>.</a:t>
                </a:r>
              </a:p>
              <a:p>
                <a:endParaRPr lang="en-US" dirty="0"/>
              </a:p>
              <a:p>
                <a:pPr>
                  <a:buFont typeface="Arial"/>
                  <a:buChar char="•"/>
                </a:pPr>
                <a:endParaRPr lang="en-US" dirty="0"/>
              </a:p>
              <a:p>
                <a:pPr>
                  <a:buFont typeface="Arial"/>
                  <a:buChar char="•"/>
                </a:pPr>
                <a:endParaRPr lang="en-US" dirty="0"/>
              </a:p>
              <a:p>
                <a:endParaRPr lang="en-US" sz="1000" b="1" dirty="0"/>
              </a:p>
              <a:p>
                <a:r>
                  <a:rPr lang="en-US" b="1" dirty="0">
                    <a:solidFill>
                      <a:srgbClr val="0000FF"/>
                    </a:solidFill>
                  </a:rPr>
                  <a:t>Notation</a:t>
                </a:r>
                <a:endParaRPr lang="en-US" sz="700" b="1" dirty="0"/>
              </a:p>
              <a:p>
                <a:pPr>
                  <a:buFont typeface="Arial"/>
                  <a:buChar char="•"/>
                </a:pPr>
                <a:r>
                  <a:rPr lang="en-US" dirty="0"/>
                  <a:t> For a linear system, given </a:t>
                </a:r>
                <a14:m>
                  <m:oMath xmlns:m="http://schemas.openxmlformats.org/officeDocument/2006/math">
                    <m:r>
                      <a:rPr lang="en-US" i="1">
                        <a:latin typeface="Cambria Math" panose="02040503050406030204" pitchFamily="18" charset="0"/>
                      </a:rPr>
                      <m:t>𝑐</m:t>
                    </m:r>
                  </m:oMath>
                </a14:m>
                <a:r>
                  <a:rPr lang="en-US" dirty="0"/>
                  <a:t> we can directly compute the domain of convergence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𝑡</m:t>
                        </m:r>
                      </m:e>
                      <m:sub>
                        <m:r>
                          <a:rPr lang="en-US" i="1">
                            <a:latin typeface="Cambria Math" panose="02040503050406030204" pitchFamily="18" charset="0"/>
                          </a:rPr>
                          <m:t>𝑓</m:t>
                        </m:r>
                      </m:sub>
                    </m:sSub>
                    <m:r>
                      <a:rPr lang="en-US">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𝑡</m:t>
                        </m:r>
                      </m:e>
                      <m:sub>
                        <m:r>
                          <a:rPr lang="en-US">
                            <a:latin typeface="Cambria Math" panose="02040503050406030204" pitchFamily="18" charset="0"/>
                          </a:rPr>
                          <m:t>0</m:t>
                        </m:r>
                      </m:sub>
                    </m:sSub>
                  </m:oMath>
                </a14:m>
                <a:r>
                  <a:rPr lang="en-US" dirty="0"/>
                  <a:t>. </a:t>
                </a:r>
              </a:p>
            </p:txBody>
          </p:sp>
        </mc:Choice>
        <mc:Fallback xmlns="">
          <p:sp>
            <p:nvSpPr>
              <p:cNvPr id="7" name="Rectangle 6"/>
              <p:cNvSpPr>
                <a:spLocks noRot="1" noChangeAspect="1" noMove="1" noResize="1" noEditPoints="1" noAdjustHandles="1" noChangeArrowheads="1" noChangeShapeType="1" noTextEdit="1"/>
              </p:cNvSpPr>
              <p:nvPr/>
            </p:nvSpPr>
            <p:spPr>
              <a:xfrm>
                <a:off x="107504" y="980728"/>
                <a:ext cx="8960297" cy="5522922"/>
              </a:xfrm>
              <a:prstGeom prst="rect">
                <a:avLst/>
              </a:prstGeom>
              <a:blipFill rotWithShape="0">
                <a:blip r:embed="rId5"/>
                <a:stretch>
                  <a:fillRect l="-612" t="-662" b="-442"/>
                </a:stretch>
              </a:blipFill>
            </p:spPr>
            <p:txBody>
              <a:bodyPr/>
              <a:lstStyle/>
              <a:p>
                <a:r>
                  <a:rPr lang="en-US">
                    <a:noFill/>
                  </a:rPr>
                  <a:t> </a:t>
                </a:r>
              </a:p>
            </p:txBody>
          </p:sp>
        </mc:Fallback>
      </mc:AlternateContent>
      <p:graphicFrame>
        <p:nvGraphicFramePr>
          <p:cNvPr id="12" name="Object 11"/>
          <p:cNvGraphicFramePr>
            <a:graphicFrameLocks noChangeAspect="1"/>
          </p:cNvGraphicFramePr>
          <p:nvPr>
            <p:extLst>
              <p:ext uri="{D42A27DB-BD31-4B8C-83A1-F6EECF244321}">
                <p14:modId xmlns:p14="http://schemas.microsoft.com/office/powerpoint/2010/main" val="64726907"/>
              </p:ext>
            </p:extLst>
          </p:nvPr>
        </p:nvGraphicFramePr>
        <p:xfrm>
          <a:off x="927100" y="4835525"/>
          <a:ext cx="7291388" cy="1042988"/>
        </p:xfrm>
        <a:graphic>
          <a:graphicData uri="http://schemas.openxmlformats.org/presentationml/2006/ole">
            <mc:AlternateContent xmlns:mc="http://schemas.openxmlformats.org/markup-compatibility/2006">
              <mc:Choice xmlns:v="urn:schemas-microsoft-com:vml" Requires="v">
                <p:oleObj spid="_x0000_s38226" name="Equation" r:id="rId6" imgW="4178160" imgH="596880" progId="Equation.DSMT4">
                  <p:embed/>
                </p:oleObj>
              </mc:Choice>
              <mc:Fallback>
                <p:oleObj name="Equation" r:id="rId6" imgW="4178160" imgH="596880" progId="Equation.DSMT4">
                  <p:embed/>
                  <p:pic>
                    <p:nvPicPr>
                      <p:cNvPr id="0" name=""/>
                      <p:cNvPicPr/>
                      <p:nvPr/>
                    </p:nvPicPr>
                    <p:blipFill>
                      <a:blip r:embed="rId7"/>
                      <a:stretch>
                        <a:fillRect/>
                      </a:stretch>
                    </p:blipFill>
                    <p:spPr>
                      <a:xfrm>
                        <a:off x="927100" y="4835525"/>
                        <a:ext cx="7291388" cy="1042988"/>
                      </a:xfrm>
                      <a:prstGeom prst="rect">
                        <a:avLst/>
                      </a:prstGeom>
                    </p:spPr>
                  </p:pic>
                </p:oleObj>
              </mc:Fallback>
            </mc:AlternateContent>
          </a:graphicData>
        </a:graphic>
      </p:graphicFrame>
      <p:graphicFrame>
        <p:nvGraphicFramePr>
          <p:cNvPr id="10" name="Object 9"/>
          <p:cNvGraphicFramePr>
            <a:graphicFrameLocks noChangeAspect="1"/>
          </p:cNvGraphicFramePr>
          <p:nvPr>
            <p:extLst>
              <p:ext uri="{D42A27DB-BD31-4B8C-83A1-F6EECF244321}">
                <p14:modId xmlns:p14="http://schemas.microsoft.com/office/powerpoint/2010/main" val="310494550"/>
              </p:ext>
            </p:extLst>
          </p:nvPr>
        </p:nvGraphicFramePr>
        <p:xfrm>
          <a:off x="2366963" y="2559050"/>
          <a:ext cx="3832225" cy="838200"/>
        </p:xfrm>
        <a:graphic>
          <a:graphicData uri="http://schemas.openxmlformats.org/presentationml/2006/ole">
            <mc:AlternateContent xmlns:mc="http://schemas.openxmlformats.org/markup-compatibility/2006">
              <mc:Choice xmlns:v="urn:schemas-microsoft-com:vml" Requires="v">
                <p:oleObj spid="_x0000_s38227" name="Equation" r:id="rId8" imgW="2323800" imgH="507960" progId="Equation.DSMT4">
                  <p:embed/>
                </p:oleObj>
              </mc:Choice>
              <mc:Fallback>
                <p:oleObj name="Equation" r:id="rId8" imgW="2323800" imgH="507960" progId="Equation.DSMT4">
                  <p:embed/>
                  <p:pic>
                    <p:nvPicPr>
                      <p:cNvPr id="0" name=""/>
                      <p:cNvPicPr/>
                      <p:nvPr/>
                    </p:nvPicPr>
                    <p:blipFill>
                      <a:blip r:embed="rId9"/>
                      <a:stretch>
                        <a:fillRect/>
                      </a:stretch>
                    </p:blipFill>
                    <p:spPr>
                      <a:xfrm>
                        <a:off x="2366963" y="2559050"/>
                        <a:ext cx="3832225" cy="838200"/>
                      </a:xfrm>
                      <a:prstGeom prst="rect">
                        <a:avLst/>
                      </a:prstGeom>
                    </p:spPr>
                  </p:pic>
                </p:oleObj>
              </mc:Fallback>
            </mc:AlternateContent>
          </a:graphicData>
        </a:graphic>
      </p:graphicFrame>
      <p:sp>
        <p:nvSpPr>
          <p:cNvPr id="29" name="Rectangle 28"/>
          <p:cNvSpPr/>
          <p:nvPr/>
        </p:nvSpPr>
        <p:spPr>
          <a:xfrm>
            <a:off x="1403648" y="2833579"/>
            <a:ext cx="720069" cy="276999"/>
          </a:xfrm>
          <a:prstGeom prst="rect">
            <a:avLst/>
          </a:prstGeom>
        </p:spPr>
        <p:txBody>
          <a:bodyPr wrap="none">
            <a:spAutoFit/>
          </a:bodyPr>
          <a:lstStyle/>
          <a:p>
            <a:r>
              <a:rPr lang="en-US" sz="1200" b="1" dirty="0">
                <a:solidFill>
                  <a:srgbClr val="00B0F0"/>
                </a:solidFill>
                <a:cs typeface="Times New Roman" panose="02020603050405020304" pitchFamily="18" charset="0"/>
              </a:rPr>
              <a:t>Solution</a:t>
            </a:r>
          </a:p>
        </p:txBody>
      </p:sp>
      <p:cxnSp>
        <p:nvCxnSpPr>
          <p:cNvPr id="30" name="Straight Arrow Connector 29"/>
          <p:cNvCxnSpPr/>
          <p:nvPr/>
        </p:nvCxnSpPr>
        <p:spPr>
          <a:xfrm flipV="1">
            <a:off x="2051720" y="2972079"/>
            <a:ext cx="288032" cy="5"/>
          </a:xfrm>
          <a:prstGeom prst="straightConnector1">
            <a:avLst/>
          </a:prstGeom>
          <a:ln>
            <a:solidFill>
              <a:srgbClr val="00B0F0"/>
            </a:solidFill>
            <a:tailEnd type="triangle"/>
          </a:ln>
          <a:effectLst>
            <a:outerShdw blurRad="50800" dist="38100" dir="5400000" algn="t"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cxnSp>
        <p:nvCxnSpPr>
          <p:cNvPr id="32" name="Straight Arrow Connector 31"/>
          <p:cNvCxnSpPr/>
          <p:nvPr/>
        </p:nvCxnSpPr>
        <p:spPr>
          <a:xfrm>
            <a:off x="4139952" y="2417347"/>
            <a:ext cx="0" cy="323973"/>
          </a:xfrm>
          <a:prstGeom prst="straightConnector1">
            <a:avLst/>
          </a:prstGeom>
          <a:ln>
            <a:solidFill>
              <a:srgbClr val="00B050"/>
            </a:solidFill>
            <a:tailEnd type="triangle"/>
          </a:ln>
          <a:effectLst>
            <a:outerShdw blurRad="50800" dist="38100" dir="5400000" algn="t"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cxnSp>
        <p:nvCxnSpPr>
          <p:cNvPr id="35" name="Straight Arrow Connector 34"/>
          <p:cNvCxnSpPr/>
          <p:nvPr/>
        </p:nvCxnSpPr>
        <p:spPr>
          <a:xfrm>
            <a:off x="4932040" y="2417347"/>
            <a:ext cx="0" cy="323973"/>
          </a:xfrm>
          <a:prstGeom prst="straightConnector1">
            <a:avLst/>
          </a:prstGeom>
          <a:ln>
            <a:solidFill>
              <a:srgbClr val="FF0000"/>
            </a:solidFill>
            <a:tailEnd type="triangle"/>
          </a:ln>
          <a:effectLst>
            <a:outerShdw blurRad="50800" dist="38100" dir="5400000" algn="t"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sp>
        <p:nvSpPr>
          <p:cNvPr id="31" name="Left Brace 30"/>
          <p:cNvSpPr/>
          <p:nvPr/>
        </p:nvSpPr>
        <p:spPr>
          <a:xfrm rot="16200000">
            <a:off x="4453055" y="3161688"/>
            <a:ext cx="288032" cy="381911"/>
          </a:xfrm>
          <a:prstGeom prst="leftBrace">
            <a:avLst/>
          </a:prstGeom>
          <a:ln>
            <a:solidFill>
              <a:srgbClr val="0000FF"/>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7" name="Left Brace 36"/>
          <p:cNvSpPr/>
          <p:nvPr/>
        </p:nvSpPr>
        <p:spPr>
          <a:xfrm rot="16200000">
            <a:off x="3212549" y="3008988"/>
            <a:ext cx="195287" cy="788753"/>
          </a:xfrm>
          <a:prstGeom prst="leftBrace">
            <a:avLst/>
          </a:prstGeom>
          <a:ln>
            <a:solidFill>
              <a:srgbClr val="FF66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8" name="Rectangle 37"/>
          <p:cNvSpPr/>
          <p:nvPr/>
        </p:nvSpPr>
        <p:spPr>
          <a:xfrm>
            <a:off x="2736349" y="3471391"/>
            <a:ext cx="1147686" cy="461665"/>
          </a:xfrm>
          <a:prstGeom prst="rect">
            <a:avLst/>
          </a:prstGeom>
        </p:spPr>
        <p:txBody>
          <a:bodyPr wrap="none">
            <a:spAutoFit/>
          </a:bodyPr>
          <a:lstStyle/>
          <a:p>
            <a:pPr algn="ctr"/>
            <a:r>
              <a:rPr lang="en-US" sz="1200" b="1" dirty="0">
                <a:solidFill>
                  <a:srgbClr val="FF6600"/>
                </a:solidFill>
                <a:cs typeface="Times New Roman" panose="02020603050405020304" pitchFamily="18" charset="0"/>
              </a:rPr>
              <a:t>t </a:t>
            </a:r>
            <a:r>
              <a:rPr lang="en-US" sz="1200" b="1" dirty="0">
                <a:solidFill>
                  <a:srgbClr val="FF6600"/>
                </a:solidFill>
                <a:cs typeface="Times New Roman" panose="02020603050405020304" pitchFamily="18" charset="0"/>
                <a:sym typeface="Wingdings" panose="05000000000000000000" pitchFamily="2" charset="2"/>
              </a:rPr>
              <a:t> </a:t>
            </a:r>
            <a:r>
              <a:rPr lang="el-GR" sz="1200" b="1" dirty="0">
                <a:solidFill>
                  <a:srgbClr val="FF6600"/>
                </a:solidFill>
                <a:cs typeface="Times New Roman" panose="02020603050405020304" pitchFamily="18" charset="0"/>
                <a:sym typeface="Wingdings" panose="05000000000000000000" pitchFamily="2" charset="2"/>
              </a:rPr>
              <a:t>τ</a:t>
            </a:r>
            <a:r>
              <a:rPr lang="en-US" sz="1200" b="1" dirty="0">
                <a:solidFill>
                  <a:srgbClr val="FF6600"/>
                </a:solidFill>
                <a:cs typeface="Times New Roman" panose="02020603050405020304" pitchFamily="18" charset="0"/>
              </a:rPr>
              <a:t> time </a:t>
            </a:r>
          </a:p>
          <a:p>
            <a:pPr algn="ctr"/>
            <a:r>
              <a:rPr lang="en-US" sz="1200" b="1" dirty="0">
                <a:solidFill>
                  <a:srgbClr val="FF6600"/>
                </a:solidFill>
                <a:cs typeface="Times New Roman" panose="02020603050405020304" pitchFamily="18" charset="0"/>
              </a:rPr>
              <a:t>transformation</a:t>
            </a:r>
          </a:p>
        </p:txBody>
      </p:sp>
      <p:sp>
        <p:nvSpPr>
          <p:cNvPr id="39" name="Rectangle 38"/>
          <p:cNvSpPr/>
          <p:nvPr/>
        </p:nvSpPr>
        <p:spPr>
          <a:xfrm>
            <a:off x="3713521" y="2003270"/>
            <a:ext cx="872996" cy="461665"/>
          </a:xfrm>
          <a:prstGeom prst="rect">
            <a:avLst/>
          </a:prstGeom>
        </p:spPr>
        <p:txBody>
          <a:bodyPr wrap="none">
            <a:spAutoFit/>
          </a:bodyPr>
          <a:lstStyle/>
          <a:p>
            <a:pPr algn="ctr"/>
            <a:r>
              <a:rPr lang="en-US" sz="1200" b="1" dirty="0">
                <a:solidFill>
                  <a:srgbClr val="00B050"/>
                </a:solidFill>
                <a:cs typeface="Times New Roman" panose="02020603050405020304" pitchFamily="18" charset="0"/>
              </a:rPr>
              <a:t>Chebyshev</a:t>
            </a:r>
          </a:p>
          <a:p>
            <a:pPr algn="ctr"/>
            <a:r>
              <a:rPr lang="en-US" sz="1200" b="1" dirty="0">
                <a:solidFill>
                  <a:srgbClr val="00B050"/>
                </a:solidFill>
                <a:cs typeface="Times New Roman" panose="02020603050405020304" pitchFamily="18" charset="0"/>
              </a:rPr>
              <a:t>matrix</a:t>
            </a:r>
          </a:p>
        </p:txBody>
      </p:sp>
      <p:sp>
        <p:nvSpPr>
          <p:cNvPr id="40" name="Rectangle 39"/>
          <p:cNvSpPr/>
          <p:nvPr/>
        </p:nvSpPr>
        <p:spPr>
          <a:xfrm>
            <a:off x="3862340" y="3453649"/>
            <a:ext cx="1183209" cy="461665"/>
          </a:xfrm>
          <a:prstGeom prst="rect">
            <a:avLst/>
          </a:prstGeom>
        </p:spPr>
        <p:txBody>
          <a:bodyPr wrap="none">
            <a:spAutoFit/>
          </a:bodyPr>
          <a:lstStyle/>
          <a:p>
            <a:pPr algn="ctr"/>
            <a:r>
              <a:rPr lang="en-US" sz="1200" b="1" dirty="0">
                <a:solidFill>
                  <a:srgbClr val="0000FF"/>
                </a:solidFill>
                <a:cs typeface="Times New Roman" panose="02020603050405020304" pitchFamily="18" charset="0"/>
              </a:rPr>
              <a:t>Integration</a:t>
            </a:r>
          </a:p>
          <a:p>
            <a:pPr algn="ctr"/>
            <a:r>
              <a:rPr lang="en-US" sz="1200" b="1" dirty="0">
                <a:solidFill>
                  <a:srgbClr val="0000FF"/>
                </a:solidFill>
                <a:cs typeface="Times New Roman" panose="02020603050405020304" pitchFamily="18" charset="0"/>
              </a:rPr>
              <a:t>operators: I &amp; II</a:t>
            </a:r>
          </a:p>
        </p:txBody>
      </p:sp>
      <p:sp>
        <p:nvSpPr>
          <p:cNvPr id="41" name="Rectangle 40"/>
          <p:cNvSpPr/>
          <p:nvPr/>
        </p:nvSpPr>
        <p:spPr>
          <a:xfrm>
            <a:off x="4716016" y="2000582"/>
            <a:ext cx="1043619" cy="461665"/>
          </a:xfrm>
          <a:prstGeom prst="rect">
            <a:avLst/>
          </a:prstGeom>
        </p:spPr>
        <p:txBody>
          <a:bodyPr wrap="none">
            <a:spAutoFit/>
          </a:bodyPr>
          <a:lstStyle/>
          <a:p>
            <a:pPr algn="ctr"/>
            <a:r>
              <a:rPr lang="en-US" sz="1200" b="1" dirty="0">
                <a:solidFill>
                  <a:srgbClr val="FF0000"/>
                </a:solidFill>
                <a:cs typeface="Times New Roman" panose="02020603050405020304" pitchFamily="18" charset="0"/>
              </a:rPr>
              <a:t>Least squares</a:t>
            </a:r>
          </a:p>
          <a:p>
            <a:pPr algn="ctr"/>
            <a:r>
              <a:rPr lang="en-US" sz="1200" b="1" dirty="0">
                <a:solidFill>
                  <a:srgbClr val="FF0000"/>
                </a:solidFill>
                <a:cs typeface="Times New Roman" panose="02020603050405020304" pitchFamily="18" charset="0"/>
              </a:rPr>
              <a:t>operator</a:t>
            </a:r>
          </a:p>
        </p:txBody>
      </p:sp>
      <p:sp>
        <p:nvSpPr>
          <p:cNvPr id="42" name="Rectangle 41"/>
          <p:cNvSpPr/>
          <p:nvPr/>
        </p:nvSpPr>
        <p:spPr>
          <a:xfrm>
            <a:off x="5002457" y="3471132"/>
            <a:ext cx="721671" cy="461665"/>
          </a:xfrm>
          <a:prstGeom prst="rect">
            <a:avLst/>
          </a:prstGeom>
        </p:spPr>
        <p:txBody>
          <a:bodyPr wrap="none">
            <a:spAutoFit/>
          </a:bodyPr>
          <a:lstStyle/>
          <a:p>
            <a:pPr algn="ctr"/>
            <a:r>
              <a:rPr lang="en-US" sz="1200" b="1" dirty="0">
                <a:solidFill>
                  <a:srgbClr val="7030A0"/>
                </a:solidFill>
                <a:cs typeface="Times New Roman" panose="02020603050405020304" pitchFamily="18" charset="0"/>
              </a:rPr>
              <a:t>Forcing</a:t>
            </a:r>
          </a:p>
          <a:p>
            <a:pPr algn="ctr"/>
            <a:r>
              <a:rPr lang="en-US" sz="1200" b="1" dirty="0">
                <a:solidFill>
                  <a:srgbClr val="7030A0"/>
                </a:solidFill>
                <a:cs typeface="Times New Roman" panose="02020603050405020304" pitchFamily="18" charset="0"/>
              </a:rPr>
              <a:t>function</a:t>
            </a:r>
          </a:p>
        </p:txBody>
      </p:sp>
      <p:sp>
        <p:nvSpPr>
          <p:cNvPr id="43" name="Rectangle 42"/>
          <p:cNvSpPr/>
          <p:nvPr/>
        </p:nvSpPr>
        <p:spPr>
          <a:xfrm>
            <a:off x="6325731" y="2746963"/>
            <a:ext cx="1198597" cy="461665"/>
          </a:xfrm>
          <a:prstGeom prst="rect">
            <a:avLst/>
          </a:prstGeom>
        </p:spPr>
        <p:txBody>
          <a:bodyPr wrap="none">
            <a:spAutoFit/>
          </a:bodyPr>
          <a:lstStyle/>
          <a:p>
            <a:pPr algn="ctr"/>
            <a:r>
              <a:rPr lang="en-US" sz="1200" b="1" dirty="0">
                <a:solidFill>
                  <a:schemeClr val="accent2">
                    <a:lumMod val="75000"/>
                  </a:schemeClr>
                </a:solidFill>
              </a:rPr>
              <a:t>Initial condition</a:t>
            </a:r>
          </a:p>
          <a:p>
            <a:pPr algn="ctr"/>
            <a:r>
              <a:rPr lang="en-US" sz="1200" b="1" dirty="0">
                <a:solidFill>
                  <a:schemeClr val="accent2">
                    <a:lumMod val="75000"/>
                  </a:schemeClr>
                </a:solidFill>
                <a:cs typeface="Times New Roman" panose="02020603050405020304" pitchFamily="18" charset="0"/>
              </a:rPr>
              <a:t>vector</a:t>
            </a:r>
            <a:endParaRPr lang="en-US" sz="1200" b="1" dirty="0">
              <a:solidFill>
                <a:srgbClr val="00B0F0"/>
              </a:solidFill>
              <a:cs typeface="Times New Roman" panose="02020603050405020304" pitchFamily="18" charset="0"/>
            </a:endParaRPr>
          </a:p>
        </p:txBody>
      </p:sp>
      <p:cxnSp>
        <p:nvCxnSpPr>
          <p:cNvPr id="51" name="Straight Arrow Connector 50"/>
          <p:cNvCxnSpPr/>
          <p:nvPr/>
        </p:nvCxnSpPr>
        <p:spPr>
          <a:xfrm flipH="1">
            <a:off x="6156176" y="2977796"/>
            <a:ext cx="288032" cy="0"/>
          </a:xfrm>
          <a:prstGeom prst="straightConnector1">
            <a:avLst/>
          </a:prstGeom>
          <a:ln>
            <a:solidFill>
              <a:schemeClr val="accent2">
                <a:lumMod val="75000"/>
              </a:schemeClr>
            </a:solidFill>
            <a:tailEnd type="triangle"/>
          </a:ln>
          <a:effectLst>
            <a:outerShdw blurRad="50800" dist="38100" dir="5400000" algn="t"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sp>
        <p:nvSpPr>
          <p:cNvPr id="25" name="Left Brace 24"/>
          <p:cNvSpPr/>
          <p:nvPr/>
        </p:nvSpPr>
        <p:spPr>
          <a:xfrm rot="16200000">
            <a:off x="5209137" y="3058025"/>
            <a:ext cx="288032" cy="597933"/>
          </a:xfrm>
          <a:prstGeom prst="leftBrace">
            <a:avLst/>
          </a:prstGeom>
          <a:ln>
            <a:solidFill>
              <a:srgbClr val="7030A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aphicFrame>
        <p:nvGraphicFramePr>
          <p:cNvPr id="24" name="Object 23"/>
          <p:cNvGraphicFramePr>
            <a:graphicFrameLocks noChangeAspect="1"/>
          </p:cNvGraphicFramePr>
          <p:nvPr>
            <p:extLst>
              <p:ext uri="{D42A27DB-BD31-4B8C-83A1-F6EECF244321}">
                <p14:modId xmlns:p14="http://schemas.microsoft.com/office/powerpoint/2010/main" val="2889533473"/>
              </p:ext>
            </p:extLst>
          </p:nvPr>
        </p:nvGraphicFramePr>
        <p:xfrm>
          <a:off x="5179535" y="1198109"/>
          <a:ext cx="3888266" cy="551764"/>
        </p:xfrm>
        <a:graphic>
          <a:graphicData uri="http://schemas.openxmlformats.org/presentationml/2006/ole">
            <mc:AlternateContent xmlns:mc="http://schemas.openxmlformats.org/markup-compatibility/2006">
              <mc:Choice xmlns:v="urn:schemas-microsoft-com:vml" Requires="v">
                <p:oleObj spid="_x0000_s38228" name="Equation" r:id="rId10" imgW="2958840" imgH="419040" progId="Equation.DSMT4">
                  <p:embed/>
                </p:oleObj>
              </mc:Choice>
              <mc:Fallback>
                <p:oleObj name="Equation" r:id="rId10" imgW="2958840" imgH="419040" progId="Equation.DSMT4">
                  <p:embed/>
                  <p:pic>
                    <p:nvPicPr>
                      <p:cNvPr id="0" name=""/>
                      <p:cNvPicPr/>
                      <p:nvPr/>
                    </p:nvPicPr>
                    <p:blipFill>
                      <a:blip r:embed="rId11"/>
                      <a:stretch>
                        <a:fillRect/>
                      </a:stretch>
                    </p:blipFill>
                    <p:spPr>
                      <a:xfrm>
                        <a:off x="5179535" y="1198109"/>
                        <a:ext cx="3888266" cy="551764"/>
                      </a:xfrm>
                      <a:prstGeom prst="rect">
                        <a:avLst/>
                      </a:prstGeom>
                    </p:spPr>
                  </p:pic>
                </p:oleObj>
              </mc:Fallback>
            </mc:AlternateContent>
          </a:graphicData>
        </a:graphic>
      </p:graphicFrame>
    </p:spTree>
    <p:extLst>
      <p:ext uri="{BB962C8B-B14F-4D97-AF65-F5344CB8AC3E}">
        <p14:creationId xmlns:p14="http://schemas.microsoft.com/office/powerpoint/2010/main" val="329140888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TAMU_Aero_Logo.png"/>
          <p:cNvPicPr>
            <a:picLocks noChangeAspect="1"/>
          </p:cNvPicPr>
          <p:nvPr/>
        </p:nvPicPr>
        <p:blipFill>
          <a:blip r:embed="rId3"/>
          <a:stretch>
            <a:fillRect/>
          </a:stretch>
        </p:blipFill>
        <p:spPr>
          <a:xfrm>
            <a:off x="0" y="-7813"/>
            <a:ext cx="9144000" cy="998413"/>
          </a:xfrm>
          <a:prstGeom prst="rect">
            <a:avLst/>
          </a:prstGeom>
        </p:spPr>
      </p:pic>
      <p:sp>
        <p:nvSpPr>
          <p:cNvPr id="13" name="TextBox 12"/>
          <p:cNvSpPr txBox="1"/>
          <p:nvPr/>
        </p:nvSpPr>
        <p:spPr>
          <a:xfrm>
            <a:off x="6836568" y="39469"/>
            <a:ext cx="2307432" cy="615553"/>
          </a:xfrm>
          <a:prstGeom prst="rect">
            <a:avLst/>
          </a:prstGeom>
          <a:noFill/>
        </p:spPr>
        <p:txBody>
          <a:bodyPr wrap="square" rtlCol="0">
            <a:spAutoFit/>
          </a:bodyPr>
          <a:lstStyle/>
          <a:p>
            <a:r>
              <a:rPr lang="en-US" sz="1200" dirty="0">
                <a:solidFill>
                  <a:schemeClr val="bg1"/>
                </a:solidFill>
                <a:latin typeface="Adobe Caslon Pro Bold"/>
                <a:cs typeface="Adobe Caslon Pro Bold"/>
              </a:rPr>
              <a:t>JUNKINS    &amp;    WOOLLANDS</a:t>
            </a:r>
          </a:p>
          <a:p>
            <a:r>
              <a:rPr lang="en-US" sz="1100" dirty="0">
                <a:solidFill>
                  <a:schemeClr val="bg1"/>
                </a:solidFill>
                <a:latin typeface="Adobe Caslon Pro Bold"/>
                <a:cs typeface="Adobe Caslon Pro Bold"/>
              </a:rPr>
              <a:t>Picard-</a:t>
            </a:r>
            <a:r>
              <a:rPr lang="en-US" sz="1100" dirty="0" err="1">
                <a:solidFill>
                  <a:schemeClr val="bg1"/>
                </a:solidFill>
                <a:latin typeface="Adobe Caslon Pro Bold"/>
                <a:cs typeface="Adobe Caslon Pro Bold"/>
              </a:rPr>
              <a:t>Chebyshev</a:t>
            </a:r>
            <a:r>
              <a:rPr lang="en-US" sz="1100" dirty="0">
                <a:solidFill>
                  <a:schemeClr val="bg1"/>
                </a:solidFill>
                <a:latin typeface="Adobe Caslon Pro Bold"/>
                <a:cs typeface="Adobe Caslon Pro Bold"/>
              </a:rPr>
              <a:t> Lecture Series</a:t>
            </a:r>
          </a:p>
          <a:p>
            <a:r>
              <a:rPr lang="en-US" sz="1100" dirty="0">
                <a:solidFill>
                  <a:schemeClr val="bg1"/>
                </a:solidFill>
                <a:latin typeface="Adobe Caslon Pro Bold"/>
                <a:cs typeface="Adobe Caslon Pro Bold"/>
              </a:rPr>
              <a:t>#3 Picard-Chebyshev Methods</a:t>
            </a:r>
          </a:p>
        </p:txBody>
      </p:sp>
      <p:sp>
        <p:nvSpPr>
          <p:cNvPr id="6" name="Rectangle 5"/>
          <p:cNvSpPr/>
          <p:nvPr/>
        </p:nvSpPr>
        <p:spPr>
          <a:xfrm>
            <a:off x="1" y="580618"/>
            <a:ext cx="9144000" cy="400110"/>
          </a:xfrm>
          <a:prstGeom prst="rect">
            <a:avLst/>
          </a:prstGeom>
        </p:spPr>
        <p:txBody>
          <a:bodyPr wrap="square">
            <a:spAutoFit/>
          </a:bodyPr>
          <a:lstStyle/>
          <a:p>
            <a:pPr algn="ctr"/>
            <a:r>
              <a:rPr lang="en-US" sz="2000" b="1" dirty="0">
                <a:solidFill>
                  <a:srgbClr val="FFFFFF"/>
                </a:solidFill>
                <a:latin typeface="Adobe Caslon Pro Bold"/>
              </a:rPr>
              <a:t>EIGENVALUE  ANALYSIS:  SECOND ORDER</a:t>
            </a:r>
            <a:endParaRPr lang="en-US" sz="2000" b="1" dirty="0">
              <a:solidFill>
                <a:srgbClr val="FFFFFF"/>
              </a:solidFill>
            </a:endParaRP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3" y="1341863"/>
            <a:ext cx="4511040" cy="3383280"/>
          </a:xfrm>
          <a:prstGeom prst="rect">
            <a:avLst/>
          </a:prstGeom>
        </p:spPr>
      </p:pic>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44008" y="1341864"/>
            <a:ext cx="4511040" cy="3383280"/>
          </a:xfrm>
          <a:prstGeom prst="rect">
            <a:avLst/>
          </a:prstGeom>
        </p:spPr>
      </p:pic>
      <p:sp>
        <p:nvSpPr>
          <p:cNvPr id="9" name="Rectangle 8"/>
          <p:cNvSpPr/>
          <p:nvPr/>
        </p:nvSpPr>
        <p:spPr>
          <a:xfrm>
            <a:off x="107504" y="4725144"/>
            <a:ext cx="8928991" cy="2031325"/>
          </a:xfrm>
          <a:prstGeom prst="rect">
            <a:avLst/>
          </a:prstGeom>
        </p:spPr>
        <p:txBody>
          <a:bodyPr wrap="square">
            <a:spAutoFit/>
          </a:bodyPr>
          <a:lstStyle/>
          <a:p>
            <a:pPr marL="285750" indent="-285750">
              <a:buFont typeface="Arial" panose="020B0604020202020204" pitchFamily="34" charset="0"/>
              <a:buChar char="•"/>
            </a:pPr>
            <a:r>
              <a:rPr lang="en-US" dirty="0"/>
              <a:t>For </a:t>
            </a:r>
            <a:r>
              <a:rPr lang="en-US" i="1" dirty="0">
                <a:latin typeface="Times New Roman" panose="02020603050405020304" pitchFamily="18" charset="0"/>
                <a:cs typeface="Times New Roman" panose="02020603050405020304" pitchFamily="18" charset="0"/>
              </a:rPr>
              <a:t>N</a:t>
            </a:r>
            <a:r>
              <a:rPr lang="en-US" dirty="0"/>
              <a:t> &gt; 40, the </a:t>
            </a:r>
            <a:r>
              <a:rPr lang="en-US" b="1" i="1" dirty="0"/>
              <a:t>maximum eigenvalue </a:t>
            </a:r>
            <a:r>
              <a:rPr lang="en-US" dirty="0"/>
              <a:t>of the matrix product [TP</a:t>
            </a:r>
            <a:r>
              <a:rPr lang="en-US" baseline="-25000" dirty="0"/>
              <a:t>2</a:t>
            </a:r>
            <a:r>
              <a:rPr lang="en-US" dirty="0"/>
              <a:t>P</a:t>
            </a:r>
            <a:r>
              <a:rPr lang="en-US" baseline="-25000" dirty="0"/>
              <a:t>1</a:t>
            </a:r>
            <a:r>
              <a:rPr lang="en-US" dirty="0"/>
              <a:t>A] or </a:t>
            </a:r>
            <a:r>
              <a:rPr lang="el-GR" dirty="0"/>
              <a:t>λ</a:t>
            </a:r>
            <a:r>
              <a:rPr lang="en-US" baseline="-25000" dirty="0"/>
              <a:t>max</a:t>
            </a:r>
            <a:r>
              <a:rPr lang="en-US" dirty="0"/>
              <a:t>([TP</a:t>
            </a:r>
            <a:r>
              <a:rPr lang="en-US" baseline="-25000" dirty="0"/>
              <a:t>2</a:t>
            </a:r>
            <a:r>
              <a:rPr lang="en-US" dirty="0"/>
              <a:t>P</a:t>
            </a:r>
            <a:r>
              <a:rPr lang="en-US" baseline="-25000" dirty="0"/>
              <a:t>1</a:t>
            </a:r>
            <a:r>
              <a:rPr lang="en-US" dirty="0"/>
              <a:t>A]) is attracted to a </a:t>
            </a:r>
            <a:r>
              <a:rPr lang="en-US" b="1" i="1" dirty="0"/>
              <a:t>fixed point </a:t>
            </a:r>
            <a:r>
              <a:rPr lang="en-US" dirty="0"/>
              <a:t>on the root locus plots above.</a:t>
            </a:r>
            <a:endParaRPr lang="en-US" sz="1000" dirty="0"/>
          </a:p>
          <a:p>
            <a:pPr marL="285750" indent="-285750">
              <a:buFont typeface="Arial" panose="020B0604020202020204" pitchFamily="34" charset="0"/>
              <a:buChar char="•"/>
            </a:pPr>
            <a:r>
              <a:rPr lang="en-US" dirty="0"/>
              <a:t>Note that </a:t>
            </a:r>
            <a:r>
              <a:rPr lang="el-GR" dirty="0"/>
              <a:t>λ</a:t>
            </a:r>
            <a:r>
              <a:rPr lang="en-US" baseline="-25000" dirty="0"/>
              <a:t>max</a:t>
            </a:r>
            <a:r>
              <a:rPr lang="en-US" dirty="0"/>
              <a:t>([TP</a:t>
            </a:r>
            <a:r>
              <a:rPr lang="en-US" baseline="-25000" dirty="0"/>
              <a:t>2</a:t>
            </a:r>
            <a:r>
              <a:rPr lang="en-US" dirty="0"/>
              <a:t>P</a:t>
            </a:r>
            <a:r>
              <a:rPr lang="en-US" baseline="-25000" dirty="0"/>
              <a:t>1</a:t>
            </a:r>
            <a:r>
              <a:rPr lang="en-US" dirty="0"/>
              <a:t>A]) for the </a:t>
            </a:r>
            <a:r>
              <a:rPr lang="en-US" b="1" i="1" dirty="0"/>
              <a:t>second order system </a:t>
            </a:r>
            <a:r>
              <a:rPr lang="en-US" dirty="0"/>
              <a:t>is much </a:t>
            </a:r>
            <a:r>
              <a:rPr lang="en-US" b="1" i="1" dirty="0"/>
              <a:t>smaller</a:t>
            </a:r>
            <a:r>
              <a:rPr lang="en-US" dirty="0"/>
              <a:t> than for the first order system, however, it is the </a:t>
            </a:r>
            <a:r>
              <a:rPr lang="en-US" b="1" i="1" dirty="0"/>
              <a:t>square root </a:t>
            </a:r>
            <a:r>
              <a:rPr lang="en-US" dirty="0"/>
              <a:t>of this value (as shown in the denominator on the previous slide) that is used for computing the </a:t>
            </a:r>
            <a:r>
              <a:rPr lang="en-US" b="1" i="1" dirty="0"/>
              <a:t>theoretical convergence</a:t>
            </a:r>
            <a:r>
              <a:rPr lang="en-US" dirty="0"/>
              <a:t>.</a:t>
            </a:r>
          </a:p>
          <a:p>
            <a:pPr marL="285750" indent="-285750">
              <a:buFont typeface="Arial" panose="020B0604020202020204" pitchFamily="34" charset="0"/>
              <a:buChar char="•"/>
            </a:pPr>
            <a:r>
              <a:rPr lang="en-US" dirty="0"/>
              <a:t>The code for generating the above figures is available for use as a learning tool: </a:t>
            </a:r>
            <a:r>
              <a:rPr lang="en-US" b="1" dirty="0">
                <a:solidFill>
                  <a:srgbClr val="FF0000"/>
                </a:solidFill>
              </a:rPr>
              <a:t>run_lecture3_example7_ivpII_conv.m</a:t>
            </a:r>
            <a:r>
              <a:rPr lang="en-US" dirty="0"/>
              <a:t>.</a:t>
            </a:r>
          </a:p>
        </p:txBody>
      </p:sp>
      <p:sp>
        <p:nvSpPr>
          <p:cNvPr id="10" name="Rectangle 9"/>
          <p:cNvSpPr/>
          <p:nvPr/>
        </p:nvSpPr>
        <p:spPr>
          <a:xfrm>
            <a:off x="2915816" y="1012086"/>
            <a:ext cx="3312368" cy="369332"/>
          </a:xfrm>
          <a:prstGeom prst="rect">
            <a:avLst/>
          </a:prstGeom>
        </p:spPr>
        <p:txBody>
          <a:bodyPr wrap="square">
            <a:spAutoFit/>
          </a:bodyPr>
          <a:lstStyle/>
          <a:p>
            <a:pPr algn="ctr"/>
            <a:r>
              <a:rPr lang="en-US" b="1" dirty="0">
                <a:solidFill>
                  <a:srgbClr val="0000FF"/>
                </a:solidFill>
              </a:rPr>
              <a:t>Root Locus Plots </a:t>
            </a:r>
            <a:r>
              <a:rPr lang="en-US" dirty="0"/>
              <a:t>for </a:t>
            </a:r>
            <a:r>
              <a:rPr lang="el-GR" dirty="0"/>
              <a:t>λ</a:t>
            </a:r>
            <a:r>
              <a:rPr lang="en-US" baseline="-25000" dirty="0"/>
              <a:t>max</a:t>
            </a:r>
            <a:r>
              <a:rPr lang="en-US" dirty="0"/>
              <a:t>(TP</a:t>
            </a:r>
            <a:r>
              <a:rPr lang="en-US" baseline="-25000" dirty="0"/>
              <a:t>2</a:t>
            </a:r>
            <a:r>
              <a:rPr lang="en-US" dirty="0"/>
              <a:t>P</a:t>
            </a:r>
            <a:r>
              <a:rPr lang="en-US" baseline="-25000" dirty="0"/>
              <a:t>1</a:t>
            </a:r>
            <a:r>
              <a:rPr lang="en-US" dirty="0"/>
              <a:t>A)</a:t>
            </a:r>
          </a:p>
        </p:txBody>
      </p:sp>
      <p:sp>
        <p:nvSpPr>
          <p:cNvPr id="12" name="Slide Number Placeholder 16"/>
          <p:cNvSpPr txBox="1">
            <a:spLocks/>
          </p:cNvSpPr>
          <p:nvPr/>
        </p:nvSpPr>
        <p:spPr>
          <a:xfrm>
            <a:off x="6934200" y="6416675"/>
            <a:ext cx="2133600" cy="365125"/>
          </a:xfrm>
          <a:prstGeom prst="rect">
            <a:avLst/>
          </a:prstGeom>
        </p:spPr>
        <p:txBody>
          <a:bodyPr vert="horz"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lang="en-US" sz="1600" dirty="0">
                <a:solidFill>
                  <a:srgbClr val="660066"/>
                </a:solidFill>
              </a:rPr>
              <a:t>39</a:t>
            </a:r>
            <a:endParaRPr kumimoji="0" lang="en-US" sz="1600" i="0" u="none" strike="noStrike" kern="1200" cap="none" spc="0" normalizeH="0" baseline="0" noProof="0" dirty="0">
              <a:ln>
                <a:noFill/>
              </a:ln>
              <a:solidFill>
                <a:srgbClr val="660066"/>
              </a:solidFill>
              <a:effectLst/>
              <a:uLnTx/>
              <a:uFillTx/>
              <a:latin typeface="+mn-lt"/>
              <a:ea typeface="+mn-ea"/>
              <a:cs typeface="+mn-cs"/>
            </a:endParaRPr>
          </a:p>
        </p:txBody>
      </p:sp>
    </p:spTree>
    <p:extLst>
      <p:ext uri="{BB962C8B-B14F-4D97-AF65-F5344CB8AC3E}">
        <p14:creationId xmlns:p14="http://schemas.microsoft.com/office/powerpoint/2010/main" val="35658202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69473" y="1269856"/>
            <a:ext cx="4511039" cy="3383280"/>
          </a:xfrm>
          <a:prstGeom prst="rect">
            <a:avLst/>
          </a:prstGeom>
        </p:spPr>
      </p:pic>
      <p:pic>
        <p:nvPicPr>
          <p:cNvPr id="8" name="Picture 7" descr="TAMU_Aero_Logo.png"/>
          <p:cNvPicPr>
            <a:picLocks noChangeAspect="1"/>
          </p:cNvPicPr>
          <p:nvPr/>
        </p:nvPicPr>
        <p:blipFill>
          <a:blip r:embed="rId4"/>
          <a:stretch>
            <a:fillRect/>
          </a:stretch>
        </p:blipFill>
        <p:spPr>
          <a:xfrm>
            <a:off x="0" y="-7813"/>
            <a:ext cx="9144000" cy="998413"/>
          </a:xfrm>
          <a:prstGeom prst="rect">
            <a:avLst/>
          </a:prstGeom>
        </p:spPr>
      </p:pic>
      <p:sp>
        <p:nvSpPr>
          <p:cNvPr id="13" name="TextBox 12"/>
          <p:cNvSpPr txBox="1"/>
          <p:nvPr/>
        </p:nvSpPr>
        <p:spPr>
          <a:xfrm>
            <a:off x="6836568" y="39469"/>
            <a:ext cx="2307432" cy="615553"/>
          </a:xfrm>
          <a:prstGeom prst="rect">
            <a:avLst/>
          </a:prstGeom>
          <a:noFill/>
        </p:spPr>
        <p:txBody>
          <a:bodyPr wrap="square" rtlCol="0">
            <a:spAutoFit/>
          </a:bodyPr>
          <a:lstStyle/>
          <a:p>
            <a:r>
              <a:rPr lang="en-US" sz="1200" dirty="0">
                <a:solidFill>
                  <a:schemeClr val="bg1"/>
                </a:solidFill>
                <a:latin typeface="Adobe Caslon Pro Bold"/>
                <a:cs typeface="Adobe Caslon Pro Bold"/>
              </a:rPr>
              <a:t>JUNKINS    &amp;    WOOLLANDS</a:t>
            </a:r>
          </a:p>
          <a:p>
            <a:r>
              <a:rPr lang="en-US" sz="1100" dirty="0">
                <a:solidFill>
                  <a:schemeClr val="bg1"/>
                </a:solidFill>
                <a:latin typeface="Adobe Caslon Pro Bold"/>
                <a:cs typeface="Adobe Caslon Pro Bold"/>
              </a:rPr>
              <a:t>Picard-</a:t>
            </a:r>
            <a:r>
              <a:rPr lang="en-US" sz="1100" dirty="0" err="1">
                <a:solidFill>
                  <a:schemeClr val="bg1"/>
                </a:solidFill>
                <a:latin typeface="Adobe Caslon Pro Bold"/>
                <a:cs typeface="Adobe Caslon Pro Bold"/>
              </a:rPr>
              <a:t>Chebyshev</a:t>
            </a:r>
            <a:r>
              <a:rPr lang="en-US" sz="1100" dirty="0">
                <a:solidFill>
                  <a:schemeClr val="bg1"/>
                </a:solidFill>
                <a:latin typeface="Adobe Caslon Pro Bold"/>
                <a:cs typeface="Adobe Caslon Pro Bold"/>
              </a:rPr>
              <a:t> Lecture Series</a:t>
            </a:r>
          </a:p>
          <a:p>
            <a:r>
              <a:rPr lang="en-US" sz="1100" dirty="0">
                <a:solidFill>
                  <a:schemeClr val="bg1"/>
                </a:solidFill>
                <a:latin typeface="Adobe Caslon Pro Bold"/>
                <a:cs typeface="Adobe Caslon Pro Bold"/>
              </a:rPr>
              <a:t>#3 Picard-Chebyshev Methods</a:t>
            </a:r>
          </a:p>
        </p:txBody>
      </p:sp>
      <p:sp>
        <p:nvSpPr>
          <p:cNvPr id="6" name="Rectangle 5"/>
          <p:cNvSpPr/>
          <p:nvPr/>
        </p:nvSpPr>
        <p:spPr>
          <a:xfrm>
            <a:off x="1" y="580618"/>
            <a:ext cx="9144000" cy="400110"/>
          </a:xfrm>
          <a:prstGeom prst="rect">
            <a:avLst/>
          </a:prstGeom>
        </p:spPr>
        <p:txBody>
          <a:bodyPr wrap="square">
            <a:spAutoFit/>
          </a:bodyPr>
          <a:lstStyle/>
          <a:p>
            <a:pPr algn="ctr"/>
            <a:r>
              <a:rPr lang="en-US" sz="2000" b="1" dirty="0">
                <a:solidFill>
                  <a:srgbClr val="FFFFFF"/>
                </a:solidFill>
                <a:latin typeface="Adobe Caslon Pro Bold"/>
              </a:rPr>
              <a:t>EIGENVALUE  ANALYSIS:  SECOND ORDER</a:t>
            </a:r>
            <a:endParaRPr lang="en-US" sz="2000" b="1" dirty="0">
              <a:solidFill>
                <a:srgbClr val="FFFFFF"/>
              </a:solidFill>
            </a:endParaRPr>
          </a:p>
        </p:txBody>
      </p:sp>
      <p:pic>
        <p:nvPicPr>
          <p:cNvPr id="11" name="Pictur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93" y="1269856"/>
            <a:ext cx="4511039" cy="3383280"/>
          </a:xfrm>
          <a:prstGeom prst="rect">
            <a:avLst/>
          </a:prstGeom>
        </p:spPr>
      </p:pic>
      <p:sp>
        <p:nvSpPr>
          <p:cNvPr id="9" name="Rectangle 8"/>
          <p:cNvSpPr/>
          <p:nvPr/>
        </p:nvSpPr>
        <p:spPr>
          <a:xfrm>
            <a:off x="179512" y="4653136"/>
            <a:ext cx="8820472" cy="2031325"/>
          </a:xfrm>
          <a:prstGeom prst="rect">
            <a:avLst/>
          </a:prstGeom>
        </p:spPr>
        <p:txBody>
          <a:bodyPr wrap="square">
            <a:spAutoFit/>
          </a:bodyPr>
          <a:lstStyle/>
          <a:p>
            <a:pPr marL="285750" indent="-285750">
              <a:buFont typeface="Arial" panose="020B0604020202020204" pitchFamily="34" charset="0"/>
              <a:buChar char="•"/>
            </a:pPr>
            <a:r>
              <a:rPr lang="en-US" dirty="0"/>
              <a:t>The left figure shows that increasing </a:t>
            </a:r>
            <a:r>
              <a:rPr lang="en-US" i="1" dirty="0">
                <a:latin typeface="Times New Roman" panose="02020603050405020304" pitchFamily="18" charset="0"/>
                <a:cs typeface="Times New Roman" panose="02020603050405020304" pitchFamily="18" charset="0"/>
              </a:rPr>
              <a:t>N</a:t>
            </a:r>
            <a:r>
              <a:rPr lang="en-US" dirty="0"/>
              <a:t> beyond 40 will </a:t>
            </a:r>
            <a:r>
              <a:rPr lang="en-US" b="1" i="1" dirty="0"/>
              <a:t>not increase </a:t>
            </a:r>
            <a:r>
              <a:rPr lang="en-US" dirty="0"/>
              <a:t>the </a:t>
            </a:r>
            <a:r>
              <a:rPr lang="en-US" b="1" i="1" dirty="0"/>
              <a:t>convergence rate</a:t>
            </a:r>
            <a:r>
              <a:rPr lang="en-US" dirty="0"/>
              <a:t>,</a:t>
            </a:r>
            <a:r>
              <a:rPr lang="en-US" b="1" i="1" dirty="0"/>
              <a:t> </a:t>
            </a:r>
            <a:r>
              <a:rPr lang="en-US" dirty="0"/>
              <a:t>however, it may </a:t>
            </a:r>
            <a:r>
              <a:rPr lang="en-US" b="1" i="1" dirty="0"/>
              <a:t>improve</a:t>
            </a:r>
            <a:r>
              <a:rPr lang="en-US" dirty="0"/>
              <a:t> the </a:t>
            </a:r>
            <a:r>
              <a:rPr lang="en-US" b="1" i="1" dirty="0"/>
              <a:t>accuracy </a:t>
            </a:r>
            <a:r>
              <a:rPr lang="en-US" dirty="0"/>
              <a:t>of the fit/solution for functions requiring </a:t>
            </a:r>
            <a:r>
              <a:rPr lang="en-US" i="1" dirty="0">
                <a:latin typeface="Times New Roman" panose="02020603050405020304" pitchFamily="18" charset="0"/>
                <a:cs typeface="Times New Roman" panose="02020603050405020304" pitchFamily="18" charset="0"/>
              </a:rPr>
              <a:t>M</a:t>
            </a:r>
            <a:r>
              <a:rPr lang="en-US" dirty="0"/>
              <a:t> &gt;= </a:t>
            </a:r>
            <a:r>
              <a:rPr lang="en-US" i="1" dirty="0">
                <a:latin typeface="Times New Roman" panose="02020603050405020304" pitchFamily="18" charset="0"/>
                <a:cs typeface="Times New Roman" panose="02020603050405020304" pitchFamily="18" charset="0"/>
              </a:rPr>
              <a:t>N</a:t>
            </a:r>
            <a:r>
              <a:rPr lang="en-US" dirty="0"/>
              <a:t> &gt; 40 to capture the higher frequency behavior accurately over a specific time interval.</a:t>
            </a:r>
            <a:endParaRPr lang="en-US" sz="1000" dirty="0"/>
          </a:p>
          <a:p>
            <a:pPr marL="285750" indent="-285750">
              <a:buFont typeface="Arial" panose="020B0604020202020204" pitchFamily="34" charset="0"/>
              <a:buChar char="•"/>
            </a:pPr>
            <a:r>
              <a:rPr lang="en-US" dirty="0"/>
              <a:t>Increasing </a:t>
            </a:r>
            <a:r>
              <a:rPr lang="en-US" i="1" dirty="0">
                <a:latin typeface="Times New Roman" panose="02020603050405020304" pitchFamily="18" charset="0"/>
                <a:cs typeface="Times New Roman" panose="02020603050405020304" pitchFamily="18" charset="0"/>
              </a:rPr>
              <a:t>N</a:t>
            </a:r>
            <a:r>
              <a:rPr lang="en-US" dirty="0"/>
              <a:t> beyond 40 also </a:t>
            </a:r>
            <a:r>
              <a:rPr lang="en-US" b="1" i="1" dirty="0"/>
              <a:t>does not increase </a:t>
            </a:r>
            <a:r>
              <a:rPr lang="en-US" dirty="0"/>
              <a:t>the </a:t>
            </a:r>
            <a:r>
              <a:rPr lang="en-US" b="1" i="1" dirty="0"/>
              <a:t>theoretical time interval </a:t>
            </a:r>
            <a:r>
              <a:rPr lang="en-US" dirty="0"/>
              <a:t>over which Picard-Chebyshev numerical integration will converge for a given </a:t>
            </a:r>
            <a:r>
              <a:rPr lang="en-US" i="1" dirty="0">
                <a:latin typeface="Times New Roman" panose="02020603050405020304" pitchFamily="18" charset="0"/>
                <a:cs typeface="Times New Roman" panose="02020603050405020304" pitchFamily="18" charset="0"/>
              </a:rPr>
              <a:t>c</a:t>
            </a:r>
            <a:r>
              <a:rPr lang="en-US" dirty="0"/>
              <a:t>.</a:t>
            </a:r>
          </a:p>
          <a:p>
            <a:pPr marL="285750" indent="-285750">
              <a:buFont typeface="Arial" panose="020B0604020202020204" pitchFamily="34" charset="0"/>
              <a:buChar char="•"/>
            </a:pPr>
            <a:r>
              <a:rPr lang="en-US" dirty="0"/>
              <a:t>The code for generating the above figures is available for use as a learning tool: </a:t>
            </a:r>
            <a:r>
              <a:rPr lang="en-US" b="1" dirty="0">
                <a:solidFill>
                  <a:srgbClr val="FF0000"/>
                </a:solidFill>
              </a:rPr>
              <a:t>run_lecture3_example7_ivpII_conv.m</a:t>
            </a:r>
            <a:r>
              <a:rPr lang="en-US" dirty="0"/>
              <a:t>.</a:t>
            </a:r>
          </a:p>
        </p:txBody>
      </p:sp>
      <p:sp>
        <p:nvSpPr>
          <p:cNvPr id="15" name="Rectangle 14"/>
          <p:cNvSpPr/>
          <p:nvPr/>
        </p:nvSpPr>
        <p:spPr>
          <a:xfrm>
            <a:off x="1043608" y="1085190"/>
            <a:ext cx="2592288" cy="369332"/>
          </a:xfrm>
          <a:prstGeom prst="rect">
            <a:avLst/>
          </a:prstGeom>
        </p:spPr>
        <p:txBody>
          <a:bodyPr wrap="square">
            <a:spAutoFit/>
          </a:bodyPr>
          <a:lstStyle/>
          <a:p>
            <a:pPr algn="ctr"/>
            <a:r>
              <a:rPr lang="en-US" b="1" dirty="0">
                <a:solidFill>
                  <a:srgbClr val="0000FF"/>
                </a:solidFill>
              </a:rPr>
              <a:t>MAX EIGENVALUE VS N</a:t>
            </a:r>
            <a:endParaRPr lang="en-US" dirty="0"/>
          </a:p>
        </p:txBody>
      </p:sp>
      <p:sp>
        <p:nvSpPr>
          <p:cNvPr id="16" name="Rectangle 15"/>
          <p:cNvSpPr/>
          <p:nvPr/>
        </p:nvSpPr>
        <p:spPr>
          <a:xfrm>
            <a:off x="5459367" y="1085769"/>
            <a:ext cx="2880320" cy="369332"/>
          </a:xfrm>
          <a:prstGeom prst="rect">
            <a:avLst/>
          </a:prstGeom>
        </p:spPr>
        <p:txBody>
          <a:bodyPr wrap="square">
            <a:spAutoFit/>
          </a:bodyPr>
          <a:lstStyle/>
          <a:p>
            <a:pPr algn="ctr"/>
            <a:r>
              <a:rPr lang="en-US" b="1" dirty="0">
                <a:solidFill>
                  <a:srgbClr val="0000FF"/>
                </a:solidFill>
              </a:rPr>
              <a:t>DOMAIN OF CONVERGENCE</a:t>
            </a:r>
            <a:endParaRPr lang="en-US" dirty="0"/>
          </a:p>
        </p:txBody>
      </p:sp>
      <p:sp>
        <p:nvSpPr>
          <p:cNvPr id="12" name="Slide Number Placeholder 16"/>
          <p:cNvSpPr txBox="1">
            <a:spLocks/>
          </p:cNvSpPr>
          <p:nvPr/>
        </p:nvSpPr>
        <p:spPr>
          <a:xfrm>
            <a:off x="6934200" y="6416675"/>
            <a:ext cx="2133600" cy="365125"/>
          </a:xfrm>
          <a:prstGeom prst="rect">
            <a:avLst/>
          </a:prstGeom>
        </p:spPr>
        <p:txBody>
          <a:bodyPr vert="horz"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600" i="0" u="none" strike="noStrike" kern="1200" cap="none" spc="0" normalizeH="0" baseline="0" noProof="0" dirty="0">
                <a:ln>
                  <a:noFill/>
                </a:ln>
                <a:solidFill>
                  <a:srgbClr val="660066"/>
                </a:solidFill>
                <a:effectLst/>
                <a:uLnTx/>
                <a:uFillTx/>
                <a:latin typeface="+mn-lt"/>
                <a:ea typeface="+mn-ea"/>
                <a:cs typeface="+mn-cs"/>
              </a:rPr>
              <a:t>40</a:t>
            </a:r>
          </a:p>
        </p:txBody>
      </p:sp>
    </p:spTree>
    <p:extLst>
      <p:ext uri="{BB962C8B-B14F-4D97-AF65-F5344CB8AC3E}">
        <p14:creationId xmlns:p14="http://schemas.microsoft.com/office/powerpoint/2010/main" val="45323831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TAMU_Aero_Logo.png"/>
          <p:cNvPicPr>
            <a:picLocks noChangeAspect="1"/>
          </p:cNvPicPr>
          <p:nvPr/>
        </p:nvPicPr>
        <p:blipFill>
          <a:blip r:embed="rId4"/>
          <a:stretch>
            <a:fillRect/>
          </a:stretch>
        </p:blipFill>
        <p:spPr>
          <a:xfrm>
            <a:off x="0" y="-7813"/>
            <a:ext cx="9144000" cy="998413"/>
          </a:xfrm>
          <a:prstGeom prst="rect">
            <a:avLst/>
          </a:prstGeom>
        </p:spPr>
      </p:pic>
      <p:sp>
        <p:nvSpPr>
          <p:cNvPr id="33" name="Rectangle 32"/>
          <p:cNvSpPr/>
          <p:nvPr/>
        </p:nvSpPr>
        <p:spPr>
          <a:xfrm>
            <a:off x="1" y="580618"/>
            <a:ext cx="9144000" cy="400110"/>
          </a:xfrm>
          <a:prstGeom prst="rect">
            <a:avLst/>
          </a:prstGeom>
        </p:spPr>
        <p:txBody>
          <a:bodyPr wrap="square">
            <a:spAutoFit/>
          </a:bodyPr>
          <a:lstStyle/>
          <a:p>
            <a:pPr algn="ctr"/>
            <a:r>
              <a:rPr lang="en-US" sz="2000" b="1" dirty="0">
                <a:solidFill>
                  <a:srgbClr val="FFFFFF"/>
                </a:solidFill>
                <a:latin typeface="Adobe Caslon Pro Bold"/>
              </a:rPr>
              <a:t>PICARD-CHEBYSHEV CONVERGENCE: TPBVP</a:t>
            </a:r>
            <a:endParaRPr lang="en-US" sz="2000" b="1" dirty="0">
              <a:solidFill>
                <a:srgbClr val="FFFFFF"/>
              </a:solidFill>
            </a:endParaRPr>
          </a:p>
        </p:txBody>
      </p:sp>
      <p:sp>
        <p:nvSpPr>
          <p:cNvPr id="23" name="Slide Number Placeholder 16"/>
          <p:cNvSpPr txBox="1">
            <a:spLocks/>
          </p:cNvSpPr>
          <p:nvPr/>
        </p:nvSpPr>
        <p:spPr>
          <a:xfrm>
            <a:off x="6934200" y="6416675"/>
            <a:ext cx="2133600" cy="365125"/>
          </a:xfrm>
          <a:prstGeom prst="rect">
            <a:avLst/>
          </a:prstGeom>
        </p:spPr>
        <p:txBody>
          <a:bodyPr vert="horz"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600" i="0" u="none" strike="noStrike" kern="1200" cap="none" spc="0" normalizeH="0" baseline="0" noProof="0" smtClean="0">
                <a:ln>
                  <a:noFill/>
                </a:ln>
                <a:solidFill>
                  <a:srgbClr val="660066"/>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45</a:t>
            </a:fld>
            <a:endParaRPr kumimoji="0" lang="en-US" sz="1600" i="0" u="none" strike="noStrike" kern="1200" cap="none" spc="0" normalizeH="0" baseline="0" noProof="0" dirty="0">
              <a:ln>
                <a:noFill/>
              </a:ln>
              <a:solidFill>
                <a:srgbClr val="660066"/>
              </a:solidFill>
              <a:effectLst/>
              <a:uLnTx/>
              <a:uFillTx/>
              <a:latin typeface="+mn-lt"/>
              <a:ea typeface="+mn-ea"/>
              <a:cs typeface="+mn-cs"/>
            </a:endParaRPr>
          </a:p>
        </p:txBody>
      </p:sp>
      <p:sp>
        <p:nvSpPr>
          <p:cNvPr id="13" name="TextBox 12"/>
          <p:cNvSpPr txBox="1"/>
          <p:nvPr/>
        </p:nvSpPr>
        <p:spPr>
          <a:xfrm>
            <a:off x="6836568" y="39469"/>
            <a:ext cx="2307432" cy="615553"/>
          </a:xfrm>
          <a:prstGeom prst="rect">
            <a:avLst/>
          </a:prstGeom>
          <a:noFill/>
        </p:spPr>
        <p:txBody>
          <a:bodyPr wrap="square" rtlCol="0">
            <a:spAutoFit/>
          </a:bodyPr>
          <a:lstStyle/>
          <a:p>
            <a:r>
              <a:rPr lang="en-US" sz="1200" dirty="0">
                <a:solidFill>
                  <a:schemeClr val="bg1"/>
                </a:solidFill>
                <a:latin typeface="Adobe Caslon Pro Bold"/>
                <a:cs typeface="Adobe Caslon Pro Bold"/>
              </a:rPr>
              <a:t>JUNKINS    &amp;    WOOLLANDS</a:t>
            </a:r>
          </a:p>
          <a:p>
            <a:r>
              <a:rPr lang="en-US" sz="1100" dirty="0">
                <a:solidFill>
                  <a:schemeClr val="bg1"/>
                </a:solidFill>
                <a:latin typeface="Adobe Caslon Pro Bold"/>
                <a:cs typeface="Adobe Caslon Pro Bold"/>
              </a:rPr>
              <a:t>Picard-</a:t>
            </a:r>
            <a:r>
              <a:rPr lang="en-US" sz="1100" dirty="0" err="1">
                <a:solidFill>
                  <a:schemeClr val="bg1"/>
                </a:solidFill>
                <a:latin typeface="Adobe Caslon Pro Bold"/>
                <a:cs typeface="Adobe Caslon Pro Bold"/>
              </a:rPr>
              <a:t>Chebyshev</a:t>
            </a:r>
            <a:r>
              <a:rPr lang="en-US" sz="1100" dirty="0">
                <a:solidFill>
                  <a:schemeClr val="bg1"/>
                </a:solidFill>
                <a:latin typeface="Adobe Caslon Pro Bold"/>
                <a:cs typeface="Adobe Caslon Pro Bold"/>
              </a:rPr>
              <a:t> Lecture Series</a:t>
            </a:r>
          </a:p>
          <a:p>
            <a:r>
              <a:rPr lang="en-US" sz="1100" dirty="0">
                <a:solidFill>
                  <a:schemeClr val="bg1"/>
                </a:solidFill>
                <a:latin typeface="Adobe Caslon Pro Bold"/>
                <a:cs typeface="Adobe Caslon Pro Bold"/>
              </a:rPr>
              <a:t>#3 Picard-Chebyshev Methods</a:t>
            </a:r>
          </a:p>
        </p:txBody>
      </p:sp>
      <mc:AlternateContent xmlns:mc="http://schemas.openxmlformats.org/markup-compatibility/2006" xmlns:a14="http://schemas.microsoft.com/office/drawing/2010/main">
        <mc:Choice Requires="a14">
          <p:sp>
            <p:nvSpPr>
              <p:cNvPr id="7" name="Rectangle 6"/>
              <p:cNvSpPr/>
              <p:nvPr/>
            </p:nvSpPr>
            <p:spPr>
              <a:xfrm>
                <a:off x="107504" y="980728"/>
                <a:ext cx="8960297" cy="5522922"/>
              </a:xfrm>
              <a:prstGeom prst="rect">
                <a:avLst/>
              </a:prstGeom>
            </p:spPr>
            <p:txBody>
              <a:bodyPr wrap="square">
                <a:spAutoFit/>
              </a:bodyPr>
              <a:lstStyle/>
              <a:p>
                <a:r>
                  <a:rPr lang="en-US" b="1" dirty="0">
                    <a:solidFill>
                      <a:srgbClr val="0000FF"/>
                    </a:solidFill>
                  </a:rPr>
                  <a:t>Scalar Problem</a:t>
                </a:r>
                <a:endParaRPr lang="en-US" dirty="0"/>
              </a:p>
              <a:p>
                <a:pPr>
                  <a:buFont typeface="Arial"/>
                  <a:buChar char="•"/>
                </a:pPr>
                <a:r>
                  <a:rPr lang="en-US" dirty="0"/>
                  <a:t> Consider the first order linear differential equation:</a:t>
                </a:r>
                <a:endParaRPr lang="en-US" b="1" dirty="0">
                  <a:solidFill>
                    <a:srgbClr val="0000FF"/>
                  </a:solidFill>
                </a:endParaRPr>
              </a:p>
              <a:p>
                <a:endParaRPr lang="en-US" sz="800" dirty="0"/>
              </a:p>
              <a:p>
                <a:r>
                  <a:rPr lang="en-US" b="1" dirty="0">
                    <a:solidFill>
                      <a:srgbClr val="0000FF"/>
                    </a:solidFill>
                  </a:rPr>
                  <a:t>Picard-Chebyshev Vector Matrix Notation</a:t>
                </a:r>
              </a:p>
              <a:p>
                <a:pPr>
                  <a:buFont typeface="Arial"/>
                  <a:buChar char="•"/>
                </a:pPr>
                <a:endParaRPr lang="en-US" dirty="0"/>
              </a:p>
              <a:p>
                <a:pPr>
                  <a:buFont typeface="Arial"/>
                  <a:buChar char="•"/>
                </a:pPr>
                <a:endParaRPr lang="en-US" dirty="0"/>
              </a:p>
              <a:p>
                <a:pPr>
                  <a:buFont typeface="Arial"/>
                  <a:buChar char="•"/>
                </a:pPr>
                <a:endParaRPr lang="en-US" dirty="0"/>
              </a:p>
              <a:p>
                <a:endParaRPr lang="en-US" dirty="0"/>
              </a:p>
              <a:p>
                <a:endParaRPr lang="en-US" dirty="0"/>
              </a:p>
              <a:p>
                <a:endParaRPr lang="en-US" dirty="0"/>
              </a:p>
              <a:p>
                <a:endParaRPr lang="en-US" dirty="0"/>
              </a:p>
              <a:p>
                <a:endParaRPr lang="en-US" sz="800" dirty="0"/>
              </a:p>
              <a:p>
                <a:pPr>
                  <a:buFont typeface="Arial"/>
                  <a:buChar char="•"/>
                </a:pPr>
                <a:r>
                  <a:rPr lang="en-US" dirty="0"/>
                  <a:t> If the max eigenvalue &lt; 1, Picard sequence converges (analogous to difference equations).</a:t>
                </a:r>
              </a:p>
              <a:p>
                <a:pPr>
                  <a:buFont typeface="Arial"/>
                  <a:buChar char="•"/>
                </a:pPr>
                <a:r>
                  <a:rPr lang="en-US" dirty="0"/>
                  <a:t> The matrix product </a:t>
                </a:r>
                <a14:m>
                  <m:oMath xmlns:m="http://schemas.openxmlformats.org/officeDocument/2006/math">
                    <m:r>
                      <a:rPr lang="en-US" i="1">
                        <a:latin typeface="Cambria Math" panose="02040503050406030204" pitchFamily="18" charset="0"/>
                      </a:rPr>
                      <m:t>𝑇</m:t>
                    </m:r>
                    <m:d>
                      <m:dPr>
                        <m:ctrlPr>
                          <a:rPr lang="en-US" i="1">
                            <a:latin typeface="Cambria Math" panose="02040503050406030204" pitchFamily="18" charset="0"/>
                          </a:rPr>
                        </m:ctrlPr>
                      </m:dPr>
                      <m:e>
                        <m:r>
                          <a:rPr lang="el-GR" i="1" smtClean="0">
                            <a:latin typeface="Cambria Math" panose="02040503050406030204" pitchFamily="18" charset="0"/>
                          </a:rPr>
                          <m:t>𝜏</m:t>
                        </m:r>
                      </m:e>
                    </m:d>
                    <m:sSub>
                      <m:sSubPr>
                        <m:ctrlPr>
                          <a:rPr lang="en-US" i="1">
                            <a:latin typeface="Cambria Math" panose="02040503050406030204" pitchFamily="18" charset="0"/>
                          </a:rPr>
                        </m:ctrlPr>
                      </m:sSubPr>
                      <m:e>
                        <m:r>
                          <a:rPr lang="en-US" i="1">
                            <a:latin typeface="Cambria Math" panose="02040503050406030204" pitchFamily="18" charset="0"/>
                          </a:rPr>
                          <m:t>𝑃</m:t>
                        </m:r>
                      </m:e>
                      <m:sub>
                        <m:r>
                          <m:rPr>
                            <m:sty m:val="p"/>
                          </m:rPr>
                          <a:rPr lang="en-US" b="0" i="0" smtClean="0">
                            <a:latin typeface="Cambria Math" panose="02040503050406030204" pitchFamily="18" charset="0"/>
                          </a:rPr>
                          <m:t>B</m:t>
                        </m:r>
                      </m:sub>
                    </m:sSub>
                    <m:sSub>
                      <m:sSubPr>
                        <m:ctrlPr>
                          <a:rPr lang="en-US" i="1">
                            <a:latin typeface="Cambria Math" panose="02040503050406030204" pitchFamily="18" charset="0"/>
                          </a:rPr>
                        </m:ctrlPr>
                      </m:sSubPr>
                      <m:e>
                        <m:r>
                          <a:rPr lang="en-US" i="1">
                            <a:latin typeface="Cambria Math" panose="02040503050406030204" pitchFamily="18" charset="0"/>
                          </a:rPr>
                          <m:t>𝑃</m:t>
                        </m:r>
                      </m:e>
                      <m:sub>
                        <m:r>
                          <a:rPr lang="en-US" b="0" i="0" smtClean="0">
                            <a:latin typeface="Cambria Math" panose="02040503050406030204" pitchFamily="18" charset="0"/>
                          </a:rPr>
                          <m:t>2</m:t>
                        </m:r>
                      </m:sub>
                    </m:sSub>
                    <m:sSub>
                      <m:sSubPr>
                        <m:ctrlPr>
                          <a:rPr lang="en-US" i="1">
                            <a:latin typeface="Cambria Math" panose="02040503050406030204" pitchFamily="18" charset="0"/>
                          </a:rPr>
                        </m:ctrlPr>
                      </m:sSubPr>
                      <m:e>
                        <m:r>
                          <a:rPr lang="en-US" i="1">
                            <a:latin typeface="Cambria Math" panose="02040503050406030204" pitchFamily="18" charset="0"/>
                          </a:rPr>
                          <m:t>𝑃</m:t>
                        </m:r>
                      </m:e>
                      <m:sub>
                        <m:r>
                          <a:rPr lang="en-US">
                            <a:latin typeface="Cambria Math" panose="02040503050406030204" pitchFamily="18" charset="0"/>
                          </a:rPr>
                          <m:t>1</m:t>
                        </m:r>
                      </m:sub>
                    </m:sSub>
                    <m:r>
                      <a:rPr lang="en-US" i="1">
                        <a:latin typeface="Cambria Math" panose="02040503050406030204" pitchFamily="18" charset="0"/>
                      </a:rPr>
                      <m:t>𝐴</m:t>
                    </m:r>
                  </m:oMath>
                </a14:m>
                <a:r>
                  <a:rPr lang="en-US" dirty="0"/>
                  <a:t> is constant once </a:t>
                </a:r>
                <a:r>
                  <a:rPr lang="en-US" i="1" dirty="0">
                    <a:latin typeface="Times New Roman" panose="02020603050405020304" pitchFamily="18" charset="0"/>
                    <a:cs typeface="Times New Roman" panose="02020603050405020304" pitchFamily="18" charset="0"/>
                  </a:rPr>
                  <a:t>N</a:t>
                </a:r>
                <a:r>
                  <a:rPr lang="en-US" dirty="0"/>
                  <a:t> is selected.</a:t>
                </a:r>
              </a:p>
              <a:p>
                <a:pPr>
                  <a:buFont typeface="Arial"/>
                  <a:buChar char="•"/>
                </a:pPr>
                <a:r>
                  <a:rPr lang="en-US" dirty="0"/>
                  <a:t> Max eigenvalues are scaled by the time of flight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𝑡</m:t>
                        </m:r>
                      </m:e>
                      <m:sub>
                        <m:r>
                          <a:rPr lang="en-US" i="1">
                            <a:latin typeface="Cambria Math" panose="02040503050406030204" pitchFamily="18" charset="0"/>
                          </a:rPr>
                          <m:t>𝑓</m:t>
                        </m:r>
                      </m:sub>
                    </m:sSub>
                    <m:r>
                      <a:rPr lang="en-US">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𝑡</m:t>
                        </m:r>
                      </m:e>
                      <m:sub>
                        <m:r>
                          <a:rPr lang="en-US">
                            <a:latin typeface="Cambria Math" panose="02040503050406030204" pitchFamily="18" charset="0"/>
                          </a:rPr>
                          <m:t>0</m:t>
                        </m:r>
                      </m:sub>
                    </m:sSub>
                  </m:oMath>
                </a14:m>
                <a:r>
                  <a:rPr lang="en-US" dirty="0"/>
                  <a:t> and </a:t>
                </a:r>
                <a14:m>
                  <m:oMath xmlns:m="http://schemas.openxmlformats.org/officeDocument/2006/math">
                    <m:r>
                      <a:rPr lang="en-US" b="0" i="1" smtClean="0">
                        <a:latin typeface="Cambria Math" panose="02040503050406030204" pitchFamily="18" charset="0"/>
                      </a:rPr>
                      <m:t>𝑐</m:t>
                    </m:r>
                  </m:oMath>
                </a14:m>
                <a:r>
                  <a:rPr lang="en-US" dirty="0"/>
                  <a:t>.</a:t>
                </a:r>
              </a:p>
              <a:p>
                <a:endParaRPr lang="en-US" dirty="0"/>
              </a:p>
              <a:p>
                <a:pPr>
                  <a:buFont typeface="Arial"/>
                  <a:buChar char="•"/>
                </a:pPr>
                <a:endParaRPr lang="en-US" dirty="0"/>
              </a:p>
              <a:p>
                <a:pPr>
                  <a:buFont typeface="Arial"/>
                  <a:buChar char="•"/>
                </a:pPr>
                <a:endParaRPr lang="en-US" dirty="0"/>
              </a:p>
              <a:p>
                <a:endParaRPr lang="en-US" sz="1000" b="1" dirty="0"/>
              </a:p>
              <a:p>
                <a:r>
                  <a:rPr lang="en-US" b="1" dirty="0">
                    <a:solidFill>
                      <a:srgbClr val="0000FF"/>
                    </a:solidFill>
                  </a:rPr>
                  <a:t>Notation</a:t>
                </a:r>
                <a:endParaRPr lang="en-US" sz="700" b="1" dirty="0"/>
              </a:p>
              <a:p>
                <a:pPr>
                  <a:buFont typeface="Arial"/>
                  <a:buChar char="•"/>
                </a:pPr>
                <a:r>
                  <a:rPr lang="en-US" dirty="0"/>
                  <a:t> For a linear system, given </a:t>
                </a:r>
                <a14:m>
                  <m:oMath xmlns:m="http://schemas.openxmlformats.org/officeDocument/2006/math">
                    <m:r>
                      <a:rPr lang="en-US" i="1">
                        <a:latin typeface="Cambria Math" panose="02040503050406030204" pitchFamily="18" charset="0"/>
                      </a:rPr>
                      <m:t>𝑐</m:t>
                    </m:r>
                  </m:oMath>
                </a14:m>
                <a:r>
                  <a:rPr lang="en-US" dirty="0"/>
                  <a:t> we can directly compute the domain of convergence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𝑡</m:t>
                        </m:r>
                      </m:e>
                      <m:sub>
                        <m:r>
                          <a:rPr lang="en-US" i="1">
                            <a:latin typeface="Cambria Math" panose="02040503050406030204" pitchFamily="18" charset="0"/>
                          </a:rPr>
                          <m:t>𝑓</m:t>
                        </m:r>
                      </m:sub>
                    </m:sSub>
                    <m:r>
                      <a:rPr lang="en-US">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𝑡</m:t>
                        </m:r>
                      </m:e>
                      <m:sub>
                        <m:r>
                          <a:rPr lang="en-US">
                            <a:latin typeface="Cambria Math" panose="02040503050406030204" pitchFamily="18" charset="0"/>
                          </a:rPr>
                          <m:t>0</m:t>
                        </m:r>
                      </m:sub>
                    </m:sSub>
                  </m:oMath>
                </a14:m>
                <a:r>
                  <a:rPr lang="en-US" dirty="0"/>
                  <a:t>. </a:t>
                </a:r>
              </a:p>
            </p:txBody>
          </p:sp>
        </mc:Choice>
        <mc:Fallback xmlns="">
          <p:sp>
            <p:nvSpPr>
              <p:cNvPr id="7" name="Rectangle 6"/>
              <p:cNvSpPr>
                <a:spLocks noRot="1" noChangeAspect="1" noMove="1" noResize="1" noEditPoints="1" noAdjustHandles="1" noChangeArrowheads="1" noChangeShapeType="1" noTextEdit="1"/>
              </p:cNvSpPr>
              <p:nvPr/>
            </p:nvSpPr>
            <p:spPr>
              <a:xfrm>
                <a:off x="107504" y="980728"/>
                <a:ext cx="8960297" cy="5522922"/>
              </a:xfrm>
              <a:prstGeom prst="rect">
                <a:avLst/>
              </a:prstGeom>
              <a:blipFill rotWithShape="0">
                <a:blip r:embed="rId5"/>
                <a:stretch>
                  <a:fillRect l="-612" t="-662" b="-442"/>
                </a:stretch>
              </a:blipFill>
            </p:spPr>
            <p:txBody>
              <a:bodyPr/>
              <a:lstStyle/>
              <a:p>
                <a:r>
                  <a:rPr lang="en-US">
                    <a:noFill/>
                  </a:rPr>
                  <a:t> </a:t>
                </a:r>
              </a:p>
            </p:txBody>
          </p:sp>
        </mc:Fallback>
      </mc:AlternateContent>
      <p:graphicFrame>
        <p:nvGraphicFramePr>
          <p:cNvPr id="9" name="Object 8"/>
          <p:cNvGraphicFramePr>
            <a:graphicFrameLocks noChangeAspect="1"/>
          </p:cNvGraphicFramePr>
          <p:nvPr>
            <p:extLst>
              <p:ext uri="{D42A27DB-BD31-4B8C-83A1-F6EECF244321}">
                <p14:modId xmlns:p14="http://schemas.microsoft.com/office/powerpoint/2010/main" val="201162704"/>
              </p:ext>
            </p:extLst>
          </p:nvPr>
        </p:nvGraphicFramePr>
        <p:xfrm>
          <a:off x="5130800" y="1198563"/>
          <a:ext cx="3987800" cy="550862"/>
        </p:xfrm>
        <a:graphic>
          <a:graphicData uri="http://schemas.openxmlformats.org/presentationml/2006/ole">
            <mc:AlternateContent xmlns:mc="http://schemas.openxmlformats.org/markup-compatibility/2006">
              <mc:Choice xmlns:v="urn:schemas-microsoft-com:vml" Requires="v">
                <p:oleObj spid="_x0000_s58517" name="Equation" r:id="rId6" imgW="3035160" imgH="419040" progId="Equation.DSMT4">
                  <p:embed/>
                </p:oleObj>
              </mc:Choice>
              <mc:Fallback>
                <p:oleObj name="Equation" r:id="rId6" imgW="3035160" imgH="419040" progId="Equation.DSMT4">
                  <p:embed/>
                  <p:pic>
                    <p:nvPicPr>
                      <p:cNvPr id="0" name=""/>
                      <p:cNvPicPr/>
                      <p:nvPr/>
                    </p:nvPicPr>
                    <p:blipFill>
                      <a:blip r:embed="rId7"/>
                      <a:stretch>
                        <a:fillRect/>
                      </a:stretch>
                    </p:blipFill>
                    <p:spPr>
                      <a:xfrm>
                        <a:off x="5130800" y="1198563"/>
                        <a:ext cx="3987800" cy="550862"/>
                      </a:xfrm>
                      <a:prstGeom prst="rect">
                        <a:avLst/>
                      </a:prstGeom>
                    </p:spPr>
                  </p:pic>
                </p:oleObj>
              </mc:Fallback>
            </mc:AlternateContent>
          </a:graphicData>
        </a:graphic>
      </p:graphicFrame>
      <p:graphicFrame>
        <p:nvGraphicFramePr>
          <p:cNvPr id="12" name="Object 11"/>
          <p:cNvGraphicFramePr>
            <a:graphicFrameLocks noChangeAspect="1"/>
          </p:cNvGraphicFramePr>
          <p:nvPr>
            <p:extLst>
              <p:ext uri="{D42A27DB-BD31-4B8C-83A1-F6EECF244321}">
                <p14:modId xmlns:p14="http://schemas.microsoft.com/office/powerpoint/2010/main" val="2335579054"/>
              </p:ext>
            </p:extLst>
          </p:nvPr>
        </p:nvGraphicFramePr>
        <p:xfrm>
          <a:off x="753690" y="4835525"/>
          <a:ext cx="7778750" cy="1042988"/>
        </p:xfrm>
        <a:graphic>
          <a:graphicData uri="http://schemas.openxmlformats.org/presentationml/2006/ole">
            <mc:AlternateContent xmlns:mc="http://schemas.openxmlformats.org/markup-compatibility/2006">
              <mc:Choice xmlns:v="urn:schemas-microsoft-com:vml" Requires="v">
                <p:oleObj spid="_x0000_s58518" name="Equation" r:id="rId8" imgW="4457520" imgH="596880" progId="Equation.DSMT4">
                  <p:embed/>
                </p:oleObj>
              </mc:Choice>
              <mc:Fallback>
                <p:oleObj name="Equation" r:id="rId8" imgW="4457520" imgH="596880" progId="Equation.DSMT4">
                  <p:embed/>
                  <p:pic>
                    <p:nvPicPr>
                      <p:cNvPr id="0" name=""/>
                      <p:cNvPicPr/>
                      <p:nvPr/>
                    </p:nvPicPr>
                    <p:blipFill>
                      <a:blip r:embed="rId9"/>
                      <a:stretch>
                        <a:fillRect/>
                      </a:stretch>
                    </p:blipFill>
                    <p:spPr>
                      <a:xfrm>
                        <a:off x="753690" y="4835525"/>
                        <a:ext cx="7778750" cy="1042988"/>
                      </a:xfrm>
                      <a:prstGeom prst="rect">
                        <a:avLst/>
                      </a:prstGeom>
                    </p:spPr>
                  </p:pic>
                </p:oleObj>
              </mc:Fallback>
            </mc:AlternateContent>
          </a:graphicData>
        </a:graphic>
      </p:graphicFrame>
      <p:graphicFrame>
        <p:nvGraphicFramePr>
          <p:cNvPr id="10" name="Object 9"/>
          <p:cNvGraphicFramePr>
            <a:graphicFrameLocks noChangeAspect="1"/>
          </p:cNvGraphicFramePr>
          <p:nvPr>
            <p:extLst>
              <p:ext uri="{D42A27DB-BD31-4B8C-83A1-F6EECF244321}">
                <p14:modId xmlns:p14="http://schemas.microsoft.com/office/powerpoint/2010/main" val="3353506111"/>
              </p:ext>
            </p:extLst>
          </p:nvPr>
        </p:nvGraphicFramePr>
        <p:xfrm>
          <a:off x="2374578" y="2537504"/>
          <a:ext cx="4167188" cy="838200"/>
        </p:xfrm>
        <a:graphic>
          <a:graphicData uri="http://schemas.openxmlformats.org/presentationml/2006/ole">
            <mc:AlternateContent xmlns:mc="http://schemas.openxmlformats.org/markup-compatibility/2006">
              <mc:Choice xmlns:v="urn:schemas-microsoft-com:vml" Requires="v">
                <p:oleObj spid="_x0000_s58519" name="Equation" r:id="rId10" imgW="2527200" imgH="507960" progId="Equation.DSMT4">
                  <p:embed/>
                </p:oleObj>
              </mc:Choice>
              <mc:Fallback>
                <p:oleObj name="Equation" r:id="rId10" imgW="2527200" imgH="507960" progId="Equation.DSMT4">
                  <p:embed/>
                  <p:pic>
                    <p:nvPicPr>
                      <p:cNvPr id="0" name=""/>
                      <p:cNvPicPr/>
                      <p:nvPr/>
                    </p:nvPicPr>
                    <p:blipFill>
                      <a:blip r:embed="rId11"/>
                      <a:stretch>
                        <a:fillRect/>
                      </a:stretch>
                    </p:blipFill>
                    <p:spPr>
                      <a:xfrm>
                        <a:off x="2374578" y="2537504"/>
                        <a:ext cx="4167188" cy="838200"/>
                      </a:xfrm>
                      <a:prstGeom prst="rect">
                        <a:avLst/>
                      </a:prstGeom>
                    </p:spPr>
                  </p:pic>
                </p:oleObj>
              </mc:Fallback>
            </mc:AlternateContent>
          </a:graphicData>
        </a:graphic>
      </p:graphicFrame>
      <p:sp>
        <p:nvSpPr>
          <p:cNvPr id="29" name="Rectangle 28"/>
          <p:cNvSpPr/>
          <p:nvPr/>
        </p:nvSpPr>
        <p:spPr>
          <a:xfrm>
            <a:off x="1403648" y="2833579"/>
            <a:ext cx="720069" cy="276999"/>
          </a:xfrm>
          <a:prstGeom prst="rect">
            <a:avLst/>
          </a:prstGeom>
        </p:spPr>
        <p:txBody>
          <a:bodyPr wrap="none">
            <a:spAutoFit/>
          </a:bodyPr>
          <a:lstStyle/>
          <a:p>
            <a:r>
              <a:rPr lang="en-US" sz="1200" b="1" dirty="0">
                <a:solidFill>
                  <a:srgbClr val="00B0F0"/>
                </a:solidFill>
                <a:cs typeface="Times New Roman" panose="02020603050405020304" pitchFamily="18" charset="0"/>
              </a:rPr>
              <a:t>Solution</a:t>
            </a:r>
          </a:p>
        </p:txBody>
      </p:sp>
      <p:cxnSp>
        <p:nvCxnSpPr>
          <p:cNvPr id="30" name="Straight Arrow Connector 29"/>
          <p:cNvCxnSpPr/>
          <p:nvPr/>
        </p:nvCxnSpPr>
        <p:spPr>
          <a:xfrm flipV="1">
            <a:off x="2051720" y="2972079"/>
            <a:ext cx="288032" cy="5"/>
          </a:xfrm>
          <a:prstGeom prst="straightConnector1">
            <a:avLst/>
          </a:prstGeom>
          <a:ln>
            <a:solidFill>
              <a:srgbClr val="00B0F0"/>
            </a:solidFill>
            <a:tailEnd type="triangle"/>
          </a:ln>
          <a:effectLst>
            <a:outerShdw blurRad="50800" dist="38100" dir="5400000" algn="t"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cxnSp>
        <p:nvCxnSpPr>
          <p:cNvPr id="32" name="Straight Arrow Connector 31"/>
          <p:cNvCxnSpPr/>
          <p:nvPr/>
        </p:nvCxnSpPr>
        <p:spPr>
          <a:xfrm>
            <a:off x="4139952" y="2417347"/>
            <a:ext cx="0" cy="323973"/>
          </a:xfrm>
          <a:prstGeom prst="straightConnector1">
            <a:avLst/>
          </a:prstGeom>
          <a:ln>
            <a:solidFill>
              <a:srgbClr val="00B050"/>
            </a:solidFill>
            <a:tailEnd type="triangle"/>
          </a:ln>
          <a:effectLst>
            <a:outerShdw blurRad="50800" dist="38100" dir="5400000" algn="t"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cxnSp>
        <p:nvCxnSpPr>
          <p:cNvPr id="35" name="Straight Arrow Connector 34"/>
          <p:cNvCxnSpPr/>
          <p:nvPr/>
        </p:nvCxnSpPr>
        <p:spPr>
          <a:xfrm>
            <a:off x="5148064" y="2417347"/>
            <a:ext cx="0" cy="323973"/>
          </a:xfrm>
          <a:prstGeom prst="straightConnector1">
            <a:avLst/>
          </a:prstGeom>
          <a:ln>
            <a:solidFill>
              <a:srgbClr val="FF0000"/>
            </a:solidFill>
            <a:tailEnd type="triangle"/>
          </a:ln>
          <a:effectLst>
            <a:outerShdw blurRad="50800" dist="38100" dir="5400000" algn="t"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sp>
        <p:nvSpPr>
          <p:cNvPr id="31" name="Left Brace 30"/>
          <p:cNvSpPr/>
          <p:nvPr/>
        </p:nvSpPr>
        <p:spPr>
          <a:xfrm rot="16200000">
            <a:off x="4577164" y="3063795"/>
            <a:ext cx="283685" cy="582043"/>
          </a:xfrm>
          <a:prstGeom prst="leftBrace">
            <a:avLst/>
          </a:prstGeom>
          <a:ln>
            <a:solidFill>
              <a:srgbClr val="0000FF"/>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7" name="Left Brace 36"/>
          <p:cNvSpPr/>
          <p:nvPr/>
        </p:nvSpPr>
        <p:spPr>
          <a:xfrm rot="16200000">
            <a:off x="3212549" y="3008988"/>
            <a:ext cx="195287" cy="788753"/>
          </a:xfrm>
          <a:prstGeom prst="leftBrace">
            <a:avLst/>
          </a:prstGeom>
          <a:ln>
            <a:solidFill>
              <a:srgbClr val="FF66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8" name="Rectangle 37"/>
          <p:cNvSpPr/>
          <p:nvPr/>
        </p:nvSpPr>
        <p:spPr>
          <a:xfrm>
            <a:off x="2736349" y="3471391"/>
            <a:ext cx="1147686" cy="461665"/>
          </a:xfrm>
          <a:prstGeom prst="rect">
            <a:avLst/>
          </a:prstGeom>
        </p:spPr>
        <p:txBody>
          <a:bodyPr wrap="none">
            <a:spAutoFit/>
          </a:bodyPr>
          <a:lstStyle/>
          <a:p>
            <a:pPr algn="ctr"/>
            <a:r>
              <a:rPr lang="en-US" sz="1200" b="1" dirty="0">
                <a:solidFill>
                  <a:srgbClr val="FF6600"/>
                </a:solidFill>
                <a:cs typeface="Times New Roman" panose="02020603050405020304" pitchFamily="18" charset="0"/>
              </a:rPr>
              <a:t>t </a:t>
            </a:r>
            <a:r>
              <a:rPr lang="en-US" sz="1200" b="1" dirty="0">
                <a:solidFill>
                  <a:srgbClr val="FF6600"/>
                </a:solidFill>
                <a:cs typeface="Times New Roman" panose="02020603050405020304" pitchFamily="18" charset="0"/>
                <a:sym typeface="Wingdings" panose="05000000000000000000" pitchFamily="2" charset="2"/>
              </a:rPr>
              <a:t> </a:t>
            </a:r>
            <a:r>
              <a:rPr lang="el-GR" sz="1200" b="1" dirty="0">
                <a:solidFill>
                  <a:srgbClr val="FF6600"/>
                </a:solidFill>
                <a:cs typeface="Times New Roman" panose="02020603050405020304" pitchFamily="18" charset="0"/>
                <a:sym typeface="Wingdings" panose="05000000000000000000" pitchFamily="2" charset="2"/>
              </a:rPr>
              <a:t>τ</a:t>
            </a:r>
            <a:r>
              <a:rPr lang="en-US" sz="1200" b="1" dirty="0">
                <a:solidFill>
                  <a:srgbClr val="FF6600"/>
                </a:solidFill>
                <a:cs typeface="Times New Roman" panose="02020603050405020304" pitchFamily="18" charset="0"/>
              </a:rPr>
              <a:t> time </a:t>
            </a:r>
          </a:p>
          <a:p>
            <a:pPr algn="ctr"/>
            <a:r>
              <a:rPr lang="en-US" sz="1200" b="1" dirty="0">
                <a:solidFill>
                  <a:srgbClr val="FF6600"/>
                </a:solidFill>
                <a:cs typeface="Times New Roman" panose="02020603050405020304" pitchFamily="18" charset="0"/>
              </a:rPr>
              <a:t>transformation</a:t>
            </a:r>
          </a:p>
        </p:txBody>
      </p:sp>
      <p:sp>
        <p:nvSpPr>
          <p:cNvPr id="39" name="Rectangle 38"/>
          <p:cNvSpPr/>
          <p:nvPr/>
        </p:nvSpPr>
        <p:spPr>
          <a:xfrm>
            <a:off x="3713521" y="2003270"/>
            <a:ext cx="872996" cy="461665"/>
          </a:xfrm>
          <a:prstGeom prst="rect">
            <a:avLst/>
          </a:prstGeom>
        </p:spPr>
        <p:txBody>
          <a:bodyPr wrap="none">
            <a:spAutoFit/>
          </a:bodyPr>
          <a:lstStyle/>
          <a:p>
            <a:pPr algn="ctr"/>
            <a:r>
              <a:rPr lang="en-US" sz="1200" b="1" dirty="0">
                <a:solidFill>
                  <a:srgbClr val="00B050"/>
                </a:solidFill>
                <a:cs typeface="Times New Roman" panose="02020603050405020304" pitchFamily="18" charset="0"/>
              </a:rPr>
              <a:t>Chebyshev</a:t>
            </a:r>
          </a:p>
          <a:p>
            <a:pPr algn="ctr"/>
            <a:r>
              <a:rPr lang="en-US" sz="1200" b="1" dirty="0">
                <a:solidFill>
                  <a:srgbClr val="00B050"/>
                </a:solidFill>
                <a:cs typeface="Times New Roman" panose="02020603050405020304" pitchFamily="18" charset="0"/>
              </a:rPr>
              <a:t>matrix</a:t>
            </a:r>
          </a:p>
        </p:txBody>
      </p:sp>
      <p:sp>
        <p:nvSpPr>
          <p:cNvPr id="40" name="Rectangle 39"/>
          <p:cNvSpPr/>
          <p:nvPr/>
        </p:nvSpPr>
        <p:spPr>
          <a:xfrm>
            <a:off x="3923928" y="3453649"/>
            <a:ext cx="1426865" cy="461665"/>
          </a:xfrm>
          <a:prstGeom prst="rect">
            <a:avLst/>
          </a:prstGeom>
        </p:spPr>
        <p:txBody>
          <a:bodyPr wrap="none">
            <a:spAutoFit/>
          </a:bodyPr>
          <a:lstStyle/>
          <a:p>
            <a:pPr algn="ctr"/>
            <a:r>
              <a:rPr lang="en-US" sz="1200" b="1" dirty="0">
                <a:solidFill>
                  <a:srgbClr val="0000FF"/>
                </a:solidFill>
                <a:cs typeface="Times New Roman" panose="02020603050405020304" pitchFamily="18" charset="0"/>
              </a:rPr>
              <a:t>Integration</a:t>
            </a:r>
          </a:p>
          <a:p>
            <a:pPr algn="ctr"/>
            <a:r>
              <a:rPr lang="en-US" sz="1200" b="1" dirty="0">
                <a:solidFill>
                  <a:srgbClr val="0000FF"/>
                </a:solidFill>
                <a:cs typeface="Times New Roman" panose="02020603050405020304" pitchFamily="18" charset="0"/>
              </a:rPr>
              <a:t>operators: I, II &amp; P</a:t>
            </a:r>
            <a:r>
              <a:rPr lang="en-US" sz="1200" b="1" baseline="-25000" dirty="0">
                <a:solidFill>
                  <a:srgbClr val="0000FF"/>
                </a:solidFill>
                <a:cs typeface="Times New Roman" panose="02020603050405020304" pitchFamily="18" charset="0"/>
              </a:rPr>
              <a:t>B</a:t>
            </a:r>
          </a:p>
        </p:txBody>
      </p:sp>
      <p:sp>
        <p:nvSpPr>
          <p:cNvPr id="41" name="Rectangle 40"/>
          <p:cNvSpPr/>
          <p:nvPr/>
        </p:nvSpPr>
        <p:spPr>
          <a:xfrm>
            <a:off x="4632803" y="2000582"/>
            <a:ext cx="1043619" cy="461665"/>
          </a:xfrm>
          <a:prstGeom prst="rect">
            <a:avLst/>
          </a:prstGeom>
        </p:spPr>
        <p:txBody>
          <a:bodyPr wrap="none">
            <a:spAutoFit/>
          </a:bodyPr>
          <a:lstStyle/>
          <a:p>
            <a:pPr algn="ctr"/>
            <a:r>
              <a:rPr lang="en-US" sz="1200" b="1" dirty="0">
                <a:solidFill>
                  <a:srgbClr val="FF0000"/>
                </a:solidFill>
                <a:cs typeface="Times New Roman" panose="02020603050405020304" pitchFamily="18" charset="0"/>
              </a:rPr>
              <a:t>Least squares</a:t>
            </a:r>
          </a:p>
          <a:p>
            <a:pPr algn="ctr"/>
            <a:r>
              <a:rPr lang="en-US" sz="1200" b="1" dirty="0">
                <a:solidFill>
                  <a:srgbClr val="FF0000"/>
                </a:solidFill>
                <a:cs typeface="Times New Roman" panose="02020603050405020304" pitchFamily="18" charset="0"/>
              </a:rPr>
              <a:t>operator</a:t>
            </a:r>
          </a:p>
        </p:txBody>
      </p:sp>
      <p:sp>
        <p:nvSpPr>
          <p:cNvPr id="42" name="Rectangle 41"/>
          <p:cNvSpPr/>
          <p:nvPr/>
        </p:nvSpPr>
        <p:spPr>
          <a:xfrm>
            <a:off x="5218481" y="3471132"/>
            <a:ext cx="721671" cy="461665"/>
          </a:xfrm>
          <a:prstGeom prst="rect">
            <a:avLst/>
          </a:prstGeom>
        </p:spPr>
        <p:txBody>
          <a:bodyPr wrap="none">
            <a:spAutoFit/>
          </a:bodyPr>
          <a:lstStyle/>
          <a:p>
            <a:pPr algn="ctr"/>
            <a:r>
              <a:rPr lang="en-US" sz="1200" b="1" dirty="0">
                <a:solidFill>
                  <a:srgbClr val="7030A0"/>
                </a:solidFill>
                <a:cs typeface="Times New Roman" panose="02020603050405020304" pitchFamily="18" charset="0"/>
              </a:rPr>
              <a:t>Forcing</a:t>
            </a:r>
          </a:p>
          <a:p>
            <a:pPr algn="ctr"/>
            <a:r>
              <a:rPr lang="en-US" sz="1200" b="1" dirty="0">
                <a:solidFill>
                  <a:srgbClr val="7030A0"/>
                </a:solidFill>
                <a:cs typeface="Times New Roman" panose="02020603050405020304" pitchFamily="18" charset="0"/>
              </a:rPr>
              <a:t>function</a:t>
            </a:r>
          </a:p>
        </p:txBody>
      </p:sp>
      <p:grpSp>
        <p:nvGrpSpPr>
          <p:cNvPr id="2" name="Group 1"/>
          <p:cNvGrpSpPr/>
          <p:nvPr/>
        </p:nvGrpSpPr>
        <p:grpSpPr>
          <a:xfrm>
            <a:off x="6588224" y="2746963"/>
            <a:ext cx="1368152" cy="461665"/>
            <a:chOff x="6156176" y="2746963"/>
            <a:chExt cx="1368152" cy="461665"/>
          </a:xfrm>
        </p:grpSpPr>
        <p:sp>
          <p:nvSpPr>
            <p:cNvPr id="43" name="Rectangle 42"/>
            <p:cNvSpPr/>
            <p:nvPr/>
          </p:nvSpPr>
          <p:spPr>
            <a:xfrm>
              <a:off x="6325731" y="2746963"/>
              <a:ext cx="1198597" cy="461665"/>
            </a:xfrm>
            <a:prstGeom prst="rect">
              <a:avLst/>
            </a:prstGeom>
          </p:spPr>
          <p:txBody>
            <a:bodyPr wrap="none">
              <a:spAutoFit/>
            </a:bodyPr>
            <a:lstStyle/>
            <a:p>
              <a:pPr algn="ctr"/>
              <a:r>
                <a:rPr lang="en-US" sz="1200" b="1" dirty="0">
                  <a:solidFill>
                    <a:schemeClr val="accent2">
                      <a:lumMod val="75000"/>
                    </a:schemeClr>
                  </a:solidFill>
                </a:rPr>
                <a:t>Initial condition</a:t>
              </a:r>
            </a:p>
            <a:p>
              <a:pPr algn="ctr"/>
              <a:r>
                <a:rPr lang="en-US" sz="1200" b="1" dirty="0">
                  <a:solidFill>
                    <a:schemeClr val="accent2">
                      <a:lumMod val="75000"/>
                    </a:schemeClr>
                  </a:solidFill>
                  <a:cs typeface="Times New Roman" panose="02020603050405020304" pitchFamily="18" charset="0"/>
                </a:rPr>
                <a:t>vector</a:t>
              </a:r>
              <a:endParaRPr lang="en-US" sz="1200" b="1" dirty="0">
                <a:solidFill>
                  <a:srgbClr val="00B0F0"/>
                </a:solidFill>
                <a:cs typeface="Times New Roman" panose="02020603050405020304" pitchFamily="18" charset="0"/>
              </a:endParaRPr>
            </a:p>
          </p:txBody>
        </p:sp>
        <p:cxnSp>
          <p:nvCxnSpPr>
            <p:cNvPr id="51" name="Straight Arrow Connector 50"/>
            <p:cNvCxnSpPr/>
            <p:nvPr/>
          </p:nvCxnSpPr>
          <p:spPr>
            <a:xfrm flipH="1">
              <a:off x="6156176" y="2977796"/>
              <a:ext cx="288032" cy="0"/>
            </a:xfrm>
            <a:prstGeom prst="straightConnector1">
              <a:avLst/>
            </a:prstGeom>
            <a:ln>
              <a:solidFill>
                <a:schemeClr val="accent2">
                  <a:lumMod val="75000"/>
                </a:schemeClr>
              </a:solidFill>
              <a:tailEnd type="triangle"/>
            </a:ln>
            <a:effectLst>
              <a:outerShdw blurRad="50800" dist="38100" dir="5400000" algn="t"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grpSp>
      <p:sp>
        <p:nvSpPr>
          <p:cNvPr id="25" name="Left Brace 24"/>
          <p:cNvSpPr/>
          <p:nvPr/>
        </p:nvSpPr>
        <p:spPr>
          <a:xfrm rot="16200000">
            <a:off x="5447031" y="3058025"/>
            <a:ext cx="288032" cy="597933"/>
          </a:xfrm>
          <a:prstGeom prst="leftBrace">
            <a:avLst/>
          </a:prstGeom>
          <a:ln>
            <a:solidFill>
              <a:srgbClr val="7030A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51524715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TAMU_Aero_Logo.png"/>
          <p:cNvPicPr>
            <a:picLocks noChangeAspect="1"/>
          </p:cNvPicPr>
          <p:nvPr/>
        </p:nvPicPr>
        <p:blipFill>
          <a:blip r:embed="rId3"/>
          <a:stretch>
            <a:fillRect/>
          </a:stretch>
        </p:blipFill>
        <p:spPr>
          <a:xfrm>
            <a:off x="0" y="-7813"/>
            <a:ext cx="9144000" cy="998413"/>
          </a:xfrm>
          <a:prstGeom prst="rect">
            <a:avLst/>
          </a:prstGeom>
        </p:spPr>
      </p:pic>
      <p:sp>
        <p:nvSpPr>
          <p:cNvPr id="13" name="TextBox 12"/>
          <p:cNvSpPr txBox="1"/>
          <p:nvPr/>
        </p:nvSpPr>
        <p:spPr>
          <a:xfrm>
            <a:off x="6836568" y="39469"/>
            <a:ext cx="2307432" cy="615553"/>
          </a:xfrm>
          <a:prstGeom prst="rect">
            <a:avLst/>
          </a:prstGeom>
          <a:noFill/>
        </p:spPr>
        <p:txBody>
          <a:bodyPr wrap="square" rtlCol="0">
            <a:spAutoFit/>
          </a:bodyPr>
          <a:lstStyle/>
          <a:p>
            <a:r>
              <a:rPr lang="en-US" sz="1200" dirty="0">
                <a:solidFill>
                  <a:schemeClr val="bg1"/>
                </a:solidFill>
                <a:latin typeface="Adobe Caslon Pro Bold"/>
                <a:cs typeface="Adobe Caslon Pro Bold"/>
              </a:rPr>
              <a:t>JUNKINS    &amp;    WOOLLANDS</a:t>
            </a:r>
          </a:p>
          <a:p>
            <a:r>
              <a:rPr lang="en-US" sz="1100" dirty="0">
                <a:solidFill>
                  <a:schemeClr val="bg1"/>
                </a:solidFill>
                <a:latin typeface="Adobe Caslon Pro Bold"/>
                <a:cs typeface="Adobe Caslon Pro Bold"/>
              </a:rPr>
              <a:t>Picard-</a:t>
            </a:r>
            <a:r>
              <a:rPr lang="en-US" sz="1100" dirty="0" err="1">
                <a:solidFill>
                  <a:schemeClr val="bg1"/>
                </a:solidFill>
                <a:latin typeface="Adobe Caslon Pro Bold"/>
                <a:cs typeface="Adobe Caslon Pro Bold"/>
              </a:rPr>
              <a:t>Chebyshev</a:t>
            </a:r>
            <a:r>
              <a:rPr lang="en-US" sz="1100" dirty="0">
                <a:solidFill>
                  <a:schemeClr val="bg1"/>
                </a:solidFill>
                <a:latin typeface="Adobe Caslon Pro Bold"/>
                <a:cs typeface="Adobe Caslon Pro Bold"/>
              </a:rPr>
              <a:t> Lecture Series</a:t>
            </a:r>
          </a:p>
          <a:p>
            <a:r>
              <a:rPr lang="en-US" sz="1100" dirty="0">
                <a:solidFill>
                  <a:schemeClr val="bg1"/>
                </a:solidFill>
                <a:latin typeface="Adobe Caslon Pro Bold"/>
                <a:cs typeface="Adobe Caslon Pro Bold"/>
              </a:rPr>
              <a:t>#3 Picard-Chebyshev Methods</a:t>
            </a:r>
          </a:p>
        </p:txBody>
      </p:sp>
      <p:sp>
        <p:nvSpPr>
          <p:cNvPr id="6" name="Rectangle 5"/>
          <p:cNvSpPr/>
          <p:nvPr/>
        </p:nvSpPr>
        <p:spPr>
          <a:xfrm>
            <a:off x="1" y="580618"/>
            <a:ext cx="9144000" cy="400110"/>
          </a:xfrm>
          <a:prstGeom prst="rect">
            <a:avLst/>
          </a:prstGeom>
        </p:spPr>
        <p:txBody>
          <a:bodyPr wrap="square">
            <a:spAutoFit/>
          </a:bodyPr>
          <a:lstStyle/>
          <a:p>
            <a:pPr algn="ctr"/>
            <a:r>
              <a:rPr lang="en-US" sz="2000" b="1" dirty="0">
                <a:solidFill>
                  <a:srgbClr val="FFFFFF"/>
                </a:solidFill>
                <a:latin typeface="Adobe Caslon Pro Bold"/>
              </a:rPr>
              <a:t>EIGENVALUE  ANALYSIS:  TPBVP</a:t>
            </a:r>
            <a:endParaRPr lang="en-US" sz="2000" b="1" dirty="0">
              <a:solidFill>
                <a:srgbClr val="FFFFFF"/>
              </a:solidFill>
            </a:endParaRPr>
          </a:p>
        </p:txBody>
      </p:sp>
      <p:sp>
        <p:nvSpPr>
          <p:cNvPr id="9" name="Rectangle 8"/>
          <p:cNvSpPr/>
          <p:nvPr/>
        </p:nvSpPr>
        <p:spPr>
          <a:xfrm>
            <a:off x="107504" y="4437112"/>
            <a:ext cx="4968552" cy="2031325"/>
          </a:xfrm>
          <a:prstGeom prst="rect">
            <a:avLst/>
          </a:prstGeom>
        </p:spPr>
        <p:txBody>
          <a:bodyPr wrap="square">
            <a:spAutoFit/>
          </a:bodyPr>
          <a:lstStyle/>
          <a:p>
            <a:r>
              <a:rPr lang="en-US" dirty="0"/>
              <a:t>The </a:t>
            </a:r>
            <a:r>
              <a:rPr lang="en-US" b="1" i="1" dirty="0"/>
              <a:t>maximum eigenvalue </a:t>
            </a:r>
            <a:r>
              <a:rPr lang="en-US" dirty="0"/>
              <a:t>of the matrix product </a:t>
            </a:r>
            <a:r>
              <a:rPr lang="el-GR" dirty="0"/>
              <a:t>λ</a:t>
            </a:r>
            <a:r>
              <a:rPr lang="en-US" baseline="-25000" dirty="0"/>
              <a:t>max</a:t>
            </a:r>
            <a:r>
              <a:rPr lang="en-US" dirty="0"/>
              <a:t>([TP</a:t>
            </a:r>
            <a:r>
              <a:rPr lang="en-US" baseline="-25000" dirty="0"/>
              <a:t>B</a:t>
            </a:r>
            <a:r>
              <a:rPr lang="en-US" dirty="0"/>
              <a:t>P</a:t>
            </a:r>
            <a:r>
              <a:rPr lang="en-US" baseline="-25000" dirty="0"/>
              <a:t>2</a:t>
            </a:r>
            <a:r>
              <a:rPr lang="en-US" dirty="0"/>
              <a:t>P</a:t>
            </a:r>
            <a:r>
              <a:rPr lang="en-US" baseline="-25000" dirty="0"/>
              <a:t>1</a:t>
            </a:r>
            <a:r>
              <a:rPr lang="en-US" dirty="0"/>
              <a:t>A]) is constant (≈ 0.405) for increasing </a:t>
            </a:r>
            <a:r>
              <a:rPr lang="en-US" i="1" dirty="0">
                <a:latin typeface="Times New Roman" panose="02020603050405020304" pitchFamily="18" charset="0"/>
                <a:cs typeface="Times New Roman" panose="02020603050405020304" pitchFamily="18" charset="0"/>
              </a:rPr>
              <a:t>N, </a:t>
            </a:r>
            <a:r>
              <a:rPr lang="en-US" dirty="0"/>
              <a:t>and as expected the </a:t>
            </a:r>
            <a:r>
              <a:rPr lang="en-US" b="1" i="1" dirty="0"/>
              <a:t>theoretical convergence domain</a:t>
            </a:r>
            <a:r>
              <a:rPr lang="en-US" dirty="0"/>
              <a:t> is also constant (top right). Note that the TPBVP theoretical domain of convergence is about an order of magnitude </a:t>
            </a:r>
            <a:r>
              <a:rPr lang="en-US" b="1" i="1" dirty="0"/>
              <a:t>smaller</a:t>
            </a:r>
            <a:r>
              <a:rPr lang="en-US" dirty="0"/>
              <a:t> than that for the second order IVP (bottom right).</a:t>
            </a:r>
          </a:p>
        </p:txBody>
      </p:sp>
      <p:sp>
        <p:nvSpPr>
          <p:cNvPr id="12" name="Rectangle 11"/>
          <p:cNvSpPr/>
          <p:nvPr/>
        </p:nvSpPr>
        <p:spPr>
          <a:xfrm>
            <a:off x="1043608" y="980728"/>
            <a:ext cx="2592288" cy="369332"/>
          </a:xfrm>
          <a:prstGeom prst="rect">
            <a:avLst/>
          </a:prstGeom>
        </p:spPr>
        <p:txBody>
          <a:bodyPr wrap="square">
            <a:spAutoFit/>
          </a:bodyPr>
          <a:lstStyle/>
          <a:p>
            <a:pPr algn="ctr"/>
            <a:r>
              <a:rPr lang="en-US" b="1" dirty="0">
                <a:solidFill>
                  <a:srgbClr val="0000FF"/>
                </a:solidFill>
              </a:rPr>
              <a:t>MAX EIGENVALUE VS N</a:t>
            </a:r>
            <a:endParaRPr lang="en-US" dirty="0"/>
          </a:p>
        </p:txBody>
      </p:sp>
      <p:pic>
        <p:nvPicPr>
          <p:cNvPr id="16" name="Picture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39347" y="3870919"/>
            <a:ext cx="3657599" cy="2743200"/>
          </a:xfrm>
          <a:prstGeom prst="rect">
            <a:avLst/>
          </a:prstGeom>
        </p:spPr>
      </p:pic>
      <p:sp>
        <p:nvSpPr>
          <p:cNvPr id="14" name="Rectangle 13"/>
          <p:cNvSpPr/>
          <p:nvPr/>
        </p:nvSpPr>
        <p:spPr>
          <a:xfrm>
            <a:off x="5580112" y="981307"/>
            <a:ext cx="2880320" cy="369332"/>
          </a:xfrm>
          <a:prstGeom prst="rect">
            <a:avLst/>
          </a:prstGeom>
        </p:spPr>
        <p:txBody>
          <a:bodyPr wrap="square">
            <a:spAutoFit/>
          </a:bodyPr>
          <a:lstStyle/>
          <a:p>
            <a:pPr algn="ctr"/>
            <a:r>
              <a:rPr lang="en-US" b="1" dirty="0">
                <a:solidFill>
                  <a:srgbClr val="0000FF"/>
                </a:solidFill>
              </a:rPr>
              <a:t>DOMAIN OF CONVERGENCE</a:t>
            </a:r>
            <a:endParaRPr lang="en-US" dirty="0"/>
          </a:p>
        </p:txBody>
      </p:sp>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118500" y="1308480"/>
            <a:ext cx="3657599" cy="2743200"/>
          </a:xfrm>
          <a:prstGeom prst="rect">
            <a:avLst/>
          </a:prstGeom>
        </p:spPr>
      </p:pic>
      <p:pic>
        <p:nvPicPr>
          <p:cNvPr id="11" name="Picture 1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15516" y="1228690"/>
            <a:ext cx="4248472" cy="3186355"/>
          </a:xfrm>
          <a:prstGeom prst="rect">
            <a:avLst/>
          </a:prstGeom>
        </p:spPr>
      </p:pic>
      <p:sp>
        <p:nvSpPr>
          <p:cNvPr id="18" name="Slide Number Placeholder 16"/>
          <p:cNvSpPr txBox="1">
            <a:spLocks/>
          </p:cNvSpPr>
          <p:nvPr/>
        </p:nvSpPr>
        <p:spPr>
          <a:xfrm>
            <a:off x="6934200" y="6416675"/>
            <a:ext cx="2133600" cy="365125"/>
          </a:xfrm>
          <a:prstGeom prst="rect">
            <a:avLst/>
          </a:prstGeom>
        </p:spPr>
        <p:txBody>
          <a:bodyPr vert="horz"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600" i="0" u="none" strike="noStrike" kern="1200" cap="none" spc="0" normalizeH="0" baseline="0" noProof="0" dirty="0">
                <a:ln>
                  <a:noFill/>
                </a:ln>
                <a:solidFill>
                  <a:srgbClr val="660066"/>
                </a:solidFill>
                <a:effectLst/>
                <a:uLnTx/>
                <a:uFillTx/>
                <a:latin typeface="+mn-lt"/>
                <a:ea typeface="+mn-ea"/>
                <a:cs typeface="+mn-cs"/>
              </a:rPr>
              <a:t>42</a:t>
            </a:r>
          </a:p>
        </p:txBody>
      </p:sp>
      <p:sp>
        <p:nvSpPr>
          <p:cNvPr id="2" name="Rectangle 1"/>
          <p:cNvSpPr/>
          <p:nvPr/>
        </p:nvSpPr>
        <p:spPr>
          <a:xfrm>
            <a:off x="144691" y="6381328"/>
            <a:ext cx="3923253" cy="369332"/>
          </a:xfrm>
          <a:prstGeom prst="rect">
            <a:avLst/>
          </a:prstGeom>
        </p:spPr>
        <p:txBody>
          <a:bodyPr wrap="none">
            <a:spAutoFit/>
          </a:bodyPr>
          <a:lstStyle/>
          <a:p>
            <a:r>
              <a:rPr lang="en-US" b="1" dirty="0">
                <a:solidFill>
                  <a:srgbClr val="FF0000"/>
                </a:solidFill>
              </a:rPr>
              <a:t>run_lecture3_example8_tpbvp_conv.m</a:t>
            </a:r>
            <a:endParaRPr lang="en-US" dirty="0"/>
          </a:p>
        </p:txBody>
      </p:sp>
    </p:spTree>
    <p:extLst>
      <p:ext uri="{BB962C8B-B14F-4D97-AF65-F5344CB8AC3E}">
        <p14:creationId xmlns:p14="http://schemas.microsoft.com/office/powerpoint/2010/main" val="245395186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TAMU_Aero_Logo.png"/>
          <p:cNvPicPr>
            <a:picLocks noChangeAspect="1"/>
          </p:cNvPicPr>
          <p:nvPr/>
        </p:nvPicPr>
        <p:blipFill>
          <a:blip r:embed="rId3"/>
          <a:stretch>
            <a:fillRect/>
          </a:stretch>
        </p:blipFill>
        <p:spPr>
          <a:xfrm>
            <a:off x="0" y="-7813"/>
            <a:ext cx="9144000" cy="998413"/>
          </a:xfrm>
          <a:prstGeom prst="rect">
            <a:avLst/>
          </a:prstGeom>
        </p:spPr>
      </p:pic>
      <p:sp>
        <p:nvSpPr>
          <p:cNvPr id="13" name="TextBox 12"/>
          <p:cNvSpPr txBox="1"/>
          <p:nvPr/>
        </p:nvSpPr>
        <p:spPr>
          <a:xfrm>
            <a:off x="6836568" y="39469"/>
            <a:ext cx="2307432" cy="615553"/>
          </a:xfrm>
          <a:prstGeom prst="rect">
            <a:avLst/>
          </a:prstGeom>
          <a:noFill/>
        </p:spPr>
        <p:txBody>
          <a:bodyPr wrap="square" rtlCol="0">
            <a:spAutoFit/>
          </a:bodyPr>
          <a:lstStyle/>
          <a:p>
            <a:r>
              <a:rPr lang="en-US" sz="1200" dirty="0">
                <a:solidFill>
                  <a:schemeClr val="bg1"/>
                </a:solidFill>
                <a:latin typeface="Adobe Caslon Pro Bold"/>
                <a:cs typeface="Adobe Caslon Pro Bold"/>
              </a:rPr>
              <a:t>JUNKINS    &amp;    WOOLLANDS</a:t>
            </a:r>
          </a:p>
          <a:p>
            <a:r>
              <a:rPr lang="en-US" sz="1100" dirty="0">
                <a:solidFill>
                  <a:schemeClr val="bg1"/>
                </a:solidFill>
                <a:latin typeface="Adobe Caslon Pro Bold"/>
                <a:cs typeface="Adobe Caslon Pro Bold"/>
              </a:rPr>
              <a:t>Picard-</a:t>
            </a:r>
            <a:r>
              <a:rPr lang="en-US" sz="1100" dirty="0" err="1">
                <a:solidFill>
                  <a:schemeClr val="bg1"/>
                </a:solidFill>
                <a:latin typeface="Adobe Caslon Pro Bold"/>
                <a:cs typeface="Adobe Caslon Pro Bold"/>
              </a:rPr>
              <a:t>Chebyshev</a:t>
            </a:r>
            <a:r>
              <a:rPr lang="en-US" sz="1100" dirty="0">
                <a:solidFill>
                  <a:schemeClr val="bg1"/>
                </a:solidFill>
                <a:latin typeface="Adobe Caslon Pro Bold"/>
                <a:cs typeface="Adobe Caslon Pro Bold"/>
              </a:rPr>
              <a:t> Lecture Series</a:t>
            </a:r>
          </a:p>
          <a:p>
            <a:r>
              <a:rPr lang="en-US" sz="1100" dirty="0">
                <a:solidFill>
                  <a:schemeClr val="bg1"/>
                </a:solidFill>
                <a:latin typeface="Adobe Caslon Pro Bold"/>
                <a:cs typeface="Adobe Caslon Pro Bold"/>
              </a:rPr>
              <a:t>#3 Picard-Chebyshev Methods</a:t>
            </a:r>
          </a:p>
        </p:txBody>
      </p:sp>
      <p:sp>
        <p:nvSpPr>
          <p:cNvPr id="6" name="Rectangle 5"/>
          <p:cNvSpPr/>
          <p:nvPr/>
        </p:nvSpPr>
        <p:spPr>
          <a:xfrm>
            <a:off x="1" y="580618"/>
            <a:ext cx="9144000" cy="400110"/>
          </a:xfrm>
          <a:prstGeom prst="rect">
            <a:avLst/>
          </a:prstGeom>
        </p:spPr>
        <p:txBody>
          <a:bodyPr wrap="square">
            <a:spAutoFit/>
          </a:bodyPr>
          <a:lstStyle/>
          <a:p>
            <a:pPr algn="ctr"/>
            <a:r>
              <a:rPr lang="en-US" sz="2000" b="1" dirty="0">
                <a:solidFill>
                  <a:srgbClr val="FFFFFF"/>
                </a:solidFill>
                <a:latin typeface="Adobe Caslon Pro Bold"/>
              </a:rPr>
              <a:t>CONCLUSION</a:t>
            </a:r>
            <a:endParaRPr lang="en-US" sz="2000" b="1" dirty="0">
              <a:solidFill>
                <a:srgbClr val="FFFFFF"/>
              </a:solidFill>
            </a:endParaRPr>
          </a:p>
        </p:txBody>
      </p:sp>
      <p:sp>
        <p:nvSpPr>
          <p:cNvPr id="2" name="Rectangle 1"/>
          <p:cNvSpPr/>
          <p:nvPr/>
        </p:nvSpPr>
        <p:spPr>
          <a:xfrm>
            <a:off x="179512" y="1037049"/>
            <a:ext cx="8784976" cy="5632311"/>
          </a:xfrm>
          <a:prstGeom prst="rect">
            <a:avLst/>
          </a:prstGeom>
        </p:spPr>
        <p:txBody>
          <a:bodyPr wrap="square">
            <a:spAutoFit/>
          </a:bodyPr>
          <a:lstStyle/>
          <a:p>
            <a:r>
              <a:rPr lang="en-US" b="1" dirty="0">
                <a:solidFill>
                  <a:srgbClr val="0000FF"/>
                </a:solidFill>
              </a:rPr>
              <a:t>Picard iteration</a:t>
            </a:r>
          </a:p>
          <a:p>
            <a:pPr>
              <a:buFont typeface="Arial"/>
              <a:buChar char="•"/>
            </a:pPr>
            <a:r>
              <a:rPr lang="en-US" dirty="0"/>
              <a:t> Picard iteration is a </a:t>
            </a:r>
            <a:r>
              <a:rPr lang="en-US" b="1" i="1" dirty="0"/>
              <a:t>successive path approximation </a:t>
            </a:r>
            <a:r>
              <a:rPr lang="en-US" dirty="0"/>
              <a:t>technique for solving differential equations.</a:t>
            </a:r>
          </a:p>
          <a:p>
            <a:r>
              <a:rPr lang="en-US" b="1" dirty="0">
                <a:solidFill>
                  <a:srgbClr val="0000FF"/>
                </a:solidFill>
              </a:rPr>
              <a:t>Least Squares</a:t>
            </a:r>
          </a:p>
          <a:p>
            <a:pPr>
              <a:buFont typeface="Arial"/>
              <a:buChar char="•"/>
            </a:pPr>
            <a:r>
              <a:rPr lang="en-US" dirty="0"/>
              <a:t> Reviewed of least squares from </a:t>
            </a:r>
            <a:r>
              <a:rPr lang="en-US" b="1" i="1" dirty="0"/>
              <a:t>lecture 1</a:t>
            </a:r>
            <a:r>
              <a:rPr lang="en-US" dirty="0"/>
              <a:t> (vector problem)</a:t>
            </a:r>
          </a:p>
          <a:p>
            <a:pPr>
              <a:buFont typeface="Arial"/>
              <a:buChar char="•"/>
            </a:pPr>
            <a:r>
              <a:rPr lang="en-US" dirty="0"/>
              <a:t> Discussed the least squares operator</a:t>
            </a:r>
            <a:endParaRPr lang="en-US" b="1" dirty="0">
              <a:solidFill>
                <a:srgbClr val="0000FF"/>
              </a:solidFill>
            </a:endParaRPr>
          </a:p>
          <a:p>
            <a:r>
              <a:rPr lang="en-US" b="1" dirty="0">
                <a:solidFill>
                  <a:srgbClr val="0000FF"/>
                </a:solidFill>
              </a:rPr>
              <a:t>Picard-Chebyshev Initial Value Problem Derivation/Algorithm (First Order)</a:t>
            </a:r>
          </a:p>
          <a:p>
            <a:pPr>
              <a:buFont typeface="Arial"/>
              <a:buChar char="•"/>
            </a:pPr>
            <a:r>
              <a:rPr lang="en-US" dirty="0"/>
              <a:t> Thoroughly derived the Picard-Chebyshev first order IVP algorithm</a:t>
            </a:r>
          </a:p>
          <a:p>
            <a:pPr>
              <a:buFont typeface="Arial"/>
              <a:buChar char="•"/>
            </a:pPr>
            <a:r>
              <a:rPr lang="en-US" dirty="0"/>
              <a:t> Discussed the first integration operator (P</a:t>
            </a:r>
            <a:r>
              <a:rPr lang="en-US" baseline="-25000" dirty="0"/>
              <a:t>1</a:t>
            </a:r>
            <a:r>
              <a:rPr lang="en-US" dirty="0"/>
              <a:t>)</a:t>
            </a:r>
          </a:p>
          <a:p>
            <a:pPr>
              <a:buFont typeface="Arial"/>
              <a:buChar char="•"/>
            </a:pPr>
            <a:r>
              <a:rPr lang="en-US" dirty="0"/>
              <a:t> Presented two examples to demonstrate the method (MATLAB code is available)</a:t>
            </a:r>
            <a:endParaRPr lang="en-US" b="1" dirty="0">
              <a:solidFill>
                <a:srgbClr val="0000FF"/>
              </a:solidFill>
            </a:endParaRPr>
          </a:p>
          <a:p>
            <a:r>
              <a:rPr lang="en-US" b="1" dirty="0">
                <a:solidFill>
                  <a:srgbClr val="0000FF"/>
                </a:solidFill>
              </a:rPr>
              <a:t>Picard-Chebyshev Initial Value Problem Derivation/Algorithm (Second Order)</a:t>
            </a:r>
          </a:p>
          <a:p>
            <a:pPr>
              <a:buFont typeface="Arial"/>
              <a:buChar char="•"/>
            </a:pPr>
            <a:r>
              <a:rPr lang="en-US" dirty="0"/>
              <a:t> Derived the Picard-Chebyshev second order IVP algorithm</a:t>
            </a:r>
          </a:p>
          <a:p>
            <a:pPr>
              <a:buFont typeface="Arial"/>
              <a:buChar char="•"/>
            </a:pPr>
            <a:r>
              <a:rPr lang="en-US" dirty="0"/>
              <a:t> Discussed the second integration operator (P</a:t>
            </a:r>
            <a:r>
              <a:rPr lang="en-US" baseline="-25000" dirty="0"/>
              <a:t>2</a:t>
            </a:r>
            <a:r>
              <a:rPr lang="en-US" dirty="0"/>
              <a:t>)</a:t>
            </a:r>
          </a:p>
          <a:p>
            <a:pPr>
              <a:buFont typeface="Arial"/>
              <a:buChar char="•"/>
            </a:pPr>
            <a:r>
              <a:rPr lang="en-US" dirty="0"/>
              <a:t> Presented two examples to demonstrate the method (MATLAB code is available)</a:t>
            </a:r>
            <a:endParaRPr lang="en-US" b="1" dirty="0">
              <a:solidFill>
                <a:srgbClr val="0000FF"/>
              </a:solidFill>
            </a:endParaRPr>
          </a:p>
          <a:p>
            <a:r>
              <a:rPr lang="en-US" b="1" dirty="0">
                <a:solidFill>
                  <a:srgbClr val="0000FF"/>
                </a:solidFill>
              </a:rPr>
              <a:t>Picard-Chebyshev Boundary Value Problem Derivation/Algorithm</a:t>
            </a:r>
          </a:p>
          <a:p>
            <a:pPr>
              <a:buFont typeface="Arial"/>
              <a:buChar char="•"/>
            </a:pPr>
            <a:r>
              <a:rPr lang="en-US" dirty="0"/>
              <a:t> Three types of BVPs</a:t>
            </a:r>
          </a:p>
          <a:p>
            <a:pPr>
              <a:buFont typeface="Arial"/>
              <a:buChar char="•"/>
            </a:pPr>
            <a:r>
              <a:rPr lang="en-US" dirty="0"/>
              <a:t> Derived the Picard-Chebyshev second order BVP algorithm</a:t>
            </a:r>
          </a:p>
          <a:p>
            <a:pPr>
              <a:buFont typeface="Arial"/>
              <a:buChar char="•"/>
            </a:pPr>
            <a:r>
              <a:rPr lang="en-US" dirty="0"/>
              <a:t> Presented three examples to demonstrate the three methods (MATLAB code is available)</a:t>
            </a:r>
            <a:endParaRPr lang="en-US" b="1" dirty="0">
              <a:solidFill>
                <a:srgbClr val="0000FF"/>
              </a:solidFill>
            </a:endParaRPr>
          </a:p>
          <a:p>
            <a:r>
              <a:rPr lang="en-US" b="1" dirty="0">
                <a:solidFill>
                  <a:srgbClr val="0000FF"/>
                </a:solidFill>
              </a:rPr>
              <a:t>Convergence Picard-Chebyshev Algorithm</a:t>
            </a:r>
          </a:p>
          <a:p>
            <a:pPr>
              <a:buFont typeface="Arial"/>
              <a:buChar char="•"/>
            </a:pPr>
            <a:r>
              <a:rPr lang="en-US" dirty="0"/>
              <a:t> Discussed convergence for the IVP and TPBVP algorithms (MATLAB code is available)</a:t>
            </a:r>
            <a:endParaRPr lang="en-US" b="1" dirty="0">
              <a:solidFill>
                <a:srgbClr val="0000FF"/>
              </a:solidFill>
            </a:endParaRPr>
          </a:p>
        </p:txBody>
      </p:sp>
      <p:sp>
        <p:nvSpPr>
          <p:cNvPr id="15" name="Slide Number Placeholder 16"/>
          <p:cNvSpPr txBox="1">
            <a:spLocks/>
          </p:cNvSpPr>
          <p:nvPr/>
        </p:nvSpPr>
        <p:spPr>
          <a:xfrm>
            <a:off x="6934200" y="6416675"/>
            <a:ext cx="2133600" cy="365125"/>
          </a:xfrm>
          <a:prstGeom prst="rect">
            <a:avLst/>
          </a:prstGeom>
        </p:spPr>
        <p:txBody>
          <a:bodyPr vert="horz"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600" i="0" u="none" strike="noStrike" kern="1200" cap="none" spc="0" normalizeH="0" baseline="0" noProof="0" dirty="0">
                <a:ln>
                  <a:noFill/>
                </a:ln>
                <a:solidFill>
                  <a:srgbClr val="660066"/>
                </a:solidFill>
                <a:effectLst/>
                <a:uLnTx/>
                <a:uFillTx/>
                <a:latin typeface="+mn-lt"/>
                <a:ea typeface="+mn-ea"/>
                <a:cs typeface="+mn-cs"/>
              </a:rPr>
              <a:t>43</a:t>
            </a:r>
          </a:p>
        </p:txBody>
      </p:sp>
    </p:spTree>
    <p:extLst>
      <p:ext uri="{BB962C8B-B14F-4D97-AF65-F5344CB8AC3E}">
        <p14:creationId xmlns:p14="http://schemas.microsoft.com/office/powerpoint/2010/main" val="145749303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TAMU_Aero_Logo.png"/>
          <p:cNvPicPr>
            <a:picLocks noChangeAspect="1"/>
          </p:cNvPicPr>
          <p:nvPr/>
        </p:nvPicPr>
        <p:blipFill>
          <a:blip r:embed="rId3"/>
          <a:stretch>
            <a:fillRect/>
          </a:stretch>
        </p:blipFill>
        <p:spPr>
          <a:xfrm>
            <a:off x="0" y="-7813"/>
            <a:ext cx="9144000" cy="998413"/>
          </a:xfrm>
          <a:prstGeom prst="rect">
            <a:avLst/>
          </a:prstGeom>
        </p:spPr>
      </p:pic>
      <p:sp>
        <p:nvSpPr>
          <p:cNvPr id="33" name="Rectangle 32"/>
          <p:cNvSpPr/>
          <p:nvPr/>
        </p:nvSpPr>
        <p:spPr>
          <a:xfrm>
            <a:off x="1" y="533400"/>
            <a:ext cx="9144000" cy="400110"/>
          </a:xfrm>
          <a:prstGeom prst="rect">
            <a:avLst/>
          </a:prstGeom>
        </p:spPr>
        <p:txBody>
          <a:bodyPr wrap="square">
            <a:spAutoFit/>
          </a:bodyPr>
          <a:lstStyle/>
          <a:p>
            <a:pPr algn="ctr"/>
            <a:r>
              <a:rPr lang="en-US" sz="2000" b="1" dirty="0">
                <a:solidFill>
                  <a:srgbClr val="FFFFFF"/>
                </a:solidFill>
                <a:latin typeface="Adobe Caslon Pro Bold"/>
                <a:cs typeface="Adobe Caslon Pro Bold"/>
              </a:rPr>
              <a:t>REFERENCES</a:t>
            </a:r>
            <a:endParaRPr lang="en-US" sz="2000" b="1" dirty="0">
              <a:solidFill>
                <a:srgbClr val="FFFFFF"/>
              </a:solidFill>
            </a:endParaRPr>
          </a:p>
        </p:txBody>
      </p:sp>
      <p:sp>
        <p:nvSpPr>
          <p:cNvPr id="23" name="Slide Number Placeholder 16"/>
          <p:cNvSpPr txBox="1">
            <a:spLocks/>
          </p:cNvSpPr>
          <p:nvPr/>
        </p:nvSpPr>
        <p:spPr>
          <a:xfrm>
            <a:off x="6934200" y="6416675"/>
            <a:ext cx="2133600" cy="365125"/>
          </a:xfrm>
          <a:prstGeom prst="rect">
            <a:avLst/>
          </a:prstGeom>
        </p:spPr>
        <p:txBody>
          <a:bodyPr vert="horz"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600" i="0" u="none" strike="noStrike" kern="1200" cap="none" spc="0" normalizeH="0" baseline="0" noProof="0" smtClean="0">
                <a:ln>
                  <a:noFill/>
                </a:ln>
                <a:solidFill>
                  <a:srgbClr val="660066"/>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48</a:t>
            </a:fld>
            <a:endParaRPr kumimoji="0" lang="en-US" sz="1600" i="0" u="none" strike="noStrike" kern="1200" cap="none" spc="0" normalizeH="0" baseline="0" noProof="0" dirty="0">
              <a:ln>
                <a:noFill/>
              </a:ln>
              <a:solidFill>
                <a:srgbClr val="660066"/>
              </a:solidFill>
              <a:effectLst/>
              <a:uLnTx/>
              <a:uFillTx/>
              <a:latin typeface="+mn-lt"/>
              <a:ea typeface="+mn-ea"/>
              <a:cs typeface="+mn-cs"/>
            </a:endParaRPr>
          </a:p>
        </p:txBody>
      </p:sp>
      <p:sp>
        <p:nvSpPr>
          <p:cNvPr id="13" name="TextBox 12"/>
          <p:cNvSpPr txBox="1"/>
          <p:nvPr/>
        </p:nvSpPr>
        <p:spPr>
          <a:xfrm>
            <a:off x="6836568" y="39469"/>
            <a:ext cx="2307432" cy="615553"/>
          </a:xfrm>
          <a:prstGeom prst="rect">
            <a:avLst/>
          </a:prstGeom>
          <a:noFill/>
        </p:spPr>
        <p:txBody>
          <a:bodyPr wrap="square" rtlCol="0">
            <a:spAutoFit/>
          </a:bodyPr>
          <a:lstStyle/>
          <a:p>
            <a:r>
              <a:rPr lang="en-US" sz="1200" dirty="0">
                <a:solidFill>
                  <a:schemeClr val="bg1"/>
                </a:solidFill>
                <a:latin typeface="Adobe Caslon Pro Bold"/>
                <a:cs typeface="Adobe Caslon Pro Bold"/>
              </a:rPr>
              <a:t>JUNKINS    &amp;    WOOLLANDS</a:t>
            </a:r>
          </a:p>
          <a:p>
            <a:r>
              <a:rPr lang="en-US" sz="1100" dirty="0">
                <a:solidFill>
                  <a:schemeClr val="bg1"/>
                </a:solidFill>
                <a:latin typeface="Adobe Caslon Pro Bold"/>
                <a:cs typeface="Adobe Caslon Pro Bold"/>
              </a:rPr>
              <a:t>Picard-</a:t>
            </a:r>
            <a:r>
              <a:rPr lang="en-US" sz="1100" dirty="0" err="1">
                <a:solidFill>
                  <a:schemeClr val="bg1"/>
                </a:solidFill>
                <a:latin typeface="Adobe Caslon Pro Bold"/>
                <a:cs typeface="Adobe Caslon Pro Bold"/>
              </a:rPr>
              <a:t>Chebyshev</a:t>
            </a:r>
            <a:r>
              <a:rPr lang="en-US" sz="1100" dirty="0">
                <a:solidFill>
                  <a:schemeClr val="bg1"/>
                </a:solidFill>
                <a:latin typeface="Adobe Caslon Pro Bold"/>
                <a:cs typeface="Adobe Caslon Pro Bold"/>
              </a:rPr>
              <a:t> Lecture Series</a:t>
            </a:r>
          </a:p>
          <a:p>
            <a:r>
              <a:rPr lang="en-US" sz="1100" dirty="0">
                <a:solidFill>
                  <a:schemeClr val="bg1"/>
                </a:solidFill>
                <a:latin typeface="Adobe Caslon Pro Bold"/>
                <a:cs typeface="Adobe Caslon Pro Bold"/>
              </a:rPr>
              <a:t>#3 Picard-Chebyshev Methods</a:t>
            </a:r>
          </a:p>
        </p:txBody>
      </p:sp>
      <p:sp>
        <p:nvSpPr>
          <p:cNvPr id="24" name="Rectangle 23"/>
          <p:cNvSpPr/>
          <p:nvPr/>
        </p:nvSpPr>
        <p:spPr>
          <a:xfrm>
            <a:off x="107503" y="1160160"/>
            <a:ext cx="8960297" cy="5509200"/>
          </a:xfrm>
          <a:prstGeom prst="rect">
            <a:avLst/>
          </a:prstGeom>
        </p:spPr>
        <p:txBody>
          <a:bodyPr wrap="square">
            <a:spAutoFit/>
          </a:bodyPr>
          <a:lstStyle/>
          <a:p>
            <a:pPr marL="342900" indent="-342900">
              <a:buAutoNum type="arabicPeriod"/>
            </a:pPr>
            <a:r>
              <a:rPr lang="en-US" sz="1600" dirty="0"/>
              <a:t>Bai, X., </a:t>
            </a:r>
            <a:r>
              <a:rPr lang="en-US" sz="1600" i="1" dirty="0"/>
              <a:t>Modified Chebyshev-Picard Iteration Methods for Solution of Initial and Boundary Value Problems</a:t>
            </a:r>
            <a:r>
              <a:rPr lang="en-US" sz="1600" dirty="0"/>
              <a:t>. PhD Dissertation, Texas A&amp;M University, 2010.</a:t>
            </a:r>
          </a:p>
          <a:p>
            <a:pPr marL="342900" indent="-342900">
              <a:buAutoNum type="arabicPeriod"/>
            </a:pPr>
            <a:endParaRPr lang="en-US" sz="600" dirty="0"/>
          </a:p>
          <a:p>
            <a:pPr marL="342900" indent="-342900">
              <a:buFontTx/>
              <a:buAutoNum type="arabicPeriod"/>
            </a:pPr>
            <a:r>
              <a:rPr lang="en-US" sz="1600" dirty="0"/>
              <a:t>Bai, X. and Junkins, J., </a:t>
            </a:r>
            <a:r>
              <a:rPr lang="en-US" sz="1600" i="1" dirty="0"/>
              <a:t>Modified Chebyshev-Picard Iteration Methods for Orbit Propagation</a:t>
            </a:r>
            <a:r>
              <a:rPr lang="en-US" sz="1600" dirty="0"/>
              <a:t>, Journal of the </a:t>
            </a:r>
            <a:r>
              <a:rPr lang="en-US" sz="1600" dirty="0" err="1"/>
              <a:t>Astronautical</a:t>
            </a:r>
            <a:r>
              <a:rPr lang="en-US" sz="1600" dirty="0"/>
              <a:t> Sciences, 2011.</a:t>
            </a:r>
          </a:p>
          <a:p>
            <a:pPr marL="342900" indent="-342900">
              <a:buFontTx/>
              <a:buAutoNum type="arabicPeriod"/>
            </a:pPr>
            <a:endParaRPr lang="en-US" sz="600" dirty="0"/>
          </a:p>
          <a:p>
            <a:pPr marL="342900" indent="-342900">
              <a:buFontTx/>
              <a:buAutoNum type="arabicPeriod"/>
            </a:pPr>
            <a:r>
              <a:rPr lang="en-US" sz="1600" dirty="0"/>
              <a:t>Budd, N. and Junkins, J., </a:t>
            </a:r>
            <a:r>
              <a:rPr lang="en-US" sz="1600" i="1" dirty="0"/>
              <a:t>Picard-Chebyshev Integration Operator Informal Seminar Notes and Discussions</a:t>
            </a:r>
            <a:r>
              <a:rPr lang="en-US" sz="1600" dirty="0"/>
              <a:t>, 2016.</a:t>
            </a:r>
          </a:p>
          <a:p>
            <a:pPr marL="342900" indent="-342900">
              <a:buFontTx/>
              <a:buAutoNum type="arabicPeriod"/>
            </a:pPr>
            <a:endParaRPr lang="en-US" sz="600" dirty="0"/>
          </a:p>
          <a:p>
            <a:pPr marL="342900" indent="-342900">
              <a:buFontTx/>
              <a:buAutoNum type="arabicPeriod"/>
            </a:pPr>
            <a:r>
              <a:rPr lang="en-US" sz="1600" dirty="0"/>
              <a:t>Fukushima, T., Picard iteration method, Chebyshev polynomial approximation, and global numerical integration of dynamical motions, The Astronomical Journal, 1997.</a:t>
            </a:r>
          </a:p>
          <a:p>
            <a:pPr marL="342900" indent="-342900">
              <a:buAutoNum type="arabicPeriod"/>
            </a:pPr>
            <a:endParaRPr lang="en-US" sz="600" dirty="0"/>
          </a:p>
          <a:p>
            <a:pPr marL="342900" indent="-342900">
              <a:buAutoNum type="arabicPeriod"/>
            </a:pPr>
            <a:r>
              <a:rPr lang="en-US" sz="1600" dirty="0"/>
              <a:t>Bai, X. and Junkins, J., </a:t>
            </a:r>
            <a:r>
              <a:rPr lang="en-US" sz="1600" i="1" dirty="0"/>
              <a:t>Modified Chebyshev-Picard Iteration for Solution of Boundary Value Problems</a:t>
            </a:r>
            <a:r>
              <a:rPr lang="en-US" sz="1600" dirty="0"/>
              <a:t>, Journal of the </a:t>
            </a:r>
            <a:r>
              <a:rPr lang="en-US" sz="1600" dirty="0" err="1"/>
              <a:t>Astronautical</a:t>
            </a:r>
            <a:r>
              <a:rPr lang="en-US" sz="1600" dirty="0"/>
              <a:t> Sciences, 2012.</a:t>
            </a:r>
          </a:p>
          <a:p>
            <a:pPr marL="342900" indent="-342900">
              <a:buAutoNum type="arabicPeriod"/>
            </a:pPr>
            <a:endParaRPr lang="en-US" sz="600" dirty="0"/>
          </a:p>
          <a:p>
            <a:pPr marL="342900" indent="-342900">
              <a:buAutoNum type="arabicPeriod"/>
            </a:pPr>
            <a:r>
              <a:rPr lang="en-US" sz="1600" dirty="0" err="1"/>
              <a:t>Bani-Younes</a:t>
            </a:r>
            <a:r>
              <a:rPr lang="en-US" sz="1600" dirty="0"/>
              <a:t>, A., </a:t>
            </a:r>
            <a:r>
              <a:rPr lang="en-US" sz="1600" i="1" dirty="0"/>
              <a:t>Orthogonal Polynomial Approximation in Higher Dimensions: Applications in Astrodynamics</a:t>
            </a:r>
            <a:r>
              <a:rPr lang="en-US" sz="1600" dirty="0"/>
              <a:t>. PhD thesis, Department of Aerospace Engineering, Texas A&amp;M University, College Station, TX, 2013.</a:t>
            </a:r>
          </a:p>
          <a:p>
            <a:pPr marL="342900" indent="-342900">
              <a:buAutoNum type="arabicPeriod"/>
            </a:pPr>
            <a:endParaRPr lang="en-US" sz="600" dirty="0"/>
          </a:p>
          <a:p>
            <a:pPr marL="342900" indent="-342900">
              <a:buFontTx/>
              <a:buAutoNum type="arabicPeriod"/>
            </a:pPr>
            <a:r>
              <a:rPr lang="en-US" sz="1600" dirty="0" err="1"/>
              <a:t>Woollands</a:t>
            </a:r>
            <a:r>
              <a:rPr lang="en-US" sz="1600" dirty="0"/>
              <a:t>, R., </a:t>
            </a:r>
            <a:r>
              <a:rPr lang="en-US" sz="1600" i="1" dirty="0"/>
              <a:t>Regularization and Computational Methods for Precise Solution of Perturbed Orbit Transfer Problems</a:t>
            </a:r>
            <a:r>
              <a:rPr lang="en-US" sz="1600" dirty="0"/>
              <a:t>. PhD thesis, Department of Aerospace Engineering, Texas A&amp;M University, College Station, TX, 2016.</a:t>
            </a:r>
          </a:p>
          <a:p>
            <a:pPr marL="342900" indent="-342900">
              <a:buAutoNum type="arabicPeriod"/>
            </a:pPr>
            <a:endParaRPr lang="en-US" sz="600" dirty="0"/>
          </a:p>
          <a:p>
            <a:pPr marL="342900" indent="-342900">
              <a:buAutoNum type="arabicPeriod"/>
            </a:pPr>
            <a:r>
              <a:rPr lang="en-US" sz="1600" dirty="0"/>
              <a:t>Schaub, H. and Junkins, J., </a:t>
            </a:r>
            <a:r>
              <a:rPr lang="en-US" sz="1600" i="1" dirty="0"/>
              <a:t>Analytical Mechanics of Space Systems 3</a:t>
            </a:r>
            <a:r>
              <a:rPr lang="en-US" sz="1600" i="1" baseline="30000" dirty="0"/>
              <a:t>rd</a:t>
            </a:r>
            <a:r>
              <a:rPr lang="en-US" sz="1600" i="1" dirty="0"/>
              <a:t> Ed.</a:t>
            </a:r>
            <a:r>
              <a:rPr lang="en-US" sz="1600" dirty="0"/>
              <a:t>, AIAA Education Series, 2014.</a:t>
            </a:r>
          </a:p>
          <a:p>
            <a:pPr marL="342900" indent="-342900">
              <a:buAutoNum type="arabicPeriod"/>
            </a:pPr>
            <a:endParaRPr lang="en-US" sz="600" dirty="0"/>
          </a:p>
          <a:p>
            <a:pPr marL="342900" indent="-342900">
              <a:buAutoNum type="arabicPeriod"/>
            </a:pPr>
            <a:r>
              <a:rPr lang="en-US" sz="1600" dirty="0"/>
              <a:t>Berry, M. and Healy, L., </a:t>
            </a:r>
            <a:r>
              <a:rPr lang="en-US" sz="1600" i="1" dirty="0"/>
              <a:t>Comparison of Accuracy Assessment Techniques for Numerical Integrator Comparison</a:t>
            </a:r>
            <a:r>
              <a:rPr lang="en-US" sz="1600" dirty="0"/>
              <a:t>, Advances of the </a:t>
            </a:r>
            <a:r>
              <a:rPr lang="en-US" sz="1600" dirty="0" err="1"/>
              <a:t>Astronautical</a:t>
            </a:r>
            <a:r>
              <a:rPr lang="en-US" sz="1600" dirty="0"/>
              <a:t> Sciences, 2003. </a:t>
            </a:r>
          </a:p>
        </p:txBody>
      </p:sp>
    </p:spTree>
    <p:extLst>
      <p:ext uri="{BB962C8B-B14F-4D97-AF65-F5344CB8AC3E}">
        <p14:creationId xmlns:p14="http://schemas.microsoft.com/office/powerpoint/2010/main" val="2789781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07503" y="980728"/>
            <a:ext cx="8960297" cy="400110"/>
          </a:xfrm>
          <a:prstGeom prst="rect">
            <a:avLst/>
          </a:prstGeom>
        </p:spPr>
        <p:txBody>
          <a:bodyPr wrap="square">
            <a:spAutoFit/>
          </a:bodyPr>
          <a:lstStyle/>
          <a:p>
            <a:r>
              <a:rPr lang="en-US" sz="2000" b="1" i="1" dirty="0"/>
              <a:t>Picard-Chebyshev</a:t>
            </a:r>
            <a:r>
              <a:rPr lang="en-US" sz="2000" dirty="0"/>
              <a:t> methods combine the techniques of two great mathematicians…</a:t>
            </a:r>
          </a:p>
        </p:txBody>
      </p:sp>
      <p:pic>
        <p:nvPicPr>
          <p:cNvPr id="8" name="Picture 7" descr="TAMU_Aero_Logo.png"/>
          <p:cNvPicPr>
            <a:picLocks noChangeAspect="1"/>
          </p:cNvPicPr>
          <p:nvPr/>
        </p:nvPicPr>
        <p:blipFill>
          <a:blip r:embed="rId4"/>
          <a:stretch>
            <a:fillRect/>
          </a:stretch>
        </p:blipFill>
        <p:spPr>
          <a:xfrm>
            <a:off x="0" y="-7813"/>
            <a:ext cx="9144000" cy="998413"/>
          </a:xfrm>
          <a:prstGeom prst="rect">
            <a:avLst/>
          </a:prstGeom>
        </p:spPr>
      </p:pic>
      <p:sp>
        <p:nvSpPr>
          <p:cNvPr id="33" name="Rectangle 32"/>
          <p:cNvSpPr/>
          <p:nvPr/>
        </p:nvSpPr>
        <p:spPr>
          <a:xfrm>
            <a:off x="1" y="533400"/>
            <a:ext cx="9144000" cy="400110"/>
          </a:xfrm>
          <a:prstGeom prst="rect">
            <a:avLst/>
          </a:prstGeom>
        </p:spPr>
        <p:txBody>
          <a:bodyPr wrap="square">
            <a:spAutoFit/>
          </a:bodyPr>
          <a:lstStyle/>
          <a:p>
            <a:pPr algn="ctr"/>
            <a:r>
              <a:rPr lang="en-US" sz="2000" b="1" dirty="0">
                <a:solidFill>
                  <a:srgbClr val="FFFFFF"/>
                </a:solidFill>
                <a:latin typeface="Adobe Caslon Pro Bold"/>
                <a:cs typeface="Adobe Caslon Pro Bold"/>
              </a:rPr>
              <a:t>PICARD–CHEBYSHEV METHODS</a:t>
            </a:r>
            <a:endParaRPr lang="en-US" sz="2000" b="1" dirty="0">
              <a:solidFill>
                <a:srgbClr val="FFFFFF"/>
              </a:solidFill>
            </a:endParaRPr>
          </a:p>
        </p:txBody>
      </p:sp>
      <p:sp>
        <p:nvSpPr>
          <p:cNvPr id="23" name="Slide Number Placeholder 16"/>
          <p:cNvSpPr txBox="1">
            <a:spLocks/>
          </p:cNvSpPr>
          <p:nvPr/>
        </p:nvSpPr>
        <p:spPr>
          <a:xfrm>
            <a:off x="6934200" y="6416675"/>
            <a:ext cx="2133600" cy="365125"/>
          </a:xfrm>
          <a:prstGeom prst="rect">
            <a:avLst/>
          </a:prstGeom>
        </p:spPr>
        <p:txBody>
          <a:bodyPr vert="horz"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600" i="0" u="none" strike="noStrike" kern="1200" cap="none" spc="0" normalizeH="0" baseline="0" noProof="0" smtClean="0">
                <a:ln>
                  <a:noFill/>
                </a:ln>
                <a:solidFill>
                  <a:srgbClr val="660066"/>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5</a:t>
            </a:fld>
            <a:endParaRPr kumimoji="0" lang="en-US" sz="1600" i="0" u="none" strike="noStrike" kern="1200" cap="none" spc="0" normalizeH="0" baseline="0" noProof="0" dirty="0">
              <a:ln>
                <a:noFill/>
              </a:ln>
              <a:solidFill>
                <a:srgbClr val="660066"/>
              </a:solidFill>
              <a:effectLst/>
              <a:uLnTx/>
              <a:uFillTx/>
              <a:latin typeface="+mn-lt"/>
              <a:ea typeface="+mn-ea"/>
              <a:cs typeface="+mn-cs"/>
            </a:endParaRPr>
          </a:p>
        </p:txBody>
      </p:sp>
      <p:sp>
        <p:nvSpPr>
          <p:cNvPr id="13" name="TextBox 12"/>
          <p:cNvSpPr txBox="1"/>
          <p:nvPr/>
        </p:nvSpPr>
        <p:spPr>
          <a:xfrm>
            <a:off x="6836568" y="39469"/>
            <a:ext cx="2307432" cy="615553"/>
          </a:xfrm>
          <a:prstGeom prst="rect">
            <a:avLst/>
          </a:prstGeom>
          <a:noFill/>
        </p:spPr>
        <p:txBody>
          <a:bodyPr wrap="square" rtlCol="0">
            <a:spAutoFit/>
          </a:bodyPr>
          <a:lstStyle/>
          <a:p>
            <a:r>
              <a:rPr lang="en-US" sz="1200" dirty="0">
                <a:solidFill>
                  <a:schemeClr val="bg1"/>
                </a:solidFill>
                <a:latin typeface="Adobe Caslon Pro Bold"/>
                <a:cs typeface="Adobe Caslon Pro Bold"/>
              </a:rPr>
              <a:t>JUNKINS    &amp;    WOOLLANDS</a:t>
            </a:r>
          </a:p>
          <a:p>
            <a:r>
              <a:rPr lang="en-US" sz="1100" dirty="0">
                <a:solidFill>
                  <a:schemeClr val="bg1"/>
                </a:solidFill>
                <a:latin typeface="Adobe Caslon Pro Bold"/>
                <a:cs typeface="Adobe Caslon Pro Bold"/>
              </a:rPr>
              <a:t>Picard-</a:t>
            </a:r>
            <a:r>
              <a:rPr lang="en-US" sz="1100" dirty="0" err="1">
                <a:solidFill>
                  <a:schemeClr val="bg1"/>
                </a:solidFill>
                <a:latin typeface="Adobe Caslon Pro Bold"/>
                <a:cs typeface="Adobe Caslon Pro Bold"/>
              </a:rPr>
              <a:t>Chebyshev</a:t>
            </a:r>
            <a:r>
              <a:rPr lang="en-US" sz="1100" dirty="0">
                <a:solidFill>
                  <a:schemeClr val="bg1"/>
                </a:solidFill>
                <a:latin typeface="Adobe Caslon Pro Bold"/>
                <a:cs typeface="Adobe Caslon Pro Bold"/>
              </a:rPr>
              <a:t> Lecture Series</a:t>
            </a:r>
          </a:p>
          <a:p>
            <a:r>
              <a:rPr lang="en-US" sz="1100" dirty="0">
                <a:solidFill>
                  <a:schemeClr val="bg1"/>
                </a:solidFill>
                <a:latin typeface="Adobe Caslon Pro Bold"/>
                <a:cs typeface="Adobe Caslon Pro Bold"/>
              </a:rPr>
              <a:t>#3 Picard-Chebyshev Methods</a:t>
            </a:r>
          </a:p>
        </p:txBody>
      </p:sp>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56320" y="1412776"/>
            <a:ext cx="1903512" cy="2281416"/>
          </a:xfrm>
          <a:prstGeom prst="rect">
            <a:avLst/>
          </a:prstGeom>
          <a:ln w="41275">
            <a:solidFill>
              <a:schemeClr val="tx1"/>
            </a:solidFill>
          </a:ln>
        </p:spPr>
      </p:pic>
      <p:sp>
        <p:nvSpPr>
          <p:cNvPr id="15" name="Rectangle 14"/>
          <p:cNvSpPr/>
          <p:nvPr/>
        </p:nvSpPr>
        <p:spPr>
          <a:xfrm>
            <a:off x="1364154" y="3686835"/>
            <a:ext cx="1479654" cy="246221"/>
          </a:xfrm>
          <a:prstGeom prst="rect">
            <a:avLst/>
          </a:prstGeom>
        </p:spPr>
        <p:txBody>
          <a:bodyPr wrap="none">
            <a:spAutoFit/>
          </a:bodyPr>
          <a:lstStyle/>
          <a:p>
            <a:r>
              <a:rPr lang="en-US" sz="1000" dirty="0"/>
              <a:t>Picture Credit: </a:t>
            </a:r>
            <a:r>
              <a:rPr lang="en-US" sz="1000" dirty="0" err="1"/>
              <a:t>Wikipedia</a:t>
            </a:r>
            <a:endParaRPr lang="en-US" sz="1000" dirty="0"/>
          </a:p>
        </p:txBody>
      </p:sp>
      <p:sp>
        <p:nvSpPr>
          <p:cNvPr id="16" name="TextBox 15"/>
          <p:cNvSpPr txBox="1"/>
          <p:nvPr/>
        </p:nvSpPr>
        <p:spPr>
          <a:xfrm>
            <a:off x="611560" y="3841884"/>
            <a:ext cx="3057128" cy="523220"/>
          </a:xfrm>
          <a:prstGeom prst="rect">
            <a:avLst/>
          </a:prstGeom>
          <a:noFill/>
        </p:spPr>
        <p:txBody>
          <a:bodyPr wrap="square" rtlCol="0">
            <a:spAutoFit/>
          </a:bodyPr>
          <a:lstStyle/>
          <a:p>
            <a:pPr algn="ctr"/>
            <a:r>
              <a:rPr lang="en-US" sz="1400" b="1" dirty="0">
                <a:solidFill>
                  <a:srgbClr val="0000FF"/>
                </a:solidFill>
              </a:rPr>
              <a:t>Charles Emile Picard</a:t>
            </a:r>
          </a:p>
          <a:p>
            <a:pPr algn="ctr"/>
            <a:r>
              <a:rPr lang="en-US" sz="1400" b="1" dirty="0">
                <a:solidFill>
                  <a:srgbClr val="0000FF"/>
                </a:solidFill>
              </a:rPr>
              <a:t>(1856-1941)</a:t>
            </a:r>
          </a:p>
        </p:txBody>
      </p:sp>
      <p:sp>
        <p:nvSpPr>
          <p:cNvPr id="2" name="Rectangle 1"/>
          <p:cNvSpPr/>
          <p:nvPr/>
        </p:nvSpPr>
        <p:spPr>
          <a:xfrm>
            <a:off x="51752" y="4221088"/>
            <a:ext cx="4104457" cy="646331"/>
          </a:xfrm>
          <a:prstGeom prst="rect">
            <a:avLst/>
          </a:prstGeom>
        </p:spPr>
        <p:txBody>
          <a:bodyPr wrap="square">
            <a:spAutoFit/>
          </a:bodyPr>
          <a:lstStyle/>
          <a:p>
            <a:pPr algn="ctr"/>
            <a:r>
              <a:rPr lang="en-US" dirty="0"/>
              <a:t>Developed the </a:t>
            </a:r>
            <a:r>
              <a:rPr lang="en-US" b="1" i="1" dirty="0"/>
              <a:t>path approximation </a:t>
            </a:r>
            <a:r>
              <a:rPr lang="en-US" dirty="0"/>
              <a:t>method for solving differential equations</a:t>
            </a:r>
          </a:p>
        </p:txBody>
      </p:sp>
      <p:pic>
        <p:nvPicPr>
          <p:cNvPr id="19" name="Picture 18"/>
          <p:cNvPicPr>
            <a:picLocks noChangeAspect="1"/>
          </p:cNvPicPr>
          <p:nvPr/>
        </p:nvPicPr>
        <p:blipFill>
          <a:blip r:embed="rId6"/>
          <a:stretch>
            <a:fillRect/>
          </a:stretch>
        </p:blipFill>
        <p:spPr>
          <a:xfrm>
            <a:off x="6084168" y="1441502"/>
            <a:ext cx="1765811" cy="2275530"/>
          </a:xfrm>
          <a:prstGeom prst="rect">
            <a:avLst/>
          </a:prstGeom>
          <a:noFill/>
          <a:ln w="47625">
            <a:solidFill>
              <a:schemeClr val="tx1"/>
            </a:solidFill>
          </a:ln>
        </p:spPr>
      </p:pic>
      <p:sp>
        <p:nvSpPr>
          <p:cNvPr id="20" name="Rectangle 19"/>
          <p:cNvSpPr/>
          <p:nvPr/>
        </p:nvSpPr>
        <p:spPr>
          <a:xfrm>
            <a:off x="4968552" y="4293096"/>
            <a:ext cx="4067944" cy="338554"/>
          </a:xfrm>
          <a:prstGeom prst="rect">
            <a:avLst/>
          </a:prstGeom>
        </p:spPr>
        <p:txBody>
          <a:bodyPr wrap="square">
            <a:spAutoFit/>
          </a:bodyPr>
          <a:lstStyle/>
          <a:p>
            <a:pPr algn="ctr"/>
            <a:r>
              <a:rPr lang="en-US" sz="1600" dirty="0"/>
              <a:t>Developed orthogonal </a:t>
            </a:r>
            <a:r>
              <a:rPr lang="en-US" sz="1600" b="1" i="1" dirty="0"/>
              <a:t>Chebyshev polynomials</a:t>
            </a:r>
          </a:p>
        </p:txBody>
      </p:sp>
      <p:sp>
        <p:nvSpPr>
          <p:cNvPr id="21" name="Rectangle 20"/>
          <p:cNvSpPr/>
          <p:nvPr/>
        </p:nvSpPr>
        <p:spPr>
          <a:xfrm>
            <a:off x="6228184" y="3717032"/>
            <a:ext cx="1479654" cy="246221"/>
          </a:xfrm>
          <a:prstGeom prst="rect">
            <a:avLst/>
          </a:prstGeom>
        </p:spPr>
        <p:txBody>
          <a:bodyPr wrap="none">
            <a:spAutoFit/>
          </a:bodyPr>
          <a:lstStyle/>
          <a:p>
            <a:r>
              <a:rPr lang="en-US" sz="1000" dirty="0"/>
              <a:t>Picture Credit: </a:t>
            </a:r>
            <a:r>
              <a:rPr lang="en-US" sz="1000" dirty="0" err="1"/>
              <a:t>Wikipedia</a:t>
            </a:r>
            <a:endParaRPr lang="en-US" sz="1000" dirty="0"/>
          </a:p>
        </p:txBody>
      </p:sp>
      <p:graphicFrame>
        <p:nvGraphicFramePr>
          <p:cNvPr id="22" name="Object 21"/>
          <p:cNvGraphicFramePr>
            <a:graphicFrameLocks noChangeAspect="1"/>
          </p:cNvGraphicFramePr>
          <p:nvPr>
            <p:extLst>
              <p:ext uri="{D42A27DB-BD31-4B8C-83A1-F6EECF244321}">
                <p14:modId xmlns:p14="http://schemas.microsoft.com/office/powerpoint/2010/main" val="1142012368"/>
              </p:ext>
            </p:extLst>
          </p:nvPr>
        </p:nvGraphicFramePr>
        <p:xfrm>
          <a:off x="66675" y="4868863"/>
          <a:ext cx="4454525" cy="587375"/>
        </p:xfrm>
        <a:graphic>
          <a:graphicData uri="http://schemas.openxmlformats.org/presentationml/2006/ole">
            <mc:AlternateContent xmlns:mc="http://schemas.openxmlformats.org/markup-compatibility/2006">
              <mc:Choice xmlns:v="urn:schemas-microsoft-com:vml" Requires="v">
                <p:oleObj spid="_x0000_s9451" name="Equation" r:id="rId7" imgW="2692080" imgH="355320" progId="Equation.DSMT4">
                  <p:embed/>
                </p:oleObj>
              </mc:Choice>
              <mc:Fallback>
                <p:oleObj name="Equation" r:id="rId7" imgW="2692080" imgH="355320" progId="Equation.DSMT4">
                  <p:embed/>
                  <p:pic>
                    <p:nvPicPr>
                      <p:cNvPr id="0" name=""/>
                      <p:cNvPicPr/>
                      <p:nvPr/>
                    </p:nvPicPr>
                    <p:blipFill>
                      <a:blip r:embed="rId8"/>
                      <a:stretch>
                        <a:fillRect/>
                      </a:stretch>
                    </p:blipFill>
                    <p:spPr>
                      <a:xfrm>
                        <a:off x="66675" y="4868863"/>
                        <a:ext cx="4454525" cy="587375"/>
                      </a:xfrm>
                      <a:prstGeom prst="rect">
                        <a:avLst/>
                      </a:prstGeom>
                    </p:spPr>
                  </p:pic>
                </p:oleObj>
              </mc:Fallback>
            </mc:AlternateContent>
          </a:graphicData>
        </a:graphic>
      </p:graphicFrame>
      <p:sp>
        <p:nvSpPr>
          <p:cNvPr id="25" name="TextBox 24"/>
          <p:cNvSpPr txBox="1"/>
          <p:nvPr/>
        </p:nvSpPr>
        <p:spPr>
          <a:xfrm>
            <a:off x="6012160" y="3861048"/>
            <a:ext cx="1905000" cy="523220"/>
          </a:xfrm>
          <a:prstGeom prst="rect">
            <a:avLst/>
          </a:prstGeom>
          <a:noFill/>
        </p:spPr>
        <p:txBody>
          <a:bodyPr wrap="square" rtlCol="0">
            <a:spAutoFit/>
          </a:bodyPr>
          <a:lstStyle/>
          <a:p>
            <a:pPr algn="ctr"/>
            <a:r>
              <a:rPr lang="en-US" sz="1400" b="1" dirty="0" err="1">
                <a:solidFill>
                  <a:srgbClr val="0000FF"/>
                </a:solidFill>
              </a:rPr>
              <a:t>Pafnuty</a:t>
            </a:r>
            <a:r>
              <a:rPr lang="en-US" sz="1400" b="1" dirty="0">
                <a:solidFill>
                  <a:srgbClr val="0000FF"/>
                </a:solidFill>
              </a:rPr>
              <a:t> Chebyshev</a:t>
            </a:r>
          </a:p>
          <a:p>
            <a:pPr algn="ctr"/>
            <a:r>
              <a:rPr lang="en-US" sz="1400" b="1" dirty="0">
                <a:solidFill>
                  <a:srgbClr val="0000FF"/>
                </a:solidFill>
              </a:rPr>
              <a:t>(1821-1894)</a:t>
            </a:r>
          </a:p>
        </p:txBody>
      </p:sp>
      <p:pic>
        <p:nvPicPr>
          <p:cNvPr id="26" name="Picture 25" descr="Chebyshev.eps"/>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9"/>
              <a:stretch>
                <a:fillRect/>
              </a:stretch>
            </p:blipFill>
          </mc:Choice>
          <mc:Fallback>
            <p:blipFill>
              <a:blip r:embed="rId10"/>
              <a:stretch>
                <a:fillRect/>
              </a:stretch>
            </p:blipFill>
          </mc:Fallback>
        </mc:AlternateContent>
        <p:spPr>
          <a:xfrm>
            <a:off x="5789224" y="4581128"/>
            <a:ext cx="2347201" cy="1898252"/>
          </a:xfrm>
          <a:prstGeom prst="rect">
            <a:avLst/>
          </a:prstGeom>
        </p:spPr>
      </p:pic>
      <p:pic>
        <p:nvPicPr>
          <p:cNvPr id="27" name="Picture 26"/>
          <p:cNvPicPr>
            <a:picLocks noChangeAspect="1"/>
          </p:cNvPicPr>
          <p:nvPr/>
        </p:nvPicPr>
        <p:blipFill>
          <a:blip r:embed="rId11"/>
          <a:stretch>
            <a:fillRect/>
          </a:stretch>
        </p:blipFill>
        <p:spPr>
          <a:xfrm>
            <a:off x="5496023" y="6378958"/>
            <a:ext cx="3013001" cy="366968"/>
          </a:xfrm>
          <a:prstGeom prst="rect">
            <a:avLst/>
          </a:prstGeom>
        </p:spPr>
      </p:pic>
      <p:sp>
        <p:nvSpPr>
          <p:cNvPr id="10" name="Rectangle 9"/>
          <p:cNvSpPr/>
          <p:nvPr/>
        </p:nvSpPr>
        <p:spPr>
          <a:xfrm>
            <a:off x="8097328" y="5138028"/>
            <a:ext cx="867160" cy="523220"/>
          </a:xfrm>
          <a:prstGeom prst="rect">
            <a:avLst/>
          </a:prstGeom>
          <a:ln w="12700">
            <a:solidFill>
              <a:schemeClr val="tx1"/>
            </a:solidFill>
          </a:ln>
        </p:spPr>
        <p:txBody>
          <a:bodyPr wrap="none">
            <a:spAutoFit/>
          </a:bodyPr>
          <a:lstStyle/>
          <a:p>
            <a:pPr algn="ctr"/>
            <a:r>
              <a:rPr lang="en-US" sz="1400" b="1" dirty="0"/>
              <a:t>Recall </a:t>
            </a:r>
          </a:p>
          <a:p>
            <a:pPr algn="ctr"/>
            <a:r>
              <a:rPr lang="en-US" sz="1400" b="1" dirty="0"/>
              <a:t>Lecture 1</a:t>
            </a:r>
          </a:p>
        </p:txBody>
      </p:sp>
      <p:sp>
        <p:nvSpPr>
          <p:cNvPr id="11" name="Left Brace 10"/>
          <p:cNvSpPr/>
          <p:nvPr/>
        </p:nvSpPr>
        <p:spPr>
          <a:xfrm rot="16200000">
            <a:off x="2278336" y="4813112"/>
            <a:ext cx="221392" cy="1197585"/>
          </a:xfrm>
          <a:prstGeom prst="leftBrac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30" name="Straight Arrow Connector 29"/>
          <p:cNvCxnSpPr/>
          <p:nvPr/>
        </p:nvCxnSpPr>
        <p:spPr>
          <a:xfrm flipH="1" flipV="1">
            <a:off x="2423841" y="5522601"/>
            <a:ext cx="3012256" cy="1002744"/>
          </a:xfrm>
          <a:prstGeom prst="straightConnector1">
            <a:avLst/>
          </a:prstGeom>
          <a:ln>
            <a:solidFill>
              <a:srgbClr val="FF0000"/>
            </a:solidFill>
            <a:tailEnd type="triangle"/>
          </a:ln>
          <a:effectLst/>
        </p:spPr>
        <p:style>
          <a:lnRef idx="2">
            <a:schemeClr val="accent1"/>
          </a:lnRef>
          <a:fillRef idx="0">
            <a:schemeClr val="accent1"/>
          </a:fillRef>
          <a:effectRef idx="1">
            <a:schemeClr val="accent1"/>
          </a:effectRef>
          <a:fontRef idx="minor">
            <a:schemeClr val="tx1"/>
          </a:fontRef>
        </p:style>
      </p:cxnSp>
      <p:sp>
        <p:nvSpPr>
          <p:cNvPr id="28" name="Rectangle 27"/>
          <p:cNvSpPr/>
          <p:nvPr/>
        </p:nvSpPr>
        <p:spPr>
          <a:xfrm>
            <a:off x="755576" y="5805264"/>
            <a:ext cx="3278830" cy="923330"/>
          </a:xfrm>
          <a:prstGeom prst="rect">
            <a:avLst/>
          </a:prstGeom>
          <a:solidFill>
            <a:schemeClr val="bg1"/>
          </a:solidFill>
          <a:ln w="25400">
            <a:solidFill>
              <a:srgbClr val="FF0000"/>
            </a:solidFill>
          </a:ln>
        </p:spPr>
        <p:txBody>
          <a:bodyPr wrap="square">
            <a:spAutoFit/>
          </a:bodyPr>
          <a:lstStyle/>
          <a:p>
            <a:pPr algn="ctr"/>
            <a:r>
              <a:rPr lang="en-US" dirty="0"/>
              <a:t>Chebyshev polynomials are used to </a:t>
            </a:r>
            <a:r>
              <a:rPr lang="en-US" b="1" i="1" dirty="0"/>
              <a:t>approximate the integrate </a:t>
            </a:r>
            <a:r>
              <a:rPr lang="en-US" dirty="0"/>
              <a:t>in the Picard iteration sequence.</a:t>
            </a:r>
          </a:p>
        </p:txBody>
      </p:sp>
    </p:spTree>
    <p:extLst>
      <p:ext uri="{BB962C8B-B14F-4D97-AF65-F5344CB8AC3E}">
        <p14:creationId xmlns:p14="http://schemas.microsoft.com/office/powerpoint/2010/main" val="38702679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p:cNvSpPr/>
          <p:nvPr/>
        </p:nvSpPr>
        <p:spPr>
          <a:xfrm>
            <a:off x="107504" y="980728"/>
            <a:ext cx="8960297" cy="4170372"/>
          </a:xfrm>
          <a:prstGeom prst="rect">
            <a:avLst/>
          </a:prstGeom>
        </p:spPr>
        <p:txBody>
          <a:bodyPr wrap="square">
            <a:spAutoFit/>
          </a:bodyPr>
          <a:lstStyle/>
          <a:p>
            <a:r>
              <a:rPr lang="en-US" b="1" dirty="0">
                <a:solidFill>
                  <a:srgbClr val="0000FF"/>
                </a:solidFill>
              </a:rPr>
              <a:t>Recall Picard Iteration</a:t>
            </a:r>
          </a:p>
          <a:p>
            <a:endParaRPr lang="en-US" b="1" dirty="0">
              <a:solidFill>
                <a:srgbClr val="0000FF"/>
              </a:solidFill>
            </a:endParaRPr>
          </a:p>
          <a:p>
            <a:endParaRPr lang="en-US" dirty="0"/>
          </a:p>
          <a:p>
            <a:endParaRPr lang="en-US" dirty="0"/>
          </a:p>
          <a:p>
            <a:endParaRPr lang="en-US" sz="800" dirty="0"/>
          </a:p>
          <a:p>
            <a:endParaRPr lang="en-US" sz="800" dirty="0"/>
          </a:p>
          <a:p>
            <a:endParaRPr lang="en-US" sz="800" dirty="0"/>
          </a:p>
          <a:p>
            <a:r>
              <a:rPr lang="en-US" b="1" dirty="0">
                <a:solidFill>
                  <a:srgbClr val="0000FF"/>
                </a:solidFill>
              </a:rPr>
              <a:t>Recall Least Squares Approximation</a:t>
            </a:r>
          </a:p>
          <a:p>
            <a:pPr>
              <a:buFont typeface="Arial"/>
              <a:buChar char="•"/>
            </a:pPr>
            <a:r>
              <a:rPr lang="en-US" dirty="0"/>
              <a:t> Scalar system:</a:t>
            </a:r>
          </a:p>
          <a:p>
            <a:pPr>
              <a:buFont typeface="Arial"/>
              <a:buChar char="•"/>
            </a:pPr>
            <a:endParaRPr lang="en-US" dirty="0"/>
          </a:p>
          <a:p>
            <a:pPr>
              <a:buFont typeface="Arial"/>
              <a:buChar char="•"/>
            </a:pPr>
            <a:endParaRPr lang="en-US" dirty="0"/>
          </a:p>
          <a:p>
            <a:endParaRPr lang="en-US" dirty="0"/>
          </a:p>
          <a:p>
            <a:endParaRPr lang="en-US" b="1" dirty="0"/>
          </a:p>
          <a:p>
            <a:endParaRPr lang="en-US" b="1" dirty="0"/>
          </a:p>
          <a:p>
            <a:endParaRPr lang="en-US" b="1" dirty="0"/>
          </a:p>
          <a:p>
            <a:endParaRPr lang="en-US" sz="700" b="1" dirty="0"/>
          </a:p>
          <a:p>
            <a:pPr>
              <a:buFont typeface="Arial"/>
              <a:buChar char="•"/>
            </a:pPr>
            <a:r>
              <a:rPr lang="en-US" dirty="0"/>
              <a:t> </a:t>
            </a:r>
            <a:r>
              <a:rPr lang="en-US" i="1" dirty="0">
                <a:latin typeface="Times New Roman" panose="02020603050405020304" pitchFamily="18" charset="0"/>
                <a:cs typeface="Times New Roman" panose="02020603050405020304" pitchFamily="18" charset="0"/>
              </a:rPr>
              <a:t>n</a:t>
            </a:r>
            <a:r>
              <a:rPr lang="en-US" dirty="0"/>
              <a:t>-dimensional system (use row vectors)</a:t>
            </a:r>
          </a:p>
        </p:txBody>
      </p:sp>
      <p:pic>
        <p:nvPicPr>
          <p:cNvPr id="8" name="Picture 7" descr="TAMU_Aero_Logo.png"/>
          <p:cNvPicPr>
            <a:picLocks noChangeAspect="1"/>
          </p:cNvPicPr>
          <p:nvPr/>
        </p:nvPicPr>
        <p:blipFill>
          <a:blip r:embed="rId4"/>
          <a:stretch>
            <a:fillRect/>
          </a:stretch>
        </p:blipFill>
        <p:spPr>
          <a:xfrm>
            <a:off x="0" y="-7813"/>
            <a:ext cx="9144000" cy="998413"/>
          </a:xfrm>
          <a:prstGeom prst="rect">
            <a:avLst/>
          </a:prstGeom>
        </p:spPr>
      </p:pic>
      <p:sp>
        <p:nvSpPr>
          <p:cNvPr id="33" name="Rectangle 32"/>
          <p:cNvSpPr/>
          <p:nvPr/>
        </p:nvSpPr>
        <p:spPr>
          <a:xfrm>
            <a:off x="1" y="533400"/>
            <a:ext cx="9144000" cy="400110"/>
          </a:xfrm>
          <a:prstGeom prst="rect">
            <a:avLst/>
          </a:prstGeom>
        </p:spPr>
        <p:txBody>
          <a:bodyPr wrap="square">
            <a:spAutoFit/>
          </a:bodyPr>
          <a:lstStyle/>
          <a:p>
            <a:pPr algn="ctr"/>
            <a:r>
              <a:rPr lang="en-US" sz="2000" b="1" dirty="0">
                <a:solidFill>
                  <a:srgbClr val="FFFFFF"/>
                </a:solidFill>
                <a:latin typeface="Adobe Caslon Pro Bold"/>
                <a:cs typeface="Adobe Caslon Pro Bold"/>
              </a:rPr>
              <a:t>FIRST  ORDER  METHOD</a:t>
            </a:r>
            <a:endParaRPr lang="en-US" sz="2000" b="1" dirty="0">
              <a:solidFill>
                <a:srgbClr val="FFFFFF"/>
              </a:solidFill>
            </a:endParaRPr>
          </a:p>
        </p:txBody>
      </p:sp>
      <p:sp>
        <p:nvSpPr>
          <p:cNvPr id="23" name="Slide Number Placeholder 16"/>
          <p:cNvSpPr txBox="1">
            <a:spLocks/>
          </p:cNvSpPr>
          <p:nvPr/>
        </p:nvSpPr>
        <p:spPr>
          <a:xfrm>
            <a:off x="6934200" y="6416675"/>
            <a:ext cx="2133600" cy="365125"/>
          </a:xfrm>
          <a:prstGeom prst="rect">
            <a:avLst/>
          </a:prstGeom>
        </p:spPr>
        <p:txBody>
          <a:bodyPr vert="horz"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600" i="0" u="none" strike="noStrike" kern="1200" cap="none" spc="0" normalizeH="0" baseline="0" noProof="0" smtClean="0">
                <a:ln>
                  <a:noFill/>
                </a:ln>
                <a:solidFill>
                  <a:srgbClr val="660066"/>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6</a:t>
            </a:fld>
            <a:endParaRPr kumimoji="0" lang="en-US" sz="1600" i="0" u="none" strike="noStrike" kern="1200" cap="none" spc="0" normalizeH="0" baseline="0" noProof="0" dirty="0">
              <a:ln>
                <a:noFill/>
              </a:ln>
              <a:solidFill>
                <a:srgbClr val="660066"/>
              </a:solidFill>
              <a:effectLst/>
              <a:uLnTx/>
              <a:uFillTx/>
              <a:latin typeface="+mn-lt"/>
              <a:ea typeface="+mn-ea"/>
              <a:cs typeface="+mn-cs"/>
            </a:endParaRPr>
          </a:p>
        </p:txBody>
      </p:sp>
      <p:sp>
        <p:nvSpPr>
          <p:cNvPr id="13" name="TextBox 12"/>
          <p:cNvSpPr txBox="1"/>
          <p:nvPr/>
        </p:nvSpPr>
        <p:spPr>
          <a:xfrm>
            <a:off x="6836568" y="39469"/>
            <a:ext cx="2307432" cy="615553"/>
          </a:xfrm>
          <a:prstGeom prst="rect">
            <a:avLst/>
          </a:prstGeom>
          <a:noFill/>
        </p:spPr>
        <p:txBody>
          <a:bodyPr wrap="square" rtlCol="0">
            <a:spAutoFit/>
          </a:bodyPr>
          <a:lstStyle/>
          <a:p>
            <a:r>
              <a:rPr lang="en-US" sz="1200" dirty="0">
                <a:solidFill>
                  <a:schemeClr val="bg1"/>
                </a:solidFill>
                <a:latin typeface="Adobe Caslon Pro Bold"/>
                <a:cs typeface="Adobe Caslon Pro Bold"/>
              </a:rPr>
              <a:t>JUNKINS    &amp;    WOOLLANDS</a:t>
            </a:r>
          </a:p>
          <a:p>
            <a:r>
              <a:rPr lang="en-US" sz="1100" dirty="0">
                <a:solidFill>
                  <a:schemeClr val="bg1"/>
                </a:solidFill>
                <a:latin typeface="Adobe Caslon Pro Bold"/>
                <a:cs typeface="Adobe Caslon Pro Bold"/>
              </a:rPr>
              <a:t>Picard-</a:t>
            </a:r>
            <a:r>
              <a:rPr lang="en-US" sz="1100" dirty="0" err="1">
                <a:solidFill>
                  <a:schemeClr val="bg1"/>
                </a:solidFill>
                <a:latin typeface="Adobe Caslon Pro Bold"/>
                <a:cs typeface="Adobe Caslon Pro Bold"/>
              </a:rPr>
              <a:t>Chebyshev</a:t>
            </a:r>
            <a:r>
              <a:rPr lang="en-US" sz="1100" dirty="0">
                <a:solidFill>
                  <a:schemeClr val="bg1"/>
                </a:solidFill>
                <a:latin typeface="Adobe Caslon Pro Bold"/>
                <a:cs typeface="Adobe Caslon Pro Bold"/>
              </a:rPr>
              <a:t> Lecture Series</a:t>
            </a:r>
          </a:p>
          <a:p>
            <a:r>
              <a:rPr lang="en-US" sz="1100" dirty="0">
                <a:solidFill>
                  <a:schemeClr val="bg1"/>
                </a:solidFill>
                <a:latin typeface="Adobe Caslon Pro Bold"/>
                <a:cs typeface="Adobe Caslon Pro Bold"/>
              </a:rPr>
              <a:t>#3 Picard-Chebyshev Methods</a:t>
            </a:r>
          </a:p>
        </p:txBody>
      </p:sp>
      <p:graphicFrame>
        <p:nvGraphicFramePr>
          <p:cNvPr id="11" name="Object 10"/>
          <p:cNvGraphicFramePr>
            <a:graphicFrameLocks noChangeAspect="1"/>
          </p:cNvGraphicFramePr>
          <p:nvPr>
            <p:extLst>
              <p:ext uri="{D42A27DB-BD31-4B8C-83A1-F6EECF244321}">
                <p14:modId xmlns:p14="http://schemas.microsoft.com/office/powerpoint/2010/main" val="1954323441"/>
              </p:ext>
            </p:extLst>
          </p:nvPr>
        </p:nvGraphicFramePr>
        <p:xfrm>
          <a:off x="5227638" y="3035300"/>
          <a:ext cx="3730625" cy="393700"/>
        </p:xfrm>
        <a:graphic>
          <a:graphicData uri="http://schemas.openxmlformats.org/presentationml/2006/ole">
            <mc:AlternateContent xmlns:mc="http://schemas.openxmlformats.org/markup-compatibility/2006">
              <mc:Choice xmlns:v="urn:schemas-microsoft-com:vml" Requires="v">
                <p:oleObj spid="_x0000_s39658" name="Equation" r:id="rId5" imgW="2882880" imgH="304560" progId="Equation.DSMT4">
                  <p:embed/>
                </p:oleObj>
              </mc:Choice>
              <mc:Fallback>
                <p:oleObj name="Equation" r:id="rId5" imgW="2882880" imgH="304560" progId="Equation.DSMT4">
                  <p:embed/>
                  <p:pic>
                    <p:nvPicPr>
                      <p:cNvPr id="0" name=""/>
                      <p:cNvPicPr/>
                      <p:nvPr/>
                    </p:nvPicPr>
                    <p:blipFill>
                      <a:blip r:embed="rId6"/>
                      <a:stretch>
                        <a:fillRect/>
                      </a:stretch>
                    </p:blipFill>
                    <p:spPr>
                      <a:xfrm>
                        <a:off x="5227638" y="3035300"/>
                        <a:ext cx="3730625" cy="393700"/>
                      </a:xfrm>
                      <a:prstGeom prst="rect">
                        <a:avLst/>
                      </a:prstGeom>
                    </p:spPr>
                  </p:pic>
                </p:oleObj>
              </mc:Fallback>
            </mc:AlternateContent>
          </a:graphicData>
        </a:graphic>
      </p:graphicFrame>
      <p:cxnSp>
        <p:nvCxnSpPr>
          <p:cNvPr id="12" name="Straight Arrow Connector 11"/>
          <p:cNvCxnSpPr/>
          <p:nvPr/>
        </p:nvCxnSpPr>
        <p:spPr>
          <a:xfrm flipV="1">
            <a:off x="3419872" y="3283302"/>
            <a:ext cx="1598662" cy="1682"/>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14" name="Rectangle 13"/>
          <p:cNvSpPr/>
          <p:nvPr/>
        </p:nvSpPr>
        <p:spPr>
          <a:xfrm>
            <a:off x="3310541" y="3005807"/>
            <a:ext cx="1811329" cy="276999"/>
          </a:xfrm>
          <a:prstGeom prst="rect">
            <a:avLst/>
          </a:prstGeom>
        </p:spPr>
        <p:txBody>
          <a:bodyPr wrap="none">
            <a:spAutoFit/>
          </a:bodyPr>
          <a:lstStyle/>
          <a:p>
            <a:pPr algn="ctr"/>
            <a:r>
              <a:rPr lang="en-US" sz="1200" b="1" dirty="0"/>
              <a:t>Least squares coefficients</a:t>
            </a:r>
          </a:p>
        </p:txBody>
      </p:sp>
      <p:graphicFrame>
        <p:nvGraphicFramePr>
          <p:cNvPr id="20" name="Object 19"/>
          <p:cNvGraphicFramePr>
            <a:graphicFrameLocks noChangeAspect="1"/>
          </p:cNvGraphicFramePr>
          <p:nvPr>
            <p:extLst>
              <p:ext uri="{D42A27DB-BD31-4B8C-83A1-F6EECF244321}">
                <p14:modId xmlns:p14="http://schemas.microsoft.com/office/powerpoint/2010/main" val="4013662468"/>
              </p:ext>
            </p:extLst>
          </p:nvPr>
        </p:nvGraphicFramePr>
        <p:xfrm>
          <a:off x="334963" y="5516563"/>
          <a:ext cx="8370887" cy="1173162"/>
        </p:xfrm>
        <a:graphic>
          <a:graphicData uri="http://schemas.openxmlformats.org/presentationml/2006/ole">
            <mc:AlternateContent xmlns:mc="http://schemas.openxmlformats.org/markup-compatibility/2006">
              <mc:Choice xmlns:v="urn:schemas-microsoft-com:vml" Requires="v">
                <p:oleObj spid="_x0000_s39659" name="Equation" r:id="rId7" imgW="6895800" imgH="965160" progId="Equation.DSMT4">
                  <p:embed/>
                </p:oleObj>
              </mc:Choice>
              <mc:Fallback>
                <p:oleObj name="Equation" r:id="rId7" imgW="6895800" imgH="965160" progId="Equation.DSMT4">
                  <p:embed/>
                  <p:pic>
                    <p:nvPicPr>
                      <p:cNvPr id="0" name=""/>
                      <p:cNvPicPr/>
                      <p:nvPr/>
                    </p:nvPicPr>
                    <p:blipFill>
                      <a:blip r:embed="rId8"/>
                      <a:stretch>
                        <a:fillRect/>
                      </a:stretch>
                    </p:blipFill>
                    <p:spPr>
                      <a:xfrm>
                        <a:off x="334963" y="5516563"/>
                        <a:ext cx="8370887" cy="1173162"/>
                      </a:xfrm>
                      <a:prstGeom prst="rect">
                        <a:avLst/>
                      </a:prstGeom>
                    </p:spPr>
                  </p:pic>
                </p:oleObj>
              </mc:Fallback>
            </mc:AlternateContent>
          </a:graphicData>
        </a:graphic>
      </p:graphicFrame>
      <p:sp>
        <p:nvSpPr>
          <p:cNvPr id="44" name="Rectangle 43"/>
          <p:cNvSpPr/>
          <p:nvPr/>
        </p:nvSpPr>
        <p:spPr>
          <a:xfrm>
            <a:off x="2139950" y="1802335"/>
            <a:ext cx="199802" cy="285790"/>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5" name="Rectangle 44"/>
          <p:cNvSpPr/>
          <p:nvPr/>
        </p:nvSpPr>
        <p:spPr>
          <a:xfrm>
            <a:off x="7251304" y="1799483"/>
            <a:ext cx="199802" cy="285790"/>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1" name="Left Brace 40"/>
          <p:cNvSpPr/>
          <p:nvPr/>
        </p:nvSpPr>
        <p:spPr>
          <a:xfrm rot="16200000">
            <a:off x="2234756" y="1333134"/>
            <a:ext cx="209993" cy="1152128"/>
          </a:xfrm>
          <a:prstGeom prst="leftBrac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42" name="Left Brace 41"/>
          <p:cNvSpPr/>
          <p:nvPr/>
        </p:nvSpPr>
        <p:spPr>
          <a:xfrm rot="16200000">
            <a:off x="7131300" y="1331268"/>
            <a:ext cx="209993" cy="1152128"/>
          </a:xfrm>
          <a:prstGeom prst="leftBrac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aphicFrame>
        <p:nvGraphicFramePr>
          <p:cNvPr id="36" name="Object 35"/>
          <p:cNvGraphicFramePr>
            <a:graphicFrameLocks noChangeAspect="1"/>
          </p:cNvGraphicFramePr>
          <p:nvPr>
            <p:extLst>
              <p:ext uri="{D42A27DB-BD31-4B8C-83A1-F6EECF244321}">
                <p14:modId xmlns:p14="http://schemas.microsoft.com/office/powerpoint/2010/main" val="2795832168"/>
              </p:ext>
            </p:extLst>
          </p:nvPr>
        </p:nvGraphicFramePr>
        <p:xfrm>
          <a:off x="105804" y="1287394"/>
          <a:ext cx="4068291" cy="555582"/>
        </p:xfrm>
        <a:graphic>
          <a:graphicData uri="http://schemas.openxmlformats.org/presentationml/2006/ole">
            <mc:AlternateContent xmlns:mc="http://schemas.openxmlformats.org/markup-compatibility/2006">
              <mc:Choice xmlns:v="urn:schemas-microsoft-com:vml" Requires="v">
                <p:oleObj spid="_x0000_s39660" name="Equation" r:id="rId9" imgW="2603160" imgH="355320" progId="Equation.DSMT4">
                  <p:embed/>
                </p:oleObj>
              </mc:Choice>
              <mc:Fallback>
                <p:oleObj name="Equation" r:id="rId9" imgW="2603160" imgH="355320" progId="Equation.DSMT4">
                  <p:embed/>
                  <p:pic>
                    <p:nvPicPr>
                      <p:cNvPr id="0" name=""/>
                      <p:cNvPicPr/>
                      <p:nvPr/>
                    </p:nvPicPr>
                    <p:blipFill>
                      <a:blip r:embed="rId10"/>
                      <a:stretch>
                        <a:fillRect/>
                      </a:stretch>
                    </p:blipFill>
                    <p:spPr>
                      <a:xfrm>
                        <a:off x="105804" y="1287394"/>
                        <a:ext cx="4068291" cy="555582"/>
                      </a:xfrm>
                      <a:prstGeom prst="rect">
                        <a:avLst/>
                      </a:prstGeom>
                    </p:spPr>
                  </p:pic>
                </p:oleObj>
              </mc:Fallback>
            </mc:AlternateContent>
          </a:graphicData>
        </a:graphic>
      </p:graphicFrame>
      <p:graphicFrame>
        <p:nvGraphicFramePr>
          <p:cNvPr id="26" name="Object 25"/>
          <p:cNvGraphicFramePr>
            <a:graphicFrameLocks noChangeAspect="1"/>
          </p:cNvGraphicFramePr>
          <p:nvPr>
            <p:extLst>
              <p:ext uri="{D42A27DB-BD31-4B8C-83A1-F6EECF244321}">
                <p14:modId xmlns:p14="http://schemas.microsoft.com/office/powerpoint/2010/main" val="526172395"/>
              </p:ext>
            </p:extLst>
          </p:nvPr>
        </p:nvGraphicFramePr>
        <p:xfrm>
          <a:off x="4974294" y="1241701"/>
          <a:ext cx="4090500" cy="675131"/>
        </p:xfrm>
        <a:graphic>
          <a:graphicData uri="http://schemas.openxmlformats.org/presentationml/2006/ole">
            <mc:AlternateContent xmlns:mc="http://schemas.openxmlformats.org/markup-compatibility/2006">
              <mc:Choice xmlns:v="urn:schemas-microsoft-com:vml" Requires="v">
                <p:oleObj spid="_x0000_s39661" name="Equation" r:id="rId11" imgW="2616120" imgH="431640" progId="Equation.DSMT4">
                  <p:embed/>
                </p:oleObj>
              </mc:Choice>
              <mc:Fallback>
                <p:oleObj name="Equation" r:id="rId11" imgW="2616120" imgH="431640" progId="Equation.DSMT4">
                  <p:embed/>
                  <p:pic>
                    <p:nvPicPr>
                      <p:cNvPr id="0" name=""/>
                      <p:cNvPicPr/>
                      <p:nvPr/>
                    </p:nvPicPr>
                    <p:blipFill>
                      <a:blip r:embed="rId12"/>
                      <a:stretch>
                        <a:fillRect/>
                      </a:stretch>
                    </p:blipFill>
                    <p:spPr>
                      <a:xfrm>
                        <a:off x="4974294" y="1241701"/>
                        <a:ext cx="4090500" cy="675131"/>
                      </a:xfrm>
                      <a:prstGeom prst="rect">
                        <a:avLst/>
                      </a:prstGeom>
                    </p:spPr>
                  </p:pic>
                </p:oleObj>
              </mc:Fallback>
            </mc:AlternateContent>
          </a:graphicData>
        </a:graphic>
      </p:graphicFrame>
      <p:sp>
        <p:nvSpPr>
          <p:cNvPr id="48" name="Rectangle 47"/>
          <p:cNvSpPr/>
          <p:nvPr/>
        </p:nvSpPr>
        <p:spPr>
          <a:xfrm>
            <a:off x="3426841" y="2086384"/>
            <a:ext cx="3009863" cy="276999"/>
          </a:xfrm>
          <a:prstGeom prst="rect">
            <a:avLst/>
          </a:prstGeom>
        </p:spPr>
        <p:txBody>
          <a:bodyPr wrap="none">
            <a:spAutoFit/>
          </a:bodyPr>
          <a:lstStyle/>
          <a:p>
            <a:pPr algn="ctr"/>
            <a:r>
              <a:rPr lang="en-US" sz="1200" b="1" dirty="0"/>
              <a:t>Approximation with </a:t>
            </a:r>
            <a:r>
              <a:rPr lang="en-US" sz="1200" b="1" dirty="0" err="1"/>
              <a:t>Chebyshev</a:t>
            </a:r>
            <a:r>
              <a:rPr lang="en-US" sz="1200" b="1" dirty="0"/>
              <a:t> polynomials</a:t>
            </a:r>
          </a:p>
        </p:txBody>
      </p:sp>
      <p:graphicFrame>
        <p:nvGraphicFramePr>
          <p:cNvPr id="10" name="Object 9"/>
          <p:cNvGraphicFramePr>
            <a:graphicFrameLocks noChangeAspect="1"/>
          </p:cNvGraphicFramePr>
          <p:nvPr>
            <p:extLst>
              <p:ext uri="{D42A27DB-BD31-4B8C-83A1-F6EECF244321}">
                <p14:modId xmlns:p14="http://schemas.microsoft.com/office/powerpoint/2010/main" val="2485360662"/>
              </p:ext>
            </p:extLst>
          </p:nvPr>
        </p:nvGraphicFramePr>
        <p:xfrm>
          <a:off x="179388" y="3038475"/>
          <a:ext cx="3128962" cy="461963"/>
        </p:xfrm>
        <a:graphic>
          <a:graphicData uri="http://schemas.openxmlformats.org/presentationml/2006/ole">
            <mc:AlternateContent xmlns:mc="http://schemas.openxmlformats.org/markup-compatibility/2006">
              <mc:Choice xmlns:v="urn:schemas-microsoft-com:vml" Requires="v">
                <p:oleObj spid="_x0000_s39662" name="Equation" r:id="rId13" imgW="2666880" imgH="393480" progId="Equation.DSMT4">
                  <p:embed/>
                </p:oleObj>
              </mc:Choice>
              <mc:Fallback>
                <p:oleObj name="Equation" r:id="rId13" imgW="2666880" imgH="393480" progId="Equation.DSMT4">
                  <p:embed/>
                  <p:pic>
                    <p:nvPicPr>
                      <p:cNvPr id="0" name=""/>
                      <p:cNvPicPr/>
                      <p:nvPr/>
                    </p:nvPicPr>
                    <p:blipFill>
                      <a:blip r:embed="rId14"/>
                      <a:stretch>
                        <a:fillRect/>
                      </a:stretch>
                    </p:blipFill>
                    <p:spPr>
                      <a:xfrm>
                        <a:off x="179388" y="3038475"/>
                        <a:ext cx="3128962" cy="461963"/>
                      </a:xfrm>
                      <a:prstGeom prst="rect">
                        <a:avLst/>
                      </a:prstGeom>
                      <a:noFill/>
                      <a:ln>
                        <a:noFill/>
                      </a:ln>
                    </p:spPr>
                  </p:pic>
                </p:oleObj>
              </mc:Fallback>
            </mc:AlternateContent>
          </a:graphicData>
        </a:graphic>
      </p:graphicFrame>
      <p:sp>
        <p:nvSpPr>
          <p:cNvPr id="49" name="Rectangle 48"/>
          <p:cNvSpPr/>
          <p:nvPr/>
        </p:nvSpPr>
        <p:spPr>
          <a:xfrm>
            <a:off x="4364565" y="1810467"/>
            <a:ext cx="867417" cy="276999"/>
          </a:xfrm>
          <a:prstGeom prst="rect">
            <a:avLst/>
          </a:prstGeom>
        </p:spPr>
        <p:txBody>
          <a:bodyPr wrap="none">
            <a:spAutoFit/>
          </a:bodyPr>
          <a:lstStyle/>
          <a:p>
            <a:r>
              <a:rPr lang="en-US" sz="1200" b="1" dirty="0"/>
              <a:t>(Lecture 1)</a:t>
            </a:r>
            <a:endParaRPr lang="en-US" sz="1200" dirty="0"/>
          </a:p>
        </p:txBody>
      </p:sp>
      <p:graphicFrame>
        <p:nvGraphicFramePr>
          <p:cNvPr id="18" name="Object 17"/>
          <p:cNvGraphicFramePr>
            <a:graphicFrameLocks noChangeAspect="1"/>
          </p:cNvGraphicFramePr>
          <p:nvPr>
            <p:extLst>
              <p:ext uri="{D42A27DB-BD31-4B8C-83A1-F6EECF244321}">
                <p14:modId xmlns:p14="http://schemas.microsoft.com/office/powerpoint/2010/main" val="162351962"/>
              </p:ext>
            </p:extLst>
          </p:nvPr>
        </p:nvGraphicFramePr>
        <p:xfrm>
          <a:off x="35496" y="3501008"/>
          <a:ext cx="6986588" cy="1174750"/>
        </p:xfrm>
        <a:graphic>
          <a:graphicData uri="http://schemas.openxmlformats.org/presentationml/2006/ole">
            <mc:AlternateContent xmlns:mc="http://schemas.openxmlformats.org/markup-compatibility/2006">
              <mc:Choice xmlns:v="urn:schemas-microsoft-com:vml" Requires="v">
                <p:oleObj spid="_x0000_s39663" name="Equation" r:id="rId15" imgW="5587920" imgH="939600" progId="Equation.DSMT4">
                  <p:embed/>
                </p:oleObj>
              </mc:Choice>
              <mc:Fallback>
                <p:oleObj name="Equation" r:id="rId15" imgW="5587920" imgH="939600" progId="Equation.DSMT4">
                  <p:embed/>
                  <p:pic>
                    <p:nvPicPr>
                      <p:cNvPr id="0" name=""/>
                      <p:cNvPicPr/>
                      <p:nvPr/>
                    </p:nvPicPr>
                    <p:blipFill>
                      <a:blip r:embed="rId16"/>
                      <a:stretch>
                        <a:fillRect/>
                      </a:stretch>
                    </p:blipFill>
                    <p:spPr>
                      <a:xfrm>
                        <a:off x="35496" y="3501008"/>
                        <a:ext cx="6986588" cy="1174750"/>
                      </a:xfrm>
                      <a:prstGeom prst="rect">
                        <a:avLst/>
                      </a:prstGeom>
                    </p:spPr>
                  </p:pic>
                </p:oleObj>
              </mc:Fallback>
            </mc:AlternateContent>
          </a:graphicData>
        </a:graphic>
      </p:graphicFrame>
      <p:graphicFrame>
        <p:nvGraphicFramePr>
          <p:cNvPr id="51" name="Object 50"/>
          <p:cNvGraphicFramePr>
            <a:graphicFrameLocks noChangeAspect="1"/>
          </p:cNvGraphicFramePr>
          <p:nvPr>
            <p:extLst>
              <p:ext uri="{D42A27DB-BD31-4B8C-83A1-F6EECF244321}">
                <p14:modId xmlns:p14="http://schemas.microsoft.com/office/powerpoint/2010/main" val="1527414559"/>
              </p:ext>
            </p:extLst>
          </p:nvPr>
        </p:nvGraphicFramePr>
        <p:xfrm>
          <a:off x="5153025" y="4979988"/>
          <a:ext cx="3860800" cy="393700"/>
        </p:xfrm>
        <a:graphic>
          <a:graphicData uri="http://schemas.openxmlformats.org/presentationml/2006/ole">
            <mc:AlternateContent xmlns:mc="http://schemas.openxmlformats.org/markup-compatibility/2006">
              <mc:Choice xmlns:v="urn:schemas-microsoft-com:vml" Requires="v">
                <p:oleObj spid="_x0000_s39664" name="Equation" r:id="rId17" imgW="2984400" imgH="304560" progId="Equation.DSMT4">
                  <p:embed/>
                </p:oleObj>
              </mc:Choice>
              <mc:Fallback>
                <p:oleObj name="Equation" r:id="rId17" imgW="2984400" imgH="304560" progId="Equation.DSMT4">
                  <p:embed/>
                  <p:pic>
                    <p:nvPicPr>
                      <p:cNvPr id="0" name=""/>
                      <p:cNvPicPr/>
                      <p:nvPr/>
                    </p:nvPicPr>
                    <p:blipFill>
                      <a:blip r:embed="rId18"/>
                      <a:stretch>
                        <a:fillRect/>
                      </a:stretch>
                    </p:blipFill>
                    <p:spPr>
                      <a:xfrm>
                        <a:off x="5153025" y="4979988"/>
                        <a:ext cx="3860800" cy="393700"/>
                      </a:xfrm>
                      <a:prstGeom prst="rect">
                        <a:avLst/>
                      </a:prstGeom>
                    </p:spPr>
                  </p:pic>
                </p:oleObj>
              </mc:Fallback>
            </mc:AlternateContent>
          </a:graphicData>
        </a:graphic>
      </p:graphicFrame>
      <p:cxnSp>
        <p:nvCxnSpPr>
          <p:cNvPr id="52" name="Straight Arrow Connector 51"/>
          <p:cNvCxnSpPr/>
          <p:nvPr/>
        </p:nvCxnSpPr>
        <p:spPr>
          <a:xfrm flipV="1">
            <a:off x="3410222" y="5228088"/>
            <a:ext cx="1598662" cy="1682"/>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53" name="Rectangle 52"/>
          <p:cNvSpPr/>
          <p:nvPr/>
        </p:nvSpPr>
        <p:spPr>
          <a:xfrm>
            <a:off x="3300891" y="4950593"/>
            <a:ext cx="1811329" cy="276999"/>
          </a:xfrm>
          <a:prstGeom prst="rect">
            <a:avLst/>
          </a:prstGeom>
        </p:spPr>
        <p:txBody>
          <a:bodyPr wrap="none">
            <a:spAutoFit/>
          </a:bodyPr>
          <a:lstStyle/>
          <a:p>
            <a:pPr algn="ctr"/>
            <a:r>
              <a:rPr lang="en-US" sz="1200" b="1" dirty="0"/>
              <a:t>Least squares coefficients</a:t>
            </a:r>
          </a:p>
        </p:txBody>
      </p:sp>
      <p:graphicFrame>
        <p:nvGraphicFramePr>
          <p:cNvPr id="54" name="Object 53"/>
          <p:cNvGraphicFramePr>
            <a:graphicFrameLocks noChangeAspect="1"/>
          </p:cNvGraphicFramePr>
          <p:nvPr>
            <p:extLst>
              <p:ext uri="{D42A27DB-BD31-4B8C-83A1-F6EECF244321}">
                <p14:modId xmlns:p14="http://schemas.microsoft.com/office/powerpoint/2010/main" val="2312399176"/>
              </p:ext>
            </p:extLst>
          </p:nvPr>
        </p:nvGraphicFramePr>
        <p:xfrm>
          <a:off x="103188" y="5013176"/>
          <a:ext cx="3262312" cy="461962"/>
        </p:xfrm>
        <a:graphic>
          <a:graphicData uri="http://schemas.openxmlformats.org/presentationml/2006/ole">
            <mc:AlternateContent xmlns:mc="http://schemas.openxmlformats.org/markup-compatibility/2006">
              <mc:Choice xmlns:v="urn:schemas-microsoft-com:vml" Requires="v">
                <p:oleObj spid="_x0000_s39665" name="Equation" r:id="rId19" imgW="2781000" imgH="393480" progId="Equation.DSMT4">
                  <p:embed/>
                </p:oleObj>
              </mc:Choice>
              <mc:Fallback>
                <p:oleObj name="Equation" r:id="rId19" imgW="2781000" imgH="393480" progId="Equation.DSMT4">
                  <p:embed/>
                  <p:pic>
                    <p:nvPicPr>
                      <p:cNvPr id="0" name=""/>
                      <p:cNvPicPr/>
                      <p:nvPr/>
                    </p:nvPicPr>
                    <p:blipFill>
                      <a:blip r:embed="rId20"/>
                      <a:stretch>
                        <a:fillRect/>
                      </a:stretch>
                    </p:blipFill>
                    <p:spPr>
                      <a:xfrm>
                        <a:off x="103188" y="5013176"/>
                        <a:ext cx="3262312" cy="461962"/>
                      </a:xfrm>
                      <a:prstGeom prst="rect">
                        <a:avLst/>
                      </a:prstGeom>
                      <a:noFill/>
                      <a:ln>
                        <a:noFill/>
                      </a:ln>
                    </p:spPr>
                  </p:pic>
                </p:oleObj>
              </mc:Fallback>
            </mc:AlternateContent>
          </a:graphicData>
        </a:graphic>
      </p:graphicFrame>
      <p:sp>
        <p:nvSpPr>
          <p:cNvPr id="55" name="Rectangle 54"/>
          <p:cNvSpPr/>
          <p:nvPr/>
        </p:nvSpPr>
        <p:spPr>
          <a:xfrm>
            <a:off x="6732240" y="2288535"/>
            <a:ext cx="2298031" cy="646331"/>
          </a:xfrm>
          <a:prstGeom prst="rect">
            <a:avLst/>
          </a:prstGeom>
          <a:solidFill>
            <a:schemeClr val="tx2">
              <a:lumMod val="40000"/>
              <a:lumOff val="60000"/>
            </a:schemeClr>
          </a:solidFill>
          <a:ln w="19050">
            <a:solidFill>
              <a:schemeClr val="tx1"/>
            </a:solidFill>
          </a:ln>
        </p:spPr>
        <p:txBody>
          <a:bodyPr wrap="square">
            <a:spAutoFit/>
          </a:bodyPr>
          <a:lstStyle/>
          <a:p>
            <a:r>
              <a:rPr lang="en-US" sz="1200" i="1" dirty="0">
                <a:solidFill>
                  <a:schemeClr val="bg1"/>
                </a:solidFill>
                <a:latin typeface="Times New Roman" panose="02020603050405020304" pitchFamily="18" charset="0"/>
                <a:cs typeface="Times New Roman" panose="02020603050405020304" pitchFamily="18" charset="0"/>
              </a:rPr>
              <a:t>N</a:t>
            </a:r>
            <a:r>
              <a:rPr lang="en-US" sz="1200" dirty="0">
                <a:solidFill>
                  <a:schemeClr val="bg1"/>
                </a:solidFill>
              </a:rPr>
              <a:t>       = </a:t>
            </a:r>
            <a:r>
              <a:rPr lang="en-US" sz="1200" i="1" dirty="0">
                <a:solidFill>
                  <a:schemeClr val="bg1"/>
                </a:solidFill>
              </a:rPr>
              <a:t>order of Chebyshev series</a:t>
            </a:r>
            <a:endParaRPr lang="en-US" sz="1200" dirty="0">
              <a:solidFill>
                <a:schemeClr val="bg1"/>
              </a:solidFill>
            </a:endParaRPr>
          </a:p>
          <a:p>
            <a:r>
              <a:rPr lang="en-US" sz="1200" i="1" dirty="0">
                <a:solidFill>
                  <a:schemeClr val="bg1"/>
                </a:solidFill>
                <a:latin typeface="Times New Roman" panose="02020603050405020304" pitchFamily="18" charset="0"/>
                <a:cs typeface="Times New Roman" panose="02020603050405020304" pitchFamily="18" charset="0"/>
              </a:rPr>
              <a:t>n</a:t>
            </a:r>
            <a:r>
              <a:rPr lang="en-US" sz="1200" dirty="0">
                <a:solidFill>
                  <a:schemeClr val="bg1"/>
                </a:solidFill>
              </a:rPr>
              <a:t>        = </a:t>
            </a:r>
            <a:r>
              <a:rPr lang="en-US" sz="1200" i="1" dirty="0">
                <a:solidFill>
                  <a:schemeClr val="bg1"/>
                </a:solidFill>
              </a:rPr>
              <a:t># of state variables</a:t>
            </a:r>
            <a:endParaRPr lang="en-US" sz="1200" dirty="0">
              <a:solidFill>
                <a:schemeClr val="bg1"/>
              </a:solidFill>
            </a:endParaRPr>
          </a:p>
          <a:p>
            <a:r>
              <a:rPr lang="en-US" sz="1200" i="1" dirty="0">
                <a:solidFill>
                  <a:schemeClr val="bg1"/>
                </a:solidFill>
                <a:latin typeface="Times New Roman" panose="02020603050405020304" pitchFamily="18" charset="0"/>
                <a:cs typeface="Times New Roman" panose="02020603050405020304" pitchFamily="18" charset="0"/>
              </a:rPr>
              <a:t>M</a:t>
            </a:r>
            <a:r>
              <a:rPr lang="en-US" sz="1200" dirty="0">
                <a:solidFill>
                  <a:schemeClr val="bg1"/>
                </a:solidFill>
              </a:rPr>
              <a:t> +1 = </a:t>
            </a:r>
            <a:r>
              <a:rPr lang="en-US" sz="1200" i="1" dirty="0">
                <a:solidFill>
                  <a:schemeClr val="bg1"/>
                </a:solidFill>
              </a:rPr>
              <a:t># of sample (node) points</a:t>
            </a:r>
          </a:p>
        </p:txBody>
      </p:sp>
      <p:graphicFrame>
        <p:nvGraphicFramePr>
          <p:cNvPr id="29" name="Object 28"/>
          <p:cNvGraphicFramePr>
            <a:graphicFrameLocks noChangeAspect="1"/>
          </p:cNvGraphicFramePr>
          <p:nvPr>
            <p:extLst>
              <p:ext uri="{D42A27DB-BD31-4B8C-83A1-F6EECF244321}">
                <p14:modId xmlns:p14="http://schemas.microsoft.com/office/powerpoint/2010/main" val="1017328704"/>
              </p:ext>
            </p:extLst>
          </p:nvPr>
        </p:nvGraphicFramePr>
        <p:xfrm>
          <a:off x="7153519" y="3478687"/>
          <a:ext cx="1804744" cy="1318465"/>
        </p:xfrm>
        <a:graphic>
          <a:graphicData uri="http://schemas.openxmlformats.org/presentationml/2006/ole">
            <mc:AlternateContent xmlns:mc="http://schemas.openxmlformats.org/markup-compatibility/2006">
              <mc:Choice xmlns:v="urn:schemas-microsoft-com:vml" Requires="v">
                <p:oleObj spid="_x0000_s39666" name="Equation" r:id="rId21" imgW="1574640" imgH="1155600" progId="Equation.DSMT4">
                  <p:embed/>
                </p:oleObj>
              </mc:Choice>
              <mc:Fallback>
                <p:oleObj name="Equation" r:id="rId21" imgW="1574640" imgH="1155600" progId="Equation.DSMT4">
                  <p:embed/>
                  <p:pic>
                    <p:nvPicPr>
                      <p:cNvPr id="0" name=""/>
                      <p:cNvPicPr/>
                      <p:nvPr/>
                    </p:nvPicPr>
                    <p:blipFill>
                      <a:blip r:embed="rId22"/>
                      <a:stretch>
                        <a:fillRect/>
                      </a:stretch>
                    </p:blipFill>
                    <p:spPr>
                      <a:xfrm>
                        <a:off x="7153519" y="3478687"/>
                        <a:ext cx="1804744" cy="1318465"/>
                      </a:xfrm>
                      <a:prstGeom prst="rect">
                        <a:avLst/>
                      </a:prstGeom>
                    </p:spPr>
                  </p:pic>
                </p:oleObj>
              </mc:Fallback>
            </mc:AlternateContent>
          </a:graphicData>
        </a:graphic>
      </p:graphicFrame>
      <p:sp>
        <p:nvSpPr>
          <p:cNvPr id="34" name="Left Brace 33"/>
          <p:cNvSpPr/>
          <p:nvPr/>
        </p:nvSpPr>
        <p:spPr>
          <a:xfrm rot="16200000">
            <a:off x="4698843" y="-474501"/>
            <a:ext cx="178361" cy="5040560"/>
          </a:xfrm>
          <a:prstGeom prst="leftBrac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0288371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TAMU_Aero_Logo.png"/>
          <p:cNvPicPr>
            <a:picLocks noChangeAspect="1"/>
          </p:cNvPicPr>
          <p:nvPr/>
        </p:nvPicPr>
        <p:blipFill>
          <a:blip r:embed="rId4"/>
          <a:stretch>
            <a:fillRect/>
          </a:stretch>
        </p:blipFill>
        <p:spPr>
          <a:xfrm>
            <a:off x="0" y="-7813"/>
            <a:ext cx="9144000" cy="998413"/>
          </a:xfrm>
          <a:prstGeom prst="rect">
            <a:avLst/>
          </a:prstGeom>
        </p:spPr>
      </p:pic>
      <p:sp>
        <p:nvSpPr>
          <p:cNvPr id="33" name="Rectangle 32"/>
          <p:cNvSpPr/>
          <p:nvPr/>
        </p:nvSpPr>
        <p:spPr>
          <a:xfrm>
            <a:off x="1" y="533400"/>
            <a:ext cx="9144000" cy="400110"/>
          </a:xfrm>
          <a:prstGeom prst="rect">
            <a:avLst/>
          </a:prstGeom>
        </p:spPr>
        <p:txBody>
          <a:bodyPr wrap="square">
            <a:spAutoFit/>
          </a:bodyPr>
          <a:lstStyle/>
          <a:p>
            <a:pPr algn="ctr"/>
            <a:r>
              <a:rPr lang="en-US" sz="2000" b="1" dirty="0">
                <a:solidFill>
                  <a:srgbClr val="FFFFFF"/>
                </a:solidFill>
                <a:latin typeface="Adobe Caslon Pro Bold"/>
                <a:cs typeface="Adobe Caslon Pro Bold"/>
              </a:rPr>
              <a:t>FIRST  ORDER  METHOD</a:t>
            </a:r>
            <a:endParaRPr lang="en-US" sz="2000" b="1" dirty="0">
              <a:solidFill>
                <a:srgbClr val="FFFFFF"/>
              </a:solidFill>
            </a:endParaRPr>
          </a:p>
        </p:txBody>
      </p:sp>
      <p:sp>
        <p:nvSpPr>
          <p:cNvPr id="23" name="Slide Number Placeholder 16"/>
          <p:cNvSpPr txBox="1">
            <a:spLocks/>
          </p:cNvSpPr>
          <p:nvPr/>
        </p:nvSpPr>
        <p:spPr>
          <a:xfrm>
            <a:off x="6934200" y="6416675"/>
            <a:ext cx="2133600" cy="365125"/>
          </a:xfrm>
          <a:prstGeom prst="rect">
            <a:avLst/>
          </a:prstGeom>
        </p:spPr>
        <p:txBody>
          <a:bodyPr vert="horz"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600" i="0" u="none" strike="noStrike" kern="1200" cap="none" spc="0" normalizeH="0" baseline="0" noProof="0" smtClean="0">
                <a:ln>
                  <a:noFill/>
                </a:ln>
                <a:solidFill>
                  <a:srgbClr val="660066"/>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7</a:t>
            </a:fld>
            <a:endParaRPr kumimoji="0" lang="en-US" sz="1600" i="0" u="none" strike="noStrike" kern="1200" cap="none" spc="0" normalizeH="0" baseline="0" noProof="0" dirty="0">
              <a:ln>
                <a:noFill/>
              </a:ln>
              <a:solidFill>
                <a:srgbClr val="660066"/>
              </a:solidFill>
              <a:effectLst/>
              <a:uLnTx/>
              <a:uFillTx/>
              <a:latin typeface="+mn-lt"/>
              <a:ea typeface="+mn-ea"/>
              <a:cs typeface="+mn-cs"/>
            </a:endParaRPr>
          </a:p>
        </p:txBody>
      </p:sp>
      <p:sp>
        <p:nvSpPr>
          <p:cNvPr id="13" name="TextBox 12"/>
          <p:cNvSpPr txBox="1"/>
          <p:nvPr/>
        </p:nvSpPr>
        <p:spPr>
          <a:xfrm>
            <a:off x="6836568" y="39469"/>
            <a:ext cx="2307432" cy="615553"/>
          </a:xfrm>
          <a:prstGeom prst="rect">
            <a:avLst/>
          </a:prstGeom>
          <a:noFill/>
        </p:spPr>
        <p:txBody>
          <a:bodyPr wrap="square" rtlCol="0">
            <a:spAutoFit/>
          </a:bodyPr>
          <a:lstStyle/>
          <a:p>
            <a:r>
              <a:rPr lang="en-US" sz="1200" dirty="0">
                <a:solidFill>
                  <a:schemeClr val="bg1"/>
                </a:solidFill>
                <a:latin typeface="Adobe Caslon Pro Bold"/>
                <a:cs typeface="Adobe Caslon Pro Bold"/>
              </a:rPr>
              <a:t>JUNKINS    &amp;    WOOLLANDS</a:t>
            </a:r>
          </a:p>
          <a:p>
            <a:r>
              <a:rPr lang="en-US" sz="1100" dirty="0">
                <a:solidFill>
                  <a:schemeClr val="bg1"/>
                </a:solidFill>
                <a:latin typeface="Adobe Caslon Pro Bold"/>
                <a:cs typeface="Adobe Caslon Pro Bold"/>
              </a:rPr>
              <a:t>Picard-</a:t>
            </a:r>
            <a:r>
              <a:rPr lang="en-US" sz="1100" dirty="0" err="1">
                <a:solidFill>
                  <a:schemeClr val="bg1"/>
                </a:solidFill>
                <a:latin typeface="Adobe Caslon Pro Bold"/>
                <a:cs typeface="Adobe Caslon Pro Bold"/>
              </a:rPr>
              <a:t>Chebyshev</a:t>
            </a:r>
            <a:r>
              <a:rPr lang="en-US" sz="1100" dirty="0">
                <a:solidFill>
                  <a:schemeClr val="bg1"/>
                </a:solidFill>
                <a:latin typeface="Adobe Caslon Pro Bold"/>
                <a:cs typeface="Adobe Caslon Pro Bold"/>
              </a:rPr>
              <a:t> Lecture Series</a:t>
            </a:r>
          </a:p>
          <a:p>
            <a:r>
              <a:rPr lang="en-US" sz="1100" dirty="0">
                <a:solidFill>
                  <a:schemeClr val="bg1"/>
                </a:solidFill>
                <a:latin typeface="Adobe Caslon Pro Bold"/>
                <a:cs typeface="Adobe Caslon Pro Bold"/>
              </a:rPr>
              <a:t>#3 Picard-Chebyshev Methods</a:t>
            </a:r>
          </a:p>
        </p:txBody>
      </p:sp>
      <p:sp>
        <p:nvSpPr>
          <p:cNvPr id="24" name="Rectangle 23"/>
          <p:cNvSpPr/>
          <p:nvPr/>
        </p:nvSpPr>
        <p:spPr>
          <a:xfrm>
            <a:off x="107503" y="975890"/>
            <a:ext cx="8960297" cy="4001095"/>
          </a:xfrm>
          <a:prstGeom prst="rect">
            <a:avLst/>
          </a:prstGeom>
        </p:spPr>
        <p:txBody>
          <a:bodyPr wrap="square">
            <a:spAutoFit/>
          </a:bodyPr>
          <a:lstStyle/>
          <a:p>
            <a:r>
              <a:rPr lang="en-US" sz="2000" b="1" dirty="0">
                <a:solidFill>
                  <a:srgbClr val="0000FF"/>
                </a:solidFill>
              </a:rPr>
              <a:t>From the previous slide…</a:t>
            </a:r>
          </a:p>
          <a:p>
            <a:endParaRPr lang="en-US" sz="2000" b="1" dirty="0">
              <a:solidFill>
                <a:srgbClr val="0000FF"/>
              </a:solidFill>
            </a:endParaRPr>
          </a:p>
          <a:p>
            <a:endParaRPr lang="en-US" sz="600" b="1" dirty="0">
              <a:solidFill>
                <a:srgbClr val="0000FF"/>
              </a:solidFill>
            </a:endParaRPr>
          </a:p>
          <a:p>
            <a:r>
              <a:rPr lang="en-US" sz="2000" b="1" dirty="0">
                <a:solidFill>
                  <a:srgbClr val="0000FF"/>
                </a:solidFill>
              </a:rPr>
              <a:t>Expand</a:t>
            </a:r>
            <a:endParaRPr lang="en-US" sz="2000" dirty="0"/>
          </a:p>
          <a:p>
            <a:pPr>
              <a:buFont typeface="Arial"/>
              <a:buChar char="•"/>
            </a:pPr>
            <a:r>
              <a:rPr lang="en-US" sz="2000" dirty="0"/>
              <a:t> Expanding the Chebyshev series above leads to:</a:t>
            </a:r>
          </a:p>
          <a:p>
            <a:endParaRPr lang="en-US" sz="2000" b="1" dirty="0">
              <a:solidFill>
                <a:srgbClr val="0000FF"/>
              </a:solidFill>
            </a:endParaRPr>
          </a:p>
          <a:p>
            <a:endParaRPr lang="en-US" sz="2000" dirty="0"/>
          </a:p>
          <a:p>
            <a:endParaRPr lang="en-US" sz="800" dirty="0"/>
          </a:p>
          <a:p>
            <a:r>
              <a:rPr lang="en-US" sz="2000" b="1" dirty="0">
                <a:solidFill>
                  <a:srgbClr val="0000FF"/>
                </a:solidFill>
              </a:rPr>
              <a:t>Integrate</a:t>
            </a:r>
            <a:endParaRPr lang="en-US" sz="2000" dirty="0"/>
          </a:p>
          <a:p>
            <a:pPr>
              <a:buFont typeface="Arial"/>
              <a:buChar char="•"/>
            </a:pPr>
            <a:r>
              <a:rPr lang="en-US" sz="2000" dirty="0"/>
              <a:t> The following relationship exists for </a:t>
            </a:r>
            <a:r>
              <a:rPr lang="en-US" sz="2000" b="1" i="1" dirty="0"/>
              <a:t>Chebyshev polynomials </a:t>
            </a:r>
            <a:r>
              <a:rPr lang="en-US" sz="2000" dirty="0"/>
              <a:t>and their </a:t>
            </a:r>
            <a:r>
              <a:rPr lang="en-US" sz="2000" b="1" i="1" dirty="0"/>
              <a:t>integrals</a:t>
            </a:r>
            <a:r>
              <a:rPr lang="en-US" sz="2000" dirty="0"/>
              <a:t>:</a:t>
            </a:r>
            <a:endParaRPr lang="en-US" sz="2000" b="1" dirty="0">
              <a:solidFill>
                <a:srgbClr val="0000FF"/>
              </a:solidFill>
            </a:endParaRPr>
          </a:p>
          <a:p>
            <a:endParaRPr lang="en-US" sz="2000" b="1" dirty="0">
              <a:solidFill>
                <a:srgbClr val="0000FF"/>
              </a:solidFill>
            </a:endParaRPr>
          </a:p>
          <a:p>
            <a:endParaRPr lang="en-US" sz="2000" dirty="0"/>
          </a:p>
          <a:p>
            <a:endParaRPr lang="en-US" sz="2000" dirty="0"/>
          </a:p>
          <a:p>
            <a:pPr>
              <a:buFont typeface="Arial"/>
              <a:buChar char="•"/>
            </a:pPr>
            <a:r>
              <a:rPr lang="en-US" sz="2000" dirty="0"/>
              <a:t> Substituting the above leads to</a:t>
            </a:r>
          </a:p>
        </p:txBody>
      </p:sp>
      <p:graphicFrame>
        <p:nvGraphicFramePr>
          <p:cNvPr id="4" name="Object 3"/>
          <p:cNvGraphicFramePr>
            <a:graphicFrameLocks noChangeAspect="1"/>
          </p:cNvGraphicFramePr>
          <p:nvPr>
            <p:extLst>
              <p:ext uri="{D42A27DB-BD31-4B8C-83A1-F6EECF244321}">
                <p14:modId xmlns:p14="http://schemas.microsoft.com/office/powerpoint/2010/main" val="2573374174"/>
              </p:ext>
            </p:extLst>
          </p:nvPr>
        </p:nvGraphicFramePr>
        <p:xfrm>
          <a:off x="251520" y="2385067"/>
          <a:ext cx="8666716" cy="539877"/>
        </p:xfrm>
        <a:graphic>
          <a:graphicData uri="http://schemas.openxmlformats.org/presentationml/2006/ole">
            <mc:AlternateContent xmlns:mc="http://schemas.openxmlformats.org/markup-compatibility/2006">
              <mc:Choice xmlns:v="urn:schemas-microsoft-com:vml" Requires="v">
                <p:oleObj spid="_x0000_s54563" name="Equation" r:id="rId5" imgW="5295600" imgH="330120" progId="Equation.DSMT4">
                  <p:embed/>
                </p:oleObj>
              </mc:Choice>
              <mc:Fallback>
                <p:oleObj name="Equation" r:id="rId5" imgW="5295600" imgH="330120" progId="Equation.DSMT4">
                  <p:embed/>
                  <p:pic>
                    <p:nvPicPr>
                      <p:cNvPr id="0" name=""/>
                      <p:cNvPicPr/>
                      <p:nvPr/>
                    </p:nvPicPr>
                    <p:blipFill>
                      <a:blip r:embed="rId6"/>
                      <a:stretch>
                        <a:fillRect/>
                      </a:stretch>
                    </p:blipFill>
                    <p:spPr>
                      <a:xfrm>
                        <a:off x="251520" y="2385067"/>
                        <a:ext cx="8666716" cy="539877"/>
                      </a:xfrm>
                      <a:prstGeom prst="rect">
                        <a:avLst/>
                      </a:prstGeom>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2237841495"/>
              </p:ext>
            </p:extLst>
          </p:nvPr>
        </p:nvGraphicFramePr>
        <p:xfrm>
          <a:off x="251520" y="3717032"/>
          <a:ext cx="8600633" cy="693274"/>
        </p:xfrm>
        <a:graphic>
          <a:graphicData uri="http://schemas.openxmlformats.org/presentationml/2006/ole">
            <mc:AlternateContent xmlns:mc="http://schemas.openxmlformats.org/markup-compatibility/2006">
              <mc:Choice xmlns:v="urn:schemas-microsoft-com:vml" Requires="v">
                <p:oleObj spid="_x0000_s54564" name="Equation" r:id="rId7" imgW="5359320" imgH="431640" progId="Equation.DSMT4">
                  <p:embed/>
                </p:oleObj>
              </mc:Choice>
              <mc:Fallback>
                <p:oleObj name="Equation" r:id="rId7" imgW="5359320" imgH="431640" progId="Equation.DSMT4">
                  <p:embed/>
                  <p:pic>
                    <p:nvPicPr>
                      <p:cNvPr id="0" name=""/>
                      <p:cNvPicPr/>
                      <p:nvPr/>
                    </p:nvPicPr>
                    <p:blipFill>
                      <a:blip r:embed="rId8"/>
                      <a:stretch>
                        <a:fillRect/>
                      </a:stretch>
                    </p:blipFill>
                    <p:spPr>
                      <a:xfrm>
                        <a:off x="251520" y="3717032"/>
                        <a:ext cx="8600633" cy="693274"/>
                      </a:xfrm>
                      <a:prstGeom prst="rect">
                        <a:avLst/>
                      </a:prstGeom>
                    </p:spPr>
                  </p:pic>
                </p:oleObj>
              </mc:Fallback>
            </mc:AlternateContent>
          </a:graphicData>
        </a:graphic>
      </p:graphicFrame>
      <p:graphicFrame>
        <p:nvGraphicFramePr>
          <p:cNvPr id="20" name="Object 19"/>
          <p:cNvGraphicFramePr>
            <a:graphicFrameLocks noChangeAspect="1"/>
          </p:cNvGraphicFramePr>
          <p:nvPr>
            <p:extLst>
              <p:ext uri="{D42A27DB-BD31-4B8C-83A1-F6EECF244321}">
                <p14:modId xmlns:p14="http://schemas.microsoft.com/office/powerpoint/2010/main" val="956007542"/>
              </p:ext>
            </p:extLst>
          </p:nvPr>
        </p:nvGraphicFramePr>
        <p:xfrm>
          <a:off x="522288" y="4933950"/>
          <a:ext cx="8099425" cy="820738"/>
        </p:xfrm>
        <a:graphic>
          <a:graphicData uri="http://schemas.openxmlformats.org/presentationml/2006/ole">
            <mc:AlternateContent xmlns:mc="http://schemas.openxmlformats.org/markup-compatibility/2006">
              <mc:Choice xmlns:v="urn:schemas-microsoft-com:vml" Requires="v">
                <p:oleObj spid="_x0000_s54565" name="Equation" r:id="rId9" imgW="4495680" imgH="457200" progId="Equation.DSMT4">
                  <p:embed/>
                </p:oleObj>
              </mc:Choice>
              <mc:Fallback>
                <p:oleObj name="Equation" r:id="rId9" imgW="4495680" imgH="457200" progId="Equation.DSMT4">
                  <p:embed/>
                  <p:pic>
                    <p:nvPicPr>
                      <p:cNvPr id="0" name=""/>
                      <p:cNvPicPr/>
                      <p:nvPr/>
                    </p:nvPicPr>
                    <p:blipFill>
                      <a:blip r:embed="rId10"/>
                      <a:stretch>
                        <a:fillRect/>
                      </a:stretch>
                    </p:blipFill>
                    <p:spPr>
                      <a:xfrm>
                        <a:off x="522288" y="4933950"/>
                        <a:ext cx="8099425" cy="820738"/>
                      </a:xfrm>
                      <a:prstGeom prst="rect">
                        <a:avLst/>
                      </a:prstGeom>
                    </p:spPr>
                  </p:pic>
                </p:oleObj>
              </mc:Fallback>
            </mc:AlternateContent>
          </a:graphicData>
        </a:graphic>
      </p:graphicFrame>
      <p:graphicFrame>
        <p:nvGraphicFramePr>
          <p:cNvPr id="30" name="Object 29"/>
          <p:cNvGraphicFramePr>
            <a:graphicFrameLocks noChangeAspect="1"/>
          </p:cNvGraphicFramePr>
          <p:nvPr>
            <p:extLst>
              <p:ext uri="{D42A27DB-BD31-4B8C-83A1-F6EECF244321}">
                <p14:modId xmlns:p14="http://schemas.microsoft.com/office/powerpoint/2010/main" val="164350237"/>
              </p:ext>
            </p:extLst>
          </p:nvPr>
        </p:nvGraphicFramePr>
        <p:xfrm>
          <a:off x="2702466" y="1161435"/>
          <a:ext cx="4488110" cy="740756"/>
        </p:xfrm>
        <a:graphic>
          <a:graphicData uri="http://schemas.openxmlformats.org/presentationml/2006/ole">
            <mc:AlternateContent xmlns:mc="http://schemas.openxmlformats.org/markup-compatibility/2006">
              <mc:Choice xmlns:v="urn:schemas-microsoft-com:vml" Requires="v">
                <p:oleObj spid="_x0000_s54566" name="Equation" r:id="rId11" imgW="2616120" imgH="431640" progId="Equation.DSMT4">
                  <p:embed/>
                </p:oleObj>
              </mc:Choice>
              <mc:Fallback>
                <p:oleObj name="Equation" r:id="rId11" imgW="2616120" imgH="431640" progId="Equation.DSMT4">
                  <p:embed/>
                  <p:pic>
                    <p:nvPicPr>
                      <p:cNvPr id="0" name=""/>
                      <p:cNvPicPr/>
                      <p:nvPr/>
                    </p:nvPicPr>
                    <p:blipFill>
                      <a:blip r:embed="rId12"/>
                      <a:stretch>
                        <a:fillRect/>
                      </a:stretch>
                    </p:blipFill>
                    <p:spPr>
                      <a:xfrm>
                        <a:off x="2702466" y="1161435"/>
                        <a:ext cx="4488110" cy="740756"/>
                      </a:xfrm>
                      <a:prstGeom prst="rect">
                        <a:avLst/>
                      </a:prstGeom>
                    </p:spPr>
                  </p:pic>
                </p:oleObj>
              </mc:Fallback>
            </mc:AlternateContent>
          </a:graphicData>
        </a:graphic>
      </p:graphicFrame>
      <p:graphicFrame>
        <p:nvGraphicFramePr>
          <p:cNvPr id="29" name="Object 28"/>
          <p:cNvGraphicFramePr>
            <a:graphicFrameLocks noChangeAspect="1"/>
          </p:cNvGraphicFramePr>
          <p:nvPr>
            <p:extLst>
              <p:ext uri="{D42A27DB-BD31-4B8C-83A1-F6EECF244321}">
                <p14:modId xmlns:p14="http://schemas.microsoft.com/office/powerpoint/2010/main" val="2344847466"/>
              </p:ext>
            </p:extLst>
          </p:nvPr>
        </p:nvGraphicFramePr>
        <p:xfrm>
          <a:off x="1344613" y="5770563"/>
          <a:ext cx="6454775" cy="931862"/>
        </p:xfrm>
        <a:graphic>
          <a:graphicData uri="http://schemas.openxmlformats.org/presentationml/2006/ole">
            <mc:AlternateContent xmlns:mc="http://schemas.openxmlformats.org/markup-compatibility/2006">
              <mc:Choice xmlns:v="urn:schemas-microsoft-com:vml" Requires="v">
                <p:oleObj spid="_x0000_s54567" name="Equation" r:id="rId13" imgW="3695400" imgH="533160" progId="Equation.DSMT4">
                  <p:embed/>
                </p:oleObj>
              </mc:Choice>
              <mc:Fallback>
                <p:oleObj name="Equation" r:id="rId13" imgW="3695400" imgH="533160" progId="Equation.DSMT4">
                  <p:embed/>
                  <p:pic>
                    <p:nvPicPr>
                      <p:cNvPr id="0" name=""/>
                      <p:cNvPicPr/>
                      <p:nvPr/>
                    </p:nvPicPr>
                    <p:blipFill>
                      <a:blip r:embed="rId14"/>
                      <a:stretch>
                        <a:fillRect/>
                      </a:stretch>
                    </p:blipFill>
                    <p:spPr>
                      <a:xfrm>
                        <a:off x="1344613" y="5770563"/>
                        <a:ext cx="6454775" cy="931862"/>
                      </a:xfrm>
                      <a:prstGeom prst="rect">
                        <a:avLst/>
                      </a:prstGeom>
                    </p:spPr>
                  </p:pic>
                </p:oleObj>
              </mc:Fallback>
            </mc:AlternateContent>
          </a:graphicData>
        </a:graphic>
      </p:graphicFrame>
    </p:spTree>
    <p:extLst>
      <p:ext uri="{BB962C8B-B14F-4D97-AF65-F5344CB8AC3E}">
        <p14:creationId xmlns:p14="http://schemas.microsoft.com/office/powerpoint/2010/main" val="18892803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p:cNvGraphicFramePr>
            <a:graphicFrameLocks noChangeAspect="1"/>
          </p:cNvGraphicFramePr>
          <p:nvPr>
            <p:extLst>
              <p:ext uri="{D42A27DB-BD31-4B8C-83A1-F6EECF244321}">
                <p14:modId xmlns:p14="http://schemas.microsoft.com/office/powerpoint/2010/main" val="3941477478"/>
              </p:ext>
            </p:extLst>
          </p:nvPr>
        </p:nvGraphicFramePr>
        <p:xfrm>
          <a:off x="2017713" y="2652713"/>
          <a:ext cx="4570412" cy="4011612"/>
        </p:xfrm>
        <a:graphic>
          <a:graphicData uri="http://schemas.openxmlformats.org/presentationml/2006/ole">
            <mc:AlternateContent xmlns:mc="http://schemas.openxmlformats.org/markup-compatibility/2006">
              <mc:Choice xmlns:v="urn:schemas-microsoft-com:vml" Requires="v">
                <p:oleObj spid="_x0000_s24117" name="Equation" r:id="rId4" imgW="3352680" imgH="2946240" progId="Equation.DSMT4">
                  <p:embed/>
                </p:oleObj>
              </mc:Choice>
              <mc:Fallback>
                <p:oleObj name="Equation" r:id="rId4" imgW="3352680" imgH="2946240" progId="Equation.DSMT4">
                  <p:embed/>
                  <p:pic>
                    <p:nvPicPr>
                      <p:cNvPr id="0" name=""/>
                      <p:cNvPicPr/>
                      <p:nvPr/>
                    </p:nvPicPr>
                    <p:blipFill>
                      <a:blip r:embed="rId5"/>
                      <a:stretch>
                        <a:fillRect/>
                      </a:stretch>
                    </p:blipFill>
                    <p:spPr>
                      <a:xfrm>
                        <a:off x="2017713" y="2652713"/>
                        <a:ext cx="4570412" cy="4011612"/>
                      </a:xfrm>
                      <a:prstGeom prst="rect">
                        <a:avLst/>
                      </a:prstGeom>
                    </p:spPr>
                  </p:pic>
                </p:oleObj>
              </mc:Fallback>
            </mc:AlternateContent>
          </a:graphicData>
        </a:graphic>
      </p:graphicFrame>
      <p:pic>
        <p:nvPicPr>
          <p:cNvPr id="8" name="Picture 7" descr="TAMU_Aero_Logo.png"/>
          <p:cNvPicPr>
            <a:picLocks noChangeAspect="1"/>
          </p:cNvPicPr>
          <p:nvPr/>
        </p:nvPicPr>
        <p:blipFill>
          <a:blip r:embed="rId6"/>
          <a:stretch>
            <a:fillRect/>
          </a:stretch>
        </p:blipFill>
        <p:spPr>
          <a:xfrm>
            <a:off x="0" y="-27384"/>
            <a:ext cx="9144000" cy="998413"/>
          </a:xfrm>
          <a:prstGeom prst="rect">
            <a:avLst/>
          </a:prstGeom>
        </p:spPr>
      </p:pic>
      <p:sp>
        <p:nvSpPr>
          <p:cNvPr id="33" name="Rectangle 32"/>
          <p:cNvSpPr/>
          <p:nvPr/>
        </p:nvSpPr>
        <p:spPr>
          <a:xfrm>
            <a:off x="1" y="548680"/>
            <a:ext cx="9144000" cy="400110"/>
          </a:xfrm>
          <a:prstGeom prst="rect">
            <a:avLst/>
          </a:prstGeom>
        </p:spPr>
        <p:txBody>
          <a:bodyPr wrap="square">
            <a:spAutoFit/>
          </a:bodyPr>
          <a:lstStyle/>
          <a:p>
            <a:pPr algn="ctr"/>
            <a:r>
              <a:rPr lang="en-US" sz="2000" b="1" dirty="0">
                <a:solidFill>
                  <a:srgbClr val="FFFFFF"/>
                </a:solidFill>
                <a:latin typeface="Adobe Caslon Pro Bold"/>
                <a:cs typeface="Adobe Caslon Pro Bold"/>
              </a:rPr>
              <a:t>FIRST  ORDER  METHOD</a:t>
            </a:r>
            <a:endParaRPr lang="en-US" sz="2000" b="1" dirty="0">
              <a:solidFill>
                <a:srgbClr val="FFFFFF"/>
              </a:solidFill>
            </a:endParaRPr>
          </a:p>
        </p:txBody>
      </p:sp>
      <p:sp>
        <p:nvSpPr>
          <p:cNvPr id="23" name="Slide Number Placeholder 16"/>
          <p:cNvSpPr txBox="1">
            <a:spLocks/>
          </p:cNvSpPr>
          <p:nvPr/>
        </p:nvSpPr>
        <p:spPr>
          <a:xfrm>
            <a:off x="6902896" y="6376243"/>
            <a:ext cx="2133600" cy="365125"/>
          </a:xfrm>
          <a:prstGeom prst="rect">
            <a:avLst/>
          </a:prstGeom>
        </p:spPr>
        <p:txBody>
          <a:bodyPr vert="horz"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600" i="0" u="none" strike="noStrike" kern="1200" cap="none" spc="0" normalizeH="0" baseline="0" noProof="0" smtClean="0">
                <a:ln>
                  <a:noFill/>
                </a:ln>
                <a:solidFill>
                  <a:srgbClr val="660066"/>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8</a:t>
            </a:fld>
            <a:endParaRPr kumimoji="0" lang="en-US" sz="1600" i="0" u="none" strike="noStrike" kern="1200" cap="none" spc="0" normalizeH="0" baseline="0" noProof="0" dirty="0">
              <a:ln>
                <a:noFill/>
              </a:ln>
              <a:solidFill>
                <a:srgbClr val="660066"/>
              </a:solidFill>
              <a:effectLst/>
              <a:uLnTx/>
              <a:uFillTx/>
              <a:latin typeface="+mn-lt"/>
              <a:ea typeface="+mn-ea"/>
              <a:cs typeface="+mn-cs"/>
            </a:endParaRPr>
          </a:p>
        </p:txBody>
      </p:sp>
      <p:sp>
        <p:nvSpPr>
          <p:cNvPr id="13" name="TextBox 12"/>
          <p:cNvSpPr txBox="1"/>
          <p:nvPr/>
        </p:nvSpPr>
        <p:spPr>
          <a:xfrm>
            <a:off x="6836568" y="44624"/>
            <a:ext cx="2307432" cy="615553"/>
          </a:xfrm>
          <a:prstGeom prst="rect">
            <a:avLst/>
          </a:prstGeom>
          <a:noFill/>
        </p:spPr>
        <p:txBody>
          <a:bodyPr wrap="square" rtlCol="0">
            <a:spAutoFit/>
          </a:bodyPr>
          <a:lstStyle/>
          <a:p>
            <a:r>
              <a:rPr lang="en-US" sz="1200" dirty="0">
                <a:solidFill>
                  <a:schemeClr val="bg1"/>
                </a:solidFill>
                <a:latin typeface="Adobe Caslon Pro Bold"/>
                <a:cs typeface="Adobe Caslon Pro Bold"/>
              </a:rPr>
              <a:t>JUNKINS    &amp;    WOOLLANDS</a:t>
            </a:r>
          </a:p>
          <a:p>
            <a:r>
              <a:rPr lang="en-US" sz="1100" dirty="0">
                <a:solidFill>
                  <a:schemeClr val="bg1"/>
                </a:solidFill>
                <a:latin typeface="Adobe Caslon Pro Bold"/>
                <a:cs typeface="Adobe Caslon Pro Bold"/>
              </a:rPr>
              <a:t>Picard-</a:t>
            </a:r>
            <a:r>
              <a:rPr lang="en-US" sz="1100" dirty="0" err="1">
                <a:solidFill>
                  <a:schemeClr val="bg1"/>
                </a:solidFill>
                <a:latin typeface="Adobe Caslon Pro Bold"/>
                <a:cs typeface="Adobe Caslon Pro Bold"/>
              </a:rPr>
              <a:t>Chebyshev</a:t>
            </a:r>
            <a:r>
              <a:rPr lang="en-US" sz="1100" dirty="0">
                <a:solidFill>
                  <a:schemeClr val="bg1"/>
                </a:solidFill>
                <a:latin typeface="Adobe Caslon Pro Bold"/>
                <a:cs typeface="Adobe Caslon Pro Bold"/>
              </a:rPr>
              <a:t> Lecture Series</a:t>
            </a:r>
          </a:p>
          <a:p>
            <a:r>
              <a:rPr lang="en-US" sz="1100" dirty="0">
                <a:solidFill>
                  <a:schemeClr val="bg1"/>
                </a:solidFill>
                <a:latin typeface="Adobe Caslon Pro Bold"/>
                <a:cs typeface="Adobe Caslon Pro Bold"/>
              </a:rPr>
              <a:t>#3 Picard-Chebyshev Methods</a:t>
            </a:r>
          </a:p>
        </p:txBody>
      </p:sp>
      <p:sp>
        <p:nvSpPr>
          <p:cNvPr id="24" name="Rectangle 23"/>
          <p:cNvSpPr/>
          <p:nvPr/>
        </p:nvSpPr>
        <p:spPr>
          <a:xfrm>
            <a:off x="107503" y="980728"/>
            <a:ext cx="8960297" cy="1585049"/>
          </a:xfrm>
          <a:prstGeom prst="rect">
            <a:avLst/>
          </a:prstGeom>
        </p:spPr>
        <p:txBody>
          <a:bodyPr wrap="square">
            <a:spAutoFit/>
          </a:bodyPr>
          <a:lstStyle/>
          <a:p>
            <a:r>
              <a:rPr lang="en-US" b="1" dirty="0">
                <a:solidFill>
                  <a:srgbClr val="0000FF"/>
                </a:solidFill>
              </a:rPr>
              <a:t>From the previous slide…</a:t>
            </a:r>
          </a:p>
          <a:p>
            <a:endParaRPr lang="en-US" b="1" dirty="0">
              <a:solidFill>
                <a:srgbClr val="0000FF"/>
              </a:solidFill>
            </a:endParaRPr>
          </a:p>
          <a:p>
            <a:endParaRPr lang="en-US" b="1" dirty="0">
              <a:solidFill>
                <a:srgbClr val="0000FF"/>
              </a:solidFill>
            </a:endParaRPr>
          </a:p>
          <a:p>
            <a:endParaRPr lang="en-US" sz="700" b="1" dirty="0">
              <a:solidFill>
                <a:srgbClr val="0000FF"/>
              </a:solidFill>
            </a:endParaRPr>
          </a:p>
          <a:p>
            <a:endParaRPr lang="en-US" b="1" dirty="0">
              <a:solidFill>
                <a:srgbClr val="0000FF"/>
              </a:solidFill>
            </a:endParaRPr>
          </a:p>
          <a:p>
            <a:r>
              <a:rPr lang="en-US" b="1" dirty="0">
                <a:solidFill>
                  <a:srgbClr val="0000FF"/>
                </a:solidFill>
              </a:rPr>
              <a:t>Matrix Form</a:t>
            </a:r>
            <a:endParaRPr lang="en-US" b="1" dirty="0"/>
          </a:p>
        </p:txBody>
      </p:sp>
      <p:cxnSp>
        <p:nvCxnSpPr>
          <p:cNvPr id="22" name="Straight Arrow Connector 21"/>
          <p:cNvCxnSpPr/>
          <p:nvPr/>
        </p:nvCxnSpPr>
        <p:spPr>
          <a:xfrm>
            <a:off x="1380296" y="4663260"/>
            <a:ext cx="527408" cy="0"/>
          </a:xfrm>
          <a:prstGeom prst="straightConnector1">
            <a:avLst/>
          </a:prstGeom>
          <a:ln>
            <a:solidFill>
              <a:srgbClr val="D339D3"/>
            </a:solidFill>
            <a:tailEnd type="triangle"/>
          </a:ln>
          <a:effectLst/>
        </p:spPr>
        <p:style>
          <a:lnRef idx="2">
            <a:schemeClr val="accent1"/>
          </a:lnRef>
          <a:fillRef idx="0">
            <a:schemeClr val="accent1"/>
          </a:fillRef>
          <a:effectRef idx="1">
            <a:schemeClr val="accent1"/>
          </a:effectRef>
          <a:fontRef idx="minor">
            <a:schemeClr val="tx1"/>
          </a:fontRef>
        </p:style>
      </p:cxnSp>
      <p:sp>
        <p:nvSpPr>
          <p:cNvPr id="26" name="Rectangle 25"/>
          <p:cNvSpPr/>
          <p:nvPr/>
        </p:nvSpPr>
        <p:spPr>
          <a:xfrm>
            <a:off x="602235" y="4524760"/>
            <a:ext cx="769881" cy="276999"/>
          </a:xfrm>
          <a:prstGeom prst="rect">
            <a:avLst/>
          </a:prstGeom>
          <a:ln w="25400">
            <a:solidFill>
              <a:srgbClr val="D339D3"/>
            </a:solidFill>
          </a:ln>
        </p:spPr>
        <p:txBody>
          <a:bodyPr wrap="square">
            <a:spAutoFit/>
          </a:bodyPr>
          <a:lstStyle/>
          <a:p>
            <a:pPr algn="ctr"/>
            <a:r>
              <a:rPr lang="en-US" sz="1200" b="1" dirty="0">
                <a:solidFill>
                  <a:srgbClr val="D339D3"/>
                </a:solidFill>
              </a:rPr>
              <a:t>Solution</a:t>
            </a:r>
          </a:p>
        </p:txBody>
      </p:sp>
      <p:cxnSp>
        <p:nvCxnSpPr>
          <p:cNvPr id="32" name="Straight Arrow Connector 31"/>
          <p:cNvCxnSpPr>
            <a:stCxn id="34" idx="0"/>
          </p:cNvCxnSpPr>
          <p:nvPr/>
        </p:nvCxnSpPr>
        <p:spPr>
          <a:xfrm flipH="1" flipV="1">
            <a:off x="2872866" y="4833351"/>
            <a:ext cx="6946" cy="577805"/>
          </a:xfrm>
          <a:prstGeom prst="straightConnector1">
            <a:avLst/>
          </a:prstGeom>
          <a:ln>
            <a:solidFill>
              <a:schemeClr val="accent2">
                <a:lumMod val="75000"/>
              </a:schemeClr>
            </a:solidFill>
            <a:tailEnd type="triangle"/>
          </a:ln>
          <a:effectLst/>
        </p:spPr>
        <p:style>
          <a:lnRef idx="2">
            <a:schemeClr val="accent1"/>
          </a:lnRef>
          <a:fillRef idx="0">
            <a:schemeClr val="accent1"/>
          </a:fillRef>
          <a:effectRef idx="1">
            <a:schemeClr val="accent1"/>
          </a:effectRef>
          <a:fontRef idx="minor">
            <a:schemeClr val="tx1"/>
          </a:fontRef>
        </p:style>
      </p:cxnSp>
      <p:sp>
        <p:nvSpPr>
          <p:cNvPr id="34" name="Rectangle 33"/>
          <p:cNvSpPr/>
          <p:nvPr/>
        </p:nvSpPr>
        <p:spPr>
          <a:xfrm>
            <a:off x="2483768" y="5411156"/>
            <a:ext cx="792088" cy="646331"/>
          </a:xfrm>
          <a:prstGeom prst="rect">
            <a:avLst/>
          </a:prstGeom>
          <a:ln w="25400">
            <a:solidFill>
              <a:schemeClr val="accent2">
                <a:lumMod val="75000"/>
              </a:schemeClr>
            </a:solidFill>
          </a:ln>
        </p:spPr>
        <p:txBody>
          <a:bodyPr wrap="square">
            <a:spAutoFit/>
          </a:bodyPr>
          <a:lstStyle/>
          <a:p>
            <a:pPr algn="ctr"/>
            <a:r>
              <a:rPr lang="en-US" sz="1200" b="1" dirty="0">
                <a:solidFill>
                  <a:schemeClr val="accent2">
                    <a:lumMod val="75000"/>
                  </a:schemeClr>
                </a:solidFill>
              </a:rPr>
              <a:t>Initial condition vector</a:t>
            </a:r>
          </a:p>
        </p:txBody>
      </p:sp>
      <p:sp>
        <p:nvSpPr>
          <p:cNvPr id="82" name="Rectangle 81"/>
          <p:cNvSpPr/>
          <p:nvPr/>
        </p:nvSpPr>
        <p:spPr>
          <a:xfrm>
            <a:off x="1976347" y="4250572"/>
            <a:ext cx="511679" cy="276999"/>
          </a:xfrm>
          <a:prstGeom prst="rect">
            <a:avLst/>
          </a:prstGeom>
        </p:spPr>
        <p:txBody>
          <a:bodyPr wrap="none">
            <a:spAutoFit/>
          </a:bodyPr>
          <a:lstStyle/>
          <a:p>
            <a:r>
              <a:rPr lang="en-US" sz="1200" b="1" dirty="0">
                <a:solidFill>
                  <a:srgbClr val="D339D3"/>
                </a:solidFill>
                <a:latin typeface="Times New Roman" panose="02020603050405020304" pitchFamily="18" charset="0"/>
                <a:cs typeface="Times New Roman" panose="02020603050405020304" pitchFamily="18" charset="0"/>
              </a:rPr>
              <a:t>1 × </a:t>
            </a:r>
            <a:r>
              <a:rPr lang="en-US" sz="1200" b="1" i="1" dirty="0">
                <a:solidFill>
                  <a:srgbClr val="D339D3"/>
                </a:solidFill>
                <a:latin typeface="Times New Roman" panose="02020603050405020304" pitchFamily="18" charset="0"/>
                <a:cs typeface="Times New Roman" panose="02020603050405020304" pitchFamily="18" charset="0"/>
              </a:rPr>
              <a:t>n</a:t>
            </a:r>
          </a:p>
        </p:txBody>
      </p:sp>
      <p:sp>
        <p:nvSpPr>
          <p:cNvPr id="85" name="Rectangle 84"/>
          <p:cNvSpPr/>
          <p:nvPr/>
        </p:nvSpPr>
        <p:spPr>
          <a:xfrm>
            <a:off x="2622335" y="4240577"/>
            <a:ext cx="511679" cy="276999"/>
          </a:xfrm>
          <a:prstGeom prst="rect">
            <a:avLst/>
          </a:prstGeom>
        </p:spPr>
        <p:txBody>
          <a:bodyPr wrap="none">
            <a:spAutoFit/>
          </a:bodyPr>
          <a:lstStyle/>
          <a:p>
            <a:r>
              <a:rPr lang="en-US" sz="1200" b="1" dirty="0">
                <a:solidFill>
                  <a:schemeClr val="accent2">
                    <a:lumMod val="75000"/>
                  </a:schemeClr>
                </a:solidFill>
                <a:latin typeface="Times New Roman" panose="02020603050405020304" pitchFamily="18" charset="0"/>
                <a:cs typeface="Times New Roman" panose="02020603050405020304" pitchFamily="18" charset="0"/>
              </a:rPr>
              <a:t>1 × </a:t>
            </a:r>
            <a:r>
              <a:rPr lang="en-US" sz="1200" b="1" i="1" dirty="0">
                <a:solidFill>
                  <a:schemeClr val="accent2">
                    <a:lumMod val="75000"/>
                  </a:schemeClr>
                </a:solidFill>
                <a:latin typeface="Times New Roman" panose="02020603050405020304" pitchFamily="18" charset="0"/>
                <a:cs typeface="Times New Roman" panose="02020603050405020304" pitchFamily="18" charset="0"/>
              </a:rPr>
              <a:t>n</a:t>
            </a:r>
          </a:p>
        </p:txBody>
      </p:sp>
      <p:sp>
        <p:nvSpPr>
          <p:cNvPr id="86" name="Rectangle 85"/>
          <p:cNvSpPr/>
          <p:nvPr/>
        </p:nvSpPr>
        <p:spPr>
          <a:xfrm>
            <a:off x="3647095" y="4241586"/>
            <a:ext cx="805029" cy="276999"/>
          </a:xfrm>
          <a:prstGeom prst="rect">
            <a:avLst/>
          </a:prstGeom>
        </p:spPr>
        <p:txBody>
          <a:bodyPr wrap="none">
            <a:spAutoFit/>
          </a:bodyPr>
          <a:lstStyle/>
          <a:p>
            <a:r>
              <a:rPr lang="en-US" sz="1200" b="1" dirty="0">
                <a:solidFill>
                  <a:srgbClr val="FFCC00"/>
                </a:solidFill>
                <a:latin typeface="Times New Roman" panose="02020603050405020304" pitchFamily="18" charset="0"/>
                <a:cs typeface="Times New Roman" panose="02020603050405020304" pitchFamily="18" charset="0"/>
              </a:rPr>
              <a:t>1 × (</a:t>
            </a:r>
            <a:r>
              <a:rPr lang="en-US" sz="1200" b="1" i="1" dirty="0">
                <a:solidFill>
                  <a:srgbClr val="FFCC00"/>
                </a:solidFill>
                <a:latin typeface="Times New Roman" panose="02020603050405020304" pitchFamily="18" charset="0"/>
                <a:cs typeface="Times New Roman" panose="02020603050405020304" pitchFamily="18" charset="0"/>
              </a:rPr>
              <a:t>N</a:t>
            </a:r>
            <a:r>
              <a:rPr lang="en-US" sz="1200" b="1" dirty="0">
                <a:solidFill>
                  <a:srgbClr val="FFCC00"/>
                </a:solidFill>
                <a:latin typeface="Times New Roman" panose="02020603050405020304" pitchFamily="18" charset="0"/>
                <a:cs typeface="Times New Roman" panose="02020603050405020304" pitchFamily="18" charset="0"/>
              </a:rPr>
              <a:t>+1)</a:t>
            </a:r>
          </a:p>
        </p:txBody>
      </p:sp>
      <p:sp>
        <p:nvSpPr>
          <p:cNvPr id="87" name="Rectangle 86"/>
          <p:cNvSpPr/>
          <p:nvPr/>
        </p:nvSpPr>
        <p:spPr>
          <a:xfrm>
            <a:off x="5355826" y="2372320"/>
            <a:ext cx="813043" cy="276999"/>
          </a:xfrm>
          <a:prstGeom prst="rect">
            <a:avLst/>
          </a:prstGeom>
        </p:spPr>
        <p:txBody>
          <a:bodyPr wrap="none">
            <a:spAutoFit/>
          </a:bodyPr>
          <a:lstStyle/>
          <a:p>
            <a:r>
              <a:rPr lang="en-US" sz="1200" b="1" dirty="0">
                <a:solidFill>
                  <a:srgbClr val="00B050"/>
                </a:solidFill>
                <a:latin typeface="Times New Roman" panose="02020603050405020304" pitchFamily="18" charset="0"/>
                <a:cs typeface="Times New Roman" panose="02020603050405020304" pitchFamily="18" charset="0"/>
              </a:rPr>
              <a:t>(</a:t>
            </a:r>
            <a:r>
              <a:rPr lang="en-US" sz="1200" b="1" i="1" dirty="0">
                <a:solidFill>
                  <a:srgbClr val="00B050"/>
                </a:solidFill>
                <a:latin typeface="Times New Roman" panose="02020603050405020304" pitchFamily="18" charset="0"/>
                <a:cs typeface="Times New Roman" panose="02020603050405020304" pitchFamily="18" charset="0"/>
              </a:rPr>
              <a:t>N</a:t>
            </a:r>
            <a:r>
              <a:rPr lang="en-US" sz="1200" b="1" dirty="0">
                <a:solidFill>
                  <a:srgbClr val="00B050"/>
                </a:solidFill>
                <a:latin typeface="Times New Roman" panose="02020603050405020304" pitchFamily="18" charset="0"/>
                <a:cs typeface="Times New Roman" panose="02020603050405020304" pitchFamily="18" charset="0"/>
              </a:rPr>
              <a:t>+1) × n</a:t>
            </a:r>
          </a:p>
        </p:txBody>
      </p:sp>
      <p:sp>
        <p:nvSpPr>
          <p:cNvPr id="46" name="Rectangle 45"/>
          <p:cNvSpPr/>
          <p:nvPr/>
        </p:nvSpPr>
        <p:spPr>
          <a:xfrm>
            <a:off x="6985151" y="4240577"/>
            <a:ext cx="1493328" cy="1015663"/>
          </a:xfrm>
          <a:prstGeom prst="rect">
            <a:avLst/>
          </a:prstGeom>
          <a:ln w="25400">
            <a:solidFill>
              <a:srgbClr val="FF0000"/>
            </a:solidFill>
          </a:ln>
        </p:spPr>
        <p:txBody>
          <a:bodyPr wrap="square">
            <a:spAutoFit/>
          </a:bodyPr>
          <a:lstStyle/>
          <a:p>
            <a:r>
              <a:rPr lang="en-US" sz="1200" b="1" dirty="0"/>
              <a:t>Let us look more closely at this matrix of the integrand fit least squares coefficients…</a:t>
            </a:r>
          </a:p>
        </p:txBody>
      </p:sp>
      <p:sp>
        <p:nvSpPr>
          <p:cNvPr id="47" name="Right Brace 46"/>
          <p:cNvSpPr/>
          <p:nvPr/>
        </p:nvSpPr>
        <p:spPr>
          <a:xfrm>
            <a:off x="6732240" y="2648096"/>
            <a:ext cx="230088" cy="4016179"/>
          </a:xfrm>
          <a:prstGeom prst="rightBrac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aphicFrame>
        <p:nvGraphicFramePr>
          <p:cNvPr id="25" name="Object 24"/>
          <p:cNvGraphicFramePr>
            <a:graphicFrameLocks noChangeAspect="1"/>
          </p:cNvGraphicFramePr>
          <p:nvPr>
            <p:extLst>
              <p:ext uri="{D42A27DB-BD31-4B8C-83A1-F6EECF244321}">
                <p14:modId xmlns:p14="http://schemas.microsoft.com/office/powerpoint/2010/main" val="2252814944"/>
              </p:ext>
            </p:extLst>
          </p:nvPr>
        </p:nvGraphicFramePr>
        <p:xfrm>
          <a:off x="107504" y="1395067"/>
          <a:ext cx="8969621" cy="593773"/>
        </p:xfrm>
        <a:graphic>
          <a:graphicData uri="http://schemas.openxmlformats.org/presentationml/2006/ole">
            <mc:AlternateContent xmlns:mc="http://schemas.openxmlformats.org/markup-compatibility/2006">
              <mc:Choice xmlns:v="urn:schemas-microsoft-com:vml" Requires="v">
                <p:oleObj spid="_x0000_s24118" name="Equation" r:id="rId7" imgW="8026200" imgH="533160" progId="Equation.DSMT4">
                  <p:embed/>
                </p:oleObj>
              </mc:Choice>
              <mc:Fallback>
                <p:oleObj name="Equation" r:id="rId7" imgW="8026200" imgH="533160" progId="Equation.DSMT4">
                  <p:embed/>
                  <p:pic>
                    <p:nvPicPr>
                      <p:cNvPr id="0" name=""/>
                      <p:cNvPicPr/>
                      <p:nvPr/>
                    </p:nvPicPr>
                    <p:blipFill>
                      <a:blip r:embed="rId8"/>
                      <a:stretch>
                        <a:fillRect/>
                      </a:stretch>
                    </p:blipFill>
                    <p:spPr>
                      <a:xfrm>
                        <a:off x="107504" y="1395067"/>
                        <a:ext cx="8969621" cy="593773"/>
                      </a:xfrm>
                      <a:prstGeom prst="rect">
                        <a:avLst/>
                      </a:prstGeom>
                    </p:spPr>
                  </p:pic>
                </p:oleObj>
              </mc:Fallback>
            </mc:AlternateContent>
          </a:graphicData>
        </a:graphic>
      </p:graphicFrame>
      <p:sp>
        <p:nvSpPr>
          <p:cNvPr id="28" name="Rectangle 27"/>
          <p:cNvSpPr/>
          <p:nvPr/>
        </p:nvSpPr>
        <p:spPr>
          <a:xfrm>
            <a:off x="194344" y="2618328"/>
            <a:ext cx="2649464" cy="738664"/>
          </a:xfrm>
          <a:prstGeom prst="rect">
            <a:avLst/>
          </a:prstGeom>
          <a:solidFill>
            <a:schemeClr val="tx2">
              <a:lumMod val="40000"/>
              <a:lumOff val="60000"/>
            </a:schemeClr>
          </a:solidFill>
          <a:ln w="19050">
            <a:solidFill>
              <a:schemeClr val="tx1"/>
            </a:solidFill>
          </a:ln>
        </p:spPr>
        <p:txBody>
          <a:bodyPr wrap="square">
            <a:spAutoFit/>
          </a:bodyPr>
          <a:lstStyle/>
          <a:p>
            <a:r>
              <a:rPr lang="en-US" sz="1400" i="1" dirty="0">
                <a:solidFill>
                  <a:schemeClr val="bg1"/>
                </a:solidFill>
                <a:latin typeface="Times New Roman" panose="02020603050405020304" pitchFamily="18" charset="0"/>
                <a:cs typeface="Times New Roman" panose="02020603050405020304" pitchFamily="18" charset="0"/>
              </a:rPr>
              <a:t>N</a:t>
            </a:r>
            <a:r>
              <a:rPr lang="en-US" sz="1400" dirty="0">
                <a:solidFill>
                  <a:schemeClr val="bg1"/>
                </a:solidFill>
              </a:rPr>
              <a:t>       = </a:t>
            </a:r>
            <a:r>
              <a:rPr lang="en-US" sz="1400" i="1" dirty="0">
                <a:solidFill>
                  <a:schemeClr val="bg1"/>
                </a:solidFill>
              </a:rPr>
              <a:t>order of Chebyshev series</a:t>
            </a:r>
            <a:endParaRPr lang="en-US" sz="1400" dirty="0">
              <a:solidFill>
                <a:schemeClr val="bg1"/>
              </a:solidFill>
            </a:endParaRPr>
          </a:p>
          <a:p>
            <a:r>
              <a:rPr lang="en-US" sz="1400" i="1" dirty="0">
                <a:solidFill>
                  <a:schemeClr val="bg1"/>
                </a:solidFill>
                <a:latin typeface="Times New Roman" panose="02020603050405020304" pitchFamily="18" charset="0"/>
                <a:cs typeface="Times New Roman" panose="02020603050405020304" pitchFamily="18" charset="0"/>
              </a:rPr>
              <a:t>n</a:t>
            </a:r>
            <a:r>
              <a:rPr lang="en-US" sz="1400" dirty="0">
                <a:solidFill>
                  <a:schemeClr val="bg1"/>
                </a:solidFill>
              </a:rPr>
              <a:t>        = </a:t>
            </a:r>
            <a:r>
              <a:rPr lang="en-US" sz="1400" i="1" dirty="0">
                <a:solidFill>
                  <a:schemeClr val="bg1"/>
                </a:solidFill>
              </a:rPr>
              <a:t># of state variables</a:t>
            </a:r>
            <a:endParaRPr lang="en-US" sz="1400" dirty="0">
              <a:solidFill>
                <a:schemeClr val="bg1"/>
              </a:solidFill>
            </a:endParaRPr>
          </a:p>
          <a:p>
            <a:r>
              <a:rPr lang="en-US" sz="1400" i="1" dirty="0">
                <a:solidFill>
                  <a:schemeClr val="bg1"/>
                </a:solidFill>
                <a:latin typeface="Times New Roman" panose="02020603050405020304" pitchFamily="18" charset="0"/>
                <a:cs typeface="Times New Roman" panose="02020603050405020304" pitchFamily="18" charset="0"/>
              </a:rPr>
              <a:t>M</a:t>
            </a:r>
            <a:r>
              <a:rPr lang="en-US" sz="1400" dirty="0">
                <a:solidFill>
                  <a:schemeClr val="bg1"/>
                </a:solidFill>
              </a:rPr>
              <a:t> +1 = </a:t>
            </a:r>
            <a:r>
              <a:rPr lang="en-US" sz="1400" i="1" dirty="0">
                <a:solidFill>
                  <a:schemeClr val="bg1"/>
                </a:solidFill>
              </a:rPr>
              <a:t># of sample (node) points</a:t>
            </a:r>
          </a:p>
        </p:txBody>
      </p:sp>
    </p:spTree>
    <p:extLst>
      <p:ext uri="{BB962C8B-B14F-4D97-AF65-F5344CB8AC3E}">
        <p14:creationId xmlns:p14="http://schemas.microsoft.com/office/powerpoint/2010/main" val="689148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TAMU_Aero_Logo.png"/>
          <p:cNvPicPr>
            <a:picLocks noChangeAspect="1"/>
          </p:cNvPicPr>
          <p:nvPr/>
        </p:nvPicPr>
        <p:blipFill>
          <a:blip r:embed="rId4"/>
          <a:stretch>
            <a:fillRect/>
          </a:stretch>
        </p:blipFill>
        <p:spPr>
          <a:xfrm>
            <a:off x="0" y="-17685"/>
            <a:ext cx="9144000" cy="998413"/>
          </a:xfrm>
          <a:prstGeom prst="rect">
            <a:avLst/>
          </a:prstGeom>
        </p:spPr>
      </p:pic>
      <p:sp>
        <p:nvSpPr>
          <p:cNvPr id="33" name="Rectangle 32"/>
          <p:cNvSpPr/>
          <p:nvPr/>
        </p:nvSpPr>
        <p:spPr>
          <a:xfrm>
            <a:off x="1" y="580618"/>
            <a:ext cx="9144000" cy="400110"/>
          </a:xfrm>
          <a:prstGeom prst="rect">
            <a:avLst/>
          </a:prstGeom>
        </p:spPr>
        <p:txBody>
          <a:bodyPr wrap="square">
            <a:spAutoFit/>
          </a:bodyPr>
          <a:lstStyle/>
          <a:p>
            <a:pPr algn="ctr"/>
            <a:r>
              <a:rPr lang="en-US" sz="2000" b="1" dirty="0">
                <a:solidFill>
                  <a:srgbClr val="FFFFFF"/>
                </a:solidFill>
                <a:latin typeface="Adobe Caslon Pro Bold"/>
                <a:cs typeface="Adobe Caslon Pro Bold"/>
              </a:rPr>
              <a:t>FIRST  ORDER  METHOD</a:t>
            </a:r>
            <a:endParaRPr lang="en-US" sz="2000" b="1" dirty="0">
              <a:solidFill>
                <a:srgbClr val="FFFFFF"/>
              </a:solidFill>
            </a:endParaRPr>
          </a:p>
        </p:txBody>
      </p:sp>
      <p:sp>
        <p:nvSpPr>
          <p:cNvPr id="23" name="Slide Number Placeholder 16"/>
          <p:cNvSpPr txBox="1">
            <a:spLocks/>
          </p:cNvSpPr>
          <p:nvPr/>
        </p:nvSpPr>
        <p:spPr>
          <a:xfrm>
            <a:off x="6934200" y="6448251"/>
            <a:ext cx="2133600" cy="365125"/>
          </a:xfrm>
          <a:prstGeom prst="rect">
            <a:avLst/>
          </a:prstGeom>
        </p:spPr>
        <p:txBody>
          <a:bodyPr vert="horz"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600" i="0" u="none" strike="noStrike" kern="1200" cap="none" spc="0" normalizeH="0" baseline="0" noProof="0" smtClean="0">
                <a:ln>
                  <a:noFill/>
                </a:ln>
                <a:solidFill>
                  <a:srgbClr val="660066"/>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9</a:t>
            </a:fld>
            <a:endParaRPr kumimoji="0" lang="en-US" sz="1600" i="0" u="none" strike="noStrike" kern="1200" cap="none" spc="0" normalizeH="0" baseline="0" noProof="0" dirty="0">
              <a:ln>
                <a:noFill/>
              </a:ln>
              <a:solidFill>
                <a:srgbClr val="660066"/>
              </a:solidFill>
              <a:effectLst/>
              <a:uLnTx/>
              <a:uFillTx/>
              <a:latin typeface="+mn-lt"/>
              <a:ea typeface="+mn-ea"/>
              <a:cs typeface="+mn-cs"/>
            </a:endParaRPr>
          </a:p>
        </p:txBody>
      </p:sp>
      <p:sp>
        <p:nvSpPr>
          <p:cNvPr id="13" name="TextBox 12"/>
          <p:cNvSpPr txBox="1"/>
          <p:nvPr/>
        </p:nvSpPr>
        <p:spPr>
          <a:xfrm>
            <a:off x="6836568" y="77143"/>
            <a:ext cx="2307432" cy="615553"/>
          </a:xfrm>
          <a:prstGeom prst="rect">
            <a:avLst/>
          </a:prstGeom>
          <a:noFill/>
        </p:spPr>
        <p:txBody>
          <a:bodyPr wrap="square" rtlCol="0">
            <a:spAutoFit/>
          </a:bodyPr>
          <a:lstStyle/>
          <a:p>
            <a:r>
              <a:rPr lang="en-US" sz="1200" dirty="0">
                <a:solidFill>
                  <a:schemeClr val="bg1"/>
                </a:solidFill>
                <a:latin typeface="Adobe Caslon Pro Bold"/>
                <a:cs typeface="Adobe Caslon Pro Bold"/>
              </a:rPr>
              <a:t>JUNKINS    &amp;    WOOLLANDS</a:t>
            </a:r>
          </a:p>
          <a:p>
            <a:r>
              <a:rPr lang="en-US" sz="1100" dirty="0">
                <a:solidFill>
                  <a:schemeClr val="bg1"/>
                </a:solidFill>
                <a:latin typeface="Adobe Caslon Pro Bold"/>
                <a:cs typeface="Adobe Caslon Pro Bold"/>
              </a:rPr>
              <a:t>Picard-</a:t>
            </a:r>
            <a:r>
              <a:rPr lang="en-US" sz="1100" dirty="0" err="1">
                <a:solidFill>
                  <a:schemeClr val="bg1"/>
                </a:solidFill>
                <a:latin typeface="Adobe Caslon Pro Bold"/>
                <a:cs typeface="Adobe Caslon Pro Bold"/>
              </a:rPr>
              <a:t>Chebyshev</a:t>
            </a:r>
            <a:r>
              <a:rPr lang="en-US" sz="1100" dirty="0">
                <a:solidFill>
                  <a:schemeClr val="bg1"/>
                </a:solidFill>
                <a:latin typeface="Adobe Caslon Pro Bold"/>
                <a:cs typeface="Adobe Caslon Pro Bold"/>
              </a:rPr>
              <a:t> Lecture Series</a:t>
            </a:r>
          </a:p>
          <a:p>
            <a:r>
              <a:rPr lang="en-US" sz="1100" dirty="0">
                <a:solidFill>
                  <a:schemeClr val="bg1"/>
                </a:solidFill>
                <a:latin typeface="Adobe Caslon Pro Bold"/>
                <a:cs typeface="Adobe Caslon Pro Bold"/>
              </a:rPr>
              <a:t>#3 Picard-Chebyshev Methods</a:t>
            </a:r>
          </a:p>
        </p:txBody>
      </p:sp>
      <p:graphicFrame>
        <p:nvGraphicFramePr>
          <p:cNvPr id="15" name="Object 14"/>
          <p:cNvGraphicFramePr>
            <a:graphicFrameLocks noChangeAspect="1"/>
          </p:cNvGraphicFramePr>
          <p:nvPr>
            <p:extLst>
              <p:ext uri="{D42A27DB-BD31-4B8C-83A1-F6EECF244321}">
                <p14:modId xmlns:p14="http://schemas.microsoft.com/office/powerpoint/2010/main" val="29219050"/>
              </p:ext>
            </p:extLst>
          </p:nvPr>
        </p:nvGraphicFramePr>
        <p:xfrm>
          <a:off x="157163" y="1817688"/>
          <a:ext cx="7518400" cy="3498850"/>
        </p:xfrm>
        <a:graphic>
          <a:graphicData uri="http://schemas.openxmlformats.org/presentationml/2006/ole">
            <mc:AlternateContent xmlns:mc="http://schemas.openxmlformats.org/markup-compatibility/2006">
              <mc:Choice xmlns:v="urn:schemas-microsoft-com:vml" Requires="v">
                <p:oleObj spid="_x0000_s28077" name="Equation" r:id="rId5" imgW="6591240" imgH="3225600" progId="Equation.DSMT4">
                  <p:embed/>
                </p:oleObj>
              </mc:Choice>
              <mc:Fallback>
                <p:oleObj name="Equation" r:id="rId5" imgW="6591240" imgH="3225600" progId="Equation.DSMT4">
                  <p:embed/>
                  <p:pic>
                    <p:nvPicPr>
                      <p:cNvPr id="0" name=""/>
                      <p:cNvPicPr/>
                      <p:nvPr/>
                    </p:nvPicPr>
                    <p:blipFill>
                      <a:blip r:embed="rId6"/>
                      <a:stretch>
                        <a:fillRect/>
                      </a:stretch>
                    </p:blipFill>
                    <p:spPr>
                      <a:xfrm>
                        <a:off x="157163" y="1817688"/>
                        <a:ext cx="7518400" cy="3498850"/>
                      </a:xfrm>
                      <a:prstGeom prst="rect">
                        <a:avLst/>
                      </a:prstGeom>
                    </p:spPr>
                  </p:pic>
                </p:oleObj>
              </mc:Fallback>
            </mc:AlternateContent>
          </a:graphicData>
        </a:graphic>
      </p:graphicFrame>
      <p:sp>
        <p:nvSpPr>
          <p:cNvPr id="22" name="Left Brace 21"/>
          <p:cNvSpPr/>
          <p:nvPr/>
        </p:nvSpPr>
        <p:spPr>
          <a:xfrm rot="16200000">
            <a:off x="3606721" y="3269949"/>
            <a:ext cx="188226" cy="4162323"/>
          </a:xfrm>
          <a:prstGeom prst="leftBrace">
            <a:avLst/>
          </a:prstGeom>
          <a:ln>
            <a:solidFill>
              <a:schemeClr val="tx1"/>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 name="Rectangle 2"/>
              <p:cNvSpPr/>
              <p:nvPr/>
            </p:nvSpPr>
            <p:spPr>
              <a:xfrm>
                <a:off x="3440966" y="5439994"/>
                <a:ext cx="525464"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i="1">
                              <a:latin typeface="Cambria Math" panose="02040503050406030204" pitchFamily="18" charset="0"/>
                            </a:rPr>
                          </m:ctrlPr>
                        </m:dPr>
                        <m:e>
                          <m:r>
                            <a:rPr lang="en-US" i="1">
                              <a:latin typeface="Cambria Math" panose="02040503050406030204" pitchFamily="18" charset="0"/>
                            </a:rPr>
                            <m:t>𝑆</m:t>
                          </m:r>
                        </m:e>
                      </m:d>
                    </m:oMath>
                  </m:oMathPara>
                </a14:m>
                <a:endParaRPr lang="en-US" dirty="0"/>
              </a:p>
            </p:txBody>
          </p:sp>
        </mc:Choice>
        <mc:Fallback xmlns="">
          <p:sp>
            <p:nvSpPr>
              <p:cNvPr id="3" name="Rectangle 2"/>
              <p:cNvSpPr>
                <a:spLocks noRot="1" noChangeAspect="1" noMove="1" noResize="1" noEditPoints="1" noAdjustHandles="1" noChangeArrowheads="1" noChangeShapeType="1" noTextEdit="1"/>
              </p:cNvSpPr>
              <p:nvPr/>
            </p:nvSpPr>
            <p:spPr>
              <a:xfrm>
                <a:off x="3440966" y="5439994"/>
                <a:ext cx="525464" cy="369332"/>
              </a:xfrm>
              <a:prstGeom prst="rect">
                <a:avLst/>
              </a:prstGeom>
              <a:blipFill rotWithShape="0">
                <a:blip r:embed="rId7"/>
                <a:stretch>
                  <a:fillRect/>
                </a:stretch>
              </a:blipFill>
            </p:spPr>
            <p:txBody>
              <a:bodyPr/>
              <a:lstStyle/>
              <a:p>
                <a:r>
                  <a:rPr lang="en-US">
                    <a:noFill/>
                  </a:rPr>
                  <a:t> </a:t>
                </a:r>
              </a:p>
            </p:txBody>
          </p:sp>
        </mc:Fallback>
      </mc:AlternateContent>
      <p:sp>
        <p:nvSpPr>
          <p:cNvPr id="57" name="Rectangle 56"/>
          <p:cNvSpPr/>
          <p:nvPr/>
        </p:nvSpPr>
        <p:spPr>
          <a:xfrm>
            <a:off x="3349248" y="1514371"/>
            <a:ext cx="838691" cy="276999"/>
          </a:xfrm>
          <a:prstGeom prst="rect">
            <a:avLst/>
          </a:prstGeom>
        </p:spPr>
        <p:txBody>
          <a:bodyPr wrap="none">
            <a:spAutoFit/>
          </a:bodyPr>
          <a:lstStyle/>
          <a:p>
            <a:r>
              <a:rPr lang="en-US" sz="1200" b="1" dirty="0">
                <a:latin typeface="Times New Roman" panose="02020603050405020304" pitchFamily="18" charset="0"/>
                <a:cs typeface="Times New Roman" panose="02020603050405020304" pitchFamily="18" charset="0"/>
              </a:rPr>
              <a:t>(</a:t>
            </a:r>
            <a:r>
              <a:rPr lang="en-US" sz="1200" b="1" i="1" dirty="0">
                <a:latin typeface="Times New Roman" panose="02020603050405020304" pitchFamily="18" charset="0"/>
                <a:cs typeface="Times New Roman" panose="02020603050405020304" pitchFamily="18" charset="0"/>
              </a:rPr>
              <a:t>N</a:t>
            </a:r>
            <a:r>
              <a:rPr lang="en-US" sz="1200" b="1" dirty="0">
                <a:latin typeface="Times New Roman" panose="02020603050405020304" pitchFamily="18" charset="0"/>
                <a:cs typeface="Times New Roman" panose="02020603050405020304" pitchFamily="18" charset="0"/>
              </a:rPr>
              <a:t>+1)</a:t>
            </a:r>
            <a:r>
              <a:rPr lang="en-US" sz="1200" b="1" i="1" dirty="0">
                <a:latin typeface="Times New Roman" panose="02020603050405020304" pitchFamily="18" charset="0"/>
                <a:cs typeface="Times New Roman" panose="02020603050405020304" pitchFamily="18" charset="0"/>
              </a:rPr>
              <a:t> </a:t>
            </a:r>
            <a:r>
              <a:rPr lang="en-US" sz="1200" b="1" dirty="0">
                <a:latin typeface="Times New Roman" panose="02020603050405020304" pitchFamily="18" charset="0"/>
                <a:cs typeface="Times New Roman" panose="02020603050405020304" pitchFamily="18" charset="0"/>
              </a:rPr>
              <a:t>×</a:t>
            </a:r>
            <a:r>
              <a:rPr lang="en-US" sz="1200" b="1" i="1" dirty="0">
                <a:latin typeface="Times New Roman" panose="02020603050405020304" pitchFamily="18" charset="0"/>
                <a:cs typeface="Times New Roman" panose="02020603050405020304" pitchFamily="18" charset="0"/>
              </a:rPr>
              <a:t> N</a:t>
            </a:r>
          </a:p>
        </p:txBody>
      </p:sp>
      <p:sp>
        <p:nvSpPr>
          <p:cNvPr id="19" name="Rectangle 18"/>
          <p:cNvSpPr/>
          <p:nvPr/>
        </p:nvSpPr>
        <p:spPr>
          <a:xfrm>
            <a:off x="107503" y="1043444"/>
            <a:ext cx="8960297" cy="369332"/>
          </a:xfrm>
          <a:prstGeom prst="rect">
            <a:avLst/>
          </a:prstGeom>
        </p:spPr>
        <p:txBody>
          <a:bodyPr wrap="square">
            <a:spAutoFit/>
          </a:bodyPr>
          <a:lstStyle/>
          <a:p>
            <a:r>
              <a:rPr lang="en-US" b="1" dirty="0">
                <a:solidFill>
                  <a:srgbClr val="0000FF"/>
                </a:solidFill>
              </a:rPr>
              <a:t>Matrix of Least Squares Coefficients</a:t>
            </a:r>
            <a:endParaRPr lang="en-US" b="1" dirty="0"/>
          </a:p>
        </p:txBody>
      </p:sp>
      <p:sp>
        <p:nvSpPr>
          <p:cNvPr id="21" name="Rectangle 20"/>
          <p:cNvSpPr/>
          <p:nvPr/>
        </p:nvSpPr>
        <p:spPr>
          <a:xfrm>
            <a:off x="633637" y="1515571"/>
            <a:ext cx="811441" cy="276999"/>
          </a:xfrm>
          <a:prstGeom prst="rect">
            <a:avLst/>
          </a:prstGeom>
        </p:spPr>
        <p:txBody>
          <a:bodyPr wrap="none">
            <a:spAutoFit/>
          </a:bodyPr>
          <a:lstStyle/>
          <a:p>
            <a:r>
              <a:rPr lang="en-US" sz="1200" b="1" dirty="0">
                <a:solidFill>
                  <a:srgbClr val="00B050"/>
                </a:solidFill>
                <a:latin typeface="Times New Roman" panose="02020603050405020304" pitchFamily="18" charset="0"/>
                <a:cs typeface="Times New Roman" panose="02020603050405020304" pitchFamily="18" charset="0"/>
              </a:rPr>
              <a:t>(</a:t>
            </a:r>
            <a:r>
              <a:rPr lang="en-US" sz="1200" b="1" i="1" dirty="0">
                <a:solidFill>
                  <a:srgbClr val="00B050"/>
                </a:solidFill>
                <a:latin typeface="Times New Roman" panose="02020603050405020304" pitchFamily="18" charset="0"/>
                <a:cs typeface="Times New Roman" panose="02020603050405020304" pitchFamily="18" charset="0"/>
              </a:rPr>
              <a:t>N</a:t>
            </a:r>
            <a:r>
              <a:rPr lang="en-US" sz="1200" b="1" dirty="0">
                <a:solidFill>
                  <a:srgbClr val="00B050"/>
                </a:solidFill>
                <a:latin typeface="Times New Roman" panose="02020603050405020304" pitchFamily="18" charset="0"/>
                <a:cs typeface="Times New Roman" panose="02020603050405020304" pitchFamily="18" charset="0"/>
              </a:rPr>
              <a:t>+1)</a:t>
            </a:r>
            <a:r>
              <a:rPr lang="en-US" sz="1200" b="1" i="1" dirty="0">
                <a:solidFill>
                  <a:srgbClr val="00B050"/>
                </a:solidFill>
                <a:latin typeface="Times New Roman" panose="02020603050405020304" pitchFamily="18" charset="0"/>
                <a:cs typeface="Times New Roman" panose="02020603050405020304" pitchFamily="18" charset="0"/>
              </a:rPr>
              <a:t> </a:t>
            </a:r>
            <a:r>
              <a:rPr lang="en-US" sz="1200" b="1" dirty="0">
                <a:solidFill>
                  <a:srgbClr val="00B050"/>
                </a:solidFill>
                <a:latin typeface="Times New Roman" panose="02020603050405020304" pitchFamily="18" charset="0"/>
                <a:cs typeface="Times New Roman" panose="02020603050405020304" pitchFamily="18" charset="0"/>
              </a:rPr>
              <a:t>×</a:t>
            </a:r>
            <a:r>
              <a:rPr lang="en-US" sz="1200" dirty="0">
                <a:solidFill>
                  <a:srgbClr val="00B050"/>
                </a:solidFill>
                <a:latin typeface="Times New Roman" panose="02020603050405020304" pitchFamily="18" charset="0"/>
                <a:cs typeface="Times New Roman" panose="02020603050405020304" pitchFamily="18" charset="0"/>
              </a:rPr>
              <a:t> </a:t>
            </a:r>
            <a:r>
              <a:rPr lang="en-US" sz="1200" b="1" i="1" dirty="0">
                <a:solidFill>
                  <a:srgbClr val="00B050"/>
                </a:solidFill>
                <a:latin typeface="Times New Roman" panose="02020603050405020304" pitchFamily="18" charset="0"/>
                <a:cs typeface="Times New Roman" panose="02020603050405020304" pitchFamily="18" charset="0"/>
              </a:rPr>
              <a:t>n</a:t>
            </a:r>
          </a:p>
        </p:txBody>
      </p:sp>
      <p:sp>
        <p:nvSpPr>
          <p:cNvPr id="28" name="Rectangle 27"/>
          <p:cNvSpPr/>
          <p:nvPr/>
        </p:nvSpPr>
        <p:spPr>
          <a:xfrm>
            <a:off x="7346484" y="4077072"/>
            <a:ext cx="1690012" cy="646331"/>
          </a:xfrm>
          <a:prstGeom prst="rect">
            <a:avLst/>
          </a:prstGeom>
          <a:solidFill>
            <a:srgbClr val="FF0000"/>
          </a:solidFill>
          <a:ln w="38100">
            <a:solidFill>
              <a:srgbClr val="FF0000"/>
            </a:solidFill>
          </a:ln>
          <a:effectLst>
            <a:outerShdw blurRad="50800" dist="38100" dir="5400000" algn="t" rotWithShape="0">
              <a:prstClr val="black">
                <a:alpha val="40000"/>
              </a:prstClr>
            </a:outerShdw>
          </a:effectLst>
        </p:spPr>
        <p:txBody>
          <a:bodyPr wrap="square">
            <a:spAutoFit/>
          </a:bodyPr>
          <a:lstStyle/>
          <a:p>
            <a:pPr algn="ctr"/>
            <a:r>
              <a:rPr lang="en-US" b="1" dirty="0">
                <a:solidFill>
                  <a:schemeClr val="bg1"/>
                </a:solidFill>
              </a:rPr>
              <a:t>LEAST SQUARES OPERATOR</a:t>
            </a:r>
          </a:p>
        </p:txBody>
      </p:sp>
      <p:cxnSp>
        <p:nvCxnSpPr>
          <p:cNvPr id="29" name="Straight Arrow Connector 28"/>
          <p:cNvCxnSpPr/>
          <p:nvPr/>
        </p:nvCxnSpPr>
        <p:spPr>
          <a:xfrm flipV="1">
            <a:off x="6828611" y="3682755"/>
            <a:ext cx="0" cy="717483"/>
          </a:xfrm>
          <a:prstGeom prst="straightConnector1">
            <a:avLst/>
          </a:prstGeom>
          <a:ln>
            <a:solidFill>
              <a:srgbClr val="FF0000"/>
            </a:solidFill>
            <a:tailEnd type="triangle"/>
          </a:ln>
          <a:effectLst>
            <a:outerShdw blurRad="50800" dist="38100" dir="5400000" algn="t"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sp>
        <p:nvSpPr>
          <p:cNvPr id="31" name="Rectangle 30"/>
          <p:cNvSpPr/>
          <p:nvPr/>
        </p:nvSpPr>
        <p:spPr>
          <a:xfrm>
            <a:off x="7760121" y="3800073"/>
            <a:ext cx="864339" cy="276999"/>
          </a:xfrm>
          <a:prstGeom prst="rect">
            <a:avLst/>
          </a:prstGeom>
        </p:spPr>
        <p:txBody>
          <a:bodyPr wrap="none">
            <a:spAutoFit/>
          </a:bodyPr>
          <a:lstStyle/>
          <a:p>
            <a:r>
              <a:rPr lang="en-US" sz="1200" b="1" i="1" dirty="0">
                <a:solidFill>
                  <a:srgbClr val="FF0000"/>
                </a:solidFill>
                <a:latin typeface="Times New Roman" panose="02020603050405020304" pitchFamily="18" charset="0"/>
                <a:cs typeface="Times New Roman" panose="02020603050405020304" pitchFamily="18" charset="0"/>
              </a:rPr>
              <a:t>N </a:t>
            </a:r>
            <a:r>
              <a:rPr lang="en-US" sz="1200" b="1" dirty="0">
                <a:solidFill>
                  <a:srgbClr val="FF0000"/>
                </a:solidFill>
                <a:latin typeface="Times New Roman" panose="02020603050405020304" pitchFamily="18" charset="0"/>
                <a:cs typeface="Times New Roman" panose="02020603050405020304" pitchFamily="18" charset="0"/>
              </a:rPr>
              <a:t>×</a:t>
            </a:r>
            <a:r>
              <a:rPr lang="en-US" sz="1200" b="1" i="1" dirty="0">
                <a:solidFill>
                  <a:srgbClr val="FF0000"/>
                </a:solidFill>
                <a:latin typeface="Times New Roman" panose="02020603050405020304" pitchFamily="18" charset="0"/>
                <a:cs typeface="Times New Roman" panose="02020603050405020304" pitchFamily="18" charset="0"/>
              </a:rPr>
              <a:t> </a:t>
            </a:r>
            <a:r>
              <a:rPr lang="en-US" sz="1200" b="1" dirty="0">
                <a:solidFill>
                  <a:srgbClr val="FF0000"/>
                </a:solidFill>
                <a:latin typeface="Times New Roman" panose="02020603050405020304" pitchFamily="18" charset="0"/>
                <a:cs typeface="Times New Roman" panose="02020603050405020304" pitchFamily="18" charset="0"/>
              </a:rPr>
              <a:t>(</a:t>
            </a:r>
            <a:r>
              <a:rPr lang="en-US" sz="1200" b="1" i="1" dirty="0">
                <a:solidFill>
                  <a:srgbClr val="FF0000"/>
                </a:solidFill>
                <a:latin typeface="Times New Roman" panose="02020603050405020304" pitchFamily="18" charset="0"/>
                <a:cs typeface="Times New Roman" panose="02020603050405020304" pitchFamily="18" charset="0"/>
              </a:rPr>
              <a:t>M</a:t>
            </a:r>
            <a:r>
              <a:rPr lang="en-US" sz="1200" b="1" dirty="0">
                <a:solidFill>
                  <a:srgbClr val="FF0000"/>
                </a:solidFill>
                <a:latin typeface="Times New Roman" panose="02020603050405020304" pitchFamily="18" charset="0"/>
                <a:cs typeface="Times New Roman" panose="02020603050405020304" pitchFamily="18" charset="0"/>
              </a:rPr>
              <a:t>+1)</a:t>
            </a:r>
          </a:p>
        </p:txBody>
      </p:sp>
      <p:graphicFrame>
        <p:nvGraphicFramePr>
          <p:cNvPr id="34" name="Object 33"/>
          <p:cNvGraphicFramePr>
            <a:graphicFrameLocks noChangeAspect="1"/>
          </p:cNvGraphicFramePr>
          <p:nvPr>
            <p:extLst>
              <p:ext uri="{D42A27DB-BD31-4B8C-83A1-F6EECF244321}">
                <p14:modId xmlns:p14="http://schemas.microsoft.com/office/powerpoint/2010/main" val="2809365047"/>
              </p:ext>
            </p:extLst>
          </p:nvPr>
        </p:nvGraphicFramePr>
        <p:xfrm>
          <a:off x="871538" y="5661025"/>
          <a:ext cx="7273925" cy="1079500"/>
        </p:xfrm>
        <a:graphic>
          <a:graphicData uri="http://schemas.openxmlformats.org/presentationml/2006/ole">
            <mc:AlternateContent xmlns:mc="http://schemas.openxmlformats.org/markup-compatibility/2006">
              <mc:Choice xmlns:v="urn:schemas-microsoft-com:vml" Requires="v">
                <p:oleObj spid="_x0000_s28078" name="Equation" r:id="rId8" imgW="6311880" imgH="939600" progId="Equation.DSMT4">
                  <p:embed/>
                </p:oleObj>
              </mc:Choice>
              <mc:Fallback>
                <p:oleObj name="Equation" r:id="rId8" imgW="6311880" imgH="939600" progId="Equation.DSMT4">
                  <p:embed/>
                  <p:pic>
                    <p:nvPicPr>
                      <p:cNvPr id="0" name=""/>
                      <p:cNvPicPr/>
                      <p:nvPr/>
                    </p:nvPicPr>
                    <p:blipFill>
                      <a:blip r:embed="rId9"/>
                      <a:stretch>
                        <a:fillRect/>
                      </a:stretch>
                    </p:blipFill>
                    <p:spPr>
                      <a:xfrm>
                        <a:off x="871538" y="5661025"/>
                        <a:ext cx="7273925" cy="1079500"/>
                      </a:xfrm>
                      <a:prstGeom prst="rect">
                        <a:avLst/>
                      </a:prstGeom>
                    </p:spPr>
                  </p:pic>
                </p:oleObj>
              </mc:Fallback>
            </mc:AlternateContent>
          </a:graphicData>
        </a:graphic>
      </p:graphicFrame>
      <p:sp>
        <p:nvSpPr>
          <p:cNvPr id="42" name="Rectangle 41"/>
          <p:cNvSpPr/>
          <p:nvPr/>
        </p:nvSpPr>
        <p:spPr>
          <a:xfrm>
            <a:off x="4355976" y="5809325"/>
            <a:ext cx="848309" cy="276999"/>
          </a:xfrm>
          <a:prstGeom prst="rect">
            <a:avLst/>
          </a:prstGeom>
        </p:spPr>
        <p:txBody>
          <a:bodyPr wrap="none">
            <a:spAutoFit/>
          </a:bodyPr>
          <a:lstStyle/>
          <a:p>
            <a:r>
              <a:rPr lang="en-US" sz="1200" b="1" dirty="0">
                <a:solidFill>
                  <a:srgbClr val="7030A0"/>
                </a:solidFill>
                <a:latin typeface="Times New Roman" panose="02020603050405020304" pitchFamily="18" charset="0"/>
                <a:cs typeface="Times New Roman" panose="02020603050405020304" pitchFamily="18" charset="0"/>
              </a:rPr>
              <a:t>(</a:t>
            </a:r>
            <a:r>
              <a:rPr lang="en-US" sz="1200" b="1" i="1" dirty="0">
                <a:solidFill>
                  <a:srgbClr val="7030A0"/>
                </a:solidFill>
                <a:latin typeface="Times New Roman" panose="02020603050405020304" pitchFamily="18" charset="0"/>
                <a:cs typeface="Times New Roman" panose="02020603050405020304" pitchFamily="18" charset="0"/>
              </a:rPr>
              <a:t>M</a:t>
            </a:r>
            <a:r>
              <a:rPr lang="en-US" sz="1200" b="1" dirty="0">
                <a:solidFill>
                  <a:srgbClr val="7030A0"/>
                </a:solidFill>
                <a:latin typeface="Times New Roman" panose="02020603050405020304" pitchFamily="18" charset="0"/>
                <a:cs typeface="Times New Roman" panose="02020603050405020304" pitchFamily="18" charset="0"/>
              </a:rPr>
              <a:t>+1) × n</a:t>
            </a:r>
          </a:p>
        </p:txBody>
      </p:sp>
      <p:sp>
        <p:nvSpPr>
          <p:cNvPr id="44" name="Rectangle 43"/>
          <p:cNvSpPr/>
          <p:nvPr/>
        </p:nvSpPr>
        <p:spPr>
          <a:xfrm>
            <a:off x="827584" y="5809326"/>
            <a:ext cx="545342" cy="276999"/>
          </a:xfrm>
          <a:prstGeom prst="rect">
            <a:avLst/>
          </a:prstGeom>
        </p:spPr>
        <p:txBody>
          <a:bodyPr wrap="none">
            <a:spAutoFit/>
          </a:bodyPr>
          <a:lstStyle/>
          <a:p>
            <a:r>
              <a:rPr lang="en-US" sz="1200" b="1" i="1" dirty="0">
                <a:solidFill>
                  <a:srgbClr val="00B050"/>
                </a:solidFill>
                <a:latin typeface="Times New Roman" panose="02020603050405020304" pitchFamily="18" charset="0"/>
                <a:cs typeface="Times New Roman" panose="02020603050405020304" pitchFamily="18" charset="0"/>
              </a:rPr>
              <a:t>N</a:t>
            </a:r>
            <a:r>
              <a:rPr lang="en-US" sz="1200" b="1" dirty="0">
                <a:solidFill>
                  <a:srgbClr val="00B050"/>
                </a:solidFill>
                <a:latin typeface="Times New Roman" panose="02020603050405020304" pitchFamily="18" charset="0"/>
                <a:cs typeface="Times New Roman" panose="02020603050405020304" pitchFamily="18" charset="0"/>
              </a:rPr>
              <a:t> × </a:t>
            </a:r>
            <a:r>
              <a:rPr lang="en-US" sz="1200" b="1" i="1" dirty="0">
                <a:solidFill>
                  <a:srgbClr val="00B050"/>
                </a:solidFill>
                <a:latin typeface="Times New Roman" panose="02020603050405020304" pitchFamily="18" charset="0"/>
                <a:cs typeface="Times New Roman" panose="02020603050405020304" pitchFamily="18" charset="0"/>
              </a:rPr>
              <a:t>n</a:t>
            </a:r>
          </a:p>
        </p:txBody>
      </p:sp>
      <p:cxnSp>
        <p:nvCxnSpPr>
          <p:cNvPr id="11" name="Straight Connector 10"/>
          <p:cNvCxnSpPr>
            <a:stCxn id="28" idx="1"/>
          </p:cNvCxnSpPr>
          <p:nvPr/>
        </p:nvCxnSpPr>
        <p:spPr>
          <a:xfrm flipH="1" flipV="1">
            <a:off x="6828611" y="4400237"/>
            <a:ext cx="517873" cy="1"/>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sp>
        <p:nvSpPr>
          <p:cNvPr id="35" name="Rectangle 34"/>
          <p:cNvSpPr/>
          <p:nvPr/>
        </p:nvSpPr>
        <p:spPr>
          <a:xfrm>
            <a:off x="6339018" y="1146239"/>
            <a:ext cx="2649464" cy="738664"/>
          </a:xfrm>
          <a:prstGeom prst="rect">
            <a:avLst/>
          </a:prstGeom>
          <a:solidFill>
            <a:schemeClr val="tx2">
              <a:lumMod val="40000"/>
              <a:lumOff val="60000"/>
            </a:schemeClr>
          </a:solidFill>
          <a:ln w="19050">
            <a:solidFill>
              <a:schemeClr val="tx1"/>
            </a:solidFill>
          </a:ln>
        </p:spPr>
        <p:txBody>
          <a:bodyPr wrap="square">
            <a:spAutoFit/>
          </a:bodyPr>
          <a:lstStyle/>
          <a:p>
            <a:r>
              <a:rPr lang="en-US" sz="1400" i="1" dirty="0">
                <a:solidFill>
                  <a:schemeClr val="bg1"/>
                </a:solidFill>
                <a:latin typeface="Times New Roman" panose="02020603050405020304" pitchFamily="18" charset="0"/>
                <a:cs typeface="Times New Roman" panose="02020603050405020304" pitchFamily="18" charset="0"/>
              </a:rPr>
              <a:t>N</a:t>
            </a:r>
            <a:r>
              <a:rPr lang="en-US" sz="1400" dirty="0">
                <a:solidFill>
                  <a:schemeClr val="bg1"/>
                </a:solidFill>
              </a:rPr>
              <a:t>       = </a:t>
            </a:r>
            <a:r>
              <a:rPr lang="en-US" sz="1400" i="1" dirty="0">
                <a:solidFill>
                  <a:schemeClr val="bg1"/>
                </a:solidFill>
              </a:rPr>
              <a:t>order of Chebyshev series</a:t>
            </a:r>
            <a:endParaRPr lang="en-US" sz="1400" dirty="0">
              <a:solidFill>
                <a:schemeClr val="bg1"/>
              </a:solidFill>
            </a:endParaRPr>
          </a:p>
          <a:p>
            <a:r>
              <a:rPr lang="en-US" sz="1400" i="1" dirty="0">
                <a:solidFill>
                  <a:schemeClr val="bg1"/>
                </a:solidFill>
                <a:latin typeface="Times New Roman" panose="02020603050405020304" pitchFamily="18" charset="0"/>
                <a:cs typeface="Times New Roman" panose="02020603050405020304" pitchFamily="18" charset="0"/>
              </a:rPr>
              <a:t>n</a:t>
            </a:r>
            <a:r>
              <a:rPr lang="en-US" sz="1400" dirty="0">
                <a:solidFill>
                  <a:schemeClr val="bg1"/>
                </a:solidFill>
              </a:rPr>
              <a:t>        = </a:t>
            </a:r>
            <a:r>
              <a:rPr lang="en-US" sz="1400" i="1" dirty="0">
                <a:solidFill>
                  <a:schemeClr val="bg1"/>
                </a:solidFill>
              </a:rPr>
              <a:t># of state variables</a:t>
            </a:r>
            <a:endParaRPr lang="en-US" sz="1400" dirty="0">
              <a:solidFill>
                <a:schemeClr val="bg1"/>
              </a:solidFill>
            </a:endParaRPr>
          </a:p>
          <a:p>
            <a:r>
              <a:rPr lang="en-US" sz="1400" i="1" dirty="0">
                <a:solidFill>
                  <a:schemeClr val="bg1"/>
                </a:solidFill>
                <a:latin typeface="Times New Roman" panose="02020603050405020304" pitchFamily="18" charset="0"/>
                <a:cs typeface="Times New Roman" panose="02020603050405020304" pitchFamily="18" charset="0"/>
              </a:rPr>
              <a:t>M</a:t>
            </a:r>
            <a:r>
              <a:rPr lang="en-US" sz="1400" dirty="0">
                <a:solidFill>
                  <a:schemeClr val="bg1"/>
                </a:solidFill>
              </a:rPr>
              <a:t> +1 = </a:t>
            </a:r>
            <a:r>
              <a:rPr lang="en-US" sz="1400" i="1" dirty="0">
                <a:solidFill>
                  <a:schemeClr val="bg1"/>
                </a:solidFill>
              </a:rPr>
              <a:t># of sample (node) points</a:t>
            </a:r>
          </a:p>
        </p:txBody>
      </p:sp>
      <p:graphicFrame>
        <p:nvGraphicFramePr>
          <p:cNvPr id="2" name="Object 1"/>
          <p:cNvGraphicFramePr>
            <a:graphicFrameLocks noChangeAspect="1"/>
          </p:cNvGraphicFramePr>
          <p:nvPr>
            <p:extLst>
              <p:ext uri="{D42A27DB-BD31-4B8C-83A1-F6EECF244321}">
                <p14:modId xmlns:p14="http://schemas.microsoft.com/office/powerpoint/2010/main" val="3713621434"/>
              </p:ext>
            </p:extLst>
          </p:nvPr>
        </p:nvGraphicFramePr>
        <p:xfrm>
          <a:off x="6546850" y="2189163"/>
          <a:ext cx="2540000" cy="1095375"/>
        </p:xfrm>
        <a:graphic>
          <a:graphicData uri="http://schemas.openxmlformats.org/presentationml/2006/ole">
            <mc:AlternateContent xmlns:mc="http://schemas.openxmlformats.org/markup-compatibility/2006">
              <mc:Choice xmlns:v="urn:schemas-microsoft-com:vml" Requires="v">
                <p:oleObj spid="_x0000_s28079" name="Equation" r:id="rId10" imgW="3060360" imgH="1320480" progId="Equation.DSMT4">
                  <p:embed/>
                </p:oleObj>
              </mc:Choice>
              <mc:Fallback>
                <p:oleObj name="Equation" r:id="rId10" imgW="3060360" imgH="1320480" progId="Equation.DSMT4">
                  <p:embed/>
                  <p:pic>
                    <p:nvPicPr>
                      <p:cNvPr id="0" name=""/>
                      <p:cNvPicPr/>
                      <p:nvPr/>
                    </p:nvPicPr>
                    <p:blipFill>
                      <a:blip r:embed="rId11"/>
                      <a:stretch>
                        <a:fillRect/>
                      </a:stretch>
                    </p:blipFill>
                    <p:spPr>
                      <a:xfrm>
                        <a:off x="6546850" y="2189163"/>
                        <a:ext cx="2540000" cy="1095375"/>
                      </a:xfrm>
                      <a:prstGeom prst="rect">
                        <a:avLst/>
                      </a:prstGeom>
                    </p:spPr>
                  </p:pic>
                </p:oleObj>
              </mc:Fallback>
            </mc:AlternateContent>
          </a:graphicData>
        </a:graphic>
      </p:graphicFrame>
      <p:sp>
        <p:nvSpPr>
          <p:cNvPr id="4" name="Rectangle 3"/>
          <p:cNvSpPr/>
          <p:nvPr/>
        </p:nvSpPr>
        <p:spPr>
          <a:xfrm>
            <a:off x="7164288" y="1927865"/>
            <a:ext cx="1279453" cy="276999"/>
          </a:xfrm>
          <a:prstGeom prst="rect">
            <a:avLst/>
          </a:prstGeom>
        </p:spPr>
        <p:txBody>
          <a:bodyPr wrap="none">
            <a:spAutoFit/>
          </a:bodyPr>
          <a:lstStyle/>
          <a:p>
            <a:r>
              <a:rPr lang="en-US" sz="1200" dirty="0">
                <a:solidFill>
                  <a:srgbClr val="0000FF"/>
                </a:solidFill>
              </a:rPr>
              <a:t>t </a:t>
            </a:r>
            <a:r>
              <a:rPr lang="en-US" sz="1200" dirty="0">
                <a:solidFill>
                  <a:srgbClr val="0000FF"/>
                </a:solidFill>
                <a:sym typeface="Wingdings" panose="05000000000000000000" pitchFamily="2" charset="2"/>
              </a:rPr>
              <a:t> </a:t>
            </a:r>
            <a:r>
              <a:rPr lang="el-GR" sz="1200" i="1" dirty="0">
                <a:solidFill>
                  <a:srgbClr val="0000FF"/>
                </a:solidFill>
                <a:sym typeface="Wingdings" panose="05000000000000000000" pitchFamily="2" charset="2"/>
              </a:rPr>
              <a:t>τ</a:t>
            </a:r>
            <a:r>
              <a:rPr lang="en-US" sz="1200" dirty="0">
                <a:solidFill>
                  <a:srgbClr val="0000FF"/>
                </a:solidFill>
                <a:sym typeface="Wingdings" panose="05000000000000000000" pitchFamily="2" charset="2"/>
              </a:rPr>
              <a:t> scale factor</a:t>
            </a:r>
            <a:endParaRPr lang="en-US" sz="1200" dirty="0">
              <a:solidFill>
                <a:srgbClr val="0000FF"/>
              </a:solidFill>
            </a:endParaRPr>
          </a:p>
        </p:txBody>
      </p:sp>
    </p:spTree>
    <p:extLst>
      <p:ext uri="{BB962C8B-B14F-4D97-AF65-F5344CB8AC3E}">
        <p14:creationId xmlns:p14="http://schemas.microsoft.com/office/powerpoint/2010/main" val="4138402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14664</TotalTime>
  <Words>4666</Words>
  <Application>Microsoft Macintosh PowerPoint</Application>
  <PresentationFormat>On-screen Show (4:3)</PresentationFormat>
  <Paragraphs>980</Paragraphs>
  <Slides>48</Slides>
  <Notes>48</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48</vt:i4>
      </vt:variant>
    </vt:vector>
  </HeadingPairs>
  <TitlesOfParts>
    <vt:vector size="56" baseType="lpstr">
      <vt:lpstr>Adobe Caslon Pro Bold</vt:lpstr>
      <vt:lpstr>Arial</vt:lpstr>
      <vt:lpstr>Calibri</vt:lpstr>
      <vt:lpstr>Cambria Math</vt:lpstr>
      <vt:lpstr>Symbol</vt:lpstr>
      <vt:lpstr>Times New Roman</vt:lpstr>
      <vt:lpstr>Office Theme</vt:lpstr>
      <vt:lpstr>Equation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University of Minnesota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Robyn Woollands</dc:creator>
  <cp:lastModifiedBy>Microsoft Office User</cp:lastModifiedBy>
  <cp:revision>499</cp:revision>
  <dcterms:created xsi:type="dcterms:W3CDTF">2017-03-17T05:49:43Z</dcterms:created>
  <dcterms:modified xsi:type="dcterms:W3CDTF">2020-09-11T21:56:16Z</dcterms:modified>
</cp:coreProperties>
</file>