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1ED6-C29D-4470-87C8-B17E3B98A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1F709-E285-40B8-A444-AB2219727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F3D7-EBD7-49E1-AD76-8855FCE3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1CC6-AFC1-446F-B646-500DD1DF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E26D-CC8E-4509-B39C-38777E82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FA02-5FE0-4A11-BB34-169BA2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68FFD-8FEA-406B-B076-E6BC0C91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21502-3518-4C42-9198-C2B8E6D8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8855-F6C5-4FC1-87CA-92952342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BC49-A48B-4013-AD2B-46D95282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26A3-6637-4706-80D1-F58ADEF9C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C91B7-8A36-4D2B-B9B1-E2481C0D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EA22-8FFD-4B5A-BEFD-D2BE8DDF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3A8A-C589-4CEE-BBC8-CAD5E211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3BEE-A4FD-482E-A44E-C648F5E1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3426-B8B8-4D2E-92F0-CCEDD122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42A-550C-400C-9BD6-C4263B04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5B33-7F8C-49D0-A364-B1498CC1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D58F-C2A7-4A1F-AF48-E0508439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8809-704A-4223-A9BA-B08F73D1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C54-FE31-40D5-B010-9AAE2D25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CC-69FD-4E4F-A08A-CAB56D1E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6CD98-71AD-44D8-90AE-641C5134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AB73-960B-4741-AFB5-620F533B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8F43-1A7D-4C9C-9018-2E9A62FA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FE23-CAF5-404B-8D02-1AB4F9F4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7ED9-C790-4A97-9676-9D1896C38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19929-7509-4DB8-84D5-C6A3EF01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C3A5E-5328-4DCF-A15C-91501A44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D2246-709F-4DA3-AE9F-5B905C63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605EB-F4EF-45D8-B157-D182E31A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CA8-F051-45F7-AF39-4249A489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5B6-4C9C-4EFB-ACD6-5A8E50BB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E540-688B-488D-AD23-5064CAAF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834E7-475E-41F7-A5FC-5F132E1D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2B03E-DA26-48CD-8BF7-9B62DAF2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736DC-C87C-47A7-8FE0-F0BD2FBD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5F021-7E68-4880-B31B-F00B4CDD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3E472-A606-4BEC-8775-26B92BA5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22A0-9879-496B-9A03-44CB0A48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37CB2-5434-4DA9-B84C-54BF0F74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66A91-540F-43E4-A75A-E9B2B61A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AC476-374A-46F9-B8FA-8C137735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32B1D-213B-4CB4-B530-659EC400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65777-3CE8-455B-BF82-D318FB5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CC10-13B1-480D-AA9F-C6824792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4AAB-710A-4BA0-A28C-DF230E8F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762D-86CD-4AA6-8F0A-FDCFFFE7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C4E7-38D7-4071-9F9C-294ADCC7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EF413-B618-4A16-AA2D-1196905D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C304-C535-41EF-963D-A8AC4BFB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CA8E4-D1DA-47E6-B5AA-AB2A3B44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F692-A01E-4E21-8059-2C716E24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F7D00-F570-429C-BBC3-85EE8CC68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7279D-A0E5-4F78-AA13-000BA6F3D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7B1A-EE8D-44C3-A849-2BA4A53E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7004-CA5C-4843-AEA5-42879738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C2DB8-4733-4901-B8B4-18EAC458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A17D0-7930-4C5E-81F1-255F0802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B0EB-8798-4C83-91DA-7EBDF5B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AE66-F81A-42BF-8A64-EA8EC4C4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7A5F5-BAEC-4160-B18A-B371BEC87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D88D-9DD0-47E0-8ED3-16449C68F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B62B08-8066-4FE2-87CB-F21DE8A1E11C}"/>
              </a:ext>
            </a:extLst>
          </p:cNvPr>
          <p:cNvSpPr txBox="1"/>
          <p:nvPr/>
        </p:nvSpPr>
        <p:spPr>
          <a:xfrm>
            <a:off x="4446579" y="324179"/>
            <a:ext cx="31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District Summary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039562-A6DF-489E-896B-4F38E03C55C4}"/>
              </a:ext>
            </a:extLst>
          </p:cNvPr>
          <p:cNvGrpSpPr/>
          <p:nvPr/>
        </p:nvGrpSpPr>
        <p:grpSpPr>
          <a:xfrm>
            <a:off x="2196937" y="1052542"/>
            <a:ext cx="7798126" cy="2072355"/>
            <a:chOff x="2214340" y="1921222"/>
            <a:chExt cx="7798126" cy="20723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D357D5-6AA1-4249-B714-2F59436D3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" t="-4688"/>
            <a:stretch/>
          </p:blipFill>
          <p:spPr>
            <a:xfrm>
              <a:off x="2232096" y="2387105"/>
              <a:ext cx="7780370" cy="5105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99168E-13D1-430C-A4A8-564D93674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9"/>
            <a:stretch/>
          </p:blipFill>
          <p:spPr>
            <a:xfrm>
              <a:off x="2232096" y="3482993"/>
              <a:ext cx="7704163" cy="5105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3E28ED-1D27-45AB-8589-90A60D9E87D3}"/>
                </a:ext>
              </a:extLst>
            </p:cNvPr>
            <p:cNvSpPr txBox="1"/>
            <p:nvPr/>
          </p:nvSpPr>
          <p:spPr>
            <a:xfrm>
              <a:off x="2214340" y="3040406"/>
              <a:ext cx="1847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Repeated analysis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877C06-DB61-4F2D-A2F3-17B007576054}"/>
                </a:ext>
              </a:extLst>
            </p:cNvPr>
            <p:cNvSpPr txBox="1"/>
            <p:nvPr/>
          </p:nvSpPr>
          <p:spPr>
            <a:xfrm>
              <a:off x="2232095" y="1921222"/>
              <a:ext cx="1736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07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8A533-46B9-48F5-9CF1-E82F85A92F5B}"/>
              </a:ext>
            </a:extLst>
          </p:cNvPr>
          <p:cNvGrpSpPr/>
          <p:nvPr/>
        </p:nvGrpSpPr>
        <p:grpSpPr>
          <a:xfrm>
            <a:off x="0" y="335459"/>
            <a:ext cx="12192000" cy="5714433"/>
            <a:chOff x="0" y="335459"/>
            <a:chExt cx="12192000" cy="57144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E2B566-A9DB-4A11-8336-77D91B58F3DC}"/>
                </a:ext>
              </a:extLst>
            </p:cNvPr>
            <p:cNvSpPr txBox="1"/>
            <p:nvPr/>
          </p:nvSpPr>
          <p:spPr>
            <a:xfrm>
              <a:off x="4220322" y="335459"/>
              <a:ext cx="3653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Per School Summary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5E3094-E42B-4291-B671-6CFE1E6DF092}"/>
                </a:ext>
              </a:extLst>
            </p:cNvPr>
            <p:cNvSpPr txBox="1"/>
            <p:nvPr/>
          </p:nvSpPr>
          <p:spPr>
            <a:xfrm>
              <a:off x="2252307" y="1225926"/>
              <a:ext cx="1538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analysis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0D983B-E8E6-4956-AD78-EDC8400A59AD}"/>
                </a:ext>
              </a:extLst>
            </p:cNvPr>
            <p:cNvSpPr txBox="1"/>
            <p:nvPr/>
          </p:nvSpPr>
          <p:spPr>
            <a:xfrm>
              <a:off x="6337781" y="1118204"/>
              <a:ext cx="5601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Repeated analysis (9</a:t>
              </a:r>
              <a:r>
                <a:rPr lang="en-US" sz="1400" baseline="30000" dirty="0"/>
                <a:t>th</a:t>
              </a:r>
              <a:r>
                <a:rPr lang="en-US" sz="1400" dirty="0"/>
                <a:t> grade Thomas High scores assigned </a:t>
              </a:r>
              <a:r>
                <a:rPr lang="en-US" sz="1400" dirty="0" err="1"/>
                <a:t>NaN</a:t>
              </a:r>
              <a:r>
                <a:rPr lang="en-US" sz="1400" dirty="0"/>
                <a:t> and score averages calculated only with 10</a:t>
              </a:r>
              <a:r>
                <a:rPr lang="en-US" sz="1400" baseline="30000" dirty="0"/>
                <a:t>th</a:t>
              </a:r>
              <a:r>
                <a:rPr lang="en-US" sz="1400" dirty="0"/>
                <a:t> to 12</a:t>
              </a:r>
              <a:r>
                <a:rPr lang="en-US" sz="1400" baseline="30000" dirty="0"/>
                <a:t>th</a:t>
              </a:r>
              <a:r>
                <a:rPr lang="en-US" sz="1400" dirty="0"/>
                <a:t> grade student count)</a:t>
              </a:r>
            </a:p>
          </p:txBody>
        </p:sp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993F3345-8CC6-452D-911B-EF1DA8D50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2"/>
            <a:stretch/>
          </p:blipFill>
          <p:spPr>
            <a:xfrm>
              <a:off x="0" y="2082642"/>
              <a:ext cx="6043247" cy="3967250"/>
            </a:xfrm>
            <a:prstGeom prst="rect">
              <a:avLst/>
            </a:prstGeom>
          </p:spPr>
        </p:pic>
        <p:pic>
          <p:nvPicPr>
            <p:cNvPr id="12" name="Picture 11" descr="Table&#10;&#10;Description automatically generated">
              <a:extLst>
                <a:ext uri="{FF2B5EF4-FFF2-40B4-BE49-F238E27FC236}">
                  <a16:creationId xmlns:a16="http://schemas.microsoft.com/office/drawing/2014/main" id="{9ABB149B-7B45-4221-A0E9-1C7258F90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99"/>
            <a:stretch/>
          </p:blipFill>
          <p:spPr>
            <a:xfrm>
              <a:off x="6085129" y="2082642"/>
              <a:ext cx="6106871" cy="396725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1DE89-BAD5-49FB-9E2D-DA692CCDD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95" y="1118374"/>
              <a:ext cx="15900" cy="48385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3E6948-1B25-4E1D-8801-7F4B9906213C}"/>
                </a:ext>
              </a:extLst>
            </p:cNvPr>
            <p:cNvSpPr/>
            <p:nvPr/>
          </p:nvSpPr>
          <p:spPr>
            <a:xfrm>
              <a:off x="0" y="2599598"/>
              <a:ext cx="12192000" cy="267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7E4FA1-B67A-4875-8241-878B0F3C5883}"/>
                </a:ext>
              </a:extLst>
            </p:cNvPr>
            <p:cNvSpPr txBox="1"/>
            <p:nvPr/>
          </p:nvSpPr>
          <p:spPr>
            <a:xfrm>
              <a:off x="7745986" y="1821032"/>
              <a:ext cx="2785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Schools ranked by overall passing percentage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80DD0A-2DAB-4B01-9BBE-90AA6972BE4E}"/>
                </a:ext>
              </a:extLst>
            </p:cNvPr>
            <p:cNvSpPr txBox="1"/>
            <p:nvPr/>
          </p:nvSpPr>
          <p:spPr>
            <a:xfrm>
              <a:off x="1629045" y="1821032"/>
              <a:ext cx="2785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Schools ranked by overall passing percentage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69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FE8BA03-3B6B-40FA-B360-478D9B91AE6C}"/>
              </a:ext>
            </a:extLst>
          </p:cNvPr>
          <p:cNvGrpSpPr/>
          <p:nvPr/>
        </p:nvGrpSpPr>
        <p:grpSpPr>
          <a:xfrm>
            <a:off x="0" y="335459"/>
            <a:ext cx="12192000" cy="5714433"/>
            <a:chOff x="0" y="335459"/>
            <a:chExt cx="12192000" cy="57144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E2B566-A9DB-4A11-8336-77D91B58F3DC}"/>
                </a:ext>
              </a:extLst>
            </p:cNvPr>
            <p:cNvSpPr txBox="1"/>
            <p:nvPr/>
          </p:nvSpPr>
          <p:spPr>
            <a:xfrm>
              <a:off x="4220322" y="335459"/>
              <a:ext cx="3653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Per School Summary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0D983B-E8E6-4956-AD78-EDC8400A59AD}"/>
                </a:ext>
              </a:extLst>
            </p:cNvPr>
            <p:cNvSpPr txBox="1"/>
            <p:nvPr/>
          </p:nvSpPr>
          <p:spPr>
            <a:xfrm>
              <a:off x="6337781" y="1118204"/>
              <a:ext cx="5601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Repeated analysis (9</a:t>
              </a:r>
              <a:r>
                <a:rPr lang="en-US" sz="1400" baseline="30000" dirty="0"/>
                <a:t>th</a:t>
              </a:r>
              <a:r>
                <a:rPr lang="en-US" sz="1400" dirty="0"/>
                <a:t> grade Thomas High scores assigned </a:t>
              </a:r>
              <a:r>
                <a:rPr lang="en-US" sz="1400" dirty="0" err="1"/>
                <a:t>NaN</a:t>
              </a:r>
              <a:r>
                <a:rPr lang="en-US" sz="1400" dirty="0"/>
                <a:t> and score averages calculated only with 10</a:t>
              </a:r>
              <a:r>
                <a:rPr lang="en-US" sz="1400" baseline="30000" dirty="0"/>
                <a:t>th</a:t>
              </a:r>
              <a:r>
                <a:rPr lang="en-US" sz="1400" dirty="0"/>
                <a:t> to 12</a:t>
              </a:r>
              <a:r>
                <a:rPr lang="en-US" sz="1400" baseline="30000" dirty="0"/>
                <a:t>th</a:t>
              </a:r>
              <a:r>
                <a:rPr lang="en-US" sz="1400" dirty="0"/>
                <a:t> grade student count)</a:t>
              </a:r>
            </a:p>
          </p:txBody>
        </p:sp>
        <p:pic>
          <p:nvPicPr>
            <p:cNvPr id="12" name="Picture 11" descr="Table&#10;&#10;Description automatically generated">
              <a:extLst>
                <a:ext uri="{FF2B5EF4-FFF2-40B4-BE49-F238E27FC236}">
                  <a16:creationId xmlns:a16="http://schemas.microsoft.com/office/drawing/2014/main" id="{9ABB149B-7B45-4221-A0E9-1C7258F90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99"/>
            <a:stretch/>
          </p:blipFill>
          <p:spPr>
            <a:xfrm>
              <a:off x="6085129" y="2082642"/>
              <a:ext cx="6106871" cy="39672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7E4FA1-B67A-4875-8241-878B0F3C5883}"/>
                </a:ext>
              </a:extLst>
            </p:cNvPr>
            <p:cNvSpPr txBox="1"/>
            <p:nvPr/>
          </p:nvSpPr>
          <p:spPr>
            <a:xfrm>
              <a:off x="7745986" y="1821032"/>
              <a:ext cx="2785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Schools ranked by overall passing percentage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80DD0A-2DAB-4B01-9BBE-90AA6972BE4E}"/>
                </a:ext>
              </a:extLst>
            </p:cNvPr>
            <p:cNvSpPr txBox="1"/>
            <p:nvPr/>
          </p:nvSpPr>
          <p:spPr>
            <a:xfrm>
              <a:off x="1629045" y="1821032"/>
              <a:ext cx="2785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Schools ranked by overall passing percentage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E44A93-D34C-4CF2-8B7D-21839E38BC99}"/>
                </a:ext>
              </a:extLst>
            </p:cNvPr>
            <p:cNvSpPr txBox="1"/>
            <p:nvPr/>
          </p:nvSpPr>
          <p:spPr>
            <a:xfrm>
              <a:off x="220838" y="1118204"/>
              <a:ext cx="5601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Repeated analysis (9</a:t>
              </a:r>
              <a:r>
                <a:rPr lang="en-US" sz="1400" baseline="30000" dirty="0"/>
                <a:t>th</a:t>
              </a:r>
              <a:r>
                <a:rPr lang="en-US" sz="1400" dirty="0"/>
                <a:t> grade Thomas High scores assigned </a:t>
              </a:r>
              <a:r>
                <a:rPr lang="en-US" sz="1400" dirty="0" err="1"/>
                <a:t>NaN</a:t>
              </a:r>
              <a:r>
                <a:rPr lang="en-US" sz="1400" dirty="0"/>
                <a:t> and score averages calculated with entire student count)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25993-BC39-4674-99FF-E3963E99A784}"/>
                </a:ext>
              </a:extLst>
            </p:cNvPr>
            <p:cNvSpPr/>
            <p:nvPr/>
          </p:nvSpPr>
          <p:spPr>
            <a:xfrm>
              <a:off x="6074395" y="2605875"/>
              <a:ext cx="6117605" cy="2616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85D18CB4-F919-4F3A-A4BE-569F022C7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" r="1151"/>
            <a:stretch/>
          </p:blipFill>
          <p:spPr>
            <a:xfrm>
              <a:off x="0" y="2103516"/>
              <a:ext cx="6011474" cy="394637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C35377-6AA7-4E0D-A628-7EDD606AB827}"/>
                </a:ext>
              </a:extLst>
            </p:cNvPr>
            <p:cNvSpPr/>
            <p:nvPr/>
          </p:nvSpPr>
          <p:spPr>
            <a:xfrm>
              <a:off x="21607" y="4029893"/>
              <a:ext cx="6036888" cy="2491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1DE89-BAD5-49FB-9E2D-DA692CCDD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95" y="1118374"/>
              <a:ext cx="15900" cy="48385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16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B7F8286-C273-4723-AD6A-DB0818B7E67D}"/>
              </a:ext>
            </a:extLst>
          </p:cNvPr>
          <p:cNvGrpSpPr/>
          <p:nvPr/>
        </p:nvGrpSpPr>
        <p:grpSpPr>
          <a:xfrm>
            <a:off x="548444" y="350505"/>
            <a:ext cx="11095112" cy="4916267"/>
            <a:chOff x="381794" y="739125"/>
            <a:chExt cx="11095112" cy="4916267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17DB65D4-ACE0-4DEE-B8E8-60F430141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94" y="2264198"/>
              <a:ext cx="2545301" cy="3391194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48BA0E30-FC2A-451B-B17A-77B10F58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337" y="2264198"/>
              <a:ext cx="2621507" cy="3391194"/>
            </a:xfrm>
            <a:prstGeom prst="rect">
              <a:avLst/>
            </a:prstGeom>
          </p:spPr>
        </p:pic>
        <p:pic>
          <p:nvPicPr>
            <p:cNvPr id="9" name="Picture 8" descr="Table&#10;&#10;Description automatically generated">
              <a:extLst>
                <a:ext uri="{FF2B5EF4-FFF2-40B4-BE49-F238E27FC236}">
                  <a16:creationId xmlns:a16="http://schemas.microsoft.com/office/drawing/2014/main" id="{9CDBBB67-AB0F-41F4-8D7F-A91310D0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5578" y="2214135"/>
              <a:ext cx="2575783" cy="3406435"/>
            </a:xfrm>
            <a:prstGeom prst="rect">
              <a:avLst/>
            </a:prstGeom>
          </p:spPr>
        </p:pic>
        <p:pic>
          <p:nvPicPr>
            <p:cNvPr id="11" name="Picture 10" descr="Table&#10;&#10;Description automatically generated">
              <a:extLst>
                <a:ext uri="{FF2B5EF4-FFF2-40B4-BE49-F238E27FC236}">
                  <a16:creationId xmlns:a16="http://schemas.microsoft.com/office/drawing/2014/main" id="{CF0892E8-6092-4A24-A114-7434EF2E9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158" y="2264198"/>
              <a:ext cx="2636748" cy="33683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DD783-DF73-4238-A4B9-3FC90DA960A1}"/>
                </a:ext>
              </a:extLst>
            </p:cNvPr>
            <p:cNvSpPr txBox="1"/>
            <p:nvPr/>
          </p:nvSpPr>
          <p:spPr>
            <a:xfrm>
              <a:off x="991033" y="1875580"/>
              <a:ext cx="1375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Analysis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3D4A27-0B1B-45B7-BE89-BE9DC210E40C}"/>
                </a:ext>
              </a:extLst>
            </p:cNvPr>
            <p:cNvSpPr txBox="1"/>
            <p:nvPr/>
          </p:nvSpPr>
          <p:spPr>
            <a:xfrm>
              <a:off x="3686858" y="739125"/>
              <a:ext cx="4597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Scores by Grade Summary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EC0561-0F83-41EE-97D7-86076E12805C}"/>
                </a:ext>
              </a:extLst>
            </p:cNvPr>
            <p:cNvSpPr txBox="1"/>
            <p:nvPr/>
          </p:nvSpPr>
          <p:spPr>
            <a:xfrm>
              <a:off x="3588139" y="1875579"/>
              <a:ext cx="1505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Repeated Analysis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F5AF52-A256-4757-94D5-9C5C09CDA461}"/>
                </a:ext>
              </a:extLst>
            </p:cNvPr>
            <p:cNvSpPr/>
            <p:nvPr/>
          </p:nvSpPr>
          <p:spPr>
            <a:xfrm>
              <a:off x="381794" y="4941455"/>
              <a:ext cx="11031469" cy="222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CBCBBC-239A-4F9B-9037-CC467BE1349E}"/>
                </a:ext>
              </a:extLst>
            </p:cNvPr>
            <p:cNvSpPr txBox="1"/>
            <p:nvPr/>
          </p:nvSpPr>
          <p:spPr>
            <a:xfrm>
              <a:off x="2156794" y="1454880"/>
              <a:ext cx="1747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Math Scores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32B717-E9B7-4163-B4F9-DDA0541756C8}"/>
                </a:ext>
              </a:extLst>
            </p:cNvPr>
            <p:cNvSpPr txBox="1"/>
            <p:nvPr/>
          </p:nvSpPr>
          <p:spPr>
            <a:xfrm>
              <a:off x="7777013" y="1387772"/>
              <a:ext cx="2126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Reading Scores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C575A8-3239-48C4-8C1C-337BE3E977FE}"/>
                </a:ext>
              </a:extLst>
            </p:cNvPr>
            <p:cNvCxnSpPr>
              <a:cxnSpLocks/>
            </p:cNvCxnSpPr>
            <p:nvPr/>
          </p:nvCxnSpPr>
          <p:spPr>
            <a:xfrm>
              <a:off x="5779968" y="1618604"/>
              <a:ext cx="0" cy="40019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E69A6C-5558-4D94-83DB-E19BC1671B7A}"/>
                </a:ext>
              </a:extLst>
            </p:cNvPr>
            <p:cNvSpPr txBox="1"/>
            <p:nvPr/>
          </p:nvSpPr>
          <p:spPr>
            <a:xfrm>
              <a:off x="9399651" y="1875578"/>
              <a:ext cx="1517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Repeated Analysis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4E5AD8-E0ED-451C-ABCA-5C6E4CD63695}"/>
                </a:ext>
              </a:extLst>
            </p:cNvPr>
            <p:cNvSpPr txBox="1"/>
            <p:nvPr/>
          </p:nvSpPr>
          <p:spPr>
            <a:xfrm>
              <a:off x="6587145" y="1876342"/>
              <a:ext cx="1377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74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4F4220-0175-4AD2-8D73-3162F76E99B1}"/>
              </a:ext>
            </a:extLst>
          </p:cNvPr>
          <p:cNvGrpSpPr/>
          <p:nvPr/>
        </p:nvGrpSpPr>
        <p:grpSpPr>
          <a:xfrm>
            <a:off x="2763825" y="316233"/>
            <a:ext cx="6664350" cy="5802627"/>
            <a:chOff x="2763825" y="-19047"/>
            <a:chExt cx="6664350" cy="580262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9A65251-8DC4-4C56-B6A0-BD829123CFD6}"/>
                </a:ext>
              </a:extLst>
            </p:cNvPr>
            <p:cNvGrpSpPr/>
            <p:nvPr/>
          </p:nvGrpSpPr>
          <p:grpSpPr>
            <a:xfrm>
              <a:off x="2763825" y="610123"/>
              <a:ext cx="6664350" cy="5173457"/>
              <a:chOff x="1161389" y="488203"/>
              <a:chExt cx="6664350" cy="5173457"/>
            </a:xfrm>
          </p:grpSpPr>
          <p:pic>
            <p:nvPicPr>
              <p:cNvPr id="5" name="Picture 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85CED29-A1FC-4F16-A1C8-04215442C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1390" y="701302"/>
                <a:ext cx="6664349" cy="1240211"/>
              </a:xfrm>
              <a:prstGeom prst="rect">
                <a:avLst/>
              </a:prstGeom>
            </p:spPr>
          </p:pic>
          <p:pic>
            <p:nvPicPr>
              <p:cNvPr id="7" name="Picture 6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9DA6B1E4-2C5F-452D-AA06-95141C10A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5218" y="2459679"/>
                <a:ext cx="6519562" cy="127710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5BDB7A-20CC-4728-85B2-4AE1813681F7}"/>
                  </a:ext>
                </a:extLst>
              </p:cNvPr>
              <p:cNvSpPr txBox="1"/>
              <p:nvPr/>
            </p:nvSpPr>
            <p:spPr>
              <a:xfrm>
                <a:off x="1161390" y="1977314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only with 10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to 12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student count)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1B673-D055-400E-B514-2F0086F4A5A8}"/>
                  </a:ext>
                </a:extLst>
              </p:cNvPr>
              <p:cNvSpPr txBox="1"/>
              <p:nvPr/>
            </p:nvSpPr>
            <p:spPr>
              <a:xfrm>
                <a:off x="1245219" y="488203"/>
                <a:ext cx="1803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Original analysis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725E6F-8999-4786-B7BB-DC1E5895D72A}"/>
                  </a:ext>
                </a:extLst>
              </p:cNvPr>
              <p:cNvSpPr txBox="1"/>
              <p:nvPr/>
            </p:nvSpPr>
            <p:spPr>
              <a:xfrm>
                <a:off x="1161390" y="3829607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with entire student count)</a:t>
                </a:r>
              </a:p>
            </p:txBody>
          </p:sp>
          <p:pic>
            <p:nvPicPr>
              <p:cNvPr id="12" name="Picture 11" descr="Table&#10;&#10;Description automatically generated">
                <a:extLst>
                  <a:ext uri="{FF2B5EF4-FFF2-40B4-BE49-F238E27FC236}">
                    <a16:creationId xmlns:a16="http://schemas.microsoft.com/office/drawing/2014/main" id="{AABB226A-2ED1-4F62-B8D1-5C26B724C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5218" y="4297058"/>
                <a:ext cx="6580521" cy="1264458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F424B4-DD6D-48D3-B77A-9F0AA9FD45AF}"/>
                  </a:ext>
                </a:extLst>
              </p:cNvPr>
              <p:cNvSpPr/>
              <p:nvPr/>
            </p:nvSpPr>
            <p:spPr>
              <a:xfrm>
                <a:off x="1161390" y="488203"/>
                <a:ext cx="6664349" cy="14891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D2EC87-0D4F-45AC-AE80-286099F135F2}"/>
                  </a:ext>
                </a:extLst>
              </p:cNvPr>
              <p:cNvSpPr/>
              <p:nvPr/>
            </p:nvSpPr>
            <p:spPr>
              <a:xfrm>
                <a:off x="1161389" y="1977314"/>
                <a:ext cx="6664349" cy="1759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09754B-FF7B-4F80-BF23-016041CD17B0}"/>
                  </a:ext>
                </a:extLst>
              </p:cNvPr>
              <p:cNvSpPr/>
              <p:nvPr/>
            </p:nvSpPr>
            <p:spPr>
              <a:xfrm>
                <a:off x="1161389" y="3736780"/>
                <a:ext cx="6664349" cy="19248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B6C4CD-1EF1-4C5A-96B3-EE31CBA19520}"/>
                  </a:ext>
                </a:extLst>
              </p:cNvPr>
              <p:cNvSpPr/>
              <p:nvPr/>
            </p:nvSpPr>
            <p:spPr>
              <a:xfrm>
                <a:off x="1245218" y="1494948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17F79E-2B57-4B87-A91F-479257C1B517}"/>
                  </a:ext>
                </a:extLst>
              </p:cNvPr>
              <p:cNvSpPr/>
              <p:nvPr/>
            </p:nvSpPr>
            <p:spPr>
              <a:xfrm>
                <a:off x="1245218" y="3239929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DFF9027-6A34-4C5F-92BF-57F1BB5420C4}"/>
                  </a:ext>
                </a:extLst>
              </p:cNvPr>
              <p:cNvSpPr/>
              <p:nvPr/>
            </p:nvSpPr>
            <p:spPr>
              <a:xfrm>
                <a:off x="1245218" y="5093930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9947E-7740-4A59-9E74-F2B7040322D4}"/>
                </a:ext>
              </a:extLst>
            </p:cNvPr>
            <p:cNvSpPr txBox="1"/>
            <p:nvPr/>
          </p:nvSpPr>
          <p:spPr>
            <a:xfrm>
              <a:off x="2905916" y="-19047"/>
              <a:ext cx="6380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Scores by School Spending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83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CBEAEF-DE9A-4D14-8588-B84526AA0345}"/>
              </a:ext>
            </a:extLst>
          </p:cNvPr>
          <p:cNvGrpSpPr/>
          <p:nvPr/>
        </p:nvGrpSpPr>
        <p:grpSpPr>
          <a:xfrm>
            <a:off x="2763825" y="324827"/>
            <a:ext cx="6664350" cy="5758232"/>
            <a:chOff x="2763825" y="324827"/>
            <a:chExt cx="6664350" cy="5758232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1402B3B7-3C9E-431A-857C-3338FD44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976" y="1253180"/>
              <a:ext cx="6508044" cy="1066892"/>
            </a:xfrm>
            <a:prstGeom prst="rect">
              <a:avLst/>
            </a:prstGeom>
          </p:spPr>
        </p:pic>
        <p:pic>
          <p:nvPicPr>
            <p:cNvPr id="6" name="Picture 5" descr="Table&#10;&#10;Description automatically generated">
              <a:extLst>
                <a:ext uri="{FF2B5EF4-FFF2-40B4-BE49-F238E27FC236}">
                  <a16:creationId xmlns:a16="http://schemas.microsoft.com/office/drawing/2014/main" id="{ED46F94B-B287-4D6D-9056-11AEF0A08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130" y="2864578"/>
              <a:ext cx="6424217" cy="1104996"/>
            </a:xfrm>
            <a:prstGeom prst="rect">
              <a:avLst/>
            </a:prstGeom>
          </p:spPr>
        </p:pic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855F837F-7AAB-4864-A2D0-A719E42C5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976" y="4837472"/>
              <a:ext cx="6586198" cy="112823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9A65251-8DC4-4C56-B6A0-BD829123CFD6}"/>
                </a:ext>
              </a:extLst>
            </p:cNvPr>
            <p:cNvGrpSpPr/>
            <p:nvPr/>
          </p:nvGrpSpPr>
          <p:grpSpPr>
            <a:xfrm>
              <a:off x="2763825" y="909602"/>
              <a:ext cx="6664350" cy="5173457"/>
              <a:chOff x="1161389" y="488203"/>
              <a:chExt cx="6664350" cy="517345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5BDB7A-20CC-4728-85B2-4AE1813681F7}"/>
                  </a:ext>
                </a:extLst>
              </p:cNvPr>
              <p:cNvSpPr txBox="1"/>
              <p:nvPr/>
            </p:nvSpPr>
            <p:spPr>
              <a:xfrm>
                <a:off x="1161390" y="1977314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only with 10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to 12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student count)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1B673-D055-400E-B514-2F0086F4A5A8}"/>
                  </a:ext>
                </a:extLst>
              </p:cNvPr>
              <p:cNvSpPr txBox="1"/>
              <p:nvPr/>
            </p:nvSpPr>
            <p:spPr>
              <a:xfrm>
                <a:off x="1245219" y="488203"/>
                <a:ext cx="1803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Original analysis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725E6F-8999-4786-B7BB-DC1E5895D72A}"/>
                  </a:ext>
                </a:extLst>
              </p:cNvPr>
              <p:cNvSpPr txBox="1"/>
              <p:nvPr/>
            </p:nvSpPr>
            <p:spPr>
              <a:xfrm>
                <a:off x="1161390" y="3829607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with entire student count)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F424B4-DD6D-48D3-B77A-9F0AA9FD45AF}"/>
                  </a:ext>
                </a:extLst>
              </p:cNvPr>
              <p:cNvSpPr/>
              <p:nvPr/>
            </p:nvSpPr>
            <p:spPr>
              <a:xfrm>
                <a:off x="1161390" y="488203"/>
                <a:ext cx="6664349" cy="14891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D2EC87-0D4F-45AC-AE80-286099F135F2}"/>
                  </a:ext>
                </a:extLst>
              </p:cNvPr>
              <p:cNvSpPr/>
              <p:nvPr/>
            </p:nvSpPr>
            <p:spPr>
              <a:xfrm>
                <a:off x="1161389" y="1977314"/>
                <a:ext cx="6664349" cy="1759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09754B-FF7B-4F80-BF23-016041CD17B0}"/>
                  </a:ext>
                </a:extLst>
              </p:cNvPr>
              <p:cNvSpPr/>
              <p:nvPr/>
            </p:nvSpPr>
            <p:spPr>
              <a:xfrm>
                <a:off x="1161389" y="3736780"/>
                <a:ext cx="6664349" cy="19248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B6C4CD-1EF1-4C5A-96B3-EE31CBA19520}"/>
                  </a:ext>
                </a:extLst>
              </p:cNvPr>
              <p:cNvSpPr/>
              <p:nvPr/>
            </p:nvSpPr>
            <p:spPr>
              <a:xfrm>
                <a:off x="1228022" y="1416913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17F79E-2B57-4B87-A91F-479257C1B517}"/>
                  </a:ext>
                </a:extLst>
              </p:cNvPr>
              <p:cNvSpPr/>
              <p:nvPr/>
            </p:nvSpPr>
            <p:spPr>
              <a:xfrm>
                <a:off x="1245218" y="3102158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DFF9027-6A34-4C5F-92BF-57F1BB5420C4}"/>
                  </a:ext>
                </a:extLst>
              </p:cNvPr>
              <p:cNvSpPr/>
              <p:nvPr/>
            </p:nvSpPr>
            <p:spPr>
              <a:xfrm>
                <a:off x="1245218" y="5050695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9947E-7740-4A59-9E74-F2B7040322D4}"/>
                </a:ext>
              </a:extLst>
            </p:cNvPr>
            <p:cNvSpPr txBox="1"/>
            <p:nvPr/>
          </p:nvSpPr>
          <p:spPr>
            <a:xfrm>
              <a:off x="3379149" y="324827"/>
              <a:ext cx="5433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Scores by School Size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1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CE47CAE-C85D-4DE7-911B-04E2D93578ED}"/>
              </a:ext>
            </a:extLst>
          </p:cNvPr>
          <p:cNvGrpSpPr/>
          <p:nvPr/>
        </p:nvGrpSpPr>
        <p:grpSpPr>
          <a:xfrm>
            <a:off x="2763825" y="330377"/>
            <a:ext cx="6664350" cy="5022117"/>
            <a:chOff x="2763825" y="330377"/>
            <a:chExt cx="6664350" cy="5022117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6D037F6D-30E9-428E-A686-AE2969DC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654" y="1233114"/>
              <a:ext cx="6450630" cy="886962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779EA7E1-BD1E-4BC8-B579-E2C1C796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653" y="2760488"/>
              <a:ext cx="6441420" cy="897111"/>
            </a:xfrm>
            <a:prstGeom prst="rect">
              <a:avLst/>
            </a:prstGeom>
          </p:spPr>
        </p:pic>
        <p:pic>
          <p:nvPicPr>
            <p:cNvPr id="12" name="Picture 11" descr="Table&#10;&#10;Description automatically generated">
              <a:extLst>
                <a:ext uri="{FF2B5EF4-FFF2-40B4-BE49-F238E27FC236}">
                  <a16:creationId xmlns:a16="http://schemas.microsoft.com/office/drawing/2014/main" id="{0E38CE77-2236-4380-8769-3A13C4A1A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653" y="4350627"/>
              <a:ext cx="6441420" cy="964705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9A65251-8DC4-4C56-B6A0-BD829123CFD6}"/>
                </a:ext>
              </a:extLst>
            </p:cNvPr>
            <p:cNvGrpSpPr/>
            <p:nvPr/>
          </p:nvGrpSpPr>
          <p:grpSpPr>
            <a:xfrm>
              <a:off x="2763825" y="909602"/>
              <a:ext cx="6664350" cy="4442892"/>
              <a:chOff x="1161389" y="488203"/>
              <a:chExt cx="6664350" cy="44428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5BDB7A-20CC-4728-85B2-4AE1813681F7}"/>
                  </a:ext>
                </a:extLst>
              </p:cNvPr>
              <p:cNvSpPr txBox="1"/>
              <p:nvPr/>
            </p:nvSpPr>
            <p:spPr>
              <a:xfrm>
                <a:off x="1161390" y="1786001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only with 10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to 12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student count)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1B673-D055-400E-B514-2F0086F4A5A8}"/>
                  </a:ext>
                </a:extLst>
              </p:cNvPr>
              <p:cNvSpPr txBox="1"/>
              <p:nvPr/>
            </p:nvSpPr>
            <p:spPr>
              <a:xfrm>
                <a:off x="1245219" y="488203"/>
                <a:ext cx="1803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Original analysis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725E6F-8999-4786-B7BB-DC1E5895D72A}"/>
                  </a:ext>
                </a:extLst>
              </p:cNvPr>
              <p:cNvSpPr txBox="1"/>
              <p:nvPr/>
            </p:nvSpPr>
            <p:spPr>
              <a:xfrm>
                <a:off x="1161390" y="3402210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with entire student count)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F424B4-DD6D-48D3-B77A-9F0AA9FD45AF}"/>
                  </a:ext>
                </a:extLst>
              </p:cNvPr>
              <p:cNvSpPr/>
              <p:nvPr/>
            </p:nvSpPr>
            <p:spPr>
              <a:xfrm>
                <a:off x="1161390" y="488203"/>
                <a:ext cx="6664349" cy="12183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D2EC87-0D4F-45AC-AE80-286099F135F2}"/>
                  </a:ext>
                </a:extLst>
              </p:cNvPr>
              <p:cNvSpPr/>
              <p:nvPr/>
            </p:nvSpPr>
            <p:spPr>
              <a:xfrm>
                <a:off x="1161389" y="1698677"/>
                <a:ext cx="6664349" cy="161620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09754B-FF7B-4F80-BF23-016041CD17B0}"/>
                  </a:ext>
                </a:extLst>
              </p:cNvPr>
              <p:cNvSpPr/>
              <p:nvPr/>
            </p:nvSpPr>
            <p:spPr>
              <a:xfrm>
                <a:off x="1161389" y="3314886"/>
                <a:ext cx="6664349" cy="161620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B6C4CD-1EF1-4C5A-96B3-EE31CBA19520}"/>
                  </a:ext>
                </a:extLst>
              </p:cNvPr>
              <p:cNvSpPr/>
              <p:nvPr/>
            </p:nvSpPr>
            <p:spPr>
              <a:xfrm>
                <a:off x="1232038" y="1227031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17F79E-2B57-4B87-A91F-479257C1B517}"/>
                  </a:ext>
                </a:extLst>
              </p:cNvPr>
              <p:cNvSpPr/>
              <p:nvPr/>
            </p:nvSpPr>
            <p:spPr>
              <a:xfrm>
                <a:off x="1222349" y="2787644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DFF9027-6A34-4C5F-92BF-57F1BB5420C4}"/>
                  </a:ext>
                </a:extLst>
              </p:cNvPr>
              <p:cNvSpPr/>
              <p:nvPr/>
            </p:nvSpPr>
            <p:spPr>
              <a:xfrm>
                <a:off x="1237597" y="4378497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9947E-7740-4A59-9E74-F2B7040322D4}"/>
                </a:ext>
              </a:extLst>
            </p:cNvPr>
            <p:cNvSpPr txBox="1"/>
            <p:nvPr/>
          </p:nvSpPr>
          <p:spPr>
            <a:xfrm>
              <a:off x="3350739" y="330377"/>
              <a:ext cx="5513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Scores by School Type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21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266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Frost</dc:creator>
  <cp:lastModifiedBy>Sam Frost</cp:lastModifiedBy>
  <cp:revision>17</cp:revision>
  <dcterms:created xsi:type="dcterms:W3CDTF">2021-04-03T18:11:50Z</dcterms:created>
  <dcterms:modified xsi:type="dcterms:W3CDTF">2021-04-04T00:15:21Z</dcterms:modified>
</cp:coreProperties>
</file>