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70" r:id="rId2"/>
    <p:sldId id="274" r:id="rId3"/>
    <p:sldId id="285" r:id="rId4"/>
    <p:sldId id="286" r:id="rId5"/>
    <p:sldId id="287" r:id="rId6"/>
    <p:sldId id="288" r:id="rId7"/>
    <p:sldId id="289" r:id="rId8"/>
    <p:sldId id="290" r:id="rId9"/>
    <p:sldId id="294" r:id="rId10"/>
    <p:sldId id="295" r:id="rId11"/>
    <p:sldId id="296" r:id="rId12"/>
    <p:sldId id="297" r:id="rId13"/>
    <p:sldId id="298" r:id="rId14"/>
    <p:sldId id="29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25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D9F75-A962-4055-86C5-C95CDF8EA3D9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8BED6-712C-4703-A4D0-B0FADCE546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8BED6-712C-4703-A4D0-B0FADCE546F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8BED6-712C-4703-A4D0-B0FADCE546F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8BED6-712C-4703-A4D0-B0FADCE546F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8BED6-712C-4703-A4D0-B0FADCE546F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8BED6-712C-4703-A4D0-B0FADCE546F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8BED6-712C-4703-A4D0-B0FADCE546F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FA085DF-1272-4F00-94FB-99B5A57F3BDF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8BED6-712C-4703-A4D0-B0FADCE546F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8BED6-712C-4703-A4D0-B0FADCE546F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8BED6-712C-4703-A4D0-B0FADCE546F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8BED6-712C-4703-A4D0-B0FADCE546F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8BED6-712C-4703-A4D0-B0FADCE546F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8BED6-712C-4703-A4D0-B0FADCE546F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8BED6-712C-4703-A4D0-B0FADCE546F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10D7-0FF9-4BDB-9C40-374127404801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A22B-BF9E-4ECB-8238-C544F5E4BE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10D7-0FF9-4BDB-9C40-374127404801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A22B-BF9E-4ECB-8238-C544F5E4BE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10D7-0FF9-4BDB-9C40-374127404801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A22B-BF9E-4ECB-8238-C544F5E4BE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10D7-0FF9-4BDB-9C40-374127404801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A22B-BF9E-4ECB-8238-C544F5E4BE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10D7-0FF9-4BDB-9C40-374127404801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A22B-BF9E-4ECB-8238-C544F5E4BE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10D7-0FF9-4BDB-9C40-374127404801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A22B-BF9E-4ECB-8238-C544F5E4BE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10D7-0FF9-4BDB-9C40-374127404801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A22B-BF9E-4ECB-8238-C544F5E4BE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10D7-0FF9-4BDB-9C40-374127404801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A22B-BF9E-4ECB-8238-C544F5E4BE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10D7-0FF9-4BDB-9C40-374127404801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A22B-BF9E-4ECB-8238-C544F5E4BE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10D7-0FF9-4BDB-9C40-374127404801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A22B-BF9E-4ECB-8238-C544F5E4BE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10D7-0FF9-4BDB-9C40-374127404801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A22B-BF9E-4ECB-8238-C544F5E4BE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710D7-0FF9-4BDB-9C40-374127404801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FA22B-BF9E-4ECB-8238-C544F5E4BE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914400"/>
            <a:ext cx="7772400" cy="1470025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ja-JP" altLang="en-US" sz="7200"/>
              <a:t>漢字たまご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67000"/>
            <a:ext cx="6400800" cy="17526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ja-JP" altLang="en-US" sz="5400">
                <a:solidFill>
                  <a:schemeClr val="tx1"/>
                </a:solidFill>
              </a:rPr>
              <a:t>第</a:t>
            </a:r>
            <a:r>
              <a:rPr lang="en-US" altLang="ja-JP" sz="5400" dirty="0">
                <a:solidFill>
                  <a:schemeClr val="tx1"/>
                </a:solidFill>
              </a:rPr>
              <a:t>5</a:t>
            </a:r>
            <a:r>
              <a:rPr lang="ja-JP" altLang="en-US" sz="5400">
                <a:solidFill>
                  <a:schemeClr val="tx1"/>
                </a:solidFill>
              </a:rPr>
              <a:t>回目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76400" y="1295400"/>
            <a:ext cx="2971800" cy="2438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600"/>
              <a:t>飲</a:t>
            </a:r>
            <a:endParaRPr lang="en-US" sz="16600" dirty="0"/>
          </a:p>
        </p:txBody>
      </p:sp>
      <p:sp>
        <p:nvSpPr>
          <p:cNvPr id="6" name="Rounded Rectangle 5"/>
          <p:cNvSpPr/>
          <p:nvPr/>
        </p:nvSpPr>
        <p:spPr>
          <a:xfrm>
            <a:off x="228600" y="2133600"/>
            <a:ext cx="12954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Uống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133600" y="3886200"/>
            <a:ext cx="19050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Ẩm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724400" y="2057400"/>
            <a:ext cx="21336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>
                <a:solidFill>
                  <a:schemeClr val="tx1"/>
                </a:solidFill>
              </a:rPr>
              <a:t>の・みます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133600" y="228600"/>
            <a:ext cx="21336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>
                <a:solidFill>
                  <a:schemeClr val="tx1"/>
                </a:solidFill>
              </a:rPr>
              <a:t>いん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86600" y="1600200"/>
            <a:ext cx="20574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飲食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81800" y="2743200"/>
            <a:ext cx="23622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いんしょく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858000" y="3886200"/>
            <a:ext cx="20574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飲み水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553200" y="5029200"/>
            <a:ext cx="23622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のみみず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C7AE7C5-FD7D-4FBB-BE52-14E082778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80196">
            <a:off x="432590" y="4671988"/>
            <a:ext cx="5117477" cy="17785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193" name="Picture 1" descr="漢字「飲」の筆順(書き順)解説アニメーション">
            <a:extLst>
              <a:ext uri="{FF2B5EF4-FFF2-40B4-BE49-F238E27FC236}">
                <a16:creationId xmlns:a16="http://schemas.microsoft.com/office/drawing/2014/main" id="{F47F8BAD-94D1-4EC4-A97F-F225013A0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2" grpId="0" animBg="1"/>
      <p:bldP spid="11" grpId="0" animBg="1"/>
      <p:bldP spid="13" grpId="0" animBg="1"/>
      <p:bldP spid="10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76400" y="1295400"/>
            <a:ext cx="2971800" cy="2438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600"/>
              <a:t>買</a:t>
            </a:r>
            <a:endParaRPr lang="en-US" sz="16600" dirty="0"/>
          </a:p>
        </p:txBody>
      </p:sp>
      <p:sp>
        <p:nvSpPr>
          <p:cNvPr id="6" name="Rounded Rectangle 5"/>
          <p:cNvSpPr/>
          <p:nvPr/>
        </p:nvSpPr>
        <p:spPr>
          <a:xfrm>
            <a:off x="228600" y="2057400"/>
            <a:ext cx="1295400" cy="990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Mua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sắm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133600" y="3810000"/>
            <a:ext cx="19050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Mãi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724400" y="2057400"/>
            <a:ext cx="21336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>
                <a:solidFill>
                  <a:schemeClr val="tx1"/>
                </a:solidFill>
              </a:rPr>
              <a:t>か・います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133600" y="228600"/>
            <a:ext cx="21336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>
                <a:solidFill>
                  <a:schemeClr val="tx1"/>
                </a:solidFill>
              </a:rPr>
              <a:t>ばい</a:t>
            </a:r>
            <a:endParaRPr lang="en-US" sz="3200" b="1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4B8298-E0E6-49B8-897E-2E81664A4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98869">
            <a:off x="315465" y="4547908"/>
            <a:ext cx="5170510" cy="20293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217" name="Picture 1" descr="漢字「買」の筆順(書き順)解説アニメーション">
            <a:extLst>
              <a:ext uri="{FF2B5EF4-FFF2-40B4-BE49-F238E27FC236}">
                <a16:creationId xmlns:a16="http://schemas.microsoft.com/office/drawing/2014/main" id="{D7BD916F-7FFA-4529-A3F6-22164AA48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76400" y="1295400"/>
            <a:ext cx="2971800" cy="2438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600"/>
              <a:t>物</a:t>
            </a:r>
            <a:endParaRPr lang="en-US" sz="16600" dirty="0"/>
          </a:p>
        </p:txBody>
      </p:sp>
      <p:sp>
        <p:nvSpPr>
          <p:cNvPr id="6" name="Rounded Rectangle 5"/>
          <p:cNvSpPr/>
          <p:nvPr/>
        </p:nvSpPr>
        <p:spPr>
          <a:xfrm>
            <a:off x="228600" y="2362200"/>
            <a:ext cx="1295400" cy="1066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vật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vật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133600" y="3886200"/>
            <a:ext cx="19050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Vật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724400" y="2057400"/>
            <a:ext cx="16002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>
                <a:solidFill>
                  <a:schemeClr val="tx1"/>
                </a:solidFill>
              </a:rPr>
              <a:t>もの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133600" y="228600"/>
            <a:ext cx="21336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>
                <a:solidFill>
                  <a:schemeClr val="tx1"/>
                </a:solidFill>
              </a:rPr>
              <a:t>ぶつ</a:t>
            </a:r>
            <a:r>
              <a:rPr lang="en-US" altLang="ja-JP" sz="3200" b="1" dirty="0">
                <a:solidFill>
                  <a:schemeClr val="tx1"/>
                </a:solidFill>
              </a:rPr>
              <a:t>/</a:t>
            </a:r>
            <a:r>
              <a:rPr lang="ja-JP" altLang="en-US" sz="3200" b="1">
                <a:solidFill>
                  <a:schemeClr val="tx1"/>
                </a:solidFill>
              </a:rPr>
              <a:t>もつ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86600" y="0"/>
            <a:ext cx="20574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買い物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781800" y="1143000"/>
            <a:ext cx="23622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かいもの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781800" y="2286000"/>
            <a:ext cx="23622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食べ物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791200" y="3505200"/>
            <a:ext cx="33528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たべもの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858000" y="4572000"/>
            <a:ext cx="20574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飲み物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477000" y="5715000"/>
            <a:ext cx="23622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のみもの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1C64C56-D0D7-4AB0-B957-6D887E8EF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77865">
            <a:off x="347933" y="4794064"/>
            <a:ext cx="4832427" cy="18315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41" name="Picture 1" descr="漢字「物」の筆順(書き順)解説アニメーション">
            <a:extLst>
              <a:ext uri="{FF2B5EF4-FFF2-40B4-BE49-F238E27FC236}">
                <a16:creationId xmlns:a16="http://schemas.microsoft.com/office/drawing/2014/main" id="{12757C03-C117-44C4-A27D-F4DFFAE3D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2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76400" y="1295400"/>
            <a:ext cx="2971800" cy="2438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600"/>
              <a:t>行</a:t>
            </a:r>
            <a:endParaRPr lang="en-US" sz="16600" dirty="0"/>
          </a:p>
        </p:txBody>
      </p:sp>
      <p:sp>
        <p:nvSpPr>
          <p:cNvPr id="6" name="Rounded Rectangle 5"/>
          <p:cNvSpPr/>
          <p:nvPr/>
        </p:nvSpPr>
        <p:spPr>
          <a:xfrm>
            <a:off x="228600" y="2133600"/>
            <a:ext cx="12954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Đi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133600" y="3886200"/>
            <a:ext cx="19050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724400" y="2057400"/>
            <a:ext cx="19812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>
                <a:solidFill>
                  <a:schemeClr val="tx1"/>
                </a:solidFill>
              </a:rPr>
              <a:t>い・きます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133600" y="228600"/>
            <a:ext cx="21336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>
                <a:solidFill>
                  <a:schemeClr val="tx1"/>
                </a:solidFill>
              </a:rPr>
              <a:t>こう</a:t>
            </a:r>
            <a:endParaRPr lang="en-US" sz="3200" b="1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A7121E-5C21-4D7C-A4CF-67DD98B9B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705639"/>
            <a:ext cx="5054091" cy="19237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265" name="Picture 1" descr="漢字「行」の筆順(書き順)解説アニメーション">
            <a:extLst>
              <a:ext uri="{FF2B5EF4-FFF2-40B4-BE49-F238E27FC236}">
                <a16:creationId xmlns:a16="http://schemas.microsoft.com/office/drawing/2014/main" id="{8C79C7F8-5F7C-4DC6-AE99-A915D9873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7BF986A3-B5FF-4505-BB26-D9D9B1342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iragino Kaku Gothic ProN"/>
              </a:rPr>
              <a:t> </a:t>
            </a:r>
            <a:r>
              <a:rPr kumimoji="0" lang="ja-JP" altLang="ja-JP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76400" y="1295400"/>
            <a:ext cx="2971800" cy="2438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600"/>
              <a:t>休</a:t>
            </a:r>
            <a:endParaRPr lang="en-US" sz="16600" dirty="0"/>
          </a:p>
        </p:txBody>
      </p:sp>
      <p:sp>
        <p:nvSpPr>
          <p:cNvPr id="6" name="Rounded Rectangle 5"/>
          <p:cNvSpPr/>
          <p:nvPr/>
        </p:nvSpPr>
        <p:spPr>
          <a:xfrm>
            <a:off x="228600" y="1982410"/>
            <a:ext cx="1295400" cy="106558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Nghỉ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ngơi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133600" y="3886200"/>
            <a:ext cx="19050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Hưu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724400" y="1828800"/>
            <a:ext cx="28194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>
                <a:solidFill>
                  <a:schemeClr val="tx1"/>
                </a:solidFill>
              </a:rPr>
              <a:t>やす・み</a:t>
            </a:r>
            <a:endParaRPr lang="en-US" altLang="ja-JP" sz="3200" b="1" dirty="0">
              <a:solidFill>
                <a:schemeClr val="tx1"/>
              </a:solidFill>
            </a:endParaRPr>
          </a:p>
          <a:p>
            <a:pPr algn="ctr"/>
            <a:r>
              <a:rPr lang="ja-JP" altLang="en-US" sz="3200" b="1">
                <a:solidFill>
                  <a:schemeClr val="tx1"/>
                </a:solidFill>
              </a:rPr>
              <a:t>やす・みます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133600" y="228600"/>
            <a:ext cx="21336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>
                <a:solidFill>
                  <a:schemeClr val="tx1"/>
                </a:solidFill>
              </a:rPr>
              <a:t>きゅう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934200" y="2815713"/>
            <a:ext cx="20574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休日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248400" y="3802626"/>
            <a:ext cx="29718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solidFill>
                  <a:schemeClr val="tx1"/>
                </a:solidFill>
              </a:rPr>
              <a:t>きゅうじつ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363929" y="4794455"/>
            <a:ext cx="27432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solidFill>
                  <a:schemeClr val="tx1"/>
                </a:solidFill>
              </a:rPr>
              <a:t>休みの日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172200" y="5809207"/>
            <a:ext cx="29718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solidFill>
                  <a:schemeClr val="tx1"/>
                </a:solidFill>
              </a:rPr>
              <a:t>やすみのひ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9C9A07E-DE42-424B-A012-3FD6701BF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409243">
            <a:off x="429688" y="4769926"/>
            <a:ext cx="4398085" cy="18778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289" name="Picture 1" descr="漢字「休」の筆順(書き順)解説アニメーション">
            <a:extLst>
              <a:ext uri="{FF2B5EF4-FFF2-40B4-BE49-F238E27FC236}">
                <a16:creationId xmlns:a16="http://schemas.microsoft.com/office/drawing/2014/main" id="{A19778E4-B7C1-43D3-957A-958FA99CF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2" grpId="0" animBg="1"/>
      <p:bldP spid="8" grpId="0" animBg="1"/>
      <p:bldP spid="10" grpId="0" animBg="1"/>
      <p:bldP spid="11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00200" y="990600"/>
            <a:ext cx="990600" cy="1107996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6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先</a:t>
            </a: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90800" y="914400"/>
            <a:ext cx="990600" cy="1107996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6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週</a:t>
            </a: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81400" y="838200"/>
            <a:ext cx="990600" cy="1107996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6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毎</a:t>
            </a: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48200" y="762000"/>
            <a:ext cx="990600" cy="1107996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6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午</a:t>
            </a: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38800" y="762000"/>
            <a:ext cx="990600" cy="1107996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6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後</a:t>
            </a: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33600" y="2590800"/>
            <a:ext cx="990600" cy="1107996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6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見</a:t>
            </a: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 rot="21419255">
            <a:off x="342900" y="152400"/>
            <a:ext cx="2247900" cy="5238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ja-JP" sz="2800" dirty="0">
                <a:latin typeface="NtMotoyaKyotai" pitchFamily="18" charset="-128"/>
                <a:ea typeface="NtMotoyaKyotai" pitchFamily="18" charset="-128"/>
              </a:rPr>
              <a:t>5</a:t>
            </a:r>
            <a:r>
              <a:rPr lang="ja-JP" altLang="en-US" sz="2800">
                <a:latin typeface="NtMotoyaKyotai" pitchFamily="18" charset="-128"/>
                <a:ea typeface="NtMotoyaKyotai" pitchFamily="18" charset="-128"/>
              </a:rPr>
              <a:t>回</a:t>
            </a: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目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24200" y="2590800"/>
            <a:ext cx="990600" cy="1107996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6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食</a:t>
            </a: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91000" y="2590800"/>
            <a:ext cx="990600" cy="1107996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6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飲</a:t>
            </a: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81600" y="2590800"/>
            <a:ext cx="990600" cy="1107996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6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買</a:t>
            </a: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48400" y="2590800"/>
            <a:ext cx="990600" cy="1107996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6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物</a:t>
            </a: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28800" y="4267200"/>
            <a:ext cx="990600" cy="1107996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6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行</a:t>
            </a: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95600" y="4267200"/>
            <a:ext cx="990600" cy="1107996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6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休</a:t>
            </a: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76400" y="1295400"/>
            <a:ext cx="2971800" cy="2438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600"/>
              <a:t>先</a:t>
            </a:r>
            <a:endParaRPr lang="en-US" sz="16600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600200"/>
            <a:ext cx="1295400" cy="1447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Trước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133600" y="3886200"/>
            <a:ext cx="19050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Tiên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76800" y="1981200"/>
            <a:ext cx="20574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さき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905000" y="304800"/>
            <a:ext cx="20574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せん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86600" y="1447800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先生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781800" y="2590800"/>
            <a:ext cx="23622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せんせい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86600" y="3733800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先月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81800" y="4876800"/>
            <a:ext cx="23622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せんげつ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495800" y="3962400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先日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343400" y="5105400"/>
            <a:ext cx="22098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solidFill>
                  <a:schemeClr val="tx1"/>
                </a:solidFill>
              </a:rPr>
              <a:t>せんじつ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DB04C86-C6D8-4458-B7F3-CDE4947AD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411956">
            <a:off x="110738" y="4828641"/>
            <a:ext cx="4223449" cy="18463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5" name="Picture 1" descr="漢字「先」の筆順(書き順)解説アニメーション">
            <a:extLst>
              <a:ext uri="{FF2B5EF4-FFF2-40B4-BE49-F238E27FC236}">
                <a16:creationId xmlns:a16="http://schemas.microsoft.com/office/drawing/2014/main" id="{4B15D78F-B24A-49BF-84D0-557D51FCE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-381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2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76400" y="1295400"/>
            <a:ext cx="2971800" cy="2438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600"/>
              <a:t>週</a:t>
            </a:r>
            <a:endParaRPr lang="en-US" sz="16600" dirty="0"/>
          </a:p>
        </p:txBody>
      </p:sp>
      <p:sp>
        <p:nvSpPr>
          <p:cNvPr id="6" name="Rounded Rectangle 5"/>
          <p:cNvSpPr/>
          <p:nvPr/>
        </p:nvSpPr>
        <p:spPr>
          <a:xfrm>
            <a:off x="228600" y="1600200"/>
            <a:ext cx="1295400" cy="1447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Tuần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752600" y="3886200"/>
            <a:ext cx="26670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Chu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981200" y="381000"/>
            <a:ext cx="20574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しゅう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86600" y="1447800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先週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477000" y="2590800"/>
            <a:ext cx="26670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せんしゅう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477000" y="3733800"/>
            <a:ext cx="23622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一週間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791200" y="4876800"/>
            <a:ext cx="33528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いっしゅうかん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E8574D-D2DB-450E-BA79-631B6EF81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14663">
            <a:off x="345246" y="4726054"/>
            <a:ext cx="5072297" cy="18979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49" name="Picture 1" descr="漢字「週」の筆順(書き順)解説アニメーション">
            <a:extLst>
              <a:ext uri="{FF2B5EF4-FFF2-40B4-BE49-F238E27FC236}">
                <a16:creationId xmlns:a16="http://schemas.microsoft.com/office/drawing/2014/main" id="{B81D669F-A3A7-4C06-AE65-24E09E222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2860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4" grpId="0" animBg="1"/>
      <p:bldP spid="8" grpId="0" animBg="1"/>
      <p:bldP spid="10" grpId="0" animBg="1"/>
      <p:bldP spid="9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76400" y="1295400"/>
            <a:ext cx="2971800" cy="2438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600" dirty="0"/>
              <a:t>毎</a:t>
            </a:r>
            <a:endParaRPr lang="en-US" sz="16600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2064159"/>
            <a:ext cx="1524000" cy="11171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133600" y="3886200"/>
            <a:ext cx="19050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Mỗi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981200" y="228600"/>
            <a:ext cx="19050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まい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228600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毎日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248400" y="1295400"/>
            <a:ext cx="26670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まいにち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86600" y="2362200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毎週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77000" y="3505200"/>
            <a:ext cx="26670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まいしゅう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162800" y="4572000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毎月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477000" y="5715000"/>
            <a:ext cx="26670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まいつき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114800" y="4572000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毎年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966270" y="5715000"/>
            <a:ext cx="228213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solidFill>
                  <a:schemeClr val="tx1"/>
                </a:solidFill>
              </a:rPr>
              <a:t>まいとし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C4C52DA-4E21-447A-AD8D-6BAF366D9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41868">
            <a:off x="306823" y="4686284"/>
            <a:ext cx="3443278" cy="18294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73" name="Picture 1" descr="漢字「毎」の筆順(書き順)解説アニメーション">
            <a:extLst>
              <a:ext uri="{FF2B5EF4-FFF2-40B4-BE49-F238E27FC236}">
                <a16:creationId xmlns:a16="http://schemas.microsoft.com/office/drawing/2014/main" id="{E4ECCDC6-511F-466E-A50E-1EAB414A0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764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0" y="1295400"/>
            <a:ext cx="2971800" cy="2438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600"/>
              <a:t>午</a:t>
            </a:r>
            <a:endParaRPr lang="en-US" sz="16600" dirty="0"/>
          </a:p>
        </p:txBody>
      </p:sp>
      <p:sp>
        <p:nvSpPr>
          <p:cNvPr id="6" name="Rounded Rectangle 5"/>
          <p:cNvSpPr/>
          <p:nvPr/>
        </p:nvSpPr>
        <p:spPr>
          <a:xfrm>
            <a:off x="76200" y="1600200"/>
            <a:ext cx="1295400" cy="1447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Buổi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trưa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133600" y="3886200"/>
            <a:ext cx="19050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Ngọ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133600" y="381000"/>
            <a:ext cx="19050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solidFill>
                  <a:schemeClr val="tx1"/>
                </a:solidFill>
              </a:rPr>
              <a:t>ご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934200" y="1752600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午前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629400" y="3124200"/>
            <a:ext cx="23622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ごぜん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24B742-853F-4C3D-B530-B0B9A46F8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40596">
            <a:off x="398002" y="4718972"/>
            <a:ext cx="4306944" cy="16872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097" name="Picture 1" descr="漢字「午」の筆順(書き順)解説アニメーション">
            <a:extLst>
              <a:ext uri="{FF2B5EF4-FFF2-40B4-BE49-F238E27FC236}">
                <a16:creationId xmlns:a16="http://schemas.microsoft.com/office/drawing/2014/main" id="{9C3E04B7-5C70-4BBC-BB41-D51EFC2B5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429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76400" y="1295400"/>
            <a:ext cx="2971800" cy="2438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600"/>
              <a:t>後</a:t>
            </a:r>
            <a:endParaRPr lang="en-US" sz="16600" dirty="0"/>
          </a:p>
        </p:txBody>
      </p:sp>
      <p:sp>
        <p:nvSpPr>
          <p:cNvPr id="6" name="Rounded Rectangle 5"/>
          <p:cNvSpPr/>
          <p:nvPr/>
        </p:nvSpPr>
        <p:spPr>
          <a:xfrm>
            <a:off x="228600" y="1600200"/>
            <a:ext cx="1295400" cy="1447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133600" y="3810000"/>
            <a:ext cx="19050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Hậu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724400" y="2057400"/>
            <a:ext cx="21336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>
                <a:solidFill>
                  <a:schemeClr val="tx1"/>
                </a:solidFill>
              </a:rPr>
              <a:t>うし・ろ</a:t>
            </a:r>
            <a:endParaRPr lang="en-US" altLang="ja-JP" sz="3200" b="1" dirty="0">
              <a:solidFill>
                <a:schemeClr val="tx1"/>
              </a:solidFill>
            </a:endParaRPr>
          </a:p>
          <a:p>
            <a:pPr algn="ctr"/>
            <a:r>
              <a:rPr lang="ja-JP" altLang="en-US" sz="3200" b="1">
                <a:solidFill>
                  <a:schemeClr val="tx1"/>
                </a:solidFill>
              </a:rPr>
              <a:t>あと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133600" y="228600"/>
            <a:ext cx="21336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>
                <a:solidFill>
                  <a:schemeClr val="tx1"/>
                </a:solidFill>
              </a:rPr>
              <a:t>ご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86600" y="1447800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午後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934200" y="2590800"/>
            <a:ext cx="22098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ごご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31950F-1DB8-455A-A5DB-2C2F59618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32462">
            <a:off x="474178" y="4570499"/>
            <a:ext cx="5223843" cy="20145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21" name="Picture 1" descr="漢字「後」の筆順(書き順)解説アニメーション">
            <a:extLst>
              <a:ext uri="{FF2B5EF4-FFF2-40B4-BE49-F238E27FC236}">
                <a16:creationId xmlns:a16="http://schemas.microsoft.com/office/drawing/2014/main" id="{DBB32526-D7A9-47EF-BF22-ED928BF51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2" grpId="0" animBg="1"/>
      <p:bldP spid="8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76400" y="1295400"/>
            <a:ext cx="2971800" cy="2438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600" dirty="0"/>
              <a:t>見</a:t>
            </a:r>
            <a:endParaRPr lang="en-US" sz="16600" dirty="0"/>
          </a:p>
        </p:txBody>
      </p:sp>
      <p:sp>
        <p:nvSpPr>
          <p:cNvPr id="6" name="Rounded Rectangle 5"/>
          <p:cNvSpPr/>
          <p:nvPr/>
        </p:nvSpPr>
        <p:spPr>
          <a:xfrm>
            <a:off x="304800" y="2057400"/>
            <a:ext cx="1295400" cy="1447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Nhìn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xem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ngắm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133600" y="3810000"/>
            <a:ext cx="19050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Kiến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648200" y="1524000"/>
            <a:ext cx="2819400" cy="1600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み・ます</a:t>
            </a:r>
            <a:endParaRPr lang="en-US" altLang="ja-JP" sz="4000" b="1" dirty="0">
              <a:solidFill>
                <a:schemeClr val="tx1"/>
              </a:solidFill>
            </a:endParaRPr>
          </a:p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み・えま</a:t>
            </a:r>
            <a:r>
              <a:rPr lang="ja-JP" altLang="en-US" sz="4000" b="1" dirty="0">
                <a:solidFill>
                  <a:schemeClr val="tx1"/>
                </a:solidFill>
              </a:rPr>
              <a:t>す</a:t>
            </a:r>
            <a:r>
              <a:rPr lang="ja-JP" altLang="en-US" sz="4000" b="1">
                <a:solidFill>
                  <a:schemeClr val="tx1"/>
                </a:solidFill>
              </a:rPr>
              <a:t>み・せます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553200" y="3505200"/>
            <a:ext cx="20574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見学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791200" y="4800600"/>
            <a:ext cx="33528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けんがく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981200" y="457200"/>
            <a:ext cx="19050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けん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BCBE533-F2B6-4444-A971-5DDCF75BA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599039"/>
            <a:ext cx="4400506" cy="21717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145" name="Picture 1" descr="漢字「見」の筆順(書き順)解説アニメーション">
            <a:extLst>
              <a:ext uri="{FF2B5EF4-FFF2-40B4-BE49-F238E27FC236}">
                <a16:creationId xmlns:a16="http://schemas.microsoft.com/office/drawing/2014/main" id="{D955E3B9-5EB0-4D53-A068-2A2010861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800" decel="100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8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76400" y="1295400"/>
            <a:ext cx="2971800" cy="2438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600"/>
              <a:t>食</a:t>
            </a:r>
            <a:endParaRPr lang="en-US" sz="16600" dirty="0"/>
          </a:p>
        </p:txBody>
      </p:sp>
      <p:sp>
        <p:nvSpPr>
          <p:cNvPr id="6" name="Rounded Rectangle 5"/>
          <p:cNvSpPr/>
          <p:nvPr/>
        </p:nvSpPr>
        <p:spPr>
          <a:xfrm>
            <a:off x="309562" y="2305050"/>
            <a:ext cx="1295400" cy="10287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Ăn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752600" y="3886200"/>
            <a:ext cx="26670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981200" y="381000"/>
            <a:ext cx="20574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しょく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86600" y="1447800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食事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477000" y="2590800"/>
            <a:ext cx="26670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しょくじ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648200" y="1600200"/>
            <a:ext cx="24384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た・べます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AA8BDC-C2D3-4EB3-9884-50AD0B48D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41814">
            <a:off x="527130" y="4761471"/>
            <a:ext cx="5117941" cy="17993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169" name="Picture 1" descr="漢字「食」の筆順(書き順)解説アニメーション">
            <a:extLst>
              <a:ext uri="{FF2B5EF4-FFF2-40B4-BE49-F238E27FC236}">
                <a16:creationId xmlns:a16="http://schemas.microsoft.com/office/drawing/2014/main" id="{AAC16A67-9001-4384-9B7C-FD63A3E53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4" grpId="0" animBg="1"/>
      <p:bldP spid="8" grpId="0" animBg="1"/>
      <p:bldP spid="10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898</TotalTime>
  <Words>187</Words>
  <Application>Microsoft Office PowerPoint</Application>
  <PresentationFormat>On-screen Show (4:3)</PresentationFormat>
  <Paragraphs>130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NtMotoyaKyotai</vt:lpstr>
      <vt:lpstr>Arial</vt:lpstr>
      <vt:lpstr>Calibri</vt:lpstr>
      <vt:lpstr>Times New Roman</vt:lpstr>
      <vt:lpstr>Office Theme</vt:lpstr>
      <vt:lpstr>漢字たまご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bachgia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bachtrang</dc:creator>
  <cp:lastModifiedBy>Đỗ Thị Vân</cp:lastModifiedBy>
  <cp:revision>189</cp:revision>
  <dcterms:created xsi:type="dcterms:W3CDTF">2010-05-15T16:32:28Z</dcterms:created>
  <dcterms:modified xsi:type="dcterms:W3CDTF">2022-02-09T14:10:33Z</dcterms:modified>
</cp:coreProperties>
</file>