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70" r:id="rId2"/>
    <p:sldId id="274" r:id="rId3"/>
    <p:sldId id="285" r:id="rId4"/>
    <p:sldId id="286" r:id="rId5"/>
    <p:sldId id="287" r:id="rId6"/>
    <p:sldId id="300" r:id="rId7"/>
    <p:sldId id="288" r:id="rId8"/>
    <p:sldId id="289" r:id="rId9"/>
    <p:sldId id="290" r:id="rId10"/>
    <p:sldId id="294" r:id="rId11"/>
    <p:sldId id="295" r:id="rId12"/>
    <p:sldId id="302" r:id="rId13"/>
    <p:sldId id="296" r:id="rId14"/>
    <p:sldId id="297" r:id="rId15"/>
    <p:sldId id="298" r:id="rId16"/>
    <p:sldId id="299" r:id="rId17"/>
    <p:sldId id="30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25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D9F75-A962-4055-86C5-C95CDF8EA3D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8BED6-712C-4703-A4D0-B0FADCE546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FA085DF-1272-4F00-94FB-99B5A57F3BDF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710D7-0FF9-4BDB-9C40-374127404801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7772400" cy="147002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ja-JP" altLang="en-US" sz="7200"/>
              <a:t>漢字たまご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67000"/>
            <a:ext cx="6400800" cy="1752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ja-JP" altLang="en-US" sz="5400">
                <a:solidFill>
                  <a:schemeClr val="tx1"/>
                </a:solidFill>
              </a:rPr>
              <a:t>第</a:t>
            </a:r>
            <a:r>
              <a:rPr lang="en-US" altLang="ja-JP" sz="5400" dirty="0">
                <a:solidFill>
                  <a:schemeClr val="tx1"/>
                </a:solidFill>
              </a:rPr>
              <a:t>6</a:t>
            </a:r>
            <a:r>
              <a:rPr lang="ja-JP" altLang="en-US" sz="5400">
                <a:solidFill>
                  <a:schemeClr val="tx1"/>
                </a:solidFill>
              </a:rPr>
              <a:t>回目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書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2386012"/>
            <a:ext cx="12954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52600" y="3886200"/>
            <a:ext cx="2667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Thư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981200" y="381000"/>
            <a:ext cx="20574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しょ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15200" y="226142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読書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246374" y="1219200"/>
            <a:ext cx="19050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どくしょ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75871" y="2265106"/>
            <a:ext cx="18288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辞書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246374" y="3314700"/>
            <a:ext cx="1981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じしょ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48200" y="1600200"/>
            <a:ext cx="24384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か・きます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322574" y="43434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書き物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418006" y="5410200"/>
            <a:ext cx="26670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かきもの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276862-1F2C-4820-9E3A-4D9879E51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41990">
            <a:off x="369184" y="4681142"/>
            <a:ext cx="4916717" cy="19019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193" name="Picture 1" descr="漢字「書」の筆順(書き順)解説アニメーション">
            <a:extLst>
              <a:ext uri="{FF2B5EF4-FFF2-40B4-BE49-F238E27FC236}">
                <a16:creationId xmlns:a16="http://schemas.microsoft.com/office/drawing/2014/main" id="{E503721C-1192-4925-AF34-813707756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19330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1A53BB02-DA1A-4F2C-A459-9069B22BD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iragino Kaku Gothic ProN"/>
              </a:rPr>
              <a:t> </a:t>
            </a:r>
            <a:r>
              <a:rPr kumimoji="0" lang="ja-JP" altLang="ja-JP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8" grpId="0" animBg="1"/>
      <p:bldP spid="10" grpId="0" animBg="1"/>
      <p:bldP spid="9" grpId="0" animBg="1"/>
      <p:bldP spid="11" grpId="0" animBg="1"/>
      <p:bldP spid="12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話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2133600"/>
            <a:ext cx="12954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chuyện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Thoại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48200" y="1600200"/>
            <a:ext cx="25146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>
                <a:solidFill>
                  <a:schemeClr val="tx1"/>
                </a:solidFill>
              </a:rPr>
              <a:t>はなし</a:t>
            </a:r>
            <a:endParaRPr lang="en-US" altLang="ja-JP" sz="32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3200" b="1">
                <a:solidFill>
                  <a:schemeClr val="tx1"/>
                </a:solidFill>
              </a:rPr>
              <a:t>はな・します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33600" y="228600"/>
            <a:ext cx="2133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>
                <a:solidFill>
                  <a:schemeClr val="tx1"/>
                </a:solidFill>
              </a:rPr>
              <a:t>わ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86600" y="1447800"/>
            <a:ext cx="20574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会話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81800" y="25908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かいわ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86600" y="3810000"/>
            <a:ext cx="20574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電話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81800" y="49530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でんわ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08897-A8C3-4712-94C7-9BC38215F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58464">
            <a:off x="229365" y="4744237"/>
            <a:ext cx="4970754" cy="18179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217" name="Picture 1" descr="漢字「話」の筆順(書き順)解説アニメーション">
            <a:extLst>
              <a:ext uri="{FF2B5EF4-FFF2-40B4-BE49-F238E27FC236}">
                <a16:creationId xmlns:a16="http://schemas.microsoft.com/office/drawing/2014/main" id="{4A3A194E-6985-41DE-AE5D-0021D79E6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2" grpId="0" animBg="1"/>
      <p:bldP spid="8" grpId="0" animBg="1"/>
      <p:bldP spid="10" grpId="0" animBg="1"/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寺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304800" y="2243137"/>
            <a:ext cx="1295400" cy="1066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Chùa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48200" y="1524000"/>
            <a:ext cx="2819400" cy="1143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てら</a:t>
            </a:r>
            <a:endParaRPr lang="en-US" altLang="ja-JP" sz="4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981200" y="457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じ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4634EC-27F2-424C-A323-9499EB6B1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27270">
            <a:off x="297192" y="4848637"/>
            <a:ext cx="4295775" cy="1647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1" name="Picture 1" descr="漢字「寺」の筆順(書き順)解説アニメーション">
            <a:extLst>
              <a:ext uri="{FF2B5EF4-FFF2-40B4-BE49-F238E27FC236}">
                <a16:creationId xmlns:a16="http://schemas.microsoft.com/office/drawing/2014/main" id="{2F884CF1-1DEC-4E7F-9F6C-C2A3FC063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D3176D93-615E-4E82-A5EA-528D8BA1A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iragino Kaku Gothic ProN"/>
              </a:rPr>
              <a:t> </a:t>
            </a:r>
            <a:r>
              <a:rPr kumimoji="0" lang="ja-JP" altLang="ja-JP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言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2133600"/>
            <a:ext cx="12954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Nói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24400" y="2057400"/>
            <a:ext cx="21336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>
                <a:solidFill>
                  <a:schemeClr val="tx1"/>
                </a:solidFill>
              </a:rPr>
              <a:t>い・います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33600" y="228600"/>
            <a:ext cx="2133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>
                <a:solidFill>
                  <a:schemeClr val="tx1"/>
                </a:solidFill>
              </a:rPr>
              <a:t>げん</a:t>
            </a:r>
            <a:r>
              <a:rPr lang="en-US" altLang="ja-JP" sz="3200" b="1" dirty="0">
                <a:solidFill>
                  <a:schemeClr val="tx1"/>
                </a:solidFill>
              </a:rPr>
              <a:t>/</a:t>
            </a:r>
            <a:r>
              <a:rPr lang="ja-JP" altLang="en-US" sz="3200" b="1">
                <a:solidFill>
                  <a:schemeClr val="tx1"/>
                </a:solidFill>
              </a:rPr>
              <a:t>ごん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86600" y="1447800"/>
            <a:ext cx="20574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言葉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81800" y="25908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ことば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86600" y="3810000"/>
            <a:ext cx="20574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言語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81800" y="49530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げんご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ED8ABB-5FE0-4EE3-B338-513A2411F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55523">
            <a:off x="291912" y="4700230"/>
            <a:ext cx="5008404" cy="19601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265" name="Picture 1" descr="漢字「言」の筆順(書き順)解説アニメーション">
            <a:extLst>
              <a:ext uri="{FF2B5EF4-FFF2-40B4-BE49-F238E27FC236}">
                <a16:creationId xmlns:a16="http://schemas.microsoft.com/office/drawing/2014/main" id="{385E4B7F-6122-478D-913B-3BAAED887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7FF00019-5652-4097-B59A-54DD78FED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iragino Kaku Gothic ProN"/>
              </a:rPr>
              <a:t> </a:t>
            </a:r>
            <a:r>
              <a:rPr kumimoji="0" lang="ja-JP" altLang="ja-JP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2" grpId="0" animBg="1"/>
      <p:bldP spid="8" grpId="0" animBg="1"/>
      <p:bldP spid="10" grpId="0" animBg="1"/>
      <p:bldP spid="11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貝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16002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sò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Bối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24400" y="2057400"/>
            <a:ext cx="1600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>
                <a:solidFill>
                  <a:schemeClr val="tx1"/>
                </a:solidFill>
              </a:rPr>
              <a:t>かい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5ADDB26-E562-4E55-9B2B-1B1265E2E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100" y="228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iragino Kaku Gothic ProN"/>
              </a:rPr>
              <a:t> </a:t>
            </a:r>
            <a:r>
              <a:rPr kumimoji="0" lang="ja-JP" altLang="ja-JP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漢字「貝」の筆順(書き順)解説アニメーション">
            <a:extLst>
              <a:ext uri="{FF2B5EF4-FFF2-40B4-BE49-F238E27FC236}">
                <a16:creationId xmlns:a16="http://schemas.microsoft.com/office/drawing/2014/main" id="{5C8EBEB8-46E0-4A56-B03E-F5F0904E6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429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田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2057400"/>
            <a:ext cx="1295400" cy="990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Ruộng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Điền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24400" y="2057400"/>
            <a:ext cx="1981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>
                <a:solidFill>
                  <a:schemeClr val="tx1"/>
                </a:solidFill>
              </a:rPr>
              <a:t>た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33600" y="228600"/>
            <a:ext cx="2133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>
                <a:solidFill>
                  <a:schemeClr val="tx1"/>
                </a:solidFill>
              </a:rPr>
              <a:t>でん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86600" y="685800"/>
            <a:ext cx="20574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田んぼ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858000" y="1905000"/>
            <a:ext cx="20574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たんぼ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86600" y="3048000"/>
            <a:ext cx="20574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水田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00800" y="4267200"/>
            <a:ext cx="2514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すいでん</a:t>
            </a:r>
            <a:endParaRPr lang="en-US" altLang="ja-JP" sz="4000" b="1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B3E394-601A-491F-BF16-D179AF4A5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83992">
            <a:off x="237932" y="4763058"/>
            <a:ext cx="4338522" cy="165970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3" name="Picture 1" descr="漢字「田」の筆順(書き順)解説アニメーション">
            <a:extLst>
              <a:ext uri="{FF2B5EF4-FFF2-40B4-BE49-F238E27FC236}">
                <a16:creationId xmlns:a16="http://schemas.microsoft.com/office/drawing/2014/main" id="{36CDFFE5-5347-4769-87DA-582D8B8B6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82547F88-048E-4760-A1C9-59BDF6632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iragino Kaku Gothic ProN"/>
              </a:rPr>
              <a:t> </a:t>
            </a:r>
            <a:r>
              <a:rPr kumimoji="0" lang="ja-JP" altLang="ja-JP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2" grpId="0" animBg="1"/>
      <p:bldP spid="8" grpId="0" animBg="1"/>
      <p:bldP spid="10" grpId="0" animBg="1"/>
      <p:bldP spid="11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力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2133600"/>
            <a:ext cx="12954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Sức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724400" y="1828800"/>
            <a:ext cx="19050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>
                <a:solidFill>
                  <a:schemeClr val="tx1"/>
                </a:solidFill>
              </a:rPr>
              <a:t>ちから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33600" y="228600"/>
            <a:ext cx="2133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>
                <a:solidFill>
                  <a:schemeClr val="tx1"/>
                </a:solidFill>
              </a:rPr>
              <a:t>りょく</a:t>
            </a:r>
            <a:r>
              <a:rPr lang="en-US" altLang="ja-JP" sz="3200" b="1" dirty="0">
                <a:solidFill>
                  <a:schemeClr val="tx1"/>
                </a:solidFill>
              </a:rPr>
              <a:t>/</a:t>
            </a:r>
            <a:r>
              <a:rPr lang="ja-JP" altLang="en-US" sz="3200" b="1">
                <a:solidFill>
                  <a:schemeClr val="tx1"/>
                </a:solidFill>
              </a:rPr>
              <a:t>りき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81800" y="762000"/>
            <a:ext cx="20574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水力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553200" y="1828800"/>
            <a:ext cx="25908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すいりょく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81800" y="2971800"/>
            <a:ext cx="20574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火力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553200" y="4038600"/>
            <a:ext cx="25908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かりょく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6A47D1-EB88-4F95-A0AA-6D60F1E43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9122">
            <a:off x="284059" y="4875978"/>
            <a:ext cx="4248150" cy="1685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337" name="Picture 1" descr="漢字「力」の筆順(書き順)解説アニメーション">
            <a:extLst>
              <a:ext uri="{FF2B5EF4-FFF2-40B4-BE49-F238E27FC236}">
                <a16:creationId xmlns:a16="http://schemas.microsoft.com/office/drawing/2014/main" id="{C09198D6-46DF-4BE4-8C9D-2014F41B8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54657C3B-3E4A-48E6-AC01-8537EAD67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iragino Kaku Gothic ProN"/>
              </a:rPr>
              <a:t> </a:t>
            </a:r>
            <a:r>
              <a:rPr kumimoji="0" lang="ja-JP" altLang="ja-JP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2" grpId="0" animBg="1"/>
      <p:bldP spid="8" grpId="0" animBg="1"/>
      <p:bldP spid="10" grpId="0" animBg="1"/>
      <p:bldP spid="11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門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2171700"/>
            <a:ext cx="1295400" cy="838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Cánh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cổng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Môn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33600" y="228600"/>
            <a:ext cx="2133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>
                <a:solidFill>
                  <a:schemeClr val="tx1"/>
                </a:solidFill>
              </a:rPr>
              <a:t>もん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15000" y="1905000"/>
            <a:ext cx="2514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大学の門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105400" y="3124200"/>
            <a:ext cx="38100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だいがくのもん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A1B0B9-C759-4BA7-A6BD-68901537E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57849">
            <a:off x="319956" y="4778063"/>
            <a:ext cx="4362450" cy="1666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361" name="Picture 1" descr="漢字「門」の筆順(書き順)解説アニメーション">
            <a:extLst>
              <a:ext uri="{FF2B5EF4-FFF2-40B4-BE49-F238E27FC236}">
                <a16:creationId xmlns:a16="http://schemas.microsoft.com/office/drawing/2014/main" id="{1517F73D-7EAD-4F56-87E2-4A1E9464F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E4CAAD87-E96C-43E9-8B36-D76515814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iragino Kaku Gothic ProN"/>
              </a:rPr>
              <a:t> </a:t>
            </a:r>
            <a:r>
              <a:rPr kumimoji="0" lang="ja-JP" altLang="ja-JP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00200" y="9906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今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0800" y="9144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来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1400" y="8382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帰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8200" y="7620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会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600" y="7620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社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33600" y="25908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聞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 rot="21419255">
            <a:off x="342900" y="152400"/>
            <a:ext cx="2247900" cy="523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ja-JP" sz="2800" dirty="0">
                <a:latin typeface="NtMotoyaKyotai" pitchFamily="18" charset="-128"/>
                <a:ea typeface="NtMotoyaKyotai" pitchFamily="18" charset="-128"/>
              </a:rPr>
              <a:t>6</a:t>
            </a:r>
            <a:r>
              <a:rPr lang="ja-JP" altLang="en-US" sz="2800">
                <a:latin typeface="NtMotoyaKyotai" pitchFamily="18" charset="-128"/>
                <a:ea typeface="NtMotoyaKyotai" pitchFamily="18" charset="-128"/>
              </a:rPr>
              <a:t>回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目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24200" y="25908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読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91000" y="25908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書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81600" y="25908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話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91387" y="2600325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言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8800" y="42672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貝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95600" y="42672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田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86200" y="42672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力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76800" y="42672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門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F3BA06-159C-49B5-B3D8-91C789C54331}"/>
              </a:ext>
            </a:extLst>
          </p:cNvPr>
          <p:cNvSpPr txBox="1"/>
          <p:nvPr/>
        </p:nvSpPr>
        <p:spPr>
          <a:xfrm>
            <a:off x="6248400" y="25908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寺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今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2133600"/>
            <a:ext cx="12954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Bây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giờ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Kim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76800" y="1981200"/>
            <a:ext cx="20574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いま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09800" y="304800"/>
            <a:ext cx="1752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こん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86600" y="2286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今週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81800" y="12954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こんしゅう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2800" y="23622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今月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81800" y="35052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こんげつ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162800" y="4572000"/>
            <a:ext cx="17526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今日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81800" y="5715000"/>
            <a:ext cx="23622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きょう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343400" y="4572000"/>
            <a:ext cx="17526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今年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962400" y="5715000"/>
            <a:ext cx="23622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ことし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55A9AB3-EEAB-4A2E-9ACA-79429E3F4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33491">
            <a:off x="127483" y="4734516"/>
            <a:ext cx="3654053" cy="18394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5" name="Picture 1" descr="漢字「今」の筆順(書き順)解説アニメーション">
            <a:extLst>
              <a:ext uri="{FF2B5EF4-FFF2-40B4-BE49-F238E27FC236}">
                <a16:creationId xmlns:a16="http://schemas.microsoft.com/office/drawing/2014/main" id="{DB46DF28-3FF5-4C30-A973-94DEE4D82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2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来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2057400"/>
            <a:ext cx="1295400" cy="990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lai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52600" y="3886200"/>
            <a:ext cx="2667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Lai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648200" y="1752600"/>
            <a:ext cx="20574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き・ます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86600" y="304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来週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05600" y="1447800"/>
            <a:ext cx="26670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らいしゅう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81800" y="25908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来月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00800" y="3657600"/>
            <a:ext cx="2743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らいげつ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09800" y="304800"/>
            <a:ext cx="1752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らい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81800" y="47244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来年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629400" y="5791200"/>
            <a:ext cx="2514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らいねん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071202" y="48006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来日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033102" y="5805630"/>
            <a:ext cx="24384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らいにち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F4D1EFF-C8D4-4B72-97AF-388AF6BC6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14885">
            <a:off x="138811" y="4726984"/>
            <a:ext cx="3821356" cy="19193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49" name="Picture 1" descr="漢字「来」の筆順(書き順)解説アニメーション">
            <a:extLst>
              <a:ext uri="{FF2B5EF4-FFF2-40B4-BE49-F238E27FC236}">
                <a16:creationId xmlns:a16="http://schemas.microsoft.com/office/drawing/2014/main" id="{5BB1E0FF-252D-4FC7-BE0F-8CA29EF81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FCF7B331-6A25-4C7F-BC94-CEF6157EA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iragino Kaku Gothic ProN"/>
              </a:rPr>
              <a:t> </a:t>
            </a:r>
            <a:r>
              <a:rPr kumimoji="0" lang="ja-JP" altLang="ja-JP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8" grpId="0" animBg="1"/>
      <p:bldP spid="10" grpId="0" animBg="1"/>
      <p:bldP spid="9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帰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0" y="2133600"/>
            <a:ext cx="16764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72000" y="1524000"/>
            <a:ext cx="28194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>
                <a:solidFill>
                  <a:schemeClr val="tx1"/>
                </a:solidFill>
              </a:rPr>
              <a:t>かえ・ります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91400" y="19812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日帰り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77000" y="3048000"/>
            <a:ext cx="26670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ひがえり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86600" y="4114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帰国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77000" y="5334000"/>
            <a:ext cx="26670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きこく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981200" y="457200"/>
            <a:ext cx="19050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き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664815-B730-4A32-920E-420810553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49858">
            <a:off x="445241" y="4679959"/>
            <a:ext cx="5137454" cy="19542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3" name="Picture 1" descr="漢字「帰」の筆順(書き順)解説アニメーション">
            <a:extLst>
              <a:ext uri="{FF2B5EF4-FFF2-40B4-BE49-F238E27FC236}">
                <a16:creationId xmlns:a16="http://schemas.microsoft.com/office/drawing/2014/main" id="{4A2219F4-0DB3-4A68-B994-45844B3CF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8" grpId="0" animBg="1"/>
      <p:bldP spid="11" grpId="0" animBg="1"/>
      <p:bldP spid="12" grpId="0" animBg="1"/>
      <p:bldP spid="13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会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2191772"/>
            <a:ext cx="1295400" cy="856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gỡ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52600" y="3886200"/>
            <a:ext cx="2667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648200" y="1752600"/>
            <a:ext cx="2133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>
                <a:solidFill>
                  <a:schemeClr val="tx1"/>
                </a:solidFill>
              </a:rPr>
              <a:t>あ・います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961239" y="609600"/>
            <a:ext cx="2133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飲み会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808839" y="1600200"/>
            <a:ext cx="24384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のみかい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05000" y="304800"/>
            <a:ext cx="20574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かい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2617839"/>
            <a:ext cx="2133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国会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05599" y="3635478"/>
            <a:ext cx="2475271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こっかい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9BCB3E1B-BDEB-470D-B22F-D11F3C871D0D}"/>
              </a:ext>
            </a:extLst>
          </p:cNvPr>
          <p:cNvSpPr/>
          <p:nvPr/>
        </p:nvSpPr>
        <p:spPr>
          <a:xfrm>
            <a:off x="6961239" y="4653117"/>
            <a:ext cx="2133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会見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0">
            <a:extLst>
              <a:ext uri="{FF2B5EF4-FFF2-40B4-BE49-F238E27FC236}">
                <a16:creationId xmlns:a16="http://schemas.microsoft.com/office/drawing/2014/main" id="{104FF2D9-4F6B-4587-94AC-C5AE864A8B7D}"/>
              </a:ext>
            </a:extLst>
          </p:cNvPr>
          <p:cNvSpPr/>
          <p:nvPr/>
        </p:nvSpPr>
        <p:spPr>
          <a:xfrm>
            <a:off x="6427839" y="5715000"/>
            <a:ext cx="26670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かいけん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12A9C45-C11D-45AA-8B9C-AA6A060D9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19922">
            <a:off x="193936" y="4795431"/>
            <a:ext cx="4980278" cy="17170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97" name="Picture 1" descr="漢字「会」の筆順(書き順)解説アニメーション">
            <a:extLst>
              <a:ext uri="{FF2B5EF4-FFF2-40B4-BE49-F238E27FC236}">
                <a16:creationId xmlns:a16="http://schemas.microsoft.com/office/drawing/2014/main" id="{F4BEB6B0-0C99-4CBB-BC4A-4B41E86AE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68D98EAF-1C9C-4E9B-8AFE-6142B01C5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iragino Kaku Gothic ProN"/>
              </a:rPr>
              <a:t> </a:t>
            </a:r>
            <a:r>
              <a:rPr kumimoji="0" lang="ja-JP" altLang="ja-JP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8" grpId="0" animBg="1"/>
      <p:bldP spid="10" grpId="0" animBg="1"/>
      <p:bldP spid="12" grpId="0" animBg="1"/>
      <p:bldP spid="9" grpId="0" animBg="1"/>
      <p:bldP spid="11" grpId="0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社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2180301"/>
            <a:ext cx="1295400" cy="1066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thần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đạo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Xã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33600" y="381000"/>
            <a:ext cx="19050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しゃ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685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会社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553200" y="19050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かいしゃ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86600" y="30480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社会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53200" y="43434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しゃかい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B97692-4138-4133-B27A-3F85744EC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49473">
            <a:off x="367512" y="4723188"/>
            <a:ext cx="5032651" cy="19060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1" name="Picture 1" descr="漢字「社」の筆順(書き順)解説アニメーション">
            <a:extLst>
              <a:ext uri="{FF2B5EF4-FFF2-40B4-BE49-F238E27FC236}">
                <a16:creationId xmlns:a16="http://schemas.microsoft.com/office/drawing/2014/main" id="{95E88B0F-8030-45BA-B182-237726CDC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A32BF459-8692-4013-B7A1-B5F1F21EC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iragino Kaku Gothic ProN"/>
              </a:rPr>
              <a:t> </a:t>
            </a:r>
            <a:r>
              <a:rPr kumimoji="0" lang="ja-JP" altLang="ja-JP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聞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2057400"/>
            <a:ext cx="1295400" cy="990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Nghe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24400" y="2057400"/>
            <a:ext cx="21336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>
                <a:solidFill>
                  <a:schemeClr val="tx1"/>
                </a:solidFill>
              </a:rPr>
              <a:t>き・きます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33600" y="228600"/>
            <a:ext cx="2133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>
                <a:solidFill>
                  <a:schemeClr val="tx1"/>
                </a:solidFill>
              </a:rPr>
              <a:t>ぶん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86600" y="1447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新聞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81800" y="25908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しんぶん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5D042E-2F51-4B75-8176-F0070009E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09740">
            <a:off x="528479" y="4613584"/>
            <a:ext cx="4914992" cy="18980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145" name="Picture 1" descr="漢字「聞」の筆順(書き順)解説アニメーション">
            <a:extLst>
              <a:ext uri="{FF2B5EF4-FFF2-40B4-BE49-F238E27FC236}">
                <a16:creationId xmlns:a16="http://schemas.microsoft.com/office/drawing/2014/main" id="{366C98BA-1098-4FC0-99E2-AA9B73AC1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0E0245E7-E005-425F-8D50-350C256DD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iragino Kaku Gothic ProN"/>
              </a:rPr>
              <a:t> </a:t>
            </a:r>
            <a:r>
              <a:rPr kumimoji="0" lang="ja-JP" altLang="ja-JP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2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読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2057400"/>
            <a:ext cx="1295400" cy="990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Đọc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Độc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48200" y="1524000"/>
            <a:ext cx="2819400" cy="1143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よ・みます</a:t>
            </a:r>
            <a:endParaRPr lang="en-US" altLang="ja-JP" sz="4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981200" y="457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どく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400800" y="3124200"/>
            <a:ext cx="22860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読み物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96000" y="42672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よみもの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7E2222-9C8B-40A7-86D8-056C05CB4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12258">
            <a:off x="321277" y="4681923"/>
            <a:ext cx="5143928" cy="19620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173" name="Picture 5" descr="漢字「読」の筆順(書き順)解説アニメーション">
            <a:extLst>
              <a:ext uri="{FF2B5EF4-FFF2-40B4-BE49-F238E27FC236}">
                <a16:creationId xmlns:a16="http://schemas.microsoft.com/office/drawing/2014/main" id="{29142034-8612-4EF0-8602-39041DD90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D2672C17-D5CC-4A69-8D53-CDF548688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iragino Kaku Gothic ProN"/>
              </a:rPr>
              <a:t> </a:t>
            </a:r>
            <a:r>
              <a:rPr kumimoji="0" lang="ja-JP" altLang="ja-JP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1070</TotalTime>
  <Words>239</Words>
  <Application>Microsoft Office PowerPoint</Application>
  <PresentationFormat>On-screen Show (4:3)</PresentationFormat>
  <Paragraphs>178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NtMotoyaKyotai</vt:lpstr>
      <vt:lpstr>Arial</vt:lpstr>
      <vt:lpstr>Calibri</vt:lpstr>
      <vt:lpstr>Times New Roman</vt:lpstr>
      <vt:lpstr>Office Theme</vt:lpstr>
      <vt:lpstr>漢字たまご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bachgia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bachtrang</dc:creator>
  <cp:lastModifiedBy>Đỗ Thị Vân</cp:lastModifiedBy>
  <cp:revision>211</cp:revision>
  <dcterms:created xsi:type="dcterms:W3CDTF">2010-05-15T16:32:28Z</dcterms:created>
  <dcterms:modified xsi:type="dcterms:W3CDTF">2022-02-21T04:57:09Z</dcterms:modified>
</cp:coreProperties>
</file>