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8"/>
  </p:notesMasterIdLst>
  <p:sldIdLst>
    <p:sldId id="257" r:id="rId5"/>
    <p:sldId id="261" r:id="rId6"/>
    <p:sldId id="262" r:id="rId7"/>
    <p:sldId id="263" r:id="rId8"/>
    <p:sldId id="265" r:id="rId9"/>
    <p:sldId id="28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86" r:id="rId19"/>
    <p:sldId id="287" r:id="rId20"/>
    <p:sldId id="303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73" r:id="rId36"/>
    <p:sldId id="274" r:id="rId37"/>
    <p:sldId id="275" r:id="rId38"/>
    <p:sldId id="276" r:id="rId39"/>
    <p:sldId id="302" r:id="rId40"/>
    <p:sldId id="277" r:id="rId41"/>
    <p:sldId id="278" r:id="rId42"/>
    <p:sldId id="279" r:id="rId43"/>
    <p:sldId id="280" r:id="rId44"/>
    <p:sldId id="281" r:id="rId45"/>
    <p:sldId id="282" r:id="rId46"/>
    <p:sldId id="28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877" autoAdjust="0"/>
  </p:normalViewPr>
  <p:slideViewPr>
    <p:cSldViewPr snapToGrid="0">
      <p:cViewPr varScale="1">
        <p:scale>
          <a:sx n="56" d="100"/>
          <a:sy n="56" d="100"/>
        </p:scale>
        <p:origin x="2246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WATERFALL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1600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1600" b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AGILE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1600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1600" b="1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Enhancement and replacement projects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1600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1600" b="1"/>
        </a:p>
      </dgm:t>
    </dgm:pt>
    <dgm:pt modelId="{11631C02-F24F-4A43-8AAA-272679B9E5A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PACKAGED</a:t>
          </a:r>
        </a:p>
      </dgm:t>
    </dgm:pt>
    <dgm:pt modelId="{BAC25726-AEF5-47E2-A5C5-AB4FFF550836}" type="parTrans" cxnId="{F3908BEB-2E9B-490A-AFAF-2EF0C4A57CFE}">
      <dgm:prSet/>
      <dgm:spPr/>
      <dgm:t>
        <a:bodyPr/>
        <a:lstStyle/>
        <a:p>
          <a:endParaRPr lang="en-US" sz="1600" b="1"/>
        </a:p>
      </dgm:t>
    </dgm:pt>
    <dgm:pt modelId="{BBEE9667-85E4-4427-BF13-0EBE798C51BD}" type="sibTrans" cxnId="{F3908BEB-2E9B-490A-AFAF-2EF0C4A57CFE}">
      <dgm:prSet/>
      <dgm:spPr/>
      <dgm:t>
        <a:bodyPr/>
        <a:lstStyle/>
        <a:p>
          <a:endParaRPr lang="en-US" sz="1600" b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3AEEF58-7C19-4208-9210-7C37B36B08A6}" type="pres">
      <dgm:prSet presAssocID="{8500F72A-2C6D-4FDF-9C1D-CA691380EB0B}" presName="sibTrans" presStyleCnt="0"/>
      <dgm:spPr/>
    </dgm:pt>
    <dgm:pt modelId="{D1B3DDDA-3E39-477D-84FC-353E4647484B}" type="pres">
      <dgm:prSet presAssocID="{11631C02-F24F-4A43-8AAA-272679B9E5A3}" presName="compNode" presStyleCnt="0"/>
      <dgm:spPr/>
    </dgm:pt>
    <dgm:pt modelId="{99F9CE6A-2546-42EF-B5EA-A3A857CE0FC1}" type="pres">
      <dgm:prSet presAssocID="{11631C02-F24F-4A43-8AAA-272679B9E5A3}" presName="iconBgRect" presStyleLbl="bgShp" presStyleIdx="3" presStyleCnt="4"/>
      <dgm:spPr/>
    </dgm:pt>
    <dgm:pt modelId="{61119488-DFD7-46E5-BF0C-BBF4DD0A49C3}" type="pres">
      <dgm:prSet presAssocID="{11631C02-F24F-4A43-8AAA-272679B9E5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056CD5A-B984-4021-9671-7B096ED7C555}" type="pres">
      <dgm:prSet presAssocID="{11631C02-F24F-4A43-8AAA-272679B9E5A3}" presName="spaceRect" presStyleCnt="0"/>
      <dgm:spPr/>
    </dgm:pt>
    <dgm:pt modelId="{9AF8E019-79C9-414D-84B8-676717DEDAC9}" type="pres">
      <dgm:prSet presAssocID="{11631C02-F24F-4A43-8AAA-272679B9E5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F3908BEB-2E9B-490A-AFAF-2EF0C4A57CFE}" srcId="{01A66772-F185-4D58-B8BB-E9370D7A7A2B}" destId="{11631C02-F24F-4A43-8AAA-272679B9E5A3}" srcOrd="3" destOrd="0" parTransId="{BAC25726-AEF5-47E2-A5C5-AB4FFF550836}" sibTransId="{BBEE9667-85E4-4427-BF13-0EBE798C51BD}"/>
    <dgm:cxn modelId="{8A23E7EC-DF3C-48EB-A26E-23F2940FDBE9}" type="presOf" srcId="{11631C02-F24F-4A43-8AAA-272679B9E5A3}" destId="{9AF8E019-79C9-414D-84B8-676717DEDAC9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391AF4-0587-4FD5-9CC5-B59401C860AE}" type="presParOf" srcId="{50B3CE7C-E10B-4E23-BD93-03664997C932}" destId="{13AEEF58-7C19-4208-9210-7C37B36B08A6}" srcOrd="5" destOrd="0" presId="urn:microsoft.com/office/officeart/2018/5/layout/IconCircleLabelList"/>
    <dgm:cxn modelId="{72759FAF-45E5-4DC3-999B-E4A263C10FB2}" type="presParOf" srcId="{50B3CE7C-E10B-4E23-BD93-03664997C932}" destId="{D1B3DDDA-3E39-477D-84FC-353E4647484B}" srcOrd="6" destOrd="0" presId="urn:microsoft.com/office/officeart/2018/5/layout/IconCircleLabelList"/>
    <dgm:cxn modelId="{E7C657C7-D7FA-402F-BE34-CF76F2A371BE}" type="presParOf" srcId="{D1B3DDDA-3E39-477D-84FC-353E4647484B}" destId="{99F9CE6A-2546-42EF-B5EA-A3A857CE0FC1}" srcOrd="0" destOrd="0" presId="urn:microsoft.com/office/officeart/2018/5/layout/IconCircleLabelList"/>
    <dgm:cxn modelId="{1853D32C-3644-40D6-ABF1-B3050E9B1846}" type="presParOf" srcId="{D1B3DDDA-3E39-477D-84FC-353E4647484B}" destId="{61119488-DFD7-46E5-BF0C-BBF4DD0A49C3}" srcOrd="1" destOrd="0" presId="urn:microsoft.com/office/officeart/2018/5/layout/IconCircleLabelList"/>
    <dgm:cxn modelId="{FF6D709E-93A2-4292-A6A0-65F8F8DA1B06}" type="presParOf" srcId="{D1B3DDDA-3E39-477D-84FC-353E4647484B}" destId="{5056CD5A-B984-4021-9671-7B096ED7C555}" srcOrd="2" destOrd="0" presId="urn:microsoft.com/office/officeart/2018/5/layout/IconCircleLabelList"/>
    <dgm:cxn modelId="{817D21D5-D9DE-483D-8304-E1AB15526488}" type="presParOf" srcId="{D1B3DDDA-3E39-477D-84FC-353E4647484B}" destId="{9AF8E019-79C9-414D-84B8-676717DEDA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26605" y="261865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43237" y="478498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655" y="1594990"/>
          <a:ext cx="1666406" cy="93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WATERFALL</a:t>
          </a:r>
        </a:p>
      </dsp:txBody>
      <dsp:txXfrm>
        <a:off x="1655" y="1594990"/>
        <a:ext cx="1666406" cy="937353"/>
      </dsp:txXfrm>
    </dsp:sp>
    <dsp:sp modelId="{BCD8CDD9-0C56-4401-ADB1-8B48DAB2C96F}">
      <dsp:nvSpPr>
        <dsp:cNvPr id="0" name=""/>
        <dsp:cNvSpPr/>
      </dsp:nvSpPr>
      <dsp:spPr>
        <a:xfrm>
          <a:off x="2284632" y="261865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501265" y="478498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959683" y="1594990"/>
          <a:ext cx="1666406" cy="93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AGILE</a:t>
          </a:r>
        </a:p>
      </dsp:txBody>
      <dsp:txXfrm>
        <a:off x="1959683" y="1594990"/>
        <a:ext cx="1666406" cy="937353"/>
      </dsp:txXfrm>
    </dsp:sp>
    <dsp:sp modelId="{FF93E135-77D6-48A0-8871-9BC93D705D06}">
      <dsp:nvSpPr>
        <dsp:cNvPr id="0" name=""/>
        <dsp:cNvSpPr/>
      </dsp:nvSpPr>
      <dsp:spPr>
        <a:xfrm>
          <a:off x="4242659" y="261865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459292" y="478498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917710" y="1594990"/>
          <a:ext cx="1666406" cy="93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Enhancement and replacement projects</a:t>
          </a:r>
        </a:p>
      </dsp:txBody>
      <dsp:txXfrm>
        <a:off x="3917710" y="1594990"/>
        <a:ext cx="1666406" cy="937353"/>
      </dsp:txXfrm>
    </dsp:sp>
    <dsp:sp modelId="{99F9CE6A-2546-42EF-B5EA-A3A857CE0FC1}">
      <dsp:nvSpPr>
        <dsp:cNvPr id="0" name=""/>
        <dsp:cNvSpPr/>
      </dsp:nvSpPr>
      <dsp:spPr>
        <a:xfrm>
          <a:off x="6200687" y="261865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19488-DFD7-46E5-BF0C-BBF4DD0A49C3}">
      <dsp:nvSpPr>
        <dsp:cNvPr id="0" name=""/>
        <dsp:cNvSpPr/>
      </dsp:nvSpPr>
      <dsp:spPr>
        <a:xfrm>
          <a:off x="6417319" y="478498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E019-79C9-414D-84B8-676717DEDAC9}">
      <dsp:nvSpPr>
        <dsp:cNvPr id="0" name=""/>
        <dsp:cNvSpPr/>
      </dsp:nvSpPr>
      <dsp:spPr>
        <a:xfrm>
          <a:off x="5875737" y="1594990"/>
          <a:ext cx="1666406" cy="93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PACKAGED</a:t>
          </a:r>
        </a:p>
      </dsp:txBody>
      <dsp:txXfrm>
        <a:off x="5875737" y="1594990"/>
        <a:ext cx="1666406" cy="937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424C-7DA5-4807-BF19-9ABCD3D5322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83B36-D2B3-4C81-B305-E1703D81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0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3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C56B-6A32-488A-9AAA-D84F3E36F6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4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7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0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6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1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1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8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1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3B36-D2B3-4C81-B305-E1703D81A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6" y="4682063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6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3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8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3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2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1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0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6" y="6035040"/>
            <a:ext cx="3441002" cy="365760"/>
          </a:xfrm>
        </p:spPr>
        <p:txBody>
          <a:bodyPr/>
          <a:lstStyle>
            <a:lvl1pPr marL="0" algn="r" defTabSz="685800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7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7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6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waterfall-vs-agi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01" y="2213649"/>
            <a:ext cx="4089395" cy="243070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5758" y="2338578"/>
            <a:ext cx="3840480" cy="2180844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345" y="2623844"/>
            <a:ext cx="3581306" cy="1223180"/>
          </a:xfrm>
        </p:spPr>
        <p:txBody>
          <a:bodyPr>
            <a:normAutofit/>
          </a:bodyPr>
          <a:lstStyle/>
          <a:p>
            <a:r>
              <a:rPr lang="en-US" sz="2700" dirty="0"/>
              <a:t>Specific project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345" y="3854241"/>
            <a:ext cx="3581306" cy="41974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>
                <a:solidFill>
                  <a:schemeClr val="tx1"/>
                </a:solidFill>
              </a:rPr>
              <a:t>Pham Duc Thang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Agile and Waterfall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CF662-F2A1-46A5-8840-9A9872DF9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63695"/>
              </p:ext>
            </p:extLst>
          </p:nvPr>
        </p:nvGraphicFramePr>
        <p:xfrm>
          <a:off x="330686" y="2267042"/>
          <a:ext cx="8482630" cy="3382392"/>
        </p:xfrm>
        <a:graphic>
          <a:graphicData uri="http://schemas.openxmlformats.org/drawingml/2006/table">
            <a:tbl>
              <a:tblPr/>
              <a:tblGrid>
                <a:gridCol w="4241315">
                  <a:extLst>
                    <a:ext uri="{9D8B030D-6E8A-4147-A177-3AD203B41FA5}">
                      <a16:colId xmlns:a16="http://schemas.microsoft.com/office/drawing/2014/main" val="256827381"/>
                    </a:ext>
                  </a:extLst>
                </a:gridCol>
                <a:gridCol w="4241315">
                  <a:extLst>
                    <a:ext uri="{9D8B030D-6E8A-4147-A177-3AD203B41FA5}">
                      <a16:colId xmlns:a16="http://schemas.microsoft.com/office/drawing/2014/main" val="2490738077"/>
                    </a:ext>
                  </a:extLst>
                </a:gridCol>
              </a:tblGrid>
              <a:tr h="304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Agile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8045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Waterfall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7393"/>
                  </a:ext>
                </a:extLst>
              </a:tr>
              <a:tr h="1401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Agile is quite a </a:t>
                      </a:r>
                      <a:r>
                        <a:rPr lang="en-US" sz="1800" b="1" dirty="0">
                          <a:effectLst/>
                        </a:rPr>
                        <a:t>flexible method </a:t>
                      </a:r>
                      <a:r>
                        <a:rPr lang="en-US" sz="1800" dirty="0">
                          <a:effectLst/>
                        </a:rPr>
                        <a:t>which </a:t>
                      </a:r>
                      <a:r>
                        <a:rPr lang="en-US" sz="1800" b="1" dirty="0">
                          <a:effectLst/>
                        </a:rPr>
                        <a:t>allows changes to be made </a:t>
                      </a:r>
                      <a:r>
                        <a:rPr lang="en-US" sz="1800" dirty="0">
                          <a:effectLst/>
                        </a:rPr>
                        <a:t>in the project development requirements even if the initial planning has been completed.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305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There is </a:t>
                      </a:r>
                      <a:r>
                        <a:rPr lang="en-US" sz="1800" b="1" dirty="0">
                          <a:effectLst/>
                        </a:rPr>
                        <a:t>no scope of changing </a:t>
                      </a:r>
                      <a:r>
                        <a:rPr lang="en-US" sz="1800" dirty="0">
                          <a:effectLst/>
                        </a:rPr>
                        <a:t>the requirements once the project development starts.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5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29162"/>
                  </a:ext>
                </a:extLst>
              </a:tr>
              <a:tr h="16761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Agile methodology, follow an </a:t>
                      </a:r>
                      <a:r>
                        <a:rPr lang="en-US" sz="1800" b="1" dirty="0">
                          <a:effectLst/>
                        </a:rPr>
                        <a:t>iterative development approach </a:t>
                      </a:r>
                      <a:r>
                        <a:rPr lang="en-US" sz="1800" dirty="0">
                          <a:effectLst/>
                        </a:rPr>
                        <a:t>because of this planning, development, prototyping and other software development phases may appear more than once.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706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All the project development phases like designing, development, testing, etc. </a:t>
                      </a:r>
                      <a:r>
                        <a:rPr lang="en-US" sz="1800" b="1" dirty="0">
                          <a:effectLst/>
                        </a:rPr>
                        <a:t>are completed once in the Waterfall model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6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9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Agile and Waterfall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97C409-825C-4168-9B85-8EA9807EF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28300"/>
              </p:ext>
            </p:extLst>
          </p:nvPr>
        </p:nvGraphicFramePr>
        <p:xfrm>
          <a:off x="380180" y="2725241"/>
          <a:ext cx="8383642" cy="2894120"/>
        </p:xfrm>
        <a:graphic>
          <a:graphicData uri="http://schemas.openxmlformats.org/drawingml/2006/table">
            <a:tbl>
              <a:tblPr/>
              <a:tblGrid>
                <a:gridCol w="4191821">
                  <a:extLst>
                    <a:ext uri="{9D8B030D-6E8A-4147-A177-3AD203B41FA5}">
                      <a16:colId xmlns:a16="http://schemas.microsoft.com/office/drawing/2014/main" val="256827381"/>
                    </a:ext>
                  </a:extLst>
                </a:gridCol>
                <a:gridCol w="4191821">
                  <a:extLst>
                    <a:ext uri="{9D8B030D-6E8A-4147-A177-3AD203B41FA5}">
                      <a16:colId xmlns:a16="http://schemas.microsoft.com/office/drawing/2014/main" val="2490738077"/>
                    </a:ext>
                  </a:extLst>
                </a:gridCol>
              </a:tblGrid>
              <a:tr h="258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Agile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8045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Waterfall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7393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 plan is reviewed after each sprint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706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test plan is rarely discussed during the test phase.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7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863200"/>
                  </a:ext>
                </a:extLst>
              </a:tr>
              <a:tr h="715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Agile development is a process in which </a:t>
                      </a:r>
                      <a:r>
                        <a:rPr lang="en-US" sz="1500" b="1" dirty="0">
                          <a:effectLst/>
                        </a:rPr>
                        <a:t>the requirements are expected to change and evolve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50B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method is ideal for projects which have definite requirements and </a:t>
                      </a:r>
                      <a:r>
                        <a:rPr lang="en-US" sz="1500" b="1" dirty="0">
                          <a:effectLst/>
                        </a:rPr>
                        <a:t>changes not at all expected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F0D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0374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 Agile methodology, testing is performed concurrently with software development.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5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 this methodology, the "Testing" phase comes after the "Build" phase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D03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69997"/>
                  </a:ext>
                </a:extLst>
              </a:tr>
              <a:tr h="944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Agile introduces a product mindset where the </a:t>
                      </a:r>
                      <a:r>
                        <a:rPr lang="en-US" sz="1500" b="1" dirty="0">
                          <a:effectLst/>
                        </a:rPr>
                        <a:t>software product satisfies needs of its end customers</a:t>
                      </a:r>
                      <a:r>
                        <a:rPr lang="en-US" sz="1500" dirty="0">
                          <a:effectLst/>
                        </a:rPr>
                        <a:t> and </a:t>
                      </a:r>
                      <a:r>
                        <a:rPr lang="en-US" sz="1500" b="1" dirty="0">
                          <a:effectLst/>
                        </a:rPr>
                        <a:t>changes itself as per the customer's demands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B01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This model shows a project mindset and places its </a:t>
                      </a:r>
                      <a:r>
                        <a:rPr lang="en-US" sz="1500" b="1" dirty="0">
                          <a:effectLst/>
                        </a:rPr>
                        <a:t>focus completely on accomplishing the project.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302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Agile and Waterfall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B93D8F-A202-41CF-BDAE-753B65E9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16356"/>
              </p:ext>
            </p:extLst>
          </p:nvPr>
        </p:nvGraphicFramePr>
        <p:xfrm>
          <a:off x="451485" y="2699702"/>
          <a:ext cx="8241030" cy="2819104"/>
        </p:xfrm>
        <a:graphic>
          <a:graphicData uri="http://schemas.openxmlformats.org/drawingml/2006/table">
            <a:tbl>
              <a:tblPr/>
              <a:tblGrid>
                <a:gridCol w="4120515">
                  <a:extLst>
                    <a:ext uri="{9D8B030D-6E8A-4147-A177-3AD203B41FA5}">
                      <a16:colId xmlns:a16="http://schemas.microsoft.com/office/drawing/2014/main" val="256827381"/>
                    </a:ext>
                  </a:extLst>
                </a:gridCol>
                <a:gridCol w="4120515">
                  <a:extLst>
                    <a:ext uri="{9D8B030D-6E8A-4147-A177-3AD203B41FA5}">
                      <a16:colId xmlns:a16="http://schemas.microsoft.com/office/drawing/2014/main" val="2490738077"/>
                    </a:ext>
                  </a:extLst>
                </a:gridCol>
              </a:tblGrid>
              <a:tr h="258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Agile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8045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Waterfall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739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methodology works exceptionally well with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&amp; Materials or non-fixed funding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may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stress in fixed-price scenarios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B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risk in the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 fixed price contracts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getting risk agreement at the beginning of the process.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95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Prefers small but dedicated teams with a high degree of coordination and synchronization.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501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coordination/ synchronization is very limited.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80F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4647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owner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team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prepares requirements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about every day during a project.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80F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analysis prepares requirements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beginning of the project.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0F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6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Agile and Waterfall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9769D6-7BE4-46AB-AF03-3317F471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56829"/>
              </p:ext>
            </p:extLst>
          </p:nvPr>
        </p:nvGraphicFramePr>
        <p:xfrm>
          <a:off x="420521" y="2652068"/>
          <a:ext cx="8302960" cy="2979846"/>
        </p:xfrm>
        <a:graphic>
          <a:graphicData uri="http://schemas.openxmlformats.org/drawingml/2006/table">
            <a:tbl>
              <a:tblPr/>
              <a:tblGrid>
                <a:gridCol w="4151480">
                  <a:extLst>
                    <a:ext uri="{9D8B030D-6E8A-4147-A177-3AD203B41FA5}">
                      <a16:colId xmlns:a16="http://schemas.microsoft.com/office/drawing/2014/main" val="256827381"/>
                    </a:ext>
                  </a:extLst>
                </a:gridCol>
                <a:gridCol w="4151480">
                  <a:extLst>
                    <a:ext uri="{9D8B030D-6E8A-4147-A177-3AD203B41FA5}">
                      <a16:colId xmlns:a16="http://schemas.microsoft.com/office/drawing/2014/main" val="2490738077"/>
                    </a:ext>
                  </a:extLst>
                </a:gridCol>
              </a:tblGrid>
              <a:tr h="258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Agile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8045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Waterfall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7393"/>
                  </a:ext>
                </a:extLst>
              </a:tr>
              <a:tr h="937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team can take part in the requirements change without problems.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B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difficult for the test to initiate any change in requirements.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F0F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95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project details can be altered anytime during the SDLC process.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501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 description needs to implement waterfall software development approach.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80F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46475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Agile Team members are interchangeable, as a result, they work faster. There is also no need for project managers because the projects are managed by the entire team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80F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waterfall method, the process is always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straightforward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so, project manager plays an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essential role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every stage of SDLC.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0F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2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gile vs. Sequential Waterfall &#10;ISTQB CTFL Agile Tester 20 November 17, 2014 &#10; ">
            <a:extLst>
              <a:ext uri="{FF2B5EF4-FFF2-40B4-BE49-F238E27FC236}">
                <a16:creationId xmlns:a16="http://schemas.microsoft.com/office/drawing/2014/main" id="{3A2B6E77-E7A9-4F8D-8CA1-B3B901FC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stly Used Agile Methods &#10; Scrum &#10; Extreme Programming (XP) &#10; Lean SW Development &#10; Kanban &#10; Dynamic System Developm...">
            <a:extLst>
              <a:ext uri="{FF2B5EF4-FFF2-40B4-BE49-F238E27FC236}">
                <a16:creationId xmlns:a16="http://schemas.microsoft.com/office/drawing/2014/main" id="{796E365F-202C-425A-A685-3032B6CD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2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stly Used Agile Methods &#10; Scrum &#10; Extreme Programming (XP) &#10; Lean SW Development &#10; Kanban &#10; Dynamic System Developm...">
            <a:extLst>
              <a:ext uri="{FF2B5EF4-FFF2-40B4-BE49-F238E27FC236}">
                <a16:creationId xmlns:a16="http://schemas.microsoft.com/office/drawing/2014/main" id="{634033F6-2368-436B-864B-8AC55167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xtreme Programming &#10; Introduced by Kent Beck to deliver a financial system in 2 years which &#10;previously had been undeliv...">
            <a:extLst>
              <a:ext uri="{FF2B5EF4-FFF2-40B4-BE49-F238E27FC236}">
                <a16:creationId xmlns:a16="http://schemas.microsoft.com/office/drawing/2014/main" id="{5B0AADAB-B98F-4C73-8BFA-1E4C2230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5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P 5 Values Guiding Development &#10;• Everyone is a part of the team. &#10;• Face to face and daily communication Communication &#10;...">
            <a:extLst>
              <a:ext uri="{FF2B5EF4-FFF2-40B4-BE49-F238E27FC236}">
                <a16:creationId xmlns:a16="http://schemas.microsoft.com/office/drawing/2014/main" id="{96E72441-F54F-4CC4-84C5-925335E2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6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XP Rules &#10;Managing &#10;• Give the team a &#10;dedicated open work space. &#10;• Set a sustainable pace. &#10;• A stand up meeting starts ...">
            <a:extLst>
              <a:ext uri="{FF2B5EF4-FFF2-40B4-BE49-F238E27FC236}">
                <a16:creationId xmlns:a16="http://schemas.microsoft.com/office/drawing/2014/main" id="{51E275E2-3EC5-4FAF-9996-A9C6623C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39196"/>
            <a:ext cx="7543800" cy="10287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SPECIFIC PROJECT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71048"/>
              </p:ext>
            </p:extLst>
          </p:nvPr>
        </p:nvGraphicFramePr>
        <p:xfrm>
          <a:off x="800100" y="2589797"/>
          <a:ext cx="7543800" cy="279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P Rules cont’d &#10;Designing &#10;• Simplicity &#10;• Choose a system metaphor. &#10;• Use CRC cards for design sessions. &#10;• Create spik...">
            <a:extLst>
              <a:ext uri="{FF2B5EF4-FFF2-40B4-BE49-F238E27FC236}">
                <a16:creationId xmlns:a16="http://schemas.microsoft.com/office/drawing/2014/main" id="{A6F39E48-F53A-4C05-AB5A-D52B1F0F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5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P Rules cont’d &#10;Testing &#10;• All code must have unit &#10;tests. &#10;• All code must pass all unit &#10;tests before it can &#10;be releas...">
            <a:extLst>
              <a:ext uri="{FF2B5EF4-FFF2-40B4-BE49-F238E27FC236}">
                <a16:creationId xmlns:a16="http://schemas.microsoft.com/office/drawing/2014/main" id="{9541D350-5F01-4AD5-A37A-90D16036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7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P Project &#10;ISTQB CTFL Agile Tester 37 November 17, 2014 &#10; ">
            <a:extLst>
              <a:ext uri="{FF2B5EF4-FFF2-40B4-BE49-F238E27FC236}">
                <a16:creationId xmlns:a16="http://schemas.microsoft.com/office/drawing/2014/main" id="{74D0FF05-3CDF-407C-B97E-BD977BD1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1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P Iteration &#10;ISTQB CTFL Agile Tester 38 November 17, 2014 &#10; ">
            <a:extLst>
              <a:ext uri="{FF2B5EF4-FFF2-40B4-BE49-F238E27FC236}">
                <a16:creationId xmlns:a16="http://schemas.microsoft.com/office/drawing/2014/main" id="{73277440-0E38-40E9-835D-90A3587A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9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XP Collective Ownership &#10;ISTQB CTFL Agile Tester 40 November 17, 2014 &#10; ">
            <a:extLst>
              <a:ext uri="{FF2B5EF4-FFF2-40B4-BE49-F238E27FC236}">
                <a16:creationId xmlns:a16="http://schemas.microsoft.com/office/drawing/2014/main" id="{3198F2DE-2BE4-4B1E-A2A9-65B31065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0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crum &#10; An iterative, incremental methodology for project management. &#10; Scrum (as opposed to XP) does not dictate specif...">
            <a:extLst>
              <a:ext uri="{FF2B5EF4-FFF2-40B4-BE49-F238E27FC236}">
                <a16:creationId xmlns:a16="http://schemas.microsoft.com/office/drawing/2014/main" id="{A02126F7-5F33-4A26-8E08-5ABC8607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crum cont’d &#10;ISTQB CTFL Agile Tester 42 November 17, 2014 &#10; ">
            <a:extLst>
              <a:ext uri="{FF2B5EF4-FFF2-40B4-BE49-F238E27FC236}">
                <a16:creationId xmlns:a16="http://schemas.microsoft.com/office/drawing/2014/main" id="{1FD201A5-AC2E-49B6-BF20-1C8307E7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8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Scrum Roles &#10;Product Owner &#10;• Represents &#10;customer &#10;• Product &#10;backlog &#10;owner &#10;• Not a team &#10;leader &#10;Scrum Master &#10;• Ensur...">
            <a:extLst>
              <a:ext uri="{FF2B5EF4-FFF2-40B4-BE49-F238E27FC236}">
                <a16:creationId xmlns:a16="http://schemas.microsoft.com/office/drawing/2014/main" id="{5BD55921-66BB-43AB-AF1C-79B6582B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28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Kanban (Visual Card or Board) &#10; A management approach sometimes used in Agile projects &#10; In a value-added chain, Kanban ...">
            <a:extLst>
              <a:ext uri="{FF2B5EF4-FFF2-40B4-BE49-F238E27FC236}">
                <a16:creationId xmlns:a16="http://schemas.microsoft.com/office/drawing/2014/main" id="{3CD16A5E-0E7D-4F3A-9970-7050506D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58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Kanban Board &#10; Each column shows a station (a set of related activities) &#10; Items to be produced or tasks to be processed...">
            <a:extLst>
              <a:ext uri="{FF2B5EF4-FFF2-40B4-BE49-F238E27FC236}">
                <a16:creationId xmlns:a16="http://schemas.microsoft.com/office/drawing/2014/main" id="{7DCCDF98-6C81-4AC9-98D0-010297F5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738-990B-422D-998F-44BDC440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982F-49C6-4112-AA10-D839A864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434590"/>
            <a:ext cx="3926541" cy="2887218"/>
          </a:xfrm>
        </p:spPr>
        <p:txBody>
          <a:bodyPr/>
          <a:lstStyle/>
          <a:p>
            <a:r>
              <a:rPr lang="en-US" sz="1800" dirty="0"/>
              <a:t>What it is?</a:t>
            </a:r>
          </a:p>
          <a:p>
            <a:r>
              <a:rPr lang="en-US" sz="1800" dirty="0"/>
              <a:t>What are advantages?</a:t>
            </a:r>
          </a:p>
          <a:p>
            <a:r>
              <a:rPr lang="en-US" sz="1800" dirty="0"/>
              <a:t>What are disadvantages?</a:t>
            </a:r>
          </a:p>
          <a:p>
            <a:r>
              <a:rPr lang="en-US" sz="1800" dirty="0"/>
              <a:t>When we use waterfall development?</a:t>
            </a:r>
          </a:p>
          <a:p>
            <a:endParaRPr lang="en-US" dirty="0"/>
          </a:p>
        </p:txBody>
      </p:sp>
      <p:pic>
        <p:nvPicPr>
          <p:cNvPr id="1026" name="Picture 2" descr="Software Development Approaches - AcqNotes">
            <a:extLst>
              <a:ext uri="{FF2B5EF4-FFF2-40B4-BE49-F238E27FC236}">
                <a16:creationId xmlns:a16="http://schemas.microsoft.com/office/drawing/2014/main" id="{930807F8-423C-4984-B9E1-54708C78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3" y="2434590"/>
            <a:ext cx="4363571" cy="26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Work-in-Progress Limit and Lead Time &#10; WIP limit is a limit of parallel activities controlled by max number of &#10;tickets a...">
            <a:extLst>
              <a:ext uri="{FF2B5EF4-FFF2-40B4-BE49-F238E27FC236}">
                <a16:creationId xmlns:a16="http://schemas.microsoft.com/office/drawing/2014/main" id="{4E46688F-5C73-4416-B313-B90E1F9A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8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Kanban vs. Scrum &#10; In both, visualizing active tasks provides transparency of content and &#10;progress of tasks. &#10; Tasks no...">
            <a:extLst>
              <a:ext uri="{FF2B5EF4-FFF2-40B4-BE49-F238E27FC236}">
                <a16:creationId xmlns:a16="http://schemas.microsoft.com/office/drawing/2014/main" id="{4D9D1D82-E6BC-465A-B6A0-8FB723D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0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and replacement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2478833"/>
            <a:ext cx="7825285" cy="2684837"/>
          </a:xfrm>
        </p:spPr>
        <p:txBody>
          <a:bodyPr>
            <a:noAutofit/>
          </a:bodyPr>
          <a:lstStyle/>
          <a:p>
            <a:r>
              <a:rPr lang="en-US" sz="2000" dirty="0"/>
              <a:t>An enhancement project is one in which </a:t>
            </a:r>
            <a:r>
              <a:rPr lang="en-US" sz="2000" b="1" dirty="0"/>
              <a:t>new capabilities are added to an existing system</a:t>
            </a:r>
          </a:p>
          <a:p>
            <a:r>
              <a:rPr lang="en-US" sz="2000" dirty="0"/>
              <a:t>A replacement (or reengineering) project replaces an </a:t>
            </a:r>
            <a:r>
              <a:rPr lang="en-US" sz="2000" b="1" dirty="0"/>
              <a:t>existing application with a new  custom-built system, a commercial off-the-shelf (COTS) system, or a hybrid of those</a:t>
            </a:r>
          </a:p>
        </p:txBody>
      </p:sp>
    </p:spTree>
    <p:extLst>
      <p:ext uri="{BB962C8B-B14F-4D97-AF65-F5344CB8AC3E}">
        <p14:creationId xmlns:p14="http://schemas.microsoft.com/office/powerpoint/2010/main" val="29886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and replacement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90" y="2158970"/>
            <a:ext cx="8177568" cy="2684837"/>
          </a:xfrm>
        </p:spPr>
        <p:txBody>
          <a:bodyPr>
            <a:noAutofit/>
          </a:bodyPr>
          <a:lstStyle/>
          <a:p>
            <a:r>
              <a:rPr lang="en-US" sz="2000" b="1" dirty="0"/>
              <a:t>The changes </a:t>
            </a:r>
            <a:r>
              <a:rPr lang="en-US" sz="2000" dirty="0"/>
              <a:t>made could </a:t>
            </a:r>
            <a:r>
              <a:rPr lang="en-US" sz="2000" b="1" dirty="0"/>
              <a:t>degrade the performance </a:t>
            </a:r>
            <a:r>
              <a:rPr lang="en-US" sz="2000" dirty="0"/>
              <a:t>to which users are accustomed. </a:t>
            </a:r>
          </a:p>
          <a:p>
            <a:r>
              <a:rPr lang="en-US" sz="2000" b="1" dirty="0"/>
              <a:t>Little or no requirements documentation </a:t>
            </a:r>
            <a:r>
              <a:rPr lang="en-US" sz="2000" dirty="0"/>
              <a:t>might be available for the existing system.</a:t>
            </a:r>
          </a:p>
          <a:p>
            <a:r>
              <a:rPr lang="en-US" sz="2000" dirty="0"/>
              <a:t>Users who are </a:t>
            </a:r>
            <a:r>
              <a:rPr lang="en-US" sz="2000" b="1" dirty="0"/>
              <a:t>familiar with how the system works today </a:t>
            </a:r>
            <a:r>
              <a:rPr lang="en-US" sz="2000" dirty="0"/>
              <a:t>might not like the changes they are about to encounter. </a:t>
            </a:r>
          </a:p>
          <a:p>
            <a:r>
              <a:rPr lang="en-US" sz="2000" dirty="0"/>
              <a:t>You might </a:t>
            </a:r>
            <a:r>
              <a:rPr lang="en-US" sz="2000" b="1" dirty="0"/>
              <a:t>unknowingly break </a:t>
            </a:r>
            <a:r>
              <a:rPr lang="en-US" sz="2000" dirty="0"/>
              <a:t>or </a:t>
            </a:r>
            <a:r>
              <a:rPr lang="en-US" sz="2000" b="1" dirty="0"/>
              <a:t>omit functionality </a:t>
            </a:r>
            <a:r>
              <a:rPr lang="en-US" sz="2000" dirty="0"/>
              <a:t>that is vital to some stakeholder group.</a:t>
            </a:r>
          </a:p>
          <a:p>
            <a:r>
              <a:rPr lang="en-US" sz="2000" dirty="0"/>
              <a:t>Stakeholders might take this opportunity to </a:t>
            </a:r>
            <a:r>
              <a:rPr lang="en-US" sz="2000" b="1" dirty="0"/>
              <a:t>request new functionality</a:t>
            </a:r>
            <a:r>
              <a:rPr lang="en-US" sz="2000" dirty="0"/>
              <a:t> that seems like </a:t>
            </a:r>
            <a:r>
              <a:rPr lang="en-US" sz="2000" b="1" dirty="0"/>
              <a:t>a good idea but isn’t really needed</a:t>
            </a:r>
            <a:r>
              <a:rPr lang="en-US" sz="2000" dirty="0"/>
              <a:t> to meet the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76753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and replacement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58970"/>
            <a:ext cx="7543800" cy="2684837"/>
          </a:xfrm>
        </p:spPr>
        <p:txBody>
          <a:bodyPr>
            <a:noAutofit/>
          </a:bodyPr>
          <a:lstStyle/>
          <a:p>
            <a:r>
              <a:rPr lang="en-US" sz="2000" b="1" dirty="0"/>
              <a:t>The changes </a:t>
            </a:r>
            <a:r>
              <a:rPr lang="en-US" sz="2000" dirty="0"/>
              <a:t>made could </a:t>
            </a:r>
            <a:r>
              <a:rPr lang="en-US" sz="2000" b="1" dirty="0"/>
              <a:t>degrade the performance </a:t>
            </a:r>
            <a:r>
              <a:rPr lang="en-US" sz="2000" dirty="0"/>
              <a:t>to which users are accustomed. </a:t>
            </a:r>
          </a:p>
          <a:p>
            <a:r>
              <a:rPr lang="en-US" sz="2000" b="1" dirty="0"/>
              <a:t>Little or no requirements documentation </a:t>
            </a:r>
            <a:r>
              <a:rPr lang="en-US" sz="2000" dirty="0"/>
              <a:t>might be available for the existing system.</a:t>
            </a:r>
          </a:p>
          <a:p>
            <a:r>
              <a:rPr lang="en-US" sz="2000" dirty="0"/>
              <a:t>Users who are </a:t>
            </a:r>
            <a:r>
              <a:rPr lang="en-US" sz="2000" b="1" dirty="0"/>
              <a:t>familiar with how the system works today </a:t>
            </a:r>
            <a:r>
              <a:rPr lang="en-US" sz="2000" dirty="0"/>
              <a:t>might not like the changes they are about to encounter. </a:t>
            </a:r>
          </a:p>
          <a:p>
            <a:r>
              <a:rPr lang="en-US" sz="2000" dirty="0"/>
              <a:t>You might </a:t>
            </a:r>
            <a:r>
              <a:rPr lang="en-US" sz="2000" b="1" dirty="0"/>
              <a:t>unknowingly break </a:t>
            </a:r>
            <a:r>
              <a:rPr lang="en-US" sz="2000" dirty="0"/>
              <a:t>or </a:t>
            </a:r>
            <a:r>
              <a:rPr lang="en-US" sz="2000" b="1" dirty="0"/>
              <a:t>omit functionality </a:t>
            </a:r>
            <a:r>
              <a:rPr lang="en-US" sz="2000" dirty="0"/>
              <a:t>that is vital to some stakeholder group.</a:t>
            </a:r>
          </a:p>
          <a:p>
            <a:r>
              <a:rPr lang="en-US" sz="2000" dirty="0"/>
              <a:t>Stakeholders might take this opportunity to </a:t>
            </a:r>
            <a:r>
              <a:rPr lang="en-US" sz="2000" b="1" dirty="0"/>
              <a:t>request new functionality</a:t>
            </a:r>
            <a:r>
              <a:rPr lang="en-US" sz="2000" dirty="0"/>
              <a:t> that seems like </a:t>
            </a:r>
            <a:r>
              <a:rPr lang="en-US" sz="2000" b="1" dirty="0"/>
              <a:t>a good idea but isn’t really needed</a:t>
            </a:r>
            <a:r>
              <a:rPr lang="en-US" sz="2000" dirty="0"/>
              <a:t> to meet the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42515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by using business 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5D48B9-BA94-40CE-8A4C-C190342F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5" y="2164091"/>
            <a:ext cx="7721265" cy="3528261"/>
          </a:xfrm>
        </p:spPr>
        <p:txBody>
          <a:bodyPr>
            <a:normAutofit/>
          </a:bodyPr>
          <a:lstStyle/>
          <a:p>
            <a:r>
              <a:rPr lang="en-US" sz="2000" dirty="0"/>
              <a:t>Mind the gap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Segoe"/>
              </a:rPr>
              <a:t>A </a:t>
            </a:r>
            <a:r>
              <a:rPr lang="en-US" sz="2000" b="1" i="1" dirty="0">
                <a:solidFill>
                  <a:srgbClr val="000000"/>
                </a:solidFill>
                <a:latin typeface="Segoe"/>
              </a:rPr>
              <a:t>gap analysis </a:t>
            </a:r>
            <a:r>
              <a:rPr lang="en-US" sz="2000" dirty="0">
                <a:solidFill>
                  <a:srgbClr val="000000"/>
                </a:solidFill>
                <a:latin typeface="Segoe"/>
              </a:rPr>
              <a:t>is a comparison of functionality between an existing system and a desired new system.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A gap analysis can be </a:t>
            </a:r>
            <a:r>
              <a:rPr lang="en-US" sz="2000" b="1" dirty="0">
                <a:solidFill>
                  <a:srgbClr val="000000"/>
                </a:solidFill>
                <a:latin typeface="Segoe"/>
              </a:rPr>
              <a:t>expressed in different ways</a:t>
            </a:r>
            <a:r>
              <a:rPr lang="en-US" sz="2000" dirty="0">
                <a:solidFill>
                  <a:srgbClr val="000000"/>
                </a:solidFill>
                <a:latin typeface="Segoe"/>
              </a:rPr>
              <a:t>, including </a:t>
            </a:r>
            <a:r>
              <a:rPr lang="en-US" sz="2000" b="1" dirty="0">
                <a:solidFill>
                  <a:srgbClr val="000000"/>
                </a:solidFill>
                <a:latin typeface="Segoe"/>
              </a:rPr>
              <a:t>use cases, user stories, or features</a:t>
            </a:r>
            <a:r>
              <a:rPr lang="en-US" sz="2000" dirty="0">
                <a:solidFill>
                  <a:srgbClr val="000000"/>
                </a:solidFill>
                <a:latin typeface="Segoe"/>
              </a:rPr>
              <a:t>. When enhancing an existing system, perform </a:t>
            </a:r>
            <a:r>
              <a:rPr lang="en-US" sz="2000" b="1" dirty="0">
                <a:solidFill>
                  <a:srgbClr val="000000"/>
                </a:solidFill>
                <a:latin typeface="Segoe"/>
              </a:rPr>
              <a:t>a gap analysis </a:t>
            </a:r>
            <a:r>
              <a:rPr lang="en-US" sz="2000" dirty="0">
                <a:solidFill>
                  <a:srgbClr val="000000"/>
                </a:solidFill>
                <a:latin typeface="Segoe"/>
              </a:rPr>
              <a:t>to make sure you </a:t>
            </a:r>
            <a:r>
              <a:rPr lang="en-US" sz="2000" b="1" dirty="0">
                <a:solidFill>
                  <a:srgbClr val="000000"/>
                </a:solidFill>
                <a:latin typeface="Segoe"/>
              </a:rPr>
              <a:t>understand why it isn’t currently meeting your business objectives</a:t>
            </a:r>
            <a:r>
              <a:rPr lang="en-US" sz="2000" dirty="0">
                <a:solidFill>
                  <a:srgbClr val="000000"/>
                </a:solidFill>
                <a:latin typeface="Segoe"/>
              </a:rPr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59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by using business objectives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D0F949-1ECD-413A-84DC-B5476D11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" y="2265528"/>
            <a:ext cx="8341167" cy="39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by using business objectives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D18598-16A4-4AD6-86EA-E35A5796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85" y="1932847"/>
            <a:ext cx="8111230" cy="2910960"/>
          </a:xfrm>
        </p:spPr>
        <p:txBody>
          <a:bodyPr>
            <a:noAutofit/>
          </a:bodyPr>
          <a:lstStyle/>
          <a:p>
            <a:r>
              <a:rPr lang="en-US" sz="2000" dirty="0"/>
              <a:t>Maintaining performance levels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Existing systems set user expectations for performance and throughput.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Stakeholders almost always have key performance indicators (KPIs) for existing processes that they will want to maintain in the new system.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A key performance indicator model (KPIM) can help you identify and specify these metrics for their corresponding business processes.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For replacement systems, prioritize the KPIs that are most important to maintain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"/>
              </a:rPr>
              <a:t>Look for the business processes that trace to the most important KPIs and the requirements that enable those business processes;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826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old requirements don’t exist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DC624-2B6E-4C28-A8A1-6C269A3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6" y="2133836"/>
            <a:ext cx="8131400" cy="3528261"/>
          </a:xfrm>
        </p:spPr>
        <p:txBody>
          <a:bodyPr>
            <a:normAutofit/>
          </a:bodyPr>
          <a:lstStyle/>
          <a:p>
            <a:r>
              <a:rPr lang="en-US" sz="2000" dirty="0"/>
              <a:t>Which requirements should you specify?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3851-2237-47C8-A781-5F24CD69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23" y="2797750"/>
            <a:ext cx="2326511" cy="1853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6A91F-0F60-4421-A324-C6D309A270EA}"/>
              </a:ext>
            </a:extLst>
          </p:cNvPr>
          <p:cNvSpPr txBox="1"/>
          <p:nvPr/>
        </p:nvSpPr>
        <p:spPr>
          <a:xfrm>
            <a:off x="1186478" y="4747495"/>
            <a:ext cx="563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"/>
              </a:rPr>
              <a:t>FIGURE 21-2 Adding enhancement A to an ill-documented existing system provides some visibility into the B area.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9884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old requirements don’t exist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DC624-2B6E-4C28-A8A1-6C269A3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6" y="2133836"/>
            <a:ext cx="8131400" cy="3528261"/>
          </a:xfrm>
        </p:spPr>
        <p:txBody>
          <a:bodyPr>
            <a:normAutofit/>
          </a:bodyPr>
          <a:lstStyle/>
          <a:p>
            <a:r>
              <a:rPr lang="en-US" sz="2000" dirty="0"/>
              <a:t>How to discover the requirements of an existing system?</a:t>
            </a:r>
          </a:p>
        </p:txBody>
      </p:sp>
    </p:spTree>
    <p:extLst>
      <p:ext uri="{BB962C8B-B14F-4D97-AF65-F5344CB8AC3E}">
        <p14:creationId xmlns:p14="http://schemas.microsoft.com/office/powerpoint/2010/main" val="106618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856096"/>
            <a:ext cx="8598089" cy="4162567"/>
          </a:xfrm>
        </p:spPr>
        <p:txBody>
          <a:bodyPr>
            <a:normAutofit fontScale="92500" lnSpcReduction="20000"/>
          </a:bodyPr>
          <a:lstStyle/>
          <a:p>
            <a:r>
              <a:rPr lang="en-US" sz="2175" dirty="0"/>
              <a:t>What it is?</a:t>
            </a:r>
          </a:p>
          <a:p>
            <a:pPr lvl="1"/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Waterfall Model methodology which is also known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as Liner Sequential Life Cycle Model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. </a:t>
            </a:r>
          </a:p>
          <a:p>
            <a:pPr lvl="1"/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Waterfall Model followed in the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sequential order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, and so project development team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only moves to next phase of development or testing if the previous step completed successfully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r>
              <a:rPr lang="en-US" sz="2175" dirty="0"/>
              <a:t>What are </a:t>
            </a:r>
            <a:r>
              <a:rPr lang="en-US" sz="2175" b="1" dirty="0"/>
              <a:t>advantages</a:t>
            </a:r>
            <a:r>
              <a:rPr lang="en-US" sz="2175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It is one the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easiest model to manage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. Because of its nature, each phase has specific deliverables and a review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It works well for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smaller size projects 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where requirements are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easily understandable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Faster</a:t>
            </a: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 delivery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75" dirty="0">
                <a:solidFill>
                  <a:srgbClr val="222222"/>
                </a:solidFill>
                <a:latin typeface="Source Sans Pro" panose="020B0503030403020204" pitchFamily="34" charset="0"/>
              </a:rPr>
              <a:t>Process and Results are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well documented.</a:t>
            </a:r>
          </a:p>
          <a:p>
            <a:pPr marL="257175" lvl="1" indent="0">
              <a:buNone/>
            </a:pP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(Source 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  <a:hlinkClick r:id="rId3"/>
              </a:rPr>
              <a:t>https://www.guru99.com/waterfall-vs-agile.html</a:t>
            </a:r>
            <a:r>
              <a:rPr lang="en-US" sz="2175" b="1" dirty="0">
                <a:solidFill>
                  <a:srgbClr val="222222"/>
                </a:solidFill>
                <a:latin typeface="Source Sans Pro" panose="020B0503030403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3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Encouraging new system adoption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DC624-2B6E-4C28-A8A1-6C269A3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6" y="2133836"/>
            <a:ext cx="8131400" cy="3528261"/>
          </a:xfrm>
        </p:spPr>
        <p:txBody>
          <a:bodyPr>
            <a:normAutofit/>
          </a:bodyPr>
          <a:lstStyle/>
          <a:p>
            <a:r>
              <a:rPr lang="en-US" sz="2000" dirty="0"/>
              <a:t>Why we do this?</a:t>
            </a:r>
          </a:p>
          <a:p>
            <a:r>
              <a:rPr lang="en-US" sz="2000" dirty="0"/>
              <a:t>What are advantages?</a:t>
            </a:r>
          </a:p>
          <a:p>
            <a:r>
              <a:rPr lang="en-US" sz="2000" dirty="0"/>
              <a:t>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1254861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solution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DC624-2B6E-4C28-A8A1-6C269A3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6" y="2133836"/>
            <a:ext cx="8131400" cy="3528261"/>
          </a:xfrm>
        </p:spPr>
        <p:txBody>
          <a:bodyPr>
            <a:normAutofit/>
          </a:bodyPr>
          <a:lstStyle/>
          <a:p>
            <a:r>
              <a:rPr lang="en-US" sz="2000" dirty="0"/>
              <a:t>Developing user requirements </a:t>
            </a:r>
          </a:p>
          <a:p>
            <a:r>
              <a:rPr lang="en-US" sz="2000" dirty="0"/>
              <a:t>Considering business rules </a:t>
            </a:r>
          </a:p>
          <a:p>
            <a:r>
              <a:rPr lang="en-US" sz="2000" dirty="0"/>
              <a:t>Identifying data needs</a:t>
            </a:r>
          </a:p>
          <a:p>
            <a:r>
              <a:rPr lang="en-US" sz="2000" dirty="0"/>
              <a:t>Defining quality requirements</a:t>
            </a:r>
          </a:p>
          <a:p>
            <a:r>
              <a:rPr lang="en-US" sz="2000" dirty="0"/>
              <a:t>Evaluating solutions</a:t>
            </a:r>
          </a:p>
        </p:txBody>
      </p:sp>
    </p:spTree>
    <p:extLst>
      <p:ext uri="{BB962C8B-B14F-4D97-AF65-F5344CB8AC3E}">
        <p14:creationId xmlns:p14="http://schemas.microsoft.com/office/powerpoint/2010/main" val="111116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solution projects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A56C16B-D213-4776-9BA9-04339E6C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7" y="1701377"/>
            <a:ext cx="8404164" cy="2088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9A420-943E-4859-B493-8B58E0C9A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17" y="3899533"/>
            <a:ext cx="8404165" cy="24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9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0E9-C781-4F2E-81A3-3A523164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challenges with packaged solutions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AF3FD-EF7F-4252-9133-0A1F961E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6" y="2440641"/>
            <a:ext cx="7970036" cy="2707106"/>
          </a:xfrm>
        </p:spPr>
        <p:txBody>
          <a:bodyPr>
            <a:normAutofit/>
          </a:bodyPr>
          <a:lstStyle/>
          <a:p>
            <a:r>
              <a:rPr lang="en-US" sz="2000" dirty="0"/>
              <a:t>Too many candidates</a:t>
            </a:r>
          </a:p>
          <a:p>
            <a:r>
              <a:rPr lang="en-US" sz="2000" dirty="0"/>
              <a:t>Too many evaluation criteria</a:t>
            </a:r>
          </a:p>
          <a:p>
            <a:r>
              <a:rPr lang="en-US" sz="2000" dirty="0"/>
              <a:t>Vendor misrepresents package capabilities </a:t>
            </a:r>
          </a:p>
          <a:p>
            <a:r>
              <a:rPr lang="en-US" sz="2000" dirty="0"/>
              <a:t>Incorrect solution expectations </a:t>
            </a:r>
          </a:p>
          <a:p>
            <a:r>
              <a:rPr lang="en-US" sz="2000" dirty="0"/>
              <a:t>Users reject the solution</a:t>
            </a:r>
          </a:p>
        </p:txBody>
      </p:sp>
    </p:spTree>
    <p:extLst>
      <p:ext uri="{BB962C8B-B14F-4D97-AF65-F5344CB8AC3E}">
        <p14:creationId xmlns:p14="http://schemas.microsoft.com/office/powerpoint/2010/main" val="284490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869743"/>
            <a:ext cx="8584442" cy="43456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Easily adaptable 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method for shifting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This project management methodology is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beneficial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 to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manage dependencies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r>
              <a:rPr lang="en-US" sz="1500" dirty="0"/>
              <a:t>What are 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It is not an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ideal model for a large size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If the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requirement is not clear 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at the beginning, it is a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less effective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Very difficult to move back 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to makes changes in the previous phases.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The testing process starts once development is over. Hence, it has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high chances of bugs to be found later </a:t>
            </a: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in development where they are </a:t>
            </a:r>
            <a:r>
              <a:rPr lang="en-US" sz="15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expensive to fix.</a:t>
            </a:r>
          </a:p>
          <a:p>
            <a:r>
              <a:rPr lang="en-US" sz="1500" dirty="0"/>
              <a:t>When we use waterfall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3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738-990B-422D-998F-44BDC440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982F-49C6-4112-AA10-D839A864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434590"/>
            <a:ext cx="3926541" cy="2887218"/>
          </a:xfrm>
        </p:spPr>
        <p:txBody>
          <a:bodyPr/>
          <a:lstStyle/>
          <a:p>
            <a:r>
              <a:rPr lang="en-US" sz="1800" dirty="0"/>
              <a:t>What it is?</a:t>
            </a:r>
          </a:p>
          <a:p>
            <a:r>
              <a:rPr lang="en-US" sz="1800" dirty="0"/>
              <a:t>What are advantages?</a:t>
            </a:r>
          </a:p>
          <a:p>
            <a:r>
              <a:rPr lang="en-US" sz="1800" dirty="0"/>
              <a:t>What are disadvantages?</a:t>
            </a:r>
          </a:p>
          <a:p>
            <a:r>
              <a:rPr lang="en-US" sz="1800" dirty="0"/>
              <a:t>When we use Agile development?</a:t>
            </a:r>
          </a:p>
          <a:p>
            <a:endParaRPr lang="en-US" dirty="0"/>
          </a:p>
        </p:txBody>
      </p:sp>
      <p:pic>
        <p:nvPicPr>
          <p:cNvPr id="2050" name="Picture 2" descr="Is Agile always the best solution for software development projects? -  SolDevelo Blog">
            <a:extLst>
              <a:ext uri="{FF2B5EF4-FFF2-40B4-BE49-F238E27FC236}">
                <a16:creationId xmlns:a16="http://schemas.microsoft.com/office/drawing/2014/main" id="{2994A6A5-E0EA-4763-910F-8FA3DE90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5" y="2434590"/>
            <a:ext cx="4605617" cy="21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774209"/>
            <a:ext cx="8461612" cy="3725839"/>
          </a:xfrm>
        </p:spPr>
        <p:txBody>
          <a:bodyPr>
            <a:noAutofit/>
          </a:bodyPr>
          <a:lstStyle/>
          <a:p>
            <a:r>
              <a:rPr lang="en-US" sz="1500" b="1" dirty="0"/>
              <a:t>What is agile development approach?</a:t>
            </a:r>
          </a:p>
          <a:p>
            <a:pPr lvl="1"/>
            <a:r>
              <a:rPr lang="en-US" sz="1500" dirty="0"/>
              <a:t>Agile methodology is a practice that </a:t>
            </a:r>
            <a:r>
              <a:rPr lang="en-US" sz="1500" b="1" dirty="0"/>
              <a:t>helps continuous iteration of development and testing </a:t>
            </a:r>
            <a:r>
              <a:rPr lang="en-US" sz="1500" dirty="0"/>
              <a:t>in the software development process. </a:t>
            </a:r>
          </a:p>
          <a:p>
            <a:pPr lvl="1"/>
            <a:r>
              <a:rPr lang="en-US" sz="1500" dirty="0"/>
              <a:t>In this model, development and testing activities are concurrent, unlike the Waterfall model. </a:t>
            </a:r>
          </a:p>
          <a:p>
            <a:pPr lvl="1"/>
            <a:r>
              <a:rPr lang="en-US" sz="1500" dirty="0"/>
              <a:t>This process allows more communication between customers, developers, managers, and testers.</a:t>
            </a:r>
          </a:p>
          <a:p>
            <a:r>
              <a:rPr lang="en-US" sz="1500" b="1" dirty="0"/>
              <a:t>What are advantages?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It is focused client process. So, it makes sure that the client is continuously involved during every stage.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Agile teams are extremely motivated and self-organized so it likely to provide a better result from the development projects.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Agile software development method assures that quality of the development is maintained</a:t>
            </a:r>
          </a:p>
        </p:txBody>
      </p:sp>
    </p:spTree>
    <p:extLst>
      <p:ext uri="{BB962C8B-B14F-4D97-AF65-F5344CB8AC3E}">
        <p14:creationId xmlns:p14="http://schemas.microsoft.com/office/powerpoint/2010/main" val="23700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84B-2D38-4E9B-83CB-4CF9033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71520"/>
            <a:ext cx="7543800" cy="3447285"/>
          </a:xfrm>
        </p:spPr>
        <p:txBody>
          <a:bodyPr>
            <a:noAutofit/>
          </a:bodyPr>
          <a:lstStyle/>
          <a:p>
            <a:pPr lvl="1"/>
            <a:r>
              <a:rPr lang="en-US" sz="1500" dirty="0">
                <a:solidFill>
                  <a:srgbClr val="222222"/>
                </a:solidFill>
                <a:latin typeface="Source Sans Pro" panose="020B0503030403020204" pitchFamily="34" charset="0"/>
              </a:rPr>
              <a:t>The process is completely based on the incremental progress. Therefore, the client and team know exactly what is complete and what is not. This reduces risk in the development process.</a:t>
            </a:r>
            <a:endParaRPr lang="en-US" sz="1500" dirty="0"/>
          </a:p>
          <a:p>
            <a:r>
              <a:rPr lang="en-US" sz="1500" dirty="0"/>
              <a:t>What are disadvantages?</a:t>
            </a:r>
          </a:p>
          <a:p>
            <a:pPr lvl="1"/>
            <a:r>
              <a:rPr lang="en-US" sz="1500" dirty="0"/>
              <a:t>It is not useful method for small development projects.</a:t>
            </a:r>
          </a:p>
          <a:p>
            <a:pPr lvl="1"/>
            <a:r>
              <a:rPr lang="en-US" sz="1500" dirty="0"/>
              <a:t>It requires an expert to take important decisions in the meeting.</a:t>
            </a:r>
          </a:p>
          <a:p>
            <a:pPr lvl="1"/>
            <a:r>
              <a:rPr lang="en-US" sz="1500" dirty="0"/>
              <a:t>Cost of implementing an agile method is little more compared to other development methodologies.</a:t>
            </a:r>
          </a:p>
          <a:p>
            <a:pPr lvl="1"/>
            <a:r>
              <a:rPr lang="en-US" sz="1500" dirty="0"/>
              <a:t>The project can easily go off track if the project manager is not clear what outcome he/she wants.</a:t>
            </a:r>
          </a:p>
          <a:p>
            <a:r>
              <a:rPr lang="en-US" sz="1500" dirty="0"/>
              <a:t>When we use agile development approach?</a:t>
            </a:r>
          </a:p>
        </p:txBody>
      </p:sp>
    </p:spTree>
    <p:extLst>
      <p:ext uri="{BB962C8B-B14F-4D97-AF65-F5344CB8AC3E}">
        <p14:creationId xmlns:p14="http://schemas.microsoft.com/office/powerpoint/2010/main" val="106104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AC9C-A65F-45F3-A1B7-A14023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Agile and Waterfall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F3F93-4560-4024-9524-A290EA1D7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59085"/>
              </p:ext>
            </p:extLst>
          </p:nvPr>
        </p:nvGraphicFramePr>
        <p:xfrm>
          <a:off x="424110" y="2624690"/>
          <a:ext cx="8295780" cy="2894120"/>
        </p:xfrm>
        <a:graphic>
          <a:graphicData uri="http://schemas.openxmlformats.org/drawingml/2006/table">
            <a:tbl>
              <a:tblPr/>
              <a:tblGrid>
                <a:gridCol w="4147890">
                  <a:extLst>
                    <a:ext uri="{9D8B030D-6E8A-4147-A177-3AD203B41FA5}">
                      <a16:colId xmlns:a16="http://schemas.microsoft.com/office/drawing/2014/main" val="256827381"/>
                    </a:ext>
                  </a:extLst>
                </a:gridCol>
                <a:gridCol w="4147890">
                  <a:extLst>
                    <a:ext uri="{9D8B030D-6E8A-4147-A177-3AD203B41FA5}">
                      <a16:colId xmlns:a16="http://schemas.microsoft.com/office/drawing/2014/main" val="2490738077"/>
                    </a:ext>
                  </a:extLst>
                </a:gridCol>
              </a:tblGrid>
              <a:tr h="304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Agile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8045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Waterfall</a:t>
                      </a:r>
                    </a:p>
                  </a:txBody>
                  <a:tcPr marL="15092" marR="15092" marT="15092" marB="15092">
                    <a:lnL w="7620" cap="flat" cmpd="sng" algn="ctr">
                      <a:solidFill>
                        <a:srgbClr val="404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7393"/>
                  </a:ext>
                </a:extLst>
              </a:tr>
              <a:tr h="5788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separates the project development lifecycle into </a:t>
                      </a:r>
                      <a:r>
                        <a:rPr lang="en-US" sz="1800" b="1" dirty="0">
                          <a:effectLst/>
                        </a:rPr>
                        <a:t>sprints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Software development process is divided into </a:t>
                      </a:r>
                      <a:r>
                        <a:rPr lang="en-US" sz="1800" b="1" dirty="0">
                          <a:effectLst/>
                        </a:rPr>
                        <a:t>distinct phases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01536"/>
                  </a:ext>
                </a:extLst>
              </a:tr>
              <a:tr h="5788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follows an </a:t>
                      </a:r>
                      <a:r>
                        <a:rPr lang="en-US" sz="1800" b="1" dirty="0">
                          <a:effectLst/>
                        </a:rPr>
                        <a:t>incremental approach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703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Waterfall methodology is a </a:t>
                      </a:r>
                      <a:r>
                        <a:rPr lang="en-US" sz="1800" b="1" dirty="0">
                          <a:effectLst/>
                        </a:rPr>
                        <a:t>sequential design process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904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50145"/>
                  </a:ext>
                </a:extLst>
              </a:tr>
              <a:tr h="853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Agile methodology is known for its </a:t>
                      </a:r>
                      <a:r>
                        <a:rPr lang="en-US" sz="1800" b="1" dirty="0">
                          <a:effectLst/>
                        </a:rPr>
                        <a:t>flexibility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D04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Waterfall is a </a:t>
                      </a:r>
                      <a:r>
                        <a:rPr lang="en-US" sz="1800" b="1" dirty="0">
                          <a:effectLst/>
                        </a:rPr>
                        <a:t>structured software development methodology</a:t>
                      </a:r>
                      <a:r>
                        <a:rPr lang="en-US" sz="1800" dirty="0">
                          <a:effectLst/>
                        </a:rPr>
                        <a:t> so most times it can be quite rigid.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B04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48925"/>
                  </a:ext>
                </a:extLst>
              </a:tr>
              <a:tr h="5788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Agile can be considered as a </a:t>
                      </a:r>
                      <a:r>
                        <a:rPr lang="en-US" sz="1800" b="1" dirty="0">
                          <a:effectLst/>
                        </a:rPr>
                        <a:t>collection of many different projects.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104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Software development will be </a:t>
                      </a:r>
                      <a:r>
                        <a:rPr lang="en-US" sz="1800" b="0" dirty="0">
                          <a:effectLst/>
                        </a:rPr>
                        <a:t>completed as </a:t>
                      </a:r>
                      <a:r>
                        <a:rPr lang="en-US" sz="1800" b="1" dirty="0">
                          <a:effectLst/>
                        </a:rPr>
                        <a:t>one single project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092" marR="15092" marT="15092" marB="15092">
                    <a:lnL w="12700" cap="flat" cmpd="sng" algn="ctr">
                      <a:solidFill>
                        <a:srgbClr val="705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0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5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{2FEBC373-B4E0-4A49-8D7F-1108F1AB7918}tf78438558_win32</Template>
  <TotalTime>339</TotalTime>
  <Words>1557</Words>
  <Application>Microsoft Office PowerPoint</Application>
  <PresentationFormat>On-screen Show (4:3)</PresentationFormat>
  <Paragraphs>183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Garamond</vt:lpstr>
      <vt:lpstr>Open Sans</vt:lpstr>
      <vt:lpstr>Segoe</vt:lpstr>
      <vt:lpstr>Source Sans Pro</vt:lpstr>
      <vt:lpstr>SavonVTI</vt:lpstr>
      <vt:lpstr>Specific project</vt:lpstr>
      <vt:lpstr>SPECIFIC PROJECT</vt:lpstr>
      <vt:lpstr>Limitations of the waterfall</vt:lpstr>
      <vt:lpstr>Limitations of the waterfall</vt:lpstr>
      <vt:lpstr>Limitations of the waterfall</vt:lpstr>
      <vt:lpstr>Limitations of the Agile</vt:lpstr>
      <vt:lpstr>The agile development approach</vt:lpstr>
      <vt:lpstr>The agile development approach</vt:lpstr>
      <vt:lpstr>Difference between Agile and Waterfall Model</vt:lpstr>
      <vt:lpstr>Difference between Agile and Waterfall Model</vt:lpstr>
      <vt:lpstr>Difference between Agile and Waterfall Model</vt:lpstr>
      <vt:lpstr>Difference between Agile and Waterfall Model</vt:lpstr>
      <vt:lpstr>Difference between Agile and Waterfall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Enhancement and replacement projects</vt:lpstr>
      <vt:lpstr>Enhancement and replacement projects</vt:lpstr>
      <vt:lpstr>Enhancement and replacement projects</vt:lpstr>
      <vt:lpstr>Prioritizing by using business objectives</vt:lpstr>
      <vt:lpstr>Prioritizing by using business objectives</vt:lpstr>
      <vt:lpstr>Prioritizing by using business objectives</vt:lpstr>
      <vt:lpstr>When old requirements don’t exist</vt:lpstr>
      <vt:lpstr>When old requirements don’t exist</vt:lpstr>
      <vt:lpstr>Encouraging new system adoption</vt:lpstr>
      <vt:lpstr>Packaged solution projects</vt:lpstr>
      <vt:lpstr>Packaged solution projects</vt:lpstr>
      <vt:lpstr>Common challenges with packaged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project</dc:title>
  <dc:creator>Pham Duc Thang (FE FPTU HN)</dc:creator>
  <cp:lastModifiedBy>Pham Duc Thang (FE FPTU HN)</cp:lastModifiedBy>
  <cp:revision>14</cp:revision>
  <dcterms:created xsi:type="dcterms:W3CDTF">2022-03-11T16:20:59Z</dcterms:created>
  <dcterms:modified xsi:type="dcterms:W3CDTF">2022-04-09T03:44:47Z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