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7" d="100"/>
          <a:sy n="67" d="100"/>
        </p:scale>
        <p:origin x="604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pPr/>
              <a:t>6/18/2021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pPr/>
              <a:t>6/18/2021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pPr/>
              <a:t>6/18/2021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pPr/>
              <a:t>6/18/2021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pPr/>
              <a:t>6/18/2021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6/18/2021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pPr/>
              <a:t>6/18/2021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pPr/>
              <a:t>6/18/2021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6/18/2021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pPr/>
              <a:t>6/18/2021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pPr/>
              <a:t>6/18/2021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6/18/2021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6/18/2021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8984633" y="153487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272">
            <a:off x="286826" y="473081"/>
            <a:ext cx="4778497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3505200"/>
            <a:ext cx="5336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/>
              <a:t>九つ：ここのつ</a:t>
            </a:r>
            <a:endParaRPr lang="en-US" altLang="ja-JP" sz="5400" dirty="0"/>
          </a:p>
          <a:p>
            <a:r>
              <a:rPr lang="ja-JP" altLang="en-US" sz="5400"/>
              <a:t>九日：ここのか</a:t>
            </a:r>
            <a:endParaRPr lang="en-US" altLang="ja-JP" sz="5400" dirty="0"/>
          </a:p>
          <a:p>
            <a:r>
              <a:rPr lang="ja-JP" altLang="en-US" sz="5400"/>
              <a:t>九月：くがつ</a:t>
            </a:r>
            <a:endParaRPr lang="en-US" altLang="ja-JP" sz="5400" dirty="0"/>
          </a:p>
        </p:txBody>
      </p:sp>
      <p:pic>
        <p:nvPicPr>
          <p:cNvPr id="9218" name="Picture 2" descr="「九」の書き順・筆順">
            <a:extLst>
              <a:ext uri="{FF2B5EF4-FFF2-40B4-BE49-F238E27FC236}">
                <a16:creationId xmlns:a16="http://schemas.microsoft.com/office/drawing/2014/main" id="{862F91FA-09FF-4737-BFC8-04B9FB6952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508" y="3598677"/>
            <a:ext cx="1981201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0487">
            <a:off x="381556" y="455669"/>
            <a:ext cx="4564877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4114800"/>
            <a:ext cx="5337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/>
              <a:t>十一：じゅういち</a:t>
            </a:r>
            <a:endParaRPr lang="en-US" altLang="ja-JP" sz="4800" dirty="0"/>
          </a:p>
          <a:p>
            <a:r>
              <a:rPr lang="ja-JP" altLang="en-US" sz="4800" dirty="0"/>
              <a:t>十日：とおか</a:t>
            </a:r>
            <a:endParaRPr lang="en-US" altLang="ja-JP" sz="4800" dirty="0"/>
          </a:p>
          <a:p>
            <a:r>
              <a:rPr lang="ja-JP" altLang="en-US" sz="4800" dirty="0"/>
              <a:t>十月：じゅうがつ</a:t>
            </a:r>
            <a:endParaRPr lang="en-US" altLang="ja-JP" sz="8000" dirty="0"/>
          </a:p>
        </p:txBody>
      </p:sp>
      <p:pic>
        <p:nvPicPr>
          <p:cNvPr id="10242" name="Picture 2" descr="「十」の書き順・筆順">
            <a:extLst>
              <a:ext uri="{FF2B5EF4-FFF2-40B4-BE49-F238E27FC236}">
                <a16:creationId xmlns:a16="http://schemas.microsoft.com/office/drawing/2014/main" id="{B4DDBBC7-0290-4FB7-9BC3-2864C0E2A1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35" y="36748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336">
            <a:off x="213896" y="323183"/>
            <a:ext cx="4776788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79412" y="3581400"/>
            <a:ext cx="469872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/>
              <a:t>三百：さんびゃく</a:t>
            </a:r>
            <a:endParaRPr lang="en-US" altLang="ja-JP" sz="4400" dirty="0"/>
          </a:p>
          <a:p>
            <a:r>
              <a:rPr lang="ja-JP" altLang="en-US" sz="4400"/>
              <a:t>六百：ろっぴゃく</a:t>
            </a:r>
            <a:endParaRPr lang="en-US" altLang="ja-JP" sz="4400" dirty="0"/>
          </a:p>
          <a:p>
            <a:r>
              <a:rPr lang="ja-JP" altLang="en-US" sz="4400"/>
              <a:t>八百：はっぴゃく</a:t>
            </a:r>
            <a:endParaRPr lang="en-US" altLang="ja-JP" sz="4400" dirty="0"/>
          </a:p>
        </p:txBody>
      </p:sp>
      <p:pic>
        <p:nvPicPr>
          <p:cNvPr id="11266" name="Picture 2" descr="「百」の書き順・筆順">
            <a:extLst>
              <a:ext uri="{FF2B5EF4-FFF2-40B4-BE49-F238E27FC236}">
                <a16:creationId xmlns:a16="http://schemas.microsoft.com/office/drawing/2014/main" id="{013F4E5D-7A8C-47A6-B0D4-6110C79D3F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1" y="3377246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5075">
            <a:off x="234941" y="563703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55612" y="4038600"/>
            <a:ext cx="4874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/>
              <a:t>二千：にせん</a:t>
            </a:r>
            <a:endParaRPr lang="en-US" altLang="ja-JP" sz="4800" dirty="0"/>
          </a:p>
          <a:p>
            <a:r>
              <a:rPr lang="ja-JP" altLang="en-US" sz="4800"/>
              <a:t>四千：よんせん</a:t>
            </a:r>
            <a:endParaRPr lang="en-US" altLang="ja-JP" sz="4800" dirty="0"/>
          </a:p>
        </p:txBody>
      </p:sp>
      <p:pic>
        <p:nvPicPr>
          <p:cNvPr id="12290" name="Picture 2" descr="「千」の書き順・筆順">
            <a:extLst>
              <a:ext uri="{FF2B5EF4-FFF2-40B4-BE49-F238E27FC236}">
                <a16:creationId xmlns:a16="http://schemas.microsoft.com/office/drawing/2014/main" id="{9E3AE4AB-49A3-439C-BD02-4CB7542B2E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2743200"/>
            <a:ext cx="1981201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248091" y="546353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31812" y="3962400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/>
              <a:t>三万：さんまん</a:t>
            </a:r>
            <a:endParaRPr lang="en-US" altLang="ja-JP" sz="4400" dirty="0"/>
          </a:p>
        </p:txBody>
      </p:sp>
      <p:pic>
        <p:nvPicPr>
          <p:cNvPr id="13314" name="Picture 2" descr="「万」の書き順・筆順">
            <a:extLst>
              <a:ext uri="{FF2B5EF4-FFF2-40B4-BE49-F238E27FC236}">
                <a16:creationId xmlns:a16="http://schemas.microsoft.com/office/drawing/2014/main" id="{193B0D7D-5EE4-41BA-937A-4701269413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3377246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29139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812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412270" y="125371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296950" y="891990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0" y="3810000"/>
            <a:ext cx="5561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300</a:t>
            </a:r>
            <a:r>
              <a:rPr lang="ja-JP" altLang="en-US" sz="4000"/>
              <a:t>円：さんびゃくえん</a:t>
            </a:r>
            <a:endParaRPr lang="en-US" altLang="ja-JP" sz="4000" dirty="0"/>
          </a:p>
          <a:p>
            <a:r>
              <a:rPr lang="ja-JP" altLang="en-US" sz="4000" dirty="0"/>
              <a:t>三</a:t>
            </a:r>
            <a:r>
              <a:rPr lang="ja-JP" altLang="en-US" sz="4000"/>
              <a:t>万円：さんまんえん</a:t>
            </a:r>
            <a:endParaRPr lang="en-US" altLang="ja-JP" sz="4000" dirty="0"/>
          </a:p>
        </p:txBody>
      </p:sp>
      <p:pic>
        <p:nvPicPr>
          <p:cNvPr id="14340" name="Picture 4" descr="「円」の書き順・筆順">
            <a:extLst>
              <a:ext uri="{FF2B5EF4-FFF2-40B4-BE49-F238E27FC236}">
                <a16:creationId xmlns:a16="http://schemas.microsoft.com/office/drawing/2014/main" id="{D844B6F6-B16F-46E7-8C98-4C3B990500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167" y="3788143"/>
            <a:ext cx="1850658" cy="18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300583" y="443706"/>
            <a:ext cx="4606242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9412" y="4724400"/>
            <a:ext cx="4495799" cy="1160462"/>
          </a:xfrm>
        </p:spPr>
        <p:txBody>
          <a:bodyPr>
            <a:noAutofit/>
          </a:bodyPr>
          <a:lstStyle/>
          <a:p>
            <a:r>
              <a:rPr lang="ja-JP" altLang="en-US" sz="4800" b="0"/>
              <a:t>一つ：ひとつ</a:t>
            </a:r>
            <a:br>
              <a:rPr lang="en-US" altLang="ja-JP" sz="4800" b="0" dirty="0"/>
            </a:br>
            <a:r>
              <a:rPr lang="ja-JP" altLang="en-US" sz="4800" b="0"/>
              <a:t>一日：ついたち</a:t>
            </a:r>
            <a:br>
              <a:rPr lang="en-US" altLang="ja-JP" sz="4800" b="0" dirty="0"/>
            </a:br>
            <a:r>
              <a:rPr lang="ja-JP" altLang="en-US" sz="4800" b="0"/>
              <a:t>一月：いちがつ</a:t>
            </a:r>
            <a:br>
              <a:rPr lang="en-US" altLang="ja-JP" sz="4800" b="0" dirty="0"/>
            </a:br>
            <a:endParaRPr lang="en-US" sz="4800" b="0" dirty="0"/>
          </a:p>
        </p:txBody>
      </p:sp>
      <p:pic>
        <p:nvPicPr>
          <p:cNvPr id="1026" name="Picture 2" descr="「一」の書き順・筆順">
            <a:extLst>
              <a:ext uri="{FF2B5EF4-FFF2-40B4-BE49-F238E27FC236}">
                <a16:creationId xmlns:a16="http://schemas.microsoft.com/office/drawing/2014/main" id="{08BAD111-9D8C-401C-8023-1D60D64B8B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485" y="3453446"/>
            <a:ext cx="2213340" cy="22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に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271301" y="733292"/>
            <a:ext cx="4635155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55612" y="3429000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5400"/>
              <a:t>二つ：ふたつ</a:t>
            </a:r>
            <a:br>
              <a:rPr lang="en-US" altLang="ja-JP" sz="5400" dirty="0"/>
            </a:br>
            <a:r>
              <a:rPr lang="ja-JP" altLang="en-US" sz="5400"/>
              <a:t>二日：ふつか</a:t>
            </a:r>
            <a:endParaRPr lang="en-US" altLang="ja-JP" sz="5400" dirty="0"/>
          </a:p>
          <a:p>
            <a:r>
              <a:rPr lang="ja-JP" altLang="en-US" sz="5400"/>
              <a:t>二月：にがつ</a:t>
            </a:r>
            <a:endParaRPr lang="en-US" altLang="ja-JP" sz="5400" dirty="0"/>
          </a:p>
        </p:txBody>
      </p:sp>
      <p:pic>
        <p:nvPicPr>
          <p:cNvPr id="2050" name="Picture 2" descr="「二」の書き順・筆順">
            <a:extLst>
              <a:ext uri="{FF2B5EF4-FFF2-40B4-BE49-F238E27FC236}">
                <a16:creationId xmlns:a16="http://schemas.microsoft.com/office/drawing/2014/main" id="{7543E8C3-6AFD-4F4B-85B0-6E4BB95CD9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579" y="3353177"/>
            <a:ext cx="2234246" cy="22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68734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309873" y="768010"/>
            <a:ext cx="4577581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79412" y="3429000"/>
            <a:ext cx="6092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/>
              <a:t>三つ：みっつ</a:t>
            </a:r>
            <a:endParaRPr lang="en-US" altLang="ja-JP" sz="4800" dirty="0"/>
          </a:p>
          <a:p>
            <a:r>
              <a:rPr lang="ja-JP" altLang="en-US" sz="4800"/>
              <a:t>三日：みっか</a:t>
            </a:r>
            <a:endParaRPr lang="en-US" altLang="ja-JP" sz="4800" dirty="0"/>
          </a:p>
          <a:p>
            <a:r>
              <a:rPr lang="ja-JP" altLang="en-US" sz="4800"/>
              <a:t>三月：さんがつ</a:t>
            </a:r>
            <a:endParaRPr lang="en-US" sz="4800" dirty="0"/>
          </a:p>
        </p:txBody>
      </p:sp>
      <p:pic>
        <p:nvPicPr>
          <p:cNvPr id="3074" name="Picture 2" descr="「三」の書き順・筆順">
            <a:extLst>
              <a:ext uri="{FF2B5EF4-FFF2-40B4-BE49-F238E27FC236}">
                <a16:creationId xmlns:a16="http://schemas.microsoft.com/office/drawing/2014/main" id="{F596B173-F268-4B9D-909A-CB985B6B90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253" y="3336514"/>
            <a:ext cx="2267572" cy="226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5551007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46898" y="441143"/>
            <a:ext cx="4652457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03212" y="3733800"/>
            <a:ext cx="6397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/>
              <a:t>四つ：よっつ</a:t>
            </a:r>
            <a:endParaRPr lang="en-US" altLang="ja-JP" sz="4800" dirty="0"/>
          </a:p>
          <a:p>
            <a:r>
              <a:rPr lang="ja-JP" altLang="en-US" sz="4800"/>
              <a:t>四日：よっか</a:t>
            </a:r>
            <a:endParaRPr lang="en-US" altLang="ja-JP" sz="4800" dirty="0"/>
          </a:p>
          <a:p>
            <a:r>
              <a:rPr lang="ja-JP" altLang="en-US" sz="4800"/>
              <a:t>四月：しがつ</a:t>
            </a:r>
            <a:endParaRPr lang="en-US" altLang="ja-JP" sz="4800" dirty="0"/>
          </a:p>
        </p:txBody>
      </p:sp>
      <p:pic>
        <p:nvPicPr>
          <p:cNvPr id="4098" name="Picture 2" descr="「四」の書き順・筆順">
            <a:extLst>
              <a:ext uri="{FF2B5EF4-FFF2-40B4-BE49-F238E27FC236}">
                <a16:creationId xmlns:a16="http://schemas.microsoft.com/office/drawing/2014/main" id="{E22F0638-EA21-442C-A015-1990DB68D8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6" y="3049508"/>
            <a:ext cx="2286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75414" y="520320"/>
            <a:ext cx="4838700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227012" y="3657600"/>
            <a:ext cx="4720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/>
              <a:t>五つ：いつつ</a:t>
            </a:r>
            <a:endParaRPr lang="en-US" altLang="ja-JP" sz="5400" dirty="0"/>
          </a:p>
          <a:p>
            <a:r>
              <a:rPr lang="ja-JP" altLang="en-US" sz="5400"/>
              <a:t>五日：いつか</a:t>
            </a:r>
            <a:endParaRPr lang="en-US" altLang="ja-JP" sz="5400" dirty="0"/>
          </a:p>
          <a:p>
            <a:r>
              <a:rPr lang="ja-JP" altLang="en-US" sz="5400"/>
              <a:t>五月：ごがつ</a:t>
            </a:r>
            <a:endParaRPr lang="en-US" altLang="ja-JP" sz="5400" dirty="0"/>
          </a:p>
        </p:txBody>
      </p:sp>
      <p:pic>
        <p:nvPicPr>
          <p:cNvPr id="5122" name="Picture 2" descr="「五」の書き順・筆順">
            <a:extLst>
              <a:ext uri="{FF2B5EF4-FFF2-40B4-BE49-F238E27FC236}">
                <a16:creationId xmlns:a16="http://schemas.microsoft.com/office/drawing/2014/main" id="{696019BF-E63A-42C1-A400-C5C267D94A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902" y="3429000"/>
            <a:ext cx="2219923" cy="22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661408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ろく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280253" y="529905"/>
            <a:ext cx="445770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79412" y="29718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/>
              <a:t>六：ろく</a:t>
            </a:r>
            <a:endParaRPr lang="en-US" altLang="ja-JP" sz="5400" dirty="0"/>
          </a:p>
          <a:p>
            <a:r>
              <a:rPr lang="ja-JP" altLang="en-US" sz="5400"/>
              <a:t>六つ：むっつ</a:t>
            </a:r>
            <a:endParaRPr lang="en-US" altLang="ja-JP" sz="5400" dirty="0"/>
          </a:p>
          <a:p>
            <a:r>
              <a:rPr lang="ja-JP" altLang="en-US" sz="5400"/>
              <a:t>六日：むいか</a:t>
            </a:r>
            <a:endParaRPr lang="en-US" altLang="ja-JP" sz="5400" dirty="0"/>
          </a:p>
          <a:p>
            <a:r>
              <a:rPr lang="ja-JP" altLang="en-US" sz="5400"/>
              <a:t>六月：ろくがつ</a:t>
            </a:r>
            <a:endParaRPr lang="en-US" altLang="ja-JP" sz="5400" dirty="0"/>
          </a:p>
        </p:txBody>
      </p:sp>
      <p:pic>
        <p:nvPicPr>
          <p:cNvPr id="6146" name="Picture 2" descr="「六」の書き順・筆順">
            <a:extLst>
              <a:ext uri="{FF2B5EF4-FFF2-40B4-BE49-F238E27FC236}">
                <a16:creationId xmlns:a16="http://schemas.microsoft.com/office/drawing/2014/main" id="{E1B4E742-C606-4197-B58F-3238FC59BA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002" y="3859746"/>
            <a:ext cx="1726042" cy="17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4659" y="5626193"/>
            <a:ext cx="2738931" cy="104328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なな・つ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6920">
            <a:off x="76538" y="454063"/>
            <a:ext cx="4749239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3505200"/>
            <a:ext cx="5336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/>
              <a:t>七つ：ななつ</a:t>
            </a:r>
            <a:endParaRPr lang="en-US" altLang="ja-JP" sz="5400" dirty="0"/>
          </a:p>
          <a:p>
            <a:r>
              <a:rPr lang="ja-JP" altLang="en-US" sz="5400"/>
              <a:t>七日：なのか</a:t>
            </a:r>
            <a:endParaRPr lang="en-US" altLang="ja-JP" sz="5400" dirty="0"/>
          </a:p>
          <a:p>
            <a:r>
              <a:rPr lang="ja-JP" altLang="en-US" sz="5400"/>
              <a:t>七月：しちがつ</a:t>
            </a:r>
            <a:endParaRPr lang="en-US" altLang="ja-JP" sz="5400" dirty="0"/>
          </a:p>
        </p:txBody>
      </p:sp>
      <p:pic>
        <p:nvPicPr>
          <p:cNvPr id="7170" name="Picture 2" descr="「七」の書き順・筆順">
            <a:extLst>
              <a:ext uri="{FF2B5EF4-FFF2-40B4-BE49-F238E27FC236}">
                <a16:creationId xmlns:a16="http://schemas.microsoft.com/office/drawing/2014/main" id="{639AD1C2-D30C-486F-9ACC-3B7A73D858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71" y="3270180"/>
            <a:ext cx="2206854" cy="220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561012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32612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873">
            <a:off x="64529" y="415312"/>
            <a:ext cx="4709607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0" y="3581400"/>
            <a:ext cx="55707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/>
              <a:t>八つ：やっつ</a:t>
            </a:r>
            <a:endParaRPr lang="en-US" altLang="ja-JP" sz="6000" dirty="0"/>
          </a:p>
          <a:p>
            <a:r>
              <a:rPr lang="ja-JP" altLang="en-US" sz="6000"/>
              <a:t>八日：ようか</a:t>
            </a:r>
            <a:endParaRPr lang="en-US" altLang="ja-JP" sz="6000" dirty="0"/>
          </a:p>
          <a:p>
            <a:r>
              <a:rPr lang="ja-JP" altLang="en-US" sz="6000"/>
              <a:t>八月：はちがつ</a:t>
            </a:r>
            <a:endParaRPr lang="en-US" altLang="ja-JP" sz="6000" dirty="0"/>
          </a:p>
          <a:p>
            <a:endParaRPr lang="en-US" altLang="ja-JP" sz="6000" dirty="0"/>
          </a:p>
        </p:txBody>
      </p:sp>
      <p:pic>
        <p:nvPicPr>
          <p:cNvPr id="8194" name="Picture 2" descr="「八」の書き順・筆順">
            <a:extLst>
              <a:ext uri="{FF2B5EF4-FFF2-40B4-BE49-F238E27FC236}">
                <a16:creationId xmlns:a16="http://schemas.microsoft.com/office/drawing/2014/main" id="{4C7993E8-8195-44D5-89F8-C4A4EAB9B6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606" y="3493736"/>
            <a:ext cx="1846219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402</Words>
  <Application>Microsoft Office PowerPoint</Application>
  <PresentationFormat>Custom</PresentationFormat>
  <Paragraphs>99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HGMaruGothicMPRO</vt:lpstr>
      <vt:lpstr>NtMotoyaKyotai</vt:lpstr>
      <vt:lpstr>Arial</vt:lpstr>
      <vt:lpstr>Arial Rounded MT Bold</vt:lpstr>
      <vt:lpstr>Constantia</vt:lpstr>
      <vt:lpstr>Tahoma</vt:lpstr>
      <vt:lpstr>Currency 16x9</vt:lpstr>
      <vt:lpstr>PowerPoint Presentation</vt:lpstr>
      <vt:lpstr>一つ：ひとつ 一日：ついたち 一月：いちがつ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2021-06-18T06:26:31Z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