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5" r:id="rId3"/>
  </p:sldMasterIdLst>
  <p:notesMasterIdLst>
    <p:notesMasterId r:id="rId31"/>
  </p:notesMasterIdLst>
  <p:handoutMasterIdLst>
    <p:handoutMasterId r:id="rId32"/>
  </p:handoutMasterIdLst>
  <p:sldIdLst>
    <p:sldId id="256" r:id="rId4"/>
    <p:sldId id="308" r:id="rId5"/>
    <p:sldId id="309" r:id="rId6"/>
    <p:sldId id="310" r:id="rId7"/>
    <p:sldId id="311" r:id="rId8"/>
    <p:sldId id="312" r:id="rId9"/>
    <p:sldId id="316" r:id="rId10"/>
    <p:sldId id="313" r:id="rId11"/>
    <p:sldId id="332" r:id="rId12"/>
    <p:sldId id="333" r:id="rId13"/>
    <p:sldId id="314" r:id="rId14"/>
    <p:sldId id="331" r:id="rId15"/>
    <p:sldId id="315" r:id="rId16"/>
    <p:sldId id="317" r:id="rId17"/>
    <p:sldId id="319" r:id="rId18"/>
    <p:sldId id="318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274" autoAdjust="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9/20/2021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9/20/2021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68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3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0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17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2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49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25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13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2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61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0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01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90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03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1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b="0" i="0" u="none"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 defTabSz="457200"/>
              <a:t>9/20/2021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59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175000" y="2070100"/>
            <a:ext cx="7696200" cy="153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JAPANESE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87900" y="3759200"/>
            <a:ext cx="4229100" cy="153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8</a:t>
            </a:r>
            <a:r>
              <a:rPr lang="en-US" sz="60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lesson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76600" y="228600"/>
            <a:ext cx="7493000" cy="16637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日本語クラス</a:t>
            </a:r>
            <a:endParaRPr lang="en-US" sz="8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90900" y="14849"/>
            <a:ext cx="54864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3600" dirty="0">
                <a:solidFill>
                  <a:prstClr val="white"/>
                </a:solidFill>
                <a:latin typeface="AR BONNIE" pitchFamily="2" charset="0"/>
              </a:rPr>
              <a:t>HIRAGANA </a:t>
            </a:r>
            <a:r>
              <a:rPr lang="en-US" sz="2000" dirty="0">
                <a:solidFill>
                  <a:prstClr val="white"/>
                </a:solidFill>
                <a:latin typeface="AR BONNIE" pitchFamily="2" charset="0"/>
              </a:rPr>
              <a:t>&amp;</a:t>
            </a:r>
            <a:r>
              <a:rPr lang="en-US" sz="3600" dirty="0">
                <a:solidFill>
                  <a:prstClr val="white"/>
                </a:solidFill>
                <a:latin typeface="AR BONNIE" pitchFamily="2" charset="0"/>
              </a:rPr>
              <a:t> KATAKANA</a:t>
            </a:r>
          </a:p>
          <a:p>
            <a:pPr algn="ctr" defTabSz="457200">
              <a:defRPr/>
            </a:pPr>
            <a:r>
              <a:rPr lang="en-US" sz="1600" dirty="0">
                <a:solidFill>
                  <a:prstClr val="white"/>
                </a:solidFill>
                <a:latin typeface="Bradley Hand ITC" pitchFamily="66" charset="0"/>
              </a:rPr>
              <a:t>READING in SENTENCES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9959" y="1985060"/>
            <a:ext cx="11916137" cy="1232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まいにち　がっこうで　いろいろな　かもくを　</a:t>
            </a:r>
            <a:endParaRPr lang="en-US" altLang="ja-JP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ならわなければ　なりません。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9957" y="3614196"/>
            <a:ext cx="11916137" cy="1267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すみません、みちが　わかりませんから、</a:t>
            </a:r>
            <a:endParaRPr lang="en-US" altLang="ja-JP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おしえて　いただけませんか。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958" y="5208607"/>
            <a:ext cx="11916137" cy="1371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ゆうめいな　くるまのメーカーで　はたらきたいので、ほんだの　かいしゃに　おうぼしました。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26200" y="1159400"/>
            <a:ext cx="4775201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ファッション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26200" y="2119838"/>
            <a:ext cx="4775201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パーティー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26200" y="3080276"/>
            <a:ext cx="4775201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フェスティバル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26200" y="4034890"/>
            <a:ext cx="4775201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ウォークマン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26200" y="5001152"/>
            <a:ext cx="4775201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チェックイン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6200" y="5946242"/>
            <a:ext cx="4775201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ウェブサイト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5000" y="1159400"/>
            <a:ext cx="52197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フィリピン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000" y="2119838"/>
            <a:ext cx="52197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>
                <a:latin typeface="NtMotoyaKyotai" panose="02020200000000000000" pitchFamily="18" charset="-128"/>
                <a:ea typeface="NtMotoyaKyotai" panose="02020200000000000000" pitchFamily="18" charset="-128"/>
              </a:rPr>
              <a:t>フォトコンテスト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000" y="3080276"/>
            <a:ext cx="52197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ハードディスク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5000" y="4034890"/>
            <a:ext cx="52197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ショック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5000" y="5001152"/>
            <a:ext cx="52197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エデュケーション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5000" y="5946242"/>
            <a:ext cx="5219700" cy="812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ヴァイオリン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90900" y="14849"/>
            <a:ext cx="5486400" cy="991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altLang="ja-JP" sz="4000" dirty="0">
                <a:solidFill>
                  <a:prstClr val="white"/>
                </a:solidFill>
                <a:latin typeface="AR BONNIE" pitchFamily="2" charset="0"/>
              </a:rPr>
              <a:t>KATAKANA PRACTICE</a:t>
            </a:r>
            <a:endParaRPr lang="en-US" sz="4000" dirty="0">
              <a:solidFill>
                <a:prstClr val="white"/>
              </a:solidFill>
              <a:latin typeface="AR BONN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2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21000" y="192649"/>
            <a:ext cx="59436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400" dirty="0">
                <a:solidFill>
                  <a:prstClr val="white"/>
                </a:solidFill>
                <a:latin typeface="AR BONNIE" pitchFamily="2" charset="0"/>
              </a:rPr>
              <a:t>KATAKANA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1794">
            <a:off x="9287801" y="175775"/>
            <a:ext cx="2143746" cy="1686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501901" y="1997921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ビデオ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1801" y="1953471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bideo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1800" y="2639271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reberu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1800" y="3325071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kurinikku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01901" y="2677371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レベル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01901" y="3375871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クリニック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242300" y="1997921"/>
            <a:ext cx="36702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チューリップ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1" y="1953471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chūrippu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2200" y="2639271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fasshon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3325071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intabyū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42300" y="2677371"/>
            <a:ext cx="36702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ファッション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42300" y="3375871"/>
            <a:ext cx="36702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インタビュー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1901" y="4116492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サポート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1801" y="4072042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sapōto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1800" y="4757842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pēpā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1800" y="5443642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toraiaru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01901" y="4795942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ペーパー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01901" y="5494442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トライアル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42300" y="4116492"/>
            <a:ext cx="36702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アイスクリーム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00701" y="4072042"/>
            <a:ext cx="2806700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aisukurīmu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72200" y="4757842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supagetti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72200" y="5443642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ofisharu</a:t>
            </a: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42300" y="4795942"/>
            <a:ext cx="36702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スパゲッティ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42300" y="5494442"/>
            <a:ext cx="36702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オフィシャル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4500" y="2476500"/>
            <a:ext cx="1993900" cy="800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17800" y="2286000"/>
            <a:ext cx="8470900" cy="1181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Phiên</a:t>
            </a:r>
            <a:r>
              <a:rPr lang="en-US" sz="3600" dirty="0"/>
              <a:t> </a:t>
            </a:r>
            <a:r>
              <a:rPr lang="en-US" sz="3600" dirty="0" err="1"/>
              <a:t>âm</a:t>
            </a:r>
            <a:r>
              <a:rPr lang="en-US" sz="3600" dirty="0"/>
              <a:t> </a:t>
            </a:r>
            <a:r>
              <a:rPr lang="en-US" sz="3600" dirty="0" err="1"/>
              <a:t>bình</a:t>
            </a:r>
            <a:r>
              <a:rPr lang="en-US" sz="3600" dirty="0"/>
              <a:t> </a:t>
            </a:r>
            <a:r>
              <a:rPr lang="en-US" sz="3600" dirty="0" err="1"/>
              <a:t>thường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 </a:t>
            </a:r>
            <a:r>
              <a:rPr lang="en-US" sz="3600" dirty="0" err="1"/>
              <a:t>vốn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endParaRPr lang="en-US" sz="3600" dirty="0"/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kiểu</a:t>
            </a:r>
            <a:r>
              <a:rPr lang="en-US" sz="3600" dirty="0"/>
              <a:t> CVCV)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73301" y="4006850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トマト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3201" y="3962400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tomato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3200" y="4648200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camera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200" y="5334000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piano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3301" y="4686300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カメラ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73301" y="5384800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ピアノ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13701" y="4006850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コロナ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3601" y="3962400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corona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3600" y="4648200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mania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43600" y="5334000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melon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13701" y="4686300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マニア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13701" y="5384800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メロン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4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0848" y="2101850"/>
            <a:ext cx="19939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36848" y="1924050"/>
            <a:ext cx="8877300" cy="11557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phụ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</a:t>
            </a:r>
            <a:r>
              <a:rPr lang="en-US" sz="3200" dirty="0" err="1"/>
              <a:t>liền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(--cc--), </a:t>
            </a:r>
          </a:p>
          <a:p>
            <a:pPr algn="ctr"/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phía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206496" y="3241675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54396" y="3248025"/>
            <a:ext cx="7454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phụ</a:t>
            </a:r>
            <a:r>
              <a:rPr lang="en-US" sz="3600" dirty="0"/>
              <a:t> </a:t>
            </a:r>
            <a:r>
              <a:rPr lang="en-US" sz="3600" dirty="0" err="1"/>
              <a:t>âm</a:t>
            </a:r>
            <a:r>
              <a:rPr lang="en-US" sz="3600" dirty="0"/>
              <a:t> t, d </a:t>
            </a:r>
            <a:r>
              <a:rPr lang="en-US" sz="3600" dirty="0" err="1"/>
              <a:t>thì</a:t>
            </a:r>
            <a:r>
              <a:rPr lang="en-US" sz="3600" dirty="0"/>
              <a:t>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âm</a:t>
            </a:r>
            <a:r>
              <a:rPr lang="en-US" sz="3600" dirty="0"/>
              <a:t> 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20949" y="4260850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ヒント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5603" y="4222645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hint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27582" y="4210179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font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5602" y="5840541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mode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949" y="4216400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フォント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0949" y="5885096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モード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5398" y="5067196"/>
            <a:ext cx="7454900" cy="654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—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—de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27583" y="5834296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note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92949" y="5897796"/>
            <a:ext cx="2717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ノート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5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93800" y="3371850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41700" y="3187700"/>
            <a:ext cx="7454900" cy="1181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phụ</a:t>
            </a:r>
            <a:r>
              <a:rPr lang="en-US" sz="3600" dirty="0"/>
              <a:t> </a:t>
            </a:r>
            <a:r>
              <a:rPr lang="en-US" sz="3600" dirty="0" err="1"/>
              <a:t>âm</a:t>
            </a:r>
            <a:r>
              <a:rPr lang="en-US" sz="3600" dirty="0"/>
              <a:t> c, b, f, g, k, l, m, p, s</a:t>
            </a:r>
          </a:p>
          <a:p>
            <a:pPr algn="ctr"/>
            <a:r>
              <a:rPr lang="en-US" sz="3600" dirty="0"/>
              <a:t> </a:t>
            </a:r>
            <a:r>
              <a:rPr lang="en-US" sz="3600" dirty="0" err="1"/>
              <a:t>thì</a:t>
            </a:r>
            <a:r>
              <a:rPr lang="en-US" sz="3600" dirty="0"/>
              <a:t>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âm</a:t>
            </a:r>
            <a:r>
              <a:rPr lang="en-US" sz="3600" dirty="0"/>
              <a:t> 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03351" y="4565650"/>
            <a:ext cx="203835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マスク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1" y="45212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mask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57650" y="44831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post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49849" y="45402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ポスト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03350" y="5283200"/>
            <a:ext cx="7791448" cy="654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—e </a:t>
            </a:r>
            <a:r>
              <a:rPr lang="en-US" sz="3200" dirty="0" err="1"/>
              <a:t>phía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  <p:sp>
        <p:nvSpPr>
          <p:cNvPr id="17" name="Rounded Rectangle 16"/>
          <p:cNvSpPr/>
          <p:nvPr/>
        </p:nvSpPr>
        <p:spPr>
          <a:xfrm>
            <a:off x="7905747" y="45212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milk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78901" y="45212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ミルク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03350" y="6102350"/>
            <a:ext cx="203835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ゲーム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-247651" y="6057900"/>
            <a:ext cx="22351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game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57649" y="60198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single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46700" y="6070600"/>
            <a:ext cx="2139948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シングル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905746" y="60579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simple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194797" y="6057900"/>
            <a:ext cx="2120902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シンプル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Double Wave 24"/>
          <p:cNvSpPr/>
          <p:nvPr/>
        </p:nvSpPr>
        <p:spPr>
          <a:xfrm rot="20961427">
            <a:off x="8359805" y="4988202"/>
            <a:ext cx="3458687" cy="1358900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Riêng</a:t>
            </a:r>
            <a:r>
              <a:rPr lang="en-US" sz="2400" dirty="0"/>
              <a:t> —</a:t>
            </a:r>
            <a:r>
              <a:rPr lang="en-US" sz="2400" dirty="0" err="1"/>
              <a:t>ge</a:t>
            </a:r>
            <a:r>
              <a:rPr lang="en-US" sz="2400" dirty="0"/>
              <a:t> 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ja-JP" altLang="en-US" sz="2400" dirty="0"/>
              <a:t>ジ</a:t>
            </a:r>
            <a:endParaRPr lang="en-US" altLang="ja-JP" sz="2400" dirty="0"/>
          </a:p>
          <a:p>
            <a:pPr algn="ctr"/>
            <a:r>
              <a:rPr lang="en-US" altLang="ja-JP" sz="2400" dirty="0"/>
              <a:t>Orange </a:t>
            </a:r>
            <a:r>
              <a:rPr lang="en-US" altLang="ja-JP" sz="2400" dirty="0">
                <a:sym typeface="Wingdings" panose="05000000000000000000" pitchFamily="2" charset="2"/>
              </a:rPr>
              <a:t> </a:t>
            </a:r>
            <a:r>
              <a:rPr lang="ja-JP" altLang="en-US" sz="2400" dirty="0"/>
              <a:t>オレンジ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450848" y="2101850"/>
            <a:ext cx="19939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736848" y="1924050"/>
            <a:ext cx="8877300" cy="11557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phụ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</a:t>
            </a:r>
            <a:r>
              <a:rPr lang="en-US" sz="3200" dirty="0" err="1"/>
              <a:t>liền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(--cc--), </a:t>
            </a:r>
          </a:p>
          <a:p>
            <a:pPr algn="ctr"/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phía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06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/>
      <p:bldP spid="10" grpId="0"/>
      <p:bldP spid="12" grpId="0" animBg="1"/>
      <p:bldP spid="14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955800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0" y="1955800"/>
            <a:ext cx="88773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921000"/>
            <a:ext cx="19939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67100" y="2927350"/>
            <a:ext cx="56388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 </a:t>
            </a:r>
            <a:r>
              <a:rPr lang="en-US" sz="3600" dirty="0" err="1"/>
              <a:t>ar</a:t>
            </a:r>
            <a:r>
              <a:rPr lang="en-US" sz="3600" dirty="0"/>
              <a:t>, — </a:t>
            </a:r>
            <a:r>
              <a:rPr lang="en-US" sz="3600" dirty="0" err="1"/>
              <a:t>er</a:t>
            </a:r>
            <a:r>
              <a:rPr lang="en-US" sz="3600" dirty="0"/>
              <a:t>, — </a:t>
            </a:r>
            <a:r>
              <a:rPr lang="en-US" sz="3600" dirty="0" err="1"/>
              <a:t>ir</a:t>
            </a:r>
            <a:r>
              <a:rPr lang="en-US" sz="3600" dirty="0"/>
              <a:t>, — </a:t>
            </a:r>
            <a:r>
              <a:rPr lang="en-US" sz="3600" dirty="0" err="1"/>
              <a:t>ur</a:t>
            </a:r>
            <a:r>
              <a:rPr lang="en-US" sz="3600" dirty="0"/>
              <a:t>, — 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57350" y="3981450"/>
            <a:ext cx="203835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カー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2600" y="39370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1649" y="3898900"/>
            <a:ext cx="14033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curtain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26100" y="3956050"/>
            <a:ext cx="23114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カーテン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59746" y="39370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lover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550400" y="3937000"/>
            <a:ext cx="20192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ラバー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8151" y="4946650"/>
            <a:ext cx="203835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ガール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1" y="49022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girl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62450" y="4864100"/>
            <a:ext cx="14033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form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76901" y="4921250"/>
            <a:ext cx="23114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フォーム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0547" y="4902200"/>
            <a:ext cx="1390654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record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601201" y="4902200"/>
            <a:ext cx="23621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レコード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33550" y="5873750"/>
            <a:ext cx="235585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ドクター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4800" y="5829300"/>
            <a:ext cx="1536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doctor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387849" y="5791200"/>
            <a:ext cx="14033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error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02300" y="5848350"/>
            <a:ext cx="23114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エラー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35946" y="5829300"/>
            <a:ext cx="1390654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sailor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26600" y="5829300"/>
            <a:ext cx="23368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セーラー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3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55700" y="3041650"/>
            <a:ext cx="19939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03600" y="2946400"/>
            <a:ext cx="6489700" cy="10033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</a:t>
            </a:r>
            <a:r>
              <a:rPr lang="en-US" sz="3600" dirty="0" err="1"/>
              <a:t>ee</a:t>
            </a:r>
            <a:r>
              <a:rPr lang="en-US" sz="3600" dirty="0"/>
              <a:t>—, —</a:t>
            </a:r>
            <a:r>
              <a:rPr lang="en-US" sz="3600" dirty="0" err="1"/>
              <a:t>ea</a:t>
            </a:r>
            <a:r>
              <a:rPr lang="en-US" sz="3600" dirty="0"/>
              <a:t>—, —</a:t>
            </a:r>
            <a:r>
              <a:rPr lang="en-US" sz="3600" dirty="0" err="1"/>
              <a:t>ai</a:t>
            </a:r>
            <a:r>
              <a:rPr lang="en-US" sz="3600" dirty="0"/>
              <a:t>—, —</a:t>
            </a:r>
            <a:r>
              <a:rPr lang="en-US" sz="3600" dirty="0" err="1"/>
              <a:t>oa</a:t>
            </a:r>
            <a:r>
              <a:rPr lang="en-US" sz="3600" dirty="0"/>
              <a:t>—, </a:t>
            </a:r>
          </a:p>
          <a:p>
            <a:pPr algn="ctr"/>
            <a:r>
              <a:rPr lang="en-US" sz="3600" dirty="0"/>
              <a:t>—</a:t>
            </a:r>
            <a:r>
              <a:rPr lang="en-US" sz="3600" dirty="0" err="1"/>
              <a:t>ou</a:t>
            </a:r>
            <a:r>
              <a:rPr lang="en-US" sz="3600" dirty="0"/>
              <a:t>—, —au—, —</a:t>
            </a:r>
            <a:r>
              <a:rPr lang="en-US" sz="3600" dirty="0" err="1"/>
              <a:t>oo</a:t>
            </a:r>
            <a:r>
              <a:rPr lang="en-US" sz="3600" dirty="0"/>
              <a:t>—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8150" y="42608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スピード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1" y="42164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speed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2450" y="41783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pearl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54649" y="42354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パール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10547" y="42164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chain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83701" y="42164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チェーン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33550" y="5162550"/>
            <a:ext cx="203835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ロード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800" y="51181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road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87849" y="50800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group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0048" y="51371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グループ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35946" y="51181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sauce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309100" y="51181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ソース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33550" y="5988050"/>
            <a:ext cx="22352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スプーン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8800" y="59436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spoon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387849" y="59055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room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0048" y="59626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ルーム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35946" y="59436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pool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309100" y="59436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プール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7200" y="1955800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43200" y="1955800"/>
            <a:ext cx="88773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99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30300" y="2921000"/>
            <a:ext cx="19939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78200" y="2927350"/>
            <a:ext cx="46101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—all, —al, —</a:t>
            </a:r>
            <a:r>
              <a:rPr lang="en-US" sz="3600" dirty="0" err="1"/>
              <a:t>ol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708150" y="42608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コール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1" y="42164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call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2450" y="41783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chalk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54649" y="42354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チョーク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85147" y="42164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gold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83701" y="42164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ゴールド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1955800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1955800"/>
            <a:ext cx="88773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59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2997200"/>
            <a:ext cx="19939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67100" y="3003550"/>
            <a:ext cx="25908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—w, —y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28750" y="42608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ショー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4001" y="42164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show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83050" y="41783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news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75249" y="42354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ニュース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23195" y="4178300"/>
            <a:ext cx="1530353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melody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77348" y="4216400"/>
            <a:ext cx="2698752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メロディー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1955800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1955800"/>
            <a:ext cx="88773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05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8200" y="192649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7200" dirty="0">
                <a:solidFill>
                  <a:prstClr val="white"/>
                </a:solidFill>
                <a:latin typeface="AR BONNIE" pitchFamily="2" charset="0"/>
              </a:rPr>
              <a:t>KATAKANA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26367" y="1180931"/>
            <a:ext cx="5017588" cy="749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 ĐỤC / ÂM BÁN ĐỤC</a:t>
            </a:r>
          </a:p>
        </p:txBody>
      </p:sp>
      <p:sp>
        <p:nvSpPr>
          <p:cNvPr id="7" name="Rounded Rectangle 6"/>
          <p:cNvSpPr/>
          <p:nvPr/>
        </p:nvSpPr>
        <p:spPr>
          <a:xfrm rot="437572">
            <a:off x="8092916" y="755035"/>
            <a:ext cx="2641600" cy="749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Hiragana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5172" y="2540911"/>
            <a:ext cx="92724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66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ポテト</a:t>
            </a:r>
            <a:endParaRPr lang="en-US" sz="20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8933" y="2541122"/>
            <a:ext cx="92724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66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アオザイ</a:t>
            </a:r>
            <a:endParaRPr lang="en-US" sz="20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5172" y="2565289"/>
            <a:ext cx="92724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66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ダンス</a:t>
            </a:r>
            <a:endParaRPr lang="en-US" sz="20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7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2" grpId="0"/>
      <p:bldP spid="12" grpId="1"/>
      <p:bldP spid="15" grpId="0"/>
      <p:bldP spid="15" grpId="1"/>
      <p:bldP spid="16" grpId="0"/>
      <p:bldP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800" y="2971800"/>
            <a:ext cx="19939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14700" y="2978150"/>
            <a:ext cx="55245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—a—e, —o—e, —u—e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8150" y="42608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ケース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1" y="42164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case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2450" y="41783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hole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54649" y="42354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ホール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10547" y="42164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nude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83701" y="42164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ヌード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8150" y="52006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ネーム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1" y="51562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name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62450" y="51181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rope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54649" y="51752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ロープ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0547" y="51562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tube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83701" y="51562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チューブ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200" y="1955800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43200" y="1955800"/>
            <a:ext cx="88773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8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54100" y="2895600"/>
            <a:ext cx="19939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3.6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02000" y="2901950"/>
            <a:ext cx="45212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</a:t>
            </a:r>
            <a:r>
              <a:rPr lang="en-US" sz="3600" dirty="0" err="1"/>
              <a:t>ation</a:t>
            </a:r>
            <a:r>
              <a:rPr lang="en-US" sz="3600" dirty="0"/>
              <a:t>, —</a:t>
            </a:r>
            <a:r>
              <a:rPr lang="en-US" sz="3600" dirty="0" err="1"/>
              <a:t>otion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708150" y="4260850"/>
            <a:ext cx="286385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モーション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0" y="4216400"/>
            <a:ext cx="139699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motion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9100" y="5156200"/>
            <a:ext cx="2482853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automation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05100" y="5213350"/>
            <a:ext cx="44196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オートメーション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6070600"/>
            <a:ext cx="23558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inspiration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21154" y="6070600"/>
            <a:ext cx="5187946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インスピレーション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1955800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1955800"/>
            <a:ext cx="88773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064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2700" y="3016250"/>
            <a:ext cx="19939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3.7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30600" y="3022600"/>
            <a:ext cx="396240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—ire, —</a:t>
            </a:r>
            <a:r>
              <a:rPr lang="en-US" sz="3600" dirty="0" err="1"/>
              <a:t>ture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708150" y="42608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ハイヤー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1" y="42164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hire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2450" y="41783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fire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54649" y="4235450"/>
            <a:ext cx="2927351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ファイヤー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52701" y="5308600"/>
            <a:ext cx="2060574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culture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3274" y="5308600"/>
            <a:ext cx="2879726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カルチャー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1955800"/>
            <a:ext cx="19939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1955800"/>
            <a:ext cx="887730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96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58800" y="2006600"/>
            <a:ext cx="19939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44800" y="2006600"/>
            <a:ext cx="88773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ngắt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295400" y="2914650"/>
            <a:ext cx="199390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4.1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43300" y="2921000"/>
            <a:ext cx="237490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</a:t>
            </a:r>
            <a:r>
              <a:rPr lang="en-US" sz="3600" dirty="0" err="1"/>
              <a:t>ck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733549" y="410210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バック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8800" y="405765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87849" y="401955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block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0048" y="40767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ブロック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35946" y="405765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check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85300" y="40576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チェック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33549" y="54800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ロケット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800" y="54356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roket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46549" y="5397500"/>
            <a:ext cx="15303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pocket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0048" y="54546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ポケット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35946" y="54356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racket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385300" y="54356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ラケット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17845" y="62039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バケツ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47845" y="6159500"/>
            <a:ext cx="137794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bucket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530845" y="6121400"/>
            <a:ext cx="15303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necktie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29448" y="61595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ネクタイ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Wave 24"/>
          <p:cNvSpPr/>
          <p:nvPr/>
        </p:nvSpPr>
        <p:spPr>
          <a:xfrm rot="21338894">
            <a:off x="397093" y="4593384"/>
            <a:ext cx="2823830" cy="1054100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NGOẠI LỆ</a:t>
            </a:r>
          </a:p>
        </p:txBody>
      </p:sp>
    </p:spTree>
    <p:extLst>
      <p:ext uri="{BB962C8B-B14F-4D97-AF65-F5344CB8AC3E}">
        <p14:creationId xmlns:p14="http://schemas.microsoft.com/office/powerpoint/2010/main" val="7485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16000" y="2921000"/>
            <a:ext cx="199390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4.2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16300" y="2921000"/>
            <a:ext cx="373380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—x, —</a:t>
            </a:r>
            <a:r>
              <a:rPr lang="en-US" sz="3600" dirty="0" err="1"/>
              <a:t>tch</a:t>
            </a:r>
            <a:r>
              <a:rPr lang="en-US" sz="3600" dirty="0"/>
              <a:t>, —</a:t>
            </a:r>
            <a:r>
              <a:rPr lang="en-US" sz="3600" dirty="0" err="1"/>
              <a:t>dge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708150" y="42608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タックス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1" y="42164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tax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2450" y="41783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match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51501" y="42608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マッチ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10547" y="42164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badge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99598" y="42164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バッジ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8150" y="5226050"/>
            <a:ext cx="26543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ファックス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1" y="51816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fax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62450" y="51435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watch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51501" y="52260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ウォッチ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0547" y="51816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edge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499598" y="51816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エッジ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800" y="2006600"/>
            <a:ext cx="19939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44800" y="2006600"/>
            <a:ext cx="88773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ngắt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41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28700" y="2959100"/>
            <a:ext cx="199390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4.3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2959100"/>
            <a:ext cx="485140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</a:t>
            </a:r>
            <a:r>
              <a:rPr lang="en-US" sz="3600" dirty="0" err="1"/>
              <a:t>ss</a:t>
            </a:r>
            <a:r>
              <a:rPr lang="en-US" sz="3600" dirty="0"/>
              <a:t>, —pp, —</a:t>
            </a:r>
            <a:r>
              <a:rPr lang="en-US" sz="3600" dirty="0" err="1"/>
              <a:t>tt</a:t>
            </a:r>
            <a:r>
              <a:rPr lang="en-US" sz="3600" dirty="0"/>
              <a:t>, —</a:t>
            </a:r>
            <a:r>
              <a:rPr lang="en-US" sz="3600" dirty="0" err="1"/>
              <a:t>ff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905000" y="4260850"/>
            <a:ext cx="283210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メッセージ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200" y="4216400"/>
            <a:ext cx="1689100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message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0200" y="5168900"/>
            <a:ext cx="1784353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slipper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17701" y="5226050"/>
            <a:ext cx="2514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スリッパ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3200" y="6076950"/>
            <a:ext cx="1911353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staff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98656" y="6076950"/>
            <a:ext cx="2533644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スタッフ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Wave 12"/>
          <p:cNvSpPr/>
          <p:nvPr/>
        </p:nvSpPr>
        <p:spPr>
          <a:xfrm rot="21271186">
            <a:off x="5397592" y="3758295"/>
            <a:ext cx="5434158" cy="1036246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</a:t>
            </a:r>
            <a:r>
              <a:rPr lang="en-US" sz="3600" dirty="0" err="1"/>
              <a:t>ss</a:t>
            </a:r>
            <a:r>
              <a:rPr lang="ja-JP" altLang="en-US" sz="3600" dirty="0"/>
              <a:t> </a:t>
            </a:r>
            <a:r>
              <a:rPr lang="en-US" altLang="ja-JP" sz="3600" dirty="0"/>
              <a:t>ở </a:t>
            </a:r>
            <a:r>
              <a:rPr lang="en-US" altLang="ja-JP" sz="3600" dirty="0" err="1"/>
              <a:t>cuối</a:t>
            </a:r>
            <a:r>
              <a:rPr lang="en-US" altLang="ja-JP" sz="3600" dirty="0"/>
              <a:t> </a:t>
            </a:r>
            <a:r>
              <a:rPr lang="en-US" altLang="ja-JP" sz="3600" dirty="0">
                <a:sym typeface="Wingdings" panose="05000000000000000000" pitchFamily="2" charset="2"/>
              </a:rPr>
              <a:t> </a:t>
            </a:r>
            <a:r>
              <a:rPr lang="en-US" altLang="ja-JP" sz="3600" dirty="0" err="1"/>
              <a:t>không</a:t>
            </a:r>
            <a:r>
              <a:rPr lang="en-US" altLang="ja-JP" sz="3600" dirty="0"/>
              <a:t> </a:t>
            </a:r>
            <a:r>
              <a:rPr lang="en-US" altLang="ja-JP" sz="3600" dirty="0" err="1"/>
              <a:t>ngắt</a:t>
            </a:r>
            <a:endParaRPr lang="en-US" sz="3600" dirty="0"/>
          </a:p>
        </p:txBody>
      </p:sp>
      <p:sp>
        <p:nvSpPr>
          <p:cNvPr id="14" name="Rounded Rectangle 13"/>
          <p:cNvSpPr/>
          <p:nvPr/>
        </p:nvSpPr>
        <p:spPr>
          <a:xfrm>
            <a:off x="7814278" y="4753211"/>
            <a:ext cx="1368951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パス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68629" y="4689095"/>
            <a:ext cx="1409700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pass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31224" y="4808381"/>
            <a:ext cx="1368951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キス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436561" y="4753211"/>
            <a:ext cx="1409700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kiss</a:t>
            </a:r>
          </a:p>
        </p:txBody>
      </p:sp>
      <p:sp>
        <p:nvSpPr>
          <p:cNvPr id="18" name="Wave 17"/>
          <p:cNvSpPr/>
          <p:nvPr/>
        </p:nvSpPr>
        <p:spPr>
          <a:xfrm rot="21271186">
            <a:off x="5563320" y="5247677"/>
            <a:ext cx="5434158" cy="1036246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vài</a:t>
            </a:r>
            <a:r>
              <a:rPr lang="en-US" sz="3600" dirty="0"/>
              <a:t> </a:t>
            </a:r>
            <a:r>
              <a:rPr lang="en-US" sz="3600" dirty="0" err="1"/>
              <a:t>ngoại</a:t>
            </a:r>
            <a:r>
              <a:rPr lang="en-US" sz="3600" dirty="0"/>
              <a:t> </a:t>
            </a:r>
            <a:r>
              <a:rPr lang="en-US" sz="3600" dirty="0" err="1"/>
              <a:t>lệ</a:t>
            </a:r>
            <a:endParaRPr lang="en-US" sz="3600" dirty="0"/>
          </a:p>
        </p:txBody>
      </p:sp>
      <p:sp>
        <p:nvSpPr>
          <p:cNvPr id="19" name="Rounded Rectangle 18"/>
          <p:cNvSpPr/>
          <p:nvPr/>
        </p:nvSpPr>
        <p:spPr>
          <a:xfrm>
            <a:off x="6701513" y="6200044"/>
            <a:ext cx="1655977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バター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26257" y="6178477"/>
            <a:ext cx="1409700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butter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909565" y="6202488"/>
            <a:ext cx="2090610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コーヒー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01465" y="6233647"/>
            <a:ext cx="1409700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coffee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8800" y="2006600"/>
            <a:ext cx="19939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4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44800" y="2006600"/>
            <a:ext cx="88773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ngắt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06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028950"/>
            <a:ext cx="199390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4.4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14700" y="2895600"/>
            <a:ext cx="7454900" cy="1066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—at, —</a:t>
            </a:r>
            <a:r>
              <a:rPr lang="en-US" sz="3600" dirty="0" err="1"/>
              <a:t>ap</a:t>
            </a:r>
            <a:r>
              <a:rPr lang="en-US" sz="3600" dirty="0"/>
              <a:t>, —et, —</a:t>
            </a:r>
            <a:r>
              <a:rPr lang="en-US" sz="3600" dirty="0" err="1"/>
              <a:t>ep</a:t>
            </a:r>
            <a:r>
              <a:rPr lang="en-US" sz="3600" dirty="0"/>
              <a:t>, —</a:t>
            </a:r>
            <a:r>
              <a:rPr lang="en-US" sz="3600" dirty="0" err="1"/>
              <a:t>ip</a:t>
            </a:r>
            <a:r>
              <a:rPr lang="en-US" sz="3600" dirty="0"/>
              <a:t>, </a:t>
            </a:r>
          </a:p>
          <a:p>
            <a:pPr algn="ctr"/>
            <a:r>
              <a:rPr lang="en-US" sz="3600" dirty="0"/>
              <a:t>—op, —</a:t>
            </a:r>
            <a:r>
              <a:rPr lang="en-US" sz="3600" dirty="0" err="1"/>
              <a:t>og</a:t>
            </a:r>
            <a:r>
              <a:rPr lang="en-US" sz="3600" dirty="0"/>
              <a:t>, —</a:t>
            </a:r>
            <a:r>
              <a:rPr lang="en-US" sz="3600" dirty="0" err="1"/>
              <a:t>ic</a:t>
            </a:r>
            <a:r>
              <a:rPr lang="en-US" sz="3600" dirty="0"/>
              <a:t>, —</a:t>
            </a:r>
            <a:r>
              <a:rPr lang="en-US" sz="3600" dirty="0" err="1"/>
              <a:t>ot</a:t>
            </a:r>
            <a:r>
              <a:rPr lang="en-US" sz="3600" dirty="0"/>
              <a:t> 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8150" y="426085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マット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1" y="421640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2450" y="41783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pet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54649" y="423545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ペット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10547" y="42164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skip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83701" y="42164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スキップ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8150" y="520700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バッグ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1" y="516255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bag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29100" y="5124450"/>
            <a:ext cx="122554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magic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54649" y="51816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マジック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0547" y="516255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pilot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83701" y="5162550"/>
            <a:ext cx="2641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パイロット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800" y="2006600"/>
            <a:ext cx="19939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44800" y="2006600"/>
            <a:ext cx="88773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ngắt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97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8800" y="14848"/>
            <a:ext cx="10756900" cy="1775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HOW TO WRITE WORDs OF FOREIGN ORIGIN </a:t>
            </a:r>
          </a:p>
          <a:p>
            <a:pPr algn="ctr" defTabSz="457200">
              <a:defRPr/>
            </a:pPr>
            <a:r>
              <a:rPr lang="en-US" sz="4000" dirty="0">
                <a:solidFill>
                  <a:prstClr val="white"/>
                </a:solidFill>
                <a:latin typeface="AR BONNIE" pitchFamily="2" charset="0"/>
              </a:rPr>
              <a:t>IN 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5200" y="3003550"/>
            <a:ext cx="199390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4.5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65500" y="2870200"/>
            <a:ext cx="8432800" cy="16129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(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ngắt</a:t>
            </a:r>
            <a:r>
              <a:rPr lang="en-US" sz="3200" dirty="0"/>
              <a:t> </a:t>
            </a:r>
            <a:r>
              <a:rPr lang="en-US" sz="3200" dirty="0" err="1"/>
              <a:t>chứ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)</a:t>
            </a:r>
          </a:p>
          <a:p>
            <a:pPr algn="ctr"/>
            <a:r>
              <a:rPr lang="en-US" sz="3200" dirty="0"/>
              <a:t>—</a:t>
            </a:r>
            <a:r>
              <a:rPr lang="en-US" sz="3200" dirty="0" err="1"/>
              <a:t>oo</a:t>
            </a:r>
            <a:r>
              <a:rPr lang="en-US" sz="3200" dirty="0"/>
              <a:t>—, —</a:t>
            </a:r>
            <a:r>
              <a:rPr lang="en-US" sz="3200" dirty="0" err="1"/>
              <a:t>ea</a:t>
            </a:r>
            <a:r>
              <a:rPr lang="en-US" sz="3200" dirty="0"/>
              <a:t>—, —</a:t>
            </a:r>
            <a:r>
              <a:rPr lang="en-US" sz="3200" dirty="0" err="1"/>
              <a:t>ou</a:t>
            </a:r>
            <a:r>
              <a:rPr lang="en-US" sz="3200" dirty="0"/>
              <a:t>—, —</a:t>
            </a:r>
            <a:r>
              <a:rPr lang="en-US" sz="3200" dirty="0" err="1"/>
              <a:t>ui</a:t>
            </a:r>
            <a:r>
              <a:rPr lang="en-US" sz="3200" dirty="0"/>
              <a:t>—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33549" y="487680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ブック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8800" y="4832350"/>
            <a:ext cx="1282698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book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92572" y="482600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bread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0048" y="48514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ブレッド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35946" y="483235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touch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524997" y="4832350"/>
            <a:ext cx="2120902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タッチ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33549" y="5740400"/>
            <a:ext cx="22605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クッキー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7649" y="5695950"/>
            <a:ext cx="159384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co</a:t>
            </a:r>
            <a:r>
              <a:rPr lang="vi-VN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o</a:t>
            </a:r>
            <a:r>
              <a:rPr lang="en-US" sz="2800" dirty="0" err="1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kie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27496" y="5695950"/>
            <a:ext cx="1289051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head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0048" y="5715000"/>
            <a:ext cx="2336799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ヘッド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880348" y="5695950"/>
            <a:ext cx="1644649" cy="596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couple</a:t>
            </a:r>
            <a:endParaRPr lang="en-US" sz="28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24997" y="5695950"/>
            <a:ext cx="2120902" cy="59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カップル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800" y="2006600"/>
            <a:ext cx="19939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CASE 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44800" y="2006600"/>
            <a:ext cx="8877300" cy="800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ngắt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32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8200" y="192649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7200" dirty="0">
                <a:solidFill>
                  <a:prstClr val="white"/>
                </a:solidFill>
                <a:latin typeface="AR BONNIE" pitchFamily="2" charset="0"/>
              </a:rPr>
              <a:t>KATAKANA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00600" y="1212850"/>
            <a:ext cx="2641600" cy="749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 DÀI</a:t>
            </a:r>
          </a:p>
        </p:txBody>
      </p:sp>
      <p:sp>
        <p:nvSpPr>
          <p:cNvPr id="9" name="Rounded Rectangle 8"/>
          <p:cNvSpPr/>
          <p:nvPr/>
        </p:nvSpPr>
        <p:spPr>
          <a:xfrm rot="697225">
            <a:off x="7322624" y="1070929"/>
            <a:ext cx="2641600" cy="7493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8123" y="2086411"/>
            <a:ext cx="85793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99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データ</a:t>
            </a:r>
            <a:endParaRPr lang="en-US" sz="24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941" y="2086411"/>
            <a:ext cx="111717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99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メーカー</a:t>
            </a:r>
            <a:endParaRPr lang="en-US" sz="24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8123" y="2086411"/>
            <a:ext cx="85793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99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ワード</a:t>
            </a:r>
            <a:endParaRPr lang="en-US" sz="24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2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  <p:bldP spid="12" grpId="0"/>
      <p:bldP spid="12" grpId="1"/>
      <p:bldP spid="15" grpId="0"/>
      <p:bldP spid="15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8200" y="192649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7200" dirty="0">
                <a:solidFill>
                  <a:prstClr val="white"/>
                </a:solidFill>
                <a:latin typeface="AR BONNIE" pitchFamily="2" charset="0"/>
              </a:rPr>
              <a:t>KATAKANA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00600" y="1181179"/>
            <a:ext cx="2641600" cy="749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 NGẮT</a:t>
            </a:r>
          </a:p>
        </p:txBody>
      </p:sp>
      <p:sp>
        <p:nvSpPr>
          <p:cNvPr id="8" name="Rounded Rectangle 7"/>
          <p:cNvSpPr/>
          <p:nvPr/>
        </p:nvSpPr>
        <p:spPr>
          <a:xfrm rot="652778">
            <a:off x="7394217" y="1149390"/>
            <a:ext cx="2641600" cy="7493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Hiragana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4355" y="2204832"/>
            <a:ext cx="917409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99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ベッド</a:t>
            </a:r>
            <a:endParaRPr lang="en-US" sz="24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6075" y="2258756"/>
            <a:ext cx="917409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99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コップ</a:t>
            </a:r>
            <a:endParaRPr lang="en-US" sz="24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95" y="2268411"/>
            <a:ext cx="917409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99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マッチ</a:t>
            </a:r>
            <a:endParaRPr lang="en-US" sz="24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2" grpId="0"/>
      <p:bldP spid="12" grpId="1"/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8200" y="192649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7200" dirty="0">
                <a:solidFill>
                  <a:prstClr val="white"/>
                </a:solidFill>
                <a:latin typeface="AR BONNIE" pitchFamily="2" charset="0"/>
              </a:rPr>
              <a:t>KATAKANA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0600" y="1181179"/>
            <a:ext cx="2641600" cy="749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 GHÉP</a:t>
            </a:r>
          </a:p>
        </p:txBody>
      </p:sp>
      <p:sp>
        <p:nvSpPr>
          <p:cNvPr id="10" name="Rounded Rectangle 9"/>
          <p:cNvSpPr/>
          <p:nvPr/>
        </p:nvSpPr>
        <p:spPr>
          <a:xfrm rot="382659">
            <a:off x="7475642" y="698716"/>
            <a:ext cx="2641600" cy="7493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Hiragana</a:t>
            </a:r>
          </a:p>
        </p:txBody>
      </p:sp>
      <p:sp>
        <p:nvSpPr>
          <p:cNvPr id="11" name="Rounded Rectangle 10"/>
          <p:cNvSpPr/>
          <p:nvPr/>
        </p:nvSpPr>
        <p:spPr>
          <a:xfrm rot="382659">
            <a:off x="7491203" y="1546455"/>
            <a:ext cx="4413983" cy="7493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2400" i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582" y="2330851"/>
            <a:ext cx="101025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66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チャンス</a:t>
            </a:r>
            <a:endParaRPr lang="en-US" sz="20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535" y="2363119"/>
            <a:ext cx="1136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3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コンピュ</a:t>
            </a:r>
            <a:r>
              <a:rPr lang="ja-JP" altLang="en-US" sz="1380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ータ</a:t>
            </a:r>
            <a:r>
              <a:rPr lang="en-US" altLang="ja-JP" sz="13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-</a:t>
            </a:r>
            <a:endParaRPr lang="en-US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666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1" grpId="0" animBg="1"/>
      <p:bldP spid="12" grpId="0"/>
      <p:bldP spid="12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8200" y="37901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7200" dirty="0">
                <a:solidFill>
                  <a:prstClr val="white"/>
                </a:solidFill>
                <a:latin typeface="AR BONNIE" pitchFamily="2" charset="0"/>
              </a:rPr>
              <a:t>KATAKANA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1015" y="1800665"/>
            <a:ext cx="4167554" cy="12866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ja-JP" altLang="en-US" sz="32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シャ　シュ　ショ</a:t>
            </a:r>
            <a:endParaRPr lang="en-US" altLang="ja-JP" sz="32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defTabSz="457200"/>
            <a:r>
              <a:rPr lang="en-US" sz="28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sha</a:t>
            </a:r>
            <a:r>
              <a:rPr lang="en-US" sz="28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        </a:t>
            </a:r>
            <a:r>
              <a:rPr lang="en-US" sz="28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shu</a:t>
            </a:r>
            <a:r>
              <a:rPr lang="en-US" sz="28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        </a:t>
            </a:r>
            <a:r>
              <a:rPr lang="en-US" sz="28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sho</a:t>
            </a:r>
            <a:endParaRPr lang="en-US" sz="28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6223" y="1800665"/>
            <a:ext cx="1269666" cy="12866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ja-JP" altLang="en-US" sz="36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シェ</a:t>
            </a:r>
            <a:endParaRPr lang="en-US" altLang="ja-JP" sz="36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defTabSz="457200"/>
            <a:r>
              <a:rPr lang="en-US" sz="32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she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9228" y="3222332"/>
            <a:ext cx="4167554" cy="11046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ja-JP" altLang="en-US" sz="32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チャ　チュ　チョ</a:t>
            </a:r>
            <a:endParaRPr lang="en-US" altLang="ja-JP" sz="32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defTabSz="457200"/>
            <a:r>
              <a:rPr lang="en-US" sz="28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cha        </a:t>
            </a:r>
            <a:r>
              <a:rPr lang="en-US" sz="28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chu</a:t>
            </a:r>
            <a:r>
              <a:rPr lang="en-US" sz="28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        </a:t>
            </a:r>
            <a:r>
              <a:rPr lang="en-US" sz="28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cho</a:t>
            </a:r>
            <a:endParaRPr lang="en-US" sz="32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26223" y="3222332"/>
            <a:ext cx="1269666" cy="11046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ja-JP" altLang="en-US" sz="36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チェ</a:t>
            </a:r>
            <a:endParaRPr lang="en-US" altLang="ja-JP" sz="36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defTabSz="457200"/>
            <a:r>
              <a:rPr lang="en-US" sz="32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che</a:t>
            </a:r>
            <a:endParaRPr lang="en-US" sz="32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015" y="5593611"/>
            <a:ext cx="5584874" cy="1177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ja-JP" altLang="en-US" sz="36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ファ　フィ　フェ　フォ</a:t>
            </a:r>
            <a:endParaRPr lang="en-US" altLang="ja-JP" sz="36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defTabSz="457200"/>
            <a:r>
              <a:rPr lang="en-US" sz="32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fa</a:t>
            </a:r>
            <a:r>
              <a:rPr lang="en-US" sz="32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           fi           </a:t>
            </a:r>
            <a:r>
              <a:rPr lang="en-US" sz="32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fe</a:t>
            </a:r>
            <a:r>
              <a:rPr lang="en-US" sz="32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         </a:t>
            </a:r>
            <a:r>
              <a:rPr lang="en-US" sz="32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fo</a:t>
            </a:r>
            <a:endParaRPr lang="en-US" sz="32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26223" y="4489168"/>
            <a:ext cx="1269666" cy="10008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ja-JP" altLang="en-US" sz="36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ディ</a:t>
            </a:r>
            <a:endParaRPr lang="en-US" altLang="ja-JP" sz="36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defTabSz="457200"/>
            <a:r>
              <a:rPr lang="en-US" sz="32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di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07116" y="4494678"/>
            <a:ext cx="1269666" cy="10008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ja-JP" altLang="en-US" sz="3600" b="1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ティ</a:t>
            </a:r>
            <a:endParaRPr lang="en-US" altLang="ja-JP" sz="36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defTabSz="457200"/>
            <a:r>
              <a:rPr lang="en-US" sz="3200" b="1" dirty="0" err="1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ti</a:t>
            </a:r>
            <a:endParaRPr lang="en-US" sz="3200" b="1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68758" y="939108"/>
            <a:ext cx="2641600" cy="749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 GHÉP</a:t>
            </a:r>
          </a:p>
        </p:txBody>
      </p:sp>
      <p:sp>
        <p:nvSpPr>
          <p:cNvPr id="22" name="Rounded Rectangle 21"/>
          <p:cNvSpPr/>
          <p:nvPr/>
        </p:nvSpPr>
        <p:spPr>
          <a:xfrm rot="382659">
            <a:off x="7519711" y="608899"/>
            <a:ext cx="2840886" cy="7493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endParaRPr lang="en-US" sz="2400" i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3542" y="2268411"/>
            <a:ext cx="61124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15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シェック</a:t>
            </a:r>
            <a:endParaRPr lang="en-US" sz="16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542" y="2268411"/>
            <a:ext cx="61124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115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チェック</a:t>
            </a:r>
            <a:endParaRPr lang="en-US" sz="16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1428" y="2268411"/>
            <a:ext cx="6112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8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パーティー</a:t>
            </a:r>
            <a:endParaRPr lang="en-US" sz="12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31428" y="4119904"/>
            <a:ext cx="61124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8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ディズニーランド</a:t>
            </a:r>
            <a:endParaRPr lang="en-US" sz="12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5889" y="5310137"/>
            <a:ext cx="6112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8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ファックス</a:t>
            </a:r>
            <a:endParaRPr lang="en-US" sz="12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08365" y="5310137"/>
            <a:ext cx="6112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8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フィリピン</a:t>
            </a:r>
            <a:endParaRPr lang="en-US" sz="12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8365" y="5327728"/>
            <a:ext cx="611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66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フェースブック</a:t>
            </a:r>
            <a:endParaRPr lang="en-US" sz="10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5889" y="3931863"/>
            <a:ext cx="61124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8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フォト</a:t>
            </a:r>
            <a:br>
              <a:rPr lang="en-US" altLang="ja-JP" sz="8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</a:br>
            <a:r>
              <a:rPr lang="ja-JP" altLang="en-US" sz="8800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コピー</a:t>
            </a:r>
            <a:endParaRPr lang="en-US" sz="12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5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2" y="1053434"/>
            <a:ext cx="11881210" cy="39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90900" y="14849"/>
            <a:ext cx="54864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6000" dirty="0">
                <a:solidFill>
                  <a:prstClr val="white"/>
                </a:solidFill>
                <a:latin typeface="AR BONNIE" pitchFamily="2" charset="0"/>
              </a:rPr>
              <a:t>KATAKANA</a:t>
            </a:r>
          </a:p>
          <a:p>
            <a:pPr algn="ctr" defTabSz="457200">
              <a:defRPr/>
            </a:pPr>
            <a:r>
              <a:rPr lang="en-US" sz="3200" dirty="0">
                <a:solidFill>
                  <a:prstClr val="white"/>
                </a:solidFill>
                <a:latin typeface="Bradley Hand ITC" pitchFamily="66" charset="0"/>
              </a:rPr>
              <a:t>REVIEW &amp; PRACTICE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バナナ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カラオケ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サラダ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ピアノ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ナイフ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プリンター</a:t>
            </a:r>
            <a:endParaRPr lang="en-US" sz="1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クーラー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ハッカー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シャツ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バビキュ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6400" y="1917700"/>
            <a:ext cx="11455400" cy="4165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ja-JP" altLang="en-US" sz="19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ニュース</a:t>
            </a:r>
            <a:endParaRPr lang="en-US" sz="1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5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90900" y="14849"/>
            <a:ext cx="54864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3600" dirty="0">
                <a:solidFill>
                  <a:prstClr val="white"/>
                </a:solidFill>
                <a:latin typeface="AR BONNIE" pitchFamily="2" charset="0"/>
              </a:rPr>
              <a:t>HIRAGANA </a:t>
            </a:r>
            <a:r>
              <a:rPr lang="en-US" sz="2000" dirty="0">
                <a:solidFill>
                  <a:prstClr val="white"/>
                </a:solidFill>
                <a:latin typeface="AR BONNIE" pitchFamily="2" charset="0"/>
              </a:rPr>
              <a:t>&amp;</a:t>
            </a:r>
            <a:r>
              <a:rPr lang="en-US" sz="3600" dirty="0">
                <a:solidFill>
                  <a:prstClr val="white"/>
                </a:solidFill>
                <a:latin typeface="AR BONNIE" pitchFamily="2" charset="0"/>
              </a:rPr>
              <a:t> KATAKANA</a:t>
            </a:r>
          </a:p>
          <a:p>
            <a:pPr algn="ctr" defTabSz="457200">
              <a:defRPr/>
            </a:pPr>
            <a:r>
              <a:rPr lang="en-US" sz="1600" dirty="0">
                <a:solidFill>
                  <a:prstClr val="white"/>
                </a:solidFill>
                <a:latin typeface="Bradley Hand ITC" pitchFamily="66" charset="0"/>
              </a:rPr>
              <a:t>READING in SENTENCES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9959" y="1985060"/>
            <a:ext cx="11916137" cy="10301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FPT</a:t>
            </a:r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だいがくで　にほんごを　べんきょうして　います。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9958" y="3292999"/>
            <a:ext cx="11916137" cy="10301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ちゅうごくより　ベトナムの　ほうが　すきです。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958" y="4641449"/>
            <a:ext cx="11916137" cy="10301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ともだちと　スーパーへ　かいものに　いきました。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6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4730&quot;&gt;&lt;/object&gt;&lt;object type=&quot;2&quot; unique_id=&quot;14731&quot;&gt;&lt;object type=&quot;3&quot; unique_id=&quot;14732&quot;&gt;&lt;property id=&quot;20148&quot; value=&quot;5&quot;/&gt;&lt;property id=&quot;20300&quot; value=&quot;Slide 1&quot;/&gt;&lt;property id=&quot;20307&quot; value=&quot;256&quot;/&gt;&lt;/object&gt;&lt;object type=&quot;3&quot; unique_id=&quot;26543&quot;&gt;&lt;property id=&quot;20148&quot; value=&quot;5&quot;/&gt;&lt;property id=&quot;20300&quot; value=&quot;Slide 2&quot;/&gt;&lt;property id=&quot;20307&quot; value=&quot;308&quot;/&gt;&lt;/object&gt;&lt;object type=&quot;3&quot; unique_id=&quot;26544&quot;&gt;&lt;property id=&quot;20148&quot; value=&quot;5&quot;/&gt;&lt;property id=&quot;20300&quot; value=&quot;Slide 3&quot;/&gt;&lt;property id=&quot;20307&quot; value=&quot;309&quot;/&gt;&lt;/object&gt;&lt;object type=&quot;3&quot; unique_id=&quot;26545&quot;&gt;&lt;property id=&quot;20148&quot; value=&quot;5&quot;/&gt;&lt;property id=&quot;20300&quot; value=&quot;Slide 4&quot;/&gt;&lt;property id=&quot;20307&quot; value=&quot;310&quot;/&gt;&lt;/object&gt;&lt;object type=&quot;3&quot; unique_id=&quot;26546&quot;&gt;&lt;property id=&quot;20148&quot; value=&quot;5&quot;/&gt;&lt;property id=&quot;20300&quot; value=&quot;Slide 5&quot;/&gt;&lt;property id=&quot;20307&quot; value=&quot;311&quot;/&gt;&lt;/object&gt;&lt;object type=&quot;3&quot; unique_id=&quot;26547&quot;&gt;&lt;property id=&quot;20148&quot; value=&quot;5&quot;/&gt;&lt;property id=&quot;20300&quot; value=&quot;Slide 6&quot;/&gt;&lt;property id=&quot;20307&quot; value=&quot;312&quot;/&gt;&lt;/object&gt;&lt;object type=&quot;3&quot; unique_id=&quot;26548&quot;&gt;&lt;property id=&quot;20148&quot; value=&quot;5&quot;/&gt;&lt;property id=&quot;20300&quot; value=&quot;Slide 8&quot;/&gt;&lt;property id=&quot;20307&quot; value=&quot;313&quot;/&gt;&lt;/object&gt;&lt;object type=&quot;3&quot; unique_id=&quot;27423&quot;&gt;&lt;property id=&quot;20148&quot; value=&quot;5&quot;/&gt;&lt;property id=&quot;20300&quot; value=&quot;Slide 9&quot;/&gt;&lt;property id=&quot;20307&quot; value=&quot;314&quot;/&gt;&lt;/object&gt;&lt;object type=&quot;3&quot; unique_id=&quot;27424&quot;&gt;&lt;property id=&quot;20148&quot; value=&quot;5&quot;/&gt;&lt;property id=&quot;20300&quot; value=&quot;Slide 11&quot;/&gt;&lt;property id=&quot;20307&quot; value=&quot;315&quot;/&gt;&lt;/object&gt;&lt;object type=&quot;3&quot; unique_id=&quot;32618&quot;&gt;&lt;property id=&quot;20148&quot; value=&quot;5&quot;/&gt;&lt;property id=&quot;20300&quot; value=&quot;Slide 7&quot;/&gt;&lt;property id=&quot;20307&quot; value=&quot;316&quot;/&gt;&lt;/object&gt;&lt;object type=&quot;3&quot; unique_id=&quot;32862&quot;&gt;&lt;property id=&quot;20148&quot; value=&quot;5&quot;/&gt;&lt;property id=&quot;20300&quot; value=&quot;Slide 12&quot;/&gt;&lt;property id=&quot;20307&quot; value=&quot;317&quot;/&gt;&lt;/object&gt;&lt;object type=&quot;3&quot; unique_id=&quot;32863&quot;&gt;&lt;property id=&quot;20148&quot; value=&quot;5&quot;/&gt;&lt;property id=&quot;20300&quot; value=&quot;Slide 13&quot;/&gt;&lt;property id=&quot;20307&quot; value=&quot;319&quot;/&gt;&lt;/object&gt;&lt;object type=&quot;3&quot; unique_id=&quot;32864&quot;&gt;&lt;property id=&quot;20148&quot; value=&quot;5&quot;/&gt;&lt;property id=&quot;20300&quot; value=&quot;Slide 14&quot;/&gt;&lt;property id=&quot;20307&quot; value=&quot;318&quot;/&gt;&lt;/object&gt;&lt;object type=&quot;3&quot; unique_id=&quot;32865&quot;&gt;&lt;property id=&quot;20148&quot; value=&quot;5&quot;/&gt;&lt;property id=&quot;20300&quot; value=&quot;Slide 15&quot;/&gt;&lt;property id=&quot;20307&quot; value=&quot;320&quot;/&gt;&lt;/object&gt;&lt;object type=&quot;3&quot; unique_id=&quot;32866&quot;&gt;&lt;property id=&quot;20148&quot; value=&quot;5&quot;/&gt;&lt;property id=&quot;20300&quot; value=&quot;Slide 16&quot;/&gt;&lt;property id=&quot;20307&quot; value=&quot;321&quot;/&gt;&lt;/object&gt;&lt;object type=&quot;3&quot; unique_id=&quot;32867&quot;&gt;&lt;property id=&quot;20148&quot; value=&quot;5&quot;/&gt;&lt;property id=&quot;20300&quot; value=&quot;Slide 17&quot;/&gt;&lt;property id=&quot;20307&quot; value=&quot;322&quot;/&gt;&lt;/object&gt;&lt;object type=&quot;3&quot; unique_id=&quot;32868&quot;&gt;&lt;property id=&quot;20148&quot; value=&quot;5&quot;/&gt;&lt;property id=&quot;20300&quot; value=&quot;Slide 18&quot;/&gt;&lt;property id=&quot;20307&quot; value=&quot;323&quot;/&gt;&lt;/object&gt;&lt;object type=&quot;3&quot; unique_id=&quot;32869&quot;&gt;&lt;property id=&quot;20148&quot; value=&quot;5&quot;/&gt;&lt;property id=&quot;20300&quot; value=&quot;Slide 19&quot;/&gt;&lt;property id=&quot;20307&quot; value=&quot;324&quot;/&gt;&lt;/object&gt;&lt;object type=&quot;3&quot; unique_id=&quot;32870&quot;&gt;&lt;property id=&quot;20148&quot; value=&quot;5&quot;/&gt;&lt;property id=&quot;20300&quot; value=&quot;Slide 20&quot;/&gt;&lt;property id=&quot;20307&quot; value=&quot;325&quot;/&gt;&lt;/object&gt;&lt;object type=&quot;3&quot; unique_id=&quot;32871&quot;&gt;&lt;property id=&quot;20148&quot; value=&quot;5&quot;/&gt;&lt;property id=&quot;20300&quot; value=&quot;Slide 21&quot;/&gt;&lt;property id=&quot;20307&quot; value=&quot;326&quot;/&gt;&lt;/object&gt;&lt;object type=&quot;3&quot; unique_id=&quot;32872&quot;&gt;&lt;property id=&quot;20148&quot; value=&quot;5&quot;/&gt;&lt;property id=&quot;20300&quot; value=&quot;Slide 22&quot;/&gt;&lt;property id=&quot;20307&quot; value=&quot;327&quot;/&gt;&lt;/object&gt;&lt;object type=&quot;3&quot; unique_id=&quot;32873&quot;&gt;&lt;property id=&quot;20148&quot; value=&quot;5&quot;/&gt;&lt;property id=&quot;20300&quot; value=&quot;Slide 23&quot;/&gt;&lt;property id=&quot;20307&quot; value=&quot;328&quot;/&gt;&lt;/object&gt;&lt;object type=&quot;3&quot; unique_id=&quot;32874&quot;&gt;&lt;property id=&quot;20148&quot; value=&quot;5&quot;/&gt;&lt;property id=&quot;20300&quot; value=&quot;Slide 24&quot;/&gt;&lt;property id=&quot;20307&quot; value=&quot;329&quot;/&gt;&lt;/object&gt;&lt;object type=&quot;3&quot; unique_id=&quot;32950&quot;&gt;&lt;property id=&quot;20148&quot; value=&quot;5&quot;/&gt;&lt;property id=&quot;20300&quot; value=&quot;Slide 25&quot;/&gt;&lt;property id=&quot;20307&quot; value=&quot;330&quot;/&gt;&lt;/object&gt;&lt;object type=&quot;3&quot; unique_id=&quot;33029&quot;&gt;&lt;property id=&quot;20148&quot; value=&quot;5&quot;/&gt;&lt;property id=&quot;20300&quot; value=&quot;Slide 10&quot;/&gt;&lt;property id=&quot;20307&quot; value=&quot;331&quot;/&gt;&lt;/object&gt;&lt;/object&gt;&lt;/object&gt;&lt;/database&gt;"/>
  <p:tag name="SECTOMILLISECCONVERT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20D0D3A-9AE6-4D0B-B18A-D57038E00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0</TotalTime>
  <Words>1511</Words>
  <Application>Microsoft Office PowerPoint</Application>
  <PresentationFormat>Widescreen</PresentationFormat>
  <Paragraphs>388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 BONNIE</vt:lpstr>
      <vt:lpstr>mikachan</vt:lpstr>
      <vt:lpstr>NtMotoyaKyotai</vt:lpstr>
      <vt:lpstr>Arial</vt:lpstr>
      <vt:lpstr>Bradley Hand ITC</vt:lpstr>
      <vt:lpstr>Calibri</vt:lpstr>
      <vt:lpstr>Calibri Light</vt:lpstr>
      <vt:lpstr>Cambria</vt:lpstr>
      <vt:lpstr>Tahoma</vt:lpstr>
      <vt:lpstr>Verdana</vt:lpstr>
      <vt:lpstr>Back to School 16x9</vt:lpstr>
      <vt:lpstr>1_Celestial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2014-09-11T10:11:10Z</dcterms:created>
  <dcterms:modified xsi:type="dcterms:W3CDTF">2021-09-20T10:23:51Z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