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95"/>
  </p:notesMasterIdLst>
  <p:sldIdLst>
    <p:sldId id="256" r:id="rId2"/>
    <p:sldId id="34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</p:sldIdLst>
  <p:sldSz cx="9144000" cy="6858000" type="screen4x3"/>
  <p:notesSz cx="7315200" cy="9601200"/>
  <p:embeddedFontLst>
    <p:embeddedFont>
      <p:font typeface="Helvetica Neue" panose="020B0604020202020204" charset="0"/>
      <p:regular r:id="rId96"/>
      <p:bold r:id="rId97"/>
      <p:italic r:id="rId98"/>
      <p:boldItalic r:id="rId9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01" y="53"/>
      </p:cViewPr>
      <p:guideLst>
        <p:guide orient="horz" pos="4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4.fnt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9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77900" y="1612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and Threads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320800" y="762000"/>
            <a:ext cx="64008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</a:t>
            </a:r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2359025" y="3216275"/>
            <a:ext cx="4098925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Processes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Threads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Scheduling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2.4 Interprocess communication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771525" y="165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Termination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Conditions which terminate processes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AutoNum type="arabicPeriod"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exit (voluntary)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AutoNum type="arabicPeriod"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Fatal error (voluntary)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AutoNum type="arabicPeriod"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exit (involuntary)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AutoNum type="arabicPeriod"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Killed by another process (involuntary)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771525" y="5207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Hierarchies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85800" y="2171700"/>
            <a:ext cx="8089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creates a child process, child processes can create its own process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Forms a hierarchy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 calls this a "process group"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has no concept of process hierarchy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processes are created equal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771525" y="469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States (1)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263650" y="4238625"/>
            <a:ext cx="765810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process states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blocked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Transitions between states shown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325" y="1817687"/>
            <a:ext cx="76390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71525" y="495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States (2)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771525" y="4657725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Lowest layer of process-structured OS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interrupts, scheduling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Above that layer are sequential processes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4237" y="1892300"/>
            <a:ext cx="50641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Control Block (PCB)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l="27087" t="361" r="27412" b="1084"/>
          <a:stretch/>
        </p:blipFill>
        <p:spPr>
          <a:xfrm>
            <a:off x="3227387" y="1717675"/>
            <a:ext cx="2663825" cy="4327525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758825" y="165100"/>
            <a:ext cx="7772400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switch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l="4801" t="871" r="4801" b="290"/>
          <a:stretch/>
        </p:blipFill>
        <p:spPr>
          <a:xfrm>
            <a:off x="1752600" y="1627187"/>
            <a:ext cx="5697537" cy="4583112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917575" y="520700"/>
            <a:ext cx="777240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Processes (1)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800100" y="5800725"/>
            <a:ext cx="7772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of a process table entry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2350" y="1949450"/>
            <a:ext cx="70897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33425" y="584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 sz="54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Threads</a:t>
            </a:r>
            <a:br>
              <a:rPr lang="en-US" sz="54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669925" y="469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Thread Model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685800" y="5381625"/>
            <a:ext cx="777240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Three processes each with one thread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One process with three threads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612" y="1851025"/>
            <a:ext cx="8228012" cy="335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73125" y="469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with single thread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space (text section, data section)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thread of execution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counter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resource (open files, child processes…)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11" y="1320545"/>
            <a:ext cx="51244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611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771525" y="546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with multiple threads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threads of execution in the same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of  process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space (text section, data section)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threads of execution, each thread has private set: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counter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resource (open files, child processes…)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771525" y="4445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and Multithreaded Processes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554037" y="1968500"/>
            <a:ext cx="8226425" cy="4422775"/>
            <a:chOff x="496887" y="1182687"/>
            <a:chExt cx="8226425" cy="4867275"/>
          </a:xfrm>
        </p:grpSpPr>
        <p:pic>
          <p:nvPicPr>
            <p:cNvPr id="179" name="Google Shape;179;p24"/>
            <p:cNvPicPr preferRelativeResize="0"/>
            <p:nvPr/>
          </p:nvPicPr>
          <p:blipFill rotWithShape="1">
            <a:blip r:embed="rId3">
              <a:alphaModFix/>
            </a:blip>
            <a:srcRect l="1371" t="2275" r="1371" b="2274"/>
            <a:stretch/>
          </p:blipFill>
          <p:spPr>
            <a:xfrm>
              <a:off x="496887" y="1182687"/>
              <a:ext cx="8226425" cy="486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4"/>
            <p:cNvSpPr/>
            <p:nvPr/>
          </p:nvSpPr>
          <p:spPr>
            <a:xfrm>
              <a:off x="550862" y="1789112"/>
              <a:ext cx="3281362" cy="38862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4464050" y="1801812"/>
              <a:ext cx="1089025" cy="38862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5540375" y="1801812"/>
              <a:ext cx="1089025" cy="38862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6642100" y="1803400"/>
              <a:ext cx="1089025" cy="38862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" name="Google Shape;184;p24"/>
            <p:cNvSpPr txBox="1"/>
            <p:nvPr/>
          </p:nvSpPr>
          <p:spPr>
            <a:xfrm>
              <a:off x="2027237" y="1906587"/>
              <a:ext cx="490537" cy="39846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/>
            </a:p>
          </p:txBody>
        </p:sp>
        <p:sp>
          <p:nvSpPr>
            <p:cNvPr id="185" name="Google Shape;185;p24"/>
            <p:cNvSpPr txBox="1"/>
            <p:nvPr/>
          </p:nvSpPr>
          <p:spPr>
            <a:xfrm>
              <a:off x="4756150" y="3054350"/>
              <a:ext cx="490537" cy="39846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/>
            </a:p>
          </p:txBody>
        </p:sp>
        <p:sp>
          <p:nvSpPr>
            <p:cNvPr id="186" name="Google Shape;186;p24"/>
            <p:cNvSpPr txBox="1"/>
            <p:nvPr/>
          </p:nvSpPr>
          <p:spPr>
            <a:xfrm>
              <a:off x="5830887" y="3067050"/>
              <a:ext cx="490537" cy="39846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6919912" y="3067050"/>
              <a:ext cx="490537" cy="39846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771525" y="419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 shared and Items private</a:t>
            </a: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685800" y="5038725"/>
            <a:ext cx="7772400" cy="117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 shared by all threads in a process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 private to each thread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r="24894"/>
          <a:stretch/>
        </p:blipFill>
        <p:spPr>
          <a:xfrm>
            <a:off x="352425" y="1835150"/>
            <a:ext cx="8534400" cy="298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5"/>
          <p:cNvCxnSpPr/>
          <p:nvPr/>
        </p:nvCxnSpPr>
        <p:spPr>
          <a:xfrm>
            <a:off x="8877300" y="1752600"/>
            <a:ext cx="0" cy="2828925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615950" y="576262"/>
            <a:ext cx="6886575" cy="91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685800" y="2349500"/>
            <a:ext cx="7772400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Responsiveness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Sharing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 of Multiprocessor Architectures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1422400" y="165100"/>
            <a:ext cx="31003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746125" y="3937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Usage (1)</a:t>
            </a: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685800" y="5610225"/>
            <a:ext cx="77724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word processor with three threads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250" y="1728787"/>
            <a:ext cx="7607300" cy="382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771525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Usage (2)</a:t>
            </a: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730250" y="5864225"/>
            <a:ext cx="7772400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multithreaded Web server</a:t>
            </a: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550" y="1851025"/>
            <a:ext cx="6527800" cy="381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771525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Usage (3)</a:t>
            </a: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1"/>
          </p:nvPr>
        </p:nvSpPr>
        <p:spPr>
          <a:xfrm>
            <a:off x="685800" y="4552950"/>
            <a:ext cx="7772400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 outline of code for previous slide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Dispatcher thread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Worker thread</a:t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462" y="2090737"/>
            <a:ext cx="7439025" cy="197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Threads in User Space (1)</a:t>
            </a:r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1"/>
          </p:nvPr>
        </p:nvSpPr>
        <p:spPr>
          <a:xfrm>
            <a:off x="1527175" y="5664200"/>
            <a:ext cx="6515100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user-level threads package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2287" y="1255712"/>
            <a:ext cx="5153025" cy="438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784225" y="165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Threads in User Space (2)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698500" y="1676400"/>
            <a:ext cx="7772400" cy="4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library, (run-time system) in user space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thread_create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thread_exit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thread_wait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thread_yield (to voluntarily give up the CPU)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control block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(TCB) ( Thread Table) stores states of  user thread (program counter, registers, stack)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does not know the present of user thread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Threads in User Space (3)</a:t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636587" y="3670300"/>
            <a:ext cx="1676400" cy="128428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787400" y="4419600"/>
            <a:ext cx="1379537" cy="3730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library</a:t>
            </a:r>
            <a:endParaRPr/>
          </a:p>
        </p:txBody>
      </p:sp>
      <p:grpSp>
        <p:nvGrpSpPr>
          <p:cNvPr id="252" name="Google Shape;252;p32"/>
          <p:cNvGrpSpPr/>
          <p:nvPr/>
        </p:nvGrpSpPr>
        <p:grpSpPr>
          <a:xfrm>
            <a:off x="774700" y="3841750"/>
            <a:ext cx="388937" cy="336550"/>
            <a:chOff x="1027112" y="2046287"/>
            <a:chExt cx="388937" cy="336550"/>
          </a:xfrm>
        </p:grpSpPr>
        <p:sp>
          <p:nvSpPr>
            <p:cNvPr id="253" name="Google Shape;253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5" name="Google Shape;255;p32"/>
          <p:cNvGrpSpPr/>
          <p:nvPr/>
        </p:nvGrpSpPr>
        <p:grpSpPr>
          <a:xfrm>
            <a:off x="1271587" y="3848100"/>
            <a:ext cx="388937" cy="336550"/>
            <a:chOff x="1027112" y="2046287"/>
            <a:chExt cx="388937" cy="336550"/>
          </a:xfrm>
        </p:grpSpPr>
        <p:sp>
          <p:nvSpPr>
            <p:cNvPr id="256" name="Google Shape;256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8" name="Google Shape;258;p32"/>
          <p:cNvGrpSpPr/>
          <p:nvPr/>
        </p:nvGrpSpPr>
        <p:grpSpPr>
          <a:xfrm>
            <a:off x="1804987" y="3843337"/>
            <a:ext cx="388937" cy="336550"/>
            <a:chOff x="1027112" y="2046287"/>
            <a:chExt cx="388937" cy="336550"/>
          </a:xfrm>
        </p:grpSpPr>
        <p:sp>
          <p:nvSpPr>
            <p:cNvPr id="259" name="Google Shape;259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1" name="Google Shape;261;p32"/>
          <p:cNvSpPr/>
          <p:nvPr/>
        </p:nvSpPr>
        <p:spPr>
          <a:xfrm>
            <a:off x="2693987" y="3670300"/>
            <a:ext cx="1676400" cy="128428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2836862" y="4419600"/>
            <a:ext cx="1379537" cy="3730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library</a:t>
            </a:r>
            <a:endParaRPr/>
          </a:p>
        </p:txBody>
      </p:sp>
      <p:grpSp>
        <p:nvGrpSpPr>
          <p:cNvPr id="263" name="Google Shape;263;p32"/>
          <p:cNvGrpSpPr/>
          <p:nvPr/>
        </p:nvGrpSpPr>
        <p:grpSpPr>
          <a:xfrm>
            <a:off x="2832100" y="3841750"/>
            <a:ext cx="388937" cy="336550"/>
            <a:chOff x="1027112" y="2046287"/>
            <a:chExt cx="388937" cy="336550"/>
          </a:xfrm>
        </p:grpSpPr>
        <p:sp>
          <p:nvSpPr>
            <p:cNvPr id="264" name="Google Shape;264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6" name="Google Shape;266;p32"/>
          <p:cNvGrpSpPr/>
          <p:nvPr/>
        </p:nvGrpSpPr>
        <p:grpSpPr>
          <a:xfrm>
            <a:off x="3328987" y="3848100"/>
            <a:ext cx="388937" cy="336550"/>
            <a:chOff x="1027112" y="2046287"/>
            <a:chExt cx="388937" cy="336550"/>
          </a:xfrm>
        </p:grpSpPr>
        <p:sp>
          <p:nvSpPr>
            <p:cNvPr id="267" name="Google Shape;267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>
            <a:off x="3862387" y="3843337"/>
            <a:ext cx="388937" cy="336550"/>
            <a:chOff x="1027112" y="2046287"/>
            <a:chExt cx="388937" cy="336550"/>
          </a:xfrm>
        </p:grpSpPr>
        <p:sp>
          <p:nvSpPr>
            <p:cNvPr id="270" name="Google Shape;270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2" name="Google Shape;272;p32"/>
          <p:cNvSpPr/>
          <p:nvPr/>
        </p:nvSpPr>
        <p:spPr>
          <a:xfrm>
            <a:off x="4638675" y="3670300"/>
            <a:ext cx="1731962" cy="128428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4822825" y="4419600"/>
            <a:ext cx="1379537" cy="3730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library</a:t>
            </a: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4992687" y="3841750"/>
            <a:ext cx="388937" cy="336550"/>
            <a:chOff x="1027112" y="2046287"/>
            <a:chExt cx="388937" cy="336550"/>
          </a:xfrm>
        </p:grpSpPr>
        <p:sp>
          <p:nvSpPr>
            <p:cNvPr id="275" name="Google Shape;275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602287" y="3843337"/>
            <a:ext cx="388937" cy="336550"/>
            <a:chOff x="1027112" y="2046287"/>
            <a:chExt cx="388937" cy="336550"/>
          </a:xfrm>
        </p:grpSpPr>
        <p:sp>
          <p:nvSpPr>
            <p:cNvPr id="278" name="Google Shape;278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6948487" y="3840162"/>
            <a:ext cx="388937" cy="336550"/>
            <a:chOff x="1027112" y="2046287"/>
            <a:chExt cx="388937" cy="336550"/>
          </a:xfrm>
        </p:grpSpPr>
        <p:sp>
          <p:nvSpPr>
            <p:cNvPr id="281" name="Google Shape;281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291387" y="3656012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590550" y="4962525"/>
            <a:ext cx="5808662" cy="98742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2055812" y="5381625"/>
            <a:ext cx="8763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/>
          </a:p>
        </p:txBody>
      </p:sp>
      <p:sp>
        <p:nvSpPr>
          <p:cNvPr id="286" name="Google Shape;286;p32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OS provide only one “kernel thread” presented by PCB for each process.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1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 problem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one user thread is blocked -&gt;the kernel thread is  blocked, -&gt; all other threads in process are blocked.</a:t>
            </a:r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3252787" y="5119687"/>
            <a:ext cx="547687" cy="30956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</a:t>
            </a:r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1176337" y="5118100"/>
            <a:ext cx="547687" cy="30956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</a:t>
            </a:r>
            <a:endParaRPr/>
          </a:p>
        </p:txBody>
      </p:sp>
      <p:sp>
        <p:nvSpPr>
          <p:cNvPr id="289" name="Google Shape;289;p32"/>
          <p:cNvSpPr txBox="1"/>
          <p:nvPr/>
        </p:nvSpPr>
        <p:spPr>
          <a:xfrm>
            <a:off x="5248275" y="5116512"/>
            <a:ext cx="547687" cy="30956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 sz="54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Processes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Threads in the Kernel (1)</a:t>
            </a:r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body" idx="1"/>
          </p:nvPr>
        </p:nvSpPr>
        <p:spPr>
          <a:xfrm>
            <a:off x="714375" y="581025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threads package managed by the kernel</a:t>
            </a:r>
            <a:endParaRPr/>
          </a:p>
        </p:txBody>
      </p:sp>
      <p:pic>
        <p:nvPicPr>
          <p:cNvPr id="297" name="Google Shape;29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200" y="1198562"/>
            <a:ext cx="4203700" cy="44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/>
          </a:p>
        </p:txBody>
      </p:sp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746125" y="431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Threads in the Kernel (2)</a:t>
            </a:r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Multithreading is directly supported by OS: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manages processes and threads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scheduling for thread is performed in kernel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 of multithreading in kernel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good for multiprocessor architecture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one thread is blocked does not cause the other thread to be blocked.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 of Multithreading in kernel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 and management of thread is slower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title"/>
          </p:nvPr>
        </p:nvSpPr>
        <p:spPr>
          <a:xfrm>
            <a:off x="822325" y="419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Implementations</a:t>
            </a:r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body" idx="1"/>
          </p:nvPr>
        </p:nvSpPr>
        <p:spPr>
          <a:xfrm>
            <a:off x="685800" y="5699125"/>
            <a:ext cx="777240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Multiplexing user-level threads onto kernel- level threads</a:t>
            </a:r>
            <a:endParaRPr/>
          </a:p>
        </p:txBody>
      </p:sp>
      <p:pic>
        <p:nvPicPr>
          <p:cNvPr id="312" name="Google Shape;3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487" y="1692275"/>
            <a:ext cx="6316662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/>
          </a:p>
        </p:txBody>
      </p:sp>
      <p:sp>
        <p:nvSpPr>
          <p:cNvPr id="318" name="Google Shape;318;p36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3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 sz="5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Scheduling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784225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Scheduling (1)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body" idx="1"/>
          </p:nvPr>
        </p:nvSpPr>
        <p:spPr>
          <a:xfrm>
            <a:off x="841375" y="2166937"/>
            <a:ext cx="735171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CPU utilization obtained with multiprogramming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CPU–I/O Burst Cycle – Process execution consists of a </a:t>
            </a:r>
            <a:r>
              <a:rPr lang="en-US" sz="32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</a:t>
            </a: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CPU execution and I/O wait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burst distribution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/>
          </a:p>
        </p:txBody>
      </p:sp>
      <p:sp>
        <p:nvSpPr>
          <p:cNvPr id="332" name="Google Shape;332;p38"/>
          <p:cNvSpPr txBox="1">
            <a:spLocks noGrp="1"/>
          </p:cNvSpPr>
          <p:nvPr>
            <p:ph type="title"/>
          </p:nvPr>
        </p:nvSpPr>
        <p:spPr>
          <a:xfrm>
            <a:off x="771525" y="17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Scheduling (2)</a:t>
            </a:r>
            <a:endParaRPr/>
          </a:p>
        </p:txBody>
      </p:sp>
      <p:sp>
        <p:nvSpPr>
          <p:cNvPr id="333" name="Google Shape;333;p38"/>
          <p:cNvSpPr txBox="1">
            <a:spLocks noGrp="1"/>
          </p:cNvSpPr>
          <p:nvPr>
            <p:ph type="body" idx="1"/>
          </p:nvPr>
        </p:nvSpPr>
        <p:spPr>
          <a:xfrm>
            <a:off x="371475" y="5010150"/>
            <a:ext cx="8458200" cy="122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Bursts of CPU usage alternate with periods of I/O wait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CPU-bound process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I/O bound process</a:t>
            </a:r>
            <a:endParaRPr/>
          </a:p>
        </p:txBody>
      </p:sp>
      <p:pic>
        <p:nvPicPr>
          <p:cNvPr id="334" name="Google Shape;33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612" y="2155825"/>
            <a:ext cx="7435850" cy="27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/>
          </a:p>
        </p:txBody>
      </p:sp>
      <p:sp>
        <p:nvSpPr>
          <p:cNvPr id="340" name="Google Shape;340;p39"/>
          <p:cNvSpPr txBox="1">
            <a:spLocks noGrp="1"/>
          </p:cNvSpPr>
          <p:nvPr>
            <p:ph type="title"/>
          </p:nvPr>
        </p:nvSpPr>
        <p:spPr>
          <a:xfrm>
            <a:off x="771525" y="342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Scheduling (3)</a:t>
            </a:r>
            <a:endParaRPr/>
          </a:p>
        </p:txBody>
      </p:sp>
      <p:sp>
        <p:nvSpPr>
          <p:cNvPr id="341" name="Google Shape;341;p39"/>
          <p:cNvSpPr txBox="1">
            <a:spLocks noGrp="1"/>
          </p:cNvSpPr>
          <p:nvPr>
            <p:ph type="body" idx="1"/>
          </p:nvPr>
        </p:nvSpPr>
        <p:spPr>
          <a:xfrm>
            <a:off x="711200" y="573405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level scheduling</a:t>
            </a:r>
            <a:endParaRPr/>
          </a:p>
        </p:txBody>
      </p:sp>
      <p:pic>
        <p:nvPicPr>
          <p:cNvPr id="342" name="Google Shape;34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562" y="2120900"/>
            <a:ext cx="7175500" cy="28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/>
          </a:p>
        </p:txBody>
      </p:sp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xfrm>
            <a:off x="771525" y="279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Scheduling (4)</a:t>
            </a:r>
            <a:endParaRPr/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Selects from among the processes in memory that are ready to execute, and allocates the CPU to one of them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scheduling decisions may take place when a process: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	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Switches from running to waiting state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Switches from running to ready state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Switches from waiting or new process is created to ready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Terminates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Nonpreemptive 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algorithm picks process and let it run until it blocks or until it voluntarily releases the CPU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preemptive 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algorithm picks process and let it run for a maximum of fix time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/>
          </p:nvPr>
        </p:nvSpPr>
        <p:spPr>
          <a:xfrm>
            <a:off x="809625" y="457200"/>
            <a:ext cx="8102600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</a:t>
            </a:r>
            <a:br>
              <a:rPr lang="en-US"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Scheduling (5)</a:t>
            </a: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56" name="Google Shape;356;p41"/>
          <p:cNvSpPr/>
          <p:nvPr/>
        </p:nvSpPr>
        <p:spPr>
          <a:xfrm>
            <a:off x="2347912" y="2671762"/>
            <a:ext cx="1446212" cy="944562"/>
          </a:xfrm>
          <a:prstGeom prst="ellipse">
            <a:avLst/>
          </a:prstGeom>
          <a:solidFill>
            <a:srgbClr val="66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189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endParaRPr/>
          </a:p>
        </p:txBody>
      </p:sp>
      <p:sp>
        <p:nvSpPr>
          <p:cNvPr id="357" name="Google Shape;357;p41"/>
          <p:cNvSpPr/>
          <p:nvPr/>
        </p:nvSpPr>
        <p:spPr>
          <a:xfrm>
            <a:off x="5243512" y="2747962"/>
            <a:ext cx="1538287" cy="868362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189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</a:t>
            </a:r>
            <a:endParaRPr/>
          </a:p>
        </p:txBody>
      </p:sp>
      <p:sp>
        <p:nvSpPr>
          <p:cNvPr id="358" name="Google Shape;358;p41"/>
          <p:cNvSpPr txBox="1"/>
          <p:nvPr/>
        </p:nvSpPr>
        <p:spPr>
          <a:xfrm>
            <a:off x="3871912" y="2024062"/>
            <a:ext cx="11953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dispatch</a:t>
            </a:r>
            <a:endParaRPr/>
          </a:p>
        </p:txBody>
      </p:sp>
      <p:sp>
        <p:nvSpPr>
          <p:cNvPr id="359" name="Google Shape;359;p41"/>
          <p:cNvSpPr txBox="1"/>
          <p:nvPr/>
        </p:nvSpPr>
        <p:spPr>
          <a:xfrm>
            <a:off x="3643312" y="3903662"/>
            <a:ext cx="15938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interrupt</a:t>
            </a:r>
            <a:endParaRPr/>
          </a:p>
        </p:txBody>
      </p:sp>
      <p:sp>
        <p:nvSpPr>
          <p:cNvPr id="360" name="Google Shape;360;p41"/>
          <p:cNvSpPr txBox="1"/>
          <p:nvPr/>
        </p:nvSpPr>
        <p:spPr>
          <a:xfrm>
            <a:off x="1655762" y="4205287"/>
            <a:ext cx="143351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or event completion</a:t>
            </a:r>
            <a:endParaRPr/>
          </a:p>
        </p:txBody>
      </p:sp>
      <p:sp>
        <p:nvSpPr>
          <p:cNvPr id="361" name="Google Shape;361;p41"/>
          <p:cNvSpPr txBox="1"/>
          <p:nvPr/>
        </p:nvSpPr>
        <p:spPr>
          <a:xfrm>
            <a:off x="5788025" y="4195762"/>
            <a:ext cx="13239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or event wait</a:t>
            </a:r>
            <a:endParaRPr/>
          </a:p>
        </p:txBody>
      </p:sp>
      <p:sp>
        <p:nvSpPr>
          <p:cNvPr id="362" name="Google Shape;362;p41"/>
          <p:cNvSpPr/>
          <p:nvPr/>
        </p:nvSpPr>
        <p:spPr>
          <a:xfrm>
            <a:off x="762000" y="1909762"/>
            <a:ext cx="1066800" cy="609600"/>
          </a:xfrm>
          <a:prstGeom prst="ellipse">
            <a:avLst/>
          </a:prstGeom>
          <a:solidFill>
            <a:srgbClr val="66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189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/>
          </a:p>
        </p:txBody>
      </p:sp>
      <p:cxnSp>
        <p:nvCxnSpPr>
          <p:cNvPr id="363" name="Google Shape;363;p41"/>
          <p:cNvCxnSpPr/>
          <p:nvPr/>
        </p:nvCxnSpPr>
        <p:spPr>
          <a:xfrm>
            <a:off x="1828800" y="2214562"/>
            <a:ext cx="730200" cy="5952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64" name="Google Shape;364;p41"/>
          <p:cNvSpPr/>
          <p:nvPr/>
        </p:nvSpPr>
        <p:spPr>
          <a:xfrm>
            <a:off x="7162800" y="1757362"/>
            <a:ext cx="1447800" cy="609600"/>
          </a:xfrm>
          <a:prstGeom prst="ellipse">
            <a:avLst/>
          </a:prstGeom>
          <a:solidFill>
            <a:srgbClr val="99336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189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terminated</a:t>
            </a:r>
            <a:endParaRPr/>
          </a:p>
        </p:txBody>
      </p:sp>
      <p:cxnSp>
        <p:nvCxnSpPr>
          <p:cNvPr id="365" name="Google Shape;365;p41"/>
          <p:cNvCxnSpPr/>
          <p:nvPr/>
        </p:nvCxnSpPr>
        <p:spPr>
          <a:xfrm rot="-5400000">
            <a:off x="6453174" y="2165462"/>
            <a:ext cx="812700" cy="6063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66" name="Google Shape;366;p41"/>
          <p:cNvCxnSpPr/>
          <p:nvPr/>
        </p:nvCxnSpPr>
        <p:spPr>
          <a:xfrm>
            <a:off x="3582986" y="2809874"/>
            <a:ext cx="1886100" cy="65100"/>
          </a:xfrm>
          <a:prstGeom prst="curvedConnector3">
            <a:avLst>
              <a:gd name="adj1" fmla="val 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67" name="Google Shape;367;p41"/>
          <p:cNvCxnSpPr/>
          <p:nvPr/>
        </p:nvCxnSpPr>
        <p:spPr>
          <a:xfrm rot="10800000">
            <a:off x="3583137" y="3478224"/>
            <a:ext cx="1885800" cy="11100"/>
          </a:xfrm>
          <a:prstGeom prst="curvedConnector3">
            <a:avLst>
              <a:gd name="adj1" fmla="val 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68" name="Google Shape;368;p41"/>
          <p:cNvCxnSpPr/>
          <p:nvPr/>
        </p:nvCxnSpPr>
        <p:spPr>
          <a:xfrm rot="5400000">
            <a:off x="4846600" y="3951275"/>
            <a:ext cx="1501800" cy="8319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69" name="Google Shape;369;p41"/>
          <p:cNvSpPr/>
          <p:nvPr/>
        </p:nvSpPr>
        <p:spPr>
          <a:xfrm>
            <a:off x="3810000" y="4652962"/>
            <a:ext cx="1371600" cy="930275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189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waiting</a:t>
            </a:r>
            <a:endParaRPr/>
          </a:p>
        </p:txBody>
      </p:sp>
      <p:cxnSp>
        <p:nvCxnSpPr>
          <p:cNvPr id="370" name="Google Shape;370;p41"/>
          <p:cNvCxnSpPr/>
          <p:nvPr/>
        </p:nvCxnSpPr>
        <p:spPr>
          <a:xfrm rot="5400000" flipH="1">
            <a:off x="2689949" y="3998050"/>
            <a:ext cx="1501800" cy="7383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71" name="Google Shape;371;p41"/>
          <p:cNvSpPr txBox="1"/>
          <p:nvPr/>
        </p:nvSpPr>
        <p:spPr>
          <a:xfrm>
            <a:off x="2266950" y="2011362"/>
            <a:ext cx="7429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admit</a:t>
            </a:r>
            <a:endParaRPr/>
          </a:p>
        </p:txBody>
      </p:sp>
      <p:sp>
        <p:nvSpPr>
          <p:cNvPr id="372" name="Google Shape;372;p41"/>
          <p:cNvSpPr txBox="1"/>
          <p:nvPr/>
        </p:nvSpPr>
        <p:spPr>
          <a:xfrm>
            <a:off x="6184900" y="2036762"/>
            <a:ext cx="539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/>
          </a:p>
        </p:txBody>
      </p:sp>
      <p:sp>
        <p:nvSpPr>
          <p:cNvPr id="373" name="Google Shape;373;p41"/>
          <p:cNvSpPr txBox="1">
            <a:spLocks noGrp="1"/>
          </p:cNvSpPr>
          <p:nvPr>
            <p:ph type="body" idx="1"/>
          </p:nvPr>
        </p:nvSpPr>
        <p:spPr>
          <a:xfrm>
            <a:off x="342900" y="1727200"/>
            <a:ext cx="8801100" cy="4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/>
          </a:p>
        </p:txBody>
      </p:sp>
      <p:sp>
        <p:nvSpPr>
          <p:cNvPr id="379" name="Google Shape;379;p42"/>
          <p:cNvSpPr txBox="1">
            <a:spLocks noGrp="1"/>
          </p:cNvSpPr>
          <p:nvPr>
            <p:ph type="title"/>
          </p:nvPr>
        </p:nvSpPr>
        <p:spPr>
          <a:xfrm>
            <a:off x="771525" y="203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Scheduling (6)</a:t>
            </a:r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body" idx="1"/>
          </p:nvPr>
        </p:nvSpPr>
        <p:spPr>
          <a:xfrm>
            <a:off x="696912" y="1433512"/>
            <a:ext cx="7831137" cy="458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Criteria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utilization – keep the CPU as busy as possible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Throughput – # of processes that complete their execution per time unit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Turnaround time – amount of time to execute a particular process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 – amount of time a process has been waiting in the ready queue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time – amount of time it takes from when a request was submitted until the first response is produced,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  (for time-sharing environment)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71525" y="215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Model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254000" y="4572000"/>
            <a:ext cx="8890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Multiprogramming of four programs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Conceptual model of 4 independent, sequential processes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program active at any instant</a:t>
            </a:r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037" y="1663700"/>
            <a:ext cx="7997825" cy="25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/>
          </a:p>
        </p:txBody>
      </p:sp>
      <p:sp>
        <p:nvSpPr>
          <p:cNvPr id="386" name="Google Shape;386;p43"/>
          <p:cNvSpPr txBox="1">
            <a:spLocks noGrp="1"/>
          </p:cNvSpPr>
          <p:nvPr>
            <p:ph type="title"/>
          </p:nvPr>
        </p:nvSpPr>
        <p:spPr>
          <a:xfrm>
            <a:off x="771525" y="254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Scheduling (7)</a:t>
            </a:r>
            <a:endParaRPr/>
          </a:p>
        </p:txBody>
      </p:sp>
      <p:sp>
        <p:nvSpPr>
          <p:cNvPr id="387" name="Google Shape;387;p43"/>
          <p:cNvSpPr txBox="1">
            <a:spLocks noGrp="1"/>
          </p:cNvSpPr>
          <p:nvPr>
            <p:ph type="body" idx="1"/>
          </p:nvPr>
        </p:nvSpPr>
        <p:spPr>
          <a:xfrm>
            <a:off x="827087" y="1846262"/>
            <a:ext cx="7351712" cy="4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Criteria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CPU utilization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throughput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turnaround time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waiting time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response time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/>
          </a:p>
        </p:txBody>
      </p:sp>
      <p:sp>
        <p:nvSpPr>
          <p:cNvPr id="393" name="Google Shape;393;p44"/>
          <p:cNvSpPr txBox="1">
            <a:spLocks noGrp="1"/>
          </p:cNvSpPr>
          <p:nvPr>
            <p:ph type="title"/>
          </p:nvPr>
        </p:nvSpPr>
        <p:spPr>
          <a:xfrm>
            <a:off x="771525" y="2667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Scheduling (8)</a:t>
            </a:r>
            <a:endParaRPr/>
          </a:p>
        </p:txBody>
      </p:sp>
      <p:sp>
        <p:nvSpPr>
          <p:cNvPr id="394" name="Google Shape;394;p44"/>
          <p:cNvSpPr txBox="1">
            <a:spLocks noGrp="1"/>
          </p:cNvSpPr>
          <p:nvPr>
            <p:ph type="body" idx="1"/>
          </p:nvPr>
        </p:nvSpPr>
        <p:spPr>
          <a:xfrm>
            <a:off x="685800" y="1511300"/>
            <a:ext cx="7772400" cy="4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Algorithm Goals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1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1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5" name="Google Shape;39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5" y="2071687"/>
            <a:ext cx="7810500" cy="400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/>
          </a:p>
        </p:txBody>
      </p:sp>
      <p:sp>
        <p:nvSpPr>
          <p:cNvPr id="401" name="Google Shape;401;p45"/>
          <p:cNvSpPr txBox="1">
            <a:spLocks noGrp="1"/>
          </p:cNvSpPr>
          <p:nvPr>
            <p:ph type="title"/>
          </p:nvPr>
        </p:nvSpPr>
        <p:spPr>
          <a:xfrm>
            <a:off x="654050" y="355600"/>
            <a:ext cx="8340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in Batch Systems (1)</a:t>
            </a:r>
            <a:endParaRPr/>
          </a:p>
        </p:txBody>
      </p:sp>
      <p:sp>
        <p:nvSpPr>
          <p:cNvPr id="402" name="Google Shape;402;p45"/>
          <p:cNvSpPr txBox="1">
            <a:spLocks noGrp="1"/>
          </p:cNvSpPr>
          <p:nvPr>
            <p:ph type="body" idx="1"/>
          </p:nvPr>
        </p:nvSpPr>
        <p:spPr>
          <a:xfrm>
            <a:off x="846137" y="1492250"/>
            <a:ext cx="7566025" cy="4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First-Come, First-Served (FCFS) Scheduling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r>
              <a:rPr lang="en-US" sz="2000" b="0" i="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Burst Time	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3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 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the processes arrive in the order: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</a:t>
            </a:r>
            <a:b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Gantt Chart for the schedule is:</a:t>
            </a:r>
            <a:b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 for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0;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24;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27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waiting time:  (0 + 24 + 27)/3 = 17</a:t>
            </a:r>
            <a:endParaRPr/>
          </a:p>
        </p:txBody>
      </p:sp>
      <p:grpSp>
        <p:nvGrpSpPr>
          <p:cNvPr id="403" name="Google Shape;403;p45"/>
          <p:cNvGrpSpPr/>
          <p:nvPr/>
        </p:nvGrpSpPr>
        <p:grpSpPr>
          <a:xfrm>
            <a:off x="1379537" y="3832225"/>
            <a:ext cx="5556250" cy="1128712"/>
            <a:chOff x="1358900" y="4267200"/>
            <a:chExt cx="5556250" cy="1128712"/>
          </a:xfrm>
        </p:grpSpPr>
        <p:sp>
          <p:nvSpPr>
            <p:cNvPr id="404" name="Google Shape;404;p45"/>
            <p:cNvSpPr/>
            <p:nvPr/>
          </p:nvSpPr>
          <p:spPr>
            <a:xfrm>
              <a:off x="1524000" y="4267200"/>
              <a:ext cx="5257800" cy="609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5" name="Google Shape;405;p45"/>
            <p:cNvSpPr txBox="1"/>
            <p:nvPr/>
          </p:nvSpPr>
          <p:spPr>
            <a:xfrm>
              <a:off x="2819400" y="4343400"/>
              <a:ext cx="4206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406" name="Google Shape;406;p45"/>
            <p:cNvSpPr txBox="1"/>
            <p:nvPr/>
          </p:nvSpPr>
          <p:spPr>
            <a:xfrm>
              <a:off x="5181600" y="4343400"/>
              <a:ext cx="4206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407" name="Google Shape;407;p45"/>
            <p:cNvSpPr txBox="1"/>
            <p:nvPr/>
          </p:nvSpPr>
          <p:spPr>
            <a:xfrm>
              <a:off x="6096000" y="4343400"/>
              <a:ext cx="4206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408" name="Google Shape;408;p45"/>
            <p:cNvCxnSpPr/>
            <p:nvPr/>
          </p:nvCxnSpPr>
          <p:spPr>
            <a:xfrm>
              <a:off x="1524000" y="4876800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9" name="Google Shape;409;p45"/>
            <p:cNvCxnSpPr/>
            <p:nvPr/>
          </p:nvCxnSpPr>
          <p:spPr>
            <a:xfrm>
              <a:off x="6781800" y="4876800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0" name="Google Shape;410;p45"/>
            <p:cNvCxnSpPr/>
            <p:nvPr/>
          </p:nvCxnSpPr>
          <p:spPr>
            <a:xfrm>
              <a:off x="4876800" y="4267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1" name="Google Shape;411;p45"/>
            <p:cNvCxnSpPr/>
            <p:nvPr/>
          </p:nvCxnSpPr>
          <p:spPr>
            <a:xfrm>
              <a:off x="5791200" y="4267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2" name="Google Shape;412;p45"/>
            <p:cNvCxnSpPr/>
            <p:nvPr/>
          </p:nvCxnSpPr>
          <p:spPr>
            <a:xfrm>
              <a:off x="4876800" y="4876800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3" name="Google Shape;413;p45"/>
            <p:cNvCxnSpPr/>
            <p:nvPr/>
          </p:nvCxnSpPr>
          <p:spPr>
            <a:xfrm>
              <a:off x="5791200" y="4876800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14" name="Google Shape;414;p45"/>
            <p:cNvSpPr txBox="1"/>
            <p:nvPr/>
          </p:nvSpPr>
          <p:spPr>
            <a:xfrm>
              <a:off x="4648200" y="5029200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/>
            </a:p>
          </p:txBody>
        </p:sp>
        <p:sp>
          <p:nvSpPr>
            <p:cNvPr id="415" name="Google Shape;415;p45"/>
            <p:cNvSpPr txBox="1"/>
            <p:nvPr/>
          </p:nvSpPr>
          <p:spPr>
            <a:xfrm>
              <a:off x="5562600" y="5029200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27</a:t>
              </a:r>
              <a:endParaRPr/>
            </a:p>
          </p:txBody>
        </p:sp>
        <p:sp>
          <p:nvSpPr>
            <p:cNvPr id="416" name="Google Shape;416;p45"/>
            <p:cNvSpPr txBox="1"/>
            <p:nvPr/>
          </p:nvSpPr>
          <p:spPr>
            <a:xfrm>
              <a:off x="6477000" y="5029200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/>
            </a:p>
          </p:txBody>
        </p:sp>
        <p:sp>
          <p:nvSpPr>
            <p:cNvPr id="417" name="Google Shape;417;p45"/>
            <p:cNvSpPr txBox="1"/>
            <p:nvPr/>
          </p:nvSpPr>
          <p:spPr>
            <a:xfrm>
              <a:off x="1358900" y="502920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/>
          </a:p>
        </p:txBody>
      </p:sp>
      <p:sp>
        <p:nvSpPr>
          <p:cNvPr id="423" name="Google Shape;423;p46"/>
          <p:cNvSpPr txBox="1">
            <a:spLocks noGrp="1"/>
          </p:cNvSpPr>
          <p:nvPr>
            <p:ph type="title"/>
          </p:nvPr>
        </p:nvSpPr>
        <p:spPr>
          <a:xfrm>
            <a:off x="771525" y="1905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in Batch Systems (2)</a:t>
            </a:r>
            <a:endParaRPr/>
          </a:p>
        </p:txBody>
      </p:sp>
      <p:sp>
        <p:nvSpPr>
          <p:cNvPr id="424" name="Google Shape;424;p46"/>
          <p:cNvSpPr txBox="1">
            <a:spLocks noGrp="1"/>
          </p:cNvSpPr>
          <p:nvPr>
            <p:ph type="body" idx="1"/>
          </p:nvPr>
        </p:nvSpPr>
        <p:spPr>
          <a:xfrm>
            <a:off x="635000" y="1549400"/>
            <a:ext cx="7772400" cy="47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FCFS Scheduling (Cont.)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the processes arrive in the order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Gantt chart for the schedule is:</a:t>
            </a:r>
            <a:b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 for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en-US" sz="24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r>
              <a:rPr lang="en-US" sz="24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400" b="0" i="1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waiting time:   (6 + 0 + 3)/3 = 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 better than previous case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Convoy effect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short process behind long process</a:t>
            </a:r>
            <a:endParaRPr/>
          </a:p>
        </p:txBody>
      </p:sp>
      <p:grpSp>
        <p:nvGrpSpPr>
          <p:cNvPr id="425" name="Google Shape;425;p46"/>
          <p:cNvGrpSpPr/>
          <p:nvPr/>
        </p:nvGrpSpPr>
        <p:grpSpPr>
          <a:xfrm>
            <a:off x="1406525" y="3379787"/>
            <a:ext cx="5575300" cy="1128712"/>
            <a:chOff x="1352550" y="2619375"/>
            <a:chExt cx="5575300" cy="1128712"/>
          </a:xfrm>
        </p:grpSpPr>
        <p:sp>
          <p:nvSpPr>
            <p:cNvPr id="426" name="Google Shape;426;p46"/>
            <p:cNvSpPr/>
            <p:nvPr/>
          </p:nvSpPr>
          <p:spPr>
            <a:xfrm flipH="1">
              <a:off x="1504950" y="2619375"/>
              <a:ext cx="5257800" cy="609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" name="Google Shape;427;p46"/>
            <p:cNvSpPr txBox="1"/>
            <p:nvPr/>
          </p:nvSpPr>
          <p:spPr>
            <a:xfrm flipH="1">
              <a:off x="5046662" y="2695575"/>
              <a:ext cx="4206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428" name="Google Shape;428;p46"/>
            <p:cNvSpPr txBox="1"/>
            <p:nvPr/>
          </p:nvSpPr>
          <p:spPr>
            <a:xfrm flipH="1">
              <a:off x="2684462" y="2695575"/>
              <a:ext cx="4206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429" name="Google Shape;429;p46"/>
            <p:cNvSpPr txBox="1"/>
            <p:nvPr/>
          </p:nvSpPr>
          <p:spPr>
            <a:xfrm flipH="1">
              <a:off x="1770062" y="2695575"/>
              <a:ext cx="4206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cxnSp>
          <p:nvCxnSpPr>
            <p:cNvPr id="430" name="Google Shape;430;p46"/>
            <p:cNvCxnSpPr/>
            <p:nvPr/>
          </p:nvCxnSpPr>
          <p:spPr>
            <a:xfrm>
              <a:off x="6762750" y="3228975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1" name="Google Shape;431;p46"/>
            <p:cNvCxnSpPr/>
            <p:nvPr/>
          </p:nvCxnSpPr>
          <p:spPr>
            <a:xfrm>
              <a:off x="1504950" y="3228975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" name="Google Shape;432;p46"/>
            <p:cNvCxnSpPr/>
            <p:nvPr/>
          </p:nvCxnSpPr>
          <p:spPr>
            <a:xfrm>
              <a:off x="3409950" y="2619375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3" name="Google Shape;433;p46"/>
            <p:cNvCxnSpPr/>
            <p:nvPr/>
          </p:nvCxnSpPr>
          <p:spPr>
            <a:xfrm>
              <a:off x="2495550" y="2619375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" name="Google Shape;434;p46"/>
            <p:cNvCxnSpPr/>
            <p:nvPr/>
          </p:nvCxnSpPr>
          <p:spPr>
            <a:xfrm>
              <a:off x="3409950" y="3228975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5" name="Google Shape;435;p46"/>
            <p:cNvCxnSpPr/>
            <p:nvPr/>
          </p:nvCxnSpPr>
          <p:spPr>
            <a:xfrm>
              <a:off x="2495550" y="3228975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36" name="Google Shape;436;p46"/>
            <p:cNvSpPr txBox="1"/>
            <p:nvPr/>
          </p:nvSpPr>
          <p:spPr>
            <a:xfrm flipH="1">
              <a:off x="3263900" y="338137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437" name="Google Shape;437;p46"/>
            <p:cNvSpPr txBox="1"/>
            <p:nvPr/>
          </p:nvSpPr>
          <p:spPr>
            <a:xfrm flipH="1">
              <a:off x="2349500" y="338137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438" name="Google Shape;438;p46"/>
            <p:cNvSpPr txBox="1"/>
            <p:nvPr/>
          </p:nvSpPr>
          <p:spPr>
            <a:xfrm flipH="1">
              <a:off x="6489700" y="3381375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/>
            </a:p>
          </p:txBody>
        </p:sp>
        <p:sp>
          <p:nvSpPr>
            <p:cNvPr id="439" name="Google Shape;439;p46"/>
            <p:cNvSpPr txBox="1"/>
            <p:nvPr/>
          </p:nvSpPr>
          <p:spPr>
            <a:xfrm flipH="1">
              <a:off x="1352550" y="338137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/>
          </a:p>
        </p:txBody>
      </p:sp>
      <p:sp>
        <p:nvSpPr>
          <p:cNvPr id="445" name="Google Shape;445;p47"/>
          <p:cNvSpPr txBox="1">
            <a:spLocks noGrp="1"/>
          </p:cNvSpPr>
          <p:nvPr>
            <p:ph type="title"/>
          </p:nvPr>
        </p:nvSpPr>
        <p:spPr>
          <a:xfrm>
            <a:off x="771525" y="165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in Batch Systems (3)</a:t>
            </a:r>
            <a:endParaRPr/>
          </a:p>
        </p:txBody>
      </p:sp>
      <p:sp>
        <p:nvSpPr>
          <p:cNvPr id="446" name="Google Shape;446;p4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Shortest-Job-First (SJF) Scheduling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with each process the length of its next CPU burst.  Use these lengths to schedule the process with the shortest 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schemes: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nonpreemptive – once CPU given to the process it cannot be preempted until completes its CPU burst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preemptive – if a new process arrives with CPU burst length less than remaining time of current executing process, preempt.  This scheme is know as the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Shortest-Remaining-Time-First (SRTF)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SJF is optimal – gives minimum average waiting time for a given set of processes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/>
          </a:p>
        </p:txBody>
      </p:sp>
      <p:sp>
        <p:nvSpPr>
          <p:cNvPr id="452" name="Google Shape;452;p48"/>
          <p:cNvSpPr txBox="1">
            <a:spLocks noGrp="1"/>
          </p:cNvSpPr>
          <p:nvPr>
            <p:ph type="title"/>
          </p:nvPr>
        </p:nvSpPr>
        <p:spPr>
          <a:xfrm>
            <a:off x="771525" y="1905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in Batch Systems (4)</a:t>
            </a:r>
            <a:endParaRPr/>
          </a:p>
        </p:txBody>
      </p:sp>
      <p:sp>
        <p:nvSpPr>
          <p:cNvPr id="453" name="Google Shape;453;p48"/>
          <p:cNvSpPr txBox="1">
            <a:spLocks noGrp="1"/>
          </p:cNvSpPr>
          <p:nvPr>
            <p:ph type="body" idx="1"/>
          </p:nvPr>
        </p:nvSpPr>
        <p:spPr>
          <a:xfrm>
            <a:off x="685800" y="5324475"/>
            <a:ext cx="7772400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of shortest job first scheduling</a:t>
            </a:r>
            <a:endParaRPr/>
          </a:p>
        </p:txBody>
      </p:sp>
      <p:pic>
        <p:nvPicPr>
          <p:cNvPr id="454" name="Google Shape;45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2168525"/>
            <a:ext cx="7599362" cy="13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9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/>
          </a:p>
        </p:txBody>
      </p:sp>
      <p:sp>
        <p:nvSpPr>
          <p:cNvPr id="460" name="Google Shape;460;p49"/>
          <p:cNvSpPr txBox="1">
            <a:spLocks noGrp="1"/>
          </p:cNvSpPr>
          <p:nvPr>
            <p:ph type="title"/>
          </p:nvPr>
        </p:nvSpPr>
        <p:spPr>
          <a:xfrm>
            <a:off x="171450" y="444500"/>
            <a:ext cx="8801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in Interactive Systems (1)</a:t>
            </a:r>
            <a:endParaRPr/>
          </a:p>
        </p:txBody>
      </p:sp>
      <p:sp>
        <p:nvSpPr>
          <p:cNvPr id="461" name="Google Shape;461;p49"/>
          <p:cNvSpPr txBox="1">
            <a:spLocks noGrp="1"/>
          </p:cNvSpPr>
          <p:nvPr>
            <p:ph type="body" idx="1"/>
          </p:nvPr>
        </p:nvSpPr>
        <p:spPr>
          <a:xfrm>
            <a:off x="177800" y="4654550"/>
            <a:ext cx="8813800" cy="141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Round Robin Scheduling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runnable processes (a)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runnable processes after B uses up its quantum (b)</a:t>
            </a:r>
            <a:endParaRPr/>
          </a:p>
        </p:txBody>
      </p:sp>
      <p:pic>
        <p:nvPicPr>
          <p:cNvPr id="462" name="Google Shape;46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400" y="2247900"/>
            <a:ext cx="7407275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0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/>
          </a:p>
        </p:txBody>
      </p:sp>
      <p:sp>
        <p:nvSpPr>
          <p:cNvPr id="468" name="Google Shape;468;p50"/>
          <p:cNvSpPr txBox="1">
            <a:spLocks noGrp="1"/>
          </p:cNvSpPr>
          <p:nvPr>
            <p:ph type="title"/>
          </p:nvPr>
        </p:nvSpPr>
        <p:spPr>
          <a:xfrm>
            <a:off x="771525" y="342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in Interactive Systems (2)</a:t>
            </a:r>
            <a:endParaRPr/>
          </a:p>
        </p:txBody>
      </p:sp>
      <p:sp>
        <p:nvSpPr>
          <p:cNvPr id="469" name="Google Shape;469;p50"/>
          <p:cNvSpPr txBox="1">
            <a:spLocks noGrp="1"/>
          </p:cNvSpPr>
          <p:nvPr>
            <p:ph type="body" idx="1"/>
          </p:nvPr>
        </p:nvSpPr>
        <p:spPr>
          <a:xfrm>
            <a:off x="812800" y="1397000"/>
            <a:ext cx="7747000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Round Robin (RR)`</a:t>
            </a:r>
            <a:endParaRPr sz="2400" b="1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process gets a small unit of CPU time (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quantum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usually 10-100 milliseconds.  After this time has elapsed, the process is preempted and added to the end of the ready queue.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are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processes in the ready queue and the time quantum is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each process gets 1/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CPU time in chunks of at most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units at once.  No process waits more than (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units.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large ⇒ FIFO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⇒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large with respect to context switch, otherwise overhead is too high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/>
          </a:p>
        </p:txBody>
      </p:sp>
      <p:sp>
        <p:nvSpPr>
          <p:cNvPr id="475" name="Google Shape;475;p51"/>
          <p:cNvSpPr txBox="1">
            <a:spLocks noGrp="1"/>
          </p:cNvSpPr>
          <p:nvPr>
            <p:ph type="title"/>
          </p:nvPr>
        </p:nvSpPr>
        <p:spPr>
          <a:xfrm>
            <a:off x="914400" y="558800"/>
            <a:ext cx="8054975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in Interactive Systems (3)</a:t>
            </a:r>
            <a:endParaRPr/>
          </a:p>
        </p:txBody>
      </p:sp>
      <p:sp>
        <p:nvSpPr>
          <p:cNvPr id="476" name="Google Shape;476;p51"/>
          <p:cNvSpPr txBox="1">
            <a:spLocks noGrp="1"/>
          </p:cNvSpPr>
          <p:nvPr>
            <p:ph type="body" idx="1"/>
          </p:nvPr>
        </p:nvSpPr>
        <p:spPr>
          <a:xfrm>
            <a:off x="839787" y="1955800"/>
            <a:ext cx="7694612" cy="4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RR with Time Quantum = 20 	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Process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Burst 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 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 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Gantt chart is: </a:t>
            </a:r>
            <a:b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higher average turnaround than SJF, but better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	</a:t>
            </a:r>
            <a:endParaRPr/>
          </a:p>
        </p:txBody>
      </p:sp>
      <p:grpSp>
        <p:nvGrpSpPr>
          <p:cNvPr id="477" name="Google Shape;477;p51"/>
          <p:cNvGrpSpPr/>
          <p:nvPr/>
        </p:nvGrpSpPr>
        <p:grpSpPr>
          <a:xfrm>
            <a:off x="1635125" y="4676775"/>
            <a:ext cx="6051550" cy="976312"/>
            <a:chOff x="1676400" y="4191000"/>
            <a:chExt cx="6051550" cy="976312"/>
          </a:xfrm>
        </p:grpSpPr>
        <p:grpSp>
          <p:nvGrpSpPr>
            <p:cNvPr id="478" name="Google Shape;478;p51"/>
            <p:cNvGrpSpPr/>
            <p:nvPr/>
          </p:nvGrpSpPr>
          <p:grpSpPr>
            <a:xfrm>
              <a:off x="1828800" y="4191000"/>
              <a:ext cx="5638800" cy="609600"/>
              <a:chOff x="1828800" y="4343400"/>
              <a:chExt cx="4572000" cy="457200"/>
            </a:xfrm>
          </p:grpSpPr>
          <p:sp>
            <p:nvSpPr>
              <p:cNvPr id="479" name="Google Shape;479;p51"/>
              <p:cNvSpPr txBox="1"/>
              <p:nvPr/>
            </p:nvSpPr>
            <p:spPr>
              <a:xfrm>
                <a:off x="18288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480" name="Google Shape;480;p51"/>
              <p:cNvSpPr txBox="1"/>
              <p:nvPr/>
            </p:nvSpPr>
            <p:spPr>
              <a:xfrm>
                <a:off x="22860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/>
              </a:p>
            </p:txBody>
          </p:sp>
          <p:sp>
            <p:nvSpPr>
              <p:cNvPr id="481" name="Google Shape;481;p51"/>
              <p:cNvSpPr txBox="1"/>
              <p:nvPr/>
            </p:nvSpPr>
            <p:spPr>
              <a:xfrm>
                <a:off x="27432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/>
              </a:p>
            </p:txBody>
          </p:sp>
          <p:sp>
            <p:nvSpPr>
              <p:cNvPr id="482" name="Google Shape;482;p51"/>
              <p:cNvSpPr txBox="1"/>
              <p:nvPr/>
            </p:nvSpPr>
            <p:spPr>
              <a:xfrm>
                <a:off x="32004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4</a:t>
                </a:r>
                <a:endParaRPr/>
              </a:p>
            </p:txBody>
          </p:sp>
          <p:sp>
            <p:nvSpPr>
              <p:cNvPr id="483" name="Google Shape;483;p51"/>
              <p:cNvSpPr txBox="1"/>
              <p:nvPr/>
            </p:nvSpPr>
            <p:spPr>
              <a:xfrm>
                <a:off x="36576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484" name="Google Shape;484;p51"/>
              <p:cNvSpPr txBox="1"/>
              <p:nvPr/>
            </p:nvSpPr>
            <p:spPr>
              <a:xfrm>
                <a:off x="41148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/>
              </a:p>
            </p:txBody>
          </p:sp>
          <p:sp>
            <p:nvSpPr>
              <p:cNvPr id="485" name="Google Shape;485;p51"/>
              <p:cNvSpPr txBox="1"/>
              <p:nvPr/>
            </p:nvSpPr>
            <p:spPr>
              <a:xfrm>
                <a:off x="45720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4</a:t>
                </a:r>
                <a:endParaRPr/>
              </a:p>
            </p:txBody>
          </p:sp>
          <p:sp>
            <p:nvSpPr>
              <p:cNvPr id="486" name="Google Shape;486;p51"/>
              <p:cNvSpPr txBox="1"/>
              <p:nvPr/>
            </p:nvSpPr>
            <p:spPr>
              <a:xfrm>
                <a:off x="50292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487" name="Google Shape;487;p51"/>
              <p:cNvSpPr txBox="1"/>
              <p:nvPr/>
            </p:nvSpPr>
            <p:spPr>
              <a:xfrm>
                <a:off x="54864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/>
              </a:p>
            </p:txBody>
          </p:sp>
          <p:sp>
            <p:nvSpPr>
              <p:cNvPr id="488" name="Google Shape;488;p51"/>
              <p:cNvSpPr txBox="1"/>
              <p:nvPr/>
            </p:nvSpPr>
            <p:spPr>
              <a:xfrm>
                <a:off x="59436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/>
              </a:p>
            </p:txBody>
          </p:sp>
        </p:grpSp>
        <p:sp>
          <p:nvSpPr>
            <p:cNvPr id="489" name="Google Shape;489;p51"/>
            <p:cNvSpPr txBox="1"/>
            <p:nvPr/>
          </p:nvSpPr>
          <p:spPr>
            <a:xfrm>
              <a:off x="1676400" y="480060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490" name="Google Shape;490;p51"/>
            <p:cNvSpPr txBox="1"/>
            <p:nvPr/>
          </p:nvSpPr>
          <p:spPr>
            <a:xfrm>
              <a:off x="2146300" y="4800600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20</a:t>
              </a:r>
              <a:endParaRPr/>
            </a:p>
          </p:txBody>
        </p:sp>
        <p:sp>
          <p:nvSpPr>
            <p:cNvPr id="491" name="Google Shape;491;p51"/>
            <p:cNvSpPr txBox="1"/>
            <p:nvPr/>
          </p:nvSpPr>
          <p:spPr>
            <a:xfrm>
              <a:off x="2679700" y="4800600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37</a:t>
              </a:r>
              <a:endParaRPr/>
            </a:p>
          </p:txBody>
        </p:sp>
        <p:sp>
          <p:nvSpPr>
            <p:cNvPr id="492" name="Google Shape;492;p51"/>
            <p:cNvSpPr txBox="1"/>
            <p:nvPr/>
          </p:nvSpPr>
          <p:spPr>
            <a:xfrm>
              <a:off x="3282950" y="4800600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57</a:t>
              </a:r>
              <a:endParaRPr/>
            </a:p>
          </p:txBody>
        </p:sp>
        <p:sp>
          <p:nvSpPr>
            <p:cNvPr id="493" name="Google Shape;493;p51"/>
            <p:cNvSpPr txBox="1"/>
            <p:nvPr/>
          </p:nvSpPr>
          <p:spPr>
            <a:xfrm>
              <a:off x="3898900" y="4800600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77</a:t>
              </a:r>
              <a:endParaRPr/>
            </a:p>
          </p:txBody>
        </p:sp>
        <p:sp>
          <p:nvSpPr>
            <p:cNvPr id="494" name="Google Shape;494;p51"/>
            <p:cNvSpPr txBox="1"/>
            <p:nvPr/>
          </p:nvSpPr>
          <p:spPr>
            <a:xfrm>
              <a:off x="4432300" y="4800600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97</a:t>
              </a:r>
              <a:endParaRPr/>
            </a:p>
          </p:txBody>
        </p:sp>
        <p:sp>
          <p:nvSpPr>
            <p:cNvPr id="495" name="Google Shape;495;p51"/>
            <p:cNvSpPr txBox="1"/>
            <p:nvPr/>
          </p:nvSpPr>
          <p:spPr>
            <a:xfrm>
              <a:off x="4902200" y="4800600"/>
              <a:ext cx="565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117</a:t>
              </a:r>
              <a:endParaRPr/>
            </a:p>
          </p:txBody>
        </p:sp>
        <p:sp>
          <p:nvSpPr>
            <p:cNvPr id="496" name="Google Shape;496;p51"/>
            <p:cNvSpPr txBox="1"/>
            <p:nvPr/>
          </p:nvSpPr>
          <p:spPr>
            <a:xfrm>
              <a:off x="5511800" y="4800600"/>
              <a:ext cx="565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121</a:t>
              </a:r>
              <a:endParaRPr/>
            </a:p>
          </p:txBody>
        </p:sp>
        <p:sp>
          <p:nvSpPr>
            <p:cNvPr id="497" name="Google Shape;497;p51"/>
            <p:cNvSpPr txBox="1"/>
            <p:nvPr/>
          </p:nvSpPr>
          <p:spPr>
            <a:xfrm>
              <a:off x="6045200" y="4800600"/>
              <a:ext cx="565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134</a:t>
              </a:r>
              <a:endParaRPr/>
            </a:p>
          </p:txBody>
        </p:sp>
        <p:sp>
          <p:nvSpPr>
            <p:cNvPr id="498" name="Google Shape;498;p51"/>
            <p:cNvSpPr txBox="1"/>
            <p:nvPr/>
          </p:nvSpPr>
          <p:spPr>
            <a:xfrm>
              <a:off x="6629400" y="4800600"/>
              <a:ext cx="565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154</a:t>
              </a:r>
              <a:endParaRPr/>
            </a:p>
          </p:txBody>
        </p:sp>
        <p:sp>
          <p:nvSpPr>
            <p:cNvPr id="499" name="Google Shape;499;p51"/>
            <p:cNvSpPr txBox="1"/>
            <p:nvPr/>
          </p:nvSpPr>
          <p:spPr>
            <a:xfrm>
              <a:off x="7162800" y="4800600"/>
              <a:ext cx="565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162</a:t>
              </a: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/>
          </a:p>
        </p:txBody>
      </p:sp>
      <p:sp>
        <p:nvSpPr>
          <p:cNvPr id="505" name="Google Shape;505;p52"/>
          <p:cNvSpPr txBox="1">
            <a:spLocks noGrp="1"/>
          </p:cNvSpPr>
          <p:nvPr>
            <p:ph type="title"/>
          </p:nvPr>
        </p:nvSpPr>
        <p:spPr>
          <a:xfrm>
            <a:off x="77152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in Interactive Systems (4)</a:t>
            </a:r>
            <a:endParaRPr/>
          </a:p>
        </p:txBody>
      </p:sp>
      <p:sp>
        <p:nvSpPr>
          <p:cNvPr id="506" name="Google Shape;506;p52"/>
          <p:cNvSpPr txBox="1">
            <a:spLocks noGrp="1"/>
          </p:cNvSpPr>
          <p:nvPr>
            <p:ph type="body" idx="1"/>
          </p:nvPr>
        </p:nvSpPr>
        <p:spPr>
          <a:xfrm>
            <a:off x="685800" y="1778000"/>
            <a:ext cx="7772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 Scheduling: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priority number (integer) is associated with each process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CPU is allocated to the process with the highest priority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Preemptive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nonpreemptive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SJF is a priority scheduling where priority is the predicted next CPU burst 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≡ Starvation – low priority processes may never execute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≡ Aging – as time progresses increase the priority of the process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089025" y="215900"/>
            <a:ext cx="693896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Concept</a:t>
            </a: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723900" y="1624012"/>
            <a:ext cx="7710487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operating system executes a variety of programs: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system – jobs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Time-shared systems – user programs or tasks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– a program in execution; process execution must progress in sequential fashion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resources includes: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space (text segment, data segment)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 (virtual)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counter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resource (open files, child processes…)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fld>
            <a:endParaRPr/>
          </a:p>
        </p:txBody>
      </p:sp>
      <p:sp>
        <p:nvSpPr>
          <p:cNvPr id="512" name="Google Shape;512;p53"/>
          <p:cNvSpPr txBox="1">
            <a:spLocks noGrp="1"/>
          </p:cNvSpPr>
          <p:nvPr>
            <p:ph type="title"/>
          </p:nvPr>
        </p:nvSpPr>
        <p:spPr>
          <a:xfrm>
            <a:off x="292100" y="520700"/>
            <a:ext cx="8496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in Interactive Systems (5)</a:t>
            </a:r>
            <a:endParaRPr/>
          </a:p>
        </p:txBody>
      </p:sp>
      <p:sp>
        <p:nvSpPr>
          <p:cNvPr id="513" name="Google Shape;513;p53"/>
          <p:cNvSpPr txBox="1">
            <a:spLocks noGrp="1"/>
          </p:cNvSpPr>
          <p:nvPr>
            <p:ph type="body" idx="1"/>
          </p:nvPr>
        </p:nvSpPr>
        <p:spPr>
          <a:xfrm>
            <a:off x="276225" y="1889125"/>
            <a:ext cx="8661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scheduling algorithm with four priority classes</a:t>
            </a:r>
            <a:endParaRPr/>
          </a:p>
        </p:txBody>
      </p:sp>
      <p:pic>
        <p:nvPicPr>
          <p:cNvPr id="514" name="Google Shape;51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687" y="2732087"/>
            <a:ext cx="7034212" cy="29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</a:t>
            </a:fld>
            <a:endParaRPr/>
          </a:p>
        </p:txBody>
      </p:sp>
      <p:sp>
        <p:nvSpPr>
          <p:cNvPr id="520" name="Google Shape;520;p54"/>
          <p:cNvSpPr txBox="1">
            <a:spLocks noGrp="1"/>
          </p:cNvSpPr>
          <p:nvPr>
            <p:ph type="title"/>
          </p:nvPr>
        </p:nvSpPr>
        <p:spPr>
          <a:xfrm>
            <a:off x="784225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in Real-Time Systems (1)</a:t>
            </a:r>
            <a:endParaRPr/>
          </a:p>
        </p:txBody>
      </p:sp>
      <p:sp>
        <p:nvSpPr>
          <p:cNvPr id="521" name="Google Shape;521;p54"/>
          <p:cNvSpPr txBox="1">
            <a:spLocks noGrp="1"/>
          </p:cNvSpPr>
          <p:nvPr>
            <p:ph type="body" idx="1"/>
          </p:nvPr>
        </p:nvSpPr>
        <p:spPr>
          <a:xfrm>
            <a:off x="839787" y="1976437"/>
            <a:ext cx="7683500" cy="439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real-time</a:t>
            </a: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systems – required to complete a critical task within a guaranteed amount of 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 real-time</a:t>
            </a: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computing – requires that critical processes receive priority over less fortunate ones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5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fld>
            <a:endParaRPr/>
          </a:p>
        </p:txBody>
      </p:sp>
      <p:sp>
        <p:nvSpPr>
          <p:cNvPr id="527" name="Google Shape;527;p55"/>
          <p:cNvSpPr txBox="1">
            <a:spLocks noGrp="1"/>
          </p:cNvSpPr>
          <p:nvPr>
            <p:ph type="title"/>
          </p:nvPr>
        </p:nvSpPr>
        <p:spPr>
          <a:xfrm>
            <a:off x="292100" y="558800"/>
            <a:ext cx="8559800" cy="96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in Real-Time Systems(2)</a:t>
            </a:r>
            <a:endParaRPr/>
          </a:p>
        </p:txBody>
      </p:sp>
      <p:sp>
        <p:nvSpPr>
          <p:cNvPr id="528" name="Google Shape;528;p5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Schedulable real-time system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periodic events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occurs within period P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requires C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seconds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load can only be handled if</a:t>
            </a:r>
            <a:endParaRPr/>
          </a:p>
        </p:txBody>
      </p:sp>
      <p:pic>
        <p:nvPicPr>
          <p:cNvPr id="529" name="Google Shape;52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4400" y="5081587"/>
            <a:ext cx="1954212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6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fld>
            <a:endParaRPr/>
          </a:p>
        </p:txBody>
      </p:sp>
      <p:sp>
        <p:nvSpPr>
          <p:cNvPr id="535" name="Google Shape;535;p56"/>
          <p:cNvSpPr txBox="1">
            <a:spLocks noGrp="1"/>
          </p:cNvSpPr>
          <p:nvPr>
            <p:ph type="title"/>
          </p:nvPr>
        </p:nvSpPr>
        <p:spPr>
          <a:xfrm>
            <a:off x="654050" y="469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versus Mechanism</a:t>
            </a:r>
            <a:endParaRPr/>
          </a:p>
        </p:txBody>
      </p:sp>
      <p:sp>
        <p:nvSpPr>
          <p:cNvPr id="536" name="Google Shape;536;p56"/>
          <p:cNvSpPr txBox="1">
            <a:spLocks noGrp="1"/>
          </p:cNvSpPr>
          <p:nvPr>
            <p:ph type="body" idx="1"/>
          </p:nvPr>
        </p:nvSpPr>
        <p:spPr>
          <a:xfrm>
            <a:off x="723900" y="1993900"/>
            <a:ext cx="77724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what is </a:t>
            </a:r>
            <a:r>
              <a:rPr lang="en-US" sz="3200" b="0" i="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allowed</a:t>
            </a: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done with </a:t>
            </a:r>
            <a:r>
              <a:rPr lang="en-US" sz="3200" b="0" i="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done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knows which of its children threads are important and need priority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algorithm parameterized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mechanism in the kernel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filled in by user processes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set by user process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7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fld>
            <a:endParaRPr/>
          </a:p>
        </p:txBody>
      </p:sp>
      <p:sp>
        <p:nvSpPr>
          <p:cNvPr id="542" name="Google Shape;542;p57"/>
          <p:cNvSpPr txBox="1">
            <a:spLocks noGrp="1"/>
          </p:cNvSpPr>
          <p:nvPr>
            <p:ph type="title"/>
          </p:nvPr>
        </p:nvSpPr>
        <p:spPr>
          <a:xfrm>
            <a:off x="771525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Scheduling (1)</a:t>
            </a:r>
            <a:endParaRPr/>
          </a:p>
        </p:txBody>
      </p:sp>
      <p:sp>
        <p:nvSpPr>
          <p:cNvPr id="543" name="Google Shape;543;p57"/>
          <p:cNvSpPr txBox="1">
            <a:spLocks noGrp="1"/>
          </p:cNvSpPr>
          <p:nvPr>
            <p:ph type="body" idx="1"/>
          </p:nvPr>
        </p:nvSpPr>
        <p:spPr>
          <a:xfrm>
            <a:off x="685800" y="2293937"/>
            <a:ext cx="7235825" cy="322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Scheduling – How the threads library decides which thread to put onto an available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Scheduling – How the kernel decides which kernel thread to run next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8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/>
          </a:p>
        </p:txBody>
      </p:sp>
      <p:sp>
        <p:nvSpPr>
          <p:cNvPr id="549" name="Google Shape;549;p58"/>
          <p:cNvSpPr txBox="1">
            <a:spLocks noGrp="1"/>
          </p:cNvSpPr>
          <p:nvPr>
            <p:ph type="title"/>
          </p:nvPr>
        </p:nvSpPr>
        <p:spPr>
          <a:xfrm>
            <a:off x="514350" y="469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Scheduling (2)</a:t>
            </a:r>
            <a:endParaRPr/>
          </a:p>
        </p:txBody>
      </p:sp>
      <p:sp>
        <p:nvSpPr>
          <p:cNvPr id="550" name="Google Shape;550;p58"/>
          <p:cNvSpPr txBox="1">
            <a:spLocks noGrp="1"/>
          </p:cNvSpPr>
          <p:nvPr>
            <p:ph type="body" idx="1"/>
          </p:nvPr>
        </p:nvSpPr>
        <p:spPr>
          <a:xfrm>
            <a:off x="977900" y="5502275"/>
            <a:ext cx="77724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scheduling of user-level threads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50-msec process quantum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 run 5 msec/CPU burst</a:t>
            </a:r>
            <a:endParaRPr/>
          </a:p>
        </p:txBody>
      </p:sp>
      <p:pic>
        <p:nvPicPr>
          <p:cNvPr id="551" name="Google Shape;55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3287" y="1854200"/>
            <a:ext cx="4578350" cy="3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9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fld>
            <a:endParaRPr/>
          </a:p>
        </p:txBody>
      </p:sp>
      <p:sp>
        <p:nvSpPr>
          <p:cNvPr id="557" name="Google Shape;557;p59"/>
          <p:cNvSpPr txBox="1">
            <a:spLocks noGrp="1"/>
          </p:cNvSpPr>
          <p:nvPr>
            <p:ph type="title"/>
          </p:nvPr>
        </p:nvSpPr>
        <p:spPr>
          <a:xfrm>
            <a:off x="628650" y="4445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Scheduling (3)</a:t>
            </a:r>
            <a:endParaRPr/>
          </a:p>
        </p:txBody>
      </p:sp>
      <p:sp>
        <p:nvSpPr>
          <p:cNvPr id="558" name="Google Shape;558;p59"/>
          <p:cNvSpPr txBox="1">
            <a:spLocks noGrp="1"/>
          </p:cNvSpPr>
          <p:nvPr>
            <p:ph type="body" idx="1"/>
          </p:nvPr>
        </p:nvSpPr>
        <p:spPr>
          <a:xfrm>
            <a:off x="1371600" y="5124450"/>
            <a:ext cx="77724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scheduling of kernel-level threads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50-msec process quantum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 run 5 msec/CPU burst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9" name="Google Shape;55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650" y="1779587"/>
            <a:ext cx="3784600" cy="32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0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</a:t>
            </a:fld>
            <a:endParaRPr/>
          </a:p>
        </p:txBody>
      </p:sp>
      <p:sp>
        <p:nvSpPr>
          <p:cNvPr id="565" name="Google Shape;565;p60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6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 sz="5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2.4 Interprocess Communication</a:t>
            </a:r>
            <a:br>
              <a:rPr lang="en-US" sz="5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1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</a:t>
            </a:fld>
            <a:endParaRPr/>
          </a:p>
        </p:txBody>
      </p:sp>
      <p:sp>
        <p:nvSpPr>
          <p:cNvPr id="572" name="Google Shape;572;p61"/>
          <p:cNvSpPr txBox="1">
            <a:spLocks noGrp="1"/>
          </p:cNvSpPr>
          <p:nvPr>
            <p:ph type="title"/>
          </p:nvPr>
        </p:nvSpPr>
        <p:spPr>
          <a:xfrm>
            <a:off x="771525" y="431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Cooperating Processes</a:t>
            </a:r>
            <a:endParaRPr/>
          </a:p>
        </p:txBody>
      </p:sp>
      <p:sp>
        <p:nvSpPr>
          <p:cNvPr id="573" name="Google Shape;573;p6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 cannot affect or be affected by the execution of another process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Cooperating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 can affect or be affected by the execution of another process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process cooperation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sharing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 speed-up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Convenience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2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59</a:t>
            </a:fld>
            <a:endParaRPr/>
          </a:p>
        </p:txBody>
      </p:sp>
      <p:sp>
        <p:nvSpPr>
          <p:cNvPr id="579" name="Google Shape;579;p62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of shared data</a:t>
            </a: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80" name="Google Shape;580;p62"/>
          <p:cNvSpPr txBox="1">
            <a:spLocks noGrp="1"/>
          </p:cNvSpPr>
          <p:nvPr>
            <p:ph type="body" idx="1"/>
          </p:nvPr>
        </p:nvSpPr>
        <p:spPr>
          <a:xfrm>
            <a:off x="827087" y="1365250"/>
            <a:ext cx="7564437" cy="370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Concurrent access to shared data may result in data inconsistency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Maintaining data consistency requires mechanisms to ensure the orderly execution of cooperating processes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mechanism for processes to communicate and to synchronize their actions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in Memory</a:t>
            </a:r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 l="27091" t="1191" r="27120" b="1191"/>
          <a:stretch/>
        </p:blipFill>
        <p:spPr>
          <a:xfrm>
            <a:off x="3568700" y="1782762"/>
            <a:ext cx="2522537" cy="4033837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3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fld>
            <a:endParaRPr/>
          </a:p>
        </p:txBody>
      </p:sp>
      <p:sp>
        <p:nvSpPr>
          <p:cNvPr id="586" name="Google Shape;586;p63"/>
          <p:cNvSpPr txBox="1">
            <a:spLocks noGrp="1"/>
          </p:cNvSpPr>
          <p:nvPr>
            <p:ph type="title"/>
          </p:nvPr>
        </p:nvSpPr>
        <p:spPr>
          <a:xfrm>
            <a:off x="771525" y="228600"/>
            <a:ext cx="7772400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br>
              <a:rPr lang="en-US"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Race Conditions</a:t>
            </a:r>
            <a:endParaRPr/>
          </a:p>
        </p:txBody>
      </p:sp>
      <p:sp>
        <p:nvSpPr>
          <p:cNvPr id="587" name="Google Shape;587;p63"/>
          <p:cNvSpPr txBox="1">
            <a:spLocks noGrp="1"/>
          </p:cNvSpPr>
          <p:nvPr>
            <p:ph type="body" idx="1"/>
          </p:nvPr>
        </p:nvSpPr>
        <p:spPr>
          <a:xfrm>
            <a:off x="457200" y="1282700"/>
            <a:ext cx="8686800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processes want to access shared memory at same time and the final result depends who runs precisely, are called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race condition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exclusion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way to prohibit more than one process from accessing to shared data at the same time </a:t>
            </a:r>
            <a:endParaRPr sz="2400" b="1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endParaRPr sz="2400" b="1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8" name="Google Shape;58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8525" y="3079750"/>
            <a:ext cx="4921250" cy="293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61</a:t>
            </a:fld>
            <a:endParaRPr/>
          </a:p>
        </p:txBody>
      </p:sp>
      <p:sp>
        <p:nvSpPr>
          <p:cNvPr id="594" name="Google Shape;594;p64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Regions (1)</a:t>
            </a: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595" name="Google Shape;595;p64"/>
          <p:cNvSpPr txBox="1">
            <a:spLocks noGrp="1"/>
          </p:cNvSpPr>
          <p:nvPr>
            <p:ph type="body" idx="1"/>
          </p:nvPr>
        </p:nvSpPr>
        <p:spPr>
          <a:xfrm>
            <a:off x="898525" y="1727200"/>
            <a:ext cx="78613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Part of the program where the shared memory is accessed is called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Regions (Critical Section)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conditions to provide mutual exclusion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AutoNum type="arabicPeriod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two processes simultaneously in critical region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AutoNum type="arabicPeriod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assumptions made about speeds or numbers of CPUs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AutoNum type="arabicPeriod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process running outside its critical region may block another process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AutoNum type="arabicPeriod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process must wait forever to enter its critical region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5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</a:t>
            </a:fld>
            <a:endParaRPr/>
          </a:p>
        </p:txBody>
      </p:sp>
      <p:sp>
        <p:nvSpPr>
          <p:cNvPr id="601" name="Google Shape;601;p65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Regions (2)</a:t>
            </a:r>
            <a:endParaRPr/>
          </a:p>
        </p:txBody>
      </p:sp>
      <p:sp>
        <p:nvSpPr>
          <p:cNvPr id="602" name="Google Shape;602;p65"/>
          <p:cNvSpPr txBox="1">
            <a:spLocks noGrp="1"/>
          </p:cNvSpPr>
          <p:nvPr>
            <p:ph type="body" idx="1"/>
          </p:nvPr>
        </p:nvSpPr>
        <p:spPr>
          <a:xfrm>
            <a:off x="736600" y="1851025"/>
            <a:ext cx="777240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exclusion using critical regions (Example)</a:t>
            </a:r>
            <a:endParaRPr/>
          </a:p>
        </p:txBody>
      </p:sp>
      <p:pic>
        <p:nvPicPr>
          <p:cNvPr id="603" name="Google Shape;603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775" y="2879725"/>
            <a:ext cx="8305800" cy="326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6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</a:t>
            </a:fld>
            <a:endParaRPr/>
          </a:p>
        </p:txBody>
      </p:sp>
      <p:sp>
        <p:nvSpPr>
          <p:cNvPr id="609" name="Google Shape;609;p66"/>
          <p:cNvSpPr txBox="1">
            <a:spLocks noGrp="1"/>
          </p:cNvSpPr>
          <p:nvPr>
            <p:ph type="title"/>
          </p:nvPr>
        </p:nvSpPr>
        <p:spPr>
          <a:xfrm>
            <a:off x="809625" y="622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Mutual exclusion with Busy waiting</a:t>
            </a:r>
            <a:endParaRPr/>
          </a:p>
        </p:txBody>
      </p:sp>
      <p:sp>
        <p:nvSpPr>
          <p:cNvPr id="610" name="Google Shape;610;p6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proposal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Lock Variables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Strict Alternation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Peterson's Solution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proposal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Disabling Interrupts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TSL Instruction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7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fld>
            <a:endParaRPr/>
          </a:p>
        </p:txBody>
      </p:sp>
      <p:sp>
        <p:nvSpPr>
          <p:cNvPr id="616" name="Google Shape;616;p67"/>
          <p:cNvSpPr txBox="1">
            <a:spLocks noGrp="1"/>
          </p:cNvSpPr>
          <p:nvPr>
            <p:ph type="title"/>
          </p:nvPr>
        </p:nvSpPr>
        <p:spPr>
          <a:xfrm>
            <a:off x="771525" y="4445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exclusion with </a:t>
            </a: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 waiting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Proposal 1: Lock Variables</a:t>
            </a:r>
            <a:endParaRPr/>
          </a:p>
        </p:txBody>
      </p:sp>
      <p:sp>
        <p:nvSpPr>
          <p:cNvPr id="617" name="Google Shape;617;p6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8" name="Google Shape;618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981200"/>
            <a:ext cx="6864350" cy="40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8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fld>
            <a:endParaRPr/>
          </a:p>
        </p:txBody>
      </p:sp>
      <p:sp>
        <p:nvSpPr>
          <p:cNvPr id="624" name="Google Shape;624;p68"/>
          <p:cNvSpPr txBox="1">
            <a:spLocks noGrp="1"/>
          </p:cNvSpPr>
          <p:nvPr>
            <p:ph type="title"/>
          </p:nvPr>
        </p:nvSpPr>
        <p:spPr>
          <a:xfrm>
            <a:off x="771525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exclusion with </a:t>
            </a: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 waiting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Proposal 1: Event</a:t>
            </a:r>
            <a:endParaRPr/>
          </a:p>
        </p:txBody>
      </p:sp>
      <p:sp>
        <p:nvSpPr>
          <p:cNvPr id="625" name="Google Shape;625;p6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6" name="Google Shape;626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057400"/>
            <a:ext cx="7258050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9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</a:t>
            </a:fld>
            <a:endParaRPr/>
          </a:p>
        </p:txBody>
      </p:sp>
      <p:sp>
        <p:nvSpPr>
          <p:cNvPr id="632" name="Google Shape;632;p69"/>
          <p:cNvSpPr txBox="1">
            <a:spLocks noGrp="1"/>
          </p:cNvSpPr>
          <p:nvPr>
            <p:ph type="title"/>
          </p:nvPr>
        </p:nvSpPr>
        <p:spPr>
          <a:xfrm>
            <a:off x="784225" y="215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exclusion with </a:t>
            </a: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 waiting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Proposal 2: Strict Alternation</a:t>
            </a:r>
            <a:endParaRPr/>
          </a:p>
        </p:txBody>
      </p:sp>
      <p:sp>
        <p:nvSpPr>
          <p:cNvPr id="633" name="Google Shape;633;p6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4" name="Google Shape;63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974850"/>
            <a:ext cx="7212012" cy="41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0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</a:t>
            </a:fld>
            <a:endParaRPr/>
          </a:p>
        </p:txBody>
      </p:sp>
      <p:sp>
        <p:nvSpPr>
          <p:cNvPr id="640" name="Google Shape;640;p70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exclusion with </a:t>
            </a: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 waiting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Proposal 2: Strict Alternation</a:t>
            </a:r>
            <a:endParaRPr/>
          </a:p>
        </p:txBody>
      </p:sp>
      <p:sp>
        <p:nvSpPr>
          <p:cNvPr id="641" name="Google Shape;641;p7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2 processes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Responsibility Mutual Exclusion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variable "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“, one process “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come in CS at the moment.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1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fld>
            <a:endParaRPr/>
          </a:p>
        </p:txBody>
      </p:sp>
      <p:sp>
        <p:nvSpPr>
          <p:cNvPr id="647" name="Google Shape;647;p71"/>
          <p:cNvSpPr txBox="1">
            <a:spLocks noGrp="1"/>
          </p:cNvSpPr>
          <p:nvPr>
            <p:ph type="title"/>
          </p:nvPr>
        </p:nvSpPr>
        <p:spPr>
          <a:xfrm>
            <a:off x="746125" y="215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exclusion with </a:t>
            </a: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 waiting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Proposal 3: Peterson's Solution</a:t>
            </a:r>
            <a:endParaRPr/>
          </a:p>
        </p:txBody>
      </p:sp>
      <p:sp>
        <p:nvSpPr>
          <p:cNvPr id="648" name="Google Shape;648;p71"/>
          <p:cNvSpPr txBox="1">
            <a:spLocks noGrp="1"/>
          </p:cNvSpPr>
          <p:nvPr>
            <p:ph type="body" idx="1"/>
          </p:nvPr>
        </p:nvSpPr>
        <p:spPr>
          <a:xfrm>
            <a:off x="685800" y="1435100"/>
            <a:ext cx="7772400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9" name="Google Shape;649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6112" y="2165350"/>
            <a:ext cx="5640387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2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69</a:t>
            </a:fld>
            <a:endParaRPr/>
          </a:p>
        </p:txBody>
      </p:sp>
      <p:sp>
        <p:nvSpPr>
          <p:cNvPr id="655" name="Google Shape;655;p72"/>
          <p:cNvSpPr txBox="1">
            <a:spLocks noGrp="1"/>
          </p:cNvSpPr>
          <p:nvPr>
            <p:ph type="title"/>
          </p:nvPr>
        </p:nvSpPr>
        <p:spPr>
          <a:xfrm>
            <a:off x="771525" y="279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exclusion with Busy waiting</a:t>
            </a: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Proposal 3: Peterson's Solution</a:t>
            </a:r>
            <a:endParaRPr/>
          </a:p>
        </p:txBody>
      </p:sp>
      <p:sp>
        <p:nvSpPr>
          <p:cNvPr id="656" name="Google Shape;656;p7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7" name="Google Shape;657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3987" y="2085975"/>
            <a:ext cx="6296025" cy="36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771525" y="241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Creation (1)</a:t>
            </a:r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 events that cause process creation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AutoNum type="arabicPeriod"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initialization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	Execution of a process creation system Call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	User request to create a new process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	Initiation of a batch job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3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</a:t>
            </a:fld>
            <a:endParaRPr/>
          </a:p>
        </p:txBody>
      </p:sp>
      <p:sp>
        <p:nvSpPr>
          <p:cNvPr id="663" name="Google Shape;663;p73"/>
          <p:cNvSpPr txBox="1">
            <a:spLocks noGrp="1"/>
          </p:cNvSpPr>
          <p:nvPr>
            <p:ph type="title"/>
          </p:nvPr>
        </p:nvSpPr>
        <p:spPr>
          <a:xfrm>
            <a:off x="771525" y="419100"/>
            <a:ext cx="77724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exclusion with </a:t>
            </a: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 waiting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 for Software Proposal 3: Peterson's Solution</a:t>
            </a:r>
            <a:endParaRPr/>
          </a:p>
        </p:txBody>
      </p:sp>
      <p:sp>
        <p:nvSpPr>
          <p:cNvPr id="664" name="Google Shape;664;p7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Satisfy 3 conditions: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Exclusion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 can enter CS when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interes[j] == F, or turn == i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both want to come back, because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only receive value 0 or 1, so one process enter CS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2 variables distinct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interest[i]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==&gt; opposing cannot lock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Bounded Wait: both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interest[i]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change value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extend into N processes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71</a:t>
            </a:fld>
            <a:endParaRPr/>
          </a:p>
        </p:txBody>
      </p:sp>
      <p:sp>
        <p:nvSpPr>
          <p:cNvPr id="670" name="Google Shape;670;p74"/>
          <p:cNvSpPr txBox="1">
            <a:spLocks noGrp="1"/>
          </p:cNvSpPr>
          <p:nvPr>
            <p:ph type="title"/>
          </p:nvPr>
        </p:nvSpPr>
        <p:spPr>
          <a:xfrm>
            <a:off x="771525" y="241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exclusion with </a:t>
            </a: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 waiting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 for Busy-Waiting solutions</a:t>
            </a:r>
            <a:endParaRPr/>
          </a:p>
        </p:txBody>
      </p:sp>
      <p:sp>
        <p:nvSpPr>
          <p:cNvPr id="671" name="Google Shape;671;p7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Don't need system’s support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to extend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 is better when </a:t>
            </a:r>
            <a:r>
              <a:rPr lang="en-US" sz="32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atomicity</a:t>
            </a: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supported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5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72</a:t>
            </a:fld>
            <a:endParaRPr/>
          </a:p>
        </p:txBody>
      </p:sp>
      <p:sp>
        <p:nvSpPr>
          <p:cNvPr id="677" name="Google Shape;677;p75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 waiting – Hardware Proposal</a:t>
            </a:r>
            <a:endParaRPr/>
          </a:p>
        </p:txBody>
      </p:sp>
      <p:sp>
        <p:nvSpPr>
          <p:cNvPr id="678" name="Google Shape;678;p7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proposal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Lock Variables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Strict Alternation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Peterson's Solution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proposal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Disabling Interrupts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TLS Instruction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6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73</a:t>
            </a:fld>
            <a:endParaRPr/>
          </a:p>
        </p:txBody>
      </p:sp>
      <p:sp>
        <p:nvSpPr>
          <p:cNvPr id="684" name="Google Shape;684;p76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 waiting – Hardware Proposal 1: Disabling Interrupt</a:t>
            </a:r>
            <a:endParaRPr/>
          </a:p>
        </p:txBody>
      </p:sp>
      <p:sp>
        <p:nvSpPr>
          <p:cNvPr id="685" name="Google Shape;685;p7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Disable Interrupt: prohibit all interrupts, including spin interrupt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Interrupt: permit interrupt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6" name="Google Shape;686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7050" y="1844675"/>
            <a:ext cx="2413000" cy="30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7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</a:t>
            </a:fld>
            <a:endParaRPr/>
          </a:p>
        </p:txBody>
      </p:sp>
      <p:sp>
        <p:nvSpPr>
          <p:cNvPr id="692" name="Google Shape;692;p77"/>
          <p:cNvSpPr txBox="1">
            <a:spLocks noGrp="1"/>
          </p:cNvSpPr>
          <p:nvPr>
            <p:ph type="title"/>
          </p:nvPr>
        </p:nvSpPr>
        <p:spPr>
          <a:xfrm>
            <a:off x="784225" y="241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proposal 1: Disable Interrupt</a:t>
            </a:r>
            <a:endParaRPr/>
          </a:p>
        </p:txBody>
      </p:sp>
      <p:sp>
        <p:nvSpPr>
          <p:cNvPr id="693" name="Google Shape;693;p77"/>
          <p:cNvSpPr txBox="1">
            <a:spLocks noGrp="1"/>
          </p:cNvSpPr>
          <p:nvPr>
            <p:ph type="body" idx="1"/>
          </p:nvPr>
        </p:nvSpPr>
        <p:spPr>
          <a:xfrm>
            <a:off x="685800" y="1689100"/>
            <a:ext cx="7772400" cy="44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be careful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process is locked in CS?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Halt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 process use command privileges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Danger!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with N CPUs?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Don't ensure Mutual Exclusion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8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</a:t>
            </a:fld>
            <a:endParaRPr/>
          </a:p>
        </p:txBody>
      </p:sp>
      <p:sp>
        <p:nvSpPr>
          <p:cNvPr id="699" name="Google Shape;699;p78"/>
          <p:cNvSpPr txBox="1">
            <a:spLocks noGrp="1"/>
          </p:cNvSpPr>
          <p:nvPr>
            <p:ph type="title"/>
          </p:nvPr>
        </p:nvSpPr>
        <p:spPr>
          <a:xfrm>
            <a:off x="771525" y="546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proposal 1: TSL Instruction</a:t>
            </a:r>
            <a:endParaRPr/>
          </a:p>
        </p:txBody>
      </p:sp>
      <p:sp>
        <p:nvSpPr>
          <p:cNvPr id="700" name="Google Shape;700;p7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support primitive Test and Set Lock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a variable's current value, set variable to true value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divide up to perform (Atomic) 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1" name="Google Shape;701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4229100"/>
            <a:ext cx="34385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9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</a:t>
            </a:fld>
            <a:endParaRPr/>
          </a:p>
        </p:txBody>
      </p:sp>
      <p:sp>
        <p:nvSpPr>
          <p:cNvPr id="707" name="Google Shape;707;p79"/>
          <p:cNvSpPr txBox="1">
            <a:spLocks noGrp="1"/>
          </p:cNvSpPr>
          <p:nvPr>
            <p:ph type="title"/>
          </p:nvPr>
        </p:nvSpPr>
        <p:spPr>
          <a:xfrm>
            <a:off x="771525" y="2667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TSL</a:t>
            </a:r>
            <a:endParaRPr/>
          </a:p>
        </p:txBody>
      </p:sp>
      <p:sp>
        <p:nvSpPr>
          <p:cNvPr id="708" name="Google Shape;708;p7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9" name="Google Shape;709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1737" y="1981200"/>
            <a:ext cx="3775075" cy="40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0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77</a:t>
            </a:fld>
            <a:endParaRPr/>
          </a:p>
        </p:txBody>
      </p:sp>
      <p:sp>
        <p:nvSpPr>
          <p:cNvPr id="715" name="Google Shape;715;p80"/>
          <p:cNvSpPr txBox="1">
            <a:spLocks noGrp="1"/>
          </p:cNvSpPr>
          <p:nvPr>
            <p:ph type="title"/>
          </p:nvPr>
        </p:nvSpPr>
        <p:spPr>
          <a:xfrm>
            <a:off x="771525" y="469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 for hardware solutions in Busy-Waiting</a:t>
            </a:r>
            <a:endParaRPr/>
          </a:p>
        </p:txBody>
      </p:sp>
      <p:sp>
        <p:nvSpPr>
          <p:cNvPr id="716" name="Google Shape;716;p8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Necessary hardware mechanism's support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easy with n-CPUs system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 extend to N processes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1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78</a:t>
            </a:fld>
            <a:endParaRPr/>
          </a:p>
        </p:txBody>
      </p:sp>
      <p:sp>
        <p:nvSpPr>
          <p:cNvPr id="722" name="Google Shape;722;p81"/>
          <p:cNvSpPr txBox="1">
            <a:spLocks noGrp="1"/>
          </p:cNvSpPr>
          <p:nvPr>
            <p:ph type="title"/>
          </p:nvPr>
        </p:nvSpPr>
        <p:spPr>
          <a:xfrm>
            <a:off x="784225" y="342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 for hardware solutions in Busy-Waiting</a:t>
            </a:r>
            <a:endParaRPr/>
          </a:p>
        </p:txBody>
      </p:sp>
      <p:sp>
        <p:nvSpPr>
          <p:cNvPr id="723" name="Google Shape;723;p8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CPU not effectively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Constantly test condition when wait for coming in CS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Overcome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Lock processes that not enough condition to come in CS, concede CPU to other process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Scheduler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and See...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2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79</a:t>
            </a:fld>
            <a:endParaRPr/>
          </a:p>
        </p:txBody>
      </p:sp>
      <p:sp>
        <p:nvSpPr>
          <p:cNvPr id="729" name="Google Shape;729;p82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solution</a:t>
            </a:r>
            <a:endParaRPr/>
          </a:p>
        </p:txBody>
      </p:sp>
      <p:sp>
        <p:nvSpPr>
          <p:cNvPr id="730" name="Google Shape;730;p82"/>
          <p:cNvSpPr txBox="1">
            <a:spLocks noGrp="1"/>
          </p:cNvSpPr>
          <p:nvPr>
            <p:ph type="body" idx="1"/>
          </p:nvPr>
        </p:nvSpPr>
        <p:spPr>
          <a:xfrm>
            <a:off x="698500" y="1397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Sleep &amp; Wakeup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passing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771525" y="17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Creation (2)</a:t>
            </a: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space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duplicate of parent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has a program loaded into it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 examples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fork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call creates new process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call used after a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fork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replace the process’ memory space with a new program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3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fld>
            <a:endParaRPr/>
          </a:p>
        </p:txBody>
      </p:sp>
      <p:sp>
        <p:nvSpPr>
          <p:cNvPr id="736" name="Google Shape;736;p83"/>
          <p:cNvSpPr txBox="1">
            <a:spLocks noGrp="1"/>
          </p:cNvSpPr>
          <p:nvPr>
            <p:ph type="title"/>
          </p:nvPr>
        </p:nvSpPr>
        <p:spPr>
          <a:xfrm>
            <a:off x="771525" y="2667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"Sleep &amp; Wake up" solution</a:t>
            </a:r>
            <a:endParaRPr/>
          </a:p>
        </p:txBody>
      </p:sp>
      <p:sp>
        <p:nvSpPr>
          <p:cNvPr id="737" name="Google Shape;737;p8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up CPU when not come in CS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CS is empty, will be waken up to come in CS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support of OS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of changing status of process</a:t>
            </a:r>
            <a:endParaRPr/>
          </a:p>
        </p:txBody>
      </p:sp>
      <p:pic>
        <p:nvPicPr>
          <p:cNvPr id="738" name="Google Shape;738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1905000"/>
            <a:ext cx="4351337" cy="21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</a:t>
            </a:fld>
            <a:endParaRPr/>
          </a:p>
        </p:txBody>
      </p:sp>
      <p:sp>
        <p:nvSpPr>
          <p:cNvPr id="744" name="Google Shape;744;p84"/>
          <p:cNvSpPr txBox="1">
            <a:spLocks noGrp="1"/>
          </p:cNvSpPr>
          <p:nvPr>
            <p:ph type="title"/>
          </p:nvPr>
        </p:nvSpPr>
        <p:spPr>
          <a:xfrm>
            <a:off x="771525" y="292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"Sleep &amp; Wake up" solution: Idea</a:t>
            </a:r>
            <a:endParaRPr/>
          </a:p>
        </p:txBody>
      </p:sp>
      <p:sp>
        <p:nvSpPr>
          <p:cNvPr id="745" name="Google Shape;745;p8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support 2 primitive: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Sleep()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System call receives blocked status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WakeUp(P)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 process receive ready status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checking condition, coming in CS or calling Sleep() depend on result of checking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that using CS before, will wake up processes blocked before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5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</a:t>
            </a:fld>
            <a:endParaRPr/>
          </a:p>
        </p:txBody>
      </p:sp>
      <p:sp>
        <p:nvSpPr>
          <p:cNvPr id="751" name="Google Shape;751;p85"/>
          <p:cNvSpPr txBox="1">
            <a:spLocks noGrp="1"/>
          </p:cNvSpPr>
          <p:nvPr>
            <p:ph type="title"/>
          </p:nvPr>
        </p:nvSpPr>
        <p:spPr>
          <a:xfrm>
            <a:off x="771525" y="431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Sleep() and Wakeup()</a:t>
            </a:r>
            <a:endParaRPr/>
          </a:p>
        </p:txBody>
      </p:sp>
      <p:sp>
        <p:nvSpPr>
          <p:cNvPr id="752" name="Google Shape;752;p8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3" name="Google Shape;753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250" y="1914525"/>
            <a:ext cx="7367587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6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83</a:t>
            </a:fld>
            <a:endParaRPr/>
          </a:p>
        </p:txBody>
      </p:sp>
      <p:sp>
        <p:nvSpPr>
          <p:cNvPr id="759" name="Google Shape;759;p86"/>
          <p:cNvSpPr txBox="1">
            <a:spLocks noGrp="1"/>
          </p:cNvSpPr>
          <p:nvPr>
            <p:ph type="title"/>
          </p:nvPr>
        </p:nvSpPr>
        <p:spPr>
          <a:xfrm>
            <a:off x="771525" y="673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with Sleep &amp; WakeUp</a:t>
            </a:r>
            <a:endParaRPr/>
          </a:p>
        </p:txBody>
      </p:sp>
      <p:sp>
        <p:nvSpPr>
          <p:cNvPr id="760" name="Google Shape;760;p8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condition and giving up CPU can be broken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Lock variable is not protected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7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84</a:t>
            </a:fld>
            <a:endParaRPr/>
          </a:p>
        </p:txBody>
      </p:sp>
      <p:sp>
        <p:nvSpPr>
          <p:cNvPr id="766" name="Google Shape;766;p87"/>
          <p:cNvSpPr txBox="1">
            <a:spLocks noGrp="1"/>
          </p:cNvSpPr>
          <p:nvPr>
            <p:ph type="title"/>
          </p:nvPr>
        </p:nvSpPr>
        <p:spPr>
          <a:xfrm>
            <a:off x="771525" y="279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</a:t>
            </a:r>
            <a:endParaRPr/>
          </a:p>
        </p:txBody>
      </p:sp>
      <p:sp>
        <p:nvSpPr>
          <p:cNvPr id="767" name="Google Shape;767;p8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Suggested by Dijkstra, 1965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Properties: </a:t>
            </a: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 s</a:t>
            </a: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value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Manipulate with 2 primitives: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Down(s)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Up(s)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 and Up primitives excuted cannot divide up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</a:t>
            </a:fld>
            <a:endParaRPr/>
          </a:p>
        </p:txBody>
      </p:sp>
      <p:sp>
        <p:nvSpPr>
          <p:cNvPr id="773" name="Google Shape;773;p88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FF5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Semaphore (Sleep &amp; Wakeup)</a:t>
            </a:r>
            <a:endParaRPr/>
          </a:p>
        </p:txBody>
      </p:sp>
      <p:sp>
        <p:nvSpPr>
          <p:cNvPr id="774" name="Google Shape;774;p88"/>
          <p:cNvSpPr txBox="1">
            <a:spLocks noGrp="1"/>
          </p:cNvSpPr>
          <p:nvPr>
            <p:ph type="body" idx="1"/>
          </p:nvPr>
        </p:nvSpPr>
        <p:spPr>
          <a:xfrm>
            <a:off x="685800" y="1663700"/>
            <a:ext cx="7772400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5" name="Google Shape;77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887" y="1900237"/>
            <a:ext cx="6689725" cy="36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9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86</a:t>
            </a:fld>
            <a:endParaRPr/>
          </a:p>
        </p:txBody>
      </p:sp>
      <p:sp>
        <p:nvSpPr>
          <p:cNvPr id="781" name="Google Shape;781;p89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Semaphore (Sleep &amp; Wakeup) </a:t>
            </a:r>
            <a:endParaRPr/>
          </a:p>
        </p:txBody>
      </p:sp>
      <p:sp>
        <p:nvSpPr>
          <p:cNvPr id="782" name="Google Shape;782;p8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3" name="Google Shape;783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62" y="2609850"/>
            <a:ext cx="76866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0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87</a:t>
            </a:fld>
            <a:endParaRPr/>
          </a:p>
        </p:txBody>
      </p:sp>
      <p:sp>
        <p:nvSpPr>
          <p:cNvPr id="789" name="Google Shape;789;p90"/>
          <p:cNvSpPr txBox="1">
            <a:spLocks noGrp="1"/>
          </p:cNvSpPr>
          <p:nvPr>
            <p:ph type="title"/>
          </p:nvPr>
        </p:nvSpPr>
        <p:spPr>
          <a:xfrm>
            <a:off x="771525" y="203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Semaphore</a:t>
            </a:r>
            <a:endParaRPr/>
          </a:p>
        </p:txBody>
      </p:sp>
      <p:sp>
        <p:nvSpPr>
          <p:cNvPr id="790" name="Google Shape;790;p9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1" name="Google Shape;791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787" y="2098675"/>
            <a:ext cx="6856412" cy="39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1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fld>
            <a:endParaRPr/>
          </a:p>
        </p:txBody>
      </p:sp>
      <p:sp>
        <p:nvSpPr>
          <p:cNvPr id="797" name="Google Shape;797;p91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</a:t>
            </a:r>
            <a:endParaRPr/>
          </a:p>
        </p:txBody>
      </p:sp>
      <p:sp>
        <p:nvSpPr>
          <p:cNvPr id="798" name="Google Shape;798;p9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Hoare (1974) &amp; Brinch (1975)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mechanism is provided by programming language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with functions, such as Semaphore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 for using and detecting than Semaphore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Mutual Exclusion automatically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condition variable to perform Synchronization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92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89</a:t>
            </a:fld>
            <a:endParaRPr/>
          </a:p>
        </p:txBody>
      </p:sp>
      <p:sp>
        <p:nvSpPr>
          <p:cNvPr id="804" name="Google Shape;804;p92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Monitor: structure</a:t>
            </a:r>
            <a:endParaRPr/>
          </a:p>
        </p:txBody>
      </p:sp>
      <p:sp>
        <p:nvSpPr>
          <p:cNvPr id="805" name="Google Shape;805;p9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6" name="Google Shape;806;p92"/>
          <p:cNvPicPr preferRelativeResize="0"/>
          <p:nvPr/>
        </p:nvPicPr>
        <p:blipFill rotWithShape="1">
          <a:blip r:embed="rId3">
            <a:alphaModFix/>
          </a:blip>
          <a:srcRect l="10977" t="531" r="11375" b="532"/>
          <a:stretch/>
        </p:blipFill>
        <p:spPr>
          <a:xfrm>
            <a:off x="1303337" y="2114550"/>
            <a:ext cx="6303962" cy="3930650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771525" y="203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Creation (3) : Example </a:t>
            </a:r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 l="381" t="33247" r="575" b="33248"/>
          <a:stretch/>
        </p:blipFill>
        <p:spPr>
          <a:xfrm>
            <a:off x="1358900" y="2844800"/>
            <a:ext cx="6557962" cy="1663700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3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</a:t>
            </a:fld>
            <a:endParaRPr/>
          </a:p>
        </p:txBody>
      </p:sp>
      <p:sp>
        <p:nvSpPr>
          <p:cNvPr id="812" name="Google Shape;812;p93"/>
          <p:cNvSpPr txBox="1">
            <a:spLocks noGrp="1"/>
          </p:cNvSpPr>
          <p:nvPr>
            <p:ph type="title"/>
          </p:nvPr>
        </p:nvSpPr>
        <p:spPr>
          <a:xfrm>
            <a:off x="7842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Monitor: structure</a:t>
            </a:r>
            <a:endParaRPr/>
          </a:p>
        </p:txBody>
      </p:sp>
      <p:sp>
        <p:nvSpPr>
          <p:cNvPr id="813" name="Google Shape;813;p93"/>
          <p:cNvSpPr txBox="1"/>
          <p:nvPr/>
        </p:nvSpPr>
        <p:spPr>
          <a:xfrm>
            <a:off x="265112" y="1301750"/>
            <a:ext cx="8516937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monitor-name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0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shared variable declarations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body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(…)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. . 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(…)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. . 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}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body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(…)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. . 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} 		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initialization code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9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91</a:t>
            </a:fld>
            <a:endParaRPr/>
          </a:p>
        </p:txBody>
      </p:sp>
      <p:sp>
        <p:nvSpPr>
          <p:cNvPr id="819" name="Google Shape;819;p94"/>
          <p:cNvSpPr txBox="1">
            <a:spLocks noGrp="1"/>
          </p:cNvSpPr>
          <p:nvPr>
            <p:ph type="title"/>
          </p:nvPr>
        </p:nvSpPr>
        <p:spPr>
          <a:xfrm>
            <a:off x="784225" y="241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Monitor</a:t>
            </a:r>
            <a:endParaRPr/>
          </a:p>
        </p:txBody>
      </p:sp>
      <p:sp>
        <p:nvSpPr>
          <p:cNvPr id="820" name="Google Shape;820;p9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1" name="Google Shape;821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362" y="1244600"/>
            <a:ext cx="7742237" cy="47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5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92</a:t>
            </a:fld>
            <a:endParaRPr/>
          </a:p>
        </p:txBody>
      </p:sp>
      <p:sp>
        <p:nvSpPr>
          <p:cNvPr id="827" name="Google Shape;827;p95"/>
          <p:cNvSpPr txBox="1">
            <a:spLocks noGrp="1"/>
          </p:cNvSpPr>
          <p:nvPr>
            <p:ph type="title"/>
          </p:nvPr>
        </p:nvSpPr>
        <p:spPr>
          <a:xfrm>
            <a:off x="771525" y="17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Passing</a:t>
            </a:r>
            <a:endParaRPr/>
          </a:p>
        </p:txBody>
      </p:sp>
      <p:sp>
        <p:nvSpPr>
          <p:cNvPr id="828" name="Google Shape;828;p95"/>
          <p:cNvSpPr txBox="1">
            <a:spLocks noGrp="1"/>
          </p:cNvSpPr>
          <p:nvPr>
            <p:ph type="body" idx="1"/>
          </p:nvPr>
        </p:nvSpPr>
        <p:spPr>
          <a:xfrm>
            <a:off x="723900" y="1498600"/>
            <a:ext cx="7772400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must name each other explicitly: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message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send a message to process P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Q, message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receive a message from process Q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of communication link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 are established automatically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link is associated with exactly one pair of communicating processes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each pair there exists exactly one link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link may be unidirectional, but is usually bi-directional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6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93</a:t>
            </a:fld>
            <a:endParaRPr/>
          </a:p>
        </p:txBody>
      </p:sp>
      <p:sp>
        <p:nvSpPr>
          <p:cNvPr id="834" name="Google Shape;834;p96"/>
          <p:cNvSpPr txBox="1">
            <a:spLocks noGrp="1"/>
          </p:cNvSpPr>
          <p:nvPr>
            <p:ph type="title"/>
          </p:nvPr>
        </p:nvSpPr>
        <p:spPr>
          <a:xfrm>
            <a:off x="863600" y="292100"/>
            <a:ext cx="807720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Classical Problems of Synchronization</a:t>
            </a:r>
            <a:endParaRPr/>
          </a:p>
        </p:txBody>
      </p:sp>
      <p:sp>
        <p:nvSpPr>
          <p:cNvPr id="835" name="Google Shape;835;p9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Bounded-Buffer Problem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(Producer-Consumer Problem)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Readers and Writers Problem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Dining-Philosophers Problem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2345</Words>
  <Application>Microsoft Office PowerPoint</Application>
  <PresentationFormat>On-screen Show (4:3)</PresentationFormat>
  <Paragraphs>585</Paragraphs>
  <Slides>93</Slides>
  <Notes>92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Times New Roman</vt:lpstr>
      <vt:lpstr>Helvetica Neue</vt:lpstr>
      <vt:lpstr>Noto Sans Symbols</vt:lpstr>
      <vt:lpstr>Default Design</vt:lpstr>
      <vt:lpstr>Processes and Threads</vt:lpstr>
      <vt:lpstr>PowerPoint Presentation</vt:lpstr>
      <vt:lpstr>PowerPoint Presentation</vt:lpstr>
      <vt:lpstr>Processes The Process Model</vt:lpstr>
      <vt:lpstr>Processes  Process Concept</vt:lpstr>
      <vt:lpstr>Processes  Process in Memory</vt:lpstr>
      <vt:lpstr>Processes  Process Creation (1)</vt:lpstr>
      <vt:lpstr>Processes  Process Creation (2)</vt:lpstr>
      <vt:lpstr>Processes  Process Creation (3) : Example </vt:lpstr>
      <vt:lpstr>Processes  Process Termination</vt:lpstr>
      <vt:lpstr>Processes  Process Hierarchies</vt:lpstr>
      <vt:lpstr>Processes  Process States (1)</vt:lpstr>
      <vt:lpstr>Processes  Process States (2)</vt:lpstr>
      <vt:lpstr>Processes  Process Control Block (PCB)</vt:lpstr>
      <vt:lpstr>Processes   context switch</vt:lpstr>
      <vt:lpstr>Processes  Implementation of Processes (1)</vt:lpstr>
      <vt:lpstr>PowerPoint Presentation</vt:lpstr>
      <vt:lpstr>Threads The Thread Model</vt:lpstr>
      <vt:lpstr>Threads Process with single thread</vt:lpstr>
      <vt:lpstr>Threads Process with multiple threads</vt:lpstr>
      <vt:lpstr>Threads Single and Multithreaded Processes</vt:lpstr>
      <vt:lpstr>Threads  Items shared and Items private</vt:lpstr>
      <vt:lpstr>Threads Benefits</vt:lpstr>
      <vt:lpstr>Threads Thread Usage (1)</vt:lpstr>
      <vt:lpstr>Threads Thread Usage (2)</vt:lpstr>
      <vt:lpstr>Threads Thread Usage (3)</vt:lpstr>
      <vt:lpstr>Threads Implementing Threads in User Space (1)</vt:lpstr>
      <vt:lpstr>Threads Implementing Threads in User Space (2)</vt:lpstr>
      <vt:lpstr>Threads Implementing Threads in User Space (3)</vt:lpstr>
      <vt:lpstr>Threads Implementing Threads in the Kernel (1)</vt:lpstr>
      <vt:lpstr>Threads Implementing Threads in the Kernel (2)</vt:lpstr>
      <vt:lpstr>Threads Hybrid Implementations</vt:lpstr>
      <vt:lpstr>PowerPoint Presentation</vt:lpstr>
      <vt:lpstr>Scheduling  Introduction to Scheduling (1)</vt:lpstr>
      <vt:lpstr>Scheduling Introduction to Scheduling (2)</vt:lpstr>
      <vt:lpstr>Scheduling   Introduction to Scheduling (3)</vt:lpstr>
      <vt:lpstr>Scheduling Introduction to Scheduling (4)</vt:lpstr>
      <vt:lpstr>Scheduling Introduction to Scheduling (5)  </vt:lpstr>
      <vt:lpstr>Scheduling Introduction to Scheduling (6)</vt:lpstr>
      <vt:lpstr>Scheduling Introduction to Scheduling (7)</vt:lpstr>
      <vt:lpstr>Scheduling Introduction to Scheduling (8)</vt:lpstr>
      <vt:lpstr>Scheduling  Scheduling in Batch Systems (1)</vt:lpstr>
      <vt:lpstr>Scheduling  Scheduling in Batch Systems (2)</vt:lpstr>
      <vt:lpstr>Scheduling  Scheduling in Batch Systems (3)</vt:lpstr>
      <vt:lpstr>Scheduling  Scheduling in Batch Systems (4)</vt:lpstr>
      <vt:lpstr>Scheduling  Scheduling in Interactive Systems (1)</vt:lpstr>
      <vt:lpstr>Scheduling  Scheduling in Interactive Systems (2)</vt:lpstr>
      <vt:lpstr>Scheduling  Scheduling in Interactive Systems (3)</vt:lpstr>
      <vt:lpstr>Scheduling  Scheduling in Interactive Systems (4)</vt:lpstr>
      <vt:lpstr>Scheduling  Scheduling in Interactive Systems (5)</vt:lpstr>
      <vt:lpstr>Scheduling  Scheduling in Real-Time Systems (1)</vt:lpstr>
      <vt:lpstr>Scheduling  Scheduling in Real-Time Systems(2)</vt:lpstr>
      <vt:lpstr>Scheduling  Policy versus Mechanism</vt:lpstr>
      <vt:lpstr>Scheduling  Thread Scheduling (1)</vt:lpstr>
      <vt:lpstr>Scheduling  Thread Scheduling (2)</vt:lpstr>
      <vt:lpstr>Scheduling  Thread Scheduling (3)</vt:lpstr>
      <vt:lpstr>PowerPoint Presentation</vt:lpstr>
      <vt:lpstr>Cooperating Processes</vt:lpstr>
      <vt:lpstr>Problem of shared data </vt:lpstr>
      <vt:lpstr> Race Conditions</vt:lpstr>
      <vt:lpstr> Critical Regions (1) </vt:lpstr>
      <vt:lpstr> Critical Regions (2)</vt:lpstr>
      <vt:lpstr>Solution: Mutual exclusion with Busy waiting</vt:lpstr>
      <vt:lpstr>Mutual exclusion with Busy waiting Software Proposal 1: Lock Variables</vt:lpstr>
      <vt:lpstr>Mutual exclusion with Busy waiting Software Proposal 1: Event</vt:lpstr>
      <vt:lpstr>Mutual exclusion with Busy waiting Software Proposal 2: Strict Alternation</vt:lpstr>
      <vt:lpstr>Mutual exclusion with Busy waiting Software Proposal 2: Strict Alternation</vt:lpstr>
      <vt:lpstr>Mutual exclusion with Busy waiting Software Proposal 3: Peterson's Solution</vt:lpstr>
      <vt:lpstr>Mutual exclusion with Busy waiting Software Proposal 3: Peterson's Solution</vt:lpstr>
      <vt:lpstr>Mutual exclusion with Busy waiting Comment for Software Proposal 3: Peterson's Solution</vt:lpstr>
      <vt:lpstr>Mutual exclusion with Busy waiting Comment for Busy-Waiting solutions</vt:lpstr>
      <vt:lpstr>Busy waiting – Hardware Proposal</vt:lpstr>
      <vt:lpstr>Busy waiting – Hardware Proposal 1: Disabling Interrupt</vt:lpstr>
      <vt:lpstr>Hardware proposal 1: Disable Interrupt</vt:lpstr>
      <vt:lpstr>Hardware proposal 1: TSL Instruction</vt:lpstr>
      <vt:lpstr>Applied TSL</vt:lpstr>
      <vt:lpstr>Comment for hardware solutions in Busy-Waiting</vt:lpstr>
      <vt:lpstr>Comment for hardware solutions in Busy-Waiting</vt:lpstr>
      <vt:lpstr>Synchronous solution</vt:lpstr>
      <vt:lpstr>"Sleep &amp; Wake up" solution</vt:lpstr>
      <vt:lpstr>"Sleep &amp; Wake up" solution: Idea</vt:lpstr>
      <vt:lpstr>Apply Sleep() and Wakeup()</vt:lpstr>
      <vt:lpstr>Problem with Sleep &amp; WakeUp</vt:lpstr>
      <vt:lpstr>Semaphore</vt:lpstr>
      <vt:lpstr>Install Semaphore (Sleep &amp; Wakeup)</vt:lpstr>
      <vt:lpstr>Install Semaphore (Sleep &amp; Wakeup) </vt:lpstr>
      <vt:lpstr>Using Semaphore</vt:lpstr>
      <vt:lpstr>Monitor</vt:lpstr>
      <vt:lpstr>Monitor: structure</vt:lpstr>
      <vt:lpstr>Monitor: structure</vt:lpstr>
      <vt:lpstr>Using Monitor</vt:lpstr>
      <vt:lpstr>Message Passing</vt:lpstr>
      <vt:lpstr>Classical Problems of Synchronization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 and Threads</dc:title>
  <cp:lastModifiedBy>Bui Ngoc Anh</cp:lastModifiedBy>
  <cp:revision>4</cp:revision>
  <cp:lastPrinted>2019-01-18T03:04:33Z</cp:lastPrinted>
  <dcterms:modified xsi:type="dcterms:W3CDTF">2019-05-29T03:06:49Z</dcterms:modified>
</cp:coreProperties>
</file>