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2"/>
  </p:notesMasterIdLst>
  <p:handoutMasterIdLst>
    <p:handoutMasterId r:id="rId43"/>
  </p:handoutMasterIdLst>
  <p:sldIdLst>
    <p:sldId id="439" r:id="rId2"/>
    <p:sldId id="440" r:id="rId3"/>
    <p:sldId id="555" r:id="rId4"/>
    <p:sldId id="558" r:id="rId5"/>
    <p:sldId id="572" r:id="rId6"/>
    <p:sldId id="559" r:id="rId7"/>
    <p:sldId id="560" r:id="rId8"/>
    <p:sldId id="527" r:id="rId9"/>
    <p:sldId id="540" r:id="rId10"/>
    <p:sldId id="571" r:id="rId11"/>
    <p:sldId id="573" r:id="rId12"/>
    <p:sldId id="578" r:id="rId13"/>
    <p:sldId id="569" r:id="rId14"/>
    <p:sldId id="570" r:id="rId15"/>
    <p:sldId id="574" r:id="rId16"/>
    <p:sldId id="561" r:id="rId17"/>
    <p:sldId id="541" r:id="rId18"/>
    <p:sldId id="530" r:id="rId19"/>
    <p:sldId id="529" r:id="rId20"/>
    <p:sldId id="531" r:id="rId21"/>
    <p:sldId id="532" r:id="rId22"/>
    <p:sldId id="533" r:id="rId23"/>
    <p:sldId id="534" r:id="rId24"/>
    <p:sldId id="535" r:id="rId25"/>
    <p:sldId id="536" r:id="rId26"/>
    <p:sldId id="575" r:id="rId27"/>
    <p:sldId id="576" r:id="rId28"/>
    <p:sldId id="577" r:id="rId29"/>
    <p:sldId id="499" r:id="rId30"/>
    <p:sldId id="539" r:id="rId31"/>
    <p:sldId id="537" r:id="rId32"/>
    <p:sldId id="538" r:id="rId33"/>
    <p:sldId id="495" r:id="rId34"/>
    <p:sldId id="505" r:id="rId35"/>
    <p:sldId id="564" r:id="rId36"/>
    <p:sldId id="565" r:id="rId37"/>
    <p:sldId id="566" r:id="rId38"/>
    <p:sldId id="567" r:id="rId39"/>
    <p:sldId id="568" r:id="rId40"/>
    <p:sldId id="49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6323" autoAdjust="0"/>
  </p:normalViewPr>
  <p:slideViewPr>
    <p:cSldViewPr>
      <p:cViewPr varScale="1">
        <p:scale>
          <a:sx n="59" d="100"/>
          <a:sy n="59" d="100"/>
        </p:scale>
        <p:origin x="-150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default constructor will call the no-argument constructor of the superclass. In this situation, the compiler will complain if the superclass doesn't have a no-argument constructor so you must verify that it does. If your class has no explicit superclass, then it has an implicit superclass of </a:t>
            </a:r>
            <a:r>
              <a:rPr lang="en-US" dirty="0" smtClean="0"/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 no-argument constructor.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2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C87FA-C239-4BC5-A63B-0735585D4108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1974F-3032-4B06-A443-721F8E7BDDBC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A2FB-8D9A-435F-98D7-4FE8CD7DD98B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553200"/>
            <a:ext cx="4343400" cy="30480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53200"/>
            <a:ext cx="1066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F14B-FF91-462E-877D-776821D0488C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2EB7B-0035-43C6-A206-869D3910E636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E8246-9888-4A13-BB5D-CBB46D4297D6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1733F-DC1E-48B3-90BB-1A8E987E3EAA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A132C-00E8-40B9-91DB-61C00A1276E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B964-0A56-4DAF-8E1F-231BE20D8A53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D9718-3D32-457E-8BD8-FEDCCCB46CF7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980ECD-254F-412E-8E99-CA6982BCB23F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537325"/>
            <a:ext cx="47244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03 - Classes and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dirty="0"/>
              <a:t>Encapsulation</a:t>
            </a:r>
            <a:br>
              <a:rPr lang="en-US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dirty="0" smtClean="0"/>
              <a:t>//default constructor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solidFill>
                  <a:srgbClr val="0000FF"/>
                </a:solidFill>
              </a:rPr>
              <a:t>public Student(){</a:t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>
                <a:solidFill>
                  <a:srgbClr val="0000FF"/>
                </a:solidFill>
              </a:rPr>
              <a:t>   code=“SE123”;</a:t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>
                <a:solidFill>
                  <a:srgbClr val="0000FF"/>
                </a:solidFill>
              </a:rPr>
              <a:t>   name=“</a:t>
            </a:r>
            <a:r>
              <a:rPr lang="en-US" sz="2000" dirty="0" err="1" smtClean="0">
                <a:solidFill>
                  <a:srgbClr val="0000FF"/>
                </a:solidFill>
              </a:rPr>
              <a:t>Hieu</a:t>
            </a:r>
            <a:r>
              <a:rPr lang="en-US" sz="2000" dirty="0" smtClean="0">
                <a:solidFill>
                  <a:srgbClr val="0000FF"/>
                </a:solidFill>
              </a:rPr>
              <a:t>”;</a:t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>
                <a:solidFill>
                  <a:srgbClr val="0000FF"/>
                </a:solidFill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</a:rPr>
              <a:t>bYear</a:t>
            </a:r>
            <a:r>
              <a:rPr lang="en-US" sz="2000" dirty="0" smtClean="0">
                <a:solidFill>
                  <a:srgbClr val="0000FF"/>
                </a:solidFill>
              </a:rPr>
              <a:t>= 2000;</a:t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>
                <a:solidFill>
                  <a:srgbClr val="0000FF"/>
                </a:solidFill>
              </a:rPr>
              <a:t>   address=“1 Ba </a:t>
            </a:r>
            <a:r>
              <a:rPr lang="en-US" sz="2000" dirty="0" err="1" smtClean="0">
                <a:solidFill>
                  <a:srgbClr val="0000FF"/>
                </a:solidFill>
              </a:rPr>
              <a:t>Trieu</a:t>
            </a:r>
            <a:r>
              <a:rPr lang="en-US" sz="2000" dirty="0" smtClean="0">
                <a:solidFill>
                  <a:srgbClr val="0000FF"/>
                </a:solidFill>
              </a:rPr>
              <a:t> , HN”.</a:t>
            </a:r>
            <a:br>
              <a:rPr lang="en-US" sz="2000" dirty="0" smtClean="0">
                <a:solidFill>
                  <a:srgbClr val="0000FF"/>
                </a:solidFill>
              </a:rPr>
            </a:br>
            <a:r>
              <a:rPr lang="en-US" sz="2000" dirty="0" smtClean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/>
              <a:t>//constructor with parameters</a:t>
            </a:r>
            <a:r>
              <a:rPr lang="en-US" sz="2400" dirty="0" smtClean="0">
                <a:solidFill>
                  <a:srgbClr val="0000FF"/>
                </a:solidFill>
              </a:rPr>
              <a:t/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public </a:t>
            </a:r>
            <a:r>
              <a:rPr lang="en-US" sz="2000" dirty="0" smtClean="0">
                <a:solidFill>
                  <a:srgbClr val="0000FF"/>
                </a:solidFill>
              </a:rPr>
              <a:t>Student(String code, String name, </a:t>
            </a:r>
            <a:r>
              <a:rPr lang="en-US" sz="2000" dirty="0" err="1" smtClean="0">
                <a:solidFill>
                  <a:srgbClr val="0000FF"/>
                </a:solidFill>
              </a:rPr>
              <a:t>int</a:t>
            </a:r>
            <a:r>
              <a:rPr lang="en-US" sz="2000" dirty="0" smtClean="0">
                <a:solidFill>
                  <a:srgbClr val="0000FF"/>
                </a:solidFill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</a:rPr>
              <a:t>bYear</a:t>
            </a:r>
            <a:r>
              <a:rPr lang="en-US" sz="2000" dirty="0" smtClean="0">
                <a:solidFill>
                  <a:srgbClr val="0000FF"/>
                </a:solidFill>
              </a:rPr>
              <a:t>, String address){</a:t>
            </a:r>
            <a:r>
              <a:rPr lang="en-US" sz="2000" dirty="0">
                <a:solidFill>
                  <a:srgbClr val="0000FF"/>
                </a:solidFill>
              </a:rPr>
              <a:t/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</a:rPr>
              <a:t>this.code</a:t>
            </a:r>
            <a:r>
              <a:rPr lang="en-US" sz="2000" dirty="0" smtClean="0">
                <a:solidFill>
                  <a:srgbClr val="0000FF"/>
                </a:solidFill>
              </a:rPr>
              <a:t>=code;</a:t>
            </a:r>
            <a:r>
              <a:rPr lang="en-US" sz="2000" dirty="0">
                <a:solidFill>
                  <a:srgbClr val="0000FF"/>
                </a:solidFill>
              </a:rPr>
              <a:t/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smtClean="0">
                <a:solidFill>
                  <a:srgbClr val="0000FF"/>
                </a:solidFill>
              </a:rPr>
              <a:t>this.name=name;</a:t>
            </a:r>
            <a:r>
              <a:rPr lang="en-US" sz="2000" dirty="0">
                <a:solidFill>
                  <a:srgbClr val="0000FF"/>
                </a:solidFill>
              </a:rPr>
              <a:t/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</a:rPr>
              <a:t>this.bYear</a:t>
            </a:r>
            <a:r>
              <a:rPr lang="en-US" sz="2000" dirty="0">
                <a:solidFill>
                  <a:srgbClr val="0000FF"/>
                </a:solidFill>
              </a:rPr>
              <a:t>= </a:t>
            </a:r>
            <a:r>
              <a:rPr lang="en-US" sz="2000" dirty="0" smtClean="0">
                <a:solidFill>
                  <a:srgbClr val="0000FF"/>
                </a:solidFill>
              </a:rPr>
              <a:t>year;</a:t>
            </a:r>
            <a:r>
              <a:rPr lang="en-US" sz="2000" dirty="0">
                <a:solidFill>
                  <a:srgbClr val="0000FF"/>
                </a:solidFill>
              </a:rPr>
              <a:t/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</a:t>
            </a:r>
            <a:r>
              <a:rPr lang="en-US" sz="2000" dirty="0" err="1" smtClean="0">
                <a:solidFill>
                  <a:srgbClr val="0000FF"/>
                </a:solidFill>
              </a:rPr>
              <a:t>this.address</a:t>
            </a:r>
            <a:r>
              <a:rPr lang="en-US" sz="2000" dirty="0" smtClean="0">
                <a:solidFill>
                  <a:srgbClr val="0000FF"/>
                </a:solidFill>
              </a:rPr>
              <a:t>=address.</a:t>
            </a:r>
            <a:r>
              <a:rPr lang="en-US" sz="2000" dirty="0">
                <a:solidFill>
                  <a:srgbClr val="0000FF"/>
                </a:solidFill>
              </a:rPr>
              <a:t/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current object: </a:t>
            </a:r>
            <a:r>
              <a:rPr lang="en-US" dirty="0" smtClean="0">
                <a:solidFill>
                  <a:srgbClr val="FF0000"/>
                </a:solidFill>
              </a:rPr>
              <a:t>this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keyword </a:t>
            </a:r>
            <a:r>
              <a:rPr lang="en-US" sz="2400" b="1" dirty="0"/>
              <a:t>this</a:t>
            </a:r>
            <a:r>
              <a:rPr lang="en-US" sz="2400" dirty="0"/>
              <a:t> returns the address of the current object.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holds the address of the region of memory that contains all of the data stored in the instance variables of current object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Scope of this: </a:t>
            </a:r>
            <a:r>
              <a:rPr lang="en-US" sz="2400" b="1" dirty="0" smtClean="0"/>
              <a:t>this</a:t>
            </a:r>
            <a:r>
              <a:rPr lang="en-US" sz="2400" dirty="0"/>
              <a:t> is created and used just when the member method is called. After the member method </a:t>
            </a:r>
            <a:r>
              <a:rPr lang="en-US" sz="2400" dirty="0" smtClean="0"/>
              <a:t>terminates</a:t>
            </a:r>
            <a:r>
              <a:rPr lang="en-US" sz="2400" dirty="0"/>
              <a:t> </a:t>
            </a:r>
            <a:r>
              <a:rPr lang="en-US" sz="2400" b="1" dirty="0"/>
              <a:t>this</a:t>
            </a:r>
            <a:r>
              <a:rPr lang="en-US" sz="2400" dirty="0"/>
              <a:t> will be discarded</a:t>
            </a:r>
          </a:p>
        </p:txBody>
      </p:sp>
    </p:spTree>
    <p:extLst>
      <p:ext uri="{BB962C8B-B14F-4D97-AF65-F5344CB8AC3E}">
        <p14:creationId xmlns:p14="http://schemas.microsoft.com/office/powerpoint/2010/main" val="208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r>
              <a:rPr lang="en-US" u="sng" dirty="0"/>
              <a:t>Member functions </a:t>
            </a:r>
            <a:r>
              <a:rPr lang="en-US" dirty="0"/>
              <a:t>are the functions, which have their declaration inside the class definition and </a:t>
            </a:r>
            <a:r>
              <a:rPr lang="en-US" u="sng" dirty="0" smtClean="0"/>
              <a:t>work </a:t>
            </a:r>
            <a:r>
              <a:rPr lang="en-US" u="sng" dirty="0"/>
              <a:t>on the data members </a:t>
            </a:r>
            <a:r>
              <a:rPr lang="en-US" dirty="0"/>
              <a:t>of the class. </a:t>
            </a:r>
            <a:endParaRPr lang="en-US" dirty="0" smtClean="0"/>
          </a:p>
          <a:p>
            <a:r>
              <a:rPr lang="en-US" dirty="0"/>
              <a:t>Typical method </a:t>
            </a:r>
            <a:r>
              <a:rPr lang="en-US" dirty="0" smtClean="0"/>
              <a:t>declaration:</a:t>
            </a:r>
          </a:p>
          <a:p>
            <a:pPr marL="0" indent="0">
              <a:buNone/>
            </a:pPr>
            <a:r>
              <a:rPr lang="en-US" sz="25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[modifier] </a:t>
            </a:r>
            <a:r>
              <a:rPr lang="en-US" sz="2500" b="1" dirty="0" err="1">
                <a:solidFill>
                  <a:srgbClr val="0070C0"/>
                </a:solidFill>
                <a:latin typeface="Courier" pitchFamily="49" charset="0"/>
              </a:rPr>
              <a:t>ReturnType</a:t>
            </a:r>
            <a:r>
              <a:rPr lang="en-US" sz="2500" b="1" dirty="0">
                <a:latin typeface="Courier" pitchFamily="49" charset="0"/>
              </a:rPr>
              <a:t> </a:t>
            </a:r>
            <a:r>
              <a:rPr lang="en-US" sz="2500" b="1" dirty="0" err="1">
                <a:latin typeface="Courier" pitchFamily="49" charset="0"/>
              </a:rPr>
              <a:t>methodName</a:t>
            </a:r>
            <a:r>
              <a:rPr lang="en-US" sz="2500" b="1" dirty="0">
                <a:latin typeface="Courier" pitchFamily="49" charset="0"/>
              </a:rPr>
              <a:t> (</a:t>
            </a:r>
            <a:r>
              <a:rPr lang="en-US" sz="2500" b="1" dirty="0" err="1">
                <a:solidFill>
                  <a:srgbClr val="0070C0"/>
                </a:solidFill>
                <a:latin typeface="Courier" pitchFamily="49" charset="0"/>
              </a:rPr>
              <a:t>params</a:t>
            </a:r>
            <a:r>
              <a:rPr lang="en-US" sz="2500" b="1" dirty="0">
                <a:latin typeface="Courier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500" b="1" dirty="0">
                <a:latin typeface="Courier" pitchFamily="49" charset="0"/>
              </a:rPr>
              <a:t>  &lt;code&gt;</a:t>
            </a:r>
          </a:p>
          <a:p>
            <a:pPr marL="0" indent="0">
              <a:buNone/>
            </a:pPr>
            <a:r>
              <a:rPr lang="en-US" sz="2500" b="1" dirty="0">
                <a:latin typeface="Courier" pitchFamily="49" charset="0"/>
              </a:rPr>
              <a:t>}</a:t>
            </a:r>
          </a:p>
          <a:p>
            <a:pPr lvl="0">
              <a:buClrTx/>
              <a:buSzTx/>
              <a:buFont typeface="Arial" charset="0"/>
              <a:buChar char="•"/>
              <a:defRPr/>
            </a:pPr>
            <a:r>
              <a:rPr lang="en-US" sz="2500" dirty="0"/>
              <a:t>Signature: data help identifying something </a:t>
            </a:r>
          </a:p>
          <a:p>
            <a:pPr lvl="0">
              <a:buClrTx/>
              <a:buSzTx/>
              <a:buFont typeface="Arial" charset="0"/>
              <a:buChar char="•"/>
              <a:defRPr/>
            </a:pPr>
            <a:r>
              <a:rPr lang="en-US" sz="2500" dirty="0"/>
              <a:t>Method Signature: </a:t>
            </a:r>
            <a:r>
              <a:rPr lang="en-US" sz="2500" dirty="0" smtClean="0"/>
              <a:t>  </a:t>
            </a:r>
            <a:r>
              <a:rPr lang="en-US" sz="2500" dirty="0">
                <a:solidFill>
                  <a:srgbClr val="0000FF"/>
                </a:solidFill>
              </a:rPr>
              <a:t>name + order of parameter types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9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functions: Getter/Setter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A getter is a method that gets the value of a property.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setter is a method that sets the value of a property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completeness of encapsulation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to maintain a consistent interface in case internal details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4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functions: Getter/Setter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example: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public String </a:t>
            </a:r>
            <a:r>
              <a:rPr lang="en-US" dirty="0" err="1" smtClean="0">
                <a:solidFill>
                  <a:srgbClr val="0000FF"/>
                </a:solidFill>
              </a:rPr>
              <a:t>getName</a:t>
            </a:r>
            <a:r>
              <a:rPr lang="en-US" dirty="0" smtClean="0">
                <a:solidFill>
                  <a:srgbClr val="0000FF"/>
                </a:solidFill>
              </a:rPr>
              <a:t>(){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     return name;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public void </a:t>
            </a:r>
            <a:r>
              <a:rPr lang="en-US" dirty="0" err="1" smtClean="0">
                <a:solidFill>
                  <a:srgbClr val="0000FF"/>
                </a:solidFill>
              </a:rPr>
              <a:t>setName</a:t>
            </a:r>
            <a:r>
              <a:rPr lang="en-US" dirty="0" smtClean="0">
                <a:solidFill>
                  <a:srgbClr val="0000FF"/>
                </a:solidFill>
              </a:rPr>
              <a:t>(String name){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        if(! </a:t>
            </a:r>
            <a:r>
              <a:rPr lang="en-US" dirty="0" err="1" smtClean="0">
                <a:solidFill>
                  <a:srgbClr val="0000FF"/>
                </a:solidFill>
              </a:rPr>
              <a:t>name.isEmpty</a:t>
            </a:r>
            <a:r>
              <a:rPr lang="en-US" dirty="0" smtClean="0">
                <a:solidFill>
                  <a:srgbClr val="0000FF"/>
                </a:solidFill>
              </a:rPr>
              <a:t>())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             this.name=name;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  }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0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/>
              <a:t>Member functions: </a:t>
            </a:r>
            <a:br>
              <a:rPr lang="en-US" dirty="0"/>
            </a:br>
            <a:r>
              <a:rPr lang="en-US" dirty="0"/>
              <a:t>other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public void input(){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    //code here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public void output(){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      //code here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}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3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sz="3200" b="1" dirty="0"/>
              <a:t>Passing </a:t>
            </a:r>
            <a:r>
              <a:rPr lang="en-US" sz="3200" b="1" dirty="0" smtClean="0"/>
              <a:t>Arguments a Constructor/Method</a:t>
            </a:r>
            <a:endParaRPr lang="en-US" sz="3200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uses the mechanism passing by value. Arguments can be:</a:t>
            </a:r>
          </a:p>
          <a:p>
            <a:pPr lvl="1"/>
            <a:r>
              <a:rPr lang="en-US" dirty="0" smtClean="0"/>
              <a:t>Primitive </a:t>
            </a:r>
            <a:r>
              <a:rPr lang="en-US" dirty="0"/>
              <a:t>Data Type Arguments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Data Type </a:t>
            </a:r>
            <a:r>
              <a:rPr lang="en-US" dirty="0" smtClean="0"/>
              <a:t>Arguments (objects)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Creating </a:t>
            </a:r>
            <a:r>
              <a:rPr lang="en-US" sz="4000" b="1" dirty="0" smtClean="0"/>
              <a:t>Objects</a:t>
            </a:r>
            <a:endParaRPr lang="en-US" sz="4000" b="1" dirty="0"/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915400" cy="4876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500" dirty="0" smtClean="0"/>
              <a:t>Class </a:t>
            </a:r>
            <a:r>
              <a:rPr lang="en-US" sz="2500" dirty="0"/>
              <a:t>provides the blueprint for objects; you create an object from a </a:t>
            </a:r>
            <a:r>
              <a:rPr lang="en-US" sz="2500" dirty="0" smtClean="0"/>
              <a:t>class.</a:t>
            </a:r>
          </a:p>
          <a:p>
            <a:pPr marL="457200" lvl="1" indent="0">
              <a:buClrTx/>
              <a:buNone/>
            </a:pPr>
            <a:r>
              <a:rPr lang="en-US" sz="2400" dirty="0" smtClean="0">
                <a:latin typeface="Courier" pitchFamily="49" charset="0"/>
              </a:rPr>
              <a:t>Student</a:t>
            </a:r>
            <a:r>
              <a:rPr lang="en-US" sz="2400" b="1" dirty="0" smtClean="0">
                <a:latin typeface="Courier" pitchFamily="49" charset="0"/>
              </a:rPr>
              <a:t> </a:t>
            </a:r>
            <a:r>
              <a:rPr lang="en-US" sz="2400" b="1" dirty="0" err="1" smtClean="0">
                <a:latin typeface="Courier" pitchFamily="49" charset="0"/>
              </a:rPr>
              <a:t>stu</a:t>
            </a:r>
            <a:r>
              <a:rPr lang="en-US" sz="2400" dirty="0" smtClean="0">
                <a:latin typeface="Courier" pitchFamily="49" charset="0"/>
              </a:rPr>
              <a:t> </a:t>
            </a:r>
            <a:r>
              <a:rPr lang="en-US" sz="2400" dirty="0">
                <a:latin typeface="Courier" pitchFamily="49" charset="0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Courier" pitchFamily="49" charset="0"/>
              </a:rPr>
              <a:t>new</a:t>
            </a:r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dirty="0" smtClean="0">
                <a:latin typeface="Courier" pitchFamily="49" charset="0"/>
              </a:rPr>
              <a:t>Student(“SE123”,”Minh”,2000,”1 Ba </a:t>
            </a:r>
            <a:r>
              <a:rPr lang="en-US" sz="2400" dirty="0" err="1" smtClean="0">
                <a:latin typeface="Courier" pitchFamily="49" charset="0"/>
              </a:rPr>
              <a:t>Trieu</a:t>
            </a:r>
            <a:r>
              <a:rPr lang="en-US" sz="2400" dirty="0" smtClean="0">
                <a:latin typeface="Courier" pitchFamily="49" charset="0"/>
              </a:rPr>
              <a:t>”);</a:t>
            </a:r>
          </a:p>
          <a:p>
            <a:r>
              <a:rPr lang="en-US" dirty="0" smtClean="0"/>
              <a:t>Statement </a:t>
            </a:r>
            <a:r>
              <a:rPr lang="en-US" dirty="0"/>
              <a:t>has three </a:t>
            </a:r>
            <a:r>
              <a:rPr lang="en-US" dirty="0" smtClean="0"/>
              <a:t>parts: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Declaration</a:t>
            </a:r>
            <a:r>
              <a:rPr lang="en-US" sz="2400" dirty="0"/>
              <a:t>: </a:t>
            </a:r>
            <a:r>
              <a:rPr lang="en-US" sz="2400" dirty="0" smtClean="0"/>
              <a:t>are </a:t>
            </a:r>
            <a:r>
              <a:rPr lang="en-US" sz="2400" dirty="0"/>
              <a:t>all variable declarations that associate a variable name with an object type.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: The new keyword is a Java operator that creates the </a:t>
            </a:r>
            <a:r>
              <a:rPr lang="en-US" sz="2400" dirty="0" smtClean="0"/>
              <a:t>object (memory is allocated).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006600"/>
                </a:solidFill>
              </a:rPr>
              <a:t>Initialization</a:t>
            </a:r>
            <a:r>
              <a:rPr lang="en-US" sz="2400" dirty="0"/>
              <a:t>: The new operator is followed by a call to a constructor, which initializes the new </a:t>
            </a:r>
            <a:r>
              <a:rPr lang="en-US" sz="2400" dirty="0" smtClean="0"/>
              <a:t>object (values are assigned to fields).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>
              <a:latin typeface="Calibri" pitchFamily="34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09006" y="2743200"/>
            <a:ext cx="0" cy="99139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362200" y="2743200"/>
            <a:ext cx="9906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3048000"/>
            <a:ext cx="2590800" cy="22860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 smtClean="0"/>
              <a:t>Type of Constructors</a:t>
            </a:r>
            <a:br>
              <a:rPr lang="en-US" dirty="0" smtClean="0"/>
            </a:br>
            <a:r>
              <a:rPr lang="en-US" dirty="0" smtClean="0"/>
              <a:t>Create/Use an object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8637"/>
            <a:ext cx="8458200" cy="4373563"/>
          </a:xfrm>
          <a:ln>
            <a:noFill/>
          </a:ln>
        </p:spPr>
        <p:txBody>
          <a:bodyPr/>
          <a:lstStyle/>
          <a:p>
            <a:r>
              <a:rPr lang="en-US" sz="2400" b="1" i="1" dirty="0" smtClean="0"/>
              <a:t>Default constructor</a:t>
            </a:r>
            <a:r>
              <a:rPr lang="en-US" sz="2400" dirty="0" smtClean="0"/>
              <a:t>: Constructor with no parameter.</a:t>
            </a:r>
          </a:p>
          <a:p>
            <a:r>
              <a:rPr lang="en-US" sz="2400" b="1" i="1" dirty="0" smtClean="0"/>
              <a:t>Parametric constructor</a:t>
            </a:r>
            <a:r>
              <a:rPr lang="en-US" sz="2400" dirty="0" smtClean="0"/>
              <a:t>: Constructor with at least one parameter.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Create an object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ClassName obj1=new ClassName();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ClassName obj2=new ClassName(params);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/>
              <a:t>Accessing a field of the object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6600"/>
                </a:solidFill>
              </a:rPr>
              <a:t>      object.field</a:t>
            </a:r>
          </a:p>
          <a:p>
            <a:r>
              <a:rPr lang="en-US" sz="2400" b="1" dirty="0" smtClean="0"/>
              <a:t>Calling a method of an object</a:t>
            </a:r>
          </a:p>
          <a:p>
            <a:pPr marL="738188"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object.method(params)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2971802" y="2743202"/>
            <a:ext cx="1752598" cy="6857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695700" y="3162300"/>
            <a:ext cx="1676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do not implement any constructor, compiler will insert to the class a system default constructor</a:t>
            </a:r>
            <a:endParaRPr lang="en-US" sz="2800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2057400"/>
            <a:ext cx="5257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demonstration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(package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point1)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class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IntPoint1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represents a point in an integral two dimensional coordinate.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-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The class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IntPoint1_Use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having the main method in which the class IntPoint1 is used.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941402"/>
            <a:ext cx="3409950" cy="3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 smtClean="0"/>
              <a:t>Class and Object</a:t>
            </a:r>
          </a:p>
          <a:p>
            <a:r>
              <a:rPr lang="en-US" sz="2400" dirty="0" smtClean="0"/>
              <a:t>How to identify classes</a:t>
            </a:r>
          </a:p>
          <a:p>
            <a:r>
              <a:rPr lang="en-US" sz="2400" dirty="0" smtClean="0"/>
              <a:t>Hints for class design</a:t>
            </a:r>
          </a:p>
          <a:p>
            <a:r>
              <a:rPr lang="en-US" sz="2400" dirty="0" smtClean="0"/>
              <a:t>How to declare/use a class</a:t>
            </a:r>
          </a:p>
          <a:p>
            <a:r>
              <a:rPr lang="en-US" sz="2400" dirty="0" smtClean="0"/>
              <a:t>Current object</a:t>
            </a:r>
          </a:p>
          <a:p>
            <a:r>
              <a:rPr lang="en-US" sz="2400" dirty="0" smtClean="0"/>
              <a:t>Member functions</a:t>
            </a:r>
          </a:p>
          <a:p>
            <a:r>
              <a:rPr lang="en-US" sz="2400" dirty="0"/>
              <a:t>Concept Package</a:t>
            </a:r>
          </a:p>
          <a:p>
            <a:r>
              <a:rPr lang="en-US" sz="2400" dirty="0" smtClean="0"/>
              <a:t>Access modifiers </a:t>
            </a:r>
            <a:r>
              <a:rPr lang="en-US" sz="2400" dirty="0" smtClean="0"/>
              <a:t>(a way to hide some members in a class)</a:t>
            </a:r>
          </a:p>
          <a:p>
            <a:pPr>
              <a:buClrTx/>
              <a:buSzTx/>
            </a:pPr>
            <a:r>
              <a:rPr lang="en-US" sz="2400" dirty="0" smtClean="0">
                <a:cs typeface="Arial" charset="0"/>
              </a:rPr>
              <a:t>Case </a:t>
            </a:r>
            <a:r>
              <a:rPr lang="en-US" sz="2400" dirty="0" smtClean="0">
                <a:cs typeface="Arial" charset="0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do not implement any constructor, compiler will insert to the class a default constructor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6800850" cy="2333625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5905500" cy="26289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5791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5791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9000" y="45720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4267200"/>
            <a:ext cx="68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5720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100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6743700" y="51435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05800" y="45720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305800" y="4267200"/>
            <a:ext cx="6858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1"/>
            <a:endCxn id="10" idx="3"/>
          </p:cNvCxnSpPr>
          <p:nvPr/>
        </p:nvCxnSpPr>
        <p:spPr>
          <a:xfrm rot="10800000">
            <a:off x="7924800" y="47244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7924801" y="4419600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15200" y="5029200"/>
            <a:ext cx="16764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(1) Memory allocation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7467600" y="3505200"/>
            <a:ext cx="1371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(2) Setup values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2133600"/>
            <a:ext cx="1752600" cy="92333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Order for initializing an object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3048000" y="4953000"/>
            <a:ext cx="3733800" cy="1022866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029200" y="4724400"/>
            <a:ext cx="1676400" cy="1524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1" idx="2"/>
          </p:cNvCxnSpPr>
          <p:nvPr/>
        </p:nvCxnSpPr>
        <p:spPr>
          <a:xfrm>
            <a:off x="4267200" y="2971800"/>
            <a:ext cx="3200400" cy="838200"/>
          </a:xfrm>
          <a:prstGeom prst="straightConnector1">
            <a:avLst/>
          </a:prstGeom>
          <a:ln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1752600"/>
            <a:ext cx="36576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System constructor will  clear all bits in allocated 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0" y="5867400"/>
            <a:ext cx="3733800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 object variable is a reference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demonstration will depict</a:t>
            </a: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The way to insert some methods automatically in NetBeans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- If user-defined constructors are implemented, compiler does not insert the system default constructor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438400"/>
            <a:ext cx="35853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27908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1676400"/>
            <a:ext cx="2657475" cy="2162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828800"/>
            <a:ext cx="2466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038600"/>
            <a:ext cx="4076700" cy="2628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129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Insert constructor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3352800"/>
            <a:ext cx="838200" cy="3048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76800" y="2667000"/>
            <a:ext cx="1600200" cy="4572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886200" y="3124200"/>
            <a:ext cx="2895600" cy="2057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200" y="47244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names are the same as those in declared data filed. So, the keyword </a:t>
            </a:r>
            <a:r>
              <a:rPr lang="en-US" b="1" dirty="0" smtClean="0">
                <a:solidFill>
                  <a:srgbClr val="0000FF"/>
                </a:solidFill>
              </a:rPr>
              <a:t>this</a:t>
            </a:r>
            <a:r>
              <a:rPr lang="en-US" dirty="0" smtClean="0"/>
              <a:t>  will help distinguish field name and parameter name.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this.x</a:t>
            </a:r>
            <a:r>
              <a:rPr lang="en-US" dirty="0" smtClean="0"/>
              <a:t> means that x of this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2133600"/>
            <a:ext cx="5476875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default constructor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Insert getter/setter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1143000"/>
            <a:ext cx="48768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Accessing each data field is usually supported by :</a:t>
            </a:r>
          </a:p>
          <a:p>
            <a:r>
              <a:rPr lang="en-US" dirty="0" smtClean="0"/>
              <a:t>A getter for reading value of this field</a:t>
            </a:r>
          </a:p>
          <a:p>
            <a:r>
              <a:rPr lang="en-US" dirty="0" smtClean="0"/>
              <a:t>A setter for modifying this field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1381125" cy="1666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924425"/>
            <a:ext cx="3190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2057400"/>
            <a:ext cx="3971925" cy="449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5400000">
            <a:off x="608806" y="5257800"/>
            <a:ext cx="1066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3" idx="3"/>
          </p:cNvCxnSpPr>
          <p:nvPr/>
        </p:nvCxnSpPr>
        <p:spPr>
          <a:xfrm>
            <a:off x="1762125" y="5786438"/>
            <a:ext cx="676275" cy="80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2590800" y="6096000"/>
            <a:ext cx="304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5029200"/>
            <a:ext cx="22860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96962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sz="2800" dirty="0" smtClean="0"/>
              <a:t>If we implement a constructor, compiler does not insert system constructor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90625"/>
            <a:ext cx="3848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7450" y="4333875"/>
            <a:ext cx="6534150" cy="2143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1524000" y="37338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63562"/>
          </a:xfrm>
        </p:spPr>
        <p:txBody>
          <a:bodyPr/>
          <a:lstStyle/>
          <a:p>
            <a:r>
              <a:rPr lang="en-US" sz="2800" dirty="0" smtClean="0"/>
              <a:t>Explain the result of the following program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4486275" cy="49815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7414" y="3876674"/>
            <a:ext cx="4107986" cy="19145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447800"/>
            <a:ext cx="597217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Package?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>
                <a:cs typeface="Arial" pitchFamily="34" charset="0"/>
              </a:rPr>
              <a:t>A package is a namespace that organizes a set of related classes and </a:t>
            </a:r>
            <a:r>
              <a:rPr lang="en-US" sz="3200" dirty="0" smtClean="0">
                <a:cs typeface="Arial" pitchFamily="34" charset="0"/>
              </a:rPr>
              <a:t>interfaces.</a:t>
            </a:r>
          </a:p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/>
              <a:t>The Java platform provides an enormous class library (a set of packages) suitable for use in your own </a:t>
            </a:r>
            <a:r>
              <a:rPr lang="en-US" sz="3200" dirty="0" smtClean="0"/>
              <a:t>applications called API.</a:t>
            </a:r>
            <a:endParaRPr lang="en-US" sz="2800" dirty="0">
              <a:cs typeface="Arial" pitchFamily="34" charset="0"/>
            </a:endParaRPr>
          </a:p>
          <a:p>
            <a:pPr marL="742950" lvl="2" indent="-342900"/>
            <a:r>
              <a:rPr lang="en-US" dirty="0"/>
              <a:t>For example, a String object contains state and behavior for character </a:t>
            </a:r>
            <a:r>
              <a:rPr lang="en-US" dirty="0" smtClean="0"/>
              <a:t>strings.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User-Defined </a:t>
            </a:r>
            <a:r>
              <a:rPr lang="en-US" sz="4000" b="1" dirty="0" smtClean="0"/>
              <a:t>Package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362200" cy="457199"/>
          </a:xfrm>
        </p:spPr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b="1" dirty="0" smtClean="0"/>
              <a:t>Add a Java class</a:t>
            </a:r>
            <a:endParaRPr lang="en-US" b="1" dirty="0"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69913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219200"/>
            <a:ext cx="58769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962400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package is used, it must be the first line in Java 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429000"/>
            <a:ext cx="8496300" cy="329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15962"/>
          </a:xfrm>
        </p:spPr>
        <p:txBody>
          <a:bodyPr/>
          <a:lstStyle/>
          <a:p>
            <a:r>
              <a:rPr lang="en-US" sz="4000" dirty="0" smtClean="0"/>
              <a:t>User-Defined </a:t>
            </a:r>
            <a:r>
              <a:rPr lang="en-US" sz="4000" b="1" dirty="0" smtClean="0"/>
              <a:t>Package</a:t>
            </a:r>
            <a:endParaRPr lang="en-US" sz="40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412" y="990600"/>
            <a:ext cx="2767188" cy="24669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895600"/>
            <a:ext cx="2971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914400"/>
            <a:ext cx="4963182" cy="19716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37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 modifiers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Modifier (linguistics)is a word which can bring out the meaning of other word (adjective </a:t>
            </a:r>
            <a:r>
              <a:rPr lang="en-US" sz="2400" dirty="0" smtClean="0">
                <a:sym typeface="Wingdings" pitchFamily="2" charset="2"/>
              </a:rPr>
              <a:t>noun, adverb  verb)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Modifiers (OOP) are keywords </a:t>
            </a:r>
            <a:r>
              <a:rPr lang="en-US" sz="2400" dirty="0" smtClean="0">
                <a:latin typeface="Arial" charset="0"/>
                <a:cs typeface="Arial" charset="0"/>
              </a:rPr>
              <a:t>that give the compiler information about the nature of code (methods), data, classes.</a:t>
            </a:r>
            <a:endParaRPr lang="en-US" sz="2400" dirty="0" smtClean="0"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Java supports some modifiers in which some of them are common and they are called as </a:t>
            </a:r>
            <a:r>
              <a:rPr lang="en-US" sz="2400" b="1" u="sng" dirty="0" smtClean="0">
                <a:solidFill>
                  <a:srgbClr val="0000FF"/>
                </a:solidFill>
              </a:rPr>
              <a:t>access modifiers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00FF"/>
                </a:solidFill>
              </a:rPr>
              <a:t>public, </a:t>
            </a:r>
            <a:r>
              <a:rPr lang="en-US" sz="2400" dirty="0" smtClean="0">
                <a:solidFill>
                  <a:srgbClr val="0000FF"/>
                </a:solidFill>
              </a:rPr>
              <a:t>protected, private</a:t>
            </a:r>
            <a:r>
              <a:rPr lang="en-US" sz="2400" dirty="0" smtClean="0"/>
              <a:t>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Access modifiers </a:t>
            </a:r>
            <a:r>
              <a:rPr lang="en-US" sz="2400" dirty="0" smtClean="0"/>
              <a:t>will impose level of accessing on 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class (where it can be used?)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methods (whether they can be called or not)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fields (whether they may be read/written or not)</a:t>
            </a:r>
          </a:p>
          <a:p>
            <a:pPr>
              <a:buClrTx/>
              <a:buSz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524000"/>
            <a:ext cx="8839200" cy="45259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Arial" charset="0"/>
                <a:cs typeface="Arial" charset="0"/>
              </a:rPr>
              <a:t>Aggregation of data and behavior.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Class = Data (fields/properties) + Methods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Data of a class should be hidden from the outside.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All behaviors should be accessed only via methods.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 method should have a </a:t>
            </a:r>
            <a:r>
              <a:rPr lang="en-US" sz="2400" i="1" dirty="0" smtClean="0">
                <a:latin typeface="Arial" charset="0"/>
                <a:cs typeface="Arial" charset="0"/>
              </a:rPr>
              <a:t>boundary condition: </a:t>
            </a:r>
            <a:r>
              <a:rPr lang="en-US" sz="2400" dirty="0" smtClean="0">
                <a:latin typeface="Arial" charset="0"/>
                <a:cs typeface="Arial" charset="0"/>
              </a:rPr>
              <a:t>Parameters must be checked (use if statement) in order to assure that data of an object are always valid.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Constructor</a:t>
            </a:r>
            <a:r>
              <a:rPr lang="en-US" sz="2400" dirty="0" smtClean="0">
                <a:latin typeface="Arial" charset="0"/>
                <a:cs typeface="Arial" charset="0"/>
              </a:rPr>
              <a:t>: A special method it’s code will execute  when an object of this class is initialized.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Getters/Setters: </a:t>
            </a:r>
            <a:r>
              <a:rPr lang="en-US" sz="2400" dirty="0" smtClean="0"/>
              <a:t>implementing</a:t>
            </a:r>
            <a:r>
              <a:rPr lang="en-US" sz="2400" dirty="0"/>
              <a:t> </a:t>
            </a:r>
            <a:r>
              <a:rPr lang="en-US" sz="2400" b="1" dirty="0"/>
              <a:t>getter</a:t>
            </a:r>
            <a:r>
              <a:rPr lang="en-US" sz="2400" dirty="0"/>
              <a:t> and </a:t>
            </a:r>
            <a:r>
              <a:rPr lang="en-US" sz="2400" b="1" dirty="0"/>
              <a:t>setter</a:t>
            </a:r>
            <a:r>
              <a:rPr lang="en-US" sz="2400" dirty="0"/>
              <a:t> is one of the ways to enforce encapsulation in the program’s </a:t>
            </a:r>
            <a:r>
              <a:rPr lang="en-US" sz="2400" dirty="0" smtClean="0"/>
              <a:t>code.</a:t>
            </a:r>
            <a:endParaRPr lang="en-US" sz="24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ClrTx/>
              <a:buSzTx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en-US" b="1" dirty="0" smtClean="0"/>
              <a:t>Outside of a Class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504950"/>
            <a:ext cx="45815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76400"/>
            <a:ext cx="6029325" cy="2095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14600" y="4267200"/>
            <a:ext cx="19050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Inside of the class InPoint2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3905071"/>
            <a:ext cx="2819400" cy="120032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Inside of the class InPoint2_Use and it is outside of the class IntPoint2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rot="16200000" flipV="1">
            <a:off x="6258015" y="3343186"/>
            <a:ext cx="628471" cy="4953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6800" y="5200471"/>
            <a:ext cx="41148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Outside of the class A is another class where the class A is accessed (used)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-1828800" y="4114800"/>
            <a:ext cx="4267200" cy="158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 Modifiers</a:t>
            </a:r>
            <a:endParaRPr lang="en-US" b="1" dirty="0"/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1676400"/>
            <a:ext cx="8001000" cy="4114800"/>
            <a:chOff x="533400" y="2362200"/>
            <a:chExt cx="8001000" cy="4114800"/>
          </a:xfrm>
        </p:grpSpPr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533400" y="2362200"/>
              <a:ext cx="2438400" cy="30480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Access level</a:t>
              </a: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533400" y="2514600"/>
              <a:ext cx="8001000" cy="3962400"/>
              <a:chOff x="304800" y="2590800"/>
              <a:chExt cx="8001000" cy="3962400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1371600" cy="304800"/>
              </a:xfrm>
              <a:prstGeom prst="rect">
                <a:avLst/>
              </a:prstGeom>
              <a:gradFill rotWithShape="1">
                <a:gsLst>
                  <a:gs pos="0">
                    <a:srgbClr val="FFCC66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Applied to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3657600" y="27606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public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57600" y="3827462"/>
                <a:ext cx="1371600" cy="381000"/>
              </a:xfrm>
              <a:prstGeom prst="rect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protected</a:t>
                </a: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57600" y="4970462"/>
                <a:ext cx="1371600" cy="3810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private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57600" y="5638800"/>
                <a:ext cx="1371600" cy="91440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no specifier</a:t>
                </a:r>
              </a:p>
              <a:p>
                <a:pPr algn="ctr"/>
                <a:r>
                  <a:rPr lang="en-US" dirty="0"/>
                  <a:t>(default)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6629400" y="3141662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interface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6629400" y="4191000"/>
                <a:ext cx="16764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class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629400" y="5029200"/>
                <a:ext cx="1676400" cy="914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members of</a:t>
                </a:r>
              </a:p>
              <a:p>
                <a:pPr algn="ctr"/>
                <a:r>
                  <a:rPr lang="en-US" dirty="0"/>
                  <a:t>interface/class</a:t>
                </a: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457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029200" y="2913062"/>
                <a:ext cx="1524000" cy="2497138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>
                <a:off x="5029200" y="5122862"/>
                <a:ext cx="1524000" cy="515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5029200" y="3979862"/>
                <a:ext cx="1524000" cy="1582738"/>
              </a:xfrm>
              <a:prstGeom prst="line">
                <a:avLst/>
              </a:prstGeom>
              <a:noFill/>
              <a:ln w="9525">
                <a:solidFill>
                  <a:srgbClr val="00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V="1">
                <a:off x="5029200" y="3522662"/>
                <a:ext cx="1600200" cy="264953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 flipV="1">
                <a:off x="5029200" y="4572000"/>
                <a:ext cx="1600200" cy="1600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5029200" y="5715000"/>
                <a:ext cx="1524000" cy="457200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Text Box 28"/>
              <p:cNvSpPr txBox="1">
                <a:spLocks noChangeArrowheads="1"/>
              </p:cNvSpPr>
              <p:nvPr/>
            </p:nvSpPr>
            <p:spPr bwMode="auto">
              <a:xfrm>
                <a:off x="609600" y="2760662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Free-accessing</a:t>
                </a:r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533400" y="3352800"/>
                <a:ext cx="27432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package/ subclass</a:t>
                </a:r>
              </a:p>
            </p:txBody>
          </p:sp>
          <p:sp>
            <p:nvSpPr>
              <p:cNvPr id="27" name="Text Box 30"/>
              <p:cNvSpPr txBox="1">
                <a:spLocks noChangeArrowheads="1"/>
              </p:cNvSpPr>
              <p:nvPr/>
            </p:nvSpPr>
            <p:spPr bwMode="auto">
              <a:xfrm>
                <a:off x="609600" y="46482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outside cannot access</a:t>
                </a:r>
              </a:p>
            </p:txBody>
          </p:sp>
          <p:sp>
            <p:nvSpPr>
              <p:cNvPr id="28" name="Text Box 31"/>
              <p:cNvSpPr txBox="1">
                <a:spLocks noChangeArrowheads="1"/>
              </p:cNvSpPr>
              <p:nvPr/>
            </p:nvSpPr>
            <p:spPr bwMode="auto">
              <a:xfrm>
                <a:off x="609600" y="5562600"/>
                <a:ext cx="274320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package</a:t>
                </a:r>
              </a:p>
            </p:txBody>
          </p:sp>
          <p:pic>
            <p:nvPicPr>
              <p:cNvPr id="29" name="Picture 34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838200" y="5943600"/>
                <a:ext cx="533400" cy="36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35"/>
              <p:cNvPicPr>
                <a:picLocks noChangeAspect="1" noChangeArrowheads="1"/>
              </p:cNvPicPr>
              <p:nvPr/>
            </p:nvPicPr>
            <p:blipFill>
              <a:blip r:embed="rId3">
                <a:lum bright="-20000" contrast="40000"/>
              </a:blip>
              <a:srcRect/>
              <a:stretch>
                <a:fillRect/>
              </a:stretch>
            </p:blipFill>
            <p:spPr bwMode="auto">
              <a:xfrm>
                <a:off x="304800" y="4038600"/>
                <a:ext cx="533400" cy="3635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37" descr="halfencrypted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5003800"/>
                <a:ext cx="406400" cy="40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8" descr="messagebox_critical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19200" y="50800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40" descr="PH03425I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00200" y="3657600"/>
                <a:ext cx="1066800" cy="719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41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828800" y="56388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42" descr="J01018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38200" y="3657600"/>
                <a:ext cx="5048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Line 43"/>
              <p:cNvSpPr>
                <a:spLocks noChangeShapeType="1"/>
              </p:cNvSpPr>
              <p:nvPr/>
            </p:nvSpPr>
            <p:spPr bwMode="auto">
              <a:xfrm>
                <a:off x="533400" y="3294062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45"/>
              <p:cNvSpPr>
                <a:spLocks noChangeShapeType="1"/>
              </p:cNvSpPr>
              <p:nvPr/>
            </p:nvSpPr>
            <p:spPr bwMode="auto">
              <a:xfrm>
                <a:off x="533400" y="45720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533400" y="5486400"/>
                <a:ext cx="449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5410200" y="54290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 is a group of prototyped methods and they will be implemented in a class afterward. </a:t>
            </a:r>
            <a:r>
              <a:rPr lang="en-US" b="1" dirty="0" smtClean="0"/>
              <a:t>It will be introduced later.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0" y="1030069"/>
            <a:ext cx="4267200" cy="64633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Order: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public &gt; protected &gt; default &gt; private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" y="5983069"/>
            <a:ext cx="427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If </a:t>
            </a:r>
            <a:r>
              <a:rPr lang="en-US" dirty="0"/>
              <a:t>you don't use any modifier, it is treated as default by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b="1" dirty="0" smtClean="0"/>
              <a:t>Access Modifiers</a:t>
            </a:r>
            <a:endParaRPr lang="en-US" b="1" dirty="0"/>
          </a:p>
        </p:txBody>
      </p:sp>
      <p:grpSp>
        <p:nvGrpSpPr>
          <p:cNvPr id="39" name="Group 18"/>
          <p:cNvGrpSpPr>
            <a:grpSpLocks/>
          </p:cNvGrpSpPr>
          <p:nvPr/>
        </p:nvGrpSpPr>
        <p:grpSpPr bwMode="auto">
          <a:xfrm>
            <a:off x="68263" y="914400"/>
            <a:ext cx="9037637" cy="5876925"/>
            <a:chOff x="67609" y="914400"/>
            <a:chExt cx="9038291" cy="5876925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609" y="914400"/>
              <a:ext cx="2142191" cy="2362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200" y="990600"/>
              <a:ext cx="3286125" cy="216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91200" y="990600"/>
              <a:ext cx="33147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2000" y="3276600"/>
              <a:ext cx="4972050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5" name="Straight Arrow Connector 44"/>
          <p:cNvCxnSpPr/>
          <p:nvPr/>
        </p:nvCxnSpPr>
        <p:spPr>
          <a:xfrm flipV="1">
            <a:off x="1066800" y="2590800"/>
            <a:ext cx="53340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14600" y="2286000"/>
            <a:ext cx="388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609600" y="3657600"/>
            <a:ext cx="3810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-152400" y="3200400"/>
            <a:ext cx="43434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4419600"/>
            <a:ext cx="3276600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super: Keyword for calling a member declared in the father class.</a:t>
            </a:r>
          </a:p>
          <a:p>
            <a:r>
              <a:rPr lang="en-US" smtClean="0">
                <a:solidFill>
                  <a:schemeClr val="bg1"/>
                </a:solidFill>
              </a:rPr>
              <a:t>If contructor of sub-class calls a constructor of it’s father using super, it must be the first statement in the sub-class constructor.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457325"/>
            <a:ext cx="68865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sz="3200" b="1" dirty="0" smtClean="0"/>
              <a:t>Demo: Methods with </a:t>
            </a:r>
            <a:br>
              <a:rPr lang="en-US" sz="3200" b="1" dirty="0" smtClean="0"/>
            </a:br>
            <a:r>
              <a:rPr lang="en-US" sz="3200" b="1" dirty="0" smtClean="0"/>
              <a:t>Arbitrary Number of Arguments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1143000"/>
            <a:ext cx="4114800" cy="92333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group is treated as an array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group.length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number of elements</a:t>
            </a:r>
          </a:p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group[i]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: The element at the position 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Case study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Problem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A </a:t>
            </a:r>
            <a:r>
              <a:rPr lang="en-US" sz="2800" dirty="0"/>
              <a:t>sports car can be one of a variety of </a:t>
            </a:r>
            <a:r>
              <a:rPr lang="en-US" sz="2800" dirty="0" err="1"/>
              <a:t>colours</a:t>
            </a:r>
            <a:r>
              <a:rPr lang="en-US" sz="2800" dirty="0"/>
              <a:t>, with an engine power between 100 HP and 200 HP. It can be a convertible or a regular model. The car has a button that starts the engine and a parking brake. When the parking brake is released and you press the accelerator, it drives in the direction determined by the transmission setting.</a:t>
            </a:r>
            <a:endParaRPr lang="en-US" sz="28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Report…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17526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sz="2600" b="1" u="sng" dirty="0" smtClean="0">
                <a:latin typeface="Arial" charset="0"/>
                <a:cs typeface="Arial" charset="0"/>
              </a:rPr>
              <a:t>Class Design</a:t>
            </a:r>
          </a:p>
          <a:p>
            <a:pPr marL="49213" indent="-49213">
              <a:buFont typeface="Arial" charset="0"/>
              <a:buNone/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From the problem description, concepts in the problem domain are expressed by following classes:</a:t>
            </a:r>
            <a:endParaRPr lang="en-US" sz="2400" dirty="0" smtClean="0">
              <a:latin typeface="Arial" charset="0"/>
              <a:cs typeface="Arial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53570"/>
            <a:ext cx="5701696" cy="18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Report…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1143000"/>
          </a:xfrm>
        </p:spPr>
        <p:txBody>
          <a:bodyPr/>
          <a:lstStyle/>
          <a:p>
            <a:r>
              <a:rPr lang="en-US" dirty="0"/>
              <a:t>A UML class diagram is used to represent the Car class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2362200"/>
            <a:ext cx="41910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3048000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6981" y="25716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46087" y="3124200"/>
            <a:ext cx="2634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Colour</a:t>
            </a:r>
            <a:r>
              <a:rPr lang="en-US" dirty="0" smtClean="0"/>
              <a:t>: String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EnginePower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Convertible: </a:t>
            </a:r>
            <a:r>
              <a:rPr lang="en-US" dirty="0" err="1" smtClean="0"/>
              <a:t>boolean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parkingBrake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05200" y="4324529"/>
            <a:ext cx="41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8925" y="4587712"/>
            <a:ext cx="37818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+Car()</a:t>
            </a:r>
            <a:br>
              <a:rPr lang="en-US" dirty="0" smtClean="0"/>
            </a:br>
            <a:r>
              <a:rPr lang="en-US" dirty="0" smtClean="0"/>
              <a:t>+Car(String,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 )</a:t>
            </a:r>
            <a:br>
              <a:rPr lang="en-US" dirty="0" smtClean="0"/>
            </a:br>
            <a:r>
              <a:rPr lang="en-US" dirty="0" smtClean="0"/>
              <a:t>+</a:t>
            </a:r>
            <a:r>
              <a:rPr lang="en-US" dirty="0" err="1" smtClean="0"/>
              <a:t>pressStartButton</a:t>
            </a:r>
            <a:r>
              <a:rPr lang="en-US" dirty="0" smtClean="0"/>
              <a:t>():void </a:t>
            </a:r>
            <a:br>
              <a:rPr lang="en-US" dirty="0" smtClean="0"/>
            </a:br>
            <a:r>
              <a:rPr lang="en-US" dirty="0" smtClean="0"/>
              <a:t>+</a:t>
            </a:r>
            <a:r>
              <a:rPr lang="en-US" dirty="0" err="1" smtClean="0"/>
              <a:t>pressAcceleratorButton</a:t>
            </a:r>
            <a:r>
              <a:rPr lang="en-US" dirty="0" smtClean="0"/>
              <a:t>(): void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 err="1" smtClean="0"/>
              <a:t>getColour</a:t>
            </a:r>
            <a:r>
              <a:rPr lang="en-US" dirty="0" smtClean="0"/>
              <a:t>(): String</a:t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dirty="0" err="1" smtClean="0"/>
              <a:t>setColour</a:t>
            </a:r>
            <a:r>
              <a:rPr lang="en-US" dirty="0" smtClean="0"/>
              <a:t>(String): void</a:t>
            </a:r>
            <a:br>
              <a:rPr lang="en-US" dirty="0" smtClean="0"/>
            </a:b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1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4" y="1143000"/>
            <a:ext cx="875687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804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" y="1025953"/>
            <a:ext cx="9038412" cy="545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381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6" y="1201804"/>
            <a:ext cx="8636044" cy="458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38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 How to Identity a Class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 noun: Class</a:t>
            </a:r>
          </a:p>
          <a:p>
            <a:r>
              <a:rPr lang="en-US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 as modifiers of main noun: Fields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Verbs related to main noun: Methods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400" y="3143922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For example</a:t>
            </a:r>
            <a:r>
              <a:rPr lang="en-US" sz="2400" dirty="0" smtClean="0"/>
              <a:t>, details of a </a:t>
            </a:r>
            <a:r>
              <a:rPr lang="en-US" sz="2400" b="1" dirty="0" smtClean="0">
                <a:solidFill>
                  <a:srgbClr val="0000FF"/>
                </a:solidFill>
              </a:rPr>
              <a:t>student </a:t>
            </a:r>
            <a:r>
              <a:rPr lang="en-US" sz="2400" dirty="0" smtClean="0"/>
              <a:t>include </a:t>
            </a:r>
            <a:r>
              <a:rPr lang="en-US" sz="2400" b="1" dirty="0" smtClean="0">
                <a:solidFill>
                  <a:srgbClr val="006600"/>
                </a:solidFill>
              </a:rPr>
              <a:t>code, name, year of birth, address.</a:t>
            </a:r>
          </a:p>
          <a:p>
            <a:r>
              <a:rPr lang="en-US" sz="2400" dirty="0" smtClean="0"/>
              <a:t>Write a Java program that will allow </a:t>
            </a:r>
            <a:r>
              <a:rPr lang="en-US" sz="2400" b="1" dirty="0" smtClean="0">
                <a:solidFill>
                  <a:srgbClr val="FF0000"/>
                </a:solidFill>
              </a:rPr>
              <a:t>input</a:t>
            </a:r>
            <a:r>
              <a:rPr lang="en-US" sz="2400" dirty="0" smtClean="0"/>
              <a:t>  a student, </a:t>
            </a:r>
            <a:r>
              <a:rPr lang="en-US" sz="2400" b="1" dirty="0" smtClean="0">
                <a:solidFill>
                  <a:srgbClr val="FF0000"/>
                </a:solidFill>
              </a:rPr>
              <a:t>outpu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 his/her.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3143922"/>
            <a:ext cx="3429000" cy="1477328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Main noun: </a:t>
            </a:r>
            <a:r>
              <a:rPr lang="en-US" b="1" dirty="0" smtClean="0">
                <a:solidFill>
                  <a:srgbClr val="006600"/>
                </a:solidFill>
              </a:rPr>
              <a:t>Student</a:t>
            </a:r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Auxiliary </a:t>
            </a:r>
            <a:r>
              <a:rPr lang="en-US" b="1" dirty="0" err="1" smtClean="0">
                <a:solidFill>
                  <a:srgbClr val="0000FF"/>
                </a:solidFill>
              </a:rPr>
              <a:t>nouns:</a:t>
            </a:r>
            <a:r>
              <a:rPr lang="en-US" b="1" dirty="0" err="1" smtClean="0">
                <a:solidFill>
                  <a:srgbClr val="006600"/>
                </a:solidFill>
              </a:rPr>
              <a:t>code</a:t>
            </a:r>
            <a:r>
              <a:rPr lang="en-US" b="1" dirty="0" smtClean="0">
                <a:solidFill>
                  <a:srgbClr val="006600"/>
                </a:solidFill>
              </a:rPr>
              <a:t> , name, </a:t>
            </a:r>
            <a:r>
              <a:rPr lang="en-US" b="1" dirty="0" err="1" smtClean="0">
                <a:solidFill>
                  <a:srgbClr val="006600"/>
                </a:solidFill>
              </a:rPr>
              <a:t>bYear</a:t>
            </a:r>
            <a:r>
              <a:rPr lang="en-US" b="1" dirty="0" smtClean="0">
                <a:solidFill>
                  <a:srgbClr val="006600"/>
                </a:solidFill>
              </a:rPr>
              <a:t>, address;</a:t>
            </a:r>
            <a:br>
              <a:rPr lang="en-US" b="1" dirty="0" smtClean="0">
                <a:solidFill>
                  <a:srgbClr val="006600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verbs:   </a:t>
            </a:r>
            <a:r>
              <a:rPr lang="en-US" b="1" dirty="0" smtClean="0">
                <a:solidFill>
                  <a:srgbClr val="006600"/>
                </a:solidFill>
              </a:rPr>
              <a:t>input() ,  output() </a:t>
            </a:r>
          </a:p>
          <a:p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anatomy of a class, and how to declare fields, methods, and constructors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Hints for class design: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/>
              <a:t>Main noun </a:t>
            </a:r>
            <a:r>
              <a:rPr lang="en-US" sz="2000" dirty="0" smtClean="0">
                <a:sym typeface="Wingdings" pitchFamily="2" charset="2"/>
              </a:rPr>
              <a:t>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>
                <a:sym typeface="Wingdings" pitchFamily="2" charset="2"/>
              </a:rPr>
              <a:t>Descriptive nouns  Fields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000" dirty="0" smtClean="0">
                <a:sym typeface="Wingdings" pitchFamily="2" charset="2"/>
              </a:rPr>
              <a:t>Methods: Constructors, Getters, Setters, Normal methods  </a:t>
            </a:r>
            <a:endParaRPr lang="en-US" sz="20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Creating </a:t>
            </a:r>
            <a:r>
              <a:rPr lang="en-US" sz="2800" dirty="0"/>
              <a:t>and using objects. </a:t>
            </a:r>
            <a:endParaRPr lang="en-US" sz="28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To </a:t>
            </a:r>
            <a:r>
              <a:rPr lang="en-US" sz="2800" dirty="0"/>
              <a:t>instantiate an </a:t>
            </a:r>
            <a:r>
              <a:rPr lang="en-US" sz="2800" dirty="0" smtClean="0"/>
              <a:t>object: Using </a:t>
            </a:r>
            <a:r>
              <a:rPr lang="en-US" sz="2800" dirty="0" smtClean="0"/>
              <a:t>appropriate constructors</a:t>
            </a:r>
            <a:endParaRPr lang="en-US" sz="28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Use the</a:t>
            </a:r>
            <a:r>
              <a:rPr lang="en-US" sz="2800" dirty="0"/>
              <a:t> dot operator to access the object's instance variables and methods.</a:t>
            </a:r>
            <a:endParaRPr lang="en-US" sz="2800" b="1" dirty="0" smtClean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Hints for 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UML class diagram is used to represent the </a:t>
            </a:r>
            <a:r>
              <a:rPr lang="en-US" dirty="0" smtClean="0"/>
              <a:t>Student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2667000"/>
            <a:ext cx="4114800" cy="2703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3429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276517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981200" y="4572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0" y="3408381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Code: String</a:t>
            </a:r>
            <a:br>
              <a:rPr lang="en-US" dirty="0" smtClean="0"/>
            </a:br>
            <a:r>
              <a:rPr lang="en-US" dirty="0" smtClean="0"/>
              <a:t>name: String</a:t>
            </a:r>
            <a:br>
              <a:rPr lang="en-US" dirty="0" smtClean="0"/>
            </a:br>
            <a:r>
              <a:rPr lang="en-US" dirty="0" err="1" smtClean="0"/>
              <a:t>bYear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address: String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47244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Input(): void</a:t>
            </a:r>
            <a:br>
              <a:rPr lang="en-US" dirty="0" smtClean="0"/>
            </a:br>
            <a:r>
              <a:rPr lang="en-US" dirty="0" smtClean="0"/>
              <a:t>output():void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7800" y="2996004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2734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54974" y="3911295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1374" y="364953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57800" y="5022028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34200" y="476026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638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We can add more some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9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29200" cy="4114800"/>
          </a:xfrm>
        </p:spPr>
        <p:txBody>
          <a:bodyPr/>
          <a:lstStyle/>
          <a:p>
            <a:pPr eaLnBrk="1" hangingPunct="1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Identifying classes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Coupling 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an object’s reliance on knowledge of the internals of another entity’s implementation.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object A is tightly coupled to object B, a programmer who wants to use or modify A is required to have an inappropriately extensive expertise in how to use B.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257800" y="1524000"/>
            <a:ext cx="3505200" cy="1143000"/>
            <a:chOff x="5638800" y="1524000"/>
            <a:chExt cx="3124200" cy="1143000"/>
          </a:xfrm>
        </p:grpSpPr>
        <p:sp>
          <p:nvSpPr>
            <p:cNvPr id="5" name="Rectangle 4"/>
            <p:cNvSpPr/>
            <p:nvPr/>
          </p:nvSpPr>
          <p:spPr>
            <a:xfrm>
              <a:off x="5638800" y="1524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1828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21336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5200" y="1600200"/>
              <a:ext cx="1447800" cy="9906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Bad design)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638800" y="4191000"/>
            <a:ext cx="3048000" cy="1905000"/>
            <a:chOff x="5638800" y="4191000"/>
            <a:chExt cx="3048000" cy="1905000"/>
          </a:xfrm>
        </p:grpSpPr>
        <p:sp>
          <p:nvSpPr>
            <p:cNvPr id="16" name="Rectangle 15"/>
            <p:cNvSpPr/>
            <p:nvPr/>
          </p:nvSpPr>
          <p:spPr>
            <a:xfrm>
              <a:off x="5638800" y="4191000"/>
              <a:ext cx="1447800" cy="11430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Head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leftEye</a:t>
              </a:r>
            </a:p>
            <a:p>
              <a:pPr>
                <a:defRPr/>
              </a:pPr>
              <a:r>
                <a:rPr lang="en-US" b="1" dirty="0">
                  <a:solidFill>
                    <a:srgbClr val="FF0000"/>
                  </a:solidFill>
                </a:rPr>
                <a:t>     rightEye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72400" y="4191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2400" y="48768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Eye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5410200"/>
              <a:ext cx="2286000" cy="685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coupling</a:t>
              </a:r>
            </a:p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( Good design)</a:t>
              </a:r>
            </a:p>
          </p:txBody>
        </p:sp>
        <p:cxnSp>
          <p:nvCxnSpPr>
            <p:cNvPr id="21" name="Straight Arrow Connector 20"/>
            <p:cNvCxnSpPr>
              <a:endCxn id="17" idx="1"/>
            </p:cNvCxnSpPr>
            <p:nvPr/>
          </p:nvCxnSpPr>
          <p:spPr>
            <a:xfrm flipV="1">
              <a:off x="6781800" y="4343400"/>
              <a:ext cx="99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1"/>
            </p:cNvCxnSpPr>
            <p:nvPr/>
          </p:nvCxnSpPr>
          <p:spPr>
            <a:xfrm>
              <a:off x="6934200" y="4876800"/>
              <a:ext cx="838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68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Hints for class design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Implementing methods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Cohesion is the degree to which a class or method resists being broken down into smaller pieces.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2590800"/>
            <a:ext cx="6248400" cy="4038600"/>
            <a:chOff x="1371600" y="2286000"/>
            <a:chExt cx="6248400" cy="4038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3048000"/>
              <a:ext cx="2743200" cy="18288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 smtClean="0">
                  <a:solidFill>
                    <a:srgbClr val="0000CC"/>
                  </a:solidFill>
                </a:rPr>
                <a:t>class  A</a:t>
              </a: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57400" y="3886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41910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600" y="5029200"/>
              <a:ext cx="2819400" cy="3048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Low </a:t>
              </a:r>
              <a:r>
                <a:rPr lang="en-US" b="1" dirty="0" smtClean="0">
                  <a:solidFill>
                    <a:srgbClr val="0000CC"/>
                  </a:solidFill>
                </a:rPr>
                <a:t>cohesion(bad </a:t>
              </a:r>
              <a:r>
                <a:rPr lang="en-US" b="1" dirty="0">
                  <a:solidFill>
                    <a:srgbClr val="0000CC"/>
                  </a:solidFill>
                </a:rPr>
                <a:t>design)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2286000"/>
              <a:ext cx="2743200" cy="3505200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 smtClean="0">
                  <a:solidFill>
                    <a:srgbClr val="0000CC"/>
                  </a:solidFill>
                </a:rPr>
                <a:t>class  A</a:t>
              </a: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M1()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M2()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</a:t>
              </a:r>
            </a:p>
            <a:p>
              <a:pPr>
                <a:defRPr/>
              </a:pPr>
              <a:endParaRPr lang="en-US" b="1" dirty="0">
                <a:solidFill>
                  <a:srgbClr val="0000CC"/>
                </a:solidFill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M()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{   M1();  M2();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      }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638800" y="32004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1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638800" y="4267200"/>
              <a:ext cx="16002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Operation  2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724400" y="5943600"/>
              <a:ext cx="2895600" cy="38100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</a:rPr>
                <a:t>High </a:t>
              </a:r>
              <a:r>
                <a:rPr lang="en-US" b="1" dirty="0" smtClean="0">
                  <a:solidFill>
                    <a:srgbClr val="0000CC"/>
                  </a:solidFill>
                </a:rPr>
                <a:t>cohesion(good </a:t>
              </a:r>
              <a:r>
                <a:rPr lang="en-US" b="1" dirty="0">
                  <a:solidFill>
                    <a:srgbClr val="0000CC"/>
                  </a:solidFill>
                </a:rPr>
                <a:t>design)</a:t>
              </a:r>
            </a:p>
          </p:txBody>
        </p:sp>
      </p:grp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3657600" y="3200400"/>
            <a:ext cx="1447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3657600" y="4343400"/>
            <a:ext cx="1447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5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Declaring/Using  a 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[</a:t>
            </a:r>
            <a:r>
              <a:rPr lang="en-US" sz="2000" b="1" dirty="0" smtClean="0"/>
              <a:t>public</a:t>
            </a:r>
            <a:r>
              <a:rPr lang="en-US" sz="2000" dirty="0" smtClean="0"/>
              <a:t>] </a:t>
            </a:r>
            <a:r>
              <a:rPr lang="en-US" sz="2000" b="1" dirty="0" smtClean="0">
                <a:solidFill>
                  <a:srgbClr val="00206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/>
              <a:t> </a:t>
            </a:r>
            <a:r>
              <a:rPr lang="en-US" sz="2000" b="1" dirty="0" smtClean="0"/>
              <a:t>[extends FatherClass]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[modifier] Type field1 [= value];</a:t>
            </a:r>
          </a:p>
          <a:p>
            <a:pPr>
              <a:buNone/>
            </a:pPr>
            <a:r>
              <a:rPr lang="en-US" sz="2000" dirty="0" smtClean="0"/>
              <a:t>      [modifier] Type field2 [= value];</a:t>
            </a:r>
          </a:p>
          <a:p>
            <a:pPr>
              <a:buNone/>
            </a:pPr>
            <a:r>
              <a:rPr lang="en-US" sz="2000" dirty="0" smtClean="0"/>
              <a:t>      // constructor</a:t>
            </a:r>
          </a:p>
          <a:p>
            <a:pPr>
              <a:buNone/>
            </a:pPr>
            <a:r>
              <a:rPr lang="en-US" sz="2000" dirty="0" smtClean="0"/>
              <a:t>      [modifier] </a:t>
            </a:r>
            <a:r>
              <a:rPr lang="en-US" sz="2000" dirty="0" smtClean="0">
                <a:solidFill>
                  <a:srgbClr val="FF0000"/>
                </a:solidFill>
              </a:rPr>
              <a:t>ClassName</a:t>
            </a:r>
            <a:r>
              <a:rPr lang="en-US" sz="2000" dirty="0" smtClean="0"/>
              <a:t> (Type var1,…) </a:t>
            </a:r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    &lt;code&gt;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}</a:t>
            </a:r>
          </a:p>
          <a:p>
            <a:pPr>
              <a:buNone/>
            </a:pPr>
            <a:r>
              <a:rPr lang="en-US" sz="2000" dirty="0" smtClean="0"/>
              <a:t>      [modifier</a:t>
            </a:r>
            <a:r>
              <a:rPr lang="en-US" sz="2000" smtClean="0"/>
              <a:t>] Type </a:t>
            </a:r>
            <a:r>
              <a:rPr lang="en-US" sz="2000" b="1" smtClean="0">
                <a:solidFill>
                  <a:srgbClr val="002060"/>
                </a:solidFill>
              </a:rPr>
              <a:t>methodName </a:t>
            </a:r>
            <a:r>
              <a:rPr lang="en-US" sz="2000" dirty="0" smtClean="0"/>
              <a:t>(Type var1,…) </a:t>
            </a:r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sz="2000" dirty="0" smtClean="0"/>
              <a:t>          &lt;code&gt;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b="1" dirty="0" smtClean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r>
              <a:rPr lang="en-US" sz="2000" dirty="0" smtClean="0"/>
              <a:t>      …….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2438400"/>
            <a:ext cx="2362200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Modifiers will be introduced later.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3635514"/>
            <a:ext cx="2667000" cy="1938992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How many constructors should be implemented?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000" dirty="0" smtClean="0">
                <a:solidFill>
                  <a:schemeClr val="bg1"/>
                </a:solidFill>
              </a:rPr>
              <a:t>Number of needed ways to initialize an object.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5769114"/>
            <a:ext cx="7467600" cy="707886"/>
          </a:xfrm>
          <a:prstGeom prst="rect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What should we will write in constructor’s body?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chemeClr val="bg1"/>
                </a:solidFill>
              </a:rPr>
              <a:t> They usually are codes for initializing values to descriptive variables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1981200"/>
            <a:ext cx="5715000" cy="3733800"/>
          </a:xfrm>
          <a:prstGeom prst="straightConnector1">
            <a:avLst/>
          </a:prstGeom>
          <a:ln w="31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3000" y="3352800"/>
            <a:ext cx="3886200" cy="6858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143000" y="4495800"/>
            <a:ext cx="4191000" cy="609600"/>
          </a:xfrm>
          <a:prstGeom prst="straightConnector1">
            <a:avLst/>
          </a:prstGeom>
          <a:ln>
            <a:solidFill>
              <a:srgbClr val="0066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rot="16200000" flipV="1">
            <a:off x="2563743" y="3227457"/>
            <a:ext cx="2111514" cy="2971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2743200" y="3429000"/>
            <a:ext cx="3505200" cy="117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rot="16200000" flipV="1">
            <a:off x="3059043" y="3722757"/>
            <a:ext cx="3025914" cy="10668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Constructors </a:t>
            </a:r>
            <a:r>
              <a:rPr lang="en-US" dirty="0"/>
              <a:t>that are invoked to create objects from the class blueprint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 Constructor declarations look like method declarations—except that they use the name of the class and have no return </a:t>
            </a:r>
            <a:r>
              <a:rPr lang="en-US" dirty="0" smtClean="0"/>
              <a:t>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compiler automatically provides a no-argument, default constructor for any class </a:t>
            </a:r>
            <a:r>
              <a:rPr lang="en-US" dirty="0">
                <a:solidFill>
                  <a:srgbClr val="0000FF"/>
                </a:solidFill>
              </a:rPr>
              <a:t>without</a:t>
            </a:r>
            <a:r>
              <a:rPr lang="en-US" dirty="0"/>
              <a:t> constructors.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7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</TotalTime>
  <Words>1520</Words>
  <Application>Microsoft Office PowerPoint</Application>
  <PresentationFormat>On-screen Show (4:3)</PresentationFormat>
  <Paragraphs>264</Paragraphs>
  <Slides>40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Encapsulation   </vt:lpstr>
      <vt:lpstr>Objectives</vt:lpstr>
      <vt:lpstr>Encapsulation</vt:lpstr>
      <vt:lpstr> How to Identity a Class</vt:lpstr>
      <vt:lpstr>Hints for class design</vt:lpstr>
      <vt:lpstr>Hints for class design</vt:lpstr>
      <vt:lpstr>Hints for class design</vt:lpstr>
      <vt:lpstr>Declaring/Using  a Java Class</vt:lpstr>
      <vt:lpstr>Constructors</vt:lpstr>
      <vt:lpstr>Constructors</vt:lpstr>
      <vt:lpstr>The current object: this</vt:lpstr>
      <vt:lpstr>Member functions</vt:lpstr>
      <vt:lpstr>Member functions: Getter/Setter</vt:lpstr>
      <vt:lpstr>Member functions: Getter/Setter</vt:lpstr>
      <vt:lpstr>Member functions:  other methods</vt:lpstr>
      <vt:lpstr>Passing Arguments a Constructor/Method</vt:lpstr>
      <vt:lpstr>Creating Objects</vt:lpstr>
      <vt:lpstr>Type of Constructors Create/Use an object of a class</vt:lpstr>
      <vt:lpstr>Demo: If we do not implement any constructor, compiler will insert to the class a system default constructor</vt:lpstr>
      <vt:lpstr>Demo: If we do not implement any constructor, compiler will insert to the class a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default constructor</vt:lpstr>
      <vt:lpstr>Demo: If we implement a constructor, compiler does not insert system constructor</vt:lpstr>
      <vt:lpstr>Explain the result of the following program</vt:lpstr>
      <vt:lpstr>What Is a Package?</vt:lpstr>
      <vt:lpstr>User-Defined Package</vt:lpstr>
      <vt:lpstr>User-Defined Package</vt:lpstr>
      <vt:lpstr>Access modifiers</vt:lpstr>
      <vt:lpstr>Outside of a Class</vt:lpstr>
      <vt:lpstr>Access Modifiers</vt:lpstr>
      <vt:lpstr>Access Modifiers</vt:lpstr>
      <vt:lpstr>Demo: Methods with  Arbitrary Number of Arguments</vt:lpstr>
      <vt:lpstr>Case study</vt:lpstr>
      <vt:lpstr>Report…</vt:lpstr>
      <vt:lpstr>Report…</vt:lpstr>
      <vt:lpstr>Implement</vt:lpstr>
      <vt:lpstr>Implement</vt:lpstr>
      <vt:lpstr>Implement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494</cp:revision>
  <dcterms:created xsi:type="dcterms:W3CDTF">2007-08-21T04:43:22Z</dcterms:created>
  <dcterms:modified xsi:type="dcterms:W3CDTF">2021-08-26T11:48:30Z</dcterms:modified>
</cp:coreProperties>
</file>