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19"/>
  </p:notesMasterIdLst>
  <p:handoutMasterIdLst>
    <p:handoutMasterId r:id="rId20"/>
  </p:handoutMasterIdLst>
  <p:sldIdLst>
    <p:sldId id="439" r:id="rId2"/>
    <p:sldId id="467" r:id="rId3"/>
    <p:sldId id="441" r:id="rId4"/>
    <p:sldId id="469" r:id="rId5"/>
    <p:sldId id="471" r:id="rId6"/>
    <p:sldId id="475" r:id="rId7"/>
    <p:sldId id="470" r:id="rId8"/>
    <p:sldId id="472" r:id="rId9"/>
    <p:sldId id="446" r:id="rId10"/>
    <p:sldId id="466" r:id="rId11"/>
    <p:sldId id="473" r:id="rId12"/>
    <p:sldId id="474" r:id="rId13"/>
    <p:sldId id="479" r:id="rId14"/>
    <p:sldId id="443" r:id="rId15"/>
    <p:sldId id="483" r:id="rId16"/>
    <p:sldId id="484" r:id="rId17"/>
    <p:sldId id="463"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85219" autoAdjust="0"/>
  </p:normalViewPr>
  <p:slideViewPr>
    <p:cSldViewPr>
      <p:cViewPr varScale="1">
        <p:scale>
          <a:sx n="58" d="100"/>
          <a:sy n="58" d="100"/>
        </p:scale>
        <p:origin x="-1484" y="-64"/>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notesViewPr>
    <p:cSldViewPr>
      <p:cViewPr varScale="1">
        <p:scale>
          <a:sx n="57" d="100"/>
          <a:sy n="57" d="100"/>
        </p:scale>
        <p:origin x="-25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8/26/2021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dirty="0"/>
          </a:p>
        </p:txBody>
      </p:sp>
    </p:spTree>
    <p:extLst>
      <p:ext uri="{BB962C8B-B14F-4D97-AF65-F5344CB8AC3E}">
        <p14:creationId xmlns:p14="http://schemas.microsoft.com/office/powerpoint/2010/main" val="983069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8/26/2021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eginnersbook.com/2013/04/try-catch-in-java/"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beginnersbook.com/2013/04/difference-between-throw-and-throws-in-jav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software is usually organized as a</a:t>
            </a:r>
            <a:r>
              <a:rPr lang="en-US" baseline="0" dirty="0" smtClean="0"/>
              <a:t> folder. A folder containing java classes is call as a package but this folder must be created by the Java complier.</a:t>
            </a:r>
          </a:p>
          <a:p>
            <a:r>
              <a:rPr lang="en-US" baseline="0" dirty="0" smtClean="0"/>
              <a:t>We all experience about unpleasant feeling when facing errors or exceptions caused by a software. Now you are programmers, you surely do not  want your programs existing errors implicitly.</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p14="http://schemas.microsoft.com/office/powerpoint/2010/main" val="48875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-Checked exceptions are checked at compile-time. It means if a method is throwing a checked exception then it should handle the exception using </a:t>
            </a:r>
            <a:r>
              <a:rPr lang="en-US" dirty="0" smtClean="0">
                <a:hlinkClick r:id="rId3"/>
              </a:rPr>
              <a:t>try-catch block</a:t>
            </a:r>
            <a:r>
              <a:rPr lang="en-US" dirty="0" smtClean="0"/>
              <a:t> or it should declare the exception using </a:t>
            </a:r>
            <a:r>
              <a:rPr lang="en-US" dirty="0" smtClean="0">
                <a:hlinkClick r:id="rId4"/>
              </a:rPr>
              <a:t>throws keyword</a:t>
            </a:r>
            <a:r>
              <a:rPr lang="en-US" dirty="0" smtClean="0"/>
              <a:t>, otherwise the program will give a compilation error. It is named as </a:t>
            </a:r>
            <a:r>
              <a:rPr lang="en-US" b="1" i="1" dirty="0" smtClean="0"/>
              <a:t>checked exception</a:t>
            </a:r>
            <a:r>
              <a:rPr lang="en-US" dirty="0" smtClean="0"/>
              <a:t> because these exceptions are </a:t>
            </a:r>
            <a:r>
              <a:rPr lang="en-US" b="1" i="1" dirty="0" smtClean="0"/>
              <a:t>checked</a:t>
            </a:r>
            <a:r>
              <a:rPr lang="en-US" dirty="0" smtClean="0"/>
              <a:t> at Compile time.</a:t>
            </a:r>
          </a:p>
          <a:p>
            <a:r>
              <a:rPr lang="en-US" dirty="0" smtClean="0"/>
              <a:t>- </a:t>
            </a:r>
            <a:r>
              <a:rPr lang="en-US" b="1" dirty="0" smtClean="0"/>
              <a:t>What are Unchecked exceptions?</a:t>
            </a:r>
          </a:p>
          <a:p>
            <a:r>
              <a:rPr lang="en-US" dirty="0" smtClean="0"/>
              <a:t>Unchecked exceptions are not checked at compile time. It means if your program is throwing an unchecked exception and even if you didn’t handle/declare that exception, the program won’t give a compilation error. Most of the times these exception occurs due to the bad data provided by user during the user-program interaction. It is up to the programmer to judge the conditions in advance, that can cause such exceptions and handle them appropriately. All Unchecked exceptions are direct sub classes of </a:t>
            </a:r>
            <a:r>
              <a:rPr lang="en-US" b="1" dirty="0" err="1" smtClean="0"/>
              <a:t>RuntimeException</a:t>
            </a:r>
            <a:r>
              <a:rPr lang="en-US" smtClean="0"/>
              <a:t> class.</a:t>
            </a:r>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5</a:t>
            </a:fld>
            <a:endParaRPr lang="en-US" dirty="0"/>
          </a:p>
        </p:txBody>
      </p:sp>
    </p:spTree>
    <p:extLst>
      <p:ext uri="{BB962C8B-B14F-4D97-AF65-F5344CB8AC3E}">
        <p14:creationId xmlns:p14="http://schemas.microsoft.com/office/powerpoint/2010/main" val="795977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a:solidFill>
                  <a:srgbClr val="0000CC"/>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3457075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4EE7B910-AE58-4493-9031-B3C596712420}" type="datetime1">
              <a:rPr lang="en-US" smtClean="0"/>
              <a:t>8/26/2021</a:t>
            </a:fld>
            <a:endParaRPr lang="en-US" dirty="0"/>
          </a:p>
        </p:txBody>
      </p:sp>
      <p:sp>
        <p:nvSpPr>
          <p:cNvPr id="5"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p14="http://schemas.microsoft.com/office/powerpoint/2010/main" val="8946026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B185A1D4-27AB-40FE-BF87-AA9886019A56}" type="datetime1">
              <a:rPr lang="en-US" smtClean="0"/>
              <a:t>8/26/2021</a:t>
            </a:fld>
            <a:endParaRPr lang="en-US" dirty="0"/>
          </a:p>
        </p:txBody>
      </p:sp>
      <p:sp>
        <p:nvSpPr>
          <p:cNvPr id="5"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p14="http://schemas.microsoft.com/office/powerpoint/2010/main" val="24829793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15962"/>
          </a:xfrm>
        </p:spPr>
        <p:txBody>
          <a:bodyPr/>
          <a:lstStyle>
            <a:lvl1pPr>
              <a:defRPr sz="4000" b="1">
                <a:solidFill>
                  <a:srgbClr val="0000CC"/>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4678363"/>
          </a:xfrm>
        </p:spPr>
        <p:txBody>
          <a:bodyPr/>
          <a:lstStyle>
            <a:lvl1pPr marL="342900" indent="-342900">
              <a:buClr>
                <a:schemeClr val="tx1"/>
              </a:buClr>
              <a:buSzPct val="80000"/>
              <a:buFont typeface="Arial" pitchFamily="34" charset="0"/>
              <a:buChar char="•"/>
              <a:defRPr>
                <a:latin typeface="Arial" pitchFamily="34" charset="0"/>
                <a:cs typeface="Arial" pitchFamily="34" charset="0"/>
              </a:defRPr>
            </a:lvl1pPr>
            <a:lvl2pPr marL="742950" indent="-285750">
              <a:buClr>
                <a:schemeClr val="tx1"/>
              </a:buClr>
              <a:buFont typeface="Arial" pitchFamily="34" charset="0"/>
              <a:buChar char="•"/>
              <a:defRPr>
                <a:latin typeface="Arial" pitchFamily="34" charset="0"/>
              </a:defRPr>
            </a:lvl2pPr>
            <a:lvl3pPr marL="1143000" indent="-228600">
              <a:buClr>
                <a:schemeClr val="tx1"/>
              </a:buClr>
              <a:buFont typeface="Arial" pitchFamily="34" charset="0"/>
              <a:buChar char="•"/>
              <a:defRPr>
                <a:latin typeface="Arial" pitchFamily="34" charset="0"/>
              </a:defRPr>
            </a:lvl3pPr>
            <a:lvl4pPr marL="1600200" indent="-228600">
              <a:buClr>
                <a:schemeClr val="tx1"/>
              </a:buClr>
              <a:buFont typeface="Arial" pitchFamily="34" charset="0"/>
              <a:buChar char="•"/>
              <a:defRPr>
                <a:latin typeface="Arial" pitchFamily="34" charset="0"/>
              </a:defRPr>
            </a:lvl4pPr>
            <a:lvl5pPr marL="2057400" indent="-228600">
              <a:buClr>
                <a:schemeClr val="tx1"/>
              </a:buClr>
              <a:buFont typeface="Arial" pitchFamily="34" charset="0"/>
              <a:buChar char="•"/>
              <a:defRPr>
                <a:latin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613525"/>
            <a:ext cx="1219200" cy="244475"/>
          </a:xfrm>
          <a:prstGeom prst="rect">
            <a:avLst/>
          </a:prstGeom>
        </p:spPr>
        <p:txBody>
          <a:bodyPr/>
          <a:lstStyle>
            <a:lvl1pPr>
              <a:defRPr/>
            </a:lvl1pPr>
          </a:lstStyle>
          <a:p>
            <a:pPr>
              <a:defRPr/>
            </a:pPr>
            <a:fld id="{F8703A60-C458-479F-B73D-4D3C1035949C}" type="datetime1">
              <a:rPr lang="en-US" smtClean="0"/>
              <a:t>8/26/2021</a:t>
            </a:fld>
            <a:endParaRPr lang="en-US" dirty="0"/>
          </a:p>
        </p:txBody>
      </p:sp>
      <p:sp>
        <p:nvSpPr>
          <p:cNvPr id="5" name="Footer Placeholder 4"/>
          <p:cNvSpPr>
            <a:spLocks noGrp="1"/>
          </p:cNvSpPr>
          <p:nvPr>
            <p:ph type="ftr" sz="quarter" idx="11"/>
          </p:nvPr>
        </p:nvSpPr>
        <p:spPr>
          <a:xfrm>
            <a:off x="1905000" y="6613525"/>
            <a:ext cx="5334000" cy="2444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12"/>
          </p:nvPr>
        </p:nvSpPr>
        <p:spPr>
          <a:xfrm>
            <a:off x="7696200" y="6613525"/>
            <a:ext cx="990600" cy="244475"/>
          </a:xfrm>
          <a:prstGeom prst="rect">
            <a:avLst/>
          </a:prstGeom>
        </p:spPr>
        <p:txBody>
          <a:bodyPr/>
          <a:lstStyle>
            <a:lvl1pPr>
              <a:defRPr/>
            </a:lvl1pPr>
          </a:lstStyle>
          <a:p>
            <a:pPr>
              <a:defRPr/>
            </a:pPr>
            <a:fld id="{017F965C-3CEB-45B2-B97C-76AD457A2442}" type="slidenum">
              <a:rPr lang="en-US"/>
              <a:pPr>
                <a:defRPr/>
              </a:pPr>
              <a:t>‹#›</a:t>
            </a:fld>
            <a:r>
              <a:rPr lang="en-US" dirty="0"/>
              <a:t>/11</a:t>
            </a:r>
          </a:p>
        </p:txBody>
      </p:sp>
    </p:spTree>
    <p:extLst>
      <p:ext uri="{BB962C8B-B14F-4D97-AF65-F5344CB8AC3E}">
        <p14:creationId xmlns:p14="http://schemas.microsoft.com/office/powerpoint/2010/main" val="38609781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0FE8CEE8-6BBF-48D4-85B4-A9FEA08A7C39}" type="datetime1">
              <a:rPr lang="en-US" smtClean="0"/>
              <a:t>8/26/2021</a:t>
            </a:fld>
            <a:endParaRPr lang="en-US" dirty="0"/>
          </a:p>
        </p:txBody>
      </p:sp>
      <p:sp>
        <p:nvSpPr>
          <p:cNvPr id="5"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7F37CAB4-F23C-43F4-B686-8E1D365D3A45}" type="slidenum">
              <a:rPr lang="en-US"/>
              <a:pPr>
                <a:defRPr/>
              </a:pPr>
              <a:t>‹#›</a:t>
            </a:fld>
            <a:r>
              <a:rPr lang="en-US" dirty="0"/>
              <a:t>/11</a:t>
            </a:r>
          </a:p>
        </p:txBody>
      </p:sp>
    </p:spTree>
    <p:extLst>
      <p:ext uri="{BB962C8B-B14F-4D97-AF65-F5344CB8AC3E}">
        <p14:creationId xmlns:p14="http://schemas.microsoft.com/office/powerpoint/2010/main" val="2236793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950AA779-DB65-4232-A714-0BD54FF02877}" type="datetime1">
              <a:rPr lang="en-US" smtClean="0"/>
              <a:t>8/26/2021</a:t>
            </a:fld>
            <a:endParaRPr lang="en-US" dirty="0"/>
          </a:p>
        </p:txBody>
      </p:sp>
      <p:sp>
        <p:nvSpPr>
          <p:cNvPr id="6"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7"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p14="http://schemas.microsoft.com/office/powerpoint/2010/main" val="3318395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ACAC7063-A19E-4A09-B414-09668648065A}" type="datetime1">
              <a:rPr lang="en-US" smtClean="0"/>
              <a:t>8/26/2021</a:t>
            </a:fld>
            <a:endParaRPr lang="en-US" dirty="0"/>
          </a:p>
        </p:txBody>
      </p:sp>
      <p:sp>
        <p:nvSpPr>
          <p:cNvPr id="8"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9"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p14="http://schemas.microsoft.com/office/powerpoint/2010/main" val="12293782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31AA2455-5BBB-4820-868D-B6513DA95E12}" type="datetime1">
              <a:rPr lang="en-US" smtClean="0"/>
              <a:t>8/26/2021</a:t>
            </a:fld>
            <a:endParaRPr lang="en-US" dirty="0"/>
          </a:p>
        </p:txBody>
      </p:sp>
      <p:sp>
        <p:nvSpPr>
          <p:cNvPr id="4"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5"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C0E600C-8C4E-4143-B853-68A70D9331C7}" type="slidenum">
              <a:rPr lang="en-US"/>
              <a:pPr>
                <a:defRPr/>
              </a:pPr>
              <a:t>‹#›</a:t>
            </a:fld>
            <a:r>
              <a:rPr lang="en-US" dirty="0"/>
              <a:t>/11</a:t>
            </a:r>
          </a:p>
        </p:txBody>
      </p:sp>
    </p:spTree>
    <p:extLst>
      <p:ext uri="{BB962C8B-B14F-4D97-AF65-F5344CB8AC3E}">
        <p14:creationId xmlns:p14="http://schemas.microsoft.com/office/powerpoint/2010/main" val="1438798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56B6339C-C79B-4515-9E82-7FBE575F7D00}" type="datetime1">
              <a:rPr lang="en-US" smtClean="0"/>
              <a:t>8/26/2021</a:t>
            </a:fld>
            <a:endParaRPr lang="en-US" dirty="0"/>
          </a:p>
        </p:txBody>
      </p:sp>
      <p:sp>
        <p:nvSpPr>
          <p:cNvPr id="3"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4"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6D14D644-7D5F-464F-ACE6-65B648A8CD0E}" type="slidenum">
              <a:rPr lang="en-US"/>
              <a:pPr>
                <a:defRPr/>
              </a:pPr>
              <a:t>‹#›</a:t>
            </a:fld>
            <a:r>
              <a:rPr lang="en-US" dirty="0"/>
              <a:t>/11</a:t>
            </a:r>
          </a:p>
        </p:txBody>
      </p:sp>
    </p:spTree>
    <p:extLst>
      <p:ext uri="{BB962C8B-B14F-4D97-AF65-F5344CB8AC3E}">
        <p14:creationId xmlns:p14="http://schemas.microsoft.com/office/powerpoint/2010/main" val="20517694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19BB103F-B24B-4645-8D45-BC97006F53E8}" type="datetime1">
              <a:rPr lang="en-US" smtClean="0"/>
              <a:t>8/26/2021</a:t>
            </a:fld>
            <a:endParaRPr lang="en-US" dirty="0"/>
          </a:p>
        </p:txBody>
      </p:sp>
      <p:sp>
        <p:nvSpPr>
          <p:cNvPr id="6"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7"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p14="http://schemas.microsoft.com/office/powerpoint/2010/main" val="33256770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CB8CB2F6-FC82-4C0F-9699-C7456F322965}" type="datetime1">
              <a:rPr lang="en-US" smtClean="0"/>
              <a:t>8/26/2021</a:t>
            </a:fld>
            <a:endParaRPr lang="en-US" dirty="0"/>
          </a:p>
        </p:txBody>
      </p:sp>
      <p:sp>
        <p:nvSpPr>
          <p:cNvPr id="6"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smtClean="0"/>
              <a:t>Session 07 - Package and Exception handling</a:t>
            </a:r>
            <a:endParaRPr lang="en-US" dirty="0"/>
          </a:p>
        </p:txBody>
      </p:sp>
      <p:sp>
        <p:nvSpPr>
          <p:cNvPr id="7"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p14="http://schemas.microsoft.com/office/powerpoint/2010/main" val="32898770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000" b="1" kern="1200">
          <a:solidFill>
            <a:srgbClr val="0000CC"/>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ctrTitle"/>
          </p:nvPr>
        </p:nvSpPr>
        <p:spPr>
          <a:xfrm>
            <a:off x="304800" y="1676400"/>
            <a:ext cx="8534400" cy="2438400"/>
          </a:xfrm>
        </p:spPr>
        <p:txBody>
          <a:bodyPr/>
          <a:lstStyle/>
          <a:p>
            <a:pPr eaLnBrk="1" hangingPunct="1"/>
            <a:r>
              <a:rPr lang="en-US" sz="4000" dirty="0" smtClean="0">
                <a:latin typeface="Arial" charset="0"/>
                <a:cs typeface="Arial" charset="0"/>
              </a:rPr>
              <a:t/>
            </a:r>
            <a:br>
              <a:rPr lang="en-US" sz="4000" dirty="0" smtClean="0">
                <a:latin typeface="Arial" charset="0"/>
                <a:cs typeface="Arial" charset="0"/>
              </a:rPr>
            </a:br>
            <a:r>
              <a:rPr lang="en-US" dirty="0" smtClean="0">
                <a:solidFill>
                  <a:srgbClr val="002060"/>
                </a:solidFill>
              </a:rPr>
              <a:t>Exceptions</a:t>
            </a:r>
            <a:r>
              <a:rPr lang="en-US" dirty="0" smtClean="0"/>
              <a:t/>
            </a:r>
            <a:br>
              <a:rPr lang="en-US" dirty="0" smtClean="0"/>
            </a:br>
            <a:r>
              <a:rPr lang="en-US" dirty="0" smtClean="0"/>
              <a:t/>
            </a:r>
            <a:br>
              <a:rPr lang="en-US" dirty="0" smtClean="0"/>
            </a:br>
            <a:r>
              <a:rPr lang="en-US" sz="2800" b="0" dirty="0"/>
              <a:t>(http://</a:t>
            </a:r>
            <a:r>
              <a:rPr lang="en-US" sz="2800" b="0" dirty="0" smtClean="0"/>
              <a:t>docs.oracle.com/javase/tutorial/essential/exceptions/index.html)</a:t>
            </a:r>
          </a:p>
        </p:txBody>
      </p:sp>
    </p:spTree>
    <p:extLst>
      <p:ext uri="{BB962C8B-B14F-4D97-AF65-F5344CB8AC3E}">
        <p14:creationId xmlns:p14="http://schemas.microsoft.com/office/powerpoint/2010/main" val="428212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457200" y="228600"/>
            <a:ext cx="8229600" cy="1143000"/>
          </a:xfrm>
        </p:spPr>
        <p:txBody>
          <a:bodyPr/>
          <a:lstStyle/>
          <a:p>
            <a:r>
              <a:rPr lang="en-US" dirty="0" smtClean="0"/>
              <a:t/>
            </a:r>
            <a:br>
              <a:rPr lang="en-US" dirty="0" smtClean="0"/>
            </a:br>
            <a:r>
              <a:rPr lang="en-US" dirty="0"/>
              <a:t/>
            </a:r>
            <a:br>
              <a:rPr lang="en-US" dirty="0"/>
            </a:br>
            <a:r>
              <a:rPr lang="en-US" dirty="0" smtClean="0">
                <a:solidFill>
                  <a:srgbClr val="002060"/>
                </a:solidFill>
              </a:rPr>
              <a:t>Nesting </a:t>
            </a:r>
            <a:r>
              <a:rPr lang="en-US" dirty="0">
                <a:solidFill>
                  <a:srgbClr val="002060"/>
                </a:solidFill>
              </a:rPr>
              <a:t>of try/catch Blocks</a:t>
            </a:r>
            <a:r>
              <a:rPr lang="en-US" dirty="0"/>
              <a:t/>
            </a:r>
            <a:br>
              <a:rPr lang="en-US" dirty="0"/>
            </a:br>
            <a:r>
              <a:rPr lang="en-US" dirty="0"/>
              <a:t/>
            </a:r>
            <a:br>
              <a:rPr lang="en-US" dirty="0"/>
            </a:br>
            <a:endParaRPr lang="en-US" dirty="0"/>
          </a:p>
        </p:txBody>
      </p:sp>
      <p:sp>
        <p:nvSpPr>
          <p:cNvPr id="36869" name="Rectangle 3"/>
          <p:cNvSpPr>
            <a:spLocks noGrp="1"/>
          </p:cNvSpPr>
          <p:nvPr>
            <p:ph type="body" idx="1"/>
          </p:nvPr>
        </p:nvSpPr>
        <p:spPr>
          <a:xfrm>
            <a:off x="457200" y="1447800"/>
            <a:ext cx="8229600" cy="838200"/>
          </a:xfrm>
        </p:spPr>
        <p:txBody>
          <a:bodyPr/>
          <a:lstStyle/>
          <a:p>
            <a:pPr>
              <a:buClrTx/>
              <a:buSzTx/>
            </a:pPr>
            <a:r>
              <a:rPr lang="en-US" sz="2400" dirty="0"/>
              <a:t>A try statement may be nested inside either the try or catch block of another try </a:t>
            </a:r>
            <a:r>
              <a:rPr lang="en-US" sz="2400" dirty="0" smtClean="0"/>
              <a:t>statement.</a:t>
            </a:r>
            <a:r>
              <a:rPr lang="en-US" sz="2400" dirty="0"/>
              <a:t/>
            </a:r>
            <a:br>
              <a:rPr lang="en-US" sz="2400" dirty="0"/>
            </a:br>
            <a:r>
              <a:rPr lang="en-US" sz="2400" dirty="0"/>
              <a:t/>
            </a:r>
            <a:br>
              <a:rPr lang="en-US" sz="2400" dirty="0"/>
            </a:br>
            <a:endParaRPr lang="en-US" sz="2000" dirty="0" smtClean="0"/>
          </a:p>
        </p:txBody>
      </p:sp>
      <p:grpSp>
        <p:nvGrpSpPr>
          <p:cNvPr id="7" name="Group 6"/>
          <p:cNvGrpSpPr/>
          <p:nvPr/>
        </p:nvGrpSpPr>
        <p:grpSpPr>
          <a:xfrm>
            <a:off x="1371600" y="2286000"/>
            <a:ext cx="6324600" cy="4114800"/>
            <a:chOff x="1295400" y="2286000"/>
            <a:chExt cx="6324600" cy="4114800"/>
          </a:xfrm>
        </p:grpSpPr>
        <p:sp>
          <p:nvSpPr>
            <p:cNvPr id="5" name="Rectangle 3"/>
            <p:cNvSpPr txBox="1">
              <a:spLocks/>
            </p:cNvSpPr>
            <p:nvPr/>
          </p:nvSpPr>
          <p:spPr bwMode="auto">
            <a:xfrm>
              <a:off x="1295400" y="2286000"/>
              <a:ext cx="6324600" cy="4114800"/>
            </a:xfrm>
            <a:prstGeom prst="rect">
              <a:avLst/>
            </a:prstGeom>
            <a:noFill/>
            <a:ln w="9525">
              <a:solidFill>
                <a:srgbClr val="00B0F0"/>
              </a:solidFill>
              <a:miter lim="800000"/>
              <a:headEnd/>
              <a:tailEnd/>
            </a:ln>
          </p:spPr>
          <p:txBody>
            <a:bodyPr/>
            <a:lstStyle/>
            <a:p>
              <a:pPr marL="285750" indent="-285750" eaLnBrk="0" hangingPunct="0">
                <a:spcBef>
                  <a:spcPct val="20000"/>
                </a:spcBef>
                <a:buFont typeface="Arial" pitchFamily="34" charset="0"/>
                <a:buNone/>
                <a:defRPr/>
              </a:pPr>
              <a:r>
                <a:rPr lang="en-US" b="1" dirty="0">
                  <a:solidFill>
                    <a:srgbClr val="0000CC"/>
                  </a:solidFill>
                  <a:latin typeface="Courier New" pitchFamily="49" charset="0"/>
                  <a:cs typeface="Courier New" pitchFamily="49" charset="0"/>
                </a:rPr>
                <a:t>try {</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 </a:t>
              </a:r>
              <a:r>
                <a:rPr lang="en-US" b="1" dirty="0" smtClean="0">
                  <a:solidFill>
                    <a:srgbClr val="0000CC"/>
                  </a:solidFill>
                  <a:latin typeface="Courier New" pitchFamily="49" charset="0"/>
                  <a:cs typeface="Courier New" pitchFamily="49" charset="0"/>
                </a:rPr>
                <a:t>Pseudo code.</a:t>
              </a:r>
              <a:r>
                <a:rPr lang="en-US" b="1" dirty="0">
                  <a:solidFill>
                    <a:srgbClr val="0000CC"/>
                  </a:solidFill>
                  <a:latin typeface="Courier New" pitchFamily="49" charset="0"/>
                  <a:cs typeface="Courier New" pitchFamily="49" charset="0"/>
                </a:rPr>
                <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open a user-specified file</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catch (FileNotFoundException e) {</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try </a:t>
              </a:r>
              <a:r>
                <a:rPr lang="en-US" b="1" dirty="0">
                  <a:solidFill>
                    <a:srgbClr val="FF0000"/>
                  </a:solidFill>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 Pseudo code.</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open </a:t>
              </a:r>
              <a:r>
                <a:rPr lang="en-US" dirty="0">
                  <a:solidFill>
                    <a:srgbClr val="FF0000"/>
                  </a:solidFill>
                  <a:latin typeface="Courier New" pitchFamily="49" charset="0"/>
                  <a:cs typeface="Courier New" pitchFamily="49" charset="0"/>
                </a:rPr>
                <a:t>a DEFAULT file instead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catch </a:t>
              </a:r>
              <a:r>
                <a:rPr lang="en-US" b="1" dirty="0">
                  <a:solidFill>
                    <a:srgbClr val="FF0000"/>
                  </a:solidFill>
                  <a:latin typeface="Courier New" pitchFamily="49" charset="0"/>
                  <a:cs typeface="Courier New" pitchFamily="49" charset="0"/>
                </a:rPr>
                <a:t>(FileNotFoundException e2) {</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 Pseudo code.</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attempt </a:t>
              </a:r>
              <a:r>
                <a:rPr lang="en-US" dirty="0">
                  <a:solidFill>
                    <a:srgbClr val="FF0000"/>
                  </a:solidFill>
                  <a:latin typeface="Courier New" pitchFamily="49" charset="0"/>
                  <a:cs typeface="Courier New" pitchFamily="49" charset="0"/>
                </a:rPr>
                <a:t>to recover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a:t>
              </a:r>
              <a:endParaRPr lang="en-US" dirty="0">
                <a:solidFill>
                  <a:srgbClr val="FF0000"/>
                </a:solidFill>
                <a:latin typeface="Courier New" pitchFamily="49" charset="0"/>
                <a:cs typeface="Courier New" pitchFamily="49" charset="0"/>
              </a:endParaRPr>
            </a:p>
            <a:p>
              <a:pPr marL="285750" indent="-285750" eaLnBrk="0" hangingPunct="0">
                <a:spcBef>
                  <a:spcPct val="20000"/>
                </a:spcBef>
                <a:buFont typeface="Arial" pitchFamily="34" charset="0"/>
                <a:buNone/>
                <a:defRPr/>
              </a:pPr>
              <a:r>
                <a:rPr lang="en-US" b="1" dirty="0" smtClean="0">
                  <a:solidFill>
                    <a:srgbClr val="0000CC"/>
                  </a:solidFill>
                  <a:latin typeface="Courier New" pitchFamily="49" charset="0"/>
                  <a:cs typeface="Courier New" pitchFamily="49" charset="0"/>
                </a:rPr>
                <a:t>}</a:t>
              </a:r>
            </a:p>
            <a:p>
              <a:pPr marL="285750" indent="-285750" eaLnBrk="0" hangingPunct="0">
                <a:spcBef>
                  <a:spcPct val="20000"/>
                </a:spcBef>
                <a:buFont typeface="Arial" pitchFamily="34" charset="0"/>
                <a:buNone/>
                <a:defRPr/>
              </a:pP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
              </a:r>
              <a:br>
                <a:rPr lang="en-US" dirty="0">
                  <a:latin typeface="Courier New" pitchFamily="49" charset="0"/>
                  <a:cs typeface="Courier New" pitchFamily="49" charset="0"/>
                </a:rPr>
              </a:br>
              <a:endParaRPr lang="en-US" sz="2000" b="1" dirty="0">
                <a:latin typeface="Courier New" pitchFamily="49" charset="0"/>
                <a:cs typeface="Courier New" pitchFamily="49" charset="0"/>
              </a:endParaRPr>
            </a:p>
          </p:txBody>
        </p:sp>
        <p:sp>
          <p:nvSpPr>
            <p:cNvPr id="6" name="Rectangle 5"/>
            <p:cNvSpPr/>
            <p:nvPr/>
          </p:nvSpPr>
          <p:spPr>
            <a:xfrm>
              <a:off x="2057400" y="3733800"/>
              <a:ext cx="5029200" cy="220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54693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600" dirty="0">
                <a:solidFill>
                  <a:srgbClr val="002060"/>
                </a:solidFill>
                <a:latin typeface="Arial" charset="0"/>
                <a:cs typeface="Arial" charset="0"/>
              </a:rPr>
              <a:t>Catching exceptions:</a:t>
            </a:r>
            <a:br>
              <a:rPr lang="en-US" sz="3600" dirty="0">
                <a:solidFill>
                  <a:srgbClr val="002060"/>
                </a:solidFill>
                <a:latin typeface="Arial" charset="0"/>
                <a:cs typeface="Arial" charset="0"/>
              </a:rPr>
            </a:br>
            <a:r>
              <a:rPr lang="en-US" sz="3600" dirty="0" smtClean="0">
                <a:solidFill>
                  <a:srgbClr val="002060"/>
                </a:solidFill>
                <a:latin typeface="Arial" charset="0"/>
                <a:cs typeface="Arial" charset="0"/>
              </a:rPr>
              <a:t>Throws </a:t>
            </a:r>
            <a:r>
              <a:rPr lang="en-US" sz="3600" dirty="0">
                <a:solidFill>
                  <a:srgbClr val="002060"/>
                </a:solidFill>
                <a:latin typeface="Arial" charset="0"/>
                <a:cs typeface="Arial" charset="0"/>
              </a:rPr>
              <a:t>mechanism</a:t>
            </a:r>
            <a:endParaRPr lang="en-US" sz="3600" dirty="0" smtClean="0">
              <a:solidFill>
                <a:srgbClr val="002060"/>
              </a:solidFill>
              <a:latin typeface="Arial" charset="0"/>
              <a:cs typeface="Arial" charset="0"/>
            </a:endParaRPr>
          </a:p>
        </p:txBody>
      </p:sp>
      <p:sp>
        <p:nvSpPr>
          <p:cNvPr id="5" name="Rectangle 4"/>
          <p:cNvSpPr/>
          <p:nvPr/>
        </p:nvSpPr>
        <p:spPr>
          <a:xfrm>
            <a:off x="609600" y="1371600"/>
            <a:ext cx="8077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a:t>
            </a:r>
            <a:r>
              <a:rPr lang="en-US" sz="2400" dirty="0"/>
              <a:t>throws</a:t>
            </a:r>
            <a:r>
              <a:rPr lang="en-US" sz="2400" dirty="0"/>
              <a:t> keyword indicates what exception type may be thrown by a method.</a:t>
            </a:r>
            <a:endParaRPr lang="en-US" sz="2400"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14" y="2438400"/>
            <a:ext cx="7866308" cy="371163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dirty="0" smtClean="0">
                <a:solidFill>
                  <a:srgbClr val="002060"/>
                </a:solidFill>
                <a:latin typeface="Arial" charset="0"/>
                <a:cs typeface="Arial" charset="0"/>
              </a:rPr>
              <a:t>Exception Propagations</a:t>
            </a:r>
          </a:p>
        </p:txBody>
      </p:sp>
      <p:sp>
        <p:nvSpPr>
          <p:cNvPr id="44036" name="Rectangle 4"/>
          <p:cNvSpPr>
            <a:spLocks noChangeArrowheads="1"/>
          </p:cNvSpPr>
          <p:nvPr/>
        </p:nvSpPr>
        <p:spPr bwMode="auto">
          <a:xfrm>
            <a:off x="3048000" y="19050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A()</a:t>
            </a:r>
          </a:p>
        </p:txBody>
      </p:sp>
      <p:sp>
        <p:nvSpPr>
          <p:cNvPr id="44037" name="Rectangle 5"/>
          <p:cNvSpPr>
            <a:spLocks noChangeArrowheads="1"/>
          </p:cNvSpPr>
          <p:nvPr/>
        </p:nvSpPr>
        <p:spPr bwMode="auto">
          <a:xfrm>
            <a:off x="4267200" y="25146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B()</a:t>
            </a:r>
          </a:p>
        </p:txBody>
      </p:sp>
      <p:sp>
        <p:nvSpPr>
          <p:cNvPr id="44038" name="Rectangle 6"/>
          <p:cNvSpPr>
            <a:spLocks noChangeArrowheads="1"/>
          </p:cNvSpPr>
          <p:nvPr/>
        </p:nvSpPr>
        <p:spPr bwMode="auto">
          <a:xfrm>
            <a:off x="5562600" y="31242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C()</a:t>
            </a:r>
          </a:p>
        </p:txBody>
      </p:sp>
      <p:sp>
        <p:nvSpPr>
          <p:cNvPr id="44039" name="Rectangle 7"/>
          <p:cNvSpPr>
            <a:spLocks noChangeArrowheads="1"/>
          </p:cNvSpPr>
          <p:nvPr/>
        </p:nvSpPr>
        <p:spPr bwMode="auto">
          <a:xfrm>
            <a:off x="6781800" y="37338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D()</a:t>
            </a:r>
          </a:p>
        </p:txBody>
      </p:sp>
      <p:sp>
        <p:nvSpPr>
          <p:cNvPr id="9" name="Line 8"/>
          <p:cNvSpPr>
            <a:spLocks noChangeShapeType="1"/>
          </p:cNvSpPr>
          <p:nvPr/>
        </p:nvSpPr>
        <p:spPr bwMode="auto">
          <a:xfrm>
            <a:off x="3352800" y="23622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0" name="Line 9"/>
          <p:cNvSpPr>
            <a:spLocks noChangeShapeType="1"/>
          </p:cNvSpPr>
          <p:nvPr/>
        </p:nvSpPr>
        <p:spPr bwMode="auto">
          <a:xfrm>
            <a:off x="4648200" y="29718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1" name="Line 10"/>
          <p:cNvSpPr>
            <a:spLocks noChangeShapeType="1"/>
          </p:cNvSpPr>
          <p:nvPr/>
        </p:nvSpPr>
        <p:spPr bwMode="auto">
          <a:xfrm>
            <a:off x="5867400" y="35814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2" name="Oval 11"/>
          <p:cNvSpPr>
            <a:spLocks noChangeArrowheads="1"/>
          </p:cNvSpPr>
          <p:nvPr/>
        </p:nvSpPr>
        <p:spPr bwMode="auto">
          <a:xfrm>
            <a:off x="7620000" y="3733800"/>
            <a:ext cx="1371600" cy="457200"/>
          </a:xfrm>
          <a:prstGeom prst="ellipse">
            <a:avLst/>
          </a:prstGeom>
          <a:solidFill>
            <a:srgbClr val="FF0000"/>
          </a:solidFill>
          <a:ln w="9525">
            <a:solidFill>
              <a:srgbClr val="FF0000"/>
            </a:solidFill>
            <a:round/>
            <a:headEnd/>
            <a:tailEnd/>
          </a:ln>
        </p:spPr>
        <p:txBody>
          <a:bodyPr wrap="none" anchor="ctr"/>
          <a:lstStyle/>
          <a:p>
            <a:pPr algn="ctr"/>
            <a:r>
              <a:rPr lang="en-US" b="1" dirty="0">
                <a:solidFill>
                  <a:schemeClr val="bg1"/>
                </a:solidFill>
              </a:rPr>
              <a:t>Exception</a:t>
            </a:r>
          </a:p>
        </p:txBody>
      </p:sp>
      <p:sp>
        <p:nvSpPr>
          <p:cNvPr id="13" name="Line 12"/>
          <p:cNvSpPr>
            <a:spLocks noChangeShapeType="1"/>
          </p:cNvSpPr>
          <p:nvPr/>
        </p:nvSpPr>
        <p:spPr bwMode="auto">
          <a:xfrm>
            <a:off x="3733800" y="21336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4" name="Line 13"/>
          <p:cNvSpPr>
            <a:spLocks noChangeShapeType="1"/>
          </p:cNvSpPr>
          <p:nvPr/>
        </p:nvSpPr>
        <p:spPr bwMode="auto">
          <a:xfrm>
            <a:off x="5029200" y="27432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5" name="Line 14"/>
          <p:cNvSpPr>
            <a:spLocks noChangeShapeType="1"/>
          </p:cNvSpPr>
          <p:nvPr/>
        </p:nvSpPr>
        <p:spPr bwMode="auto">
          <a:xfrm>
            <a:off x="6248400" y="33528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8" name="Rectangle 17"/>
          <p:cNvSpPr>
            <a:spLocks noChangeArrowheads="1"/>
          </p:cNvSpPr>
          <p:nvPr/>
        </p:nvSpPr>
        <p:spPr bwMode="auto">
          <a:xfrm>
            <a:off x="3810000" y="1752600"/>
            <a:ext cx="1066800" cy="304800"/>
          </a:xfrm>
          <a:prstGeom prst="rect">
            <a:avLst/>
          </a:prstGeom>
          <a:solidFill>
            <a:srgbClr val="0000CC"/>
          </a:solidFill>
          <a:ln w="9525">
            <a:solidFill>
              <a:schemeClr val="tx1"/>
            </a:solidFill>
            <a:miter lim="800000"/>
            <a:headEnd/>
            <a:tailEnd/>
          </a:ln>
        </p:spPr>
        <p:txBody>
          <a:bodyPr wrap="none" anchor="ctr"/>
          <a:lstStyle/>
          <a:p>
            <a:pPr algn="ctr"/>
            <a:r>
              <a:rPr lang="en-US" b="1" dirty="0">
                <a:solidFill>
                  <a:schemeClr val="bg1"/>
                </a:solidFill>
              </a:rPr>
              <a:t>catch(...)</a:t>
            </a:r>
          </a:p>
        </p:txBody>
      </p:sp>
      <p:grpSp>
        <p:nvGrpSpPr>
          <p:cNvPr id="2" name="Group 24"/>
          <p:cNvGrpSpPr>
            <a:grpSpLocks/>
          </p:cNvGrpSpPr>
          <p:nvPr/>
        </p:nvGrpSpPr>
        <p:grpSpPr bwMode="auto">
          <a:xfrm>
            <a:off x="457200" y="2667000"/>
            <a:ext cx="2133600" cy="2286000"/>
            <a:chOff x="6781800" y="1752600"/>
            <a:chExt cx="2133600" cy="2286000"/>
          </a:xfrm>
        </p:grpSpPr>
        <p:sp>
          <p:nvSpPr>
            <p:cNvPr id="19" name="Rectangle 18"/>
            <p:cNvSpPr/>
            <p:nvPr/>
          </p:nvSpPr>
          <p:spPr>
            <a:xfrm>
              <a:off x="6781800" y="3581400"/>
              <a:ext cx="2133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Stack trace</a:t>
              </a:r>
            </a:p>
          </p:txBody>
        </p:sp>
        <p:sp>
          <p:nvSpPr>
            <p:cNvPr id="21" name="Rectangle 20"/>
            <p:cNvSpPr/>
            <p:nvPr/>
          </p:nvSpPr>
          <p:spPr>
            <a:xfrm>
              <a:off x="6781800" y="17526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A()</a:t>
              </a:r>
            </a:p>
          </p:txBody>
        </p:sp>
        <p:sp>
          <p:nvSpPr>
            <p:cNvPr id="22" name="Rectangle 21"/>
            <p:cNvSpPr/>
            <p:nvPr/>
          </p:nvSpPr>
          <p:spPr>
            <a:xfrm>
              <a:off x="6781800" y="22098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B()</a:t>
              </a:r>
            </a:p>
          </p:txBody>
        </p:sp>
        <p:sp>
          <p:nvSpPr>
            <p:cNvPr id="23" name="Rectangle 22"/>
            <p:cNvSpPr/>
            <p:nvPr/>
          </p:nvSpPr>
          <p:spPr>
            <a:xfrm>
              <a:off x="6781800" y="26670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C()</a:t>
              </a:r>
            </a:p>
          </p:txBody>
        </p:sp>
        <p:sp>
          <p:nvSpPr>
            <p:cNvPr id="24" name="Rectangle 23"/>
            <p:cNvSpPr/>
            <p:nvPr/>
          </p:nvSpPr>
          <p:spPr>
            <a:xfrm>
              <a:off x="6781800" y="31242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D()</a:t>
              </a:r>
            </a:p>
          </p:txBody>
        </p:sp>
      </p:grpSp>
      <p:sp>
        <p:nvSpPr>
          <p:cNvPr id="26" name="TextBox 25"/>
          <p:cNvSpPr txBox="1"/>
          <p:nvPr/>
        </p:nvSpPr>
        <p:spPr>
          <a:xfrm>
            <a:off x="2895600" y="4495800"/>
            <a:ext cx="6019800" cy="1323439"/>
          </a:xfrm>
          <a:prstGeom prst="rect">
            <a:avLst/>
          </a:prstGeom>
          <a:solidFill>
            <a:srgbClr val="0000CC"/>
          </a:solidFill>
        </p:spPr>
        <p:txBody>
          <a:bodyPr wrap="square" rtlCol="0">
            <a:spAutoFit/>
          </a:bodyPr>
          <a:lstStyle/>
          <a:p>
            <a:r>
              <a:rPr lang="en-US" sz="2000" dirty="0" smtClean="0">
                <a:solidFill>
                  <a:schemeClr val="bg1"/>
                </a:solidFill>
              </a:rPr>
              <a:t>When an exception occurs at a method, program stack is containing running methods ( method A calls method B,….). So, we can trace statements related to this exception.</a:t>
            </a:r>
            <a:endParaRPr 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000"/>
                                        <p:tgtEl>
                                          <p:spTgt spid="10"/>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2000"/>
                                        <p:tgtEl>
                                          <p:spTgt spid="11"/>
                                        </p:tgtEl>
                                      </p:cBhvr>
                                    </p:animEffect>
                                  </p:childTnLst>
                                </p:cTn>
                              </p:par>
                            </p:childTnLst>
                          </p:cTn>
                        </p:par>
                        <p:par>
                          <p:cTn id="16" fill="hold">
                            <p:stCondLst>
                              <p:cond delay="6000"/>
                            </p:stCondLst>
                            <p:childTnLst>
                              <p:par>
                                <p:cTn id="17" presetID="2" presetClass="entr" presetSubtype="4"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par>
                          <p:cTn id="21" fill="hold">
                            <p:stCondLst>
                              <p:cond delay="6500"/>
                            </p:stCondLst>
                            <p:childTnLst>
                              <p:par>
                                <p:cTn id="22" presetID="22" presetClass="entr" presetSubtype="4"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2000"/>
                                        <p:tgtEl>
                                          <p:spTgt spid="15"/>
                                        </p:tgtEl>
                                      </p:cBhvr>
                                    </p:animEffect>
                                  </p:childTnLst>
                                </p:cTn>
                              </p:par>
                            </p:childTnLst>
                          </p:cTn>
                        </p:par>
                        <p:par>
                          <p:cTn id="25" fill="hold">
                            <p:stCondLst>
                              <p:cond delay="8500"/>
                            </p:stCondLst>
                            <p:childTnLst>
                              <p:par>
                                <p:cTn id="26" presetID="22" presetClass="entr" presetSubtype="4"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2000"/>
                                        <p:tgtEl>
                                          <p:spTgt spid="14"/>
                                        </p:tgtEl>
                                      </p:cBhvr>
                                    </p:animEffect>
                                  </p:childTnLst>
                                </p:cTn>
                              </p:par>
                            </p:childTnLst>
                          </p:cTn>
                        </p:par>
                        <p:par>
                          <p:cTn id="29" fill="hold">
                            <p:stCondLst>
                              <p:cond delay="10500"/>
                            </p:stCondLst>
                            <p:childTnLst>
                              <p:par>
                                <p:cTn id="30" presetID="22" presetClass="entr" presetSubtype="4"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2000"/>
                                        <p:tgtEl>
                                          <p:spTgt spid="13"/>
                                        </p:tgtEl>
                                      </p:cBhvr>
                                    </p:animEffect>
                                  </p:childTnLst>
                                </p:cTn>
                              </p:par>
                            </p:childTnLst>
                          </p:cTn>
                        </p:par>
                        <p:par>
                          <p:cTn id="33" fill="hold">
                            <p:stCondLst>
                              <p:cond delay="12500"/>
                            </p:stCondLst>
                            <p:childTnLst>
                              <p:par>
                                <p:cTn id="34" presetID="2"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28600" y="99928"/>
            <a:ext cx="7658100" cy="6605672"/>
          </a:xfrm>
          <a:prstGeom prst="rect">
            <a:avLst/>
          </a:prstGeom>
          <a:noFill/>
          <a:ln w="9525">
            <a:noFill/>
            <a:miter lim="800000"/>
            <a:headEnd/>
            <a:tailEnd/>
          </a:ln>
          <a:effectLst/>
        </p:spPr>
      </p:pic>
      <p:sp>
        <p:nvSpPr>
          <p:cNvPr id="33797" name="Rectangle 2"/>
          <p:cNvSpPr>
            <a:spLocks noGrp="1"/>
          </p:cNvSpPr>
          <p:nvPr>
            <p:ph type="title"/>
          </p:nvPr>
        </p:nvSpPr>
        <p:spPr>
          <a:xfrm>
            <a:off x="5486400" y="228600"/>
            <a:ext cx="3657600" cy="1676400"/>
          </a:xfrm>
        </p:spPr>
        <p:txBody>
          <a:bodyPr/>
          <a:lstStyle/>
          <a:p>
            <a:pPr algn="l"/>
            <a:r>
              <a:rPr lang="en-US" dirty="0" smtClean="0">
                <a:solidFill>
                  <a:srgbClr val="002060"/>
                </a:solidFill>
              </a:rPr>
              <a:t>Exception Propagations</a:t>
            </a:r>
          </a:p>
        </p:txBody>
      </p:sp>
    </p:spTree>
    <p:extLst>
      <p:ext uri="{BB962C8B-B14F-4D97-AF65-F5344CB8AC3E}">
        <p14:creationId xmlns:p14="http://schemas.microsoft.com/office/powerpoint/2010/main" val="3461829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p:cNvSpPr>
          <p:nvPr>
            <p:ph type="title"/>
          </p:nvPr>
        </p:nvSpPr>
        <p:spPr>
          <a:xfrm>
            <a:off x="457200" y="152400"/>
            <a:ext cx="8229600" cy="1143000"/>
          </a:xfrm>
        </p:spPr>
        <p:txBody>
          <a:bodyPr/>
          <a:lstStyle/>
          <a:p>
            <a:r>
              <a:rPr lang="en-US" dirty="0" err="1" smtClean="0">
                <a:solidFill>
                  <a:srgbClr val="002060"/>
                </a:solidFill>
              </a:rPr>
              <a:t>Example:Catching</a:t>
            </a:r>
            <a:r>
              <a:rPr lang="en-US" dirty="0" smtClean="0">
                <a:solidFill>
                  <a:srgbClr val="002060"/>
                </a:solidFill>
              </a:rPr>
              <a:t> Exceptions</a:t>
            </a:r>
          </a:p>
        </p:txBody>
      </p:sp>
      <p:sp>
        <p:nvSpPr>
          <p:cNvPr id="8" name="Rectangle 3"/>
          <p:cNvSpPr txBox="1">
            <a:spLocks/>
          </p:cNvSpPr>
          <p:nvPr/>
        </p:nvSpPr>
        <p:spPr bwMode="auto">
          <a:xfrm>
            <a:off x="228600" y="1828800"/>
            <a:ext cx="8001000" cy="4876800"/>
          </a:xfrm>
          <a:prstGeom prst="rect">
            <a:avLst/>
          </a:prstGeom>
          <a:noFill/>
          <a:ln w="9525">
            <a:noFill/>
            <a:miter lim="800000"/>
            <a:headEnd/>
            <a:tailEnd/>
          </a:ln>
        </p:spPr>
        <p:txBody>
          <a:bodyPr/>
          <a:lstStyle/>
          <a:p>
            <a:pPr marL="342900" indent="-342900" algn="thaiDist" eaLnBrk="0" hangingPunct="0">
              <a:spcBef>
                <a:spcPct val="20000"/>
              </a:spcBef>
              <a:defRPr/>
            </a:pPr>
            <a:r>
              <a:rPr lang="en-US" sz="1400" b="1" dirty="0" smtClean="0">
                <a:latin typeface="Courier New" pitchFamily="49" charset="0"/>
                <a:cs typeface="Courier New" pitchFamily="49" charset="0"/>
              </a:rPr>
              <a:t>public static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inputInteger</a:t>
            </a:r>
            <a:r>
              <a:rPr lang="en-US" sz="1400" b="1" dirty="0" smtClean="0">
                <a:latin typeface="Courier New" pitchFamily="49" charset="0"/>
                <a:cs typeface="Courier New" pitchFamily="49" charset="0"/>
              </a:rPr>
              <a:t>(){</a:t>
            </a:r>
          </a:p>
          <a:p>
            <a:pPr marL="800100" lvl="1" indent="-342900" algn="thaiDist" eaLnBrk="0" hangingPunct="0">
              <a:spcBef>
                <a:spcPct val="20000"/>
              </a:spcBef>
              <a:defRPr/>
            </a:pPr>
            <a:r>
              <a:rPr lang="en-US" sz="1400" b="1" dirty="0" smtClean="0">
                <a:latin typeface="Courier New" pitchFamily="49" charset="0"/>
                <a:cs typeface="Courier New" pitchFamily="49" charset="0"/>
              </a:rPr>
              <a:t>Scanner in = new Scanner(System.in);</a:t>
            </a:r>
          </a:p>
          <a:p>
            <a:pPr marL="800100" lvl="1" indent="-342900" algn="thaiDist" eaLnBrk="0" hangingPunct="0">
              <a:spcBef>
                <a:spcPct val="20000"/>
              </a:spcBef>
              <a:defRPr/>
            </a:pPr>
            <a:r>
              <a:rPr lang="en-US" sz="1400" b="1" dirty="0" err="1" smtClean="0">
                <a:latin typeface="Courier New" pitchFamily="49" charset="0"/>
                <a:cs typeface="Courier New" pitchFamily="49" charset="0"/>
              </a:rPr>
              <a:t>boolean</a:t>
            </a:r>
            <a:r>
              <a:rPr lang="en-US" sz="1400" b="1" dirty="0" smtClean="0">
                <a:latin typeface="Courier New" pitchFamily="49" charset="0"/>
                <a:cs typeface="Courier New" pitchFamily="49" charset="0"/>
              </a:rPr>
              <a:t> cont </a:t>
            </a:r>
            <a:r>
              <a:rPr lang="en-US" sz="1400" b="1" dirty="0">
                <a:latin typeface="Courier New" pitchFamily="49" charset="0"/>
                <a:cs typeface="Courier New" pitchFamily="49" charset="0"/>
              </a:rPr>
              <a:t>= true;</a:t>
            </a:r>
          </a:p>
          <a:p>
            <a:pPr marL="800100" lvl="1" indent="-342900" algn="thaiDist" eaLnBrk="0" hangingPunct="0">
              <a:spcBef>
                <a:spcPct val="20000"/>
              </a:spcBef>
              <a:defRPr/>
            </a:pP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n</a:t>
            </a:r>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a:p>
            <a:pPr marL="800100" lvl="1" indent="-342900" algn="thaiDist" eaLnBrk="0" hangingPunct="0">
              <a:spcBef>
                <a:spcPct val="20000"/>
              </a:spcBef>
              <a:defRPr/>
            </a:pPr>
            <a:r>
              <a:rPr lang="en-US" sz="1400" b="1" dirty="0" smtClean="0">
                <a:latin typeface="Courier New" pitchFamily="49" charset="0"/>
                <a:cs typeface="Courier New" pitchFamily="49" charset="0"/>
              </a:rPr>
              <a:t>do </a:t>
            </a:r>
            <a:r>
              <a:rPr lang="en-US" sz="1400" b="1" dirty="0">
                <a:latin typeface="Courier New" pitchFamily="49" charset="0"/>
                <a:cs typeface="Courier New" pitchFamily="49" charset="0"/>
              </a:rPr>
              <a:t>{</a:t>
            </a:r>
          </a:p>
          <a:p>
            <a:pPr marL="800100" lvl="1" indent="-342900" algn="thaiDist" eaLnBrk="0" hangingPunct="0">
              <a:spcBef>
                <a:spcPct val="20000"/>
              </a:spcBef>
              <a:defRPr/>
            </a:pP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try {</a:t>
            </a:r>
          </a:p>
          <a:p>
            <a:pPr marL="1257300" lvl="2" indent="-342900" algn="thaiDist" eaLnBrk="0" hangingPunct="0">
              <a:spcBef>
                <a:spcPct val="20000"/>
              </a:spcBef>
              <a:defRPr/>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System.out.print</a:t>
            </a:r>
            <a:r>
              <a:rPr lang="en-US" sz="1400" b="1" dirty="0" smtClean="0">
                <a:latin typeface="Courier New" pitchFamily="49" charset="0"/>
                <a:cs typeface="Courier New" pitchFamily="49" charset="0"/>
              </a:rPr>
              <a:t>(“Enter a whole number: </a:t>
            </a:r>
            <a:r>
              <a:rPr lang="en-US" sz="1400" b="1" dirty="0">
                <a:latin typeface="Courier New" pitchFamily="49" charset="0"/>
                <a:cs typeface="Courier New" pitchFamily="49" charset="0"/>
              </a:rPr>
              <a:t>");</a:t>
            </a:r>
          </a:p>
          <a:p>
            <a:pPr marL="1257300" lvl="2" indent="-342900" algn="thaiDist" eaLnBrk="0" hangingPunct="0">
              <a:spcBef>
                <a:spcPct val="20000"/>
              </a:spcBef>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n </a:t>
            </a:r>
            <a:r>
              <a:rPr lang="en-US" sz="1400" b="1" dirty="0">
                <a:latin typeface="Courier New" pitchFamily="49" charset="0"/>
                <a:cs typeface="Courier New" pitchFamily="49" charset="0"/>
              </a:rPr>
              <a:t>= </a:t>
            </a:r>
            <a:r>
              <a:rPr lang="en-US" sz="1400" b="1" dirty="0" err="1" smtClean="0">
                <a:latin typeface="Courier New" pitchFamily="49" charset="0"/>
                <a:cs typeface="Courier New" pitchFamily="49" charset="0"/>
              </a:rPr>
              <a:t>Integer.parseInt</a:t>
            </a:r>
            <a:r>
              <a:rPr lang="en-US" sz="1400" b="1" dirty="0" smtClean="0">
                <a:latin typeface="Courier New" pitchFamily="49" charset="0"/>
                <a:cs typeface="Courier New" pitchFamily="49" charset="0"/>
              </a:rPr>
              <a:t>(</a:t>
            </a:r>
            <a:r>
              <a:rPr lang="en-US" sz="1400" b="1" dirty="0" err="1" smtClean="0">
                <a:latin typeface="Courier New" pitchFamily="49" charset="0"/>
                <a:cs typeface="Courier New" pitchFamily="49" charset="0"/>
              </a:rPr>
              <a:t>in.nextLine</a:t>
            </a:r>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a:p>
            <a:pPr marL="1257300" lvl="2" indent="-342900" algn="thaiDist" eaLnBrk="0" hangingPunct="0">
              <a:spcBef>
                <a:spcPct val="20000"/>
              </a:spcBef>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cont </a:t>
            </a:r>
            <a:r>
              <a:rPr lang="en-US" sz="1400" b="1" dirty="0">
                <a:latin typeface="Courier New" pitchFamily="49" charset="0"/>
                <a:cs typeface="Courier New" pitchFamily="49" charset="0"/>
              </a:rPr>
              <a:t>= false;</a:t>
            </a:r>
          </a:p>
          <a:p>
            <a:pPr marL="800100" lvl="1" indent="-342900" algn="thaiDist" eaLnBrk="0" hangingPunct="0">
              <a:spcBef>
                <a:spcPct val="20000"/>
              </a:spcBef>
              <a:defRPr/>
            </a:pPr>
            <a:r>
              <a:rPr lang="en-US" sz="1400" b="1" dirty="0" smtClean="0">
                <a:latin typeface="Courier New" pitchFamily="49" charset="0"/>
                <a:cs typeface="Courier New" pitchFamily="49" charset="0"/>
              </a:rPr>
              <a:t>   } </a:t>
            </a:r>
            <a:r>
              <a:rPr lang="en-US" sz="1400" b="1" dirty="0">
                <a:latin typeface="Courier New" pitchFamily="49" charset="0"/>
                <a:cs typeface="Courier New" pitchFamily="49" charset="0"/>
              </a:rPr>
              <a:t>catch </a:t>
            </a:r>
            <a:r>
              <a:rPr lang="en-US" sz="1400" b="1" dirty="0" smtClean="0">
                <a:latin typeface="Courier New" pitchFamily="49" charset="0"/>
                <a:cs typeface="Courier New" pitchFamily="49" charset="0"/>
              </a:rPr>
              <a:t>(Exception </a:t>
            </a:r>
            <a:r>
              <a:rPr lang="en-US" sz="1400" b="1" dirty="0">
                <a:latin typeface="Courier New" pitchFamily="49" charset="0"/>
                <a:cs typeface="Courier New" pitchFamily="49" charset="0"/>
              </a:rPr>
              <a:t>e) {</a:t>
            </a:r>
          </a:p>
          <a:p>
            <a:pPr marL="800100" lvl="1" indent="-342900" algn="thaiDist" eaLnBrk="0" hangingPunct="0">
              <a:spcBef>
                <a:spcPct val="20000"/>
              </a:spcBef>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System.out.println</a:t>
            </a:r>
            <a:r>
              <a:rPr lang="en-US" sz="1400" b="1" dirty="0">
                <a:latin typeface="Courier New" pitchFamily="49" charset="0"/>
                <a:cs typeface="Courier New" pitchFamily="49" charset="0"/>
              </a:rPr>
              <a:t>("Required integer!");</a:t>
            </a:r>
          </a:p>
          <a:p>
            <a:pPr marL="800100" lvl="1" indent="-342900" algn="thaiDist" eaLnBrk="0" hangingPunct="0">
              <a:spcBef>
                <a:spcPct val="20000"/>
              </a:spcBef>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a:p>
            <a:pPr marL="800100" lvl="1" indent="-342900" algn="thaiDist" eaLnBrk="0" hangingPunct="0">
              <a:spcBef>
                <a:spcPct val="20000"/>
              </a:spcBef>
              <a:defRPr/>
            </a:pP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while </a:t>
            </a:r>
            <a:r>
              <a:rPr lang="en-US" sz="1400" b="1" dirty="0" smtClean="0">
                <a:latin typeface="Courier New" pitchFamily="49" charset="0"/>
                <a:cs typeface="Courier New" pitchFamily="49" charset="0"/>
              </a:rPr>
              <a:t>(cont </a:t>
            </a: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true|| n&lt;10 || n&gt;50);</a:t>
            </a:r>
          </a:p>
          <a:p>
            <a:pPr marL="800100" lvl="1" indent="-342900" algn="thaiDist" eaLnBrk="0" hangingPunct="0">
              <a:spcBef>
                <a:spcPct val="20000"/>
              </a:spcBef>
              <a:defRPr/>
            </a:pPr>
            <a:r>
              <a:rPr lang="en-US" sz="1400" b="1" dirty="0" smtClean="0">
                <a:latin typeface="Courier New" pitchFamily="49" charset="0"/>
                <a:cs typeface="Courier New" pitchFamily="49" charset="0"/>
              </a:rPr>
              <a:t>return n;</a:t>
            </a:r>
          </a:p>
          <a:p>
            <a:pPr marL="342900" indent="-342900" algn="thaiDist" eaLnBrk="0" hangingPunct="0">
              <a:spcBef>
                <a:spcPct val="20000"/>
              </a:spcBef>
              <a:defRPr/>
            </a:pPr>
            <a:r>
              <a:rPr lang="en-US" sz="1400" b="1" dirty="0" smtClean="0">
                <a:latin typeface="Courier New" pitchFamily="49" charset="0"/>
                <a:cs typeface="Courier New" pitchFamily="49" charset="0"/>
              </a:rPr>
              <a:t>}</a:t>
            </a:r>
          </a:p>
          <a:p>
            <a:pPr marL="342900" indent="-342900" algn="thaiDist" eaLnBrk="0" hangingPunct="0">
              <a:spcBef>
                <a:spcPct val="20000"/>
              </a:spcBef>
              <a:defRPr/>
            </a:pPr>
            <a:r>
              <a:rPr lang="en-US" sz="1400" b="1" dirty="0" smtClean="0">
                <a:latin typeface="Courier New" pitchFamily="49" charset="0"/>
                <a:cs typeface="Courier New" pitchFamily="49" charset="0"/>
              </a:rPr>
              <a:t>public static void main(String[] </a:t>
            </a:r>
            <a:r>
              <a:rPr lang="en-US" sz="1400" b="1" dirty="0" err="1" smtClean="0">
                <a:latin typeface="Courier New" pitchFamily="49" charset="0"/>
                <a:cs typeface="Courier New" pitchFamily="49" charset="0"/>
              </a:rPr>
              <a:t>args</a:t>
            </a:r>
            <a:r>
              <a:rPr lang="en-US" sz="1400" b="1" dirty="0" smtClean="0">
                <a:latin typeface="Courier New" pitchFamily="49" charset="0"/>
                <a:cs typeface="Courier New" pitchFamily="49" charset="0"/>
              </a:rPr>
              <a:t>){</a:t>
            </a:r>
          </a:p>
          <a:p>
            <a:pPr marL="342900" indent="-342900" algn="thaiDist" eaLnBrk="0" hangingPunct="0">
              <a:spcBef>
                <a:spcPct val="20000"/>
              </a:spcBef>
              <a:defRPr/>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n=</a:t>
            </a:r>
            <a:r>
              <a:rPr lang="en-US" sz="1400" b="1" dirty="0">
                <a:latin typeface="Courier New" pitchFamily="49" charset="0"/>
                <a:cs typeface="Courier New" pitchFamily="49" charset="0"/>
              </a:rPr>
              <a:t> </a:t>
            </a:r>
            <a:r>
              <a:rPr lang="en-US" sz="1400" b="1" dirty="0" err="1" smtClean="0">
                <a:latin typeface="Courier New" pitchFamily="49" charset="0"/>
                <a:cs typeface="Courier New" pitchFamily="49" charset="0"/>
              </a:rPr>
              <a:t>inputInteger</a:t>
            </a:r>
            <a:r>
              <a:rPr lang="en-US" sz="1400" b="1" dirty="0" smtClean="0">
                <a:latin typeface="Courier New" pitchFamily="49" charset="0"/>
                <a:cs typeface="Courier New" pitchFamily="49" charset="0"/>
              </a:rPr>
              <a:t>();</a:t>
            </a:r>
          </a:p>
          <a:p>
            <a:pPr marL="342900" indent="-342900" algn="thaiDist" eaLnBrk="0" hangingPunct="0">
              <a:spcBef>
                <a:spcPct val="20000"/>
              </a:spcBef>
              <a:defRPr/>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System.out.print</a:t>
            </a:r>
            <a:r>
              <a:rPr lang="en-US" sz="1400" b="1" dirty="0" smtClean="0">
                <a:latin typeface="Courier New" pitchFamily="49" charset="0"/>
                <a:cs typeface="Courier New" pitchFamily="49" charset="0"/>
              </a:rPr>
              <a:t>(“number:” + n); </a:t>
            </a:r>
          </a:p>
          <a:p>
            <a:pPr marL="342900" indent="-342900" algn="thaiDist" eaLnBrk="0" hangingPunct="0">
              <a:spcBef>
                <a:spcPct val="20000"/>
              </a:spcBef>
              <a:defRPr/>
            </a:pPr>
            <a:r>
              <a:rPr lang="en-US" sz="1400" b="1" dirty="0">
                <a:latin typeface="Courier New" pitchFamily="49" charset="0"/>
                <a:cs typeface="Courier New" pitchFamily="49" charset="0"/>
              </a:rPr>
              <a:t>}</a:t>
            </a:r>
          </a:p>
        </p:txBody>
      </p:sp>
      <p:sp>
        <p:nvSpPr>
          <p:cNvPr id="5" name="TextBox 4"/>
          <p:cNvSpPr txBox="1"/>
          <p:nvPr/>
        </p:nvSpPr>
        <p:spPr>
          <a:xfrm>
            <a:off x="762000" y="1219201"/>
            <a:ext cx="7620000" cy="461665"/>
          </a:xfrm>
          <a:prstGeom prst="rect">
            <a:avLst/>
          </a:prstGeom>
          <a:solidFill>
            <a:srgbClr val="0000CC"/>
          </a:solidFill>
        </p:spPr>
        <p:txBody>
          <a:bodyPr wrap="square" rtlCol="0">
            <a:spAutoFit/>
          </a:bodyPr>
          <a:lstStyle/>
          <a:p>
            <a:pPr algn="ctr"/>
            <a:r>
              <a:rPr lang="en-US" sz="2400" dirty="0" smtClean="0">
                <a:solidFill>
                  <a:schemeClr val="bg1"/>
                </a:solidFill>
              </a:rPr>
              <a:t>Using try…catch to input an integer ,10&lt;=n&lt;=50</a:t>
            </a:r>
            <a:endParaRPr lang="en-US" sz="2400" dirty="0">
              <a:solidFill>
                <a:schemeClr val="bg1"/>
              </a:solidFill>
            </a:endParaRPr>
          </a:p>
        </p:txBody>
      </p:sp>
    </p:spTree>
    <p:extLst>
      <p:ext uri="{BB962C8B-B14F-4D97-AF65-F5344CB8AC3E}">
        <p14:creationId xmlns:p14="http://schemas.microsoft.com/office/powerpoint/2010/main" val="34618296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p:cNvSpPr>
          <p:nvPr>
            <p:ph type="title"/>
          </p:nvPr>
        </p:nvSpPr>
        <p:spPr>
          <a:xfrm>
            <a:off x="457200" y="152400"/>
            <a:ext cx="8229600" cy="1143000"/>
          </a:xfrm>
        </p:spPr>
        <p:txBody>
          <a:bodyPr/>
          <a:lstStyle/>
          <a:p>
            <a:r>
              <a:rPr lang="en-US" dirty="0" err="1" smtClean="0">
                <a:solidFill>
                  <a:srgbClr val="002060"/>
                </a:solidFill>
              </a:rPr>
              <a:t>Example:Catching</a:t>
            </a:r>
            <a:r>
              <a:rPr lang="en-US" dirty="0" smtClean="0">
                <a:solidFill>
                  <a:srgbClr val="002060"/>
                </a:solidFill>
              </a:rPr>
              <a:t> Exceptions</a:t>
            </a:r>
          </a:p>
        </p:txBody>
      </p:sp>
      <p:sp>
        <p:nvSpPr>
          <p:cNvPr id="8" name="Rectangle 3"/>
          <p:cNvSpPr txBox="1">
            <a:spLocks/>
          </p:cNvSpPr>
          <p:nvPr/>
        </p:nvSpPr>
        <p:spPr bwMode="auto">
          <a:xfrm>
            <a:off x="413657" y="1450032"/>
            <a:ext cx="8001000" cy="5407967"/>
          </a:xfrm>
          <a:prstGeom prst="rect">
            <a:avLst/>
          </a:prstGeom>
          <a:noFill/>
          <a:ln w="9525">
            <a:noFill/>
            <a:miter lim="800000"/>
            <a:headEnd/>
            <a:tailEnd/>
          </a:ln>
        </p:spPr>
        <p:txBody>
          <a:bodyPr/>
          <a:lstStyle/>
          <a:p>
            <a:pPr marL="342900" indent="-342900" algn="thaiDist" eaLnBrk="0" hangingPunct="0">
              <a:spcBef>
                <a:spcPct val="20000"/>
              </a:spcBef>
              <a:defRPr/>
            </a:pPr>
            <a:r>
              <a:rPr lang="en-US" sz="1400" b="1" dirty="0" smtClean="0">
                <a:latin typeface="Courier New" pitchFamily="49" charset="0"/>
                <a:cs typeface="Courier New" pitchFamily="49" charset="0"/>
              </a:rPr>
              <a:t>public static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inputInteger</a:t>
            </a:r>
            <a:r>
              <a:rPr lang="en-US" sz="1400" b="1" dirty="0" smtClean="0">
                <a:latin typeface="Courier New" pitchFamily="49" charset="0"/>
                <a:cs typeface="Courier New" pitchFamily="49" charset="0"/>
              </a:rPr>
              <a:t>(){</a:t>
            </a:r>
          </a:p>
          <a:p>
            <a:pPr marL="800100" lvl="1" indent="-342900" algn="thaiDist" eaLnBrk="0" hangingPunct="0">
              <a:spcBef>
                <a:spcPct val="20000"/>
              </a:spcBef>
              <a:defRPr/>
            </a:pPr>
            <a:r>
              <a:rPr lang="en-US" sz="1400" b="1" dirty="0" smtClean="0">
                <a:latin typeface="Courier New" pitchFamily="49" charset="0"/>
                <a:cs typeface="Courier New" pitchFamily="49" charset="0"/>
              </a:rPr>
              <a:t>Scanner in = new Scanner(System.in);</a:t>
            </a:r>
          </a:p>
          <a:p>
            <a:pPr marL="800100" lvl="1" indent="-342900" algn="thaiDist" eaLnBrk="0" hangingPunct="0">
              <a:spcBef>
                <a:spcPct val="20000"/>
              </a:spcBef>
              <a:defRPr/>
            </a:pPr>
            <a:r>
              <a:rPr lang="en-US" sz="1400" b="1" dirty="0" err="1" smtClean="0">
                <a:latin typeface="Courier New" pitchFamily="49" charset="0"/>
                <a:cs typeface="Courier New" pitchFamily="49" charset="0"/>
              </a:rPr>
              <a:t>boolean</a:t>
            </a:r>
            <a:r>
              <a:rPr lang="en-US" sz="1400" b="1" dirty="0" smtClean="0">
                <a:latin typeface="Courier New" pitchFamily="49" charset="0"/>
                <a:cs typeface="Courier New" pitchFamily="49" charset="0"/>
              </a:rPr>
              <a:t> cont </a:t>
            </a:r>
            <a:r>
              <a:rPr lang="en-US" sz="1400" b="1" dirty="0">
                <a:latin typeface="Courier New" pitchFamily="49" charset="0"/>
                <a:cs typeface="Courier New" pitchFamily="49" charset="0"/>
              </a:rPr>
              <a:t>= true;</a:t>
            </a:r>
          </a:p>
          <a:p>
            <a:pPr marL="800100" lvl="1" indent="-342900" algn="thaiDist" eaLnBrk="0" hangingPunct="0">
              <a:spcBef>
                <a:spcPct val="20000"/>
              </a:spcBef>
              <a:defRPr/>
            </a:pP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n</a:t>
            </a:r>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a:p>
            <a:pPr marL="800100" lvl="1" indent="-342900" algn="thaiDist" eaLnBrk="0" hangingPunct="0">
              <a:spcBef>
                <a:spcPct val="20000"/>
              </a:spcBef>
              <a:defRPr/>
            </a:pPr>
            <a:r>
              <a:rPr lang="en-US" sz="1400" b="1" dirty="0" smtClean="0">
                <a:latin typeface="Courier New" pitchFamily="49" charset="0"/>
                <a:cs typeface="Courier New" pitchFamily="49" charset="0"/>
              </a:rPr>
              <a:t>do </a:t>
            </a:r>
            <a:r>
              <a:rPr lang="en-US" sz="1400" b="1" dirty="0">
                <a:latin typeface="Courier New" pitchFamily="49" charset="0"/>
                <a:cs typeface="Courier New" pitchFamily="49" charset="0"/>
              </a:rPr>
              <a:t>{</a:t>
            </a:r>
          </a:p>
          <a:p>
            <a:pPr marL="800100" lvl="1" indent="-342900" algn="thaiDist" eaLnBrk="0" hangingPunct="0">
              <a:spcBef>
                <a:spcPct val="20000"/>
              </a:spcBef>
              <a:defRPr/>
            </a:pP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try {</a:t>
            </a:r>
          </a:p>
          <a:p>
            <a:pPr marL="1257300" lvl="2" indent="-342900" algn="thaiDist" eaLnBrk="0" hangingPunct="0">
              <a:spcBef>
                <a:spcPct val="20000"/>
              </a:spcBef>
              <a:defRPr/>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System.out.print</a:t>
            </a:r>
            <a:r>
              <a:rPr lang="en-US" sz="1400" b="1" dirty="0" smtClean="0">
                <a:latin typeface="Courier New" pitchFamily="49" charset="0"/>
                <a:cs typeface="Courier New" pitchFamily="49" charset="0"/>
              </a:rPr>
              <a:t>(</a:t>
            </a:r>
            <a:r>
              <a:rPr lang="en-US" sz="1400" dirty="0">
                <a:latin typeface="Courier New" pitchFamily="49" charset="0"/>
                <a:cs typeface="Courier New" pitchFamily="49" charset="0"/>
              </a:rPr>
              <a:t>"</a:t>
            </a:r>
            <a:r>
              <a:rPr lang="en-US" sz="1400" b="1" dirty="0" smtClean="0">
                <a:latin typeface="Courier New" pitchFamily="49" charset="0"/>
                <a:cs typeface="Courier New" pitchFamily="49" charset="0"/>
              </a:rPr>
              <a:t>Enter a whole number: </a:t>
            </a:r>
            <a:r>
              <a:rPr lang="en-US" sz="1400" b="1" dirty="0">
                <a:latin typeface="Courier New" pitchFamily="49" charset="0"/>
                <a:cs typeface="Courier New" pitchFamily="49" charset="0"/>
              </a:rPr>
              <a:t>");</a:t>
            </a:r>
          </a:p>
          <a:p>
            <a:pPr marL="1257300" lvl="2" indent="-342900" algn="thaiDist" eaLnBrk="0" hangingPunct="0">
              <a:spcBef>
                <a:spcPct val="20000"/>
              </a:spcBef>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n </a:t>
            </a:r>
            <a:r>
              <a:rPr lang="en-US" sz="1400" b="1" dirty="0">
                <a:latin typeface="Courier New" pitchFamily="49" charset="0"/>
                <a:cs typeface="Courier New" pitchFamily="49" charset="0"/>
              </a:rPr>
              <a:t>= </a:t>
            </a:r>
            <a:r>
              <a:rPr lang="en-US" sz="1400" b="1" dirty="0" err="1" smtClean="0">
                <a:latin typeface="Courier New" pitchFamily="49" charset="0"/>
                <a:cs typeface="Courier New" pitchFamily="49" charset="0"/>
              </a:rPr>
              <a:t>Integer.parseInt</a:t>
            </a:r>
            <a:r>
              <a:rPr lang="en-US" sz="1400" b="1" dirty="0" smtClean="0">
                <a:latin typeface="Courier New" pitchFamily="49" charset="0"/>
                <a:cs typeface="Courier New" pitchFamily="49" charset="0"/>
              </a:rPr>
              <a:t>(</a:t>
            </a:r>
            <a:r>
              <a:rPr lang="en-US" sz="1400" b="1" dirty="0" err="1" smtClean="0">
                <a:latin typeface="Courier New" pitchFamily="49" charset="0"/>
                <a:cs typeface="Courier New" pitchFamily="49" charset="0"/>
              </a:rPr>
              <a:t>in.nextLine</a:t>
            </a:r>
            <a:r>
              <a:rPr lang="en-US" sz="1400" b="1" dirty="0" smtClean="0">
                <a:latin typeface="Courier New" pitchFamily="49" charset="0"/>
                <a:cs typeface="Courier New" pitchFamily="49" charset="0"/>
              </a:rPr>
              <a:t>());</a:t>
            </a:r>
          </a:p>
          <a:p>
            <a:pPr marL="1257300" lvl="2" indent="-342900" algn="thaiDist" eaLnBrk="0" hangingPunct="0">
              <a:spcBef>
                <a:spcPct val="20000"/>
              </a:spcBef>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if( n&lt;10 || n&gt;50) throw new Exception();</a:t>
            </a:r>
            <a:endParaRPr lang="en-US" sz="1400" b="1" dirty="0">
              <a:latin typeface="Courier New" pitchFamily="49" charset="0"/>
              <a:cs typeface="Courier New" pitchFamily="49" charset="0"/>
            </a:endParaRPr>
          </a:p>
          <a:p>
            <a:pPr marL="1257300" lvl="2" indent="-342900" algn="thaiDist" eaLnBrk="0" hangingPunct="0">
              <a:spcBef>
                <a:spcPct val="20000"/>
              </a:spcBef>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cont </a:t>
            </a:r>
            <a:r>
              <a:rPr lang="en-US" sz="1400" b="1" dirty="0">
                <a:latin typeface="Courier New" pitchFamily="49" charset="0"/>
                <a:cs typeface="Courier New" pitchFamily="49" charset="0"/>
              </a:rPr>
              <a:t>= false;</a:t>
            </a:r>
          </a:p>
          <a:p>
            <a:pPr marL="800100" lvl="1" indent="-342900" algn="thaiDist" eaLnBrk="0" hangingPunct="0">
              <a:spcBef>
                <a:spcPct val="20000"/>
              </a:spcBef>
              <a:defRPr/>
            </a:pPr>
            <a:r>
              <a:rPr lang="en-US" sz="1400" b="1" dirty="0" smtClean="0">
                <a:latin typeface="Courier New" pitchFamily="49" charset="0"/>
                <a:cs typeface="Courier New" pitchFamily="49" charset="0"/>
              </a:rPr>
              <a:t>   } </a:t>
            </a:r>
            <a:r>
              <a:rPr lang="en-US" sz="1400" b="1" dirty="0">
                <a:latin typeface="Courier New" pitchFamily="49" charset="0"/>
                <a:cs typeface="Courier New" pitchFamily="49" charset="0"/>
              </a:rPr>
              <a:t>catch </a:t>
            </a:r>
            <a:r>
              <a:rPr lang="en-US" sz="1400" b="1" dirty="0" smtClean="0">
                <a:latin typeface="Courier New" pitchFamily="49" charset="0"/>
                <a:cs typeface="Courier New" pitchFamily="49" charset="0"/>
              </a:rPr>
              <a:t>(Exception </a:t>
            </a:r>
            <a:r>
              <a:rPr lang="en-US" sz="1400" b="1" dirty="0">
                <a:latin typeface="Courier New" pitchFamily="49" charset="0"/>
                <a:cs typeface="Courier New" pitchFamily="49" charset="0"/>
              </a:rPr>
              <a:t>e) {</a:t>
            </a:r>
          </a:p>
          <a:p>
            <a:pPr marL="800100" lvl="1" indent="-342900" algn="thaiDist" eaLnBrk="0" hangingPunct="0">
              <a:spcBef>
                <a:spcPct val="20000"/>
              </a:spcBef>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System.out.println</a:t>
            </a:r>
            <a:r>
              <a:rPr lang="en-US" sz="1400" b="1" dirty="0">
                <a:latin typeface="Courier New" pitchFamily="49" charset="0"/>
                <a:cs typeface="Courier New" pitchFamily="49" charset="0"/>
              </a:rPr>
              <a:t>("Required integer!");</a:t>
            </a:r>
          </a:p>
          <a:p>
            <a:pPr marL="800100" lvl="1" indent="-342900" algn="thaiDist" eaLnBrk="0" hangingPunct="0">
              <a:spcBef>
                <a:spcPct val="20000"/>
              </a:spcBef>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a:p>
            <a:pPr marL="800100" lvl="1" indent="-342900" algn="thaiDist" eaLnBrk="0" hangingPunct="0">
              <a:spcBef>
                <a:spcPct val="20000"/>
              </a:spcBef>
              <a:defRPr/>
            </a:pP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while </a:t>
            </a:r>
            <a:r>
              <a:rPr lang="en-US" sz="1400" b="1" dirty="0" smtClean="0">
                <a:latin typeface="Courier New" pitchFamily="49" charset="0"/>
                <a:cs typeface="Courier New" pitchFamily="49" charset="0"/>
              </a:rPr>
              <a:t>(</a:t>
            </a:r>
            <a:r>
              <a:rPr lang="en-US" sz="1400" b="1" dirty="0" err="1" smtClean="0">
                <a:latin typeface="Courier New" pitchFamily="49" charset="0"/>
                <a:cs typeface="Courier New" pitchFamily="49" charset="0"/>
              </a:rPr>
              <a:t>cont</a:t>
            </a:r>
            <a:r>
              <a:rPr lang="en-US" sz="1400" b="1" dirty="0" smtClean="0">
                <a:latin typeface="Courier New" pitchFamily="49" charset="0"/>
                <a:cs typeface="Courier New" pitchFamily="49" charset="0"/>
              </a:rPr>
              <a:t>==true);</a:t>
            </a:r>
          </a:p>
          <a:p>
            <a:pPr marL="800100" lvl="1" indent="-342900" algn="thaiDist" eaLnBrk="0" hangingPunct="0">
              <a:spcBef>
                <a:spcPct val="20000"/>
              </a:spcBef>
              <a:defRPr/>
            </a:pPr>
            <a:r>
              <a:rPr lang="en-US" sz="1400" b="1" dirty="0" smtClean="0">
                <a:latin typeface="Courier New" pitchFamily="49" charset="0"/>
                <a:cs typeface="Courier New" pitchFamily="49" charset="0"/>
              </a:rPr>
              <a:t>return n;</a:t>
            </a:r>
          </a:p>
          <a:p>
            <a:pPr marL="342900" indent="-342900" algn="thaiDist" eaLnBrk="0" hangingPunct="0">
              <a:spcBef>
                <a:spcPct val="20000"/>
              </a:spcBef>
              <a:defRPr/>
            </a:pPr>
            <a:r>
              <a:rPr lang="en-US" sz="1400" b="1" dirty="0" smtClean="0">
                <a:latin typeface="Courier New" pitchFamily="49" charset="0"/>
                <a:cs typeface="Courier New" pitchFamily="49" charset="0"/>
              </a:rPr>
              <a:t>}</a:t>
            </a:r>
          </a:p>
          <a:p>
            <a:pPr marL="342900" indent="-342900" algn="thaiDist" eaLnBrk="0" hangingPunct="0">
              <a:spcBef>
                <a:spcPct val="20000"/>
              </a:spcBef>
              <a:defRPr/>
            </a:pPr>
            <a:r>
              <a:rPr lang="en-US" sz="1400" b="1" dirty="0">
                <a:latin typeface="Courier New" pitchFamily="49" charset="0"/>
                <a:cs typeface="Courier New" pitchFamily="49" charset="0"/>
              </a:rPr>
              <a:t>public static void main(String[] </a:t>
            </a:r>
            <a:r>
              <a:rPr lang="en-US" sz="1400" b="1" dirty="0" err="1">
                <a:latin typeface="Courier New" pitchFamily="49" charset="0"/>
                <a:cs typeface="Courier New" pitchFamily="49" charset="0"/>
              </a:rPr>
              <a:t>args</a:t>
            </a:r>
            <a:r>
              <a:rPr lang="en-US" sz="1400" b="1" dirty="0">
                <a:latin typeface="Courier New" pitchFamily="49" charset="0"/>
                <a:cs typeface="Courier New" pitchFamily="49" charset="0"/>
              </a:rPr>
              <a:t>){</a:t>
            </a:r>
          </a:p>
          <a:p>
            <a:pPr marL="342900" indent="-342900" algn="thaiDist" eaLnBrk="0" hangingPunct="0">
              <a:spcBef>
                <a:spcPct val="20000"/>
              </a:spcBef>
              <a:defRPr/>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n= </a:t>
            </a:r>
            <a:r>
              <a:rPr lang="en-US" sz="1400" b="1" dirty="0" err="1">
                <a:latin typeface="Courier New" pitchFamily="49" charset="0"/>
                <a:cs typeface="Courier New" pitchFamily="49" charset="0"/>
              </a:rPr>
              <a:t>inputInteger</a:t>
            </a:r>
            <a:r>
              <a:rPr lang="en-US" sz="1400" b="1" dirty="0">
                <a:latin typeface="Courier New" pitchFamily="49" charset="0"/>
                <a:cs typeface="Courier New" pitchFamily="49" charset="0"/>
              </a:rPr>
              <a:t>();</a:t>
            </a:r>
          </a:p>
          <a:p>
            <a:pPr marL="342900" indent="-342900" algn="thaiDist" eaLnBrk="0" hangingPunct="0">
              <a:spcBef>
                <a:spcPct val="20000"/>
              </a:spcBef>
              <a:defRPr/>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System.out.print</a:t>
            </a:r>
            <a:r>
              <a:rPr lang="en-US" sz="1400" b="1" dirty="0" smtClean="0">
                <a:latin typeface="Courier New" pitchFamily="49" charset="0"/>
                <a:cs typeface="Courier New" pitchFamily="49" charset="0"/>
              </a:rPr>
              <a:t>(</a:t>
            </a:r>
            <a:r>
              <a:rPr lang="en-US" sz="1400" dirty="0">
                <a:latin typeface="Courier New" pitchFamily="49" charset="0"/>
                <a:cs typeface="Courier New" pitchFamily="49" charset="0"/>
              </a:rPr>
              <a:t>"</a:t>
            </a:r>
            <a:r>
              <a:rPr lang="en-US" sz="1400" b="1" dirty="0" smtClean="0">
                <a:latin typeface="Courier New" pitchFamily="49" charset="0"/>
                <a:cs typeface="Courier New" pitchFamily="49" charset="0"/>
              </a:rPr>
              <a:t>number:</a:t>
            </a:r>
            <a:r>
              <a:rPr lang="en-US" sz="1400" dirty="0">
                <a:latin typeface="Courier New" pitchFamily="49" charset="0"/>
                <a:cs typeface="Courier New" pitchFamily="49" charset="0"/>
              </a:rPr>
              <a:t>"</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 n); </a:t>
            </a:r>
          </a:p>
          <a:p>
            <a:pPr marL="342900" indent="-342900" algn="thaiDist" eaLnBrk="0" hangingPunct="0">
              <a:spcBef>
                <a:spcPct val="20000"/>
              </a:spcBef>
              <a:defRPr/>
            </a:pPr>
            <a:r>
              <a:rPr lang="en-US" sz="1400" b="1" dirty="0">
                <a:latin typeface="Courier New" pitchFamily="49" charset="0"/>
                <a:cs typeface="Courier New" pitchFamily="49" charset="0"/>
              </a:rPr>
              <a:t>}</a:t>
            </a:r>
          </a:p>
          <a:p>
            <a:pPr marL="342900" indent="-342900" algn="thaiDist" eaLnBrk="0" hangingPunct="0">
              <a:spcBef>
                <a:spcPct val="20000"/>
              </a:spcBef>
              <a:defRPr/>
            </a:pPr>
            <a:endParaRPr lang="en-US" sz="1400" dirty="0">
              <a:latin typeface="Courier New" pitchFamily="49" charset="0"/>
              <a:cs typeface="Courier New" pitchFamily="49" charset="0"/>
            </a:endParaRPr>
          </a:p>
        </p:txBody>
      </p:sp>
      <p:sp>
        <p:nvSpPr>
          <p:cNvPr id="5" name="TextBox 4"/>
          <p:cNvSpPr txBox="1"/>
          <p:nvPr/>
        </p:nvSpPr>
        <p:spPr>
          <a:xfrm>
            <a:off x="762000" y="988368"/>
            <a:ext cx="7620000" cy="461665"/>
          </a:xfrm>
          <a:prstGeom prst="rect">
            <a:avLst/>
          </a:prstGeom>
          <a:solidFill>
            <a:srgbClr val="0000CC"/>
          </a:solidFill>
        </p:spPr>
        <p:txBody>
          <a:bodyPr wrap="square" rtlCol="0">
            <a:spAutoFit/>
          </a:bodyPr>
          <a:lstStyle/>
          <a:p>
            <a:pPr algn="ctr"/>
            <a:r>
              <a:rPr lang="en-US" sz="2400" dirty="0" smtClean="0">
                <a:solidFill>
                  <a:schemeClr val="bg1"/>
                </a:solidFill>
              </a:rPr>
              <a:t>Using try…catch to input an integer ,10&lt;=n&lt;=50</a:t>
            </a:r>
            <a:endParaRPr lang="en-US" sz="2400" dirty="0">
              <a:solidFill>
                <a:schemeClr val="bg1"/>
              </a:solidFill>
            </a:endParaRPr>
          </a:p>
        </p:txBody>
      </p:sp>
      <p:sp>
        <p:nvSpPr>
          <p:cNvPr id="2" name="Rectangle 1"/>
          <p:cNvSpPr/>
          <p:nvPr/>
        </p:nvSpPr>
        <p:spPr>
          <a:xfrm>
            <a:off x="4038600" y="3505200"/>
            <a:ext cx="2438400" cy="3048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7621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p:cNvSpPr>
          <p:nvPr>
            <p:ph type="title"/>
          </p:nvPr>
        </p:nvSpPr>
        <p:spPr>
          <a:xfrm>
            <a:off x="457200" y="0"/>
            <a:ext cx="8229600" cy="1143000"/>
          </a:xfrm>
        </p:spPr>
        <p:txBody>
          <a:bodyPr/>
          <a:lstStyle/>
          <a:p>
            <a:r>
              <a:rPr lang="en-US" dirty="0" err="1" smtClean="0">
                <a:solidFill>
                  <a:srgbClr val="002060"/>
                </a:solidFill>
              </a:rPr>
              <a:t>Example:Catching</a:t>
            </a:r>
            <a:r>
              <a:rPr lang="en-US" dirty="0" smtClean="0">
                <a:solidFill>
                  <a:srgbClr val="002060"/>
                </a:solidFill>
              </a:rPr>
              <a:t> Exceptions</a:t>
            </a:r>
          </a:p>
        </p:txBody>
      </p:sp>
      <p:sp>
        <p:nvSpPr>
          <p:cNvPr id="8" name="Rectangle 3"/>
          <p:cNvSpPr txBox="1">
            <a:spLocks/>
          </p:cNvSpPr>
          <p:nvPr/>
        </p:nvSpPr>
        <p:spPr bwMode="auto">
          <a:xfrm>
            <a:off x="152400" y="1676400"/>
            <a:ext cx="8915400" cy="5181600"/>
          </a:xfrm>
          <a:prstGeom prst="rect">
            <a:avLst/>
          </a:prstGeom>
          <a:noFill/>
          <a:ln w="9525">
            <a:noFill/>
            <a:miter lim="800000"/>
            <a:headEnd/>
            <a:tailEnd/>
          </a:ln>
        </p:spPr>
        <p:txBody>
          <a:bodyPr/>
          <a:lstStyle/>
          <a:p>
            <a:pPr marL="342900" indent="-342900" algn="thaiDist" eaLnBrk="0" hangingPunct="0">
              <a:spcBef>
                <a:spcPct val="20000"/>
              </a:spcBef>
              <a:defRPr/>
            </a:pPr>
            <a:r>
              <a:rPr lang="en-US" dirty="0" smtClean="0">
                <a:latin typeface="Courier New" pitchFamily="49" charset="0"/>
                <a:cs typeface="Courier New" pitchFamily="49" charset="0"/>
              </a:rPr>
              <a:t>public static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inputInteger</a:t>
            </a:r>
            <a:r>
              <a:rPr lang="en-US" dirty="0" smtClean="0">
                <a:latin typeface="Courier New" pitchFamily="49" charset="0"/>
                <a:cs typeface="Courier New" pitchFamily="49" charset="0"/>
              </a:rPr>
              <a:t>() throws Exception{</a:t>
            </a:r>
          </a:p>
          <a:p>
            <a:pPr marL="800100" lvl="1" indent="-342900" algn="thaiDist" eaLnBrk="0" hangingPunct="0">
              <a:spcBef>
                <a:spcPct val="20000"/>
              </a:spcBef>
              <a:defRPr/>
            </a:pPr>
            <a:r>
              <a:rPr lang="en-US" dirty="0" smtClean="0">
                <a:latin typeface="Courier New" pitchFamily="49" charset="0"/>
                <a:cs typeface="Courier New" pitchFamily="49" charset="0"/>
              </a:rPr>
              <a:t>Scanner in = new Scanner(System.in);</a:t>
            </a:r>
          </a:p>
          <a:p>
            <a:pPr marL="800100" lvl="1" indent="-342900" algn="thaiDist" eaLnBrk="0" hangingPunct="0">
              <a:spcBef>
                <a:spcPct val="20000"/>
              </a:spcBef>
              <a:defRPr/>
            </a:pPr>
            <a:r>
              <a:rPr lang="en-US" dirty="0" err="1" smtClean="0">
                <a:latin typeface="Courier New" pitchFamily="49" charset="0"/>
                <a:cs typeface="Courier New" pitchFamily="49" charset="0"/>
              </a:rPr>
              <a:t>System.out.print</a:t>
            </a:r>
            <a:r>
              <a:rPr lang="en-US" dirty="0">
                <a:latin typeface="Courier New" pitchFamily="49" charset="0"/>
                <a:cs typeface="Courier New" pitchFamily="49" charset="0"/>
              </a:rPr>
              <a:t>("Enter </a:t>
            </a:r>
            <a:r>
              <a:rPr lang="en-US" dirty="0" smtClean="0">
                <a:latin typeface="Courier New" pitchFamily="49" charset="0"/>
                <a:cs typeface="Courier New" pitchFamily="49" charset="0"/>
              </a:rPr>
              <a:t>a whole number: ");</a:t>
            </a:r>
          </a:p>
          <a:p>
            <a:pPr marL="800100" lvl="1" indent="-342900" algn="thaiDist" eaLnBrk="0" hangingPunct="0">
              <a:spcBef>
                <a:spcPct val="20000"/>
              </a:spcBef>
              <a:defRPr/>
            </a:pP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n = </a:t>
            </a:r>
            <a:r>
              <a:rPr lang="en-US" dirty="0" err="1" smtClean="0">
                <a:latin typeface="Courier New" pitchFamily="49" charset="0"/>
                <a:cs typeface="Courier New" pitchFamily="49" charset="0"/>
              </a:rPr>
              <a:t>Integer.parseInt</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in.nextLine</a:t>
            </a:r>
            <a:r>
              <a:rPr lang="en-US" dirty="0" smtClean="0">
                <a:latin typeface="Courier New" pitchFamily="49" charset="0"/>
                <a:cs typeface="Courier New" pitchFamily="49" charset="0"/>
              </a:rPr>
              <a:t>());</a:t>
            </a:r>
          </a:p>
          <a:p>
            <a:pPr marL="800100" lvl="1" indent="-342900" algn="thaiDist" eaLnBrk="0" hangingPunct="0">
              <a:spcBef>
                <a:spcPct val="20000"/>
              </a:spcBef>
              <a:defRPr/>
            </a:pPr>
            <a:r>
              <a:rPr lang="en-US" dirty="0" smtClean="0">
                <a:latin typeface="Courier New" pitchFamily="49" charset="0"/>
                <a:cs typeface="Courier New" pitchFamily="49" charset="0"/>
              </a:rPr>
              <a:t>if( n&lt;10 || n&gt;50) throw new Exception();</a:t>
            </a:r>
          </a:p>
          <a:p>
            <a:pPr marL="800100" lvl="1" indent="-342900" algn="thaiDist" eaLnBrk="0" hangingPunct="0">
              <a:spcBef>
                <a:spcPct val="20000"/>
              </a:spcBef>
              <a:defRPr/>
            </a:pPr>
            <a:r>
              <a:rPr lang="en-US" dirty="0" smtClean="0">
                <a:latin typeface="Courier New" pitchFamily="49" charset="0"/>
                <a:cs typeface="Courier New" pitchFamily="49" charset="0"/>
              </a:rPr>
              <a:t>return n;</a:t>
            </a:r>
          </a:p>
          <a:p>
            <a:pPr marL="342900" indent="-342900" algn="thaiDist" eaLnBrk="0" hangingPunct="0">
              <a:spcBef>
                <a:spcPct val="20000"/>
              </a:spcBef>
              <a:defRPr/>
            </a:pPr>
            <a:r>
              <a:rPr lang="en-US" dirty="0" smtClean="0">
                <a:latin typeface="Courier New" pitchFamily="49" charset="0"/>
                <a:cs typeface="Courier New" pitchFamily="49" charset="0"/>
              </a:rPr>
              <a:t>}</a:t>
            </a:r>
          </a:p>
          <a:p>
            <a:pPr marL="342900" indent="-342900" algn="thaiDist" eaLnBrk="0" hangingPunct="0">
              <a:spcBef>
                <a:spcPct val="20000"/>
              </a:spcBef>
              <a:defRPr/>
            </a:pPr>
            <a:r>
              <a:rPr lang="en-US" dirty="0" smtClean="0">
                <a:latin typeface="Courier New" pitchFamily="49" charset="0"/>
                <a:cs typeface="Courier New" pitchFamily="49" charset="0"/>
              </a:rPr>
              <a:t>public static void main(String[] </a:t>
            </a:r>
            <a:r>
              <a:rPr lang="en-US" dirty="0" err="1" smtClean="0">
                <a:latin typeface="Courier New" pitchFamily="49" charset="0"/>
                <a:cs typeface="Courier New" pitchFamily="49" charset="0"/>
              </a:rPr>
              <a:t>args</a:t>
            </a:r>
            <a:r>
              <a:rPr lang="en-US" dirty="0" smtClean="0">
                <a:latin typeface="Courier New" pitchFamily="49" charset="0"/>
                <a:cs typeface="Courier New" pitchFamily="49" charset="0"/>
              </a:rPr>
              <a:t>){</a:t>
            </a:r>
          </a:p>
          <a:p>
            <a:pPr marL="342900" indent="-342900" algn="thaiDist" eaLnBrk="0" hangingPunct="0">
              <a:spcBef>
                <a:spcPct val="20000"/>
              </a:spcBef>
              <a:defRPr/>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boolean</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cont</a:t>
            </a:r>
            <a:r>
              <a:rPr lang="en-US" dirty="0" smtClean="0">
                <a:latin typeface="Courier New" pitchFamily="49" charset="0"/>
                <a:cs typeface="Courier New" pitchFamily="49" charset="0"/>
              </a:rPr>
              <a:t>=true;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n=0;</a:t>
            </a:r>
          </a:p>
          <a:p>
            <a:pPr marL="342900" indent="-342900" algn="thaiDist" eaLnBrk="0" hangingPunct="0">
              <a:spcBef>
                <a:spcPct val="20000"/>
              </a:spcBef>
              <a:defRPr/>
            </a:pPr>
            <a:r>
              <a:rPr lang="en-US" dirty="0" smtClean="0">
                <a:latin typeface="Courier New" pitchFamily="49" charset="0"/>
                <a:cs typeface="Courier New" pitchFamily="49" charset="0"/>
              </a:rPr>
              <a:t>     do{  try{ n= </a:t>
            </a:r>
            <a:r>
              <a:rPr lang="en-US" dirty="0" err="1" smtClean="0">
                <a:latin typeface="Courier New" pitchFamily="49" charset="0"/>
                <a:cs typeface="Courier New" pitchFamily="49" charset="0"/>
              </a:rPr>
              <a:t>inputInteger</a:t>
            </a:r>
            <a:r>
              <a:rPr lang="en-US" dirty="0" smtClean="0">
                <a:latin typeface="Courier New" pitchFamily="49" charset="0"/>
                <a:cs typeface="Courier New" pitchFamily="49" charset="0"/>
              </a:rPr>
              <a:t>();</a:t>
            </a:r>
          </a:p>
          <a:p>
            <a:pPr marL="342900" indent="-342900" algn="thaiDist" eaLnBrk="0" hangingPunct="0">
              <a:spcBef>
                <a:spcPct val="20000"/>
              </a:spcBef>
              <a:defRPr/>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cont</a:t>
            </a:r>
            <a:r>
              <a:rPr lang="en-US" dirty="0" smtClean="0">
                <a:latin typeface="Courier New" pitchFamily="49" charset="0"/>
                <a:cs typeface="Courier New" pitchFamily="49" charset="0"/>
              </a:rPr>
              <a:t>=false;</a:t>
            </a:r>
          </a:p>
          <a:p>
            <a:pPr marL="342900" indent="-342900" algn="thaiDist" eaLnBrk="0" hangingPunct="0">
              <a:spcBef>
                <a:spcPct val="20000"/>
              </a:spcBef>
              <a:defRPr/>
            </a:pPr>
            <a:r>
              <a:rPr lang="en-US" dirty="0" smtClean="0">
                <a:latin typeface="Courier New" pitchFamily="49" charset="0"/>
                <a:cs typeface="Courier New" pitchFamily="49" charset="0"/>
              </a:rPr>
              <a:t>          }catch(Exception e){</a:t>
            </a:r>
          </a:p>
          <a:p>
            <a:pPr marL="342900" indent="-342900" algn="thaiDist" eaLnBrk="0" hangingPunct="0">
              <a:spcBef>
                <a:spcPct val="20000"/>
              </a:spcBef>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a:latin typeface="Courier New" pitchFamily="49" charset="0"/>
                <a:cs typeface="Courier New" pitchFamily="49" charset="0"/>
              </a:rPr>
              <a:t>("Required integer</a:t>
            </a:r>
            <a:r>
              <a:rPr lang="en-US" dirty="0" smtClean="0">
                <a:latin typeface="Courier New" pitchFamily="49" charset="0"/>
                <a:cs typeface="Courier New" pitchFamily="49" charset="0"/>
              </a:rPr>
              <a:t>!"); }</a:t>
            </a:r>
          </a:p>
          <a:p>
            <a:pPr marL="342900" indent="-342900" algn="thaiDist" eaLnBrk="0" hangingPunct="0">
              <a:spcBef>
                <a:spcPct val="20000"/>
              </a:spcBef>
              <a:defRPr/>
            </a:pPr>
            <a:r>
              <a:rPr lang="en-US" dirty="0" smtClean="0">
                <a:latin typeface="Courier New" pitchFamily="49" charset="0"/>
                <a:cs typeface="Courier New" pitchFamily="49" charset="0"/>
              </a:rPr>
              <a:t>     }while(</a:t>
            </a:r>
            <a:r>
              <a:rPr lang="en-US" dirty="0" err="1" smtClean="0">
                <a:latin typeface="Courier New" pitchFamily="49" charset="0"/>
                <a:cs typeface="Courier New" pitchFamily="49" charset="0"/>
              </a:rPr>
              <a:t>cont</a:t>
            </a:r>
            <a:r>
              <a:rPr lang="en-US" dirty="0" smtClean="0">
                <a:latin typeface="Courier New" pitchFamily="49" charset="0"/>
                <a:cs typeface="Courier New" pitchFamily="49" charset="0"/>
              </a:rPr>
              <a:t>==true);</a:t>
            </a:r>
          </a:p>
          <a:p>
            <a:pPr marL="342900" indent="-342900" algn="thaiDist" eaLnBrk="0" hangingPunct="0">
              <a:spcBef>
                <a:spcPct val="20000"/>
              </a:spcBef>
              <a:defRPr/>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a:t>
            </a:r>
            <a:r>
              <a:rPr lang="en-US" dirty="0" smtClean="0">
                <a:latin typeface="Courier New" pitchFamily="49" charset="0"/>
                <a:cs typeface="Courier New" pitchFamily="49" charset="0"/>
              </a:rPr>
              <a:t>(</a:t>
            </a:r>
            <a:r>
              <a:rPr lang="en-US" dirty="0">
                <a:latin typeface="Courier New" pitchFamily="49" charset="0"/>
                <a:cs typeface="Courier New" pitchFamily="49" charset="0"/>
              </a:rPr>
              <a:t>"</a:t>
            </a:r>
            <a:r>
              <a:rPr lang="en-US" dirty="0" smtClean="0">
                <a:latin typeface="Courier New" pitchFamily="49" charset="0"/>
                <a:cs typeface="Courier New" pitchFamily="49" charset="0"/>
              </a:rPr>
              <a:t>number:</a:t>
            </a:r>
            <a:r>
              <a:rPr lang="en-US" dirty="0">
                <a:latin typeface="Courier New" pitchFamily="49" charset="0"/>
                <a:cs typeface="Courier New" pitchFamily="49" charset="0"/>
              </a:rPr>
              <a:t>"</a:t>
            </a:r>
            <a:r>
              <a:rPr lang="en-US" dirty="0" smtClean="0">
                <a:latin typeface="Courier New" pitchFamily="49" charset="0"/>
                <a:cs typeface="Courier New" pitchFamily="49" charset="0"/>
              </a:rPr>
              <a:t>+ n);</a:t>
            </a:r>
          </a:p>
          <a:p>
            <a:pPr marL="342900" indent="-342900" algn="thaiDist" eaLnBrk="0" hangingPunct="0">
              <a:spcBef>
                <a:spcPct val="20000"/>
              </a:spcBef>
              <a:defRPr/>
            </a:pP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5" name="TextBox 4"/>
          <p:cNvSpPr txBox="1"/>
          <p:nvPr/>
        </p:nvSpPr>
        <p:spPr>
          <a:xfrm>
            <a:off x="762000" y="1066800"/>
            <a:ext cx="7620000" cy="461665"/>
          </a:xfrm>
          <a:prstGeom prst="rect">
            <a:avLst/>
          </a:prstGeom>
          <a:solidFill>
            <a:srgbClr val="0000CC"/>
          </a:solidFill>
        </p:spPr>
        <p:txBody>
          <a:bodyPr wrap="square" rtlCol="0">
            <a:spAutoFit/>
          </a:bodyPr>
          <a:lstStyle/>
          <a:p>
            <a:pPr algn="ctr"/>
            <a:r>
              <a:rPr lang="en-US" sz="2400" dirty="0" smtClean="0">
                <a:solidFill>
                  <a:schemeClr val="bg1"/>
                </a:solidFill>
              </a:rPr>
              <a:t>Using try…catch to input an integer ,10&lt;=n&lt;=50</a:t>
            </a:r>
            <a:endParaRPr lang="en-US" sz="2400" dirty="0">
              <a:solidFill>
                <a:schemeClr val="bg1"/>
              </a:solidFill>
            </a:endParaRPr>
          </a:p>
        </p:txBody>
      </p:sp>
      <p:sp>
        <p:nvSpPr>
          <p:cNvPr id="3" name="Rectangle 2"/>
          <p:cNvSpPr/>
          <p:nvPr/>
        </p:nvSpPr>
        <p:spPr>
          <a:xfrm>
            <a:off x="3048000" y="3037114"/>
            <a:ext cx="3124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610100" y="1676400"/>
            <a:ext cx="23241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762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p:cNvSpPr>
          <p:nvPr>
            <p:ph type="title"/>
          </p:nvPr>
        </p:nvSpPr>
        <p:spPr/>
        <p:txBody>
          <a:bodyPr/>
          <a:lstStyle/>
          <a:p>
            <a:r>
              <a:rPr lang="en-US" dirty="0" smtClean="0">
                <a:solidFill>
                  <a:srgbClr val="002060"/>
                </a:solidFill>
              </a:rPr>
              <a:t>Summary</a:t>
            </a:r>
          </a:p>
        </p:txBody>
      </p:sp>
      <p:sp>
        <p:nvSpPr>
          <p:cNvPr id="54277" name="Rectangle 3"/>
          <p:cNvSpPr>
            <a:spLocks noGrp="1"/>
          </p:cNvSpPr>
          <p:nvPr>
            <p:ph type="body" idx="1"/>
          </p:nvPr>
        </p:nvSpPr>
        <p:spPr>
          <a:xfrm>
            <a:off x="457200" y="1600200"/>
            <a:ext cx="8229600" cy="3810000"/>
          </a:xfrm>
        </p:spPr>
        <p:txBody>
          <a:bodyPr/>
          <a:lstStyle/>
          <a:p>
            <a:pPr>
              <a:lnSpc>
                <a:spcPct val="80000"/>
              </a:lnSpc>
              <a:buClrTx/>
              <a:buSzTx/>
            </a:pPr>
            <a:r>
              <a:rPr lang="en-US" sz="3600" dirty="0"/>
              <a:t>We can use </a:t>
            </a:r>
            <a:r>
              <a:rPr lang="en-US" sz="3600" b="1" dirty="0"/>
              <a:t>try-catch mechanism </a:t>
            </a:r>
            <a:r>
              <a:rPr lang="en-US" sz="3600" dirty="0"/>
              <a:t>or </a:t>
            </a:r>
            <a:r>
              <a:rPr lang="en-US" sz="3600" b="1" dirty="0"/>
              <a:t>throws mechanism </a:t>
            </a:r>
            <a:r>
              <a:rPr lang="en-US" sz="3600" dirty="0"/>
              <a:t>to handle to avoid </a:t>
            </a:r>
            <a:r>
              <a:rPr lang="en-US" sz="3600" dirty="0" smtClean="0"/>
              <a:t>errors.</a:t>
            </a:r>
          </a:p>
          <a:p>
            <a:pPr>
              <a:lnSpc>
                <a:spcPct val="80000"/>
              </a:lnSpc>
              <a:buClrTx/>
              <a:buSzTx/>
            </a:pPr>
            <a:r>
              <a:rPr lang="en-US" sz="3600" dirty="0"/>
              <a:t>A single try block can have multiple catch blocks associated with </a:t>
            </a:r>
            <a:r>
              <a:rPr lang="en-US" sz="3600" dirty="0" smtClean="0"/>
              <a:t>it</a:t>
            </a:r>
          </a:p>
          <a:p>
            <a:pPr>
              <a:lnSpc>
                <a:spcPct val="80000"/>
              </a:lnSpc>
              <a:buClrTx/>
              <a:buSzTx/>
            </a:pPr>
            <a:r>
              <a:rPr lang="en-US" sz="3600" dirty="0" smtClean="0"/>
              <a:t>Code </a:t>
            </a:r>
            <a:r>
              <a:rPr lang="en-US" sz="3600" dirty="0"/>
              <a:t>Finalization and Cleaning </a:t>
            </a:r>
            <a:r>
              <a:rPr lang="en-US" sz="3600" dirty="0" smtClean="0"/>
              <a:t>Up (finally block)</a:t>
            </a:r>
            <a:endParaRPr lang="en-US" sz="3600" dirty="0"/>
          </a:p>
        </p:txBody>
      </p:sp>
    </p:spTree>
    <p:extLst>
      <p:ext uri="{BB962C8B-B14F-4D97-AF65-F5344CB8AC3E}">
        <p14:creationId xmlns:p14="http://schemas.microsoft.com/office/powerpoint/2010/main" val="1850752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p:txBody>
          <a:bodyPr/>
          <a:lstStyle/>
          <a:p>
            <a:r>
              <a:rPr lang="en-US" dirty="0" smtClean="0">
                <a:solidFill>
                  <a:srgbClr val="002060"/>
                </a:solidFill>
                <a:latin typeface="Calibri" pitchFamily="34" charset="0"/>
              </a:rPr>
              <a:t>Objectives</a:t>
            </a:r>
          </a:p>
        </p:txBody>
      </p:sp>
      <p:sp>
        <p:nvSpPr>
          <p:cNvPr id="3077" name="Rectangle 3"/>
          <p:cNvSpPr>
            <a:spLocks noGrp="1"/>
          </p:cNvSpPr>
          <p:nvPr>
            <p:ph type="body" idx="1"/>
          </p:nvPr>
        </p:nvSpPr>
        <p:spPr>
          <a:xfrm>
            <a:off x="533400" y="1752600"/>
            <a:ext cx="8229600" cy="2819400"/>
          </a:xfrm>
        </p:spPr>
        <p:txBody>
          <a:bodyPr/>
          <a:lstStyle/>
          <a:p>
            <a:pPr>
              <a:buClrTx/>
              <a:buSzTx/>
            </a:pPr>
            <a:r>
              <a:rPr lang="en-US" dirty="0" smtClean="0">
                <a:latin typeface="Calibri" pitchFamily="34" charset="0"/>
              </a:rPr>
              <a:t>Exception</a:t>
            </a:r>
          </a:p>
          <a:p>
            <a:pPr>
              <a:buClrTx/>
              <a:buSzTx/>
            </a:pPr>
            <a:r>
              <a:rPr lang="en-US" dirty="0" smtClean="0">
                <a:latin typeface="Calibri" pitchFamily="34" charset="0"/>
              </a:rPr>
              <a:t>Kinds </a:t>
            </a:r>
            <a:r>
              <a:rPr lang="en-US" dirty="0">
                <a:latin typeface="Calibri" pitchFamily="34" charset="0"/>
              </a:rPr>
              <a:t>of </a:t>
            </a:r>
            <a:r>
              <a:rPr lang="en-US" dirty="0" smtClean="0">
                <a:latin typeface="Calibri" pitchFamily="34" charset="0"/>
              </a:rPr>
              <a:t>Exception</a:t>
            </a:r>
            <a:endParaRPr lang="en-US" dirty="0">
              <a:latin typeface="Calibri" pitchFamily="34" charset="0"/>
            </a:endParaRPr>
          </a:p>
          <a:p>
            <a:pPr>
              <a:buClrTx/>
              <a:buSzTx/>
            </a:pPr>
            <a:r>
              <a:rPr lang="en-US" dirty="0">
                <a:latin typeface="Calibri" pitchFamily="34" charset="0"/>
              </a:rPr>
              <a:t>Exception </a:t>
            </a:r>
            <a:r>
              <a:rPr lang="en-US" dirty="0" smtClean="0">
                <a:latin typeface="Calibri" pitchFamily="34" charset="0"/>
              </a:rPr>
              <a:t>Handling</a:t>
            </a:r>
          </a:p>
          <a:p>
            <a:pPr>
              <a:buClrTx/>
              <a:buSzTx/>
            </a:pPr>
            <a:r>
              <a:rPr lang="en-US" dirty="0">
                <a:latin typeface="Calibri" pitchFamily="34" charset="0"/>
              </a:rPr>
              <a:t>E</a:t>
            </a:r>
            <a:r>
              <a:rPr lang="en-US" dirty="0" smtClean="0">
                <a:latin typeface="Calibri" pitchFamily="34" charset="0"/>
              </a:rPr>
              <a:t>xamples</a:t>
            </a:r>
            <a:endParaRPr lang="en-US" dirty="0">
              <a:latin typeface="Calibri" pitchFamily="34" charset="0"/>
            </a:endParaRPr>
          </a:p>
        </p:txBody>
      </p:sp>
    </p:spTree>
    <p:extLst>
      <p:ext uri="{BB962C8B-B14F-4D97-AF65-F5344CB8AC3E}">
        <p14:creationId xmlns:p14="http://schemas.microsoft.com/office/powerpoint/2010/main" val="3324952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p:cNvSpPr>
          <p:nvPr>
            <p:ph type="title"/>
          </p:nvPr>
        </p:nvSpPr>
        <p:spPr/>
        <p:txBody>
          <a:bodyPr/>
          <a:lstStyle/>
          <a:p>
            <a:r>
              <a:rPr lang="en-US" dirty="0" smtClean="0">
                <a:solidFill>
                  <a:srgbClr val="002060"/>
                </a:solidFill>
                <a:latin typeface="Calibri" pitchFamily="34" charset="0"/>
              </a:rPr>
              <a:t>Exception</a:t>
            </a:r>
          </a:p>
        </p:txBody>
      </p:sp>
      <p:sp>
        <p:nvSpPr>
          <p:cNvPr id="31749" name="Rectangle 3"/>
          <p:cNvSpPr>
            <a:spLocks noGrp="1"/>
          </p:cNvSpPr>
          <p:nvPr>
            <p:ph type="body" idx="1"/>
          </p:nvPr>
        </p:nvSpPr>
        <p:spPr/>
        <p:txBody>
          <a:bodyPr/>
          <a:lstStyle/>
          <a:p>
            <a:pPr>
              <a:lnSpc>
                <a:spcPct val="80000"/>
              </a:lnSpc>
              <a:buClrTx/>
              <a:buSzTx/>
            </a:pPr>
            <a:r>
              <a:rPr lang="en-US" sz="2400" b="1" u="sng" dirty="0" smtClean="0">
                <a:solidFill>
                  <a:srgbClr val="0000FF"/>
                </a:solidFill>
              </a:rPr>
              <a:t>Exception</a:t>
            </a:r>
            <a:r>
              <a:rPr lang="en-US" sz="2400" dirty="0" smtClean="0"/>
              <a:t> is an event, which occurs during the execution of a program</a:t>
            </a:r>
            <a:r>
              <a:rPr lang="en-US" sz="2400" dirty="0"/>
              <a:t>, that disrupts the normal flow of the program's instructions</a:t>
            </a:r>
            <a:r>
              <a:rPr lang="en-US" sz="2400" dirty="0" smtClean="0"/>
              <a:t>.</a:t>
            </a:r>
            <a:endParaRPr lang="en-US" sz="2400" dirty="0" smtClean="0">
              <a:solidFill>
                <a:srgbClr val="0000FF"/>
              </a:solidFill>
            </a:endParaRPr>
          </a:p>
          <a:p>
            <a:pPr>
              <a:lnSpc>
                <a:spcPct val="80000"/>
              </a:lnSpc>
              <a:buClrTx/>
              <a:buSzTx/>
              <a:buFont typeface="Arial" pitchFamily="34" charset="0"/>
              <a:buChar char="•"/>
            </a:pPr>
            <a:r>
              <a:rPr lang="en-US" sz="2400" dirty="0" smtClean="0"/>
              <a:t>For example:</a:t>
            </a:r>
          </a:p>
          <a:p>
            <a:pPr lvl="1">
              <a:lnSpc>
                <a:spcPct val="80000"/>
              </a:lnSpc>
              <a:buFont typeface="Wingdings" pitchFamily="2" charset="2"/>
              <a:buChar char="§"/>
            </a:pPr>
            <a:r>
              <a:rPr lang="en-US" sz="2000" dirty="0" smtClean="0"/>
              <a:t>a user might type an invalid filename; </a:t>
            </a:r>
          </a:p>
          <a:p>
            <a:pPr lvl="1">
              <a:lnSpc>
                <a:spcPct val="80000"/>
              </a:lnSpc>
              <a:buFont typeface="Wingdings" pitchFamily="2" charset="2"/>
              <a:buChar char="§"/>
            </a:pPr>
            <a:r>
              <a:rPr lang="en-US" sz="2000" dirty="0" smtClean="0"/>
              <a:t>An accessed file does not exist of might contain corrupted data; </a:t>
            </a:r>
          </a:p>
          <a:p>
            <a:pPr lvl="1">
              <a:lnSpc>
                <a:spcPct val="80000"/>
              </a:lnSpc>
              <a:buFont typeface="Wingdings" pitchFamily="2" charset="2"/>
              <a:buChar char="§"/>
            </a:pPr>
            <a:r>
              <a:rPr lang="en-US" sz="2000" dirty="0" smtClean="0"/>
              <a:t>a network link could fail; </a:t>
            </a:r>
          </a:p>
          <a:p>
            <a:pPr lvl="1">
              <a:lnSpc>
                <a:spcPct val="80000"/>
              </a:lnSpc>
              <a:buFont typeface="Wingdings" pitchFamily="2" charset="2"/>
              <a:buChar char="§"/>
            </a:pPr>
            <a:r>
              <a:rPr lang="en-US" sz="2000" dirty="0" smtClean="0"/>
              <a:t>…</a:t>
            </a:r>
          </a:p>
          <a:p>
            <a:pPr>
              <a:lnSpc>
                <a:spcPct val="80000"/>
              </a:lnSpc>
              <a:buClrTx/>
              <a:buSzTx/>
            </a:pPr>
            <a:r>
              <a:rPr lang="en-US" sz="2400" dirty="0"/>
              <a:t>When an error occurs within a method, the method creates an </a:t>
            </a:r>
            <a:r>
              <a:rPr lang="en-US" sz="2400" b="1" dirty="0" smtClean="0"/>
              <a:t>exception object</a:t>
            </a:r>
            <a:r>
              <a:rPr lang="en-US" sz="2400" dirty="0" smtClean="0"/>
              <a:t> </a:t>
            </a:r>
            <a:r>
              <a:rPr lang="en-US" sz="2400" dirty="0"/>
              <a:t>and hands it off to the runtime </a:t>
            </a:r>
            <a:r>
              <a:rPr lang="en-US" sz="2400" dirty="0" smtClean="0"/>
              <a:t>system</a:t>
            </a:r>
          </a:p>
          <a:p>
            <a:pPr>
              <a:lnSpc>
                <a:spcPct val="80000"/>
              </a:lnSpc>
              <a:buClrTx/>
              <a:buSzTx/>
            </a:pPr>
            <a:r>
              <a:rPr lang="en-US" sz="2400" dirty="0"/>
              <a:t>Creating an exception object and handing it to the runtime system is called </a:t>
            </a:r>
            <a:r>
              <a:rPr lang="en-US" sz="2400" b="1" i="1" dirty="0"/>
              <a:t>throwing an exception</a:t>
            </a:r>
            <a:r>
              <a:rPr lang="en-US" sz="2400" b="1" dirty="0"/>
              <a:t>.</a:t>
            </a:r>
            <a:endParaRPr lang="en-US" sz="2400" b="1" dirty="0" smtClean="0"/>
          </a:p>
          <a:p>
            <a:pPr>
              <a:lnSpc>
                <a:spcPct val="80000"/>
              </a:lnSpc>
              <a:buClrTx/>
              <a:buSzTx/>
              <a:buFont typeface="Arial" pitchFamily="34" charset="0"/>
              <a:buChar char="•"/>
            </a:pPr>
            <a:endParaRPr lang="en-US" sz="2400" dirty="0" smtClean="0"/>
          </a:p>
        </p:txBody>
      </p:sp>
    </p:spTree>
    <p:extLst>
      <p:ext uri="{BB962C8B-B14F-4D97-AF65-F5344CB8AC3E}">
        <p14:creationId xmlns:p14="http://schemas.microsoft.com/office/powerpoint/2010/main" val="4178254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solidFill>
                  <a:srgbClr val="002060"/>
                </a:solidFill>
                <a:latin typeface="Arial" charset="0"/>
                <a:cs typeface="Arial" charset="0"/>
              </a:rPr>
              <a:t>Exception</a:t>
            </a:r>
          </a:p>
        </p:txBody>
      </p:sp>
      <p:sp>
        <p:nvSpPr>
          <p:cNvPr id="38915" name="Content Placeholder 2"/>
          <p:cNvSpPr>
            <a:spLocks noGrp="1"/>
          </p:cNvSpPr>
          <p:nvPr>
            <p:ph idx="1"/>
          </p:nvPr>
        </p:nvSpPr>
        <p:spPr>
          <a:xfrm>
            <a:off x="457200" y="1219200"/>
            <a:ext cx="8229600" cy="685800"/>
          </a:xfrm>
        </p:spPr>
        <p:txBody>
          <a:bodyPr/>
          <a:lstStyle/>
          <a:p>
            <a:r>
              <a:rPr lang="en-US" sz="2400" dirty="0" smtClean="0">
                <a:latin typeface="Arial" charset="0"/>
                <a:cs typeface="Arial" charset="0"/>
              </a:rPr>
              <a:t>The following program causes an exception.</a:t>
            </a:r>
          </a:p>
        </p:txBody>
      </p:sp>
      <p:pic>
        <p:nvPicPr>
          <p:cNvPr id="38917" name="Picture 2"/>
          <p:cNvPicPr>
            <a:picLocks noChangeAspect="1" noChangeArrowheads="1"/>
          </p:cNvPicPr>
          <p:nvPr/>
        </p:nvPicPr>
        <p:blipFill>
          <a:blip r:embed="rId2"/>
          <a:srcRect/>
          <a:stretch>
            <a:fillRect/>
          </a:stretch>
        </p:blipFill>
        <p:spPr bwMode="auto">
          <a:xfrm>
            <a:off x="304800" y="1752600"/>
            <a:ext cx="7605506" cy="4572000"/>
          </a:xfrm>
          <a:prstGeom prst="rect">
            <a:avLst/>
          </a:prstGeom>
          <a:noFill/>
          <a:ln w="9525">
            <a:noFill/>
            <a:miter lim="800000"/>
            <a:headEnd/>
            <a:tailEnd/>
          </a:ln>
        </p:spPr>
      </p:pic>
      <p:cxnSp>
        <p:nvCxnSpPr>
          <p:cNvPr id="7" name="Straight Arrow Connector 6"/>
          <p:cNvCxnSpPr/>
          <p:nvPr/>
        </p:nvCxnSpPr>
        <p:spPr>
          <a:xfrm rot="10800000">
            <a:off x="3810000" y="3200400"/>
            <a:ext cx="762000" cy="1588"/>
          </a:xfrm>
          <a:prstGeom prst="straightConnector1">
            <a:avLst/>
          </a:prstGeom>
          <a:ln w="381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57800" y="3276600"/>
            <a:ext cx="3505200" cy="13716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Exceptions are pre-defined data (Exception classes) thrown by JVM and they can be caught by code in the program</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smtClean="0">
                <a:solidFill>
                  <a:srgbClr val="002060"/>
                </a:solidFill>
                <a:latin typeface="Arial" charset="0"/>
                <a:cs typeface="Arial" charset="0"/>
              </a:rPr>
              <a:t>Kinds of Exception</a:t>
            </a:r>
          </a:p>
        </p:txBody>
      </p:sp>
      <p:sp>
        <p:nvSpPr>
          <p:cNvPr id="40963" name="Content Placeholder 2"/>
          <p:cNvSpPr>
            <a:spLocks noGrp="1"/>
          </p:cNvSpPr>
          <p:nvPr>
            <p:ph idx="1"/>
          </p:nvPr>
        </p:nvSpPr>
        <p:spPr>
          <a:xfrm>
            <a:off x="0" y="2667000"/>
            <a:ext cx="5105400" cy="762000"/>
          </a:xfrm>
        </p:spPr>
        <p:txBody>
          <a:bodyPr>
            <a:normAutofit lnSpcReduction="10000"/>
          </a:bodyPr>
          <a:lstStyle/>
          <a:p>
            <a:pPr marL="0" indent="0">
              <a:buFont typeface="Arial" charset="0"/>
              <a:buNone/>
            </a:pPr>
            <a:r>
              <a:rPr lang="en-US" sz="2400" dirty="0" smtClean="0">
                <a:latin typeface="Arial" charset="0"/>
                <a:cs typeface="Arial" charset="0"/>
              </a:rPr>
              <a:t>Refer to the Java.lang documentation for more information.</a:t>
            </a:r>
          </a:p>
        </p:txBody>
      </p:sp>
      <p:pic>
        <p:nvPicPr>
          <p:cNvPr id="40965" name="Picture 4"/>
          <p:cNvPicPr>
            <a:picLocks noChangeAspect="1" noChangeArrowheads="1"/>
          </p:cNvPicPr>
          <p:nvPr/>
        </p:nvPicPr>
        <p:blipFill>
          <a:blip r:embed="rId3"/>
          <a:srcRect/>
          <a:stretch>
            <a:fillRect/>
          </a:stretch>
        </p:blipFill>
        <p:spPr bwMode="auto">
          <a:xfrm>
            <a:off x="152400" y="1066800"/>
            <a:ext cx="5824538" cy="1371600"/>
          </a:xfrm>
          <a:prstGeom prst="rect">
            <a:avLst/>
          </a:prstGeom>
          <a:noFill/>
          <a:ln w="9525">
            <a:noFill/>
            <a:miter lim="800000"/>
            <a:headEnd/>
            <a:tailEnd/>
          </a:ln>
        </p:spPr>
      </p:pic>
      <p:pic>
        <p:nvPicPr>
          <p:cNvPr id="40966" name="Picture 6"/>
          <p:cNvPicPr>
            <a:picLocks noChangeAspect="1" noChangeArrowheads="1"/>
          </p:cNvPicPr>
          <p:nvPr/>
        </p:nvPicPr>
        <p:blipFill>
          <a:blip r:embed="rId4">
            <a:lum bright="-15000" contrast="16000"/>
          </a:blip>
          <a:srcRect/>
          <a:stretch>
            <a:fillRect/>
          </a:stretch>
        </p:blipFill>
        <p:spPr bwMode="auto">
          <a:xfrm>
            <a:off x="5229225" y="3295650"/>
            <a:ext cx="3914775" cy="3105150"/>
          </a:xfrm>
          <a:prstGeom prst="rect">
            <a:avLst/>
          </a:prstGeom>
          <a:noFill/>
          <a:ln w="9525">
            <a:noFill/>
            <a:miter lim="800000"/>
            <a:headEnd/>
            <a:tailEnd/>
          </a:ln>
        </p:spPr>
      </p:pic>
      <p:sp>
        <p:nvSpPr>
          <p:cNvPr id="7" name="Rectangle 6"/>
          <p:cNvSpPr/>
          <p:nvPr/>
        </p:nvSpPr>
        <p:spPr>
          <a:xfrm>
            <a:off x="6248400" y="914400"/>
            <a:ext cx="2590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Checked Exceptions</a:t>
            </a:r>
          </a:p>
          <a:p>
            <a:pPr algn="ctr">
              <a:defRPr/>
            </a:pPr>
            <a:r>
              <a:rPr lang="en-US" sz="2000" dirty="0"/>
              <a:t>(We must use the try catch </a:t>
            </a:r>
            <a:r>
              <a:rPr lang="en-US" sz="2000" dirty="0" smtClean="0"/>
              <a:t>blocks or throw)</a:t>
            </a:r>
            <a:endParaRPr lang="en-US" sz="2000" dirty="0"/>
          </a:p>
        </p:txBody>
      </p:sp>
      <p:sp>
        <p:nvSpPr>
          <p:cNvPr id="8" name="Rectangle 7"/>
          <p:cNvSpPr/>
          <p:nvPr/>
        </p:nvSpPr>
        <p:spPr>
          <a:xfrm>
            <a:off x="6248400" y="2057400"/>
            <a:ext cx="2590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Unchecked- Exceptions</a:t>
            </a:r>
          </a:p>
          <a:p>
            <a:pPr algn="ctr">
              <a:defRPr/>
            </a:pPr>
            <a:r>
              <a:rPr lang="en-US" sz="2000" dirty="0"/>
              <a:t>Program Bugs</a:t>
            </a:r>
          </a:p>
          <a:p>
            <a:pPr algn="ctr">
              <a:defRPr/>
            </a:pPr>
            <a:r>
              <a:rPr lang="en-US" sz="2000" dirty="0"/>
              <a:t>(We </a:t>
            </a:r>
            <a:r>
              <a:rPr lang="en-US" sz="2000" dirty="0" smtClean="0"/>
              <a:t>may </a:t>
            </a:r>
            <a:r>
              <a:rPr lang="en-US" sz="2000" dirty="0"/>
              <a:t>not use the try catch blocks)</a:t>
            </a:r>
          </a:p>
        </p:txBody>
      </p:sp>
      <p:cxnSp>
        <p:nvCxnSpPr>
          <p:cNvPr id="10" name="Straight Arrow Connector 9"/>
          <p:cNvCxnSpPr>
            <a:endCxn id="7" idx="1"/>
          </p:cNvCxnSpPr>
          <p:nvPr/>
        </p:nvCxnSpPr>
        <p:spPr>
          <a:xfrm flipV="1">
            <a:off x="3352800" y="1447800"/>
            <a:ext cx="2895600" cy="457200"/>
          </a:xfrm>
          <a:prstGeom prst="straightConnector1">
            <a:avLst/>
          </a:prstGeom>
          <a:ln>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1"/>
          </p:cNvCxnSpPr>
          <p:nvPr/>
        </p:nvCxnSpPr>
        <p:spPr>
          <a:xfrm>
            <a:off x="4724400" y="2362200"/>
            <a:ext cx="1524000" cy="2667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pic>
        <p:nvPicPr>
          <p:cNvPr id="40971" name="Picture 7"/>
          <p:cNvPicPr>
            <a:picLocks noChangeAspect="1" noChangeArrowheads="1"/>
          </p:cNvPicPr>
          <p:nvPr/>
        </p:nvPicPr>
        <p:blipFill>
          <a:blip r:embed="rId5">
            <a:lum bright="-15000" contrast="14000"/>
          </a:blip>
          <a:srcRect/>
          <a:stretch>
            <a:fillRect/>
          </a:stretch>
        </p:blipFill>
        <p:spPr bwMode="auto">
          <a:xfrm>
            <a:off x="95250" y="3505200"/>
            <a:ext cx="5010150" cy="2733675"/>
          </a:xfrm>
          <a:prstGeom prst="rect">
            <a:avLst/>
          </a:prstGeom>
          <a:noFill/>
          <a:ln w="9525">
            <a:noFill/>
            <a:miter lim="800000"/>
            <a:headEnd/>
            <a:tailEnd/>
          </a:ln>
        </p:spPr>
      </p:pic>
      <p:cxnSp>
        <p:nvCxnSpPr>
          <p:cNvPr id="15" name="Straight Arrow Connector 14"/>
          <p:cNvCxnSpPr/>
          <p:nvPr/>
        </p:nvCxnSpPr>
        <p:spPr>
          <a:xfrm rot="5400000">
            <a:off x="3886200" y="2819400"/>
            <a:ext cx="1295400" cy="381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4533900" y="2552700"/>
            <a:ext cx="914400" cy="5334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p:cNvSpPr>
          <p:nvPr>
            <p:ph type="title"/>
          </p:nvPr>
        </p:nvSpPr>
        <p:spPr/>
        <p:txBody>
          <a:bodyPr/>
          <a:lstStyle/>
          <a:p>
            <a:r>
              <a:rPr lang="en-US" dirty="0" smtClean="0">
                <a:solidFill>
                  <a:srgbClr val="002060"/>
                </a:solidFill>
                <a:latin typeface="Calibri" pitchFamily="34" charset="0"/>
              </a:rPr>
              <a:t>Kinds of Exception</a:t>
            </a:r>
          </a:p>
        </p:txBody>
      </p:sp>
      <p:sp>
        <p:nvSpPr>
          <p:cNvPr id="39941" name="Rectangle 3"/>
          <p:cNvSpPr>
            <a:spLocks noGrp="1"/>
          </p:cNvSpPr>
          <p:nvPr>
            <p:ph type="body" idx="1"/>
          </p:nvPr>
        </p:nvSpPr>
        <p:spPr/>
        <p:txBody>
          <a:bodyPr/>
          <a:lstStyle/>
          <a:p>
            <a:pPr>
              <a:lnSpc>
                <a:spcPct val="90000"/>
              </a:lnSpc>
              <a:buClrTx/>
              <a:buSzTx/>
              <a:buFont typeface="Arial" pitchFamily="34" charset="0"/>
              <a:buChar char="•"/>
            </a:pPr>
            <a:r>
              <a:rPr lang="en-US" b="1" i="1" dirty="0" smtClean="0">
                <a:latin typeface="Calibri" pitchFamily="34" charset="0"/>
              </a:rPr>
              <a:t>Checked exception</a:t>
            </a:r>
          </a:p>
          <a:p>
            <a:pPr lvl="1">
              <a:lnSpc>
                <a:spcPct val="90000"/>
              </a:lnSpc>
            </a:pPr>
            <a:r>
              <a:rPr lang="en-US" dirty="0" smtClean="0"/>
              <a:t>Must be handled by either the try-catch mechanism or the throws-declaration mechanism.</a:t>
            </a:r>
          </a:p>
          <a:p>
            <a:pPr>
              <a:lnSpc>
                <a:spcPct val="90000"/>
              </a:lnSpc>
              <a:buClrTx/>
              <a:buSzTx/>
              <a:buFont typeface="Arial" pitchFamily="34" charset="0"/>
              <a:buChar char="•"/>
            </a:pPr>
            <a:r>
              <a:rPr lang="en-US" b="1" dirty="0" smtClean="0">
                <a:latin typeface="Calibri" pitchFamily="34" charset="0"/>
              </a:rPr>
              <a:t>Runtime exception</a:t>
            </a:r>
          </a:p>
          <a:p>
            <a:pPr lvl="1">
              <a:lnSpc>
                <a:spcPct val="90000"/>
              </a:lnSpc>
            </a:pPr>
            <a:r>
              <a:rPr lang="en-US" dirty="0" smtClean="0"/>
              <a:t>The right time to deal with runtime exceptions is when you’re designing, developing, and debugging your code. Since runtime exceptions </a:t>
            </a:r>
            <a:r>
              <a:rPr lang="en-US" u="sng" dirty="0" smtClean="0"/>
              <a:t>should never be thrown in finished code.</a:t>
            </a:r>
          </a:p>
        </p:txBody>
      </p:sp>
    </p:spTree>
    <p:extLst>
      <p:ext uri="{BB962C8B-B14F-4D97-AF65-F5344CB8AC3E}">
        <p14:creationId xmlns:p14="http://schemas.microsoft.com/office/powerpoint/2010/main" val="4244175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524000" y="152400"/>
            <a:ext cx="7239000" cy="1295400"/>
          </a:xfrm>
        </p:spPr>
        <p:txBody>
          <a:bodyPr/>
          <a:lstStyle/>
          <a:p>
            <a:r>
              <a:rPr lang="en-US" dirty="0" smtClean="0">
                <a:solidFill>
                  <a:srgbClr val="002060"/>
                </a:solidFill>
                <a:latin typeface="Arial" charset="0"/>
                <a:cs typeface="Arial" charset="0"/>
              </a:rPr>
              <a:t>Catching exceptions:</a:t>
            </a:r>
            <a:br>
              <a:rPr lang="en-US" dirty="0" smtClean="0">
                <a:solidFill>
                  <a:srgbClr val="002060"/>
                </a:solidFill>
                <a:latin typeface="Arial" charset="0"/>
                <a:cs typeface="Arial" charset="0"/>
              </a:rPr>
            </a:br>
            <a:r>
              <a:rPr lang="en-US" dirty="0" smtClean="0">
                <a:solidFill>
                  <a:srgbClr val="002060"/>
                </a:solidFill>
                <a:latin typeface="Arial" charset="0"/>
                <a:cs typeface="Arial" charset="0"/>
              </a:rPr>
              <a:t>try catch </a:t>
            </a:r>
            <a:r>
              <a:rPr lang="en-US" dirty="0" smtClean="0">
                <a:solidFill>
                  <a:srgbClr val="002060"/>
                </a:solidFill>
                <a:latin typeface="Arial" charset="0"/>
                <a:cs typeface="Arial" charset="0"/>
              </a:rPr>
              <a:t>finally mechanism</a:t>
            </a:r>
            <a:endParaRPr lang="en-US" dirty="0" smtClean="0">
              <a:solidFill>
                <a:srgbClr val="002060"/>
              </a:solidFill>
              <a:latin typeface="Arial" charset="0"/>
              <a:cs typeface="Arial" charset="0"/>
            </a:endParaRPr>
          </a:p>
        </p:txBody>
      </p:sp>
      <p:sp>
        <p:nvSpPr>
          <p:cNvPr id="22" name="Rectangle 21"/>
          <p:cNvSpPr/>
          <p:nvPr/>
        </p:nvSpPr>
        <p:spPr>
          <a:xfrm>
            <a:off x="4343400" y="1447800"/>
            <a:ext cx="4419600" cy="1219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smtClean="0"/>
              <a:t>try </a:t>
            </a:r>
            <a:r>
              <a:rPr lang="en-US" sz="2000" dirty="0" smtClean="0"/>
              <a:t>{   </a:t>
            </a:r>
          </a:p>
          <a:p>
            <a:pPr>
              <a:defRPr/>
            </a:pPr>
            <a:r>
              <a:rPr lang="en-US" sz="2000" dirty="0" smtClean="0"/>
              <a:t>      &lt; statements may cause exceptions &gt;</a:t>
            </a:r>
          </a:p>
          <a:p>
            <a:pPr>
              <a:defRPr/>
            </a:pPr>
            <a:r>
              <a:rPr lang="en-US" sz="2000" dirty="0" smtClean="0"/>
              <a:t>}</a:t>
            </a:r>
          </a:p>
          <a:p>
            <a:pPr>
              <a:defRPr/>
            </a:pPr>
            <a:endParaRPr lang="en-US" sz="2000" b="1" dirty="0"/>
          </a:p>
        </p:txBody>
      </p:sp>
      <p:sp>
        <p:nvSpPr>
          <p:cNvPr id="30" name="Rectangle 29"/>
          <p:cNvSpPr/>
          <p:nvPr/>
        </p:nvSpPr>
        <p:spPr>
          <a:xfrm>
            <a:off x="4343400" y="2667000"/>
            <a:ext cx="4419600" cy="9906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t>catch</a:t>
            </a:r>
            <a:r>
              <a:rPr lang="en-US" sz="2000" dirty="0"/>
              <a:t>  (  ExceptionType1  e1 </a:t>
            </a:r>
            <a:r>
              <a:rPr lang="en-US" sz="2000" dirty="0" smtClean="0"/>
              <a:t>) {</a:t>
            </a:r>
          </a:p>
          <a:p>
            <a:pPr>
              <a:defRPr/>
            </a:pPr>
            <a:r>
              <a:rPr lang="en-US" sz="2000" dirty="0" smtClean="0"/>
              <a:t>    &lt; statements handle the situation  1&gt;</a:t>
            </a:r>
          </a:p>
          <a:p>
            <a:pPr>
              <a:defRPr/>
            </a:pPr>
            <a:r>
              <a:rPr lang="en-US" sz="2000" dirty="0" smtClean="0"/>
              <a:t>}</a:t>
            </a:r>
          </a:p>
        </p:txBody>
      </p:sp>
      <p:sp>
        <p:nvSpPr>
          <p:cNvPr id="36" name="Rectangle 35"/>
          <p:cNvSpPr/>
          <p:nvPr/>
        </p:nvSpPr>
        <p:spPr>
          <a:xfrm>
            <a:off x="4343400" y="3657600"/>
            <a:ext cx="4419600" cy="990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t>catch</a:t>
            </a:r>
            <a:r>
              <a:rPr lang="en-US" sz="2000" dirty="0"/>
              <a:t>  (  ExceptionType2  e2</a:t>
            </a:r>
            <a:r>
              <a:rPr lang="en-US" sz="2000" dirty="0" smtClean="0"/>
              <a:t>) {</a:t>
            </a:r>
          </a:p>
          <a:p>
            <a:pPr>
              <a:defRPr/>
            </a:pPr>
            <a:r>
              <a:rPr lang="en-US" sz="2000" dirty="0" smtClean="0"/>
              <a:t>    &lt; statements handle the situation  2&gt;</a:t>
            </a:r>
          </a:p>
          <a:p>
            <a:pPr>
              <a:defRPr/>
            </a:pPr>
            <a:r>
              <a:rPr lang="en-US" sz="2000" dirty="0" smtClean="0"/>
              <a:t>}</a:t>
            </a:r>
          </a:p>
        </p:txBody>
      </p:sp>
      <p:sp>
        <p:nvSpPr>
          <p:cNvPr id="38" name="Rectangle 37"/>
          <p:cNvSpPr/>
          <p:nvPr/>
        </p:nvSpPr>
        <p:spPr>
          <a:xfrm>
            <a:off x="4343400" y="4648200"/>
            <a:ext cx="4419600" cy="10668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smtClean="0">
                <a:solidFill>
                  <a:schemeClr val="tx1"/>
                </a:solidFill>
              </a:rPr>
              <a:t>finally {</a:t>
            </a:r>
          </a:p>
          <a:p>
            <a:pPr>
              <a:defRPr/>
            </a:pPr>
            <a:r>
              <a:rPr lang="en-US" sz="2000" b="1" dirty="0" smtClean="0">
                <a:solidFill>
                  <a:schemeClr val="tx1"/>
                </a:solidFill>
              </a:rPr>
              <a:t>    </a:t>
            </a:r>
            <a:r>
              <a:rPr lang="en-US" sz="2000" dirty="0" smtClean="0">
                <a:solidFill>
                  <a:schemeClr val="tx1"/>
                </a:solidFill>
              </a:rPr>
              <a:t>&lt; statements are always executed &gt;</a:t>
            </a:r>
          </a:p>
          <a:p>
            <a:pPr>
              <a:defRPr/>
            </a:pPr>
            <a:r>
              <a:rPr lang="en-US" sz="2000" b="1" dirty="0" smtClean="0">
                <a:solidFill>
                  <a:schemeClr val="tx1"/>
                </a:solidFill>
              </a:rPr>
              <a:t>}</a:t>
            </a:r>
            <a:endParaRPr lang="en-US" sz="2000" b="1" dirty="0">
              <a:solidFill>
                <a:schemeClr val="tx1"/>
              </a:solidFill>
            </a:endParaRPr>
          </a:p>
        </p:txBody>
      </p:sp>
      <p:grpSp>
        <p:nvGrpSpPr>
          <p:cNvPr id="2" name="Group 41"/>
          <p:cNvGrpSpPr>
            <a:grpSpLocks/>
          </p:cNvGrpSpPr>
          <p:nvPr/>
        </p:nvGrpSpPr>
        <p:grpSpPr bwMode="auto">
          <a:xfrm>
            <a:off x="457200" y="1066800"/>
            <a:ext cx="2971800" cy="3836987"/>
            <a:chOff x="685800" y="1649557"/>
            <a:chExt cx="2971800" cy="3836843"/>
          </a:xfrm>
        </p:grpSpPr>
        <p:grpSp>
          <p:nvGrpSpPr>
            <p:cNvPr id="3" name="Group 20"/>
            <p:cNvGrpSpPr>
              <a:grpSpLocks/>
            </p:cNvGrpSpPr>
            <p:nvPr/>
          </p:nvGrpSpPr>
          <p:grpSpPr bwMode="auto">
            <a:xfrm>
              <a:off x="685800" y="2057400"/>
              <a:ext cx="2971800" cy="2989737"/>
              <a:chOff x="3649" y="2355"/>
              <a:chExt cx="1428" cy="1796"/>
            </a:xfrm>
          </p:grpSpPr>
          <p:sp>
            <p:nvSpPr>
              <p:cNvPr id="39952" name="Text Box 8"/>
              <p:cNvSpPr txBox="1">
                <a:spLocks noChangeArrowheads="1"/>
              </p:cNvSpPr>
              <p:nvPr/>
            </p:nvSpPr>
            <p:spPr bwMode="auto">
              <a:xfrm>
                <a:off x="3659" y="2355"/>
                <a:ext cx="1200" cy="312"/>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solidFill>
                      <a:srgbClr val="0066FF"/>
                    </a:solidFill>
                    <a:latin typeface="Times New Roman" pitchFamily="18" charset="0"/>
                  </a:rPr>
                  <a:t>try block</a:t>
                </a:r>
              </a:p>
            </p:txBody>
          </p:sp>
          <p:sp>
            <p:nvSpPr>
              <p:cNvPr id="39953" name="Text Box 9"/>
              <p:cNvSpPr txBox="1">
                <a:spLocks noChangeArrowheads="1"/>
              </p:cNvSpPr>
              <p:nvPr/>
            </p:nvSpPr>
            <p:spPr bwMode="auto">
              <a:xfrm>
                <a:off x="3649" y="3342"/>
                <a:ext cx="1200" cy="312"/>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solidFill>
                      <a:srgbClr val="FF0000"/>
                    </a:solidFill>
                    <a:latin typeface="Times New Roman" pitchFamily="18" charset="0"/>
                  </a:rPr>
                  <a:t>catch block</a:t>
                </a:r>
              </a:p>
            </p:txBody>
          </p:sp>
          <p:sp>
            <p:nvSpPr>
              <p:cNvPr id="39954" name="Line 10"/>
              <p:cNvSpPr>
                <a:spLocks noChangeShapeType="1"/>
              </p:cNvSpPr>
              <p:nvPr/>
            </p:nvSpPr>
            <p:spPr bwMode="auto">
              <a:xfrm>
                <a:off x="5069" y="2965"/>
                <a:ext cx="0" cy="791"/>
              </a:xfrm>
              <a:prstGeom prst="line">
                <a:avLst/>
              </a:prstGeom>
              <a:noFill/>
              <a:ln w="38100">
                <a:solidFill>
                  <a:schemeClr val="tx1"/>
                </a:solidFill>
                <a:round/>
                <a:headEnd/>
                <a:tailEnd/>
              </a:ln>
            </p:spPr>
            <p:txBody>
              <a:bodyPr/>
              <a:lstStyle/>
              <a:p>
                <a:endParaRPr lang="en-US" dirty="0"/>
              </a:p>
            </p:txBody>
          </p:sp>
          <p:sp>
            <p:nvSpPr>
              <p:cNvPr id="39955" name="Line 11"/>
              <p:cNvSpPr>
                <a:spLocks noChangeShapeType="1"/>
              </p:cNvSpPr>
              <p:nvPr/>
            </p:nvSpPr>
            <p:spPr bwMode="auto">
              <a:xfrm flipH="1">
                <a:off x="4235" y="3763"/>
                <a:ext cx="824" cy="0"/>
              </a:xfrm>
              <a:prstGeom prst="line">
                <a:avLst/>
              </a:prstGeom>
              <a:noFill/>
              <a:ln w="38100">
                <a:solidFill>
                  <a:schemeClr val="tx1"/>
                </a:solidFill>
                <a:round/>
                <a:headEnd/>
                <a:tailEnd type="triangle" w="med" len="med"/>
              </a:ln>
            </p:spPr>
            <p:txBody>
              <a:bodyPr/>
              <a:lstStyle/>
              <a:p>
                <a:endParaRPr lang="en-US" dirty="0"/>
              </a:p>
            </p:txBody>
          </p:sp>
          <p:sp>
            <p:nvSpPr>
              <p:cNvPr id="39956" name="Line 12"/>
              <p:cNvSpPr>
                <a:spLocks noChangeShapeType="1"/>
              </p:cNvSpPr>
              <p:nvPr/>
            </p:nvSpPr>
            <p:spPr bwMode="auto">
              <a:xfrm>
                <a:off x="4244" y="3648"/>
                <a:ext cx="0" cy="240"/>
              </a:xfrm>
              <a:prstGeom prst="line">
                <a:avLst/>
              </a:prstGeom>
              <a:noFill/>
              <a:ln w="38100">
                <a:solidFill>
                  <a:schemeClr val="tx1"/>
                </a:solidFill>
                <a:round/>
                <a:headEnd/>
                <a:tailEnd type="triangle" w="med" len="med"/>
              </a:ln>
            </p:spPr>
            <p:txBody>
              <a:bodyPr/>
              <a:lstStyle/>
              <a:p>
                <a:endParaRPr lang="en-US" dirty="0"/>
              </a:p>
            </p:txBody>
          </p:sp>
          <p:sp>
            <p:nvSpPr>
              <p:cNvPr id="39957" name="AutoShape 13"/>
              <p:cNvSpPr>
                <a:spLocks noChangeArrowheads="1"/>
              </p:cNvSpPr>
              <p:nvPr/>
            </p:nvSpPr>
            <p:spPr bwMode="auto">
              <a:xfrm>
                <a:off x="4022" y="2796"/>
                <a:ext cx="432" cy="336"/>
              </a:xfrm>
              <a:prstGeom prst="diamond">
                <a:avLst/>
              </a:prstGeom>
              <a:solidFill>
                <a:schemeClr val="accent1"/>
              </a:solidFill>
              <a:ln w="9525">
                <a:solidFill>
                  <a:schemeClr val="tx1"/>
                </a:solidFill>
                <a:miter lim="800000"/>
                <a:headEnd/>
                <a:tailEnd/>
              </a:ln>
            </p:spPr>
            <p:txBody>
              <a:bodyPr wrap="none" anchor="ctr"/>
              <a:lstStyle/>
              <a:p>
                <a:pPr algn="ctr"/>
                <a:r>
                  <a:rPr lang="en-US" sz="2400" b="1" dirty="0">
                    <a:latin typeface="Times New Roman" pitchFamily="18" charset="0"/>
                  </a:rPr>
                  <a:t>e?</a:t>
                </a:r>
              </a:p>
            </p:txBody>
          </p:sp>
          <p:sp>
            <p:nvSpPr>
              <p:cNvPr id="39958" name="Line 14"/>
              <p:cNvSpPr>
                <a:spLocks noChangeShapeType="1"/>
              </p:cNvSpPr>
              <p:nvPr/>
            </p:nvSpPr>
            <p:spPr bwMode="auto">
              <a:xfrm>
                <a:off x="4235" y="2661"/>
                <a:ext cx="0" cy="144"/>
              </a:xfrm>
              <a:prstGeom prst="line">
                <a:avLst/>
              </a:prstGeom>
              <a:noFill/>
              <a:ln w="38100">
                <a:solidFill>
                  <a:schemeClr val="tx1"/>
                </a:solidFill>
                <a:round/>
                <a:headEnd/>
                <a:tailEnd type="triangle" w="med" len="med"/>
              </a:ln>
            </p:spPr>
            <p:txBody>
              <a:bodyPr/>
              <a:lstStyle/>
              <a:p>
                <a:endParaRPr lang="en-US" dirty="0"/>
              </a:p>
            </p:txBody>
          </p:sp>
          <p:sp>
            <p:nvSpPr>
              <p:cNvPr id="39959" name="Line 15"/>
              <p:cNvSpPr>
                <a:spLocks noChangeShapeType="1"/>
              </p:cNvSpPr>
              <p:nvPr/>
            </p:nvSpPr>
            <p:spPr bwMode="auto">
              <a:xfrm>
                <a:off x="4241" y="3125"/>
                <a:ext cx="0" cy="245"/>
              </a:xfrm>
              <a:prstGeom prst="line">
                <a:avLst/>
              </a:prstGeom>
              <a:noFill/>
              <a:ln w="38100">
                <a:solidFill>
                  <a:schemeClr val="tx1"/>
                </a:solidFill>
                <a:round/>
                <a:headEnd/>
                <a:tailEnd type="triangle" w="med" len="med"/>
              </a:ln>
            </p:spPr>
            <p:txBody>
              <a:bodyPr/>
              <a:lstStyle/>
              <a:p>
                <a:endParaRPr lang="en-US" dirty="0"/>
              </a:p>
            </p:txBody>
          </p:sp>
          <p:sp>
            <p:nvSpPr>
              <p:cNvPr id="39960" name="Line 16"/>
              <p:cNvSpPr>
                <a:spLocks noChangeShapeType="1"/>
              </p:cNvSpPr>
              <p:nvPr/>
            </p:nvSpPr>
            <p:spPr bwMode="auto">
              <a:xfrm>
                <a:off x="4453" y="2966"/>
                <a:ext cx="624" cy="0"/>
              </a:xfrm>
              <a:prstGeom prst="line">
                <a:avLst/>
              </a:prstGeom>
              <a:noFill/>
              <a:ln w="38100">
                <a:solidFill>
                  <a:schemeClr val="tx1"/>
                </a:solidFill>
                <a:round/>
                <a:headEnd/>
                <a:tailEnd/>
              </a:ln>
            </p:spPr>
            <p:txBody>
              <a:bodyPr/>
              <a:lstStyle/>
              <a:p>
                <a:endParaRPr lang="en-US" dirty="0"/>
              </a:p>
            </p:txBody>
          </p:sp>
          <p:sp>
            <p:nvSpPr>
              <p:cNvPr id="39961" name="Text Box 17"/>
              <p:cNvSpPr txBox="1">
                <a:spLocks noChangeArrowheads="1"/>
              </p:cNvSpPr>
              <p:nvPr/>
            </p:nvSpPr>
            <p:spPr bwMode="auto">
              <a:xfrm>
                <a:off x="4492" y="2754"/>
                <a:ext cx="562" cy="231"/>
              </a:xfrm>
              <a:prstGeom prst="rect">
                <a:avLst/>
              </a:prstGeom>
              <a:noFill/>
              <a:ln w="9525">
                <a:noFill/>
                <a:miter lim="800000"/>
                <a:headEnd/>
                <a:tailEnd/>
              </a:ln>
            </p:spPr>
            <p:txBody>
              <a:bodyPr>
                <a:spAutoFit/>
              </a:bodyPr>
              <a:lstStyle/>
              <a:p>
                <a:pPr>
                  <a:spcBef>
                    <a:spcPct val="50000"/>
                  </a:spcBef>
                </a:pPr>
                <a:r>
                  <a:rPr lang="en-US" b="1" dirty="0">
                    <a:solidFill>
                      <a:srgbClr val="00CC00"/>
                    </a:solidFill>
                    <a:latin typeface="Times New Roman" pitchFamily="18" charset="0"/>
                  </a:rPr>
                  <a:t>false</a:t>
                </a:r>
              </a:p>
            </p:txBody>
          </p:sp>
          <p:sp>
            <p:nvSpPr>
              <p:cNvPr id="39962" name="Text Box 18"/>
              <p:cNvSpPr txBox="1">
                <a:spLocks noChangeArrowheads="1"/>
              </p:cNvSpPr>
              <p:nvPr/>
            </p:nvSpPr>
            <p:spPr bwMode="auto">
              <a:xfrm>
                <a:off x="3778" y="3080"/>
                <a:ext cx="562" cy="222"/>
              </a:xfrm>
              <a:prstGeom prst="rect">
                <a:avLst/>
              </a:prstGeom>
              <a:noFill/>
              <a:ln w="9525">
                <a:noFill/>
                <a:miter lim="800000"/>
                <a:headEnd/>
                <a:tailEnd/>
              </a:ln>
            </p:spPr>
            <p:txBody>
              <a:bodyPr>
                <a:spAutoFit/>
              </a:bodyPr>
              <a:lstStyle/>
              <a:p>
                <a:pPr>
                  <a:spcBef>
                    <a:spcPct val="50000"/>
                  </a:spcBef>
                </a:pPr>
                <a:r>
                  <a:rPr lang="en-US" b="1" dirty="0">
                    <a:solidFill>
                      <a:srgbClr val="FF0000"/>
                    </a:solidFill>
                    <a:latin typeface="Times New Roman" pitchFamily="18" charset="0"/>
                  </a:rPr>
                  <a:t>true</a:t>
                </a:r>
              </a:p>
            </p:txBody>
          </p:sp>
          <p:sp>
            <p:nvSpPr>
              <p:cNvPr id="39963" name="Text Box 19"/>
              <p:cNvSpPr txBox="1">
                <a:spLocks noChangeArrowheads="1"/>
              </p:cNvSpPr>
              <p:nvPr/>
            </p:nvSpPr>
            <p:spPr bwMode="auto">
              <a:xfrm>
                <a:off x="3680" y="3874"/>
                <a:ext cx="1200" cy="277"/>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latin typeface="Times New Roman" pitchFamily="18" charset="0"/>
                  </a:rPr>
                  <a:t>finally block</a:t>
                </a:r>
              </a:p>
            </p:txBody>
          </p:sp>
        </p:grpSp>
        <p:sp>
          <p:nvSpPr>
            <p:cNvPr id="39950" name="Line 15"/>
            <p:cNvSpPr>
              <a:spLocks noChangeShapeType="1"/>
            </p:cNvSpPr>
            <p:nvPr/>
          </p:nvSpPr>
          <p:spPr bwMode="auto">
            <a:xfrm>
              <a:off x="1905000" y="1649557"/>
              <a:ext cx="0" cy="407843"/>
            </a:xfrm>
            <a:prstGeom prst="line">
              <a:avLst/>
            </a:prstGeom>
            <a:noFill/>
            <a:ln w="38100">
              <a:solidFill>
                <a:schemeClr val="tx1"/>
              </a:solidFill>
              <a:round/>
              <a:headEnd/>
              <a:tailEnd type="triangle" w="med" len="med"/>
            </a:ln>
          </p:spPr>
          <p:txBody>
            <a:bodyPr/>
            <a:lstStyle/>
            <a:p>
              <a:endParaRPr lang="en-US" dirty="0"/>
            </a:p>
          </p:txBody>
        </p:sp>
        <p:sp>
          <p:nvSpPr>
            <p:cNvPr id="39951" name="Line 15"/>
            <p:cNvSpPr>
              <a:spLocks noChangeShapeType="1"/>
            </p:cNvSpPr>
            <p:nvPr/>
          </p:nvSpPr>
          <p:spPr bwMode="auto">
            <a:xfrm>
              <a:off x="1905000" y="5078557"/>
              <a:ext cx="0" cy="407843"/>
            </a:xfrm>
            <a:prstGeom prst="line">
              <a:avLst/>
            </a:prstGeom>
            <a:noFill/>
            <a:ln w="38100">
              <a:solidFill>
                <a:schemeClr val="tx1"/>
              </a:solidFill>
              <a:round/>
              <a:headEnd/>
              <a:tailEnd type="triangle" w="med" len="med"/>
            </a:ln>
          </p:spPr>
          <p:txBody>
            <a:bodyPr/>
            <a:lstStyle/>
            <a:p>
              <a:endParaRPr lang="en-US" dirty="0"/>
            </a:p>
          </p:txBody>
        </p:sp>
      </p:grpSp>
      <p:sp>
        <p:nvSpPr>
          <p:cNvPr id="29" name="Rectangle 28"/>
          <p:cNvSpPr/>
          <p:nvPr/>
        </p:nvSpPr>
        <p:spPr>
          <a:xfrm>
            <a:off x="381000" y="4953000"/>
            <a:ext cx="3200400" cy="923330"/>
          </a:xfrm>
          <a:prstGeom prst="rect">
            <a:avLst/>
          </a:prstGeom>
          <a:solidFill>
            <a:srgbClr val="0000CC"/>
          </a:solidFill>
        </p:spPr>
        <p:txBody>
          <a:bodyPr wrap="square">
            <a:spAutoFit/>
          </a:bodyPr>
          <a:lstStyle/>
          <a:p>
            <a:pPr algn="ctr">
              <a:buClrTx/>
              <a:buSzTx/>
            </a:pPr>
            <a:r>
              <a:rPr lang="en-US" i="1" dirty="0" smtClean="0">
                <a:solidFill>
                  <a:schemeClr val="bg1"/>
                </a:solidFill>
              </a:rPr>
              <a:t>If no exception is thrown </a:t>
            </a:r>
          </a:p>
          <a:p>
            <a:pPr marL="0" indent="0" algn="ctr">
              <a:buClrTx/>
              <a:buSzTx/>
              <a:buNone/>
            </a:pPr>
            <a:r>
              <a:rPr lang="en-US" i="1" dirty="0" smtClean="0">
                <a:solidFill>
                  <a:schemeClr val="bg1"/>
                </a:solidFill>
              </a:rPr>
              <a:t>in the </a:t>
            </a:r>
            <a:r>
              <a:rPr lang="en-US" dirty="0" smtClean="0">
                <a:solidFill>
                  <a:schemeClr val="bg1"/>
                </a:solidFill>
              </a:rPr>
              <a:t>try </a:t>
            </a:r>
            <a:r>
              <a:rPr lang="en-US" i="1" dirty="0" smtClean="0">
                <a:solidFill>
                  <a:schemeClr val="bg1"/>
                </a:solidFill>
              </a:rPr>
              <a:t>block, all </a:t>
            </a:r>
            <a:r>
              <a:rPr lang="en-US" dirty="0" smtClean="0">
                <a:solidFill>
                  <a:schemeClr val="bg1"/>
                </a:solidFill>
              </a:rPr>
              <a:t>catch </a:t>
            </a:r>
            <a:r>
              <a:rPr lang="en-US" i="1" dirty="0" smtClean="0">
                <a:solidFill>
                  <a:schemeClr val="bg1"/>
                </a:solidFill>
              </a:rPr>
              <a:t>blocks are bypassed</a:t>
            </a:r>
            <a:endParaRPr lang="en-US" dirty="0">
              <a:solidFill>
                <a:schemeClr val="bg1"/>
              </a:solidFill>
            </a:endParaRPr>
          </a:p>
        </p:txBody>
      </p:sp>
      <p:sp>
        <p:nvSpPr>
          <p:cNvPr id="32" name="Rectangle 31"/>
          <p:cNvSpPr/>
          <p:nvPr/>
        </p:nvSpPr>
        <p:spPr>
          <a:xfrm>
            <a:off x="381000" y="5867400"/>
            <a:ext cx="8382000" cy="646331"/>
          </a:xfrm>
          <a:prstGeom prst="rect">
            <a:avLst/>
          </a:prstGeom>
          <a:solidFill>
            <a:schemeClr val="accent6">
              <a:lumMod val="50000"/>
            </a:schemeClr>
          </a:solidFill>
        </p:spPr>
        <p:txBody>
          <a:bodyPr wrap="square">
            <a:spAutoFit/>
          </a:bodyPr>
          <a:lstStyle/>
          <a:p>
            <a:r>
              <a:rPr lang="en-US" i="1" dirty="0" smtClean="0">
                <a:solidFill>
                  <a:schemeClr val="bg1"/>
                </a:solidFill>
              </a:rPr>
              <a:t>If an exception arises, the first matching </a:t>
            </a:r>
            <a:r>
              <a:rPr lang="en-US" dirty="0" smtClean="0">
                <a:solidFill>
                  <a:schemeClr val="bg1"/>
                </a:solidFill>
              </a:rPr>
              <a:t>catch </a:t>
            </a:r>
            <a:r>
              <a:rPr lang="en-US" i="1" dirty="0" smtClean="0">
                <a:solidFill>
                  <a:schemeClr val="bg1"/>
                </a:solidFill>
              </a:rPr>
              <a:t>block, if any, is executed, and </a:t>
            </a:r>
            <a:r>
              <a:rPr lang="en-US" i="1" smtClean="0">
                <a:solidFill>
                  <a:schemeClr val="bg1"/>
                </a:solidFill>
              </a:rPr>
              <a:t>the others </a:t>
            </a:r>
            <a:r>
              <a:rPr lang="en-US" i="1" dirty="0" smtClean="0">
                <a:solidFill>
                  <a:schemeClr val="bg1"/>
                </a:solidFill>
              </a:rPr>
              <a:t>are skipped</a:t>
            </a:r>
            <a:endParaRPr lang="en-US"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152400"/>
            <a:ext cx="8001000" cy="685800"/>
          </a:xfrm>
        </p:spPr>
        <p:txBody>
          <a:bodyPr/>
          <a:lstStyle/>
          <a:p>
            <a:r>
              <a:rPr lang="en-US" sz="2800" dirty="0" smtClean="0">
                <a:solidFill>
                  <a:srgbClr val="002060"/>
                </a:solidFill>
                <a:latin typeface="Arial" charset="0"/>
                <a:cs typeface="Arial" charset="0"/>
              </a:rPr>
              <a:t>Catching specific/general-level exception</a:t>
            </a:r>
          </a:p>
        </p:txBody>
      </p:sp>
      <p:pic>
        <p:nvPicPr>
          <p:cNvPr id="41988" name="Picture 2"/>
          <p:cNvPicPr>
            <a:picLocks noChangeAspect="1" noChangeArrowheads="1"/>
          </p:cNvPicPr>
          <p:nvPr/>
        </p:nvPicPr>
        <p:blipFill>
          <a:blip r:embed="rId2"/>
          <a:srcRect/>
          <a:stretch>
            <a:fillRect/>
          </a:stretch>
        </p:blipFill>
        <p:spPr bwMode="auto">
          <a:xfrm>
            <a:off x="104516" y="838200"/>
            <a:ext cx="8934968" cy="5467350"/>
          </a:xfrm>
          <a:prstGeom prst="rect">
            <a:avLst/>
          </a:prstGeom>
          <a:noFill/>
          <a:ln w="9525">
            <a:noFill/>
            <a:miter lim="800000"/>
            <a:headEnd/>
            <a:tailEnd/>
          </a:ln>
        </p:spPr>
      </p:pic>
      <p:sp>
        <p:nvSpPr>
          <p:cNvPr id="5" name="Rectangle 4"/>
          <p:cNvSpPr/>
          <p:nvPr/>
        </p:nvSpPr>
        <p:spPr>
          <a:xfrm>
            <a:off x="5867400" y="4419600"/>
            <a:ext cx="320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Type conformity: father=son;</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457200" y="228600"/>
            <a:ext cx="8229600" cy="1143000"/>
          </a:xfrm>
        </p:spPr>
        <p:txBody>
          <a:bodyPr/>
          <a:lstStyle/>
          <a:p>
            <a:r>
              <a:rPr lang="en-US" dirty="0" smtClean="0">
                <a:solidFill>
                  <a:srgbClr val="002060"/>
                </a:solidFill>
              </a:rPr>
              <a:t>The </a:t>
            </a:r>
            <a:r>
              <a:rPr lang="en-US" i="1" dirty="0" smtClean="0">
                <a:solidFill>
                  <a:srgbClr val="002060"/>
                </a:solidFill>
              </a:rPr>
              <a:t>finally </a:t>
            </a:r>
            <a:r>
              <a:rPr lang="en-US" dirty="0" smtClean="0">
                <a:solidFill>
                  <a:srgbClr val="002060"/>
                </a:solidFill>
              </a:rPr>
              <a:t>block (1) </a:t>
            </a:r>
          </a:p>
        </p:txBody>
      </p:sp>
      <p:sp>
        <p:nvSpPr>
          <p:cNvPr id="36869" name="Rectangle 3"/>
          <p:cNvSpPr>
            <a:spLocks noGrp="1"/>
          </p:cNvSpPr>
          <p:nvPr>
            <p:ph type="body" idx="1"/>
          </p:nvPr>
        </p:nvSpPr>
        <p:spPr>
          <a:xfrm>
            <a:off x="457200" y="1600200"/>
            <a:ext cx="8001000" cy="4419600"/>
          </a:xfrm>
        </p:spPr>
        <p:txBody>
          <a:bodyPr/>
          <a:lstStyle/>
          <a:p>
            <a:pPr>
              <a:buClrTx/>
              <a:buSzTx/>
            </a:pPr>
            <a:r>
              <a:rPr lang="en-US" sz="2800" dirty="0"/>
              <a:t>A try block may optionally have a finally block associated with </a:t>
            </a:r>
            <a:r>
              <a:rPr lang="en-US" sz="2800" dirty="0" smtClean="0"/>
              <a:t>it.</a:t>
            </a:r>
          </a:p>
          <a:p>
            <a:pPr>
              <a:buClrTx/>
              <a:buSzTx/>
            </a:pPr>
            <a:r>
              <a:rPr lang="en-US" sz="2800" dirty="0"/>
              <a:t>The code within a finally block is </a:t>
            </a:r>
            <a:r>
              <a:rPr lang="en-US" sz="2800" i="1" dirty="0"/>
              <a:t>guaranteed </a:t>
            </a:r>
            <a:r>
              <a:rPr lang="en-US" sz="2800" dirty="0"/>
              <a:t>to execute no matter what happens in the</a:t>
            </a:r>
            <a:br>
              <a:rPr lang="en-US" sz="2800" dirty="0"/>
            </a:br>
            <a:r>
              <a:rPr lang="en-US" sz="2800" dirty="0"/>
              <a:t>try/catch code that precedes </a:t>
            </a:r>
            <a:r>
              <a:rPr lang="en-US" sz="2800" dirty="0" smtClean="0"/>
              <a:t>it.</a:t>
            </a:r>
          </a:p>
          <a:p>
            <a:pPr lvl="1">
              <a:buClrTx/>
            </a:pPr>
            <a:r>
              <a:rPr lang="en-US" sz="2400" dirty="0"/>
              <a:t>The try block executes to completion without throwing any exceptions whatsoever</a:t>
            </a:r>
            <a:r>
              <a:rPr lang="en-US" sz="2400" dirty="0" smtClean="0"/>
              <a:t>.</a:t>
            </a:r>
          </a:p>
          <a:p>
            <a:pPr lvl="1">
              <a:buClrTx/>
            </a:pPr>
            <a:r>
              <a:rPr lang="en-US" sz="2400" dirty="0" smtClean="0"/>
              <a:t>The </a:t>
            </a:r>
            <a:r>
              <a:rPr lang="en-US" sz="2400" dirty="0"/>
              <a:t>try block throws an exception that is handled by one of the catch blocks</a:t>
            </a:r>
            <a:r>
              <a:rPr lang="en-US" sz="2400" dirty="0" smtClean="0"/>
              <a:t>.</a:t>
            </a:r>
          </a:p>
          <a:p>
            <a:pPr lvl="1">
              <a:buClrTx/>
            </a:pPr>
            <a:r>
              <a:rPr lang="en-US" sz="2400" dirty="0" smtClean="0"/>
              <a:t>The </a:t>
            </a:r>
            <a:r>
              <a:rPr lang="en-US" sz="2400" dirty="0"/>
              <a:t>try block throws an exception that is </a:t>
            </a:r>
            <a:r>
              <a:rPr lang="en-US" sz="2400" b="1" i="1" dirty="0"/>
              <a:t>not </a:t>
            </a:r>
            <a:r>
              <a:rPr lang="en-US" sz="2400" b="1" dirty="0"/>
              <a:t>handled by </a:t>
            </a:r>
            <a:r>
              <a:rPr lang="en-US" sz="2400" b="1" i="1" dirty="0"/>
              <a:t>any </a:t>
            </a:r>
            <a:r>
              <a:rPr lang="en-US" sz="2400" b="1" dirty="0"/>
              <a:t>of the catch blocks </a:t>
            </a:r>
            <a:br>
              <a:rPr lang="en-US" sz="2400" b="1" dirty="0"/>
            </a:br>
            <a:r>
              <a:rPr lang="en-US" sz="2400" b="1" dirty="0"/>
              <a:t/>
            </a:r>
            <a:br>
              <a:rPr lang="en-US" sz="2400" b="1"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2400" dirty="0" smtClean="0"/>
          </a:p>
        </p:txBody>
      </p:sp>
    </p:spTree>
    <p:extLst>
      <p:ext uri="{BB962C8B-B14F-4D97-AF65-F5344CB8AC3E}">
        <p14:creationId xmlns:p14="http://schemas.microsoft.com/office/powerpoint/2010/main" val="3096683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2473</TotalTime>
  <Words>847</Words>
  <Application>Microsoft Office PowerPoint</Application>
  <PresentationFormat>On-screen Show (4:3)</PresentationFormat>
  <Paragraphs>153</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Exceptions  (http://docs.oracle.com/javase/tutorial/essential/exceptions/index.html)</vt:lpstr>
      <vt:lpstr>Objectives</vt:lpstr>
      <vt:lpstr>Exception</vt:lpstr>
      <vt:lpstr>Exception</vt:lpstr>
      <vt:lpstr>Kinds of Exception</vt:lpstr>
      <vt:lpstr>Kinds of Exception</vt:lpstr>
      <vt:lpstr>Catching exceptions: try catch finally mechanism</vt:lpstr>
      <vt:lpstr>Catching specific/general-level exception</vt:lpstr>
      <vt:lpstr>The finally block (1) </vt:lpstr>
      <vt:lpstr>  Nesting of try/catch Blocks  </vt:lpstr>
      <vt:lpstr>Catching exceptions: Throws mechanism</vt:lpstr>
      <vt:lpstr>Exception Propagations</vt:lpstr>
      <vt:lpstr>Exception Propagations</vt:lpstr>
      <vt:lpstr>Example:Catching Exceptions</vt:lpstr>
      <vt:lpstr>Example:Catching Exceptions</vt:lpstr>
      <vt:lpstr>Example:Catching Exceptions</vt:lpstr>
      <vt:lpstr>Summary</vt:lpstr>
    </vt:vector>
  </TitlesOfParts>
  <Company>FPT-Uni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user</cp:lastModifiedBy>
  <cp:revision>544</cp:revision>
  <dcterms:created xsi:type="dcterms:W3CDTF">2007-08-21T04:43:22Z</dcterms:created>
  <dcterms:modified xsi:type="dcterms:W3CDTF">2021-08-26T10:24:10Z</dcterms:modified>
</cp:coreProperties>
</file>