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9"/>
  </p:notesMasterIdLst>
  <p:handoutMasterIdLst>
    <p:handoutMasterId r:id="rId30"/>
  </p:handoutMasterIdLst>
  <p:sldIdLst>
    <p:sldId id="439" r:id="rId2"/>
    <p:sldId id="440" r:id="rId3"/>
    <p:sldId id="500" r:id="rId4"/>
    <p:sldId id="593" r:id="rId5"/>
    <p:sldId id="587" r:id="rId6"/>
    <p:sldId id="591" r:id="rId7"/>
    <p:sldId id="594" r:id="rId8"/>
    <p:sldId id="589" r:id="rId9"/>
    <p:sldId id="568" r:id="rId10"/>
    <p:sldId id="569" r:id="rId11"/>
    <p:sldId id="570" r:id="rId12"/>
    <p:sldId id="565" r:id="rId13"/>
    <p:sldId id="590" r:id="rId14"/>
    <p:sldId id="558" r:id="rId15"/>
    <p:sldId id="559" r:id="rId16"/>
    <p:sldId id="560" r:id="rId17"/>
    <p:sldId id="595" r:id="rId18"/>
    <p:sldId id="544" r:id="rId19"/>
    <p:sldId id="549" r:id="rId20"/>
    <p:sldId id="550" r:id="rId21"/>
    <p:sldId id="551" r:id="rId22"/>
    <p:sldId id="546" r:id="rId23"/>
    <p:sldId id="596" r:id="rId24"/>
    <p:sldId id="571" r:id="rId25"/>
    <p:sldId id="585" r:id="rId26"/>
    <p:sldId id="586" r:id="rId27"/>
    <p:sldId id="49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75" autoAdjust="0"/>
    <p:restoredTop sz="86323" autoAdjust="0"/>
  </p:normalViewPr>
  <p:slideViewPr>
    <p:cSldViewPr>
      <p:cViewPr>
        <p:scale>
          <a:sx n="75" d="100"/>
          <a:sy n="75" d="100"/>
        </p:scale>
        <p:origin x="-74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8/27/2021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6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8590-671A-491D-8419-172FAC74D613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2FE23-5E9B-490D-8567-C12BF7BB868D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6B98-070D-4671-AB5D-8A9212B576D9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70012-CD0A-45F7-8C3D-698DA3ABBD66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73D24-1AFB-4D39-AC24-AAA016588FAC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D6341-F530-4948-BC7F-FF8CC6E6C387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E9962-B0D8-4DFE-925F-D36DE511F9EA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34010-D506-4019-BE63-7E649D878C64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70A3E-15E0-4ABC-B915-7D68F836A878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2914-4A27-4FE1-95CA-C91057F339BE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1D999E-32DB-45E4-9FD4-198DA1F99893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anonymousclasses.html" TargetMode="External"/><Relationship Id="rId2" Type="http://schemas.openxmlformats.org/officeDocument/2006/relationships/hyperlink" Target="https://docs.oracle.com/javase/tutorial/java/javaOO/neste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Polymorphism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Overridden Method be Determined?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086" y="1162050"/>
              <a:ext cx="6619514" cy="539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9506" y="4369777"/>
              <a:ext cx="2638694" cy="177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6200000" flipV="1">
              <a:off x="-38100" y="3619500"/>
              <a:ext cx="3505200" cy="2286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4114800" y="2819400"/>
              <a:ext cx="32004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V="1">
              <a:off x="342900" y="4457700"/>
              <a:ext cx="2362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3848100" y="3086100"/>
              <a:ext cx="37338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266700" y="3467100"/>
              <a:ext cx="2590800" cy="228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076700" y="3009900"/>
              <a:ext cx="3124200" cy="16764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4495800" y="3962400"/>
              <a:ext cx="2514600" cy="1447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V="1">
              <a:off x="495300" y="3238500"/>
              <a:ext cx="2514600" cy="152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How Can Overridden Methods be Determined?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Father(declaration)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 x=0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(m2, 650)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m2()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m1()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650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500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62000" y="1371602"/>
            <a:ext cx="21336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Son(declaration)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 y=2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(m2, 800)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m2()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Classes are loaded to static heap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0467" y="1654177"/>
            <a:ext cx="2743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500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obj: 8000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33" idx="1"/>
          </p:cNvCxnSpPr>
          <p:nvPr/>
        </p:nvCxnSpPr>
        <p:spPr>
          <a:xfrm rot="10800000" flipV="1">
            <a:off x="2895600" y="4000500"/>
            <a:ext cx="838200" cy="1790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obj.m1();</a:t>
            </a:r>
          </a:p>
          <a:p>
            <a:r>
              <a:rPr lang="en-US" sz="1600" dirty="0" smtClean="0"/>
              <a:t>obj.m2();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4800600" y="4404208"/>
            <a:ext cx="76200" cy="1386992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700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obj: 9000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obj.m1();</a:t>
            </a:r>
          </a:p>
          <a:p>
            <a:r>
              <a:rPr lang="en-US" sz="1600" dirty="0" smtClean="0"/>
              <a:t>obj.m2();</a:t>
            </a:r>
            <a:endParaRPr lang="en-US" sz="1600" dirty="0"/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rot="16200000" flipV="1">
            <a:off x="6426488" y="5003513"/>
            <a:ext cx="1396425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y=2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1943100" y="2400300"/>
            <a:ext cx="9144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2"/>
          </p:cNvCxnSpPr>
          <p:nvPr/>
        </p:nvCxnSpPr>
        <p:spPr>
          <a:xfrm rot="5400000">
            <a:off x="-723900" y="3695700"/>
            <a:ext cx="28956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0"/>
          </p:cNvCxnSpPr>
          <p:nvPr/>
        </p:nvCxnSpPr>
        <p:spPr>
          <a:xfrm rot="10800000" flipV="1">
            <a:off x="457200" y="2743200"/>
            <a:ext cx="533400" cy="152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1676400" y="4800600"/>
            <a:ext cx="12954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09600" y="4953000"/>
            <a:ext cx="3048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31467" y="1698992"/>
            <a:ext cx="2743200" cy="16312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dynamic </a:t>
            </a:r>
            <a:r>
              <a:rPr lang="en-US" b="1" dirty="0" smtClean="0"/>
              <a:t>binding: </a:t>
            </a:r>
            <a:r>
              <a:rPr lang="en-US" sz="1600" dirty="0" smtClean="0"/>
              <a:t>based </a:t>
            </a:r>
            <a:r>
              <a:rPr lang="en-US" sz="1600" dirty="0"/>
              <a:t>on the object's dynamic type. The method call is bonded to the method body at runtime.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An</a:t>
            </a:r>
            <a:r>
              <a:rPr lang="en-US" sz="2800" dirty="0"/>
              <a:t> </a:t>
            </a:r>
            <a:r>
              <a:rPr lang="en-US" sz="2800" i="1" dirty="0">
                <a:solidFill>
                  <a:srgbClr val="002060"/>
                </a:solidFill>
              </a:rPr>
              <a:t>interface</a:t>
            </a:r>
            <a:r>
              <a:rPr lang="en-US" sz="2800" dirty="0"/>
              <a:t> is a reference type, similar to a class, that can contain </a:t>
            </a:r>
            <a:r>
              <a:rPr lang="en-US" sz="2800" i="1" dirty="0" smtClean="0">
                <a:solidFill>
                  <a:srgbClr val="FF0000"/>
                </a:solidFill>
              </a:rPr>
              <a:t>only</a:t>
            </a:r>
            <a:r>
              <a:rPr lang="en-US" sz="2800" dirty="0" smtClean="0"/>
              <a:t> </a:t>
            </a:r>
            <a:r>
              <a:rPr lang="en-US" sz="2800" dirty="0" smtClean="0">
                <a:solidFill>
                  <a:srgbClr val="002060"/>
                </a:solidFill>
              </a:rPr>
              <a:t>constants, initialized fields,  static methods, prototypes (abstract methods), default </a:t>
            </a:r>
            <a:r>
              <a:rPr lang="en-US" sz="2800" dirty="0">
                <a:solidFill>
                  <a:srgbClr val="002060"/>
                </a:solidFill>
              </a:rPr>
              <a:t>methods, and nested types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2800" dirty="0" smtClean="0"/>
              <a:t>It will be the </a:t>
            </a:r>
            <a:r>
              <a:rPr lang="en-US" sz="2800" b="1" dirty="0" smtClean="0"/>
              <a:t>core</a:t>
            </a:r>
            <a:r>
              <a:rPr lang="en-US" sz="2800" dirty="0" smtClean="0"/>
              <a:t> of some classes</a:t>
            </a:r>
          </a:p>
          <a:p>
            <a:r>
              <a:rPr lang="en-US" sz="2800" dirty="0" smtClean="0"/>
              <a:t>Interfaces </a:t>
            </a:r>
            <a:r>
              <a:rPr lang="en-US" sz="2800" dirty="0"/>
              <a:t>cannot be </a:t>
            </a:r>
            <a:r>
              <a:rPr lang="en-US" sz="2800" dirty="0" smtClean="0"/>
              <a:t>instantiated because they have no-body methods.</a:t>
            </a:r>
          </a:p>
          <a:p>
            <a:r>
              <a:rPr lang="en-US" sz="2800" dirty="0" smtClean="0"/>
              <a:t>Interfaces</a:t>
            </a:r>
            <a:r>
              <a:rPr lang="en-US" sz="2800" dirty="0"/>
              <a:t> can only be </a:t>
            </a:r>
            <a:r>
              <a:rPr lang="en-US" sz="2800" i="1" dirty="0"/>
              <a:t>implemented</a:t>
            </a:r>
            <a:r>
              <a:rPr lang="en-US" sz="2800" dirty="0"/>
              <a:t> by classes or </a:t>
            </a:r>
            <a:r>
              <a:rPr lang="en-US" sz="2800" i="1" dirty="0"/>
              <a:t>extended</a:t>
            </a:r>
            <a:r>
              <a:rPr lang="en-US" sz="2800" dirty="0"/>
              <a:t> by other interfaces.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95400"/>
          </a:xfrm>
        </p:spPr>
        <p:txBody>
          <a:bodyPr/>
          <a:lstStyle/>
          <a:p>
            <a:r>
              <a:rPr lang="en-US" sz="3600" cap="all" dirty="0"/>
              <a:t>WHY AND WHEN TO USE INTERFACES?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3276600"/>
          </a:xfrm>
        </p:spPr>
        <p:txBody>
          <a:bodyPr/>
          <a:lstStyle/>
          <a:p>
            <a:r>
              <a:rPr lang="en-US" sz="2800" dirty="0" smtClean="0"/>
              <a:t>Objects </a:t>
            </a:r>
            <a:r>
              <a:rPr lang="en-US" sz="2800" dirty="0"/>
              <a:t>define their interaction with the outside world through the methods that they </a:t>
            </a:r>
            <a:r>
              <a:rPr lang="en-US" sz="2800" dirty="0" smtClean="0"/>
              <a:t>expose</a:t>
            </a:r>
          </a:p>
          <a:p>
            <a:r>
              <a:rPr lang="en-US" sz="2800" dirty="0" smtClean="0"/>
              <a:t>Java </a:t>
            </a:r>
            <a:r>
              <a:rPr lang="en-US" sz="2800" dirty="0"/>
              <a:t>does not support "multiple inheritance" (a class can only inherit from one superclass). However, it can be achieved with interfaces, because the class can implement multiple </a:t>
            </a:r>
            <a:r>
              <a:rPr lang="en-US" sz="2800" dirty="0" smtClean="0"/>
              <a:t>interfaces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5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</a:t>
            </a:r>
            <a:r>
              <a:rPr lang="en-US" sz="3000" b="1" dirty="0" smtClean="0"/>
              <a:t>how to create an interface</a:t>
            </a:r>
            <a:endParaRPr lang="en-US" sz="3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49299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0" y="1066800"/>
            <a:ext cx="768031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vi-VN" dirty="0" smtClean="0"/>
              <a:t>:implement</a:t>
            </a:r>
            <a:r>
              <a:rPr lang="en-US" dirty="0" smtClean="0"/>
              <a:t> </a:t>
            </a:r>
            <a:r>
              <a:rPr lang="en-US" dirty="0"/>
              <a:t>an interface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1219200"/>
            <a:ext cx="3581400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b="1" dirty="0" smtClean="0"/>
              <a:t>Output:</a:t>
            </a:r>
          </a:p>
          <a:p>
            <a:r>
              <a:rPr lang="en-US" dirty="0"/>
              <a:t>set lock in the default </a:t>
            </a:r>
            <a:r>
              <a:rPr lang="en-US" dirty="0" smtClean="0"/>
              <a:t>method</a:t>
            </a:r>
            <a:endParaRPr lang="vi-VN" dirty="0" smtClean="0"/>
          </a:p>
          <a:p>
            <a:r>
              <a:rPr lang="en-US" dirty="0" smtClean="0"/>
              <a:t>on </a:t>
            </a:r>
            <a:r>
              <a:rPr lang="en-US" dirty="0"/>
              <a:t>TV</a:t>
            </a:r>
          </a:p>
          <a:p>
            <a:r>
              <a:rPr lang="en-US" dirty="0"/>
              <a:t>off TV</a:t>
            </a:r>
          </a:p>
          <a:p>
            <a:r>
              <a:rPr lang="en-US" dirty="0"/>
              <a:t>shut down after 10000 seconds</a:t>
            </a:r>
          </a:p>
          <a:p>
            <a:r>
              <a:rPr lang="en-US" dirty="0"/>
              <a:t>TV remote's price:10</a:t>
            </a:r>
          </a:p>
          <a:p>
            <a:r>
              <a:rPr lang="en-US" dirty="0"/>
              <a:t>TV Remote has: 20buttons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19400" y="1676400"/>
            <a:ext cx="26670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0000" y="19812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" idx="1"/>
          </p:cNvCxnSpPr>
          <p:nvPr/>
        </p:nvCxnSpPr>
        <p:spPr>
          <a:xfrm flipV="1">
            <a:off x="3352800" y="2234863"/>
            <a:ext cx="2057400" cy="470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24200" y="2514600"/>
            <a:ext cx="2286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86400" y="2781300"/>
            <a:ext cx="1219200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53200" y="3250526"/>
            <a:ext cx="838200" cy="1397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8382000" cy="914400"/>
          </a:xfrm>
        </p:spPr>
        <p:txBody>
          <a:bodyPr/>
          <a:lstStyle/>
          <a:p>
            <a:r>
              <a:rPr lang="vi-VN" b="1" dirty="0" smtClean="0"/>
              <a:t>Example: </a:t>
            </a:r>
            <a:r>
              <a:rPr lang="en-US" dirty="0"/>
              <a:t>multiple </a:t>
            </a:r>
            <a:r>
              <a:rPr lang="vi-VN" dirty="0" smtClean="0"/>
              <a:t>interfaces</a:t>
            </a:r>
            <a:endParaRPr 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3276600" cy="105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2895600"/>
            <a:ext cx="327660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b="1" dirty="0" smtClean="0"/>
              <a:t>Output:</a:t>
            </a:r>
          </a:p>
          <a:p>
            <a:r>
              <a:rPr lang="en-US" dirty="0" smtClean="0"/>
              <a:t>set </a:t>
            </a:r>
            <a:r>
              <a:rPr lang="en-US" dirty="0"/>
              <a:t>lock in the default method</a:t>
            </a:r>
          </a:p>
          <a:p>
            <a:r>
              <a:rPr lang="en-US" dirty="0"/>
              <a:t>on TV</a:t>
            </a:r>
          </a:p>
          <a:p>
            <a:r>
              <a:rPr lang="en-US" dirty="0"/>
              <a:t>off TV</a:t>
            </a:r>
          </a:p>
          <a:p>
            <a:r>
              <a:rPr lang="en-US" dirty="0"/>
              <a:t>shut down after 10000 seconds</a:t>
            </a:r>
          </a:p>
          <a:p>
            <a:r>
              <a:rPr lang="en-US" dirty="0"/>
              <a:t>TV remote's price:10</a:t>
            </a:r>
          </a:p>
          <a:p>
            <a:r>
              <a:rPr lang="en-US" dirty="0"/>
              <a:t>TV Remote has: 20buttons</a:t>
            </a:r>
          </a:p>
          <a:p>
            <a:r>
              <a:rPr lang="en-US" dirty="0"/>
              <a:t>increase </a:t>
            </a:r>
            <a:r>
              <a:rPr lang="en-US" dirty="0" err="1"/>
              <a:t>volumn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39" y="1143000"/>
            <a:ext cx="5670794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dirty="0" smtClean="0"/>
              <a:t>Example: how to extend interfaces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342" y="2286000"/>
            <a:ext cx="2693458" cy="1569166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vi-VN" sz="2000" dirty="0" smtClean="0"/>
              <a:t>Output:</a:t>
            </a:r>
          </a:p>
          <a:p>
            <a:pPr marL="0" indent="0">
              <a:buNone/>
            </a:pPr>
            <a:r>
              <a:rPr lang="en-US" sz="1500" dirty="0" smtClean="0"/>
              <a:t>on </a:t>
            </a:r>
            <a:r>
              <a:rPr lang="en-US" sz="1500" dirty="0"/>
              <a:t>AC</a:t>
            </a:r>
          </a:p>
          <a:p>
            <a:pPr marL="0" indent="0">
              <a:buNone/>
            </a:pPr>
            <a:r>
              <a:rPr lang="en-US" sz="1500" dirty="0"/>
              <a:t>display Korean</a:t>
            </a:r>
          </a:p>
          <a:p>
            <a:pPr marL="0" indent="0">
              <a:buNone/>
            </a:pPr>
            <a:r>
              <a:rPr lang="en-US" sz="1500" dirty="0"/>
              <a:t>set lock in the default method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990600"/>
            <a:ext cx="666115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1998508"/>
            <a:ext cx="5934075" cy="371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76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Abstract Classes</a:t>
            </a: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Used </a:t>
            </a:r>
            <a:r>
              <a:rPr lang="en-US" sz="2800" dirty="0"/>
              <a:t>to define </a:t>
            </a:r>
            <a:r>
              <a:rPr lang="en-US" sz="2800" b="1" i="1" dirty="0"/>
              <a:t>what </a:t>
            </a:r>
            <a:r>
              <a:rPr lang="en-US" sz="2800" b="1" dirty="0"/>
              <a:t>behaviors a class is required to perform without having to</a:t>
            </a:r>
            <a:br>
              <a:rPr lang="en-US" sz="2800" b="1" dirty="0"/>
            </a:br>
            <a:r>
              <a:rPr lang="en-US" sz="2800" b="1" dirty="0"/>
              <a:t>provide an explicit </a:t>
            </a:r>
            <a:r>
              <a:rPr lang="en-US" sz="2800" b="1" dirty="0" smtClean="0"/>
              <a:t>implementation.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It is the result of so-high generalization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Syntax to define a abstract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public abstract class </a:t>
            </a:r>
            <a:r>
              <a:rPr lang="en-US" sz="2400" i="1" dirty="0" smtClean="0">
                <a:solidFill>
                  <a:srgbClr val="FF0000"/>
                </a:solidFill>
              </a:rPr>
              <a:t>className{ </a:t>
            </a:r>
            <a:r>
              <a:rPr lang="en-US" sz="2400" i="1" dirty="0">
                <a:solidFill>
                  <a:srgbClr val="FF0000"/>
                </a:solidFill>
              </a:rPr>
              <a:t>... </a:t>
            </a:r>
            <a:r>
              <a:rPr lang="en-US" sz="2400" i="1" dirty="0" smtClean="0">
                <a:solidFill>
                  <a:srgbClr val="FF0000"/>
                </a:solidFill>
              </a:rPr>
              <a:t>}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isn’t necessary for all of the methods in an abstract class to be </a:t>
            </a:r>
            <a:r>
              <a:rPr lang="en-US" sz="2800" dirty="0" smtClean="0"/>
              <a:t>abstract</a:t>
            </a:r>
            <a:r>
              <a:rPr lang="en-US" sz="2800" dirty="0"/>
              <a:t>.</a:t>
            </a:r>
            <a:endParaRPr lang="en-US" sz="2800" dirty="0" smtClean="0"/>
          </a:p>
          <a:p>
            <a:pPr>
              <a:buClrTx/>
              <a:buFont typeface="Arial" charset="0"/>
              <a:buChar char="•"/>
            </a:pPr>
            <a:r>
              <a:rPr lang="en-US" sz="2800" dirty="0" smtClean="0"/>
              <a:t>An abstract </a:t>
            </a:r>
            <a:r>
              <a:rPr lang="en-US" sz="2800" dirty="0"/>
              <a:t>class can also declare implemented methods.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Abstract classes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lum bright="-11000"/>
          </a:blip>
          <a:srcRect/>
          <a:stretch>
            <a:fillRect/>
          </a:stretch>
        </p:blipFill>
        <p:spPr bwMode="auto">
          <a:xfrm>
            <a:off x="0" y="838200"/>
            <a:ext cx="5981700" cy="566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5943600"/>
            <a:ext cx="76200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56325" name="Picture 3"/>
            <p:cNvPicPr>
              <a:picLocks noChangeAspect="1" noChangeArrowheads="1"/>
            </p:cNvPicPr>
            <p:nvPr/>
          </p:nvPicPr>
          <p:blipFill>
            <a:blip r:embed="rId3">
              <a:lum bright="-11000"/>
            </a:blip>
            <a:srcRect/>
            <a:stretch>
              <a:fillRect/>
            </a:stretch>
          </p:blipFill>
          <p:spPr bwMode="auto">
            <a:xfrm>
              <a:off x="152400" y="4343400"/>
              <a:ext cx="39338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Modified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09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3000" dirty="0" smtClean="0">
                <a:latin typeface="Arial" charset="0"/>
                <a:cs typeface="Arial" charset="0"/>
                <a:sym typeface="Wingdings" pitchFamily="2" charset="2"/>
              </a:rPr>
              <a:t>Overloading and Overriding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000" dirty="0" smtClean="0">
                <a:latin typeface="Arial" charset="0"/>
                <a:cs typeface="Arial" charset="0"/>
                <a:sym typeface="Wingdings" pitchFamily="2" charset="2"/>
              </a:rPr>
              <a:t>Interface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Abstract class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3000" dirty="0" smtClean="0">
              <a:latin typeface="Arial" charset="0"/>
              <a:cs typeface="Arial" charset="0"/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083938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class have no abstract method but it is declared as an abstract class. So, we can not initiate an object of this class.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72000" y="41148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8150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1310"/>
            <a:ext cx="6791324" cy="45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Error. Why?</a:t>
            </a:r>
            <a:endParaRPr lang="en-US" sz="2400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</p:spTree>
    <p:extLst>
      <p:ext uri="{BB962C8B-B14F-4D97-AF65-F5344CB8AC3E}">
        <p14:creationId xmlns:p14="http://schemas.microsoft.com/office/powerpoint/2010/main" val="10870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Implementing </a:t>
            </a:r>
            <a:r>
              <a:rPr lang="en-US" sz="4000" dirty="0"/>
              <a:t>Abstract Methods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Derive </a:t>
            </a:r>
            <a:r>
              <a:rPr lang="en-US" sz="2800" dirty="0"/>
              <a:t>a class from an abstract superclass, the subclass will inherit all of the superclass’s</a:t>
            </a:r>
            <a:br>
              <a:rPr lang="en-US" sz="2800" dirty="0"/>
            </a:br>
            <a:r>
              <a:rPr lang="en-US" sz="2800" dirty="0"/>
              <a:t>features, </a:t>
            </a:r>
            <a:r>
              <a:rPr lang="en-US" sz="2800" dirty="0" smtClean="0"/>
              <a:t>all of </a:t>
            </a:r>
            <a:r>
              <a:rPr lang="en-US" sz="2800" b="1" i="1" dirty="0" smtClean="0"/>
              <a:t>abstract </a:t>
            </a:r>
            <a:r>
              <a:rPr lang="en-US" sz="2800" b="1" dirty="0" smtClean="0"/>
              <a:t>methods</a:t>
            </a:r>
            <a:r>
              <a:rPr lang="en-US" sz="2800" b="1" dirty="0"/>
              <a:t> </a:t>
            </a:r>
            <a:r>
              <a:rPr lang="en-US" sz="2800" dirty="0" smtClean="0"/>
              <a:t>included</a:t>
            </a:r>
            <a:r>
              <a:rPr lang="en-US" sz="2800" b="1" dirty="0" smtClean="0"/>
              <a:t>.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To </a:t>
            </a:r>
            <a:r>
              <a:rPr lang="en-US" sz="2800" dirty="0"/>
              <a:t>replace an inherited abstract method with</a:t>
            </a:r>
            <a:br>
              <a:rPr lang="en-US" sz="2800" dirty="0"/>
            </a:br>
            <a:r>
              <a:rPr lang="en-US" sz="2800" dirty="0"/>
              <a:t>a concrete version, the subclass need merely override </a:t>
            </a:r>
            <a:r>
              <a:rPr lang="en-US" sz="2800" dirty="0" smtClean="0"/>
              <a:t>it</a:t>
            </a:r>
            <a:r>
              <a:rPr lang="en-US" sz="2800" dirty="0"/>
              <a:t>.</a:t>
            </a:r>
            <a:endParaRPr lang="en-US" sz="24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Abstract classes </a:t>
            </a:r>
            <a:r>
              <a:rPr lang="en-US" sz="2800" b="1" i="1" dirty="0"/>
              <a:t>cannot be instantiated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ested Class(optional)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334000"/>
          </a:xfrm>
        </p:spPr>
        <p:txBody>
          <a:bodyPr/>
          <a:lstStyle/>
          <a:p>
            <a:r>
              <a:rPr lang="en-US" dirty="0" smtClean="0"/>
              <a:t>Why use nested class?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Local class</a:t>
            </a:r>
          </a:p>
          <a:p>
            <a:pPr lvl="1"/>
            <a:r>
              <a:rPr lang="en-US" dirty="0" smtClean="0"/>
              <a:t>Anonymous class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Syntax of nested class</a:t>
            </a:r>
          </a:p>
          <a:p>
            <a:r>
              <a:rPr lang="en-US" dirty="0" smtClean="0"/>
              <a:t>Examples</a:t>
            </a:r>
          </a:p>
          <a:p>
            <a:pPr marL="0" indent="0">
              <a:buNone/>
            </a:pPr>
            <a:r>
              <a:rPr lang="en-US" sz="1600" i="1" dirty="0" smtClean="0"/>
              <a:t>Reference: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hlinkClick r:id="rId2"/>
              </a:rPr>
              <a:t>Nested </a:t>
            </a:r>
            <a:r>
              <a:rPr lang="en-US" sz="1600" dirty="0">
                <a:hlinkClick r:id="rId2"/>
              </a:rPr>
              <a:t>Classes (The Java™ Tutorials &gt; Learning the Java Language &gt; Classes and Objects) (oracle.com</a:t>
            </a:r>
            <a:r>
              <a:rPr lang="en-US" sz="1600" dirty="0" smtClean="0">
                <a:hlinkClick r:id="rId2"/>
              </a:rPr>
              <a:t>)</a:t>
            </a: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>
                <a:hlinkClick r:id="rId3"/>
              </a:rPr>
              <a:t>Anonymous Classes (The Java™ Tutorials &gt; Learning the Java Language &gt; Classes and Objects) (oracle.com)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41016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</a:t>
            </a:r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60325" indent="-60325">
              <a:buNone/>
            </a:pPr>
            <a:r>
              <a:rPr lang="en-US" sz="2800" b="1" dirty="0" smtClean="0"/>
              <a:t>Anonymous classes</a:t>
            </a:r>
            <a:r>
              <a:rPr lang="en-US" sz="2800" dirty="0" smtClean="0"/>
              <a:t> </a:t>
            </a:r>
            <a:r>
              <a:rPr lang="en-US" sz="2400" dirty="0" smtClean="0"/>
              <a:t>are classes which are not named but they are identified automatically by Java compiler.</a:t>
            </a:r>
            <a:endParaRPr lang="en-US" sz="2800" dirty="0" smtClean="0"/>
          </a:p>
          <a:p>
            <a:pPr marL="60325" indent="-60325">
              <a:buNone/>
            </a:pPr>
            <a:r>
              <a:rPr lang="en-US" sz="2800" b="1" dirty="0" smtClean="0"/>
              <a:t>Where are they? </a:t>
            </a:r>
            <a:r>
              <a:rPr lang="en-US" sz="2400" dirty="0" smtClean="0"/>
              <a:t>They are identified at initializations of interface/abstract class object but abstract methods are implemented as attachments</a:t>
            </a:r>
            <a:r>
              <a:rPr lang="en-US" sz="2400" b="1" dirty="0" smtClean="0"/>
              <a:t>.</a:t>
            </a:r>
            <a:endParaRPr lang="en-US" sz="2800" b="1" dirty="0" smtClean="0"/>
          </a:p>
          <a:p>
            <a:pPr marL="60325" indent="-60325">
              <a:buNone/>
            </a:pPr>
            <a:r>
              <a:rPr lang="en-US" sz="2800" b="1" dirty="0" smtClean="0"/>
              <a:t>Why are they used?</a:t>
            </a:r>
          </a:p>
          <a:p>
            <a:r>
              <a:rPr lang="en-US" sz="2400" dirty="0" smtClean="0"/>
              <a:t>Enable you to make your code more concise. </a:t>
            </a:r>
          </a:p>
          <a:p>
            <a:r>
              <a:rPr lang="en-US" sz="2400" dirty="0" smtClean="0"/>
              <a:t>Enable you to declare and instantiate a class at the same time. </a:t>
            </a:r>
          </a:p>
          <a:p>
            <a:r>
              <a:rPr lang="en-US" sz="2400" dirty="0" smtClean="0"/>
              <a:t>They are like local classes except that they do not have a name. </a:t>
            </a:r>
          </a:p>
          <a:p>
            <a:r>
              <a:rPr lang="en-US" sz="2400" dirty="0" smtClean="0"/>
              <a:t>Use them if you need to use a local class only once.</a:t>
            </a:r>
          </a:p>
          <a:p>
            <a:pPr marL="60325" indent="-60325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Anonymous Class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49338"/>
            <a:ext cx="5029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154" y="4267200"/>
            <a:ext cx="343964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Anonymous class.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Class name is given by the compiler:</a:t>
            </a:r>
          </a:p>
          <a:p>
            <a:pPr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ContainerClass$Number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786598"/>
            <a:ext cx="5829300" cy="54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Anonymous class is a technique is commonly used to support programmer when only some methods are overridden only especially in event programming.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Concrete methods but they can not be used because the class is declared as abstract one.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The abstract class can be used only when at least one of it’s methods is overridden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Polymorphism is a concept of object-oriented programming</a:t>
            </a:r>
          </a:p>
          <a:p>
            <a:r>
              <a:rPr lang="en-US" sz="2600" dirty="0"/>
              <a:t>Polymorphism is the ability of an object to take on many forms</a:t>
            </a:r>
          </a:p>
          <a:p>
            <a:r>
              <a:rPr lang="en-US" sz="2600" dirty="0"/>
              <a:t>Overloading and overriding are a technology to implement polymorphism feature.</a:t>
            </a:r>
          </a:p>
          <a:p>
            <a:r>
              <a:rPr lang="en-US" sz="2600" dirty="0"/>
              <a:t>In OOP occurs when a parent class/ interface reference is used to refer to a child class object</a:t>
            </a: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Tx/>
            </a:pPr>
            <a:r>
              <a:rPr lang="en-US" sz="2800" dirty="0"/>
              <a:t>The dictionary definition of </a:t>
            </a:r>
            <a:r>
              <a:rPr lang="en-US" sz="2800" i="1" dirty="0"/>
              <a:t>polymorphism</a:t>
            </a:r>
            <a:r>
              <a:rPr lang="en-US" sz="2800" dirty="0"/>
              <a:t> refers to a principle in biology in which an organism or species can have many different forms or stages</a:t>
            </a:r>
            <a:r>
              <a:rPr lang="en-US" sz="2800" dirty="0" smtClean="0"/>
              <a:t>.</a:t>
            </a:r>
          </a:p>
          <a:p>
            <a:pPr>
              <a:buClrTx/>
              <a:buSzTx/>
            </a:pPr>
            <a:r>
              <a:rPr lang="en-US" sz="2800" dirty="0"/>
              <a:t>Polymorphism was perfected in object-oriented languages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ClrTx/>
              <a:buSzTx/>
            </a:pPr>
            <a:r>
              <a:rPr lang="en-US" sz="2800" dirty="0" smtClean="0">
                <a:latin typeface="Arial" charset="0"/>
                <a:cs typeface="Arial" charset="0"/>
              </a:rPr>
              <a:t>Ability </a:t>
            </a:r>
            <a:r>
              <a:rPr lang="en-US" sz="2800" dirty="0">
                <a:latin typeface="Arial" charset="0"/>
                <a:cs typeface="Arial" charset="0"/>
              </a:rPr>
              <a:t>allows many versions of a method</a:t>
            </a:r>
            <a:r>
              <a:rPr lang="en-US" sz="2800" dirty="0">
                <a:latin typeface="Arial" charset="0"/>
                <a:cs typeface="Arial" charset="0"/>
                <a:sym typeface="Wingdings" pitchFamily="2" charset="2"/>
              </a:rPr>
              <a:t> based on </a:t>
            </a:r>
            <a:r>
              <a:rPr lang="en-US" sz="2800" b="1" dirty="0"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sz="2800" dirty="0">
                <a:latin typeface="Arial" charset="0"/>
                <a:cs typeface="Arial" charset="0"/>
                <a:sym typeface="Wingdings" pitchFamily="2" charset="2"/>
              </a:rPr>
              <a:t> and </a:t>
            </a:r>
            <a:r>
              <a:rPr lang="en-US" sz="2800" b="1" dirty="0"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sz="2800" dirty="0">
                <a:latin typeface="Arial" charset="0"/>
                <a:cs typeface="Arial" charset="0"/>
                <a:sym typeface="Wingdings" pitchFamily="2" charset="2"/>
              </a:rPr>
              <a:t> methods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b="1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class can have some methods which have the same name but their 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method in 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the father 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class can be overridden in 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its 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derived classes (body of a method can be replaced in derived classes).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239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600" i="1" dirty="0" smtClean="0"/>
              <a:t>Overloading</a:t>
            </a:r>
            <a:r>
              <a:rPr lang="en-US" sz="2600" dirty="0" smtClean="0"/>
              <a:t> addresses variations in a function's signature. 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600" dirty="0" smtClean="0"/>
              <a:t>Overloading allows binding of function calls with the same identifier but different argument types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600" dirty="0" smtClean="0"/>
              <a:t>The compiler binds the function call to the matching function definition . 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837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295401"/>
            <a:ext cx="4419600" cy="3810000"/>
          </a:xfrm>
        </p:spPr>
        <p:txBody>
          <a:bodyPr/>
          <a:lstStyle/>
          <a:p>
            <a:r>
              <a:rPr lang="en-US" sz="2000" dirty="0" smtClean="0"/>
              <a:t>overloading with constructors</a:t>
            </a:r>
            <a:br>
              <a:rPr lang="en-US" sz="2000" dirty="0" smtClean="0"/>
            </a:br>
            <a:r>
              <a:rPr lang="en-US" sz="1600" dirty="0" smtClean="0">
                <a:solidFill>
                  <a:srgbClr val="0000CC"/>
                </a:solidFill>
              </a:rPr>
              <a:t>public Rectangle(){…}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CC"/>
                </a:solidFill>
              </a:rPr>
              <a:t>      public Rectangle(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length, 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 width){… 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CC"/>
              </a:solidFill>
            </a:endParaRPr>
          </a:p>
          <a:p>
            <a:r>
              <a:rPr lang="en-US" sz="2000" dirty="0" smtClean="0"/>
              <a:t>Overloading also </a:t>
            </a:r>
            <a:r>
              <a:rPr lang="en-US" sz="2000" dirty="0"/>
              <a:t>extends to general methods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1600" dirty="0" smtClean="0">
                <a:solidFill>
                  <a:srgbClr val="0000CC"/>
                </a:solidFill>
              </a:rPr>
              <a:t>public void </a:t>
            </a:r>
            <a:r>
              <a:rPr lang="en-US" sz="1600" dirty="0" err="1" smtClean="0">
                <a:solidFill>
                  <a:srgbClr val="0000CC"/>
                </a:solidFill>
              </a:rPr>
              <a:t>setValue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len</a:t>
            </a:r>
            <a:r>
              <a:rPr lang="en-US" sz="1600" dirty="0" smtClean="0">
                <a:solidFill>
                  <a:srgbClr val="0000CC"/>
                </a:solidFill>
              </a:rPr>
              <a:t>){</a:t>
            </a:r>
            <a:br>
              <a:rPr lang="en-US" sz="1600" dirty="0" smtClean="0">
                <a:solidFill>
                  <a:srgbClr val="0000CC"/>
                </a:solidFill>
              </a:rPr>
            </a:br>
            <a:r>
              <a:rPr lang="en-US" sz="1600" dirty="0" smtClean="0">
                <a:solidFill>
                  <a:srgbClr val="0000CC"/>
                </a:solidFill>
              </a:rPr>
              <a:t>    length= (</a:t>
            </a:r>
            <a:r>
              <a:rPr lang="en-US" sz="1600" dirty="0" err="1" smtClean="0">
                <a:solidFill>
                  <a:srgbClr val="0000CC"/>
                </a:solidFill>
              </a:rPr>
              <a:t>len</a:t>
            </a:r>
            <a:r>
              <a:rPr lang="en-US" sz="1600" dirty="0" smtClean="0">
                <a:solidFill>
                  <a:srgbClr val="0000CC"/>
                </a:solidFill>
              </a:rPr>
              <a:t>&gt;0)?1:0;</a:t>
            </a:r>
            <a:br>
              <a:rPr lang="en-US" sz="1600" dirty="0" smtClean="0">
                <a:solidFill>
                  <a:srgbClr val="0000CC"/>
                </a:solidFill>
              </a:rPr>
            </a:br>
            <a:r>
              <a:rPr lang="en-US" sz="1600" dirty="0" smtClean="0">
                <a:solidFill>
                  <a:srgbClr val="0000CC"/>
                </a:solidFill>
              </a:rPr>
              <a:t>}</a:t>
            </a:r>
            <a:br>
              <a:rPr lang="en-US" sz="1600" dirty="0" smtClean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public void </a:t>
            </a:r>
            <a:r>
              <a:rPr lang="en-US" sz="1600" dirty="0" err="1">
                <a:solidFill>
                  <a:srgbClr val="0000CC"/>
                </a:solidFill>
              </a:rPr>
              <a:t>setValue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 </a:t>
            </a:r>
            <a:r>
              <a:rPr lang="en-US" sz="1600" dirty="0" err="1" smtClean="0">
                <a:solidFill>
                  <a:srgbClr val="0000CC"/>
                </a:solidFill>
              </a:rPr>
              <a:t>len</a:t>
            </a:r>
            <a:r>
              <a:rPr lang="en-US" sz="1600" dirty="0" smtClean="0">
                <a:solidFill>
                  <a:srgbClr val="0000CC"/>
                </a:solidFill>
              </a:rPr>
              <a:t>, 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wi</a:t>
            </a:r>
            <a:r>
              <a:rPr lang="en-US" sz="1600" dirty="0" smtClean="0">
                <a:solidFill>
                  <a:srgbClr val="0000CC"/>
                </a:solidFill>
              </a:rPr>
              <a:t>){</a:t>
            </a:r>
            <a:r>
              <a:rPr lang="en-US" sz="1600" dirty="0">
                <a:solidFill>
                  <a:srgbClr val="0000CC"/>
                </a:solidFill>
              </a:rPr>
              <a:t/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  length= (</a:t>
            </a:r>
            <a:r>
              <a:rPr lang="en-US" sz="1600" dirty="0" err="1" smtClean="0">
                <a:solidFill>
                  <a:srgbClr val="0000CC"/>
                </a:solidFill>
              </a:rPr>
              <a:t>len</a:t>
            </a:r>
            <a:r>
              <a:rPr lang="en-US" sz="1600" dirty="0" smtClean="0">
                <a:solidFill>
                  <a:srgbClr val="0000CC"/>
                </a:solidFill>
              </a:rPr>
              <a:t>&gt;0)? 1: 0;</a:t>
            </a:r>
            <a:br>
              <a:rPr lang="en-US" sz="1600" dirty="0" smtClean="0">
                <a:solidFill>
                  <a:srgbClr val="0000CC"/>
                </a:solidFill>
              </a:rPr>
            </a:br>
            <a:r>
              <a:rPr lang="en-US" sz="1600" dirty="0" smtClean="0">
                <a:solidFill>
                  <a:srgbClr val="0000CC"/>
                </a:solidFill>
              </a:rPr>
              <a:t>      width= (</a:t>
            </a:r>
            <a:r>
              <a:rPr lang="en-US" sz="1600" dirty="0" err="1" smtClean="0">
                <a:solidFill>
                  <a:srgbClr val="0000CC"/>
                </a:solidFill>
              </a:rPr>
              <a:t>wi</a:t>
            </a:r>
            <a:r>
              <a:rPr lang="en-US" sz="1600" dirty="0" smtClean="0">
                <a:solidFill>
                  <a:srgbClr val="0000CC"/>
                </a:solidFill>
              </a:rPr>
              <a:t>&gt;0)? wi:0;</a:t>
            </a:r>
            <a:r>
              <a:rPr lang="en-US" sz="1600" dirty="0">
                <a:solidFill>
                  <a:srgbClr val="0000CC"/>
                </a:solidFill>
              </a:rPr>
              <a:t/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}</a:t>
            </a:r>
            <a:endParaRPr lang="en-US" sz="1600" dirty="0" smtClean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710" y="1717848"/>
            <a:ext cx="332807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8710" y="2242781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2645" y="18411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108" y="2251248"/>
            <a:ext cx="104868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# length: </a:t>
            </a:r>
            <a:r>
              <a:rPr lang="en-US" sz="1300" dirty="0" err="1" smtClean="0"/>
              <a:t>int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# width:  </a:t>
            </a:r>
            <a:r>
              <a:rPr lang="en-US" sz="1300" dirty="0" err="1" smtClean="0"/>
              <a:t>int</a:t>
            </a:r>
            <a:r>
              <a:rPr lang="en-US" sz="1300" dirty="0" smtClean="0"/>
              <a:t/>
            </a:r>
            <a:br>
              <a:rPr lang="en-US" sz="1300" dirty="0" smtClean="0"/>
            </a:br>
            <a:endParaRPr lang="en-US" sz="13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5265" y="2708448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3232" y="2943745"/>
            <a:ext cx="19227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+ Rectangle();</a:t>
            </a:r>
            <a:br>
              <a:rPr lang="en-US" sz="1300" dirty="0" smtClean="0"/>
            </a:br>
            <a:r>
              <a:rPr lang="en-US" sz="1300" dirty="0" smtClean="0"/>
              <a:t>+ Rectangle(</a:t>
            </a:r>
            <a:r>
              <a:rPr lang="en-US" sz="1300" dirty="0" err="1" smtClean="0"/>
              <a:t>int</a:t>
            </a:r>
            <a:r>
              <a:rPr lang="en-US" sz="1300" dirty="0" smtClean="0"/>
              <a:t>, </a:t>
            </a:r>
            <a:r>
              <a:rPr lang="en-US" sz="1300" dirty="0" err="1" smtClean="0"/>
              <a:t>int</a:t>
            </a:r>
            <a:r>
              <a:rPr lang="en-US" sz="1300" dirty="0" smtClean="0"/>
              <a:t>)</a:t>
            </a:r>
            <a:br>
              <a:rPr lang="en-US" sz="1300" dirty="0" smtClean="0"/>
            </a:br>
            <a:r>
              <a:rPr lang="en-US" sz="1300" dirty="0" smtClean="0"/>
              <a:t>+ </a:t>
            </a:r>
            <a:r>
              <a:rPr lang="en-US" sz="1300" dirty="0" err="1" smtClean="0"/>
              <a:t>setValue</a:t>
            </a:r>
            <a:r>
              <a:rPr lang="en-US" sz="1300" dirty="0" smtClean="0"/>
              <a:t>(</a:t>
            </a:r>
            <a:r>
              <a:rPr lang="en-US" sz="1300" dirty="0" err="1" smtClean="0"/>
              <a:t>int</a:t>
            </a:r>
            <a:r>
              <a:rPr lang="en-US" sz="1300" dirty="0" smtClean="0"/>
              <a:t>): void</a:t>
            </a:r>
            <a:br>
              <a:rPr lang="en-US" sz="1300" dirty="0" smtClean="0"/>
            </a:br>
            <a:r>
              <a:rPr lang="en-US" sz="1300" dirty="0" smtClean="0"/>
              <a:t>+ </a:t>
            </a:r>
            <a:r>
              <a:rPr lang="en-US" sz="1300" dirty="0" err="1" smtClean="0"/>
              <a:t>setValue</a:t>
            </a:r>
            <a:r>
              <a:rPr lang="en-US" sz="1300" dirty="0" smtClean="0"/>
              <a:t>(</a:t>
            </a:r>
            <a:r>
              <a:rPr lang="en-US" sz="1300" dirty="0" err="1" smtClean="0"/>
              <a:t>int</a:t>
            </a:r>
            <a:r>
              <a:rPr lang="en-US" sz="1300" dirty="0" smtClean="0"/>
              <a:t>, </a:t>
            </a:r>
            <a:r>
              <a:rPr lang="en-US" sz="1300" dirty="0" err="1" smtClean="0"/>
              <a:t>int</a:t>
            </a:r>
            <a:r>
              <a:rPr lang="en-US" sz="1300" dirty="0" smtClean="0"/>
              <a:t>): void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776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subclass provides the specific implementation of the method that has been declared by one of its </a:t>
            </a:r>
            <a:r>
              <a:rPr lang="en-US" sz="2800" dirty="0" smtClean="0"/>
              <a:t>pare</a:t>
            </a:r>
          </a:p>
          <a:p>
            <a:r>
              <a:rPr lang="en-US" sz="2800" dirty="0"/>
              <a:t>Subclasses of a class can define their own unique behaviors and yet share some of the same functionality of the parent class. </a:t>
            </a:r>
          </a:p>
        </p:txBody>
      </p:sp>
    </p:spTree>
    <p:extLst>
      <p:ext uri="{BB962C8B-B14F-4D97-AF65-F5344CB8AC3E}">
        <p14:creationId xmlns:p14="http://schemas.microsoft.com/office/powerpoint/2010/main" val="358034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Overriding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3355" y="1048403"/>
            <a:ext cx="3378113" cy="4724402"/>
            <a:chOff x="2421805" y="1052168"/>
            <a:chExt cx="3378113" cy="4724402"/>
          </a:xfrm>
        </p:grpSpPr>
        <p:sp>
          <p:nvSpPr>
            <p:cNvPr id="4" name="Rectangle 3"/>
            <p:cNvSpPr/>
            <p:nvPr/>
          </p:nvSpPr>
          <p:spPr>
            <a:xfrm>
              <a:off x="2421805" y="3732072"/>
              <a:ext cx="3328070" cy="2044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421805" y="4257005"/>
              <a:ext cx="3328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85740" y="3855407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4203" y="4265472"/>
              <a:ext cx="9557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 height: 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/>
              </a:r>
              <a:br>
                <a:rPr lang="en-US" sz="1300" dirty="0" smtClean="0"/>
              </a:br>
              <a:endParaRPr lang="en-US" sz="13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30104" y="4633569"/>
              <a:ext cx="3328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565908" y="4757915"/>
              <a:ext cx="30564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+ Box();</a:t>
              </a:r>
              <a:br>
                <a:rPr lang="en-US" sz="1300" dirty="0" smtClean="0"/>
              </a:br>
              <a:r>
                <a:rPr lang="en-US" sz="1300" dirty="0" smtClean="0"/>
                <a:t>+ Box(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, 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, 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)</a:t>
              </a:r>
              <a:br>
                <a:rPr lang="en-US" sz="1300" dirty="0" smtClean="0"/>
              </a:br>
              <a:r>
                <a:rPr lang="en-US" sz="1300" dirty="0" smtClean="0">
                  <a:solidFill>
                    <a:srgbClr val="0000CC"/>
                  </a:solidFill>
                </a:rPr>
                <a:t>+ </a:t>
              </a:r>
              <a:r>
                <a:rPr lang="en-US" sz="1300" dirty="0" err="1" smtClean="0">
                  <a:solidFill>
                    <a:srgbClr val="0000CC"/>
                  </a:solidFill>
                </a:rPr>
                <a:t>toString</a:t>
              </a:r>
              <a:r>
                <a:rPr lang="en-US" sz="1300" dirty="0" smtClean="0">
                  <a:solidFill>
                    <a:srgbClr val="0000CC"/>
                  </a:solidFill>
                </a:rPr>
                <a:t>(): String</a:t>
              </a:r>
              <a:br>
                <a:rPr lang="en-US" sz="1300" dirty="0" smtClean="0">
                  <a:solidFill>
                    <a:srgbClr val="0000CC"/>
                  </a:solidFill>
                </a:rPr>
              </a:br>
              <a:r>
                <a:rPr lang="en-US" sz="1300" dirty="0" smtClean="0"/>
                <a:t>+ set(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, 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, 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 ): void</a:t>
              </a:r>
              <a:endParaRPr lang="en-US" sz="13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1848" y="1052168"/>
              <a:ext cx="3328070" cy="2104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471848" y="1577102"/>
              <a:ext cx="3328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335783" y="1175504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Rectangle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24246" y="1585569"/>
              <a:ext cx="1048685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# length: 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/>
              </a:r>
              <a:br>
                <a:rPr lang="en-US" sz="1300" dirty="0" smtClean="0"/>
              </a:br>
              <a:r>
                <a:rPr lang="en-US" sz="1300" dirty="0" smtClean="0"/>
                <a:t># width:  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/>
              </a:r>
              <a:br>
                <a:rPr lang="en-US" sz="1300" dirty="0" smtClean="0"/>
              </a:br>
              <a:endParaRPr lang="en-US" sz="13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438403" y="2042769"/>
              <a:ext cx="3328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90800" y="2064097"/>
              <a:ext cx="29213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+ Rectangle();</a:t>
              </a:r>
              <a:br>
                <a:rPr lang="en-US" sz="1300" dirty="0" smtClean="0"/>
              </a:br>
              <a:r>
                <a:rPr lang="en-US" sz="1300" dirty="0" smtClean="0"/>
                <a:t>+ Rectangle(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, 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)</a:t>
              </a:r>
              <a:br>
                <a:rPr lang="en-US" sz="1300" dirty="0" smtClean="0"/>
              </a:br>
              <a:r>
                <a:rPr lang="en-US" sz="1300" dirty="0" smtClean="0"/>
                <a:t>+ </a:t>
              </a:r>
              <a:r>
                <a:rPr lang="en-US" sz="1300" dirty="0" err="1" smtClean="0"/>
                <a:t>setValue</a:t>
              </a:r>
              <a:r>
                <a:rPr lang="en-US" sz="1300" dirty="0" smtClean="0"/>
                <a:t>(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 ):void</a:t>
              </a:r>
              <a:br>
                <a:rPr lang="en-US" sz="1300" dirty="0" smtClean="0"/>
              </a:br>
              <a:r>
                <a:rPr lang="en-US" sz="1300" dirty="0" smtClean="0"/>
                <a:t>+ </a:t>
              </a:r>
              <a:r>
                <a:rPr lang="en-US" sz="1300" dirty="0" err="1" smtClean="0"/>
                <a:t>setValue</a:t>
              </a:r>
              <a:r>
                <a:rPr lang="en-US" sz="1300" dirty="0" smtClean="0"/>
                <a:t>(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 ,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 ):void</a:t>
              </a:r>
              <a:br>
                <a:rPr lang="en-US" sz="1300" dirty="0" smtClean="0"/>
              </a:br>
              <a:r>
                <a:rPr lang="en-US" sz="1300" dirty="0" smtClean="0">
                  <a:solidFill>
                    <a:srgbClr val="0000CC"/>
                  </a:solidFill>
                </a:rPr>
                <a:t>+ </a:t>
              </a:r>
              <a:r>
                <a:rPr lang="en-US" sz="1300" dirty="0" err="1" smtClean="0">
                  <a:solidFill>
                    <a:srgbClr val="0000CC"/>
                  </a:solidFill>
                </a:rPr>
                <a:t>toString</a:t>
              </a:r>
              <a:r>
                <a:rPr lang="en-US" sz="1300" dirty="0" smtClean="0">
                  <a:solidFill>
                    <a:srgbClr val="0000CC"/>
                  </a:solidFill>
                </a:rPr>
                <a:t>(): String</a:t>
              </a:r>
              <a:endParaRPr lang="en-US" sz="1300" dirty="0">
                <a:solidFill>
                  <a:srgbClr val="0000CC"/>
                </a:solidFill>
              </a:endParaRPr>
            </a:p>
          </p:txBody>
        </p:sp>
        <p:cxnSp>
          <p:nvCxnSpPr>
            <p:cNvPr id="23" name="Straight Connector 22"/>
            <p:cNvCxnSpPr>
              <a:stCxn id="4" idx="0"/>
            </p:cNvCxnSpPr>
            <p:nvPr/>
          </p:nvCxnSpPr>
          <p:spPr>
            <a:xfrm flipV="1">
              <a:off x="4085840" y="3382722"/>
              <a:ext cx="16598" cy="349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102438" y="3154120"/>
              <a:ext cx="168084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894626" y="3154120"/>
              <a:ext cx="25785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894626" y="3382720"/>
              <a:ext cx="375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191000" y="990600"/>
            <a:ext cx="480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public class Rectangle{</a:t>
            </a:r>
          </a:p>
          <a:p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@override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public String </a:t>
            </a:r>
            <a:r>
              <a:rPr lang="en-US" sz="1600" dirty="0" err="1" smtClean="0"/>
              <a:t>toString</a:t>
            </a:r>
            <a:r>
              <a:rPr lang="en-US" sz="1600" dirty="0" smtClean="0"/>
              <a:t>(){</a:t>
            </a:r>
          </a:p>
          <a:p>
            <a:r>
              <a:rPr lang="en-US" sz="1600" dirty="0" smtClean="0"/>
              <a:t>          return length+”@” +width;</a:t>
            </a:r>
            <a:endParaRPr lang="en-US" sz="1600" dirty="0"/>
          </a:p>
          <a:p>
            <a:r>
              <a:rPr lang="en-US" sz="1600" dirty="0" smtClean="0"/>
              <a:t>      }</a:t>
            </a:r>
            <a:endParaRPr lang="en-US" sz="1600" dirty="0"/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public class Box </a:t>
            </a:r>
            <a:r>
              <a:rPr lang="en-US" sz="1600" dirty="0" smtClean="0">
                <a:solidFill>
                  <a:srgbClr val="0000CC"/>
                </a:solidFill>
              </a:rPr>
              <a:t>extends</a:t>
            </a:r>
            <a:r>
              <a:rPr lang="en-US" sz="1600" dirty="0" smtClean="0"/>
              <a:t> Rectangle{</a:t>
            </a:r>
          </a:p>
          <a:p>
            <a:r>
              <a:rPr lang="en-US" sz="1600" dirty="0" smtClean="0"/>
              <a:t> 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@</a:t>
            </a:r>
            <a:r>
              <a:rPr lang="en-US" sz="1600" dirty="0"/>
              <a:t>override</a:t>
            </a:r>
          </a:p>
          <a:p>
            <a:r>
              <a:rPr lang="en-US" sz="1600" dirty="0"/>
              <a:t>      public String </a:t>
            </a:r>
            <a:r>
              <a:rPr lang="en-US" sz="1600" dirty="0" err="1"/>
              <a:t>toString</a:t>
            </a:r>
            <a:r>
              <a:rPr lang="en-US" sz="1600" dirty="0"/>
              <a:t>(){</a:t>
            </a:r>
          </a:p>
          <a:p>
            <a:r>
              <a:rPr lang="en-US" sz="1600" dirty="0"/>
              <a:t>          return </a:t>
            </a:r>
            <a:r>
              <a:rPr lang="en-US" sz="1600" dirty="0" err="1" smtClean="0"/>
              <a:t>super.toString</a:t>
            </a:r>
            <a:r>
              <a:rPr lang="en-US" sz="1600" dirty="0" smtClean="0"/>
              <a:t>()+”@”+ height;</a:t>
            </a:r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33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Inherited Methods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6000"/>
          </a:blip>
          <a:srcRect/>
          <a:stretch>
            <a:fillRect/>
          </a:stretch>
        </p:blipFill>
        <p:spPr bwMode="auto">
          <a:xfrm>
            <a:off x="76200" y="2838450"/>
            <a:ext cx="5553075" cy="28765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lum bright="-20000" contrast="6000"/>
          </a:blip>
          <a:srcRect/>
          <a:stretch>
            <a:fillRect/>
          </a:stretch>
        </p:blipFill>
        <p:spPr bwMode="auto">
          <a:xfrm>
            <a:off x="3581400" y="1600200"/>
            <a:ext cx="3533775" cy="248602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lum bright="-20000" contrast="6000"/>
          </a:blip>
          <a:srcRect/>
          <a:stretch>
            <a:fillRect/>
          </a:stretch>
        </p:blipFill>
        <p:spPr bwMode="auto">
          <a:xfrm>
            <a:off x="5810250" y="3733800"/>
            <a:ext cx="3257550" cy="232410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lum bright="-20000" contrast="6000"/>
          </a:blip>
          <a:srcRect/>
          <a:stretch>
            <a:fillRect/>
          </a:stretch>
        </p:blipFill>
        <p:spPr bwMode="auto">
          <a:xfrm>
            <a:off x="1019175" y="1676400"/>
            <a:ext cx="1724025" cy="10477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lum bright="-20000" contrast="6000"/>
          </a:blip>
          <a:srcRect/>
          <a:stretch>
            <a:fillRect/>
          </a:stretch>
        </p:blipFill>
        <p:spPr bwMode="auto">
          <a:xfrm>
            <a:off x="7391400" y="2743200"/>
            <a:ext cx="1428750" cy="86677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Overridden method: An inherited method is re-written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4886355" y="2143155"/>
            <a:ext cx="165729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rot="5400000">
            <a:off x="2638455" y="1571655"/>
            <a:ext cx="333369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Overloaded methods: Methods have the same name but their parameters are different in a class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16200000" flipV="1">
            <a:off x="1744593" y="4808607"/>
            <a:ext cx="165431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2901</TotalTime>
  <Words>815</Words>
  <Application>Microsoft Office PowerPoint</Application>
  <PresentationFormat>On-screen Show (4:3)</PresentationFormat>
  <Paragraphs>171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 Polymorphism  </vt:lpstr>
      <vt:lpstr>Objectives</vt:lpstr>
      <vt:lpstr>Polymorphism</vt:lpstr>
      <vt:lpstr>Polymorphism</vt:lpstr>
      <vt:lpstr>Overloading</vt:lpstr>
      <vt:lpstr>Overloading</vt:lpstr>
      <vt:lpstr>Overriding</vt:lpstr>
      <vt:lpstr>Overriding</vt:lpstr>
      <vt:lpstr>Overriding Inherited Methods</vt:lpstr>
      <vt:lpstr>How Can Overridden Method be Determined?</vt:lpstr>
      <vt:lpstr>How Can Overridden Methods be Determined?</vt:lpstr>
      <vt:lpstr>Interface</vt:lpstr>
      <vt:lpstr>WHY AND WHEN TO USE INTERFACES?</vt:lpstr>
      <vt:lpstr>Example: how to create an interface</vt:lpstr>
      <vt:lpstr>Example:implement an interface</vt:lpstr>
      <vt:lpstr>Example: multiple interfaces</vt:lpstr>
      <vt:lpstr>Example: how to extend interfaces</vt:lpstr>
      <vt:lpstr>Abstract Classes</vt:lpstr>
      <vt:lpstr>Abstract classes</vt:lpstr>
      <vt:lpstr>Abstract Classes</vt:lpstr>
      <vt:lpstr>Abstract Classes…</vt:lpstr>
      <vt:lpstr>  Implementing Abstract Methods  </vt:lpstr>
      <vt:lpstr>Nested Class(optional)</vt:lpstr>
      <vt:lpstr>Anonymous Classes</vt:lpstr>
      <vt:lpstr>Anonymous Class</vt:lpstr>
      <vt:lpstr>Anonymous Class…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606</cp:revision>
  <dcterms:created xsi:type="dcterms:W3CDTF">2007-08-21T04:43:22Z</dcterms:created>
  <dcterms:modified xsi:type="dcterms:W3CDTF">2021-08-27T03:07:36Z</dcterms:modified>
</cp:coreProperties>
</file>