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9"/>
  </p:notesMasterIdLst>
  <p:handoutMasterIdLst>
    <p:handoutMasterId r:id="rId20"/>
  </p:handoutMasterIdLst>
  <p:sldIdLst>
    <p:sldId id="439" r:id="rId2"/>
    <p:sldId id="440" r:id="rId3"/>
    <p:sldId id="586" r:id="rId4"/>
    <p:sldId id="530" r:id="rId5"/>
    <p:sldId id="531" r:id="rId6"/>
    <p:sldId id="556" r:id="rId7"/>
    <p:sldId id="587" r:id="rId8"/>
    <p:sldId id="532" r:id="rId9"/>
    <p:sldId id="564" r:id="rId10"/>
    <p:sldId id="547" r:id="rId11"/>
    <p:sldId id="548" r:id="rId12"/>
    <p:sldId id="563" r:id="rId13"/>
    <p:sldId id="588" r:id="rId14"/>
    <p:sldId id="512" r:id="rId15"/>
    <p:sldId id="584" r:id="rId16"/>
    <p:sldId id="585" r:id="rId17"/>
    <p:sldId id="49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75" autoAdjust="0"/>
    <p:restoredTop sz="95373" autoAdjust="0"/>
  </p:normalViewPr>
  <p:slideViewPr>
    <p:cSldViewPr>
      <p:cViewPr>
        <p:scale>
          <a:sx n="50" d="100"/>
          <a:sy n="50" d="100"/>
        </p:scale>
        <p:origin x="-1468" y="-4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8/26/2021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7E4C3-44BD-4240-B430-1A88D0812EA3}" type="slidenum">
              <a:rPr lang="en-US" smtClean="0"/>
              <a:pPr eaLnBrk="1" hangingPunct="1"/>
              <a:t>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4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A8590-671A-491D-8419-172FAC74D613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2FE23-5E9B-490D-8567-C12BF7BB868D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46B98-070D-4671-AB5D-8A9212B576D9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70012-CD0A-45F7-8C3D-698DA3ABBD66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73D24-1AFB-4D39-AC24-AAA016588FAC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D6341-F530-4948-BC7F-FF8CC6E6C387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E9962-B0D8-4DFE-925F-D36DE511F9EA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34010-D506-4019-BE63-7E649D878C64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70A3E-15E0-4ABC-B915-7D68F836A878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2914-4A27-4FE1-95CA-C91057F339BE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1D999E-32DB-45E4-9FD4-198DA1F99893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Inheritance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Inheritance…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63" y="914400"/>
            <a:ext cx="80930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00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44958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Inheritance…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0075" y="2057400"/>
            <a:ext cx="46577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0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Functions in inheritance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derived class inherits from </a:t>
            </a:r>
            <a:r>
              <a:rPr lang="en-US" sz="2800" dirty="0" smtClean="0"/>
              <a:t>superclass </a:t>
            </a:r>
            <a:r>
              <a:rPr lang="en-US" sz="2800" dirty="0"/>
              <a:t>is limited to the normal member functions of the </a:t>
            </a:r>
            <a:r>
              <a:rPr lang="en-US" sz="2800" dirty="0" smtClean="0"/>
              <a:t>superclass.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We </a:t>
            </a:r>
            <a:r>
              <a:rPr lang="en-US" sz="2800" dirty="0"/>
              <a:t>use the Java keyword </a:t>
            </a:r>
            <a:r>
              <a:rPr lang="en-US" sz="2800" b="1" dirty="0"/>
              <a:t>super</a:t>
            </a:r>
            <a:r>
              <a:rPr lang="en-US" sz="2800" dirty="0"/>
              <a:t> as the qualifier for </a:t>
            </a:r>
            <a:r>
              <a:rPr lang="en-US" sz="2800" dirty="0" smtClean="0"/>
              <a:t>calling a superclass ’s method:</a:t>
            </a:r>
          </a:p>
          <a:p>
            <a:pPr lvl="1">
              <a:buClrTx/>
            </a:pPr>
            <a:r>
              <a:rPr lang="en-US" b="1" i="1" dirty="0" err="1" smtClean="0">
                <a:solidFill>
                  <a:srgbClr val="0000CC"/>
                </a:solidFill>
              </a:rPr>
              <a:t>super.methodName</a:t>
            </a:r>
            <a:r>
              <a:rPr lang="en-US" b="1" i="1" dirty="0" smtClean="0">
                <a:solidFill>
                  <a:srgbClr val="0000CC"/>
                </a:solidFill>
              </a:rPr>
              <a:t>(arguments);</a:t>
            </a:r>
          </a:p>
          <a:p>
            <a:pPr lvl="1">
              <a:buClrTx/>
            </a:pPr>
            <a:r>
              <a:rPr lang="en-US" sz="2800" dirty="0" smtClean="0"/>
              <a:t>To </a:t>
            </a:r>
            <a:r>
              <a:rPr lang="en-US" sz="2800" dirty="0" smtClean="0"/>
              <a:t>invoke the version of method methodName that was defined by our superclass</a:t>
            </a:r>
            <a:r>
              <a:rPr lang="en-US" sz="2800" dirty="0" smtClean="0"/>
              <a:t>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Hiding a method</a:t>
            </a:r>
            <a:r>
              <a:rPr lang="en-US" sz="2800" dirty="0"/>
              <a:t>: Re-implementing a static method implemented in super class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  <a:p>
            <a:pPr marL="0" indent="0">
              <a:buClrTx/>
              <a:buSzTx/>
              <a:buNone/>
            </a:pPr>
            <a:endParaRPr lang="en-US" dirty="0" smtClean="0"/>
          </a:p>
          <a:p>
            <a:pPr marL="0" indent="0">
              <a:buClrTx/>
              <a:buSzTx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7724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990600" y="3105150"/>
            <a:ext cx="1066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44196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 The "</a:t>
            </a:r>
            <a:r>
              <a:rPr lang="en-US" dirty="0" err="1"/>
              <a:t>displayDiscount</a:t>
            </a:r>
            <a:r>
              <a:rPr lang="en-US" dirty="0"/>
              <a:t>" method has the same signature (name, plus the number and the type of its parameters) and return type as in the superclass. It is called overriding the superclass's </a:t>
            </a:r>
            <a:r>
              <a:rPr lang="en-US" dirty="0" smtClean="0"/>
              <a:t>method=&gt; </a:t>
            </a:r>
            <a:r>
              <a:rPr lang="en-US" dirty="0"/>
              <a:t>We will learn override method in the next </a:t>
            </a:r>
            <a:r>
              <a:rPr lang="en-US" dirty="0" smtClean="0"/>
              <a:t>topic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"</a:t>
            </a:r>
            <a:r>
              <a:rPr lang="en-US" i="1" dirty="0" err="1" smtClean="0"/>
              <a:t>displayDiscount</a:t>
            </a:r>
            <a:r>
              <a:rPr lang="en-US" i="1" dirty="0"/>
              <a:t>"</a:t>
            </a:r>
            <a:r>
              <a:rPr lang="en-US" dirty="0"/>
              <a:t>) that was defined by our superclass. We use the </a:t>
            </a:r>
            <a:r>
              <a:rPr lang="en-US" b="1" dirty="0"/>
              <a:t>"super"</a:t>
            </a:r>
            <a:r>
              <a:rPr lang="en-US" dirty="0"/>
              <a:t> keyword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3079750"/>
            <a:ext cx="205740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/>
              <a:t>d</a:t>
            </a:r>
            <a:r>
              <a:rPr lang="en-US" smtClean="0"/>
              <a:t>iscounting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and taking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dirty="0"/>
              <a:t>Functions in </a:t>
            </a:r>
            <a:r>
              <a:rPr lang="en-US" sz="3600" dirty="0" smtClean="0"/>
              <a:t>inheritance:</a:t>
            </a:r>
            <a:br>
              <a:rPr lang="en-US" sz="3600" dirty="0" smtClean="0"/>
            </a:br>
            <a:r>
              <a:rPr lang="en-US" sz="3600" b="1" dirty="0" smtClean="0"/>
              <a:t>Hiding Method </a:t>
            </a:r>
            <a:endParaRPr lang="en-US" sz="36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06" y="1257300"/>
            <a:ext cx="5515194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3352800"/>
            <a:ext cx="29866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457200" y="3733800"/>
            <a:ext cx="2590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56406" y="39616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75406" y="3035300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448594" y="3048794"/>
            <a:ext cx="0" cy="2513806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485900" y="4381500"/>
            <a:ext cx="2362200" cy="762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24400" y="3581400"/>
            <a:ext cx="19050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914900" y="2628900"/>
            <a:ext cx="1981200" cy="1447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648201" y="2590800"/>
            <a:ext cx="2209799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15962"/>
          </a:xfrm>
        </p:spPr>
        <p:txBody>
          <a:bodyPr/>
          <a:lstStyle/>
          <a:p>
            <a:r>
              <a:rPr lang="en-US" dirty="0"/>
              <a:t>Using an “</a:t>
            </a:r>
            <a:r>
              <a:rPr lang="en-US" dirty="0" err="1"/>
              <a:t>instanceof</a:t>
            </a:r>
            <a:r>
              <a:rPr lang="en-US" dirty="0"/>
              <a:t>”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Dynamic and Static type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dynamic type: A reference variable that has the type of the superclass can store the address of the object of sub class. It is called to be </a:t>
            </a:r>
            <a:r>
              <a:rPr lang="en-US" sz="2000" i="1" dirty="0"/>
              <a:t>dynamic type</a:t>
            </a:r>
            <a:r>
              <a:rPr lang="en-US" sz="2000" dirty="0"/>
              <a:t>, the type that </a:t>
            </a:r>
            <a:r>
              <a:rPr lang="en-US" sz="2000" dirty="0" smtClean="0"/>
              <a:t>is </a:t>
            </a:r>
            <a:r>
              <a:rPr lang="en-US" sz="2000" dirty="0"/>
              <a:t>has at runtime</a:t>
            </a:r>
            <a:r>
              <a:rPr lang="en-US" sz="2000" dirty="0" smtClean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FF0000"/>
                </a:solidFill>
              </a:rPr>
              <a:t>  Rectangle obj1 = new Box();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Static type: The </a:t>
            </a:r>
            <a:r>
              <a:rPr lang="en-US" sz="2000" dirty="0"/>
              <a:t>type that it has when first declared. Static type checking is enforced by the compiler</a:t>
            </a:r>
            <a:r>
              <a:rPr lang="en-US" sz="2000" dirty="0" smtClean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FF0000"/>
                </a:solidFill>
              </a:rPr>
              <a:t>   Box obj2 = new Box();</a:t>
            </a: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i="1" dirty="0" smtClean="0"/>
              <a:t>“</a:t>
            </a:r>
            <a:r>
              <a:rPr lang="en-US" i="1" dirty="0" err="1" smtClean="0"/>
              <a:t>Instanceof</a:t>
            </a:r>
            <a:r>
              <a:rPr lang="en-US" i="1" dirty="0" smtClean="0"/>
              <a:t>” operator: </a:t>
            </a:r>
            <a:r>
              <a:rPr lang="en-US" sz="2000" dirty="0"/>
              <a:t>It checks whether the reference of an object belongs to the provided type or </a:t>
            </a:r>
            <a:r>
              <a:rPr lang="en-US" sz="2000" dirty="0" smtClean="0"/>
              <a:t>not, the </a:t>
            </a:r>
            <a:r>
              <a:rPr lang="en-US" sz="2000" dirty="0" err="1"/>
              <a:t>instanceof</a:t>
            </a:r>
            <a:r>
              <a:rPr lang="en-US" sz="2000" dirty="0"/>
              <a:t> operator will return true or false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i="1" dirty="0" smtClean="0">
                <a:solidFill>
                  <a:srgbClr val="FF0000"/>
                </a:solidFill>
              </a:rPr>
              <a:t>    If ( obj1  </a:t>
            </a:r>
            <a:r>
              <a:rPr lang="en-US" sz="2000" i="1" dirty="0" err="1" smtClean="0">
                <a:solidFill>
                  <a:srgbClr val="FF0000"/>
                </a:solidFill>
              </a:rPr>
              <a:t>instanceof</a:t>
            </a:r>
            <a:r>
              <a:rPr lang="en-US" sz="2000" i="1" dirty="0" smtClean="0">
                <a:solidFill>
                  <a:srgbClr val="FF0000"/>
                </a:solidFill>
              </a:rPr>
              <a:t>  Box)</a:t>
            </a:r>
            <a:br>
              <a:rPr lang="en-US" sz="2000" i="1" dirty="0" smtClean="0">
                <a:solidFill>
                  <a:srgbClr val="FF0000"/>
                </a:solidFill>
              </a:rPr>
            </a:br>
            <a:r>
              <a:rPr lang="en-US" sz="2000" i="1" dirty="0" smtClean="0">
                <a:solidFill>
                  <a:srgbClr val="FF0000"/>
                </a:solidFill>
              </a:rPr>
              <a:t>          </a:t>
            </a:r>
            <a:r>
              <a:rPr lang="en-US" sz="2000" i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2000" i="1" dirty="0" smtClean="0">
                <a:solidFill>
                  <a:srgbClr val="FF0000"/>
                </a:solidFill>
              </a:rPr>
              <a:t>(“ obj1 is pointing to the Box object”);</a:t>
            </a:r>
          </a:p>
        </p:txBody>
      </p:sp>
    </p:spTree>
    <p:extLst>
      <p:ext uri="{BB962C8B-B14F-4D97-AF65-F5344CB8AC3E}">
        <p14:creationId xmlns:p14="http://schemas.microsoft.com/office/powerpoint/2010/main" val="2916732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</a:t>
            </a:r>
            <a:r>
              <a:rPr lang="en-US" sz="2400" dirty="0"/>
              <a:t> variable that has the type of the superclass only calls methods of the superclass. To call methods of the subclass </a:t>
            </a:r>
            <a:r>
              <a:rPr lang="en-US" sz="2400" dirty="0" smtClean="0"/>
              <a:t>we </a:t>
            </a:r>
            <a:r>
              <a:rPr lang="en-US" sz="2400" dirty="0"/>
              <a:t>must </a:t>
            </a:r>
            <a:r>
              <a:rPr lang="en-US" sz="2400" i="1" dirty="0"/>
              <a:t>cast </a:t>
            </a:r>
            <a:r>
              <a:rPr lang="en-US" sz="2400" i="1" dirty="0" smtClean="0"/>
              <a:t>explicitly</a:t>
            </a:r>
          </a:p>
          <a:p>
            <a:r>
              <a:rPr lang="en-US" sz="2400" i="1" dirty="0" smtClean="0"/>
              <a:t>for example,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i="1" dirty="0" smtClean="0">
                <a:solidFill>
                  <a:srgbClr val="FF0000"/>
                </a:solidFill>
              </a:rPr>
              <a:t>Rectangle </a:t>
            </a:r>
            <a:r>
              <a:rPr lang="en-US" sz="2400" i="1" dirty="0" err="1" smtClean="0">
                <a:solidFill>
                  <a:srgbClr val="FF0000"/>
                </a:solidFill>
              </a:rPr>
              <a:t>obj</a:t>
            </a:r>
            <a:r>
              <a:rPr lang="en-US" sz="2400" i="1" dirty="0" smtClean="0">
                <a:solidFill>
                  <a:srgbClr val="FF0000"/>
                </a:solidFill>
              </a:rPr>
              <a:t> = new Box();</a:t>
            </a:r>
            <a:br>
              <a:rPr lang="en-US" sz="2400" i="1" dirty="0" smtClean="0">
                <a:solidFill>
                  <a:srgbClr val="FF0000"/>
                </a:solidFill>
              </a:rPr>
            </a:br>
            <a:r>
              <a:rPr lang="en-US" sz="2400" i="1" dirty="0" smtClean="0">
                <a:solidFill>
                  <a:srgbClr val="FF0000"/>
                </a:solidFill>
              </a:rPr>
              <a:t>     ((Box)</a:t>
            </a:r>
            <a:r>
              <a:rPr lang="en-US" sz="2400" i="1" dirty="0" err="1" smtClean="0">
                <a:solidFill>
                  <a:srgbClr val="FF0000"/>
                </a:solidFill>
              </a:rPr>
              <a:t>obj</a:t>
            </a:r>
            <a:r>
              <a:rPr lang="en-US" sz="2400" i="1" dirty="0" smtClean="0">
                <a:solidFill>
                  <a:srgbClr val="FF0000"/>
                </a:solidFill>
              </a:rPr>
              <a:t>).</a:t>
            </a:r>
            <a:r>
              <a:rPr lang="en-US" sz="2400" i="1" dirty="0" err="1" smtClean="0">
                <a:solidFill>
                  <a:srgbClr val="FF0000"/>
                </a:solidFill>
              </a:rPr>
              <a:t>setHeight</a:t>
            </a:r>
            <a:r>
              <a:rPr lang="en-US" sz="2400" i="1" dirty="0" smtClean="0">
                <a:solidFill>
                  <a:srgbClr val="FF0000"/>
                </a:solidFill>
              </a:rPr>
              <a:t>(300);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8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Object-oriented languages implement reusability of coding structure through inheritance</a:t>
            </a:r>
          </a:p>
          <a:p>
            <a:r>
              <a:rPr lang="en-US" sz="2400" dirty="0"/>
              <a:t>A derived class does not by default inherit the constructor of a super class</a:t>
            </a:r>
          </a:p>
          <a:p>
            <a:r>
              <a:rPr lang="en-US" sz="2400" dirty="0"/>
              <a:t>Constructors in an inheritance hierarchy execute in order from the super class to the derived class</a:t>
            </a:r>
          </a:p>
          <a:p>
            <a:r>
              <a:rPr lang="en-US" sz="2400" dirty="0"/>
              <a:t>Using the </a:t>
            </a:r>
            <a:r>
              <a:rPr lang="en-US" sz="2400" dirty="0" err="1"/>
              <a:t>instanceof</a:t>
            </a:r>
            <a:r>
              <a:rPr lang="en-US" sz="2400" dirty="0"/>
              <a:t> keyword if we need to check the type of the reference variable.</a:t>
            </a:r>
          </a:p>
          <a:p>
            <a:r>
              <a:rPr lang="en-US" sz="2400" dirty="0"/>
              <a:t>Check the type of the reference variable before casting it explicitly.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Study concepts: superclass, subclass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Understand </a:t>
            </a:r>
            <a:r>
              <a:rPr lang="en-US" dirty="0" smtClean="0"/>
              <a:t> common relationships</a:t>
            </a: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Functions in inheritance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Using an “</a:t>
            </a:r>
            <a:r>
              <a:rPr lang="en-US" dirty="0" err="1" smtClean="0"/>
              <a:t>instanceof</a:t>
            </a:r>
            <a:r>
              <a:rPr lang="en-US" dirty="0" smtClean="0"/>
              <a:t>” </a:t>
            </a:r>
            <a:r>
              <a:rPr lang="en-US" dirty="0" smtClean="0"/>
              <a:t>operator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and Super </a:t>
            </a:r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3302209" cy="2514600"/>
          </a:xfrm>
        </p:spPr>
      </p:pic>
      <p:sp>
        <p:nvSpPr>
          <p:cNvPr id="5" name="TextBox 4"/>
          <p:cNvSpPr txBox="1"/>
          <p:nvPr/>
        </p:nvSpPr>
        <p:spPr>
          <a:xfrm>
            <a:off x="3869267" y="1295400"/>
            <a:ext cx="472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Object-oriented languages implement reusability of coding structure through </a:t>
            </a:r>
            <a:r>
              <a:rPr lang="en-US" dirty="0" smtClean="0"/>
              <a:t>inheritance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refers to the relationship between classes where one class inherits the entire structure of another </a:t>
            </a:r>
            <a:r>
              <a:rPr lang="en-US" dirty="0" smtClean="0"/>
              <a:t>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root of our design is a relatively abstract entity, and we build upon that entity to produce progressively more concrete </a:t>
            </a:r>
            <a:r>
              <a:rPr lang="en-US" dirty="0" smtClean="0"/>
              <a:t>entities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higher-level entities are </a:t>
            </a:r>
            <a:r>
              <a:rPr lang="en-US" b="1" dirty="0"/>
              <a:t>“parent”, “base” or “super”</a:t>
            </a:r>
            <a:r>
              <a:rPr lang="en-US" dirty="0"/>
              <a:t> </a:t>
            </a:r>
            <a:r>
              <a:rPr lang="en-US" dirty="0" smtClean="0"/>
              <a:t>classes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lower-level ones built from them are </a:t>
            </a:r>
            <a:r>
              <a:rPr lang="en-US" b="1" dirty="0"/>
              <a:t>“child”, "derived" or “sub”</a:t>
            </a:r>
            <a:r>
              <a:rPr lang="en-US" dirty="0"/>
              <a:t> 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8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Object-Oriented </a:t>
            </a:r>
            <a:r>
              <a:rPr lang="en-US" sz="3600" dirty="0" smtClean="0"/>
              <a:t>Relationships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common relationships </a:t>
            </a:r>
            <a:r>
              <a:rPr lang="en-US" dirty="0" smtClean="0"/>
              <a:t>in classes: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is-a</a:t>
            </a:r>
            <a:r>
              <a:rPr lang="en-US" dirty="0" smtClean="0"/>
              <a:t>/ a kind of”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has-a</a:t>
            </a:r>
            <a:r>
              <a:rPr lang="en-US" dirty="0" smtClean="0"/>
              <a:t>”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Student is a person</a:t>
            </a:r>
          </a:p>
          <a:p>
            <a:pPr lvl="1"/>
            <a:r>
              <a:rPr lang="en-US" dirty="0" smtClean="0"/>
              <a:t>“A home is a house that has a family and a pet.”</a:t>
            </a:r>
          </a:p>
          <a:p>
            <a:pPr lvl="1"/>
            <a:r>
              <a:rPr lang="en-US" dirty="0" smtClean="0"/>
              <a:t>An invoice contains some products and a product can be contained in some invoices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892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Object-Oriented </a:t>
            </a:r>
            <a:r>
              <a:rPr lang="en-US" sz="3200" dirty="0" smtClean="0"/>
              <a:t>Relationships…</a:t>
            </a:r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48120"/>
              </p:ext>
            </p:extLst>
          </p:nvPr>
        </p:nvGraphicFramePr>
        <p:xfrm>
          <a:off x="3352800" y="1447801"/>
          <a:ext cx="2590800" cy="194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25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Person</a:t>
                      </a:r>
                      <a:endParaRPr lang="en-US" sz="1800" dirty="0"/>
                    </a:p>
                  </a:txBody>
                  <a:tcPr marT="45737" marB="45737"/>
                </a:tc>
              </a:tr>
              <a:tr h="444745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 name, address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 birthDate</a:t>
                      </a:r>
                      <a:endParaRPr lang="en-US" sz="1800" dirty="0"/>
                    </a:p>
                  </a:txBody>
                  <a:tcPr marT="45737" marB="45737"/>
                </a:tc>
              </a:tr>
              <a:tr h="4447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</a:t>
                      </a:r>
                      <a:r>
                        <a:rPr lang="en-US" sz="1800" baseline="0" dirty="0" smtClean="0"/>
                        <a:t> getName();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+ void setName(String n);</a:t>
                      </a:r>
                    </a:p>
                  </a:txBody>
                  <a:tcPr marT="45737" marB="45737"/>
                </a:tc>
              </a:tr>
              <a:tr h="3003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…….</a:t>
                      </a:r>
                    </a:p>
                  </a:txBody>
                  <a:tcPr marT="45737" marB="45737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43506"/>
              </p:ext>
            </p:extLst>
          </p:nvPr>
        </p:nvGraphicFramePr>
        <p:xfrm>
          <a:off x="304800" y="4267201"/>
          <a:ext cx="327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</a:tblGrid>
              <a:tr h="2074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Professor</a:t>
                      </a:r>
                      <a:endParaRPr lang="en-US" sz="1800" dirty="0"/>
                    </a:p>
                  </a:txBody>
                  <a:tcPr/>
                </a:tc>
              </a:tr>
              <a:tr h="23667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department</a:t>
                      </a:r>
                      <a:endParaRPr lang="en-US" sz="1800" dirty="0"/>
                    </a:p>
                  </a:txBody>
                  <a:tcPr/>
                </a:tc>
              </a:tr>
              <a:tr h="24164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 getDepartment();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 void setDepartment(String d);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78869"/>
              </p:ext>
            </p:extLst>
          </p:nvPr>
        </p:nvGraphicFramePr>
        <p:xfrm>
          <a:off x="5791200" y="4267201"/>
          <a:ext cx="2971800" cy="194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</a:tblGrid>
              <a:tr h="255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/>
                </a:tc>
              </a:tr>
              <a:tr h="33258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studentId, majorField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aseline="0" dirty="0" smtClean="0"/>
                        <a:t> String degreeSought</a:t>
                      </a:r>
                    </a:p>
                  </a:txBody>
                  <a:tcPr/>
                </a:tc>
              </a:tr>
              <a:tr h="3325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 getStudentId();</a:t>
                      </a:r>
                    </a:p>
                    <a:p>
                      <a:r>
                        <a:rPr lang="en-US" sz="1800" dirty="0" smtClean="0"/>
                        <a:t>+ void setStudentID(String</a:t>
                      </a:r>
                      <a:r>
                        <a:rPr lang="en-US" sz="1800" baseline="0" dirty="0" smtClean="0"/>
                        <a:t> id)</a:t>
                      </a:r>
                      <a:endParaRPr lang="en-US" sz="1800" dirty="0" smtClean="0"/>
                    </a:p>
                  </a:txBody>
                  <a:tcPr/>
                </a:tc>
              </a:tr>
              <a:tr h="29809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….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286000" y="3429000"/>
            <a:ext cx="1066800" cy="838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867400" y="3429000"/>
            <a:ext cx="1219200" cy="914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5257800"/>
            <a:ext cx="2209800" cy="1588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4888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1295400"/>
            <a:ext cx="2362200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relation “</a:t>
            </a:r>
            <a:r>
              <a:rPr lang="en-US" dirty="0" smtClean="0">
                <a:solidFill>
                  <a:schemeClr val="bg1"/>
                </a:solidFill>
              </a:rPr>
              <a:t>is-a</a:t>
            </a:r>
            <a:r>
              <a:rPr lang="en-US" dirty="0" smtClean="0">
                <a:solidFill>
                  <a:schemeClr val="bg1"/>
                </a:solidFill>
              </a:rPr>
              <a:t>” is implemented as a sub-class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24600" y="1447800"/>
            <a:ext cx="23622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relation “</a:t>
            </a:r>
            <a:r>
              <a:rPr lang="en-US" dirty="0" smtClean="0">
                <a:solidFill>
                  <a:schemeClr val="bg1"/>
                </a:solidFill>
              </a:rPr>
              <a:t>has-a</a:t>
            </a:r>
            <a:r>
              <a:rPr lang="en-US" dirty="0" smtClean="0">
                <a:solidFill>
                  <a:schemeClr val="bg1"/>
                </a:solidFill>
              </a:rPr>
              <a:t>” is implemented as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5906869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class Professor has the field Student[] students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3200" y="5943600"/>
            <a:ext cx="2514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class Student has the field Professor pr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" y="2218730"/>
            <a:ext cx="2743200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Classes Professor, Student are sub-classes of the class Person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Sub-classes inherit the structure of super class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Inheritance…</a:t>
            </a:r>
          </a:p>
        </p:txBody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33400"/>
          </a:xfrm>
        </p:spPr>
        <p:txBody>
          <a:bodyPr/>
          <a:lstStyle/>
          <a:p>
            <a:pPr algn="just"/>
            <a:r>
              <a:rPr lang="en-US" sz="2400" b="1" dirty="0" smtClean="0">
                <a:solidFill>
                  <a:srgbClr val="0000CC"/>
                </a:solidFill>
              </a:rPr>
              <a:t>How to construct a class hierarchy? </a:t>
            </a:r>
            <a:r>
              <a:rPr lang="en-US" sz="2400" b="1" dirty="0" smtClean="0">
                <a:solidFill>
                  <a:srgbClr val="0000CC"/>
                </a:solidFill>
                <a:sym typeface="Wingdings" pitchFamily="2" charset="2"/>
              </a:rPr>
              <a:t> Intersection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1905000"/>
            <a:ext cx="3924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Rectangle&lt;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length, width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Box &lt;</a:t>
            </a:r>
            <a:r>
              <a:rPr lang="en-US" sz="20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length, width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height&gt;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429000" y="2965450"/>
            <a:ext cx="1981200" cy="3365500"/>
            <a:chOff x="3352800" y="2730500"/>
            <a:chExt cx="1981200" cy="33655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52800" y="27305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Rectangle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352800" y="3111500"/>
              <a:ext cx="1981200" cy="1143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Length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352800" y="53340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Box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352800" y="5715000"/>
              <a:ext cx="1981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height</a:t>
              </a:r>
              <a:endParaRPr lang="en-US" dirty="0"/>
            </a:p>
          </p:txBody>
        </p:sp>
        <p:cxnSp>
          <p:nvCxnSpPr>
            <p:cNvPr id="3" name="Straight Connector 2"/>
            <p:cNvCxnSpPr>
              <a:endCxn id="11" idx="0"/>
            </p:cNvCxnSpPr>
            <p:nvPr/>
          </p:nvCxnSpPr>
          <p:spPr>
            <a:xfrm>
              <a:off x="4343400" y="4572000"/>
              <a:ext cx="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/>
            <p:cNvSpPr/>
            <p:nvPr/>
          </p:nvSpPr>
          <p:spPr>
            <a:xfrm>
              <a:off x="4191000" y="4254500"/>
              <a:ext cx="304800" cy="3175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01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Inheritance…</a:t>
            </a:r>
          </a:p>
        </p:txBody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33400"/>
          </a:xfrm>
        </p:spPr>
        <p:txBody>
          <a:bodyPr/>
          <a:lstStyle/>
          <a:p>
            <a:pPr algn="just"/>
            <a:r>
              <a:rPr lang="en-US" sz="2400" b="1" dirty="0" smtClean="0">
                <a:solidFill>
                  <a:srgbClr val="0000CC"/>
                </a:solidFill>
              </a:rPr>
              <a:t>How to construct a class hierarchy? </a:t>
            </a:r>
            <a:r>
              <a:rPr lang="en-US" sz="2400" b="1" dirty="0" smtClean="0">
                <a:solidFill>
                  <a:srgbClr val="0000CC"/>
                </a:solidFill>
                <a:sym typeface="Wingdings" pitchFamily="2" charset="2"/>
              </a:rPr>
              <a:t> Intersection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38400"/>
            <a:ext cx="6233309" cy="19018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1792069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shop that sells antiques items, namely </a:t>
            </a:r>
            <a:r>
              <a:rPr lang="en-US" b="1" dirty="0"/>
              <a:t>vases</a:t>
            </a:r>
            <a:r>
              <a:rPr lang="en-US" dirty="0"/>
              <a:t>, </a:t>
            </a:r>
            <a:r>
              <a:rPr lang="en-US" b="1" dirty="0"/>
              <a:t>statues and paintings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378355"/>
            <a:ext cx="4807052" cy="24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</p:txBody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There are some sub-classes from one super class </a:t>
            </a: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smtClean="0"/>
              <a:t>An inheritance is a relationship where objects </a:t>
            </a:r>
            <a:r>
              <a:rPr lang="en-US" sz="2400" b="1" dirty="0" smtClean="0"/>
              <a:t>share a common structure</a:t>
            </a:r>
            <a:r>
              <a:rPr lang="en-US" sz="2400" dirty="0" smtClean="0"/>
              <a:t>: the structure of one object is a sub-structure of another object.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u="sng" dirty="0" smtClean="0"/>
              <a:t>extends</a:t>
            </a:r>
            <a:r>
              <a:rPr lang="en-US" sz="2400" dirty="0" smtClean="0"/>
              <a:t> keyword is used to create sub-class.</a:t>
            </a:r>
          </a:p>
          <a:p>
            <a:pPr algn="just"/>
            <a:r>
              <a:rPr lang="en-US" sz="2400" dirty="0" smtClean="0"/>
              <a:t>A class can be directly derived from </a:t>
            </a:r>
            <a:r>
              <a:rPr lang="en-US" sz="2400" dirty="0" smtClean="0">
                <a:solidFill>
                  <a:srgbClr val="0000CC"/>
                </a:solidFill>
              </a:rPr>
              <a:t>only</a:t>
            </a:r>
            <a:r>
              <a:rPr lang="en-US" sz="2400" dirty="0" smtClean="0"/>
              <a:t> one class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i="1" dirty="0" smtClean="0"/>
              <a:t>( </a:t>
            </a:r>
            <a:r>
              <a:rPr lang="en-US" sz="2000" i="1" dirty="0" smtClean="0"/>
              <a:t>Java is a single-inherited OOP language</a:t>
            </a:r>
            <a:r>
              <a:rPr lang="en-US" sz="2400" i="1" dirty="0" smtClean="0"/>
              <a:t>).</a:t>
            </a:r>
          </a:p>
          <a:p>
            <a:pPr algn="just"/>
            <a:r>
              <a:rPr lang="en-US" sz="2400" dirty="0" smtClean="0"/>
              <a:t>If a class does not have any superclass, then it is implicitly derived from Object class.</a:t>
            </a:r>
          </a:p>
          <a:p>
            <a:pPr algn="just"/>
            <a:r>
              <a:rPr lang="en-US" sz="2400" dirty="0" smtClean="0"/>
              <a:t>Unlike other members, constructor </a:t>
            </a:r>
            <a:r>
              <a:rPr lang="en-US" sz="2400" b="1" dirty="0" smtClean="0"/>
              <a:t>cannot be inherited </a:t>
            </a:r>
            <a:r>
              <a:rPr lang="en-US" sz="2000" i="1" dirty="0" smtClean="0"/>
              <a:t>(constructor </a:t>
            </a:r>
            <a:r>
              <a:rPr lang="en-US" sz="2000" i="1" dirty="0" smtClean="0"/>
              <a:t>of super class can not initialize sub-class objects)</a:t>
            </a:r>
          </a:p>
        </p:txBody>
      </p:sp>
    </p:spTree>
    <p:extLst>
      <p:ext uri="{BB962C8B-B14F-4D97-AF65-F5344CB8AC3E}">
        <p14:creationId xmlns:p14="http://schemas.microsoft.com/office/powerpoint/2010/main" val="6406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4000" dirty="0" smtClean="0"/>
              <a:t> </a:t>
            </a:r>
            <a:r>
              <a:rPr lang="en-US" sz="4000" dirty="0" smtClean="0"/>
              <a:t>“super</a:t>
            </a:r>
            <a:r>
              <a:rPr lang="en-US" sz="4000" dirty="0"/>
              <a:t>” </a:t>
            </a:r>
            <a:r>
              <a:rPr lang="en-US" sz="4000" dirty="0" smtClean="0"/>
              <a:t>Keyword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Constructors Are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 smtClean="0"/>
              <a:t>Inherited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super(...) for Constructor </a:t>
            </a:r>
            <a:r>
              <a:rPr lang="en-US" dirty="0" smtClean="0"/>
              <a:t>Reuse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/>
              <a:t>super(arguments</a:t>
            </a:r>
            <a:r>
              <a:rPr lang="en-US" sz="2200" dirty="0" smtClean="0"/>
              <a:t>); </a:t>
            </a:r>
            <a:r>
              <a:rPr lang="en-US" sz="2200" i="1" dirty="0" smtClean="0"/>
              <a:t>//</a:t>
            </a:r>
            <a:r>
              <a:rPr lang="en-US" sz="2200" i="1" dirty="0"/>
              <a:t>invoke a superclass </a:t>
            </a:r>
            <a:r>
              <a:rPr lang="en-US" sz="2200" i="1" dirty="0" smtClean="0"/>
              <a:t>constructor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/>
              <a:t>Subclass constructor </a:t>
            </a:r>
            <a:r>
              <a:rPr lang="en-US" sz="2200" b="1" dirty="0"/>
              <a:t>must invoke super class </a:t>
            </a:r>
            <a:r>
              <a:rPr lang="en-US" sz="2200" b="1" dirty="0" smtClean="0"/>
              <a:t>constructor</a:t>
            </a:r>
            <a:endParaRPr lang="en-US" sz="2200" i="1" dirty="0" smtClean="0"/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/>
              <a:t>The call </a:t>
            </a:r>
            <a:r>
              <a:rPr lang="en-US" sz="2200" b="1" i="1" dirty="0"/>
              <a:t>must </a:t>
            </a:r>
            <a:r>
              <a:rPr lang="en-US" sz="2200" b="1" dirty="0"/>
              <a:t>be the </a:t>
            </a:r>
            <a:r>
              <a:rPr lang="en-US" sz="2200" b="1" i="1" dirty="0"/>
              <a:t>first </a:t>
            </a:r>
            <a:r>
              <a:rPr lang="en-US" sz="2200" b="1" dirty="0"/>
              <a:t>statement in the</a:t>
            </a:r>
            <a:br>
              <a:rPr lang="en-US" sz="2200" b="1" dirty="0"/>
            </a:br>
            <a:r>
              <a:rPr lang="en-US" sz="2200" b="1" dirty="0"/>
              <a:t>subclass </a:t>
            </a:r>
            <a:r>
              <a:rPr lang="en-US" sz="2200" b="1" dirty="0" smtClean="0"/>
              <a:t>constructor</a:t>
            </a:r>
            <a:endParaRPr lang="en-US" sz="22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700" b="1" dirty="0"/>
              <a:t>Note</a:t>
            </a:r>
            <a:r>
              <a:rPr lang="en-US" sz="2700" dirty="0"/>
              <a:t>: </a:t>
            </a:r>
            <a:r>
              <a:rPr lang="en-US" sz="2000" dirty="0"/>
              <a:t>If a constructor </a:t>
            </a:r>
            <a:r>
              <a:rPr lang="en-US" sz="2000" i="1" dirty="0"/>
              <a:t>does not explicitly invoke a superclass constructor</a:t>
            </a:r>
            <a:r>
              <a:rPr lang="en-US" sz="2000" dirty="0"/>
              <a:t>, the Java compiler </a:t>
            </a:r>
            <a:r>
              <a:rPr lang="en-US" sz="2000" i="1" dirty="0"/>
              <a:t>automatically inserts a call to the no-argument constructor of the superclass</a:t>
            </a:r>
            <a:r>
              <a:rPr lang="en-US" sz="2000" dirty="0"/>
              <a:t>. If the super class does not have a no-argument constructor, you will get a compile-time error.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2814</TotalTime>
  <Words>566</Words>
  <Application>Microsoft Office PowerPoint</Application>
  <PresentationFormat>On-screen Show (4:3)</PresentationFormat>
  <Paragraphs>110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Inheritance  </vt:lpstr>
      <vt:lpstr>Objectives</vt:lpstr>
      <vt:lpstr>Derived and Super Classes</vt:lpstr>
      <vt:lpstr>Object-Oriented Relationships</vt:lpstr>
      <vt:lpstr>Object-Oriented Relationships…</vt:lpstr>
      <vt:lpstr>Inheritance…</vt:lpstr>
      <vt:lpstr>Inheritance…</vt:lpstr>
      <vt:lpstr>Inheritance</vt:lpstr>
      <vt:lpstr>   “super” Keyword </vt:lpstr>
      <vt:lpstr>Inheritance…</vt:lpstr>
      <vt:lpstr>Inheritance…</vt:lpstr>
      <vt:lpstr>  Functions in inheritance  </vt:lpstr>
      <vt:lpstr>Functions in inheritance</vt:lpstr>
      <vt:lpstr>Functions in inheritance: Hiding Method </vt:lpstr>
      <vt:lpstr>Using an “instanceof” operator </vt:lpstr>
      <vt:lpstr>Casting</vt:lpstr>
      <vt:lpstr>Summary</vt:lpstr>
    </vt:vector>
  </TitlesOfParts>
  <Company>FPT-Uni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user</cp:lastModifiedBy>
  <cp:revision>586</cp:revision>
  <dcterms:created xsi:type="dcterms:W3CDTF">2007-08-21T04:43:22Z</dcterms:created>
  <dcterms:modified xsi:type="dcterms:W3CDTF">2021-08-26T14:34:47Z</dcterms:modified>
</cp:coreProperties>
</file>