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20"/>
  </p:notesMasterIdLst>
  <p:handoutMasterIdLst>
    <p:handoutMasterId r:id="rId21"/>
  </p:handoutMasterIdLst>
  <p:sldIdLst>
    <p:sldId id="439" r:id="rId2"/>
    <p:sldId id="440" r:id="rId3"/>
    <p:sldId id="515" r:id="rId4"/>
    <p:sldId id="558" r:id="rId5"/>
    <p:sldId id="560" r:id="rId6"/>
    <p:sldId id="561" r:id="rId7"/>
    <p:sldId id="516" r:id="rId8"/>
    <p:sldId id="517" r:id="rId9"/>
    <p:sldId id="567" r:id="rId10"/>
    <p:sldId id="568" r:id="rId11"/>
    <p:sldId id="566" r:id="rId12"/>
    <p:sldId id="549" r:id="rId13"/>
    <p:sldId id="550" r:id="rId14"/>
    <p:sldId id="551" r:id="rId15"/>
    <p:sldId id="552" r:id="rId16"/>
    <p:sldId id="562" r:id="rId17"/>
    <p:sldId id="563" r:id="rId18"/>
    <p:sldId id="545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66" autoAdjust="0"/>
    <p:restoredTop sz="64769" autoAdjust="0"/>
  </p:normalViewPr>
  <p:slideViewPr>
    <p:cSldViewPr>
      <p:cViewPr varScale="1">
        <p:scale>
          <a:sx n="44" d="100"/>
          <a:sy n="44" d="100"/>
        </p:scale>
        <p:origin x="-1772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4/5/2021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Operations such as adding, searching, removing, updating are common works</a:t>
            </a:r>
            <a:r>
              <a:rPr lang="en-US" baseline="0" dirty="0" smtClean="0"/>
              <a:t> on a list. Their algorithms are very common and in almost of cases, they do not depend on specific type.</a:t>
            </a:r>
          </a:p>
          <a:p>
            <a:r>
              <a:rPr lang="en-US" baseline="0" dirty="0" smtClean="0"/>
              <a:t>This chapter will introduce 2 pre-defined classes, Collections and Arrays, declared in the java.utils package, which make utilities when these group operations are needed.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5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Shuffling: </a:t>
            </a:r>
            <a:r>
              <a:rPr lang="en-US" dirty="0" err="1" smtClean="0"/>
              <a:t>ngau</a:t>
            </a:r>
            <a:r>
              <a:rPr lang="en-US" dirty="0" smtClean="0"/>
              <a:t> </a:t>
            </a:r>
            <a:r>
              <a:rPr lang="en-US" dirty="0" err="1" smtClean="0"/>
              <a:t>nhien</a:t>
            </a:r>
            <a:endParaRPr lang="en-US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88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990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613525"/>
            <a:ext cx="4800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72400" y="6613525"/>
            <a:ext cx="9144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B7A44-4BEB-4535-A06C-A1CE01569806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45707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94602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2979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>
            <a:lvl1pPr>
              <a:defRPr sz="3600" b="1"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>
            <a:lvl1pPr marL="342900" indent="-342900">
              <a:buClr>
                <a:schemeClr val="tx1"/>
              </a:buClr>
              <a:buSzPct val="80000"/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2pPr>
            <a:lvl3pPr marL="11430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3pPr>
            <a:lvl4pPr marL="16002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4pPr>
            <a:lvl5pPr marL="20574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17F965C-3CEB-45B2-B97C-76AD457A2442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/11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78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3679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18395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29378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38798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051769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25677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89877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file:///J:\Softs\JavaSofts\JavaDocs\docs-Java8\api\java\util\Arrays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file:///J:\Softs\JavaSofts\JavaDocs\docs-Java8\api\java\util\Collection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Arial" charset="0"/>
                <a:cs typeface="Arial" charset="0"/>
              </a:rPr>
              <a:t/>
            </a:r>
            <a:br>
              <a:rPr lang="en-US" sz="4000" dirty="0" smtClean="0">
                <a:latin typeface="Arial" charset="0"/>
                <a:cs typeface="Arial" charset="0"/>
              </a:rPr>
            </a:br>
            <a:r>
              <a:rPr lang="en-US" dirty="0" smtClean="0"/>
              <a:t>Support Classes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2800" b="0" dirty="0" smtClean="0"/>
          </a:p>
        </p:txBody>
      </p:sp>
    </p:spTree>
    <p:extLst>
      <p:ext uri="{BB962C8B-B14F-4D97-AF65-F5344CB8AC3E}">
        <p14:creationId xmlns:p14="http://schemas.microsoft.com/office/powerpoint/2010/main" val="42821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 </a:t>
            </a:r>
            <a:r>
              <a:rPr lang="en-US"/>
              <a:t>Comparator</a:t>
            </a:r>
            <a:r>
              <a:rPr lang="en-US" smtClean="0"/>
              <a:t> Interface- Demo.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2438400"/>
            <a:ext cx="8095486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315200" y="3094672"/>
            <a:ext cx="1600200" cy="147732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Create an anonymous object for comparing 2 employees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1295400"/>
            <a:ext cx="822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mtClean="0"/>
              <a:t>Comparing 2 employees based on descending salaries then ascending IDs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236029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219" y="1066800"/>
            <a:ext cx="8504064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1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 </a:t>
            </a:r>
            <a:r>
              <a:rPr lang="en-US"/>
              <a:t>Comparator</a:t>
            </a:r>
            <a:r>
              <a:rPr lang="en-US" smtClean="0"/>
              <a:t> Interface- Demo.</a:t>
            </a:r>
            <a:endParaRPr lang="en-US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5238750"/>
            <a:ext cx="6127750" cy="12382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6029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Routine Data </a:t>
            </a:r>
            <a:r>
              <a:rPr lang="en-US" dirty="0" smtClean="0"/>
              <a:t>Manipulation (1)</a:t>
            </a:r>
            <a:endParaRPr lang="en-US" dirty="0"/>
          </a:p>
        </p:txBody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 Collections class provides five algorithms for doing routine data manipulation on List </a:t>
            </a:r>
            <a:r>
              <a:rPr lang="en-US" dirty="0" smtClean="0"/>
              <a:t>objects, including:</a:t>
            </a:r>
          </a:p>
          <a:p>
            <a:pPr lvl="1"/>
            <a:r>
              <a:rPr lang="en-US" dirty="0" smtClean="0"/>
              <a:t>reverse() </a:t>
            </a:r>
            <a:endParaRPr lang="en-US" dirty="0"/>
          </a:p>
          <a:p>
            <a:pPr lvl="1"/>
            <a:r>
              <a:rPr lang="en-US" dirty="0" smtClean="0"/>
              <a:t>fill()</a:t>
            </a:r>
          </a:p>
          <a:p>
            <a:pPr lvl="1"/>
            <a:r>
              <a:rPr lang="en-US" dirty="0" smtClean="0"/>
              <a:t>copy()</a:t>
            </a:r>
          </a:p>
          <a:p>
            <a:pPr lvl="1"/>
            <a:r>
              <a:rPr lang="en-US" dirty="0" smtClean="0"/>
              <a:t>swap() </a:t>
            </a:r>
            <a:endParaRPr lang="en-US" dirty="0"/>
          </a:p>
          <a:p>
            <a:pPr lvl="1"/>
            <a:r>
              <a:rPr lang="en-US" dirty="0" err="1" smtClean="0"/>
              <a:t>addAll</a:t>
            </a:r>
            <a:r>
              <a:rPr lang="en-US" dirty="0" smtClean="0"/>
              <a:t>()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36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</a:t>
            </a:r>
          </a:p>
        </p:txBody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xfrm>
            <a:off x="457200" y="1295401"/>
            <a:ext cx="8229600" cy="2438400"/>
          </a:xfrm>
        </p:spPr>
        <p:txBody>
          <a:bodyPr/>
          <a:lstStyle/>
          <a:p>
            <a:r>
              <a:rPr lang="en-US" smtClean="0"/>
              <a:t>Condition: The list in ascending order</a:t>
            </a:r>
          </a:p>
          <a:p>
            <a:r>
              <a:rPr lang="en-US" smtClean="0"/>
              <a:t>The</a:t>
            </a:r>
            <a:r>
              <a:rPr lang="en-US" dirty="0"/>
              <a:t> </a:t>
            </a:r>
            <a:r>
              <a:rPr lang="en-US" dirty="0" err="1"/>
              <a:t>binarySearch</a:t>
            </a:r>
            <a:r>
              <a:rPr lang="en-US" dirty="0"/>
              <a:t> algorithm searches for a specified element in a sorted </a:t>
            </a:r>
            <a:r>
              <a:rPr lang="en-US" smtClean="0"/>
              <a:t>List.</a:t>
            </a:r>
          </a:p>
          <a:p>
            <a:pPr lvl="1"/>
            <a:r>
              <a:rPr lang="en-US" smtClean="0"/>
              <a:t>Return pos &gt;=0 </a:t>
            </a:r>
            <a:r>
              <a:rPr lang="en-US" smtClean="0">
                <a:sym typeface="Wingdings" pitchFamily="2" charset="2"/>
              </a:rPr>
              <a:t> Present</a:t>
            </a:r>
          </a:p>
          <a:p>
            <a:pPr lvl="1"/>
            <a:r>
              <a:rPr lang="en-US" smtClean="0">
                <a:sym typeface="Wingdings" pitchFamily="2" charset="2"/>
              </a:rPr>
              <a:t>Return pos&lt;0  Absent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42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Composition</a:t>
            </a:r>
            <a:endParaRPr lang="en-US" dirty="0"/>
          </a:p>
        </p:txBody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" pitchFamily="49" charset="0"/>
              </a:rPr>
              <a:t>frequency</a:t>
            </a:r>
            <a:r>
              <a:rPr lang="en-US" dirty="0"/>
              <a:t> — counts the number of times the specified element occurs in the specified </a:t>
            </a:r>
            <a:r>
              <a:rPr lang="en-US" dirty="0" smtClean="0"/>
              <a:t>collection.</a:t>
            </a:r>
            <a:endParaRPr lang="en-US" dirty="0"/>
          </a:p>
          <a:p>
            <a:r>
              <a:rPr lang="en-US" dirty="0">
                <a:latin typeface="Courier" pitchFamily="49" charset="0"/>
              </a:rPr>
              <a:t>disjoint</a:t>
            </a:r>
            <a:r>
              <a:rPr lang="en-US" dirty="0"/>
              <a:t> — determines whether two Collections are disjoint; that is, whether they contain no elements in </a:t>
            </a:r>
            <a:r>
              <a:rPr lang="en-US" dirty="0" smtClean="0"/>
              <a:t>common.</a:t>
            </a:r>
          </a:p>
        </p:txBody>
      </p:sp>
    </p:spTree>
    <p:extLst>
      <p:ext uri="{BB962C8B-B14F-4D97-AF65-F5344CB8AC3E}">
        <p14:creationId xmlns:p14="http://schemas.microsoft.com/office/powerpoint/2010/main" val="390313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</a:t>
            </a:r>
            <a:r>
              <a:rPr lang="en-US"/>
              <a:t>Extreme </a:t>
            </a:r>
            <a:r>
              <a:rPr lang="en-US" smtClean="0"/>
              <a:t>Values</a:t>
            </a:r>
            <a:endParaRPr lang="en-US" dirty="0"/>
          </a:p>
        </p:txBody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Methods: min(…), max(…)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42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Arrays Class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2133600"/>
          </a:xfrm>
        </p:spPr>
        <p:txBody>
          <a:bodyPr/>
          <a:lstStyle/>
          <a:p>
            <a:r>
              <a:rPr lang="en-US" smtClean="0"/>
              <a:t>It it similar to the Collections class, but it accepts arrays as it’s parameters.</a:t>
            </a:r>
          </a:p>
          <a:p>
            <a:r>
              <a:rPr lang="en-US" smtClean="0">
                <a:hlinkClick r:id="rId2" action="ppaction://hlinkfile"/>
              </a:rPr>
              <a:t>file:///J:/Softs/JavaSofts/JavaDocs/docs-Java8/api/java/util/Arrays.html</a:t>
            </a:r>
            <a:endParaRPr lang="en-US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4876800" cy="639762"/>
          </a:xfrm>
        </p:spPr>
        <p:txBody>
          <a:bodyPr/>
          <a:lstStyle/>
          <a:p>
            <a:pPr algn="l"/>
            <a:r>
              <a:rPr lang="en-US" smtClean="0"/>
              <a:t>Arrays Class: Demo.</a:t>
            </a:r>
            <a:endParaRPr 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lum bright="-23000" contrast="31000"/>
          </a:blip>
          <a:srcRect/>
          <a:stretch>
            <a:fillRect/>
          </a:stretch>
        </p:blipFill>
        <p:spPr bwMode="auto">
          <a:xfrm>
            <a:off x="114300" y="914400"/>
            <a:ext cx="7581900" cy="569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lum bright="-23000" contrast="31000"/>
          </a:blip>
          <a:srcRect/>
          <a:stretch>
            <a:fillRect/>
          </a:stretch>
        </p:blipFill>
        <p:spPr bwMode="auto">
          <a:xfrm>
            <a:off x="4895850" y="90984"/>
            <a:ext cx="4171950" cy="2009192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</a:p>
        </p:txBody>
      </p:sp>
      <p:sp>
        <p:nvSpPr>
          <p:cNvPr id="3482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534400" cy="3810000"/>
          </a:xfrm>
        </p:spPr>
        <p:txBody>
          <a:bodyPr/>
          <a:lstStyle/>
          <a:p>
            <a:r>
              <a:rPr lang="en-US" smtClean="0"/>
              <a:t>Support Classes: Collections, Arrays</a:t>
            </a:r>
          </a:p>
          <a:p>
            <a:r>
              <a:rPr lang="en-US" smtClean="0"/>
              <a:t>Use the Collections class</a:t>
            </a:r>
          </a:p>
          <a:p>
            <a:pPr lvl="1"/>
            <a:r>
              <a:rPr lang="en-US" smtClean="0"/>
              <a:t>Sorting/ Shuffling</a:t>
            </a:r>
          </a:p>
          <a:p>
            <a:pPr lvl="1"/>
            <a:r>
              <a:rPr lang="en-US" smtClean="0"/>
              <a:t>Routine Data Manipulation</a:t>
            </a:r>
          </a:p>
          <a:p>
            <a:pPr lvl="1"/>
            <a:r>
              <a:rPr lang="en-US" smtClean="0"/>
              <a:t>Searching/  Composition</a:t>
            </a:r>
          </a:p>
          <a:p>
            <a:pPr lvl="1"/>
            <a:r>
              <a:rPr lang="en-US" smtClean="0"/>
              <a:t>Finding Extreme Values</a:t>
            </a:r>
          </a:p>
          <a:p>
            <a:r>
              <a:rPr lang="en-US" smtClean="0"/>
              <a:t>Use the Arrays class</a:t>
            </a:r>
          </a:p>
        </p:txBody>
      </p:sp>
    </p:spTree>
    <p:extLst>
      <p:ext uri="{BB962C8B-B14F-4D97-AF65-F5344CB8AC3E}">
        <p14:creationId xmlns:p14="http://schemas.microsoft.com/office/powerpoint/2010/main" val="287756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Support Classes: Collections, Arrays</a:t>
            </a:r>
          </a:p>
          <a:p>
            <a:r>
              <a:rPr lang="en-US" dirty="0" smtClean="0"/>
              <a:t>Use the Collections class</a:t>
            </a:r>
          </a:p>
          <a:p>
            <a:pPr lvl="1"/>
            <a:r>
              <a:rPr lang="en-US" dirty="0" smtClean="0"/>
              <a:t>Sorting/ Shuffling</a:t>
            </a:r>
            <a:endParaRPr lang="en-US" dirty="0"/>
          </a:p>
          <a:p>
            <a:pPr lvl="1"/>
            <a:r>
              <a:rPr lang="en-US" dirty="0"/>
              <a:t>Routine Data </a:t>
            </a:r>
            <a:r>
              <a:rPr lang="en-US" dirty="0" smtClean="0"/>
              <a:t>Manipulation(copy, reverse, swap, </a:t>
            </a:r>
            <a:r>
              <a:rPr lang="en-US" dirty="0" err="1" smtClean="0"/>
              <a:t>addAll</a:t>
            </a:r>
            <a:r>
              <a:rPr lang="en-US" dirty="0" smtClean="0"/>
              <a:t>…)</a:t>
            </a:r>
            <a:endParaRPr lang="en-US" dirty="0"/>
          </a:p>
          <a:p>
            <a:pPr lvl="1"/>
            <a:r>
              <a:rPr lang="en-US" dirty="0" smtClean="0"/>
              <a:t>Searching (</a:t>
            </a:r>
            <a:r>
              <a:rPr lang="en-US" dirty="0" err="1" smtClean="0"/>
              <a:t>binarySearch</a:t>
            </a:r>
            <a:r>
              <a:rPr lang="en-US" dirty="0" smtClean="0"/>
              <a:t>)/  Composition(frequency, disjoint, min, max)</a:t>
            </a:r>
            <a:endParaRPr lang="en-US" dirty="0"/>
          </a:p>
          <a:p>
            <a:pPr lvl="1"/>
            <a:r>
              <a:rPr lang="en-US" dirty="0"/>
              <a:t>Finding Extreme </a:t>
            </a:r>
            <a:r>
              <a:rPr lang="en-US" dirty="0" smtClean="0"/>
              <a:t>Values (to find </a:t>
            </a:r>
            <a:r>
              <a:rPr lang="en-US" dirty="0" err="1" smtClean="0"/>
              <a:t>min,max</a:t>
            </a:r>
            <a:r>
              <a:rPr lang="en-US" dirty="0" smtClean="0"/>
              <a:t> value by comparator)</a:t>
            </a:r>
          </a:p>
          <a:p>
            <a:r>
              <a:rPr lang="en-US" dirty="0" smtClean="0"/>
              <a:t>Use the Arrays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64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3733800" cy="639762"/>
          </a:xfrm>
        </p:spPr>
        <p:txBody>
          <a:bodyPr/>
          <a:lstStyle/>
          <a:p>
            <a:pPr algn="l"/>
            <a:r>
              <a:rPr lang="en-US" dirty="0" smtClean="0"/>
              <a:t>Introduction</a:t>
            </a:r>
          </a:p>
        </p:txBody>
      </p:sp>
      <p:sp>
        <p:nvSpPr>
          <p:cNvPr id="218115" name="Rectangle 3"/>
          <p:cNvSpPr>
            <a:spLocks noGrp="1"/>
          </p:cNvSpPr>
          <p:nvPr>
            <p:ph type="body" idx="1"/>
          </p:nvPr>
        </p:nvSpPr>
        <p:spPr>
          <a:xfrm>
            <a:off x="228600" y="1371600"/>
            <a:ext cx="8686800" cy="4952999"/>
          </a:xfrm>
        </p:spPr>
        <p:txBody>
          <a:bodyPr/>
          <a:lstStyle/>
          <a:p>
            <a:pPr>
              <a:lnSpc>
                <a:spcPct val="90000"/>
              </a:lnSpc>
              <a:buClrTx/>
              <a:buSzTx/>
            </a:pPr>
            <a:r>
              <a:rPr lang="en-US" dirty="0" smtClean="0"/>
              <a:t>An algorithm on a list can be applied on some lists although the type of elements in each list can be different.</a:t>
            </a:r>
          </a:p>
          <a:p>
            <a:pPr>
              <a:lnSpc>
                <a:spcPct val="90000"/>
              </a:lnSpc>
              <a:buClrTx/>
              <a:buSzTx/>
            </a:pPr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i="1" dirty="0"/>
              <a:t>polymorphic algorithms</a:t>
            </a:r>
            <a:r>
              <a:rPr lang="en-US" dirty="0"/>
              <a:t> described here are pieces of reusable functionality provided by the Java platform. </a:t>
            </a:r>
            <a:endParaRPr lang="en-US" dirty="0" smtClean="0"/>
          </a:p>
          <a:p>
            <a:pPr>
              <a:lnSpc>
                <a:spcPct val="90000"/>
              </a:lnSpc>
              <a:buClrTx/>
              <a:buSzTx/>
            </a:pPr>
            <a:r>
              <a:rPr lang="en-US" dirty="0" smtClean="0"/>
              <a:t>All </a:t>
            </a:r>
            <a:r>
              <a:rPr lang="en-US" dirty="0"/>
              <a:t>of them come </a:t>
            </a:r>
            <a:r>
              <a:rPr lang="en-US" dirty="0" smtClean="0"/>
              <a:t>from the</a:t>
            </a:r>
            <a:r>
              <a:rPr lang="en-US" dirty="0"/>
              <a:t> </a:t>
            </a:r>
            <a:r>
              <a:rPr lang="en-US" b="1" dirty="0"/>
              <a:t>Collection</a:t>
            </a:r>
            <a:r>
              <a:rPr lang="en-US" b="1" u="sng" dirty="0"/>
              <a:t>s</a:t>
            </a:r>
            <a:r>
              <a:rPr lang="en-US" dirty="0"/>
              <a:t> </a:t>
            </a:r>
            <a:r>
              <a:rPr lang="en-US" dirty="0" smtClean="0"/>
              <a:t>class and the </a:t>
            </a:r>
            <a:r>
              <a:rPr lang="en-US" b="1" dirty="0" smtClean="0"/>
              <a:t>Array</a:t>
            </a:r>
            <a:r>
              <a:rPr lang="en-US" b="1" u="sng" dirty="0" smtClean="0"/>
              <a:t>s</a:t>
            </a:r>
            <a:r>
              <a:rPr lang="en-US" dirty="0" smtClean="0"/>
              <a:t> class (support classes), </a:t>
            </a:r>
            <a:r>
              <a:rPr lang="en-US" dirty="0"/>
              <a:t>and all take the form of static methods whose first argument is the collection on which the operation is to be </a:t>
            </a:r>
            <a:r>
              <a:rPr lang="en-US" dirty="0" smtClean="0"/>
              <a:t>performed.</a:t>
            </a:r>
            <a:endParaRPr lang="en-US" dirty="0" smtClean="0"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-26000" contrast="48000"/>
          </a:blip>
          <a:srcRect/>
          <a:stretch>
            <a:fillRect/>
          </a:stretch>
        </p:blipFill>
        <p:spPr bwMode="auto">
          <a:xfrm>
            <a:off x="4890408" y="228600"/>
            <a:ext cx="3643992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2694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Collections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990600"/>
          </a:xfrm>
        </p:spPr>
        <p:txBody>
          <a:bodyPr/>
          <a:lstStyle/>
          <a:p>
            <a:r>
              <a:rPr lang="en-US" sz="2800" dirty="0" smtClean="0"/>
              <a:t>A support class containing static methods which accept </a:t>
            </a:r>
            <a:r>
              <a:rPr lang="en-US" sz="2800" dirty="0" smtClean="0">
                <a:solidFill>
                  <a:srgbClr val="FF0000"/>
                </a:solidFill>
              </a:rPr>
              <a:t>collections as their parameters</a:t>
            </a:r>
            <a:r>
              <a:rPr lang="en-US" sz="2800" dirty="0" smtClean="0"/>
              <a:t>.</a:t>
            </a:r>
          </a:p>
          <a:p>
            <a:r>
              <a:rPr lang="en-US" sz="2800" dirty="0" smtClean="0">
                <a:hlinkClick r:id="rId2" action="ppaction://hlinkfile"/>
              </a:rPr>
              <a:t>file:///J:/Softs/JavaSofts/JavaDocs/docs-Java8/api/java/util/Collections.html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/>
          <a:lstStyle/>
          <a:p>
            <a:r>
              <a:rPr lang="en-US" dirty="0" smtClean="0"/>
              <a:t>Collections Demo.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8353" y="914400"/>
            <a:ext cx="7067294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/>
          <a:lstStyle/>
          <a:p>
            <a:r>
              <a:rPr lang="en-US" dirty="0" smtClean="0"/>
              <a:t>Collections Demo.</a:t>
            </a:r>
            <a:endParaRPr 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3944" y="885824"/>
            <a:ext cx="8459056" cy="3381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4495800"/>
            <a:ext cx="8654416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219139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The sort algorithm reorders a List so that its elements are in ascending order according to an ordering relationship.</a:t>
            </a:r>
          </a:p>
          <a:p>
            <a:pPr>
              <a:lnSpc>
                <a:spcPct val="80000"/>
              </a:lnSpc>
            </a:pPr>
            <a:r>
              <a:rPr lang="en-US" dirty="0"/>
              <a:t>Example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i="1" dirty="0"/>
              <a:t>public class Sort {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i="1" dirty="0"/>
              <a:t>    public static void main(String[] </a:t>
            </a:r>
            <a:r>
              <a:rPr lang="en-US" i="1" dirty="0" err="1"/>
              <a:t>args</a:t>
            </a:r>
            <a:r>
              <a:rPr lang="en-US" i="1" dirty="0"/>
              <a:t>) {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i="1" dirty="0"/>
              <a:t>        List&lt;String&gt; list = </a:t>
            </a:r>
            <a:r>
              <a:rPr lang="en-US" i="1" dirty="0" err="1"/>
              <a:t>Arrays.asList</a:t>
            </a:r>
            <a:r>
              <a:rPr lang="en-US" i="1" dirty="0"/>
              <a:t>(</a:t>
            </a:r>
            <a:r>
              <a:rPr lang="en-US" i="1" dirty="0" err="1"/>
              <a:t>args</a:t>
            </a:r>
            <a:r>
              <a:rPr lang="en-US" i="1" dirty="0"/>
              <a:t>);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i="1" dirty="0"/>
              <a:t>        </a:t>
            </a:r>
            <a:r>
              <a:rPr lang="en-US" i="1" dirty="0" err="1"/>
              <a:t>Collections.sort</a:t>
            </a:r>
            <a:r>
              <a:rPr lang="en-US" i="1" dirty="0"/>
              <a:t>(list);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i="1" dirty="0"/>
              <a:t>        </a:t>
            </a:r>
            <a:r>
              <a:rPr lang="en-US" i="1" dirty="0" err="1"/>
              <a:t>System.out.println</a:t>
            </a:r>
            <a:r>
              <a:rPr lang="en-US" i="1" dirty="0"/>
              <a:t>(list);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i="1" dirty="0"/>
              <a:t>    }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i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635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9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9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19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 </a:t>
            </a:r>
            <a:r>
              <a:rPr lang="en-US" dirty="0"/>
              <a:t>Comparator</a:t>
            </a:r>
            <a:r>
              <a:rPr lang="en-US" dirty="0" smtClean="0"/>
              <a:t> Interface</a:t>
            </a:r>
          </a:p>
        </p:txBody>
      </p:sp>
      <p:sp>
        <p:nvSpPr>
          <p:cNvPr id="220163" name="Rectangle 3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2971800"/>
          </a:xfrm>
        </p:spPr>
        <p:txBody>
          <a:bodyPr/>
          <a:lstStyle/>
          <a:p>
            <a:pPr>
              <a:lnSpc>
                <a:spcPct val="90000"/>
              </a:lnSpc>
              <a:buClrTx/>
              <a:buSzTx/>
            </a:pPr>
            <a:r>
              <a:rPr lang="en-US" sz="2800" dirty="0"/>
              <a:t>A comparison function, which imposes a total ordering on some collection </a:t>
            </a:r>
            <a:r>
              <a:rPr lang="en-US" sz="2800"/>
              <a:t>of </a:t>
            </a:r>
            <a:r>
              <a:rPr lang="en-US" sz="2800" smtClean="0"/>
              <a:t>objects</a:t>
            </a:r>
          </a:p>
          <a:p>
            <a:pPr>
              <a:lnSpc>
                <a:spcPct val="90000"/>
              </a:lnSpc>
              <a:buClrTx/>
              <a:buSzTx/>
            </a:pPr>
            <a:endParaRPr lang="en-US" sz="2800" smtClean="0"/>
          </a:p>
          <a:p>
            <a:pPr>
              <a:lnSpc>
                <a:spcPct val="90000"/>
              </a:lnSpc>
              <a:buClrTx/>
              <a:buSzTx/>
            </a:pPr>
            <a:r>
              <a:rPr lang="en-US" sz="2800" smtClean="0"/>
              <a:t>The following demonstration will show you the way to sort a list based on your own criteria: A list of employees will be sorted based on descending salaries then ascending IDs.</a:t>
            </a:r>
            <a:endParaRPr lang="en-US" sz="2400" smtClean="0"/>
          </a:p>
          <a:p>
            <a:pPr>
              <a:lnSpc>
                <a:spcPct val="90000"/>
              </a:lnSpc>
              <a:buClrTx/>
              <a:buSzTx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6029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 </a:t>
            </a:r>
            <a:r>
              <a:rPr lang="en-US"/>
              <a:t>Comparator</a:t>
            </a:r>
            <a:r>
              <a:rPr lang="en-US" smtClean="0"/>
              <a:t> Interface – Demo.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90600"/>
            <a:ext cx="6772276" cy="5167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791200" y="5029200"/>
            <a:ext cx="1981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Based on ID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236029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2317</TotalTime>
  <Words>287</Words>
  <Application>Microsoft Office PowerPoint</Application>
  <PresentationFormat>On-screen Show (4:3)</PresentationFormat>
  <Paragraphs>73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 Support Classes </vt:lpstr>
      <vt:lpstr>Objectives</vt:lpstr>
      <vt:lpstr>Introduction</vt:lpstr>
      <vt:lpstr>The Collections class</vt:lpstr>
      <vt:lpstr>Collections Demo.</vt:lpstr>
      <vt:lpstr>Collections Demo.</vt:lpstr>
      <vt:lpstr>Sorting</vt:lpstr>
      <vt:lpstr> Comparator Interface</vt:lpstr>
      <vt:lpstr> Comparator Interface – Demo.</vt:lpstr>
      <vt:lpstr> Comparator Interface- Demo.</vt:lpstr>
      <vt:lpstr> Comparator Interface- Demo.</vt:lpstr>
      <vt:lpstr>Routine Data Manipulation (1)</vt:lpstr>
      <vt:lpstr>Searching</vt:lpstr>
      <vt:lpstr>Composition</vt:lpstr>
      <vt:lpstr>Finding Extreme Values</vt:lpstr>
      <vt:lpstr>The Arrays Class</vt:lpstr>
      <vt:lpstr>Arrays Class: Demo.</vt:lpstr>
      <vt:lpstr>Summary</vt:lpstr>
    </vt:vector>
  </TitlesOfParts>
  <Company>FPT-Uni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user</cp:lastModifiedBy>
  <cp:revision>479</cp:revision>
  <dcterms:created xsi:type="dcterms:W3CDTF">2007-08-21T04:43:22Z</dcterms:created>
  <dcterms:modified xsi:type="dcterms:W3CDTF">2021-04-04T18:40:20Z</dcterms:modified>
</cp:coreProperties>
</file>