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notesMasterIdLst>
    <p:notesMasterId r:id="rId22"/>
  </p:notes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 id="271" r:id="rId15"/>
    <p:sldId id="272" r:id="rId16"/>
    <p:sldId id="279" r:id="rId17"/>
    <p:sldId id="273" r:id="rId18"/>
    <p:sldId id="276" r:id="rId19"/>
    <p:sldId id="277"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043-FC59-4E79-A3B6-E27557991424}"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7409-EE2C-45E2-80EA-ECDFE69860F1}" type="slidenum">
              <a:rPr lang="en-US" smtClean="0"/>
              <a:t>‹#›</a:t>
            </a:fld>
            <a:endParaRPr lang="en-US"/>
          </a:p>
        </p:txBody>
      </p:sp>
    </p:spTree>
    <p:extLst>
      <p:ext uri="{BB962C8B-B14F-4D97-AF65-F5344CB8AC3E}">
        <p14:creationId xmlns:p14="http://schemas.microsoft.com/office/powerpoint/2010/main" val="172437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04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3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4165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51585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0"/>
        <p:cNvGrpSpPr/>
        <p:nvPr/>
      </p:nvGrpSpPr>
      <p:grpSpPr>
        <a:xfrm>
          <a:off x="0" y="0"/>
          <a:ext cx="0" cy="0"/>
          <a:chOff x="0" y="0"/>
          <a:chExt cx="0" cy="0"/>
        </a:xfrm>
      </p:grpSpPr>
      <p:sp>
        <p:nvSpPr>
          <p:cNvPr id="21" name="Google Shape;21;p30"/>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22" name="Google Shape;22;p30"/>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
        <p:nvSpPr>
          <p:cNvPr id="23" name="Google Shape;23;p30"/>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0"/>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1200"/>
              <a:buFont typeface="Quattrocento Sans"/>
              <a:buNone/>
              <a:defRPr sz="1200">
                <a:solidFill>
                  <a:srgbClr val="3F3F3F"/>
                </a:solidFill>
              </a:defRPr>
            </a:lvl1pPr>
            <a:lvl2pPr marL="914400" lvl="1" indent="-304800" algn="l">
              <a:lnSpc>
                <a:spcPct val="150000"/>
              </a:lnSpc>
              <a:spcBef>
                <a:spcPts val="1200"/>
              </a:spcBef>
              <a:spcAft>
                <a:spcPts val="0"/>
              </a:spcAft>
              <a:buClr>
                <a:srgbClr val="3F3F3F"/>
              </a:buClr>
              <a:buSzPts val="1200"/>
              <a:buChar char="•"/>
              <a:defRPr sz="1200">
                <a:solidFill>
                  <a:srgbClr val="3F3F3F"/>
                </a:solidFill>
              </a:defRPr>
            </a:lvl2pPr>
            <a:lvl3pPr marL="1371600" lvl="2" indent="-304800" algn="l">
              <a:lnSpc>
                <a:spcPct val="150000"/>
              </a:lnSpc>
              <a:spcBef>
                <a:spcPts val="1200"/>
              </a:spcBef>
              <a:spcAft>
                <a:spcPts val="0"/>
              </a:spcAft>
              <a:buClr>
                <a:srgbClr val="3F3F3F"/>
              </a:buClr>
              <a:buSzPts val="1200"/>
              <a:buChar char="•"/>
              <a:defRPr sz="1200">
                <a:solidFill>
                  <a:srgbClr val="3F3F3F"/>
                </a:solidFill>
              </a:defRPr>
            </a:lvl3pPr>
            <a:lvl4pPr marL="1828800" lvl="3" indent="-304800" algn="l">
              <a:lnSpc>
                <a:spcPct val="150000"/>
              </a:lnSpc>
              <a:spcBef>
                <a:spcPts val="1200"/>
              </a:spcBef>
              <a:spcAft>
                <a:spcPts val="0"/>
              </a:spcAft>
              <a:buClr>
                <a:srgbClr val="3F3F3F"/>
              </a:buClr>
              <a:buSzPts val="1200"/>
              <a:buChar char="•"/>
              <a:defRPr sz="1200">
                <a:solidFill>
                  <a:srgbClr val="3F3F3F"/>
                </a:solidFill>
              </a:defRPr>
            </a:lvl4pPr>
            <a:lvl5pPr marL="2286000" lvl="4" indent="-304800" algn="l">
              <a:lnSpc>
                <a:spcPct val="150000"/>
              </a:lnSpc>
              <a:spcBef>
                <a:spcPts val="1200"/>
              </a:spcBef>
              <a:spcAft>
                <a:spcPts val="0"/>
              </a:spcAft>
              <a:buClr>
                <a:srgbClr val="3F3F3F"/>
              </a:buClr>
              <a:buSzPts val="1200"/>
              <a:buChar char="•"/>
              <a:defRPr sz="1200">
                <a:solidFill>
                  <a:srgbClr val="3F3F3F"/>
                </a:solidFill>
              </a:defRPr>
            </a:lvl5pPr>
            <a:lvl6pPr marL="2743200" lvl="5" indent="-342900" algn="l">
              <a:lnSpc>
                <a:spcPct val="150000"/>
              </a:lnSpc>
              <a:spcBef>
                <a:spcPts val="1200"/>
              </a:spcBef>
              <a:spcAft>
                <a:spcPts val="0"/>
              </a:spcAft>
              <a:buClr>
                <a:schemeClr val="dk1"/>
              </a:buClr>
              <a:buSzPts val="1800"/>
              <a:buChar char="•"/>
              <a:defRPr/>
            </a:lvl6pPr>
            <a:lvl7pPr marL="3200400" lvl="6" indent="-342900" algn="l">
              <a:lnSpc>
                <a:spcPct val="150000"/>
              </a:lnSpc>
              <a:spcBef>
                <a:spcPts val="1200"/>
              </a:spcBef>
              <a:spcAft>
                <a:spcPts val="0"/>
              </a:spcAft>
              <a:buClr>
                <a:schemeClr val="dk1"/>
              </a:buClr>
              <a:buSzPts val="1800"/>
              <a:buChar char="•"/>
              <a:defRPr/>
            </a:lvl7pPr>
            <a:lvl8pPr marL="3657600" lvl="7" indent="-342900" algn="l">
              <a:lnSpc>
                <a:spcPct val="150000"/>
              </a:lnSpc>
              <a:spcBef>
                <a:spcPts val="1200"/>
              </a:spcBef>
              <a:spcAft>
                <a:spcPts val="0"/>
              </a:spcAft>
              <a:buClr>
                <a:schemeClr val="dk1"/>
              </a:buClr>
              <a:buSzPts val="1800"/>
              <a:buChar char="•"/>
              <a:defRPr/>
            </a:lvl8pPr>
            <a:lvl9pPr marL="4114800" lvl="8" indent="-228600" algn="l">
              <a:lnSpc>
                <a:spcPct val="90000"/>
              </a:lnSpc>
              <a:spcBef>
                <a:spcPts val="1200"/>
              </a:spcBef>
              <a:spcAft>
                <a:spcPts val="0"/>
              </a:spcAft>
              <a:buClr>
                <a:schemeClr val="dk1"/>
              </a:buClr>
              <a:buSzPts val="1800"/>
              <a:buNone/>
              <a:defRPr/>
            </a:lvl9pPr>
          </a:lstStyle>
          <a:p>
            <a:endParaRPr/>
          </a:p>
        </p:txBody>
      </p:sp>
      <p:sp>
        <p:nvSpPr>
          <p:cNvPr id="25" name="Google Shape;25;p30"/>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0"/>
          <p:cNvSpPr txBox="1">
            <a:spLocks noGrp="1"/>
          </p:cNvSpPr>
          <p:nvPr>
            <p:ph type="sldNum" idx="12"/>
          </p:nvPr>
        </p:nvSpPr>
        <p:spPr>
          <a:xfrm>
            <a:off x="8371926" y="62039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595959"/>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rgbClr val="595959"/>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rgbClr val="595959"/>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rgbClr val="595959"/>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rgbClr val="595959"/>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rgbClr val="595959"/>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rgbClr val="595959"/>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rgbClr val="595959"/>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1250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9729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704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213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C266A-8E69-48B3-A026-0536644E9D7A}"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2858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15063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3679EC-C5CC-4973-90B4-F75833B3AF6E}" type="slidenum">
              <a:rPr lang="en-US" smtClean="0"/>
              <a:t>‹#›</a:t>
            </a:fld>
            <a:endParaRPr lang="en-US"/>
          </a:p>
        </p:txBody>
      </p:sp>
    </p:spTree>
    <p:extLst>
      <p:ext uri="{BB962C8B-B14F-4D97-AF65-F5344CB8AC3E}">
        <p14:creationId xmlns:p14="http://schemas.microsoft.com/office/powerpoint/2010/main" val="8455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7090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4C266A-8E69-48B3-A026-0536644E9D7A}" type="datetimeFigureOut">
              <a:rPr lang="en-US" smtClean="0"/>
              <a:t>9/2/2021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3679EC-C5CC-4973-90B4-F75833B3AF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4788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10620252" cy="2618554"/>
          </a:xfrm>
        </p:spPr>
        <p:txBody>
          <a:bodyPr>
            <a:normAutofit/>
          </a:bodyPr>
          <a:lstStyle/>
          <a:p>
            <a:r>
              <a:rPr lang="en-US" smtClean="0"/>
              <a:t>Groups and meetings</a:t>
            </a:r>
            <a:endParaRPr lang="en-US"/>
          </a:p>
        </p:txBody>
      </p:sp>
      <p:sp>
        <p:nvSpPr>
          <p:cNvPr id="3" name="Subtitle 2"/>
          <p:cNvSpPr>
            <a:spLocks noGrp="1"/>
          </p:cNvSpPr>
          <p:nvPr>
            <p:ph type="subTitle" idx="1"/>
          </p:nvPr>
        </p:nvSpPr>
        <p:spPr/>
        <p:txBody>
          <a:bodyPr/>
          <a:lstStyle/>
          <a:p>
            <a:pPr lvl="0"/>
            <a:r>
              <a:rPr lang="en-US"/>
              <a:t>Session VI: Groups &amp; Teams (In) Action</a:t>
            </a:r>
          </a:p>
          <a:p>
            <a:endParaRPr lang="en-US"/>
          </a:p>
        </p:txBody>
      </p:sp>
      <p:pic>
        <p:nvPicPr>
          <p:cNvPr id="4" name="Picture 3"/>
          <p:cNvPicPr>
            <a:picLocks noChangeAspect="1"/>
          </p:cNvPicPr>
          <p:nvPr/>
        </p:nvPicPr>
        <p:blipFill>
          <a:blip r:embed="rId2"/>
          <a:stretch>
            <a:fillRect/>
          </a:stretch>
        </p:blipFill>
        <p:spPr>
          <a:xfrm>
            <a:off x="3928252" y="684740"/>
            <a:ext cx="3633531" cy="1018120"/>
          </a:xfrm>
          <a:prstGeom prst="rect">
            <a:avLst/>
          </a:prstGeom>
        </p:spPr>
      </p:pic>
    </p:spTree>
    <p:extLst>
      <p:ext uri="{BB962C8B-B14F-4D97-AF65-F5344CB8AC3E}">
        <p14:creationId xmlns:p14="http://schemas.microsoft.com/office/powerpoint/2010/main" val="3051317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IDENTIFYING AN APPROPRIATE MEETING SPACE </a:t>
            </a:r>
          </a:p>
        </p:txBody>
      </p:sp>
      <p:sp>
        <p:nvSpPr>
          <p:cNvPr id="5" name="Content Placeholder 4"/>
          <p:cNvSpPr>
            <a:spLocks noGrp="1"/>
          </p:cNvSpPr>
          <p:nvPr>
            <p:ph sz="half" idx="1"/>
          </p:nvPr>
        </p:nvSpPr>
        <p:spPr/>
        <p:txBody>
          <a:bodyPr/>
          <a:lstStyle/>
          <a:p>
            <a:pPr>
              <a:buFont typeface="Wingdings" panose="05000000000000000000" pitchFamily="2" charset="2"/>
              <a:buChar char="v"/>
            </a:pPr>
            <a:endParaRPr lang="en-US" smtClean="0"/>
          </a:p>
          <a:p>
            <a:pPr>
              <a:buFont typeface="Wingdings" panose="05000000000000000000" pitchFamily="2" charset="2"/>
              <a:buChar char="v"/>
            </a:pPr>
            <a:endParaRPr lang="en-US"/>
          </a:p>
          <a:p>
            <a:pPr>
              <a:buFont typeface="Wingdings" panose="05000000000000000000" pitchFamily="2" charset="2"/>
              <a:buChar char="v"/>
            </a:pPr>
            <a:r>
              <a:rPr lang="en-US" smtClean="0"/>
              <a:t>A </a:t>
            </a:r>
            <a:r>
              <a:rPr lang="en-US"/>
              <a:t>table that is square, </a:t>
            </a:r>
            <a:r>
              <a:rPr lang="en-US" smtClean="0"/>
              <a:t>rectangular</a:t>
            </a:r>
            <a:r>
              <a:rPr lang="en-US"/>
              <a:t>, or U-shaped </a:t>
            </a:r>
            <a:endParaRPr lang="en-US" smtClean="0"/>
          </a:p>
          <a:p>
            <a:pPr>
              <a:buFont typeface="Wingdings" panose="05000000000000000000" pitchFamily="2" charset="2"/>
              <a:buChar char="v"/>
            </a:pPr>
            <a:r>
              <a:rPr lang="en-US"/>
              <a:t>Tables that are round, or tables </a:t>
            </a:r>
            <a:r>
              <a:rPr lang="en-US" smtClean="0"/>
              <a:t>arranged </a:t>
            </a:r>
            <a:r>
              <a:rPr lang="en-US"/>
              <a:t>in a circular pattern, allow for a more egalitarian model of interaction, reducing the hierarchical aspects while </a:t>
            </a:r>
            <a:r>
              <a:rPr lang="en-US" smtClean="0"/>
              <a:t>reinforcing </a:t>
            </a:r>
            <a:r>
              <a:rPr lang="en-US"/>
              <a:t>the clear line of sight among all participants.</a:t>
            </a:r>
          </a:p>
        </p:txBody>
      </p:sp>
      <p:pic>
        <p:nvPicPr>
          <p:cNvPr id="7" name="Content Placeholder 6"/>
          <p:cNvPicPr>
            <a:picLocks noGrp="1" noChangeAspect="1"/>
          </p:cNvPicPr>
          <p:nvPr>
            <p:ph sz="half" idx="2"/>
          </p:nvPr>
        </p:nvPicPr>
        <p:blipFill>
          <a:blip r:embed="rId2"/>
          <a:stretch>
            <a:fillRect/>
          </a:stretch>
        </p:blipFill>
        <p:spPr>
          <a:xfrm>
            <a:off x="7067550" y="2093047"/>
            <a:ext cx="3238500" cy="3381375"/>
          </a:xfrm>
          <a:prstGeom prst="rect">
            <a:avLst/>
          </a:prstGeom>
        </p:spPr>
      </p:pic>
    </p:spTree>
    <p:extLst>
      <p:ext uri="{BB962C8B-B14F-4D97-AF65-F5344CB8AC3E}">
        <p14:creationId xmlns:p14="http://schemas.microsoft.com/office/powerpoint/2010/main" val="158054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MEETING CHECKLIST FOR PARTICIPANTS </a:t>
            </a:r>
          </a:p>
        </p:txBody>
      </p:sp>
      <p:sp>
        <p:nvSpPr>
          <p:cNvPr id="5" name="Content Placeholder 4"/>
          <p:cNvSpPr>
            <a:spLocks noGrp="1"/>
          </p:cNvSpPr>
          <p:nvPr>
            <p:ph sz="half" idx="1"/>
          </p:nvPr>
        </p:nvSpPr>
        <p:spPr/>
        <p:txBody>
          <a:bodyPr>
            <a:normAutofit fontScale="92500" lnSpcReduction="10000"/>
          </a:bodyPr>
          <a:lstStyle/>
          <a:p>
            <a:pPr marL="0" indent="0">
              <a:buNone/>
            </a:pPr>
            <a:r>
              <a:rPr lang="en-US" b="1"/>
              <a:t>Mary Ellen Guffey (2007) provides a useful participant checklist that is adapted here for our use: </a:t>
            </a:r>
          </a:p>
          <a:p>
            <a:pPr>
              <a:buFont typeface="Wingdings" panose="05000000000000000000" pitchFamily="2" charset="2"/>
              <a:buChar char="v"/>
            </a:pPr>
            <a:r>
              <a:rPr lang="en-US" smtClean="0"/>
              <a:t> </a:t>
            </a:r>
            <a:r>
              <a:rPr lang="en-US"/>
              <a:t>Arrive on time and stay until the meeting adjourns (unless there are prior arrangements) </a:t>
            </a:r>
            <a:endParaRPr lang="en-US" smtClean="0"/>
          </a:p>
          <a:p>
            <a:pPr>
              <a:buFont typeface="Wingdings" panose="05000000000000000000" pitchFamily="2" charset="2"/>
              <a:buChar char="v"/>
            </a:pPr>
            <a:r>
              <a:rPr lang="en-US" smtClean="0"/>
              <a:t> </a:t>
            </a:r>
            <a:r>
              <a:rPr lang="en-US"/>
              <a:t>Leave the meeting only for established breaks or emergencies </a:t>
            </a:r>
          </a:p>
          <a:p>
            <a:pPr>
              <a:buFont typeface="Wingdings" panose="05000000000000000000" pitchFamily="2" charset="2"/>
              <a:buChar char="v"/>
            </a:pPr>
            <a:r>
              <a:rPr lang="en-US" smtClean="0"/>
              <a:t> Be </a:t>
            </a:r>
            <a:r>
              <a:rPr lang="en-US"/>
              <a:t>prepared and have everything you need on hand </a:t>
            </a:r>
            <a:endParaRPr lang="en-US" smtClean="0"/>
          </a:p>
          <a:p>
            <a:pPr>
              <a:buFont typeface="Wingdings" panose="05000000000000000000" pitchFamily="2" charset="2"/>
              <a:buChar char="v"/>
            </a:pPr>
            <a:r>
              <a:rPr lang="en-US" smtClean="0"/>
              <a:t> </a:t>
            </a:r>
            <a:r>
              <a:rPr lang="en-US"/>
              <a:t>Turn off cell phones and personal digital assistants </a:t>
            </a:r>
            <a:endParaRPr lang="en-US" smtClean="0"/>
          </a:p>
          <a:p>
            <a:pPr>
              <a:buFont typeface="Wingdings" panose="05000000000000000000" pitchFamily="2" charset="2"/>
              <a:buChar char="v"/>
            </a:pPr>
            <a:r>
              <a:rPr lang="en-US" smtClean="0"/>
              <a:t> </a:t>
            </a:r>
            <a:r>
              <a:rPr lang="en-US"/>
              <a:t>Follow the established protocol for turn taking </a:t>
            </a:r>
            <a:endParaRPr lang="en-US" smtClean="0"/>
          </a:p>
        </p:txBody>
      </p:sp>
      <p:sp>
        <p:nvSpPr>
          <p:cNvPr id="6" name="Content Placeholder 5"/>
          <p:cNvSpPr>
            <a:spLocks noGrp="1"/>
          </p:cNvSpPr>
          <p:nvPr>
            <p:ph sz="half" idx="2"/>
          </p:nvPr>
        </p:nvSpPr>
        <p:spPr/>
        <p:txBody>
          <a:bodyPr>
            <a:normAutofit fontScale="92500" lnSpcReduction="10000"/>
          </a:bodyPr>
          <a:lstStyle/>
          <a:p>
            <a:pPr>
              <a:buFont typeface="Wingdings" panose="05000000000000000000" pitchFamily="2" charset="2"/>
              <a:buChar char="v"/>
            </a:pPr>
            <a:r>
              <a:rPr lang="en-US"/>
              <a:t> Respect time limits </a:t>
            </a:r>
          </a:p>
          <a:p>
            <a:pPr>
              <a:buFont typeface="Wingdings" panose="05000000000000000000" pitchFamily="2" charset="2"/>
              <a:buChar char="v"/>
            </a:pPr>
            <a:r>
              <a:rPr lang="en-US"/>
              <a:t> Demonstrate professionalism in your verbal and nonverbal interactions </a:t>
            </a:r>
          </a:p>
          <a:p>
            <a:pPr>
              <a:buFont typeface="Wingdings" panose="05000000000000000000" pitchFamily="2" charset="2"/>
              <a:buChar char="v"/>
            </a:pPr>
            <a:r>
              <a:rPr lang="en-US"/>
              <a:t> Communicate interest and stay engaged in the discussion </a:t>
            </a:r>
          </a:p>
          <a:p>
            <a:pPr>
              <a:buFont typeface="Wingdings" panose="05000000000000000000" pitchFamily="2" charset="2"/>
              <a:buChar char="v"/>
            </a:pPr>
            <a:r>
              <a:rPr lang="en-US"/>
              <a:t> Avoid tangents and side discussions </a:t>
            </a:r>
          </a:p>
          <a:p>
            <a:pPr>
              <a:buFont typeface="Wingdings" panose="05000000000000000000" pitchFamily="2" charset="2"/>
              <a:buChar char="v"/>
            </a:pPr>
            <a:r>
              <a:rPr lang="en-US"/>
              <a:t> Respect space and don’t place your notebook or papers all around you </a:t>
            </a:r>
          </a:p>
          <a:p>
            <a:pPr>
              <a:buFont typeface="Wingdings" panose="05000000000000000000" pitchFamily="2" charset="2"/>
              <a:buChar char="v"/>
            </a:pPr>
            <a:r>
              <a:rPr lang="en-US"/>
              <a:t> Clean up after yourself </a:t>
            </a:r>
          </a:p>
          <a:p>
            <a:pPr>
              <a:buFont typeface="Wingdings" panose="05000000000000000000" pitchFamily="2" charset="2"/>
              <a:buChar char="v"/>
            </a:pPr>
            <a:r>
              <a:rPr lang="en-US"/>
              <a:t> Engage in polite conversation after the conclusion </a:t>
            </a:r>
          </a:p>
          <a:p>
            <a:endParaRPr lang="en-US"/>
          </a:p>
        </p:txBody>
      </p:sp>
    </p:spTree>
    <p:extLst>
      <p:ext uri="{BB962C8B-B14F-4D97-AF65-F5344CB8AC3E}">
        <p14:creationId xmlns:p14="http://schemas.microsoft.com/office/powerpoint/2010/main" val="394627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Perils of Poor Facilitation</a:t>
            </a:r>
          </a:p>
        </p:txBody>
      </p:sp>
      <p:sp>
        <p:nvSpPr>
          <p:cNvPr id="6" name="Content Placeholder 5"/>
          <p:cNvSpPr>
            <a:spLocks noGrp="1"/>
          </p:cNvSpPr>
          <p:nvPr>
            <p:ph idx="1"/>
          </p:nvPr>
        </p:nvSpPr>
        <p:spPr/>
        <p:txBody>
          <a:bodyPr>
            <a:normAutofit lnSpcReduction="10000"/>
          </a:bodyPr>
          <a:lstStyle/>
          <a:p>
            <a:pPr>
              <a:buFont typeface="Wingdings" panose="05000000000000000000" pitchFamily="2" charset="2"/>
              <a:buChar char="v"/>
            </a:pPr>
            <a:r>
              <a:rPr lang="en-US"/>
              <a:t> </a:t>
            </a:r>
            <a:r>
              <a:rPr lang="en-US" smtClean="0"/>
              <a:t>An </a:t>
            </a:r>
            <a:r>
              <a:rPr lang="en-US"/>
              <a:t>argument starts about an established fact. </a:t>
            </a:r>
            <a:endParaRPr lang="en-US" smtClean="0"/>
          </a:p>
          <a:p>
            <a:pPr>
              <a:buFont typeface="Wingdings" panose="05000000000000000000" pitchFamily="2" charset="2"/>
              <a:buChar char="v"/>
            </a:pPr>
            <a:r>
              <a:rPr lang="en-US" smtClean="0"/>
              <a:t> </a:t>
            </a:r>
            <a:r>
              <a:rPr lang="en-US"/>
              <a:t>Opinions are introduced as if they were truths. </a:t>
            </a:r>
            <a:endParaRPr lang="en-US" smtClean="0"/>
          </a:p>
          <a:p>
            <a:pPr>
              <a:buFont typeface="Wingdings" panose="05000000000000000000" pitchFamily="2" charset="2"/>
              <a:buChar char="v"/>
            </a:pPr>
            <a:r>
              <a:rPr lang="en-US" smtClean="0"/>
              <a:t> </a:t>
            </a:r>
            <a:r>
              <a:rPr lang="en-US"/>
              <a:t>People intimidate others with real or imaginary “knowledge.” </a:t>
            </a:r>
            <a:endParaRPr lang="en-US" smtClean="0"/>
          </a:p>
          <a:p>
            <a:pPr>
              <a:buFont typeface="Wingdings" panose="05000000000000000000" pitchFamily="2" charset="2"/>
              <a:buChar char="v"/>
            </a:pPr>
            <a:r>
              <a:rPr lang="en-US" smtClean="0"/>
              <a:t> </a:t>
            </a:r>
            <a:r>
              <a:rPr lang="en-US"/>
              <a:t>People overwhelm each other with too many proposals for the time available to consider them. </a:t>
            </a:r>
            <a:endParaRPr lang="en-US" smtClean="0"/>
          </a:p>
          <a:p>
            <a:pPr>
              <a:buFont typeface="Wingdings" panose="05000000000000000000" pitchFamily="2" charset="2"/>
              <a:buChar char="v"/>
            </a:pPr>
            <a:r>
              <a:rPr lang="en-US" smtClean="0"/>
              <a:t> </a:t>
            </a:r>
            <a:r>
              <a:rPr lang="en-US"/>
              <a:t>People become angry for no good reason. </a:t>
            </a:r>
            <a:endParaRPr lang="en-US" smtClean="0"/>
          </a:p>
          <a:p>
            <a:pPr>
              <a:buFont typeface="Wingdings" panose="05000000000000000000" pitchFamily="2" charset="2"/>
              <a:buChar char="v"/>
            </a:pPr>
            <a:r>
              <a:rPr lang="en-US" smtClean="0"/>
              <a:t> </a:t>
            </a:r>
            <a:r>
              <a:rPr lang="en-US"/>
              <a:t>People promote their own visions at the expense of everyone else’s. </a:t>
            </a:r>
            <a:endParaRPr lang="en-US" smtClean="0"/>
          </a:p>
          <a:p>
            <a:pPr>
              <a:buFont typeface="Wingdings" panose="05000000000000000000" pitchFamily="2" charset="2"/>
              <a:buChar char="v"/>
            </a:pPr>
            <a:r>
              <a:rPr lang="en-US" smtClean="0"/>
              <a:t> </a:t>
            </a:r>
            <a:r>
              <a:rPr lang="en-US"/>
              <a:t>People demand or offer much more information than is needed. </a:t>
            </a:r>
            <a:endParaRPr lang="en-US" smtClean="0"/>
          </a:p>
          <a:p>
            <a:pPr>
              <a:buFont typeface="Wingdings" panose="05000000000000000000" pitchFamily="2" charset="2"/>
              <a:buChar char="v"/>
            </a:pPr>
            <a:r>
              <a:rPr lang="en-US" smtClean="0"/>
              <a:t> </a:t>
            </a:r>
            <a:r>
              <a:rPr lang="en-US"/>
              <a:t>Discussion becomes circular; people repeat themselves without making any progress toward conclusions.</a:t>
            </a:r>
          </a:p>
        </p:txBody>
      </p:sp>
    </p:spTree>
    <p:extLst>
      <p:ext uri="{BB962C8B-B14F-4D97-AF65-F5344CB8AC3E}">
        <p14:creationId xmlns:p14="http://schemas.microsoft.com/office/powerpoint/2010/main" val="176879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Guidelines for Facilitating a Meeting </a:t>
            </a:r>
          </a:p>
        </p:txBody>
      </p:sp>
      <p:sp>
        <p:nvSpPr>
          <p:cNvPr id="3" name="Content Placeholder 2"/>
          <p:cNvSpPr>
            <a:spLocks noGrp="1"/>
          </p:cNvSpPr>
          <p:nvPr>
            <p:ph idx="1"/>
          </p:nvPr>
        </p:nvSpPr>
        <p:spPr/>
        <p:txBody>
          <a:bodyPr/>
          <a:lstStyle/>
          <a:p>
            <a:pPr marL="457200" indent="-457200">
              <a:buFont typeface="+mj-lt"/>
              <a:buAutoNum type="arabicPeriod"/>
            </a:pPr>
            <a:r>
              <a:rPr lang="en-US" smtClean="0"/>
              <a:t>Start promptly</a:t>
            </a:r>
          </a:p>
          <a:p>
            <a:pPr marL="457200" indent="-457200">
              <a:buFont typeface="+mj-lt"/>
              <a:buAutoNum type="arabicPeriod"/>
            </a:pPr>
            <a:r>
              <a:rPr lang="en-US" smtClean="0"/>
              <a:t>Begin </a:t>
            </a:r>
            <a:r>
              <a:rPr lang="en-US"/>
              <a:t>with something </a:t>
            </a:r>
            <a:r>
              <a:rPr lang="en-US" smtClean="0"/>
              <a:t>positive</a:t>
            </a:r>
          </a:p>
          <a:p>
            <a:pPr marL="457200" indent="-457200">
              <a:buFont typeface="+mj-lt"/>
              <a:buAutoNum type="arabicPeriod"/>
            </a:pPr>
            <a:r>
              <a:rPr lang="en-US"/>
              <a:t>Tend to housekeeping </a:t>
            </a:r>
            <a:r>
              <a:rPr lang="en-US" smtClean="0"/>
              <a:t>details</a:t>
            </a:r>
          </a:p>
          <a:p>
            <a:pPr marL="457200" indent="-457200">
              <a:buFont typeface="+mj-lt"/>
              <a:buAutoNum type="arabicPeriod"/>
            </a:pPr>
            <a:r>
              <a:rPr lang="en-US"/>
              <a:t>Make sure people understand their </a:t>
            </a:r>
            <a:r>
              <a:rPr lang="en-US" smtClean="0"/>
              <a:t>roles</a:t>
            </a:r>
          </a:p>
          <a:p>
            <a:pPr marL="457200" indent="-457200">
              <a:buFont typeface="+mj-lt"/>
              <a:buAutoNum type="arabicPeriod"/>
            </a:pPr>
            <a:r>
              <a:rPr lang="en-US"/>
              <a:t>Keep to your </a:t>
            </a:r>
            <a:r>
              <a:rPr lang="en-US" smtClean="0"/>
              <a:t>agenda</a:t>
            </a:r>
          </a:p>
          <a:p>
            <a:pPr marL="457200" indent="-457200">
              <a:buFont typeface="+mj-lt"/>
              <a:buAutoNum type="arabicPeriod"/>
            </a:pPr>
            <a:r>
              <a:rPr lang="en-US"/>
              <a:t>Guide, don’t </a:t>
            </a:r>
            <a:r>
              <a:rPr lang="en-US" smtClean="0"/>
              <a:t>dictate</a:t>
            </a:r>
          </a:p>
          <a:p>
            <a:pPr marL="457200" indent="-457200">
              <a:buFont typeface="+mj-lt"/>
              <a:buAutoNum type="arabicPeriod"/>
            </a:pPr>
            <a:r>
              <a:rPr lang="en-US"/>
              <a:t>Keep your eyes open for nonverbal </a:t>
            </a:r>
            <a:r>
              <a:rPr lang="en-US" smtClean="0"/>
              <a:t>communication</a:t>
            </a:r>
          </a:p>
          <a:p>
            <a:pPr marL="457200" indent="-457200">
              <a:buFont typeface="+mj-lt"/>
              <a:buAutoNum type="arabicPeriod"/>
            </a:pPr>
            <a:r>
              <a:rPr lang="en-US"/>
              <a:t>Capture and assign action items</a:t>
            </a:r>
          </a:p>
          <a:p>
            <a:pPr marL="457200" indent="-457200">
              <a:buFont typeface="+mj-lt"/>
              <a:buAutoNum type="arabicPeriod"/>
            </a:pPr>
            <a:endParaRPr lang="en-US"/>
          </a:p>
        </p:txBody>
      </p:sp>
    </p:spTree>
    <p:extLst>
      <p:ext uri="{BB962C8B-B14F-4D97-AF65-F5344CB8AC3E}">
        <p14:creationId xmlns:p14="http://schemas.microsoft.com/office/powerpoint/2010/main" val="324185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Guidelines for Facilitating a Meeting </a:t>
            </a:r>
            <a:r>
              <a:rPr lang="en-US" smtClean="0"/>
              <a:t>(cont.)</a:t>
            </a:r>
            <a:endParaRPr lang="en-US"/>
          </a:p>
        </p:txBody>
      </p:sp>
      <p:sp>
        <p:nvSpPr>
          <p:cNvPr id="3" name="Content Placeholder 2"/>
          <p:cNvSpPr>
            <a:spLocks noGrp="1"/>
          </p:cNvSpPr>
          <p:nvPr>
            <p:ph idx="1"/>
          </p:nvPr>
        </p:nvSpPr>
        <p:spPr/>
        <p:txBody>
          <a:bodyPr/>
          <a:lstStyle/>
          <a:p>
            <a:r>
              <a:rPr lang="en-US"/>
              <a:t>9. Make things fun and </a:t>
            </a:r>
            <a:r>
              <a:rPr lang="en-US" smtClean="0"/>
              <a:t>healthy</a:t>
            </a:r>
          </a:p>
          <a:p>
            <a:r>
              <a:rPr lang="en-US"/>
              <a:t>10. Avoid sarcasm and cynicism</a:t>
            </a:r>
            <a:r>
              <a:rPr lang="en-US" smtClean="0"/>
              <a:t>.</a:t>
            </a:r>
          </a:p>
          <a:p>
            <a:r>
              <a:rPr lang="en-US"/>
              <a:t>11. Take breaks regularly, even when you think you don’t need </a:t>
            </a:r>
            <a:r>
              <a:rPr lang="en-US" smtClean="0"/>
              <a:t>them</a:t>
            </a:r>
          </a:p>
          <a:p>
            <a:r>
              <a:rPr lang="en-US"/>
              <a:t>12. Show respect for </a:t>
            </a:r>
            <a:r>
              <a:rPr lang="en-US" smtClean="0"/>
              <a:t>everyone</a:t>
            </a:r>
          </a:p>
          <a:p>
            <a:r>
              <a:rPr lang="en-US"/>
              <a:t>13. Expect the </a:t>
            </a:r>
            <a:r>
              <a:rPr lang="en-US" smtClean="0"/>
              <a:t>unexpected</a:t>
            </a:r>
          </a:p>
          <a:p>
            <a:r>
              <a:rPr lang="en-US"/>
              <a:t>14. Conduct multiple assessments of the meeting. Formative </a:t>
            </a:r>
            <a:r>
              <a:rPr lang="en-US" smtClean="0"/>
              <a:t>assessment</a:t>
            </a:r>
          </a:p>
          <a:p>
            <a:r>
              <a:rPr lang="en-US"/>
              <a:t>15. Think (and talk) ahead</a:t>
            </a:r>
          </a:p>
        </p:txBody>
      </p:sp>
    </p:spTree>
    <p:extLst>
      <p:ext uri="{BB962C8B-B14F-4D97-AF65-F5344CB8AC3E}">
        <p14:creationId xmlns:p14="http://schemas.microsoft.com/office/powerpoint/2010/main" val="4430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POST-Meeting Communication </a:t>
            </a:r>
          </a:p>
        </p:txBody>
      </p:sp>
      <p:sp>
        <p:nvSpPr>
          <p:cNvPr id="4" name="Content Placeholder 3"/>
          <p:cNvSpPr>
            <a:spLocks noGrp="1"/>
          </p:cNvSpPr>
          <p:nvPr>
            <p:ph idx="1"/>
          </p:nvPr>
        </p:nvSpPr>
        <p:spPr/>
        <p:txBody>
          <a:bodyPr/>
          <a:lstStyle/>
          <a:p>
            <a:pPr>
              <a:buFont typeface="Wingdings" panose="05000000000000000000" pitchFamily="2" charset="2"/>
              <a:buChar char="q"/>
            </a:pPr>
            <a:endParaRPr lang="en-US" smtClean="0"/>
          </a:p>
          <a:p>
            <a:pPr>
              <a:buFont typeface="Wingdings" panose="05000000000000000000" pitchFamily="2" charset="2"/>
              <a:buChar char="q"/>
            </a:pPr>
            <a:r>
              <a:rPr lang="en-US" smtClean="0"/>
              <a:t>Summarizing </a:t>
            </a:r>
            <a:r>
              <a:rPr lang="en-US"/>
              <a:t>what has been discussed or decided, and what actions the group </a:t>
            </a:r>
            <a:r>
              <a:rPr lang="en-US" smtClean="0"/>
              <a:t>members </a:t>
            </a:r>
            <a:r>
              <a:rPr lang="en-US"/>
              <a:t>are to take as a result of the meeting</a:t>
            </a:r>
            <a:r>
              <a:rPr lang="en-US" smtClean="0"/>
              <a:t>.</a:t>
            </a:r>
          </a:p>
          <a:p>
            <a:pPr>
              <a:buFont typeface="Wingdings" panose="05000000000000000000" pitchFamily="2" charset="2"/>
              <a:buChar char="q"/>
            </a:pPr>
            <a:r>
              <a:rPr lang="en-US"/>
              <a:t>Finalize the </a:t>
            </a:r>
            <a:r>
              <a:rPr lang="en-US" b="1"/>
              <a:t>minutes</a:t>
            </a:r>
            <a:r>
              <a:rPr lang="en-US"/>
              <a:t> of the meeting</a:t>
            </a:r>
          </a:p>
          <a:p>
            <a:endParaRPr lang="en-US"/>
          </a:p>
        </p:txBody>
      </p:sp>
    </p:spTree>
    <p:extLst>
      <p:ext uri="{BB962C8B-B14F-4D97-AF65-F5344CB8AC3E}">
        <p14:creationId xmlns:p14="http://schemas.microsoft.com/office/powerpoint/2010/main" val="16200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981200" y="990601"/>
            <a:ext cx="2895600" cy="2925763"/>
          </a:xfrm>
        </p:spPr>
        <p:txBody>
          <a:bodyPr/>
          <a:lstStyle/>
          <a:p>
            <a:pPr>
              <a:defRPr/>
            </a:pPr>
            <a:r>
              <a:rPr lang="en-US" dirty="0"/>
              <a:t>Sample of</a:t>
            </a:r>
            <a:br>
              <a:rPr lang="en-US" dirty="0"/>
            </a:br>
            <a:r>
              <a:rPr lang="en-US" dirty="0"/>
              <a:t>Informal</a:t>
            </a:r>
            <a:br>
              <a:rPr lang="en-US" dirty="0"/>
            </a:br>
            <a:r>
              <a:rPr lang="en-US" dirty="0"/>
              <a:t>Minutes</a:t>
            </a:r>
          </a:p>
        </p:txBody>
      </p:sp>
      <p:sp>
        <p:nvSpPr>
          <p:cNvPr id="44035"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endParaRPr lang="en-US" altLang="en-US" sz="1200"/>
          </a:p>
        </p:txBody>
      </p:sp>
      <p:pic>
        <p:nvPicPr>
          <p:cNvPr id="44036" name="Picture 2" descr="E:\WIG6e_Converted_art\EW512F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800" y="271709"/>
            <a:ext cx="5943600" cy="60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65337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t>
            </a:r>
            <a:r>
              <a:rPr lang="en-US" smtClean="0"/>
              <a:t>Technology</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Using Technology to Facilitate </a:t>
            </a:r>
            <a:r>
              <a:rPr lang="en-US" smtClean="0"/>
              <a:t>Meetings</a:t>
            </a:r>
          </a:p>
          <a:p>
            <a:pPr>
              <a:buFont typeface="Wingdings" panose="05000000000000000000" pitchFamily="2" charset="2"/>
              <a:buChar char="v"/>
            </a:pPr>
            <a:r>
              <a:rPr lang="en-US"/>
              <a:t>Audio-Only Interactions</a:t>
            </a:r>
            <a:r>
              <a:rPr lang="en-US" smtClean="0"/>
              <a:t> </a:t>
            </a:r>
          </a:p>
          <a:p>
            <a:pPr>
              <a:buFont typeface="Wingdings" panose="05000000000000000000" pitchFamily="2" charset="2"/>
              <a:buChar char="v"/>
            </a:pPr>
            <a:r>
              <a:rPr lang="en-US"/>
              <a:t>Audio-Visual Interactions </a:t>
            </a:r>
          </a:p>
        </p:txBody>
      </p:sp>
    </p:spTree>
    <p:extLst>
      <p:ext uri="{BB962C8B-B14F-4D97-AF65-F5344CB8AC3E}">
        <p14:creationId xmlns:p14="http://schemas.microsoft.com/office/powerpoint/2010/main" val="119392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TIPS FOR VIRTUAL MEETINGS</a:t>
            </a:r>
          </a:p>
        </p:txBody>
      </p:sp>
      <p:sp>
        <p:nvSpPr>
          <p:cNvPr id="3" name="Content Placeholder 2"/>
          <p:cNvSpPr>
            <a:spLocks noGrp="1"/>
          </p:cNvSpPr>
          <p:nvPr>
            <p:ph idx="1"/>
          </p:nvPr>
        </p:nvSpPr>
        <p:spPr/>
        <p:txBody>
          <a:bodyPr>
            <a:normAutofit fontScale="92500" lnSpcReduction="20000"/>
          </a:bodyPr>
          <a:lstStyle/>
          <a:p>
            <a:r>
              <a:rPr lang="en-US" smtClean="0"/>
              <a:t>1</a:t>
            </a:r>
            <a:r>
              <a:rPr lang="en-US"/>
              <a:t>. Get all the participants in an audio meeting to say something brief at the start of the meeting so that everyone becomes familiar with everyone else’s voice. </a:t>
            </a:r>
            <a:endParaRPr lang="en-US" smtClean="0"/>
          </a:p>
          <a:p>
            <a:r>
              <a:rPr lang="en-US" smtClean="0"/>
              <a:t>2</a:t>
            </a:r>
            <a:r>
              <a:rPr lang="en-US"/>
              <a:t>. Remind people of the purpose of the meeting and of the key outcome(s) you hope to achieve together. </a:t>
            </a:r>
            <a:endParaRPr lang="en-US" smtClean="0"/>
          </a:p>
          <a:p>
            <a:r>
              <a:rPr lang="en-US" smtClean="0"/>
              <a:t>3</a:t>
            </a:r>
            <a:r>
              <a:rPr lang="en-US"/>
              <a:t>. Listen/watch for people who aren’t participating and ask them periodically if they have thoughts or suggestions to add to the discussion</a:t>
            </a:r>
            <a:r>
              <a:rPr lang="en-US" smtClean="0"/>
              <a:t>.</a:t>
            </a:r>
          </a:p>
          <a:p>
            <a:r>
              <a:rPr lang="en-US"/>
              <a:t>4. Summarize the status of the meeting from time to time. </a:t>
            </a:r>
            <a:endParaRPr lang="en-US" smtClean="0"/>
          </a:p>
          <a:p>
            <a:r>
              <a:rPr lang="en-US" smtClean="0"/>
              <a:t>5</a:t>
            </a:r>
            <a:r>
              <a:rPr lang="en-US"/>
              <a:t>. If you’re holding an audio conference, discourage people from calling in on a cell phone because of potential problems with sound quality. </a:t>
            </a:r>
            <a:endParaRPr lang="en-US" smtClean="0"/>
          </a:p>
          <a:p>
            <a:r>
              <a:rPr lang="en-US" smtClean="0"/>
              <a:t>6</a:t>
            </a:r>
            <a:r>
              <a:rPr lang="en-US"/>
              <a:t>. Because you may not have nonverbal cues to refer to, ask other members to clarify their meanings and intentions if you’re not sure their words alone convey all you need to know. </a:t>
            </a:r>
            <a:endParaRPr lang="en-US" smtClean="0"/>
          </a:p>
          <a:p>
            <a:r>
              <a:rPr lang="en-US" smtClean="0"/>
              <a:t>7</a:t>
            </a:r>
            <a:r>
              <a:rPr lang="en-US"/>
              <a:t>. If you know you’re going to have to leave a meeting before it ends, inform the organizer in advance. Sign off publicly, but quickly, when you leave rather than just hanging up on the meeting connection. </a:t>
            </a:r>
          </a:p>
        </p:txBody>
      </p:sp>
    </p:spTree>
    <p:extLst>
      <p:ext uri="{BB962C8B-B14F-4D97-AF65-F5344CB8AC3E}">
        <p14:creationId xmlns:p14="http://schemas.microsoft.com/office/powerpoint/2010/main" val="427230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&amp; Reflection Questions </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t> </a:t>
            </a:r>
            <a:r>
              <a:rPr lang="en-US"/>
              <a:t>Imagine you are about to meet with your group for the first time. What are key steps you want to consider in preparing for a meeting? What items might you want to include on your first agenda? </a:t>
            </a:r>
            <a:endParaRPr lang="en-US" smtClean="0"/>
          </a:p>
          <a:p>
            <a:pPr>
              <a:buFont typeface="Wingdings" panose="05000000000000000000" pitchFamily="2" charset="2"/>
              <a:buChar char="v"/>
            </a:pPr>
            <a:r>
              <a:rPr lang="en-US" smtClean="0"/>
              <a:t> </a:t>
            </a:r>
            <a:r>
              <a:rPr lang="en-US"/>
              <a:t>Reflect on meetings you have attended in the past. What strategies have you observed facilitators use? What did you find to be effective and ineffective? </a:t>
            </a:r>
            <a:endParaRPr lang="en-US" smtClean="0"/>
          </a:p>
          <a:p>
            <a:pPr>
              <a:buFont typeface="Wingdings" panose="05000000000000000000" pitchFamily="2" charset="2"/>
              <a:buChar char="v"/>
            </a:pPr>
            <a:r>
              <a:rPr lang="en-US" smtClean="0"/>
              <a:t> </a:t>
            </a:r>
            <a:r>
              <a:rPr lang="en-US"/>
              <a:t>How might you use technology to conduct a group meeting? What might be the advantages and disadvantages? </a:t>
            </a:r>
          </a:p>
        </p:txBody>
      </p:sp>
    </p:spTree>
    <p:extLst>
      <p:ext uri="{BB962C8B-B14F-4D97-AF65-F5344CB8AC3E}">
        <p14:creationId xmlns:p14="http://schemas.microsoft.com/office/powerpoint/2010/main" val="2430488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Chapter outlines</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What is a meeting</a:t>
            </a:r>
            <a:r>
              <a:rPr lang="en-US" smtClean="0"/>
              <a:t>?</a:t>
            </a:r>
          </a:p>
          <a:p>
            <a:pPr>
              <a:buFont typeface="Wingdings" panose="05000000000000000000" pitchFamily="2" charset="2"/>
              <a:buChar char="Ø"/>
            </a:pPr>
            <a:r>
              <a:rPr lang="en-US"/>
              <a:t>Preparation </a:t>
            </a:r>
            <a:endParaRPr lang="en-US" smtClean="0"/>
          </a:p>
          <a:p>
            <a:pPr>
              <a:buFont typeface="Wingdings" panose="05000000000000000000" pitchFamily="2" charset="2"/>
              <a:buChar char="Ø"/>
            </a:pPr>
            <a:r>
              <a:rPr lang="en-US" smtClean="0"/>
              <a:t>Components </a:t>
            </a:r>
            <a:r>
              <a:rPr lang="en-US"/>
              <a:t>of agenda </a:t>
            </a:r>
            <a:endParaRPr lang="en-US" smtClean="0"/>
          </a:p>
          <a:p>
            <a:pPr>
              <a:buFont typeface="Wingdings" panose="05000000000000000000" pitchFamily="2" charset="2"/>
              <a:buChar char="Ø"/>
            </a:pPr>
            <a:r>
              <a:rPr lang="en-US"/>
              <a:t>POST-Meeting </a:t>
            </a:r>
            <a:r>
              <a:rPr lang="en-US" smtClean="0"/>
              <a:t>Communication</a:t>
            </a:r>
          </a:p>
          <a:p>
            <a:pPr>
              <a:buFont typeface="Wingdings" panose="05000000000000000000" pitchFamily="2" charset="2"/>
              <a:buChar char="Ø"/>
            </a:pPr>
            <a:r>
              <a:rPr lang="en-US"/>
              <a:t>Using Technology</a:t>
            </a:r>
            <a:r>
              <a:rPr lang="en-US" smtClean="0"/>
              <a:t> </a:t>
            </a:r>
            <a:endParaRPr lang="en-US"/>
          </a:p>
        </p:txBody>
      </p:sp>
    </p:spTree>
    <p:extLst>
      <p:ext uri="{BB962C8B-B14F-4D97-AF65-F5344CB8AC3E}">
        <p14:creationId xmlns:p14="http://schemas.microsoft.com/office/powerpoint/2010/main" val="20702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7"/>
          <p:cNvPicPr preferRelativeResize="0">
            <a:picLocks noGrp="1"/>
          </p:cNvPicPr>
          <p:nvPr>
            <p:ph type="body" idx="1"/>
          </p:nvPr>
        </p:nvPicPr>
        <p:blipFill rotWithShape="1">
          <a:blip r:embed="rId3">
            <a:alphaModFix/>
          </a:blip>
          <a:srcRect/>
          <a:stretch/>
        </p:blipFill>
        <p:spPr>
          <a:xfrm>
            <a:off x="2240581" y="2139244"/>
            <a:ext cx="7192177" cy="3082362"/>
          </a:xfrm>
          <a:prstGeom prst="rect">
            <a:avLst/>
          </a:prstGeom>
          <a:noFill/>
          <a:ln>
            <a:noFill/>
          </a:ln>
        </p:spPr>
      </p:pic>
    </p:spTree>
    <p:extLst>
      <p:ext uri="{BB962C8B-B14F-4D97-AF65-F5344CB8AC3E}">
        <p14:creationId xmlns:p14="http://schemas.microsoft.com/office/powerpoint/2010/main" val="3103281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LEARNING OBJECTIVES</a:t>
            </a:r>
            <a:endParaRPr lang="en-US"/>
          </a:p>
        </p:txBody>
      </p:sp>
      <p:sp>
        <p:nvSpPr>
          <p:cNvPr id="3" name="Content Placeholder 2"/>
          <p:cNvSpPr>
            <a:spLocks noGrp="1"/>
          </p:cNvSpPr>
          <p:nvPr>
            <p:ph idx="1"/>
          </p:nvPr>
        </p:nvSpPr>
        <p:spPr/>
        <p:txBody>
          <a:bodyPr/>
          <a:lstStyle/>
          <a:p>
            <a:pPr marL="0" indent="0">
              <a:spcBef>
                <a:spcPts val="2200"/>
              </a:spcBef>
              <a:buSzPts val="2000"/>
              <a:buNone/>
            </a:pPr>
            <a:r>
              <a:rPr lang="en-US" b="1"/>
              <a:t>By the end of this section, you will be able </a:t>
            </a:r>
            <a:r>
              <a:rPr lang="en-US" b="1"/>
              <a:t>to</a:t>
            </a:r>
            <a:r>
              <a:rPr lang="en-US" b="1" smtClean="0"/>
              <a:t>:</a:t>
            </a:r>
            <a:endParaRPr lang="en-US" smtClean="0"/>
          </a:p>
          <a:p>
            <a:pPr lvl="0" indent="-457200">
              <a:spcBef>
                <a:spcPts val="2200"/>
              </a:spcBef>
              <a:buSzPts val="2000"/>
              <a:buAutoNum type="arabicPeriod"/>
            </a:pPr>
            <a:r>
              <a:rPr lang="en-US" smtClean="0"/>
              <a:t>Discuss </a:t>
            </a:r>
            <a:r>
              <a:rPr lang="en-US"/>
              <a:t>how to prepare for group meetings</a:t>
            </a:r>
          </a:p>
          <a:p>
            <a:pPr lvl="0" indent="-457200">
              <a:spcBef>
                <a:spcPts val="2200"/>
              </a:spcBef>
              <a:buSzPts val="2000"/>
              <a:buAutoNum type="arabicPeriod"/>
            </a:pPr>
            <a:r>
              <a:rPr lang="en-US"/>
              <a:t> Identify strategies for effectively facilitating meetings </a:t>
            </a:r>
          </a:p>
          <a:p>
            <a:pPr lvl="0" indent="-457200">
              <a:spcBef>
                <a:spcPts val="2200"/>
              </a:spcBef>
              <a:buSzPts val="2000"/>
              <a:buAutoNum type="arabicPeriod"/>
            </a:pPr>
            <a:r>
              <a:rPr lang="en-US"/>
              <a:t>Understand how to use technology to aid in group communications </a:t>
            </a:r>
          </a:p>
          <a:p>
            <a:endParaRPr lang="en-US"/>
          </a:p>
        </p:txBody>
      </p:sp>
    </p:spTree>
    <p:extLst>
      <p:ext uri="{BB962C8B-B14F-4D97-AF65-F5344CB8AC3E}">
        <p14:creationId xmlns:p14="http://schemas.microsoft.com/office/powerpoint/2010/main" val="25285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a meeting?</a:t>
            </a:r>
          </a:p>
        </p:txBody>
      </p:sp>
      <p:sp>
        <p:nvSpPr>
          <p:cNvPr id="3" name="Content Placeholder 2"/>
          <p:cNvSpPr>
            <a:spLocks noGrp="1"/>
          </p:cNvSpPr>
          <p:nvPr>
            <p:ph sz="half" idx="1"/>
          </p:nvPr>
        </p:nvSpPr>
        <p:spPr>
          <a:xfrm>
            <a:off x="1097278" y="2198254"/>
            <a:ext cx="4937760" cy="3670839"/>
          </a:xfrm>
        </p:spPr>
        <p:txBody>
          <a:bodyPr/>
          <a:lstStyle/>
          <a:p>
            <a:pPr>
              <a:buFont typeface="Wingdings" panose="05000000000000000000" pitchFamily="2" charset="2"/>
              <a:buChar char="Ø"/>
            </a:pPr>
            <a:r>
              <a:rPr lang="en-US"/>
              <a:t>Meetings are a part of how groups get work done. </a:t>
            </a:r>
            <a:endParaRPr lang="en-US" smtClean="0"/>
          </a:p>
          <a:p>
            <a:pPr>
              <a:buFont typeface="Wingdings" panose="05000000000000000000" pitchFamily="2" charset="2"/>
              <a:buChar char="Ø"/>
            </a:pPr>
            <a:r>
              <a:rPr lang="en-US" smtClean="0"/>
              <a:t>Some </a:t>
            </a:r>
            <a:r>
              <a:rPr lang="en-US"/>
              <a:t>view meetings as boring, pointless, and futile </a:t>
            </a:r>
            <a:r>
              <a:rPr lang="en-US" smtClean="0"/>
              <a:t>exercises</a:t>
            </a:r>
          </a:p>
          <a:p>
            <a:pPr>
              <a:buFont typeface="Wingdings" panose="05000000000000000000" pitchFamily="2" charset="2"/>
              <a:buChar char="Ø"/>
            </a:pPr>
            <a:r>
              <a:rPr lang="en-US" smtClean="0"/>
              <a:t>Some </a:t>
            </a:r>
            <a:r>
              <a:rPr lang="en-US"/>
              <a:t>see them as opportunities to exchange information and produce results.</a:t>
            </a:r>
          </a:p>
          <a:p>
            <a:endParaRPr lang="en-US"/>
          </a:p>
          <a:p>
            <a:endParaRPr lang="en-US"/>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37852"/>
            <a:ext cx="4937125" cy="3639546"/>
          </a:xfrm>
        </p:spPr>
      </p:pic>
    </p:spTree>
    <p:extLst>
      <p:ext uri="{BB962C8B-B14F-4D97-AF65-F5344CB8AC3E}">
        <p14:creationId xmlns:p14="http://schemas.microsoft.com/office/powerpoint/2010/main" val="217550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Preparation </a:t>
            </a:r>
          </a:p>
        </p:txBody>
      </p:sp>
      <p:sp>
        <p:nvSpPr>
          <p:cNvPr id="5" name="Text Placeholder 4"/>
          <p:cNvSpPr>
            <a:spLocks noGrp="1"/>
          </p:cNvSpPr>
          <p:nvPr>
            <p:ph type="body" idx="1"/>
          </p:nvPr>
        </p:nvSpPr>
        <p:spPr/>
        <p:txBody>
          <a:bodyPr/>
          <a:lstStyle/>
          <a:p>
            <a:pPr algn="ctr"/>
            <a:r>
              <a:rPr lang="en-US"/>
              <a:t>Needs a clear purpose statement</a:t>
            </a:r>
            <a:r>
              <a:rPr lang="en-US" smtClean="0"/>
              <a:t>.</a:t>
            </a:r>
            <a:endParaRPr lang="en-US"/>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692443"/>
            <a:ext cx="4938712" cy="3159039"/>
          </a:xfrm>
        </p:spPr>
      </p:pic>
      <p:sp>
        <p:nvSpPr>
          <p:cNvPr id="6" name="Text Placeholder 5"/>
          <p:cNvSpPr>
            <a:spLocks noGrp="1"/>
          </p:cNvSpPr>
          <p:nvPr>
            <p:ph type="body" sz="quarter" idx="3"/>
          </p:nvPr>
        </p:nvSpPr>
        <p:spPr/>
        <p:txBody>
          <a:bodyPr/>
          <a:lstStyle/>
          <a:p>
            <a:pPr algn="ctr"/>
            <a:r>
              <a:rPr lang="en-US"/>
              <a:t>Plan meeting </a:t>
            </a:r>
            <a:r>
              <a:rPr lang="en-US" smtClean="0"/>
              <a:t>schedule</a:t>
            </a:r>
            <a:endParaRPr lang="en-US"/>
          </a:p>
        </p:txBody>
      </p:sp>
      <p:pic>
        <p:nvPicPr>
          <p:cNvPr id="9" name="Content Placeholder 8"/>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079340" y="2582863"/>
            <a:ext cx="3214920" cy="3378200"/>
          </a:xfrm>
        </p:spPr>
      </p:pic>
    </p:spTree>
    <p:extLst>
      <p:ext uri="{BB962C8B-B14F-4D97-AF65-F5344CB8AC3E}">
        <p14:creationId xmlns:p14="http://schemas.microsoft.com/office/powerpoint/2010/main" val="3311841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DECIDING HOW TO MEET</a:t>
            </a:r>
          </a:p>
        </p:txBody>
      </p:sp>
      <p:sp>
        <p:nvSpPr>
          <p:cNvPr id="4" name="Content Placeholder 3"/>
          <p:cNvSpPr>
            <a:spLocks noGrp="1"/>
          </p:cNvSpPr>
          <p:nvPr>
            <p:ph sz="half" idx="1"/>
          </p:nvPr>
        </p:nvSpPr>
        <p:spPr>
          <a:ln>
            <a:solidFill>
              <a:schemeClr val="accent1"/>
            </a:solidFill>
          </a:ln>
        </p:spPr>
        <p:txBody>
          <a:bodyPr/>
          <a:lstStyle/>
          <a:p>
            <a:pPr>
              <a:buFont typeface="Wingdings" panose="05000000000000000000" pitchFamily="2" charset="2"/>
              <a:buChar char="Ø"/>
            </a:pPr>
            <a:r>
              <a:rPr lang="en-US" b="1"/>
              <a:t>M</a:t>
            </a:r>
            <a:r>
              <a:rPr lang="en-US" b="1" smtClean="0"/>
              <a:t>eeting </a:t>
            </a:r>
            <a:r>
              <a:rPr lang="en-US" b="1"/>
              <a:t>in </a:t>
            </a:r>
            <a:r>
              <a:rPr lang="en-US" b="1" smtClean="0"/>
              <a:t>person: </a:t>
            </a:r>
            <a:r>
              <a:rPr lang="en-US" smtClean="0"/>
              <a:t>Need to decide how and where to meet.</a:t>
            </a:r>
          </a:p>
          <a:p>
            <a:pPr>
              <a:buFont typeface="Wingdings" panose="05000000000000000000" pitchFamily="2" charset="2"/>
              <a:buChar char="Ø"/>
            </a:pPr>
            <a:r>
              <a:rPr lang="en-US" b="1" smtClean="0"/>
              <a:t>Virtual meetings: </a:t>
            </a:r>
            <a:r>
              <a:rPr lang="en-US"/>
              <a:t>Use some of the technologies</a:t>
            </a:r>
          </a:p>
          <a:p>
            <a:endParaRPr lang="en-US"/>
          </a:p>
          <a:p>
            <a:endParaRPr lang="en-US"/>
          </a:p>
        </p:txBody>
      </p:sp>
      <p:sp>
        <p:nvSpPr>
          <p:cNvPr id="10" name="Content Placeholder 9"/>
          <p:cNvSpPr>
            <a:spLocks noGrp="1"/>
          </p:cNvSpPr>
          <p:nvPr>
            <p:ph sz="half" idx="2"/>
          </p:nvPr>
        </p:nvSpPr>
        <p:spPr/>
        <p:txBody>
          <a:bodyPr/>
          <a:lstStyle/>
          <a:p>
            <a:r>
              <a:rPr lang="en-US" b="1" smtClean="0"/>
              <a:t>Discussion:</a:t>
            </a:r>
            <a:endParaRPr lang="en-US" b="1"/>
          </a:p>
          <a:p>
            <a:pPr>
              <a:buFont typeface="Wingdings" panose="05000000000000000000" pitchFamily="2" charset="2"/>
              <a:buChar char="Ø"/>
            </a:pPr>
            <a:r>
              <a:rPr lang="en-US" smtClean="0"/>
              <a:t>Identify </a:t>
            </a:r>
            <a:r>
              <a:rPr lang="en-US"/>
              <a:t>the strengths and weaknesses of face-to-face meetings</a:t>
            </a:r>
            <a:r>
              <a:rPr lang="en-US" smtClean="0"/>
              <a:t>?</a:t>
            </a:r>
          </a:p>
          <a:p>
            <a:pPr>
              <a:buFont typeface="Wingdings" panose="05000000000000000000" pitchFamily="2" charset="2"/>
              <a:buChar char="Ø"/>
            </a:pPr>
            <a:r>
              <a:rPr lang="en-US"/>
              <a:t>List types of effective application technologies for meetings?</a:t>
            </a:r>
          </a:p>
          <a:p>
            <a:endParaRPr lang="en-US"/>
          </a:p>
          <a:p>
            <a:endParaRPr lang="en-US"/>
          </a:p>
        </p:txBody>
      </p:sp>
      <p:pic>
        <p:nvPicPr>
          <p:cNvPr id="11" name="Picture 10"/>
          <p:cNvPicPr>
            <a:picLocks noChangeAspect="1"/>
          </p:cNvPicPr>
          <p:nvPr/>
        </p:nvPicPr>
        <p:blipFill>
          <a:blip r:embed="rId2"/>
          <a:stretch>
            <a:fillRect/>
          </a:stretch>
        </p:blipFill>
        <p:spPr>
          <a:xfrm>
            <a:off x="1690254" y="3635108"/>
            <a:ext cx="3851565" cy="2567709"/>
          </a:xfrm>
          <a:prstGeom prst="rect">
            <a:avLst/>
          </a:prstGeom>
        </p:spPr>
      </p:pic>
    </p:spTree>
    <p:extLst>
      <p:ext uri="{BB962C8B-B14F-4D97-AF65-F5344CB8AC3E}">
        <p14:creationId xmlns:p14="http://schemas.microsoft.com/office/powerpoint/2010/main" val="9077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FORMULATING AN AGENDA </a:t>
            </a:r>
          </a:p>
        </p:txBody>
      </p:sp>
      <p:sp>
        <p:nvSpPr>
          <p:cNvPr id="5" name="Content Placeholder 4"/>
          <p:cNvSpPr>
            <a:spLocks noGrp="1"/>
          </p:cNvSpPr>
          <p:nvPr>
            <p:ph idx="1"/>
          </p:nvPr>
        </p:nvSpPr>
        <p:spPr/>
        <p:txBody>
          <a:bodyPr>
            <a:normAutofit fontScale="92500" lnSpcReduction="20000"/>
          </a:bodyPr>
          <a:lstStyle/>
          <a:p>
            <a:pPr marL="533400" indent="-533400" algn="ctr">
              <a:buNone/>
            </a:pPr>
            <a:r>
              <a:rPr lang="en-US" altLang="en-US" sz="2800" b="1"/>
              <a:t>Agenda</a:t>
            </a:r>
          </a:p>
          <a:p>
            <a:pPr marL="533400" indent="-533400" algn="ctr">
              <a:buNone/>
            </a:pPr>
            <a:r>
              <a:rPr lang="en-US" altLang="en-US" b="1"/>
              <a:t>The outline of items to be discussed and tasks to be accomplished during a meeting</a:t>
            </a:r>
          </a:p>
          <a:p>
            <a:pPr marL="533400" indent="-533400" algn="ctr">
              <a:buNone/>
            </a:pPr>
            <a:endParaRPr lang="en-US" altLang="en-US" sz="1000"/>
          </a:p>
          <a:p>
            <a:pPr marL="365125" indent="-255588">
              <a:buFont typeface="Wingdings 3" panose="05040102010807070707" pitchFamily="18" charset="2"/>
              <a:buChar char=""/>
            </a:pPr>
            <a:endParaRPr lang="en-US" altLang="en-US" sz="2400"/>
          </a:p>
          <a:p>
            <a:pPr>
              <a:spcAft>
                <a:spcPts val="0"/>
              </a:spcAft>
              <a:defRPr/>
            </a:pPr>
            <a:r>
              <a:rPr lang="en-US" sz="2400" b="1"/>
              <a:t>Why? </a:t>
            </a:r>
            <a:r>
              <a:rPr lang="en-US" sz="2400"/>
              <a:t>“ Discuss about the drop-out” </a:t>
            </a:r>
            <a:r>
              <a:rPr lang="en-US" sz="2400">
                <a:sym typeface="Wingdings" pitchFamily="2" charset="2"/>
              </a:rPr>
              <a:t> topic, not goal</a:t>
            </a:r>
          </a:p>
          <a:p>
            <a:pPr>
              <a:spcAft>
                <a:spcPts val="0"/>
              </a:spcAft>
              <a:defRPr/>
            </a:pPr>
            <a:r>
              <a:rPr lang="en-US" sz="2400" b="1">
                <a:sym typeface="Wingdings" pitchFamily="2" charset="2"/>
              </a:rPr>
              <a:t>Who</a:t>
            </a:r>
            <a:r>
              <a:rPr lang="en-US" sz="2400" b="1" smtClean="0">
                <a:sym typeface="Wingdings" pitchFamily="2" charset="2"/>
              </a:rPr>
              <a:t>? </a:t>
            </a:r>
            <a:endParaRPr lang="en-US" sz="2400" b="1">
              <a:sym typeface="Wingdings" pitchFamily="2" charset="2"/>
            </a:endParaRPr>
          </a:p>
          <a:p>
            <a:pPr>
              <a:spcAft>
                <a:spcPts val="0"/>
              </a:spcAft>
              <a:defRPr/>
            </a:pPr>
            <a:r>
              <a:rPr lang="en-US" sz="2400" b="1">
                <a:sym typeface="Wingdings" pitchFamily="2" charset="2"/>
              </a:rPr>
              <a:t>When? </a:t>
            </a:r>
            <a:r>
              <a:rPr lang="en-US" sz="2400">
                <a:sym typeface="Wingdings" pitchFamily="2" charset="2"/>
              </a:rPr>
              <a:t>In the morning? in the evening? After working time? At the weekend?</a:t>
            </a:r>
          </a:p>
          <a:p>
            <a:pPr>
              <a:spcAft>
                <a:spcPts val="0"/>
              </a:spcAft>
              <a:defRPr/>
            </a:pPr>
            <a:r>
              <a:rPr lang="en-US" sz="2400" b="1">
                <a:sym typeface="Wingdings" pitchFamily="2" charset="2"/>
              </a:rPr>
              <a:t>Where? </a:t>
            </a:r>
            <a:r>
              <a:rPr lang="en-US" sz="2400">
                <a:sym typeface="Wingdings" pitchFamily="2" charset="2"/>
              </a:rPr>
              <a:t>At meeting room? Outside the office?..</a:t>
            </a:r>
          </a:p>
          <a:p>
            <a:pPr>
              <a:spcAft>
                <a:spcPts val="0"/>
              </a:spcAft>
              <a:defRPr/>
            </a:pPr>
            <a:r>
              <a:rPr lang="en-US" sz="2400" b="1">
                <a:sym typeface="Wingdings" pitchFamily="2" charset="2"/>
              </a:rPr>
              <a:t>What materials needed for meeting? </a:t>
            </a:r>
          </a:p>
          <a:p>
            <a:pPr marL="114300" indent="0">
              <a:spcAft>
                <a:spcPts val="0"/>
              </a:spcAft>
              <a:buNone/>
              <a:defRPr/>
            </a:pPr>
            <a:r>
              <a:rPr lang="en-US" sz="2400" b="1">
                <a:sym typeface="Wingdings" pitchFamily="2" charset="2"/>
              </a:rPr>
              <a:t>	</a:t>
            </a:r>
            <a:endParaRPr lang="en-US" altLang="en-US" sz="2400" smtClean="0"/>
          </a:p>
          <a:p>
            <a:endParaRPr lang="en-US"/>
          </a:p>
        </p:txBody>
      </p:sp>
    </p:spTree>
    <p:extLst>
      <p:ext uri="{BB962C8B-B14F-4D97-AF65-F5344CB8AC3E}">
        <p14:creationId xmlns:p14="http://schemas.microsoft.com/office/powerpoint/2010/main" val="121963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 of agenda </a:t>
            </a:r>
            <a:endParaRPr lang="en-US"/>
          </a:p>
        </p:txBody>
      </p:sp>
      <p:sp>
        <p:nvSpPr>
          <p:cNvPr id="3" name="Content Placeholder 2"/>
          <p:cNvSpPr>
            <a:spLocks noGrp="1"/>
          </p:cNvSpPr>
          <p:nvPr>
            <p:ph sz="half" idx="1"/>
          </p:nvPr>
        </p:nvSpPr>
        <p:spPr/>
        <p:txBody>
          <a:bodyPr/>
          <a:lstStyle/>
          <a:p>
            <a:pPr marL="365125" indent="-255588">
              <a:buFont typeface="Wingdings 3" panose="05040102010807070707" pitchFamily="18" charset="2"/>
              <a:buChar char=""/>
            </a:pPr>
            <a:r>
              <a:rPr lang="en-US" altLang="en-US"/>
              <a:t>Purpose of </a:t>
            </a:r>
            <a:r>
              <a:rPr lang="en-US" altLang="en-US" smtClean="0"/>
              <a:t>Meeting</a:t>
            </a:r>
          </a:p>
          <a:p>
            <a:pPr marL="365125" indent="-255588">
              <a:buFont typeface="Wingdings 3" panose="05040102010807070707" pitchFamily="18" charset="2"/>
              <a:buChar char=""/>
            </a:pPr>
            <a:r>
              <a:rPr lang="en-US" altLang="en-US"/>
              <a:t>a list </a:t>
            </a:r>
            <a:r>
              <a:rPr lang="en-US" altLang="en-US" smtClean="0"/>
              <a:t>of </a:t>
            </a:r>
            <a:r>
              <a:rPr lang="en-US" altLang="en-US"/>
              <a:t>points to be considered, and a brief summary of </a:t>
            </a:r>
            <a:r>
              <a:rPr lang="en-US" altLang="en-US" smtClean="0"/>
              <a:t>relevant </a:t>
            </a:r>
            <a:r>
              <a:rPr lang="en-US" altLang="en-US"/>
              <a:t>information that relates to each </a:t>
            </a:r>
            <a:r>
              <a:rPr lang="en-US" altLang="en-US" smtClean="0"/>
              <a:t>point.</a:t>
            </a:r>
            <a:endParaRPr lang="en-US" altLang="en-US"/>
          </a:p>
          <a:p>
            <a:pPr marL="365125" indent="-255588">
              <a:buFont typeface="Wingdings 3" panose="05040102010807070707" pitchFamily="18" charset="2"/>
              <a:buChar char=""/>
            </a:pPr>
            <a:r>
              <a:rPr lang="en-US" altLang="en-US" smtClean="0"/>
              <a:t>List </a:t>
            </a:r>
            <a:r>
              <a:rPr lang="en-US" altLang="en-US"/>
              <a:t>of </a:t>
            </a:r>
            <a:r>
              <a:rPr lang="en-US" altLang="en-US" smtClean="0"/>
              <a:t>participants</a:t>
            </a:r>
            <a:endParaRPr lang="en-US" altLang="en-US"/>
          </a:p>
          <a:p>
            <a:pPr marL="365125" indent="-255588">
              <a:buFont typeface="Wingdings 3" panose="05040102010807070707" pitchFamily="18" charset="2"/>
              <a:buChar char=""/>
            </a:pPr>
            <a:r>
              <a:rPr lang="en-US" altLang="en-US" smtClean="0"/>
              <a:t>Date</a:t>
            </a:r>
          </a:p>
          <a:p>
            <a:pPr marL="365125" indent="-255588">
              <a:buFont typeface="Wingdings 3" panose="05040102010807070707" pitchFamily="18" charset="2"/>
              <a:buChar char=""/>
            </a:pPr>
            <a:r>
              <a:rPr lang="en-US" altLang="en-US" smtClean="0"/>
              <a:t>Time</a:t>
            </a:r>
          </a:p>
          <a:p>
            <a:pPr marL="365125" indent="-255588">
              <a:buFont typeface="Wingdings 3" panose="05040102010807070707" pitchFamily="18" charset="2"/>
              <a:buChar char=""/>
            </a:pPr>
            <a:r>
              <a:rPr lang="en-US" altLang="en-US" smtClean="0"/>
              <a:t> </a:t>
            </a:r>
            <a:r>
              <a:rPr lang="en-US" altLang="en-US"/>
              <a:t>Place</a:t>
            </a:r>
          </a:p>
          <a:p>
            <a:endParaRPr lang="en-US"/>
          </a:p>
        </p:txBody>
      </p:sp>
      <p:pic>
        <p:nvPicPr>
          <p:cNvPr id="5" name="Content Placeholder 4"/>
          <p:cNvPicPr>
            <a:picLocks noGrp="1" noChangeAspect="1"/>
          </p:cNvPicPr>
          <p:nvPr>
            <p:ph sz="half" idx="2"/>
          </p:nvPr>
        </p:nvPicPr>
        <p:blipFill>
          <a:blip r:embed="rId2"/>
          <a:stretch>
            <a:fillRect/>
          </a:stretch>
        </p:blipFill>
        <p:spPr>
          <a:xfrm>
            <a:off x="7292528" y="1846263"/>
            <a:ext cx="2788545" cy="4022725"/>
          </a:xfrm>
          <a:prstGeom prst="rect">
            <a:avLst/>
          </a:prstGeom>
        </p:spPr>
      </p:pic>
    </p:spTree>
    <p:extLst>
      <p:ext uri="{BB962C8B-B14F-4D97-AF65-F5344CB8AC3E}">
        <p14:creationId xmlns:p14="http://schemas.microsoft.com/office/powerpoint/2010/main" val="3487494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INVITING MEETING PARTICIPANTS </a:t>
            </a:r>
          </a:p>
        </p:txBody>
      </p:sp>
      <p:sp>
        <p:nvSpPr>
          <p:cNvPr id="5" name="Content Placeholder 4"/>
          <p:cNvSpPr>
            <a:spLocks noGrp="1"/>
          </p:cNvSpPr>
          <p:nvPr>
            <p:ph idx="1"/>
          </p:nvPr>
        </p:nvSpPr>
        <p:spPr/>
        <p:txBody>
          <a:bodyPr/>
          <a:lstStyle/>
          <a:p>
            <a:pPr>
              <a:buFont typeface="Wingdings" panose="05000000000000000000" pitchFamily="2" charset="2"/>
              <a:buChar char="v"/>
            </a:pPr>
            <a:r>
              <a:rPr lang="en-US" b="1"/>
              <a:t>Adding additional participants for no clear reason </a:t>
            </a:r>
            <a:r>
              <a:rPr lang="en-US"/>
              <a:t>will only make the process more complex and may produce negative results. </a:t>
            </a:r>
          </a:p>
          <a:p>
            <a:pPr>
              <a:buFont typeface="Wingdings" panose="05000000000000000000" pitchFamily="2" charset="2"/>
              <a:buChar char="v"/>
            </a:pPr>
            <a:r>
              <a:rPr lang="en-US" b="1"/>
              <a:t>Inviting the participants via e-mail </a:t>
            </a:r>
            <a:r>
              <a:rPr lang="en-US"/>
              <a:t>has become increasingly common across business and industry.</a:t>
            </a:r>
          </a:p>
          <a:p>
            <a:pPr>
              <a:buFont typeface="Wingdings" panose="05000000000000000000" pitchFamily="2" charset="2"/>
              <a:buChar char="v"/>
            </a:pPr>
            <a:r>
              <a:rPr lang="en-US" b="1"/>
              <a:t>Software programs like Microsoft Outlook </a:t>
            </a:r>
            <a:r>
              <a:rPr lang="en-US"/>
              <a:t>allow you to initiate a meeting request and receive an “accept” or “decline” response that makes the invitation process organized and straightforward.</a:t>
            </a:r>
          </a:p>
          <a:p>
            <a:pPr>
              <a:buFont typeface="Wingdings" panose="05000000000000000000" pitchFamily="2" charset="2"/>
              <a:buChar char="v"/>
            </a:pPr>
            <a:r>
              <a:rPr lang="en-US" b="1"/>
              <a:t>A reminder e-mail on the day of the meeting</a:t>
            </a:r>
            <a:r>
              <a:rPr lang="en-US"/>
              <a:t>, often early in the morning, can serve as a personal effort to highlight the activities of the day.  </a:t>
            </a:r>
          </a:p>
          <a:p>
            <a:endParaRPr lang="en-US"/>
          </a:p>
        </p:txBody>
      </p:sp>
    </p:spTree>
    <p:extLst>
      <p:ext uri="{BB962C8B-B14F-4D97-AF65-F5344CB8AC3E}">
        <p14:creationId xmlns:p14="http://schemas.microsoft.com/office/powerpoint/2010/main" val="2497185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176</TotalTime>
  <Words>1089</Words>
  <Application>Microsoft Office PowerPoint</Application>
  <PresentationFormat>Widescreen</PresentationFormat>
  <Paragraphs>115</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Quattrocento Sans</vt:lpstr>
      <vt:lpstr>Wingdings</vt:lpstr>
      <vt:lpstr>Wingdings 3</vt:lpstr>
      <vt:lpstr>Retrospect</vt:lpstr>
      <vt:lpstr>Groups and meetings</vt:lpstr>
      <vt:lpstr>Chapter outlines</vt:lpstr>
      <vt:lpstr>LEARNING OBJECTIVES</vt:lpstr>
      <vt:lpstr>What is a meeting?</vt:lpstr>
      <vt:lpstr>Preparation </vt:lpstr>
      <vt:lpstr>DECIDING HOW TO MEET</vt:lpstr>
      <vt:lpstr>FORMULATING AN AGENDA </vt:lpstr>
      <vt:lpstr>Components of agenda </vt:lpstr>
      <vt:lpstr>INVITING MEETING PARTICIPANTS </vt:lpstr>
      <vt:lpstr>IDENTIFYING AN APPROPRIATE MEETING SPACE </vt:lpstr>
      <vt:lpstr>MEETING CHECKLIST FOR PARTICIPANTS </vt:lpstr>
      <vt:lpstr>Perils of Poor Facilitation</vt:lpstr>
      <vt:lpstr>Guidelines for Facilitating a Meeting </vt:lpstr>
      <vt:lpstr>Guidelines for Facilitating a Meeting (cont.)</vt:lpstr>
      <vt:lpstr>POST-Meeting Communication </vt:lpstr>
      <vt:lpstr>Sample of Informal Minutes</vt:lpstr>
      <vt:lpstr>Using Technology</vt:lpstr>
      <vt:lpstr>TIPS FOR VIRTUAL MEETINGS</vt:lpstr>
      <vt:lpstr>Review &amp; Reflection 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21. Groups and meetings 22. Persuasive Presentations </dc:title>
  <dc:creator>Admin</dc:creator>
  <cp:lastModifiedBy>Admin</cp:lastModifiedBy>
  <cp:revision>34</cp:revision>
  <dcterms:created xsi:type="dcterms:W3CDTF">2021-08-31T13:06:13Z</dcterms:created>
  <dcterms:modified xsi:type="dcterms:W3CDTF">2021-09-01T18:43:02Z</dcterms:modified>
</cp:coreProperties>
</file>