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6"/>
  </p:notesMasterIdLst>
  <p:sldIdLst>
    <p:sldId id="256" r:id="rId2"/>
    <p:sldId id="257" r:id="rId3"/>
    <p:sldId id="258" r:id="rId4"/>
    <p:sldId id="262" r:id="rId5"/>
    <p:sldId id="263" r:id="rId6"/>
    <p:sldId id="264"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66" r:id="rId23"/>
    <p:sldId id="267"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04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0"/>
        <p:cNvGrpSpPr/>
        <p:nvPr/>
      </p:nvGrpSpPr>
      <p:grpSpPr>
        <a:xfrm>
          <a:off x="0" y="0"/>
          <a:ext cx="0" cy="0"/>
          <a:chOff x="0" y="0"/>
          <a:chExt cx="0" cy="0"/>
        </a:xfrm>
      </p:grpSpPr>
      <p:sp>
        <p:nvSpPr>
          <p:cNvPr id="21" name="Google Shape;21;p30"/>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22" name="Google Shape;22;p30"/>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23" name="Google Shape;23;p30"/>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0"/>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25" name="Google Shape;25;p30"/>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1250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10620252" cy="2618554"/>
          </a:xfrm>
        </p:spPr>
        <p:txBody>
          <a:bodyPr>
            <a:normAutofit/>
          </a:bodyPr>
          <a:lstStyle/>
          <a:p>
            <a:r>
              <a:rPr lang="en-US" smtClean="0"/>
              <a:t>Persuasive </a:t>
            </a:r>
            <a:r>
              <a:rPr lang="en-US"/>
              <a:t>Presentations </a:t>
            </a:r>
          </a:p>
        </p:txBody>
      </p:sp>
      <p:sp>
        <p:nvSpPr>
          <p:cNvPr id="3" name="Subtitle 2"/>
          <p:cNvSpPr>
            <a:spLocks noGrp="1"/>
          </p:cNvSpPr>
          <p:nvPr>
            <p:ph type="subTitle" idx="1"/>
          </p:nvPr>
        </p:nvSpPr>
        <p:spPr/>
        <p:txBody>
          <a:bodyPr/>
          <a:lstStyle/>
          <a:p>
            <a:pPr lvl="0"/>
            <a:r>
              <a:rPr lang="en-US"/>
              <a:t>Session VI: Groups &amp; Teams (In) Action</a:t>
            </a:r>
          </a:p>
          <a:p>
            <a:endParaRPr lang="en-US"/>
          </a:p>
        </p:txBody>
      </p:sp>
      <p:pic>
        <p:nvPicPr>
          <p:cNvPr id="4" name="Picture 3"/>
          <p:cNvPicPr>
            <a:picLocks noChangeAspect="1"/>
          </p:cNvPicPr>
          <p:nvPr/>
        </p:nvPicPr>
        <p:blipFill>
          <a:blip r:embed="rId2"/>
          <a:stretch>
            <a:fillRect/>
          </a:stretch>
        </p:blipFill>
        <p:spPr>
          <a:xfrm>
            <a:off x="3808180" y="436853"/>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Social Penetration Theory </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q"/>
            </a:pPr>
            <a:endParaRPr lang="en-US" b="1" smtClean="0"/>
          </a:p>
          <a:p>
            <a:pPr>
              <a:buFont typeface="Wingdings" panose="05000000000000000000" pitchFamily="2" charset="2"/>
              <a:buChar char="q"/>
            </a:pPr>
            <a:r>
              <a:rPr lang="en-US" b="1" smtClean="0"/>
              <a:t>The </a:t>
            </a:r>
            <a:r>
              <a:rPr lang="en-US" b="1"/>
              <a:t>social penetration theory</a:t>
            </a:r>
            <a:r>
              <a:rPr lang="en-US"/>
              <a:t>, which describes how we move </a:t>
            </a:r>
            <a:r>
              <a:rPr lang="en-US" smtClean="0"/>
              <a:t>from </a:t>
            </a:r>
            <a:r>
              <a:rPr lang="en-US"/>
              <a:t>superficial talk to intimate and revealing talk (Altman, I. and Taylor, D., 1973). </a:t>
            </a:r>
          </a:p>
          <a:p>
            <a:pPr>
              <a:buFont typeface="Wingdings" panose="05000000000000000000" pitchFamily="2" charset="2"/>
              <a:buChar char="q"/>
            </a:pPr>
            <a:r>
              <a:rPr lang="en-US" b="1" smtClean="0"/>
              <a:t>“Onion model”:</a:t>
            </a:r>
            <a:r>
              <a:rPr lang="en-US" smtClean="0"/>
              <a:t> </a:t>
            </a:r>
            <a:r>
              <a:rPr lang="en-US"/>
              <a:t>we see </a:t>
            </a:r>
            <a:r>
              <a:rPr lang="en-US" smtClean="0"/>
              <a:t>how </a:t>
            </a:r>
            <a:r>
              <a:rPr lang="en-US"/>
              <a:t>we start out on superficial level, but as we peel away the layers, we gain knowledge about the other person that </a:t>
            </a:r>
            <a:r>
              <a:rPr lang="en-US" smtClean="0"/>
              <a:t>encompasses </a:t>
            </a:r>
            <a:r>
              <a:rPr lang="en-US"/>
              <a:t>both breadth and depth. </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18238" y="2149278"/>
            <a:ext cx="4937125" cy="3416695"/>
          </a:xfrm>
        </p:spPr>
      </p:pic>
    </p:spTree>
    <p:extLst>
      <p:ext uri="{BB962C8B-B14F-4D97-AF65-F5344CB8AC3E}">
        <p14:creationId xmlns:p14="http://schemas.microsoft.com/office/powerpoint/2010/main" val="25357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Altman and Taylor’s Social Penetration Model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068" y="1846263"/>
            <a:ext cx="6248190" cy="4022725"/>
          </a:xfrm>
        </p:spPr>
      </p:pic>
    </p:spTree>
    <p:extLst>
      <p:ext uri="{BB962C8B-B14F-4D97-AF65-F5344CB8AC3E}">
        <p14:creationId xmlns:p14="http://schemas.microsoft.com/office/powerpoint/2010/main" val="1342828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American Foreign Service Manual Iceberg Model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34991" y="1846263"/>
            <a:ext cx="3788196" cy="4489882"/>
          </a:xfrm>
        </p:spPr>
      </p:pic>
    </p:spTree>
    <p:extLst>
      <p:ext uri="{BB962C8B-B14F-4D97-AF65-F5344CB8AC3E}">
        <p14:creationId xmlns:p14="http://schemas.microsoft.com/office/powerpoint/2010/main" val="2117050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Speaking Ethically and Avoiding Fallacies</a:t>
            </a:r>
          </a:p>
        </p:txBody>
      </p:sp>
      <p:sp>
        <p:nvSpPr>
          <p:cNvPr id="3" name="Content Placeholder 2"/>
          <p:cNvSpPr>
            <a:spLocks noGrp="1"/>
          </p:cNvSpPr>
          <p:nvPr>
            <p:ph sz="half" idx="1"/>
          </p:nvPr>
        </p:nvSpPr>
        <p:spPr/>
        <p:txBody>
          <a:bodyPr/>
          <a:lstStyle/>
          <a:p>
            <a:pPr algn="ctr">
              <a:buFont typeface="Wingdings" panose="05000000000000000000" pitchFamily="2" charset="2"/>
              <a:buChar char="v"/>
            </a:pPr>
            <a:r>
              <a:rPr lang="en-US" smtClean="0"/>
              <a:t>Fairness</a:t>
            </a:r>
          </a:p>
          <a:p>
            <a:pPr algn="ctr">
              <a:buFont typeface="Wingdings" panose="05000000000000000000" pitchFamily="2" charset="2"/>
              <a:buChar char="v"/>
            </a:pPr>
            <a:r>
              <a:rPr lang="en-US" smtClean="0"/>
              <a:t>Freedom</a:t>
            </a:r>
          </a:p>
          <a:p>
            <a:pPr algn="ctr">
              <a:buFont typeface="Wingdings" panose="05000000000000000000" pitchFamily="2" charset="2"/>
              <a:buChar char="v"/>
            </a:pPr>
            <a:r>
              <a:rPr lang="en-US" smtClean="0"/>
              <a:t>Ethics</a:t>
            </a:r>
          </a:p>
        </p:txBody>
      </p:sp>
      <p:sp>
        <p:nvSpPr>
          <p:cNvPr id="4" name="Content Placeholder 3"/>
          <p:cNvSpPr>
            <a:spLocks noGrp="1"/>
          </p:cNvSpPr>
          <p:nvPr>
            <p:ph sz="half" idx="2"/>
          </p:nvPr>
        </p:nvSpPr>
        <p:spPr/>
        <p:txBody>
          <a:bodyPr/>
          <a:lstStyle/>
          <a:p>
            <a:pPr algn="ctr">
              <a:buFont typeface="Wingdings" panose="05000000000000000000" pitchFamily="2" charset="2"/>
              <a:buChar char="v"/>
            </a:pPr>
            <a:r>
              <a:rPr lang="en-US"/>
              <a:t>Manipulation </a:t>
            </a:r>
            <a:endParaRPr lang="en-US" smtClean="0"/>
          </a:p>
          <a:p>
            <a:pPr algn="ctr">
              <a:buFont typeface="Wingdings" panose="05000000000000000000" pitchFamily="2" charset="2"/>
              <a:buChar char="v"/>
            </a:pPr>
            <a:r>
              <a:rPr lang="en-US" smtClean="0"/>
              <a:t>Deception</a:t>
            </a:r>
          </a:p>
          <a:p>
            <a:pPr algn="ctr">
              <a:buFont typeface="Wingdings" panose="05000000000000000000" pitchFamily="2" charset="2"/>
              <a:buChar char="v"/>
            </a:pPr>
            <a:r>
              <a:rPr lang="en-US" smtClean="0"/>
              <a:t>Bias</a:t>
            </a:r>
          </a:p>
          <a:p>
            <a:pPr algn="ctr">
              <a:buFont typeface="Wingdings" panose="05000000000000000000" pitchFamily="2" charset="2"/>
              <a:buChar char="v"/>
            </a:pPr>
            <a:r>
              <a:rPr lang="en-US"/>
              <a:t>Bribery</a:t>
            </a:r>
          </a:p>
        </p:txBody>
      </p:sp>
      <p:sp>
        <p:nvSpPr>
          <p:cNvPr id="5" name="Rectangle 4"/>
          <p:cNvSpPr/>
          <p:nvPr/>
        </p:nvSpPr>
        <p:spPr>
          <a:xfrm>
            <a:off x="1360793" y="4177207"/>
            <a:ext cx="9935925" cy="553998"/>
          </a:xfrm>
          <a:prstGeom prst="rect">
            <a:avLst/>
          </a:prstGeom>
        </p:spPr>
        <p:txBody>
          <a:bodyPr wrap="none">
            <a:spAutoFit/>
          </a:bodyPr>
          <a:lstStyle/>
          <a:p>
            <a:r>
              <a:rPr lang="en-US" sz="3000">
                <a:solidFill>
                  <a:srgbClr val="FF0000"/>
                </a:solidFill>
              </a:rPr>
              <a:t>What comes to mind when you think of speaking to persuade?</a:t>
            </a:r>
          </a:p>
        </p:txBody>
      </p:sp>
    </p:spTree>
    <p:extLst>
      <p:ext uri="{BB962C8B-B14F-4D97-AF65-F5344CB8AC3E}">
        <p14:creationId xmlns:p14="http://schemas.microsoft.com/office/powerpoint/2010/main" val="3650397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Eleven Points for Speaking Ethically </a:t>
            </a:r>
          </a:p>
        </p:txBody>
      </p:sp>
      <p:sp>
        <p:nvSpPr>
          <p:cNvPr id="3" name="Content Placeholder 2"/>
          <p:cNvSpPr>
            <a:spLocks noGrp="1"/>
          </p:cNvSpPr>
          <p:nvPr>
            <p:ph sz="half" idx="1"/>
          </p:nvPr>
        </p:nvSpPr>
        <p:spPr/>
        <p:txBody>
          <a:bodyPr>
            <a:normAutofit fontScale="85000" lnSpcReduction="20000"/>
          </a:bodyPr>
          <a:lstStyle/>
          <a:p>
            <a:pPr marL="457200" indent="-457200">
              <a:buFont typeface="+mj-lt"/>
              <a:buAutoNum type="arabicPeriod"/>
            </a:pPr>
            <a:r>
              <a:rPr lang="en-US"/>
              <a:t>U</a:t>
            </a:r>
            <a:r>
              <a:rPr lang="en-US" smtClean="0"/>
              <a:t>se </a:t>
            </a:r>
            <a:r>
              <a:rPr lang="en-US"/>
              <a:t>false, fabricated, misrepresented, distorted or irrelevant evidence to support arguments or claims. </a:t>
            </a:r>
            <a:endParaRPr lang="en-US" smtClean="0"/>
          </a:p>
          <a:p>
            <a:pPr marL="457200" indent="-457200">
              <a:buFont typeface="+mj-lt"/>
              <a:buAutoNum type="arabicPeriod"/>
            </a:pPr>
            <a:r>
              <a:rPr lang="en-US"/>
              <a:t>I</a:t>
            </a:r>
            <a:r>
              <a:rPr lang="en-US" smtClean="0"/>
              <a:t>ntentionally </a:t>
            </a:r>
            <a:r>
              <a:rPr lang="en-US"/>
              <a:t>use unsupported, misleading, or illogical reasoning. </a:t>
            </a:r>
          </a:p>
          <a:p>
            <a:pPr marL="457200" indent="-457200">
              <a:buFont typeface="+mj-lt"/>
              <a:buAutoNum type="arabicPeriod"/>
            </a:pPr>
            <a:r>
              <a:rPr lang="en-US"/>
              <a:t>R</a:t>
            </a:r>
            <a:r>
              <a:rPr lang="en-US" smtClean="0"/>
              <a:t>epresent </a:t>
            </a:r>
            <a:r>
              <a:rPr lang="en-US"/>
              <a:t>yourself as informed or an “expert” on a subject when you are not. </a:t>
            </a:r>
            <a:endParaRPr lang="en-US" smtClean="0"/>
          </a:p>
          <a:p>
            <a:pPr marL="457200" indent="-457200">
              <a:buFont typeface="+mj-lt"/>
              <a:buAutoNum type="arabicPeriod"/>
            </a:pPr>
            <a:r>
              <a:rPr lang="en-US" smtClean="0"/>
              <a:t>Use </a:t>
            </a:r>
            <a:r>
              <a:rPr lang="en-US"/>
              <a:t>irrelevant appeals to divert attention from the issue at hand. </a:t>
            </a:r>
            <a:endParaRPr lang="en-US" smtClean="0"/>
          </a:p>
          <a:p>
            <a:pPr marL="457200" indent="-457200">
              <a:buFont typeface="+mj-lt"/>
              <a:buAutoNum type="arabicPeriod"/>
            </a:pPr>
            <a:r>
              <a:rPr lang="en-US" smtClean="0"/>
              <a:t>Ask </a:t>
            </a:r>
            <a:r>
              <a:rPr lang="en-US"/>
              <a:t>your audience to link your idea or proposal to emotion-laden values, motives, or goals to which it is actually not related. </a:t>
            </a:r>
          </a:p>
          <a:p>
            <a:pPr marL="457200" indent="-457200">
              <a:buFont typeface="+mj-lt"/>
              <a:buAutoNum type="arabicPeriod"/>
            </a:pPr>
            <a:r>
              <a:rPr lang="en-US" smtClean="0"/>
              <a:t>Deceive your audience by concealing your real purpose, by concealing self-interest, by concealing the group you represent, or by concealing your position as an advocate of a viewpoint. </a:t>
            </a:r>
          </a:p>
        </p:txBody>
      </p:sp>
      <p:sp>
        <p:nvSpPr>
          <p:cNvPr id="4" name="Content Placeholder 3"/>
          <p:cNvSpPr>
            <a:spLocks noGrp="1"/>
          </p:cNvSpPr>
          <p:nvPr>
            <p:ph sz="half" idx="2"/>
          </p:nvPr>
        </p:nvSpPr>
        <p:spPr/>
        <p:txBody>
          <a:bodyPr>
            <a:normAutofit fontScale="85000" lnSpcReduction="20000"/>
          </a:bodyPr>
          <a:lstStyle/>
          <a:p>
            <a:pPr marL="0" indent="0">
              <a:buNone/>
            </a:pPr>
            <a:r>
              <a:rPr lang="en-US" smtClean="0"/>
              <a:t>7. Distort</a:t>
            </a:r>
            <a:r>
              <a:rPr lang="en-US"/>
              <a:t>, hide, or misrepresent the number, scope, intensity, or undesirable features of consequences or effects. </a:t>
            </a:r>
          </a:p>
          <a:p>
            <a:pPr marL="0" indent="0">
              <a:buNone/>
            </a:pPr>
            <a:r>
              <a:rPr lang="en-US" smtClean="0"/>
              <a:t>8. Use </a:t>
            </a:r>
            <a:r>
              <a:rPr lang="en-US"/>
              <a:t>“emotional appeals” that lack a supporting basis of evidence or reasoning. </a:t>
            </a:r>
          </a:p>
          <a:p>
            <a:pPr marL="0" indent="0">
              <a:buNone/>
            </a:pPr>
            <a:r>
              <a:rPr lang="en-US" smtClean="0"/>
              <a:t>9. Oversimplify </a:t>
            </a:r>
            <a:r>
              <a:rPr lang="en-US"/>
              <a:t>complex, gradation-laden situations into simplistic, two-valued, either-or, polar views or choices. </a:t>
            </a:r>
            <a:endParaRPr lang="en-US" smtClean="0"/>
          </a:p>
          <a:p>
            <a:pPr marL="0" indent="0">
              <a:buNone/>
            </a:pPr>
            <a:r>
              <a:rPr lang="en-US" smtClean="0"/>
              <a:t>10. Pretend </a:t>
            </a:r>
            <a:r>
              <a:rPr lang="en-US"/>
              <a:t>certainty where tentativeness and degrees of probability would be more accurate. </a:t>
            </a:r>
          </a:p>
          <a:p>
            <a:pPr marL="0" indent="0">
              <a:buNone/>
            </a:pPr>
            <a:r>
              <a:rPr lang="en-US" smtClean="0"/>
              <a:t>11. Advocate </a:t>
            </a:r>
            <a:r>
              <a:rPr lang="en-US"/>
              <a:t>something which you yourself do not believe in. </a:t>
            </a:r>
          </a:p>
          <a:p>
            <a:endParaRPr lang="en-US"/>
          </a:p>
        </p:txBody>
      </p:sp>
    </p:spTree>
    <p:extLst>
      <p:ext uri="{BB962C8B-B14F-4D97-AF65-F5344CB8AC3E}">
        <p14:creationId xmlns:p14="http://schemas.microsoft.com/office/powerpoint/2010/main" val="417734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Avoiding Fallacies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892" y="1737360"/>
            <a:ext cx="4673600" cy="4605769"/>
          </a:xfrm>
        </p:spPr>
      </p:pic>
    </p:spTree>
    <p:extLst>
      <p:ext uri="{BB962C8B-B14F-4D97-AF65-F5344CB8AC3E}">
        <p14:creationId xmlns:p14="http://schemas.microsoft.com/office/powerpoint/2010/main" val="431679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Avoid mistakes by:</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Get </a:t>
            </a:r>
            <a:r>
              <a:rPr lang="en-US"/>
              <a:t>their attention </a:t>
            </a:r>
            <a:endParaRPr lang="en-US" smtClean="0"/>
          </a:p>
          <a:p>
            <a:pPr marL="457200" indent="-457200">
              <a:buFont typeface="+mj-lt"/>
              <a:buAutoNum type="arabicPeriod"/>
            </a:pPr>
            <a:r>
              <a:rPr lang="en-US" smtClean="0"/>
              <a:t>Identify </a:t>
            </a:r>
            <a:r>
              <a:rPr lang="en-US"/>
              <a:t>the need (i.e., Problem) </a:t>
            </a:r>
          </a:p>
          <a:p>
            <a:pPr marL="457200" indent="-457200">
              <a:buFont typeface="+mj-lt"/>
              <a:buAutoNum type="arabicPeriod"/>
            </a:pPr>
            <a:r>
              <a:rPr lang="en-US" smtClean="0"/>
              <a:t>Satisfy </a:t>
            </a:r>
            <a:r>
              <a:rPr lang="en-US"/>
              <a:t>the need (i.e., Solution to the problem) </a:t>
            </a:r>
          </a:p>
          <a:p>
            <a:pPr marL="457200" indent="-457200">
              <a:buFont typeface="+mj-lt"/>
              <a:buAutoNum type="arabicPeriod"/>
            </a:pPr>
            <a:r>
              <a:rPr lang="en-US" smtClean="0"/>
              <a:t>Present </a:t>
            </a:r>
            <a:r>
              <a:rPr lang="en-US"/>
              <a:t>a vision or solution </a:t>
            </a:r>
          </a:p>
          <a:p>
            <a:pPr marL="457200" indent="-457200">
              <a:buFont typeface="+mj-lt"/>
              <a:buAutoNum type="arabicPeriod"/>
            </a:pPr>
            <a:r>
              <a:rPr lang="en-US" smtClean="0"/>
              <a:t>Take </a:t>
            </a:r>
            <a:r>
              <a:rPr lang="en-US"/>
              <a:t>action </a:t>
            </a:r>
          </a:p>
        </p:txBody>
      </p:sp>
    </p:spTree>
    <p:extLst>
      <p:ext uri="{BB962C8B-B14F-4D97-AF65-F5344CB8AC3E}">
        <p14:creationId xmlns:p14="http://schemas.microsoft.com/office/powerpoint/2010/main" val="43977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Elevator </a:t>
            </a:r>
            <a:r>
              <a:rPr lang="en-US"/>
              <a:t>Speech </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An elevator speech is a presentation that persuades the listener in less than thirty seconds, or around a hundred words. </a:t>
            </a:r>
          </a:p>
          <a:p>
            <a:pPr>
              <a:buFont typeface="Wingdings" panose="05000000000000000000" pitchFamily="2" charset="2"/>
              <a:buChar char="v"/>
            </a:pPr>
            <a:r>
              <a:rPr lang="en-US"/>
              <a:t>It takes its name from the idea that in a short elevator ride (of perhaps ten floors), carefully chosen words can make a </a:t>
            </a:r>
            <a:r>
              <a:rPr lang="en-US" smtClean="0"/>
              <a:t>difference</a:t>
            </a:r>
            <a:r>
              <a:rPr lang="en-US"/>
              <a:t>. </a:t>
            </a:r>
            <a:endParaRPr lang="en-US" smtClean="0"/>
          </a:p>
        </p:txBody>
      </p:sp>
    </p:spTree>
    <p:extLst>
      <p:ext uri="{BB962C8B-B14F-4D97-AF65-F5344CB8AC3E}">
        <p14:creationId xmlns:p14="http://schemas.microsoft.com/office/powerpoint/2010/main" val="225654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Elevator Speech</a:t>
            </a:r>
          </a:p>
        </p:txBody>
      </p:sp>
      <p:sp>
        <p:nvSpPr>
          <p:cNvPr id="3" name="Content Placeholder 2"/>
          <p:cNvSpPr>
            <a:spLocks noGrp="1"/>
          </p:cNvSpPr>
          <p:nvPr>
            <p:ph idx="1"/>
          </p:nvPr>
        </p:nvSpPr>
        <p:spPr/>
        <p:txBody>
          <a:bodyPr/>
          <a:lstStyle/>
          <a:p>
            <a:pPr marL="457200" indent="-457200">
              <a:buFont typeface="+mj-lt"/>
              <a:buAutoNum type="arabicPeriod"/>
            </a:pPr>
            <a:r>
              <a:rPr lang="en-US" smtClean="0"/>
              <a:t> </a:t>
            </a:r>
            <a:r>
              <a:rPr lang="en-US"/>
              <a:t>What is the topic, product or service? </a:t>
            </a:r>
          </a:p>
          <a:p>
            <a:pPr marL="457200" indent="-457200">
              <a:buFont typeface="+mj-lt"/>
              <a:buAutoNum type="arabicPeriod"/>
            </a:pPr>
            <a:r>
              <a:rPr lang="en-US" smtClean="0"/>
              <a:t> </a:t>
            </a:r>
            <a:r>
              <a:rPr lang="en-US"/>
              <a:t>Who are you? </a:t>
            </a:r>
          </a:p>
          <a:p>
            <a:pPr marL="457200" indent="-457200">
              <a:buFont typeface="+mj-lt"/>
              <a:buAutoNum type="arabicPeriod"/>
            </a:pPr>
            <a:r>
              <a:rPr lang="en-US" smtClean="0"/>
              <a:t> </a:t>
            </a:r>
            <a:r>
              <a:rPr lang="en-US"/>
              <a:t>Who is the target market? (if applicable) </a:t>
            </a:r>
          </a:p>
          <a:p>
            <a:pPr marL="457200" indent="-457200">
              <a:buFont typeface="+mj-lt"/>
              <a:buAutoNum type="arabicPeriod"/>
            </a:pPr>
            <a:r>
              <a:rPr lang="en-US" smtClean="0"/>
              <a:t> </a:t>
            </a:r>
            <a:r>
              <a:rPr lang="en-US"/>
              <a:t>What is the revenue model? (if applicable) </a:t>
            </a:r>
          </a:p>
          <a:p>
            <a:pPr marL="457200" indent="-457200">
              <a:buFont typeface="+mj-lt"/>
              <a:buAutoNum type="arabicPeriod"/>
            </a:pPr>
            <a:r>
              <a:rPr lang="en-US" smtClean="0"/>
              <a:t> What </a:t>
            </a:r>
            <a:r>
              <a:rPr lang="en-US"/>
              <a:t>or who is the competition and what are your advantages? </a:t>
            </a:r>
          </a:p>
        </p:txBody>
      </p:sp>
    </p:spTree>
    <p:extLst>
      <p:ext uri="{BB962C8B-B14F-4D97-AF65-F5344CB8AC3E}">
        <p14:creationId xmlns:p14="http://schemas.microsoft.com/office/powerpoint/2010/main" val="134786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Parts of an Elevator Speech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7644832"/>
              </p:ext>
            </p:extLst>
          </p:nvPr>
        </p:nvGraphicFramePr>
        <p:xfrm>
          <a:off x="1097280" y="2354263"/>
          <a:ext cx="10058400" cy="22250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221454291"/>
                    </a:ext>
                  </a:extLst>
                </a:gridCol>
                <a:gridCol w="5029200">
                  <a:extLst>
                    <a:ext uri="{9D8B030D-6E8A-4147-A177-3AD203B41FA5}">
                      <a16:colId xmlns:a16="http://schemas.microsoft.com/office/drawing/2014/main" val="772344071"/>
                    </a:ext>
                  </a:extLst>
                </a:gridCol>
              </a:tblGrid>
              <a:tr h="370840">
                <a:tc>
                  <a:txBody>
                    <a:bodyPr/>
                    <a:lstStyle/>
                    <a:p>
                      <a:r>
                        <a:rPr lang="en-US" smtClean="0"/>
                        <a:t>Speech Component</a:t>
                      </a:r>
                      <a:endParaRPr lang="en-US"/>
                    </a:p>
                  </a:txBody>
                  <a:tcPr/>
                </a:tc>
                <a:tc>
                  <a:txBody>
                    <a:bodyPr/>
                    <a:lstStyle/>
                    <a:p>
                      <a:r>
                        <a:rPr lang="en-US" smtClean="0"/>
                        <a:t>Adapted to Elevator Speech</a:t>
                      </a:r>
                      <a:endParaRPr lang="en-US"/>
                    </a:p>
                  </a:txBody>
                  <a:tcPr/>
                </a:tc>
                <a:extLst>
                  <a:ext uri="{0D108BD9-81ED-4DB2-BD59-A6C34878D82A}">
                    <a16:rowId xmlns:a16="http://schemas.microsoft.com/office/drawing/2014/main" val="2973615269"/>
                  </a:ext>
                </a:extLst>
              </a:tr>
              <a:tr h="370840">
                <a:tc>
                  <a:txBody>
                    <a:bodyPr/>
                    <a:lstStyle/>
                    <a:p>
                      <a:r>
                        <a:rPr lang="en-US" smtClean="0"/>
                        <a:t>Attention Statement</a:t>
                      </a:r>
                      <a:endParaRPr lang="en-US"/>
                    </a:p>
                  </a:txBody>
                  <a:tcPr/>
                </a:tc>
                <a:tc>
                  <a:txBody>
                    <a:bodyPr/>
                    <a:lstStyle/>
                    <a:p>
                      <a:r>
                        <a:rPr lang="en-US" smtClean="0"/>
                        <a:t>Hook  + information about you</a:t>
                      </a:r>
                      <a:endParaRPr lang="en-US"/>
                    </a:p>
                  </a:txBody>
                  <a:tcPr/>
                </a:tc>
                <a:extLst>
                  <a:ext uri="{0D108BD9-81ED-4DB2-BD59-A6C34878D82A}">
                    <a16:rowId xmlns:a16="http://schemas.microsoft.com/office/drawing/2014/main" val="1608284104"/>
                  </a:ext>
                </a:extLst>
              </a:tr>
              <a:tr h="370840">
                <a:tc>
                  <a:txBody>
                    <a:bodyPr/>
                    <a:lstStyle/>
                    <a:p>
                      <a:r>
                        <a:rPr lang="en-US" smtClean="0"/>
                        <a:t>Introduction </a:t>
                      </a:r>
                      <a:endParaRPr lang="en-US"/>
                    </a:p>
                  </a:txBody>
                  <a:tcPr/>
                </a:tc>
                <a:tc>
                  <a:txBody>
                    <a:bodyPr/>
                    <a:lstStyle/>
                    <a:p>
                      <a:r>
                        <a:rPr lang="en-US" smtClean="0"/>
                        <a:t>What you offer </a:t>
                      </a:r>
                      <a:endParaRPr lang="en-US"/>
                    </a:p>
                  </a:txBody>
                  <a:tcPr/>
                </a:tc>
                <a:extLst>
                  <a:ext uri="{0D108BD9-81ED-4DB2-BD59-A6C34878D82A}">
                    <a16:rowId xmlns:a16="http://schemas.microsoft.com/office/drawing/2014/main" val="3914533871"/>
                  </a:ext>
                </a:extLst>
              </a:tr>
              <a:tr h="370840">
                <a:tc>
                  <a:txBody>
                    <a:bodyPr/>
                    <a:lstStyle/>
                    <a:p>
                      <a:r>
                        <a:rPr lang="en-US" smtClean="0"/>
                        <a:t>Body</a:t>
                      </a:r>
                      <a:endParaRPr lang="en-US"/>
                    </a:p>
                  </a:txBody>
                  <a:tcPr/>
                </a:tc>
                <a:tc>
                  <a:txBody>
                    <a:bodyPr/>
                    <a:lstStyle/>
                    <a:p>
                      <a:r>
                        <a:rPr lang="en-US" smtClean="0"/>
                        <a:t>Benefits; what’s in it for the listener</a:t>
                      </a:r>
                      <a:endParaRPr lang="en-US"/>
                    </a:p>
                  </a:txBody>
                  <a:tcPr/>
                </a:tc>
                <a:extLst>
                  <a:ext uri="{0D108BD9-81ED-4DB2-BD59-A6C34878D82A}">
                    <a16:rowId xmlns:a16="http://schemas.microsoft.com/office/drawing/2014/main" val="3616226803"/>
                  </a:ext>
                </a:extLst>
              </a:tr>
              <a:tr h="370840">
                <a:tc>
                  <a:txBody>
                    <a:bodyPr/>
                    <a:lstStyle/>
                    <a:p>
                      <a:r>
                        <a:rPr lang="en-US" smtClean="0"/>
                        <a:t>Conclusion </a:t>
                      </a:r>
                      <a:endParaRPr lang="en-US"/>
                    </a:p>
                  </a:txBody>
                  <a:tcPr/>
                </a:tc>
                <a:tc>
                  <a:txBody>
                    <a:bodyPr/>
                    <a:lstStyle/>
                    <a:p>
                      <a:r>
                        <a:rPr lang="en-US" smtClean="0"/>
                        <a:t>Example that sums it up</a:t>
                      </a:r>
                      <a:endParaRPr lang="en-US"/>
                    </a:p>
                  </a:txBody>
                  <a:tcPr/>
                </a:tc>
                <a:extLst>
                  <a:ext uri="{0D108BD9-81ED-4DB2-BD59-A6C34878D82A}">
                    <a16:rowId xmlns:a16="http://schemas.microsoft.com/office/drawing/2014/main" val="1113848855"/>
                  </a:ext>
                </a:extLst>
              </a:tr>
              <a:tr h="370840">
                <a:tc>
                  <a:txBody>
                    <a:bodyPr/>
                    <a:lstStyle/>
                    <a:p>
                      <a:r>
                        <a:rPr lang="en-US" smtClean="0"/>
                        <a:t>Residual Message </a:t>
                      </a:r>
                      <a:endParaRPr lang="en-US"/>
                    </a:p>
                  </a:txBody>
                  <a:tcPr/>
                </a:tc>
                <a:tc>
                  <a:txBody>
                    <a:bodyPr/>
                    <a:lstStyle/>
                    <a:p>
                      <a:r>
                        <a:rPr lang="en-US" smtClean="0"/>
                        <a:t>Call for action </a:t>
                      </a:r>
                      <a:endParaRPr lang="en-US"/>
                    </a:p>
                  </a:txBody>
                  <a:tcPr/>
                </a:tc>
                <a:extLst>
                  <a:ext uri="{0D108BD9-81ED-4DB2-BD59-A6C34878D82A}">
                    <a16:rowId xmlns:a16="http://schemas.microsoft.com/office/drawing/2014/main" val="947673788"/>
                  </a:ext>
                </a:extLst>
              </a:tr>
            </a:tbl>
          </a:graphicData>
        </a:graphic>
      </p:graphicFrame>
    </p:spTree>
    <p:extLst>
      <p:ext uri="{BB962C8B-B14F-4D97-AF65-F5344CB8AC3E}">
        <p14:creationId xmlns:p14="http://schemas.microsoft.com/office/powerpoint/2010/main" val="3257956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What Is Persuasion? </a:t>
            </a:r>
            <a:endParaRPr lang="en-US" smtClean="0"/>
          </a:p>
          <a:p>
            <a:pPr marL="457200" indent="-457200">
              <a:buFont typeface="+mj-lt"/>
              <a:buAutoNum type="arabicPeriod"/>
            </a:pPr>
            <a:r>
              <a:rPr lang="en-US" smtClean="0"/>
              <a:t>Meeting </a:t>
            </a:r>
            <a:r>
              <a:rPr lang="en-US"/>
              <a:t>the Listener’s Basic </a:t>
            </a:r>
            <a:r>
              <a:rPr lang="en-US" smtClean="0"/>
              <a:t>Needs</a:t>
            </a:r>
          </a:p>
          <a:p>
            <a:pPr marL="457200" indent="-457200">
              <a:buFont typeface="+mj-lt"/>
              <a:buAutoNum type="arabicPeriod"/>
            </a:pPr>
            <a:r>
              <a:rPr lang="en-US"/>
              <a:t>S</a:t>
            </a:r>
            <a:r>
              <a:rPr lang="en-US" smtClean="0"/>
              <a:t>peaking </a:t>
            </a:r>
            <a:r>
              <a:rPr lang="en-US"/>
              <a:t>Ethically and Avoiding </a:t>
            </a:r>
            <a:r>
              <a:rPr lang="en-US" smtClean="0"/>
              <a:t>Fallacies</a:t>
            </a:r>
          </a:p>
          <a:p>
            <a:pPr marL="457200" indent="-457200">
              <a:buFont typeface="+mj-lt"/>
              <a:buAutoNum type="arabicPeriod"/>
            </a:pPr>
            <a:r>
              <a:rPr lang="en-US"/>
              <a:t>Elevator Speech  </a:t>
            </a:r>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p>
        </p:txBody>
      </p:sp>
      <p:sp>
        <p:nvSpPr>
          <p:cNvPr id="3" name="Content Placeholder 2"/>
          <p:cNvSpPr>
            <a:spLocks noGrp="1"/>
          </p:cNvSpPr>
          <p:nvPr>
            <p:ph idx="1"/>
          </p:nvPr>
        </p:nvSpPr>
        <p:spPr/>
        <p:txBody>
          <a:bodyPr/>
          <a:lstStyle/>
          <a:p>
            <a:r>
              <a:rPr lang="en-US"/>
              <a:t>1. How are you doing? </a:t>
            </a:r>
            <a:endParaRPr lang="en-US" smtClean="0"/>
          </a:p>
          <a:p>
            <a:r>
              <a:rPr lang="en-US" smtClean="0"/>
              <a:t>2</a:t>
            </a:r>
            <a:r>
              <a:rPr lang="en-US"/>
              <a:t>. Great! Glad you asked. I’m with (X Company) and we just received this new (product x)—it is amazing. It beats the competition hands down for a third of the price. Smaller, faster, and less expensive make it a winner. It’s already a sales leader. Hey, if you know anyone who might be interested, call me! (Hands business card to the listener as visual aid) </a:t>
            </a:r>
          </a:p>
        </p:txBody>
      </p:sp>
    </p:spTree>
    <p:extLst>
      <p:ext uri="{BB962C8B-B14F-4D97-AF65-F5344CB8AC3E}">
        <p14:creationId xmlns:p14="http://schemas.microsoft.com/office/powerpoint/2010/main" val="27811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a:t>
            </a:r>
            <a:endParaRPr lang="en-US"/>
          </a:p>
        </p:txBody>
      </p:sp>
      <p:sp>
        <p:nvSpPr>
          <p:cNvPr id="3" name="Content Placeholder 2"/>
          <p:cNvSpPr>
            <a:spLocks noGrp="1"/>
          </p:cNvSpPr>
          <p:nvPr>
            <p:ph idx="1"/>
          </p:nvPr>
        </p:nvSpPr>
        <p:spPr/>
        <p:txBody>
          <a:bodyPr/>
          <a:lstStyle/>
          <a:p>
            <a:r>
              <a:rPr lang="en-US" smtClean="0"/>
              <a:t>Prepare </a:t>
            </a:r>
            <a:r>
              <a:rPr lang="en-US"/>
              <a:t>an elevator speech (no more than thirty seconds) and present to the class. </a:t>
            </a:r>
          </a:p>
        </p:txBody>
      </p:sp>
    </p:spTree>
    <p:extLst>
      <p:ext uri="{BB962C8B-B14F-4D97-AF65-F5344CB8AC3E}">
        <p14:creationId xmlns:p14="http://schemas.microsoft.com/office/powerpoint/2010/main" val="539389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Takeaway</a:t>
            </a:r>
          </a:p>
        </p:txBody>
      </p:sp>
      <p:sp>
        <p:nvSpPr>
          <p:cNvPr id="3" name="Content Placeholder 2"/>
          <p:cNvSpPr>
            <a:spLocks noGrp="1"/>
          </p:cNvSpPr>
          <p:nvPr>
            <p:ph idx="1"/>
          </p:nvPr>
        </p:nvSpPr>
        <p:spPr/>
        <p:txBody>
          <a:bodyPr/>
          <a:lstStyle/>
          <a:p>
            <a:pPr marL="457200" indent="-457200">
              <a:buFont typeface="+mj-lt"/>
              <a:buAutoNum type="arabicPeriod"/>
            </a:pPr>
            <a:r>
              <a:rPr lang="en-US"/>
              <a:t>Persuasion is the act of presenting arguments for change, while motivation involves the force to bring about change. The concept of measurable gain assesses audience response to a persuasive message. </a:t>
            </a:r>
            <a:endParaRPr lang="en-US" smtClean="0"/>
          </a:p>
          <a:p>
            <a:pPr marL="457200" indent="-457200">
              <a:buFont typeface="+mj-lt"/>
              <a:buAutoNum type="arabicPeriod"/>
            </a:pPr>
            <a:r>
              <a:rPr lang="en-US"/>
              <a:t>We are motivated to communicate in order to gain information, get to know one another, better understand our situation or context, come to know ourselves and our role or identity, and meet our fundamental interpersonal needs</a:t>
            </a:r>
            <a:r>
              <a:rPr lang="en-US" smtClean="0"/>
              <a:t>.</a:t>
            </a:r>
          </a:p>
          <a:p>
            <a:pPr marL="457200" indent="-457200">
              <a:buFont typeface="+mj-lt"/>
              <a:buAutoNum type="arabicPeriod"/>
            </a:pPr>
            <a:r>
              <a:rPr lang="en-US"/>
              <a:t>Speaking to persuade should not involve manipulation, coercion, false logic, or other unethical techniques. </a:t>
            </a:r>
            <a:endParaRPr lang="en-US" smtClean="0"/>
          </a:p>
          <a:p>
            <a:pPr marL="457200" indent="-457200">
              <a:buFont typeface="+mj-lt"/>
              <a:buAutoNum type="arabicPeriod"/>
            </a:pPr>
            <a:r>
              <a:rPr lang="en-US"/>
              <a:t>You often don’t know when opportunity to inform or persuade will present itself, but with an elevator speech, you are prepared!</a:t>
            </a:r>
          </a:p>
        </p:txBody>
      </p:sp>
    </p:spTree>
    <p:extLst>
      <p:ext uri="{BB962C8B-B14F-4D97-AF65-F5344CB8AC3E}">
        <p14:creationId xmlns:p14="http://schemas.microsoft.com/office/powerpoint/2010/main" val="4077150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 </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mtClean="0"/>
              <a:t>Select </a:t>
            </a:r>
            <a:r>
              <a:rPr lang="en-US"/>
              <a:t>an online advertisement that you find particularly effective or ineffective. Why does it succeed, or fail, in persuading you to want to buy the advertised product? Discuss your ideas with your classmates. </a:t>
            </a:r>
          </a:p>
          <a:p>
            <a:pPr marL="457200" indent="-457200">
              <a:buFont typeface="+mj-lt"/>
              <a:buAutoNum type="arabicPeriod"/>
            </a:pPr>
            <a:r>
              <a:rPr lang="en-US"/>
              <a:t>1. Consider your life in relation to Maslow’s hierarchy of needs. To what degree do you feel you have attained the different levels in the hierarchy? Two or three years ago, were you at the same level where you currently are, or has your position in the hierarchy changed? In what ways do you expect it to change in the future? Discuss your thoughts with your classmates. </a:t>
            </a:r>
          </a:p>
          <a:p>
            <a:pPr marL="457200" indent="-457200">
              <a:buFont typeface="+mj-lt"/>
              <a:buAutoNum type="arabicPeriod"/>
            </a:pPr>
            <a:r>
              <a:rPr lang="en-US" smtClean="0"/>
              <a:t>Think </a:t>
            </a:r>
            <a:r>
              <a:rPr lang="en-US"/>
              <a:t>of someone you have met but do not know very well. What kinds of conversations have you had with this person? How might you expect your conversations to change if you have more opportunities to get better acquainted? Discuss your thoughts with a classmate</a:t>
            </a:r>
            <a:r>
              <a:rPr lang="en-US" smtClean="0"/>
              <a:t>.</a:t>
            </a:r>
          </a:p>
          <a:p>
            <a:pPr marL="457200" indent="-457200">
              <a:buFont typeface="+mj-lt"/>
              <a:buAutoNum type="arabicPeriod"/>
            </a:pPr>
            <a:r>
              <a:rPr lang="en-US"/>
              <a:t>Find an example of an elevator speech online (YouTube, for example) and review it. Post the link and a brief summary of strengths and weaknesses. Share and compare with classmates</a:t>
            </a:r>
          </a:p>
        </p:txBody>
      </p:sp>
    </p:spTree>
    <p:extLst>
      <p:ext uri="{BB962C8B-B14F-4D97-AF65-F5344CB8AC3E}">
        <p14:creationId xmlns:p14="http://schemas.microsoft.com/office/powerpoint/2010/main" val="752017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7"/>
          <p:cNvPicPr preferRelativeResize="0">
            <a:picLocks noGrp="1"/>
          </p:cNvPicPr>
          <p:nvPr>
            <p:ph type="body" idx="1"/>
          </p:nvPr>
        </p:nvPicPr>
        <p:blipFill rotWithShape="1">
          <a:blip r:embed="rId3">
            <a:alphaModFix/>
          </a:blip>
          <a:srcRect/>
          <a:stretch/>
        </p:blipFill>
        <p:spPr>
          <a:xfrm>
            <a:off x="2240581" y="2139244"/>
            <a:ext cx="7192177" cy="3082362"/>
          </a:xfrm>
          <a:prstGeom prst="rect">
            <a:avLst/>
          </a:prstGeom>
          <a:noFill/>
          <a:ln>
            <a:noFill/>
          </a:ln>
        </p:spPr>
      </p:pic>
    </p:spTree>
    <p:extLst>
      <p:ext uri="{BB962C8B-B14F-4D97-AF65-F5344CB8AC3E}">
        <p14:creationId xmlns:p14="http://schemas.microsoft.com/office/powerpoint/2010/main" val="3103281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lstStyle/>
          <a:p>
            <a:pPr marL="0" indent="0">
              <a:buNone/>
            </a:pPr>
            <a:r>
              <a:rPr lang="en-US" b="1"/>
              <a:t>By the end of this section, you will be able </a:t>
            </a:r>
            <a:r>
              <a:rPr lang="en-US" b="1"/>
              <a:t>to</a:t>
            </a:r>
            <a:r>
              <a:rPr lang="en-US" b="1" smtClean="0"/>
              <a:t>:</a:t>
            </a:r>
            <a:endParaRPr lang="en-US" smtClean="0"/>
          </a:p>
          <a:p>
            <a:pPr marL="457200" indent="-457200">
              <a:buFont typeface="+mj-lt"/>
              <a:buAutoNum type="arabicPeriod"/>
            </a:pPr>
            <a:r>
              <a:rPr lang="en-US" smtClean="0"/>
              <a:t>Demonstrate </a:t>
            </a:r>
            <a:r>
              <a:rPr lang="en-US"/>
              <a:t>an understanding of the importance of persuasion. </a:t>
            </a:r>
          </a:p>
          <a:p>
            <a:pPr marL="457200" indent="-457200">
              <a:buFont typeface="+mj-lt"/>
              <a:buAutoNum type="arabicPeriod"/>
            </a:pPr>
            <a:r>
              <a:rPr lang="en-US"/>
              <a:t>Describe similarities and differences between persuasion and motivation</a:t>
            </a:r>
            <a:r>
              <a:rPr lang="en-US" smtClean="0"/>
              <a:t>.</a:t>
            </a:r>
          </a:p>
          <a:p>
            <a:pPr marL="457200" indent="-457200">
              <a:buFont typeface="+mj-lt"/>
              <a:buAutoNum type="arabicPeriod"/>
            </a:pPr>
            <a:r>
              <a:rPr lang="en-US"/>
              <a:t>Identify and describe several basic needs that people seek to fulfill when they communicate</a:t>
            </a:r>
            <a:r>
              <a:rPr lang="en-US" smtClean="0"/>
              <a:t>.</a:t>
            </a:r>
          </a:p>
          <a:p>
            <a:pPr marL="457200" indent="-457200">
              <a:buFont typeface="+mj-lt"/>
              <a:buAutoNum type="arabicPeriod"/>
            </a:pPr>
            <a:r>
              <a:rPr lang="en-US"/>
              <a:t>Demonstrate the importance of ethics as part of the persuasion process. </a:t>
            </a:r>
          </a:p>
          <a:p>
            <a:pPr marL="457200" indent="-457200">
              <a:buFont typeface="+mj-lt"/>
              <a:buAutoNum type="arabicPeriod"/>
            </a:pPr>
            <a:r>
              <a:rPr lang="en-US" smtClean="0"/>
              <a:t>Identify </a:t>
            </a:r>
            <a:r>
              <a:rPr lang="en-US"/>
              <a:t>and provide examples of eight common fallacies in persuasive speaking</a:t>
            </a:r>
            <a:r>
              <a:rPr lang="en-US" smtClean="0"/>
              <a:t>.</a:t>
            </a:r>
          </a:p>
          <a:p>
            <a:pPr marL="457200" indent="-457200">
              <a:buFont typeface="+mj-lt"/>
              <a:buAutoNum type="arabicPeriod"/>
            </a:pPr>
            <a:r>
              <a:rPr lang="en-US"/>
              <a:t>Discuss the basic parts of an elevator speech. </a:t>
            </a:r>
          </a:p>
          <a:p>
            <a:pPr marL="457200" indent="-457200">
              <a:buFont typeface="+mj-lt"/>
              <a:buAutoNum type="arabicPeriod"/>
            </a:pPr>
            <a:r>
              <a:rPr lang="en-US" smtClean="0"/>
              <a:t>Create </a:t>
            </a:r>
            <a:r>
              <a:rPr lang="en-US"/>
              <a:t>an effective elevator speech.  </a:t>
            </a:r>
          </a:p>
          <a:p>
            <a:endParaRPr lang="en-US"/>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Started</a:t>
            </a:r>
          </a:p>
        </p:txBody>
      </p:sp>
      <p:sp>
        <p:nvSpPr>
          <p:cNvPr id="3" name="Content Placeholder 2"/>
          <p:cNvSpPr>
            <a:spLocks noGrp="1"/>
          </p:cNvSpPr>
          <p:nvPr>
            <p:ph idx="1"/>
          </p:nvPr>
        </p:nvSpPr>
        <p:spPr/>
        <p:txBody>
          <a:bodyPr/>
          <a:lstStyle/>
          <a:p>
            <a:r>
              <a:rPr lang="en-US" smtClean="0"/>
              <a:t>Please </a:t>
            </a:r>
            <a:r>
              <a:rPr lang="en-US"/>
              <a:t>list three things that you recently purchased, preferably in the last twenty-four hours—the things can be items or services. </a:t>
            </a:r>
            <a:endParaRPr lang="en-US" smtClean="0"/>
          </a:p>
          <a:p>
            <a:r>
              <a:rPr lang="en-US" smtClean="0"/>
              <a:t>Decide </a:t>
            </a:r>
            <a:r>
              <a:rPr lang="en-US"/>
              <a:t>which purchase on your list stands out as most important to you and consider why you made that purchase decision. See if you can list three reasons. </a:t>
            </a:r>
            <a:endParaRPr lang="en-US" smtClean="0"/>
          </a:p>
          <a:p>
            <a:r>
              <a:rPr lang="en-US" smtClean="0"/>
              <a:t>Now </a:t>
            </a:r>
            <a:r>
              <a:rPr lang="en-US"/>
              <a:t>pretend you are going to sell that same item or service to a friend—would the three reasons remain the same, or would you try additional points for them to consider? </a:t>
            </a:r>
            <a:endParaRPr lang="en-US" smtClean="0"/>
          </a:p>
          <a:p>
            <a:r>
              <a:rPr lang="en-US" smtClean="0"/>
              <a:t>Compare </a:t>
            </a:r>
            <a:r>
              <a:rPr lang="en-US"/>
              <a:t>your results with a classmate.</a:t>
            </a:r>
          </a:p>
        </p:txBody>
      </p:sp>
    </p:spTree>
    <p:extLst>
      <p:ext uri="{BB962C8B-B14F-4D97-AF65-F5344CB8AC3E}">
        <p14:creationId xmlns:p14="http://schemas.microsoft.com/office/powerpoint/2010/main" val="3330378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What </a:t>
            </a:r>
            <a:r>
              <a:rPr lang="en-US" b="1"/>
              <a:t>Is Persuasion? </a:t>
            </a:r>
          </a:p>
        </p:txBody>
      </p:sp>
      <p:sp>
        <p:nvSpPr>
          <p:cNvPr id="3" name="Content Placeholder 2"/>
          <p:cNvSpPr>
            <a:spLocks noGrp="1"/>
          </p:cNvSpPr>
          <p:nvPr>
            <p:ph idx="1"/>
          </p:nvPr>
        </p:nvSpPr>
        <p:spPr>
          <a:xfrm>
            <a:off x="1097280" y="1737360"/>
            <a:ext cx="10058400" cy="4023360"/>
          </a:xfrm>
        </p:spPr>
        <p:txBody>
          <a:bodyPr>
            <a:noAutofit/>
          </a:bodyPr>
          <a:lstStyle/>
          <a:p>
            <a:pPr marL="0" indent="0" algn="ctr">
              <a:buNone/>
            </a:pPr>
            <a:endParaRPr lang="en-US" sz="3000"/>
          </a:p>
          <a:p>
            <a:pPr algn="ctr"/>
            <a:r>
              <a:rPr lang="en-US" sz="3000" smtClean="0"/>
              <a:t>Persuasion </a:t>
            </a:r>
            <a:r>
              <a:rPr lang="en-US" sz="3000" b="1"/>
              <a:t>is an act or process of presenting arguments to move, motivate, or change your </a:t>
            </a:r>
            <a:r>
              <a:rPr lang="en-US" sz="3000" b="1" smtClean="0"/>
              <a:t>audience</a:t>
            </a:r>
          </a:p>
          <a:p>
            <a:pPr algn="ctr"/>
            <a:endParaRPr lang="en-US" sz="3000" b="1"/>
          </a:p>
          <a:p>
            <a:pPr algn="ctr"/>
            <a:r>
              <a:rPr lang="en-US" sz="3000"/>
              <a:t>Persuasion can be implicit or explicit and can have both positive and negative effects.</a:t>
            </a:r>
            <a:endParaRPr lang="en-US" sz="3000" b="1"/>
          </a:p>
        </p:txBody>
      </p:sp>
    </p:spTree>
    <p:extLst>
      <p:ext uri="{BB962C8B-B14F-4D97-AF65-F5344CB8AC3E}">
        <p14:creationId xmlns:p14="http://schemas.microsoft.com/office/powerpoint/2010/main" val="22752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Measurable Gain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656" y="1890438"/>
            <a:ext cx="9955014" cy="3934374"/>
          </a:xfrm>
        </p:spPr>
      </p:pic>
    </p:spTree>
    <p:extLst>
      <p:ext uri="{BB962C8B-B14F-4D97-AF65-F5344CB8AC3E}">
        <p14:creationId xmlns:p14="http://schemas.microsoft.com/office/powerpoint/2010/main" val="3676553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Meeting the Listener’s Basic Needs </a:t>
            </a:r>
          </a:p>
        </p:txBody>
      </p:sp>
      <p:sp>
        <p:nvSpPr>
          <p:cNvPr id="3" name="Content Placeholder 2"/>
          <p:cNvSpPr>
            <a:spLocks noGrp="1"/>
          </p:cNvSpPr>
          <p:nvPr>
            <p:ph idx="1"/>
          </p:nvPr>
        </p:nvSpPr>
        <p:spPr/>
        <p:txBody>
          <a:bodyPr>
            <a:normAutofit/>
          </a:bodyPr>
          <a:lstStyle/>
          <a:p>
            <a:pPr marL="0" indent="0" algn="ctr">
              <a:buNone/>
            </a:pPr>
            <a:endParaRPr lang="en-US" sz="3000" smtClean="0"/>
          </a:p>
          <a:p>
            <a:pPr marL="0" indent="0" algn="ctr">
              <a:buNone/>
            </a:pPr>
            <a:r>
              <a:rPr lang="en-US" sz="3000" smtClean="0">
                <a:solidFill>
                  <a:srgbClr val="FF0000"/>
                </a:solidFill>
              </a:rPr>
              <a:t>How to meet the </a:t>
            </a:r>
            <a:r>
              <a:rPr lang="en-US" sz="3000">
                <a:solidFill>
                  <a:srgbClr val="FF0000"/>
                </a:solidFill>
              </a:rPr>
              <a:t>listener’s basic needs is central </a:t>
            </a:r>
            <a:r>
              <a:rPr lang="en-US" sz="3000" smtClean="0">
                <a:solidFill>
                  <a:srgbClr val="FF0000"/>
                </a:solidFill>
              </a:rPr>
              <a:t>to </a:t>
            </a:r>
            <a:r>
              <a:rPr lang="en-US" sz="3000">
                <a:solidFill>
                  <a:srgbClr val="FF0000"/>
                </a:solidFill>
              </a:rPr>
              <a:t>effective </a:t>
            </a:r>
            <a:r>
              <a:rPr lang="en-US" sz="3000" smtClean="0">
                <a:solidFill>
                  <a:srgbClr val="FF0000"/>
                </a:solidFill>
              </a:rPr>
              <a:t>communication?</a:t>
            </a:r>
          </a:p>
          <a:p>
            <a:pPr marL="0" indent="0" algn="ctr">
              <a:buNone/>
            </a:pPr>
            <a:endParaRPr lang="en-US" sz="3000" smtClean="0"/>
          </a:p>
          <a:p>
            <a:pPr algn="ctr"/>
            <a:r>
              <a:rPr lang="en-US" sz="3000"/>
              <a:t>Getting someone to listen to what you have to say involves a measure of </a:t>
            </a:r>
            <a:r>
              <a:rPr lang="en-US" sz="3000" smtClean="0"/>
              <a:t>persuasion</a:t>
            </a:r>
            <a:r>
              <a:rPr lang="en-US" sz="3000"/>
              <a:t>, and getting that person to act on it might require considerable skill. </a:t>
            </a:r>
          </a:p>
        </p:txBody>
      </p:sp>
    </p:spTree>
    <p:extLst>
      <p:ext uri="{BB962C8B-B14F-4D97-AF65-F5344CB8AC3E}">
        <p14:creationId xmlns:p14="http://schemas.microsoft.com/office/powerpoint/2010/main" val="34415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Reasons for Engaging in Communication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814" y="2471544"/>
            <a:ext cx="9478698" cy="2772162"/>
          </a:xfrm>
        </p:spPr>
      </p:pic>
    </p:spTree>
    <p:extLst>
      <p:ext uri="{BB962C8B-B14F-4D97-AF65-F5344CB8AC3E}">
        <p14:creationId xmlns:p14="http://schemas.microsoft.com/office/powerpoint/2010/main" val="44826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Maslow’s Hierarchy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909" y="1846263"/>
            <a:ext cx="8080507" cy="4022725"/>
          </a:xfrm>
        </p:spPr>
      </p:pic>
    </p:spTree>
    <p:extLst>
      <p:ext uri="{BB962C8B-B14F-4D97-AF65-F5344CB8AC3E}">
        <p14:creationId xmlns:p14="http://schemas.microsoft.com/office/powerpoint/2010/main" val="3333647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224</TotalTime>
  <Words>1230</Words>
  <Application>Microsoft Office PowerPoint</Application>
  <PresentationFormat>Widescreen</PresentationFormat>
  <Paragraphs>105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Quattrocento Sans</vt:lpstr>
      <vt:lpstr>Wingdings</vt:lpstr>
      <vt:lpstr>Retrospect</vt:lpstr>
      <vt:lpstr>Persuasive Presentations </vt:lpstr>
      <vt:lpstr>Chapter outlines</vt:lpstr>
      <vt:lpstr>LEARNING OBJECTIVES</vt:lpstr>
      <vt:lpstr>Getting Started</vt:lpstr>
      <vt:lpstr>1. What Is Persuasion? </vt:lpstr>
      <vt:lpstr>Measurable Gain </vt:lpstr>
      <vt:lpstr>2. Meeting the Listener’s Basic Needs </vt:lpstr>
      <vt:lpstr>Reasons for Engaging in Communication </vt:lpstr>
      <vt:lpstr>Maslow’s Hierarchy</vt:lpstr>
      <vt:lpstr>Social Penetration Theory </vt:lpstr>
      <vt:lpstr>Altman and Taylor’s Social Penetration Model</vt:lpstr>
      <vt:lpstr>American Foreign Service Manual Iceberg Model</vt:lpstr>
      <vt:lpstr>3. Speaking Ethically and Avoiding Fallacies</vt:lpstr>
      <vt:lpstr>Eleven Points for Speaking Ethically </vt:lpstr>
      <vt:lpstr>Avoiding Fallacies </vt:lpstr>
      <vt:lpstr>Avoid mistakes by:</vt:lpstr>
      <vt:lpstr>4. Elevator Speech </vt:lpstr>
      <vt:lpstr>Creating an Elevator Speech</vt:lpstr>
      <vt:lpstr>Parts of an Elevator Speech </vt:lpstr>
      <vt:lpstr>Example: </vt:lpstr>
      <vt:lpstr>Activity</vt:lpstr>
      <vt:lpstr>Key Takeaway</vt:lpstr>
      <vt:lpstr>Exercises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78</cp:revision>
  <dcterms:created xsi:type="dcterms:W3CDTF">2021-08-31T13:06:13Z</dcterms:created>
  <dcterms:modified xsi:type="dcterms:W3CDTF">2021-09-01T18:42:12Z</dcterms:modified>
</cp:coreProperties>
</file>