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2" r:id="rId1"/>
  </p:sldMasterIdLst>
  <p:notesMasterIdLst>
    <p:notesMasterId r:id="rId21"/>
  </p:notesMasterIdLst>
  <p:sldIdLst>
    <p:sldId id="256" r:id="rId2"/>
    <p:sldId id="257" r:id="rId3"/>
    <p:sldId id="258" r:id="rId4"/>
    <p:sldId id="262" r:id="rId5"/>
    <p:sldId id="266" r:id="rId6"/>
    <p:sldId id="263" r:id="rId7"/>
    <p:sldId id="274" r:id="rId8"/>
    <p:sldId id="267" r:id="rId9"/>
    <p:sldId id="276" r:id="rId10"/>
    <p:sldId id="268" r:id="rId11"/>
    <p:sldId id="275" r:id="rId12"/>
    <p:sldId id="269" r:id="rId13"/>
    <p:sldId id="270" r:id="rId14"/>
    <p:sldId id="271" r:id="rId15"/>
    <p:sldId id="272" r:id="rId16"/>
    <p:sldId id="273" r:id="rId17"/>
    <p:sldId id="264" r:id="rId18"/>
    <p:sldId id="265"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9" autoAdjust="0"/>
    <p:restoredTop sz="94660"/>
  </p:normalViewPr>
  <p:slideViewPr>
    <p:cSldViewPr snapToGrid="0">
      <p:cViewPr varScale="1">
        <p:scale>
          <a:sx n="69" d="100"/>
          <a:sy n="69" d="100"/>
        </p:scale>
        <p:origin x="4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97043-FC59-4E79-A3B6-E27557991424}" type="datetimeFigureOut">
              <a:rPr lang="en-US" smtClean="0"/>
              <a:t>9/2/2021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97409-EE2C-45E2-80EA-ECDFE69860F1}" type="slidenum">
              <a:rPr lang="en-US" smtClean="0"/>
              <a:t>‹#›</a:t>
            </a:fld>
            <a:endParaRPr lang="en-US"/>
          </a:p>
        </p:txBody>
      </p:sp>
    </p:spTree>
    <p:extLst>
      <p:ext uri="{BB962C8B-B14F-4D97-AF65-F5344CB8AC3E}">
        <p14:creationId xmlns:p14="http://schemas.microsoft.com/office/powerpoint/2010/main" val="1724373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437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34165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1515850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129729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94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4C266A-8E69-48B3-A026-0536644E9D7A}"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1270424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4C266A-8E69-48B3-A026-0536644E9D7A}" type="datetimeFigureOut">
              <a:rPr lang="en-US" smtClean="0"/>
              <a:t>9/2/2021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4221373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4C266A-8E69-48B3-A026-0536644E9D7A}" type="datetimeFigureOut">
              <a:rPr lang="en-US" smtClean="0"/>
              <a:t>9/2/2021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285895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84C266A-8E69-48B3-A026-0536644E9D7A}" type="datetimeFigureOut">
              <a:rPr lang="en-US" smtClean="0"/>
              <a:t>9/2/2021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315063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4C266A-8E69-48B3-A026-0536644E9D7A}" type="datetimeFigureOut">
              <a:rPr lang="en-US" smtClean="0"/>
              <a:t>9/2/2021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3679EC-C5CC-4973-90B4-F75833B3AF6E}" type="slidenum">
              <a:rPr lang="en-US" smtClean="0"/>
              <a:t>‹#›</a:t>
            </a:fld>
            <a:endParaRPr lang="en-US"/>
          </a:p>
        </p:txBody>
      </p:sp>
    </p:spTree>
    <p:extLst>
      <p:ext uri="{BB962C8B-B14F-4D97-AF65-F5344CB8AC3E}">
        <p14:creationId xmlns:p14="http://schemas.microsoft.com/office/powerpoint/2010/main" val="845534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84C266A-8E69-48B3-A026-0536644E9D7A}"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4270904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84C266A-8E69-48B3-A026-0536644E9D7A}" type="datetimeFigureOut">
              <a:rPr lang="en-US" smtClean="0"/>
              <a:t>9/2/2021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3679EC-C5CC-4973-90B4-F75833B3AF6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547882"/>
      </p:ext>
    </p:extLst>
  </p:cSld>
  <p:clrMap bg1="lt1" tx1="dk1" bg2="lt2" tx2="dk2" accent1="accent1" accent2="accent2" accent3="accent3" accent4="accent4" accent5="accent5" accent6="accent6" hlink="hlink" folHlink="folHlink"/>
  <p:sldLayoutIdLst>
    <p:sldLayoutId id="2147484043" r:id="rId1"/>
    <p:sldLayoutId id="2147484044" r:id="rId2"/>
    <p:sldLayoutId id="2147484045" r:id="rId3"/>
    <p:sldLayoutId id="2147484046" r:id="rId4"/>
    <p:sldLayoutId id="2147484047" r:id="rId5"/>
    <p:sldLayoutId id="2147484048" r:id="rId6"/>
    <p:sldLayoutId id="2147484049" r:id="rId7"/>
    <p:sldLayoutId id="2147484050" r:id="rId8"/>
    <p:sldLayoutId id="2147484051" r:id="rId9"/>
    <p:sldLayoutId id="2147484052" r:id="rId10"/>
    <p:sldLayoutId id="214748405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10620252" cy="2618554"/>
          </a:xfrm>
        </p:spPr>
        <p:txBody>
          <a:bodyPr>
            <a:normAutofit/>
          </a:bodyPr>
          <a:lstStyle/>
          <a:p>
            <a:r>
              <a:rPr lang="en-US"/>
              <a:t>Professional Writing</a:t>
            </a:r>
          </a:p>
        </p:txBody>
      </p:sp>
      <p:sp>
        <p:nvSpPr>
          <p:cNvPr id="3" name="Subtitle 2"/>
          <p:cNvSpPr>
            <a:spLocks noGrp="1"/>
          </p:cNvSpPr>
          <p:nvPr>
            <p:ph type="subTitle" idx="1"/>
          </p:nvPr>
        </p:nvSpPr>
        <p:spPr/>
        <p:txBody>
          <a:bodyPr/>
          <a:lstStyle/>
          <a:p>
            <a:pPr lvl="0"/>
            <a:r>
              <a:rPr lang="en-US"/>
              <a:t>Session VI: Groups &amp; Teams (In) Action</a:t>
            </a:r>
          </a:p>
          <a:p>
            <a:endParaRPr lang="en-US"/>
          </a:p>
        </p:txBody>
      </p:sp>
      <p:pic>
        <p:nvPicPr>
          <p:cNvPr id="4" name="Picture 3"/>
          <p:cNvPicPr>
            <a:picLocks noChangeAspect="1"/>
          </p:cNvPicPr>
          <p:nvPr/>
        </p:nvPicPr>
        <p:blipFill>
          <a:blip r:embed="rId2"/>
          <a:stretch>
            <a:fillRect/>
          </a:stretch>
        </p:blipFill>
        <p:spPr>
          <a:xfrm>
            <a:off x="3946725" y="436853"/>
            <a:ext cx="3633531" cy="1018120"/>
          </a:xfrm>
          <a:prstGeom prst="rect">
            <a:avLst/>
          </a:prstGeom>
        </p:spPr>
      </p:pic>
    </p:spTree>
    <p:extLst>
      <p:ext uri="{BB962C8B-B14F-4D97-AF65-F5344CB8AC3E}">
        <p14:creationId xmlns:p14="http://schemas.microsoft.com/office/powerpoint/2010/main" val="3051317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Style Revisions </a:t>
            </a:r>
          </a:p>
        </p:txBody>
      </p:sp>
      <p:sp>
        <p:nvSpPr>
          <p:cNvPr id="3" name="Content Placeholder 2"/>
          <p:cNvSpPr>
            <a:spLocks noGrp="1"/>
          </p:cNvSpPr>
          <p:nvPr>
            <p:ph sz="half" idx="1"/>
          </p:nvPr>
        </p:nvSpPr>
        <p:spPr/>
        <p:txBody>
          <a:bodyPr>
            <a:normAutofit/>
          </a:bodyPr>
          <a:lstStyle/>
          <a:p>
            <a:pPr>
              <a:buFont typeface="Wingdings" panose="05000000000000000000" pitchFamily="2" charset="2"/>
              <a:buChar char="v"/>
            </a:pPr>
            <a:r>
              <a:rPr lang="en-US"/>
              <a:t>Break Up Long Sentences </a:t>
            </a:r>
            <a:endParaRPr lang="en-US" smtClean="0"/>
          </a:p>
          <a:p>
            <a:pPr>
              <a:buFont typeface="Wingdings" panose="05000000000000000000" pitchFamily="2" charset="2"/>
              <a:buChar char="v"/>
            </a:pPr>
            <a:r>
              <a:rPr lang="en-US"/>
              <a:t>Revise Big Words and Long </a:t>
            </a:r>
            <a:r>
              <a:rPr lang="en-US" smtClean="0"/>
              <a:t>Phrases</a:t>
            </a:r>
          </a:p>
          <a:p>
            <a:pPr>
              <a:buFont typeface="Wingdings" panose="05000000000000000000" pitchFamily="2" charset="2"/>
              <a:buChar char="v"/>
            </a:pPr>
            <a:r>
              <a:rPr lang="en-US"/>
              <a:t>Evaluate Long Prepositional Phrases </a:t>
            </a:r>
            <a:endParaRPr lang="en-US" smtClean="0"/>
          </a:p>
          <a:p>
            <a:pPr>
              <a:buFont typeface="Wingdings" panose="05000000000000000000" pitchFamily="2" charset="2"/>
              <a:buChar char="v"/>
            </a:pPr>
            <a:r>
              <a:rPr lang="en-US"/>
              <a:t>Delete Repetitious Words </a:t>
            </a:r>
            <a:endParaRPr lang="en-US" smtClean="0"/>
          </a:p>
          <a:p>
            <a:pPr>
              <a:buFont typeface="Wingdings" panose="05000000000000000000" pitchFamily="2" charset="2"/>
              <a:buChar char="v"/>
            </a:pPr>
            <a:r>
              <a:rPr lang="en-US"/>
              <a:t>Eliminate Archaic Expressions or References </a:t>
            </a:r>
            <a:endParaRPr lang="en-US" smtClean="0"/>
          </a:p>
          <a:p>
            <a:pPr>
              <a:buFont typeface="Wingdings" panose="05000000000000000000" pitchFamily="2" charset="2"/>
              <a:buChar char="v"/>
            </a:pPr>
            <a:r>
              <a:rPr lang="en-US"/>
              <a:t>Avoid Fillers </a:t>
            </a:r>
            <a:endParaRPr lang="en-US" smtClean="0"/>
          </a:p>
        </p:txBody>
      </p:sp>
      <p:sp>
        <p:nvSpPr>
          <p:cNvPr id="4" name="Content Placeholder 3"/>
          <p:cNvSpPr>
            <a:spLocks noGrp="1"/>
          </p:cNvSpPr>
          <p:nvPr>
            <p:ph sz="half" idx="2"/>
          </p:nvPr>
        </p:nvSpPr>
        <p:spPr/>
        <p:txBody>
          <a:bodyPr>
            <a:normAutofit/>
          </a:bodyPr>
          <a:lstStyle/>
          <a:p>
            <a:pPr>
              <a:buFont typeface="Wingdings" panose="05000000000000000000" pitchFamily="2" charset="2"/>
              <a:buChar char="v"/>
            </a:pPr>
            <a:r>
              <a:rPr lang="en-US"/>
              <a:t>Eliminate Slang </a:t>
            </a:r>
          </a:p>
          <a:p>
            <a:pPr>
              <a:buFont typeface="Wingdings" panose="05000000000000000000" pitchFamily="2" charset="2"/>
              <a:buChar char="v"/>
            </a:pPr>
            <a:r>
              <a:rPr lang="en-US"/>
              <a:t>Evaluate Clichés </a:t>
            </a:r>
          </a:p>
          <a:p>
            <a:pPr>
              <a:buFont typeface="Wingdings" panose="05000000000000000000" pitchFamily="2" charset="2"/>
              <a:buChar char="v"/>
            </a:pPr>
            <a:r>
              <a:rPr lang="en-US"/>
              <a:t>Emphasize Precise Words </a:t>
            </a:r>
          </a:p>
          <a:p>
            <a:pPr>
              <a:buFont typeface="Wingdings" panose="05000000000000000000" pitchFamily="2" charset="2"/>
              <a:buChar char="v"/>
            </a:pPr>
            <a:r>
              <a:rPr lang="en-US"/>
              <a:t>Evaluate Parallel Construction </a:t>
            </a:r>
          </a:p>
          <a:p>
            <a:pPr>
              <a:buFont typeface="Wingdings" panose="05000000000000000000" pitchFamily="2" charset="2"/>
              <a:buChar char="v"/>
            </a:pPr>
            <a:r>
              <a:rPr lang="en-US"/>
              <a:t>Obscured Verbs </a:t>
            </a:r>
          </a:p>
          <a:p>
            <a:pPr>
              <a:buFont typeface="Wingdings" panose="05000000000000000000" pitchFamily="2" charset="2"/>
              <a:buChar char="v"/>
            </a:pPr>
            <a:r>
              <a:rPr lang="en-US"/>
              <a:t>The “Is It Professional?” Test </a:t>
            </a:r>
          </a:p>
          <a:p>
            <a:pPr>
              <a:buFont typeface="Wingdings" panose="05000000000000000000" pitchFamily="2" charset="2"/>
              <a:buChar char="v"/>
            </a:pPr>
            <a:endParaRPr lang="en-US"/>
          </a:p>
        </p:txBody>
      </p:sp>
    </p:spTree>
    <p:extLst>
      <p:ext uri="{BB962C8B-B14F-4D97-AF65-F5344CB8AC3E}">
        <p14:creationId xmlns:p14="http://schemas.microsoft.com/office/powerpoint/2010/main" val="45200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Activity</a:t>
            </a:r>
            <a:endParaRPr lang="en-US"/>
          </a:p>
        </p:txBody>
      </p:sp>
      <p:sp>
        <p:nvSpPr>
          <p:cNvPr id="3" name="Content Placeholder 2"/>
          <p:cNvSpPr>
            <a:spLocks noGrp="1"/>
          </p:cNvSpPr>
          <p:nvPr>
            <p:ph idx="1"/>
          </p:nvPr>
        </p:nvSpPr>
        <p:spPr/>
        <p:txBody>
          <a:bodyPr/>
          <a:lstStyle/>
          <a:p>
            <a:r>
              <a:rPr lang="en-US"/>
              <a:t>Find an example of a bad example of effective business writing, review it, and share it with your classmates. </a:t>
            </a:r>
          </a:p>
        </p:txBody>
      </p:sp>
    </p:spTree>
    <p:extLst>
      <p:ext uri="{BB962C8B-B14F-4D97-AF65-F5344CB8AC3E}">
        <p14:creationId xmlns:p14="http://schemas.microsoft.com/office/powerpoint/2010/main" val="3599423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Evaluating the Work of Others </a:t>
            </a:r>
          </a:p>
        </p:txBody>
      </p:sp>
      <p:sp>
        <p:nvSpPr>
          <p:cNvPr id="5" name="Content Placeholder 4"/>
          <p:cNvSpPr>
            <a:spLocks noGrp="1"/>
          </p:cNvSpPr>
          <p:nvPr>
            <p:ph idx="1"/>
          </p:nvPr>
        </p:nvSpPr>
        <p:spPr/>
        <p:txBody>
          <a:bodyPr/>
          <a:lstStyle/>
          <a:p>
            <a:pPr>
              <a:buFont typeface="Wingdings" panose="05000000000000000000" pitchFamily="2" charset="2"/>
              <a:buChar char="v"/>
            </a:pPr>
            <a:r>
              <a:rPr lang="en-US"/>
              <a:t>As an experienced business writer, you may be called upon to review others’ work. </a:t>
            </a:r>
            <a:endParaRPr lang="en-US" smtClean="0"/>
          </a:p>
          <a:p>
            <a:pPr>
              <a:buFont typeface="Wingdings" panose="05000000000000000000" pitchFamily="2" charset="2"/>
              <a:buChar char="v"/>
            </a:pPr>
            <a:r>
              <a:rPr lang="en-US" smtClean="0"/>
              <a:t>Having </a:t>
            </a:r>
            <a:r>
              <a:rPr lang="en-US"/>
              <a:t>a clear understanding of the process will help you be efficient in your review, producing constructive advice that would benefit the essay while resisting change for change’s sake.</a:t>
            </a:r>
          </a:p>
        </p:txBody>
      </p:sp>
    </p:spTree>
    <p:extLst>
      <p:ext uri="{BB962C8B-B14F-4D97-AF65-F5344CB8AC3E}">
        <p14:creationId xmlns:p14="http://schemas.microsoft.com/office/powerpoint/2010/main" val="358326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Five Steps in EVALUATION</a:t>
            </a:r>
          </a:p>
        </p:txBody>
      </p:sp>
      <p:sp>
        <p:nvSpPr>
          <p:cNvPr id="3" name="Content Placeholder 2"/>
          <p:cNvSpPr>
            <a:spLocks noGrp="1"/>
          </p:cNvSpPr>
          <p:nvPr>
            <p:ph idx="1"/>
          </p:nvPr>
        </p:nvSpPr>
        <p:spPr/>
        <p:txBody>
          <a:bodyPr/>
          <a:lstStyle/>
          <a:p>
            <a:r>
              <a:rPr lang="en-US"/>
              <a:t>1. Understand the assignment. </a:t>
            </a:r>
            <a:endParaRPr lang="en-US" smtClean="0"/>
          </a:p>
          <a:p>
            <a:r>
              <a:rPr lang="en-US" smtClean="0"/>
              <a:t>2</a:t>
            </a:r>
            <a:r>
              <a:rPr lang="en-US"/>
              <a:t>. Evaluate how well the writing carries out the assignment. </a:t>
            </a:r>
            <a:endParaRPr lang="en-US" smtClean="0"/>
          </a:p>
          <a:p>
            <a:r>
              <a:rPr lang="en-US" smtClean="0"/>
              <a:t>3</a:t>
            </a:r>
            <a:r>
              <a:rPr lang="en-US"/>
              <a:t>. Evaluate assertions. </a:t>
            </a:r>
            <a:endParaRPr lang="en-US" smtClean="0"/>
          </a:p>
          <a:p>
            <a:r>
              <a:rPr lang="en-US" smtClean="0"/>
              <a:t>4</a:t>
            </a:r>
            <a:r>
              <a:rPr lang="en-US"/>
              <a:t>. Check facts. </a:t>
            </a:r>
            <a:endParaRPr lang="en-US" smtClean="0"/>
          </a:p>
          <a:p>
            <a:r>
              <a:rPr lang="en-US" smtClean="0"/>
              <a:t>5</a:t>
            </a:r>
            <a:r>
              <a:rPr lang="en-US"/>
              <a:t>. Look for errors. </a:t>
            </a:r>
          </a:p>
        </p:txBody>
      </p:sp>
    </p:spTree>
    <p:extLst>
      <p:ext uri="{BB962C8B-B14F-4D97-AF65-F5344CB8AC3E}">
        <p14:creationId xmlns:p14="http://schemas.microsoft.com/office/powerpoint/2010/main" val="75711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Delivering the Evaluation</a:t>
            </a:r>
          </a:p>
        </p:txBody>
      </p:sp>
      <p:sp>
        <p:nvSpPr>
          <p:cNvPr id="3" name="Content Placeholder 2"/>
          <p:cNvSpPr>
            <a:spLocks noGrp="1"/>
          </p:cNvSpPr>
          <p:nvPr>
            <p:ph sz="half" idx="1"/>
          </p:nvPr>
        </p:nvSpPr>
        <p:spPr/>
        <p:txBody>
          <a:bodyPr/>
          <a:lstStyle/>
          <a:p>
            <a:pPr>
              <a:buFont typeface="Wingdings" panose="05000000000000000000" pitchFamily="2" charset="2"/>
              <a:buChar char="v"/>
            </a:pPr>
            <a:r>
              <a:rPr lang="en-US"/>
              <a:t>Many authors, particularly those new to the writing process, see the written word as an extension of self</a:t>
            </a:r>
            <a:r>
              <a:rPr lang="en-US" smtClean="0"/>
              <a:t>.</a:t>
            </a:r>
          </a:p>
          <a:p>
            <a:pPr>
              <a:buFont typeface="Wingdings" panose="05000000000000000000" pitchFamily="2" charset="2"/>
              <a:buChar char="v"/>
            </a:pPr>
            <a:r>
              <a:rPr lang="en-US" smtClean="0"/>
              <a:t>To </a:t>
            </a:r>
            <a:r>
              <a:rPr lang="en-US"/>
              <a:t>help the recipient receive your evaluation as professional advice, rather than as </a:t>
            </a:r>
            <a:r>
              <a:rPr lang="en-US" smtClean="0"/>
              <a:t>personal criticism</a:t>
            </a:r>
            <a:r>
              <a:rPr lang="en-US"/>
              <a:t>, use strategies to be tactful and diplomatic. </a:t>
            </a:r>
            <a:endParaRPr lang="en-US" smtClean="0"/>
          </a:p>
          <a:p>
            <a:pPr>
              <a:buFont typeface="Wingdings" panose="05000000000000000000" pitchFamily="2" charset="2"/>
              <a:buChar char="v"/>
            </a:pPr>
            <a:r>
              <a:rPr lang="en-US"/>
              <a:t>Avoid the use of the word you in your evaluation, oral or written, as it can put the recipient on the defensive. This will inhibit listening and decrease the probability of effective communication</a:t>
            </a:r>
            <a:r>
              <a:rPr lang="en-US" smtClean="0"/>
              <a:t>.</a:t>
            </a:r>
          </a:p>
        </p:txBody>
      </p:sp>
      <p:pic>
        <p:nvPicPr>
          <p:cNvPr id="6" name="Content Placeholder 5"/>
          <p:cNvPicPr>
            <a:picLocks noGrp="1" noChangeAspect="1"/>
          </p:cNvPicPr>
          <p:nvPr>
            <p:ph sz="half" idx="2"/>
          </p:nvPr>
        </p:nvPicPr>
        <p:blipFill>
          <a:blip r:embed="rId2"/>
          <a:stretch>
            <a:fillRect/>
          </a:stretch>
        </p:blipFill>
        <p:spPr>
          <a:xfrm>
            <a:off x="6218238" y="2211917"/>
            <a:ext cx="4937125" cy="3291416"/>
          </a:xfrm>
          <a:prstGeom prst="rect">
            <a:avLst/>
          </a:prstGeom>
        </p:spPr>
      </p:pic>
    </p:spTree>
    <p:extLst>
      <p:ext uri="{BB962C8B-B14F-4D97-AF65-F5344CB8AC3E}">
        <p14:creationId xmlns:p14="http://schemas.microsoft.com/office/powerpoint/2010/main" val="231760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Activity</a:t>
            </a:r>
            <a:endParaRPr lang="en-US"/>
          </a:p>
        </p:txBody>
      </p:sp>
      <p:sp>
        <p:nvSpPr>
          <p:cNvPr id="5" name="Content Placeholder 4"/>
          <p:cNvSpPr>
            <a:spLocks noGrp="1"/>
          </p:cNvSpPr>
          <p:nvPr>
            <p:ph idx="1"/>
          </p:nvPr>
        </p:nvSpPr>
        <p:spPr/>
        <p:txBody>
          <a:bodyPr/>
          <a:lstStyle/>
          <a:p>
            <a:r>
              <a:rPr lang="en-US"/>
              <a:t>Select a piece of writing from a Web site, book, newspaper, or magazine. Imagine that you are editing it half its original length. Share the article and your revised copy with your classmates. </a:t>
            </a:r>
          </a:p>
        </p:txBody>
      </p:sp>
    </p:spTree>
    <p:extLst>
      <p:ext uri="{BB962C8B-B14F-4D97-AF65-F5344CB8AC3E}">
        <p14:creationId xmlns:p14="http://schemas.microsoft.com/office/powerpoint/2010/main" val="12812082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 Proofreading and Design Evaluation </a:t>
            </a:r>
          </a:p>
        </p:txBody>
      </p:sp>
      <p:sp>
        <p:nvSpPr>
          <p:cNvPr id="3" name="Content Placeholder 2"/>
          <p:cNvSpPr>
            <a:spLocks noGrp="1"/>
          </p:cNvSpPr>
          <p:nvPr>
            <p:ph idx="1"/>
          </p:nvPr>
        </p:nvSpPr>
        <p:spPr/>
        <p:txBody>
          <a:bodyPr/>
          <a:lstStyle/>
          <a:p>
            <a:r>
              <a:rPr lang="en-US" smtClean="0"/>
              <a:t>Proofreading</a:t>
            </a:r>
          </a:p>
          <a:p>
            <a:r>
              <a:rPr lang="en-US"/>
              <a:t>Design Evaluation </a:t>
            </a:r>
            <a:endParaRPr lang="en-US" smtClean="0"/>
          </a:p>
          <a:p>
            <a:r>
              <a:rPr lang="en-US"/>
              <a:t>Framing </a:t>
            </a:r>
            <a:endParaRPr lang="en-US" smtClean="0"/>
          </a:p>
          <a:p>
            <a:r>
              <a:rPr lang="en-US" smtClean="0"/>
              <a:t>Typefaces</a:t>
            </a:r>
          </a:p>
          <a:p>
            <a:r>
              <a:rPr lang="en-US" smtClean="0"/>
              <a:t>Paragraphs</a:t>
            </a:r>
          </a:p>
          <a:p>
            <a:r>
              <a:rPr lang="en-US"/>
              <a:t>Visual Aids </a:t>
            </a:r>
            <a:endParaRPr lang="en-US" smtClean="0"/>
          </a:p>
          <a:p>
            <a:r>
              <a:rPr lang="en-US"/>
              <a:t>Designing Interactive Documents </a:t>
            </a:r>
          </a:p>
        </p:txBody>
      </p:sp>
    </p:spTree>
    <p:extLst>
      <p:ext uri="{BB962C8B-B14F-4D97-AF65-F5344CB8AC3E}">
        <p14:creationId xmlns:p14="http://schemas.microsoft.com/office/powerpoint/2010/main" val="2647441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TAKEAWAY</a:t>
            </a:r>
          </a:p>
        </p:txBody>
      </p:sp>
      <p:sp>
        <p:nvSpPr>
          <p:cNvPr id="3" name="Content Placeholder 2"/>
          <p:cNvSpPr>
            <a:spLocks noGrp="1"/>
          </p:cNvSpPr>
          <p:nvPr>
            <p:ph idx="1"/>
          </p:nvPr>
        </p:nvSpPr>
        <p:spPr/>
        <p:txBody>
          <a:bodyPr/>
          <a:lstStyle/>
          <a:p>
            <a:pPr marL="457200" indent="-457200">
              <a:buFont typeface="+mj-lt"/>
              <a:buAutoNum type="arabicPeriod"/>
            </a:pPr>
            <a:r>
              <a:rPr lang="en-US"/>
              <a:t>The four main categories—content, organization, style, and readability—provide a template for general revision. </a:t>
            </a:r>
            <a:endParaRPr lang="en-US" smtClean="0"/>
          </a:p>
          <a:p>
            <a:pPr marL="457200" indent="-457200">
              <a:buFont typeface="+mj-lt"/>
              <a:buAutoNum type="arabicPeriod"/>
            </a:pPr>
            <a:r>
              <a:rPr lang="en-US"/>
              <a:t>By revising for format, facts, names, spelling, punctuation, and grammar, you can increase your chances of correcting many common errors in your writing. </a:t>
            </a:r>
            <a:endParaRPr lang="en-US" smtClean="0"/>
          </a:p>
          <a:p>
            <a:pPr marL="457200" indent="-457200">
              <a:buFont typeface="+mj-lt"/>
              <a:buAutoNum type="arabicPeriod"/>
            </a:pPr>
            <a:r>
              <a:rPr lang="en-US"/>
              <a:t>Revising for style can increase a document’s clarity, conciseness, and professionalism. </a:t>
            </a:r>
            <a:endParaRPr lang="en-US" smtClean="0"/>
          </a:p>
          <a:p>
            <a:pPr marL="457200" indent="-457200">
              <a:buFont typeface="+mj-lt"/>
              <a:buAutoNum type="arabicPeriod"/>
            </a:pPr>
            <a:r>
              <a:rPr lang="en-US"/>
              <a:t>When evaluating the work of others, make sure you understand the assignment, evaluate how well the writing carries out the assignment, evaluate assertions, check facts, and watch for errors. Deliver your evaluation with tact and diplomacy. </a:t>
            </a:r>
            <a:endParaRPr lang="en-US" smtClean="0"/>
          </a:p>
          <a:p>
            <a:pPr marL="457200" indent="-457200">
              <a:buFont typeface="+mj-lt"/>
              <a:buAutoNum type="arabicPeriod"/>
            </a:pPr>
            <a:r>
              <a:rPr lang="en-US"/>
              <a:t>Proofreading and design put the finishing touches on a completed document. </a:t>
            </a:r>
          </a:p>
          <a:p>
            <a:pPr marL="457200" indent="-457200">
              <a:buFont typeface="+mj-lt"/>
              <a:buAutoNum type="arabicPeriod"/>
            </a:pPr>
            <a:endParaRPr lang="en-US"/>
          </a:p>
        </p:txBody>
      </p:sp>
    </p:spTree>
    <p:extLst>
      <p:ext uri="{BB962C8B-B14F-4D97-AF65-F5344CB8AC3E}">
        <p14:creationId xmlns:p14="http://schemas.microsoft.com/office/powerpoint/2010/main" val="32750788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EXERCISES </a:t>
            </a:r>
          </a:p>
        </p:txBody>
      </p:sp>
      <p:sp>
        <p:nvSpPr>
          <p:cNvPr id="3" name="Content Placeholder 2"/>
          <p:cNvSpPr>
            <a:spLocks noGrp="1"/>
          </p:cNvSpPr>
          <p:nvPr>
            <p:ph idx="1"/>
          </p:nvPr>
        </p:nvSpPr>
        <p:spPr/>
        <p:txBody>
          <a:bodyPr/>
          <a:lstStyle/>
          <a:p>
            <a:pPr marL="457200" indent="-457200">
              <a:buFont typeface="+mj-lt"/>
              <a:buAutoNum type="arabicPeriod"/>
            </a:pPr>
            <a:r>
              <a:rPr lang="en-US" smtClean="0"/>
              <a:t>Select </a:t>
            </a:r>
            <a:r>
              <a:rPr lang="en-US"/>
              <a:t>a document, such as an article from a Web site, newspaper, magazine, or a piece of writing you have completed for a course. Evaluate the document according to the four main categories described in this section. Could the document benefit from revision in any of these areas? Discuss your findings with your classmates. </a:t>
            </a:r>
            <a:endParaRPr lang="en-US" smtClean="0"/>
          </a:p>
          <a:p>
            <a:pPr marL="457200" indent="-457200">
              <a:buFont typeface="+mj-lt"/>
              <a:buAutoNum type="arabicPeriod"/>
            </a:pPr>
            <a:r>
              <a:rPr lang="en-US" smtClean="0"/>
              <a:t>Find </a:t>
            </a:r>
            <a:r>
              <a:rPr lang="en-US"/>
              <a:t>an example of an error in a published document and share it with classmates</a:t>
            </a:r>
            <a:r>
              <a:rPr lang="en-US" smtClean="0"/>
              <a:t>.</a:t>
            </a:r>
          </a:p>
          <a:p>
            <a:pPr marL="457200" indent="-457200">
              <a:buFont typeface="+mj-lt"/>
              <a:buAutoNum type="arabicPeriod"/>
            </a:pPr>
            <a:r>
              <a:rPr lang="en-US"/>
              <a:t>Find an example of a good example of effective business writing, review it, and share it with your classmates. </a:t>
            </a:r>
          </a:p>
          <a:p>
            <a:pPr marL="457200" indent="-457200">
              <a:buFont typeface="+mj-lt"/>
              <a:buAutoNum type="arabicPeriod"/>
            </a:pPr>
            <a:r>
              <a:rPr lang="en-US" smtClean="0"/>
              <a:t>With </a:t>
            </a:r>
            <a:r>
              <a:rPr lang="en-US"/>
              <a:t>a writing assignment in draft form from your class, swap with a classmate and review the spelling, grammar, and punctuation, using proofreading marks where applicable.  </a:t>
            </a:r>
          </a:p>
        </p:txBody>
      </p:sp>
    </p:spTree>
    <p:extLst>
      <p:ext uri="{BB962C8B-B14F-4D97-AF65-F5344CB8AC3E}">
        <p14:creationId xmlns:p14="http://schemas.microsoft.com/office/powerpoint/2010/main" val="3769168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055409" y="1456796"/>
            <a:ext cx="6232525" cy="4022725"/>
          </a:xfrm>
        </p:spPr>
      </p:pic>
    </p:spTree>
    <p:extLst>
      <p:ext uri="{BB962C8B-B14F-4D97-AF65-F5344CB8AC3E}">
        <p14:creationId xmlns:p14="http://schemas.microsoft.com/office/powerpoint/2010/main" val="42530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Chapter outlines</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smtClean="0"/>
              <a:t> </a:t>
            </a:r>
            <a:r>
              <a:rPr lang="en-US"/>
              <a:t>General Revision Points to </a:t>
            </a:r>
            <a:r>
              <a:rPr lang="en-US" smtClean="0"/>
              <a:t>Consider</a:t>
            </a:r>
          </a:p>
          <a:p>
            <a:pPr marL="457200" indent="-457200">
              <a:buFont typeface="+mj-lt"/>
              <a:buAutoNum type="arabicPeriod"/>
            </a:pPr>
            <a:r>
              <a:rPr lang="en-US" smtClean="0"/>
              <a:t>Specific </a:t>
            </a:r>
            <a:r>
              <a:rPr lang="en-US"/>
              <a:t>Revision Points to </a:t>
            </a:r>
            <a:r>
              <a:rPr lang="en-US" smtClean="0"/>
              <a:t>Consider</a:t>
            </a:r>
          </a:p>
          <a:p>
            <a:pPr marL="457200" indent="-457200">
              <a:buFont typeface="+mj-lt"/>
              <a:buAutoNum type="arabicPeriod"/>
            </a:pPr>
            <a:r>
              <a:rPr lang="en-US"/>
              <a:t>Style Revisions  </a:t>
            </a:r>
            <a:endParaRPr lang="en-US" smtClean="0"/>
          </a:p>
          <a:p>
            <a:pPr marL="457200" indent="-457200">
              <a:buFont typeface="+mj-lt"/>
              <a:buAutoNum type="arabicPeriod"/>
            </a:pPr>
            <a:r>
              <a:rPr lang="en-US" smtClean="0"/>
              <a:t>Evaluating </a:t>
            </a:r>
            <a:r>
              <a:rPr lang="en-US"/>
              <a:t>the Work of Others </a:t>
            </a:r>
            <a:endParaRPr lang="en-US" smtClean="0"/>
          </a:p>
          <a:p>
            <a:pPr marL="457200" indent="-457200">
              <a:buFont typeface="+mj-lt"/>
              <a:buAutoNum type="arabicPeriod"/>
            </a:pPr>
            <a:r>
              <a:rPr lang="en-US"/>
              <a:t>Proofreading and Design Evaluation </a:t>
            </a:r>
          </a:p>
        </p:txBody>
      </p:sp>
    </p:spTree>
    <p:extLst>
      <p:ext uri="{BB962C8B-B14F-4D97-AF65-F5344CB8AC3E}">
        <p14:creationId xmlns:p14="http://schemas.microsoft.com/office/powerpoint/2010/main" val="207026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LEARNING OBJECTIVES</a:t>
            </a:r>
            <a:endParaRPr lang="en-US"/>
          </a:p>
        </p:txBody>
      </p:sp>
      <p:sp>
        <p:nvSpPr>
          <p:cNvPr id="3" name="Content Placeholder 2"/>
          <p:cNvSpPr>
            <a:spLocks noGrp="1"/>
          </p:cNvSpPr>
          <p:nvPr>
            <p:ph idx="1"/>
          </p:nvPr>
        </p:nvSpPr>
        <p:spPr/>
        <p:txBody>
          <a:bodyPr>
            <a:normAutofit/>
          </a:bodyPr>
          <a:lstStyle/>
          <a:p>
            <a:r>
              <a:rPr lang="en-US" b="1"/>
              <a:t>By the end of this section, you will be able </a:t>
            </a:r>
            <a:r>
              <a:rPr lang="en-US" b="1"/>
              <a:t>to</a:t>
            </a:r>
            <a:r>
              <a:rPr lang="en-US" b="1" smtClean="0"/>
              <a:t>:</a:t>
            </a:r>
            <a:endParaRPr lang="en-US" smtClean="0"/>
          </a:p>
          <a:p>
            <a:r>
              <a:rPr lang="en-US" smtClean="0"/>
              <a:t>1</a:t>
            </a:r>
            <a:r>
              <a:rPr lang="en-US"/>
              <a:t>. </a:t>
            </a:r>
            <a:r>
              <a:rPr lang="en-US" smtClean="0"/>
              <a:t>Discuss </a:t>
            </a:r>
            <a:r>
              <a:rPr lang="en-US"/>
              <a:t>the process of revision </a:t>
            </a:r>
            <a:endParaRPr lang="en-US" smtClean="0"/>
          </a:p>
          <a:p>
            <a:r>
              <a:rPr lang="en-US" smtClean="0"/>
              <a:t>2</a:t>
            </a:r>
            <a:r>
              <a:rPr lang="en-US"/>
              <a:t>. List three general elements of every document that require </a:t>
            </a:r>
            <a:r>
              <a:rPr lang="en-US" smtClean="0"/>
              <a:t>revision</a:t>
            </a:r>
          </a:p>
          <a:p>
            <a:r>
              <a:rPr lang="en-US" smtClean="0"/>
              <a:t>3. List </a:t>
            </a:r>
            <a:r>
              <a:rPr lang="en-US"/>
              <a:t>six specific elements of every document to check for revision </a:t>
            </a:r>
            <a:endParaRPr lang="en-US" smtClean="0"/>
          </a:p>
          <a:p>
            <a:r>
              <a:rPr lang="en-US" smtClean="0"/>
              <a:t>4. </a:t>
            </a:r>
            <a:r>
              <a:rPr lang="en-US"/>
              <a:t>Discuss and demonstrate the use of twelve points to consider for style revisions</a:t>
            </a:r>
            <a:r>
              <a:rPr lang="en-US" smtClean="0"/>
              <a:t>.</a:t>
            </a:r>
          </a:p>
          <a:p>
            <a:r>
              <a:rPr lang="en-US" smtClean="0"/>
              <a:t>5. Describe </a:t>
            </a:r>
            <a:r>
              <a:rPr lang="en-US"/>
              <a:t>five elements of critical analysis to use in evaluating someone else’s writing. </a:t>
            </a:r>
          </a:p>
          <a:p>
            <a:r>
              <a:rPr lang="en-US" smtClean="0"/>
              <a:t>6. Demonstrate </a:t>
            </a:r>
            <a:r>
              <a:rPr lang="en-US"/>
              <a:t>how to deliver an evaluation constructively and respectfully. </a:t>
            </a:r>
            <a:endParaRPr lang="en-US" smtClean="0"/>
          </a:p>
          <a:p>
            <a:r>
              <a:rPr lang="en-US" smtClean="0"/>
              <a:t>7. Understand </a:t>
            </a:r>
            <a:r>
              <a:rPr lang="en-US"/>
              <a:t>the difference between revising and proofreading, and how to use proofreading marks. </a:t>
            </a:r>
          </a:p>
        </p:txBody>
      </p:sp>
    </p:spTree>
    <p:extLst>
      <p:ext uri="{BB962C8B-B14F-4D97-AF65-F5344CB8AC3E}">
        <p14:creationId xmlns:p14="http://schemas.microsoft.com/office/powerpoint/2010/main" val="2528530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Getting Started</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mtClean="0"/>
              <a:t>Find </a:t>
            </a:r>
            <a:r>
              <a:rPr lang="en-US"/>
              <a:t>an article you read online and review it, noting at least one area that would benefit from revision. </a:t>
            </a:r>
          </a:p>
          <a:p>
            <a:pPr>
              <a:buFont typeface="Wingdings" panose="05000000000000000000" pitchFamily="2" charset="2"/>
              <a:buChar char="q"/>
            </a:pPr>
            <a:r>
              <a:rPr lang="en-US" smtClean="0"/>
              <a:t>Please </a:t>
            </a:r>
            <a:r>
              <a:rPr lang="en-US"/>
              <a:t>share your results with classmates. </a:t>
            </a:r>
          </a:p>
        </p:txBody>
      </p:sp>
    </p:spTree>
    <p:extLst>
      <p:ext uri="{BB962C8B-B14F-4D97-AF65-F5344CB8AC3E}">
        <p14:creationId xmlns:p14="http://schemas.microsoft.com/office/powerpoint/2010/main" val="3330378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17600" y="1431396"/>
            <a:ext cx="10058400" cy="4022725"/>
          </a:xfrm>
        </p:spPr>
        <p:txBody>
          <a:bodyPr/>
          <a:lstStyle/>
          <a:p>
            <a:pPr>
              <a:buFont typeface="Wingdings" panose="05000000000000000000" pitchFamily="2" charset="2"/>
              <a:buChar char="v"/>
            </a:pPr>
            <a:r>
              <a:rPr lang="en-US"/>
              <a:t>In every career, industry, and profession, today’s business climate is a results-oriented environment. </a:t>
            </a:r>
            <a:endParaRPr lang="en-US" smtClean="0"/>
          </a:p>
          <a:p>
            <a:pPr>
              <a:buFont typeface="Wingdings" panose="05000000000000000000" pitchFamily="2" charset="2"/>
              <a:buChar char="v"/>
            </a:pPr>
            <a:r>
              <a:rPr lang="en-US" smtClean="0"/>
              <a:t>Regardless </a:t>
            </a:r>
            <a:r>
              <a:rPr lang="en-US"/>
              <a:t>of </a:t>
            </a:r>
            <a:r>
              <a:rPr lang="en-US" smtClean="0"/>
              <a:t>what </a:t>
            </a:r>
            <a:r>
              <a:rPr lang="en-US"/>
              <a:t>you write, there exists the possibility, even probability, that misunderstandings and miscommunications can and </a:t>
            </a:r>
            <a:r>
              <a:rPr lang="en-US" smtClean="0"/>
              <a:t>will </a:t>
            </a:r>
            <a:r>
              <a:rPr lang="en-US"/>
              <a:t>occur. </a:t>
            </a:r>
            <a:endParaRPr lang="en-US" smtClean="0"/>
          </a:p>
          <a:p>
            <a:pPr>
              <a:buFont typeface="Wingdings" panose="05000000000000000000" pitchFamily="2" charset="2"/>
              <a:buChar char="v"/>
            </a:pPr>
            <a:r>
              <a:rPr lang="en-US" smtClean="0"/>
              <a:t>Although </a:t>
            </a:r>
            <a:r>
              <a:rPr lang="en-US"/>
              <a:t>you will not always have control over the importance of the ideas you are assigned to communicate </a:t>
            </a:r>
            <a:r>
              <a:rPr lang="en-US" smtClean="0"/>
              <a:t>in </a:t>
            </a:r>
            <a:r>
              <a:rPr lang="en-US"/>
              <a:t>your writing, there is one thing you can control: errors. </a:t>
            </a:r>
            <a:endParaRPr lang="en-US" smtClean="0"/>
          </a:p>
          <a:p>
            <a:pPr>
              <a:buFont typeface="Wingdings" panose="05000000000000000000" pitchFamily="2" charset="2"/>
              <a:buChar char="v"/>
            </a:pPr>
            <a:r>
              <a:rPr lang="en-US" smtClean="0"/>
              <a:t>If </a:t>
            </a:r>
            <a:r>
              <a:rPr lang="en-US"/>
              <a:t>you avoid mistakes, both in the document itself and in the </a:t>
            </a:r>
            <a:r>
              <a:rPr lang="en-US" smtClean="0"/>
              <a:t>way </a:t>
            </a:r>
            <a:r>
              <a:rPr lang="en-US"/>
              <a:t>your audience interprets your message, your document will have its best chance of success. </a:t>
            </a:r>
            <a:endParaRPr lang="en-US" smtClean="0"/>
          </a:p>
          <a:p>
            <a:pPr>
              <a:buFont typeface="Wingdings" panose="05000000000000000000" pitchFamily="2" charset="2"/>
              <a:buChar char="v"/>
            </a:pPr>
            <a:r>
              <a:rPr lang="en-US" smtClean="0"/>
              <a:t>To </a:t>
            </a:r>
            <a:r>
              <a:rPr lang="en-US"/>
              <a:t>this end a thorough </a:t>
            </a:r>
            <a:r>
              <a:rPr lang="en-US" smtClean="0"/>
              <a:t>revision </a:t>
            </a:r>
            <a:r>
              <a:rPr lang="en-US"/>
              <a:t>is an important part of your writing process. </a:t>
            </a:r>
          </a:p>
        </p:txBody>
      </p:sp>
    </p:spTree>
    <p:extLst>
      <p:ext uri="{BB962C8B-B14F-4D97-AF65-F5344CB8AC3E}">
        <p14:creationId xmlns:p14="http://schemas.microsoft.com/office/powerpoint/2010/main" val="397449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a:t>
            </a:r>
            <a:r>
              <a:rPr lang="en-US" smtClean="0"/>
              <a:t>General </a:t>
            </a:r>
            <a:r>
              <a:rPr lang="en-US"/>
              <a:t>Revision Points to Consider</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a:t>Evaluate Content </a:t>
            </a:r>
            <a:endParaRPr lang="en-US" smtClean="0"/>
          </a:p>
          <a:p>
            <a:pPr>
              <a:buFont typeface="Wingdings" panose="05000000000000000000" pitchFamily="2" charset="2"/>
              <a:buChar char="v"/>
            </a:pPr>
            <a:r>
              <a:rPr lang="en-US"/>
              <a:t>Evaluate Organization </a:t>
            </a:r>
            <a:endParaRPr lang="en-US" smtClean="0"/>
          </a:p>
          <a:p>
            <a:pPr>
              <a:buFont typeface="Wingdings" panose="05000000000000000000" pitchFamily="2" charset="2"/>
              <a:buChar char="v"/>
            </a:pPr>
            <a:r>
              <a:rPr lang="en-US"/>
              <a:t>Evaluate </a:t>
            </a:r>
            <a:r>
              <a:rPr lang="en-US" smtClean="0"/>
              <a:t>Style</a:t>
            </a:r>
          </a:p>
          <a:p>
            <a:pPr>
              <a:buFont typeface="Wingdings" panose="05000000000000000000" pitchFamily="2" charset="2"/>
              <a:buChar char="v"/>
            </a:pPr>
            <a:r>
              <a:rPr lang="en-US"/>
              <a:t>Evaluate Readability</a:t>
            </a:r>
          </a:p>
        </p:txBody>
      </p:sp>
    </p:spTree>
    <p:extLst>
      <p:ext uri="{BB962C8B-B14F-4D97-AF65-F5344CB8AC3E}">
        <p14:creationId xmlns:p14="http://schemas.microsoft.com/office/powerpoint/2010/main" val="302318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Activity</a:t>
            </a:r>
            <a:endParaRPr lang="en-US"/>
          </a:p>
        </p:txBody>
      </p:sp>
      <p:sp>
        <p:nvSpPr>
          <p:cNvPr id="3" name="Content Placeholder 2"/>
          <p:cNvSpPr>
            <a:spLocks noGrp="1"/>
          </p:cNvSpPr>
          <p:nvPr>
            <p:ph idx="1"/>
          </p:nvPr>
        </p:nvSpPr>
        <p:spPr/>
        <p:txBody>
          <a:bodyPr/>
          <a:lstStyle/>
          <a:p>
            <a:r>
              <a:rPr lang="en-US"/>
              <a:t>Find a particularly good example of writing according to the above criteria. Review it and share it with your classmates. </a:t>
            </a:r>
          </a:p>
        </p:txBody>
      </p:sp>
    </p:spTree>
    <p:extLst>
      <p:ext uri="{BB962C8B-B14F-4D97-AF65-F5344CB8AC3E}">
        <p14:creationId xmlns:p14="http://schemas.microsoft.com/office/powerpoint/2010/main" val="791577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a:t>
            </a:r>
            <a:r>
              <a:rPr lang="en-US"/>
              <a:t>Specific Revision Points to Consider </a:t>
            </a:r>
          </a:p>
        </p:txBody>
      </p:sp>
      <p:sp>
        <p:nvSpPr>
          <p:cNvPr id="3" name="Content Placeholder 2"/>
          <p:cNvSpPr>
            <a:spLocks noGrp="1"/>
          </p:cNvSpPr>
          <p:nvPr>
            <p:ph idx="1"/>
          </p:nvPr>
        </p:nvSpPr>
        <p:spPr/>
        <p:txBody>
          <a:bodyPr/>
          <a:lstStyle/>
          <a:p>
            <a:pPr marL="457200" indent="-457200">
              <a:buFont typeface="+mj-lt"/>
              <a:buAutoNum type="arabicPeriod"/>
            </a:pPr>
            <a:r>
              <a:rPr lang="en-US" smtClean="0"/>
              <a:t>Format </a:t>
            </a:r>
          </a:p>
          <a:p>
            <a:pPr marL="457200" indent="-457200">
              <a:buFont typeface="+mj-lt"/>
              <a:buAutoNum type="arabicPeriod"/>
            </a:pPr>
            <a:r>
              <a:rPr lang="en-US" smtClean="0"/>
              <a:t>Facts </a:t>
            </a:r>
          </a:p>
          <a:p>
            <a:pPr marL="457200" indent="-457200">
              <a:buFont typeface="+mj-lt"/>
              <a:buAutoNum type="arabicPeriod"/>
            </a:pPr>
            <a:r>
              <a:rPr lang="en-US" smtClean="0"/>
              <a:t>Names </a:t>
            </a:r>
          </a:p>
          <a:p>
            <a:pPr marL="457200" indent="-457200">
              <a:buFont typeface="+mj-lt"/>
              <a:buAutoNum type="arabicPeriod"/>
            </a:pPr>
            <a:r>
              <a:rPr lang="en-US" smtClean="0"/>
              <a:t>Spelling </a:t>
            </a:r>
          </a:p>
          <a:p>
            <a:pPr marL="457200" indent="-457200">
              <a:buFont typeface="+mj-lt"/>
              <a:buAutoNum type="arabicPeriod"/>
            </a:pPr>
            <a:r>
              <a:rPr lang="en-US" smtClean="0"/>
              <a:t>Punctuation </a:t>
            </a:r>
          </a:p>
          <a:p>
            <a:pPr marL="457200" indent="-457200">
              <a:buFont typeface="+mj-lt"/>
              <a:buAutoNum type="arabicPeriod"/>
            </a:pPr>
            <a:r>
              <a:rPr lang="en-US" smtClean="0"/>
              <a:t>Grammar</a:t>
            </a:r>
            <a:endParaRPr lang="en-US"/>
          </a:p>
        </p:txBody>
      </p:sp>
    </p:spTree>
    <p:extLst>
      <p:ext uri="{BB962C8B-B14F-4D97-AF65-F5344CB8AC3E}">
        <p14:creationId xmlns:p14="http://schemas.microsoft.com/office/powerpoint/2010/main" val="1331044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Activity</a:t>
            </a:r>
            <a:endParaRPr lang="en-US"/>
          </a:p>
        </p:txBody>
      </p:sp>
      <p:sp>
        <p:nvSpPr>
          <p:cNvPr id="3" name="Content Placeholder 2"/>
          <p:cNvSpPr>
            <a:spLocks noGrp="1"/>
          </p:cNvSpPr>
          <p:nvPr>
            <p:ph idx="1"/>
          </p:nvPr>
        </p:nvSpPr>
        <p:spPr/>
        <p:txBody>
          <a:bodyPr/>
          <a:lstStyle/>
          <a:p>
            <a:r>
              <a:rPr lang="en-US"/>
              <a:t>Find an example of an error in a published document and share it with classmates. </a:t>
            </a:r>
          </a:p>
        </p:txBody>
      </p:sp>
    </p:spTree>
    <p:extLst>
      <p:ext uri="{BB962C8B-B14F-4D97-AF65-F5344CB8AC3E}">
        <p14:creationId xmlns:p14="http://schemas.microsoft.com/office/powerpoint/2010/main" val="710808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256</TotalTime>
  <Words>915</Words>
  <Application>Microsoft Office PowerPoint</Application>
  <PresentationFormat>Widescreen</PresentationFormat>
  <Paragraphs>90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Calibri Light</vt:lpstr>
      <vt:lpstr>Wingdings</vt:lpstr>
      <vt:lpstr>Retrospect</vt:lpstr>
      <vt:lpstr>Professional Writing</vt:lpstr>
      <vt:lpstr>Chapter outlines</vt:lpstr>
      <vt:lpstr>LEARNING OBJECTIVES</vt:lpstr>
      <vt:lpstr>Getting Started</vt:lpstr>
      <vt:lpstr>PowerPoint Presentation</vt:lpstr>
      <vt:lpstr>1. General Revision Points to Consider</vt:lpstr>
      <vt:lpstr>Activity</vt:lpstr>
      <vt:lpstr>2. Specific Revision Points to Consider </vt:lpstr>
      <vt:lpstr>Activity</vt:lpstr>
      <vt:lpstr>3. Style Revisions </vt:lpstr>
      <vt:lpstr>Activity</vt:lpstr>
      <vt:lpstr>4. Evaluating the Work of Others </vt:lpstr>
      <vt:lpstr>Five Steps in EVALUATION</vt:lpstr>
      <vt:lpstr>Delivering the Evaluation</vt:lpstr>
      <vt:lpstr>Activity</vt:lpstr>
      <vt:lpstr>5. Proofreading and Design Evaluation </vt:lpstr>
      <vt:lpstr>KEY TAKEAWAY</vt:lpstr>
      <vt:lpstr>EXERCISES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 Groups and meetings 22. Persuasive Presentations</dc:title>
  <dc:creator>Admin</dc:creator>
  <cp:lastModifiedBy>Admin</cp:lastModifiedBy>
  <cp:revision>115</cp:revision>
  <dcterms:created xsi:type="dcterms:W3CDTF">2021-08-31T13:06:13Z</dcterms:created>
  <dcterms:modified xsi:type="dcterms:W3CDTF">2021-09-01T18:42:54Z</dcterms:modified>
</cp:coreProperties>
</file>