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notesMasterIdLst>
    <p:notesMasterId r:id="rId24"/>
  </p:notesMasterIdLst>
  <p:sldIdLst>
    <p:sldId id="256" r:id="rId2"/>
    <p:sldId id="257" r:id="rId3"/>
    <p:sldId id="258" r:id="rId4"/>
    <p:sldId id="262"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3" r:id="rId19"/>
    <p:sldId id="294" r:id="rId20"/>
    <p:sldId id="291" r:id="rId21"/>
    <p:sldId id="292"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97043-FC59-4E79-A3B6-E27557991424}"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7409-EE2C-45E2-80EA-ECDFE69860F1}" type="slidenum">
              <a:rPr lang="en-US" smtClean="0"/>
              <a:t>‹#›</a:t>
            </a:fld>
            <a:endParaRPr lang="en-US"/>
          </a:p>
        </p:txBody>
      </p:sp>
    </p:spTree>
    <p:extLst>
      <p:ext uri="{BB962C8B-B14F-4D97-AF65-F5344CB8AC3E}">
        <p14:creationId xmlns:p14="http://schemas.microsoft.com/office/powerpoint/2010/main" val="1724373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43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4165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51585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9729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4C266A-8E69-48B3-A026-0536644E9D7A}"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3679EC-C5CC-4973-90B4-F75833B3AF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12704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213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C266A-8E69-48B3-A026-0536644E9D7A}"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285895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4C266A-8E69-48B3-A026-0536644E9D7A}" type="datetimeFigureOut">
              <a:rPr lang="en-US" smtClean="0"/>
              <a:t>9/2/2021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315063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3679EC-C5CC-4973-90B4-F75833B3AF6E}" type="slidenum">
              <a:rPr lang="en-US" smtClean="0"/>
              <a:t>‹#›</a:t>
            </a:fld>
            <a:endParaRPr lang="en-US"/>
          </a:p>
        </p:txBody>
      </p:sp>
    </p:spTree>
    <p:extLst>
      <p:ext uri="{BB962C8B-B14F-4D97-AF65-F5344CB8AC3E}">
        <p14:creationId xmlns:p14="http://schemas.microsoft.com/office/powerpoint/2010/main" val="8455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4C266A-8E69-48B3-A026-0536644E9D7A}"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3679EC-C5CC-4973-90B4-F75833B3AF6E}" type="slidenum">
              <a:rPr lang="en-US" smtClean="0"/>
              <a:t>‹#›</a:t>
            </a:fld>
            <a:endParaRPr lang="en-US"/>
          </a:p>
        </p:txBody>
      </p:sp>
    </p:spTree>
    <p:extLst>
      <p:ext uri="{BB962C8B-B14F-4D97-AF65-F5344CB8AC3E}">
        <p14:creationId xmlns:p14="http://schemas.microsoft.com/office/powerpoint/2010/main" val="427090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4C266A-8E69-48B3-A026-0536644E9D7A}" type="datetimeFigureOut">
              <a:rPr lang="en-US" smtClean="0"/>
              <a:t>9/2/2021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3679EC-C5CC-4973-90B4-F75833B3AF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478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402" y="945913"/>
            <a:ext cx="10191531" cy="2618554"/>
          </a:xfrm>
        </p:spPr>
        <p:txBody>
          <a:bodyPr>
            <a:normAutofit/>
          </a:bodyPr>
          <a:lstStyle/>
          <a:p>
            <a:r>
              <a:rPr lang="en-US"/>
              <a:t>Feedback </a:t>
            </a:r>
            <a:r>
              <a:rPr lang="en-US" smtClean="0"/>
              <a:t/>
            </a:r>
            <a:br>
              <a:rPr lang="en-US" smtClean="0"/>
            </a:br>
            <a:r>
              <a:rPr lang="en-US" smtClean="0"/>
              <a:t>in </a:t>
            </a:r>
            <a:r>
              <a:rPr lang="en-US"/>
              <a:t>Writing Process </a:t>
            </a:r>
          </a:p>
        </p:txBody>
      </p:sp>
      <p:sp>
        <p:nvSpPr>
          <p:cNvPr id="3" name="Subtitle 2"/>
          <p:cNvSpPr>
            <a:spLocks noGrp="1"/>
          </p:cNvSpPr>
          <p:nvPr>
            <p:ph type="subTitle" idx="1"/>
          </p:nvPr>
        </p:nvSpPr>
        <p:spPr/>
        <p:txBody>
          <a:bodyPr/>
          <a:lstStyle/>
          <a:p>
            <a:pPr lvl="0"/>
            <a:r>
              <a:rPr lang="en-US"/>
              <a:t>Session VI: Groups &amp; Teams (In) Action</a:t>
            </a:r>
          </a:p>
          <a:p>
            <a:endParaRPr lang="en-US"/>
          </a:p>
        </p:txBody>
      </p:sp>
      <p:pic>
        <p:nvPicPr>
          <p:cNvPr id="4" name="Picture 3"/>
          <p:cNvPicPr>
            <a:picLocks noChangeAspect="1"/>
          </p:cNvPicPr>
          <p:nvPr/>
        </p:nvPicPr>
        <p:blipFill>
          <a:blip r:embed="rId2"/>
          <a:stretch>
            <a:fillRect/>
          </a:stretch>
        </p:blipFill>
        <p:spPr>
          <a:xfrm>
            <a:off x="5932543" y="436853"/>
            <a:ext cx="3633531" cy="1018120"/>
          </a:xfrm>
          <a:prstGeom prst="rect">
            <a:avLst/>
          </a:prstGeom>
        </p:spPr>
      </p:pic>
    </p:spTree>
    <p:extLst>
      <p:ext uri="{BB962C8B-B14F-4D97-AF65-F5344CB8AC3E}">
        <p14:creationId xmlns:p14="http://schemas.microsoft.com/office/powerpoint/2010/main" val="3051317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Feedback</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a:t>External feedback involves a response from the receiver. </a:t>
            </a:r>
            <a:endParaRPr lang="en-US" smtClean="0"/>
          </a:p>
          <a:p>
            <a:pPr>
              <a:buFont typeface="Wingdings" panose="05000000000000000000" pitchFamily="2" charset="2"/>
              <a:buChar char="v"/>
            </a:pPr>
            <a:r>
              <a:rPr lang="en-US" smtClean="0"/>
              <a:t>Receivers</a:t>
            </a:r>
            <a:r>
              <a:rPr lang="en-US"/>
              <a:t>, in turn, become a source of information themselves. </a:t>
            </a:r>
            <a:endParaRPr lang="en-US" smtClean="0"/>
          </a:p>
          <a:p>
            <a:pPr>
              <a:buFont typeface="Wingdings" panose="05000000000000000000" pitchFamily="2" charset="2"/>
              <a:buChar char="v"/>
            </a:pPr>
            <a:r>
              <a:rPr lang="en-US" smtClean="0"/>
              <a:t>Attention to </a:t>
            </a:r>
            <a:r>
              <a:rPr lang="en-US"/>
              <a:t>the channel they use (how they communicate feedback), as well as nonverbal aspects like time (when they send it), can serve you on this and future documents.</a:t>
            </a:r>
          </a:p>
        </p:txBody>
      </p:sp>
    </p:spTree>
    <p:extLst>
      <p:ext uri="{BB962C8B-B14F-4D97-AF65-F5344CB8AC3E}">
        <p14:creationId xmlns:p14="http://schemas.microsoft.com/office/powerpoint/2010/main" val="42014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a:t>other feedback type</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Hard Copy Documents and External </a:t>
            </a:r>
            <a:r>
              <a:rPr lang="en-US" smtClean="0"/>
              <a:t>Feedback</a:t>
            </a:r>
          </a:p>
          <a:p>
            <a:pPr>
              <a:buFont typeface="Wingdings" panose="05000000000000000000" pitchFamily="2" charset="2"/>
              <a:buChar char="v"/>
            </a:pPr>
            <a:r>
              <a:rPr lang="en-US"/>
              <a:t>External Feedback in a Virtual </a:t>
            </a:r>
            <a:r>
              <a:rPr lang="en-US" smtClean="0"/>
              <a:t>Environment</a:t>
            </a:r>
          </a:p>
          <a:p>
            <a:pPr>
              <a:buFont typeface="Wingdings" panose="05000000000000000000" pitchFamily="2" charset="2"/>
              <a:buChar char="v"/>
            </a:pPr>
            <a:r>
              <a:rPr lang="en-US"/>
              <a:t>User-Generated </a:t>
            </a:r>
            <a:r>
              <a:rPr lang="en-US" smtClean="0"/>
              <a:t>Feedback</a:t>
            </a:r>
          </a:p>
          <a:p>
            <a:pPr>
              <a:buFont typeface="Wingdings" panose="05000000000000000000" pitchFamily="2" charset="2"/>
              <a:buChar char="v"/>
            </a:pPr>
            <a:r>
              <a:rPr lang="en-US" smtClean="0"/>
              <a:t>Interviews</a:t>
            </a:r>
          </a:p>
          <a:p>
            <a:pPr>
              <a:buFont typeface="Wingdings" panose="05000000000000000000" pitchFamily="2" charset="2"/>
              <a:buChar char="v"/>
            </a:pPr>
            <a:r>
              <a:rPr lang="en-US"/>
              <a:t>Surveys </a:t>
            </a:r>
            <a:endParaRPr lang="en-US" smtClean="0"/>
          </a:p>
          <a:p>
            <a:pPr>
              <a:buFont typeface="Wingdings" panose="05000000000000000000" pitchFamily="2" charset="2"/>
              <a:buChar char="v"/>
            </a:pPr>
            <a:r>
              <a:rPr lang="en-US"/>
              <a:t>Focus Groups</a:t>
            </a:r>
            <a:endParaRPr lang="en-US" smtClean="0"/>
          </a:p>
          <a:p>
            <a:pPr>
              <a:buFont typeface="Wingdings" panose="05000000000000000000" pitchFamily="2" charset="2"/>
              <a:buChar char="v"/>
            </a:pPr>
            <a:endParaRPr lang="en-US"/>
          </a:p>
        </p:txBody>
      </p:sp>
    </p:spTree>
    <p:extLst>
      <p:ext uri="{BB962C8B-B14F-4D97-AF65-F5344CB8AC3E}">
        <p14:creationId xmlns:p14="http://schemas.microsoft.com/office/powerpoint/2010/main" val="118400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a:t>
            </a:r>
            <a:r>
              <a:rPr lang="en-US"/>
              <a:t>Qualitative and Quantitative Research </a:t>
            </a:r>
          </a:p>
        </p:txBody>
      </p:sp>
      <p:sp>
        <p:nvSpPr>
          <p:cNvPr id="3" name="Content Placeholder 2"/>
          <p:cNvSpPr>
            <a:spLocks noGrp="1"/>
          </p:cNvSpPr>
          <p:nvPr>
            <p:ph idx="1"/>
          </p:nvPr>
        </p:nvSpPr>
        <p:spPr/>
        <p:txBody>
          <a:bodyPr>
            <a:normAutofit/>
          </a:bodyPr>
          <a:lstStyle/>
          <a:p>
            <a:r>
              <a:rPr lang="en-US" b="1"/>
              <a:t>We can divide research into two basic categories</a:t>
            </a:r>
            <a:r>
              <a:rPr lang="en-US" b="1" smtClean="0"/>
              <a:t>:</a:t>
            </a:r>
          </a:p>
          <a:p>
            <a:r>
              <a:rPr lang="en-US" smtClean="0"/>
              <a:t>1</a:t>
            </a:r>
            <a:r>
              <a:rPr lang="en-US"/>
              <a:t>. Qualitative research focuses on quality in the sense of “what is it like?” or “how does it feel</a:t>
            </a:r>
            <a:r>
              <a:rPr lang="en-US" smtClean="0"/>
              <a:t>?”</a:t>
            </a:r>
          </a:p>
          <a:p>
            <a:r>
              <a:rPr lang="en-US" smtClean="0"/>
              <a:t>2</a:t>
            </a:r>
            <a:r>
              <a:rPr lang="en-US"/>
              <a:t>. Quantitative research focuses on quantity in the sense of “how many customers?” or “what percentage?” </a:t>
            </a:r>
          </a:p>
        </p:txBody>
      </p:sp>
    </p:spTree>
    <p:extLst>
      <p:ext uri="{BB962C8B-B14F-4D97-AF65-F5344CB8AC3E}">
        <p14:creationId xmlns:p14="http://schemas.microsoft.com/office/powerpoint/2010/main" val="350843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Obtaining Feedback with Qualitative Research </a:t>
            </a:r>
          </a:p>
        </p:txBody>
      </p:sp>
      <p:sp>
        <p:nvSpPr>
          <p:cNvPr id="3" name="Content Placeholder 2"/>
          <p:cNvSpPr>
            <a:spLocks noGrp="1"/>
          </p:cNvSpPr>
          <p:nvPr>
            <p:ph sz="half" idx="1"/>
          </p:nvPr>
        </p:nvSpPr>
        <p:spPr/>
        <p:txBody>
          <a:bodyPr/>
          <a:lstStyle/>
          <a:p>
            <a:endParaRPr lang="en-US" smtClean="0"/>
          </a:p>
          <a:p>
            <a:endParaRPr lang="en-US" smtClean="0"/>
          </a:p>
          <a:p>
            <a:pPr>
              <a:buFont typeface="Wingdings" panose="05000000000000000000" pitchFamily="2" charset="2"/>
              <a:buChar char="v"/>
            </a:pPr>
            <a:r>
              <a:rPr lang="en-US" smtClean="0"/>
              <a:t>Qualitative </a:t>
            </a:r>
            <a:r>
              <a:rPr lang="en-US"/>
              <a:t>research involves investigative methods that cross subjects and academic disciplines to gain </a:t>
            </a:r>
            <a:r>
              <a:rPr lang="en-US" smtClean="0"/>
              <a:t>indepth </a:t>
            </a:r>
            <a:r>
              <a:rPr lang="en-US"/>
              <a:t>information. </a:t>
            </a:r>
            <a:endParaRPr lang="en-US" smtClean="0"/>
          </a:p>
        </p:txBody>
      </p:sp>
      <p:sp>
        <p:nvSpPr>
          <p:cNvPr id="4" name="Content Placeholder 3"/>
          <p:cNvSpPr>
            <a:spLocks noGrp="1"/>
          </p:cNvSpPr>
          <p:nvPr>
            <p:ph sz="half" idx="2"/>
          </p:nvPr>
        </p:nvSpPr>
        <p:spPr/>
        <p:txBody>
          <a:bodyPr/>
          <a:lstStyle/>
          <a:p>
            <a:endParaRPr lang="en-US" b="1" smtClean="0"/>
          </a:p>
          <a:p>
            <a:endParaRPr lang="en-US" b="1"/>
          </a:p>
          <a:p>
            <a:pPr>
              <a:buFont typeface="Wingdings" panose="05000000000000000000" pitchFamily="2" charset="2"/>
              <a:buChar char="v"/>
            </a:pPr>
            <a:r>
              <a:rPr lang="en-US" b="1" smtClean="0"/>
              <a:t>Quantitive </a:t>
            </a:r>
            <a:r>
              <a:rPr lang="en-US" b="1"/>
              <a:t>research explores “what,”</a:t>
            </a:r>
          </a:p>
          <a:p>
            <a:pPr>
              <a:buFont typeface="Wingdings" panose="05000000000000000000" pitchFamily="2" charset="2"/>
              <a:buChar char="v"/>
            </a:pPr>
            <a:r>
              <a:rPr lang="en-US" b="1"/>
              <a:t>Qualitative research explores “how” and “why.” </a:t>
            </a:r>
          </a:p>
        </p:txBody>
      </p:sp>
    </p:spTree>
    <p:extLst>
      <p:ext uri="{BB962C8B-B14F-4D97-AF65-F5344CB8AC3E}">
        <p14:creationId xmlns:p14="http://schemas.microsoft.com/office/powerpoint/2010/main" val="3892277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Obtaining Feedback with Quantitative Research </a:t>
            </a:r>
          </a:p>
        </p:txBody>
      </p:sp>
      <p:sp>
        <p:nvSpPr>
          <p:cNvPr id="3" name="Content Placeholder 2"/>
          <p:cNvSpPr>
            <a:spLocks noGrp="1"/>
          </p:cNvSpPr>
          <p:nvPr>
            <p:ph sz="half" idx="1"/>
          </p:nvPr>
        </p:nvSpPr>
        <p:spPr/>
        <p:txBody>
          <a:bodyPr/>
          <a:lstStyle/>
          <a:p>
            <a:pPr>
              <a:buFont typeface="Wingdings" panose="05000000000000000000" pitchFamily="2" charset="2"/>
              <a:buChar char="v"/>
            </a:pPr>
            <a:endParaRPr lang="en-US" b="1" smtClean="0"/>
          </a:p>
          <a:p>
            <a:pPr>
              <a:buFont typeface="Wingdings" panose="05000000000000000000" pitchFamily="2" charset="2"/>
              <a:buChar char="v"/>
            </a:pPr>
            <a:r>
              <a:rPr lang="en-US" b="1" smtClean="0"/>
              <a:t>Quantitative </a:t>
            </a:r>
            <a:r>
              <a:rPr lang="en-US" b="1"/>
              <a:t>research </a:t>
            </a:r>
            <a:r>
              <a:rPr lang="en-US"/>
              <a:t>involves investigation and analysis of data and relationships between data that can be represented by </a:t>
            </a:r>
            <a:r>
              <a:rPr lang="en-US" smtClean="0"/>
              <a:t>numbers</a:t>
            </a:r>
          </a:p>
          <a:p>
            <a:pPr>
              <a:buFont typeface="Wingdings" panose="05000000000000000000" pitchFamily="2" charset="2"/>
              <a:buChar char="v"/>
            </a:pPr>
            <a:r>
              <a:rPr lang="en-US" b="1"/>
              <a:t>Research methodologies </a:t>
            </a:r>
            <a:r>
              <a:rPr lang="en-US"/>
              <a:t>involve examining and evaluating the methods used in investigation or soliciting feedback. </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72484" y="1846263"/>
            <a:ext cx="4428632" cy="4022725"/>
          </a:xfrm>
        </p:spPr>
      </p:pic>
    </p:spTree>
    <p:extLst>
      <p:ext uri="{BB962C8B-B14F-4D97-AF65-F5344CB8AC3E}">
        <p14:creationId xmlns:p14="http://schemas.microsoft.com/office/powerpoint/2010/main" val="65205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Validity?</a:t>
            </a:r>
          </a:p>
        </p:txBody>
      </p:sp>
      <p:sp>
        <p:nvSpPr>
          <p:cNvPr id="3" name="Content Placeholder 2"/>
          <p:cNvSpPr>
            <a:spLocks noGrp="1"/>
          </p:cNvSpPr>
          <p:nvPr>
            <p:ph sz="half" idx="1"/>
          </p:nvPr>
        </p:nvSpPr>
        <p:spPr/>
        <p:txBody>
          <a:bodyPr/>
          <a:lstStyle/>
          <a:p>
            <a:endParaRPr lang="en-US" smtClean="0"/>
          </a:p>
          <a:p>
            <a:r>
              <a:rPr lang="en-US" smtClean="0"/>
              <a:t>How </a:t>
            </a:r>
            <a:r>
              <a:rPr lang="en-US"/>
              <a:t>do you know the results presented in a study or article have value? </a:t>
            </a:r>
            <a:endParaRPr lang="en-US" smtClean="0"/>
          </a:p>
          <a:p>
            <a:r>
              <a:rPr lang="en-US" smtClean="0"/>
              <a:t>How </a:t>
            </a:r>
            <a:r>
              <a:rPr lang="en-US"/>
              <a:t>do you know they are valid?</a:t>
            </a:r>
            <a:endParaRPr lang="en-US" b="1"/>
          </a:p>
        </p:txBody>
      </p:sp>
      <p:sp>
        <p:nvSpPr>
          <p:cNvPr id="4" name="Content Placeholder 3"/>
          <p:cNvSpPr>
            <a:spLocks noGrp="1"/>
          </p:cNvSpPr>
          <p:nvPr>
            <p:ph sz="half" idx="2"/>
          </p:nvPr>
        </p:nvSpPr>
        <p:spPr/>
        <p:txBody>
          <a:bodyPr/>
          <a:lstStyle/>
          <a:p>
            <a:endParaRPr lang="en-US" smtClean="0"/>
          </a:p>
          <a:p>
            <a:pPr marL="0" indent="0">
              <a:buNone/>
            </a:pPr>
            <a:r>
              <a:rPr lang="en-US" smtClean="0"/>
              <a:t>Validity </a:t>
            </a:r>
            <a:r>
              <a:rPr lang="en-US"/>
              <a:t>involves </a:t>
            </a:r>
            <a:r>
              <a:rPr lang="en-US" b="1"/>
              <a:t>the strength of conclusions, inferences or assertions.</a:t>
            </a:r>
          </a:p>
          <a:p>
            <a:endParaRPr lang="en-US"/>
          </a:p>
        </p:txBody>
      </p:sp>
    </p:spTree>
    <p:extLst>
      <p:ext uri="{BB962C8B-B14F-4D97-AF65-F5344CB8AC3E}">
        <p14:creationId xmlns:p14="http://schemas.microsoft.com/office/powerpoint/2010/main" val="298242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Reliability?</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a:t>Reliability</a:t>
            </a:r>
            <a:r>
              <a:rPr lang="en-US"/>
              <a:t> is the consistency of your measurements. The degree to which an instrument gives the same measurement each and every time with the same subjects, in the same context, is a measure of its </a:t>
            </a:r>
            <a:r>
              <a:rPr lang="en-US" smtClean="0"/>
              <a:t>reliability</a:t>
            </a:r>
          </a:p>
          <a:p>
            <a:pPr>
              <a:buFont typeface="Wingdings" panose="05000000000000000000" pitchFamily="2" charset="2"/>
              <a:buChar char="v"/>
            </a:pPr>
            <a:r>
              <a:rPr lang="en-US" b="1" smtClean="0"/>
              <a:t>Inter-rater reliability </a:t>
            </a:r>
            <a:r>
              <a:rPr lang="en-US" smtClean="0"/>
              <a:t>involves </a:t>
            </a:r>
            <a:r>
              <a:rPr lang="en-US"/>
              <a:t>the degree to which each evaluator evaluates the same in similar contexts</a:t>
            </a:r>
          </a:p>
        </p:txBody>
      </p:sp>
    </p:spTree>
    <p:extLst>
      <p:ext uri="{BB962C8B-B14F-4D97-AF65-F5344CB8AC3E}">
        <p14:creationId xmlns:p14="http://schemas.microsoft.com/office/powerpoint/2010/main" val="216562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Statistically Significant?</a:t>
            </a:r>
          </a:p>
        </p:txBody>
      </p:sp>
      <p:sp>
        <p:nvSpPr>
          <p:cNvPr id="3" name="Content Placeholder 2"/>
          <p:cNvSpPr>
            <a:spLocks noGrp="1"/>
          </p:cNvSpPr>
          <p:nvPr>
            <p:ph idx="1"/>
          </p:nvPr>
        </p:nvSpPr>
        <p:spPr/>
        <p:txBody>
          <a:bodyPr/>
          <a:lstStyle/>
          <a:p>
            <a:r>
              <a:rPr lang="en-US" b="1"/>
              <a:t>Statistically significant findings </a:t>
            </a:r>
            <a:r>
              <a:rPr lang="en-US"/>
              <a:t>are those that have a high level of reliability, in that if the same test is applied in the same context to the same subjects, the results will come out the same time and time again (Stone-Romero, 2002). </a:t>
            </a:r>
          </a:p>
        </p:txBody>
      </p:sp>
    </p:spTree>
    <p:extLst>
      <p:ext uri="{BB962C8B-B14F-4D97-AF65-F5344CB8AC3E}">
        <p14:creationId xmlns:p14="http://schemas.microsoft.com/office/powerpoint/2010/main" val="3750591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a:t>
            </a:r>
            <a:r>
              <a:rPr lang="en-US"/>
              <a:t>Feedback as an Opportunity </a:t>
            </a:r>
          </a:p>
        </p:txBody>
      </p:sp>
      <p:sp>
        <p:nvSpPr>
          <p:cNvPr id="3" name="Content Placeholder 2"/>
          <p:cNvSpPr>
            <a:spLocks noGrp="1"/>
          </p:cNvSpPr>
          <p:nvPr>
            <p:ph idx="1"/>
          </p:nvPr>
        </p:nvSpPr>
        <p:spPr/>
        <p:txBody>
          <a:bodyPr/>
          <a:lstStyle/>
          <a:p>
            <a:r>
              <a:rPr lang="en-US" b="1"/>
              <a:t>Carl Rogers, the famous humanistic psychologist, divides feedback into five categories</a:t>
            </a:r>
            <a:r>
              <a:rPr lang="en-US"/>
              <a:t>: </a:t>
            </a:r>
            <a:endParaRPr lang="en-US" smtClean="0"/>
          </a:p>
          <a:p>
            <a:r>
              <a:rPr lang="en-US" smtClean="0"/>
              <a:t>1</a:t>
            </a:r>
            <a:r>
              <a:rPr lang="en-US"/>
              <a:t>. Evaluative </a:t>
            </a:r>
            <a:endParaRPr lang="en-US" smtClean="0"/>
          </a:p>
          <a:p>
            <a:r>
              <a:rPr lang="en-US" smtClean="0"/>
              <a:t>2</a:t>
            </a:r>
            <a:r>
              <a:rPr lang="en-US"/>
              <a:t>. Interpretive </a:t>
            </a:r>
            <a:endParaRPr lang="en-US" smtClean="0"/>
          </a:p>
          <a:p>
            <a:r>
              <a:rPr lang="en-US" smtClean="0"/>
              <a:t>3</a:t>
            </a:r>
            <a:r>
              <a:rPr lang="en-US"/>
              <a:t>. Supportive </a:t>
            </a:r>
            <a:endParaRPr lang="en-US" smtClean="0"/>
          </a:p>
          <a:p>
            <a:r>
              <a:rPr lang="en-US" smtClean="0"/>
              <a:t>4</a:t>
            </a:r>
            <a:r>
              <a:rPr lang="en-US"/>
              <a:t>. Probing </a:t>
            </a:r>
            <a:endParaRPr lang="en-US" smtClean="0"/>
          </a:p>
          <a:p>
            <a:r>
              <a:rPr lang="en-US" smtClean="0"/>
              <a:t>5</a:t>
            </a:r>
            <a:r>
              <a:rPr lang="en-US"/>
              <a:t>. Understanding</a:t>
            </a:r>
          </a:p>
        </p:txBody>
      </p:sp>
    </p:spTree>
    <p:extLst>
      <p:ext uri="{BB962C8B-B14F-4D97-AF65-F5344CB8AC3E}">
        <p14:creationId xmlns:p14="http://schemas.microsoft.com/office/powerpoint/2010/main" val="314608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Five </a:t>
            </a:r>
            <a:r>
              <a:rPr lang="en-US"/>
              <a:t>types of feedback</a:t>
            </a:r>
          </a:p>
        </p:txBody>
      </p:sp>
      <p:sp>
        <p:nvSpPr>
          <p:cNvPr id="3" name="Content Placeholder 2"/>
          <p:cNvSpPr>
            <a:spLocks noGrp="1"/>
          </p:cNvSpPr>
          <p:nvPr>
            <p:ph idx="1"/>
          </p:nvPr>
        </p:nvSpPr>
        <p:spPr/>
        <p:txBody>
          <a:bodyPr/>
          <a:lstStyle/>
          <a:p>
            <a:pPr marL="457200" indent="-457200">
              <a:buFont typeface="+mj-lt"/>
              <a:buAutoNum type="arabicPeriod"/>
            </a:pPr>
            <a:r>
              <a:rPr lang="en-US"/>
              <a:t>Evaluative feedback often involves judgment of the writer and his or her ethos (or credibility</a:t>
            </a:r>
            <a:r>
              <a:rPr lang="en-US" smtClean="0"/>
              <a:t>).</a:t>
            </a:r>
          </a:p>
          <a:p>
            <a:pPr marL="457200" indent="-457200">
              <a:buFont typeface="+mj-lt"/>
              <a:buAutoNum type="arabicPeriod"/>
            </a:pPr>
            <a:r>
              <a:rPr lang="en-US" smtClean="0"/>
              <a:t>Interpretive </a:t>
            </a:r>
            <a:r>
              <a:rPr lang="en-US"/>
              <a:t>feedback requests confirmation or clarification of a message, and is often expressed in the form of a question.</a:t>
            </a:r>
          </a:p>
          <a:p>
            <a:pPr marL="457200" indent="-457200">
              <a:buFont typeface="+mj-lt"/>
              <a:buAutoNum type="arabicPeriod"/>
            </a:pPr>
            <a:r>
              <a:rPr lang="en-US"/>
              <a:t>Supportive feedback communicates encouragement in response to a message</a:t>
            </a:r>
          </a:p>
          <a:p>
            <a:pPr marL="457200" indent="-457200">
              <a:buFont typeface="+mj-lt"/>
              <a:buAutoNum type="arabicPeriod"/>
            </a:pPr>
            <a:r>
              <a:rPr lang="en-US"/>
              <a:t>Probing Feedback: communicates targeted requests for specific information</a:t>
            </a:r>
          </a:p>
          <a:p>
            <a:pPr marL="457200" indent="-457200">
              <a:buFont typeface="+mj-lt"/>
              <a:buAutoNum type="arabicPeriod"/>
            </a:pPr>
            <a:r>
              <a:rPr lang="en-US"/>
              <a:t>Understanding Feedback: communicates sympathy and empathy for the source of the message</a:t>
            </a:r>
          </a:p>
        </p:txBody>
      </p:sp>
    </p:spTree>
    <p:extLst>
      <p:ext uri="{BB962C8B-B14F-4D97-AF65-F5344CB8AC3E}">
        <p14:creationId xmlns:p14="http://schemas.microsoft.com/office/powerpoint/2010/main" val="142634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Chapter outlines</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Diverse Forms of </a:t>
            </a:r>
            <a:r>
              <a:rPr lang="en-US" smtClean="0"/>
              <a:t>Feedback</a:t>
            </a:r>
          </a:p>
          <a:p>
            <a:pPr marL="457200" indent="-457200">
              <a:buFont typeface="+mj-lt"/>
              <a:buAutoNum type="arabicPeriod"/>
            </a:pPr>
            <a:r>
              <a:rPr lang="en-US" smtClean="0"/>
              <a:t>Qualitative </a:t>
            </a:r>
            <a:r>
              <a:rPr lang="en-US"/>
              <a:t>and Quantitative </a:t>
            </a:r>
            <a:r>
              <a:rPr lang="en-US" smtClean="0"/>
              <a:t>Research</a:t>
            </a:r>
          </a:p>
          <a:p>
            <a:pPr marL="457200" indent="-457200">
              <a:buFont typeface="+mj-lt"/>
              <a:buAutoNum type="arabicPeriod"/>
            </a:pPr>
            <a:r>
              <a:rPr lang="en-US"/>
              <a:t>3. Feedback as an Opportunity </a:t>
            </a:r>
          </a:p>
        </p:txBody>
      </p:sp>
    </p:spTree>
    <p:extLst>
      <p:ext uri="{BB962C8B-B14F-4D97-AF65-F5344CB8AC3E}">
        <p14:creationId xmlns:p14="http://schemas.microsoft.com/office/powerpoint/2010/main" val="207026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a:t>
            </a:r>
            <a:r>
              <a:rPr lang="en-US" smtClean="0"/>
              <a:t>Takeaway</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a:t>Feedback may be indirect or direct, internal or external, and may be mediated electronically in many different ways. </a:t>
            </a:r>
            <a:endParaRPr lang="en-US" smtClean="0"/>
          </a:p>
          <a:p>
            <a:pPr marL="457200" indent="-457200">
              <a:buFont typeface="+mj-lt"/>
              <a:buAutoNum type="arabicPeriod"/>
            </a:pPr>
            <a:r>
              <a:rPr lang="en-US" smtClean="0"/>
              <a:t>Research </a:t>
            </a:r>
            <a:r>
              <a:rPr lang="en-US"/>
              <a:t>can be qualitative or quantitative, and it is important to assess the validity, reliability, and statistical significance of research findings</a:t>
            </a:r>
            <a:r>
              <a:rPr lang="en-US" smtClean="0"/>
              <a:t>.</a:t>
            </a:r>
          </a:p>
          <a:p>
            <a:pPr marL="457200" indent="-457200">
              <a:buFont typeface="+mj-lt"/>
              <a:buAutoNum type="arabicPeriod"/>
            </a:pPr>
            <a:r>
              <a:rPr lang="en-US"/>
              <a:t>Feedback may be evaluative, interpretive, supportive, probing, or understanding, and it is always an opportunity for growth.</a:t>
            </a:r>
          </a:p>
        </p:txBody>
      </p:sp>
    </p:spTree>
    <p:extLst>
      <p:ext uri="{BB962C8B-B14F-4D97-AF65-F5344CB8AC3E}">
        <p14:creationId xmlns:p14="http://schemas.microsoft.com/office/powerpoint/2010/main" val="1061843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Exercises </a:t>
            </a:r>
          </a:p>
        </p:txBody>
      </p:sp>
      <p:sp>
        <p:nvSpPr>
          <p:cNvPr id="3" name="Content Placeholder 2"/>
          <p:cNvSpPr>
            <a:spLocks noGrp="1"/>
          </p:cNvSpPr>
          <p:nvPr>
            <p:ph idx="1"/>
          </p:nvPr>
        </p:nvSpPr>
        <p:spPr/>
        <p:txBody>
          <a:bodyPr>
            <a:normAutofit fontScale="92500" lnSpcReduction="20000"/>
          </a:bodyPr>
          <a:lstStyle/>
          <a:p>
            <a:r>
              <a:rPr lang="en-US"/>
              <a:t>1. Research online survey programs and review two competitors. Compare the features and the apparent ease of use. Which would you recommend and why? Report your results and compare with classmates. </a:t>
            </a:r>
            <a:endParaRPr lang="en-US" smtClean="0"/>
          </a:p>
          <a:p>
            <a:r>
              <a:rPr lang="en-US" smtClean="0"/>
              <a:t>2. Visit </a:t>
            </a:r>
            <a:r>
              <a:rPr lang="en-US"/>
              <a:t>the Web site of a major polling organization such as Gallup, Pew, Roper, or Zogby. What can you learn about how the organization conducts polls? How valid, reliable, and statistically significant are the results of this organization’s polls, and how do you know? Discuss your findings with your classmates. </a:t>
            </a:r>
            <a:endParaRPr lang="en-US" smtClean="0"/>
          </a:p>
          <a:p>
            <a:r>
              <a:rPr lang="en-US"/>
              <a:t>3</a:t>
            </a:r>
            <a:r>
              <a:rPr lang="en-US" smtClean="0"/>
              <a:t>. </a:t>
            </a:r>
            <a:r>
              <a:rPr lang="en-US"/>
              <a:t>Find an example where information is presented to support a claim, but you perceive it to be less than valid or reliable. Share your observations and review the results of your classmates’ similar efforts</a:t>
            </a:r>
            <a:r>
              <a:rPr lang="en-US" smtClean="0"/>
              <a:t>.</a:t>
            </a:r>
          </a:p>
          <a:p>
            <a:r>
              <a:rPr lang="en-US"/>
              <a:t>4</a:t>
            </a:r>
            <a:r>
              <a:rPr lang="en-US" smtClean="0"/>
              <a:t>. Find </a:t>
            </a:r>
            <a:r>
              <a:rPr lang="en-US"/>
              <a:t>a blog or online article with comments posted after the document. Choose one example of feedback from the comments and share it with your classmates. Note any trends or themes that present themselves as you explore the comments. </a:t>
            </a:r>
            <a:endParaRPr lang="en-US" smtClean="0"/>
          </a:p>
          <a:p>
            <a:r>
              <a:rPr lang="en-US"/>
              <a:t>5</a:t>
            </a:r>
            <a:r>
              <a:rPr lang="en-US" smtClean="0"/>
              <a:t>. </a:t>
            </a:r>
            <a:r>
              <a:rPr lang="en-US"/>
              <a:t>Create a blog and post an opinion or editorial article. What kinds of feedback do you get from your readers? Compare and contrast your experiences with those of your classmates.</a:t>
            </a:r>
          </a:p>
        </p:txBody>
      </p:sp>
    </p:spTree>
    <p:extLst>
      <p:ext uri="{BB962C8B-B14F-4D97-AF65-F5344CB8AC3E}">
        <p14:creationId xmlns:p14="http://schemas.microsoft.com/office/powerpoint/2010/main" val="4042292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055409" y="1456796"/>
            <a:ext cx="6232525" cy="4022725"/>
          </a:xfrm>
        </p:spPr>
      </p:pic>
    </p:spTree>
    <p:extLst>
      <p:ext uri="{BB962C8B-B14F-4D97-AF65-F5344CB8AC3E}">
        <p14:creationId xmlns:p14="http://schemas.microsoft.com/office/powerpoint/2010/main" val="4253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LEARNING OBJECTIVES</a:t>
            </a:r>
            <a:endParaRPr lang="en-US"/>
          </a:p>
        </p:txBody>
      </p:sp>
      <p:sp>
        <p:nvSpPr>
          <p:cNvPr id="3" name="Content Placeholder 2"/>
          <p:cNvSpPr>
            <a:spLocks noGrp="1"/>
          </p:cNvSpPr>
          <p:nvPr>
            <p:ph idx="1"/>
          </p:nvPr>
        </p:nvSpPr>
        <p:spPr/>
        <p:txBody>
          <a:bodyPr>
            <a:normAutofit/>
          </a:bodyPr>
          <a:lstStyle/>
          <a:p>
            <a:r>
              <a:rPr lang="en-US" b="1"/>
              <a:t>By the end of this section, you will be able </a:t>
            </a:r>
            <a:r>
              <a:rPr lang="en-US" b="1"/>
              <a:t>to</a:t>
            </a:r>
            <a:r>
              <a:rPr lang="en-US" b="1" smtClean="0"/>
              <a:t>:</a:t>
            </a:r>
            <a:endParaRPr lang="en-US" smtClean="0"/>
          </a:p>
          <a:p>
            <a:r>
              <a:rPr lang="en-US" smtClean="0"/>
              <a:t>1</a:t>
            </a:r>
            <a:r>
              <a:rPr lang="en-US"/>
              <a:t>. Describe feedback as part of the writing process. </a:t>
            </a:r>
            <a:endParaRPr lang="en-US" smtClean="0"/>
          </a:p>
          <a:p>
            <a:r>
              <a:rPr lang="en-US" smtClean="0"/>
              <a:t>2</a:t>
            </a:r>
            <a:r>
              <a:rPr lang="en-US"/>
              <a:t>. Compare and contrast indirect and direct feedback. </a:t>
            </a:r>
            <a:endParaRPr lang="en-US" smtClean="0"/>
          </a:p>
          <a:p>
            <a:r>
              <a:rPr lang="en-US" smtClean="0"/>
              <a:t>3</a:t>
            </a:r>
            <a:r>
              <a:rPr lang="en-US"/>
              <a:t>. Understand internal and external feedback. </a:t>
            </a:r>
            <a:endParaRPr lang="en-US" smtClean="0"/>
          </a:p>
          <a:p>
            <a:r>
              <a:rPr lang="en-US" smtClean="0"/>
              <a:t>4</a:t>
            </a:r>
            <a:r>
              <a:rPr lang="en-US"/>
              <a:t>. Discuss diverse forms of feedback</a:t>
            </a:r>
            <a:r>
              <a:rPr lang="en-US" smtClean="0"/>
              <a:t>.</a:t>
            </a:r>
          </a:p>
          <a:p>
            <a:r>
              <a:rPr lang="en-US" smtClean="0"/>
              <a:t>5. Compare </a:t>
            </a:r>
            <a:r>
              <a:rPr lang="en-US"/>
              <a:t>and contrast the feedback that can be obtained with qualitative and quantitative research. </a:t>
            </a:r>
          </a:p>
          <a:p>
            <a:r>
              <a:rPr lang="en-US" smtClean="0"/>
              <a:t>6. Discuss </a:t>
            </a:r>
            <a:r>
              <a:rPr lang="en-US"/>
              <a:t>validity, reliability, and statistical significance</a:t>
            </a:r>
            <a:r>
              <a:rPr lang="en-US" smtClean="0"/>
              <a:t>.</a:t>
            </a:r>
          </a:p>
          <a:p>
            <a:r>
              <a:rPr lang="en-US" smtClean="0"/>
              <a:t>7. Describe </a:t>
            </a:r>
            <a:r>
              <a:rPr lang="en-US"/>
              <a:t>the five types of feedback identified by Carl Rogers.</a:t>
            </a:r>
          </a:p>
        </p:txBody>
      </p:sp>
    </p:spTree>
    <p:extLst>
      <p:ext uri="{BB962C8B-B14F-4D97-AF65-F5344CB8AC3E}">
        <p14:creationId xmlns:p14="http://schemas.microsoft.com/office/powerpoint/2010/main" val="25285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9733" y="1744663"/>
            <a:ext cx="10058400" cy="4022725"/>
          </a:xfrm>
        </p:spPr>
        <p:txBody>
          <a:bodyPr/>
          <a:lstStyle/>
          <a:p>
            <a:pPr>
              <a:buFont typeface="Wingdings" panose="05000000000000000000" pitchFamily="2" charset="2"/>
              <a:buChar char="q"/>
            </a:pPr>
            <a:r>
              <a:rPr lang="en-US"/>
              <a:t>Criticism may not be agreeable, but it is necessary. It fulfills the same function as pain in the human body. It calls attention to an unhealthy state of things. –Winston </a:t>
            </a:r>
            <a:r>
              <a:rPr lang="en-US" smtClean="0"/>
              <a:t>Churchil</a:t>
            </a:r>
          </a:p>
          <a:p>
            <a:pPr>
              <a:buFont typeface="Wingdings" panose="05000000000000000000" pitchFamily="2" charset="2"/>
              <a:buChar char="q"/>
            </a:pPr>
            <a:endParaRPr lang="en-US"/>
          </a:p>
          <a:p>
            <a:pPr>
              <a:buFont typeface="Wingdings" panose="05000000000000000000" pitchFamily="2" charset="2"/>
              <a:buChar char="q"/>
            </a:pPr>
            <a:r>
              <a:rPr lang="en-US"/>
              <a:t>Any fool can criticize, condemn, and complain but it takes character and self control to be understanding and forgiving. –Dale Carnegie</a:t>
            </a:r>
          </a:p>
        </p:txBody>
      </p:sp>
    </p:spTree>
    <p:extLst>
      <p:ext uri="{BB962C8B-B14F-4D97-AF65-F5344CB8AC3E}">
        <p14:creationId xmlns:p14="http://schemas.microsoft.com/office/powerpoint/2010/main" val="333037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Started</a:t>
            </a:r>
          </a:p>
        </p:txBody>
      </p:sp>
      <p:sp>
        <p:nvSpPr>
          <p:cNvPr id="3" name="Content Placeholder 2"/>
          <p:cNvSpPr>
            <a:spLocks noGrp="1"/>
          </p:cNvSpPr>
          <p:nvPr>
            <p:ph idx="1"/>
          </p:nvPr>
        </p:nvSpPr>
        <p:spPr/>
        <p:txBody>
          <a:bodyPr/>
          <a:lstStyle/>
          <a:p>
            <a:r>
              <a:rPr lang="en-US" smtClean="0"/>
              <a:t>Find </a:t>
            </a:r>
            <a:r>
              <a:rPr lang="en-US"/>
              <a:t>a news Web site that includes a forum for reader comments on the articles. Read an article that interests you and the comments readers have posted about it. Please share your results with classmates.</a:t>
            </a:r>
          </a:p>
        </p:txBody>
      </p:sp>
    </p:spTree>
    <p:extLst>
      <p:ext uri="{BB962C8B-B14F-4D97-AF65-F5344CB8AC3E}">
        <p14:creationId xmlns:p14="http://schemas.microsoft.com/office/powerpoint/2010/main" val="3051339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Diverse Forms of Feedback</a:t>
            </a:r>
          </a:p>
        </p:txBody>
      </p:sp>
      <p:sp>
        <p:nvSpPr>
          <p:cNvPr id="3" name="Content Placeholder 2"/>
          <p:cNvSpPr>
            <a:spLocks noGrp="1"/>
          </p:cNvSpPr>
          <p:nvPr>
            <p:ph idx="1"/>
          </p:nvPr>
        </p:nvSpPr>
        <p:spPr/>
        <p:txBody>
          <a:bodyPr>
            <a:normAutofit/>
          </a:bodyPr>
          <a:lstStyle/>
          <a:p>
            <a:pPr algn="ctr"/>
            <a:endParaRPr lang="en-US" sz="3500" smtClean="0"/>
          </a:p>
          <a:p>
            <a:pPr algn="ctr"/>
            <a:r>
              <a:rPr lang="en-US" sz="3500" smtClean="0"/>
              <a:t>Feedback </a:t>
            </a:r>
            <a:r>
              <a:rPr lang="en-US" sz="3500"/>
              <a:t>is defined as a receiver’s response to a source, and can come in many forms</a:t>
            </a:r>
            <a:r>
              <a:rPr lang="en-US" sz="3500" smtClean="0"/>
              <a:t>.</a:t>
            </a:r>
            <a:endParaRPr lang="en-US" sz="3500"/>
          </a:p>
        </p:txBody>
      </p:sp>
    </p:spTree>
    <p:extLst>
      <p:ext uri="{BB962C8B-B14F-4D97-AF65-F5344CB8AC3E}">
        <p14:creationId xmlns:p14="http://schemas.microsoft.com/office/powerpoint/2010/main" val="1742827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Feedback</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mtClean="0"/>
              <a:t>Indirect </a:t>
            </a:r>
            <a:r>
              <a:rPr lang="en-US"/>
              <a:t>feedback is a response that does not directly come from the receiver or </a:t>
            </a:r>
            <a:r>
              <a:rPr lang="en-US" smtClean="0"/>
              <a:t>source</a:t>
            </a:r>
          </a:p>
          <a:p>
            <a:pPr>
              <a:buFont typeface="Wingdings" panose="05000000000000000000" pitchFamily="2" charset="2"/>
              <a:buChar char="q"/>
            </a:pPr>
            <a:r>
              <a:rPr lang="en-US"/>
              <a:t>The receiver may receive the message, and may become the source of the response, but they may not communicate that response directly to you, the author.</a:t>
            </a:r>
          </a:p>
        </p:txBody>
      </p:sp>
    </p:spTree>
    <p:extLst>
      <p:ext uri="{BB962C8B-B14F-4D97-AF65-F5344CB8AC3E}">
        <p14:creationId xmlns:p14="http://schemas.microsoft.com/office/powerpoint/2010/main" val="39595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 Feedback</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a:t>Direct feedback is a response that comes from the receiver. </a:t>
            </a:r>
            <a:endParaRPr lang="en-US" smtClean="0"/>
          </a:p>
          <a:p>
            <a:pPr>
              <a:buFont typeface="Wingdings" panose="05000000000000000000" pitchFamily="2" charset="2"/>
              <a:buChar char="v"/>
            </a:pPr>
            <a:r>
              <a:rPr lang="en-US" smtClean="0"/>
              <a:t>Direct </a:t>
            </a:r>
            <a:r>
              <a:rPr lang="en-US"/>
              <a:t>feedback can be both verbal and nonverbal, and it may involve signs, symbols, words, or sounds that are unclear or difficult to understand. </a:t>
            </a:r>
          </a:p>
        </p:txBody>
      </p:sp>
    </p:spTree>
    <p:extLst>
      <p:ext uri="{BB962C8B-B14F-4D97-AF65-F5344CB8AC3E}">
        <p14:creationId xmlns:p14="http://schemas.microsoft.com/office/powerpoint/2010/main" val="54252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Internal Feedback</a:t>
            </a:r>
          </a:p>
        </p:txBody>
      </p:sp>
      <p:sp>
        <p:nvSpPr>
          <p:cNvPr id="3" name="Content Placeholder 2"/>
          <p:cNvSpPr>
            <a:spLocks noGrp="1"/>
          </p:cNvSpPr>
          <p:nvPr>
            <p:ph sz="half" idx="1"/>
          </p:nvPr>
        </p:nvSpPr>
        <p:spPr/>
        <p:txBody>
          <a:bodyPr/>
          <a:lstStyle/>
          <a:p>
            <a:pPr>
              <a:buFont typeface="Wingdings" panose="05000000000000000000" pitchFamily="2" charset="2"/>
              <a:buChar char="v"/>
            </a:pPr>
            <a:r>
              <a:rPr lang="en-US"/>
              <a:t>Internal feedback is generated by the source in response to the message created by that same source.</a:t>
            </a:r>
          </a:p>
        </p:txBody>
      </p:sp>
      <p:sp>
        <p:nvSpPr>
          <p:cNvPr id="4" name="Content Placeholder 3"/>
          <p:cNvSpPr>
            <a:spLocks noGrp="1"/>
          </p:cNvSpPr>
          <p:nvPr>
            <p:ph sz="half" idx="2"/>
          </p:nvPr>
        </p:nvSpPr>
        <p:spPr/>
        <p:txBody>
          <a:bodyPr/>
          <a:lstStyle/>
          <a:p>
            <a:pPr>
              <a:buFont typeface="Wingdings" panose="05000000000000000000" pitchFamily="2" charset="2"/>
              <a:buChar char="v"/>
            </a:pPr>
            <a:r>
              <a:rPr lang="en-US"/>
              <a:t>As the author, it is your responsibility to insure your content </a:t>
            </a:r>
            <a:r>
              <a:rPr lang="en-US" smtClean="0"/>
              <a:t>is:</a:t>
            </a:r>
          </a:p>
          <a:p>
            <a:r>
              <a:rPr lang="en-US" smtClean="0"/>
              <a:t>• correct</a:t>
            </a:r>
            <a:endParaRPr lang="en-US"/>
          </a:p>
          <a:p>
            <a:r>
              <a:rPr lang="en-US" smtClean="0"/>
              <a:t>• clear</a:t>
            </a:r>
          </a:p>
          <a:p>
            <a:r>
              <a:rPr lang="en-US" smtClean="0"/>
              <a:t> </a:t>
            </a:r>
            <a:r>
              <a:rPr lang="en-US"/>
              <a:t>• </a:t>
            </a:r>
            <a:r>
              <a:rPr lang="en-US" smtClean="0"/>
              <a:t>concise</a:t>
            </a:r>
          </a:p>
          <a:p>
            <a:r>
              <a:rPr lang="en-US" smtClean="0"/>
              <a:t> </a:t>
            </a:r>
            <a:r>
              <a:rPr lang="en-US"/>
              <a:t>• ethical.</a:t>
            </a:r>
          </a:p>
        </p:txBody>
      </p:sp>
    </p:spTree>
    <p:extLst>
      <p:ext uri="{BB962C8B-B14F-4D97-AF65-F5344CB8AC3E}">
        <p14:creationId xmlns:p14="http://schemas.microsoft.com/office/powerpoint/2010/main" val="340757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351</TotalTime>
  <Words>1136</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Wingdings</vt:lpstr>
      <vt:lpstr>Retrospect</vt:lpstr>
      <vt:lpstr>Feedback  in Writing Process </vt:lpstr>
      <vt:lpstr>Chapter outlines</vt:lpstr>
      <vt:lpstr>LEARNING OBJECTIVES</vt:lpstr>
      <vt:lpstr>PowerPoint Presentation</vt:lpstr>
      <vt:lpstr>Getting Started</vt:lpstr>
      <vt:lpstr>1. Diverse Forms of Feedback</vt:lpstr>
      <vt:lpstr>Indirect Feedback</vt:lpstr>
      <vt:lpstr>Direct Feedback</vt:lpstr>
      <vt:lpstr>Internal Feedback</vt:lpstr>
      <vt:lpstr>External Feedback</vt:lpstr>
      <vt:lpstr>The other feedback type</vt:lpstr>
      <vt:lpstr>2. Qualitative and Quantitative Research </vt:lpstr>
      <vt:lpstr>Obtaining Feedback with Qualitative Research </vt:lpstr>
      <vt:lpstr>Obtaining Feedback with Quantitative Research </vt:lpstr>
      <vt:lpstr>What Is Validity?</vt:lpstr>
      <vt:lpstr>What Is Reliability?</vt:lpstr>
      <vt:lpstr>What Is Statistically Significant?</vt:lpstr>
      <vt:lpstr>3. Feedback as an Opportunity </vt:lpstr>
      <vt:lpstr>Five types of feedback</vt:lpstr>
      <vt:lpstr>Key Takeaway</vt:lpstr>
      <vt:lpstr>Exercises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Groups and meetings 22. Persuasive Presentations</dc:title>
  <dc:creator>Admin</dc:creator>
  <cp:lastModifiedBy>Admin</cp:lastModifiedBy>
  <cp:revision>161</cp:revision>
  <dcterms:created xsi:type="dcterms:W3CDTF">2021-08-31T13:06:13Z</dcterms:created>
  <dcterms:modified xsi:type="dcterms:W3CDTF">2021-09-01T18:42:47Z</dcterms:modified>
</cp:coreProperties>
</file>