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25"/>
  </p:notesMasterIdLst>
  <p:sldIdLst>
    <p:sldId id="256" r:id="rId2"/>
    <p:sldId id="257" r:id="rId3"/>
    <p:sldId id="258"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291" r:id="rId22"/>
    <p:sldId id="292"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69" d="100"/>
          <a:sy n="69" d="100"/>
        </p:scale>
        <p:origin x="4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3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4165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51585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972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70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213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C266A-8E69-48B3-A026-0536644E9D7A}"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2858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1506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3679EC-C5CC-4973-90B4-F75833B3AF6E}" type="slidenum">
              <a:rPr lang="en-US" smtClean="0"/>
              <a:t>‹#›</a:t>
            </a:fld>
            <a:endParaRPr lang="en-US"/>
          </a:p>
        </p:txBody>
      </p:sp>
    </p:spTree>
    <p:extLst>
      <p:ext uri="{BB962C8B-B14F-4D97-AF65-F5344CB8AC3E}">
        <p14:creationId xmlns:p14="http://schemas.microsoft.com/office/powerpoint/2010/main" val="84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7090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4C266A-8E69-48B3-A026-0536644E9D7A}" type="datetimeFigureOut">
              <a:rPr lang="en-US" smtClean="0"/>
              <a:t>9/2/2021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3679EC-C5CC-4973-90B4-F75833B3AF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478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2" y="945913"/>
            <a:ext cx="10191531" cy="2618554"/>
          </a:xfrm>
        </p:spPr>
        <p:txBody>
          <a:bodyPr>
            <a:normAutofit/>
          </a:bodyPr>
          <a:lstStyle/>
          <a:p>
            <a:r>
              <a:rPr lang="en-US" smtClean="0"/>
              <a:t>Email </a:t>
            </a:r>
            <a:r>
              <a:rPr lang="en-US"/>
              <a:t>&amp; letter</a:t>
            </a:r>
          </a:p>
        </p:txBody>
      </p:sp>
      <p:sp>
        <p:nvSpPr>
          <p:cNvPr id="3" name="Subtitle 2"/>
          <p:cNvSpPr>
            <a:spLocks noGrp="1"/>
          </p:cNvSpPr>
          <p:nvPr>
            <p:ph type="subTitle" idx="1"/>
          </p:nvPr>
        </p:nvSpPr>
        <p:spPr/>
        <p:txBody>
          <a:bodyPr/>
          <a:lstStyle/>
          <a:p>
            <a:pPr lvl="0"/>
            <a:r>
              <a:rPr lang="en-US"/>
              <a:t>Session VI: Groups &amp; Teams (In) Action</a:t>
            </a:r>
          </a:p>
          <a:p>
            <a:endParaRPr lang="en-US"/>
          </a:p>
        </p:txBody>
      </p:sp>
      <p:pic>
        <p:nvPicPr>
          <p:cNvPr id="4" name="Picture 3"/>
          <p:cNvPicPr>
            <a:picLocks noChangeAspect="1"/>
          </p:cNvPicPr>
          <p:nvPr/>
        </p:nvPicPr>
        <p:blipFill>
          <a:blip r:embed="rId2"/>
          <a:stretch>
            <a:fillRect/>
          </a:stretch>
        </p:blipFill>
        <p:spPr>
          <a:xfrm>
            <a:off x="4076034" y="629322"/>
            <a:ext cx="3633531" cy="1018120"/>
          </a:xfrm>
          <a:prstGeom prst="rect">
            <a:avLst/>
          </a:prstGeom>
        </p:spPr>
      </p:pic>
    </p:spTree>
    <p:extLst>
      <p:ext uri="{BB962C8B-B14F-4D97-AF65-F5344CB8AC3E}">
        <p14:creationId xmlns:p14="http://schemas.microsoft.com/office/powerpoint/2010/main" val="305131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965201" y="1710796"/>
            <a:ext cx="4938713" cy="4022725"/>
          </a:xfrm>
        </p:spPr>
        <p:txBody>
          <a:bodyPr/>
          <a:lstStyle/>
          <a:p>
            <a:endParaRPr lang="en-US" smtClean="0"/>
          </a:p>
          <a:p>
            <a:r>
              <a:rPr lang="en-US"/>
              <a:t>6</a:t>
            </a:r>
            <a:r>
              <a:rPr lang="en-US" b="1"/>
              <a:t>. Use a good format </a:t>
            </a:r>
            <a:endParaRPr lang="en-US" b="1" smtClean="0"/>
          </a:p>
          <a:p>
            <a:pPr>
              <a:buFont typeface="Wingdings" panose="05000000000000000000" pitchFamily="2" charset="2"/>
              <a:buChar char="v"/>
            </a:pPr>
            <a:r>
              <a:rPr lang="en-US" smtClean="0"/>
              <a:t>Include </a:t>
            </a:r>
            <a:r>
              <a:rPr lang="en-US"/>
              <a:t>line breaks between sentences or divide your message into brief paragraphs for ease of reading. </a:t>
            </a:r>
            <a:endParaRPr lang="en-US" smtClean="0"/>
          </a:p>
          <a:p>
            <a:pPr>
              <a:buFont typeface="Wingdings" panose="05000000000000000000" pitchFamily="2" charset="2"/>
              <a:buChar char="v"/>
            </a:pPr>
            <a:r>
              <a:rPr lang="en-US" smtClean="0"/>
              <a:t>A </a:t>
            </a:r>
            <a:r>
              <a:rPr lang="en-US"/>
              <a:t>good e-mail should get to the point and conclude in three small paragraphs or less</a:t>
            </a:r>
          </a:p>
        </p:txBody>
      </p:sp>
      <p:pic>
        <p:nvPicPr>
          <p:cNvPr id="7" name="Content Placeholder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484408" y="1972733"/>
            <a:ext cx="4657725" cy="3143250"/>
          </a:xfrm>
        </p:spPr>
      </p:pic>
    </p:spTree>
    <p:extLst>
      <p:ext uri="{BB962C8B-B14F-4D97-AF65-F5344CB8AC3E}">
        <p14:creationId xmlns:p14="http://schemas.microsoft.com/office/powerpoint/2010/main" val="3700418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44600" y="1439863"/>
            <a:ext cx="10058400" cy="4022725"/>
          </a:xfrm>
        </p:spPr>
        <p:txBody>
          <a:bodyPr/>
          <a:lstStyle/>
          <a:p>
            <a:r>
              <a:rPr lang="en-US"/>
              <a:t>7. </a:t>
            </a:r>
            <a:r>
              <a:rPr lang="en-US" b="1" smtClean="0"/>
              <a:t>Reread, revise, and review.</a:t>
            </a:r>
          </a:p>
          <a:p>
            <a:r>
              <a:rPr lang="en-US" smtClean="0"/>
              <a:t>8. </a:t>
            </a:r>
            <a:r>
              <a:rPr lang="en-US" b="1" smtClean="0"/>
              <a:t>Reply promptly</a:t>
            </a:r>
          </a:p>
          <a:p>
            <a:r>
              <a:rPr lang="en-US"/>
              <a:t>9. </a:t>
            </a:r>
            <a:r>
              <a:rPr lang="en-US" b="1"/>
              <a:t>Use “Reply All” </a:t>
            </a:r>
            <a:r>
              <a:rPr lang="en-US" b="1" smtClean="0"/>
              <a:t>sparingly</a:t>
            </a:r>
          </a:p>
          <a:p>
            <a:r>
              <a:rPr lang="en-US"/>
              <a:t>10. </a:t>
            </a:r>
            <a:r>
              <a:rPr lang="en-US" b="1"/>
              <a:t>Avoid using all caps</a:t>
            </a:r>
            <a:r>
              <a:rPr lang="en-US" b="1" smtClean="0"/>
              <a:t>.</a:t>
            </a:r>
          </a:p>
          <a:p>
            <a:r>
              <a:rPr lang="en-US" smtClean="0"/>
              <a:t>11. </a:t>
            </a:r>
            <a:r>
              <a:rPr lang="en-US" b="1" smtClean="0"/>
              <a:t>Test </a:t>
            </a:r>
            <a:r>
              <a:rPr lang="en-US" b="1"/>
              <a:t>links. </a:t>
            </a:r>
            <a:r>
              <a:rPr lang="en-US"/>
              <a:t>If you include a link, test it to make sure it is complete</a:t>
            </a:r>
            <a:r>
              <a:rPr lang="en-US" smtClean="0"/>
              <a:t>.</a:t>
            </a:r>
          </a:p>
          <a:p>
            <a:r>
              <a:rPr lang="en-US" smtClean="0"/>
              <a:t>12. </a:t>
            </a:r>
            <a:r>
              <a:rPr lang="en-US" b="1" smtClean="0"/>
              <a:t>E-mail </a:t>
            </a:r>
            <a:r>
              <a:rPr lang="en-US" b="1"/>
              <a:t>ahead of time </a:t>
            </a:r>
            <a:r>
              <a:rPr lang="en-US"/>
              <a:t>if you are going to attach large files (audio and visual files are often quite large) to prevent exceeding the recipient’s mailbox limit or triggering the spam filter. </a:t>
            </a:r>
          </a:p>
          <a:p>
            <a:r>
              <a:rPr lang="en-US" smtClean="0"/>
              <a:t>13. </a:t>
            </a:r>
            <a:r>
              <a:rPr lang="en-US" b="1" smtClean="0"/>
              <a:t>Give </a:t>
            </a:r>
            <a:r>
              <a:rPr lang="en-US" b="1"/>
              <a:t>feedback or follow up.</a:t>
            </a:r>
          </a:p>
        </p:txBody>
      </p:sp>
    </p:spTree>
    <p:extLst>
      <p:ext uri="{BB962C8B-B14F-4D97-AF65-F5344CB8AC3E}">
        <p14:creationId xmlns:p14="http://schemas.microsoft.com/office/powerpoint/2010/main" val="282751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p:txBody>
          <a:bodyPr/>
          <a:lstStyle/>
          <a:p>
            <a:r>
              <a:rPr lang="en-US"/>
              <a:t>Find an example of an e-mail that you wish you had never sent or received. Rewrite it to eliminate the characteristics that you find problematic. </a:t>
            </a:r>
            <a:endParaRPr lang="en-US" smtClean="0"/>
          </a:p>
          <a:p>
            <a:r>
              <a:rPr lang="en-US" smtClean="0"/>
              <a:t>Share </a:t>
            </a:r>
            <a:r>
              <a:rPr lang="en-US"/>
              <a:t>it with your classmates.</a:t>
            </a:r>
          </a:p>
          <a:p>
            <a:endParaRPr lang="en-US"/>
          </a:p>
        </p:txBody>
      </p:sp>
    </p:spTree>
    <p:extLst>
      <p:ext uri="{BB962C8B-B14F-4D97-AF65-F5344CB8AC3E}">
        <p14:creationId xmlns:p14="http://schemas.microsoft.com/office/powerpoint/2010/main" val="4185553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Memorandums </a:t>
            </a:r>
            <a:r>
              <a:rPr lang="en-US"/>
              <a:t>and Letters </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a:t>Memos: </a:t>
            </a:r>
            <a:r>
              <a:rPr lang="en-US"/>
              <a:t>(or memorandum, meaning “reminder”) is normally used for communicating policies, procedures, or related official business within an organization</a:t>
            </a:r>
            <a:r>
              <a:rPr lang="en-US" smtClean="0"/>
              <a:t>.</a:t>
            </a:r>
          </a:p>
          <a:p>
            <a:pPr>
              <a:buFont typeface="Wingdings" panose="05000000000000000000" pitchFamily="2" charset="2"/>
              <a:buChar char="q"/>
            </a:pPr>
            <a:r>
              <a:rPr lang="en-US" b="1"/>
              <a:t>Letters</a:t>
            </a:r>
            <a:r>
              <a:rPr lang="en-US"/>
              <a:t> are brief messages sent to recipients that are often outside the </a:t>
            </a:r>
            <a:r>
              <a:rPr lang="en-US" smtClean="0"/>
              <a:t>organization.</a:t>
            </a:r>
            <a:endParaRPr lang="en-US"/>
          </a:p>
        </p:txBody>
      </p:sp>
    </p:spTree>
    <p:extLst>
      <p:ext uri="{BB962C8B-B14F-4D97-AF65-F5344CB8AC3E}">
        <p14:creationId xmlns:p14="http://schemas.microsoft.com/office/powerpoint/2010/main" val="2959139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Memo </a:t>
            </a:r>
            <a:r>
              <a:rPr lang="en-US"/>
              <a:t>Format</a:t>
            </a:r>
          </a:p>
        </p:txBody>
      </p:sp>
      <p:sp>
        <p:nvSpPr>
          <p:cNvPr id="4" name="Content Placeholder 3"/>
          <p:cNvSpPr>
            <a:spLocks noGrp="1"/>
          </p:cNvSpPr>
          <p:nvPr>
            <p:ph sz="half" idx="1"/>
          </p:nvPr>
        </p:nvSpPr>
        <p:spPr/>
        <p:txBody>
          <a:bodyPr/>
          <a:lstStyle/>
          <a:p>
            <a:pPr>
              <a:buClr>
                <a:srgbClr val="B80000"/>
              </a:buClr>
            </a:pPr>
            <a:endParaRPr lang="en-US" altLang="en-US" b="1" smtClean="0"/>
          </a:p>
          <a:p>
            <a:pPr>
              <a:buClr>
                <a:srgbClr val="B80000"/>
              </a:buClr>
            </a:pPr>
            <a:r>
              <a:rPr lang="en-US" altLang="en-US" b="1" smtClean="0"/>
              <a:t>Use </a:t>
            </a:r>
            <a:endParaRPr lang="en-US" altLang="en-US" b="1"/>
          </a:p>
          <a:p>
            <a:pPr lvl="1">
              <a:buClr>
                <a:srgbClr val="B80000"/>
              </a:buClr>
            </a:pPr>
            <a:r>
              <a:rPr lang="en-US" altLang="en-US"/>
              <a:t>To: </a:t>
            </a:r>
          </a:p>
          <a:p>
            <a:pPr lvl="1">
              <a:buClr>
                <a:srgbClr val="B80000"/>
              </a:buClr>
            </a:pPr>
            <a:r>
              <a:rPr lang="en-US" altLang="en-US"/>
              <a:t>From: </a:t>
            </a:r>
          </a:p>
          <a:p>
            <a:pPr lvl="1">
              <a:buClr>
                <a:srgbClr val="B80000"/>
              </a:buClr>
            </a:pPr>
            <a:r>
              <a:rPr lang="en-US" altLang="en-US"/>
              <a:t>Date:</a:t>
            </a:r>
          </a:p>
          <a:p>
            <a:pPr lvl="1">
              <a:buClr>
                <a:srgbClr val="B80000"/>
              </a:buClr>
            </a:pPr>
            <a:r>
              <a:rPr lang="en-US" altLang="en-US"/>
              <a:t>Subject: </a:t>
            </a:r>
          </a:p>
          <a:p>
            <a:pPr>
              <a:buClr>
                <a:srgbClr val="B80000"/>
              </a:buClr>
            </a:pPr>
            <a:r>
              <a:rPr lang="en-US" altLang="en-US" b="1"/>
              <a:t>Writer signs  </a:t>
            </a:r>
            <a:r>
              <a:rPr lang="en-US" altLang="en-US"/>
              <a:t>or writes initials near keyed name in the heading </a:t>
            </a:r>
          </a:p>
          <a:p>
            <a:endParaRPr lang="en-US"/>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6722" y="1846263"/>
            <a:ext cx="4360157" cy="4022725"/>
          </a:xfrm>
        </p:spPr>
      </p:pic>
    </p:spTree>
    <p:extLst>
      <p:ext uri="{BB962C8B-B14F-4D97-AF65-F5344CB8AC3E}">
        <p14:creationId xmlns:p14="http://schemas.microsoft.com/office/powerpoint/2010/main" val="294427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Five Tips for Effective Business Memos</a:t>
            </a:r>
          </a:p>
        </p:txBody>
      </p:sp>
      <p:sp>
        <p:nvSpPr>
          <p:cNvPr id="5" name="Content Placeholder 4"/>
          <p:cNvSpPr>
            <a:spLocks noGrp="1"/>
          </p:cNvSpPr>
          <p:nvPr>
            <p:ph idx="1"/>
          </p:nvPr>
        </p:nvSpPr>
        <p:spPr/>
        <p:txBody>
          <a:bodyPr/>
          <a:lstStyle/>
          <a:p>
            <a:pPr marL="457200" indent="-457200">
              <a:buFont typeface="+mj-lt"/>
              <a:buAutoNum type="arabicPeriod"/>
            </a:pPr>
            <a:r>
              <a:rPr lang="en-US"/>
              <a:t>Audience </a:t>
            </a:r>
            <a:r>
              <a:rPr lang="en-US" smtClean="0"/>
              <a:t>Orientation</a:t>
            </a:r>
          </a:p>
          <a:p>
            <a:pPr marL="457200" indent="-457200">
              <a:buFont typeface="+mj-lt"/>
              <a:buAutoNum type="arabicPeriod"/>
            </a:pPr>
            <a:r>
              <a:rPr lang="en-US"/>
              <a:t>Professional, Formal </a:t>
            </a:r>
            <a:r>
              <a:rPr lang="en-US" smtClean="0"/>
              <a:t>Tone</a:t>
            </a:r>
          </a:p>
          <a:p>
            <a:pPr marL="457200" indent="-457200">
              <a:buFont typeface="+mj-lt"/>
              <a:buAutoNum type="arabicPeriod"/>
            </a:pPr>
            <a:r>
              <a:rPr lang="en-US"/>
              <a:t>Subject Emphasis </a:t>
            </a:r>
            <a:endParaRPr lang="en-US" smtClean="0"/>
          </a:p>
          <a:p>
            <a:pPr marL="457200" indent="-457200">
              <a:buFont typeface="+mj-lt"/>
              <a:buAutoNum type="arabicPeriod"/>
            </a:pPr>
            <a:r>
              <a:rPr lang="en-US"/>
              <a:t>Direct </a:t>
            </a:r>
            <a:r>
              <a:rPr lang="en-US" smtClean="0"/>
              <a:t>Format</a:t>
            </a:r>
          </a:p>
          <a:p>
            <a:pPr marL="457200" indent="-457200">
              <a:buFont typeface="+mj-lt"/>
              <a:buAutoNum type="arabicPeriod"/>
            </a:pPr>
            <a:r>
              <a:rPr lang="en-US"/>
              <a:t>Objectivity </a:t>
            </a:r>
          </a:p>
        </p:txBody>
      </p:sp>
    </p:spTree>
    <p:extLst>
      <p:ext uri="{BB962C8B-B14F-4D97-AF65-F5344CB8AC3E}">
        <p14:creationId xmlns:p14="http://schemas.microsoft.com/office/powerpoint/2010/main" val="2576426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 Elements of a Business Letter</a:t>
            </a:r>
          </a:p>
        </p:txBody>
      </p:sp>
      <p:sp>
        <p:nvSpPr>
          <p:cNvPr id="3" name="Content Placeholder 2"/>
          <p:cNvSpPr>
            <a:spLocks noGrp="1"/>
          </p:cNvSpPr>
          <p:nvPr>
            <p:ph sz="half" idx="1"/>
          </p:nvPr>
        </p:nvSpPr>
        <p:spPr/>
        <p:txBody>
          <a:bodyPr/>
          <a:lstStyle/>
          <a:p>
            <a:r>
              <a:rPr lang="en-US"/>
              <a:t>1. Return </a:t>
            </a:r>
            <a:r>
              <a:rPr lang="en-US" smtClean="0"/>
              <a:t>Address</a:t>
            </a:r>
          </a:p>
          <a:p>
            <a:r>
              <a:rPr lang="en-US"/>
              <a:t>2. </a:t>
            </a:r>
            <a:r>
              <a:rPr lang="en-US" smtClean="0"/>
              <a:t>Date</a:t>
            </a:r>
          </a:p>
          <a:p>
            <a:r>
              <a:rPr lang="en-US"/>
              <a:t>3. Reference (Re:) </a:t>
            </a:r>
            <a:endParaRPr lang="en-US" smtClean="0"/>
          </a:p>
          <a:p>
            <a:r>
              <a:rPr lang="en-US"/>
              <a:t>4. Delivery (Optional) </a:t>
            </a:r>
            <a:endParaRPr lang="en-US" smtClean="0"/>
          </a:p>
          <a:p>
            <a:r>
              <a:rPr lang="en-US"/>
              <a:t>5. Recipient Note (Optional</a:t>
            </a:r>
            <a:r>
              <a:rPr lang="en-US" smtClean="0"/>
              <a:t>)</a:t>
            </a:r>
          </a:p>
          <a:p>
            <a:r>
              <a:rPr lang="en-US"/>
              <a:t>6. </a:t>
            </a:r>
            <a:r>
              <a:rPr lang="en-US" smtClean="0"/>
              <a:t>Salutation</a:t>
            </a:r>
          </a:p>
          <a:p>
            <a:r>
              <a:rPr lang="en-US"/>
              <a:t>7. </a:t>
            </a:r>
            <a:r>
              <a:rPr lang="en-US" smtClean="0"/>
              <a:t>Introduction</a:t>
            </a:r>
          </a:p>
          <a:p>
            <a:r>
              <a:rPr lang="en-US"/>
              <a:t>8. Body </a:t>
            </a:r>
          </a:p>
        </p:txBody>
      </p:sp>
      <p:sp>
        <p:nvSpPr>
          <p:cNvPr id="4" name="Content Placeholder 3"/>
          <p:cNvSpPr>
            <a:spLocks noGrp="1"/>
          </p:cNvSpPr>
          <p:nvPr>
            <p:ph sz="half" idx="2"/>
          </p:nvPr>
        </p:nvSpPr>
        <p:spPr/>
        <p:txBody>
          <a:bodyPr/>
          <a:lstStyle/>
          <a:p>
            <a:r>
              <a:rPr lang="en-US"/>
              <a:t>9. </a:t>
            </a:r>
            <a:r>
              <a:rPr lang="en-US" smtClean="0"/>
              <a:t>Conclusion</a:t>
            </a:r>
          </a:p>
          <a:p>
            <a:r>
              <a:rPr lang="en-US"/>
              <a:t>10. </a:t>
            </a:r>
            <a:r>
              <a:rPr lang="en-US" smtClean="0"/>
              <a:t>Close</a:t>
            </a:r>
          </a:p>
          <a:p>
            <a:r>
              <a:rPr lang="en-US"/>
              <a:t>11. Signature </a:t>
            </a:r>
            <a:endParaRPr lang="en-US" smtClean="0"/>
          </a:p>
          <a:p>
            <a:r>
              <a:rPr lang="en-US"/>
              <a:t>12. Preparation </a:t>
            </a:r>
            <a:r>
              <a:rPr lang="en-US" smtClean="0"/>
              <a:t>Line</a:t>
            </a:r>
          </a:p>
          <a:p>
            <a:r>
              <a:rPr lang="en-US"/>
              <a:t>13. Enclosures/ </a:t>
            </a:r>
            <a:r>
              <a:rPr lang="en-US" smtClean="0"/>
              <a:t>Attachments</a:t>
            </a:r>
          </a:p>
          <a:p>
            <a:r>
              <a:rPr lang="en-US"/>
              <a:t>14. Courtesy Copies or “CC</a:t>
            </a:r>
            <a:r>
              <a:rPr lang="en-US" smtClean="0"/>
              <a:t>”</a:t>
            </a:r>
          </a:p>
          <a:p>
            <a:r>
              <a:rPr lang="en-US"/>
              <a:t>15. Logo/ Contact Information</a:t>
            </a:r>
          </a:p>
        </p:txBody>
      </p:sp>
    </p:spTree>
    <p:extLst>
      <p:ext uri="{BB962C8B-B14F-4D97-AF65-F5344CB8AC3E}">
        <p14:creationId xmlns:p14="http://schemas.microsoft.com/office/powerpoint/2010/main" val="34827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Strategies for Effective Letters</a:t>
            </a:r>
          </a:p>
        </p:txBody>
      </p:sp>
      <p:sp>
        <p:nvSpPr>
          <p:cNvPr id="5" name="Content Placeholder 4"/>
          <p:cNvSpPr>
            <a:spLocks noGrp="1"/>
          </p:cNvSpPr>
          <p:nvPr>
            <p:ph idx="1"/>
          </p:nvPr>
        </p:nvSpPr>
        <p:spPr/>
        <p:txBody>
          <a:bodyPr/>
          <a:lstStyle/>
          <a:p>
            <a:r>
              <a:rPr lang="en-US" b="1"/>
              <a:t>Remember that a letter has five main areas: </a:t>
            </a:r>
            <a:endParaRPr lang="en-US" b="1" smtClean="0"/>
          </a:p>
          <a:p>
            <a:r>
              <a:rPr lang="en-US" smtClean="0"/>
              <a:t>1</a:t>
            </a:r>
            <a:r>
              <a:rPr lang="en-US"/>
              <a:t>. The heading, which establishes the sender, often including address and </a:t>
            </a:r>
            <a:r>
              <a:rPr lang="en-US" smtClean="0"/>
              <a:t>date</a:t>
            </a:r>
          </a:p>
          <a:p>
            <a:r>
              <a:rPr lang="en-US" smtClean="0"/>
              <a:t>2</a:t>
            </a:r>
            <a:r>
              <a:rPr lang="en-US"/>
              <a:t>. The introduction, which establishes the purpose </a:t>
            </a:r>
            <a:endParaRPr lang="en-US" smtClean="0"/>
          </a:p>
          <a:p>
            <a:r>
              <a:rPr lang="en-US" smtClean="0"/>
              <a:t>3</a:t>
            </a:r>
            <a:r>
              <a:rPr lang="en-US"/>
              <a:t>. The body, which articulates the message </a:t>
            </a:r>
            <a:endParaRPr lang="en-US" smtClean="0"/>
          </a:p>
          <a:p>
            <a:r>
              <a:rPr lang="en-US" smtClean="0"/>
              <a:t>4</a:t>
            </a:r>
            <a:r>
              <a:rPr lang="en-US"/>
              <a:t>. The conclusion, which restates the main point and may include a call to action </a:t>
            </a:r>
            <a:endParaRPr lang="en-US" smtClean="0"/>
          </a:p>
          <a:p>
            <a:r>
              <a:rPr lang="en-US" smtClean="0"/>
              <a:t>5</a:t>
            </a:r>
            <a:r>
              <a:rPr lang="en-US"/>
              <a:t>. The signature line, which sometimes includes the contact information</a:t>
            </a:r>
          </a:p>
        </p:txBody>
      </p:sp>
    </p:spTree>
    <p:extLst>
      <p:ext uri="{BB962C8B-B14F-4D97-AF65-F5344CB8AC3E}">
        <p14:creationId xmlns:p14="http://schemas.microsoft.com/office/powerpoint/2010/main" val="1518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Business Letter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2340" y="1846263"/>
            <a:ext cx="3907646" cy="4022725"/>
          </a:xfrm>
        </p:spPr>
      </p:pic>
    </p:spTree>
    <p:extLst>
      <p:ext uri="{BB962C8B-B14F-4D97-AF65-F5344CB8AC3E}">
        <p14:creationId xmlns:p14="http://schemas.microsoft.com/office/powerpoint/2010/main" val="182659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 </a:t>
            </a:r>
            <a:r>
              <a:rPr lang="en-US"/>
              <a:t>communicate effectively and project a positive image</a:t>
            </a:r>
          </a:p>
        </p:txBody>
      </p:sp>
      <p:sp>
        <p:nvSpPr>
          <p:cNvPr id="3" name="Content Placeholder 2"/>
          <p:cNvSpPr>
            <a:spLocks noGrp="1"/>
          </p:cNvSpPr>
          <p:nvPr>
            <p:ph idx="1"/>
          </p:nvPr>
        </p:nvSpPr>
        <p:spPr/>
        <p:txBody>
          <a:bodyPr/>
          <a:lstStyle/>
          <a:p>
            <a:r>
              <a:rPr lang="en-US"/>
              <a:t>• be clear, concise, specific, and respectful; </a:t>
            </a:r>
            <a:endParaRPr lang="en-US" smtClean="0"/>
          </a:p>
          <a:p>
            <a:r>
              <a:rPr lang="en-US" smtClean="0"/>
              <a:t>• </a:t>
            </a:r>
            <a:r>
              <a:rPr lang="en-US"/>
              <a:t>each word should contribute to your purpose; </a:t>
            </a:r>
            <a:endParaRPr lang="en-US" smtClean="0"/>
          </a:p>
          <a:p>
            <a:r>
              <a:rPr lang="en-US" smtClean="0"/>
              <a:t>• </a:t>
            </a:r>
            <a:r>
              <a:rPr lang="en-US"/>
              <a:t>each paragraph should focus on one idea; </a:t>
            </a:r>
            <a:endParaRPr lang="en-US" smtClean="0"/>
          </a:p>
          <a:p>
            <a:r>
              <a:rPr lang="en-US" smtClean="0"/>
              <a:t>• </a:t>
            </a:r>
            <a:r>
              <a:rPr lang="en-US"/>
              <a:t>the parts of the letter should form a complete message; </a:t>
            </a:r>
            <a:endParaRPr lang="en-US" smtClean="0"/>
          </a:p>
          <a:p>
            <a:r>
              <a:rPr lang="en-US" smtClean="0"/>
              <a:t>• </a:t>
            </a:r>
            <a:r>
              <a:rPr lang="en-US"/>
              <a:t>the letter should be free of errors.</a:t>
            </a:r>
          </a:p>
        </p:txBody>
      </p:sp>
    </p:spTree>
    <p:extLst>
      <p:ext uri="{BB962C8B-B14F-4D97-AF65-F5344CB8AC3E}">
        <p14:creationId xmlns:p14="http://schemas.microsoft.com/office/powerpoint/2010/main" val="312188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Chapter outlines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Email</a:t>
            </a:r>
          </a:p>
          <a:p>
            <a:pPr marL="457200" indent="-457200">
              <a:buFont typeface="+mj-lt"/>
              <a:buAutoNum type="arabicPeriod"/>
            </a:pPr>
            <a:r>
              <a:rPr lang="en-US" smtClean="0"/>
              <a:t>Memorandums </a:t>
            </a:r>
            <a:r>
              <a:rPr lang="en-US"/>
              <a:t>and Letters </a:t>
            </a:r>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p:txBody>
          <a:bodyPr/>
          <a:lstStyle/>
          <a:p>
            <a:r>
              <a:rPr lang="en-US"/>
              <a:t>Create a draft letter introducing a product or service to a new client</a:t>
            </a:r>
            <a:r>
              <a:rPr lang="en-US" smtClean="0"/>
              <a:t>.</a:t>
            </a:r>
          </a:p>
          <a:p>
            <a:r>
              <a:rPr lang="en-US" smtClean="0"/>
              <a:t>Post </a:t>
            </a:r>
            <a:r>
              <a:rPr lang="en-US"/>
              <a:t>and share with classmates. </a:t>
            </a:r>
          </a:p>
          <a:p>
            <a:endParaRPr lang="en-US"/>
          </a:p>
        </p:txBody>
      </p:sp>
    </p:spTree>
    <p:extLst>
      <p:ext uri="{BB962C8B-B14F-4D97-AF65-F5344CB8AC3E}">
        <p14:creationId xmlns:p14="http://schemas.microsoft.com/office/powerpoint/2010/main" val="1900392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a:t>
            </a:r>
            <a:r>
              <a:rPr lang="en-US" smtClean="0"/>
              <a:t>Takeaway</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a:t>E-mail is useful for both internal and external business communications. The content and formatting of an e-mail message should reflect professionalism and follow the rules of netiquette</a:t>
            </a:r>
            <a:r>
              <a:rPr lang="en-US" smtClean="0"/>
              <a:t>.</a:t>
            </a:r>
          </a:p>
          <a:p>
            <a:pPr marL="457200" indent="-457200">
              <a:buFont typeface="+mj-lt"/>
              <a:buAutoNum type="arabicPeriod"/>
            </a:pPr>
            <a:r>
              <a:rPr lang="en-US"/>
              <a:t>Memos are brief business documents usually used internally to inform or persuade employees concerning business decisions on policy, procedure, or actions. </a:t>
            </a:r>
            <a:endParaRPr lang="en-US" smtClean="0"/>
          </a:p>
          <a:p>
            <a:pPr marL="457200" indent="-457200">
              <a:buFont typeface="+mj-lt"/>
              <a:buAutoNum type="arabicPeriod"/>
            </a:pPr>
            <a:r>
              <a:rPr lang="en-US" smtClean="0"/>
              <a:t>Letters </a:t>
            </a:r>
            <a:r>
              <a:rPr lang="en-US"/>
              <a:t>are brief, print messages often used externally to inform or persuade customers, vendors, or the public. </a:t>
            </a:r>
          </a:p>
          <a:p>
            <a:pPr marL="457200" indent="-457200">
              <a:buFont typeface="+mj-lt"/>
              <a:buAutoNum type="arabicPeriod"/>
            </a:pPr>
            <a:r>
              <a:rPr lang="en-US" smtClean="0"/>
              <a:t>A </a:t>
            </a:r>
            <a:r>
              <a:rPr lang="en-US"/>
              <a:t>letter has fifteen parts, each fulfilling a specific function</a:t>
            </a:r>
          </a:p>
          <a:p>
            <a:pPr marL="457200" indent="-457200">
              <a:buFont typeface="+mj-lt"/>
              <a:buAutoNum type="arabicPeriod"/>
            </a:pPr>
            <a:endParaRPr lang="en-US"/>
          </a:p>
        </p:txBody>
      </p:sp>
    </p:spTree>
    <p:extLst>
      <p:ext uri="{BB962C8B-B14F-4D97-AF65-F5344CB8AC3E}">
        <p14:creationId xmlns:p14="http://schemas.microsoft.com/office/powerpoint/2010/main" val="1061843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Exercises </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mtClean="0"/>
              <a:t>Choose </a:t>
            </a:r>
            <a:r>
              <a:rPr lang="en-US"/>
              <a:t>at least three e-mails you have sent or received that are good examples of business communication. What makes them good examples? Could they be improved in any way? Share your suggestions with classmates</a:t>
            </a:r>
            <a:r>
              <a:rPr lang="en-US" smtClean="0"/>
              <a:t>.</a:t>
            </a:r>
          </a:p>
          <a:p>
            <a:pPr marL="457200" indent="-457200">
              <a:buFont typeface="+mj-lt"/>
              <a:buAutoNum type="arabicPeriod"/>
            </a:pPr>
            <a:r>
              <a:rPr lang="en-US"/>
              <a:t>Find a memo from your work or business, or borrow one from someone you know. Share it with your classmates, observing confidentiality by blocking out identifying details such as the name of the sender, recipient, and company. Compare and contrast. </a:t>
            </a:r>
            <a:endParaRPr lang="en-US" smtClean="0"/>
          </a:p>
          <a:p>
            <a:pPr marL="457200" indent="-457200">
              <a:buFont typeface="+mj-lt"/>
              <a:buAutoNum type="arabicPeriod"/>
            </a:pPr>
            <a:r>
              <a:rPr lang="en-US" smtClean="0"/>
              <a:t>Create </a:t>
            </a:r>
            <a:r>
              <a:rPr lang="en-US"/>
              <a:t>a draft letter introducing a product or service to a new client. Post and share with classmates. </a:t>
            </a:r>
            <a:endParaRPr lang="en-US" smtClean="0"/>
          </a:p>
          <a:p>
            <a:pPr marL="457200" indent="-457200">
              <a:buFont typeface="+mj-lt"/>
              <a:buAutoNum type="arabicPeriod"/>
            </a:pPr>
            <a:r>
              <a:rPr lang="en-US" smtClean="0"/>
              <a:t>Write </a:t>
            </a:r>
            <a:r>
              <a:rPr lang="en-US"/>
              <a:t>a memo informing your class that an upcoming holiday will be observed. Post and share with classmates. </a:t>
            </a:r>
            <a:endParaRPr lang="en-US" smtClean="0"/>
          </a:p>
          <a:p>
            <a:pPr marL="457200" indent="-457200">
              <a:buFont typeface="+mj-lt"/>
              <a:buAutoNum type="arabicPeriod"/>
            </a:pPr>
            <a:r>
              <a:rPr lang="en-US" smtClean="0"/>
              <a:t>Find </a:t>
            </a:r>
            <a:r>
              <a:rPr lang="en-US"/>
              <a:t>a business letter (for example, an offer you received from a credit card company or a solicitation for a donation) and share it with your classmates. Look for common elements and points of difference.</a:t>
            </a:r>
          </a:p>
        </p:txBody>
      </p:sp>
    </p:spTree>
    <p:extLst>
      <p:ext uri="{BB962C8B-B14F-4D97-AF65-F5344CB8AC3E}">
        <p14:creationId xmlns:p14="http://schemas.microsoft.com/office/powerpoint/2010/main" val="4042292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55409" y="1456796"/>
            <a:ext cx="6232525" cy="4022725"/>
          </a:xfrm>
        </p:spPr>
      </p:pic>
    </p:spTree>
    <p:extLst>
      <p:ext uri="{BB962C8B-B14F-4D97-AF65-F5344CB8AC3E}">
        <p14:creationId xmlns:p14="http://schemas.microsoft.com/office/powerpoint/2010/main" val="42530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LEARNING OBJECTIVES</a:t>
            </a:r>
            <a:endParaRPr lang="en-US"/>
          </a:p>
        </p:txBody>
      </p:sp>
      <p:sp>
        <p:nvSpPr>
          <p:cNvPr id="3" name="Content Placeholder 2"/>
          <p:cNvSpPr>
            <a:spLocks noGrp="1"/>
          </p:cNvSpPr>
          <p:nvPr>
            <p:ph idx="1"/>
          </p:nvPr>
        </p:nvSpPr>
        <p:spPr/>
        <p:txBody>
          <a:bodyPr/>
          <a:lstStyle/>
          <a:p>
            <a:pPr marL="0" indent="0">
              <a:buNone/>
            </a:pPr>
            <a:r>
              <a:rPr lang="en-US" b="1"/>
              <a:t>By the end of this section, you will be able </a:t>
            </a:r>
            <a:r>
              <a:rPr lang="en-US" b="1"/>
              <a:t>to</a:t>
            </a:r>
            <a:r>
              <a:rPr lang="en-US" b="1" smtClean="0"/>
              <a:t>:</a:t>
            </a:r>
            <a:endParaRPr lang="en-US" smtClean="0"/>
          </a:p>
          <a:p>
            <a:pPr marL="457200" indent="-457200">
              <a:buFont typeface="+mj-lt"/>
              <a:buAutoNum type="arabicPeriod"/>
            </a:pPr>
            <a:r>
              <a:rPr lang="en-US" smtClean="0"/>
              <a:t>Discuss </a:t>
            </a:r>
            <a:r>
              <a:rPr lang="en-US"/>
              <a:t>the role of text messaging in business communication. </a:t>
            </a:r>
            <a:endParaRPr lang="en-US" smtClean="0"/>
          </a:p>
          <a:p>
            <a:pPr marL="457200" indent="-457200">
              <a:buFont typeface="+mj-lt"/>
              <a:buAutoNum type="arabicPeriod"/>
            </a:pPr>
            <a:r>
              <a:rPr lang="en-US" smtClean="0"/>
              <a:t>Write </a:t>
            </a:r>
            <a:r>
              <a:rPr lang="en-US"/>
              <a:t>effective e-mails for both internal and external communication</a:t>
            </a:r>
            <a:r>
              <a:rPr lang="en-US" smtClean="0"/>
              <a:t>.</a:t>
            </a:r>
          </a:p>
          <a:p>
            <a:pPr marL="457200" indent="-457200">
              <a:buFont typeface="+mj-lt"/>
              <a:buAutoNum type="arabicPeriod"/>
            </a:pPr>
            <a:r>
              <a:rPr lang="en-US" smtClean="0"/>
              <a:t>Discuss </a:t>
            </a:r>
            <a:r>
              <a:rPr lang="en-US"/>
              <a:t>the purpose and format of a memo. </a:t>
            </a:r>
          </a:p>
          <a:p>
            <a:pPr marL="457200" indent="-457200">
              <a:buFont typeface="+mj-lt"/>
              <a:buAutoNum type="arabicPeriod"/>
            </a:pPr>
            <a:r>
              <a:rPr lang="en-US" smtClean="0"/>
              <a:t>Understand </a:t>
            </a:r>
            <a:r>
              <a:rPr lang="en-US"/>
              <a:t>effective strategies for business memos. </a:t>
            </a:r>
          </a:p>
          <a:p>
            <a:pPr marL="457200" indent="-457200">
              <a:buFont typeface="+mj-lt"/>
              <a:buAutoNum type="arabicPeriod"/>
            </a:pPr>
            <a:r>
              <a:rPr lang="en-US" smtClean="0"/>
              <a:t>Describe </a:t>
            </a:r>
            <a:r>
              <a:rPr lang="en-US"/>
              <a:t>the fifteen parts of a standard business letter. </a:t>
            </a:r>
          </a:p>
          <a:p>
            <a:pPr marL="457200" indent="-457200">
              <a:buFont typeface="+mj-lt"/>
              <a:buAutoNum type="arabicPeriod"/>
            </a:pPr>
            <a:r>
              <a:rPr lang="en-US" smtClean="0"/>
              <a:t>Access </a:t>
            </a:r>
            <a:r>
              <a:rPr lang="en-US"/>
              <a:t>sample business letters and write a sample business letter. </a:t>
            </a:r>
          </a:p>
        </p:txBody>
      </p:sp>
    </p:spTree>
    <p:extLst>
      <p:ext uri="{BB962C8B-B14F-4D97-AF65-F5344CB8AC3E}">
        <p14:creationId xmlns:p14="http://schemas.microsoft.com/office/powerpoint/2010/main" val="25285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What is email</a:t>
            </a:r>
            <a:endParaRPr lang="en-US"/>
          </a:p>
        </p:txBody>
      </p:sp>
      <p:sp>
        <p:nvSpPr>
          <p:cNvPr id="3" name="Content Placeholder 2"/>
          <p:cNvSpPr>
            <a:spLocks noGrp="1"/>
          </p:cNvSpPr>
          <p:nvPr>
            <p:ph sz="half" idx="1"/>
          </p:nvPr>
        </p:nvSpPr>
        <p:spPr/>
        <p:txBody>
          <a:bodyPr/>
          <a:lstStyle/>
          <a:p>
            <a:pPr>
              <a:buFont typeface="Wingdings" panose="05000000000000000000" pitchFamily="2" charset="2"/>
              <a:buChar char="v"/>
            </a:pPr>
            <a:endParaRPr lang="en-US" smtClean="0"/>
          </a:p>
          <a:p>
            <a:pPr>
              <a:buFont typeface="Wingdings" panose="05000000000000000000" pitchFamily="2" charset="2"/>
              <a:buChar char="v"/>
            </a:pPr>
            <a:endParaRPr lang="en-US"/>
          </a:p>
          <a:p>
            <a:pPr>
              <a:buFont typeface="Wingdings" panose="05000000000000000000" pitchFamily="2" charset="2"/>
              <a:buChar char="v"/>
            </a:pPr>
            <a:r>
              <a:rPr lang="en-US" smtClean="0"/>
              <a:t>Electronic </a:t>
            </a:r>
            <a:r>
              <a:rPr lang="en-US"/>
              <a:t>mail, usually called </a:t>
            </a:r>
            <a:r>
              <a:rPr lang="en-US" smtClean="0"/>
              <a:t>e-mail</a:t>
            </a:r>
          </a:p>
          <a:p>
            <a:pPr>
              <a:buFont typeface="Wingdings" panose="05000000000000000000" pitchFamily="2" charset="2"/>
              <a:buChar char="v"/>
            </a:pPr>
            <a:r>
              <a:rPr lang="en-US" smtClean="0"/>
              <a:t>It </a:t>
            </a:r>
            <a:r>
              <a:rPr lang="en-US"/>
              <a:t>may be used like text, or synchronous chat, and it can be delivered to a cell phone.</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18238" y="2020263"/>
            <a:ext cx="4937125" cy="3674725"/>
          </a:xfrm>
        </p:spPr>
      </p:pic>
    </p:spTree>
    <p:extLst>
      <p:ext uri="{BB962C8B-B14F-4D97-AF65-F5344CB8AC3E}">
        <p14:creationId xmlns:p14="http://schemas.microsoft.com/office/powerpoint/2010/main" val="486728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Tips for Effective Business </a:t>
            </a:r>
            <a:r>
              <a:rPr lang="en-US" smtClean="0"/>
              <a:t>E-mails</a:t>
            </a:r>
            <a:endParaRPr lang="en-US"/>
          </a:p>
        </p:txBody>
      </p:sp>
    </p:spTree>
    <p:extLst>
      <p:ext uri="{BB962C8B-B14F-4D97-AF65-F5344CB8AC3E}">
        <p14:creationId xmlns:p14="http://schemas.microsoft.com/office/powerpoint/2010/main" val="92607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5867" y="2690336"/>
            <a:ext cx="8161865" cy="1631216"/>
          </a:xfrm>
          <a:prstGeom prst="rect">
            <a:avLst/>
          </a:prstGeom>
        </p:spPr>
        <p:txBody>
          <a:bodyPr wrap="square">
            <a:spAutoFit/>
          </a:bodyPr>
          <a:lstStyle/>
          <a:p>
            <a:r>
              <a:rPr lang="en-US" sz="2000" smtClean="0"/>
              <a:t>1</a:t>
            </a:r>
            <a:r>
              <a:rPr lang="en-US" sz="2000" b="1" smtClean="0"/>
              <a:t>. </a:t>
            </a:r>
            <a:r>
              <a:rPr lang="en-US" sz="2000" b="1"/>
              <a:t>Proper salutations </a:t>
            </a:r>
            <a:r>
              <a:rPr lang="en-US" sz="2000"/>
              <a:t>should demonstrate respect and avoid mix-ups in case a message is accidentally </a:t>
            </a:r>
            <a:r>
              <a:rPr lang="en-US" sz="2000" smtClean="0"/>
              <a:t>sent to </a:t>
            </a:r>
            <a:r>
              <a:rPr lang="en-US" sz="2000"/>
              <a:t>the wrong recipient. </a:t>
            </a:r>
            <a:endParaRPr lang="en-US" sz="2000" smtClean="0"/>
          </a:p>
          <a:p>
            <a:endParaRPr lang="en-US" sz="2000"/>
          </a:p>
          <a:p>
            <a:r>
              <a:rPr lang="en-US" sz="2000" i="1" smtClean="0">
                <a:solidFill>
                  <a:srgbClr val="FF0000"/>
                </a:solidFill>
              </a:rPr>
              <a:t>For </a:t>
            </a:r>
            <a:r>
              <a:rPr lang="en-US" sz="2000" i="1">
                <a:solidFill>
                  <a:srgbClr val="FF0000"/>
                </a:solidFill>
              </a:rPr>
              <a:t>example, use a salutation like “Dear Ms. X” (external) or “Hi Barry”</a:t>
            </a:r>
          </a:p>
          <a:p>
            <a:pPr algn="ctr"/>
            <a:r>
              <a:rPr lang="en-US" sz="2000" i="1">
                <a:solidFill>
                  <a:srgbClr val="FF0000"/>
                </a:solidFill>
              </a:rPr>
              <a:t>(internal).</a:t>
            </a:r>
          </a:p>
        </p:txBody>
      </p:sp>
    </p:spTree>
    <p:extLst>
      <p:ext uri="{BB962C8B-B14F-4D97-AF65-F5344CB8AC3E}">
        <p14:creationId xmlns:p14="http://schemas.microsoft.com/office/powerpoint/2010/main" val="3262227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7933" y="2828836"/>
            <a:ext cx="9000067" cy="1323439"/>
          </a:xfrm>
          <a:prstGeom prst="rect">
            <a:avLst/>
          </a:prstGeom>
        </p:spPr>
        <p:txBody>
          <a:bodyPr wrap="square">
            <a:spAutoFit/>
          </a:bodyPr>
          <a:lstStyle/>
          <a:p>
            <a:r>
              <a:rPr lang="en-US" sz="2000"/>
              <a:t>2</a:t>
            </a:r>
            <a:r>
              <a:rPr lang="en-US" sz="2000" smtClean="0"/>
              <a:t>. </a:t>
            </a:r>
            <a:r>
              <a:rPr lang="en-US" sz="2000" b="1" smtClean="0"/>
              <a:t>Subject </a:t>
            </a:r>
            <a:r>
              <a:rPr lang="en-US" sz="2000" b="1"/>
              <a:t>lines </a:t>
            </a:r>
            <a:r>
              <a:rPr lang="en-US" sz="2000"/>
              <a:t>should be clear, brief, and specific. This helps the recipient understand the essence of </a:t>
            </a:r>
            <a:r>
              <a:rPr lang="en-US" sz="2000" smtClean="0"/>
              <a:t>the message</a:t>
            </a:r>
            <a:r>
              <a:rPr lang="en-US" sz="2000"/>
              <a:t>. </a:t>
            </a:r>
            <a:endParaRPr lang="en-US" sz="2000" smtClean="0"/>
          </a:p>
          <a:p>
            <a:pPr algn="ctr"/>
            <a:endParaRPr lang="en-US" sz="2000" i="1" smtClean="0">
              <a:solidFill>
                <a:srgbClr val="FF0000"/>
              </a:solidFill>
            </a:endParaRPr>
          </a:p>
          <a:p>
            <a:pPr algn="ctr"/>
            <a:r>
              <a:rPr lang="en-US" sz="2000" i="1" smtClean="0">
                <a:solidFill>
                  <a:srgbClr val="FF0000"/>
                </a:solidFill>
              </a:rPr>
              <a:t>For </a:t>
            </a:r>
            <a:r>
              <a:rPr lang="en-US" sz="2000" i="1">
                <a:solidFill>
                  <a:srgbClr val="FF0000"/>
                </a:solidFill>
              </a:rPr>
              <a:t>example, “Proposal attached” or “Your question of 10/25.”</a:t>
            </a:r>
          </a:p>
        </p:txBody>
      </p:sp>
    </p:spTree>
    <p:extLst>
      <p:ext uri="{BB962C8B-B14F-4D97-AF65-F5344CB8AC3E}">
        <p14:creationId xmlns:p14="http://schemas.microsoft.com/office/powerpoint/2010/main" val="1030874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1267" y="1172401"/>
            <a:ext cx="6756400" cy="1015663"/>
          </a:xfrm>
          <a:prstGeom prst="rect">
            <a:avLst/>
          </a:prstGeom>
        </p:spPr>
        <p:txBody>
          <a:bodyPr wrap="square">
            <a:spAutoFit/>
          </a:bodyPr>
          <a:lstStyle/>
          <a:p>
            <a:r>
              <a:rPr lang="en-US" sz="2000" smtClean="0"/>
              <a:t>3. </a:t>
            </a:r>
            <a:r>
              <a:rPr lang="en-US" sz="2000" b="1" smtClean="0"/>
              <a:t>Close </a:t>
            </a:r>
            <a:r>
              <a:rPr lang="en-US" sz="2000" b="1"/>
              <a:t>with a signature</a:t>
            </a:r>
            <a:r>
              <a:rPr lang="en-US" sz="2000"/>
              <a:t>. Identify yourself by creating a signature block that automatically contains </a:t>
            </a:r>
            <a:r>
              <a:rPr lang="en-US" sz="2000" smtClean="0"/>
              <a:t>your name </a:t>
            </a:r>
            <a:r>
              <a:rPr lang="en-US" sz="2000"/>
              <a:t>and business contact information.</a:t>
            </a:r>
          </a:p>
        </p:txBody>
      </p:sp>
      <p:pic>
        <p:nvPicPr>
          <p:cNvPr id="5" name="Picture 4"/>
          <p:cNvPicPr>
            <a:picLocks noChangeAspect="1"/>
          </p:cNvPicPr>
          <p:nvPr/>
        </p:nvPicPr>
        <p:blipFill>
          <a:blip r:embed="rId2"/>
          <a:stretch>
            <a:fillRect/>
          </a:stretch>
        </p:blipFill>
        <p:spPr>
          <a:xfrm>
            <a:off x="3097594" y="2887376"/>
            <a:ext cx="4371211" cy="2200847"/>
          </a:xfrm>
          <a:prstGeom prst="rect">
            <a:avLst/>
          </a:prstGeom>
        </p:spPr>
      </p:pic>
    </p:spTree>
    <p:extLst>
      <p:ext uri="{BB962C8B-B14F-4D97-AF65-F5344CB8AC3E}">
        <p14:creationId xmlns:p14="http://schemas.microsoft.com/office/powerpoint/2010/main" val="940599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1337732" y="2091796"/>
            <a:ext cx="10058400" cy="4022725"/>
          </a:xfrm>
        </p:spPr>
        <p:txBody>
          <a:bodyPr/>
          <a:lstStyle/>
          <a:p>
            <a:r>
              <a:rPr lang="en-US" smtClean="0"/>
              <a:t>4. </a:t>
            </a:r>
            <a:r>
              <a:rPr lang="en-US" b="1" smtClean="0"/>
              <a:t>Avoid </a:t>
            </a:r>
            <a:r>
              <a:rPr lang="en-US" b="1"/>
              <a:t>abbreviations. </a:t>
            </a:r>
            <a:r>
              <a:rPr lang="en-US"/>
              <a:t>An e-mail is not a text message, and the audience may not find your wit cause to ROTFLOL (roll on the floor laughing out loud</a:t>
            </a:r>
            <a:r>
              <a:rPr lang="en-US" smtClean="0"/>
              <a:t>).</a:t>
            </a:r>
          </a:p>
          <a:p>
            <a:r>
              <a:rPr lang="en-US"/>
              <a:t>5. </a:t>
            </a:r>
            <a:r>
              <a:rPr lang="en-US" b="1"/>
              <a:t>Be brief. </a:t>
            </a:r>
            <a:r>
              <a:rPr lang="en-US"/>
              <a:t>Omit unnecessary words.</a:t>
            </a:r>
          </a:p>
        </p:txBody>
      </p:sp>
      <p:pic>
        <p:nvPicPr>
          <p:cNvPr id="7" name="Picture 6"/>
          <p:cNvPicPr>
            <a:picLocks noChangeAspect="1"/>
          </p:cNvPicPr>
          <p:nvPr/>
        </p:nvPicPr>
        <p:blipFill>
          <a:blip r:embed="rId2"/>
          <a:stretch>
            <a:fillRect/>
          </a:stretch>
        </p:blipFill>
        <p:spPr>
          <a:xfrm>
            <a:off x="5018028" y="3386666"/>
            <a:ext cx="3905727" cy="2565401"/>
          </a:xfrm>
          <a:prstGeom prst="rect">
            <a:avLst/>
          </a:prstGeom>
        </p:spPr>
      </p:pic>
    </p:spTree>
    <p:extLst>
      <p:ext uri="{BB962C8B-B14F-4D97-AF65-F5344CB8AC3E}">
        <p14:creationId xmlns:p14="http://schemas.microsoft.com/office/powerpoint/2010/main" val="51046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386</TotalTime>
  <Words>1013</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Wingdings</vt:lpstr>
      <vt:lpstr>Retrospect</vt:lpstr>
      <vt:lpstr>Email &amp; letter</vt:lpstr>
      <vt:lpstr>Chapter outlines</vt:lpstr>
      <vt:lpstr>LEARNING OBJECTIVES</vt:lpstr>
      <vt:lpstr>1. What is email</vt:lpstr>
      <vt:lpstr>Tips for Effective Business E-mails</vt:lpstr>
      <vt:lpstr>PowerPoint Presentation</vt:lpstr>
      <vt:lpstr>PowerPoint Presentation</vt:lpstr>
      <vt:lpstr>PowerPoint Presentation</vt:lpstr>
      <vt:lpstr>PowerPoint Presentation</vt:lpstr>
      <vt:lpstr>PowerPoint Presentation</vt:lpstr>
      <vt:lpstr>PowerPoint Presentation</vt:lpstr>
      <vt:lpstr>Activity</vt:lpstr>
      <vt:lpstr>2. Memorandums and Letters </vt:lpstr>
      <vt:lpstr>2.1 Memo Format</vt:lpstr>
      <vt:lpstr>Five Tips for Effective Business Memos</vt:lpstr>
      <vt:lpstr>2.2 Elements of a Business Letter</vt:lpstr>
      <vt:lpstr>Strategies for Effective Letters</vt:lpstr>
      <vt:lpstr>Sample Business Letter</vt:lpstr>
      <vt:lpstr>To communicate effectively and project a positive image</vt:lpstr>
      <vt:lpstr>Activity</vt:lpstr>
      <vt:lpstr>Key Takeaway</vt:lpstr>
      <vt:lpstr>Exercises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Groups and meetings 22. Persuasive Presentations</dc:title>
  <dc:creator>Admin</dc:creator>
  <cp:lastModifiedBy>Admin</cp:lastModifiedBy>
  <cp:revision>214</cp:revision>
  <dcterms:created xsi:type="dcterms:W3CDTF">2021-08-31T13:06:13Z</dcterms:created>
  <dcterms:modified xsi:type="dcterms:W3CDTF">2021-09-01T18:42:40Z</dcterms:modified>
</cp:coreProperties>
</file>