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2" r:id="rId1"/>
  </p:sldMasterIdLst>
  <p:notesMasterIdLst>
    <p:notesMasterId r:id="rId18"/>
  </p:notesMasterIdLst>
  <p:sldIdLst>
    <p:sldId id="256" r:id="rId2"/>
    <p:sldId id="257" r:id="rId3"/>
    <p:sldId id="258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3" r:id="rId14"/>
    <p:sldId id="291" r:id="rId15"/>
    <p:sldId id="302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94660"/>
  </p:normalViewPr>
  <p:slideViewPr>
    <p:cSldViewPr snapToGrid="0">
      <p:cViewPr varScale="1">
        <p:scale>
          <a:sx n="69" d="100"/>
          <a:sy n="69" d="100"/>
        </p:scale>
        <p:origin x="4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7043-FC59-4E79-A3B6-E2755799142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97409-EE2C-45E2-80EA-ECDFE6986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7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266A-8E69-48B3-A026-0536644E9D7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79EC-C5CC-4973-90B4-F75833B3AF6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43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266A-8E69-48B3-A026-0536644E9D7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79EC-C5CC-4973-90B4-F75833B3A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266A-8E69-48B3-A026-0536644E9D7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79EC-C5CC-4973-90B4-F75833B3A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5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266A-8E69-48B3-A026-0536644E9D7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79EC-C5CC-4973-90B4-F75833B3A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9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266A-8E69-48B3-A026-0536644E9D7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79EC-C5CC-4973-90B4-F75833B3AF6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94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266A-8E69-48B3-A026-0536644E9D7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79EC-C5CC-4973-90B4-F75833B3A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2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266A-8E69-48B3-A026-0536644E9D7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79EC-C5CC-4973-90B4-F75833B3A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7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266A-8E69-48B3-A026-0536644E9D7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79EC-C5CC-4973-90B4-F75833B3A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266A-8E69-48B3-A026-0536644E9D7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79EC-C5CC-4973-90B4-F75833B3A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3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4C266A-8E69-48B3-A026-0536644E9D7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3679EC-C5CC-4973-90B4-F75833B3A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3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266A-8E69-48B3-A026-0536644E9D7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79EC-C5CC-4973-90B4-F75833B3A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0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4C266A-8E69-48B3-A026-0536644E9D7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F3679EC-C5CC-4973-90B4-F75833B3AF6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54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2" y="945913"/>
            <a:ext cx="10191531" cy="2618554"/>
          </a:xfrm>
        </p:spPr>
        <p:txBody>
          <a:bodyPr>
            <a:normAutofit/>
          </a:bodyPr>
          <a:lstStyle/>
          <a:p>
            <a:r>
              <a:rPr lang="en-US"/>
              <a:t>Writing a report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/>
              <a:t>Session VI: Groups &amp; Teams (In) Action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725" y="436853"/>
            <a:ext cx="3633531" cy="10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1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Ten Common Elements of a </a:t>
            </a:r>
            <a:r>
              <a:rPr lang="en-US" smtClean="0"/>
              <a:t>Report (cont.)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561855"/>
              </p:ext>
            </p:extLst>
          </p:nvPr>
        </p:nvGraphicFramePr>
        <p:xfrm>
          <a:off x="1097280" y="2405063"/>
          <a:ext cx="10058400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7281541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86749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7. Body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Key elements of body include: </a:t>
                      </a:r>
                    </a:p>
                    <a:p>
                      <a:r>
                        <a:rPr lang="en-US" smtClean="0"/>
                        <a:t>• Background • Methodology </a:t>
                      </a:r>
                    </a:p>
                    <a:p>
                      <a:r>
                        <a:rPr lang="en-US" smtClean="0"/>
                        <a:t>• Results </a:t>
                      </a:r>
                    </a:p>
                    <a:p>
                      <a:r>
                        <a:rPr lang="en-US" smtClean="0"/>
                        <a:t>• Analysis and Recommendations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941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8. Conclusion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Concise presentation of findings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90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9. References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Bibliography or Works Cited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614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10. Appendix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Related supporting materials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598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48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Here is a checklist for ensuring that a report fulfills its goals.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1. Report considers the audience’s needs </a:t>
            </a:r>
            <a:endParaRPr lang="en-US" smtClean="0"/>
          </a:p>
          <a:p>
            <a:r>
              <a:rPr lang="en-US" smtClean="0"/>
              <a:t>2</a:t>
            </a:r>
            <a:r>
              <a:rPr lang="en-US"/>
              <a:t>. Format follows function of report </a:t>
            </a:r>
            <a:endParaRPr lang="en-US" smtClean="0"/>
          </a:p>
          <a:p>
            <a:r>
              <a:rPr lang="en-US" smtClean="0"/>
              <a:t>3</a:t>
            </a:r>
            <a:r>
              <a:rPr lang="en-US"/>
              <a:t>. Format reflects institutional norms and expectations </a:t>
            </a:r>
            <a:endParaRPr lang="en-US" smtClean="0"/>
          </a:p>
          <a:p>
            <a:r>
              <a:rPr lang="en-US" smtClean="0"/>
              <a:t>4</a:t>
            </a:r>
            <a:r>
              <a:rPr lang="en-US"/>
              <a:t>. Information is accurate, complete, and documented </a:t>
            </a:r>
            <a:endParaRPr lang="en-US" smtClean="0"/>
          </a:p>
          <a:p>
            <a:r>
              <a:rPr lang="en-US" smtClean="0"/>
              <a:t>5</a:t>
            </a:r>
            <a:r>
              <a:rPr lang="en-US"/>
              <a:t>. Information is easy to read </a:t>
            </a:r>
            <a:endParaRPr lang="en-US" smtClean="0"/>
          </a:p>
          <a:p>
            <a:r>
              <a:rPr lang="en-US" smtClean="0"/>
              <a:t>6</a:t>
            </a:r>
            <a:r>
              <a:rPr lang="en-US"/>
              <a:t>. Terms are clearly defined 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7834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Here is a checklist for ensuring that a report fulfills its </a:t>
            </a:r>
            <a:r>
              <a:rPr lang="en-US" smtClean="0"/>
              <a:t>goals</a:t>
            </a:r>
            <a:r>
              <a:rPr lang="en-US"/>
              <a:t> </a:t>
            </a:r>
            <a:r>
              <a:rPr lang="en-US" smtClean="0"/>
              <a:t>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7. Figures, tables, and art support written </a:t>
            </a:r>
            <a:r>
              <a:rPr lang="en-US" smtClean="0"/>
              <a:t>content</a:t>
            </a:r>
          </a:p>
          <a:p>
            <a:r>
              <a:rPr lang="en-US" smtClean="0"/>
              <a:t>8</a:t>
            </a:r>
            <a:r>
              <a:rPr lang="en-US"/>
              <a:t>. Figures, tables, and art are clear and correctly labeled </a:t>
            </a:r>
            <a:endParaRPr lang="en-US" smtClean="0"/>
          </a:p>
          <a:p>
            <a:r>
              <a:rPr lang="en-US" smtClean="0"/>
              <a:t>9</a:t>
            </a:r>
            <a:r>
              <a:rPr lang="en-US"/>
              <a:t>. Figures, tables, and art are easily understood without text support </a:t>
            </a:r>
            <a:endParaRPr lang="en-US" smtClean="0"/>
          </a:p>
          <a:p>
            <a:r>
              <a:rPr lang="en-US" smtClean="0"/>
              <a:t>10</a:t>
            </a:r>
            <a:r>
              <a:rPr lang="en-US"/>
              <a:t>. Words are easy to read (font, arrangement, organization) </a:t>
            </a:r>
            <a:endParaRPr lang="en-US" smtClean="0"/>
          </a:p>
          <a:p>
            <a:r>
              <a:rPr lang="en-US" smtClean="0"/>
              <a:t>11</a:t>
            </a:r>
            <a:r>
              <a:rPr lang="en-US"/>
              <a:t>. Results are clear and concise </a:t>
            </a:r>
            <a:endParaRPr lang="en-US" smtClean="0"/>
          </a:p>
          <a:p>
            <a:r>
              <a:rPr lang="en-US" smtClean="0"/>
              <a:t>12</a:t>
            </a:r>
            <a:r>
              <a:rPr lang="en-US"/>
              <a:t>. Recommendations are reasonable and well-supported </a:t>
            </a:r>
            <a:endParaRPr lang="en-US" smtClean="0"/>
          </a:p>
          <a:p>
            <a:r>
              <a:rPr lang="en-US" smtClean="0"/>
              <a:t>13</a:t>
            </a:r>
            <a:r>
              <a:rPr lang="en-US"/>
              <a:t>. Report represents your best effort </a:t>
            </a:r>
            <a:endParaRPr lang="en-US" smtClean="0"/>
          </a:p>
          <a:p>
            <a:r>
              <a:rPr lang="en-US" smtClean="0"/>
              <a:t>14</a:t>
            </a:r>
            <a:r>
              <a:rPr lang="en-US"/>
              <a:t>. Report speaks for itself without your clarification or explanation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9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Activity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Design a survey to evaluate the effectiveness of the project your </a:t>
            </a:r>
            <a:r>
              <a:rPr lang="en-US" smtClean="0"/>
              <a:t>group </a:t>
            </a:r>
            <a:r>
              <a:rPr lang="en-US"/>
              <a:t>is working on.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Write a </a:t>
            </a:r>
            <a:r>
              <a:rPr lang="en-US" smtClean="0"/>
              <a:t>final project </a:t>
            </a:r>
            <a:r>
              <a:rPr lang="en-US"/>
              <a:t>report (including the entire project implementation process, products and evaluation results from the survey</a:t>
            </a:r>
            <a:r>
              <a:rPr lang="en-US" smtClean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Present project results and reports in slots 28 &amp; 29</a:t>
            </a:r>
          </a:p>
        </p:txBody>
      </p:sp>
    </p:spTree>
    <p:extLst>
      <p:ext uri="{BB962C8B-B14F-4D97-AF65-F5344CB8AC3E}">
        <p14:creationId xmlns:p14="http://schemas.microsoft.com/office/powerpoint/2010/main" val="38910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</a:t>
            </a:r>
            <a:r>
              <a:rPr lang="en-US" smtClean="0"/>
              <a:t>Takeaway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mtClean="0"/>
              <a:t>Informational </a:t>
            </a:r>
            <a:r>
              <a:rPr lang="en-US"/>
              <a:t>and analytical reports require organization and a clear purpose.</a:t>
            </a:r>
          </a:p>
        </p:txBody>
      </p:sp>
    </p:spTree>
    <p:extLst>
      <p:ext uri="{BB962C8B-B14F-4D97-AF65-F5344CB8AC3E}">
        <p14:creationId xmlns:p14="http://schemas.microsoft.com/office/powerpoint/2010/main" val="106184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1. Find an annual report for a business you would like to learn more about. Review it with the previous reading in mind and provide examples. Share and compare with classmates</a:t>
            </a:r>
            <a:r>
              <a:rPr lang="en-US" smtClean="0"/>
              <a:t>.</a:t>
            </a:r>
          </a:p>
          <a:p>
            <a:r>
              <a:rPr lang="en-US" smtClean="0"/>
              <a:t>2</a:t>
            </a:r>
            <a:r>
              <a:rPr lang="en-US"/>
              <a:t>. Write a report on a trend in business that you’ve observed, and highlight at least the main finding. For example, from the rising cost of textbooks to the online approach to course content, textbooks are a significant issue for students. Draw from your experience as you bring together sources of information to illustrate a trend. Share and compare with classmates.</a:t>
            </a:r>
          </a:p>
        </p:txBody>
      </p:sp>
    </p:spTree>
    <p:extLst>
      <p:ext uri="{BB962C8B-B14F-4D97-AF65-F5344CB8AC3E}">
        <p14:creationId xmlns:p14="http://schemas.microsoft.com/office/powerpoint/2010/main" val="166825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409" y="1456796"/>
            <a:ext cx="6232525" cy="4022725"/>
          </a:xfrm>
        </p:spPr>
      </p:pic>
    </p:spTree>
    <p:extLst>
      <p:ext uri="{BB962C8B-B14F-4D97-AF65-F5344CB8AC3E}">
        <p14:creationId xmlns:p14="http://schemas.microsoft.com/office/powerpoint/2010/main" val="4253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Chapter outlines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What Is a Report</a:t>
            </a:r>
            <a:r>
              <a:rPr lang="en-US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Types of Reports</a:t>
            </a:r>
          </a:p>
        </p:txBody>
      </p:sp>
    </p:spTree>
    <p:extLst>
      <p:ext uri="{BB962C8B-B14F-4D97-AF65-F5344CB8AC3E}">
        <p14:creationId xmlns:p14="http://schemas.microsoft.com/office/powerpoint/2010/main" val="207026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LEARNING 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By the end of this section, you will be able </a:t>
            </a:r>
            <a:r>
              <a:rPr lang="en-US" b="1"/>
              <a:t>to</a:t>
            </a:r>
            <a:r>
              <a:rPr lang="en-US" b="1" smtClean="0"/>
              <a:t>:</a:t>
            </a:r>
            <a:endParaRPr lang="en-US" smtClean="0"/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Discuss </a:t>
            </a:r>
            <a:r>
              <a:rPr lang="en-US"/>
              <a:t>the main parts of a report. 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Understand </a:t>
            </a:r>
            <a:r>
              <a:rPr lang="en-US"/>
              <a:t>the different types of reports.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Write </a:t>
            </a:r>
            <a:r>
              <a:rPr lang="en-US"/>
              <a:t>a basic report.</a:t>
            </a:r>
          </a:p>
        </p:txBody>
      </p:sp>
    </p:spTree>
    <p:extLst>
      <p:ext uri="{BB962C8B-B14F-4D97-AF65-F5344CB8AC3E}">
        <p14:creationId xmlns:p14="http://schemas.microsoft.com/office/powerpoint/2010/main" val="252853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What </a:t>
            </a:r>
            <a:r>
              <a:rPr lang="en-US"/>
              <a:t>Is a Report?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b="1" smtClean="0"/>
          </a:p>
          <a:p>
            <a:r>
              <a:rPr lang="en-US" b="1" smtClean="0"/>
              <a:t>Reports</a:t>
            </a:r>
            <a:r>
              <a:rPr lang="en-US" smtClean="0"/>
              <a:t> </a:t>
            </a:r>
            <a:r>
              <a:rPr lang="en-US"/>
              <a:t>are documents designed to record and convey information to the reader. </a:t>
            </a:r>
            <a:endParaRPr lang="en-US" smtClean="0"/>
          </a:p>
          <a:p>
            <a:r>
              <a:rPr lang="en-US" b="1" smtClean="0"/>
              <a:t>Reports</a:t>
            </a:r>
            <a:r>
              <a:rPr lang="en-US" smtClean="0"/>
              <a:t> </a:t>
            </a:r>
            <a:r>
              <a:rPr lang="en-US"/>
              <a:t>are part of any business or organization; from credit reports to police reports, they serve to document specific information for specific audiences, goals, or functions.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73" y="1846263"/>
            <a:ext cx="3776654" cy="4022725"/>
          </a:xfrm>
        </p:spPr>
      </p:pic>
    </p:spTree>
    <p:extLst>
      <p:ext uri="{BB962C8B-B14F-4D97-AF65-F5344CB8AC3E}">
        <p14:creationId xmlns:p14="http://schemas.microsoft.com/office/powerpoint/2010/main" val="267898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Types </a:t>
            </a:r>
            <a:r>
              <a:rPr lang="en-US"/>
              <a:t>of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/>
              <a:t>Reports come in all sizes, but are typically longer than a page and somewhat shorter than a book</a:t>
            </a:r>
            <a:r>
              <a:rPr lang="en-US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mtClean="0"/>
              <a:t>The </a:t>
            </a:r>
            <a:r>
              <a:rPr lang="en-US"/>
              <a:t>type of report depends on its function.</a:t>
            </a:r>
          </a:p>
        </p:txBody>
      </p:sp>
    </p:spTree>
    <p:extLst>
      <p:ext uri="{BB962C8B-B14F-4D97-AF65-F5344CB8AC3E}">
        <p14:creationId xmlns:p14="http://schemas.microsoft.com/office/powerpoint/2010/main" val="118343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Reports and Their Functions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20" y="1846263"/>
            <a:ext cx="6975285" cy="4022725"/>
          </a:xfrm>
        </p:spPr>
      </p:pic>
    </p:spTree>
    <p:extLst>
      <p:ext uri="{BB962C8B-B14F-4D97-AF65-F5344CB8AC3E}">
        <p14:creationId xmlns:p14="http://schemas.microsoft.com/office/powerpoint/2010/main" val="250349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Reports and Their </a:t>
            </a:r>
            <a:r>
              <a:rPr lang="en-US" smtClean="0"/>
              <a:t>Functions (cont.)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932" y="1846263"/>
            <a:ext cx="8430462" cy="4022725"/>
          </a:xfrm>
        </p:spPr>
      </p:pic>
    </p:spTree>
    <p:extLst>
      <p:ext uri="{BB962C8B-B14F-4D97-AF65-F5344CB8AC3E}">
        <p14:creationId xmlns:p14="http://schemas.microsoft.com/office/powerpoint/2010/main" val="257863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Are Reports Organized?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Reports are typically organized around six key elements: </a:t>
            </a:r>
            <a:endParaRPr lang="en-US" b="1" smtClean="0"/>
          </a:p>
          <a:p>
            <a:r>
              <a:rPr lang="en-US" smtClean="0"/>
              <a:t>1</a:t>
            </a:r>
            <a:r>
              <a:rPr lang="en-US"/>
              <a:t>. Whom the report is about and/or prepared for </a:t>
            </a:r>
            <a:endParaRPr lang="en-US" smtClean="0"/>
          </a:p>
          <a:p>
            <a:r>
              <a:rPr lang="en-US" smtClean="0"/>
              <a:t>2</a:t>
            </a:r>
            <a:r>
              <a:rPr lang="en-US"/>
              <a:t>. What was done, what problems were addressed, and the results, including conclusions and/or recommendations </a:t>
            </a:r>
            <a:endParaRPr lang="en-US" smtClean="0"/>
          </a:p>
          <a:p>
            <a:r>
              <a:rPr lang="en-US" smtClean="0"/>
              <a:t>3</a:t>
            </a:r>
            <a:r>
              <a:rPr lang="en-US"/>
              <a:t>. Where the subject studied occurred </a:t>
            </a:r>
            <a:endParaRPr lang="en-US" smtClean="0"/>
          </a:p>
          <a:p>
            <a:r>
              <a:rPr lang="en-US" smtClean="0"/>
              <a:t>4</a:t>
            </a:r>
            <a:r>
              <a:rPr lang="en-US"/>
              <a:t>. When the subject studied occurred </a:t>
            </a:r>
            <a:endParaRPr lang="en-US" smtClean="0"/>
          </a:p>
          <a:p>
            <a:r>
              <a:rPr lang="en-US" smtClean="0"/>
              <a:t>5</a:t>
            </a:r>
            <a:r>
              <a:rPr lang="en-US"/>
              <a:t>. Why the report was written (function), including under what authority, for what reason, or by whose request </a:t>
            </a:r>
            <a:endParaRPr lang="en-US" smtClean="0"/>
          </a:p>
          <a:p>
            <a:r>
              <a:rPr lang="en-US" smtClean="0"/>
              <a:t>6</a:t>
            </a:r>
            <a:r>
              <a:rPr lang="en-US"/>
              <a:t>. How the subject operated, functioned, or was used</a:t>
            </a:r>
          </a:p>
        </p:txBody>
      </p:sp>
    </p:spTree>
    <p:extLst>
      <p:ext uri="{BB962C8B-B14F-4D97-AF65-F5344CB8AC3E}">
        <p14:creationId xmlns:p14="http://schemas.microsoft.com/office/powerpoint/2010/main" val="166009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Ten Common Elements of a Report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636594"/>
              </p:ext>
            </p:extLst>
          </p:nvPr>
        </p:nvGraphicFramePr>
        <p:xfrm>
          <a:off x="1096963" y="1846263"/>
          <a:ext cx="100584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6890079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070818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1. Cover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Title and image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2. Title Fly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Title only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395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3. Title Page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Label, report, features title, author, affiliation, date, and sometimes for whom the report was prepared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532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4. Table of Contents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 list of the main parts of the report and their respective page numbers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73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5. Abstract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• Informational abstract: highlight topic, methods, data, and results </a:t>
                      </a:r>
                    </a:p>
                    <a:p>
                      <a:r>
                        <a:rPr lang="en-US" smtClean="0"/>
                        <a:t>• Descriptive abstract: (All of the above without statements of conclusion or recommendations)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363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6. Introduction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Introduces the topic of the report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306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81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409</TotalTime>
  <Words>724</Words>
  <Application>Microsoft Office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Wingdings</vt:lpstr>
      <vt:lpstr>Retrospect</vt:lpstr>
      <vt:lpstr>Writing a report </vt:lpstr>
      <vt:lpstr>Chapter outlines</vt:lpstr>
      <vt:lpstr>LEARNING OBJECTIVES</vt:lpstr>
      <vt:lpstr>1. What Is a Report?</vt:lpstr>
      <vt:lpstr>2. Types of Reports</vt:lpstr>
      <vt:lpstr>Types of Reports and Their Functions</vt:lpstr>
      <vt:lpstr>Types of Reports and Their Functions (cont.)</vt:lpstr>
      <vt:lpstr>How Are Reports Organized?</vt:lpstr>
      <vt:lpstr>Ten Common Elements of a Report</vt:lpstr>
      <vt:lpstr>Ten Common Elements of a Report (cont.)</vt:lpstr>
      <vt:lpstr>Here is a checklist for ensuring that a report fulfills its goals. </vt:lpstr>
      <vt:lpstr>Here is a checklist for ensuring that a report fulfills its goals (cont.)</vt:lpstr>
      <vt:lpstr>Activity</vt:lpstr>
      <vt:lpstr>Key Takeaway</vt:lpstr>
      <vt:lpstr>Exercises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21. Groups and meetings 22. Persuasive Presentations</dc:title>
  <dc:creator>Admin</dc:creator>
  <cp:lastModifiedBy>Admin</cp:lastModifiedBy>
  <cp:revision>241</cp:revision>
  <dcterms:created xsi:type="dcterms:W3CDTF">2021-08-31T13:06:13Z</dcterms:created>
  <dcterms:modified xsi:type="dcterms:W3CDTF">2021-09-01T18:42:31Z</dcterms:modified>
</cp:coreProperties>
</file>