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2" r:id="rId1"/>
  </p:sldMasterIdLst>
  <p:notesMasterIdLst>
    <p:notesMasterId r:id="rId22"/>
  </p:notesMasterIdLst>
  <p:sldIdLst>
    <p:sldId id="256" r:id="rId2"/>
    <p:sldId id="257" r:id="rId3"/>
    <p:sldId id="258"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60"/>
  </p:normalViewPr>
  <p:slideViewPr>
    <p:cSldViewPr snapToGrid="0">
      <p:cViewPr varScale="1">
        <p:scale>
          <a:sx n="69" d="100"/>
          <a:sy n="69" d="100"/>
        </p:scale>
        <p:origin x="4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2329E6-078F-4D8B-9C71-610C5F615EB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C1093CA-F0B6-4119-B5A7-29BFFA9DAE8B}">
      <dgm:prSet phldrT="[Text]"/>
      <dgm:spPr/>
      <dgm:t>
        <a:bodyPr/>
        <a:lstStyle/>
        <a:p>
          <a:r>
            <a:rPr lang="en-US" b="0" i="0" smtClean="0"/>
            <a:t>GROWING</a:t>
          </a:r>
          <a:endParaRPr lang="en-US"/>
        </a:p>
      </dgm:t>
    </dgm:pt>
    <dgm:pt modelId="{52452A58-A13A-464C-8ABF-58FFFE8344F6}" type="parTrans" cxnId="{D8FC760D-1D89-4117-9F55-893A8A01ED3A}">
      <dgm:prSet/>
      <dgm:spPr/>
      <dgm:t>
        <a:bodyPr/>
        <a:lstStyle/>
        <a:p>
          <a:endParaRPr lang="en-US"/>
        </a:p>
      </dgm:t>
    </dgm:pt>
    <dgm:pt modelId="{D8C87E56-7D5C-4ACA-B541-83ED8B46562B}" type="sibTrans" cxnId="{D8FC760D-1D89-4117-9F55-893A8A01ED3A}">
      <dgm:prSet/>
      <dgm:spPr/>
      <dgm:t>
        <a:bodyPr/>
        <a:lstStyle/>
        <a:p>
          <a:endParaRPr lang="en-US"/>
        </a:p>
      </dgm:t>
    </dgm:pt>
    <dgm:pt modelId="{11F15D28-55FE-4934-99C0-DED905A2B0DA}">
      <dgm:prSet phldrT="[Text]"/>
      <dgm:spPr/>
      <dgm:t>
        <a:bodyPr/>
        <a:lstStyle/>
        <a:p>
          <a:r>
            <a:rPr lang="en-US" b="0" i="0" smtClean="0"/>
            <a:t>EXPLORING</a:t>
          </a:r>
          <a:endParaRPr lang="en-US"/>
        </a:p>
      </dgm:t>
    </dgm:pt>
    <dgm:pt modelId="{A8AEEDAB-64D1-4315-BD9F-29E449D12252}" type="parTrans" cxnId="{2FEC02AB-3DDF-4B7E-A10D-09199F3B33F8}">
      <dgm:prSet/>
      <dgm:spPr/>
      <dgm:t>
        <a:bodyPr/>
        <a:lstStyle/>
        <a:p>
          <a:endParaRPr lang="en-US"/>
        </a:p>
      </dgm:t>
    </dgm:pt>
    <dgm:pt modelId="{C4DA66C9-8D32-4595-BA62-071E0BD85C8C}" type="sibTrans" cxnId="{2FEC02AB-3DDF-4B7E-A10D-09199F3B33F8}">
      <dgm:prSet/>
      <dgm:spPr/>
      <dgm:t>
        <a:bodyPr/>
        <a:lstStyle/>
        <a:p>
          <a:endParaRPr lang="en-US"/>
        </a:p>
      </dgm:t>
    </dgm:pt>
    <dgm:pt modelId="{D7498D1F-49D5-4B8F-9702-4854FB163CAE}">
      <dgm:prSet phldrT="[Text]"/>
      <dgm:spPr/>
      <dgm:t>
        <a:bodyPr/>
        <a:lstStyle/>
        <a:p>
          <a:r>
            <a:rPr lang="en-US" b="0" i="0" smtClean="0"/>
            <a:t>ESTABLISHING</a:t>
          </a:r>
          <a:endParaRPr lang="en-US"/>
        </a:p>
      </dgm:t>
    </dgm:pt>
    <dgm:pt modelId="{2F6926BD-51EF-4CCD-8890-6D57489504DB}" type="parTrans" cxnId="{3DCAEEA2-4B5E-45AF-B722-C1BB190CFF2A}">
      <dgm:prSet/>
      <dgm:spPr/>
      <dgm:t>
        <a:bodyPr/>
        <a:lstStyle/>
        <a:p>
          <a:endParaRPr lang="en-US"/>
        </a:p>
      </dgm:t>
    </dgm:pt>
    <dgm:pt modelId="{5D7B32AD-192E-42D6-A0DA-318D1843499A}" type="sibTrans" cxnId="{3DCAEEA2-4B5E-45AF-B722-C1BB190CFF2A}">
      <dgm:prSet/>
      <dgm:spPr/>
      <dgm:t>
        <a:bodyPr/>
        <a:lstStyle/>
        <a:p>
          <a:endParaRPr lang="en-US"/>
        </a:p>
      </dgm:t>
    </dgm:pt>
    <dgm:pt modelId="{46ACFBD1-FB50-461F-834F-66C01167B878}">
      <dgm:prSet phldrT="[Text]"/>
      <dgm:spPr/>
      <dgm:t>
        <a:bodyPr/>
        <a:lstStyle/>
        <a:p>
          <a:r>
            <a:rPr lang="en-US" b="0" i="0" smtClean="0"/>
            <a:t>MAINTAINING</a:t>
          </a:r>
          <a:endParaRPr lang="en-US"/>
        </a:p>
      </dgm:t>
    </dgm:pt>
    <dgm:pt modelId="{68C72430-4663-4946-83C7-3E115B8642AB}" type="parTrans" cxnId="{61820C4C-2AC1-4F35-ABE2-552620207DEB}">
      <dgm:prSet/>
      <dgm:spPr/>
      <dgm:t>
        <a:bodyPr/>
        <a:lstStyle/>
        <a:p>
          <a:endParaRPr lang="en-US"/>
        </a:p>
      </dgm:t>
    </dgm:pt>
    <dgm:pt modelId="{887736E5-66A4-47DD-8A21-023535D99E3F}" type="sibTrans" cxnId="{61820C4C-2AC1-4F35-ABE2-552620207DEB}">
      <dgm:prSet/>
      <dgm:spPr/>
      <dgm:t>
        <a:bodyPr/>
        <a:lstStyle/>
        <a:p>
          <a:endParaRPr lang="en-US"/>
        </a:p>
      </dgm:t>
    </dgm:pt>
    <dgm:pt modelId="{1D7E8E80-0702-4443-8309-8A740C585252}">
      <dgm:prSet phldrT="[Text]"/>
      <dgm:spPr/>
      <dgm:t>
        <a:bodyPr/>
        <a:lstStyle/>
        <a:p>
          <a:r>
            <a:rPr lang="en-US" b="0" i="0" smtClean="0"/>
            <a:t>REINVENTING</a:t>
          </a:r>
          <a:endParaRPr lang="en-US"/>
        </a:p>
      </dgm:t>
    </dgm:pt>
    <dgm:pt modelId="{24E4949D-9298-48B5-A53B-6E1F43989FE9}" type="parTrans" cxnId="{8944205A-E407-491B-AECB-13DC1D6A0231}">
      <dgm:prSet/>
      <dgm:spPr/>
      <dgm:t>
        <a:bodyPr/>
        <a:lstStyle/>
        <a:p>
          <a:endParaRPr lang="en-US"/>
        </a:p>
      </dgm:t>
    </dgm:pt>
    <dgm:pt modelId="{5132F684-EDB8-47E0-8643-BA3AB628E2BC}" type="sibTrans" cxnId="{8944205A-E407-491B-AECB-13DC1D6A0231}">
      <dgm:prSet/>
      <dgm:spPr/>
      <dgm:t>
        <a:bodyPr/>
        <a:lstStyle/>
        <a:p>
          <a:endParaRPr lang="en-US"/>
        </a:p>
      </dgm:t>
    </dgm:pt>
    <dgm:pt modelId="{68923EF1-F1F1-4F89-8BA3-41B969EB306B}" type="pres">
      <dgm:prSet presAssocID="{0F2329E6-078F-4D8B-9C71-610C5F615EB1}" presName="diagram" presStyleCnt="0">
        <dgm:presLayoutVars>
          <dgm:dir/>
          <dgm:resizeHandles val="exact"/>
        </dgm:presLayoutVars>
      </dgm:prSet>
      <dgm:spPr/>
      <dgm:t>
        <a:bodyPr/>
        <a:lstStyle/>
        <a:p>
          <a:endParaRPr lang="en-US"/>
        </a:p>
      </dgm:t>
    </dgm:pt>
    <dgm:pt modelId="{DEDFDBC1-6148-478F-A5F0-A12FB3DB906F}" type="pres">
      <dgm:prSet presAssocID="{0C1093CA-F0B6-4119-B5A7-29BFFA9DAE8B}" presName="node" presStyleLbl="node1" presStyleIdx="0" presStyleCnt="5">
        <dgm:presLayoutVars>
          <dgm:bulletEnabled val="1"/>
        </dgm:presLayoutVars>
      </dgm:prSet>
      <dgm:spPr/>
      <dgm:t>
        <a:bodyPr/>
        <a:lstStyle/>
        <a:p>
          <a:endParaRPr lang="en-US"/>
        </a:p>
      </dgm:t>
    </dgm:pt>
    <dgm:pt modelId="{FE445067-FDB5-4D32-B5FC-7326170DAFCC}" type="pres">
      <dgm:prSet presAssocID="{D8C87E56-7D5C-4ACA-B541-83ED8B46562B}" presName="sibTrans" presStyleCnt="0"/>
      <dgm:spPr/>
    </dgm:pt>
    <dgm:pt modelId="{4B995438-2419-4A58-8961-DB89A7028249}" type="pres">
      <dgm:prSet presAssocID="{11F15D28-55FE-4934-99C0-DED905A2B0DA}" presName="node" presStyleLbl="node1" presStyleIdx="1" presStyleCnt="5">
        <dgm:presLayoutVars>
          <dgm:bulletEnabled val="1"/>
        </dgm:presLayoutVars>
      </dgm:prSet>
      <dgm:spPr/>
      <dgm:t>
        <a:bodyPr/>
        <a:lstStyle/>
        <a:p>
          <a:endParaRPr lang="en-US"/>
        </a:p>
      </dgm:t>
    </dgm:pt>
    <dgm:pt modelId="{65093A24-8B28-4145-AB01-F1E3E41F8F66}" type="pres">
      <dgm:prSet presAssocID="{C4DA66C9-8D32-4595-BA62-071E0BD85C8C}" presName="sibTrans" presStyleCnt="0"/>
      <dgm:spPr/>
    </dgm:pt>
    <dgm:pt modelId="{00FB7567-63C2-480F-AF5E-D8ADC40D500A}" type="pres">
      <dgm:prSet presAssocID="{D7498D1F-49D5-4B8F-9702-4854FB163CAE}" presName="node" presStyleLbl="node1" presStyleIdx="2" presStyleCnt="5">
        <dgm:presLayoutVars>
          <dgm:bulletEnabled val="1"/>
        </dgm:presLayoutVars>
      </dgm:prSet>
      <dgm:spPr/>
      <dgm:t>
        <a:bodyPr/>
        <a:lstStyle/>
        <a:p>
          <a:endParaRPr lang="en-US"/>
        </a:p>
      </dgm:t>
    </dgm:pt>
    <dgm:pt modelId="{9198491A-BA07-49BB-BD49-34CEDDDCE398}" type="pres">
      <dgm:prSet presAssocID="{5D7B32AD-192E-42D6-A0DA-318D1843499A}" presName="sibTrans" presStyleCnt="0"/>
      <dgm:spPr/>
    </dgm:pt>
    <dgm:pt modelId="{8A36FF93-F2AF-446A-BB6C-7936C26611A8}" type="pres">
      <dgm:prSet presAssocID="{46ACFBD1-FB50-461F-834F-66C01167B878}" presName="node" presStyleLbl="node1" presStyleIdx="3" presStyleCnt="5">
        <dgm:presLayoutVars>
          <dgm:bulletEnabled val="1"/>
        </dgm:presLayoutVars>
      </dgm:prSet>
      <dgm:spPr/>
      <dgm:t>
        <a:bodyPr/>
        <a:lstStyle/>
        <a:p>
          <a:endParaRPr lang="en-US"/>
        </a:p>
      </dgm:t>
    </dgm:pt>
    <dgm:pt modelId="{DBF101C1-E87A-400B-861C-4BFB646EE49B}" type="pres">
      <dgm:prSet presAssocID="{887736E5-66A4-47DD-8A21-023535D99E3F}" presName="sibTrans" presStyleCnt="0"/>
      <dgm:spPr/>
    </dgm:pt>
    <dgm:pt modelId="{595DEA0B-3523-4038-BBEC-AC0BA69DFFF3}" type="pres">
      <dgm:prSet presAssocID="{1D7E8E80-0702-4443-8309-8A740C585252}" presName="node" presStyleLbl="node1" presStyleIdx="4" presStyleCnt="5">
        <dgm:presLayoutVars>
          <dgm:bulletEnabled val="1"/>
        </dgm:presLayoutVars>
      </dgm:prSet>
      <dgm:spPr/>
      <dgm:t>
        <a:bodyPr/>
        <a:lstStyle/>
        <a:p>
          <a:endParaRPr lang="en-US"/>
        </a:p>
      </dgm:t>
    </dgm:pt>
  </dgm:ptLst>
  <dgm:cxnLst>
    <dgm:cxn modelId="{D8FC760D-1D89-4117-9F55-893A8A01ED3A}" srcId="{0F2329E6-078F-4D8B-9C71-610C5F615EB1}" destId="{0C1093CA-F0B6-4119-B5A7-29BFFA9DAE8B}" srcOrd="0" destOrd="0" parTransId="{52452A58-A13A-464C-8ABF-58FFFE8344F6}" sibTransId="{D8C87E56-7D5C-4ACA-B541-83ED8B46562B}"/>
    <dgm:cxn modelId="{2FEC02AB-3DDF-4B7E-A10D-09199F3B33F8}" srcId="{0F2329E6-078F-4D8B-9C71-610C5F615EB1}" destId="{11F15D28-55FE-4934-99C0-DED905A2B0DA}" srcOrd="1" destOrd="0" parTransId="{A8AEEDAB-64D1-4315-BD9F-29E449D12252}" sibTransId="{C4DA66C9-8D32-4595-BA62-071E0BD85C8C}"/>
    <dgm:cxn modelId="{3DCAEEA2-4B5E-45AF-B722-C1BB190CFF2A}" srcId="{0F2329E6-078F-4D8B-9C71-610C5F615EB1}" destId="{D7498D1F-49D5-4B8F-9702-4854FB163CAE}" srcOrd="2" destOrd="0" parTransId="{2F6926BD-51EF-4CCD-8890-6D57489504DB}" sibTransId="{5D7B32AD-192E-42D6-A0DA-318D1843499A}"/>
    <dgm:cxn modelId="{61820C4C-2AC1-4F35-ABE2-552620207DEB}" srcId="{0F2329E6-078F-4D8B-9C71-610C5F615EB1}" destId="{46ACFBD1-FB50-461F-834F-66C01167B878}" srcOrd="3" destOrd="0" parTransId="{68C72430-4663-4946-83C7-3E115B8642AB}" sibTransId="{887736E5-66A4-47DD-8A21-023535D99E3F}"/>
    <dgm:cxn modelId="{8944205A-E407-491B-AECB-13DC1D6A0231}" srcId="{0F2329E6-078F-4D8B-9C71-610C5F615EB1}" destId="{1D7E8E80-0702-4443-8309-8A740C585252}" srcOrd="4" destOrd="0" parTransId="{24E4949D-9298-48B5-A53B-6E1F43989FE9}" sibTransId="{5132F684-EDB8-47E0-8643-BA3AB628E2BC}"/>
    <dgm:cxn modelId="{B619A2CE-DD8C-4AEE-8BD4-C0EC0E24ABD6}" type="presOf" srcId="{0F2329E6-078F-4D8B-9C71-610C5F615EB1}" destId="{68923EF1-F1F1-4F89-8BA3-41B969EB306B}" srcOrd="0" destOrd="0" presId="urn:microsoft.com/office/officeart/2005/8/layout/default"/>
    <dgm:cxn modelId="{FE10E537-946F-4B59-90E2-16D2140412C8}" type="presOf" srcId="{0C1093CA-F0B6-4119-B5A7-29BFFA9DAE8B}" destId="{DEDFDBC1-6148-478F-A5F0-A12FB3DB906F}" srcOrd="0" destOrd="0" presId="urn:microsoft.com/office/officeart/2005/8/layout/default"/>
    <dgm:cxn modelId="{FBCD9FA9-134D-4BE7-B138-4E4A8D191BB6}" type="presOf" srcId="{46ACFBD1-FB50-461F-834F-66C01167B878}" destId="{8A36FF93-F2AF-446A-BB6C-7936C26611A8}" srcOrd="0" destOrd="0" presId="urn:microsoft.com/office/officeart/2005/8/layout/default"/>
    <dgm:cxn modelId="{294973B0-3E9E-4BB1-AECB-75F76E24B09A}" type="presOf" srcId="{1D7E8E80-0702-4443-8309-8A740C585252}" destId="{595DEA0B-3523-4038-BBEC-AC0BA69DFFF3}" srcOrd="0" destOrd="0" presId="urn:microsoft.com/office/officeart/2005/8/layout/default"/>
    <dgm:cxn modelId="{CA022584-9AD2-48A9-828F-727FE76F517B}" type="presOf" srcId="{D7498D1F-49D5-4B8F-9702-4854FB163CAE}" destId="{00FB7567-63C2-480F-AF5E-D8ADC40D500A}" srcOrd="0" destOrd="0" presId="urn:microsoft.com/office/officeart/2005/8/layout/default"/>
    <dgm:cxn modelId="{29FEACD6-C808-414D-8110-25E09691B53E}" type="presOf" srcId="{11F15D28-55FE-4934-99C0-DED905A2B0DA}" destId="{4B995438-2419-4A58-8961-DB89A7028249}" srcOrd="0" destOrd="0" presId="urn:microsoft.com/office/officeart/2005/8/layout/default"/>
    <dgm:cxn modelId="{2D3E3285-512E-48E0-A4A5-0B7331AA1D80}" type="presParOf" srcId="{68923EF1-F1F1-4F89-8BA3-41B969EB306B}" destId="{DEDFDBC1-6148-478F-A5F0-A12FB3DB906F}" srcOrd="0" destOrd="0" presId="urn:microsoft.com/office/officeart/2005/8/layout/default"/>
    <dgm:cxn modelId="{256D3B7A-4FE0-492C-9F94-1E59AB5F7ACF}" type="presParOf" srcId="{68923EF1-F1F1-4F89-8BA3-41B969EB306B}" destId="{FE445067-FDB5-4D32-B5FC-7326170DAFCC}" srcOrd="1" destOrd="0" presId="urn:microsoft.com/office/officeart/2005/8/layout/default"/>
    <dgm:cxn modelId="{EAADEF31-16EC-497D-A473-6082294BD2A7}" type="presParOf" srcId="{68923EF1-F1F1-4F89-8BA3-41B969EB306B}" destId="{4B995438-2419-4A58-8961-DB89A7028249}" srcOrd="2" destOrd="0" presId="urn:microsoft.com/office/officeart/2005/8/layout/default"/>
    <dgm:cxn modelId="{91E00C4B-4782-4FFE-9337-90BBE14B7B87}" type="presParOf" srcId="{68923EF1-F1F1-4F89-8BA3-41B969EB306B}" destId="{65093A24-8B28-4145-AB01-F1E3E41F8F66}" srcOrd="3" destOrd="0" presId="urn:microsoft.com/office/officeart/2005/8/layout/default"/>
    <dgm:cxn modelId="{CA0863DA-CE6F-4EFC-A028-7F124E713891}" type="presParOf" srcId="{68923EF1-F1F1-4F89-8BA3-41B969EB306B}" destId="{00FB7567-63C2-480F-AF5E-D8ADC40D500A}" srcOrd="4" destOrd="0" presId="urn:microsoft.com/office/officeart/2005/8/layout/default"/>
    <dgm:cxn modelId="{25F748A8-35A3-40B0-9CC6-533DE1F24247}" type="presParOf" srcId="{68923EF1-F1F1-4F89-8BA3-41B969EB306B}" destId="{9198491A-BA07-49BB-BD49-34CEDDDCE398}" srcOrd="5" destOrd="0" presId="urn:microsoft.com/office/officeart/2005/8/layout/default"/>
    <dgm:cxn modelId="{2722C34E-9094-4E46-9D72-A7F70D859250}" type="presParOf" srcId="{68923EF1-F1F1-4F89-8BA3-41B969EB306B}" destId="{8A36FF93-F2AF-446A-BB6C-7936C26611A8}" srcOrd="6" destOrd="0" presId="urn:microsoft.com/office/officeart/2005/8/layout/default"/>
    <dgm:cxn modelId="{B9980CD3-D274-4441-B407-F5D325D343EB}" type="presParOf" srcId="{68923EF1-F1F1-4F89-8BA3-41B969EB306B}" destId="{DBF101C1-E87A-400B-861C-4BFB646EE49B}" srcOrd="7" destOrd="0" presId="urn:microsoft.com/office/officeart/2005/8/layout/default"/>
    <dgm:cxn modelId="{C29D3FB8-C42D-46A9-B758-BCF4297A9112}" type="presParOf" srcId="{68923EF1-F1F1-4F89-8BA3-41B969EB306B}" destId="{595DEA0B-3523-4038-BBEC-AC0BA69DFFF3}"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FDBC1-6148-478F-A5F0-A12FB3DB906F}">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b="0" i="0" kern="1200" smtClean="0"/>
            <a:t>GROWING</a:t>
          </a:r>
          <a:endParaRPr lang="en-US" sz="3800" kern="1200"/>
        </a:p>
      </dsp:txBody>
      <dsp:txXfrm>
        <a:off x="78581" y="173"/>
        <a:ext cx="3094136" cy="1856482"/>
      </dsp:txXfrm>
    </dsp:sp>
    <dsp:sp modelId="{4B995438-2419-4A58-8961-DB89A7028249}">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b="0" i="0" kern="1200" smtClean="0"/>
            <a:t>EXPLORING</a:t>
          </a:r>
          <a:endParaRPr lang="en-US" sz="3800" kern="1200"/>
        </a:p>
      </dsp:txBody>
      <dsp:txXfrm>
        <a:off x="3482131" y="173"/>
        <a:ext cx="3094136" cy="1856482"/>
      </dsp:txXfrm>
    </dsp:sp>
    <dsp:sp modelId="{00FB7567-63C2-480F-AF5E-D8ADC40D500A}">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b="0" i="0" kern="1200" smtClean="0"/>
            <a:t>ESTABLISHING</a:t>
          </a:r>
          <a:endParaRPr lang="en-US" sz="3800" kern="1200"/>
        </a:p>
      </dsp:txBody>
      <dsp:txXfrm>
        <a:off x="6885682" y="173"/>
        <a:ext cx="3094136" cy="1856482"/>
      </dsp:txXfrm>
    </dsp:sp>
    <dsp:sp modelId="{8A36FF93-F2AF-446A-BB6C-7936C26611A8}">
      <dsp:nvSpPr>
        <dsp:cNvPr id="0" name=""/>
        <dsp:cNvSpPr/>
      </dsp:nvSpPr>
      <dsp:spPr>
        <a:xfrm>
          <a:off x="1780356"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b="0" i="0" kern="1200" smtClean="0"/>
            <a:t>MAINTAINING</a:t>
          </a:r>
          <a:endParaRPr lang="en-US" sz="3800" kern="1200"/>
        </a:p>
      </dsp:txBody>
      <dsp:txXfrm>
        <a:off x="1780356" y="2166069"/>
        <a:ext cx="3094136" cy="1856482"/>
      </dsp:txXfrm>
    </dsp:sp>
    <dsp:sp modelId="{595DEA0B-3523-4038-BBEC-AC0BA69DFFF3}">
      <dsp:nvSpPr>
        <dsp:cNvPr id="0" name=""/>
        <dsp:cNvSpPr/>
      </dsp:nvSpPr>
      <dsp:spPr>
        <a:xfrm>
          <a:off x="5183906"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b="0" i="0" kern="1200" smtClean="0"/>
            <a:t>REINVENTING</a:t>
          </a:r>
          <a:endParaRPr lang="en-US" sz="3800" kern="1200"/>
        </a:p>
      </dsp:txBody>
      <dsp:txXfrm>
        <a:off x="5183906" y="2166069"/>
        <a:ext cx="3094136" cy="185648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97043-FC59-4E79-A3B6-E27557991424}"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97409-EE2C-45E2-80EA-ECDFE69860F1}" type="slidenum">
              <a:rPr lang="en-US" smtClean="0"/>
              <a:t>‹#›</a:t>
            </a:fld>
            <a:endParaRPr lang="en-US"/>
          </a:p>
        </p:txBody>
      </p:sp>
    </p:spTree>
    <p:extLst>
      <p:ext uri="{BB962C8B-B14F-4D97-AF65-F5344CB8AC3E}">
        <p14:creationId xmlns:p14="http://schemas.microsoft.com/office/powerpoint/2010/main" val="172437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43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34165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51585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29729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94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27042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4C266A-8E69-48B3-A026-0536644E9D7A}"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422137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4C266A-8E69-48B3-A026-0536644E9D7A}"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28589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4C266A-8E69-48B3-A026-0536644E9D7A}" type="datetimeFigureOut">
              <a:rPr lang="en-US" smtClean="0"/>
              <a:t>9/2/2021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315063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3679EC-C5CC-4973-90B4-F75833B3AF6E}" type="slidenum">
              <a:rPr lang="en-US" smtClean="0"/>
              <a:t>‹#›</a:t>
            </a:fld>
            <a:endParaRPr lang="en-US"/>
          </a:p>
        </p:txBody>
      </p:sp>
    </p:spTree>
    <p:extLst>
      <p:ext uri="{BB962C8B-B14F-4D97-AF65-F5344CB8AC3E}">
        <p14:creationId xmlns:p14="http://schemas.microsoft.com/office/powerpoint/2010/main" val="84553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427090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4C266A-8E69-48B3-A026-0536644E9D7A}" type="datetimeFigureOut">
              <a:rPr lang="en-US" smtClean="0"/>
              <a:t>9/2/2021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3679EC-C5CC-4973-90B4-F75833B3AF6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547882"/>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campus-to-career.com/2012/08/28/college-career-tips-freshman-to-senior-yea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ceswoodstock.org/job_search/resumeaction.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402" y="945913"/>
            <a:ext cx="10191531" cy="2618554"/>
          </a:xfrm>
        </p:spPr>
        <p:txBody>
          <a:bodyPr>
            <a:normAutofit/>
          </a:bodyPr>
          <a:lstStyle/>
          <a:p>
            <a:r>
              <a:rPr lang="en-US"/>
              <a:t>Career Development &amp; Résumés</a:t>
            </a:r>
          </a:p>
        </p:txBody>
      </p:sp>
      <p:sp>
        <p:nvSpPr>
          <p:cNvPr id="3" name="Subtitle 2"/>
          <p:cNvSpPr>
            <a:spLocks noGrp="1"/>
          </p:cNvSpPr>
          <p:nvPr>
            <p:ph type="subTitle" idx="1"/>
          </p:nvPr>
        </p:nvSpPr>
        <p:spPr/>
        <p:txBody>
          <a:bodyPr/>
          <a:lstStyle/>
          <a:p>
            <a:pPr lvl="0"/>
            <a:r>
              <a:rPr lang="en-US"/>
              <a:t>Session VII:  Career Exploration</a:t>
            </a:r>
          </a:p>
        </p:txBody>
      </p:sp>
      <p:pic>
        <p:nvPicPr>
          <p:cNvPr id="4" name="Picture 3"/>
          <p:cNvPicPr>
            <a:picLocks noChangeAspect="1"/>
          </p:cNvPicPr>
          <p:nvPr/>
        </p:nvPicPr>
        <p:blipFill>
          <a:blip r:embed="rId2"/>
          <a:stretch>
            <a:fillRect/>
          </a:stretch>
        </p:blipFill>
        <p:spPr>
          <a:xfrm>
            <a:off x="3891306" y="213685"/>
            <a:ext cx="3633531" cy="1018120"/>
          </a:xfrm>
          <a:prstGeom prst="rect">
            <a:avLst/>
          </a:prstGeom>
        </p:spPr>
      </p:pic>
    </p:spTree>
    <p:extLst>
      <p:ext uri="{BB962C8B-B14F-4D97-AF65-F5344CB8AC3E}">
        <p14:creationId xmlns:p14="http://schemas.microsoft.com/office/powerpoint/2010/main" val="3051317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PDCA (plan–do–check–act)</a:t>
            </a:r>
            <a:endParaRPr lang="en-US"/>
          </a:p>
        </p:txBody>
      </p:sp>
      <p:sp>
        <p:nvSpPr>
          <p:cNvPr id="3" name="Content Placeholder 2"/>
          <p:cNvSpPr>
            <a:spLocks noGrp="1"/>
          </p:cNvSpPr>
          <p:nvPr>
            <p:ph idx="1"/>
          </p:nvPr>
        </p:nvSpPr>
        <p:spPr/>
        <p:txBody>
          <a:bodyPr/>
          <a:lstStyle/>
          <a:p>
            <a:r>
              <a:rPr lang="en-US" b="1"/>
              <a:t>PLAN</a:t>
            </a:r>
            <a:r>
              <a:rPr lang="en-US"/>
              <a:t>: What are your goals and objectives? What process will you use to get to your targets? You might want to plan smaller to begin with and test out possible effects</a:t>
            </a:r>
            <a:r>
              <a:rPr lang="en-US" smtClean="0"/>
              <a:t>.</a:t>
            </a:r>
          </a:p>
          <a:p>
            <a:r>
              <a:rPr lang="en-US" b="1"/>
              <a:t>DO</a:t>
            </a:r>
            <a:r>
              <a:rPr lang="en-US"/>
              <a:t>: Implement your plan. Sell your product—which is YOU and your skills, talents, energy, and enthusiasm</a:t>
            </a:r>
            <a:r>
              <a:rPr lang="en-US" smtClean="0"/>
              <a:t>.</a:t>
            </a:r>
          </a:p>
          <a:p>
            <a:r>
              <a:rPr lang="en-US" b="1"/>
              <a:t>CHECK</a:t>
            </a:r>
            <a:r>
              <a:rPr lang="en-US"/>
              <a:t>: Look at your results so far. Are you happy with your job or wherever you are in the career-development process? How is your actual accomplishment measuring up next to your intentions and wishes? </a:t>
            </a:r>
            <a:endParaRPr lang="en-US" smtClean="0"/>
          </a:p>
          <a:p>
            <a:r>
              <a:rPr lang="en-US" b="1"/>
              <a:t>ACT</a:t>
            </a:r>
            <a:r>
              <a:rPr lang="en-US"/>
              <a:t>: How should you act going forward? What changes in planning, doing, and checking do you want to take? The PDCA framework is an ongoing process. Keep planning, doing, checking, and acting. The goal is continuous improvement.</a:t>
            </a:r>
          </a:p>
          <a:p>
            <a:endParaRPr lang="en-US"/>
          </a:p>
        </p:txBody>
      </p:sp>
    </p:spTree>
    <p:extLst>
      <p:ext uri="{BB962C8B-B14F-4D97-AF65-F5344CB8AC3E}">
        <p14:creationId xmlns:p14="http://schemas.microsoft.com/office/powerpoint/2010/main" val="337385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a:t>ACTIVITY: CAMPUS TO </a:t>
            </a:r>
            <a:r>
              <a:rPr lang="en-US" b="1" cap="all" smtClean="0"/>
              <a:t>CAREER</a:t>
            </a:r>
            <a:endParaRPr lang="en-US"/>
          </a:p>
        </p:txBody>
      </p:sp>
      <p:sp>
        <p:nvSpPr>
          <p:cNvPr id="3" name="Content Placeholder 2"/>
          <p:cNvSpPr>
            <a:spLocks noGrp="1"/>
          </p:cNvSpPr>
          <p:nvPr>
            <p:ph idx="1"/>
          </p:nvPr>
        </p:nvSpPr>
        <p:spPr/>
        <p:txBody>
          <a:bodyPr/>
          <a:lstStyle/>
          <a:p>
            <a:pPr fontAlgn="base"/>
            <a:r>
              <a:rPr lang="en-US" b="1"/>
              <a:t>Objective</a:t>
            </a:r>
          </a:p>
          <a:p>
            <a:pPr fontAlgn="base"/>
            <a:r>
              <a:rPr lang="en-US"/>
              <a:t>Examine two critical questions about developing your career while still in college: How do I prepare myself for a career while I’m in college? How do I position myself to get ahead?</a:t>
            </a:r>
          </a:p>
          <a:p>
            <a:pPr fontAlgn="base"/>
            <a:r>
              <a:rPr lang="en-US" b="1"/>
              <a:t>Instructions</a:t>
            </a:r>
          </a:p>
          <a:p>
            <a:pPr fontAlgn="base"/>
            <a:r>
              <a:rPr lang="en-US"/>
              <a:t>Review the</a:t>
            </a:r>
            <a:r>
              <a:rPr lang="en-US" b="1" u="sng">
                <a:hlinkClick r:id="rId2"/>
              </a:rPr>
              <a:t> Campus to Career </a:t>
            </a:r>
            <a:r>
              <a:rPr lang="en-US"/>
              <a:t>Web site called “Top College Career Tips from Freshman to Senior Year.”</a:t>
            </a:r>
          </a:p>
          <a:p>
            <a:pPr fontAlgn="base"/>
            <a:r>
              <a:rPr lang="en-US"/>
              <a:t>Visit the section for each year of college: Freshman Year, Sophomore Year, Junior Year, and Senior Year. You may need to return to the main page of the site to access the sophomore, junior, and senior year pages of content.</a:t>
            </a:r>
          </a:p>
          <a:p>
            <a:pPr fontAlgn="base"/>
            <a:r>
              <a:rPr lang="en-US"/>
              <a:t>Complete the self-check quiz below.</a:t>
            </a:r>
          </a:p>
          <a:p>
            <a:endParaRPr lang="en-US"/>
          </a:p>
        </p:txBody>
      </p:sp>
    </p:spTree>
    <p:extLst>
      <p:ext uri="{BB962C8B-B14F-4D97-AF65-F5344CB8AC3E}">
        <p14:creationId xmlns:p14="http://schemas.microsoft.com/office/powerpoint/2010/main" val="1496786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a:t>
            </a:r>
            <a:r>
              <a:rPr lang="en-US" b="1" smtClean="0"/>
              <a:t>Résumés</a:t>
            </a:r>
            <a:endParaRPr lang="en-US"/>
          </a:p>
        </p:txBody>
      </p:sp>
      <p:sp>
        <p:nvSpPr>
          <p:cNvPr id="3" name="Content Placeholder 2"/>
          <p:cNvSpPr>
            <a:spLocks noGrp="1"/>
          </p:cNvSpPr>
          <p:nvPr>
            <p:ph idx="1"/>
          </p:nvPr>
        </p:nvSpPr>
        <p:spPr/>
        <p:txBody>
          <a:bodyPr>
            <a:normAutofit/>
          </a:bodyPr>
          <a:lstStyle/>
          <a:p>
            <a:endParaRPr lang="en-US" sz="3000" smtClean="0">
              <a:solidFill>
                <a:srgbClr val="FF0000"/>
              </a:solidFill>
            </a:endParaRPr>
          </a:p>
          <a:p>
            <a:pPr algn="ctr"/>
            <a:r>
              <a:rPr lang="en-US" sz="3000" smtClean="0">
                <a:solidFill>
                  <a:srgbClr val="FF0000"/>
                </a:solidFill>
              </a:rPr>
              <a:t>The </a:t>
            </a:r>
            <a:r>
              <a:rPr lang="en-US" sz="3000">
                <a:solidFill>
                  <a:srgbClr val="FF0000"/>
                </a:solidFill>
              </a:rPr>
              <a:t>most important tool you have on a résumé is language. </a:t>
            </a:r>
            <a:endParaRPr lang="en-US" sz="3000" smtClean="0">
              <a:solidFill>
                <a:srgbClr val="FF0000"/>
              </a:solidFill>
            </a:endParaRPr>
          </a:p>
          <a:p>
            <a:pPr algn="ctr"/>
            <a:r>
              <a:rPr lang="en-US" sz="3000" smtClean="0">
                <a:solidFill>
                  <a:srgbClr val="FF0000"/>
                </a:solidFill>
              </a:rPr>
              <a:t>—</a:t>
            </a:r>
            <a:r>
              <a:rPr lang="en-US" sz="3000">
                <a:solidFill>
                  <a:srgbClr val="FF0000"/>
                </a:solidFill>
              </a:rPr>
              <a:t>Jay Samit, digital media innovator</a:t>
            </a:r>
          </a:p>
        </p:txBody>
      </p:sp>
    </p:spTree>
    <p:extLst>
      <p:ext uri="{BB962C8B-B14F-4D97-AF65-F5344CB8AC3E}">
        <p14:creationId xmlns:p14="http://schemas.microsoft.com/office/powerpoint/2010/main" val="3794640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résumé </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a:t>A résumé is a “selfie” for business purposes</a:t>
            </a:r>
            <a:r>
              <a:rPr lang="en-US" smtClean="0"/>
              <a:t>.</a:t>
            </a:r>
          </a:p>
          <a:p>
            <a:pPr>
              <a:buFont typeface="Wingdings" panose="05000000000000000000" pitchFamily="2" charset="2"/>
              <a:buChar char="v"/>
            </a:pPr>
            <a:r>
              <a:rPr lang="en-US" smtClean="0"/>
              <a:t> </a:t>
            </a:r>
            <a:r>
              <a:rPr lang="en-US"/>
              <a:t>It is a written picture of who you are—it’s a marketing tool, a selling tool, and a promotion of you as an ideal candidate for any job you may be interested in</a:t>
            </a:r>
            <a:r>
              <a:rPr lang="en-US" smtClean="0"/>
              <a:t>.</a:t>
            </a:r>
          </a:p>
          <a:p>
            <a:pPr>
              <a:buFont typeface="Wingdings" panose="05000000000000000000" pitchFamily="2" charset="2"/>
              <a:buChar char="v"/>
            </a:pPr>
            <a:r>
              <a:rPr lang="en-US"/>
              <a:t>The word </a:t>
            </a:r>
            <a:r>
              <a:rPr lang="en-US" i="1"/>
              <a:t>résumé</a:t>
            </a:r>
            <a:r>
              <a:rPr lang="en-US"/>
              <a:t> comes from the French word </a:t>
            </a:r>
            <a:r>
              <a:rPr lang="en-US" i="1"/>
              <a:t>résumé</a:t>
            </a:r>
            <a:r>
              <a:rPr lang="en-US"/>
              <a:t>, which means “a summary.”</a:t>
            </a:r>
          </a:p>
        </p:txBody>
      </p:sp>
    </p:spTree>
    <p:extLst>
      <p:ext uri="{BB962C8B-B14F-4D97-AF65-F5344CB8AC3E}">
        <p14:creationId xmlns:p14="http://schemas.microsoft.com/office/powerpoint/2010/main" val="101980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Your </a:t>
            </a:r>
            <a:r>
              <a:rPr lang="en-US" b="1"/>
              <a:t>Résumé: Purpose and </a:t>
            </a:r>
            <a:r>
              <a:rPr lang="en-US" b="1" smtClean="0"/>
              <a:t>Contents</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mtClean="0"/>
              <a:t>Education</a:t>
            </a:r>
            <a:endParaRPr lang="en-US"/>
          </a:p>
          <a:p>
            <a:pPr>
              <a:buFont typeface="Wingdings" panose="05000000000000000000" pitchFamily="2" charset="2"/>
              <a:buChar char="v"/>
            </a:pPr>
            <a:r>
              <a:rPr lang="en-US"/>
              <a:t>W</a:t>
            </a:r>
            <a:r>
              <a:rPr lang="en-US" smtClean="0"/>
              <a:t>ork experience</a:t>
            </a:r>
          </a:p>
          <a:p>
            <a:pPr>
              <a:buFont typeface="Wingdings" panose="05000000000000000000" pitchFamily="2" charset="2"/>
              <a:buChar char="v"/>
            </a:pPr>
            <a:r>
              <a:rPr lang="en-US"/>
              <a:t>J</a:t>
            </a:r>
            <a:r>
              <a:rPr lang="en-US" smtClean="0"/>
              <a:t>ob-related skills</a:t>
            </a:r>
          </a:p>
          <a:p>
            <a:pPr>
              <a:buFont typeface="Wingdings" panose="05000000000000000000" pitchFamily="2" charset="2"/>
              <a:buChar char="v"/>
            </a:pPr>
            <a:r>
              <a:rPr lang="en-US" smtClean="0"/>
              <a:t>Accomplishments</a:t>
            </a:r>
          </a:p>
          <a:p>
            <a:pPr>
              <a:buFont typeface="Wingdings" panose="05000000000000000000" pitchFamily="2" charset="2"/>
              <a:buChar char="v"/>
            </a:pPr>
            <a:r>
              <a:rPr lang="en-US"/>
              <a:t>V</a:t>
            </a:r>
            <a:r>
              <a:rPr lang="en-US" smtClean="0"/>
              <a:t>olunteer history</a:t>
            </a:r>
          </a:p>
          <a:p>
            <a:pPr>
              <a:buFont typeface="Wingdings" panose="05000000000000000000" pitchFamily="2" charset="2"/>
              <a:buChar char="v"/>
            </a:pPr>
            <a:r>
              <a:rPr lang="en-US" smtClean="0"/>
              <a:t>Internships</a:t>
            </a:r>
          </a:p>
          <a:p>
            <a:pPr>
              <a:buFont typeface="Wingdings" panose="05000000000000000000" pitchFamily="2" charset="2"/>
              <a:buChar char="v"/>
            </a:pPr>
            <a:r>
              <a:rPr lang="en-US"/>
              <a:t>R</a:t>
            </a:r>
            <a:r>
              <a:rPr lang="en-US" smtClean="0"/>
              <a:t>esidencies</a:t>
            </a:r>
            <a:r>
              <a:rPr lang="en-US"/>
              <a:t>, and/or more. </a:t>
            </a:r>
          </a:p>
        </p:txBody>
      </p:sp>
    </p:spTree>
    <p:extLst>
      <p:ext uri="{BB962C8B-B14F-4D97-AF65-F5344CB8AC3E}">
        <p14:creationId xmlns:p14="http://schemas.microsoft.com/office/powerpoint/2010/main" val="310744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v"/>
            </a:pPr>
            <a:r>
              <a:rPr lang="en-US" b="1"/>
              <a:t>Elements of Your Successful </a:t>
            </a:r>
            <a:r>
              <a:rPr lang="en-US" b="1" smtClean="0"/>
              <a:t>Résumé</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a:t>Reverse chronological </a:t>
            </a:r>
            <a:r>
              <a:rPr lang="en-US" smtClean="0"/>
              <a:t>résumé</a:t>
            </a:r>
          </a:p>
          <a:p>
            <a:pPr>
              <a:buFont typeface="Wingdings" panose="05000000000000000000" pitchFamily="2" charset="2"/>
              <a:buChar char="v"/>
            </a:pPr>
            <a:r>
              <a:rPr lang="en-US"/>
              <a:t>Functional </a:t>
            </a:r>
            <a:r>
              <a:rPr lang="en-US" smtClean="0"/>
              <a:t>résumé</a:t>
            </a:r>
          </a:p>
          <a:p>
            <a:pPr>
              <a:buFont typeface="Wingdings" panose="05000000000000000000" pitchFamily="2" charset="2"/>
              <a:buChar char="v"/>
            </a:pPr>
            <a:r>
              <a:rPr lang="en-US"/>
              <a:t>Hybrid </a:t>
            </a:r>
            <a:r>
              <a:rPr lang="en-US" smtClean="0"/>
              <a:t>résumé</a:t>
            </a:r>
          </a:p>
          <a:p>
            <a:pPr>
              <a:buFont typeface="Wingdings" panose="05000000000000000000" pitchFamily="2" charset="2"/>
              <a:buChar char="v"/>
            </a:pPr>
            <a:r>
              <a:rPr lang="en-US"/>
              <a:t>Video, infographic, and Web-site </a:t>
            </a:r>
            <a:r>
              <a:rPr lang="en-US" smtClean="0"/>
              <a:t>résumé</a:t>
            </a:r>
            <a:endParaRPr lang="en-US"/>
          </a:p>
        </p:txBody>
      </p:sp>
    </p:spTree>
    <p:extLst>
      <p:ext uri="{BB962C8B-B14F-4D97-AF65-F5344CB8AC3E}">
        <p14:creationId xmlns:p14="http://schemas.microsoft.com/office/powerpoint/2010/main" val="338695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Résumé Contents and Structure</a:t>
            </a:r>
            <a:br>
              <a:rPr lang="en-US" b="1"/>
            </a:br>
            <a:endParaRPr lang="en-US"/>
          </a:p>
        </p:txBody>
      </p:sp>
      <p:sp>
        <p:nvSpPr>
          <p:cNvPr id="3" name="Content Placeholder 2"/>
          <p:cNvSpPr>
            <a:spLocks noGrp="1"/>
          </p:cNvSpPr>
          <p:nvPr>
            <p:ph idx="1"/>
          </p:nvPr>
        </p:nvSpPr>
        <p:spPr/>
        <p:txBody>
          <a:bodyPr>
            <a:normAutofit fontScale="92500" lnSpcReduction="20000"/>
          </a:bodyPr>
          <a:lstStyle/>
          <a:p>
            <a:pPr marL="457200" indent="-457200" fontAlgn="base">
              <a:buFont typeface="+mj-lt"/>
              <a:buAutoNum type="arabicPeriod"/>
            </a:pPr>
            <a:r>
              <a:rPr lang="en-US" b="1"/>
              <a:t>Your contact information</a:t>
            </a:r>
            <a:r>
              <a:rPr lang="en-US"/>
              <a:t>: name, address, phone number, professional email address</a:t>
            </a:r>
          </a:p>
          <a:p>
            <a:pPr marL="457200" indent="-457200" fontAlgn="base">
              <a:buFont typeface="+mj-lt"/>
              <a:buAutoNum type="arabicPeriod"/>
            </a:pPr>
            <a:r>
              <a:rPr lang="en-US" b="1"/>
              <a:t>A summary of your skills</a:t>
            </a:r>
            <a:r>
              <a:rPr lang="en-US"/>
              <a:t>: 5–10 skills you have gained in your field; you can list hard skills as well as soft skills (refer to the Professional Skill Building topic in this course)</a:t>
            </a:r>
          </a:p>
          <a:p>
            <a:pPr marL="457200" indent="-457200" fontAlgn="base">
              <a:buFont typeface="+mj-lt"/>
              <a:buAutoNum type="arabicPeriod"/>
            </a:pPr>
            <a:r>
              <a:rPr lang="en-US" b="1"/>
              <a:t>Work experience</a:t>
            </a:r>
            <a:r>
              <a:rPr lang="en-US"/>
              <a:t>: depending on the résumé format you choose, you may list your most recent job first; include the title of the position, employer’s name, location, employment dates (beginning, ending)</a:t>
            </a:r>
          </a:p>
          <a:p>
            <a:pPr marL="457200" indent="-457200" fontAlgn="base">
              <a:buFont typeface="+mj-lt"/>
              <a:buAutoNum type="arabicPeriod"/>
            </a:pPr>
            <a:r>
              <a:rPr lang="en-US" b="1"/>
              <a:t>Volunteer experience</a:t>
            </a:r>
            <a:endParaRPr lang="en-US"/>
          </a:p>
          <a:p>
            <a:pPr marL="457200" indent="-457200" fontAlgn="base">
              <a:buFont typeface="+mj-lt"/>
              <a:buAutoNum type="arabicPeriod"/>
            </a:pPr>
            <a:r>
              <a:rPr lang="en-US" b="1"/>
              <a:t>Education and training</a:t>
            </a:r>
            <a:r>
              <a:rPr lang="en-US"/>
              <a:t>: formal and informal experiences matter; include academic degrees, professional development, certificates, internships, etc.</a:t>
            </a:r>
          </a:p>
          <a:p>
            <a:pPr marL="457200" indent="-457200" fontAlgn="base">
              <a:buFont typeface="+mj-lt"/>
              <a:buAutoNum type="arabicPeriod"/>
            </a:pPr>
            <a:r>
              <a:rPr lang="en-US" b="1"/>
              <a:t>References statement</a:t>
            </a:r>
            <a:r>
              <a:rPr lang="en-US"/>
              <a:t> (optional): “References available upon request” is a standard phrase used on résumés, although it is often implied</a:t>
            </a:r>
          </a:p>
          <a:p>
            <a:pPr marL="457200" indent="-457200" fontAlgn="base">
              <a:buFont typeface="+mj-lt"/>
              <a:buAutoNum type="arabicPeriod"/>
            </a:pPr>
            <a:r>
              <a:rPr lang="en-US" b="1"/>
              <a:t>Other sections</a:t>
            </a:r>
            <a:r>
              <a:rPr lang="en-US"/>
              <a:t>: may include a job objective, a brief profile, a branding statement, a summary statement, additional accomplishments, and any other related experiences</a:t>
            </a:r>
          </a:p>
          <a:p>
            <a:pPr marL="457200" indent="-457200">
              <a:buFont typeface="+mj-lt"/>
              <a:buAutoNum type="arabicPeriod"/>
            </a:pPr>
            <a:endParaRPr lang="en-US"/>
          </a:p>
        </p:txBody>
      </p:sp>
    </p:spTree>
    <p:extLst>
      <p:ext uri="{BB962C8B-B14F-4D97-AF65-F5344CB8AC3E}">
        <p14:creationId xmlns:p14="http://schemas.microsoft.com/office/powerpoint/2010/main" val="418649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Caution</a:t>
            </a:r>
            <a:endParaRPr lang="en-US"/>
          </a:p>
        </p:txBody>
      </p:sp>
      <p:sp>
        <p:nvSpPr>
          <p:cNvPr id="3" name="Content Placeholder 2"/>
          <p:cNvSpPr>
            <a:spLocks noGrp="1"/>
          </p:cNvSpPr>
          <p:nvPr>
            <p:ph idx="1"/>
          </p:nvPr>
        </p:nvSpPr>
        <p:spPr/>
        <p:txBody>
          <a:bodyPr/>
          <a:lstStyle/>
          <a:p>
            <a:pPr fontAlgn="base">
              <a:buFont typeface="Wingdings" panose="05000000000000000000" pitchFamily="2" charset="2"/>
              <a:buChar char="v"/>
            </a:pPr>
            <a:r>
              <a:rPr lang="en-US"/>
              <a:t>Do not mention your age, gender, height or weight.</a:t>
            </a:r>
          </a:p>
          <a:p>
            <a:pPr fontAlgn="base">
              <a:buFont typeface="Wingdings" panose="05000000000000000000" pitchFamily="2" charset="2"/>
              <a:buChar char="v"/>
            </a:pPr>
            <a:r>
              <a:rPr lang="en-US"/>
              <a:t>Do not include your social security number.</a:t>
            </a:r>
          </a:p>
          <a:p>
            <a:pPr fontAlgn="base">
              <a:buFont typeface="Wingdings" panose="05000000000000000000" pitchFamily="2" charset="2"/>
              <a:buChar char="v"/>
            </a:pPr>
            <a:r>
              <a:rPr lang="en-US"/>
              <a:t>Do not mention religious beliefs or political affiliations, unless they are relevant to the position.</a:t>
            </a:r>
          </a:p>
          <a:p>
            <a:pPr fontAlgn="base">
              <a:buFont typeface="Wingdings" panose="05000000000000000000" pitchFamily="2" charset="2"/>
              <a:buChar char="v"/>
            </a:pPr>
            <a:r>
              <a:rPr lang="en-US"/>
              <a:t>Do not include a photograph of yourself or a physical description.</a:t>
            </a:r>
          </a:p>
          <a:p>
            <a:pPr fontAlgn="base">
              <a:buFont typeface="Wingdings" panose="05000000000000000000" pitchFamily="2" charset="2"/>
              <a:buChar char="v"/>
            </a:pPr>
            <a:r>
              <a:rPr lang="en-US"/>
              <a:t>Do not mention health issues.</a:t>
            </a:r>
          </a:p>
          <a:p>
            <a:pPr fontAlgn="base">
              <a:buFont typeface="Wingdings" panose="05000000000000000000" pitchFamily="2" charset="2"/>
              <a:buChar char="v"/>
            </a:pPr>
            <a:r>
              <a:rPr lang="en-US"/>
              <a:t>Do not use first-person references. (I, me).</a:t>
            </a:r>
          </a:p>
          <a:p>
            <a:pPr fontAlgn="base">
              <a:buFont typeface="Wingdings" panose="05000000000000000000" pitchFamily="2" charset="2"/>
              <a:buChar char="v"/>
            </a:pPr>
            <a:r>
              <a:rPr lang="en-US"/>
              <a:t>Do not include wage/salary expectations.</a:t>
            </a:r>
          </a:p>
          <a:p>
            <a:pPr fontAlgn="base">
              <a:buFont typeface="Wingdings" panose="05000000000000000000" pitchFamily="2" charset="2"/>
              <a:buChar char="v"/>
            </a:pPr>
            <a:r>
              <a:rPr lang="en-US"/>
              <a:t>Do not use abbreviations.</a:t>
            </a:r>
          </a:p>
          <a:p>
            <a:pPr fontAlgn="base">
              <a:buFont typeface="Wingdings" panose="05000000000000000000" pitchFamily="2" charset="2"/>
              <a:buChar char="v"/>
            </a:pPr>
            <a:r>
              <a:rPr lang="en-US"/>
              <a:t>Proofread carefully—absolutely no spelling mistakes are acceptable.</a:t>
            </a:r>
          </a:p>
          <a:p>
            <a:pPr>
              <a:buFont typeface="Wingdings" panose="05000000000000000000" pitchFamily="2" charset="2"/>
              <a:buChar char="v"/>
            </a:pPr>
            <a:endParaRPr lang="en-US"/>
          </a:p>
        </p:txBody>
      </p:sp>
    </p:spTree>
    <p:extLst>
      <p:ext uri="{BB962C8B-B14F-4D97-AF65-F5344CB8AC3E}">
        <p14:creationId xmlns:p14="http://schemas.microsoft.com/office/powerpoint/2010/main" val="49993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Top Ten Tips for a Successful </a:t>
            </a:r>
            <a:r>
              <a:rPr lang="en-US" b="1" smtClean="0"/>
              <a:t>Résumé</a:t>
            </a:r>
            <a:endParaRPr lang="en-US"/>
          </a:p>
        </p:txBody>
      </p:sp>
      <p:sp>
        <p:nvSpPr>
          <p:cNvPr id="3" name="Content Placeholder 2"/>
          <p:cNvSpPr>
            <a:spLocks noGrp="1"/>
          </p:cNvSpPr>
          <p:nvPr>
            <p:ph idx="1"/>
          </p:nvPr>
        </p:nvSpPr>
        <p:spPr/>
        <p:txBody>
          <a:bodyPr>
            <a:normAutofit fontScale="92500" lnSpcReduction="20000"/>
          </a:bodyPr>
          <a:lstStyle/>
          <a:p>
            <a:pPr marL="457200" indent="-457200" fontAlgn="base">
              <a:buFont typeface="+mj-lt"/>
              <a:buAutoNum type="arabicPeriod"/>
            </a:pPr>
            <a:r>
              <a:rPr lang="en-US"/>
              <a:t>Aim to make a résumé that’s 1–2 pages long on letter-size paper.</a:t>
            </a:r>
          </a:p>
          <a:p>
            <a:pPr marL="457200" indent="-457200" fontAlgn="base">
              <a:buFont typeface="+mj-lt"/>
              <a:buAutoNum type="arabicPeriod"/>
            </a:pPr>
            <a:r>
              <a:rPr lang="en-US"/>
              <a:t>Make it visually appealing.</a:t>
            </a:r>
          </a:p>
          <a:p>
            <a:pPr marL="457200" indent="-457200" fontAlgn="base">
              <a:buFont typeface="+mj-lt"/>
              <a:buAutoNum type="arabicPeriod"/>
            </a:pPr>
            <a:r>
              <a:rPr lang="en-US"/>
              <a:t>Use action verbs and phrases. See </a:t>
            </a:r>
            <a:r>
              <a:rPr lang="en-US" b="1" u="sng">
                <a:hlinkClick r:id="rId2"/>
              </a:rPr>
              <a:t>Action Words and Phrases for Résumé Development</a:t>
            </a:r>
            <a:r>
              <a:rPr lang="en-US"/>
              <a:t>.</a:t>
            </a:r>
          </a:p>
          <a:p>
            <a:pPr marL="457200" indent="-457200" fontAlgn="base">
              <a:buFont typeface="+mj-lt"/>
              <a:buAutoNum type="arabicPeriod"/>
            </a:pPr>
            <a:r>
              <a:rPr lang="en-US"/>
              <a:t>Proofread carefully to eliminate any spelling, grammar, punctuation, and typographical errors.</a:t>
            </a:r>
          </a:p>
          <a:p>
            <a:pPr marL="457200" indent="-457200" fontAlgn="base">
              <a:buFont typeface="+mj-lt"/>
              <a:buAutoNum type="arabicPeriod"/>
            </a:pPr>
            <a:r>
              <a:rPr lang="en-US"/>
              <a:t>Include highlights of your qualifications or skills to attract an employer’s attention.</a:t>
            </a:r>
          </a:p>
          <a:p>
            <a:pPr marL="457200" indent="-457200" fontAlgn="base">
              <a:buFont typeface="+mj-lt"/>
              <a:buAutoNum type="arabicPeriod"/>
            </a:pPr>
            <a:r>
              <a:rPr lang="en-US"/>
              <a:t>Craft your letter as a pitch to people in the profession you plan to work in.</a:t>
            </a:r>
          </a:p>
          <a:p>
            <a:pPr marL="457200" indent="-457200" fontAlgn="base">
              <a:buFont typeface="+mj-lt"/>
              <a:buAutoNum type="arabicPeriod"/>
            </a:pPr>
            <a:r>
              <a:rPr lang="en-US"/>
              <a:t>Stand out as different, courageous.</a:t>
            </a:r>
          </a:p>
          <a:p>
            <a:pPr marL="457200" indent="-457200" fontAlgn="base">
              <a:buFont typeface="+mj-lt"/>
              <a:buAutoNum type="arabicPeriod"/>
            </a:pPr>
            <a:r>
              <a:rPr lang="en-US"/>
              <a:t>Be positive and reflect only the truth.</a:t>
            </a:r>
          </a:p>
          <a:p>
            <a:pPr marL="457200" indent="-457200" fontAlgn="base">
              <a:buFont typeface="+mj-lt"/>
              <a:buAutoNum type="arabicPeriod"/>
            </a:pPr>
            <a:r>
              <a:rPr lang="en-US"/>
              <a:t>Be excited and optimistic about your job prospects!</a:t>
            </a:r>
          </a:p>
          <a:p>
            <a:pPr marL="457200" indent="-457200" fontAlgn="base">
              <a:buFont typeface="+mj-lt"/>
              <a:buAutoNum type="arabicPeriod"/>
            </a:pPr>
            <a:r>
              <a:rPr lang="en-US"/>
              <a:t>Keep refining and reworking your résumé; it’s an ongoing project.</a:t>
            </a:r>
          </a:p>
          <a:p>
            <a:pPr marL="457200" indent="-457200">
              <a:buFont typeface="+mj-lt"/>
              <a:buAutoNum type="arabicPeriod"/>
            </a:pPr>
            <a:endParaRPr lang="en-US"/>
          </a:p>
        </p:txBody>
      </p:sp>
    </p:spTree>
    <p:extLst>
      <p:ext uri="{BB962C8B-B14F-4D97-AF65-F5344CB8AC3E}">
        <p14:creationId xmlns:p14="http://schemas.microsoft.com/office/powerpoint/2010/main" val="53679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Your Résumé: It’s Like Online </a:t>
            </a:r>
            <a:r>
              <a:rPr lang="en-US" b="1" smtClean="0"/>
              <a:t>Dating</a:t>
            </a:r>
            <a:endParaRPr lang="en-US"/>
          </a:p>
        </p:txBody>
      </p:sp>
      <p:sp>
        <p:nvSpPr>
          <p:cNvPr id="3" name="Content Placeholder 2"/>
          <p:cNvSpPr>
            <a:spLocks noGrp="1"/>
          </p:cNvSpPr>
          <p:nvPr>
            <p:ph idx="1"/>
          </p:nvPr>
        </p:nvSpPr>
        <p:spPr/>
        <p:txBody>
          <a:bodyPr>
            <a:normAutofit fontScale="70000" lnSpcReduction="20000"/>
          </a:bodyPr>
          <a:lstStyle/>
          <a:p>
            <a:r>
              <a:rPr lang="en-US" b="1" cap="all"/>
              <a:t>ACTIVITY: CREATE YOUR RÉSUMÉ</a:t>
            </a:r>
          </a:p>
          <a:p>
            <a:pPr fontAlgn="base"/>
            <a:r>
              <a:rPr lang="en-US" b="1"/>
              <a:t>Objectives:</a:t>
            </a:r>
          </a:p>
          <a:p>
            <a:pPr fontAlgn="base"/>
            <a:r>
              <a:rPr lang="en-US"/>
              <a:t>Compile data reflecting your professional and educational skills and accomplishments.</a:t>
            </a:r>
          </a:p>
          <a:p>
            <a:pPr fontAlgn="base"/>
            <a:r>
              <a:rPr lang="en-US"/>
              <a:t>Assess the main résumé formats and select one that meets your needs.</a:t>
            </a:r>
          </a:p>
          <a:p>
            <a:pPr fontAlgn="base"/>
            <a:r>
              <a:rPr lang="en-US"/>
              <a:t>Create a first draft of your professional résumé.</a:t>
            </a:r>
          </a:p>
          <a:p>
            <a:pPr fontAlgn="base"/>
            <a:r>
              <a:rPr lang="en-US" b="1"/>
              <a:t>Directions:</a:t>
            </a:r>
          </a:p>
          <a:p>
            <a:pPr fontAlgn="base"/>
            <a:r>
              <a:rPr lang="en-US"/>
              <a:t>Compile all needed information for your résumé, including your contact information, a summary of your skills, your work experience and volunteer experience, education and training (including your intended degree, professional development activities, certificates, internships, etc.). Optionally you may wish to include job objective, a brief profile, a branding statement, additional accomplishments, and any other related experiences.</a:t>
            </a:r>
          </a:p>
          <a:p>
            <a:pPr fontAlgn="base"/>
            <a:r>
              <a:rPr lang="en-US"/>
              <a:t>Select one of the résumé builder tools listed above in the Résumé Writing Resources table.</a:t>
            </a:r>
          </a:p>
          <a:p>
            <a:pPr fontAlgn="base"/>
            <a:r>
              <a:rPr lang="en-US"/>
              <a:t>Create your résumé, following instructions at your selected site.</a:t>
            </a:r>
          </a:p>
          <a:p>
            <a:pPr fontAlgn="base"/>
            <a:r>
              <a:rPr lang="en-US"/>
              <a:t>Save your document as a PDF file.</a:t>
            </a:r>
          </a:p>
          <a:p>
            <a:pPr fontAlgn="base"/>
            <a:r>
              <a:rPr lang="en-US"/>
              <a:t>Follow instructions from your instructor on how to submit your work.</a:t>
            </a:r>
          </a:p>
          <a:p>
            <a:endParaRPr lang="en-US"/>
          </a:p>
        </p:txBody>
      </p:sp>
    </p:spTree>
    <p:extLst>
      <p:ext uri="{BB962C8B-B14F-4D97-AF65-F5344CB8AC3E}">
        <p14:creationId xmlns:p14="http://schemas.microsoft.com/office/powerpoint/2010/main" val="2307952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Chapter outlines</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a:t>Career Development </a:t>
            </a:r>
            <a:endParaRPr lang="en-US" smtClean="0"/>
          </a:p>
          <a:p>
            <a:pPr marL="457200" indent="-457200">
              <a:buFont typeface="+mj-lt"/>
              <a:buAutoNum type="arabicPeriod"/>
            </a:pPr>
            <a:r>
              <a:rPr lang="en-US" smtClean="0"/>
              <a:t>Résumés</a:t>
            </a:r>
            <a:endParaRPr lang="en-US"/>
          </a:p>
        </p:txBody>
      </p:sp>
    </p:spTree>
    <p:extLst>
      <p:ext uri="{BB962C8B-B14F-4D97-AF65-F5344CB8AC3E}">
        <p14:creationId xmlns:p14="http://schemas.microsoft.com/office/powerpoint/2010/main" val="207026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055409" y="1456796"/>
            <a:ext cx="6232525" cy="4022725"/>
          </a:xfrm>
        </p:spPr>
      </p:pic>
    </p:spTree>
    <p:extLst>
      <p:ext uri="{BB962C8B-B14F-4D97-AF65-F5344CB8AC3E}">
        <p14:creationId xmlns:p14="http://schemas.microsoft.com/office/powerpoint/2010/main" val="42530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LEARNING OBJECTIVES</a:t>
            </a:r>
            <a:endParaRPr lang="en-US"/>
          </a:p>
        </p:txBody>
      </p:sp>
      <p:sp>
        <p:nvSpPr>
          <p:cNvPr id="3" name="Content Placeholder 2"/>
          <p:cNvSpPr>
            <a:spLocks noGrp="1"/>
          </p:cNvSpPr>
          <p:nvPr>
            <p:ph idx="1"/>
          </p:nvPr>
        </p:nvSpPr>
        <p:spPr/>
        <p:txBody>
          <a:bodyPr/>
          <a:lstStyle/>
          <a:p>
            <a:pPr fontAlgn="base"/>
            <a:r>
              <a:rPr lang="en-US" b="1"/>
              <a:t>By the end of this section, you will be able to:</a:t>
            </a:r>
          </a:p>
          <a:p>
            <a:pPr fontAlgn="base">
              <a:buFont typeface="Wingdings" panose="05000000000000000000" pitchFamily="2" charset="2"/>
              <a:buChar char="v"/>
            </a:pPr>
            <a:r>
              <a:rPr lang="en-US"/>
              <a:t>Describe the stages of career development, and identify the stage you’re currently in</a:t>
            </a:r>
          </a:p>
          <a:p>
            <a:pPr fontAlgn="base">
              <a:buFont typeface="Wingdings" panose="05000000000000000000" pitchFamily="2" charset="2"/>
              <a:buChar char="v"/>
            </a:pPr>
            <a:r>
              <a:rPr lang="en-US"/>
              <a:t>Identify career development resources in your school, community, and </a:t>
            </a:r>
            <a:r>
              <a:rPr lang="en-US" smtClean="0"/>
              <a:t>beyond</a:t>
            </a:r>
          </a:p>
          <a:p>
            <a:pPr fontAlgn="base">
              <a:buFont typeface="Wingdings" panose="05000000000000000000" pitchFamily="2" charset="2"/>
              <a:buChar char="v"/>
            </a:pPr>
            <a:r>
              <a:rPr lang="en-US" smtClean="0"/>
              <a:t>Define </a:t>
            </a:r>
            <a:r>
              <a:rPr lang="en-US"/>
              <a:t>the purpose and contents of a </a:t>
            </a:r>
            <a:r>
              <a:rPr lang="en-US" smtClean="0"/>
              <a:t>résumé</a:t>
            </a:r>
          </a:p>
          <a:p>
            <a:pPr fontAlgn="base">
              <a:buFont typeface="Wingdings" panose="05000000000000000000" pitchFamily="2" charset="2"/>
              <a:buChar char="v"/>
            </a:pPr>
            <a:r>
              <a:rPr lang="en-US" smtClean="0"/>
              <a:t>Identify </a:t>
            </a:r>
            <a:r>
              <a:rPr lang="en-US"/>
              <a:t>characteristics of an effective </a:t>
            </a:r>
            <a:r>
              <a:rPr lang="en-US" smtClean="0"/>
              <a:t>résumé</a:t>
            </a:r>
            <a:endParaRPr lang="en-US"/>
          </a:p>
          <a:p>
            <a:pPr fontAlgn="base">
              <a:buFont typeface="Wingdings" panose="05000000000000000000" pitchFamily="2" charset="2"/>
              <a:buChar char="v"/>
            </a:pPr>
            <a:endParaRPr lang="en-US"/>
          </a:p>
          <a:p>
            <a:pPr marL="457200" indent="-457200">
              <a:buFont typeface="+mj-lt"/>
              <a:buAutoNum type="arabicPeriod"/>
            </a:pPr>
            <a:endParaRPr lang="en-US"/>
          </a:p>
        </p:txBody>
      </p:sp>
    </p:spTree>
    <p:extLst>
      <p:ext uri="{BB962C8B-B14F-4D97-AF65-F5344CB8AC3E}">
        <p14:creationId xmlns:p14="http://schemas.microsoft.com/office/powerpoint/2010/main" val="2528530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7467" y="3105835"/>
            <a:ext cx="9863666" cy="1015663"/>
          </a:xfrm>
          <a:prstGeom prst="rect">
            <a:avLst/>
          </a:prstGeom>
        </p:spPr>
        <p:txBody>
          <a:bodyPr wrap="square">
            <a:spAutoFit/>
          </a:bodyPr>
          <a:lstStyle/>
          <a:p>
            <a:pPr algn="ctr"/>
            <a:r>
              <a:rPr lang="en-US" sz="3000" b="1">
                <a:solidFill>
                  <a:srgbClr val="FF0000"/>
                </a:solidFill>
                <a:latin typeface="proxima-nova"/>
              </a:rPr>
              <a:t>Desire! That’s the one secret of every man’s </a:t>
            </a:r>
            <a:r>
              <a:rPr lang="en-US" sz="3000" b="1" smtClean="0">
                <a:solidFill>
                  <a:srgbClr val="FF0000"/>
                </a:solidFill>
                <a:latin typeface="proxima-nova"/>
              </a:rPr>
              <a:t>career</a:t>
            </a:r>
          </a:p>
          <a:p>
            <a:pPr algn="ctr"/>
            <a:r>
              <a:rPr lang="en-US" sz="3000" b="1" smtClean="0">
                <a:solidFill>
                  <a:srgbClr val="FF0000"/>
                </a:solidFill>
                <a:latin typeface="proxima-nova"/>
              </a:rPr>
              <a:t>—</a:t>
            </a:r>
            <a:r>
              <a:rPr lang="en-US" sz="3000" b="1">
                <a:solidFill>
                  <a:srgbClr val="FF0000"/>
                </a:solidFill>
                <a:latin typeface="proxima-nova"/>
              </a:rPr>
              <a:t>Johnny Carson, entertainer</a:t>
            </a:r>
            <a:endParaRPr lang="en-US" sz="3000" b="1">
              <a:solidFill>
                <a:srgbClr val="FF0000"/>
              </a:solidFill>
            </a:endParaRPr>
          </a:p>
        </p:txBody>
      </p:sp>
    </p:spTree>
    <p:extLst>
      <p:ext uri="{BB962C8B-B14F-4D97-AF65-F5344CB8AC3E}">
        <p14:creationId xmlns:p14="http://schemas.microsoft.com/office/powerpoint/2010/main" val="3185912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a:t>
            </a:r>
            <a:r>
              <a:rPr lang="en-US" b="1"/>
              <a:t>Career </a:t>
            </a:r>
            <a:r>
              <a:rPr lang="en-US" b="1" smtClean="0"/>
              <a:t>Development</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a:t>What exactly is career development? </a:t>
            </a:r>
            <a:endParaRPr lang="en-US" smtClean="0"/>
          </a:p>
          <a:p>
            <a:pPr>
              <a:buFont typeface="Wingdings" panose="05000000000000000000" pitchFamily="2" charset="2"/>
              <a:buChar char="v"/>
            </a:pPr>
            <a:r>
              <a:rPr lang="en-US" smtClean="0"/>
              <a:t>It’s </a:t>
            </a:r>
            <a:r>
              <a:rPr lang="en-US"/>
              <a:t>a lifelong process in which we become aware of, interested in, knowledgeable about, and skilled in a career. </a:t>
            </a:r>
            <a:endParaRPr lang="en-US" smtClean="0"/>
          </a:p>
          <a:p>
            <a:pPr>
              <a:buFont typeface="Wingdings" panose="05000000000000000000" pitchFamily="2" charset="2"/>
              <a:buChar char="v"/>
            </a:pPr>
            <a:r>
              <a:rPr lang="en-US" smtClean="0"/>
              <a:t>It’s </a:t>
            </a:r>
            <a:r>
              <a:rPr lang="en-US"/>
              <a:t>a key part of human development as our identity forms and our life unfolds.</a:t>
            </a:r>
          </a:p>
        </p:txBody>
      </p:sp>
    </p:spTree>
    <p:extLst>
      <p:ext uri="{BB962C8B-B14F-4D97-AF65-F5344CB8AC3E}">
        <p14:creationId xmlns:p14="http://schemas.microsoft.com/office/powerpoint/2010/main" val="268461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Stages of Career </a:t>
            </a:r>
            <a:r>
              <a:rPr lang="en-US" b="1" smtClean="0"/>
              <a:t>Development</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375853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3856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Career Development Resources in Your College, Community, and </a:t>
            </a:r>
            <a:r>
              <a:rPr lang="en-US" b="1" smtClean="0"/>
              <a:t>Beyond</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a:t>Career Development Office on Campus</a:t>
            </a:r>
          </a:p>
          <a:p>
            <a:pPr>
              <a:buFont typeface="Wingdings" panose="05000000000000000000" pitchFamily="2" charset="2"/>
              <a:buChar char="v"/>
            </a:pPr>
            <a:r>
              <a:rPr lang="en-US"/>
              <a:t>Books on Career Development</a:t>
            </a:r>
          </a:p>
          <a:p>
            <a:pPr>
              <a:buFont typeface="Wingdings" panose="05000000000000000000" pitchFamily="2" charset="2"/>
              <a:buChar char="v"/>
            </a:pPr>
            <a:endParaRPr lang="en-US"/>
          </a:p>
        </p:txBody>
      </p:sp>
    </p:spTree>
    <p:extLst>
      <p:ext uri="{BB962C8B-B14F-4D97-AF65-F5344CB8AC3E}">
        <p14:creationId xmlns:p14="http://schemas.microsoft.com/office/powerpoint/2010/main" val="209544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Career </a:t>
            </a:r>
            <a:r>
              <a:rPr lang="en-US" b="1" smtClean="0"/>
              <a:t>Roadmap</a:t>
            </a:r>
            <a:endParaRPr lang="en-US"/>
          </a:p>
        </p:txBody>
      </p:sp>
      <p:sp>
        <p:nvSpPr>
          <p:cNvPr id="3" name="Content Placeholder 2"/>
          <p:cNvSpPr>
            <a:spLocks noGrp="1"/>
          </p:cNvSpPr>
          <p:nvPr>
            <p:ph idx="1"/>
          </p:nvPr>
        </p:nvSpPr>
        <p:spPr/>
        <p:txBody>
          <a:bodyPr/>
          <a:lstStyle/>
          <a:p>
            <a:pPr fontAlgn="base"/>
            <a:r>
              <a:rPr lang="en-US"/>
              <a:t>The road map identifies the following four cyclical steps:</a:t>
            </a:r>
          </a:p>
          <a:p>
            <a:pPr marL="457200" indent="-457200" fontAlgn="base">
              <a:buFont typeface="+mj-lt"/>
              <a:buAutoNum type="arabicPeriod"/>
            </a:pPr>
            <a:r>
              <a:rPr lang="en-US"/>
              <a:t>Know yourself</a:t>
            </a:r>
          </a:p>
          <a:p>
            <a:pPr marL="457200" indent="-457200" fontAlgn="base">
              <a:buFont typeface="+mj-lt"/>
              <a:buAutoNum type="arabicPeriod"/>
            </a:pPr>
            <a:r>
              <a:rPr lang="en-US"/>
              <a:t>Explore and choose options</a:t>
            </a:r>
          </a:p>
          <a:p>
            <a:pPr marL="457200" indent="-457200" fontAlgn="base">
              <a:buFont typeface="+mj-lt"/>
              <a:buAutoNum type="arabicPeriod"/>
            </a:pPr>
            <a:r>
              <a:rPr lang="en-US"/>
              <a:t>Gain knowledge and experience</a:t>
            </a:r>
          </a:p>
          <a:p>
            <a:pPr marL="457200" indent="-457200" fontAlgn="base">
              <a:buFont typeface="+mj-lt"/>
              <a:buAutoNum type="arabicPeriod"/>
            </a:pPr>
            <a:r>
              <a:rPr lang="en-US"/>
              <a:t>Put it all together: the job search process</a:t>
            </a:r>
          </a:p>
          <a:p>
            <a:endParaRPr lang="en-US"/>
          </a:p>
        </p:txBody>
      </p:sp>
    </p:spTree>
    <p:extLst>
      <p:ext uri="{BB962C8B-B14F-4D97-AF65-F5344CB8AC3E}">
        <p14:creationId xmlns:p14="http://schemas.microsoft.com/office/powerpoint/2010/main" val="416012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Plan, Do, Check, </a:t>
            </a:r>
            <a:r>
              <a:rPr lang="en-US" b="1" smtClean="0"/>
              <a:t>Act</a:t>
            </a:r>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2575" y="1846263"/>
            <a:ext cx="5907175" cy="4022725"/>
          </a:xfrm>
        </p:spPr>
      </p:pic>
      <p:sp>
        <p:nvSpPr>
          <p:cNvPr id="4" name="AutoShape 2" descr="Arrows pointing in a circle. The arrows say plan, do, check, and a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4477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428</TotalTime>
  <Words>750</Words>
  <Application>Microsoft Office PowerPoint</Application>
  <PresentationFormat>Widescreen</PresentationFormat>
  <Paragraphs>107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Calibri Light</vt:lpstr>
      <vt:lpstr>proxima-nova</vt:lpstr>
      <vt:lpstr>Wingdings</vt:lpstr>
      <vt:lpstr>Retrospect</vt:lpstr>
      <vt:lpstr>Career Development &amp; Résumés</vt:lpstr>
      <vt:lpstr>Chapter outlines</vt:lpstr>
      <vt:lpstr>LEARNING OBJECTIVES</vt:lpstr>
      <vt:lpstr>PowerPoint Presentation</vt:lpstr>
      <vt:lpstr>1. Career Development</vt:lpstr>
      <vt:lpstr>Stages of Career Development</vt:lpstr>
      <vt:lpstr>Career Development Resources in Your College, Community, and Beyond</vt:lpstr>
      <vt:lpstr>Career Roadmap</vt:lpstr>
      <vt:lpstr>Plan, Do, Check, Act</vt:lpstr>
      <vt:lpstr>PDCA (plan–do–check–act)</vt:lpstr>
      <vt:lpstr>ACTIVITY: CAMPUS TO CAREER</vt:lpstr>
      <vt:lpstr>2. Résumés</vt:lpstr>
      <vt:lpstr>What is a résumé </vt:lpstr>
      <vt:lpstr>Your Résumé: Purpose and Contents</vt:lpstr>
      <vt:lpstr>Elements of Your Successful Résumé</vt:lpstr>
      <vt:lpstr>Résumé Contents and Structure </vt:lpstr>
      <vt:lpstr>Caution</vt:lpstr>
      <vt:lpstr>Top Ten Tips for a Successful Résumé</vt:lpstr>
      <vt:lpstr>Your Résumé: It’s Like Online Dating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Groups and meetings 22. Persuasive Presentations</dc:title>
  <dc:creator>Admin</dc:creator>
  <cp:lastModifiedBy>Admin</cp:lastModifiedBy>
  <cp:revision>289</cp:revision>
  <dcterms:created xsi:type="dcterms:W3CDTF">2021-08-31T13:06:13Z</dcterms:created>
  <dcterms:modified xsi:type="dcterms:W3CDTF">2021-09-01T18:42:25Z</dcterms:modified>
</cp:coreProperties>
</file>