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2" r:id="rId1"/>
  </p:sldMasterIdLst>
  <p:notesMasterIdLst>
    <p:notesMasterId r:id="rId18"/>
  </p:notesMasterIdLst>
  <p:sldIdLst>
    <p:sldId id="256" r:id="rId2"/>
    <p:sldId id="257" r:id="rId3"/>
    <p:sldId id="258" r:id="rId4"/>
    <p:sldId id="303" r:id="rId5"/>
    <p:sldId id="304" r:id="rId6"/>
    <p:sldId id="309" r:id="rId7"/>
    <p:sldId id="305" r:id="rId8"/>
    <p:sldId id="306" r:id="rId9"/>
    <p:sldId id="307" r:id="rId10"/>
    <p:sldId id="308" r:id="rId11"/>
    <p:sldId id="310" r:id="rId12"/>
    <p:sldId id="312" r:id="rId13"/>
    <p:sldId id="311" r:id="rId14"/>
    <p:sldId id="314" r:id="rId15"/>
    <p:sldId id="315"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59" autoAdjust="0"/>
    <p:restoredTop sz="94660"/>
  </p:normalViewPr>
  <p:slideViewPr>
    <p:cSldViewPr snapToGrid="0">
      <p:cViewPr varScale="1">
        <p:scale>
          <a:sx n="69" d="100"/>
          <a:sy n="69" d="100"/>
        </p:scale>
        <p:origin x="46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97043-FC59-4E79-A3B6-E27557991424}" type="datetimeFigureOut">
              <a:rPr lang="en-US" smtClean="0"/>
              <a:t>9/2/2021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97409-EE2C-45E2-80EA-ECDFE69860F1}" type="slidenum">
              <a:rPr lang="en-US" smtClean="0"/>
              <a:t>‹#›</a:t>
            </a:fld>
            <a:endParaRPr lang="en-US"/>
          </a:p>
        </p:txBody>
      </p:sp>
    </p:spTree>
    <p:extLst>
      <p:ext uri="{BB962C8B-B14F-4D97-AF65-F5344CB8AC3E}">
        <p14:creationId xmlns:p14="http://schemas.microsoft.com/office/powerpoint/2010/main" val="1724373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437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34165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1515850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1297290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94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4C266A-8E69-48B3-A026-0536644E9D7A}"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1270424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4C266A-8E69-48B3-A026-0536644E9D7A}" type="datetimeFigureOut">
              <a:rPr lang="en-US" smtClean="0"/>
              <a:t>9/2/2021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4221373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4C266A-8E69-48B3-A026-0536644E9D7A}" type="datetimeFigureOut">
              <a:rPr lang="en-US" smtClean="0"/>
              <a:t>9/2/2021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285895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84C266A-8E69-48B3-A026-0536644E9D7A}" type="datetimeFigureOut">
              <a:rPr lang="en-US" smtClean="0"/>
              <a:t>9/2/2021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3150635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84C266A-8E69-48B3-A026-0536644E9D7A}" type="datetimeFigureOut">
              <a:rPr lang="en-US" smtClean="0"/>
              <a:t>9/2/2021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F3679EC-C5CC-4973-90B4-F75833B3AF6E}" type="slidenum">
              <a:rPr lang="en-US" smtClean="0"/>
              <a:t>‹#›</a:t>
            </a:fld>
            <a:endParaRPr lang="en-US"/>
          </a:p>
        </p:txBody>
      </p:sp>
    </p:spTree>
    <p:extLst>
      <p:ext uri="{BB962C8B-B14F-4D97-AF65-F5344CB8AC3E}">
        <p14:creationId xmlns:p14="http://schemas.microsoft.com/office/powerpoint/2010/main" val="845534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84C266A-8E69-48B3-A026-0536644E9D7A}"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4270904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84C266A-8E69-48B3-A026-0536644E9D7A}" type="datetimeFigureOut">
              <a:rPr lang="en-US" smtClean="0"/>
              <a:t>9/2/2021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F3679EC-C5CC-4973-90B4-F75833B3AF6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547882"/>
      </p:ext>
    </p:extLst>
  </p:cSld>
  <p:clrMap bg1="lt1" tx1="dk1" bg2="lt2" tx2="dk2" accent1="accent1" accent2="accent2" accent3="accent3" accent4="accent4" accent5="accent5" accent6="accent6" hlink="hlink" folHlink="folHlink"/>
  <p:sldLayoutIdLst>
    <p:sldLayoutId id="2147484043" r:id="rId1"/>
    <p:sldLayoutId id="2147484044" r:id="rId2"/>
    <p:sldLayoutId id="2147484045" r:id="rId3"/>
    <p:sldLayoutId id="2147484046" r:id="rId4"/>
    <p:sldLayoutId id="2147484047" r:id="rId5"/>
    <p:sldLayoutId id="2147484048" r:id="rId6"/>
    <p:sldLayoutId id="2147484049" r:id="rId7"/>
    <p:sldLayoutId id="2147484050" r:id="rId8"/>
    <p:sldLayoutId id="2147484051" r:id="rId9"/>
    <p:sldLayoutId id="2147484052" r:id="rId10"/>
    <p:sldLayoutId id="214748405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linkedin.com/topic/cover-lett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hebalancecareers.com/what-are-soft-skills-2060852" TargetMode="External"/><Relationship Id="rId2" Type="http://schemas.openxmlformats.org/officeDocument/2006/relationships/hyperlink" Target="https://www.thebalancecareers.com/when-to-include-your-gpa-on-your-resume-2059859" TargetMode="External"/><Relationship Id="rId1" Type="http://schemas.openxmlformats.org/officeDocument/2006/relationships/slideLayout" Target="../slideLayouts/slideLayout7.xml"/><Relationship Id="rId5" Type="http://schemas.openxmlformats.org/officeDocument/2006/relationships/hyperlink" Target="https://www.thebalancecareers.com/communication-skills-list-2063737" TargetMode="External"/><Relationship Id="rId4" Type="http://schemas.openxmlformats.org/officeDocument/2006/relationships/hyperlink" Target="https://www.thebalancecareers.com/creative-thinking-definition-with-examples-206374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8402" y="945913"/>
            <a:ext cx="10191531" cy="2618554"/>
          </a:xfrm>
        </p:spPr>
        <p:txBody>
          <a:bodyPr>
            <a:normAutofit/>
          </a:bodyPr>
          <a:lstStyle/>
          <a:p>
            <a:pPr fontAlgn="base"/>
            <a:r>
              <a:rPr lang="en-US" b="1"/>
              <a:t>Cover Letter</a:t>
            </a:r>
          </a:p>
        </p:txBody>
      </p:sp>
      <p:sp>
        <p:nvSpPr>
          <p:cNvPr id="3" name="Subtitle 2"/>
          <p:cNvSpPr>
            <a:spLocks noGrp="1"/>
          </p:cNvSpPr>
          <p:nvPr>
            <p:ph type="subTitle" idx="1"/>
          </p:nvPr>
        </p:nvSpPr>
        <p:spPr/>
        <p:txBody>
          <a:bodyPr/>
          <a:lstStyle/>
          <a:p>
            <a:pPr lvl="0"/>
            <a:r>
              <a:rPr lang="en-US"/>
              <a:t>Session VII:  Career Exploration</a:t>
            </a:r>
          </a:p>
        </p:txBody>
      </p:sp>
      <p:pic>
        <p:nvPicPr>
          <p:cNvPr id="4" name="Picture 3"/>
          <p:cNvPicPr>
            <a:picLocks noChangeAspect="1"/>
          </p:cNvPicPr>
          <p:nvPr/>
        </p:nvPicPr>
        <p:blipFill>
          <a:blip r:embed="rId2"/>
          <a:stretch>
            <a:fillRect/>
          </a:stretch>
        </p:blipFill>
        <p:spPr>
          <a:xfrm>
            <a:off x="4312485" y="436853"/>
            <a:ext cx="3633531" cy="1018120"/>
          </a:xfrm>
          <a:prstGeom prst="rect">
            <a:avLst/>
          </a:prstGeom>
        </p:spPr>
      </p:pic>
    </p:spTree>
    <p:extLst>
      <p:ext uri="{BB962C8B-B14F-4D97-AF65-F5344CB8AC3E}">
        <p14:creationId xmlns:p14="http://schemas.microsoft.com/office/powerpoint/2010/main" val="3051317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of student </a:t>
            </a:r>
            <a:r>
              <a:rPr lang="en-US"/>
              <a:t>cover letter</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1787" y="1846263"/>
            <a:ext cx="3108751" cy="4022725"/>
          </a:xfrm>
        </p:spPr>
      </p:pic>
    </p:spTree>
    <p:extLst>
      <p:ext uri="{BB962C8B-B14F-4D97-AF65-F5344CB8AC3E}">
        <p14:creationId xmlns:p14="http://schemas.microsoft.com/office/powerpoint/2010/main" val="2592503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College Graduate Cover Letter </a:t>
            </a:r>
            <a:r>
              <a:rPr lang="en-US" smtClean="0"/>
              <a:t>Example</a:t>
            </a:r>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5230" y="1846263"/>
            <a:ext cx="4031694" cy="4478337"/>
          </a:xfrm>
        </p:spPr>
      </p:pic>
    </p:spTree>
    <p:extLst>
      <p:ext uri="{BB962C8B-B14F-4D97-AF65-F5344CB8AC3E}">
        <p14:creationId xmlns:p14="http://schemas.microsoft.com/office/powerpoint/2010/main" val="2655981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hlinkClick r:id="rId2"/>
              </a:rPr>
              <a:t>LinkedIn Cover Letter</a:t>
            </a:r>
            <a:endParaRPr lang="en-US"/>
          </a:p>
        </p:txBody>
      </p:sp>
      <p:sp>
        <p:nvSpPr>
          <p:cNvPr id="3" name="Content Placeholder 2"/>
          <p:cNvSpPr>
            <a:spLocks noGrp="1"/>
          </p:cNvSpPr>
          <p:nvPr>
            <p:ph idx="1"/>
          </p:nvPr>
        </p:nvSpPr>
        <p:spPr/>
        <p:txBody>
          <a:bodyPr/>
          <a:lstStyle/>
          <a:p>
            <a:r>
              <a:rPr lang="en-US"/>
              <a:t>This site contains articles, experts, jobs, and more: get all the professional insights you need on LinkedIn: </a:t>
            </a:r>
            <a:r>
              <a:rPr lang="en-US">
                <a:hlinkClick r:id="rId3"/>
              </a:rPr>
              <a:t>https://www.linkedin.com</a:t>
            </a:r>
            <a:r>
              <a:rPr lang="en-US" smtClean="0">
                <a:hlinkClick r:id="rId3"/>
              </a:rPr>
              <a:t>/</a:t>
            </a:r>
            <a:endParaRPr lang="en-US" smtClean="0"/>
          </a:p>
          <a:p>
            <a:endParaRPr lang="en-US"/>
          </a:p>
        </p:txBody>
      </p:sp>
    </p:spTree>
    <p:extLst>
      <p:ext uri="{BB962C8B-B14F-4D97-AF65-F5344CB8AC3E}">
        <p14:creationId xmlns:p14="http://schemas.microsoft.com/office/powerpoint/2010/main" val="2950043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Anatomy of a Cover Letter</a:t>
            </a:r>
          </a:p>
        </p:txBody>
      </p:sp>
      <p:sp>
        <p:nvSpPr>
          <p:cNvPr id="3" name="Content Placeholder 2"/>
          <p:cNvSpPr>
            <a:spLocks noGrp="1"/>
          </p:cNvSpPr>
          <p:nvPr>
            <p:ph idx="1"/>
          </p:nvPr>
        </p:nvSpPr>
        <p:spPr/>
        <p:txBody>
          <a:bodyPr/>
          <a:lstStyle/>
          <a:p>
            <a:pPr marL="0" indent="0">
              <a:buNone/>
            </a:pPr>
            <a:r>
              <a:rPr lang="en-US" b="1"/>
              <a:t>A basic formula for cover letters is as follows:</a:t>
            </a:r>
          </a:p>
          <a:p>
            <a:pPr>
              <a:buFont typeface="Wingdings" panose="05000000000000000000" pitchFamily="2" charset="2"/>
              <a:buChar char="v"/>
            </a:pPr>
            <a:r>
              <a:rPr lang="en-US" b="1"/>
              <a:t>Standard business letter address format</a:t>
            </a:r>
            <a:r>
              <a:rPr lang="en-US"/>
              <a:t>—prospect name, title, company, address—top left</a:t>
            </a:r>
          </a:p>
          <a:p>
            <a:pPr>
              <a:buFont typeface="Wingdings" panose="05000000000000000000" pitchFamily="2" charset="2"/>
              <a:buChar char="v"/>
            </a:pPr>
            <a:r>
              <a:rPr lang="en-US" b="1"/>
              <a:t>Salutation</a:t>
            </a:r>
            <a:r>
              <a:rPr lang="en-US"/>
              <a:t> (yes, it should be to a real person—take time to know your target)</a:t>
            </a:r>
          </a:p>
          <a:p>
            <a:pPr>
              <a:buFont typeface="Wingdings" panose="05000000000000000000" pitchFamily="2" charset="2"/>
              <a:buChar char="v"/>
            </a:pPr>
            <a:r>
              <a:rPr lang="en-US" b="1"/>
              <a:t>First paragraph</a:t>
            </a:r>
            <a:r>
              <a:rPr lang="en-US"/>
              <a:t>—why you are writing? To meet that company's specific need(s)!</a:t>
            </a:r>
          </a:p>
          <a:p>
            <a:pPr>
              <a:buFont typeface="Wingdings" panose="05000000000000000000" pitchFamily="2" charset="2"/>
              <a:buChar char="v"/>
            </a:pPr>
            <a:r>
              <a:rPr lang="en-US" b="1"/>
              <a:t>Second paragraph</a:t>
            </a:r>
            <a:r>
              <a:rPr lang="en-US"/>
              <a:t>—briefly state two or three top skills (from the Summary section of your resume), then immediately follow with the benefits these features (and you as a person) will provide to the company.</a:t>
            </a:r>
          </a:p>
          <a:p>
            <a:pPr>
              <a:buFont typeface="Wingdings" panose="05000000000000000000" pitchFamily="2" charset="2"/>
              <a:buChar char="v"/>
            </a:pPr>
            <a:r>
              <a:rPr lang="en-US" b="1"/>
              <a:t>Third paragraph</a:t>
            </a:r>
            <a:r>
              <a:rPr lang="en-US"/>
              <a:t>—close! Not just the ending of the letter, but the "sales closer" to the letter. Close the sale. Give your target contact a specific action to take and a backup action you will take if you do not get a response.</a:t>
            </a:r>
          </a:p>
          <a:p>
            <a:pPr>
              <a:buFont typeface="Wingdings" panose="05000000000000000000" pitchFamily="2" charset="2"/>
              <a:buChar char="v"/>
            </a:pPr>
            <a:endParaRPr lang="en-US"/>
          </a:p>
        </p:txBody>
      </p:sp>
    </p:spTree>
    <p:extLst>
      <p:ext uri="{BB962C8B-B14F-4D97-AF65-F5344CB8AC3E}">
        <p14:creationId xmlns:p14="http://schemas.microsoft.com/office/powerpoint/2010/main" val="195231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99534" y="1083734"/>
            <a:ext cx="10354734" cy="4165600"/>
          </a:xfrm>
        </p:spPr>
        <p:txBody>
          <a:bodyPr>
            <a:noAutofit/>
          </a:bodyPr>
          <a:lstStyle/>
          <a:p>
            <a:pPr fontAlgn="base"/>
            <a:r>
              <a:rPr lang="en-US" sz="1500" b="1"/>
              <a:t>Sending a Message—The Cover Letter</a:t>
            </a:r>
          </a:p>
          <a:p>
            <a:pPr fontAlgn="base"/>
            <a:r>
              <a:rPr lang="en-US" sz="1500"/>
              <a:t>After searching through dozens of profiles, online daters generally find a handful of people they can picture themselves with. There’s only one way to find out more about the person, and that’s by sending the first message.</a:t>
            </a:r>
          </a:p>
          <a:p>
            <a:pPr fontAlgn="base"/>
            <a:r>
              <a:rPr lang="en-US" sz="1500"/>
              <a:t>The challenging part of the first message I send through online dating sites is determining what to say. I’ve never met these people before, but I do have access to their dating profiles filled with their hobbies, hometowns, and more. This is a perfect starting point for my message, especially if we both root for the same football team or if the other person likes to run as much as I do.</a:t>
            </a:r>
          </a:p>
          <a:p>
            <a:pPr fontAlgn="base"/>
            <a:r>
              <a:rPr lang="en-US" sz="1500"/>
              <a:t>Your cover letter serves as an introduction to your future employer and should complement your résumé to create a shining first impression. It is incredibly challenging to sit in front of a blank screen trying to find a good starting point, which means you should look at the job posting and organization’s Web site for ideas about what to include.</a:t>
            </a:r>
          </a:p>
          <a:p>
            <a:pPr fontAlgn="base"/>
            <a:r>
              <a:rPr lang="en-US" sz="1500"/>
              <a:t>Generally, these job postings provide a set of hard skills (such as proficiency with certain technology) and soft skills (such as public speaking, teamwork, or working in a flexible environment) required and desired for the posted position. This information provides you a list of what should be explained in your cover letter. Demonstrating your hard skills is a simple enough task by using examples or stating certifications, but describing your soft skills may require a little more thought. These soft skills can be exhibited by discussing specific examples of past experiences in previous jobs you’ve held, volunteer work, or work you’ve done in college classes.</a:t>
            </a:r>
          </a:p>
          <a:p>
            <a:pPr fontAlgn="base"/>
            <a:r>
              <a:rPr lang="en-US" sz="1500"/>
              <a:t>After you have crafted your cover letter, you should send it to a few people you trust for their opinion and overall proofreading along with the job posting for their reference. It’s obvious that your cover letter should be free of spelling and grammar errors, but these trustworthy individuals will also be able to provide helpful insight about the examples you’ve used to display your soft skills.</a:t>
            </a:r>
          </a:p>
          <a:p>
            <a:pPr fontAlgn="base"/>
            <a:r>
              <a:rPr lang="en-US" sz="1500"/>
              <a:t>—Jackie Vetrano,</a:t>
            </a:r>
            <a:r>
              <a:rPr lang="en-US" sz="1500" i="1"/>
              <a:t> Foundations of Academic Success: Words of Wisdom</a:t>
            </a:r>
            <a:endParaRPr lang="en-US" sz="1500"/>
          </a:p>
          <a:p>
            <a:endParaRPr lang="en-US" sz="1500"/>
          </a:p>
        </p:txBody>
      </p:sp>
      <p:sp>
        <p:nvSpPr>
          <p:cNvPr id="4" name="Rectangle 3"/>
          <p:cNvSpPr/>
          <p:nvPr/>
        </p:nvSpPr>
        <p:spPr>
          <a:xfrm>
            <a:off x="608011" y="509600"/>
            <a:ext cx="4459362" cy="400110"/>
          </a:xfrm>
          <a:prstGeom prst="rect">
            <a:avLst/>
          </a:prstGeom>
        </p:spPr>
        <p:txBody>
          <a:bodyPr wrap="none">
            <a:spAutoFit/>
          </a:bodyPr>
          <a:lstStyle/>
          <a:p>
            <a:r>
              <a:rPr lang="en-US" sz="2000" b="1">
                <a:solidFill>
                  <a:srgbClr val="FF0000"/>
                </a:solidFill>
              </a:rPr>
              <a:t>Your Cover Letter: It’s Like Online Dating</a:t>
            </a:r>
          </a:p>
        </p:txBody>
      </p:sp>
    </p:spTree>
    <p:extLst>
      <p:ext uri="{BB962C8B-B14F-4D97-AF65-F5344CB8AC3E}">
        <p14:creationId xmlns:p14="http://schemas.microsoft.com/office/powerpoint/2010/main" val="9303215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Activity</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v"/>
            </a:pPr>
            <a:r>
              <a:rPr lang="en-US"/>
              <a:t>Write a cover letter, think about where you want to work, the job you really enjoy and are capable of</a:t>
            </a:r>
            <a:r>
              <a:rPr lang="en-US" smtClean="0"/>
              <a:t>.</a:t>
            </a:r>
          </a:p>
          <a:p>
            <a:pPr>
              <a:buFont typeface="Wingdings" panose="05000000000000000000" pitchFamily="2" charset="2"/>
              <a:buChar char="v"/>
            </a:pPr>
            <a:r>
              <a:rPr lang="en-US" smtClean="0"/>
              <a:t>Draft </a:t>
            </a:r>
            <a:r>
              <a:rPr lang="en-US"/>
              <a:t>and finalize your cover letter and share it with your classmates.</a:t>
            </a:r>
          </a:p>
        </p:txBody>
      </p:sp>
    </p:spTree>
    <p:extLst>
      <p:ext uri="{BB962C8B-B14F-4D97-AF65-F5344CB8AC3E}">
        <p14:creationId xmlns:p14="http://schemas.microsoft.com/office/powerpoint/2010/main" val="4092228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055409" y="1456796"/>
            <a:ext cx="6232525" cy="4022725"/>
          </a:xfrm>
        </p:spPr>
      </p:pic>
    </p:spTree>
    <p:extLst>
      <p:ext uri="{BB962C8B-B14F-4D97-AF65-F5344CB8AC3E}">
        <p14:creationId xmlns:p14="http://schemas.microsoft.com/office/powerpoint/2010/main" val="42530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Chapter outlines</a:t>
            </a:r>
            <a:endParaRPr lang="en-US"/>
          </a:p>
        </p:txBody>
      </p:sp>
      <p:sp>
        <p:nvSpPr>
          <p:cNvPr id="3" name="Content Placeholder 2"/>
          <p:cNvSpPr>
            <a:spLocks noGrp="1"/>
          </p:cNvSpPr>
          <p:nvPr>
            <p:ph idx="1"/>
          </p:nvPr>
        </p:nvSpPr>
        <p:spPr/>
        <p:txBody>
          <a:bodyPr/>
          <a:lstStyle/>
          <a:p>
            <a:pPr marL="457200" indent="-457200" fontAlgn="base">
              <a:buFont typeface="+mj-lt"/>
              <a:buAutoNum type="arabicPeriod"/>
            </a:pPr>
            <a:r>
              <a:rPr lang="en-US"/>
              <a:t>What Is a Cover Letter</a:t>
            </a:r>
            <a:r>
              <a:rPr lang="en-US" smtClean="0"/>
              <a:t>?</a:t>
            </a:r>
          </a:p>
          <a:p>
            <a:pPr marL="457200" indent="-457200" fontAlgn="base">
              <a:buFont typeface="+mj-lt"/>
              <a:buAutoNum type="arabicPeriod"/>
            </a:pPr>
            <a:r>
              <a:rPr lang="en-US"/>
              <a:t>Characteristics of an Effective Cover </a:t>
            </a:r>
            <a:r>
              <a:rPr lang="en-US" smtClean="0"/>
              <a:t>Letter</a:t>
            </a:r>
          </a:p>
          <a:p>
            <a:pPr marL="457200" indent="-457200" fontAlgn="base">
              <a:buFont typeface="+mj-lt"/>
              <a:buAutoNum type="arabicPeriod"/>
            </a:pPr>
            <a:r>
              <a:rPr lang="en-US" smtClean="0"/>
              <a:t>Student </a:t>
            </a:r>
            <a:r>
              <a:rPr lang="en-US"/>
              <a:t>cover letter</a:t>
            </a:r>
          </a:p>
        </p:txBody>
      </p:sp>
    </p:spTree>
    <p:extLst>
      <p:ext uri="{BB962C8B-B14F-4D97-AF65-F5344CB8AC3E}">
        <p14:creationId xmlns:p14="http://schemas.microsoft.com/office/powerpoint/2010/main" val="207026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LEARNING OBJECTIVES</a:t>
            </a:r>
            <a:endParaRPr lang="en-US"/>
          </a:p>
        </p:txBody>
      </p:sp>
      <p:sp>
        <p:nvSpPr>
          <p:cNvPr id="3" name="Content Placeholder 2"/>
          <p:cNvSpPr>
            <a:spLocks noGrp="1"/>
          </p:cNvSpPr>
          <p:nvPr>
            <p:ph idx="1"/>
          </p:nvPr>
        </p:nvSpPr>
        <p:spPr/>
        <p:txBody>
          <a:bodyPr/>
          <a:lstStyle/>
          <a:p>
            <a:pPr fontAlgn="base"/>
            <a:r>
              <a:rPr lang="en-US" b="1" smtClean="0"/>
              <a:t>By the end of this section, you will be able to:</a:t>
            </a:r>
          </a:p>
          <a:p>
            <a:pPr fontAlgn="base">
              <a:buFont typeface="Wingdings" panose="05000000000000000000" pitchFamily="2" charset="2"/>
              <a:buChar char="v"/>
            </a:pPr>
            <a:r>
              <a:rPr lang="en-US" smtClean="0"/>
              <a:t>Define the purpose and contents of a </a:t>
            </a:r>
            <a:r>
              <a:rPr lang="en-US"/>
              <a:t>cover letter </a:t>
            </a:r>
          </a:p>
          <a:p>
            <a:pPr fontAlgn="base">
              <a:buFont typeface="Wingdings" panose="05000000000000000000" pitchFamily="2" charset="2"/>
              <a:buChar char="v"/>
            </a:pPr>
            <a:r>
              <a:rPr lang="en-US" smtClean="0"/>
              <a:t>Identify characteristics of an effective cover letter</a:t>
            </a:r>
          </a:p>
          <a:p>
            <a:pPr marL="457200" indent="-457200">
              <a:buFont typeface="+mj-lt"/>
              <a:buAutoNum type="arabicPeriod"/>
            </a:pPr>
            <a:endParaRPr lang="en-US"/>
          </a:p>
        </p:txBody>
      </p:sp>
    </p:spTree>
    <p:extLst>
      <p:ext uri="{BB962C8B-B14F-4D97-AF65-F5344CB8AC3E}">
        <p14:creationId xmlns:p14="http://schemas.microsoft.com/office/powerpoint/2010/main" val="2528530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5934" y="2293035"/>
            <a:ext cx="10414000" cy="1477328"/>
          </a:xfrm>
          <a:prstGeom prst="rect">
            <a:avLst/>
          </a:prstGeom>
        </p:spPr>
        <p:txBody>
          <a:bodyPr wrap="square">
            <a:spAutoFit/>
          </a:bodyPr>
          <a:lstStyle/>
          <a:p>
            <a:pPr algn="ctr"/>
            <a:r>
              <a:rPr lang="en-US" sz="3000">
                <a:solidFill>
                  <a:srgbClr val="FF0000"/>
                </a:solidFill>
              </a:rPr>
              <a:t>Cover letters matter. When you have to go through a pile of them, they are probably more important than the résumé itself. </a:t>
            </a:r>
            <a:endParaRPr lang="en-US" sz="3000" smtClean="0">
              <a:solidFill>
                <a:srgbClr val="FF0000"/>
              </a:solidFill>
            </a:endParaRPr>
          </a:p>
          <a:p>
            <a:pPr algn="ctr"/>
            <a:r>
              <a:rPr lang="en-US" sz="3000" smtClean="0"/>
              <a:t>—</a:t>
            </a:r>
            <a:r>
              <a:rPr lang="en-US" sz="3000"/>
              <a:t>woodleywonderworks</a:t>
            </a:r>
            <a:endParaRPr lang="en-US" sz="3000" b="1"/>
          </a:p>
        </p:txBody>
      </p:sp>
    </p:spTree>
    <p:extLst>
      <p:ext uri="{BB962C8B-B14F-4D97-AF65-F5344CB8AC3E}">
        <p14:creationId xmlns:p14="http://schemas.microsoft.com/office/powerpoint/2010/main" val="3185912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1. A </a:t>
            </a:r>
            <a:r>
              <a:rPr lang="en-US" b="1"/>
              <a:t>cover letter is</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b="1" smtClean="0"/>
              <a:t>A </a:t>
            </a:r>
            <a:r>
              <a:rPr lang="en-US" b="1"/>
              <a:t>letter of introduction, usually 3–4 paragraphs in length, that you attach to your résumé. </a:t>
            </a:r>
            <a:endParaRPr lang="en-US" b="1" smtClean="0"/>
          </a:p>
          <a:p>
            <a:pPr>
              <a:buFont typeface="Wingdings" panose="05000000000000000000" pitchFamily="2" charset="2"/>
              <a:buChar char="v"/>
            </a:pPr>
            <a:r>
              <a:rPr lang="en-US" smtClean="0"/>
              <a:t>It’s </a:t>
            </a:r>
            <a:r>
              <a:rPr lang="en-US"/>
              <a:t>a way of introducing yourself to a potential employer and explaining why you are suited for a position. </a:t>
            </a:r>
            <a:endParaRPr lang="en-US" smtClean="0"/>
          </a:p>
          <a:p>
            <a:pPr>
              <a:buFont typeface="Wingdings" panose="05000000000000000000" pitchFamily="2" charset="2"/>
              <a:buChar char="v"/>
            </a:pPr>
            <a:r>
              <a:rPr lang="en-US" smtClean="0"/>
              <a:t>Employers </a:t>
            </a:r>
            <a:r>
              <a:rPr lang="en-US"/>
              <a:t>may look for individualized and thoughtfully written cover letters as an initial method of screening out applicants who may who lack necessary basic skills, or who may not be sufficiently interested in the position.</a:t>
            </a:r>
          </a:p>
        </p:txBody>
      </p:sp>
    </p:spTree>
    <p:extLst>
      <p:ext uri="{BB962C8B-B14F-4D97-AF65-F5344CB8AC3E}">
        <p14:creationId xmlns:p14="http://schemas.microsoft.com/office/powerpoint/2010/main" val="273258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a cover letter</a:t>
            </a:r>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495800" y="1846263"/>
            <a:ext cx="3052207" cy="4317699"/>
          </a:xfrm>
        </p:spPr>
      </p:pic>
    </p:spTree>
    <p:extLst>
      <p:ext uri="{BB962C8B-B14F-4D97-AF65-F5344CB8AC3E}">
        <p14:creationId xmlns:p14="http://schemas.microsoft.com/office/powerpoint/2010/main" val="764710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2. Characteristics </a:t>
            </a:r>
            <a:r>
              <a:rPr lang="en-US" b="1"/>
              <a:t>of an Effective Cover </a:t>
            </a:r>
            <a:r>
              <a:rPr lang="en-US" b="1" smtClean="0"/>
              <a:t>Letter</a:t>
            </a:r>
            <a:endParaRPr lang="en-US" b="1"/>
          </a:p>
        </p:txBody>
      </p:sp>
      <p:sp>
        <p:nvSpPr>
          <p:cNvPr id="3" name="Content Placeholder 2"/>
          <p:cNvSpPr>
            <a:spLocks noGrp="1"/>
          </p:cNvSpPr>
          <p:nvPr>
            <p:ph idx="1"/>
          </p:nvPr>
        </p:nvSpPr>
        <p:spPr/>
        <p:txBody>
          <a:bodyPr/>
          <a:lstStyle/>
          <a:p>
            <a:pPr marL="457200" indent="-457200" fontAlgn="base">
              <a:buFont typeface="+mj-lt"/>
              <a:buAutoNum type="arabicPeriod"/>
            </a:pPr>
            <a:r>
              <a:rPr lang="en-US"/>
              <a:t>Cover letters should accomplish the following:</a:t>
            </a:r>
          </a:p>
          <a:p>
            <a:pPr marL="457200" indent="-457200" fontAlgn="base">
              <a:buFont typeface="+mj-lt"/>
              <a:buAutoNum type="arabicPeriod"/>
            </a:pPr>
            <a:r>
              <a:rPr lang="en-US"/>
              <a:t>Get the attention of the prospective employer</a:t>
            </a:r>
          </a:p>
          <a:p>
            <a:pPr marL="457200" indent="-457200" fontAlgn="base">
              <a:buFont typeface="+mj-lt"/>
              <a:buAutoNum type="arabicPeriod"/>
            </a:pPr>
            <a:r>
              <a:rPr lang="en-US"/>
              <a:t>Set you apart from any possible competition</a:t>
            </a:r>
          </a:p>
          <a:p>
            <a:pPr marL="457200" indent="-457200" fontAlgn="base">
              <a:buFont typeface="+mj-lt"/>
              <a:buAutoNum type="arabicPeriod"/>
            </a:pPr>
            <a:r>
              <a:rPr lang="en-US"/>
              <a:t>Identify the position you are interested in</a:t>
            </a:r>
          </a:p>
          <a:p>
            <a:pPr marL="457200" indent="-457200" fontAlgn="base">
              <a:buFont typeface="+mj-lt"/>
              <a:buAutoNum type="arabicPeriod"/>
            </a:pPr>
            <a:r>
              <a:rPr lang="en-US"/>
              <a:t>Specify how you learned about the position or company</a:t>
            </a:r>
          </a:p>
          <a:p>
            <a:pPr marL="457200" indent="-457200" fontAlgn="base">
              <a:buFont typeface="+mj-lt"/>
              <a:buAutoNum type="arabicPeriod"/>
            </a:pPr>
            <a:r>
              <a:rPr lang="en-US"/>
              <a:t>Present highlights of your skills and accomplishments</a:t>
            </a:r>
          </a:p>
          <a:p>
            <a:pPr marL="457200" indent="-457200" fontAlgn="base">
              <a:buFont typeface="+mj-lt"/>
              <a:buAutoNum type="arabicPeriod"/>
            </a:pPr>
            <a:r>
              <a:rPr lang="en-US"/>
              <a:t>Reflect your genuine interest</a:t>
            </a:r>
          </a:p>
          <a:p>
            <a:pPr marL="457200" indent="-457200" fontAlgn="base">
              <a:buFont typeface="+mj-lt"/>
              <a:buAutoNum type="arabicPeriod"/>
            </a:pPr>
            <a:r>
              <a:rPr lang="en-US"/>
              <a:t>Please the eye and ear</a:t>
            </a:r>
          </a:p>
          <a:p>
            <a:pPr marL="457200" indent="-457200">
              <a:buFont typeface="+mj-lt"/>
              <a:buAutoNum type="arabicPeriod"/>
            </a:pPr>
            <a:endParaRPr lang="en-US"/>
          </a:p>
        </p:txBody>
      </p:sp>
    </p:spTree>
    <p:extLst>
      <p:ext uri="{BB962C8B-B14F-4D97-AF65-F5344CB8AC3E}">
        <p14:creationId xmlns:p14="http://schemas.microsoft.com/office/powerpoint/2010/main" val="258515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3. Student cover letter</a:t>
            </a:r>
            <a:endParaRPr lang="en-US" b="1"/>
          </a:p>
        </p:txBody>
      </p:sp>
      <p:sp>
        <p:nvSpPr>
          <p:cNvPr id="3" name="Content Placeholder 2"/>
          <p:cNvSpPr>
            <a:spLocks noGrp="1"/>
          </p:cNvSpPr>
          <p:nvPr>
            <p:ph idx="1"/>
          </p:nvPr>
        </p:nvSpPr>
        <p:spPr/>
        <p:txBody>
          <a:bodyPr/>
          <a:lstStyle/>
          <a:p>
            <a:r>
              <a:rPr lang="en-US" b="1"/>
              <a:t>What to Include in Your Cover </a:t>
            </a:r>
            <a:r>
              <a:rPr lang="en-US" b="1" smtClean="0"/>
              <a:t>Letter?</a:t>
            </a:r>
          </a:p>
          <a:p>
            <a:pPr>
              <a:buFont typeface="Courier New" panose="02070309020205020404" pitchFamily="49" charset="0"/>
              <a:buChar char="o"/>
            </a:pPr>
            <a:r>
              <a:rPr lang="en-US"/>
              <a:t> </a:t>
            </a:r>
            <a:r>
              <a:rPr lang="en-US" smtClean="0"/>
              <a:t>The job </a:t>
            </a:r>
            <a:r>
              <a:rPr lang="en-US"/>
              <a:t>experience is not the only thing that shows your </a:t>
            </a:r>
            <a:r>
              <a:rPr lang="en-US" smtClean="0"/>
              <a:t>abilities</a:t>
            </a:r>
          </a:p>
          <a:p>
            <a:pPr>
              <a:buFont typeface="Courier New" panose="02070309020205020404" pitchFamily="49" charset="0"/>
              <a:buChar char="o"/>
            </a:pPr>
            <a:r>
              <a:rPr lang="en-US" smtClean="0"/>
              <a:t>You </a:t>
            </a:r>
            <a:r>
              <a:rPr lang="en-US"/>
              <a:t>can also mention volunteer work, academic achievements, participation in clubs or activities (particularly those in which you held leadership roles), and internships</a:t>
            </a:r>
            <a:r>
              <a:rPr lang="en-US" smtClean="0"/>
              <a:t>.</a:t>
            </a:r>
          </a:p>
          <a:p>
            <a:pPr>
              <a:buFont typeface="Courier New" panose="02070309020205020404" pitchFamily="49" charset="0"/>
              <a:buChar char="o"/>
            </a:pPr>
            <a:r>
              <a:rPr lang="en-US" smtClean="0"/>
              <a:t> </a:t>
            </a:r>
            <a:r>
              <a:rPr lang="en-US"/>
              <a:t>Your academic background is also an asset. </a:t>
            </a:r>
            <a:endParaRPr lang="en-US" smtClean="0"/>
          </a:p>
          <a:p>
            <a:pPr>
              <a:buFont typeface="Courier New" panose="02070309020205020404" pitchFamily="49" charset="0"/>
              <a:buChar char="o"/>
            </a:pPr>
            <a:r>
              <a:rPr lang="en-US" smtClean="0"/>
              <a:t>Include </a:t>
            </a:r>
            <a:r>
              <a:rPr lang="en-US"/>
              <a:t>details that are relevant to the position you want (use the job description as your guide to the qualities and training the employer seeks).</a:t>
            </a:r>
          </a:p>
        </p:txBody>
      </p:sp>
    </p:spTree>
    <p:extLst>
      <p:ext uri="{BB962C8B-B14F-4D97-AF65-F5344CB8AC3E}">
        <p14:creationId xmlns:p14="http://schemas.microsoft.com/office/powerpoint/2010/main" val="102806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99067" y="1321330"/>
            <a:ext cx="10058400" cy="4022725"/>
          </a:xfrm>
        </p:spPr>
        <p:txBody>
          <a:bodyPr/>
          <a:lstStyle/>
          <a:p>
            <a:pPr>
              <a:buFont typeface="Courier New" panose="02070309020205020404" pitchFamily="49" charset="0"/>
              <a:buChar char="o"/>
            </a:pPr>
            <a:r>
              <a:rPr lang="en-US"/>
              <a:t>If you are an honors student with a </a:t>
            </a:r>
            <a:r>
              <a:rPr lang="en-US">
                <a:hlinkClick r:id="rId2"/>
              </a:rPr>
              <a:t>GPA higher than 3.5</a:t>
            </a:r>
            <a:r>
              <a:rPr lang="en-US"/>
              <a:t>, it is a good idea to mention this on a cover letter as well, along with any honors societies you have been inducted into</a:t>
            </a:r>
            <a:r>
              <a:rPr lang="en-US" smtClean="0"/>
              <a:t>.</a:t>
            </a:r>
          </a:p>
          <a:p>
            <a:pPr>
              <a:buFont typeface="Courier New" panose="02070309020205020404" pitchFamily="49" charset="0"/>
              <a:buChar char="o"/>
            </a:pPr>
            <a:r>
              <a:rPr lang="en-US"/>
              <a:t>Other things you can mention are </a:t>
            </a:r>
            <a:r>
              <a:rPr lang="en-US">
                <a:hlinkClick r:id="rId3"/>
              </a:rPr>
              <a:t>soft skills</a:t>
            </a:r>
            <a:r>
              <a:rPr lang="en-US"/>
              <a:t> – interpersonal “people” skills like </a:t>
            </a:r>
            <a:r>
              <a:rPr lang="en-US">
                <a:hlinkClick r:id="rId4"/>
              </a:rPr>
              <a:t>creative thinking</a:t>
            </a:r>
            <a:r>
              <a:rPr lang="en-US"/>
              <a:t>, </a:t>
            </a:r>
            <a:r>
              <a:rPr lang="en-US">
                <a:hlinkClick r:id="rId5"/>
              </a:rPr>
              <a:t>communication</a:t>
            </a:r>
            <a:r>
              <a:rPr lang="en-US"/>
              <a:t>, teamwork, or time management that will help you to adapt easily to the people and clients or customers you will be working with</a:t>
            </a:r>
            <a:r>
              <a:rPr lang="en-US" smtClean="0"/>
              <a:t>.</a:t>
            </a:r>
          </a:p>
          <a:p>
            <a:pPr>
              <a:buFont typeface="Courier New" panose="02070309020205020404" pitchFamily="49" charset="0"/>
              <a:buChar char="o"/>
            </a:pPr>
            <a:r>
              <a:rPr lang="en-US"/>
              <a:t>Your goal in this cover letter is to show how you would be an asset to the company, describing the skills you bring that would allow you to perform well in the position</a:t>
            </a:r>
          </a:p>
        </p:txBody>
      </p:sp>
    </p:spTree>
    <p:extLst>
      <p:ext uri="{BB962C8B-B14F-4D97-AF65-F5344CB8AC3E}">
        <p14:creationId xmlns:p14="http://schemas.microsoft.com/office/powerpoint/2010/main" val="246387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453</TotalTime>
  <Words>580</Words>
  <Application>Microsoft Office PowerPoint</Application>
  <PresentationFormat>Widescreen</PresentationFormat>
  <Paragraphs>57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Calibri Light</vt:lpstr>
      <vt:lpstr>Courier New</vt:lpstr>
      <vt:lpstr>Wingdings</vt:lpstr>
      <vt:lpstr>Retrospect</vt:lpstr>
      <vt:lpstr>Cover Letter</vt:lpstr>
      <vt:lpstr>Chapter outlines</vt:lpstr>
      <vt:lpstr>LEARNING OBJECTIVES</vt:lpstr>
      <vt:lpstr>PowerPoint Presentation</vt:lpstr>
      <vt:lpstr>1. A cover letter is</vt:lpstr>
      <vt:lpstr>Example a cover letter</vt:lpstr>
      <vt:lpstr>2. Characteristics of an Effective Cover Letter</vt:lpstr>
      <vt:lpstr>3. Student cover letter</vt:lpstr>
      <vt:lpstr>PowerPoint Presentation</vt:lpstr>
      <vt:lpstr>Example of student cover letter</vt:lpstr>
      <vt:lpstr>College Graduate Cover Letter Example</vt:lpstr>
      <vt:lpstr>LinkedIn Cover Letter</vt:lpstr>
      <vt:lpstr>Anatomy of a Cover Letter</vt:lpstr>
      <vt:lpstr>PowerPoint Presentation</vt:lpstr>
      <vt:lpstr>Activity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 Groups and meetings 22. Persuasive Presentations</dc:title>
  <dc:creator>Admin</dc:creator>
  <cp:lastModifiedBy>Admin</cp:lastModifiedBy>
  <cp:revision>329</cp:revision>
  <dcterms:created xsi:type="dcterms:W3CDTF">2021-08-31T13:06:13Z</dcterms:created>
  <dcterms:modified xsi:type="dcterms:W3CDTF">2021-09-01T18:42:19Z</dcterms:modified>
</cp:coreProperties>
</file>