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19"/>
  </p:notesMasterIdLst>
  <p:sldIdLst>
    <p:sldId id="256" r:id="rId2"/>
    <p:sldId id="257" r:id="rId3"/>
    <p:sldId id="258" r:id="rId4"/>
    <p:sldId id="303" r:id="rId5"/>
    <p:sldId id="304" r:id="rId6"/>
    <p:sldId id="305" r:id="rId7"/>
    <p:sldId id="306" r:id="rId8"/>
    <p:sldId id="307" r:id="rId9"/>
    <p:sldId id="308" r:id="rId10"/>
    <p:sldId id="309" r:id="rId11"/>
    <p:sldId id="310" r:id="rId12"/>
    <p:sldId id="311" r:id="rId13"/>
    <p:sldId id="312" r:id="rId14"/>
    <p:sldId id="313" r:id="rId15"/>
    <p:sldId id="315" r:id="rId16"/>
    <p:sldId id="314"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p:scale>
          <a:sx n="75" d="100"/>
          <a:sy n="75" d="100"/>
        </p:scale>
        <p:origin x="2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https://resources.biginterview.com/interviews-101/job-interview-best-practices/</a:t>
            </a:r>
            <a:endParaRPr lang="en-US"/>
          </a:p>
        </p:txBody>
      </p:sp>
      <p:sp>
        <p:nvSpPr>
          <p:cNvPr id="4" name="Slide Number Placeholder 3"/>
          <p:cNvSpPr>
            <a:spLocks noGrp="1"/>
          </p:cNvSpPr>
          <p:nvPr>
            <p:ph type="sldNum" sz="quarter" idx="10"/>
          </p:nvPr>
        </p:nvSpPr>
        <p:spPr/>
        <p:txBody>
          <a:bodyPr/>
          <a:lstStyle/>
          <a:p>
            <a:fld id="{10697409-EE2C-45E2-80EA-ECDFE69860F1}" type="slidenum">
              <a:rPr lang="en-US" smtClean="0"/>
              <a:t>15</a:t>
            </a:fld>
            <a:endParaRPr lang="en-US"/>
          </a:p>
        </p:txBody>
      </p:sp>
    </p:spTree>
    <p:extLst>
      <p:ext uri="{BB962C8B-B14F-4D97-AF65-F5344CB8AC3E}">
        <p14:creationId xmlns:p14="http://schemas.microsoft.com/office/powerpoint/2010/main" val="329834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https://resources.biginterview.com/blog/interview-questions-answers/</a:t>
            </a:r>
            <a:endParaRPr lang="en-US"/>
          </a:p>
        </p:txBody>
      </p:sp>
      <p:sp>
        <p:nvSpPr>
          <p:cNvPr id="4" name="Slide Number Placeholder 3"/>
          <p:cNvSpPr>
            <a:spLocks noGrp="1"/>
          </p:cNvSpPr>
          <p:nvPr>
            <p:ph type="sldNum" sz="quarter" idx="10"/>
          </p:nvPr>
        </p:nvSpPr>
        <p:spPr/>
        <p:txBody>
          <a:bodyPr/>
          <a:lstStyle/>
          <a:p>
            <a:fld id="{10697409-EE2C-45E2-80EA-ECDFE69860F1}" type="slidenum">
              <a:rPr lang="en-US" smtClean="0"/>
              <a:t>16</a:t>
            </a:fld>
            <a:endParaRPr lang="en-US"/>
          </a:p>
        </p:txBody>
      </p:sp>
    </p:spTree>
    <p:extLst>
      <p:ext uri="{BB962C8B-B14F-4D97-AF65-F5344CB8AC3E}">
        <p14:creationId xmlns:p14="http://schemas.microsoft.com/office/powerpoint/2010/main" val="82297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2" y="945913"/>
            <a:ext cx="10191531" cy="2618554"/>
          </a:xfrm>
        </p:spPr>
        <p:txBody>
          <a:bodyPr>
            <a:normAutofit/>
          </a:bodyPr>
          <a:lstStyle/>
          <a:p>
            <a:pPr fontAlgn="base"/>
            <a:r>
              <a:rPr lang="en-US" b="1"/>
              <a:t> Interviewing</a:t>
            </a:r>
            <a:endParaRPr lang="en-US" b="1"/>
          </a:p>
        </p:txBody>
      </p:sp>
      <p:sp>
        <p:nvSpPr>
          <p:cNvPr id="3" name="Subtitle 2"/>
          <p:cNvSpPr>
            <a:spLocks noGrp="1"/>
          </p:cNvSpPr>
          <p:nvPr>
            <p:ph type="subTitle" idx="1"/>
          </p:nvPr>
        </p:nvSpPr>
        <p:spPr/>
        <p:txBody>
          <a:bodyPr/>
          <a:lstStyle/>
          <a:p>
            <a:pPr lvl="0"/>
            <a:r>
              <a:rPr lang="en-US"/>
              <a:t>Session VII:  Career Exploration</a:t>
            </a:r>
            <a:endParaRPr lang="en-US"/>
          </a:p>
        </p:txBody>
      </p:sp>
      <p:pic>
        <p:nvPicPr>
          <p:cNvPr id="4" name="Picture 3"/>
          <p:cNvPicPr>
            <a:picLocks noChangeAspect="1"/>
          </p:cNvPicPr>
          <p:nvPr/>
        </p:nvPicPr>
        <p:blipFill>
          <a:blip r:embed="rId2"/>
          <a:stretch>
            <a:fillRect/>
          </a:stretch>
        </p:blipFill>
        <p:spPr>
          <a:xfrm>
            <a:off x="6870032" y="244472"/>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Come </a:t>
            </a:r>
            <a:r>
              <a:rPr lang="en-US" b="1" smtClean="0"/>
              <a:t>Prepared</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8179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 </a:t>
            </a:r>
            <a:r>
              <a:rPr lang="en-US" b="1" smtClean="0"/>
              <a:t>Confident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274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b="1"/>
              <a:t>Job Interview Types </a:t>
            </a:r>
            <a:r>
              <a:rPr lang="en-US" b="1"/>
              <a:t>and </a:t>
            </a:r>
            <a:r>
              <a:rPr lang="en-US" b="1" smtClean="0"/>
              <a:t>Techniques</a:t>
            </a:r>
            <a:endParaRPr lang="en-US"/>
          </a:p>
        </p:txBody>
      </p:sp>
      <p:sp>
        <p:nvSpPr>
          <p:cNvPr id="3" name="Content Placeholder 2"/>
          <p:cNvSpPr>
            <a:spLocks noGrp="1"/>
          </p:cNvSpPr>
          <p:nvPr>
            <p:ph idx="1"/>
          </p:nvPr>
        </p:nvSpPr>
        <p:spPr/>
        <p:txBody>
          <a:bodyPr/>
          <a:lstStyle/>
          <a:p>
            <a:r>
              <a:rPr lang="en-US" b="1"/>
              <a:t>Screening Interviews</a:t>
            </a:r>
          </a:p>
          <a:p>
            <a:r>
              <a:rPr lang="en-US" b="1"/>
              <a:t>Phone or Web Conference Interviews</a:t>
            </a:r>
          </a:p>
          <a:p>
            <a:r>
              <a:rPr lang="en-US" b="1"/>
              <a:t>One-on-One Interviews</a:t>
            </a:r>
          </a:p>
          <a:p>
            <a:r>
              <a:rPr lang="en-US" b="1"/>
              <a:t>Panel Interviews</a:t>
            </a:r>
          </a:p>
          <a:p>
            <a:r>
              <a:rPr lang="en-US" b="1"/>
              <a:t>Serial Interviews</a:t>
            </a:r>
          </a:p>
          <a:p>
            <a:r>
              <a:rPr lang="en-US" b="1"/>
              <a:t>Lunch Interviews</a:t>
            </a:r>
          </a:p>
          <a:p>
            <a:r>
              <a:rPr lang="en-US" b="1"/>
              <a:t>Group Interviews</a:t>
            </a:r>
          </a:p>
          <a:p>
            <a:endParaRPr lang="en-US"/>
          </a:p>
        </p:txBody>
      </p:sp>
    </p:spTree>
    <p:extLst>
      <p:ext uri="{BB962C8B-B14F-4D97-AF65-F5344CB8AC3E}">
        <p14:creationId xmlns:p14="http://schemas.microsoft.com/office/powerpoint/2010/main" val="28682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a:t>ACTIVITY: WHAT MAKES YOU A GREAT </a:t>
            </a:r>
            <a:r>
              <a:rPr lang="en-US" b="1" cap="all"/>
              <a:t>FIT</a:t>
            </a:r>
            <a:r>
              <a:rPr lang="en-US" b="1" cap="all" smtClean="0"/>
              <a:t>?</a:t>
            </a:r>
            <a:endParaRPr lang="en-US"/>
          </a:p>
        </p:txBody>
      </p:sp>
      <p:sp>
        <p:nvSpPr>
          <p:cNvPr id="3" name="Content Placeholder 2"/>
          <p:cNvSpPr>
            <a:spLocks noGrp="1"/>
          </p:cNvSpPr>
          <p:nvPr>
            <p:ph idx="1"/>
          </p:nvPr>
        </p:nvSpPr>
        <p:spPr/>
        <p:txBody>
          <a:bodyPr>
            <a:normAutofit fontScale="92500" lnSpcReduction="20000"/>
          </a:bodyPr>
          <a:lstStyle/>
          <a:p>
            <a:pPr fontAlgn="base"/>
            <a:r>
              <a:rPr lang="en-US" b="1"/>
              <a:t>Objectives:</a:t>
            </a:r>
          </a:p>
          <a:p>
            <a:pPr fontAlgn="base"/>
            <a:r>
              <a:rPr lang="en-US"/>
              <a:t>Define your ideal job.</a:t>
            </a:r>
          </a:p>
          <a:p>
            <a:pPr fontAlgn="base"/>
            <a:r>
              <a:rPr lang="en-US"/>
              <a:t>Identify the top three reasons why you are a great fit for this ideal job.</a:t>
            </a:r>
          </a:p>
          <a:p>
            <a:pPr fontAlgn="base"/>
            <a:r>
              <a:rPr lang="en-US" b="1"/>
              <a:t>Directions:</a:t>
            </a:r>
          </a:p>
          <a:p>
            <a:pPr fontAlgn="base"/>
            <a:r>
              <a:rPr lang="en-US"/>
              <a:t>Write a paragraph describing your ideal job. Imagine that you are already in this job. What is your job title and what are you responsible for executing? What is the name of the company or organization? What is its function?</a:t>
            </a:r>
          </a:p>
          <a:p>
            <a:pPr fontAlgn="base"/>
            <a:r>
              <a:rPr lang="en-US"/>
              <a:t>Now identify the top three reasons why you are a great fit for this ideal job. What sets you apart from the competition? List the qualities, skills and values you have that match the job requirements. Provide examples to support your answers. Connect your values to the company’s values.</a:t>
            </a:r>
          </a:p>
          <a:p>
            <a:pPr fontAlgn="base"/>
            <a:r>
              <a:rPr lang="en-US"/>
              <a:t>Summarize your answer.</a:t>
            </a:r>
          </a:p>
          <a:p>
            <a:pPr fontAlgn="base"/>
            <a:r>
              <a:rPr lang="en-US"/>
              <a:t>Submit this assignment according to directions provided by your instructor.</a:t>
            </a:r>
          </a:p>
          <a:p>
            <a:endParaRPr lang="en-US"/>
          </a:p>
        </p:txBody>
      </p:sp>
    </p:spTree>
    <p:extLst>
      <p:ext uri="{BB962C8B-B14F-4D97-AF65-F5344CB8AC3E}">
        <p14:creationId xmlns:p14="http://schemas.microsoft.com/office/powerpoint/2010/main" val="2196322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en-US" b="1"/>
              <a:t>Interview </a:t>
            </a:r>
            <a:r>
              <a:rPr lang="en-US" b="1" smtClean="0"/>
              <a:t>Questions</a:t>
            </a:r>
            <a:endParaRPr lang="en-US"/>
          </a:p>
        </p:txBody>
      </p:sp>
      <p:sp>
        <p:nvSpPr>
          <p:cNvPr id="3" name="Content Placeholder 2"/>
          <p:cNvSpPr>
            <a:spLocks noGrp="1"/>
          </p:cNvSpPr>
          <p:nvPr>
            <p:ph sz="half" idx="1"/>
          </p:nvPr>
        </p:nvSpPr>
        <p:spPr/>
        <p:txBody>
          <a:bodyPr/>
          <a:lstStyle/>
          <a:p>
            <a:pPr fontAlgn="base">
              <a:buFont typeface="Wingdings" panose="05000000000000000000" pitchFamily="2" charset="2"/>
              <a:buChar char="v"/>
            </a:pPr>
            <a:endParaRPr lang="en-US" smtClean="0"/>
          </a:p>
          <a:p>
            <a:pPr fontAlgn="base">
              <a:buFont typeface="Wingdings" panose="05000000000000000000" pitchFamily="2" charset="2"/>
              <a:buChar char="v"/>
            </a:pPr>
            <a:r>
              <a:rPr lang="en-US" smtClean="0"/>
              <a:t>Know </a:t>
            </a:r>
            <a:r>
              <a:rPr lang="en-US"/>
              <a:t>the common interview questions to expect, and understand the intention behind each</a:t>
            </a:r>
          </a:p>
          <a:p>
            <a:pPr fontAlgn="base">
              <a:buFont typeface="Wingdings" panose="05000000000000000000" pitchFamily="2" charset="2"/>
              <a:buChar char="v"/>
            </a:pPr>
            <a:r>
              <a:rPr lang="en-US"/>
              <a:t>Strategically craft a great answer for each question</a:t>
            </a:r>
          </a:p>
          <a:p>
            <a:pPr fontAlgn="base">
              <a:buFont typeface="Wingdings" panose="05000000000000000000" pitchFamily="2" charset="2"/>
              <a:buChar char="v"/>
            </a:pPr>
            <a:r>
              <a:rPr lang="en-US"/>
              <a:t>Practice interviewing until you’re as strong as possible</a:t>
            </a:r>
          </a:p>
          <a:p>
            <a:endParaRPr lang="en-US"/>
          </a:p>
        </p:txBody>
      </p:sp>
      <p:pic>
        <p:nvPicPr>
          <p:cNvPr id="4" name="Picture 3"/>
          <p:cNvPicPr>
            <a:picLocks noChangeAspect="1"/>
          </p:cNvPicPr>
          <p:nvPr/>
        </p:nvPicPr>
        <p:blipFill>
          <a:blip r:embed="rId2"/>
          <a:stretch>
            <a:fillRect/>
          </a:stretch>
        </p:blipFill>
        <p:spPr>
          <a:xfrm>
            <a:off x="6363940" y="2209905"/>
            <a:ext cx="4645720" cy="3098695"/>
          </a:xfrm>
          <a:prstGeom prst="rect">
            <a:avLst/>
          </a:prstGeom>
        </p:spPr>
      </p:pic>
    </p:spTree>
    <p:extLst>
      <p:ext uri="{BB962C8B-B14F-4D97-AF65-F5344CB8AC3E}">
        <p14:creationId xmlns:p14="http://schemas.microsoft.com/office/powerpoint/2010/main" val="134684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10 Commandments of </a:t>
            </a:r>
            <a:r>
              <a:rPr lang="en-US" b="1"/>
              <a:t>Job </a:t>
            </a:r>
            <a:r>
              <a:rPr lang="en-US" b="1" smtClean="0"/>
              <a:t>Interviews</a:t>
            </a:r>
            <a:endParaRPr lang="en-US"/>
          </a:p>
        </p:txBody>
      </p:sp>
      <p:sp>
        <p:nvSpPr>
          <p:cNvPr id="3" name="Content Placeholder 2"/>
          <p:cNvSpPr>
            <a:spLocks noGrp="1"/>
          </p:cNvSpPr>
          <p:nvPr>
            <p:ph sz="half" idx="1"/>
          </p:nvPr>
        </p:nvSpPr>
        <p:spPr/>
        <p:txBody>
          <a:bodyPr/>
          <a:lstStyle/>
          <a:p>
            <a:r>
              <a:rPr lang="en-US"/>
              <a:t>1: Thou shalt not lie.</a:t>
            </a:r>
          </a:p>
          <a:p>
            <a:r>
              <a:rPr lang="en-US"/>
              <a:t>2:  Honour </a:t>
            </a:r>
            <a:r>
              <a:rPr lang="en-US"/>
              <a:t>thy </a:t>
            </a:r>
            <a:r>
              <a:rPr lang="en-US" smtClean="0"/>
              <a:t>interviewer</a:t>
            </a:r>
          </a:p>
          <a:p>
            <a:r>
              <a:rPr lang="en-US"/>
              <a:t>3: Thou shalt practice. Seriously.</a:t>
            </a:r>
          </a:p>
          <a:p>
            <a:r>
              <a:rPr lang="en-US"/>
              <a:t>4: Thou shalt always keep the job requirements in mind.</a:t>
            </a:r>
          </a:p>
          <a:p>
            <a:r>
              <a:rPr lang="en-US"/>
              <a:t>5: Thou shalt not be boring.</a:t>
            </a:r>
          </a:p>
          <a:p>
            <a:endParaRPr lang="en-US"/>
          </a:p>
          <a:p>
            <a:endParaRPr lang="en-US"/>
          </a:p>
        </p:txBody>
      </p:sp>
      <p:sp>
        <p:nvSpPr>
          <p:cNvPr id="4" name="Content Placeholder 3"/>
          <p:cNvSpPr>
            <a:spLocks noGrp="1"/>
          </p:cNvSpPr>
          <p:nvPr>
            <p:ph sz="half" idx="2"/>
          </p:nvPr>
        </p:nvSpPr>
        <p:spPr/>
        <p:txBody>
          <a:bodyPr/>
          <a:lstStyle/>
          <a:p>
            <a:r>
              <a:rPr lang="en-US"/>
              <a:t>6: Thou shalt be specific.</a:t>
            </a:r>
          </a:p>
          <a:p>
            <a:r>
              <a:rPr lang="en-US" smtClean="0"/>
              <a:t>7</a:t>
            </a:r>
            <a:r>
              <a:rPr lang="en-US"/>
              <a:t>: Thou shalt not babble on and on.</a:t>
            </a:r>
          </a:p>
          <a:p>
            <a:r>
              <a:rPr lang="en-US"/>
              <a:t>8: Thou shalt always answer the question asked.</a:t>
            </a:r>
          </a:p>
          <a:p>
            <a:r>
              <a:rPr lang="en-US"/>
              <a:t>9: Thou shalt make non-creepy eye contact.</a:t>
            </a:r>
          </a:p>
          <a:p>
            <a:r>
              <a:rPr lang="en-US"/>
              <a:t>10: Thou shalt follow up within 24 hours</a:t>
            </a:r>
          </a:p>
          <a:p>
            <a:endParaRPr lang="en-US"/>
          </a:p>
        </p:txBody>
      </p:sp>
    </p:spTree>
    <p:extLst>
      <p:ext uri="{BB962C8B-B14F-4D97-AF65-F5344CB8AC3E}">
        <p14:creationId xmlns:p14="http://schemas.microsoft.com/office/powerpoint/2010/main" val="322164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t>
            </a:r>
            <a:r>
              <a:rPr lang="en-US" b="1"/>
              <a:t>How </a:t>
            </a:r>
            <a:r>
              <a:rPr lang="en-US" b="1"/>
              <a:t>to </a:t>
            </a:r>
            <a:r>
              <a:rPr lang="en-US" b="1" smtClean="0"/>
              <a:t>Answer</a:t>
            </a:r>
            <a:endParaRPr lang="en-US"/>
          </a:p>
        </p:txBody>
      </p:sp>
      <p:sp>
        <p:nvSpPr>
          <p:cNvPr id="3" name="Content Placeholder 2"/>
          <p:cNvSpPr>
            <a:spLocks noGrp="1"/>
          </p:cNvSpPr>
          <p:nvPr>
            <p:ph idx="1"/>
          </p:nvPr>
        </p:nvSpPr>
        <p:spPr/>
        <p:txBody>
          <a:bodyPr/>
          <a:lstStyle/>
          <a:p>
            <a:r>
              <a:rPr lang="en-US"/>
              <a:t>1. “Tell Me About Yourself”</a:t>
            </a:r>
          </a:p>
          <a:p>
            <a:r>
              <a:rPr lang="en-US"/>
              <a:t>2. Describe Your Current (or Most Recent) Position”</a:t>
            </a:r>
          </a:p>
          <a:p>
            <a:r>
              <a:rPr lang="en-US"/>
              <a:t>3. “Why are you looking for a new opportunity now?”</a:t>
            </a:r>
          </a:p>
          <a:p>
            <a:r>
              <a:rPr lang="en-US" smtClean="0"/>
              <a:t>4. “What </a:t>
            </a:r>
            <a:r>
              <a:rPr lang="en-US"/>
              <a:t>are your </a:t>
            </a:r>
            <a:r>
              <a:rPr lang="en-US"/>
              <a:t>strengths</a:t>
            </a:r>
            <a:r>
              <a:rPr lang="en-US" smtClean="0"/>
              <a:t>?”</a:t>
            </a:r>
          </a:p>
          <a:p>
            <a:r>
              <a:rPr lang="en-US"/>
              <a:t>5. “What is your greatest weakness?”</a:t>
            </a:r>
          </a:p>
          <a:p>
            <a:r>
              <a:rPr lang="en-US"/>
              <a:t>6. “Why do you want to work here?”</a:t>
            </a:r>
          </a:p>
          <a:p>
            <a:r>
              <a:rPr lang="en-US"/>
              <a:t>7. “Where do you see yourself in five years?”</a:t>
            </a:r>
          </a:p>
          <a:p>
            <a:r>
              <a:rPr lang="en-US"/>
              <a:t>8. “Why should we hire you?”</a:t>
            </a:r>
          </a:p>
          <a:p>
            <a:r>
              <a:rPr lang="en-US"/>
              <a:t>9. “Do you have any questions for me?”</a:t>
            </a:r>
          </a:p>
          <a:p>
            <a:endParaRPr lang="en-US"/>
          </a:p>
          <a:p>
            <a:endParaRPr lang="en-US"/>
          </a:p>
        </p:txBody>
      </p:sp>
    </p:spTree>
    <p:extLst>
      <p:ext uri="{BB962C8B-B14F-4D97-AF65-F5344CB8AC3E}">
        <p14:creationId xmlns:p14="http://schemas.microsoft.com/office/powerpoint/2010/main" val="996555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fontAlgn="base">
              <a:buFont typeface="+mj-lt"/>
              <a:buAutoNum type="arabicPeriod"/>
            </a:pPr>
            <a:r>
              <a:rPr lang="en-US" smtClean="0"/>
              <a:t>Preparing </a:t>
            </a:r>
            <a:r>
              <a:rPr lang="en-US"/>
              <a:t>Effectively for a </a:t>
            </a:r>
            <a:r>
              <a:rPr lang="en-US"/>
              <a:t>Job </a:t>
            </a:r>
            <a:r>
              <a:rPr lang="en-US" smtClean="0"/>
              <a:t>Interview</a:t>
            </a:r>
          </a:p>
          <a:p>
            <a:pPr marL="457200" indent="-457200" fontAlgn="base">
              <a:buFont typeface="+mj-lt"/>
              <a:buAutoNum type="arabicPeriod"/>
            </a:pPr>
            <a:r>
              <a:rPr lang="en-US" smtClean="0"/>
              <a:t>Job </a:t>
            </a:r>
            <a:r>
              <a:rPr lang="en-US"/>
              <a:t>Interview Types </a:t>
            </a:r>
            <a:r>
              <a:rPr lang="en-US"/>
              <a:t>and </a:t>
            </a:r>
            <a:r>
              <a:rPr lang="en-US" smtClean="0"/>
              <a:t>Techniques</a:t>
            </a:r>
          </a:p>
          <a:p>
            <a:pPr marL="457200" indent="-457200" fontAlgn="base">
              <a:buFont typeface="+mj-lt"/>
              <a:buAutoNum type="arabicPeriod"/>
            </a:pPr>
            <a:r>
              <a:rPr lang="en-US"/>
              <a:t>Interview Questions</a:t>
            </a:r>
          </a:p>
          <a:p>
            <a:pPr marL="457200" indent="-457200" fontAlgn="base">
              <a:buFont typeface="+mj-lt"/>
              <a:buAutoNum type="arabicPeriod"/>
            </a:pPr>
            <a:endParaRPr lang="en-US" smtClean="0"/>
          </a:p>
          <a:p>
            <a:pPr marL="457200" indent="-457200" fontAlgn="base">
              <a:buFont typeface="+mj-lt"/>
              <a:buAutoNum type="arabicPeriod"/>
            </a:pPr>
            <a:endParaRPr lang="en-US"/>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fontAlgn="base"/>
            <a:r>
              <a:rPr lang="en-US" b="1"/>
              <a:t>By the end of this section, you will be able to:</a:t>
            </a:r>
          </a:p>
          <a:p>
            <a:pPr marL="457200" indent="-457200" fontAlgn="base">
              <a:buFont typeface="+mj-lt"/>
              <a:buAutoNum type="arabicPeriod"/>
            </a:pPr>
            <a:r>
              <a:rPr lang="en-US"/>
              <a:t>Describe effective strategies to prepare for an interview</a:t>
            </a:r>
          </a:p>
          <a:p>
            <a:pPr marL="457200" indent="-457200" fontAlgn="base">
              <a:buFont typeface="+mj-lt"/>
              <a:buAutoNum type="arabicPeriod"/>
            </a:pPr>
            <a:r>
              <a:rPr lang="en-US"/>
              <a:t>Differentiate between different types of interview situations and identify appropriate interview techniques for each</a:t>
            </a:r>
          </a:p>
          <a:p>
            <a:pPr marL="457200" indent="-457200" fontAlgn="base">
              <a:buFont typeface="+mj-lt"/>
              <a:buAutoNum type="arabicPeriod"/>
            </a:pPr>
            <a:r>
              <a:rPr lang="en-US"/>
              <a:t>Analyze different question types common in interviews</a:t>
            </a:r>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934" y="2293035"/>
            <a:ext cx="10414000" cy="1477328"/>
          </a:xfrm>
          <a:prstGeom prst="rect">
            <a:avLst/>
          </a:prstGeom>
        </p:spPr>
        <p:txBody>
          <a:bodyPr wrap="square">
            <a:spAutoFit/>
          </a:bodyPr>
          <a:lstStyle/>
          <a:p>
            <a:pPr algn="ctr"/>
            <a:r>
              <a:rPr lang="en-US" sz="3000">
                <a:solidFill>
                  <a:srgbClr val="FF0000"/>
                </a:solidFill>
              </a:rPr>
              <a:t>One important key to success is self-confidence. An important key to self-confidence is preparation</a:t>
            </a:r>
            <a:r>
              <a:rPr lang="en-US" sz="3000">
                <a:solidFill>
                  <a:srgbClr val="FF0000"/>
                </a:solidFill>
              </a:rPr>
              <a:t>. </a:t>
            </a:r>
            <a:endParaRPr lang="en-US" sz="3000" smtClean="0">
              <a:solidFill>
                <a:srgbClr val="FF0000"/>
              </a:solidFill>
            </a:endParaRPr>
          </a:p>
          <a:p>
            <a:pPr algn="ctr"/>
            <a:r>
              <a:rPr lang="en-US" sz="3000" smtClean="0"/>
              <a:t>—</a:t>
            </a:r>
            <a:r>
              <a:rPr lang="en-US" sz="3000"/>
              <a:t>Arthur Ashe, champion tennis player</a:t>
            </a:r>
            <a:endParaRPr lang="en-US" sz="3000" b="1"/>
          </a:p>
        </p:txBody>
      </p:sp>
    </p:spTree>
    <p:extLst>
      <p:ext uri="{BB962C8B-B14F-4D97-AF65-F5344CB8AC3E}">
        <p14:creationId xmlns:p14="http://schemas.microsoft.com/office/powerpoint/2010/main" val="318591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Preparing </a:t>
            </a:r>
            <a:r>
              <a:rPr lang="en-US" b="1"/>
              <a:t>Effectively for a </a:t>
            </a:r>
            <a:r>
              <a:rPr lang="en-US" b="1"/>
              <a:t>Job </a:t>
            </a:r>
            <a:r>
              <a:rPr lang="en-US" b="1" smtClean="0"/>
              <a:t>Interview</a:t>
            </a:r>
            <a:endParaRPr lang="en-US"/>
          </a:p>
        </p:txBody>
      </p:sp>
      <p:sp>
        <p:nvSpPr>
          <p:cNvPr id="3" name="Content Placeholder 2"/>
          <p:cNvSpPr>
            <a:spLocks noGrp="1"/>
          </p:cNvSpPr>
          <p:nvPr>
            <p:ph idx="1"/>
          </p:nvPr>
        </p:nvSpPr>
        <p:spPr/>
        <p:txBody>
          <a:bodyPr/>
          <a:lstStyle/>
          <a:p>
            <a:r>
              <a:rPr lang="en-US" smtClean="0"/>
              <a:t>If your résumé and cover letter have served their purposes well, you will be invited to participate in an interview with the company or organization you’re interested in.</a:t>
            </a:r>
            <a:endParaRPr lang="en-US"/>
          </a:p>
        </p:txBody>
      </p:sp>
      <p:pic>
        <p:nvPicPr>
          <p:cNvPr id="4" name="Picture 3"/>
          <p:cNvPicPr>
            <a:picLocks noChangeAspect="1"/>
          </p:cNvPicPr>
          <p:nvPr/>
        </p:nvPicPr>
        <p:blipFill>
          <a:blip r:embed="rId2"/>
          <a:stretch>
            <a:fillRect/>
          </a:stretch>
        </p:blipFill>
        <p:spPr>
          <a:xfrm>
            <a:off x="3154364" y="2754444"/>
            <a:ext cx="5735637" cy="3223024"/>
          </a:xfrm>
          <a:prstGeom prst="rect">
            <a:avLst/>
          </a:prstGeom>
        </p:spPr>
      </p:pic>
    </p:spTree>
    <p:extLst>
      <p:ext uri="{BB962C8B-B14F-4D97-AF65-F5344CB8AC3E}">
        <p14:creationId xmlns:p14="http://schemas.microsoft.com/office/powerpoint/2010/main" val="630517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Review the </a:t>
            </a:r>
            <a:r>
              <a:rPr lang="en-US" b="1"/>
              <a:t>Job </a:t>
            </a:r>
            <a:r>
              <a:rPr lang="en-US" b="1" smtClean="0"/>
              <a:t>Description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3624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Research the Company </a:t>
            </a:r>
            <a:r>
              <a:rPr lang="en-US" b="1"/>
              <a:t>or </a:t>
            </a:r>
            <a:r>
              <a:rPr lang="en-US" b="1" smtClean="0"/>
              <a:t>Organization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967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Practice Answering </a:t>
            </a:r>
            <a:r>
              <a:rPr lang="en-US" b="1"/>
              <a:t>Common </a:t>
            </a:r>
            <a:r>
              <a:rPr lang="en-US" b="1" smtClean="0"/>
              <a:t>Questions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2065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Plan to </a:t>
            </a:r>
            <a:r>
              <a:rPr lang="en-US" b="1"/>
              <a:t>Dress </a:t>
            </a:r>
            <a:r>
              <a:rPr lang="en-US" b="1" smtClean="0"/>
              <a:t>Appropriately</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5334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TotalTime>
  <Words>493</Words>
  <Application>Microsoft Office PowerPoint</Application>
  <PresentationFormat>Widescreen</PresentationFormat>
  <Paragraphs>68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 Interviewing</vt:lpstr>
      <vt:lpstr>Chapter outlines</vt:lpstr>
      <vt:lpstr>LEARNING OBJECTIVES</vt:lpstr>
      <vt:lpstr>PowerPoint Presentation</vt:lpstr>
      <vt:lpstr>1. Preparing Effectively for a Job Interview</vt:lpstr>
      <vt:lpstr>Review the Job Description</vt:lpstr>
      <vt:lpstr>Research the Company or Organization</vt:lpstr>
      <vt:lpstr>Practice Answering Common Questions</vt:lpstr>
      <vt:lpstr>Plan to Dress Appropriately</vt:lpstr>
      <vt:lpstr>Come Prepared</vt:lpstr>
      <vt:lpstr>Be Confident</vt:lpstr>
      <vt:lpstr>2. Job Interview Types and Techniques</vt:lpstr>
      <vt:lpstr>ACTIVITY: WHAT MAKES YOU A GREAT FIT?</vt:lpstr>
      <vt:lpstr>3. Interview Questions</vt:lpstr>
      <vt:lpstr>The 10 Commandments of Job Interviews</vt:lpstr>
      <vt:lpstr>Discussion: How to Answer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353</cp:revision>
  <dcterms:created xsi:type="dcterms:W3CDTF">2021-08-31T13:06:13Z</dcterms:created>
  <dcterms:modified xsi:type="dcterms:W3CDTF">2021-09-01T18:42:05Z</dcterms:modified>
</cp:coreProperties>
</file>