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6"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31T15:54:10.122" idx="1">
    <p:pos x="10" y="10"/>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1711B-63CC-4F31-B8C3-F31690A916E2}"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D21135F9-10C1-4FAB-8995-A23BF51DA6BC}">
      <dgm:prSet/>
      <dgm:spPr/>
      <dgm:t>
        <a:bodyPr/>
        <a:lstStyle/>
        <a:p>
          <a:r>
            <a:rPr lang="en-US" smtClean="0"/>
            <a:t>Formal groups</a:t>
          </a:r>
          <a:endParaRPr lang="en-US"/>
        </a:p>
      </dgm:t>
    </dgm:pt>
    <dgm:pt modelId="{F87D35A1-3612-49BE-8DFB-0F20299CBD90}" type="parTrans" cxnId="{083A06EF-FBB5-4467-A13B-BD7ED61CB456}">
      <dgm:prSet/>
      <dgm:spPr/>
      <dgm:t>
        <a:bodyPr/>
        <a:lstStyle/>
        <a:p>
          <a:endParaRPr lang="en-US"/>
        </a:p>
      </dgm:t>
    </dgm:pt>
    <dgm:pt modelId="{07CB385E-A6E7-4231-A3BB-4255C88CD080}" type="sibTrans" cxnId="{083A06EF-FBB5-4467-A13B-BD7ED61CB456}">
      <dgm:prSet/>
      <dgm:spPr/>
      <dgm:t>
        <a:bodyPr/>
        <a:lstStyle/>
        <a:p>
          <a:endParaRPr lang="en-US"/>
        </a:p>
      </dgm:t>
    </dgm:pt>
    <dgm:pt modelId="{174C0FB0-1E01-4CCE-991A-9CFB853E3D91}">
      <dgm:prSet phldrT="[Text]"/>
      <dgm:spPr/>
      <dgm:t>
        <a:bodyPr/>
        <a:lstStyle/>
        <a:p>
          <a:r>
            <a:rPr lang="en-US" smtClean="0"/>
            <a:t>Informal groups</a:t>
          </a:r>
          <a:endParaRPr lang="en-US"/>
        </a:p>
      </dgm:t>
    </dgm:pt>
    <dgm:pt modelId="{CB0E306D-FA4F-40A7-BEAD-D8AD1E157F7C}" type="parTrans" cxnId="{BBB53D24-28D9-4D25-96B3-71F05E0EFB2D}">
      <dgm:prSet/>
      <dgm:spPr/>
      <dgm:t>
        <a:bodyPr/>
        <a:lstStyle/>
        <a:p>
          <a:endParaRPr lang="en-US"/>
        </a:p>
      </dgm:t>
    </dgm:pt>
    <dgm:pt modelId="{10B86D49-5B93-4B50-925E-24DD9574857A}" type="sibTrans" cxnId="{BBB53D24-28D9-4D25-96B3-71F05E0EFB2D}">
      <dgm:prSet/>
      <dgm:spPr/>
      <dgm:t>
        <a:bodyPr/>
        <a:lstStyle/>
        <a:p>
          <a:endParaRPr lang="en-US"/>
        </a:p>
      </dgm:t>
    </dgm:pt>
    <dgm:pt modelId="{0F96BE6F-AC7D-40EC-A728-F3AAC121BADF}">
      <dgm:prSet/>
      <dgm:spPr/>
      <dgm:t>
        <a:bodyPr/>
        <a:lstStyle/>
        <a:p>
          <a:endParaRPr lang="en-US"/>
        </a:p>
      </dgm:t>
    </dgm:pt>
    <dgm:pt modelId="{5B78CE9E-2BE9-4C74-96AA-DF4AD70B7928}" type="parTrans" cxnId="{F51E737D-9655-41EC-A18A-AFE4F0507760}">
      <dgm:prSet/>
      <dgm:spPr/>
      <dgm:t>
        <a:bodyPr/>
        <a:lstStyle/>
        <a:p>
          <a:endParaRPr lang="en-US"/>
        </a:p>
      </dgm:t>
    </dgm:pt>
    <dgm:pt modelId="{96697771-9076-42AF-A882-A1C347222642}" type="sibTrans" cxnId="{F51E737D-9655-41EC-A18A-AFE4F0507760}">
      <dgm:prSet/>
      <dgm:spPr/>
      <dgm:t>
        <a:bodyPr/>
        <a:lstStyle/>
        <a:p>
          <a:endParaRPr lang="en-US"/>
        </a:p>
      </dgm:t>
    </dgm:pt>
    <dgm:pt modelId="{1749819E-092D-4383-BB61-DD9B1018C69A}" type="pres">
      <dgm:prSet presAssocID="{8741711B-63CC-4F31-B8C3-F31690A916E2}" presName="compositeShape" presStyleCnt="0">
        <dgm:presLayoutVars>
          <dgm:chMax val="2"/>
          <dgm:dir/>
          <dgm:resizeHandles val="exact"/>
        </dgm:presLayoutVars>
      </dgm:prSet>
      <dgm:spPr/>
      <dgm:t>
        <a:bodyPr/>
        <a:lstStyle/>
        <a:p>
          <a:endParaRPr lang="en-US"/>
        </a:p>
      </dgm:t>
    </dgm:pt>
    <dgm:pt modelId="{1B790356-A216-4ED2-B043-3AAE0F4667CE}" type="pres">
      <dgm:prSet presAssocID="{8741711B-63CC-4F31-B8C3-F31690A916E2}" presName="ribbon" presStyleLbl="node1" presStyleIdx="0" presStyleCnt="1"/>
      <dgm:spPr/>
    </dgm:pt>
    <dgm:pt modelId="{E2D79C33-FA46-4FE0-BE98-2B182A56A3EC}" type="pres">
      <dgm:prSet presAssocID="{8741711B-63CC-4F31-B8C3-F31690A916E2}" presName="leftArrowText" presStyleLbl="node1" presStyleIdx="0" presStyleCnt="1">
        <dgm:presLayoutVars>
          <dgm:chMax val="0"/>
          <dgm:bulletEnabled val="1"/>
        </dgm:presLayoutVars>
      </dgm:prSet>
      <dgm:spPr/>
      <dgm:t>
        <a:bodyPr/>
        <a:lstStyle/>
        <a:p>
          <a:endParaRPr lang="en-US"/>
        </a:p>
      </dgm:t>
    </dgm:pt>
    <dgm:pt modelId="{50527669-43DD-4FA9-96EF-42810BDCC667}" type="pres">
      <dgm:prSet presAssocID="{8741711B-63CC-4F31-B8C3-F31690A916E2}" presName="rightArrowText" presStyleLbl="node1" presStyleIdx="0" presStyleCnt="1">
        <dgm:presLayoutVars>
          <dgm:chMax val="0"/>
          <dgm:bulletEnabled val="1"/>
        </dgm:presLayoutVars>
      </dgm:prSet>
      <dgm:spPr/>
      <dgm:t>
        <a:bodyPr/>
        <a:lstStyle/>
        <a:p>
          <a:endParaRPr lang="en-US"/>
        </a:p>
      </dgm:t>
    </dgm:pt>
  </dgm:ptLst>
  <dgm:cxnLst>
    <dgm:cxn modelId="{F60039B9-3173-4857-B5E2-8317D3770C22}" type="presOf" srcId="{D21135F9-10C1-4FAB-8995-A23BF51DA6BC}" destId="{E2D79C33-FA46-4FE0-BE98-2B182A56A3EC}" srcOrd="0" destOrd="0" presId="urn:microsoft.com/office/officeart/2005/8/layout/arrow6"/>
    <dgm:cxn modelId="{1E123898-8D26-4C6C-8FB6-17C13DD47982}" type="presOf" srcId="{174C0FB0-1E01-4CCE-991A-9CFB853E3D91}" destId="{50527669-43DD-4FA9-96EF-42810BDCC667}" srcOrd="0" destOrd="0" presId="urn:microsoft.com/office/officeart/2005/8/layout/arrow6"/>
    <dgm:cxn modelId="{F51E737D-9655-41EC-A18A-AFE4F0507760}" srcId="{8741711B-63CC-4F31-B8C3-F31690A916E2}" destId="{0F96BE6F-AC7D-40EC-A728-F3AAC121BADF}" srcOrd="2" destOrd="0" parTransId="{5B78CE9E-2BE9-4C74-96AA-DF4AD70B7928}" sibTransId="{96697771-9076-42AF-A882-A1C347222642}"/>
    <dgm:cxn modelId="{083A06EF-FBB5-4467-A13B-BD7ED61CB456}" srcId="{8741711B-63CC-4F31-B8C3-F31690A916E2}" destId="{D21135F9-10C1-4FAB-8995-A23BF51DA6BC}" srcOrd="0" destOrd="0" parTransId="{F87D35A1-3612-49BE-8DFB-0F20299CBD90}" sibTransId="{07CB385E-A6E7-4231-A3BB-4255C88CD080}"/>
    <dgm:cxn modelId="{EDC94A9F-5A3C-4232-B522-968957D43C12}" type="presOf" srcId="{8741711B-63CC-4F31-B8C3-F31690A916E2}" destId="{1749819E-092D-4383-BB61-DD9B1018C69A}" srcOrd="0" destOrd="0" presId="urn:microsoft.com/office/officeart/2005/8/layout/arrow6"/>
    <dgm:cxn modelId="{BBB53D24-28D9-4D25-96B3-71F05E0EFB2D}" srcId="{8741711B-63CC-4F31-B8C3-F31690A916E2}" destId="{174C0FB0-1E01-4CCE-991A-9CFB853E3D91}" srcOrd="1" destOrd="0" parTransId="{CB0E306D-FA4F-40A7-BEAD-D8AD1E157F7C}" sibTransId="{10B86D49-5B93-4B50-925E-24DD9574857A}"/>
    <dgm:cxn modelId="{99CD9EFB-1D65-4FF0-BCEB-39F19EF8841D}" type="presParOf" srcId="{1749819E-092D-4383-BB61-DD9B1018C69A}" destId="{1B790356-A216-4ED2-B043-3AAE0F4667CE}" srcOrd="0" destOrd="0" presId="urn:microsoft.com/office/officeart/2005/8/layout/arrow6"/>
    <dgm:cxn modelId="{1E19458C-1816-4291-B5B1-38E2D32DB4FC}" type="presParOf" srcId="{1749819E-092D-4383-BB61-DD9B1018C69A}" destId="{E2D79C33-FA46-4FE0-BE98-2B182A56A3EC}" srcOrd="1" destOrd="0" presId="urn:microsoft.com/office/officeart/2005/8/layout/arrow6"/>
    <dgm:cxn modelId="{179ACCE0-08C3-457A-943F-2C33FFB72E63}" type="presParOf" srcId="{1749819E-092D-4383-BB61-DD9B1018C69A}" destId="{50527669-43DD-4FA9-96EF-42810BDCC667}"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0E5168-3FE5-4E48-AAB5-E0064C6DCAF3}"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69B52237-485D-4510-839D-1438274A192D}">
      <dgm:prSet phldrT="[Text]"/>
      <dgm:spPr>
        <a:solidFill>
          <a:srgbClr val="FF0000"/>
        </a:solidFill>
      </dgm:spPr>
      <dgm:t>
        <a:bodyPr/>
        <a:lstStyle/>
        <a:p>
          <a:r>
            <a:rPr lang="en-US" smtClean="0"/>
            <a:t>A team/work group</a:t>
          </a:r>
          <a:endParaRPr lang="en-US"/>
        </a:p>
      </dgm:t>
    </dgm:pt>
    <dgm:pt modelId="{950E2942-1456-4559-A237-43E181E9170A}" type="parTrans" cxnId="{7CDAAD4F-FD51-4E80-AE85-64E5FCBA332D}">
      <dgm:prSet/>
      <dgm:spPr/>
      <dgm:t>
        <a:bodyPr/>
        <a:lstStyle/>
        <a:p>
          <a:endParaRPr lang="en-US"/>
        </a:p>
      </dgm:t>
    </dgm:pt>
    <dgm:pt modelId="{D549EFE8-BB1B-4CA5-8BFD-3EFD1FB1FF83}" type="sibTrans" cxnId="{7CDAAD4F-FD51-4E80-AE85-64E5FCBA332D}">
      <dgm:prSet/>
      <dgm:spPr/>
      <dgm:t>
        <a:bodyPr/>
        <a:lstStyle/>
        <a:p>
          <a:endParaRPr lang="en-US"/>
        </a:p>
      </dgm:t>
    </dgm:pt>
    <dgm:pt modelId="{D6ED2B61-D9BC-4FFB-8230-17B81791EEDF}">
      <dgm:prSet phldrT="[Text]"/>
      <dgm:spPr/>
      <dgm:t>
        <a:bodyPr/>
        <a:lstStyle/>
        <a:p>
          <a:r>
            <a:rPr lang="en-US" smtClean="0"/>
            <a:t>Sustainability</a:t>
          </a:r>
          <a:endParaRPr lang="en-US"/>
        </a:p>
      </dgm:t>
    </dgm:pt>
    <dgm:pt modelId="{6AE699C0-AE98-4FE4-853C-D4C7A76C6D66}" type="parTrans" cxnId="{C2028E72-1410-4EE3-9E2E-4E8F1E73A803}">
      <dgm:prSet/>
      <dgm:spPr/>
      <dgm:t>
        <a:bodyPr/>
        <a:lstStyle/>
        <a:p>
          <a:endParaRPr lang="en-US"/>
        </a:p>
      </dgm:t>
    </dgm:pt>
    <dgm:pt modelId="{1FBAF829-19C9-4868-9072-8C8710C555D2}" type="sibTrans" cxnId="{C2028E72-1410-4EE3-9E2E-4E8F1E73A803}">
      <dgm:prSet/>
      <dgm:spPr/>
      <dgm:t>
        <a:bodyPr/>
        <a:lstStyle/>
        <a:p>
          <a:endParaRPr lang="en-US"/>
        </a:p>
      </dgm:t>
    </dgm:pt>
    <dgm:pt modelId="{F957B8A6-11DC-4218-B1DD-8B3664CE9FC4}">
      <dgm:prSet phldrT="[Text]"/>
      <dgm:spPr/>
      <dgm:t>
        <a:bodyPr/>
        <a:lstStyle/>
        <a:p>
          <a:r>
            <a:rPr lang="en-US" smtClean="0"/>
            <a:t>A group consciousness or identity</a:t>
          </a:r>
          <a:endParaRPr lang="en-US"/>
        </a:p>
      </dgm:t>
    </dgm:pt>
    <dgm:pt modelId="{4C7835E8-4F21-4136-A241-38087F7CA030}" type="parTrans" cxnId="{980E3E72-A4B1-4564-8431-E266150F46E9}">
      <dgm:prSet/>
      <dgm:spPr/>
      <dgm:t>
        <a:bodyPr/>
        <a:lstStyle/>
        <a:p>
          <a:endParaRPr lang="en-US"/>
        </a:p>
      </dgm:t>
    </dgm:pt>
    <dgm:pt modelId="{34B1FB24-98DC-43B1-B61A-BCC6A127F429}" type="sibTrans" cxnId="{980E3E72-A4B1-4564-8431-E266150F46E9}">
      <dgm:prSet/>
      <dgm:spPr/>
      <dgm:t>
        <a:bodyPr/>
        <a:lstStyle/>
        <a:p>
          <a:endParaRPr lang="en-US"/>
        </a:p>
      </dgm:t>
    </dgm:pt>
    <dgm:pt modelId="{EFEE0FD5-8FB4-4BE8-837D-124725CB6D8F}">
      <dgm:prSet phldrT="[Text]"/>
      <dgm:spPr/>
      <dgm:t>
        <a:bodyPr/>
        <a:lstStyle/>
        <a:p>
          <a:r>
            <a:rPr lang="en-US" smtClean="0"/>
            <a:t> A sense of shared purpose</a:t>
          </a:r>
          <a:endParaRPr lang="en-US"/>
        </a:p>
      </dgm:t>
    </dgm:pt>
    <dgm:pt modelId="{E4468CA4-593E-4A5E-A4FB-E2652332B38F}" type="parTrans" cxnId="{8224916A-58E8-4F38-A12F-50760BDC53CC}">
      <dgm:prSet/>
      <dgm:spPr/>
      <dgm:t>
        <a:bodyPr/>
        <a:lstStyle/>
        <a:p>
          <a:endParaRPr lang="en-US"/>
        </a:p>
      </dgm:t>
    </dgm:pt>
    <dgm:pt modelId="{6BB67A15-3D18-4A00-BCF4-43420E99D918}" type="sibTrans" cxnId="{8224916A-58E8-4F38-A12F-50760BDC53CC}">
      <dgm:prSet/>
      <dgm:spPr/>
      <dgm:t>
        <a:bodyPr/>
        <a:lstStyle/>
        <a:p>
          <a:endParaRPr lang="en-US"/>
        </a:p>
      </dgm:t>
    </dgm:pt>
    <dgm:pt modelId="{EF788718-69BD-46F9-8950-02D0B14B0F18}">
      <dgm:prSet phldrT="[Text]"/>
      <dgm:spPr/>
      <dgm:t>
        <a:bodyPr/>
        <a:lstStyle/>
        <a:p>
          <a:r>
            <a:rPr lang="en-US" smtClean="0"/>
            <a:t>Interdependence:</a:t>
          </a:r>
          <a:endParaRPr lang="en-US"/>
        </a:p>
      </dgm:t>
    </dgm:pt>
    <dgm:pt modelId="{94FAC926-EA9B-4DE4-910A-32BFECB44102}" type="parTrans" cxnId="{784C74C7-AA95-41DC-ACBF-D6C83D10788A}">
      <dgm:prSet/>
      <dgm:spPr/>
      <dgm:t>
        <a:bodyPr/>
        <a:lstStyle/>
        <a:p>
          <a:endParaRPr lang="en-US"/>
        </a:p>
      </dgm:t>
    </dgm:pt>
    <dgm:pt modelId="{5DE322F8-6826-4599-8B8F-438E51FE35F2}" type="sibTrans" cxnId="{784C74C7-AA95-41DC-ACBF-D6C83D10788A}">
      <dgm:prSet/>
      <dgm:spPr/>
      <dgm:t>
        <a:bodyPr/>
        <a:lstStyle/>
        <a:p>
          <a:endParaRPr lang="en-US"/>
        </a:p>
      </dgm:t>
    </dgm:pt>
    <dgm:pt modelId="{7B7D23AF-1866-4C04-8D5A-CCA3EB9EC73B}">
      <dgm:prSet phldrT="[Text]"/>
      <dgm:spPr/>
      <dgm:t>
        <a:bodyPr/>
        <a:lstStyle/>
        <a:p>
          <a:r>
            <a:rPr lang="en-US" smtClean="0"/>
            <a:t>Interaction</a:t>
          </a:r>
          <a:endParaRPr lang="en-US"/>
        </a:p>
      </dgm:t>
    </dgm:pt>
    <dgm:pt modelId="{F54566D6-2C7A-461E-88E3-24D197BEF046}" type="parTrans" cxnId="{EAD7D5DE-44F4-4CCE-935E-FCB70953258E}">
      <dgm:prSet/>
      <dgm:spPr/>
      <dgm:t>
        <a:bodyPr/>
        <a:lstStyle/>
        <a:p>
          <a:endParaRPr lang="en-US"/>
        </a:p>
      </dgm:t>
    </dgm:pt>
    <dgm:pt modelId="{9313E0B4-65EF-4B3B-B6E9-66D51DC37B49}" type="sibTrans" cxnId="{EAD7D5DE-44F4-4CCE-935E-FCB70953258E}">
      <dgm:prSet/>
      <dgm:spPr/>
      <dgm:t>
        <a:bodyPr/>
        <a:lstStyle/>
        <a:p>
          <a:endParaRPr lang="en-US"/>
        </a:p>
      </dgm:t>
    </dgm:pt>
    <dgm:pt modelId="{31F4FF48-7DA8-49E3-BFD8-D80141D84BC4}">
      <dgm:prSet phldrT="[Text]" phldr="1"/>
      <dgm:spPr/>
      <dgm:t>
        <a:bodyPr/>
        <a:lstStyle/>
        <a:p>
          <a:endParaRPr lang="en-US"/>
        </a:p>
      </dgm:t>
    </dgm:pt>
    <dgm:pt modelId="{791E0481-84CC-42BD-AC25-C3C402F83B0A}" type="parTrans" cxnId="{D320A229-57A8-447F-91F6-7C7A798CC746}">
      <dgm:prSet/>
      <dgm:spPr/>
      <dgm:t>
        <a:bodyPr/>
        <a:lstStyle/>
        <a:p>
          <a:endParaRPr lang="en-US"/>
        </a:p>
      </dgm:t>
    </dgm:pt>
    <dgm:pt modelId="{7FACF2DE-39C9-413B-9CBD-0EC1B135D108}" type="sibTrans" cxnId="{D320A229-57A8-447F-91F6-7C7A798CC746}">
      <dgm:prSet/>
      <dgm:spPr/>
      <dgm:t>
        <a:bodyPr/>
        <a:lstStyle/>
        <a:p>
          <a:endParaRPr lang="en-US"/>
        </a:p>
      </dgm:t>
    </dgm:pt>
    <dgm:pt modelId="{24B68E5A-1F23-4F06-850C-0A4F3AE0BBDC}">
      <dgm:prSet/>
      <dgm:spPr>
        <a:solidFill>
          <a:srgbClr val="92D050"/>
        </a:solidFill>
      </dgm:spPr>
      <dgm:t>
        <a:bodyPr/>
        <a:lstStyle/>
        <a:p>
          <a:r>
            <a:rPr lang="en-US" smtClean="0"/>
            <a:t> A definable membership</a:t>
          </a:r>
          <a:endParaRPr lang="en-US"/>
        </a:p>
      </dgm:t>
    </dgm:pt>
    <dgm:pt modelId="{97544807-571A-492D-AA84-DDDA7D6C371A}" type="parTrans" cxnId="{16FAA456-E2F9-490B-A9EF-7605EA0AFAAB}">
      <dgm:prSet/>
      <dgm:spPr/>
      <dgm:t>
        <a:bodyPr/>
        <a:lstStyle/>
        <a:p>
          <a:endParaRPr lang="en-US"/>
        </a:p>
      </dgm:t>
    </dgm:pt>
    <dgm:pt modelId="{800FFD1F-BADA-4078-90FD-EE651910B4A1}" type="sibTrans" cxnId="{16FAA456-E2F9-490B-A9EF-7605EA0AFAAB}">
      <dgm:prSet/>
      <dgm:spPr/>
      <dgm:t>
        <a:bodyPr/>
        <a:lstStyle/>
        <a:p>
          <a:endParaRPr lang="en-US"/>
        </a:p>
      </dgm:t>
    </dgm:pt>
    <dgm:pt modelId="{25628E48-261A-4644-AE74-692F0047475C}">
      <dgm:prSet/>
      <dgm:spPr/>
      <dgm:t>
        <a:bodyPr/>
        <a:lstStyle/>
        <a:p>
          <a:endParaRPr lang="en-US"/>
        </a:p>
      </dgm:t>
    </dgm:pt>
    <dgm:pt modelId="{DEDBAFD6-188B-4C7A-8E4B-368300D619A7}" type="parTrans" cxnId="{5FA01938-2349-4744-84BF-831A5ADFFD92}">
      <dgm:prSet/>
      <dgm:spPr/>
      <dgm:t>
        <a:bodyPr/>
        <a:lstStyle/>
        <a:p>
          <a:endParaRPr lang="en-US"/>
        </a:p>
      </dgm:t>
    </dgm:pt>
    <dgm:pt modelId="{0D01E21D-EDE5-4BD7-99F6-42A0FD48788E}" type="sibTrans" cxnId="{5FA01938-2349-4744-84BF-831A5ADFFD92}">
      <dgm:prSet/>
      <dgm:spPr/>
      <dgm:t>
        <a:bodyPr/>
        <a:lstStyle/>
        <a:p>
          <a:endParaRPr lang="en-US"/>
        </a:p>
      </dgm:t>
    </dgm:pt>
    <dgm:pt modelId="{8DA9F62F-5DD3-4B2B-AF41-EBF554EBCF7E}">
      <dgm:prSet/>
      <dgm:spPr/>
      <dgm:t>
        <a:bodyPr/>
        <a:lstStyle/>
        <a:p>
          <a:r>
            <a:rPr lang="en-US" smtClean="0"/>
            <a:t>An ability to act together.</a:t>
          </a:r>
          <a:endParaRPr lang="en-US"/>
        </a:p>
      </dgm:t>
    </dgm:pt>
    <dgm:pt modelId="{2122505B-EBEF-4A55-83E0-6F2398BA7CB9}" type="parTrans" cxnId="{339ED566-7F38-4C17-A729-2835375889E6}">
      <dgm:prSet/>
      <dgm:spPr/>
      <dgm:t>
        <a:bodyPr/>
        <a:lstStyle/>
        <a:p>
          <a:endParaRPr lang="en-US"/>
        </a:p>
      </dgm:t>
    </dgm:pt>
    <dgm:pt modelId="{F12F700D-ED6D-4463-958F-BF4B68C40FA3}" type="sibTrans" cxnId="{339ED566-7F38-4C17-A729-2835375889E6}">
      <dgm:prSet/>
      <dgm:spPr/>
      <dgm:t>
        <a:bodyPr/>
        <a:lstStyle/>
        <a:p>
          <a:endParaRPr lang="en-US"/>
        </a:p>
      </dgm:t>
    </dgm:pt>
    <dgm:pt modelId="{0B990CE8-5836-48C2-8993-B2EE25F00CA9}">
      <dgm:prSet/>
      <dgm:spPr/>
      <dgm:t>
        <a:bodyPr/>
        <a:lstStyle/>
        <a:p>
          <a:endParaRPr lang="en-US"/>
        </a:p>
      </dgm:t>
    </dgm:pt>
    <dgm:pt modelId="{ABB42E52-F752-42C4-AF25-18C1AC3AFE8F}" type="parTrans" cxnId="{013E7370-8AE4-4D88-83F0-49FBD5A0E3F2}">
      <dgm:prSet/>
      <dgm:spPr/>
      <dgm:t>
        <a:bodyPr/>
        <a:lstStyle/>
        <a:p>
          <a:endParaRPr lang="en-US"/>
        </a:p>
      </dgm:t>
    </dgm:pt>
    <dgm:pt modelId="{D01F67D6-FCA9-4666-825E-969D98C90A44}" type="sibTrans" cxnId="{013E7370-8AE4-4D88-83F0-49FBD5A0E3F2}">
      <dgm:prSet/>
      <dgm:spPr/>
      <dgm:t>
        <a:bodyPr/>
        <a:lstStyle/>
        <a:p>
          <a:endParaRPr lang="en-US"/>
        </a:p>
      </dgm:t>
    </dgm:pt>
    <dgm:pt modelId="{3DC0BE16-8C1C-47B3-8D28-53DAEB9038D8}">
      <dgm:prSet/>
      <dgm:spPr/>
      <dgm:t>
        <a:bodyPr/>
        <a:lstStyle/>
        <a:p>
          <a:endParaRPr lang="en-US"/>
        </a:p>
      </dgm:t>
    </dgm:pt>
    <dgm:pt modelId="{03BA0F9D-C39E-4521-95EC-E2565999C41C}" type="parTrans" cxnId="{39ECB51E-C6D9-436C-B2D9-2348A5EDC7D1}">
      <dgm:prSet/>
      <dgm:spPr/>
      <dgm:t>
        <a:bodyPr/>
        <a:lstStyle/>
        <a:p>
          <a:endParaRPr lang="en-US"/>
        </a:p>
      </dgm:t>
    </dgm:pt>
    <dgm:pt modelId="{BB3361D4-E272-4145-A7FD-397D0763BF3E}" type="sibTrans" cxnId="{39ECB51E-C6D9-436C-B2D9-2348A5EDC7D1}">
      <dgm:prSet/>
      <dgm:spPr/>
      <dgm:t>
        <a:bodyPr/>
        <a:lstStyle/>
        <a:p>
          <a:endParaRPr lang="en-US"/>
        </a:p>
      </dgm:t>
    </dgm:pt>
    <dgm:pt modelId="{40B480A3-648B-4233-BADF-41618011C550}">
      <dgm:prSet/>
      <dgm:spPr/>
      <dgm:t>
        <a:bodyPr/>
        <a:lstStyle/>
        <a:p>
          <a:endParaRPr lang="en-US"/>
        </a:p>
      </dgm:t>
    </dgm:pt>
    <dgm:pt modelId="{2F77B99C-A3A9-48AF-A8AA-EDB345F4B345}" type="parTrans" cxnId="{36AFDD0B-7AEB-4AC4-8934-92546B019282}">
      <dgm:prSet/>
      <dgm:spPr/>
      <dgm:t>
        <a:bodyPr/>
        <a:lstStyle/>
        <a:p>
          <a:endParaRPr lang="en-US"/>
        </a:p>
      </dgm:t>
    </dgm:pt>
    <dgm:pt modelId="{1C588BAF-A29F-49CF-8960-866AE40A2ABB}" type="sibTrans" cxnId="{36AFDD0B-7AEB-4AC4-8934-92546B019282}">
      <dgm:prSet/>
      <dgm:spPr/>
      <dgm:t>
        <a:bodyPr/>
        <a:lstStyle/>
        <a:p>
          <a:endParaRPr lang="en-US"/>
        </a:p>
      </dgm:t>
    </dgm:pt>
    <dgm:pt modelId="{D125333F-B340-456B-B418-AA900B138508}">
      <dgm:prSet/>
      <dgm:spPr/>
      <dgm:t>
        <a:bodyPr/>
        <a:lstStyle/>
        <a:p>
          <a:endParaRPr lang="en-US"/>
        </a:p>
      </dgm:t>
    </dgm:pt>
    <dgm:pt modelId="{98DE99BA-C52A-4010-805B-D957F499439F}" type="parTrans" cxnId="{3ADC4F2A-9ABD-4024-8274-FE78E2400092}">
      <dgm:prSet/>
      <dgm:spPr/>
      <dgm:t>
        <a:bodyPr/>
        <a:lstStyle/>
        <a:p>
          <a:endParaRPr lang="en-US"/>
        </a:p>
      </dgm:t>
    </dgm:pt>
    <dgm:pt modelId="{6A692333-5556-4B54-AAC8-B4B88685F726}" type="sibTrans" cxnId="{3ADC4F2A-9ABD-4024-8274-FE78E2400092}">
      <dgm:prSet/>
      <dgm:spPr/>
      <dgm:t>
        <a:bodyPr/>
        <a:lstStyle/>
        <a:p>
          <a:endParaRPr lang="en-US"/>
        </a:p>
      </dgm:t>
    </dgm:pt>
    <dgm:pt modelId="{8AADB7DC-C12D-4255-A3BC-AD95E54EDFD4}">
      <dgm:prSet/>
      <dgm:spPr/>
      <dgm:t>
        <a:bodyPr/>
        <a:lstStyle/>
        <a:p>
          <a:endParaRPr lang="en-US"/>
        </a:p>
      </dgm:t>
    </dgm:pt>
    <dgm:pt modelId="{C46F1A63-ECA0-4753-B4DB-C9675CE83BC2}" type="parTrans" cxnId="{57400D01-240A-46DC-93A2-ED6181ADF654}">
      <dgm:prSet/>
      <dgm:spPr/>
      <dgm:t>
        <a:bodyPr/>
        <a:lstStyle/>
        <a:p>
          <a:endParaRPr lang="en-US"/>
        </a:p>
      </dgm:t>
    </dgm:pt>
    <dgm:pt modelId="{9D32E122-D015-4058-A08E-610BA69B5530}" type="sibTrans" cxnId="{57400D01-240A-46DC-93A2-ED6181ADF654}">
      <dgm:prSet/>
      <dgm:spPr/>
      <dgm:t>
        <a:bodyPr/>
        <a:lstStyle/>
        <a:p>
          <a:endParaRPr lang="en-US"/>
        </a:p>
      </dgm:t>
    </dgm:pt>
    <dgm:pt modelId="{E8D9C0B0-114E-4939-B2A3-74B0BB26150D}">
      <dgm:prSet/>
      <dgm:spPr/>
      <dgm:t>
        <a:bodyPr/>
        <a:lstStyle/>
        <a:p>
          <a:endParaRPr lang="en-US"/>
        </a:p>
      </dgm:t>
    </dgm:pt>
    <dgm:pt modelId="{6422F71E-A787-4CFC-9962-8B925DF5C313}" type="parTrans" cxnId="{D540C897-F8F6-4E34-9A2A-94FA2580D6F1}">
      <dgm:prSet/>
      <dgm:spPr/>
      <dgm:t>
        <a:bodyPr/>
        <a:lstStyle/>
        <a:p>
          <a:endParaRPr lang="en-US"/>
        </a:p>
      </dgm:t>
    </dgm:pt>
    <dgm:pt modelId="{A6C3F534-5498-4A25-8C00-5CFFDCEAEC79}" type="sibTrans" cxnId="{D540C897-F8F6-4E34-9A2A-94FA2580D6F1}">
      <dgm:prSet/>
      <dgm:spPr/>
      <dgm:t>
        <a:bodyPr/>
        <a:lstStyle/>
        <a:p>
          <a:endParaRPr lang="en-US"/>
        </a:p>
      </dgm:t>
    </dgm:pt>
    <dgm:pt modelId="{0C96B81F-02D6-42F2-BA0C-D0CD68505701}">
      <dgm:prSet/>
      <dgm:spPr/>
      <dgm:t>
        <a:bodyPr/>
        <a:lstStyle/>
        <a:p>
          <a:endParaRPr lang="en-US"/>
        </a:p>
      </dgm:t>
    </dgm:pt>
    <dgm:pt modelId="{D5D04435-B3E8-43AE-8B58-1EB05DBE0C1E}" type="parTrans" cxnId="{2194AC34-2B1D-4978-B4BE-30DE9B61F077}">
      <dgm:prSet/>
      <dgm:spPr/>
      <dgm:t>
        <a:bodyPr/>
        <a:lstStyle/>
        <a:p>
          <a:endParaRPr lang="en-US"/>
        </a:p>
      </dgm:t>
    </dgm:pt>
    <dgm:pt modelId="{DFA98490-307E-454D-9EF6-C8F0A4BB3976}" type="sibTrans" cxnId="{2194AC34-2B1D-4978-B4BE-30DE9B61F077}">
      <dgm:prSet/>
      <dgm:spPr/>
      <dgm:t>
        <a:bodyPr/>
        <a:lstStyle/>
        <a:p>
          <a:endParaRPr lang="en-US"/>
        </a:p>
      </dgm:t>
    </dgm:pt>
    <dgm:pt modelId="{D1D0734B-6DEE-43A9-927C-92E515F6E9AF}">
      <dgm:prSet/>
      <dgm:spPr/>
      <dgm:t>
        <a:bodyPr/>
        <a:lstStyle/>
        <a:p>
          <a:endParaRPr lang="en-US"/>
        </a:p>
      </dgm:t>
    </dgm:pt>
    <dgm:pt modelId="{C098AAA4-5EBC-40B6-8D86-036485062194}" type="parTrans" cxnId="{5B8E299A-A5E7-44B8-9A98-296B44B1EE61}">
      <dgm:prSet/>
      <dgm:spPr/>
      <dgm:t>
        <a:bodyPr/>
        <a:lstStyle/>
        <a:p>
          <a:endParaRPr lang="en-US"/>
        </a:p>
      </dgm:t>
    </dgm:pt>
    <dgm:pt modelId="{BF024A86-A557-49E4-8C57-E0A76976D333}" type="sibTrans" cxnId="{5B8E299A-A5E7-44B8-9A98-296B44B1EE61}">
      <dgm:prSet/>
      <dgm:spPr/>
      <dgm:t>
        <a:bodyPr/>
        <a:lstStyle/>
        <a:p>
          <a:endParaRPr lang="en-US"/>
        </a:p>
      </dgm:t>
    </dgm:pt>
    <dgm:pt modelId="{28BA7F5C-29CE-4FD6-9F6E-3BD7931CFEC3}" type="pres">
      <dgm:prSet presAssocID="{B80E5168-3FE5-4E48-AAB5-E0064C6DCAF3}" presName="cycle" presStyleCnt="0">
        <dgm:presLayoutVars>
          <dgm:chMax val="1"/>
          <dgm:dir/>
          <dgm:animLvl val="ctr"/>
          <dgm:resizeHandles val="exact"/>
        </dgm:presLayoutVars>
      </dgm:prSet>
      <dgm:spPr/>
      <dgm:t>
        <a:bodyPr/>
        <a:lstStyle/>
        <a:p>
          <a:endParaRPr lang="en-US"/>
        </a:p>
      </dgm:t>
    </dgm:pt>
    <dgm:pt modelId="{15FD1EE2-9251-4209-A2FC-1778A8744473}" type="pres">
      <dgm:prSet presAssocID="{69B52237-485D-4510-839D-1438274A192D}" presName="centerShape" presStyleLbl="node0" presStyleIdx="0" presStyleCnt="1"/>
      <dgm:spPr/>
      <dgm:t>
        <a:bodyPr/>
        <a:lstStyle/>
        <a:p>
          <a:endParaRPr lang="en-US"/>
        </a:p>
      </dgm:t>
    </dgm:pt>
    <dgm:pt modelId="{9E4B49A0-B002-496E-9ECB-BC8AC2716805}" type="pres">
      <dgm:prSet presAssocID="{6AE699C0-AE98-4FE4-853C-D4C7A76C6D66}" presName="Name9" presStyleLbl="parChTrans1D2" presStyleIdx="0" presStyleCnt="7"/>
      <dgm:spPr/>
      <dgm:t>
        <a:bodyPr/>
        <a:lstStyle/>
        <a:p>
          <a:endParaRPr lang="en-US"/>
        </a:p>
      </dgm:t>
    </dgm:pt>
    <dgm:pt modelId="{CA3ED192-5DD3-46A5-89FC-3B8CE777259F}" type="pres">
      <dgm:prSet presAssocID="{6AE699C0-AE98-4FE4-853C-D4C7A76C6D66}" presName="connTx" presStyleLbl="parChTrans1D2" presStyleIdx="0" presStyleCnt="7"/>
      <dgm:spPr/>
      <dgm:t>
        <a:bodyPr/>
        <a:lstStyle/>
        <a:p>
          <a:endParaRPr lang="en-US"/>
        </a:p>
      </dgm:t>
    </dgm:pt>
    <dgm:pt modelId="{5E8BB3AF-E46E-4FFE-BBA3-4FBE763AB01B}" type="pres">
      <dgm:prSet presAssocID="{D6ED2B61-D9BC-4FFB-8230-17B81791EEDF}" presName="node" presStyleLbl="node1" presStyleIdx="0" presStyleCnt="7">
        <dgm:presLayoutVars>
          <dgm:bulletEnabled val="1"/>
        </dgm:presLayoutVars>
      </dgm:prSet>
      <dgm:spPr/>
      <dgm:t>
        <a:bodyPr/>
        <a:lstStyle/>
        <a:p>
          <a:endParaRPr lang="en-US"/>
        </a:p>
      </dgm:t>
    </dgm:pt>
    <dgm:pt modelId="{9973EB74-5E85-40E1-A0F5-959664E6A438}" type="pres">
      <dgm:prSet presAssocID="{2122505B-EBEF-4A55-83E0-6F2398BA7CB9}" presName="Name9" presStyleLbl="parChTrans1D2" presStyleIdx="1" presStyleCnt="7"/>
      <dgm:spPr/>
      <dgm:t>
        <a:bodyPr/>
        <a:lstStyle/>
        <a:p>
          <a:endParaRPr lang="en-US"/>
        </a:p>
      </dgm:t>
    </dgm:pt>
    <dgm:pt modelId="{A2CED45D-C89D-489B-9FC0-BF66372068C0}" type="pres">
      <dgm:prSet presAssocID="{2122505B-EBEF-4A55-83E0-6F2398BA7CB9}" presName="connTx" presStyleLbl="parChTrans1D2" presStyleIdx="1" presStyleCnt="7"/>
      <dgm:spPr/>
      <dgm:t>
        <a:bodyPr/>
        <a:lstStyle/>
        <a:p>
          <a:endParaRPr lang="en-US"/>
        </a:p>
      </dgm:t>
    </dgm:pt>
    <dgm:pt modelId="{078C6033-3CC6-4A79-8039-5CC73EFC0D42}" type="pres">
      <dgm:prSet presAssocID="{8DA9F62F-5DD3-4B2B-AF41-EBF554EBCF7E}" presName="node" presStyleLbl="node1" presStyleIdx="1" presStyleCnt="7">
        <dgm:presLayoutVars>
          <dgm:bulletEnabled val="1"/>
        </dgm:presLayoutVars>
      </dgm:prSet>
      <dgm:spPr/>
      <dgm:t>
        <a:bodyPr/>
        <a:lstStyle/>
        <a:p>
          <a:endParaRPr lang="en-US"/>
        </a:p>
      </dgm:t>
    </dgm:pt>
    <dgm:pt modelId="{0A42A1C6-B339-42FA-A75E-5C3718E223D2}" type="pres">
      <dgm:prSet presAssocID="{97544807-571A-492D-AA84-DDDA7D6C371A}" presName="Name9" presStyleLbl="parChTrans1D2" presStyleIdx="2" presStyleCnt="7"/>
      <dgm:spPr/>
      <dgm:t>
        <a:bodyPr/>
        <a:lstStyle/>
        <a:p>
          <a:endParaRPr lang="en-US"/>
        </a:p>
      </dgm:t>
    </dgm:pt>
    <dgm:pt modelId="{BB0E63B6-3F48-45CF-B25E-E1199ECCD55A}" type="pres">
      <dgm:prSet presAssocID="{97544807-571A-492D-AA84-DDDA7D6C371A}" presName="connTx" presStyleLbl="parChTrans1D2" presStyleIdx="2" presStyleCnt="7"/>
      <dgm:spPr/>
      <dgm:t>
        <a:bodyPr/>
        <a:lstStyle/>
        <a:p>
          <a:endParaRPr lang="en-US"/>
        </a:p>
      </dgm:t>
    </dgm:pt>
    <dgm:pt modelId="{5EBD205F-298B-4029-8EF3-90E97787F8AD}" type="pres">
      <dgm:prSet presAssocID="{24B68E5A-1F23-4F06-850C-0A4F3AE0BBDC}" presName="node" presStyleLbl="node1" presStyleIdx="2" presStyleCnt="7">
        <dgm:presLayoutVars>
          <dgm:bulletEnabled val="1"/>
        </dgm:presLayoutVars>
      </dgm:prSet>
      <dgm:spPr/>
      <dgm:t>
        <a:bodyPr/>
        <a:lstStyle/>
        <a:p>
          <a:endParaRPr lang="en-US"/>
        </a:p>
      </dgm:t>
    </dgm:pt>
    <dgm:pt modelId="{5CCB0BD2-07C7-4330-86B8-CA1A28638DBF}" type="pres">
      <dgm:prSet presAssocID="{4C7835E8-4F21-4136-A241-38087F7CA030}" presName="Name9" presStyleLbl="parChTrans1D2" presStyleIdx="3" presStyleCnt="7"/>
      <dgm:spPr/>
      <dgm:t>
        <a:bodyPr/>
        <a:lstStyle/>
        <a:p>
          <a:endParaRPr lang="en-US"/>
        </a:p>
      </dgm:t>
    </dgm:pt>
    <dgm:pt modelId="{1A6A5230-114D-49CE-9FC6-483D9327BF02}" type="pres">
      <dgm:prSet presAssocID="{4C7835E8-4F21-4136-A241-38087F7CA030}" presName="connTx" presStyleLbl="parChTrans1D2" presStyleIdx="3" presStyleCnt="7"/>
      <dgm:spPr/>
      <dgm:t>
        <a:bodyPr/>
        <a:lstStyle/>
        <a:p>
          <a:endParaRPr lang="en-US"/>
        </a:p>
      </dgm:t>
    </dgm:pt>
    <dgm:pt modelId="{50BF5744-FCD8-4745-B8B1-A284B1F7611F}" type="pres">
      <dgm:prSet presAssocID="{F957B8A6-11DC-4218-B1DD-8B3664CE9FC4}" presName="node" presStyleLbl="node1" presStyleIdx="3" presStyleCnt="7">
        <dgm:presLayoutVars>
          <dgm:bulletEnabled val="1"/>
        </dgm:presLayoutVars>
      </dgm:prSet>
      <dgm:spPr/>
      <dgm:t>
        <a:bodyPr/>
        <a:lstStyle/>
        <a:p>
          <a:endParaRPr lang="en-US"/>
        </a:p>
      </dgm:t>
    </dgm:pt>
    <dgm:pt modelId="{F486CAE0-44A8-4AD4-AC0F-6C9E89F82084}" type="pres">
      <dgm:prSet presAssocID="{E4468CA4-593E-4A5E-A4FB-E2652332B38F}" presName="Name9" presStyleLbl="parChTrans1D2" presStyleIdx="4" presStyleCnt="7"/>
      <dgm:spPr/>
      <dgm:t>
        <a:bodyPr/>
        <a:lstStyle/>
        <a:p>
          <a:endParaRPr lang="en-US"/>
        </a:p>
      </dgm:t>
    </dgm:pt>
    <dgm:pt modelId="{3CBC0158-C8B2-4290-87D7-688BD69CEB68}" type="pres">
      <dgm:prSet presAssocID="{E4468CA4-593E-4A5E-A4FB-E2652332B38F}" presName="connTx" presStyleLbl="parChTrans1D2" presStyleIdx="4" presStyleCnt="7"/>
      <dgm:spPr/>
      <dgm:t>
        <a:bodyPr/>
        <a:lstStyle/>
        <a:p>
          <a:endParaRPr lang="en-US"/>
        </a:p>
      </dgm:t>
    </dgm:pt>
    <dgm:pt modelId="{2B3191FA-2F06-41E6-AA9A-42268BE7794F}" type="pres">
      <dgm:prSet presAssocID="{EFEE0FD5-8FB4-4BE8-837D-124725CB6D8F}" presName="node" presStyleLbl="node1" presStyleIdx="4" presStyleCnt="7">
        <dgm:presLayoutVars>
          <dgm:bulletEnabled val="1"/>
        </dgm:presLayoutVars>
      </dgm:prSet>
      <dgm:spPr/>
      <dgm:t>
        <a:bodyPr/>
        <a:lstStyle/>
        <a:p>
          <a:endParaRPr lang="en-US"/>
        </a:p>
      </dgm:t>
    </dgm:pt>
    <dgm:pt modelId="{C64F4C67-CB30-40EA-9E50-393B81045CC4}" type="pres">
      <dgm:prSet presAssocID="{94FAC926-EA9B-4DE4-910A-32BFECB44102}" presName="Name9" presStyleLbl="parChTrans1D2" presStyleIdx="5" presStyleCnt="7"/>
      <dgm:spPr/>
      <dgm:t>
        <a:bodyPr/>
        <a:lstStyle/>
        <a:p>
          <a:endParaRPr lang="en-US"/>
        </a:p>
      </dgm:t>
    </dgm:pt>
    <dgm:pt modelId="{3FFA85AB-1EB0-4FDB-BFBB-0B4CAD4DDD79}" type="pres">
      <dgm:prSet presAssocID="{94FAC926-EA9B-4DE4-910A-32BFECB44102}" presName="connTx" presStyleLbl="parChTrans1D2" presStyleIdx="5" presStyleCnt="7"/>
      <dgm:spPr/>
      <dgm:t>
        <a:bodyPr/>
        <a:lstStyle/>
        <a:p>
          <a:endParaRPr lang="en-US"/>
        </a:p>
      </dgm:t>
    </dgm:pt>
    <dgm:pt modelId="{DBD34215-170B-474C-977D-2D2180272E22}" type="pres">
      <dgm:prSet presAssocID="{EF788718-69BD-46F9-8950-02D0B14B0F18}" presName="node" presStyleLbl="node1" presStyleIdx="5" presStyleCnt="7">
        <dgm:presLayoutVars>
          <dgm:bulletEnabled val="1"/>
        </dgm:presLayoutVars>
      </dgm:prSet>
      <dgm:spPr/>
      <dgm:t>
        <a:bodyPr/>
        <a:lstStyle/>
        <a:p>
          <a:endParaRPr lang="en-US"/>
        </a:p>
      </dgm:t>
    </dgm:pt>
    <dgm:pt modelId="{353A320E-5544-4C85-9D3A-103D5255511F}" type="pres">
      <dgm:prSet presAssocID="{F54566D6-2C7A-461E-88E3-24D197BEF046}" presName="Name9" presStyleLbl="parChTrans1D2" presStyleIdx="6" presStyleCnt="7"/>
      <dgm:spPr/>
      <dgm:t>
        <a:bodyPr/>
        <a:lstStyle/>
        <a:p>
          <a:endParaRPr lang="en-US"/>
        </a:p>
      </dgm:t>
    </dgm:pt>
    <dgm:pt modelId="{A7016CD7-BB2D-4B09-A746-2E36BF64EADF}" type="pres">
      <dgm:prSet presAssocID="{F54566D6-2C7A-461E-88E3-24D197BEF046}" presName="connTx" presStyleLbl="parChTrans1D2" presStyleIdx="6" presStyleCnt="7"/>
      <dgm:spPr/>
      <dgm:t>
        <a:bodyPr/>
        <a:lstStyle/>
        <a:p>
          <a:endParaRPr lang="en-US"/>
        </a:p>
      </dgm:t>
    </dgm:pt>
    <dgm:pt modelId="{EAFDA045-E8D2-4CF5-9C0D-CFB1A0B8421D}" type="pres">
      <dgm:prSet presAssocID="{7B7D23AF-1866-4C04-8D5A-CCA3EB9EC73B}" presName="node" presStyleLbl="node1" presStyleIdx="6" presStyleCnt="7">
        <dgm:presLayoutVars>
          <dgm:bulletEnabled val="1"/>
        </dgm:presLayoutVars>
      </dgm:prSet>
      <dgm:spPr/>
      <dgm:t>
        <a:bodyPr/>
        <a:lstStyle/>
        <a:p>
          <a:endParaRPr lang="en-US"/>
        </a:p>
      </dgm:t>
    </dgm:pt>
  </dgm:ptLst>
  <dgm:cxnLst>
    <dgm:cxn modelId="{8224916A-58E8-4F38-A12F-50760BDC53CC}" srcId="{69B52237-485D-4510-839D-1438274A192D}" destId="{EFEE0FD5-8FB4-4BE8-837D-124725CB6D8F}" srcOrd="4" destOrd="0" parTransId="{E4468CA4-593E-4A5E-A4FB-E2652332B38F}" sibTransId="{6BB67A15-3D18-4A00-BCF4-43420E99D918}"/>
    <dgm:cxn modelId="{16FAA456-E2F9-490B-A9EF-7605EA0AFAAB}" srcId="{69B52237-485D-4510-839D-1438274A192D}" destId="{24B68E5A-1F23-4F06-850C-0A4F3AE0BBDC}" srcOrd="2" destOrd="0" parTransId="{97544807-571A-492D-AA84-DDDA7D6C371A}" sibTransId="{800FFD1F-BADA-4078-90FD-EE651910B4A1}"/>
    <dgm:cxn modelId="{DEE3A59D-BE26-4F21-8213-478D8EDEC5D1}" type="presOf" srcId="{6AE699C0-AE98-4FE4-853C-D4C7A76C6D66}" destId="{CA3ED192-5DD3-46A5-89FC-3B8CE777259F}" srcOrd="1" destOrd="0" presId="urn:microsoft.com/office/officeart/2005/8/layout/radial1"/>
    <dgm:cxn modelId="{2194AC34-2B1D-4978-B4BE-30DE9B61F077}" srcId="{B80E5168-3FE5-4E48-AAB5-E0064C6DCAF3}" destId="{0C96B81F-02D6-42F2-BA0C-D0CD68505701}" srcOrd="9" destOrd="0" parTransId="{D5D04435-B3E8-43AE-8B58-1EB05DBE0C1E}" sibTransId="{DFA98490-307E-454D-9EF6-C8F0A4BB3976}"/>
    <dgm:cxn modelId="{3ADC4F2A-9ABD-4024-8274-FE78E2400092}" srcId="{B80E5168-3FE5-4E48-AAB5-E0064C6DCAF3}" destId="{D125333F-B340-456B-B418-AA900B138508}" srcOrd="6" destOrd="0" parTransId="{98DE99BA-C52A-4010-805B-D957F499439F}" sibTransId="{6A692333-5556-4B54-AAC8-B4B88685F726}"/>
    <dgm:cxn modelId="{1E1F82B8-1A19-4EFE-A808-8E7D02A9F73E}" type="presOf" srcId="{B80E5168-3FE5-4E48-AAB5-E0064C6DCAF3}" destId="{28BA7F5C-29CE-4FD6-9F6E-3BD7931CFEC3}" srcOrd="0" destOrd="0" presId="urn:microsoft.com/office/officeart/2005/8/layout/radial1"/>
    <dgm:cxn modelId="{C2028E72-1410-4EE3-9E2E-4E8F1E73A803}" srcId="{69B52237-485D-4510-839D-1438274A192D}" destId="{D6ED2B61-D9BC-4FFB-8230-17B81791EEDF}" srcOrd="0" destOrd="0" parTransId="{6AE699C0-AE98-4FE4-853C-D4C7A76C6D66}" sibTransId="{1FBAF829-19C9-4868-9072-8C8710C555D2}"/>
    <dgm:cxn modelId="{C801859D-67EC-4E1D-B3D4-CD2A74BFA1C3}" type="presOf" srcId="{24B68E5A-1F23-4F06-850C-0A4F3AE0BBDC}" destId="{5EBD205F-298B-4029-8EF3-90E97787F8AD}" srcOrd="0" destOrd="0" presId="urn:microsoft.com/office/officeart/2005/8/layout/radial1"/>
    <dgm:cxn modelId="{D6666EAE-59D3-4F7B-8D49-6177CD78E22C}" type="presOf" srcId="{F957B8A6-11DC-4218-B1DD-8B3664CE9FC4}" destId="{50BF5744-FCD8-4745-B8B1-A284B1F7611F}" srcOrd="0" destOrd="0" presId="urn:microsoft.com/office/officeart/2005/8/layout/radial1"/>
    <dgm:cxn modelId="{11706F1C-23DA-417A-85B4-F4F7CDF2FAFF}" type="presOf" srcId="{D6ED2B61-D9BC-4FFB-8230-17B81791EEDF}" destId="{5E8BB3AF-E46E-4FFE-BBA3-4FBE763AB01B}" srcOrd="0" destOrd="0" presId="urn:microsoft.com/office/officeart/2005/8/layout/radial1"/>
    <dgm:cxn modelId="{5FA01938-2349-4744-84BF-831A5ADFFD92}" srcId="{B80E5168-3FE5-4E48-AAB5-E0064C6DCAF3}" destId="{25628E48-261A-4644-AE74-692F0047475C}" srcOrd="2" destOrd="0" parTransId="{DEDBAFD6-188B-4C7A-8E4B-368300D619A7}" sibTransId="{0D01E21D-EDE5-4BD7-99F6-42A0FD48788E}"/>
    <dgm:cxn modelId="{784C74C7-AA95-41DC-ACBF-D6C83D10788A}" srcId="{69B52237-485D-4510-839D-1438274A192D}" destId="{EF788718-69BD-46F9-8950-02D0B14B0F18}" srcOrd="5" destOrd="0" parTransId="{94FAC926-EA9B-4DE4-910A-32BFECB44102}" sibTransId="{5DE322F8-6826-4599-8B8F-438E51FE35F2}"/>
    <dgm:cxn modelId="{9D336BDB-22A2-42D3-95E6-E985C236D241}" type="presOf" srcId="{E4468CA4-593E-4A5E-A4FB-E2652332B38F}" destId="{F486CAE0-44A8-4AD4-AC0F-6C9E89F82084}" srcOrd="0" destOrd="0" presId="urn:microsoft.com/office/officeart/2005/8/layout/radial1"/>
    <dgm:cxn modelId="{5B8E299A-A5E7-44B8-9A98-296B44B1EE61}" srcId="{B80E5168-3FE5-4E48-AAB5-E0064C6DCAF3}" destId="{D1D0734B-6DEE-43A9-927C-92E515F6E9AF}" srcOrd="10" destOrd="0" parTransId="{C098AAA4-5EBC-40B6-8D86-036485062194}" sibTransId="{BF024A86-A557-49E4-8C57-E0A76976D333}"/>
    <dgm:cxn modelId="{EAD7D5DE-44F4-4CCE-935E-FCB70953258E}" srcId="{69B52237-485D-4510-839D-1438274A192D}" destId="{7B7D23AF-1866-4C04-8D5A-CCA3EB9EC73B}" srcOrd="6" destOrd="0" parTransId="{F54566D6-2C7A-461E-88E3-24D197BEF046}" sibTransId="{9313E0B4-65EF-4B3B-B6E9-66D51DC37B49}"/>
    <dgm:cxn modelId="{7CDAAD4F-FD51-4E80-AE85-64E5FCBA332D}" srcId="{B80E5168-3FE5-4E48-AAB5-E0064C6DCAF3}" destId="{69B52237-485D-4510-839D-1438274A192D}" srcOrd="0" destOrd="0" parTransId="{950E2942-1456-4559-A237-43E181E9170A}" sibTransId="{D549EFE8-BB1B-4CA5-8BFD-3EFD1FB1FF83}"/>
    <dgm:cxn modelId="{D320A229-57A8-447F-91F6-7C7A798CC746}" srcId="{B80E5168-3FE5-4E48-AAB5-E0064C6DCAF3}" destId="{31F4FF48-7DA8-49E3-BFD8-D80141D84BC4}" srcOrd="1" destOrd="0" parTransId="{791E0481-84CC-42BD-AC25-C3C402F83B0A}" sibTransId="{7FACF2DE-39C9-413B-9CBD-0EC1B135D108}"/>
    <dgm:cxn modelId="{A14A298B-8362-406E-9540-D01AB9B6ED33}" type="presOf" srcId="{4C7835E8-4F21-4136-A241-38087F7CA030}" destId="{5CCB0BD2-07C7-4330-86B8-CA1A28638DBF}" srcOrd="0" destOrd="0" presId="urn:microsoft.com/office/officeart/2005/8/layout/radial1"/>
    <dgm:cxn modelId="{B4CF53A9-B0DB-4FC0-9138-603B83D61FE6}" type="presOf" srcId="{EF788718-69BD-46F9-8950-02D0B14B0F18}" destId="{DBD34215-170B-474C-977D-2D2180272E22}" srcOrd="0" destOrd="0" presId="urn:microsoft.com/office/officeart/2005/8/layout/radial1"/>
    <dgm:cxn modelId="{3B50DE64-3AC4-4DD9-9142-DE9A6BEA5CF5}" type="presOf" srcId="{94FAC926-EA9B-4DE4-910A-32BFECB44102}" destId="{C64F4C67-CB30-40EA-9E50-393B81045CC4}" srcOrd="0" destOrd="0" presId="urn:microsoft.com/office/officeart/2005/8/layout/radial1"/>
    <dgm:cxn modelId="{36AFDD0B-7AEB-4AC4-8934-92546B019282}" srcId="{B80E5168-3FE5-4E48-AAB5-E0064C6DCAF3}" destId="{40B480A3-648B-4233-BADF-41618011C550}" srcOrd="5" destOrd="0" parTransId="{2F77B99C-A3A9-48AF-A8AA-EDB345F4B345}" sibTransId="{1C588BAF-A29F-49CF-8960-866AE40A2ABB}"/>
    <dgm:cxn modelId="{BA26D0D6-007F-4F72-B346-2B9D892823FC}" type="presOf" srcId="{4C7835E8-4F21-4136-A241-38087F7CA030}" destId="{1A6A5230-114D-49CE-9FC6-483D9327BF02}" srcOrd="1" destOrd="0" presId="urn:microsoft.com/office/officeart/2005/8/layout/radial1"/>
    <dgm:cxn modelId="{7B7407CF-2777-4AB1-BEE4-AFBFBE8A1D59}" type="presOf" srcId="{EFEE0FD5-8FB4-4BE8-837D-124725CB6D8F}" destId="{2B3191FA-2F06-41E6-AA9A-42268BE7794F}" srcOrd="0" destOrd="0" presId="urn:microsoft.com/office/officeart/2005/8/layout/radial1"/>
    <dgm:cxn modelId="{2D88A6B3-0537-4C5B-ABF8-5C3541735ED3}" type="presOf" srcId="{69B52237-485D-4510-839D-1438274A192D}" destId="{15FD1EE2-9251-4209-A2FC-1778A8744473}" srcOrd="0" destOrd="0" presId="urn:microsoft.com/office/officeart/2005/8/layout/radial1"/>
    <dgm:cxn modelId="{39ECB51E-C6D9-436C-B2D9-2348A5EDC7D1}" srcId="{B80E5168-3FE5-4E48-AAB5-E0064C6DCAF3}" destId="{3DC0BE16-8C1C-47B3-8D28-53DAEB9038D8}" srcOrd="4" destOrd="0" parTransId="{03BA0F9D-C39E-4521-95EC-E2565999C41C}" sibTransId="{BB3361D4-E272-4145-A7FD-397D0763BF3E}"/>
    <dgm:cxn modelId="{6D4ACADC-2D01-4C4E-B848-AFD1E0D18085}" type="presOf" srcId="{E4468CA4-593E-4A5E-A4FB-E2652332B38F}" destId="{3CBC0158-C8B2-4290-87D7-688BD69CEB68}" srcOrd="1" destOrd="0" presId="urn:microsoft.com/office/officeart/2005/8/layout/radial1"/>
    <dgm:cxn modelId="{4538F44E-4196-4026-A16A-4FAFB2705E65}" type="presOf" srcId="{94FAC926-EA9B-4DE4-910A-32BFECB44102}" destId="{3FFA85AB-1EB0-4FDB-BFBB-0B4CAD4DDD79}" srcOrd="1" destOrd="0" presId="urn:microsoft.com/office/officeart/2005/8/layout/radial1"/>
    <dgm:cxn modelId="{F7F3F28E-5F19-4949-BE01-9CD038191C9E}" type="presOf" srcId="{7B7D23AF-1866-4C04-8D5A-CCA3EB9EC73B}" destId="{EAFDA045-E8D2-4CF5-9C0D-CFB1A0B8421D}" srcOrd="0" destOrd="0" presId="urn:microsoft.com/office/officeart/2005/8/layout/radial1"/>
    <dgm:cxn modelId="{57400D01-240A-46DC-93A2-ED6181ADF654}" srcId="{B80E5168-3FE5-4E48-AAB5-E0064C6DCAF3}" destId="{8AADB7DC-C12D-4255-A3BC-AD95E54EDFD4}" srcOrd="7" destOrd="0" parTransId="{C46F1A63-ECA0-4753-B4DB-C9675CE83BC2}" sibTransId="{9D32E122-D015-4058-A08E-610BA69B5530}"/>
    <dgm:cxn modelId="{013E7370-8AE4-4D88-83F0-49FBD5A0E3F2}" srcId="{B80E5168-3FE5-4E48-AAB5-E0064C6DCAF3}" destId="{0B990CE8-5836-48C2-8993-B2EE25F00CA9}" srcOrd="3" destOrd="0" parTransId="{ABB42E52-F752-42C4-AF25-18C1AC3AFE8F}" sibTransId="{D01F67D6-FCA9-4666-825E-969D98C90A44}"/>
    <dgm:cxn modelId="{DDC653B1-D266-43BA-84DA-6F57763C33BB}" type="presOf" srcId="{97544807-571A-492D-AA84-DDDA7D6C371A}" destId="{BB0E63B6-3F48-45CF-B25E-E1199ECCD55A}" srcOrd="1" destOrd="0" presId="urn:microsoft.com/office/officeart/2005/8/layout/radial1"/>
    <dgm:cxn modelId="{5C83EBBF-529A-4134-A193-9D9FDAE83C23}" type="presOf" srcId="{6AE699C0-AE98-4FE4-853C-D4C7A76C6D66}" destId="{9E4B49A0-B002-496E-9ECB-BC8AC2716805}" srcOrd="0" destOrd="0" presId="urn:microsoft.com/office/officeart/2005/8/layout/radial1"/>
    <dgm:cxn modelId="{7D4D5E21-960C-4067-8C15-6643ACD537D5}" type="presOf" srcId="{F54566D6-2C7A-461E-88E3-24D197BEF046}" destId="{353A320E-5544-4C85-9D3A-103D5255511F}" srcOrd="0" destOrd="0" presId="urn:microsoft.com/office/officeart/2005/8/layout/radial1"/>
    <dgm:cxn modelId="{C1EF8F1C-8C28-448A-AC4D-C4B82E2126DB}" type="presOf" srcId="{2122505B-EBEF-4A55-83E0-6F2398BA7CB9}" destId="{A2CED45D-C89D-489B-9FC0-BF66372068C0}" srcOrd="1" destOrd="0" presId="urn:microsoft.com/office/officeart/2005/8/layout/radial1"/>
    <dgm:cxn modelId="{339ED566-7F38-4C17-A729-2835375889E6}" srcId="{69B52237-485D-4510-839D-1438274A192D}" destId="{8DA9F62F-5DD3-4B2B-AF41-EBF554EBCF7E}" srcOrd="1" destOrd="0" parTransId="{2122505B-EBEF-4A55-83E0-6F2398BA7CB9}" sibTransId="{F12F700D-ED6D-4463-958F-BF4B68C40FA3}"/>
    <dgm:cxn modelId="{CD2448E4-15C9-4C16-82A5-069D31529F56}" type="presOf" srcId="{8DA9F62F-5DD3-4B2B-AF41-EBF554EBCF7E}" destId="{078C6033-3CC6-4A79-8039-5CC73EFC0D42}" srcOrd="0" destOrd="0" presId="urn:microsoft.com/office/officeart/2005/8/layout/radial1"/>
    <dgm:cxn modelId="{46376550-102A-4F51-A387-09136F70D4A8}" type="presOf" srcId="{F54566D6-2C7A-461E-88E3-24D197BEF046}" destId="{A7016CD7-BB2D-4B09-A746-2E36BF64EADF}" srcOrd="1" destOrd="0" presId="urn:microsoft.com/office/officeart/2005/8/layout/radial1"/>
    <dgm:cxn modelId="{552C1BE2-F962-49D1-91F0-397DDB5BA60A}" type="presOf" srcId="{2122505B-EBEF-4A55-83E0-6F2398BA7CB9}" destId="{9973EB74-5E85-40E1-A0F5-959664E6A438}" srcOrd="0" destOrd="0" presId="urn:microsoft.com/office/officeart/2005/8/layout/radial1"/>
    <dgm:cxn modelId="{980E3E72-A4B1-4564-8431-E266150F46E9}" srcId="{69B52237-485D-4510-839D-1438274A192D}" destId="{F957B8A6-11DC-4218-B1DD-8B3664CE9FC4}" srcOrd="3" destOrd="0" parTransId="{4C7835E8-4F21-4136-A241-38087F7CA030}" sibTransId="{34B1FB24-98DC-43B1-B61A-BCC6A127F429}"/>
    <dgm:cxn modelId="{D540C897-F8F6-4E34-9A2A-94FA2580D6F1}" srcId="{B80E5168-3FE5-4E48-AAB5-E0064C6DCAF3}" destId="{E8D9C0B0-114E-4939-B2A3-74B0BB26150D}" srcOrd="8" destOrd="0" parTransId="{6422F71E-A787-4CFC-9962-8B925DF5C313}" sibTransId="{A6C3F534-5498-4A25-8C00-5CFFDCEAEC79}"/>
    <dgm:cxn modelId="{A9C31A89-2D9D-4A81-AE79-2A6495FA6D2F}" type="presOf" srcId="{97544807-571A-492D-AA84-DDDA7D6C371A}" destId="{0A42A1C6-B339-42FA-A75E-5C3718E223D2}" srcOrd="0" destOrd="0" presId="urn:microsoft.com/office/officeart/2005/8/layout/radial1"/>
    <dgm:cxn modelId="{854C9DCC-2CEC-4335-8C7F-5E1DC79A08BB}" type="presParOf" srcId="{28BA7F5C-29CE-4FD6-9F6E-3BD7931CFEC3}" destId="{15FD1EE2-9251-4209-A2FC-1778A8744473}" srcOrd="0" destOrd="0" presId="urn:microsoft.com/office/officeart/2005/8/layout/radial1"/>
    <dgm:cxn modelId="{44B588B1-9774-404D-82E1-5327B2F8015B}" type="presParOf" srcId="{28BA7F5C-29CE-4FD6-9F6E-3BD7931CFEC3}" destId="{9E4B49A0-B002-496E-9ECB-BC8AC2716805}" srcOrd="1" destOrd="0" presId="urn:microsoft.com/office/officeart/2005/8/layout/radial1"/>
    <dgm:cxn modelId="{408E485F-ECA7-423B-8512-BF0652E8349D}" type="presParOf" srcId="{9E4B49A0-B002-496E-9ECB-BC8AC2716805}" destId="{CA3ED192-5DD3-46A5-89FC-3B8CE777259F}" srcOrd="0" destOrd="0" presId="urn:microsoft.com/office/officeart/2005/8/layout/radial1"/>
    <dgm:cxn modelId="{F560EB2D-793B-43B5-935F-47010744B134}" type="presParOf" srcId="{28BA7F5C-29CE-4FD6-9F6E-3BD7931CFEC3}" destId="{5E8BB3AF-E46E-4FFE-BBA3-4FBE763AB01B}" srcOrd="2" destOrd="0" presId="urn:microsoft.com/office/officeart/2005/8/layout/radial1"/>
    <dgm:cxn modelId="{27C2704F-DC00-443C-A613-270AC5FD11A0}" type="presParOf" srcId="{28BA7F5C-29CE-4FD6-9F6E-3BD7931CFEC3}" destId="{9973EB74-5E85-40E1-A0F5-959664E6A438}" srcOrd="3" destOrd="0" presId="urn:microsoft.com/office/officeart/2005/8/layout/radial1"/>
    <dgm:cxn modelId="{E5CC3A56-5927-47A0-84C0-11C7B94B5CB1}" type="presParOf" srcId="{9973EB74-5E85-40E1-A0F5-959664E6A438}" destId="{A2CED45D-C89D-489B-9FC0-BF66372068C0}" srcOrd="0" destOrd="0" presId="urn:microsoft.com/office/officeart/2005/8/layout/radial1"/>
    <dgm:cxn modelId="{18600C82-B8BF-48B2-A4F8-CD7752970FA4}" type="presParOf" srcId="{28BA7F5C-29CE-4FD6-9F6E-3BD7931CFEC3}" destId="{078C6033-3CC6-4A79-8039-5CC73EFC0D42}" srcOrd="4" destOrd="0" presId="urn:microsoft.com/office/officeart/2005/8/layout/radial1"/>
    <dgm:cxn modelId="{E58BEC7B-B247-4109-ACAA-F504533E7C47}" type="presParOf" srcId="{28BA7F5C-29CE-4FD6-9F6E-3BD7931CFEC3}" destId="{0A42A1C6-B339-42FA-A75E-5C3718E223D2}" srcOrd="5" destOrd="0" presId="urn:microsoft.com/office/officeart/2005/8/layout/radial1"/>
    <dgm:cxn modelId="{8926F02A-28E8-4B9A-A378-056CBC8F360F}" type="presParOf" srcId="{0A42A1C6-B339-42FA-A75E-5C3718E223D2}" destId="{BB0E63B6-3F48-45CF-B25E-E1199ECCD55A}" srcOrd="0" destOrd="0" presId="urn:microsoft.com/office/officeart/2005/8/layout/radial1"/>
    <dgm:cxn modelId="{B0CB03C3-8EBF-4D1F-8424-5955FB2CB4A6}" type="presParOf" srcId="{28BA7F5C-29CE-4FD6-9F6E-3BD7931CFEC3}" destId="{5EBD205F-298B-4029-8EF3-90E97787F8AD}" srcOrd="6" destOrd="0" presId="urn:microsoft.com/office/officeart/2005/8/layout/radial1"/>
    <dgm:cxn modelId="{4B69A66D-B4E9-46A3-B491-E6E34EDF5FAD}" type="presParOf" srcId="{28BA7F5C-29CE-4FD6-9F6E-3BD7931CFEC3}" destId="{5CCB0BD2-07C7-4330-86B8-CA1A28638DBF}" srcOrd="7" destOrd="0" presId="urn:microsoft.com/office/officeart/2005/8/layout/radial1"/>
    <dgm:cxn modelId="{14BC4FFC-2F7E-46E8-BBF2-22D6E3A88BA5}" type="presParOf" srcId="{5CCB0BD2-07C7-4330-86B8-CA1A28638DBF}" destId="{1A6A5230-114D-49CE-9FC6-483D9327BF02}" srcOrd="0" destOrd="0" presId="urn:microsoft.com/office/officeart/2005/8/layout/radial1"/>
    <dgm:cxn modelId="{76795618-B6F7-4EC7-A904-A549FAAE48E3}" type="presParOf" srcId="{28BA7F5C-29CE-4FD6-9F6E-3BD7931CFEC3}" destId="{50BF5744-FCD8-4745-B8B1-A284B1F7611F}" srcOrd="8" destOrd="0" presId="urn:microsoft.com/office/officeart/2005/8/layout/radial1"/>
    <dgm:cxn modelId="{DA1B9827-1F1F-4F71-B896-67560FCD5ACE}" type="presParOf" srcId="{28BA7F5C-29CE-4FD6-9F6E-3BD7931CFEC3}" destId="{F486CAE0-44A8-4AD4-AC0F-6C9E89F82084}" srcOrd="9" destOrd="0" presId="urn:microsoft.com/office/officeart/2005/8/layout/radial1"/>
    <dgm:cxn modelId="{1ACE08F6-6B4B-4865-BB1F-3F174BFFD788}" type="presParOf" srcId="{F486CAE0-44A8-4AD4-AC0F-6C9E89F82084}" destId="{3CBC0158-C8B2-4290-87D7-688BD69CEB68}" srcOrd="0" destOrd="0" presId="urn:microsoft.com/office/officeart/2005/8/layout/radial1"/>
    <dgm:cxn modelId="{94D723BF-C00C-4A30-9638-6D53A8CE3943}" type="presParOf" srcId="{28BA7F5C-29CE-4FD6-9F6E-3BD7931CFEC3}" destId="{2B3191FA-2F06-41E6-AA9A-42268BE7794F}" srcOrd="10" destOrd="0" presId="urn:microsoft.com/office/officeart/2005/8/layout/radial1"/>
    <dgm:cxn modelId="{A765335F-3553-4A17-B7B7-1857391A8221}" type="presParOf" srcId="{28BA7F5C-29CE-4FD6-9F6E-3BD7931CFEC3}" destId="{C64F4C67-CB30-40EA-9E50-393B81045CC4}" srcOrd="11" destOrd="0" presId="urn:microsoft.com/office/officeart/2005/8/layout/radial1"/>
    <dgm:cxn modelId="{329B59B2-9267-4877-90AE-4A5D506B36B5}" type="presParOf" srcId="{C64F4C67-CB30-40EA-9E50-393B81045CC4}" destId="{3FFA85AB-1EB0-4FDB-BFBB-0B4CAD4DDD79}" srcOrd="0" destOrd="0" presId="urn:microsoft.com/office/officeart/2005/8/layout/radial1"/>
    <dgm:cxn modelId="{E0388112-7B97-4ED8-9D8D-5A39236C975B}" type="presParOf" srcId="{28BA7F5C-29CE-4FD6-9F6E-3BD7931CFEC3}" destId="{DBD34215-170B-474C-977D-2D2180272E22}" srcOrd="12" destOrd="0" presId="urn:microsoft.com/office/officeart/2005/8/layout/radial1"/>
    <dgm:cxn modelId="{BAB3A514-B7ED-4BEF-BBEA-CE2F2BAA1F5F}" type="presParOf" srcId="{28BA7F5C-29CE-4FD6-9F6E-3BD7931CFEC3}" destId="{353A320E-5544-4C85-9D3A-103D5255511F}" srcOrd="13" destOrd="0" presId="urn:microsoft.com/office/officeart/2005/8/layout/radial1"/>
    <dgm:cxn modelId="{9DE00D0C-B616-449D-8D86-344041957219}" type="presParOf" srcId="{353A320E-5544-4C85-9D3A-103D5255511F}" destId="{A7016CD7-BB2D-4B09-A746-2E36BF64EADF}" srcOrd="0" destOrd="0" presId="urn:microsoft.com/office/officeart/2005/8/layout/radial1"/>
    <dgm:cxn modelId="{1F5D3A57-42A9-42A4-964A-E16E15384060}" type="presParOf" srcId="{28BA7F5C-29CE-4FD6-9F6E-3BD7931CFEC3}" destId="{EAFDA045-E8D2-4CF5-9C0D-CFB1A0B8421D}"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90356-A216-4ED2-B043-3AAE0F4667CE}">
      <dsp:nvSpPr>
        <dsp:cNvPr id="0" name=""/>
        <dsp:cNvSpPr/>
      </dsp:nvSpPr>
      <dsp:spPr>
        <a:xfrm>
          <a:off x="0" y="439420"/>
          <a:ext cx="7796211" cy="3118484"/>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79C33-FA46-4FE0-BE98-2B182A56A3EC}">
      <dsp:nvSpPr>
        <dsp:cNvPr id="0" name=""/>
        <dsp:cNvSpPr/>
      </dsp:nvSpPr>
      <dsp:spPr>
        <a:xfrm>
          <a:off x="935545" y="985154"/>
          <a:ext cx="2572749" cy="152805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0020" rIns="0" bIns="171450" numCol="1" spcCol="1270" anchor="ctr" anchorCtr="0">
          <a:noAutofit/>
        </a:bodyPr>
        <a:lstStyle/>
        <a:p>
          <a:pPr lvl="0" algn="ctr" defTabSz="2000250">
            <a:lnSpc>
              <a:spcPct val="90000"/>
            </a:lnSpc>
            <a:spcBef>
              <a:spcPct val="0"/>
            </a:spcBef>
            <a:spcAft>
              <a:spcPct val="35000"/>
            </a:spcAft>
          </a:pPr>
          <a:r>
            <a:rPr lang="en-US" sz="4500" kern="1200" smtClean="0"/>
            <a:t>Formal groups</a:t>
          </a:r>
          <a:endParaRPr lang="en-US" sz="4500" kern="1200"/>
        </a:p>
      </dsp:txBody>
      <dsp:txXfrm>
        <a:off x="935545" y="985154"/>
        <a:ext cx="2572749" cy="1528057"/>
      </dsp:txXfrm>
    </dsp:sp>
    <dsp:sp modelId="{50527669-43DD-4FA9-96EF-42810BDCC667}">
      <dsp:nvSpPr>
        <dsp:cNvPr id="0" name=""/>
        <dsp:cNvSpPr/>
      </dsp:nvSpPr>
      <dsp:spPr>
        <a:xfrm>
          <a:off x="3898106" y="1484112"/>
          <a:ext cx="3040522" cy="152805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0020" rIns="0" bIns="171450" numCol="1" spcCol="1270" anchor="ctr" anchorCtr="0">
          <a:noAutofit/>
        </a:bodyPr>
        <a:lstStyle/>
        <a:p>
          <a:pPr lvl="0" algn="ctr" defTabSz="2000250">
            <a:lnSpc>
              <a:spcPct val="90000"/>
            </a:lnSpc>
            <a:spcBef>
              <a:spcPct val="0"/>
            </a:spcBef>
            <a:spcAft>
              <a:spcPct val="35000"/>
            </a:spcAft>
          </a:pPr>
          <a:r>
            <a:rPr lang="en-US" sz="4500" kern="1200" smtClean="0"/>
            <a:t>Informal groups</a:t>
          </a:r>
          <a:endParaRPr lang="en-US" sz="4500" kern="1200"/>
        </a:p>
      </dsp:txBody>
      <dsp:txXfrm>
        <a:off x="3898106" y="1484112"/>
        <a:ext cx="3040522" cy="1528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D1EE2-9251-4209-A2FC-1778A8744473}">
      <dsp:nvSpPr>
        <dsp:cNvPr id="0" name=""/>
        <dsp:cNvSpPr/>
      </dsp:nvSpPr>
      <dsp:spPr>
        <a:xfrm>
          <a:off x="4166064" y="2307296"/>
          <a:ext cx="1523070" cy="1523070"/>
        </a:xfrm>
        <a:prstGeom prst="ellipse">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smtClean="0"/>
            <a:t>A team/work group</a:t>
          </a:r>
          <a:endParaRPr lang="en-US" sz="1700" kern="1200"/>
        </a:p>
      </dsp:txBody>
      <dsp:txXfrm>
        <a:off x="4389112" y="2530344"/>
        <a:ext cx="1076974" cy="1076974"/>
      </dsp:txXfrm>
    </dsp:sp>
    <dsp:sp modelId="{9E4B49A0-B002-496E-9ECB-BC8AC2716805}">
      <dsp:nvSpPr>
        <dsp:cNvPr id="0" name=""/>
        <dsp:cNvSpPr/>
      </dsp:nvSpPr>
      <dsp:spPr>
        <a:xfrm rot="16200000">
          <a:off x="4546111" y="1911899"/>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08525" y="1906733"/>
        <a:ext cx="38148" cy="38148"/>
      </dsp:txXfrm>
    </dsp:sp>
    <dsp:sp modelId="{5E8BB3AF-E46E-4FFE-BBA3-4FBE763AB01B}">
      <dsp:nvSpPr>
        <dsp:cNvPr id="0" name=""/>
        <dsp:cNvSpPr/>
      </dsp:nvSpPr>
      <dsp:spPr>
        <a:xfrm>
          <a:off x="4166064" y="21249"/>
          <a:ext cx="1523070" cy="152307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Sustainability</a:t>
          </a:r>
          <a:endParaRPr lang="en-US" sz="1000" kern="1200"/>
        </a:p>
      </dsp:txBody>
      <dsp:txXfrm>
        <a:off x="4389112" y="244297"/>
        <a:ext cx="1076974" cy="1076974"/>
      </dsp:txXfrm>
    </dsp:sp>
    <dsp:sp modelId="{9973EB74-5E85-40E1-A0F5-959664E6A438}">
      <dsp:nvSpPr>
        <dsp:cNvPr id="0" name=""/>
        <dsp:cNvSpPr/>
      </dsp:nvSpPr>
      <dsp:spPr>
        <a:xfrm rot="19285714">
          <a:off x="5439763" y="2342259"/>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02177" y="2337093"/>
        <a:ext cx="38148" cy="38148"/>
      </dsp:txXfrm>
    </dsp:sp>
    <dsp:sp modelId="{078C6033-3CC6-4A79-8039-5CC73EFC0D42}">
      <dsp:nvSpPr>
        <dsp:cNvPr id="0" name=""/>
        <dsp:cNvSpPr/>
      </dsp:nvSpPr>
      <dsp:spPr>
        <a:xfrm>
          <a:off x="5953367" y="881969"/>
          <a:ext cx="1523070" cy="152307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An ability to act together.</a:t>
          </a:r>
          <a:endParaRPr lang="en-US" sz="1000" kern="1200"/>
        </a:p>
      </dsp:txBody>
      <dsp:txXfrm>
        <a:off x="6176415" y="1105017"/>
        <a:ext cx="1076974" cy="1076974"/>
      </dsp:txXfrm>
    </dsp:sp>
    <dsp:sp modelId="{0A42A1C6-B339-42FA-A75E-5C3718E223D2}">
      <dsp:nvSpPr>
        <dsp:cNvPr id="0" name=""/>
        <dsp:cNvSpPr/>
      </dsp:nvSpPr>
      <dsp:spPr>
        <a:xfrm rot="771429">
          <a:off x="5660477" y="3309268"/>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022890" y="3304103"/>
        <a:ext cx="38148" cy="38148"/>
      </dsp:txXfrm>
    </dsp:sp>
    <dsp:sp modelId="{5EBD205F-298B-4029-8EF3-90E97787F8AD}">
      <dsp:nvSpPr>
        <dsp:cNvPr id="0" name=""/>
        <dsp:cNvSpPr/>
      </dsp:nvSpPr>
      <dsp:spPr>
        <a:xfrm>
          <a:off x="6394795" y="2815989"/>
          <a:ext cx="1523070" cy="1523070"/>
        </a:xfrm>
        <a:prstGeom prst="ellipse">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 A definable membership</a:t>
          </a:r>
          <a:endParaRPr lang="en-US" sz="1000" kern="1200"/>
        </a:p>
      </dsp:txBody>
      <dsp:txXfrm>
        <a:off x="6617843" y="3039037"/>
        <a:ext cx="1076974" cy="1076974"/>
      </dsp:txXfrm>
    </dsp:sp>
    <dsp:sp modelId="{5CCB0BD2-07C7-4330-86B8-CA1A28638DBF}">
      <dsp:nvSpPr>
        <dsp:cNvPr id="0" name=""/>
        <dsp:cNvSpPr/>
      </dsp:nvSpPr>
      <dsp:spPr>
        <a:xfrm rot="3857143">
          <a:off x="5042051" y="4084750"/>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404464" y="4079585"/>
        <a:ext cx="38148" cy="38148"/>
      </dsp:txXfrm>
    </dsp:sp>
    <dsp:sp modelId="{50BF5744-FCD8-4745-B8B1-A284B1F7611F}">
      <dsp:nvSpPr>
        <dsp:cNvPr id="0" name=""/>
        <dsp:cNvSpPr/>
      </dsp:nvSpPr>
      <dsp:spPr>
        <a:xfrm>
          <a:off x="5157943" y="4366952"/>
          <a:ext cx="1523070" cy="152307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A group consciousness or identity</a:t>
          </a:r>
          <a:endParaRPr lang="en-US" sz="1000" kern="1200"/>
        </a:p>
      </dsp:txBody>
      <dsp:txXfrm>
        <a:off x="5380991" y="4590000"/>
        <a:ext cx="1076974" cy="1076974"/>
      </dsp:txXfrm>
    </dsp:sp>
    <dsp:sp modelId="{F486CAE0-44A8-4AD4-AC0F-6C9E89F82084}">
      <dsp:nvSpPr>
        <dsp:cNvPr id="0" name=""/>
        <dsp:cNvSpPr/>
      </dsp:nvSpPr>
      <dsp:spPr>
        <a:xfrm rot="6942857">
          <a:off x="4050172" y="4084750"/>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412586" y="4079585"/>
        <a:ext cx="38148" cy="38148"/>
      </dsp:txXfrm>
    </dsp:sp>
    <dsp:sp modelId="{2B3191FA-2F06-41E6-AA9A-42268BE7794F}">
      <dsp:nvSpPr>
        <dsp:cNvPr id="0" name=""/>
        <dsp:cNvSpPr/>
      </dsp:nvSpPr>
      <dsp:spPr>
        <a:xfrm>
          <a:off x="3174186" y="4366952"/>
          <a:ext cx="1523070" cy="152307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 A sense of shared purpose</a:t>
          </a:r>
          <a:endParaRPr lang="en-US" sz="1000" kern="1200"/>
        </a:p>
      </dsp:txBody>
      <dsp:txXfrm>
        <a:off x="3397234" y="4590000"/>
        <a:ext cx="1076974" cy="1076974"/>
      </dsp:txXfrm>
    </dsp:sp>
    <dsp:sp modelId="{C64F4C67-CB30-40EA-9E50-393B81045CC4}">
      <dsp:nvSpPr>
        <dsp:cNvPr id="0" name=""/>
        <dsp:cNvSpPr/>
      </dsp:nvSpPr>
      <dsp:spPr>
        <a:xfrm rot="10028571">
          <a:off x="3431746" y="3309268"/>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794160" y="3304103"/>
        <a:ext cx="38148" cy="38148"/>
      </dsp:txXfrm>
    </dsp:sp>
    <dsp:sp modelId="{DBD34215-170B-474C-977D-2D2180272E22}">
      <dsp:nvSpPr>
        <dsp:cNvPr id="0" name=""/>
        <dsp:cNvSpPr/>
      </dsp:nvSpPr>
      <dsp:spPr>
        <a:xfrm>
          <a:off x="1937334" y="2815989"/>
          <a:ext cx="1523070" cy="152307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Interdependence:</a:t>
          </a:r>
          <a:endParaRPr lang="en-US" sz="1000" kern="1200"/>
        </a:p>
      </dsp:txBody>
      <dsp:txXfrm>
        <a:off x="2160382" y="3039037"/>
        <a:ext cx="1076974" cy="1076974"/>
      </dsp:txXfrm>
    </dsp:sp>
    <dsp:sp modelId="{353A320E-5544-4C85-9D3A-103D5255511F}">
      <dsp:nvSpPr>
        <dsp:cNvPr id="0" name=""/>
        <dsp:cNvSpPr/>
      </dsp:nvSpPr>
      <dsp:spPr>
        <a:xfrm rot="13114286">
          <a:off x="3652460" y="2342259"/>
          <a:ext cx="762976" cy="27818"/>
        </a:xfrm>
        <a:custGeom>
          <a:avLst/>
          <a:gdLst/>
          <a:ahLst/>
          <a:cxnLst/>
          <a:rect l="0" t="0" r="0" b="0"/>
          <a:pathLst>
            <a:path>
              <a:moveTo>
                <a:pt x="0" y="13909"/>
              </a:moveTo>
              <a:lnTo>
                <a:pt x="762976" y="139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014874" y="2337093"/>
        <a:ext cx="38148" cy="38148"/>
      </dsp:txXfrm>
    </dsp:sp>
    <dsp:sp modelId="{EAFDA045-E8D2-4CF5-9C0D-CFB1A0B8421D}">
      <dsp:nvSpPr>
        <dsp:cNvPr id="0" name=""/>
        <dsp:cNvSpPr/>
      </dsp:nvSpPr>
      <dsp:spPr>
        <a:xfrm>
          <a:off x="2378761" y="881969"/>
          <a:ext cx="1523070" cy="152307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smtClean="0"/>
            <a:t>Interaction</a:t>
          </a:r>
          <a:endParaRPr lang="en-US" sz="1000" kern="1200"/>
        </a:p>
      </dsp:txBody>
      <dsp:txXfrm>
        <a:off x="2601809" y="1105017"/>
        <a:ext cx="1076974" cy="1076974"/>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0CFF2-4A37-4238-BDE1-A1449DF5FC13}"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5E0B4-8BCB-4C47-8CEF-6C3196EB1015}" type="slidenum">
              <a:rPr lang="en-US" smtClean="0"/>
              <a:t>‹#›</a:t>
            </a:fld>
            <a:endParaRPr lang="en-US"/>
          </a:p>
        </p:txBody>
      </p:sp>
    </p:spTree>
    <p:extLst>
      <p:ext uri="{BB962C8B-B14F-4D97-AF65-F5344CB8AC3E}">
        <p14:creationId xmlns:p14="http://schemas.microsoft.com/office/powerpoint/2010/main" val="350235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highlighted area shows one supervisor’s span of control: the</a:t>
            </a:r>
          </a:p>
          <a:p>
            <a:r>
              <a:rPr lang="en-US" smtClean="0"/>
              <a:t>people who work for that supervisor</a:t>
            </a:r>
            <a:endParaRPr lang="en-US"/>
          </a:p>
        </p:txBody>
      </p:sp>
      <p:sp>
        <p:nvSpPr>
          <p:cNvPr id="4" name="Slide Number Placeholder 3"/>
          <p:cNvSpPr>
            <a:spLocks noGrp="1"/>
          </p:cNvSpPr>
          <p:nvPr>
            <p:ph type="sldNum" sz="quarter" idx="10"/>
          </p:nvPr>
        </p:nvSpPr>
        <p:spPr/>
        <p:txBody>
          <a:bodyPr/>
          <a:lstStyle/>
          <a:p>
            <a:fld id="{6605E0B4-8BCB-4C47-8CEF-6C3196EB1015}" type="slidenum">
              <a:rPr lang="en-US" smtClean="0"/>
              <a:t>13</a:t>
            </a:fld>
            <a:endParaRPr lang="en-US"/>
          </a:p>
        </p:txBody>
      </p:sp>
    </p:spTree>
    <p:extLst>
      <p:ext uri="{BB962C8B-B14F-4D97-AF65-F5344CB8AC3E}">
        <p14:creationId xmlns:p14="http://schemas.microsoft.com/office/powerpoint/2010/main" val="70520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three elements could be reconfigured as an iceberg, most of which is below the water’s surface (the right-hand side of Figure 3). Superficial observation of teams in organizations might suggest that most, if not all, energy is devoted to the explicit task (what is to be achieved, by when, with what budget and what resources). Naturally, this is important. But too often the concealed part of the iceberg (how the team will work together) is neglected. As with real icebergs, shipwrecks can ensue.</a:t>
            </a:r>
            <a:endParaRPr lang="en-US"/>
          </a:p>
        </p:txBody>
      </p:sp>
      <p:sp>
        <p:nvSpPr>
          <p:cNvPr id="4" name="Slide Number Placeholder 3"/>
          <p:cNvSpPr>
            <a:spLocks noGrp="1"/>
          </p:cNvSpPr>
          <p:nvPr>
            <p:ph type="sldNum" sz="quarter" idx="10"/>
          </p:nvPr>
        </p:nvSpPr>
        <p:spPr/>
        <p:txBody>
          <a:bodyPr/>
          <a:lstStyle/>
          <a:p>
            <a:fld id="{6605E0B4-8BCB-4C47-8CEF-6C3196EB1015}" type="slidenum">
              <a:rPr lang="en-US" smtClean="0"/>
              <a:t>24</a:t>
            </a:fld>
            <a:endParaRPr lang="en-US"/>
          </a:p>
        </p:txBody>
      </p:sp>
    </p:spTree>
    <p:extLst>
      <p:ext uri="{BB962C8B-B14F-4D97-AF65-F5344CB8AC3E}">
        <p14:creationId xmlns:p14="http://schemas.microsoft.com/office/powerpoint/2010/main" val="242528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05E0B4-8BCB-4C47-8CEF-6C3196EB1015}" type="slidenum">
              <a:rPr lang="en-US" smtClean="0"/>
              <a:t>29</a:t>
            </a:fld>
            <a:endParaRPr lang="en-US"/>
          </a:p>
        </p:txBody>
      </p:sp>
    </p:spTree>
    <p:extLst>
      <p:ext uri="{BB962C8B-B14F-4D97-AF65-F5344CB8AC3E}">
        <p14:creationId xmlns:p14="http://schemas.microsoft.com/office/powerpoint/2010/main" val="301680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8/3/2021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8/3/2021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8/3/2021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8/3/2021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8/3/2021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8/3/2021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Group and team overview</a:t>
            </a:r>
            <a:endParaRPr lang="en-US"/>
          </a:p>
        </p:txBody>
      </p:sp>
      <p:sp>
        <p:nvSpPr>
          <p:cNvPr id="3" name="Subtitle 2"/>
          <p:cNvSpPr>
            <a:spLocks noGrp="1"/>
          </p:cNvSpPr>
          <p:nvPr>
            <p:ph type="subTitle" idx="1"/>
          </p:nvPr>
        </p:nvSpPr>
        <p:spPr/>
        <p:txBody>
          <a:bodyPr/>
          <a:lstStyle/>
          <a:p>
            <a:r>
              <a:rPr lang="en-US"/>
              <a:t>Session I</a:t>
            </a:r>
            <a:endParaRPr lang="en-US"/>
          </a:p>
        </p:txBody>
      </p:sp>
      <p:pic>
        <p:nvPicPr>
          <p:cNvPr id="4" name="Picture 3"/>
          <p:cNvPicPr>
            <a:picLocks noChangeAspect="1"/>
          </p:cNvPicPr>
          <p:nvPr/>
        </p:nvPicPr>
        <p:blipFill>
          <a:blip r:embed="rId2"/>
          <a:stretch>
            <a:fillRect/>
          </a:stretch>
        </p:blipFill>
        <p:spPr>
          <a:xfrm>
            <a:off x="3463156" y="697850"/>
            <a:ext cx="3633531" cy="1018120"/>
          </a:xfrm>
          <a:prstGeom prst="rect">
            <a:avLst/>
          </a:prstGeom>
        </p:spPr>
      </p:pic>
    </p:spTree>
    <p:extLst>
      <p:ext uri="{BB962C8B-B14F-4D97-AF65-F5344CB8AC3E}">
        <p14:creationId xmlns:p14="http://schemas.microsoft.com/office/powerpoint/2010/main" val="157484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Activity 2</a:t>
            </a:r>
          </a:p>
        </p:txBody>
      </p:sp>
      <p:sp>
        <p:nvSpPr>
          <p:cNvPr id="3" name="Content Placeholder 2"/>
          <p:cNvSpPr>
            <a:spLocks noGrp="1"/>
          </p:cNvSpPr>
          <p:nvPr>
            <p:ph idx="1"/>
          </p:nvPr>
        </p:nvSpPr>
        <p:spPr/>
        <p:txBody>
          <a:bodyPr/>
          <a:lstStyle/>
          <a:p>
            <a:pPr marL="0" indent="0">
              <a:buNone/>
            </a:pPr>
            <a:r>
              <a:rPr lang="en-US" smtClean="0"/>
              <a:t>List </a:t>
            </a:r>
            <a:r>
              <a:rPr lang="en-US"/>
              <a:t>some examples of teams of which you are a member – both inside and outside work – in your learning file. Now list some groups. What strikes you as the main differences?</a:t>
            </a:r>
          </a:p>
        </p:txBody>
      </p:sp>
    </p:spTree>
    <p:extLst>
      <p:ext uri="{BB962C8B-B14F-4D97-AF65-F5344CB8AC3E}">
        <p14:creationId xmlns:p14="http://schemas.microsoft.com/office/powerpoint/2010/main" val="166642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33863" y="808038"/>
            <a:ext cx="7958137" cy="1077912"/>
          </a:xfrm>
        </p:spPr>
        <p:txBody>
          <a:bodyPr/>
          <a:lstStyle/>
          <a:p>
            <a:pPr algn="l"/>
            <a:r>
              <a:rPr lang="en-US"/>
              <a:t>Is a team or group really needed? </a:t>
            </a:r>
          </a:p>
        </p:txBody>
      </p:sp>
      <p:pic>
        <p:nvPicPr>
          <p:cNvPr id="4" name="Picture 3"/>
          <p:cNvPicPr>
            <a:picLocks noChangeAspect="1"/>
          </p:cNvPicPr>
          <p:nvPr/>
        </p:nvPicPr>
        <p:blipFill>
          <a:blip r:embed="rId2"/>
          <a:stretch>
            <a:fillRect/>
          </a:stretch>
        </p:blipFill>
        <p:spPr>
          <a:xfrm>
            <a:off x="1070407" y="2358447"/>
            <a:ext cx="10125075" cy="3600450"/>
          </a:xfrm>
          <a:prstGeom prst="rect">
            <a:avLst/>
          </a:prstGeom>
        </p:spPr>
      </p:pic>
    </p:spTree>
    <p:extLst>
      <p:ext uri="{BB962C8B-B14F-4D97-AF65-F5344CB8AC3E}">
        <p14:creationId xmlns:p14="http://schemas.microsoft.com/office/powerpoint/2010/main" val="179812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teams</a:t>
            </a:r>
          </a:p>
        </p:txBody>
      </p:sp>
      <p:sp>
        <p:nvSpPr>
          <p:cNvPr id="3" name="Content Placeholder 2"/>
          <p:cNvSpPr>
            <a:spLocks noGrp="1"/>
          </p:cNvSpPr>
          <p:nvPr>
            <p:ph idx="1"/>
          </p:nvPr>
        </p:nvSpPr>
        <p:spPr>
          <a:xfrm>
            <a:off x="2210181" y="1885285"/>
            <a:ext cx="8359958" cy="4589406"/>
          </a:xfrm>
          <a:ln>
            <a:solidFill>
              <a:schemeClr val="accent1">
                <a:lumMod val="75000"/>
              </a:schemeClr>
            </a:solidFill>
          </a:ln>
        </p:spPr>
        <p:txBody>
          <a:bodyPr>
            <a:normAutofit/>
          </a:bodyPr>
          <a:lstStyle/>
          <a:p>
            <a:r>
              <a:rPr lang="en-US" b="1" smtClean="0"/>
              <a:t>Staff </a:t>
            </a:r>
            <a:r>
              <a:rPr lang="en-US" b="1"/>
              <a:t>performing similar tasks </a:t>
            </a:r>
            <a:r>
              <a:rPr lang="en-US"/>
              <a:t>– grouped together reporting to a single supervisor; </a:t>
            </a:r>
            <a:endParaRPr lang="en-US" smtClean="0"/>
          </a:p>
          <a:p>
            <a:r>
              <a:rPr lang="en-US" b="1" smtClean="0"/>
              <a:t>Junior </a:t>
            </a:r>
            <a:r>
              <a:rPr lang="en-US" b="1"/>
              <a:t>managers </a:t>
            </a:r>
            <a:r>
              <a:rPr lang="en-US"/>
              <a:t>– responsible for a number of supervisors and their </a:t>
            </a:r>
            <a:r>
              <a:rPr lang="en-US" smtClean="0"/>
              <a:t>groups</a:t>
            </a:r>
          </a:p>
          <a:p>
            <a:r>
              <a:rPr lang="en-US" b="1" smtClean="0"/>
              <a:t>Groups </a:t>
            </a:r>
            <a:r>
              <a:rPr lang="en-US" b="1"/>
              <a:t>of junior managers </a:t>
            </a:r>
            <a:r>
              <a:rPr lang="en-US"/>
              <a:t>– reporting to departmental heads; </a:t>
            </a:r>
            <a:endParaRPr lang="en-US" smtClean="0"/>
          </a:p>
          <a:p>
            <a:r>
              <a:rPr lang="en-US" b="1"/>
              <a:t>D</a:t>
            </a:r>
            <a:r>
              <a:rPr lang="en-US" b="1" smtClean="0"/>
              <a:t>epartmental </a:t>
            </a:r>
            <a:r>
              <a:rPr lang="en-US" b="1"/>
              <a:t>heads </a:t>
            </a:r>
            <a:r>
              <a:rPr lang="en-US"/>
              <a:t>– reporting to senior managers, who are responsible for wide-ranging functions such as manufacturing, finance, human resources and marketing; </a:t>
            </a:r>
            <a:endParaRPr lang="en-US" smtClean="0"/>
          </a:p>
          <a:p>
            <a:r>
              <a:rPr lang="en-US" b="1"/>
              <a:t>S</a:t>
            </a:r>
            <a:r>
              <a:rPr lang="en-US" b="1" smtClean="0"/>
              <a:t>enior </a:t>
            </a:r>
            <a:r>
              <a:rPr lang="en-US" b="1"/>
              <a:t>managers </a:t>
            </a:r>
            <a:r>
              <a:rPr lang="en-US"/>
              <a:t>– reporting to the managing director, who may then report to the Board.</a:t>
            </a:r>
          </a:p>
        </p:txBody>
      </p:sp>
    </p:spTree>
    <p:extLst>
      <p:ext uri="{BB962C8B-B14F-4D97-AF65-F5344CB8AC3E}">
        <p14:creationId xmlns:p14="http://schemas.microsoft.com/office/powerpoint/2010/main" val="2878598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566" y="373929"/>
            <a:ext cx="8321964" cy="1077912"/>
          </a:xfrm>
        </p:spPr>
        <p:txBody>
          <a:bodyPr/>
          <a:lstStyle/>
          <a:p>
            <a:r>
              <a:rPr lang="en-US"/>
              <a:t>The traditional hierarchical structure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548" y="1230168"/>
            <a:ext cx="9231013" cy="5229955"/>
          </a:xfrm>
          <a:prstGeom prst="rect">
            <a:avLst/>
          </a:prstGeom>
        </p:spPr>
      </p:pic>
    </p:spTree>
    <p:extLst>
      <p:ext uri="{BB962C8B-B14F-4D97-AF65-F5344CB8AC3E}">
        <p14:creationId xmlns:p14="http://schemas.microsoft.com/office/powerpoint/2010/main" val="373848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3</a:t>
            </a:r>
          </a:p>
        </p:txBody>
      </p:sp>
      <p:sp>
        <p:nvSpPr>
          <p:cNvPr id="3" name="Content Placeholder 2"/>
          <p:cNvSpPr>
            <a:spLocks noGrp="1"/>
          </p:cNvSpPr>
          <p:nvPr>
            <p:ph idx="1"/>
          </p:nvPr>
        </p:nvSpPr>
        <p:spPr/>
        <p:txBody>
          <a:bodyPr/>
          <a:lstStyle/>
          <a:p>
            <a:pPr marL="0" indent="0">
              <a:buNone/>
            </a:pPr>
            <a:r>
              <a:rPr lang="en-US" smtClean="0"/>
              <a:t>Why </a:t>
            </a:r>
            <a:r>
              <a:rPr lang="en-US"/>
              <a:t>is it problematic for a manager to supervise too many people? How does this relate to groups, is there an ideal group size or configuration?</a:t>
            </a:r>
          </a:p>
        </p:txBody>
      </p:sp>
    </p:spTree>
    <p:extLst>
      <p:ext uri="{BB962C8B-B14F-4D97-AF65-F5344CB8AC3E}">
        <p14:creationId xmlns:p14="http://schemas.microsoft.com/office/powerpoint/2010/main" val="399609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FUNCTIONAL TEAM</a:t>
            </a:r>
          </a:p>
        </p:txBody>
      </p:sp>
      <p:sp>
        <p:nvSpPr>
          <p:cNvPr id="3" name="Content Placeholder 2"/>
          <p:cNvSpPr>
            <a:spLocks noGrp="1"/>
          </p:cNvSpPr>
          <p:nvPr>
            <p:ph idx="1"/>
          </p:nvPr>
        </p:nvSpPr>
        <p:spPr/>
        <p:txBody>
          <a:bodyPr/>
          <a:lstStyle/>
          <a:p>
            <a:r>
              <a:rPr lang="en-US" smtClean="0"/>
              <a:t>Functional </a:t>
            </a:r>
            <a:r>
              <a:rPr lang="en-US"/>
              <a:t>lines: people </a:t>
            </a:r>
            <a:r>
              <a:rPr lang="en-US" smtClean="0"/>
              <a:t>working together </a:t>
            </a:r>
            <a:r>
              <a:rPr lang="en-US"/>
              <a:t>carry out the same or similar </a:t>
            </a:r>
            <a:r>
              <a:rPr lang="en-US" smtClean="0"/>
              <a:t>functions</a:t>
            </a:r>
          </a:p>
          <a:p>
            <a:r>
              <a:rPr lang="en-US"/>
              <a:t>A functional team is a team in which work is carried out within such a functionally organized group</a:t>
            </a:r>
          </a:p>
        </p:txBody>
      </p:sp>
    </p:spTree>
    <p:extLst>
      <p:ext uri="{BB962C8B-B14F-4D97-AF65-F5344CB8AC3E}">
        <p14:creationId xmlns:p14="http://schemas.microsoft.com/office/powerpoint/2010/main" val="103025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project (single) team</a:t>
            </a:r>
          </a:p>
        </p:txBody>
      </p:sp>
      <p:sp>
        <p:nvSpPr>
          <p:cNvPr id="3" name="Content Placeholder 2"/>
          <p:cNvSpPr>
            <a:spLocks noGrp="1"/>
          </p:cNvSpPr>
          <p:nvPr>
            <p:ph idx="1"/>
          </p:nvPr>
        </p:nvSpPr>
        <p:spPr/>
        <p:txBody>
          <a:bodyPr/>
          <a:lstStyle/>
          <a:p>
            <a:r>
              <a:rPr lang="en-US"/>
              <a:t>The project, or single, team consists of a group of people who come together as a distinct organizational unit in </a:t>
            </a:r>
            <a:r>
              <a:rPr lang="en-US" smtClean="0"/>
              <a:t>order to </a:t>
            </a:r>
            <a:r>
              <a:rPr lang="en-US"/>
              <a:t>work on a project or projects. </a:t>
            </a:r>
          </a:p>
          <a:p>
            <a:r>
              <a:rPr lang="en-US"/>
              <a:t>The team is often led by a project manager, though self-managing and </a:t>
            </a:r>
            <a:r>
              <a:rPr lang="en-US" smtClean="0"/>
              <a:t>self-organizing arrangements </a:t>
            </a:r>
            <a:r>
              <a:rPr lang="en-US"/>
              <a:t>are also found</a:t>
            </a:r>
          </a:p>
        </p:txBody>
      </p:sp>
    </p:spTree>
    <p:extLst>
      <p:ext uri="{BB962C8B-B14F-4D97-AF65-F5344CB8AC3E}">
        <p14:creationId xmlns:p14="http://schemas.microsoft.com/office/powerpoint/2010/main" val="409986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24497" y="450585"/>
            <a:ext cx="5922860" cy="1077912"/>
          </a:xfrm>
        </p:spPr>
        <p:txBody>
          <a:bodyPr/>
          <a:lstStyle/>
          <a:p>
            <a:r>
              <a:rPr lang="en-US"/>
              <a:t>The matrix team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11" y="1528497"/>
            <a:ext cx="10926700" cy="3801005"/>
          </a:xfrm>
          <a:prstGeom prst="rect">
            <a:avLst/>
          </a:prstGeom>
        </p:spPr>
      </p:pic>
    </p:spTree>
    <p:extLst>
      <p:ext uri="{BB962C8B-B14F-4D97-AF65-F5344CB8AC3E}">
        <p14:creationId xmlns:p14="http://schemas.microsoft.com/office/powerpoint/2010/main" val="1806527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contract team</a:t>
            </a:r>
          </a:p>
        </p:txBody>
      </p:sp>
      <p:sp>
        <p:nvSpPr>
          <p:cNvPr id="3" name="Content Placeholder 2"/>
          <p:cNvSpPr>
            <a:spLocks noGrp="1"/>
          </p:cNvSpPr>
          <p:nvPr>
            <p:ph idx="1"/>
          </p:nvPr>
        </p:nvSpPr>
        <p:spPr/>
        <p:txBody>
          <a:bodyPr/>
          <a:lstStyle/>
          <a:p>
            <a:r>
              <a:rPr lang="en-US"/>
              <a:t>I</a:t>
            </a:r>
            <a:r>
              <a:rPr lang="en-US" smtClean="0"/>
              <a:t>s </a:t>
            </a:r>
            <a:r>
              <a:rPr lang="en-US"/>
              <a:t>brought in from outside in order to do the project work. </a:t>
            </a:r>
            <a:endParaRPr lang="en-US" smtClean="0"/>
          </a:p>
          <a:p>
            <a:r>
              <a:rPr lang="en-US" smtClean="0"/>
              <a:t>The </a:t>
            </a:r>
            <a:r>
              <a:rPr lang="en-US"/>
              <a:t>client who will judge the success of the </a:t>
            </a:r>
            <a:r>
              <a:rPr lang="en-US" smtClean="0"/>
              <a:t>project</a:t>
            </a:r>
          </a:p>
          <a:p>
            <a:r>
              <a:rPr lang="en-US"/>
              <a:t>A variant of this is the so-called ‘outsourced supply team’: the team is physically situated remotely from the project manager</a:t>
            </a:r>
          </a:p>
        </p:txBody>
      </p:sp>
    </p:spTree>
    <p:extLst>
      <p:ext uri="{BB962C8B-B14F-4D97-AF65-F5344CB8AC3E}">
        <p14:creationId xmlns:p14="http://schemas.microsoft.com/office/powerpoint/2010/main" val="4275908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Mixed structures </a:t>
            </a:r>
          </a:p>
        </p:txBody>
      </p:sp>
      <p:sp>
        <p:nvSpPr>
          <p:cNvPr id="3" name="Content Placeholder 2"/>
          <p:cNvSpPr>
            <a:spLocks noGrp="1"/>
          </p:cNvSpPr>
          <p:nvPr>
            <p:ph idx="1"/>
          </p:nvPr>
        </p:nvSpPr>
        <p:spPr/>
        <p:txBody>
          <a:bodyPr/>
          <a:lstStyle/>
          <a:p>
            <a:r>
              <a:rPr lang="en-US"/>
              <a:t>Some members may be employed to work full </a:t>
            </a:r>
            <a:r>
              <a:rPr lang="en-US" smtClean="0"/>
              <a:t>time</a:t>
            </a:r>
          </a:p>
          <a:p>
            <a:r>
              <a:rPr lang="en-US"/>
              <a:t>Others may work part </a:t>
            </a:r>
            <a:r>
              <a:rPr lang="en-US" smtClean="0"/>
              <a:t>time</a:t>
            </a:r>
          </a:p>
          <a:p>
            <a:r>
              <a:rPr lang="en-US"/>
              <a:t>Some may be part of a matrix </a:t>
            </a:r>
            <a:r>
              <a:rPr lang="en-US" smtClean="0"/>
              <a:t>arrangement</a:t>
            </a:r>
          </a:p>
          <a:p>
            <a:r>
              <a:rPr lang="en-US"/>
              <a:t> </a:t>
            </a:r>
            <a:r>
              <a:rPr lang="en-US" smtClean="0"/>
              <a:t>Others </a:t>
            </a:r>
            <a:r>
              <a:rPr lang="en-US"/>
              <a:t>may be part of a functional hierarchy, undertaking work on the project under their line </a:t>
            </a:r>
            <a:r>
              <a:rPr lang="en-US" smtClean="0"/>
              <a:t>manager’s supervision </a:t>
            </a:r>
            <a:r>
              <a:rPr lang="en-US"/>
              <a:t>by negotiation with their project manager</a:t>
            </a:r>
          </a:p>
        </p:txBody>
      </p:sp>
    </p:spTree>
    <p:extLst>
      <p:ext uri="{BB962C8B-B14F-4D97-AF65-F5344CB8AC3E}">
        <p14:creationId xmlns:p14="http://schemas.microsoft.com/office/powerpoint/2010/main" val="148703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CHAPTER OUTLINE</a:t>
            </a:r>
            <a:endParaRPr lang="en-US"/>
          </a:p>
        </p:txBody>
      </p:sp>
      <p:sp>
        <p:nvSpPr>
          <p:cNvPr id="3" name="Content Placeholder 2"/>
          <p:cNvSpPr>
            <a:spLocks noGrp="1"/>
          </p:cNvSpPr>
          <p:nvPr>
            <p:ph idx="1"/>
          </p:nvPr>
        </p:nvSpPr>
        <p:spPr/>
        <p:txBody>
          <a:bodyPr/>
          <a:lstStyle/>
          <a:p>
            <a:r>
              <a:rPr lang="en-US"/>
              <a:t>1. Defining teams and </a:t>
            </a:r>
            <a:r>
              <a:rPr lang="en-US" smtClean="0"/>
              <a:t>groups</a:t>
            </a:r>
          </a:p>
          <a:p>
            <a:r>
              <a:rPr lang="en-US"/>
              <a:t>2. Cooperation</a:t>
            </a:r>
          </a:p>
        </p:txBody>
      </p:sp>
    </p:spTree>
    <p:extLst>
      <p:ext uri="{BB962C8B-B14F-4D97-AF65-F5344CB8AC3E}">
        <p14:creationId xmlns:p14="http://schemas.microsoft.com/office/powerpoint/2010/main" val="1544093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4</a:t>
            </a:r>
          </a:p>
        </p:txBody>
      </p:sp>
      <p:sp>
        <p:nvSpPr>
          <p:cNvPr id="3" name="Content Placeholder 2"/>
          <p:cNvSpPr>
            <a:spLocks noGrp="1"/>
          </p:cNvSpPr>
          <p:nvPr>
            <p:ph idx="1"/>
          </p:nvPr>
        </p:nvSpPr>
        <p:spPr/>
        <p:txBody>
          <a:bodyPr/>
          <a:lstStyle/>
          <a:p>
            <a:pPr marL="0" indent="0">
              <a:buNone/>
            </a:pPr>
            <a:r>
              <a:rPr lang="en-US" smtClean="0"/>
              <a:t>What </a:t>
            </a:r>
            <a:r>
              <a:rPr lang="en-US"/>
              <a:t>are some of the relative benefits and drawbacks to some of these team configurations? Which one is best for a large and complex problem? Which is normal for a straightforward task?</a:t>
            </a:r>
          </a:p>
        </p:txBody>
      </p:sp>
    </p:spTree>
    <p:extLst>
      <p:ext uri="{BB962C8B-B14F-4D97-AF65-F5344CB8AC3E}">
        <p14:creationId xmlns:p14="http://schemas.microsoft.com/office/powerpoint/2010/main" val="53209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Modern teams</a:t>
            </a:r>
          </a:p>
        </p:txBody>
      </p:sp>
      <p:sp>
        <p:nvSpPr>
          <p:cNvPr id="3" name="Content Placeholder 2"/>
          <p:cNvSpPr>
            <a:spLocks noGrp="1"/>
          </p:cNvSpPr>
          <p:nvPr>
            <p:ph idx="1"/>
          </p:nvPr>
        </p:nvSpPr>
        <p:spPr/>
        <p:txBody>
          <a:bodyPr/>
          <a:lstStyle/>
          <a:p>
            <a:pPr marL="0" indent="0">
              <a:buNone/>
            </a:pPr>
            <a:r>
              <a:rPr lang="en-US" smtClean="0"/>
              <a:t>Three </a:t>
            </a:r>
            <a:r>
              <a:rPr lang="en-US"/>
              <a:t>other important types of team</a:t>
            </a:r>
            <a:r>
              <a:rPr lang="en-US" smtClean="0"/>
              <a:t>:</a:t>
            </a:r>
          </a:p>
          <a:p>
            <a:r>
              <a:rPr lang="en-US" smtClean="0"/>
              <a:t>‘</a:t>
            </a:r>
            <a:r>
              <a:rPr lang="en-US"/>
              <a:t>self-managed teams</a:t>
            </a:r>
            <a:r>
              <a:rPr lang="en-US" smtClean="0"/>
              <a:t>’</a:t>
            </a:r>
          </a:p>
          <a:p>
            <a:r>
              <a:rPr lang="en-US" smtClean="0"/>
              <a:t>‘</a:t>
            </a:r>
            <a:r>
              <a:rPr lang="en-US"/>
              <a:t>self-organizing teams</a:t>
            </a:r>
            <a:r>
              <a:rPr lang="en-US" smtClean="0"/>
              <a:t>’</a:t>
            </a:r>
          </a:p>
          <a:p>
            <a:r>
              <a:rPr lang="en-US" smtClean="0"/>
              <a:t>‘dispersed </a:t>
            </a:r>
            <a:r>
              <a:rPr lang="en-US"/>
              <a:t>virtual teams.</a:t>
            </a:r>
          </a:p>
        </p:txBody>
      </p:sp>
    </p:spTree>
    <p:extLst>
      <p:ext uri="{BB962C8B-B14F-4D97-AF65-F5344CB8AC3E}">
        <p14:creationId xmlns:p14="http://schemas.microsoft.com/office/powerpoint/2010/main" val="209185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45810" y="788373"/>
            <a:ext cx="6588125" cy="1077912"/>
          </a:xfrm>
        </p:spPr>
        <p:txBody>
          <a:bodyPr/>
          <a:lstStyle/>
          <a:p>
            <a:r>
              <a:rPr lang="en-US"/>
              <a:t>Comparing Self-managed and Self-Organizing Teams</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66684" y="2388676"/>
            <a:ext cx="9715500" cy="3746500"/>
          </a:xfrm>
        </p:spPr>
      </p:pic>
    </p:spTree>
    <p:extLst>
      <p:ext uri="{BB962C8B-B14F-4D97-AF65-F5344CB8AC3E}">
        <p14:creationId xmlns:p14="http://schemas.microsoft.com/office/powerpoint/2010/main" val="416918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89703" y="788373"/>
            <a:ext cx="9242425" cy="1077912"/>
          </a:xfrm>
        </p:spPr>
        <p:txBody>
          <a:bodyPr>
            <a:normAutofit fontScale="90000"/>
          </a:bodyPr>
          <a:lstStyle/>
          <a:p>
            <a:r>
              <a:rPr lang="en-US"/>
              <a:t>Teams have organizational and individual benefits, as well as possible challenges and disadvantages</a:t>
            </a:r>
          </a:p>
        </p:txBody>
      </p:sp>
      <p:pic>
        <p:nvPicPr>
          <p:cNvPr id="4" name="Picture 3"/>
          <p:cNvPicPr>
            <a:picLocks noChangeAspect="1"/>
          </p:cNvPicPr>
          <p:nvPr/>
        </p:nvPicPr>
        <p:blipFill>
          <a:blip r:embed="rId2"/>
          <a:stretch>
            <a:fillRect/>
          </a:stretch>
        </p:blipFill>
        <p:spPr>
          <a:xfrm>
            <a:off x="448597" y="2360342"/>
            <a:ext cx="11353800" cy="3381375"/>
          </a:xfrm>
          <a:prstGeom prst="rect">
            <a:avLst/>
          </a:prstGeom>
        </p:spPr>
      </p:pic>
    </p:spTree>
    <p:extLst>
      <p:ext uri="{BB962C8B-B14F-4D97-AF65-F5344CB8AC3E}">
        <p14:creationId xmlns:p14="http://schemas.microsoft.com/office/powerpoint/2010/main" val="4040085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29760" y="729380"/>
            <a:ext cx="7958137" cy="1077912"/>
          </a:xfrm>
        </p:spPr>
        <p:txBody>
          <a:bodyPr/>
          <a:lstStyle/>
          <a:p>
            <a:r>
              <a:rPr lang="en-US"/>
              <a:t>Why do (only some) teams succeed?</a:t>
            </a:r>
          </a:p>
        </p:txBody>
      </p:sp>
      <p:pic>
        <p:nvPicPr>
          <p:cNvPr id="4" name="Picture 3"/>
          <p:cNvPicPr>
            <a:picLocks noChangeAspect="1"/>
          </p:cNvPicPr>
          <p:nvPr/>
        </p:nvPicPr>
        <p:blipFill>
          <a:blip r:embed="rId3"/>
          <a:stretch>
            <a:fillRect/>
          </a:stretch>
        </p:blipFill>
        <p:spPr>
          <a:xfrm>
            <a:off x="1024245" y="2300482"/>
            <a:ext cx="10548322" cy="3663225"/>
          </a:xfrm>
          <a:prstGeom prst="rect">
            <a:avLst/>
          </a:prstGeom>
        </p:spPr>
      </p:pic>
    </p:spTree>
    <p:extLst>
      <p:ext uri="{BB962C8B-B14F-4D97-AF65-F5344CB8AC3E}">
        <p14:creationId xmlns:p14="http://schemas.microsoft.com/office/powerpoint/2010/main" val="3953196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Systems map showing components influencing team effectiveness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4623" y="2052116"/>
            <a:ext cx="8601075" cy="4143375"/>
          </a:xfrm>
          <a:prstGeom prst="rect">
            <a:avLst/>
          </a:prstGeom>
        </p:spPr>
      </p:pic>
    </p:spTree>
    <p:extLst>
      <p:ext uri="{BB962C8B-B14F-4D97-AF65-F5344CB8AC3E}">
        <p14:creationId xmlns:p14="http://schemas.microsoft.com/office/powerpoint/2010/main" val="3344989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57927" y="269082"/>
            <a:ext cx="5377213" cy="1077912"/>
          </a:xfrm>
        </p:spPr>
        <p:txBody>
          <a:bodyPr/>
          <a:lstStyle/>
          <a:p>
            <a:pPr algn="l"/>
            <a:r>
              <a:rPr lang="en-US"/>
              <a:t>2. </a:t>
            </a:r>
            <a:r>
              <a:rPr lang="en-US" b="1"/>
              <a:t>Cooperation</a:t>
            </a:r>
          </a:p>
        </p:txBody>
      </p:sp>
      <p:pic>
        <p:nvPicPr>
          <p:cNvPr id="4" name="Picture 3"/>
          <p:cNvPicPr>
            <a:picLocks noChangeAspect="1"/>
          </p:cNvPicPr>
          <p:nvPr/>
        </p:nvPicPr>
        <p:blipFill>
          <a:blip r:embed="rId2"/>
          <a:stretch>
            <a:fillRect/>
          </a:stretch>
        </p:blipFill>
        <p:spPr>
          <a:xfrm>
            <a:off x="1709387" y="1095534"/>
            <a:ext cx="8631209" cy="5204619"/>
          </a:xfrm>
          <a:prstGeom prst="rect">
            <a:avLst/>
          </a:prstGeom>
        </p:spPr>
      </p:pic>
    </p:spTree>
    <p:extLst>
      <p:ext uri="{BB962C8B-B14F-4D97-AF65-F5344CB8AC3E}">
        <p14:creationId xmlns:p14="http://schemas.microsoft.com/office/powerpoint/2010/main" val="1972937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Experiment: </a:t>
            </a:r>
            <a:r>
              <a:rPr lang="en-US"/>
              <a:t>The Prisoner’s Dilemma </a:t>
            </a:r>
          </a:p>
        </p:txBody>
      </p:sp>
      <p:sp>
        <p:nvSpPr>
          <p:cNvPr id="3" name="Content Placeholder 2"/>
          <p:cNvSpPr>
            <a:spLocks noGrp="1"/>
          </p:cNvSpPr>
          <p:nvPr>
            <p:ph idx="1"/>
          </p:nvPr>
        </p:nvSpPr>
        <p:spPr/>
        <p:txBody>
          <a:bodyPr>
            <a:normAutofit lnSpcReduction="10000"/>
          </a:bodyPr>
          <a:lstStyle/>
          <a:p>
            <a:r>
              <a:rPr lang="en-US" smtClean="0"/>
              <a:t>Imagine </a:t>
            </a:r>
            <a:r>
              <a:rPr lang="en-US"/>
              <a:t>that you are a participant in a social experiment. As you sit down, you are told that you will be playing a game with another person in a separate room. The other participant is also part of the experiment but the two of you will never meet. In the experiment, there is the possibility that you will be awarded some money. Both you and your unknown partner are required to make a choice: either choose to “cooperate,” maximizing your combined reward, or “defect,” (not cooperate) and thereby maximize your individual </a:t>
            </a:r>
            <a:r>
              <a:rPr lang="en-US" smtClean="0"/>
              <a:t>reward. </a:t>
            </a:r>
            <a:r>
              <a:rPr lang="en-US"/>
              <a:t>The choice you make, along with that of </a:t>
            </a:r>
            <a:r>
              <a:rPr lang="en-US" smtClean="0"/>
              <a:t>theother </a:t>
            </a:r>
            <a:r>
              <a:rPr lang="en-US"/>
              <a:t>participant, will result in one of three unique outcomes to this task, illustrated below in Figure </a:t>
            </a:r>
            <a:r>
              <a:rPr lang="en-US" smtClean="0"/>
              <a:t>1 </a:t>
            </a:r>
            <a:endParaRPr lang="en-US"/>
          </a:p>
        </p:txBody>
      </p:sp>
      <p:sp>
        <p:nvSpPr>
          <p:cNvPr id="4" name="Right Arrow 3"/>
          <p:cNvSpPr/>
          <p:nvPr/>
        </p:nvSpPr>
        <p:spPr>
          <a:xfrm>
            <a:off x="8893744" y="55188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145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4975" y="342900"/>
            <a:ext cx="8782050" cy="6172200"/>
          </a:xfrm>
          <a:prstGeom prst="rect">
            <a:avLst/>
          </a:prstGeom>
        </p:spPr>
      </p:pic>
    </p:spTree>
    <p:extLst>
      <p:ext uri="{BB962C8B-B14F-4D97-AF65-F5344CB8AC3E}">
        <p14:creationId xmlns:p14="http://schemas.microsoft.com/office/powerpoint/2010/main" val="1933985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Differences in Cooperation </a:t>
            </a:r>
          </a:p>
        </p:txBody>
      </p:sp>
      <p:sp>
        <p:nvSpPr>
          <p:cNvPr id="3" name="Content Placeholder 2"/>
          <p:cNvSpPr>
            <a:spLocks noGrp="1"/>
          </p:cNvSpPr>
          <p:nvPr>
            <p:ph sz="half" idx="1"/>
          </p:nvPr>
        </p:nvSpPr>
        <p:spPr/>
        <p:txBody>
          <a:bodyPr/>
          <a:lstStyle/>
          <a:p>
            <a:endParaRPr lang="en-US" smtClean="0"/>
          </a:p>
          <a:p>
            <a:endParaRPr lang="en-US"/>
          </a:p>
          <a:p>
            <a:r>
              <a:rPr lang="en-US" smtClean="0"/>
              <a:t>Social </a:t>
            </a:r>
            <a:r>
              <a:rPr lang="en-US"/>
              <a:t>Value Orientation </a:t>
            </a:r>
            <a:endParaRPr lang="en-US" smtClean="0"/>
          </a:p>
          <a:p>
            <a:r>
              <a:rPr lang="en-US"/>
              <a:t>Empathic AbilityEmpathic Ability</a:t>
            </a:r>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89053" y="2052638"/>
            <a:ext cx="3649445" cy="3997325"/>
          </a:xfrm>
        </p:spPr>
      </p:pic>
    </p:spTree>
    <p:extLst>
      <p:ext uri="{BB962C8B-B14F-4D97-AF65-F5344CB8AC3E}">
        <p14:creationId xmlns:p14="http://schemas.microsoft.com/office/powerpoint/2010/main" val="404284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 </a:t>
            </a:r>
          </a:p>
        </p:txBody>
      </p:sp>
      <p:sp>
        <p:nvSpPr>
          <p:cNvPr id="3" name="Content Placeholder 2"/>
          <p:cNvSpPr>
            <a:spLocks noGrp="1"/>
          </p:cNvSpPr>
          <p:nvPr>
            <p:ph idx="1"/>
          </p:nvPr>
        </p:nvSpPr>
        <p:spPr/>
        <p:txBody>
          <a:bodyPr/>
          <a:lstStyle/>
          <a:p>
            <a:r>
              <a:rPr lang="en-US"/>
              <a:t>Defining Teams and </a:t>
            </a:r>
            <a:r>
              <a:rPr lang="en-US" smtClean="0"/>
              <a:t>Groups</a:t>
            </a:r>
          </a:p>
          <a:p>
            <a:r>
              <a:rPr lang="en-US" smtClean="0"/>
              <a:t>Define </a:t>
            </a:r>
            <a:r>
              <a:rPr lang="en-US"/>
              <a:t>“cooperation” </a:t>
            </a:r>
            <a:endParaRPr lang="en-US" smtClean="0"/>
          </a:p>
          <a:p>
            <a:r>
              <a:rPr lang="en-US" smtClean="0"/>
              <a:t>Distinguish </a:t>
            </a:r>
            <a:r>
              <a:rPr lang="en-US"/>
              <a:t>between different social value </a:t>
            </a:r>
            <a:r>
              <a:rPr lang="en-US" smtClean="0"/>
              <a:t>orientations</a:t>
            </a:r>
          </a:p>
          <a:p>
            <a:r>
              <a:rPr lang="en-US" smtClean="0"/>
              <a:t>Influences </a:t>
            </a:r>
            <a:r>
              <a:rPr lang="en-US"/>
              <a:t>on cooperation </a:t>
            </a:r>
            <a:endParaRPr lang="en-US" smtClean="0"/>
          </a:p>
          <a:p>
            <a:r>
              <a:rPr lang="en-US" smtClean="0"/>
              <a:t>Explain methods </a:t>
            </a:r>
            <a:r>
              <a:rPr lang="en-US"/>
              <a:t>psychologists use to research cooperation</a:t>
            </a:r>
          </a:p>
        </p:txBody>
      </p:sp>
    </p:spTree>
    <p:extLst>
      <p:ext uri="{BB962C8B-B14F-4D97-AF65-F5344CB8AC3E}">
        <p14:creationId xmlns:p14="http://schemas.microsoft.com/office/powerpoint/2010/main" val="3815912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Situational Influences of Cooperation</a:t>
            </a:r>
          </a:p>
        </p:txBody>
      </p:sp>
      <p:sp>
        <p:nvSpPr>
          <p:cNvPr id="3" name="Content Placeholder 2"/>
          <p:cNvSpPr>
            <a:spLocks noGrp="1"/>
          </p:cNvSpPr>
          <p:nvPr>
            <p:ph idx="1"/>
          </p:nvPr>
        </p:nvSpPr>
        <p:spPr/>
        <p:txBody>
          <a:bodyPr/>
          <a:lstStyle/>
          <a:p>
            <a:r>
              <a:rPr lang="en-US"/>
              <a:t>Communication and </a:t>
            </a:r>
            <a:r>
              <a:rPr lang="en-US" smtClean="0"/>
              <a:t>Commitment </a:t>
            </a:r>
          </a:p>
          <a:p>
            <a:r>
              <a:rPr lang="en-US" smtClean="0"/>
              <a:t>Trust</a:t>
            </a:r>
            <a:endParaRPr lang="en-US"/>
          </a:p>
          <a:p>
            <a:r>
              <a:rPr lang="en-US"/>
              <a:t>Group </a:t>
            </a:r>
            <a:r>
              <a:rPr lang="en-US" smtClean="0"/>
              <a:t>Identification </a:t>
            </a:r>
          </a:p>
          <a:p>
            <a:r>
              <a:rPr lang="en-US" smtClean="0"/>
              <a:t>Culture </a:t>
            </a:r>
            <a:endParaRPr lang="en-US"/>
          </a:p>
        </p:txBody>
      </p:sp>
    </p:spTree>
    <p:extLst>
      <p:ext uri="{BB962C8B-B14F-4D97-AF65-F5344CB8AC3E}">
        <p14:creationId xmlns:p14="http://schemas.microsoft.com/office/powerpoint/2010/main" val="105666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Questions</a:t>
            </a:r>
          </a:p>
        </p:txBody>
      </p:sp>
      <p:sp>
        <p:nvSpPr>
          <p:cNvPr id="3" name="Content Placeholder 2"/>
          <p:cNvSpPr>
            <a:spLocks noGrp="1"/>
          </p:cNvSpPr>
          <p:nvPr>
            <p:ph idx="1"/>
          </p:nvPr>
        </p:nvSpPr>
        <p:spPr/>
        <p:txBody>
          <a:bodyPr>
            <a:normAutofit fontScale="92500" lnSpcReduction="20000"/>
          </a:bodyPr>
          <a:lstStyle/>
          <a:p>
            <a:r>
              <a:rPr lang="en-US" smtClean="0"/>
              <a:t>1</a:t>
            </a:r>
            <a:r>
              <a:rPr lang="en-US"/>
              <a:t>. Which groups do you identify with? Consider sports teams, home towns, and universities. How does your identification with these groups make you feel about other members of these groups? What about members of competing groups? </a:t>
            </a:r>
            <a:endParaRPr lang="en-US" smtClean="0"/>
          </a:p>
          <a:p>
            <a:r>
              <a:rPr lang="en-US" smtClean="0"/>
              <a:t>2</a:t>
            </a:r>
            <a:r>
              <a:rPr lang="en-US"/>
              <a:t>. Thinking of all the accomplishments of humanity throughout history which do you believe required the greatest amounts of cooperation? Why? </a:t>
            </a:r>
            <a:endParaRPr lang="en-US" smtClean="0"/>
          </a:p>
          <a:p>
            <a:r>
              <a:rPr lang="en-US" smtClean="0"/>
              <a:t>3</a:t>
            </a:r>
            <a:r>
              <a:rPr lang="en-US"/>
              <a:t>. In your experience working on group projects—such as group projects for a class—what have you noticed regarding the themes presented in this module (eg. Competition, free riding, cooperation, trust)? How could you use the material you have just learned to make group projects more effective?</a:t>
            </a:r>
          </a:p>
        </p:txBody>
      </p:sp>
    </p:spTree>
    <p:extLst>
      <p:ext uri="{BB962C8B-B14F-4D97-AF65-F5344CB8AC3E}">
        <p14:creationId xmlns:p14="http://schemas.microsoft.com/office/powerpoint/2010/main" val="2896892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Forming </a:t>
            </a:r>
            <a:r>
              <a:rPr lang="en-US" b="1" smtClean="0"/>
              <a:t>groups</a:t>
            </a:r>
            <a:br>
              <a:rPr lang="en-US" b="1" smtClean="0"/>
            </a:br>
            <a:r>
              <a:rPr lang="en-US" b="1"/>
              <a:t>(</a:t>
            </a:r>
            <a:r>
              <a:rPr lang="en-US" b="1" smtClean="0"/>
              <a:t>homework)</a:t>
            </a:r>
            <a:endParaRPr lang="en-US"/>
          </a:p>
        </p:txBody>
      </p:sp>
      <p:sp>
        <p:nvSpPr>
          <p:cNvPr id="3" name="Content Placeholder 2"/>
          <p:cNvSpPr>
            <a:spLocks noGrp="1"/>
          </p:cNvSpPr>
          <p:nvPr>
            <p:ph idx="1"/>
          </p:nvPr>
        </p:nvSpPr>
        <p:spPr/>
        <p:txBody>
          <a:bodyPr>
            <a:normAutofit/>
          </a:bodyPr>
          <a:lstStyle/>
          <a:p>
            <a:r>
              <a:rPr lang="en-US" sz="2400" smtClean="0"/>
              <a:t>5-7 members/a group</a:t>
            </a:r>
          </a:p>
          <a:p>
            <a:r>
              <a:rPr lang="en-US" sz="2400" smtClean="0"/>
              <a:t> Introduce and </a:t>
            </a:r>
            <a:r>
              <a:rPr lang="en-US" sz="2400"/>
              <a:t>get to know </a:t>
            </a:r>
            <a:r>
              <a:rPr lang="en-US" sz="2400" smtClean="0"/>
              <a:t>each other.</a:t>
            </a:r>
          </a:p>
          <a:p>
            <a:r>
              <a:rPr lang="en-US" sz="2400"/>
              <a:t>T</a:t>
            </a:r>
            <a:r>
              <a:rPr lang="en-US" sz="2400" smtClean="0"/>
              <a:t>ake </a:t>
            </a:r>
            <a:r>
              <a:rPr lang="en-US" sz="2400"/>
              <a:t>pictures with all members of the group with creative </a:t>
            </a:r>
            <a:r>
              <a:rPr lang="en-US" sz="2400" smtClean="0"/>
              <a:t>poses</a:t>
            </a:r>
            <a:r>
              <a:rPr lang="en-US" sz="2400"/>
              <a:t>, </a:t>
            </a:r>
            <a:r>
              <a:rPr lang="en-US" sz="2400" smtClean="0"/>
              <a:t>sharing with others in the next slot.</a:t>
            </a:r>
          </a:p>
          <a:p>
            <a:pPr marL="0" indent="0">
              <a:buNone/>
            </a:pPr>
            <a:endParaRPr lang="en-US" sz="2400"/>
          </a:p>
          <a:p>
            <a:pPr marL="0" indent="0">
              <a:buNone/>
            </a:pPr>
            <a:r>
              <a:rPr lang="en-US" sz="2400" smtClean="0">
                <a:solidFill>
                  <a:srgbClr val="FF0000"/>
                </a:solidFill>
              </a:rPr>
              <a:t>Note</a:t>
            </a:r>
            <a:r>
              <a:rPr lang="en-US" sz="2400">
                <a:solidFill>
                  <a:srgbClr val="FF0000"/>
                </a:solidFill>
              </a:rPr>
              <a:t>: This group will be the group that will work with you on a project to practice the skill throughout the course.</a:t>
            </a:r>
          </a:p>
        </p:txBody>
      </p:sp>
    </p:spTree>
    <p:extLst>
      <p:ext uri="{BB962C8B-B14F-4D97-AF65-F5344CB8AC3E}">
        <p14:creationId xmlns:p14="http://schemas.microsoft.com/office/powerpoint/2010/main" val="1763296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12392" y="2661535"/>
            <a:ext cx="4367916" cy="1871964"/>
          </a:xfrm>
          <a:prstGeom prst="rect">
            <a:avLst/>
          </a:prstGeom>
        </p:spPr>
      </p:pic>
    </p:spTree>
    <p:extLst>
      <p:ext uri="{BB962C8B-B14F-4D97-AF65-F5344CB8AC3E}">
        <p14:creationId xmlns:p14="http://schemas.microsoft.com/office/powerpoint/2010/main" val="149674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1. Defining teams and groups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055510"/>
              </p:ext>
            </p:extLst>
          </p:nvPr>
        </p:nvGraphicFramePr>
        <p:xfrm>
          <a:off x="2773363" y="2052638"/>
          <a:ext cx="7796212" cy="399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6790722" y="2329934"/>
            <a:ext cx="1992853" cy="369332"/>
          </a:xfrm>
          <a:prstGeom prst="rect">
            <a:avLst/>
          </a:prstGeom>
          <a:solidFill>
            <a:schemeClr val="accent1">
              <a:lumMod val="60000"/>
              <a:lumOff val="40000"/>
            </a:schemeClr>
          </a:solidFill>
        </p:spPr>
        <p:txBody>
          <a:bodyPr wrap="none">
            <a:spAutoFit/>
          </a:bodyPr>
          <a:lstStyle/>
          <a:p>
            <a:r>
              <a:rPr lang="en-US">
                <a:solidFill>
                  <a:srgbClr val="FF0000"/>
                </a:solidFill>
              </a:rPr>
              <a:t>What is a group? </a:t>
            </a:r>
          </a:p>
        </p:txBody>
      </p:sp>
    </p:spTree>
    <p:extLst>
      <p:ext uri="{BB962C8B-B14F-4D97-AF65-F5344CB8AC3E}">
        <p14:creationId xmlns:p14="http://schemas.microsoft.com/office/powerpoint/2010/main" val="385971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Formal groups</a:t>
            </a:r>
          </a:p>
        </p:txBody>
      </p:sp>
      <p:sp>
        <p:nvSpPr>
          <p:cNvPr id="3" name="Content Placeholder 2"/>
          <p:cNvSpPr>
            <a:spLocks noGrp="1"/>
          </p:cNvSpPr>
          <p:nvPr>
            <p:ph idx="1"/>
          </p:nvPr>
        </p:nvSpPr>
        <p:spPr>
          <a:xfrm>
            <a:off x="2062399" y="1719607"/>
            <a:ext cx="7796540" cy="3997828"/>
          </a:xfrm>
        </p:spPr>
        <p:txBody>
          <a:bodyPr>
            <a:normAutofit fontScale="92500" lnSpcReduction="20000"/>
          </a:bodyPr>
          <a:lstStyle/>
          <a:p>
            <a:pPr marL="0" indent="0">
              <a:buNone/>
            </a:pPr>
            <a:r>
              <a:rPr lang="en-US" smtClean="0"/>
              <a:t>are </a:t>
            </a:r>
            <a:r>
              <a:rPr lang="en-US"/>
              <a:t>used </a:t>
            </a:r>
            <a:r>
              <a:rPr lang="en-US" smtClean="0"/>
              <a:t>to:</a:t>
            </a:r>
          </a:p>
          <a:p>
            <a:r>
              <a:rPr lang="en-US" smtClean="0"/>
              <a:t> </a:t>
            </a:r>
            <a:r>
              <a:rPr lang="en-US"/>
              <a:t>organize and distribute </a:t>
            </a:r>
            <a:r>
              <a:rPr lang="en-US" smtClean="0"/>
              <a:t>work</a:t>
            </a:r>
          </a:p>
          <a:p>
            <a:r>
              <a:rPr lang="en-US" smtClean="0"/>
              <a:t>pool information</a:t>
            </a:r>
          </a:p>
          <a:p>
            <a:r>
              <a:rPr lang="en-US" smtClean="0"/>
              <a:t>devise plans</a:t>
            </a:r>
          </a:p>
          <a:p>
            <a:r>
              <a:rPr lang="en-US" smtClean="0"/>
              <a:t>coordinate activities</a:t>
            </a:r>
          </a:p>
          <a:p>
            <a:r>
              <a:rPr lang="en-US" smtClean="0"/>
              <a:t>increase commitment</a:t>
            </a:r>
          </a:p>
          <a:p>
            <a:r>
              <a:rPr lang="en-US" smtClean="0"/>
              <a:t>Negotiate</a:t>
            </a:r>
          </a:p>
          <a:p>
            <a:r>
              <a:rPr lang="en-US" smtClean="0"/>
              <a:t>resolve </a:t>
            </a:r>
            <a:r>
              <a:rPr lang="en-US"/>
              <a:t>conflicts and conduct inquests.</a:t>
            </a:r>
          </a:p>
        </p:txBody>
      </p:sp>
      <p:pic>
        <p:nvPicPr>
          <p:cNvPr id="5" name="Picture 4"/>
          <p:cNvPicPr>
            <a:picLocks noChangeAspect="1"/>
          </p:cNvPicPr>
          <p:nvPr/>
        </p:nvPicPr>
        <p:blipFill>
          <a:blip r:embed="rId2"/>
          <a:stretch>
            <a:fillRect/>
          </a:stretch>
        </p:blipFill>
        <p:spPr>
          <a:xfrm>
            <a:off x="5864699" y="2449459"/>
            <a:ext cx="4808207" cy="2703802"/>
          </a:xfrm>
          <a:prstGeom prst="rect">
            <a:avLst/>
          </a:prstGeom>
        </p:spPr>
      </p:pic>
    </p:spTree>
    <p:extLst>
      <p:ext uri="{BB962C8B-B14F-4D97-AF65-F5344CB8AC3E}">
        <p14:creationId xmlns:p14="http://schemas.microsoft.com/office/powerpoint/2010/main" val="200717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Informal groups</a:t>
            </a:r>
            <a:endParaRPr lang="en-US"/>
          </a:p>
        </p:txBody>
      </p:sp>
      <p:sp>
        <p:nvSpPr>
          <p:cNvPr id="3" name="Content Placeholder 2"/>
          <p:cNvSpPr>
            <a:spLocks noGrp="1"/>
          </p:cNvSpPr>
          <p:nvPr>
            <p:ph idx="1"/>
          </p:nvPr>
        </p:nvSpPr>
        <p:spPr/>
        <p:txBody>
          <a:bodyPr/>
          <a:lstStyle/>
          <a:p>
            <a:pPr marL="0" indent="0">
              <a:buNone/>
            </a:pPr>
            <a:r>
              <a:rPr lang="en-US"/>
              <a:t>are used to:</a:t>
            </a:r>
          </a:p>
          <a:p>
            <a:r>
              <a:rPr lang="en-US" smtClean="0"/>
              <a:t>to </a:t>
            </a:r>
            <a:r>
              <a:rPr lang="en-US"/>
              <a:t>satisfy needs of </a:t>
            </a:r>
            <a:r>
              <a:rPr lang="en-US" smtClean="0"/>
              <a:t>affiliation</a:t>
            </a:r>
          </a:p>
          <a:p>
            <a:r>
              <a:rPr lang="en-US" smtClean="0"/>
              <a:t>act </a:t>
            </a:r>
            <a:r>
              <a:rPr lang="en-US"/>
              <a:t>as a forum </a:t>
            </a:r>
            <a:r>
              <a:rPr lang="en-US" smtClean="0"/>
              <a:t>for exploring </a:t>
            </a:r>
            <a:r>
              <a:rPr lang="en-US"/>
              <a:t>self-concept as a means of gaining </a:t>
            </a:r>
            <a:r>
              <a:rPr lang="en-US" smtClean="0"/>
              <a:t>support</a:t>
            </a:r>
          </a:p>
          <a:p>
            <a:r>
              <a:rPr lang="en-US" smtClean="0"/>
              <a:t>have </a:t>
            </a:r>
            <a:r>
              <a:rPr lang="en-US"/>
              <a:t>an important effect on formal work </a:t>
            </a:r>
            <a:r>
              <a:rPr lang="en-US" smtClean="0"/>
              <a:t>tasks:</a:t>
            </a:r>
          </a:p>
          <a:p>
            <a:pPr marL="0" indent="0">
              <a:buNone/>
            </a:pPr>
            <a:r>
              <a:rPr lang="en-US" sz="1600" i="1" smtClean="0">
                <a:solidFill>
                  <a:schemeClr val="accent1">
                    <a:lumMod val="75000"/>
                  </a:schemeClr>
                </a:solidFill>
              </a:rPr>
              <a:t>for </a:t>
            </a:r>
            <a:r>
              <a:rPr lang="en-US" sz="1600" i="1">
                <a:solidFill>
                  <a:schemeClr val="accent1">
                    <a:lumMod val="75000"/>
                  </a:schemeClr>
                </a:solidFill>
              </a:rPr>
              <a:t>example by exerting subtle pressures on group members to conform to a particular work rate, or as ‘places’ where news, gossip, etc., is exchanged. </a:t>
            </a:r>
          </a:p>
        </p:txBody>
      </p:sp>
    </p:spTree>
    <p:extLst>
      <p:ext uri="{BB962C8B-B14F-4D97-AF65-F5344CB8AC3E}">
        <p14:creationId xmlns:p14="http://schemas.microsoft.com/office/powerpoint/2010/main" val="194120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What is a team? </a:t>
            </a:r>
          </a:p>
        </p:txBody>
      </p:sp>
      <p:sp>
        <p:nvSpPr>
          <p:cNvPr id="3" name="Content Placeholder 2"/>
          <p:cNvSpPr>
            <a:spLocks noGrp="1"/>
          </p:cNvSpPr>
          <p:nvPr>
            <p:ph idx="1"/>
          </p:nvPr>
        </p:nvSpPr>
        <p:spPr>
          <a:xfrm>
            <a:off x="2078182" y="2052116"/>
            <a:ext cx="8491957" cy="3997828"/>
          </a:xfrm>
          <a:solidFill>
            <a:schemeClr val="accent1"/>
          </a:solidFill>
        </p:spPr>
        <p:txBody>
          <a:bodyPr/>
          <a:lstStyle/>
          <a:p>
            <a:pPr marL="0" indent="0" algn="ctr">
              <a:buNone/>
            </a:pPr>
            <a:r>
              <a:rPr lang="en-US" b="1"/>
              <a:t>Activity 1 </a:t>
            </a:r>
            <a:endParaRPr lang="en-US" b="1" smtClean="0"/>
          </a:p>
          <a:p>
            <a:pPr marL="0" indent="0" algn="ctr">
              <a:buNone/>
            </a:pPr>
            <a:r>
              <a:rPr lang="en-US" smtClean="0"/>
              <a:t>Write </a:t>
            </a:r>
            <a:r>
              <a:rPr lang="en-US"/>
              <a:t>your own definition of a ‘team’ (in 20 words or less). Provide an example of a team working toward an achievable goals</a:t>
            </a:r>
          </a:p>
        </p:txBody>
      </p:sp>
    </p:spTree>
    <p:extLst>
      <p:ext uri="{BB962C8B-B14F-4D97-AF65-F5344CB8AC3E}">
        <p14:creationId xmlns:p14="http://schemas.microsoft.com/office/powerpoint/2010/main" val="193903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09606" y="979055"/>
            <a:ext cx="8812212" cy="3740872"/>
          </a:xfrm>
        </p:spPr>
        <p:txBody>
          <a:bodyPr/>
          <a:lstStyle/>
          <a:p>
            <a:r>
              <a:rPr lang="en-US" b="1"/>
              <a:t>A</a:t>
            </a:r>
            <a:r>
              <a:rPr lang="en-US" b="1" smtClean="0"/>
              <a:t> team: </a:t>
            </a:r>
            <a:r>
              <a:rPr lang="en-US" smtClean="0"/>
              <a:t>as </a:t>
            </a:r>
            <a:r>
              <a:rPr lang="en-US"/>
              <a:t>a particularly cohesive and purposeful type of </a:t>
            </a:r>
            <a:r>
              <a:rPr lang="en-US" b="1"/>
              <a:t>work group </a:t>
            </a:r>
          </a:p>
        </p:txBody>
      </p:sp>
      <p:pic>
        <p:nvPicPr>
          <p:cNvPr id="4" name="Picture 3"/>
          <p:cNvPicPr>
            <a:picLocks noChangeAspect="1"/>
          </p:cNvPicPr>
          <p:nvPr/>
        </p:nvPicPr>
        <p:blipFill>
          <a:blip r:embed="rId2"/>
          <a:stretch>
            <a:fillRect/>
          </a:stretch>
        </p:blipFill>
        <p:spPr>
          <a:xfrm>
            <a:off x="3067759" y="1703773"/>
            <a:ext cx="6079848" cy="4387609"/>
          </a:xfrm>
          <a:prstGeom prst="rect">
            <a:avLst/>
          </a:prstGeom>
        </p:spPr>
      </p:pic>
    </p:spTree>
    <p:extLst>
      <p:ext uri="{BB962C8B-B14F-4D97-AF65-F5344CB8AC3E}">
        <p14:creationId xmlns:p14="http://schemas.microsoft.com/office/powerpoint/2010/main" val="290171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964537154"/>
              </p:ext>
            </p:extLst>
          </p:nvPr>
        </p:nvGraphicFramePr>
        <p:xfrm>
          <a:off x="101600" y="452582"/>
          <a:ext cx="9855200" cy="5911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Elbow Connector 9"/>
          <p:cNvCxnSpPr/>
          <p:nvPr/>
        </p:nvCxnSpPr>
        <p:spPr>
          <a:xfrm>
            <a:off x="8044874" y="3870127"/>
            <a:ext cx="914400" cy="914400"/>
          </a:xfrm>
          <a:prstGeom prst="bentConnector3">
            <a:avLst>
              <a:gd name="adj1" fmla="val 41919"/>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02074" y="3778069"/>
            <a:ext cx="2364510" cy="923330"/>
          </a:xfrm>
          <a:prstGeom prst="rect">
            <a:avLst/>
          </a:prstGeom>
        </p:spPr>
        <p:txBody>
          <a:bodyPr wrap="square">
            <a:spAutoFit/>
          </a:bodyPr>
          <a:lstStyle/>
          <a:p>
            <a:r>
              <a:rPr lang="en-US"/>
              <a:t>three or more people </a:t>
            </a:r>
          </a:p>
          <a:p>
            <a:r>
              <a:rPr lang="en-US"/>
              <a:t>identifiable by name or type</a:t>
            </a:r>
          </a:p>
        </p:txBody>
      </p:sp>
    </p:spTree>
    <p:extLst>
      <p:ext uri="{BB962C8B-B14F-4D97-AF65-F5344CB8AC3E}">
        <p14:creationId xmlns:p14="http://schemas.microsoft.com/office/powerpoint/2010/main" val="2542284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506</TotalTime>
  <Words>1144</Words>
  <Application>Microsoft Office PowerPoint</Application>
  <PresentationFormat>Widescreen</PresentationFormat>
  <Paragraphs>112</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MS Shell Dlg 2</vt:lpstr>
      <vt:lpstr>Wingdings</vt:lpstr>
      <vt:lpstr>Wingdings 3</vt:lpstr>
      <vt:lpstr>Madison</vt:lpstr>
      <vt:lpstr>Group and team overview</vt:lpstr>
      <vt:lpstr>CHAPTER OUTLINE</vt:lpstr>
      <vt:lpstr>Learning Objectives </vt:lpstr>
      <vt:lpstr>1. Defining teams and groups</vt:lpstr>
      <vt:lpstr>Formal groups</vt:lpstr>
      <vt:lpstr>Informal groups</vt:lpstr>
      <vt:lpstr>What is a team? </vt:lpstr>
      <vt:lpstr>PowerPoint Presentation</vt:lpstr>
      <vt:lpstr>PowerPoint Presentation</vt:lpstr>
      <vt:lpstr>Activity 2</vt:lpstr>
      <vt:lpstr>Is a team or group really needed? </vt:lpstr>
      <vt:lpstr>Types of teams</vt:lpstr>
      <vt:lpstr>The traditional hierarchical structure</vt:lpstr>
      <vt:lpstr>Activity 3</vt:lpstr>
      <vt:lpstr>THE FUNCTIONAL TEAM</vt:lpstr>
      <vt:lpstr>The project (single) team</vt:lpstr>
      <vt:lpstr>The matrix team</vt:lpstr>
      <vt:lpstr>The contract team</vt:lpstr>
      <vt:lpstr>Mixed structures </vt:lpstr>
      <vt:lpstr>Activity 4</vt:lpstr>
      <vt:lpstr>Modern teams</vt:lpstr>
      <vt:lpstr>Comparing Self-managed and Self-Organizing Teams</vt:lpstr>
      <vt:lpstr>Teams have organizational and individual benefits, as well as possible challenges and disadvantages</vt:lpstr>
      <vt:lpstr>Why do (only some) teams succeed?</vt:lpstr>
      <vt:lpstr>Systems map showing components influencing team effectiveness</vt:lpstr>
      <vt:lpstr>2. Cooperation</vt:lpstr>
      <vt:lpstr>Experiment: The Prisoner’s Dilemma </vt:lpstr>
      <vt:lpstr>PowerPoint Presentation</vt:lpstr>
      <vt:lpstr>Individual Differences in Cooperation </vt:lpstr>
      <vt:lpstr>Situational Influences of Cooperation</vt:lpstr>
      <vt:lpstr>Discussion Questions</vt:lpstr>
      <vt:lpstr>Forming groups (homework)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57</cp:revision>
  <dcterms:created xsi:type="dcterms:W3CDTF">2021-07-31T01:53:12Z</dcterms:created>
  <dcterms:modified xsi:type="dcterms:W3CDTF">2021-08-03T13:30:48Z</dcterms:modified>
</cp:coreProperties>
</file>