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Lor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g9oiSh4e0UKn7cOSs4AhRTYEL2p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Le Thi Phuong Dung (FPTU DN)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or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boldItalic.fntdata"/><Relationship Id="rId30" Type="http://schemas.openxmlformats.org/officeDocument/2006/relationships/font" Target="fonts/Lor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8-05T09:21:38.938">
    <p:pos x="6000" y="0"/>
    <p:text>Chỗ này hình như có nhầm lẫn gì đó nên Dung add thêm 3 slides ở ngay dưới. Nếu sử dụng 3 slides Dung add, thì mình sẽ bỏ đi slide 17 và 21 nhé. Chị Mai và Yến review lại giúp Dung với.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N0Lo1Pg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69cbfc143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e69cbfc143_0_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69cbfc1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e69cbfc143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69cbfc14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e69cbfc143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PanelTitle-GrommetsCombined.png" id="13" name="Google Shape;1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1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21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1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3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0" name="Google Shape;90;p31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Arial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Aria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Aria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Aria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Arial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3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3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32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100" name="Google Shape;100;p3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3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3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4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34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3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34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5" name="Google Shape;115;p34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116" name="Google Shape;116;p3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5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35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3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4" name="Google Shape;124;p3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28" name="Google Shape;128;p3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1" name="Google Shape;131;p3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7"/>
          <p:cNvSpPr txBox="1"/>
          <p:nvPr>
            <p:ph idx="1" type="body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5" name="Google Shape;135;p3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8" name="Google Shape;138;p37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2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2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30" name="Google Shape;30;p23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3" type="body"/>
          </p:nvPr>
        </p:nvSpPr>
        <p:spPr>
          <a:xfrm>
            <a:off x="6180671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32" name="Google Shape;32;p23"/>
          <p:cNvSpPr txBox="1"/>
          <p:nvPr>
            <p:ph idx="4" type="body"/>
          </p:nvPr>
        </p:nvSpPr>
        <p:spPr>
          <a:xfrm>
            <a:off x="6180671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2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24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2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2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2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66" name="Google Shape;66;p2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28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9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2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PanelContent-GrommetsCombined.png" id="6" name="Google Shape;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lang="en-US"/>
              <a:t>Group and team theory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US"/>
              <a:t>Session IV</a:t>
            </a:r>
            <a:endParaRPr/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0070" y="352231"/>
            <a:ext cx="3633531" cy="101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en-US"/>
              <a:t>Review &amp; Reflection Questions </a:t>
            </a:r>
            <a:endParaRPr/>
          </a:p>
        </p:txBody>
      </p:sp>
      <p:sp>
        <p:nvSpPr>
          <p:cNvPr id="202" name="Google Shape;202;p1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Why are diverse teams better at decision-making and problem-solving? 1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What are some of the challenges that multicultural teams face?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How might you further cultivate your own cultural intelligence?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What are some potential points of divergence between cultures?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>
            <p:ph type="title"/>
          </p:nvPr>
        </p:nvSpPr>
        <p:spPr>
          <a:xfrm>
            <a:off x="2015069" y="521681"/>
            <a:ext cx="81588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en-US"/>
              <a:t>16. Conflict and Negotiation</a:t>
            </a:r>
            <a:br>
              <a:rPr lang="en-US"/>
            </a:br>
            <a:endParaRPr/>
          </a:p>
        </p:txBody>
      </p:sp>
      <p:pic>
        <p:nvPicPr>
          <p:cNvPr id="208" name="Google Shape;20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075" y="2191189"/>
            <a:ext cx="4982300" cy="37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en-US"/>
              <a:t>Definitions of Conflict </a:t>
            </a:r>
            <a:endParaRPr/>
          </a:p>
        </p:txBody>
      </p:sp>
      <p:sp>
        <p:nvSpPr>
          <p:cNvPr id="214" name="Google Shape;214;p1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As an expressed struggle between interdependent parties over goals which they perceive as incompatible or resources which they perceive to be insufficient. (Hocker and Wilmot (2001) 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Arial"/>
              <a:buAutoNum type="arabicPeriod"/>
            </a:pPr>
            <a:r>
              <a:rPr lang="en-US"/>
              <a:t>First of all, conflict must be expressed.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Arial"/>
              <a:buAutoNum type="arabicPeriod"/>
            </a:pPr>
            <a:r>
              <a:rPr lang="en-US"/>
              <a:t>Second, conflict takes place between or among parties who are interdependent—that is, who need each other to accomplish something.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Arial"/>
              <a:buAutoNum type="arabicPeriod"/>
            </a:pPr>
            <a:r>
              <a:rPr lang="en-US"/>
              <a:t>Finally, conflict involves clashes over what people want or over the means for them to achieve it.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/>
              <a:t>The Positive and Negative Sides of Conflict</a:t>
            </a:r>
            <a:endParaRPr/>
          </a:p>
        </p:txBody>
      </p:sp>
      <p:pic>
        <p:nvPicPr>
          <p:cNvPr id="220" name="Google Shape;220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6280" y="2557463"/>
            <a:ext cx="4579439" cy="33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en-US"/>
              <a:t>Types of Conflict </a:t>
            </a:r>
            <a:endParaRPr/>
          </a:p>
        </p:txBody>
      </p:sp>
      <p:sp>
        <p:nvSpPr>
          <p:cNvPr id="226" name="Google Shape;226;p1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Conflicts of substance.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Conflicts of value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Conflicts of process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Conflicts of misperceived differences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Relationship conflicts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en-US"/>
              <a:t>A Model of the Conflict Process</a:t>
            </a:r>
            <a:endParaRPr/>
          </a:p>
        </p:txBody>
      </p:sp>
      <p:sp>
        <p:nvSpPr>
          <p:cNvPr id="232" name="Google Shape;232;p1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Stage 1: Frustration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Stage 2: Conceptualization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Stage 3: Behavior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Stage 4: Outcome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en-US"/>
              <a:t>Five Modes of Resolving Conflict </a:t>
            </a:r>
            <a:endParaRPr/>
          </a:p>
        </p:txBody>
      </p:sp>
      <p:pic>
        <p:nvPicPr>
          <p:cNvPr id="238" name="Google Shape;238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0982" y="2437390"/>
            <a:ext cx="4114800" cy="390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en-US"/>
              <a:t>Strategies for Conflict Prevention</a:t>
            </a:r>
            <a:endParaRPr/>
          </a:p>
        </p:txBody>
      </p:sp>
      <p:sp>
        <p:nvSpPr>
          <p:cNvPr id="244" name="Google Shape;244;p1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760"/>
              <a:buFont typeface="Arial"/>
              <a:buAutoNum type="arabicPeriod"/>
            </a:pPr>
            <a:r>
              <a:rPr lang="en-US"/>
              <a:t>Strategies for Conflict Prevention 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Arial"/>
              <a:buAutoNum type="arabicPeriod"/>
            </a:pPr>
            <a:r>
              <a:rPr lang="en-US"/>
              <a:t>Strategies for Conflict Prevention 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Arial"/>
              <a:buAutoNum type="arabicPeriod"/>
            </a:pPr>
            <a:r>
              <a:rPr lang="en-US"/>
              <a:t>Facilitating dialogue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Arial"/>
              <a:buAutoNum type="arabicPeriod"/>
            </a:pPr>
            <a:r>
              <a:rPr lang="en-US"/>
              <a:t>Facilitating dialogue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69cbfc143_0_233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4900"/>
              </a:spcBef>
              <a:spcAft>
                <a:spcPts val="3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150">
                <a:solidFill>
                  <a:srgbClr val="373D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Preventing and Reducing Conflict</a:t>
            </a:r>
            <a:endParaRPr/>
          </a:p>
        </p:txBody>
      </p:sp>
      <p:sp>
        <p:nvSpPr>
          <p:cNvPr id="250" name="Google Shape;250;ge69cbfc143_0_233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47675" lvl="0" marL="457200" rtl="0" algn="ctr">
              <a:spcBef>
                <a:spcPts val="0"/>
              </a:spcBef>
              <a:spcAft>
                <a:spcPts val="0"/>
              </a:spcAft>
              <a:buClr>
                <a:srgbClr val="373D3F"/>
              </a:buClr>
              <a:buSzPts val="3450"/>
              <a:buFont typeface="Times New Roman"/>
              <a:buAutoNum type="arabicPeriod"/>
            </a:pPr>
            <a:r>
              <a:rPr lang="en-US" sz="3450">
                <a:solidFill>
                  <a:srgbClr val="373D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Strategies for Conflict Prevention </a:t>
            </a:r>
            <a:endParaRPr sz="3450">
              <a:solidFill>
                <a:srgbClr val="373D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7675" lvl="0" marL="457200" rtl="0" algn="ctr">
              <a:spcBef>
                <a:spcPts val="0"/>
              </a:spcBef>
              <a:spcAft>
                <a:spcPts val="0"/>
              </a:spcAft>
              <a:buClr>
                <a:srgbClr val="373D3F"/>
              </a:buClr>
              <a:buSzPts val="3450"/>
              <a:buFont typeface="Times New Roman"/>
              <a:buAutoNum type="arabicPeriod"/>
            </a:pPr>
            <a:r>
              <a:rPr lang="en-US" sz="3450">
                <a:solidFill>
                  <a:srgbClr val="373D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Strategies for Conflict Reduction</a:t>
            </a:r>
            <a:endParaRPr sz="2000">
              <a:solidFill>
                <a:srgbClr val="373D3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69cbfc143_0_2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47675" lvl="0" marL="457200" rtl="0" algn="ctr">
              <a:spcBef>
                <a:spcPts val="0"/>
              </a:spcBef>
              <a:spcAft>
                <a:spcPts val="0"/>
              </a:spcAft>
              <a:buClr>
                <a:srgbClr val="373D3F"/>
              </a:buClr>
              <a:buSzPts val="3450"/>
              <a:buFont typeface="Times New Roman"/>
              <a:buAutoNum type="arabicPeriod"/>
            </a:pPr>
            <a:r>
              <a:rPr b="1" lang="en-US" sz="3450">
                <a:solidFill>
                  <a:srgbClr val="373D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Strategies for Conflict Reduction</a:t>
            </a:r>
            <a:endParaRPr b="1"/>
          </a:p>
        </p:txBody>
      </p:sp>
      <p:sp>
        <p:nvSpPr>
          <p:cNvPr id="256" name="Google Shape;256;ge69cbfc143_0_2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77825" lvl="0" marL="457200" rtl="0" algn="l">
              <a:spcBef>
                <a:spcPts val="1080"/>
              </a:spcBef>
              <a:spcAft>
                <a:spcPts val="0"/>
              </a:spcAft>
              <a:buClr>
                <a:srgbClr val="373D3F"/>
              </a:buClr>
              <a:buSzPts val="2350"/>
              <a:buFont typeface="Lora"/>
              <a:buChar char="•"/>
            </a:pPr>
            <a:r>
              <a:rPr i="1" lang="en-US" sz="2350">
                <a:solidFill>
                  <a:srgbClr val="373D3F"/>
                </a:solidFill>
                <a:latin typeface="Lora"/>
                <a:ea typeface="Lora"/>
                <a:cs typeface="Lora"/>
                <a:sym typeface="Lora"/>
              </a:rPr>
              <a:t>Physical separation</a:t>
            </a:r>
            <a:endParaRPr i="1" sz="2350">
              <a:solidFill>
                <a:srgbClr val="373D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rgbClr val="373D3F"/>
              </a:buClr>
              <a:buSzPts val="2350"/>
              <a:buFont typeface="Lora"/>
              <a:buChar char="•"/>
            </a:pPr>
            <a:r>
              <a:rPr i="1" lang="en-US" sz="2350">
                <a:solidFill>
                  <a:srgbClr val="373D3F"/>
                </a:solidFill>
                <a:latin typeface="Lora"/>
                <a:ea typeface="Lora"/>
                <a:cs typeface="Lora"/>
                <a:sym typeface="Lora"/>
              </a:rPr>
              <a:t>Use of rules and regulations</a:t>
            </a:r>
            <a:endParaRPr i="1" sz="2350">
              <a:solidFill>
                <a:srgbClr val="373D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rgbClr val="373D3F"/>
              </a:buClr>
              <a:buSzPts val="2350"/>
              <a:buFont typeface="Lora"/>
              <a:buChar char="•"/>
            </a:pPr>
            <a:r>
              <a:rPr i="1" lang="en-US" sz="2350">
                <a:solidFill>
                  <a:srgbClr val="373D3F"/>
                </a:solidFill>
                <a:latin typeface="Lora"/>
                <a:ea typeface="Lora"/>
                <a:cs typeface="Lora"/>
                <a:sym typeface="Lora"/>
              </a:rPr>
              <a:t>Limiting intergroup interaction</a:t>
            </a:r>
            <a:endParaRPr i="1" sz="2350">
              <a:solidFill>
                <a:srgbClr val="373D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rgbClr val="373D3F"/>
              </a:buClr>
              <a:buSzPts val="2350"/>
              <a:buFont typeface="Lora"/>
              <a:buChar char="•"/>
            </a:pPr>
            <a:r>
              <a:rPr i="1" lang="en-US" sz="2350">
                <a:solidFill>
                  <a:srgbClr val="373D3F"/>
                </a:solidFill>
                <a:latin typeface="Lora"/>
                <a:ea typeface="Lora"/>
                <a:cs typeface="Lora"/>
                <a:sym typeface="Lora"/>
              </a:rPr>
              <a:t>Use of integrators</a:t>
            </a:r>
            <a:endParaRPr i="1" sz="2350">
              <a:solidFill>
                <a:srgbClr val="373D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rgbClr val="373D3F"/>
              </a:buClr>
              <a:buSzPts val="2350"/>
              <a:buFont typeface="Lora"/>
              <a:buChar char="•"/>
            </a:pPr>
            <a:r>
              <a:rPr i="1" lang="en-US" sz="2350">
                <a:solidFill>
                  <a:srgbClr val="373D3F"/>
                </a:solidFill>
                <a:latin typeface="Lora"/>
                <a:ea typeface="Lora"/>
                <a:cs typeface="Lora"/>
                <a:sym typeface="Lora"/>
              </a:rPr>
              <a:t>Confrontation and negotiation</a:t>
            </a:r>
            <a:endParaRPr i="1" sz="2350">
              <a:solidFill>
                <a:srgbClr val="373D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rgbClr val="373D3F"/>
              </a:buClr>
              <a:buSzPts val="2350"/>
              <a:buFont typeface="Lora"/>
              <a:buChar char="•"/>
            </a:pPr>
            <a:r>
              <a:rPr i="1" lang="en-US" sz="2350">
                <a:solidFill>
                  <a:srgbClr val="373D3F"/>
                </a:solidFill>
                <a:latin typeface="Lora"/>
                <a:ea typeface="Lora"/>
                <a:cs typeface="Lora"/>
                <a:sym typeface="Lora"/>
              </a:rPr>
              <a:t>Third-party consultation</a:t>
            </a:r>
            <a:endParaRPr i="1" sz="2350">
              <a:solidFill>
                <a:srgbClr val="373D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rgbClr val="373D3F"/>
              </a:buClr>
              <a:buSzPts val="2350"/>
              <a:buFont typeface="Lora"/>
              <a:buChar char="•"/>
            </a:pPr>
            <a:r>
              <a:rPr i="1" lang="en-US" sz="2350">
                <a:solidFill>
                  <a:srgbClr val="373D3F"/>
                </a:solidFill>
                <a:latin typeface="Lora"/>
                <a:ea typeface="Lora"/>
                <a:cs typeface="Lora"/>
                <a:sym typeface="Lora"/>
              </a:rPr>
              <a:t>Rotation of members</a:t>
            </a:r>
            <a:endParaRPr i="1" sz="2350">
              <a:solidFill>
                <a:srgbClr val="373D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rgbClr val="373D3F"/>
              </a:buClr>
              <a:buSzPts val="2350"/>
              <a:buFont typeface="Lora"/>
              <a:buChar char="•"/>
            </a:pPr>
            <a:r>
              <a:rPr i="1" lang="en-US" sz="2350">
                <a:solidFill>
                  <a:srgbClr val="373D3F"/>
                </a:solidFill>
                <a:latin typeface="Lora"/>
                <a:ea typeface="Lora"/>
                <a:cs typeface="Lora"/>
                <a:sym typeface="Lora"/>
              </a:rPr>
              <a:t>Identification of interdependent tasks and superordinate goals</a:t>
            </a:r>
            <a:endParaRPr i="1" sz="2350">
              <a:solidFill>
                <a:srgbClr val="373D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rgbClr val="373D3F"/>
              </a:buClr>
              <a:buSzPts val="2350"/>
              <a:buFont typeface="Lora"/>
              <a:buChar char="•"/>
            </a:pPr>
            <a:r>
              <a:rPr i="1" lang="en-US" sz="2350">
                <a:solidFill>
                  <a:srgbClr val="373D3F"/>
                </a:solidFill>
                <a:latin typeface="Lora"/>
                <a:ea typeface="Lora"/>
                <a:cs typeface="Lora"/>
                <a:sym typeface="Lora"/>
              </a:rPr>
              <a:t>Use of training</a:t>
            </a:r>
            <a:endParaRPr i="1" sz="2350">
              <a:solidFill>
                <a:srgbClr val="373D3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en-US"/>
              <a:t>Chapter outlines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15. Working in Diverse Teams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16. Conflict and Negotiation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69cbfc143_0_247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47675" lvl="0" marL="457200" rtl="0" algn="ctr">
              <a:spcBef>
                <a:spcPts val="0"/>
              </a:spcBef>
              <a:spcAft>
                <a:spcPts val="0"/>
              </a:spcAft>
              <a:buClr>
                <a:srgbClr val="373D3F"/>
              </a:buClr>
              <a:buSzPts val="3450"/>
              <a:buFont typeface="Times New Roman"/>
              <a:buAutoNum type="arabicPeriod"/>
            </a:pPr>
            <a:r>
              <a:rPr b="1" lang="en-US" sz="3450">
                <a:solidFill>
                  <a:srgbClr val="373D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Strategies for Conflict Prevention</a:t>
            </a:r>
            <a:endParaRPr b="1"/>
          </a:p>
        </p:txBody>
      </p:sp>
      <p:sp>
        <p:nvSpPr>
          <p:cNvPr id="262" name="Google Shape;262;ge69cbfc143_0_247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60375" lvl="0" marL="457200" rtl="0" algn="l">
              <a:spcBef>
                <a:spcPts val="1080"/>
              </a:spcBef>
              <a:spcAft>
                <a:spcPts val="0"/>
              </a:spcAft>
              <a:buClr>
                <a:srgbClr val="373D3F"/>
              </a:buClr>
              <a:buSzPts val="3650"/>
              <a:buFont typeface="Lora"/>
              <a:buChar char="•"/>
            </a:pPr>
            <a:r>
              <a:rPr i="1" lang="en-US" sz="2650">
                <a:solidFill>
                  <a:srgbClr val="373D3F"/>
                </a:solidFill>
                <a:latin typeface="Lora"/>
                <a:ea typeface="Lora"/>
                <a:cs typeface="Lora"/>
                <a:sym typeface="Lora"/>
              </a:rPr>
              <a:t>Emphasizing group goals and effectiveness</a:t>
            </a:r>
            <a:endParaRPr i="1" sz="3650">
              <a:solidFill>
                <a:srgbClr val="373D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460375" lvl="0" marL="457200" rtl="0" algn="l">
              <a:spcBef>
                <a:spcPts val="0"/>
              </a:spcBef>
              <a:spcAft>
                <a:spcPts val="0"/>
              </a:spcAft>
              <a:buClr>
                <a:srgbClr val="373D3F"/>
              </a:buClr>
              <a:buSzPts val="3650"/>
              <a:buFont typeface="Lora"/>
              <a:buChar char="•"/>
            </a:pPr>
            <a:r>
              <a:rPr i="1" lang="en-US" sz="2650">
                <a:solidFill>
                  <a:srgbClr val="373D3F"/>
                </a:solidFill>
                <a:latin typeface="Lora"/>
                <a:ea typeface="Lora"/>
                <a:cs typeface="Lora"/>
                <a:sym typeface="Lora"/>
              </a:rPr>
              <a:t>Providing stable, well-structured tasks</a:t>
            </a:r>
            <a:endParaRPr i="1" sz="3650">
              <a:solidFill>
                <a:srgbClr val="373D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460375" lvl="0" marL="457200" rtl="0" algn="l">
              <a:spcBef>
                <a:spcPts val="0"/>
              </a:spcBef>
              <a:spcAft>
                <a:spcPts val="0"/>
              </a:spcAft>
              <a:buClr>
                <a:srgbClr val="373D3F"/>
              </a:buClr>
              <a:buSzPts val="3650"/>
              <a:buFont typeface="Lora"/>
              <a:buChar char="•"/>
            </a:pPr>
            <a:r>
              <a:rPr i="1" lang="en-US" sz="2650">
                <a:solidFill>
                  <a:srgbClr val="373D3F"/>
                </a:solidFill>
                <a:latin typeface="Lora"/>
                <a:ea typeface="Lora"/>
                <a:cs typeface="Lora"/>
                <a:sym typeface="Lora"/>
              </a:rPr>
              <a:t>Facilitating dialogue</a:t>
            </a:r>
            <a:endParaRPr i="1" sz="3650">
              <a:solidFill>
                <a:srgbClr val="373D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460375" lvl="0" marL="457200" rtl="0" algn="l">
              <a:spcBef>
                <a:spcPts val="0"/>
              </a:spcBef>
              <a:spcAft>
                <a:spcPts val="0"/>
              </a:spcAft>
              <a:buClr>
                <a:srgbClr val="373D3F"/>
              </a:buClr>
              <a:buSzPts val="3650"/>
              <a:buFont typeface="Lora"/>
              <a:buChar char="•"/>
            </a:pPr>
            <a:r>
              <a:rPr i="1" lang="en-US" sz="2650">
                <a:solidFill>
                  <a:srgbClr val="373D3F"/>
                </a:solidFill>
                <a:latin typeface="Lora"/>
                <a:ea typeface="Lora"/>
                <a:cs typeface="Lora"/>
                <a:sym typeface="Lora"/>
              </a:rPr>
              <a:t>Avoiding win-lose situations</a:t>
            </a:r>
            <a:endParaRPr i="1" sz="3650">
              <a:solidFill>
                <a:srgbClr val="373D3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i="1" sz="3650">
              <a:solidFill>
                <a:srgbClr val="373D3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en-US"/>
              <a:t>Facilitating dialogue</a:t>
            </a:r>
            <a:endParaRPr/>
          </a:p>
        </p:txBody>
      </p:sp>
      <p:sp>
        <p:nvSpPr>
          <p:cNvPr id="268" name="Google Shape;268;p18"/>
          <p:cNvSpPr txBox="1"/>
          <p:nvPr>
            <p:ph idx="1" type="body"/>
          </p:nvPr>
        </p:nvSpPr>
        <p:spPr>
          <a:xfrm>
            <a:off x="1295401" y="2556925"/>
            <a:ext cx="46131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183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Physical separation.</a:t>
            </a:r>
            <a:endParaRPr/>
          </a:p>
          <a:p>
            <a:pPr indent="-325183" lvl="0" marL="285750" rtl="0" algn="l">
              <a:spcBef>
                <a:spcPts val="972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Use of rules and regulations. </a:t>
            </a:r>
            <a:endParaRPr/>
          </a:p>
          <a:p>
            <a:pPr indent="-325183" lvl="0" marL="285750" rtl="0" algn="l">
              <a:spcBef>
                <a:spcPts val="972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Limiting intergroup interaction.</a:t>
            </a:r>
            <a:endParaRPr/>
          </a:p>
          <a:p>
            <a:pPr indent="-325183" lvl="0" marL="285750" rtl="0" algn="l">
              <a:spcBef>
                <a:spcPts val="972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Use of integrators. </a:t>
            </a:r>
            <a:endParaRPr/>
          </a:p>
          <a:p>
            <a:pPr indent="-325183" lvl="0" marL="285750" rtl="0" algn="l">
              <a:spcBef>
                <a:spcPts val="972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Confrontation and negotiation</a:t>
            </a:r>
            <a:endParaRPr/>
          </a:p>
        </p:txBody>
      </p:sp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6424251" y="2556925"/>
            <a:ext cx="46131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972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Third-party consultation</a:t>
            </a:r>
            <a:endParaRPr/>
          </a:p>
          <a:p>
            <a:pPr indent="-325183" lvl="0" marL="285750" rtl="0" algn="l">
              <a:spcBef>
                <a:spcPts val="972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Identification of interdependent tasks and superordinate goals.</a:t>
            </a:r>
            <a:endParaRPr/>
          </a:p>
          <a:p>
            <a:pPr indent="-325183" lvl="0" marL="285750" rtl="0" algn="l">
              <a:spcBef>
                <a:spcPts val="972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Identification of interdependent tasks and superordinate goals.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en-US"/>
              <a:t>Review &amp; Reflection Questions </a:t>
            </a:r>
            <a:endParaRPr/>
          </a:p>
        </p:txBody>
      </p:sp>
      <p:sp>
        <p:nvSpPr>
          <p:cNvPr id="275" name="Google Shape;275;p19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Is conflict in groups good or bad? Why?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Identify the types of conflict and provide examples of each.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What modes of conflict resolution do you find yourself using when faced with a conflict in a group?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What modes have you observed at work in your current group?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What strategies could you use to prevent or reduce conflict in your group?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en-US"/>
              <a:t>Learning Objective</a:t>
            </a:r>
            <a:endParaRPr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60"/>
              <a:buChar char="•"/>
            </a:pPr>
            <a:r>
              <a:rPr lang="en-US" sz="2100"/>
              <a:t>Describe how diversity can enhance decision-making and problem-solving </a:t>
            </a:r>
            <a:endParaRPr sz="2100"/>
          </a:p>
          <a:p>
            <a:pPr indent="-26670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60"/>
              <a:buChar char="•"/>
            </a:pPr>
            <a:r>
              <a:rPr lang="en-US" sz="2100"/>
              <a:t>Identify challenges and best practices for working with multicultural teams</a:t>
            </a:r>
            <a:endParaRPr sz="2100"/>
          </a:p>
          <a:p>
            <a:pPr indent="-26670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60"/>
              <a:buChar char="•"/>
            </a:pPr>
            <a:r>
              <a:rPr lang="en-US" sz="2100"/>
              <a:t>Define conflict </a:t>
            </a:r>
            <a:endParaRPr sz="2100"/>
          </a:p>
          <a:p>
            <a:pPr indent="-26670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60"/>
              <a:buChar char="•"/>
            </a:pPr>
            <a:r>
              <a:rPr lang="en-US" sz="2100"/>
              <a:t>Differentiate between functional and dysfunctional conflict </a:t>
            </a:r>
            <a:endParaRPr sz="2100"/>
          </a:p>
          <a:p>
            <a:pPr indent="-26670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60"/>
              <a:buChar char="•"/>
            </a:pPr>
            <a:r>
              <a:rPr lang="en-US" sz="2100"/>
              <a:t>Recognize various types of conflict in groups </a:t>
            </a:r>
            <a:endParaRPr sz="2100"/>
          </a:p>
          <a:p>
            <a:pPr indent="-26670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60"/>
              <a:buChar char="•"/>
            </a:pPr>
            <a:r>
              <a:rPr lang="en-US" sz="2100"/>
              <a:t>Describe the conflict process </a:t>
            </a:r>
            <a:endParaRPr sz="2100"/>
          </a:p>
          <a:p>
            <a:pPr indent="-26670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60"/>
              <a:buChar char="•"/>
            </a:pPr>
            <a:r>
              <a:rPr lang="en-US" sz="2100"/>
              <a:t>Identify and apply strategies for preventing or reducing conflict in groups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/>
              <a:t>Does Team Diversity Enhance Decision Making and Problem Solving? </a:t>
            </a:r>
            <a:endParaRPr/>
          </a:p>
        </p:txBody>
      </p:sp>
      <p:pic>
        <p:nvPicPr>
          <p:cNvPr id="163" name="Google Shape;16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7911" y="2446627"/>
            <a:ext cx="5858233" cy="3858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/>
              <a:t>Challenges and Best Practices for Working with Multicultural Team</a:t>
            </a:r>
            <a:endParaRPr/>
          </a:p>
        </p:txBody>
      </p:sp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1295350" y="2543909"/>
            <a:ext cx="47184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20"/>
              <a:buNone/>
            </a:pPr>
            <a:r>
              <a:rPr lang="en-US" sz="2700"/>
              <a:t>High-context communication </a:t>
            </a:r>
            <a:endParaRPr sz="2700"/>
          </a:p>
        </p:txBody>
      </p:sp>
      <p:sp>
        <p:nvSpPr>
          <p:cNvPr id="170" name="Google Shape;170;p5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0490" lvl="0" marL="28575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More indirect and ask questions rather than pointing our problems.</a:t>
            </a:r>
            <a:endParaRPr/>
          </a:p>
        </p:txBody>
      </p:sp>
      <p:sp>
        <p:nvSpPr>
          <p:cNvPr id="171" name="Google Shape;171;p5"/>
          <p:cNvSpPr txBox="1"/>
          <p:nvPr>
            <p:ph idx="3" type="body"/>
          </p:nvPr>
        </p:nvSpPr>
        <p:spPr>
          <a:xfrm>
            <a:off x="6180671" y="2628896"/>
            <a:ext cx="4718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20"/>
              <a:buNone/>
            </a:pPr>
            <a:r>
              <a:rPr lang="en-US"/>
              <a:t>Low-context communication. </a:t>
            </a:r>
            <a:endParaRPr/>
          </a:p>
        </p:txBody>
      </p:sp>
      <p:sp>
        <p:nvSpPr>
          <p:cNvPr id="172" name="Google Shape;172;p5"/>
          <p:cNvSpPr txBox="1"/>
          <p:nvPr>
            <p:ph idx="4" type="body"/>
          </p:nvPr>
        </p:nvSpPr>
        <p:spPr>
          <a:xfrm>
            <a:off x="6180671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0490" lvl="0" marL="28575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Direct and explicit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en-US"/>
              <a:t>Developing Cultural Intelligence </a:t>
            </a: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0490" lvl="0" marL="28575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Is a competency and a skill that enables individuals to function effectively in cross-cultural environments.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Aware of the influence of culture and more capable of adapting behavior to the norms of other cultures.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/>
              <a:t>Article “Cultural Intelligence,” In the Harvard Business </a:t>
            </a:r>
            <a:endParaRPr/>
          </a:p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US"/>
              <a:t>Review three sources of cultural intelligence: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Head: learns about the beliefs, customs, and taboos of foreign cultures via the head.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Body: involves more commitment and experimentation with the new culture.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Heart: deals with a person’s own confidence in their ability to adapt to and deal well with cultures outside of their own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en-US"/>
              <a:t>Divergent Cultural Dimensions </a:t>
            </a:r>
            <a:endParaRPr/>
          </a:p>
        </p:txBody>
      </p:sp>
      <p:pic>
        <p:nvPicPr>
          <p:cNvPr id="190" name="Google Shape;19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7739" y="2557463"/>
            <a:ext cx="6716522" cy="33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en-US"/>
              <a:t>Homework: reading</a:t>
            </a:r>
            <a:endParaRPr/>
          </a:p>
        </p:txBody>
      </p:sp>
      <p:sp>
        <p:nvSpPr>
          <p:cNvPr id="196" name="Google Shape;196;p9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Low-Power versus High-Power Distance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Masculine versus Feminine Orientation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Uncertainty-Accepting Cultures versus Uncertainty-Rejecting Cultures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Short-Term versus Long-Term Orientation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Time Orientation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2021-08-02T11:22:48Z</dcterms:created>
  <dc:creator>Admin</dc:creator>
</cp:coreProperties>
</file>