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itkAe91XF3tH1reqz0MELOFD4i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23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3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23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Google Shape;24;p23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23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23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" name="Google Shape;27;p23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Century Gothic"/>
              <a:buNone/>
              <a:defRPr b="0" sz="6800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23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1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1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95C77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Google Shape;112;p31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1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1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31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1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1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2"/>
          <p:cNvSpPr txBox="1"/>
          <p:nvPr>
            <p:ph idx="1" type="body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1" name="Google Shape;121;p3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3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7" name="Google Shape;127;p3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0" name="Google Shape;50;p25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2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22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4" name="Google Shape;64;p22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p22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p22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7" name="Google Shape;67;p22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b="0"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27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7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7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7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" name="Google Shape;78;p27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9" name="Google Shape;79;p27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27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27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2" name="Google Shape;82;p27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3" name="Google Shape;83;p27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28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90" name="Google Shape;90;p28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28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92" name="Google Shape;92;p28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0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0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0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05" name="Google Shape;105;p30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30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0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0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21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1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1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21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Google Shape;17;p21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20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0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2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2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34" name="Google Shape;134;p1"/>
          <p:cNvPicPr preferRelativeResize="0"/>
          <p:nvPr/>
        </p:nvPicPr>
        <p:blipFill rotWithShape="1">
          <a:blip r:embed="rId3">
            <a:alphaModFix/>
          </a:blip>
          <a:srcRect b="0" l="0" r="-1" t="0"/>
          <a:stretch/>
        </p:blipFill>
        <p:spPr>
          <a:xfrm>
            <a:off x="-62197" y="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"/>
          <p:cNvSpPr/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"/>
          <p:cNvSpPr/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cap="sq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"/>
          <p:cNvSpPr txBox="1"/>
          <p:nvPr>
            <p:ph type="ctrTitle"/>
          </p:nvPr>
        </p:nvSpPr>
        <p:spPr>
          <a:xfrm>
            <a:off x="6033793" y="2355458"/>
            <a:ext cx="4775075" cy="1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en-US" sz="4400"/>
              <a:t>NONVERBAL DELIVERY 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138" name="Google Shape;138;p1"/>
          <p:cNvSpPr txBox="1"/>
          <p:nvPr>
            <p:ph idx="1" type="subTitle"/>
          </p:nvPr>
        </p:nvSpPr>
        <p:spPr>
          <a:xfrm>
            <a:off x="6033793" y="3995988"/>
            <a:ext cx="4775075" cy="55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Session IV. Group &amp; Team Theory</a:t>
            </a:r>
            <a:endParaRPr/>
          </a:p>
        </p:txBody>
      </p:sp>
      <p:pic>
        <p:nvPicPr>
          <p:cNvPr id="139" name="Google Shape;13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510" y="2885675"/>
            <a:ext cx="4146973" cy="116198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Purpose, Emphasis, Support, and Clarity</a:t>
            </a:r>
            <a:endParaRPr/>
          </a:p>
        </p:txBody>
      </p:sp>
      <p:sp>
        <p:nvSpPr>
          <p:cNvPr id="210" name="Google Shape;210;p10"/>
          <p:cNvSpPr txBox="1"/>
          <p:nvPr>
            <p:ph idx="1" type="body"/>
          </p:nvPr>
        </p:nvSpPr>
        <p:spPr>
          <a:xfrm>
            <a:off x="1066800" y="2988733"/>
            <a:ext cx="4663440" cy="1659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lang="en-US" sz="2400"/>
              <a:t>The purpose for each </a:t>
            </a:r>
            <a:r>
              <a:rPr b="1" lang="en-US" sz="2400"/>
              <a:t>visual aid should be clear, and almost speak for itself.</a:t>
            </a:r>
            <a:endParaRPr/>
          </a:p>
        </p:txBody>
      </p:sp>
      <p:sp>
        <p:nvSpPr>
          <p:cNvPr id="211" name="Google Shape;211;p10"/>
          <p:cNvSpPr txBox="1"/>
          <p:nvPr>
            <p:ph idx="2" type="body"/>
          </p:nvPr>
        </p:nvSpPr>
        <p:spPr>
          <a:xfrm>
            <a:off x="5494867" y="5393266"/>
            <a:ext cx="6375401" cy="880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182880" lvl="0" marL="18288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Visual aids provide necessary support for your position, illustrate relationships, and demonstrate trends</a:t>
            </a:r>
            <a:endParaRPr/>
          </a:p>
        </p:txBody>
      </p:sp>
      <p:sp>
        <p:nvSpPr>
          <p:cNvPr id="212" name="Google Shape;212;p1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5533" y="1781482"/>
            <a:ext cx="4428146" cy="3611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b="1" lang="en-US"/>
              <a:t>Methods and Materials</a:t>
            </a:r>
            <a:endParaRPr/>
          </a:p>
        </p:txBody>
      </p:sp>
      <p:sp>
        <p:nvSpPr>
          <p:cNvPr id="219" name="Google Shape;219;p11"/>
          <p:cNvSpPr txBox="1"/>
          <p:nvPr>
            <p:ph idx="1" type="body"/>
          </p:nvPr>
        </p:nvSpPr>
        <p:spPr>
          <a:xfrm>
            <a:off x="1066800" y="1888068"/>
            <a:ext cx="4663440" cy="396409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b="1" lang="en-US" sz="2400"/>
              <a:t>Chart or Diagram: </a:t>
            </a:r>
            <a:r>
              <a:rPr lang="en-US" sz="2400"/>
              <a:t>to show a timeline of events to date.</a:t>
            </a:r>
            <a:endParaRPr sz="2400"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1" lang="en-US" sz="2400"/>
              <a:t>Bar or Pie graph: </a:t>
            </a:r>
            <a:r>
              <a:rPr lang="en-US" sz="2400"/>
              <a:t>to show the percentage.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1" lang="en-US" sz="2400"/>
              <a:t>Pictures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1" lang="en-US" sz="2400"/>
              <a:t>Map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1" lang="en-US" sz="2400"/>
              <a:t>Sound and music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1" lang="en-US" sz="2400"/>
              <a:t>Video clips </a:t>
            </a:r>
            <a:endParaRPr b="1" sz="2400"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1" lang="en-US" sz="2400"/>
              <a:t>Flip charts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1" lang="en-US" sz="2400"/>
              <a:t>Handouts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1" lang="en-US" sz="2400"/>
              <a:t>Transparencies and slides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1" lang="en-US" sz="2400"/>
              <a:t>….</a:t>
            </a:r>
            <a:endParaRPr b="1" sz="2400"/>
          </a:p>
          <a:p>
            <a:pPr indent="-7620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7620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</p:txBody>
      </p:sp>
      <p:pic>
        <p:nvPicPr>
          <p:cNvPr id="220" name="Google Shape;220;p1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1125" y="2383662"/>
            <a:ext cx="4664075" cy="318763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1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Preparing Visual Aids</a:t>
            </a:r>
            <a:endParaRPr/>
          </a:p>
        </p:txBody>
      </p:sp>
      <p:sp>
        <p:nvSpPr>
          <p:cNvPr id="227" name="Google Shape;227;p1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Your visual aids should meet the following criteria: </a:t>
            </a:r>
            <a:endParaRPr b="1" sz="2400"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b="1" lang="en-US" sz="2400"/>
              <a:t>Big: </a:t>
            </a:r>
            <a:r>
              <a:rPr lang="en-US" sz="2400"/>
              <a:t>They should be </a:t>
            </a:r>
            <a:r>
              <a:rPr lang="en-US" sz="2400"/>
              <a:t>eligible</a:t>
            </a:r>
            <a:r>
              <a:rPr lang="en-US" sz="2400"/>
              <a:t> for everyone, and should be “back row certified.” </a:t>
            </a:r>
            <a:endParaRPr sz="2400"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b="1" lang="en-US" sz="2400"/>
              <a:t>Clear: </a:t>
            </a:r>
            <a:r>
              <a:rPr lang="en-US" sz="2400"/>
              <a:t>Your audience should “get it” the first time they see it. </a:t>
            </a:r>
            <a:endParaRPr sz="2400"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b="1" lang="en-US" sz="2400"/>
              <a:t>Simple: </a:t>
            </a:r>
            <a:r>
              <a:rPr lang="en-US" sz="2400"/>
              <a:t>They should serve to simplify the concepts they illustrate. </a:t>
            </a:r>
            <a:endParaRPr sz="2400"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b="1" lang="en-US" sz="2400"/>
              <a:t>Consistent: </a:t>
            </a:r>
            <a:r>
              <a:rPr lang="en-US" sz="2400"/>
              <a:t>They should reinforce continuity by using the same visual style.</a:t>
            </a:r>
            <a:endParaRPr/>
          </a:p>
        </p:txBody>
      </p:sp>
      <p:sp>
        <p:nvSpPr>
          <p:cNvPr id="228" name="Google Shape;228;p1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Using Visual Aids</a:t>
            </a:r>
            <a:endParaRPr/>
          </a:p>
        </p:txBody>
      </p:sp>
      <p:sp>
        <p:nvSpPr>
          <p:cNvPr id="234" name="Google Shape;234;p13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Here are some </a:t>
            </a:r>
            <a:r>
              <a:rPr b="1" lang="en-US" sz="2500"/>
              <a:t>Dos</a:t>
            </a:r>
            <a:r>
              <a:rPr b="1" lang="en-US" sz="2400"/>
              <a:t> and Don’ts: </a:t>
            </a:r>
            <a:endParaRPr b="1" sz="2400"/>
          </a:p>
          <a:p>
            <a:pPr indent="-3429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Do make a clear connection between your words and the visual aid for the audience.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Do not distract the audience with your visual aid, blocking their view of you or adjusting the visual aid repeatedly while trying to speak. </a:t>
            </a:r>
            <a:endParaRPr sz="2400"/>
          </a:p>
          <a:p>
            <a:pPr indent="-3429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Do speak to your audience—not to the whiteboard, the video, or other visual aids.</a:t>
            </a:r>
            <a:endParaRPr/>
          </a:p>
        </p:txBody>
      </p:sp>
      <p:sp>
        <p:nvSpPr>
          <p:cNvPr id="235" name="Google Shape;235;p1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Using PowerPoint as a Visual Aid</a:t>
            </a:r>
            <a:endParaRPr/>
          </a:p>
        </p:txBody>
      </p:sp>
      <p:sp>
        <p:nvSpPr>
          <p:cNvPr id="241" name="Google Shape;241;p14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8579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68579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How you prepare your slides and use the tool will determine your effectiveness.</a:t>
            </a:r>
            <a:endParaRPr/>
          </a:p>
        </p:txBody>
      </p:sp>
      <p:pic>
        <p:nvPicPr>
          <p:cNvPr id="242" name="Google Shape;242;p1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1125" y="2228453"/>
            <a:ext cx="4664075" cy="349805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4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14"/>
          <p:cNvSpPr/>
          <p:nvPr/>
        </p:nvSpPr>
        <p:spPr>
          <a:xfrm>
            <a:off x="3894667" y="5245948"/>
            <a:ext cx="45719" cy="4571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F69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p14"/>
          <p:cNvSpPr/>
          <p:nvPr/>
        </p:nvSpPr>
        <p:spPr>
          <a:xfrm>
            <a:off x="4275667" y="3681146"/>
            <a:ext cx="2185458" cy="106018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F69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example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b="1" lang="en-US"/>
              <a:t>Use of Color</a:t>
            </a:r>
            <a:endParaRPr b="1"/>
          </a:p>
        </p:txBody>
      </p:sp>
      <p:sp>
        <p:nvSpPr>
          <p:cNvPr id="251" name="Google Shape;251;p15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People love color, and will appreciate the visual stimulation of a colorful presentation. 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The color can also distract and turn off an audience.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You will be selecting which color you want to use for headers or key words, and how they relate the colors in the visual images.</a:t>
            </a:r>
            <a:endParaRPr/>
          </a:p>
        </p:txBody>
      </p:sp>
      <p:pic>
        <p:nvPicPr>
          <p:cNvPr id="252" name="Google Shape;252;p1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7117" y="2103438"/>
            <a:ext cx="4092090" cy="3748087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Helpful Hints for Visual Aids</a:t>
            </a:r>
            <a:endParaRPr/>
          </a:p>
        </p:txBody>
      </p:sp>
      <p:sp>
        <p:nvSpPr>
          <p:cNvPr id="259" name="Google Shape;259;p16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Keep visual aids simple. 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Use one key idea per slide. 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Avoid clutter, noise, and overwhelming slides. 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Use large, bold fonts that the audience can read from at least twenty feet from the screen. 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Use contrasting colors to create a dynamic effect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Use analogous colors to unify your presentation.</a:t>
            </a:r>
            <a:endParaRPr/>
          </a:p>
        </p:txBody>
      </p:sp>
      <p:sp>
        <p:nvSpPr>
          <p:cNvPr id="260" name="Google Shape;260;p16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Use clip art with permission and sparingly. 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Edit and proofread each slide with care and caution. 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Use copies of your visuals available as handouts after your presentation. 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Check the presentation room beforehand. 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Have a backup plan</a:t>
            </a:r>
            <a:endParaRPr/>
          </a:p>
        </p:txBody>
      </p:sp>
      <p:sp>
        <p:nvSpPr>
          <p:cNvPr id="261" name="Google Shape;261;p1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5. Nonverbal Strategies for Success with Your Audience </a:t>
            </a:r>
            <a:endParaRPr/>
          </a:p>
        </p:txBody>
      </p:sp>
      <p:sp>
        <p:nvSpPr>
          <p:cNvPr id="267" name="Google Shape;267;p17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Watch Reactions </a:t>
            </a:r>
            <a:endParaRPr sz="2000"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Enroll an Observer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Focus on a Specific Type of Nonverbal Communication</a:t>
            </a:r>
            <a:endParaRPr/>
          </a:p>
        </p:txBody>
      </p:sp>
      <p:sp>
        <p:nvSpPr>
          <p:cNvPr id="268" name="Google Shape;268;p1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9" name="Google Shape;26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0949" y="3850924"/>
            <a:ext cx="6269925" cy="19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Exercises </a:t>
            </a:r>
            <a:endParaRPr/>
          </a:p>
        </p:txBody>
      </p:sp>
      <p:sp>
        <p:nvSpPr>
          <p:cNvPr id="275" name="Google Shape;275;p18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en-US"/>
              <a:t>1. Watch a television program without the sound. Can you understand the program? Write a description of the program and include what you found easy to understand, and what presented a challenge, and present it to the class. 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lang="en-US"/>
              <a:t>2. Observe communication in your environment. Focus on specific actions like face touching, blink rate, or head nodding and write a brief description of what you observe. Share with classmates. 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lang="en-US"/>
              <a:t>3. In a group, play charades. Pull words from a hat or envelope and act out the words without verbal communication. 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lang="en-US"/>
              <a:t>4. Interview someone from a different culture than your own and ask them to share a specific cultural difference in nonverbal communication—for example, a nonverbal gesture that is not used in polite company. Write a brief description and present it to the class. 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lang="en-US"/>
              <a:t>5. What do you think are the assumptions (explicit or underlying) about nonverbal communication in this chapter? Discuss your thoughts with a classmate.</a:t>
            </a:r>
            <a:endParaRPr/>
          </a:p>
        </p:txBody>
      </p:sp>
      <p:sp>
        <p:nvSpPr>
          <p:cNvPr id="276" name="Google Shape;276;p18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8161" y="2098154"/>
            <a:ext cx="3972333" cy="2648222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Chapter outline</a:t>
            </a:r>
            <a:endParaRPr/>
          </a:p>
        </p:txBody>
      </p:sp>
      <p:sp>
        <p:nvSpPr>
          <p:cNvPr id="146" name="Google Shape;146;p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-US"/>
              <a:t>Nonverbal Delivery: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lang="en-US"/>
              <a:t>3. Movement in Your Speech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lang="en-US"/>
              <a:t>4. Visual Aids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lang="en-US"/>
              <a:t>5. Nonverbal Strategies for Success with Your Audience</a:t>
            </a:r>
            <a:endParaRPr/>
          </a:p>
        </p:txBody>
      </p:sp>
      <p:sp>
        <p:nvSpPr>
          <p:cNvPr id="147" name="Google Shape;147;p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Learning objectives</a:t>
            </a:r>
            <a:endParaRPr/>
          </a:p>
        </p:txBody>
      </p:sp>
      <p:sp>
        <p:nvSpPr>
          <p:cNvPr id="153" name="Google Shape;153;p3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en-US"/>
              <a:t>Demonstrate how to use movement to increase the effectiveness of your presentation.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lang="en-US"/>
              <a:t>Demonstrate how to use visual aids effectively in your presentation.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lang="en-US"/>
              <a:t>Demonstrate three ways to improve nonverbal communication. </a:t>
            </a:r>
            <a:endParaRPr/>
          </a:p>
          <a:p>
            <a:pPr indent="-87629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154" name="Google Shape;154;p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3. Movement in Your Speech </a:t>
            </a:r>
            <a:endParaRPr/>
          </a:p>
        </p:txBody>
      </p:sp>
      <p:sp>
        <p:nvSpPr>
          <p:cNvPr id="160" name="Google Shape;160;p4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b="1" lang="en-US" sz="2000"/>
              <a:t>Let’s start with behaviors to avoid: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b="1" lang="en-US" sz="2000"/>
              <a:t>Who would you rather listen to: </a:t>
            </a:r>
            <a:r>
              <a:rPr lang="en-US" sz="2000"/>
              <a:t>a speaker who moves confidently across the stage or one who hides behind the podium; one who expresses herself nonverbally with purpose and meaning or one who crosses his arms or clings to the lectern?</a:t>
            </a:r>
            <a:endParaRPr/>
          </a:p>
          <a:p>
            <a:pPr indent="-74929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2000"/>
              <a:t>Audiences are most likely to respond positively to open, dynamic speakers who convey the feeling of being at ease with their bodies.</a:t>
            </a:r>
            <a:endParaRPr/>
          </a:p>
          <a:p>
            <a:pPr indent="-74929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000"/>
          </a:p>
        </p:txBody>
      </p:sp>
      <p:sp>
        <p:nvSpPr>
          <p:cNvPr id="161" name="Google Shape;161;p4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85724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62" name="Google Shape;162;p4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3" name="Google Shape;16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197074"/>
            <a:ext cx="5475647" cy="3398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Positions on the Stage </a:t>
            </a:r>
            <a:endParaRPr/>
          </a:p>
        </p:txBody>
      </p:sp>
      <p:pic>
        <p:nvPicPr>
          <p:cNvPr id="169" name="Google Shape;16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470" y="2103120"/>
            <a:ext cx="4975766" cy="326043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The speaker’s triangle indicates where the speaker starts in </a:t>
            </a:r>
            <a:r>
              <a:rPr b="1" lang="en-US"/>
              <a:t>the introduction (1)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Moves to the second position </a:t>
            </a:r>
            <a:r>
              <a:rPr b="1" lang="en-US"/>
              <a:t>for the first point (2)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Across for </a:t>
            </a:r>
            <a:r>
              <a:rPr b="1" lang="en-US"/>
              <a:t>the second point (1)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 Then returns to the original position to make </a:t>
            </a:r>
            <a:r>
              <a:rPr b="1" lang="en-US"/>
              <a:t>the third point and conclusion (1)</a:t>
            </a:r>
            <a:endParaRPr b="1"/>
          </a:p>
        </p:txBody>
      </p:sp>
      <p:sp>
        <p:nvSpPr>
          <p:cNvPr id="171" name="Google Shape;171;p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b="1" lang="en-US"/>
              <a:t>Gestures</a:t>
            </a:r>
            <a:endParaRPr/>
          </a:p>
        </p:txBody>
      </p:sp>
      <p:sp>
        <p:nvSpPr>
          <p:cNvPr id="177" name="Google Shape;177;p6"/>
          <p:cNvSpPr txBox="1"/>
          <p:nvPr>
            <p:ph idx="1" type="body"/>
          </p:nvPr>
        </p:nvSpPr>
        <p:spPr>
          <a:xfrm>
            <a:off x="1066800" y="3219796"/>
            <a:ext cx="4663440" cy="2998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b="1" lang="en-US" sz="2400"/>
              <a:t>Gestures</a:t>
            </a:r>
            <a:r>
              <a:rPr lang="en-US" sz="2400"/>
              <a:t> involve using your arms and hands while communicating. </a:t>
            </a:r>
            <a:endParaRPr sz="2400"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i="1" lang="en-US" sz="2000"/>
              <a:t> </a:t>
            </a:r>
            <a:r>
              <a:rPr b="1" i="1" lang="en-US" sz="2000"/>
              <a:t>For example, </a:t>
            </a:r>
            <a:r>
              <a:rPr i="1" lang="en-US" sz="2000"/>
              <a:t>watch people in normal, everyday conversations: use their hands to express themselves. </a:t>
            </a:r>
            <a:endParaRPr i="1" sz="2000"/>
          </a:p>
        </p:txBody>
      </p:sp>
      <p:sp>
        <p:nvSpPr>
          <p:cNvPr id="178" name="Google Shape;178;p6"/>
          <p:cNvSpPr txBox="1"/>
          <p:nvPr>
            <p:ph idx="2" type="body"/>
          </p:nvPr>
        </p:nvSpPr>
        <p:spPr>
          <a:xfrm>
            <a:off x="6461760" y="2761672"/>
            <a:ext cx="4663440" cy="3090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79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b="1" lang="en-US" sz="2000"/>
              <a:t>Anticipation step: </a:t>
            </a:r>
            <a:r>
              <a:rPr lang="en-US" sz="2000"/>
              <a:t>speakers lead up to a main point, they raise their hand slightly, perhaps waist high.</a:t>
            </a:r>
            <a:endParaRPr sz="2000"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b="1" lang="en-US" sz="2000"/>
              <a:t>Implementation step: </a:t>
            </a:r>
            <a:r>
              <a:rPr lang="en-US" sz="2000"/>
              <a:t>using your arms and hands above your waist. 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b="1" lang="en-US" sz="2000"/>
              <a:t>Relaxation step: </a:t>
            </a:r>
            <a:r>
              <a:rPr lang="en-US" sz="2000"/>
              <a:t>the letting go motion complements your residual message, concludes the motion.</a:t>
            </a:r>
            <a:endParaRPr/>
          </a:p>
          <a:p>
            <a:pPr indent="-55879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79" name="Google Shape;179;p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9200" y="359093"/>
            <a:ext cx="3602110" cy="2402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b="1" lang="en-US"/>
              <a:t>Facial Gestures </a:t>
            </a:r>
            <a:endParaRPr/>
          </a:p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1066800" y="2974110"/>
            <a:ext cx="4663440" cy="287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b="1" lang="en-US" sz="2000"/>
              <a:t>Facial gestures </a:t>
            </a:r>
            <a:r>
              <a:rPr lang="en-US" sz="2000"/>
              <a:t>involve using your face to display feelings and attitudes nonverbally. 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2000"/>
              <a:t>They may reinforce, or contradict, the spoken word, and their impact cannot be underestimated. 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1" lang="en-US" sz="2000"/>
              <a:t>Facial gestures </a:t>
            </a:r>
            <a:r>
              <a:rPr lang="en-US" sz="2000"/>
              <a:t>should reflect the tone and emotion of your verbal communication. </a:t>
            </a:r>
            <a:endParaRPr/>
          </a:p>
          <a:p>
            <a:pPr indent="-65404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000"/>
          </a:p>
        </p:txBody>
      </p:sp>
      <p:sp>
        <p:nvSpPr>
          <p:cNvPr id="187" name="Google Shape;187;p7"/>
          <p:cNvSpPr txBox="1"/>
          <p:nvPr>
            <p:ph idx="2" type="body"/>
          </p:nvPr>
        </p:nvSpPr>
        <p:spPr>
          <a:xfrm>
            <a:off x="6461760" y="4378036"/>
            <a:ext cx="4663440" cy="1474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b="1" lang="en-US"/>
              <a:t>Eye contact: 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entury Gothic"/>
              <a:buChar char="-"/>
            </a:pPr>
            <a:r>
              <a:rPr lang="en-US"/>
              <a:t>The single most important facial gesture</a:t>
            </a:r>
            <a:r>
              <a:rPr b="1" lang="en-US"/>
              <a:t>.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entury Gothic"/>
              <a:buChar char="-"/>
            </a:pPr>
            <a:r>
              <a:rPr b="1" lang="en-US"/>
              <a:t>Eye contact </a:t>
            </a:r>
            <a:r>
              <a:rPr lang="en-US"/>
              <a:t>refers to the speaker’s gaze that engages the audience members.</a:t>
            </a:r>
            <a:endParaRPr/>
          </a:p>
        </p:txBody>
      </p:sp>
      <p:sp>
        <p:nvSpPr>
          <p:cNvPr id="188" name="Google Shape;188;p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9" name="Google Shape;18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6164" y="699520"/>
            <a:ext cx="4659683" cy="349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4. Visual Aids</a:t>
            </a:r>
            <a:endParaRPr/>
          </a:p>
        </p:txBody>
      </p:sp>
      <p:sp>
        <p:nvSpPr>
          <p:cNvPr id="195" name="Google Shape;195;p8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b="1" lang="en-US" sz="2000"/>
              <a:t>Visual aids </a:t>
            </a:r>
            <a:r>
              <a:rPr lang="en-US" sz="2000"/>
              <a:t>are an important nonverbal aspect of your speech that you can control. </a:t>
            </a:r>
            <a:endParaRPr sz="2000"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b="1" lang="en-US" sz="2000"/>
              <a:t>Include: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/>
              <a:t>Handouts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/>
              <a:t>Overhead transparencies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/>
              <a:t>Drawings on the whiteboard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/>
              <a:t>PowerPoint slides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/>
              <a:t>And many other types of props. </a:t>
            </a:r>
            <a:endParaRPr/>
          </a:p>
        </p:txBody>
      </p:sp>
      <p:pic>
        <p:nvPicPr>
          <p:cNvPr id="196" name="Google Shape;196;p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8544" y="2103120"/>
            <a:ext cx="3904614" cy="292846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8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Visual aids accomplish several goals:</a:t>
            </a:r>
            <a:endParaRPr/>
          </a:p>
        </p:txBody>
      </p:sp>
      <p:sp>
        <p:nvSpPr>
          <p:cNvPr id="203" name="Google Shape;203;p9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Make your speech more interesting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Enhance your credibility as a speaker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Serve as guides to transitions, helping the audience stay on track </a:t>
            </a:r>
            <a:endParaRPr sz="2400"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Communicate complex or intriguing information in a short period of time </a:t>
            </a:r>
            <a:endParaRPr sz="2400"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Reinforce your verbal message </a:t>
            </a:r>
            <a:endParaRPr sz="2400"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Help the audience use and retain the information</a:t>
            </a:r>
            <a:endParaRPr/>
          </a:p>
        </p:txBody>
      </p:sp>
      <p:sp>
        <p:nvSpPr>
          <p:cNvPr id="204" name="Google Shape;204;p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von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avon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2021-08-09T09:53:49Z</dcterms:created>
</cp:coreProperties>
</file>