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fFSds/0RyBdG8qyIxY6M5nCd9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4"/>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4"/>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4"/>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Aria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3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3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0" name="Google Shape;30;p26"/>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1" name="Google Shape;31;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7"/>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Aria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7" name="Google Shape;37;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0" name="Shape 40"/>
        <p:cNvGrpSpPr/>
        <p:nvPr/>
      </p:nvGrpSpPr>
      <p:grpSpPr>
        <a:xfrm>
          <a:off x="0" y="0"/>
          <a:ext cx="0" cy="0"/>
          <a:chOff x="0" y="0"/>
          <a:chExt cx="0" cy="0"/>
        </a:xfrm>
      </p:grpSpPr>
      <p:sp>
        <p:nvSpPr>
          <p:cNvPr id="41" name="Google Shape;41;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29"/>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29"/>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29"/>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2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Aria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31"/>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3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Aria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Arial"/>
                <a:ea typeface="Arial"/>
                <a:cs typeface="Arial"/>
                <a:sym typeface="Aria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Arial"/>
                <a:ea typeface="Arial"/>
                <a:cs typeface="Arial"/>
                <a:sym typeface="Aria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9pPr>
          </a:lstStyle>
          <a:p/>
        </p:txBody>
      </p:sp>
      <p:sp>
        <p:nvSpPr>
          <p:cNvPr id="68" name="Google Shape;68;p32"/>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3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Arial"/>
                <a:ea typeface="Arial"/>
                <a:cs typeface="Arial"/>
                <a:sym typeface="Aria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Arial"/>
                <a:ea typeface="Arial"/>
                <a:cs typeface="Arial"/>
                <a:sym typeface="Aria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Arial"/>
                <a:ea typeface="Arial"/>
                <a:cs typeface="Arial"/>
                <a:sym typeface="Aria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9pPr>
          </a:lstStyle>
          <a:p/>
        </p:txBody>
      </p:sp>
      <p:sp>
        <p:nvSpPr>
          <p:cNvPr id="10" name="Google Shape;10;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Arial"/>
                <a:ea typeface="Arial"/>
                <a:cs typeface="Arial"/>
                <a:sym typeface="Arial"/>
              </a:defRPr>
            </a:lvl1pPr>
            <a:lvl2pPr indent="0" lvl="1" marL="0" marR="0" rtl="0" algn="r">
              <a:spcBef>
                <a:spcPts val="0"/>
              </a:spcBef>
              <a:buNone/>
              <a:defRPr b="1" i="0" sz="1200" u="none" cap="none" strike="noStrike">
                <a:solidFill>
                  <a:schemeClr val="accent1"/>
                </a:solidFill>
                <a:latin typeface="Arial"/>
                <a:ea typeface="Arial"/>
                <a:cs typeface="Arial"/>
                <a:sym typeface="Arial"/>
              </a:defRPr>
            </a:lvl2pPr>
            <a:lvl3pPr indent="0" lvl="2" marL="0" marR="0" rtl="0" algn="r">
              <a:spcBef>
                <a:spcPts val="0"/>
              </a:spcBef>
              <a:buNone/>
              <a:defRPr b="1" i="0" sz="1200" u="none" cap="none" strike="noStrike">
                <a:solidFill>
                  <a:schemeClr val="accent1"/>
                </a:solidFill>
                <a:latin typeface="Arial"/>
                <a:ea typeface="Arial"/>
                <a:cs typeface="Arial"/>
                <a:sym typeface="Arial"/>
              </a:defRPr>
            </a:lvl3pPr>
            <a:lvl4pPr indent="0" lvl="3" marL="0" marR="0" rtl="0" algn="r">
              <a:spcBef>
                <a:spcPts val="0"/>
              </a:spcBef>
              <a:buNone/>
              <a:defRPr b="1" i="0" sz="1200" u="none" cap="none" strike="noStrike">
                <a:solidFill>
                  <a:schemeClr val="accent1"/>
                </a:solidFill>
                <a:latin typeface="Arial"/>
                <a:ea typeface="Arial"/>
                <a:cs typeface="Arial"/>
                <a:sym typeface="Arial"/>
              </a:defRPr>
            </a:lvl4pPr>
            <a:lvl5pPr indent="0" lvl="4" marL="0" marR="0" rtl="0" algn="r">
              <a:spcBef>
                <a:spcPts val="0"/>
              </a:spcBef>
              <a:buNone/>
              <a:defRPr b="1" i="0" sz="1200" u="none" cap="none" strike="noStrike">
                <a:solidFill>
                  <a:schemeClr val="accent1"/>
                </a:solidFill>
                <a:latin typeface="Arial"/>
                <a:ea typeface="Arial"/>
                <a:cs typeface="Arial"/>
                <a:sym typeface="Arial"/>
              </a:defRPr>
            </a:lvl5pPr>
            <a:lvl6pPr indent="0" lvl="5" marL="0" marR="0" rtl="0" algn="r">
              <a:spcBef>
                <a:spcPts val="0"/>
              </a:spcBef>
              <a:buNone/>
              <a:defRPr b="1" i="0" sz="1200" u="none" cap="none" strike="noStrike">
                <a:solidFill>
                  <a:schemeClr val="accent1"/>
                </a:solidFill>
                <a:latin typeface="Arial"/>
                <a:ea typeface="Arial"/>
                <a:cs typeface="Arial"/>
                <a:sym typeface="Arial"/>
              </a:defRPr>
            </a:lvl6pPr>
            <a:lvl7pPr indent="0" lvl="6" marL="0" marR="0" rtl="0" algn="r">
              <a:spcBef>
                <a:spcPts val="0"/>
              </a:spcBef>
              <a:buNone/>
              <a:defRPr b="1" i="0" sz="1200" u="none" cap="none" strike="noStrike">
                <a:solidFill>
                  <a:schemeClr val="accent1"/>
                </a:solidFill>
                <a:latin typeface="Arial"/>
                <a:ea typeface="Arial"/>
                <a:cs typeface="Arial"/>
                <a:sym typeface="Arial"/>
              </a:defRPr>
            </a:lvl7pPr>
            <a:lvl8pPr indent="0" lvl="7" marL="0" marR="0" rtl="0" algn="r">
              <a:spcBef>
                <a:spcPts val="0"/>
              </a:spcBef>
              <a:buNone/>
              <a:defRPr b="1" i="0" sz="1200" u="none" cap="none" strike="noStrike">
                <a:solidFill>
                  <a:schemeClr val="accent1"/>
                </a:solidFill>
                <a:latin typeface="Arial"/>
                <a:ea typeface="Arial"/>
                <a:cs typeface="Arial"/>
                <a:sym typeface="Arial"/>
              </a:defRPr>
            </a:lvl8pPr>
            <a:lvl9pPr indent="0" lvl="8" marL="0" marR="0" rtl="0" algn="r">
              <a:spcBef>
                <a:spcPts val="0"/>
              </a:spcBef>
              <a:buNone/>
              <a:defRPr b="1" i="0" sz="12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900"/>
              <a:buFont typeface="Arial"/>
              <a:buNone/>
            </a:pPr>
            <a:r>
              <a:rPr lang="en-US"/>
              <a:t>Group and Team overview</a:t>
            </a:r>
            <a:br>
              <a:rPr lang="en-US"/>
            </a:br>
            <a:endParaRPr/>
          </a:p>
        </p:txBody>
      </p:sp>
      <p:sp>
        <p:nvSpPr>
          <p:cNvPr id="89" name="Google Shape;89;p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SzPct val="100000"/>
              <a:buNone/>
            </a:pPr>
            <a:r>
              <a:rPr lang="en-US"/>
              <a:t>Session I</a:t>
            </a:r>
            <a:endParaRPr/>
          </a:p>
          <a:p>
            <a:pPr indent="0" lvl="0" marL="0" rtl="0" algn="ctr">
              <a:lnSpc>
                <a:spcPct val="90000"/>
              </a:lnSpc>
              <a:spcBef>
                <a:spcPts val="0"/>
              </a:spcBef>
              <a:spcAft>
                <a:spcPts val="0"/>
              </a:spcAft>
              <a:buSzPct val="100000"/>
              <a:buNone/>
            </a:pPr>
            <a:r>
              <a:t/>
            </a:r>
            <a:endParaRPr/>
          </a:p>
          <a:p>
            <a:pPr indent="0" lvl="0" marL="0" rtl="0" algn="ctr">
              <a:lnSpc>
                <a:spcPct val="90000"/>
              </a:lnSpc>
              <a:spcBef>
                <a:spcPts val="0"/>
              </a:spcBef>
              <a:spcAft>
                <a:spcPts val="0"/>
              </a:spcAft>
              <a:buSzPct val="100000"/>
              <a:buNone/>
            </a:pPr>
            <a:r>
              <a:t/>
            </a:r>
            <a:endParaRPr/>
          </a:p>
          <a:p>
            <a:pPr indent="0" lvl="0" marL="0" rtl="0" algn="ctr">
              <a:lnSpc>
                <a:spcPct val="90000"/>
              </a:lnSpc>
              <a:spcBef>
                <a:spcPts val="0"/>
              </a:spcBef>
              <a:spcAft>
                <a:spcPts val="0"/>
              </a:spcAft>
              <a:buSzPct val="100000"/>
              <a:buNone/>
            </a:pPr>
            <a:r>
              <a:t/>
            </a:r>
            <a:endParaRPr/>
          </a:p>
        </p:txBody>
      </p:sp>
      <p:pic>
        <p:nvPicPr>
          <p:cNvPr id="90" name="Google Shape;90;p1"/>
          <p:cNvPicPr preferRelativeResize="0"/>
          <p:nvPr/>
        </p:nvPicPr>
        <p:blipFill rotWithShape="1">
          <a:blip r:embed="rId3">
            <a:alphaModFix/>
          </a:blip>
          <a:srcRect b="0" l="0" r="0" t="0"/>
          <a:stretch/>
        </p:blipFill>
        <p:spPr>
          <a:xfrm>
            <a:off x="5470725" y="789388"/>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The open systems approach to team working</a:t>
            </a:r>
            <a:endParaRPr/>
          </a:p>
        </p:txBody>
      </p:sp>
      <p:pic>
        <p:nvPicPr>
          <p:cNvPr id="169" name="Google Shape;169;p10"/>
          <p:cNvPicPr preferRelativeResize="0"/>
          <p:nvPr>
            <p:ph idx="1" type="body"/>
          </p:nvPr>
        </p:nvPicPr>
        <p:blipFill rotWithShape="1">
          <a:blip r:embed="rId3">
            <a:alphaModFix/>
          </a:blip>
          <a:srcRect b="0" l="0" r="0" t="0"/>
          <a:stretch/>
        </p:blipFill>
        <p:spPr>
          <a:xfrm>
            <a:off x="4341091" y="2245804"/>
            <a:ext cx="6345382" cy="27879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t/>
            </a:r>
            <a:endParaRPr/>
          </a:p>
        </p:txBody>
      </p:sp>
      <p:sp>
        <p:nvSpPr>
          <p:cNvPr id="175" name="Google Shape;175;p1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800"/>
              <a:buChar char="●"/>
            </a:pPr>
            <a:r>
              <a:rPr lang="en-US" sz="2800"/>
              <a:t>Inputs are often controlled or influenced by management</a:t>
            </a:r>
            <a:endParaRPr/>
          </a:p>
          <a:p>
            <a:pPr indent="-182880" lvl="0" marL="182880" rtl="0" algn="l">
              <a:lnSpc>
                <a:spcPct val="90000"/>
              </a:lnSpc>
              <a:spcBef>
                <a:spcPts val="1200"/>
              </a:spcBef>
              <a:spcAft>
                <a:spcPts val="0"/>
              </a:spcAft>
              <a:buSzPts val="2800"/>
              <a:buChar char="●"/>
            </a:pPr>
            <a:r>
              <a:rPr lang="en-US" sz="2800"/>
              <a:t>The way a team is put together and will function is influenced by the organization’s values, vision and strategy, and its practices and procedures. </a:t>
            </a:r>
            <a:endParaRPr/>
          </a:p>
        </p:txBody>
      </p:sp>
      <p:pic>
        <p:nvPicPr>
          <p:cNvPr id="176" name="Google Shape;176;p11"/>
          <p:cNvPicPr preferRelativeResize="0"/>
          <p:nvPr/>
        </p:nvPicPr>
        <p:blipFill rotWithShape="1">
          <a:blip r:embed="rId3">
            <a:alphaModFix/>
          </a:blip>
          <a:srcRect b="0" l="0" r="0" t="0"/>
          <a:stretch/>
        </p:blipFill>
        <p:spPr>
          <a:xfrm>
            <a:off x="183691" y="2355272"/>
            <a:ext cx="3016709" cy="2336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Inputs</a:t>
            </a:r>
            <a:endParaRPr/>
          </a:p>
        </p:txBody>
      </p:sp>
      <p:pic>
        <p:nvPicPr>
          <p:cNvPr id="182" name="Google Shape;182;p12"/>
          <p:cNvPicPr preferRelativeResize="0"/>
          <p:nvPr>
            <p:ph idx="1" type="body"/>
          </p:nvPr>
        </p:nvPicPr>
        <p:blipFill rotWithShape="1">
          <a:blip r:embed="rId3">
            <a:alphaModFix/>
          </a:blip>
          <a:srcRect b="0" l="0" r="0" t="0"/>
          <a:stretch/>
        </p:blipFill>
        <p:spPr>
          <a:xfrm>
            <a:off x="3458524" y="1604156"/>
            <a:ext cx="8131814" cy="38822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Throughputs</a:t>
            </a:r>
            <a:endParaRPr/>
          </a:p>
        </p:txBody>
      </p:sp>
      <p:pic>
        <p:nvPicPr>
          <p:cNvPr id="188" name="Google Shape;188;p13"/>
          <p:cNvPicPr preferRelativeResize="0"/>
          <p:nvPr>
            <p:ph idx="1" type="body"/>
          </p:nvPr>
        </p:nvPicPr>
        <p:blipFill rotWithShape="1">
          <a:blip r:embed="rId3">
            <a:alphaModFix/>
          </a:blip>
          <a:srcRect b="0" l="0" r="0" t="0"/>
          <a:stretch/>
        </p:blipFill>
        <p:spPr>
          <a:xfrm>
            <a:off x="3868738" y="1396987"/>
            <a:ext cx="7315200" cy="43280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Throughputs</a:t>
            </a:r>
            <a:endParaRPr/>
          </a:p>
        </p:txBody>
      </p:sp>
      <p:pic>
        <p:nvPicPr>
          <p:cNvPr id="194" name="Google Shape;194;p14"/>
          <p:cNvPicPr preferRelativeResize="0"/>
          <p:nvPr>
            <p:ph idx="1" type="body"/>
          </p:nvPr>
        </p:nvPicPr>
        <p:blipFill rotWithShape="1">
          <a:blip r:embed="rId3">
            <a:alphaModFix/>
          </a:blip>
          <a:srcRect b="0" l="0" r="0" t="0"/>
          <a:stretch/>
        </p:blipFill>
        <p:spPr>
          <a:xfrm>
            <a:off x="3710979" y="1472033"/>
            <a:ext cx="7759286" cy="41806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3858676" y="2979466"/>
            <a:ext cx="7315200" cy="2054497"/>
          </a:xfrm>
          <a:prstGeom prst="rect">
            <a:avLst/>
          </a:prstGeom>
          <a:solidFill>
            <a:srgbClr val="8BD5E4"/>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4000"/>
              <a:buFont typeface="Arial"/>
              <a:buNone/>
            </a:pPr>
            <a:r>
              <a:rPr lang="en-US" sz="4000"/>
              <a:t>Task performance.</a:t>
            </a:r>
            <a:br>
              <a:rPr lang="en-US" sz="4000"/>
            </a:br>
            <a:r>
              <a:rPr lang="en-US" sz="4000"/>
              <a:t>Individual outputs.</a:t>
            </a:r>
            <a:br>
              <a:rPr lang="en-US" sz="4000"/>
            </a:br>
            <a:r>
              <a:rPr lang="en-US" sz="4000"/>
              <a:t>Other outcomes</a:t>
            </a:r>
            <a:endParaRPr/>
          </a:p>
        </p:txBody>
      </p:sp>
      <p:sp>
        <p:nvSpPr>
          <p:cNvPr id="200" name="Google Shape;200;p15"/>
          <p:cNvSpPr txBox="1"/>
          <p:nvPr>
            <p:ph idx="1" type="body"/>
          </p:nvPr>
        </p:nvSpPr>
        <p:spPr>
          <a:xfrm>
            <a:off x="3941618" y="2065066"/>
            <a:ext cx="7315200" cy="9144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b="1" lang="en-US"/>
              <a:t>Outcomes can be examined in terms of:</a:t>
            </a:r>
            <a:endParaRPr b="1"/>
          </a:p>
        </p:txBody>
      </p:sp>
      <p:pic>
        <p:nvPicPr>
          <p:cNvPr id="201" name="Google Shape;201;p15"/>
          <p:cNvPicPr preferRelativeResize="0"/>
          <p:nvPr>
            <p:ph idx="4294967295" type="body"/>
          </p:nvPr>
        </p:nvPicPr>
        <p:blipFill rotWithShape="1">
          <a:blip r:embed="rId3">
            <a:alphaModFix/>
          </a:blip>
          <a:srcRect b="0" l="0" r="0" t="0"/>
          <a:stretch/>
        </p:blipFill>
        <p:spPr>
          <a:xfrm>
            <a:off x="0" y="2220913"/>
            <a:ext cx="2971800" cy="281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Outputs</a:t>
            </a:r>
            <a:endParaRPr/>
          </a:p>
        </p:txBody>
      </p:sp>
      <p:pic>
        <p:nvPicPr>
          <p:cNvPr id="207" name="Google Shape;207;p16"/>
          <p:cNvPicPr preferRelativeResize="0"/>
          <p:nvPr>
            <p:ph idx="1" type="body"/>
          </p:nvPr>
        </p:nvPicPr>
        <p:blipFill rotWithShape="1">
          <a:blip r:embed="rId3">
            <a:alphaModFix/>
          </a:blip>
          <a:srcRect b="0" l="0" r="0" t="0"/>
          <a:stretch/>
        </p:blipFill>
        <p:spPr>
          <a:xfrm>
            <a:off x="3868738" y="1369517"/>
            <a:ext cx="7315200" cy="41094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Group size</a:t>
            </a:r>
            <a:endParaRPr/>
          </a:p>
        </p:txBody>
      </p:sp>
      <p:sp>
        <p:nvSpPr>
          <p:cNvPr id="213" name="Google Shape;213;p17"/>
          <p:cNvSpPr txBox="1"/>
          <p:nvPr>
            <p:ph idx="1" type="body"/>
          </p:nvPr>
        </p:nvSpPr>
        <p:spPr>
          <a:xfrm>
            <a:off x="3901272"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To be effective it should be neither too large nor too small.</a:t>
            </a:r>
            <a:endParaRPr/>
          </a:p>
          <a:p>
            <a:pPr indent="-182880" lvl="0" marL="182880" rtl="0" algn="l">
              <a:lnSpc>
                <a:spcPct val="90000"/>
              </a:lnSpc>
              <a:spcBef>
                <a:spcPts val="1200"/>
              </a:spcBef>
              <a:spcAft>
                <a:spcPts val="0"/>
              </a:spcAft>
              <a:buSzPts val="2000"/>
              <a:buChar char="●"/>
            </a:pPr>
            <a:r>
              <a:rPr lang="en-US"/>
              <a:t>The numbers most commonly quoted for effective group size in a face-to-face team are </a:t>
            </a:r>
            <a:r>
              <a:rPr b="1" lang="en-US">
                <a:solidFill>
                  <a:srgbClr val="FF0000"/>
                </a:solidFill>
              </a:rPr>
              <a:t>between 5 and 10</a:t>
            </a:r>
            <a:endParaRPr/>
          </a:p>
          <a:p>
            <a:pPr indent="-55879" lvl="0" marL="182880" rtl="0" algn="l">
              <a:lnSpc>
                <a:spcPct val="90000"/>
              </a:lnSpc>
              <a:spcBef>
                <a:spcPts val="1200"/>
              </a:spcBef>
              <a:spcAft>
                <a:spcPts val="0"/>
              </a:spcAft>
              <a:buSzPts val="2000"/>
              <a:buNone/>
            </a:pPr>
            <a:r>
              <a:t/>
            </a:r>
            <a:endParaRPr/>
          </a:p>
          <a:p>
            <a:pPr indent="0" lvl="1" marL="502919" rtl="0" algn="l">
              <a:lnSpc>
                <a:spcPct val="90000"/>
              </a:lnSpc>
              <a:spcBef>
                <a:spcPts val="250"/>
              </a:spcBef>
              <a:spcAft>
                <a:spcPts val="0"/>
              </a:spcAft>
              <a:buSzPts val="2000"/>
              <a:buNone/>
            </a:pPr>
            <a:r>
              <a:rPr lang="en-US" sz="2000">
                <a:solidFill>
                  <a:srgbClr val="FF0000"/>
                </a:solidFill>
              </a:rPr>
              <a:t>Reducing the number of interactions and lessening the risk of conflict.</a:t>
            </a:r>
            <a:endParaRPr/>
          </a:p>
          <a:p>
            <a:pPr indent="0" lvl="1" marL="502919" rtl="0" algn="l">
              <a:lnSpc>
                <a:spcPct val="90000"/>
              </a:lnSpc>
              <a:spcBef>
                <a:spcPts val="500"/>
              </a:spcBef>
              <a:spcAft>
                <a:spcPts val="0"/>
              </a:spcAft>
              <a:buSzPts val="2000"/>
              <a:buNone/>
            </a:pPr>
            <a:r>
              <a:t/>
            </a:r>
            <a:endParaRPr sz="2000">
              <a:solidFill>
                <a:srgbClr val="FF0000"/>
              </a:solidFill>
            </a:endParaRPr>
          </a:p>
          <a:p>
            <a:pPr indent="0" lvl="1" marL="502919" rtl="0" algn="l">
              <a:lnSpc>
                <a:spcPct val="90000"/>
              </a:lnSpc>
              <a:spcBef>
                <a:spcPts val="500"/>
              </a:spcBef>
              <a:spcAft>
                <a:spcPts val="0"/>
              </a:spcAft>
              <a:buSzPts val="2000"/>
              <a:buNone/>
            </a:pPr>
            <a:r>
              <a:rPr lang="en-US" sz="2000">
                <a:solidFill>
                  <a:schemeClr val="dk1"/>
                </a:solidFill>
              </a:rPr>
              <a:t>The breakdown of </a:t>
            </a:r>
            <a:r>
              <a:rPr b="1" lang="en-US" sz="2000">
                <a:solidFill>
                  <a:schemeClr val="dk1"/>
                </a:solidFill>
              </a:rPr>
              <a:t>large groups into sub-groups </a:t>
            </a:r>
            <a:r>
              <a:rPr lang="en-US" sz="2000">
                <a:solidFill>
                  <a:schemeClr val="dk1"/>
                </a:solidFill>
              </a:rPr>
              <a:t>and cliques may </a:t>
            </a:r>
            <a:r>
              <a:rPr b="1" lang="en-US" sz="2000">
                <a:solidFill>
                  <a:schemeClr val="dk1"/>
                </a:solidFill>
              </a:rPr>
              <a:t>not help a team achieve its goals</a:t>
            </a:r>
            <a:r>
              <a:rPr lang="en-US" sz="2000">
                <a:solidFill>
                  <a:schemeClr val="dk1"/>
                </a:solidFill>
              </a:rPr>
              <a:t>.</a:t>
            </a:r>
            <a:endParaRPr/>
          </a:p>
        </p:txBody>
      </p:sp>
      <p:sp>
        <p:nvSpPr>
          <p:cNvPr id="214" name="Google Shape;214;p17"/>
          <p:cNvSpPr/>
          <p:nvPr/>
        </p:nvSpPr>
        <p:spPr>
          <a:xfrm>
            <a:off x="3380064" y="3182112"/>
            <a:ext cx="978408" cy="484632"/>
          </a:xfrm>
          <a:prstGeom prst="rightArrow">
            <a:avLst>
              <a:gd fmla="val 50000" name="adj1"/>
              <a:gd fmla="val 50000" name="adj2"/>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15" name="Google Shape;215;p17"/>
          <p:cNvCxnSpPr/>
          <p:nvPr/>
        </p:nvCxnSpPr>
        <p:spPr>
          <a:xfrm flipH="1" rot="-5400000">
            <a:off x="3444072" y="3657415"/>
            <a:ext cx="914400" cy="914400"/>
          </a:xfrm>
          <a:prstGeom prst="bentConnector3">
            <a:avLst>
              <a:gd fmla="val 50000" name="adj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Managing group membership</a:t>
            </a:r>
            <a:endParaRPr/>
          </a:p>
        </p:txBody>
      </p:sp>
      <p:pic>
        <p:nvPicPr>
          <p:cNvPr id="221" name="Google Shape;221;p18"/>
          <p:cNvPicPr preferRelativeResize="0"/>
          <p:nvPr>
            <p:ph idx="1" type="body"/>
          </p:nvPr>
        </p:nvPicPr>
        <p:blipFill rotWithShape="1">
          <a:blip r:embed="rId3">
            <a:alphaModFix/>
          </a:blip>
          <a:srcRect b="0" l="0" r="0" t="0"/>
          <a:stretch/>
        </p:blipFill>
        <p:spPr>
          <a:xfrm>
            <a:off x="4329593" y="863600"/>
            <a:ext cx="6393490" cy="512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Managing group membership</a:t>
            </a:r>
            <a:endParaRPr/>
          </a:p>
        </p:txBody>
      </p:sp>
      <p:sp>
        <p:nvSpPr>
          <p:cNvPr id="227" name="Google Shape;227;p19"/>
          <p:cNvSpPr txBox="1"/>
          <p:nvPr>
            <p:ph idx="1" type="body"/>
          </p:nvPr>
        </p:nvSpPr>
        <p:spPr>
          <a:xfrm>
            <a:off x="3536466" y="4775200"/>
            <a:ext cx="8036698" cy="1034473"/>
          </a:xfrm>
          <a:prstGeom prst="rect">
            <a:avLst/>
          </a:prstGeom>
          <a:solidFill>
            <a:srgbClr val="FFD663"/>
          </a:solid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Figure 2 provides a useful way of weighing up the mixture of ‘task’ and ‘people’ functions (or ‘faces’) of a team.</a:t>
            </a:r>
            <a:endParaRPr/>
          </a:p>
        </p:txBody>
      </p:sp>
      <p:pic>
        <p:nvPicPr>
          <p:cNvPr id="228" name="Google Shape;228;p19"/>
          <p:cNvPicPr preferRelativeResize="0"/>
          <p:nvPr>
            <p:ph idx="2" type="body"/>
          </p:nvPr>
        </p:nvPicPr>
        <p:blipFill rotWithShape="1">
          <a:blip r:embed="rId3">
            <a:alphaModFix/>
          </a:blip>
          <a:srcRect b="0" l="0" r="0" t="0"/>
          <a:stretch/>
        </p:blipFill>
        <p:spPr>
          <a:xfrm>
            <a:off x="3536465" y="1320799"/>
            <a:ext cx="8036699" cy="33367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Learning Objectives </a:t>
            </a:r>
            <a:endParaRPr/>
          </a:p>
        </p:txBody>
      </p:sp>
      <p:sp>
        <p:nvSpPr>
          <p:cNvPr id="96" name="Google Shape;96;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Understand about shared Information Bias</a:t>
            </a:r>
            <a:endParaRPr/>
          </a:p>
          <a:p>
            <a:pPr indent="-182880" lvl="0" marL="182880" rtl="0" algn="l">
              <a:lnSpc>
                <a:spcPct val="90000"/>
              </a:lnSpc>
              <a:spcBef>
                <a:spcPts val="1200"/>
              </a:spcBef>
              <a:spcAft>
                <a:spcPts val="0"/>
              </a:spcAft>
              <a:buSzPts val="2000"/>
              <a:buChar char="●"/>
            </a:pPr>
            <a:r>
              <a:rPr lang="en-US"/>
              <a:t>Learn about inattentional blindness and why it occurs.</a:t>
            </a:r>
            <a:endParaRPr/>
          </a:p>
          <a:p>
            <a:pPr indent="-182880" lvl="0" marL="182880" rtl="0" algn="l">
              <a:lnSpc>
                <a:spcPct val="90000"/>
              </a:lnSpc>
              <a:spcBef>
                <a:spcPts val="1200"/>
              </a:spcBef>
              <a:spcAft>
                <a:spcPts val="0"/>
              </a:spcAft>
              <a:buSzPts val="2000"/>
              <a:buChar char="●"/>
            </a:pPr>
            <a:r>
              <a:rPr lang="en-US"/>
              <a:t> Identify ways in which failures of awareness are counterintuitive. </a:t>
            </a:r>
            <a:endParaRPr/>
          </a:p>
          <a:p>
            <a:pPr indent="-182880" lvl="0" marL="182880" rtl="0" algn="l">
              <a:lnSpc>
                <a:spcPct val="90000"/>
              </a:lnSpc>
              <a:spcBef>
                <a:spcPts val="1200"/>
              </a:spcBef>
              <a:spcAft>
                <a:spcPts val="0"/>
              </a:spcAft>
              <a:buSzPts val="2000"/>
              <a:buChar char="●"/>
            </a:pPr>
            <a:r>
              <a:rPr lang="en-US"/>
              <a:t>Better understand the link between focused attention and failures of awareness.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Functional and team roles</a:t>
            </a:r>
            <a:endParaRPr/>
          </a:p>
        </p:txBody>
      </p:sp>
      <p:pic>
        <p:nvPicPr>
          <p:cNvPr id="234" name="Google Shape;234;p20"/>
          <p:cNvPicPr preferRelativeResize="0"/>
          <p:nvPr>
            <p:ph idx="1" type="body"/>
          </p:nvPr>
        </p:nvPicPr>
        <p:blipFill rotWithShape="1">
          <a:blip r:embed="rId3">
            <a:alphaModFix/>
          </a:blip>
          <a:srcRect b="0" l="0" r="0" t="0"/>
          <a:stretch/>
        </p:blipFill>
        <p:spPr>
          <a:xfrm>
            <a:off x="3868738" y="1460497"/>
            <a:ext cx="7315200" cy="39274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Functional and team roles</a:t>
            </a:r>
            <a:endParaRPr/>
          </a:p>
        </p:txBody>
      </p:sp>
      <p:pic>
        <p:nvPicPr>
          <p:cNvPr id="240" name="Google Shape;240;p21"/>
          <p:cNvPicPr preferRelativeResize="0"/>
          <p:nvPr>
            <p:ph idx="1" type="body"/>
          </p:nvPr>
        </p:nvPicPr>
        <p:blipFill rotWithShape="1">
          <a:blip r:embed="rId3">
            <a:alphaModFix/>
          </a:blip>
          <a:srcRect b="0" l="0" r="0" t="0"/>
          <a:stretch/>
        </p:blipFill>
        <p:spPr>
          <a:xfrm>
            <a:off x="3484682" y="1935669"/>
            <a:ext cx="8345802" cy="35230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2"/>
          <p:cNvPicPr preferRelativeResize="0"/>
          <p:nvPr>
            <p:ph idx="4294967295" type="body"/>
          </p:nvPr>
        </p:nvPicPr>
        <p:blipFill rotWithShape="1">
          <a:blip r:embed="rId3">
            <a:alphaModFix/>
          </a:blip>
          <a:srcRect b="0" l="0" r="0" t="0"/>
          <a:stretch/>
        </p:blipFill>
        <p:spPr>
          <a:xfrm>
            <a:off x="2955637" y="2021320"/>
            <a:ext cx="6750265" cy="289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5. Shared Information Bias </a:t>
            </a:r>
            <a:endParaRPr/>
          </a:p>
        </p:txBody>
      </p:sp>
      <p:sp>
        <p:nvSpPr>
          <p:cNvPr id="102" name="Google Shape;102;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b="1" lang="en-US" sz="2000"/>
              <a:t>Shared information bias </a:t>
            </a:r>
            <a:r>
              <a:rPr i="1" lang="en-US" sz="2000"/>
              <a:t>(also known as the collective information sampling bias) </a:t>
            </a:r>
            <a:r>
              <a:rPr lang="en-US" sz="2000"/>
              <a:t>is thus a tendency for group members to </a:t>
            </a:r>
            <a:r>
              <a:rPr b="1" lang="en-US" sz="2000"/>
              <a:t>spend more time and energy discussing information that multiple members are already familiar with </a:t>
            </a:r>
            <a:r>
              <a:rPr i="1" lang="en-US" sz="2000"/>
              <a:t>(i.e., shared information)</a:t>
            </a:r>
            <a:endParaRPr/>
          </a:p>
          <a:p>
            <a:pPr indent="-55879" lvl="0" marL="182880" rtl="0" algn="l">
              <a:lnSpc>
                <a:spcPct val="90000"/>
              </a:lnSpc>
              <a:spcBef>
                <a:spcPts val="1200"/>
              </a:spcBef>
              <a:spcAft>
                <a:spcPts val="0"/>
              </a:spcAft>
              <a:buSzPts val="2000"/>
              <a:buNone/>
            </a:pPr>
            <a:r>
              <a:t/>
            </a:r>
            <a:endParaRPr i="1" sz="2000"/>
          </a:p>
          <a:p>
            <a:pPr indent="-182880" lvl="0" marL="182880" rtl="0" algn="l">
              <a:lnSpc>
                <a:spcPct val="90000"/>
              </a:lnSpc>
              <a:spcBef>
                <a:spcPts val="1200"/>
              </a:spcBef>
              <a:spcAft>
                <a:spcPts val="0"/>
              </a:spcAft>
              <a:buSzPts val="2000"/>
              <a:buChar char="●"/>
            </a:pPr>
            <a:r>
              <a:rPr lang="en-US" sz="2000"/>
              <a:t>To be associated with group member perceptions of competence, knowledge, and credibility (Wittenbaum &amp; Park, 2001)</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252919" y="1123837"/>
            <a:ext cx="2314790"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Causes</a:t>
            </a:r>
            <a:endParaRPr/>
          </a:p>
        </p:txBody>
      </p:sp>
      <p:sp>
        <p:nvSpPr>
          <p:cNvPr id="108" name="Google Shape;108;p4"/>
          <p:cNvSpPr txBox="1"/>
          <p:nvPr>
            <p:ph idx="1" type="body"/>
          </p:nvPr>
        </p:nvSpPr>
        <p:spPr>
          <a:xfrm>
            <a:off x="3454354" y="1385455"/>
            <a:ext cx="3177356" cy="4147128"/>
          </a:xfrm>
          <a:prstGeom prst="rect">
            <a:avLst/>
          </a:prstGeom>
          <a:noFill/>
          <a:ln>
            <a:noFill/>
          </a:ln>
        </p:spPr>
        <p:txBody>
          <a:bodyPr anchorCtr="0" anchor="ctr" bIns="45700" lIns="91425" spcFirstLastPara="1" rIns="91425" wrap="square" tIns="45700">
            <a:normAutofit fontScale="92500" lnSpcReduction="20000"/>
          </a:bodyPr>
          <a:lstStyle/>
          <a:p>
            <a:pPr indent="-182880" lvl="0" marL="182880" rtl="0" algn="l">
              <a:lnSpc>
                <a:spcPct val="90000"/>
              </a:lnSpc>
              <a:spcBef>
                <a:spcPts val="0"/>
              </a:spcBef>
              <a:spcAft>
                <a:spcPts val="0"/>
              </a:spcAft>
              <a:buSzPct val="100000"/>
              <a:buChar char="●"/>
            </a:pPr>
            <a:r>
              <a:rPr lang="en-US"/>
              <a:t>To be motivated by a desire to reach closure (e.g., a desire imposed by time constraints), their bias for discussing shared information is stronger</a:t>
            </a:r>
            <a:endParaRPr/>
          </a:p>
          <a:p>
            <a:pPr indent="0" lvl="0" marL="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lang="en-US"/>
              <a:t>To be strongest for group members working on ambiguous, judgment-oriented tasks </a:t>
            </a:r>
            <a:endParaRPr/>
          </a:p>
          <a:p>
            <a:pPr indent="0" lvl="0" marL="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lang="en-US"/>
              <a:t>Response to the interpersonal and psychological needs of individual group members.</a:t>
            </a:r>
            <a:endParaRPr/>
          </a:p>
        </p:txBody>
      </p:sp>
      <p:sp>
        <p:nvSpPr>
          <p:cNvPr id="109" name="Google Shape;109;p4"/>
          <p:cNvSpPr txBox="1"/>
          <p:nvPr>
            <p:ph idx="2" type="body"/>
          </p:nvPr>
        </p:nvSpPr>
        <p:spPr>
          <a:xfrm>
            <a:off x="7740072" y="858982"/>
            <a:ext cx="3641925" cy="5002069"/>
          </a:xfrm>
          <a:prstGeom prst="rect">
            <a:avLst/>
          </a:prstGeom>
          <a:noFill/>
          <a:ln>
            <a:noFill/>
          </a:ln>
        </p:spPr>
        <p:txBody>
          <a:bodyPr anchorCtr="0" anchor="ctr" bIns="45700" lIns="91425" spcFirstLastPara="1" rIns="91425" wrap="square" tIns="45700">
            <a:normAutofit fontScale="92500" lnSpcReduction="20000"/>
          </a:bodyPr>
          <a:lstStyle/>
          <a:p>
            <a:pPr indent="-182880" lvl="0" marL="182880" rtl="0" algn="l">
              <a:lnSpc>
                <a:spcPct val="90000"/>
              </a:lnSpc>
              <a:spcBef>
                <a:spcPts val="0"/>
              </a:spcBef>
              <a:spcAft>
                <a:spcPts val="0"/>
              </a:spcAft>
              <a:buSzPct val="100000"/>
              <a:buChar char="●"/>
            </a:pPr>
            <a:r>
              <a:rPr lang="en-US"/>
              <a:t>However, if members are concerned with making the best decision possible, this bias becomes less salient</a:t>
            </a:r>
            <a:endParaRPr/>
          </a:p>
          <a:p>
            <a:pPr indent="-65404" lvl="0" marL="182880" rtl="0" algn="l">
              <a:lnSpc>
                <a:spcPct val="90000"/>
              </a:lnSpc>
              <a:spcBef>
                <a:spcPts val="120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lang="en-US"/>
              <a:t>because their goal is to reach consensual agreement than to distinguish a correct solution</a:t>
            </a:r>
            <a:endParaRPr/>
          </a:p>
          <a:p>
            <a:pPr indent="0" lvl="0" marL="0" rtl="0" algn="l">
              <a:lnSpc>
                <a:spcPct val="90000"/>
              </a:lnSpc>
              <a:spcBef>
                <a:spcPts val="1200"/>
              </a:spcBef>
              <a:spcAft>
                <a:spcPts val="0"/>
              </a:spcAft>
              <a:buSzPct val="100000"/>
              <a:buNone/>
            </a:pPr>
            <a:r>
              <a:t/>
            </a:r>
            <a:endParaRPr/>
          </a:p>
          <a:p>
            <a:pPr indent="0" lvl="0" marL="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lang="en-US"/>
              <a:t> For example, some group members tend to seek group support for their own personal opinions.</a:t>
            </a:r>
            <a:endParaRPr/>
          </a:p>
        </p:txBody>
      </p:sp>
      <p:sp>
        <p:nvSpPr>
          <p:cNvPr id="110" name="Google Shape;110;p4"/>
          <p:cNvSpPr/>
          <p:nvPr/>
        </p:nvSpPr>
        <p:spPr>
          <a:xfrm>
            <a:off x="6651622" y="1588366"/>
            <a:ext cx="978408" cy="484632"/>
          </a:xfrm>
          <a:prstGeom prst="rightArrow">
            <a:avLst>
              <a:gd fmla="val 50000" name="adj1"/>
              <a:gd fmla="val 50000" name="adj2"/>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4"/>
          <p:cNvSpPr/>
          <p:nvPr/>
        </p:nvSpPr>
        <p:spPr>
          <a:xfrm>
            <a:off x="6651622" y="4567950"/>
            <a:ext cx="1088450" cy="484632"/>
          </a:xfrm>
          <a:prstGeom prst="rightArrow">
            <a:avLst>
              <a:gd fmla="val 50000" name="adj1"/>
              <a:gd fmla="val 50000" name="adj2"/>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4"/>
          <p:cNvSpPr/>
          <p:nvPr/>
        </p:nvSpPr>
        <p:spPr>
          <a:xfrm>
            <a:off x="6620492" y="3216703"/>
            <a:ext cx="978408" cy="484632"/>
          </a:xfrm>
          <a:prstGeom prst="rightArrow">
            <a:avLst>
              <a:gd fmla="val 50000" name="adj1"/>
              <a:gd fmla="val 50000" name="adj2"/>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52918" y="1123837"/>
            <a:ext cx="3139505"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b="1" lang="en-US"/>
              <a:t>Avoidance strategies</a:t>
            </a:r>
            <a:br>
              <a:rPr b="1" lang="en-US"/>
            </a:br>
            <a:br>
              <a:rPr lang="en-US"/>
            </a:br>
            <a:r>
              <a:rPr i="1" lang="en-US" sz="2000"/>
              <a:t>to reduce group focus on discussing shared information</a:t>
            </a:r>
            <a:endParaRPr i="1" sz="2000"/>
          </a:p>
        </p:txBody>
      </p:sp>
      <p:grpSp>
        <p:nvGrpSpPr>
          <p:cNvPr id="118" name="Google Shape;118;p5"/>
          <p:cNvGrpSpPr/>
          <p:nvPr/>
        </p:nvGrpSpPr>
        <p:grpSpPr>
          <a:xfrm>
            <a:off x="3867747" y="868363"/>
            <a:ext cx="3354491" cy="5121274"/>
            <a:chOff x="597" y="0"/>
            <a:chExt cx="3354491" cy="5121274"/>
          </a:xfrm>
        </p:grpSpPr>
        <p:sp>
          <p:nvSpPr>
            <p:cNvPr id="119" name="Google Shape;119;p5"/>
            <p:cNvSpPr/>
            <p:nvPr/>
          </p:nvSpPr>
          <p:spPr>
            <a:xfrm>
              <a:off x="597" y="778582"/>
              <a:ext cx="373582" cy="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txBox="1"/>
            <p:nvPr/>
          </p:nvSpPr>
          <p:spPr>
            <a:xfrm>
              <a:off x="597" y="778582"/>
              <a:ext cx="373582" cy="90500"/>
            </a:xfrm>
            <a:prstGeom prst="rect">
              <a:avLst/>
            </a:prstGeom>
            <a:noFill/>
            <a:ln>
              <a:noFill/>
            </a:ln>
          </p:spPr>
          <p:txBody>
            <a:bodyPr anchorCtr="0" anchor="ctr" bIns="12700" lIns="35550" spcFirstLastPara="1" rIns="35550" wrap="square" tIns="12700">
              <a:noAutofit/>
            </a:bodyPr>
            <a:lstStyle/>
            <a:p>
              <a:pPr indent="0" lvl="0" marL="0" marR="0" rtl="0" algn="r">
                <a:lnSpc>
                  <a:spcPct val="90000"/>
                </a:lnSpc>
                <a:spcBef>
                  <a:spcPts val="0"/>
                </a:spcBef>
                <a:spcAft>
                  <a:spcPts val="0"/>
                </a:spcAft>
                <a:buNone/>
              </a:pPr>
              <a:r>
                <a:t/>
              </a:r>
              <a:endParaRPr b="0" i="0" sz="500" u="none" cap="none" strike="noStrike">
                <a:solidFill>
                  <a:schemeClr val="dk1"/>
                </a:solidFill>
                <a:latin typeface="Arial"/>
                <a:ea typeface="Arial"/>
                <a:cs typeface="Arial"/>
                <a:sym typeface="Arial"/>
              </a:endParaRPr>
            </a:p>
          </p:txBody>
        </p:sp>
        <p:sp>
          <p:nvSpPr>
            <p:cNvPr id="121" name="Google Shape;121;p5"/>
            <p:cNvSpPr/>
            <p:nvPr/>
          </p:nvSpPr>
          <p:spPr>
            <a:xfrm>
              <a:off x="52463" y="0"/>
              <a:ext cx="74716" cy="1493256"/>
            </a:xfrm>
            <a:prstGeom prst="leftBrace">
              <a:avLst>
                <a:gd fmla="val 35000" name="adj1"/>
                <a:gd fmla="val 50000" name="adj2"/>
              </a:avLst>
            </a:prstGeom>
            <a:noFill/>
            <a:ln cap="flat" cmpd="sng" w="10775">
              <a:solidFill>
                <a:srgbClr val="2F93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78782" y="4707"/>
              <a:ext cx="2876306" cy="1638251"/>
            </a:xfrm>
            <a:prstGeom prst="rect">
              <a:avLst/>
            </a:prstGeom>
            <a:solidFill>
              <a:srgbClr val="3EBAD1"/>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txBox="1"/>
            <p:nvPr/>
          </p:nvSpPr>
          <p:spPr>
            <a:xfrm>
              <a:off x="478782" y="4707"/>
              <a:ext cx="2876306" cy="1638251"/>
            </a:xfrm>
            <a:prstGeom prst="rect">
              <a:avLst/>
            </a:prstGeom>
            <a:noFill/>
            <a:ln>
              <a:noFill/>
            </a:ln>
          </p:spPr>
          <p:txBody>
            <a:bodyPr anchorCtr="0" anchor="ctr" bIns="76200" lIns="76200" spcFirstLastPara="1" rIns="76200" wrap="square" tIns="76200">
              <a:noAutofit/>
            </a:bodyPr>
            <a:lstStyle/>
            <a:p>
              <a:pPr indent="-101600" lvl="1" marL="2286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lt1"/>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 Make effort to spend more time actively discussing collective decisions</a:t>
              </a:r>
              <a:endParaRPr/>
            </a:p>
          </p:txBody>
        </p:sp>
        <p:sp>
          <p:nvSpPr>
            <p:cNvPr id="124" name="Google Shape;124;p5"/>
            <p:cNvSpPr/>
            <p:nvPr/>
          </p:nvSpPr>
          <p:spPr>
            <a:xfrm>
              <a:off x="597" y="2475770"/>
              <a:ext cx="378907" cy="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txBox="1"/>
            <p:nvPr/>
          </p:nvSpPr>
          <p:spPr>
            <a:xfrm>
              <a:off x="597" y="2475770"/>
              <a:ext cx="378907" cy="90500"/>
            </a:xfrm>
            <a:prstGeom prst="rect">
              <a:avLst/>
            </a:prstGeom>
            <a:noFill/>
            <a:ln>
              <a:noFill/>
            </a:ln>
          </p:spPr>
          <p:txBody>
            <a:bodyPr anchorCtr="0" anchor="ctr" bIns="12700" lIns="35550" spcFirstLastPara="1" rIns="35550" wrap="square" tIns="12700">
              <a:noAutofit/>
            </a:bodyPr>
            <a:lstStyle/>
            <a:p>
              <a:pPr indent="0" lvl="0" marL="0" marR="0" rtl="0" algn="r">
                <a:lnSpc>
                  <a:spcPct val="90000"/>
                </a:lnSpc>
                <a:spcBef>
                  <a:spcPts val="0"/>
                </a:spcBef>
                <a:spcAft>
                  <a:spcPts val="0"/>
                </a:spcAft>
                <a:buNone/>
              </a:pPr>
              <a:r>
                <a:t/>
              </a:r>
              <a:endParaRPr b="0" i="0" sz="500" u="none" cap="none" strike="noStrike">
                <a:solidFill>
                  <a:schemeClr val="dk1"/>
                </a:solidFill>
                <a:latin typeface="Arial"/>
                <a:ea typeface="Arial"/>
                <a:cs typeface="Arial"/>
                <a:sym typeface="Arial"/>
              </a:endParaRPr>
            </a:p>
          </p:txBody>
        </p:sp>
        <p:sp>
          <p:nvSpPr>
            <p:cNvPr id="126" name="Google Shape;126;p5"/>
            <p:cNvSpPr/>
            <p:nvPr/>
          </p:nvSpPr>
          <p:spPr>
            <a:xfrm>
              <a:off x="131114" y="1823453"/>
              <a:ext cx="75781" cy="1425381"/>
            </a:xfrm>
            <a:prstGeom prst="leftBrace">
              <a:avLst>
                <a:gd fmla="val 35000" name="adj1"/>
                <a:gd fmla="val 50000" name="adj2"/>
              </a:avLst>
            </a:prstGeom>
            <a:noFill/>
            <a:ln cap="flat" cmpd="sng" w="10775">
              <a:solidFill>
                <a:srgbClr val="2F93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85598" y="1659413"/>
              <a:ext cx="2868774" cy="1723214"/>
            </a:xfrm>
            <a:prstGeom prst="rect">
              <a:avLst/>
            </a:prstGeom>
            <a:solidFill>
              <a:srgbClr val="3EBAD1"/>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nvSpPr>
          <p:spPr>
            <a:xfrm>
              <a:off x="485598" y="1659413"/>
              <a:ext cx="2868774" cy="1723214"/>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Make effort to avoid generalized discussions by increasing the diversity of opinions within the group</a:t>
              </a:r>
              <a:endParaRPr b="0" i="0" sz="2000" u="none" cap="none" strike="noStrike">
                <a:solidFill>
                  <a:schemeClr val="lt1"/>
                </a:solidFill>
                <a:latin typeface="Arial"/>
                <a:ea typeface="Arial"/>
                <a:cs typeface="Arial"/>
                <a:sym typeface="Arial"/>
              </a:endParaRPr>
            </a:p>
          </p:txBody>
        </p:sp>
        <p:sp>
          <p:nvSpPr>
            <p:cNvPr id="129" name="Google Shape;129;p5"/>
            <p:cNvSpPr/>
            <p:nvPr/>
          </p:nvSpPr>
          <p:spPr>
            <a:xfrm flipH="1" rot="10800000">
              <a:off x="597" y="4235419"/>
              <a:ext cx="393654" cy="44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txBox="1"/>
            <p:nvPr/>
          </p:nvSpPr>
          <p:spPr>
            <a:xfrm rot="10800000">
              <a:off x="597" y="4235419"/>
              <a:ext cx="393654" cy="44811"/>
            </a:xfrm>
            <a:prstGeom prst="rect">
              <a:avLst/>
            </a:prstGeom>
            <a:noFill/>
            <a:ln>
              <a:noFill/>
            </a:ln>
          </p:spPr>
          <p:txBody>
            <a:bodyPr anchorCtr="0" anchor="ctr" bIns="12700" lIns="35550" spcFirstLastPara="1" rIns="35550" wrap="square" tIns="12700">
              <a:noAutofit/>
            </a:bodyPr>
            <a:lstStyle/>
            <a:p>
              <a:pPr indent="0" lvl="0" marL="0" marR="0" rtl="0" algn="r">
                <a:lnSpc>
                  <a:spcPct val="90000"/>
                </a:lnSpc>
                <a:spcBef>
                  <a:spcPts val="0"/>
                </a:spcBef>
                <a:spcAft>
                  <a:spcPts val="0"/>
                </a:spcAft>
                <a:buNone/>
              </a:pPr>
              <a:r>
                <a:t/>
              </a:r>
              <a:endParaRPr b="0" i="0" sz="500" u="none" cap="none" strike="noStrike">
                <a:solidFill>
                  <a:schemeClr val="dk1"/>
                </a:solidFill>
                <a:latin typeface="Arial"/>
                <a:ea typeface="Arial"/>
                <a:cs typeface="Arial"/>
                <a:sym typeface="Arial"/>
              </a:endParaRPr>
            </a:p>
          </p:txBody>
        </p:sp>
        <p:sp>
          <p:nvSpPr>
            <p:cNvPr id="131" name="Google Shape;131;p5"/>
            <p:cNvSpPr/>
            <p:nvPr/>
          </p:nvSpPr>
          <p:spPr>
            <a:xfrm>
              <a:off x="394251" y="3545134"/>
              <a:ext cx="78730" cy="1425381"/>
            </a:xfrm>
            <a:prstGeom prst="leftBrace">
              <a:avLst>
                <a:gd fmla="val 35000" name="adj1"/>
                <a:gd fmla="val 50000" name="adj2"/>
              </a:avLst>
            </a:prstGeom>
            <a:noFill/>
            <a:ln cap="flat" cmpd="sng" w="10775">
              <a:solidFill>
                <a:srgbClr val="2F93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83663" y="3403790"/>
              <a:ext cx="2848776" cy="1717484"/>
            </a:xfrm>
            <a:prstGeom prst="rect">
              <a:avLst/>
            </a:prstGeom>
            <a:solidFill>
              <a:srgbClr val="3EBAD1"/>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txBox="1"/>
            <p:nvPr/>
          </p:nvSpPr>
          <p:spPr>
            <a:xfrm>
              <a:off x="483663" y="3403790"/>
              <a:ext cx="2848776" cy="1717484"/>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Introduce the discussion of a new topic to avoid returning to previously discussed items among member</a:t>
              </a:r>
              <a:endParaRPr b="0" i="0" sz="2000" u="none" cap="none" strike="noStrike">
                <a:solidFill>
                  <a:schemeClr val="lt1"/>
                </a:solidFill>
                <a:latin typeface="Arial"/>
                <a:ea typeface="Arial"/>
                <a:cs typeface="Arial"/>
                <a:sym typeface="Arial"/>
              </a:endParaRPr>
            </a:p>
          </p:txBody>
        </p:sp>
      </p:grpSp>
      <p:sp>
        <p:nvSpPr>
          <p:cNvPr id="134" name="Google Shape;134;p5"/>
          <p:cNvSpPr txBox="1"/>
          <p:nvPr>
            <p:ph idx="2" type="body"/>
          </p:nvPr>
        </p:nvSpPr>
        <p:spPr>
          <a:xfrm>
            <a:off x="7619076" y="711662"/>
            <a:ext cx="347472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
        <p:nvSpPr>
          <p:cNvPr id="135" name="Google Shape;135;p5"/>
          <p:cNvSpPr/>
          <p:nvPr/>
        </p:nvSpPr>
        <p:spPr>
          <a:xfrm>
            <a:off x="8435691" y="628656"/>
            <a:ext cx="2207976" cy="1639454"/>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Avoid time pressure or time constraints</a:t>
            </a:r>
            <a:endParaRPr b="0" i="0" sz="1800" u="none" cap="none" strike="noStrike">
              <a:solidFill>
                <a:schemeClr val="lt1"/>
              </a:solidFill>
              <a:latin typeface="Arial"/>
              <a:ea typeface="Arial"/>
              <a:cs typeface="Arial"/>
              <a:sym typeface="Arial"/>
            </a:endParaRPr>
          </a:p>
        </p:txBody>
      </p:sp>
      <p:sp>
        <p:nvSpPr>
          <p:cNvPr id="136" name="Google Shape;136;p5"/>
          <p:cNvSpPr/>
          <p:nvPr/>
        </p:nvSpPr>
        <p:spPr>
          <a:xfrm>
            <a:off x="8361581" y="4036410"/>
            <a:ext cx="2356196" cy="1581720"/>
          </a:xfrm>
          <a:prstGeom prst="ellipse">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Technology</a:t>
            </a:r>
            <a:endParaRPr/>
          </a:p>
        </p:txBody>
      </p:sp>
      <p:sp>
        <p:nvSpPr>
          <p:cNvPr id="137" name="Google Shape;137;p5"/>
          <p:cNvSpPr/>
          <p:nvPr/>
        </p:nvSpPr>
        <p:spPr>
          <a:xfrm>
            <a:off x="9515644" y="2249638"/>
            <a:ext cx="2217170" cy="1791855"/>
          </a:xfrm>
          <a:prstGeom prst="rect">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Clarify to group members when certain individuals have relevant expertise</a:t>
            </a:r>
            <a:endParaRPr/>
          </a:p>
        </p:txBody>
      </p:sp>
      <p:sp>
        <p:nvSpPr>
          <p:cNvPr id="138" name="Google Shape;138;p5"/>
          <p:cNvSpPr/>
          <p:nvPr/>
        </p:nvSpPr>
        <p:spPr>
          <a:xfrm>
            <a:off x="7584320" y="2268110"/>
            <a:ext cx="1931324" cy="1768300"/>
          </a:xfrm>
          <a:prstGeom prst="rect">
            <a:avLst/>
          </a:prstGeom>
          <a:solidFill>
            <a:schemeClr val="accent1"/>
          </a:solidFill>
          <a:ln cap="flat" cmpd="sng" w="10775">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Include more group members who have task-relevant 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252919" y="1123837"/>
            <a:ext cx="3229190"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6. Inattentional Blindness</a:t>
            </a:r>
            <a:endParaRPr/>
          </a:p>
        </p:txBody>
      </p:sp>
      <p:pic>
        <p:nvPicPr>
          <p:cNvPr id="144" name="Google Shape;144;p6"/>
          <p:cNvPicPr preferRelativeResize="0"/>
          <p:nvPr>
            <p:ph idx="1" type="body"/>
          </p:nvPr>
        </p:nvPicPr>
        <p:blipFill rotWithShape="1">
          <a:blip r:embed="rId3">
            <a:alphaModFix/>
          </a:blip>
          <a:srcRect b="0" l="0" r="0" t="0"/>
          <a:stretch/>
        </p:blipFill>
        <p:spPr>
          <a:xfrm>
            <a:off x="3867150" y="1576468"/>
            <a:ext cx="3475038" cy="3705064"/>
          </a:xfrm>
          <a:prstGeom prst="rect">
            <a:avLst/>
          </a:prstGeom>
          <a:noFill/>
          <a:ln>
            <a:noFill/>
          </a:ln>
        </p:spPr>
      </p:pic>
      <p:sp>
        <p:nvSpPr>
          <p:cNvPr id="145" name="Google Shape;145;p6"/>
          <p:cNvSpPr txBox="1"/>
          <p:nvPr>
            <p:ph idx="2" type="body"/>
          </p:nvPr>
        </p:nvSpPr>
        <p:spPr>
          <a:xfrm>
            <a:off x="7818119" y="1052944"/>
            <a:ext cx="3884353" cy="4936375"/>
          </a:xfrm>
          <a:prstGeom prst="rect">
            <a:avLst/>
          </a:prstGeom>
          <a:solidFill>
            <a:srgbClr val="B0E3ED"/>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a:t>Some researchers contend that there really is no such thing as multi-tasking. Instead, people are just rapidly switching their attention between tasks, rather than holding those tasks in their attention at the same time.</a:t>
            </a:r>
            <a:endParaRPr/>
          </a:p>
          <a:p>
            <a:pPr indent="0" lvl="0" marL="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1400"/>
              <a:buNone/>
            </a:pPr>
            <a:r>
              <a:rPr i="1" lang="en-US" sz="1400"/>
              <a:t> [Image: Mike Licht, https://goo.gl/z7rkve, CC BY 2.0, https://goo.gl/v4Y0Zv]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Discussion Questions</a:t>
            </a:r>
            <a:endParaRPr/>
          </a:p>
        </p:txBody>
      </p:sp>
      <p:sp>
        <p:nvSpPr>
          <p:cNvPr id="151" name="Google Shape;151;p7"/>
          <p:cNvSpPr txBox="1"/>
          <p:nvPr>
            <p:ph idx="1" type="body"/>
          </p:nvPr>
        </p:nvSpPr>
        <p:spPr>
          <a:xfrm>
            <a:off x="3869268" y="864108"/>
            <a:ext cx="7315200" cy="512064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1. Many people, upon learning about inattentional blindness, try to think of ways to eliminate it, allowing themselves complete situation awareness. Why might we be far worse off if we were not subject to inattentional blindness? </a:t>
            </a:r>
            <a:endParaRPr/>
          </a:p>
          <a:p>
            <a:pPr indent="-182880" lvl="0" marL="182880" rtl="0" algn="l">
              <a:lnSpc>
                <a:spcPct val="90000"/>
              </a:lnSpc>
              <a:spcBef>
                <a:spcPts val="1200"/>
              </a:spcBef>
              <a:spcAft>
                <a:spcPts val="0"/>
              </a:spcAft>
              <a:buSzPts val="2000"/>
              <a:buChar char="●"/>
            </a:pPr>
            <a:r>
              <a:rPr lang="en-US"/>
              <a:t>2. If inattentional blindness cannot be eliminated, what steps might you take to avoid its consequences? </a:t>
            </a:r>
            <a:endParaRPr/>
          </a:p>
          <a:p>
            <a:pPr indent="-182880" lvl="0" marL="182880" rtl="0" algn="l">
              <a:lnSpc>
                <a:spcPct val="90000"/>
              </a:lnSpc>
              <a:spcBef>
                <a:spcPts val="1200"/>
              </a:spcBef>
              <a:spcAft>
                <a:spcPts val="0"/>
              </a:spcAft>
              <a:buSzPts val="2000"/>
              <a:buChar char="●"/>
            </a:pPr>
            <a:r>
              <a:rPr lang="en-US"/>
              <a:t>3. Can you think of situations in which inattentional blindness is highly likely to be a problem? Can you think of cases in which inattentional blindness would not have much of an impact?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Arial"/>
              <a:buNone/>
            </a:pPr>
            <a:r>
              <a:rPr lang="en-US"/>
              <a:t>7. Teams as Systems</a:t>
            </a:r>
            <a:endParaRPr/>
          </a:p>
        </p:txBody>
      </p:sp>
      <p:sp>
        <p:nvSpPr>
          <p:cNvPr id="157" name="Google Shape;157;p8"/>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a:t>Creating successful teams: A holistic view</a:t>
            </a:r>
            <a:endParaRPr/>
          </a:p>
        </p:txBody>
      </p:sp>
      <p:sp>
        <p:nvSpPr>
          <p:cNvPr id="163" name="Google Shape;163;p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This section focuses on </a:t>
            </a:r>
            <a:r>
              <a:rPr b="1" lang="en-US"/>
              <a:t>an open systems’ approach </a:t>
            </a:r>
            <a:r>
              <a:rPr lang="en-US"/>
              <a:t>to teamwork – a helpful approach which encourages teams to consider the context in which they works. </a:t>
            </a:r>
            <a:endParaRPr/>
          </a:p>
          <a:p>
            <a:pPr indent="-182880" lvl="0" marL="182880" rtl="0" algn="l">
              <a:lnSpc>
                <a:spcPct val="90000"/>
              </a:lnSpc>
              <a:spcBef>
                <a:spcPts val="1200"/>
              </a:spcBef>
              <a:spcAft>
                <a:spcPts val="0"/>
              </a:spcAft>
              <a:buSzPts val="2000"/>
              <a:buChar char="●"/>
            </a:pPr>
            <a:r>
              <a:rPr lang="en-US"/>
              <a:t>The approach considers team processes, which are divided into </a:t>
            </a:r>
            <a:r>
              <a:rPr b="1" lang="en-US"/>
              <a:t>three parts:</a:t>
            </a:r>
            <a:endParaRPr/>
          </a:p>
          <a:p>
            <a:pPr indent="-457200" lvl="0" marL="457200" rtl="0" algn="l">
              <a:lnSpc>
                <a:spcPct val="90000"/>
              </a:lnSpc>
              <a:spcBef>
                <a:spcPts val="1200"/>
              </a:spcBef>
              <a:spcAft>
                <a:spcPts val="0"/>
              </a:spcAft>
              <a:buSzPts val="2000"/>
              <a:buAutoNum type="arabicPeriod"/>
            </a:pPr>
            <a:r>
              <a:rPr lang="en-US"/>
              <a:t>Inputs</a:t>
            </a:r>
            <a:endParaRPr/>
          </a:p>
          <a:p>
            <a:pPr indent="-457200" lvl="0" marL="457200" rtl="0" algn="l">
              <a:lnSpc>
                <a:spcPct val="90000"/>
              </a:lnSpc>
              <a:spcBef>
                <a:spcPts val="1200"/>
              </a:spcBef>
              <a:spcAft>
                <a:spcPts val="0"/>
              </a:spcAft>
              <a:buSzPts val="2000"/>
              <a:buAutoNum type="arabicPeriod"/>
            </a:pPr>
            <a:r>
              <a:rPr lang="en-US"/>
              <a:t> Throughputs </a:t>
            </a:r>
            <a:endParaRPr/>
          </a:p>
          <a:p>
            <a:pPr indent="-457200" lvl="0" marL="457200" rtl="0" algn="l">
              <a:lnSpc>
                <a:spcPct val="90000"/>
              </a:lnSpc>
              <a:spcBef>
                <a:spcPts val="1200"/>
              </a:spcBef>
              <a:spcAft>
                <a:spcPts val="0"/>
              </a:spcAft>
              <a:buSzPts val="2000"/>
              <a:buAutoNum type="arabicPeriod"/>
            </a:pPr>
            <a:r>
              <a:rPr lang="en-US"/>
              <a:t>Outputs.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2021-07-31T14:44:19Z</dcterms:created>
  <dc:creator>Admin</dc:creator>
</cp:coreProperties>
</file>