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u2msg6UaeE/NnSbX4M7ARyEcE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 id="1" name="Admin" initials="A" lastIdx="2"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8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8-05T02:44:25.106" idx="1">
    <p:pos x="6000" y="0"/>
    <p:text>Dung add thêm 1 ý cuối nha.</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NzyOU1U"/>
      </p:ext>
    </p:extLst>
  </p:cm>
  <p:cm authorId="1" dt="2021-08-14T18:08:55.128" idx="1">
    <p:pos x="6000" y="96"/>
    <p:text>ok Dung</p:text>
    <p:extLst>
      <p:ext uri="{C676402C-5697-4E1C-873F-D02D1690AC5C}">
        <p15:threadingInfo xmlns:p15="http://schemas.microsoft.com/office/powerpoint/2012/main" timeZoneBias="-420">
          <p15:parentCm authorId="0"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8-05T03:58:44.167" idx="2">
    <p:pos x="6000" y="0"/>
    <p:text>Slot này chưa có Activity nên Dung sử dụng Activity trong sách. Link trong sách thì chưa được update nên đã hỏng, nên Dung đã tìm, thay thế và insert link mới từ Psychology Today Wed site.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NztjlxM"/>
      </p:ext>
    </p:extLst>
  </p:cm>
  <p:cm authorId="1" dt="2021-08-14T18:09:20.387" idx="2">
    <p:pos x="6000" y="96"/>
    <p:text>Ok Dung nha</p:text>
    <p:extLst>
      <p:ext uri="{C676402C-5697-4E1C-873F-D02D1690AC5C}">
        <p15:threadingInfo xmlns:p15="http://schemas.microsoft.com/office/powerpoint/2012/main" timeZoneBias="-420">
          <p15:parentCm authorId="0"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79e0ce4a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79e0ce4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3"/>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Aria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Arial"/>
                <a:ea typeface="Arial"/>
                <a:cs typeface="Arial"/>
                <a:sym typeface="Arial"/>
              </a:defRPr>
            </a:lvl1pPr>
            <a:lvl2pPr marL="0" lvl="1" indent="0" algn="r">
              <a:spcBef>
                <a:spcPts val="0"/>
              </a:spcBef>
              <a:buNone/>
              <a:defRPr sz="1200" b="0" i="0" u="none" strike="noStrike" cap="none">
                <a:solidFill>
                  <a:srgbClr val="FFFFFF"/>
                </a:solidFill>
                <a:latin typeface="Arial"/>
                <a:ea typeface="Arial"/>
                <a:cs typeface="Arial"/>
                <a:sym typeface="Arial"/>
              </a:defRPr>
            </a:lvl2pPr>
            <a:lvl3pPr marL="0" lvl="2" indent="0" algn="r">
              <a:spcBef>
                <a:spcPts val="0"/>
              </a:spcBef>
              <a:buNone/>
              <a:defRPr sz="1200" b="0" i="0" u="none" strike="noStrike" cap="none">
                <a:solidFill>
                  <a:srgbClr val="FFFFFF"/>
                </a:solidFill>
                <a:latin typeface="Arial"/>
                <a:ea typeface="Arial"/>
                <a:cs typeface="Arial"/>
                <a:sym typeface="Arial"/>
              </a:defRPr>
            </a:lvl3pPr>
            <a:lvl4pPr marL="0" lvl="3" indent="0" algn="r">
              <a:spcBef>
                <a:spcPts val="0"/>
              </a:spcBef>
              <a:buNone/>
              <a:defRPr sz="1200" b="0" i="0" u="none" strike="noStrike" cap="none">
                <a:solidFill>
                  <a:srgbClr val="FFFFFF"/>
                </a:solidFill>
                <a:latin typeface="Arial"/>
                <a:ea typeface="Arial"/>
                <a:cs typeface="Arial"/>
                <a:sym typeface="Arial"/>
              </a:defRPr>
            </a:lvl4pPr>
            <a:lvl5pPr marL="0" lvl="4" indent="0" algn="r">
              <a:spcBef>
                <a:spcPts val="0"/>
              </a:spcBef>
              <a:buNone/>
              <a:defRPr sz="1200" b="0" i="0" u="none" strike="noStrike" cap="none">
                <a:solidFill>
                  <a:srgbClr val="FFFFFF"/>
                </a:solidFill>
                <a:latin typeface="Arial"/>
                <a:ea typeface="Arial"/>
                <a:cs typeface="Arial"/>
                <a:sym typeface="Arial"/>
              </a:defRPr>
            </a:lvl5pPr>
            <a:lvl6pPr marL="0" lvl="5" indent="0" algn="r">
              <a:spcBef>
                <a:spcPts val="0"/>
              </a:spcBef>
              <a:buNone/>
              <a:defRPr sz="1200" b="0" i="0" u="none" strike="noStrike" cap="none">
                <a:solidFill>
                  <a:srgbClr val="FFFFFF"/>
                </a:solidFill>
                <a:latin typeface="Arial"/>
                <a:ea typeface="Arial"/>
                <a:cs typeface="Arial"/>
                <a:sym typeface="Arial"/>
              </a:defRPr>
            </a:lvl6pPr>
            <a:lvl7pPr marL="0" lvl="6" indent="0" algn="r">
              <a:spcBef>
                <a:spcPts val="0"/>
              </a:spcBef>
              <a:buNone/>
              <a:defRPr sz="1200" b="0" i="0" u="none" strike="noStrike" cap="none">
                <a:solidFill>
                  <a:srgbClr val="FFFFFF"/>
                </a:solidFill>
                <a:latin typeface="Arial"/>
                <a:ea typeface="Arial"/>
                <a:cs typeface="Arial"/>
                <a:sym typeface="Arial"/>
              </a:defRPr>
            </a:lvl7pPr>
            <a:lvl8pPr marL="0" lvl="7" indent="0" algn="r">
              <a:spcBef>
                <a:spcPts val="0"/>
              </a:spcBef>
              <a:buNone/>
              <a:defRPr sz="1200" b="0" i="0" u="none" strike="noStrike" cap="none">
                <a:solidFill>
                  <a:srgbClr val="FFFFFF"/>
                </a:solidFill>
                <a:latin typeface="Arial"/>
                <a:ea typeface="Arial"/>
                <a:cs typeface="Arial"/>
                <a:sym typeface="Arial"/>
              </a:defRPr>
            </a:lvl8pPr>
            <a:lvl9pPr marL="0" lvl="8" indent="0" algn="r">
              <a:spcBef>
                <a:spcPts val="0"/>
              </a:spcBef>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23"/>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4060136" y="-859735"/>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4"/>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3" name="Google Shape;23;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Aria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34" name="Google Shape;34;p26"/>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35" name="Google Shape;35;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7"/>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1" name="Google Shape;41;p27"/>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2" name="Google Shape;42;p27"/>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27"/>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8"/>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28"/>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1" name="Google Shape;51;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Aria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61" name="Google Shape;61;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4" name="Google Shape;64;p30"/>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Aria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rmAutofit/>
          </a:bodyPr>
          <a:lstStyle>
            <a:lvl1pPr marR="0" lvl="0" algn="l" rtl="0">
              <a:lnSpc>
                <a:spcPct val="90000"/>
              </a:lnSpc>
              <a:spcBef>
                <a:spcPts val="1400"/>
              </a:spcBef>
              <a:spcAft>
                <a:spcPts val="0"/>
              </a:spcAft>
              <a:buClr>
                <a:schemeClr val="accent1"/>
              </a:buClr>
              <a:buSzPts val="2240"/>
              <a:buFont typeface="Arial"/>
              <a:buNone/>
              <a:defRPr sz="2800" b="0" i="0" u="none" strike="noStrike" cap="none">
                <a:solidFill>
                  <a:schemeClr val="accent1"/>
                </a:solidFill>
                <a:latin typeface="Arial"/>
                <a:ea typeface="Arial"/>
                <a:cs typeface="Arial"/>
                <a:sym typeface="Arial"/>
              </a:defRPr>
            </a:lvl1pPr>
            <a:lvl2pPr marR="0" lvl="1" algn="l" rtl="0">
              <a:lnSpc>
                <a:spcPct val="90000"/>
              </a:lnSpc>
              <a:spcBef>
                <a:spcPts val="200"/>
              </a:spcBef>
              <a:spcAft>
                <a:spcPts val="0"/>
              </a:spcAft>
              <a:buClr>
                <a:schemeClr val="accent1"/>
              </a:buClr>
              <a:buSzPts val="2240"/>
              <a:buFont typeface="Arial"/>
              <a:buNone/>
              <a:defRPr sz="2800" b="0" i="0" u="none" strike="noStrike" cap="none">
                <a:solidFill>
                  <a:schemeClr val="accent1"/>
                </a:solidFill>
                <a:latin typeface="Arial"/>
                <a:ea typeface="Arial"/>
                <a:cs typeface="Arial"/>
                <a:sym typeface="Arial"/>
              </a:defRPr>
            </a:lvl2pPr>
            <a:lvl3pPr marR="0" lvl="2" algn="l" rtl="0">
              <a:lnSpc>
                <a:spcPct val="90000"/>
              </a:lnSpc>
              <a:spcBef>
                <a:spcPts val="400"/>
              </a:spcBef>
              <a:spcAft>
                <a:spcPts val="0"/>
              </a:spcAft>
              <a:buClr>
                <a:schemeClr val="accent1"/>
              </a:buClr>
              <a:buSzPts val="1920"/>
              <a:buFont typeface="Arial"/>
              <a:buNone/>
              <a:defRPr sz="2400" b="0" i="0" u="none" strike="noStrike" cap="none">
                <a:solidFill>
                  <a:schemeClr val="accent1"/>
                </a:solidFill>
                <a:latin typeface="Arial"/>
                <a:ea typeface="Arial"/>
                <a:cs typeface="Arial"/>
                <a:sym typeface="Arial"/>
              </a:defRPr>
            </a:lvl3pPr>
            <a:lvl4pPr marR="0" lvl="3" algn="l" rtl="0">
              <a:lnSpc>
                <a:spcPct val="90000"/>
              </a:lnSpc>
              <a:spcBef>
                <a:spcPts val="400"/>
              </a:spcBef>
              <a:spcAft>
                <a:spcPts val="0"/>
              </a:spcAft>
              <a:buClr>
                <a:schemeClr val="accent1"/>
              </a:buClr>
              <a:buSzPts val="1600"/>
              <a:buFont typeface="Arial"/>
              <a:buNone/>
              <a:defRPr sz="2000" b="0" i="0" u="none" strike="noStrike" cap="none">
                <a:solidFill>
                  <a:schemeClr val="accent1"/>
                </a:solidFill>
                <a:latin typeface="Arial"/>
                <a:ea typeface="Arial"/>
                <a:cs typeface="Arial"/>
                <a:sym typeface="Arial"/>
              </a:defRPr>
            </a:lvl4pPr>
            <a:lvl5pPr marR="0" lvl="4" algn="l" rtl="0">
              <a:lnSpc>
                <a:spcPct val="90000"/>
              </a:lnSpc>
              <a:spcBef>
                <a:spcPts val="400"/>
              </a:spcBef>
              <a:spcAft>
                <a:spcPts val="0"/>
              </a:spcAft>
              <a:buClr>
                <a:schemeClr val="accent1"/>
              </a:buClr>
              <a:buSzPts val="1600"/>
              <a:buFont typeface="Arial"/>
              <a:buNone/>
              <a:defRPr sz="2000" b="0" i="0" u="none" strike="noStrike" cap="none">
                <a:solidFill>
                  <a:schemeClr val="accent1"/>
                </a:solidFill>
                <a:latin typeface="Arial"/>
                <a:ea typeface="Arial"/>
                <a:cs typeface="Arial"/>
                <a:sym typeface="Arial"/>
              </a:defRPr>
            </a:lvl5pPr>
            <a:lvl6pPr marR="0" lvl="5" algn="l" rtl="0">
              <a:lnSpc>
                <a:spcPct val="90000"/>
              </a:lnSpc>
              <a:spcBef>
                <a:spcPts val="400"/>
              </a:spcBef>
              <a:spcAft>
                <a:spcPts val="0"/>
              </a:spcAft>
              <a:buClr>
                <a:schemeClr val="accent1"/>
              </a:buClr>
              <a:buSzPts val="1600"/>
              <a:buFont typeface="Arial"/>
              <a:buNone/>
              <a:defRPr sz="2000" b="0" i="0" u="none" strike="noStrike" cap="none">
                <a:solidFill>
                  <a:schemeClr val="accent1"/>
                </a:solidFill>
                <a:latin typeface="Arial"/>
                <a:ea typeface="Arial"/>
                <a:cs typeface="Arial"/>
                <a:sym typeface="Arial"/>
              </a:defRPr>
            </a:lvl6pPr>
            <a:lvl7pPr marR="0" lvl="6" algn="l" rtl="0">
              <a:lnSpc>
                <a:spcPct val="90000"/>
              </a:lnSpc>
              <a:spcBef>
                <a:spcPts val="400"/>
              </a:spcBef>
              <a:spcAft>
                <a:spcPts val="0"/>
              </a:spcAft>
              <a:buClr>
                <a:schemeClr val="accent1"/>
              </a:buClr>
              <a:buSzPts val="1600"/>
              <a:buFont typeface="Arial"/>
              <a:buNone/>
              <a:defRPr sz="2000" b="0" i="0" u="none" strike="noStrike" cap="none">
                <a:solidFill>
                  <a:schemeClr val="accent1"/>
                </a:solidFill>
                <a:latin typeface="Arial"/>
                <a:ea typeface="Arial"/>
                <a:cs typeface="Arial"/>
                <a:sym typeface="Arial"/>
              </a:defRPr>
            </a:lvl7pPr>
            <a:lvl8pPr marR="0" lvl="7" algn="l" rtl="0">
              <a:lnSpc>
                <a:spcPct val="90000"/>
              </a:lnSpc>
              <a:spcBef>
                <a:spcPts val="400"/>
              </a:spcBef>
              <a:spcAft>
                <a:spcPts val="0"/>
              </a:spcAft>
              <a:buClr>
                <a:schemeClr val="accent1"/>
              </a:buClr>
              <a:buSzPts val="1600"/>
              <a:buFont typeface="Arial"/>
              <a:buNone/>
              <a:defRPr sz="2000" b="0" i="0" u="none" strike="noStrike" cap="none">
                <a:solidFill>
                  <a:schemeClr val="accent1"/>
                </a:solidFill>
                <a:latin typeface="Arial"/>
                <a:ea typeface="Arial"/>
                <a:cs typeface="Arial"/>
                <a:sym typeface="Arial"/>
              </a:defRPr>
            </a:lvl8pPr>
            <a:lvl9pPr marR="0" lvl="8" algn="l" rtl="0">
              <a:lnSpc>
                <a:spcPct val="90000"/>
              </a:lnSpc>
              <a:spcBef>
                <a:spcPts val="400"/>
              </a:spcBef>
              <a:spcAft>
                <a:spcPts val="400"/>
              </a:spcAft>
              <a:buClr>
                <a:schemeClr val="accent1"/>
              </a:buClr>
              <a:buSzPts val="1600"/>
              <a:buFont typeface="Arial"/>
              <a:buNone/>
              <a:defRPr sz="2000" b="0" i="0" u="none" strike="noStrike" cap="none">
                <a:solidFill>
                  <a:schemeClr val="accent1"/>
                </a:solidFill>
                <a:latin typeface="Arial"/>
                <a:ea typeface="Arial"/>
                <a:cs typeface="Arial"/>
                <a:sym typeface="Arial"/>
              </a:defRPr>
            </a:lvl9pPr>
          </a:lstStyle>
          <a:p>
            <a:endParaRPr/>
          </a:p>
        </p:txBody>
      </p:sp>
      <p:sp>
        <p:nvSpPr>
          <p:cNvPr id="68" name="Google Shape;68;p31"/>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2"/>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Arial"/>
              <a:buNone/>
              <a:defRPr sz="4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Arial"/>
              <a:buChar char="•"/>
              <a:defRPr sz="2200" b="0" i="0" u="none" strike="noStrike" cap="none">
                <a:solidFill>
                  <a:schemeClr val="accent1"/>
                </a:solidFill>
                <a:latin typeface="Arial"/>
                <a:ea typeface="Arial"/>
                <a:cs typeface="Arial"/>
                <a:sym typeface="Arial"/>
              </a:defRPr>
            </a:lvl1pPr>
            <a:lvl2pPr marL="914400" marR="0" lvl="1" indent="-330200" algn="l" rtl="0">
              <a:lnSpc>
                <a:spcPct val="90000"/>
              </a:lnSpc>
              <a:spcBef>
                <a:spcPts val="200"/>
              </a:spcBef>
              <a:spcAft>
                <a:spcPts val="0"/>
              </a:spcAft>
              <a:buClr>
                <a:schemeClr val="accent1"/>
              </a:buClr>
              <a:buSzPts val="1600"/>
              <a:buFont typeface="Arial"/>
              <a:buChar char="•"/>
              <a:defRPr sz="2000" b="0" i="0" u="none" strike="noStrike" cap="none">
                <a:solidFill>
                  <a:schemeClr val="accent1"/>
                </a:solidFill>
                <a:latin typeface="Arial"/>
                <a:ea typeface="Arial"/>
                <a:cs typeface="Arial"/>
                <a:sym typeface="Arial"/>
              </a:defRPr>
            </a:lvl2pPr>
            <a:lvl3pPr marL="1371600" marR="0" lvl="2" indent="-320039" algn="l" rtl="0">
              <a:lnSpc>
                <a:spcPct val="90000"/>
              </a:lnSpc>
              <a:spcBef>
                <a:spcPts val="400"/>
              </a:spcBef>
              <a:spcAft>
                <a:spcPts val="0"/>
              </a:spcAft>
              <a:buClr>
                <a:schemeClr val="accent1"/>
              </a:buClr>
              <a:buSzPts val="1440"/>
              <a:buFont typeface="Arial"/>
              <a:buChar char="•"/>
              <a:defRPr sz="1800" b="0" i="0" u="none" strike="noStrike" cap="none">
                <a:solidFill>
                  <a:schemeClr val="accent1"/>
                </a:solidFill>
                <a:latin typeface="Arial"/>
                <a:ea typeface="Arial"/>
                <a:cs typeface="Arial"/>
                <a:sym typeface="Arial"/>
              </a:defRPr>
            </a:lvl3pPr>
            <a:lvl4pPr marL="1828800" marR="0" lvl="3" indent="-309880" algn="l" rtl="0">
              <a:lnSpc>
                <a:spcPct val="90000"/>
              </a:lnSpc>
              <a:spcBef>
                <a:spcPts val="400"/>
              </a:spcBef>
              <a:spcAft>
                <a:spcPts val="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4pPr>
            <a:lvl5pPr marL="2286000" marR="0" lvl="4" indent="-309879" algn="l" rtl="0">
              <a:lnSpc>
                <a:spcPct val="90000"/>
              </a:lnSpc>
              <a:spcBef>
                <a:spcPts val="400"/>
              </a:spcBef>
              <a:spcAft>
                <a:spcPts val="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5pPr>
            <a:lvl6pPr marL="2743200" marR="0" lvl="5" indent="-309879" algn="l" rtl="0">
              <a:lnSpc>
                <a:spcPct val="90000"/>
              </a:lnSpc>
              <a:spcBef>
                <a:spcPts val="400"/>
              </a:spcBef>
              <a:spcAft>
                <a:spcPts val="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6pPr>
            <a:lvl7pPr marL="3200400" marR="0" lvl="6" indent="-309879" algn="l" rtl="0">
              <a:lnSpc>
                <a:spcPct val="90000"/>
              </a:lnSpc>
              <a:spcBef>
                <a:spcPts val="400"/>
              </a:spcBef>
              <a:spcAft>
                <a:spcPts val="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7pPr>
            <a:lvl8pPr marL="3657600" marR="0" lvl="7" indent="-309879" algn="l" rtl="0">
              <a:lnSpc>
                <a:spcPct val="90000"/>
              </a:lnSpc>
              <a:spcBef>
                <a:spcPts val="400"/>
              </a:spcBef>
              <a:spcAft>
                <a:spcPts val="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8pPr>
            <a:lvl9pPr marL="4114800" marR="0" lvl="8" indent="-309879" algn="l" rtl="0">
              <a:lnSpc>
                <a:spcPct val="90000"/>
              </a:lnSpc>
              <a:spcBef>
                <a:spcPts val="400"/>
              </a:spcBef>
              <a:spcAft>
                <a:spcPts val="400"/>
              </a:spcAft>
              <a:buClr>
                <a:schemeClr val="accent1"/>
              </a:buClr>
              <a:buSzPts val="1280"/>
              <a:buFont typeface="Arial"/>
              <a:buChar char="•"/>
              <a:defRPr sz="1600" b="0" i="0" u="none" strike="noStrike" cap="none">
                <a:solidFill>
                  <a:schemeClr val="accent1"/>
                </a:solidFill>
                <a:latin typeface="Arial"/>
                <a:ea typeface="Arial"/>
                <a:cs typeface="Arial"/>
                <a:sym typeface="Arial"/>
              </a:defRPr>
            </a:lvl9pPr>
          </a:lstStyle>
          <a:p>
            <a:endParaRPr/>
          </a:p>
        </p:txBody>
      </p:sp>
      <p:sp>
        <p:nvSpPr>
          <p:cNvPr id="9" name="Google Shape;9;p2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2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Arial"/>
                <a:ea typeface="Arial"/>
                <a:cs typeface="Arial"/>
                <a:sym typeface="Arial"/>
              </a:defRPr>
            </a:lvl1pPr>
            <a:lvl2pPr marL="0" marR="0" lvl="1" indent="0" algn="r" rtl="0">
              <a:spcBef>
                <a:spcPts val="0"/>
              </a:spcBef>
              <a:buNone/>
              <a:defRPr sz="1200" b="0" i="0" u="none" strike="noStrike" cap="none">
                <a:solidFill>
                  <a:schemeClr val="accent1"/>
                </a:solidFill>
                <a:latin typeface="Arial"/>
                <a:ea typeface="Arial"/>
                <a:cs typeface="Arial"/>
                <a:sym typeface="Arial"/>
              </a:defRPr>
            </a:lvl2pPr>
            <a:lvl3pPr marL="0" marR="0" lvl="2" indent="0" algn="r" rtl="0">
              <a:spcBef>
                <a:spcPts val="0"/>
              </a:spcBef>
              <a:buNone/>
              <a:defRPr sz="1200" b="0" i="0" u="none" strike="noStrike" cap="none">
                <a:solidFill>
                  <a:schemeClr val="accent1"/>
                </a:solidFill>
                <a:latin typeface="Arial"/>
                <a:ea typeface="Arial"/>
                <a:cs typeface="Arial"/>
                <a:sym typeface="Arial"/>
              </a:defRPr>
            </a:lvl3pPr>
            <a:lvl4pPr marL="0" marR="0" lvl="3" indent="0" algn="r" rtl="0">
              <a:spcBef>
                <a:spcPts val="0"/>
              </a:spcBef>
              <a:buNone/>
              <a:defRPr sz="1200" b="0" i="0" u="none" strike="noStrike" cap="none">
                <a:solidFill>
                  <a:schemeClr val="accent1"/>
                </a:solidFill>
                <a:latin typeface="Arial"/>
                <a:ea typeface="Arial"/>
                <a:cs typeface="Arial"/>
                <a:sym typeface="Arial"/>
              </a:defRPr>
            </a:lvl4pPr>
            <a:lvl5pPr marL="0" marR="0" lvl="4" indent="0" algn="r" rtl="0">
              <a:spcBef>
                <a:spcPts val="0"/>
              </a:spcBef>
              <a:buNone/>
              <a:defRPr sz="1200" b="0" i="0" u="none" strike="noStrike" cap="none">
                <a:solidFill>
                  <a:schemeClr val="accent1"/>
                </a:solidFill>
                <a:latin typeface="Arial"/>
                <a:ea typeface="Arial"/>
                <a:cs typeface="Arial"/>
                <a:sym typeface="Arial"/>
              </a:defRPr>
            </a:lvl5pPr>
            <a:lvl6pPr marL="0" marR="0" lvl="5" indent="0" algn="r" rtl="0">
              <a:spcBef>
                <a:spcPts val="0"/>
              </a:spcBef>
              <a:buNone/>
              <a:defRPr sz="1200" b="0" i="0" u="none" strike="noStrike" cap="none">
                <a:solidFill>
                  <a:schemeClr val="accent1"/>
                </a:solidFill>
                <a:latin typeface="Arial"/>
                <a:ea typeface="Arial"/>
                <a:cs typeface="Arial"/>
                <a:sym typeface="Arial"/>
              </a:defRPr>
            </a:lvl6pPr>
            <a:lvl7pPr marL="0" marR="0" lvl="6" indent="0" algn="r" rtl="0">
              <a:spcBef>
                <a:spcPts val="0"/>
              </a:spcBef>
              <a:buNone/>
              <a:defRPr sz="1200" b="0" i="0" u="none" strike="noStrike" cap="none">
                <a:solidFill>
                  <a:schemeClr val="accent1"/>
                </a:solidFill>
                <a:latin typeface="Arial"/>
                <a:ea typeface="Arial"/>
                <a:cs typeface="Arial"/>
                <a:sym typeface="Arial"/>
              </a:defRPr>
            </a:lvl7pPr>
            <a:lvl8pPr marL="0" marR="0" lvl="7" indent="0" algn="r" rtl="0">
              <a:spcBef>
                <a:spcPts val="0"/>
              </a:spcBef>
              <a:buNone/>
              <a:defRPr sz="1200" b="0" i="0" u="none" strike="noStrike" cap="none">
                <a:solidFill>
                  <a:schemeClr val="accent1"/>
                </a:solidFill>
                <a:latin typeface="Arial"/>
                <a:ea typeface="Arial"/>
                <a:cs typeface="Arial"/>
                <a:sym typeface="Arial"/>
              </a:defRPr>
            </a:lvl8pPr>
            <a:lvl9pPr marL="0" marR="0" lvl="8" indent="0" algn="r" rtl="0">
              <a:spcBef>
                <a:spcPts val="0"/>
              </a:spcBef>
              <a:buNone/>
              <a:defRPr sz="12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sychologytoday.tests.psychtests.com/take_test.php?idRegTest=320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Arial"/>
              <a:buNone/>
            </a:pPr>
            <a:r>
              <a:rPr lang="en-US"/>
              <a:t>THINKING AND ANALYSIS</a:t>
            </a:r>
            <a:endParaRPr/>
          </a:p>
        </p:txBody>
      </p:sp>
      <p:sp>
        <p:nvSpPr>
          <p:cNvPr id="89" name="Google Shape;89;p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a:t>SESSION II</a:t>
            </a:r>
            <a:endParaRPr/>
          </a:p>
        </p:txBody>
      </p:sp>
      <p:pic>
        <p:nvPicPr>
          <p:cNvPr id="90" name="Google Shape;90;p1"/>
          <p:cNvPicPr preferRelativeResize="0"/>
          <p:nvPr/>
        </p:nvPicPr>
        <p:blipFill rotWithShape="1">
          <a:blip r:embed="rId3">
            <a:alphaModFix/>
          </a:blip>
          <a:srcRect/>
          <a:stretch/>
        </p:blipFill>
        <p:spPr>
          <a:xfrm>
            <a:off x="3752761" y="684740"/>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Arial"/>
              <a:buNone/>
            </a:pPr>
            <a:r>
              <a:rPr lang="en-US" b="1" cap="none"/>
              <a:t>ACTIVITY: ASSESS YOUR CREATIVE PROBLEM-SOLVING SKILLS</a:t>
            </a:r>
            <a:endParaRPr/>
          </a:p>
        </p:txBody>
      </p:sp>
      <p:sp>
        <p:nvSpPr>
          <p:cNvPr id="151" name="Google Shape;151;p1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fontScale="85000" lnSpcReduction="20000"/>
          </a:bodyPr>
          <a:lstStyle/>
          <a:p>
            <a:pPr marL="45720" lvl="0" indent="0" algn="l" rtl="0">
              <a:lnSpc>
                <a:spcPct val="90000"/>
              </a:lnSpc>
              <a:spcBef>
                <a:spcPts val="0"/>
              </a:spcBef>
              <a:spcAft>
                <a:spcPts val="0"/>
              </a:spcAft>
              <a:buSzPct val="80000"/>
              <a:buNone/>
            </a:pPr>
            <a:r>
              <a:rPr lang="en-US" b="1" u="sng"/>
              <a:t>Objective</a:t>
            </a:r>
            <a:endParaRPr/>
          </a:p>
          <a:p>
            <a:pPr marL="228600" lvl="0" indent="-182880" algn="l" rtl="0">
              <a:lnSpc>
                <a:spcPct val="90000"/>
              </a:lnSpc>
              <a:spcBef>
                <a:spcPts val="1400"/>
              </a:spcBef>
              <a:spcAft>
                <a:spcPts val="0"/>
              </a:spcAft>
              <a:buSzPct val="80000"/>
              <a:buChar char="•"/>
            </a:pPr>
            <a:r>
              <a:rPr lang="en-US"/>
              <a:t>Evaluate your attitude toward problem-solving in the context of cultivating creative thinking.</a:t>
            </a:r>
            <a:endParaRPr/>
          </a:p>
          <a:p>
            <a:pPr marL="45720" lvl="0" indent="0" algn="l" rtl="0">
              <a:lnSpc>
                <a:spcPct val="90000"/>
              </a:lnSpc>
              <a:spcBef>
                <a:spcPts val="1400"/>
              </a:spcBef>
              <a:spcAft>
                <a:spcPts val="0"/>
              </a:spcAft>
              <a:buSzPct val="80000"/>
              <a:buNone/>
            </a:pPr>
            <a:r>
              <a:rPr lang="en-US" b="1" u="sng"/>
              <a:t>Directions:</a:t>
            </a:r>
            <a:endParaRPr/>
          </a:p>
          <a:p>
            <a:pPr marL="228600" lvl="0" indent="-182880" algn="l" rtl="0">
              <a:lnSpc>
                <a:spcPct val="90000"/>
              </a:lnSpc>
              <a:spcBef>
                <a:spcPts val="1400"/>
              </a:spcBef>
              <a:spcAft>
                <a:spcPts val="0"/>
              </a:spcAft>
              <a:buSzPct val="80000"/>
              <a:buChar char="•"/>
            </a:pPr>
            <a:r>
              <a:rPr lang="en-US"/>
              <a:t>Access </a:t>
            </a:r>
            <a:r>
              <a:rPr lang="en-US" i="1"/>
              <a:t>Psychology Today</a:t>
            </a:r>
            <a:r>
              <a:rPr lang="en-US"/>
              <a:t>’s </a:t>
            </a:r>
            <a:r>
              <a:rPr lang="en-US" b="1" u="sng">
                <a:solidFill>
                  <a:schemeClr val="hlink"/>
                </a:solidFill>
                <a:hlinkClick r:id="rId3"/>
              </a:rPr>
              <a:t>Creative Problem-Solving Test</a:t>
            </a:r>
            <a:r>
              <a:rPr lang="en-US"/>
              <a:t> at the </a:t>
            </a:r>
            <a:r>
              <a:rPr lang="en-US" i="1"/>
              <a:t>Psychology Today</a:t>
            </a:r>
            <a:r>
              <a:rPr lang="en-US"/>
              <a:t> Web site.</a:t>
            </a:r>
            <a:endParaRPr/>
          </a:p>
          <a:p>
            <a:pPr marL="228600" lvl="0" indent="-182880" algn="l" rtl="0">
              <a:lnSpc>
                <a:spcPct val="90000"/>
              </a:lnSpc>
              <a:spcBef>
                <a:spcPts val="1400"/>
              </a:spcBef>
              <a:spcAft>
                <a:spcPts val="0"/>
              </a:spcAft>
              <a:buSzPct val="80000"/>
              <a:buChar char="•"/>
            </a:pPr>
            <a:r>
              <a:rPr lang="en-US"/>
              <a:t>Read the introductory text, which explains how creativity is linked to fundamental qualities of thinking, such as flexibility and tolerance of ambiguity.</a:t>
            </a:r>
            <a:endParaRPr/>
          </a:p>
          <a:p>
            <a:pPr marL="228600" lvl="0" indent="-182880" algn="l" rtl="0">
              <a:lnSpc>
                <a:spcPct val="90000"/>
              </a:lnSpc>
              <a:spcBef>
                <a:spcPts val="1400"/>
              </a:spcBef>
              <a:spcAft>
                <a:spcPts val="0"/>
              </a:spcAft>
              <a:buSzPct val="80000"/>
              <a:buChar char="•"/>
            </a:pPr>
            <a:r>
              <a:rPr lang="en-US"/>
              <a:t>Then advance to the questions by clicking on the “Take The Test” button. The test has 20 questions and will take roughly 10 minutes.</a:t>
            </a:r>
            <a:endParaRPr/>
          </a:p>
          <a:p>
            <a:pPr marL="228600" lvl="0" indent="-182880" algn="l" rtl="0">
              <a:lnSpc>
                <a:spcPct val="90000"/>
              </a:lnSpc>
              <a:spcBef>
                <a:spcPts val="1400"/>
              </a:spcBef>
              <a:spcAft>
                <a:spcPts val="0"/>
              </a:spcAft>
              <a:buSzPct val="80000"/>
              <a:buChar char="•"/>
            </a:pPr>
            <a:r>
              <a:rPr lang="en-US"/>
              <a:t>After finishing the test, you will receive a Snapshot Report with an introduction, a graph, and a personalized interpretation for one of your test scores.</a:t>
            </a:r>
            <a:endParaRPr/>
          </a:p>
          <a:p>
            <a:pPr marL="228600" lvl="0" indent="-182880" algn="l" rtl="0">
              <a:lnSpc>
                <a:spcPct val="90000"/>
              </a:lnSpc>
              <a:spcBef>
                <a:spcPts val="1400"/>
              </a:spcBef>
              <a:spcAft>
                <a:spcPts val="0"/>
              </a:spcAft>
              <a:buSzPct val="80000"/>
              <a:buChar char="•"/>
            </a:pPr>
            <a:r>
              <a:rPr lang="en-US"/>
              <a:t>Complete any further steps by following your instructor’s directions.</a:t>
            </a:r>
            <a:endParaRPr/>
          </a:p>
          <a:p>
            <a:pPr marL="228600" lvl="0" indent="-87884" algn="l" rtl="0">
              <a:lnSpc>
                <a:spcPct val="90000"/>
              </a:lnSpc>
              <a:spcBef>
                <a:spcPts val="1400"/>
              </a:spcBef>
              <a:spcAft>
                <a:spcPts val="0"/>
              </a:spcAft>
              <a:buSzPct val="8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4000"/>
              <a:buFont typeface="Arial"/>
              <a:buNone/>
            </a:pPr>
            <a:r>
              <a:rPr lang="en-US" b="1"/>
              <a:t>Creative Thinking in Education</a:t>
            </a:r>
            <a:br>
              <a:rPr lang="en-US" b="1"/>
            </a:br>
            <a:endParaRPr/>
          </a:p>
        </p:txBody>
      </p:sp>
      <p:sp>
        <p:nvSpPr>
          <p:cNvPr id="157" name="Google Shape;157;p11"/>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fontScale="62500" lnSpcReduction="20000"/>
          </a:bodyPr>
          <a:lstStyle/>
          <a:p>
            <a:pPr marL="228600" lvl="0" indent="-182880" algn="l" rtl="0">
              <a:lnSpc>
                <a:spcPct val="90000"/>
              </a:lnSpc>
              <a:spcBef>
                <a:spcPts val="0"/>
              </a:spcBef>
              <a:spcAft>
                <a:spcPts val="0"/>
              </a:spcAft>
              <a:buSzPct val="80000"/>
              <a:buChar char="•"/>
            </a:pPr>
            <a:r>
              <a:rPr lang="en-US"/>
              <a:t>Design sample exam questions to test your knowledge as you study for a final.</a:t>
            </a:r>
            <a:endParaRPr/>
          </a:p>
          <a:p>
            <a:pPr marL="228600" lvl="0" indent="-182880" algn="l" rtl="0">
              <a:lnSpc>
                <a:spcPct val="90000"/>
              </a:lnSpc>
              <a:spcBef>
                <a:spcPts val="1400"/>
              </a:spcBef>
              <a:spcAft>
                <a:spcPts val="0"/>
              </a:spcAft>
              <a:buSzPct val="80000"/>
              <a:buChar char="•"/>
            </a:pPr>
            <a:r>
              <a:rPr lang="en-US"/>
              <a:t>Devise a social media strategy for a club on campus.</a:t>
            </a:r>
            <a:endParaRPr/>
          </a:p>
          <a:p>
            <a:pPr marL="228600" lvl="0" indent="-182880" algn="l" rtl="0">
              <a:lnSpc>
                <a:spcPct val="90000"/>
              </a:lnSpc>
              <a:spcBef>
                <a:spcPts val="1400"/>
              </a:spcBef>
              <a:spcAft>
                <a:spcPts val="0"/>
              </a:spcAft>
              <a:buSzPct val="80000"/>
              <a:buChar char="•"/>
            </a:pPr>
            <a:r>
              <a:rPr lang="en-US"/>
              <a:t>Propose an education plan for a major you are designing for yourself.</a:t>
            </a:r>
            <a:endParaRPr/>
          </a:p>
          <a:p>
            <a:pPr marL="228600" lvl="0" indent="-182880" algn="l" rtl="0">
              <a:lnSpc>
                <a:spcPct val="90000"/>
              </a:lnSpc>
              <a:spcBef>
                <a:spcPts val="1400"/>
              </a:spcBef>
              <a:spcAft>
                <a:spcPts val="0"/>
              </a:spcAft>
              <a:buSzPct val="80000"/>
              <a:buChar char="•"/>
            </a:pPr>
            <a:r>
              <a:rPr lang="en-US"/>
              <a:t>Prepare a speech that you will give in a debate in your course.</a:t>
            </a:r>
            <a:endParaRPr/>
          </a:p>
          <a:p>
            <a:pPr marL="228600" lvl="0" indent="-182880" algn="l" rtl="0">
              <a:lnSpc>
                <a:spcPct val="90000"/>
              </a:lnSpc>
              <a:spcBef>
                <a:spcPts val="1400"/>
              </a:spcBef>
              <a:spcAft>
                <a:spcPts val="0"/>
              </a:spcAft>
              <a:buSzPct val="80000"/>
              <a:buChar char="•"/>
            </a:pPr>
            <a:r>
              <a:rPr lang="en-US"/>
              <a:t>Develop a pattern for a costume in a theatrical production.</a:t>
            </a:r>
            <a:endParaRPr/>
          </a:p>
          <a:p>
            <a:pPr marL="228600" lvl="0" indent="-182880" algn="l" rtl="0">
              <a:lnSpc>
                <a:spcPct val="90000"/>
              </a:lnSpc>
              <a:spcBef>
                <a:spcPts val="1400"/>
              </a:spcBef>
              <a:spcAft>
                <a:spcPts val="0"/>
              </a:spcAft>
              <a:buSzPct val="80000"/>
              <a:buChar char="•"/>
            </a:pPr>
            <a:r>
              <a:rPr lang="en-US"/>
              <a:t>Arrange audience seats in your classroom to maximize attention during your presentation.</a:t>
            </a:r>
            <a:endParaRPr/>
          </a:p>
          <a:p>
            <a:pPr marL="45720" lvl="0" indent="0" algn="l" rtl="0">
              <a:lnSpc>
                <a:spcPct val="90000"/>
              </a:lnSpc>
              <a:spcBef>
                <a:spcPts val="1400"/>
              </a:spcBef>
              <a:spcAft>
                <a:spcPts val="0"/>
              </a:spcAft>
              <a:buSzPct val="80000"/>
              <a:buNone/>
            </a:pPr>
            <a:r>
              <a:rPr lang="en-US"/>
              <a:t>….,etc…</a:t>
            </a:r>
            <a:endParaRPr/>
          </a:p>
        </p:txBody>
      </p:sp>
      <p:sp>
        <p:nvSpPr>
          <p:cNvPr id="158" name="Google Shape;158;p11"/>
          <p:cNvSpPr txBox="1">
            <a:spLocks noGrp="1"/>
          </p:cNvSpPr>
          <p:nvPr>
            <p:ph type="body" idx="2"/>
          </p:nvPr>
        </p:nvSpPr>
        <p:spPr>
          <a:xfrm>
            <a:off x="1143000" y="2834640"/>
            <a:ext cx="3931920" cy="218994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40"/>
              <a:buNone/>
            </a:pPr>
            <a:endParaRPr sz="2800">
              <a:solidFill>
                <a:srgbClr val="FF0000"/>
              </a:solidFill>
            </a:endParaRPr>
          </a:p>
          <a:p>
            <a:pPr marL="0" lvl="0" indent="0" algn="l" rtl="0">
              <a:lnSpc>
                <a:spcPct val="100000"/>
              </a:lnSpc>
              <a:spcBef>
                <a:spcPts val="1000"/>
              </a:spcBef>
              <a:spcAft>
                <a:spcPts val="0"/>
              </a:spcAft>
              <a:buSzPts val="2240"/>
              <a:buNone/>
            </a:pPr>
            <a:r>
              <a:rPr lang="en-US" sz="2800">
                <a:solidFill>
                  <a:srgbClr val="FF0000"/>
                </a:solidFill>
              </a:rPr>
              <a:t>College is great ground for enhancing creative thinking skills: </a:t>
            </a:r>
            <a:endParaRPr/>
          </a:p>
        </p:txBody>
      </p:sp>
      <p:sp>
        <p:nvSpPr>
          <p:cNvPr id="159" name="Google Shape;159;p11"/>
          <p:cNvSpPr/>
          <p:nvPr/>
        </p:nvSpPr>
        <p:spPr>
          <a:xfrm>
            <a:off x="3860800" y="4230255"/>
            <a:ext cx="1496290" cy="484632"/>
          </a:xfrm>
          <a:prstGeom prst="rightArrow">
            <a:avLst>
              <a:gd name="adj1" fmla="val 50000"/>
              <a:gd name="adj2" fmla="val 50000"/>
            </a:avLst>
          </a:prstGeom>
          <a:solidFill>
            <a:schemeClr val="accent2"/>
          </a:solidFill>
          <a:ln w="19050" cap="flat" cmpd="sng">
            <a:solidFill>
              <a:srgbClr val="7985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1"/>
              </a:buClr>
              <a:buSzPct val="100000"/>
              <a:buFont typeface="Arial"/>
              <a:buNone/>
            </a:pPr>
            <a:r>
              <a:rPr lang="en-US" b="1"/>
              <a:t>How to Stimulate Creative Thinking</a:t>
            </a:r>
            <a:br>
              <a:rPr lang="en-US" b="1"/>
            </a:br>
            <a:endParaRPr/>
          </a:p>
        </p:txBody>
      </p:sp>
      <p:sp>
        <p:nvSpPr>
          <p:cNvPr id="165" name="Google Shape;165;p12"/>
          <p:cNvSpPr txBox="1">
            <a:spLocks noGrp="1"/>
          </p:cNvSpPr>
          <p:nvPr>
            <p:ph type="body" idx="1"/>
          </p:nvPr>
        </p:nvSpPr>
        <p:spPr>
          <a:xfrm>
            <a:off x="5852159" y="1097280"/>
            <a:ext cx="5212080" cy="4663440"/>
          </a:xfrm>
          <a:prstGeom prst="rect">
            <a:avLst/>
          </a:prstGeom>
          <a:solidFill>
            <a:srgbClr val="F1F5CD"/>
          </a:solidFill>
          <a:ln>
            <a:noFill/>
          </a:ln>
        </p:spPr>
        <p:txBody>
          <a:bodyPr spcFirstLastPara="1" wrap="square" lIns="91425" tIns="45700" rIns="91425" bIns="45700" anchor="t" anchorCtr="0">
            <a:normAutofit/>
          </a:bodyPr>
          <a:lstStyle/>
          <a:p>
            <a:pPr marL="560070" lvl="0" indent="-514350" algn="l" rtl="0">
              <a:lnSpc>
                <a:spcPct val="90000"/>
              </a:lnSpc>
              <a:spcBef>
                <a:spcPts val="0"/>
              </a:spcBef>
              <a:spcAft>
                <a:spcPts val="0"/>
              </a:spcAft>
              <a:buSzPts val="1920"/>
              <a:buFont typeface="Arial"/>
              <a:buAutoNum type="arabicPeriod"/>
            </a:pPr>
            <a:r>
              <a:rPr lang="en-US" sz="2400"/>
              <a:t>Sleep on it</a:t>
            </a:r>
            <a:endParaRPr/>
          </a:p>
          <a:p>
            <a:pPr marL="560070" lvl="0" indent="-514350" algn="l" rtl="0">
              <a:lnSpc>
                <a:spcPct val="90000"/>
              </a:lnSpc>
              <a:spcBef>
                <a:spcPts val="1400"/>
              </a:spcBef>
              <a:spcAft>
                <a:spcPts val="0"/>
              </a:spcAft>
              <a:buSzPts val="1920"/>
              <a:buFont typeface="Arial"/>
              <a:buAutoNum type="arabicPeriod"/>
            </a:pPr>
            <a:r>
              <a:rPr lang="en-US" sz="2400"/>
              <a:t>Go for a run or hit the gym.</a:t>
            </a:r>
            <a:endParaRPr/>
          </a:p>
          <a:p>
            <a:pPr marL="560070" lvl="0" indent="-514350" algn="l" rtl="0">
              <a:lnSpc>
                <a:spcPct val="90000"/>
              </a:lnSpc>
              <a:spcBef>
                <a:spcPts val="1400"/>
              </a:spcBef>
              <a:spcAft>
                <a:spcPts val="0"/>
              </a:spcAft>
              <a:buSzPts val="1920"/>
              <a:buFont typeface="Arial"/>
              <a:buAutoNum type="arabicPeriod"/>
            </a:pPr>
            <a:r>
              <a:rPr lang="en-US" sz="2400"/>
              <a:t>Allow your mind to wander a few times every day.</a:t>
            </a:r>
            <a:endParaRPr/>
          </a:p>
          <a:p>
            <a:pPr marL="560070" lvl="0" indent="-514350" algn="l" rtl="0">
              <a:lnSpc>
                <a:spcPct val="90000"/>
              </a:lnSpc>
              <a:spcBef>
                <a:spcPts val="1400"/>
              </a:spcBef>
              <a:spcAft>
                <a:spcPts val="0"/>
              </a:spcAft>
              <a:buSzPts val="1920"/>
              <a:buFont typeface="Arial"/>
              <a:buAutoNum type="arabicPeriod"/>
            </a:pPr>
            <a:r>
              <a:rPr lang="en-US" sz="2400"/>
              <a:t>Keep learning.</a:t>
            </a:r>
            <a:endParaRPr/>
          </a:p>
          <a:p>
            <a:pPr marL="560070" lvl="0" indent="-514350" algn="l" rtl="0">
              <a:lnSpc>
                <a:spcPct val="90000"/>
              </a:lnSpc>
              <a:spcBef>
                <a:spcPts val="1400"/>
              </a:spcBef>
              <a:spcAft>
                <a:spcPts val="0"/>
              </a:spcAft>
              <a:buSzPts val="1920"/>
              <a:buFont typeface="Arial"/>
              <a:buAutoNum type="arabicPeriod"/>
            </a:pPr>
            <a:r>
              <a:rPr lang="en-US" sz="2400"/>
              <a:t>Put yourself in nerve-racking situations once in a while to fire up your brain.</a:t>
            </a:r>
            <a:endParaRPr/>
          </a:p>
          <a:p>
            <a:pPr marL="560070" lvl="0" indent="-514350" algn="l" rtl="0">
              <a:lnSpc>
                <a:spcPct val="90000"/>
              </a:lnSpc>
              <a:spcBef>
                <a:spcPts val="1400"/>
              </a:spcBef>
              <a:spcAft>
                <a:spcPts val="0"/>
              </a:spcAft>
              <a:buSzPts val="1920"/>
              <a:buFont typeface="Arial"/>
              <a:buAutoNum type="arabicPeriod"/>
            </a:pPr>
            <a:r>
              <a:rPr lang="en-US" sz="2400"/>
              <a:t>Keep a notebook with you so you always have a way to record fleeting thoughts.</a:t>
            </a:r>
            <a:endParaRPr/>
          </a:p>
        </p:txBody>
      </p:sp>
      <p:sp>
        <p:nvSpPr>
          <p:cNvPr id="166" name="Google Shape;166;p12"/>
          <p:cNvSpPr txBox="1">
            <a:spLocks noGrp="1"/>
          </p:cNvSpPr>
          <p:nvPr>
            <p:ph type="body" idx="2"/>
          </p:nvPr>
        </p:nvSpPr>
        <p:spPr>
          <a:xfrm>
            <a:off x="1143000" y="2834640"/>
            <a:ext cx="3931920" cy="1608051"/>
          </a:xfrm>
          <a:prstGeom prst="rect">
            <a:avLst/>
          </a:prstGeom>
          <a:noFill/>
          <a:ln w="9525" cap="flat" cmpd="sng">
            <a:solidFill>
              <a:srgbClr val="EB977C"/>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920"/>
              <a:buNone/>
            </a:pPr>
            <a:endParaRPr sz="2400" b="1"/>
          </a:p>
          <a:p>
            <a:pPr marL="0" lvl="0" indent="0" algn="l" rtl="0">
              <a:lnSpc>
                <a:spcPct val="100000"/>
              </a:lnSpc>
              <a:spcBef>
                <a:spcPts val="1000"/>
              </a:spcBef>
              <a:spcAft>
                <a:spcPts val="0"/>
              </a:spcAft>
              <a:buSzPts val="1920"/>
              <a:buNone/>
            </a:pPr>
            <a:r>
              <a:rPr lang="en-US" sz="2400" b="1"/>
              <a:t>Six strategies to stimulate your creative thinking.</a:t>
            </a:r>
            <a:endParaRPr/>
          </a:p>
        </p:txBody>
      </p:sp>
      <p:cxnSp>
        <p:nvCxnSpPr>
          <p:cNvPr id="167" name="Google Shape;167;p12"/>
          <p:cNvCxnSpPr/>
          <p:nvPr/>
        </p:nvCxnSpPr>
        <p:spPr>
          <a:xfrm>
            <a:off x="4784436" y="3556000"/>
            <a:ext cx="914400" cy="572700"/>
          </a:xfrm>
          <a:prstGeom prst="bentConnector3">
            <a:avLst>
              <a:gd name="adj1" fmla="val 50000"/>
            </a:avLst>
          </a:prstGeom>
          <a:noFill/>
          <a:ln w="10000" cap="flat" cmpd="sng">
            <a:solidFill>
              <a:schemeClr val="accent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4000"/>
              <a:buFont typeface="Arial"/>
              <a:buNone/>
            </a:pPr>
            <a:r>
              <a:rPr lang="en-US" b="1"/>
              <a:t/>
            </a:r>
            <a:br>
              <a:rPr lang="en-US" b="1"/>
            </a:br>
            <a:r>
              <a:rPr lang="en-US" b="1"/>
              <a:t/>
            </a:r>
            <a:br>
              <a:rPr lang="en-US" b="1"/>
            </a:br>
            <a:r>
              <a:rPr lang="en-US" b="1"/>
              <a:t>A Brainstorm of Tips for Creative Thinking</a:t>
            </a:r>
            <a:endParaRPr/>
          </a:p>
        </p:txBody>
      </p:sp>
      <p:sp>
        <p:nvSpPr>
          <p:cNvPr id="173" name="Google Shape;173;p13"/>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fontScale="62500" lnSpcReduction="20000"/>
          </a:bodyPr>
          <a:lstStyle/>
          <a:p>
            <a:pPr marL="45720" lvl="0" indent="0" algn="l" rtl="0">
              <a:lnSpc>
                <a:spcPct val="90000"/>
              </a:lnSpc>
              <a:spcBef>
                <a:spcPts val="0"/>
              </a:spcBef>
              <a:spcAft>
                <a:spcPts val="0"/>
              </a:spcAft>
              <a:buSzPct val="80000"/>
              <a:buNone/>
            </a:pPr>
            <a:endParaRPr sz="3400" b="1"/>
          </a:p>
          <a:p>
            <a:pPr marL="45720" lvl="0" indent="0" algn="l" rtl="0">
              <a:lnSpc>
                <a:spcPct val="90000"/>
              </a:lnSpc>
              <a:spcBef>
                <a:spcPts val="1400"/>
              </a:spcBef>
              <a:spcAft>
                <a:spcPts val="0"/>
              </a:spcAft>
              <a:buSzPct val="80000"/>
              <a:buNone/>
            </a:pPr>
            <a:r>
              <a:rPr lang="en-US" sz="3400" b="1"/>
              <a:t>1. Sensing</a:t>
            </a:r>
            <a:endParaRPr sz="3400" b="1"/>
          </a:p>
          <a:p>
            <a:pPr marL="457200" lvl="1" indent="-182880" algn="l" rtl="0">
              <a:lnSpc>
                <a:spcPct val="90000"/>
              </a:lnSpc>
              <a:spcBef>
                <a:spcPts val="200"/>
              </a:spcBef>
              <a:spcAft>
                <a:spcPts val="0"/>
              </a:spcAft>
              <a:buSzPct val="80000"/>
              <a:buChar char="•"/>
            </a:pPr>
            <a:r>
              <a:rPr lang="en-US" sz="3000"/>
              <a:t>Use all your senses—see, taste, smell, touch, hear, think, speak.</a:t>
            </a:r>
            <a:endParaRPr/>
          </a:p>
          <a:p>
            <a:pPr marL="457200" lvl="1" indent="-182880" algn="l" rtl="0">
              <a:lnSpc>
                <a:spcPct val="90000"/>
              </a:lnSpc>
              <a:spcBef>
                <a:spcPts val="600"/>
              </a:spcBef>
              <a:spcAft>
                <a:spcPts val="0"/>
              </a:spcAft>
              <a:buSzPct val="80000"/>
              <a:buChar char="•"/>
            </a:pPr>
            <a:r>
              <a:rPr lang="en-US" sz="3000"/>
              <a:t>Be a good observer of people, nature, and events around you.</a:t>
            </a:r>
            <a:endParaRPr/>
          </a:p>
          <a:p>
            <a:pPr marL="274320" lvl="1" indent="0" algn="l" rtl="0">
              <a:lnSpc>
                <a:spcPct val="90000"/>
              </a:lnSpc>
              <a:spcBef>
                <a:spcPts val="600"/>
              </a:spcBef>
              <a:spcAft>
                <a:spcPts val="0"/>
              </a:spcAft>
              <a:buSzPct val="80000"/>
              <a:buNone/>
            </a:pPr>
            <a:endParaRPr sz="3000"/>
          </a:p>
          <a:p>
            <a:pPr marL="45720" lvl="0" indent="0" algn="l" rtl="0">
              <a:lnSpc>
                <a:spcPct val="90000"/>
              </a:lnSpc>
              <a:spcBef>
                <a:spcPts val="1800"/>
              </a:spcBef>
              <a:spcAft>
                <a:spcPts val="0"/>
              </a:spcAft>
              <a:buSzPct val="80000"/>
              <a:buNone/>
            </a:pPr>
            <a:r>
              <a:rPr lang="en-US" sz="3400" b="1"/>
              <a:t>2. Thinking</a:t>
            </a:r>
            <a:endParaRPr sz="3400" b="1"/>
          </a:p>
          <a:p>
            <a:pPr marL="457200" lvl="1" indent="-182880" algn="l" rtl="0">
              <a:lnSpc>
                <a:spcPct val="90000"/>
              </a:lnSpc>
              <a:spcBef>
                <a:spcPts val="200"/>
              </a:spcBef>
              <a:spcAft>
                <a:spcPts val="0"/>
              </a:spcAft>
              <a:buSzPct val="80000"/>
              <a:buChar char="•"/>
            </a:pPr>
            <a:r>
              <a:rPr lang="en-US" sz="3000"/>
              <a:t>Engage thinking on the right side of your brain (intuition, open-mindedness, visual perception, rhythm . . .).</a:t>
            </a:r>
            <a:endParaRPr/>
          </a:p>
          <a:p>
            <a:pPr marL="457200" lvl="1" indent="-182880" algn="l" rtl="0">
              <a:lnSpc>
                <a:spcPct val="90000"/>
              </a:lnSpc>
              <a:spcBef>
                <a:spcPts val="600"/>
              </a:spcBef>
              <a:spcAft>
                <a:spcPts val="0"/>
              </a:spcAft>
              <a:buSzPct val="80000"/>
              <a:buChar char="•"/>
            </a:pPr>
            <a:r>
              <a:rPr lang="en-US" sz="3000"/>
              <a:t>Change  your interpretation of an event, situation, behavior, person, or object.</a:t>
            </a:r>
            <a:endParaRPr/>
          </a:p>
          <a:p>
            <a:pPr marL="457200" lvl="1" indent="-182880" algn="l" rtl="0">
              <a:lnSpc>
                <a:spcPct val="90000"/>
              </a:lnSpc>
              <a:spcBef>
                <a:spcPts val="600"/>
              </a:spcBef>
              <a:spcAft>
                <a:spcPts val="0"/>
              </a:spcAft>
              <a:buSzPct val="80000"/>
              <a:buChar char="•"/>
            </a:pPr>
            <a:r>
              <a:rPr lang="en-US" sz="3000"/>
              <a:t>Allow ideas to incubate.</a:t>
            </a:r>
            <a:endParaRPr/>
          </a:p>
          <a:p>
            <a:pPr marL="457200" lvl="1" indent="-182880" algn="l" rtl="0">
              <a:lnSpc>
                <a:spcPct val="90000"/>
              </a:lnSpc>
              <a:spcBef>
                <a:spcPts val="600"/>
              </a:spcBef>
              <a:spcAft>
                <a:spcPts val="0"/>
              </a:spcAft>
              <a:buSzPct val="80000"/>
              <a:buChar char="•"/>
            </a:pPr>
            <a:r>
              <a:rPr lang="en-US" sz="3000"/>
              <a:t>Be open to insight as ideas pop into your mind.</a:t>
            </a:r>
            <a:endParaRPr/>
          </a:p>
          <a:p>
            <a:pPr marL="228600" lvl="0" indent="-97536" algn="l" rtl="0">
              <a:lnSpc>
                <a:spcPct val="90000"/>
              </a:lnSpc>
              <a:spcBef>
                <a:spcPts val="1800"/>
              </a:spcBef>
              <a:spcAft>
                <a:spcPts val="0"/>
              </a:spcAft>
              <a:buSzPct val="80000"/>
              <a:buNone/>
            </a:pPr>
            <a:endParaRPr sz="2400"/>
          </a:p>
          <a:p>
            <a:pPr marL="228600" lvl="0" indent="-69088" algn="l" rtl="0">
              <a:lnSpc>
                <a:spcPct val="90000"/>
              </a:lnSpc>
              <a:spcBef>
                <a:spcPts val="1400"/>
              </a:spcBef>
              <a:spcAft>
                <a:spcPts val="0"/>
              </a:spcAft>
              <a:buSzPct val="80000"/>
              <a:buNone/>
            </a:pPr>
            <a:endParaRPr/>
          </a:p>
        </p:txBody>
      </p:sp>
      <p:sp>
        <p:nvSpPr>
          <p:cNvPr id="174" name="Google Shape;174;p13"/>
          <p:cNvSpPr txBox="1">
            <a:spLocks noGrp="1"/>
          </p:cNvSpPr>
          <p:nvPr>
            <p:ph type="body" idx="2"/>
          </p:nvPr>
        </p:nvSpPr>
        <p:spPr>
          <a:xfrm>
            <a:off x="1143000" y="3367578"/>
            <a:ext cx="3931920" cy="2393142"/>
          </a:xfrm>
          <a:prstGeom prst="rect">
            <a:avLst/>
          </a:prstGeom>
          <a:noFill/>
          <a:ln w="9525" cap="flat" cmpd="sng">
            <a:solidFill>
              <a:srgbClr val="EB977C"/>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920"/>
              <a:buNone/>
            </a:pPr>
            <a:endParaRPr sz="2400" b="1"/>
          </a:p>
          <a:p>
            <a:pPr marL="0" lvl="0" indent="0" algn="l" rtl="0">
              <a:lnSpc>
                <a:spcPct val="100000"/>
              </a:lnSpc>
              <a:spcBef>
                <a:spcPts val="1000"/>
              </a:spcBef>
              <a:spcAft>
                <a:spcPts val="0"/>
              </a:spcAft>
              <a:buSzPts val="1920"/>
              <a:buNone/>
            </a:pPr>
            <a:r>
              <a:rPr lang="en-US" sz="2400" b="1"/>
              <a:t>The best way to have a good idea is to have lots of ideas.</a:t>
            </a:r>
            <a:endParaRPr/>
          </a:p>
          <a:p>
            <a:pPr marL="0" lvl="0" indent="0" algn="l" rtl="0">
              <a:lnSpc>
                <a:spcPct val="100000"/>
              </a:lnSpc>
              <a:spcBef>
                <a:spcPts val="1000"/>
              </a:spcBef>
              <a:spcAft>
                <a:spcPts val="0"/>
              </a:spcAft>
              <a:buSzPts val="1360"/>
              <a:buNone/>
            </a:pPr>
            <a:r>
              <a:rPr lang="en-US" i="1"/>
              <a:t> —Linus Pauling, double Nobel Laureate, chemist, biochemist, and peace campaigner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Arial"/>
              <a:buNone/>
            </a:pPr>
            <a:r>
              <a:rPr lang="en-US" b="1"/>
              <a:t/>
            </a:r>
            <a:br>
              <a:rPr lang="en-US" b="1"/>
            </a:br>
            <a:r>
              <a:rPr lang="en-US" b="1"/>
              <a:t>A Brainstorm of Tips for Creative Thinking</a:t>
            </a:r>
            <a:endParaRPr/>
          </a:p>
        </p:txBody>
      </p:sp>
      <p:sp>
        <p:nvSpPr>
          <p:cNvPr id="180" name="Google Shape;180;p14"/>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b="1"/>
          </a:p>
          <a:p>
            <a:pPr marL="45720" lvl="0" indent="0" algn="l" rtl="0">
              <a:lnSpc>
                <a:spcPct val="90000"/>
              </a:lnSpc>
              <a:spcBef>
                <a:spcPts val="1400"/>
              </a:spcBef>
              <a:spcAft>
                <a:spcPts val="0"/>
              </a:spcAft>
              <a:buSzPts val="1760"/>
              <a:buNone/>
            </a:pPr>
            <a:r>
              <a:rPr lang="en-US" b="1"/>
              <a:t>3. Imagining</a:t>
            </a:r>
            <a:endParaRPr b="1"/>
          </a:p>
          <a:p>
            <a:pPr marL="457200" lvl="1" indent="-182880" algn="l" rtl="0">
              <a:lnSpc>
                <a:spcPct val="90000"/>
              </a:lnSpc>
              <a:spcBef>
                <a:spcPts val="200"/>
              </a:spcBef>
              <a:spcAft>
                <a:spcPts val="0"/>
              </a:spcAft>
              <a:buSzPts val="1600"/>
              <a:buChar char="•"/>
            </a:pPr>
            <a:r>
              <a:rPr lang="en-US"/>
              <a:t>Brainstorm by generating ideas with a group of people.</a:t>
            </a:r>
            <a:endParaRPr/>
          </a:p>
          <a:p>
            <a:pPr marL="457200" lvl="1" indent="-182880" algn="l" rtl="0">
              <a:lnSpc>
                <a:spcPct val="90000"/>
              </a:lnSpc>
              <a:spcBef>
                <a:spcPts val="600"/>
              </a:spcBef>
              <a:spcAft>
                <a:spcPts val="0"/>
              </a:spcAft>
              <a:buSzPts val="1600"/>
              <a:buChar char="•"/>
            </a:pPr>
            <a:r>
              <a:rPr lang="en-US"/>
              <a:t>Ask, “What would happen if . . .”</a:t>
            </a:r>
            <a:endParaRPr/>
          </a:p>
          <a:p>
            <a:pPr marL="457200" lvl="1" indent="-182880" algn="l" rtl="0">
              <a:lnSpc>
                <a:spcPct val="90000"/>
              </a:lnSpc>
              <a:spcBef>
                <a:spcPts val="600"/>
              </a:spcBef>
              <a:spcAft>
                <a:spcPts val="0"/>
              </a:spcAft>
              <a:buSzPts val="1600"/>
              <a:buChar char="•"/>
            </a:pPr>
            <a:r>
              <a:rPr lang="en-US"/>
              <a:t>Ask, “In how many different ways . . .”</a:t>
            </a:r>
            <a:endParaRPr/>
          </a:p>
          <a:p>
            <a:pPr marL="457200" lvl="1" indent="-182880" algn="l" rtl="0">
              <a:lnSpc>
                <a:spcPct val="90000"/>
              </a:lnSpc>
              <a:spcBef>
                <a:spcPts val="600"/>
              </a:spcBef>
              <a:spcAft>
                <a:spcPts val="0"/>
              </a:spcAft>
              <a:buSzPts val="1600"/>
              <a:buChar char="•"/>
            </a:pPr>
            <a:r>
              <a:rPr lang="en-US"/>
              <a:t>Develop ideas and expand their possibilities.</a:t>
            </a:r>
            <a:endParaRPr/>
          </a:p>
          <a:p>
            <a:pPr marL="457200" lvl="1" indent="-182880" algn="l" rtl="0">
              <a:lnSpc>
                <a:spcPct val="90000"/>
              </a:lnSpc>
              <a:spcBef>
                <a:spcPts val="600"/>
              </a:spcBef>
              <a:spcAft>
                <a:spcPts val="0"/>
              </a:spcAft>
              <a:buSzPts val="1600"/>
              <a:buChar char="•"/>
            </a:pPr>
            <a:r>
              <a:rPr lang="en-US"/>
              <a:t>Envision the future.</a:t>
            </a:r>
            <a:endParaRPr/>
          </a:p>
          <a:p>
            <a:pPr marL="228600" lvl="0" indent="-71120" algn="l" rtl="0">
              <a:lnSpc>
                <a:spcPct val="90000"/>
              </a:lnSpc>
              <a:spcBef>
                <a:spcPts val="1800"/>
              </a:spcBef>
              <a:spcAft>
                <a:spcPts val="0"/>
              </a:spcAft>
              <a:buSzPts val="1760"/>
              <a:buNone/>
            </a:pPr>
            <a:endParaRPr/>
          </a:p>
        </p:txBody>
      </p:sp>
      <p:sp>
        <p:nvSpPr>
          <p:cNvPr id="181" name="Google Shape;181;p14"/>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b="1"/>
          </a:p>
          <a:p>
            <a:pPr marL="45720" lvl="0" indent="0" algn="l" rtl="0">
              <a:lnSpc>
                <a:spcPct val="90000"/>
              </a:lnSpc>
              <a:spcBef>
                <a:spcPts val="1400"/>
              </a:spcBef>
              <a:spcAft>
                <a:spcPts val="0"/>
              </a:spcAft>
              <a:buSzPts val="1760"/>
              <a:buNone/>
            </a:pPr>
            <a:r>
              <a:rPr lang="en-US" b="1"/>
              <a:t>4. Speaking and Writing</a:t>
            </a:r>
            <a:endParaRPr/>
          </a:p>
          <a:p>
            <a:pPr marL="457200" lvl="1" indent="-182880" algn="l" rtl="0">
              <a:lnSpc>
                <a:spcPct val="90000"/>
              </a:lnSpc>
              <a:spcBef>
                <a:spcPts val="200"/>
              </a:spcBef>
              <a:spcAft>
                <a:spcPts val="0"/>
              </a:spcAft>
              <a:buSzPts val="1600"/>
              <a:buChar char="•"/>
            </a:pPr>
            <a:r>
              <a:rPr lang="en-US"/>
              <a:t>Use your words and your “voice” when conveying your original ideas.</a:t>
            </a:r>
            <a:endParaRPr/>
          </a:p>
          <a:p>
            <a:pPr marL="457200" lvl="1" indent="-182880" algn="l" rtl="0">
              <a:lnSpc>
                <a:spcPct val="90000"/>
              </a:lnSpc>
              <a:spcBef>
                <a:spcPts val="600"/>
              </a:spcBef>
              <a:spcAft>
                <a:spcPts val="0"/>
              </a:spcAft>
              <a:buSzPts val="1600"/>
              <a:buChar char="•"/>
            </a:pPr>
            <a:r>
              <a:rPr lang="en-US"/>
              <a:t>Avoid using clichés or overly familiar responses to questions or problems.</a:t>
            </a:r>
            <a:endParaRPr/>
          </a:p>
          <a:p>
            <a:pPr marL="457200" lvl="1" indent="-182880" algn="l" rtl="0">
              <a:lnSpc>
                <a:spcPct val="90000"/>
              </a:lnSpc>
              <a:spcBef>
                <a:spcPts val="600"/>
              </a:spcBef>
              <a:spcAft>
                <a:spcPts val="0"/>
              </a:spcAft>
              <a:buSzPts val="1600"/>
              <a:buChar char="•"/>
            </a:pPr>
            <a:r>
              <a:rPr lang="en-US"/>
              <a:t>Explain how your ideas move beyond the status quo and contribute to a discussion.</a:t>
            </a:r>
            <a:endParaRPr/>
          </a:p>
          <a:p>
            <a:pPr marL="457200" lvl="1" indent="-182880" algn="l" rtl="0">
              <a:lnSpc>
                <a:spcPct val="90000"/>
              </a:lnSpc>
              <a:spcBef>
                <a:spcPts val="600"/>
              </a:spcBef>
              <a:spcAft>
                <a:spcPts val="0"/>
              </a:spcAft>
              <a:buSzPts val="1600"/>
              <a:buChar char="•"/>
            </a:pPr>
            <a:r>
              <a:rPr lang="en-US"/>
              <a:t>Take notes.</a:t>
            </a:r>
            <a:endParaRPr/>
          </a:p>
          <a:p>
            <a:pPr marL="228600" lvl="0" indent="-71120" algn="l" rtl="0">
              <a:lnSpc>
                <a:spcPct val="90000"/>
              </a:lnSpc>
              <a:spcBef>
                <a:spcPts val="1800"/>
              </a:spcBef>
              <a:spcAft>
                <a:spcPts val="0"/>
              </a:spcAft>
              <a:buSzPts val="176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Arial"/>
              <a:buNone/>
            </a:pPr>
            <a:r>
              <a:rPr lang="en-US" b="1"/>
              <a:t/>
            </a:r>
            <a:br>
              <a:rPr lang="en-US" b="1"/>
            </a:br>
            <a:r>
              <a:rPr lang="en-US" b="1"/>
              <a:t>A Brainstorm of Tips for Creative Thinking</a:t>
            </a:r>
            <a:endParaRPr/>
          </a:p>
        </p:txBody>
      </p:sp>
      <p:sp>
        <p:nvSpPr>
          <p:cNvPr id="187" name="Google Shape;187;p15"/>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b="1"/>
          </a:p>
          <a:p>
            <a:pPr marL="45720" lvl="0" indent="0" algn="l" rtl="0">
              <a:lnSpc>
                <a:spcPct val="90000"/>
              </a:lnSpc>
              <a:spcBef>
                <a:spcPts val="1400"/>
              </a:spcBef>
              <a:spcAft>
                <a:spcPts val="0"/>
              </a:spcAft>
              <a:buSzPts val="1760"/>
              <a:buNone/>
            </a:pPr>
            <a:r>
              <a:rPr lang="en-US" b="1"/>
              <a:t>5. Drawing</a:t>
            </a:r>
            <a:endParaRPr b="1"/>
          </a:p>
          <a:p>
            <a:pPr marL="457200" lvl="1" indent="-182880" algn="l" rtl="0">
              <a:lnSpc>
                <a:spcPct val="90000"/>
              </a:lnSpc>
              <a:spcBef>
                <a:spcPts val="200"/>
              </a:spcBef>
              <a:spcAft>
                <a:spcPts val="0"/>
              </a:spcAft>
              <a:buSzPts val="1600"/>
              <a:buChar char="•"/>
            </a:pPr>
            <a:r>
              <a:rPr lang="en-US"/>
              <a:t>Use mind-mapping to capture ideas; start with a key concept and write it in the center of your page; use connecting lines, radiating from the central concept, and write down any connected or related ideas that come to you.</a:t>
            </a:r>
            <a:endParaRPr/>
          </a:p>
          <a:p>
            <a:pPr marL="457200" lvl="1" indent="-182880" algn="l" rtl="0">
              <a:lnSpc>
                <a:spcPct val="90000"/>
              </a:lnSpc>
              <a:spcBef>
                <a:spcPts val="600"/>
              </a:spcBef>
              <a:spcAft>
                <a:spcPts val="0"/>
              </a:spcAft>
              <a:buSzPts val="1600"/>
              <a:buChar char="•"/>
            </a:pPr>
            <a:r>
              <a:rPr lang="en-US"/>
              <a:t>Create pictures or drawings of situations (“rich pictures”) to show them in a different way.</a:t>
            </a:r>
            <a:endParaRPr/>
          </a:p>
          <a:p>
            <a:pPr marL="45720" lvl="0" indent="0" algn="l" rtl="0">
              <a:lnSpc>
                <a:spcPct val="90000"/>
              </a:lnSpc>
              <a:spcBef>
                <a:spcPts val="1800"/>
              </a:spcBef>
              <a:spcAft>
                <a:spcPts val="0"/>
              </a:spcAft>
              <a:buSzPts val="1760"/>
              <a:buNone/>
            </a:pPr>
            <a:endParaRPr/>
          </a:p>
        </p:txBody>
      </p:sp>
      <p:sp>
        <p:nvSpPr>
          <p:cNvPr id="188" name="Google Shape;188;p15"/>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b="1"/>
          </a:p>
          <a:p>
            <a:pPr marL="45720" lvl="0" indent="0" algn="l" rtl="0">
              <a:lnSpc>
                <a:spcPct val="90000"/>
              </a:lnSpc>
              <a:spcBef>
                <a:spcPts val="1400"/>
              </a:spcBef>
              <a:spcAft>
                <a:spcPts val="0"/>
              </a:spcAft>
              <a:buSzPts val="1760"/>
              <a:buNone/>
            </a:pPr>
            <a:r>
              <a:rPr lang="en-US" b="1"/>
              <a:t>6. Learning</a:t>
            </a:r>
            <a:endParaRPr b="1"/>
          </a:p>
          <a:p>
            <a:pPr marL="457200" lvl="1" indent="-182880" algn="l" rtl="0">
              <a:lnSpc>
                <a:spcPct val="90000"/>
              </a:lnSpc>
              <a:spcBef>
                <a:spcPts val="200"/>
              </a:spcBef>
              <a:spcAft>
                <a:spcPts val="0"/>
              </a:spcAft>
              <a:buSzPts val="1600"/>
              <a:buChar char="•"/>
            </a:pPr>
            <a:r>
              <a:rPr lang="en-US"/>
              <a:t>Find ways to demonstrate your personal investment in projects.</a:t>
            </a:r>
            <a:endParaRPr/>
          </a:p>
          <a:p>
            <a:pPr marL="457200" lvl="1" indent="-182880" algn="l" rtl="0">
              <a:lnSpc>
                <a:spcPct val="90000"/>
              </a:lnSpc>
              <a:spcBef>
                <a:spcPts val="600"/>
              </a:spcBef>
              <a:spcAft>
                <a:spcPts val="0"/>
              </a:spcAft>
              <a:buSzPts val="1600"/>
              <a:buChar char="•"/>
            </a:pPr>
            <a:r>
              <a:rPr lang="en-US"/>
              <a:t>Gather knowledge and conduct research.</a:t>
            </a:r>
            <a:endParaRPr/>
          </a:p>
          <a:p>
            <a:pPr marL="457200" lvl="1" indent="-182880" algn="l" rtl="0">
              <a:lnSpc>
                <a:spcPct val="90000"/>
              </a:lnSpc>
              <a:spcBef>
                <a:spcPts val="600"/>
              </a:spcBef>
              <a:spcAft>
                <a:spcPts val="0"/>
              </a:spcAft>
              <a:buSzPts val="1600"/>
              <a:buChar char="•"/>
            </a:pPr>
            <a:r>
              <a:rPr lang="en-US"/>
              <a:t>Have more fun learning!</a:t>
            </a:r>
            <a:endParaRPr/>
          </a:p>
          <a:p>
            <a:pPr marL="228600" lvl="0" indent="-71120" algn="l" rtl="0">
              <a:lnSpc>
                <a:spcPct val="90000"/>
              </a:lnSpc>
              <a:spcBef>
                <a:spcPts val="1800"/>
              </a:spcBef>
              <a:spcAft>
                <a:spcPts val="0"/>
              </a:spcAft>
              <a:buSzPts val="176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Arial"/>
              <a:buNone/>
            </a:pPr>
            <a:r>
              <a:rPr lang="en-US" b="1"/>
              <a:t/>
            </a:r>
            <a:br>
              <a:rPr lang="en-US" b="1"/>
            </a:br>
            <a:r>
              <a:rPr lang="en-US" b="1"/>
              <a:t>A Brainstorm of Tips for Creative Thinking</a:t>
            </a:r>
            <a:endParaRPr/>
          </a:p>
        </p:txBody>
      </p:sp>
      <p:sp>
        <p:nvSpPr>
          <p:cNvPr id="194" name="Google Shape;194;p1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r>
              <a:rPr lang="en-US"/>
              <a:t>7. </a:t>
            </a:r>
            <a:r>
              <a:rPr lang="en-US" b="1"/>
              <a:t>Moving</a:t>
            </a:r>
            <a:endParaRPr/>
          </a:p>
          <a:p>
            <a:pPr marL="457200" lvl="1" indent="-182880" algn="l" rtl="0">
              <a:lnSpc>
                <a:spcPct val="90000"/>
              </a:lnSpc>
              <a:spcBef>
                <a:spcPts val="200"/>
              </a:spcBef>
              <a:spcAft>
                <a:spcPts val="0"/>
              </a:spcAft>
              <a:buSzPts val="1600"/>
              <a:buChar char="•"/>
            </a:pPr>
            <a:r>
              <a:rPr lang="en-US"/>
              <a:t>Do physical activities to engage the creative areas of your brain and think differently.</a:t>
            </a:r>
            <a:endParaRPr/>
          </a:p>
          <a:p>
            <a:pPr marL="45720" lvl="0" indent="0" algn="l" rtl="0">
              <a:lnSpc>
                <a:spcPct val="90000"/>
              </a:lnSpc>
              <a:spcBef>
                <a:spcPts val="1800"/>
              </a:spcBef>
              <a:spcAft>
                <a:spcPts val="0"/>
              </a:spcAft>
              <a:buSzPts val="1760"/>
              <a:buNone/>
            </a:pPr>
            <a:endParaRPr/>
          </a:p>
          <a:p>
            <a:pPr marL="45720" lvl="0" indent="0" algn="l" rtl="0">
              <a:lnSpc>
                <a:spcPct val="90000"/>
              </a:lnSpc>
              <a:spcBef>
                <a:spcPts val="1400"/>
              </a:spcBef>
              <a:spcAft>
                <a:spcPts val="0"/>
              </a:spcAft>
              <a:buSzPts val="1760"/>
              <a:buNone/>
            </a:pPr>
            <a:r>
              <a:rPr lang="en-US" b="1"/>
              <a:t>8. Resting</a:t>
            </a:r>
            <a:endParaRPr b="1"/>
          </a:p>
          <a:p>
            <a:pPr marL="457200" lvl="1" indent="-182880" algn="l" rtl="0">
              <a:lnSpc>
                <a:spcPct val="90000"/>
              </a:lnSpc>
              <a:spcBef>
                <a:spcPts val="200"/>
              </a:spcBef>
              <a:spcAft>
                <a:spcPts val="0"/>
              </a:spcAft>
              <a:buSzPts val="1600"/>
              <a:buChar char="•"/>
            </a:pPr>
            <a:r>
              <a:rPr lang="en-US"/>
              <a:t>Take breaks.</a:t>
            </a:r>
            <a:endParaRPr/>
          </a:p>
          <a:p>
            <a:pPr marL="45720" lvl="0" indent="0" algn="l" rtl="0">
              <a:lnSpc>
                <a:spcPct val="90000"/>
              </a:lnSpc>
              <a:spcBef>
                <a:spcPts val="1800"/>
              </a:spcBef>
              <a:spcAft>
                <a:spcPts val="0"/>
              </a:spcAft>
              <a:buSzPts val="1760"/>
              <a:buNone/>
            </a:pPr>
            <a:endParaRPr/>
          </a:p>
          <a:p>
            <a:pPr marL="228600" lvl="0" indent="-71120" algn="l" rtl="0">
              <a:lnSpc>
                <a:spcPct val="90000"/>
              </a:lnSpc>
              <a:spcBef>
                <a:spcPts val="1400"/>
              </a:spcBef>
              <a:spcAft>
                <a:spcPts val="0"/>
              </a:spcAft>
              <a:buSzPts val="1760"/>
              <a:buNone/>
            </a:pPr>
            <a:endParaRPr/>
          </a:p>
        </p:txBody>
      </p:sp>
      <p:pic>
        <p:nvPicPr>
          <p:cNvPr id="195" name="Google Shape;195;p16"/>
          <p:cNvPicPr preferRelativeResize="0">
            <a:picLocks noGrp="1"/>
          </p:cNvPicPr>
          <p:nvPr>
            <p:ph type="body" idx="2"/>
          </p:nvPr>
        </p:nvPicPr>
        <p:blipFill rotWithShape="1">
          <a:blip r:embed="rId3">
            <a:alphaModFix/>
          </a:blip>
          <a:srcRect/>
          <a:stretch/>
        </p:blipFill>
        <p:spPr>
          <a:xfrm>
            <a:off x="6267450" y="2484899"/>
            <a:ext cx="4754563" cy="31677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a:t>Creative Thinking Fiction and Facts</a:t>
            </a:r>
            <a:br>
              <a:rPr lang="en-US" b="1"/>
            </a:br>
            <a:endParaRPr/>
          </a:p>
        </p:txBody>
      </p:sp>
      <p:sp>
        <p:nvSpPr>
          <p:cNvPr id="201" name="Google Shape;201;p17"/>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Every problem has only one solution (or one right answer)</a:t>
            </a:r>
            <a:endParaRPr/>
          </a:p>
        </p:txBody>
      </p:sp>
      <p:sp>
        <p:nvSpPr>
          <p:cNvPr id="202" name="Google Shape;202;p17"/>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228600" lvl="0" indent="-182880" algn="l" rtl="0">
              <a:lnSpc>
                <a:spcPct val="90000"/>
              </a:lnSpc>
              <a:spcBef>
                <a:spcPts val="1400"/>
              </a:spcBef>
              <a:spcAft>
                <a:spcPts val="0"/>
              </a:spcAft>
              <a:buSzPts val="1760"/>
              <a:buChar char="•"/>
            </a:pPr>
            <a:r>
              <a:rPr lang="en-US"/>
              <a:t>Most problems can be solved in any number of ways.</a:t>
            </a:r>
            <a:endParaRPr/>
          </a:p>
          <a:p>
            <a:pPr marL="45720" lvl="0" indent="0" algn="l" rtl="0">
              <a:lnSpc>
                <a:spcPct val="90000"/>
              </a:lnSpc>
              <a:spcBef>
                <a:spcPts val="140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Other people may think up solutions that differ from yours, but that doesn’t make your solution wrong or unimportant. </a:t>
            </a:r>
            <a:endParaRPr/>
          </a:p>
        </p:txBody>
      </p:sp>
      <p:cxnSp>
        <p:nvCxnSpPr>
          <p:cNvPr id="203" name="Google Shape;203;p17"/>
          <p:cNvCxnSpPr/>
          <p:nvPr/>
        </p:nvCxnSpPr>
        <p:spPr>
          <a:xfrm rot="-5400000" flipH="1">
            <a:off x="5565079" y="3501967"/>
            <a:ext cx="914400" cy="914400"/>
          </a:xfrm>
          <a:prstGeom prst="bentConnector3">
            <a:avLst>
              <a:gd name="adj1" fmla="val 50000"/>
            </a:avLst>
          </a:prstGeom>
          <a:noFill/>
          <a:ln w="10000" cap="flat" cmpd="sng">
            <a:solidFill>
              <a:schemeClr val="accent1"/>
            </a:solidFill>
            <a:prstDash val="solid"/>
            <a:round/>
            <a:headEnd type="none" w="sm" len="sm"/>
            <a:tailEnd type="triangle" w="med" len="med"/>
          </a:ln>
        </p:spPr>
      </p:cxnSp>
      <p:cxnSp>
        <p:nvCxnSpPr>
          <p:cNvPr id="204" name="Google Shape;204;p17"/>
          <p:cNvCxnSpPr/>
          <p:nvPr/>
        </p:nvCxnSpPr>
        <p:spPr>
          <a:xfrm rot="10800000" flipH="1">
            <a:off x="5613937" y="2745428"/>
            <a:ext cx="816600" cy="665100"/>
          </a:xfrm>
          <a:prstGeom prst="bentConnector3">
            <a:avLst>
              <a:gd name="adj1" fmla="val 50000"/>
            </a:avLst>
          </a:prstGeom>
          <a:noFill/>
          <a:ln w="10000" cap="flat" cmpd="sng">
            <a:solidFill>
              <a:schemeClr val="accent1"/>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a:t>Creative Thinking Fiction and Facts</a:t>
            </a:r>
            <a:br>
              <a:rPr lang="en-US" b="1"/>
            </a:br>
            <a:endParaRPr/>
          </a:p>
        </p:txBody>
      </p:sp>
      <p:sp>
        <p:nvSpPr>
          <p:cNvPr id="210" name="Google Shape;210;p18"/>
          <p:cNvSpPr txBox="1">
            <a:spLocks noGrp="1"/>
          </p:cNvSpPr>
          <p:nvPr>
            <p:ph type="body" idx="1"/>
          </p:nvPr>
        </p:nvSpPr>
        <p:spPr>
          <a:xfrm>
            <a:off x="932873" y="2057399"/>
            <a:ext cx="4965007"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The best answer or solution or method has already been discovered</a:t>
            </a:r>
            <a:endParaRPr/>
          </a:p>
        </p:txBody>
      </p:sp>
      <p:sp>
        <p:nvSpPr>
          <p:cNvPr id="211" name="Google Shape;211;p18"/>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228600" lvl="0" indent="-182880" algn="l" rtl="0">
              <a:lnSpc>
                <a:spcPct val="90000"/>
              </a:lnSpc>
              <a:spcBef>
                <a:spcPts val="1400"/>
              </a:spcBef>
              <a:spcAft>
                <a:spcPts val="0"/>
              </a:spcAft>
              <a:buSzPts val="1760"/>
              <a:buChar char="•"/>
            </a:pPr>
            <a:r>
              <a:rPr lang="en-US"/>
              <a:t>Look at the history of any solution and you’ll see that improvements, new solutions, and new right answers are always being found.</a:t>
            </a: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The ox or horse, the cart, the wagon, the train, the car, the airplane, the jet, the space shuttle? What is the best and last?</a:t>
            </a:r>
            <a:endParaRPr/>
          </a:p>
        </p:txBody>
      </p:sp>
      <p:cxnSp>
        <p:nvCxnSpPr>
          <p:cNvPr id="212" name="Google Shape;212;p18"/>
          <p:cNvCxnSpPr/>
          <p:nvPr/>
        </p:nvCxnSpPr>
        <p:spPr>
          <a:xfrm rot="-5400000" flipH="1">
            <a:off x="5565079" y="3501967"/>
            <a:ext cx="914400" cy="914400"/>
          </a:xfrm>
          <a:prstGeom prst="bentConnector3">
            <a:avLst>
              <a:gd name="adj1" fmla="val 50000"/>
            </a:avLst>
          </a:prstGeom>
          <a:noFill/>
          <a:ln w="10000" cap="flat" cmpd="sng">
            <a:solidFill>
              <a:schemeClr val="accent1"/>
            </a:solidFill>
            <a:prstDash val="solid"/>
            <a:round/>
            <a:headEnd type="none" w="sm" len="sm"/>
            <a:tailEnd type="triangle" w="med" len="med"/>
          </a:ln>
        </p:spPr>
      </p:cxnSp>
      <p:cxnSp>
        <p:nvCxnSpPr>
          <p:cNvPr id="213" name="Google Shape;213;p18"/>
          <p:cNvCxnSpPr/>
          <p:nvPr/>
        </p:nvCxnSpPr>
        <p:spPr>
          <a:xfrm rot="10800000" flipH="1">
            <a:off x="5613937" y="2745428"/>
            <a:ext cx="816600" cy="665100"/>
          </a:xfrm>
          <a:prstGeom prst="bentConnector3">
            <a:avLst>
              <a:gd name="adj1" fmla="val 50000"/>
            </a:avLst>
          </a:prstGeom>
          <a:noFill/>
          <a:ln w="10000" cap="flat" cmpd="sng">
            <a:solidFill>
              <a:schemeClr val="accent1"/>
            </a:solidFill>
            <a:prstDash val="solid"/>
            <a:round/>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a:t>Creative Thinking Fiction and Facts</a:t>
            </a:r>
            <a:br>
              <a:rPr lang="en-US" b="1"/>
            </a:br>
            <a:endParaRPr/>
          </a:p>
        </p:txBody>
      </p:sp>
      <p:sp>
        <p:nvSpPr>
          <p:cNvPr id="219" name="Google Shape;219;p19"/>
          <p:cNvSpPr txBox="1">
            <a:spLocks noGrp="1"/>
          </p:cNvSpPr>
          <p:nvPr>
            <p:ph type="body" idx="1"/>
          </p:nvPr>
        </p:nvSpPr>
        <p:spPr>
          <a:xfrm>
            <a:off x="932873" y="2057399"/>
            <a:ext cx="4965007"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Creative answers are technologically complex</a:t>
            </a:r>
            <a:endParaRPr/>
          </a:p>
        </p:txBody>
      </p:sp>
      <p:sp>
        <p:nvSpPr>
          <p:cNvPr id="220" name="Google Shape;220;p19"/>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228600" lvl="0" indent="-182880" algn="l" rtl="0">
              <a:lnSpc>
                <a:spcPct val="90000"/>
              </a:lnSpc>
              <a:spcBef>
                <a:spcPts val="1400"/>
              </a:spcBef>
              <a:spcAft>
                <a:spcPts val="0"/>
              </a:spcAft>
              <a:buSzPts val="1760"/>
              <a:buChar char="•"/>
            </a:pPr>
            <a:r>
              <a:rPr lang="en-US"/>
              <a:t>Only a few problems require complex technological solutions. </a:t>
            </a:r>
            <a:endParaRPr/>
          </a:p>
          <a:p>
            <a:pPr marL="228600" lvl="0" indent="-71120" algn="l" rtl="0">
              <a:lnSpc>
                <a:spcPct val="90000"/>
              </a:lnSpc>
              <a:spcBef>
                <a:spcPts val="140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Most problems you’ll encounter need only a thoughtful solution involving personal action and perhaps a few simple tools.</a:t>
            </a:r>
            <a:endParaRPr/>
          </a:p>
        </p:txBody>
      </p:sp>
      <p:cxnSp>
        <p:nvCxnSpPr>
          <p:cNvPr id="221" name="Google Shape;221;p19"/>
          <p:cNvCxnSpPr/>
          <p:nvPr/>
        </p:nvCxnSpPr>
        <p:spPr>
          <a:xfrm rot="-5400000" flipH="1">
            <a:off x="5565079" y="3501967"/>
            <a:ext cx="914400" cy="914400"/>
          </a:xfrm>
          <a:prstGeom prst="bentConnector3">
            <a:avLst>
              <a:gd name="adj1" fmla="val 50000"/>
            </a:avLst>
          </a:prstGeom>
          <a:noFill/>
          <a:ln w="10000" cap="flat" cmpd="sng">
            <a:solidFill>
              <a:schemeClr val="accent1"/>
            </a:solidFill>
            <a:prstDash val="solid"/>
            <a:round/>
            <a:headEnd type="none" w="sm" len="sm"/>
            <a:tailEnd type="triangle" w="med" len="med"/>
          </a:ln>
        </p:spPr>
      </p:cxnSp>
      <p:cxnSp>
        <p:nvCxnSpPr>
          <p:cNvPr id="222" name="Google Shape;222;p19"/>
          <p:cNvCxnSpPr/>
          <p:nvPr/>
        </p:nvCxnSpPr>
        <p:spPr>
          <a:xfrm rot="10800000" flipH="1">
            <a:off x="5613937" y="2745428"/>
            <a:ext cx="816600" cy="665100"/>
          </a:xfrm>
          <a:prstGeom prst="bentConnector3">
            <a:avLst>
              <a:gd name="adj1" fmla="val 50000"/>
            </a:avLst>
          </a:prstGeom>
          <a:noFill/>
          <a:ln w="10000" cap="flat" cmpd="sng">
            <a:solidFill>
              <a:schemeClr val="accent1"/>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a:t>Chapter outlines</a:t>
            </a:r>
            <a:endParaRPr/>
          </a:p>
        </p:txBody>
      </p:sp>
      <p:sp>
        <p:nvSpPr>
          <p:cNvPr id="96" name="Google Shape;96;p2"/>
          <p:cNvSpPr txBox="1">
            <a:spLocks noGrp="1"/>
          </p:cNvSpPr>
          <p:nvPr>
            <p:ph type="body" idx="1"/>
          </p:nvPr>
        </p:nvSpPr>
        <p:spPr>
          <a:xfrm>
            <a:off x="487218" y="3091873"/>
            <a:ext cx="9872871" cy="4038600"/>
          </a:xfrm>
          <a:prstGeom prst="rect">
            <a:avLst/>
          </a:prstGeom>
          <a:noFill/>
          <a:ln>
            <a:noFill/>
          </a:ln>
        </p:spPr>
        <p:txBody>
          <a:bodyPr spcFirstLastPara="1" wrap="square" lIns="91425" tIns="45700" rIns="91425" bIns="45700" anchor="t" anchorCtr="0">
            <a:normAutofit/>
          </a:bodyPr>
          <a:lstStyle/>
          <a:p>
            <a:pPr marL="228600" lvl="0" indent="-60959" algn="l" rtl="0">
              <a:lnSpc>
                <a:spcPct val="90000"/>
              </a:lnSpc>
              <a:spcBef>
                <a:spcPts val="0"/>
              </a:spcBef>
              <a:spcAft>
                <a:spcPts val="0"/>
              </a:spcAft>
              <a:buSzPts val="1920"/>
              <a:buNone/>
            </a:pPr>
            <a:endParaRPr sz="2400" b="1"/>
          </a:p>
          <a:p>
            <a:pPr marL="228600" lvl="0" indent="-182880" algn="l" rtl="0">
              <a:lnSpc>
                <a:spcPct val="90000"/>
              </a:lnSpc>
              <a:spcBef>
                <a:spcPts val="1400"/>
              </a:spcBef>
              <a:spcAft>
                <a:spcPts val="0"/>
              </a:spcAft>
              <a:buSzPts val="1920"/>
              <a:buChar char="•"/>
            </a:pPr>
            <a:r>
              <a:rPr lang="en-US" sz="2400" b="1"/>
              <a:t>1. Patterns of thought</a:t>
            </a:r>
            <a:endParaRPr/>
          </a:p>
          <a:p>
            <a:pPr marL="228600" lvl="0" indent="-182880" algn="l" rtl="0">
              <a:lnSpc>
                <a:spcPct val="90000"/>
              </a:lnSpc>
              <a:spcBef>
                <a:spcPts val="1400"/>
              </a:spcBef>
              <a:spcAft>
                <a:spcPts val="0"/>
              </a:spcAft>
              <a:buSzPts val="1920"/>
              <a:buChar char="•"/>
            </a:pPr>
            <a:r>
              <a:rPr lang="en-US" sz="2400" b="1"/>
              <a:t>2. Creative Thinking Skills</a:t>
            </a:r>
            <a:r>
              <a:rPr lang="en-US" b="1"/>
              <a:t/>
            </a:r>
            <a:br>
              <a:rPr lang="en-US" b="1"/>
            </a:br>
            <a:endParaRPr b="1"/>
          </a:p>
        </p:txBody>
      </p:sp>
      <p:pic>
        <p:nvPicPr>
          <p:cNvPr id="97" name="Google Shape;97;p2"/>
          <p:cNvPicPr preferRelativeResize="0"/>
          <p:nvPr/>
        </p:nvPicPr>
        <p:blipFill rotWithShape="1">
          <a:blip r:embed="rId3">
            <a:alphaModFix/>
          </a:blip>
          <a:srcRect/>
          <a:stretch/>
        </p:blipFill>
        <p:spPr>
          <a:xfrm>
            <a:off x="4422790" y="2186709"/>
            <a:ext cx="7129592" cy="37430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a:t>Creative Thinking Fiction and Facts</a:t>
            </a:r>
            <a:br>
              <a:rPr lang="en-US" b="1"/>
            </a:br>
            <a:endParaRPr/>
          </a:p>
        </p:txBody>
      </p:sp>
      <p:sp>
        <p:nvSpPr>
          <p:cNvPr id="228" name="Google Shape;228;p20"/>
          <p:cNvSpPr txBox="1">
            <a:spLocks noGrp="1"/>
          </p:cNvSpPr>
          <p:nvPr>
            <p:ph type="body" idx="1"/>
          </p:nvPr>
        </p:nvSpPr>
        <p:spPr>
          <a:xfrm>
            <a:off x="932873" y="2057399"/>
            <a:ext cx="4965007"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Ideas either come or they don’t. Nothing will help— certainly not structure.</a:t>
            </a:r>
            <a:endParaRPr/>
          </a:p>
        </p:txBody>
      </p:sp>
      <p:sp>
        <p:nvSpPr>
          <p:cNvPr id="229" name="Google Shape;229;p20"/>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a:p>
            <a:pPr marL="228600" lvl="0" indent="-182880" algn="l" rtl="0">
              <a:lnSpc>
                <a:spcPct val="90000"/>
              </a:lnSpc>
              <a:spcBef>
                <a:spcPts val="1400"/>
              </a:spcBef>
              <a:spcAft>
                <a:spcPts val="0"/>
              </a:spcAft>
              <a:buSzPts val="1760"/>
              <a:buChar char="•"/>
            </a:pPr>
            <a:r>
              <a:rPr lang="en-US"/>
              <a:t>There are many successful techniques for generating ideas.</a:t>
            </a:r>
            <a:endParaRPr/>
          </a:p>
          <a:p>
            <a:pPr marL="45720" lvl="0" indent="0" algn="l" rtl="0">
              <a:lnSpc>
                <a:spcPct val="90000"/>
              </a:lnSpc>
              <a:spcBef>
                <a:spcPts val="1400"/>
              </a:spcBef>
              <a:spcAft>
                <a:spcPts val="0"/>
              </a:spcAft>
              <a:buSzPts val="1760"/>
              <a:buNone/>
            </a:pPr>
            <a:endParaRPr/>
          </a:p>
          <a:p>
            <a:pPr marL="45720" lvl="0" indent="0" algn="l" rtl="0">
              <a:lnSpc>
                <a:spcPct val="90000"/>
              </a:lnSpc>
              <a:spcBef>
                <a:spcPts val="1400"/>
              </a:spcBef>
              <a:spcAft>
                <a:spcPts val="0"/>
              </a:spcAft>
              <a:buSzPts val="1760"/>
              <a:buNone/>
            </a:pPr>
            <a:endParaRPr/>
          </a:p>
          <a:p>
            <a:pPr marL="228600" lvl="0" indent="-182880" algn="l" rtl="0">
              <a:lnSpc>
                <a:spcPct val="90000"/>
              </a:lnSpc>
              <a:spcBef>
                <a:spcPts val="1400"/>
              </a:spcBef>
              <a:spcAft>
                <a:spcPts val="0"/>
              </a:spcAft>
              <a:buSzPts val="1760"/>
              <a:buChar char="•"/>
            </a:pPr>
            <a:r>
              <a:rPr lang="en-US"/>
              <a:t>One important technique is to include structure.</a:t>
            </a:r>
            <a:endParaRPr/>
          </a:p>
        </p:txBody>
      </p:sp>
      <p:cxnSp>
        <p:nvCxnSpPr>
          <p:cNvPr id="230" name="Google Shape;230;p20"/>
          <p:cNvCxnSpPr/>
          <p:nvPr/>
        </p:nvCxnSpPr>
        <p:spPr>
          <a:xfrm rot="-5400000" flipH="1">
            <a:off x="5565079" y="3501967"/>
            <a:ext cx="914400" cy="914400"/>
          </a:xfrm>
          <a:prstGeom prst="bentConnector3">
            <a:avLst>
              <a:gd name="adj1" fmla="val 50000"/>
            </a:avLst>
          </a:prstGeom>
          <a:noFill/>
          <a:ln w="10000" cap="flat" cmpd="sng">
            <a:solidFill>
              <a:schemeClr val="accent1"/>
            </a:solidFill>
            <a:prstDash val="solid"/>
            <a:round/>
            <a:headEnd type="none" w="sm" len="sm"/>
            <a:tailEnd type="triangle" w="med" len="med"/>
          </a:ln>
        </p:spPr>
      </p:cxnSp>
      <p:cxnSp>
        <p:nvCxnSpPr>
          <p:cNvPr id="231" name="Google Shape;231;p20"/>
          <p:cNvCxnSpPr/>
          <p:nvPr/>
        </p:nvCxnSpPr>
        <p:spPr>
          <a:xfrm rot="10800000" flipH="1">
            <a:off x="5613937" y="2745428"/>
            <a:ext cx="816600" cy="665100"/>
          </a:xfrm>
          <a:prstGeom prst="bentConnector3">
            <a:avLst>
              <a:gd name="adj1" fmla="val 50000"/>
            </a:avLst>
          </a:prstGeom>
          <a:noFill/>
          <a:ln w="10000" cap="flat" cmpd="sng">
            <a:solidFill>
              <a:schemeClr val="accent1"/>
            </a:solidFill>
            <a:prstDash val="solid"/>
            <a:round/>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e79e0ce4a3_0_0"/>
          <p:cNvSpPr txBox="1">
            <a:spLocks noGrp="1"/>
          </p:cNvSpPr>
          <p:nvPr>
            <p:ph type="body" idx="1"/>
          </p:nvPr>
        </p:nvSpPr>
        <p:spPr>
          <a:xfrm>
            <a:off x="1160575" y="5837375"/>
            <a:ext cx="10181400" cy="840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r>
              <a:rPr lang="en-US" sz="2000"/>
              <a:t>Link: https://www.psychologytoday.com/ca/tests/career/creative-problem-solving-test</a:t>
            </a:r>
            <a:endParaRPr sz="2000"/>
          </a:p>
        </p:txBody>
      </p:sp>
      <p:pic>
        <p:nvPicPr>
          <p:cNvPr id="237" name="Google Shape;237;ge79e0ce4a3_0_0"/>
          <p:cNvPicPr preferRelativeResize="0"/>
          <p:nvPr/>
        </p:nvPicPr>
        <p:blipFill>
          <a:blip r:embed="rId3">
            <a:alphaModFix/>
          </a:blip>
          <a:stretch>
            <a:fillRect/>
          </a:stretch>
        </p:blipFill>
        <p:spPr>
          <a:xfrm>
            <a:off x="956913" y="604486"/>
            <a:ext cx="10278176" cy="50042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1"/>
          <p:cNvPicPr preferRelativeResize="0"/>
          <p:nvPr/>
        </p:nvPicPr>
        <p:blipFill rotWithShape="1">
          <a:blip r:embed="rId3">
            <a:alphaModFix/>
          </a:blip>
          <a:srcRect/>
          <a:stretch/>
        </p:blipFill>
        <p:spPr>
          <a:xfrm>
            <a:off x="3694545" y="2009679"/>
            <a:ext cx="4516581" cy="30110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cap="none"/>
              <a:t>LEARNING OBJECTIVES</a:t>
            </a:r>
            <a:br>
              <a:rPr lang="en-US" b="1" cap="none"/>
            </a:br>
            <a:endParaRPr/>
          </a:p>
        </p:txBody>
      </p:sp>
      <p:sp>
        <p:nvSpPr>
          <p:cNvPr id="103" name="Google Shape;103;p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60"/>
              <a:buNone/>
            </a:pPr>
            <a:r>
              <a:rPr lang="en-US"/>
              <a:t>By the end of this section, you will be able to:</a:t>
            </a:r>
            <a:endParaRPr/>
          </a:p>
          <a:p>
            <a:pPr marL="228600" lvl="0" indent="-182880" algn="l" rtl="0">
              <a:lnSpc>
                <a:spcPct val="90000"/>
              </a:lnSpc>
              <a:spcBef>
                <a:spcPts val="1400"/>
              </a:spcBef>
              <a:spcAft>
                <a:spcPts val="0"/>
              </a:spcAft>
              <a:buSzPts val="1760"/>
              <a:buChar char="•"/>
            </a:pPr>
            <a:r>
              <a:rPr lang="en-US"/>
              <a:t>Identify different patterns of thought, such as those found in Bloom’s taxonomy</a:t>
            </a:r>
            <a:endParaRPr/>
          </a:p>
          <a:p>
            <a:pPr marL="228600" lvl="0" indent="-182880" algn="l" rtl="0">
              <a:lnSpc>
                <a:spcPct val="90000"/>
              </a:lnSpc>
              <a:spcBef>
                <a:spcPts val="1400"/>
              </a:spcBef>
              <a:spcAft>
                <a:spcPts val="0"/>
              </a:spcAft>
              <a:buSzPts val="1760"/>
              <a:buChar char="•"/>
            </a:pPr>
            <a:r>
              <a:rPr lang="en-US"/>
              <a:t>Discuss the relationship of each thought pattern to education</a:t>
            </a:r>
            <a:endParaRPr/>
          </a:p>
          <a:p>
            <a:pPr marL="228600" lvl="0" indent="-182880" algn="l" rtl="0">
              <a:lnSpc>
                <a:spcPct val="90000"/>
              </a:lnSpc>
              <a:spcBef>
                <a:spcPts val="1400"/>
              </a:spcBef>
              <a:spcAft>
                <a:spcPts val="0"/>
              </a:spcAft>
              <a:buSzPts val="1760"/>
              <a:buChar char="•"/>
            </a:pPr>
            <a:r>
              <a:rPr lang="en-US"/>
              <a:t>Define creative thinking</a:t>
            </a:r>
            <a:endParaRPr/>
          </a:p>
          <a:p>
            <a:pPr marL="228600" lvl="0" indent="-182880" algn="l" rtl="0">
              <a:lnSpc>
                <a:spcPct val="90000"/>
              </a:lnSpc>
              <a:spcBef>
                <a:spcPts val="1400"/>
              </a:spcBef>
              <a:spcAft>
                <a:spcPts val="0"/>
              </a:spcAft>
              <a:buSzPts val="1760"/>
              <a:buChar char="•"/>
            </a:pPr>
            <a:r>
              <a:rPr lang="en-US"/>
              <a:t>Identify the value of creative thinking in education</a:t>
            </a:r>
            <a:endParaRPr/>
          </a:p>
          <a:p>
            <a:pPr marL="228600" lvl="0" indent="-182880" algn="l" rtl="0">
              <a:lnSpc>
                <a:spcPct val="90000"/>
              </a:lnSpc>
              <a:spcBef>
                <a:spcPts val="1400"/>
              </a:spcBef>
              <a:spcAft>
                <a:spcPts val="0"/>
              </a:spcAft>
              <a:buSzPts val="1760"/>
              <a:buChar char="•"/>
            </a:pPr>
            <a:r>
              <a:rPr lang="en-US"/>
              <a:t>Describe the impact of limitations (such as rules) on creative thinking</a:t>
            </a:r>
            <a:endParaRPr/>
          </a:p>
          <a:p>
            <a:pPr marL="45720" lvl="0" indent="0" algn="l" rtl="0">
              <a:lnSpc>
                <a:spcPct val="90000"/>
              </a:lnSpc>
              <a:spcBef>
                <a:spcPts val="1400"/>
              </a:spcBef>
              <a:spcAft>
                <a:spcPts val="0"/>
              </a:spcAft>
              <a:buSzPts val="1760"/>
              <a:buNone/>
            </a:pPr>
            <a:endParaRPr/>
          </a:p>
          <a:p>
            <a:pPr marL="228600" lvl="0" indent="-71120" algn="l" rtl="0">
              <a:lnSpc>
                <a:spcPct val="90000"/>
              </a:lnSpc>
              <a:spcBef>
                <a:spcPts val="1400"/>
              </a:spcBef>
              <a:spcAft>
                <a:spcPts val="0"/>
              </a:spcAft>
              <a:buSzPts val="176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53472" y="683490"/>
            <a:ext cx="9875520" cy="13563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t>1. Patterns of thought</a:t>
            </a:r>
            <a:endParaRPr sz="4400" b="1"/>
          </a:p>
        </p:txBody>
      </p:sp>
      <p:pic>
        <p:nvPicPr>
          <p:cNvPr id="109" name="Google Shape;109;p4"/>
          <p:cNvPicPr preferRelativeResize="0"/>
          <p:nvPr/>
        </p:nvPicPr>
        <p:blipFill rotWithShape="1">
          <a:blip r:embed="rId3">
            <a:alphaModFix/>
          </a:blip>
          <a:srcRect/>
          <a:stretch/>
        </p:blipFill>
        <p:spPr>
          <a:xfrm>
            <a:off x="2475346" y="1909761"/>
            <a:ext cx="6742545" cy="44985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4000"/>
              <a:buFont typeface="Arial"/>
              <a:buNone/>
            </a:pPr>
            <a:r>
              <a:rPr lang="en-US" b="1"/>
              <a:t>What Is Thought?</a:t>
            </a:r>
            <a:br>
              <a:rPr lang="en-US" b="1"/>
            </a:br>
            <a:endParaRPr/>
          </a:p>
        </p:txBody>
      </p:sp>
      <p:sp>
        <p:nvSpPr>
          <p:cNvPr id="115" name="Google Shape;115;p5"/>
          <p:cNvSpPr txBox="1">
            <a:spLocks noGrp="1"/>
          </p:cNvSpPr>
          <p:nvPr>
            <p:ph type="body" idx="1"/>
          </p:nvPr>
        </p:nvSpPr>
        <p:spPr>
          <a:xfrm>
            <a:off x="5852158" y="1097280"/>
            <a:ext cx="5425441" cy="4663440"/>
          </a:xfrm>
          <a:prstGeom prst="rect">
            <a:avLst/>
          </a:prstGeom>
          <a:noFill/>
          <a:ln>
            <a:noFill/>
          </a:ln>
        </p:spPr>
        <p:txBody>
          <a:bodyPr spcFirstLastPara="1" wrap="square" lIns="91425" tIns="45700" rIns="91425" bIns="45700" anchor="t" anchorCtr="0">
            <a:normAutofit/>
          </a:bodyPr>
          <a:lstStyle/>
          <a:p>
            <a:pPr marL="45720" lvl="0" indent="0" algn="ctr" rtl="0">
              <a:lnSpc>
                <a:spcPct val="90000"/>
              </a:lnSpc>
              <a:spcBef>
                <a:spcPts val="0"/>
              </a:spcBef>
              <a:spcAft>
                <a:spcPts val="0"/>
              </a:spcAft>
              <a:buSzPts val="2560"/>
              <a:buNone/>
            </a:pPr>
            <a:endParaRPr/>
          </a:p>
          <a:p>
            <a:pPr marL="45720" lvl="0" indent="0" algn="ctr" rtl="0">
              <a:lnSpc>
                <a:spcPct val="90000"/>
              </a:lnSpc>
              <a:spcBef>
                <a:spcPts val="1400"/>
              </a:spcBef>
              <a:spcAft>
                <a:spcPts val="0"/>
              </a:spcAft>
              <a:buSzPts val="2560"/>
              <a:buNone/>
            </a:pPr>
            <a:r>
              <a:rPr lang="en-US"/>
              <a:t>We exist, and we are aware that we exist, because we think. Without thought or the ability to think, we don’t exist. </a:t>
            </a:r>
            <a:endParaRPr/>
          </a:p>
          <a:p>
            <a:pPr marL="45720" lvl="0" indent="0" algn="ctr" rtl="0">
              <a:lnSpc>
                <a:spcPct val="90000"/>
              </a:lnSpc>
              <a:spcBef>
                <a:spcPts val="1400"/>
              </a:spcBef>
              <a:spcAft>
                <a:spcPts val="0"/>
              </a:spcAft>
              <a:buSzPts val="2560"/>
              <a:buNone/>
            </a:pPr>
            <a:endParaRPr/>
          </a:p>
          <a:p>
            <a:pPr marL="45720" lvl="0" indent="0" algn="ctr" rtl="0">
              <a:lnSpc>
                <a:spcPct val="90000"/>
              </a:lnSpc>
              <a:spcBef>
                <a:spcPts val="1400"/>
              </a:spcBef>
              <a:spcAft>
                <a:spcPts val="0"/>
              </a:spcAft>
              <a:buSzPts val="2560"/>
              <a:buNone/>
            </a:pPr>
            <a:r>
              <a:rPr lang="en-US"/>
              <a:t>Do you agree?</a:t>
            </a:r>
            <a:endParaRPr/>
          </a:p>
        </p:txBody>
      </p:sp>
      <p:sp>
        <p:nvSpPr>
          <p:cNvPr id="116" name="Google Shape;116;p5"/>
          <p:cNvSpPr txBox="1">
            <a:spLocks noGrp="1"/>
          </p:cNvSpPr>
          <p:nvPr>
            <p:ph type="body" idx="2"/>
          </p:nvPr>
        </p:nvSpPr>
        <p:spPr>
          <a:xfrm>
            <a:off x="341745" y="2834640"/>
            <a:ext cx="5394037" cy="3017520"/>
          </a:xfrm>
          <a:prstGeom prst="rect">
            <a:avLst/>
          </a:prstGeom>
          <a:solidFill>
            <a:srgbClr val="E1EB9E"/>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240"/>
              <a:buNone/>
            </a:pPr>
            <a:endParaRPr sz="2800" b="1">
              <a:solidFill>
                <a:srgbClr val="FF0000"/>
              </a:solidFill>
            </a:endParaRPr>
          </a:p>
          <a:p>
            <a:pPr marL="0" lvl="0" indent="0" algn="ctr" rtl="0">
              <a:lnSpc>
                <a:spcPct val="100000"/>
              </a:lnSpc>
              <a:spcBef>
                <a:spcPts val="1000"/>
              </a:spcBef>
              <a:spcAft>
                <a:spcPts val="0"/>
              </a:spcAft>
              <a:buSzPts val="2240"/>
              <a:buNone/>
            </a:pPr>
            <a:r>
              <a:rPr lang="en-US" sz="2800" b="1">
                <a:solidFill>
                  <a:srgbClr val="FF0000"/>
                </a:solidFill>
              </a:rPr>
              <a:t>“Cogito ergo sum.”</a:t>
            </a:r>
            <a:endParaRPr/>
          </a:p>
          <a:p>
            <a:pPr marL="0" lvl="0" indent="0" algn="ctr" rtl="0">
              <a:lnSpc>
                <a:spcPct val="100000"/>
              </a:lnSpc>
              <a:spcBef>
                <a:spcPts val="1000"/>
              </a:spcBef>
              <a:spcAft>
                <a:spcPts val="0"/>
              </a:spcAft>
              <a:buSzPts val="2240"/>
              <a:buNone/>
            </a:pPr>
            <a:r>
              <a:rPr lang="en-US" sz="2800" b="1">
                <a:solidFill>
                  <a:srgbClr val="7C891D"/>
                </a:solidFill>
              </a:rPr>
              <a:t>= “I think, therefore I am.”</a:t>
            </a:r>
            <a:endParaRPr/>
          </a:p>
          <a:p>
            <a:pPr marL="0" lvl="0" indent="0" algn="ctr" rtl="0">
              <a:lnSpc>
                <a:spcPct val="100000"/>
              </a:lnSpc>
              <a:spcBef>
                <a:spcPts val="1000"/>
              </a:spcBef>
              <a:spcAft>
                <a:spcPts val="0"/>
              </a:spcAft>
              <a:buSzPts val="2240"/>
              <a:buNone/>
            </a:pPr>
            <a:endParaRPr sz="2800" b="1">
              <a:solidFill>
                <a:srgbClr val="7C891D"/>
              </a:solidFill>
            </a:endParaRPr>
          </a:p>
          <a:p>
            <a:pPr marL="0" lvl="0" indent="0" algn="ctr" rtl="0">
              <a:lnSpc>
                <a:spcPct val="100000"/>
              </a:lnSpc>
              <a:spcBef>
                <a:spcPts val="1000"/>
              </a:spcBef>
              <a:spcAft>
                <a:spcPts val="0"/>
              </a:spcAft>
              <a:buSzPts val="1440"/>
              <a:buNone/>
            </a:pPr>
            <a:r>
              <a:rPr lang="en-US" sz="1800" i="1">
                <a:solidFill>
                  <a:schemeClr val="dk1"/>
                </a:solidFill>
              </a:rPr>
              <a:t>(philosopher René Descartes, French, the early 1600s)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a:t>Definitions</a:t>
            </a:r>
            <a:endParaRPr/>
          </a:p>
        </p:txBody>
      </p:sp>
      <p:sp>
        <p:nvSpPr>
          <p:cNvPr id="122" name="Google Shape;122;p6"/>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20"/>
              <a:buNone/>
            </a:pPr>
            <a:r>
              <a:rPr lang="en-US"/>
              <a:t>Thinking</a:t>
            </a:r>
            <a:r>
              <a:rPr lang="en-US" b="0"/>
              <a:t> </a:t>
            </a:r>
            <a:endParaRPr/>
          </a:p>
        </p:txBody>
      </p:sp>
      <p:sp>
        <p:nvSpPr>
          <p:cNvPr id="123" name="Google Shape;123;p6"/>
          <p:cNvSpPr txBox="1">
            <a:spLocks noGrp="1"/>
          </p:cNvSpPr>
          <p:nvPr>
            <p:ph type="body" idx="2"/>
          </p:nvPr>
        </p:nvSpPr>
        <p:spPr>
          <a:xfrm>
            <a:off x="1143000" y="3186545"/>
            <a:ext cx="4754880" cy="2918218"/>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Is the mental process you use to form associations and models of the world. When you think, you manipulate information to form concepts, to engage in problem-solving, to reason, and to make decisions.</a:t>
            </a:r>
            <a:endParaRPr/>
          </a:p>
        </p:txBody>
      </p:sp>
      <p:sp>
        <p:nvSpPr>
          <p:cNvPr id="124" name="Google Shape;124;p6"/>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20"/>
              <a:buNone/>
            </a:pPr>
            <a:r>
              <a:rPr lang="en-US"/>
              <a:t>Thought</a:t>
            </a:r>
            <a:endParaRPr/>
          </a:p>
        </p:txBody>
      </p:sp>
      <p:sp>
        <p:nvSpPr>
          <p:cNvPr id="125" name="Google Shape;125;p6"/>
          <p:cNvSpPr txBox="1">
            <a:spLocks noGrp="1"/>
          </p:cNvSpPr>
          <p:nvPr>
            <p:ph type="body" idx="4"/>
          </p:nvPr>
        </p:nvSpPr>
        <p:spPr>
          <a:xfrm>
            <a:off x="6269173" y="3084944"/>
            <a:ext cx="4754880" cy="3017657"/>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Be described as the act of thinking that produces thoughts, which arise as ideas, images, sounds, or even emotions.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b="1"/>
              <a:t>The Cognitive Domain of Learning</a:t>
            </a:r>
            <a:br>
              <a:rPr lang="en-US" b="1"/>
            </a:br>
            <a:endParaRPr/>
          </a:p>
        </p:txBody>
      </p:sp>
      <p:pic>
        <p:nvPicPr>
          <p:cNvPr id="131" name="Google Shape;131;p7"/>
          <p:cNvPicPr preferRelativeResize="0"/>
          <p:nvPr/>
        </p:nvPicPr>
        <p:blipFill rotWithShape="1">
          <a:blip r:embed="rId3">
            <a:alphaModFix/>
          </a:blip>
          <a:srcRect/>
          <a:stretch/>
        </p:blipFill>
        <p:spPr>
          <a:xfrm>
            <a:off x="1460149" y="1523999"/>
            <a:ext cx="8409949" cy="5015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400"/>
              <a:buFont typeface="Arial"/>
              <a:buNone/>
            </a:pPr>
            <a:r>
              <a:rPr lang="en-US"/>
              <a:t>2. </a:t>
            </a:r>
            <a:r>
              <a:rPr lang="en-US" b="1"/>
              <a:t>Creative Thinking Skills</a:t>
            </a:r>
            <a:br>
              <a:rPr lang="en-US" b="1"/>
            </a:br>
            <a:endParaRPr/>
          </a:p>
        </p:txBody>
      </p:sp>
      <p:sp>
        <p:nvSpPr>
          <p:cNvPr id="137" name="Google Shape;137;p8"/>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a:p>
          <a:p>
            <a:pPr marL="45720" lvl="0" indent="0" algn="l" rtl="0">
              <a:lnSpc>
                <a:spcPct val="90000"/>
              </a:lnSpc>
              <a:spcBef>
                <a:spcPts val="1400"/>
              </a:spcBef>
              <a:spcAft>
                <a:spcPts val="0"/>
              </a:spcAft>
              <a:buSzPts val="1760"/>
              <a:buNone/>
            </a:pPr>
            <a:endParaRPr/>
          </a:p>
          <a:p>
            <a:pPr marL="45720" lvl="0" indent="0" algn="ctr" rtl="0">
              <a:lnSpc>
                <a:spcPct val="90000"/>
              </a:lnSpc>
              <a:spcBef>
                <a:spcPts val="1400"/>
              </a:spcBef>
              <a:spcAft>
                <a:spcPts val="0"/>
              </a:spcAft>
              <a:buSzPts val="1760"/>
              <a:buNone/>
            </a:pPr>
            <a:r>
              <a:rPr lang="en-US" b="1"/>
              <a:t>Everybody has a creative potential </a:t>
            </a:r>
            <a:r>
              <a:rPr lang="en-US"/>
              <a:t>and from the moment you can express this creative potential, </a:t>
            </a:r>
            <a:r>
              <a:rPr lang="en-US" b="1"/>
              <a:t>you can start changing the world</a:t>
            </a:r>
            <a:r>
              <a:rPr lang="en-US"/>
              <a:t>.</a:t>
            </a:r>
            <a:endParaRPr/>
          </a:p>
          <a:p>
            <a:pPr marL="45720" lvl="0" indent="0" algn="ctr" rtl="0">
              <a:lnSpc>
                <a:spcPct val="90000"/>
              </a:lnSpc>
              <a:spcBef>
                <a:spcPts val="1400"/>
              </a:spcBef>
              <a:spcAft>
                <a:spcPts val="0"/>
              </a:spcAft>
              <a:buSzPts val="1760"/>
              <a:buNone/>
            </a:pPr>
            <a:r>
              <a:rPr lang="en-US"/>
              <a:t> —Paulo Coelho, author and lyricist</a:t>
            </a:r>
            <a:endParaRPr/>
          </a:p>
        </p:txBody>
      </p:sp>
      <p:sp>
        <p:nvSpPr>
          <p:cNvPr id="138" name="Google Shape;138;p8"/>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p>
            <a:pPr marL="228600" lvl="0" indent="-71120" algn="l" rtl="0">
              <a:lnSpc>
                <a:spcPct val="90000"/>
              </a:lnSpc>
              <a:spcBef>
                <a:spcPts val="0"/>
              </a:spcBef>
              <a:spcAft>
                <a:spcPts val="0"/>
              </a:spcAft>
              <a:buSzPts val="1760"/>
              <a:buNone/>
            </a:pPr>
            <a:endParaRPr/>
          </a:p>
        </p:txBody>
      </p:sp>
      <p:pic>
        <p:nvPicPr>
          <p:cNvPr id="139" name="Google Shape;139;p8"/>
          <p:cNvPicPr preferRelativeResize="0"/>
          <p:nvPr/>
        </p:nvPicPr>
        <p:blipFill rotWithShape="1">
          <a:blip r:embed="rId3">
            <a:alphaModFix/>
          </a:blip>
          <a:srcRect/>
          <a:stretch/>
        </p:blipFill>
        <p:spPr>
          <a:xfrm>
            <a:off x="6267612" y="2107738"/>
            <a:ext cx="5144655" cy="4023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body" idx="4294967295"/>
          </p:nvPr>
        </p:nvSpPr>
        <p:spPr>
          <a:xfrm>
            <a:off x="613475" y="1772500"/>
            <a:ext cx="5453100" cy="38898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endParaRPr sz="1200">
              <a:solidFill>
                <a:srgbClr val="373D3F"/>
              </a:solidFill>
              <a:highlight>
                <a:srgbClr val="FFFFFF"/>
              </a:highlight>
            </a:endParaRPr>
          </a:p>
          <a:p>
            <a:pPr marL="228600" lvl="0" indent="-182880" algn="l" rtl="0">
              <a:lnSpc>
                <a:spcPct val="90000"/>
              </a:lnSpc>
              <a:spcBef>
                <a:spcPts val="0"/>
              </a:spcBef>
              <a:spcAft>
                <a:spcPts val="0"/>
              </a:spcAft>
              <a:buSzPts val="1760"/>
              <a:buChar char="•"/>
            </a:pPr>
            <a:r>
              <a:rPr lang="en-US"/>
              <a:t>Everyone has creative abilities: It’s true of everyone who fully expresses creative abilities as well as those who express them very little or not at all.</a:t>
            </a:r>
            <a:endParaRPr/>
          </a:p>
          <a:p>
            <a:pPr marL="228600" lvl="0" indent="0" algn="l" rtl="0">
              <a:lnSpc>
                <a:spcPct val="90000"/>
              </a:lnSpc>
              <a:spcBef>
                <a:spcPts val="0"/>
              </a:spcBef>
              <a:spcAft>
                <a:spcPts val="0"/>
              </a:spcAft>
              <a:buNone/>
            </a:pPr>
            <a:endParaRPr/>
          </a:p>
          <a:p>
            <a:pPr marL="228600" lvl="0" indent="-182880" algn="l" rtl="0">
              <a:spcBef>
                <a:spcPts val="0"/>
              </a:spcBef>
              <a:spcAft>
                <a:spcPts val="0"/>
              </a:spcAft>
              <a:buSzPts val="1760"/>
              <a:buChar char="•"/>
            </a:pPr>
            <a:r>
              <a:rPr lang="en-US"/>
              <a:t>All humans are innately creative, especially if creativity is understood as a problem-solving skill.</a:t>
            </a:r>
            <a:endParaRPr/>
          </a:p>
          <a:p>
            <a:pPr marL="228600" lvl="0" indent="0" algn="l" rtl="0">
              <a:spcBef>
                <a:spcPts val="0"/>
              </a:spcBef>
              <a:spcAft>
                <a:spcPts val="0"/>
              </a:spcAft>
              <a:buNone/>
            </a:pPr>
            <a:endParaRPr/>
          </a:p>
          <a:p>
            <a:pPr marL="228600" lvl="0" indent="-182880" algn="l" rtl="0">
              <a:spcBef>
                <a:spcPts val="0"/>
              </a:spcBef>
              <a:spcAft>
                <a:spcPts val="0"/>
              </a:spcAft>
              <a:buSzPts val="1760"/>
              <a:buChar char="•"/>
            </a:pPr>
            <a:r>
              <a:rPr lang="en-US"/>
              <a:t>Creativity is inspired when there is a problem to solve. As a creative thinker, you are curious, optimistic, and imaginative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5" name="Google Shape;145;p9"/>
          <p:cNvPicPr preferRelativeResize="0"/>
          <p:nvPr/>
        </p:nvPicPr>
        <p:blipFill rotWithShape="1">
          <a:blip r:embed="rId3">
            <a:alphaModFix/>
          </a:blip>
          <a:srcRect/>
          <a:stretch/>
        </p:blipFill>
        <p:spPr>
          <a:xfrm>
            <a:off x="6277723" y="1884035"/>
            <a:ext cx="5187800" cy="3089925"/>
          </a:xfrm>
          <a:prstGeom prst="rect">
            <a:avLst/>
          </a:prstGeom>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Widescreen</PresentationFormat>
  <Paragraphs>150</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Basis</vt:lpstr>
      <vt:lpstr>THINKING AND ANALYSIS</vt:lpstr>
      <vt:lpstr>Chapter outlines</vt:lpstr>
      <vt:lpstr>LEARNING OBJECTIVES </vt:lpstr>
      <vt:lpstr>1. Patterns of thought</vt:lpstr>
      <vt:lpstr>What Is Thought? </vt:lpstr>
      <vt:lpstr>Definitions</vt:lpstr>
      <vt:lpstr>The Cognitive Domain of Learning </vt:lpstr>
      <vt:lpstr>2. Creative Thinking Skills </vt:lpstr>
      <vt:lpstr>PowerPoint Presentation</vt:lpstr>
      <vt:lpstr>ACTIVITY: ASSESS YOUR CREATIVE PROBLEM-SOLVING SKILLS</vt:lpstr>
      <vt:lpstr>Creative Thinking in Education </vt:lpstr>
      <vt:lpstr>How to Stimulate Creative Thinking </vt:lpstr>
      <vt:lpstr>  A Brainstorm of Tips for Creative Thinking</vt:lpstr>
      <vt:lpstr> A Brainstorm of Tips for Creative Thinking</vt:lpstr>
      <vt:lpstr> A Brainstorm of Tips for Creative Thinking</vt:lpstr>
      <vt:lpstr> A Brainstorm of Tips for Creative Thinking</vt:lpstr>
      <vt:lpstr>Creative Thinking Fiction and Facts </vt:lpstr>
      <vt:lpstr>Creative Thinking Fiction and Facts </vt:lpstr>
      <vt:lpstr>Creative Thinking Fiction and Facts </vt:lpstr>
      <vt:lpstr>Creative Thinking Fiction and Facts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AND ANALYSIS</dc:title>
  <dc:creator>Admin</dc:creator>
  <cp:lastModifiedBy>Admin</cp:lastModifiedBy>
  <cp:revision>1</cp:revision>
  <dcterms:created xsi:type="dcterms:W3CDTF">2021-08-01T03:45:34Z</dcterms:created>
  <dcterms:modified xsi:type="dcterms:W3CDTF">2021-08-14T11:09:27Z</dcterms:modified>
</cp:coreProperties>
</file>