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hj7mb3FARwx6TEaw/e9Dr9QiHl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red and blue arrows outside the diagram indicate the fluidity with which the tools can travel through the different levels in the taxonomy. </a:t>
            </a:r>
            <a:endParaRPr/>
          </a:p>
        </p:txBody>
      </p:sp>
      <p:sp>
        <p:nvSpPr>
          <p:cNvPr id="172" name="Google Shape;172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8"/>
          <p:cNvSpPr txBox="1"/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  <a:defRPr b="1" sz="72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subTitle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6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6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2000"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18"/>
          <p:cNvCxnSpPr/>
          <p:nvPr/>
        </p:nvCxnSpPr>
        <p:spPr>
          <a:xfrm>
            <a:off x="1978660" y="3733800"/>
            <a:ext cx="8229601" cy="0"/>
          </a:xfrm>
          <a:prstGeom prst="straightConnector1">
            <a:avLst/>
          </a:prstGeom>
          <a:noFill/>
          <a:ln cap="flat" cmpd="sng" w="10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" type="body"/>
          </p:nvPr>
        </p:nvSpPr>
        <p:spPr>
          <a:xfrm rot="5400000">
            <a:off x="4060136" y="-859735"/>
            <a:ext cx="4038600" cy="9872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8"/>
          <p:cNvSpPr txBox="1"/>
          <p:nvPr>
            <p:ph type="title"/>
          </p:nvPr>
        </p:nvSpPr>
        <p:spPr>
          <a:xfrm rot="5400000">
            <a:off x="7181850" y="2305050"/>
            <a:ext cx="54102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" type="body"/>
          </p:nvPr>
        </p:nvSpPr>
        <p:spPr>
          <a:xfrm rot="5400000">
            <a:off x="2152650" y="-247650"/>
            <a:ext cx="5410200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8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" type="body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33" name="Google Shape;33;p20"/>
          <p:cNvSpPr txBox="1"/>
          <p:nvPr>
            <p:ph idx="2" type="body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34" name="Google Shape;34;p20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/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0"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" type="body"/>
          </p:nvPr>
        </p:nvSpPr>
        <p:spPr>
          <a:xfrm>
            <a:off x="1709928" y="4154520"/>
            <a:ext cx="8769096" cy="1363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23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23"/>
          <p:cNvCxnSpPr/>
          <p:nvPr/>
        </p:nvCxnSpPr>
        <p:spPr>
          <a:xfrm>
            <a:off x="1981200" y="4020408"/>
            <a:ext cx="8229601" cy="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" type="body"/>
          </p:nvPr>
        </p:nvSpPr>
        <p:spPr>
          <a:xfrm>
            <a:off x="1143000" y="2001511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6" name="Google Shape;56;p24"/>
          <p:cNvSpPr txBox="1"/>
          <p:nvPr>
            <p:ph idx="2" type="body"/>
          </p:nvPr>
        </p:nvSpPr>
        <p:spPr>
          <a:xfrm>
            <a:off x="1143000" y="2721483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57" name="Google Shape;57;p24"/>
          <p:cNvSpPr txBox="1"/>
          <p:nvPr>
            <p:ph idx="3" type="body"/>
          </p:nvPr>
        </p:nvSpPr>
        <p:spPr>
          <a:xfrm>
            <a:off x="6269173" y="1999032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8" name="Google Shape;58;p24"/>
          <p:cNvSpPr txBox="1"/>
          <p:nvPr>
            <p:ph idx="4" type="body"/>
          </p:nvPr>
        </p:nvSpPr>
        <p:spPr>
          <a:xfrm>
            <a:off x="6269173" y="2719322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59" name="Google Shape;59;p24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5852159" y="1097280"/>
            <a:ext cx="521208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60"/>
              <a:buChar char="•"/>
              <a:defRPr sz="3200"/>
            </a:lvl1pPr>
            <a:lvl2pPr indent="-3708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240"/>
              <a:buChar char="•"/>
              <a:defRPr sz="2800"/>
            </a:lvl2pPr>
            <a:lvl3pPr indent="-35051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20"/>
              <a:buChar char="•"/>
              <a:defRPr sz="24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65" name="Google Shape;65;p25"/>
          <p:cNvSpPr txBox="1"/>
          <p:nvPr>
            <p:ph idx="2" type="body"/>
          </p:nvPr>
        </p:nvSpPr>
        <p:spPr>
          <a:xfrm>
            <a:off x="1143000" y="2834640"/>
            <a:ext cx="39319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6" name="Google Shape;66;p25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6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/>
          <p:nvPr>
            <p:ph idx="2" type="pic"/>
          </p:nvPr>
        </p:nvSpPr>
        <p:spPr>
          <a:xfrm>
            <a:off x="5413248" y="1069847"/>
            <a:ext cx="6099048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spcFirstLastPara="1" rIns="91425" wrap="square" tIns="1828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6"/>
          <p:cNvSpPr txBox="1"/>
          <p:nvPr>
            <p:ph idx="1" type="body"/>
          </p:nvPr>
        </p:nvSpPr>
        <p:spPr>
          <a:xfrm>
            <a:off x="1143000" y="2834640"/>
            <a:ext cx="3931920" cy="28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3" name="Google Shape;73;p26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7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7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Char char="•"/>
              <a:defRPr b="0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9879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879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987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987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7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apps.3cmediasolutions.org/oei/modules/tech/" TargetMode="External"/><Relationship Id="rId4" Type="http://schemas.openxmlformats.org/officeDocument/2006/relationships/hyperlink" Target="https://apps.3cmediasolutions.org/oei/modules/intro/" TargetMode="External"/><Relationship Id="rId5" Type="http://schemas.openxmlformats.org/officeDocument/2006/relationships/hyperlink" Target="https://apps.3cmediasolutions.org/oei/modules/organizing/" TargetMode="External"/><Relationship Id="rId6" Type="http://schemas.openxmlformats.org/officeDocument/2006/relationships/hyperlink" Target="https://apps.3cmediasolutions.org/oei/modules/communication/" TargetMode="External"/><Relationship Id="rId7" Type="http://schemas.openxmlformats.org/officeDocument/2006/relationships/hyperlink" Target="https://apps.3cmediasolutions.org/oei/modules/reading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</a:pPr>
            <a:r>
              <a:rPr lang="en-US"/>
              <a:t>THINKING AND ANALYSIS</a:t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/>
              <a:t>SESSION II</a:t>
            </a:r>
            <a:endParaRPr/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6694" y="629024"/>
            <a:ext cx="3633531" cy="1018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b="1" lang="en-US"/>
              <a:t>Technology for College Learning</a:t>
            </a:r>
            <a:endParaRPr/>
          </a:p>
        </p:txBody>
      </p:sp>
      <p:sp>
        <p:nvSpPr>
          <p:cNvPr id="153" name="Google Shape;153;p10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solidFill>
            <a:srgbClr val="F1F5CD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112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  <a:p>
            <a:pPr indent="-182880" lvl="0" marL="22860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</a:pPr>
            <a:r>
              <a:rPr lang="en-US" sz="2400"/>
              <a:t>85% of college-bound students say technology in the classroom and the availability of online classes are their top determinants in choosing a college.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i="1" lang="en-US"/>
              <a:t>"Digital Capabilities at Universities Key to Draw Students." CareerIndia. 28 Nov 2014. Web. 16 Feb 2016. 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159" name="Google Shape;159;p11"/>
          <p:cNvSpPr txBox="1"/>
          <p:nvPr>
            <p:ph idx="4294967295" type="body"/>
          </p:nvPr>
        </p:nvSpPr>
        <p:spPr>
          <a:xfrm>
            <a:off x="1145857" y="1844964"/>
            <a:ext cx="9872663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b="1" sz="2800"/>
          </a:p>
          <a:p>
            <a:pPr indent="0" lvl="0" marL="4572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40"/>
              <a:buNone/>
            </a:pPr>
            <a:r>
              <a:rPr b="1" lang="en-US" sz="2800"/>
              <a:t>Did technology influence your college decision?</a:t>
            </a:r>
            <a:endParaRPr/>
          </a:p>
        </p:txBody>
      </p:sp>
      <p:pic>
        <p:nvPicPr>
          <p:cNvPr id="160" name="Google Shape;16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2760" y="3033423"/>
            <a:ext cx="609600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b="1" lang="en-US"/>
              <a:t>Critical and Creative Thinking with Technology</a:t>
            </a:r>
            <a:endParaRPr/>
          </a:p>
        </p:txBody>
      </p:sp>
      <p:sp>
        <p:nvSpPr>
          <p:cNvPr id="166" name="Google Shape;166;p12"/>
          <p:cNvSpPr txBox="1"/>
          <p:nvPr>
            <p:ph idx="1" type="body"/>
          </p:nvPr>
        </p:nvSpPr>
        <p:spPr>
          <a:xfrm>
            <a:off x="1143000" y="2309091"/>
            <a:ext cx="4754880" cy="3771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b="1" lang="en-US"/>
              <a:t>Computer software</a:t>
            </a:r>
            <a:r>
              <a:rPr lang="en-US"/>
              <a:t> and</a:t>
            </a:r>
            <a:r>
              <a:rPr b="1" lang="en-US"/>
              <a:t> Internet resources</a:t>
            </a:r>
            <a:r>
              <a:rPr lang="en-US"/>
              <a:t> 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b="1" lang="en-US"/>
              <a:t>Digital camcorders</a:t>
            </a:r>
            <a:r>
              <a:rPr lang="en-US"/>
              <a:t> 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b="1" lang="en-US"/>
              <a:t>Interactive whiteboards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b="1" lang="en-US"/>
              <a:t>Student-response systems, like clickers</a:t>
            </a:r>
            <a:endParaRPr/>
          </a:p>
        </p:txBody>
      </p:sp>
      <p:sp>
        <p:nvSpPr>
          <p:cNvPr id="167" name="Google Shape;167;p12"/>
          <p:cNvSpPr txBox="1"/>
          <p:nvPr>
            <p:ph idx="2" type="body"/>
          </p:nvPr>
        </p:nvSpPr>
        <p:spPr>
          <a:xfrm>
            <a:off x="6267612" y="2225964"/>
            <a:ext cx="4754880" cy="3854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b="1" lang="en-US"/>
              <a:t>Blogs</a:t>
            </a:r>
            <a:r>
              <a:rPr lang="en-US"/>
              <a:t> 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b="1" lang="en-US"/>
              <a:t>Discussion boards</a:t>
            </a:r>
            <a:r>
              <a:rPr lang="en-US"/>
              <a:t> 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b="1" lang="en-US"/>
              <a:t>Wikis</a:t>
            </a:r>
            <a:r>
              <a:rPr lang="en-US"/>
              <a:t> .</a:t>
            </a:r>
            <a:endParaRPr/>
          </a:p>
          <a:p>
            <a:pPr indent="-7112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  <a:p>
            <a:pPr indent="-7112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  <p:pic>
        <p:nvPicPr>
          <p:cNvPr id="168" name="Google Shape;16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7314" y="3541481"/>
            <a:ext cx="5073487" cy="2539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1" lang="en-US" sz="3200"/>
              <a:t>How different digital technologies can help faculty and students with critical and creative thinking</a:t>
            </a:r>
            <a:endParaRPr/>
          </a:p>
        </p:txBody>
      </p:sp>
      <p:pic>
        <p:nvPicPr>
          <p:cNvPr id="175" name="Google Shape;175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8128" y="2057400"/>
            <a:ext cx="5462407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3"/>
          <p:cNvSpPr/>
          <p:nvPr/>
        </p:nvSpPr>
        <p:spPr>
          <a:xfrm>
            <a:off x="4317468" y="3244334"/>
            <a:ext cx="3557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correspond with Bloom’s taxonomy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3"/>
          <p:cNvSpPr/>
          <p:nvPr/>
        </p:nvSpPr>
        <p:spPr>
          <a:xfrm>
            <a:off x="3717104" y="6199047"/>
            <a:ext cx="3557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correspond with Bloom’s taxonomy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/>
              <a:t>It is specially designed to help California’s online community college students</a:t>
            </a:r>
            <a:br>
              <a:rPr lang="en-US"/>
            </a:br>
            <a:endParaRPr/>
          </a:p>
        </p:txBody>
      </p:sp>
      <p:sp>
        <p:nvSpPr>
          <p:cNvPr id="183" name="Google Shape;183;p14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  <a:buChar char="•"/>
            </a:pPr>
            <a:r>
              <a:rPr b="1" lang="en-US"/>
              <a:t>Getting Tech-Ready: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rPr b="1" lang="en-US"/>
              <a:t>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https://apps.3cmediasolutions.org/oei/modules/tech/</a:t>
            </a:r>
            <a:endParaRPr b="1"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b="1" lang="en-US"/>
              <a:t>Introduction to Online Learning: </a:t>
            </a:r>
            <a:br>
              <a:rPr b="1" lang="en-US"/>
            </a:br>
            <a:r>
              <a:rPr lang="en-US" u="sng">
                <a:solidFill>
                  <a:schemeClr val="hlink"/>
                </a:solidFill>
                <a:hlinkClick r:id="rId4"/>
              </a:rPr>
              <a:t>https://apps.3cmediasolutions.org/oei/modules/intro/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b="1" lang="en-US"/>
              <a:t>Organizing with Technology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https://apps.3cmediasolutions.org/oei/modules/organizing/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b="1" lang="en-US"/>
              <a:t>Communicating with Technology: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rPr b="1" lang="en-US" u="sng">
                <a:solidFill>
                  <a:schemeClr val="hlink"/>
                </a:solidFill>
                <a:hlinkClick r:id="rId6"/>
              </a:rPr>
              <a:t>https://apps.3cmediasolutions.org/oei/modules/communication/</a:t>
            </a:r>
            <a:endParaRPr b="1"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b="1" lang="en-US"/>
              <a:t>Reading and Researching with Technology: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rPr b="1" lang="en-US" u="sng">
                <a:solidFill>
                  <a:schemeClr val="hlink"/>
                </a:solidFill>
                <a:hlinkClick r:id="rId7"/>
              </a:rPr>
              <a:t>https://apps.3cmediasolutions.org/oei/modules/reading/</a:t>
            </a:r>
            <a:endParaRPr b="1"/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b="1"/>
          </a:p>
          <a:p>
            <a:pPr indent="-79502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b="1"/>
          </a:p>
          <a:p>
            <a:pPr indent="-79502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b="1" lang="en-US"/>
              <a:t>Mobile Learning and Social Networking</a:t>
            </a:r>
            <a:br>
              <a:rPr b="1" lang="en-US"/>
            </a:br>
            <a:endParaRPr/>
          </a:p>
        </p:txBody>
      </p:sp>
      <p:sp>
        <p:nvSpPr>
          <p:cNvPr id="189" name="Google Shape;189;p15"/>
          <p:cNvSpPr txBox="1"/>
          <p:nvPr>
            <p:ph idx="1" type="body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b="1" lang="en-US"/>
              <a:t>Mobile Learning: </a:t>
            </a:r>
            <a:r>
              <a:rPr lang="en-US"/>
              <a:t>By the time the class of 2016 graduates, close to 91.4 percent of U.S. college students will own a smartphone (17 million).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b="1" lang="en-US"/>
              <a:t>Social Networking: </a:t>
            </a:r>
            <a:r>
              <a:rPr lang="en-US"/>
              <a:t>See the eMarketer.com data graph showing the daily time spent on select social networks by U.S. college student Internet users, as of May 2015. 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/>
              <a:t>Social networking can readily facilitate learning.</a:t>
            </a:r>
            <a:endParaRPr/>
          </a:p>
        </p:txBody>
      </p:sp>
      <p:pic>
        <p:nvPicPr>
          <p:cNvPr id="190" name="Google Shape;190;p1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7450" y="2395703"/>
            <a:ext cx="4754563" cy="334611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5"/>
          <p:cNvSpPr/>
          <p:nvPr/>
        </p:nvSpPr>
        <p:spPr>
          <a:xfrm>
            <a:off x="5408676" y="4385187"/>
            <a:ext cx="978408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798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0341" y="2286460"/>
            <a:ext cx="5608230" cy="2403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/>
              <a:t>Chapter outlines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487218" y="2565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/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2. Creative Thinking Skills (cont.)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b="1" lang="en-US"/>
              <a:t>Problem-Solving with Creative Thinking</a:t>
            </a:r>
            <a:endParaRPr b="1" sz="2400"/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3. Thinking with technology</a:t>
            </a:r>
            <a:br>
              <a:rPr b="1" lang="en-US"/>
            </a:br>
            <a:endParaRPr b="1"/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001" y="2279996"/>
            <a:ext cx="6130636" cy="3880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b="1" lang="en-US" cap="none"/>
              <a:t>LEARNING OBJECTIVES</a:t>
            </a:r>
            <a:br>
              <a:rPr b="1" lang="en-US" cap="none"/>
            </a:br>
            <a:endParaRPr/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/>
              <a:t>By the end of this section, you will be able to: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/>
              <a:t>Describe the role of creative thinking skills in problem-solving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/>
              <a:t>Identify technology tools that enhance student learning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/>
              <a:t>Explain how technology skills relate to critical/creative thinking skills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/>
              <a:t>Examine online learning in the context of organizing, communicating, reading, and researching online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/>
              <a:t>Assess student readiness to use technology</a:t>
            </a:r>
            <a:endParaRPr/>
          </a:p>
          <a:p>
            <a:pPr indent="-7112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  <a:p>
            <a:pPr indent="-7112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b="1" lang="en-US"/>
              <a:t>Problem-Solving with Creative Thinking</a:t>
            </a:r>
            <a:endParaRPr/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lang="en-US"/>
              <a:t>Creative problem-solving is a type of problem-solving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/>
              <a:t>Searching for new and novel solutions to problems.</a:t>
            </a:r>
            <a:endParaRPr/>
          </a:p>
          <a:p>
            <a:pPr indent="-7112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  <a:p>
            <a:pPr indent="-7112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  <a:p>
            <a:pPr indent="-182879" lvl="2" marL="73152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Unlike critical thinking, which scrutinizes assumptions and uses reasoning, creative thinking is about generating alternative ideas— practices and solutions that are unique and effective.</a:t>
            </a:r>
            <a:endParaRPr/>
          </a:p>
        </p:txBody>
      </p:sp>
      <p:sp>
        <p:nvSpPr>
          <p:cNvPr id="114" name="Google Shape;114;p4"/>
          <p:cNvSpPr/>
          <p:nvPr/>
        </p:nvSpPr>
        <p:spPr>
          <a:xfrm>
            <a:off x="1801091" y="2512291"/>
            <a:ext cx="484632" cy="51723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798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4"/>
          <p:cNvCxnSpPr/>
          <p:nvPr/>
        </p:nvCxnSpPr>
        <p:spPr>
          <a:xfrm flipH="1" rot="-5400000">
            <a:off x="1197191" y="3402518"/>
            <a:ext cx="993000" cy="699600"/>
          </a:xfrm>
          <a:prstGeom prst="curvedConnector3">
            <a:avLst>
              <a:gd fmla="val 50000" name="adj1"/>
            </a:avLst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b="1" lang="en-US"/>
              <a:t>Activity 1: </a:t>
            </a:r>
            <a:r>
              <a:rPr lang="en-US"/>
              <a:t>Brainstorming </a:t>
            </a:r>
            <a:endParaRPr/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/>
          </a:p>
          <a:p>
            <a:pPr indent="0" lvl="0" marL="4572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Project start up "Social initiative": </a:t>
            </a:r>
            <a:endParaRPr sz="2400"/>
          </a:p>
          <a:p>
            <a:pPr indent="0" lvl="0" marL="4572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Discuss in small groups, propose a creative social initiative, to solve any problem in today's society</a:t>
            </a:r>
            <a:endParaRPr/>
          </a:p>
          <a:p>
            <a:pPr indent="0" lvl="0" marL="4572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0" lvl="0" marL="4572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solidFill>
                  <a:srgbClr val="FF0000"/>
                </a:solidFill>
              </a:rPr>
              <a:t>Note: work in your small group, which has been established since the very first lessons</a:t>
            </a:r>
            <a:endParaRPr/>
          </a:p>
        </p:txBody>
      </p:sp>
      <p:sp>
        <p:nvSpPr>
          <p:cNvPr id="122" name="Google Shape;122;p5"/>
          <p:cNvSpPr txBox="1"/>
          <p:nvPr>
            <p:ph idx="2" type="body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112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7612" y="2057399"/>
            <a:ext cx="5059219" cy="4023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idx="4294967295" type="title"/>
          </p:nvPr>
        </p:nvSpPr>
        <p:spPr>
          <a:xfrm>
            <a:off x="1179870" y="2974819"/>
            <a:ext cx="5987845" cy="135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/>
              <a:t>Brainstorming  technique</a:t>
            </a:r>
            <a:endParaRPr/>
          </a:p>
        </p:txBody>
      </p:sp>
      <p:pic>
        <p:nvPicPr>
          <p:cNvPr id="129" name="Google Shape;129;p6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9587" y="393290"/>
            <a:ext cx="4336026" cy="6145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9422" y="1164554"/>
            <a:ext cx="4987024" cy="4715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b="1" lang="en-US"/>
              <a:t>3. Thinking with Technology</a:t>
            </a:r>
            <a:br>
              <a:rPr b="1" lang="en-US"/>
            </a:br>
            <a:endParaRPr/>
          </a:p>
        </p:txBody>
      </p:sp>
      <p:pic>
        <p:nvPicPr>
          <p:cNvPr id="140" name="Google Shape;140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3008" y="1752600"/>
            <a:ext cx="6515504" cy="4326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/>
              <a:t>Benefit of information technology</a:t>
            </a:r>
            <a:endParaRPr/>
          </a:p>
        </p:txBody>
      </p:sp>
      <p:sp>
        <p:nvSpPr>
          <p:cNvPr id="146" name="Google Shape;146;p9"/>
          <p:cNvSpPr txBox="1"/>
          <p:nvPr>
            <p:ph idx="1" type="body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60959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</a:pPr>
            <a:r>
              <a:rPr lang="en-US" sz="2400"/>
              <a:t>It empowers people to do what they want to do. </a:t>
            </a:r>
            <a:endParaRPr sz="2400"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</a:pPr>
            <a:r>
              <a:rPr lang="en-US" sz="2400"/>
              <a:t>It lets people be creative. It lets people be productive.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</a:pPr>
            <a:r>
              <a:rPr lang="en-US" sz="2400"/>
              <a:t> It lets people learn things they didn’t think they could learn before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</a:pPr>
            <a:r>
              <a:rPr lang="en-US" sz="2400"/>
              <a:t>And so in a sense it is all about potential.</a:t>
            </a:r>
            <a:endParaRPr/>
          </a:p>
        </p:txBody>
      </p:sp>
      <p:pic>
        <p:nvPicPr>
          <p:cNvPr id="147" name="Google Shape;147;p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8730" y="2563551"/>
            <a:ext cx="5376884" cy="3011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2021-08-01T12:29:41Z</dcterms:created>
  <dc:creator>Admin</dc:creator>
</cp:coreProperties>
</file>