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UCSISQc9Mv1/CWVkxkBjRMkaud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e Thi Phuong Dung (FPTU D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05T04:36:56.549">
    <p:pos x="6000" y="0"/>
    <p:text>Dung đề xuất bảng chi tiết hơn về overall để sinh viên nhìn bao quát, follow được structure cũng như liên kết của từng phần. GV cũng có thể sử dụng để có thể trình chiếu lúc sinh viên practice. 
Mình có thể dùng cả slide 7,8 hoặc chỉ 8.</p:text>
    <p:extLst>
      <p:ext uri="{C676402C-5697-4E1C-873F-D02D1690AC5C}">
        <p15:threadingInfo timeZoneBias="0"/>
      </p:ext>
      <p:ext uri="http://customooxmlschemas.google.com/">
        <go:slidesCustomData xmlns:go="http://customooxmlschemas.google.com/" commentPostId="AAAANaSs65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69a5669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e69a56690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0"/>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0"/>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0"/>
          <p:cNvGrpSpPr/>
          <p:nvPr/>
        </p:nvGrpSpPr>
        <p:grpSpPr>
          <a:xfrm>
            <a:off x="9649215" y="4068923"/>
            <a:ext cx="1080904" cy="1080902"/>
            <a:chOff x="9685338" y="4460675"/>
            <a:chExt cx="1080904" cy="1080902"/>
          </a:xfrm>
        </p:grpSpPr>
        <p:sp>
          <p:nvSpPr>
            <p:cNvPr id="19" name="Google Shape;19;p2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0"/>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Aria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0"/>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Arial"/>
                <a:ea typeface="Arial"/>
                <a:cs typeface="Arial"/>
                <a:sym typeface="Arial"/>
              </a:defRPr>
            </a:lvl1pPr>
            <a:lvl2pPr indent="0" lvl="1" marL="0" algn="ctr">
              <a:spcBef>
                <a:spcPts val="0"/>
              </a:spcBef>
              <a:buNone/>
              <a:defRPr b="1" i="0" sz="2800" u="none" cap="none" strike="noStrike">
                <a:solidFill>
                  <a:srgbClr val="FFFFFF"/>
                </a:solidFill>
                <a:latin typeface="Arial"/>
                <a:ea typeface="Arial"/>
                <a:cs typeface="Arial"/>
                <a:sym typeface="Arial"/>
              </a:defRPr>
            </a:lvl2pPr>
            <a:lvl3pPr indent="0" lvl="2" marL="0" algn="ctr">
              <a:spcBef>
                <a:spcPts val="0"/>
              </a:spcBef>
              <a:buNone/>
              <a:defRPr b="1" i="0" sz="2800" u="none" cap="none" strike="noStrike">
                <a:solidFill>
                  <a:srgbClr val="FFFFFF"/>
                </a:solidFill>
                <a:latin typeface="Arial"/>
                <a:ea typeface="Arial"/>
                <a:cs typeface="Arial"/>
                <a:sym typeface="Arial"/>
              </a:defRPr>
            </a:lvl3pPr>
            <a:lvl4pPr indent="0" lvl="3" marL="0" algn="ctr">
              <a:spcBef>
                <a:spcPts val="0"/>
              </a:spcBef>
              <a:buNone/>
              <a:defRPr b="1" i="0" sz="2800" u="none" cap="none" strike="noStrike">
                <a:solidFill>
                  <a:srgbClr val="FFFFFF"/>
                </a:solidFill>
                <a:latin typeface="Arial"/>
                <a:ea typeface="Arial"/>
                <a:cs typeface="Arial"/>
                <a:sym typeface="Arial"/>
              </a:defRPr>
            </a:lvl4pPr>
            <a:lvl5pPr indent="0" lvl="4" marL="0" algn="ctr">
              <a:spcBef>
                <a:spcPts val="0"/>
              </a:spcBef>
              <a:buNone/>
              <a:defRPr b="1" i="0" sz="2800" u="none" cap="none" strike="noStrike">
                <a:solidFill>
                  <a:srgbClr val="FFFFFF"/>
                </a:solidFill>
                <a:latin typeface="Arial"/>
                <a:ea typeface="Arial"/>
                <a:cs typeface="Arial"/>
                <a:sym typeface="Arial"/>
              </a:defRPr>
            </a:lvl5pPr>
            <a:lvl6pPr indent="0" lvl="5" marL="0" algn="ctr">
              <a:spcBef>
                <a:spcPts val="0"/>
              </a:spcBef>
              <a:buNone/>
              <a:defRPr b="1" i="0" sz="2800" u="none" cap="none" strike="noStrike">
                <a:solidFill>
                  <a:srgbClr val="FFFFFF"/>
                </a:solidFill>
                <a:latin typeface="Arial"/>
                <a:ea typeface="Arial"/>
                <a:cs typeface="Arial"/>
                <a:sym typeface="Arial"/>
              </a:defRPr>
            </a:lvl6pPr>
            <a:lvl7pPr indent="0" lvl="6" marL="0" algn="ctr">
              <a:spcBef>
                <a:spcPts val="0"/>
              </a:spcBef>
              <a:buNone/>
              <a:defRPr b="1" i="0" sz="2800" u="none" cap="none" strike="noStrike">
                <a:solidFill>
                  <a:srgbClr val="FFFFFF"/>
                </a:solidFill>
                <a:latin typeface="Arial"/>
                <a:ea typeface="Arial"/>
                <a:cs typeface="Arial"/>
                <a:sym typeface="Arial"/>
              </a:defRPr>
            </a:lvl7pPr>
            <a:lvl8pPr indent="0" lvl="7" marL="0" algn="ctr">
              <a:spcBef>
                <a:spcPts val="0"/>
              </a:spcBef>
              <a:buNone/>
              <a:defRPr b="1" i="0" sz="2800" u="none" cap="none" strike="noStrike">
                <a:solidFill>
                  <a:srgbClr val="FFFFFF"/>
                </a:solidFill>
                <a:latin typeface="Arial"/>
                <a:ea typeface="Arial"/>
                <a:cs typeface="Arial"/>
                <a:sym typeface="Arial"/>
              </a:defRPr>
            </a:lvl8pPr>
            <a:lvl9pPr indent="0" lvl="8" marL="0" algn="ctr">
              <a:spcBef>
                <a:spcPts val="0"/>
              </a:spcBef>
              <a:buNone/>
              <a:defRPr b="1" i="0" sz="2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9"/>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30"/>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0"/>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22"/>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2"/>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Aria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22"/>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22"/>
          <p:cNvGrpSpPr/>
          <p:nvPr/>
        </p:nvGrpSpPr>
        <p:grpSpPr>
          <a:xfrm>
            <a:off x="897399" y="2325848"/>
            <a:ext cx="1080904" cy="1080902"/>
            <a:chOff x="9685338" y="4460675"/>
            <a:chExt cx="1080904" cy="1080902"/>
          </a:xfrm>
        </p:grpSpPr>
        <p:sp>
          <p:nvSpPr>
            <p:cNvPr id="39" name="Google Shape;39;p2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22"/>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Arial"/>
                <a:ea typeface="Arial"/>
                <a:cs typeface="Arial"/>
                <a:sym typeface="Arial"/>
              </a:defRPr>
            </a:lvl1pPr>
            <a:lvl2pPr indent="0" lvl="1" marL="0" algn="ctr">
              <a:spcBef>
                <a:spcPts val="0"/>
              </a:spcBef>
              <a:buNone/>
              <a:defRPr b="1" i="0" sz="2800" u="none" cap="none" strike="noStrike">
                <a:solidFill>
                  <a:srgbClr val="FFFFFF"/>
                </a:solidFill>
                <a:latin typeface="Arial"/>
                <a:ea typeface="Arial"/>
                <a:cs typeface="Arial"/>
                <a:sym typeface="Arial"/>
              </a:defRPr>
            </a:lvl2pPr>
            <a:lvl3pPr indent="0" lvl="2" marL="0" algn="ctr">
              <a:spcBef>
                <a:spcPts val="0"/>
              </a:spcBef>
              <a:buNone/>
              <a:defRPr b="1" i="0" sz="2800" u="none" cap="none" strike="noStrike">
                <a:solidFill>
                  <a:srgbClr val="FFFFFF"/>
                </a:solidFill>
                <a:latin typeface="Arial"/>
                <a:ea typeface="Arial"/>
                <a:cs typeface="Arial"/>
                <a:sym typeface="Arial"/>
              </a:defRPr>
            </a:lvl3pPr>
            <a:lvl4pPr indent="0" lvl="3" marL="0" algn="ctr">
              <a:spcBef>
                <a:spcPts val="0"/>
              </a:spcBef>
              <a:buNone/>
              <a:defRPr b="1" i="0" sz="2800" u="none" cap="none" strike="noStrike">
                <a:solidFill>
                  <a:srgbClr val="FFFFFF"/>
                </a:solidFill>
                <a:latin typeface="Arial"/>
                <a:ea typeface="Arial"/>
                <a:cs typeface="Arial"/>
                <a:sym typeface="Arial"/>
              </a:defRPr>
            </a:lvl4pPr>
            <a:lvl5pPr indent="0" lvl="4" marL="0" algn="ctr">
              <a:spcBef>
                <a:spcPts val="0"/>
              </a:spcBef>
              <a:buNone/>
              <a:defRPr b="1" i="0" sz="2800" u="none" cap="none" strike="noStrike">
                <a:solidFill>
                  <a:srgbClr val="FFFFFF"/>
                </a:solidFill>
                <a:latin typeface="Arial"/>
                <a:ea typeface="Arial"/>
                <a:cs typeface="Arial"/>
                <a:sym typeface="Arial"/>
              </a:defRPr>
            </a:lvl5pPr>
            <a:lvl6pPr indent="0" lvl="5" marL="0" algn="ctr">
              <a:spcBef>
                <a:spcPts val="0"/>
              </a:spcBef>
              <a:buNone/>
              <a:defRPr b="1" i="0" sz="2800" u="none" cap="none" strike="noStrike">
                <a:solidFill>
                  <a:srgbClr val="FFFFFF"/>
                </a:solidFill>
                <a:latin typeface="Arial"/>
                <a:ea typeface="Arial"/>
                <a:cs typeface="Arial"/>
                <a:sym typeface="Arial"/>
              </a:defRPr>
            </a:lvl6pPr>
            <a:lvl7pPr indent="0" lvl="6" marL="0" algn="ctr">
              <a:spcBef>
                <a:spcPts val="0"/>
              </a:spcBef>
              <a:buNone/>
              <a:defRPr b="1" i="0" sz="2800" u="none" cap="none" strike="noStrike">
                <a:solidFill>
                  <a:srgbClr val="FFFFFF"/>
                </a:solidFill>
                <a:latin typeface="Arial"/>
                <a:ea typeface="Arial"/>
                <a:cs typeface="Arial"/>
                <a:sym typeface="Arial"/>
              </a:defRPr>
            </a:lvl7pPr>
            <a:lvl8pPr indent="0" lvl="7" marL="0" algn="ctr">
              <a:spcBef>
                <a:spcPts val="0"/>
              </a:spcBef>
              <a:buNone/>
              <a:defRPr b="1" i="0" sz="2800" u="none" cap="none" strike="noStrike">
                <a:solidFill>
                  <a:srgbClr val="FFFFFF"/>
                </a:solidFill>
                <a:latin typeface="Arial"/>
                <a:ea typeface="Arial"/>
                <a:cs typeface="Arial"/>
                <a:sym typeface="Arial"/>
              </a:defRPr>
            </a:lvl8pPr>
            <a:lvl9pPr indent="0" lvl="8" marL="0" algn="ctr">
              <a:spcBef>
                <a:spcPts val="0"/>
              </a:spcBef>
              <a:buNone/>
              <a:defRPr b="1" i="0" sz="2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3"/>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5" name="Google Shape;45;p23"/>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6" name="Google Shape;46;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25"/>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25"/>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25"/>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27"/>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7"/>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27"/>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27"/>
          <p:cNvGrpSpPr/>
          <p:nvPr/>
        </p:nvGrpSpPr>
        <p:grpSpPr>
          <a:xfrm>
            <a:off x="11401725" y="6229681"/>
            <a:ext cx="457200" cy="457200"/>
            <a:chOff x="11361456" y="6195813"/>
            <a:chExt cx="548640" cy="548640"/>
          </a:xfrm>
        </p:grpSpPr>
        <p:sp>
          <p:nvSpPr>
            <p:cNvPr id="75" name="Google Shape;75;p27"/>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8"/>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8"/>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8"/>
          <p:cNvSpPr/>
          <p:nvPr>
            <p:ph idx="2" type="pic"/>
          </p:nvPr>
        </p:nvSpPr>
        <p:spPr>
          <a:xfrm>
            <a:off x="0" y="0"/>
            <a:ext cx="8303740" cy="6858000"/>
          </a:xfrm>
          <a:prstGeom prst="rect">
            <a:avLst/>
          </a:prstGeom>
          <a:solidFill>
            <a:srgbClr val="E1DFD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rgbClr val="9E3611"/>
              </a:buClr>
              <a:buSzPts val="2720"/>
              <a:buFont typeface="Noto Sans Symbols"/>
              <a:buNone/>
              <a:defRPr b="0" i="0" sz="3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rgbClr val="9E3611"/>
              </a:buClr>
              <a:buSzPts val="2380"/>
              <a:buFont typeface="Noto Sans Symbols"/>
              <a:buNone/>
              <a:defRPr b="0" i="0" sz="2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rgbClr val="9E3611"/>
              </a:buClr>
              <a:buSzPts val="2040"/>
              <a:buFont typeface="Noto Sans Symbols"/>
              <a:buNone/>
              <a:defRPr b="0" i="0" sz="24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Arial"/>
                <a:ea typeface="Arial"/>
                <a:cs typeface="Arial"/>
                <a:sym typeface="Arial"/>
              </a:defRPr>
            </a:lvl8pPr>
            <a:lvl9pPr lvl="8" marR="0" rtl="0" algn="l">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Arial"/>
                <a:ea typeface="Arial"/>
                <a:cs typeface="Arial"/>
                <a:sym typeface="Arial"/>
              </a:defRPr>
            </a:lvl9pPr>
          </a:lstStyle>
          <a:p/>
        </p:txBody>
      </p:sp>
      <p:sp>
        <p:nvSpPr>
          <p:cNvPr id="82" name="Google Shape;82;p28"/>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28"/>
          <p:cNvGrpSpPr/>
          <p:nvPr/>
        </p:nvGrpSpPr>
        <p:grpSpPr>
          <a:xfrm>
            <a:off x="11401725" y="6229681"/>
            <a:ext cx="457200" cy="457200"/>
            <a:chOff x="11361456" y="6195813"/>
            <a:chExt cx="548640" cy="548640"/>
          </a:xfrm>
        </p:grpSpPr>
        <p:sp>
          <p:nvSpPr>
            <p:cNvPr id="85" name="Google Shape;85;p28"/>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Arial"/>
              <a:buNone/>
              <a:defRPr b="0" i="0" sz="5400" u="none" cap="none" strike="noStrike">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Arial"/>
                <a:ea typeface="Arial"/>
                <a:cs typeface="Arial"/>
                <a:sym typeface="Aria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Arial"/>
                <a:ea typeface="Arial"/>
                <a:cs typeface="Arial"/>
                <a:sym typeface="Aria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Arial"/>
                <a:ea typeface="Arial"/>
                <a:cs typeface="Arial"/>
                <a:sym typeface="Aria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Arial"/>
                <a:ea typeface="Arial"/>
                <a:cs typeface="Arial"/>
                <a:sym typeface="Aria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Arial"/>
                <a:ea typeface="Arial"/>
                <a:cs typeface="Arial"/>
                <a:sym typeface="Aria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Arial"/>
                <a:ea typeface="Arial"/>
                <a:cs typeface="Arial"/>
                <a:sym typeface="Aria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Arial"/>
                <a:ea typeface="Arial"/>
                <a:cs typeface="Arial"/>
                <a:sym typeface="Aria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Arial"/>
                <a:ea typeface="Arial"/>
                <a:cs typeface="Arial"/>
                <a:sym typeface="Aria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grpSp>
        <p:nvGrpSpPr>
          <p:cNvPr id="10" name="Google Shape;10;p19"/>
          <p:cNvGrpSpPr/>
          <p:nvPr/>
        </p:nvGrpSpPr>
        <p:grpSpPr>
          <a:xfrm>
            <a:off x="11401725" y="6229681"/>
            <a:ext cx="457200" cy="457200"/>
            <a:chOff x="11361456" y="6195813"/>
            <a:chExt cx="548640" cy="548640"/>
          </a:xfrm>
        </p:grpSpPr>
        <p:sp>
          <p:nvSpPr>
            <p:cNvPr id="11" name="Google Shape;11;p19"/>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Arial"/>
                <a:ea typeface="Arial"/>
                <a:cs typeface="Arial"/>
                <a:sym typeface="Arial"/>
              </a:defRPr>
            </a:lvl1pPr>
            <a:lvl2pPr indent="0" lvl="1" marL="0" marR="0" rtl="0" algn="ctr">
              <a:spcBef>
                <a:spcPts val="0"/>
              </a:spcBef>
              <a:buNone/>
              <a:defRPr b="1" i="0" sz="1400" u="none" cap="none" strike="noStrike">
                <a:solidFill>
                  <a:srgbClr val="FFFFFF"/>
                </a:solidFill>
                <a:latin typeface="Arial"/>
                <a:ea typeface="Arial"/>
                <a:cs typeface="Arial"/>
                <a:sym typeface="Arial"/>
              </a:defRPr>
            </a:lvl2pPr>
            <a:lvl3pPr indent="0" lvl="2" marL="0" marR="0" rtl="0" algn="ctr">
              <a:spcBef>
                <a:spcPts val="0"/>
              </a:spcBef>
              <a:buNone/>
              <a:defRPr b="1" i="0" sz="1400" u="none" cap="none" strike="noStrike">
                <a:solidFill>
                  <a:srgbClr val="FFFFFF"/>
                </a:solidFill>
                <a:latin typeface="Arial"/>
                <a:ea typeface="Arial"/>
                <a:cs typeface="Arial"/>
                <a:sym typeface="Arial"/>
              </a:defRPr>
            </a:lvl3pPr>
            <a:lvl4pPr indent="0" lvl="3" marL="0" marR="0" rtl="0" algn="ctr">
              <a:spcBef>
                <a:spcPts val="0"/>
              </a:spcBef>
              <a:buNone/>
              <a:defRPr b="1" i="0" sz="1400" u="none" cap="none" strike="noStrike">
                <a:solidFill>
                  <a:srgbClr val="FFFFFF"/>
                </a:solidFill>
                <a:latin typeface="Arial"/>
                <a:ea typeface="Arial"/>
                <a:cs typeface="Arial"/>
                <a:sym typeface="Arial"/>
              </a:defRPr>
            </a:lvl4pPr>
            <a:lvl5pPr indent="0" lvl="4" marL="0" marR="0" rtl="0" algn="ctr">
              <a:spcBef>
                <a:spcPts val="0"/>
              </a:spcBef>
              <a:buNone/>
              <a:defRPr b="1" i="0" sz="1400" u="none" cap="none" strike="noStrike">
                <a:solidFill>
                  <a:srgbClr val="FFFFFF"/>
                </a:solidFill>
                <a:latin typeface="Arial"/>
                <a:ea typeface="Arial"/>
                <a:cs typeface="Arial"/>
                <a:sym typeface="Arial"/>
              </a:defRPr>
            </a:lvl5pPr>
            <a:lvl6pPr indent="0" lvl="5" marL="0" marR="0" rtl="0" algn="ctr">
              <a:spcBef>
                <a:spcPts val="0"/>
              </a:spcBef>
              <a:buNone/>
              <a:defRPr b="1" i="0" sz="1400" u="none" cap="none" strike="noStrike">
                <a:solidFill>
                  <a:srgbClr val="FFFFFF"/>
                </a:solidFill>
                <a:latin typeface="Arial"/>
                <a:ea typeface="Arial"/>
                <a:cs typeface="Arial"/>
                <a:sym typeface="Arial"/>
              </a:defRPr>
            </a:lvl6pPr>
            <a:lvl7pPr indent="0" lvl="6" marL="0" marR="0" rtl="0" algn="ctr">
              <a:spcBef>
                <a:spcPts val="0"/>
              </a:spcBef>
              <a:buNone/>
              <a:defRPr b="1" i="0" sz="1400" u="none" cap="none" strike="noStrike">
                <a:solidFill>
                  <a:srgbClr val="FFFFFF"/>
                </a:solidFill>
                <a:latin typeface="Arial"/>
                <a:ea typeface="Arial"/>
                <a:cs typeface="Arial"/>
                <a:sym typeface="Arial"/>
              </a:defRPr>
            </a:lvl7pPr>
            <a:lvl8pPr indent="0" lvl="7" marL="0" marR="0" rtl="0" algn="ctr">
              <a:spcBef>
                <a:spcPts val="0"/>
              </a:spcBef>
              <a:buNone/>
              <a:defRPr b="1" i="0" sz="1400" u="none" cap="none" strike="noStrike">
                <a:solidFill>
                  <a:srgbClr val="FFFFFF"/>
                </a:solidFill>
                <a:latin typeface="Arial"/>
                <a:ea typeface="Arial"/>
                <a:cs typeface="Arial"/>
                <a:sym typeface="Arial"/>
              </a:defRPr>
            </a:lvl8pPr>
            <a:lvl9pPr indent="0" lvl="8" marL="0" marR="0" rtl="0" algn="ctr">
              <a:spcBef>
                <a:spcPts val="0"/>
              </a:spcBef>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16.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Arial"/>
              <a:buNone/>
            </a:pPr>
            <a:r>
              <a:rPr lang="en-US"/>
              <a:t>BUSINESS PROPOSAL</a:t>
            </a:r>
            <a:endParaRPr/>
          </a:p>
        </p:txBody>
      </p:sp>
      <p:sp>
        <p:nvSpPr>
          <p:cNvPr id="105" name="Google Shape;105;p1"/>
          <p:cNvSpPr txBox="1"/>
          <p:nvPr>
            <p:ph idx="1" type="subTitle"/>
          </p:nvPr>
        </p:nvSpPr>
        <p:spPr>
          <a:xfrm>
            <a:off x="1125266"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t>Session III. Business Writing in Action</a:t>
            </a:r>
            <a:endParaRPr/>
          </a:p>
        </p:txBody>
      </p:sp>
      <p:pic>
        <p:nvPicPr>
          <p:cNvPr id="106" name="Google Shape;106;p1"/>
          <p:cNvPicPr preferRelativeResize="0"/>
          <p:nvPr/>
        </p:nvPicPr>
        <p:blipFill rotWithShape="1">
          <a:blip r:embed="rId3">
            <a:alphaModFix/>
          </a:blip>
          <a:srcRect b="0" l="0" r="0" t="0"/>
          <a:stretch/>
        </p:blipFill>
        <p:spPr>
          <a:xfrm>
            <a:off x="3540325" y="414103"/>
            <a:ext cx="3633531" cy="1018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1. COVER PAGE </a:t>
            </a:r>
            <a:br>
              <a:rPr lang="en-US"/>
            </a:br>
            <a:endParaRPr/>
          </a:p>
        </p:txBody>
      </p:sp>
      <p:pic>
        <p:nvPicPr>
          <p:cNvPr id="166" name="Google Shape;166;p9"/>
          <p:cNvPicPr preferRelativeResize="0"/>
          <p:nvPr>
            <p:ph idx="1" type="body"/>
          </p:nvPr>
        </p:nvPicPr>
        <p:blipFill rotWithShape="1">
          <a:blip r:embed="rId3">
            <a:alphaModFix/>
          </a:blip>
          <a:srcRect b="0" l="0" r="0" t="0"/>
          <a:stretch/>
        </p:blipFill>
        <p:spPr>
          <a:xfrm>
            <a:off x="1911642" y="2193925"/>
            <a:ext cx="3071228" cy="3978275"/>
          </a:xfrm>
          <a:prstGeom prst="rect">
            <a:avLst/>
          </a:prstGeom>
          <a:noFill/>
          <a:ln>
            <a:noFill/>
          </a:ln>
        </p:spPr>
      </p:pic>
      <p:sp>
        <p:nvSpPr>
          <p:cNvPr id="167" name="Google Shape;167;p9"/>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p>
          <a:p>
            <a:pPr indent="0" lvl="0" marL="0" rtl="0" algn="ctr">
              <a:lnSpc>
                <a:spcPct val="90000"/>
              </a:lnSpc>
              <a:spcBef>
                <a:spcPts val="1200"/>
              </a:spcBef>
              <a:spcAft>
                <a:spcPts val="0"/>
              </a:spcAft>
              <a:buSzPts val="1700"/>
              <a:buNone/>
            </a:pPr>
            <a:r>
              <a:rPr lang="en-US"/>
              <a:t>Title page with name, title, date, and specific reference to request for proposal if applicable.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EXAMPLES</a:t>
            </a:r>
            <a:endParaRPr/>
          </a:p>
        </p:txBody>
      </p:sp>
      <p:pic>
        <p:nvPicPr>
          <p:cNvPr id="173" name="Google Shape;173;p10"/>
          <p:cNvPicPr preferRelativeResize="0"/>
          <p:nvPr>
            <p:ph idx="1" type="body"/>
          </p:nvPr>
        </p:nvPicPr>
        <p:blipFill rotWithShape="1">
          <a:blip r:embed="rId3">
            <a:alphaModFix/>
          </a:blip>
          <a:srcRect b="0" l="0" r="0" t="0"/>
          <a:stretch/>
        </p:blipFill>
        <p:spPr>
          <a:xfrm>
            <a:off x="1772193" y="2193925"/>
            <a:ext cx="3350126" cy="3978275"/>
          </a:xfrm>
          <a:prstGeom prst="rect">
            <a:avLst/>
          </a:prstGeom>
          <a:noFill/>
          <a:ln>
            <a:noFill/>
          </a:ln>
        </p:spPr>
      </p:pic>
      <p:pic>
        <p:nvPicPr>
          <p:cNvPr id="174" name="Google Shape;174;p10"/>
          <p:cNvPicPr preferRelativeResize="0"/>
          <p:nvPr>
            <p:ph idx="2" type="body"/>
          </p:nvPr>
        </p:nvPicPr>
        <p:blipFill rotWithShape="1">
          <a:blip r:embed="rId4">
            <a:alphaModFix/>
          </a:blip>
          <a:srcRect b="0" l="0" r="0" t="0"/>
          <a:stretch/>
        </p:blipFill>
        <p:spPr>
          <a:xfrm>
            <a:off x="7020965" y="2193925"/>
            <a:ext cx="3441207" cy="397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2. EXECUTIVE SUMMARY</a:t>
            </a:r>
            <a:br>
              <a:rPr lang="en-US"/>
            </a:br>
            <a:endParaRPr/>
          </a:p>
        </p:txBody>
      </p:sp>
      <p:sp>
        <p:nvSpPr>
          <p:cNvPr id="180" name="Google Shape;180;p11"/>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a:p>
            <a:pPr indent="0" lvl="0" marL="0" rtl="0" algn="ctr">
              <a:lnSpc>
                <a:spcPct val="90000"/>
              </a:lnSpc>
              <a:spcBef>
                <a:spcPts val="1200"/>
              </a:spcBef>
              <a:spcAft>
                <a:spcPts val="0"/>
              </a:spcAft>
              <a:buSzPts val="1700"/>
              <a:buNone/>
            </a:pPr>
            <a:r>
              <a:rPr lang="en-US"/>
              <a:t>Like an abstract in a report, this is a one- or two-paragraph summary of the product or service and how it meets the requirements and exceeds expectations. </a:t>
            </a:r>
            <a:endParaRPr/>
          </a:p>
        </p:txBody>
      </p:sp>
      <p:pic>
        <p:nvPicPr>
          <p:cNvPr id="181" name="Google Shape;181;p11"/>
          <p:cNvPicPr preferRelativeResize="0"/>
          <p:nvPr>
            <p:ph idx="2" type="body"/>
          </p:nvPr>
        </p:nvPicPr>
        <p:blipFill rotWithShape="1">
          <a:blip r:embed="rId3">
            <a:alphaModFix/>
          </a:blip>
          <a:srcRect b="0" l="0" r="0" t="0"/>
          <a:stretch/>
        </p:blipFill>
        <p:spPr>
          <a:xfrm>
            <a:off x="6582426" y="975005"/>
            <a:ext cx="4242592" cy="5492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3. BACKGROUND </a:t>
            </a:r>
            <a:br>
              <a:rPr lang="en-US"/>
            </a:br>
            <a:endParaRPr/>
          </a:p>
        </p:txBody>
      </p:sp>
      <p:sp>
        <p:nvSpPr>
          <p:cNvPr id="187" name="Google Shape;187;p1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a:p>
            <a:pPr indent="0" lvl="0" marL="0" rtl="0" algn="ctr">
              <a:lnSpc>
                <a:spcPct val="90000"/>
              </a:lnSpc>
              <a:spcBef>
                <a:spcPts val="1200"/>
              </a:spcBef>
              <a:spcAft>
                <a:spcPts val="0"/>
              </a:spcAft>
              <a:buSzPts val="1700"/>
              <a:buNone/>
            </a:pPr>
            <a:r>
              <a:rPr lang="en-US"/>
              <a:t>Discuss the history of your product, service, and/or company and consider focusing on the relationship between you and the potential buyer and/or similar companies. </a:t>
            </a:r>
            <a:endParaRPr/>
          </a:p>
        </p:txBody>
      </p:sp>
      <p:sp>
        <p:nvSpPr>
          <p:cNvPr id="188" name="Google Shape;188;p1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PRACTICE</a:t>
            </a:r>
            <a:endParaRPr/>
          </a:p>
        </p:txBody>
      </p:sp>
      <p:sp>
        <p:nvSpPr>
          <p:cNvPr id="194" name="Google Shape;194;p1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380"/>
              <a:buNone/>
            </a:pPr>
            <a:r>
              <a:rPr lang="en-US" sz="2800"/>
              <a:t>Compose and design the cover page, excutive summary  and background  for your goup project.</a:t>
            </a:r>
            <a:endParaRPr sz="2800"/>
          </a:p>
        </p:txBody>
      </p:sp>
      <p:pic>
        <p:nvPicPr>
          <p:cNvPr id="195" name="Google Shape;195;p13"/>
          <p:cNvPicPr preferRelativeResize="0"/>
          <p:nvPr/>
        </p:nvPicPr>
        <p:blipFill rotWithShape="1">
          <a:blip r:embed="rId3">
            <a:alphaModFix/>
          </a:blip>
          <a:srcRect b="0" l="0" r="0" t="0"/>
          <a:stretch/>
        </p:blipFill>
        <p:spPr>
          <a:xfrm>
            <a:off x="4267200" y="3173521"/>
            <a:ext cx="3529589" cy="32720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4. PROPOSAL </a:t>
            </a:r>
            <a:br>
              <a:rPr lang="en-US"/>
            </a:br>
            <a:endParaRPr/>
          </a:p>
        </p:txBody>
      </p:sp>
      <p:grpSp>
        <p:nvGrpSpPr>
          <p:cNvPr id="201" name="Google Shape;201;p14"/>
          <p:cNvGrpSpPr/>
          <p:nvPr/>
        </p:nvGrpSpPr>
        <p:grpSpPr>
          <a:xfrm>
            <a:off x="1671343" y="2194266"/>
            <a:ext cx="3551826" cy="3977591"/>
            <a:chOff x="601368" y="341"/>
            <a:chExt cx="3551826" cy="3977591"/>
          </a:xfrm>
        </p:grpSpPr>
        <p:sp>
          <p:nvSpPr>
            <p:cNvPr id="202" name="Google Shape;202;p14"/>
            <p:cNvSpPr/>
            <p:nvPr/>
          </p:nvSpPr>
          <p:spPr>
            <a:xfrm>
              <a:off x="1780540" y="1392396"/>
              <a:ext cx="1193482" cy="1193482"/>
            </a:xfrm>
            <a:prstGeom prst="roundRect">
              <a:avLst>
                <a:gd fmla="val 16667"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txBox="1"/>
            <p:nvPr/>
          </p:nvSpPr>
          <p:spPr>
            <a:xfrm>
              <a:off x="1838801" y="1450657"/>
              <a:ext cx="1076960" cy="107696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b="0" i="0" lang="en-US" sz="3300" u="none" cap="none" strike="noStrike">
                  <a:solidFill>
                    <a:schemeClr val="lt1"/>
                  </a:solidFill>
                  <a:latin typeface="Arial"/>
                  <a:ea typeface="Arial"/>
                  <a:cs typeface="Arial"/>
                  <a:sym typeface="Arial"/>
                </a:rPr>
                <a:t>The idea</a:t>
              </a:r>
              <a:endParaRPr b="0" i="0" sz="3300" u="none" cap="none" strike="noStrike">
                <a:solidFill>
                  <a:schemeClr val="lt1"/>
                </a:solidFill>
                <a:latin typeface="Arial"/>
                <a:ea typeface="Arial"/>
                <a:cs typeface="Arial"/>
                <a:sym typeface="Arial"/>
              </a:endParaRPr>
            </a:p>
          </p:txBody>
        </p:sp>
        <p:sp>
          <p:nvSpPr>
            <p:cNvPr id="204" name="Google Shape;204;p14"/>
            <p:cNvSpPr/>
            <p:nvPr/>
          </p:nvSpPr>
          <p:spPr>
            <a:xfrm rot="-5400000">
              <a:off x="2081070" y="1096185"/>
              <a:ext cx="592421" cy="0"/>
            </a:xfrm>
            <a:custGeom>
              <a:rect b="b" l="l" r="r" t="t"/>
              <a:pathLst>
                <a:path extrusionOk="0" h="120000" w="120000">
                  <a:moveTo>
                    <a:pt x="0" y="0"/>
                  </a:moveTo>
                  <a:lnTo>
                    <a:pt x="120000" y="0"/>
                  </a:lnTo>
                </a:path>
              </a:pathLst>
            </a:custGeom>
            <a:noFill/>
            <a:ln cap="flat" cmpd="sng" w="12700">
              <a:solidFill>
                <a:srgbClr val="A7370F"/>
              </a:solidFill>
              <a:prstDash val="solid"/>
              <a:round/>
              <a:headEnd len="sm" w="sm" type="none"/>
              <a:tailEnd len="sm" w="sm" type="none"/>
            </a:ln>
          </p:spPr>
        </p:sp>
        <p:sp>
          <p:nvSpPr>
            <p:cNvPr id="205" name="Google Shape;205;p14"/>
            <p:cNvSpPr/>
            <p:nvPr/>
          </p:nvSpPr>
          <p:spPr>
            <a:xfrm>
              <a:off x="1977464" y="341"/>
              <a:ext cx="799633" cy="799633"/>
            </a:xfrm>
            <a:prstGeom prst="roundRect">
              <a:avLst>
                <a:gd fmla="val 16667"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txBox="1"/>
            <p:nvPr/>
          </p:nvSpPr>
          <p:spPr>
            <a:xfrm>
              <a:off x="2016499" y="39376"/>
              <a:ext cx="721563" cy="721563"/>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who</a:t>
              </a:r>
              <a:endParaRPr b="0" i="0" sz="2400" u="none" cap="none" strike="noStrike">
                <a:solidFill>
                  <a:schemeClr val="lt1"/>
                </a:solidFill>
                <a:latin typeface="Arial"/>
                <a:ea typeface="Arial"/>
                <a:cs typeface="Arial"/>
                <a:sym typeface="Arial"/>
              </a:endParaRPr>
            </a:p>
          </p:txBody>
        </p:sp>
        <p:sp>
          <p:nvSpPr>
            <p:cNvPr id="207" name="Google Shape;207;p14"/>
            <p:cNvSpPr/>
            <p:nvPr/>
          </p:nvSpPr>
          <p:spPr>
            <a:xfrm rot="-1800000">
              <a:off x="2944665" y="1535045"/>
              <a:ext cx="438253" cy="0"/>
            </a:xfrm>
            <a:custGeom>
              <a:rect b="b" l="l" r="r" t="t"/>
              <a:pathLst>
                <a:path extrusionOk="0" h="120000" w="120000">
                  <a:moveTo>
                    <a:pt x="0" y="0"/>
                  </a:moveTo>
                  <a:lnTo>
                    <a:pt x="120000" y="0"/>
                  </a:lnTo>
                </a:path>
              </a:pathLst>
            </a:custGeom>
            <a:noFill/>
            <a:ln cap="flat" cmpd="sng" w="12700">
              <a:solidFill>
                <a:srgbClr val="A7370F"/>
              </a:solidFill>
              <a:prstDash val="solid"/>
              <a:round/>
              <a:headEnd len="sm" w="sm" type="none"/>
              <a:tailEnd len="sm" w="sm" type="none"/>
            </a:ln>
          </p:spPr>
        </p:sp>
        <p:sp>
          <p:nvSpPr>
            <p:cNvPr id="208" name="Google Shape;208;p14"/>
            <p:cNvSpPr/>
            <p:nvPr/>
          </p:nvSpPr>
          <p:spPr>
            <a:xfrm>
              <a:off x="3353561" y="794831"/>
              <a:ext cx="799633" cy="799633"/>
            </a:xfrm>
            <a:prstGeom prst="roundRect">
              <a:avLst>
                <a:gd fmla="val 16667"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txBox="1"/>
            <p:nvPr/>
          </p:nvSpPr>
          <p:spPr>
            <a:xfrm>
              <a:off x="3392596" y="833866"/>
              <a:ext cx="721563" cy="721563"/>
            </a:xfrm>
            <a:prstGeom prst="rect">
              <a:avLst/>
            </a:prstGeom>
            <a:noFill/>
            <a:ln>
              <a:noFill/>
            </a:ln>
          </p:spPr>
          <p:txBody>
            <a:bodyPr anchorCtr="0" anchor="ctr" bIns="55875" lIns="55875" spcFirstLastPara="1" rIns="55875" wrap="square" tIns="55875">
              <a:noAutofit/>
            </a:bodyPr>
            <a:lstStyle/>
            <a:p>
              <a:pPr indent="0" lvl="0" marL="0" marR="0" rtl="0" algn="ctr">
                <a:lnSpc>
                  <a:spcPct val="90000"/>
                </a:lnSpc>
                <a:spcBef>
                  <a:spcPts val="0"/>
                </a:spcBef>
                <a:spcAft>
                  <a:spcPts val="0"/>
                </a:spcAft>
                <a:buNone/>
              </a:pPr>
              <a:r>
                <a:rPr b="0" i="0" lang="en-US" sz="2200" u="none" cap="none" strike="noStrike">
                  <a:solidFill>
                    <a:schemeClr val="lt1"/>
                  </a:solidFill>
                  <a:latin typeface="Arial"/>
                  <a:ea typeface="Arial"/>
                  <a:cs typeface="Arial"/>
                  <a:sym typeface="Arial"/>
                </a:rPr>
                <a:t>what</a:t>
              </a:r>
              <a:endParaRPr b="0" i="0" sz="2200" u="none" cap="none" strike="noStrike">
                <a:solidFill>
                  <a:schemeClr val="lt1"/>
                </a:solidFill>
                <a:latin typeface="Arial"/>
                <a:ea typeface="Arial"/>
                <a:cs typeface="Arial"/>
                <a:sym typeface="Arial"/>
              </a:endParaRPr>
            </a:p>
          </p:txBody>
        </p:sp>
        <p:sp>
          <p:nvSpPr>
            <p:cNvPr id="210" name="Google Shape;210;p14"/>
            <p:cNvSpPr/>
            <p:nvPr/>
          </p:nvSpPr>
          <p:spPr>
            <a:xfrm rot="1800000">
              <a:off x="2944665" y="2443229"/>
              <a:ext cx="438253" cy="0"/>
            </a:xfrm>
            <a:custGeom>
              <a:rect b="b" l="l" r="r" t="t"/>
              <a:pathLst>
                <a:path extrusionOk="0" h="120000" w="120000">
                  <a:moveTo>
                    <a:pt x="0" y="0"/>
                  </a:moveTo>
                  <a:lnTo>
                    <a:pt x="120000" y="0"/>
                  </a:lnTo>
                </a:path>
              </a:pathLst>
            </a:custGeom>
            <a:noFill/>
            <a:ln cap="flat" cmpd="sng" w="12700">
              <a:solidFill>
                <a:srgbClr val="A7370F"/>
              </a:solidFill>
              <a:prstDash val="solid"/>
              <a:round/>
              <a:headEnd len="sm" w="sm" type="none"/>
              <a:tailEnd len="sm" w="sm" type="none"/>
            </a:ln>
          </p:spPr>
        </p:sp>
        <p:sp>
          <p:nvSpPr>
            <p:cNvPr id="211" name="Google Shape;211;p14"/>
            <p:cNvSpPr/>
            <p:nvPr/>
          </p:nvSpPr>
          <p:spPr>
            <a:xfrm>
              <a:off x="3353561" y="2383810"/>
              <a:ext cx="799633" cy="799633"/>
            </a:xfrm>
            <a:prstGeom prst="roundRect">
              <a:avLst>
                <a:gd fmla="val 16667"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txBox="1"/>
            <p:nvPr/>
          </p:nvSpPr>
          <p:spPr>
            <a:xfrm>
              <a:off x="3392596" y="2422845"/>
              <a:ext cx="721563" cy="721563"/>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Arial"/>
                  <a:ea typeface="Arial"/>
                  <a:cs typeface="Arial"/>
                  <a:sym typeface="Arial"/>
                </a:rPr>
                <a:t>Where</a:t>
              </a:r>
              <a:endParaRPr b="0" i="0" sz="1600" u="none" cap="none" strike="noStrike">
                <a:solidFill>
                  <a:schemeClr val="lt1"/>
                </a:solidFill>
                <a:latin typeface="Arial"/>
                <a:ea typeface="Arial"/>
                <a:cs typeface="Arial"/>
                <a:sym typeface="Arial"/>
              </a:endParaRPr>
            </a:p>
          </p:txBody>
        </p:sp>
        <p:sp>
          <p:nvSpPr>
            <p:cNvPr id="213" name="Google Shape;213;p14"/>
            <p:cNvSpPr/>
            <p:nvPr/>
          </p:nvSpPr>
          <p:spPr>
            <a:xfrm rot="5400000">
              <a:off x="2081070" y="2882089"/>
              <a:ext cx="592421" cy="0"/>
            </a:xfrm>
            <a:custGeom>
              <a:rect b="b" l="l" r="r" t="t"/>
              <a:pathLst>
                <a:path extrusionOk="0" h="120000" w="120000">
                  <a:moveTo>
                    <a:pt x="0" y="0"/>
                  </a:moveTo>
                  <a:lnTo>
                    <a:pt x="120000" y="0"/>
                  </a:lnTo>
                </a:path>
              </a:pathLst>
            </a:custGeom>
            <a:noFill/>
            <a:ln cap="flat" cmpd="sng" w="12700">
              <a:solidFill>
                <a:srgbClr val="A7370F"/>
              </a:solidFill>
              <a:prstDash val="solid"/>
              <a:round/>
              <a:headEnd len="sm" w="sm" type="none"/>
              <a:tailEnd len="sm" w="sm" type="none"/>
            </a:ln>
          </p:spPr>
        </p:sp>
        <p:sp>
          <p:nvSpPr>
            <p:cNvPr id="214" name="Google Shape;214;p14"/>
            <p:cNvSpPr/>
            <p:nvPr/>
          </p:nvSpPr>
          <p:spPr>
            <a:xfrm>
              <a:off x="1977464" y="3178299"/>
              <a:ext cx="799633" cy="799633"/>
            </a:xfrm>
            <a:prstGeom prst="roundRect">
              <a:avLst>
                <a:gd fmla="val 16667"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txBox="1"/>
            <p:nvPr/>
          </p:nvSpPr>
          <p:spPr>
            <a:xfrm>
              <a:off x="2016499" y="3217334"/>
              <a:ext cx="721563" cy="72156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Arial"/>
                  <a:ea typeface="Arial"/>
                  <a:cs typeface="Arial"/>
                  <a:sym typeface="Arial"/>
                </a:rPr>
                <a:t>When</a:t>
              </a:r>
              <a:endParaRPr b="0" i="0" sz="1800" u="none" cap="none" strike="noStrike">
                <a:solidFill>
                  <a:schemeClr val="lt1"/>
                </a:solidFill>
                <a:latin typeface="Arial"/>
                <a:ea typeface="Arial"/>
                <a:cs typeface="Arial"/>
                <a:sym typeface="Arial"/>
              </a:endParaRPr>
            </a:p>
          </p:txBody>
        </p:sp>
        <p:sp>
          <p:nvSpPr>
            <p:cNvPr id="216" name="Google Shape;216;p14"/>
            <p:cNvSpPr/>
            <p:nvPr/>
          </p:nvSpPr>
          <p:spPr>
            <a:xfrm rot="9000000">
              <a:off x="1371644" y="2443229"/>
              <a:ext cx="438253" cy="0"/>
            </a:xfrm>
            <a:custGeom>
              <a:rect b="b" l="l" r="r" t="t"/>
              <a:pathLst>
                <a:path extrusionOk="0" h="120000" w="120000">
                  <a:moveTo>
                    <a:pt x="0" y="0"/>
                  </a:moveTo>
                  <a:lnTo>
                    <a:pt x="120000" y="0"/>
                  </a:lnTo>
                </a:path>
              </a:pathLst>
            </a:custGeom>
            <a:noFill/>
            <a:ln cap="flat" cmpd="sng" w="12700">
              <a:solidFill>
                <a:srgbClr val="A7370F"/>
              </a:solidFill>
              <a:prstDash val="solid"/>
              <a:round/>
              <a:headEnd len="sm" w="sm" type="none"/>
              <a:tailEnd len="sm" w="sm" type="none"/>
            </a:ln>
          </p:spPr>
        </p:sp>
        <p:sp>
          <p:nvSpPr>
            <p:cNvPr id="217" name="Google Shape;217;p14"/>
            <p:cNvSpPr/>
            <p:nvPr/>
          </p:nvSpPr>
          <p:spPr>
            <a:xfrm>
              <a:off x="601368" y="2383810"/>
              <a:ext cx="799633" cy="799633"/>
            </a:xfrm>
            <a:prstGeom prst="roundRect">
              <a:avLst>
                <a:gd fmla="val 16667"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txBox="1"/>
            <p:nvPr/>
          </p:nvSpPr>
          <p:spPr>
            <a:xfrm>
              <a:off x="640403" y="2422845"/>
              <a:ext cx="721563" cy="721563"/>
            </a:xfrm>
            <a:prstGeom prst="rect">
              <a:avLst/>
            </a:prstGeom>
            <a:noFill/>
            <a:ln>
              <a:noFill/>
            </a:ln>
          </p:spPr>
          <p:txBody>
            <a:bodyPr anchorCtr="0" anchor="ctr" bIns="55875" lIns="55875" spcFirstLastPara="1" rIns="55875" wrap="square" tIns="55875">
              <a:noAutofit/>
            </a:bodyPr>
            <a:lstStyle/>
            <a:p>
              <a:pPr indent="0" lvl="0" marL="0" marR="0" rtl="0" algn="ctr">
                <a:lnSpc>
                  <a:spcPct val="90000"/>
                </a:lnSpc>
                <a:spcBef>
                  <a:spcPts val="0"/>
                </a:spcBef>
                <a:spcAft>
                  <a:spcPts val="0"/>
                </a:spcAft>
                <a:buNone/>
              </a:pPr>
              <a:r>
                <a:rPr b="0" i="0" lang="en-US" sz="2200" u="none" cap="none" strike="noStrike">
                  <a:solidFill>
                    <a:schemeClr val="lt1"/>
                  </a:solidFill>
                  <a:latin typeface="Arial"/>
                  <a:ea typeface="Arial"/>
                  <a:cs typeface="Arial"/>
                  <a:sym typeface="Arial"/>
                </a:rPr>
                <a:t>Why</a:t>
              </a:r>
              <a:endParaRPr b="0" i="0" sz="2200" u="none" cap="none" strike="noStrike">
                <a:solidFill>
                  <a:schemeClr val="lt1"/>
                </a:solidFill>
                <a:latin typeface="Arial"/>
                <a:ea typeface="Arial"/>
                <a:cs typeface="Arial"/>
                <a:sym typeface="Arial"/>
              </a:endParaRPr>
            </a:p>
          </p:txBody>
        </p:sp>
        <p:sp>
          <p:nvSpPr>
            <p:cNvPr id="219" name="Google Shape;219;p14"/>
            <p:cNvSpPr/>
            <p:nvPr/>
          </p:nvSpPr>
          <p:spPr>
            <a:xfrm rot="-9000000">
              <a:off x="1371644" y="1535045"/>
              <a:ext cx="438253" cy="0"/>
            </a:xfrm>
            <a:custGeom>
              <a:rect b="b" l="l" r="r" t="t"/>
              <a:pathLst>
                <a:path extrusionOk="0" h="120000" w="120000">
                  <a:moveTo>
                    <a:pt x="0" y="0"/>
                  </a:moveTo>
                  <a:lnTo>
                    <a:pt x="120000" y="0"/>
                  </a:lnTo>
                </a:path>
              </a:pathLst>
            </a:custGeom>
            <a:noFill/>
            <a:ln cap="flat" cmpd="sng" w="12700">
              <a:solidFill>
                <a:srgbClr val="A7370F"/>
              </a:solidFill>
              <a:prstDash val="solid"/>
              <a:round/>
              <a:headEnd len="sm" w="sm" type="none"/>
              <a:tailEnd len="sm" w="sm" type="none"/>
            </a:ln>
          </p:spPr>
        </p:sp>
        <p:sp>
          <p:nvSpPr>
            <p:cNvPr id="220" name="Google Shape;220;p14"/>
            <p:cNvSpPr/>
            <p:nvPr/>
          </p:nvSpPr>
          <p:spPr>
            <a:xfrm>
              <a:off x="601368" y="794831"/>
              <a:ext cx="799633" cy="799633"/>
            </a:xfrm>
            <a:prstGeom prst="roundRect">
              <a:avLst>
                <a:gd fmla="val 16667"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txBox="1"/>
            <p:nvPr/>
          </p:nvSpPr>
          <p:spPr>
            <a:xfrm>
              <a:off x="640403" y="833866"/>
              <a:ext cx="721563" cy="721563"/>
            </a:xfrm>
            <a:prstGeom prst="rect">
              <a:avLst/>
            </a:prstGeom>
            <a:noFill/>
            <a:ln>
              <a:noFill/>
            </a:ln>
          </p:spPr>
          <p:txBody>
            <a:bodyPr anchorCtr="0" anchor="ctr" bIns="58400" lIns="58400" spcFirstLastPara="1" rIns="58400" wrap="square" tIns="58400">
              <a:noAutofit/>
            </a:bodyPr>
            <a:lstStyle/>
            <a:p>
              <a:pPr indent="0" lvl="0" marL="0" marR="0" rtl="0" algn="ctr">
                <a:lnSpc>
                  <a:spcPct val="90000"/>
                </a:lnSpc>
                <a:spcBef>
                  <a:spcPts val="0"/>
                </a:spcBef>
                <a:spcAft>
                  <a:spcPts val="0"/>
                </a:spcAft>
                <a:buNone/>
              </a:pPr>
              <a:r>
                <a:rPr b="0" i="0" lang="en-US" sz="2300" u="none" cap="none" strike="noStrike">
                  <a:solidFill>
                    <a:schemeClr val="lt1"/>
                  </a:solidFill>
                  <a:latin typeface="Arial"/>
                  <a:ea typeface="Arial"/>
                  <a:cs typeface="Arial"/>
                  <a:sym typeface="Arial"/>
                </a:rPr>
                <a:t>How</a:t>
              </a:r>
              <a:endParaRPr b="0" i="0" sz="2300" u="none" cap="none" strike="noStrike">
                <a:solidFill>
                  <a:schemeClr val="lt1"/>
                </a:solidFill>
                <a:latin typeface="Arial"/>
                <a:ea typeface="Arial"/>
                <a:cs typeface="Arial"/>
                <a:sym typeface="Arial"/>
              </a:endParaRPr>
            </a:p>
          </p:txBody>
        </p:sp>
      </p:grpSp>
      <p:sp>
        <p:nvSpPr>
          <p:cNvPr id="222" name="Google Shape;222;p14"/>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a:p>
            <a:pPr indent="-182880" lvl="0" marL="182880" rtl="0" algn="l">
              <a:lnSpc>
                <a:spcPct val="90000"/>
              </a:lnSpc>
              <a:spcBef>
                <a:spcPts val="1200"/>
              </a:spcBef>
              <a:spcAft>
                <a:spcPts val="0"/>
              </a:spcAft>
              <a:buSzPts val="1700"/>
              <a:buChar char="▪"/>
            </a:pPr>
            <a:r>
              <a:rPr lang="en-US"/>
              <a:t>Make it clear and concise. </a:t>
            </a:r>
            <a:endParaRPr/>
          </a:p>
          <a:p>
            <a:pPr indent="-182880" lvl="0" marL="182880" rtl="0" algn="l">
              <a:lnSpc>
                <a:spcPct val="90000"/>
              </a:lnSpc>
              <a:spcBef>
                <a:spcPts val="1200"/>
              </a:spcBef>
              <a:spcAft>
                <a:spcPts val="0"/>
              </a:spcAft>
              <a:buSzPts val="1700"/>
              <a:buChar char="▪"/>
            </a:pPr>
            <a:r>
              <a:rPr lang="en-US"/>
              <a:t>Don’t waste words, </a:t>
            </a:r>
            <a:endParaRPr/>
          </a:p>
          <a:p>
            <a:pPr indent="-182880" lvl="0" marL="182880" rtl="0" algn="l">
              <a:lnSpc>
                <a:spcPct val="90000"/>
              </a:lnSpc>
              <a:spcBef>
                <a:spcPts val="1200"/>
              </a:spcBef>
              <a:spcAft>
                <a:spcPts val="0"/>
              </a:spcAft>
              <a:buSzPts val="1700"/>
              <a:buChar char="▪"/>
            </a:pPr>
            <a:r>
              <a:rPr lang="en-US"/>
              <a:t>Don’t exaggerate.</a:t>
            </a:r>
            <a:endParaRPr/>
          </a:p>
          <a:p>
            <a:pPr indent="-182880" lvl="0" marL="182880" rtl="0" algn="l">
              <a:lnSpc>
                <a:spcPct val="90000"/>
              </a:lnSpc>
              <a:spcBef>
                <a:spcPts val="1200"/>
              </a:spcBef>
              <a:spcAft>
                <a:spcPts val="0"/>
              </a:spcAft>
              <a:buSzPts val="1700"/>
              <a:buChar char="▪"/>
            </a:pPr>
            <a:r>
              <a:rPr lang="en-US"/>
              <a:t>Use clear, well-supported reasoning to demonstrate your product or service.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5. MARKET ANALYSIS</a:t>
            </a:r>
            <a:br>
              <a:rPr lang="en-US"/>
            </a:br>
            <a:endParaRPr/>
          </a:p>
        </p:txBody>
      </p:sp>
      <p:sp>
        <p:nvSpPr>
          <p:cNvPr id="228" name="Google Shape;228;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40"/>
              <a:buNone/>
            </a:pPr>
            <a:r>
              <a:t/>
            </a:r>
            <a:endParaRPr sz="2400"/>
          </a:p>
          <a:p>
            <a:pPr indent="0" lvl="0" marL="0" rtl="0" algn="ctr">
              <a:lnSpc>
                <a:spcPct val="90000"/>
              </a:lnSpc>
              <a:spcBef>
                <a:spcPts val="1200"/>
              </a:spcBef>
              <a:spcAft>
                <a:spcPts val="0"/>
              </a:spcAft>
              <a:buSzPts val="2040"/>
              <a:buNone/>
            </a:pPr>
            <a:r>
              <a:rPr lang="en-US" sz="2400"/>
              <a:t>What currently exists in the marketplace, including competing products or services, and how does your solution compare?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6. BENEFITS</a:t>
            </a:r>
            <a:br>
              <a:rPr lang="en-US"/>
            </a:br>
            <a:endParaRPr/>
          </a:p>
        </p:txBody>
      </p:sp>
      <p:sp>
        <p:nvSpPr>
          <p:cNvPr id="234" name="Google Shape;234;p16"/>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40"/>
              <a:buNone/>
            </a:pPr>
            <a:r>
              <a:t/>
            </a:r>
            <a:endParaRPr sz="2400"/>
          </a:p>
          <a:p>
            <a:pPr indent="0" lvl="0" marL="0" rtl="0" algn="ctr">
              <a:lnSpc>
                <a:spcPct val="90000"/>
              </a:lnSpc>
              <a:spcBef>
                <a:spcPts val="1200"/>
              </a:spcBef>
              <a:spcAft>
                <a:spcPts val="0"/>
              </a:spcAft>
              <a:buSzPts val="2040"/>
              <a:buNone/>
            </a:pPr>
            <a:r>
              <a:t/>
            </a:r>
            <a:endParaRPr sz="2400"/>
          </a:p>
          <a:p>
            <a:pPr indent="0" lvl="0" marL="0" rtl="0" algn="ctr">
              <a:lnSpc>
                <a:spcPct val="90000"/>
              </a:lnSpc>
              <a:spcBef>
                <a:spcPts val="1200"/>
              </a:spcBef>
              <a:spcAft>
                <a:spcPts val="0"/>
              </a:spcAft>
              <a:buSzPts val="2040"/>
              <a:buNone/>
            </a:pPr>
            <a:r>
              <a:rPr lang="en-US" sz="2400"/>
              <a:t>How will the potential buyer benefit from the product or service? </a:t>
            </a:r>
            <a:endParaRPr sz="2400"/>
          </a:p>
        </p:txBody>
      </p:sp>
      <p:sp>
        <p:nvSpPr>
          <p:cNvPr id="235" name="Google Shape;235;p16"/>
          <p:cNvSpPr txBox="1"/>
          <p:nvPr>
            <p:ph idx="2" type="body"/>
          </p:nvPr>
        </p:nvSpPr>
        <p:spPr>
          <a:xfrm>
            <a:off x="5708073" y="2194560"/>
            <a:ext cx="5791199" cy="3977640"/>
          </a:xfrm>
          <a:prstGeom prst="rect">
            <a:avLst/>
          </a:prstGeom>
          <a:solidFill>
            <a:srgbClr val="EF8B67"/>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a:p>
            <a:pPr indent="0" lvl="0" marL="0" rtl="0" algn="ctr">
              <a:lnSpc>
                <a:spcPct val="90000"/>
              </a:lnSpc>
              <a:spcBef>
                <a:spcPts val="1200"/>
              </a:spcBef>
              <a:spcAft>
                <a:spcPts val="0"/>
              </a:spcAft>
              <a:buSzPts val="1700"/>
              <a:buNone/>
            </a:pPr>
            <a:r>
              <a:rPr lang="en-US"/>
              <a:t>Clear</a:t>
            </a:r>
            <a:endParaRPr/>
          </a:p>
          <a:p>
            <a:pPr indent="0" lvl="0" marL="0" rtl="0" algn="ctr">
              <a:lnSpc>
                <a:spcPct val="90000"/>
              </a:lnSpc>
              <a:spcBef>
                <a:spcPts val="1200"/>
              </a:spcBef>
              <a:spcAft>
                <a:spcPts val="0"/>
              </a:spcAft>
              <a:buSzPts val="1700"/>
              <a:buNone/>
            </a:pPr>
            <a:r>
              <a:rPr lang="en-US"/>
              <a:t>Concise</a:t>
            </a:r>
            <a:endParaRPr/>
          </a:p>
          <a:p>
            <a:pPr indent="0" lvl="0" marL="0" rtl="0" algn="ctr">
              <a:lnSpc>
                <a:spcPct val="90000"/>
              </a:lnSpc>
              <a:spcBef>
                <a:spcPts val="1200"/>
              </a:spcBef>
              <a:spcAft>
                <a:spcPts val="0"/>
              </a:spcAft>
              <a:buSzPts val="1700"/>
              <a:buNone/>
            </a:pPr>
            <a:r>
              <a:rPr lang="en-US"/>
              <a:t>Specific</a:t>
            </a:r>
            <a:endParaRPr/>
          </a:p>
          <a:p>
            <a:pPr indent="0" lvl="0" marL="0" rtl="0" algn="ctr">
              <a:lnSpc>
                <a:spcPct val="90000"/>
              </a:lnSpc>
              <a:spcBef>
                <a:spcPts val="1200"/>
              </a:spcBef>
              <a:spcAft>
                <a:spcPts val="0"/>
              </a:spcAft>
              <a:buSzPts val="1700"/>
              <a:buNone/>
            </a:pPr>
            <a:r>
              <a:rPr lang="en-US"/>
              <a:t>Short</a:t>
            </a:r>
            <a:endParaRPr/>
          </a:p>
          <a:p>
            <a:pPr indent="0" lvl="0" marL="0" rtl="0" algn="ctr">
              <a:lnSpc>
                <a:spcPct val="90000"/>
              </a:lnSpc>
              <a:spcBef>
                <a:spcPts val="1200"/>
              </a:spcBef>
              <a:spcAft>
                <a:spcPts val="0"/>
              </a:spcAft>
              <a:buSzPts val="1700"/>
              <a:buNone/>
            </a:pPr>
            <a:r>
              <a:rPr lang="en-US"/>
              <a:t> Provide a comprehensive list of immediate</a:t>
            </a:r>
            <a:endParaRPr/>
          </a:p>
          <a:p>
            <a:pPr indent="0" lvl="0" marL="0" rtl="0" algn="ctr">
              <a:lnSpc>
                <a:spcPct val="90000"/>
              </a:lnSpc>
              <a:spcBef>
                <a:spcPts val="1200"/>
              </a:spcBef>
              <a:spcAft>
                <a:spcPts val="0"/>
              </a:spcAft>
              <a:buSzPts val="1700"/>
              <a:buNone/>
            </a:pPr>
            <a:r>
              <a:rPr lang="en-US"/>
              <a:t>and long-term benefits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PRACTICE</a:t>
            </a:r>
            <a:endParaRPr/>
          </a:p>
        </p:txBody>
      </p:sp>
      <p:sp>
        <p:nvSpPr>
          <p:cNvPr id="241" name="Google Shape;241;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a:p>
            <a:pPr indent="0" lvl="0" marL="0" rtl="0" algn="ctr">
              <a:lnSpc>
                <a:spcPct val="90000"/>
              </a:lnSpc>
              <a:spcBef>
                <a:spcPts val="1200"/>
              </a:spcBef>
              <a:spcAft>
                <a:spcPts val="0"/>
              </a:spcAft>
              <a:buSzPts val="1700"/>
              <a:buNone/>
            </a:pPr>
            <a:r>
              <a:rPr lang="en-US"/>
              <a:t>Identifying and drafting proposals, market analysis and benefits.</a:t>
            </a:r>
            <a:endParaRPr/>
          </a:p>
          <a:p>
            <a:pPr indent="0" lvl="0" marL="0" rtl="0" algn="l">
              <a:lnSpc>
                <a:spcPct val="90000"/>
              </a:lnSpc>
              <a:spcBef>
                <a:spcPts val="1200"/>
              </a:spcBef>
              <a:spcAft>
                <a:spcPts val="0"/>
              </a:spcAft>
              <a:buSzPts val="1700"/>
              <a:buNone/>
            </a:pPr>
            <a:r>
              <a:t/>
            </a:r>
            <a:endParaRPr/>
          </a:p>
        </p:txBody>
      </p:sp>
      <p:pic>
        <p:nvPicPr>
          <p:cNvPr id="242" name="Google Shape;242;p17"/>
          <p:cNvPicPr preferRelativeResize="0"/>
          <p:nvPr/>
        </p:nvPicPr>
        <p:blipFill rotWithShape="1">
          <a:blip r:embed="rId3">
            <a:alphaModFix/>
          </a:blip>
          <a:srcRect b="0" l="0" r="0" t="0"/>
          <a:stretch/>
        </p:blipFill>
        <p:spPr>
          <a:xfrm>
            <a:off x="3385126" y="3495962"/>
            <a:ext cx="5112329" cy="25561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8"/>
          <p:cNvPicPr preferRelativeResize="0"/>
          <p:nvPr/>
        </p:nvPicPr>
        <p:blipFill rotWithShape="1">
          <a:blip r:embed="rId3">
            <a:alphaModFix/>
          </a:blip>
          <a:srcRect b="0" l="0" r="0" t="0"/>
          <a:stretch/>
        </p:blipFill>
        <p:spPr>
          <a:xfrm>
            <a:off x="2785532" y="2026949"/>
            <a:ext cx="6671205" cy="28590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LEARNING OBJECTIVES </a:t>
            </a:r>
            <a:endParaRPr/>
          </a:p>
        </p:txBody>
      </p:sp>
      <p:sp>
        <p:nvSpPr>
          <p:cNvPr id="112" name="Google Shape;112;p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1. Describe the basic elements of a business proposal. </a:t>
            </a:r>
            <a:endParaRPr/>
          </a:p>
          <a:p>
            <a:pPr indent="-182880" lvl="0" marL="182880" rtl="0" algn="l">
              <a:lnSpc>
                <a:spcPct val="90000"/>
              </a:lnSpc>
              <a:spcBef>
                <a:spcPts val="1200"/>
              </a:spcBef>
              <a:spcAft>
                <a:spcPts val="0"/>
              </a:spcAft>
              <a:buSzPts val="1700"/>
              <a:buChar char="▪"/>
            </a:pPr>
            <a:r>
              <a:rPr lang="en-US"/>
              <a:t>2. Discuss the main goals of a business proposal. </a:t>
            </a:r>
            <a:endParaRPr/>
          </a:p>
          <a:p>
            <a:pPr indent="-182880" lvl="0" marL="182880" rtl="0" algn="l">
              <a:lnSpc>
                <a:spcPct val="90000"/>
              </a:lnSpc>
              <a:spcBef>
                <a:spcPts val="1200"/>
              </a:spcBef>
              <a:spcAft>
                <a:spcPts val="0"/>
              </a:spcAft>
              <a:buSzPts val="1700"/>
              <a:buChar char="▪"/>
            </a:pPr>
            <a:r>
              <a:rPr lang="en-US"/>
              <a:t>3. Identify effective strategies to use in a business proposal.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INTRODUCTION</a:t>
            </a:r>
            <a:endParaRPr/>
          </a:p>
        </p:txBody>
      </p:sp>
      <p:sp>
        <p:nvSpPr>
          <p:cNvPr id="118" name="Google Shape;118;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In order to be successful in business and industry, you should be familiar with the business proposal. </a:t>
            </a:r>
            <a:endParaRPr/>
          </a:p>
          <a:p>
            <a:pPr indent="-182880" lvl="0" marL="182880" rtl="0" algn="l">
              <a:lnSpc>
                <a:spcPct val="90000"/>
              </a:lnSpc>
              <a:spcBef>
                <a:spcPts val="1200"/>
              </a:spcBef>
              <a:spcAft>
                <a:spcPts val="0"/>
              </a:spcAft>
              <a:buSzPts val="1700"/>
              <a:buChar char="▪"/>
            </a:pPr>
            <a:r>
              <a:rPr lang="en-US"/>
              <a:t>Business proposals are documents designed to make a persuasive appeal to the audience to achieve a defined outcome, often proposing a solution to a problem.</a:t>
            </a:r>
            <a:endParaRPr/>
          </a:p>
        </p:txBody>
      </p:sp>
      <p:pic>
        <p:nvPicPr>
          <p:cNvPr id="119" name="Google Shape;119;p3"/>
          <p:cNvPicPr preferRelativeResize="0"/>
          <p:nvPr/>
        </p:nvPicPr>
        <p:blipFill rotWithShape="1">
          <a:blip r:embed="rId3">
            <a:alphaModFix/>
          </a:blip>
          <a:srcRect b="0" l="0" r="0" t="0"/>
          <a:stretch/>
        </p:blipFill>
        <p:spPr>
          <a:xfrm>
            <a:off x="4128655" y="3674918"/>
            <a:ext cx="3248024" cy="2998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Arial"/>
              <a:buNone/>
            </a:pPr>
            <a:r>
              <a:rPr lang="en-US"/>
              <a:t>COMMON PROPOSAL ELEMENTS </a:t>
            </a:r>
            <a:endParaRPr/>
          </a:p>
        </p:txBody>
      </p:sp>
      <p:sp>
        <p:nvSpPr>
          <p:cNvPr id="125" name="Google Shape;125;p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IDEA</a:t>
            </a:r>
            <a:br>
              <a:rPr lang="en-US"/>
            </a:br>
            <a:endParaRPr/>
          </a:p>
        </p:txBody>
      </p:sp>
      <p:sp>
        <p:nvSpPr>
          <p:cNvPr id="131" name="Google Shape;131;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40"/>
              <a:buNone/>
            </a:pPr>
            <a:r>
              <a:rPr lang="en-US" sz="2400"/>
              <a:t>Effective business proposals are built around a great idea or solution. </a:t>
            </a:r>
            <a:endParaRPr/>
          </a:p>
        </p:txBody>
      </p:sp>
      <p:sp>
        <p:nvSpPr>
          <p:cNvPr id="132" name="Google Shape;132;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US" sz="2400"/>
              <a:t>What makes your idea different or unique?</a:t>
            </a:r>
            <a:endParaRPr/>
          </a:p>
          <a:p>
            <a:pPr indent="-182880" lvl="0" marL="182880" rtl="0" algn="l">
              <a:lnSpc>
                <a:spcPct val="90000"/>
              </a:lnSpc>
              <a:spcBef>
                <a:spcPts val="1200"/>
              </a:spcBef>
              <a:spcAft>
                <a:spcPts val="0"/>
              </a:spcAft>
              <a:buSzPts val="2040"/>
              <a:buChar char="▪"/>
            </a:pPr>
            <a:r>
              <a:rPr lang="en-US" sz="2400"/>
              <a:t>How can you better meet the needs of the company that other vendors?</a:t>
            </a:r>
            <a:endParaRPr/>
          </a:p>
          <a:p>
            <a:pPr indent="-182880" lvl="0" marL="182880" rtl="0" algn="l">
              <a:lnSpc>
                <a:spcPct val="90000"/>
              </a:lnSpc>
              <a:spcBef>
                <a:spcPts val="1200"/>
              </a:spcBef>
              <a:spcAft>
                <a:spcPts val="0"/>
              </a:spcAft>
              <a:buSzPts val="2040"/>
              <a:buChar char="▪"/>
            </a:pPr>
            <a:r>
              <a:rPr lang="en-US" sz="2400"/>
              <a:t>What makes you so special?</a:t>
            </a:r>
            <a:endParaRPr/>
          </a:p>
        </p:txBody>
      </p:sp>
      <p:pic>
        <p:nvPicPr>
          <p:cNvPr id="133" name="Google Shape;133;p5"/>
          <p:cNvPicPr preferRelativeResize="0"/>
          <p:nvPr/>
        </p:nvPicPr>
        <p:blipFill rotWithShape="1">
          <a:blip r:embed="rId3">
            <a:alphaModFix/>
          </a:blip>
          <a:srcRect b="0" l="0" r="0" t="0"/>
          <a:stretch/>
        </p:blipFill>
        <p:spPr>
          <a:xfrm>
            <a:off x="1069848" y="3641580"/>
            <a:ext cx="4650222" cy="23251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PRACTICE: </a:t>
            </a:r>
            <a:r>
              <a:rPr lang="en-US" sz="4000"/>
              <a:t>CHOOSE IDEA FOR "SOCIAL INITIATIVE” PROJECT </a:t>
            </a:r>
            <a:endParaRPr sz="4000"/>
          </a:p>
        </p:txBody>
      </p:sp>
      <p:sp>
        <p:nvSpPr>
          <p:cNvPr id="139" name="Google Shape;139;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a:p>
            <a:pPr indent="0" lvl="0" marL="0" rtl="0" algn="ctr">
              <a:lnSpc>
                <a:spcPct val="90000"/>
              </a:lnSpc>
              <a:spcBef>
                <a:spcPts val="1200"/>
              </a:spcBef>
              <a:spcAft>
                <a:spcPts val="0"/>
              </a:spcAft>
              <a:buSzPts val="2380"/>
              <a:buNone/>
            </a:pPr>
            <a:r>
              <a:t/>
            </a:r>
            <a:endParaRPr sz="2800"/>
          </a:p>
          <a:p>
            <a:pPr indent="0" lvl="0" marL="0" rtl="0" algn="ctr">
              <a:lnSpc>
                <a:spcPct val="90000"/>
              </a:lnSpc>
              <a:spcBef>
                <a:spcPts val="1200"/>
              </a:spcBef>
              <a:spcAft>
                <a:spcPts val="0"/>
              </a:spcAft>
              <a:buSzPts val="2380"/>
              <a:buNone/>
            </a:pPr>
            <a:r>
              <a:rPr lang="en-US" sz="2800"/>
              <a:t>Decide on an idea your team will work on, make sure it's a creative, groundbreaking idea.</a:t>
            </a:r>
            <a:endParaRPr/>
          </a:p>
        </p:txBody>
      </p:sp>
      <p:pic>
        <p:nvPicPr>
          <p:cNvPr id="140" name="Google Shape;140;p6"/>
          <p:cNvPicPr preferRelativeResize="0"/>
          <p:nvPr/>
        </p:nvPicPr>
        <p:blipFill rotWithShape="1">
          <a:blip r:embed="rId3">
            <a:alphaModFix/>
          </a:blip>
          <a:srcRect b="0" l="0" r="0" t="0"/>
          <a:stretch/>
        </p:blipFill>
        <p:spPr>
          <a:xfrm>
            <a:off x="3084368" y="4474007"/>
            <a:ext cx="5524500" cy="82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Arial"/>
              <a:buNone/>
            </a:pPr>
            <a:r>
              <a:rPr lang="en-US"/>
              <a:t>TRADITIONAL CATEGORIES OF PROPOSAL</a:t>
            </a:r>
            <a:endParaRPr/>
          </a:p>
        </p:txBody>
      </p:sp>
      <p:sp>
        <p:nvSpPr>
          <p:cNvPr id="146" name="Google Shape;146;p7"/>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1700"/>
              <a:buFont typeface="Arial"/>
              <a:buAutoNum type="arabicPeriod"/>
            </a:pPr>
            <a:r>
              <a:rPr lang="en-US"/>
              <a:t>Cover Page </a:t>
            </a:r>
            <a:endParaRPr/>
          </a:p>
          <a:p>
            <a:pPr indent="-457200" lvl="0" marL="457200" rtl="0" algn="l">
              <a:lnSpc>
                <a:spcPct val="90000"/>
              </a:lnSpc>
              <a:spcBef>
                <a:spcPts val="1200"/>
              </a:spcBef>
              <a:spcAft>
                <a:spcPts val="0"/>
              </a:spcAft>
              <a:buSzPts val="1700"/>
              <a:buFont typeface="Arial"/>
              <a:buAutoNum type="arabicPeriod"/>
            </a:pPr>
            <a:r>
              <a:rPr lang="en-US"/>
              <a:t>Executive Summary</a:t>
            </a:r>
            <a:endParaRPr/>
          </a:p>
          <a:p>
            <a:pPr indent="-457200" lvl="0" marL="457200" rtl="0" algn="l">
              <a:lnSpc>
                <a:spcPct val="90000"/>
              </a:lnSpc>
              <a:spcBef>
                <a:spcPts val="1200"/>
              </a:spcBef>
              <a:spcAft>
                <a:spcPts val="0"/>
              </a:spcAft>
              <a:buSzPts val="1700"/>
              <a:buFont typeface="Arial"/>
              <a:buAutoNum type="arabicPeriod"/>
            </a:pPr>
            <a:r>
              <a:rPr lang="en-US"/>
              <a:t>Background </a:t>
            </a:r>
            <a:endParaRPr/>
          </a:p>
          <a:p>
            <a:pPr indent="-457200" lvl="0" marL="457200" rtl="0" algn="l">
              <a:lnSpc>
                <a:spcPct val="90000"/>
              </a:lnSpc>
              <a:spcBef>
                <a:spcPts val="1200"/>
              </a:spcBef>
              <a:spcAft>
                <a:spcPts val="0"/>
              </a:spcAft>
              <a:buSzPts val="1700"/>
              <a:buFont typeface="Arial"/>
              <a:buAutoNum type="arabicPeriod"/>
            </a:pPr>
            <a:r>
              <a:rPr lang="en-US"/>
              <a:t>Proposal </a:t>
            </a:r>
            <a:endParaRPr/>
          </a:p>
          <a:p>
            <a:pPr indent="-457200" lvl="0" marL="457200" rtl="0" algn="l">
              <a:lnSpc>
                <a:spcPct val="90000"/>
              </a:lnSpc>
              <a:spcBef>
                <a:spcPts val="1200"/>
              </a:spcBef>
              <a:spcAft>
                <a:spcPts val="0"/>
              </a:spcAft>
              <a:buSzPts val="1700"/>
              <a:buFont typeface="Arial"/>
              <a:buAutoNum type="arabicPeriod"/>
            </a:pPr>
            <a:r>
              <a:rPr lang="en-US"/>
              <a:t>Market Analysis</a:t>
            </a:r>
            <a:endParaRPr/>
          </a:p>
          <a:p>
            <a:pPr indent="-74929" lvl="0" marL="182880" rtl="0" algn="l">
              <a:lnSpc>
                <a:spcPct val="90000"/>
              </a:lnSpc>
              <a:spcBef>
                <a:spcPts val="1200"/>
              </a:spcBef>
              <a:spcAft>
                <a:spcPts val="0"/>
              </a:spcAft>
              <a:buSzPts val="1700"/>
              <a:buNone/>
            </a:pPr>
            <a:r>
              <a:t/>
            </a:r>
            <a:endParaRPr/>
          </a:p>
        </p:txBody>
      </p:sp>
      <p:sp>
        <p:nvSpPr>
          <p:cNvPr id="147" name="Google Shape;147;p7"/>
          <p:cNvSpPr txBox="1"/>
          <p:nvPr>
            <p:ph idx="2" type="body"/>
          </p:nvPr>
        </p:nvSpPr>
        <p:spPr>
          <a:xfrm>
            <a:off x="6373368"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US"/>
              <a:t>6. Benefits</a:t>
            </a:r>
            <a:endParaRPr/>
          </a:p>
          <a:p>
            <a:pPr indent="0" lvl="0" marL="0" rtl="0" algn="l">
              <a:lnSpc>
                <a:spcPct val="90000"/>
              </a:lnSpc>
              <a:spcBef>
                <a:spcPts val="1200"/>
              </a:spcBef>
              <a:spcAft>
                <a:spcPts val="0"/>
              </a:spcAft>
              <a:buSzPts val="1700"/>
              <a:buNone/>
            </a:pPr>
            <a:r>
              <a:rPr lang="en-US"/>
              <a:t>7. Timeline </a:t>
            </a:r>
            <a:endParaRPr/>
          </a:p>
          <a:p>
            <a:pPr indent="0" lvl="0" marL="0" rtl="0" algn="l">
              <a:lnSpc>
                <a:spcPct val="90000"/>
              </a:lnSpc>
              <a:spcBef>
                <a:spcPts val="1200"/>
              </a:spcBef>
              <a:spcAft>
                <a:spcPts val="0"/>
              </a:spcAft>
              <a:buSzPts val="1700"/>
              <a:buNone/>
            </a:pPr>
            <a:r>
              <a:rPr lang="en-US"/>
              <a:t>8. Marketing Plan </a:t>
            </a:r>
            <a:endParaRPr/>
          </a:p>
          <a:p>
            <a:pPr indent="0" lvl="0" marL="0" rtl="0" algn="l">
              <a:lnSpc>
                <a:spcPct val="90000"/>
              </a:lnSpc>
              <a:spcBef>
                <a:spcPts val="1200"/>
              </a:spcBef>
              <a:spcAft>
                <a:spcPts val="0"/>
              </a:spcAft>
              <a:buSzPts val="1700"/>
              <a:buNone/>
            </a:pPr>
            <a:r>
              <a:rPr lang="en-US"/>
              <a:t>9. Finance</a:t>
            </a:r>
            <a:endParaRPr/>
          </a:p>
          <a:p>
            <a:pPr indent="0" lvl="0" marL="0" rtl="0" algn="l">
              <a:lnSpc>
                <a:spcPct val="90000"/>
              </a:lnSpc>
              <a:spcBef>
                <a:spcPts val="1200"/>
              </a:spcBef>
              <a:spcAft>
                <a:spcPts val="0"/>
              </a:spcAft>
              <a:buSzPts val="1700"/>
              <a:buNone/>
            </a:pPr>
            <a:r>
              <a:rPr lang="en-US"/>
              <a:t>10. Conclusion</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69a566905_0_0"/>
          <p:cNvSpPr txBox="1"/>
          <p:nvPr>
            <p:ph type="title"/>
          </p:nvPr>
        </p:nvSpPr>
        <p:spPr>
          <a:xfrm>
            <a:off x="321799" y="2348575"/>
            <a:ext cx="4648200" cy="160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Arial"/>
              <a:buNone/>
            </a:pPr>
            <a:r>
              <a:rPr lang="en-US" sz="3000"/>
              <a:t>TRADITIONAL CATEGORIES OF PROPOSAL</a:t>
            </a:r>
            <a:endParaRPr sz="3000"/>
          </a:p>
        </p:txBody>
      </p:sp>
      <p:pic>
        <p:nvPicPr>
          <p:cNvPr id="153" name="Google Shape;153;ge69a566905_0_0"/>
          <p:cNvPicPr preferRelativeResize="0"/>
          <p:nvPr/>
        </p:nvPicPr>
        <p:blipFill>
          <a:blip r:embed="rId4">
            <a:alphaModFix/>
          </a:blip>
          <a:stretch>
            <a:fillRect/>
          </a:stretch>
        </p:blipFill>
        <p:spPr>
          <a:xfrm>
            <a:off x="4999000" y="232175"/>
            <a:ext cx="6677174" cy="4058475"/>
          </a:xfrm>
          <a:prstGeom prst="rect">
            <a:avLst/>
          </a:prstGeom>
          <a:noFill/>
          <a:ln>
            <a:noFill/>
          </a:ln>
        </p:spPr>
      </p:pic>
      <p:pic>
        <p:nvPicPr>
          <p:cNvPr id="154" name="Google Shape;154;ge69a566905_0_0"/>
          <p:cNvPicPr preferRelativeResize="0"/>
          <p:nvPr/>
        </p:nvPicPr>
        <p:blipFill>
          <a:blip r:embed="rId5">
            <a:alphaModFix/>
          </a:blip>
          <a:stretch>
            <a:fillRect/>
          </a:stretch>
        </p:blipFill>
        <p:spPr>
          <a:xfrm>
            <a:off x="4970000" y="4290650"/>
            <a:ext cx="6706176" cy="225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Arial"/>
              <a:buNone/>
            </a:pPr>
            <a:r>
              <a:rPr lang="en-US"/>
              <a:t>LET'S START PRACTICING</a:t>
            </a:r>
            <a:endParaRPr/>
          </a:p>
        </p:txBody>
      </p:sp>
      <p:sp>
        <p:nvSpPr>
          <p:cNvPr id="160" name="Google Shape;160;p8"/>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US"/>
              <a:t>Small group (5-7 members): Write a proposal from an idea of "Social initiative" project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2021-08-03T10:19:54Z</dcterms:created>
  <dc:creator>Admin</dc:creator>
</cp:coreProperties>
</file>