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73" r:id="rId2"/>
  </p:sldMasterIdLst>
  <p:notesMasterIdLst>
    <p:notesMasterId r:id="rId17"/>
  </p:notesMasterIdLst>
  <p:sldIdLst>
    <p:sldId id="256" r:id="rId3"/>
    <p:sldId id="257" r:id="rId4"/>
    <p:sldId id="260" r:id="rId5"/>
    <p:sldId id="259" r:id="rId6"/>
    <p:sldId id="283" r:id="rId7"/>
    <p:sldId id="295" r:id="rId8"/>
    <p:sldId id="307" r:id="rId9"/>
    <p:sldId id="305" r:id="rId10"/>
    <p:sldId id="304" r:id="rId11"/>
    <p:sldId id="303" r:id="rId12"/>
    <p:sldId id="302" r:id="rId13"/>
    <p:sldId id="299" r:id="rId14"/>
    <p:sldId id="297"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2E0A53-DF66-4711-ACF8-8FAE1550C64A}" v="245" dt="2022-06-07T12:40:02.287"/>
    <p1510:client id="{22B5B358-E477-4740-8D79-DA97E2CF5D1D}" v="296" dt="2022-06-12T12:26:50.574"/>
    <p1510:client id="{2A67FD6C-847C-4A82-91A3-1E8EC83E3DC6}" v="381" dt="2022-06-07T13:04:00.546"/>
    <p1510:client id="{42C24204-DCD5-4FD5-98F5-17F002B1DFE1}" v="575" dt="2022-06-07T07:53:40.006"/>
    <p1510:client id="{7A34AD4B-6405-4FDF-B8A8-A67F9345D697}" v="29" dt="2022-06-11T16:43:19.889"/>
    <p1510:client id="{835BCBD3-8AD0-40FC-BDDB-0CF2C355F6BD}" v="1288" dt="2022-06-07T07:56:49.729"/>
    <p1510:client id="{97664B57-1801-467D-9258-9DF62E0E3B48}" v="58" dt="2022-06-07T12:48:36.078"/>
    <p1510:client id="{98234926-43B0-4071-B860-7A45024E89E5}" v="25" dt="2022-06-07T07:57:50.352"/>
    <p1510:client id="{9C9BF3CE-FD95-42F0-BA74-3E9B0056BBFC}" v="3153" dt="2022-06-12T14:08:52.728"/>
    <p1510:client id="{A5CC287D-7797-4D3D-9144-270AE89C2588}" v="8" dt="2022-06-07T14:29:17.415"/>
    <p1510:client id="{EDD7BDF6-5FB4-4176-ACD2-E804CE8B171C}" v="69" dt="2022-06-07T06:57:10.1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598728-E7F5-4387-AC72-BE8636E9926B}" type="datetimeFigureOut">
              <a:t>6/12/2022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195829-4730-4F5B-B381-C0B68DB8E7A5}" type="slidenum">
              <a:t>‹#›</a:t>
            </a:fld>
            <a:endParaRPr lang="en-US"/>
          </a:p>
        </p:txBody>
      </p:sp>
    </p:spTree>
    <p:extLst>
      <p:ext uri="{BB962C8B-B14F-4D97-AF65-F5344CB8AC3E}">
        <p14:creationId xmlns:p14="http://schemas.microsoft.com/office/powerpoint/2010/main" val="353768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5: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5: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6: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7: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7: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8: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1: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1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6: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16: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1451520" y="804600"/>
            <a:ext cx="9603000" cy="10490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subTitle" idx="1"/>
          </p:nvPr>
        </p:nvSpPr>
        <p:spPr>
          <a:xfrm>
            <a:off x="1451520" y="2015640"/>
            <a:ext cx="9603000" cy="34502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451520" y="804600"/>
            <a:ext cx="9603000" cy="10490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body" idx="1"/>
          </p:nvPr>
        </p:nvSpPr>
        <p:spPr>
          <a:xfrm>
            <a:off x="1451520" y="2015640"/>
            <a:ext cx="9603000" cy="3450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1451520" y="804600"/>
            <a:ext cx="9603000" cy="10490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8"/>
          <p:cNvSpPr txBox="1">
            <a:spLocks noGrp="1"/>
          </p:cNvSpPr>
          <p:nvPr>
            <p:ph type="body" idx="1"/>
          </p:nvPr>
        </p:nvSpPr>
        <p:spPr>
          <a:xfrm>
            <a:off x="1451520" y="2015640"/>
            <a:ext cx="4686120" cy="3450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3" name="Google Shape;83;p18"/>
          <p:cNvSpPr txBox="1">
            <a:spLocks noGrp="1"/>
          </p:cNvSpPr>
          <p:nvPr>
            <p:ph type="body" idx="2"/>
          </p:nvPr>
        </p:nvSpPr>
        <p:spPr>
          <a:xfrm>
            <a:off x="6372360" y="2015640"/>
            <a:ext cx="4686120" cy="3450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4"/>
        <p:cNvGrpSpPr/>
        <p:nvPr/>
      </p:nvGrpSpPr>
      <p:grpSpPr>
        <a:xfrm>
          <a:off x="0" y="0"/>
          <a:ext cx="0" cy="0"/>
          <a:chOff x="0" y="0"/>
          <a:chExt cx="0" cy="0"/>
        </a:xfrm>
      </p:grpSpPr>
      <p:sp>
        <p:nvSpPr>
          <p:cNvPr id="85" name="Google Shape;85;p19"/>
          <p:cNvSpPr txBox="1">
            <a:spLocks noGrp="1"/>
          </p:cNvSpPr>
          <p:nvPr>
            <p:ph type="title"/>
          </p:nvPr>
        </p:nvSpPr>
        <p:spPr>
          <a:xfrm>
            <a:off x="1451520" y="804600"/>
            <a:ext cx="9603000" cy="10490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6"/>
        <p:cNvGrpSpPr/>
        <p:nvPr/>
      </p:nvGrpSpPr>
      <p:grpSpPr>
        <a:xfrm>
          <a:off x="0" y="0"/>
          <a:ext cx="0" cy="0"/>
          <a:chOff x="0" y="0"/>
          <a:chExt cx="0" cy="0"/>
        </a:xfrm>
      </p:grpSpPr>
      <p:sp>
        <p:nvSpPr>
          <p:cNvPr id="87" name="Google Shape;87;p20"/>
          <p:cNvSpPr txBox="1">
            <a:spLocks noGrp="1"/>
          </p:cNvSpPr>
          <p:nvPr>
            <p:ph type="subTitle" idx="1"/>
          </p:nvPr>
        </p:nvSpPr>
        <p:spPr>
          <a:xfrm>
            <a:off x="1451520" y="804600"/>
            <a:ext cx="9603000" cy="4863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8"/>
        <p:cNvGrpSpPr/>
        <p:nvPr/>
      </p:nvGrpSpPr>
      <p:grpSpPr>
        <a:xfrm>
          <a:off x="0" y="0"/>
          <a:ext cx="0" cy="0"/>
          <a:chOff x="0" y="0"/>
          <a:chExt cx="0" cy="0"/>
        </a:xfrm>
      </p:grpSpPr>
      <p:sp>
        <p:nvSpPr>
          <p:cNvPr id="89" name="Google Shape;89;p21"/>
          <p:cNvSpPr txBox="1">
            <a:spLocks noGrp="1"/>
          </p:cNvSpPr>
          <p:nvPr>
            <p:ph type="title"/>
          </p:nvPr>
        </p:nvSpPr>
        <p:spPr>
          <a:xfrm>
            <a:off x="1451520" y="804600"/>
            <a:ext cx="9603000" cy="10490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1"/>
          <p:cNvSpPr txBox="1">
            <a:spLocks noGrp="1"/>
          </p:cNvSpPr>
          <p:nvPr>
            <p:ph type="body" idx="1"/>
          </p:nvPr>
        </p:nvSpPr>
        <p:spPr>
          <a:xfrm>
            <a:off x="1451520" y="2015640"/>
            <a:ext cx="4686120" cy="164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1" name="Google Shape;91;p21"/>
          <p:cNvSpPr txBox="1">
            <a:spLocks noGrp="1"/>
          </p:cNvSpPr>
          <p:nvPr>
            <p:ph type="body" idx="2"/>
          </p:nvPr>
        </p:nvSpPr>
        <p:spPr>
          <a:xfrm>
            <a:off x="6372360" y="2015640"/>
            <a:ext cx="4686120" cy="3450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2" name="Google Shape;92;p21"/>
          <p:cNvSpPr txBox="1">
            <a:spLocks noGrp="1"/>
          </p:cNvSpPr>
          <p:nvPr>
            <p:ph type="body" idx="3"/>
          </p:nvPr>
        </p:nvSpPr>
        <p:spPr>
          <a:xfrm>
            <a:off x="1451520" y="3817800"/>
            <a:ext cx="4686120" cy="164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93"/>
        <p:cNvGrpSpPr/>
        <p:nvPr/>
      </p:nvGrpSpPr>
      <p:grpSpPr>
        <a:xfrm>
          <a:off x="0" y="0"/>
          <a:ext cx="0" cy="0"/>
          <a:chOff x="0" y="0"/>
          <a:chExt cx="0" cy="0"/>
        </a:xfrm>
      </p:grpSpPr>
      <p:sp>
        <p:nvSpPr>
          <p:cNvPr id="94" name="Google Shape;94;p22"/>
          <p:cNvSpPr txBox="1">
            <a:spLocks noGrp="1"/>
          </p:cNvSpPr>
          <p:nvPr>
            <p:ph type="title"/>
          </p:nvPr>
        </p:nvSpPr>
        <p:spPr>
          <a:xfrm>
            <a:off x="1451520" y="804600"/>
            <a:ext cx="9603000" cy="10490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2"/>
          <p:cNvSpPr txBox="1">
            <a:spLocks noGrp="1"/>
          </p:cNvSpPr>
          <p:nvPr>
            <p:ph type="body" idx="1"/>
          </p:nvPr>
        </p:nvSpPr>
        <p:spPr>
          <a:xfrm>
            <a:off x="1451520" y="2015640"/>
            <a:ext cx="4686120" cy="3450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6" name="Google Shape;96;p22"/>
          <p:cNvSpPr txBox="1">
            <a:spLocks noGrp="1"/>
          </p:cNvSpPr>
          <p:nvPr>
            <p:ph type="body" idx="2"/>
          </p:nvPr>
        </p:nvSpPr>
        <p:spPr>
          <a:xfrm>
            <a:off x="6372360" y="2015640"/>
            <a:ext cx="4686120" cy="164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7" name="Google Shape;97;p22"/>
          <p:cNvSpPr txBox="1">
            <a:spLocks noGrp="1"/>
          </p:cNvSpPr>
          <p:nvPr>
            <p:ph type="body" idx="3"/>
          </p:nvPr>
        </p:nvSpPr>
        <p:spPr>
          <a:xfrm>
            <a:off x="6372360" y="3817800"/>
            <a:ext cx="4686120" cy="164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8"/>
        <p:cNvGrpSpPr/>
        <p:nvPr/>
      </p:nvGrpSpPr>
      <p:grpSpPr>
        <a:xfrm>
          <a:off x="0" y="0"/>
          <a:ext cx="0" cy="0"/>
          <a:chOff x="0" y="0"/>
          <a:chExt cx="0" cy="0"/>
        </a:xfrm>
      </p:grpSpPr>
      <p:sp>
        <p:nvSpPr>
          <p:cNvPr id="99" name="Google Shape;99;p23"/>
          <p:cNvSpPr txBox="1">
            <a:spLocks noGrp="1"/>
          </p:cNvSpPr>
          <p:nvPr>
            <p:ph type="title"/>
          </p:nvPr>
        </p:nvSpPr>
        <p:spPr>
          <a:xfrm>
            <a:off x="1451520" y="804600"/>
            <a:ext cx="9603000" cy="10490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3"/>
          <p:cNvSpPr txBox="1">
            <a:spLocks noGrp="1"/>
          </p:cNvSpPr>
          <p:nvPr>
            <p:ph type="body" idx="1"/>
          </p:nvPr>
        </p:nvSpPr>
        <p:spPr>
          <a:xfrm>
            <a:off x="1451520" y="2015640"/>
            <a:ext cx="4686120" cy="164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1" name="Google Shape;101;p23"/>
          <p:cNvSpPr txBox="1">
            <a:spLocks noGrp="1"/>
          </p:cNvSpPr>
          <p:nvPr>
            <p:ph type="body" idx="2"/>
          </p:nvPr>
        </p:nvSpPr>
        <p:spPr>
          <a:xfrm>
            <a:off x="6372360" y="2015640"/>
            <a:ext cx="4686120" cy="164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2" name="Google Shape;102;p23"/>
          <p:cNvSpPr txBox="1">
            <a:spLocks noGrp="1"/>
          </p:cNvSpPr>
          <p:nvPr>
            <p:ph type="body" idx="3"/>
          </p:nvPr>
        </p:nvSpPr>
        <p:spPr>
          <a:xfrm>
            <a:off x="1451520" y="3817800"/>
            <a:ext cx="9603000" cy="164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03"/>
        <p:cNvGrpSpPr/>
        <p:nvPr/>
      </p:nvGrpSpPr>
      <p:grpSpPr>
        <a:xfrm>
          <a:off x="0" y="0"/>
          <a:ext cx="0" cy="0"/>
          <a:chOff x="0" y="0"/>
          <a:chExt cx="0" cy="0"/>
        </a:xfrm>
      </p:grpSpPr>
      <p:sp>
        <p:nvSpPr>
          <p:cNvPr id="104" name="Google Shape;104;p24"/>
          <p:cNvSpPr txBox="1">
            <a:spLocks noGrp="1"/>
          </p:cNvSpPr>
          <p:nvPr>
            <p:ph type="title"/>
          </p:nvPr>
        </p:nvSpPr>
        <p:spPr>
          <a:xfrm>
            <a:off x="1451520" y="804600"/>
            <a:ext cx="9603000" cy="10490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4"/>
          <p:cNvSpPr txBox="1">
            <a:spLocks noGrp="1"/>
          </p:cNvSpPr>
          <p:nvPr>
            <p:ph type="body" idx="1"/>
          </p:nvPr>
        </p:nvSpPr>
        <p:spPr>
          <a:xfrm>
            <a:off x="1451520" y="2015640"/>
            <a:ext cx="9603000" cy="164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6" name="Google Shape;106;p24"/>
          <p:cNvSpPr txBox="1">
            <a:spLocks noGrp="1"/>
          </p:cNvSpPr>
          <p:nvPr>
            <p:ph type="body" idx="2"/>
          </p:nvPr>
        </p:nvSpPr>
        <p:spPr>
          <a:xfrm>
            <a:off x="1451520" y="3817800"/>
            <a:ext cx="9603000" cy="164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7"/>
        <p:cNvGrpSpPr/>
        <p:nvPr/>
      </p:nvGrpSpPr>
      <p:grpSpPr>
        <a:xfrm>
          <a:off x="0" y="0"/>
          <a:ext cx="0" cy="0"/>
          <a:chOff x="0" y="0"/>
          <a:chExt cx="0" cy="0"/>
        </a:xfrm>
      </p:grpSpPr>
      <p:sp>
        <p:nvSpPr>
          <p:cNvPr id="108" name="Google Shape;108;p25"/>
          <p:cNvSpPr txBox="1">
            <a:spLocks noGrp="1"/>
          </p:cNvSpPr>
          <p:nvPr>
            <p:ph type="title"/>
          </p:nvPr>
        </p:nvSpPr>
        <p:spPr>
          <a:xfrm>
            <a:off x="1451520" y="804600"/>
            <a:ext cx="9603000" cy="10490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5"/>
          <p:cNvSpPr txBox="1">
            <a:spLocks noGrp="1"/>
          </p:cNvSpPr>
          <p:nvPr>
            <p:ph type="body" idx="1"/>
          </p:nvPr>
        </p:nvSpPr>
        <p:spPr>
          <a:xfrm>
            <a:off x="1451520" y="2015640"/>
            <a:ext cx="4686120" cy="164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0" name="Google Shape;110;p25"/>
          <p:cNvSpPr txBox="1">
            <a:spLocks noGrp="1"/>
          </p:cNvSpPr>
          <p:nvPr>
            <p:ph type="body" idx="2"/>
          </p:nvPr>
        </p:nvSpPr>
        <p:spPr>
          <a:xfrm>
            <a:off x="6372360" y="2015640"/>
            <a:ext cx="4686120" cy="164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1" name="Google Shape;111;p25"/>
          <p:cNvSpPr txBox="1">
            <a:spLocks noGrp="1"/>
          </p:cNvSpPr>
          <p:nvPr>
            <p:ph type="body" idx="3"/>
          </p:nvPr>
        </p:nvSpPr>
        <p:spPr>
          <a:xfrm>
            <a:off x="1451520" y="3817800"/>
            <a:ext cx="4686120" cy="164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2" name="Google Shape;112;p25"/>
          <p:cNvSpPr txBox="1">
            <a:spLocks noGrp="1"/>
          </p:cNvSpPr>
          <p:nvPr>
            <p:ph type="body" idx="4"/>
          </p:nvPr>
        </p:nvSpPr>
        <p:spPr>
          <a:xfrm>
            <a:off x="6372360" y="3817800"/>
            <a:ext cx="4686120" cy="164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13"/>
        <p:cNvGrpSpPr/>
        <p:nvPr/>
      </p:nvGrpSpPr>
      <p:grpSpPr>
        <a:xfrm>
          <a:off x="0" y="0"/>
          <a:ext cx="0" cy="0"/>
          <a:chOff x="0" y="0"/>
          <a:chExt cx="0" cy="0"/>
        </a:xfrm>
      </p:grpSpPr>
      <p:sp>
        <p:nvSpPr>
          <p:cNvPr id="114" name="Google Shape;114;p26"/>
          <p:cNvSpPr txBox="1">
            <a:spLocks noGrp="1"/>
          </p:cNvSpPr>
          <p:nvPr>
            <p:ph type="title"/>
          </p:nvPr>
        </p:nvSpPr>
        <p:spPr>
          <a:xfrm>
            <a:off x="1451520" y="804600"/>
            <a:ext cx="9603000" cy="10490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6"/>
          <p:cNvSpPr txBox="1">
            <a:spLocks noGrp="1"/>
          </p:cNvSpPr>
          <p:nvPr>
            <p:ph type="body" idx="1"/>
          </p:nvPr>
        </p:nvSpPr>
        <p:spPr>
          <a:xfrm>
            <a:off x="1451520" y="2015640"/>
            <a:ext cx="3092040" cy="164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6" name="Google Shape;116;p26"/>
          <p:cNvSpPr txBox="1">
            <a:spLocks noGrp="1"/>
          </p:cNvSpPr>
          <p:nvPr>
            <p:ph type="body" idx="2"/>
          </p:nvPr>
        </p:nvSpPr>
        <p:spPr>
          <a:xfrm>
            <a:off x="4698720" y="2015640"/>
            <a:ext cx="3092040" cy="164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7" name="Google Shape;117;p26"/>
          <p:cNvSpPr txBox="1">
            <a:spLocks noGrp="1"/>
          </p:cNvSpPr>
          <p:nvPr>
            <p:ph type="body" idx="3"/>
          </p:nvPr>
        </p:nvSpPr>
        <p:spPr>
          <a:xfrm>
            <a:off x="7945560" y="2015640"/>
            <a:ext cx="3092040" cy="164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8" name="Google Shape;118;p26"/>
          <p:cNvSpPr txBox="1">
            <a:spLocks noGrp="1"/>
          </p:cNvSpPr>
          <p:nvPr>
            <p:ph type="body" idx="4"/>
          </p:nvPr>
        </p:nvSpPr>
        <p:spPr>
          <a:xfrm>
            <a:off x="1451520" y="3817800"/>
            <a:ext cx="3092040" cy="164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9" name="Google Shape;119;p26"/>
          <p:cNvSpPr txBox="1">
            <a:spLocks noGrp="1"/>
          </p:cNvSpPr>
          <p:nvPr>
            <p:ph type="body" idx="5"/>
          </p:nvPr>
        </p:nvSpPr>
        <p:spPr>
          <a:xfrm>
            <a:off x="4698720" y="3817800"/>
            <a:ext cx="3092040" cy="164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0" name="Google Shape;120;p26"/>
          <p:cNvSpPr txBox="1">
            <a:spLocks noGrp="1"/>
          </p:cNvSpPr>
          <p:nvPr>
            <p:ph type="body" idx="6"/>
          </p:nvPr>
        </p:nvSpPr>
        <p:spPr>
          <a:xfrm>
            <a:off x="7945560" y="3817800"/>
            <a:ext cx="3092040" cy="164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6/12/2022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ECEAE7"/>
            </a:gs>
            <a:gs pos="100000">
              <a:srgbClr val="CAC6C1"/>
            </a:gs>
          </a:gsLst>
          <a:path path="circle">
            <a:fillToRect l="50000" t="50000" r="50000" b="50000"/>
          </a:path>
          <a:tileRect/>
        </a:gradFill>
        <a:effectLst/>
      </p:bgPr>
    </p:bg>
    <p:spTree>
      <p:nvGrpSpPr>
        <p:cNvPr id="1" name="Shape 63"/>
        <p:cNvGrpSpPr/>
        <p:nvPr/>
      </p:nvGrpSpPr>
      <p:grpSpPr>
        <a:xfrm>
          <a:off x="0" y="0"/>
          <a:ext cx="0" cy="0"/>
          <a:chOff x="0" y="0"/>
          <a:chExt cx="0" cy="0"/>
        </a:xfrm>
      </p:grpSpPr>
      <p:sp>
        <p:nvSpPr>
          <p:cNvPr id="64" name="Google Shape;64;p14"/>
          <p:cNvSpPr/>
          <p:nvPr/>
        </p:nvSpPr>
        <p:spPr>
          <a:xfrm>
            <a:off x="0" y="2019600"/>
            <a:ext cx="12191760" cy="4105440"/>
          </a:xfrm>
          <a:prstGeom prst="rect">
            <a:avLst/>
          </a:prstGeom>
          <a:gradFill>
            <a:gsLst>
              <a:gs pos="0">
                <a:srgbClr val="DFDBD5">
                  <a:alpha val="0"/>
                </a:srgbClr>
              </a:gs>
              <a:gs pos="100000">
                <a:srgbClr val="DFDBD5"/>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 name="Google Shape;65;p14"/>
          <p:cNvPicPr preferRelativeResize="0"/>
          <p:nvPr/>
        </p:nvPicPr>
        <p:blipFill rotWithShape="1">
          <a:blip r:embed="rId14">
            <a:alphaModFix/>
          </a:blip>
          <a:srcRect t="1526" b="-1525"/>
          <a:stretch/>
        </p:blipFill>
        <p:spPr>
          <a:xfrm>
            <a:off x="0" y="6126480"/>
            <a:ext cx="12191760" cy="742680"/>
          </a:xfrm>
          <a:prstGeom prst="rect">
            <a:avLst/>
          </a:prstGeom>
          <a:noFill/>
          <a:ln>
            <a:noFill/>
          </a:ln>
        </p:spPr>
      </p:pic>
      <p:cxnSp>
        <p:nvCxnSpPr>
          <p:cNvPr id="66" name="Google Shape;66;p14"/>
          <p:cNvCxnSpPr/>
          <p:nvPr/>
        </p:nvCxnSpPr>
        <p:spPr>
          <a:xfrm>
            <a:off x="0" y="6128280"/>
            <a:ext cx="12191760" cy="0"/>
          </a:xfrm>
          <a:prstGeom prst="straightConnector1">
            <a:avLst/>
          </a:prstGeom>
          <a:noFill/>
          <a:ln w="12600" cap="flat" cmpd="sng">
            <a:solidFill>
              <a:srgbClr val="000001"/>
            </a:solidFill>
            <a:prstDash val="solid"/>
            <a:round/>
            <a:headEnd type="none" w="sm" len="sm"/>
            <a:tailEnd type="none" w="sm" len="sm"/>
          </a:ln>
        </p:spPr>
      </p:cxnSp>
      <p:sp>
        <p:nvSpPr>
          <p:cNvPr id="67" name="Google Shape;67;p14"/>
          <p:cNvSpPr txBox="1">
            <a:spLocks noGrp="1"/>
          </p:cNvSpPr>
          <p:nvPr>
            <p:ph type="title"/>
          </p:nvPr>
        </p:nvSpPr>
        <p:spPr>
          <a:xfrm>
            <a:off x="1451520" y="804600"/>
            <a:ext cx="9603000" cy="104904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8" name="Google Shape;68;p14"/>
          <p:cNvSpPr txBox="1">
            <a:spLocks noGrp="1"/>
          </p:cNvSpPr>
          <p:nvPr>
            <p:ph type="body" idx="1"/>
          </p:nvPr>
        </p:nvSpPr>
        <p:spPr>
          <a:xfrm>
            <a:off x="1451520" y="2015640"/>
            <a:ext cx="9603000" cy="345024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69" name="Google Shape;69;p14"/>
          <p:cNvSpPr txBox="1">
            <a:spLocks noGrp="1"/>
          </p:cNvSpPr>
          <p:nvPr>
            <p:ph type="dt" idx="10"/>
          </p:nvPr>
        </p:nvSpPr>
        <p:spPr>
          <a:xfrm>
            <a:off x="7554240" y="330480"/>
            <a:ext cx="3500280" cy="3088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0" name="Google Shape;70;p14"/>
          <p:cNvSpPr txBox="1">
            <a:spLocks noGrp="1"/>
          </p:cNvSpPr>
          <p:nvPr>
            <p:ph type="ftr" idx="11"/>
          </p:nvPr>
        </p:nvSpPr>
        <p:spPr>
          <a:xfrm>
            <a:off x="1451520" y="329400"/>
            <a:ext cx="5938560" cy="3088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1" name="Google Shape;71;p14"/>
          <p:cNvSpPr txBox="1">
            <a:spLocks noGrp="1"/>
          </p:cNvSpPr>
          <p:nvPr>
            <p:ph type="sldNum" idx="12"/>
          </p:nvPr>
        </p:nvSpPr>
        <p:spPr>
          <a:xfrm>
            <a:off x="480240" y="798840"/>
            <a:ext cx="810720" cy="50328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buNone/>
              <a:defRPr sz="2800" b="0" i="0" u="none" strike="noStrike" cap="none">
                <a:solidFill>
                  <a:srgbClr val="B71E42"/>
                </a:solidFill>
                <a:latin typeface="Gill Sans"/>
                <a:ea typeface="Gill Sans"/>
                <a:cs typeface="Gill Sans"/>
                <a:sym typeface="Gill Sans"/>
              </a:defRPr>
            </a:lvl1pPr>
            <a:lvl2pPr marL="0" marR="0" lvl="1" indent="0" algn="r" rtl="0">
              <a:lnSpc>
                <a:spcPct val="100000"/>
              </a:lnSpc>
              <a:spcBef>
                <a:spcPts val="0"/>
              </a:spcBef>
              <a:buNone/>
              <a:defRPr sz="2800" b="0" i="0" u="none" strike="noStrike" cap="none">
                <a:solidFill>
                  <a:srgbClr val="B71E42"/>
                </a:solidFill>
                <a:latin typeface="Gill Sans"/>
                <a:ea typeface="Gill Sans"/>
                <a:cs typeface="Gill Sans"/>
                <a:sym typeface="Gill Sans"/>
              </a:defRPr>
            </a:lvl2pPr>
            <a:lvl3pPr marL="0" marR="0" lvl="2" indent="0" algn="r" rtl="0">
              <a:lnSpc>
                <a:spcPct val="100000"/>
              </a:lnSpc>
              <a:spcBef>
                <a:spcPts val="0"/>
              </a:spcBef>
              <a:buNone/>
              <a:defRPr sz="2800" b="0" i="0" u="none" strike="noStrike" cap="none">
                <a:solidFill>
                  <a:srgbClr val="B71E42"/>
                </a:solidFill>
                <a:latin typeface="Gill Sans"/>
                <a:ea typeface="Gill Sans"/>
                <a:cs typeface="Gill Sans"/>
                <a:sym typeface="Gill Sans"/>
              </a:defRPr>
            </a:lvl3pPr>
            <a:lvl4pPr marL="0" marR="0" lvl="3" indent="0" algn="r" rtl="0">
              <a:lnSpc>
                <a:spcPct val="100000"/>
              </a:lnSpc>
              <a:spcBef>
                <a:spcPts val="0"/>
              </a:spcBef>
              <a:buNone/>
              <a:defRPr sz="2800" b="0" i="0" u="none" strike="noStrike" cap="none">
                <a:solidFill>
                  <a:srgbClr val="B71E42"/>
                </a:solidFill>
                <a:latin typeface="Gill Sans"/>
                <a:ea typeface="Gill Sans"/>
                <a:cs typeface="Gill Sans"/>
                <a:sym typeface="Gill Sans"/>
              </a:defRPr>
            </a:lvl4pPr>
            <a:lvl5pPr marL="0" marR="0" lvl="4" indent="0" algn="r" rtl="0">
              <a:lnSpc>
                <a:spcPct val="100000"/>
              </a:lnSpc>
              <a:spcBef>
                <a:spcPts val="0"/>
              </a:spcBef>
              <a:buNone/>
              <a:defRPr sz="2800" b="0" i="0" u="none" strike="noStrike" cap="none">
                <a:solidFill>
                  <a:srgbClr val="B71E42"/>
                </a:solidFill>
                <a:latin typeface="Gill Sans"/>
                <a:ea typeface="Gill Sans"/>
                <a:cs typeface="Gill Sans"/>
                <a:sym typeface="Gill Sans"/>
              </a:defRPr>
            </a:lvl5pPr>
            <a:lvl6pPr marL="0" marR="0" lvl="5" indent="0" algn="r" rtl="0">
              <a:lnSpc>
                <a:spcPct val="100000"/>
              </a:lnSpc>
              <a:spcBef>
                <a:spcPts val="0"/>
              </a:spcBef>
              <a:buNone/>
              <a:defRPr sz="2800" b="0" i="0" u="none" strike="noStrike" cap="none">
                <a:solidFill>
                  <a:srgbClr val="B71E42"/>
                </a:solidFill>
                <a:latin typeface="Gill Sans"/>
                <a:ea typeface="Gill Sans"/>
                <a:cs typeface="Gill Sans"/>
                <a:sym typeface="Gill Sans"/>
              </a:defRPr>
            </a:lvl6pPr>
            <a:lvl7pPr marL="0" marR="0" lvl="6" indent="0" algn="r" rtl="0">
              <a:lnSpc>
                <a:spcPct val="100000"/>
              </a:lnSpc>
              <a:spcBef>
                <a:spcPts val="0"/>
              </a:spcBef>
              <a:buNone/>
              <a:defRPr sz="2800" b="0" i="0" u="none" strike="noStrike" cap="none">
                <a:solidFill>
                  <a:srgbClr val="B71E42"/>
                </a:solidFill>
                <a:latin typeface="Gill Sans"/>
                <a:ea typeface="Gill Sans"/>
                <a:cs typeface="Gill Sans"/>
                <a:sym typeface="Gill Sans"/>
              </a:defRPr>
            </a:lvl7pPr>
            <a:lvl8pPr marL="0" marR="0" lvl="7" indent="0" algn="r" rtl="0">
              <a:lnSpc>
                <a:spcPct val="100000"/>
              </a:lnSpc>
              <a:spcBef>
                <a:spcPts val="0"/>
              </a:spcBef>
              <a:buNone/>
              <a:defRPr sz="2800" b="0" i="0" u="none" strike="noStrike" cap="none">
                <a:solidFill>
                  <a:srgbClr val="B71E42"/>
                </a:solidFill>
                <a:latin typeface="Gill Sans"/>
                <a:ea typeface="Gill Sans"/>
                <a:cs typeface="Gill Sans"/>
                <a:sym typeface="Gill Sans"/>
              </a:defRPr>
            </a:lvl8pPr>
            <a:lvl9pPr marL="0" marR="0" lvl="8" indent="0" algn="r" rtl="0">
              <a:lnSpc>
                <a:spcPct val="100000"/>
              </a:lnSpc>
              <a:spcBef>
                <a:spcPts val="0"/>
              </a:spcBef>
              <a:buNone/>
              <a:defRPr sz="2800" b="0" i="0" u="none" strike="noStrike" cap="none">
                <a:solidFill>
                  <a:srgbClr val="B71E4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GB"/>
              <a:t>‹#›</a:t>
            </a:fld>
            <a:endParaRPr>
              <a:solidFill>
                <a:srgbClr val="000000"/>
              </a:solidFill>
              <a:latin typeface="Times New Roman"/>
              <a:ea typeface="Times New Roman"/>
              <a:cs typeface="Times New Roman"/>
              <a:sym typeface="Times New Roman"/>
            </a:endParaRPr>
          </a:p>
        </p:txBody>
      </p:sp>
      <p:cxnSp>
        <p:nvCxnSpPr>
          <p:cNvPr id="72" name="Google Shape;72;p14"/>
          <p:cNvCxnSpPr/>
          <p:nvPr/>
        </p:nvCxnSpPr>
        <p:spPr>
          <a:xfrm>
            <a:off x="1453680" y="1846800"/>
            <a:ext cx="9607680" cy="0"/>
          </a:xfrm>
          <a:prstGeom prst="straightConnector1">
            <a:avLst/>
          </a:prstGeom>
          <a:noFill/>
          <a:ln w="31675"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hyperlink" Target="http://54.184.111.82/"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F8C1CD2-E59C-42CC-91D0-39F8E0CF1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3466" y="753626"/>
            <a:ext cx="5081925" cy="3004145"/>
          </a:xfrm>
        </p:spPr>
        <p:txBody>
          <a:bodyPr vert="horz" lIns="91440" tIns="45720" rIns="91440" bIns="45720" rtlCol="0" anchor="b">
            <a:normAutofit/>
          </a:bodyPr>
          <a:lstStyle/>
          <a:p>
            <a:r>
              <a:rPr lang="en-US" sz="4200"/>
              <a:t>BLOOD BANK MANAGEMENT SYSTEM USING CLOUD COMPUTING</a:t>
            </a:r>
          </a:p>
        </p:txBody>
      </p:sp>
      <p:sp>
        <p:nvSpPr>
          <p:cNvPr id="3" name="Subtitle 2"/>
          <p:cNvSpPr>
            <a:spLocks noGrp="1"/>
          </p:cNvSpPr>
          <p:nvPr>
            <p:ph type="subTitle" idx="1"/>
          </p:nvPr>
        </p:nvSpPr>
        <p:spPr>
          <a:xfrm>
            <a:off x="643466" y="3849845"/>
            <a:ext cx="5081926" cy="2189214"/>
          </a:xfrm>
        </p:spPr>
        <p:txBody>
          <a:bodyPr vert="horz" lIns="91440" tIns="45720" rIns="91440" bIns="45720" rtlCol="0">
            <a:normAutofit/>
          </a:bodyPr>
          <a:lstStyle/>
          <a:p>
            <a:r>
              <a:rPr lang="en-US"/>
              <a:t>Under the guidance of </a:t>
            </a:r>
          </a:p>
          <a:p>
            <a:r>
              <a:rPr lang="en-US"/>
              <a:t>MR. UDDALOK SEN</a:t>
            </a:r>
          </a:p>
        </p:txBody>
      </p:sp>
      <p:sp>
        <p:nvSpPr>
          <p:cNvPr id="30" name="Freeform: Shape 29">
            <a:extLst>
              <a:ext uri="{FF2B5EF4-FFF2-40B4-BE49-F238E27FC236}">
                <a16:creationId xmlns:a16="http://schemas.microsoft.com/office/drawing/2014/main" id="{07062BB1-E215-424E-80C4-7E1CF179A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6092" y="0"/>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pic>
        <p:nvPicPr>
          <p:cNvPr id="7" name="Picture 7" descr="A picture containing text, clipart&#10;&#10;Description automatically generated">
            <a:extLst>
              <a:ext uri="{FF2B5EF4-FFF2-40B4-BE49-F238E27FC236}">
                <a16:creationId xmlns:a16="http://schemas.microsoft.com/office/drawing/2014/main" id="{CCEF7326-14AC-5556-53B7-0D68B37546F4}"/>
              </a:ext>
            </a:extLst>
          </p:cNvPr>
          <p:cNvPicPr>
            <a:picLocks noChangeAspect="1"/>
          </p:cNvPicPr>
          <p:nvPr/>
        </p:nvPicPr>
        <p:blipFill>
          <a:blip r:embed="rId2"/>
          <a:stretch>
            <a:fillRect/>
          </a:stretch>
        </p:blipFill>
        <p:spPr>
          <a:xfrm>
            <a:off x="6406092" y="2284455"/>
            <a:ext cx="2480088" cy="2123753"/>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p:spPr>
      </p:pic>
      <p:pic>
        <p:nvPicPr>
          <p:cNvPr id="6" name="Picture 6" descr="A picture containing text, clipart, sign&#10;&#10;Description automatically generated">
            <a:extLst>
              <a:ext uri="{FF2B5EF4-FFF2-40B4-BE49-F238E27FC236}">
                <a16:creationId xmlns:a16="http://schemas.microsoft.com/office/drawing/2014/main" id="{AB1BA079-3991-1981-E928-0401669995A6}"/>
              </a:ext>
            </a:extLst>
          </p:cNvPr>
          <p:cNvPicPr>
            <a:picLocks noChangeAspect="1"/>
          </p:cNvPicPr>
          <p:nvPr/>
        </p:nvPicPr>
        <p:blipFill>
          <a:blip r:embed="rId3"/>
          <a:stretch>
            <a:fillRect/>
          </a:stretch>
        </p:blipFill>
        <p:spPr>
          <a:xfrm>
            <a:off x="9609611" y="146615"/>
            <a:ext cx="2161997" cy="2161997"/>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p:spPr>
      </p:pic>
      <p:sp>
        <p:nvSpPr>
          <p:cNvPr id="32" name="Oval 31">
            <a:extLst>
              <a:ext uri="{FF2B5EF4-FFF2-40B4-BE49-F238E27FC236}">
                <a16:creationId xmlns:a16="http://schemas.microsoft.com/office/drawing/2014/main" id="{6FD0FBFA-B43E-40C1-A6E4-B8823417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3287" y="3391544"/>
            <a:ext cx="569514" cy="56951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B368E167-B2D7-4904-BB6B-AE0486A2C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62258" y="2429507"/>
            <a:ext cx="1029742" cy="1346076"/>
          </a:xfrm>
          <a:custGeom>
            <a:avLst/>
            <a:gdLst>
              <a:gd name="connsiteX0" fmla="*/ 824347 w 1261243"/>
              <a:gd name="connsiteY0" fmla="*/ 0 h 1648694"/>
              <a:gd name="connsiteX1" fmla="*/ 1145220 w 1261243"/>
              <a:gd name="connsiteY1" fmla="*/ 64781 h 1648694"/>
              <a:gd name="connsiteX2" fmla="*/ 1261243 w 1261243"/>
              <a:gd name="connsiteY2" fmla="*/ 127757 h 1648694"/>
              <a:gd name="connsiteX3" fmla="*/ 1261243 w 1261243"/>
              <a:gd name="connsiteY3" fmla="*/ 1520938 h 1648694"/>
              <a:gd name="connsiteX4" fmla="*/ 1145220 w 1261243"/>
              <a:gd name="connsiteY4" fmla="*/ 1583913 h 1648694"/>
              <a:gd name="connsiteX5" fmla="*/ 824347 w 1261243"/>
              <a:gd name="connsiteY5" fmla="*/ 1648694 h 1648694"/>
              <a:gd name="connsiteX6" fmla="*/ 0 w 1261243"/>
              <a:gd name="connsiteY6" fmla="*/ 824347 h 1648694"/>
              <a:gd name="connsiteX7" fmla="*/ 824347 w 1261243"/>
              <a:gd name="connsiteY7" fmla="*/ 0 h 1648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1243" h="1648694">
                <a:moveTo>
                  <a:pt x="824347" y="0"/>
                </a:moveTo>
                <a:cubicBezTo>
                  <a:pt x="938165" y="0"/>
                  <a:pt x="1046596" y="23067"/>
                  <a:pt x="1145220" y="64781"/>
                </a:cubicBezTo>
                <a:lnTo>
                  <a:pt x="1261243" y="127757"/>
                </a:lnTo>
                <a:lnTo>
                  <a:pt x="1261243" y="1520938"/>
                </a:lnTo>
                <a:lnTo>
                  <a:pt x="1145220" y="1583913"/>
                </a:lnTo>
                <a:cubicBezTo>
                  <a:pt x="1046596" y="1625627"/>
                  <a:pt x="938165" y="1648694"/>
                  <a:pt x="824347" y="1648694"/>
                </a:cubicBezTo>
                <a:cubicBezTo>
                  <a:pt x="369073" y="1648694"/>
                  <a:pt x="0" y="1279621"/>
                  <a:pt x="0" y="824347"/>
                </a:cubicBezTo>
                <a:cubicBezTo>
                  <a:pt x="0" y="369073"/>
                  <a:pt x="369073" y="0"/>
                  <a:pt x="824347" y="0"/>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5">
            <a:extLst>
              <a:ext uri="{FF2B5EF4-FFF2-40B4-BE49-F238E27FC236}">
                <a16:creationId xmlns:a16="http://schemas.microsoft.com/office/drawing/2014/main" id="{C6E6F147-CFB8-79E0-0D05-5A330B840557}"/>
              </a:ext>
            </a:extLst>
          </p:cNvPr>
          <p:cNvPicPr>
            <a:picLocks noChangeAspect="1"/>
          </p:cNvPicPr>
          <p:nvPr/>
        </p:nvPicPr>
        <p:blipFill>
          <a:blip r:embed="rId4"/>
          <a:stretch>
            <a:fillRect/>
          </a:stretch>
        </p:blipFill>
        <p:spPr>
          <a:xfrm>
            <a:off x="9708044" y="4205882"/>
            <a:ext cx="2161997" cy="2118757"/>
          </a:xfrm>
          <a:custGeom>
            <a:avLst/>
            <a:gdLst/>
            <a:ahLst/>
            <a:cxnLst/>
            <a:rect l="l" t="t" r="r" b="b"/>
            <a:pathLst>
              <a:path w="2565029" h="2588972">
                <a:moveTo>
                  <a:pt x="69897" y="0"/>
                </a:moveTo>
                <a:lnTo>
                  <a:pt x="2495132" y="0"/>
                </a:lnTo>
                <a:cubicBezTo>
                  <a:pt x="2533735" y="0"/>
                  <a:pt x="2565029" y="31294"/>
                  <a:pt x="2565029" y="69897"/>
                </a:cubicBezTo>
                <a:lnTo>
                  <a:pt x="2565029" y="2519075"/>
                </a:lnTo>
                <a:cubicBezTo>
                  <a:pt x="2565029" y="2557678"/>
                  <a:pt x="2533735" y="2588972"/>
                  <a:pt x="2495132" y="2588972"/>
                </a:cubicBezTo>
                <a:lnTo>
                  <a:pt x="69897" y="2588972"/>
                </a:lnTo>
                <a:cubicBezTo>
                  <a:pt x="31294" y="2588972"/>
                  <a:pt x="0" y="2557678"/>
                  <a:pt x="0" y="2519075"/>
                </a:cubicBezTo>
                <a:lnTo>
                  <a:pt x="0" y="69897"/>
                </a:lnTo>
                <a:cubicBezTo>
                  <a:pt x="0" y="31294"/>
                  <a:pt x="31294" y="0"/>
                  <a:pt x="69897" y="0"/>
                </a:cubicBezTo>
                <a:close/>
              </a:path>
            </a:pathLst>
          </a:custGeom>
        </p:spPr>
      </p:pic>
      <p:sp>
        <p:nvSpPr>
          <p:cNvPr id="36" name="Freeform: Shape 35">
            <a:extLst>
              <a:ext uri="{FF2B5EF4-FFF2-40B4-BE49-F238E27FC236}">
                <a16:creationId xmlns:a16="http://schemas.microsoft.com/office/drawing/2014/main" id="{E97546D8-565E-45FE-8079-058CAED5A0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6710830" y="5005247"/>
            <a:ext cx="2170501" cy="2254419"/>
          </a:xfrm>
          <a:custGeom>
            <a:avLst/>
            <a:gdLst>
              <a:gd name="connsiteX0" fmla="*/ 2129607 w 2170501"/>
              <a:gd name="connsiteY0" fmla="*/ 1918583 h 2254419"/>
              <a:gd name="connsiteX1" fmla="*/ 2170492 w 2170501"/>
              <a:gd name="connsiteY1" fmla="*/ 1986678 h 2254419"/>
              <a:gd name="connsiteX2" fmla="*/ 2143122 w 2170501"/>
              <a:gd name="connsiteY2" fmla="*/ 2219532 h 2254419"/>
              <a:gd name="connsiteX3" fmla="*/ 2134528 w 2170501"/>
              <a:gd name="connsiteY3" fmla="*/ 2254419 h 2254419"/>
              <a:gd name="connsiteX4" fmla="*/ 1992178 w 2170501"/>
              <a:gd name="connsiteY4" fmla="*/ 2205563 h 2254419"/>
              <a:gd name="connsiteX5" fmla="*/ 1995353 w 2170501"/>
              <a:gd name="connsiteY5" fmla="*/ 2192695 h 2254419"/>
              <a:gd name="connsiteX6" fmla="*/ 2020595 w 2170501"/>
              <a:gd name="connsiteY6" fmla="*/ 1978457 h 2254419"/>
              <a:gd name="connsiteX7" fmla="*/ 2102402 w 2170501"/>
              <a:gd name="connsiteY7" fmla="*/ 1910681 h 2254419"/>
              <a:gd name="connsiteX8" fmla="*/ 2129607 w 2170501"/>
              <a:gd name="connsiteY8" fmla="*/ 1918583 h 2254419"/>
              <a:gd name="connsiteX9" fmla="*/ 1874324 w 2170501"/>
              <a:gd name="connsiteY9" fmla="*/ 904226 h 2254419"/>
              <a:gd name="connsiteX10" fmla="*/ 1919011 w 2170501"/>
              <a:gd name="connsiteY10" fmla="*/ 937393 h 2254419"/>
              <a:gd name="connsiteX11" fmla="*/ 2101793 w 2170501"/>
              <a:gd name="connsiteY11" fmla="*/ 1368166 h 2254419"/>
              <a:gd name="connsiteX12" fmla="*/ 2049988 w 2170501"/>
              <a:gd name="connsiteY12" fmla="*/ 1460853 h 2254419"/>
              <a:gd name="connsiteX13" fmla="*/ 2029492 w 2170501"/>
              <a:gd name="connsiteY13" fmla="*/ 1463442 h 2254419"/>
              <a:gd name="connsiteX14" fmla="*/ 2029492 w 2170501"/>
              <a:gd name="connsiteY14" fmla="*/ 1463668 h 2254419"/>
              <a:gd name="connsiteX15" fmla="*/ 1957302 w 2170501"/>
              <a:gd name="connsiteY15" fmla="*/ 1409047 h 2254419"/>
              <a:gd name="connsiteX16" fmla="*/ 1789159 w 2170501"/>
              <a:gd name="connsiteY16" fmla="*/ 1012848 h 2254419"/>
              <a:gd name="connsiteX17" fmla="*/ 1819072 w 2170501"/>
              <a:gd name="connsiteY17" fmla="*/ 910914 h 2254419"/>
              <a:gd name="connsiteX18" fmla="*/ 1874324 w 2170501"/>
              <a:gd name="connsiteY18" fmla="*/ 904226 h 2254419"/>
              <a:gd name="connsiteX19" fmla="*/ 565076 w 2170501"/>
              <a:gd name="connsiteY19" fmla="*/ 25347 h 2254419"/>
              <a:gd name="connsiteX20" fmla="*/ 602104 w 2170501"/>
              <a:gd name="connsiteY20" fmla="*/ 99534 h 2254419"/>
              <a:gd name="connsiteX21" fmla="*/ 527134 w 2170501"/>
              <a:gd name="connsiteY21" fmla="*/ 165379 h 2254419"/>
              <a:gd name="connsiteX22" fmla="*/ 517223 w 2170501"/>
              <a:gd name="connsiteY22" fmla="*/ 164816 h 2254419"/>
              <a:gd name="connsiteX23" fmla="*/ 86562 w 2170501"/>
              <a:gd name="connsiteY23" fmla="*/ 162226 h 2254419"/>
              <a:gd name="connsiteX24" fmla="*/ 886 w 2170501"/>
              <a:gd name="connsiteY24" fmla="*/ 99416 h 2254419"/>
              <a:gd name="connsiteX25" fmla="*/ 63695 w 2170501"/>
              <a:gd name="connsiteY25" fmla="*/ 13740 h 2254419"/>
              <a:gd name="connsiteX26" fmla="*/ 68993 w 2170501"/>
              <a:gd name="connsiteY26" fmla="*/ 13116 h 2254419"/>
              <a:gd name="connsiteX27" fmla="*/ 536819 w 2170501"/>
              <a:gd name="connsiteY27" fmla="*/ 15931 h 2254419"/>
              <a:gd name="connsiteX28" fmla="*/ 565076 w 2170501"/>
              <a:gd name="connsiteY28" fmla="*/ 25347 h 2254419"/>
              <a:gd name="connsiteX29" fmla="*/ 1132468 w 2170501"/>
              <a:gd name="connsiteY29" fmla="*/ 198602 h 2254419"/>
              <a:gd name="connsiteX30" fmla="*/ 1521686 w 2170501"/>
              <a:gd name="connsiteY30" fmla="*/ 458304 h 2254419"/>
              <a:gd name="connsiteX31" fmla="*/ 1529659 w 2170501"/>
              <a:gd name="connsiteY31" fmla="*/ 564078 h 2254419"/>
              <a:gd name="connsiteX32" fmla="*/ 1472583 w 2170501"/>
              <a:gd name="connsiteY32" fmla="*/ 590184 h 2254419"/>
              <a:gd name="connsiteX33" fmla="*/ 1472245 w 2170501"/>
              <a:gd name="connsiteY33" fmla="*/ 590184 h 2254419"/>
              <a:gd name="connsiteX34" fmla="*/ 1423143 w 2170501"/>
              <a:gd name="connsiteY34" fmla="*/ 572389 h 2254419"/>
              <a:gd name="connsiteX35" fmla="*/ 1064896 w 2170501"/>
              <a:gd name="connsiteY35" fmla="*/ 332846 h 2254419"/>
              <a:gd name="connsiteX36" fmla="*/ 1031562 w 2170501"/>
              <a:gd name="connsiteY36" fmla="*/ 231938 h 2254419"/>
              <a:gd name="connsiteX37" fmla="*/ 1132468 w 2170501"/>
              <a:gd name="connsiteY37" fmla="*/ 198602 h 225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70501" h="2254419">
                <a:moveTo>
                  <a:pt x="2129607" y="1918583"/>
                </a:moveTo>
                <a:cubicBezTo>
                  <a:pt x="2154398" y="1931279"/>
                  <a:pt x="2170966" y="1957258"/>
                  <a:pt x="2170492" y="1986678"/>
                </a:cubicBezTo>
                <a:cubicBezTo>
                  <a:pt x="2166208" y="2064866"/>
                  <a:pt x="2157057" y="2142632"/>
                  <a:pt x="2143122" y="2219532"/>
                </a:cubicBezTo>
                <a:lnTo>
                  <a:pt x="2134528" y="2254419"/>
                </a:lnTo>
                <a:lnTo>
                  <a:pt x="1992178" y="2205563"/>
                </a:lnTo>
                <a:lnTo>
                  <a:pt x="1995353" y="2192695"/>
                </a:lnTo>
                <a:cubicBezTo>
                  <a:pt x="2008198" y="2121944"/>
                  <a:pt x="2016634" y="2050393"/>
                  <a:pt x="2020595" y="1978457"/>
                </a:cubicBezTo>
                <a:cubicBezTo>
                  <a:pt x="2024469" y="1937147"/>
                  <a:pt x="2061092" y="1906808"/>
                  <a:pt x="2102402" y="1910681"/>
                </a:cubicBezTo>
                <a:cubicBezTo>
                  <a:pt x="2112167" y="1911596"/>
                  <a:pt x="2121344" y="1914352"/>
                  <a:pt x="2129607" y="1918583"/>
                </a:cubicBezTo>
                <a:close/>
                <a:moveTo>
                  <a:pt x="1874324" y="904226"/>
                </a:moveTo>
                <a:cubicBezTo>
                  <a:pt x="1892306" y="908991"/>
                  <a:pt x="1908526" y="920398"/>
                  <a:pt x="1919011" y="937393"/>
                </a:cubicBezTo>
                <a:cubicBezTo>
                  <a:pt x="1997699" y="1072785"/>
                  <a:pt x="2059099" y="1217502"/>
                  <a:pt x="2101793" y="1368166"/>
                </a:cubicBezTo>
                <a:cubicBezTo>
                  <a:pt x="2113067" y="1408067"/>
                  <a:pt x="2089878" y="1449546"/>
                  <a:pt x="2049988" y="1460853"/>
                </a:cubicBezTo>
                <a:cubicBezTo>
                  <a:pt x="2043310" y="1462643"/>
                  <a:pt x="2036406" y="1463511"/>
                  <a:pt x="2029492" y="1463442"/>
                </a:cubicBezTo>
                <a:lnTo>
                  <a:pt x="2029492" y="1463668"/>
                </a:lnTo>
                <a:cubicBezTo>
                  <a:pt x="1995920" y="1463668"/>
                  <a:pt x="1966424" y="1441358"/>
                  <a:pt x="1957302" y="1409047"/>
                </a:cubicBezTo>
                <a:cubicBezTo>
                  <a:pt x="1918054" y="1270468"/>
                  <a:pt x="1861564" y="1137362"/>
                  <a:pt x="1789159" y="1012848"/>
                </a:cubicBezTo>
                <a:cubicBezTo>
                  <a:pt x="1769270" y="976439"/>
                  <a:pt x="1782660" y="930802"/>
                  <a:pt x="1819072" y="910914"/>
                </a:cubicBezTo>
                <a:cubicBezTo>
                  <a:pt x="1836601" y="901341"/>
                  <a:pt x="1856343" y="899462"/>
                  <a:pt x="1874324" y="904226"/>
                </a:cubicBezTo>
                <a:close/>
                <a:moveTo>
                  <a:pt x="565076" y="25347"/>
                </a:moveTo>
                <a:cubicBezTo>
                  <a:pt x="590405" y="39934"/>
                  <a:pt x="605899" y="68698"/>
                  <a:pt x="602104" y="99534"/>
                </a:cubicBezTo>
                <a:cubicBezTo>
                  <a:pt x="597454" y="137333"/>
                  <a:pt x="565217" y="165647"/>
                  <a:pt x="527134" y="165379"/>
                </a:cubicBezTo>
                <a:cubicBezTo>
                  <a:pt x="523821" y="165412"/>
                  <a:pt x="520510" y="165224"/>
                  <a:pt x="517223" y="164816"/>
                </a:cubicBezTo>
                <a:cubicBezTo>
                  <a:pt x="374328" y="146158"/>
                  <a:pt x="229672" y="145287"/>
                  <a:pt x="86562" y="162226"/>
                </a:cubicBezTo>
                <a:cubicBezTo>
                  <a:pt x="45559" y="168541"/>
                  <a:pt x="7201" y="140420"/>
                  <a:pt x="886" y="99416"/>
                </a:cubicBezTo>
                <a:cubicBezTo>
                  <a:pt x="-5428" y="58412"/>
                  <a:pt x="22692" y="20054"/>
                  <a:pt x="63695" y="13740"/>
                </a:cubicBezTo>
                <a:cubicBezTo>
                  <a:pt x="65453" y="13470"/>
                  <a:pt x="67220" y="13261"/>
                  <a:pt x="68993" y="13116"/>
                </a:cubicBezTo>
                <a:cubicBezTo>
                  <a:pt x="224454" y="-5269"/>
                  <a:pt x="381592" y="-4323"/>
                  <a:pt x="536819" y="15931"/>
                </a:cubicBezTo>
                <a:cubicBezTo>
                  <a:pt x="547097" y="17195"/>
                  <a:pt x="556633" y="20483"/>
                  <a:pt x="565076" y="25347"/>
                </a:cubicBezTo>
                <a:close/>
                <a:moveTo>
                  <a:pt x="1132468" y="198602"/>
                </a:moveTo>
                <a:cubicBezTo>
                  <a:pt x="1272445" y="268739"/>
                  <a:pt x="1403185" y="355973"/>
                  <a:pt x="1521686" y="458304"/>
                </a:cubicBezTo>
                <a:cubicBezTo>
                  <a:pt x="1553095" y="485311"/>
                  <a:pt x="1556665" y="532668"/>
                  <a:pt x="1529659" y="564078"/>
                </a:cubicBezTo>
                <a:cubicBezTo>
                  <a:pt x="1515367" y="580705"/>
                  <a:pt x="1494511" y="590242"/>
                  <a:pt x="1472583" y="590184"/>
                </a:cubicBezTo>
                <a:lnTo>
                  <a:pt x="1472245" y="590184"/>
                </a:lnTo>
                <a:cubicBezTo>
                  <a:pt x="1454271" y="590357"/>
                  <a:pt x="1436837" y="584037"/>
                  <a:pt x="1423143" y="572389"/>
                </a:cubicBezTo>
                <a:cubicBezTo>
                  <a:pt x="1314092" y="478031"/>
                  <a:pt x="1193758" y="397569"/>
                  <a:pt x="1064896" y="332846"/>
                </a:cubicBezTo>
                <a:cubicBezTo>
                  <a:pt x="1027826" y="314186"/>
                  <a:pt x="1012901" y="269007"/>
                  <a:pt x="1031562" y="231938"/>
                </a:cubicBezTo>
                <a:cubicBezTo>
                  <a:pt x="1050220" y="194867"/>
                  <a:pt x="1095399" y="179942"/>
                  <a:pt x="1132468" y="198602"/>
                </a:cubicBezTo>
                <a:close/>
              </a:path>
            </a:pathLst>
          </a:custGeom>
          <a:solidFill>
            <a:schemeClr val="accent4"/>
          </a:solidFill>
          <a:ln w="9525" cap="flat">
            <a:noFill/>
            <a:prstDash val="solid"/>
            <a:miter/>
          </a:ln>
        </p:spPr>
        <p:txBody>
          <a:bodyPr wrap="square" rtlCol="0" anchor="ctr">
            <a:noAutofit/>
          </a:bodyPr>
          <a:lstStyle/>
          <a:p>
            <a:endParaRPr lang="en-US"/>
          </a:p>
        </p:txBody>
      </p:sp>
      <p:sp>
        <p:nvSpPr>
          <p:cNvPr id="38" name="Freeform: Shape 37">
            <a:extLst>
              <a:ext uri="{FF2B5EF4-FFF2-40B4-BE49-F238E27FC236}">
                <a16:creationId xmlns:a16="http://schemas.microsoft.com/office/drawing/2014/main" id="{33E49524-66B4-4DB0-AD09-DC8B9874E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6092" y="6039059"/>
            <a:ext cx="1978348" cy="818941"/>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6F572F42-A65E-6475-6E73-A7709A237087}"/>
              </a:ext>
            </a:extLst>
          </p:cNvPr>
          <p:cNvSpPr txBox="1"/>
          <p:nvPr/>
        </p:nvSpPr>
        <p:spPr>
          <a:xfrm>
            <a:off x="-1554128" y="4940502"/>
            <a:ext cx="9712085" cy="18620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600"/>
              </a:spcAft>
            </a:pPr>
            <a:r>
              <a:rPr lang="en-US" sz="1500">
                <a:cs typeface="Calibri"/>
              </a:rPr>
              <a:t>A Project by</a:t>
            </a:r>
          </a:p>
          <a:p>
            <a:pPr algn="ctr">
              <a:spcAft>
                <a:spcPts val="600"/>
              </a:spcAft>
            </a:pPr>
            <a:endParaRPr lang="en-US" sz="1500">
              <a:cs typeface="Calibri"/>
            </a:endParaRPr>
          </a:p>
          <a:p>
            <a:pPr algn="ctr">
              <a:spcAft>
                <a:spcPts val="600"/>
              </a:spcAft>
            </a:pPr>
            <a:r>
              <a:rPr lang="en-US" sz="1500">
                <a:cs typeface="Calibri"/>
              </a:rPr>
              <a:t>PRIYANK BHATTACHARYYA</a:t>
            </a:r>
          </a:p>
          <a:p>
            <a:pPr algn="ctr">
              <a:spcAft>
                <a:spcPts val="600"/>
              </a:spcAft>
            </a:pPr>
            <a:r>
              <a:rPr lang="en-US" sz="1500">
                <a:cs typeface="Calibri"/>
              </a:rPr>
              <a:t>ADITYA JHA</a:t>
            </a:r>
          </a:p>
          <a:p>
            <a:pPr algn="ctr">
              <a:spcAft>
                <a:spcPts val="600"/>
              </a:spcAft>
            </a:pPr>
            <a:r>
              <a:rPr lang="en-US" sz="1500">
                <a:cs typeface="Calibri"/>
              </a:rPr>
              <a:t>RANIT PAL</a:t>
            </a:r>
          </a:p>
          <a:p>
            <a:pPr algn="ctr">
              <a:spcAft>
                <a:spcPts val="600"/>
              </a:spcAft>
            </a:pPr>
            <a:r>
              <a:rPr lang="en-US" sz="1500">
                <a:cs typeface="Calibri"/>
              </a:rPr>
              <a:t>GOURAV THAKUR</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33"/>
          <p:cNvPicPr preferRelativeResize="0"/>
          <p:nvPr/>
        </p:nvPicPr>
        <p:blipFill rotWithShape="1">
          <a:blip r:embed="rId3">
            <a:alphaModFix/>
          </a:blip>
          <a:srcRect/>
          <a:stretch/>
        </p:blipFill>
        <p:spPr>
          <a:xfrm>
            <a:off x="0" y="0"/>
            <a:ext cx="12192120" cy="6858000"/>
          </a:xfrm>
          <a:prstGeom prst="rect">
            <a:avLst/>
          </a:prstGeom>
          <a:noFill/>
          <a:ln>
            <a:noFill/>
          </a:ln>
        </p:spPr>
      </p:pic>
      <p:grpSp>
        <p:nvGrpSpPr>
          <p:cNvPr id="184" name="Google Shape;184;p33"/>
          <p:cNvGrpSpPr/>
          <p:nvPr/>
        </p:nvGrpSpPr>
        <p:grpSpPr>
          <a:xfrm>
            <a:off x="5493600" y="103050"/>
            <a:ext cx="3925020" cy="2453137"/>
            <a:chOff x="0" y="285930"/>
            <a:chExt cx="3925020" cy="2453137"/>
          </a:xfrm>
        </p:grpSpPr>
        <p:sp>
          <p:nvSpPr>
            <p:cNvPr id="185" name="Google Shape;185;p33"/>
            <p:cNvSpPr/>
            <p:nvPr/>
          </p:nvSpPr>
          <p:spPr>
            <a:xfrm>
              <a:off x="0" y="285930"/>
              <a:ext cx="3925020" cy="2453137"/>
            </a:xfrm>
            <a:custGeom>
              <a:avLst/>
              <a:gdLst/>
              <a:ahLst/>
              <a:cxnLst/>
              <a:rect l="l" t="t" r="r" b="b"/>
              <a:pathLst>
                <a:path w="120000" h="120000" extrusionOk="0">
                  <a:moveTo>
                    <a:pt x="0" y="120000"/>
                  </a:moveTo>
                  <a:quadBezTo>
                    <a:pt x="20000" y="40000"/>
                    <a:pt x="101250" y="15000"/>
                  </a:quadBezTo>
                  <a:lnTo>
                    <a:pt x="100194" y="0"/>
                  </a:lnTo>
                  <a:lnTo>
                    <a:pt x="120000" y="24000"/>
                  </a:lnTo>
                  <a:lnTo>
                    <a:pt x="104419" y="60000"/>
                  </a:lnTo>
                  <a:lnTo>
                    <a:pt x="103363" y="45000"/>
                  </a:lnTo>
                  <a:quadBezTo>
                    <a:pt x="30000" y="55000"/>
                    <a:pt x="0" y="120000"/>
                  </a:quadBezTo>
                  <a:close/>
                </a:path>
              </a:pathLst>
            </a:custGeom>
            <a:solidFill>
              <a:srgbClr val="E5CB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3"/>
            <p:cNvSpPr/>
            <p:nvPr/>
          </p:nvSpPr>
          <p:spPr>
            <a:xfrm>
              <a:off x="2994790" y="783426"/>
              <a:ext cx="290451" cy="290451"/>
            </a:xfrm>
            <a:prstGeom prst="ellipse">
              <a:avLst/>
            </a:prstGeom>
            <a:solidFill>
              <a:srgbClr val="B71B42"/>
            </a:solidFill>
            <a:ln w="158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3"/>
            <p:cNvSpPr/>
            <p:nvPr/>
          </p:nvSpPr>
          <p:spPr>
            <a:xfrm>
              <a:off x="1570008" y="928652"/>
              <a:ext cx="1570008" cy="1810415"/>
            </a:xfrm>
            <a:prstGeom prst="round2DiagRect">
              <a:avLst>
                <a:gd name="adj1" fmla="val 16667"/>
                <a:gd name="adj2" fmla="val 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3"/>
            <p:cNvSpPr txBox="1"/>
            <p:nvPr/>
          </p:nvSpPr>
          <p:spPr>
            <a:xfrm>
              <a:off x="1646649" y="1005293"/>
              <a:ext cx="1416726" cy="1657133"/>
            </a:xfrm>
            <a:prstGeom prst="rect">
              <a:avLst/>
            </a:prstGeom>
            <a:noFill/>
            <a:ln>
              <a:noFill/>
            </a:ln>
          </p:spPr>
          <p:txBody>
            <a:bodyPr spcFirstLastPara="1" wrap="square" lIns="0" tIns="0" rIns="153900" bIns="0" anchor="t" anchorCtr="0">
              <a:noAutofit/>
            </a:bodyPr>
            <a:lstStyle/>
            <a:p>
              <a:pPr marL="0" marR="0" lvl="0" indent="0" algn="r" rtl="0">
                <a:lnSpc>
                  <a:spcPct val="90000"/>
                </a:lnSpc>
                <a:spcBef>
                  <a:spcPts val="0"/>
                </a:spcBef>
                <a:spcAft>
                  <a:spcPts val="0"/>
                </a:spcAft>
                <a:buSzPts val="1700"/>
                <a:buFont typeface="Gill Sans"/>
                <a:buNone/>
              </a:pPr>
              <a:r>
                <a:rPr lang="en-GB" sz="1300" b="1">
                  <a:latin typeface="Gill Sans"/>
                  <a:ea typeface="Gill Sans"/>
                  <a:cs typeface="Gill Sans"/>
                  <a:sym typeface="Gill Sans"/>
                </a:rPr>
                <a:t>DONORS CAN CLICK ON THIS BUTTON TO REGISTER AS A DONOR.</a:t>
              </a:r>
              <a:endParaRPr sz="1300" b="1"/>
            </a:p>
          </p:txBody>
        </p:sp>
      </p:grpSp>
    </p:spTree>
    <p:extLst>
      <p:ext uri="{BB962C8B-B14F-4D97-AF65-F5344CB8AC3E}">
        <p14:creationId xmlns:p14="http://schemas.microsoft.com/office/powerpoint/2010/main" val="1789767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34" descr="Graphical user interface&#10;&#10;Description automatically generated"/>
          <p:cNvPicPr preferRelativeResize="0"/>
          <p:nvPr/>
        </p:nvPicPr>
        <p:blipFill rotWithShape="1">
          <a:blip r:embed="rId3">
            <a:alphaModFix/>
          </a:blip>
          <a:srcRect/>
          <a:stretch/>
        </p:blipFill>
        <p:spPr>
          <a:xfrm>
            <a:off x="0" y="0"/>
            <a:ext cx="12192120" cy="6858000"/>
          </a:xfrm>
          <a:prstGeom prst="rect">
            <a:avLst/>
          </a:prstGeom>
          <a:noFill/>
          <a:ln>
            <a:noFill/>
          </a:ln>
        </p:spPr>
      </p:pic>
      <p:grpSp>
        <p:nvGrpSpPr>
          <p:cNvPr id="194" name="Google Shape;194;p34"/>
          <p:cNvGrpSpPr/>
          <p:nvPr/>
        </p:nvGrpSpPr>
        <p:grpSpPr>
          <a:xfrm>
            <a:off x="-287640" y="2561129"/>
            <a:ext cx="4572000" cy="2857501"/>
            <a:chOff x="0" y="400049"/>
            <a:chExt cx="4572000" cy="2857501"/>
          </a:xfrm>
        </p:grpSpPr>
        <p:sp>
          <p:nvSpPr>
            <p:cNvPr id="195" name="Google Shape;195;p34"/>
            <p:cNvSpPr/>
            <p:nvPr/>
          </p:nvSpPr>
          <p:spPr>
            <a:xfrm>
              <a:off x="0" y="400049"/>
              <a:ext cx="4572000" cy="2857500"/>
            </a:xfrm>
            <a:custGeom>
              <a:avLst/>
              <a:gdLst/>
              <a:ahLst/>
              <a:cxnLst/>
              <a:rect l="l" t="t" r="r" b="b"/>
              <a:pathLst>
                <a:path w="120000" h="120000" extrusionOk="0">
                  <a:moveTo>
                    <a:pt x="0" y="120000"/>
                  </a:moveTo>
                  <a:quadBezTo>
                    <a:pt x="20000" y="40000"/>
                    <a:pt x="101250" y="15000"/>
                  </a:quadBezTo>
                  <a:lnTo>
                    <a:pt x="100194" y="0"/>
                  </a:lnTo>
                  <a:lnTo>
                    <a:pt x="120000" y="24000"/>
                  </a:lnTo>
                  <a:lnTo>
                    <a:pt x="104419" y="60000"/>
                  </a:lnTo>
                  <a:lnTo>
                    <a:pt x="103363" y="45000"/>
                  </a:lnTo>
                  <a:quadBezTo>
                    <a:pt x="30000" y="55000"/>
                    <a:pt x="0" y="120000"/>
                  </a:quadBezTo>
                  <a:close/>
                </a:path>
              </a:pathLst>
            </a:custGeom>
            <a:solidFill>
              <a:srgbClr val="E5CB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4"/>
            <p:cNvSpPr/>
            <p:nvPr/>
          </p:nvSpPr>
          <p:spPr>
            <a:xfrm>
              <a:off x="3488436" y="979550"/>
              <a:ext cx="338328" cy="338328"/>
            </a:xfrm>
            <a:prstGeom prst="ellipse">
              <a:avLst/>
            </a:prstGeom>
            <a:solidFill>
              <a:srgbClr val="B71B42"/>
            </a:solidFill>
            <a:ln w="158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4"/>
            <p:cNvSpPr/>
            <p:nvPr/>
          </p:nvSpPr>
          <p:spPr>
            <a:xfrm>
              <a:off x="1828800" y="1148715"/>
              <a:ext cx="1828800" cy="2108835"/>
            </a:xfrm>
            <a:prstGeom prst="round2DiagRect">
              <a:avLst>
                <a:gd name="adj1" fmla="val 16667"/>
                <a:gd name="adj2" fmla="val 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4"/>
            <p:cNvSpPr txBox="1"/>
            <p:nvPr/>
          </p:nvSpPr>
          <p:spPr>
            <a:xfrm>
              <a:off x="1918075" y="1237990"/>
              <a:ext cx="1650250" cy="1930285"/>
            </a:xfrm>
            <a:prstGeom prst="rect">
              <a:avLst/>
            </a:prstGeom>
            <a:noFill/>
            <a:ln>
              <a:noFill/>
            </a:ln>
          </p:spPr>
          <p:txBody>
            <a:bodyPr spcFirstLastPara="1" wrap="square" lIns="0" tIns="0" rIns="179250" bIns="0" anchor="t" anchorCtr="0">
              <a:noAutofit/>
            </a:bodyPr>
            <a:lstStyle/>
            <a:p>
              <a:pPr marL="0" marR="0" lvl="0" indent="0" algn="r" rtl="0">
                <a:lnSpc>
                  <a:spcPct val="90000"/>
                </a:lnSpc>
                <a:spcBef>
                  <a:spcPts val="0"/>
                </a:spcBef>
                <a:spcAft>
                  <a:spcPts val="0"/>
                </a:spcAft>
                <a:buClr>
                  <a:schemeClr val="dk1"/>
                </a:buClr>
                <a:buSzPts val="1700"/>
                <a:buFont typeface="Gill Sans"/>
                <a:buNone/>
              </a:pPr>
              <a:r>
                <a:rPr lang="en-GB" b="1">
                  <a:solidFill>
                    <a:schemeClr val="dk1"/>
                  </a:solidFill>
                  <a:latin typeface="Gill Sans"/>
                  <a:ea typeface="Gill Sans"/>
                  <a:cs typeface="Gill Sans"/>
                  <a:sym typeface="Gill Sans"/>
                </a:rPr>
                <a:t>DONORS HAVE TO FILL</a:t>
              </a:r>
              <a:r>
                <a:rPr lang="en-GB" b="1">
                  <a:solidFill>
                    <a:schemeClr val="lt1"/>
                  </a:solidFill>
                  <a:latin typeface="Gill Sans"/>
                  <a:ea typeface="Gill Sans"/>
                  <a:cs typeface="Gill Sans"/>
                  <a:sym typeface="Gill Sans"/>
                </a:rPr>
                <a:t> THIS FORM TO REGISTER SUCCESSFULLY.</a:t>
              </a:r>
              <a:endParaRPr b="1">
                <a:latin typeface="Gill Sans"/>
                <a:ea typeface="Gill Sans"/>
                <a:cs typeface="Gill Sans"/>
                <a:sym typeface="Gill Sans"/>
              </a:endParaRPr>
            </a:p>
          </p:txBody>
        </p:sp>
      </p:grpSp>
    </p:spTree>
    <p:extLst>
      <p:ext uri="{BB962C8B-B14F-4D97-AF65-F5344CB8AC3E}">
        <p14:creationId xmlns:p14="http://schemas.microsoft.com/office/powerpoint/2010/main" val="3671664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p37"/>
          <p:cNvPicPr preferRelativeResize="0"/>
          <p:nvPr/>
        </p:nvPicPr>
        <p:blipFill rotWithShape="1">
          <a:blip r:embed="rId3">
            <a:alphaModFix/>
          </a:blip>
          <a:srcRect/>
          <a:stretch/>
        </p:blipFill>
        <p:spPr>
          <a:xfrm>
            <a:off x="640080" y="1737360"/>
            <a:ext cx="10789920" cy="2485800"/>
          </a:xfrm>
          <a:prstGeom prst="rect">
            <a:avLst/>
          </a:prstGeom>
          <a:noFill/>
          <a:ln>
            <a:noFill/>
          </a:ln>
        </p:spPr>
      </p:pic>
      <p:grpSp>
        <p:nvGrpSpPr>
          <p:cNvPr id="227" name="Google Shape;227;p37"/>
          <p:cNvGrpSpPr/>
          <p:nvPr/>
        </p:nvGrpSpPr>
        <p:grpSpPr>
          <a:xfrm>
            <a:off x="731520" y="2564730"/>
            <a:ext cx="4370361" cy="2509945"/>
            <a:chOff x="0" y="285930"/>
            <a:chExt cx="4370361" cy="2509945"/>
          </a:xfrm>
        </p:grpSpPr>
        <p:sp>
          <p:nvSpPr>
            <p:cNvPr id="228" name="Google Shape;228;p37"/>
            <p:cNvSpPr/>
            <p:nvPr/>
          </p:nvSpPr>
          <p:spPr>
            <a:xfrm>
              <a:off x="0" y="285930"/>
              <a:ext cx="3925020" cy="2453137"/>
            </a:xfrm>
            <a:custGeom>
              <a:avLst/>
              <a:gdLst/>
              <a:ahLst/>
              <a:cxnLst/>
              <a:rect l="l" t="t" r="r" b="b"/>
              <a:pathLst>
                <a:path w="120000" h="120000" extrusionOk="0">
                  <a:moveTo>
                    <a:pt x="0" y="120000"/>
                  </a:moveTo>
                  <a:quadBezTo>
                    <a:pt x="20000" y="40000"/>
                    <a:pt x="101250" y="15000"/>
                  </a:quadBezTo>
                  <a:lnTo>
                    <a:pt x="100194" y="0"/>
                  </a:lnTo>
                  <a:lnTo>
                    <a:pt x="120000" y="24000"/>
                  </a:lnTo>
                  <a:lnTo>
                    <a:pt x="104419" y="60000"/>
                  </a:lnTo>
                  <a:lnTo>
                    <a:pt x="103363" y="45000"/>
                  </a:lnTo>
                  <a:quadBezTo>
                    <a:pt x="30000" y="55000"/>
                    <a:pt x="0" y="120000"/>
                  </a:quadBezTo>
                  <a:close/>
                </a:path>
              </a:pathLst>
            </a:custGeom>
            <a:solidFill>
              <a:srgbClr val="E5CB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7"/>
            <p:cNvSpPr/>
            <p:nvPr/>
          </p:nvSpPr>
          <p:spPr>
            <a:xfrm>
              <a:off x="2994790" y="783426"/>
              <a:ext cx="290451" cy="290451"/>
            </a:xfrm>
            <a:prstGeom prst="ellipse">
              <a:avLst/>
            </a:prstGeom>
            <a:solidFill>
              <a:srgbClr val="B71B42"/>
            </a:solidFill>
            <a:ln w="158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7"/>
            <p:cNvSpPr/>
            <p:nvPr/>
          </p:nvSpPr>
          <p:spPr>
            <a:xfrm>
              <a:off x="1570008" y="928652"/>
              <a:ext cx="1570008" cy="1810415"/>
            </a:xfrm>
            <a:prstGeom prst="round2DiagRect">
              <a:avLst>
                <a:gd name="adj1" fmla="val 16667"/>
                <a:gd name="adj2" fmla="val 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7"/>
            <p:cNvSpPr txBox="1"/>
            <p:nvPr/>
          </p:nvSpPr>
          <p:spPr>
            <a:xfrm>
              <a:off x="1646661" y="1138675"/>
              <a:ext cx="2723700" cy="1657200"/>
            </a:xfrm>
            <a:prstGeom prst="rect">
              <a:avLst/>
            </a:prstGeom>
            <a:noFill/>
            <a:ln>
              <a:noFill/>
            </a:ln>
          </p:spPr>
          <p:txBody>
            <a:bodyPr spcFirstLastPara="1" wrap="square" lIns="0" tIns="0" rIns="153900" bIns="0" anchor="t" anchorCtr="0">
              <a:noAutofit/>
            </a:bodyPr>
            <a:lstStyle/>
            <a:p>
              <a:pPr marL="0" marR="0" lvl="0" indent="0" algn="ctr" rtl="0">
                <a:lnSpc>
                  <a:spcPct val="90000"/>
                </a:lnSpc>
                <a:spcBef>
                  <a:spcPts val="0"/>
                </a:spcBef>
                <a:spcAft>
                  <a:spcPts val="0"/>
                </a:spcAft>
                <a:buSzPts val="1700"/>
                <a:buFont typeface="Gill Sans"/>
                <a:buNone/>
              </a:pPr>
              <a:r>
                <a:rPr lang="en-GB" b="1">
                  <a:latin typeface="Gill Sans"/>
                  <a:ea typeface="Gill Sans"/>
                  <a:cs typeface="Gill Sans"/>
                  <a:sym typeface="Gill Sans"/>
                </a:rPr>
                <a:t>OUR SYSTEMS WILL DISPLAY ALL THE AVAILABLE DONORS ACCORDING TO THE USER’S PREFERENCES.</a:t>
              </a:r>
              <a:endParaRPr b="1"/>
            </a:p>
          </p:txBody>
        </p:sp>
      </p:grpSp>
    </p:spTree>
    <p:extLst>
      <p:ext uri="{BB962C8B-B14F-4D97-AF65-F5344CB8AC3E}">
        <p14:creationId xmlns:p14="http://schemas.microsoft.com/office/powerpoint/2010/main" val="261475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4">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6">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518649"/>
            <a:ext cx="1128382" cy="847206"/>
            <a:chOff x="8183879" y="1000124"/>
            <a:chExt cx="1562267" cy="1172973"/>
          </a:xfrm>
        </p:grpSpPr>
        <p:sp>
          <p:nvSpPr>
            <p:cNvPr id="34"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6"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6" name="TextBox 5">
            <a:extLst>
              <a:ext uri="{FF2B5EF4-FFF2-40B4-BE49-F238E27FC236}">
                <a16:creationId xmlns:a16="http://schemas.microsoft.com/office/drawing/2014/main" id="{D510E126-CC2D-F187-359E-5B34E79A588A}"/>
              </a:ext>
            </a:extLst>
          </p:cNvPr>
          <p:cNvSpPr txBox="1"/>
          <p:nvPr/>
        </p:nvSpPr>
        <p:spPr>
          <a:xfrm>
            <a:off x="665913" y="1882527"/>
            <a:ext cx="11152549" cy="410370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pPr>
            <a:r>
              <a:rPr lang="en-US" sz="2000" dirty="0">
                <a:latin typeface="Arial"/>
                <a:cs typeface="Arial"/>
              </a:rPr>
              <a:t>After extreme hard work and effort over these last few months, our team has reached a point in this project where all the features like donor registration system, donor database management system, user authentication and login system, user searching and request systems, etc. are fully functional and operable. The project has been deployed in Amazon Web Services, and anyone from anywhere in the world can access our website. But, we are constantly looking for scopes to improve the project and constantly rectifying any errors or bugs that exist in the project.</a:t>
            </a:r>
            <a:endParaRPr lang="en-US" sz="2000" dirty="0">
              <a:latin typeface="Arial"/>
              <a:ea typeface="+mn-lt"/>
              <a:cs typeface="Arial"/>
            </a:endParaRPr>
          </a:p>
          <a:p>
            <a:pPr marL="285750" indent="-228600">
              <a:lnSpc>
                <a:spcPct val="90000"/>
              </a:lnSpc>
              <a:spcAft>
                <a:spcPts val="600"/>
              </a:spcAft>
              <a:buFont typeface="Arial,Sans-Serif"/>
              <a:buChar char="•"/>
            </a:pPr>
            <a:endParaRPr lang="en-US" sz="2000" dirty="0">
              <a:ea typeface="+mn-lt"/>
              <a:cs typeface="+mn-lt"/>
            </a:endParaRPr>
          </a:p>
          <a:p>
            <a:pPr>
              <a:lnSpc>
                <a:spcPct val="90000"/>
              </a:lnSpc>
              <a:spcAft>
                <a:spcPts val="600"/>
              </a:spcAft>
            </a:pPr>
            <a:r>
              <a:rPr lang="en-US" sz="2000" dirty="0">
                <a:cs typeface="Calibri" panose="020F0502020204030204"/>
              </a:rPr>
              <a:t>Our website is running in </a:t>
            </a:r>
            <a:r>
              <a:rPr lang="en-US" sz="2000" dirty="0">
                <a:ea typeface="+mn-lt"/>
                <a:cs typeface="+mn-lt"/>
                <a:hlinkClick r:id="rId2"/>
              </a:rPr>
              <a:t>http://54.184.111.82/</a:t>
            </a:r>
            <a:r>
              <a:rPr lang="en-US" sz="2000" dirty="0">
                <a:ea typeface="+mn-lt"/>
                <a:cs typeface="+mn-lt"/>
              </a:rPr>
              <a:t> and anyone around the globe can access it.</a:t>
            </a:r>
            <a:endParaRPr lang="en-US" sz="2000" dirty="0">
              <a:cs typeface="Calibri" panose="020F0502020204030204"/>
            </a:endParaRPr>
          </a:p>
        </p:txBody>
      </p:sp>
      <p:sp>
        <p:nvSpPr>
          <p:cNvPr id="2" name="TextBox 1">
            <a:extLst>
              <a:ext uri="{FF2B5EF4-FFF2-40B4-BE49-F238E27FC236}">
                <a16:creationId xmlns:a16="http://schemas.microsoft.com/office/drawing/2014/main" id="{0F59C02A-ED9C-CA99-659A-BB85356D2AC2}"/>
              </a:ext>
            </a:extLst>
          </p:cNvPr>
          <p:cNvSpPr txBox="1"/>
          <p:nvPr/>
        </p:nvSpPr>
        <p:spPr>
          <a:xfrm>
            <a:off x="1518424" y="1035205"/>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Arial"/>
                <a:cs typeface="Segoe UI"/>
              </a:rPr>
              <a:t>Conclusion</a:t>
            </a:r>
            <a:endParaRPr lang="en-US" sz="2400">
              <a:cs typeface="Calibri"/>
            </a:endParaRPr>
          </a:p>
        </p:txBody>
      </p:sp>
    </p:spTree>
    <p:extLst>
      <p:ext uri="{BB962C8B-B14F-4D97-AF65-F5344CB8AC3E}">
        <p14:creationId xmlns:p14="http://schemas.microsoft.com/office/powerpoint/2010/main" val="971505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64"/>
        <p:cNvGrpSpPr/>
        <p:nvPr/>
      </p:nvGrpSpPr>
      <p:grpSpPr>
        <a:xfrm>
          <a:off x="0" y="0"/>
          <a:ext cx="0" cy="0"/>
          <a:chOff x="0" y="0"/>
          <a:chExt cx="0" cy="0"/>
        </a:xfrm>
      </p:grpSpPr>
      <p:sp useBgFill="1">
        <p:nvSpPr>
          <p:cNvPr id="306" name="Rectangle 305">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Google Shape;265;p42"/>
          <p:cNvSpPr txBox="1"/>
          <p:nvPr/>
        </p:nvSpPr>
        <p:spPr>
          <a:xfrm>
            <a:off x="638882" y="3577456"/>
            <a:ext cx="10909640" cy="1687814"/>
          </a:xfrm>
          <a:prstGeom prst="rect">
            <a:avLst/>
          </a:prstGeom>
        </p:spPr>
        <p:txBody>
          <a:bodyPr spcFirstLastPara="1" vert="horz" lIns="91440" tIns="45720" rIns="91440" bIns="45720" rtlCol="0" anchor="b" anchorCtr="0">
            <a:normAutofit/>
          </a:bodyPr>
          <a:lstStyle/>
          <a:p>
            <a:pPr marL="0" marR="0" lvl="0" indent="0" algn="ctr">
              <a:lnSpc>
                <a:spcPct val="90000"/>
              </a:lnSpc>
              <a:spcBef>
                <a:spcPct val="0"/>
              </a:spcBef>
              <a:spcAft>
                <a:spcPts val="600"/>
              </a:spcAft>
            </a:pPr>
            <a:r>
              <a:rPr lang="en-US" sz="6600" b="1" strike="noStrike" kern="1200">
                <a:solidFill>
                  <a:schemeClr val="tx1"/>
                </a:solidFill>
                <a:latin typeface="+mj-lt"/>
                <a:ea typeface="+mj-ea"/>
                <a:cs typeface="+mj-cs"/>
                <a:sym typeface="Arial"/>
              </a:rPr>
              <a:t>THANK YOU!!!</a:t>
            </a:r>
          </a:p>
        </p:txBody>
      </p:sp>
      <p:pic>
        <p:nvPicPr>
          <p:cNvPr id="269" name="Graphic 268" descr="Handshake">
            <a:extLst>
              <a:ext uri="{FF2B5EF4-FFF2-40B4-BE49-F238E27FC236}">
                <a16:creationId xmlns:a16="http://schemas.microsoft.com/office/drawing/2014/main" id="{4256E80B-CDD6-7789-4F91-34D51FAF22B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22700" y="591670"/>
            <a:ext cx="2742004" cy="2742004"/>
          </a:xfrm>
          <a:prstGeom prst="rect">
            <a:avLst/>
          </a:prstGeom>
        </p:spPr>
      </p:pic>
      <p:sp>
        <p:nvSpPr>
          <p:cNvPr id="308"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tx1"/>
          </a:solidFill>
          <a:ln w="41275" cap="rnd">
            <a:solidFill>
              <a:schemeClr val="tx1"/>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3139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71"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79"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5" name="TextBox 4">
            <a:extLst>
              <a:ext uri="{FF2B5EF4-FFF2-40B4-BE49-F238E27FC236}">
                <a16:creationId xmlns:a16="http://schemas.microsoft.com/office/drawing/2014/main" id="{0C28F35F-E086-B576-9822-7A2F6D901178}"/>
              </a:ext>
            </a:extLst>
          </p:cNvPr>
          <p:cNvSpPr txBox="1"/>
          <p:nvPr/>
        </p:nvSpPr>
        <p:spPr>
          <a:xfrm>
            <a:off x="811589" y="2622064"/>
            <a:ext cx="3582073" cy="80373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62500" lnSpcReduction="20000"/>
          </a:bodyPr>
          <a:lstStyle/>
          <a:p>
            <a:pPr>
              <a:lnSpc>
                <a:spcPct val="90000"/>
              </a:lnSpc>
              <a:spcBef>
                <a:spcPct val="0"/>
              </a:spcBef>
              <a:spcAft>
                <a:spcPts val="600"/>
              </a:spcAft>
            </a:pPr>
            <a:r>
              <a:rPr lang="en-US" sz="4800" b="1" kern="1200" dirty="0">
                <a:solidFill>
                  <a:schemeClr val="bg1"/>
                </a:solidFill>
                <a:latin typeface="+mj-lt"/>
                <a:ea typeface="+mj-ea"/>
                <a:cs typeface="+mj-cs"/>
              </a:rPr>
              <a:t>                                        Introduction</a:t>
            </a:r>
            <a:endParaRPr lang="en-US" sz="4800" b="1" kern="1200" dirty="0">
              <a:solidFill>
                <a:schemeClr val="bg1"/>
              </a:solidFill>
              <a:latin typeface="+mj-lt"/>
              <a:ea typeface="+mj-ea"/>
              <a:cs typeface="Calibri Light"/>
            </a:endParaRPr>
          </a:p>
        </p:txBody>
      </p:sp>
      <p:sp>
        <p:nvSpPr>
          <p:cNvPr id="48" name="TextBox 3">
            <a:extLst>
              <a:ext uri="{FF2B5EF4-FFF2-40B4-BE49-F238E27FC236}">
                <a16:creationId xmlns:a16="http://schemas.microsoft.com/office/drawing/2014/main" id="{3081CCFE-331A-088C-C905-0ECD8B9A3428}"/>
              </a:ext>
            </a:extLst>
          </p:cNvPr>
          <p:cNvSpPr txBox="1"/>
          <p:nvPr/>
        </p:nvSpPr>
        <p:spPr>
          <a:xfrm>
            <a:off x="5573864" y="1166933"/>
            <a:ext cx="5716988" cy="427970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sz="2000" dirty="0"/>
              <a:t>Blood Bank Management System using Cloud Computing, is built to serve those in need of blood. It manages and maintains the record of all the blood donors across the globe and delivers to the recipient in time of need.</a:t>
            </a:r>
            <a:endParaRPr lang="en-US" dirty="0"/>
          </a:p>
          <a:p>
            <a:pPr>
              <a:lnSpc>
                <a:spcPct val="90000"/>
              </a:lnSpc>
              <a:spcAft>
                <a:spcPts val="600"/>
              </a:spcAft>
            </a:pPr>
            <a:r>
              <a:rPr lang="en-US" sz="2000" dirty="0"/>
              <a:t>Individuals, NGOs, Hospitals can enroll themselves for donation and anyone in need of blood could get in touch easily through our website.</a:t>
            </a:r>
            <a:endParaRPr lang="en-US" sz="2000" dirty="0">
              <a:cs typeface="Calibri" panose="020F0502020204030204"/>
            </a:endParaRPr>
          </a:p>
          <a:p>
            <a:pPr>
              <a:lnSpc>
                <a:spcPct val="90000"/>
              </a:lnSpc>
              <a:spcAft>
                <a:spcPts val="600"/>
              </a:spcAft>
            </a:pPr>
            <a:r>
              <a:rPr lang="en-US" sz="2000" dirty="0"/>
              <a:t>This web application has been made with a user friendly interface, so that anyone can use it and as a security we have provided admin username and password.</a:t>
            </a:r>
            <a:br>
              <a:rPr lang="en-US" sz="2000" dirty="0"/>
            </a:br>
            <a:endParaRPr lang="en-US" sz="2000">
              <a:cs typeface="Calibri" panose="020F0502020204030204"/>
            </a:endParaRPr>
          </a:p>
        </p:txBody>
      </p:sp>
    </p:spTree>
    <p:extLst>
      <p:ext uri="{BB962C8B-B14F-4D97-AF65-F5344CB8AC3E}">
        <p14:creationId xmlns:p14="http://schemas.microsoft.com/office/powerpoint/2010/main" val="979844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4B874C19-9B23-4B12-823E-D67615A9B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43949" cy="6858000"/>
          </a:xfrm>
          <a:custGeom>
            <a:avLst/>
            <a:gdLst>
              <a:gd name="connsiteX0" fmla="*/ 956085 w 7743949"/>
              <a:gd name="connsiteY0" fmla="*/ 2071857 h 6858000"/>
              <a:gd name="connsiteX1" fmla="*/ 4999548 w 7743949"/>
              <a:gd name="connsiteY1" fmla="*/ 2071857 h 6858000"/>
              <a:gd name="connsiteX2" fmla="*/ 5619604 w 7743949"/>
              <a:gd name="connsiteY2" fmla="*/ 2437296 h 6858000"/>
              <a:gd name="connsiteX3" fmla="*/ 7645701 w 7743949"/>
              <a:gd name="connsiteY3" fmla="*/ 5926372 h 6858000"/>
              <a:gd name="connsiteX4" fmla="*/ 7645701 w 7743949"/>
              <a:gd name="connsiteY4" fmla="*/ 6639850 h 6858000"/>
              <a:gd name="connsiteX5" fmla="*/ 7538856 w 7743949"/>
              <a:gd name="connsiteY5" fmla="*/ 6823844 h 6858000"/>
              <a:gd name="connsiteX6" fmla="*/ 7519022 w 7743949"/>
              <a:gd name="connsiteY6" fmla="*/ 6858000 h 6858000"/>
              <a:gd name="connsiteX7" fmla="*/ 0 w 7743949"/>
              <a:gd name="connsiteY7" fmla="*/ 6858000 h 6858000"/>
              <a:gd name="connsiteX8" fmla="*/ 0 w 7743949"/>
              <a:gd name="connsiteY8" fmla="*/ 3003362 h 6858000"/>
              <a:gd name="connsiteX9" fmla="*/ 144017 w 7743949"/>
              <a:gd name="connsiteY9" fmla="*/ 2754282 h 6858000"/>
              <a:gd name="connsiteX10" fmla="*/ 327296 w 7743949"/>
              <a:gd name="connsiteY10" fmla="*/ 2437296 h 6858000"/>
              <a:gd name="connsiteX11" fmla="*/ 956085 w 7743949"/>
              <a:gd name="connsiteY11" fmla="*/ 2071857 h 6858000"/>
              <a:gd name="connsiteX12" fmla="*/ 6281397 w 7743949"/>
              <a:gd name="connsiteY12" fmla="*/ 1163923 h 6858000"/>
              <a:gd name="connsiteX13" fmla="*/ 7148441 w 7743949"/>
              <a:gd name="connsiteY13" fmla="*/ 1163923 h 6858000"/>
              <a:gd name="connsiteX14" fmla="*/ 7281401 w 7743949"/>
              <a:gd name="connsiteY14" fmla="*/ 1242285 h 6858000"/>
              <a:gd name="connsiteX15" fmla="*/ 7715859 w 7743949"/>
              <a:gd name="connsiteY15" fmla="*/ 1990451 h 6858000"/>
              <a:gd name="connsiteX16" fmla="*/ 7715859 w 7743949"/>
              <a:gd name="connsiteY16" fmla="*/ 2143443 h 6858000"/>
              <a:gd name="connsiteX17" fmla="*/ 7281401 w 7743949"/>
              <a:gd name="connsiteY17" fmla="*/ 2891610 h 6858000"/>
              <a:gd name="connsiteX18" fmla="*/ 7148441 w 7743949"/>
              <a:gd name="connsiteY18" fmla="*/ 2969971 h 6858000"/>
              <a:gd name="connsiteX19" fmla="*/ 6281397 w 7743949"/>
              <a:gd name="connsiteY19" fmla="*/ 2969971 h 6858000"/>
              <a:gd name="connsiteX20" fmla="*/ 6146565 w 7743949"/>
              <a:gd name="connsiteY20" fmla="*/ 2891610 h 6858000"/>
              <a:gd name="connsiteX21" fmla="*/ 5713979 w 7743949"/>
              <a:gd name="connsiteY21" fmla="*/ 2143443 h 6858000"/>
              <a:gd name="connsiteX22" fmla="*/ 5713979 w 7743949"/>
              <a:gd name="connsiteY22" fmla="*/ 1990451 h 6858000"/>
              <a:gd name="connsiteX23" fmla="*/ 6146565 w 7743949"/>
              <a:gd name="connsiteY23" fmla="*/ 1242285 h 6858000"/>
              <a:gd name="connsiteX24" fmla="*/ 6281397 w 7743949"/>
              <a:gd name="connsiteY24" fmla="*/ 1163923 h 6858000"/>
              <a:gd name="connsiteX25" fmla="*/ 0 w 7743949"/>
              <a:gd name="connsiteY25" fmla="*/ 0 h 6858000"/>
              <a:gd name="connsiteX26" fmla="*/ 6600525 w 7743949"/>
              <a:gd name="connsiteY26" fmla="*/ 0 h 6858000"/>
              <a:gd name="connsiteX27" fmla="*/ 6486618 w 7743949"/>
              <a:gd name="connsiteY27" fmla="*/ 196155 h 6858000"/>
              <a:gd name="connsiteX28" fmla="*/ 5677553 w 7743949"/>
              <a:gd name="connsiteY28" fmla="*/ 1589421 h 6858000"/>
              <a:gd name="connsiteX29" fmla="*/ 5057496 w 7743949"/>
              <a:gd name="connsiteY29" fmla="*/ 1954861 h 6858000"/>
              <a:gd name="connsiteX30" fmla="*/ 1014033 w 7743949"/>
              <a:gd name="connsiteY30" fmla="*/ 1954861 h 6858000"/>
              <a:gd name="connsiteX31" fmla="*/ 385244 w 7743949"/>
              <a:gd name="connsiteY31" fmla="*/ 1589421 h 6858000"/>
              <a:gd name="connsiteX32" fmla="*/ 69234 w 7743949"/>
              <a:gd name="connsiteY32" fmla="*/ 1042874 h 6858000"/>
              <a:gd name="connsiteX33" fmla="*/ 0 w 7743949"/>
              <a:gd name="connsiteY33" fmla="*/ 923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03587CDB-A757-C126-7CD6-DA67A53F4C6C}"/>
              </a:ext>
            </a:extLst>
          </p:cNvPr>
          <p:cNvSpPr txBox="1"/>
          <p:nvPr/>
        </p:nvSpPr>
        <p:spPr>
          <a:xfrm>
            <a:off x="756744" y="349858"/>
            <a:ext cx="4761461" cy="135172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dirty="0">
                <a:solidFill>
                  <a:schemeClr val="bg1"/>
                </a:solidFill>
                <a:latin typeface="+mj-lt"/>
                <a:ea typeface="Calibri Light"/>
                <a:cs typeface="Calibri Light"/>
              </a:rPr>
              <a:t>Problem Statement</a:t>
            </a:r>
            <a:endParaRPr lang="en-US" sz="4400" kern="1200" dirty="0">
              <a:solidFill>
                <a:schemeClr val="bg1"/>
              </a:solidFill>
              <a:latin typeface="+mj-lt"/>
              <a:ea typeface="Calibri Light"/>
              <a:cs typeface="Calibri Light"/>
            </a:endParaRPr>
          </a:p>
        </p:txBody>
      </p:sp>
      <p:sp>
        <p:nvSpPr>
          <p:cNvPr id="30" name="TextBox 29">
            <a:extLst>
              <a:ext uri="{FF2B5EF4-FFF2-40B4-BE49-F238E27FC236}">
                <a16:creationId xmlns:a16="http://schemas.microsoft.com/office/drawing/2014/main" id="{7B9D1FA7-62C0-AC7A-3C58-F94123303EA7}"/>
              </a:ext>
            </a:extLst>
          </p:cNvPr>
          <p:cNvSpPr txBox="1"/>
          <p:nvPr/>
        </p:nvSpPr>
        <p:spPr>
          <a:xfrm>
            <a:off x="236034" y="3311911"/>
            <a:ext cx="5958468"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solidFill>
                  <a:schemeClr val="bg1"/>
                </a:solidFill>
                <a:cs typeface="Calibri"/>
              </a:rPr>
              <a:t>After spending several weeks on research, it came to our knowledge about this problem related to blood transfusion that exits in the world today.</a:t>
            </a:r>
          </a:p>
          <a:p>
            <a:r>
              <a:rPr lang="en-GB" sz="1400" dirty="0">
                <a:solidFill>
                  <a:schemeClr val="bg1"/>
                </a:solidFill>
                <a:cs typeface="Calibri"/>
              </a:rPr>
              <a:t>In times of emergencies, when a person is suffering from shortage of blood, they are not able to find their donor or blood is not available in blood bank.</a:t>
            </a:r>
          </a:p>
          <a:p>
            <a:endParaRPr lang="en-GB" sz="1400" dirty="0">
              <a:solidFill>
                <a:schemeClr val="bg1"/>
              </a:solidFill>
              <a:cs typeface="Calibri"/>
            </a:endParaRPr>
          </a:p>
          <a:p>
            <a:r>
              <a:rPr lang="en-GB" sz="1400" dirty="0">
                <a:solidFill>
                  <a:schemeClr val="bg1"/>
                </a:solidFill>
                <a:cs typeface="Calibri"/>
              </a:rPr>
              <a:t>Considering this problem, we have decided to build a web application that will connect these peoples to their donors. </a:t>
            </a:r>
          </a:p>
          <a:p>
            <a:endParaRPr lang="en-GB" sz="1400" dirty="0">
              <a:solidFill>
                <a:schemeClr val="bg1"/>
              </a:solidFill>
              <a:cs typeface="Calibri"/>
            </a:endParaRPr>
          </a:p>
          <a:p>
            <a:r>
              <a:rPr lang="en-GB" sz="1400" dirty="0">
                <a:solidFill>
                  <a:schemeClr val="bg1"/>
                </a:solidFill>
                <a:cs typeface="Calibri"/>
              </a:rPr>
              <a:t>This has been made possible by modern computing technologies such as Cloud Computing. We have built a web application and have deployed in Cloud Computing giant, AWS.</a:t>
            </a:r>
          </a:p>
          <a:p>
            <a:endParaRPr lang="en-GB" sz="1400" dirty="0">
              <a:solidFill>
                <a:schemeClr val="bg1"/>
              </a:solidFill>
              <a:cs typeface="Calibri"/>
            </a:endParaRPr>
          </a:p>
          <a:p>
            <a:r>
              <a:rPr lang="en-GB" sz="1400" dirty="0">
                <a:solidFill>
                  <a:schemeClr val="bg1"/>
                </a:solidFill>
                <a:cs typeface="Calibri"/>
              </a:rPr>
              <a:t>With the help of internet, anyone can access our web portal. This is our effort to minimize this problem and make sure nobody suffers due to lack of blood.</a:t>
            </a:r>
          </a:p>
        </p:txBody>
      </p:sp>
    </p:spTree>
    <p:extLst>
      <p:ext uri="{BB962C8B-B14F-4D97-AF65-F5344CB8AC3E}">
        <p14:creationId xmlns:p14="http://schemas.microsoft.com/office/powerpoint/2010/main" val="3841780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200C3EA1-1D72-AFBB-8AC9-D7276B133ACB}"/>
              </a:ext>
            </a:extLst>
          </p:cNvPr>
          <p:cNvSpPr txBox="1"/>
          <p:nvPr/>
        </p:nvSpPr>
        <p:spPr>
          <a:xfrm>
            <a:off x="1455844" y="1858350"/>
            <a:ext cx="2638807" cy="258127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r">
              <a:lnSpc>
                <a:spcPct val="90000"/>
              </a:lnSpc>
              <a:spcBef>
                <a:spcPct val="0"/>
              </a:spcBef>
              <a:spcAft>
                <a:spcPts val="600"/>
              </a:spcAft>
            </a:pPr>
            <a:r>
              <a:rPr lang="en-US" sz="5400" dirty="0">
                <a:solidFill>
                  <a:schemeClr val="bg1"/>
                </a:solidFill>
                <a:latin typeface="Calibri Light"/>
                <a:ea typeface="+mn-lt"/>
                <a:cs typeface="Calibri Light"/>
              </a:rPr>
              <a:t>Features of the project</a:t>
            </a:r>
            <a:endParaRPr lang="en-US">
              <a:solidFill>
                <a:schemeClr val="bg1"/>
              </a:solidFill>
              <a:cs typeface="Calibri" panose="020F0502020204030204"/>
            </a:endParaRPr>
          </a:p>
        </p:txBody>
      </p:sp>
      <p:grpSp>
        <p:nvGrpSpPr>
          <p:cNvPr id="21" name="Group 20">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22"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3"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4" name="TextBox 3">
            <a:extLst>
              <a:ext uri="{FF2B5EF4-FFF2-40B4-BE49-F238E27FC236}">
                <a16:creationId xmlns:a16="http://schemas.microsoft.com/office/drawing/2014/main" id="{13DD4D53-A4A6-55CE-B270-6ADD6B104196}"/>
              </a:ext>
            </a:extLst>
          </p:cNvPr>
          <p:cNvSpPr txBox="1"/>
          <p:nvPr/>
        </p:nvSpPr>
        <p:spPr>
          <a:xfrm>
            <a:off x="6533190" y="2026051"/>
            <a:ext cx="4776711" cy="437752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sz="1300" dirty="0">
                <a:cs typeface="Calibri"/>
              </a:rPr>
              <a:t>The aim of this project is to maintain records of donors across the globe and allow recipients to easily find their donors</a:t>
            </a:r>
            <a:endParaRPr lang="en-US" sz="1300" dirty="0"/>
          </a:p>
          <a:p>
            <a:pPr>
              <a:lnSpc>
                <a:spcPct val="90000"/>
              </a:lnSpc>
              <a:spcAft>
                <a:spcPts val="600"/>
              </a:spcAft>
            </a:pPr>
            <a:endParaRPr lang="en-US" sz="1300" dirty="0"/>
          </a:p>
          <a:p>
            <a:pPr>
              <a:lnSpc>
                <a:spcPct val="90000"/>
              </a:lnSpc>
              <a:spcAft>
                <a:spcPts val="600"/>
              </a:spcAft>
            </a:pPr>
            <a:r>
              <a:rPr lang="en-US" sz="1300" dirty="0">
                <a:cs typeface="Calibri"/>
              </a:rPr>
              <a:t>The purpose of the project is to ease the daily and regular processes of blood donation and transfusion and convert it into an automated computerized retrievable process. Our main motive is to provide solution for all the blood donation systems across the globe and manage their work using computerized process.</a:t>
            </a:r>
          </a:p>
          <a:p>
            <a:pPr>
              <a:lnSpc>
                <a:spcPct val="90000"/>
              </a:lnSpc>
              <a:spcAft>
                <a:spcPts val="600"/>
              </a:spcAft>
            </a:pPr>
            <a:endParaRPr lang="en-US" sz="1300" dirty="0"/>
          </a:p>
          <a:p>
            <a:pPr>
              <a:lnSpc>
                <a:spcPct val="90000"/>
              </a:lnSpc>
              <a:spcAft>
                <a:spcPts val="600"/>
              </a:spcAft>
            </a:pPr>
            <a:r>
              <a:rPr lang="en-US" sz="1300" dirty="0">
                <a:cs typeface="Calibri"/>
              </a:rPr>
              <a:t>Our project maintains a centralized Database that provides information of donors to the people who needs them.</a:t>
            </a:r>
          </a:p>
          <a:p>
            <a:pPr>
              <a:lnSpc>
                <a:spcPct val="90000"/>
              </a:lnSpc>
              <a:spcAft>
                <a:spcPts val="600"/>
              </a:spcAft>
            </a:pPr>
            <a:endParaRPr lang="en-US" sz="1300" dirty="0">
              <a:cs typeface="Calibri"/>
            </a:endParaRPr>
          </a:p>
          <a:p>
            <a:pPr>
              <a:lnSpc>
                <a:spcPct val="90000"/>
              </a:lnSpc>
              <a:spcAft>
                <a:spcPts val="600"/>
              </a:spcAft>
            </a:pPr>
            <a:r>
              <a:rPr lang="en-US" sz="1300" dirty="0">
                <a:cs typeface="Calibri"/>
              </a:rPr>
              <a:t>Our project is running with the help of Amazon Web Services, with the help of which our users can access our website. Our website is accessible anywhere in the world, and multiple users can access the website at the same time. </a:t>
            </a:r>
          </a:p>
          <a:p>
            <a:pPr>
              <a:lnSpc>
                <a:spcPct val="90000"/>
              </a:lnSpc>
              <a:spcAft>
                <a:spcPts val="600"/>
              </a:spcAft>
            </a:pPr>
            <a:endParaRPr lang="en-US" sz="1300" dirty="0">
              <a:cs typeface="Calibri"/>
            </a:endParaRPr>
          </a:p>
          <a:p>
            <a:pPr>
              <a:lnSpc>
                <a:spcPct val="90000"/>
              </a:lnSpc>
              <a:spcAft>
                <a:spcPts val="600"/>
              </a:spcAft>
            </a:pPr>
            <a:endParaRPr lang="en-US" sz="1300" dirty="0">
              <a:cs typeface="Calibri"/>
            </a:endParaRPr>
          </a:p>
        </p:txBody>
      </p:sp>
    </p:spTree>
    <p:extLst>
      <p:ext uri="{BB962C8B-B14F-4D97-AF65-F5344CB8AC3E}">
        <p14:creationId xmlns:p14="http://schemas.microsoft.com/office/powerpoint/2010/main" val="1174008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9"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0"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5" name="TextBox 4">
            <a:extLst>
              <a:ext uri="{FF2B5EF4-FFF2-40B4-BE49-F238E27FC236}">
                <a16:creationId xmlns:a16="http://schemas.microsoft.com/office/drawing/2014/main" id="{200C3EA1-1D72-AFBB-8AC9-D7276B133ACB}"/>
              </a:ext>
            </a:extLst>
          </p:cNvPr>
          <p:cNvSpPr txBox="1"/>
          <p:nvPr/>
        </p:nvSpPr>
        <p:spPr>
          <a:xfrm>
            <a:off x="767290" y="1166932"/>
            <a:ext cx="3582073" cy="427970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800" kern="1200" dirty="0">
                <a:solidFill>
                  <a:schemeClr val="bg1"/>
                </a:solidFill>
                <a:latin typeface="+mj-lt"/>
                <a:ea typeface="+mj-ea"/>
                <a:cs typeface="+mj-cs"/>
              </a:rPr>
              <a:t>Overview of the work done</a:t>
            </a:r>
            <a:endParaRPr lang="en-US" sz="4800" kern="1200" dirty="0">
              <a:solidFill>
                <a:schemeClr val="bg1"/>
              </a:solidFill>
              <a:latin typeface="+mj-lt"/>
              <a:ea typeface="+mj-ea"/>
              <a:cs typeface="Calibri Light"/>
            </a:endParaRPr>
          </a:p>
        </p:txBody>
      </p:sp>
      <p:sp>
        <p:nvSpPr>
          <p:cNvPr id="2" name="TextBox 1">
            <a:extLst>
              <a:ext uri="{FF2B5EF4-FFF2-40B4-BE49-F238E27FC236}">
                <a16:creationId xmlns:a16="http://schemas.microsoft.com/office/drawing/2014/main" id="{34F05B83-E64E-BFBE-D25D-52EB9A7213D7}"/>
              </a:ext>
            </a:extLst>
          </p:cNvPr>
          <p:cNvSpPr txBox="1"/>
          <p:nvPr/>
        </p:nvSpPr>
        <p:spPr>
          <a:xfrm>
            <a:off x="5573864" y="1166933"/>
            <a:ext cx="5716988" cy="427970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sz="1900" dirty="0"/>
              <a:t>Our project has two fundamental parts, the web application and the cloud server. There are three tiers to the web application namely, the front end, the back end and the middleware. </a:t>
            </a:r>
            <a:endParaRPr lang="en-US" dirty="0"/>
          </a:p>
          <a:p>
            <a:pPr>
              <a:lnSpc>
                <a:spcPct val="90000"/>
              </a:lnSpc>
              <a:spcAft>
                <a:spcPts val="600"/>
              </a:spcAft>
            </a:pPr>
            <a:r>
              <a:rPr lang="en-US" sz="1900" dirty="0"/>
              <a:t>The front end  has been designed using NodeJS, React, HTML and CSS. React components including HTML and CSS with help of NodeJS modules constitute the main framework for the front end. </a:t>
            </a:r>
            <a:endParaRPr lang="en-US"/>
          </a:p>
          <a:p>
            <a:pPr>
              <a:lnSpc>
                <a:spcPct val="90000"/>
              </a:lnSpc>
              <a:spcAft>
                <a:spcPts val="600"/>
              </a:spcAft>
            </a:pPr>
            <a:r>
              <a:rPr lang="en-US" sz="1900" dirty="0"/>
              <a:t>In the middleware part, with the help of Express server, we are able to connect the front end with the database server. The MongoDB database server helps us to store the user data. </a:t>
            </a:r>
            <a:endParaRPr lang="en-US">
              <a:cs typeface="Calibri"/>
            </a:endParaRPr>
          </a:p>
        </p:txBody>
      </p:sp>
    </p:spTree>
    <p:extLst>
      <p:ext uri="{BB962C8B-B14F-4D97-AF65-F5344CB8AC3E}">
        <p14:creationId xmlns:p14="http://schemas.microsoft.com/office/powerpoint/2010/main" val="1968899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4">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B50FA92-34FE-9A0C-9A6A-D2D2DB59B1FE}"/>
              </a:ext>
            </a:extLst>
          </p:cNvPr>
          <p:cNvSpPr txBox="1"/>
          <p:nvPr/>
        </p:nvSpPr>
        <p:spPr>
          <a:xfrm>
            <a:off x="1548721" y="875901"/>
            <a:ext cx="7639913" cy="56490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r>
              <a:rPr lang="en-US" sz="2400" b="1" dirty="0">
                <a:latin typeface="Arial"/>
                <a:ea typeface="+mj-ea"/>
                <a:cs typeface="Arial"/>
              </a:rPr>
              <a:t>Project Architecture (Web Application)</a:t>
            </a:r>
          </a:p>
        </p:txBody>
      </p:sp>
      <p:grpSp>
        <p:nvGrpSpPr>
          <p:cNvPr id="33" name="Group 36">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518649"/>
            <a:ext cx="1128382" cy="847206"/>
            <a:chOff x="8183879" y="1000124"/>
            <a:chExt cx="1562267" cy="1172973"/>
          </a:xfrm>
        </p:grpSpPr>
        <p:sp>
          <p:nvSpPr>
            <p:cNvPr id="34"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6"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pic>
        <p:nvPicPr>
          <p:cNvPr id="4" name="Google Shape;247;p39" descr="Diagram&#10;&#10;Description automatically generated">
            <a:extLst>
              <a:ext uri="{FF2B5EF4-FFF2-40B4-BE49-F238E27FC236}">
                <a16:creationId xmlns:a16="http://schemas.microsoft.com/office/drawing/2014/main" id="{7F687783-FDAE-618C-0798-5C134F0A5862}"/>
              </a:ext>
            </a:extLst>
          </p:cNvPr>
          <p:cNvPicPr preferRelativeResize="0"/>
          <p:nvPr/>
        </p:nvPicPr>
        <p:blipFill rotWithShape="1">
          <a:blip r:embed="rId2"/>
          <a:stretch/>
        </p:blipFill>
        <p:spPr>
          <a:xfrm>
            <a:off x="2464833" y="1493749"/>
            <a:ext cx="7251475" cy="3377989"/>
          </a:xfrm>
          <a:prstGeom prst="rect">
            <a:avLst/>
          </a:prstGeom>
          <a:noFill/>
        </p:spPr>
      </p:pic>
      <p:sp>
        <p:nvSpPr>
          <p:cNvPr id="7" name="TextBox 6">
            <a:extLst>
              <a:ext uri="{FF2B5EF4-FFF2-40B4-BE49-F238E27FC236}">
                <a16:creationId xmlns:a16="http://schemas.microsoft.com/office/drawing/2014/main" id="{7388A342-2A7A-ECD6-7863-55D27841A200}"/>
              </a:ext>
            </a:extLst>
          </p:cNvPr>
          <p:cNvSpPr txBox="1"/>
          <p:nvPr/>
        </p:nvSpPr>
        <p:spPr>
          <a:xfrm>
            <a:off x="998034" y="4910253"/>
            <a:ext cx="1028885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This project is based on MERN(MongoDB, Express, React, Nodejs) architecture. for the front end, we have used JavaScript, CSS and HTML, inside react components. React-Router-Dom is helping us to create routes and navigate to different pages in website. express server is the middleware connecting the front-end with the MongoDB database. any request from front end is sent to the express server using Axios package. express is sending the request to perform different query operations in the database server with the help of mongoose and returning the data that the user has asked for. </a:t>
            </a:r>
            <a:endParaRPr lang="en-US" dirty="0"/>
          </a:p>
        </p:txBody>
      </p:sp>
    </p:spTree>
    <p:extLst>
      <p:ext uri="{BB962C8B-B14F-4D97-AF65-F5344CB8AC3E}">
        <p14:creationId xmlns:p14="http://schemas.microsoft.com/office/powerpoint/2010/main" val="3559788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4">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B50FA92-34FE-9A0C-9A6A-D2D2DB59B1FE}"/>
              </a:ext>
            </a:extLst>
          </p:cNvPr>
          <p:cNvSpPr txBox="1"/>
          <p:nvPr/>
        </p:nvSpPr>
        <p:spPr>
          <a:xfrm>
            <a:off x="1548721" y="875901"/>
            <a:ext cx="7639913" cy="56490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r>
              <a:rPr lang="en-US" sz="2400" b="1" dirty="0">
                <a:latin typeface="Arial"/>
                <a:ea typeface="+mj-ea"/>
                <a:cs typeface="Arial"/>
              </a:rPr>
              <a:t>Project Architecture (Cloud Architecture)</a:t>
            </a:r>
          </a:p>
        </p:txBody>
      </p:sp>
      <p:grpSp>
        <p:nvGrpSpPr>
          <p:cNvPr id="33" name="Group 36">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518649"/>
            <a:ext cx="1128382" cy="847206"/>
            <a:chOff x="8183879" y="1000124"/>
            <a:chExt cx="1562267" cy="1172973"/>
          </a:xfrm>
        </p:grpSpPr>
        <p:sp>
          <p:nvSpPr>
            <p:cNvPr id="34"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6"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pic>
        <p:nvPicPr>
          <p:cNvPr id="3" name="Picture 5" descr="A picture containing timeline&#10;&#10;Description automatically generated">
            <a:extLst>
              <a:ext uri="{FF2B5EF4-FFF2-40B4-BE49-F238E27FC236}">
                <a16:creationId xmlns:a16="http://schemas.microsoft.com/office/drawing/2014/main" id="{23C40B9B-5C72-EAEA-4F2B-4B650DB187B9}"/>
              </a:ext>
            </a:extLst>
          </p:cNvPr>
          <p:cNvPicPr>
            <a:picLocks noChangeAspect="1"/>
          </p:cNvPicPr>
          <p:nvPr/>
        </p:nvPicPr>
        <p:blipFill>
          <a:blip r:embed="rId2"/>
          <a:stretch>
            <a:fillRect/>
          </a:stretch>
        </p:blipFill>
        <p:spPr>
          <a:xfrm>
            <a:off x="1125558" y="1583331"/>
            <a:ext cx="9399223" cy="4444158"/>
          </a:xfrm>
          <a:prstGeom prst="rect">
            <a:avLst/>
          </a:prstGeom>
        </p:spPr>
      </p:pic>
      <p:cxnSp>
        <p:nvCxnSpPr>
          <p:cNvPr id="6" name="Straight Arrow Connector 5">
            <a:extLst>
              <a:ext uri="{FF2B5EF4-FFF2-40B4-BE49-F238E27FC236}">
                <a16:creationId xmlns:a16="http://schemas.microsoft.com/office/drawing/2014/main" id="{D89BB42C-2D92-617E-C4C9-30B125960066}"/>
              </a:ext>
            </a:extLst>
          </p:cNvPr>
          <p:cNvCxnSpPr/>
          <p:nvPr/>
        </p:nvCxnSpPr>
        <p:spPr>
          <a:xfrm flipV="1">
            <a:off x="5932583" y="3886198"/>
            <a:ext cx="620616" cy="1285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6094334-9150-DC45-833B-43135332DFC1}"/>
              </a:ext>
            </a:extLst>
          </p:cNvPr>
          <p:cNvCxnSpPr/>
          <p:nvPr/>
        </p:nvCxnSpPr>
        <p:spPr>
          <a:xfrm flipH="1" flipV="1">
            <a:off x="6191135" y="4469747"/>
            <a:ext cx="12852" cy="563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54E1893-67D2-6B4E-ADF9-520402A70362}"/>
              </a:ext>
            </a:extLst>
          </p:cNvPr>
          <p:cNvCxnSpPr/>
          <p:nvPr/>
        </p:nvCxnSpPr>
        <p:spPr>
          <a:xfrm flipV="1">
            <a:off x="7898404" y="2344985"/>
            <a:ext cx="850135" cy="829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5C1ACBA-552D-E900-248B-01CC5694121C}"/>
              </a:ext>
            </a:extLst>
          </p:cNvPr>
          <p:cNvCxnSpPr>
            <a:cxnSpLocks/>
          </p:cNvCxnSpPr>
          <p:nvPr/>
        </p:nvCxnSpPr>
        <p:spPr>
          <a:xfrm>
            <a:off x="7971850" y="4597934"/>
            <a:ext cx="1125555" cy="611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B4B26FA-D463-F877-1DEF-32DFCBE3946E}"/>
              </a:ext>
            </a:extLst>
          </p:cNvPr>
          <p:cNvCxnSpPr>
            <a:cxnSpLocks/>
          </p:cNvCxnSpPr>
          <p:nvPr/>
        </p:nvCxnSpPr>
        <p:spPr>
          <a:xfrm flipV="1">
            <a:off x="7953488" y="3868984"/>
            <a:ext cx="969484" cy="58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B8E497E-6CEF-EEA6-1415-52AA23322385}"/>
              </a:ext>
            </a:extLst>
          </p:cNvPr>
          <p:cNvCxnSpPr>
            <a:cxnSpLocks/>
          </p:cNvCxnSpPr>
          <p:nvPr/>
        </p:nvCxnSpPr>
        <p:spPr>
          <a:xfrm flipV="1">
            <a:off x="2344066" y="3979153"/>
            <a:ext cx="850135" cy="829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B1B7306-108B-EDF8-B5F8-3F6280167756}"/>
              </a:ext>
            </a:extLst>
          </p:cNvPr>
          <p:cNvCxnSpPr/>
          <p:nvPr/>
        </p:nvCxnSpPr>
        <p:spPr>
          <a:xfrm flipV="1">
            <a:off x="4245626" y="3809039"/>
            <a:ext cx="526026" cy="9682"/>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0AE8B00-DFD6-156E-CFA6-6DD10A26D1A8}"/>
              </a:ext>
            </a:extLst>
          </p:cNvPr>
          <p:cNvSpPr txBox="1"/>
          <p:nvPr/>
        </p:nvSpPr>
        <p:spPr>
          <a:xfrm>
            <a:off x="2128837" y="4123133"/>
            <a:ext cx="274319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ea typeface="+mn-lt"/>
                <a:cs typeface="+mn-lt"/>
              </a:rPr>
              <a:t>Push code</a:t>
            </a:r>
          </a:p>
        </p:txBody>
      </p:sp>
      <p:sp>
        <p:nvSpPr>
          <p:cNvPr id="20" name="TextBox 19">
            <a:extLst>
              <a:ext uri="{FF2B5EF4-FFF2-40B4-BE49-F238E27FC236}">
                <a16:creationId xmlns:a16="http://schemas.microsoft.com/office/drawing/2014/main" id="{93F94F16-3A25-C090-4BDB-6BFBA079530D}"/>
              </a:ext>
            </a:extLst>
          </p:cNvPr>
          <p:cNvSpPr txBox="1"/>
          <p:nvPr/>
        </p:nvSpPr>
        <p:spPr>
          <a:xfrm>
            <a:off x="6230540" y="4676774"/>
            <a:ext cx="274319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ea typeface="+mn-lt"/>
                <a:cs typeface="+mn-lt"/>
              </a:rPr>
              <a:t>Remote developer start sever</a:t>
            </a:r>
            <a:endParaRPr lang="en-US" dirty="0"/>
          </a:p>
        </p:txBody>
      </p:sp>
      <p:pic>
        <p:nvPicPr>
          <p:cNvPr id="17" name="Picture 17" descr="Icon&#10;&#10;Description automatically generated">
            <a:extLst>
              <a:ext uri="{FF2B5EF4-FFF2-40B4-BE49-F238E27FC236}">
                <a16:creationId xmlns:a16="http://schemas.microsoft.com/office/drawing/2014/main" id="{F882A03E-232F-23F0-74D9-56C10A0F021E}"/>
              </a:ext>
            </a:extLst>
          </p:cNvPr>
          <p:cNvPicPr>
            <a:picLocks noChangeAspect="1"/>
          </p:cNvPicPr>
          <p:nvPr/>
        </p:nvPicPr>
        <p:blipFill>
          <a:blip r:embed="rId3"/>
          <a:stretch>
            <a:fillRect/>
          </a:stretch>
        </p:blipFill>
        <p:spPr>
          <a:xfrm>
            <a:off x="4295775" y="3057525"/>
            <a:ext cx="657225" cy="657225"/>
          </a:xfrm>
          <a:prstGeom prst="rect">
            <a:avLst/>
          </a:prstGeom>
        </p:spPr>
      </p:pic>
    </p:spTree>
    <p:extLst>
      <p:ext uri="{BB962C8B-B14F-4D97-AF65-F5344CB8AC3E}">
        <p14:creationId xmlns:p14="http://schemas.microsoft.com/office/powerpoint/2010/main" val="3905647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31" descr="A picture containing graphical user interface&#10;&#10;Description automatically generated"/>
          <p:cNvPicPr preferRelativeResize="0"/>
          <p:nvPr/>
        </p:nvPicPr>
        <p:blipFill rotWithShape="1">
          <a:blip r:embed="rId3">
            <a:alphaModFix/>
          </a:blip>
          <a:srcRect/>
          <a:stretch/>
        </p:blipFill>
        <p:spPr>
          <a:xfrm>
            <a:off x="0" y="0"/>
            <a:ext cx="12192120" cy="6858000"/>
          </a:xfrm>
          <a:prstGeom prst="rect">
            <a:avLst/>
          </a:prstGeom>
          <a:noFill/>
          <a:ln>
            <a:noFill/>
          </a:ln>
        </p:spPr>
      </p:pic>
      <p:grpSp>
        <p:nvGrpSpPr>
          <p:cNvPr id="154" name="Google Shape;154;p31"/>
          <p:cNvGrpSpPr/>
          <p:nvPr/>
        </p:nvGrpSpPr>
        <p:grpSpPr>
          <a:xfrm>
            <a:off x="789351" y="2221649"/>
            <a:ext cx="6343433" cy="3432593"/>
            <a:chOff x="0" y="392861"/>
            <a:chExt cx="5492150" cy="3432593"/>
          </a:xfrm>
        </p:grpSpPr>
        <p:sp>
          <p:nvSpPr>
            <p:cNvPr id="155" name="Google Shape;155;p31"/>
            <p:cNvSpPr/>
            <p:nvPr/>
          </p:nvSpPr>
          <p:spPr>
            <a:xfrm>
              <a:off x="0" y="392861"/>
              <a:ext cx="5492150" cy="3432593"/>
            </a:xfrm>
            <a:custGeom>
              <a:avLst/>
              <a:gdLst/>
              <a:ahLst/>
              <a:cxnLst/>
              <a:rect l="l" t="t" r="r" b="b"/>
              <a:pathLst>
                <a:path w="120000" h="120000" extrusionOk="0">
                  <a:moveTo>
                    <a:pt x="0" y="120000"/>
                  </a:moveTo>
                  <a:quadBezTo>
                    <a:pt x="20000" y="40000"/>
                    <a:pt x="103766" y="15000"/>
                  </a:quadBezTo>
                  <a:lnTo>
                    <a:pt x="102852" y="0"/>
                  </a:lnTo>
                  <a:lnTo>
                    <a:pt x="120000" y="24000"/>
                  </a:lnTo>
                  <a:lnTo>
                    <a:pt x="106510" y="60000"/>
                  </a:lnTo>
                  <a:lnTo>
                    <a:pt x="105595" y="45000"/>
                  </a:lnTo>
                  <a:quadBezTo>
                    <a:pt x="30000" y="55000"/>
                    <a:pt x="0" y="120000"/>
                  </a:quadBezTo>
                  <a:close/>
                </a:path>
              </a:pathLst>
            </a:custGeom>
            <a:solidFill>
              <a:srgbClr val="E5CB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1"/>
            <p:cNvSpPr/>
            <p:nvPr/>
          </p:nvSpPr>
          <p:spPr>
            <a:xfrm>
              <a:off x="697503" y="2762037"/>
              <a:ext cx="142795" cy="142795"/>
            </a:xfrm>
            <a:prstGeom prst="ellipse">
              <a:avLst/>
            </a:prstGeom>
            <a:solidFill>
              <a:srgbClr val="B71B42"/>
            </a:solidFill>
            <a:ln w="158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1"/>
            <p:cNvSpPr/>
            <p:nvPr/>
          </p:nvSpPr>
          <p:spPr>
            <a:xfrm>
              <a:off x="768901" y="2833435"/>
              <a:ext cx="1279670" cy="99201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1"/>
            <p:cNvSpPr txBox="1"/>
            <p:nvPr/>
          </p:nvSpPr>
          <p:spPr>
            <a:xfrm>
              <a:off x="768901" y="2833435"/>
              <a:ext cx="1279670" cy="992019"/>
            </a:xfrm>
            <a:prstGeom prst="rect">
              <a:avLst/>
            </a:prstGeom>
            <a:noFill/>
            <a:ln>
              <a:noFill/>
            </a:ln>
          </p:spPr>
          <p:txBody>
            <a:bodyPr spcFirstLastPara="1" wrap="square" lIns="75650" tIns="0" rIns="0" bIns="0" anchor="t" anchorCtr="0">
              <a:noAutofit/>
            </a:bodyPr>
            <a:lstStyle/>
            <a:p>
              <a:pPr marL="0" marR="0" lvl="0" indent="0" algn="l" rtl="0">
                <a:lnSpc>
                  <a:spcPct val="90000"/>
                </a:lnSpc>
                <a:spcBef>
                  <a:spcPts val="0"/>
                </a:spcBef>
                <a:spcAft>
                  <a:spcPts val="0"/>
                </a:spcAft>
                <a:buClr>
                  <a:schemeClr val="lt1"/>
                </a:buClr>
                <a:buSzPts val="1200"/>
                <a:buFont typeface="Gill Sans"/>
                <a:buNone/>
              </a:pPr>
              <a:r>
                <a:rPr lang="en-GB" sz="1200" b="1" i="0" u="none" strike="noStrike" cap="none">
                  <a:solidFill>
                    <a:schemeClr val="lt1"/>
                  </a:solidFill>
                  <a:latin typeface="Gill Sans"/>
                  <a:ea typeface="Gill Sans"/>
                  <a:cs typeface="Gill Sans"/>
                  <a:sym typeface="Gill Sans"/>
                </a:rPr>
                <a:t>   OUR  SYSTEM CAN DETECT ,IF EXISTING EMAILS ARE USED AND SHOWS ERRORS IN THAT CASE.</a:t>
              </a:r>
              <a:endParaRPr sz="1200" b="1" i="0" u="none" strike="noStrike" cap="none">
                <a:solidFill>
                  <a:schemeClr val="lt1"/>
                </a:solidFill>
              </a:endParaRPr>
            </a:p>
          </p:txBody>
        </p:sp>
        <p:sp>
          <p:nvSpPr>
            <p:cNvPr id="159" name="Google Shape;159;p31"/>
            <p:cNvSpPr/>
            <p:nvPr/>
          </p:nvSpPr>
          <p:spPr>
            <a:xfrm>
              <a:off x="1957951" y="1829058"/>
              <a:ext cx="258131" cy="258131"/>
            </a:xfrm>
            <a:prstGeom prst="ellipse">
              <a:avLst/>
            </a:prstGeom>
            <a:solidFill>
              <a:srgbClr val="B71B42"/>
            </a:solidFill>
            <a:ln w="158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1"/>
            <p:cNvSpPr/>
            <p:nvPr/>
          </p:nvSpPr>
          <p:spPr>
            <a:xfrm>
              <a:off x="2087017" y="1958123"/>
              <a:ext cx="1318116" cy="186733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1"/>
            <p:cNvSpPr txBox="1"/>
            <p:nvPr/>
          </p:nvSpPr>
          <p:spPr>
            <a:xfrm>
              <a:off x="2087017" y="1958123"/>
              <a:ext cx="1318116" cy="1867331"/>
            </a:xfrm>
            <a:prstGeom prst="rect">
              <a:avLst/>
            </a:prstGeom>
            <a:noFill/>
            <a:ln>
              <a:noFill/>
            </a:ln>
          </p:spPr>
          <p:txBody>
            <a:bodyPr spcFirstLastPara="1" wrap="square" lIns="136775" tIns="0" rIns="0" bIns="0" anchor="t" anchorCtr="0">
              <a:noAutofit/>
            </a:bodyPr>
            <a:lstStyle/>
            <a:p>
              <a:pPr marL="0" marR="0" lvl="0" indent="0" algn="l" rtl="0">
                <a:lnSpc>
                  <a:spcPct val="90000"/>
                </a:lnSpc>
                <a:spcBef>
                  <a:spcPts val="0"/>
                </a:spcBef>
                <a:spcAft>
                  <a:spcPts val="0"/>
                </a:spcAft>
                <a:buSzPts val="1200"/>
                <a:buFont typeface="Arial"/>
                <a:buNone/>
              </a:pPr>
              <a:r>
                <a:rPr lang="en-GB" sz="1200" b="1" i="0" u="none" strike="noStrike" cap="none">
                  <a:latin typeface="Gill Sans"/>
                  <a:ea typeface="Gill Sans"/>
                  <a:cs typeface="Gill Sans"/>
                  <a:sym typeface="Gill Sans"/>
                </a:rPr>
                <a:t>UNIQUE EMAILS ARE REQUIRED, SO THAT ONE SINGLE USER CAN'T HAVE MULTIPLE ACCOUNTS.</a:t>
              </a:r>
              <a:endParaRPr sz="1200" b="1" i="0" u="none" strike="noStrike" cap="none">
                <a:latin typeface="Gill Sans"/>
                <a:ea typeface="Gill Sans"/>
                <a:cs typeface="Gill Sans"/>
                <a:sym typeface="Gill Sans"/>
              </a:endParaRPr>
            </a:p>
          </p:txBody>
        </p:sp>
        <p:sp>
          <p:nvSpPr>
            <p:cNvPr id="162" name="Google Shape;162;p31"/>
            <p:cNvSpPr/>
            <p:nvPr/>
          </p:nvSpPr>
          <p:spPr>
            <a:xfrm>
              <a:off x="3473784" y="1261307"/>
              <a:ext cx="356989" cy="356989"/>
            </a:xfrm>
            <a:prstGeom prst="ellipse">
              <a:avLst/>
            </a:prstGeom>
            <a:solidFill>
              <a:srgbClr val="B71B42"/>
            </a:solidFill>
            <a:ln w="158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1"/>
            <p:cNvSpPr/>
            <p:nvPr/>
          </p:nvSpPr>
          <p:spPr>
            <a:xfrm>
              <a:off x="3652279" y="1439802"/>
              <a:ext cx="1318116" cy="238565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1"/>
            <p:cNvSpPr txBox="1"/>
            <p:nvPr/>
          </p:nvSpPr>
          <p:spPr>
            <a:xfrm>
              <a:off x="3652279" y="1439802"/>
              <a:ext cx="1318116" cy="2385652"/>
            </a:xfrm>
            <a:prstGeom prst="rect">
              <a:avLst/>
            </a:prstGeom>
            <a:noFill/>
            <a:ln>
              <a:noFill/>
            </a:ln>
          </p:spPr>
          <p:txBody>
            <a:bodyPr spcFirstLastPara="1" wrap="square" lIns="189150" tIns="0" rIns="0" bIns="0" anchor="t" anchorCtr="0">
              <a:noAutofit/>
            </a:bodyPr>
            <a:lstStyle/>
            <a:p>
              <a:pPr marL="0" marR="0" lvl="0" indent="0" algn="l" rtl="0">
                <a:lnSpc>
                  <a:spcPct val="90000"/>
                </a:lnSpc>
                <a:spcBef>
                  <a:spcPts val="0"/>
                </a:spcBef>
                <a:spcAft>
                  <a:spcPts val="0"/>
                </a:spcAft>
                <a:buSzPts val="1200"/>
                <a:buFont typeface="Arial"/>
                <a:buNone/>
              </a:pPr>
              <a:r>
                <a:rPr lang="en-GB" sz="1100" b="1" i="0" u="none" strike="noStrike" cap="none">
                  <a:latin typeface="Gill Sans"/>
                  <a:ea typeface="Gill Sans"/>
                  <a:cs typeface="Gill Sans"/>
                  <a:sym typeface="Gill Sans"/>
                </a:rPr>
                <a:t>IF THE USER DOESN'T HAVE AN ACCOUNT THEN HE/SHE CAN SIGN UP AND CREATE IT EASILY.</a:t>
              </a:r>
              <a:endParaRPr sz="1300" b="1">
                <a:latin typeface="Gill Sans"/>
                <a:ea typeface="Gill Sans"/>
                <a:cs typeface="Gill Sans"/>
                <a:sym typeface="Gill Sans"/>
              </a:endParaRPr>
            </a:p>
          </p:txBody>
        </p:sp>
      </p:grpSp>
      <p:sp>
        <p:nvSpPr>
          <p:cNvPr id="165" name="Google Shape;165;p31"/>
          <p:cNvSpPr txBox="1"/>
          <p:nvPr/>
        </p:nvSpPr>
        <p:spPr>
          <a:xfrm>
            <a:off x="4297680" y="293760"/>
            <a:ext cx="3657600" cy="34632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GB" sz="1800" b="1" i="0" u="none" strike="noStrike" cap="none">
                <a:latin typeface="Arial"/>
                <a:ea typeface="Arial"/>
                <a:cs typeface="Arial"/>
                <a:sym typeface="Arial"/>
              </a:rPr>
              <a:t>HOW IT WORKS</a:t>
            </a:r>
            <a:endParaRPr sz="1800" b="1" strike="noStrike">
              <a:latin typeface="Arial"/>
              <a:ea typeface="Arial"/>
              <a:cs typeface="Arial"/>
              <a:sym typeface="Arial"/>
            </a:endParaRPr>
          </a:p>
        </p:txBody>
      </p:sp>
    </p:spTree>
    <p:extLst>
      <p:ext uri="{BB962C8B-B14F-4D97-AF65-F5344CB8AC3E}">
        <p14:creationId xmlns:p14="http://schemas.microsoft.com/office/powerpoint/2010/main" val="3579795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32" descr="A picture containing text&#10;&#10;Description automatically generated"/>
          <p:cNvPicPr preferRelativeResize="0"/>
          <p:nvPr/>
        </p:nvPicPr>
        <p:blipFill rotWithShape="1">
          <a:blip r:embed="rId3">
            <a:alphaModFix/>
          </a:blip>
          <a:srcRect/>
          <a:stretch/>
        </p:blipFill>
        <p:spPr>
          <a:xfrm>
            <a:off x="0" y="0"/>
            <a:ext cx="12192120" cy="6858000"/>
          </a:xfrm>
          <a:prstGeom prst="rect">
            <a:avLst/>
          </a:prstGeom>
          <a:noFill/>
          <a:ln>
            <a:noFill/>
          </a:ln>
        </p:spPr>
      </p:pic>
      <p:grpSp>
        <p:nvGrpSpPr>
          <p:cNvPr id="171" name="Google Shape;171;p32"/>
          <p:cNvGrpSpPr/>
          <p:nvPr/>
        </p:nvGrpSpPr>
        <p:grpSpPr>
          <a:xfrm>
            <a:off x="2746080" y="1715040"/>
            <a:ext cx="4155057" cy="3643222"/>
            <a:chOff x="0" y="0"/>
            <a:chExt cx="4155057" cy="3643222"/>
          </a:xfrm>
        </p:grpSpPr>
        <p:sp>
          <p:nvSpPr>
            <p:cNvPr id="172" name="Google Shape;172;p32"/>
            <p:cNvSpPr/>
            <p:nvPr/>
          </p:nvSpPr>
          <p:spPr>
            <a:xfrm>
              <a:off x="0" y="1092966"/>
              <a:ext cx="4155057" cy="1457289"/>
            </a:xfrm>
            <a:prstGeom prst="notchedRightArrow">
              <a:avLst>
                <a:gd name="adj1" fmla="val 50000"/>
                <a:gd name="adj2" fmla="val 50000"/>
              </a:avLst>
            </a:prstGeom>
            <a:solidFill>
              <a:srgbClr val="E5CB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2"/>
            <p:cNvSpPr/>
            <p:nvPr/>
          </p:nvSpPr>
          <p:spPr>
            <a:xfrm>
              <a:off x="45" y="0"/>
              <a:ext cx="1824126" cy="145728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2"/>
            <p:cNvSpPr txBox="1"/>
            <p:nvPr/>
          </p:nvSpPr>
          <p:spPr>
            <a:xfrm>
              <a:off x="45" y="0"/>
              <a:ext cx="1824126" cy="1457289"/>
            </a:xfrm>
            <a:prstGeom prst="rect">
              <a:avLst/>
            </a:prstGeom>
            <a:noFill/>
            <a:ln>
              <a:noFill/>
            </a:ln>
          </p:spPr>
          <p:txBody>
            <a:bodyPr spcFirstLastPara="1" wrap="square" lIns="120900" tIns="120900" rIns="120900" bIns="120900" anchor="b" anchorCtr="0">
              <a:noAutofit/>
            </a:bodyPr>
            <a:lstStyle/>
            <a:p>
              <a:pPr marL="0" marR="0" lvl="0" indent="0" algn="ctr" rtl="0">
                <a:lnSpc>
                  <a:spcPct val="90000"/>
                </a:lnSpc>
                <a:spcBef>
                  <a:spcPts val="0"/>
                </a:spcBef>
                <a:spcAft>
                  <a:spcPts val="0"/>
                </a:spcAft>
                <a:buSzPts val="1700"/>
                <a:buFont typeface="Gill Sans"/>
                <a:buNone/>
              </a:pPr>
              <a:r>
                <a:rPr lang="en-GB" sz="1600" b="1">
                  <a:latin typeface="Gill Sans"/>
                  <a:ea typeface="Gill Sans"/>
                  <a:cs typeface="Gill Sans"/>
                  <a:sym typeface="Gill Sans"/>
                </a:rPr>
                <a:t>USERS CAN EASILY LOGIN USING THEIR CREDENTIALS.</a:t>
              </a:r>
              <a:endParaRPr sz="1600" b="1"/>
            </a:p>
          </p:txBody>
        </p:sp>
        <p:sp>
          <p:nvSpPr>
            <p:cNvPr id="175" name="Google Shape;175;p32"/>
            <p:cNvSpPr/>
            <p:nvPr/>
          </p:nvSpPr>
          <p:spPr>
            <a:xfrm>
              <a:off x="729947" y="1639450"/>
              <a:ext cx="364322" cy="364322"/>
            </a:xfrm>
            <a:prstGeom prst="ellipse">
              <a:avLst/>
            </a:prstGeom>
            <a:solidFill>
              <a:srgbClr val="B71B42"/>
            </a:solidFill>
            <a:ln w="158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2"/>
            <p:cNvSpPr/>
            <p:nvPr/>
          </p:nvSpPr>
          <p:spPr>
            <a:xfrm>
              <a:off x="1915378" y="2185933"/>
              <a:ext cx="1824126" cy="145728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2"/>
            <p:cNvSpPr txBox="1"/>
            <p:nvPr/>
          </p:nvSpPr>
          <p:spPr>
            <a:xfrm>
              <a:off x="1915378" y="2185933"/>
              <a:ext cx="1824126" cy="1457289"/>
            </a:xfrm>
            <a:prstGeom prst="rect">
              <a:avLst/>
            </a:prstGeom>
            <a:noFill/>
            <a:ln>
              <a:noFill/>
            </a:ln>
          </p:spPr>
          <p:txBody>
            <a:bodyPr spcFirstLastPara="1" wrap="square" lIns="120900" tIns="120900" rIns="120900" bIns="120900" anchor="t" anchorCtr="0">
              <a:noAutofit/>
            </a:bodyPr>
            <a:lstStyle/>
            <a:p>
              <a:pPr marL="0" marR="0" lvl="0" indent="0" algn="ctr" rtl="0">
                <a:lnSpc>
                  <a:spcPct val="90000"/>
                </a:lnSpc>
                <a:spcBef>
                  <a:spcPts val="0"/>
                </a:spcBef>
                <a:spcAft>
                  <a:spcPts val="0"/>
                </a:spcAft>
                <a:buSzPts val="1700"/>
                <a:buFont typeface="Gill Sans"/>
                <a:buNone/>
              </a:pPr>
              <a:r>
                <a:rPr lang="en-GB" sz="1600" b="1">
                  <a:latin typeface="Gill Sans"/>
                  <a:ea typeface="Gill Sans"/>
                  <a:cs typeface="Gill Sans"/>
                  <a:sym typeface="Gill Sans"/>
                </a:rPr>
                <a:t>SYSTEM WILL SHOW ERROR, IF USERNAME OR PASSWORD IS INCORRECT.</a:t>
              </a:r>
              <a:endParaRPr sz="1600" b="1"/>
            </a:p>
          </p:txBody>
        </p:sp>
        <p:sp>
          <p:nvSpPr>
            <p:cNvPr id="178" name="Google Shape;178;p32"/>
            <p:cNvSpPr/>
            <p:nvPr/>
          </p:nvSpPr>
          <p:spPr>
            <a:xfrm>
              <a:off x="2645281" y="1639450"/>
              <a:ext cx="364322" cy="364322"/>
            </a:xfrm>
            <a:prstGeom prst="ellipse">
              <a:avLst/>
            </a:prstGeom>
            <a:solidFill>
              <a:srgbClr val="B71B42"/>
            </a:solidFill>
            <a:ln w="158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572444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6</Notes>
  <HiddenSlides>0</HiddenSlide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office theme</vt:lpstr>
      <vt:lpstr>Office Theme</vt:lpstr>
      <vt:lpstr>BLOOD BANK MANAGEMENT SYSTEM USING CLOUD COMPUTING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453</cp:revision>
  <dcterms:created xsi:type="dcterms:W3CDTF">2022-06-07T06:47:18Z</dcterms:created>
  <dcterms:modified xsi:type="dcterms:W3CDTF">2022-06-12T16:57:53Z</dcterms:modified>
</cp:coreProperties>
</file>