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71" r:id="rId4"/>
    <p:sldId id="262" r:id="rId5"/>
    <p:sldId id="258" r:id="rId6"/>
    <p:sldId id="263" r:id="rId7"/>
    <p:sldId id="259" r:id="rId8"/>
    <p:sldId id="264" r:id="rId9"/>
    <p:sldId id="260"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10/07/2018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329628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223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862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8346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10/07/2018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756333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625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5901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6130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5745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10/07/2018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331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10/07/2018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94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10/07/2018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6238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04F4-B17B-4B50-8D71-FAB9E4C1486F}"/>
              </a:ext>
            </a:extLst>
          </p:cNvPr>
          <p:cNvSpPr>
            <a:spLocks noGrp="1"/>
          </p:cNvSpPr>
          <p:nvPr>
            <p:ph type="ctrTitle"/>
          </p:nvPr>
        </p:nvSpPr>
        <p:spPr>
          <a:xfrm>
            <a:off x="1915128" y="1845165"/>
            <a:ext cx="8361229" cy="2503153"/>
          </a:xfrm>
        </p:spPr>
        <p:txBody>
          <a:bodyPr/>
          <a:lstStyle/>
          <a:p>
            <a:r>
              <a:rPr lang="en-US" sz="4000" b="1" dirty="0"/>
              <a:t>IoT Based Faculty Managing System using </a:t>
            </a:r>
            <a:br>
              <a:rPr lang="en-US" sz="4000" b="1" dirty="0"/>
            </a:br>
            <a:r>
              <a:rPr lang="en-US" sz="4000" b="1" dirty="0"/>
              <a:t>Raspberry Pi with Distance and Time Activated Power Saving Monitor</a:t>
            </a:r>
          </a:p>
        </p:txBody>
      </p:sp>
      <p:sp>
        <p:nvSpPr>
          <p:cNvPr id="3" name="Subtitle 2">
            <a:extLst>
              <a:ext uri="{FF2B5EF4-FFF2-40B4-BE49-F238E27FC236}">
                <a16:creationId xmlns:a16="http://schemas.microsoft.com/office/drawing/2014/main" id="{1E344F05-554D-4ED4-B1A7-C6AACA741EA1}"/>
              </a:ext>
            </a:extLst>
          </p:cNvPr>
          <p:cNvSpPr>
            <a:spLocks noGrp="1"/>
          </p:cNvSpPr>
          <p:nvPr>
            <p:ph type="subTitle" idx="1"/>
          </p:nvPr>
        </p:nvSpPr>
        <p:spPr>
          <a:xfrm>
            <a:off x="2679906" y="4417917"/>
            <a:ext cx="6831673" cy="1086237"/>
          </a:xfrm>
        </p:spPr>
        <p:txBody>
          <a:bodyPr>
            <a:normAutofit/>
          </a:bodyPr>
          <a:lstStyle/>
          <a:p>
            <a:r>
              <a:rPr lang="en-US" sz="2000" dirty="0"/>
              <a:t>AQUINO, TRINA RITCHELL</a:t>
            </a:r>
          </a:p>
          <a:p>
            <a:r>
              <a:rPr lang="en-US" sz="2000" dirty="0"/>
              <a:t>PAMBID, LUIS DANIEL</a:t>
            </a:r>
          </a:p>
        </p:txBody>
      </p:sp>
    </p:spTree>
    <p:extLst>
      <p:ext uri="{BB962C8B-B14F-4D97-AF65-F5344CB8AC3E}">
        <p14:creationId xmlns:p14="http://schemas.microsoft.com/office/powerpoint/2010/main" val="378981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PROPOSED DESIGN</a:t>
            </a:r>
          </a:p>
        </p:txBody>
      </p:sp>
      <p:pic>
        <p:nvPicPr>
          <p:cNvPr id="4" name="Content Placeholder 3">
            <a:extLst>
              <a:ext uri="{FF2B5EF4-FFF2-40B4-BE49-F238E27FC236}">
                <a16:creationId xmlns:a16="http://schemas.microsoft.com/office/drawing/2014/main" id="{6917A8F7-6F08-477C-8F61-C943687F346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0026" y="1411548"/>
            <a:ext cx="9294919" cy="5184562"/>
          </a:xfrm>
          <a:prstGeom prst="rect">
            <a:avLst/>
          </a:prstGeom>
          <a:noFill/>
          <a:ln>
            <a:noFill/>
          </a:ln>
        </p:spPr>
      </p:pic>
    </p:spTree>
    <p:extLst>
      <p:ext uri="{BB962C8B-B14F-4D97-AF65-F5344CB8AC3E}">
        <p14:creationId xmlns:p14="http://schemas.microsoft.com/office/powerpoint/2010/main" val="232879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A9D5-2FC1-483F-ACB0-FB8C21CCBEB3}"/>
              </a:ext>
            </a:extLst>
          </p:cNvPr>
          <p:cNvSpPr>
            <a:spLocks noGrp="1"/>
          </p:cNvSpPr>
          <p:nvPr>
            <p:ph type="title"/>
          </p:nvPr>
        </p:nvSpPr>
        <p:spPr/>
        <p:txBody>
          <a:bodyPr/>
          <a:lstStyle/>
          <a:p>
            <a:r>
              <a:rPr lang="en-US" dirty="0"/>
              <a:t>RANGE DETECTION ACCURACY</a:t>
            </a:r>
          </a:p>
        </p:txBody>
      </p:sp>
      <p:graphicFrame>
        <p:nvGraphicFramePr>
          <p:cNvPr id="4" name="Content Placeholder 3">
            <a:extLst>
              <a:ext uri="{FF2B5EF4-FFF2-40B4-BE49-F238E27FC236}">
                <a16:creationId xmlns:a16="http://schemas.microsoft.com/office/drawing/2014/main" id="{8103C047-AD45-4A2A-835C-6114E62B78A4}"/>
              </a:ext>
            </a:extLst>
          </p:cNvPr>
          <p:cNvGraphicFramePr>
            <a:graphicFrameLocks noGrp="1"/>
          </p:cNvGraphicFramePr>
          <p:nvPr>
            <p:ph idx="1"/>
            <p:extLst>
              <p:ext uri="{D42A27DB-BD31-4B8C-83A1-F6EECF244321}">
                <p14:modId xmlns:p14="http://schemas.microsoft.com/office/powerpoint/2010/main" val="2326255513"/>
              </p:ext>
            </p:extLst>
          </p:nvPr>
        </p:nvGraphicFramePr>
        <p:xfrm>
          <a:off x="2006353" y="1500327"/>
          <a:ext cx="8966446" cy="5141565"/>
        </p:xfrm>
        <a:graphic>
          <a:graphicData uri="http://schemas.openxmlformats.org/drawingml/2006/table">
            <a:tbl>
              <a:tblPr firstRow="1" firstCol="1" bandRow="1">
                <a:tableStyleId>{93296810-A885-4BE3-A3E7-6D5BEEA58F35}</a:tableStyleId>
              </a:tblPr>
              <a:tblGrid>
                <a:gridCol w="2683543">
                  <a:extLst>
                    <a:ext uri="{9D8B030D-6E8A-4147-A177-3AD203B41FA5}">
                      <a16:colId xmlns:a16="http://schemas.microsoft.com/office/drawing/2014/main" val="2961656563"/>
                    </a:ext>
                  </a:extLst>
                </a:gridCol>
                <a:gridCol w="2683543">
                  <a:extLst>
                    <a:ext uri="{9D8B030D-6E8A-4147-A177-3AD203B41FA5}">
                      <a16:colId xmlns:a16="http://schemas.microsoft.com/office/drawing/2014/main" val="1415693360"/>
                    </a:ext>
                  </a:extLst>
                </a:gridCol>
                <a:gridCol w="3599360">
                  <a:extLst>
                    <a:ext uri="{9D8B030D-6E8A-4147-A177-3AD203B41FA5}">
                      <a16:colId xmlns:a16="http://schemas.microsoft.com/office/drawing/2014/main" val="2958115782"/>
                    </a:ext>
                  </a:extLst>
                </a:gridCol>
              </a:tblGrid>
              <a:tr h="1119475">
                <a:tc>
                  <a:txBody>
                    <a:bodyPr/>
                    <a:lstStyle/>
                    <a:p>
                      <a:pPr marL="0" marR="0" algn="ctr">
                        <a:spcBef>
                          <a:spcPts val="0"/>
                        </a:spcBef>
                        <a:spcAft>
                          <a:spcPts val="0"/>
                        </a:spcAft>
                      </a:pPr>
                      <a:r>
                        <a:rPr lang="en-US" sz="2000" dirty="0">
                          <a:effectLst/>
                        </a:rPr>
                        <a:t>Location of the user/object</a:t>
                      </a:r>
                      <a:endParaRPr lang="en-US" sz="2800" dirty="0">
                        <a:effectLst/>
                      </a:endParaRPr>
                    </a:p>
                    <a:p>
                      <a:pPr marL="0" marR="0" algn="ctr">
                        <a:spcBef>
                          <a:spcPts val="0"/>
                        </a:spcBef>
                        <a:spcAft>
                          <a:spcPts val="0"/>
                        </a:spcAft>
                      </a:pPr>
                      <a:r>
                        <a:rPr lang="en-US" sz="2000" dirty="0">
                          <a:effectLst/>
                        </a:rPr>
                        <a:t>(from the Sensor)</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000" dirty="0">
                          <a:effectLst/>
                        </a:rPr>
                        <a:t>Detection Time Delay of Ultrasonic Sensor</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000">
                          <a:effectLst/>
                        </a:rPr>
                        <a:t>Has the Monitor Turned On/Off?</a:t>
                      </a:r>
                      <a:endParaRPr lang="en-US" sz="2800">
                        <a:effectLst/>
                      </a:endParaRPr>
                    </a:p>
                    <a:p>
                      <a:pPr marL="0" marR="0" algn="ctr">
                        <a:spcBef>
                          <a:spcPts val="0"/>
                        </a:spcBef>
                        <a:spcAft>
                          <a:spcPts val="0"/>
                        </a:spcAft>
                      </a:pPr>
                      <a:r>
                        <a:rPr lang="en-US" sz="2000">
                          <a:effectLst/>
                        </a:rPr>
                        <a:t>(On or Off)</a:t>
                      </a:r>
                      <a:endParaRPr lang="en-US" sz="2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33141983"/>
                  </a:ext>
                </a:extLst>
              </a:tr>
              <a:tr h="388753">
                <a:tc>
                  <a:txBody>
                    <a:bodyPr/>
                    <a:lstStyle/>
                    <a:p>
                      <a:pPr marL="0" marR="0" algn="ctr">
                        <a:lnSpc>
                          <a:spcPct val="150000"/>
                        </a:lnSpc>
                        <a:spcBef>
                          <a:spcPts val="0"/>
                        </a:spcBef>
                        <a:spcAft>
                          <a:spcPts val="1000"/>
                        </a:spcAft>
                      </a:pPr>
                      <a:r>
                        <a:rPr lang="en-US" sz="2000" dirty="0">
                          <a:effectLst/>
                        </a:rPr>
                        <a:t>0.2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120 s </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On</a:t>
                      </a:r>
                      <a:endParaRPr lang="en-US" sz="2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22218647"/>
                  </a:ext>
                </a:extLst>
              </a:tr>
              <a:tr h="388753">
                <a:tc>
                  <a:txBody>
                    <a:bodyPr/>
                    <a:lstStyle/>
                    <a:p>
                      <a:pPr marL="0" marR="0" algn="ctr">
                        <a:lnSpc>
                          <a:spcPct val="150000"/>
                        </a:lnSpc>
                        <a:spcBef>
                          <a:spcPts val="0"/>
                        </a:spcBef>
                        <a:spcAft>
                          <a:spcPts val="1000"/>
                        </a:spcAft>
                      </a:pPr>
                      <a:r>
                        <a:rPr lang="en-US" sz="2000" dirty="0">
                          <a:effectLst/>
                        </a:rPr>
                        <a:t>0.4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120 s</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54031892"/>
                  </a:ext>
                </a:extLst>
              </a:tr>
              <a:tr h="388753">
                <a:tc>
                  <a:txBody>
                    <a:bodyPr/>
                    <a:lstStyle/>
                    <a:p>
                      <a:pPr marL="0" marR="0" algn="ctr">
                        <a:lnSpc>
                          <a:spcPct val="150000"/>
                        </a:lnSpc>
                        <a:spcBef>
                          <a:spcPts val="0"/>
                        </a:spcBef>
                        <a:spcAft>
                          <a:spcPts val="1000"/>
                        </a:spcAft>
                      </a:pPr>
                      <a:r>
                        <a:rPr lang="en-US" sz="2000" dirty="0">
                          <a:effectLst/>
                        </a:rPr>
                        <a:t>0.6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120 s</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95727338"/>
                  </a:ext>
                </a:extLst>
              </a:tr>
              <a:tr h="388753">
                <a:tc>
                  <a:txBody>
                    <a:bodyPr/>
                    <a:lstStyle/>
                    <a:p>
                      <a:pPr marL="0" marR="0" algn="ctr">
                        <a:lnSpc>
                          <a:spcPct val="150000"/>
                        </a:lnSpc>
                        <a:spcBef>
                          <a:spcPts val="0"/>
                        </a:spcBef>
                        <a:spcAft>
                          <a:spcPts val="1000"/>
                        </a:spcAft>
                      </a:pPr>
                      <a:r>
                        <a:rPr lang="en-US" sz="2000" dirty="0">
                          <a:effectLst/>
                        </a:rPr>
                        <a:t>1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120 s</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92746284"/>
                  </a:ext>
                </a:extLst>
              </a:tr>
              <a:tr h="388753">
                <a:tc>
                  <a:txBody>
                    <a:bodyPr/>
                    <a:lstStyle/>
                    <a:p>
                      <a:pPr marL="0" marR="0" algn="ctr">
                        <a:lnSpc>
                          <a:spcPct val="150000"/>
                        </a:lnSpc>
                        <a:spcBef>
                          <a:spcPts val="0"/>
                        </a:spcBef>
                        <a:spcAft>
                          <a:spcPts val="1000"/>
                        </a:spcAft>
                      </a:pPr>
                      <a:r>
                        <a:rPr lang="en-US" sz="2000">
                          <a:effectLst/>
                        </a:rPr>
                        <a:t>1.5 ft</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120 s</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356232051"/>
                  </a:ext>
                </a:extLst>
              </a:tr>
              <a:tr h="388753">
                <a:tc>
                  <a:txBody>
                    <a:bodyPr/>
                    <a:lstStyle/>
                    <a:p>
                      <a:pPr marL="0" marR="0" algn="ctr">
                        <a:lnSpc>
                          <a:spcPct val="150000"/>
                        </a:lnSpc>
                        <a:spcBef>
                          <a:spcPts val="0"/>
                        </a:spcBef>
                        <a:spcAft>
                          <a:spcPts val="1000"/>
                        </a:spcAft>
                      </a:pPr>
                      <a:r>
                        <a:rPr lang="en-US" sz="2000" dirty="0">
                          <a:effectLst/>
                        </a:rPr>
                        <a:t>1.8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120 s</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723457"/>
                  </a:ext>
                </a:extLst>
              </a:tr>
              <a:tr h="388753">
                <a:tc>
                  <a:txBody>
                    <a:bodyPr/>
                    <a:lstStyle/>
                    <a:p>
                      <a:pPr marL="0" marR="0" algn="ctr">
                        <a:lnSpc>
                          <a:spcPct val="150000"/>
                        </a:lnSpc>
                        <a:spcBef>
                          <a:spcPts val="0"/>
                        </a:spcBef>
                        <a:spcAft>
                          <a:spcPts val="1000"/>
                        </a:spcAft>
                      </a:pPr>
                      <a:r>
                        <a:rPr lang="en-US" sz="2000" dirty="0">
                          <a:effectLst/>
                        </a:rPr>
                        <a:t>2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120 s</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On</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805065818"/>
                  </a:ext>
                </a:extLst>
              </a:tr>
              <a:tr h="388753">
                <a:tc>
                  <a:txBody>
                    <a:bodyPr/>
                    <a:lstStyle/>
                    <a:p>
                      <a:pPr marL="0" marR="0" algn="ctr">
                        <a:lnSpc>
                          <a:spcPct val="150000"/>
                        </a:lnSpc>
                        <a:spcBef>
                          <a:spcPts val="0"/>
                        </a:spcBef>
                        <a:spcAft>
                          <a:spcPts val="1000"/>
                        </a:spcAft>
                      </a:pPr>
                      <a:r>
                        <a:rPr lang="en-US" sz="2000" dirty="0">
                          <a:effectLst/>
                        </a:rPr>
                        <a:t>2.2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10 us</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Off</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13983787"/>
                  </a:ext>
                </a:extLst>
              </a:tr>
              <a:tr h="388753">
                <a:tc>
                  <a:txBody>
                    <a:bodyPr/>
                    <a:lstStyle/>
                    <a:p>
                      <a:pPr marL="0" marR="0" algn="ctr">
                        <a:lnSpc>
                          <a:spcPct val="150000"/>
                        </a:lnSpc>
                        <a:spcBef>
                          <a:spcPts val="0"/>
                        </a:spcBef>
                        <a:spcAft>
                          <a:spcPts val="1000"/>
                        </a:spcAft>
                      </a:pPr>
                      <a:r>
                        <a:rPr lang="en-US" sz="2000" dirty="0">
                          <a:effectLst/>
                        </a:rPr>
                        <a:t>2.5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10 us</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Off</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83810526"/>
                  </a:ext>
                </a:extLst>
              </a:tr>
              <a:tr h="388753">
                <a:tc>
                  <a:txBody>
                    <a:bodyPr/>
                    <a:lstStyle/>
                    <a:p>
                      <a:pPr marL="0" marR="0" algn="ctr">
                        <a:lnSpc>
                          <a:spcPct val="150000"/>
                        </a:lnSpc>
                        <a:spcBef>
                          <a:spcPts val="0"/>
                        </a:spcBef>
                        <a:spcAft>
                          <a:spcPts val="1000"/>
                        </a:spcAft>
                      </a:pPr>
                      <a:r>
                        <a:rPr lang="en-US" sz="2000" dirty="0">
                          <a:effectLst/>
                        </a:rPr>
                        <a:t>2.8 ft</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a:effectLst/>
                        </a:rPr>
                        <a:t>10 us</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ct val="150000"/>
                        </a:lnSpc>
                        <a:spcBef>
                          <a:spcPts val="0"/>
                        </a:spcBef>
                        <a:spcAft>
                          <a:spcPts val="1000"/>
                        </a:spcAft>
                      </a:pPr>
                      <a:r>
                        <a:rPr lang="en-US" sz="2000" dirty="0">
                          <a:effectLst/>
                        </a:rPr>
                        <a:t>Off</a:t>
                      </a:r>
                      <a:endParaRPr lang="en-US"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12313094"/>
                  </a:ext>
                </a:extLst>
              </a:tr>
            </a:tbl>
          </a:graphicData>
        </a:graphic>
      </p:graphicFrame>
    </p:spTree>
    <p:extLst>
      <p:ext uri="{BB962C8B-B14F-4D97-AF65-F5344CB8AC3E}">
        <p14:creationId xmlns:p14="http://schemas.microsoft.com/office/powerpoint/2010/main" val="110978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5554-3FD1-4A3C-8B68-20BF653BFB7F}"/>
              </a:ext>
            </a:extLst>
          </p:cNvPr>
          <p:cNvSpPr>
            <a:spLocks noGrp="1"/>
          </p:cNvSpPr>
          <p:nvPr>
            <p:ph type="title"/>
          </p:nvPr>
        </p:nvSpPr>
        <p:spPr/>
        <p:txBody>
          <a:bodyPr>
            <a:normAutofit fontScale="90000"/>
          </a:bodyPr>
          <a:lstStyle/>
          <a:p>
            <a:r>
              <a:rPr lang="en-US" cap="small" dirty="0" err="1"/>
              <a:t>Transimitting</a:t>
            </a:r>
            <a:r>
              <a:rPr lang="en-US" cap="small" dirty="0"/>
              <a:t> Data from Android Application to the Software in </a:t>
            </a:r>
            <a:r>
              <a:rPr lang="en-US" cap="small" dirty="0" err="1"/>
              <a:t>RPi</a:t>
            </a:r>
            <a:r>
              <a:rPr lang="en-US" cap="small" dirty="0"/>
              <a:t> (via IoT)</a:t>
            </a:r>
            <a:br>
              <a:rPr lang="en-US" cap="small" dirty="0"/>
            </a:br>
            <a:endParaRPr lang="en-US" dirty="0"/>
          </a:p>
        </p:txBody>
      </p:sp>
      <p:graphicFrame>
        <p:nvGraphicFramePr>
          <p:cNvPr id="4" name="Content Placeholder 3">
            <a:extLst>
              <a:ext uri="{FF2B5EF4-FFF2-40B4-BE49-F238E27FC236}">
                <a16:creationId xmlns:a16="http://schemas.microsoft.com/office/drawing/2014/main" id="{6E386BD7-976F-425A-82EF-34C688BB76C7}"/>
              </a:ext>
            </a:extLst>
          </p:cNvPr>
          <p:cNvGraphicFramePr>
            <a:graphicFrameLocks noGrp="1"/>
          </p:cNvGraphicFramePr>
          <p:nvPr>
            <p:ph idx="1"/>
            <p:extLst>
              <p:ext uri="{D42A27DB-BD31-4B8C-83A1-F6EECF244321}">
                <p14:modId xmlns:p14="http://schemas.microsoft.com/office/powerpoint/2010/main" val="96228300"/>
              </p:ext>
            </p:extLst>
          </p:nvPr>
        </p:nvGraphicFramePr>
        <p:xfrm>
          <a:off x="2130643" y="2050740"/>
          <a:ext cx="8566952" cy="4509856"/>
        </p:xfrm>
        <a:graphic>
          <a:graphicData uri="http://schemas.openxmlformats.org/drawingml/2006/table">
            <a:tbl>
              <a:tblPr firstRow="1" firstCol="1" bandRow="1">
                <a:tableStyleId>{93296810-A885-4BE3-A3E7-6D5BEEA58F35}</a:tableStyleId>
              </a:tblPr>
              <a:tblGrid>
                <a:gridCol w="1127523">
                  <a:extLst>
                    <a:ext uri="{9D8B030D-6E8A-4147-A177-3AD203B41FA5}">
                      <a16:colId xmlns:a16="http://schemas.microsoft.com/office/drawing/2014/main" val="1319441315"/>
                    </a:ext>
                  </a:extLst>
                </a:gridCol>
                <a:gridCol w="1579169">
                  <a:extLst>
                    <a:ext uri="{9D8B030D-6E8A-4147-A177-3AD203B41FA5}">
                      <a16:colId xmlns:a16="http://schemas.microsoft.com/office/drawing/2014/main" val="696617812"/>
                    </a:ext>
                  </a:extLst>
                </a:gridCol>
                <a:gridCol w="1351758">
                  <a:extLst>
                    <a:ext uri="{9D8B030D-6E8A-4147-A177-3AD203B41FA5}">
                      <a16:colId xmlns:a16="http://schemas.microsoft.com/office/drawing/2014/main" val="2061383730"/>
                    </a:ext>
                  </a:extLst>
                </a:gridCol>
                <a:gridCol w="1577579">
                  <a:extLst>
                    <a:ext uri="{9D8B030D-6E8A-4147-A177-3AD203B41FA5}">
                      <a16:colId xmlns:a16="http://schemas.microsoft.com/office/drawing/2014/main" val="2727309032"/>
                    </a:ext>
                  </a:extLst>
                </a:gridCol>
                <a:gridCol w="1353344">
                  <a:extLst>
                    <a:ext uri="{9D8B030D-6E8A-4147-A177-3AD203B41FA5}">
                      <a16:colId xmlns:a16="http://schemas.microsoft.com/office/drawing/2014/main" val="2151408117"/>
                    </a:ext>
                  </a:extLst>
                </a:gridCol>
                <a:gridCol w="1577579">
                  <a:extLst>
                    <a:ext uri="{9D8B030D-6E8A-4147-A177-3AD203B41FA5}">
                      <a16:colId xmlns:a16="http://schemas.microsoft.com/office/drawing/2014/main" val="618485682"/>
                    </a:ext>
                  </a:extLst>
                </a:gridCol>
              </a:tblGrid>
              <a:tr h="1508035">
                <a:tc>
                  <a:txBody>
                    <a:bodyPr/>
                    <a:lstStyle/>
                    <a:p>
                      <a:pPr marL="0" marR="0" algn="ctr">
                        <a:spcBef>
                          <a:spcPts val="0"/>
                        </a:spcBef>
                        <a:spcAft>
                          <a:spcPts val="0"/>
                        </a:spcAft>
                      </a:pPr>
                      <a:r>
                        <a:rPr lang="en-US" sz="1600" dirty="0">
                          <a:effectLst/>
                        </a:rPr>
                        <a:t>Trials</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000" dirty="0">
                          <a:effectLst/>
                        </a:rPr>
                        <a:t>Sent Data</a:t>
                      </a:r>
                      <a:endParaRPr lang="en-US" sz="2800" dirty="0">
                        <a:effectLst/>
                      </a:endParaRPr>
                    </a:p>
                    <a:p>
                      <a:pPr marL="0" marR="0" algn="ctr">
                        <a:spcBef>
                          <a:spcPts val="0"/>
                        </a:spcBef>
                        <a:spcAft>
                          <a:spcPts val="0"/>
                        </a:spcAft>
                      </a:pPr>
                      <a:r>
                        <a:rPr lang="en-US" sz="2000" dirty="0">
                          <a:effectLst/>
                        </a:rPr>
                        <a:t>(Remark)</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000">
                          <a:effectLst/>
                        </a:rPr>
                        <a:t> </a:t>
                      </a:r>
                      <a:endParaRPr lang="en-US" sz="2800">
                        <a:effectLst/>
                      </a:endParaRPr>
                    </a:p>
                    <a:p>
                      <a:pPr marL="0" marR="0" algn="ctr">
                        <a:spcBef>
                          <a:spcPts val="0"/>
                        </a:spcBef>
                        <a:spcAft>
                          <a:spcPts val="0"/>
                        </a:spcAft>
                      </a:pPr>
                      <a:r>
                        <a:rPr lang="en-US" sz="2000">
                          <a:effectLst/>
                        </a:rPr>
                        <a:t>Time Sent</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800">
                          <a:effectLst/>
                        </a:rPr>
                        <a:t>Received Data</a:t>
                      </a:r>
                      <a:endParaRPr lang="en-US" sz="2800">
                        <a:effectLst/>
                      </a:endParaRPr>
                    </a:p>
                    <a:p>
                      <a:pPr marL="0" marR="0" algn="ctr">
                        <a:spcBef>
                          <a:spcPts val="0"/>
                        </a:spcBef>
                        <a:spcAft>
                          <a:spcPts val="0"/>
                        </a:spcAft>
                      </a:pPr>
                      <a:r>
                        <a:rPr lang="en-US" sz="1800">
                          <a:effectLst/>
                        </a:rPr>
                        <a:t>(Received string by the RPi)</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800">
                          <a:effectLst/>
                        </a:rPr>
                        <a:t> </a:t>
                      </a:r>
                      <a:endParaRPr lang="en-US" sz="2800">
                        <a:effectLst/>
                      </a:endParaRPr>
                    </a:p>
                    <a:p>
                      <a:pPr marL="0" marR="0" algn="ctr">
                        <a:spcBef>
                          <a:spcPts val="0"/>
                        </a:spcBef>
                        <a:spcAft>
                          <a:spcPts val="0"/>
                        </a:spcAft>
                      </a:pPr>
                      <a:r>
                        <a:rPr lang="en-US" sz="1800">
                          <a:effectLst/>
                        </a:rPr>
                        <a:t>Time</a:t>
                      </a:r>
                      <a:endParaRPr lang="en-US" sz="2800">
                        <a:effectLst/>
                      </a:endParaRPr>
                    </a:p>
                    <a:p>
                      <a:pPr marL="0" marR="0" algn="ctr">
                        <a:spcBef>
                          <a:spcPts val="0"/>
                        </a:spcBef>
                        <a:spcAft>
                          <a:spcPts val="0"/>
                        </a:spcAft>
                      </a:pPr>
                      <a:r>
                        <a:rPr lang="en-US" sz="1800">
                          <a:effectLst/>
                        </a:rPr>
                        <a:t>Received</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800">
                          <a:effectLst/>
                        </a:rPr>
                        <a:t>Was the data transmitted accurately?</a:t>
                      </a:r>
                      <a:endParaRPr lang="en-US" sz="2800">
                        <a:effectLst/>
                      </a:endParaRPr>
                    </a:p>
                    <a:p>
                      <a:pPr marL="0" marR="0" algn="ctr">
                        <a:spcBef>
                          <a:spcPts val="0"/>
                        </a:spcBef>
                        <a:spcAft>
                          <a:spcPts val="0"/>
                        </a:spcAft>
                      </a:pPr>
                      <a:r>
                        <a:rPr lang="en-US" sz="1800">
                          <a:effectLst/>
                        </a:rPr>
                        <a:t>(Yes or No)</a:t>
                      </a:r>
                      <a:endParaRPr lang="en-US" sz="2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919066"/>
                  </a:ext>
                </a:extLst>
              </a:tr>
              <a:tr h="571909">
                <a:tc>
                  <a:txBody>
                    <a:bodyPr/>
                    <a:lstStyle/>
                    <a:p>
                      <a:pPr marL="0" marR="0" algn="ctr">
                        <a:lnSpc>
                          <a:spcPct val="150000"/>
                        </a:lnSpc>
                        <a:spcBef>
                          <a:spcPts val="0"/>
                        </a:spcBef>
                        <a:spcAft>
                          <a:spcPts val="0"/>
                        </a:spcAft>
                      </a:pPr>
                      <a:r>
                        <a:rPr lang="en-US" sz="2000" dirty="0">
                          <a:effectLst/>
                        </a:rPr>
                        <a:t>1</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TEST1</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l">
                        <a:lnSpc>
                          <a:spcPct val="150000"/>
                        </a:lnSpc>
                        <a:spcBef>
                          <a:spcPts val="0"/>
                        </a:spcBef>
                        <a:spcAft>
                          <a:spcPts val="0"/>
                        </a:spcAft>
                      </a:pPr>
                      <a:r>
                        <a:rPr lang="en-US" sz="2000" dirty="0">
                          <a:effectLst/>
                        </a:rPr>
                        <a:t>1:05 </a:t>
                      </a:r>
                      <a:r>
                        <a:rPr lang="en-US" sz="1800" dirty="0">
                          <a:effectLst/>
                        </a:rPr>
                        <a:t>AM</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TEST1</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1:08 </a:t>
                      </a:r>
                      <a:r>
                        <a:rPr lang="en-US" sz="1800">
                          <a:effectLst/>
                        </a:rPr>
                        <a:t>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Yes</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8865075"/>
                  </a:ext>
                </a:extLst>
              </a:tr>
              <a:tr h="607478">
                <a:tc>
                  <a:txBody>
                    <a:bodyPr/>
                    <a:lstStyle/>
                    <a:p>
                      <a:pPr marL="0" marR="0" algn="ctr">
                        <a:lnSpc>
                          <a:spcPct val="150000"/>
                        </a:lnSpc>
                        <a:spcBef>
                          <a:spcPts val="0"/>
                        </a:spcBef>
                        <a:spcAft>
                          <a:spcPts val="0"/>
                        </a:spcAft>
                      </a:pPr>
                      <a:r>
                        <a:rPr lang="en-US" sz="2000">
                          <a:effectLst/>
                        </a:rPr>
                        <a:t>2</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TeSTtest2</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7:07 PM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TeSTtest2</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7:10 PM</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Yes</a:t>
                      </a:r>
                      <a:endParaRPr lang="en-US" sz="28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4788366"/>
                  </a:ext>
                </a:extLst>
              </a:tr>
              <a:tr h="607478">
                <a:tc>
                  <a:txBody>
                    <a:bodyPr/>
                    <a:lstStyle/>
                    <a:p>
                      <a:pPr marL="0" marR="0" algn="ctr">
                        <a:lnSpc>
                          <a:spcPct val="150000"/>
                        </a:lnSpc>
                        <a:spcBef>
                          <a:spcPts val="0"/>
                        </a:spcBef>
                        <a:spcAft>
                          <a:spcPts val="0"/>
                        </a:spcAft>
                      </a:pPr>
                      <a:r>
                        <a:rPr lang="en-US" sz="2000">
                          <a:effectLst/>
                        </a:rPr>
                        <a:t>3</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3</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9:15 PM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3</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9:16 PM</a:t>
                      </a:r>
                      <a:endParaRPr lang="en-US" sz="2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Yes</a:t>
                      </a:r>
                      <a:endParaRPr lang="en-US" sz="2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19340624"/>
                  </a:ext>
                </a:extLst>
              </a:tr>
              <a:tr h="607478">
                <a:tc>
                  <a:txBody>
                    <a:bodyPr/>
                    <a:lstStyle/>
                    <a:p>
                      <a:pPr marL="0" marR="0" algn="ctr">
                        <a:lnSpc>
                          <a:spcPct val="150000"/>
                        </a:lnSpc>
                        <a:spcBef>
                          <a:spcPts val="0"/>
                        </a:spcBef>
                        <a:spcAft>
                          <a:spcPts val="0"/>
                        </a:spcAft>
                      </a:pPr>
                      <a:r>
                        <a:rPr lang="en-US" sz="2000">
                          <a:effectLst/>
                        </a:rPr>
                        <a:t>4</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4</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8:01 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4</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8:05 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Yes</a:t>
                      </a:r>
                      <a:endParaRPr lang="en-US" sz="2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0669919"/>
                  </a:ext>
                </a:extLst>
              </a:tr>
              <a:tr h="607478">
                <a:tc>
                  <a:txBody>
                    <a:bodyPr/>
                    <a:lstStyle/>
                    <a:p>
                      <a:pPr marL="0" marR="0" algn="ctr">
                        <a:lnSpc>
                          <a:spcPct val="150000"/>
                        </a:lnSpc>
                        <a:spcBef>
                          <a:spcPts val="0"/>
                        </a:spcBef>
                        <a:spcAft>
                          <a:spcPts val="0"/>
                        </a:spcAft>
                      </a:pPr>
                      <a:r>
                        <a:rPr lang="en-US" sz="2000">
                          <a:effectLst/>
                        </a:rPr>
                        <a:t>5</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555</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11:31 </a:t>
                      </a:r>
                      <a:r>
                        <a:rPr lang="en-US" sz="1800">
                          <a:effectLst/>
                        </a:rPr>
                        <a:t>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TEST 555</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a:effectLst/>
                        </a:rPr>
                        <a:t>11:33 </a:t>
                      </a:r>
                      <a:r>
                        <a:rPr lang="en-US" sz="1800">
                          <a:effectLst/>
                        </a:rPr>
                        <a:t>AM</a:t>
                      </a:r>
                      <a:endParaRPr lang="en-US" sz="28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2000" dirty="0">
                          <a:effectLst/>
                        </a:rPr>
                        <a:t>Yes</a:t>
                      </a:r>
                      <a:endParaRPr lang="en-US" sz="2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91617545"/>
                  </a:ext>
                </a:extLst>
              </a:tr>
            </a:tbl>
          </a:graphicData>
        </a:graphic>
      </p:graphicFrame>
    </p:spTree>
    <p:extLst>
      <p:ext uri="{BB962C8B-B14F-4D97-AF65-F5344CB8AC3E}">
        <p14:creationId xmlns:p14="http://schemas.microsoft.com/office/powerpoint/2010/main" val="403105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EBF4-5950-4EE8-98B2-2AE8485752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A0F3AB-30FE-4A84-BC71-4E408403E073}"/>
              </a:ext>
            </a:extLst>
          </p:cNvPr>
          <p:cNvSpPr>
            <a:spLocks noGrp="1"/>
          </p:cNvSpPr>
          <p:nvPr>
            <p:ph idx="1"/>
          </p:nvPr>
        </p:nvSpPr>
        <p:spPr/>
        <p:txBody>
          <a:bodyPr>
            <a:normAutofit/>
          </a:bodyPr>
          <a:lstStyle/>
          <a:p>
            <a:r>
              <a:rPr lang="en-US" sz="2800" dirty="0"/>
              <a:t>The </a:t>
            </a:r>
            <a:r>
              <a:rPr lang="en-US" sz="2800" dirty="0" err="1"/>
              <a:t>RPi</a:t>
            </a:r>
            <a:r>
              <a:rPr lang="en-US" sz="2800" dirty="0"/>
              <a:t>, a microcomputer was used as a core component of the system. </a:t>
            </a:r>
          </a:p>
          <a:p>
            <a:r>
              <a:rPr lang="en-US" sz="2800" dirty="0"/>
              <a:t>We were able to make a database in the cloud, in which it can import and export data through the GUI.</a:t>
            </a:r>
          </a:p>
          <a:p>
            <a:r>
              <a:rPr lang="en-US" sz="2800" dirty="0"/>
              <a:t>Were able to make an Android mobile application.</a:t>
            </a:r>
          </a:p>
          <a:p>
            <a:r>
              <a:rPr lang="en-US" sz="2800" dirty="0"/>
              <a:t>Our system has a power saving capability in which we made use of an ultrasonic sensor.</a:t>
            </a:r>
          </a:p>
        </p:txBody>
      </p:sp>
    </p:spTree>
    <p:extLst>
      <p:ext uri="{BB962C8B-B14F-4D97-AF65-F5344CB8AC3E}">
        <p14:creationId xmlns:p14="http://schemas.microsoft.com/office/powerpoint/2010/main" val="388726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EBF4-5950-4EE8-98B2-2AE8485752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A0F3AB-30FE-4A84-BC71-4E408403E073}"/>
              </a:ext>
            </a:extLst>
          </p:cNvPr>
          <p:cNvSpPr>
            <a:spLocks noGrp="1"/>
          </p:cNvSpPr>
          <p:nvPr>
            <p:ph idx="1"/>
          </p:nvPr>
        </p:nvSpPr>
        <p:spPr/>
        <p:txBody>
          <a:bodyPr>
            <a:normAutofit lnSpcReduction="10000"/>
          </a:bodyPr>
          <a:lstStyle/>
          <a:p>
            <a:r>
              <a:rPr lang="en-US" sz="2800" dirty="0"/>
              <a:t>The researchers tested the range detection accuracy of the ultrasonic sensor. </a:t>
            </a:r>
          </a:p>
          <a:p>
            <a:pPr lvl="1"/>
            <a:r>
              <a:rPr lang="en-US" sz="2800" dirty="0"/>
              <a:t>The obtained result shows that it agrees with the expected outcome. </a:t>
            </a:r>
          </a:p>
          <a:p>
            <a:r>
              <a:rPr lang="en-US" sz="2800" dirty="0"/>
              <a:t>The researchers tested the reliability of the data transmission of the Android mobile application to the GUI</a:t>
            </a:r>
          </a:p>
          <a:p>
            <a:pPr lvl="1"/>
            <a:r>
              <a:rPr lang="en-US" sz="2800" dirty="0"/>
              <a:t>Based on the obtained result, we can say that the data was transmitted accurately</a:t>
            </a:r>
          </a:p>
          <a:p>
            <a:endParaRPr lang="en-US" sz="2800" dirty="0"/>
          </a:p>
        </p:txBody>
      </p:sp>
    </p:spTree>
    <p:extLst>
      <p:ext uri="{BB962C8B-B14F-4D97-AF65-F5344CB8AC3E}">
        <p14:creationId xmlns:p14="http://schemas.microsoft.com/office/powerpoint/2010/main" val="355608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A5E2-2B31-4335-8887-4538167BB60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9D6B0E97-EE99-403B-AAE1-CF9B9A25FB2A}"/>
              </a:ext>
            </a:extLst>
          </p:cNvPr>
          <p:cNvSpPr>
            <a:spLocks noGrp="1"/>
          </p:cNvSpPr>
          <p:nvPr>
            <p:ph idx="1"/>
          </p:nvPr>
        </p:nvSpPr>
        <p:spPr/>
        <p:txBody>
          <a:bodyPr>
            <a:normAutofit/>
          </a:bodyPr>
          <a:lstStyle/>
          <a:p>
            <a:r>
              <a:rPr lang="en-US" sz="3600" dirty="0"/>
              <a:t>An application that can be used by IOS users.</a:t>
            </a:r>
          </a:p>
          <a:p>
            <a:r>
              <a:rPr lang="en-US" sz="3600" dirty="0"/>
              <a:t>Use of touch screen monitor, to lessen the hardware used.</a:t>
            </a:r>
          </a:p>
        </p:txBody>
      </p:sp>
    </p:spTree>
    <p:extLst>
      <p:ext uri="{BB962C8B-B14F-4D97-AF65-F5344CB8AC3E}">
        <p14:creationId xmlns:p14="http://schemas.microsoft.com/office/powerpoint/2010/main" val="407944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a:xfrm>
            <a:off x="1371600" y="1624615"/>
            <a:ext cx="9601200" cy="4793940"/>
          </a:xfrm>
        </p:spPr>
        <p:txBody>
          <a:bodyPr>
            <a:normAutofit/>
          </a:bodyPr>
          <a:lstStyle/>
          <a:p>
            <a:r>
              <a:rPr lang="en-US" sz="3200" dirty="0"/>
              <a:t>Students who looks for professors happens inevitably</a:t>
            </a:r>
          </a:p>
          <a:p>
            <a:r>
              <a:rPr lang="en-US" sz="3200" dirty="0"/>
              <a:t>The system utilizes user authentication, displaying only information necessary for an individual’s duties.</a:t>
            </a:r>
          </a:p>
          <a:p>
            <a:r>
              <a:rPr lang="en-US" sz="3200" dirty="0"/>
              <a:t>This project focused on the development of an application that aids the university administrators to establish an efficient and effective system in managing faculty attendance.</a:t>
            </a:r>
          </a:p>
        </p:txBody>
      </p:sp>
    </p:spTree>
    <p:extLst>
      <p:ext uri="{BB962C8B-B14F-4D97-AF65-F5344CB8AC3E}">
        <p14:creationId xmlns:p14="http://schemas.microsoft.com/office/powerpoint/2010/main" val="394164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AEDB-9754-43F6-B2A0-D0EF6092073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35B85A-6D52-406A-82FB-40FFF73A152B}"/>
              </a:ext>
            </a:extLst>
          </p:cNvPr>
          <p:cNvSpPr>
            <a:spLocks noGrp="1"/>
          </p:cNvSpPr>
          <p:nvPr>
            <p:ph idx="1"/>
          </p:nvPr>
        </p:nvSpPr>
        <p:spPr>
          <a:xfrm>
            <a:off x="1371600" y="1984160"/>
            <a:ext cx="9601200" cy="3581400"/>
          </a:xfrm>
        </p:spPr>
        <p:txBody>
          <a:bodyPr>
            <a:normAutofit/>
          </a:bodyPr>
          <a:lstStyle/>
          <a:p>
            <a:r>
              <a:rPr lang="en-US" sz="2800" dirty="0"/>
              <a:t>This design project focuses mainly on the software inside the raspberry pi, in which that software is used to monitor the attendance of faculty members and to give them an option to make an announcement.</a:t>
            </a:r>
          </a:p>
          <a:p>
            <a:r>
              <a:rPr lang="en-US" sz="2800" dirty="0"/>
              <a:t>For the mobile application that was made for faculty members to post remarks, an internet connection is needed for it to be accessed, moreover, it is only limited to phones that has an android operating system.</a:t>
            </a:r>
          </a:p>
          <a:p>
            <a:endParaRPr lang="en-US" sz="2800" dirty="0"/>
          </a:p>
        </p:txBody>
      </p:sp>
    </p:spTree>
    <p:extLst>
      <p:ext uri="{BB962C8B-B14F-4D97-AF65-F5344CB8AC3E}">
        <p14:creationId xmlns:p14="http://schemas.microsoft.com/office/powerpoint/2010/main" val="256604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MAIN OBJECTIVES</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p:txBody>
          <a:bodyPr>
            <a:normAutofit/>
          </a:bodyPr>
          <a:lstStyle/>
          <a:p>
            <a:pPr lvl="1">
              <a:buFont typeface="Wingdings" panose="05000000000000000000" pitchFamily="2" charset="2"/>
              <a:buChar char="§"/>
            </a:pPr>
            <a:r>
              <a:rPr lang="en-US" sz="4000" i="0" dirty="0"/>
              <a:t>Responsive GUI</a:t>
            </a:r>
          </a:p>
          <a:p>
            <a:pPr lvl="1">
              <a:buFont typeface="Wingdings" panose="05000000000000000000" pitchFamily="2" charset="2"/>
              <a:buChar char="§"/>
            </a:pPr>
            <a:r>
              <a:rPr lang="en-US" sz="4000" i="0" dirty="0"/>
              <a:t>Android Application</a:t>
            </a:r>
          </a:p>
          <a:p>
            <a:pPr lvl="1">
              <a:buFont typeface="Wingdings" panose="05000000000000000000" pitchFamily="2" charset="2"/>
              <a:buChar char="§"/>
            </a:pPr>
            <a:r>
              <a:rPr lang="en-US" sz="4000" i="0" dirty="0"/>
              <a:t>Database</a:t>
            </a:r>
          </a:p>
          <a:p>
            <a:pPr lvl="1">
              <a:buFont typeface="Wingdings" panose="05000000000000000000" pitchFamily="2" charset="2"/>
              <a:buChar char="§"/>
            </a:pPr>
            <a:r>
              <a:rPr lang="en-US" sz="4000" i="0" dirty="0"/>
              <a:t>Test the reliability</a:t>
            </a:r>
          </a:p>
        </p:txBody>
      </p:sp>
    </p:spTree>
    <p:extLst>
      <p:ext uri="{BB962C8B-B14F-4D97-AF65-F5344CB8AC3E}">
        <p14:creationId xmlns:p14="http://schemas.microsoft.com/office/powerpoint/2010/main" val="80213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REVIEW OF RELATED LITERATURE</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p:txBody>
          <a:bodyPr>
            <a:normAutofit fontScale="92500" lnSpcReduction="10000"/>
          </a:bodyPr>
          <a:lstStyle/>
          <a:p>
            <a:r>
              <a:rPr lang="en-US" sz="3600" dirty="0"/>
              <a:t>Raspberry Pi</a:t>
            </a:r>
          </a:p>
          <a:p>
            <a:r>
              <a:rPr lang="en-US" sz="3600" dirty="0"/>
              <a:t>Ultrasonic Sensor</a:t>
            </a:r>
          </a:p>
          <a:p>
            <a:r>
              <a:rPr lang="en-US" sz="3600" dirty="0"/>
              <a:t>Relay Module</a:t>
            </a:r>
          </a:p>
          <a:p>
            <a:r>
              <a:rPr lang="en-US" sz="3600" dirty="0"/>
              <a:t>Buzzer</a:t>
            </a:r>
          </a:p>
          <a:p>
            <a:r>
              <a:rPr lang="en-US" sz="3600" dirty="0"/>
              <a:t>Firebase Realtime Database</a:t>
            </a:r>
          </a:p>
          <a:p>
            <a:r>
              <a:rPr lang="en-US" sz="3600" dirty="0" err="1"/>
              <a:t>PyQT</a:t>
            </a:r>
            <a:endParaRPr lang="en-US" sz="3600" dirty="0"/>
          </a:p>
        </p:txBody>
      </p:sp>
    </p:spTree>
    <p:extLst>
      <p:ext uri="{BB962C8B-B14F-4D97-AF65-F5344CB8AC3E}">
        <p14:creationId xmlns:p14="http://schemas.microsoft.com/office/powerpoint/2010/main" val="305004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FUNCTIONS PERFORMED BY THE USERS</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p:txBody>
          <a:bodyPr>
            <a:normAutofit fontScale="92500"/>
          </a:bodyPr>
          <a:lstStyle/>
          <a:p>
            <a:r>
              <a:rPr lang="en-US" sz="2800" dirty="0"/>
              <a:t>Administrator</a:t>
            </a:r>
          </a:p>
          <a:p>
            <a:pPr lvl="1"/>
            <a:r>
              <a:rPr lang="en-PH" sz="2800" dirty="0"/>
              <a:t>The only person who can access the Database Interface</a:t>
            </a:r>
            <a:endParaRPr lang="en-US" sz="2800" dirty="0"/>
          </a:p>
          <a:p>
            <a:pPr lvl="1"/>
            <a:r>
              <a:rPr lang="en-PH" sz="2800" dirty="0"/>
              <a:t>The only person who can register a new faculty to the system</a:t>
            </a:r>
            <a:endParaRPr lang="en-US" sz="2800" dirty="0"/>
          </a:p>
          <a:p>
            <a:pPr lvl="1"/>
            <a:r>
              <a:rPr lang="en-PH" sz="2800" dirty="0"/>
              <a:t>The only person who can access the Edit Interface, if a faculty member wants to edit his name or password, they need to contact the Administrator</a:t>
            </a:r>
            <a:endParaRPr lang="en-US" sz="2800" dirty="0"/>
          </a:p>
          <a:p>
            <a:pPr lvl="1"/>
            <a:r>
              <a:rPr lang="en-PH" sz="2800" dirty="0"/>
              <a:t>The only person who can edit the time in and time out of the faculty members</a:t>
            </a:r>
            <a:endParaRPr lang="en-US" sz="2800" dirty="0"/>
          </a:p>
        </p:txBody>
      </p:sp>
    </p:spTree>
    <p:extLst>
      <p:ext uri="{BB962C8B-B14F-4D97-AF65-F5344CB8AC3E}">
        <p14:creationId xmlns:p14="http://schemas.microsoft.com/office/powerpoint/2010/main" val="364735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FUNCTIONS PERFORMED BY THE USERS</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p:txBody>
          <a:bodyPr>
            <a:normAutofit/>
          </a:bodyPr>
          <a:lstStyle/>
          <a:p>
            <a:r>
              <a:rPr lang="en-US" sz="2800" dirty="0"/>
              <a:t>Faculty Members</a:t>
            </a:r>
          </a:p>
          <a:p>
            <a:pPr lvl="1"/>
            <a:r>
              <a:rPr lang="en-PH" sz="2800" dirty="0"/>
              <a:t>They can time in and time out for attendance purposes</a:t>
            </a:r>
            <a:endParaRPr lang="en-US" sz="2800" dirty="0"/>
          </a:p>
          <a:p>
            <a:pPr lvl="1"/>
            <a:r>
              <a:rPr lang="en-PH" sz="2800" dirty="0"/>
              <a:t>They can post a remark for a specific course/section they are handling</a:t>
            </a:r>
            <a:endParaRPr lang="en-US" sz="2800" dirty="0"/>
          </a:p>
          <a:p>
            <a:pPr lvl="1"/>
            <a:r>
              <a:rPr lang="en-PH" sz="2800" dirty="0"/>
              <a:t>Can view Attendance Interface</a:t>
            </a:r>
            <a:endParaRPr lang="en-US" sz="2800" dirty="0"/>
          </a:p>
          <a:p>
            <a:pPr lvl="1"/>
            <a:r>
              <a:rPr lang="en-PH" sz="2800" dirty="0"/>
              <a:t>Can view Announce Interface</a:t>
            </a:r>
            <a:endParaRPr lang="en-US" sz="2800" dirty="0"/>
          </a:p>
        </p:txBody>
      </p:sp>
    </p:spTree>
    <p:extLst>
      <p:ext uri="{BB962C8B-B14F-4D97-AF65-F5344CB8AC3E}">
        <p14:creationId xmlns:p14="http://schemas.microsoft.com/office/powerpoint/2010/main" val="194293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FUNCTIONS PERFORMED BY THE USERS</a:t>
            </a:r>
          </a:p>
        </p:txBody>
      </p:sp>
      <p:sp>
        <p:nvSpPr>
          <p:cNvPr id="3" name="Content Placeholder 2">
            <a:extLst>
              <a:ext uri="{FF2B5EF4-FFF2-40B4-BE49-F238E27FC236}">
                <a16:creationId xmlns:a16="http://schemas.microsoft.com/office/drawing/2014/main" id="{3F70303C-A437-405D-BF64-11CF3043082A}"/>
              </a:ext>
            </a:extLst>
          </p:cNvPr>
          <p:cNvSpPr>
            <a:spLocks noGrp="1"/>
          </p:cNvSpPr>
          <p:nvPr>
            <p:ph idx="1"/>
          </p:nvPr>
        </p:nvSpPr>
        <p:spPr/>
        <p:txBody>
          <a:bodyPr>
            <a:normAutofit/>
          </a:bodyPr>
          <a:lstStyle/>
          <a:p>
            <a:r>
              <a:rPr lang="en-US" sz="3200" dirty="0"/>
              <a:t>Students</a:t>
            </a:r>
          </a:p>
          <a:p>
            <a:pPr lvl="1"/>
            <a:r>
              <a:rPr lang="en-PH" sz="3200" dirty="0"/>
              <a:t>Can view the Attendance Interface </a:t>
            </a:r>
            <a:endParaRPr lang="en-US" sz="3200" dirty="0"/>
          </a:p>
          <a:p>
            <a:pPr lvl="1"/>
            <a:r>
              <a:rPr lang="en-PH" sz="3200" dirty="0"/>
              <a:t>Can access the Student Interface to check if their professors have some announcement</a:t>
            </a:r>
            <a:endParaRPr lang="en-US" sz="3200" dirty="0"/>
          </a:p>
          <a:p>
            <a:pPr lvl="1"/>
            <a:r>
              <a:rPr lang="en-PH" sz="3200" dirty="0"/>
              <a:t>Can view the Announce Interface</a:t>
            </a:r>
            <a:endParaRPr lang="en-US" sz="3200" dirty="0"/>
          </a:p>
          <a:p>
            <a:pPr lvl="1"/>
            <a:endParaRPr lang="en-US" sz="3200" dirty="0"/>
          </a:p>
        </p:txBody>
      </p:sp>
    </p:spTree>
    <p:extLst>
      <p:ext uri="{BB962C8B-B14F-4D97-AF65-F5344CB8AC3E}">
        <p14:creationId xmlns:p14="http://schemas.microsoft.com/office/powerpoint/2010/main" val="373935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7EA5-01E5-47F1-8ED7-B22DCCA21937}"/>
              </a:ext>
            </a:extLst>
          </p:cNvPr>
          <p:cNvSpPr>
            <a:spLocks noGrp="1"/>
          </p:cNvSpPr>
          <p:nvPr>
            <p:ph type="title"/>
          </p:nvPr>
        </p:nvSpPr>
        <p:spPr/>
        <p:txBody>
          <a:bodyPr/>
          <a:lstStyle/>
          <a:p>
            <a:r>
              <a:rPr lang="en-US" dirty="0"/>
              <a:t>CONCEPTUAL FRAMEWORK</a:t>
            </a:r>
          </a:p>
        </p:txBody>
      </p:sp>
      <p:pic>
        <p:nvPicPr>
          <p:cNvPr id="7" name="Content Placeholder 6">
            <a:extLst>
              <a:ext uri="{FF2B5EF4-FFF2-40B4-BE49-F238E27FC236}">
                <a16:creationId xmlns:a16="http://schemas.microsoft.com/office/drawing/2014/main" id="{0A750D18-56B0-4F70-A17F-51A98D209BDA}"/>
              </a:ext>
            </a:extLst>
          </p:cNvPr>
          <p:cNvPicPr>
            <a:picLocks noGrp="1"/>
          </p:cNvPicPr>
          <p:nvPr>
            <p:ph idx="1"/>
          </p:nvPr>
        </p:nvPicPr>
        <p:blipFill>
          <a:blip r:embed="rId2"/>
          <a:stretch>
            <a:fillRect/>
          </a:stretch>
        </p:blipFill>
        <p:spPr>
          <a:xfrm>
            <a:off x="2441575" y="2286000"/>
            <a:ext cx="7461250" cy="3581400"/>
          </a:xfrm>
          <a:prstGeom prst="rect">
            <a:avLst/>
          </a:prstGeom>
        </p:spPr>
      </p:pic>
    </p:spTree>
    <p:extLst>
      <p:ext uri="{BB962C8B-B14F-4D97-AF65-F5344CB8AC3E}">
        <p14:creationId xmlns:p14="http://schemas.microsoft.com/office/powerpoint/2010/main" val="13581191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69</TotalTime>
  <Words>623</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SimSun</vt:lpstr>
      <vt:lpstr>Franklin Gothic Book</vt:lpstr>
      <vt:lpstr>Times New Roman</vt:lpstr>
      <vt:lpstr>Wingdings</vt:lpstr>
      <vt:lpstr>Crop</vt:lpstr>
      <vt:lpstr>IoT Based Faculty Managing System using  Raspberry Pi with Distance and Time Activated Power Saving Monitor</vt:lpstr>
      <vt:lpstr>INTRODUCTION</vt:lpstr>
      <vt:lpstr>INTRODUCTION</vt:lpstr>
      <vt:lpstr>MAIN OBJECTIVES</vt:lpstr>
      <vt:lpstr>REVIEW OF RELATED LITERATURE</vt:lpstr>
      <vt:lpstr>FUNCTIONS PERFORMED BY THE USERS</vt:lpstr>
      <vt:lpstr>FUNCTIONS PERFORMED BY THE USERS</vt:lpstr>
      <vt:lpstr>FUNCTIONS PERFORMED BY THE USERS</vt:lpstr>
      <vt:lpstr>CONCEPTUAL FRAMEWORK</vt:lpstr>
      <vt:lpstr>PROPOSED DESIGN</vt:lpstr>
      <vt:lpstr>RANGE DETECTION ACCURACY</vt:lpstr>
      <vt:lpstr>Transimitting Data from Android Application to the Software in RPi (via IoT) </vt:lpstr>
      <vt:lpstr>CONCLUSION</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Faculty Managing System using  Raspberry Pi with Distance and Time Activated Power Saving Monitor</dc:title>
  <dc:creator>Luis Pambid</dc:creator>
  <cp:lastModifiedBy>Luis Pambid</cp:lastModifiedBy>
  <cp:revision>113</cp:revision>
  <dcterms:created xsi:type="dcterms:W3CDTF">2018-10-06T08:09:06Z</dcterms:created>
  <dcterms:modified xsi:type="dcterms:W3CDTF">2018-10-07T07:22:51Z</dcterms:modified>
</cp:coreProperties>
</file>