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68" r:id="rId3"/>
    <p:sldId id="259" r:id="rId4"/>
    <p:sldId id="260" r:id="rId5"/>
    <p:sldId id="264" r:id="rId6"/>
    <p:sldId id="257" r:id="rId7"/>
    <p:sldId id="258" r:id="rId8"/>
    <p:sldId id="261" r:id="rId9"/>
    <p:sldId id="267" r:id="rId10"/>
    <p:sldId id="266" r:id="rId11"/>
    <p:sldId id="269" r:id="rId12"/>
    <p:sldId id="270" r:id="rId13"/>
    <p:sldId id="271" r:id="rId14"/>
    <p:sldId id="273" r:id="rId15"/>
    <p:sldId id="275" r:id="rId16"/>
    <p:sldId id="276" r:id="rId17"/>
    <p:sldId id="272" r:id="rId18"/>
    <p:sldId id="280" r:id="rId19"/>
    <p:sldId id="262" r:id="rId20"/>
    <p:sldId id="278" r:id="rId21"/>
    <p:sldId id="277" r:id="rId22"/>
    <p:sldId id="279" r:id="rId23"/>
    <p:sldId id="311" r:id="rId24"/>
    <p:sldId id="312" r:id="rId25"/>
    <p:sldId id="313" r:id="rId26"/>
    <p:sldId id="317" r:id="rId27"/>
    <p:sldId id="314" r:id="rId28"/>
    <p:sldId id="315" r:id="rId29"/>
    <p:sldId id="327" r:id="rId30"/>
    <p:sldId id="316" r:id="rId31"/>
    <p:sldId id="325" r:id="rId32"/>
    <p:sldId id="326" r:id="rId33"/>
    <p:sldId id="318" r:id="rId34"/>
    <p:sldId id="319" r:id="rId35"/>
    <p:sldId id="320" r:id="rId36"/>
    <p:sldId id="321" r:id="rId37"/>
    <p:sldId id="322" r:id="rId38"/>
    <p:sldId id="323" r:id="rId39"/>
    <p:sldId id="324" r:id="rId40"/>
    <p:sldId id="263" r:id="rId41"/>
    <p:sldId id="285" r:id="rId42"/>
    <p:sldId id="286" r:id="rId43"/>
    <p:sldId id="287" r:id="rId44"/>
    <p:sldId id="284" r:id="rId45"/>
    <p:sldId id="283" r:id="rId46"/>
    <p:sldId id="290" r:id="rId47"/>
    <p:sldId id="291" r:id="rId48"/>
    <p:sldId id="300" r:id="rId49"/>
    <p:sldId id="292" r:id="rId50"/>
    <p:sldId id="293" r:id="rId51"/>
    <p:sldId id="294" r:id="rId52"/>
    <p:sldId id="295" r:id="rId53"/>
    <p:sldId id="296" r:id="rId54"/>
    <p:sldId id="297" r:id="rId55"/>
    <p:sldId id="298" r:id="rId56"/>
    <p:sldId id="299" r:id="rId57"/>
    <p:sldId id="302" r:id="rId58"/>
    <p:sldId id="304" r:id="rId59"/>
    <p:sldId id="303" r:id="rId60"/>
    <p:sldId id="305" r:id="rId61"/>
    <p:sldId id="306" r:id="rId62"/>
    <p:sldId id="307" r:id="rId63"/>
    <p:sldId id="308" r:id="rId64"/>
    <p:sldId id="288" r:id="rId65"/>
    <p:sldId id="289" r:id="rId66"/>
    <p:sldId id="309" r:id="rId67"/>
    <p:sldId id="310"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autoAdjust="0"/>
    <p:restoredTop sz="94660"/>
  </p:normalViewPr>
  <p:slideViewPr>
    <p:cSldViewPr snapToGrid="0">
      <p:cViewPr varScale="1">
        <p:scale>
          <a:sx n="86" d="100"/>
          <a:sy n="86"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98920-5066-4278-B5AC-FD91DC1BAE10}"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E7457-A469-4A83-8FAC-7193A6173778}" type="slidenum">
              <a:rPr lang="en-US" smtClean="0"/>
              <a:t>‹#›</a:t>
            </a:fld>
            <a:endParaRPr lang="en-US"/>
          </a:p>
        </p:txBody>
      </p:sp>
    </p:spTree>
    <p:extLst>
      <p:ext uri="{BB962C8B-B14F-4D97-AF65-F5344CB8AC3E}">
        <p14:creationId xmlns:p14="http://schemas.microsoft.com/office/powerpoint/2010/main" val="175169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WEWEWEWEW</a:t>
            </a:r>
          </a:p>
        </p:txBody>
      </p:sp>
      <p:sp>
        <p:nvSpPr>
          <p:cNvPr id="4" name="Slide Number Placeholder 3"/>
          <p:cNvSpPr>
            <a:spLocks noGrp="1"/>
          </p:cNvSpPr>
          <p:nvPr>
            <p:ph type="sldNum" sz="quarter" idx="5"/>
          </p:nvPr>
        </p:nvSpPr>
        <p:spPr/>
        <p:txBody>
          <a:bodyPr/>
          <a:lstStyle/>
          <a:p>
            <a:fld id="{E92E7457-A469-4A83-8FAC-7193A6173778}" type="slidenum">
              <a:rPr lang="en-US" smtClean="0"/>
              <a:t>1</a:t>
            </a:fld>
            <a:endParaRPr lang="en-US"/>
          </a:p>
        </p:txBody>
      </p:sp>
    </p:spTree>
    <p:extLst>
      <p:ext uri="{BB962C8B-B14F-4D97-AF65-F5344CB8AC3E}">
        <p14:creationId xmlns:p14="http://schemas.microsoft.com/office/powerpoint/2010/main" val="172941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2E7457-A469-4A83-8FAC-7193A6173778}" type="slidenum">
              <a:rPr lang="en-US" smtClean="0"/>
              <a:t>3</a:t>
            </a:fld>
            <a:endParaRPr lang="en-US"/>
          </a:p>
        </p:txBody>
      </p:sp>
    </p:spTree>
    <p:extLst>
      <p:ext uri="{BB962C8B-B14F-4D97-AF65-F5344CB8AC3E}">
        <p14:creationId xmlns:p14="http://schemas.microsoft.com/office/powerpoint/2010/main" val="425475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12/15/2018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12/15/2018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12/15/2018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12/15/2018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12/15/2018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dev.mysql.com/downloads/connector/pyth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4" Type="http://schemas.openxmlformats.org/officeDocument/2006/relationships/hyperlink" Target="https://www.w3schools.com/sql/sql_primarykey.asp"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0C5602-C375-4923-BED8-7071534C4B61}"/>
              </a:ext>
            </a:extLst>
          </p:cNvPr>
          <p:cNvSpPr>
            <a:spLocks noGrp="1"/>
          </p:cNvSpPr>
          <p:nvPr>
            <p:ph type="subTitle" idx="1"/>
          </p:nvPr>
        </p:nvSpPr>
        <p:spPr>
          <a:xfrm>
            <a:off x="1023185" y="5838690"/>
            <a:ext cx="10145629" cy="602084"/>
          </a:xfrm>
        </p:spPr>
        <p:txBody>
          <a:bodyPr>
            <a:normAutofit fontScale="92500" lnSpcReduction="10000"/>
          </a:bodyPr>
          <a:lstStyle/>
          <a:p>
            <a:r>
              <a:rPr lang="en-US" sz="4000" dirty="0"/>
              <a:t>SQL WORKSHOP</a:t>
            </a:r>
          </a:p>
        </p:txBody>
      </p:sp>
      <p:pic>
        <p:nvPicPr>
          <p:cNvPr id="4" name="Picture 3">
            <a:extLst>
              <a:ext uri="{FF2B5EF4-FFF2-40B4-BE49-F238E27FC236}">
                <a16:creationId xmlns:a16="http://schemas.microsoft.com/office/drawing/2014/main" id="{DE23481B-910E-4984-8E6A-6234E05449D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60222" y1="35556" x2="60222" y2="35556"/>
                        <a14:foregroundMark x1="52222" y1="44667" x2="52222" y2="44667"/>
                        <a14:foregroundMark x1="34222" y1="65556" x2="34222" y2="65556"/>
                        <a14:foregroundMark x1="54222" y1="65778" x2="54222" y2="65778"/>
                        <a14:foregroundMark x1="61556" y1="66222" x2="61556" y2="66222"/>
                        <a14:foregroundMark x1="40889" y1="13333" x2="40889" y2="13333"/>
                        <a14:foregroundMark x1="62000" y1="13333" x2="62000" y2="13333"/>
                        <a14:foregroundMark x1="35111" y1="14889" x2="35111" y2="14889"/>
                        <a14:foregroundMark x1="38222" y1="13111" x2="38222" y2="13111"/>
                      </a14:backgroundRemoval>
                    </a14:imgEffect>
                    <a14:imgEffect>
                      <a14:artisticCutout/>
                    </a14:imgEffect>
                    <a14:imgEffect>
                      <a14:saturation sat="66000"/>
                    </a14:imgEffect>
                  </a14:imgLayer>
                </a14:imgProps>
              </a:ext>
            </a:extLst>
          </a:blip>
          <a:stretch>
            <a:fillRect/>
          </a:stretch>
        </p:blipFill>
        <p:spPr>
          <a:xfrm>
            <a:off x="3178206" y="775192"/>
            <a:ext cx="5835588" cy="5010231"/>
          </a:xfrm>
          <a:prstGeom prst="rect">
            <a:avLst/>
          </a:prstGeom>
        </p:spPr>
      </p:pic>
      <p:sp>
        <p:nvSpPr>
          <p:cNvPr id="5" name="Subtitle 2">
            <a:extLst>
              <a:ext uri="{FF2B5EF4-FFF2-40B4-BE49-F238E27FC236}">
                <a16:creationId xmlns:a16="http://schemas.microsoft.com/office/drawing/2014/main" id="{A31D0484-79F7-4FC2-9EC6-5F1C6157F7A0}"/>
              </a:ext>
            </a:extLst>
          </p:cNvPr>
          <p:cNvSpPr txBox="1">
            <a:spLocks/>
          </p:cNvSpPr>
          <p:nvPr/>
        </p:nvSpPr>
        <p:spPr>
          <a:xfrm>
            <a:off x="4529871" y="6379814"/>
            <a:ext cx="3132255" cy="468026"/>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sz="1800" dirty="0"/>
              <a:t>IECEP-MUSC</a:t>
            </a:r>
          </a:p>
        </p:txBody>
      </p:sp>
    </p:spTree>
    <p:extLst>
      <p:ext uri="{BB962C8B-B14F-4D97-AF65-F5344CB8AC3E}">
        <p14:creationId xmlns:p14="http://schemas.microsoft.com/office/powerpoint/2010/main" val="248985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8233-DF2A-473C-9645-74F24587E0A9}"/>
              </a:ext>
            </a:extLst>
          </p:cNvPr>
          <p:cNvSpPr>
            <a:spLocks noGrp="1"/>
          </p:cNvSpPr>
          <p:nvPr>
            <p:ph type="title"/>
          </p:nvPr>
        </p:nvSpPr>
        <p:spPr/>
        <p:txBody>
          <a:bodyPr/>
          <a:lstStyle/>
          <a:p>
            <a:r>
              <a:rPr lang="en-US" dirty="0"/>
              <a:t>SELECT</a:t>
            </a:r>
          </a:p>
        </p:txBody>
      </p:sp>
      <p:sp>
        <p:nvSpPr>
          <p:cNvPr id="3" name="Content Placeholder 2">
            <a:extLst>
              <a:ext uri="{FF2B5EF4-FFF2-40B4-BE49-F238E27FC236}">
                <a16:creationId xmlns:a16="http://schemas.microsoft.com/office/drawing/2014/main" id="{177BD6BD-8C20-46F6-BDD6-50959EABF384}"/>
              </a:ext>
            </a:extLst>
          </p:cNvPr>
          <p:cNvSpPr>
            <a:spLocks noGrp="1"/>
          </p:cNvSpPr>
          <p:nvPr>
            <p:ph idx="1"/>
          </p:nvPr>
        </p:nvSpPr>
        <p:spPr/>
        <p:txBody>
          <a:bodyPr>
            <a:normAutofit fontScale="92500"/>
          </a:bodyPr>
          <a:lstStyle/>
          <a:p>
            <a:r>
              <a:rPr lang="en-US" sz="3200" dirty="0"/>
              <a:t>The SELECT statement is used to select data from a database.</a:t>
            </a:r>
          </a:p>
          <a:p>
            <a:r>
              <a:rPr lang="en-US" sz="3200" dirty="0"/>
              <a:t>SELECT Syntax:</a:t>
            </a:r>
          </a:p>
          <a:p>
            <a:pPr lvl="1"/>
            <a:r>
              <a:rPr lang="en-US" sz="2800" dirty="0"/>
              <a:t>SELECT column1, coumn2 FROM </a:t>
            </a:r>
            <a:r>
              <a:rPr lang="en-US" sz="2800" dirty="0" err="1"/>
              <a:t>table_name</a:t>
            </a:r>
            <a:r>
              <a:rPr lang="en-US" sz="2800" dirty="0"/>
              <a:t>;</a:t>
            </a:r>
          </a:p>
          <a:p>
            <a:r>
              <a:rPr lang="en-US" sz="3200" dirty="0"/>
              <a:t>If you want to select all the fields available in the table, use the following syntax:</a:t>
            </a:r>
          </a:p>
          <a:p>
            <a:pPr lvl="1"/>
            <a:r>
              <a:rPr lang="en-US" sz="2800" dirty="0"/>
              <a:t>SELECT * FROM </a:t>
            </a:r>
            <a:r>
              <a:rPr lang="en-US" sz="2800" dirty="0" err="1"/>
              <a:t>table_name</a:t>
            </a:r>
            <a:r>
              <a:rPr lang="en-US" sz="2800" dirty="0"/>
              <a:t>;</a:t>
            </a:r>
          </a:p>
          <a:p>
            <a:pPr lvl="1"/>
            <a:endParaRPr lang="en-US" sz="2800" dirty="0"/>
          </a:p>
        </p:txBody>
      </p:sp>
    </p:spTree>
    <p:extLst>
      <p:ext uri="{BB962C8B-B14F-4D97-AF65-F5344CB8AC3E}">
        <p14:creationId xmlns:p14="http://schemas.microsoft.com/office/powerpoint/2010/main" val="338812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2707-B74F-4ACE-B88A-42789289B528}"/>
              </a:ext>
            </a:extLst>
          </p:cNvPr>
          <p:cNvSpPr>
            <a:spLocks noGrp="1"/>
          </p:cNvSpPr>
          <p:nvPr>
            <p:ph type="title"/>
          </p:nvPr>
        </p:nvSpPr>
        <p:spPr/>
        <p:txBody>
          <a:bodyPr/>
          <a:lstStyle/>
          <a:p>
            <a:r>
              <a:rPr lang="en-US" dirty="0"/>
              <a:t>WHERE</a:t>
            </a:r>
          </a:p>
        </p:txBody>
      </p:sp>
      <p:sp>
        <p:nvSpPr>
          <p:cNvPr id="3" name="Content Placeholder 2">
            <a:extLst>
              <a:ext uri="{FF2B5EF4-FFF2-40B4-BE49-F238E27FC236}">
                <a16:creationId xmlns:a16="http://schemas.microsoft.com/office/drawing/2014/main" id="{BD88F82F-36A5-4AE7-B585-ECA9E70CC219}"/>
              </a:ext>
            </a:extLst>
          </p:cNvPr>
          <p:cNvSpPr>
            <a:spLocks noGrp="1"/>
          </p:cNvSpPr>
          <p:nvPr>
            <p:ph idx="1"/>
          </p:nvPr>
        </p:nvSpPr>
        <p:spPr/>
        <p:txBody>
          <a:bodyPr>
            <a:normAutofit fontScale="85000" lnSpcReduction="20000"/>
          </a:bodyPr>
          <a:lstStyle/>
          <a:p>
            <a:r>
              <a:rPr lang="en-US" sz="4000" dirty="0"/>
              <a:t>The WHERE clause is used to extract only those records that fulfill a specified condition.</a:t>
            </a:r>
          </a:p>
          <a:p>
            <a:r>
              <a:rPr lang="en-US" sz="4000" dirty="0"/>
              <a:t>WHERE Syntax:</a:t>
            </a:r>
          </a:p>
          <a:p>
            <a:pPr lvl="1"/>
            <a:r>
              <a:rPr lang="en-US" sz="3600" dirty="0"/>
              <a:t>SELECT </a:t>
            </a:r>
            <a:r>
              <a:rPr lang="en-US" sz="3600" i="1" dirty="0"/>
              <a:t>column1</a:t>
            </a:r>
            <a:r>
              <a:rPr lang="en-US" sz="3600" dirty="0"/>
              <a:t>,</a:t>
            </a:r>
            <a:r>
              <a:rPr lang="en-US" sz="3600" i="1" dirty="0"/>
              <a:t> column2, ...</a:t>
            </a:r>
            <a:br>
              <a:rPr lang="en-US" sz="3600" dirty="0"/>
            </a:br>
            <a:r>
              <a:rPr lang="en-US" sz="3600" dirty="0"/>
              <a:t>FROM </a:t>
            </a:r>
            <a:r>
              <a:rPr lang="en-US" sz="3600" i="1" dirty="0" err="1"/>
              <a:t>table_name</a:t>
            </a:r>
            <a:br>
              <a:rPr lang="en-US" sz="3600" dirty="0"/>
            </a:br>
            <a:r>
              <a:rPr lang="en-US" sz="3600" dirty="0"/>
              <a:t>WHERE </a:t>
            </a:r>
            <a:r>
              <a:rPr lang="en-US" sz="3600" i="1" dirty="0"/>
              <a:t>condition</a:t>
            </a:r>
            <a:r>
              <a:rPr lang="en-US" sz="3600" dirty="0"/>
              <a:t>;</a:t>
            </a:r>
          </a:p>
          <a:p>
            <a:r>
              <a:rPr lang="en-US" sz="3800" dirty="0"/>
              <a:t>Example condition: City=“Mexico”</a:t>
            </a:r>
          </a:p>
        </p:txBody>
      </p:sp>
    </p:spTree>
    <p:extLst>
      <p:ext uri="{BB962C8B-B14F-4D97-AF65-F5344CB8AC3E}">
        <p14:creationId xmlns:p14="http://schemas.microsoft.com/office/powerpoint/2010/main" val="401793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616B-C6EA-4AD4-9ED3-B78837B56FA4}"/>
              </a:ext>
            </a:extLst>
          </p:cNvPr>
          <p:cNvSpPr>
            <a:spLocks noGrp="1"/>
          </p:cNvSpPr>
          <p:nvPr>
            <p:ph type="title"/>
          </p:nvPr>
        </p:nvSpPr>
        <p:spPr/>
        <p:txBody>
          <a:bodyPr/>
          <a:lstStyle/>
          <a:p>
            <a:r>
              <a:rPr lang="en-US" dirty="0"/>
              <a:t>INSERT INTO</a:t>
            </a:r>
          </a:p>
        </p:txBody>
      </p:sp>
      <p:sp>
        <p:nvSpPr>
          <p:cNvPr id="3" name="Content Placeholder 2">
            <a:extLst>
              <a:ext uri="{FF2B5EF4-FFF2-40B4-BE49-F238E27FC236}">
                <a16:creationId xmlns:a16="http://schemas.microsoft.com/office/drawing/2014/main" id="{0262AB62-1751-467C-826A-B74C735C5D9D}"/>
              </a:ext>
            </a:extLst>
          </p:cNvPr>
          <p:cNvSpPr>
            <a:spLocks noGrp="1"/>
          </p:cNvSpPr>
          <p:nvPr>
            <p:ph idx="1"/>
          </p:nvPr>
        </p:nvSpPr>
        <p:spPr/>
        <p:txBody>
          <a:bodyPr>
            <a:normAutofit/>
          </a:bodyPr>
          <a:lstStyle/>
          <a:p>
            <a:r>
              <a:rPr lang="en-US" sz="3200" dirty="0"/>
              <a:t>The INSERT INTO statement is used to insert new records in a table.</a:t>
            </a:r>
          </a:p>
          <a:p>
            <a:r>
              <a:rPr lang="en-US" sz="3200" dirty="0"/>
              <a:t>INSERT INTO Syntax:</a:t>
            </a:r>
          </a:p>
          <a:p>
            <a:pPr lvl="1"/>
            <a:r>
              <a:rPr lang="en-US" sz="2800" dirty="0"/>
              <a:t>INSERT INTO </a:t>
            </a:r>
            <a:r>
              <a:rPr lang="en-US" sz="2800" i="1" dirty="0" err="1"/>
              <a:t>table_name</a:t>
            </a:r>
            <a:r>
              <a:rPr lang="en-US" sz="2800" dirty="0"/>
              <a:t> (</a:t>
            </a:r>
            <a:r>
              <a:rPr lang="en-US" sz="2800" i="1" dirty="0"/>
              <a:t>column1</a:t>
            </a:r>
            <a:r>
              <a:rPr lang="en-US" sz="2800" dirty="0"/>
              <a:t>,</a:t>
            </a:r>
            <a:r>
              <a:rPr lang="en-US" sz="2800" i="1" dirty="0"/>
              <a:t> column2</a:t>
            </a:r>
            <a:r>
              <a:rPr lang="en-US" sz="2800" dirty="0"/>
              <a:t>,</a:t>
            </a:r>
            <a:r>
              <a:rPr lang="en-US" sz="2800" i="1" dirty="0"/>
              <a:t> column3</a:t>
            </a:r>
            <a:r>
              <a:rPr lang="en-US" sz="2800" dirty="0"/>
              <a:t>, ...)</a:t>
            </a:r>
            <a:br>
              <a:rPr lang="en-US" sz="2800" dirty="0"/>
            </a:br>
            <a:r>
              <a:rPr lang="en-US" sz="2800" dirty="0"/>
              <a:t>VALUES (</a:t>
            </a:r>
            <a:r>
              <a:rPr lang="en-US" sz="2800" i="1" dirty="0"/>
              <a:t>value1</a:t>
            </a:r>
            <a:r>
              <a:rPr lang="en-US" sz="2800" dirty="0"/>
              <a:t>,</a:t>
            </a:r>
            <a:r>
              <a:rPr lang="en-US" sz="2800" i="1" dirty="0"/>
              <a:t> value2</a:t>
            </a:r>
            <a:r>
              <a:rPr lang="en-US" sz="2800" dirty="0"/>
              <a:t>,</a:t>
            </a:r>
            <a:r>
              <a:rPr lang="en-US" sz="2800" i="1" dirty="0"/>
              <a:t> value3</a:t>
            </a:r>
            <a:r>
              <a:rPr lang="en-US" sz="2800" dirty="0"/>
              <a:t>, ...);</a:t>
            </a:r>
          </a:p>
        </p:txBody>
      </p:sp>
    </p:spTree>
    <p:extLst>
      <p:ext uri="{BB962C8B-B14F-4D97-AF65-F5344CB8AC3E}">
        <p14:creationId xmlns:p14="http://schemas.microsoft.com/office/powerpoint/2010/main" val="111885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BC64-38B3-4A52-8658-EF6BDCE8AE79}"/>
              </a:ext>
            </a:extLst>
          </p:cNvPr>
          <p:cNvSpPr>
            <a:spLocks noGrp="1"/>
          </p:cNvSpPr>
          <p:nvPr>
            <p:ph type="title"/>
          </p:nvPr>
        </p:nvSpPr>
        <p:spPr/>
        <p:txBody>
          <a:bodyPr/>
          <a:lstStyle/>
          <a:p>
            <a:r>
              <a:rPr lang="en-US" dirty="0"/>
              <a:t>update</a:t>
            </a:r>
          </a:p>
        </p:txBody>
      </p:sp>
      <p:sp>
        <p:nvSpPr>
          <p:cNvPr id="3" name="Content Placeholder 2">
            <a:extLst>
              <a:ext uri="{FF2B5EF4-FFF2-40B4-BE49-F238E27FC236}">
                <a16:creationId xmlns:a16="http://schemas.microsoft.com/office/drawing/2014/main" id="{B6501F9E-A998-4F3B-8537-BCB3563818E1}"/>
              </a:ext>
            </a:extLst>
          </p:cNvPr>
          <p:cNvSpPr>
            <a:spLocks noGrp="1"/>
          </p:cNvSpPr>
          <p:nvPr>
            <p:ph idx="1"/>
          </p:nvPr>
        </p:nvSpPr>
        <p:spPr/>
        <p:txBody>
          <a:bodyPr>
            <a:normAutofit fontScale="92500" lnSpcReduction="20000"/>
          </a:bodyPr>
          <a:lstStyle/>
          <a:p>
            <a:r>
              <a:rPr lang="en-US" sz="2800" dirty="0"/>
              <a:t>The UPDATE statement is used to modify the existing records in a table.</a:t>
            </a:r>
          </a:p>
          <a:p>
            <a:r>
              <a:rPr lang="en-US" sz="2800" dirty="0"/>
              <a:t>UPDATE Syntax:</a:t>
            </a:r>
          </a:p>
          <a:p>
            <a:pPr lvl="1"/>
            <a:r>
              <a:rPr lang="en-US" sz="2400" dirty="0"/>
              <a:t>UPDATE </a:t>
            </a:r>
            <a:r>
              <a:rPr lang="en-US" sz="2400" i="1" dirty="0" err="1"/>
              <a:t>table_name</a:t>
            </a:r>
            <a:br>
              <a:rPr lang="en-US" sz="2400" dirty="0"/>
            </a:br>
            <a:r>
              <a:rPr lang="en-US" sz="2400" dirty="0"/>
              <a:t>SET </a:t>
            </a:r>
            <a:r>
              <a:rPr lang="en-US" sz="2400" i="1" dirty="0"/>
              <a:t>column1 </a:t>
            </a:r>
            <a:r>
              <a:rPr lang="en-US" sz="2400" dirty="0"/>
              <a:t>=</a:t>
            </a:r>
            <a:r>
              <a:rPr lang="en-US" sz="2400" i="1" dirty="0"/>
              <a:t> value1</a:t>
            </a:r>
            <a:r>
              <a:rPr lang="en-US" sz="2400" dirty="0"/>
              <a:t>,</a:t>
            </a:r>
            <a:r>
              <a:rPr lang="en-US" sz="2400" i="1" dirty="0"/>
              <a:t> column2 </a:t>
            </a:r>
            <a:r>
              <a:rPr lang="en-US" sz="2400" dirty="0"/>
              <a:t>=</a:t>
            </a:r>
            <a:r>
              <a:rPr lang="en-US" sz="2400" i="1" dirty="0"/>
              <a:t> value2</a:t>
            </a:r>
            <a:r>
              <a:rPr lang="en-US" sz="2400" dirty="0"/>
              <a:t>, ...</a:t>
            </a:r>
            <a:br>
              <a:rPr lang="en-US" sz="2400" dirty="0"/>
            </a:br>
            <a:r>
              <a:rPr lang="en-US" sz="2400" dirty="0"/>
              <a:t>WHERE </a:t>
            </a:r>
            <a:r>
              <a:rPr lang="en-US" sz="2400" i="1" dirty="0"/>
              <a:t>condition</a:t>
            </a:r>
            <a:r>
              <a:rPr lang="en-US" sz="2400" dirty="0"/>
              <a:t>;</a:t>
            </a:r>
          </a:p>
          <a:p>
            <a:r>
              <a:rPr lang="en-US" sz="2800" dirty="0"/>
              <a:t>Note: Be careful when updating records in a table! Notice the WHERE clause in the UPDATE statement. The WHERE clause specifies which record(s) that should be updated. If you omit the WHERE clause, all records in the table will be updated!</a:t>
            </a:r>
          </a:p>
        </p:txBody>
      </p:sp>
    </p:spTree>
    <p:extLst>
      <p:ext uri="{BB962C8B-B14F-4D97-AF65-F5344CB8AC3E}">
        <p14:creationId xmlns:p14="http://schemas.microsoft.com/office/powerpoint/2010/main" val="181522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4172-9224-411D-ADB2-1B2F81E0657F}"/>
              </a:ext>
            </a:extLst>
          </p:cNvPr>
          <p:cNvSpPr>
            <a:spLocks noGrp="1"/>
          </p:cNvSpPr>
          <p:nvPr>
            <p:ph type="title"/>
          </p:nvPr>
        </p:nvSpPr>
        <p:spPr/>
        <p:txBody>
          <a:bodyPr/>
          <a:lstStyle/>
          <a:p>
            <a:r>
              <a:rPr lang="en-US" dirty="0"/>
              <a:t>DELETE</a:t>
            </a:r>
          </a:p>
        </p:txBody>
      </p:sp>
      <p:sp>
        <p:nvSpPr>
          <p:cNvPr id="3" name="Content Placeholder 2">
            <a:extLst>
              <a:ext uri="{FF2B5EF4-FFF2-40B4-BE49-F238E27FC236}">
                <a16:creationId xmlns:a16="http://schemas.microsoft.com/office/drawing/2014/main" id="{E07A037F-7975-4F71-9C6D-7B5463ABCA36}"/>
              </a:ext>
            </a:extLst>
          </p:cNvPr>
          <p:cNvSpPr>
            <a:spLocks noGrp="1"/>
          </p:cNvSpPr>
          <p:nvPr>
            <p:ph idx="1"/>
          </p:nvPr>
        </p:nvSpPr>
        <p:spPr/>
        <p:txBody>
          <a:bodyPr>
            <a:normAutofit/>
          </a:bodyPr>
          <a:lstStyle/>
          <a:p>
            <a:r>
              <a:rPr lang="en-US" sz="3600" dirty="0"/>
              <a:t>The DELETE statement is used to delete existing records in a table.</a:t>
            </a:r>
          </a:p>
          <a:p>
            <a:r>
              <a:rPr lang="en-US" sz="3600" dirty="0"/>
              <a:t>DELETE Syntax:</a:t>
            </a:r>
          </a:p>
          <a:p>
            <a:pPr lvl="1"/>
            <a:r>
              <a:rPr lang="en-US" sz="3600" dirty="0"/>
              <a:t>DELETE FROM </a:t>
            </a:r>
            <a:r>
              <a:rPr lang="en-US" sz="3600" i="1" dirty="0" err="1"/>
              <a:t>table_name</a:t>
            </a:r>
            <a:br>
              <a:rPr lang="en-US" sz="3600" dirty="0"/>
            </a:br>
            <a:r>
              <a:rPr lang="en-US" sz="3600" dirty="0"/>
              <a:t>WHERE </a:t>
            </a:r>
            <a:r>
              <a:rPr lang="en-US" sz="3600" i="1" dirty="0"/>
              <a:t>condition</a:t>
            </a:r>
            <a:r>
              <a:rPr lang="en-US" sz="3600" dirty="0"/>
              <a:t>;</a:t>
            </a:r>
          </a:p>
        </p:txBody>
      </p:sp>
    </p:spTree>
    <p:extLst>
      <p:ext uri="{BB962C8B-B14F-4D97-AF65-F5344CB8AC3E}">
        <p14:creationId xmlns:p14="http://schemas.microsoft.com/office/powerpoint/2010/main" val="217457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7D9E-C9C6-4271-8360-86775611BDB1}"/>
              </a:ext>
            </a:extLst>
          </p:cNvPr>
          <p:cNvSpPr>
            <a:spLocks noGrp="1"/>
          </p:cNvSpPr>
          <p:nvPr>
            <p:ph type="title"/>
          </p:nvPr>
        </p:nvSpPr>
        <p:spPr/>
        <p:txBody>
          <a:bodyPr/>
          <a:lstStyle/>
          <a:p>
            <a:r>
              <a:rPr lang="en-US" dirty="0"/>
              <a:t>Create TABLE</a:t>
            </a:r>
          </a:p>
        </p:txBody>
      </p:sp>
      <p:sp>
        <p:nvSpPr>
          <p:cNvPr id="3" name="Content Placeholder 2">
            <a:extLst>
              <a:ext uri="{FF2B5EF4-FFF2-40B4-BE49-F238E27FC236}">
                <a16:creationId xmlns:a16="http://schemas.microsoft.com/office/drawing/2014/main" id="{267FD750-3862-4EC4-9AB3-E9BA4E9E3211}"/>
              </a:ext>
            </a:extLst>
          </p:cNvPr>
          <p:cNvSpPr>
            <a:spLocks noGrp="1"/>
          </p:cNvSpPr>
          <p:nvPr>
            <p:ph idx="1"/>
          </p:nvPr>
        </p:nvSpPr>
        <p:spPr/>
        <p:txBody>
          <a:bodyPr>
            <a:normAutofit fontScale="92500" lnSpcReduction="10000"/>
          </a:bodyPr>
          <a:lstStyle/>
          <a:p>
            <a:r>
              <a:rPr lang="en-US" sz="2800" dirty="0"/>
              <a:t>The CREATE TABLE statement is used to create a new table in a database.</a:t>
            </a:r>
          </a:p>
          <a:p>
            <a:r>
              <a:rPr lang="en-US" sz="2800" dirty="0"/>
              <a:t>CREATE TABLE Syntax:</a:t>
            </a:r>
          </a:p>
          <a:p>
            <a:pPr lvl="1"/>
            <a:r>
              <a:rPr lang="en-US" sz="2400" dirty="0"/>
              <a:t>CREATE TABLE </a:t>
            </a:r>
            <a:r>
              <a:rPr lang="en-US" sz="2400" i="1" dirty="0" err="1"/>
              <a:t>table_name</a:t>
            </a:r>
            <a:r>
              <a:rPr lang="en-US" sz="2400" i="1" dirty="0"/>
              <a:t> </a:t>
            </a:r>
            <a:r>
              <a:rPr lang="en-US" sz="2400" dirty="0"/>
              <a:t>(</a:t>
            </a:r>
            <a:br>
              <a:rPr lang="en-US" sz="2400" dirty="0"/>
            </a:br>
            <a:r>
              <a:rPr lang="en-US" sz="2400" i="1" dirty="0"/>
              <a:t>    column1 datatype</a:t>
            </a:r>
            <a:r>
              <a:rPr lang="en-US" sz="2400" dirty="0"/>
              <a:t>,</a:t>
            </a:r>
            <a:br>
              <a:rPr lang="en-US" sz="2400" dirty="0"/>
            </a:br>
            <a:r>
              <a:rPr lang="en-US" sz="2400" i="1" dirty="0"/>
              <a:t>    column2 datatype</a:t>
            </a:r>
            <a:r>
              <a:rPr lang="en-US" sz="2400" dirty="0"/>
              <a:t>,</a:t>
            </a:r>
            <a:br>
              <a:rPr lang="en-US" sz="2400" dirty="0"/>
            </a:br>
            <a:r>
              <a:rPr lang="en-US" sz="2400" i="1" dirty="0"/>
              <a:t>    column3 datatype</a:t>
            </a:r>
            <a:r>
              <a:rPr lang="en-US" sz="2400" dirty="0"/>
              <a:t>,</a:t>
            </a:r>
            <a:br>
              <a:rPr lang="en-US" sz="2400" dirty="0"/>
            </a:br>
            <a:r>
              <a:rPr lang="en-US" sz="2400" dirty="0"/>
              <a:t>   ....</a:t>
            </a:r>
            <a:br>
              <a:rPr lang="en-US" sz="2400" dirty="0"/>
            </a:br>
            <a:r>
              <a:rPr lang="en-US" sz="2400" dirty="0"/>
              <a:t>);</a:t>
            </a:r>
          </a:p>
        </p:txBody>
      </p:sp>
    </p:spTree>
    <p:extLst>
      <p:ext uri="{BB962C8B-B14F-4D97-AF65-F5344CB8AC3E}">
        <p14:creationId xmlns:p14="http://schemas.microsoft.com/office/powerpoint/2010/main" val="189509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1DB4-5177-4A0F-8919-0F58B929B2C7}"/>
              </a:ext>
            </a:extLst>
          </p:cNvPr>
          <p:cNvSpPr>
            <a:spLocks noGrp="1"/>
          </p:cNvSpPr>
          <p:nvPr>
            <p:ph type="title"/>
          </p:nvPr>
        </p:nvSpPr>
        <p:spPr/>
        <p:txBody>
          <a:bodyPr/>
          <a:lstStyle/>
          <a:p>
            <a:r>
              <a:rPr lang="en-US" dirty="0"/>
              <a:t>DROP TABLE</a:t>
            </a:r>
          </a:p>
        </p:txBody>
      </p:sp>
      <p:sp>
        <p:nvSpPr>
          <p:cNvPr id="3" name="Content Placeholder 2">
            <a:extLst>
              <a:ext uri="{FF2B5EF4-FFF2-40B4-BE49-F238E27FC236}">
                <a16:creationId xmlns:a16="http://schemas.microsoft.com/office/drawing/2014/main" id="{64ACACE2-1ED9-4C4A-8DBB-972D9E7B0A76}"/>
              </a:ext>
            </a:extLst>
          </p:cNvPr>
          <p:cNvSpPr>
            <a:spLocks noGrp="1"/>
          </p:cNvSpPr>
          <p:nvPr>
            <p:ph idx="1"/>
          </p:nvPr>
        </p:nvSpPr>
        <p:spPr/>
        <p:txBody>
          <a:bodyPr>
            <a:normAutofit/>
          </a:bodyPr>
          <a:lstStyle/>
          <a:p>
            <a:r>
              <a:rPr lang="en-US" sz="3600" dirty="0"/>
              <a:t>The DROP TABLE statement is used to drop an existing table in a database.</a:t>
            </a:r>
          </a:p>
          <a:p>
            <a:r>
              <a:rPr lang="en-US" sz="3600" dirty="0"/>
              <a:t>DROP TABLE Syntax:</a:t>
            </a:r>
          </a:p>
          <a:p>
            <a:pPr lvl="1"/>
            <a:r>
              <a:rPr lang="en-US" sz="3200" dirty="0"/>
              <a:t>DROP TABLE </a:t>
            </a:r>
            <a:r>
              <a:rPr lang="en-US" sz="3200" i="1" dirty="0" err="1"/>
              <a:t>table_name</a:t>
            </a:r>
            <a:r>
              <a:rPr lang="en-US" sz="3200" dirty="0"/>
              <a:t>;</a:t>
            </a:r>
          </a:p>
        </p:txBody>
      </p:sp>
    </p:spTree>
    <p:extLst>
      <p:ext uri="{BB962C8B-B14F-4D97-AF65-F5344CB8AC3E}">
        <p14:creationId xmlns:p14="http://schemas.microsoft.com/office/powerpoint/2010/main" val="346325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ADEE-CA60-4697-90B6-995B13FED0E4}"/>
              </a:ext>
            </a:extLst>
          </p:cNvPr>
          <p:cNvSpPr>
            <a:spLocks noGrp="1"/>
          </p:cNvSpPr>
          <p:nvPr>
            <p:ph type="title"/>
          </p:nvPr>
        </p:nvSpPr>
        <p:spPr/>
        <p:txBody>
          <a:bodyPr/>
          <a:lstStyle/>
          <a:p>
            <a:r>
              <a:rPr lang="en-US" dirty="0"/>
              <a:t>How to comment</a:t>
            </a:r>
          </a:p>
        </p:txBody>
      </p:sp>
      <p:sp>
        <p:nvSpPr>
          <p:cNvPr id="3" name="Content Placeholder 2">
            <a:extLst>
              <a:ext uri="{FF2B5EF4-FFF2-40B4-BE49-F238E27FC236}">
                <a16:creationId xmlns:a16="http://schemas.microsoft.com/office/drawing/2014/main" id="{51FE47B8-3D81-49D7-8231-8F0C563CD7C6}"/>
              </a:ext>
            </a:extLst>
          </p:cNvPr>
          <p:cNvSpPr>
            <a:spLocks noGrp="1"/>
          </p:cNvSpPr>
          <p:nvPr>
            <p:ph idx="1"/>
          </p:nvPr>
        </p:nvSpPr>
        <p:spPr>
          <a:xfrm>
            <a:off x="1251678" y="1544715"/>
            <a:ext cx="10178322" cy="4334878"/>
          </a:xfrm>
        </p:spPr>
        <p:txBody>
          <a:bodyPr/>
          <a:lstStyle/>
          <a:p>
            <a:r>
              <a:rPr lang="en-US" dirty="0"/>
              <a:t>Comments are used to explain sections of SQL statements, or to prevent execution of SQL statements.</a:t>
            </a:r>
          </a:p>
          <a:p>
            <a:endParaRPr lang="en-US" dirty="0"/>
          </a:p>
        </p:txBody>
      </p:sp>
      <p:pic>
        <p:nvPicPr>
          <p:cNvPr id="5" name="Picture 4">
            <a:extLst>
              <a:ext uri="{FF2B5EF4-FFF2-40B4-BE49-F238E27FC236}">
                <a16:creationId xmlns:a16="http://schemas.microsoft.com/office/drawing/2014/main" id="{164AE649-E682-4E39-8C4B-526A3E915D01}"/>
              </a:ext>
            </a:extLst>
          </p:cNvPr>
          <p:cNvPicPr>
            <a:picLocks noChangeAspect="1"/>
          </p:cNvPicPr>
          <p:nvPr/>
        </p:nvPicPr>
        <p:blipFill rotWithShape="1">
          <a:blip r:embed="rId2"/>
          <a:srcRect r="1420" b="3081"/>
          <a:stretch/>
        </p:blipFill>
        <p:spPr>
          <a:xfrm>
            <a:off x="1863442" y="2494625"/>
            <a:ext cx="8465115" cy="3892213"/>
          </a:xfrm>
          <a:prstGeom prst="rect">
            <a:avLst/>
          </a:prstGeom>
        </p:spPr>
      </p:pic>
    </p:spTree>
    <p:extLst>
      <p:ext uri="{BB962C8B-B14F-4D97-AF65-F5344CB8AC3E}">
        <p14:creationId xmlns:p14="http://schemas.microsoft.com/office/powerpoint/2010/main" val="201116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4407-2C77-4A84-9F78-78F5F50C22F9}"/>
              </a:ext>
            </a:extLst>
          </p:cNvPr>
          <p:cNvSpPr>
            <a:spLocks noGrp="1"/>
          </p:cNvSpPr>
          <p:nvPr>
            <p:ph type="title"/>
          </p:nvPr>
        </p:nvSpPr>
        <p:spPr/>
        <p:txBody>
          <a:bodyPr/>
          <a:lstStyle/>
          <a:p>
            <a:r>
              <a:rPr lang="en-US" dirty="0"/>
              <a:t>HOW TO COMMENT</a:t>
            </a:r>
          </a:p>
        </p:txBody>
      </p:sp>
      <p:pic>
        <p:nvPicPr>
          <p:cNvPr id="4" name="Picture 3">
            <a:extLst>
              <a:ext uri="{FF2B5EF4-FFF2-40B4-BE49-F238E27FC236}">
                <a16:creationId xmlns:a16="http://schemas.microsoft.com/office/drawing/2014/main" id="{66DC41F1-B347-4827-BFDE-F432A7A99761}"/>
              </a:ext>
            </a:extLst>
          </p:cNvPr>
          <p:cNvPicPr>
            <a:picLocks noChangeAspect="1"/>
          </p:cNvPicPr>
          <p:nvPr/>
        </p:nvPicPr>
        <p:blipFill>
          <a:blip r:embed="rId2"/>
          <a:stretch>
            <a:fillRect/>
          </a:stretch>
        </p:blipFill>
        <p:spPr>
          <a:xfrm>
            <a:off x="1768839" y="1523860"/>
            <a:ext cx="9144000" cy="4785577"/>
          </a:xfrm>
          <a:prstGeom prst="rect">
            <a:avLst/>
          </a:prstGeom>
        </p:spPr>
      </p:pic>
    </p:spTree>
    <p:extLst>
      <p:ext uri="{BB962C8B-B14F-4D97-AF65-F5344CB8AC3E}">
        <p14:creationId xmlns:p14="http://schemas.microsoft.com/office/powerpoint/2010/main" val="2390025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0601-F4C6-4102-8895-EB7851AD07D9}"/>
              </a:ext>
            </a:extLst>
          </p:cNvPr>
          <p:cNvSpPr>
            <a:spLocks noGrp="1"/>
          </p:cNvSpPr>
          <p:nvPr>
            <p:ph type="title"/>
          </p:nvPr>
        </p:nvSpPr>
        <p:spPr/>
        <p:txBody>
          <a:bodyPr/>
          <a:lstStyle/>
          <a:p>
            <a:r>
              <a:rPr lang="en-US" dirty="0"/>
              <a:t>DATA TYPES</a:t>
            </a:r>
          </a:p>
        </p:txBody>
      </p:sp>
      <p:sp>
        <p:nvSpPr>
          <p:cNvPr id="5" name="Text Placeholder 4">
            <a:extLst>
              <a:ext uri="{FF2B5EF4-FFF2-40B4-BE49-F238E27FC236}">
                <a16:creationId xmlns:a16="http://schemas.microsoft.com/office/drawing/2014/main" id="{025E0834-6DA7-436A-81D5-DEA6E76629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8469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124F-24FD-428B-B138-CC7AF04EFB5B}"/>
              </a:ext>
            </a:extLst>
          </p:cNvPr>
          <p:cNvSpPr>
            <a:spLocks noGrp="1"/>
          </p:cNvSpPr>
          <p:nvPr>
            <p:ph type="title"/>
          </p:nvPr>
        </p:nvSpPr>
        <p:spPr/>
        <p:txBody>
          <a:bodyPr/>
          <a:lstStyle/>
          <a:p>
            <a:r>
              <a:rPr lang="en-US" dirty="0"/>
              <a:t>REQUIRED INSTALLATION FOR THIS WORKSHOP</a:t>
            </a:r>
          </a:p>
        </p:txBody>
      </p:sp>
      <p:sp>
        <p:nvSpPr>
          <p:cNvPr id="3" name="Content Placeholder 2">
            <a:extLst>
              <a:ext uri="{FF2B5EF4-FFF2-40B4-BE49-F238E27FC236}">
                <a16:creationId xmlns:a16="http://schemas.microsoft.com/office/drawing/2014/main" id="{744AC8D0-064C-488E-B278-00FA2E1615DE}"/>
              </a:ext>
            </a:extLst>
          </p:cNvPr>
          <p:cNvSpPr>
            <a:spLocks noGrp="1"/>
          </p:cNvSpPr>
          <p:nvPr>
            <p:ph idx="1"/>
          </p:nvPr>
        </p:nvSpPr>
        <p:spPr/>
        <p:txBody>
          <a:bodyPr>
            <a:normAutofit/>
          </a:bodyPr>
          <a:lstStyle/>
          <a:p>
            <a:r>
              <a:rPr lang="en-US" sz="3600" dirty="0"/>
              <a:t>Windows OS Platform</a:t>
            </a:r>
          </a:p>
          <a:p>
            <a:r>
              <a:rPr lang="en-US" sz="3600" dirty="0"/>
              <a:t>Python 2.7 </a:t>
            </a:r>
            <a:r>
              <a:rPr lang="en-US" sz="3600"/>
              <a:t>or Python 3.7</a:t>
            </a:r>
            <a:endParaRPr lang="en-US" sz="3600" dirty="0"/>
          </a:p>
          <a:p>
            <a:r>
              <a:rPr lang="en-US" sz="3600" dirty="0"/>
              <a:t>DB Browser for SQLite</a:t>
            </a:r>
          </a:p>
          <a:p>
            <a:r>
              <a:rPr lang="en-US" sz="3600" dirty="0"/>
              <a:t>MySQL Connector </a:t>
            </a:r>
            <a:r>
              <a:rPr lang="en-US" sz="3600" dirty="0">
                <a:hlinkClick r:id="rId2"/>
              </a:rPr>
              <a:t>https://dev.mysql.com/downloads/connector/python/</a:t>
            </a:r>
            <a:endParaRPr lang="en-US" sz="3600" dirty="0"/>
          </a:p>
        </p:txBody>
      </p:sp>
    </p:spTree>
    <p:extLst>
      <p:ext uri="{BB962C8B-B14F-4D97-AF65-F5344CB8AC3E}">
        <p14:creationId xmlns:p14="http://schemas.microsoft.com/office/powerpoint/2010/main" val="160864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09F4-16FD-41C2-99A7-910E4C2C5FC6}"/>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ABFFCD6A-895D-410D-8D60-174B3AE482DE}"/>
              </a:ext>
            </a:extLst>
          </p:cNvPr>
          <p:cNvSpPr>
            <a:spLocks noGrp="1"/>
          </p:cNvSpPr>
          <p:nvPr>
            <p:ph idx="1"/>
          </p:nvPr>
        </p:nvSpPr>
        <p:spPr>
          <a:xfrm>
            <a:off x="1251678" y="1981201"/>
            <a:ext cx="10178322" cy="3898392"/>
          </a:xfrm>
        </p:spPr>
        <p:txBody>
          <a:bodyPr>
            <a:normAutofit lnSpcReduction="10000"/>
          </a:bodyPr>
          <a:lstStyle/>
          <a:p>
            <a:r>
              <a:rPr lang="en-US" dirty="0"/>
              <a:t>The data type of a column defines what value the column can hold</a:t>
            </a:r>
            <a:endParaRPr lang="en-US" sz="2400" dirty="0"/>
          </a:p>
          <a:p>
            <a:pPr lvl="1">
              <a:buFont typeface="Wingdings" panose="05000000000000000000" pitchFamily="2" charset="2"/>
              <a:buChar char="§"/>
            </a:pPr>
            <a:r>
              <a:rPr lang="en-US" sz="2200" dirty="0"/>
              <a:t>VARCHAR(length) – character strings including Unicode, maximum length of 255 characters</a:t>
            </a:r>
          </a:p>
          <a:p>
            <a:pPr lvl="1">
              <a:buFont typeface="Wingdings" panose="05000000000000000000" pitchFamily="2" charset="2"/>
              <a:buChar char="§"/>
            </a:pPr>
            <a:r>
              <a:rPr lang="en-US" sz="2200" dirty="0"/>
              <a:t>TEXT – holds a string with a maximum length of 65,535 characters</a:t>
            </a:r>
          </a:p>
          <a:p>
            <a:pPr lvl="1">
              <a:buFont typeface="Wingdings" panose="05000000000000000000" pitchFamily="2" charset="2"/>
              <a:buChar char="§"/>
            </a:pPr>
            <a:r>
              <a:rPr lang="en-US" sz="2200" dirty="0"/>
              <a:t>REAL – decimals, floats, etc.</a:t>
            </a:r>
          </a:p>
          <a:p>
            <a:pPr lvl="1">
              <a:buFont typeface="Wingdings" panose="05000000000000000000" pitchFamily="2" charset="2"/>
              <a:buChar char="§"/>
            </a:pPr>
            <a:r>
              <a:rPr lang="en-US" sz="2200" dirty="0"/>
              <a:t>LONGTEXT – holds a string with a maximum length of 4,294,967,295 characters</a:t>
            </a:r>
          </a:p>
          <a:p>
            <a:pPr lvl="1">
              <a:buFont typeface="Wingdings" panose="05000000000000000000" pitchFamily="2" charset="2"/>
              <a:buChar char="§"/>
            </a:pPr>
            <a:r>
              <a:rPr lang="en-US" sz="2200" dirty="0"/>
              <a:t>BOOLEAN – TRUE or FALSE</a:t>
            </a:r>
          </a:p>
          <a:p>
            <a:pPr lvl="1">
              <a:buFont typeface="Wingdings" panose="05000000000000000000" pitchFamily="2" charset="2"/>
              <a:buChar char="§"/>
            </a:pPr>
            <a:r>
              <a:rPr lang="en-US" sz="2200" dirty="0"/>
              <a:t>INTEGER – it stores any integer value between the range 2^ -31 and 2^31 -1</a:t>
            </a:r>
          </a:p>
          <a:p>
            <a:pPr lvl="1">
              <a:buFont typeface="Wingdings" panose="05000000000000000000" pitchFamily="2" charset="2"/>
              <a:buChar char="§"/>
            </a:pPr>
            <a:r>
              <a:rPr lang="en-US" sz="2200" dirty="0"/>
              <a:t>BIGINT – greater range than INT</a:t>
            </a:r>
          </a:p>
        </p:txBody>
      </p:sp>
    </p:spTree>
    <p:extLst>
      <p:ext uri="{BB962C8B-B14F-4D97-AF65-F5344CB8AC3E}">
        <p14:creationId xmlns:p14="http://schemas.microsoft.com/office/powerpoint/2010/main" val="329079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0601-F4C6-4102-8895-EB7851AD07D9}"/>
              </a:ext>
            </a:extLst>
          </p:cNvPr>
          <p:cNvSpPr>
            <a:spLocks noGrp="1"/>
          </p:cNvSpPr>
          <p:nvPr>
            <p:ph type="title"/>
          </p:nvPr>
        </p:nvSpPr>
        <p:spPr/>
        <p:txBody>
          <a:bodyPr/>
          <a:lstStyle/>
          <a:p>
            <a:r>
              <a:rPr lang="en-US" dirty="0"/>
              <a:t>CONSTRAINTS</a:t>
            </a:r>
          </a:p>
        </p:txBody>
      </p:sp>
      <p:sp>
        <p:nvSpPr>
          <p:cNvPr id="5" name="Text Placeholder 4">
            <a:extLst>
              <a:ext uri="{FF2B5EF4-FFF2-40B4-BE49-F238E27FC236}">
                <a16:creationId xmlns:a16="http://schemas.microsoft.com/office/drawing/2014/main" id="{025E0834-6DA7-436A-81D5-DEA6E76629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254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9197FB-E87A-4E29-A110-7C58D6FC1ED9}"/>
              </a:ext>
            </a:extLst>
          </p:cNvPr>
          <p:cNvSpPr>
            <a:spLocks noGrp="1"/>
          </p:cNvSpPr>
          <p:nvPr>
            <p:ph type="title"/>
          </p:nvPr>
        </p:nvSpPr>
        <p:spPr/>
        <p:txBody>
          <a:bodyPr/>
          <a:lstStyle/>
          <a:p>
            <a:r>
              <a:rPr lang="en-US" dirty="0"/>
              <a:t>CONSTRAINTS</a:t>
            </a:r>
          </a:p>
        </p:txBody>
      </p:sp>
      <p:sp>
        <p:nvSpPr>
          <p:cNvPr id="5" name="Content Placeholder 4">
            <a:extLst>
              <a:ext uri="{FF2B5EF4-FFF2-40B4-BE49-F238E27FC236}">
                <a16:creationId xmlns:a16="http://schemas.microsoft.com/office/drawing/2014/main" id="{AD683204-0AEE-4687-9CAC-DB7C3570DDE8}"/>
              </a:ext>
            </a:extLst>
          </p:cNvPr>
          <p:cNvSpPr>
            <a:spLocks noGrp="1"/>
          </p:cNvSpPr>
          <p:nvPr>
            <p:ph idx="1"/>
          </p:nvPr>
        </p:nvSpPr>
        <p:spPr>
          <a:xfrm>
            <a:off x="1251678" y="1747521"/>
            <a:ext cx="10178322" cy="4132072"/>
          </a:xfrm>
        </p:spPr>
        <p:txBody>
          <a:bodyPr>
            <a:normAutofit/>
          </a:bodyPr>
          <a:lstStyle/>
          <a:p>
            <a:r>
              <a:rPr lang="en-US" sz="2400" dirty="0"/>
              <a:t>SQL constraints are used to specify rules for data in a table.</a:t>
            </a:r>
            <a:endParaRPr lang="en-US" sz="2400" dirty="0">
              <a:hlinkClick r:id="rId2">
                <a:extLst>
                  <a:ext uri="{A12FA001-AC4F-418D-AE19-62706E023703}">
                    <ahyp:hlinkClr xmlns:ahyp="http://schemas.microsoft.com/office/drawing/2018/hyperlinkcolor" val="tx"/>
                  </a:ext>
                </a:extLst>
              </a:hlinkClick>
            </a:endParaRPr>
          </a:p>
          <a:p>
            <a:pPr lvl="1">
              <a:buFont typeface="Wingdings" panose="05000000000000000000" pitchFamily="2" charset="2"/>
              <a:buChar char="§"/>
            </a:pPr>
            <a:r>
              <a:rPr lang="en-US" sz="2200" dirty="0">
                <a:hlinkClick r:id="rId2">
                  <a:extLst>
                    <a:ext uri="{A12FA001-AC4F-418D-AE19-62706E023703}">
                      <ahyp:hlinkClr xmlns:ahyp="http://schemas.microsoft.com/office/drawing/2018/hyperlinkcolor" val="tx"/>
                    </a:ext>
                  </a:extLst>
                </a:hlinkClick>
              </a:rPr>
              <a:t>NOT NULL</a:t>
            </a:r>
            <a:r>
              <a:rPr lang="en-US" sz="2200" dirty="0"/>
              <a:t> - Ensures that a column cannot have a NULL value</a:t>
            </a:r>
          </a:p>
          <a:p>
            <a:pPr lvl="1">
              <a:buFont typeface="Wingdings" panose="05000000000000000000" pitchFamily="2" charset="2"/>
              <a:buChar char="§"/>
            </a:pPr>
            <a:r>
              <a:rPr lang="en-US" sz="2200" dirty="0">
                <a:hlinkClick r:id="rId3">
                  <a:extLst>
                    <a:ext uri="{A12FA001-AC4F-418D-AE19-62706E023703}">
                      <ahyp:hlinkClr xmlns:ahyp="http://schemas.microsoft.com/office/drawing/2018/hyperlinkcolor" val="tx"/>
                    </a:ext>
                  </a:extLst>
                </a:hlinkClick>
              </a:rPr>
              <a:t>UNIQUE</a:t>
            </a:r>
            <a:r>
              <a:rPr lang="en-US" sz="2200" dirty="0"/>
              <a:t> - Ensures that all values in a column are different</a:t>
            </a:r>
          </a:p>
          <a:p>
            <a:pPr lvl="1">
              <a:buFont typeface="Wingdings" panose="05000000000000000000" pitchFamily="2" charset="2"/>
              <a:buChar char="§"/>
            </a:pPr>
            <a:r>
              <a:rPr lang="en-US" sz="2200" dirty="0">
                <a:hlinkClick r:id="rId4">
                  <a:extLst>
                    <a:ext uri="{A12FA001-AC4F-418D-AE19-62706E023703}">
                      <ahyp:hlinkClr xmlns:ahyp="http://schemas.microsoft.com/office/drawing/2018/hyperlinkcolor" val="tx"/>
                    </a:ext>
                  </a:extLst>
                </a:hlinkClick>
              </a:rPr>
              <a:t>PRIMARY KEY</a:t>
            </a:r>
            <a:r>
              <a:rPr lang="en-US" sz="2200" dirty="0"/>
              <a:t> - A combination of a NOT NULL and UNIQUE. Uniquely identifies each row in a table</a:t>
            </a:r>
          </a:p>
          <a:p>
            <a:pPr lvl="1">
              <a:buFont typeface="Wingdings" panose="05000000000000000000" pitchFamily="2" charset="2"/>
              <a:buChar char="§"/>
            </a:pPr>
            <a:r>
              <a:rPr lang="en-US" sz="2200" u="sng" dirty="0"/>
              <a:t>PRIMARY KEY AUTOINCREMENT</a:t>
            </a:r>
          </a:p>
          <a:p>
            <a:pPr lvl="2">
              <a:buFont typeface="Wingdings" panose="05000000000000000000" pitchFamily="2" charset="2"/>
              <a:buChar char="ü"/>
            </a:pPr>
            <a:r>
              <a:rPr lang="en-US" sz="1800" dirty="0"/>
              <a:t>Auto-increment allows a unique number to be generated automatically when a new record is inserted into a table.</a:t>
            </a:r>
          </a:p>
          <a:p>
            <a:pPr lvl="2">
              <a:buFont typeface="Wingdings" panose="05000000000000000000" pitchFamily="2" charset="2"/>
              <a:buChar char="ü"/>
            </a:pPr>
            <a:r>
              <a:rPr lang="en-US" sz="1800" dirty="0"/>
              <a:t>Often this is the primary key field that we would like to be created automatically every time a new record is inserted.</a:t>
            </a:r>
          </a:p>
          <a:p>
            <a:endParaRPr lang="en-US" sz="2400" dirty="0"/>
          </a:p>
        </p:txBody>
      </p:sp>
    </p:spTree>
    <p:extLst>
      <p:ext uri="{BB962C8B-B14F-4D97-AF65-F5344CB8AC3E}">
        <p14:creationId xmlns:p14="http://schemas.microsoft.com/office/powerpoint/2010/main" val="178126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AF9EFD-F06A-41B0-ACAD-E3FA79727D55}"/>
              </a:ext>
            </a:extLst>
          </p:cNvPr>
          <p:cNvSpPr>
            <a:spLocks noGrp="1"/>
          </p:cNvSpPr>
          <p:nvPr>
            <p:ph type="title"/>
          </p:nvPr>
        </p:nvSpPr>
        <p:spPr>
          <a:xfrm>
            <a:off x="3242929" y="1073888"/>
            <a:ext cx="6522508" cy="4064627"/>
          </a:xfrm>
        </p:spPr>
        <p:txBody>
          <a:bodyPr>
            <a:noAutofit/>
          </a:bodyPr>
          <a:lstStyle/>
          <a:p>
            <a:r>
              <a:rPr lang="en-US" sz="6000" dirty="0"/>
              <a:t>Short introduction to PYTHON</a:t>
            </a:r>
          </a:p>
        </p:txBody>
      </p:sp>
      <p:sp>
        <p:nvSpPr>
          <p:cNvPr id="5" name="Text Placeholder 4">
            <a:extLst>
              <a:ext uri="{FF2B5EF4-FFF2-40B4-BE49-F238E27FC236}">
                <a16:creationId xmlns:a16="http://schemas.microsoft.com/office/drawing/2014/main" id="{D157B634-E519-4EEB-93DF-01DF8D511C5F}"/>
              </a:ext>
            </a:extLst>
          </p:cNvPr>
          <p:cNvSpPr>
            <a:spLocks noGrp="1"/>
          </p:cNvSpPr>
          <p:nvPr>
            <p:ph type="body" idx="1"/>
          </p:nvPr>
        </p:nvSpPr>
        <p:spPr/>
        <p:txBody>
          <a:bodyPr/>
          <a:lstStyle/>
          <a:p>
            <a:r>
              <a:rPr lang="en-US" dirty="0">
                <a:sym typeface="Wingdings" panose="05000000000000000000" pitchFamily="2" charset="2"/>
              </a:rPr>
              <a:t>YIEEEE BONUS LEARNING</a:t>
            </a:r>
            <a:endParaRPr lang="en-US" dirty="0"/>
          </a:p>
        </p:txBody>
      </p:sp>
      <p:pic>
        <p:nvPicPr>
          <p:cNvPr id="3" name="Picture 2">
            <a:extLst>
              <a:ext uri="{FF2B5EF4-FFF2-40B4-BE49-F238E27FC236}">
                <a16:creationId xmlns:a16="http://schemas.microsoft.com/office/drawing/2014/main" id="{AF7699D2-04EF-4C8D-AB16-9C9A1347A861}"/>
              </a:ext>
            </a:extLst>
          </p:cNvPr>
          <p:cNvPicPr>
            <a:picLocks noChangeAspect="1"/>
          </p:cNvPicPr>
          <p:nvPr/>
        </p:nvPicPr>
        <p:blipFill>
          <a:blip r:embed="rId2"/>
          <a:stretch>
            <a:fillRect/>
          </a:stretch>
        </p:blipFill>
        <p:spPr>
          <a:xfrm>
            <a:off x="8292367" y="0"/>
            <a:ext cx="3936101" cy="3936101"/>
          </a:xfrm>
          <a:prstGeom prst="rect">
            <a:avLst/>
          </a:prstGeom>
        </p:spPr>
      </p:pic>
    </p:spTree>
    <p:extLst>
      <p:ext uri="{BB962C8B-B14F-4D97-AF65-F5344CB8AC3E}">
        <p14:creationId xmlns:p14="http://schemas.microsoft.com/office/powerpoint/2010/main" val="295515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6DC4-E367-4FD4-B2FA-F9E1F86784D9}"/>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88715E25-3806-4CF1-9AAF-78C5CC20D8FA}"/>
              </a:ext>
            </a:extLst>
          </p:cNvPr>
          <p:cNvSpPr>
            <a:spLocks noGrp="1"/>
          </p:cNvSpPr>
          <p:nvPr>
            <p:ph idx="1"/>
          </p:nvPr>
        </p:nvSpPr>
        <p:spPr>
          <a:xfrm>
            <a:off x="1251678" y="1874517"/>
            <a:ext cx="10178322" cy="4005075"/>
          </a:xfrm>
        </p:spPr>
        <p:txBody>
          <a:bodyPr>
            <a:normAutofit fontScale="92500" lnSpcReduction="10000"/>
          </a:bodyPr>
          <a:lstStyle/>
          <a:p>
            <a:r>
              <a:rPr lang="en-US" sz="2400" dirty="0"/>
              <a:t>Python is a programming language.</a:t>
            </a:r>
          </a:p>
          <a:p>
            <a:r>
              <a:rPr lang="en-US" sz="2400" dirty="0"/>
              <a:t>Python is a popular programming language. It was created in 1991 by Guido van Rossum.</a:t>
            </a:r>
          </a:p>
          <a:p>
            <a:r>
              <a:rPr lang="en-US" sz="2400" dirty="0"/>
              <a:t>It is used for:</a:t>
            </a:r>
          </a:p>
          <a:p>
            <a:pPr lvl="1"/>
            <a:r>
              <a:rPr lang="en-US" sz="2400" dirty="0"/>
              <a:t>Web Development (Server-Side)</a:t>
            </a:r>
          </a:p>
          <a:p>
            <a:pPr lvl="1"/>
            <a:r>
              <a:rPr lang="en-US" sz="2400" dirty="0"/>
              <a:t>Software Development</a:t>
            </a:r>
          </a:p>
          <a:p>
            <a:pPr lvl="1"/>
            <a:r>
              <a:rPr lang="en-US" sz="2400" dirty="0"/>
              <a:t>Mathematics or Data Science</a:t>
            </a:r>
          </a:p>
          <a:p>
            <a:pPr lvl="1"/>
            <a:r>
              <a:rPr lang="en-US" sz="2400" dirty="0"/>
              <a:t>System Scripting</a:t>
            </a:r>
          </a:p>
          <a:p>
            <a:pPr lvl="1"/>
            <a:r>
              <a:rPr lang="en-US" sz="2400" dirty="0"/>
              <a:t>Artificial Intelligence</a:t>
            </a:r>
          </a:p>
        </p:txBody>
      </p:sp>
    </p:spTree>
    <p:extLst>
      <p:ext uri="{BB962C8B-B14F-4D97-AF65-F5344CB8AC3E}">
        <p14:creationId xmlns:p14="http://schemas.microsoft.com/office/powerpoint/2010/main" val="1618053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B814-C61E-41B6-822C-CEB806E0C51D}"/>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4ECCA856-28AA-456F-B848-3092ACCFBB8D}"/>
              </a:ext>
            </a:extLst>
          </p:cNvPr>
          <p:cNvSpPr>
            <a:spLocks noGrp="1"/>
          </p:cNvSpPr>
          <p:nvPr>
            <p:ph idx="1"/>
          </p:nvPr>
        </p:nvSpPr>
        <p:spPr>
          <a:xfrm>
            <a:off x="1251678" y="1464817"/>
            <a:ext cx="10178322" cy="4414776"/>
          </a:xfrm>
        </p:spPr>
        <p:txBody>
          <a:bodyPr>
            <a:normAutofit/>
          </a:bodyPr>
          <a:lstStyle/>
          <a:p>
            <a:r>
              <a:rPr lang="en-US" sz="2400" dirty="0"/>
              <a:t>Python Indentations</a:t>
            </a:r>
          </a:p>
          <a:p>
            <a:pPr lvl="1"/>
            <a:r>
              <a:rPr lang="en-US" sz="2000" dirty="0"/>
              <a:t>Where in other programming languages the indentation in code is for readability only, in Python the indentation is very important.</a:t>
            </a:r>
          </a:p>
          <a:p>
            <a:pPr lvl="1"/>
            <a:r>
              <a:rPr lang="en-US" sz="2000" dirty="0"/>
              <a:t>Python uses indentation to indicate a block of code.</a:t>
            </a:r>
          </a:p>
          <a:p>
            <a:r>
              <a:rPr lang="en-US" sz="2400" dirty="0"/>
              <a:t>Comments</a:t>
            </a:r>
          </a:p>
          <a:p>
            <a:pPr lvl="1"/>
            <a:r>
              <a:rPr lang="en-US" sz="2000" dirty="0"/>
              <a:t>Python has commenting capability for the purpose of in-code documentation.</a:t>
            </a:r>
          </a:p>
          <a:p>
            <a:pPr lvl="1"/>
            <a:r>
              <a:rPr lang="en-US" sz="2000" dirty="0"/>
              <a:t>Comments start with a #, and Python will render the rest of the line as a comment:</a:t>
            </a:r>
          </a:p>
          <a:p>
            <a:pPr lvl="1"/>
            <a:endParaRPr lang="en-US" sz="2000" dirty="0"/>
          </a:p>
          <a:p>
            <a:endParaRPr lang="en-US" sz="2400" dirty="0"/>
          </a:p>
          <a:p>
            <a:endParaRPr lang="en-US" sz="2400" dirty="0"/>
          </a:p>
        </p:txBody>
      </p:sp>
      <p:pic>
        <p:nvPicPr>
          <p:cNvPr id="4" name="Picture 3">
            <a:extLst>
              <a:ext uri="{FF2B5EF4-FFF2-40B4-BE49-F238E27FC236}">
                <a16:creationId xmlns:a16="http://schemas.microsoft.com/office/drawing/2014/main" id="{C063D072-25C6-4DC5-8644-D8F1CBCE9C0D}"/>
              </a:ext>
            </a:extLst>
          </p:cNvPr>
          <p:cNvPicPr>
            <a:picLocks noChangeAspect="1"/>
          </p:cNvPicPr>
          <p:nvPr/>
        </p:nvPicPr>
        <p:blipFill>
          <a:blip r:embed="rId2"/>
          <a:stretch>
            <a:fillRect/>
          </a:stretch>
        </p:blipFill>
        <p:spPr>
          <a:xfrm>
            <a:off x="1722128" y="4360581"/>
            <a:ext cx="5646338" cy="1930496"/>
          </a:xfrm>
          <a:prstGeom prst="rect">
            <a:avLst/>
          </a:prstGeom>
        </p:spPr>
      </p:pic>
    </p:spTree>
    <p:extLst>
      <p:ext uri="{BB962C8B-B14F-4D97-AF65-F5344CB8AC3E}">
        <p14:creationId xmlns:p14="http://schemas.microsoft.com/office/powerpoint/2010/main" val="3519647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DB5E-2021-495A-88ED-AE2304F45F3A}"/>
              </a:ext>
            </a:extLst>
          </p:cNvPr>
          <p:cNvSpPr>
            <a:spLocks noGrp="1"/>
          </p:cNvSpPr>
          <p:nvPr>
            <p:ph type="title"/>
          </p:nvPr>
        </p:nvSpPr>
        <p:spPr/>
        <p:txBody>
          <a:bodyPr/>
          <a:lstStyle/>
          <a:p>
            <a:r>
              <a:rPr lang="en-US" dirty="0"/>
              <a:t>INPUT AND print</a:t>
            </a:r>
          </a:p>
        </p:txBody>
      </p:sp>
      <p:pic>
        <p:nvPicPr>
          <p:cNvPr id="4" name="Content Placeholder 3">
            <a:extLst>
              <a:ext uri="{FF2B5EF4-FFF2-40B4-BE49-F238E27FC236}">
                <a16:creationId xmlns:a16="http://schemas.microsoft.com/office/drawing/2014/main" id="{49699DD7-3E20-4925-A27D-718C4CE660ED}"/>
              </a:ext>
            </a:extLst>
          </p:cNvPr>
          <p:cNvPicPr>
            <a:picLocks noGrp="1" noChangeAspect="1"/>
          </p:cNvPicPr>
          <p:nvPr>
            <p:ph idx="1"/>
          </p:nvPr>
        </p:nvPicPr>
        <p:blipFill>
          <a:blip r:embed="rId2"/>
          <a:stretch>
            <a:fillRect/>
          </a:stretch>
        </p:blipFill>
        <p:spPr>
          <a:xfrm>
            <a:off x="1007127" y="2334827"/>
            <a:ext cx="10670833" cy="3497802"/>
          </a:xfrm>
          <a:prstGeom prst="rect">
            <a:avLst/>
          </a:prstGeom>
        </p:spPr>
      </p:pic>
    </p:spTree>
    <p:extLst>
      <p:ext uri="{BB962C8B-B14F-4D97-AF65-F5344CB8AC3E}">
        <p14:creationId xmlns:p14="http://schemas.microsoft.com/office/powerpoint/2010/main" val="132988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7AF2-09A1-43FC-9832-03A4996B83EC}"/>
              </a:ext>
            </a:extLst>
          </p:cNvPr>
          <p:cNvSpPr>
            <a:spLocks noGrp="1"/>
          </p:cNvSpPr>
          <p:nvPr>
            <p:ph type="title"/>
          </p:nvPr>
        </p:nvSpPr>
        <p:spPr/>
        <p:txBody>
          <a:bodyPr/>
          <a:lstStyle/>
          <a:p>
            <a:r>
              <a:rPr lang="en-US" dirty="0"/>
              <a:t>VARIABLES</a:t>
            </a:r>
          </a:p>
        </p:txBody>
      </p:sp>
      <p:pic>
        <p:nvPicPr>
          <p:cNvPr id="4" name="Content Placeholder 3">
            <a:extLst>
              <a:ext uri="{FF2B5EF4-FFF2-40B4-BE49-F238E27FC236}">
                <a16:creationId xmlns:a16="http://schemas.microsoft.com/office/drawing/2014/main" id="{2949DE32-58B6-4905-9106-1887E379300D}"/>
              </a:ext>
            </a:extLst>
          </p:cNvPr>
          <p:cNvPicPr>
            <a:picLocks noGrp="1" noChangeAspect="1"/>
          </p:cNvPicPr>
          <p:nvPr>
            <p:ph idx="1"/>
          </p:nvPr>
        </p:nvPicPr>
        <p:blipFill>
          <a:blip r:embed="rId2"/>
          <a:stretch>
            <a:fillRect/>
          </a:stretch>
        </p:blipFill>
        <p:spPr>
          <a:xfrm>
            <a:off x="1158659" y="1615737"/>
            <a:ext cx="10451623" cy="4971494"/>
          </a:xfrm>
          <a:prstGeom prst="rect">
            <a:avLst/>
          </a:prstGeom>
        </p:spPr>
      </p:pic>
    </p:spTree>
    <p:extLst>
      <p:ext uri="{BB962C8B-B14F-4D97-AF65-F5344CB8AC3E}">
        <p14:creationId xmlns:p14="http://schemas.microsoft.com/office/powerpoint/2010/main" val="2229946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4A19-0A72-49CF-A7CD-44D5A38F3005}"/>
              </a:ext>
            </a:extLst>
          </p:cNvPr>
          <p:cNvSpPr>
            <a:spLocks noGrp="1"/>
          </p:cNvSpPr>
          <p:nvPr>
            <p:ph type="title"/>
          </p:nvPr>
        </p:nvSpPr>
        <p:spPr/>
        <p:txBody>
          <a:bodyPr/>
          <a:lstStyle/>
          <a:p>
            <a:r>
              <a:rPr lang="en-US" dirty="0"/>
              <a:t>casting</a:t>
            </a:r>
          </a:p>
        </p:txBody>
      </p:sp>
      <p:pic>
        <p:nvPicPr>
          <p:cNvPr id="4" name="Content Placeholder 3">
            <a:extLst>
              <a:ext uri="{FF2B5EF4-FFF2-40B4-BE49-F238E27FC236}">
                <a16:creationId xmlns:a16="http://schemas.microsoft.com/office/drawing/2014/main" id="{8AEE5B98-26D0-4280-83E8-FF24975CBC8A}"/>
              </a:ext>
            </a:extLst>
          </p:cNvPr>
          <p:cNvPicPr>
            <a:picLocks noGrp="1" noChangeAspect="1"/>
          </p:cNvPicPr>
          <p:nvPr>
            <p:ph idx="1"/>
          </p:nvPr>
        </p:nvPicPr>
        <p:blipFill>
          <a:blip r:embed="rId2"/>
          <a:stretch>
            <a:fillRect/>
          </a:stretch>
        </p:blipFill>
        <p:spPr>
          <a:xfrm>
            <a:off x="1071996" y="2361461"/>
            <a:ext cx="10676948" cy="3488924"/>
          </a:xfrm>
          <a:prstGeom prst="rect">
            <a:avLst/>
          </a:prstGeom>
        </p:spPr>
      </p:pic>
    </p:spTree>
    <p:extLst>
      <p:ext uri="{BB962C8B-B14F-4D97-AF65-F5344CB8AC3E}">
        <p14:creationId xmlns:p14="http://schemas.microsoft.com/office/powerpoint/2010/main" val="367911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BF75-6E1E-482C-8C68-D88B9862C300}"/>
              </a:ext>
            </a:extLst>
          </p:cNvPr>
          <p:cNvSpPr>
            <a:spLocks noGrp="1"/>
          </p:cNvSpPr>
          <p:nvPr>
            <p:ph type="title"/>
          </p:nvPr>
        </p:nvSpPr>
        <p:spPr/>
        <p:txBody>
          <a:bodyPr/>
          <a:lstStyle/>
          <a:p>
            <a:r>
              <a:rPr lang="en-US" dirty="0"/>
              <a:t>list</a:t>
            </a:r>
          </a:p>
        </p:txBody>
      </p:sp>
      <p:pic>
        <p:nvPicPr>
          <p:cNvPr id="4" name="Content Placeholder 3">
            <a:extLst>
              <a:ext uri="{FF2B5EF4-FFF2-40B4-BE49-F238E27FC236}">
                <a16:creationId xmlns:a16="http://schemas.microsoft.com/office/drawing/2014/main" id="{38B2CB08-59BA-464D-B299-EF0D0AEB0AB9}"/>
              </a:ext>
            </a:extLst>
          </p:cNvPr>
          <p:cNvPicPr>
            <a:picLocks noGrp="1" noChangeAspect="1"/>
          </p:cNvPicPr>
          <p:nvPr>
            <p:ph idx="1"/>
          </p:nvPr>
        </p:nvPicPr>
        <p:blipFill>
          <a:blip r:embed="rId2"/>
          <a:stretch>
            <a:fillRect/>
          </a:stretch>
        </p:blipFill>
        <p:spPr>
          <a:xfrm>
            <a:off x="1001441" y="1874517"/>
            <a:ext cx="10748944" cy="4446384"/>
          </a:xfrm>
          <a:prstGeom prst="rect">
            <a:avLst/>
          </a:prstGeom>
        </p:spPr>
      </p:pic>
    </p:spTree>
    <p:extLst>
      <p:ext uri="{BB962C8B-B14F-4D97-AF65-F5344CB8AC3E}">
        <p14:creationId xmlns:p14="http://schemas.microsoft.com/office/powerpoint/2010/main" val="360151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9F11-E26D-4B31-862E-DF785595DB5F}"/>
              </a:ext>
            </a:extLst>
          </p:cNvPr>
          <p:cNvSpPr>
            <a:spLocks noGrp="1"/>
          </p:cNvSpPr>
          <p:nvPr>
            <p:ph type="title"/>
          </p:nvPr>
        </p:nvSpPr>
        <p:spPr>
          <a:xfrm>
            <a:off x="1251678" y="382384"/>
            <a:ext cx="10178322" cy="1667397"/>
          </a:xfrm>
        </p:spPr>
        <p:txBody>
          <a:bodyPr/>
          <a:lstStyle/>
          <a:p>
            <a:r>
              <a:rPr lang="en-US" dirty="0"/>
              <a:t>OUTLINE</a:t>
            </a:r>
          </a:p>
        </p:txBody>
      </p:sp>
      <p:sp>
        <p:nvSpPr>
          <p:cNvPr id="3" name="Content Placeholder 2">
            <a:extLst>
              <a:ext uri="{FF2B5EF4-FFF2-40B4-BE49-F238E27FC236}">
                <a16:creationId xmlns:a16="http://schemas.microsoft.com/office/drawing/2014/main" id="{F6220D8C-8076-4D0A-BD8B-E97A041851A7}"/>
              </a:ext>
            </a:extLst>
          </p:cNvPr>
          <p:cNvSpPr>
            <a:spLocks noGrp="1"/>
          </p:cNvSpPr>
          <p:nvPr>
            <p:ph idx="1"/>
          </p:nvPr>
        </p:nvSpPr>
        <p:spPr>
          <a:xfrm>
            <a:off x="1251678" y="1669003"/>
            <a:ext cx="10178322" cy="4705164"/>
          </a:xfrm>
        </p:spPr>
        <p:txBody>
          <a:bodyPr numCol="2">
            <a:noAutofit/>
          </a:bodyPr>
          <a:lstStyle/>
          <a:p>
            <a:r>
              <a:rPr lang="en-US" dirty="0"/>
              <a:t>INTRODUCTION TO SQL</a:t>
            </a:r>
          </a:p>
          <a:p>
            <a:r>
              <a:rPr lang="en-US" dirty="0"/>
              <a:t>BASIC SQL COMMANDS</a:t>
            </a:r>
          </a:p>
          <a:p>
            <a:r>
              <a:rPr lang="en-US" dirty="0"/>
              <a:t>DATA TYPES</a:t>
            </a:r>
          </a:p>
          <a:p>
            <a:r>
              <a:rPr lang="en-US" dirty="0"/>
              <a:t>CONSTRAINTS</a:t>
            </a:r>
          </a:p>
          <a:p>
            <a:r>
              <a:rPr lang="en-US" dirty="0"/>
              <a:t>SHORT INTRODUCTION TO PYTHON</a:t>
            </a:r>
          </a:p>
          <a:p>
            <a:r>
              <a:rPr lang="en-US" dirty="0"/>
              <a:t>INTEGRATING SQL WITH PYTHON</a:t>
            </a:r>
          </a:p>
          <a:p>
            <a:r>
              <a:rPr lang="en-US" dirty="0"/>
              <a:t>ACTIVITIES</a:t>
            </a:r>
          </a:p>
          <a:p>
            <a:pPr lvl="1"/>
            <a:endParaRPr lang="en-US" sz="2400" dirty="0"/>
          </a:p>
        </p:txBody>
      </p:sp>
    </p:spTree>
    <p:extLst>
      <p:ext uri="{BB962C8B-B14F-4D97-AF65-F5344CB8AC3E}">
        <p14:creationId xmlns:p14="http://schemas.microsoft.com/office/powerpoint/2010/main" val="75870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21A0-FC7D-42E2-BF07-337C5A040A8D}"/>
              </a:ext>
            </a:extLst>
          </p:cNvPr>
          <p:cNvSpPr>
            <a:spLocks noGrp="1"/>
          </p:cNvSpPr>
          <p:nvPr>
            <p:ph type="title"/>
          </p:nvPr>
        </p:nvSpPr>
        <p:spPr/>
        <p:txBody>
          <a:bodyPr/>
          <a:lstStyle/>
          <a:p>
            <a:r>
              <a:rPr lang="en-US" dirty="0"/>
              <a:t>ACCESS LIST</a:t>
            </a:r>
          </a:p>
        </p:txBody>
      </p:sp>
      <p:pic>
        <p:nvPicPr>
          <p:cNvPr id="4" name="Content Placeholder 3">
            <a:extLst>
              <a:ext uri="{FF2B5EF4-FFF2-40B4-BE49-F238E27FC236}">
                <a16:creationId xmlns:a16="http://schemas.microsoft.com/office/drawing/2014/main" id="{25C4BBCC-5697-46AC-A1D3-97348B1E71AC}"/>
              </a:ext>
            </a:extLst>
          </p:cNvPr>
          <p:cNvPicPr>
            <a:picLocks noGrp="1" noChangeAspect="1"/>
          </p:cNvPicPr>
          <p:nvPr>
            <p:ph idx="1"/>
          </p:nvPr>
        </p:nvPicPr>
        <p:blipFill>
          <a:blip r:embed="rId2"/>
          <a:stretch>
            <a:fillRect/>
          </a:stretch>
        </p:blipFill>
        <p:spPr>
          <a:xfrm>
            <a:off x="1117368" y="1874518"/>
            <a:ext cx="10503469" cy="4393118"/>
          </a:xfrm>
          <a:prstGeom prst="rect">
            <a:avLst/>
          </a:prstGeom>
        </p:spPr>
      </p:pic>
    </p:spTree>
    <p:extLst>
      <p:ext uri="{BB962C8B-B14F-4D97-AF65-F5344CB8AC3E}">
        <p14:creationId xmlns:p14="http://schemas.microsoft.com/office/powerpoint/2010/main" val="238827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E095-1395-478D-B450-5DCCE8E50031}"/>
              </a:ext>
            </a:extLst>
          </p:cNvPr>
          <p:cNvSpPr>
            <a:spLocks noGrp="1"/>
          </p:cNvSpPr>
          <p:nvPr>
            <p:ph type="title"/>
          </p:nvPr>
        </p:nvSpPr>
        <p:spPr/>
        <p:txBody>
          <a:bodyPr/>
          <a:lstStyle/>
          <a:p>
            <a:r>
              <a:rPr lang="en-US" dirty="0"/>
              <a:t>TUPLES</a:t>
            </a:r>
          </a:p>
        </p:txBody>
      </p:sp>
      <p:pic>
        <p:nvPicPr>
          <p:cNvPr id="4" name="Content Placeholder 3">
            <a:extLst>
              <a:ext uri="{FF2B5EF4-FFF2-40B4-BE49-F238E27FC236}">
                <a16:creationId xmlns:a16="http://schemas.microsoft.com/office/drawing/2014/main" id="{5D084198-0D59-4A6E-8ADF-AA47E1A5FB95}"/>
              </a:ext>
            </a:extLst>
          </p:cNvPr>
          <p:cNvPicPr>
            <a:picLocks noGrp="1" noChangeAspect="1"/>
          </p:cNvPicPr>
          <p:nvPr>
            <p:ph idx="1"/>
          </p:nvPr>
        </p:nvPicPr>
        <p:blipFill>
          <a:blip r:embed="rId2"/>
          <a:stretch>
            <a:fillRect/>
          </a:stretch>
        </p:blipFill>
        <p:spPr>
          <a:xfrm>
            <a:off x="1259158" y="1775533"/>
            <a:ext cx="10281813" cy="4669153"/>
          </a:xfrm>
          <a:prstGeom prst="rect">
            <a:avLst/>
          </a:prstGeom>
        </p:spPr>
      </p:pic>
    </p:spTree>
    <p:extLst>
      <p:ext uri="{BB962C8B-B14F-4D97-AF65-F5344CB8AC3E}">
        <p14:creationId xmlns:p14="http://schemas.microsoft.com/office/powerpoint/2010/main" val="13049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6538-11D5-4605-8ED2-02D4DA1917AF}"/>
              </a:ext>
            </a:extLst>
          </p:cNvPr>
          <p:cNvSpPr>
            <a:spLocks noGrp="1"/>
          </p:cNvSpPr>
          <p:nvPr>
            <p:ph type="title"/>
          </p:nvPr>
        </p:nvSpPr>
        <p:spPr/>
        <p:txBody>
          <a:bodyPr/>
          <a:lstStyle/>
          <a:p>
            <a:r>
              <a:rPr lang="en-US" dirty="0"/>
              <a:t>Access tuples</a:t>
            </a:r>
          </a:p>
        </p:txBody>
      </p:sp>
      <p:pic>
        <p:nvPicPr>
          <p:cNvPr id="4" name="Content Placeholder 3">
            <a:extLst>
              <a:ext uri="{FF2B5EF4-FFF2-40B4-BE49-F238E27FC236}">
                <a16:creationId xmlns:a16="http://schemas.microsoft.com/office/drawing/2014/main" id="{B7B5D4BA-A097-4F4D-A1C2-58295E4B0734}"/>
              </a:ext>
            </a:extLst>
          </p:cNvPr>
          <p:cNvPicPr>
            <a:picLocks noGrp="1" noChangeAspect="1"/>
          </p:cNvPicPr>
          <p:nvPr>
            <p:ph idx="1"/>
          </p:nvPr>
        </p:nvPicPr>
        <p:blipFill>
          <a:blip r:embed="rId2"/>
          <a:stretch>
            <a:fillRect/>
          </a:stretch>
        </p:blipFill>
        <p:spPr>
          <a:xfrm>
            <a:off x="1102393" y="1874517"/>
            <a:ext cx="10629922" cy="4481895"/>
          </a:xfrm>
          <a:prstGeom prst="rect">
            <a:avLst/>
          </a:prstGeom>
        </p:spPr>
      </p:pic>
    </p:spTree>
    <p:extLst>
      <p:ext uri="{BB962C8B-B14F-4D97-AF65-F5344CB8AC3E}">
        <p14:creationId xmlns:p14="http://schemas.microsoft.com/office/powerpoint/2010/main" val="2383037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BBE5-5A04-46E8-B0A5-F998E52586B4}"/>
              </a:ext>
            </a:extLst>
          </p:cNvPr>
          <p:cNvSpPr>
            <a:spLocks noGrp="1"/>
          </p:cNvSpPr>
          <p:nvPr>
            <p:ph type="title"/>
          </p:nvPr>
        </p:nvSpPr>
        <p:spPr/>
        <p:txBody>
          <a:bodyPr/>
          <a:lstStyle/>
          <a:p>
            <a:r>
              <a:rPr lang="en-US" dirty="0"/>
              <a:t>If statements</a:t>
            </a:r>
          </a:p>
        </p:txBody>
      </p:sp>
      <p:pic>
        <p:nvPicPr>
          <p:cNvPr id="4" name="Content Placeholder 3">
            <a:extLst>
              <a:ext uri="{FF2B5EF4-FFF2-40B4-BE49-F238E27FC236}">
                <a16:creationId xmlns:a16="http://schemas.microsoft.com/office/drawing/2014/main" id="{B407F28A-ECD3-4A96-994D-6A7FB04153FD}"/>
              </a:ext>
            </a:extLst>
          </p:cNvPr>
          <p:cNvPicPr>
            <a:picLocks noGrp="1" noChangeAspect="1"/>
          </p:cNvPicPr>
          <p:nvPr>
            <p:ph idx="1"/>
          </p:nvPr>
        </p:nvPicPr>
        <p:blipFill>
          <a:blip r:embed="rId2"/>
          <a:stretch>
            <a:fillRect/>
          </a:stretch>
        </p:blipFill>
        <p:spPr>
          <a:xfrm>
            <a:off x="1051800" y="1979721"/>
            <a:ext cx="10750213" cy="4332302"/>
          </a:xfrm>
          <a:prstGeom prst="rect">
            <a:avLst/>
          </a:prstGeom>
        </p:spPr>
      </p:pic>
    </p:spTree>
    <p:extLst>
      <p:ext uri="{BB962C8B-B14F-4D97-AF65-F5344CB8AC3E}">
        <p14:creationId xmlns:p14="http://schemas.microsoft.com/office/powerpoint/2010/main" val="311001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E02A-BAC9-4E6F-BC5A-8B69F9F9D454}"/>
              </a:ext>
            </a:extLst>
          </p:cNvPr>
          <p:cNvSpPr>
            <a:spLocks noGrp="1"/>
          </p:cNvSpPr>
          <p:nvPr>
            <p:ph type="title"/>
          </p:nvPr>
        </p:nvSpPr>
        <p:spPr/>
        <p:txBody>
          <a:bodyPr/>
          <a:lstStyle/>
          <a:p>
            <a:r>
              <a:rPr lang="en-US" dirty="0"/>
              <a:t>WHILE LOOP</a:t>
            </a:r>
          </a:p>
        </p:txBody>
      </p:sp>
      <p:pic>
        <p:nvPicPr>
          <p:cNvPr id="4" name="Content Placeholder 3">
            <a:extLst>
              <a:ext uri="{FF2B5EF4-FFF2-40B4-BE49-F238E27FC236}">
                <a16:creationId xmlns:a16="http://schemas.microsoft.com/office/drawing/2014/main" id="{9DEED040-CB35-42DF-9A71-797FD38060C0}"/>
              </a:ext>
            </a:extLst>
          </p:cNvPr>
          <p:cNvPicPr>
            <a:picLocks noGrp="1" noChangeAspect="1"/>
          </p:cNvPicPr>
          <p:nvPr>
            <p:ph idx="1"/>
          </p:nvPr>
        </p:nvPicPr>
        <p:blipFill>
          <a:blip r:embed="rId2"/>
          <a:stretch>
            <a:fillRect/>
          </a:stretch>
        </p:blipFill>
        <p:spPr>
          <a:xfrm>
            <a:off x="1101323" y="1544715"/>
            <a:ext cx="10674055" cy="5095782"/>
          </a:xfrm>
          <a:prstGeom prst="rect">
            <a:avLst/>
          </a:prstGeom>
        </p:spPr>
      </p:pic>
    </p:spTree>
    <p:extLst>
      <p:ext uri="{BB962C8B-B14F-4D97-AF65-F5344CB8AC3E}">
        <p14:creationId xmlns:p14="http://schemas.microsoft.com/office/powerpoint/2010/main" val="587103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FDC5-1522-4845-BDFA-432F6B4F482B}"/>
              </a:ext>
            </a:extLst>
          </p:cNvPr>
          <p:cNvSpPr>
            <a:spLocks noGrp="1"/>
          </p:cNvSpPr>
          <p:nvPr>
            <p:ph type="title"/>
          </p:nvPr>
        </p:nvSpPr>
        <p:spPr/>
        <p:txBody>
          <a:bodyPr/>
          <a:lstStyle/>
          <a:p>
            <a:r>
              <a:rPr lang="en-US" dirty="0"/>
              <a:t>FOR LOOP</a:t>
            </a:r>
          </a:p>
        </p:txBody>
      </p:sp>
      <p:pic>
        <p:nvPicPr>
          <p:cNvPr id="4" name="Content Placeholder 3">
            <a:extLst>
              <a:ext uri="{FF2B5EF4-FFF2-40B4-BE49-F238E27FC236}">
                <a16:creationId xmlns:a16="http://schemas.microsoft.com/office/drawing/2014/main" id="{13BC534F-01D5-4ECD-ACEF-A9F77120A731}"/>
              </a:ext>
            </a:extLst>
          </p:cNvPr>
          <p:cNvPicPr>
            <a:picLocks noGrp="1" noChangeAspect="1"/>
          </p:cNvPicPr>
          <p:nvPr>
            <p:ph idx="1"/>
          </p:nvPr>
        </p:nvPicPr>
        <p:blipFill>
          <a:blip r:embed="rId2"/>
          <a:stretch>
            <a:fillRect/>
          </a:stretch>
        </p:blipFill>
        <p:spPr>
          <a:xfrm>
            <a:off x="1143073" y="2325950"/>
            <a:ext cx="10608895" cy="3586577"/>
          </a:xfrm>
          <a:prstGeom prst="rect">
            <a:avLst/>
          </a:prstGeom>
        </p:spPr>
      </p:pic>
    </p:spTree>
    <p:extLst>
      <p:ext uri="{BB962C8B-B14F-4D97-AF65-F5344CB8AC3E}">
        <p14:creationId xmlns:p14="http://schemas.microsoft.com/office/powerpoint/2010/main" val="87155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7204-6AF2-4E5F-8998-6FDF1A4DD6BB}"/>
              </a:ext>
            </a:extLst>
          </p:cNvPr>
          <p:cNvSpPr>
            <a:spLocks noGrp="1"/>
          </p:cNvSpPr>
          <p:nvPr>
            <p:ph type="title"/>
          </p:nvPr>
        </p:nvSpPr>
        <p:spPr/>
        <p:txBody>
          <a:bodyPr/>
          <a:lstStyle/>
          <a:p>
            <a:r>
              <a:rPr lang="en-US" dirty="0"/>
              <a:t>CREATING FUNCTIONS</a:t>
            </a:r>
          </a:p>
        </p:txBody>
      </p:sp>
      <p:pic>
        <p:nvPicPr>
          <p:cNvPr id="4" name="Content Placeholder 3">
            <a:extLst>
              <a:ext uri="{FF2B5EF4-FFF2-40B4-BE49-F238E27FC236}">
                <a16:creationId xmlns:a16="http://schemas.microsoft.com/office/drawing/2014/main" id="{1AC3A998-37F4-453C-BAF3-83BF54AE15A8}"/>
              </a:ext>
            </a:extLst>
          </p:cNvPr>
          <p:cNvPicPr>
            <a:picLocks noGrp="1" noChangeAspect="1"/>
          </p:cNvPicPr>
          <p:nvPr>
            <p:ph idx="1"/>
          </p:nvPr>
        </p:nvPicPr>
        <p:blipFill>
          <a:blip r:embed="rId2"/>
          <a:stretch>
            <a:fillRect/>
          </a:stretch>
        </p:blipFill>
        <p:spPr>
          <a:xfrm>
            <a:off x="1175173" y="2521258"/>
            <a:ext cx="10511255" cy="3178206"/>
          </a:xfrm>
          <a:prstGeom prst="rect">
            <a:avLst/>
          </a:prstGeom>
        </p:spPr>
      </p:pic>
    </p:spTree>
    <p:extLst>
      <p:ext uri="{BB962C8B-B14F-4D97-AF65-F5344CB8AC3E}">
        <p14:creationId xmlns:p14="http://schemas.microsoft.com/office/powerpoint/2010/main" val="1259287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AEDF-C966-4626-B0E3-EE63A7706C35}"/>
              </a:ext>
            </a:extLst>
          </p:cNvPr>
          <p:cNvSpPr>
            <a:spLocks noGrp="1"/>
          </p:cNvSpPr>
          <p:nvPr>
            <p:ph type="title"/>
          </p:nvPr>
        </p:nvSpPr>
        <p:spPr/>
        <p:txBody>
          <a:bodyPr/>
          <a:lstStyle/>
          <a:p>
            <a:r>
              <a:rPr lang="en-US" dirty="0"/>
              <a:t>CALLING FUNCTIONS</a:t>
            </a:r>
          </a:p>
        </p:txBody>
      </p:sp>
      <p:pic>
        <p:nvPicPr>
          <p:cNvPr id="4" name="Content Placeholder 3">
            <a:extLst>
              <a:ext uri="{FF2B5EF4-FFF2-40B4-BE49-F238E27FC236}">
                <a16:creationId xmlns:a16="http://schemas.microsoft.com/office/drawing/2014/main" id="{65EC0EAB-9732-49E9-A4BE-107AD0F5D2AC}"/>
              </a:ext>
            </a:extLst>
          </p:cNvPr>
          <p:cNvPicPr>
            <a:picLocks noGrp="1" noChangeAspect="1"/>
          </p:cNvPicPr>
          <p:nvPr>
            <p:ph idx="1"/>
          </p:nvPr>
        </p:nvPicPr>
        <p:blipFill>
          <a:blip r:embed="rId2"/>
          <a:stretch>
            <a:fillRect/>
          </a:stretch>
        </p:blipFill>
        <p:spPr>
          <a:xfrm>
            <a:off x="1072029" y="1874517"/>
            <a:ext cx="10467868" cy="4446383"/>
          </a:xfrm>
          <a:prstGeom prst="rect">
            <a:avLst/>
          </a:prstGeom>
        </p:spPr>
      </p:pic>
    </p:spTree>
    <p:extLst>
      <p:ext uri="{BB962C8B-B14F-4D97-AF65-F5344CB8AC3E}">
        <p14:creationId xmlns:p14="http://schemas.microsoft.com/office/powerpoint/2010/main" val="3312415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DA87-2F6F-425C-A032-CEC9F5046525}"/>
              </a:ext>
            </a:extLst>
          </p:cNvPr>
          <p:cNvSpPr>
            <a:spLocks noGrp="1"/>
          </p:cNvSpPr>
          <p:nvPr>
            <p:ph type="title"/>
          </p:nvPr>
        </p:nvSpPr>
        <p:spPr/>
        <p:txBody>
          <a:bodyPr/>
          <a:lstStyle/>
          <a:p>
            <a:r>
              <a:rPr lang="en-US" dirty="0"/>
              <a:t>Exception handling</a:t>
            </a:r>
          </a:p>
        </p:txBody>
      </p:sp>
      <p:pic>
        <p:nvPicPr>
          <p:cNvPr id="4" name="Content Placeholder 3">
            <a:extLst>
              <a:ext uri="{FF2B5EF4-FFF2-40B4-BE49-F238E27FC236}">
                <a16:creationId xmlns:a16="http://schemas.microsoft.com/office/drawing/2014/main" id="{E7ED8331-15C4-42FE-A187-E9DE139E7620}"/>
              </a:ext>
            </a:extLst>
          </p:cNvPr>
          <p:cNvPicPr>
            <a:picLocks noGrp="1" noChangeAspect="1"/>
          </p:cNvPicPr>
          <p:nvPr>
            <p:ph idx="1"/>
          </p:nvPr>
        </p:nvPicPr>
        <p:blipFill>
          <a:blip r:embed="rId2"/>
          <a:stretch>
            <a:fillRect/>
          </a:stretch>
        </p:blipFill>
        <p:spPr>
          <a:xfrm>
            <a:off x="1250950" y="3283499"/>
            <a:ext cx="10179050" cy="1599101"/>
          </a:xfrm>
          <a:prstGeom prst="rect">
            <a:avLst/>
          </a:prstGeom>
        </p:spPr>
      </p:pic>
    </p:spTree>
    <p:extLst>
      <p:ext uri="{BB962C8B-B14F-4D97-AF65-F5344CB8AC3E}">
        <p14:creationId xmlns:p14="http://schemas.microsoft.com/office/powerpoint/2010/main" val="1028297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83A9-6151-408D-9225-88D7C65F908C}"/>
              </a:ext>
            </a:extLst>
          </p:cNvPr>
          <p:cNvSpPr>
            <a:spLocks noGrp="1"/>
          </p:cNvSpPr>
          <p:nvPr>
            <p:ph type="title"/>
          </p:nvPr>
        </p:nvSpPr>
        <p:spPr/>
        <p:txBody>
          <a:bodyPr/>
          <a:lstStyle/>
          <a:p>
            <a:r>
              <a:rPr lang="en-US" dirty="0"/>
              <a:t>Exception handling</a:t>
            </a:r>
          </a:p>
        </p:txBody>
      </p:sp>
      <p:pic>
        <p:nvPicPr>
          <p:cNvPr id="4" name="Content Placeholder 3">
            <a:extLst>
              <a:ext uri="{FF2B5EF4-FFF2-40B4-BE49-F238E27FC236}">
                <a16:creationId xmlns:a16="http://schemas.microsoft.com/office/drawing/2014/main" id="{344E0404-1F0F-4A5C-B7D7-434BE193434A}"/>
              </a:ext>
            </a:extLst>
          </p:cNvPr>
          <p:cNvPicPr>
            <a:picLocks noGrp="1" noChangeAspect="1"/>
          </p:cNvPicPr>
          <p:nvPr>
            <p:ph idx="1"/>
          </p:nvPr>
        </p:nvPicPr>
        <p:blipFill>
          <a:blip r:embed="rId2"/>
          <a:stretch>
            <a:fillRect/>
          </a:stretch>
        </p:blipFill>
        <p:spPr>
          <a:xfrm>
            <a:off x="1642369" y="1455589"/>
            <a:ext cx="9254390" cy="5140519"/>
          </a:xfrm>
          <a:prstGeom prst="rect">
            <a:avLst/>
          </a:prstGeom>
        </p:spPr>
      </p:pic>
    </p:spTree>
    <p:extLst>
      <p:ext uri="{BB962C8B-B14F-4D97-AF65-F5344CB8AC3E}">
        <p14:creationId xmlns:p14="http://schemas.microsoft.com/office/powerpoint/2010/main" val="187042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0601-F4C6-4102-8895-EB7851AD07D9}"/>
              </a:ext>
            </a:extLst>
          </p:cNvPr>
          <p:cNvSpPr>
            <a:spLocks noGrp="1"/>
          </p:cNvSpPr>
          <p:nvPr>
            <p:ph type="title"/>
          </p:nvPr>
        </p:nvSpPr>
        <p:spPr/>
        <p:txBody>
          <a:bodyPr/>
          <a:lstStyle/>
          <a:p>
            <a:r>
              <a:rPr lang="en-US" dirty="0"/>
              <a:t>INTRODUCTION TO SQL</a:t>
            </a:r>
          </a:p>
        </p:txBody>
      </p:sp>
      <p:sp>
        <p:nvSpPr>
          <p:cNvPr id="5" name="Text Placeholder 4">
            <a:extLst>
              <a:ext uri="{FF2B5EF4-FFF2-40B4-BE49-F238E27FC236}">
                <a16:creationId xmlns:a16="http://schemas.microsoft.com/office/drawing/2014/main" id="{025E0834-6DA7-436A-81D5-DEA6E766298A}"/>
              </a:ext>
            </a:extLst>
          </p:cNvPr>
          <p:cNvSpPr>
            <a:spLocks noGrp="1"/>
          </p:cNvSpPr>
          <p:nvPr>
            <p:ph type="body" idx="1"/>
          </p:nvPr>
        </p:nvSpPr>
        <p:spPr/>
        <p:txBody>
          <a:bodyPr/>
          <a:lstStyle/>
          <a:p>
            <a:r>
              <a:rPr lang="en-US" dirty="0"/>
              <a:t>MEDYO BORING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334182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0601-F4C6-4102-8895-EB7851AD07D9}"/>
              </a:ext>
            </a:extLst>
          </p:cNvPr>
          <p:cNvSpPr>
            <a:spLocks noGrp="1"/>
          </p:cNvSpPr>
          <p:nvPr>
            <p:ph type="title"/>
          </p:nvPr>
        </p:nvSpPr>
        <p:spPr/>
        <p:txBody>
          <a:bodyPr/>
          <a:lstStyle/>
          <a:p>
            <a:r>
              <a:rPr lang="en-US" dirty="0"/>
              <a:t>INTERGRATING SQL WITH PYTHON</a:t>
            </a:r>
          </a:p>
        </p:txBody>
      </p:sp>
      <p:sp>
        <p:nvSpPr>
          <p:cNvPr id="5" name="Text Placeholder 4">
            <a:extLst>
              <a:ext uri="{FF2B5EF4-FFF2-40B4-BE49-F238E27FC236}">
                <a16:creationId xmlns:a16="http://schemas.microsoft.com/office/drawing/2014/main" id="{025E0834-6DA7-436A-81D5-DEA6E766298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0244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120A-9E79-4D0D-8F67-9A1387D88091}"/>
              </a:ext>
            </a:extLst>
          </p:cNvPr>
          <p:cNvSpPr>
            <a:spLocks noGrp="1"/>
          </p:cNvSpPr>
          <p:nvPr>
            <p:ph type="title"/>
          </p:nvPr>
        </p:nvSpPr>
        <p:spPr/>
        <p:txBody>
          <a:bodyPr/>
          <a:lstStyle/>
          <a:p>
            <a:r>
              <a:rPr lang="en-US" dirty="0"/>
              <a:t>SQLite</a:t>
            </a:r>
          </a:p>
        </p:txBody>
      </p:sp>
      <p:sp>
        <p:nvSpPr>
          <p:cNvPr id="3" name="Text Placeholder 2">
            <a:extLst>
              <a:ext uri="{FF2B5EF4-FFF2-40B4-BE49-F238E27FC236}">
                <a16:creationId xmlns:a16="http://schemas.microsoft.com/office/drawing/2014/main" id="{C04A31D4-963E-4491-A77F-10505046893F}"/>
              </a:ext>
            </a:extLst>
          </p:cNvPr>
          <p:cNvSpPr>
            <a:spLocks noGrp="1"/>
          </p:cNvSpPr>
          <p:nvPr>
            <p:ph type="body" idx="1"/>
          </p:nvPr>
        </p:nvSpPr>
        <p:spPr/>
        <p:txBody>
          <a:bodyPr/>
          <a:lstStyle/>
          <a:p>
            <a:r>
              <a:rPr lang="en-US" dirty="0"/>
              <a:t>Device Embedded database</a:t>
            </a:r>
          </a:p>
        </p:txBody>
      </p:sp>
      <p:grpSp>
        <p:nvGrpSpPr>
          <p:cNvPr id="10" name="Group 9">
            <a:extLst>
              <a:ext uri="{FF2B5EF4-FFF2-40B4-BE49-F238E27FC236}">
                <a16:creationId xmlns:a16="http://schemas.microsoft.com/office/drawing/2014/main" id="{9C8C91B8-B32B-4791-B57E-45D6BF9D792A}"/>
              </a:ext>
            </a:extLst>
          </p:cNvPr>
          <p:cNvGrpSpPr/>
          <p:nvPr/>
        </p:nvGrpSpPr>
        <p:grpSpPr>
          <a:xfrm>
            <a:off x="3242929" y="514904"/>
            <a:ext cx="6551720" cy="3169329"/>
            <a:chOff x="3480047" y="417250"/>
            <a:chExt cx="6551720" cy="3169329"/>
          </a:xfrm>
        </p:grpSpPr>
        <p:sp>
          <p:nvSpPr>
            <p:cNvPr id="9" name="Rectangle 8">
              <a:extLst>
                <a:ext uri="{FF2B5EF4-FFF2-40B4-BE49-F238E27FC236}">
                  <a16:creationId xmlns:a16="http://schemas.microsoft.com/office/drawing/2014/main" id="{511ECF07-446B-4ED2-98CF-C40322CBD433}"/>
                </a:ext>
              </a:extLst>
            </p:cNvPr>
            <p:cNvSpPr/>
            <p:nvPr/>
          </p:nvSpPr>
          <p:spPr>
            <a:xfrm>
              <a:off x="3480047" y="417250"/>
              <a:ext cx="6551720" cy="31693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4E22450-4DA2-43DC-A3C5-04D88E1A839A}"/>
                </a:ext>
              </a:extLst>
            </p:cNvPr>
            <p:cNvPicPr>
              <a:picLocks noChangeAspect="1"/>
            </p:cNvPicPr>
            <p:nvPr/>
          </p:nvPicPr>
          <p:blipFill>
            <a:blip r:embed="rId2"/>
            <a:stretch>
              <a:fillRect/>
            </a:stretch>
          </p:blipFill>
          <p:spPr>
            <a:xfrm>
              <a:off x="3536103" y="461639"/>
              <a:ext cx="6431142" cy="3049433"/>
            </a:xfrm>
            <a:prstGeom prst="rect">
              <a:avLst/>
            </a:prstGeom>
          </p:spPr>
        </p:pic>
      </p:grpSp>
    </p:spTree>
    <p:extLst>
      <p:ext uri="{BB962C8B-B14F-4D97-AF65-F5344CB8AC3E}">
        <p14:creationId xmlns:p14="http://schemas.microsoft.com/office/powerpoint/2010/main" val="3592687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6B64C0-9C2C-4E41-ACE0-82A1E2863412}"/>
              </a:ext>
            </a:extLst>
          </p:cNvPr>
          <p:cNvSpPr>
            <a:spLocks noGrp="1"/>
          </p:cNvSpPr>
          <p:nvPr>
            <p:ph type="title"/>
          </p:nvPr>
        </p:nvSpPr>
        <p:spPr/>
        <p:txBody>
          <a:bodyPr/>
          <a:lstStyle/>
          <a:p>
            <a:r>
              <a:rPr lang="en-US" dirty="0"/>
              <a:t>SQLITE</a:t>
            </a:r>
          </a:p>
        </p:txBody>
      </p:sp>
      <p:sp>
        <p:nvSpPr>
          <p:cNvPr id="5" name="Content Placeholder 4">
            <a:extLst>
              <a:ext uri="{FF2B5EF4-FFF2-40B4-BE49-F238E27FC236}">
                <a16:creationId xmlns:a16="http://schemas.microsoft.com/office/drawing/2014/main" id="{A123178D-7395-4AE1-B54D-B960D413BBEA}"/>
              </a:ext>
            </a:extLst>
          </p:cNvPr>
          <p:cNvSpPr>
            <a:spLocks noGrp="1"/>
          </p:cNvSpPr>
          <p:nvPr>
            <p:ph idx="1"/>
          </p:nvPr>
        </p:nvSpPr>
        <p:spPr/>
        <p:txBody>
          <a:bodyPr>
            <a:normAutofit/>
          </a:bodyPr>
          <a:lstStyle/>
          <a:p>
            <a:r>
              <a:rPr lang="en-US" sz="2800" dirty="0"/>
              <a:t>Is an embedded SQL database engine.</a:t>
            </a:r>
          </a:p>
          <a:p>
            <a:r>
              <a:rPr lang="en-US" sz="2800" dirty="0"/>
              <a:t>SQLite does not have a separate server process.</a:t>
            </a:r>
          </a:p>
          <a:p>
            <a:r>
              <a:rPr lang="en-US" sz="2800" dirty="0"/>
              <a:t>SQLite reads and writes directly to ordinary disk files.</a:t>
            </a:r>
          </a:p>
          <a:p>
            <a:endParaRPr lang="en-US" sz="2800" dirty="0"/>
          </a:p>
        </p:txBody>
      </p:sp>
    </p:spTree>
    <p:extLst>
      <p:ext uri="{BB962C8B-B14F-4D97-AF65-F5344CB8AC3E}">
        <p14:creationId xmlns:p14="http://schemas.microsoft.com/office/powerpoint/2010/main" val="147078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43F3-CCC0-4934-A886-84207172A26E}"/>
              </a:ext>
            </a:extLst>
          </p:cNvPr>
          <p:cNvSpPr>
            <a:spLocks noGrp="1"/>
          </p:cNvSpPr>
          <p:nvPr>
            <p:ph type="title"/>
          </p:nvPr>
        </p:nvSpPr>
        <p:spPr/>
        <p:txBody>
          <a:bodyPr/>
          <a:lstStyle/>
          <a:p>
            <a:r>
              <a:rPr lang="en-US" dirty="0"/>
              <a:t>CREATE A .DB FILE</a:t>
            </a:r>
          </a:p>
        </p:txBody>
      </p:sp>
      <p:pic>
        <p:nvPicPr>
          <p:cNvPr id="4" name="Content Placeholder 3">
            <a:extLst>
              <a:ext uri="{FF2B5EF4-FFF2-40B4-BE49-F238E27FC236}">
                <a16:creationId xmlns:a16="http://schemas.microsoft.com/office/drawing/2014/main" id="{30E32EDB-5FA3-4501-B72F-73618000F870}"/>
              </a:ext>
            </a:extLst>
          </p:cNvPr>
          <p:cNvPicPr>
            <a:picLocks noGrp="1" noChangeAspect="1"/>
          </p:cNvPicPr>
          <p:nvPr>
            <p:ph idx="1"/>
          </p:nvPr>
        </p:nvPicPr>
        <p:blipFill>
          <a:blip r:embed="rId2"/>
          <a:stretch>
            <a:fillRect/>
          </a:stretch>
        </p:blipFill>
        <p:spPr>
          <a:xfrm>
            <a:off x="1174872" y="1482356"/>
            <a:ext cx="7383610" cy="3284953"/>
          </a:xfrm>
          <a:prstGeom prst="rect">
            <a:avLst/>
          </a:prstGeom>
        </p:spPr>
      </p:pic>
      <p:pic>
        <p:nvPicPr>
          <p:cNvPr id="5" name="Picture 4">
            <a:extLst>
              <a:ext uri="{FF2B5EF4-FFF2-40B4-BE49-F238E27FC236}">
                <a16:creationId xmlns:a16="http://schemas.microsoft.com/office/drawing/2014/main" id="{26DC5360-B0E1-478F-BCBD-9AD7BE1D2B33}"/>
              </a:ext>
            </a:extLst>
          </p:cNvPr>
          <p:cNvPicPr>
            <a:picLocks noChangeAspect="1"/>
          </p:cNvPicPr>
          <p:nvPr/>
        </p:nvPicPr>
        <p:blipFill>
          <a:blip r:embed="rId3"/>
          <a:stretch>
            <a:fillRect/>
          </a:stretch>
        </p:blipFill>
        <p:spPr>
          <a:xfrm>
            <a:off x="8744796" y="3830094"/>
            <a:ext cx="2685204" cy="2645521"/>
          </a:xfrm>
          <a:prstGeom prst="rect">
            <a:avLst/>
          </a:prstGeom>
        </p:spPr>
      </p:pic>
      <p:sp>
        <p:nvSpPr>
          <p:cNvPr id="7" name="Arrow: Right 6">
            <a:extLst>
              <a:ext uri="{FF2B5EF4-FFF2-40B4-BE49-F238E27FC236}">
                <a16:creationId xmlns:a16="http://schemas.microsoft.com/office/drawing/2014/main" id="{9F44063B-30F2-488B-98AB-37C27705C56A}"/>
              </a:ext>
            </a:extLst>
          </p:cNvPr>
          <p:cNvSpPr/>
          <p:nvPr/>
        </p:nvSpPr>
        <p:spPr>
          <a:xfrm>
            <a:off x="5220070" y="5237826"/>
            <a:ext cx="3338412" cy="971169"/>
          </a:xfrm>
          <a:prstGeom prst="rightArrow">
            <a:avLst>
              <a:gd name="adj1" fmla="val 55415"/>
              <a:gd name="adj2" fmla="val 117686"/>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CREATED .</a:t>
            </a:r>
            <a:r>
              <a:rPr lang="en-US" dirty="0" err="1"/>
              <a:t>db</a:t>
            </a:r>
            <a:r>
              <a:rPr lang="en-US" dirty="0"/>
              <a:t> FILE</a:t>
            </a:r>
          </a:p>
        </p:txBody>
      </p:sp>
    </p:spTree>
    <p:extLst>
      <p:ext uri="{BB962C8B-B14F-4D97-AF65-F5344CB8AC3E}">
        <p14:creationId xmlns:p14="http://schemas.microsoft.com/office/powerpoint/2010/main" val="3802567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3A8-ED73-40B7-849D-9E18E8F31B6B}"/>
              </a:ext>
            </a:extLst>
          </p:cNvPr>
          <p:cNvSpPr>
            <a:spLocks noGrp="1"/>
          </p:cNvSpPr>
          <p:nvPr>
            <p:ph type="title"/>
          </p:nvPr>
        </p:nvSpPr>
        <p:spPr>
          <a:xfrm>
            <a:off x="1251678" y="330448"/>
            <a:ext cx="10178322" cy="1492132"/>
          </a:xfrm>
        </p:spPr>
        <p:txBody>
          <a:bodyPr/>
          <a:lstStyle/>
          <a:p>
            <a:r>
              <a:rPr lang="en-US" dirty="0"/>
              <a:t>CONNECTING PYTHON</a:t>
            </a:r>
          </a:p>
        </p:txBody>
      </p:sp>
      <p:pic>
        <p:nvPicPr>
          <p:cNvPr id="4" name="Content Placeholder 3">
            <a:extLst>
              <a:ext uri="{FF2B5EF4-FFF2-40B4-BE49-F238E27FC236}">
                <a16:creationId xmlns:a16="http://schemas.microsoft.com/office/drawing/2014/main" id="{45986385-E4FC-49F3-9B87-6D1857164D22}"/>
              </a:ext>
            </a:extLst>
          </p:cNvPr>
          <p:cNvPicPr>
            <a:picLocks noGrp="1" noChangeAspect="1"/>
          </p:cNvPicPr>
          <p:nvPr>
            <p:ph idx="1"/>
          </p:nvPr>
        </p:nvPicPr>
        <p:blipFill>
          <a:blip r:embed="rId2"/>
          <a:stretch>
            <a:fillRect/>
          </a:stretch>
        </p:blipFill>
        <p:spPr>
          <a:xfrm>
            <a:off x="1250950" y="2533005"/>
            <a:ext cx="10179050" cy="2661940"/>
          </a:xfrm>
          <a:prstGeom prst="rect">
            <a:avLst/>
          </a:prstGeom>
        </p:spPr>
      </p:pic>
    </p:spTree>
    <p:extLst>
      <p:ext uri="{BB962C8B-B14F-4D97-AF65-F5344CB8AC3E}">
        <p14:creationId xmlns:p14="http://schemas.microsoft.com/office/powerpoint/2010/main" val="3089870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E457-CE73-421F-854F-24A4D8FC2DFC}"/>
              </a:ext>
            </a:extLst>
          </p:cNvPr>
          <p:cNvSpPr>
            <a:spLocks noGrp="1"/>
          </p:cNvSpPr>
          <p:nvPr>
            <p:ph type="title"/>
          </p:nvPr>
        </p:nvSpPr>
        <p:spPr>
          <a:xfrm>
            <a:off x="1260555" y="373508"/>
            <a:ext cx="10178322" cy="1492132"/>
          </a:xfrm>
        </p:spPr>
        <p:txBody>
          <a:bodyPr/>
          <a:lstStyle/>
          <a:p>
            <a:r>
              <a:rPr lang="en-US" dirty="0"/>
              <a:t>Iterate with result-set</a:t>
            </a:r>
          </a:p>
        </p:txBody>
      </p:sp>
      <p:pic>
        <p:nvPicPr>
          <p:cNvPr id="10" name="Content Placeholder 9">
            <a:extLst>
              <a:ext uri="{FF2B5EF4-FFF2-40B4-BE49-F238E27FC236}">
                <a16:creationId xmlns:a16="http://schemas.microsoft.com/office/drawing/2014/main" id="{1CA25273-B09B-47F5-AEB7-93BF7285B25F}"/>
              </a:ext>
            </a:extLst>
          </p:cNvPr>
          <p:cNvPicPr>
            <a:picLocks noGrp="1" noChangeAspect="1"/>
          </p:cNvPicPr>
          <p:nvPr>
            <p:ph idx="1"/>
          </p:nvPr>
        </p:nvPicPr>
        <p:blipFill>
          <a:blip r:embed="rId2"/>
          <a:stretch>
            <a:fillRect/>
          </a:stretch>
        </p:blipFill>
        <p:spPr>
          <a:xfrm>
            <a:off x="1112465" y="2521258"/>
            <a:ext cx="10586546" cy="3027286"/>
          </a:xfrm>
          <a:prstGeom prst="rect">
            <a:avLst/>
          </a:prstGeom>
        </p:spPr>
      </p:pic>
    </p:spTree>
    <p:extLst>
      <p:ext uri="{BB962C8B-B14F-4D97-AF65-F5344CB8AC3E}">
        <p14:creationId xmlns:p14="http://schemas.microsoft.com/office/powerpoint/2010/main" val="4022687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120A-9E79-4D0D-8F67-9A1387D88091}"/>
              </a:ext>
            </a:extLst>
          </p:cNvPr>
          <p:cNvSpPr>
            <a:spLocks noGrp="1"/>
          </p:cNvSpPr>
          <p:nvPr>
            <p:ph type="title"/>
          </p:nvPr>
        </p:nvSpPr>
        <p:spPr/>
        <p:txBody>
          <a:bodyPr/>
          <a:lstStyle/>
          <a:p>
            <a:r>
              <a:rPr lang="en-US" dirty="0"/>
              <a:t>MYSQL</a:t>
            </a:r>
          </a:p>
        </p:txBody>
      </p:sp>
      <p:sp>
        <p:nvSpPr>
          <p:cNvPr id="3" name="Text Placeholder 2">
            <a:extLst>
              <a:ext uri="{FF2B5EF4-FFF2-40B4-BE49-F238E27FC236}">
                <a16:creationId xmlns:a16="http://schemas.microsoft.com/office/drawing/2014/main" id="{C04A31D4-963E-4491-A77F-10505046893F}"/>
              </a:ext>
            </a:extLst>
          </p:cNvPr>
          <p:cNvSpPr>
            <a:spLocks noGrp="1"/>
          </p:cNvSpPr>
          <p:nvPr>
            <p:ph type="body" idx="1"/>
          </p:nvPr>
        </p:nvSpPr>
        <p:spPr/>
        <p:txBody>
          <a:bodyPr/>
          <a:lstStyle/>
          <a:p>
            <a:r>
              <a:rPr lang="en-US" dirty="0"/>
              <a:t>Relational database management system</a:t>
            </a:r>
          </a:p>
        </p:txBody>
      </p:sp>
      <p:pic>
        <p:nvPicPr>
          <p:cNvPr id="1026" name="Picture 2" descr="Image result for mysql">
            <a:extLst>
              <a:ext uri="{FF2B5EF4-FFF2-40B4-BE49-F238E27FC236}">
                <a16:creationId xmlns:a16="http://schemas.microsoft.com/office/drawing/2014/main" id="{389EBFA4-33C6-40D8-BD93-3FFE57A2A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855" y="1444221"/>
            <a:ext cx="4191000" cy="216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4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6B64C0-9C2C-4E41-ACE0-82A1E2863412}"/>
              </a:ext>
            </a:extLst>
          </p:cNvPr>
          <p:cNvSpPr>
            <a:spLocks noGrp="1"/>
          </p:cNvSpPr>
          <p:nvPr>
            <p:ph type="title"/>
          </p:nvPr>
        </p:nvSpPr>
        <p:spPr/>
        <p:txBody>
          <a:bodyPr/>
          <a:lstStyle/>
          <a:p>
            <a:r>
              <a:rPr lang="en-US" dirty="0"/>
              <a:t>MYSQL</a:t>
            </a:r>
          </a:p>
        </p:txBody>
      </p:sp>
      <p:sp>
        <p:nvSpPr>
          <p:cNvPr id="5" name="Content Placeholder 4">
            <a:extLst>
              <a:ext uri="{FF2B5EF4-FFF2-40B4-BE49-F238E27FC236}">
                <a16:creationId xmlns:a16="http://schemas.microsoft.com/office/drawing/2014/main" id="{A123178D-7395-4AE1-B54D-B960D413BBEA}"/>
              </a:ext>
            </a:extLst>
          </p:cNvPr>
          <p:cNvSpPr>
            <a:spLocks noGrp="1"/>
          </p:cNvSpPr>
          <p:nvPr>
            <p:ph idx="1"/>
          </p:nvPr>
        </p:nvSpPr>
        <p:spPr>
          <a:xfrm>
            <a:off x="1251678" y="1556005"/>
            <a:ext cx="10178322" cy="4321012"/>
          </a:xfrm>
        </p:spPr>
        <p:txBody>
          <a:bodyPr>
            <a:normAutofit/>
          </a:bodyPr>
          <a:lstStyle/>
          <a:p>
            <a:r>
              <a:rPr lang="en-US" sz="4000" dirty="0"/>
              <a:t>Is a database server</a:t>
            </a:r>
          </a:p>
          <a:p>
            <a:r>
              <a:rPr lang="en-US" sz="4000" dirty="0"/>
              <a:t>TCP/IP Protocol is required to send and receive data from the database</a:t>
            </a:r>
          </a:p>
          <a:p>
            <a:r>
              <a:rPr lang="en-US" sz="4000" dirty="0"/>
              <a:t>Supports structured query language functionalities</a:t>
            </a:r>
          </a:p>
        </p:txBody>
      </p:sp>
      <p:sp>
        <p:nvSpPr>
          <p:cNvPr id="2" name="AutoShape 2" descr="mysql vs sqlite diagram">
            <a:extLst>
              <a:ext uri="{FF2B5EF4-FFF2-40B4-BE49-F238E27FC236}">
                <a16:creationId xmlns:a16="http://schemas.microsoft.com/office/drawing/2014/main" id="{67439402-49B1-4ADE-97B4-157DB9D9CB73}"/>
              </a:ext>
            </a:extLst>
          </p:cNvPr>
          <p:cNvSpPr>
            <a:spLocks noChangeAspect="1" noChangeArrowheads="1"/>
          </p:cNvSpPr>
          <p:nvPr/>
        </p:nvSpPr>
        <p:spPr bwMode="auto">
          <a:xfrm>
            <a:off x="5943600" y="3276600"/>
            <a:ext cx="3014476" cy="3014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3614518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0B78-8614-4748-BB61-ABF7355F7E78}"/>
              </a:ext>
            </a:extLst>
          </p:cNvPr>
          <p:cNvSpPr>
            <a:spLocks noGrp="1"/>
          </p:cNvSpPr>
          <p:nvPr>
            <p:ph type="title"/>
          </p:nvPr>
        </p:nvSpPr>
        <p:spPr/>
        <p:txBody>
          <a:bodyPr/>
          <a:lstStyle/>
          <a:p>
            <a:r>
              <a:rPr lang="en-PH" dirty="0"/>
              <a:t>SQLITE VS MYSQL</a:t>
            </a:r>
          </a:p>
        </p:txBody>
      </p:sp>
      <p:pic>
        <p:nvPicPr>
          <p:cNvPr id="4" name="Picture 6" descr="https://cdn.keycdn.com/support/wp-content/uploads/2018/09/mysql-vs-sqlite-diagram.png">
            <a:extLst>
              <a:ext uri="{FF2B5EF4-FFF2-40B4-BE49-F238E27FC236}">
                <a16:creationId xmlns:a16="http://schemas.microsoft.com/office/drawing/2014/main" id="{BF9F5582-8DA2-4E14-9354-48DF4A9610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178" y="1479550"/>
            <a:ext cx="7015643" cy="454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4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9191-2810-4930-B3E1-E35B9145DB17}"/>
              </a:ext>
            </a:extLst>
          </p:cNvPr>
          <p:cNvSpPr>
            <a:spLocks noGrp="1"/>
          </p:cNvSpPr>
          <p:nvPr>
            <p:ph type="title"/>
          </p:nvPr>
        </p:nvSpPr>
        <p:spPr/>
        <p:txBody>
          <a:bodyPr/>
          <a:lstStyle/>
          <a:p>
            <a:r>
              <a:rPr lang="en-PH" dirty="0"/>
              <a:t>Db4free.net</a:t>
            </a:r>
          </a:p>
        </p:txBody>
      </p:sp>
      <p:sp>
        <p:nvSpPr>
          <p:cNvPr id="6" name="Content Placeholder 5">
            <a:extLst>
              <a:ext uri="{FF2B5EF4-FFF2-40B4-BE49-F238E27FC236}">
                <a16:creationId xmlns:a16="http://schemas.microsoft.com/office/drawing/2014/main" id="{71ED564A-C1FE-475B-B307-17442F4EAE92}"/>
              </a:ext>
            </a:extLst>
          </p:cNvPr>
          <p:cNvSpPr>
            <a:spLocks noGrp="1"/>
          </p:cNvSpPr>
          <p:nvPr>
            <p:ph idx="1"/>
          </p:nvPr>
        </p:nvSpPr>
        <p:spPr/>
        <p:txBody>
          <a:bodyPr/>
          <a:lstStyle/>
          <a:p>
            <a:endParaRPr lang="en-PH"/>
          </a:p>
        </p:txBody>
      </p:sp>
      <p:pic>
        <p:nvPicPr>
          <p:cNvPr id="7" name="Picture 6">
            <a:extLst>
              <a:ext uri="{FF2B5EF4-FFF2-40B4-BE49-F238E27FC236}">
                <a16:creationId xmlns:a16="http://schemas.microsoft.com/office/drawing/2014/main" id="{58D016ED-BC4D-4890-9268-2DF968AEBDAD}"/>
              </a:ext>
            </a:extLst>
          </p:cNvPr>
          <p:cNvPicPr>
            <a:picLocks noChangeAspect="1"/>
          </p:cNvPicPr>
          <p:nvPr/>
        </p:nvPicPr>
        <p:blipFill rotWithShape="1">
          <a:blip r:embed="rId2"/>
          <a:srcRect b="7467"/>
          <a:stretch/>
        </p:blipFill>
        <p:spPr>
          <a:xfrm>
            <a:off x="1241939" y="1276939"/>
            <a:ext cx="10188061" cy="5300276"/>
          </a:xfrm>
          <a:prstGeom prst="rect">
            <a:avLst/>
          </a:prstGeom>
        </p:spPr>
      </p:pic>
    </p:spTree>
    <p:extLst>
      <p:ext uri="{BB962C8B-B14F-4D97-AF65-F5344CB8AC3E}">
        <p14:creationId xmlns:p14="http://schemas.microsoft.com/office/powerpoint/2010/main" val="181857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7138-05B6-48EA-B589-D7C504260B8E}"/>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589446CC-9829-4DE7-874B-4145B3529C53}"/>
              </a:ext>
            </a:extLst>
          </p:cNvPr>
          <p:cNvSpPr>
            <a:spLocks noGrp="1"/>
          </p:cNvSpPr>
          <p:nvPr>
            <p:ph idx="1"/>
          </p:nvPr>
        </p:nvSpPr>
        <p:spPr>
          <a:xfrm>
            <a:off x="1251678" y="2286001"/>
            <a:ext cx="10178322" cy="3593591"/>
          </a:xfrm>
        </p:spPr>
        <p:txBody>
          <a:bodyPr>
            <a:normAutofit/>
          </a:bodyPr>
          <a:lstStyle/>
          <a:p>
            <a:r>
              <a:rPr lang="en-US" sz="2800" dirty="0"/>
              <a:t>The relational database was invented in 1970 by Edgar F. Codd</a:t>
            </a:r>
          </a:p>
          <a:p>
            <a:r>
              <a:rPr lang="en-US" sz="2800" dirty="0"/>
              <a:t>A relational database is a set of formally described tables from which data can be accessed or reassembled in many different ways without having to reorganize the database tables.</a:t>
            </a:r>
          </a:p>
          <a:p>
            <a:pPr lvl="1"/>
            <a:r>
              <a:rPr lang="en-US" sz="2400" dirty="0"/>
              <a:t>In short, a database with many tables (relations) that contains rows (records) and columns (attributes)</a:t>
            </a:r>
          </a:p>
          <a:p>
            <a:r>
              <a:rPr lang="en-US" sz="2800" dirty="0"/>
              <a:t>SQL commands are used both for interactive queries</a:t>
            </a:r>
          </a:p>
        </p:txBody>
      </p:sp>
    </p:spTree>
    <p:extLst>
      <p:ext uri="{BB962C8B-B14F-4D97-AF65-F5344CB8AC3E}">
        <p14:creationId xmlns:p14="http://schemas.microsoft.com/office/powerpoint/2010/main" val="4037773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79AA-A637-4B79-A01A-A7A833920129}"/>
              </a:ext>
            </a:extLst>
          </p:cNvPr>
          <p:cNvSpPr>
            <a:spLocks noGrp="1"/>
          </p:cNvSpPr>
          <p:nvPr>
            <p:ph type="title"/>
          </p:nvPr>
        </p:nvSpPr>
        <p:spPr/>
        <p:txBody>
          <a:bodyPr/>
          <a:lstStyle/>
          <a:p>
            <a:r>
              <a:rPr lang="en-PH" dirty="0"/>
              <a:t>CREATE AN ACCOUNT</a:t>
            </a:r>
          </a:p>
        </p:txBody>
      </p:sp>
      <p:sp>
        <p:nvSpPr>
          <p:cNvPr id="3" name="Content Placeholder 2">
            <a:extLst>
              <a:ext uri="{FF2B5EF4-FFF2-40B4-BE49-F238E27FC236}">
                <a16:creationId xmlns:a16="http://schemas.microsoft.com/office/drawing/2014/main" id="{07B4AAA1-3388-452A-B8A4-A9F6660AA1B2}"/>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686C706C-A107-4067-BD8C-BAA9E6935E86}"/>
              </a:ext>
            </a:extLst>
          </p:cNvPr>
          <p:cNvPicPr>
            <a:picLocks noChangeAspect="1"/>
          </p:cNvPicPr>
          <p:nvPr/>
        </p:nvPicPr>
        <p:blipFill rotWithShape="1">
          <a:blip r:embed="rId2"/>
          <a:srcRect b="10862"/>
          <a:stretch/>
        </p:blipFill>
        <p:spPr>
          <a:xfrm>
            <a:off x="1439553" y="1387700"/>
            <a:ext cx="9782629" cy="4902629"/>
          </a:xfrm>
          <a:prstGeom prst="rect">
            <a:avLst/>
          </a:prstGeom>
        </p:spPr>
      </p:pic>
      <p:sp>
        <p:nvSpPr>
          <p:cNvPr id="6" name="Arrow: Left 5">
            <a:extLst>
              <a:ext uri="{FF2B5EF4-FFF2-40B4-BE49-F238E27FC236}">
                <a16:creationId xmlns:a16="http://schemas.microsoft.com/office/drawing/2014/main" id="{30165C4D-7B6B-405C-843D-B22F934BABAF}"/>
              </a:ext>
            </a:extLst>
          </p:cNvPr>
          <p:cNvSpPr/>
          <p:nvPr/>
        </p:nvSpPr>
        <p:spPr>
          <a:xfrm>
            <a:off x="2747969" y="2921397"/>
            <a:ext cx="670262" cy="2992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Arrow: Left 6">
            <a:extLst>
              <a:ext uri="{FF2B5EF4-FFF2-40B4-BE49-F238E27FC236}">
                <a16:creationId xmlns:a16="http://schemas.microsoft.com/office/drawing/2014/main" id="{9E62F7BE-0FA6-4718-ACD2-6E3A69C6C08D}"/>
              </a:ext>
            </a:extLst>
          </p:cNvPr>
          <p:cNvSpPr/>
          <p:nvPr/>
        </p:nvSpPr>
        <p:spPr>
          <a:xfrm>
            <a:off x="7278405" y="4235196"/>
            <a:ext cx="670262" cy="2992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71578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98E8-DF40-436F-A03E-2CA971DE142F}"/>
              </a:ext>
            </a:extLst>
          </p:cNvPr>
          <p:cNvSpPr>
            <a:spLocks noGrp="1"/>
          </p:cNvSpPr>
          <p:nvPr>
            <p:ph type="title"/>
          </p:nvPr>
        </p:nvSpPr>
        <p:spPr/>
        <p:txBody>
          <a:bodyPr/>
          <a:lstStyle/>
          <a:p>
            <a:r>
              <a:rPr lang="en-PH" dirty="0"/>
              <a:t>FILL OUT THE FIELDS</a:t>
            </a:r>
          </a:p>
        </p:txBody>
      </p:sp>
      <p:sp>
        <p:nvSpPr>
          <p:cNvPr id="3" name="Content Placeholder 2">
            <a:extLst>
              <a:ext uri="{FF2B5EF4-FFF2-40B4-BE49-F238E27FC236}">
                <a16:creationId xmlns:a16="http://schemas.microsoft.com/office/drawing/2014/main" id="{7183A516-0256-47FA-B60A-32353246EF75}"/>
              </a:ext>
            </a:extLst>
          </p:cNvPr>
          <p:cNvSpPr>
            <a:spLocks noGrp="1"/>
          </p:cNvSpPr>
          <p:nvPr>
            <p:ph idx="1"/>
          </p:nvPr>
        </p:nvSpPr>
        <p:spPr/>
        <p:txBody>
          <a:bodyPr/>
          <a:lstStyle/>
          <a:p>
            <a:endParaRPr lang="en-PH" dirty="0"/>
          </a:p>
        </p:txBody>
      </p:sp>
      <p:pic>
        <p:nvPicPr>
          <p:cNvPr id="10" name="Picture 9">
            <a:extLst>
              <a:ext uri="{FF2B5EF4-FFF2-40B4-BE49-F238E27FC236}">
                <a16:creationId xmlns:a16="http://schemas.microsoft.com/office/drawing/2014/main" id="{ECDC754A-7C74-4726-8E40-ECB1E295F164}"/>
              </a:ext>
            </a:extLst>
          </p:cNvPr>
          <p:cNvPicPr>
            <a:picLocks noChangeAspect="1"/>
          </p:cNvPicPr>
          <p:nvPr/>
        </p:nvPicPr>
        <p:blipFill rotWithShape="1">
          <a:blip r:embed="rId2"/>
          <a:srcRect b="6752"/>
          <a:stretch/>
        </p:blipFill>
        <p:spPr>
          <a:xfrm>
            <a:off x="1059543" y="1194752"/>
            <a:ext cx="10072914" cy="5280864"/>
          </a:xfrm>
          <a:prstGeom prst="rect">
            <a:avLst/>
          </a:prstGeom>
        </p:spPr>
      </p:pic>
    </p:spTree>
    <p:extLst>
      <p:ext uri="{BB962C8B-B14F-4D97-AF65-F5344CB8AC3E}">
        <p14:creationId xmlns:p14="http://schemas.microsoft.com/office/powerpoint/2010/main" val="3253054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966-A625-4FC3-A6EF-46B33332FAED}"/>
              </a:ext>
            </a:extLst>
          </p:cNvPr>
          <p:cNvSpPr>
            <a:spLocks noGrp="1"/>
          </p:cNvSpPr>
          <p:nvPr>
            <p:ph type="title"/>
          </p:nvPr>
        </p:nvSpPr>
        <p:spPr/>
        <p:txBody>
          <a:bodyPr/>
          <a:lstStyle/>
          <a:p>
            <a:r>
              <a:rPr lang="en-PH" dirty="0"/>
              <a:t>VERIFY YOUR ACCOUNT</a:t>
            </a:r>
          </a:p>
        </p:txBody>
      </p:sp>
      <p:pic>
        <p:nvPicPr>
          <p:cNvPr id="4" name="Content Placeholder 3">
            <a:extLst>
              <a:ext uri="{FF2B5EF4-FFF2-40B4-BE49-F238E27FC236}">
                <a16:creationId xmlns:a16="http://schemas.microsoft.com/office/drawing/2014/main" id="{CDB4BA6A-E3DD-4F1E-A318-84C37A230BB5}"/>
              </a:ext>
            </a:extLst>
          </p:cNvPr>
          <p:cNvPicPr>
            <a:picLocks noGrp="1" noChangeAspect="1"/>
          </p:cNvPicPr>
          <p:nvPr>
            <p:ph idx="1"/>
          </p:nvPr>
        </p:nvPicPr>
        <p:blipFill rotWithShape="1">
          <a:blip r:embed="rId2"/>
          <a:srcRect b="11925"/>
          <a:stretch/>
        </p:blipFill>
        <p:spPr>
          <a:xfrm>
            <a:off x="1396820" y="1302622"/>
            <a:ext cx="10178321" cy="5040120"/>
          </a:xfrm>
          <a:prstGeom prst="rect">
            <a:avLst/>
          </a:prstGeom>
        </p:spPr>
      </p:pic>
      <p:sp>
        <p:nvSpPr>
          <p:cNvPr id="3" name="Rectangle 2">
            <a:extLst>
              <a:ext uri="{FF2B5EF4-FFF2-40B4-BE49-F238E27FC236}">
                <a16:creationId xmlns:a16="http://schemas.microsoft.com/office/drawing/2014/main" id="{2612FFFC-059A-41E1-B34F-1E7F19C303F7}"/>
              </a:ext>
            </a:extLst>
          </p:cNvPr>
          <p:cNvSpPr/>
          <p:nvPr/>
        </p:nvSpPr>
        <p:spPr>
          <a:xfrm>
            <a:off x="2396970" y="5291092"/>
            <a:ext cx="3266982" cy="195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268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E68D-8EE3-470F-B9C9-664526318826}"/>
              </a:ext>
            </a:extLst>
          </p:cNvPr>
          <p:cNvSpPr>
            <a:spLocks noGrp="1"/>
          </p:cNvSpPr>
          <p:nvPr>
            <p:ph type="title"/>
          </p:nvPr>
        </p:nvSpPr>
        <p:spPr/>
        <p:txBody>
          <a:bodyPr/>
          <a:lstStyle/>
          <a:p>
            <a:r>
              <a:rPr lang="en-PH" dirty="0"/>
              <a:t>GO TO PHPMYADMIN</a:t>
            </a:r>
          </a:p>
        </p:txBody>
      </p:sp>
      <p:pic>
        <p:nvPicPr>
          <p:cNvPr id="4" name="Content Placeholder 3">
            <a:extLst>
              <a:ext uri="{FF2B5EF4-FFF2-40B4-BE49-F238E27FC236}">
                <a16:creationId xmlns:a16="http://schemas.microsoft.com/office/drawing/2014/main" id="{61556638-ABA1-4FDE-97FA-11567D8A259F}"/>
              </a:ext>
            </a:extLst>
          </p:cNvPr>
          <p:cNvPicPr>
            <a:picLocks noGrp="1" noChangeAspect="1"/>
          </p:cNvPicPr>
          <p:nvPr>
            <p:ph idx="1"/>
          </p:nvPr>
        </p:nvPicPr>
        <p:blipFill rotWithShape="1">
          <a:blip r:embed="rId2"/>
          <a:srcRect b="6626"/>
          <a:stretch/>
        </p:blipFill>
        <p:spPr>
          <a:xfrm>
            <a:off x="1251678" y="1389384"/>
            <a:ext cx="9688644" cy="5086232"/>
          </a:xfrm>
          <a:prstGeom prst="rect">
            <a:avLst/>
          </a:prstGeom>
        </p:spPr>
      </p:pic>
      <p:sp>
        <p:nvSpPr>
          <p:cNvPr id="5" name="Arrow: Left 4">
            <a:extLst>
              <a:ext uri="{FF2B5EF4-FFF2-40B4-BE49-F238E27FC236}">
                <a16:creationId xmlns:a16="http://schemas.microsoft.com/office/drawing/2014/main" id="{278448DA-A2D6-47C7-957E-F7F296A07896}"/>
              </a:ext>
            </a:extLst>
          </p:cNvPr>
          <p:cNvSpPr/>
          <p:nvPr/>
        </p:nvSpPr>
        <p:spPr>
          <a:xfrm>
            <a:off x="2390279" y="4179344"/>
            <a:ext cx="962521" cy="3233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99462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D704-4AA0-4C61-8DAA-071E17DF6C5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C8BFEDD8-3366-460A-9EC1-7FE1BA424887}"/>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80521529-EC78-4643-B75E-D216346441D8}"/>
              </a:ext>
            </a:extLst>
          </p:cNvPr>
          <p:cNvPicPr>
            <a:picLocks noChangeAspect="1"/>
          </p:cNvPicPr>
          <p:nvPr/>
        </p:nvPicPr>
        <p:blipFill rotWithShape="1">
          <a:blip r:embed="rId2"/>
          <a:srcRect b="5443"/>
          <a:stretch/>
        </p:blipFill>
        <p:spPr>
          <a:xfrm>
            <a:off x="1251678" y="446637"/>
            <a:ext cx="10435453" cy="5547763"/>
          </a:xfrm>
          <a:prstGeom prst="rect">
            <a:avLst/>
          </a:prstGeom>
        </p:spPr>
      </p:pic>
    </p:spTree>
    <p:extLst>
      <p:ext uri="{BB962C8B-B14F-4D97-AF65-F5344CB8AC3E}">
        <p14:creationId xmlns:p14="http://schemas.microsoft.com/office/powerpoint/2010/main" val="3124043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CBDB-FBEB-4460-A2B1-46FFD910D709}"/>
              </a:ext>
            </a:extLst>
          </p:cNvPr>
          <p:cNvSpPr>
            <a:spLocks noGrp="1"/>
          </p:cNvSpPr>
          <p:nvPr>
            <p:ph type="title"/>
          </p:nvPr>
        </p:nvSpPr>
        <p:spPr>
          <a:xfrm>
            <a:off x="1251678" y="471055"/>
            <a:ext cx="10178322" cy="1403462"/>
          </a:xfrm>
        </p:spPr>
        <p:txBody>
          <a:bodyPr/>
          <a:lstStyle/>
          <a:p>
            <a:r>
              <a:rPr lang="en-PH" dirty="0"/>
              <a:t>RUN Python IDLE</a:t>
            </a:r>
          </a:p>
        </p:txBody>
      </p:sp>
      <p:pic>
        <p:nvPicPr>
          <p:cNvPr id="4" name="Content Placeholder 3">
            <a:extLst>
              <a:ext uri="{FF2B5EF4-FFF2-40B4-BE49-F238E27FC236}">
                <a16:creationId xmlns:a16="http://schemas.microsoft.com/office/drawing/2014/main" id="{6500EA2C-7264-4F2A-8A86-8B51A1A1930D}"/>
              </a:ext>
            </a:extLst>
          </p:cNvPr>
          <p:cNvPicPr>
            <a:picLocks noGrp="1" noChangeAspect="1"/>
          </p:cNvPicPr>
          <p:nvPr>
            <p:ph idx="1"/>
          </p:nvPr>
        </p:nvPicPr>
        <p:blipFill rotWithShape="1">
          <a:blip r:embed="rId2"/>
          <a:srcRect l="4620" t="6804" r="47019" b="10815"/>
          <a:stretch/>
        </p:blipFill>
        <p:spPr>
          <a:xfrm>
            <a:off x="3454400" y="1326980"/>
            <a:ext cx="5283200" cy="5059965"/>
          </a:xfrm>
          <a:prstGeom prst="rect">
            <a:avLst/>
          </a:prstGeom>
        </p:spPr>
      </p:pic>
      <p:sp>
        <p:nvSpPr>
          <p:cNvPr id="5" name="Arrow: Left 4">
            <a:extLst>
              <a:ext uri="{FF2B5EF4-FFF2-40B4-BE49-F238E27FC236}">
                <a16:creationId xmlns:a16="http://schemas.microsoft.com/office/drawing/2014/main" id="{FF65113D-1270-4025-863E-7C5477FF87CA}"/>
              </a:ext>
            </a:extLst>
          </p:cNvPr>
          <p:cNvSpPr/>
          <p:nvPr/>
        </p:nvSpPr>
        <p:spPr>
          <a:xfrm>
            <a:off x="5312229" y="2090057"/>
            <a:ext cx="1047007" cy="1306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Arrow: Left 5">
            <a:extLst>
              <a:ext uri="{FF2B5EF4-FFF2-40B4-BE49-F238E27FC236}">
                <a16:creationId xmlns:a16="http://schemas.microsoft.com/office/drawing/2014/main" id="{AF9D9986-4FDE-4092-AF78-9520F5A288F0}"/>
              </a:ext>
            </a:extLst>
          </p:cNvPr>
          <p:cNvSpPr/>
          <p:nvPr/>
        </p:nvSpPr>
        <p:spPr>
          <a:xfrm>
            <a:off x="4702629" y="2222664"/>
            <a:ext cx="1143989" cy="1306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38F91D42-D74F-4C90-BBEE-5CABAD0FAABA}"/>
              </a:ext>
            </a:extLst>
          </p:cNvPr>
          <p:cNvSpPr/>
          <p:nvPr/>
        </p:nvSpPr>
        <p:spPr>
          <a:xfrm>
            <a:off x="6553201" y="2362802"/>
            <a:ext cx="1640774" cy="735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No errors</a:t>
            </a:r>
          </a:p>
        </p:txBody>
      </p:sp>
    </p:spTree>
    <p:extLst>
      <p:ext uri="{BB962C8B-B14F-4D97-AF65-F5344CB8AC3E}">
        <p14:creationId xmlns:p14="http://schemas.microsoft.com/office/powerpoint/2010/main" val="2325996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D8ED-4B0C-436A-86D2-8052C4BAAA70}"/>
              </a:ext>
            </a:extLst>
          </p:cNvPr>
          <p:cNvSpPr>
            <a:spLocks noGrp="1"/>
          </p:cNvSpPr>
          <p:nvPr>
            <p:ph type="title"/>
          </p:nvPr>
        </p:nvSpPr>
        <p:spPr>
          <a:xfrm>
            <a:off x="1251678" y="382385"/>
            <a:ext cx="10178322" cy="1492132"/>
          </a:xfrm>
        </p:spPr>
        <p:txBody>
          <a:bodyPr/>
          <a:lstStyle/>
          <a:p>
            <a:r>
              <a:rPr lang="en-PH"/>
              <a:t>CREATE A TABLE</a:t>
            </a:r>
            <a:endParaRPr lang="en-PH" dirty="0"/>
          </a:p>
        </p:txBody>
      </p:sp>
      <p:pic>
        <p:nvPicPr>
          <p:cNvPr id="5" name="Picture 4">
            <a:extLst>
              <a:ext uri="{FF2B5EF4-FFF2-40B4-BE49-F238E27FC236}">
                <a16:creationId xmlns:a16="http://schemas.microsoft.com/office/drawing/2014/main" id="{8427A46E-EBF2-4C3C-B1EE-833D646D0DD1}"/>
              </a:ext>
            </a:extLst>
          </p:cNvPr>
          <p:cNvPicPr>
            <a:picLocks noChangeAspect="1"/>
          </p:cNvPicPr>
          <p:nvPr/>
        </p:nvPicPr>
        <p:blipFill>
          <a:blip r:embed="rId2"/>
          <a:stretch>
            <a:fillRect/>
          </a:stretch>
        </p:blipFill>
        <p:spPr>
          <a:xfrm>
            <a:off x="2995797" y="1224719"/>
            <a:ext cx="6200405" cy="5250896"/>
          </a:xfrm>
          <a:prstGeom prst="rect">
            <a:avLst/>
          </a:prstGeom>
        </p:spPr>
      </p:pic>
    </p:spTree>
    <p:extLst>
      <p:ext uri="{BB962C8B-B14F-4D97-AF65-F5344CB8AC3E}">
        <p14:creationId xmlns:p14="http://schemas.microsoft.com/office/powerpoint/2010/main" val="275970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A2EE-0133-4C98-9469-2E2B0740F384}"/>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FAC133D-909E-4D79-941C-2957B4BD471F}"/>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6B3BFCE5-76C2-4562-AF28-A0AED3399655}"/>
              </a:ext>
            </a:extLst>
          </p:cNvPr>
          <p:cNvPicPr>
            <a:picLocks noChangeAspect="1"/>
          </p:cNvPicPr>
          <p:nvPr/>
        </p:nvPicPr>
        <p:blipFill>
          <a:blip r:embed="rId2"/>
          <a:stretch>
            <a:fillRect/>
          </a:stretch>
        </p:blipFill>
        <p:spPr>
          <a:xfrm>
            <a:off x="1251678" y="382385"/>
            <a:ext cx="10357496" cy="5497207"/>
          </a:xfrm>
          <a:prstGeom prst="rect">
            <a:avLst/>
          </a:prstGeom>
        </p:spPr>
      </p:pic>
    </p:spTree>
    <p:extLst>
      <p:ext uri="{BB962C8B-B14F-4D97-AF65-F5344CB8AC3E}">
        <p14:creationId xmlns:p14="http://schemas.microsoft.com/office/powerpoint/2010/main" val="3539108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A6BE-23D2-4F72-B7C9-FCEBD10B5045}"/>
              </a:ext>
            </a:extLst>
          </p:cNvPr>
          <p:cNvSpPr>
            <a:spLocks noGrp="1"/>
          </p:cNvSpPr>
          <p:nvPr>
            <p:ph type="title"/>
          </p:nvPr>
        </p:nvSpPr>
        <p:spPr/>
        <p:txBody>
          <a:bodyPr/>
          <a:lstStyle/>
          <a:p>
            <a:r>
              <a:rPr lang="en-PH" dirty="0"/>
              <a:t>INSERT DATA</a:t>
            </a:r>
          </a:p>
        </p:txBody>
      </p:sp>
      <p:pic>
        <p:nvPicPr>
          <p:cNvPr id="4" name="Content Placeholder 3">
            <a:extLst>
              <a:ext uri="{FF2B5EF4-FFF2-40B4-BE49-F238E27FC236}">
                <a16:creationId xmlns:a16="http://schemas.microsoft.com/office/drawing/2014/main" id="{9EBE817A-9F32-4C77-BC28-E11EAA947A28}"/>
              </a:ext>
            </a:extLst>
          </p:cNvPr>
          <p:cNvPicPr>
            <a:picLocks noGrp="1" noChangeAspect="1"/>
          </p:cNvPicPr>
          <p:nvPr>
            <p:ph idx="1"/>
          </p:nvPr>
        </p:nvPicPr>
        <p:blipFill>
          <a:blip r:embed="rId2"/>
          <a:stretch>
            <a:fillRect/>
          </a:stretch>
        </p:blipFill>
        <p:spPr>
          <a:xfrm>
            <a:off x="3118906" y="1394024"/>
            <a:ext cx="5954187" cy="5081591"/>
          </a:xfrm>
          <a:prstGeom prst="rect">
            <a:avLst/>
          </a:prstGeom>
        </p:spPr>
      </p:pic>
    </p:spTree>
    <p:extLst>
      <p:ext uri="{BB962C8B-B14F-4D97-AF65-F5344CB8AC3E}">
        <p14:creationId xmlns:p14="http://schemas.microsoft.com/office/powerpoint/2010/main" val="3987737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7D4F-A9DC-46C2-AB42-FD5D422D25FD}"/>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5703D2B-1BF4-451F-BA98-E94E67CCA590}"/>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D11279BA-CCC1-476C-ADFE-C24F25D1C34C}"/>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393294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30D0-0778-4276-92FB-AF46B605F75D}"/>
              </a:ext>
            </a:extLst>
          </p:cNvPr>
          <p:cNvSpPr>
            <a:spLocks noGrp="1"/>
          </p:cNvSpPr>
          <p:nvPr>
            <p:ph type="title"/>
          </p:nvPr>
        </p:nvSpPr>
        <p:spPr/>
        <p:txBody>
          <a:bodyPr/>
          <a:lstStyle/>
          <a:p>
            <a:r>
              <a:rPr lang="en-US" dirty="0"/>
              <a:t>What is </a:t>
            </a:r>
            <a:r>
              <a:rPr lang="en-US" dirty="0" err="1"/>
              <a:t>sql</a:t>
            </a:r>
            <a:r>
              <a:rPr lang="en-US" dirty="0"/>
              <a:t>!?</a:t>
            </a:r>
          </a:p>
        </p:txBody>
      </p:sp>
      <p:sp>
        <p:nvSpPr>
          <p:cNvPr id="3" name="Content Placeholder 2">
            <a:extLst>
              <a:ext uri="{FF2B5EF4-FFF2-40B4-BE49-F238E27FC236}">
                <a16:creationId xmlns:a16="http://schemas.microsoft.com/office/drawing/2014/main" id="{BDF11439-4FEE-415E-A714-14A7CD170A9D}"/>
              </a:ext>
            </a:extLst>
          </p:cNvPr>
          <p:cNvSpPr>
            <a:spLocks noGrp="1"/>
          </p:cNvSpPr>
          <p:nvPr>
            <p:ph idx="1"/>
          </p:nvPr>
        </p:nvSpPr>
        <p:spPr/>
        <p:txBody>
          <a:bodyPr>
            <a:normAutofit/>
          </a:bodyPr>
          <a:lstStyle/>
          <a:p>
            <a:r>
              <a:rPr lang="en-US" sz="2800" dirty="0"/>
              <a:t>Structured Query Language</a:t>
            </a:r>
          </a:p>
          <a:p>
            <a:r>
              <a:rPr lang="en-US" sz="2800" dirty="0"/>
              <a:t>Is a domain-specific language used in programming and designed for managing data held in a relational database management system</a:t>
            </a:r>
          </a:p>
          <a:p>
            <a:r>
              <a:rPr lang="en-US" sz="2800" dirty="0"/>
              <a:t>Lets you access and manipulate databases</a:t>
            </a:r>
          </a:p>
          <a:p>
            <a:r>
              <a:rPr lang="en-US" sz="2800" dirty="0"/>
              <a:t>Are used to perform tasks such as update data on a database, or retrieve data from a database.</a:t>
            </a:r>
          </a:p>
        </p:txBody>
      </p:sp>
    </p:spTree>
    <p:extLst>
      <p:ext uri="{BB962C8B-B14F-4D97-AF65-F5344CB8AC3E}">
        <p14:creationId xmlns:p14="http://schemas.microsoft.com/office/powerpoint/2010/main" val="537871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5CE0-C365-43AB-B8A5-71BC7175C7DC}"/>
              </a:ext>
            </a:extLst>
          </p:cNvPr>
          <p:cNvSpPr>
            <a:spLocks noGrp="1"/>
          </p:cNvSpPr>
          <p:nvPr>
            <p:ph type="title"/>
          </p:nvPr>
        </p:nvSpPr>
        <p:spPr/>
        <p:txBody>
          <a:bodyPr/>
          <a:lstStyle/>
          <a:p>
            <a:r>
              <a:rPr lang="en-PH" dirty="0"/>
              <a:t>INSERT DATA DYNAMCALLY</a:t>
            </a:r>
          </a:p>
        </p:txBody>
      </p:sp>
      <p:pic>
        <p:nvPicPr>
          <p:cNvPr id="4" name="Picture 3">
            <a:extLst>
              <a:ext uri="{FF2B5EF4-FFF2-40B4-BE49-F238E27FC236}">
                <a16:creationId xmlns:a16="http://schemas.microsoft.com/office/drawing/2014/main" id="{D632BF67-2D1F-4F54-B295-3F890C448CF2}"/>
              </a:ext>
            </a:extLst>
          </p:cNvPr>
          <p:cNvPicPr>
            <a:picLocks noChangeAspect="1"/>
          </p:cNvPicPr>
          <p:nvPr/>
        </p:nvPicPr>
        <p:blipFill>
          <a:blip r:embed="rId2"/>
          <a:stretch>
            <a:fillRect/>
          </a:stretch>
        </p:blipFill>
        <p:spPr>
          <a:xfrm>
            <a:off x="3597639" y="1463421"/>
            <a:ext cx="5486400" cy="5238750"/>
          </a:xfrm>
          <a:prstGeom prst="rect">
            <a:avLst/>
          </a:prstGeom>
        </p:spPr>
      </p:pic>
    </p:spTree>
    <p:extLst>
      <p:ext uri="{BB962C8B-B14F-4D97-AF65-F5344CB8AC3E}">
        <p14:creationId xmlns:p14="http://schemas.microsoft.com/office/powerpoint/2010/main" val="315973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F6A9-E0E1-4CC1-9AA2-4690F5621E70}"/>
              </a:ext>
            </a:extLst>
          </p:cNvPr>
          <p:cNvSpPr>
            <a:spLocks noGrp="1"/>
          </p:cNvSpPr>
          <p:nvPr>
            <p:ph type="title"/>
          </p:nvPr>
        </p:nvSpPr>
        <p:spPr/>
        <p:txBody>
          <a:bodyPr/>
          <a:lstStyle/>
          <a:p>
            <a:r>
              <a:rPr lang="en-PH" dirty="0"/>
              <a:t>READ ALL DATA WITH CONDITION</a:t>
            </a:r>
          </a:p>
        </p:txBody>
      </p:sp>
      <p:pic>
        <p:nvPicPr>
          <p:cNvPr id="4" name="Content Placeholder 3">
            <a:extLst>
              <a:ext uri="{FF2B5EF4-FFF2-40B4-BE49-F238E27FC236}">
                <a16:creationId xmlns:a16="http://schemas.microsoft.com/office/drawing/2014/main" id="{6158F316-F148-4DAD-9EEC-99B4719F2F63}"/>
              </a:ext>
            </a:extLst>
          </p:cNvPr>
          <p:cNvPicPr>
            <a:picLocks noGrp="1" noChangeAspect="1"/>
          </p:cNvPicPr>
          <p:nvPr>
            <p:ph idx="1"/>
          </p:nvPr>
        </p:nvPicPr>
        <p:blipFill>
          <a:blip r:embed="rId2"/>
          <a:stretch>
            <a:fillRect/>
          </a:stretch>
        </p:blipFill>
        <p:spPr>
          <a:xfrm>
            <a:off x="2705730" y="1128451"/>
            <a:ext cx="7270217" cy="5359581"/>
          </a:xfrm>
          <a:prstGeom prst="rect">
            <a:avLst/>
          </a:prstGeom>
        </p:spPr>
      </p:pic>
    </p:spTree>
    <p:extLst>
      <p:ext uri="{BB962C8B-B14F-4D97-AF65-F5344CB8AC3E}">
        <p14:creationId xmlns:p14="http://schemas.microsoft.com/office/powerpoint/2010/main" val="167435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90F216-3A6C-4D14-8322-C4833363E62E}"/>
              </a:ext>
            </a:extLst>
          </p:cNvPr>
          <p:cNvPicPr>
            <a:picLocks noGrp="1" noChangeAspect="1"/>
          </p:cNvPicPr>
          <p:nvPr>
            <p:ph idx="1"/>
          </p:nvPr>
        </p:nvPicPr>
        <p:blipFill rotWithShape="1">
          <a:blip r:embed="rId2"/>
          <a:srcRect r="62208" b="62379"/>
          <a:stretch/>
        </p:blipFill>
        <p:spPr>
          <a:xfrm>
            <a:off x="2949069" y="282188"/>
            <a:ext cx="6293861" cy="6293623"/>
          </a:xfrm>
          <a:prstGeom prst="rect">
            <a:avLst/>
          </a:prstGeom>
        </p:spPr>
      </p:pic>
    </p:spTree>
    <p:extLst>
      <p:ext uri="{BB962C8B-B14F-4D97-AF65-F5344CB8AC3E}">
        <p14:creationId xmlns:p14="http://schemas.microsoft.com/office/powerpoint/2010/main" val="30919030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06A2-D68D-42D7-99B0-A51C80E326BD}"/>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FBD7C73-5495-4343-B6E1-C4E6CA5397A9}"/>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7A876B88-BEFE-48EC-BEE5-7247197398CD}"/>
              </a:ext>
            </a:extLst>
          </p:cNvPr>
          <p:cNvPicPr>
            <a:picLocks noChangeAspect="1"/>
          </p:cNvPicPr>
          <p:nvPr/>
        </p:nvPicPr>
        <p:blipFill rotWithShape="1">
          <a:blip r:embed="rId2"/>
          <a:srcRect b="9822"/>
          <a:stretch/>
        </p:blipFill>
        <p:spPr>
          <a:xfrm>
            <a:off x="1144724" y="382385"/>
            <a:ext cx="10392229" cy="5268919"/>
          </a:xfrm>
          <a:prstGeom prst="rect">
            <a:avLst/>
          </a:prstGeom>
        </p:spPr>
      </p:pic>
      <p:sp>
        <p:nvSpPr>
          <p:cNvPr id="6" name="Arrow: Left 5">
            <a:extLst>
              <a:ext uri="{FF2B5EF4-FFF2-40B4-BE49-F238E27FC236}">
                <a16:creationId xmlns:a16="http://schemas.microsoft.com/office/drawing/2014/main" id="{352910C4-ACAB-4225-B708-35BD10BC6F0E}"/>
              </a:ext>
            </a:extLst>
          </p:cNvPr>
          <p:cNvSpPr/>
          <p:nvPr/>
        </p:nvSpPr>
        <p:spPr>
          <a:xfrm>
            <a:off x="4842418" y="3249385"/>
            <a:ext cx="1611086" cy="1197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Arrow: Left 6">
            <a:extLst>
              <a:ext uri="{FF2B5EF4-FFF2-40B4-BE49-F238E27FC236}">
                <a16:creationId xmlns:a16="http://schemas.microsoft.com/office/drawing/2014/main" id="{96ED2097-0FD2-45E0-998C-63F946954277}"/>
              </a:ext>
            </a:extLst>
          </p:cNvPr>
          <p:cNvSpPr/>
          <p:nvPr/>
        </p:nvSpPr>
        <p:spPr>
          <a:xfrm>
            <a:off x="4842418" y="3541820"/>
            <a:ext cx="1611086" cy="1197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417953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AF9EFD-F06A-41B0-ACAD-E3FA79727D55}"/>
              </a:ext>
            </a:extLst>
          </p:cNvPr>
          <p:cNvSpPr>
            <a:spLocks noGrp="1"/>
          </p:cNvSpPr>
          <p:nvPr>
            <p:ph type="title"/>
          </p:nvPr>
        </p:nvSpPr>
        <p:spPr/>
        <p:txBody>
          <a:bodyPr/>
          <a:lstStyle/>
          <a:p>
            <a:r>
              <a:rPr lang="en-US" dirty="0"/>
              <a:t>ACTIVITIES</a:t>
            </a:r>
          </a:p>
        </p:txBody>
      </p:sp>
      <p:sp>
        <p:nvSpPr>
          <p:cNvPr id="5" name="Text Placeholder 4">
            <a:extLst>
              <a:ext uri="{FF2B5EF4-FFF2-40B4-BE49-F238E27FC236}">
                <a16:creationId xmlns:a16="http://schemas.microsoft.com/office/drawing/2014/main" id="{D157B634-E519-4EEB-93DF-01DF8D511C5F}"/>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6968062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7B02-CD3C-4377-BF41-19B974CD987C}"/>
              </a:ext>
            </a:extLst>
          </p:cNvPr>
          <p:cNvSpPr>
            <a:spLocks noGrp="1"/>
          </p:cNvSpPr>
          <p:nvPr>
            <p:ph type="title"/>
          </p:nvPr>
        </p:nvSpPr>
        <p:spPr/>
        <p:txBody>
          <a:bodyPr/>
          <a:lstStyle/>
          <a:p>
            <a:r>
              <a:rPr lang="en-US" dirty="0"/>
              <a:t>ACTIVITY1</a:t>
            </a:r>
          </a:p>
        </p:txBody>
      </p:sp>
      <p:sp>
        <p:nvSpPr>
          <p:cNvPr id="3" name="Content Placeholder 2">
            <a:extLst>
              <a:ext uri="{FF2B5EF4-FFF2-40B4-BE49-F238E27FC236}">
                <a16:creationId xmlns:a16="http://schemas.microsoft.com/office/drawing/2014/main" id="{4D272F8F-DE3F-4479-8847-95D2FACBD65F}"/>
              </a:ext>
            </a:extLst>
          </p:cNvPr>
          <p:cNvSpPr>
            <a:spLocks noGrp="1"/>
          </p:cNvSpPr>
          <p:nvPr>
            <p:ph idx="1"/>
          </p:nvPr>
        </p:nvSpPr>
        <p:spPr>
          <a:xfrm>
            <a:off x="1251678" y="1953087"/>
            <a:ext cx="10178322" cy="3926505"/>
          </a:xfrm>
        </p:spPr>
        <p:txBody>
          <a:bodyPr>
            <a:normAutofit fontScale="92500"/>
          </a:bodyPr>
          <a:lstStyle/>
          <a:p>
            <a:r>
              <a:rPr lang="en-US" sz="2400" dirty="0"/>
              <a:t>Create a file named “</a:t>
            </a:r>
            <a:r>
              <a:rPr lang="en-US" sz="2400" dirty="0" err="1"/>
              <a:t>Clinic.db</a:t>
            </a:r>
            <a:r>
              <a:rPr lang="en-US" sz="2400" dirty="0"/>
              <a:t>”</a:t>
            </a:r>
          </a:p>
          <a:p>
            <a:r>
              <a:rPr lang="en-US" sz="2400" dirty="0"/>
              <a:t>Create a program where the database named “</a:t>
            </a:r>
            <a:r>
              <a:rPr lang="en-US" sz="2400" dirty="0" err="1"/>
              <a:t>Clinic.db</a:t>
            </a:r>
            <a:r>
              <a:rPr lang="en-US" sz="2400" dirty="0"/>
              <a:t>” has a table named “PATIENTS”</a:t>
            </a:r>
          </a:p>
          <a:p>
            <a:r>
              <a:rPr lang="en-US" sz="2400" dirty="0"/>
              <a:t>The columns are:</a:t>
            </a:r>
          </a:p>
          <a:p>
            <a:pPr lvl="1">
              <a:buFont typeface="Wingdings" panose="05000000000000000000" pitchFamily="2" charset="2"/>
              <a:buChar char="§"/>
            </a:pPr>
            <a:r>
              <a:rPr lang="en-US" sz="2000" dirty="0"/>
              <a:t>ID – INTEGER PRIMARY KEY AUTOINCREMENT</a:t>
            </a:r>
          </a:p>
          <a:p>
            <a:pPr lvl="1">
              <a:buFont typeface="Wingdings" panose="05000000000000000000" pitchFamily="2" charset="2"/>
              <a:buChar char="§"/>
            </a:pPr>
            <a:r>
              <a:rPr lang="en-US" sz="2000" dirty="0"/>
              <a:t>NAME – TEXT</a:t>
            </a:r>
          </a:p>
          <a:p>
            <a:pPr lvl="1">
              <a:buFont typeface="Wingdings" panose="05000000000000000000" pitchFamily="2" charset="2"/>
              <a:buChar char="§"/>
            </a:pPr>
            <a:r>
              <a:rPr lang="en-US" sz="2000" dirty="0"/>
              <a:t>AGE – TEXT</a:t>
            </a:r>
          </a:p>
          <a:p>
            <a:r>
              <a:rPr lang="en-US" sz="2400" dirty="0"/>
              <a:t>The program will ask the user the NAME and AGE then insert the inputs to the table.</a:t>
            </a:r>
          </a:p>
          <a:p>
            <a:r>
              <a:rPr lang="en-US" sz="2400" dirty="0"/>
              <a:t>The program will show all the records in the table.</a:t>
            </a:r>
          </a:p>
        </p:txBody>
      </p:sp>
    </p:spTree>
    <p:extLst>
      <p:ext uri="{BB962C8B-B14F-4D97-AF65-F5344CB8AC3E}">
        <p14:creationId xmlns:p14="http://schemas.microsoft.com/office/powerpoint/2010/main" val="4011497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01B9-FE9C-4D25-AEFA-31A16E96BF16}"/>
              </a:ext>
            </a:extLst>
          </p:cNvPr>
          <p:cNvSpPr>
            <a:spLocks noGrp="1"/>
          </p:cNvSpPr>
          <p:nvPr>
            <p:ph type="title"/>
          </p:nvPr>
        </p:nvSpPr>
        <p:spPr/>
        <p:txBody>
          <a:bodyPr/>
          <a:lstStyle/>
          <a:p>
            <a:r>
              <a:rPr lang="en-PH" dirty="0"/>
              <a:t>ACTIVITY 2</a:t>
            </a:r>
          </a:p>
        </p:txBody>
      </p:sp>
      <p:sp>
        <p:nvSpPr>
          <p:cNvPr id="3" name="Content Placeholder 2">
            <a:extLst>
              <a:ext uri="{FF2B5EF4-FFF2-40B4-BE49-F238E27FC236}">
                <a16:creationId xmlns:a16="http://schemas.microsoft.com/office/drawing/2014/main" id="{A4762D79-2F60-4587-BE64-8D129B0F5AF8}"/>
              </a:ext>
            </a:extLst>
          </p:cNvPr>
          <p:cNvSpPr>
            <a:spLocks noGrp="1"/>
          </p:cNvSpPr>
          <p:nvPr>
            <p:ph idx="1"/>
          </p:nvPr>
        </p:nvSpPr>
        <p:spPr>
          <a:xfrm>
            <a:off x="1251678" y="1399309"/>
            <a:ext cx="10178322" cy="4480283"/>
          </a:xfrm>
        </p:spPr>
        <p:txBody>
          <a:bodyPr>
            <a:normAutofit/>
          </a:bodyPr>
          <a:lstStyle/>
          <a:p>
            <a:r>
              <a:rPr lang="en-PH" sz="3200" dirty="0"/>
              <a:t>You are working as a software developer, the client asked you to make a grading system for the students. The program will ask for the Name of the student, and the grade.  It will then be stored in the database with a table name: </a:t>
            </a:r>
            <a:r>
              <a:rPr lang="en-PH" sz="3200" i="1" dirty="0" err="1"/>
              <a:t>StudentGrades</a:t>
            </a:r>
            <a:r>
              <a:rPr lang="en-PH" sz="3200" dirty="0"/>
              <a:t>. </a:t>
            </a:r>
          </a:p>
          <a:p>
            <a:pPr marL="0" indent="0" algn="ctr">
              <a:buNone/>
            </a:pPr>
            <a:r>
              <a:rPr lang="en-PH" sz="3200" i="1" u="sng" dirty="0"/>
              <a:t>Make sure that the program will ask the user only 5 times.</a:t>
            </a:r>
          </a:p>
          <a:p>
            <a:endParaRPr lang="en-PH" sz="3200" i="1" dirty="0"/>
          </a:p>
          <a:p>
            <a:endParaRPr lang="en-PH" sz="3200" dirty="0"/>
          </a:p>
        </p:txBody>
      </p:sp>
    </p:spTree>
    <p:extLst>
      <p:ext uri="{BB962C8B-B14F-4D97-AF65-F5344CB8AC3E}">
        <p14:creationId xmlns:p14="http://schemas.microsoft.com/office/powerpoint/2010/main" val="2581933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01B9-FE9C-4D25-AEFA-31A16E96BF16}"/>
              </a:ext>
            </a:extLst>
          </p:cNvPr>
          <p:cNvSpPr>
            <a:spLocks noGrp="1"/>
          </p:cNvSpPr>
          <p:nvPr>
            <p:ph type="title"/>
          </p:nvPr>
        </p:nvSpPr>
        <p:spPr/>
        <p:txBody>
          <a:bodyPr/>
          <a:lstStyle/>
          <a:p>
            <a:r>
              <a:rPr lang="en-PH" dirty="0"/>
              <a:t>ACTIVITY 3</a:t>
            </a:r>
          </a:p>
        </p:txBody>
      </p:sp>
      <p:sp>
        <p:nvSpPr>
          <p:cNvPr id="3" name="Content Placeholder 2">
            <a:extLst>
              <a:ext uri="{FF2B5EF4-FFF2-40B4-BE49-F238E27FC236}">
                <a16:creationId xmlns:a16="http://schemas.microsoft.com/office/drawing/2014/main" id="{A4762D79-2F60-4587-BE64-8D129B0F5AF8}"/>
              </a:ext>
            </a:extLst>
          </p:cNvPr>
          <p:cNvSpPr>
            <a:spLocks noGrp="1"/>
          </p:cNvSpPr>
          <p:nvPr>
            <p:ph idx="1"/>
          </p:nvPr>
        </p:nvSpPr>
        <p:spPr>
          <a:xfrm>
            <a:off x="1251678" y="1399309"/>
            <a:ext cx="10178322" cy="4480283"/>
          </a:xfrm>
        </p:spPr>
        <p:txBody>
          <a:bodyPr>
            <a:normAutofit/>
          </a:bodyPr>
          <a:lstStyle/>
          <a:p>
            <a:r>
              <a:rPr lang="en-PH" sz="3200" dirty="0"/>
              <a:t>Now that you have already set up the database with a table name: </a:t>
            </a:r>
            <a:r>
              <a:rPr lang="en-PH" sz="3200" i="1" dirty="0" err="1"/>
              <a:t>StudentGrades</a:t>
            </a:r>
            <a:r>
              <a:rPr lang="en-PH" sz="3200" dirty="0"/>
              <a:t>. Create a program that will be able to retrieve the grades of the students. The program will ask for the name of the student, then the program will show the corresponding grade.</a:t>
            </a:r>
            <a:endParaRPr lang="en-PH" sz="3200" i="1" dirty="0"/>
          </a:p>
          <a:p>
            <a:pPr marL="0" indent="0" algn="ctr">
              <a:buNone/>
            </a:pPr>
            <a:r>
              <a:rPr lang="en-PH" sz="3200" i="1" dirty="0"/>
              <a:t>Take note of the FORMAT: Student’s Name - Grade</a:t>
            </a:r>
          </a:p>
        </p:txBody>
      </p:sp>
    </p:spTree>
    <p:extLst>
      <p:ext uri="{BB962C8B-B14F-4D97-AF65-F5344CB8AC3E}">
        <p14:creationId xmlns:p14="http://schemas.microsoft.com/office/powerpoint/2010/main" val="185001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0B3F-B12D-44C3-AA85-3DC0968013BC}"/>
              </a:ext>
            </a:extLst>
          </p:cNvPr>
          <p:cNvSpPr>
            <a:spLocks noGrp="1"/>
          </p:cNvSpPr>
          <p:nvPr>
            <p:ph type="title"/>
          </p:nvPr>
        </p:nvSpPr>
        <p:spPr/>
        <p:txBody>
          <a:bodyPr/>
          <a:lstStyle/>
          <a:p>
            <a:r>
              <a:rPr lang="en-US" dirty="0"/>
              <a:t>WHAT CAN SQL DO!?</a:t>
            </a:r>
          </a:p>
        </p:txBody>
      </p:sp>
      <p:sp>
        <p:nvSpPr>
          <p:cNvPr id="3" name="Content Placeholder 2">
            <a:extLst>
              <a:ext uri="{FF2B5EF4-FFF2-40B4-BE49-F238E27FC236}">
                <a16:creationId xmlns:a16="http://schemas.microsoft.com/office/drawing/2014/main" id="{096AECC1-7F9E-42F4-82C8-A0D441B5C65A}"/>
              </a:ext>
            </a:extLst>
          </p:cNvPr>
          <p:cNvSpPr>
            <a:spLocks noGrp="1"/>
          </p:cNvSpPr>
          <p:nvPr>
            <p:ph idx="1"/>
          </p:nvPr>
        </p:nvSpPr>
        <p:spPr/>
        <p:txBody>
          <a:bodyPr numCol="2">
            <a:normAutofit/>
          </a:bodyPr>
          <a:lstStyle/>
          <a:p>
            <a:r>
              <a:rPr lang="en-US" sz="2400" dirty="0"/>
              <a:t>SQL can execute queries against a database</a:t>
            </a:r>
          </a:p>
          <a:p>
            <a:r>
              <a:rPr lang="en-US" sz="2400" dirty="0"/>
              <a:t>SQL can retrieve data from a database</a:t>
            </a:r>
          </a:p>
          <a:p>
            <a:r>
              <a:rPr lang="en-US" sz="2400" dirty="0"/>
              <a:t>SQL can insert records in a database</a:t>
            </a:r>
          </a:p>
          <a:p>
            <a:r>
              <a:rPr lang="en-US" sz="2400" dirty="0"/>
              <a:t>SQL can update records in a database</a:t>
            </a:r>
          </a:p>
          <a:p>
            <a:r>
              <a:rPr lang="en-US" sz="2400" dirty="0"/>
              <a:t>SQL can delete records from a database</a:t>
            </a:r>
          </a:p>
          <a:p>
            <a:r>
              <a:rPr lang="en-US" sz="2400" dirty="0"/>
              <a:t>SQL can create new databases</a:t>
            </a:r>
          </a:p>
          <a:p>
            <a:r>
              <a:rPr lang="en-US" sz="2400" dirty="0"/>
              <a:t>SQL can create new tables in a database</a:t>
            </a:r>
          </a:p>
        </p:txBody>
      </p:sp>
    </p:spTree>
    <p:extLst>
      <p:ext uri="{BB962C8B-B14F-4D97-AF65-F5344CB8AC3E}">
        <p14:creationId xmlns:p14="http://schemas.microsoft.com/office/powerpoint/2010/main" val="392459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0601-F4C6-4102-8895-EB7851AD07D9}"/>
              </a:ext>
            </a:extLst>
          </p:cNvPr>
          <p:cNvSpPr>
            <a:spLocks noGrp="1"/>
          </p:cNvSpPr>
          <p:nvPr>
            <p:ph type="title"/>
          </p:nvPr>
        </p:nvSpPr>
        <p:spPr/>
        <p:txBody>
          <a:bodyPr/>
          <a:lstStyle/>
          <a:p>
            <a:r>
              <a:rPr lang="en-US" dirty="0"/>
              <a:t>Basic </a:t>
            </a:r>
            <a:r>
              <a:rPr lang="en-US" dirty="0" err="1"/>
              <a:t>Sql</a:t>
            </a:r>
            <a:r>
              <a:rPr lang="en-US" dirty="0"/>
              <a:t> commands</a:t>
            </a:r>
          </a:p>
        </p:txBody>
      </p:sp>
      <p:sp>
        <p:nvSpPr>
          <p:cNvPr id="5" name="Text Placeholder 4">
            <a:extLst>
              <a:ext uri="{FF2B5EF4-FFF2-40B4-BE49-F238E27FC236}">
                <a16:creationId xmlns:a16="http://schemas.microsoft.com/office/drawing/2014/main" id="{025E0834-6DA7-436A-81D5-DEA6E766298A}"/>
              </a:ext>
            </a:extLst>
          </p:cNvPr>
          <p:cNvSpPr>
            <a:spLocks noGrp="1"/>
          </p:cNvSpPr>
          <p:nvPr>
            <p:ph type="body" idx="1"/>
          </p:nvPr>
        </p:nvSpPr>
        <p:spPr/>
        <p:txBody>
          <a:bodyPr/>
          <a:lstStyle/>
          <a:p>
            <a:r>
              <a:rPr lang="en-US" dirty="0" err="1"/>
              <a:t>Lezgo</a:t>
            </a:r>
            <a:r>
              <a:rPr lang="en-US" dirty="0"/>
              <a:t> with the fun stuffs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90262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1BAA-092C-4CBD-9540-E6144E33383E}"/>
              </a:ext>
            </a:extLst>
          </p:cNvPr>
          <p:cNvSpPr>
            <a:spLocks noGrp="1"/>
          </p:cNvSpPr>
          <p:nvPr>
            <p:ph type="title"/>
          </p:nvPr>
        </p:nvSpPr>
        <p:spPr/>
        <p:txBody>
          <a:bodyPr/>
          <a:lstStyle/>
          <a:p>
            <a:r>
              <a:rPr lang="en-US" dirty="0"/>
              <a:t>Keep in mind that…</a:t>
            </a:r>
          </a:p>
        </p:txBody>
      </p:sp>
      <p:sp>
        <p:nvSpPr>
          <p:cNvPr id="3" name="Content Placeholder 2">
            <a:extLst>
              <a:ext uri="{FF2B5EF4-FFF2-40B4-BE49-F238E27FC236}">
                <a16:creationId xmlns:a16="http://schemas.microsoft.com/office/drawing/2014/main" id="{4A3476F2-DBE4-42E3-89D3-E6F867C2FCD7}"/>
              </a:ext>
            </a:extLst>
          </p:cNvPr>
          <p:cNvSpPr>
            <a:spLocks noGrp="1"/>
          </p:cNvSpPr>
          <p:nvPr>
            <p:ph idx="1"/>
          </p:nvPr>
        </p:nvSpPr>
        <p:spPr/>
        <p:txBody>
          <a:bodyPr>
            <a:normAutofit/>
          </a:bodyPr>
          <a:lstStyle/>
          <a:p>
            <a:r>
              <a:rPr lang="en-US" sz="2800" dirty="0"/>
              <a:t>SQL keywords are NOT case sensitive</a:t>
            </a:r>
          </a:p>
          <a:p>
            <a:pPr lvl="1"/>
            <a:r>
              <a:rPr lang="en-US" sz="2600" dirty="0"/>
              <a:t>“select” is the same as “SELECT”</a:t>
            </a:r>
          </a:p>
          <a:p>
            <a:pPr lvl="1"/>
            <a:r>
              <a:rPr lang="en-US" sz="2400" dirty="0"/>
              <a:t>But for formality, we will write SQL keywords in upper-case </a:t>
            </a:r>
            <a:r>
              <a:rPr lang="en-US" sz="2400" dirty="0">
                <a:sym typeface="Wingdings" panose="05000000000000000000" pitchFamily="2" charset="2"/>
              </a:rPr>
              <a:t></a:t>
            </a:r>
          </a:p>
          <a:p>
            <a:r>
              <a:rPr lang="en-US" sz="2800" dirty="0"/>
              <a:t>Semicolon after SQL Statements?</a:t>
            </a:r>
          </a:p>
          <a:p>
            <a:pPr lvl="1"/>
            <a:r>
              <a:rPr lang="en-US" sz="2400" dirty="0"/>
              <a:t>Some database systems require a semicolon at the end of each SQL statement.</a:t>
            </a:r>
          </a:p>
          <a:p>
            <a:pPr lvl="1"/>
            <a:r>
              <a:rPr lang="en-US" sz="2400" dirty="0"/>
              <a:t>We will use SEMICOLON (;) at the end of each SQL statements </a:t>
            </a:r>
            <a:r>
              <a:rPr lang="en-US" sz="2400" dirty="0">
                <a:sym typeface="Wingdings" panose="05000000000000000000" pitchFamily="2" charset="2"/>
              </a:rPr>
              <a:t></a:t>
            </a:r>
            <a:endParaRPr lang="en-US" sz="2400" dirty="0"/>
          </a:p>
          <a:p>
            <a:endParaRPr lang="en-US" sz="2800" dirty="0"/>
          </a:p>
        </p:txBody>
      </p:sp>
    </p:spTree>
    <p:extLst>
      <p:ext uri="{BB962C8B-B14F-4D97-AF65-F5344CB8AC3E}">
        <p14:creationId xmlns:p14="http://schemas.microsoft.com/office/powerpoint/2010/main" val="248686980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1104</TotalTime>
  <Words>1087</Words>
  <Application>Microsoft Office PowerPoint</Application>
  <PresentationFormat>Widescreen</PresentationFormat>
  <Paragraphs>179</Paragraphs>
  <Slides>67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Gill Sans MT</vt:lpstr>
      <vt:lpstr>Impact</vt:lpstr>
      <vt:lpstr>Wingdings</vt:lpstr>
      <vt:lpstr>Badge</vt:lpstr>
      <vt:lpstr>PowerPoint Presentation</vt:lpstr>
      <vt:lpstr>REQUIRED INSTALLATION FOR THIS WORKSHOP</vt:lpstr>
      <vt:lpstr>OUTLINE</vt:lpstr>
      <vt:lpstr>INTRODUCTION TO SQL</vt:lpstr>
      <vt:lpstr>Relational databases</vt:lpstr>
      <vt:lpstr>What is sql!?</vt:lpstr>
      <vt:lpstr>WHAT CAN SQL DO!?</vt:lpstr>
      <vt:lpstr>Basic Sql commands</vt:lpstr>
      <vt:lpstr>Keep in mind that…</vt:lpstr>
      <vt:lpstr>SELECT</vt:lpstr>
      <vt:lpstr>WHERE</vt:lpstr>
      <vt:lpstr>INSERT INTO</vt:lpstr>
      <vt:lpstr>update</vt:lpstr>
      <vt:lpstr>DELETE</vt:lpstr>
      <vt:lpstr>Create TABLE</vt:lpstr>
      <vt:lpstr>DROP TABLE</vt:lpstr>
      <vt:lpstr>How to comment</vt:lpstr>
      <vt:lpstr>HOW TO COMMENT</vt:lpstr>
      <vt:lpstr>DATA TYPES</vt:lpstr>
      <vt:lpstr>Data types</vt:lpstr>
      <vt:lpstr>CONSTRAINTS</vt:lpstr>
      <vt:lpstr>CONSTRAINTS</vt:lpstr>
      <vt:lpstr>Short introduction to PYTHON</vt:lpstr>
      <vt:lpstr>WHAT IS PYTHON!?</vt:lpstr>
      <vt:lpstr>SYNTAX</vt:lpstr>
      <vt:lpstr>INPUT AND print</vt:lpstr>
      <vt:lpstr>VARIABLES</vt:lpstr>
      <vt:lpstr>casting</vt:lpstr>
      <vt:lpstr>list</vt:lpstr>
      <vt:lpstr>ACCESS LIST</vt:lpstr>
      <vt:lpstr>TUPLES</vt:lpstr>
      <vt:lpstr>Access tuples</vt:lpstr>
      <vt:lpstr>If statements</vt:lpstr>
      <vt:lpstr>WHILE LOOP</vt:lpstr>
      <vt:lpstr>FOR LOOP</vt:lpstr>
      <vt:lpstr>CREATING FUNCTIONS</vt:lpstr>
      <vt:lpstr>CALLING FUNCTIONS</vt:lpstr>
      <vt:lpstr>Exception handling</vt:lpstr>
      <vt:lpstr>Exception handling</vt:lpstr>
      <vt:lpstr>INTERGRATING SQL WITH PYTHON</vt:lpstr>
      <vt:lpstr>SQLite</vt:lpstr>
      <vt:lpstr>SQLITE</vt:lpstr>
      <vt:lpstr>CREATE A .DB FILE</vt:lpstr>
      <vt:lpstr>CONNECTING PYTHON</vt:lpstr>
      <vt:lpstr>Iterate with result-set</vt:lpstr>
      <vt:lpstr>MYSQL</vt:lpstr>
      <vt:lpstr>MYSQL</vt:lpstr>
      <vt:lpstr>SQLITE VS MYSQL</vt:lpstr>
      <vt:lpstr>Db4free.net</vt:lpstr>
      <vt:lpstr>CREATE AN ACCOUNT</vt:lpstr>
      <vt:lpstr>FILL OUT THE FIELDS</vt:lpstr>
      <vt:lpstr>VERIFY YOUR ACCOUNT</vt:lpstr>
      <vt:lpstr>GO TO PHPMYADMIN</vt:lpstr>
      <vt:lpstr>PowerPoint Presentation</vt:lpstr>
      <vt:lpstr>RUN Python IDLE</vt:lpstr>
      <vt:lpstr>CREATE A TABLE</vt:lpstr>
      <vt:lpstr>PowerPoint Presentation</vt:lpstr>
      <vt:lpstr>INSERT DATA</vt:lpstr>
      <vt:lpstr>PowerPoint Presentation</vt:lpstr>
      <vt:lpstr>INSERT DATA DYNAMCALLY</vt:lpstr>
      <vt:lpstr>READ ALL DATA WITH CONDITION</vt:lpstr>
      <vt:lpstr>PowerPoint Presentation</vt:lpstr>
      <vt:lpstr>PowerPoint Presentation</vt:lpstr>
      <vt:lpstr>ACTIVITIES</vt:lpstr>
      <vt:lpstr>ACTIVITY1</vt:lpstr>
      <vt:lpstr>ACTIVITY 2</vt:lpstr>
      <vt:lpstr>ACTIVITY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Pambid</dc:creator>
  <cp:lastModifiedBy>Luis Pambid</cp:lastModifiedBy>
  <cp:revision>550</cp:revision>
  <dcterms:created xsi:type="dcterms:W3CDTF">2018-10-25T22:06:40Z</dcterms:created>
  <dcterms:modified xsi:type="dcterms:W3CDTF">2018-12-15T15:16:40Z</dcterms:modified>
</cp:coreProperties>
</file>