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4"/>
  </p:notesMasterIdLst>
  <p:handoutMasterIdLst>
    <p:handoutMasterId r:id="rId85"/>
  </p:handoutMasterIdLst>
  <p:sldIdLst>
    <p:sldId id="313" r:id="rId2"/>
    <p:sldId id="414" r:id="rId3"/>
    <p:sldId id="415" r:id="rId4"/>
    <p:sldId id="416" r:id="rId5"/>
    <p:sldId id="314" r:id="rId6"/>
    <p:sldId id="315" r:id="rId7"/>
    <p:sldId id="417" r:id="rId8"/>
    <p:sldId id="418" r:id="rId9"/>
    <p:sldId id="419" r:id="rId10"/>
    <p:sldId id="437" r:id="rId11"/>
    <p:sldId id="443" r:id="rId12"/>
    <p:sldId id="316" r:id="rId13"/>
    <p:sldId id="317" r:id="rId14"/>
    <p:sldId id="318" r:id="rId15"/>
    <p:sldId id="319" r:id="rId16"/>
    <p:sldId id="320" r:id="rId17"/>
    <p:sldId id="321" r:id="rId18"/>
    <p:sldId id="420" r:id="rId19"/>
    <p:sldId id="421" r:id="rId20"/>
    <p:sldId id="392" r:id="rId21"/>
    <p:sldId id="393" r:id="rId22"/>
    <p:sldId id="394" r:id="rId23"/>
    <p:sldId id="385" r:id="rId24"/>
    <p:sldId id="391" r:id="rId25"/>
    <p:sldId id="422" r:id="rId26"/>
    <p:sldId id="395" r:id="rId27"/>
    <p:sldId id="396" r:id="rId28"/>
    <p:sldId id="423" r:id="rId29"/>
    <p:sldId id="424" r:id="rId30"/>
    <p:sldId id="447" r:id="rId31"/>
    <p:sldId id="425" r:id="rId32"/>
    <p:sldId id="381" r:id="rId33"/>
    <p:sldId id="382" r:id="rId34"/>
    <p:sldId id="438" r:id="rId35"/>
    <p:sldId id="383" r:id="rId36"/>
    <p:sldId id="384" r:id="rId37"/>
    <p:sldId id="426" r:id="rId38"/>
    <p:sldId id="386" r:id="rId39"/>
    <p:sldId id="387" r:id="rId40"/>
    <p:sldId id="390" r:id="rId41"/>
    <p:sldId id="397" r:id="rId42"/>
    <p:sldId id="398" r:id="rId43"/>
    <p:sldId id="399" r:id="rId44"/>
    <p:sldId id="400" r:id="rId45"/>
    <p:sldId id="401" r:id="rId46"/>
    <p:sldId id="402" r:id="rId47"/>
    <p:sldId id="427" r:id="rId48"/>
    <p:sldId id="444" r:id="rId49"/>
    <p:sldId id="445" r:id="rId50"/>
    <p:sldId id="446" r:id="rId51"/>
    <p:sldId id="428" r:id="rId52"/>
    <p:sldId id="429" r:id="rId53"/>
    <p:sldId id="430" r:id="rId54"/>
    <p:sldId id="403" r:id="rId55"/>
    <p:sldId id="404" r:id="rId56"/>
    <p:sldId id="439" r:id="rId57"/>
    <p:sldId id="440" r:id="rId58"/>
    <p:sldId id="441" r:id="rId59"/>
    <p:sldId id="442" r:id="rId60"/>
    <p:sldId id="405" r:id="rId61"/>
    <p:sldId id="406" r:id="rId62"/>
    <p:sldId id="407" r:id="rId63"/>
    <p:sldId id="408" r:id="rId64"/>
    <p:sldId id="409" r:id="rId65"/>
    <p:sldId id="431" r:id="rId66"/>
    <p:sldId id="432" r:id="rId67"/>
    <p:sldId id="433" r:id="rId68"/>
    <p:sldId id="434" r:id="rId69"/>
    <p:sldId id="326" r:id="rId70"/>
    <p:sldId id="410" r:id="rId71"/>
    <p:sldId id="411" r:id="rId72"/>
    <p:sldId id="412" r:id="rId73"/>
    <p:sldId id="322" r:id="rId74"/>
    <p:sldId id="352" r:id="rId75"/>
    <p:sldId id="323" r:id="rId76"/>
    <p:sldId id="324" r:id="rId77"/>
    <p:sldId id="355" r:id="rId78"/>
    <p:sldId id="353" r:id="rId79"/>
    <p:sldId id="354" r:id="rId80"/>
    <p:sldId id="325" r:id="rId81"/>
    <p:sldId id="435" r:id="rId82"/>
    <p:sldId id="436" r:id="rId83"/>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00"/>
    <a:srgbClr val="0000FF"/>
    <a:srgbClr val="B00082"/>
    <a:srgbClr val="000074"/>
    <a:srgbClr val="FF3399"/>
    <a:srgbClr val="005FEA"/>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81818" autoAdjust="0"/>
  </p:normalViewPr>
  <p:slideViewPr>
    <p:cSldViewPr>
      <p:cViewPr varScale="1">
        <p:scale>
          <a:sx n="74" d="100"/>
          <a:sy n="74" d="100"/>
        </p:scale>
        <p:origin x="1714"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pPr>
              <a:defRPr/>
            </a:pPr>
            <a:fld id="{12E73D16-0837-4FF9-A99F-FFA8C31D9DC0}" type="slidenum">
              <a:rPr lang="en-US"/>
              <a:pPr>
                <a:defRPr/>
              </a:pPr>
              <a:t>‹#›</a:t>
            </a:fld>
            <a:endParaRPr lang="en-US"/>
          </a:p>
        </p:txBody>
      </p:sp>
    </p:spTree>
    <p:extLst>
      <p:ext uri="{BB962C8B-B14F-4D97-AF65-F5344CB8AC3E}">
        <p14:creationId xmlns:p14="http://schemas.microsoft.com/office/powerpoint/2010/main" val="305453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pPr>
              <a:defRPr/>
            </a:pPr>
            <a:fld id="{808FD403-6350-4FC9-AF71-7EC71A35A7C1}" type="slidenum">
              <a:rPr lang="en-US"/>
              <a:pPr>
                <a:defRPr/>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6023" name="Rectangle 7"/>
          <p:cNvSpPr>
            <a:spLocks noGrp="1" noRot="1" noChangeAspect="1" noChangeArrowheads="1" noTextEdit="1"/>
          </p:cNvSpPr>
          <p:nvPr>
            <p:ph type="sldImg" idx="2"/>
          </p:nvPr>
        </p:nvSpPr>
        <p:spPr bwMode="auto">
          <a:xfrm>
            <a:off x="1144588" y="687388"/>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55178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4DE86F6-667D-451F-9FCD-8984E162D560}" type="slidenum">
              <a:rPr lang="en-US" altLang="en-US" sz="1000" smtClean="0"/>
              <a:pPr/>
              <a:t>1</a:t>
            </a:fld>
            <a:endParaRPr lang="en-US" altLang="en-US" sz="1000" smtClean="0"/>
          </a:p>
        </p:txBody>
      </p:sp>
      <p:sp>
        <p:nvSpPr>
          <p:cNvPr id="87043" name="Rectangle 2"/>
          <p:cNvSpPr>
            <a:spLocks noGrp="1" noRot="1" noChangeAspect="1" noChangeArrowheads="1" noTextEdit="1"/>
          </p:cNvSpPr>
          <p:nvPr>
            <p:ph type="sldImg"/>
          </p:nvPr>
        </p:nvSpPr>
        <p:spPr>
          <a:ln cap="flat"/>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4527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DB2AD71-22C9-4EB4-9BF8-47CED4A3D5B2}" type="slidenum">
              <a:rPr lang="en-US" altLang="en-US" sz="1000" smtClean="0"/>
              <a:pPr/>
              <a:t>20</a:t>
            </a:fld>
            <a:endParaRPr lang="en-US" altLang="en-US" sz="1000" smtClean="0"/>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70961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884A2501-30D1-48D2-8DBE-3A03A8EBDE29}" type="slidenum">
              <a:rPr lang="en-US" altLang="en-US" sz="1000" smtClean="0"/>
              <a:pPr/>
              <a:t>21</a:t>
            </a:fld>
            <a:endParaRPr lang="en-US" altLang="en-US" sz="1000" smtClean="0"/>
          </a:p>
        </p:txBody>
      </p:sp>
      <p:sp>
        <p:nvSpPr>
          <p:cNvPr id="97283" name="Rectangle 2"/>
          <p:cNvSpPr>
            <a:spLocks noGrp="1" noRot="1" noChangeAspect="1" noChangeArrowheads="1" noTextEdit="1"/>
          </p:cNvSpPr>
          <p:nvPr>
            <p:ph type="sldImg"/>
          </p:nvPr>
        </p:nvSpPr>
        <p:spPr>
          <a:ln cap="flat"/>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50987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84546DC-495E-4636-AEA7-B6FF5C1A36DF}" type="slidenum">
              <a:rPr lang="en-US" altLang="en-US" sz="1000" smtClean="0"/>
              <a:pPr/>
              <a:t>22</a:t>
            </a:fld>
            <a:endParaRPr lang="en-US" altLang="en-US" sz="1000" smtClean="0"/>
          </a:p>
        </p:txBody>
      </p:sp>
      <p:sp>
        <p:nvSpPr>
          <p:cNvPr id="98307" name="Rectangle 2"/>
          <p:cNvSpPr>
            <a:spLocks noGrp="1" noRot="1" noChangeAspect="1" noChangeArrowheads="1" noTextEdit="1"/>
          </p:cNvSpPr>
          <p:nvPr>
            <p:ph type="sldImg"/>
          </p:nvPr>
        </p:nvSpPr>
        <p:spPr>
          <a:ln cap="flat"/>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13591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53F05B9-CA23-4012-B819-5CD0A2B088F6}" type="slidenum">
              <a:rPr lang="en-US" altLang="en-US" sz="1000" smtClean="0"/>
              <a:pPr/>
              <a:t>23</a:t>
            </a:fld>
            <a:endParaRPr lang="en-US" altLang="en-US" sz="1000" smtClean="0"/>
          </a:p>
        </p:txBody>
      </p:sp>
      <p:sp>
        <p:nvSpPr>
          <p:cNvPr id="99331" name="Rectangle 2"/>
          <p:cNvSpPr>
            <a:spLocks noGrp="1" noRot="1" noChangeAspect="1" noChangeArrowheads="1" noTextEdit="1"/>
          </p:cNvSpPr>
          <p:nvPr>
            <p:ph type="sldImg"/>
          </p:nvPr>
        </p:nvSpPr>
        <p:spPr>
          <a:ln cap="flat"/>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777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83AA5814-636E-4547-9806-46218944C1DE}" type="slidenum">
              <a:rPr lang="en-US" altLang="en-US" sz="1000" smtClean="0"/>
              <a:pPr/>
              <a:t>24</a:t>
            </a:fld>
            <a:endParaRPr lang="en-US" altLang="en-US" sz="1000" smtClean="0"/>
          </a:p>
        </p:txBody>
      </p:sp>
      <p:sp>
        <p:nvSpPr>
          <p:cNvPr id="100355" name="Rectangle 2"/>
          <p:cNvSpPr>
            <a:spLocks noGrp="1" noRot="1" noChangeAspect="1" noChangeArrowheads="1" noTextEdit="1"/>
          </p:cNvSpPr>
          <p:nvPr>
            <p:ph type="sldImg"/>
          </p:nvPr>
        </p:nvSpPr>
        <p:spPr>
          <a:ln cap="flat"/>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386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BF7F9478-65E7-4B4E-A78E-CBD86731AFED}" type="slidenum">
              <a:rPr lang="en-US" altLang="en-US" sz="1000" smtClean="0"/>
              <a:pPr/>
              <a:t>26</a:t>
            </a:fld>
            <a:endParaRPr lang="en-US" altLang="en-US" sz="1000" smtClean="0"/>
          </a:p>
        </p:txBody>
      </p:sp>
      <p:sp>
        <p:nvSpPr>
          <p:cNvPr id="101379" name="Rectangle 2"/>
          <p:cNvSpPr>
            <a:spLocks noGrp="1" noRot="1" noChangeAspect="1" noChangeArrowheads="1" noTextEdit="1"/>
          </p:cNvSpPr>
          <p:nvPr>
            <p:ph type="sldImg"/>
          </p:nvPr>
        </p:nvSpPr>
        <p:spPr>
          <a:ln cap="flat"/>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82150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897C08BE-1B5E-44AB-B0AC-4A8BF0973A0A}" type="slidenum">
              <a:rPr lang="en-US" altLang="en-US" sz="1000" smtClean="0"/>
              <a:pPr/>
              <a:t>27</a:t>
            </a:fld>
            <a:endParaRPr lang="en-US" altLang="en-US" sz="1000" smtClean="0"/>
          </a:p>
        </p:txBody>
      </p:sp>
      <p:sp>
        <p:nvSpPr>
          <p:cNvPr id="102403" name="Rectangle 2"/>
          <p:cNvSpPr>
            <a:spLocks noGrp="1" noRot="1" noChangeAspect="1" noChangeArrowheads="1" noTextEdit="1"/>
          </p:cNvSpPr>
          <p:nvPr>
            <p:ph type="sldImg"/>
          </p:nvPr>
        </p:nvSpPr>
        <p:spPr>
          <a:ln cap="flat"/>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0796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754A5A37-F3CA-4053-8176-F937A5BFE799}" type="slidenum">
              <a:rPr lang="en-US" altLang="en-US" sz="1000" smtClean="0"/>
              <a:pPr/>
              <a:t>32</a:t>
            </a:fld>
            <a:endParaRPr lang="en-US" altLang="en-US" sz="1000" smtClean="0"/>
          </a:p>
        </p:txBody>
      </p:sp>
      <p:sp>
        <p:nvSpPr>
          <p:cNvPr id="103427" name="Rectangle 2"/>
          <p:cNvSpPr>
            <a:spLocks noGrp="1" noRot="1" noChangeAspect="1" noChangeArrowheads="1" noTextEdit="1"/>
          </p:cNvSpPr>
          <p:nvPr>
            <p:ph type="sldImg"/>
          </p:nvPr>
        </p:nvSpPr>
        <p:spPr>
          <a:ln cap="flat"/>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98609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F3B22F68-1C84-45B6-8CA5-D94EB4149C4F}" type="slidenum">
              <a:rPr lang="en-US" altLang="en-US" sz="1000" smtClean="0"/>
              <a:pPr/>
              <a:t>33</a:t>
            </a:fld>
            <a:endParaRPr lang="en-US" altLang="en-US" sz="1000" smtClean="0"/>
          </a:p>
        </p:txBody>
      </p:sp>
      <p:sp>
        <p:nvSpPr>
          <p:cNvPr id="104451" name="Rectangle 2"/>
          <p:cNvSpPr>
            <a:spLocks noGrp="1" noRot="1" noChangeAspect="1" noChangeArrowheads="1" noTextEdit="1"/>
          </p:cNvSpPr>
          <p:nvPr>
            <p:ph type="sldImg"/>
          </p:nvPr>
        </p:nvSpPr>
        <p:spPr>
          <a:ln cap="flat"/>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75520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EC5509A-C432-460F-B326-DCDD8A9D970C}" type="slidenum">
              <a:rPr lang="en-US" altLang="en-US" sz="1000" smtClean="0"/>
              <a:pPr/>
              <a:t>35</a:t>
            </a:fld>
            <a:endParaRPr lang="en-US" altLang="en-US" sz="1000" smtClean="0"/>
          </a:p>
        </p:txBody>
      </p:sp>
      <p:sp>
        <p:nvSpPr>
          <p:cNvPr id="105475" name="Rectangle 2"/>
          <p:cNvSpPr>
            <a:spLocks noGrp="1" noRot="1" noChangeAspect="1" noChangeArrowheads="1" noTextEdit="1"/>
          </p:cNvSpPr>
          <p:nvPr>
            <p:ph type="sldImg"/>
          </p:nvPr>
        </p:nvSpPr>
        <p:spPr>
          <a:ln cap="flat"/>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103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46B6A653-837C-468A-B474-D9DCD8B00461}" type="slidenum">
              <a:rPr lang="en-US" altLang="en-US" sz="1000" smtClean="0"/>
              <a:pPr/>
              <a:t>5</a:t>
            </a:fld>
            <a:endParaRPr lang="en-US" altLang="en-US" sz="1000" smtClean="0"/>
          </a:p>
        </p:txBody>
      </p:sp>
      <p:sp>
        <p:nvSpPr>
          <p:cNvPr id="88067" name="Rectangle 2"/>
          <p:cNvSpPr>
            <a:spLocks noGrp="1" noRot="1" noChangeAspect="1" noChangeArrowheads="1" noTextEdit="1"/>
          </p:cNvSpPr>
          <p:nvPr>
            <p:ph type="sldImg"/>
          </p:nvPr>
        </p:nvSpPr>
        <p:spPr>
          <a:ln cap="flat"/>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88869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DA0D8BF-5D8B-4C40-8406-7D3669D02623}" type="slidenum">
              <a:rPr lang="en-US" altLang="en-US" sz="1000" smtClean="0"/>
              <a:pPr/>
              <a:t>36</a:t>
            </a:fld>
            <a:endParaRPr lang="en-US" altLang="en-US" sz="1000" smtClean="0"/>
          </a:p>
        </p:txBody>
      </p:sp>
      <p:sp>
        <p:nvSpPr>
          <p:cNvPr id="106499" name="Rectangle 2"/>
          <p:cNvSpPr>
            <a:spLocks noGrp="1" noRot="1" noChangeAspect="1" noChangeArrowheads="1" noTextEdit="1"/>
          </p:cNvSpPr>
          <p:nvPr>
            <p:ph type="sldImg"/>
          </p:nvPr>
        </p:nvSpPr>
        <p:spPr>
          <a:ln cap="flat"/>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5716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DE9807FA-9FB2-4776-94EF-1EB07101EF09}" type="slidenum">
              <a:rPr lang="en-US" altLang="en-US" sz="1000" smtClean="0"/>
              <a:pPr/>
              <a:t>37</a:t>
            </a:fld>
            <a:endParaRPr lang="en-US" altLang="en-US" sz="1000" smtClean="0"/>
          </a:p>
        </p:txBody>
      </p:sp>
      <p:sp>
        <p:nvSpPr>
          <p:cNvPr id="107523" name="Rectangle 2"/>
          <p:cNvSpPr>
            <a:spLocks noGrp="1" noRot="1" noChangeAspect="1" noChangeArrowheads="1" noTextEdit="1"/>
          </p:cNvSpPr>
          <p:nvPr>
            <p:ph type="sldImg"/>
          </p:nvPr>
        </p:nvSpPr>
        <p:spPr>
          <a:ln cap="flat"/>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53658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01A46E3-0FDE-450E-85E9-85595B88D009}" type="slidenum">
              <a:rPr lang="en-US" altLang="en-US" sz="1000" smtClean="0"/>
              <a:pPr/>
              <a:t>38</a:t>
            </a:fld>
            <a:endParaRPr lang="en-US" altLang="en-US" sz="1000" smtClean="0"/>
          </a:p>
        </p:txBody>
      </p:sp>
      <p:sp>
        <p:nvSpPr>
          <p:cNvPr id="108547" name="Rectangle 2"/>
          <p:cNvSpPr>
            <a:spLocks noGrp="1" noRot="1" noChangeAspect="1" noChangeArrowheads="1" noTextEdit="1"/>
          </p:cNvSpPr>
          <p:nvPr>
            <p:ph type="sldImg"/>
          </p:nvPr>
        </p:nvSpPr>
        <p:spPr>
          <a:ln cap="flat"/>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95959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FE66FD41-DAEF-4B62-9C6D-B5517E56C050}" type="slidenum">
              <a:rPr lang="en-US" altLang="en-US" sz="1000" smtClean="0"/>
              <a:pPr/>
              <a:t>39</a:t>
            </a:fld>
            <a:endParaRPr lang="en-US" altLang="en-US" sz="1000" smtClean="0"/>
          </a:p>
        </p:txBody>
      </p:sp>
      <p:sp>
        <p:nvSpPr>
          <p:cNvPr id="109571" name="Rectangle 2"/>
          <p:cNvSpPr>
            <a:spLocks noGrp="1" noRot="1" noChangeAspect="1" noChangeArrowheads="1" noTextEdit="1"/>
          </p:cNvSpPr>
          <p:nvPr>
            <p:ph type="sldImg"/>
          </p:nvPr>
        </p:nvSpPr>
        <p:spPr>
          <a:ln cap="flat"/>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91084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32CB3107-3507-4A2D-AEAB-884C4644BD0F}" type="slidenum">
              <a:rPr lang="en-US" altLang="en-US" sz="1000" smtClean="0"/>
              <a:pPr/>
              <a:t>40</a:t>
            </a:fld>
            <a:endParaRPr lang="en-US" altLang="en-US" sz="1000" smtClean="0"/>
          </a:p>
        </p:txBody>
      </p:sp>
      <p:sp>
        <p:nvSpPr>
          <p:cNvPr id="110595" name="Rectangle 2"/>
          <p:cNvSpPr>
            <a:spLocks noGrp="1" noRot="1" noChangeAspect="1" noChangeArrowheads="1" noTextEdit="1"/>
          </p:cNvSpPr>
          <p:nvPr>
            <p:ph type="sldImg"/>
          </p:nvPr>
        </p:nvSpPr>
        <p:spPr>
          <a:ln cap="flat"/>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26801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B5454D8-0297-46CB-ADEB-D2EFAADE70F1}" type="slidenum">
              <a:rPr lang="en-US" altLang="en-US" sz="1000" smtClean="0"/>
              <a:pPr/>
              <a:t>41</a:t>
            </a:fld>
            <a:endParaRPr lang="en-US" altLang="en-US" sz="1000" smtClean="0"/>
          </a:p>
        </p:txBody>
      </p:sp>
      <p:sp>
        <p:nvSpPr>
          <p:cNvPr id="111619" name="Rectangle 2"/>
          <p:cNvSpPr>
            <a:spLocks noGrp="1" noRot="1" noChangeAspect="1" noChangeArrowheads="1" noTextEdit="1"/>
          </p:cNvSpPr>
          <p:nvPr>
            <p:ph type="sldImg"/>
          </p:nvPr>
        </p:nvSpPr>
        <p:spPr>
          <a:ln cap="flat"/>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86493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EA902D49-25B2-4A2D-8B17-79DAB3C832BF}" type="slidenum">
              <a:rPr lang="en-US" altLang="en-US" sz="1000" smtClean="0"/>
              <a:pPr/>
              <a:t>42</a:t>
            </a:fld>
            <a:endParaRPr lang="en-US" altLang="en-US" sz="1000" smtClean="0"/>
          </a:p>
        </p:txBody>
      </p:sp>
      <p:sp>
        <p:nvSpPr>
          <p:cNvPr id="112643" name="Rectangle 2"/>
          <p:cNvSpPr>
            <a:spLocks noGrp="1" noRot="1" noChangeAspect="1" noChangeArrowheads="1" noTextEdit="1"/>
          </p:cNvSpPr>
          <p:nvPr>
            <p:ph type="sldImg"/>
          </p:nvPr>
        </p:nvSpPr>
        <p:spPr>
          <a:ln cap="flat"/>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38317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8ADECAF-98E5-4000-9053-3106A8648044}" type="slidenum">
              <a:rPr lang="en-US" altLang="en-US" sz="1000" smtClean="0"/>
              <a:pPr/>
              <a:t>43</a:t>
            </a:fld>
            <a:endParaRPr lang="en-US" altLang="en-US" sz="1000" smtClean="0"/>
          </a:p>
        </p:txBody>
      </p:sp>
      <p:sp>
        <p:nvSpPr>
          <p:cNvPr id="113667" name="Rectangle 2"/>
          <p:cNvSpPr>
            <a:spLocks noGrp="1" noRot="1" noChangeAspect="1" noChangeArrowheads="1" noTextEdit="1"/>
          </p:cNvSpPr>
          <p:nvPr>
            <p:ph type="sldImg"/>
          </p:nvPr>
        </p:nvSpPr>
        <p:spPr>
          <a:ln cap="flat"/>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29244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6D10756-D6F8-47AC-823F-E1BE56329909}" type="slidenum">
              <a:rPr lang="en-US" altLang="en-US" sz="1000" smtClean="0"/>
              <a:pPr/>
              <a:t>44</a:t>
            </a:fld>
            <a:endParaRPr lang="en-US" altLang="en-US" sz="1000" smtClean="0"/>
          </a:p>
        </p:txBody>
      </p:sp>
      <p:sp>
        <p:nvSpPr>
          <p:cNvPr id="114691" name="Rectangle 2"/>
          <p:cNvSpPr>
            <a:spLocks noGrp="1" noRot="1" noChangeAspect="1" noChangeArrowheads="1" noTextEdit="1"/>
          </p:cNvSpPr>
          <p:nvPr>
            <p:ph type="sldImg"/>
          </p:nvPr>
        </p:nvSpPr>
        <p:spPr>
          <a:ln cap="flat"/>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1200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85F30CD-D294-4E2A-B7EE-1A2268574EBA}" type="slidenum">
              <a:rPr lang="en-US" altLang="en-US" sz="1000" smtClean="0"/>
              <a:pPr/>
              <a:t>45</a:t>
            </a:fld>
            <a:endParaRPr lang="en-US" altLang="en-US" sz="1000" smtClean="0"/>
          </a:p>
        </p:txBody>
      </p:sp>
      <p:sp>
        <p:nvSpPr>
          <p:cNvPr id="115715" name="Rectangle 2"/>
          <p:cNvSpPr>
            <a:spLocks noGrp="1" noRot="1" noChangeAspect="1" noChangeArrowheads="1" noTextEdit="1"/>
          </p:cNvSpPr>
          <p:nvPr>
            <p:ph type="sldImg"/>
          </p:nvPr>
        </p:nvSpPr>
        <p:spPr>
          <a:ln cap="flat"/>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584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EA8ABE85-7438-4F3E-B64D-94662C107591}" type="slidenum">
              <a:rPr lang="en-US" altLang="en-US" sz="1000" smtClean="0"/>
              <a:pPr/>
              <a:t>6</a:t>
            </a:fld>
            <a:endParaRPr lang="en-US" altLang="en-US" sz="1000" smtClean="0"/>
          </a:p>
        </p:txBody>
      </p:sp>
      <p:sp>
        <p:nvSpPr>
          <p:cNvPr id="89091" name="Rectangle 2"/>
          <p:cNvSpPr>
            <a:spLocks noGrp="1" noRot="1" noChangeAspect="1" noChangeArrowheads="1" noTextEdit="1"/>
          </p:cNvSpPr>
          <p:nvPr>
            <p:ph type="sldImg"/>
          </p:nvPr>
        </p:nvSpPr>
        <p:spPr>
          <a:ln cap="flat"/>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9601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4C053FBF-D583-4839-858E-1E68D8B73326}" type="slidenum">
              <a:rPr lang="en-US" altLang="en-US" sz="1000" smtClean="0"/>
              <a:pPr/>
              <a:t>46</a:t>
            </a:fld>
            <a:endParaRPr lang="en-US" altLang="en-US" sz="1000" smtClean="0"/>
          </a:p>
        </p:txBody>
      </p:sp>
      <p:sp>
        <p:nvSpPr>
          <p:cNvPr id="116739" name="Rectangle 2"/>
          <p:cNvSpPr>
            <a:spLocks noGrp="1" noRot="1" noChangeAspect="1" noChangeArrowheads="1" noTextEdit="1"/>
          </p:cNvSpPr>
          <p:nvPr>
            <p:ph type="sldImg"/>
          </p:nvPr>
        </p:nvSpPr>
        <p:spPr>
          <a:ln cap="flat"/>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10257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D6DFBC39-749D-4FEF-B6F2-FA72C7BF47EB}" type="slidenum">
              <a:rPr lang="en-US" altLang="en-US" sz="1000" smtClean="0"/>
              <a:pPr/>
              <a:t>54</a:t>
            </a:fld>
            <a:endParaRPr lang="en-US" altLang="en-US" sz="1000" smtClean="0"/>
          </a:p>
        </p:txBody>
      </p:sp>
      <p:sp>
        <p:nvSpPr>
          <p:cNvPr id="117763" name="Rectangle 2"/>
          <p:cNvSpPr>
            <a:spLocks noGrp="1" noRot="1" noChangeAspect="1" noChangeArrowheads="1" noTextEdit="1"/>
          </p:cNvSpPr>
          <p:nvPr>
            <p:ph type="sldImg"/>
          </p:nvPr>
        </p:nvSpPr>
        <p:spPr>
          <a:ln cap="flat"/>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47578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F081975D-94D5-4214-9274-341809D6860B}" type="slidenum">
              <a:rPr lang="en-US" altLang="en-US" sz="1000" smtClean="0"/>
              <a:pPr/>
              <a:t>55</a:t>
            </a:fld>
            <a:endParaRPr lang="en-US" altLang="en-US" sz="1000" smtClean="0"/>
          </a:p>
        </p:txBody>
      </p:sp>
      <p:sp>
        <p:nvSpPr>
          <p:cNvPr id="118787" name="Rectangle 2"/>
          <p:cNvSpPr>
            <a:spLocks noGrp="1" noRot="1" noChangeAspect="1" noChangeArrowheads="1" noTextEdit="1"/>
          </p:cNvSpPr>
          <p:nvPr>
            <p:ph type="sldImg"/>
          </p:nvPr>
        </p:nvSpPr>
        <p:spPr>
          <a:ln cap="flat"/>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617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AD9271B6-0EE9-434D-A8F5-5B6499DF806F}" type="slidenum">
              <a:rPr lang="en-US" altLang="en-US" sz="1000" smtClean="0"/>
              <a:pPr/>
              <a:t>60</a:t>
            </a:fld>
            <a:endParaRPr lang="en-US" altLang="en-US" sz="1000" smtClean="0"/>
          </a:p>
        </p:txBody>
      </p:sp>
      <p:sp>
        <p:nvSpPr>
          <p:cNvPr id="119811" name="Rectangle 2"/>
          <p:cNvSpPr>
            <a:spLocks noGrp="1" noRot="1" noChangeAspect="1" noChangeArrowheads="1" noTextEdit="1"/>
          </p:cNvSpPr>
          <p:nvPr>
            <p:ph type="sldImg"/>
          </p:nvPr>
        </p:nvSpPr>
        <p:spPr>
          <a:ln cap="flat"/>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21319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31426D44-E3B7-4BA3-9952-2A791C1FD2EE}" type="slidenum">
              <a:rPr lang="en-US" altLang="en-US" sz="1000" smtClean="0"/>
              <a:pPr/>
              <a:t>61</a:t>
            </a:fld>
            <a:endParaRPr lang="en-US" altLang="en-US" sz="1000" smtClean="0"/>
          </a:p>
        </p:txBody>
      </p:sp>
      <p:sp>
        <p:nvSpPr>
          <p:cNvPr id="120835" name="Rectangle 2"/>
          <p:cNvSpPr>
            <a:spLocks noGrp="1" noRot="1" noChangeAspect="1" noChangeArrowheads="1" noTextEdit="1"/>
          </p:cNvSpPr>
          <p:nvPr>
            <p:ph type="sldImg"/>
          </p:nvPr>
        </p:nvSpPr>
        <p:spPr>
          <a:ln cap="flat"/>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52650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9342D16-7D23-4181-B299-631216C31B5F}" type="slidenum">
              <a:rPr lang="en-US" altLang="en-US" sz="1000" smtClean="0"/>
              <a:pPr/>
              <a:t>62</a:t>
            </a:fld>
            <a:endParaRPr lang="en-US" altLang="en-US" sz="1000" smtClean="0"/>
          </a:p>
        </p:txBody>
      </p:sp>
      <p:sp>
        <p:nvSpPr>
          <p:cNvPr id="121859" name="Rectangle 2"/>
          <p:cNvSpPr>
            <a:spLocks noGrp="1" noRot="1" noChangeAspect="1" noChangeArrowheads="1" noTextEdit="1"/>
          </p:cNvSpPr>
          <p:nvPr>
            <p:ph type="sldImg"/>
          </p:nvPr>
        </p:nvSpPr>
        <p:spPr>
          <a:ln cap="flat"/>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75117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43797B19-E423-4757-9D5E-DDF68FD88959}" type="slidenum">
              <a:rPr lang="en-US" altLang="en-US" sz="1000" smtClean="0"/>
              <a:pPr/>
              <a:t>63</a:t>
            </a:fld>
            <a:endParaRPr lang="en-US" altLang="en-US" sz="1000" smtClean="0"/>
          </a:p>
        </p:txBody>
      </p:sp>
      <p:sp>
        <p:nvSpPr>
          <p:cNvPr id="122883" name="Rectangle 2"/>
          <p:cNvSpPr>
            <a:spLocks noGrp="1" noRot="1" noChangeAspect="1" noChangeArrowheads="1" noTextEdit="1"/>
          </p:cNvSpPr>
          <p:nvPr>
            <p:ph type="sldImg"/>
          </p:nvPr>
        </p:nvSpPr>
        <p:spPr>
          <a:ln cap="flat"/>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81209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8160E5A-B3D2-4096-A5E3-CA5D2775EAD8}" type="slidenum">
              <a:rPr lang="en-US" altLang="en-US" sz="1000" smtClean="0"/>
              <a:pPr/>
              <a:t>64</a:t>
            </a:fld>
            <a:endParaRPr lang="en-US" altLang="en-US" sz="1000" smtClean="0"/>
          </a:p>
        </p:txBody>
      </p:sp>
      <p:sp>
        <p:nvSpPr>
          <p:cNvPr id="123907" name="Rectangle 2"/>
          <p:cNvSpPr>
            <a:spLocks noGrp="1" noRot="1" noChangeAspect="1" noChangeArrowheads="1" noTextEdit="1"/>
          </p:cNvSpPr>
          <p:nvPr>
            <p:ph type="sldImg"/>
          </p:nvPr>
        </p:nvSpPr>
        <p:spPr>
          <a:ln cap="flat"/>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63974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39401B5-83F8-4BD2-94EB-C99C792C492F}" type="slidenum">
              <a:rPr lang="en-US" altLang="en-US" sz="1000" smtClean="0"/>
              <a:pPr/>
              <a:t>65</a:t>
            </a:fld>
            <a:endParaRPr lang="en-US" altLang="en-US" sz="1000" smtClean="0"/>
          </a:p>
        </p:txBody>
      </p:sp>
      <p:sp>
        <p:nvSpPr>
          <p:cNvPr id="124931" name="Rectangle 2"/>
          <p:cNvSpPr>
            <a:spLocks noGrp="1" noRot="1" noChangeAspect="1" noChangeArrowheads="1" noTextEdit="1"/>
          </p:cNvSpPr>
          <p:nvPr>
            <p:ph type="sldImg"/>
          </p:nvPr>
        </p:nvSpPr>
        <p:spPr>
          <a:ln cap="flat"/>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487628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F7653193-FF2F-4C02-8790-D380EB2D2DBD}" type="slidenum">
              <a:rPr lang="en-US" altLang="en-US" sz="1000" smtClean="0"/>
              <a:pPr/>
              <a:t>66</a:t>
            </a:fld>
            <a:endParaRPr lang="en-US" altLang="en-US" sz="1000" smtClean="0"/>
          </a:p>
        </p:txBody>
      </p:sp>
      <p:sp>
        <p:nvSpPr>
          <p:cNvPr id="125955" name="Rectangle 2"/>
          <p:cNvSpPr>
            <a:spLocks noGrp="1" noRot="1" noChangeAspect="1" noChangeArrowheads="1" noTextEdit="1"/>
          </p:cNvSpPr>
          <p:nvPr>
            <p:ph type="sldImg"/>
          </p:nvPr>
        </p:nvSpPr>
        <p:spPr>
          <a:ln cap="flat"/>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0838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56F98F6-1F73-4810-9342-48968FFF56F1}" type="slidenum">
              <a:rPr lang="en-US" altLang="en-US" sz="1000" smtClean="0"/>
              <a:pPr/>
              <a:t>12</a:t>
            </a:fld>
            <a:endParaRPr lang="en-US" altLang="en-US" sz="1000" smtClean="0"/>
          </a:p>
        </p:txBody>
      </p:sp>
      <p:sp>
        <p:nvSpPr>
          <p:cNvPr id="90115" name="Rectangle 2"/>
          <p:cNvSpPr>
            <a:spLocks noGrp="1" noRot="1" noChangeAspect="1" noChangeArrowheads="1" noTextEdit="1"/>
          </p:cNvSpPr>
          <p:nvPr>
            <p:ph type="sldImg"/>
          </p:nvPr>
        </p:nvSpPr>
        <p:spPr>
          <a:ln cap="flat"/>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89550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0F757401-F951-4144-A35E-C31929353EDD}" type="slidenum">
              <a:rPr lang="en-US" altLang="en-US" sz="1000" smtClean="0"/>
              <a:pPr/>
              <a:t>67</a:t>
            </a:fld>
            <a:endParaRPr lang="en-US" altLang="en-US" sz="1000" smtClean="0"/>
          </a:p>
        </p:txBody>
      </p:sp>
      <p:sp>
        <p:nvSpPr>
          <p:cNvPr id="126979" name="Rectangle 2"/>
          <p:cNvSpPr>
            <a:spLocks noGrp="1" noRot="1" noChangeAspect="1" noChangeArrowheads="1" noTextEdit="1"/>
          </p:cNvSpPr>
          <p:nvPr>
            <p:ph type="sldImg"/>
          </p:nvPr>
        </p:nvSpPr>
        <p:spPr>
          <a:ln cap="flat"/>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48667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4DD52CA-9EE4-4D54-AE7C-7EC75B4A7193}" type="slidenum">
              <a:rPr lang="en-US" altLang="en-US" sz="1000" smtClean="0"/>
              <a:pPr/>
              <a:t>68</a:t>
            </a:fld>
            <a:endParaRPr lang="en-US" altLang="en-US" sz="1000" smtClean="0"/>
          </a:p>
        </p:txBody>
      </p:sp>
      <p:sp>
        <p:nvSpPr>
          <p:cNvPr id="128003" name="Rectangle 2"/>
          <p:cNvSpPr>
            <a:spLocks noGrp="1" noRot="1" noChangeAspect="1" noChangeArrowheads="1" noTextEdit="1"/>
          </p:cNvSpPr>
          <p:nvPr>
            <p:ph type="sldImg"/>
          </p:nvPr>
        </p:nvSpPr>
        <p:spPr>
          <a:ln cap="flat"/>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56629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CEDC15A6-FC94-4C62-B530-84822466C377}" type="slidenum">
              <a:rPr lang="en-US" altLang="en-US" sz="1000" smtClean="0"/>
              <a:pPr/>
              <a:t>69</a:t>
            </a:fld>
            <a:endParaRPr lang="en-US" altLang="en-US" sz="1000" smtClean="0"/>
          </a:p>
        </p:txBody>
      </p:sp>
      <p:sp>
        <p:nvSpPr>
          <p:cNvPr id="129027" name="Rectangle 2"/>
          <p:cNvSpPr>
            <a:spLocks noGrp="1" noRot="1" noChangeAspect="1" noChangeArrowheads="1" noTextEdit="1"/>
          </p:cNvSpPr>
          <p:nvPr>
            <p:ph type="sldImg"/>
          </p:nvPr>
        </p:nvSpPr>
        <p:spPr>
          <a:ln cap="flat"/>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M is which one</a:t>
            </a:r>
            <a:r>
              <a:rPr lang="en-US" altLang="en-US" baseline="0" dirty="0" smtClean="0"/>
              <a:t> you are enabling</a:t>
            </a:r>
          </a:p>
          <a:p>
            <a:endParaRPr lang="en-US" altLang="en-US" baseline="0" dirty="0" smtClean="0"/>
          </a:p>
          <a:p>
            <a:r>
              <a:rPr lang="en-US" altLang="en-US" baseline="0" dirty="0" smtClean="0"/>
              <a:t>The flips flops are extra, the input are to </a:t>
            </a:r>
            <a:endParaRPr lang="en-US" altLang="en-US" dirty="0" smtClean="0"/>
          </a:p>
        </p:txBody>
      </p:sp>
    </p:spTree>
    <p:extLst>
      <p:ext uri="{BB962C8B-B14F-4D97-AF65-F5344CB8AC3E}">
        <p14:creationId xmlns:p14="http://schemas.microsoft.com/office/powerpoint/2010/main" val="1400305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BF3F8F5-0523-4492-9C73-76A7A038F850}" type="slidenum">
              <a:rPr lang="en-US" altLang="en-US" sz="1000" smtClean="0"/>
              <a:pPr/>
              <a:t>70</a:t>
            </a:fld>
            <a:endParaRPr lang="en-US" altLang="en-US" sz="1000" smtClean="0"/>
          </a:p>
        </p:txBody>
      </p:sp>
      <p:sp>
        <p:nvSpPr>
          <p:cNvPr id="130051" name="Rectangle 2"/>
          <p:cNvSpPr>
            <a:spLocks noGrp="1" noRot="1" noChangeAspect="1" noChangeArrowheads="1" noTextEdit="1"/>
          </p:cNvSpPr>
          <p:nvPr>
            <p:ph type="sldImg"/>
          </p:nvPr>
        </p:nvSpPr>
        <p:spPr>
          <a:ln cap="flat"/>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OC7D</a:t>
            </a:r>
            <a:r>
              <a:rPr lang="en-US" altLang="en-US" baseline="0" dirty="0" smtClean="0"/>
              <a:t> is to data. Allows you to set up to 8 output </a:t>
            </a:r>
            <a:r>
              <a:rPr lang="en-US" altLang="en-US" baseline="0" dirty="0" err="1" smtClean="0"/>
              <a:t>compar</a:t>
            </a:r>
            <a:endParaRPr lang="en-US" altLang="en-US" dirty="0" smtClean="0"/>
          </a:p>
        </p:txBody>
      </p:sp>
    </p:spTree>
    <p:extLst>
      <p:ext uri="{BB962C8B-B14F-4D97-AF65-F5344CB8AC3E}">
        <p14:creationId xmlns:p14="http://schemas.microsoft.com/office/powerpoint/2010/main" val="52774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4FC8825-D04B-4738-A405-77EFC37518F8}" type="slidenum">
              <a:rPr lang="en-US" altLang="en-US" sz="1000" smtClean="0"/>
              <a:pPr/>
              <a:t>71</a:t>
            </a:fld>
            <a:endParaRPr lang="en-US" altLang="en-US" sz="1000" smtClean="0"/>
          </a:p>
        </p:txBody>
      </p:sp>
      <p:sp>
        <p:nvSpPr>
          <p:cNvPr id="131075" name="Rectangle 2"/>
          <p:cNvSpPr>
            <a:spLocks noGrp="1" noRot="1" noChangeAspect="1" noChangeArrowheads="1" noTextEdit="1"/>
          </p:cNvSpPr>
          <p:nvPr>
            <p:ph type="sldImg"/>
          </p:nvPr>
        </p:nvSpPr>
        <p:spPr>
          <a:ln cap="flat"/>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You can use the OC7D</a:t>
            </a:r>
            <a:r>
              <a:rPr lang="en-US" altLang="en-US" baseline="0" dirty="0" smtClean="0"/>
              <a:t> and OC7E as a switch to enable and disable certain things. </a:t>
            </a:r>
            <a:endParaRPr lang="en-US" altLang="en-US" dirty="0" smtClean="0"/>
          </a:p>
        </p:txBody>
      </p:sp>
    </p:spTree>
    <p:extLst>
      <p:ext uri="{BB962C8B-B14F-4D97-AF65-F5344CB8AC3E}">
        <p14:creationId xmlns:p14="http://schemas.microsoft.com/office/powerpoint/2010/main" val="42741070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62E08447-A1A5-49AA-A90C-9804B23D247A}" type="slidenum">
              <a:rPr lang="en-US" altLang="en-US" sz="1000" smtClean="0"/>
              <a:pPr/>
              <a:t>72</a:t>
            </a:fld>
            <a:endParaRPr lang="en-US" altLang="en-US" sz="1000" smtClean="0"/>
          </a:p>
        </p:txBody>
      </p:sp>
      <p:sp>
        <p:nvSpPr>
          <p:cNvPr id="132099" name="Rectangle 2"/>
          <p:cNvSpPr>
            <a:spLocks noGrp="1" noRot="1" noChangeAspect="1" noChangeArrowheads="1" noTextEdit="1"/>
          </p:cNvSpPr>
          <p:nvPr>
            <p:ph type="sldImg"/>
          </p:nvPr>
        </p:nvSpPr>
        <p:spPr>
          <a:ln cap="flat"/>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34759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402C40BC-9927-4870-B83C-0486BEFD306D}" type="slidenum">
              <a:rPr lang="en-US" altLang="en-US" sz="1000" smtClean="0"/>
              <a:pPr/>
              <a:t>73</a:t>
            </a:fld>
            <a:endParaRPr lang="en-US" altLang="en-US" sz="1000" smtClean="0"/>
          </a:p>
        </p:txBody>
      </p:sp>
      <p:sp>
        <p:nvSpPr>
          <p:cNvPr id="133123" name="Rectangle 2"/>
          <p:cNvSpPr>
            <a:spLocks noGrp="1" noRot="1" noChangeAspect="1" noChangeArrowheads="1" noTextEdit="1"/>
          </p:cNvSpPr>
          <p:nvPr>
            <p:ph type="sldImg"/>
          </p:nvPr>
        </p:nvSpPr>
        <p:spPr>
          <a:ln cap="flat"/>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65564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971B3B7A-7E66-4A02-A9BF-6A5347009E98}" type="slidenum">
              <a:rPr lang="en-US" altLang="en-US" sz="1000" smtClean="0"/>
              <a:pPr/>
              <a:t>74</a:t>
            </a:fld>
            <a:endParaRPr lang="en-US" altLang="en-US" sz="1000" smtClean="0"/>
          </a:p>
        </p:txBody>
      </p:sp>
      <p:sp>
        <p:nvSpPr>
          <p:cNvPr id="134147" name="Rectangle 2"/>
          <p:cNvSpPr>
            <a:spLocks noGrp="1" noRot="1" noChangeAspect="1" noChangeArrowheads="1" noTextEdit="1"/>
          </p:cNvSpPr>
          <p:nvPr>
            <p:ph type="sldImg"/>
          </p:nvPr>
        </p:nvSpPr>
        <p:spPr>
          <a:ln cap="flat"/>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We are going to use 2 </a:t>
            </a:r>
            <a:r>
              <a:rPr lang="en-US" altLang="en-US" dirty="0" err="1" smtClean="0"/>
              <a:t>inturpt</a:t>
            </a:r>
            <a:r>
              <a:rPr lang="en-US" altLang="en-US" dirty="0" smtClean="0"/>
              <a:t> output com 4 and output com 5 (for the speaker)</a:t>
            </a:r>
            <a:r>
              <a:rPr lang="en-US" altLang="en-US" baseline="0" dirty="0" smtClean="0"/>
              <a:t> . You want to minimize the amount of time that you are going to the </a:t>
            </a:r>
            <a:r>
              <a:rPr lang="en-US" altLang="en-US" baseline="0" dirty="0" err="1" smtClean="0"/>
              <a:t>inturpt</a:t>
            </a:r>
            <a:r>
              <a:rPr lang="en-US" altLang="en-US" baseline="0" dirty="0" smtClean="0"/>
              <a:t>. </a:t>
            </a:r>
          </a:p>
          <a:p>
            <a:endParaRPr lang="en-US" altLang="en-US" baseline="0" dirty="0" smtClean="0"/>
          </a:p>
          <a:p>
            <a:r>
              <a:rPr lang="en-US" altLang="en-US" baseline="0" dirty="0" smtClean="0"/>
              <a:t>Setting up how to define a minute by messing with the clock of the </a:t>
            </a:r>
            <a:r>
              <a:rPr lang="en-US" altLang="en-US" baseline="0" dirty="0" err="1" smtClean="0"/>
              <a:t>cpu</a:t>
            </a:r>
            <a:r>
              <a:rPr lang="en-US" altLang="en-US" baseline="0" dirty="0" smtClean="0"/>
              <a:t>. For instance you will be using 128 for the </a:t>
            </a:r>
            <a:r>
              <a:rPr lang="en-US" altLang="en-US" baseline="0" dirty="0" err="1" smtClean="0"/>
              <a:t>inturpt</a:t>
            </a:r>
            <a:r>
              <a:rPr lang="en-US" altLang="en-US" baseline="0" dirty="0" smtClean="0"/>
              <a:t> in order to get 1 min. </a:t>
            </a:r>
            <a:endParaRPr lang="en-US" altLang="en-US" dirty="0" smtClean="0"/>
          </a:p>
        </p:txBody>
      </p:sp>
    </p:spTree>
    <p:extLst>
      <p:ext uri="{BB962C8B-B14F-4D97-AF65-F5344CB8AC3E}">
        <p14:creationId xmlns:p14="http://schemas.microsoft.com/office/powerpoint/2010/main" val="5174666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861EA999-6DE0-4420-810A-D936C410D02A}" type="slidenum">
              <a:rPr lang="en-US" altLang="en-US" sz="1000" smtClean="0"/>
              <a:pPr/>
              <a:t>75</a:t>
            </a:fld>
            <a:endParaRPr lang="en-US" altLang="en-US" sz="1000" smtClean="0"/>
          </a:p>
        </p:txBody>
      </p:sp>
      <p:sp>
        <p:nvSpPr>
          <p:cNvPr id="135171" name="Rectangle 2"/>
          <p:cNvSpPr>
            <a:spLocks noGrp="1" noRot="1" noChangeAspect="1" noChangeArrowheads="1" noTextEdit="1"/>
          </p:cNvSpPr>
          <p:nvPr>
            <p:ph type="sldImg"/>
          </p:nvPr>
        </p:nvSpPr>
        <p:spPr>
          <a:ln cap="flat"/>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9290978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43850407-608A-43E6-AE95-2AA85984789C}" type="slidenum">
              <a:rPr lang="en-US" altLang="en-US" sz="1000" smtClean="0"/>
              <a:pPr/>
              <a:t>76</a:t>
            </a:fld>
            <a:endParaRPr lang="en-US" altLang="en-US" sz="1000" smtClean="0"/>
          </a:p>
        </p:txBody>
      </p:sp>
      <p:sp>
        <p:nvSpPr>
          <p:cNvPr id="136195" name="Rectangle 2"/>
          <p:cNvSpPr>
            <a:spLocks noGrp="1" noRot="1" noChangeAspect="1" noChangeArrowheads="1" noTextEdit="1"/>
          </p:cNvSpPr>
          <p:nvPr>
            <p:ph type="sldImg"/>
          </p:nvPr>
        </p:nvSpPr>
        <p:spPr>
          <a:ln cap="flat"/>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We need</a:t>
            </a:r>
          </a:p>
          <a:p>
            <a:r>
              <a:rPr lang="en-US" altLang="en-US" dirty="0" smtClean="0"/>
              <a:t>3 dip switches	set time; set alarm;</a:t>
            </a:r>
            <a:r>
              <a:rPr lang="en-US" altLang="en-US" baseline="0" dirty="0" smtClean="0"/>
              <a:t> Alarm on/off</a:t>
            </a:r>
          </a:p>
          <a:p>
            <a:r>
              <a:rPr lang="en-US" altLang="en-US" dirty="0" smtClean="0"/>
              <a:t>3 push buttons, </a:t>
            </a:r>
          </a:p>
          <a:p>
            <a:r>
              <a:rPr lang="en-US" altLang="en-US" dirty="0" smtClean="0"/>
              <a:t>24 MHz / 128</a:t>
            </a:r>
            <a:r>
              <a:rPr lang="en-US" altLang="en-US" baseline="0" dirty="0" smtClean="0"/>
              <a:t> =&gt; 128 / 24 *10 ^-6 * N = 250000 x 10^-6 (Solve for N); N = 46875 ( N will fit into 2 bytes) You can use 4 </a:t>
            </a:r>
            <a:r>
              <a:rPr lang="en-US" altLang="en-US" baseline="0" dirty="0" err="1" smtClean="0"/>
              <a:t>inturpts</a:t>
            </a:r>
            <a:r>
              <a:rPr lang="en-US" altLang="en-US" baseline="0" dirty="0" smtClean="0"/>
              <a:t> to get a sec</a:t>
            </a:r>
          </a:p>
          <a:p>
            <a:endParaRPr lang="en-US" altLang="en-US" baseline="0" dirty="0" smtClean="0"/>
          </a:p>
          <a:p>
            <a:r>
              <a:rPr lang="en-US" altLang="en-US" baseline="0" dirty="0" smtClean="0"/>
              <a:t>You will need 240 ticks to get a min, Ticks are seconds. </a:t>
            </a:r>
          </a:p>
          <a:p>
            <a:r>
              <a:rPr lang="en-US" altLang="en-US" baseline="0" dirty="0" smtClean="0"/>
              <a:t>Every 2 ticks is a half a second in order for us to make the : blink</a:t>
            </a:r>
          </a:p>
          <a:p>
            <a:r>
              <a:rPr lang="en-US" altLang="en-US" baseline="0" dirty="0" smtClean="0"/>
              <a:t>To make buzzer work we need to make N1 set to 94 </a:t>
            </a:r>
          </a:p>
          <a:p>
            <a:endParaRPr lang="en-US" altLang="en-US" baseline="0" dirty="0" smtClean="0"/>
          </a:p>
          <a:p>
            <a:r>
              <a:rPr lang="en-US" altLang="en-US" baseline="0" dirty="0" err="1" smtClean="0"/>
              <a:t>Varibles</a:t>
            </a:r>
            <a:r>
              <a:rPr lang="en-US" altLang="en-US" baseline="0" dirty="0" smtClean="0"/>
              <a:t>:</a:t>
            </a:r>
          </a:p>
          <a:p>
            <a:r>
              <a:rPr lang="en-US" altLang="en-US" baseline="0" dirty="0" smtClean="0"/>
              <a:t>Hour       DB 	0</a:t>
            </a:r>
          </a:p>
          <a:p>
            <a:r>
              <a:rPr lang="en-US" altLang="en-US" baseline="0" dirty="0" smtClean="0"/>
              <a:t>Min         DB	0</a:t>
            </a:r>
          </a:p>
          <a:p>
            <a:endParaRPr lang="en-US" altLang="en-US" baseline="0" dirty="0" smtClean="0"/>
          </a:p>
          <a:p>
            <a:r>
              <a:rPr lang="en-US" altLang="en-US" baseline="0" dirty="0" smtClean="0"/>
              <a:t>AHOUR	</a:t>
            </a:r>
          </a:p>
          <a:p>
            <a:endParaRPr lang="en-US" altLang="en-US" dirty="0" smtClean="0"/>
          </a:p>
          <a:p>
            <a:endParaRPr lang="en-US" altLang="en-US" dirty="0" smtClean="0"/>
          </a:p>
        </p:txBody>
      </p:sp>
    </p:spTree>
    <p:extLst>
      <p:ext uri="{BB962C8B-B14F-4D97-AF65-F5344CB8AC3E}">
        <p14:creationId xmlns:p14="http://schemas.microsoft.com/office/powerpoint/2010/main" val="1685007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EEC53614-ED9B-4F17-BD16-AD011825642B}" type="slidenum">
              <a:rPr lang="en-US" altLang="en-US" sz="1000" smtClean="0"/>
              <a:pPr/>
              <a:t>13</a:t>
            </a:fld>
            <a:endParaRPr lang="en-US" altLang="en-US" sz="1000" smtClean="0"/>
          </a:p>
        </p:txBody>
      </p:sp>
      <p:sp>
        <p:nvSpPr>
          <p:cNvPr id="91139" name="Rectangle 2"/>
          <p:cNvSpPr>
            <a:spLocks noGrp="1" noRot="1" noChangeAspect="1" noChangeArrowheads="1" noTextEdit="1"/>
          </p:cNvSpPr>
          <p:nvPr>
            <p:ph type="sldImg"/>
          </p:nvPr>
        </p:nvSpPr>
        <p:spPr>
          <a:ln cap="flat"/>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500201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4B3EEC7-FF9E-4DB8-9B8D-88F9D20F9609}" type="slidenum">
              <a:rPr lang="en-US" altLang="en-US" sz="1000" smtClean="0"/>
              <a:pPr/>
              <a:t>77</a:t>
            </a:fld>
            <a:endParaRPr lang="en-US" altLang="en-US" sz="1000" smtClean="0"/>
          </a:p>
        </p:txBody>
      </p:sp>
      <p:sp>
        <p:nvSpPr>
          <p:cNvPr id="137219" name="Rectangle 2"/>
          <p:cNvSpPr>
            <a:spLocks noGrp="1" noRot="1" noChangeAspect="1" noChangeArrowheads="1" noTextEdit="1"/>
          </p:cNvSpPr>
          <p:nvPr>
            <p:ph type="sldImg"/>
          </p:nvPr>
        </p:nvSpPr>
        <p:spPr>
          <a:ln cap="flat"/>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BRSET</a:t>
            </a:r>
            <a:r>
              <a:rPr lang="en-US" altLang="en-US" baseline="0" dirty="0" smtClean="0"/>
              <a:t> will check for the least sig bit, in order to see if it is even or odd</a:t>
            </a:r>
          </a:p>
          <a:p>
            <a:endParaRPr lang="en-US" altLang="en-US" baseline="0" dirty="0" smtClean="0"/>
          </a:p>
          <a:p>
            <a:r>
              <a:rPr lang="en-US" altLang="en-US" baseline="0" dirty="0" smtClean="0"/>
              <a:t>In </a:t>
            </a:r>
            <a:r>
              <a:rPr lang="en-US" altLang="en-US" baseline="0" dirty="0" err="1" smtClean="0"/>
              <a:t>cont</a:t>
            </a:r>
            <a:endParaRPr lang="en-US" altLang="en-US" baseline="0" dirty="0" smtClean="0"/>
          </a:p>
          <a:p>
            <a:r>
              <a:rPr lang="en-US" altLang="en-US" baseline="0" dirty="0" smtClean="0"/>
              <a:t>If tick is not zero it will come back. If it is Equal to zero then it will move another 240 ticks for next min. </a:t>
            </a:r>
            <a:endParaRPr lang="en-US" altLang="en-US" dirty="0" smtClean="0"/>
          </a:p>
        </p:txBody>
      </p:sp>
    </p:spTree>
    <p:extLst>
      <p:ext uri="{BB962C8B-B14F-4D97-AF65-F5344CB8AC3E}">
        <p14:creationId xmlns:p14="http://schemas.microsoft.com/office/powerpoint/2010/main" val="610590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9C0B568-5C6C-417D-A1BC-2229DA3FCACA}" type="slidenum">
              <a:rPr lang="en-US" altLang="en-US" sz="1000" smtClean="0"/>
              <a:pPr/>
              <a:t>78</a:t>
            </a:fld>
            <a:endParaRPr lang="en-US" altLang="en-US" sz="1000" smtClean="0"/>
          </a:p>
        </p:txBody>
      </p:sp>
      <p:sp>
        <p:nvSpPr>
          <p:cNvPr id="138243" name="Rectangle 2"/>
          <p:cNvSpPr>
            <a:spLocks noGrp="1" noRot="1" noChangeAspect="1" noChangeArrowheads="1" noTextEdit="1"/>
          </p:cNvSpPr>
          <p:nvPr>
            <p:ph type="sldImg"/>
          </p:nvPr>
        </p:nvSpPr>
        <p:spPr>
          <a:ln cap="flat"/>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70948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BDC95449-210A-4D06-8336-C75C888198A7}" type="slidenum">
              <a:rPr lang="en-US" altLang="en-US" sz="1000" smtClean="0"/>
              <a:pPr/>
              <a:t>79</a:t>
            </a:fld>
            <a:endParaRPr lang="en-US" altLang="en-US" sz="1000" smtClean="0"/>
          </a:p>
        </p:txBody>
      </p:sp>
      <p:sp>
        <p:nvSpPr>
          <p:cNvPr id="139267" name="Rectangle 2"/>
          <p:cNvSpPr>
            <a:spLocks noGrp="1" noRot="1" noChangeAspect="1" noChangeArrowheads="1" noTextEdit="1"/>
          </p:cNvSpPr>
          <p:nvPr>
            <p:ph type="sldImg"/>
          </p:nvPr>
        </p:nvSpPr>
        <p:spPr>
          <a:ln cap="flat"/>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878610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2C25A51-9609-49F6-B899-E6974F09BDE1}" type="slidenum">
              <a:rPr lang="en-US" altLang="en-US" sz="1000" smtClean="0"/>
              <a:pPr/>
              <a:t>80</a:t>
            </a:fld>
            <a:endParaRPr lang="en-US" altLang="en-US" sz="1000" smtClean="0"/>
          </a:p>
        </p:txBody>
      </p:sp>
      <p:sp>
        <p:nvSpPr>
          <p:cNvPr id="140291" name="Rectangle 2"/>
          <p:cNvSpPr>
            <a:spLocks noGrp="1" noRot="1" noChangeAspect="1" noChangeArrowheads="1" noTextEdit="1"/>
          </p:cNvSpPr>
          <p:nvPr>
            <p:ph type="sldImg"/>
          </p:nvPr>
        </p:nvSpPr>
        <p:spPr>
          <a:ln cap="flat"/>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5493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20EBC622-CAF9-4DF7-B7E0-290EADF948FF}" type="slidenum">
              <a:rPr lang="en-US" altLang="en-US" sz="1000" smtClean="0"/>
              <a:pPr/>
              <a:t>14</a:t>
            </a:fld>
            <a:endParaRPr lang="en-US" altLang="en-US" sz="1000" smtClean="0"/>
          </a:p>
        </p:txBody>
      </p:sp>
      <p:sp>
        <p:nvSpPr>
          <p:cNvPr id="92163" name="Rectangle 2"/>
          <p:cNvSpPr>
            <a:spLocks noGrp="1" noRot="1" noChangeAspect="1" noChangeArrowheads="1" noTextEdit="1"/>
          </p:cNvSpPr>
          <p:nvPr>
            <p:ph type="sldImg"/>
          </p:nvPr>
        </p:nvSpPr>
        <p:spPr>
          <a:ln cap="flat"/>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599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594FBF03-ADD1-4091-ADDF-12C803DCAAE9}" type="slidenum">
              <a:rPr lang="en-US" altLang="en-US" sz="1000" smtClean="0"/>
              <a:pPr/>
              <a:t>15</a:t>
            </a:fld>
            <a:endParaRPr lang="en-US" altLang="en-US" sz="1000" smtClean="0"/>
          </a:p>
        </p:txBody>
      </p:sp>
      <p:sp>
        <p:nvSpPr>
          <p:cNvPr id="93187" name="Rectangle 2"/>
          <p:cNvSpPr>
            <a:spLocks noGrp="1" noRot="1" noChangeAspect="1" noChangeArrowheads="1" noTextEdit="1"/>
          </p:cNvSpPr>
          <p:nvPr>
            <p:ph type="sldImg"/>
          </p:nvPr>
        </p:nvSpPr>
        <p:spPr>
          <a:ln cap="flat"/>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1864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15CC4A3C-5351-443E-B7FC-050514DEE5DB}" type="slidenum">
              <a:rPr lang="en-US" altLang="en-US" sz="1000" smtClean="0"/>
              <a:pPr/>
              <a:t>16</a:t>
            </a:fld>
            <a:endParaRPr lang="en-US" altLang="en-US" sz="1000" smtClean="0"/>
          </a:p>
        </p:txBody>
      </p:sp>
      <p:sp>
        <p:nvSpPr>
          <p:cNvPr id="94211" name="Rectangle 2"/>
          <p:cNvSpPr>
            <a:spLocks noGrp="1" noRot="1" noChangeAspect="1" noChangeArrowheads="1" noTextEdit="1"/>
          </p:cNvSpPr>
          <p:nvPr>
            <p:ph type="sldImg"/>
          </p:nvPr>
        </p:nvSpPr>
        <p:spPr>
          <a:ln cap="flat"/>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78478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fld id="{D41F70C0-A077-4570-81C7-321800C22D2A}" type="slidenum">
              <a:rPr lang="en-US" altLang="en-US" sz="1000" smtClean="0"/>
              <a:pPr/>
              <a:t>17</a:t>
            </a:fld>
            <a:endParaRPr lang="en-US" altLang="en-US" sz="1000" smtClean="0"/>
          </a:p>
        </p:txBody>
      </p:sp>
      <p:sp>
        <p:nvSpPr>
          <p:cNvPr id="95235" name="Rectangle 2"/>
          <p:cNvSpPr>
            <a:spLocks noGrp="1" noRot="1" noChangeAspect="1" noChangeArrowheads="1" noTextEdit="1"/>
          </p:cNvSpPr>
          <p:nvPr>
            <p:ph type="sldImg"/>
          </p:nvPr>
        </p:nvSpPr>
        <p:spPr>
          <a:ln cap="flat"/>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8375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6" name="Rectangle 4"/>
          <p:cNvSpPr>
            <a:spLocks noGrp="1" noChangeArrowheads="1"/>
          </p:cNvSpPr>
          <p:nvPr>
            <p:ph type="sldNum" sz="quarter" idx="12"/>
          </p:nvPr>
        </p:nvSpPr>
        <p:spPr>
          <a:ln/>
        </p:spPr>
        <p:txBody>
          <a:bodyPr/>
          <a:lstStyle>
            <a:lvl1pPr>
              <a:defRPr/>
            </a:lvl1pPr>
          </a:lstStyle>
          <a:p>
            <a:pPr>
              <a:defRPr/>
            </a:pPr>
            <a:r>
              <a:rPr lang="en-US"/>
              <a:t>L10-</a:t>
            </a:r>
            <a:fld id="{202787E4-7DF1-4457-BCDD-2BDD038997BD}" type="slidenum">
              <a:rPr lang="en-US"/>
              <a:pPr>
                <a:defRPr/>
              </a:pPr>
              <a:t>‹#›</a:t>
            </a:fld>
            <a:endParaRPr lang="en-US"/>
          </a:p>
        </p:txBody>
      </p:sp>
    </p:spTree>
    <p:extLst>
      <p:ext uri="{BB962C8B-B14F-4D97-AF65-F5344CB8AC3E}">
        <p14:creationId xmlns:p14="http://schemas.microsoft.com/office/powerpoint/2010/main" val="335964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6" name="Rectangle 4"/>
          <p:cNvSpPr>
            <a:spLocks noGrp="1" noChangeArrowheads="1"/>
          </p:cNvSpPr>
          <p:nvPr>
            <p:ph type="sldNum" sz="quarter" idx="12"/>
          </p:nvPr>
        </p:nvSpPr>
        <p:spPr>
          <a:ln/>
        </p:spPr>
        <p:txBody>
          <a:bodyPr/>
          <a:lstStyle>
            <a:lvl1pPr>
              <a:defRPr/>
            </a:lvl1pPr>
          </a:lstStyle>
          <a:p>
            <a:pPr>
              <a:defRPr/>
            </a:pPr>
            <a:r>
              <a:rPr lang="en-US"/>
              <a:t>L10-</a:t>
            </a:r>
            <a:fld id="{4EFADAAA-C02F-4AA5-BD80-0D6AE7A7582A}" type="slidenum">
              <a:rPr lang="en-US"/>
              <a:pPr>
                <a:defRPr/>
              </a:pPr>
              <a:t>‹#›</a:t>
            </a:fld>
            <a:endParaRPr lang="en-US"/>
          </a:p>
        </p:txBody>
      </p:sp>
    </p:spTree>
    <p:extLst>
      <p:ext uri="{BB962C8B-B14F-4D97-AF65-F5344CB8AC3E}">
        <p14:creationId xmlns:p14="http://schemas.microsoft.com/office/powerpoint/2010/main" val="395767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6" name="Rectangle 4"/>
          <p:cNvSpPr>
            <a:spLocks noGrp="1" noChangeArrowheads="1"/>
          </p:cNvSpPr>
          <p:nvPr>
            <p:ph type="sldNum" sz="quarter" idx="12"/>
          </p:nvPr>
        </p:nvSpPr>
        <p:spPr>
          <a:ln/>
        </p:spPr>
        <p:txBody>
          <a:bodyPr/>
          <a:lstStyle>
            <a:lvl1pPr>
              <a:defRPr/>
            </a:lvl1pPr>
          </a:lstStyle>
          <a:p>
            <a:pPr>
              <a:defRPr/>
            </a:pPr>
            <a:r>
              <a:rPr lang="en-US"/>
              <a:t>L10-</a:t>
            </a:r>
            <a:fld id="{BCCF4FB5-13DC-41C1-B175-8B06693452BD}" type="slidenum">
              <a:rPr lang="en-US"/>
              <a:pPr>
                <a:defRPr/>
              </a:pPr>
              <a:t>‹#›</a:t>
            </a:fld>
            <a:endParaRPr lang="en-US"/>
          </a:p>
        </p:txBody>
      </p:sp>
    </p:spTree>
    <p:extLst>
      <p:ext uri="{BB962C8B-B14F-4D97-AF65-F5344CB8AC3E}">
        <p14:creationId xmlns:p14="http://schemas.microsoft.com/office/powerpoint/2010/main" val="113508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7" name="Rectangle 4"/>
          <p:cNvSpPr>
            <a:spLocks noGrp="1" noChangeArrowheads="1"/>
          </p:cNvSpPr>
          <p:nvPr>
            <p:ph type="sldNum" sz="quarter" idx="12"/>
          </p:nvPr>
        </p:nvSpPr>
        <p:spPr>
          <a:ln/>
        </p:spPr>
        <p:txBody>
          <a:bodyPr/>
          <a:lstStyle>
            <a:lvl1pPr>
              <a:defRPr/>
            </a:lvl1pPr>
          </a:lstStyle>
          <a:p>
            <a:pPr>
              <a:defRPr/>
            </a:pPr>
            <a:r>
              <a:rPr lang="en-US"/>
              <a:t>L10-</a:t>
            </a:r>
            <a:fld id="{93A9BFDE-0DE8-4803-9D8C-47CD6AA2BC32}" type="slidenum">
              <a:rPr lang="en-US"/>
              <a:pPr>
                <a:defRPr/>
              </a:pPr>
              <a:t>‹#›</a:t>
            </a:fld>
            <a:endParaRPr lang="en-US"/>
          </a:p>
        </p:txBody>
      </p:sp>
    </p:spTree>
    <p:extLst>
      <p:ext uri="{BB962C8B-B14F-4D97-AF65-F5344CB8AC3E}">
        <p14:creationId xmlns:p14="http://schemas.microsoft.com/office/powerpoint/2010/main" val="36256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6" name="Rectangle 4"/>
          <p:cNvSpPr>
            <a:spLocks noGrp="1" noChangeArrowheads="1"/>
          </p:cNvSpPr>
          <p:nvPr>
            <p:ph type="sldNum" sz="quarter" idx="12"/>
          </p:nvPr>
        </p:nvSpPr>
        <p:spPr>
          <a:ln/>
        </p:spPr>
        <p:txBody>
          <a:bodyPr/>
          <a:lstStyle>
            <a:lvl1pPr>
              <a:defRPr/>
            </a:lvl1pPr>
          </a:lstStyle>
          <a:p>
            <a:pPr>
              <a:defRPr/>
            </a:pPr>
            <a:r>
              <a:rPr lang="en-US"/>
              <a:t>L10-</a:t>
            </a:r>
            <a:fld id="{E63BF51A-F469-4C92-BD59-76BEF3E6AA29}" type="slidenum">
              <a:rPr lang="en-US"/>
              <a:pPr>
                <a:defRPr/>
              </a:pPr>
              <a:t>‹#›</a:t>
            </a:fld>
            <a:endParaRPr lang="en-US"/>
          </a:p>
        </p:txBody>
      </p:sp>
    </p:spTree>
    <p:extLst>
      <p:ext uri="{BB962C8B-B14F-4D97-AF65-F5344CB8AC3E}">
        <p14:creationId xmlns:p14="http://schemas.microsoft.com/office/powerpoint/2010/main" val="186057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6" name="Rectangle 4"/>
          <p:cNvSpPr>
            <a:spLocks noGrp="1" noChangeArrowheads="1"/>
          </p:cNvSpPr>
          <p:nvPr>
            <p:ph type="sldNum" sz="quarter" idx="12"/>
          </p:nvPr>
        </p:nvSpPr>
        <p:spPr>
          <a:ln/>
        </p:spPr>
        <p:txBody>
          <a:bodyPr/>
          <a:lstStyle>
            <a:lvl1pPr>
              <a:defRPr/>
            </a:lvl1pPr>
          </a:lstStyle>
          <a:p>
            <a:pPr>
              <a:defRPr/>
            </a:pPr>
            <a:r>
              <a:rPr lang="en-US"/>
              <a:t>L10-</a:t>
            </a:r>
            <a:fld id="{17EBD816-0BF9-49F1-AB1A-7B5997FA2CC1}" type="slidenum">
              <a:rPr lang="en-US"/>
              <a:pPr>
                <a:defRPr/>
              </a:pPr>
              <a:t>‹#›</a:t>
            </a:fld>
            <a:endParaRPr lang="en-US"/>
          </a:p>
        </p:txBody>
      </p:sp>
    </p:spTree>
    <p:extLst>
      <p:ext uri="{BB962C8B-B14F-4D97-AF65-F5344CB8AC3E}">
        <p14:creationId xmlns:p14="http://schemas.microsoft.com/office/powerpoint/2010/main" val="135959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6" name="Rectangle 4"/>
          <p:cNvSpPr>
            <a:spLocks noGrp="1" noChangeArrowheads="1"/>
          </p:cNvSpPr>
          <p:nvPr>
            <p:ph type="sldNum" sz="quarter" idx="12"/>
          </p:nvPr>
        </p:nvSpPr>
        <p:spPr>
          <a:ln/>
        </p:spPr>
        <p:txBody>
          <a:bodyPr/>
          <a:lstStyle>
            <a:lvl1pPr>
              <a:defRPr/>
            </a:lvl1pPr>
          </a:lstStyle>
          <a:p>
            <a:pPr>
              <a:defRPr/>
            </a:pPr>
            <a:r>
              <a:rPr lang="en-US"/>
              <a:t>L10-</a:t>
            </a:r>
            <a:fld id="{59E09C66-8861-4D09-BA64-FBAB9877DBE5}" type="slidenum">
              <a:rPr lang="en-US"/>
              <a:pPr>
                <a:defRPr/>
              </a:pPr>
              <a:t>‹#›</a:t>
            </a:fld>
            <a:endParaRPr lang="en-US"/>
          </a:p>
        </p:txBody>
      </p:sp>
    </p:spTree>
    <p:extLst>
      <p:ext uri="{BB962C8B-B14F-4D97-AF65-F5344CB8AC3E}">
        <p14:creationId xmlns:p14="http://schemas.microsoft.com/office/powerpoint/2010/main" val="223210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7" name="Rectangle 4"/>
          <p:cNvSpPr>
            <a:spLocks noGrp="1" noChangeArrowheads="1"/>
          </p:cNvSpPr>
          <p:nvPr>
            <p:ph type="sldNum" sz="quarter" idx="12"/>
          </p:nvPr>
        </p:nvSpPr>
        <p:spPr>
          <a:ln/>
        </p:spPr>
        <p:txBody>
          <a:bodyPr/>
          <a:lstStyle>
            <a:lvl1pPr>
              <a:defRPr/>
            </a:lvl1pPr>
          </a:lstStyle>
          <a:p>
            <a:pPr>
              <a:defRPr/>
            </a:pPr>
            <a:r>
              <a:rPr lang="en-US"/>
              <a:t>L10-</a:t>
            </a:r>
            <a:fld id="{A4D267E3-1AFD-4967-A678-D7474F5F8B7C}" type="slidenum">
              <a:rPr lang="en-US"/>
              <a:pPr>
                <a:defRPr/>
              </a:pPr>
              <a:t>‹#›</a:t>
            </a:fld>
            <a:endParaRPr lang="en-US"/>
          </a:p>
        </p:txBody>
      </p:sp>
    </p:spTree>
    <p:extLst>
      <p:ext uri="{BB962C8B-B14F-4D97-AF65-F5344CB8AC3E}">
        <p14:creationId xmlns:p14="http://schemas.microsoft.com/office/powerpoint/2010/main" val="327914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8"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9" name="Rectangle 4"/>
          <p:cNvSpPr>
            <a:spLocks noGrp="1" noChangeArrowheads="1"/>
          </p:cNvSpPr>
          <p:nvPr>
            <p:ph type="sldNum" sz="quarter" idx="12"/>
          </p:nvPr>
        </p:nvSpPr>
        <p:spPr>
          <a:ln/>
        </p:spPr>
        <p:txBody>
          <a:bodyPr/>
          <a:lstStyle>
            <a:lvl1pPr>
              <a:defRPr/>
            </a:lvl1pPr>
          </a:lstStyle>
          <a:p>
            <a:pPr>
              <a:defRPr/>
            </a:pPr>
            <a:r>
              <a:rPr lang="en-US"/>
              <a:t>L10-</a:t>
            </a:r>
            <a:fld id="{5DF5C740-57C1-4B4A-8B22-98990FEF4E1D}" type="slidenum">
              <a:rPr lang="en-US"/>
              <a:pPr>
                <a:defRPr/>
              </a:pPr>
              <a:t>‹#›</a:t>
            </a:fld>
            <a:endParaRPr lang="en-US"/>
          </a:p>
        </p:txBody>
      </p:sp>
    </p:spTree>
    <p:extLst>
      <p:ext uri="{BB962C8B-B14F-4D97-AF65-F5344CB8AC3E}">
        <p14:creationId xmlns:p14="http://schemas.microsoft.com/office/powerpoint/2010/main" val="36781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4"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5" name="Rectangle 4"/>
          <p:cNvSpPr>
            <a:spLocks noGrp="1" noChangeArrowheads="1"/>
          </p:cNvSpPr>
          <p:nvPr>
            <p:ph type="sldNum" sz="quarter" idx="12"/>
          </p:nvPr>
        </p:nvSpPr>
        <p:spPr>
          <a:ln/>
        </p:spPr>
        <p:txBody>
          <a:bodyPr/>
          <a:lstStyle>
            <a:lvl1pPr>
              <a:defRPr/>
            </a:lvl1pPr>
          </a:lstStyle>
          <a:p>
            <a:pPr>
              <a:defRPr/>
            </a:pPr>
            <a:r>
              <a:rPr lang="en-US"/>
              <a:t>L10-</a:t>
            </a:r>
            <a:fld id="{6EF53AB3-DAC0-4267-9A56-E00C4AD812C4}" type="slidenum">
              <a:rPr lang="en-US"/>
              <a:pPr>
                <a:defRPr/>
              </a:pPr>
              <a:t>‹#›</a:t>
            </a:fld>
            <a:endParaRPr lang="en-US"/>
          </a:p>
        </p:txBody>
      </p:sp>
    </p:spTree>
    <p:extLst>
      <p:ext uri="{BB962C8B-B14F-4D97-AF65-F5344CB8AC3E}">
        <p14:creationId xmlns:p14="http://schemas.microsoft.com/office/powerpoint/2010/main" val="403422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3"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4" name="Rectangle 4"/>
          <p:cNvSpPr>
            <a:spLocks noGrp="1" noChangeArrowheads="1"/>
          </p:cNvSpPr>
          <p:nvPr>
            <p:ph type="sldNum" sz="quarter" idx="12"/>
          </p:nvPr>
        </p:nvSpPr>
        <p:spPr>
          <a:ln/>
        </p:spPr>
        <p:txBody>
          <a:bodyPr/>
          <a:lstStyle>
            <a:lvl1pPr>
              <a:defRPr/>
            </a:lvl1pPr>
          </a:lstStyle>
          <a:p>
            <a:pPr>
              <a:defRPr/>
            </a:pPr>
            <a:r>
              <a:rPr lang="en-US"/>
              <a:t>L10-</a:t>
            </a:r>
            <a:fld id="{FBD2C787-1A93-4088-BEE6-FAC6A06FED22}" type="slidenum">
              <a:rPr lang="en-US"/>
              <a:pPr>
                <a:defRPr/>
              </a:pPr>
              <a:t>‹#›</a:t>
            </a:fld>
            <a:endParaRPr lang="en-US"/>
          </a:p>
        </p:txBody>
      </p:sp>
    </p:spTree>
    <p:extLst>
      <p:ext uri="{BB962C8B-B14F-4D97-AF65-F5344CB8AC3E}">
        <p14:creationId xmlns:p14="http://schemas.microsoft.com/office/powerpoint/2010/main" val="207334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7" name="Rectangle 4"/>
          <p:cNvSpPr>
            <a:spLocks noGrp="1" noChangeArrowheads="1"/>
          </p:cNvSpPr>
          <p:nvPr>
            <p:ph type="sldNum" sz="quarter" idx="12"/>
          </p:nvPr>
        </p:nvSpPr>
        <p:spPr>
          <a:ln/>
        </p:spPr>
        <p:txBody>
          <a:bodyPr/>
          <a:lstStyle>
            <a:lvl1pPr>
              <a:defRPr/>
            </a:lvl1pPr>
          </a:lstStyle>
          <a:p>
            <a:pPr>
              <a:defRPr/>
            </a:pPr>
            <a:r>
              <a:rPr lang="en-US"/>
              <a:t>L10-</a:t>
            </a:r>
            <a:fld id="{9AED89E3-79B7-4A05-A114-3539F1850091}" type="slidenum">
              <a:rPr lang="en-US"/>
              <a:pPr>
                <a:defRPr/>
              </a:pPr>
              <a:t>‹#›</a:t>
            </a:fld>
            <a:endParaRPr lang="en-US"/>
          </a:p>
        </p:txBody>
      </p:sp>
    </p:spTree>
    <p:extLst>
      <p:ext uri="{BB962C8B-B14F-4D97-AF65-F5344CB8AC3E}">
        <p14:creationId xmlns:p14="http://schemas.microsoft.com/office/powerpoint/2010/main" val="365292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Microprocessors</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St. Mary’s University</a:t>
            </a:r>
          </a:p>
        </p:txBody>
      </p:sp>
      <p:sp>
        <p:nvSpPr>
          <p:cNvPr id="7" name="Rectangle 4"/>
          <p:cNvSpPr>
            <a:spLocks noGrp="1" noChangeArrowheads="1"/>
          </p:cNvSpPr>
          <p:nvPr>
            <p:ph type="sldNum" sz="quarter" idx="12"/>
          </p:nvPr>
        </p:nvSpPr>
        <p:spPr>
          <a:ln/>
        </p:spPr>
        <p:txBody>
          <a:bodyPr/>
          <a:lstStyle>
            <a:lvl1pPr>
              <a:defRPr/>
            </a:lvl1pPr>
          </a:lstStyle>
          <a:p>
            <a:pPr>
              <a:defRPr/>
            </a:pPr>
            <a:r>
              <a:rPr lang="en-US"/>
              <a:t>L10-</a:t>
            </a:r>
            <a:fld id="{3178BA6F-EDA3-4771-86DC-33BC86F73DAC}" type="slidenum">
              <a:rPr lang="en-US"/>
              <a:pPr>
                <a:defRPr/>
              </a:pPr>
              <a:t>‹#›</a:t>
            </a:fld>
            <a:endParaRPr lang="en-US"/>
          </a:p>
        </p:txBody>
      </p:sp>
    </p:spTree>
    <p:extLst>
      <p:ext uri="{BB962C8B-B14F-4D97-AF65-F5344CB8AC3E}">
        <p14:creationId xmlns:p14="http://schemas.microsoft.com/office/powerpoint/2010/main" val="311142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76200" y="6400800"/>
            <a:ext cx="2209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800" b="1" i="1">
                <a:solidFill>
                  <a:srgbClr val="8A3704"/>
                </a:solidFill>
              </a:defRPr>
            </a:lvl1pPr>
          </a:lstStyle>
          <a:p>
            <a:pPr>
              <a:defRPr/>
            </a:pPr>
            <a:r>
              <a:rPr lang="en-US"/>
              <a:t>Microprocessors</a:t>
            </a:r>
          </a:p>
        </p:txBody>
      </p:sp>
      <p:sp>
        <p:nvSpPr>
          <p:cNvPr id="1027" name="Rectangle 3"/>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800" b="1" i="1">
                <a:solidFill>
                  <a:srgbClr val="8A3704"/>
                </a:solidFill>
              </a:defRPr>
            </a:lvl1pPr>
          </a:lstStyle>
          <a:p>
            <a:pPr>
              <a:defRPr/>
            </a:pPr>
            <a:r>
              <a:rPr lang="en-US"/>
              <a:t>St. Mary’s University</a:t>
            </a:r>
          </a:p>
        </p:txBody>
      </p:sp>
      <p:sp>
        <p:nvSpPr>
          <p:cNvPr id="1028" name="Rectangle 4"/>
          <p:cNvSpPr>
            <a:spLocks noGrp="1" noChangeArrowheads="1"/>
          </p:cNvSpPr>
          <p:nvPr>
            <p:ph type="sldNum" sz="quarter" idx="4"/>
          </p:nvPr>
        </p:nvSpPr>
        <p:spPr bwMode="auto">
          <a:xfrm>
            <a:off x="7924800" y="6477000"/>
            <a:ext cx="1143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800" b="1" i="1">
                <a:solidFill>
                  <a:srgbClr val="8A3704"/>
                </a:solidFill>
              </a:defRPr>
            </a:lvl1pPr>
          </a:lstStyle>
          <a:p>
            <a:pPr>
              <a:defRPr/>
            </a:pPr>
            <a:r>
              <a:rPr lang="en-US"/>
              <a:t>L10-</a:t>
            </a:r>
            <a:fld id="{231F64D1-D419-4D1E-A0A8-A98BDF2D6F3A}" type="slidenum">
              <a:rPr lang="en-US"/>
              <a:pPr>
                <a:defRPr/>
              </a:pPr>
              <a:t>‹#›</a:t>
            </a:fld>
            <a:endParaRPr lang="en-US"/>
          </a:p>
        </p:txBody>
      </p:sp>
      <p:sp>
        <p:nvSpPr>
          <p:cNvPr id="1029" name="Rectangle 5"/>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notesSlide" Target="../notesSlides/notesSlide12.xml"/><Relationship Id="rId7" Type="http://schemas.openxmlformats.org/officeDocument/2006/relationships/image" Target="../media/image2.wmf"/><Relationship Id="rId12"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image" Target="../media/image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05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0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71E60CE7-4AF1-45B2-A58F-D13823716174}" type="slidenum">
              <a:rPr lang="en-US" altLang="en-US" sz="1800" smtClean="0">
                <a:solidFill>
                  <a:srgbClr val="8A3704"/>
                </a:solidFill>
              </a:rPr>
              <a:pPr>
                <a:spcBef>
                  <a:spcPct val="0"/>
                </a:spcBef>
                <a:buSzTx/>
                <a:buFontTx/>
                <a:buNone/>
              </a:pPr>
              <a:t>1</a:t>
            </a:fld>
            <a:endParaRPr lang="en-US" altLang="en-US" sz="1800" smtClean="0">
              <a:solidFill>
                <a:srgbClr val="8A3704"/>
              </a:solidFill>
            </a:endParaRPr>
          </a:p>
        </p:txBody>
      </p:sp>
      <p:sp>
        <p:nvSpPr>
          <p:cNvPr id="2053" name="Rectangle 3"/>
          <p:cNvSpPr>
            <a:spLocks noChangeArrowheads="1"/>
          </p:cNvSpPr>
          <p:nvPr/>
        </p:nvSpPr>
        <p:spPr bwMode="auto">
          <a:xfrm>
            <a:off x="457200" y="968375"/>
            <a:ext cx="8231188"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buSzTx/>
              <a:buFontTx/>
              <a:buNone/>
            </a:pPr>
            <a:r>
              <a:rPr lang="en-US" altLang="en-US" sz="2400"/>
              <a:t>There are many applications that require a dedicated timer system, including:</a:t>
            </a:r>
          </a:p>
          <a:p>
            <a:pPr lvl="2" algn="just">
              <a:spcBef>
                <a:spcPct val="50000"/>
              </a:spcBef>
              <a:buClr>
                <a:srgbClr val="8A3704"/>
              </a:buClr>
              <a:buSzTx/>
              <a:buFont typeface="Wingdings" pitchFamily="2" charset="2"/>
              <a:buChar char="§"/>
            </a:pPr>
            <a:r>
              <a:rPr lang="en-US" altLang="en-US" sz="2200"/>
              <a:t>  </a:t>
            </a:r>
            <a:r>
              <a:rPr lang="en-US" altLang="en-US"/>
              <a:t>Delay creation and measurement</a:t>
            </a:r>
          </a:p>
          <a:p>
            <a:pPr lvl="2" algn="just">
              <a:spcBef>
                <a:spcPct val="50000"/>
              </a:spcBef>
              <a:buClr>
                <a:srgbClr val="8A3704"/>
              </a:buClr>
              <a:buSzTx/>
              <a:buFont typeface="Wingdings" pitchFamily="2" charset="2"/>
              <a:buChar char="§"/>
            </a:pPr>
            <a:r>
              <a:rPr lang="en-US" altLang="en-US"/>
              <a:t>  Period and Pulse-width measurement</a:t>
            </a:r>
          </a:p>
          <a:p>
            <a:pPr lvl="2" algn="just">
              <a:spcBef>
                <a:spcPct val="50000"/>
              </a:spcBef>
              <a:buClr>
                <a:srgbClr val="8A3704"/>
              </a:buClr>
              <a:buSzTx/>
              <a:buFont typeface="Wingdings" pitchFamily="2" charset="2"/>
              <a:buChar char="§"/>
            </a:pPr>
            <a:r>
              <a:rPr lang="en-US" altLang="en-US"/>
              <a:t>  Frequency measurement</a:t>
            </a:r>
          </a:p>
          <a:p>
            <a:pPr lvl="2" algn="just">
              <a:spcBef>
                <a:spcPct val="50000"/>
              </a:spcBef>
              <a:buClr>
                <a:srgbClr val="8A3704"/>
              </a:buClr>
              <a:buSzTx/>
              <a:buFont typeface="Wingdings" pitchFamily="2" charset="2"/>
              <a:buChar char="§"/>
            </a:pPr>
            <a:r>
              <a:rPr lang="en-US" altLang="en-US"/>
              <a:t>  Event counting</a:t>
            </a:r>
          </a:p>
          <a:p>
            <a:pPr lvl="2" algn="just">
              <a:spcBef>
                <a:spcPct val="50000"/>
              </a:spcBef>
              <a:buClr>
                <a:srgbClr val="8A3704"/>
              </a:buClr>
              <a:buSzTx/>
              <a:buFont typeface="Wingdings" pitchFamily="2" charset="2"/>
              <a:buChar char="§"/>
            </a:pPr>
            <a:r>
              <a:rPr lang="en-US" altLang="en-US"/>
              <a:t>  Arrival time comparison</a:t>
            </a:r>
          </a:p>
          <a:p>
            <a:pPr lvl="2" algn="just">
              <a:spcBef>
                <a:spcPct val="50000"/>
              </a:spcBef>
              <a:buClr>
                <a:srgbClr val="8A3704"/>
              </a:buClr>
              <a:buSzTx/>
              <a:buFont typeface="Wingdings" pitchFamily="2" charset="2"/>
              <a:buChar char="§"/>
            </a:pPr>
            <a:r>
              <a:rPr lang="en-US" altLang="en-US"/>
              <a:t>  Time-of-day tracking</a:t>
            </a:r>
          </a:p>
          <a:p>
            <a:pPr lvl="2" algn="just">
              <a:spcBef>
                <a:spcPct val="50000"/>
              </a:spcBef>
              <a:buClr>
                <a:srgbClr val="8A3704"/>
              </a:buClr>
              <a:buSzTx/>
              <a:buFont typeface="Wingdings" pitchFamily="2" charset="2"/>
              <a:buChar char="§"/>
            </a:pPr>
            <a:r>
              <a:rPr lang="en-US" altLang="en-US"/>
              <a:t>  Waveform generation</a:t>
            </a:r>
          </a:p>
          <a:p>
            <a:pPr lvl="2" algn="just">
              <a:spcBef>
                <a:spcPct val="50000"/>
              </a:spcBef>
              <a:buClr>
                <a:srgbClr val="8A3704"/>
              </a:buClr>
              <a:buSzTx/>
              <a:buFont typeface="Wingdings" pitchFamily="2" charset="2"/>
              <a:buChar char="§"/>
            </a:pPr>
            <a:r>
              <a:rPr lang="en-US" altLang="en-US"/>
              <a:t>  Periodic interrupt generation</a:t>
            </a:r>
          </a:p>
        </p:txBody>
      </p:sp>
      <p:sp>
        <p:nvSpPr>
          <p:cNvPr id="2054" name="Rectangle 11"/>
          <p:cNvSpPr>
            <a:spLocks noChangeArrowheads="1"/>
          </p:cNvSpPr>
          <p:nvPr/>
        </p:nvSpPr>
        <p:spPr bwMode="auto">
          <a:xfrm>
            <a:off x="533400" y="76200"/>
            <a:ext cx="8153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4800">
                <a:solidFill>
                  <a:srgbClr val="8A3704"/>
                </a:solidFill>
              </a:rPr>
              <a:t>Timer Functions</a:t>
            </a:r>
          </a:p>
        </p:txBody>
      </p:sp>
      <p:sp>
        <p:nvSpPr>
          <p:cNvPr id="2055" name="Line 12"/>
          <p:cNvSpPr>
            <a:spLocks noChangeShapeType="1"/>
          </p:cNvSpPr>
          <p:nvPr/>
        </p:nvSpPr>
        <p:spPr bwMode="auto">
          <a:xfrm>
            <a:off x="457200" y="914400"/>
            <a:ext cx="83058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12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C9B4489E-9FAB-462F-A261-628674B8F4E0}" type="slidenum">
              <a:rPr lang="en-US" altLang="en-US" sz="1800" smtClean="0">
                <a:solidFill>
                  <a:srgbClr val="8A3704"/>
                </a:solidFill>
              </a:rPr>
              <a:pPr>
                <a:spcBef>
                  <a:spcPct val="0"/>
                </a:spcBef>
                <a:buSzTx/>
                <a:buFontTx/>
                <a:buNone/>
              </a:pPr>
              <a:t>10</a:t>
            </a:fld>
            <a:endParaRPr lang="en-US" altLang="en-US" sz="1800" smtClean="0">
              <a:solidFill>
                <a:srgbClr val="8A3704"/>
              </a:solidFill>
            </a:endParaRPr>
          </a:p>
        </p:txBody>
      </p:sp>
      <p:sp>
        <p:nvSpPr>
          <p:cNvPr id="11269" name="Rectangle 4"/>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Counter Registers </a:t>
            </a:r>
            <a:r>
              <a:rPr lang="en-US" altLang="en-US" sz="1600" i="1" u="sng">
                <a:solidFill>
                  <a:srgbClr val="8A3704"/>
                </a:solidFill>
              </a:rPr>
              <a:t>cont’d …</a:t>
            </a:r>
          </a:p>
        </p:txBody>
      </p:sp>
      <p:sp>
        <p:nvSpPr>
          <p:cNvPr id="11270" name="Text Box 5"/>
          <p:cNvSpPr txBox="1">
            <a:spLocks noChangeArrowheads="1"/>
          </p:cNvSpPr>
          <p:nvPr/>
        </p:nvSpPr>
        <p:spPr bwMode="auto">
          <a:xfrm>
            <a:off x="533400" y="625475"/>
            <a:ext cx="8229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371600" indent="-4572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30000"/>
              </a:spcBef>
              <a:buSzTx/>
              <a:buFontTx/>
              <a:buNone/>
            </a:pPr>
            <a:r>
              <a:rPr lang="en-US" altLang="en-US" sz="2400" b="1" i="1" u="sng">
                <a:solidFill>
                  <a:srgbClr val="0000FF"/>
                </a:solidFill>
              </a:rPr>
              <a:t>Example:</a:t>
            </a:r>
            <a:r>
              <a:rPr lang="en-US" altLang="en-US" sz="2400">
                <a:sym typeface="Symbol" pitchFamily="18" charset="2"/>
              </a:rPr>
              <a:t> </a:t>
            </a:r>
          </a:p>
          <a:p>
            <a:pPr>
              <a:lnSpc>
                <a:spcPct val="110000"/>
              </a:lnSpc>
              <a:spcBef>
                <a:spcPct val="30000"/>
              </a:spcBef>
              <a:buSzTx/>
              <a:buFontTx/>
              <a:buNone/>
            </a:pPr>
            <a:r>
              <a:rPr lang="en-US" altLang="en-US" sz="2000">
                <a:sym typeface="Symbol" pitchFamily="18" charset="2"/>
              </a:rPr>
              <a:t>	Write a program to blink LEDs every time that timer overflows.  Be aware of the speed of overflow! To accomplish this you need to do the followings:</a:t>
            </a:r>
          </a:p>
          <a:p>
            <a:pPr lvl="2">
              <a:lnSpc>
                <a:spcPct val="110000"/>
              </a:lnSpc>
              <a:spcBef>
                <a:spcPct val="30000"/>
              </a:spcBef>
              <a:buClr>
                <a:srgbClr val="8E4700"/>
              </a:buClr>
              <a:buSzTx/>
              <a:buFont typeface="Wingdings" pitchFamily="2" charset="2"/>
              <a:buChar char="Ø"/>
            </a:pPr>
            <a:r>
              <a:rPr lang="en-US" altLang="en-US" sz="2000">
                <a:sym typeface="Symbol" pitchFamily="18" charset="2"/>
              </a:rPr>
              <a:t>Enable timer/counter module and set quick erase.</a:t>
            </a:r>
            <a:endParaRPr lang="en-US" altLang="en-US" sz="1800">
              <a:sym typeface="Symbol" pitchFamily="18" charset="2"/>
            </a:endParaRPr>
          </a:p>
          <a:p>
            <a:pPr lvl="2">
              <a:lnSpc>
                <a:spcPct val="110000"/>
              </a:lnSpc>
              <a:spcBef>
                <a:spcPct val="30000"/>
              </a:spcBef>
              <a:buClr>
                <a:srgbClr val="8E4700"/>
              </a:buClr>
              <a:buSzTx/>
              <a:buFont typeface="Wingdings" pitchFamily="2" charset="2"/>
              <a:buChar char="Ø"/>
            </a:pPr>
            <a:r>
              <a:rPr lang="en-US" altLang="en-US" sz="2000">
                <a:sym typeface="Symbol" pitchFamily="18" charset="2"/>
              </a:rPr>
              <a:t>Set the speed of the timer/counter.</a:t>
            </a:r>
          </a:p>
          <a:p>
            <a:pPr lvl="2">
              <a:lnSpc>
                <a:spcPct val="110000"/>
              </a:lnSpc>
              <a:spcBef>
                <a:spcPct val="30000"/>
              </a:spcBef>
              <a:buClr>
                <a:srgbClr val="8E4700"/>
              </a:buClr>
              <a:buSzTx/>
              <a:buFont typeface="Wingdings" pitchFamily="2" charset="2"/>
              <a:buChar char="Ø"/>
            </a:pPr>
            <a:r>
              <a:rPr lang="en-US" altLang="en-US" sz="2000">
                <a:sym typeface="Symbol" pitchFamily="18" charset="2"/>
              </a:rPr>
              <a:t>Enable the appropriate interrupt for this purpose and clear flag.</a:t>
            </a:r>
          </a:p>
          <a:p>
            <a:pPr lvl="2">
              <a:lnSpc>
                <a:spcPct val="110000"/>
              </a:lnSpc>
              <a:spcBef>
                <a:spcPct val="30000"/>
              </a:spcBef>
              <a:buClr>
                <a:srgbClr val="8E4700"/>
              </a:buClr>
              <a:buSzTx/>
              <a:buFont typeface="Wingdings" pitchFamily="2" charset="2"/>
              <a:buChar char="Ø"/>
            </a:pPr>
            <a:r>
              <a:rPr lang="en-US" altLang="en-US" sz="2000">
                <a:sym typeface="Symbol" pitchFamily="18" charset="2"/>
              </a:rPr>
              <a:t>Enable the global interrupt.</a:t>
            </a:r>
          </a:p>
          <a:p>
            <a:pPr lvl="2">
              <a:lnSpc>
                <a:spcPct val="110000"/>
              </a:lnSpc>
              <a:spcBef>
                <a:spcPct val="30000"/>
              </a:spcBef>
              <a:buClr>
                <a:srgbClr val="8E4700"/>
              </a:buClr>
              <a:buSzTx/>
              <a:buFont typeface="Wingdings" pitchFamily="2" charset="2"/>
              <a:buChar char="Ø"/>
            </a:pPr>
            <a:r>
              <a:rPr lang="en-US" altLang="en-US" sz="2000">
                <a:sym typeface="Symbol" pitchFamily="18" charset="2"/>
              </a:rPr>
              <a:t>Write your interrupt handler to turn the LEDs ON or OFF alternatively. Make sure while you are in the handler to clear the interrupt flag.</a:t>
            </a:r>
          </a:p>
          <a:p>
            <a:pPr lvl="2">
              <a:lnSpc>
                <a:spcPct val="110000"/>
              </a:lnSpc>
              <a:spcBef>
                <a:spcPct val="30000"/>
              </a:spcBef>
              <a:buClr>
                <a:srgbClr val="8E4700"/>
              </a:buClr>
              <a:buSzTx/>
              <a:buFont typeface="Wingdings" pitchFamily="2" charset="2"/>
              <a:buChar char="Ø"/>
            </a:pPr>
            <a:r>
              <a:rPr lang="en-US" altLang="en-US" sz="2000">
                <a:sym typeface="Symbol" pitchFamily="18" charset="2"/>
              </a:rPr>
              <a:t>Put the interrupt handler’s starting address at appropriate place.</a:t>
            </a:r>
          </a:p>
          <a:p>
            <a:pPr lvl="2">
              <a:lnSpc>
                <a:spcPct val="110000"/>
              </a:lnSpc>
              <a:spcBef>
                <a:spcPct val="30000"/>
              </a:spcBef>
              <a:buClr>
                <a:srgbClr val="8E4700"/>
              </a:buClr>
              <a:buSzTx/>
              <a:buFont typeface="Wingdings" pitchFamily="2" charset="2"/>
              <a:buChar char="Ø"/>
            </a:pPr>
            <a:r>
              <a:rPr lang="en-US" altLang="en-US" sz="2000">
                <a:sym typeface="Symbol" pitchFamily="18" charset="2"/>
              </a:rPr>
              <a:t>Main program should stay in an infinite loop.</a:t>
            </a:r>
          </a:p>
          <a:p>
            <a:pPr lvl="2">
              <a:lnSpc>
                <a:spcPct val="110000"/>
              </a:lnSpc>
              <a:spcBef>
                <a:spcPct val="30000"/>
              </a:spcBef>
              <a:buClr>
                <a:srgbClr val="8E4700"/>
              </a:buClr>
              <a:buSzTx/>
              <a:buFont typeface="Wingdings" pitchFamily="2" charset="2"/>
              <a:buChar char="Ø"/>
            </a:pPr>
            <a:r>
              <a:rPr lang="en-US" altLang="en-US" sz="2000">
                <a:sym typeface="Symbol" pitchFamily="18" charset="2"/>
              </a:rPr>
              <a:t>Assemble, download, and run your program.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229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BAE558B5-5D42-49C4-B2E9-707639D471F4}" type="slidenum">
              <a:rPr lang="en-US" altLang="en-US" sz="1800" smtClean="0">
                <a:solidFill>
                  <a:srgbClr val="8A3704"/>
                </a:solidFill>
              </a:rPr>
              <a:pPr>
                <a:spcBef>
                  <a:spcPct val="0"/>
                </a:spcBef>
                <a:buSzTx/>
                <a:buFontTx/>
                <a:buNone/>
              </a:pPr>
              <a:t>11</a:t>
            </a:fld>
            <a:endParaRPr lang="en-US" altLang="en-US" sz="1800" smtClean="0">
              <a:solidFill>
                <a:srgbClr val="8A3704"/>
              </a:solidFill>
            </a:endParaRPr>
          </a:p>
        </p:txBody>
      </p:sp>
      <p:sp>
        <p:nvSpPr>
          <p:cNvPr id="7" name="TextBox 6"/>
          <p:cNvSpPr txBox="1"/>
          <p:nvPr/>
        </p:nvSpPr>
        <p:spPr>
          <a:xfrm>
            <a:off x="457200" y="568325"/>
            <a:ext cx="8382000" cy="5908675"/>
          </a:xfrm>
          <a:prstGeom prst="rect">
            <a:avLst/>
          </a:prstGeom>
          <a:noFill/>
          <a:ln w="19050">
            <a:solidFill>
              <a:schemeClr val="tx1"/>
            </a:solidFill>
          </a:ln>
        </p:spPr>
        <p:txBody>
          <a:bodyPr>
            <a:spAutoFit/>
          </a:bodyPr>
          <a:lstStyle/>
          <a:p>
            <a:pPr>
              <a:defRPr/>
            </a:pPr>
            <a:r>
              <a:rPr lang="en-US" sz="1400" dirty="0">
                <a:solidFill>
                  <a:srgbClr val="00B050"/>
                </a:solidFill>
              </a:rPr>
              <a:t>#</a:t>
            </a:r>
            <a:r>
              <a:rPr lang="en-US" sz="1400" dirty="0">
                <a:solidFill>
                  <a:srgbClr val="B00082"/>
                </a:solidFill>
              </a:rPr>
              <a:t>include        reg9s12.h</a:t>
            </a:r>
          </a:p>
          <a:p>
            <a:pPr>
              <a:defRPr/>
            </a:pPr>
            <a:r>
              <a:rPr lang="en-US" sz="1400" dirty="0"/>
              <a:t>	</a:t>
            </a:r>
            <a:r>
              <a:rPr lang="en-US" sz="1400" dirty="0">
                <a:solidFill>
                  <a:srgbClr val="000074"/>
                </a:solidFill>
              </a:rPr>
              <a:t>ORG</a:t>
            </a:r>
            <a:r>
              <a:rPr lang="en-US" sz="1400" dirty="0"/>
              <a:t>     	</a:t>
            </a:r>
            <a:r>
              <a:rPr lang="en-US" sz="1400" dirty="0">
                <a:solidFill>
                  <a:srgbClr val="B00082"/>
                </a:solidFill>
              </a:rPr>
              <a:t>$1000</a:t>
            </a:r>
          </a:p>
          <a:p>
            <a:pPr>
              <a:defRPr/>
            </a:pPr>
            <a:r>
              <a:rPr lang="en-US" sz="1400" dirty="0"/>
              <a:t>	</a:t>
            </a:r>
            <a:r>
              <a:rPr lang="en-US" sz="1400" dirty="0">
                <a:solidFill>
                  <a:srgbClr val="000074"/>
                </a:solidFill>
              </a:rPr>
              <a:t>MOVW</a:t>
            </a:r>
            <a:r>
              <a:rPr lang="en-US" sz="1400" dirty="0">
                <a:solidFill>
                  <a:srgbClr val="0000FF"/>
                </a:solidFill>
              </a:rPr>
              <a:t> </a:t>
            </a:r>
            <a:r>
              <a:rPr lang="en-US" sz="1400" dirty="0"/>
              <a:t>   	</a:t>
            </a:r>
            <a:r>
              <a:rPr lang="en-US" sz="1400" dirty="0">
                <a:solidFill>
                  <a:srgbClr val="00B050"/>
                </a:solidFill>
              </a:rPr>
              <a:t>#</a:t>
            </a:r>
            <a:r>
              <a:rPr lang="en-US" sz="1400" dirty="0">
                <a:solidFill>
                  <a:srgbClr val="B00082"/>
                </a:solidFill>
              </a:rPr>
              <a:t>tov_is</a:t>
            </a:r>
            <a:r>
              <a:rPr lang="en-US" sz="1400" dirty="0">
                <a:solidFill>
                  <a:srgbClr val="00B050"/>
                </a:solidFill>
              </a:rPr>
              <a:t>,</a:t>
            </a:r>
            <a:r>
              <a:rPr lang="en-US" sz="1400" dirty="0">
                <a:solidFill>
                  <a:srgbClr val="B00082"/>
                </a:solidFill>
              </a:rPr>
              <a:t>$3E5E   </a:t>
            </a:r>
            <a:r>
              <a:rPr lang="en-US" sz="1400" dirty="0"/>
              <a:t>	</a:t>
            </a:r>
            <a:r>
              <a:rPr lang="en-US" sz="1400" dirty="0">
                <a:solidFill>
                  <a:srgbClr val="005FEA"/>
                </a:solidFill>
              </a:rPr>
              <a:t>; set TCNT overflow interrupt vector</a:t>
            </a:r>
          </a:p>
          <a:p>
            <a:pPr>
              <a:defRPr/>
            </a:pPr>
            <a:r>
              <a:rPr lang="en-US" sz="1400" dirty="0"/>
              <a:t>	</a:t>
            </a:r>
            <a:r>
              <a:rPr lang="en-US" sz="1400" dirty="0">
                <a:solidFill>
                  <a:srgbClr val="000074"/>
                </a:solidFill>
              </a:rPr>
              <a:t>MOVB</a:t>
            </a:r>
            <a:r>
              <a:rPr lang="en-US" sz="1400" dirty="0"/>
              <a:t>    	</a:t>
            </a:r>
            <a:r>
              <a:rPr lang="en-US" sz="1400" dirty="0">
                <a:solidFill>
                  <a:srgbClr val="00B050"/>
                </a:solidFill>
              </a:rPr>
              <a:t>#</a:t>
            </a:r>
            <a:r>
              <a:rPr lang="en-US" sz="1400" dirty="0">
                <a:solidFill>
                  <a:srgbClr val="B00082"/>
                </a:solidFill>
              </a:rPr>
              <a:t>$90</a:t>
            </a:r>
            <a:r>
              <a:rPr lang="en-US" sz="1400" dirty="0">
                <a:solidFill>
                  <a:srgbClr val="00B050"/>
                </a:solidFill>
              </a:rPr>
              <a:t>,</a:t>
            </a:r>
            <a:r>
              <a:rPr lang="en-US" sz="1400" dirty="0">
                <a:solidFill>
                  <a:srgbClr val="B00082"/>
                </a:solidFill>
              </a:rPr>
              <a:t>TSCR   </a:t>
            </a:r>
            <a:r>
              <a:rPr lang="en-US" sz="1400" dirty="0"/>
              <a:t>	</a:t>
            </a:r>
            <a:r>
              <a:rPr lang="en-US" sz="1400" dirty="0">
                <a:solidFill>
                  <a:srgbClr val="005FEA"/>
                </a:solidFill>
              </a:rPr>
              <a:t>; enable timer/counter &amp; fast clear</a:t>
            </a:r>
          </a:p>
          <a:p>
            <a:pPr>
              <a:defRPr/>
            </a:pPr>
            <a:r>
              <a:rPr lang="en-US" sz="1400" dirty="0"/>
              <a:t>	</a:t>
            </a:r>
            <a:r>
              <a:rPr lang="en-US" sz="1400" dirty="0">
                <a:solidFill>
                  <a:srgbClr val="000074"/>
                </a:solidFill>
              </a:rPr>
              <a:t>MOVB</a:t>
            </a:r>
            <a:r>
              <a:rPr lang="en-US" sz="1400" dirty="0"/>
              <a:t>   	</a:t>
            </a:r>
            <a:r>
              <a:rPr lang="en-US" sz="1400" dirty="0">
                <a:solidFill>
                  <a:srgbClr val="00B050"/>
                </a:solidFill>
              </a:rPr>
              <a:t>#</a:t>
            </a:r>
            <a:r>
              <a:rPr lang="en-US" sz="1400" dirty="0">
                <a:solidFill>
                  <a:srgbClr val="B00082"/>
                </a:solidFill>
              </a:rPr>
              <a:t>$87</a:t>
            </a:r>
            <a:r>
              <a:rPr lang="en-US" sz="1400" dirty="0">
                <a:solidFill>
                  <a:srgbClr val="00B050"/>
                </a:solidFill>
              </a:rPr>
              <a:t>,</a:t>
            </a:r>
            <a:r>
              <a:rPr lang="en-US" sz="1400" dirty="0">
                <a:solidFill>
                  <a:srgbClr val="B00082"/>
                </a:solidFill>
              </a:rPr>
              <a:t>TMSK2</a:t>
            </a:r>
            <a:r>
              <a:rPr lang="en-US" sz="1400" dirty="0">
                <a:solidFill>
                  <a:srgbClr val="FF3399"/>
                </a:solidFill>
              </a:rPr>
              <a:t>      </a:t>
            </a:r>
            <a:r>
              <a:rPr lang="en-US" sz="1400" dirty="0"/>
              <a:t>	</a:t>
            </a:r>
            <a:r>
              <a:rPr lang="en-US" sz="1400" dirty="0">
                <a:solidFill>
                  <a:srgbClr val="005FEA"/>
                </a:solidFill>
              </a:rPr>
              <a:t>; set pre-scale factor to 128 and enable</a:t>
            </a:r>
          </a:p>
          <a:p>
            <a:pPr>
              <a:defRPr/>
            </a:pPr>
            <a:r>
              <a:rPr lang="en-US" sz="1400" dirty="0"/>
              <a:t>			   	 </a:t>
            </a:r>
            <a:r>
              <a:rPr lang="en-US" sz="1400" dirty="0">
                <a:solidFill>
                  <a:srgbClr val="005FEA"/>
                </a:solidFill>
              </a:rPr>
              <a:t>; overflow interrupt</a:t>
            </a:r>
          </a:p>
          <a:p>
            <a:pPr>
              <a:defRPr/>
            </a:pPr>
            <a:r>
              <a:rPr lang="en-US" sz="1400" dirty="0"/>
              <a:t>	</a:t>
            </a:r>
            <a:r>
              <a:rPr lang="en-US" sz="1400" dirty="0">
                <a:solidFill>
                  <a:srgbClr val="000074"/>
                </a:solidFill>
              </a:rPr>
              <a:t>BSET</a:t>
            </a:r>
            <a:r>
              <a:rPr lang="en-US" sz="1400" dirty="0"/>
              <a:t>    	</a:t>
            </a:r>
            <a:r>
              <a:rPr lang="en-US" sz="1400" dirty="0">
                <a:solidFill>
                  <a:srgbClr val="B00082"/>
                </a:solidFill>
              </a:rPr>
              <a:t>DDRB</a:t>
            </a:r>
            <a:r>
              <a:rPr lang="en-US" sz="1400" dirty="0">
                <a:solidFill>
                  <a:srgbClr val="00B050"/>
                </a:solidFill>
              </a:rPr>
              <a:t>,</a:t>
            </a:r>
            <a:r>
              <a:rPr lang="en-US" sz="1400" dirty="0">
                <a:solidFill>
                  <a:srgbClr val="B00082"/>
                </a:solidFill>
              </a:rPr>
              <a:t>$FF</a:t>
            </a:r>
            <a:r>
              <a:rPr lang="en-US" sz="1400" dirty="0">
                <a:solidFill>
                  <a:srgbClr val="FF3399"/>
                </a:solidFill>
              </a:rPr>
              <a:t>        </a:t>
            </a:r>
            <a:r>
              <a:rPr lang="en-US" sz="1400" dirty="0"/>
              <a:t>	</a:t>
            </a:r>
            <a:r>
              <a:rPr lang="en-US" sz="1400" dirty="0">
                <a:solidFill>
                  <a:srgbClr val="005FEA"/>
                </a:solidFill>
              </a:rPr>
              <a:t>; make port B output port</a:t>
            </a:r>
          </a:p>
          <a:p>
            <a:pPr>
              <a:defRPr/>
            </a:pPr>
            <a:r>
              <a:rPr lang="en-US" sz="1400" dirty="0"/>
              <a:t>	</a:t>
            </a:r>
            <a:r>
              <a:rPr lang="en-US" sz="1400" dirty="0">
                <a:solidFill>
                  <a:srgbClr val="000074"/>
                </a:solidFill>
              </a:rPr>
              <a:t>BSET </a:t>
            </a:r>
            <a:r>
              <a:rPr lang="en-US" sz="1400" dirty="0">
                <a:solidFill>
                  <a:srgbClr val="0000FF"/>
                </a:solidFill>
              </a:rPr>
              <a:t>  </a:t>
            </a:r>
            <a:r>
              <a:rPr lang="en-US" sz="1400" dirty="0"/>
              <a:t> 	</a:t>
            </a:r>
            <a:r>
              <a:rPr lang="en-US" sz="1400" dirty="0">
                <a:solidFill>
                  <a:srgbClr val="B00082"/>
                </a:solidFill>
              </a:rPr>
              <a:t>DDRP</a:t>
            </a:r>
            <a:r>
              <a:rPr lang="en-US" sz="1400" dirty="0">
                <a:solidFill>
                  <a:srgbClr val="00B050"/>
                </a:solidFill>
              </a:rPr>
              <a:t>,</a:t>
            </a:r>
            <a:r>
              <a:rPr lang="en-US" sz="1400" dirty="0">
                <a:solidFill>
                  <a:srgbClr val="B00082"/>
                </a:solidFill>
              </a:rPr>
              <a:t>$FF        </a:t>
            </a:r>
            <a:r>
              <a:rPr lang="en-US" sz="1400" dirty="0"/>
              <a:t>	</a:t>
            </a:r>
            <a:r>
              <a:rPr lang="en-US" sz="1400" dirty="0">
                <a:solidFill>
                  <a:srgbClr val="005FEA"/>
                </a:solidFill>
              </a:rPr>
              <a:t>; make port P output port</a:t>
            </a:r>
          </a:p>
          <a:p>
            <a:pPr>
              <a:defRPr/>
            </a:pPr>
            <a:r>
              <a:rPr lang="en-US" sz="1400" dirty="0"/>
              <a:t>	</a:t>
            </a:r>
            <a:r>
              <a:rPr lang="en-US" sz="1400" dirty="0">
                <a:solidFill>
                  <a:srgbClr val="000074"/>
                </a:solidFill>
              </a:rPr>
              <a:t>BSET</a:t>
            </a:r>
            <a:r>
              <a:rPr lang="en-US" sz="1400" dirty="0">
                <a:solidFill>
                  <a:srgbClr val="0000FF"/>
                </a:solidFill>
              </a:rPr>
              <a:t>  </a:t>
            </a:r>
            <a:r>
              <a:rPr lang="en-US" sz="1400" dirty="0"/>
              <a:t>  	</a:t>
            </a:r>
            <a:r>
              <a:rPr lang="en-US" sz="1400" dirty="0">
                <a:solidFill>
                  <a:srgbClr val="B00082"/>
                </a:solidFill>
              </a:rPr>
              <a:t>DDRJ</a:t>
            </a:r>
            <a:r>
              <a:rPr lang="en-US" sz="1400" dirty="0">
                <a:solidFill>
                  <a:srgbClr val="00B050"/>
                </a:solidFill>
              </a:rPr>
              <a:t>,</a:t>
            </a:r>
            <a:r>
              <a:rPr lang="en-US" sz="1400" dirty="0">
                <a:solidFill>
                  <a:srgbClr val="B00082"/>
                </a:solidFill>
              </a:rPr>
              <a:t>$02 </a:t>
            </a:r>
            <a:r>
              <a:rPr lang="en-US" sz="1400" dirty="0">
                <a:solidFill>
                  <a:srgbClr val="FF3399"/>
                </a:solidFill>
              </a:rPr>
              <a:t>       </a:t>
            </a:r>
            <a:r>
              <a:rPr lang="en-US" sz="1400" dirty="0"/>
              <a:t>	</a:t>
            </a:r>
            <a:r>
              <a:rPr lang="en-US" sz="1400" dirty="0">
                <a:solidFill>
                  <a:srgbClr val="005FEA"/>
                </a:solidFill>
              </a:rPr>
              <a:t>; make bit 1 of port J output</a:t>
            </a:r>
          </a:p>
          <a:p>
            <a:pPr>
              <a:defRPr/>
            </a:pPr>
            <a:r>
              <a:rPr lang="en-US" sz="1400" dirty="0"/>
              <a:t>	</a:t>
            </a:r>
            <a:r>
              <a:rPr lang="en-US" sz="1400" dirty="0">
                <a:solidFill>
                  <a:srgbClr val="000074"/>
                </a:solidFill>
              </a:rPr>
              <a:t>BSET</a:t>
            </a:r>
            <a:r>
              <a:rPr lang="en-US" sz="1400" dirty="0">
                <a:solidFill>
                  <a:schemeClr val="accent5">
                    <a:lumMod val="10000"/>
                  </a:schemeClr>
                </a:solidFill>
              </a:rPr>
              <a:t> </a:t>
            </a:r>
            <a:r>
              <a:rPr lang="en-US" sz="1400" dirty="0"/>
              <a:t>   	</a:t>
            </a:r>
            <a:r>
              <a:rPr lang="en-US" sz="1400" dirty="0">
                <a:solidFill>
                  <a:srgbClr val="B00082"/>
                </a:solidFill>
              </a:rPr>
              <a:t>PTP</a:t>
            </a:r>
            <a:r>
              <a:rPr lang="en-US" sz="1400" dirty="0">
                <a:solidFill>
                  <a:srgbClr val="00B050"/>
                </a:solidFill>
              </a:rPr>
              <a:t>,</a:t>
            </a:r>
            <a:r>
              <a:rPr lang="en-US" sz="1400" dirty="0">
                <a:solidFill>
                  <a:srgbClr val="B00082"/>
                </a:solidFill>
              </a:rPr>
              <a:t>$FF         </a:t>
            </a:r>
            <a:r>
              <a:rPr lang="en-US" sz="1400" dirty="0"/>
              <a:t>	</a:t>
            </a:r>
            <a:r>
              <a:rPr lang="en-US" sz="1400" dirty="0">
                <a:solidFill>
                  <a:srgbClr val="005FEA"/>
                </a:solidFill>
              </a:rPr>
              <a:t>; disable 7-segment LEDs</a:t>
            </a:r>
          </a:p>
          <a:p>
            <a:pPr>
              <a:defRPr/>
            </a:pPr>
            <a:r>
              <a:rPr lang="en-US" sz="1400" dirty="0"/>
              <a:t>	</a:t>
            </a:r>
            <a:r>
              <a:rPr lang="en-US" sz="1400" dirty="0">
                <a:solidFill>
                  <a:srgbClr val="000074"/>
                </a:solidFill>
              </a:rPr>
              <a:t>BCLR</a:t>
            </a:r>
            <a:r>
              <a:rPr lang="en-US" sz="1400" dirty="0">
                <a:solidFill>
                  <a:srgbClr val="0000FF"/>
                </a:solidFill>
              </a:rPr>
              <a:t> </a:t>
            </a:r>
            <a:r>
              <a:rPr lang="en-US" sz="1400" dirty="0"/>
              <a:t>   	</a:t>
            </a:r>
            <a:r>
              <a:rPr lang="en-US" sz="1400" dirty="0">
                <a:solidFill>
                  <a:srgbClr val="B00082"/>
                </a:solidFill>
              </a:rPr>
              <a:t>PTJ</a:t>
            </a:r>
            <a:r>
              <a:rPr lang="en-US" sz="1400" dirty="0">
                <a:solidFill>
                  <a:srgbClr val="00B050"/>
                </a:solidFill>
              </a:rPr>
              <a:t>,</a:t>
            </a:r>
            <a:r>
              <a:rPr lang="en-US" sz="1400" dirty="0">
                <a:solidFill>
                  <a:srgbClr val="B00082"/>
                </a:solidFill>
              </a:rPr>
              <a:t>$02         </a:t>
            </a:r>
            <a:r>
              <a:rPr lang="en-US" sz="1400" dirty="0"/>
              <a:t>	</a:t>
            </a:r>
            <a:r>
              <a:rPr lang="en-US" sz="1400" dirty="0">
                <a:solidFill>
                  <a:srgbClr val="005FEA"/>
                </a:solidFill>
              </a:rPr>
              <a:t>; enable LEDs</a:t>
            </a:r>
          </a:p>
          <a:p>
            <a:pPr>
              <a:defRPr/>
            </a:pPr>
            <a:r>
              <a:rPr lang="en-US" sz="1400" dirty="0"/>
              <a:t>	</a:t>
            </a:r>
            <a:r>
              <a:rPr lang="en-US" sz="1400" dirty="0">
                <a:solidFill>
                  <a:srgbClr val="000074"/>
                </a:solidFill>
              </a:rPr>
              <a:t>MOVB </a:t>
            </a:r>
            <a:r>
              <a:rPr lang="en-US" sz="1400" dirty="0"/>
              <a:t>   	</a:t>
            </a:r>
            <a:r>
              <a:rPr lang="en-US" sz="1400" dirty="0">
                <a:solidFill>
                  <a:srgbClr val="00B050"/>
                </a:solidFill>
              </a:rPr>
              <a:t>#</a:t>
            </a:r>
            <a:r>
              <a:rPr lang="en-US" sz="1400" dirty="0">
                <a:solidFill>
                  <a:srgbClr val="B00082"/>
                </a:solidFill>
              </a:rPr>
              <a:t>$80</a:t>
            </a:r>
            <a:r>
              <a:rPr lang="en-US" sz="1400" dirty="0">
                <a:solidFill>
                  <a:srgbClr val="00B050"/>
                </a:solidFill>
              </a:rPr>
              <a:t>,</a:t>
            </a:r>
            <a:r>
              <a:rPr lang="en-US" sz="1400" dirty="0">
                <a:solidFill>
                  <a:srgbClr val="B00082"/>
                </a:solidFill>
              </a:rPr>
              <a:t>TFLG2 </a:t>
            </a:r>
            <a:r>
              <a:rPr lang="en-US" sz="1400" dirty="0">
                <a:solidFill>
                  <a:srgbClr val="FF3399"/>
                </a:solidFill>
              </a:rPr>
              <a:t>    </a:t>
            </a:r>
            <a:r>
              <a:rPr lang="en-US" sz="1400" dirty="0"/>
              <a:t>	</a:t>
            </a:r>
            <a:r>
              <a:rPr lang="en-US" sz="1400" dirty="0">
                <a:solidFill>
                  <a:srgbClr val="005FEA"/>
                </a:solidFill>
              </a:rPr>
              <a:t>; clear overflow flag</a:t>
            </a:r>
          </a:p>
          <a:p>
            <a:pPr>
              <a:defRPr/>
            </a:pPr>
            <a:r>
              <a:rPr lang="en-US" sz="1400" dirty="0"/>
              <a:t>  	</a:t>
            </a:r>
            <a:r>
              <a:rPr lang="en-US" sz="1400" dirty="0">
                <a:solidFill>
                  <a:srgbClr val="000074"/>
                </a:solidFill>
              </a:rPr>
              <a:t>CLI </a:t>
            </a:r>
            <a:r>
              <a:rPr lang="en-US" sz="1400" dirty="0"/>
              <a:t>                    		</a:t>
            </a:r>
            <a:r>
              <a:rPr lang="en-US" sz="1400" dirty="0">
                <a:solidFill>
                  <a:srgbClr val="005FEA"/>
                </a:solidFill>
              </a:rPr>
              <a:t>; enable global interrupt</a:t>
            </a:r>
          </a:p>
          <a:p>
            <a:pPr>
              <a:defRPr/>
            </a:pPr>
            <a:endParaRPr lang="en-US" sz="1400" dirty="0"/>
          </a:p>
          <a:p>
            <a:pPr>
              <a:defRPr/>
            </a:pPr>
            <a:r>
              <a:rPr lang="en-US" sz="1400" dirty="0">
                <a:solidFill>
                  <a:srgbClr val="B00082"/>
                </a:solidFill>
              </a:rPr>
              <a:t>forever</a:t>
            </a:r>
            <a:r>
              <a:rPr lang="en-US" sz="1400" dirty="0"/>
              <a:t>	</a:t>
            </a:r>
            <a:r>
              <a:rPr lang="en-US" sz="1400" dirty="0">
                <a:solidFill>
                  <a:srgbClr val="000074"/>
                </a:solidFill>
              </a:rPr>
              <a:t>JMP </a:t>
            </a:r>
            <a:r>
              <a:rPr lang="en-US" sz="1400" dirty="0"/>
              <a:t>  	</a:t>
            </a:r>
            <a:r>
              <a:rPr lang="en-US" sz="1400" dirty="0">
                <a:solidFill>
                  <a:srgbClr val="B00082"/>
                </a:solidFill>
              </a:rPr>
              <a:t>forever </a:t>
            </a:r>
            <a:r>
              <a:rPr lang="en-US" sz="1400" dirty="0"/>
              <a:t>		</a:t>
            </a:r>
            <a:r>
              <a:rPr lang="en-US" sz="1400" dirty="0">
                <a:solidFill>
                  <a:srgbClr val="005FEA"/>
                </a:solidFill>
              </a:rPr>
              <a:t>; infinite loop</a:t>
            </a:r>
          </a:p>
          <a:p>
            <a:pPr>
              <a:defRPr/>
            </a:pPr>
            <a:endParaRPr lang="en-US" sz="1400" dirty="0"/>
          </a:p>
          <a:p>
            <a:pPr>
              <a:defRPr/>
            </a:pPr>
            <a:endParaRPr lang="en-US" sz="1400" dirty="0"/>
          </a:p>
          <a:p>
            <a:pPr>
              <a:defRPr/>
            </a:pPr>
            <a:r>
              <a:rPr lang="en-US" sz="1400" dirty="0">
                <a:solidFill>
                  <a:srgbClr val="B00082"/>
                </a:solidFill>
              </a:rPr>
              <a:t>tov_is  </a:t>
            </a:r>
            <a:r>
              <a:rPr lang="en-US" sz="1400" dirty="0"/>
              <a:t>       	</a:t>
            </a:r>
            <a:r>
              <a:rPr lang="en-US" sz="1400" dirty="0">
                <a:solidFill>
                  <a:srgbClr val="000074"/>
                </a:solidFill>
              </a:rPr>
              <a:t>LDD </a:t>
            </a:r>
            <a:r>
              <a:rPr lang="en-US" sz="1400" dirty="0">
                <a:solidFill>
                  <a:srgbClr val="0000FF"/>
                </a:solidFill>
              </a:rPr>
              <a:t> </a:t>
            </a:r>
            <a:r>
              <a:rPr lang="en-US" sz="1400" dirty="0"/>
              <a:t>  	</a:t>
            </a:r>
            <a:r>
              <a:rPr lang="en-US" sz="1400" dirty="0">
                <a:solidFill>
                  <a:srgbClr val="B00082"/>
                </a:solidFill>
              </a:rPr>
              <a:t>TCNT  </a:t>
            </a:r>
            <a:r>
              <a:rPr lang="en-US" sz="1400" dirty="0"/>
              <a:t>         	</a:t>
            </a:r>
            <a:r>
              <a:rPr lang="en-US" sz="1400" dirty="0">
                <a:solidFill>
                  <a:srgbClr val="005FEA"/>
                </a:solidFill>
              </a:rPr>
              <a:t>; clear TOF flag</a:t>
            </a:r>
          </a:p>
          <a:p>
            <a:pPr>
              <a:defRPr/>
            </a:pPr>
            <a:r>
              <a:rPr lang="en-US" sz="1400" dirty="0"/>
              <a:t>	</a:t>
            </a:r>
            <a:r>
              <a:rPr lang="en-US" sz="1400" dirty="0">
                <a:solidFill>
                  <a:srgbClr val="000074"/>
                </a:solidFill>
              </a:rPr>
              <a:t>COM</a:t>
            </a:r>
            <a:r>
              <a:rPr lang="en-US" sz="1400" dirty="0">
                <a:solidFill>
                  <a:srgbClr val="0000FF"/>
                </a:solidFill>
              </a:rPr>
              <a:t>  </a:t>
            </a:r>
            <a:r>
              <a:rPr lang="en-US" sz="1400" dirty="0"/>
              <a:t>   	</a:t>
            </a:r>
            <a:r>
              <a:rPr lang="en-US" sz="1400" dirty="0">
                <a:solidFill>
                  <a:srgbClr val="B00082"/>
                </a:solidFill>
              </a:rPr>
              <a:t>PORTB </a:t>
            </a:r>
            <a:r>
              <a:rPr lang="en-US" sz="1400" dirty="0"/>
              <a:t>       	</a:t>
            </a:r>
            <a:r>
              <a:rPr lang="en-US" sz="1400" dirty="0">
                <a:solidFill>
                  <a:srgbClr val="005FEA"/>
                </a:solidFill>
              </a:rPr>
              <a:t>; complement port B</a:t>
            </a:r>
          </a:p>
          <a:p>
            <a:pPr>
              <a:defRPr/>
            </a:pPr>
            <a:r>
              <a:rPr lang="en-US" sz="1400" dirty="0"/>
              <a:t>	</a:t>
            </a:r>
            <a:r>
              <a:rPr lang="en-US" sz="1400" dirty="0">
                <a:solidFill>
                  <a:srgbClr val="000074"/>
                </a:solidFill>
              </a:rPr>
              <a:t>LDD</a:t>
            </a:r>
            <a:r>
              <a:rPr lang="en-US" sz="1400" dirty="0"/>
              <a:t>	</a:t>
            </a:r>
            <a:r>
              <a:rPr lang="en-US" sz="1400" dirty="0">
                <a:solidFill>
                  <a:srgbClr val="00B050"/>
                </a:solidFill>
              </a:rPr>
              <a:t>#</a:t>
            </a:r>
            <a:r>
              <a:rPr lang="en-US" sz="1400" dirty="0">
                <a:solidFill>
                  <a:srgbClr val="B00082"/>
                </a:solidFill>
              </a:rPr>
              <a:t>'.' </a:t>
            </a:r>
            <a:r>
              <a:rPr lang="en-US" sz="1400" dirty="0"/>
              <a:t>    		</a:t>
            </a:r>
            <a:r>
              <a:rPr lang="en-US" sz="1400" dirty="0">
                <a:solidFill>
                  <a:srgbClr val="005FEA"/>
                </a:solidFill>
              </a:rPr>
              <a:t>; ASCII value of period in D</a:t>
            </a:r>
          </a:p>
          <a:p>
            <a:pPr>
              <a:defRPr/>
            </a:pPr>
            <a:r>
              <a:rPr lang="en-US" sz="1400" dirty="0"/>
              <a:t>	</a:t>
            </a:r>
            <a:r>
              <a:rPr lang="en-US" sz="1400" dirty="0">
                <a:solidFill>
                  <a:srgbClr val="000074"/>
                </a:solidFill>
              </a:rPr>
              <a:t>LDX</a:t>
            </a:r>
            <a:r>
              <a:rPr lang="en-US" sz="1400" dirty="0">
                <a:solidFill>
                  <a:srgbClr val="0000FF"/>
                </a:solidFill>
              </a:rPr>
              <a:t>   </a:t>
            </a:r>
            <a:r>
              <a:rPr lang="en-US" sz="1400" dirty="0"/>
              <a:t>  	</a:t>
            </a:r>
            <a:r>
              <a:rPr lang="en-US" sz="1400" dirty="0">
                <a:solidFill>
                  <a:srgbClr val="B00082"/>
                </a:solidFill>
              </a:rPr>
              <a:t>putchar </a:t>
            </a:r>
            <a:r>
              <a:rPr lang="en-US" sz="1400" dirty="0"/>
              <a:t>        	</a:t>
            </a:r>
            <a:r>
              <a:rPr lang="en-US" sz="1400" dirty="0">
                <a:solidFill>
                  <a:srgbClr val="005FEA"/>
                </a:solidFill>
              </a:rPr>
              <a:t>; output period to terminal</a:t>
            </a:r>
          </a:p>
          <a:p>
            <a:pPr>
              <a:defRPr/>
            </a:pPr>
            <a:r>
              <a:rPr lang="en-US" sz="1400" dirty="0"/>
              <a:t>	</a:t>
            </a:r>
            <a:r>
              <a:rPr lang="en-US" sz="1400" dirty="0">
                <a:solidFill>
                  <a:srgbClr val="000074"/>
                </a:solidFill>
              </a:rPr>
              <a:t>JSR </a:t>
            </a:r>
            <a:r>
              <a:rPr lang="en-US" sz="1400" dirty="0">
                <a:solidFill>
                  <a:schemeClr val="accent5">
                    <a:lumMod val="10000"/>
                  </a:schemeClr>
                </a:solidFill>
              </a:rPr>
              <a:t> </a:t>
            </a:r>
            <a:r>
              <a:rPr lang="en-US" sz="1400" dirty="0"/>
              <a:t>   	</a:t>
            </a:r>
            <a:r>
              <a:rPr lang="en-US" sz="1400" dirty="0">
                <a:solidFill>
                  <a:srgbClr val="B00082"/>
                </a:solidFill>
              </a:rPr>
              <a:t>0,X    </a:t>
            </a:r>
            <a:r>
              <a:rPr lang="en-US" sz="1400" dirty="0"/>
              <a:t>          		 </a:t>
            </a:r>
            <a:r>
              <a:rPr lang="en-US" sz="1400" dirty="0">
                <a:solidFill>
                  <a:srgbClr val="005FEA"/>
                </a:solidFill>
              </a:rPr>
              <a:t>;</a:t>
            </a:r>
          </a:p>
          <a:p>
            <a:pPr>
              <a:defRPr/>
            </a:pPr>
            <a:r>
              <a:rPr lang="en-US" sz="1400" dirty="0"/>
              <a:t>	</a:t>
            </a:r>
            <a:r>
              <a:rPr lang="en-US" sz="1400" dirty="0">
                <a:solidFill>
                  <a:srgbClr val="000074"/>
                </a:solidFill>
              </a:rPr>
              <a:t>RTI</a:t>
            </a:r>
          </a:p>
          <a:p>
            <a:pPr>
              <a:defRPr/>
            </a:pPr>
            <a:endParaRPr lang="en-US" sz="1400" dirty="0"/>
          </a:p>
          <a:p>
            <a:pPr>
              <a:defRPr/>
            </a:pPr>
            <a:r>
              <a:rPr lang="en-US" sz="1400" dirty="0">
                <a:solidFill>
                  <a:srgbClr val="B00082"/>
                </a:solidFill>
              </a:rPr>
              <a:t>putchar </a:t>
            </a:r>
            <a:r>
              <a:rPr lang="en-US" sz="1400" dirty="0"/>
              <a:t>        </a:t>
            </a:r>
            <a:r>
              <a:rPr lang="en-US" sz="1400" dirty="0">
                <a:solidFill>
                  <a:srgbClr val="000074"/>
                </a:solidFill>
              </a:rPr>
              <a:t>EQU </a:t>
            </a:r>
            <a:r>
              <a:rPr lang="en-US" sz="1400" dirty="0"/>
              <a:t>    	</a:t>
            </a:r>
            <a:r>
              <a:rPr lang="en-US" sz="1400" dirty="0">
                <a:solidFill>
                  <a:srgbClr val="B00082"/>
                </a:solidFill>
              </a:rPr>
              <a:t>$EE86</a:t>
            </a:r>
          </a:p>
          <a:p>
            <a:pPr>
              <a:defRPr/>
            </a:pPr>
            <a:endParaRPr lang="en-US" sz="1400" dirty="0"/>
          </a:p>
          <a:p>
            <a:pPr>
              <a:defRPr/>
            </a:pPr>
            <a:r>
              <a:rPr lang="en-US" sz="1400" dirty="0"/>
              <a:t>	</a:t>
            </a:r>
            <a:r>
              <a:rPr lang="en-US" sz="1400" dirty="0">
                <a:solidFill>
                  <a:srgbClr val="000074"/>
                </a:solidFill>
              </a:rPr>
              <a:t>END</a:t>
            </a:r>
          </a:p>
        </p:txBody>
      </p:sp>
      <p:sp>
        <p:nvSpPr>
          <p:cNvPr id="12294" name="Rectangle 4"/>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Counter Registers </a:t>
            </a:r>
            <a:r>
              <a:rPr lang="en-US" altLang="en-US" sz="1600" i="1" u="sng">
                <a:solidFill>
                  <a:srgbClr val="8A3704"/>
                </a:solidFill>
              </a:rPr>
              <a:t>cont’d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33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C057BBEB-368E-44C4-BA05-D63723F4A87D}" type="slidenum">
              <a:rPr lang="en-US" altLang="en-US" sz="1800" smtClean="0">
                <a:solidFill>
                  <a:srgbClr val="8A3704"/>
                </a:solidFill>
              </a:rPr>
              <a:pPr>
                <a:spcBef>
                  <a:spcPct val="0"/>
                </a:spcBef>
                <a:buSzTx/>
                <a:buFontTx/>
                <a:buNone/>
              </a:pPr>
              <a:t>12</a:t>
            </a:fld>
            <a:endParaRPr lang="en-US" altLang="en-US" sz="1800" smtClean="0">
              <a:solidFill>
                <a:srgbClr val="8A3704"/>
              </a:solidFill>
            </a:endParaRPr>
          </a:p>
        </p:txBody>
      </p:sp>
      <p:sp>
        <p:nvSpPr>
          <p:cNvPr id="13317" name="Rectangle 73"/>
          <p:cNvSpPr>
            <a:spLocks noChangeArrowheads="1"/>
          </p:cNvSpPr>
          <p:nvPr/>
        </p:nvSpPr>
        <p:spPr bwMode="auto">
          <a:xfrm>
            <a:off x="533400" y="762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4000">
                <a:solidFill>
                  <a:srgbClr val="8A3704"/>
                </a:solidFill>
              </a:rPr>
              <a:t>Input-Capture Function</a:t>
            </a:r>
          </a:p>
        </p:txBody>
      </p:sp>
      <p:sp>
        <p:nvSpPr>
          <p:cNvPr id="13318" name="Line 74"/>
          <p:cNvSpPr>
            <a:spLocks noChangeShapeType="1"/>
          </p:cNvSpPr>
          <p:nvPr/>
        </p:nvSpPr>
        <p:spPr bwMode="auto">
          <a:xfrm>
            <a:off x="457200" y="838200"/>
            <a:ext cx="83058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9" name="Text Box 75"/>
          <p:cNvSpPr txBox="1">
            <a:spLocks noChangeArrowheads="1"/>
          </p:cNvSpPr>
          <p:nvPr/>
        </p:nvSpPr>
        <p:spPr bwMode="auto">
          <a:xfrm>
            <a:off x="457200" y="923925"/>
            <a:ext cx="8229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Some applications need to know the arrival time of events. In a computer, </a:t>
            </a:r>
            <a:r>
              <a:rPr lang="en-US" altLang="en-US" sz="2400" i="1"/>
              <a:t>physical time</a:t>
            </a:r>
            <a:r>
              <a:rPr lang="en-US" altLang="en-US" sz="2400"/>
              <a:t> is represented by the count in a counter.</a:t>
            </a:r>
          </a:p>
          <a:p>
            <a:pPr>
              <a:spcBef>
                <a:spcPct val="50000"/>
              </a:spcBef>
              <a:buClr>
                <a:srgbClr val="8A3704"/>
              </a:buClr>
              <a:buSzTx/>
              <a:buFont typeface="Wingdings" pitchFamily="2" charset="2"/>
              <a:buChar char="Ø"/>
            </a:pPr>
            <a:r>
              <a:rPr lang="en-US" altLang="en-US" sz="2400"/>
              <a:t>The occurrence of an event is represented by a signal edge (either the rising or falling edge). The time when an event occurs can be recorded by latching the count value when a signal edge arrives.</a:t>
            </a:r>
          </a:p>
        </p:txBody>
      </p:sp>
      <p:sp>
        <p:nvSpPr>
          <p:cNvPr id="13320" name="Line 76"/>
          <p:cNvSpPr>
            <a:spLocks noChangeShapeType="1"/>
          </p:cNvSpPr>
          <p:nvPr/>
        </p:nvSpPr>
        <p:spPr bwMode="auto">
          <a:xfrm>
            <a:off x="3048000" y="4800600"/>
            <a:ext cx="83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1" name="Line 77"/>
          <p:cNvSpPr>
            <a:spLocks noChangeShapeType="1"/>
          </p:cNvSpPr>
          <p:nvPr/>
        </p:nvSpPr>
        <p:spPr bwMode="auto">
          <a:xfrm flipV="1">
            <a:off x="3886200" y="4191000"/>
            <a:ext cx="0" cy="609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2" name="Line 78"/>
          <p:cNvSpPr>
            <a:spLocks noChangeShapeType="1"/>
          </p:cNvSpPr>
          <p:nvPr/>
        </p:nvSpPr>
        <p:spPr bwMode="auto">
          <a:xfrm>
            <a:off x="3886200" y="4191000"/>
            <a:ext cx="83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3323" name="Group 82"/>
          <p:cNvGrpSpPr>
            <a:grpSpLocks/>
          </p:cNvGrpSpPr>
          <p:nvPr/>
        </p:nvGrpSpPr>
        <p:grpSpPr bwMode="auto">
          <a:xfrm flipH="1">
            <a:off x="6019800" y="4191000"/>
            <a:ext cx="1676400" cy="609600"/>
            <a:chOff x="2016" y="2736"/>
            <a:chExt cx="1056" cy="384"/>
          </a:xfrm>
        </p:grpSpPr>
        <p:sp>
          <p:nvSpPr>
            <p:cNvPr id="13332" name="Line 79"/>
            <p:cNvSpPr>
              <a:spLocks noChangeShapeType="1"/>
            </p:cNvSpPr>
            <p:nvPr/>
          </p:nvSpPr>
          <p:spPr bwMode="auto">
            <a:xfrm>
              <a:off x="2016" y="3120"/>
              <a:ext cx="52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3" name="Line 80"/>
            <p:cNvSpPr>
              <a:spLocks noChangeShapeType="1"/>
            </p:cNvSpPr>
            <p:nvPr/>
          </p:nvSpPr>
          <p:spPr bwMode="auto">
            <a:xfrm flipV="1">
              <a:off x="2544" y="2736"/>
              <a:ext cx="0" cy="384"/>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4" name="Line 81"/>
            <p:cNvSpPr>
              <a:spLocks noChangeShapeType="1"/>
            </p:cNvSpPr>
            <p:nvPr/>
          </p:nvSpPr>
          <p:spPr bwMode="auto">
            <a:xfrm>
              <a:off x="2544" y="2736"/>
              <a:ext cx="52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13324" name="Line 83"/>
          <p:cNvSpPr>
            <a:spLocks noChangeShapeType="1"/>
          </p:cNvSpPr>
          <p:nvPr/>
        </p:nvSpPr>
        <p:spPr bwMode="auto">
          <a:xfrm flipV="1">
            <a:off x="3810000" y="4267200"/>
            <a:ext cx="0" cy="3810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5" name="Line 84"/>
          <p:cNvSpPr>
            <a:spLocks noChangeShapeType="1"/>
          </p:cNvSpPr>
          <p:nvPr/>
        </p:nvSpPr>
        <p:spPr bwMode="auto">
          <a:xfrm flipV="1">
            <a:off x="3886200" y="4800600"/>
            <a:ext cx="0" cy="381000"/>
          </a:xfrm>
          <a:prstGeom prst="line">
            <a:avLst/>
          </a:prstGeom>
          <a:noFill/>
          <a:ln w="190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6" name="Line 85"/>
          <p:cNvSpPr>
            <a:spLocks noChangeShapeType="1"/>
          </p:cNvSpPr>
          <p:nvPr/>
        </p:nvSpPr>
        <p:spPr bwMode="auto">
          <a:xfrm>
            <a:off x="6934200" y="4267200"/>
            <a:ext cx="0" cy="3810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7" name="Line 86"/>
          <p:cNvSpPr>
            <a:spLocks noChangeShapeType="1"/>
          </p:cNvSpPr>
          <p:nvPr/>
        </p:nvSpPr>
        <p:spPr bwMode="auto">
          <a:xfrm flipV="1">
            <a:off x="6858000" y="4800600"/>
            <a:ext cx="0" cy="381000"/>
          </a:xfrm>
          <a:prstGeom prst="line">
            <a:avLst/>
          </a:prstGeom>
          <a:noFill/>
          <a:ln w="190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8" name="Text Box 87"/>
          <p:cNvSpPr txBox="1">
            <a:spLocks noChangeArrowheads="1"/>
          </p:cNvSpPr>
          <p:nvPr/>
        </p:nvSpPr>
        <p:spPr bwMode="auto">
          <a:xfrm>
            <a:off x="3581400" y="38862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Rising edge</a:t>
            </a:r>
          </a:p>
        </p:txBody>
      </p:sp>
      <p:sp>
        <p:nvSpPr>
          <p:cNvPr id="13329" name="Text Box 88"/>
          <p:cNvSpPr txBox="1">
            <a:spLocks noChangeArrowheads="1"/>
          </p:cNvSpPr>
          <p:nvPr/>
        </p:nvSpPr>
        <p:spPr bwMode="auto">
          <a:xfrm>
            <a:off x="5715000" y="38862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Falling edge</a:t>
            </a:r>
          </a:p>
        </p:txBody>
      </p:sp>
      <p:sp>
        <p:nvSpPr>
          <p:cNvPr id="13330" name="Text Box 89"/>
          <p:cNvSpPr txBox="1">
            <a:spLocks noChangeArrowheads="1"/>
          </p:cNvSpPr>
          <p:nvPr/>
        </p:nvSpPr>
        <p:spPr bwMode="auto">
          <a:xfrm>
            <a:off x="4648200" y="44958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or</a:t>
            </a:r>
          </a:p>
        </p:txBody>
      </p:sp>
      <p:sp>
        <p:nvSpPr>
          <p:cNvPr id="13331" name="Text Box 90"/>
          <p:cNvSpPr txBox="1">
            <a:spLocks noChangeArrowheads="1"/>
          </p:cNvSpPr>
          <p:nvPr/>
        </p:nvSpPr>
        <p:spPr bwMode="auto">
          <a:xfrm>
            <a:off x="457200" y="53340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The HCS12 timer system has eight </a:t>
            </a:r>
            <a:r>
              <a:rPr lang="en-US" altLang="en-US" sz="2400">
                <a:solidFill>
                  <a:srgbClr val="8A3704"/>
                </a:solidFill>
              </a:rPr>
              <a:t>input-capture</a:t>
            </a:r>
            <a:r>
              <a:rPr lang="en-US" altLang="en-US" sz="2400"/>
              <a:t> channels that implement this operation.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43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DDB71A8-2629-4DA1-B5CE-A972F80706EB}" type="slidenum">
              <a:rPr lang="en-US" altLang="en-US" sz="1800" smtClean="0">
                <a:solidFill>
                  <a:srgbClr val="8A3704"/>
                </a:solidFill>
              </a:rPr>
              <a:pPr>
                <a:spcBef>
                  <a:spcPct val="0"/>
                </a:spcBef>
                <a:buSzTx/>
                <a:buFontTx/>
                <a:buNone/>
              </a:pPr>
              <a:t>13</a:t>
            </a:fld>
            <a:endParaRPr lang="en-US" altLang="en-US" sz="1800" smtClean="0">
              <a:solidFill>
                <a:srgbClr val="8A3704"/>
              </a:solidFill>
            </a:endParaRPr>
          </a:p>
        </p:txBody>
      </p:sp>
      <p:sp>
        <p:nvSpPr>
          <p:cNvPr id="14341" name="Rectangle 7"/>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Input-Capture Function </a:t>
            </a:r>
            <a:r>
              <a:rPr lang="en-US" altLang="en-US" sz="1600" i="1" u="sng">
                <a:solidFill>
                  <a:srgbClr val="8A3704"/>
                </a:solidFill>
              </a:rPr>
              <a:t>cont’d …</a:t>
            </a:r>
          </a:p>
        </p:txBody>
      </p:sp>
      <p:sp>
        <p:nvSpPr>
          <p:cNvPr id="14342" name="Text Box 8"/>
          <p:cNvSpPr txBox="1">
            <a:spLocks noChangeArrowheads="1"/>
          </p:cNvSpPr>
          <p:nvPr/>
        </p:nvSpPr>
        <p:spPr bwMode="auto">
          <a:xfrm>
            <a:off x="457200" y="457200"/>
            <a:ext cx="82296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Char char="Ø"/>
            </a:pPr>
            <a:r>
              <a:rPr lang="en-US" altLang="en-US" sz="2400"/>
              <a:t>Each input-capture channel includes a 16-bit input-capture register, an input pin, input edge detection logic, and an interrupt generation circuit.</a:t>
            </a:r>
          </a:p>
          <a:p>
            <a:pPr>
              <a:lnSpc>
                <a:spcPct val="90000"/>
              </a:lnSpc>
              <a:spcBef>
                <a:spcPct val="40000"/>
              </a:spcBef>
              <a:buClr>
                <a:srgbClr val="8A3704"/>
              </a:buClr>
              <a:buSzTx/>
              <a:buFont typeface="Wingdings" pitchFamily="2" charset="2"/>
              <a:buChar char="Ø"/>
            </a:pPr>
            <a:r>
              <a:rPr lang="en-US" altLang="en-US" sz="2400"/>
              <a:t>In the HCS12, physical time is represented by the count in the timer counter (TCNT).</a:t>
            </a:r>
          </a:p>
          <a:p>
            <a:pPr>
              <a:lnSpc>
                <a:spcPct val="90000"/>
              </a:lnSpc>
              <a:spcBef>
                <a:spcPct val="40000"/>
              </a:spcBef>
              <a:buClr>
                <a:srgbClr val="8A3704"/>
              </a:buClr>
              <a:buSzTx/>
              <a:buFont typeface="Wingdings" pitchFamily="2" charset="2"/>
              <a:buNone/>
            </a:pPr>
            <a:r>
              <a:rPr lang="en-US" altLang="en-US" sz="2400">
                <a:solidFill>
                  <a:srgbClr val="8A3704"/>
                </a:solidFill>
              </a:rPr>
              <a:t>Input-Capture/Output-Compare Selection</a:t>
            </a:r>
          </a:p>
          <a:p>
            <a:pPr>
              <a:lnSpc>
                <a:spcPct val="90000"/>
              </a:lnSpc>
              <a:spcBef>
                <a:spcPct val="40000"/>
              </a:spcBef>
              <a:buClr>
                <a:srgbClr val="8A3704"/>
              </a:buClr>
              <a:buSzTx/>
              <a:buFont typeface="Wingdings" pitchFamily="2" charset="2"/>
              <a:buChar char="Ø"/>
            </a:pPr>
            <a:r>
              <a:rPr lang="en-US" altLang="en-US" sz="2400"/>
              <a:t>Since input-capture and output-compare functions share signal pins and registers, they cannot be enabled simultaneously.</a:t>
            </a:r>
          </a:p>
          <a:p>
            <a:pPr>
              <a:lnSpc>
                <a:spcPct val="90000"/>
              </a:lnSpc>
              <a:spcBef>
                <a:spcPct val="40000"/>
              </a:spcBef>
              <a:buClr>
                <a:srgbClr val="8A3704"/>
              </a:buClr>
              <a:buSzTx/>
              <a:buFont typeface="Wingdings" pitchFamily="2" charset="2"/>
              <a:buChar char="Ø"/>
            </a:pPr>
            <a:r>
              <a:rPr lang="en-US" altLang="en-US" sz="2400"/>
              <a:t>The selection is done by the Timer Input-capture/Output-compare Select Register (</a:t>
            </a:r>
            <a:r>
              <a:rPr lang="en-US" altLang="en-US" sz="2400">
                <a:solidFill>
                  <a:srgbClr val="8A3704"/>
                </a:solidFill>
              </a:rPr>
              <a:t>TIOS</a:t>
            </a:r>
            <a:r>
              <a:rPr lang="en-US" altLang="en-US" sz="2400"/>
              <a:t>).</a:t>
            </a:r>
          </a:p>
        </p:txBody>
      </p:sp>
      <p:sp>
        <p:nvSpPr>
          <p:cNvPr id="14343" name="Text Box 9"/>
          <p:cNvSpPr txBox="1">
            <a:spLocks noChangeArrowheads="1"/>
          </p:cNvSpPr>
          <p:nvPr/>
        </p:nvSpPr>
        <p:spPr bwMode="auto">
          <a:xfrm>
            <a:off x="1066800" y="48609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IOS7</a:t>
            </a:r>
          </a:p>
        </p:txBody>
      </p:sp>
      <p:sp>
        <p:nvSpPr>
          <p:cNvPr id="14344" name="Text Box 10"/>
          <p:cNvSpPr txBox="1">
            <a:spLocks noChangeArrowheads="1"/>
          </p:cNvSpPr>
          <p:nvPr/>
        </p:nvSpPr>
        <p:spPr bwMode="auto">
          <a:xfrm>
            <a:off x="1905000" y="4860925"/>
            <a:ext cx="9144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IOS6</a:t>
            </a:r>
          </a:p>
        </p:txBody>
      </p:sp>
      <p:sp>
        <p:nvSpPr>
          <p:cNvPr id="14345" name="Text Box 11"/>
          <p:cNvSpPr txBox="1">
            <a:spLocks noChangeArrowheads="1"/>
          </p:cNvSpPr>
          <p:nvPr/>
        </p:nvSpPr>
        <p:spPr bwMode="auto">
          <a:xfrm>
            <a:off x="2819400" y="48609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IOS5</a:t>
            </a:r>
          </a:p>
        </p:txBody>
      </p:sp>
      <p:sp>
        <p:nvSpPr>
          <p:cNvPr id="14346" name="Text Box 12"/>
          <p:cNvSpPr txBox="1">
            <a:spLocks noChangeArrowheads="1"/>
          </p:cNvSpPr>
          <p:nvPr/>
        </p:nvSpPr>
        <p:spPr bwMode="auto">
          <a:xfrm>
            <a:off x="3657600" y="48609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IOS4</a:t>
            </a:r>
          </a:p>
        </p:txBody>
      </p:sp>
      <p:sp>
        <p:nvSpPr>
          <p:cNvPr id="14347" name="Text Box 13"/>
          <p:cNvSpPr txBox="1">
            <a:spLocks noChangeArrowheads="1"/>
          </p:cNvSpPr>
          <p:nvPr/>
        </p:nvSpPr>
        <p:spPr bwMode="auto">
          <a:xfrm>
            <a:off x="4495800" y="48609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IOS3</a:t>
            </a:r>
          </a:p>
        </p:txBody>
      </p:sp>
      <p:sp>
        <p:nvSpPr>
          <p:cNvPr id="14348" name="Text Box 14"/>
          <p:cNvSpPr txBox="1">
            <a:spLocks noChangeArrowheads="1"/>
          </p:cNvSpPr>
          <p:nvPr/>
        </p:nvSpPr>
        <p:spPr bwMode="auto">
          <a:xfrm>
            <a:off x="5334000" y="48609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IOS2</a:t>
            </a:r>
          </a:p>
        </p:txBody>
      </p:sp>
      <p:sp>
        <p:nvSpPr>
          <p:cNvPr id="14349" name="Text Box 15"/>
          <p:cNvSpPr txBox="1">
            <a:spLocks noChangeArrowheads="1"/>
          </p:cNvSpPr>
          <p:nvPr/>
        </p:nvSpPr>
        <p:spPr bwMode="auto">
          <a:xfrm>
            <a:off x="6172200" y="48609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IOS1</a:t>
            </a:r>
          </a:p>
        </p:txBody>
      </p:sp>
      <p:sp>
        <p:nvSpPr>
          <p:cNvPr id="14350" name="Text Box 16"/>
          <p:cNvSpPr txBox="1">
            <a:spLocks noChangeArrowheads="1"/>
          </p:cNvSpPr>
          <p:nvPr/>
        </p:nvSpPr>
        <p:spPr bwMode="auto">
          <a:xfrm>
            <a:off x="7010400" y="48609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IOS0</a:t>
            </a:r>
          </a:p>
        </p:txBody>
      </p:sp>
      <p:sp>
        <p:nvSpPr>
          <p:cNvPr id="14351" name="Text Box 17"/>
          <p:cNvSpPr txBox="1">
            <a:spLocks noChangeArrowheads="1"/>
          </p:cNvSpPr>
          <p:nvPr/>
        </p:nvSpPr>
        <p:spPr bwMode="auto">
          <a:xfrm>
            <a:off x="13716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2" name="Text Box 18"/>
          <p:cNvSpPr txBox="1">
            <a:spLocks noChangeArrowheads="1"/>
          </p:cNvSpPr>
          <p:nvPr/>
        </p:nvSpPr>
        <p:spPr bwMode="auto">
          <a:xfrm>
            <a:off x="22098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3" name="Text Box 19"/>
          <p:cNvSpPr txBox="1">
            <a:spLocks noChangeArrowheads="1"/>
          </p:cNvSpPr>
          <p:nvPr/>
        </p:nvSpPr>
        <p:spPr bwMode="auto">
          <a:xfrm>
            <a:off x="31242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4" name="Text Box 20"/>
          <p:cNvSpPr txBox="1">
            <a:spLocks noChangeArrowheads="1"/>
          </p:cNvSpPr>
          <p:nvPr/>
        </p:nvSpPr>
        <p:spPr bwMode="auto">
          <a:xfrm>
            <a:off x="39624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5" name="Text Box 21"/>
          <p:cNvSpPr txBox="1">
            <a:spLocks noChangeArrowheads="1"/>
          </p:cNvSpPr>
          <p:nvPr/>
        </p:nvSpPr>
        <p:spPr bwMode="auto">
          <a:xfrm>
            <a:off x="48006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6" name="Text Box 22"/>
          <p:cNvSpPr txBox="1">
            <a:spLocks noChangeArrowheads="1"/>
          </p:cNvSpPr>
          <p:nvPr/>
        </p:nvSpPr>
        <p:spPr bwMode="auto">
          <a:xfrm>
            <a:off x="56388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7" name="Text Box 23"/>
          <p:cNvSpPr txBox="1">
            <a:spLocks noChangeArrowheads="1"/>
          </p:cNvSpPr>
          <p:nvPr/>
        </p:nvSpPr>
        <p:spPr bwMode="auto">
          <a:xfrm>
            <a:off x="64770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8" name="Text Box 24"/>
          <p:cNvSpPr txBox="1">
            <a:spLocks noChangeArrowheads="1"/>
          </p:cNvSpPr>
          <p:nvPr/>
        </p:nvSpPr>
        <p:spPr bwMode="auto">
          <a:xfrm>
            <a:off x="7315200" y="521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4359" name="Text Box 25"/>
          <p:cNvSpPr txBox="1">
            <a:spLocks noChangeArrowheads="1"/>
          </p:cNvSpPr>
          <p:nvPr/>
        </p:nvSpPr>
        <p:spPr bwMode="auto">
          <a:xfrm>
            <a:off x="1066800" y="5394325"/>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Input-capture/Output-compare Select register (TIOS)</a:t>
            </a:r>
          </a:p>
        </p:txBody>
      </p:sp>
      <p:sp>
        <p:nvSpPr>
          <p:cNvPr id="14360" name="Text Box 26"/>
          <p:cNvSpPr txBox="1">
            <a:spLocks noChangeArrowheads="1"/>
          </p:cNvSpPr>
          <p:nvPr/>
        </p:nvSpPr>
        <p:spPr bwMode="auto">
          <a:xfrm>
            <a:off x="304800" y="5791200"/>
            <a:ext cx="78486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IOS[7:0] – input-capture or output-compare channel configuration bit</a:t>
            </a:r>
          </a:p>
          <a:p>
            <a:pPr lvl="1">
              <a:lnSpc>
                <a:spcPct val="80000"/>
              </a:lnSpc>
              <a:buClr>
                <a:srgbClr val="8E4700"/>
              </a:buClr>
              <a:buSzTx/>
              <a:buFont typeface="Wingdings" pitchFamily="2" charset="2"/>
              <a:buNone/>
            </a:pPr>
            <a:r>
              <a:rPr lang="en-US" altLang="en-US" sz="1400">
                <a:sym typeface="Symbol" pitchFamily="18" charset="2"/>
              </a:rPr>
              <a:t>	0 = the corresponding channel acts as an input-capture.</a:t>
            </a:r>
          </a:p>
          <a:p>
            <a:pPr lvl="1">
              <a:lnSpc>
                <a:spcPct val="80000"/>
              </a:lnSpc>
              <a:buClr>
                <a:srgbClr val="8E4700"/>
              </a:buClr>
              <a:buSzTx/>
              <a:buFont typeface="Wingdings" pitchFamily="2" charset="2"/>
              <a:buNone/>
            </a:pPr>
            <a:r>
              <a:rPr lang="en-US" altLang="en-US" sz="1400">
                <a:sym typeface="Symbol" pitchFamily="18" charset="2"/>
              </a:rPr>
              <a:t>	1 = the corresponding channel acts as an output-compare.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53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F941F443-374C-4C15-80D1-59446805DEDF}" type="slidenum">
              <a:rPr lang="en-US" altLang="en-US" sz="1800" smtClean="0">
                <a:solidFill>
                  <a:srgbClr val="8A3704"/>
                </a:solidFill>
              </a:rPr>
              <a:pPr>
                <a:spcBef>
                  <a:spcPct val="0"/>
                </a:spcBef>
                <a:buSzTx/>
                <a:buFontTx/>
                <a:buNone/>
              </a:pPr>
              <a:t>14</a:t>
            </a:fld>
            <a:endParaRPr lang="en-US" altLang="en-US" sz="1800" smtClean="0">
              <a:solidFill>
                <a:srgbClr val="8A3704"/>
              </a:solidFill>
            </a:endParaRPr>
          </a:p>
        </p:txBody>
      </p:sp>
      <p:sp>
        <p:nvSpPr>
          <p:cNvPr id="15365" name="Rectangle 22"/>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Input-Capture Function </a:t>
            </a:r>
            <a:r>
              <a:rPr lang="en-US" altLang="en-US" sz="1600" i="1" u="sng">
                <a:solidFill>
                  <a:srgbClr val="8A3704"/>
                </a:solidFill>
              </a:rPr>
              <a:t>cont’d …</a:t>
            </a:r>
          </a:p>
        </p:txBody>
      </p:sp>
      <p:sp>
        <p:nvSpPr>
          <p:cNvPr id="15366" name="Text Box 23"/>
          <p:cNvSpPr txBox="1">
            <a:spLocks noChangeArrowheads="1"/>
          </p:cNvSpPr>
          <p:nvPr/>
        </p:nvSpPr>
        <p:spPr bwMode="auto">
          <a:xfrm>
            <a:off x="457200" y="603250"/>
            <a:ext cx="8229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None/>
            </a:pPr>
            <a:r>
              <a:rPr lang="en-US" altLang="en-US" sz="2400">
                <a:solidFill>
                  <a:srgbClr val="8A3704"/>
                </a:solidFill>
              </a:rPr>
              <a:t>Pins for Input-Capture</a:t>
            </a:r>
          </a:p>
          <a:p>
            <a:pPr>
              <a:lnSpc>
                <a:spcPct val="90000"/>
              </a:lnSpc>
              <a:spcBef>
                <a:spcPct val="40000"/>
              </a:spcBef>
              <a:buClr>
                <a:srgbClr val="8A3704"/>
              </a:buClr>
              <a:buSzTx/>
              <a:buFont typeface="Wingdings" pitchFamily="2" charset="2"/>
              <a:buChar char="Ø"/>
            </a:pPr>
            <a:r>
              <a:rPr lang="en-US" altLang="en-US" sz="2400"/>
              <a:t>Port T has eight signal pins (PT7 ~ PT0) that can be used as input-capture/output-compare or general purpose I/O pins.</a:t>
            </a:r>
          </a:p>
          <a:p>
            <a:pPr>
              <a:lnSpc>
                <a:spcPct val="90000"/>
              </a:lnSpc>
              <a:spcBef>
                <a:spcPct val="40000"/>
              </a:spcBef>
              <a:buClr>
                <a:srgbClr val="8A3704"/>
              </a:buClr>
              <a:buSzTx/>
              <a:buFont typeface="Wingdings" pitchFamily="2" charset="2"/>
              <a:buChar char="Ø"/>
            </a:pPr>
            <a:r>
              <a:rPr lang="en-US" altLang="en-US" sz="2400"/>
              <a:t>Pins PT3 ~ PT0 can also be used as the </a:t>
            </a:r>
            <a:r>
              <a:rPr lang="en-US" altLang="en-US" sz="2400" i="1"/>
              <a:t>pulse accumulator input</a:t>
            </a:r>
            <a:r>
              <a:rPr lang="en-US" altLang="en-US" sz="2400"/>
              <a:t> (PA3 ~ PA0).</a:t>
            </a:r>
          </a:p>
          <a:p>
            <a:pPr>
              <a:lnSpc>
                <a:spcPct val="90000"/>
              </a:lnSpc>
              <a:spcBef>
                <a:spcPct val="40000"/>
              </a:spcBef>
              <a:buClr>
                <a:srgbClr val="8A3704"/>
              </a:buClr>
              <a:buSzTx/>
              <a:buFont typeface="Wingdings" pitchFamily="2" charset="2"/>
              <a:buChar char="Ø"/>
            </a:pPr>
            <a:r>
              <a:rPr lang="en-US" altLang="en-US" sz="2400"/>
              <a:t>The user must make sure that the PT3 ~ PT0 pins are enabled for one and only one of these three functions (OCn, ICn, or PAn).</a:t>
            </a:r>
          </a:p>
          <a:p>
            <a:pPr>
              <a:lnSpc>
                <a:spcPct val="90000"/>
              </a:lnSpc>
              <a:spcBef>
                <a:spcPct val="40000"/>
              </a:spcBef>
              <a:buClr>
                <a:srgbClr val="8A3704"/>
              </a:buClr>
              <a:buSzTx/>
              <a:buFont typeface="Wingdings" pitchFamily="2" charset="2"/>
              <a:buChar char="Ø"/>
            </a:pPr>
            <a:r>
              <a:rPr lang="en-US" altLang="en-US" sz="2400"/>
              <a:t>When these pins are not used for timer functions, they can also be used as general-purpose I/O pins.</a:t>
            </a:r>
          </a:p>
          <a:p>
            <a:pPr>
              <a:lnSpc>
                <a:spcPct val="90000"/>
              </a:lnSpc>
              <a:spcBef>
                <a:spcPct val="40000"/>
              </a:spcBef>
              <a:buClr>
                <a:srgbClr val="8A3704"/>
              </a:buClr>
              <a:buSzTx/>
              <a:buFont typeface="Wingdings" pitchFamily="2" charset="2"/>
              <a:buChar char="Ø"/>
            </a:pPr>
            <a:r>
              <a:rPr lang="en-US" altLang="en-US" sz="2400"/>
              <a:t>In this case, the user must use the DDRT register to configure the pin direction (input or output).</a:t>
            </a:r>
          </a:p>
          <a:p>
            <a:pPr>
              <a:lnSpc>
                <a:spcPct val="90000"/>
              </a:lnSpc>
              <a:spcBef>
                <a:spcPct val="40000"/>
              </a:spcBef>
              <a:buClr>
                <a:srgbClr val="8A3704"/>
              </a:buClr>
              <a:buSzTx/>
              <a:buFont typeface="Wingdings" pitchFamily="2" charset="2"/>
              <a:buChar char="Ø"/>
            </a:pPr>
            <a:r>
              <a:rPr lang="en-US" altLang="en-US" sz="2400"/>
              <a:t>When a port T pin is used as a general-purpose I/O pin, its value is reflected in the corresponding bit in the PTT register.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638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21B6A20D-7B45-4754-8A26-F4E52D66C640}" type="slidenum">
              <a:rPr lang="en-US" altLang="en-US" sz="1800" smtClean="0">
                <a:solidFill>
                  <a:srgbClr val="8A3704"/>
                </a:solidFill>
              </a:rPr>
              <a:pPr>
                <a:spcBef>
                  <a:spcPct val="0"/>
                </a:spcBef>
                <a:buSzTx/>
                <a:buFontTx/>
                <a:buNone/>
              </a:pPr>
              <a:t>15</a:t>
            </a:fld>
            <a:endParaRPr lang="en-US" altLang="en-US" sz="1800" smtClean="0">
              <a:solidFill>
                <a:srgbClr val="8A3704"/>
              </a:solidFill>
            </a:endParaRPr>
          </a:p>
        </p:txBody>
      </p:sp>
      <p:sp>
        <p:nvSpPr>
          <p:cNvPr id="16389" name="Rectangle 4"/>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Input-Capture Function </a:t>
            </a:r>
            <a:r>
              <a:rPr lang="en-US" altLang="en-US" sz="1600" i="1" u="sng">
                <a:solidFill>
                  <a:srgbClr val="8A3704"/>
                </a:solidFill>
              </a:rPr>
              <a:t>cont’d …</a:t>
            </a:r>
          </a:p>
        </p:txBody>
      </p:sp>
      <p:sp>
        <p:nvSpPr>
          <p:cNvPr id="16390" name="Text Box 5"/>
          <p:cNvSpPr txBox="1">
            <a:spLocks noChangeArrowheads="1"/>
          </p:cNvSpPr>
          <p:nvPr/>
        </p:nvSpPr>
        <p:spPr bwMode="auto">
          <a:xfrm>
            <a:off x="457200" y="609600"/>
            <a:ext cx="8229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None/>
            </a:pPr>
            <a:r>
              <a:rPr lang="en-US" altLang="en-US" sz="2400">
                <a:solidFill>
                  <a:srgbClr val="8A3704"/>
                </a:solidFill>
              </a:rPr>
              <a:t>Registers Associated with Input-Capture</a:t>
            </a:r>
          </a:p>
          <a:p>
            <a:pPr>
              <a:lnSpc>
                <a:spcPct val="90000"/>
              </a:lnSpc>
              <a:spcBef>
                <a:spcPct val="40000"/>
              </a:spcBef>
              <a:buClr>
                <a:srgbClr val="8A3704"/>
              </a:buClr>
              <a:buSzTx/>
              <a:buFont typeface="Wingdings" pitchFamily="2" charset="2"/>
              <a:buChar char="Ø"/>
            </a:pPr>
            <a:r>
              <a:rPr lang="en-US" altLang="en-US" sz="2400"/>
              <a:t>The user needs to specify what signal edge to capture. The edge selection is done via the Timer Control Registers 3 and 4.</a:t>
            </a:r>
          </a:p>
        </p:txBody>
      </p:sp>
      <p:sp>
        <p:nvSpPr>
          <p:cNvPr id="16391" name="Text Box 6"/>
          <p:cNvSpPr txBox="1">
            <a:spLocks noChangeArrowheads="1"/>
          </p:cNvSpPr>
          <p:nvPr/>
        </p:nvSpPr>
        <p:spPr bwMode="auto">
          <a:xfrm>
            <a:off x="1066800" y="24225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EDG7B</a:t>
            </a:r>
          </a:p>
        </p:txBody>
      </p:sp>
      <p:sp>
        <p:nvSpPr>
          <p:cNvPr id="16392" name="Text Box 7"/>
          <p:cNvSpPr txBox="1">
            <a:spLocks noChangeArrowheads="1"/>
          </p:cNvSpPr>
          <p:nvPr/>
        </p:nvSpPr>
        <p:spPr bwMode="auto">
          <a:xfrm>
            <a:off x="1905000" y="2422525"/>
            <a:ext cx="9144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EDG7A</a:t>
            </a:r>
          </a:p>
        </p:txBody>
      </p:sp>
      <p:sp>
        <p:nvSpPr>
          <p:cNvPr id="16393" name="Text Box 8"/>
          <p:cNvSpPr txBox="1">
            <a:spLocks noChangeArrowheads="1"/>
          </p:cNvSpPr>
          <p:nvPr/>
        </p:nvSpPr>
        <p:spPr bwMode="auto">
          <a:xfrm>
            <a:off x="2819400" y="24225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EDG6B</a:t>
            </a:r>
          </a:p>
        </p:txBody>
      </p:sp>
      <p:sp>
        <p:nvSpPr>
          <p:cNvPr id="16394" name="Text Box 9"/>
          <p:cNvSpPr txBox="1">
            <a:spLocks noChangeArrowheads="1"/>
          </p:cNvSpPr>
          <p:nvPr/>
        </p:nvSpPr>
        <p:spPr bwMode="auto">
          <a:xfrm>
            <a:off x="3657600" y="24225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EDG6A</a:t>
            </a:r>
          </a:p>
        </p:txBody>
      </p:sp>
      <p:sp>
        <p:nvSpPr>
          <p:cNvPr id="16395" name="Text Box 10"/>
          <p:cNvSpPr txBox="1">
            <a:spLocks noChangeArrowheads="1"/>
          </p:cNvSpPr>
          <p:nvPr/>
        </p:nvSpPr>
        <p:spPr bwMode="auto">
          <a:xfrm>
            <a:off x="4495800" y="24225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EDG5B</a:t>
            </a:r>
          </a:p>
        </p:txBody>
      </p:sp>
      <p:sp>
        <p:nvSpPr>
          <p:cNvPr id="16396" name="Text Box 11"/>
          <p:cNvSpPr txBox="1">
            <a:spLocks noChangeArrowheads="1"/>
          </p:cNvSpPr>
          <p:nvPr/>
        </p:nvSpPr>
        <p:spPr bwMode="auto">
          <a:xfrm>
            <a:off x="5334000" y="24225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EDG5A</a:t>
            </a:r>
          </a:p>
        </p:txBody>
      </p:sp>
      <p:sp>
        <p:nvSpPr>
          <p:cNvPr id="16397" name="Text Box 12"/>
          <p:cNvSpPr txBox="1">
            <a:spLocks noChangeArrowheads="1"/>
          </p:cNvSpPr>
          <p:nvPr/>
        </p:nvSpPr>
        <p:spPr bwMode="auto">
          <a:xfrm>
            <a:off x="6172200" y="24225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EDG4B</a:t>
            </a:r>
          </a:p>
        </p:txBody>
      </p:sp>
      <p:sp>
        <p:nvSpPr>
          <p:cNvPr id="16398" name="Text Box 13"/>
          <p:cNvSpPr txBox="1">
            <a:spLocks noChangeArrowheads="1"/>
          </p:cNvSpPr>
          <p:nvPr/>
        </p:nvSpPr>
        <p:spPr bwMode="auto">
          <a:xfrm>
            <a:off x="7010400" y="24225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EDG4A</a:t>
            </a:r>
          </a:p>
        </p:txBody>
      </p:sp>
      <p:sp>
        <p:nvSpPr>
          <p:cNvPr id="16399" name="Text Box 14"/>
          <p:cNvSpPr txBox="1">
            <a:spLocks noChangeArrowheads="1"/>
          </p:cNvSpPr>
          <p:nvPr/>
        </p:nvSpPr>
        <p:spPr bwMode="auto">
          <a:xfrm>
            <a:off x="13716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0" name="Text Box 15"/>
          <p:cNvSpPr txBox="1">
            <a:spLocks noChangeArrowheads="1"/>
          </p:cNvSpPr>
          <p:nvPr/>
        </p:nvSpPr>
        <p:spPr bwMode="auto">
          <a:xfrm>
            <a:off x="22098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1" name="Text Box 16"/>
          <p:cNvSpPr txBox="1">
            <a:spLocks noChangeArrowheads="1"/>
          </p:cNvSpPr>
          <p:nvPr/>
        </p:nvSpPr>
        <p:spPr bwMode="auto">
          <a:xfrm>
            <a:off x="31242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2" name="Text Box 17"/>
          <p:cNvSpPr txBox="1">
            <a:spLocks noChangeArrowheads="1"/>
          </p:cNvSpPr>
          <p:nvPr/>
        </p:nvSpPr>
        <p:spPr bwMode="auto">
          <a:xfrm>
            <a:off x="39624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3" name="Text Box 18"/>
          <p:cNvSpPr txBox="1">
            <a:spLocks noChangeArrowheads="1"/>
          </p:cNvSpPr>
          <p:nvPr/>
        </p:nvSpPr>
        <p:spPr bwMode="auto">
          <a:xfrm>
            <a:off x="48006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4" name="Text Box 19"/>
          <p:cNvSpPr txBox="1">
            <a:spLocks noChangeArrowheads="1"/>
          </p:cNvSpPr>
          <p:nvPr/>
        </p:nvSpPr>
        <p:spPr bwMode="auto">
          <a:xfrm>
            <a:off x="56388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5" name="Text Box 20"/>
          <p:cNvSpPr txBox="1">
            <a:spLocks noChangeArrowheads="1"/>
          </p:cNvSpPr>
          <p:nvPr/>
        </p:nvSpPr>
        <p:spPr bwMode="auto">
          <a:xfrm>
            <a:off x="64770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6" name="Text Box 21"/>
          <p:cNvSpPr txBox="1">
            <a:spLocks noChangeArrowheads="1"/>
          </p:cNvSpPr>
          <p:nvPr/>
        </p:nvSpPr>
        <p:spPr bwMode="auto">
          <a:xfrm>
            <a:off x="7315200" y="277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07" name="Text Box 22"/>
          <p:cNvSpPr txBox="1">
            <a:spLocks noChangeArrowheads="1"/>
          </p:cNvSpPr>
          <p:nvPr/>
        </p:nvSpPr>
        <p:spPr bwMode="auto">
          <a:xfrm>
            <a:off x="1066800" y="2955925"/>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Control register 3 (TCTL3)</a:t>
            </a:r>
          </a:p>
        </p:txBody>
      </p:sp>
      <p:sp>
        <p:nvSpPr>
          <p:cNvPr id="16408" name="Text Box 23"/>
          <p:cNvSpPr txBox="1">
            <a:spLocks noChangeArrowheads="1"/>
          </p:cNvSpPr>
          <p:nvPr/>
        </p:nvSpPr>
        <p:spPr bwMode="auto">
          <a:xfrm>
            <a:off x="1066800" y="37179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EDG3B</a:t>
            </a:r>
          </a:p>
        </p:txBody>
      </p:sp>
      <p:sp>
        <p:nvSpPr>
          <p:cNvPr id="16409" name="Text Box 24"/>
          <p:cNvSpPr txBox="1">
            <a:spLocks noChangeArrowheads="1"/>
          </p:cNvSpPr>
          <p:nvPr/>
        </p:nvSpPr>
        <p:spPr bwMode="auto">
          <a:xfrm>
            <a:off x="1905000" y="3717925"/>
            <a:ext cx="9144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EDG3A</a:t>
            </a:r>
          </a:p>
        </p:txBody>
      </p:sp>
      <p:sp>
        <p:nvSpPr>
          <p:cNvPr id="16410" name="Text Box 25"/>
          <p:cNvSpPr txBox="1">
            <a:spLocks noChangeArrowheads="1"/>
          </p:cNvSpPr>
          <p:nvPr/>
        </p:nvSpPr>
        <p:spPr bwMode="auto">
          <a:xfrm>
            <a:off x="2819400" y="37179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EDG2B</a:t>
            </a:r>
          </a:p>
        </p:txBody>
      </p:sp>
      <p:sp>
        <p:nvSpPr>
          <p:cNvPr id="16411" name="Text Box 26"/>
          <p:cNvSpPr txBox="1">
            <a:spLocks noChangeArrowheads="1"/>
          </p:cNvSpPr>
          <p:nvPr/>
        </p:nvSpPr>
        <p:spPr bwMode="auto">
          <a:xfrm>
            <a:off x="3657600" y="37179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EDG2A</a:t>
            </a:r>
          </a:p>
        </p:txBody>
      </p:sp>
      <p:sp>
        <p:nvSpPr>
          <p:cNvPr id="16412" name="Text Box 27"/>
          <p:cNvSpPr txBox="1">
            <a:spLocks noChangeArrowheads="1"/>
          </p:cNvSpPr>
          <p:nvPr/>
        </p:nvSpPr>
        <p:spPr bwMode="auto">
          <a:xfrm>
            <a:off x="4495800" y="37179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EDG1B</a:t>
            </a:r>
          </a:p>
        </p:txBody>
      </p:sp>
      <p:sp>
        <p:nvSpPr>
          <p:cNvPr id="16413" name="Text Box 28"/>
          <p:cNvSpPr txBox="1">
            <a:spLocks noChangeArrowheads="1"/>
          </p:cNvSpPr>
          <p:nvPr/>
        </p:nvSpPr>
        <p:spPr bwMode="auto">
          <a:xfrm>
            <a:off x="5334000" y="37179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EDG1A</a:t>
            </a:r>
          </a:p>
        </p:txBody>
      </p:sp>
      <p:sp>
        <p:nvSpPr>
          <p:cNvPr id="16414" name="Text Box 29"/>
          <p:cNvSpPr txBox="1">
            <a:spLocks noChangeArrowheads="1"/>
          </p:cNvSpPr>
          <p:nvPr/>
        </p:nvSpPr>
        <p:spPr bwMode="auto">
          <a:xfrm>
            <a:off x="6172200" y="37179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EDG0B</a:t>
            </a:r>
          </a:p>
        </p:txBody>
      </p:sp>
      <p:sp>
        <p:nvSpPr>
          <p:cNvPr id="16415" name="Text Box 30"/>
          <p:cNvSpPr txBox="1">
            <a:spLocks noChangeArrowheads="1"/>
          </p:cNvSpPr>
          <p:nvPr/>
        </p:nvSpPr>
        <p:spPr bwMode="auto">
          <a:xfrm>
            <a:off x="7010400" y="3717925"/>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EDG0A</a:t>
            </a:r>
          </a:p>
        </p:txBody>
      </p:sp>
      <p:sp>
        <p:nvSpPr>
          <p:cNvPr id="16416" name="Text Box 31"/>
          <p:cNvSpPr txBox="1">
            <a:spLocks noChangeArrowheads="1"/>
          </p:cNvSpPr>
          <p:nvPr/>
        </p:nvSpPr>
        <p:spPr bwMode="auto">
          <a:xfrm>
            <a:off x="13716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17" name="Text Box 32"/>
          <p:cNvSpPr txBox="1">
            <a:spLocks noChangeArrowheads="1"/>
          </p:cNvSpPr>
          <p:nvPr/>
        </p:nvSpPr>
        <p:spPr bwMode="auto">
          <a:xfrm>
            <a:off x="22098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18" name="Text Box 33"/>
          <p:cNvSpPr txBox="1">
            <a:spLocks noChangeArrowheads="1"/>
          </p:cNvSpPr>
          <p:nvPr/>
        </p:nvSpPr>
        <p:spPr bwMode="auto">
          <a:xfrm>
            <a:off x="31242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19" name="Text Box 34"/>
          <p:cNvSpPr txBox="1">
            <a:spLocks noChangeArrowheads="1"/>
          </p:cNvSpPr>
          <p:nvPr/>
        </p:nvSpPr>
        <p:spPr bwMode="auto">
          <a:xfrm>
            <a:off x="39624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20" name="Text Box 35"/>
          <p:cNvSpPr txBox="1">
            <a:spLocks noChangeArrowheads="1"/>
          </p:cNvSpPr>
          <p:nvPr/>
        </p:nvSpPr>
        <p:spPr bwMode="auto">
          <a:xfrm>
            <a:off x="48006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21" name="Text Box 36"/>
          <p:cNvSpPr txBox="1">
            <a:spLocks noChangeArrowheads="1"/>
          </p:cNvSpPr>
          <p:nvPr/>
        </p:nvSpPr>
        <p:spPr bwMode="auto">
          <a:xfrm>
            <a:off x="56388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22" name="Text Box 37"/>
          <p:cNvSpPr txBox="1">
            <a:spLocks noChangeArrowheads="1"/>
          </p:cNvSpPr>
          <p:nvPr/>
        </p:nvSpPr>
        <p:spPr bwMode="auto">
          <a:xfrm>
            <a:off x="64770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23" name="Text Box 38"/>
          <p:cNvSpPr txBox="1">
            <a:spLocks noChangeArrowheads="1"/>
          </p:cNvSpPr>
          <p:nvPr/>
        </p:nvSpPr>
        <p:spPr bwMode="auto">
          <a:xfrm>
            <a:off x="7315200" y="4067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6424" name="Text Box 39"/>
          <p:cNvSpPr txBox="1">
            <a:spLocks noChangeArrowheads="1"/>
          </p:cNvSpPr>
          <p:nvPr/>
        </p:nvSpPr>
        <p:spPr bwMode="auto">
          <a:xfrm>
            <a:off x="1066800" y="4251325"/>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Control register 4 (TCTL4)</a:t>
            </a:r>
          </a:p>
        </p:txBody>
      </p:sp>
      <p:sp>
        <p:nvSpPr>
          <p:cNvPr id="16425" name="Text Box 40"/>
          <p:cNvSpPr txBox="1">
            <a:spLocks noChangeArrowheads="1"/>
          </p:cNvSpPr>
          <p:nvPr/>
        </p:nvSpPr>
        <p:spPr bwMode="auto">
          <a:xfrm>
            <a:off x="1143000" y="4800600"/>
            <a:ext cx="5562600"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EDGnB EDGnA – edge configuration (n = 0 … 7)</a:t>
            </a:r>
          </a:p>
          <a:p>
            <a:pPr lvl="1">
              <a:lnSpc>
                <a:spcPct val="95000"/>
              </a:lnSpc>
              <a:spcBef>
                <a:spcPct val="50000"/>
              </a:spcBef>
              <a:buClr>
                <a:srgbClr val="8E4700"/>
              </a:buClr>
              <a:buSzTx/>
              <a:buFont typeface="Wingdings" pitchFamily="2" charset="2"/>
              <a:buNone/>
            </a:pPr>
            <a:endParaRPr lang="en-US" altLang="en-US" sz="1400">
              <a:sym typeface="Symbol" pitchFamily="18" charset="2"/>
            </a:endParaRPr>
          </a:p>
          <a:p>
            <a:pPr lvl="1">
              <a:lnSpc>
                <a:spcPct val="80000"/>
              </a:lnSpc>
              <a:buClr>
                <a:srgbClr val="8E4700"/>
              </a:buClr>
              <a:buSzTx/>
              <a:buFont typeface="Wingdings" pitchFamily="2" charset="2"/>
              <a:buNone/>
            </a:pPr>
            <a:r>
              <a:rPr lang="en-US" altLang="en-US" sz="1400">
                <a:sym typeface="Symbol" pitchFamily="18" charset="2"/>
              </a:rPr>
              <a:t>	0     0 : capture disabled</a:t>
            </a:r>
          </a:p>
          <a:p>
            <a:pPr lvl="1">
              <a:lnSpc>
                <a:spcPct val="80000"/>
              </a:lnSpc>
              <a:buClr>
                <a:srgbClr val="8E4700"/>
              </a:buClr>
              <a:buSzTx/>
              <a:buFont typeface="Wingdings" pitchFamily="2" charset="2"/>
              <a:buNone/>
            </a:pPr>
            <a:r>
              <a:rPr lang="en-US" altLang="en-US" sz="1400">
                <a:sym typeface="Symbol" pitchFamily="18" charset="2"/>
              </a:rPr>
              <a:t>	0     1 : capture on rising edge only</a:t>
            </a:r>
          </a:p>
          <a:p>
            <a:pPr lvl="1">
              <a:lnSpc>
                <a:spcPct val="80000"/>
              </a:lnSpc>
              <a:buClr>
                <a:srgbClr val="8E4700"/>
              </a:buClr>
              <a:buSzTx/>
              <a:buFont typeface="Wingdings" pitchFamily="2" charset="2"/>
              <a:buNone/>
            </a:pPr>
            <a:r>
              <a:rPr lang="en-US" altLang="en-US" sz="1400">
                <a:sym typeface="Symbol" pitchFamily="18" charset="2"/>
              </a:rPr>
              <a:t>	1     0 : capture on falling edge only</a:t>
            </a:r>
          </a:p>
          <a:p>
            <a:pPr lvl="1">
              <a:lnSpc>
                <a:spcPct val="80000"/>
              </a:lnSpc>
              <a:buClr>
                <a:srgbClr val="8E4700"/>
              </a:buClr>
              <a:buSzTx/>
              <a:buFont typeface="Wingdings" pitchFamily="2" charset="2"/>
              <a:buNone/>
            </a:pPr>
            <a:r>
              <a:rPr lang="en-US" altLang="en-US" sz="1400">
                <a:sym typeface="Symbol" pitchFamily="18" charset="2"/>
              </a:rPr>
              <a:t>	1     1 : capture on both edges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74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E31C4B0-F438-49ED-B21E-3A887828A0AD}" type="slidenum">
              <a:rPr lang="en-US" altLang="en-US" sz="1800" smtClean="0">
                <a:solidFill>
                  <a:srgbClr val="8A3704"/>
                </a:solidFill>
              </a:rPr>
              <a:pPr>
                <a:spcBef>
                  <a:spcPct val="0"/>
                </a:spcBef>
                <a:buSzTx/>
                <a:buFontTx/>
                <a:buNone/>
              </a:pPr>
              <a:t>16</a:t>
            </a:fld>
            <a:endParaRPr lang="en-US" altLang="en-US" sz="1800" smtClean="0">
              <a:solidFill>
                <a:srgbClr val="8A3704"/>
              </a:solidFill>
            </a:endParaRPr>
          </a:p>
        </p:txBody>
      </p:sp>
      <p:sp>
        <p:nvSpPr>
          <p:cNvPr id="17413" name="Rectangle 8"/>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Input-Capture Function </a:t>
            </a:r>
            <a:r>
              <a:rPr lang="en-US" altLang="en-US" sz="1600" i="1" u="sng">
                <a:solidFill>
                  <a:srgbClr val="8A3704"/>
                </a:solidFill>
              </a:rPr>
              <a:t>cont’d …</a:t>
            </a:r>
          </a:p>
        </p:txBody>
      </p:sp>
      <p:sp>
        <p:nvSpPr>
          <p:cNvPr id="17414" name="Text Box 9"/>
          <p:cNvSpPr txBox="1">
            <a:spLocks noChangeArrowheads="1"/>
          </p:cNvSpPr>
          <p:nvPr/>
        </p:nvSpPr>
        <p:spPr bwMode="auto">
          <a:xfrm>
            <a:off x="457200" y="457200"/>
            <a:ext cx="82296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Char char="Ø"/>
            </a:pPr>
            <a:r>
              <a:rPr lang="en-US" altLang="en-US" sz="2400"/>
              <a:t>When an input-capture channel is selected but capture is disabled, the associated pin can be used as a general-purpose I/O pin.</a:t>
            </a:r>
          </a:p>
          <a:p>
            <a:pPr>
              <a:lnSpc>
                <a:spcPct val="90000"/>
              </a:lnSpc>
              <a:spcBef>
                <a:spcPct val="40000"/>
              </a:spcBef>
              <a:buClr>
                <a:srgbClr val="8A3704"/>
              </a:buClr>
              <a:buSzTx/>
              <a:buFont typeface="Wingdings" pitchFamily="2" charset="2"/>
              <a:buChar char="Ø"/>
            </a:pPr>
            <a:r>
              <a:rPr lang="en-US" altLang="en-US" sz="2400"/>
              <a:t>An interrupt-capture channel can optionally generate an interrupt request on the arrival of the selected edge if it is enabled.</a:t>
            </a:r>
          </a:p>
          <a:p>
            <a:pPr>
              <a:lnSpc>
                <a:spcPct val="90000"/>
              </a:lnSpc>
              <a:spcBef>
                <a:spcPct val="40000"/>
              </a:spcBef>
              <a:buClr>
                <a:srgbClr val="8A3704"/>
              </a:buClr>
              <a:buSzTx/>
              <a:buFont typeface="Wingdings" pitchFamily="2" charset="2"/>
              <a:buChar char="Ø"/>
            </a:pPr>
            <a:r>
              <a:rPr lang="en-US" altLang="en-US" sz="2400"/>
              <a:t>The enabling of interrupt is controlled by the Timer Interrupt Enable register (</a:t>
            </a:r>
            <a:r>
              <a:rPr lang="en-US" altLang="en-US" sz="2400">
                <a:solidFill>
                  <a:srgbClr val="8A3704"/>
                </a:solidFill>
              </a:rPr>
              <a:t>TMSK1</a:t>
            </a:r>
            <a:r>
              <a:rPr lang="en-US" altLang="en-US" sz="2400"/>
              <a:t>).</a:t>
            </a:r>
          </a:p>
          <a:p>
            <a:pPr>
              <a:lnSpc>
                <a:spcPct val="90000"/>
              </a:lnSpc>
              <a:spcBef>
                <a:spcPct val="40000"/>
              </a:spcBef>
              <a:buClr>
                <a:srgbClr val="8A3704"/>
              </a:buClr>
              <a:buSzTx/>
              <a:buFont typeface="Wingdings" pitchFamily="2" charset="2"/>
              <a:buChar char="Ø"/>
            </a:pPr>
            <a:r>
              <a:rPr lang="en-US" altLang="en-US" sz="2400"/>
              <a:t>When a selected edge arrives at the input-capture pin, the corresponding flag in the Timer Flag register 1 (</a:t>
            </a:r>
            <a:r>
              <a:rPr lang="en-US" altLang="en-US" sz="2400">
                <a:solidFill>
                  <a:srgbClr val="8A3704"/>
                </a:solidFill>
              </a:rPr>
              <a:t>TFLG1</a:t>
            </a:r>
            <a:r>
              <a:rPr lang="en-US" altLang="en-US" sz="2400"/>
              <a:t>) will be set.</a:t>
            </a:r>
          </a:p>
        </p:txBody>
      </p:sp>
      <p:sp>
        <p:nvSpPr>
          <p:cNvPr id="17415" name="Text Box 10"/>
          <p:cNvSpPr txBox="1">
            <a:spLocks noChangeArrowheads="1"/>
          </p:cNvSpPr>
          <p:nvPr/>
        </p:nvSpPr>
        <p:spPr bwMode="auto">
          <a:xfrm>
            <a:off x="1066800" y="4648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C7I</a:t>
            </a:r>
          </a:p>
        </p:txBody>
      </p:sp>
      <p:sp>
        <p:nvSpPr>
          <p:cNvPr id="17416" name="Text Box 11"/>
          <p:cNvSpPr txBox="1">
            <a:spLocks noChangeArrowheads="1"/>
          </p:cNvSpPr>
          <p:nvPr/>
        </p:nvSpPr>
        <p:spPr bwMode="auto">
          <a:xfrm>
            <a:off x="1905000" y="4648200"/>
            <a:ext cx="9144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C6I</a:t>
            </a:r>
          </a:p>
        </p:txBody>
      </p:sp>
      <p:sp>
        <p:nvSpPr>
          <p:cNvPr id="17417" name="Text Box 12"/>
          <p:cNvSpPr txBox="1">
            <a:spLocks noChangeArrowheads="1"/>
          </p:cNvSpPr>
          <p:nvPr/>
        </p:nvSpPr>
        <p:spPr bwMode="auto">
          <a:xfrm>
            <a:off x="2819400" y="4648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C5I</a:t>
            </a:r>
          </a:p>
        </p:txBody>
      </p:sp>
      <p:sp>
        <p:nvSpPr>
          <p:cNvPr id="17418" name="Text Box 13"/>
          <p:cNvSpPr txBox="1">
            <a:spLocks noChangeArrowheads="1"/>
          </p:cNvSpPr>
          <p:nvPr/>
        </p:nvSpPr>
        <p:spPr bwMode="auto">
          <a:xfrm>
            <a:off x="3657600" y="4648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C4I</a:t>
            </a:r>
          </a:p>
        </p:txBody>
      </p:sp>
      <p:sp>
        <p:nvSpPr>
          <p:cNvPr id="17419" name="Text Box 14"/>
          <p:cNvSpPr txBox="1">
            <a:spLocks noChangeArrowheads="1"/>
          </p:cNvSpPr>
          <p:nvPr/>
        </p:nvSpPr>
        <p:spPr bwMode="auto">
          <a:xfrm>
            <a:off x="4495800" y="4648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C3I</a:t>
            </a:r>
          </a:p>
        </p:txBody>
      </p:sp>
      <p:sp>
        <p:nvSpPr>
          <p:cNvPr id="17420" name="Text Box 15"/>
          <p:cNvSpPr txBox="1">
            <a:spLocks noChangeArrowheads="1"/>
          </p:cNvSpPr>
          <p:nvPr/>
        </p:nvSpPr>
        <p:spPr bwMode="auto">
          <a:xfrm>
            <a:off x="5334000" y="4648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C2I</a:t>
            </a:r>
          </a:p>
        </p:txBody>
      </p:sp>
      <p:sp>
        <p:nvSpPr>
          <p:cNvPr id="17421" name="Text Box 16"/>
          <p:cNvSpPr txBox="1">
            <a:spLocks noChangeArrowheads="1"/>
          </p:cNvSpPr>
          <p:nvPr/>
        </p:nvSpPr>
        <p:spPr bwMode="auto">
          <a:xfrm>
            <a:off x="6172200" y="4648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C1I</a:t>
            </a:r>
          </a:p>
        </p:txBody>
      </p:sp>
      <p:sp>
        <p:nvSpPr>
          <p:cNvPr id="17422" name="Text Box 17"/>
          <p:cNvSpPr txBox="1">
            <a:spLocks noChangeArrowheads="1"/>
          </p:cNvSpPr>
          <p:nvPr/>
        </p:nvSpPr>
        <p:spPr bwMode="auto">
          <a:xfrm>
            <a:off x="7010400" y="4648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C0I</a:t>
            </a:r>
          </a:p>
        </p:txBody>
      </p:sp>
      <p:sp>
        <p:nvSpPr>
          <p:cNvPr id="17423" name="Text Box 18"/>
          <p:cNvSpPr txBox="1">
            <a:spLocks noChangeArrowheads="1"/>
          </p:cNvSpPr>
          <p:nvPr/>
        </p:nvSpPr>
        <p:spPr bwMode="auto">
          <a:xfrm>
            <a:off x="13716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24" name="Text Box 19"/>
          <p:cNvSpPr txBox="1">
            <a:spLocks noChangeArrowheads="1"/>
          </p:cNvSpPr>
          <p:nvPr/>
        </p:nvSpPr>
        <p:spPr bwMode="auto">
          <a:xfrm>
            <a:off x="22098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25" name="Text Box 20"/>
          <p:cNvSpPr txBox="1">
            <a:spLocks noChangeArrowheads="1"/>
          </p:cNvSpPr>
          <p:nvPr/>
        </p:nvSpPr>
        <p:spPr bwMode="auto">
          <a:xfrm>
            <a:off x="31242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26" name="Text Box 21"/>
          <p:cNvSpPr txBox="1">
            <a:spLocks noChangeArrowheads="1"/>
          </p:cNvSpPr>
          <p:nvPr/>
        </p:nvSpPr>
        <p:spPr bwMode="auto">
          <a:xfrm>
            <a:off x="39624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27" name="Text Box 22"/>
          <p:cNvSpPr txBox="1">
            <a:spLocks noChangeArrowheads="1"/>
          </p:cNvSpPr>
          <p:nvPr/>
        </p:nvSpPr>
        <p:spPr bwMode="auto">
          <a:xfrm>
            <a:off x="48006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28" name="Text Box 23"/>
          <p:cNvSpPr txBox="1">
            <a:spLocks noChangeArrowheads="1"/>
          </p:cNvSpPr>
          <p:nvPr/>
        </p:nvSpPr>
        <p:spPr bwMode="auto">
          <a:xfrm>
            <a:off x="56388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29" name="Text Box 24"/>
          <p:cNvSpPr txBox="1">
            <a:spLocks noChangeArrowheads="1"/>
          </p:cNvSpPr>
          <p:nvPr/>
        </p:nvSpPr>
        <p:spPr bwMode="auto">
          <a:xfrm>
            <a:off x="64770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30" name="Text Box 25"/>
          <p:cNvSpPr txBox="1">
            <a:spLocks noChangeArrowheads="1"/>
          </p:cNvSpPr>
          <p:nvPr/>
        </p:nvSpPr>
        <p:spPr bwMode="auto">
          <a:xfrm>
            <a:off x="7315200" y="4997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7431" name="Text Box 26"/>
          <p:cNvSpPr txBox="1">
            <a:spLocks noChangeArrowheads="1"/>
          </p:cNvSpPr>
          <p:nvPr/>
        </p:nvSpPr>
        <p:spPr bwMode="auto">
          <a:xfrm>
            <a:off x="1066800" y="5181600"/>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Interrupt Enable register (TMSK1)</a:t>
            </a:r>
          </a:p>
        </p:txBody>
      </p:sp>
      <p:sp>
        <p:nvSpPr>
          <p:cNvPr id="17432" name="Text Box 27"/>
          <p:cNvSpPr txBox="1">
            <a:spLocks noChangeArrowheads="1"/>
          </p:cNvSpPr>
          <p:nvPr/>
        </p:nvSpPr>
        <p:spPr bwMode="auto">
          <a:xfrm>
            <a:off x="762000" y="5578475"/>
            <a:ext cx="67818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C7I – C0I : input-capture/output-compare interrupt enable bit</a:t>
            </a:r>
          </a:p>
          <a:p>
            <a:pPr lvl="1">
              <a:lnSpc>
                <a:spcPct val="80000"/>
              </a:lnSpc>
              <a:buClr>
                <a:srgbClr val="8E4700"/>
              </a:buClr>
              <a:buSzTx/>
              <a:buFont typeface="Wingdings" pitchFamily="2" charset="2"/>
              <a:buNone/>
            </a:pPr>
            <a:r>
              <a:rPr lang="en-US" altLang="en-US" sz="1400">
                <a:sym typeface="Symbol" pitchFamily="18" charset="2"/>
              </a:rPr>
              <a:t>	0 = interrupt disabled.</a:t>
            </a:r>
          </a:p>
          <a:p>
            <a:pPr lvl="1">
              <a:lnSpc>
                <a:spcPct val="80000"/>
              </a:lnSpc>
              <a:buClr>
                <a:srgbClr val="8E4700"/>
              </a:buClr>
              <a:buSzTx/>
              <a:buFont typeface="Wingdings" pitchFamily="2" charset="2"/>
              <a:buNone/>
            </a:pPr>
            <a:r>
              <a:rPr lang="en-US" altLang="en-US" sz="1400">
                <a:sym typeface="Symbol" pitchFamily="18" charset="2"/>
              </a:rPr>
              <a:t>	1 = interrupt enabled.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843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9145C68-FB05-4D3F-A98E-3B300D8C0CA5}" type="slidenum">
              <a:rPr lang="en-US" altLang="en-US" sz="1800" smtClean="0">
                <a:solidFill>
                  <a:srgbClr val="8A3704"/>
                </a:solidFill>
              </a:rPr>
              <a:pPr>
                <a:spcBef>
                  <a:spcPct val="0"/>
                </a:spcBef>
                <a:buSzTx/>
                <a:buFontTx/>
                <a:buNone/>
              </a:pPr>
              <a:t>17</a:t>
            </a:fld>
            <a:endParaRPr lang="en-US" altLang="en-US" sz="1800" smtClean="0">
              <a:solidFill>
                <a:srgbClr val="8A3704"/>
              </a:solidFill>
            </a:endParaRPr>
          </a:p>
        </p:txBody>
      </p:sp>
      <p:sp>
        <p:nvSpPr>
          <p:cNvPr id="18437" name="Text Box 66"/>
          <p:cNvSpPr txBox="1">
            <a:spLocks noChangeArrowheads="1"/>
          </p:cNvSpPr>
          <p:nvPr/>
        </p:nvSpPr>
        <p:spPr bwMode="auto">
          <a:xfrm>
            <a:off x="1066800" y="5334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C7F</a:t>
            </a:r>
          </a:p>
        </p:txBody>
      </p:sp>
      <p:sp>
        <p:nvSpPr>
          <p:cNvPr id="18438" name="Text Box 67"/>
          <p:cNvSpPr txBox="1">
            <a:spLocks noChangeArrowheads="1"/>
          </p:cNvSpPr>
          <p:nvPr/>
        </p:nvSpPr>
        <p:spPr bwMode="auto">
          <a:xfrm>
            <a:off x="1905000" y="533400"/>
            <a:ext cx="9144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C6F</a:t>
            </a:r>
          </a:p>
        </p:txBody>
      </p:sp>
      <p:sp>
        <p:nvSpPr>
          <p:cNvPr id="18439" name="Text Box 68"/>
          <p:cNvSpPr txBox="1">
            <a:spLocks noChangeArrowheads="1"/>
          </p:cNvSpPr>
          <p:nvPr/>
        </p:nvSpPr>
        <p:spPr bwMode="auto">
          <a:xfrm>
            <a:off x="2819400" y="5334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C5F</a:t>
            </a:r>
          </a:p>
        </p:txBody>
      </p:sp>
      <p:sp>
        <p:nvSpPr>
          <p:cNvPr id="18440" name="Text Box 69"/>
          <p:cNvSpPr txBox="1">
            <a:spLocks noChangeArrowheads="1"/>
          </p:cNvSpPr>
          <p:nvPr/>
        </p:nvSpPr>
        <p:spPr bwMode="auto">
          <a:xfrm>
            <a:off x="3657600" y="5334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C4F</a:t>
            </a:r>
          </a:p>
        </p:txBody>
      </p:sp>
      <p:sp>
        <p:nvSpPr>
          <p:cNvPr id="18441" name="Text Box 70"/>
          <p:cNvSpPr txBox="1">
            <a:spLocks noChangeArrowheads="1"/>
          </p:cNvSpPr>
          <p:nvPr/>
        </p:nvSpPr>
        <p:spPr bwMode="auto">
          <a:xfrm>
            <a:off x="4495800" y="5334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C3F</a:t>
            </a:r>
          </a:p>
        </p:txBody>
      </p:sp>
      <p:sp>
        <p:nvSpPr>
          <p:cNvPr id="18442" name="Text Box 71"/>
          <p:cNvSpPr txBox="1">
            <a:spLocks noChangeArrowheads="1"/>
          </p:cNvSpPr>
          <p:nvPr/>
        </p:nvSpPr>
        <p:spPr bwMode="auto">
          <a:xfrm>
            <a:off x="5334000" y="5334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C2F</a:t>
            </a:r>
          </a:p>
        </p:txBody>
      </p:sp>
      <p:sp>
        <p:nvSpPr>
          <p:cNvPr id="18443" name="Text Box 72"/>
          <p:cNvSpPr txBox="1">
            <a:spLocks noChangeArrowheads="1"/>
          </p:cNvSpPr>
          <p:nvPr/>
        </p:nvSpPr>
        <p:spPr bwMode="auto">
          <a:xfrm>
            <a:off x="6172200" y="5334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C1F</a:t>
            </a:r>
          </a:p>
        </p:txBody>
      </p:sp>
      <p:sp>
        <p:nvSpPr>
          <p:cNvPr id="18444" name="Text Box 73"/>
          <p:cNvSpPr txBox="1">
            <a:spLocks noChangeArrowheads="1"/>
          </p:cNvSpPr>
          <p:nvPr/>
        </p:nvSpPr>
        <p:spPr bwMode="auto">
          <a:xfrm>
            <a:off x="7010400" y="5334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C0F</a:t>
            </a:r>
          </a:p>
        </p:txBody>
      </p:sp>
      <p:sp>
        <p:nvSpPr>
          <p:cNvPr id="18445" name="Text Box 74"/>
          <p:cNvSpPr txBox="1">
            <a:spLocks noChangeArrowheads="1"/>
          </p:cNvSpPr>
          <p:nvPr/>
        </p:nvSpPr>
        <p:spPr bwMode="auto">
          <a:xfrm>
            <a:off x="13716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46" name="Text Box 75"/>
          <p:cNvSpPr txBox="1">
            <a:spLocks noChangeArrowheads="1"/>
          </p:cNvSpPr>
          <p:nvPr/>
        </p:nvSpPr>
        <p:spPr bwMode="auto">
          <a:xfrm>
            <a:off x="22098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47" name="Text Box 76"/>
          <p:cNvSpPr txBox="1">
            <a:spLocks noChangeArrowheads="1"/>
          </p:cNvSpPr>
          <p:nvPr/>
        </p:nvSpPr>
        <p:spPr bwMode="auto">
          <a:xfrm>
            <a:off x="31242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48" name="Text Box 77"/>
          <p:cNvSpPr txBox="1">
            <a:spLocks noChangeArrowheads="1"/>
          </p:cNvSpPr>
          <p:nvPr/>
        </p:nvSpPr>
        <p:spPr bwMode="auto">
          <a:xfrm>
            <a:off x="39624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49" name="Text Box 78"/>
          <p:cNvSpPr txBox="1">
            <a:spLocks noChangeArrowheads="1"/>
          </p:cNvSpPr>
          <p:nvPr/>
        </p:nvSpPr>
        <p:spPr bwMode="auto">
          <a:xfrm>
            <a:off x="48006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50" name="Text Box 79"/>
          <p:cNvSpPr txBox="1">
            <a:spLocks noChangeArrowheads="1"/>
          </p:cNvSpPr>
          <p:nvPr/>
        </p:nvSpPr>
        <p:spPr bwMode="auto">
          <a:xfrm>
            <a:off x="56388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51" name="Text Box 80"/>
          <p:cNvSpPr txBox="1">
            <a:spLocks noChangeArrowheads="1"/>
          </p:cNvSpPr>
          <p:nvPr/>
        </p:nvSpPr>
        <p:spPr bwMode="auto">
          <a:xfrm>
            <a:off x="64770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52" name="Text Box 81"/>
          <p:cNvSpPr txBox="1">
            <a:spLocks noChangeArrowheads="1"/>
          </p:cNvSpPr>
          <p:nvPr/>
        </p:nvSpPr>
        <p:spPr bwMode="auto">
          <a:xfrm>
            <a:off x="7315200" y="88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18453" name="Text Box 82"/>
          <p:cNvSpPr txBox="1">
            <a:spLocks noChangeArrowheads="1"/>
          </p:cNvSpPr>
          <p:nvPr/>
        </p:nvSpPr>
        <p:spPr bwMode="auto">
          <a:xfrm>
            <a:off x="1066800" y="1066800"/>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Interrupt Flag 1 register (TFLG1)</a:t>
            </a:r>
          </a:p>
        </p:txBody>
      </p:sp>
      <p:sp>
        <p:nvSpPr>
          <p:cNvPr id="18454" name="Text Box 83"/>
          <p:cNvSpPr txBox="1">
            <a:spLocks noChangeArrowheads="1"/>
          </p:cNvSpPr>
          <p:nvPr/>
        </p:nvSpPr>
        <p:spPr bwMode="auto">
          <a:xfrm>
            <a:off x="685800" y="1463675"/>
            <a:ext cx="73152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C7F – C0F : input-capture/output-compare interrupt flag bits</a:t>
            </a:r>
          </a:p>
          <a:p>
            <a:pPr lvl="1">
              <a:lnSpc>
                <a:spcPct val="80000"/>
              </a:lnSpc>
              <a:buClr>
                <a:srgbClr val="8E4700"/>
              </a:buClr>
              <a:buSzTx/>
              <a:buFont typeface="Wingdings" pitchFamily="2" charset="2"/>
              <a:buNone/>
            </a:pPr>
            <a:r>
              <a:rPr lang="en-US" altLang="en-US" sz="1400">
                <a:sym typeface="Symbol" pitchFamily="18" charset="2"/>
              </a:rPr>
              <a:t>	0 = interrupt condition has not occurred.</a:t>
            </a:r>
          </a:p>
          <a:p>
            <a:pPr lvl="1">
              <a:lnSpc>
                <a:spcPct val="80000"/>
              </a:lnSpc>
              <a:buClr>
                <a:srgbClr val="8E4700"/>
              </a:buClr>
              <a:buSzTx/>
              <a:buFont typeface="Wingdings" pitchFamily="2" charset="2"/>
              <a:buNone/>
            </a:pPr>
            <a:r>
              <a:rPr lang="en-US" altLang="en-US" sz="1400">
                <a:sym typeface="Symbol" pitchFamily="18" charset="2"/>
              </a:rPr>
              <a:t>	1 = interrupt condition has occurred.</a:t>
            </a:r>
          </a:p>
        </p:txBody>
      </p:sp>
      <p:sp>
        <p:nvSpPr>
          <p:cNvPr id="18455" name="Rectangle 84"/>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Input-Capture Function </a:t>
            </a:r>
            <a:r>
              <a:rPr lang="en-US" altLang="en-US" sz="1600" i="1" u="sng">
                <a:solidFill>
                  <a:srgbClr val="8A3704"/>
                </a:solidFill>
              </a:rPr>
              <a:t>cont’d …</a:t>
            </a:r>
          </a:p>
        </p:txBody>
      </p:sp>
      <p:sp>
        <p:nvSpPr>
          <p:cNvPr id="18456" name="Text Box 85"/>
          <p:cNvSpPr txBox="1">
            <a:spLocks noChangeArrowheads="1"/>
          </p:cNvSpPr>
          <p:nvPr/>
        </p:nvSpPr>
        <p:spPr bwMode="auto">
          <a:xfrm>
            <a:off x="457200" y="2255838"/>
            <a:ext cx="8229600" cy="414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Char char="Ø"/>
            </a:pPr>
            <a:r>
              <a:rPr lang="en-US" altLang="en-US" sz="2400"/>
              <a:t>To clear a flag in TFLG1 register, write a 1 to it. However, there is a better way to clear the flag that incurs less overhead.</a:t>
            </a:r>
          </a:p>
          <a:p>
            <a:pPr>
              <a:lnSpc>
                <a:spcPct val="90000"/>
              </a:lnSpc>
              <a:spcBef>
                <a:spcPct val="40000"/>
              </a:spcBef>
              <a:buClr>
                <a:srgbClr val="8A3704"/>
              </a:buClr>
              <a:buSzTx/>
              <a:buFont typeface="Wingdings" pitchFamily="2" charset="2"/>
              <a:buChar char="Ø"/>
            </a:pPr>
            <a:r>
              <a:rPr lang="en-US" altLang="en-US" sz="2400"/>
              <a:t>Setting bit 4 (TFFCA) of the TSCR register allows one to clear a flag by reading the corresponding input-capture register or writing a new value into the output-compare register.</a:t>
            </a:r>
          </a:p>
          <a:p>
            <a:pPr>
              <a:lnSpc>
                <a:spcPct val="90000"/>
              </a:lnSpc>
              <a:spcBef>
                <a:spcPct val="40000"/>
              </a:spcBef>
              <a:buClr>
                <a:srgbClr val="8A3704"/>
              </a:buClr>
              <a:buSzTx/>
              <a:buFont typeface="Wingdings" pitchFamily="2" charset="2"/>
              <a:buChar char="Ø"/>
            </a:pPr>
            <a:r>
              <a:rPr lang="en-US" altLang="en-US" sz="2400"/>
              <a:t>Clearing the flag is needed for both operation of input-capture/output-compare functions.</a:t>
            </a:r>
          </a:p>
          <a:p>
            <a:pPr>
              <a:lnSpc>
                <a:spcPct val="90000"/>
              </a:lnSpc>
              <a:spcBef>
                <a:spcPct val="40000"/>
              </a:spcBef>
              <a:buClr>
                <a:srgbClr val="8A3704"/>
              </a:buClr>
              <a:buSzTx/>
              <a:buFont typeface="Wingdings" pitchFamily="2" charset="2"/>
              <a:buChar char="Ø"/>
            </a:pPr>
            <a:r>
              <a:rPr lang="en-US" altLang="en-US" sz="2400"/>
              <a:t>Each input-capture channel has a 16-bit register (TCx, x = 0 to 7) to hold the count value when the selected signal edge arrives at the pin.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945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781AE0CD-F51F-4CCE-A923-742E4763341C}" type="slidenum">
              <a:rPr lang="en-US" altLang="en-US" sz="1800" smtClean="0">
                <a:solidFill>
                  <a:srgbClr val="8A3704"/>
                </a:solidFill>
              </a:rPr>
              <a:pPr>
                <a:spcBef>
                  <a:spcPct val="0"/>
                </a:spcBef>
                <a:buSzTx/>
                <a:buFontTx/>
                <a:buNone/>
              </a:pPr>
              <a:t>18</a:t>
            </a:fld>
            <a:endParaRPr lang="en-US" altLang="en-US" sz="1800" smtClean="0">
              <a:solidFill>
                <a:srgbClr val="8A3704"/>
              </a:solidFill>
            </a:endParaRPr>
          </a:p>
        </p:txBody>
      </p:sp>
      <p:sp>
        <p:nvSpPr>
          <p:cNvPr id="19461" name="Rectangle 4"/>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Input-Capture Function </a:t>
            </a:r>
            <a:r>
              <a:rPr lang="en-US" altLang="en-US" sz="1600" i="1" u="sng">
                <a:solidFill>
                  <a:srgbClr val="8A3704"/>
                </a:solidFill>
              </a:rPr>
              <a:t>cont’d …</a:t>
            </a:r>
          </a:p>
        </p:txBody>
      </p:sp>
      <p:sp>
        <p:nvSpPr>
          <p:cNvPr id="19462" name="Rectangle 5"/>
          <p:cNvSpPr>
            <a:spLocks noChangeArrowheads="1"/>
          </p:cNvSpPr>
          <p:nvPr/>
        </p:nvSpPr>
        <p:spPr bwMode="auto">
          <a:xfrm>
            <a:off x="2197100" y="1471613"/>
            <a:ext cx="3097213" cy="323850"/>
          </a:xfrm>
          <a:prstGeom prst="rect">
            <a:avLst/>
          </a:prstGeom>
          <a:solidFill>
            <a:schemeClr val="folHlink"/>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9463" name="Rectangle 6"/>
          <p:cNvSpPr>
            <a:spLocks noChangeArrowheads="1"/>
          </p:cNvSpPr>
          <p:nvPr/>
        </p:nvSpPr>
        <p:spPr bwMode="auto">
          <a:xfrm>
            <a:off x="2262188" y="2681288"/>
            <a:ext cx="3032125" cy="322262"/>
          </a:xfrm>
          <a:prstGeom prst="rect">
            <a:avLst/>
          </a:prstGeom>
          <a:solidFill>
            <a:schemeClr val="folHlink"/>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9464" name="Rectangle 7"/>
          <p:cNvSpPr>
            <a:spLocks noChangeArrowheads="1"/>
          </p:cNvSpPr>
          <p:nvPr/>
        </p:nvSpPr>
        <p:spPr bwMode="auto">
          <a:xfrm>
            <a:off x="2209800" y="3429000"/>
            <a:ext cx="1828800" cy="381000"/>
          </a:xfrm>
          <a:prstGeom prst="rect">
            <a:avLst/>
          </a:prstGeom>
          <a:solidFill>
            <a:schemeClr val="folHlink"/>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9465" name="Rectangle 8"/>
          <p:cNvSpPr>
            <a:spLocks noChangeArrowheads="1"/>
          </p:cNvSpPr>
          <p:nvPr/>
        </p:nvSpPr>
        <p:spPr bwMode="auto">
          <a:xfrm>
            <a:off x="2209800" y="4572000"/>
            <a:ext cx="1828800" cy="390525"/>
          </a:xfrm>
          <a:prstGeom prst="rect">
            <a:avLst/>
          </a:prstGeom>
          <a:solidFill>
            <a:schemeClr val="folHlink"/>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9466" name="Rectangle 9"/>
          <p:cNvSpPr>
            <a:spLocks noChangeArrowheads="1"/>
          </p:cNvSpPr>
          <p:nvPr/>
        </p:nvSpPr>
        <p:spPr bwMode="auto">
          <a:xfrm>
            <a:off x="2209800" y="5638800"/>
            <a:ext cx="1828800" cy="381000"/>
          </a:xfrm>
          <a:prstGeom prst="rect">
            <a:avLst/>
          </a:prstGeom>
          <a:solidFill>
            <a:schemeClr val="folHlink"/>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9467" name="Rectangle 10"/>
          <p:cNvSpPr>
            <a:spLocks noChangeArrowheads="1"/>
          </p:cNvSpPr>
          <p:nvPr/>
        </p:nvSpPr>
        <p:spPr bwMode="auto">
          <a:xfrm>
            <a:off x="6991350" y="1808163"/>
            <a:ext cx="1023938" cy="792162"/>
          </a:xfrm>
          <a:prstGeom prst="rect">
            <a:avLst/>
          </a:prstGeom>
          <a:solidFill>
            <a:schemeClr val="folHlink"/>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9468" name="Line 11"/>
          <p:cNvSpPr>
            <a:spLocks noChangeShapeType="1"/>
          </p:cNvSpPr>
          <p:nvPr/>
        </p:nvSpPr>
        <p:spPr bwMode="auto">
          <a:xfrm>
            <a:off x="6985000" y="2203450"/>
            <a:ext cx="10366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9469" name="Group 12"/>
          <p:cNvGrpSpPr>
            <a:grpSpLocks/>
          </p:cNvGrpSpPr>
          <p:nvPr/>
        </p:nvGrpSpPr>
        <p:grpSpPr bwMode="auto">
          <a:xfrm>
            <a:off x="6403975" y="1868488"/>
            <a:ext cx="323850" cy="334962"/>
            <a:chOff x="4034" y="1177"/>
            <a:chExt cx="204" cy="211"/>
          </a:xfrm>
        </p:grpSpPr>
        <p:sp>
          <p:nvSpPr>
            <p:cNvPr id="19541" name="Arc 13"/>
            <p:cNvSpPr>
              <a:spLocks/>
            </p:cNvSpPr>
            <p:nvPr/>
          </p:nvSpPr>
          <p:spPr bwMode="auto">
            <a:xfrm>
              <a:off x="4034" y="1178"/>
              <a:ext cx="204" cy="106"/>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1" y="21394"/>
                  </a:moveTo>
                  <a:cubicBezTo>
                    <a:pt x="112" y="9587"/>
                    <a:pt x="9685" y="57"/>
                    <a:pt x="21494" y="0"/>
                  </a:cubicBezTo>
                </a:path>
                <a:path w="21599" h="21600" stroke="0" extrusionOk="0">
                  <a:moveTo>
                    <a:pt x="-1" y="21394"/>
                  </a:moveTo>
                  <a:cubicBezTo>
                    <a:pt x="112" y="9587"/>
                    <a:pt x="9685" y="57"/>
                    <a:pt x="21494" y="0"/>
                  </a:cubicBezTo>
                  <a:lnTo>
                    <a:pt x="21599" y="21600"/>
                  </a:lnTo>
                  <a:lnTo>
                    <a:pt x="-1" y="21394"/>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42" name="Arc 14"/>
            <p:cNvSpPr>
              <a:spLocks/>
            </p:cNvSpPr>
            <p:nvPr/>
          </p:nvSpPr>
          <p:spPr bwMode="auto">
            <a:xfrm>
              <a:off x="4034" y="1281"/>
              <a:ext cx="204" cy="107"/>
            </a:xfrm>
            <a:custGeom>
              <a:avLst/>
              <a:gdLst>
                <a:gd name="T0" fmla="*/ 0 w 21600"/>
                <a:gd name="T1" fmla="*/ 0 h 21805"/>
                <a:gd name="T2" fmla="*/ 0 w 21600"/>
                <a:gd name="T3" fmla="*/ 0 h 21805"/>
                <a:gd name="T4" fmla="*/ 0 w 21600"/>
                <a:gd name="T5" fmla="*/ 0 h 21805"/>
                <a:gd name="T6" fmla="*/ 0 60000 65536"/>
                <a:gd name="T7" fmla="*/ 0 60000 65536"/>
                <a:gd name="T8" fmla="*/ 0 60000 65536"/>
                <a:gd name="T9" fmla="*/ 0 w 21600"/>
                <a:gd name="T10" fmla="*/ 0 h 21805"/>
                <a:gd name="T11" fmla="*/ 21600 w 21600"/>
                <a:gd name="T12" fmla="*/ 21805 h 21805"/>
              </a:gdLst>
              <a:ahLst/>
              <a:cxnLst>
                <a:cxn ang="T6">
                  <a:pos x="T0" y="T1"/>
                </a:cxn>
                <a:cxn ang="T7">
                  <a:pos x="T2" y="T3"/>
                </a:cxn>
                <a:cxn ang="T8">
                  <a:pos x="T4" y="T5"/>
                </a:cxn>
              </a:cxnLst>
              <a:rect l="T9" t="T10" r="T11" b="T12"/>
              <a:pathLst>
                <a:path w="21600" h="21805" fill="none" extrusionOk="0">
                  <a:moveTo>
                    <a:pt x="21600" y="21805"/>
                  </a:moveTo>
                  <a:cubicBezTo>
                    <a:pt x="9670" y="21805"/>
                    <a:pt x="0" y="12134"/>
                    <a:pt x="0" y="205"/>
                  </a:cubicBezTo>
                  <a:cubicBezTo>
                    <a:pt x="-1" y="136"/>
                    <a:pt x="0" y="68"/>
                    <a:pt x="0" y="-1"/>
                  </a:cubicBezTo>
                </a:path>
                <a:path w="21600" h="21805" stroke="0" extrusionOk="0">
                  <a:moveTo>
                    <a:pt x="21600" y="21805"/>
                  </a:moveTo>
                  <a:cubicBezTo>
                    <a:pt x="9670" y="21805"/>
                    <a:pt x="0" y="12134"/>
                    <a:pt x="0" y="205"/>
                  </a:cubicBezTo>
                  <a:cubicBezTo>
                    <a:pt x="-1" y="136"/>
                    <a:pt x="0" y="68"/>
                    <a:pt x="0" y="-1"/>
                  </a:cubicBezTo>
                  <a:lnTo>
                    <a:pt x="21600" y="205"/>
                  </a:lnTo>
                  <a:lnTo>
                    <a:pt x="21600" y="21805"/>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43" name="Line 15"/>
            <p:cNvSpPr>
              <a:spLocks noChangeShapeType="1"/>
            </p:cNvSpPr>
            <p:nvPr/>
          </p:nvSpPr>
          <p:spPr bwMode="auto">
            <a:xfrm>
              <a:off x="4237" y="1177"/>
              <a:ext cx="0" cy="2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70" name="Group 16"/>
          <p:cNvGrpSpPr>
            <a:grpSpLocks/>
          </p:cNvGrpSpPr>
          <p:nvPr/>
        </p:nvGrpSpPr>
        <p:grpSpPr bwMode="auto">
          <a:xfrm>
            <a:off x="6403975" y="2338388"/>
            <a:ext cx="323850" cy="336550"/>
            <a:chOff x="4034" y="1473"/>
            <a:chExt cx="204" cy="212"/>
          </a:xfrm>
        </p:grpSpPr>
        <p:sp>
          <p:nvSpPr>
            <p:cNvPr id="19538" name="Arc 17"/>
            <p:cNvSpPr>
              <a:spLocks/>
            </p:cNvSpPr>
            <p:nvPr/>
          </p:nvSpPr>
          <p:spPr bwMode="auto">
            <a:xfrm>
              <a:off x="4034" y="1474"/>
              <a:ext cx="204" cy="1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2"/>
                    <a:pt x="9606" y="58"/>
                    <a:pt x="21494" y="0"/>
                  </a:cubicBezTo>
                </a:path>
                <a:path w="21600" h="21600" stroke="0" extrusionOk="0">
                  <a:moveTo>
                    <a:pt x="0" y="21600"/>
                  </a:moveTo>
                  <a:cubicBezTo>
                    <a:pt x="0" y="9712"/>
                    <a:pt x="9606" y="58"/>
                    <a:pt x="21494" y="0"/>
                  </a:cubicBezTo>
                  <a:lnTo>
                    <a:pt x="21600" y="21600"/>
                  </a:ln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9" name="Arc 18"/>
            <p:cNvSpPr>
              <a:spLocks/>
            </p:cNvSpPr>
            <p:nvPr/>
          </p:nvSpPr>
          <p:spPr bwMode="auto">
            <a:xfrm>
              <a:off x="4034" y="1579"/>
              <a:ext cx="204" cy="1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40" name="Line 19"/>
            <p:cNvSpPr>
              <a:spLocks noChangeShapeType="1"/>
            </p:cNvSpPr>
            <p:nvPr/>
          </p:nvSpPr>
          <p:spPr bwMode="auto">
            <a:xfrm>
              <a:off x="4237" y="1473"/>
              <a:ext cx="0" cy="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71" name="Group 20"/>
          <p:cNvGrpSpPr>
            <a:grpSpLocks/>
          </p:cNvGrpSpPr>
          <p:nvPr/>
        </p:nvGrpSpPr>
        <p:grpSpPr bwMode="auto">
          <a:xfrm>
            <a:off x="5562600" y="2005013"/>
            <a:ext cx="584200" cy="468312"/>
            <a:chOff x="3504" y="1263"/>
            <a:chExt cx="368" cy="295"/>
          </a:xfrm>
        </p:grpSpPr>
        <p:sp>
          <p:nvSpPr>
            <p:cNvPr id="19534" name="Arc 21"/>
            <p:cNvSpPr>
              <a:spLocks/>
            </p:cNvSpPr>
            <p:nvPr/>
          </p:nvSpPr>
          <p:spPr bwMode="auto">
            <a:xfrm>
              <a:off x="3504" y="1263"/>
              <a:ext cx="367" cy="259"/>
            </a:xfrm>
            <a:custGeom>
              <a:avLst/>
              <a:gdLst>
                <a:gd name="T0" fmla="*/ 0 w 19407"/>
                <a:gd name="T1" fmla="*/ 0 h 21600"/>
                <a:gd name="T2" fmla="*/ 0 w 19407"/>
                <a:gd name="T3" fmla="*/ 0 h 21600"/>
                <a:gd name="T4" fmla="*/ 0 w 19407"/>
                <a:gd name="T5" fmla="*/ 0 h 21600"/>
                <a:gd name="T6" fmla="*/ 0 60000 65536"/>
                <a:gd name="T7" fmla="*/ 0 60000 65536"/>
                <a:gd name="T8" fmla="*/ 0 60000 65536"/>
                <a:gd name="T9" fmla="*/ 0 w 19407"/>
                <a:gd name="T10" fmla="*/ 0 h 21600"/>
                <a:gd name="T11" fmla="*/ 19407 w 19407"/>
                <a:gd name="T12" fmla="*/ 21600 h 21600"/>
              </a:gdLst>
              <a:ahLst/>
              <a:cxnLst>
                <a:cxn ang="T6">
                  <a:pos x="T0" y="T1"/>
                </a:cxn>
                <a:cxn ang="T7">
                  <a:pos x="T2" y="T3"/>
                </a:cxn>
                <a:cxn ang="T8">
                  <a:pos x="T4" y="T5"/>
                </a:cxn>
              </a:cxnLst>
              <a:rect l="T9" t="T10" r="T11" b="T12"/>
              <a:pathLst>
                <a:path w="19407" h="21600" fill="none" extrusionOk="0">
                  <a:moveTo>
                    <a:pt x="-1" y="12117"/>
                  </a:moveTo>
                  <a:cubicBezTo>
                    <a:pt x="3614" y="4719"/>
                    <a:pt x="11120" y="20"/>
                    <a:pt x="19354" y="0"/>
                  </a:cubicBezTo>
                </a:path>
                <a:path w="19407" h="21600" stroke="0" extrusionOk="0">
                  <a:moveTo>
                    <a:pt x="-1" y="12117"/>
                  </a:moveTo>
                  <a:cubicBezTo>
                    <a:pt x="3614" y="4719"/>
                    <a:pt x="11120" y="20"/>
                    <a:pt x="19354" y="0"/>
                  </a:cubicBezTo>
                  <a:lnTo>
                    <a:pt x="19407" y="21600"/>
                  </a:lnTo>
                  <a:lnTo>
                    <a:pt x="-1" y="12117"/>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5" name="Arc 22"/>
            <p:cNvSpPr>
              <a:spLocks/>
            </p:cNvSpPr>
            <p:nvPr/>
          </p:nvSpPr>
          <p:spPr bwMode="auto">
            <a:xfrm>
              <a:off x="3504" y="1298"/>
              <a:ext cx="368" cy="259"/>
            </a:xfrm>
            <a:custGeom>
              <a:avLst/>
              <a:gdLst>
                <a:gd name="T0" fmla="*/ 0 w 19436"/>
                <a:gd name="T1" fmla="*/ 0 h 21600"/>
                <a:gd name="T2" fmla="*/ 0 w 19436"/>
                <a:gd name="T3" fmla="*/ 0 h 21600"/>
                <a:gd name="T4" fmla="*/ 0 w 19436"/>
                <a:gd name="T5" fmla="*/ 0 h 21600"/>
                <a:gd name="T6" fmla="*/ 0 60000 65536"/>
                <a:gd name="T7" fmla="*/ 0 60000 65536"/>
                <a:gd name="T8" fmla="*/ 0 60000 65536"/>
                <a:gd name="T9" fmla="*/ 0 w 19436"/>
                <a:gd name="T10" fmla="*/ 0 h 21600"/>
                <a:gd name="T11" fmla="*/ 19436 w 19436"/>
                <a:gd name="T12" fmla="*/ 21600 h 21600"/>
              </a:gdLst>
              <a:ahLst/>
              <a:cxnLst>
                <a:cxn ang="T6">
                  <a:pos x="T0" y="T1"/>
                </a:cxn>
                <a:cxn ang="T7">
                  <a:pos x="T2" y="T3"/>
                </a:cxn>
                <a:cxn ang="T8">
                  <a:pos x="T4" y="T5"/>
                </a:cxn>
              </a:cxnLst>
              <a:rect l="T9" t="T10" r="T11" b="T12"/>
              <a:pathLst>
                <a:path w="19436" h="21600" fill="none" extrusionOk="0">
                  <a:moveTo>
                    <a:pt x="19436" y="21600"/>
                  </a:moveTo>
                  <a:cubicBezTo>
                    <a:pt x="11159" y="21600"/>
                    <a:pt x="3611" y="16870"/>
                    <a:pt x="0" y="9423"/>
                  </a:cubicBezTo>
                </a:path>
                <a:path w="19436" h="21600" stroke="0" extrusionOk="0">
                  <a:moveTo>
                    <a:pt x="19436" y="21600"/>
                  </a:moveTo>
                  <a:cubicBezTo>
                    <a:pt x="11159" y="21600"/>
                    <a:pt x="3611" y="16870"/>
                    <a:pt x="0" y="9423"/>
                  </a:cubicBezTo>
                  <a:lnTo>
                    <a:pt x="19436" y="0"/>
                  </a:lnTo>
                  <a:lnTo>
                    <a:pt x="19436"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6" name="Arc 23"/>
            <p:cNvSpPr>
              <a:spLocks/>
            </p:cNvSpPr>
            <p:nvPr/>
          </p:nvSpPr>
          <p:spPr bwMode="auto">
            <a:xfrm>
              <a:off x="3734" y="1263"/>
              <a:ext cx="137" cy="14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31"/>
                    <a:pt x="9574" y="86"/>
                    <a:pt x="21441" y="-1"/>
                  </a:cubicBezTo>
                </a:path>
                <a:path w="21600" h="21599" stroke="0" extrusionOk="0">
                  <a:moveTo>
                    <a:pt x="0" y="21599"/>
                  </a:moveTo>
                  <a:cubicBezTo>
                    <a:pt x="0" y="9731"/>
                    <a:pt x="9574" y="86"/>
                    <a:pt x="21441" y="-1"/>
                  </a:cubicBezTo>
                  <a:lnTo>
                    <a:pt x="21600" y="21599"/>
                  </a:lnTo>
                  <a:lnTo>
                    <a:pt x="0" y="21599"/>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7" name="Arc 24"/>
            <p:cNvSpPr>
              <a:spLocks/>
            </p:cNvSpPr>
            <p:nvPr/>
          </p:nvSpPr>
          <p:spPr bwMode="auto">
            <a:xfrm>
              <a:off x="3734" y="1410"/>
              <a:ext cx="136" cy="1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9472" name="Freeform 25"/>
          <p:cNvSpPr>
            <a:spLocks/>
          </p:cNvSpPr>
          <p:nvPr/>
        </p:nvSpPr>
        <p:spPr bwMode="auto">
          <a:xfrm>
            <a:off x="5948363" y="2338388"/>
            <a:ext cx="455612" cy="203200"/>
          </a:xfrm>
          <a:custGeom>
            <a:avLst/>
            <a:gdLst>
              <a:gd name="T0" fmla="*/ 2147483647 w 287"/>
              <a:gd name="T1" fmla="*/ 2147483647 h 128"/>
              <a:gd name="T2" fmla="*/ 2147483647 w 287"/>
              <a:gd name="T3" fmla="*/ 2147483647 h 128"/>
              <a:gd name="T4" fmla="*/ 2147483647 w 287"/>
              <a:gd name="T5" fmla="*/ 0 h 128"/>
              <a:gd name="T6" fmla="*/ 0 w 287"/>
              <a:gd name="T7" fmla="*/ 0 h 128"/>
              <a:gd name="T8" fmla="*/ 0 60000 65536"/>
              <a:gd name="T9" fmla="*/ 0 60000 65536"/>
              <a:gd name="T10" fmla="*/ 0 60000 65536"/>
              <a:gd name="T11" fmla="*/ 0 60000 65536"/>
              <a:gd name="T12" fmla="*/ 0 w 287"/>
              <a:gd name="T13" fmla="*/ 0 h 128"/>
              <a:gd name="T14" fmla="*/ 287 w 287"/>
              <a:gd name="T15" fmla="*/ 128 h 128"/>
            </a:gdLst>
            <a:ahLst/>
            <a:cxnLst>
              <a:cxn ang="T8">
                <a:pos x="T0" y="T1"/>
              </a:cxn>
              <a:cxn ang="T9">
                <a:pos x="T2" y="T3"/>
              </a:cxn>
              <a:cxn ang="T10">
                <a:pos x="T4" y="T5"/>
              </a:cxn>
              <a:cxn ang="T11">
                <a:pos x="T6" y="T7"/>
              </a:cxn>
            </a:cxnLst>
            <a:rect l="T12" t="T13" r="T14" b="T15"/>
            <a:pathLst>
              <a:path w="287" h="128">
                <a:moveTo>
                  <a:pt x="286" y="127"/>
                </a:moveTo>
                <a:lnTo>
                  <a:pt x="191" y="127"/>
                </a:lnTo>
                <a:lnTo>
                  <a:pt x="191"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3" name="Line 26"/>
          <p:cNvSpPr>
            <a:spLocks noChangeShapeType="1"/>
          </p:cNvSpPr>
          <p:nvPr/>
        </p:nvSpPr>
        <p:spPr bwMode="auto">
          <a:xfrm>
            <a:off x="6726238" y="1935163"/>
            <a:ext cx="2587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4" name="Line 27"/>
          <p:cNvSpPr>
            <a:spLocks noChangeShapeType="1"/>
          </p:cNvSpPr>
          <p:nvPr/>
        </p:nvSpPr>
        <p:spPr bwMode="auto">
          <a:xfrm>
            <a:off x="6726238" y="2405063"/>
            <a:ext cx="2587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5" name="Freeform 28"/>
          <p:cNvSpPr>
            <a:spLocks/>
          </p:cNvSpPr>
          <p:nvPr/>
        </p:nvSpPr>
        <p:spPr bwMode="auto">
          <a:xfrm>
            <a:off x="3692525" y="2606675"/>
            <a:ext cx="3122613" cy="3033713"/>
          </a:xfrm>
          <a:custGeom>
            <a:avLst/>
            <a:gdLst>
              <a:gd name="T0" fmla="*/ 2147483647 w 2517"/>
              <a:gd name="T1" fmla="*/ 0 h 1911"/>
              <a:gd name="T2" fmla="*/ 2147483647 w 2517"/>
              <a:gd name="T3" fmla="*/ 0 h 1911"/>
              <a:gd name="T4" fmla="*/ 2147483647 w 2517"/>
              <a:gd name="T5" fmla="*/ 2147483647 h 1911"/>
              <a:gd name="T6" fmla="*/ 0 w 2517"/>
              <a:gd name="T7" fmla="*/ 2147483647 h 1911"/>
              <a:gd name="T8" fmla="*/ 0 w 2517"/>
              <a:gd name="T9" fmla="*/ 2147483647 h 1911"/>
              <a:gd name="T10" fmla="*/ 0 60000 65536"/>
              <a:gd name="T11" fmla="*/ 0 60000 65536"/>
              <a:gd name="T12" fmla="*/ 0 60000 65536"/>
              <a:gd name="T13" fmla="*/ 0 60000 65536"/>
              <a:gd name="T14" fmla="*/ 0 60000 65536"/>
              <a:gd name="T15" fmla="*/ 0 w 2517"/>
              <a:gd name="T16" fmla="*/ 0 h 1911"/>
              <a:gd name="T17" fmla="*/ 2517 w 2517"/>
              <a:gd name="T18" fmla="*/ 1911 h 1911"/>
            </a:gdLst>
            <a:ahLst/>
            <a:cxnLst>
              <a:cxn ang="T10">
                <a:pos x="T0" y="T1"/>
              </a:cxn>
              <a:cxn ang="T11">
                <a:pos x="T2" y="T3"/>
              </a:cxn>
              <a:cxn ang="T12">
                <a:pos x="T4" y="T5"/>
              </a:cxn>
              <a:cxn ang="T13">
                <a:pos x="T6" y="T7"/>
              </a:cxn>
              <a:cxn ang="T14">
                <a:pos x="T8" y="T9"/>
              </a:cxn>
            </a:cxnLst>
            <a:rect l="T15" t="T16" r="T17" b="T18"/>
            <a:pathLst>
              <a:path w="2517" h="1911">
                <a:moveTo>
                  <a:pt x="2470" y="0"/>
                </a:moveTo>
                <a:lnTo>
                  <a:pt x="2516" y="0"/>
                </a:lnTo>
                <a:lnTo>
                  <a:pt x="2516" y="1598"/>
                </a:lnTo>
                <a:lnTo>
                  <a:pt x="0" y="1598"/>
                </a:lnTo>
                <a:lnTo>
                  <a:pt x="0" y="191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6" name="Freeform 29"/>
          <p:cNvSpPr>
            <a:spLocks/>
          </p:cNvSpPr>
          <p:nvPr/>
        </p:nvSpPr>
        <p:spPr bwMode="auto">
          <a:xfrm>
            <a:off x="3900488" y="2133600"/>
            <a:ext cx="3040062" cy="3513138"/>
          </a:xfrm>
          <a:custGeom>
            <a:avLst/>
            <a:gdLst>
              <a:gd name="T0" fmla="*/ 2147483647 w 2408"/>
              <a:gd name="T1" fmla="*/ 0 h 2213"/>
              <a:gd name="T2" fmla="*/ 2147483647 w 2408"/>
              <a:gd name="T3" fmla="*/ 0 h 2213"/>
              <a:gd name="T4" fmla="*/ 2147483647 w 2408"/>
              <a:gd name="T5" fmla="*/ 2147483647 h 2213"/>
              <a:gd name="T6" fmla="*/ 0 w 2408"/>
              <a:gd name="T7" fmla="*/ 2147483647 h 2213"/>
              <a:gd name="T8" fmla="*/ 0 w 2408"/>
              <a:gd name="T9" fmla="*/ 2147483647 h 2213"/>
              <a:gd name="T10" fmla="*/ 0 60000 65536"/>
              <a:gd name="T11" fmla="*/ 0 60000 65536"/>
              <a:gd name="T12" fmla="*/ 0 60000 65536"/>
              <a:gd name="T13" fmla="*/ 0 60000 65536"/>
              <a:gd name="T14" fmla="*/ 0 60000 65536"/>
              <a:gd name="T15" fmla="*/ 0 w 2408"/>
              <a:gd name="T16" fmla="*/ 0 h 2213"/>
              <a:gd name="T17" fmla="*/ 2408 w 2408"/>
              <a:gd name="T18" fmla="*/ 2213 h 2213"/>
            </a:gdLst>
            <a:ahLst/>
            <a:cxnLst>
              <a:cxn ang="T10">
                <a:pos x="T0" y="T1"/>
              </a:cxn>
              <a:cxn ang="T11">
                <a:pos x="T2" y="T3"/>
              </a:cxn>
              <a:cxn ang="T12">
                <a:pos x="T4" y="T5"/>
              </a:cxn>
              <a:cxn ang="T13">
                <a:pos x="T6" y="T7"/>
              </a:cxn>
              <a:cxn ang="T14">
                <a:pos x="T8" y="T9"/>
              </a:cxn>
            </a:cxnLst>
            <a:rect l="T15" t="T16" r="T17" b="T18"/>
            <a:pathLst>
              <a:path w="2408" h="2213">
                <a:moveTo>
                  <a:pt x="2271" y="0"/>
                </a:moveTo>
                <a:lnTo>
                  <a:pt x="2407" y="0"/>
                </a:lnTo>
                <a:lnTo>
                  <a:pt x="2407" y="1979"/>
                </a:lnTo>
                <a:lnTo>
                  <a:pt x="0" y="1979"/>
                </a:lnTo>
                <a:lnTo>
                  <a:pt x="0" y="221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7" name="Line 30"/>
          <p:cNvSpPr>
            <a:spLocks noChangeShapeType="1"/>
          </p:cNvSpPr>
          <p:nvPr/>
        </p:nvSpPr>
        <p:spPr bwMode="auto">
          <a:xfrm>
            <a:off x="3746500" y="1801813"/>
            <a:ext cx="0" cy="334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8" name="Freeform 31"/>
          <p:cNvSpPr>
            <a:spLocks/>
          </p:cNvSpPr>
          <p:nvPr/>
        </p:nvSpPr>
        <p:spPr bwMode="auto">
          <a:xfrm>
            <a:off x="3746500" y="2203450"/>
            <a:ext cx="130175" cy="473075"/>
          </a:xfrm>
          <a:custGeom>
            <a:avLst/>
            <a:gdLst>
              <a:gd name="T0" fmla="*/ 0 w 82"/>
              <a:gd name="T1" fmla="*/ 2147483647 h 298"/>
              <a:gd name="T2" fmla="*/ 0 w 82"/>
              <a:gd name="T3" fmla="*/ 2147483647 h 298"/>
              <a:gd name="T4" fmla="*/ 2147483647 w 82"/>
              <a:gd name="T5" fmla="*/ 0 h 298"/>
              <a:gd name="T6" fmla="*/ 0 60000 65536"/>
              <a:gd name="T7" fmla="*/ 0 60000 65536"/>
              <a:gd name="T8" fmla="*/ 0 60000 65536"/>
              <a:gd name="T9" fmla="*/ 0 w 82"/>
              <a:gd name="T10" fmla="*/ 0 h 298"/>
              <a:gd name="T11" fmla="*/ 82 w 82"/>
              <a:gd name="T12" fmla="*/ 298 h 298"/>
            </a:gdLst>
            <a:ahLst/>
            <a:cxnLst>
              <a:cxn ang="T6">
                <a:pos x="T0" y="T1"/>
              </a:cxn>
              <a:cxn ang="T7">
                <a:pos x="T2" y="T3"/>
              </a:cxn>
              <a:cxn ang="T8">
                <a:pos x="T4" y="T5"/>
              </a:cxn>
            </a:cxnLst>
            <a:rect l="T9" t="T10" r="T11" b="T12"/>
            <a:pathLst>
              <a:path w="82" h="298">
                <a:moveTo>
                  <a:pt x="0" y="297"/>
                </a:moveTo>
                <a:lnTo>
                  <a:pt x="0" y="127"/>
                </a:lnTo>
                <a:lnTo>
                  <a:pt x="81"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9" name="Line 32"/>
          <p:cNvSpPr>
            <a:spLocks noChangeShapeType="1"/>
          </p:cNvSpPr>
          <p:nvPr/>
        </p:nvSpPr>
        <p:spPr bwMode="auto">
          <a:xfrm flipH="1">
            <a:off x="3940175" y="2271713"/>
            <a:ext cx="16192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0" name="Freeform 33"/>
          <p:cNvSpPr>
            <a:spLocks/>
          </p:cNvSpPr>
          <p:nvPr/>
        </p:nvSpPr>
        <p:spPr bwMode="auto">
          <a:xfrm>
            <a:off x="5937250" y="2047875"/>
            <a:ext cx="455613" cy="134938"/>
          </a:xfrm>
          <a:custGeom>
            <a:avLst/>
            <a:gdLst>
              <a:gd name="T0" fmla="*/ 0 w 287"/>
              <a:gd name="T1" fmla="*/ 2147483647 h 85"/>
              <a:gd name="T2" fmla="*/ 2147483647 w 287"/>
              <a:gd name="T3" fmla="*/ 2147483647 h 85"/>
              <a:gd name="T4" fmla="*/ 2147483647 w 287"/>
              <a:gd name="T5" fmla="*/ 0 h 85"/>
              <a:gd name="T6" fmla="*/ 2147483647 w 287"/>
              <a:gd name="T7" fmla="*/ 0 h 85"/>
              <a:gd name="T8" fmla="*/ 0 60000 65536"/>
              <a:gd name="T9" fmla="*/ 0 60000 65536"/>
              <a:gd name="T10" fmla="*/ 0 60000 65536"/>
              <a:gd name="T11" fmla="*/ 0 60000 65536"/>
              <a:gd name="T12" fmla="*/ 0 w 287"/>
              <a:gd name="T13" fmla="*/ 0 h 85"/>
              <a:gd name="T14" fmla="*/ 287 w 287"/>
              <a:gd name="T15" fmla="*/ 85 h 85"/>
            </a:gdLst>
            <a:ahLst/>
            <a:cxnLst>
              <a:cxn ang="T8">
                <a:pos x="T0" y="T1"/>
              </a:cxn>
              <a:cxn ang="T9">
                <a:pos x="T2" y="T3"/>
              </a:cxn>
              <a:cxn ang="T10">
                <a:pos x="T4" y="T5"/>
              </a:cxn>
              <a:cxn ang="T11">
                <a:pos x="T6" y="T7"/>
              </a:cxn>
            </a:cxnLst>
            <a:rect l="T12" t="T13" r="T14" b="T15"/>
            <a:pathLst>
              <a:path w="287" h="85">
                <a:moveTo>
                  <a:pt x="0" y="84"/>
                </a:moveTo>
                <a:lnTo>
                  <a:pt x="204" y="84"/>
                </a:lnTo>
                <a:lnTo>
                  <a:pt x="204" y="0"/>
                </a:lnTo>
                <a:lnTo>
                  <a:pt x="286"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1" name="Freeform 34"/>
          <p:cNvSpPr>
            <a:spLocks/>
          </p:cNvSpPr>
          <p:nvPr/>
        </p:nvSpPr>
        <p:spPr bwMode="auto">
          <a:xfrm>
            <a:off x="3913188" y="2271713"/>
            <a:ext cx="1519237" cy="1157287"/>
          </a:xfrm>
          <a:custGeom>
            <a:avLst/>
            <a:gdLst>
              <a:gd name="T0" fmla="*/ 2147483647 w 1226"/>
              <a:gd name="T1" fmla="*/ 0 h 763"/>
              <a:gd name="T2" fmla="*/ 2147483647 w 1226"/>
              <a:gd name="T3" fmla="*/ 2147483647 h 763"/>
              <a:gd name="T4" fmla="*/ 0 w 1226"/>
              <a:gd name="T5" fmla="*/ 2147483647 h 763"/>
              <a:gd name="T6" fmla="*/ 0 w 1226"/>
              <a:gd name="T7" fmla="*/ 2147483647 h 763"/>
              <a:gd name="T8" fmla="*/ 0 60000 65536"/>
              <a:gd name="T9" fmla="*/ 0 60000 65536"/>
              <a:gd name="T10" fmla="*/ 0 60000 65536"/>
              <a:gd name="T11" fmla="*/ 0 60000 65536"/>
              <a:gd name="T12" fmla="*/ 0 w 1226"/>
              <a:gd name="T13" fmla="*/ 0 h 763"/>
              <a:gd name="T14" fmla="*/ 1226 w 1226"/>
              <a:gd name="T15" fmla="*/ 763 h 763"/>
            </a:gdLst>
            <a:ahLst/>
            <a:cxnLst>
              <a:cxn ang="T8">
                <a:pos x="T0" y="T1"/>
              </a:cxn>
              <a:cxn ang="T9">
                <a:pos x="T2" y="T3"/>
              </a:cxn>
              <a:cxn ang="T10">
                <a:pos x="T4" y="T5"/>
              </a:cxn>
              <a:cxn ang="T11">
                <a:pos x="T6" y="T7"/>
              </a:cxn>
            </a:cxnLst>
            <a:rect l="T12" t="T13" r="T14" b="T15"/>
            <a:pathLst>
              <a:path w="1226" h="763">
                <a:moveTo>
                  <a:pt x="1225" y="0"/>
                </a:moveTo>
                <a:lnTo>
                  <a:pt x="1225" y="593"/>
                </a:lnTo>
                <a:lnTo>
                  <a:pt x="0" y="593"/>
                </a:lnTo>
                <a:lnTo>
                  <a:pt x="0" y="76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482" name="Group 35"/>
          <p:cNvGrpSpPr>
            <a:grpSpLocks/>
          </p:cNvGrpSpPr>
          <p:nvPr/>
        </p:nvGrpSpPr>
        <p:grpSpPr bwMode="auto">
          <a:xfrm>
            <a:off x="3268663" y="4017963"/>
            <a:ext cx="323850" cy="336550"/>
            <a:chOff x="1789" y="2531"/>
            <a:chExt cx="204" cy="212"/>
          </a:xfrm>
        </p:grpSpPr>
        <p:sp>
          <p:nvSpPr>
            <p:cNvPr id="19531" name="Arc 36"/>
            <p:cNvSpPr>
              <a:spLocks/>
            </p:cNvSpPr>
            <p:nvPr/>
          </p:nvSpPr>
          <p:spPr bwMode="auto">
            <a:xfrm>
              <a:off x="1789" y="2532"/>
              <a:ext cx="204" cy="1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2"/>
                    <a:pt x="9606" y="58"/>
                    <a:pt x="21494" y="0"/>
                  </a:cubicBezTo>
                </a:path>
                <a:path w="21600" h="21600" stroke="0" extrusionOk="0">
                  <a:moveTo>
                    <a:pt x="0" y="21600"/>
                  </a:moveTo>
                  <a:cubicBezTo>
                    <a:pt x="0" y="9712"/>
                    <a:pt x="9606" y="58"/>
                    <a:pt x="21494" y="0"/>
                  </a:cubicBezTo>
                  <a:lnTo>
                    <a:pt x="21600" y="21600"/>
                  </a:ln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2" name="Arc 37"/>
            <p:cNvSpPr>
              <a:spLocks/>
            </p:cNvSpPr>
            <p:nvPr/>
          </p:nvSpPr>
          <p:spPr bwMode="auto">
            <a:xfrm>
              <a:off x="1789" y="2637"/>
              <a:ext cx="204" cy="1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33" name="Line 38"/>
            <p:cNvSpPr>
              <a:spLocks noChangeShapeType="1"/>
            </p:cNvSpPr>
            <p:nvPr/>
          </p:nvSpPr>
          <p:spPr bwMode="auto">
            <a:xfrm>
              <a:off x="1992" y="2531"/>
              <a:ext cx="0" cy="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483" name="Freeform 39"/>
          <p:cNvSpPr>
            <a:spLocks/>
          </p:cNvSpPr>
          <p:nvPr/>
        </p:nvSpPr>
        <p:spPr bwMode="auto">
          <a:xfrm>
            <a:off x="3602038" y="3810000"/>
            <a:ext cx="325437" cy="290513"/>
          </a:xfrm>
          <a:custGeom>
            <a:avLst/>
            <a:gdLst>
              <a:gd name="T0" fmla="*/ 2147483647 w 205"/>
              <a:gd name="T1" fmla="*/ 0 h 171"/>
              <a:gd name="T2" fmla="*/ 2147483647 w 205"/>
              <a:gd name="T3" fmla="*/ 2147483647 h 171"/>
              <a:gd name="T4" fmla="*/ 0 w 205"/>
              <a:gd name="T5" fmla="*/ 2147483647 h 171"/>
              <a:gd name="T6" fmla="*/ 0 60000 65536"/>
              <a:gd name="T7" fmla="*/ 0 60000 65536"/>
              <a:gd name="T8" fmla="*/ 0 60000 65536"/>
              <a:gd name="T9" fmla="*/ 0 w 205"/>
              <a:gd name="T10" fmla="*/ 0 h 171"/>
              <a:gd name="T11" fmla="*/ 205 w 205"/>
              <a:gd name="T12" fmla="*/ 171 h 171"/>
            </a:gdLst>
            <a:ahLst/>
            <a:cxnLst>
              <a:cxn ang="T6">
                <a:pos x="T0" y="T1"/>
              </a:cxn>
              <a:cxn ang="T7">
                <a:pos x="T2" y="T3"/>
              </a:cxn>
              <a:cxn ang="T8">
                <a:pos x="T4" y="T5"/>
              </a:cxn>
            </a:cxnLst>
            <a:rect l="T9" t="T10" r="T11" b="T12"/>
            <a:pathLst>
              <a:path w="205" h="171">
                <a:moveTo>
                  <a:pt x="204" y="0"/>
                </a:moveTo>
                <a:lnTo>
                  <a:pt x="204" y="170"/>
                </a:lnTo>
                <a:lnTo>
                  <a:pt x="0" y="17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4" name="Freeform 40"/>
          <p:cNvSpPr>
            <a:spLocks/>
          </p:cNvSpPr>
          <p:nvPr/>
        </p:nvSpPr>
        <p:spPr bwMode="auto">
          <a:xfrm>
            <a:off x="3590925" y="4287838"/>
            <a:ext cx="325438" cy="284162"/>
          </a:xfrm>
          <a:custGeom>
            <a:avLst/>
            <a:gdLst>
              <a:gd name="T0" fmla="*/ 0 w 205"/>
              <a:gd name="T1" fmla="*/ 0 h 170"/>
              <a:gd name="T2" fmla="*/ 2147483647 w 205"/>
              <a:gd name="T3" fmla="*/ 0 h 170"/>
              <a:gd name="T4" fmla="*/ 2147483647 w 205"/>
              <a:gd name="T5" fmla="*/ 2147483647 h 170"/>
              <a:gd name="T6" fmla="*/ 0 60000 65536"/>
              <a:gd name="T7" fmla="*/ 0 60000 65536"/>
              <a:gd name="T8" fmla="*/ 0 60000 65536"/>
              <a:gd name="T9" fmla="*/ 0 w 205"/>
              <a:gd name="T10" fmla="*/ 0 h 170"/>
              <a:gd name="T11" fmla="*/ 205 w 205"/>
              <a:gd name="T12" fmla="*/ 170 h 170"/>
            </a:gdLst>
            <a:ahLst/>
            <a:cxnLst>
              <a:cxn ang="T6">
                <a:pos x="T0" y="T1"/>
              </a:cxn>
              <a:cxn ang="T7">
                <a:pos x="T2" y="T3"/>
              </a:cxn>
              <a:cxn ang="T8">
                <a:pos x="T4" y="T5"/>
              </a:cxn>
            </a:cxnLst>
            <a:rect l="T9" t="T10" r="T11" b="T12"/>
            <a:pathLst>
              <a:path w="205" h="170">
                <a:moveTo>
                  <a:pt x="0" y="0"/>
                </a:moveTo>
                <a:lnTo>
                  <a:pt x="204" y="0"/>
                </a:lnTo>
                <a:lnTo>
                  <a:pt x="204" y="16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5" name="Freeform 41"/>
          <p:cNvSpPr>
            <a:spLocks/>
          </p:cNvSpPr>
          <p:nvPr/>
        </p:nvSpPr>
        <p:spPr bwMode="auto">
          <a:xfrm>
            <a:off x="8001000" y="1992313"/>
            <a:ext cx="228600" cy="404812"/>
          </a:xfrm>
          <a:custGeom>
            <a:avLst/>
            <a:gdLst>
              <a:gd name="T0" fmla="*/ 0 w 123"/>
              <a:gd name="T1" fmla="*/ 0 h 255"/>
              <a:gd name="T2" fmla="*/ 2147483647 w 123"/>
              <a:gd name="T3" fmla="*/ 0 h 255"/>
              <a:gd name="T4" fmla="*/ 2147483647 w 123"/>
              <a:gd name="T5" fmla="*/ 2147483647 h 255"/>
              <a:gd name="T6" fmla="*/ 0 w 123"/>
              <a:gd name="T7" fmla="*/ 2147483647 h 255"/>
              <a:gd name="T8" fmla="*/ 0 60000 65536"/>
              <a:gd name="T9" fmla="*/ 0 60000 65536"/>
              <a:gd name="T10" fmla="*/ 0 60000 65536"/>
              <a:gd name="T11" fmla="*/ 0 60000 65536"/>
              <a:gd name="T12" fmla="*/ 0 w 123"/>
              <a:gd name="T13" fmla="*/ 0 h 255"/>
              <a:gd name="T14" fmla="*/ 123 w 123"/>
              <a:gd name="T15" fmla="*/ 255 h 255"/>
            </a:gdLst>
            <a:ahLst/>
            <a:cxnLst>
              <a:cxn ang="T8">
                <a:pos x="T0" y="T1"/>
              </a:cxn>
              <a:cxn ang="T9">
                <a:pos x="T2" y="T3"/>
              </a:cxn>
              <a:cxn ang="T10">
                <a:pos x="T4" y="T5"/>
              </a:cxn>
              <a:cxn ang="T11">
                <a:pos x="T6" y="T7"/>
              </a:cxn>
            </a:cxnLst>
            <a:rect l="T12" t="T13" r="T14" b="T15"/>
            <a:pathLst>
              <a:path w="123" h="255">
                <a:moveTo>
                  <a:pt x="0" y="0"/>
                </a:moveTo>
                <a:lnTo>
                  <a:pt x="122" y="0"/>
                </a:lnTo>
                <a:lnTo>
                  <a:pt x="122" y="254"/>
                </a:lnTo>
                <a:lnTo>
                  <a:pt x="0" y="25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6" name="Line 42"/>
          <p:cNvSpPr>
            <a:spLocks noChangeShapeType="1"/>
          </p:cNvSpPr>
          <p:nvPr/>
        </p:nvSpPr>
        <p:spPr bwMode="auto">
          <a:xfrm>
            <a:off x="8345488" y="457200"/>
            <a:ext cx="0" cy="524033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7" name="Rectangle 44"/>
          <p:cNvSpPr>
            <a:spLocks noChangeArrowheads="1"/>
          </p:cNvSpPr>
          <p:nvPr/>
        </p:nvSpPr>
        <p:spPr bwMode="auto">
          <a:xfrm>
            <a:off x="8382000" y="1905000"/>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t>PT0</a:t>
            </a:r>
          </a:p>
        </p:txBody>
      </p:sp>
      <p:sp>
        <p:nvSpPr>
          <p:cNvPr id="19488" name="Line 45"/>
          <p:cNvSpPr>
            <a:spLocks noChangeShapeType="1"/>
          </p:cNvSpPr>
          <p:nvPr/>
        </p:nvSpPr>
        <p:spPr bwMode="auto">
          <a:xfrm>
            <a:off x="8235950" y="2203450"/>
            <a:ext cx="606425"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9" name="Rectangle 46"/>
          <p:cNvSpPr>
            <a:spLocks noChangeArrowheads="1"/>
          </p:cNvSpPr>
          <p:nvPr/>
        </p:nvSpPr>
        <p:spPr bwMode="auto">
          <a:xfrm>
            <a:off x="6934200" y="1828800"/>
            <a:ext cx="117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Rise edge</a:t>
            </a:r>
          </a:p>
        </p:txBody>
      </p:sp>
      <p:sp>
        <p:nvSpPr>
          <p:cNvPr id="19490" name="Rectangle 47"/>
          <p:cNvSpPr>
            <a:spLocks noChangeArrowheads="1"/>
          </p:cNvSpPr>
          <p:nvPr/>
        </p:nvSpPr>
        <p:spPr bwMode="auto">
          <a:xfrm>
            <a:off x="6958013" y="2225675"/>
            <a:ext cx="1122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Fall edge</a:t>
            </a:r>
          </a:p>
        </p:txBody>
      </p:sp>
      <p:sp>
        <p:nvSpPr>
          <p:cNvPr id="19491" name="Rectangle 48"/>
          <p:cNvSpPr>
            <a:spLocks noChangeArrowheads="1"/>
          </p:cNvSpPr>
          <p:nvPr/>
        </p:nvSpPr>
        <p:spPr bwMode="auto">
          <a:xfrm>
            <a:off x="2647950" y="1439863"/>
            <a:ext cx="222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a:t>Free Running Counter</a:t>
            </a:r>
          </a:p>
        </p:txBody>
      </p:sp>
      <p:sp>
        <p:nvSpPr>
          <p:cNvPr id="19492" name="Rectangle 49"/>
          <p:cNvSpPr>
            <a:spLocks noChangeArrowheads="1"/>
          </p:cNvSpPr>
          <p:nvPr/>
        </p:nvSpPr>
        <p:spPr bwMode="auto">
          <a:xfrm>
            <a:off x="2582863" y="2649538"/>
            <a:ext cx="245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a:t>Input-Capture 0 Register</a:t>
            </a:r>
          </a:p>
        </p:txBody>
      </p:sp>
      <p:sp>
        <p:nvSpPr>
          <p:cNvPr id="19493" name="Rectangle 53"/>
          <p:cNvSpPr>
            <a:spLocks noChangeArrowheads="1"/>
          </p:cNvSpPr>
          <p:nvPr/>
        </p:nvSpPr>
        <p:spPr bwMode="auto">
          <a:xfrm>
            <a:off x="3929063" y="4192588"/>
            <a:ext cx="642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bit 0</a:t>
            </a:r>
          </a:p>
        </p:txBody>
      </p:sp>
      <p:sp>
        <p:nvSpPr>
          <p:cNvPr id="19494" name="Rectangle 54"/>
          <p:cNvSpPr>
            <a:spLocks noChangeArrowheads="1"/>
          </p:cNvSpPr>
          <p:nvPr/>
        </p:nvSpPr>
        <p:spPr bwMode="auto">
          <a:xfrm>
            <a:off x="766763" y="3883025"/>
            <a:ext cx="13350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t>Interrupt</a:t>
            </a:r>
          </a:p>
          <a:p>
            <a:pPr>
              <a:spcBef>
                <a:spcPct val="0"/>
              </a:spcBef>
              <a:buSzTx/>
              <a:buFontTx/>
              <a:buNone/>
            </a:pPr>
            <a:r>
              <a:rPr lang="en-US" altLang="en-US" sz="1600"/>
              <a:t>[$FFEE – EF]</a:t>
            </a:r>
          </a:p>
        </p:txBody>
      </p:sp>
      <p:sp>
        <p:nvSpPr>
          <p:cNvPr id="19495" name="Line 56"/>
          <p:cNvSpPr>
            <a:spLocks noChangeShapeType="1"/>
          </p:cNvSpPr>
          <p:nvPr/>
        </p:nvSpPr>
        <p:spPr bwMode="auto">
          <a:xfrm flipH="1">
            <a:off x="1520825" y="3609975"/>
            <a:ext cx="6477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96" name="Line 57"/>
          <p:cNvSpPr>
            <a:spLocks noChangeShapeType="1"/>
          </p:cNvSpPr>
          <p:nvPr/>
        </p:nvSpPr>
        <p:spPr bwMode="auto">
          <a:xfrm flipH="1">
            <a:off x="1528763" y="4748213"/>
            <a:ext cx="6477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97" name="Line 58"/>
          <p:cNvSpPr>
            <a:spLocks noChangeShapeType="1"/>
          </p:cNvSpPr>
          <p:nvPr/>
        </p:nvSpPr>
        <p:spPr bwMode="auto">
          <a:xfrm flipH="1">
            <a:off x="1536700" y="5821363"/>
            <a:ext cx="6477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98" name="Rectangle 59"/>
          <p:cNvSpPr>
            <a:spLocks noChangeArrowheads="1"/>
          </p:cNvSpPr>
          <p:nvPr/>
        </p:nvSpPr>
        <p:spPr bwMode="auto">
          <a:xfrm>
            <a:off x="533400" y="2528888"/>
            <a:ext cx="1235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600"/>
              <a:t>TC0</a:t>
            </a:r>
          </a:p>
          <a:p>
            <a:pPr algn="ctr">
              <a:spcBef>
                <a:spcPct val="0"/>
              </a:spcBef>
              <a:buSzTx/>
              <a:buFontTx/>
              <a:buNone/>
            </a:pPr>
            <a:r>
              <a:rPr lang="en-US" altLang="en-US" sz="1600"/>
              <a:t>[$0050 – 51]</a:t>
            </a:r>
          </a:p>
        </p:txBody>
      </p:sp>
      <p:sp>
        <p:nvSpPr>
          <p:cNvPr id="19499" name="Rectangle 60"/>
          <p:cNvSpPr>
            <a:spLocks noChangeArrowheads="1"/>
          </p:cNvSpPr>
          <p:nvPr/>
        </p:nvSpPr>
        <p:spPr bwMode="auto">
          <a:xfrm>
            <a:off x="762000" y="3276600"/>
            <a:ext cx="850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600"/>
              <a:t>TFLG1</a:t>
            </a:r>
          </a:p>
          <a:p>
            <a:pPr algn="ctr">
              <a:spcBef>
                <a:spcPct val="0"/>
              </a:spcBef>
              <a:buSzTx/>
              <a:buFontTx/>
              <a:buNone/>
            </a:pPr>
            <a:r>
              <a:rPr lang="en-US" altLang="en-US" sz="1600"/>
              <a:t>[$004E]</a:t>
            </a:r>
          </a:p>
        </p:txBody>
      </p:sp>
      <p:sp>
        <p:nvSpPr>
          <p:cNvPr id="19500" name="Rectangle 61"/>
          <p:cNvSpPr>
            <a:spLocks noChangeArrowheads="1"/>
          </p:cNvSpPr>
          <p:nvPr/>
        </p:nvSpPr>
        <p:spPr bwMode="auto">
          <a:xfrm>
            <a:off x="762000" y="4495800"/>
            <a:ext cx="8620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600"/>
              <a:t>TMSK2</a:t>
            </a:r>
          </a:p>
          <a:p>
            <a:pPr algn="ctr">
              <a:spcBef>
                <a:spcPct val="0"/>
              </a:spcBef>
              <a:buSzTx/>
              <a:buFontTx/>
              <a:buNone/>
            </a:pPr>
            <a:r>
              <a:rPr lang="en-US" altLang="en-US" sz="1600"/>
              <a:t>[$004C]</a:t>
            </a:r>
          </a:p>
        </p:txBody>
      </p:sp>
      <p:sp>
        <p:nvSpPr>
          <p:cNvPr id="19501" name="Rectangle 62"/>
          <p:cNvSpPr>
            <a:spLocks noChangeArrowheads="1"/>
          </p:cNvSpPr>
          <p:nvPr/>
        </p:nvSpPr>
        <p:spPr bwMode="auto">
          <a:xfrm>
            <a:off x="685800" y="5535613"/>
            <a:ext cx="8620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600"/>
              <a:t>TCTL4</a:t>
            </a:r>
          </a:p>
          <a:p>
            <a:pPr algn="ctr">
              <a:spcBef>
                <a:spcPct val="0"/>
              </a:spcBef>
              <a:buSzTx/>
              <a:buFontTx/>
              <a:buNone/>
            </a:pPr>
            <a:r>
              <a:rPr lang="en-US" altLang="en-US" sz="1600"/>
              <a:t>[$004B]</a:t>
            </a:r>
          </a:p>
        </p:txBody>
      </p:sp>
      <p:sp>
        <p:nvSpPr>
          <p:cNvPr id="19502" name="Line 63"/>
          <p:cNvSpPr>
            <a:spLocks noChangeShapeType="1"/>
          </p:cNvSpPr>
          <p:nvPr/>
        </p:nvSpPr>
        <p:spPr bwMode="auto">
          <a:xfrm flipH="1">
            <a:off x="838200" y="4191000"/>
            <a:ext cx="2438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503" name="Rectangle 64"/>
          <p:cNvSpPr>
            <a:spLocks noChangeArrowheads="1"/>
          </p:cNvSpPr>
          <p:nvPr/>
        </p:nvSpPr>
        <p:spPr bwMode="auto">
          <a:xfrm>
            <a:off x="3136900" y="5310188"/>
            <a:ext cx="59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a:t>bit 1</a:t>
            </a:r>
          </a:p>
        </p:txBody>
      </p:sp>
      <p:sp>
        <p:nvSpPr>
          <p:cNvPr id="19504" name="Rectangle 65"/>
          <p:cNvSpPr>
            <a:spLocks noChangeArrowheads="1"/>
          </p:cNvSpPr>
          <p:nvPr/>
        </p:nvSpPr>
        <p:spPr bwMode="auto">
          <a:xfrm>
            <a:off x="3962400" y="5310188"/>
            <a:ext cx="59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a:t>bit 0</a:t>
            </a:r>
          </a:p>
        </p:txBody>
      </p:sp>
      <p:sp>
        <p:nvSpPr>
          <p:cNvPr id="19505" name="Rectangle 66"/>
          <p:cNvSpPr>
            <a:spLocks noChangeArrowheads="1"/>
          </p:cNvSpPr>
          <p:nvPr/>
        </p:nvSpPr>
        <p:spPr bwMode="auto">
          <a:xfrm>
            <a:off x="2362200" y="487363"/>
            <a:ext cx="419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a:solidFill>
                  <a:srgbClr val="8A3704"/>
                </a:solidFill>
              </a:rPr>
              <a:t>Input Capture Channel 0</a:t>
            </a:r>
          </a:p>
        </p:txBody>
      </p:sp>
      <p:sp>
        <p:nvSpPr>
          <p:cNvPr id="19506" name="Rectangle 67"/>
          <p:cNvSpPr>
            <a:spLocks noChangeArrowheads="1"/>
          </p:cNvSpPr>
          <p:nvPr/>
        </p:nvSpPr>
        <p:spPr bwMode="auto">
          <a:xfrm>
            <a:off x="3929063" y="3811588"/>
            <a:ext cx="642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bit 0</a:t>
            </a:r>
          </a:p>
        </p:txBody>
      </p:sp>
      <p:sp>
        <p:nvSpPr>
          <p:cNvPr id="19507" name="Line 68"/>
          <p:cNvSpPr>
            <a:spLocks noChangeShapeType="1"/>
          </p:cNvSpPr>
          <p:nvPr/>
        </p:nvSpPr>
        <p:spPr bwMode="auto">
          <a:xfrm>
            <a:off x="2438400" y="5638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08" name="Line 69"/>
          <p:cNvSpPr>
            <a:spLocks noChangeShapeType="1"/>
          </p:cNvSpPr>
          <p:nvPr/>
        </p:nvSpPr>
        <p:spPr bwMode="auto">
          <a:xfrm>
            <a:off x="2667000" y="5638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09" name="Line 70"/>
          <p:cNvSpPr>
            <a:spLocks noChangeShapeType="1"/>
          </p:cNvSpPr>
          <p:nvPr/>
        </p:nvSpPr>
        <p:spPr bwMode="auto">
          <a:xfrm>
            <a:off x="2895600" y="5638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0" name="Line 71"/>
          <p:cNvSpPr>
            <a:spLocks noChangeShapeType="1"/>
          </p:cNvSpPr>
          <p:nvPr/>
        </p:nvSpPr>
        <p:spPr bwMode="auto">
          <a:xfrm>
            <a:off x="3124200" y="5638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1" name="Line 72"/>
          <p:cNvSpPr>
            <a:spLocks noChangeShapeType="1"/>
          </p:cNvSpPr>
          <p:nvPr/>
        </p:nvSpPr>
        <p:spPr bwMode="auto">
          <a:xfrm>
            <a:off x="3352800" y="5638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2" name="Line 73"/>
          <p:cNvSpPr>
            <a:spLocks noChangeShapeType="1"/>
          </p:cNvSpPr>
          <p:nvPr/>
        </p:nvSpPr>
        <p:spPr bwMode="auto">
          <a:xfrm>
            <a:off x="3581400" y="5638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3" name="Line 74"/>
          <p:cNvSpPr>
            <a:spLocks noChangeShapeType="1"/>
          </p:cNvSpPr>
          <p:nvPr/>
        </p:nvSpPr>
        <p:spPr bwMode="auto">
          <a:xfrm>
            <a:off x="3810000" y="5638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4" name="Line 75"/>
          <p:cNvSpPr>
            <a:spLocks noChangeShapeType="1"/>
          </p:cNvSpPr>
          <p:nvPr/>
        </p:nvSpPr>
        <p:spPr bwMode="auto">
          <a:xfrm>
            <a:off x="24384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5" name="Line 76"/>
          <p:cNvSpPr>
            <a:spLocks noChangeShapeType="1"/>
          </p:cNvSpPr>
          <p:nvPr/>
        </p:nvSpPr>
        <p:spPr bwMode="auto">
          <a:xfrm>
            <a:off x="26670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6" name="Line 77"/>
          <p:cNvSpPr>
            <a:spLocks noChangeShapeType="1"/>
          </p:cNvSpPr>
          <p:nvPr/>
        </p:nvSpPr>
        <p:spPr bwMode="auto">
          <a:xfrm>
            <a:off x="28956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7" name="Line 78"/>
          <p:cNvSpPr>
            <a:spLocks noChangeShapeType="1"/>
          </p:cNvSpPr>
          <p:nvPr/>
        </p:nvSpPr>
        <p:spPr bwMode="auto">
          <a:xfrm>
            <a:off x="31242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8" name="Line 79"/>
          <p:cNvSpPr>
            <a:spLocks noChangeShapeType="1"/>
          </p:cNvSpPr>
          <p:nvPr/>
        </p:nvSpPr>
        <p:spPr bwMode="auto">
          <a:xfrm>
            <a:off x="33528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9" name="Line 80"/>
          <p:cNvSpPr>
            <a:spLocks noChangeShapeType="1"/>
          </p:cNvSpPr>
          <p:nvPr/>
        </p:nvSpPr>
        <p:spPr bwMode="auto">
          <a:xfrm>
            <a:off x="35814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0" name="Line 81"/>
          <p:cNvSpPr>
            <a:spLocks noChangeShapeType="1"/>
          </p:cNvSpPr>
          <p:nvPr/>
        </p:nvSpPr>
        <p:spPr bwMode="auto">
          <a:xfrm>
            <a:off x="3810000" y="457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1" name="Line 82"/>
          <p:cNvSpPr>
            <a:spLocks noChangeShapeType="1"/>
          </p:cNvSpPr>
          <p:nvPr/>
        </p:nvSpPr>
        <p:spPr bwMode="auto">
          <a:xfrm>
            <a:off x="243840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2" name="Line 83"/>
          <p:cNvSpPr>
            <a:spLocks noChangeShapeType="1"/>
          </p:cNvSpPr>
          <p:nvPr/>
        </p:nvSpPr>
        <p:spPr bwMode="auto">
          <a:xfrm>
            <a:off x="266700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3" name="Line 84"/>
          <p:cNvSpPr>
            <a:spLocks noChangeShapeType="1"/>
          </p:cNvSpPr>
          <p:nvPr/>
        </p:nvSpPr>
        <p:spPr bwMode="auto">
          <a:xfrm>
            <a:off x="289560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4" name="Line 85"/>
          <p:cNvSpPr>
            <a:spLocks noChangeShapeType="1"/>
          </p:cNvSpPr>
          <p:nvPr/>
        </p:nvSpPr>
        <p:spPr bwMode="auto">
          <a:xfrm>
            <a:off x="312420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5" name="Line 86"/>
          <p:cNvSpPr>
            <a:spLocks noChangeShapeType="1"/>
          </p:cNvSpPr>
          <p:nvPr/>
        </p:nvSpPr>
        <p:spPr bwMode="auto">
          <a:xfrm>
            <a:off x="335280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6" name="Line 87"/>
          <p:cNvSpPr>
            <a:spLocks noChangeShapeType="1"/>
          </p:cNvSpPr>
          <p:nvPr/>
        </p:nvSpPr>
        <p:spPr bwMode="auto">
          <a:xfrm>
            <a:off x="358140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7" name="Line 88"/>
          <p:cNvSpPr>
            <a:spLocks noChangeShapeType="1"/>
          </p:cNvSpPr>
          <p:nvPr/>
        </p:nvSpPr>
        <p:spPr bwMode="auto">
          <a:xfrm>
            <a:off x="381000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28" name="Line 89"/>
          <p:cNvSpPr>
            <a:spLocks noChangeShapeType="1"/>
          </p:cNvSpPr>
          <p:nvPr/>
        </p:nvSpPr>
        <p:spPr bwMode="auto">
          <a:xfrm flipH="1">
            <a:off x="1593850" y="2838450"/>
            <a:ext cx="6477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529" name="Line 90"/>
          <p:cNvSpPr>
            <a:spLocks noChangeShapeType="1"/>
          </p:cNvSpPr>
          <p:nvPr/>
        </p:nvSpPr>
        <p:spPr bwMode="auto">
          <a:xfrm flipH="1">
            <a:off x="1524000" y="1622425"/>
            <a:ext cx="6477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530" name="Rectangle 91"/>
          <p:cNvSpPr>
            <a:spLocks noChangeArrowheads="1"/>
          </p:cNvSpPr>
          <p:nvPr/>
        </p:nvSpPr>
        <p:spPr bwMode="auto">
          <a:xfrm>
            <a:off x="527050" y="1322388"/>
            <a:ext cx="1235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600"/>
              <a:t>TCNT</a:t>
            </a:r>
          </a:p>
          <a:p>
            <a:pPr algn="ctr">
              <a:spcBef>
                <a:spcPct val="0"/>
              </a:spcBef>
              <a:buSzTx/>
              <a:buFontTx/>
              <a:buNone/>
            </a:pPr>
            <a:r>
              <a:rPr lang="en-US" altLang="en-US" sz="1600"/>
              <a:t>[$0044 – 45]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048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65E13FE-B157-4BD1-B8C5-08743D5176E4}" type="slidenum">
              <a:rPr lang="en-US" altLang="en-US" sz="1800" smtClean="0">
                <a:solidFill>
                  <a:srgbClr val="8A3704"/>
                </a:solidFill>
              </a:rPr>
              <a:pPr>
                <a:spcBef>
                  <a:spcPct val="0"/>
                </a:spcBef>
                <a:buSzTx/>
                <a:buFontTx/>
                <a:buNone/>
              </a:pPr>
              <a:t>19</a:t>
            </a:fld>
            <a:endParaRPr lang="en-US" altLang="en-US" sz="1800" smtClean="0">
              <a:solidFill>
                <a:srgbClr val="8A3704"/>
              </a:solidFill>
            </a:endParaRPr>
          </a:p>
        </p:txBody>
      </p:sp>
      <p:sp>
        <p:nvSpPr>
          <p:cNvPr id="20485" name="Rectangle 4"/>
          <p:cNvSpPr>
            <a:spLocks noChangeArrowheads="1"/>
          </p:cNvSpPr>
          <p:nvPr/>
        </p:nvSpPr>
        <p:spPr bwMode="auto">
          <a:xfrm>
            <a:off x="838200" y="76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4000">
                <a:solidFill>
                  <a:srgbClr val="8A3704"/>
                </a:solidFill>
              </a:rPr>
              <a:t>Input-Capture Applications</a:t>
            </a:r>
          </a:p>
        </p:txBody>
      </p:sp>
      <p:sp>
        <p:nvSpPr>
          <p:cNvPr id="20486" name="Line 5"/>
          <p:cNvSpPr>
            <a:spLocks noChangeShapeType="1"/>
          </p:cNvSpPr>
          <p:nvPr/>
        </p:nvSpPr>
        <p:spPr bwMode="auto">
          <a:xfrm>
            <a:off x="762000" y="838200"/>
            <a:ext cx="76200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7" name="Rectangle 6"/>
          <p:cNvSpPr>
            <a:spLocks noChangeArrowheads="1"/>
          </p:cNvSpPr>
          <p:nvPr/>
        </p:nvSpPr>
        <p:spPr bwMode="auto">
          <a:xfrm>
            <a:off x="762000" y="914400"/>
            <a:ext cx="777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buFontTx/>
              <a:buNone/>
            </a:pPr>
            <a:r>
              <a:rPr lang="en-US" altLang="en-US" sz="2000" b="1" i="1" u="sng">
                <a:solidFill>
                  <a:srgbClr val="8A3704"/>
                </a:solidFill>
              </a:rPr>
              <a:t>Event arrival-time recording</a:t>
            </a:r>
            <a:r>
              <a:rPr lang="en-US" altLang="en-US" sz="2400" i="1">
                <a:solidFill>
                  <a:srgbClr val="8A3704"/>
                </a:solidFill>
              </a:rPr>
              <a:t>:</a:t>
            </a:r>
            <a:r>
              <a:rPr lang="en-US" altLang="en-US" sz="2400"/>
              <a:t> </a:t>
            </a:r>
          </a:p>
          <a:p>
            <a:pPr>
              <a:buClr>
                <a:srgbClr val="8A3704"/>
              </a:buClr>
              <a:buFont typeface="Wingdings" pitchFamily="2" charset="2"/>
              <a:buChar char="Ø"/>
            </a:pPr>
            <a:r>
              <a:rPr lang="en-US" altLang="en-US" sz="1800"/>
              <a:t>Sometimes an application needs to compare the arrival of several different events such as swimming competition. </a:t>
            </a:r>
          </a:p>
          <a:p>
            <a:pPr>
              <a:buClr>
                <a:srgbClr val="8A3704"/>
              </a:buClr>
              <a:buFont typeface="Wingdings" pitchFamily="2" charset="2"/>
              <a:buChar char="Ø"/>
            </a:pPr>
            <a:r>
              <a:rPr lang="en-US" altLang="en-US" sz="1800"/>
              <a:t>The number of events that can be compared is limited by the number of input-capture channels.</a:t>
            </a:r>
          </a:p>
          <a:p>
            <a:pPr>
              <a:buFontTx/>
              <a:buNone/>
            </a:pPr>
            <a:r>
              <a:rPr lang="en-US" altLang="en-US" sz="2000" b="1" i="1" u="sng">
                <a:solidFill>
                  <a:srgbClr val="8A3704"/>
                </a:solidFill>
              </a:rPr>
              <a:t>Period measurement </a:t>
            </a:r>
            <a:r>
              <a:rPr lang="en-US" altLang="en-US" sz="2000" b="1" i="1">
                <a:solidFill>
                  <a:srgbClr val="8A3704"/>
                </a:solidFill>
              </a:rPr>
              <a:t>:</a:t>
            </a:r>
            <a:r>
              <a:rPr lang="en-US" altLang="en-US" sz="2000"/>
              <a:t> </a:t>
            </a:r>
          </a:p>
          <a:p>
            <a:pPr>
              <a:buClr>
                <a:srgbClr val="8A3704"/>
              </a:buClr>
              <a:buFont typeface="Wingdings" pitchFamily="2" charset="2"/>
              <a:buChar char="Ø"/>
            </a:pPr>
            <a:r>
              <a:rPr lang="en-US" altLang="en-US" sz="1800"/>
              <a:t>To measure the period of an unknown signal, the input-capture function should be configured to capture the main timer values corresponding to two consecutive rising or falling edges.</a:t>
            </a:r>
          </a:p>
        </p:txBody>
      </p:sp>
      <p:grpSp>
        <p:nvGrpSpPr>
          <p:cNvPr id="20488" name="Group 9"/>
          <p:cNvGrpSpPr>
            <a:grpSpLocks/>
          </p:cNvGrpSpPr>
          <p:nvPr/>
        </p:nvGrpSpPr>
        <p:grpSpPr bwMode="auto">
          <a:xfrm>
            <a:off x="838200" y="4724400"/>
            <a:ext cx="2592388" cy="458788"/>
            <a:chOff x="720" y="2064"/>
            <a:chExt cx="1633" cy="289"/>
          </a:xfrm>
        </p:grpSpPr>
        <p:sp>
          <p:nvSpPr>
            <p:cNvPr id="20508" name="Freeform 10"/>
            <p:cNvSpPr>
              <a:spLocks/>
            </p:cNvSpPr>
            <p:nvPr/>
          </p:nvSpPr>
          <p:spPr bwMode="auto">
            <a:xfrm>
              <a:off x="720" y="2064"/>
              <a:ext cx="1633" cy="289"/>
            </a:xfrm>
            <a:custGeom>
              <a:avLst/>
              <a:gdLst>
                <a:gd name="T0" fmla="*/ 1632 w 1633"/>
                <a:gd name="T1" fmla="*/ 288 h 289"/>
                <a:gd name="T2" fmla="*/ 816 w 1633"/>
                <a:gd name="T3" fmla="*/ 288 h 289"/>
                <a:gd name="T4" fmla="*/ 816 w 1633"/>
                <a:gd name="T5" fmla="*/ 0 h 289"/>
                <a:gd name="T6" fmla="*/ 0 w 1633"/>
                <a:gd name="T7" fmla="*/ 0 h 289"/>
                <a:gd name="T8" fmla="*/ 0 60000 65536"/>
                <a:gd name="T9" fmla="*/ 0 60000 65536"/>
                <a:gd name="T10" fmla="*/ 0 60000 65536"/>
                <a:gd name="T11" fmla="*/ 0 60000 65536"/>
                <a:gd name="T12" fmla="*/ 0 w 1633"/>
                <a:gd name="T13" fmla="*/ 0 h 289"/>
                <a:gd name="T14" fmla="*/ 1633 w 1633"/>
                <a:gd name="T15" fmla="*/ 289 h 289"/>
              </a:gdLst>
              <a:ahLst/>
              <a:cxnLst>
                <a:cxn ang="T8">
                  <a:pos x="T0" y="T1"/>
                </a:cxn>
                <a:cxn ang="T9">
                  <a:pos x="T2" y="T3"/>
                </a:cxn>
                <a:cxn ang="T10">
                  <a:pos x="T4" y="T5"/>
                </a:cxn>
                <a:cxn ang="T11">
                  <a:pos x="T6" y="T7"/>
                </a:cxn>
              </a:cxnLst>
              <a:rect l="T12" t="T13" r="T14" b="T15"/>
              <a:pathLst>
                <a:path w="1633" h="289">
                  <a:moveTo>
                    <a:pt x="1632" y="288"/>
                  </a:moveTo>
                  <a:lnTo>
                    <a:pt x="816" y="288"/>
                  </a:lnTo>
                  <a:lnTo>
                    <a:pt x="816"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9" name="Line 11"/>
            <p:cNvSpPr>
              <a:spLocks noChangeShapeType="1"/>
            </p:cNvSpPr>
            <p:nvPr/>
          </p:nvSpPr>
          <p:spPr bwMode="auto">
            <a:xfrm>
              <a:off x="720" y="2064"/>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489" name="Group 12"/>
          <p:cNvGrpSpPr>
            <a:grpSpLocks/>
          </p:cNvGrpSpPr>
          <p:nvPr/>
        </p:nvGrpSpPr>
        <p:grpSpPr bwMode="auto">
          <a:xfrm>
            <a:off x="3429000" y="4724400"/>
            <a:ext cx="2592388" cy="458788"/>
            <a:chOff x="2352" y="2064"/>
            <a:chExt cx="1633" cy="289"/>
          </a:xfrm>
        </p:grpSpPr>
        <p:sp>
          <p:nvSpPr>
            <p:cNvPr id="20506" name="Freeform 13"/>
            <p:cNvSpPr>
              <a:spLocks/>
            </p:cNvSpPr>
            <p:nvPr/>
          </p:nvSpPr>
          <p:spPr bwMode="auto">
            <a:xfrm>
              <a:off x="2352" y="2064"/>
              <a:ext cx="1633" cy="289"/>
            </a:xfrm>
            <a:custGeom>
              <a:avLst/>
              <a:gdLst>
                <a:gd name="T0" fmla="*/ 1632 w 1633"/>
                <a:gd name="T1" fmla="*/ 288 h 289"/>
                <a:gd name="T2" fmla="*/ 816 w 1633"/>
                <a:gd name="T3" fmla="*/ 288 h 289"/>
                <a:gd name="T4" fmla="*/ 816 w 1633"/>
                <a:gd name="T5" fmla="*/ 0 h 289"/>
                <a:gd name="T6" fmla="*/ 0 w 1633"/>
                <a:gd name="T7" fmla="*/ 0 h 289"/>
                <a:gd name="T8" fmla="*/ 0 60000 65536"/>
                <a:gd name="T9" fmla="*/ 0 60000 65536"/>
                <a:gd name="T10" fmla="*/ 0 60000 65536"/>
                <a:gd name="T11" fmla="*/ 0 60000 65536"/>
                <a:gd name="T12" fmla="*/ 0 w 1633"/>
                <a:gd name="T13" fmla="*/ 0 h 289"/>
                <a:gd name="T14" fmla="*/ 1633 w 1633"/>
                <a:gd name="T15" fmla="*/ 289 h 289"/>
              </a:gdLst>
              <a:ahLst/>
              <a:cxnLst>
                <a:cxn ang="T8">
                  <a:pos x="T0" y="T1"/>
                </a:cxn>
                <a:cxn ang="T9">
                  <a:pos x="T2" y="T3"/>
                </a:cxn>
                <a:cxn ang="T10">
                  <a:pos x="T4" y="T5"/>
                </a:cxn>
                <a:cxn ang="T11">
                  <a:pos x="T6" y="T7"/>
                </a:cxn>
              </a:cxnLst>
              <a:rect l="T12" t="T13" r="T14" b="T15"/>
              <a:pathLst>
                <a:path w="1633" h="289">
                  <a:moveTo>
                    <a:pt x="1632" y="288"/>
                  </a:moveTo>
                  <a:lnTo>
                    <a:pt x="816" y="288"/>
                  </a:lnTo>
                  <a:lnTo>
                    <a:pt x="816"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7" name="Line 14"/>
            <p:cNvSpPr>
              <a:spLocks noChangeShapeType="1"/>
            </p:cNvSpPr>
            <p:nvPr/>
          </p:nvSpPr>
          <p:spPr bwMode="auto">
            <a:xfrm>
              <a:off x="2352" y="2064"/>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0490" name="Freeform 16"/>
          <p:cNvSpPr>
            <a:spLocks/>
          </p:cNvSpPr>
          <p:nvPr/>
        </p:nvSpPr>
        <p:spPr bwMode="auto">
          <a:xfrm>
            <a:off x="6019800" y="4724400"/>
            <a:ext cx="2592388" cy="458788"/>
          </a:xfrm>
          <a:custGeom>
            <a:avLst/>
            <a:gdLst>
              <a:gd name="T0" fmla="*/ 2147483647 w 1633"/>
              <a:gd name="T1" fmla="*/ 2147483647 h 289"/>
              <a:gd name="T2" fmla="*/ 2147483647 w 1633"/>
              <a:gd name="T3" fmla="*/ 2147483647 h 289"/>
              <a:gd name="T4" fmla="*/ 2147483647 w 1633"/>
              <a:gd name="T5" fmla="*/ 0 h 289"/>
              <a:gd name="T6" fmla="*/ 0 w 1633"/>
              <a:gd name="T7" fmla="*/ 0 h 289"/>
              <a:gd name="T8" fmla="*/ 0 60000 65536"/>
              <a:gd name="T9" fmla="*/ 0 60000 65536"/>
              <a:gd name="T10" fmla="*/ 0 60000 65536"/>
              <a:gd name="T11" fmla="*/ 0 60000 65536"/>
              <a:gd name="T12" fmla="*/ 0 w 1633"/>
              <a:gd name="T13" fmla="*/ 0 h 289"/>
              <a:gd name="T14" fmla="*/ 1633 w 1633"/>
              <a:gd name="T15" fmla="*/ 289 h 289"/>
            </a:gdLst>
            <a:ahLst/>
            <a:cxnLst>
              <a:cxn ang="T8">
                <a:pos x="T0" y="T1"/>
              </a:cxn>
              <a:cxn ang="T9">
                <a:pos x="T2" y="T3"/>
              </a:cxn>
              <a:cxn ang="T10">
                <a:pos x="T4" y="T5"/>
              </a:cxn>
              <a:cxn ang="T11">
                <a:pos x="T6" y="T7"/>
              </a:cxn>
            </a:cxnLst>
            <a:rect l="T12" t="T13" r="T14" b="T15"/>
            <a:pathLst>
              <a:path w="1633" h="289">
                <a:moveTo>
                  <a:pt x="1632" y="288"/>
                </a:moveTo>
                <a:lnTo>
                  <a:pt x="816" y="288"/>
                </a:lnTo>
                <a:lnTo>
                  <a:pt x="816"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1" name="Line 17"/>
          <p:cNvSpPr>
            <a:spLocks noChangeShapeType="1"/>
          </p:cNvSpPr>
          <p:nvPr/>
        </p:nvSpPr>
        <p:spPr bwMode="auto">
          <a:xfrm>
            <a:off x="6019800" y="4724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Rectangle 18"/>
          <p:cNvSpPr>
            <a:spLocks noChangeArrowheads="1"/>
          </p:cNvSpPr>
          <p:nvPr/>
        </p:nvSpPr>
        <p:spPr bwMode="auto">
          <a:xfrm>
            <a:off x="1660525" y="51816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solidFill>
                  <a:srgbClr val="8A3704"/>
                </a:solidFill>
              </a:rPr>
              <a:t>Period</a:t>
            </a:r>
          </a:p>
        </p:txBody>
      </p:sp>
      <p:sp>
        <p:nvSpPr>
          <p:cNvPr id="20493" name="Line 19"/>
          <p:cNvSpPr>
            <a:spLocks noChangeShapeType="1"/>
          </p:cNvSpPr>
          <p:nvPr/>
        </p:nvSpPr>
        <p:spPr bwMode="auto">
          <a:xfrm>
            <a:off x="3429000" y="5181600"/>
            <a:ext cx="0" cy="533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20"/>
          <p:cNvSpPr>
            <a:spLocks noChangeShapeType="1"/>
          </p:cNvSpPr>
          <p:nvPr/>
        </p:nvSpPr>
        <p:spPr bwMode="auto">
          <a:xfrm>
            <a:off x="838200" y="5181600"/>
            <a:ext cx="0" cy="533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21"/>
          <p:cNvSpPr>
            <a:spLocks noChangeShapeType="1"/>
          </p:cNvSpPr>
          <p:nvPr/>
        </p:nvSpPr>
        <p:spPr bwMode="auto">
          <a:xfrm flipH="1" flipV="1">
            <a:off x="873125" y="5375275"/>
            <a:ext cx="768350" cy="63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22"/>
          <p:cNvSpPr>
            <a:spLocks noChangeShapeType="1"/>
          </p:cNvSpPr>
          <p:nvPr/>
        </p:nvSpPr>
        <p:spPr bwMode="auto">
          <a:xfrm>
            <a:off x="2514600" y="5375275"/>
            <a:ext cx="838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97" name="Rectangle 23"/>
          <p:cNvSpPr>
            <a:spLocks noChangeArrowheads="1"/>
          </p:cNvSpPr>
          <p:nvPr/>
        </p:nvSpPr>
        <p:spPr bwMode="auto">
          <a:xfrm>
            <a:off x="3032125" y="43259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solidFill>
                  <a:srgbClr val="FF0000"/>
                </a:solidFill>
              </a:rPr>
              <a:t>Period</a:t>
            </a:r>
          </a:p>
        </p:txBody>
      </p:sp>
      <p:sp>
        <p:nvSpPr>
          <p:cNvPr id="20498" name="Line 24"/>
          <p:cNvSpPr>
            <a:spLocks noChangeShapeType="1"/>
          </p:cNvSpPr>
          <p:nvPr/>
        </p:nvSpPr>
        <p:spPr bwMode="auto">
          <a:xfrm>
            <a:off x="4724400" y="43434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5"/>
          <p:cNvSpPr>
            <a:spLocks noChangeShapeType="1"/>
          </p:cNvSpPr>
          <p:nvPr/>
        </p:nvSpPr>
        <p:spPr bwMode="auto">
          <a:xfrm>
            <a:off x="2133600" y="43434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6"/>
          <p:cNvSpPr>
            <a:spLocks noChangeShapeType="1"/>
          </p:cNvSpPr>
          <p:nvPr/>
        </p:nvSpPr>
        <p:spPr bwMode="auto">
          <a:xfrm flipH="1">
            <a:off x="2133600" y="4538663"/>
            <a:ext cx="838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27"/>
          <p:cNvSpPr>
            <a:spLocks noChangeShapeType="1"/>
          </p:cNvSpPr>
          <p:nvPr/>
        </p:nvSpPr>
        <p:spPr bwMode="auto">
          <a:xfrm>
            <a:off x="3927475" y="4537075"/>
            <a:ext cx="720725" cy="15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8"/>
          <p:cNvSpPr>
            <a:spLocks noChangeShapeType="1"/>
          </p:cNvSpPr>
          <p:nvPr/>
        </p:nvSpPr>
        <p:spPr bwMode="auto">
          <a:xfrm flipV="1">
            <a:off x="914400" y="4800600"/>
            <a:ext cx="0" cy="381000"/>
          </a:xfrm>
          <a:prstGeom prst="line">
            <a:avLst/>
          </a:prstGeom>
          <a:noFill/>
          <a:ln w="12700">
            <a:solidFill>
              <a:srgbClr val="99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503" name="Line 29"/>
          <p:cNvSpPr>
            <a:spLocks noChangeShapeType="1"/>
          </p:cNvSpPr>
          <p:nvPr/>
        </p:nvSpPr>
        <p:spPr bwMode="auto">
          <a:xfrm flipV="1">
            <a:off x="3505200" y="4800600"/>
            <a:ext cx="0" cy="381000"/>
          </a:xfrm>
          <a:prstGeom prst="line">
            <a:avLst/>
          </a:prstGeom>
          <a:noFill/>
          <a:ln w="12700">
            <a:solidFill>
              <a:srgbClr val="99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504" name="Line 30"/>
          <p:cNvSpPr>
            <a:spLocks noChangeShapeType="1"/>
          </p:cNvSpPr>
          <p:nvPr/>
        </p:nvSpPr>
        <p:spPr bwMode="auto">
          <a:xfrm>
            <a:off x="2209800" y="4724400"/>
            <a:ext cx="0" cy="3810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505" name="Line 31"/>
          <p:cNvSpPr>
            <a:spLocks noChangeShapeType="1"/>
          </p:cNvSpPr>
          <p:nvPr/>
        </p:nvSpPr>
        <p:spPr bwMode="auto">
          <a:xfrm>
            <a:off x="4800600" y="4724400"/>
            <a:ext cx="0" cy="3810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07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0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7D1772F5-2B80-4983-B54B-E1EEAFC2BE59}" type="slidenum">
              <a:rPr lang="en-US" altLang="en-US" sz="1800" smtClean="0">
                <a:solidFill>
                  <a:srgbClr val="8A3704"/>
                </a:solidFill>
              </a:rPr>
              <a:pPr>
                <a:spcBef>
                  <a:spcPct val="0"/>
                </a:spcBef>
                <a:buSzTx/>
                <a:buFontTx/>
                <a:buNone/>
              </a:pPr>
              <a:t>2</a:t>
            </a:fld>
            <a:endParaRPr lang="en-US" altLang="en-US" sz="1800" smtClean="0">
              <a:solidFill>
                <a:srgbClr val="8A3704"/>
              </a:solidFill>
            </a:endParaRPr>
          </a:p>
        </p:txBody>
      </p:sp>
      <p:sp>
        <p:nvSpPr>
          <p:cNvPr id="3077" name="Text Box 4"/>
          <p:cNvSpPr txBox="1">
            <a:spLocks noChangeArrowheads="1"/>
          </p:cNvSpPr>
          <p:nvPr/>
        </p:nvSpPr>
        <p:spPr bwMode="auto">
          <a:xfrm>
            <a:off x="457200" y="381000"/>
            <a:ext cx="8229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Without a dedicated timer system, some of these applications would be very difficult to implement.  </a:t>
            </a:r>
          </a:p>
          <a:p>
            <a:pPr>
              <a:spcBef>
                <a:spcPct val="50000"/>
              </a:spcBef>
              <a:buClr>
                <a:srgbClr val="8A3704"/>
              </a:buClr>
              <a:buSzTx/>
              <a:buFont typeface="Wingdings" pitchFamily="2" charset="2"/>
              <a:buChar char="Ø"/>
            </a:pPr>
            <a:r>
              <a:rPr lang="en-US" altLang="en-US" sz="2400"/>
              <a:t>The HCS12 includes a powerful timer system to support these applications.</a:t>
            </a:r>
          </a:p>
          <a:p>
            <a:pPr>
              <a:spcBef>
                <a:spcPct val="50000"/>
              </a:spcBef>
              <a:buClr>
                <a:srgbClr val="8A3704"/>
              </a:buClr>
              <a:buSzTx/>
              <a:buFont typeface="Wingdings" pitchFamily="2" charset="2"/>
              <a:buChar char="Ø"/>
            </a:pPr>
            <a:r>
              <a:rPr lang="en-US" altLang="en-US" sz="2400"/>
              <a:t>At the heart of the HCS12 timer system is the 16-bit timer-counter (</a:t>
            </a:r>
            <a:r>
              <a:rPr lang="en-US" altLang="en-US" sz="2400">
                <a:solidFill>
                  <a:srgbClr val="8A3704"/>
                </a:solidFill>
              </a:rPr>
              <a:t>TCNT</a:t>
            </a:r>
            <a:r>
              <a:rPr lang="en-US" altLang="en-US" sz="2400"/>
              <a:t>). This counter can be read at any start or stop of an event, as you like.</a:t>
            </a:r>
          </a:p>
          <a:p>
            <a:pPr>
              <a:spcBef>
                <a:spcPct val="50000"/>
              </a:spcBef>
              <a:buClr>
                <a:srgbClr val="8A3704"/>
              </a:buClr>
              <a:buSzTx/>
              <a:buFont typeface="Wingdings" pitchFamily="2" charset="2"/>
              <a:buChar char="Ø"/>
            </a:pPr>
            <a:r>
              <a:rPr lang="en-US" altLang="en-US" sz="2400"/>
              <a:t>One of the timer/counter functions is called </a:t>
            </a:r>
            <a:r>
              <a:rPr lang="en-US" altLang="en-US" sz="2400" i="1">
                <a:solidFill>
                  <a:srgbClr val="8A3704"/>
                </a:solidFill>
              </a:rPr>
              <a:t>input-capture</a:t>
            </a:r>
            <a:r>
              <a:rPr lang="en-US" altLang="en-US" sz="2400"/>
              <a:t>. This function copies the content of the 16-bit timer to a latch when the specified event arrives.</a:t>
            </a:r>
          </a:p>
          <a:p>
            <a:pPr>
              <a:spcBef>
                <a:spcPct val="50000"/>
              </a:spcBef>
              <a:buClr>
                <a:srgbClr val="8A3704"/>
              </a:buClr>
              <a:buSzTx/>
              <a:buFont typeface="Wingdings" pitchFamily="2" charset="2"/>
              <a:buChar char="Ø"/>
            </a:pPr>
            <a:r>
              <a:rPr lang="en-US" altLang="en-US" sz="2400"/>
              <a:t>By capturing the timer value, many measurements can be made. Such as:</a:t>
            </a:r>
          </a:p>
        </p:txBody>
      </p:sp>
      <p:sp>
        <p:nvSpPr>
          <p:cNvPr id="3078" name="Rectangle 5"/>
          <p:cNvSpPr>
            <a:spLocks noChangeArrowheads="1"/>
          </p:cNvSpPr>
          <p:nvPr/>
        </p:nvSpPr>
        <p:spPr bwMode="auto">
          <a:xfrm>
            <a:off x="2286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Functions </a:t>
            </a:r>
            <a:r>
              <a:rPr lang="en-US" altLang="en-US" sz="1600" i="1" u="sng">
                <a:solidFill>
                  <a:srgbClr val="8A3704"/>
                </a:solidFill>
              </a:rPr>
              <a:t>cont’d …</a:t>
            </a:r>
          </a:p>
        </p:txBody>
      </p:sp>
      <p:graphicFrame>
        <p:nvGraphicFramePr>
          <p:cNvPr id="212004" name="Group 36"/>
          <p:cNvGraphicFramePr>
            <a:graphicFrameLocks noGrp="1"/>
          </p:cNvGraphicFramePr>
          <p:nvPr/>
        </p:nvGraphicFramePr>
        <p:xfrm>
          <a:off x="685800" y="5638800"/>
          <a:ext cx="7810500" cy="839788"/>
        </p:xfrm>
        <a:graphic>
          <a:graphicData uri="http://schemas.openxmlformats.org/drawingml/2006/table">
            <a:tbl>
              <a:tblPr/>
              <a:tblGrid>
                <a:gridCol w="2628900"/>
                <a:gridCol w="2565400"/>
                <a:gridCol w="2616200"/>
              </a:tblGrid>
              <a:tr h="396540">
                <a:tc>
                  <a:txBody>
                    <a:bodyPr/>
                    <a:lstStyle/>
                    <a:p>
                      <a:pPr marL="0" marR="0" lvl="0" indent="0" algn="l" defTabSz="914400" rtl="0" eaLnBrk="0" fontAlgn="base" latinLnBrk="0" hangingPunct="0">
                        <a:lnSpc>
                          <a:spcPct val="100000"/>
                        </a:lnSpc>
                        <a:spcBef>
                          <a:spcPct val="20000"/>
                        </a:spcBef>
                        <a:spcAft>
                          <a:spcPct val="0"/>
                        </a:spcAft>
                        <a:buClr>
                          <a:srgbClr val="8A3704"/>
                        </a:buClr>
                        <a:buSzPct val="100000"/>
                        <a:buFont typeface="Wingdings" pitchFamily="2" charset="2"/>
                        <a:buChar char="§"/>
                        <a:tabLst/>
                      </a:pPr>
                      <a:r>
                        <a:rPr kumimoji="0" lang="en-US" sz="2000" b="0" i="0" u="none" strike="noStrike" cap="none" normalizeH="0" baseline="0" smtClean="0">
                          <a:ln>
                            <a:noFill/>
                          </a:ln>
                          <a:solidFill>
                            <a:schemeClr val="tx1"/>
                          </a:solidFill>
                          <a:effectLst/>
                          <a:latin typeface="Times New Roman" pitchFamily="18" charset="0"/>
                        </a:rPr>
                        <a:t> Pulse-width measure.</a:t>
                      </a:r>
                    </a:p>
                  </a:txBody>
                  <a:tcPr marT="45755" marB="45755"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8A3704"/>
                        </a:buClr>
                        <a:buSzPct val="100000"/>
                        <a:buFont typeface="Wingdings" pitchFamily="2" charset="2"/>
                        <a:buChar char="§"/>
                        <a:tabLst/>
                      </a:pPr>
                      <a:r>
                        <a:rPr kumimoji="0" lang="en-US" sz="2000" b="0" i="0" u="none" strike="noStrike" cap="none" normalizeH="0" baseline="0" smtClean="0">
                          <a:ln>
                            <a:noFill/>
                          </a:ln>
                          <a:solidFill>
                            <a:schemeClr val="tx1"/>
                          </a:solidFill>
                          <a:effectLst/>
                          <a:latin typeface="Times New Roman" pitchFamily="18" charset="0"/>
                        </a:rPr>
                        <a:t> Period measurement</a:t>
                      </a:r>
                    </a:p>
                  </a:txBody>
                  <a:tcPr marT="45755" marB="45755"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8A3704"/>
                        </a:buClr>
                        <a:buSzPct val="100000"/>
                        <a:buFont typeface="Wingdings" pitchFamily="2" charset="2"/>
                        <a:buChar char="§"/>
                        <a:tabLst/>
                      </a:pPr>
                      <a:r>
                        <a:rPr kumimoji="0" lang="en-US" sz="2000" b="0" i="0" u="none" strike="noStrike" cap="none" normalizeH="0" baseline="0" smtClean="0">
                          <a:ln>
                            <a:noFill/>
                          </a:ln>
                          <a:solidFill>
                            <a:schemeClr val="tx1"/>
                          </a:solidFill>
                          <a:effectLst/>
                          <a:latin typeface="Times New Roman" pitchFamily="18" charset="0"/>
                        </a:rPr>
                        <a:t> Duty cycle measure.</a:t>
                      </a:r>
                    </a:p>
                  </a:txBody>
                  <a:tcPr marT="45755" marB="45755" horzOverflow="overflow">
                    <a:lnL>
                      <a:noFill/>
                    </a:lnL>
                    <a:lnR cap="flat">
                      <a:noFill/>
                    </a:lnR>
                    <a:lnT cap="flat">
                      <a:noFill/>
                    </a:lnT>
                    <a:lnB>
                      <a:noFill/>
                    </a:lnB>
                    <a:lnTlToBr>
                      <a:noFill/>
                    </a:lnTlToBr>
                    <a:lnBlToTr>
                      <a:noFill/>
                    </a:lnBlToTr>
                    <a:noFill/>
                  </a:tcPr>
                </a:tc>
              </a:tr>
              <a:tr h="443248">
                <a:tc>
                  <a:txBody>
                    <a:bodyPr/>
                    <a:lstStyle/>
                    <a:p>
                      <a:pPr marL="0" marR="0" lvl="0" indent="0" algn="l" defTabSz="914400" rtl="0" eaLnBrk="0" fontAlgn="base" latinLnBrk="0" hangingPunct="0">
                        <a:lnSpc>
                          <a:spcPct val="100000"/>
                        </a:lnSpc>
                        <a:spcBef>
                          <a:spcPct val="20000"/>
                        </a:spcBef>
                        <a:spcAft>
                          <a:spcPct val="0"/>
                        </a:spcAft>
                        <a:buClr>
                          <a:srgbClr val="8A3704"/>
                        </a:buClr>
                        <a:buSzPct val="100000"/>
                        <a:buFont typeface="Wingdings" pitchFamily="2" charset="2"/>
                        <a:buChar char="§"/>
                        <a:tabLst/>
                      </a:pPr>
                      <a:r>
                        <a:rPr kumimoji="0" lang="en-US" sz="2000" b="0" i="0" u="none" strike="noStrike" cap="none" normalizeH="0" baseline="0" smtClean="0">
                          <a:ln>
                            <a:noFill/>
                          </a:ln>
                          <a:solidFill>
                            <a:schemeClr val="tx1"/>
                          </a:solidFill>
                          <a:effectLst/>
                          <a:latin typeface="Times New Roman" pitchFamily="18" charset="0"/>
                        </a:rPr>
                        <a:t> Event arrival time rec.</a:t>
                      </a:r>
                    </a:p>
                  </a:txBody>
                  <a:tcPr marT="45755" marB="45755"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8A3704"/>
                        </a:buClr>
                        <a:buSzPct val="100000"/>
                        <a:buFont typeface="Wingdings" pitchFamily="2" charset="2"/>
                        <a:buChar char="§"/>
                        <a:tabLst/>
                      </a:pPr>
                      <a:r>
                        <a:rPr kumimoji="0" lang="en-US" sz="2000" b="0" i="0" u="none" strike="noStrike" cap="none" normalizeH="0" baseline="0" smtClean="0">
                          <a:ln>
                            <a:noFill/>
                          </a:ln>
                          <a:solidFill>
                            <a:schemeClr val="tx1"/>
                          </a:solidFill>
                          <a:effectLst/>
                          <a:latin typeface="Times New Roman" pitchFamily="18" charset="0"/>
                        </a:rPr>
                        <a:t> Time reference</a:t>
                      </a:r>
                    </a:p>
                  </a:txBody>
                  <a:tcPr marT="45755" marB="45755"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8A3704"/>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Times New Roman" pitchFamily="18" charset="0"/>
                      </a:endParaRPr>
                    </a:p>
                  </a:txBody>
                  <a:tcPr marT="45755" marB="45755"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B1349FB-E3EA-4AA5-8ABC-0A00951DD8FF}" type="slidenum">
              <a:rPr lang="en-US" altLang="en-US" sz="1800" smtClean="0">
                <a:solidFill>
                  <a:srgbClr val="8A3704"/>
                </a:solidFill>
              </a:rPr>
              <a:pPr>
                <a:spcBef>
                  <a:spcPct val="0"/>
                </a:spcBef>
                <a:buSzTx/>
                <a:buFontTx/>
                <a:buNone/>
              </a:pPr>
              <a:t>20</a:t>
            </a:fld>
            <a:endParaRPr lang="en-US" altLang="en-US" sz="1800" smtClean="0">
              <a:solidFill>
                <a:srgbClr val="8A3704"/>
              </a:solidFill>
            </a:endParaRPr>
          </a:p>
        </p:txBody>
      </p:sp>
      <p:sp>
        <p:nvSpPr>
          <p:cNvPr id="21509" name="Freeform 25"/>
          <p:cNvSpPr>
            <a:spLocks/>
          </p:cNvSpPr>
          <p:nvPr/>
        </p:nvSpPr>
        <p:spPr bwMode="auto">
          <a:xfrm>
            <a:off x="762000" y="2819400"/>
            <a:ext cx="3963988" cy="534988"/>
          </a:xfrm>
          <a:custGeom>
            <a:avLst/>
            <a:gdLst>
              <a:gd name="T0" fmla="*/ 0 w 2497"/>
              <a:gd name="T1" fmla="*/ 2147483647 h 337"/>
              <a:gd name="T2" fmla="*/ 2147483647 w 2497"/>
              <a:gd name="T3" fmla="*/ 2147483647 h 337"/>
              <a:gd name="T4" fmla="*/ 2147483647 w 2497"/>
              <a:gd name="T5" fmla="*/ 0 h 337"/>
              <a:gd name="T6" fmla="*/ 2147483647 w 2497"/>
              <a:gd name="T7" fmla="*/ 0 h 337"/>
              <a:gd name="T8" fmla="*/ 2147483647 w 2497"/>
              <a:gd name="T9" fmla="*/ 2147483647 h 337"/>
              <a:gd name="T10" fmla="*/ 0 60000 65536"/>
              <a:gd name="T11" fmla="*/ 0 60000 65536"/>
              <a:gd name="T12" fmla="*/ 0 60000 65536"/>
              <a:gd name="T13" fmla="*/ 0 60000 65536"/>
              <a:gd name="T14" fmla="*/ 0 60000 65536"/>
              <a:gd name="T15" fmla="*/ 0 w 2497"/>
              <a:gd name="T16" fmla="*/ 0 h 337"/>
              <a:gd name="T17" fmla="*/ 2497 w 2497"/>
              <a:gd name="T18" fmla="*/ 337 h 337"/>
            </a:gdLst>
            <a:ahLst/>
            <a:cxnLst>
              <a:cxn ang="T10">
                <a:pos x="T0" y="T1"/>
              </a:cxn>
              <a:cxn ang="T11">
                <a:pos x="T2" y="T3"/>
              </a:cxn>
              <a:cxn ang="T12">
                <a:pos x="T4" y="T5"/>
              </a:cxn>
              <a:cxn ang="T13">
                <a:pos x="T6" y="T7"/>
              </a:cxn>
              <a:cxn ang="T14">
                <a:pos x="T8" y="T9"/>
              </a:cxn>
            </a:cxnLst>
            <a:rect l="T15" t="T16" r="T17" b="T18"/>
            <a:pathLst>
              <a:path w="2497" h="337">
                <a:moveTo>
                  <a:pt x="0" y="336"/>
                </a:moveTo>
                <a:lnTo>
                  <a:pt x="1248" y="336"/>
                </a:lnTo>
                <a:lnTo>
                  <a:pt x="1248" y="0"/>
                </a:lnTo>
                <a:lnTo>
                  <a:pt x="2496" y="0"/>
                </a:lnTo>
                <a:lnTo>
                  <a:pt x="2496" y="33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0" name="Freeform 26"/>
          <p:cNvSpPr>
            <a:spLocks/>
          </p:cNvSpPr>
          <p:nvPr/>
        </p:nvSpPr>
        <p:spPr bwMode="auto">
          <a:xfrm>
            <a:off x="4724400" y="2819400"/>
            <a:ext cx="3963988" cy="534988"/>
          </a:xfrm>
          <a:custGeom>
            <a:avLst/>
            <a:gdLst>
              <a:gd name="T0" fmla="*/ 0 w 2497"/>
              <a:gd name="T1" fmla="*/ 2147483647 h 337"/>
              <a:gd name="T2" fmla="*/ 2147483647 w 2497"/>
              <a:gd name="T3" fmla="*/ 2147483647 h 337"/>
              <a:gd name="T4" fmla="*/ 2147483647 w 2497"/>
              <a:gd name="T5" fmla="*/ 0 h 337"/>
              <a:gd name="T6" fmla="*/ 2147483647 w 2497"/>
              <a:gd name="T7" fmla="*/ 0 h 337"/>
              <a:gd name="T8" fmla="*/ 2147483647 w 2497"/>
              <a:gd name="T9" fmla="*/ 2147483647 h 337"/>
              <a:gd name="T10" fmla="*/ 0 60000 65536"/>
              <a:gd name="T11" fmla="*/ 0 60000 65536"/>
              <a:gd name="T12" fmla="*/ 0 60000 65536"/>
              <a:gd name="T13" fmla="*/ 0 60000 65536"/>
              <a:gd name="T14" fmla="*/ 0 60000 65536"/>
              <a:gd name="T15" fmla="*/ 0 w 2497"/>
              <a:gd name="T16" fmla="*/ 0 h 337"/>
              <a:gd name="T17" fmla="*/ 2497 w 2497"/>
              <a:gd name="T18" fmla="*/ 337 h 337"/>
            </a:gdLst>
            <a:ahLst/>
            <a:cxnLst>
              <a:cxn ang="T10">
                <a:pos x="T0" y="T1"/>
              </a:cxn>
              <a:cxn ang="T11">
                <a:pos x="T2" y="T3"/>
              </a:cxn>
              <a:cxn ang="T12">
                <a:pos x="T4" y="T5"/>
              </a:cxn>
              <a:cxn ang="T13">
                <a:pos x="T6" y="T7"/>
              </a:cxn>
              <a:cxn ang="T14">
                <a:pos x="T8" y="T9"/>
              </a:cxn>
            </a:cxnLst>
            <a:rect l="T15" t="T16" r="T17" b="T18"/>
            <a:pathLst>
              <a:path w="2497" h="337">
                <a:moveTo>
                  <a:pt x="0" y="336"/>
                </a:moveTo>
                <a:lnTo>
                  <a:pt x="1248" y="336"/>
                </a:lnTo>
                <a:lnTo>
                  <a:pt x="1248" y="0"/>
                </a:lnTo>
                <a:lnTo>
                  <a:pt x="2496" y="0"/>
                </a:lnTo>
                <a:lnTo>
                  <a:pt x="2496" y="33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1" name="Rectangle 27"/>
          <p:cNvSpPr>
            <a:spLocks noChangeArrowheads="1"/>
          </p:cNvSpPr>
          <p:nvPr/>
        </p:nvSpPr>
        <p:spPr bwMode="auto">
          <a:xfrm>
            <a:off x="3184525" y="2970213"/>
            <a:ext cx="1138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solidFill>
                  <a:srgbClr val="8A3704"/>
                </a:solidFill>
              </a:rPr>
              <a:t>Pulse width</a:t>
            </a:r>
          </a:p>
        </p:txBody>
      </p:sp>
      <p:sp>
        <p:nvSpPr>
          <p:cNvPr id="21512" name="Line 28"/>
          <p:cNvSpPr>
            <a:spLocks noChangeShapeType="1"/>
          </p:cNvSpPr>
          <p:nvPr/>
        </p:nvSpPr>
        <p:spPr bwMode="auto">
          <a:xfrm flipH="1">
            <a:off x="2743200" y="31242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513" name="Line 29"/>
          <p:cNvSpPr>
            <a:spLocks noChangeShapeType="1"/>
          </p:cNvSpPr>
          <p:nvPr/>
        </p:nvSpPr>
        <p:spPr bwMode="auto">
          <a:xfrm>
            <a:off x="4267200" y="31242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514" name="Rectangle 3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21515" name="Rectangle 35"/>
          <p:cNvSpPr>
            <a:spLocks noChangeArrowheads="1"/>
          </p:cNvSpPr>
          <p:nvPr/>
        </p:nvSpPr>
        <p:spPr bwMode="auto">
          <a:xfrm>
            <a:off x="762000" y="533400"/>
            <a:ext cx="777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buClr>
                <a:srgbClr val="8A3704"/>
              </a:buClr>
              <a:buFont typeface="Wingdings" pitchFamily="2" charset="2"/>
              <a:buNone/>
            </a:pPr>
            <a:r>
              <a:rPr lang="en-US" altLang="en-US" sz="2000" b="1" i="1" u="sng">
                <a:solidFill>
                  <a:srgbClr val="8A3704"/>
                </a:solidFill>
              </a:rPr>
              <a:t>Pulse width measurement</a:t>
            </a:r>
            <a:r>
              <a:rPr lang="en-US" altLang="en-US" sz="1800" b="1">
                <a:solidFill>
                  <a:srgbClr val="8A3704"/>
                </a:solidFill>
              </a:rPr>
              <a:t>:</a:t>
            </a:r>
            <a:r>
              <a:rPr lang="en-US" altLang="en-US" sz="1800">
                <a:solidFill>
                  <a:srgbClr val="8A3704"/>
                </a:solidFill>
              </a:rPr>
              <a:t> </a:t>
            </a:r>
          </a:p>
          <a:p>
            <a:pPr>
              <a:buClr>
                <a:srgbClr val="8A3704"/>
              </a:buClr>
              <a:buFont typeface="Wingdings" pitchFamily="2" charset="2"/>
              <a:buChar char="Ø"/>
            </a:pPr>
            <a:r>
              <a:rPr lang="en-US" altLang="en-US" sz="1800"/>
              <a:t>To measure the width of a pulse, the rising and falling edges are captured. </a:t>
            </a:r>
          </a:p>
          <a:p>
            <a:pPr>
              <a:buClr>
                <a:srgbClr val="8A3704"/>
              </a:buClr>
              <a:buFont typeface="Wingdings" pitchFamily="2" charset="2"/>
              <a:buChar char="Ø"/>
            </a:pPr>
            <a:r>
              <a:rPr lang="en-US" altLang="en-US" sz="1800"/>
              <a:t>Since the free-running timer is 16 bit wide, it can only measure a signal period (or pulse width) no longer than 2</a:t>
            </a:r>
            <a:r>
              <a:rPr lang="en-US" altLang="en-US" sz="1800" baseline="30000"/>
              <a:t>16</a:t>
            </a:r>
            <a:r>
              <a:rPr lang="en-US" altLang="en-US" sz="1800"/>
              <a:t> E clock cycles. </a:t>
            </a:r>
          </a:p>
          <a:p>
            <a:pPr>
              <a:buClr>
                <a:srgbClr val="8A3704"/>
              </a:buClr>
              <a:buFont typeface="Wingdings" pitchFamily="2" charset="2"/>
              <a:buChar char="Ø"/>
            </a:pPr>
            <a:r>
              <a:rPr lang="en-US" altLang="en-US" sz="1800"/>
              <a:t>If the period of a slower signal is to be measured, the number of timer overflows that occur between the two edges  must be taken into account.</a:t>
            </a:r>
          </a:p>
        </p:txBody>
      </p:sp>
      <p:sp>
        <p:nvSpPr>
          <p:cNvPr id="21516" name="Line 36"/>
          <p:cNvSpPr>
            <a:spLocks noChangeShapeType="1"/>
          </p:cNvSpPr>
          <p:nvPr/>
        </p:nvSpPr>
        <p:spPr bwMode="auto">
          <a:xfrm flipV="1">
            <a:off x="2667000" y="2895600"/>
            <a:ext cx="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1517" name="Line 37"/>
          <p:cNvSpPr>
            <a:spLocks noChangeShapeType="1"/>
          </p:cNvSpPr>
          <p:nvPr/>
        </p:nvSpPr>
        <p:spPr bwMode="auto">
          <a:xfrm>
            <a:off x="4800600" y="2895600"/>
            <a:ext cx="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1518" name="Rectangle 39"/>
          <p:cNvSpPr>
            <a:spLocks noGrp="1" noChangeArrowheads="1"/>
          </p:cNvSpPr>
          <p:nvPr>
            <p:ph type="body" idx="1"/>
          </p:nvPr>
        </p:nvSpPr>
        <p:spPr>
          <a:xfrm>
            <a:off x="685800" y="3581400"/>
            <a:ext cx="7772400" cy="2438400"/>
          </a:xfrm>
          <a:noFill/>
        </p:spPr>
        <p:txBody>
          <a:bodyPr/>
          <a:lstStyle/>
          <a:p>
            <a:pPr>
              <a:lnSpc>
                <a:spcPct val="80000"/>
              </a:lnSpc>
              <a:buFontTx/>
              <a:buNone/>
            </a:pPr>
            <a:r>
              <a:rPr lang="en-US" altLang="en-US" sz="1800" b="1" i="1" u="sng" smtClean="0">
                <a:solidFill>
                  <a:srgbClr val="8A3704"/>
                </a:solidFill>
              </a:rPr>
              <a:t>Interrupt generation </a:t>
            </a:r>
            <a:r>
              <a:rPr lang="en-US" altLang="en-US" sz="1800" b="1" i="1" smtClean="0">
                <a:solidFill>
                  <a:srgbClr val="8A3704"/>
                </a:solidFill>
              </a:rPr>
              <a:t>:</a:t>
            </a:r>
            <a:r>
              <a:rPr lang="en-US" altLang="en-US" sz="1800" smtClean="0">
                <a:solidFill>
                  <a:srgbClr val="8A3704"/>
                </a:solidFill>
              </a:rPr>
              <a:t> </a:t>
            </a:r>
          </a:p>
          <a:p>
            <a:pPr>
              <a:lnSpc>
                <a:spcPct val="80000"/>
              </a:lnSpc>
              <a:buClr>
                <a:srgbClr val="8A3704"/>
              </a:buClr>
              <a:buFont typeface="Wingdings" pitchFamily="2" charset="2"/>
              <a:buChar char="Ø"/>
            </a:pPr>
            <a:r>
              <a:rPr lang="en-US" altLang="en-US" sz="1600" smtClean="0"/>
              <a:t>All input-capture pins can serve as edge-sensitive interrupt sources. Once enabled, interrupts will be generated on the selected edge(s).</a:t>
            </a:r>
          </a:p>
          <a:p>
            <a:pPr>
              <a:lnSpc>
                <a:spcPct val="80000"/>
              </a:lnSpc>
              <a:buClr>
                <a:srgbClr val="8A3704"/>
              </a:buClr>
              <a:buFont typeface="Wingdings" pitchFamily="2" charset="2"/>
              <a:buNone/>
            </a:pPr>
            <a:endParaRPr lang="en-US" altLang="en-US" sz="1600" smtClean="0"/>
          </a:p>
          <a:p>
            <a:pPr>
              <a:lnSpc>
                <a:spcPct val="80000"/>
              </a:lnSpc>
              <a:buFontTx/>
              <a:buNone/>
            </a:pPr>
            <a:r>
              <a:rPr lang="en-US" altLang="en-US" sz="1800" b="1" i="1" u="sng" smtClean="0">
                <a:solidFill>
                  <a:srgbClr val="8A3704"/>
                </a:solidFill>
              </a:rPr>
              <a:t>Event Counting </a:t>
            </a:r>
            <a:r>
              <a:rPr lang="en-US" altLang="en-US" sz="1600" b="1" i="1" smtClean="0">
                <a:solidFill>
                  <a:srgbClr val="8A3704"/>
                </a:solidFill>
              </a:rPr>
              <a:t>:</a:t>
            </a:r>
            <a:r>
              <a:rPr lang="en-US" altLang="en-US" sz="1600" i="1" smtClean="0">
                <a:solidFill>
                  <a:srgbClr val="8A3704"/>
                </a:solidFill>
              </a:rPr>
              <a:t> </a:t>
            </a:r>
          </a:p>
          <a:p>
            <a:pPr>
              <a:lnSpc>
                <a:spcPct val="80000"/>
              </a:lnSpc>
              <a:buClr>
                <a:srgbClr val="8A3704"/>
              </a:buClr>
              <a:buFont typeface="Wingdings" pitchFamily="2" charset="2"/>
              <a:buChar char="Ø"/>
            </a:pPr>
            <a:r>
              <a:rPr lang="en-US" altLang="en-US" sz="1600" smtClean="0"/>
              <a:t>An event can be represented by a signal edge. An input-capture channel can be used in combination with an output-compare function to count the number of events that occur during an interval . </a:t>
            </a:r>
          </a:p>
          <a:p>
            <a:pPr>
              <a:lnSpc>
                <a:spcPct val="80000"/>
              </a:lnSpc>
              <a:buClr>
                <a:srgbClr val="8A3704"/>
              </a:buClr>
              <a:buFont typeface="Wingdings" pitchFamily="2" charset="2"/>
              <a:buChar char="Ø"/>
            </a:pPr>
            <a:r>
              <a:rPr lang="en-US" altLang="en-US" sz="1600" smtClean="0"/>
              <a:t>Whenever an edge arrives, an interrupt is generated. An event counter can be setup and incremented by the input-capture service routine.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87D45624-3C5B-4E76-A040-D4FB52820C0F}" type="slidenum">
              <a:rPr lang="en-US" altLang="en-US" sz="1800" smtClean="0">
                <a:solidFill>
                  <a:srgbClr val="8A3704"/>
                </a:solidFill>
              </a:rPr>
              <a:pPr>
                <a:spcBef>
                  <a:spcPct val="0"/>
                </a:spcBef>
                <a:buSzTx/>
                <a:buFontTx/>
                <a:buNone/>
              </a:pPr>
              <a:t>21</a:t>
            </a:fld>
            <a:endParaRPr lang="en-US" altLang="en-US" sz="1800" smtClean="0">
              <a:solidFill>
                <a:srgbClr val="8A3704"/>
              </a:solidFill>
            </a:endParaRPr>
          </a:p>
        </p:txBody>
      </p:sp>
      <p:sp>
        <p:nvSpPr>
          <p:cNvPr id="22533" name="Line 4"/>
          <p:cNvSpPr>
            <a:spLocks noChangeShapeType="1"/>
          </p:cNvSpPr>
          <p:nvPr/>
        </p:nvSpPr>
        <p:spPr bwMode="auto">
          <a:xfrm>
            <a:off x="1066800" y="1646238"/>
            <a:ext cx="7086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34" name="Line 5"/>
          <p:cNvSpPr>
            <a:spLocks noChangeShapeType="1"/>
          </p:cNvSpPr>
          <p:nvPr/>
        </p:nvSpPr>
        <p:spPr bwMode="auto">
          <a:xfrm>
            <a:off x="1219200" y="960438"/>
            <a:ext cx="0" cy="6858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5" name="Line 6"/>
          <p:cNvSpPr>
            <a:spLocks noChangeShapeType="1"/>
          </p:cNvSpPr>
          <p:nvPr/>
        </p:nvSpPr>
        <p:spPr bwMode="auto">
          <a:xfrm>
            <a:off x="7772400" y="960438"/>
            <a:ext cx="0" cy="6858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7"/>
          <p:cNvSpPr>
            <a:spLocks noChangeShapeType="1"/>
          </p:cNvSpPr>
          <p:nvPr/>
        </p:nvSpPr>
        <p:spPr bwMode="auto">
          <a:xfrm>
            <a:off x="1828800" y="10366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8"/>
          <p:cNvSpPr>
            <a:spLocks noChangeShapeType="1"/>
          </p:cNvSpPr>
          <p:nvPr/>
        </p:nvSpPr>
        <p:spPr bwMode="auto">
          <a:xfrm>
            <a:off x="2514600" y="10366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9"/>
          <p:cNvSpPr>
            <a:spLocks noChangeShapeType="1"/>
          </p:cNvSpPr>
          <p:nvPr/>
        </p:nvSpPr>
        <p:spPr bwMode="auto">
          <a:xfrm>
            <a:off x="3810000" y="10366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0"/>
          <p:cNvSpPr>
            <a:spLocks noChangeShapeType="1"/>
          </p:cNvSpPr>
          <p:nvPr/>
        </p:nvSpPr>
        <p:spPr bwMode="auto">
          <a:xfrm>
            <a:off x="4114800" y="10366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1"/>
          <p:cNvSpPr>
            <a:spLocks noChangeShapeType="1"/>
          </p:cNvSpPr>
          <p:nvPr/>
        </p:nvSpPr>
        <p:spPr bwMode="auto">
          <a:xfrm>
            <a:off x="6096000" y="10366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41" name="Rectangle 12"/>
          <p:cNvSpPr>
            <a:spLocks noChangeArrowheads="1"/>
          </p:cNvSpPr>
          <p:nvPr/>
        </p:nvSpPr>
        <p:spPr bwMode="auto">
          <a:xfrm>
            <a:off x="746125" y="1644650"/>
            <a:ext cx="930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b="1"/>
              <a:t>Start of</a:t>
            </a:r>
          </a:p>
          <a:p>
            <a:pPr>
              <a:spcBef>
                <a:spcPct val="0"/>
              </a:spcBef>
              <a:buSzTx/>
              <a:buFontTx/>
              <a:buNone/>
            </a:pPr>
            <a:r>
              <a:rPr lang="en-US" altLang="en-US" sz="1600" b="1"/>
              <a:t>interval</a:t>
            </a:r>
          </a:p>
        </p:txBody>
      </p:sp>
      <p:sp>
        <p:nvSpPr>
          <p:cNvPr id="22542" name="Rectangle 13"/>
          <p:cNvSpPr>
            <a:spLocks noChangeArrowheads="1"/>
          </p:cNvSpPr>
          <p:nvPr/>
        </p:nvSpPr>
        <p:spPr bwMode="auto">
          <a:xfrm>
            <a:off x="7375525" y="1644650"/>
            <a:ext cx="930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b="1"/>
              <a:t>End of</a:t>
            </a:r>
          </a:p>
          <a:p>
            <a:pPr>
              <a:spcBef>
                <a:spcPct val="0"/>
              </a:spcBef>
              <a:buSzTx/>
              <a:buFontTx/>
              <a:buNone/>
            </a:pPr>
            <a:r>
              <a:rPr lang="en-US" altLang="en-US" sz="1600" b="1"/>
              <a:t>interval</a:t>
            </a:r>
          </a:p>
        </p:txBody>
      </p:sp>
      <p:sp>
        <p:nvSpPr>
          <p:cNvPr id="22543" name="Rectangle 14"/>
          <p:cNvSpPr>
            <a:spLocks noChangeArrowheads="1"/>
          </p:cNvSpPr>
          <p:nvPr/>
        </p:nvSpPr>
        <p:spPr bwMode="auto">
          <a:xfrm>
            <a:off x="1584325" y="609600"/>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e</a:t>
            </a:r>
            <a:r>
              <a:rPr lang="en-US" altLang="en-US" sz="2000" baseline="-25000"/>
              <a:t>1</a:t>
            </a:r>
          </a:p>
        </p:txBody>
      </p:sp>
      <p:sp>
        <p:nvSpPr>
          <p:cNvPr id="22544" name="Rectangle 15"/>
          <p:cNvSpPr>
            <a:spLocks noChangeArrowheads="1"/>
          </p:cNvSpPr>
          <p:nvPr/>
        </p:nvSpPr>
        <p:spPr bwMode="auto">
          <a:xfrm>
            <a:off x="2270125" y="609600"/>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e</a:t>
            </a:r>
            <a:r>
              <a:rPr lang="en-US" altLang="en-US" sz="2000" baseline="-25000"/>
              <a:t>2</a:t>
            </a:r>
          </a:p>
        </p:txBody>
      </p:sp>
      <p:sp>
        <p:nvSpPr>
          <p:cNvPr id="22545" name="Rectangle 16"/>
          <p:cNvSpPr>
            <a:spLocks noChangeArrowheads="1"/>
          </p:cNvSpPr>
          <p:nvPr/>
        </p:nvSpPr>
        <p:spPr bwMode="auto">
          <a:xfrm>
            <a:off x="3565525" y="609600"/>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e</a:t>
            </a:r>
            <a:r>
              <a:rPr lang="en-US" altLang="en-US" sz="2000" baseline="-25000"/>
              <a:t>3</a:t>
            </a:r>
          </a:p>
        </p:txBody>
      </p:sp>
      <p:sp>
        <p:nvSpPr>
          <p:cNvPr id="22546" name="Rectangle 17"/>
          <p:cNvSpPr>
            <a:spLocks noChangeArrowheads="1"/>
          </p:cNvSpPr>
          <p:nvPr/>
        </p:nvSpPr>
        <p:spPr bwMode="auto">
          <a:xfrm>
            <a:off x="3870325" y="609600"/>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e</a:t>
            </a:r>
            <a:r>
              <a:rPr lang="en-US" altLang="en-US" sz="2000" baseline="-25000"/>
              <a:t>4</a:t>
            </a:r>
          </a:p>
        </p:txBody>
      </p:sp>
      <p:sp>
        <p:nvSpPr>
          <p:cNvPr id="22547" name="Rectangle 18"/>
          <p:cNvSpPr>
            <a:spLocks noChangeArrowheads="1"/>
          </p:cNvSpPr>
          <p:nvPr/>
        </p:nvSpPr>
        <p:spPr bwMode="auto">
          <a:xfrm>
            <a:off x="5775325" y="609600"/>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e</a:t>
            </a:r>
            <a:r>
              <a:rPr lang="en-US" altLang="en-US" sz="2000" baseline="-25000"/>
              <a:t>i</a:t>
            </a:r>
          </a:p>
        </p:txBody>
      </p:sp>
      <p:sp>
        <p:nvSpPr>
          <p:cNvPr id="22548" name="Rectangle 19"/>
          <p:cNvSpPr>
            <a:spLocks noChangeArrowheads="1"/>
          </p:cNvSpPr>
          <p:nvPr/>
        </p:nvSpPr>
        <p:spPr bwMode="auto">
          <a:xfrm>
            <a:off x="4860925" y="609600"/>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a:t>
            </a:r>
          </a:p>
        </p:txBody>
      </p:sp>
      <p:sp>
        <p:nvSpPr>
          <p:cNvPr id="22549" name="Rectangle 20"/>
          <p:cNvSpPr>
            <a:spLocks noChangeArrowheads="1"/>
          </p:cNvSpPr>
          <p:nvPr/>
        </p:nvSpPr>
        <p:spPr bwMode="auto">
          <a:xfrm>
            <a:off x="6613525" y="609600"/>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a:t>
            </a:r>
          </a:p>
        </p:txBody>
      </p:sp>
      <p:sp>
        <p:nvSpPr>
          <p:cNvPr id="22550" name="Rectangle 2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22551" name="Rectangle 26"/>
          <p:cNvSpPr>
            <a:spLocks noChangeArrowheads="1"/>
          </p:cNvSpPr>
          <p:nvPr/>
        </p:nvSpPr>
        <p:spPr bwMode="auto">
          <a:xfrm>
            <a:off x="7658100" y="609600"/>
            <a:ext cx="342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e</a:t>
            </a:r>
            <a:r>
              <a:rPr lang="en-US" altLang="en-US" sz="2000" baseline="-25000"/>
              <a:t>j</a:t>
            </a:r>
          </a:p>
        </p:txBody>
      </p:sp>
      <p:sp>
        <p:nvSpPr>
          <p:cNvPr id="22552" name="Rectangle 28"/>
          <p:cNvSpPr>
            <a:spLocks noGrp="1" noChangeArrowheads="1"/>
          </p:cNvSpPr>
          <p:nvPr>
            <p:ph type="body" idx="1"/>
          </p:nvPr>
        </p:nvSpPr>
        <p:spPr>
          <a:xfrm>
            <a:off x="685800" y="2362200"/>
            <a:ext cx="7772400" cy="2057400"/>
          </a:xfrm>
          <a:noFill/>
        </p:spPr>
        <p:txBody>
          <a:bodyPr/>
          <a:lstStyle/>
          <a:p>
            <a:pPr>
              <a:lnSpc>
                <a:spcPct val="80000"/>
              </a:lnSpc>
              <a:buFontTx/>
              <a:buNone/>
            </a:pPr>
            <a:r>
              <a:rPr lang="en-US" altLang="en-US" sz="2000" b="1" i="1" u="sng" smtClean="0">
                <a:solidFill>
                  <a:srgbClr val="8A3704"/>
                </a:solidFill>
              </a:rPr>
              <a:t>Time reference </a:t>
            </a:r>
            <a:r>
              <a:rPr lang="en-US" altLang="en-US" sz="1800" b="1" i="1" smtClean="0">
                <a:solidFill>
                  <a:srgbClr val="8A3704"/>
                </a:solidFill>
              </a:rPr>
              <a:t>:</a:t>
            </a:r>
            <a:r>
              <a:rPr lang="en-US" altLang="en-US" sz="1800" smtClean="0">
                <a:solidFill>
                  <a:srgbClr val="8A3704"/>
                </a:solidFill>
              </a:rPr>
              <a:t> </a:t>
            </a:r>
          </a:p>
          <a:p>
            <a:pPr>
              <a:lnSpc>
                <a:spcPct val="80000"/>
              </a:lnSpc>
              <a:buClr>
                <a:srgbClr val="8A3704"/>
              </a:buClr>
              <a:buFont typeface="Wingdings" pitchFamily="2" charset="2"/>
              <a:buChar char="Ø"/>
            </a:pPr>
            <a:r>
              <a:rPr lang="en-US" altLang="en-US" sz="1800" smtClean="0"/>
              <a:t>In this application, an input-capture function is used in conjunction with an output-compare function. </a:t>
            </a:r>
          </a:p>
          <a:p>
            <a:pPr>
              <a:lnSpc>
                <a:spcPct val="80000"/>
              </a:lnSpc>
              <a:buClr>
                <a:srgbClr val="8A3704"/>
              </a:buClr>
              <a:buFont typeface="Wingdings" pitchFamily="2" charset="2"/>
              <a:buChar char="Ø"/>
            </a:pPr>
            <a:r>
              <a:rPr lang="en-US" altLang="en-US" sz="1800" smtClean="0"/>
              <a:t>For example if the user wishes to activate an output signal a certain number of clock cycles after detecting an input event (a rising or falling edge ), the input-capture function will be used to record the time at which the edge is detected. </a:t>
            </a:r>
          </a:p>
          <a:p>
            <a:pPr>
              <a:lnSpc>
                <a:spcPct val="80000"/>
              </a:lnSpc>
              <a:buClr>
                <a:srgbClr val="8A3704"/>
              </a:buClr>
              <a:buFont typeface="Wingdings" pitchFamily="2" charset="2"/>
              <a:buChar char="Ø"/>
            </a:pPr>
            <a:r>
              <a:rPr lang="en-US" altLang="en-US" sz="1800" smtClean="0"/>
              <a:t>A number corresponding to the desired delay would be added  to this captured value and stored in an output compare register.</a:t>
            </a:r>
          </a:p>
        </p:txBody>
      </p:sp>
      <p:sp>
        <p:nvSpPr>
          <p:cNvPr id="22553" name="Line 29"/>
          <p:cNvSpPr>
            <a:spLocks noChangeShapeType="1"/>
          </p:cNvSpPr>
          <p:nvPr/>
        </p:nvSpPr>
        <p:spPr bwMode="auto">
          <a:xfrm>
            <a:off x="838200" y="5638800"/>
            <a:ext cx="7543800"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54" name="Freeform 30"/>
          <p:cNvSpPr>
            <a:spLocks/>
          </p:cNvSpPr>
          <p:nvPr/>
        </p:nvSpPr>
        <p:spPr bwMode="auto">
          <a:xfrm>
            <a:off x="990600" y="4953000"/>
            <a:ext cx="1449388" cy="687388"/>
          </a:xfrm>
          <a:custGeom>
            <a:avLst/>
            <a:gdLst>
              <a:gd name="T0" fmla="*/ 0 w 913"/>
              <a:gd name="T1" fmla="*/ 2147483647 h 433"/>
              <a:gd name="T2" fmla="*/ 2147483647 w 913"/>
              <a:gd name="T3" fmla="*/ 0 h 433"/>
              <a:gd name="T4" fmla="*/ 2147483647 w 913"/>
              <a:gd name="T5" fmla="*/ 0 h 433"/>
              <a:gd name="T6" fmla="*/ 0 60000 65536"/>
              <a:gd name="T7" fmla="*/ 0 60000 65536"/>
              <a:gd name="T8" fmla="*/ 0 60000 65536"/>
              <a:gd name="T9" fmla="*/ 0 w 913"/>
              <a:gd name="T10" fmla="*/ 0 h 433"/>
              <a:gd name="T11" fmla="*/ 913 w 913"/>
              <a:gd name="T12" fmla="*/ 433 h 433"/>
            </a:gdLst>
            <a:ahLst/>
            <a:cxnLst>
              <a:cxn ang="T6">
                <a:pos x="T0" y="T1"/>
              </a:cxn>
              <a:cxn ang="T7">
                <a:pos x="T2" y="T3"/>
              </a:cxn>
              <a:cxn ang="T8">
                <a:pos x="T4" y="T5"/>
              </a:cxn>
            </a:cxnLst>
            <a:rect l="T9" t="T10" r="T11" b="T12"/>
            <a:pathLst>
              <a:path w="913" h="433">
                <a:moveTo>
                  <a:pt x="0" y="432"/>
                </a:moveTo>
                <a:lnTo>
                  <a:pt x="240" y="0"/>
                </a:lnTo>
                <a:lnTo>
                  <a:pt x="91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5" name="Line 31"/>
          <p:cNvSpPr>
            <a:spLocks noChangeShapeType="1"/>
          </p:cNvSpPr>
          <p:nvPr/>
        </p:nvSpPr>
        <p:spPr bwMode="auto">
          <a:xfrm>
            <a:off x="2438400" y="4953000"/>
            <a:ext cx="47244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56" name="Line 32"/>
          <p:cNvSpPr>
            <a:spLocks noChangeShapeType="1"/>
          </p:cNvSpPr>
          <p:nvPr/>
        </p:nvSpPr>
        <p:spPr bwMode="auto">
          <a:xfrm>
            <a:off x="1524000" y="4724400"/>
            <a:ext cx="0" cy="914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57" name="Rectangle 33"/>
          <p:cNvSpPr>
            <a:spLocks noChangeArrowheads="1"/>
          </p:cNvSpPr>
          <p:nvPr/>
        </p:nvSpPr>
        <p:spPr bwMode="auto">
          <a:xfrm>
            <a:off x="1127125" y="4418013"/>
            <a:ext cx="790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t>Time t</a:t>
            </a:r>
            <a:r>
              <a:rPr lang="en-US" altLang="en-US" sz="1600" baseline="-25000"/>
              <a:t>0</a:t>
            </a:r>
          </a:p>
        </p:txBody>
      </p:sp>
      <p:sp>
        <p:nvSpPr>
          <p:cNvPr id="22558" name="Rectangle 34"/>
          <p:cNvSpPr>
            <a:spLocks noChangeArrowheads="1"/>
          </p:cNvSpPr>
          <p:nvPr/>
        </p:nvSpPr>
        <p:spPr bwMode="auto">
          <a:xfrm>
            <a:off x="6384925" y="4341813"/>
            <a:ext cx="1446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t>Time t</a:t>
            </a:r>
            <a:r>
              <a:rPr lang="en-US" altLang="en-US" sz="1600" baseline="-25000"/>
              <a:t>0</a:t>
            </a:r>
            <a:r>
              <a:rPr lang="en-US" altLang="en-US" sz="1600"/>
              <a:t> + delay</a:t>
            </a:r>
          </a:p>
        </p:txBody>
      </p:sp>
      <p:sp>
        <p:nvSpPr>
          <p:cNvPr id="22559" name="Line 35"/>
          <p:cNvSpPr>
            <a:spLocks noChangeShapeType="1"/>
          </p:cNvSpPr>
          <p:nvPr/>
        </p:nvSpPr>
        <p:spPr bwMode="auto">
          <a:xfrm>
            <a:off x="7162800" y="4724400"/>
            <a:ext cx="0" cy="914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60" name="Rectangle 36"/>
          <p:cNvSpPr>
            <a:spLocks noChangeArrowheads="1"/>
          </p:cNvSpPr>
          <p:nvPr/>
        </p:nvSpPr>
        <p:spPr bwMode="auto">
          <a:xfrm>
            <a:off x="669925" y="5713413"/>
            <a:ext cx="1960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t>Time of reference</a:t>
            </a:r>
          </a:p>
          <a:p>
            <a:pPr>
              <a:spcBef>
                <a:spcPct val="0"/>
              </a:spcBef>
              <a:buSzTx/>
              <a:buFontTx/>
              <a:buNone/>
            </a:pPr>
            <a:r>
              <a:rPr lang="en-US" altLang="en-US" sz="1600"/>
              <a:t>(set up by signal edge</a:t>
            </a:r>
          </a:p>
        </p:txBody>
      </p:sp>
      <p:sp>
        <p:nvSpPr>
          <p:cNvPr id="22561" name="Rectangle 37"/>
          <p:cNvSpPr>
            <a:spLocks noChangeArrowheads="1"/>
          </p:cNvSpPr>
          <p:nvPr/>
        </p:nvSpPr>
        <p:spPr bwMode="auto">
          <a:xfrm>
            <a:off x="6461125" y="5713413"/>
            <a:ext cx="23225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t>Time to activate</a:t>
            </a:r>
          </a:p>
          <a:p>
            <a:pPr>
              <a:spcBef>
                <a:spcPct val="0"/>
              </a:spcBef>
              <a:buSzTx/>
              <a:buFontTx/>
              <a:buNone/>
            </a:pPr>
            <a:r>
              <a:rPr lang="en-US" altLang="en-US" sz="1600"/>
              <a:t>the output signal</a:t>
            </a:r>
          </a:p>
          <a:p>
            <a:pPr>
              <a:spcBef>
                <a:spcPct val="0"/>
              </a:spcBef>
              <a:buSzTx/>
              <a:buFontTx/>
              <a:buNone/>
            </a:pPr>
            <a:r>
              <a:rPr lang="en-US" altLang="en-US" sz="1600"/>
              <a:t>(set up by output-compare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355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355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4C9D348-CBAB-4513-A0BE-29608CFD0737}" type="slidenum">
              <a:rPr lang="en-US" altLang="en-US" sz="1800" smtClean="0">
                <a:solidFill>
                  <a:srgbClr val="8A3704"/>
                </a:solidFill>
              </a:rPr>
              <a:pPr>
                <a:spcBef>
                  <a:spcPct val="0"/>
                </a:spcBef>
                <a:buSzTx/>
                <a:buFontTx/>
                <a:buNone/>
              </a:pPr>
              <a:t>22</a:t>
            </a:fld>
            <a:endParaRPr lang="en-US" altLang="en-US" sz="1800" smtClean="0">
              <a:solidFill>
                <a:srgbClr val="8A3704"/>
              </a:solidFill>
            </a:endParaRPr>
          </a:p>
        </p:txBody>
      </p:sp>
      <p:sp>
        <p:nvSpPr>
          <p:cNvPr id="23557" name="Rectangle 17"/>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23558" name="Rectangle 18"/>
          <p:cNvSpPr>
            <a:spLocks noGrp="1" noChangeArrowheads="1"/>
          </p:cNvSpPr>
          <p:nvPr>
            <p:ph type="body" sz="half" idx="1"/>
          </p:nvPr>
        </p:nvSpPr>
        <p:spPr>
          <a:xfrm>
            <a:off x="685800" y="685800"/>
            <a:ext cx="7772400" cy="1143000"/>
          </a:xfrm>
          <a:noFill/>
        </p:spPr>
        <p:txBody>
          <a:bodyPr/>
          <a:lstStyle/>
          <a:p>
            <a:pPr>
              <a:lnSpc>
                <a:spcPct val="80000"/>
              </a:lnSpc>
              <a:buFontTx/>
              <a:buNone/>
            </a:pPr>
            <a:r>
              <a:rPr lang="en-US" altLang="en-US" sz="1800" b="1" i="1" u="sng" smtClean="0">
                <a:solidFill>
                  <a:srgbClr val="8A3704"/>
                </a:solidFill>
              </a:rPr>
              <a:t>Duty cycle measurement </a:t>
            </a:r>
            <a:r>
              <a:rPr lang="en-US" altLang="en-US" sz="1800" b="1" i="1" smtClean="0">
                <a:solidFill>
                  <a:srgbClr val="8A3704"/>
                </a:solidFill>
              </a:rPr>
              <a:t>:</a:t>
            </a:r>
            <a:r>
              <a:rPr lang="en-US" altLang="en-US" sz="1800" smtClean="0">
                <a:solidFill>
                  <a:srgbClr val="8A3704"/>
                </a:solidFill>
              </a:rPr>
              <a:t> </a:t>
            </a:r>
          </a:p>
          <a:p>
            <a:pPr>
              <a:lnSpc>
                <a:spcPct val="80000"/>
              </a:lnSpc>
              <a:buClr>
                <a:srgbClr val="8A3704"/>
              </a:buClr>
              <a:buFont typeface="Wingdings" pitchFamily="2" charset="2"/>
              <a:buChar char="Ø"/>
            </a:pPr>
            <a:r>
              <a:rPr lang="en-US" altLang="en-US" sz="1800" smtClean="0"/>
              <a:t>The duty cycle is the percent of time that the signal is high within a period in a periodic digital signal. </a:t>
            </a:r>
          </a:p>
          <a:p>
            <a:pPr>
              <a:lnSpc>
                <a:spcPct val="80000"/>
              </a:lnSpc>
              <a:buClr>
                <a:srgbClr val="8A3704"/>
              </a:buClr>
              <a:buFont typeface="Wingdings" pitchFamily="2" charset="2"/>
              <a:buChar char="Ø"/>
            </a:pPr>
            <a:r>
              <a:rPr lang="en-US" altLang="en-US" sz="1800" smtClean="0"/>
              <a:t>The duty cycle can be measured as follow:</a:t>
            </a:r>
          </a:p>
        </p:txBody>
      </p:sp>
      <p:sp>
        <p:nvSpPr>
          <p:cNvPr id="23559" name="Line 19"/>
          <p:cNvSpPr>
            <a:spLocks noChangeShapeType="1"/>
          </p:cNvSpPr>
          <p:nvPr/>
        </p:nvSpPr>
        <p:spPr bwMode="auto">
          <a:xfrm>
            <a:off x="1295400" y="2971800"/>
            <a:ext cx="609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0" name="Line 20"/>
          <p:cNvSpPr>
            <a:spLocks noChangeShapeType="1"/>
          </p:cNvSpPr>
          <p:nvPr/>
        </p:nvSpPr>
        <p:spPr bwMode="auto">
          <a:xfrm flipV="1">
            <a:off x="1905000" y="25908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1" name="Line 21"/>
          <p:cNvSpPr>
            <a:spLocks noChangeShapeType="1"/>
          </p:cNvSpPr>
          <p:nvPr/>
        </p:nvSpPr>
        <p:spPr bwMode="auto">
          <a:xfrm>
            <a:off x="1905000" y="2590800"/>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2" name="Line 22"/>
          <p:cNvSpPr>
            <a:spLocks noChangeShapeType="1"/>
          </p:cNvSpPr>
          <p:nvPr/>
        </p:nvSpPr>
        <p:spPr bwMode="auto">
          <a:xfrm flipV="1">
            <a:off x="2590800" y="25908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3" name="Line 23"/>
          <p:cNvSpPr>
            <a:spLocks noChangeShapeType="1"/>
          </p:cNvSpPr>
          <p:nvPr/>
        </p:nvSpPr>
        <p:spPr bwMode="auto">
          <a:xfrm>
            <a:off x="2590800" y="2971800"/>
            <a:ext cx="1219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4" name="Line 24"/>
          <p:cNvSpPr>
            <a:spLocks noChangeShapeType="1"/>
          </p:cNvSpPr>
          <p:nvPr/>
        </p:nvSpPr>
        <p:spPr bwMode="auto">
          <a:xfrm flipV="1">
            <a:off x="3810000" y="25908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5" name="Line 25"/>
          <p:cNvSpPr>
            <a:spLocks noChangeShapeType="1"/>
          </p:cNvSpPr>
          <p:nvPr/>
        </p:nvSpPr>
        <p:spPr bwMode="auto">
          <a:xfrm>
            <a:off x="3810000" y="2590800"/>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6" name="Line 26"/>
          <p:cNvSpPr>
            <a:spLocks noChangeShapeType="1"/>
          </p:cNvSpPr>
          <p:nvPr/>
        </p:nvSpPr>
        <p:spPr bwMode="auto">
          <a:xfrm flipV="1">
            <a:off x="1905000" y="2133600"/>
            <a:ext cx="0" cy="3810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7" name="Line 27"/>
          <p:cNvSpPr>
            <a:spLocks noChangeShapeType="1"/>
          </p:cNvSpPr>
          <p:nvPr/>
        </p:nvSpPr>
        <p:spPr bwMode="auto">
          <a:xfrm flipV="1">
            <a:off x="3810000" y="2133600"/>
            <a:ext cx="0" cy="3810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8" name="Line 28"/>
          <p:cNvSpPr>
            <a:spLocks noChangeShapeType="1"/>
          </p:cNvSpPr>
          <p:nvPr/>
        </p:nvSpPr>
        <p:spPr bwMode="auto">
          <a:xfrm flipV="1">
            <a:off x="2590800" y="2362200"/>
            <a:ext cx="0" cy="1524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9" name="Line 29"/>
          <p:cNvSpPr>
            <a:spLocks noChangeShapeType="1"/>
          </p:cNvSpPr>
          <p:nvPr/>
        </p:nvSpPr>
        <p:spPr bwMode="auto">
          <a:xfrm flipH="1">
            <a:off x="1905000" y="2438400"/>
            <a:ext cx="152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0" name="Line 30"/>
          <p:cNvSpPr>
            <a:spLocks noChangeShapeType="1"/>
          </p:cNvSpPr>
          <p:nvPr/>
        </p:nvSpPr>
        <p:spPr bwMode="auto">
          <a:xfrm>
            <a:off x="2438400" y="2438400"/>
            <a:ext cx="152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1" name="Line 31"/>
          <p:cNvSpPr>
            <a:spLocks noChangeShapeType="1"/>
          </p:cNvSpPr>
          <p:nvPr/>
        </p:nvSpPr>
        <p:spPr bwMode="auto">
          <a:xfrm flipH="1">
            <a:off x="1905000" y="2209800"/>
            <a:ext cx="68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2" name="Line 32"/>
          <p:cNvSpPr>
            <a:spLocks noChangeShapeType="1"/>
          </p:cNvSpPr>
          <p:nvPr/>
        </p:nvSpPr>
        <p:spPr bwMode="auto">
          <a:xfrm>
            <a:off x="3124200" y="2209800"/>
            <a:ext cx="68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23573" name="Object 33"/>
          <p:cNvGraphicFramePr>
            <a:graphicFrameLocks noGrp="1" noChangeAspect="1"/>
          </p:cNvGraphicFramePr>
          <p:nvPr>
            <p:ph sz="half" idx="2"/>
          </p:nvPr>
        </p:nvGraphicFramePr>
        <p:xfrm>
          <a:off x="2057400" y="2286000"/>
          <a:ext cx="368300" cy="295275"/>
        </p:xfrm>
        <a:graphic>
          <a:graphicData uri="http://schemas.openxmlformats.org/presentationml/2006/ole">
            <mc:AlternateContent xmlns:mc="http://schemas.openxmlformats.org/markup-compatibility/2006">
              <mc:Choice xmlns:v="urn:schemas-microsoft-com:vml" Requires="v">
                <p:oleObj spid="_x0000_s23619" name="Equation" r:id="rId4" imgW="253780" imgH="203024" progId="Equation.3">
                  <p:embed/>
                </p:oleObj>
              </mc:Choice>
              <mc:Fallback>
                <p:oleObj name="Equation" r:id="rId4" imgW="253780" imgH="203024" progId="Equation.3">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286000"/>
                        <a:ext cx="3683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4" name="Object 36"/>
          <p:cNvGraphicFramePr>
            <a:graphicFrameLocks noChangeAspect="1"/>
          </p:cNvGraphicFramePr>
          <p:nvPr/>
        </p:nvGraphicFramePr>
        <p:xfrm>
          <a:off x="2743200" y="1981200"/>
          <a:ext cx="258763" cy="304800"/>
        </p:xfrm>
        <a:graphic>
          <a:graphicData uri="http://schemas.openxmlformats.org/presentationml/2006/ole">
            <mc:AlternateContent xmlns:mc="http://schemas.openxmlformats.org/markup-compatibility/2006">
              <mc:Choice xmlns:v="urn:schemas-microsoft-com:vml" Requires="v">
                <p:oleObj spid="_x0000_s23620" name="Equation" r:id="rId6" imgW="139579" imgH="164957" progId="Equation.3">
                  <p:embed/>
                </p:oleObj>
              </mc:Choice>
              <mc:Fallback>
                <p:oleObj name="Equation" r:id="rId6" imgW="139579" imgH="164957"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1981200"/>
                        <a:ext cx="2587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5" name="Object 37"/>
          <p:cNvGraphicFramePr>
            <a:graphicFrameLocks noChangeAspect="1"/>
          </p:cNvGraphicFramePr>
          <p:nvPr/>
        </p:nvGraphicFramePr>
        <p:xfrm>
          <a:off x="4953000" y="2249488"/>
          <a:ext cx="2590800" cy="677862"/>
        </p:xfrm>
        <a:graphic>
          <a:graphicData uri="http://schemas.openxmlformats.org/presentationml/2006/ole">
            <mc:AlternateContent xmlns:mc="http://schemas.openxmlformats.org/markup-compatibility/2006">
              <mc:Choice xmlns:v="urn:schemas-microsoft-com:vml" Requires="v">
                <p:oleObj spid="_x0000_s23621" name="Equation" r:id="rId8" imgW="1497950" imgH="393529" progId="Equation.3">
                  <p:embed/>
                </p:oleObj>
              </mc:Choice>
              <mc:Fallback>
                <p:oleObj name="Equation" r:id="rId8" imgW="1497950" imgH="393529"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249488"/>
                        <a:ext cx="2590800"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6" name="Rectangle 38"/>
          <p:cNvSpPr>
            <a:spLocks noChangeArrowheads="1"/>
          </p:cNvSpPr>
          <p:nvPr/>
        </p:nvSpPr>
        <p:spPr bwMode="auto">
          <a:xfrm>
            <a:off x="685800" y="32766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0000"/>
              </a:lnSpc>
              <a:buFontTx/>
              <a:buNone/>
            </a:pPr>
            <a:r>
              <a:rPr lang="en-US" altLang="en-US" sz="1800" b="1" i="1" u="sng">
                <a:solidFill>
                  <a:srgbClr val="8A3704"/>
                </a:solidFill>
              </a:rPr>
              <a:t>Phase difference measurement </a:t>
            </a:r>
            <a:r>
              <a:rPr lang="en-US" altLang="en-US" sz="1800" b="1" i="1">
                <a:solidFill>
                  <a:srgbClr val="8A3704"/>
                </a:solidFill>
              </a:rPr>
              <a:t>:</a:t>
            </a:r>
            <a:r>
              <a:rPr lang="en-US" altLang="en-US" sz="1800">
                <a:solidFill>
                  <a:srgbClr val="8A3704"/>
                </a:solidFill>
              </a:rPr>
              <a:t> </a:t>
            </a:r>
          </a:p>
          <a:p>
            <a:pPr>
              <a:lnSpc>
                <a:spcPct val="80000"/>
              </a:lnSpc>
              <a:buClr>
                <a:srgbClr val="8A3704"/>
              </a:buClr>
              <a:buFont typeface="Wingdings" pitchFamily="2" charset="2"/>
              <a:buChar char="Ø"/>
            </a:pPr>
            <a:r>
              <a:rPr lang="en-US" altLang="en-US" sz="1800"/>
              <a:t>The </a:t>
            </a:r>
            <a:r>
              <a:rPr lang="en-US" altLang="en-US" sz="1800" i="1"/>
              <a:t>phase difference</a:t>
            </a:r>
            <a:r>
              <a:rPr lang="en-US" altLang="en-US" sz="1800"/>
              <a:t> is defined as the difference of arrival times (in percentage of period) of two signals that have the same frequency but do not coincide on their rising and falling edges. </a:t>
            </a:r>
          </a:p>
          <a:p>
            <a:pPr>
              <a:lnSpc>
                <a:spcPct val="80000"/>
              </a:lnSpc>
              <a:buClr>
                <a:srgbClr val="8A3704"/>
              </a:buClr>
              <a:buFont typeface="Wingdings" pitchFamily="2" charset="2"/>
              <a:buChar char="Ø"/>
            </a:pPr>
            <a:r>
              <a:rPr lang="en-US" altLang="en-US" sz="1800"/>
              <a:t>The </a:t>
            </a:r>
            <a:r>
              <a:rPr lang="en-US" altLang="en-US" sz="1800" i="1"/>
              <a:t>phase difference</a:t>
            </a:r>
            <a:r>
              <a:rPr lang="en-US" altLang="en-US" sz="1800"/>
              <a:t> can be measured as follow:</a:t>
            </a:r>
          </a:p>
        </p:txBody>
      </p:sp>
      <p:sp>
        <p:nvSpPr>
          <p:cNvPr id="23577" name="Line 39"/>
          <p:cNvSpPr>
            <a:spLocks noChangeShapeType="1"/>
          </p:cNvSpPr>
          <p:nvPr/>
        </p:nvSpPr>
        <p:spPr bwMode="auto">
          <a:xfrm>
            <a:off x="1752600" y="5410200"/>
            <a:ext cx="304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78" name="Line 40"/>
          <p:cNvSpPr>
            <a:spLocks noChangeShapeType="1"/>
          </p:cNvSpPr>
          <p:nvPr/>
        </p:nvSpPr>
        <p:spPr bwMode="auto">
          <a:xfrm flipV="1">
            <a:off x="2057400" y="50292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79" name="Line 41"/>
          <p:cNvSpPr>
            <a:spLocks noChangeShapeType="1"/>
          </p:cNvSpPr>
          <p:nvPr/>
        </p:nvSpPr>
        <p:spPr bwMode="auto">
          <a:xfrm>
            <a:off x="2057400" y="5029200"/>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0" name="Line 42"/>
          <p:cNvSpPr>
            <a:spLocks noChangeShapeType="1"/>
          </p:cNvSpPr>
          <p:nvPr/>
        </p:nvSpPr>
        <p:spPr bwMode="auto">
          <a:xfrm flipV="1">
            <a:off x="2743200" y="50292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1" name="Line 43"/>
          <p:cNvSpPr>
            <a:spLocks noChangeShapeType="1"/>
          </p:cNvSpPr>
          <p:nvPr/>
        </p:nvSpPr>
        <p:spPr bwMode="auto">
          <a:xfrm>
            <a:off x="2743200" y="5410200"/>
            <a:ext cx="1219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2" name="Line 44"/>
          <p:cNvSpPr>
            <a:spLocks noChangeShapeType="1"/>
          </p:cNvSpPr>
          <p:nvPr/>
        </p:nvSpPr>
        <p:spPr bwMode="auto">
          <a:xfrm flipV="1">
            <a:off x="3962400" y="50292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3" name="Line 45"/>
          <p:cNvSpPr>
            <a:spLocks noChangeShapeType="1"/>
          </p:cNvSpPr>
          <p:nvPr/>
        </p:nvSpPr>
        <p:spPr bwMode="auto">
          <a:xfrm>
            <a:off x="3962400" y="5029200"/>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4" name="Line 46"/>
          <p:cNvSpPr>
            <a:spLocks noChangeShapeType="1"/>
          </p:cNvSpPr>
          <p:nvPr/>
        </p:nvSpPr>
        <p:spPr bwMode="auto">
          <a:xfrm flipV="1">
            <a:off x="4648200" y="50292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5" name="Line 47"/>
          <p:cNvSpPr>
            <a:spLocks noChangeShapeType="1"/>
          </p:cNvSpPr>
          <p:nvPr/>
        </p:nvSpPr>
        <p:spPr bwMode="auto">
          <a:xfrm>
            <a:off x="4648200" y="5410200"/>
            <a:ext cx="609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6" name="Line 48"/>
          <p:cNvSpPr>
            <a:spLocks noChangeShapeType="1"/>
          </p:cNvSpPr>
          <p:nvPr/>
        </p:nvSpPr>
        <p:spPr bwMode="auto">
          <a:xfrm>
            <a:off x="1828800" y="6096000"/>
            <a:ext cx="609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7" name="Line 49"/>
          <p:cNvSpPr>
            <a:spLocks noChangeShapeType="1"/>
          </p:cNvSpPr>
          <p:nvPr/>
        </p:nvSpPr>
        <p:spPr bwMode="auto">
          <a:xfrm flipV="1">
            <a:off x="2438400" y="57150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8" name="Line 50"/>
          <p:cNvSpPr>
            <a:spLocks noChangeShapeType="1"/>
          </p:cNvSpPr>
          <p:nvPr/>
        </p:nvSpPr>
        <p:spPr bwMode="auto">
          <a:xfrm>
            <a:off x="2438400" y="5715000"/>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9" name="Line 51"/>
          <p:cNvSpPr>
            <a:spLocks noChangeShapeType="1"/>
          </p:cNvSpPr>
          <p:nvPr/>
        </p:nvSpPr>
        <p:spPr bwMode="auto">
          <a:xfrm flipV="1">
            <a:off x="3124200" y="57150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0" name="Line 52"/>
          <p:cNvSpPr>
            <a:spLocks noChangeShapeType="1"/>
          </p:cNvSpPr>
          <p:nvPr/>
        </p:nvSpPr>
        <p:spPr bwMode="auto">
          <a:xfrm>
            <a:off x="3124200" y="6096000"/>
            <a:ext cx="1219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1" name="Line 53"/>
          <p:cNvSpPr>
            <a:spLocks noChangeShapeType="1"/>
          </p:cNvSpPr>
          <p:nvPr/>
        </p:nvSpPr>
        <p:spPr bwMode="auto">
          <a:xfrm flipV="1">
            <a:off x="4343400" y="57150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2" name="Line 54"/>
          <p:cNvSpPr>
            <a:spLocks noChangeShapeType="1"/>
          </p:cNvSpPr>
          <p:nvPr/>
        </p:nvSpPr>
        <p:spPr bwMode="auto">
          <a:xfrm>
            <a:off x="4343400" y="5715000"/>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3" name="Line 55"/>
          <p:cNvSpPr>
            <a:spLocks noChangeShapeType="1"/>
          </p:cNvSpPr>
          <p:nvPr/>
        </p:nvSpPr>
        <p:spPr bwMode="auto">
          <a:xfrm flipV="1">
            <a:off x="5029200" y="571500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4" name="Line 56"/>
          <p:cNvSpPr>
            <a:spLocks noChangeShapeType="1"/>
          </p:cNvSpPr>
          <p:nvPr/>
        </p:nvSpPr>
        <p:spPr bwMode="auto">
          <a:xfrm>
            <a:off x="5029200" y="6096000"/>
            <a:ext cx="609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5" name="Line 57"/>
          <p:cNvSpPr>
            <a:spLocks noChangeShapeType="1"/>
          </p:cNvSpPr>
          <p:nvPr/>
        </p:nvSpPr>
        <p:spPr bwMode="auto">
          <a:xfrm flipV="1">
            <a:off x="2057400" y="4800600"/>
            <a:ext cx="0" cy="10668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6" name="Line 58"/>
          <p:cNvSpPr>
            <a:spLocks noChangeShapeType="1"/>
          </p:cNvSpPr>
          <p:nvPr/>
        </p:nvSpPr>
        <p:spPr bwMode="auto">
          <a:xfrm flipV="1">
            <a:off x="3962400" y="4724400"/>
            <a:ext cx="0" cy="2286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97" name="Line 59"/>
          <p:cNvSpPr>
            <a:spLocks noChangeShapeType="1"/>
          </p:cNvSpPr>
          <p:nvPr/>
        </p:nvSpPr>
        <p:spPr bwMode="auto">
          <a:xfrm flipH="1">
            <a:off x="2438400" y="5562600"/>
            <a:ext cx="152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98" name="Line 60"/>
          <p:cNvSpPr>
            <a:spLocks noChangeShapeType="1"/>
          </p:cNvSpPr>
          <p:nvPr/>
        </p:nvSpPr>
        <p:spPr bwMode="auto">
          <a:xfrm>
            <a:off x="1905000" y="5562600"/>
            <a:ext cx="152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99" name="Line 61"/>
          <p:cNvSpPr>
            <a:spLocks noChangeShapeType="1"/>
          </p:cNvSpPr>
          <p:nvPr/>
        </p:nvSpPr>
        <p:spPr bwMode="auto">
          <a:xfrm flipH="1">
            <a:off x="2057400" y="4876800"/>
            <a:ext cx="68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600" name="Line 62"/>
          <p:cNvSpPr>
            <a:spLocks noChangeShapeType="1"/>
          </p:cNvSpPr>
          <p:nvPr/>
        </p:nvSpPr>
        <p:spPr bwMode="auto">
          <a:xfrm>
            <a:off x="3276600" y="4876800"/>
            <a:ext cx="68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23601" name="Object 63"/>
          <p:cNvGraphicFramePr>
            <a:graphicFrameLocks noChangeAspect="1"/>
          </p:cNvGraphicFramePr>
          <p:nvPr/>
        </p:nvGraphicFramePr>
        <p:xfrm>
          <a:off x="2057400" y="5419725"/>
          <a:ext cx="368300" cy="295275"/>
        </p:xfrm>
        <a:graphic>
          <a:graphicData uri="http://schemas.openxmlformats.org/presentationml/2006/ole">
            <mc:AlternateContent xmlns:mc="http://schemas.openxmlformats.org/markup-compatibility/2006">
              <mc:Choice xmlns:v="urn:schemas-microsoft-com:vml" Requires="v">
                <p:oleObj spid="_x0000_s23622" name="Equation" r:id="rId10" imgW="253780" imgH="203024" progId="Equation.3">
                  <p:embed/>
                </p:oleObj>
              </mc:Choice>
              <mc:Fallback>
                <p:oleObj name="Equation" r:id="rId10" imgW="253780" imgH="203024" progId="Equation.3">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419725"/>
                        <a:ext cx="3683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2" name="Object 64"/>
          <p:cNvGraphicFramePr>
            <a:graphicFrameLocks noChangeAspect="1"/>
          </p:cNvGraphicFramePr>
          <p:nvPr/>
        </p:nvGraphicFramePr>
        <p:xfrm>
          <a:off x="2895600" y="4648200"/>
          <a:ext cx="258763" cy="304800"/>
        </p:xfrm>
        <a:graphic>
          <a:graphicData uri="http://schemas.openxmlformats.org/presentationml/2006/ole">
            <mc:AlternateContent xmlns:mc="http://schemas.openxmlformats.org/markup-compatibility/2006">
              <mc:Choice xmlns:v="urn:schemas-microsoft-com:vml" Requires="v">
                <p:oleObj spid="_x0000_s23623" name="Equation" r:id="rId11" imgW="139579" imgH="164957" progId="Equation.3">
                  <p:embed/>
                </p:oleObj>
              </mc:Choice>
              <mc:Fallback>
                <p:oleObj name="Equation" r:id="rId11" imgW="139579" imgH="164957" progId="Equation.3">
                  <p:embed/>
                  <p:pic>
                    <p:nvPicPr>
                      <p:cNvPr id="0" name="Object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4648200"/>
                        <a:ext cx="2587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03" name="Line 65"/>
          <p:cNvSpPr>
            <a:spLocks noChangeShapeType="1"/>
          </p:cNvSpPr>
          <p:nvPr/>
        </p:nvSpPr>
        <p:spPr bwMode="auto">
          <a:xfrm flipV="1">
            <a:off x="2438400" y="5410200"/>
            <a:ext cx="0" cy="2286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604" name="Text Box 66"/>
          <p:cNvSpPr txBox="1">
            <a:spLocks noChangeArrowheads="1"/>
          </p:cNvSpPr>
          <p:nvPr/>
        </p:nvSpPr>
        <p:spPr bwMode="auto">
          <a:xfrm>
            <a:off x="457200" y="56530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b="1"/>
              <a:t>Signal S2</a:t>
            </a:r>
          </a:p>
        </p:txBody>
      </p:sp>
      <p:sp>
        <p:nvSpPr>
          <p:cNvPr id="23605" name="Text Box 67"/>
          <p:cNvSpPr txBox="1">
            <a:spLocks noChangeArrowheads="1"/>
          </p:cNvSpPr>
          <p:nvPr/>
        </p:nvSpPr>
        <p:spPr bwMode="auto">
          <a:xfrm>
            <a:off x="457200" y="49530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b="1"/>
              <a:t>Signal S1</a:t>
            </a:r>
          </a:p>
        </p:txBody>
      </p:sp>
      <p:graphicFrame>
        <p:nvGraphicFramePr>
          <p:cNvPr id="23606" name="Object 68"/>
          <p:cNvGraphicFramePr>
            <a:graphicFrameLocks noChangeAspect="1"/>
          </p:cNvGraphicFramePr>
          <p:nvPr/>
        </p:nvGraphicFramePr>
        <p:xfrm>
          <a:off x="5340350" y="5265738"/>
          <a:ext cx="3117850" cy="677862"/>
        </p:xfrm>
        <a:graphic>
          <a:graphicData uri="http://schemas.openxmlformats.org/presentationml/2006/ole">
            <mc:AlternateContent xmlns:mc="http://schemas.openxmlformats.org/markup-compatibility/2006">
              <mc:Choice xmlns:v="urn:schemas-microsoft-com:vml" Requires="v">
                <p:oleObj spid="_x0000_s23624" name="Equation" r:id="rId13" imgW="1803400" imgH="393700" progId="Equation.3">
                  <p:embed/>
                </p:oleObj>
              </mc:Choice>
              <mc:Fallback>
                <p:oleObj name="Equation" r:id="rId13" imgW="1803400" imgH="393700" progId="Equation.3">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0350" y="5265738"/>
                        <a:ext cx="3117850"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45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6DF791B-9BBB-4A3B-BE34-709BD2567365}" type="slidenum">
              <a:rPr lang="en-US" altLang="en-US" sz="1800" smtClean="0">
                <a:solidFill>
                  <a:srgbClr val="8A3704"/>
                </a:solidFill>
              </a:rPr>
              <a:pPr>
                <a:spcBef>
                  <a:spcPct val="0"/>
                </a:spcBef>
                <a:buSzTx/>
                <a:buFontTx/>
                <a:buNone/>
              </a:pPr>
              <a:t>23</a:t>
            </a:fld>
            <a:endParaRPr lang="en-US" altLang="en-US" sz="1800" smtClean="0">
              <a:solidFill>
                <a:srgbClr val="8A3704"/>
              </a:solidFill>
            </a:endParaRPr>
          </a:p>
        </p:txBody>
      </p:sp>
      <p:sp>
        <p:nvSpPr>
          <p:cNvPr id="24581" name="Rectangle 2"/>
          <p:cNvSpPr>
            <a:spLocks noGrp="1" noChangeArrowheads="1"/>
          </p:cNvSpPr>
          <p:nvPr>
            <p:ph type="title"/>
          </p:nvPr>
        </p:nvSpPr>
        <p:spPr>
          <a:xfrm>
            <a:off x="685800" y="304800"/>
            <a:ext cx="7772400" cy="1143000"/>
          </a:xfrm>
          <a:noFill/>
        </p:spPr>
        <p:txBody>
          <a:bodyPr/>
          <a:lstStyle/>
          <a:p>
            <a:r>
              <a:rPr lang="en-US" altLang="en-US" sz="3200" smtClean="0">
                <a:solidFill>
                  <a:srgbClr val="8A3704"/>
                </a:solidFill>
              </a:rPr>
              <a:t>Sequence of Operation of the Input-Capture Subsystem</a:t>
            </a:r>
          </a:p>
        </p:txBody>
      </p:sp>
      <p:sp>
        <p:nvSpPr>
          <p:cNvPr id="24582" name="Rectangle 3"/>
          <p:cNvSpPr>
            <a:spLocks noGrp="1" noChangeArrowheads="1"/>
          </p:cNvSpPr>
          <p:nvPr>
            <p:ph type="body" idx="1"/>
          </p:nvPr>
        </p:nvSpPr>
        <p:spPr>
          <a:noFill/>
        </p:spPr>
        <p:txBody>
          <a:bodyPr/>
          <a:lstStyle/>
          <a:p>
            <a:pPr>
              <a:buClr>
                <a:srgbClr val="8A3704"/>
              </a:buClr>
              <a:buFont typeface="Wingdings" pitchFamily="2" charset="2"/>
              <a:buChar char="Œ"/>
            </a:pPr>
            <a:r>
              <a:rPr lang="en-US" altLang="en-US" sz="2400" smtClean="0"/>
              <a:t>When an edge is detected by the input-capture pin, the value of the timer counter register is latched into the corresponding input-capture register.</a:t>
            </a:r>
          </a:p>
          <a:p>
            <a:pPr>
              <a:buClr>
                <a:srgbClr val="8A3704"/>
              </a:buClr>
              <a:buFont typeface="Wingdings" pitchFamily="2" charset="2"/>
              <a:buChar char=""/>
            </a:pPr>
            <a:r>
              <a:rPr lang="en-US" altLang="en-US" sz="2400" smtClean="0"/>
              <a:t>As soon as the value of the timer counter register is latched, the corresponding flag in the Flag 1 register is immediately set to 1.</a:t>
            </a:r>
          </a:p>
          <a:p>
            <a:pPr>
              <a:buClr>
                <a:srgbClr val="8A3704"/>
              </a:buClr>
              <a:buFont typeface="Wingdings" pitchFamily="2" charset="2"/>
              <a:buChar char=""/>
            </a:pPr>
            <a:r>
              <a:rPr lang="en-US" altLang="en-US" sz="2400" smtClean="0"/>
              <a:t>If the corresponding input-capture interrupt enable bit in the TMSK1 register is set, the detected edge also generates an interrupt.</a:t>
            </a:r>
          </a:p>
        </p:txBody>
      </p:sp>
      <p:sp>
        <p:nvSpPr>
          <p:cNvPr id="24583" name="Line 5"/>
          <p:cNvSpPr>
            <a:spLocks noChangeShapeType="1"/>
          </p:cNvSpPr>
          <p:nvPr/>
        </p:nvSpPr>
        <p:spPr bwMode="auto">
          <a:xfrm>
            <a:off x="533400" y="1524000"/>
            <a:ext cx="80010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56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6CD68F98-3E63-4D51-85CE-A9A9837E34FF}" type="slidenum">
              <a:rPr lang="en-US" altLang="en-US" sz="1800" smtClean="0">
                <a:solidFill>
                  <a:srgbClr val="8A3704"/>
                </a:solidFill>
              </a:rPr>
              <a:pPr>
                <a:spcBef>
                  <a:spcPct val="0"/>
                </a:spcBef>
                <a:buSzTx/>
                <a:buFontTx/>
                <a:buNone/>
              </a:pPr>
              <a:t>24</a:t>
            </a:fld>
            <a:endParaRPr lang="en-US" altLang="en-US" sz="1800" smtClean="0">
              <a:solidFill>
                <a:srgbClr val="8A3704"/>
              </a:solidFill>
            </a:endParaRPr>
          </a:p>
        </p:txBody>
      </p:sp>
      <p:sp>
        <p:nvSpPr>
          <p:cNvPr id="25605" name="Rectangle 2"/>
          <p:cNvSpPr>
            <a:spLocks noGrp="1" noChangeArrowheads="1"/>
          </p:cNvSpPr>
          <p:nvPr>
            <p:ph type="title"/>
          </p:nvPr>
        </p:nvSpPr>
        <p:spPr>
          <a:xfrm>
            <a:off x="685800" y="76200"/>
            <a:ext cx="7772400" cy="762000"/>
          </a:xfrm>
          <a:noFill/>
        </p:spPr>
        <p:txBody>
          <a:bodyPr/>
          <a:lstStyle/>
          <a:p>
            <a:r>
              <a:rPr lang="en-US" altLang="en-US" sz="3200" smtClean="0">
                <a:solidFill>
                  <a:srgbClr val="8A3704"/>
                </a:solidFill>
              </a:rPr>
              <a:t>Input-Capture Interrupt Vectors</a:t>
            </a:r>
          </a:p>
        </p:txBody>
      </p:sp>
      <p:sp>
        <p:nvSpPr>
          <p:cNvPr id="25606" name="Line 16"/>
          <p:cNvSpPr>
            <a:spLocks noChangeShapeType="1"/>
          </p:cNvSpPr>
          <p:nvPr/>
        </p:nvSpPr>
        <p:spPr bwMode="auto">
          <a:xfrm>
            <a:off x="228600" y="990600"/>
            <a:ext cx="86868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63922" name="Group 82"/>
          <p:cNvGraphicFramePr>
            <a:graphicFrameLocks noGrp="1"/>
          </p:cNvGraphicFramePr>
          <p:nvPr>
            <p:ph idx="1"/>
          </p:nvPr>
        </p:nvGraphicFramePr>
        <p:xfrm>
          <a:off x="457200" y="1343025"/>
          <a:ext cx="8305800" cy="2992578"/>
        </p:xfrm>
        <a:graphic>
          <a:graphicData uri="http://schemas.openxmlformats.org/drawingml/2006/table">
            <a:tbl>
              <a:tblPr/>
              <a:tblGrid>
                <a:gridCol w="914400"/>
                <a:gridCol w="685800"/>
                <a:gridCol w="1295400"/>
                <a:gridCol w="1295400"/>
                <a:gridCol w="762000"/>
                <a:gridCol w="838200"/>
                <a:gridCol w="1295400"/>
                <a:gridCol w="1219200"/>
              </a:tblGrid>
              <a:tr h="609116">
                <a:tc>
                  <a:txBody>
                    <a:bodyPr/>
                    <a:lstStyle/>
                    <a:p>
                      <a:pPr marL="0" marR="0" lvl="0" indent="0" algn="ctr" defTabSz="914400" rtl="0" eaLnBrk="0" fontAlgn="base" latinLnBrk="0" hangingPunct="0">
                        <a:lnSpc>
                          <a:spcPct val="170000"/>
                        </a:lnSpc>
                        <a:spcBef>
                          <a:spcPct val="5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Channel</a:t>
                      </a:r>
                    </a:p>
                  </a:txBody>
                  <a:tcPr marT="45683" marB="456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7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Pin</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Vector Address</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RAM Vector Address</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Bit of TIE</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Bit of TFLG1</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Edge-selection bits</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Address of IC Register</a:t>
                      </a:r>
                    </a:p>
                  </a:txBody>
                  <a:tcPr marT="45683" marB="456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38332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IC0</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IC1</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IC2</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IC3</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IC4</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IC5</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IC6</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IC7</a:t>
                      </a:r>
                    </a:p>
                  </a:txBody>
                  <a:tcPr marT="45683" marB="456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PT0</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PT1</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PT2</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PT3</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PT4</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PT5</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PT6</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PT7</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$FFEE – EF</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$FFEC – ED</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$FFEA – EB</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$FFE8 – E9</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$FFE6 – E7</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$FFE4 – E5</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$FFE2 – E3</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$FFE0 – E1</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$3E6E</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$3E6C</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$3E6A</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$3E68</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$3E66</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$3E64</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$3E62</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$3E60</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4</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5</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6</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7</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4</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5</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6</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7</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TCTL4(1:0)</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TCTL4(3:2)</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TCTL4(5:4)</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TCTL4(7:6)</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TCTL3(1:0)</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TCTL3(3:2)</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TCTL3(5:4)</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TCTL3(7:6)</a:t>
                      </a:r>
                    </a:p>
                  </a:txBody>
                  <a:tcPr marT="45683" marB="456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$0050 – 51</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$0052 – 53</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$0054 – 55</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$0056 – 57</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$0058 – 59</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$005A – 5B</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$005C – 5D</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$005E – 5F</a:t>
                      </a:r>
                    </a:p>
                  </a:txBody>
                  <a:tcPr marT="45683" marB="456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662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9D3E4BF-D2B5-4A10-BF4A-E9BF61E4100D}" type="slidenum">
              <a:rPr lang="en-US" altLang="en-US" sz="1800" smtClean="0">
                <a:solidFill>
                  <a:srgbClr val="8A3704"/>
                </a:solidFill>
              </a:rPr>
              <a:pPr>
                <a:spcBef>
                  <a:spcPct val="0"/>
                </a:spcBef>
                <a:buSzTx/>
                <a:buFontTx/>
                <a:buNone/>
              </a:pPr>
              <a:t>25</a:t>
            </a:fld>
            <a:endParaRPr lang="en-US" altLang="en-US" sz="1800" smtClean="0">
              <a:solidFill>
                <a:srgbClr val="8A3704"/>
              </a:solidFill>
            </a:endParaRPr>
          </a:p>
        </p:txBody>
      </p:sp>
      <p:sp>
        <p:nvSpPr>
          <p:cNvPr id="26629" name="Rectangle 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26630" name="Rectangle 6"/>
          <p:cNvSpPr>
            <a:spLocks noChangeArrowheads="1"/>
          </p:cNvSpPr>
          <p:nvPr/>
        </p:nvSpPr>
        <p:spPr bwMode="auto">
          <a:xfrm>
            <a:off x="381000" y="457200"/>
            <a:ext cx="815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A3704"/>
                </a:solidFill>
              </a:rPr>
              <a:t>Example-1 of period measurement :</a:t>
            </a:r>
            <a:r>
              <a:rPr lang="en-US" altLang="en-US" sz="2000">
                <a:solidFill>
                  <a:srgbClr val="8A3704"/>
                </a:solidFill>
              </a:rPr>
              <a:t> </a:t>
            </a:r>
          </a:p>
          <a:p>
            <a:pPr>
              <a:spcBef>
                <a:spcPct val="30000"/>
              </a:spcBef>
              <a:buClr>
                <a:srgbClr val="8A3704"/>
              </a:buClr>
              <a:buFont typeface="Wingdings" pitchFamily="2" charset="2"/>
              <a:buNone/>
            </a:pPr>
            <a:r>
              <a:rPr lang="en-US" altLang="en-US" sz="2000"/>
              <a:t>	Use the input-capture channel 0 to measure the period of an unknown signal. The period is known to be shorter than 128 ms. Assume that E clock frequency is 24 MHz. Use the number of clock cycles as the unit of the period.</a:t>
            </a:r>
          </a:p>
        </p:txBody>
      </p:sp>
      <p:sp>
        <p:nvSpPr>
          <p:cNvPr id="26631" name="Rectangle 7"/>
          <p:cNvSpPr>
            <a:spLocks noChangeArrowheads="1"/>
          </p:cNvSpPr>
          <p:nvPr/>
        </p:nvSpPr>
        <p:spPr bwMode="auto">
          <a:xfrm>
            <a:off x="381000" y="23622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00000"/>
                </a:solidFill>
              </a:rPr>
              <a:t>Solution :</a:t>
            </a:r>
            <a:r>
              <a:rPr lang="en-US" altLang="en-US" sz="2000">
                <a:solidFill>
                  <a:srgbClr val="8A3704"/>
                </a:solidFill>
              </a:rPr>
              <a:t> </a:t>
            </a:r>
          </a:p>
          <a:p>
            <a:pPr>
              <a:spcBef>
                <a:spcPct val="30000"/>
              </a:spcBef>
              <a:buClr>
                <a:srgbClr val="8A3704"/>
              </a:buClr>
              <a:buFont typeface="Wingdings" pitchFamily="2" charset="2"/>
              <a:buNone/>
            </a:pPr>
            <a:r>
              <a:rPr lang="en-US" altLang="en-US" sz="2000"/>
              <a:t>	Since the input-capture register is 16-bit, the longest period of the signal that can be measured with the prescaler to TCNT set to 1 is:  2</a:t>
            </a:r>
            <a:r>
              <a:rPr lang="en-US" altLang="en-US" sz="2000" baseline="30000"/>
              <a:t>16</a:t>
            </a:r>
            <a:r>
              <a:rPr lang="en-US" altLang="en-US" sz="2000"/>
              <a:t> </a:t>
            </a:r>
            <a:r>
              <a:rPr lang="en-US" altLang="en-US" sz="2000">
                <a:cs typeface="Times New Roman" pitchFamily="18" charset="0"/>
              </a:rPr>
              <a:t>÷ 24 MHz = 2.73 ms.</a:t>
            </a:r>
          </a:p>
          <a:p>
            <a:pPr>
              <a:spcBef>
                <a:spcPct val="30000"/>
              </a:spcBef>
              <a:buClr>
                <a:srgbClr val="8A3704"/>
              </a:buClr>
              <a:buFont typeface="Wingdings" pitchFamily="2" charset="2"/>
              <a:buNone/>
            </a:pPr>
            <a:r>
              <a:rPr lang="en-US" altLang="en-US" sz="2000">
                <a:cs typeface="Times New Roman" pitchFamily="18" charset="0"/>
              </a:rPr>
              <a:t>	To measure a period that is equal to 128 ms, we have two options:</a:t>
            </a:r>
          </a:p>
          <a:p>
            <a:pPr lvl="1">
              <a:spcBef>
                <a:spcPct val="30000"/>
              </a:spcBef>
              <a:buClr>
                <a:srgbClr val="8A3704"/>
              </a:buClr>
              <a:buFont typeface="Wingdings" pitchFamily="2" charset="2"/>
              <a:buAutoNum type="arabicPeriod"/>
            </a:pPr>
            <a:r>
              <a:rPr lang="en-US" altLang="en-US" sz="1800">
                <a:cs typeface="Times New Roman" pitchFamily="18" charset="0"/>
              </a:rPr>
              <a:t>Set the prescale factor to 1 and keep track of the number of times that the timer counter overflows.</a:t>
            </a:r>
          </a:p>
          <a:p>
            <a:pPr lvl="1">
              <a:spcBef>
                <a:spcPct val="30000"/>
              </a:spcBef>
              <a:buClr>
                <a:srgbClr val="8A3704"/>
              </a:buClr>
              <a:buFont typeface="Wingdings" pitchFamily="2" charset="2"/>
              <a:buAutoNum type="arabicPeriod"/>
            </a:pPr>
            <a:r>
              <a:rPr lang="en-US" altLang="en-US" sz="1800">
                <a:cs typeface="Times New Roman" pitchFamily="18" charset="0"/>
              </a:rPr>
              <a:t>Set the prescale factor to 64 and do not keep track of the number of times that the timer counter overflows.</a:t>
            </a:r>
          </a:p>
          <a:p>
            <a:pPr>
              <a:spcBef>
                <a:spcPct val="30000"/>
              </a:spcBef>
              <a:buClr>
                <a:srgbClr val="8A3704"/>
              </a:buClr>
              <a:buFont typeface="Wingdings" pitchFamily="2" charset="2"/>
              <a:buNone/>
            </a:pPr>
            <a:r>
              <a:rPr lang="en-US" altLang="en-US" sz="2000">
                <a:cs typeface="Times New Roman" pitchFamily="18" charset="0"/>
              </a:rPr>
              <a:t>	In this example, we will adopt the second approach to make the programming easier. The result of this measurement will be in number of clock cycles, and the period of each clock cycle is 2.67 </a:t>
            </a:r>
            <a:r>
              <a:rPr lang="en-US" altLang="en-US" sz="2000">
                <a:cs typeface="Times New Roman" pitchFamily="18" charset="0"/>
                <a:sym typeface="Symbol" pitchFamily="18" charset="2"/>
              </a:rPr>
              <a:t>s. </a:t>
            </a:r>
          </a:p>
        </p:txBody>
      </p:sp>
      <p:sp>
        <p:nvSpPr>
          <p:cNvPr id="26632" name="Line 8"/>
          <p:cNvSpPr>
            <a:spLocks noChangeShapeType="1"/>
          </p:cNvSpPr>
          <p:nvPr/>
        </p:nvSpPr>
        <p:spPr bwMode="auto">
          <a:xfrm>
            <a:off x="381000" y="22860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76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605B386-2EB9-486D-B6B2-91D8E1222292}" type="slidenum">
              <a:rPr lang="en-US" altLang="en-US" sz="1800" smtClean="0">
                <a:solidFill>
                  <a:srgbClr val="8A3704"/>
                </a:solidFill>
              </a:rPr>
              <a:pPr>
                <a:spcBef>
                  <a:spcPct val="0"/>
                </a:spcBef>
                <a:buSzTx/>
                <a:buFontTx/>
                <a:buNone/>
              </a:pPr>
              <a:t>26</a:t>
            </a:fld>
            <a:endParaRPr lang="en-US" altLang="en-US" sz="1800" smtClean="0">
              <a:solidFill>
                <a:srgbClr val="8A3704"/>
              </a:solidFill>
            </a:endParaRPr>
          </a:p>
        </p:txBody>
      </p:sp>
      <p:sp>
        <p:nvSpPr>
          <p:cNvPr id="27653" name="Rectangle 6"/>
          <p:cNvSpPr>
            <a:spLocks noChangeArrowheads="1"/>
          </p:cNvSpPr>
          <p:nvPr/>
        </p:nvSpPr>
        <p:spPr bwMode="auto">
          <a:xfrm>
            <a:off x="381000" y="533400"/>
            <a:ext cx="1206500" cy="2209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27654" name="Freeform 7"/>
          <p:cNvSpPr>
            <a:spLocks/>
          </p:cNvSpPr>
          <p:nvPr/>
        </p:nvSpPr>
        <p:spPr bwMode="auto">
          <a:xfrm>
            <a:off x="1593850" y="1517650"/>
            <a:ext cx="1296988" cy="382588"/>
          </a:xfrm>
          <a:custGeom>
            <a:avLst/>
            <a:gdLst>
              <a:gd name="T0" fmla="*/ 0 w 817"/>
              <a:gd name="T1" fmla="*/ 2147483647 h 241"/>
              <a:gd name="T2" fmla="*/ 2147483647 w 817"/>
              <a:gd name="T3" fmla="*/ 2147483647 h 241"/>
              <a:gd name="T4" fmla="*/ 2147483647 w 817"/>
              <a:gd name="T5" fmla="*/ 0 h 241"/>
              <a:gd name="T6" fmla="*/ 2147483647 w 817"/>
              <a:gd name="T7" fmla="*/ 0 h 241"/>
              <a:gd name="T8" fmla="*/ 2147483647 w 817"/>
              <a:gd name="T9" fmla="*/ 2147483647 h 241"/>
              <a:gd name="T10" fmla="*/ 0 60000 65536"/>
              <a:gd name="T11" fmla="*/ 0 60000 65536"/>
              <a:gd name="T12" fmla="*/ 0 60000 65536"/>
              <a:gd name="T13" fmla="*/ 0 60000 65536"/>
              <a:gd name="T14" fmla="*/ 0 60000 65536"/>
              <a:gd name="T15" fmla="*/ 0 w 817"/>
              <a:gd name="T16" fmla="*/ 0 h 241"/>
              <a:gd name="T17" fmla="*/ 817 w 817"/>
              <a:gd name="T18" fmla="*/ 241 h 241"/>
            </a:gdLst>
            <a:ahLst/>
            <a:cxnLst>
              <a:cxn ang="T10">
                <a:pos x="T0" y="T1"/>
              </a:cxn>
              <a:cxn ang="T11">
                <a:pos x="T2" y="T3"/>
              </a:cxn>
              <a:cxn ang="T12">
                <a:pos x="T4" y="T5"/>
              </a:cxn>
              <a:cxn ang="T13">
                <a:pos x="T6" y="T7"/>
              </a:cxn>
              <a:cxn ang="T14">
                <a:pos x="T8" y="T9"/>
              </a:cxn>
            </a:cxnLst>
            <a:rect l="T15" t="T16" r="T17" b="T18"/>
            <a:pathLst>
              <a:path w="817" h="241">
                <a:moveTo>
                  <a:pt x="0" y="240"/>
                </a:moveTo>
                <a:lnTo>
                  <a:pt x="384" y="240"/>
                </a:lnTo>
                <a:lnTo>
                  <a:pt x="384" y="0"/>
                </a:lnTo>
                <a:lnTo>
                  <a:pt x="816" y="0"/>
                </a:lnTo>
                <a:lnTo>
                  <a:pt x="816" y="24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5" name="Freeform 8"/>
          <p:cNvSpPr>
            <a:spLocks/>
          </p:cNvSpPr>
          <p:nvPr/>
        </p:nvSpPr>
        <p:spPr bwMode="auto">
          <a:xfrm>
            <a:off x="2889250" y="1517650"/>
            <a:ext cx="1296988" cy="382588"/>
          </a:xfrm>
          <a:custGeom>
            <a:avLst/>
            <a:gdLst>
              <a:gd name="T0" fmla="*/ 0 w 817"/>
              <a:gd name="T1" fmla="*/ 2147483647 h 241"/>
              <a:gd name="T2" fmla="*/ 2147483647 w 817"/>
              <a:gd name="T3" fmla="*/ 2147483647 h 241"/>
              <a:gd name="T4" fmla="*/ 2147483647 w 817"/>
              <a:gd name="T5" fmla="*/ 0 h 241"/>
              <a:gd name="T6" fmla="*/ 2147483647 w 817"/>
              <a:gd name="T7" fmla="*/ 0 h 241"/>
              <a:gd name="T8" fmla="*/ 2147483647 w 817"/>
              <a:gd name="T9" fmla="*/ 2147483647 h 241"/>
              <a:gd name="T10" fmla="*/ 0 60000 65536"/>
              <a:gd name="T11" fmla="*/ 0 60000 65536"/>
              <a:gd name="T12" fmla="*/ 0 60000 65536"/>
              <a:gd name="T13" fmla="*/ 0 60000 65536"/>
              <a:gd name="T14" fmla="*/ 0 60000 65536"/>
              <a:gd name="T15" fmla="*/ 0 w 817"/>
              <a:gd name="T16" fmla="*/ 0 h 241"/>
              <a:gd name="T17" fmla="*/ 817 w 817"/>
              <a:gd name="T18" fmla="*/ 241 h 241"/>
            </a:gdLst>
            <a:ahLst/>
            <a:cxnLst>
              <a:cxn ang="T10">
                <a:pos x="T0" y="T1"/>
              </a:cxn>
              <a:cxn ang="T11">
                <a:pos x="T2" y="T3"/>
              </a:cxn>
              <a:cxn ang="T12">
                <a:pos x="T4" y="T5"/>
              </a:cxn>
              <a:cxn ang="T13">
                <a:pos x="T6" y="T7"/>
              </a:cxn>
              <a:cxn ang="T14">
                <a:pos x="T8" y="T9"/>
              </a:cxn>
            </a:cxnLst>
            <a:rect l="T15" t="T16" r="T17" b="T18"/>
            <a:pathLst>
              <a:path w="817" h="241">
                <a:moveTo>
                  <a:pt x="0" y="240"/>
                </a:moveTo>
                <a:lnTo>
                  <a:pt x="384" y="240"/>
                </a:lnTo>
                <a:lnTo>
                  <a:pt x="384" y="0"/>
                </a:lnTo>
                <a:lnTo>
                  <a:pt x="816" y="0"/>
                </a:lnTo>
                <a:lnTo>
                  <a:pt x="816" y="24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6" name="Line 11"/>
          <p:cNvSpPr>
            <a:spLocks noChangeShapeType="1"/>
          </p:cNvSpPr>
          <p:nvPr/>
        </p:nvSpPr>
        <p:spPr bwMode="auto">
          <a:xfrm>
            <a:off x="2203450" y="1898650"/>
            <a:ext cx="0" cy="533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12"/>
          <p:cNvSpPr>
            <a:spLocks noChangeShapeType="1"/>
          </p:cNvSpPr>
          <p:nvPr/>
        </p:nvSpPr>
        <p:spPr bwMode="auto">
          <a:xfrm>
            <a:off x="3498850" y="1898650"/>
            <a:ext cx="0" cy="533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3"/>
          <p:cNvSpPr>
            <a:spLocks noChangeShapeType="1"/>
          </p:cNvSpPr>
          <p:nvPr/>
        </p:nvSpPr>
        <p:spPr bwMode="auto">
          <a:xfrm>
            <a:off x="2203450" y="2127250"/>
            <a:ext cx="12954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59" name="Rectangle 14"/>
          <p:cNvSpPr>
            <a:spLocks noChangeArrowheads="1"/>
          </p:cNvSpPr>
          <p:nvPr/>
        </p:nvSpPr>
        <p:spPr bwMode="auto">
          <a:xfrm>
            <a:off x="2339975" y="2125663"/>
            <a:ext cx="1058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t>one Period</a:t>
            </a:r>
          </a:p>
        </p:txBody>
      </p:sp>
      <p:sp>
        <p:nvSpPr>
          <p:cNvPr id="27660" name="Rectangle 15"/>
          <p:cNvSpPr>
            <a:spLocks noChangeArrowheads="1"/>
          </p:cNvSpPr>
          <p:nvPr/>
        </p:nvSpPr>
        <p:spPr bwMode="auto">
          <a:xfrm>
            <a:off x="498475" y="914400"/>
            <a:ext cx="960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2000" b="1"/>
              <a:t>HCS12</a:t>
            </a:r>
          </a:p>
        </p:txBody>
      </p:sp>
      <p:sp>
        <p:nvSpPr>
          <p:cNvPr id="27661" name="Rectangle 16"/>
          <p:cNvSpPr>
            <a:spLocks noChangeArrowheads="1"/>
          </p:cNvSpPr>
          <p:nvPr/>
        </p:nvSpPr>
        <p:spPr bwMode="auto">
          <a:xfrm>
            <a:off x="1066800" y="1722438"/>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a:t>PT0</a:t>
            </a:r>
          </a:p>
        </p:txBody>
      </p:sp>
      <p:sp>
        <p:nvSpPr>
          <p:cNvPr id="27662" name="Rectangle 20"/>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27663" name="AutoShape 21"/>
          <p:cNvSpPr>
            <a:spLocks noChangeArrowheads="1"/>
          </p:cNvSpPr>
          <p:nvPr/>
        </p:nvSpPr>
        <p:spPr bwMode="auto">
          <a:xfrm>
            <a:off x="6019800" y="207963"/>
            <a:ext cx="1295400" cy="2984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27664" name="Text Box 22"/>
          <p:cNvSpPr txBox="1">
            <a:spLocks noChangeArrowheads="1"/>
          </p:cNvSpPr>
          <p:nvPr/>
        </p:nvSpPr>
        <p:spPr bwMode="auto">
          <a:xfrm>
            <a:off x="6070600" y="1651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Start</a:t>
            </a:r>
          </a:p>
        </p:txBody>
      </p:sp>
      <p:sp>
        <p:nvSpPr>
          <p:cNvPr id="27665" name="Text Box 23"/>
          <p:cNvSpPr txBox="1">
            <a:spLocks noChangeArrowheads="1"/>
          </p:cNvSpPr>
          <p:nvPr/>
        </p:nvSpPr>
        <p:spPr bwMode="auto">
          <a:xfrm>
            <a:off x="6648450" y="4911725"/>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27666" name="Text Box 24"/>
          <p:cNvSpPr txBox="1">
            <a:spLocks noChangeArrowheads="1"/>
          </p:cNvSpPr>
          <p:nvPr/>
        </p:nvSpPr>
        <p:spPr bwMode="auto">
          <a:xfrm>
            <a:off x="4876800" y="728663"/>
            <a:ext cx="3657600" cy="9271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80000"/>
              </a:lnSpc>
              <a:spcBef>
                <a:spcPct val="30000"/>
              </a:spcBef>
              <a:buSzTx/>
              <a:buFontTx/>
              <a:buNone/>
            </a:pPr>
            <a:r>
              <a:rPr lang="en-US" altLang="en-US" sz="1800"/>
              <a:t>Choose to capture the rising edge</a:t>
            </a:r>
          </a:p>
          <a:p>
            <a:pPr algn="ctr">
              <a:lnSpc>
                <a:spcPct val="80000"/>
              </a:lnSpc>
              <a:spcBef>
                <a:spcPct val="30000"/>
              </a:spcBef>
              <a:buSzTx/>
              <a:buFontTx/>
              <a:buNone/>
            </a:pPr>
            <a:r>
              <a:rPr lang="en-US" altLang="en-US" sz="1800"/>
              <a:t>Set the timer prescale to 16.</a:t>
            </a:r>
          </a:p>
          <a:p>
            <a:pPr algn="ctr">
              <a:lnSpc>
                <a:spcPct val="80000"/>
              </a:lnSpc>
              <a:spcBef>
                <a:spcPct val="30000"/>
              </a:spcBef>
              <a:buSzTx/>
              <a:buFontTx/>
              <a:buNone/>
            </a:pPr>
            <a:r>
              <a:rPr lang="en-US" altLang="en-US" sz="1800"/>
              <a:t>Enable the timer counter.</a:t>
            </a:r>
          </a:p>
        </p:txBody>
      </p:sp>
      <p:sp>
        <p:nvSpPr>
          <p:cNvPr id="27667" name="Text Box 26"/>
          <p:cNvSpPr txBox="1">
            <a:spLocks noChangeArrowheads="1"/>
          </p:cNvSpPr>
          <p:nvPr/>
        </p:nvSpPr>
        <p:spPr bwMode="auto">
          <a:xfrm>
            <a:off x="4876800" y="1884363"/>
            <a:ext cx="3657600" cy="3794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Clear C0F flag</a:t>
            </a:r>
          </a:p>
        </p:txBody>
      </p:sp>
      <p:grpSp>
        <p:nvGrpSpPr>
          <p:cNvPr id="27668" name="Group 29"/>
          <p:cNvGrpSpPr>
            <a:grpSpLocks/>
          </p:cNvGrpSpPr>
          <p:nvPr/>
        </p:nvGrpSpPr>
        <p:grpSpPr bwMode="auto">
          <a:xfrm>
            <a:off x="4876800" y="2563813"/>
            <a:ext cx="3657600" cy="609600"/>
            <a:chOff x="3072" y="2064"/>
            <a:chExt cx="2304" cy="384"/>
          </a:xfrm>
        </p:grpSpPr>
        <p:sp>
          <p:nvSpPr>
            <p:cNvPr id="27693" name="AutoShape 27"/>
            <p:cNvSpPr>
              <a:spLocks noChangeArrowheads="1"/>
            </p:cNvSpPr>
            <p:nvPr/>
          </p:nvSpPr>
          <p:spPr bwMode="auto">
            <a:xfrm>
              <a:off x="3072" y="2064"/>
              <a:ext cx="2304" cy="384"/>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27694" name="Text Box 28"/>
            <p:cNvSpPr txBox="1">
              <a:spLocks noChangeArrowheads="1"/>
            </p:cNvSpPr>
            <p:nvPr/>
          </p:nvSpPr>
          <p:spPr bwMode="auto">
            <a:xfrm>
              <a:off x="3821" y="2133"/>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C0F = 1?</a:t>
              </a:r>
            </a:p>
          </p:txBody>
        </p:sp>
      </p:grpSp>
      <p:sp>
        <p:nvSpPr>
          <p:cNvPr id="27669" name="Line 30"/>
          <p:cNvSpPr>
            <a:spLocks noChangeShapeType="1"/>
          </p:cNvSpPr>
          <p:nvPr/>
        </p:nvSpPr>
        <p:spPr bwMode="auto">
          <a:xfrm flipH="1">
            <a:off x="4114800" y="2868613"/>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0" name="Line 31"/>
          <p:cNvSpPr>
            <a:spLocks noChangeShapeType="1"/>
          </p:cNvSpPr>
          <p:nvPr/>
        </p:nvSpPr>
        <p:spPr bwMode="auto">
          <a:xfrm flipV="1">
            <a:off x="4114800" y="24114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1" name="Line 32"/>
          <p:cNvSpPr>
            <a:spLocks noChangeShapeType="1"/>
          </p:cNvSpPr>
          <p:nvPr/>
        </p:nvSpPr>
        <p:spPr bwMode="auto">
          <a:xfrm>
            <a:off x="4114800" y="2411413"/>
            <a:ext cx="2590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7672" name="Line 33"/>
          <p:cNvSpPr>
            <a:spLocks noChangeShapeType="1"/>
          </p:cNvSpPr>
          <p:nvPr/>
        </p:nvSpPr>
        <p:spPr bwMode="auto">
          <a:xfrm flipV="1">
            <a:off x="6705600" y="2259013"/>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3" name="Line 34"/>
          <p:cNvSpPr>
            <a:spLocks noChangeShapeType="1"/>
          </p:cNvSpPr>
          <p:nvPr/>
        </p:nvSpPr>
        <p:spPr bwMode="auto">
          <a:xfrm flipV="1">
            <a:off x="6705600" y="1649413"/>
            <a:ext cx="0" cy="2349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4" name="Line 35"/>
          <p:cNvSpPr>
            <a:spLocks noChangeShapeType="1"/>
          </p:cNvSpPr>
          <p:nvPr/>
        </p:nvSpPr>
        <p:spPr bwMode="auto">
          <a:xfrm flipV="1">
            <a:off x="6705600" y="506413"/>
            <a:ext cx="0" cy="222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5" name="Text Box 36"/>
          <p:cNvSpPr txBox="1">
            <a:spLocks noChangeArrowheads="1"/>
          </p:cNvSpPr>
          <p:nvPr/>
        </p:nvSpPr>
        <p:spPr bwMode="auto">
          <a:xfrm>
            <a:off x="4876800" y="3402013"/>
            <a:ext cx="3657600" cy="68103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Save the captured 1</a:t>
            </a:r>
            <a:r>
              <a:rPr lang="en-US" altLang="en-US" sz="1800" baseline="30000"/>
              <a:t>st</a:t>
            </a:r>
            <a:r>
              <a:rPr lang="en-US" altLang="en-US" sz="1800"/>
              <a:t> edge</a:t>
            </a:r>
          </a:p>
          <a:p>
            <a:pPr algn="ctr">
              <a:lnSpc>
                <a:spcPct val="80000"/>
              </a:lnSpc>
              <a:spcBef>
                <a:spcPct val="30000"/>
              </a:spcBef>
              <a:buSzTx/>
              <a:buFontTx/>
              <a:buNone/>
            </a:pPr>
            <a:r>
              <a:rPr lang="en-US" altLang="en-US" sz="1800"/>
              <a:t>Clear the C0F flag</a:t>
            </a:r>
          </a:p>
        </p:txBody>
      </p:sp>
      <p:grpSp>
        <p:nvGrpSpPr>
          <p:cNvPr id="27676" name="Group 37"/>
          <p:cNvGrpSpPr>
            <a:grpSpLocks/>
          </p:cNvGrpSpPr>
          <p:nvPr/>
        </p:nvGrpSpPr>
        <p:grpSpPr bwMode="auto">
          <a:xfrm>
            <a:off x="4876800" y="4392613"/>
            <a:ext cx="3657600" cy="609600"/>
            <a:chOff x="3072" y="2064"/>
            <a:chExt cx="2304" cy="384"/>
          </a:xfrm>
        </p:grpSpPr>
        <p:sp>
          <p:nvSpPr>
            <p:cNvPr id="27691" name="AutoShape 38"/>
            <p:cNvSpPr>
              <a:spLocks noChangeArrowheads="1"/>
            </p:cNvSpPr>
            <p:nvPr/>
          </p:nvSpPr>
          <p:spPr bwMode="auto">
            <a:xfrm>
              <a:off x="3072" y="2064"/>
              <a:ext cx="2304" cy="384"/>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27692" name="Text Box 39"/>
            <p:cNvSpPr txBox="1">
              <a:spLocks noChangeArrowheads="1"/>
            </p:cNvSpPr>
            <p:nvPr/>
          </p:nvSpPr>
          <p:spPr bwMode="auto">
            <a:xfrm>
              <a:off x="3821" y="2133"/>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t>C0F = 1?</a:t>
              </a:r>
            </a:p>
          </p:txBody>
        </p:sp>
      </p:grpSp>
      <p:sp>
        <p:nvSpPr>
          <p:cNvPr id="27677" name="Line 40"/>
          <p:cNvSpPr>
            <a:spLocks noChangeShapeType="1"/>
          </p:cNvSpPr>
          <p:nvPr/>
        </p:nvSpPr>
        <p:spPr bwMode="auto">
          <a:xfrm flipH="1">
            <a:off x="4114800" y="4697413"/>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8" name="Line 41"/>
          <p:cNvSpPr>
            <a:spLocks noChangeShapeType="1"/>
          </p:cNvSpPr>
          <p:nvPr/>
        </p:nvSpPr>
        <p:spPr bwMode="auto">
          <a:xfrm flipV="1">
            <a:off x="4114800" y="42402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9" name="Line 42"/>
          <p:cNvSpPr>
            <a:spLocks noChangeShapeType="1"/>
          </p:cNvSpPr>
          <p:nvPr/>
        </p:nvSpPr>
        <p:spPr bwMode="auto">
          <a:xfrm>
            <a:off x="4114800" y="4240213"/>
            <a:ext cx="2590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7680" name="Line 43"/>
          <p:cNvSpPr>
            <a:spLocks noChangeShapeType="1"/>
          </p:cNvSpPr>
          <p:nvPr/>
        </p:nvSpPr>
        <p:spPr bwMode="auto">
          <a:xfrm flipV="1">
            <a:off x="6705600" y="4087813"/>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81" name="Text Box 44"/>
          <p:cNvSpPr txBox="1">
            <a:spLocks noChangeArrowheads="1"/>
          </p:cNvSpPr>
          <p:nvPr/>
        </p:nvSpPr>
        <p:spPr bwMode="auto">
          <a:xfrm>
            <a:off x="4876800" y="5230813"/>
            <a:ext cx="3657600" cy="6540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Take the difference of 1</a:t>
            </a:r>
            <a:r>
              <a:rPr lang="en-US" altLang="en-US" sz="1800" baseline="30000"/>
              <a:t>st</a:t>
            </a:r>
            <a:r>
              <a:rPr lang="en-US" altLang="en-US" sz="1800"/>
              <a:t> &amp; 2</a:t>
            </a:r>
            <a:r>
              <a:rPr lang="en-US" altLang="en-US" sz="1800" baseline="30000"/>
              <a:t>nd</a:t>
            </a:r>
            <a:r>
              <a:rPr lang="en-US" altLang="en-US" sz="1800"/>
              <a:t> captured edges.</a:t>
            </a:r>
          </a:p>
        </p:txBody>
      </p:sp>
      <p:sp>
        <p:nvSpPr>
          <p:cNvPr id="27682" name="Line 45"/>
          <p:cNvSpPr>
            <a:spLocks noChangeShapeType="1"/>
          </p:cNvSpPr>
          <p:nvPr/>
        </p:nvSpPr>
        <p:spPr bwMode="auto">
          <a:xfrm flipV="1">
            <a:off x="6705600" y="3173413"/>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83" name="Line 46"/>
          <p:cNvSpPr>
            <a:spLocks noChangeShapeType="1"/>
          </p:cNvSpPr>
          <p:nvPr/>
        </p:nvSpPr>
        <p:spPr bwMode="auto">
          <a:xfrm>
            <a:off x="6705600" y="5002213"/>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84" name="AutoShape 47"/>
          <p:cNvSpPr>
            <a:spLocks noChangeArrowheads="1"/>
          </p:cNvSpPr>
          <p:nvPr/>
        </p:nvSpPr>
        <p:spPr bwMode="auto">
          <a:xfrm>
            <a:off x="6029325" y="6153150"/>
            <a:ext cx="1295400" cy="2984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27685" name="Text Box 48"/>
          <p:cNvSpPr txBox="1">
            <a:spLocks noChangeArrowheads="1"/>
          </p:cNvSpPr>
          <p:nvPr/>
        </p:nvSpPr>
        <p:spPr bwMode="auto">
          <a:xfrm>
            <a:off x="6080125" y="61102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Stop</a:t>
            </a:r>
          </a:p>
        </p:txBody>
      </p:sp>
      <p:sp>
        <p:nvSpPr>
          <p:cNvPr id="27686" name="Line 49"/>
          <p:cNvSpPr>
            <a:spLocks noChangeShapeType="1"/>
          </p:cNvSpPr>
          <p:nvPr/>
        </p:nvSpPr>
        <p:spPr bwMode="auto">
          <a:xfrm flipH="1" flipV="1">
            <a:off x="6702425" y="5878513"/>
            <a:ext cx="3175" cy="266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87" name="Text Box 50"/>
          <p:cNvSpPr txBox="1">
            <a:spLocks noChangeArrowheads="1"/>
          </p:cNvSpPr>
          <p:nvPr/>
        </p:nvSpPr>
        <p:spPr bwMode="auto">
          <a:xfrm>
            <a:off x="6638925" y="3070225"/>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27688" name="Text Box 51"/>
          <p:cNvSpPr txBox="1">
            <a:spLocks noChangeArrowheads="1"/>
          </p:cNvSpPr>
          <p:nvPr/>
        </p:nvSpPr>
        <p:spPr bwMode="auto">
          <a:xfrm>
            <a:off x="4191000" y="44196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27689" name="Text Box 52"/>
          <p:cNvSpPr txBox="1">
            <a:spLocks noChangeArrowheads="1"/>
          </p:cNvSpPr>
          <p:nvPr/>
        </p:nvSpPr>
        <p:spPr bwMode="auto">
          <a:xfrm>
            <a:off x="4191000" y="25908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27690" name="Rectangle 53"/>
          <p:cNvSpPr>
            <a:spLocks noChangeArrowheads="1"/>
          </p:cNvSpPr>
          <p:nvPr/>
        </p:nvSpPr>
        <p:spPr bwMode="auto">
          <a:xfrm>
            <a:off x="914400" y="4038600"/>
            <a:ext cx="1981200" cy="13112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2000" b="1">
                <a:solidFill>
                  <a:srgbClr val="8A3704"/>
                </a:solidFill>
              </a:rPr>
              <a:t>Logic flow of the period-</a:t>
            </a:r>
          </a:p>
          <a:p>
            <a:pPr algn="ctr">
              <a:spcBef>
                <a:spcPct val="0"/>
              </a:spcBef>
              <a:buSzTx/>
              <a:buFontTx/>
              <a:buNone/>
            </a:pPr>
            <a:r>
              <a:rPr lang="en-US" altLang="en-US" sz="2000" b="1">
                <a:solidFill>
                  <a:srgbClr val="8A3704"/>
                </a:solidFill>
              </a:rPr>
              <a:t>measurement program.</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86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86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4D3310F5-5E7F-4355-B888-EB2C6CA2AD1E}" type="slidenum">
              <a:rPr lang="en-US" altLang="en-US" sz="1800" smtClean="0">
                <a:solidFill>
                  <a:srgbClr val="8A3704"/>
                </a:solidFill>
              </a:rPr>
              <a:pPr>
                <a:spcBef>
                  <a:spcPct val="0"/>
                </a:spcBef>
                <a:buSzTx/>
                <a:buFontTx/>
                <a:buNone/>
              </a:pPr>
              <a:t>27</a:t>
            </a:fld>
            <a:endParaRPr lang="en-US" altLang="en-US" sz="1800" smtClean="0">
              <a:solidFill>
                <a:srgbClr val="8A3704"/>
              </a:solidFill>
            </a:endParaRPr>
          </a:p>
        </p:txBody>
      </p:sp>
      <p:sp>
        <p:nvSpPr>
          <p:cNvPr id="28677" name="Rectangle 49"/>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28678" name="Text Box 50"/>
          <p:cNvSpPr txBox="1">
            <a:spLocks noChangeArrowheads="1"/>
          </p:cNvSpPr>
          <p:nvPr/>
        </p:nvSpPr>
        <p:spPr bwMode="auto">
          <a:xfrm>
            <a:off x="685800" y="533400"/>
            <a:ext cx="7848600" cy="590867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400">
                <a:latin typeface="Arial" charset="0"/>
              </a:rPr>
              <a:t>*************************************************************************************************</a:t>
            </a:r>
          </a:p>
          <a:p>
            <a:pPr>
              <a:spcBef>
                <a:spcPct val="0"/>
              </a:spcBef>
              <a:buSzTx/>
              <a:buFontTx/>
              <a:buNone/>
            </a:pPr>
            <a:r>
              <a:rPr lang="en-US" altLang="en-US" sz="1400">
                <a:latin typeface="Arial" charset="0"/>
              </a:rPr>
              <a:t>*                      Measuring period up to 128 ms width using Input-capture                     *</a:t>
            </a:r>
          </a:p>
          <a:p>
            <a:pPr>
              <a:spcBef>
                <a:spcPct val="0"/>
              </a:spcBef>
              <a:buSzTx/>
              <a:buFontTx/>
              <a:buNone/>
            </a:pPr>
            <a:r>
              <a:rPr lang="en-US" altLang="en-US" sz="1400">
                <a:latin typeface="Arial" charset="0"/>
              </a:rPr>
              <a:t>*************************************************************************************************</a:t>
            </a:r>
          </a:p>
          <a:p>
            <a:pPr>
              <a:spcBef>
                <a:spcPct val="0"/>
              </a:spcBef>
              <a:buSzTx/>
              <a:buFontTx/>
              <a:buNone/>
            </a:pPr>
            <a:r>
              <a:rPr lang="en-US" altLang="en-US" sz="1400">
                <a:latin typeface="Arial" charset="0"/>
              </a:rPr>
              <a:t>#include        	reg9s12.h</a:t>
            </a:r>
          </a:p>
          <a:p>
            <a:pPr>
              <a:spcBef>
                <a:spcPct val="0"/>
              </a:spcBef>
              <a:buSzTx/>
              <a:buFontTx/>
              <a:buNone/>
            </a:pPr>
            <a:r>
              <a:rPr lang="en-US" altLang="en-US" sz="1400">
                <a:latin typeface="Arial" charset="0"/>
              </a:rPr>
              <a:t>		ORG     	$1000</a:t>
            </a:r>
          </a:p>
          <a:p>
            <a:pPr>
              <a:spcBef>
                <a:spcPct val="0"/>
              </a:spcBef>
              <a:buSzTx/>
              <a:buFontTx/>
              <a:buNone/>
            </a:pPr>
            <a:r>
              <a:rPr lang="en-US" altLang="en-US" sz="1400">
                <a:latin typeface="Arial" charset="0"/>
              </a:rPr>
              <a:t>		MOVB    	#$90,TSCR   	; enable timer/counter &amp; fast clear</a:t>
            </a:r>
          </a:p>
          <a:p>
            <a:pPr>
              <a:spcBef>
                <a:spcPct val="0"/>
              </a:spcBef>
              <a:buSzTx/>
              <a:buFontTx/>
              <a:buNone/>
            </a:pPr>
            <a:r>
              <a:rPr lang="en-US" altLang="en-US" sz="1400">
                <a:latin typeface="Arial" charset="0"/>
              </a:rPr>
              <a:t>		BCLR    	TIOS,$01 		; enable input-capture 0</a:t>
            </a:r>
          </a:p>
          <a:p>
            <a:pPr>
              <a:spcBef>
                <a:spcPct val="0"/>
              </a:spcBef>
              <a:buSzTx/>
              <a:buFontTx/>
              <a:buNone/>
            </a:pPr>
            <a:r>
              <a:rPr lang="en-US" altLang="en-US" sz="1400">
                <a:latin typeface="Arial" charset="0"/>
              </a:rPr>
              <a:t>		MOVB    	#$06,TMSK2      	; disable TCNT overflow interrupt,</a:t>
            </a:r>
          </a:p>
          <a:p>
            <a:pPr>
              <a:spcBef>
                <a:spcPct val="0"/>
              </a:spcBef>
              <a:buSzTx/>
              <a:buFontTx/>
              <a:buNone/>
            </a:pPr>
            <a:r>
              <a:rPr lang="en-US" altLang="en-US" sz="1400">
                <a:latin typeface="Arial" charset="0"/>
              </a:rPr>
              <a:t>*                                        			 ; set prescaler to 64</a:t>
            </a:r>
          </a:p>
          <a:p>
            <a:pPr>
              <a:spcBef>
                <a:spcPct val="0"/>
              </a:spcBef>
              <a:buSzTx/>
              <a:buFontTx/>
              <a:buNone/>
            </a:pPr>
            <a:r>
              <a:rPr lang="en-US" altLang="en-US" sz="1400">
                <a:latin typeface="Arial" charset="0"/>
              </a:rPr>
              <a:t>		MOVB    	#$01,TCTL4   	; capture the rising edge of PT0 signal</a:t>
            </a:r>
          </a:p>
          <a:p>
            <a:pPr>
              <a:spcBef>
                <a:spcPct val="0"/>
              </a:spcBef>
              <a:buSzTx/>
              <a:buFontTx/>
              <a:buNone/>
            </a:pPr>
            <a:r>
              <a:rPr lang="en-US" altLang="en-US" sz="1400">
                <a:latin typeface="Arial" charset="0"/>
              </a:rPr>
              <a:t>   		MOVB    	#$01,TFLG1     	; clear the C0F flag</a:t>
            </a:r>
          </a:p>
          <a:p>
            <a:pPr>
              <a:spcBef>
                <a:spcPct val="0"/>
              </a:spcBef>
              <a:buSzTx/>
              <a:buFontTx/>
              <a:buNone/>
            </a:pPr>
            <a:r>
              <a:rPr lang="en-US" altLang="en-US" sz="1400">
                <a:latin typeface="Arial" charset="0"/>
              </a:rPr>
              <a:t>wait   		BRCLR   	TFLG1,$01,wait 	; wait for the arrival of 1st rising edge</a:t>
            </a:r>
          </a:p>
          <a:p>
            <a:pPr>
              <a:spcBef>
                <a:spcPct val="0"/>
              </a:spcBef>
              <a:buSzTx/>
              <a:buFontTx/>
              <a:buNone/>
            </a:pPr>
            <a:r>
              <a:rPr lang="en-US" altLang="en-US" sz="1400">
                <a:latin typeface="Arial" charset="0"/>
              </a:rPr>
              <a:t>   		MOVW 	TC0,period		; save the 1st edge &amp; clear flag C0F</a:t>
            </a:r>
          </a:p>
          <a:p>
            <a:pPr>
              <a:spcBef>
                <a:spcPct val="0"/>
              </a:spcBef>
              <a:buSzTx/>
              <a:buFontTx/>
              <a:buNone/>
            </a:pPr>
            <a:r>
              <a:rPr lang="en-US" altLang="en-US" sz="1400">
                <a:latin typeface="Arial" charset="0"/>
              </a:rPr>
              <a:t>wait1   		BRCLR   	TFLG1,$01,wait1 	; wait for the arrival of 1st rising edge</a:t>
            </a:r>
          </a:p>
          <a:p>
            <a:pPr>
              <a:spcBef>
                <a:spcPct val="0"/>
              </a:spcBef>
              <a:buSzTx/>
              <a:buFontTx/>
              <a:buNone/>
            </a:pPr>
            <a:r>
              <a:rPr lang="en-US" altLang="en-US" sz="1400">
                <a:latin typeface="Arial" charset="0"/>
              </a:rPr>
              <a:t>   		LDD    	TC0        		; grab the 2nd edge</a:t>
            </a:r>
          </a:p>
          <a:p>
            <a:pPr>
              <a:spcBef>
                <a:spcPct val="0"/>
              </a:spcBef>
              <a:buSzTx/>
              <a:buFontTx/>
              <a:buNone/>
            </a:pPr>
            <a:r>
              <a:rPr lang="en-US" altLang="en-US" sz="1400">
                <a:latin typeface="Arial" charset="0"/>
              </a:rPr>
              <a:t>		CPD	period     		; which edge is larger</a:t>
            </a:r>
          </a:p>
          <a:p>
            <a:pPr>
              <a:spcBef>
                <a:spcPct val="0"/>
              </a:spcBef>
              <a:buSzTx/>
              <a:buFontTx/>
              <a:buNone/>
            </a:pPr>
            <a:r>
              <a:rPr lang="en-US" altLang="en-US" sz="1400">
                <a:latin typeface="Arial" charset="0"/>
              </a:rPr>
              <a:t>		BLO	comp</a:t>
            </a:r>
          </a:p>
          <a:p>
            <a:pPr>
              <a:spcBef>
                <a:spcPct val="0"/>
              </a:spcBef>
              <a:buSzTx/>
              <a:buFontTx/>
              <a:buNone/>
            </a:pPr>
            <a:r>
              <a:rPr lang="en-US" altLang="en-US" sz="1400">
                <a:latin typeface="Arial" charset="0"/>
              </a:rPr>
              <a:t>   		SUBD    	period     		; subtract 1</a:t>
            </a:r>
            <a:r>
              <a:rPr lang="en-US" altLang="en-US" sz="1400" baseline="30000">
                <a:latin typeface="Arial" charset="0"/>
              </a:rPr>
              <a:t>st</a:t>
            </a:r>
            <a:r>
              <a:rPr lang="en-US" altLang="en-US" sz="1400">
                <a:latin typeface="Arial" charset="0"/>
              </a:rPr>
              <a:t> from 2</a:t>
            </a:r>
            <a:r>
              <a:rPr lang="en-US" altLang="en-US" sz="1400" baseline="30000">
                <a:latin typeface="Arial" charset="0"/>
              </a:rPr>
              <a:t>nd</a:t>
            </a:r>
            <a:r>
              <a:rPr lang="en-US" altLang="en-US" sz="1400">
                <a:latin typeface="Arial" charset="0"/>
              </a:rPr>
              <a:t> number</a:t>
            </a:r>
          </a:p>
          <a:p>
            <a:pPr>
              <a:spcBef>
                <a:spcPct val="0"/>
              </a:spcBef>
              <a:buSzTx/>
              <a:buFontTx/>
              <a:buNone/>
            </a:pPr>
            <a:r>
              <a:rPr lang="en-US" altLang="en-US" sz="1400">
                <a:latin typeface="Arial" charset="0"/>
              </a:rPr>
              <a:t>		JMP 	res</a:t>
            </a:r>
          </a:p>
          <a:p>
            <a:pPr>
              <a:spcBef>
                <a:spcPct val="0"/>
              </a:spcBef>
              <a:buSzTx/>
              <a:buFontTx/>
              <a:buNone/>
            </a:pPr>
            <a:r>
              <a:rPr lang="en-US" altLang="en-US" sz="1400">
                <a:latin typeface="Arial" charset="0"/>
              </a:rPr>
              <a:t>comp		COM	period		; complement 1</a:t>
            </a:r>
            <a:r>
              <a:rPr lang="en-US" altLang="en-US" sz="1400" baseline="30000">
                <a:latin typeface="Arial" charset="0"/>
              </a:rPr>
              <a:t>st</a:t>
            </a:r>
            <a:r>
              <a:rPr lang="en-US" altLang="en-US" sz="1400">
                <a:latin typeface="Arial" charset="0"/>
              </a:rPr>
              <a:t> number</a:t>
            </a:r>
          </a:p>
          <a:p>
            <a:pPr>
              <a:spcBef>
                <a:spcPct val="0"/>
              </a:spcBef>
              <a:buSzTx/>
              <a:buFontTx/>
              <a:buNone/>
            </a:pPr>
            <a:r>
              <a:rPr lang="en-US" altLang="en-US" sz="1400">
                <a:latin typeface="Arial" charset="0"/>
              </a:rPr>
              <a:t>		COM	period+1		 ; and add to 2</a:t>
            </a:r>
            <a:r>
              <a:rPr lang="en-US" altLang="en-US" sz="1400" baseline="30000">
                <a:latin typeface="Arial" charset="0"/>
              </a:rPr>
              <a:t>nd</a:t>
            </a:r>
            <a:r>
              <a:rPr lang="en-US" altLang="en-US" sz="1400">
                <a:latin typeface="Arial" charset="0"/>
              </a:rPr>
              <a:t> number</a:t>
            </a:r>
          </a:p>
          <a:p>
            <a:pPr>
              <a:spcBef>
                <a:spcPct val="0"/>
              </a:spcBef>
              <a:buSzTx/>
              <a:buFontTx/>
              <a:buNone/>
            </a:pPr>
            <a:r>
              <a:rPr lang="en-US" altLang="en-US" sz="1400">
                <a:latin typeface="Arial" charset="0"/>
              </a:rPr>
              <a:t>		ADDD	period</a:t>
            </a:r>
          </a:p>
          <a:p>
            <a:pPr>
              <a:spcBef>
                <a:spcPct val="0"/>
              </a:spcBef>
              <a:buSzTx/>
              <a:buFontTx/>
              <a:buNone/>
            </a:pPr>
            <a:r>
              <a:rPr lang="en-US" altLang="en-US" sz="1400">
                <a:latin typeface="Arial" charset="0"/>
              </a:rPr>
              <a:t>res		STD    	period      		; save the result</a:t>
            </a:r>
          </a:p>
          <a:p>
            <a:pPr>
              <a:spcBef>
                <a:spcPct val="0"/>
              </a:spcBef>
              <a:buSzTx/>
              <a:buFontTx/>
              <a:buNone/>
            </a:pPr>
            <a:r>
              <a:rPr lang="en-US" altLang="en-US" sz="1400">
                <a:latin typeface="Arial" charset="0"/>
              </a:rPr>
              <a:t>		SWI</a:t>
            </a:r>
          </a:p>
          <a:p>
            <a:pPr>
              <a:spcBef>
                <a:spcPct val="0"/>
              </a:spcBef>
              <a:buSzTx/>
              <a:buFontTx/>
              <a:buNone/>
            </a:pPr>
            <a:endParaRPr lang="en-US" altLang="en-US" sz="1400">
              <a:latin typeface="Arial" charset="0"/>
            </a:endParaRPr>
          </a:p>
          <a:p>
            <a:pPr>
              <a:spcBef>
                <a:spcPct val="0"/>
              </a:spcBef>
              <a:buSzTx/>
              <a:buFontTx/>
              <a:buNone/>
            </a:pPr>
            <a:r>
              <a:rPr lang="en-US" altLang="en-US" sz="1400">
                <a:latin typeface="Arial" charset="0"/>
              </a:rPr>
              <a:t>period          	RMB     	2</a:t>
            </a:r>
          </a:p>
          <a:p>
            <a:pPr>
              <a:spcBef>
                <a:spcPct val="0"/>
              </a:spcBef>
              <a:buSzTx/>
              <a:buFontTx/>
              <a:buNone/>
            </a:pPr>
            <a:r>
              <a:rPr lang="en-US" altLang="en-US" sz="1400">
                <a:latin typeface="Arial" charset="0"/>
              </a:rPr>
              <a:t>		END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2969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8E5CF0F5-CE9E-4C4C-9C68-4EBEDF8B28E3}" type="slidenum">
              <a:rPr lang="en-US" altLang="en-US" sz="1800" smtClean="0">
                <a:solidFill>
                  <a:srgbClr val="8A3704"/>
                </a:solidFill>
              </a:rPr>
              <a:pPr>
                <a:spcBef>
                  <a:spcPct val="0"/>
                </a:spcBef>
                <a:buSzTx/>
                <a:buFontTx/>
                <a:buNone/>
              </a:pPr>
              <a:t>28</a:t>
            </a:fld>
            <a:endParaRPr lang="en-US" altLang="en-US" sz="1800" smtClean="0">
              <a:solidFill>
                <a:srgbClr val="8A3704"/>
              </a:solidFill>
            </a:endParaRPr>
          </a:p>
        </p:txBody>
      </p:sp>
      <p:sp>
        <p:nvSpPr>
          <p:cNvPr id="29701"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29702" name="Rectangle 5"/>
          <p:cNvSpPr>
            <a:spLocks noChangeArrowheads="1"/>
          </p:cNvSpPr>
          <p:nvPr/>
        </p:nvSpPr>
        <p:spPr bwMode="auto">
          <a:xfrm>
            <a:off x="381000" y="457200"/>
            <a:ext cx="815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A3704"/>
                </a:solidFill>
              </a:rPr>
              <a:t>Example-2 of period measurement :</a:t>
            </a:r>
            <a:r>
              <a:rPr lang="en-US" altLang="en-US" sz="2000">
                <a:solidFill>
                  <a:srgbClr val="8A3704"/>
                </a:solidFill>
              </a:rPr>
              <a:t> </a:t>
            </a:r>
          </a:p>
          <a:p>
            <a:pPr>
              <a:spcBef>
                <a:spcPct val="30000"/>
              </a:spcBef>
              <a:buClr>
                <a:srgbClr val="8A3704"/>
              </a:buClr>
              <a:buFont typeface="Wingdings" pitchFamily="2" charset="2"/>
              <a:buNone/>
            </a:pPr>
            <a:r>
              <a:rPr lang="en-US" altLang="en-US" sz="2000"/>
              <a:t>	Use the input-capture channel 0 to measure the period of an unknown signal. The program must be able to measure any reasonable period width. Assume that E clock frequency is 24 MHz. Use the number of clock cycles as the unit of the period.</a:t>
            </a:r>
          </a:p>
        </p:txBody>
      </p:sp>
      <p:sp>
        <p:nvSpPr>
          <p:cNvPr id="29703" name="Rectangle 6"/>
          <p:cNvSpPr>
            <a:spLocks noChangeArrowheads="1"/>
          </p:cNvSpPr>
          <p:nvPr/>
        </p:nvSpPr>
        <p:spPr bwMode="auto">
          <a:xfrm>
            <a:off x="381000" y="23622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295400" indent="-3810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00000"/>
                </a:solidFill>
              </a:rPr>
              <a:t>Solution :</a:t>
            </a:r>
            <a:r>
              <a:rPr lang="en-US" altLang="en-US" sz="2000">
                <a:solidFill>
                  <a:srgbClr val="8A3704"/>
                </a:solidFill>
              </a:rPr>
              <a:t> </a:t>
            </a:r>
          </a:p>
          <a:p>
            <a:pPr>
              <a:spcBef>
                <a:spcPct val="30000"/>
              </a:spcBef>
              <a:buClr>
                <a:srgbClr val="8A3704"/>
              </a:buClr>
              <a:buFont typeface="Wingdings" pitchFamily="2" charset="2"/>
              <a:buNone/>
            </a:pPr>
            <a:r>
              <a:rPr lang="en-US" altLang="en-US" sz="2000"/>
              <a:t>	We will set the pre-scale factor to 32 and use the clock cycle as the unit of measurement</a:t>
            </a:r>
            <a:r>
              <a:rPr lang="en-US" altLang="en-US" sz="2000">
                <a:cs typeface="Times New Roman" pitchFamily="18" charset="0"/>
              </a:rPr>
              <a:t>. The period of one clock cycle is 1.33 </a:t>
            </a:r>
            <a:r>
              <a:rPr lang="en-US" altLang="en-US" sz="2000">
                <a:cs typeface="Times New Roman" pitchFamily="18" charset="0"/>
                <a:sym typeface="Symbol" pitchFamily="18" charset="2"/>
              </a:rPr>
              <a:t>s. Since the pulse width can be much larger than 2</a:t>
            </a:r>
            <a:r>
              <a:rPr lang="en-US" altLang="en-US" sz="2000" baseline="30000">
                <a:cs typeface="Times New Roman" pitchFamily="18" charset="0"/>
                <a:sym typeface="Symbol" pitchFamily="18" charset="2"/>
              </a:rPr>
              <a:t>16</a:t>
            </a:r>
            <a:r>
              <a:rPr lang="en-US" altLang="en-US" sz="2000">
                <a:cs typeface="Times New Roman" pitchFamily="18" charset="0"/>
                <a:sym typeface="Symbol" pitchFamily="18" charset="2"/>
              </a:rPr>
              <a:t> clock cycles, we will need to keep track of number of times that the TCNT overflows. Each TCNT overflow adds 2</a:t>
            </a:r>
            <a:r>
              <a:rPr lang="en-US" altLang="en-US" sz="2000" baseline="30000">
                <a:cs typeface="Times New Roman" pitchFamily="18" charset="0"/>
                <a:sym typeface="Symbol" pitchFamily="18" charset="2"/>
              </a:rPr>
              <a:t>16</a:t>
            </a:r>
            <a:r>
              <a:rPr lang="en-US" altLang="en-US" sz="2000">
                <a:cs typeface="Times New Roman" pitchFamily="18" charset="0"/>
                <a:sym typeface="Symbol" pitchFamily="18" charset="2"/>
              </a:rPr>
              <a:t> clock cycles to the pulse width.</a:t>
            </a:r>
            <a:endParaRPr lang="en-US" altLang="en-US" sz="2000">
              <a:cs typeface="Times New Roman" pitchFamily="18" charset="0"/>
            </a:endParaRPr>
          </a:p>
          <a:p>
            <a:pPr>
              <a:spcBef>
                <a:spcPct val="30000"/>
              </a:spcBef>
              <a:buClr>
                <a:srgbClr val="8A3704"/>
              </a:buClr>
              <a:buFont typeface="Wingdings" pitchFamily="2" charset="2"/>
              <a:buNone/>
            </a:pPr>
            <a:r>
              <a:rPr lang="en-US" altLang="en-US" sz="2000">
                <a:cs typeface="Times New Roman" pitchFamily="18" charset="0"/>
              </a:rPr>
              <a:t>	Let</a:t>
            </a:r>
          </a:p>
          <a:p>
            <a:pPr lvl="2">
              <a:spcBef>
                <a:spcPct val="30000"/>
              </a:spcBef>
              <a:buClr>
                <a:srgbClr val="8A3704"/>
              </a:buClr>
              <a:buFont typeface="Wingdings" pitchFamily="2" charset="2"/>
              <a:buNone/>
            </a:pPr>
            <a:r>
              <a:rPr lang="en-US" altLang="en-US" sz="1800" i="1">
                <a:cs typeface="Times New Roman" pitchFamily="18" charset="0"/>
              </a:rPr>
              <a:t>ovcnt</a:t>
            </a:r>
            <a:r>
              <a:rPr lang="en-US" altLang="en-US" sz="1800">
                <a:cs typeface="Times New Roman" pitchFamily="18" charset="0"/>
              </a:rPr>
              <a:t>  = TCNT overflow count</a:t>
            </a:r>
          </a:p>
          <a:p>
            <a:pPr lvl="2">
              <a:spcBef>
                <a:spcPct val="30000"/>
              </a:spcBef>
              <a:buClr>
                <a:srgbClr val="8A3704"/>
              </a:buClr>
              <a:buFont typeface="Wingdings" pitchFamily="2" charset="2"/>
              <a:buNone/>
            </a:pPr>
            <a:r>
              <a:rPr lang="en-US" altLang="en-US" sz="1800" i="1">
                <a:cs typeface="Times New Roman" pitchFamily="18" charset="0"/>
              </a:rPr>
              <a:t>diff</a:t>
            </a:r>
            <a:r>
              <a:rPr lang="en-US" altLang="en-US" sz="1800">
                <a:cs typeface="Times New Roman" pitchFamily="18" charset="0"/>
              </a:rPr>
              <a:t>     = the difference of two consecutive edges</a:t>
            </a:r>
          </a:p>
          <a:p>
            <a:pPr lvl="2">
              <a:spcBef>
                <a:spcPct val="30000"/>
              </a:spcBef>
              <a:buClr>
                <a:srgbClr val="8A3704"/>
              </a:buClr>
              <a:buFont typeface="Wingdings" pitchFamily="2" charset="2"/>
              <a:buNone/>
            </a:pPr>
            <a:r>
              <a:rPr lang="en-US" altLang="en-US" sz="1800" i="1">
                <a:cs typeface="Times New Roman" pitchFamily="18" charset="0"/>
              </a:rPr>
              <a:t>edge1</a:t>
            </a:r>
            <a:r>
              <a:rPr lang="en-US" altLang="en-US" sz="1800">
                <a:cs typeface="Times New Roman" pitchFamily="18" charset="0"/>
              </a:rPr>
              <a:t> = the captured time of 1</a:t>
            </a:r>
            <a:r>
              <a:rPr lang="en-US" altLang="en-US" sz="1800" baseline="30000">
                <a:cs typeface="Times New Roman" pitchFamily="18" charset="0"/>
              </a:rPr>
              <a:t>st</a:t>
            </a:r>
            <a:r>
              <a:rPr lang="en-US" altLang="en-US" sz="1800">
                <a:cs typeface="Times New Roman" pitchFamily="18" charset="0"/>
              </a:rPr>
              <a:t> edge</a:t>
            </a:r>
          </a:p>
          <a:p>
            <a:pPr lvl="2">
              <a:spcBef>
                <a:spcPct val="30000"/>
              </a:spcBef>
              <a:buClr>
                <a:srgbClr val="8A3704"/>
              </a:buClr>
              <a:buFont typeface="Wingdings" pitchFamily="2" charset="2"/>
              <a:buNone/>
            </a:pPr>
            <a:r>
              <a:rPr lang="en-US" altLang="en-US" sz="1800" i="1">
                <a:cs typeface="Times New Roman" pitchFamily="18" charset="0"/>
              </a:rPr>
              <a:t>edge2</a:t>
            </a:r>
            <a:r>
              <a:rPr lang="en-US" altLang="en-US" sz="1800">
                <a:cs typeface="Times New Roman" pitchFamily="18" charset="0"/>
              </a:rPr>
              <a:t> = the captured time of the 2</a:t>
            </a:r>
            <a:r>
              <a:rPr lang="en-US" altLang="en-US" sz="1800" baseline="30000">
                <a:cs typeface="Times New Roman" pitchFamily="18" charset="0"/>
              </a:rPr>
              <a:t>nd</a:t>
            </a:r>
            <a:r>
              <a:rPr lang="en-US" altLang="en-US" sz="1800">
                <a:cs typeface="Times New Roman" pitchFamily="18" charset="0"/>
              </a:rPr>
              <a:t> edge</a:t>
            </a:r>
          </a:p>
        </p:txBody>
      </p:sp>
      <p:sp>
        <p:nvSpPr>
          <p:cNvPr id="29704" name="Line 7"/>
          <p:cNvSpPr>
            <a:spLocks noChangeShapeType="1"/>
          </p:cNvSpPr>
          <p:nvPr/>
        </p:nvSpPr>
        <p:spPr bwMode="auto">
          <a:xfrm>
            <a:off x="381000" y="22860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07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90F1292-9BD3-4357-A1C2-BC54A6D89089}" type="slidenum">
              <a:rPr lang="en-US" altLang="en-US" sz="1800" smtClean="0">
                <a:solidFill>
                  <a:srgbClr val="8A3704"/>
                </a:solidFill>
              </a:rPr>
              <a:pPr>
                <a:spcBef>
                  <a:spcPct val="0"/>
                </a:spcBef>
                <a:buSzTx/>
                <a:buFontTx/>
                <a:buNone/>
              </a:pPr>
              <a:t>29</a:t>
            </a:fld>
            <a:endParaRPr lang="en-US" altLang="en-US" sz="1800" smtClean="0">
              <a:solidFill>
                <a:srgbClr val="8A3704"/>
              </a:solidFill>
            </a:endParaRPr>
          </a:p>
        </p:txBody>
      </p:sp>
      <p:sp>
        <p:nvSpPr>
          <p:cNvPr id="30725"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30726" name="Rectangle 5"/>
          <p:cNvSpPr>
            <a:spLocks noChangeArrowheads="1"/>
          </p:cNvSpPr>
          <p:nvPr/>
        </p:nvSpPr>
        <p:spPr bwMode="auto">
          <a:xfrm>
            <a:off x="381000" y="5334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a:t>	The pulse width can be calculated by the following equations:</a:t>
            </a:r>
            <a:endParaRPr lang="en-US" altLang="en-US" sz="2000">
              <a:cs typeface="Times New Roman" pitchFamily="18" charset="0"/>
            </a:endParaRPr>
          </a:p>
          <a:p>
            <a:pPr>
              <a:spcBef>
                <a:spcPct val="30000"/>
              </a:spcBef>
              <a:buClr>
                <a:srgbClr val="8A3704"/>
              </a:buClr>
              <a:buFont typeface="Wingdings" pitchFamily="2" charset="2"/>
              <a:buNone/>
            </a:pPr>
            <a:r>
              <a:rPr lang="en-US" altLang="en-US" sz="2000">
                <a:cs typeface="Times New Roman" pitchFamily="18" charset="0"/>
              </a:rPr>
              <a:t>	</a:t>
            </a:r>
            <a:endParaRPr lang="en-US" altLang="en-US" sz="2400">
              <a:cs typeface="Times New Roman" pitchFamily="18" charset="0"/>
            </a:endParaRPr>
          </a:p>
        </p:txBody>
      </p:sp>
      <p:graphicFrame>
        <p:nvGraphicFramePr>
          <p:cNvPr id="30727" name="Object 6"/>
          <p:cNvGraphicFramePr>
            <a:graphicFrameLocks noChangeAspect="1"/>
          </p:cNvGraphicFramePr>
          <p:nvPr/>
        </p:nvGraphicFramePr>
        <p:xfrm>
          <a:off x="1284288" y="1031875"/>
          <a:ext cx="6640512" cy="2466975"/>
        </p:xfrm>
        <a:graphic>
          <a:graphicData uri="http://schemas.openxmlformats.org/presentationml/2006/ole">
            <mc:AlternateContent xmlns:mc="http://schemas.openxmlformats.org/markup-compatibility/2006">
              <mc:Choice xmlns:v="urn:schemas-microsoft-com:vml" Requires="v">
                <p:oleObj spid="_x0000_s30731" name="Equation" r:id="rId3" imgW="3759200" imgH="1397000" progId="Equation.3">
                  <p:embed/>
                </p:oleObj>
              </mc:Choice>
              <mc:Fallback>
                <p:oleObj name="Equation" r:id="rId3" imgW="3759200" imgH="1397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8" y="1031875"/>
                        <a:ext cx="6640512"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Rectangle 7"/>
          <p:cNvSpPr>
            <a:spLocks noChangeArrowheads="1"/>
          </p:cNvSpPr>
          <p:nvPr/>
        </p:nvSpPr>
        <p:spPr bwMode="auto">
          <a:xfrm>
            <a:off x="381000" y="3886200"/>
            <a:ext cx="815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a:t>	In case 2, the timer overflows at least once even if the pulse width is shorter than 2</a:t>
            </a:r>
            <a:r>
              <a:rPr lang="en-US" altLang="en-US" sz="2000" baseline="30000"/>
              <a:t>16</a:t>
            </a:r>
            <a:r>
              <a:rPr lang="en-US" altLang="en-US" sz="2000"/>
              <a:t> clock cycles. Therefore, we need to subtract 1 from the timer overflow count in order to get the correct result. </a:t>
            </a:r>
          </a:p>
          <a:p>
            <a:pPr>
              <a:spcBef>
                <a:spcPct val="30000"/>
              </a:spcBef>
              <a:buFontTx/>
              <a:buNone/>
            </a:pPr>
            <a:r>
              <a:rPr lang="en-US" altLang="en-US" sz="2000"/>
              <a:t>	The pulse width obtained by appending the difference of the two captured edges to the TCNT overflow count.</a:t>
            </a:r>
            <a:endParaRPr lang="en-US" altLang="en-US" sz="240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09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16388C9-D300-4977-AA4E-E2D5219C4E4B}" type="slidenum">
              <a:rPr lang="en-US" altLang="en-US" sz="1800" smtClean="0">
                <a:solidFill>
                  <a:srgbClr val="8A3704"/>
                </a:solidFill>
              </a:rPr>
              <a:pPr>
                <a:spcBef>
                  <a:spcPct val="0"/>
                </a:spcBef>
                <a:buSzTx/>
                <a:buFontTx/>
                <a:buNone/>
              </a:pPr>
              <a:t>3</a:t>
            </a:fld>
            <a:endParaRPr lang="en-US" altLang="en-US" sz="1800" smtClean="0">
              <a:solidFill>
                <a:srgbClr val="8A3704"/>
              </a:solidFill>
            </a:endParaRPr>
          </a:p>
        </p:txBody>
      </p:sp>
      <p:sp>
        <p:nvSpPr>
          <p:cNvPr id="4101" name="Text Box 4"/>
          <p:cNvSpPr txBox="1">
            <a:spLocks noChangeArrowheads="1"/>
          </p:cNvSpPr>
          <p:nvPr/>
        </p:nvSpPr>
        <p:spPr bwMode="auto">
          <a:xfrm>
            <a:off x="457200" y="381000"/>
            <a:ext cx="82296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371600" indent="-4572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Another function of timer is called the </a:t>
            </a:r>
            <a:r>
              <a:rPr lang="en-US" altLang="en-US" sz="2400" i="1">
                <a:solidFill>
                  <a:srgbClr val="8A3704"/>
                </a:solidFill>
              </a:rPr>
              <a:t>output-compare</a:t>
            </a:r>
            <a:r>
              <a:rPr lang="en-US" altLang="en-US" sz="2400"/>
              <a:t>. The output-compare circuit compares the 16-bit timer value with that of the output-compare register in each clock cycle and performs one or combination of the following events:</a:t>
            </a:r>
          </a:p>
          <a:p>
            <a:pPr lvl="2">
              <a:lnSpc>
                <a:spcPct val="80000"/>
              </a:lnSpc>
              <a:buClr>
                <a:srgbClr val="8A3704"/>
              </a:buClr>
              <a:buSzTx/>
              <a:buFont typeface="Wingdings" pitchFamily="2" charset="2"/>
              <a:buChar char="§"/>
            </a:pPr>
            <a:r>
              <a:rPr lang="en-US" altLang="en-US"/>
              <a:t>Trigger an action in a pin</a:t>
            </a:r>
          </a:p>
          <a:p>
            <a:pPr lvl="2">
              <a:lnSpc>
                <a:spcPct val="80000"/>
              </a:lnSpc>
              <a:buClr>
                <a:srgbClr val="8A3704"/>
              </a:buClr>
              <a:buSzTx/>
              <a:buFont typeface="Wingdings" pitchFamily="2" charset="2"/>
              <a:buChar char="§"/>
            </a:pPr>
            <a:r>
              <a:rPr lang="en-US" altLang="en-US"/>
              <a:t>Set a flag in register</a:t>
            </a:r>
          </a:p>
          <a:p>
            <a:pPr lvl="2">
              <a:lnSpc>
                <a:spcPct val="80000"/>
              </a:lnSpc>
              <a:buClr>
                <a:srgbClr val="8A3704"/>
              </a:buClr>
              <a:buSzTx/>
              <a:buFont typeface="Wingdings" pitchFamily="2" charset="2"/>
              <a:buChar char="§"/>
            </a:pPr>
            <a:r>
              <a:rPr lang="en-US" altLang="en-US"/>
              <a:t>Generate an interrupt request</a:t>
            </a:r>
          </a:p>
          <a:p>
            <a:pPr>
              <a:spcBef>
                <a:spcPct val="50000"/>
              </a:spcBef>
              <a:buClr>
                <a:srgbClr val="8A3704"/>
              </a:buClr>
              <a:buSzTx/>
              <a:buFont typeface="Wingdings" pitchFamily="2" charset="2"/>
              <a:buChar char="Ø"/>
            </a:pPr>
            <a:r>
              <a:rPr lang="en-US" altLang="en-US" sz="2400"/>
              <a:t>The key to using the output-compare function is to make a copy of the 16-bit timer, add a delay to it, and store the sum in an </a:t>
            </a:r>
            <a:r>
              <a:rPr lang="en-US" altLang="en-US" sz="2400" i="1">
                <a:solidFill>
                  <a:srgbClr val="8A3704"/>
                </a:solidFill>
              </a:rPr>
              <a:t>output-compare register</a:t>
            </a:r>
            <a:r>
              <a:rPr lang="en-US" altLang="en-US" sz="2400"/>
              <a:t>.</a:t>
            </a:r>
          </a:p>
          <a:p>
            <a:pPr>
              <a:spcBef>
                <a:spcPct val="50000"/>
              </a:spcBef>
              <a:buClr>
                <a:srgbClr val="8A3704"/>
              </a:buClr>
              <a:buSzTx/>
              <a:buFont typeface="Wingdings" pitchFamily="2" charset="2"/>
              <a:buChar char="Ø"/>
            </a:pPr>
            <a:r>
              <a:rPr lang="en-US" altLang="en-US" sz="2400"/>
              <a:t>The HCS12 has </a:t>
            </a:r>
            <a:r>
              <a:rPr lang="en-US" altLang="en-US" sz="2400">
                <a:solidFill>
                  <a:srgbClr val="FF0000"/>
                </a:solidFill>
              </a:rPr>
              <a:t>8</a:t>
            </a:r>
            <a:r>
              <a:rPr lang="en-US" altLang="en-US" sz="2400"/>
              <a:t> </a:t>
            </a:r>
            <a:r>
              <a:rPr lang="en-US" altLang="en-US" sz="2400" i="1"/>
              <a:t>output-compare</a:t>
            </a:r>
            <a:r>
              <a:rPr lang="en-US" altLang="en-US" sz="2400"/>
              <a:t> channels, which share the signal pins and registers with </a:t>
            </a:r>
            <a:r>
              <a:rPr lang="en-US" altLang="en-US" sz="2400" i="1"/>
              <a:t>input-capture</a:t>
            </a:r>
            <a:r>
              <a:rPr lang="en-US" altLang="en-US" sz="2400"/>
              <a:t> channels.</a:t>
            </a:r>
          </a:p>
          <a:p>
            <a:pPr>
              <a:spcBef>
                <a:spcPct val="50000"/>
              </a:spcBef>
              <a:buClr>
                <a:srgbClr val="8A3704"/>
              </a:buClr>
              <a:buSzTx/>
              <a:buFont typeface="Wingdings" pitchFamily="2" charset="2"/>
              <a:buChar char="Ø"/>
            </a:pPr>
            <a:r>
              <a:rPr lang="en-US" altLang="en-US" sz="2400"/>
              <a:t>The third timer function is </a:t>
            </a:r>
            <a:r>
              <a:rPr lang="en-US" altLang="en-US" sz="2400" i="1">
                <a:solidFill>
                  <a:srgbClr val="8A3704"/>
                </a:solidFill>
              </a:rPr>
              <a:t>pulse accumulator</a:t>
            </a:r>
            <a:r>
              <a:rPr lang="en-US" altLang="en-US" sz="2400"/>
              <a:t>. This circuit is often used to count the events arriving in a certain interval or measure the frequency of the unknown signal.</a:t>
            </a:r>
          </a:p>
        </p:txBody>
      </p:sp>
      <p:sp>
        <p:nvSpPr>
          <p:cNvPr id="4102" name="Rectangle 5"/>
          <p:cNvSpPr>
            <a:spLocks noChangeArrowheads="1"/>
          </p:cNvSpPr>
          <p:nvPr/>
        </p:nvSpPr>
        <p:spPr bwMode="auto">
          <a:xfrm>
            <a:off x="2286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Functions </a:t>
            </a:r>
            <a:r>
              <a:rPr lang="en-US" altLang="en-US" sz="1600" i="1" u="sng">
                <a:solidFill>
                  <a:srgbClr val="8A3704"/>
                </a:solidFill>
              </a:rPr>
              <a:t>cont’d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BE47C88F-BC89-4DD8-A17D-0E38E1728916}" type="slidenum">
              <a:rPr lang="en-US" altLang="en-US" sz="1800" smtClean="0">
                <a:solidFill>
                  <a:srgbClr val="8A3704"/>
                </a:solidFill>
              </a:rPr>
              <a:pPr>
                <a:spcBef>
                  <a:spcPct val="0"/>
                </a:spcBef>
                <a:buSzTx/>
                <a:buFontTx/>
                <a:buNone/>
              </a:pPr>
              <a:t>30</a:t>
            </a:fld>
            <a:endParaRPr lang="en-US" altLang="en-US" sz="1800" smtClean="0">
              <a:solidFill>
                <a:srgbClr val="8A3704"/>
              </a:solidFill>
            </a:endParaRPr>
          </a:p>
        </p:txBody>
      </p:sp>
      <p:graphicFrame>
        <p:nvGraphicFramePr>
          <p:cNvPr id="31749" name="Object 4"/>
          <p:cNvGraphicFramePr>
            <a:graphicFrameLocks noChangeAspect="1"/>
          </p:cNvGraphicFramePr>
          <p:nvPr/>
        </p:nvGraphicFramePr>
        <p:xfrm>
          <a:off x="461963" y="192088"/>
          <a:ext cx="8148637" cy="4760912"/>
        </p:xfrm>
        <a:graphic>
          <a:graphicData uri="http://schemas.openxmlformats.org/presentationml/2006/ole">
            <mc:AlternateContent xmlns:mc="http://schemas.openxmlformats.org/markup-compatibility/2006">
              <mc:Choice xmlns:v="urn:schemas-microsoft-com:vml" Requires="v">
                <p:oleObj spid="_x0000_s31755" name="Equation" r:id="rId3" imgW="4000500" imgH="2336800" progId="Equation.3">
                  <p:embed/>
                </p:oleObj>
              </mc:Choice>
              <mc:Fallback>
                <p:oleObj name="Equation" r:id="rId3" imgW="4000500" imgH="2336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192088"/>
                        <a:ext cx="8148637"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TextBox 5"/>
          <p:cNvSpPr txBox="1">
            <a:spLocks noChangeArrowheads="1"/>
          </p:cNvSpPr>
          <p:nvPr/>
        </p:nvSpPr>
        <p:spPr bwMode="auto">
          <a:xfrm>
            <a:off x="3810000" y="2133600"/>
            <a:ext cx="388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000"/>
              <a:t>Overflow            edge1            = A</a:t>
            </a:r>
          </a:p>
        </p:txBody>
      </p:sp>
      <p:sp>
        <p:nvSpPr>
          <p:cNvPr id="31751" name="Rectangle 6"/>
          <p:cNvSpPr>
            <a:spLocks noChangeArrowheads="1"/>
          </p:cNvSpPr>
          <p:nvPr/>
        </p:nvSpPr>
        <p:spPr bwMode="auto">
          <a:xfrm>
            <a:off x="3810000" y="2133600"/>
            <a:ext cx="1066800" cy="40005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1752" name="Rectangle 7"/>
          <p:cNvSpPr>
            <a:spLocks noChangeArrowheads="1"/>
          </p:cNvSpPr>
          <p:nvPr/>
        </p:nvSpPr>
        <p:spPr bwMode="auto">
          <a:xfrm>
            <a:off x="4876800" y="2133600"/>
            <a:ext cx="2057400" cy="40005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27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0C94B881-35D8-4ECD-9575-80C86DE3C50C}" type="slidenum">
              <a:rPr lang="en-US" altLang="en-US" sz="1800" smtClean="0">
                <a:solidFill>
                  <a:srgbClr val="8A3704"/>
                </a:solidFill>
              </a:rPr>
              <a:pPr>
                <a:spcBef>
                  <a:spcPct val="0"/>
                </a:spcBef>
                <a:buSzTx/>
                <a:buFontTx/>
                <a:buNone/>
              </a:pPr>
              <a:t>31</a:t>
            </a:fld>
            <a:endParaRPr lang="en-US" altLang="en-US" sz="1800" smtClean="0">
              <a:solidFill>
                <a:srgbClr val="8A3704"/>
              </a:solidFill>
            </a:endParaRPr>
          </a:p>
        </p:txBody>
      </p:sp>
      <p:sp>
        <p:nvSpPr>
          <p:cNvPr id="32773" name="Rectangle 4"/>
          <p:cNvSpPr>
            <a:spLocks noChangeArrowheads="1"/>
          </p:cNvSpPr>
          <p:nvPr/>
        </p:nvSpPr>
        <p:spPr bwMode="auto">
          <a:xfrm>
            <a:off x="304800" y="0"/>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32774" name="AutoShape 5"/>
          <p:cNvSpPr>
            <a:spLocks noChangeArrowheads="1"/>
          </p:cNvSpPr>
          <p:nvPr/>
        </p:nvSpPr>
        <p:spPr bwMode="auto">
          <a:xfrm>
            <a:off x="6172200" y="42863"/>
            <a:ext cx="1066800" cy="2984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2775" name="Text Box 6"/>
          <p:cNvSpPr txBox="1">
            <a:spLocks noChangeArrowheads="1"/>
          </p:cNvSpPr>
          <p:nvPr/>
        </p:nvSpPr>
        <p:spPr bwMode="auto">
          <a:xfrm>
            <a:off x="6248400" y="0"/>
            <a:ext cx="96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Start</a:t>
            </a:r>
          </a:p>
        </p:txBody>
      </p:sp>
      <p:sp>
        <p:nvSpPr>
          <p:cNvPr id="32776" name="Text Box 7"/>
          <p:cNvSpPr txBox="1">
            <a:spLocks noChangeArrowheads="1"/>
          </p:cNvSpPr>
          <p:nvPr/>
        </p:nvSpPr>
        <p:spPr bwMode="auto">
          <a:xfrm>
            <a:off x="6648450" y="4100513"/>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32777" name="Text Box 8"/>
          <p:cNvSpPr txBox="1">
            <a:spLocks noChangeArrowheads="1"/>
          </p:cNvSpPr>
          <p:nvPr/>
        </p:nvSpPr>
        <p:spPr bwMode="auto">
          <a:xfrm>
            <a:off x="4876800" y="533400"/>
            <a:ext cx="3657600" cy="56673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80000"/>
              </a:lnSpc>
              <a:spcBef>
                <a:spcPct val="30000"/>
              </a:spcBef>
              <a:buSzTx/>
              <a:buFontTx/>
              <a:buNone/>
            </a:pPr>
            <a:r>
              <a:rPr lang="en-US" altLang="en-US" sz="1600"/>
              <a:t>overflow </a:t>
            </a:r>
            <a:r>
              <a:rPr lang="en-US" altLang="en-US" sz="1600">
                <a:cs typeface="Times New Roman" pitchFamily="18" charset="0"/>
              </a:rPr>
              <a:t>← 0, </a:t>
            </a:r>
            <a:r>
              <a:rPr lang="en-US" altLang="en-US" sz="1600"/>
              <a:t>Disable all interrupts</a:t>
            </a:r>
            <a:endParaRPr lang="en-US" altLang="en-US" sz="1600">
              <a:cs typeface="Times New Roman" pitchFamily="18" charset="0"/>
            </a:endParaRPr>
          </a:p>
          <a:p>
            <a:pPr algn="ctr">
              <a:lnSpc>
                <a:spcPct val="80000"/>
              </a:lnSpc>
              <a:spcBef>
                <a:spcPct val="30000"/>
              </a:spcBef>
              <a:buSzTx/>
              <a:buFontTx/>
              <a:buNone/>
            </a:pPr>
            <a:r>
              <a:rPr lang="en-US" altLang="en-US" sz="1600"/>
              <a:t>Set up to capture the rising edge</a:t>
            </a:r>
          </a:p>
        </p:txBody>
      </p:sp>
      <p:sp>
        <p:nvSpPr>
          <p:cNvPr id="32778" name="Text Box 9"/>
          <p:cNvSpPr txBox="1">
            <a:spLocks noChangeArrowheads="1"/>
          </p:cNvSpPr>
          <p:nvPr/>
        </p:nvSpPr>
        <p:spPr bwMode="auto">
          <a:xfrm>
            <a:off x="4876800" y="2973388"/>
            <a:ext cx="3657600" cy="3492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Clear C0F flag, save 1</a:t>
            </a:r>
            <a:r>
              <a:rPr lang="en-US" altLang="en-US" sz="1600" baseline="30000"/>
              <a:t>st</a:t>
            </a:r>
            <a:r>
              <a:rPr lang="en-US" altLang="en-US" sz="1600"/>
              <a:t> captured edge</a:t>
            </a:r>
          </a:p>
        </p:txBody>
      </p:sp>
      <p:grpSp>
        <p:nvGrpSpPr>
          <p:cNvPr id="32779" name="Group 10"/>
          <p:cNvGrpSpPr>
            <a:grpSpLocks/>
          </p:cNvGrpSpPr>
          <p:nvPr/>
        </p:nvGrpSpPr>
        <p:grpSpPr bwMode="auto">
          <a:xfrm>
            <a:off x="4876800" y="1371600"/>
            <a:ext cx="3657600" cy="609600"/>
            <a:chOff x="3072" y="2064"/>
            <a:chExt cx="2304" cy="384"/>
          </a:xfrm>
        </p:grpSpPr>
        <p:sp>
          <p:nvSpPr>
            <p:cNvPr id="32827" name="AutoShape 11"/>
            <p:cNvSpPr>
              <a:spLocks noChangeArrowheads="1"/>
            </p:cNvSpPr>
            <p:nvPr/>
          </p:nvSpPr>
          <p:spPr bwMode="auto">
            <a:xfrm>
              <a:off x="3072" y="2064"/>
              <a:ext cx="2304" cy="384"/>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2828" name="Text Box 12"/>
            <p:cNvSpPr txBox="1">
              <a:spLocks noChangeArrowheads="1"/>
            </p:cNvSpPr>
            <p:nvPr/>
          </p:nvSpPr>
          <p:spPr bwMode="auto">
            <a:xfrm>
              <a:off x="3821" y="2133"/>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C0F = 1?</a:t>
              </a:r>
            </a:p>
          </p:txBody>
        </p:sp>
      </p:grpSp>
      <p:sp>
        <p:nvSpPr>
          <p:cNvPr id="32780" name="Line 13"/>
          <p:cNvSpPr>
            <a:spLocks noChangeShapeType="1"/>
          </p:cNvSpPr>
          <p:nvPr/>
        </p:nvSpPr>
        <p:spPr bwMode="auto">
          <a:xfrm flipH="1">
            <a:off x="4114800" y="16764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1" name="Line 14"/>
          <p:cNvSpPr>
            <a:spLocks noChangeShapeType="1"/>
          </p:cNvSpPr>
          <p:nvPr/>
        </p:nvSpPr>
        <p:spPr bwMode="auto">
          <a:xfrm flipV="1">
            <a:off x="4114800" y="12192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2" name="Line 15"/>
          <p:cNvSpPr>
            <a:spLocks noChangeShapeType="1"/>
          </p:cNvSpPr>
          <p:nvPr/>
        </p:nvSpPr>
        <p:spPr bwMode="auto">
          <a:xfrm>
            <a:off x="4114800" y="1219200"/>
            <a:ext cx="2590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83" name="Line 16"/>
          <p:cNvSpPr>
            <a:spLocks noChangeShapeType="1"/>
          </p:cNvSpPr>
          <p:nvPr/>
        </p:nvSpPr>
        <p:spPr bwMode="auto">
          <a:xfrm flipV="1">
            <a:off x="6705600" y="10668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4" name="Line 17"/>
          <p:cNvSpPr>
            <a:spLocks noChangeShapeType="1"/>
          </p:cNvSpPr>
          <p:nvPr/>
        </p:nvSpPr>
        <p:spPr bwMode="auto">
          <a:xfrm flipV="1">
            <a:off x="6705600" y="2841625"/>
            <a:ext cx="0" cy="131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5" name="Line 18"/>
          <p:cNvSpPr>
            <a:spLocks noChangeShapeType="1"/>
          </p:cNvSpPr>
          <p:nvPr/>
        </p:nvSpPr>
        <p:spPr bwMode="auto">
          <a:xfrm flipV="1">
            <a:off x="6705600" y="341313"/>
            <a:ext cx="0" cy="1793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6" name="Text Box 19"/>
          <p:cNvSpPr txBox="1">
            <a:spLocks noChangeArrowheads="1"/>
          </p:cNvSpPr>
          <p:nvPr/>
        </p:nvSpPr>
        <p:spPr bwMode="auto">
          <a:xfrm>
            <a:off x="4876800" y="4419600"/>
            <a:ext cx="3657600" cy="3492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Compute the difference of two edges</a:t>
            </a:r>
          </a:p>
        </p:txBody>
      </p:sp>
      <p:grpSp>
        <p:nvGrpSpPr>
          <p:cNvPr id="32787" name="Group 20"/>
          <p:cNvGrpSpPr>
            <a:grpSpLocks/>
          </p:cNvGrpSpPr>
          <p:nvPr/>
        </p:nvGrpSpPr>
        <p:grpSpPr bwMode="auto">
          <a:xfrm>
            <a:off x="4876800" y="3581400"/>
            <a:ext cx="3657600" cy="609600"/>
            <a:chOff x="3072" y="2064"/>
            <a:chExt cx="2304" cy="384"/>
          </a:xfrm>
        </p:grpSpPr>
        <p:sp>
          <p:nvSpPr>
            <p:cNvPr id="32825" name="AutoShape 21"/>
            <p:cNvSpPr>
              <a:spLocks noChangeArrowheads="1"/>
            </p:cNvSpPr>
            <p:nvPr/>
          </p:nvSpPr>
          <p:spPr bwMode="auto">
            <a:xfrm>
              <a:off x="3072" y="2064"/>
              <a:ext cx="2304" cy="384"/>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2826" name="Text Box 22"/>
            <p:cNvSpPr txBox="1">
              <a:spLocks noChangeArrowheads="1"/>
            </p:cNvSpPr>
            <p:nvPr/>
          </p:nvSpPr>
          <p:spPr bwMode="auto">
            <a:xfrm>
              <a:off x="3821" y="2133"/>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C0F = 1?</a:t>
              </a:r>
            </a:p>
          </p:txBody>
        </p:sp>
      </p:grpSp>
      <p:sp>
        <p:nvSpPr>
          <p:cNvPr id="32788" name="Line 23"/>
          <p:cNvSpPr>
            <a:spLocks noChangeShapeType="1"/>
          </p:cNvSpPr>
          <p:nvPr/>
        </p:nvSpPr>
        <p:spPr bwMode="auto">
          <a:xfrm flipH="1">
            <a:off x="4114800" y="38862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9" name="Line 24"/>
          <p:cNvSpPr>
            <a:spLocks noChangeShapeType="1"/>
          </p:cNvSpPr>
          <p:nvPr/>
        </p:nvSpPr>
        <p:spPr bwMode="auto">
          <a:xfrm flipV="1">
            <a:off x="4114800" y="3429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90" name="Line 25"/>
          <p:cNvSpPr>
            <a:spLocks noChangeShapeType="1"/>
          </p:cNvSpPr>
          <p:nvPr/>
        </p:nvSpPr>
        <p:spPr bwMode="auto">
          <a:xfrm>
            <a:off x="4114800" y="3429000"/>
            <a:ext cx="2590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91" name="Line 26"/>
          <p:cNvSpPr>
            <a:spLocks noChangeShapeType="1"/>
          </p:cNvSpPr>
          <p:nvPr/>
        </p:nvSpPr>
        <p:spPr bwMode="auto">
          <a:xfrm flipV="1">
            <a:off x="67056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92" name="Text Box 27"/>
          <p:cNvSpPr txBox="1">
            <a:spLocks noChangeArrowheads="1"/>
          </p:cNvSpPr>
          <p:nvPr/>
        </p:nvSpPr>
        <p:spPr bwMode="auto">
          <a:xfrm>
            <a:off x="228600" y="5230813"/>
            <a:ext cx="3657600" cy="3492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Combine the results.</a:t>
            </a:r>
          </a:p>
        </p:txBody>
      </p:sp>
      <p:sp>
        <p:nvSpPr>
          <p:cNvPr id="32793" name="Line 28"/>
          <p:cNvSpPr>
            <a:spLocks noChangeShapeType="1"/>
          </p:cNvSpPr>
          <p:nvPr/>
        </p:nvSpPr>
        <p:spPr bwMode="auto">
          <a:xfrm flipV="1">
            <a:off x="6705600" y="19812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94" name="Line 29"/>
          <p:cNvSpPr>
            <a:spLocks noChangeShapeType="1"/>
          </p:cNvSpPr>
          <p:nvPr/>
        </p:nvSpPr>
        <p:spPr bwMode="auto">
          <a:xfrm>
            <a:off x="6705600" y="41910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95" name="AutoShape 30"/>
          <p:cNvSpPr>
            <a:spLocks noChangeArrowheads="1"/>
          </p:cNvSpPr>
          <p:nvPr/>
        </p:nvSpPr>
        <p:spPr bwMode="auto">
          <a:xfrm>
            <a:off x="1447800" y="5837238"/>
            <a:ext cx="1066800" cy="2984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2796" name="Text Box 31"/>
          <p:cNvSpPr txBox="1">
            <a:spLocks noChangeArrowheads="1"/>
          </p:cNvSpPr>
          <p:nvPr/>
        </p:nvSpPr>
        <p:spPr bwMode="auto">
          <a:xfrm>
            <a:off x="1524000" y="5794375"/>
            <a:ext cx="96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Stop</a:t>
            </a:r>
          </a:p>
        </p:txBody>
      </p:sp>
      <p:sp>
        <p:nvSpPr>
          <p:cNvPr id="32797" name="Line 32"/>
          <p:cNvSpPr>
            <a:spLocks noChangeShapeType="1"/>
          </p:cNvSpPr>
          <p:nvPr/>
        </p:nvSpPr>
        <p:spPr bwMode="auto">
          <a:xfrm flipH="1" flipV="1">
            <a:off x="1978025" y="5562600"/>
            <a:ext cx="3175" cy="266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98" name="Text Box 33"/>
          <p:cNvSpPr txBox="1">
            <a:spLocks noChangeArrowheads="1"/>
          </p:cNvSpPr>
          <p:nvPr/>
        </p:nvSpPr>
        <p:spPr bwMode="auto">
          <a:xfrm>
            <a:off x="6638925" y="1878013"/>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32799" name="Text Box 34"/>
          <p:cNvSpPr txBox="1">
            <a:spLocks noChangeArrowheads="1"/>
          </p:cNvSpPr>
          <p:nvPr/>
        </p:nvSpPr>
        <p:spPr bwMode="auto">
          <a:xfrm>
            <a:off x="4191000" y="3608388"/>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32800" name="Text Box 35"/>
          <p:cNvSpPr txBox="1">
            <a:spLocks noChangeArrowheads="1"/>
          </p:cNvSpPr>
          <p:nvPr/>
        </p:nvSpPr>
        <p:spPr bwMode="auto">
          <a:xfrm>
            <a:off x="4191000" y="1398588"/>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32801" name="Text Box 36"/>
          <p:cNvSpPr txBox="1">
            <a:spLocks noChangeArrowheads="1"/>
          </p:cNvSpPr>
          <p:nvPr/>
        </p:nvSpPr>
        <p:spPr bwMode="auto">
          <a:xfrm>
            <a:off x="4876800" y="2252663"/>
            <a:ext cx="3657600" cy="56673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80000"/>
              </a:lnSpc>
              <a:spcBef>
                <a:spcPct val="30000"/>
              </a:spcBef>
              <a:buSzTx/>
              <a:buFontTx/>
              <a:buNone/>
            </a:pPr>
            <a:r>
              <a:rPr lang="en-US" altLang="en-US" sz="1600"/>
              <a:t>Clear timer overflow flag</a:t>
            </a:r>
            <a:endParaRPr lang="en-US" altLang="en-US" sz="1600">
              <a:cs typeface="Times New Roman" pitchFamily="18" charset="0"/>
            </a:endParaRPr>
          </a:p>
          <a:p>
            <a:pPr algn="ctr">
              <a:lnSpc>
                <a:spcPct val="80000"/>
              </a:lnSpc>
              <a:spcBef>
                <a:spcPct val="30000"/>
              </a:spcBef>
              <a:buSzTx/>
              <a:buFontTx/>
              <a:buNone/>
            </a:pPr>
            <a:r>
              <a:rPr lang="en-US" altLang="en-US" sz="1600"/>
              <a:t>Enable main timer overflow interrupt</a:t>
            </a:r>
          </a:p>
        </p:txBody>
      </p:sp>
      <p:sp>
        <p:nvSpPr>
          <p:cNvPr id="32802" name="Text Box 37"/>
          <p:cNvSpPr txBox="1">
            <a:spLocks noChangeArrowheads="1"/>
          </p:cNvSpPr>
          <p:nvPr/>
        </p:nvSpPr>
        <p:spPr bwMode="auto">
          <a:xfrm>
            <a:off x="6791325" y="5445125"/>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32803" name="AutoShape 39"/>
          <p:cNvSpPr>
            <a:spLocks noChangeArrowheads="1"/>
          </p:cNvSpPr>
          <p:nvPr/>
        </p:nvSpPr>
        <p:spPr bwMode="auto">
          <a:xfrm>
            <a:off x="5105400" y="4953000"/>
            <a:ext cx="3200400" cy="609600"/>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2804" name="Text Box 40"/>
          <p:cNvSpPr txBox="1">
            <a:spLocks noChangeArrowheads="1"/>
          </p:cNvSpPr>
          <p:nvPr/>
        </p:nvSpPr>
        <p:spPr bwMode="auto">
          <a:xfrm>
            <a:off x="5715000" y="50625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Is 2</a:t>
            </a:r>
            <a:r>
              <a:rPr lang="en-US" altLang="en-US" sz="1800" baseline="30000"/>
              <a:t>nd</a:t>
            </a:r>
            <a:r>
              <a:rPr lang="en-US" altLang="en-US" sz="1800"/>
              <a:t> edge smaller?</a:t>
            </a:r>
          </a:p>
        </p:txBody>
      </p:sp>
      <p:sp>
        <p:nvSpPr>
          <p:cNvPr id="32805" name="Line 41"/>
          <p:cNvSpPr>
            <a:spLocks noChangeShapeType="1"/>
          </p:cNvSpPr>
          <p:nvPr/>
        </p:nvSpPr>
        <p:spPr bwMode="auto">
          <a:xfrm flipH="1">
            <a:off x="4343400" y="5257800"/>
            <a:ext cx="7620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6" name="Line 42"/>
          <p:cNvSpPr>
            <a:spLocks noChangeShapeType="1"/>
          </p:cNvSpPr>
          <p:nvPr/>
        </p:nvSpPr>
        <p:spPr bwMode="auto">
          <a:xfrm flipV="1">
            <a:off x="4343400" y="52578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7" name="Text Box 44"/>
          <p:cNvSpPr txBox="1">
            <a:spLocks noChangeArrowheads="1"/>
          </p:cNvSpPr>
          <p:nvPr/>
        </p:nvSpPr>
        <p:spPr bwMode="auto">
          <a:xfrm>
            <a:off x="4419600" y="4979988"/>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32808" name="Line 45"/>
          <p:cNvSpPr>
            <a:spLocks noChangeShapeType="1"/>
          </p:cNvSpPr>
          <p:nvPr/>
        </p:nvSpPr>
        <p:spPr bwMode="auto">
          <a:xfrm flipV="1">
            <a:off x="6705600" y="48006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09" name="Line 46"/>
          <p:cNvSpPr>
            <a:spLocks noChangeShapeType="1"/>
          </p:cNvSpPr>
          <p:nvPr/>
        </p:nvSpPr>
        <p:spPr bwMode="auto">
          <a:xfrm flipV="1">
            <a:off x="6705600" y="55626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10" name="Text Box 47"/>
          <p:cNvSpPr txBox="1">
            <a:spLocks noChangeArrowheads="1"/>
          </p:cNvSpPr>
          <p:nvPr/>
        </p:nvSpPr>
        <p:spPr bwMode="auto">
          <a:xfrm>
            <a:off x="4876800" y="5746750"/>
            <a:ext cx="3657600" cy="3492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overflow </a:t>
            </a:r>
            <a:r>
              <a:rPr lang="en-US" altLang="en-US" sz="1600">
                <a:cs typeface="Times New Roman" pitchFamily="18" charset="0"/>
              </a:rPr>
              <a:t>← overflow - 1</a:t>
            </a:r>
          </a:p>
        </p:txBody>
      </p:sp>
      <p:sp>
        <p:nvSpPr>
          <p:cNvPr id="32811" name="Line 48"/>
          <p:cNvSpPr>
            <a:spLocks noChangeShapeType="1"/>
          </p:cNvSpPr>
          <p:nvPr/>
        </p:nvSpPr>
        <p:spPr bwMode="auto">
          <a:xfrm flipH="1">
            <a:off x="4343400" y="59436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12" name="Line 49"/>
          <p:cNvSpPr>
            <a:spLocks noChangeShapeType="1"/>
          </p:cNvSpPr>
          <p:nvPr/>
        </p:nvSpPr>
        <p:spPr bwMode="auto">
          <a:xfrm flipV="1">
            <a:off x="43434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13" name="Line 50"/>
          <p:cNvSpPr>
            <a:spLocks noChangeShapeType="1"/>
          </p:cNvSpPr>
          <p:nvPr/>
        </p:nvSpPr>
        <p:spPr bwMode="auto">
          <a:xfrm flipH="1">
            <a:off x="1981200" y="48768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14" name="Line 51"/>
          <p:cNvSpPr>
            <a:spLocks noChangeShapeType="1"/>
          </p:cNvSpPr>
          <p:nvPr/>
        </p:nvSpPr>
        <p:spPr bwMode="auto">
          <a:xfrm>
            <a:off x="1981200" y="4876800"/>
            <a:ext cx="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815" name="Text Box 52"/>
          <p:cNvSpPr txBox="1">
            <a:spLocks noChangeArrowheads="1"/>
          </p:cNvSpPr>
          <p:nvPr/>
        </p:nvSpPr>
        <p:spPr bwMode="auto">
          <a:xfrm>
            <a:off x="304800" y="3208338"/>
            <a:ext cx="2514600" cy="9128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90000"/>
              </a:lnSpc>
              <a:spcBef>
                <a:spcPct val="30000"/>
              </a:spcBef>
              <a:buSzTx/>
              <a:buFontTx/>
              <a:buNone/>
            </a:pPr>
            <a:r>
              <a:rPr lang="en-US" altLang="en-US" sz="1600"/>
              <a:t>Clear TOF flag.</a:t>
            </a:r>
          </a:p>
          <a:p>
            <a:pPr algn="ctr">
              <a:lnSpc>
                <a:spcPct val="90000"/>
              </a:lnSpc>
              <a:spcBef>
                <a:spcPct val="30000"/>
              </a:spcBef>
              <a:buSzTx/>
              <a:buFontTx/>
              <a:buNone/>
            </a:pPr>
            <a:r>
              <a:rPr lang="en-US" altLang="en-US" sz="1600"/>
              <a:t>overflow </a:t>
            </a:r>
            <a:r>
              <a:rPr lang="en-US" altLang="en-US" sz="1600">
                <a:cs typeface="Times New Roman" pitchFamily="18" charset="0"/>
              </a:rPr>
              <a:t>← overflow + 1</a:t>
            </a:r>
          </a:p>
          <a:p>
            <a:pPr algn="ctr">
              <a:lnSpc>
                <a:spcPct val="90000"/>
              </a:lnSpc>
              <a:spcBef>
                <a:spcPct val="30000"/>
              </a:spcBef>
              <a:buSzTx/>
              <a:buFontTx/>
              <a:buNone/>
            </a:pPr>
            <a:r>
              <a:rPr lang="en-US" altLang="en-US" sz="1600">
                <a:cs typeface="Times New Roman" pitchFamily="18" charset="0"/>
              </a:rPr>
              <a:t>Execute the RTI instruction</a:t>
            </a:r>
          </a:p>
        </p:txBody>
      </p:sp>
      <p:sp>
        <p:nvSpPr>
          <p:cNvPr id="32816" name="Text Box 53"/>
          <p:cNvSpPr txBox="1">
            <a:spLocks noChangeArrowheads="1"/>
          </p:cNvSpPr>
          <p:nvPr/>
        </p:nvSpPr>
        <p:spPr bwMode="auto">
          <a:xfrm>
            <a:off x="304800" y="2590800"/>
            <a:ext cx="2438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Timer overflow interrupt service routine</a:t>
            </a:r>
          </a:p>
        </p:txBody>
      </p:sp>
      <p:sp>
        <p:nvSpPr>
          <p:cNvPr id="32817" name="Line 54"/>
          <p:cNvSpPr>
            <a:spLocks noChangeShapeType="1"/>
          </p:cNvSpPr>
          <p:nvPr/>
        </p:nvSpPr>
        <p:spPr bwMode="auto">
          <a:xfrm flipH="1">
            <a:off x="3733800" y="3048000"/>
            <a:ext cx="457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18" name="Line 55"/>
          <p:cNvSpPr>
            <a:spLocks noChangeShapeType="1"/>
          </p:cNvSpPr>
          <p:nvPr/>
        </p:nvSpPr>
        <p:spPr bwMode="auto">
          <a:xfrm flipH="1">
            <a:off x="3733800" y="3962400"/>
            <a:ext cx="457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19" name="Line 56"/>
          <p:cNvSpPr>
            <a:spLocks noChangeShapeType="1"/>
          </p:cNvSpPr>
          <p:nvPr/>
        </p:nvSpPr>
        <p:spPr bwMode="auto">
          <a:xfrm>
            <a:off x="3733800" y="3048000"/>
            <a:ext cx="0" cy="914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820" name="Line 57"/>
          <p:cNvSpPr>
            <a:spLocks noChangeShapeType="1"/>
          </p:cNvSpPr>
          <p:nvPr/>
        </p:nvSpPr>
        <p:spPr bwMode="auto">
          <a:xfrm flipH="1" flipV="1">
            <a:off x="2819400" y="3200400"/>
            <a:ext cx="8382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821" name="Line 58"/>
          <p:cNvSpPr>
            <a:spLocks noChangeShapeType="1"/>
          </p:cNvSpPr>
          <p:nvPr/>
        </p:nvSpPr>
        <p:spPr bwMode="auto">
          <a:xfrm flipV="1">
            <a:off x="2819400" y="3733800"/>
            <a:ext cx="8382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822" name="Text Box 59"/>
          <p:cNvSpPr txBox="1">
            <a:spLocks noChangeArrowheads="1"/>
          </p:cNvSpPr>
          <p:nvPr/>
        </p:nvSpPr>
        <p:spPr bwMode="auto">
          <a:xfrm rot="1196104">
            <a:off x="2590800" y="3048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t>TOV interrupt</a:t>
            </a:r>
          </a:p>
        </p:txBody>
      </p:sp>
      <p:sp>
        <p:nvSpPr>
          <p:cNvPr id="32823" name="Text Box 60"/>
          <p:cNvSpPr txBox="1">
            <a:spLocks noChangeArrowheads="1"/>
          </p:cNvSpPr>
          <p:nvPr/>
        </p:nvSpPr>
        <p:spPr bwMode="auto">
          <a:xfrm rot="-1114102">
            <a:off x="2590800" y="3962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t>RTN from int.</a:t>
            </a:r>
          </a:p>
        </p:txBody>
      </p:sp>
      <p:sp>
        <p:nvSpPr>
          <p:cNvPr id="32824" name="Rectangle 61"/>
          <p:cNvSpPr>
            <a:spLocks noChangeArrowheads="1"/>
          </p:cNvSpPr>
          <p:nvPr/>
        </p:nvSpPr>
        <p:spPr bwMode="auto">
          <a:xfrm>
            <a:off x="914400" y="762000"/>
            <a:ext cx="1981200" cy="13112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2000" b="1">
                <a:solidFill>
                  <a:srgbClr val="8A3704"/>
                </a:solidFill>
              </a:rPr>
              <a:t>Logic flow for measuring pulse width of slow signals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37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37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1DA982D5-140C-4982-8704-2771F6FA66E8}" type="slidenum">
              <a:rPr lang="en-US" altLang="en-US" sz="1800" smtClean="0">
                <a:solidFill>
                  <a:srgbClr val="8A3704"/>
                </a:solidFill>
              </a:rPr>
              <a:pPr>
                <a:spcBef>
                  <a:spcPct val="0"/>
                </a:spcBef>
                <a:buSzTx/>
                <a:buFontTx/>
                <a:buNone/>
              </a:pPr>
              <a:t>32</a:t>
            </a:fld>
            <a:endParaRPr lang="en-US" altLang="en-US" sz="1800" smtClean="0">
              <a:solidFill>
                <a:srgbClr val="8A3704"/>
              </a:solidFill>
            </a:endParaRPr>
          </a:p>
        </p:txBody>
      </p:sp>
      <p:sp>
        <p:nvSpPr>
          <p:cNvPr id="33797" name="Rectangle 24"/>
          <p:cNvSpPr>
            <a:spLocks noChangeArrowheads="1"/>
          </p:cNvSpPr>
          <p:nvPr/>
        </p:nvSpPr>
        <p:spPr bwMode="auto">
          <a:xfrm>
            <a:off x="304800" y="0"/>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33798" name="Text Box 25"/>
          <p:cNvSpPr txBox="1">
            <a:spLocks noChangeArrowheads="1"/>
          </p:cNvSpPr>
          <p:nvPr/>
        </p:nvSpPr>
        <p:spPr bwMode="auto">
          <a:xfrm>
            <a:off x="609600" y="492125"/>
            <a:ext cx="7924800" cy="590867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400">
                <a:latin typeface="Arial" charset="0"/>
              </a:rPr>
              <a:t>******************************************************************************</a:t>
            </a:r>
          </a:p>
          <a:p>
            <a:pPr>
              <a:spcBef>
                <a:spcPct val="0"/>
              </a:spcBef>
              <a:buSzTx/>
              <a:buFontTx/>
              <a:buNone/>
            </a:pPr>
            <a:r>
              <a:rPr lang="en-US" altLang="en-US" sz="1400">
                <a:latin typeface="Arial" charset="0"/>
              </a:rPr>
              <a:t>*      Measuring period of any unknown signal using Input-capture      *</a:t>
            </a:r>
          </a:p>
          <a:p>
            <a:pPr>
              <a:spcBef>
                <a:spcPct val="0"/>
              </a:spcBef>
              <a:buSzTx/>
              <a:buFontTx/>
              <a:buNone/>
            </a:pPr>
            <a:r>
              <a:rPr lang="en-US" altLang="en-US" sz="1400">
                <a:latin typeface="Arial" charset="0"/>
              </a:rPr>
              <a:t>******************************************************************************</a:t>
            </a:r>
          </a:p>
          <a:p>
            <a:pPr>
              <a:spcBef>
                <a:spcPct val="0"/>
              </a:spcBef>
              <a:buSzTx/>
              <a:buFontTx/>
              <a:buNone/>
            </a:pPr>
            <a:r>
              <a:rPr lang="en-US" altLang="en-US" sz="1400">
                <a:latin typeface="Arial" charset="0"/>
              </a:rPr>
              <a:t>#include	reg9s12.h</a:t>
            </a:r>
          </a:p>
          <a:p>
            <a:pPr>
              <a:spcBef>
                <a:spcPct val="0"/>
              </a:spcBef>
              <a:buSzTx/>
              <a:buFontTx/>
              <a:buNone/>
            </a:pPr>
            <a:r>
              <a:rPr lang="en-US" altLang="en-US" sz="1400">
                <a:latin typeface="Arial" charset="0"/>
              </a:rPr>
              <a:t>	ORG     	$1000</a:t>
            </a:r>
          </a:p>
          <a:p>
            <a:pPr>
              <a:spcBef>
                <a:spcPct val="0"/>
              </a:spcBef>
              <a:buSzTx/>
              <a:buFontTx/>
              <a:buNone/>
            </a:pPr>
            <a:r>
              <a:rPr lang="en-US" altLang="en-US" sz="1400">
                <a:latin typeface="Arial" charset="0"/>
              </a:rPr>
              <a:t>	MOVW    	#tov_is,$3E5E   	; set TCNT overflow interrupt vector</a:t>
            </a:r>
          </a:p>
          <a:p>
            <a:pPr>
              <a:spcBef>
                <a:spcPct val="0"/>
              </a:spcBef>
              <a:buSzTx/>
              <a:buFontTx/>
              <a:buNone/>
            </a:pPr>
            <a:r>
              <a:rPr lang="en-US" altLang="en-US" sz="1400">
                <a:latin typeface="Arial" charset="0"/>
              </a:rPr>
              <a:t>	MOVB   	 #0,overflow     	; clear overflow counter</a:t>
            </a:r>
          </a:p>
          <a:p>
            <a:pPr>
              <a:spcBef>
                <a:spcPct val="0"/>
              </a:spcBef>
              <a:buSzTx/>
              <a:buFontTx/>
              <a:buNone/>
            </a:pPr>
            <a:r>
              <a:rPr lang="en-US" altLang="en-US" sz="1400">
                <a:latin typeface="Arial" charset="0"/>
              </a:rPr>
              <a:t>	MOVB    	#$90,TSCR   	; enable timer/counter &amp; fast clear</a:t>
            </a:r>
          </a:p>
          <a:p>
            <a:pPr>
              <a:spcBef>
                <a:spcPct val="0"/>
              </a:spcBef>
              <a:buSzTx/>
              <a:buFontTx/>
              <a:buNone/>
            </a:pPr>
            <a:r>
              <a:rPr lang="en-US" altLang="en-US" sz="1400">
                <a:latin typeface="Arial" charset="0"/>
              </a:rPr>
              <a:t>	MOVB    	#$05,TMSK2      	; disable TCNT overflow interrupt,</a:t>
            </a:r>
          </a:p>
          <a:p>
            <a:pPr>
              <a:spcBef>
                <a:spcPct val="0"/>
              </a:spcBef>
              <a:buSzTx/>
              <a:buFontTx/>
              <a:buNone/>
            </a:pPr>
            <a:r>
              <a:rPr lang="en-US" altLang="en-US" sz="1400">
                <a:latin typeface="Arial" charset="0"/>
              </a:rPr>
              <a:t>*                                        		 ; set prescaler to 32</a:t>
            </a:r>
          </a:p>
          <a:p>
            <a:pPr>
              <a:spcBef>
                <a:spcPct val="0"/>
              </a:spcBef>
              <a:buSzTx/>
              <a:buFontTx/>
              <a:buNone/>
            </a:pPr>
            <a:r>
              <a:rPr lang="en-US" altLang="en-US" sz="1400">
                <a:solidFill>
                  <a:srgbClr val="000000"/>
                </a:solidFill>
                <a:latin typeface="Arial" charset="0"/>
              </a:rPr>
              <a:t>	CLI                     		; clear global mask</a:t>
            </a:r>
            <a:endParaRPr lang="en-US" altLang="en-US" sz="1400">
              <a:latin typeface="Arial" charset="0"/>
            </a:endParaRPr>
          </a:p>
          <a:p>
            <a:pPr>
              <a:spcBef>
                <a:spcPct val="0"/>
              </a:spcBef>
              <a:buSzTx/>
              <a:buFontTx/>
              <a:buNone/>
            </a:pPr>
            <a:r>
              <a:rPr lang="en-US" altLang="en-US" sz="1400">
                <a:latin typeface="Arial" charset="0"/>
              </a:rPr>
              <a:t>	BCLR    	TIOS,$01      	; enable input-capture 0</a:t>
            </a:r>
          </a:p>
          <a:p>
            <a:pPr>
              <a:spcBef>
                <a:spcPct val="0"/>
              </a:spcBef>
              <a:buSzTx/>
              <a:buFontTx/>
              <a:buNone/>
            </a:pPr>
            <a:r>
              <a:rPr lang="en-US" altLang="en-US" sz="1400">
                <a:latin typeface="Arial" charset="0"/>
              </a:rPr>
              <a:t>	MOVB    	#$03,TCTL4   	; capture the rising edge of PT0 signal</a:t>
            </a:r>
          </a:p>
          <a:p>
            <a:pPr>
              <a:spcBef>
                <a:spcPct val="0"/>
              </a:spcBef>
              <a:buSzTx/>
              <a:buFontTx/>
              <a:buNone/>
            </a:pPr>
            <a:r>
              <a:rPr lang="en-US" altLang="en-US" sz="1400">
                <a:latin typeface="Arial" charset="0"/>
              </a:rPr>
              <a:t>   	LDD    	TC0     		; clear the C0F flag</a:t>
            </a:r>
          </a:p>
          <a:p>
            <a:pPr>
              <a:spcBef>
                <a:spcPct val="0"/>
              </a:spcBef>
              <a:buSzTx/>
              <a:buFontTx/>
              <a:buNone/>
            </a:pPr>
            <a:r>
              <a:rPr lang="en-US" altLang="en-US" sz="1400">
                <a:latin typeface="Arial" charset="0"/>
              </a:rPr>
              <a:t>wait   	BRCLR   	TFLG1,$01,wait 	; wait for the arrival of 1st rising edge</a:t>
            </a:r>
          </a:p>
          <a:p>
            <a:pPr>
              <a:spcBef>
                <a:spcPct val="0"/>
              </a:spcBef>
              <a:buSzTx/>
              <a:buFontTx/>
              <a:buNone/>
            </a:pPr>
            <a:r>
              <a:rPr lang="en-US" altLang="en-US" sz="1400">
                <a:latin typeface="Arial" charset="0"/>
              </a:rPr>
              <a:t>   	MOVW    	TC0,edge1      	; save the 1st edge &amp; clear flag C0F</a:t>
            </a:r>
          </a:p>
          <a:p>
            <a:pPr>
              <a:spcBef>
                <a:spcPct val="0"/>
              </a:spcBef>
              <a:buSzTx/>
              <a:buFontTx/>
              <a:buNone/>
            </a:pPr>
            <a:r>
              <a:rPr lang="en-US" altLang="en-US" sz="1400">
                <a:latin typeface="Arial" charset="0"/>
              </a:rPr>
              <a:t>	LDD    	TCNT      		; clear TOF flag</a:t>
            </a:r>
          </a:p>
          <a:p>
            <a:pPr>
              <a:spcBef>
                <a:spcPct val="0"/>
              </a:spcBef>
              <a:buSzTx/>
              <a:buFontTx/>
              <a:buNone/>
            </a:pPr>
            <a:r>
              <a:rPr lang="en-US" altLang="en-US" sz="1400">
                <a:latin typeface="Arial" charset="0"/>
              </a:rPr>
              <a:t>	BSET    	TMSK2,$80       	; enable TCNT overflow interrupt</a:t>
            </a:r>
          </a:p>
          <a:p>
            <a:pPr>
              <a:spcBef>
                <a:spcPct val="0"/>
              </a:spcBef>
              <a:buSzTx/>
              <a:buFontTx/>
              <a:buNone/>
            </a:pPr>
            <a:r>
              <a:rPr lang="en-US" altLang="en-US" sz="1400">
                <a:latin typeface="Arial" charset="0"/>
              </a:rPr>
              <a:t>rep	BRCLR    	TFLG1,$01,rep           	; wait for the arrival of falling edge</a:t>
            </a:r>
          </a:p>
          <a:p>
            <a:pPr>
              <a:spcBef>
                <a:spcPct val="0"/>
              </a:spcBef>
              <a:buSzTx/>
              <a:buFontTx/>
              <a:buNone/>
            </a:pPr>
            <a:r>
              <a:rPr lang="en-US" altLang="en-US" sz="1400">
                <a:latin typeface="Arial" charset="0"/>
              </a:rPr>
              <a:t>	MOVB    	#$05,TMSK2      	; disable interrupt</a:t>
            </a:r>
          </a:p>
          <a:p>
            <a:pPr>
              <a:spcBef>
                <a:spcPct val="0"/>
              </a:spcBef>
              <a:buSzTx/>
              <a:buFontTx/>
              <a:buNone/>
            </a:pPr>
            <a:r>
              <a:rPr lang="en-US" altLang="en-US" sz="1400">
                <a:latin typeface="Arial" charset="0"/>
              </a:rPr>
              <a:t>   	LDD   	TC0       		; grab the 2nd edge</a:t>
            </a:r>
          </a:p>
          <a:p>
            <a:pPr>
              <a:spcBef>
                <a:spcPct val="0"/>
              </a:spcBef>
              <a:buSzTx/>
              <a:buFontTx/>
              <a:buNone/>
            </a:pPr>
            <a:r>
              <a:rPr lang="en-US" altLang="en-US" sz="1400">
                <a:latin typeface="Arial" charset="0"/>
              </a:rPr>
              <a:t>	CPD	edge1		; if 2</a:t>
            </a:r>
            <a:r>
              <a:rPr lang="en-US" altLang="en-US" sz="1400" baseline="30000">
                <a:latin typeface="Arial" charset="0"/>
              </a:rPr>
              <a:t>nd</a:t>
            </a:r>
            <a:r>
              <a:rPr lang="en-US" altLang="en-US" sz="1400">
                <a:latin typeface="Arial" charset="0"/>
              </a:rPr>
              <a:t> edge lower or same treat it</a:t>
            </a:r>
          </a:p>
          <a:p>
            <a:pPr>
              <a:spcBef>
                <a:spcPct val="0"/>
              </a:spcBef>
              <a:buSzTx/>
              <a:buFontTx/>
              <a:buNone/>
            </a:pPr>
            <a:r>
              <a:rPr lang="en-US" altLang="en-US" sz="1400">
                <a:latin typeface="Arial" charset="0"/>
              </a:rPr>
              <a:t>	BLS	next1		 ; separately</a:t>
            </a:r>
          </a:p>
          <a:p>
            <a:pPr>
              <a:spcBef>
                <a:spcPct val="0"/>
              </a:spcBef>
              <a:buSzTx/>
              <a:buFontTx/>
              <a:buNone/>
            </a:pPr>
            <a:r>
              <a:rPr lang="en-US" altLang="en-US" sz="1400">
                <a:latin typeface="Arial" charset="0"/>
              </a:rPr>
              <a:t>   	SUBD    	edge1     		; compute the difference between edges</a:t>
            </a:r>
          </a:p>
          <a:p>
            <a:pPr>
              <a:spcBef>
                <a:spcPct val="0"/>
              </a:spcBef>
              <a:buSzTx/>
              <a:buFontTx/>
              <a:buNone/>
            </a:pPr>
            <a:r>
              <a:rPr lang="en-US" altLang="en-US" sz="1400">
                <a:latin typeface="Arial" charset="0"/>
              </a:rPr>
              <a:t>   	STD     	edge1     	 	; and save it temporarily</a:t>
            </a:r>
          </a:p>
          <a:p>
            <a:pPr>
              <a:spcBef>
                <a:spcPct val="0"/>
              </a:spcBef>
              <a:buSzTx/>
              <a:buFontTx/>
              <a:buNone/>
            </a:pPr>
            <a:r>
              <a:rPr lang="en-US" altLang="en-US" sz="1400">
                <a:latin typeface="Arial" charset="0"/>
              </a:rPr>
              <a:t>   	JMP     	next            	  ;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1A191934-36D7-4563-BB19-E32A6031D4FC}" type="slidenum">
              <a:rPr lang="en-US" altLang="en-US" sz="1800" smtClean="0">
                <a:solidFill>
                  <a:srgbClr val="8A3704"/>
                </a:solidFill>
              </a:rPr>
              <a:pPr>
                <a:spcBef>
                  <a:spcPct val="0"/>
                </a:spcBef>
                <a:buSzTx/>
                <a:buFontTx/>
                <a:buNone/>
              </a:pPr>
              <a:t>33</a:t>
            </a:fld>
            <a:endParaRPr lang="en-US" altLang="en-US" sz="1800" smtClean="0">
              <a:solidFill>
                <a:srgbClr val="8A3704"/>
              </a:solidFill>
            </a:endParaRPr>
          </a:p>
        </p:txBody>
      </p:sp>
      <p:sp>
        <p:nvSpPr>
          <p:cNvPr id="34821" name="Rectangle 8"/>
          <p:cNvSpPr>
            <a:spLocks noChangeArrowheads="1"/>
          </p:cNvSpPr>
          <p:nvPr/>
        </p:nvSpPr>
        <p:spPr bwMode="auto">
          <a:xfrm>
            <a:off x="304800" y="0"/>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Input-Capture Applications </a:t>
            </a:r>
            <a:r>
              <a:rPr lang="en-US" altLang="en-US" sz="1600" i="1" u="sng">
                <a:solidFill>
                  <a:srgbClr val="8A3704"/>
                </a:solidFill>
              </a:rPr>
              <a:t>cont’d …</a:t>
            </a:r>
          </a:p>
        </p:txBody>
      </p:sp>
      <p:sp>
        <p:nvSpPr>
          <p:cNvPr id="34822" name="Text Box 9"/>
          <p:cNvSpPr txBox="1">
            <a:spLocks noChangeArrowheads="1"/>
          </p:cNvSpPr>
          <p:nvPr/>
        </p:nvSpPr>
        <p:spPr bwMode="auto">
          <a:xfrm>
            <a:off x="609600" y="523875"/>
            <a:ext cx="7924800" cy="354012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400">
                <a:latin typeface="Arial" charset="0"/>
              </a:rPr>
              <a:t>next1		COM	edge1		; complement edge1 and add it to</a:t>
            </a:r>
          </a:p>
          <a:p>
            <a:pPr>
              <a:spcBef>
                <a:spcPct val="0"/>
              </a:spcBef>
              <a:buSzTx/>
              <a:buFontTx/>
              <a:buNone/>
            </a:pPr>
            <a:r>
              <a:rPr lang="en-US" altLang="en-US" sz="1400">
                <a:latin typeface="Arial" charset="0"/>
              </a:rPr>
              <a:t>		COM 	edge1+1		 ; edge2 and save it temporarily</a:t>
            </a:r>
          </a:p>
          <a:p>
            <a:pPr>
              <a:spcBef>
                <a:spcPct val="0"/>
              </a:spcBef>
              <a:buSzTx/>
              <a:buFontTx/>
              <a:buNone/>
            </a:pPr>
            <a:r>
              <a:rPr lang="en-US" altLang="en-US" sz="1400">
                <a:latin typeface="Arial" charset="0"/>
              </a:rPr>
              <a:t>		ADDD	edge1		  ; also decrement overflow count</a:t>
            </a:r>
          </a:p>
          <a:p>
            <a:pPr>
              <a:spcBef>
                <a:spcPct val="0"/>
              </a:spcBef>
              <a:buSzTx/>
              <a:buFontTx/>
              <a:buNone/>
            </a:pPr>
            <a:r>
              <a:rPr lang="en-US" altLang="en-US" sz="1400">
                <a:latin typeface="Arial" charset="0"/>
              </a:rPr>
              <a:t>		STD	edge1	   ;</a:t>
            </a:r>
          </a:p>
          <a:p>
            <a:pPr>
              <a:spcBef>
                <a:spcPct val="0"/>
              </a:spcBef>
              <a:buSzTx/>
              <a:buFontTx/>
              <a:buNone/>
            </a:pPr>
            <a:r>
              <a:rPr lang="en-US" altLang="en-US" sz="1400">
                <a:latin typeface="Arial" charset="0"/>
              </a:rPr>
              <a:t>		DEC 	overflow          	    ;</a:t>
            </a:r>
          </a:p>
          <a:p>
            <a:pPr>
              <a:spcBef>
                <a:spcPct val="0"/>
              </a:spcBef>
              <a:buSzTx/>
              <a:buFontTx/>
              <a:buNone/>
            </a:pPr>
            <a:r>
              <a:rPr lang="en-US" altLang="en-US" sz="1400">
                <a:latin typeface="Arial" charset="0"/>
              </a:rPr>
              <a:t>next   		SWI</a:t>
            </a:r>
          </a:p>
          <a:p>
            <a:pPr>
              <a:spcBef>
                <a:spcPct val="0"/>
              </a:spcBef>
              <a:buSzTx/>
              <a:buFontTx/>
              <a:buNone/>
            </a:pPr>
            <a:endParaRPr lang="en-US" altLang="en-US" sz="1400">
              <a:latin typeface="Arial" charset="0"/>
            </a:endParaRPr>
          </a:p>
          <a:p>
            <a:pPr>
              <a:spcBef>
                <a:spcPct val="0"/>
              </a:spcBef>
              <a:buSzTx/>
              <a:buFontTx/>
              <a:buNone/>
            </a:pPr>
            <a:endParaRPr lang="en-US" altLang="en-US" sz="1400">
              <a:latin typeface="Arial" charset="0"/>
            </a:endParaRPr>
          </a:p>
          <a:p>
            <a:pPr>
              <a:spcBef>
                <a:spcPct val="0"/>
              </a:spcBef>
              <a:buSzTx/>
              <a:buFontTx/>
              <a:buNone/>
            </a:pPr>
            <a:r>
              <a:rPr lang="en-US" altLang="en-US" sz="1400">
                <a:latin typeface="Arial" charset="0"/>
              </a:rPr>
              <a:t>tov_is 		LDD    	TCNT      		; clear TOF flag</a:t>
            </a:r>
          </a:p>
          <a:p>
            <a:pPr>
              <a:spcBef>
                <a:spcPct val="0"/>
              </a:spcBef>
              <a:buSzTx/>
              <a:buFontTx/>
              <a:buNone/>
            </a:pPr>
            <a:r>
              <a:rPr lang="en-US" altLang="en-US" sz="1400">
                <a:latin typeface="Arial" charset="0"/>
              </a:rPr>
              <a:t>   		INC     	overflow        	; increment overflow counter</a:t>
            </a:r>
          </a:p>
          <a:p>
            <a:pPr>
              <a:spcBef>
                <a:spcPct val="0"/>
              </a:spcBef>
              <a:buSzTx/>
              <a:buFontTx/>
              <a:buNone/>
            </a:pPr>
            <a:r>
              <a:rPr lang="en-US" altLang="en-US" sz="1400">
                <a:latin typeface="Arial" charset="0"/>
              </a:rPr>
              <a:t>		RTI</a:t>
            </a:r>
          </a:p>
          <a:p>
            <a:pPr>
              <a:spcBef>
                <a:spcPct val="0"/>
              </a:spcBef>
              <a:buSzTx/>
              <a:buFontTx/>
              <a:buNone/>
            </a:pPr>
            <a:endParaRPr lang="en-US" altLang="en-US" sz="1400">
              <a:latin typeface="Arial" charset="0"/>
            </a:endParaRPr>
          </a:p>
          <a:p>
            <a:pPr>
              <a:spcBef>
                <a:spcPct val="0"/>
              </a:spcBef>
              <a:buSzTx/>
              <a:buFontTx/>
              <a:buNone/>
            </a:pPr>
            <a:r>
              <a:rPr lang="en-US" altLang="en-US" sz="1400">
                <a:latin typeface="Arial" charset="0"/>
              </a:rPr>
              <a:t>overflow  		RMB     	1</a:t>
            </a:r>
          </a:p>
          <a:p>
            <a:pPr>
              <a:spcBef>
                <a:spcPct val="0"/>
              </a:spcBef>
              <a:buSzTx/>
              <a:buFontTx/>
              <a:buNone/>
            </a:pPr>
            <a:r>
              <a:rPr lang="en-US" altLang="en-US" sz="1400">
                <a:latin typeface="Arial" charset="0"/>
              </a:rPr>
              <a:t>edge1     		FDB     	0</a:t>
            </a:r>
          </a:p>
          <a:p>
            <a:pPr>
              <a:spcBef>
                <a:spcPct val="0"/>
              </a:spcBef>
              <a:buSzTx/>
              <a:buFontTx/>
              <a:buNone/>
            </a:pPr>
            <a:endParaRPr lang="en-US" altLang="en-US" sz="1400">
              <a:latin typeface="Arial" charset="0"/>
            </a:endParaRPr>
          </a:p>
          <a:p>
            <a:pPr>
              <a:spcBef>
                <a:spcPct val="0"/>
              </a:spcBef>
              <a:buSzTx/>
              <a:buFontTx/>
              <a:buNone/>
            </a:pPr>
            <a:r>
              <a:rPr lang="en-US" altLang="en-US" sz="1400">
                <a:latin typeface="Arial" charset="0"/>
              </a:rPr>
              <a:t>		END</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584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EBF450E-E100-48ED-BAB3-67BDA1A5A346}" type="slidenum">
              <a:rPr lang="en-US" altLang="en-US" sz="1800" smtClean="0">
                <a:solidFill>
                  <a:srgbClr val="8A3704"/>
                </a:solidFill>
              </a:rPr>
              <a:pPr>
                <a:spcBef>
                  <a:spcPct val="0"/>
                </a:spcBef>
                <a:buSzTx/>
                <a:buFontTx/>
                <a:buNone/>
              </a:pPr>
              <a:t>34</a:t>
            </a:fld>
            <a:endParaRPr lang="en-US" altLang="en-US" sz="1800" smtClean="0">
              <a:solidFill>
                <a:srgbClr val="8A3704"/>
              </a:solidFill>
            </a:endParaRPr>
          </a:p>
        </p:txBody>
      </p:sp>
      <p:sp>
        <p:nvSpPr>
          <p:cNvPr id="35845" name="Rectangle 4"/>
          <p:cNvSpPr>
            <a:spLocks noChangeArrowheads="1"/>
          </p:cNvSpPr>
          <p:nvPr/>
        </p:nvSpPr>
        <p:spPr bwMode="auto">
          <a:xfrm>
            <a:off x="1143000" y="4191000"/>
            <a:ext cx="990600" cy="1905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5846" name="Rectangle 5"/>
          <p:cNvSpPr>
            <a:spLocks noChangeArrowheads="1"/>
          </p:cNvSpPr>
          <p:nvPr/>
        </p:nvSpPr>
        <p:spPr bwMode="auto">
          <a:xfrm>
            <a:off x="3733800" y="4114800"/>
            <a:ext cx="1371600" cy="17526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5847" name="Line 6"/>
          <p:cNvSpPr>
            <a:spLocks noChangeShapeType="1"/>
          </p:cNvSpPr>
          <p:nvPr/>
        </p:nvSpPr>
        <p:spPr bwMode="auto">
          <a:xfrm flipH="1">
            <a:off x="2133600" y="4572000"/>
            <a:ext cx="1600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7"/>
          <p:cNvSpPr>
            <a:spLocks noChangeShapeType="1"/>
          </p:cNvSpPr>
          <p:nvPr/>
        </p:nvSpPr>
        <p:spPr bwMode="auto">
          <a:xfrm flipV="1">
            <a:off x="4114800" y="3581400"/>
            <a:ext cx="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49" name="Group 8"/>
          <p:cNvGrpSpPr>
            <a:grpSpLocks/>
          </p:cNvGrpSpPr>
          <p:nvPr/>
        </p:nvGrpSpPr>
        <p:grpSpPr bwMode="auto">
          <a:xfrm>
            <a:off x="5453063" y="4038600"/>
            <a:ext cx="76200" cy="457200"/>
            <a:chOff x="480" y="1632"/>
            <a:chExt cx="144" cy="595"/>
          </a:xfrm>
        </p:grpSpPr>
        <p:sp>
          <p:nvSpPr>
            <p:cNvPr id="35912" name="Line 9"/>
            <p:cNvSpPr>
              <a:spLocks noChangeShapeType="1"/>
            </p:cNvSpPr>
            <p:nvPr/>
          </p:nvSpPr>
          <p:spPr bwMode="auto">
            <a:xfrm>
              <a:off x="528" y="1632"/>
              <a:ext cx="96"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3" name="Line 10"/>
            <p:cNvSpPr>
              <a:spLocks noChangeShapeType="1"/>
            </p:cNvSpPr>
            <p:nvPr/>
          </p:nvSpPr>
          <p:spPr bwMode="auto">
            <a:xfrm flipV="1">
              <a:off x="480" y="1680"/>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4" name="Line 11"/>
            <p:cNvSpPr>
              <a:spLocks noChangeShapeType="1"/>
            </p:cNvSpPr>
            <p:nvPr/>
          </p:nvSpPr>
          <p:spPr bwMode="auto">
            <a:xfrm>
              <a:off x="480" y="1776"/>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5" name="Line 12"/>
            <p:cNvSpPr>
              <a:spLocks noChangeShapeType="1"/>
            </p:cNvSpPr>
            <p:nvPr/>
          </p:nvSpPr>
          <p:spPr bwMode="auto">
            <a:xfrm flipV="1">
              <a:off x="480" y="1872"/>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6" name="Line 13"/>
            <p:cNvSpPr>
              <a:spLocks noChangeShapeType="1"/>
            </p:cNvSpPr>
            <p:nvPr/>
          </p:nvSpPr>
          <p:spPr bwMode="auto">
            <a:xfrm>
              <a:off x="480" y="1968"/>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7" name="Line 14"/>
            <p:cNvSpPr>
              <a:spLocks noChangeShapeType="1"/>
            </p:cNvSpPr>
            <p:nvPr/>
          </p:nvSpPr>
          <p:spPr bwMode="auto">
            <a:xfrm flipV="1">
              <a:off x="480" y="2064"/>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8" name="Line 15"/>
            <p:cNvSpPr>
              <a:spLocks noChangeShapeType="1"/>
            </p:cNvSpPr>
            <p:nvPr/>
          </p:nvSpPr>
          <p:spPr bwMode="auto">
            <a:xfrm>
              <a:off x="480" y="2160"/>
              <a:ext cx="90" cy="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50" name="Group 16"/>
          <p:cNvGrpSpPr>
            <a:grpSpLocks/>
          </p:cNvGrpSpPr>
          <p:nvPr/>
        </p:nvGrpSpPr>
        <p:grpSpPr bwMode="auto">
          <a:xfrm>
            <a:off x="5456238" y="4778375"/>
            <a:ext cx="76200" cy="457200"/>
            <a:chOff x="480" y="1632"/>
            <a:chExt cx="144" cy="595"/>
          </a:xfrm>
        </p:grpSpPr>
        <p:sp>
          <p:nvSpPr>
            <p:cNvPr id="35905" name="Line 17"/>
            <p:cNvSpPr>
              <a:spLocks noChangeShapeType="1"/>
            </p:cNvSpPr>
            <p:nvPr/>
          </p:nvSpPr>
          <p:spPr bwMode="auto">
            <a:xfrm>
              <a:off x="528" y="1632"/>
              <a:ext cx="96"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6" name="Line 18"/>
            <p:cNvSpPr>
              <a:spLocks noChangeShapeType="1"/>
            </p:cNvSpPr>
            <p:nvPr/>
          </p:nvSpPr>
          <p:spPr bwMode="auto">
            <a:xfrm flipV="1">
              <a:off x="480" y="1680"/>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7" name="Line 19"/>
            <p:cNvSpPr>
              <a:spLocks noChangeShapeType="1"/>
            </p:cNvSpPr>
            <p:nvPr/>
          </p:nvSpPr>
          <p:spPr bwMode="auto">
            <a:xfrm>
              <a:off x="480" y="1776"/>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8" name="Line 20"/>
            <p:cNvSpPr>
              <a:spLocks noChangeShapeType="1"/>
            </p:cNvSpPr>
            <p:nvPr/>
          </p:nvSpPr>
          <p:spPr bwMode="auto">
            <a:xfrm flipV="1">
              <a:off x="480" y="1872"/>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9" name="Line 21"/>
            <p:cNvSpPr>
              <a:spLocks noChangeShapeType="1"/>
            </p:cNvSpPr>
            <p:nvPr/>
          </p:nvSpPr>
          <p:spPr bwMode="auto">
            <a:xfrm>
              <a:off x="480" y="1968"/>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0" name="Line 22"/>
            <p:cNvSpPr>
              <a:spLocks noChangeShapeType="1"/>
            </p:cNvSpPr>
            <p:nvPr/>
          </p:nvSpPr>
          <p:spPr bwMode="auto">
            <a:xfrm flipV="1">
              <a:off x="480" y="2064"/>
              <a:ext cx="144"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1" name="Line 23"/>
            <p:cNvSpPr>
              <a:spLocks noChangeShapeType="1"/>
            </p:cNvSpPr>
            <p:nvPr/>
          </p:nvSpPr>
          <p:spPr bwMode="auto">
            <a:xfrm>
              <a:off x="480" y="2160"/>
              <a:ext cx="90" cy="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51" name="Line 24"/>
          <p:cNvSpPr>
            <a:spLocks noChangeShapeType="1"/>
          </p:cNvSpPr>
          <p:nvPr/>
        </p:nvSpPr>
        <p:spPr bwMode="auto">
          <a:xfrm>
            <a:off x="3352800" y="3886200"/>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25"/>
          <p:cNvSpPr>
            <a:spLocks noChangeShapeType="1"/>
          </p:cNvSpPr>
          <p:nvPr/>
        </p:nvSpPr>
        <p:spPr bwMode="auto">
          <a:xfrm rot="5400000">
            <a:off x="3124200" y="41148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3" name="Line 26"/>
          <p:cNvSpPr>
            <a:spLocks noChangeShapeType="1"/>
          </p:cNvSpPr>
          <p:nvPr/>
        </p:nvSpPr>
        <p:spPr bwMode="auto">
          <a:xfrm rot="5400000">
            <a:off x="5334000" y="4648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27"/>
          <p:cNvSpPr>
            <a:spLocks noChangeShapeType="1"/>
          </p:cNvSpPr>
          <p:nvPr/>
        </p:nvSpPr>
        <p:spPr bwMode="auto">
          <a:xfrm rot="5400000">
            <a:off x="5562600" y="5562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5" name="Line 28"/>
          <p:cNvSpPr>
            <a:spLocks noChangeShapeType="1"/>
          </p:cNvSpPr>
          <p:nvPr/>
        </p:nvSpPr>
        <p:spPr bwMode="auto">
          <a:xfrm>
            <a:off x="5105400" y="46482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6" name="Line 29"/>
          <p:cNvSpPr>
            <a:spLocks noChangeShapeType="1"/>
          </p:cNvSpPr>
          <p:nvPr/>
        </p:nvSpPr>
        <p:spPr bwMode="auto">
          <a:xfrm>
            <a:off x="4648200" y="60960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7" name="Line 30"/>
          <p:cNvSpPr>
            <a:spLocks noChangeShapeType="1"/>
          </p:cNvSpPr>
          <p:nvPr/>
        </p:nvSpPr>
        <p:spPr bwMode="auto">
          <a:xfrm>
            <a:off x="4191000" y="6096000"/>
            <a:ext cx="4175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8" name="Line 31"/>
          <p:cNvSpPr>
            <a:spLocks noChangeShapeType="1"/>
          </p:cNvSpPr>
          <p:nvPr/>
        </p:nvSpPr>
        <p:spPr bwMode="auto">
          <a:xfrm>
            <a:off x="3352800" y="43434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9" name="Line 32"/>
          <p:cNvSpPr>
            <a:spLocks noChangeShapeType="1"/>
          </p:cNvSpPr>
          <p:nvPr/>
        </p:nvSpPr>
        <p:spPr bwMode="auto">
          <a:xfrm rot="5400000">
            <a:off x="5410200" y="3962400"/>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0" name="Line 33"/>
          <p:cNvSpPr>
            <a:spLocks noChangeShapeType="1"/>
          </p:cNvSpPr>
          <p:nvPr/>
        </p:nvSpPr>
        <p:spPr bwMode="auto">
          <a:xfrm rot="5400000">
            <a:off x="5257800" y="5410200"/>
            <a:ext cx="45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1" name="Line 34"/>
          <p:cNvSpPr>
            <a:spLocks noChangeShapeType="1"/>
          </p:cNvSpPr>
          <p:nvPr/>
        </p:nvSpPr>
        <p:spPr bwMode="auto">
          <a:xfrm rot="10800000">
            <a:off x="5105400" y="56388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2" name="Line 35"/>
          <p:cNvSpPr>
            <a:spLocks noChangeShapeType="1"/>
          </p:cNvSpPr>
          <p:nvPr/>
        </p:nvSpPr>
        <p:spPr bwMode="auto">
          <a:xfrm rot="10800000">
            <a:off x="5105400" y="5410200"/>
            <a:ext cx="609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863" name="Group 36"/>
          <p:cNvGrpSpPr>
            <a:grpSpLocks/>
          </p:cNvGrpSpPr>
          <p:nvPr/>
        </p:nvGrpSpPr>
        <p:grpSpPr bwMode="auto">
          <a:xfrm>
            <a:off x="5613400" y="5722938"/>
            <a:ext cx="209550" cy="153987"/>
            <a:chOff x="4836" y="3359"/>
            <a:chExt cx="192" cy="145"/>
          </a:xfrm>
        </p:grpSpPr>
        <p:sp>
          <p:nvSpPr>
            <p:cNvPr id="35903" name="Line 37"/>
            <p:cNvSpPr>
              <a:spLocks noChangeShapeType="1"/>
            </p:cNvSpPr>
            <p:nvPr/>
          </p:nvSpPr>
          <p:spPr bwMode="auto">
            <a:xfrm>
              <a:off x="4836" y="3359"/>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4" name="Arc 38"/>
            <p:cNvSpPr>
              <a:spLocks/>
            </p:cNvSpPr>
            <p:nvPr/>
          </p:nvSpPr>
          <p:spPr bwMode="auto">
            <a:xfrm flipH="1">
              <a:off x="4848" y="3408"/>
              <a:ext cx="168" cy="96"/>
            </a:xfrm>
            <a:custGeom>
              <a:avLst/>
              <a:gdLst>
                <a:gd name="T0" fmla="*/ 0 w 25098"/>
                <a:gd name="T1" fmla="*/ 0 h 21600"/>
                <a:gd name="T2" fmla="*/ 0 w 25098"/>
                <a:gd name="T3" fmla="*/ 0 h 21600"/>
                <a:gd name="T4" fmla="*/ 0 w 25098"/>
                <a:gd name="T5" fmla="*/ 0 h 21600"/>
                <a:gd name="T6" fmla="*/ 0 60000 65536"/>
                <a:gd name="T7" fmla="*/ 0 60000 65536"/>
                <a:gd name="T8" fmla="*/ 0 60000 65536"/>
                <a:gd name="T9" fmla="*/ 0 w 25098"/>
                <a:gd name="T10" fmla="*/ 0 h 21600"/>
                <a:gd name="T11" fmla="*/ 25098 w 25098"/>
                <a:gd name="T12" fmla="*/ 21600 h 21600"/>
              </a:gdLst>
              <a:ahLst/>
              <a:cxnLst>
                <a:cxn ang="T6">
                  <a:pos x="T0" y="T1"/>
                </a:cxn>
                <a:cxn ang="T7">
                  <a:pos x="T2" y="T3"/>
                </a:cxn>
                <a:cxn ang="T8">
                  <a:pos x="T4" y="T5"/>
                </a:cxn>
              </a:cxnLst>
              <a:rect l="T9" t="T10" r="T11" b="T12"/>
              <a:pathLst>
                <a:path w="25098" h="21600" fill="none" extrusionOk="0">
                  <a:moveTo>
                    <a:pt x="0" y="2880"/>
                  </a:moveTo>
                  <a:cubicBezTo>
                    <a:pt x="3277" y="993"/>
                    <a:pt x="6993" y="-1"/>
                    <a:pt x="10776" y="0"/>
                  </a:cubicBezTo>
                  <a:cubicBezTo>
                    <a:pt x="16053" y="0"/>
                    <a:pt x="21147" y="1931"/>
                    <a:pt x="25098" y="5430"/>
                  </a:cubicBezTo>
                </a:path>
                <a:path w="25098" h="21600" stroke="0" extrusionOk="0">
                  <a:moveTo>
                    <a:pt x="0" y="2880"/>
                  </a:moveTo>
                  <a:cubicBezTo>
                    <a:pt x="3277" y="993"/>
                    <a:pt x="6993" y="-1"/>
                    <a:pt x="10776" y="0"/>
                  </a:cubicBezTo>
                  <a:cubicBezTo>
                    <a:pt x="16053" y="0"/>
                    <a:pt x="21147" y="1931"/>
                    <a:pt x="25098" y="5430"/>
                  </a:cubicBezTo>
                  <a:lnTo>
                    <a:pt x="10776" y="21600"/>
                  </a:lnTo>
                  <a:lnTo>
                    <a:pt x="0" y="288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5864" name="Line 39"/>
          <p:cNvSpPr>
            <a:spLocks noChangeShapeType="1"/>
          </p:cNvSpPr>
          <p:nvPr/>
        </p:nvSpPr>
        <p:spPr bwMode="auto">
          <a:xfrm rot="5400000">
            <a:off x="5562600" y="5943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40"/>
          <p:cNvSpPr>
            <a:spLocks noChangeShapeType="1"/>
          </p:cNvSpPr>
          <p:nvPr/>
        </p:nvSpPr>
        <p:spPr bwMode="auto">
          <a:xfrm rot="5400000">
            <a:off x="4000500" y="6057900"/>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866" name="Group 41"/>
          <p:cNvGrpSpPr>
            <a:grpSpLocks/>
          </p:cNvGrpSpPr>
          <p:nvPr/>
        </p:nvGrpSpPr>
        <p:grpSpPr bwMode="auto">
          <a:xfrm>
            <a:off x="4032250" y="6248400"/>
            <a:ext cx="304800" cy="76200"/>
            <a:chOff x="2496" y="3696"/>
            <a:chExt cx="288" cy="96"/>
          </a:xfrm>
        </p:grpSpPr>
        <p:sp>
          <p:nvSpPr>
            <p:cNvPr id="35900" name="Line 42"/>
            <p:cNvSpPr>
              <a:spLocks noChangeShapeType="1"/>
            </p:cNvSpPr>
            <p:nvPr/>
          </p:nvSpPr>
          <p:spPr bwMode="auto">
            <a:xfrm>
              <a:off x="2496" y="369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1" name="Line 43"/>
            <p:cNvSpPr>
              <a:spLocks noChangeShapeType="1"/>
            </p:cNvSpPr>
            <p:nvPr/>
          </p:nvSpPr>
          <p:spPr bwMode="auto">
            <a:xfrm>
              <a:off x="2544" y="374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2" name="Line 44"/>
            <p:cNvSpPr>
              <a:spLocks noChangeShapeType="1"/>
            </p:cNvSpPr>
            <p:nvPr/>
          </p:nvSpPr>
          <p:spPr bwMode="auto">
            <a:xfrm>
              <a:off x="2592" y="37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67" name="Group 45"/>
          <p:cNvGrpSpPr>
            <a:grpSpLocks/>
          </p:cNvGrpSpPr>
          <p:nvPr/>
        </p:nvGrpSpPr>
        <p:grpSpPr bwMode="auto">
          <a:xfrm>
            <a:off x="5564188" y="6089650"/>
            <a:ext cx="304800" cy="76200"/>
            <a:chOff x="2496" y="3696"/>
            <a:chExt cx="288" cy="96"/>
          </a:xfrm>
        </p:grpSpPr>
        <p:sp>
          <p:nvSpPr>
            <p:cNvPr id="35897" name="Line 46"/>
            <p:cNvSpPr>
              <a:spLocks noChangeShapeType="1"/>
            </p:cNvSpPr>
            <p:nvPr/>
          </p:nvSpPr>
          <p:spPr bwMode="auto">
            <a:xfrm>
              <a:off x="2496" y="369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8" name="Line 47"/>
            <p:cNvSpPr>
              <a:spLocks noChangeShapeType="1"/>
            </p:cNvSpPr>
            <p:nvPr/>
          </p:nvSpPr>
          <p:spPr bwMode="auto">
            <a:xfrm>
              <a:off x="2544" y="374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9" name="Line 48"/>
            <p:cNvSpPr>
              <a:spLocks noChangeShapeType="1"/>
            </p:cNvSpPr>
            <p:nvPr/>
          </p:nvSpPr>
          <p:spPr bwMode="auto">
            <a:xfrm>
              <a:off x="2592" y="379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68" name="Line 49"/>
          <p:cNvSpPr>
            <a:spLocks noChangeShapeType="1"/>
          </p:cNvSpPr>
          <p:nvPr/>
        </p:nvSpPr>
        <p:spPr bwMode="auto">
          <a:xfrm rot="5400000">
            <a:off x="4686300" y="5981700"/>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869" name="Group 50"/>
          <p:cNvGrpSpPr>
            <a:grpSpLocks/>
          </p:cNvGrpSpPr>
          <p:nvPr/>
        </p:nvGrpSpPr>
        <p:grpSpPr bwMode="auto">
          <a:xfrm rot="5400000">
            <a:off x="4471194" y="6022181"/>
            <a:ext cx="209550" cy="153988"/>
            <a:chOff x="4836" y="3359"/>
            <a:chExt cx="192" cy="145"/>
          </a:xfrm>
        </p:grpSpPr>
        <p:sp>
          <p:nvSpPr>
            <p:cNvPr id="35895" name="Line 51"/>
            <p:cNvSpPr>
              <a:spLocks noChangeShapeType="1"/>
            </p:cNvSpPr>
            <p:nvPr/>
          </p:nvSpPr>
          <p:spPr bwMode="auto">
            <a:xfrm>
              <a:off x="4836" y="3359"/>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6" name="Arc 52"/>
            <p:cNvSpPr>
              <a:spLocks/>
            </p:cNvSpPr>
            <p:nvPr/>
          </p:nvSpPr>
          <p:spPr bwMode="auto">
            <a:xfrm flipH="1">
              <a:off x="4848" y="3408"/>
              <a:ext cx="168" cy="96"/>
            </a:xfrm>
            <a:custGeom>
              <a:avLst/>
              <a:gdLst>
                <a:gd name="T0" fmla="*/ 0 w 25098"/>
                <a:gd name="T1" fmla="*/ 0 h 21600"/>
                <a:gd name="T2" fmla="*/ 0 w 25098"/>
                <a:gd name="T3" fmla="*/ 0 h 21600"/>
                <a:gd name="T4" fmla="*/ 0 w 25098"/>
                <a:gd name="T5" fmla="*/ 0 h 21600"/>
                <a:gd name="T6" fmla="*/ 0 60000 65536"/>
                <a:gd name="T7" fmla="*/ 0 60000 65536"/>
                <a:gd name="T8" fmla="*/ 0 60000 65536"/>
                <a:gd name="T9" fmla="*/ 0 w 25098"/>
                <a:gd name="T10" fmla="*/ 0 h 21600"/>
                <a:gd name="T11" fmla="*/ 25098 w 25098"/>
                <a:gd name="T12" fmla="*/ 21600 h 21600"/>
              </a:gdLst>
              <a:ahLst/>
              <a:cxnLst>
                <a:cxn ang="T6">
                  <a:pos x="T0" y="T1"/>
                </a:cxn>
                <a:cxn ang="T7">
                  <a:pos x="T2" y="T3"/>
                </a:cxn>
                <a:cxn ang="T8">
                  <a:pos x="T4" y="T5"/>
                </a:cxn>
              </a:cxnLst>
              <a:rect l="T9" t="T10" r="T11" b="T12"/>
              <a:pathLst>
                <a:path w="25098" h="21600" fill="none" extrusionOk="0">
                  <a:moveTo>
                    <a:pt x="0" y="2880"/>
                  </a:moveTo>
                  <a:cubicBezTo>
                    <a:pt x="3277" y="993"/>
                    <a:pt x="6993" y="-1"/>
                    <a:pt x="10776" y="0"/>
                  </a:cubicBezTo>
                  <a:cubicBezTo>
                    <a:pt x="16053" y="0"/>
                    <a:pt x="21147" y="1931"/>
                    <a:pt x="25098" y="5430"/>
                  </a:cubicBezTo>
                </a:path>
                <a:path w="25098" h="21600" stroke="0" extrusionOk="0">
                  <a:moveTo>
                    <a:pt x="0" y="2880"/>
                  </a:moveTo>
                  <a:cubicBezTo>
                    <a:pt x="3277" y="993"/>
                    <a:pt x="6993" y="-1"/>
                    <a:pt x="10776" y="0"/>
                  </a:cubicBezTo>
                  <a:cubicBezTo>
                    <a:pt x="16053" y="0"/>
                    <a:pt x="21147" y="1931"/>
                    <a:pt x="25098" y="5430"/>
                  </a:cubicBezTo>
                  <a:lnTo>
                    <a:pt x="10776" y="21600"/>
                  </a:lnTo>
                  <a:lnTo>
                    <a:pt x="0" y="288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5870" name="Text Box 53"/>
          <p:cNvSpPr txBox="1">
            <a:spLocks noChangeArrowheads="1"/>
          </p:cNvSpPr>
          <p:nvPr/>
        </p:nvSpPr>
        <p:spPr bwMode="auto">
          <a:xfrm>
            <a:off x="1189038" y="3944938"/>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HCS12</a:t>
            </a:r>
          </a:p>
        </p:txBody>
      </p:sp>
      <p:sp>
        <p:nvSpPr>
          <p:cNvPr id="35871" name="Text Box 54"/>
          <p:cNvSpPr txBox="1">
            <a:spLocks noChangeArrowheads="1"/>
          </p:cNvSpPr>
          <p:nvPr/>
        </p:nvSpPr>
        <p:spPr bwMode="auto">
          <a:xfrm>
            <a:off x="3962400" y="47244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555  Timer</a:t>
            </a:r>
          </a:p>
        </p:txBody>
      </p:sp>
      <p:sp>
        <p:nvSpPr>
          <p:cNvPr id="35872" name="Text Box 55"/>
          <p:cNvSpPr txBox="1">
            <a:spLocks noChangeArrowheads="1"/>
          </p:cNvSpPr>
          <p:nvPr/>
        </p:nvSpPr>
        <p:spPr bwMode="auto">
          <a:xfrm>
            <a:off x="3200400" y="4495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V</a:t>
            </a:r>
            <a:r>
              <a:rPr lang="en-US" altLang="en-US" sz="1400" b="1" baseline="-25000"/>
              <a:t>OUT</a:t>
            </a:r>
            <a:endParaRPr lang="en-US" altLang="en-US" sz="1400" b="1"/>
          </a:p>
        </p:txBody>
      </p:sp>
      <p:sp>
        <p:nvSpPr>
          <p:cNvPr id="35873" name="Text Box 56"/>
          <p:cNvSpPr txBox="1">
            <a:spLocks noChangeArrowheads="1"/>
          </p:cNvSpPr>
          <p:nvPr/>
        </p:nvSpPr>
        <p:spPr bwMode="auto">
          <a:xfrm>
            <a:off x="1600200" y="4419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PT0</a:t>
            </a:r>
          </a:p>
        </p:txBody>
      </p:sp>
      <p:sp>
        <p:nvSpPr>
          <p:cNvPr id="35874" name="Text Box 58"/>
          <p:cNvSpPr txBox="1">
            <a:spLocks noChangeArrowheads="1"/>
          </p:cNvSpPr>
          <p:nvPr/>
        </p:nvSpPr>
        <p:spPr bwMode="auto">
          <a:xfrm>
            <a:off x="5791200" y="5638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C = 4.7 </a:t>
            </a:r>
            <a:r>
              <a:rPr lang="en-US" altLang="en-US" sz="1400" b="1">
                <a:sym typeface="Symbol" pitchFamily="18" charset="2"/>
              </a:rPr>
              <a:t>F</a:t>
            </a:r>
          </a:p>
        </p:txBody>
      </p:sp>
      <p:sp>
        <p:nvSpPr>
          <p:cNvPr id="35875" name="Text Box 59"/>
          <p:cNvSpPr txBox="1">
            <a:spLocks noChangeArrowheads="1"/>
          </p:cNvSpPr>
          <p:nvPr/>
        </p:nvSpPr>
        <p:spPr bwMode="auto">
          <a:xfrm>
            <a:off x="4267200" y="6172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0.01 </a:t>
            </a:r>
            <a:r>
              <a:rPr lang="en-US" altLang="en-US" sz="1400" b="1">
                <a:sym typeface="Symbol" pitchFamily="18" charset="2"/>
              </a:rPr>
              <a:t>F</a:t>
            </a:r>
          </a:p>
        </p:txBody>
      </p:sp>
      <p:sp>
        <p:nvSpPr>
          <p:cNvPr id="35876" name="Text Box 60"/>
          <p:cNvSpPr txBox="1">
            <a:spLocks noChangeArrowheads="1"/>
          </p:cNvSpPr>
          <p:nvPr/>
        </p:nvSpPr>
        <p:spPr bwMode="auto">
          <a:xfrm>
            <a:off x="4038600" y="34290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V</a:t>
            </a:r>
            <a:r>
              <a:rPr lang="en-US" altLang="en-US" sz="1400" b="1" baseline="-25000"/>
              <a:t>CC</a:t>
            </a:r>
            <a:r>
              <a:rPr lang="en-US" altLang="en-US" sz="1400" b="1"/>
              <a:t> (5 V)</a:t>
            </a:r>
          </a:p>
        </p:txBody>
      </p:sp>
      <p:sp>
        <p:nvSpPr>
          <p:cNvPr id="35877" name="Oval 61"/>
          <p:cNvSpPr>
            <a:spLocks noChangeArrowheads="1"/>
          </p:cNvSpPr>
          <p:nvPr/>
        </p:nvSpPr>
        <p:spPr bwMode="auto">
          <a:xfrm>
            <a:off x="4159250" y="6067425"/>
            <a:ext cx="76200" cy="76200"/>
          </a:xfrm>
          <a:prstGeom prst="ellipse">
            <a:avLst/>
          </a:prstGeom>
          <a:solidFill>
            <a:schemeClr val="tx1"/>
          </a:solidFill>
          <a:ln w="9525" algn="ctr">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5878" name="Oval 62"/>
          <p:cNvSpPr>
            <a:spLocks noChangeArrowheads="1"/>
          </p:cNvSpPr>
          <p:nvPr/>
        </p:nvSpPr>
        <p:spPr bwMode="auto">
          <a:xfrm>
            <a:off x="5449888" y="5373688"/>
            <a:ext cx="76200" cy="76200"/>
          </a:xfrm>
          <a:prstGeom prst="ellipse">
            <a:avLst/>
          </a:prstGeom>
          <a:solidFill>
            <a:schemeClr val="tx1"/>
          </a:solidFill>
          <a:ln w="9525" algn="ctr">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5879" name="Oval 63"/>
          <p:cNvSpPr>
            <a:spLocks noChangeArrowheads="1"/>
          </p:cNvSpPr>
          <p:nvPr/>
        </p:nvSpPr>
        <p:spPr bwMode="auto">
          <a:xfrm>
            <a:off x="5446713" y="4611688"/>
            <a:ext cx="76200" cy="76200"/>
          </a:xfrm>
          <a:prstGeom prst="ellipse">
            <a:avLst/>
          </a:prstGeom>
          <a:solidFill>
            <a:schemeClr val="tx1"/>
          </a:solidFill>
          <a:ln w="9525" algn="ctr">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5880" name="Oval 64"/>
          <p:cNvSpPr>
            <a:spLocks noChangeArrowheads="1"/>
          </p:cNvSpPr>
          <p:nvPr/>
        </p:nvSpPr>
        <p:spPr bwMode="auto">
          <a:xfrm>
            <a:off x="4071938" y="3833813"/>
            <a:ext cx="76200" cy="76200"/>
          </a:xfrm>
          <a:prstGeom prst="ellipse">
            <a:avLst/>
          </a:prstGeom>
          <a:solidFill>
            <a:schemeClr val="tx1"/>
          </a:solidFill>
          <a:ln w="9525" algn="ctr">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35881" name="Text Box 65"/>
          <p:cNvSpPr txBox="1">
            <a:spLocks noChangeArrowheads="1"/>
          </p:cNvSpPr>
          <p:nvPr/>
        </p:nvSpPr>
        <p:spPr bwMode="auto">
          <a:xfrm>
            <a:off x="5715000" y="48006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R</a:t>
            </a:r>
            <a:r>
              <a:rPr lang="en-US" altLang="en-US" sz="1400" b="1" baseline="-25000"/>
              <a:t>2</a:t>
            </a:r>
            <a:r>
              <a:rPr lang="en-US" altLang="en-US" sz="1400" b="1"/>
              <a:t> = 50 k</a:t>
            </a:r>
            <a:r>
              <a:rPr lang="el-GR" altLang="en-US" sz="1400" b="1">
                <a:cs typeface="Times New Roman" pitchFamily="18" charset="0"/>
              </a:rPr>
              <a:t>Ω</a:t>
            </a:r>
            <a:r>
              <a:rPr lang="en-US" altLang="en-US" sz="1400" b="1">
                <a:cs typeface="Times New Roman" pitchFamily="18" charset="0"/>
              </a:rPr>
              <a:t> pot</a:t>
            </a:r>
            <a:endParaRPr lang="el-GR" altLang="en-US" sz="1400" b="1">
              <a:cs typeface="Times New Roman" pitchFamily="18" charset="0"/>
            </a:endParaRPr>
          </a:p>
        </p:txBody>
      </p:sp>
      <p:sp>
        <p:nvSpPr>
          <p:cNvPr id="35882" name="Text Box 66"/>
          <p:cNvSpPr txBox="1">
            <a:spLocks noChangeArrowheads="1"/>
          </p:cNvSpPr>
          <p:nvPr/>
        </p:nvSpPr>
        <p:spPr bwMode="auto">
          <a:xfrm>
            <a:off x="5486400" y="40386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R</a:t>
            </a:r>
            <a:r>
              <a:rPr lang="en-US" altLang="en-US" sz="1400" b="1" baseline="-25000"/>
              <a:t>1</a:t>
            </a:r>
            <a:r>
              <a:rPr lang="en-US" altLang="en-US" sz="1400" b="1"/>
              <a:t> = 1 k</a:t>
            </a:r>
            <a:r>
              <a:rPr lang="el-GR" altLang="en-US" sz="1400" b="1">
                <a:cs typeface="Times New Roman" pitchFamily="18" charset="0"/>
              </a:rPr>
              <a:t>Ω</a:t>
            </a:r>
          </a:p>
        </p:txBody>
      </p:sp>
      <p:sp>
        <p:nvSpPr>
          <p:cNvPr id="35883" name="Text Box 67"/>
          <p:cNvSpPr txBox="1">
            <a:spLocks noChangeArrowheads="1"/>
          </p:cNvSpPr>
          <p:nvPr/>
        </p:nvSpPr>
        <p:spPr bwMode="auto">
          <a:xfrm>
            <a:off x="3657600" y="419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4</a:t>
            </a:r>
            <a:endParaRPr lang="el-GR" altLang="en-US" sz="1400" b="1">
              <a:cs typeface="Times New Roman" pitchFamily="18" charset="0"/>
            </a:endParaRPr>
          </a:p>
        </p:txBody>
      </p:sp>
      <p:sp>
        <p:nvSpPr>
          <p:cNvPr id="35884" name="Text Box 68"/>
          <p:cNvSpPr txBox="1">
            <a:spLocks noChangeArrowheads="1"/>
          </p:cNvSpPr>
          <p:nvPr/>
        </p:nvSpPr>
        <p:spPr bwMode="auto">
          <a:xfrm>
            <a:off x="4876800" y="5257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6</a:t>
            </a:r>
            <a:endParaRPr lang="el-GR" altLang="en-US" sz="1400" b="1">
              <a:cs typeface="Times New Roman" pitchFamily="18" charset="0"/>
            </a:endParaRPr>
          </a:p>
        </p:txBody>
      </p:sp>
      <p:sp>
        <p:nvSpPr>
          <p:cNvPr id="35885" name="Text Box 69"/>
          <p:cNvSpPr txBox="1">
            <a:spLocks noChangeArrowheads="1"/>
          </p:cNvSpPr>
          <p:nvPr/>
        </p:nvSpPr>
        <p:spPr bwMode="auto">
          <a:xfrm>
            <a:off x="4876800" y="5486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2</a:t>
            </a:r>
            <a:endParaRPr lang="el-GR" altLang="en-US" sz="1400" b="1">
              <a:cs typeface="Times New Roman" pitchFamily="18" charset="0"/>
            </a:endParaRPr>
          </a:p>
        </p:txBody>
      </p:sp>
      <p:sp>
        <p:nvSpPr>
          <p:cNvPr id="35886" name="Text Box 70"/>
          <p:cNvSpPr txBox="1">
            <a:spLocks noChangeArrowheads="1"/>
          </p:cNvSpPr>
          <p:nvPr/>
        </p:nvSpPr>
        <p:spPr bwMode="auto">
          <a:xfrm>
            <a:off x="4648200" y="556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5</a:t>
            </a:r>
            <a:endParaRPr lang="el-GR" altLang="en-US" sz="1400" b="1">
              <a:cs typeface="Times New Roman" pitchFamily="18" charset="0"/>
            </a:endParaRPr>
          </a:p>
        </p:txBody>
      </p:sp>
      <p:sp>
        <p:nvSpPr>
          <p:cNvPr id="35887" name="Text Box 71"/>
          <p:cNvSpPr txBox="1">
            <a:spLocks noChangeArrowheads="1"/>
          </p:cNvSpPr>
          <p:nvPr/>
        </p:nvSpPr>
        <p:spPr bwMode="auto">
          <a:xfrm>
            <a:off x="4038600" y="556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1</a:t>
            </a:r>
            <a:endParaRPr lang="el-GR" altLang="en-US" sz="1400" b="1">
              <a:cs typeface="Times New Roman" pitchFamily="18" charset="0"/>
            </a:endParaRPr>
          </a:p>
        </p:txBody>
      </p:sp>
      <p:sp>
        <p:nvSpPr>
          <p:cNvPr id="35888" name="Text Box 72"/>
          <p:cNvSpPr txBox="1">
            <a:spLocks noChangeArrowheads="1"/>
          </p:cNvSpPr>
          <p:nvPr/>
        </p:nvSpPr>
        <p:spPr bwMode="auto">
          <a:xfrm>
            <a:off x="3962400" y="411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8</a:t>
            </a:r>
            <a:endParaRPr lang="el-GR" altLang="en-US" sz="1400" b="1">
              <a:cs typeface="Times New Roman" pitchFamily="18" charset="0"/>
            </a:endParaRPr>
          </a:p>
        </p:txBody>
      </p:sp>
      <p:sp>
        <p:nvSpPr>
          <p:cNvPr id="35889" name="Text Box 73"/>
          <p:cNvSpPr txBox="1">
            <a:spLocks noChangeArrowheads="1"/>
          </p:cNvSpPr>
          <p:nvPr/>
        </p:nvSpPr>
        <p:spPr bwMode="auto">
          <a:xfrm>
            <a:off x="4876800" y="4495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7</a:t>
            </a:r>
            <a:endParaRPr lang="el-GR" altLang="en-US" sz="1400" b="1">
              <a:cs typeface="Times New Roman" pitchFamily="18" charset="0"/>
            </a:endParaRPr>
          </a:p>
        </p:txBody>
      </p:sp>
      <p:sp>
        <p:nvSpPr>
          <p:cNvPr id="35890" name="Text Box 74"/>
          <p:cNvSpPr txBox="1">
            <a:spLocks noChangeArrowheads="1"/>
          </p:cNvSpPr>
          <p:nvPr/>
        </p:nvSpPr>
        <p:spPr bwMode="auto">
          <a:xfrm>
            <a:off x="3657600" y="4419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3</a:t>
            </a:r>
            <a:endParaRPr lang="el-GR" altLang="en-US" sz="1400" b="1">
              <a:cs typeface="Times New Roman" pitchFamily="18" charset="0"/>
            </a:endParaRPr>
          </a:p>
        </p:txBody>
      </p:sp>
      <p:graphicFrame>
        <p:nvGraphicFramePr>
          <p:cNvPr id="35891" name="Object 75"/>
          <p:cNvGraphicFramePr>
            <a:graphicFrameLocks noChangeAspect="1"/>
          </p:cNvGraphicFramePr>
          <p:nvPr/>
        </p:nvGraphicFramePr>
        <p:xfrm>
          <a:off x="6629400" y="3886200"/>
          <a:ext cx="2232025" cy="914400"/>
        </p:xfrm>
        <a:graphic>
          <a:graphicData uri="http://schemas.openxmlformats.org/presentationml/2006/ole">
            <mc:AlternateContent xmlns:mc="http://schemas.openxmlformats.org/markup-compatibility/2006">
              <mc:Choice xmlns:v="urn:schemas-microsoft-com:vml" Requires="v">
                <p:oleObj spid="_x0000_s35921" name="Equation" r:id="rId3" imgW="1054100" imgH="431800" progId="Equation.3">
                  <p:embed/>
                </p:oleObj>
              </mc:Choice>
              <mc:Fallback>
                <p:oleObj name="Equation" r:id="rId3" imgW="1054100" imgH="431800" progId="Equation.3">
                  <p:embed/>
                  <p:pic>
                    <p:nvPicPr>
                      <p:cNvPr id="0"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886200"/>
                        <a:ext cx="22320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92" name="Rectangle 76"/>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Input Capture </a:t>
            </a:r>
            <a:r>
              <a:rPr lang="en-US" altLang="en-US" sz="1600" i="1" u="sng">
                <a:solidFill>
                  <a:srgbClr val="8A3704"/>
                </a:solidFill>
              </a:rPr>
              <a:t>cont’d …</a:t>
            </a:r>
          </a:p>
        </p:txBody>
      </p:sp>
      <p:sp>
        <p:nvSpPr>
          <p:cNvPr id="35893" name="Text Box 77"/>
          <p:cNvSpPr txBox="1">
            <a:spLocks noChangeArrowheads="1"/>
          </p:cNvSpPr>
          <p:nvPr/>
        </p:nvSpPr>
        <p:spPr bwMode="auto">
          <a:xfrm>
            <a:off x="533400" y="457200"/>
            <a:ext cx="82296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371600" indent="-4572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30000"/>
              </a:spcBef>
              <a:buSzTx/>
              <a:buFontTx/>
              <a:buNone/>
            </a:pPr>
            <a:r>
              <a:rPr lang="en-US" altLang="en-US" sz="2000" b="1" i="1" u="sng">
                <a:solidFill>
                  <a:srgbClr val="0000FF"/>
                </a:solidFill>
              </a:rPr>
              <a:t>Example:</a:t>
            </a:r>
            <a:r>
              <a:rPr lang="en-US" altLang="en-US" sz="2000">
                <a:sym typeface="Symbol" pitchFamily="18" charset="2"/>
              </a:rPr>
              <a:t> </a:t>
            </a:r>
          </a:p>
          <a:p>
            <a:pPr>
              <a:lnSpc>
                <a:spcPct val="110000"/>
              </a:lnSpc>
              <a:spcBef>
                <a:spcPct val="30000"/>
              </a:spcBef>
              <a:buSzTx/>
              <a:buFontTx/>
              <a:buNone/>
            </a:pPr>
            <a:r>
              <a:rPr lang="en-US" altLang="en-US" sz="1800">
                <a:sym typeface="Symbol" pitchFamily="18" charset="2"/>
              </a:rPr>
              <a:t>	Write a program to display signal’s period on LCD. To accomplish this you need to do the followings:</a:t>
            </a:r>
          </a:p>
          <a:p>
            <a:pPr lvl="2">
              <a:lnSpc>
                <a:spcPct val="110000"/>
              </a:lnSpc>
              <a:spcBef>
                <a:spcPct val="30000"/>
              </a:spcBef>
              <a:buClr>
                <a:srgbClr val="8E4700"/>
              </a:buClr>
              <a:buSzTx/>
              <a:buFont typeface="Wingdings" pitchFamily="2" charset="2"/>
              <a:buChar char="Ø"/>
            </a:pPr>
            <a:r>
              <a:rPr lang="en-US" altLang="en-US" sz="1800">
                <a:sym typeface="Symbol" pitchFamily="18" charset="2"/>
              </a:rPr>
              <a:t>Use 555 chip to generate variable frequency square wave.</a:t>
            </a:r>
            <a:endParaRPr lang="en-US" altLang="en-US" sz="1600">
              <a:sym typeface="Symbol" pitchFamily="18" charset="2"/>
            </a:endParaRPr>
          </a:p>
          <a:p>
            <a:pPr lvl="2">
              <a:lnSpc>
                <a:spcPct val="110000"/>
              </a:lnSpc>
              <a:spcBef>
                <a:spcPct val="30000"/>
              </a:spcBef>
              <a:buClr>
                <a:srgbClr val="8E4700"/>
              </a:buClr>
              <a:buSzTx/>
              <a:buFont typeface="Wingdings" pitchFamily="2" charset="2"/>
              <a:buChar char="Ø"/>
            </a:pPr>
            <a:r>
              <a:rPr lang="en-US" altLang="en-US" sz="1800">
                <a:sym typeface="Symbol" pitchFamily="18" charset="2"/>
              </a:rPr>
              <a:t>Connect the output to PT0.</a:t>
            </a:r>
          </a:p>
          <a:p>
            <a:pPr lvl="2">
              <a:lnSpc>
                <a:spcPct val="110000"/>
              </a:lnSpc>
              <a:spcBef>
                <a:spcPct val="30000"/>
              </a:spcBef>
              <a:buClr>
                <a:srgbClr val="8E4700"/>
              </a:buClr>
              <a:buSzTx/>
              <a:buFont typeface="Wingdings" pitchFamily="2" charset="2"/>
              <a:buChar char="Ø"/>
            </a:pPr>
            <a:r>
              <a:rPr lang="en-US" altLang="en-US" sz="1800">
                <a:sym typeface="Symbol" pitchFamily="18" charset="2"/>
              </a:rPr>
              <a:t>Enable channel 0 as IC and set overflow interrupt of free counter.</a:t>
            </a:r>
          </a:p>
          <a:p>
            <a:pPr lvl="2">
              <a:lnSpc>
                <a:spcPct val="110000"/>
              </a:lnSpc>
              <a:spcBef>
                <a:spcPct val="30000"/>
              </a:spcBef>
              <a:buClr>
                <a:srgbClr val="8E4700"/>
              </a:buClr>
              <a:buSzTx/>
              <a:buFont typeface="Wingdings" pitchFamily="2" charset="2"/>
              <a:buChar char="Ø"/>
            </a:pPr>
            <a:r>
              <a:rPr lang="en-US" altLang="en-US" sz="1800">
                <a:sym typeface="Symbol" pitchFamily="18" charset="2"/>
              </a:rPr>
              <a:t>Sample the signal, calculate period/frequency and display on LCD.</a:t>
            </a:r>
          </a:p>
          <a:p>
            <a:pPr lvl="2">
              <a:lnSpc>
                <a:spcPct val="110000"/>
              </a:lnSpc>
              <a:spcBef>
                <a:spcPct val="30000"/>
              </a:spcBef>
              <a:buClr>
                <a:srgbClr val="8E4700"/>
              </a:buClr>
              <a:buSzTx/>
              <a:buFont typeface="Wingdings" pitchFamily="2" charset="2"/>
              <a:buChar char="Ø"/>
            </a:pPr>
            <a:r>
              <a:rPr lang="en-US" altLang="en-US" sz="1800">
                <a:sym typeface="Symbol" pitchFamily="18" charset="2"/>
              </a:rPr>
              <a:t>Assemble, download, and run your program.</a:t>
            </a:r>
          </a:p>
        </p:txBody>
      </p:sp>
      <p:sp>
        <p:nvSpPr>
          <p:cNvPr id="35894" name="Line 78"/>
          <p:cNvSpPr>
            <a:spLocks noChangeShapeType="1"/>
          </p:cNvSpPr>
          <p:nvPr/>
        </p:nvSpPr>
        <p:spPr bwMode="auto">
          <a:xfrm flipV="1">
            <a:off x="5334000" y="4876800"/>
            <a:ext cx="381000" cy="2286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D2BF1059-1483-4699-9112-127C40D5A389}" type="slidenum">
              <a:rPr lang="en-US" altLang="en-US" sz="1800" smtClean="0">
                <a:solidFill>
                  <a:srgbClr val="8A3704"/>
                </a:solidFill>
              </a:rPr>
              <a:pPr>
                <a:spcBef>
                  <a:spcPct val="0"/>
                </a:spcBef>
                <a:buSzTx/>
                <a:buFontTx/>
                <a:buNone/>
              </a:pPr>
              <a:t>35</a:t>
            </a:fld>
            <a:endParaRPr lang="en-US" altLang="en-US" sz="1800" smtClean="0">
              <a:solidFill>
                <a:srgbClr val="8A3704"/>
              </a:solidFill>
            </a:endParaRPr>
          </a:p>
        </p:txBody>
      </p:sp>
      <p:sp>
        <p:nvSpPr>
          <p:cNvPr id="36869" name="Rectangle 40"/>
          <p:cNvSpPr>
            <a:spLocks noChangeArrowheads="1"/>
          </p:cNvSpPr>
          <p:nvPr/>
        </p:nvSpPr>
        <p:spPr bwMode="auto">
          <a:xfrm>
            <a:off x="685800" y="76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4000">
                <a:solidFill>
                  <a:srgbClr val="8A3704"/>
                </a:solidFill>
              </a:rPr>
              <a:t>Output-Capture Function</a:t>
            </a:r>
          </a:p>
        </p:txBody>
      </p:sp>
      <p:sp>
        <p:nvSpPr>
          <p:cNvPr id="36870" name="Line 41"/>
          <p:cNvSpPr>
            <a:spLocks noChangeShapeType="1"/>
          </p:cNvSpPr>
          <p:nvPr/>
        </p:nvSpPr>
        <p:spPr bwMode="auto">
          <a:xfrm>
            <a:off x="762000" y="838200"/>
            <a:ext cx="76200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71" name="Text Box 42"/>
          <p:cNvSpPr txBox="1">
            <a:spLocks noChangeArrowheads="1"/>
          </p:cNvSpPr>
          <p:nvPr/>
        </p:nvSpPr>
        <p:spPr bwMode="auto">
          <a:xfrm>
            <a:off x="457200" y="954088"/>
            <a:ext cx="82296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35000"/>
              </a:spcBef>
              <a:buClr>
                <a:srgbClr val="8A3704"/>
              </a:buClr>
              <a:buSzTx/>
              <a:buFont typeface="Wingdings" pitchFamily="2" charset="2"/>
              <a:buChar char="Ø"/>
            </a:pPr>
            <a:r>
              <a:rPr lang="en-US" altLang="en-US" sz="2400"/>
              <a:t>The HCS12 has eight </a:t>
            </a:r>
            <a:r>
              <a:rPr lang="en-US" altLang="en-US" sz="2400" i="1"/>
              <a:t>output-compare</a:t>
            </a:r>
            <a:r>
              <a:rPr lang="en-US" altLang="en-US" sz="2400"/>
              <a:t> channels. Each channel consists of</a:t>
            </a:r>
          </a:p>
          <a:p>
            <a:pPr lvl="1">
              <a:lnSpc>
                <a:spcPct val="85000"/>
              </a:lnSpc>
              <a:spcBef>
                <a:spcPct val="35000"/>
              </a:spcBef>
              <a:buClr>
                <a:srgbClr val="8A3704"/>
              </a:buClr>
              <a:buSzTx/>
              <a:buFont typeface="Wingdings" pitchFamily="2" charset="2"/>
              <a:buChar char="§"/>
            </a:pPr>
            <a:r>
              <a:rPr lang="en-US" altLang="en-US" sz="2400"/>
              <a:t>A 16-bit comparator</a:t>
            </a:r>
          </a:p>
          <a:p>
            <a:pPr lvl="1">
              <a:lnSpc>
                <a:spcPct val="85000"/>
              </a:lnSpc>
              <a:spcBef>
                <a:spcPct val="35000"/>
              </a:spcBef>
              <a:buClr>
                <a:srgbClr val="8A3704"/>
              </a:buClr>
              <a:buSzTx/>
              <a:buFont typeface="Wingdings" pitchFamily="2" charset="2"/>
              <a:buChar char="§"/>
            </a:pPr>
            <a:r>
              <a:rPr lang="en-US" altLang="en-US" sz="2400"/>
              <a:t>A 16-bit compare register TCx, x = 0 … 7 (also used as input capture register)</a:t>
            </a:r>
          </a:p>
          <a:p>
            <a:pPr lvl="1">
              <a:lnSpc>
                <a:spcPct val="85000"/>
              </a:lnSpc>
              <a:spcBef>
                <a:spcPct val="35000"/>
              </a:spcBef>
              <a:buClr>
                <a:srgbClr val="8A3704"/>
              </a:buClr>
              <a:buSzTx/>
              <a:buFont typeface="Wingdings" pitchFamily="2" charset="2"/>
              <a:buChar char="§"/>
            </a:pPr>
            <a:r>
              <a:rPr lang="en-US" altLang="en-US" sz="2400"/>
              <a:t>An output action pin (PTx – can be pulled up to high, pulled down to low, or toggled)</a:t>
            </a:r>
          </a:p>
          <a:p>
            <a:pPr lvl="1">
              <a:lnSpc>
                <a:spcPct val="85000"/>
              </a:lnSpc>
              <a:spcBef>
                <a:spcPct val="35000"/>
              </a:spcBef>
              <a:buClr>
                <a:srgbClr val="8A3704"/>
              </a:buClr>
              <a:buSzTx/>
              <a:buFont typeface="Wingdings" pitchFamily="2" charset="2"/>
              <a:buChar char="§"/>
            </a:pPr>
            <a:r>
              <a:rPr lang="en-US" altLang="en-US" sz="2400"/>
              <a:t>An interrupt request circuit</a:t>
            </a:r>
          </a:p>
          <a:p>
            <a:pPr lvl="1">
              <a:lnSpc>
                <a:spcPct val="85000"/>
              </a:lnSpc>
              <a:spcBef>
                <a:spcPct val="35000"/>
              </a:spcBef>
              <a:buClr>
                <a:srgbClr val="8A3704"/>
              </a:buClr>
              <a:buSzTx/>
              <a:buFont typeface="Wingdings" pitchFamily="2" charset="2"/>
              <a:buChar char="§"/>
            </a:pPr>
            <a:r>
              <a:rPr lang="en-US" altLang="en-US" sz="2400"/>
              <a:t>A forced-compared function (CFORCx)</a:t>
            </a:r>
          </a:p>
          <a:p>
            <a:pPr lvl="1">
              <a:lnSpc>
                <a:spcPct val="85000"/>
              </a:lnSpc>
              <a:spcBef>
                <a:spcPct val="35000"/>
              </a:spcBef>
              <a:buClr>
                <a:srgbClr val="8A3704"/>
              </a:buClr>
              <a:buSzTx/>
              <a:buFont typeface="Wingdings" pitchFamily="2" charset="2"/>
              <a:buChar char="§"/>
            </a:pPr>
            <a:r>
              <a:rPr lang="en-US" altLang="en-US" sz="2400"/>
              <a:t>Control logic</a:t>
            </a:r>
          </a:p>
          <a:p>
            <a:pPr>
              <a:lnSpc>
                <a:spcPct val="85000"/>
              </a:lnSpc>
              <a:spcBef>
                <a:spcPct val="35000"/>
              </a:spcBef>
              <a:buClr>
                <a:srgbClr val="8A3704"/>
              </a:buClr>
              <a:buSzTx/>
              <a:buFont typeface="Wingdings" pitchFamily="2" charset="2"/>
              <a:buNone/>
            </a:pPr>
            <a:r>
              <a:rPr lang="en-US" altLang="en-US" sz="2400">
                <a:solidFill>
                  <a:srgbClr val="8A3704"/>
                </a:solidFill>
              </a:rPr>
              <a:t>Operation of the Output-Compare Function</a:t>
            </a:r>
            <a:endParaRPr lang="en-US" altLang="en-US" sz="2400"/>
          </a:p>
          <a:p>
            <a:pPr>
              <a:lnSpc>
                <a:spcPct val="85000"/>
              </a:lnSpc>
              <a:spcBef>
                <a:spcPct val="35000"/>
              </a:spcBef>
              <a:buClr>
                <a:srgbClr val="8A3704"/>
              </a:buClr>
              <a:buSzTx/>
              <a:buFont typeface="Wingdings" pitchFamily="2" charset="2"/>
              <a:buNone/>
            </a:pPr>
            <a:r>
              <a:rPr lang="en-US" altLang="en-US" sz="2400"/>
              <a:t>	One of the major applications of an output-compare function is performing an action at a specific time in the future (when the 16-bit timer counter reaches a specific value).</a:t>
            </a:r>
            <a:endParaRPr lang="en-US" altLang="en-US" sz="2400">
              <a:solidFill>
                <a:srgbClr val="8A3704"/>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789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6A488D3A-5F1D-4A04-8541-5F2CC50C71DF}" type="slidenum">
              <a:rPr lang="en-US" altLang="en-US" sz="1800" smtClean="0">
                <a:solidFill>
                  <a:srgbClr val="8A3704"/>
                </a:solidFill>
              </a:rPr>
              <a:pPr>
                <a:spcBef>
                  <a:spcPct val="0"/>
                </a:spcBef>
                <a:buSzTx/>
                <a:buFontTx/>
                <a:buNone/>
              </a:pPr>
              <a:t>36</a:t>
            </a:fld>
            <a:endParaRPr lang="en-US" altLang="en-US" sz="1800" smtClean="0">
              <a:solidFill>
                <a:srgbClr val="8A3704"/>
              </a:solidFill>
            </a:endParaRPr>
          </a:p>
        </p:txBody>
      </p:sp>
      <p:sp>
        <p:nvSpPr>
          <p:cNvPr id="37893" name="Rectangle 66"/>
          <p:cNvSpPr>
            <a:spLocks noChangeArrowheads="1"/>
          </p:cNvSpPr>
          <p:nvPr/>
        </p:nvSpPr>
        <p:spPr bwMode="auto">
          <a:xfrm>
            <a:off x="304800" y="2286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Function </a:t>
            </a:r>
            <a:r>
              <a:rPr lang="en-US" altLang="en-US" sz="1600" i="1" u="sng">
                <a:solidFill>
                  <a:srgbClr val="8A3704"/>
                </a:solidFill>
              </a:rPr>
              <a:t>cont’d …</a:t>
            </a:r>
          </a:p>
        </p:txBody>
      </p:sp>
      <p:sp>
        <p:nvSpPr>
          <p:cNvPr id="37894" name="Text Box 67"/>
          <p:cNvSpPr txBox="1">
            <a:spLocks noChangeArrowheads="1"/>
          </p:cNvSpPr>
          <p:nvPr/>
        </p:nvSpPr>
        <p:spPr bwMode="auto">
          <a:xfrm>
            <a:off x="457200" y="855663"/>
            <a:ext cx="8229600"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None/>
            </a:pPr>
            <a:r>
              <a:rPr lang="en-US" altLang="en-US" sz="2400"/>
              <a:t>	The action might be to toggle a signal, turn on a switch, turn off a valve, and so on. To use an output compare function, the user</a:t>
            </a:r>
          </a:p>
          <a:p>
            <a:pPr lvl="1">
              <a:lnSpc>
                <a:spcPct val="90000"/>
              </a:lnSpc>
              <a:spcBef>
                <a:spcPct val="40000"/>
              </a:spcBef>
              <a:buClr>
                <a:srgbClr val="8A3704"/>
              </a:buClr>
              <a:buSzTx/>
              <a:buFont typeface="Wingdings" pitchFamily="2" charset="2"/>
              <a:buAutoNum type="arabicPeriod"/>
            </a:pPr>
            <a:r>
              <a:rPr lang="en-US" altLang="en-US" sz="2400"/>
              <a:t>Makes a copy of the current contents of the TCNT register</a:t>
            </a:r>
          </a:p>
          <a:p>
            <a:pPr lvl="1">
              <a:lnSpc>
                <a:spcPct val="90000"/>
              </a:lnSpc>
              <a:spcBef>
                <a:spcPct val="40000"/>
              </a:spcBef>
              <a:buClr>
                <a:srgbClr val="8A3704"/>
              </a:buClr>
              <a:buSzTx/>
              <a:buFont typeface="Wingdings" pitchFamily="2" charset="2"/>
              <a:buAutoNum type="arabicPeriod"/>
            </a:pPr>
            <a:r>
              <a:rPr lang="en-US" altLang="en-US" sz="2400"/>
              <a:t>Adds to this copy a value equal to the desired delay</a:t>
            </a:r>
          </a:p>
          <a:p>
            <a:pPr lvl="1">
              <a:lnSpc>
                <a:spcPct val="90000"/>
              </a:lnSpc>
              <a:spcBef>
                <a:spcPct val="40000"/>
              </a:spcBef>
              <a:buClr>
                <a:srgbClr val="8A3704"/>
              </a:buClr>
              <a:buSzTx/>
              <a:buFont typeface="Wingdings" pitchFamily="2" charset="2"/>
              <a:buAutoNum type="arabicPeriod"/>
            </a:pPr>
            <a:r>
              <a:rPr lang="en-US" altLang="en-US" sz="2400"/>
              <a:t>Stores the sum into an output-compare register (TCx)</a:t>
            </a:r>
          </a:p>
          <a:p>
            <a:pPr>
              <a:lnSpc>
                <a:spcPct val="90000"/>
              </a:lnSpc>
              <a:spcBef>
                <a:spcPct val="40000"/>
              </a:spcBef>
              <a:buClr>
                <a:srgbClr val="8A3704"/>
              </a:buClr>
              <a:buSzTx/>
              <a:buFont typeface="Wingdings" pitchFamily="2" charset="2"/>
              <a:buChar char="Ø"/>
            </a:pPr>
            <a:r>
              <a:rPr lang="en-US" altLang="en-US" sz="2400"/>
              <a:t>The delay to be added is dependent on the prescaler to TCNT. </a:t>
            </a:r>
          </a:p>
          <a:p>
            <a:pPr>
              <a:lnSpc>
                <a:spcPct val="90000"/>
              </a:lnSpc>
              <a:spcBef>
                <a:spcPct val="40000"/>
              </a:spcBef>
              <a:buClr>
                <a:srgbClr val="8A3704"/>
              </a:buClr>
              <a:buSzTx/>
              <a:buFont typeface="Wingdings" pitchFamily="2" charset="2"/>
              <a:buChar char="Ø"/>
            </a:pPr>
            <a:r>
              <a:rPr lang="en-US" altLang="en-US" sz="2400"/>
              <a:t>The prescaler needs to be set before the delay value is  chosen.</a:t>
            </a:r>
          </a:p>
          <a:p>
            <a:pPr>
              <a:lnSpc>
                <a:spcPct val="90000"/>
              </a:lnSpc>
              <a:spcBef>
                <a:spcPct val="40000"/>
              </a:spcBef>
              <a:buClr>
                <a:srgbClr val="8A3704"/>
              </a:buClr>
              <a:buSzTx/>
              <a:buFont typeface="Wingdings" pitchFamily="2" charset="2"/>
              <a:buChar char="Ø"/>
            </a:pPr>
            <a:r>
              <a:rPr lang="en-US" altLang="en-US" sz="2400"/>
              <a:t>The user has the option of specifying the action to be activated on the selected output-compare pin by programming the </a:t>
            </a:r>
            <a:r>
              <a:rPr lang="en-US" altLang="en-US" sz="2400">
                <a:solidFill>
                  <a:srgbClr val="8A3704"/>
                </a:solidFill>
              </a:rPr>
              <a:t>TCTL1</a:t>
            </a:r>
            <a:r>
              <a:rPr lang="en-US" altLang="en-US" sz="2400"/>
              <a:t> and </a:t>
            </a:r>
            <a:r>
              <a:rPr lang="en-US" altLang="en-US" sz="2400">
                <a:solidFill>
                  <a:srgbClr val="8A3704"/>
                </a:solidFill>
              </a:rPr>
              <a:t>TCTL2</a:t>
            </a:r>
            <a:r>
              <a:rPr lang="en-US" altLang="en-US" sz="2400"/>
              <a:t> registers.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89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7C41700-9613-410A-ABD1-157559378854}" type="slidenum">
              <a:rPr lang="en-US" altLang="en-US" sz="1800" smtClean="0">
                <a:solidFill>
                  <a:srgbClr val="8A3704"/>
                </a:solidFill>
              </a:rPr>
              <a:pPr>
                <a:spcBef>
                  <a:spcPct val="0"/>
                </a:spcBef>
                <a:buSzTx/>
                <a:buFontTx/>
                <a:buNone/>
              </a:pPr>
              <a:t>37</a:t>
            </a:fld>
            <a:endParaRPr lang="en-US" altLang="en-US" sz="1800" smtClean="0">
              <a:solidFill>
                <a:srgbClr val="8A3704"/>
              </a:solidFill>
            </a:endParaRPr>
          </a:p>
        </p:txBody>
      </p:sp>
      <p:sp>
        <p:nvSpPr>
          <p:cNvPr id="38917" name="Rectangle 2"/>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Function </a:t>
            </a:r>
            <a:r>
              <a:rPr lang="en-US" altLang="en-US" sz="1600" i="1" u="sng">
                <a:solidFill>
                  <a:srgbClr val="8A3704"/>
                </a:solidFill>
              </a:rPr>
              <a:t>cont’d …</a:t>
            </a:r>
          </a:p>
        </p:txBody>
      </p:sp>
      <p:sp>
        <p:nvSpPr>
          <p:cNvPr id="38918" name="Text Box 3"/>
          <p:cNvSpPr txBox="1">
            <a:spLocks noChangeArrowheads="1"/>
          </p:cNvSpPr>
          <p:nvPr/>
        </p:nvSpPr>
        <p:spPr bwMode="auto">
          <a:xfrm>
            <a:off x="457200" y="533400"/>
            <a:ext cx="8229600"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Char char="Ø"/>
            </a:pPr>
            <a:r>
              <a:rPr lang="en-US" altLang="en-US" sz="2400"/>
              <a:t>The comparator compares the value of TCNT and that of the specified output-compare register (TC</a:t>
            </a:r>
            <a:r>
              <a:rPr lang="en-US" altLang="en-US" sz="2400" i="1"/>
              <a:t>x</a:t>
            </a:r>
            <a:r>
              <a:rPr lang="en-US" altLang="en-US" sz="2400"/>
              <a:t>) in every clock cycle (the clock input to TCNT). </a:t>
            </a:r>
          </a:p>
          <a:p>
            <a:pPr>
              <a:lnSpc>
                <a:spcPct val="90000"/>
              </a:lnSpc>
              <a:spcBef>
                <a:spcPct val="40000"/>
              </a:spcBef>
              <a:buClr>
                <a:srgbClr val="8A3704"/>
              </a:buClr>
              <a:buSzTx/>
              <a:buFont typeface="Wingdings" pitchFamily="2" charset="2"/>
              <a:buChar char="Ø"/>
            </a:pPr>
            <a:r>
              <a:rPr lang="en-US" altLang="en-US" sz="2400"/>
              <a:t>If they are equal, the specified action on the output-compare pin is activated and the associated status bit in </a:t>
            </a:r>
            <a:r>
              <a:rPr lang="en-US" altLang="en-US" sz="2400">
                <a:solidFill>
                  <a:srgbClr val="8A3704"/>
                </a:solidFill>
              </a:rPr>
              <a:t>TFLG1</a:t>
            </a:r>
            <a:r>
              <a:rPr lang="en-US" altLang="en-US" sz="2400"/>
              <a:t> will be set to 1.</a:t>
            </a:r>
          </a:p>
          <a:p>
            <a:pPr>
              <a:lnSpc>
                <a:spcPct val="90000"/>
              </a:lnSpc>
              <a:spcBef>
                <a:spcPct val="40000"/>
              </a:spcBef>
              <a:buClr>
                <a:srgbClr val="8A3704"/>
              </a:buClr>
              <a:buSzTx/>
              <a:buFont typeface="Wingdings" pitchFamily="2" charset="2"/>
              <a:buChar char="Ø"/>
            </a:pPr>
            <a:r>
              <a:rPr lang="en-US" altLang="en-US" sz="2400"/>
              <a:t>An interrupt request will be generated if it is enabled.</a:t>
            </a:r>
          </a:p>
          <a:p>
            <a:pPr>
              <a:lnSpc>
                <a:spcPct val="90000"/>
              </a:lnSpc>
              <a:spcBef>
                <a:spcPct val="40000"/>
              </a:spcBef>
              <a:buClr>
                <a:srgbClr val="8A3704"/>
              </a:buClr>
              <a:buSzTx/>
              <a:buFont typeface="Wingdings" pitchFamily="2" charset="2"/>
              <a:buChar char="Ø"/>
            </a:pPr>
            <a:r>
              <a:rPr lang="en-US" altLang="en-US" sz="2400"/>
              <a:t>The 16-bit output-compare register can be read and written any time.</a:t>
            </a:r>
          </a:p>
          <a:p>
            <a:pPr>
              <a:lnSpc>
                <a:spcPct val="90000"/>
              </a:lnSpc>
              <a:spcBef>
                <a:spcPct val="40000"/>
              </a:spcBef>
              <a:buClr>
                <a:srgbClr val="8A3704"/>
              </a:buClr>
              <a:buSzTx/>
              <a:buFont typeface="Wingdings" pitchFamily="2" charset="2"/>
              <a:buNone/>
            </a:pPr>
            <a:r>
              <a:rPr lang="en-US" altLang="en-US" sz="2400">
                <a:solidFill>
                  <a:srgbClr val="8A3704"/>
                </a:solidFill>
              </a:rPr>
              <a:t>Registers Related to the Output-Compare Function</a:t>
            </a:r>
            <a:endParaRPr lang="en-US" altLang="en-US" sz="2400"/>
          </a:p>
          <a:p>
            <a:pPr>
              <a:lnSpc>
                <a:spcPct val="90000"/>
              </a:lnSpc>
              <a:spcBef>
                <a:spcPct val="40000"/>
              </a:spcBef>
              <a:buClr>
                <a:srgbClr val="8A3704"/>
              </a:buClr>
              <a:buSzTx/>
              <a:buFont typeface="Wingdings" pitchFamily="2" charset="2"/>
              <a:buNone/>
            </a:pPr>
            <a:r>
              <a:rPr lang="en-US" altLang="en-US" sz="2400"/>
              <a:t>The actions that can be activated on an output-compare pin are</a:t>
            </a:r>
          </a:p>
          <a:p>
            <a:pPr lvl="1">
              <a:lnSpc>
                <a:spcPct val="90000"/>
              </a:lnSpc>
              <a:spcBef>
                <a:spcPct val="40000"/>
              </a:spcBef>
              <a:buClr>
                <a:srgbClr val="8A3704"/>
              </a:buClr>
              <a:buSzTx/>
              <a:buFont typeface="Wingdings" pitchFamily="2" charset="2"/>
              <a:buChar char="§"/>
            </a:pPr>
            <a:r>
              <a:rPr lang="en-US" altLang="en-US" sz="2400"/>
              <a:t>Pull-up to high</a:t>
            </a:r>
          </a:p>
          <a:p>
            <a:pPr lvl="1">
              <a:lnSpc>
                <a:spcPct val="90000"/>
              </a:lnSpc>
              <a:spcBef>
                <a:spcPct val="40000"/>
              </a:spcBef>
              <a:buClr>
                <a:srgbClr val="8A3704"/>
              </a:buClr>
              <a:buSzTx/>
              <a:buFont typeface="Wingdings" pitchFamily="2" charset="2"/>
              <a:buChar char="§"/>
            </a:pPr>
            <a:r>
              <a:rPr lang="en-US" altLang="en-US" sz="2400"/>
              <a:t>Pull-down to low</a:t>
            </a:r>
          </a:p>
          <a:p>
            <a:pPr lvl="1">
              <a:lnSpc>
                <a:spcPct val="90000"/>
              </a:lnSpc>
              <a:spcBef>
                <a:spcPct val="40000"/>
              </a:spcBef>
              <a:buClr>
                <a:srgbClr val="8A3704"/>
              </a:buClr>
              <a:buSzTx/>
              <a:buFont typeface="Wingdings" pitchFamily="2" charset="2"/>
              <a:buChar char="§"/>
            </a:pPr>
            <a:r>
              <a:rPr lang="en-US" altLang="en-US" sz="2400"/>
              <a:t>Toggle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3993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606DB6B-1FAC-4F34-B08E-EEF7DC3C0627}" type="slidenum">
              <a:rPr lang="en-US" altLang="en-US" sz="1800" smtClean="0">
                <a:solidFill>
                  <a:srgbClr val="8A3704"/>
                </a:solidFill>
              </a:rPr>
              <a:pPr>
                <a:spcBef>
                  <a:spcPct val="0"/>
                </a:spcBef>
                <a:buSzTx/>
                <a:buFontTx/>
                <a:buNone/>
              </a:pPr>
              <a:t>38</a:t>
            </a:fld>
            <a:endParaRPr lang="en-US" altLang="en-US" sz="1800" smtClean="0">
              <a:solidFill>
                <a:srgbClr val="8A3704"/>
              </a:solidFill>
            </a:endParaRPr>
          </a:p>
        </p:txBody>
      </p:sp>
      <p:sp>
        <p:nvSpPr>
          <p:cNvPr id="39941" name="Rectangle 61"/>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Function </a:t>
            </a:r>
            <a:r>
              <a:rPr lang="en-US" altLang="en-US" sz="1600" i="1" u="sng">
                <a:solidFill>
                  <a:srgbClr val="8A3704"/>
                </a:solidFill>
              </a:rPr>
              <a:t>cont’d …</a:t>
            </a:r>
          </a:p>
        </p:txBody>
      </p:sp>
      <p:sp>
        <p:nvSpPr>
          <p:cNvPr id="39942" name="Text Box 62"/>
          <p:cNvSpPr txBox="1">
            <a:spLocks noChangeArrowheads="1"/>
          </p:cNvSpPr>
          <p:nvPr/>
        </p:nvSpPr>
        <p:spPr bwMode="auto">
          <a:xfrm>
            <a:off x="457200" y="533400"/>
            <a:ext cx="82296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40000"/>
              </a:spcBef>
              <a:buClr>
                <a:srgbClr val="8A3704"/>
              </a:buClr>
              <a:buSzTx/>
              <a:buFont typeface="Wingdings" pitchFamily="2" charset="2"/>
              <a:buChar char="Ø"/>
            </a:pPr>
            <a:r>
              <a:rPr lang="en-US" altLang="en-US" sz="2400"/>
              <a:t>The action on an OC pin can be selected by programming the </a:t>
            </a:r>
            <a:r>
              <a:rPr lang="en-US" altLang="en-US" sz="2400">
                <a:solidFill>
                  <a:srgbClr val="8A3704"/>
                </a:solidFill>
              </a:rPr>
              <a:t>TCTL1</a:t>
            </a:r>
            <a:r>
              <a:rPr lang="en-US" altLang="en-US" sz="2400"/>
              <a:t> and </a:t>
            </a:r>
            <a:r>
              <a:rPr lang="en-US" altLang="en-US" sz="2400">
                <a:solidFill>
                  <a:srgbClr val="8A3704"/>
                </a:solidFill>
              </a:rPr>
              <a:t>TCTL2</a:t>
            </a:r>
            <a:r>
              <a:rPr lang="en-US" altLang="en-US" sz="2400"/>
              <a:t> registers as shown below.</a:t>
            </a:r>
          </a:p>
          <a:p>
            <a:pPr>
              <a:lnSpc>
                <a:spcPct val="90000"/>
              </a:lnSpc>
              <a:spcBef>
                <a:spcPct val="40000"/>
              </a:spcBef>
              <a:buClr>
                <a:srgbClr val="8A3704"/>
              </a:buClr>
              <a:buSzTx/>
              <a:buFont typeface="Wingdings" pitchFamily="2" charset="2"/>
              <a:buChar char="Ø"/>
            </a:pPr>
            <a:r>
              <a:rPr lang="en-US" altLang="en-US" sz="2400"/>
              <a:t>When either OM</a:t>
            </a:r>
            <a:r>
              <a:rPr lang="en-US" altLang="en-US" sz="2400" i="1"/>
              <a:t>n</a:t>
            </a:r>
            <a:r>
              <a:rPr lang="en-US" altLang="en-US" sz="2400"/>
              <a:t> or OL</a:t>
            </a:r>
            <a:r>
              <a:rPr lang="en-US" altLang="en-US" sz="2400" i="1"/>
              <a:t>n</a:t>
            </a:r>
            <a:r>
              <a:rPr lang="en-US" altLang="en-US" sz="2400"/>
              <a:t> is 1, the pin associated with OC</a:t>
            </a:r>
            <a:r>
              <a:rPr lang="en-US" altLang="en-US" sz="2400" i="1"/>
              <a:t>n</a:t>
            </a:r>
            <a:r>
              <a:rPr lang="en-US" altLang="en-US" sz="2400"/>
              <a:t> becomes an output tied to OC</a:t>
            </a:r>
            <a:r>
              <a:rPr lang="en-US" altLang="en-US" sz="2400" i="1"/>
              <a:t>n</a:t>
            </a:r>
            <a:r>
              <a:rPr lang="en-US" altLang="en-US" sz="2400"/>
              <a:t> regardless of the state of the associated </a:t>
            </a:r>
            <a:r>
              <a:rPr lang="en-US" altLang="en-US" sz="2400">
                <a:solidFill>
                  <a:srgbClr val="8A3704"/>
                </a:solidFill>
              </a:rPr>
              <a:t>DDRT</a:t>
            </a:r>
            <a:r>
              <a:rPr lang="en-US" altLang="en-US" sz="2400"/>
              <a:t> bit.</a:t>
            </a:r>
          </a:p>
        </p:txBody>
      </p:sp>
      <p:sp>
        <p:nvSpPr>
          <p:cNvPr id="39943" name="Text Box 63"/>
          <p:cNvSpPr txBox="1">
            <a:spLocks noChangeArrowheads="1"/>
          </p:cNvSpPr>
          <p:nvPr/>
        </p:nvSpPr>
        <p:spPr bwMode="auto">
          <a:xfrm>
            <a:off x="1066800" y="24939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OM7</a:t>
            </a:r>
          </a:p>
        </p:txBody>
      </p:sp>
      <p:sp>
        <p:nvSpPr>
          <p:cNvPr id="39944" name="Text Box 64"/>
          <p:cNvSpPr txBox="1">
            <a:spLocks noChangeArrowheads="1"/>
          </p:cNvSpPr>
          <p:nvPr/>
        </p:nvSpPr>
        <p:spPr bwMode="auto">
          <a:xfrm>
            <a:off x="1905000" y="2493963"/>
            <a:ext cx="9144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OL7</a:t>
            </a:r>
          </a:p>
        </p:txBody>
      </p:sp>
      <p:sp>
        <p:nvSpPr>
          <p:cNvPr id="39945" name="Text Box 65"/>
          <p:cNvSpPr txBox="1">
            <a:spLocks noChangeArrowheads="1"/>
          </p:cNvSpPr>
          <p:nvPr/>
        </p:nvSpPr>
        <p:spPr bwMode="auto">
          <a:xfrm>
            <a:off x="2819400" y="24939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OM6</a:t>
            </a:r>
          </a:p>
        </p:txBody>
      </p:sp>
      <p:sp>
        <p:nvSpPr>
          <p:cNvPr id="39946" name="Text Box 66"/>
          <p:cNvSpPr txBox="1">
            <a:spLocks noChangeArrowheads="1"/>
          </p:cNvSpPr>
          <p:nvPr/>
        </p:nvSpPr>
        <p:spPr bwMode="auto">
          <a:xfrm>
            <a:off x="3657600" y="24939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OL6</a:t>
            </a:r>
          </a:p>
        </p:txBody>
      </p:sp>
      <p:sp>
        <p:nvSpPr>
          <p:cNvPr id="39947" name="Text Box 67"/>
          <p:cNvSpPr txBox="1">
            <a:spLocks noChangeArrowheads="1"/>
          </p:cNvSpPr>
          <p:nvPr/>
        </p:nvSpPr>
        <p:spPr bwMode="auto">
          <a:xfrm>
            <a:off x="4495800" y="24939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OM5</a:t>
            </a:r>
          </a:p>
        </p:txBody>
      </p:sp>
      <p:sp>
        <p:nvSpPr>
          <p:cNvPr id="39948" name="Text Box 68"/>
          <p:cNvSpPr txBox="1">
            <a:spLocks noChangeArrowheads="1"/>
          </p:cNvSpPr>
          <p:nvPr/>
        </p:nvSpPr>
        <p:spPr bwMode="auto">
          <a:xfrm>
            <a:off x="5334000" y="24939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OL5</a:t>
            </a:r>
          </a:p>
        </p:txBody>
      </p:sp>
      <p:sp>
        <p:nvSpPr>
          <p:cNvPr id="39949" name="Text Box 69"/>
          <p:cNvSpPr txBox="1">
            <a:spLocks noChangeArrowheads="1"/>
          </p:cNvSpPr>
          <p:nvPr/>
        </p:nvSpPr>
        <p:spPr bwMode="auto">
          <a:xfrm>
            <a:off x="6172200" y="24939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OM4</a:t>
            </a:r>
          </a:p>
        </p:txBody>
      </p:sp>
      <p:sp>
        <p:nvSpPr>
          <p:cNvPr id="39950" name="Text Box 70"/>
          <p:cNvSpPr txBox="1">
            <a:spLocks noChangeArrowheads="1"/>
          </p:cNvSpPr>
          <p:nvPr/>
        </p:nvSpPr>
        <p:spPr bwMode="auto">
          <a:xfrm>
            <a:off x="7010400" y="24939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OL4</a:t>
            </a:r>
          </a:p>
        </p:txBody>
      </p:sp>
      <p:sp>
        <p:nvSpPr>
          <p:cNvPr id="39951" name="Text Box 71"/>
          <p:cNvSpPr txBox="1">
            <a:spLocks noChangeArrowheads="1"/>
          </p:cNvSpPr>
          <p:nvPr/>
        </p:nvSpPr>
        <p:spPr bwMode="auto">
          <a:xfrm>
            <a:off x="13716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2" name="Text Box 72"/>
          <p:cNvSpPr txBox="1">
            <a:spLocks noChangeArrowheads="1"/>
          </p:cNvSpPr>
          <p:nvPr/>
        </p:nvSpPr>
        <p:spPr bwMode="auto">
          <a:xfrm>
            <a:off x="22098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3" name="Text Box 73"/>
          <p:cNvSpPr txBox="1">
            <a:spLocks noChangeArrowheads="1"/>
          </p:cNvSpPr>
          <p:nvPr/>
        </p:nvSpPr>
        <p:spPr bwMode="auto">
          <a:xfrm>
            <a:off x="31242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4" name="Text Box 74"/>
          <p:cNvSpPr txBox="1">
            <a:spLocks noChangeArrowheads="1"/>
          </p:cNvSpPr>
          <p:nvPr/>
        </p:nvSpPr>
        <p:spPr bwMode="auto">
          <a:xfrm>
            <a:off x="39624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5" name="Text Box 75"/>
          <p:cNvSpPr txBox="1">
            <a:spLocks noChangeArrowheads="1"/>
          </p:cNvSpPr>
          <p:nvPr/>
        </p:nvSpPr>
        <p:spPr bwMode="auto">
          <a:xfrm>
            <a:off x="48006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6" name="Text Box 76"/>
          <p:cNvSpPr txBox="1">
            <a:spLocks noChangeArrowheads="1"/>
          </p:cNvSpPr>
          <p:nvPr/>
        </p:nvSpPr>
        <p:spPr bwMode="auto">
          <a:xfrm>
            <a:off x="56388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7" name="Text Box 77"/>
          <p:cNvSpPr txBox="1">
            <a:spLocks noChangeArrowheads="1"/>
          </p:cNvSpPr>
          <p:nvPr/>
        </p:nvSpPr>
        <p:spPr bwMode="auto">
          <a:xfrm>
            <a:off x="64770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8" name="Text Box 78"/>
          <p:cNvSpPr txBox="1">
            <a:spLocks noChangeArrowheads="1"/>
          </p:cNvSpPr>
          <p:nvPr/>
        </p:nvSpPr>
        <p:spPr bwMode="auto">
          <a:xfrm>
            <a:off x="7315200" y="2843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59" name="Text Box 79"/>
          <p:cNvSpPr txBox="1">
            <a:spLocks noChangeArrowheads="1"/>
          </p:cNvSpPr>
          <p:nvPr/>
        </p:nvSpPr>
        <p:spPr bwMode="auto">
          <a:xfrm>
            <a:off x="1066800" y="3027363"/>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Control register 1 (TCTL1)</a:t>
            </a:r>
          </a:p>
        </p:txBody>
      </p:sp>
      <p:sp>
        <p:nvSpPr>
          <p:cNvPr id="39960" name="Text Box 80"/>
          <p:cNvSpPr txBox="1">
            <a:spLocks noChangeArrowheads="1"/>
          </p:cNvSpPr>
          <p:nvPr/>
        </p:nvSpPr>
        <p:spPr bwMode="auto">
          <a:xfrm>
            <a:off x="1066800" y="37893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OM3</a:t>
            </a:r>
          </a:p>
        </p:txBody>
      </p:sp>
      <p:sp>
        <p:nvSpPr>
          <p:cNvPr id="39961" name="Text Box 81"/>
          <p:cNvSpPr txBox="1">
            <a:spLocks noChangeArrowheads="1"/>
          </p:cNvSpPr>
          <p:nvPr/>
        </p:nvSpPr>
        <p:spPr bwMode="auto">
          <a:xfrm>
            <a:off x="1905000" y="3789363"/>
            <a:ext cx="9144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OL3</a:t>
            </a:r>
          </a:p>
        </p:txBody>
      </p:sp>
      <p:sp>
        <p:nvSpPr>
          <p:cNvPr id="39962" name="Text Box 82"/>
          <p:cNvSpPr txBox="1">
            <a:spLocks noChangeArrowheads="1"/>
          </p:cNvSpPr>
          <p:nvPr/>
        </p:nvSpPr>
        <p:spPr bwMode="auto">
          <a:xfrm>
            <a:off x="2819400" y="37893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OM2</a:t>
            </a:r>
          </a:p>
        </p:txBody>
      </p:sp>
      <p:sp>
        <p:nvSpPr>
          <p:cNvPr id="39963" name="Text Box 83"/>
          <p:cNvSpPr txBox="1">
            <a:spLocks noChangeArrowheads="1"/>
          </p:cNvSpPr>
          <p:nvPr/>
        </p:nvSpPr>
        <p:spPr bwMode="auto">
          <a:xfrm>
            <a:off x="3657600" y="37893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OL2</a:t>
            </a:r>
          </a:p>
        </p:txBody>
      </p:sp>
      <p:sp>
        <p:nvSpPr>
          <p:cNvPr id="39964" name="Text Box 84"/>
          <p:cNvSpPr txBox="1">
            <a:spLocks noChangeArrowheads="1"/>
          </p:cNvSpPr>
          <p:nvPr/>
        </p:nvSpPr>
        <p:spPr bwMode="auto">
          <a:xfrm>
            <a:off x="4495800" y="37893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OM1</a:t>
            </a:r>
          </a:p>
        </p:txBody>
      </p:sp>
      <p:sp>
        <p:nvSpPr>
          <p:cNvPr id="39965" name="Text Box 85"/>
          <p:cNvSpPr txBox="1">
            <a:spLocks noChangeArrowheads="1"/>
          </p:cNvSpPr>
          <p:nvPr/>
        </p:nvSpPr>
        <p:spPr bwMode="auto">
          <a:xfrm>
            <a:off x="5334000" y="37893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OL1</a:t>
            </a:r>
          </a:p>
        </p:txBody>
      </p:sp>
      <p:sp>
        <p:nvSpPr>
          <p:cNvPr id="39966" name="Text Box 86"/>
          <p:cNvSpPr txBox="1">
            <a:spLocks noChangeArrowheads="1"/>
          </p:cNvSpPr>
          <p:nvPr/>
        </p:nvSpPr>
        <p:spPr bwMode="auto">
          <a:xfrm>
            <a:off x="6172200" y="37893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OM0</a:t>
            </a:r>
          </a:p>
        </p:txBody>
      </p:sp>
      <p:sp>
        <p:nvSpPr>
          <p:cNvPr id="39967" name="Text Box 87"/>
          <p:cNvSpPr txBox="1">
            <a:spLocks noChangeArrowheads="1"/>
          </p:cNvSpPr>
          <p:nvPr/>
        </p:nvSpPr>
        <p:spPr bwMode="auto">
          <a:xfrm>
            <a:off x="7010400" y="3789363"/>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OL0</a:t>
            </a:r>
          </a:p>
        </p:txBody>
      </p:sp>
      <p:sp>
        <p:nvSpPr>
          <p:cNvPr id="39968" name="Text Box 88"/>
          <p:cNvSpPr txBox="1">
            <a:spLocks noChangeArrowheads="1"/>
          </p:cNvSpPr>
          <p:nvPr/>
        </p:nvSpPr>
        <p:spPr bwMode="auto">
          <a:xfrm>
            <a:off x="13716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69" name="Text Box 89"/>
          <p:cNvSpPr txBox="1">
            <a:spLocks noChangeArrowheads="1"/>
          </p:cNvSpPr>
          <p:nvPr/>
        </p:nvSpPr>
        <p:spPr bwMode="auto">
          <a:xfrm>
            <a:off x="22098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70" name="Text Box 90"/>
          <p:cNvSpPr txBox="1">
            <a:spLocks noChangeArrowheads="1"/>
          </p:cNvSpPr>
          <p:nvPr/>
        </p:nvSpPr>
        <p:spPr bwMode="auto">
          <a:xfrm>
            <a:off x="31242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71" name="Text Box 91"/>
          <p:cNvSpPr txBox="1">
            <a:spLocks noChangeArrowheads="1"/>
          </p:cNvSpPr>
          <p:nvPr/>
        </p:nvSpPr>
        <p:spPr bwMode="auto">
          <a:xfrm>
            <a:off x="39624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72" name="Text Box 92"/>
          <p:cNvSpPr txBox="1">
            <a:spLocks noChangeArrowheads="1"/>
          </p:cNvSpPr>
          <p:nvPr/>
        </p:nvSpPr>
        <p:spPr bwMode="auto">
          <a:xfrm>
            <a:off x="48006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73" name="Text Box 93"/>
          <p:cNvSpPr txBox="1">
            <a:spLocks noChangeArrowheads="1"/>
          </p:cNvSpPr>
          <p:nvPr/>
        </p:nvSpPr>
        <p:spPr bwMode="auto">
          <a:xfrm>
            <a:off x="56388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74" name="Text Box 94"/>
          <p:cNvSpPr txBox="1">
            <a:spLocks noChangeArrowheads="1"/>
          </p:cNvSpPr>
          <p:nvPr/>
        </p:nvSpPr>
        <p:spPr bwMode="auto">
          <a:xfrm>
            <a:off x="64770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75" name="Text Box 95"/>
          <p:cNvSpPr txBox="1">
            <a:spLocks noChangeArrowheads="1"/>
          </p:cNvSpPr>
          <p:nvPr/>
        </p:nvSpPr>
        <p:spPr bwMode="auto">
          <a:xfrm>
            <a:off x="7315200" y="41386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39976" name="Text Box 96"/>
          <p:cNvSpPr txBox="1">
            <a:spLocks noChangeArrowheads="1"/>
          </p:cNvSpPr>
          <p:nvPr/>
        </p:nvSpPr>
        <p:spPr bwMode="auto">
          <a:xfrm>
            <a:off x="1066800" y="4322763"/>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Control register 2 (TCTL2)</a:t>
            </a:r>
          </a:p>
        </p:txBody>
      </p:sp>
      <p:sp>
        <p:nvSpPr>
          <p:cNvPr id="39977" name="Text Box 97"/>
          <p:cNvSpPr txBox="1">
            <a:spLocks noChangeArrowheads="1"/>
          </p:cNvSpPr>
          <p:nvPr/>
        </p:nvSpPr>
        <p:spPr bwMode="auto">
          <a:xfrm>
            <a:off x="1143000" y="4872038"/>
            <a:ext cx="5562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OMn OLn – output level (</a:t>
            </a:r>
            <a:r>
              <a:rPr lang="en-US" altLang="en-US" sz="1400" i="1">
                <a:sym typeface="Symbol" pitchFamily="18" charset="2"/>
              </a:rPr>
              <a:t>n</a:t>
            </a:r>
            <a:r>
              <a:rPr lang="en-US" altLang="en-US" sz="1400">
                <a:sym typeface="Symbol" pitchFamily="18" charset="2"/>
              </a:rPr>
              <a:t> = 0 … 7)</a:t>
            </a:r>
          </a:p>
          <a:p>
            <a:pPr lvl="1">
              <a:lnSpc>
                <a:spcPct val="95000"/>
              </a:lnSpc>
              <a:spcBef>
                <a:spcPct val="50000"/>
              </a:spcBef>
              <a:buClr>
                <a:srgbClr val="8E4700"/>
              </a:buClr>
              <a:buSzTx/>
              <a:buFont typeface="Wingdings" pitchFamily="2" charset="2"/>
              <a:buNone/>
            </a:pPr>
            <a:endParaRPr lang="en-US" altLang="en-US" sz="1400">
              <a:sym typeface="Symbol" pitchFamily="18" charset="2"/>
            </a:endParaRPr>
          </a:p>
          <a:p>
            <a:pPr lvl="1">
              <a:lnSpc>
                <a:spcPct val="80000"/>
              </a:lnSpc>
              <a:buClr>
                <a:srgbClr val="8E4700"/>
              </a:buClr>
              <a:buSzTx/>
              <a:buFont typeface="Wingdings" pitchFamily="2" charset="2"/>
              <a:buNone/>
            </a:pPr>
            <a:r>
              <a:rPr lang="en-US" altLang="en-US" sz="1400">
                <a:sym typeface="Symbol" pitchFamily="18" charset="2"/>
              </a:rPr>
              <a:t>	0     0 : no action (timer disconnected from output pin)</a:t>
            </a:r>
          </a:p>
          <a:p>
            <a:pPr lvl="1">
              <a:lnSpc>
                <a:spcPct val="80000"/>
              </a:lnSpc>
              <a:buClr>
                <a:srgbClr val="8E4700"/>
              </a:buClr>
              <a:buSzTx/>
              <a:buFont typeface="Wingdings" pitchFamily="2" charset="2"/>
              <a:buNone/>
            </a:pPr>
            <a:r>
              <a:rPr lang="en-US" altLang="en-US" sz="1400">
                <a:sym typeface="Symbol" pitchFamily="18" charset="2"/>
              </a:rPr>
              <a:t>	0     1 : toggle PTn pin</a:t>
            </a:r>
          </a:p>
          <a:p>
            <a:pPr lvl="1">
              <a:lnSpc>
                <a:spcPct val="80000"/>
              </a:lnSpc>
              <a:buClr>
                <a:srgbClr val="8E4700"/>
              </a:buClr>
              <a:buSzTx/>
              <a:buFont typeface="Wingdings" pitchFamily="2" charset="2"/>
              <a:buNone/>
            </a:pPr>
            <a:r>
              <a:rPr lang="en-US" altLang="en-US" sz="1400">
                <a:sym typeface="Symbol" pitchFamily="18" charset="2"/>
              </a:rPr>
              <a:t>	1     0 : clear PTn pin to 0 (low)</a:t>
            </a:r>
          </a:p>
          <a:p>
            <a:pPr lvl="1">
              <a:lnSpc>
                <a:spcPct val="80000"/>
              </a:lnSpc>
              <a:buClr>
                <a:srgbClr val="8E4700"/>
              </a:buClr>
              <a:buSzTx/>
              <a:buFont typeface="Wingdings" pitchFamily="2" charset="2"/>
              <a:buNone/>
            </a:pPr>
            <a:r>
              <a:rPr lang="en-US" altLang="en-US" sz="1400">
                <a:sym typeface="Symbol" pitchFamily="18" charset="2"/>
              </a:rPr>
              <a:t>	1     1 : set PTn pin to 1 (high)</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09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09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69028C6D-B930-4BBB-93A6-2193BDB1551C}" type="slidenum">
              <a:rPr lang="en-US" altLang="en-US" sz="1800" smtClean="0">
                <a:solidFill>
                  <a:srgbClr val="8A3704"/>
                </a:solidFill>
              </a:rPr>
              <a:pPr>
                <a:spcBef>
                  <a:spcPct val="0"/>
                </a:spcBef>
                <a:buSzTx/>
                <a:buFontTx/>
                <a:buNone/>
              </a:pPr>
              <a:t>39</a:t>
            </a:fld>
            <a:endParaRPr lang="en-US" altLang="en-US" sz="1800" smtClean="0">
              <a:solidFill>
                <a:srgbClr val="8A3704"/>
              </a:solidFill>
            </a:endParaRPr>
          </a:p>
        </p:txBody>
      </p:sp>
      <p:sp>
        <p:nvSpPr>
          <p:cNvPr id="40965" name="Rectangle 37"/>
          <p:cNvSpPr>
            <a:spLocks noChangeArrowheads="1"/>
          </p:cNvSpPr>
          <p:nvPr/>
        </p:nvSpPr>
        <p:spPr bwMode="auto">
          <a:xfrm>
            <a:off x="2265363" y="831850"/>
            <a:ext cx="318770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66" name="Rectangle 38"/>
          <p:cNvSpPr>
            <a:spLocks noChangeArrowheads="1"/>
          </p:cNvSpPr>
          <p:nvPr/>
        </p:nvSpPr>
        <p:spPr bwMode="auto">
          <a:xfrm>
            <a:off x="2951163" y="1517650"/>
            <a:ext cx="181610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67" name="Rectangle 39"/>
          <p:cNvSpPr>
            <a:spLocks noChangeArrowheads="1"/>
          </p:cNvSpPr>
          <p:nvPr/>
        </p:nvSpPr>
        <p:spPr bwMode="auto">
          <a:xfrm>
            <a:off x="2189163" y="2973388"/>
            <a:ext cx="1822450" cy="46355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68" name="Rectangle 40"/>
          <p:cNvSpPr>
            <a:spLocks noChangeArrowheads="1"/>
          </p:cNvSpPr>
          <p:nvPr/>
        </p:nvSpPr>
        <p:spPr bwMode="auto">
          <a:xfrm>
            <a:off x="2189163" y="4302125"/>
            <a:ext cx="1822450" cy="46355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69" name="Rectangle 41"/>
          <p:cNvSpPr>
            <a:spLocks noChangeArrowheads="1"/>
          </p:cNvSpPr>
          <p:nvPr/>
        </p:nvSpPr>
        <p:spPr bwMode="auto">
          <a:xfrm>
            <a:off x="6450013" y="2044700"/>
            <a:ext cx="749300" cy="17399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70" name="Rectangle 42"/>
          <p:cNvSpPr>
            <a:spLocks noChangeArrowheads="1"/>
          </p:cNvSpPr>
          <p:nvPr/>
        </p:nvSpPr>
        <p:spPr bwMode="auto">
          <a:xfrm>
            <a:off x="7523163" y="1517650"/>
            <a:ext cx="596900" cy="825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71" name="Line 43"/>
          <p:cNvSpPr>
            <a:spLocks noChangeShapeType="1"/>
          </p:cNvSpPr>
          <p:nvPr/>
        </p:nvSpPr>
        <p:spPr bwMode="auto">
          <a:xfrm flipH="1">
            <a:off x="1192213" y="4524375"/>
            <a:ext cx="9906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0972" name="Rectangle 44"/>
          <p:cNvSpPr>
            <a:spLocks noChangeArrowheads="1"/>
          </p:cNvSpPr>
          <p:nvPr/>
        </p:nvSpPr>
        <p:spPr bwMode="auto">
          <a:xfrm>
            <a:off x="377825" y="4235450"/>
            <a:ext cx="990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TMSK1   $004C</a:t>
            </a:r>
          </a:p>
        </p:txBody>
      </p:sp>
      <p:sp>
        <p:nvSpPr>
          <p:cNvPr id="40973" name="Rectangle 45"/>
          <p:cNvSpPr>
            <a:spLocks noChangeArrowheads="1"/>
          </p:cNvSpPr>
          <p:nvPr/>
        </p:nvSpPr>
        <p:spPr bwMode="auto">
          <a:xfrm>
            <a:off x="304800" y="2895600"/>
            <a:ext cx="1066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TFLG1   $004E</a:t>
            </a:r>
          </a:p>
        </p:txBody>
      </p:sp>
      <p:sp>
        <p:nvSpPr>
          <p:cNvPr id="40974" name="Rectangle 46"/>
          <p:cNvSpPr>
            <a:spLocks noChangeArrowheads="1"/>
          </p:cNvSpPr>
          <p:nvPr/>
        </p:nvSpPr>
        <p:spPr bwMode="auto">
          <a:xfrm>
            <a:off x="2259013" y="901700"/>
            <a:ext cx="320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16-bit Free Running Counter</a:t>
            </a:r>
          </a:p>
        </p:txBody>
      </p:sp>
      <p:sp>
        <p:nvSpPr>
          <p:cNvPr id="40975" name="Rectangle 47"/>
          <p:cNvSpPr>
            <a:spLocks noChangeArrowheads="1"/>
          </p:cNvSpPr>
          <p:nvPr/>
        </p:nvSpPr>
        <p:spPr bwMode="auto">
          <a:xfrm>
            <a:off x="2944813" y="15875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Compare</a:t>
            </a:r>
          </a:p>
        </p:txBody>
      </p:sp>
      <p:sp>
        <p:nvSpPr>
          <p:cNvPr id="40976" name="Rectangle 51"/>
          <p:cNvSpPr>
            <a:spLocks noChangeArrowheads="1"/>
          </p:cNvSpPr>
          <p:nvPr/>
        </p:nvSpPr>
        <p:spPr bwMode="auto">
          <a:xfrm>
            <a:off x="7440613" y="20447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D </a:t>
            </a:r>
          </a:p>
        </p:txBody>
      </p:sp>
      <p:sp>
        <p:nvSpPr>
          <p:cNvPr id="40977" name="Rectangle 52"/>
          <p:cNvSpPr>
            <a:spLocks noChangeArrowheads="1"/>
          </p:cNvSpPr>
          <p:nvPr/>
        </p:nvSpPr>
        <p:spPr bwMode="auto">
          <a:xfrm>
            <a:off x="6754813" y="2349500"/>
            <a:ext cx="457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latin typeface="Arial" charset="0"/>
              </a:rPr>
              <a:t>M</a:t>
            </a:r>
          </a:p>
          <a:p>
            <a:pPr algn="ctr">
              <a:spcBef>
                <a:spcPct val="50000"/>
              </a:spcBef>
              <a:buSzTx/>
              <a:buFontTx/>
              <a:buNone/>
            </a:pPr>
            <a:r>
              <a:rPr lang="en-US" altLang="en-US" sz="1600" b="1">
                <a:latin typeface="Arial" charset="0"/>
              </a:rPr>
              <a:t>U</a:t>
            </a:r>
          </a:p>
          <a:p>
            <a:pPr algn="ctr">
              <a:spcBef>
                <a:spcPct val="50000"/>
              </a:spcBef>
              <a:buSzTx/>
              <a:buFontTx/>
              <a:buNone/>
            </a:pPr>
            <a:r>
              <a:rPr lang="en-US" altLang="en-US" sz="1600" b="1">
                <a:latin typeface="Arial" charset="0"/>
              </a:rPr>
              <a:t>X </a:t>
            </a:r>
          </a:p>
        </p:txBody>
      </p:sp>
      <p:sp>
        <p:nvSpPr>
          <p:cNvPr id="40978" name="Rectangle 53"/>
          <p:cNvSpPr>
            <a:spLocks noChangeArrowheads="1"/>
          </p:cNvSpPr>
          <p:nvPr/>
        </p:nvSpPr>
        <p:spPr bwMode="auto">
          <a:xfrm>
            <a:off x="2189163" y="2203450"/>
            <a:ext cx="318770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79" name="Rectangle 54"/>
          <p:cNvSpPr>
            <a:spLocks noChangeArrowheads="1"/>
          </p:cNvSpPr>
          <p:nvPr/>
        </p:nvSpPr>
        <p:spPr bwMode="auto">
          <a:xfrm>
            <a:off x="2182813" y="2273300"/>
            <a:ext cx="320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Output Compare 0</a:t>
            </a:r>
          </a:p>
        </p:txBody>
      </p:sp>
      <p:sp>
        <p:nvSpPr>
          <p:cNvPr id="40980" name="Line 55"/>
          <p:cNvSpPr>
            <a:spLocks noChangeShapeType="1"/>
          </p:cNvSpPr>
          <p:nvPr/>
        </p:nvSpPr>
        <p:spPr bwMode="auto">
          <a:xfrm flipV="1">
            <a:off x="3859213" y="1282700"/>
            <a:ext cx="0" cy="228600"/>
          </a:xfrm>
          <a:prstGeom prst="line">
            <a:avLst/>
          </a:prstGeom>
          <a:noFill/>
          <a:ln w="508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1" name="Line 56"/>
          <p:cNvSpPr>
            <a:spLocks noChangeShapeType="1"/>
          </p:cNvSpPr>
          <p:nvPr/>
        </p:nvSpPr>
        <p:spPr bwMode="auto">
          <a:xfrm>
            <a:off x="3859213" y="1968500"/>
            <a:ext cx="0" cy="228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82" name="Freeform 57"/>
          <p:cNvSpPr>
            <a:spLocks/>
          </p:cNvSpPr>
          <p:nvPr/>
        </p:nvSpPr>
        <p:spPr bwMode="auto">
          <a:xfrm>
            <a:off x="7185025" y="2197100"/>
            <a:ext cx="331788" cy="687388"/>
          </a:xfrm>
          <a:custGeom>
            <a:avLst/>
            <a:gdLst>
              <a:gd name="T0" fmla="*/ 2147483647 w 289"/>
              <a:gd name="T1" fmla="*/ 0 h 433"/>
              <a:gd name="T2" fmla="*/ 2147483647 w 289"/>
              <a:gd name="T3" fmla="*/ 0 h 433"/>
              <a:gd name="T4" fmla="*/ 2147483647 w 289"/>
              <a:gd name="T5" fmla="*/ 0 h 433"/>
              <a:gd name="T6" fmla="*/ 2147483647 w 289"/>
              <a:gd name="T7" fmla="*/ 2147483647 h 433"/>
              <a:gd name="T8" fmla="*/ 0 w 289"/>
              <a:gd name="T9" fmla="*/ 2147483647 h 433"/>
              <a:gd name="T10" fmla="*/ 0 w 289"/>
              <a:gd name="T11" fmla="*/ 2147483647 h 433"/>
              <a:gd name="T12" fmla="*/ 0 w 289"/>
              <a:gd name="T13" fmla="*/ 2147483647 h 433"/>
              <a:gd name="T14" fmla="*/ 0 60000 65536"/>
              <a:gd name="T15" fmla="*/ 0 60000 65536"/>
              <a:gd name="T16" fmla="*/ 0 60000 65536"/>
              <a:gd name="T17" fmla="*/ 0 60000 65536"/>
              <a:gd name="T18" fmla="*/ 0 60000 65536"/>
              <a:gd name="T19" fmla="*/ 0 60000 65536"/>
              <a:gd name="T20" fmla="*/ 0 60000 65536"/>
              <a:gd name="T21" fmla="*/ 0 w 289"/>
              <a:gd name="T22" fmla="*/ 0 h 433"/>
              <a:gd name="T23" fmla="*/ 289 w 289"/>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433">
                <a:moveTo>
                  <a:pt x="288" y="0"/>
                </a:moveTo>
                <a:lnTo>
                  <a:pt x="288" y="0"/>
                </a:lnTo>
                <a:lnTo>
                  <a:pt x="192" y="0"/>
                </a:lnTo>
                <a:lnTo>
                  <a:pt x="192" y="432"/>
                </a:lnTo>
                <a:lnTo>
                  <a:pt x="0" y="43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0983" name="Group 135"/>
          <p:cNvGrpSpPr>
            <a:grpSpLocks/>
          </p:cNvGrpSpPr>
          <p:nvPr/>
        </p:nvGrpSpPr>
        <p:grpSpPr bwMode="auto">
          <a:xfrm>
            <a:off x="7516813" y="1657350"/>
            <a:ext cx="152400" cy="152400"/>
            <a:chOff x="4735" y="1056"/>
            <a:chExt cx="96" cy="96"/>
          </a:xfrm>
        </p:grpSpPr>
        <p:sp>
          <p:nvSpPr>
            <p:cNvPr id="41046" name="Line 58"/>
            <p:cNvSpPr>
              <a:spLocks noChangeShapeType="1"/>
            </p:cNvSpPr>
            <p:nvPr/>
          </p:nvSpPr>
          <p:spPr bwMode="auto">
            <a:xfrm>
              <a:off x="4735" y="1056"/>
              <a:ext cx="96"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47" name="Line 59"/>
            <p:cNvSpPr>
              <a:spLocks noChangeShapeType="1"/>
            </p:cNvSpPr>
            <p:nvPr/>
          </p:nvSpPr>
          <p:spPr bwMode="auto">
            <a:xfrm flipH="1">
              <a:off x="4735" y="1104"/>
              <a:ext cx="96"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0984" name="Oval 60"/>
          <p:cNvSpPr>
            <a:spLocks noChangeArrowheads="1"/>
          </p:cNvSpPr>
          <p:nvPr/>
        </p:nvSpPr>
        <p:spPr bwMode="auto">
          <a:xfrm>
            <a:off x="8132763" y="2127250"/>
            <a:ext cx="63500" cy="63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85" name="Freeform 61"/>
          <p:cNvSpPr>
            <a:spLocks/>
          </p:cNvSpPr>
          <p:nvPr/>
        </p:nvSpPr>
        <p:spPr bwMode="auto">
          <a:xfrm>
            <a:off x="6221413" y="2160588"/>
            <a:ext cx="2133600" cy="2019300"/>
          </a:xfrm>
          <a:custGeom>
            <a:avLst/>
            <a:gdLst>
              <a:gd name="T0" fmla="*/ 2147483647 w 1441"/>
              <a:gd name="T1" fmla="*/ 0 h 1297"/>
              <a:gd name="T2" fmla="*/ 2147483647 w 1441"/>
              <a:gd name="T3" fmla="*/ 0 h 1297"/>
              <a:gd name="T4" fmla="*/ 2147483647 w 1441"/>
              <a:gd name="T5" fmla="*/ 0 h 1297"/>
              <a:gd name="T6" fmla="*/ 2147483647 w 1441"/>
              <a:gd name="T7" fmla="*/ 2147483647 h 1297"/>
              <a:gd name="T8" fmla="*/ 0 w 1441"/>
              <a:gd name="T9" fmla="*/ 2147483647 h 1297"/>
              <a:gd name="T10" fmla="*/ 0 w 1441"/>
              <a:gd name="T11" fmla="*/ 2147483647 h 1297"/>
              <a:gd name="T12" fmla="*/ 2147483647 w 1441"/>
              <a:gd name="T13" fmla="*/ 2147483647 h 1297"/>
              <a:gd name="T14" fmla="*/ 0 60000 65536"/>
              <a:gd name="T15" fmla="*/ 0 60000 65536"/>
              <a:gd name="T16" fmla="*/ 0 60000 65536"/>
              <a:gd name="T17" fmla="*/ 0 60000 65536"/>
              <a:gd name="T18" fmla="*/ 0 60000 65536"/>
              <a:gd name="T19" fmla="*/ 0 60000 65536"/>
              <a:gd name="T20" fmla="*/ 0 60000 65536"/>
              <a:gd name="T21" fmla="*/ 0 w 1441"/>
              <a:gd name="T22" fmla="*/ 0 h 1297"/>
              <a:gd name="T23" fmla="*/ 1441 w 1441"/>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1" h="1297">
                <a:moveTo>
                  <a:pt x="1344" y="0"/>
                </a:moveTo>
                <a:lnTo>
                  <a:pt x="1344" y="0"/>
                </a:lnTo>
                <a:lnTo>
                  <a:pt x="1440" y="0"/>
                </a:lnTo>
                <a:lnTo>
                  <a:pt x="1440" y="1296"/>
                </a:lnTo>
                <a:lnTo>
                  <a:pt x="0" y="1296"/>
                </a:lnTo>
                <a:lnTo>
                  <a:pt x="0" y="432"/>
                </a:lnTo>
                <a:lnTo>
                  <a:pt x="144" y="43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6" name="Oval 64"/>
          <p:cNvSpPr>
            <a:spLocks noChangeArrowheads="1"/>
          </p:cNvSpPr>
          <p:nvPr/>
        </p:nvSpPr>
        <p:spPr bwMode="auto">
          <a:xfrm>
            <a:off x="8321675" y="1633538"/>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87" name="Line 68"/>
          <p:cNvSpPr>
            <a:spLocks noChangeShapeType="1"/>
          </p:cNvSpPr>
          <p:nvPr/>
        </p:nvSpPr>
        <p:spPr bwMode="auto">
          <a:xfrm flipH="1" flipV="1">
            <a:off x="4773613" y="1739900"/>
            <a:ext cx="275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88" name="Freeform 69"/>
          <p:cNvSpPr>
            <a:spLocks/>
          </p:cNvSpPr>
          <p:nvPr/>
        </p:nvSpPr>
        <p:spPr bwMode="auto">
          <a:xfrm>
            <a:off x="3883025" y="1739900"/>
            <a:ext cx="1730375" cy="1231900"/>
          </a:xfrm>
          <a:custGeom>
            <a:avLst/>
            <a:gdLst>
              <a:gd name="T0" fmla="*/ 0 w 1921"/>
              <a:gd name="T1" fmla="*/ 2147483647 h 865"/>
              <a:gd name="T2" fmla="*/ 0 w 1921"/>
              <a:gd name="T3" fmla="*/ 2147483647 h 865"/>
              <a:gd name="T4" fmla="*/ 2147483647 w 1921"/>
              <a:gd name="T5" fmla="*/ 2147483647 h 865"/>
              <a:gd name="T6" fmla="*/ 2147483647 w 1921"/>
              <a:gd name="T7" fmla="*/ 0 h 865"/>
              <a:gd name="T8" fmla="*/ 0 60000 65536"/>
              <a:gd name="T9" fmla="*/ 0 60000 65536"/>
              <a:gd name="T10" fmla="*/ 0 60000 65536"/>
              <a:gd name="T11" fmla="*/ 0 60000 65536"/>
              <a:gd name="T12" fmla="*/ 0 w 1921"/>
              <a:gd name="T13" fmla="*/ 0 h 865"/>
              <a:gd name="T14" fmla="*/ 1921 w 1921"/>
              <a:gd name="T15" fmla="*/ 865 h 865"/>
            </a:gdLst>
            <a:ahLst/>
            <a:cxnLst>
              <a:cxn ang="T8">
                <a:pos x="T0" y="T1"/>
              </a:cxn>
              <a:cxn ang="T9">
                <a:pos x="T2" y="T3"/>
              </a:cxn>
              <a:cxn ang="T10">
                <a:pos x="T4" y="T5"/>
              </a:cxn>
              <a:cxn ang="T11">
                <a:pos x="T6" y="T7"/>
              </a:cxn>
            </a:cxnLst>
            <a:rect l="T12" t="T13" r="T14" b="T15"/>
            <a:pathLst>
              <a:path w="1921" h="865">
                <a:moveTo>
                  <a:pt x="0" y="864"/>
                </a:moveTo>
                <a:lnTo>
                  <a:pt x="0" y="720"/>
                </a:lnTo>
                <a:lnTo>
                  <a:pt x="1920" y="720"/>
                </a:lnTo>
                <a:lnTo>
                  <a:pt x="192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9" name="Oval 70"/>
          <p:cNvSpPr>
            <a:spLocks noChangeArrowheads="1"/>
          </p:cNvSpPr>
          <p:nvPr/>
        </p:nvSpPr>
        <p:spPr bwMode="auto">
          <a:xfrm>
            <a:off x="5580063" y="17081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90" name="Rectangle 72"/>
          <p:cNvSpPr>
            <a:spLocks noChangeArrowheads="1"/>
          </p:cNvSpPr>
          <p:nvPr/>
        </p:nvSpPr>
        <p:spPr bwMode="auto">
          <a:xfrm>
            <a:off x="2189163" y="5486400"/>
            <a:ext cx="1822450" cy="4572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0991" name="Rectangle 74"/>
          <p:cNvSpPr>
            <a:spLocks noChangeArrowheads="1"/>
          </p:cNvSpPr>
          <p:nvPr/>
        </p:nvSpPr>
        <p:spPr bwMode="auto">
          <a:xfrm>
            <a:off x="3325813" y="5591175"/>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 </a:t>
            </a:r>
          </a:p>
        </p:txBody>
      </p:sp>
      <p:sp>
        <p:nvSpPr>
          <p:cNvPr id="40992" name="Freeform 75"/>
          <p:cNvSpPr>
            <a:spLocks/>
          </p:cNvSpPr>
          <p:nvPr/>
        </p:nvSpPr>
        <p:spPr bwMode="auto">
          <a:xfrm>
            <a:off x="3670300" y="3797300"/>
            <a:ext cx="3009900" cy="1689100"/>
          </a:xfrm>
          <a:custGeom>
            <a:avLst/>
            <a:gdLst>
              <a:gd name="T0" fmla="*/ 0 w 2785"/>
              <a:gd name="T1" fmla="*/ 2147483647 h 769"/>
              <a:gd name="T2" fmla="*/ 0 w 2785"/>
              <a:gd name="T3" fmla="*/ 2147483647 h 769"/>
              <a:gd name="T4" fmla="*/ 2147483647 w 2785"/>
              <a:gd name="T5" fmla="*/ 2147483647 h 769"/>
              <a:gd name="T6" fmla="*/ 2147483647 w 2785"/>
              <a:gd name="T7" fmla="*/ 0 h 769"/>
              <a:gd name="T8" fmla="*/ 0 60000 65536"/>
              <a:gd name="T9" fmla="*/ 0 60000 65536"/>
              <a:gd name="T10" fmla="*/ 0 60000 65536"/>
              <a:gd name="T11" fmla="*/ 0 60000 65536"/>
              <a:gd name="T12" fmla="*/ 0 w 2785"/>
              <a:gd name="T13" fmla="*/ 0 h 769"/>
              <a:gd name="T14" fmla="*/ 2785 w 2785"/>
              <a:gd name="T15" fmla="*/ 769 h 769"/>
            </a:gdLst>
            <a:ahLst/>
            <a:cxnLst>
              <a:cxn ang="T8">
                <a:pos x="T0" y="T1"/>
              </a:cxn>
              <a:cxn ang="T9">
                <a:pos x="T2" y="T3"/>
              </a:cxn>
              <a:cxn ang="T10">
                <a:pos x="T4" y="T5"/>
              </a:cxn>
              <a:cxn ang="T11">
                <a:pos x="T6" y="T7"/>
              </a:cxn>
            </a:cxnLst>
            <a:rect l="T12" t="T13" r="T14" b="T15"/>
            <a:pathLst>
              <a:path w="2785" h="769">
                <a:moveTo>
                  <a:pt x="0" y="768"/>
                </a:moveTo>
                <a:lnTo>
                  <a:pt x="0" y="528"/>
                </a:lnTo>
                <a:lnTo>
                  <a:pt x="2784" y="528"/>
                </a:lnTo>
                <a:lnTo>
                  <a:pt x="2784"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3" name="Freeform 76"/>
          <p:cNvSpPr>
            <a:spLocks/>
          </p:cNvSpPr>
          <p:nvPr/>
        </p:nvSpPr>
        <p:spPr bwMode="auto">
          <a:xfrm>
            <a:off x="3892550" y="3797300"/>
            <a:ext cx="3092450" cy="1689100"/>
          </a:xfrm>
          <a:custGeom>
            <a:avLst/>
            <a:gdLst>
              <a:gd name="T0" fmla="*/ 0 w 2833"/>
              <a:gd name="T1" fmla="*/ 2147483647 h 769"/>
              <a:gd name="T2" fmla="*/ 0 w 2833"/>
              <a:gd name="T3" fmla="*/ 2147483647 h 769"/>
              <a:gd name="T4" fmla="*/ 2147483647 w 2833"/>
              <a:gd name="T5" fmla="*/ 2147483647 h 769"/>
              <a:gd name="T6" fmla="*/ 2147483647 w 2833"/>
              <a:gd name="T7" fmla="*/ 0 h 769"/>
              <a:gd name="T8" fmla="*/ 0 60000 65536"/>
              <a:gd name="T9" fmla="*/ 0 60000 65536"/>
              <a:gd name="T10" fmla="*/ 0 60000 65536"/>
              <a:gd name="T11" fmla="*/ 0 60000 65536"/>
              <a:gd name="T12" fmla="*/ 0 w 2833"/>
              <a:gd name="T13" fmla="*/ 0 h 769"/>
              <a:gd name="T14" fmla="*/ 2833 w 2833"/>
              <a:gd name="T15" fmla="*/ 769 h 769"/>
            </a:gdLst>
            <a:ahLst/>
            <a:cxnLst>
              <a:cxn ang="T8">
                <a:pos x="T0" y="T1"/>
              </a:cxn>
              <a:cxn ang="T9">
                <a:pos x="T2" y="T3"/>
              </a:cxn>
              <a:cxn ang="T10">
                <a:pos x="T4" y="T5"/>
              </a:cxn>
              <a:cxn ang="T11">
                <a:pos x="T6" y="T7"/>
              </a:cxn>
            </a:cxnLst>
            <a:rect l="T12" t="T13" r="T14" b="T15"/>
            <a:pathLst>
              <a:path w="2833" h="769">
                <a:moveTo>
                  <a:pt x="0" y="768"/>
                </a:moveTo>
                <a:lnTo>
                  <a:pt x="0" y="576"/>
                </a:lnTo>
                <a:lnTo>
                  <a:pt x="2832" y="576"/>
                </a:lnTo>
                <a:lnTo>
                  <a:pt x="283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4" name="Rectangle 77"/>
          <p:cNvSpPr>
            <a:spLocks noChangeArrowheads="1"/>
          </p:cNvSpPr>
          <p:nvPr/>
        </p:nvSpPr>
        <p:spPr bwMode="auto">
          <a:xfrm>
            <a:off x="3935413" y="5181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(bit 1, 0)</a:t>
            </a:r>
          </a:p>
        </p:txBody>
      </p:sp>
      <p:sp>
        <p:nvSpPr>
          <p:cNvPr id="40995" name="Line 78"/>
          <p:cNvSpPr>
            <a:spLocks noChangeShapeType="1"/>
          </p:cNvSpPr>
          <p:nvPr/>
        </p:nvSpPr>
        <p:spPr bwMode="auto">
          <a:xfrm flipH="1">
            <a:off x="5764213" y="31877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96" name="Line 79"/>
          <p:cNvSpPr>
            <a:spLocks noChangeShapeType="1"/>
          </p:cNvSpPr>
          <p:nvPr/>
        </p:nvSpPr>
        <p:spPr bwMode="auto">
          <a:xfrm flipH="1">
            <a:off x="5764213" y="35687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97" name="Rectangle 80"/>
          <p:cNvSpPr>
            <a:spLocks noChangeArrowheads="1"/>
          </p:cNvSpPr>
          <p:nvPr/>
        </p:nvSpPr>
        <p:spPr bwMode="auto">
          <a:xfrm>
            <a:off x="5459413" y="30353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0 </a:t>
            </a:r>
          </a:p>
        </p:txBody>
      </p:sp>
      <p:sp>
        <p:nvSpPr>
          <p:cNvPr id="40998" name="Rectangle 81"/>
          <p:cNvSpPr>
            <a:spLocks noChangeArrowheads="1"/>
          </p:cNvSpPr>
          <p:nvPr/>
        </p:nvSpPr>
        <p:spPr bwMode="auto">
          <a:xfrm>
            <a:off x="5459413" y="34163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1 </a:t>
            </a:r>
          </a:p>
        </p:txBody>
      </p:sp>
      <p:sp>
        <p:nvSpPr>
          <p:cNvPr id="40999" name="Line 82"/>
          <p:cNvSpPr>
            <a:spLocks noChangeShapeType="1"/>
          </p:cNvSpPr>
          <p:nvPr/>
        </p:nvSpPr>
        <p:spPr bwMode="auto">
          <a:xfrm flipH="1">
            <a:off x="1192213" y="5743575"/>
            <a:ext cx="9906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00" name="Rectangle 83"/>
          <p:cNvSpPr>
            <a:spLocks noChangeArrowheads="1"/>
          </p:cNvSpPr>
          <p:nvPr/>
        </p:nvSpPr>
        <p:spPr bwMode="auto">
          <a:xfrm>
            <a:off x="449263" y="5441950"/>
            <a:ext cx="990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TCTL2   $0049</a:t>
            </a:r>
          </a:p>
        </p:txBody>
      </p:sp>
      <p:sp>
        <p:nvSpPr>
          <p:cNvPr id="41001" name="Line 85"/>
          <p:cNvSpPr>
            <a:spLocks noChangeShapeType="1"/>
          </p:cNvSpPr>
          <p:nvPr/>
        </p:nvSpPr>
        <p:spPr bwMode="auto">
          <a:xfrm flipH="1">
            <a:off x="1192213" y="2425700"/>
            <a:ext cx="9906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02" name="Line 88"/>
          <p:cNvSpPr>
            <a:spLocks noChangeShapeType="1"/>
          </p:cNvSpPr>
          <p:nvPr/>
        </p:nvSpPr>
        <p:spPr bwMode="auto">
          <a:xfrm flipH="1">
            <a:off x="1192213" y="3195638"/>
            <a:ext cx="9906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03" name="Freeform 89"/>
          <p:cNvSpPr>
            <a:spLocks/>
          </p:cNvSpPr>
          <p:nvPr/>
        </p:nvSpPr>
        <p:spPr bwMode="auto">
          <a:xfrm>
            <a:off x="1647825" y="3673475"/>
            <a:ext cx="300038" cy="441325"/>
          </a:xfrm>
          <a:custGeom>
            <a:avLst/>
            <a:gdLst>
              <a:gd name="T0" fmla="*/ 2147483647 w 189"/>
              <a:gd name="T1" fmla="*/ 0 h 278"/>
              <a:gd name="T2" fmla="*/ 2147483647 w 189"/>
              <a:gd name="T3" fmla="*/ 2147483647 h 278"/>
              <a:gd name="T4" fmla="*/ 2147483647 w 189"/>
              <a:gd name="T5" fmla="*/ 2147483647 h 278"/>
              <a:gd name="T6" fmla="*/ 2147483647 w 189"/>
              <a:gd name="T7" fmla="*/ 2147483647 h 278"/>
              <a:gd name="T8" fmla="*/ 2147483647 w 189"/>
              <a:gd name="T9" fmla="*/ 2147483647 h 278"/>
              <a:gd name="T10" fmla="*/ 2147483647 w 189"/>
              <a:gd name="T11" fmla="*/ 2147483647 h 278"/>
              <a:gd name="T12" fmla="*/ 2147483647 w 189"/>
              <a:gd name="T13" fmla="*/ 2147483647 h 278"/>
              <a:gd name="T14" fmla="*/ 2147483647 w 189"/>
              <a:gd name="T15" fmla="*/ 2147483647 h 278"/>
              <a:gd name="T16" fmla="*/ 2147483647 w 189"/>
              <a:gd name="T17" fmla="*/ 2147483647 h 278"/>
              <a:gd name="T18" fmla="*/ 0 w 189"/>
              <a:gd name="T19" fmla="*/ 2147483647 h 278"/>
              <a:gd name="T20" fmla="*/ 0 w 189"/>
              <a:gd name="T21" fmla="*/ 2147483647 h 278"/>
              <a:gd name="T22" fmla="*/ 2147483647 w 189"/>
              <a:gd name="T23" fmla="*/ 2147483647 h 278"/>
              <a:gd name="T24" fmla="*/ 2147483647 w 189"/>
              <a:gd name="T25" fmla="*/ 2147483647 h 278"/>
              <a:gd name="T26" fmla="*/ 2147483647 w 189"/>
              <a:gd name="T27" fmla="*/ 2147483647 h 278"/>
              <a:gd name="T28" fmla="*/ 2147483647 w 189"/>
              <a:gd name="T29" fmla="*/ 2147483647 h 278"/>
              <a:gd name="T30" fmla="*/ 2147483647 w 189"/>
              <a:gd name="T31" fmla="*/ 2147483647 h 278"/>
              <a:gd name="T32" fmla="*/ 2147483647 w 189"/>
              <a:gd name="T33" fmla="*/ 2147483647 h 278"/>
              <a:gd name="T34" fmla="*/ 2147483647 w 189"/>
              <a:gd name="T35" fmla="*/ 0 h 278"/>
              <a:gd name="T36" fmla="*/ 2147483647 w 189"/>
              <a:gd name="T37" fmla="*/ 0 h 27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9" h="278">
                <a:moveTo>
                  <a:pt x="188" y="0"/>
                </a:moveTo>
                <a:lnTo>
                  <a:pt x="188" y="277"/>
                </a:lnTo>
                <a:lnTo>
                  <a:pt x="75" y="277"/>
                </a:lnTo>
                <a:lnTo>
                  <a:pt x="59" y="274"/>
                </a:lnTo>
                <a:lnTo>
                  <a:pt x="44" y="266"/>
                </a:lnTo>
                <a:lnTo>
                  <a:pt x="30" y="251"/>
                </a:lnTo>
                <a:lnTo>
                  <a:pt x="19" y="231"/>
                </a:lnTo>
                <a:lnTo>
                  <a:pt x="10" y="208"/>
                </a:lnTo>
                <a:lnTo>
                  <a:pt x="3" y="182"/>
                </a:lnTo>
                <a:lnTo>
                  <a:pt x="0" y="152"/>
                </a:lnTo>
                <a:lnTo>
                  <a:pt x="0" y="125"/>
                </a:lnTo>
                <a:lnTo>
                  <a:pt x="3" y="95"/>
                </a:lnTo>
                <a:lnTo>
                  <a:pt x="10" y="69"/>
                </a:lnTo>
                <a:lnTo>
                  <a:pt x="19" y="46"/>
                </a:lnTo>
                <a:lnTo>
                  <a:pt x="30" y="26"/>
                </a:lnTo>
                <a:lnTo>
                  <a:pt x="44" y="11"/>
                </a:lnTo>
                <a:lnTo>
                  <a:pt x="59" y="3"/>
                </a:lnTo>
                <a:lnTo>
                  <a:pt x="75" y="0"/>
                </a:lnTo>
                <a:lnTo>
                  <a:pt x="188" y="0"/>
                </a:lnTo>
              </a:path>
            </a:pathLst>
          </a:custGeom>
          <a:solidFill>
            <a:srgbClr val="DADADA"/>
          </a:solidFill>
          <a:ln w="12700" cap="rnd" cmpd="sng">
            <a:solidFill>
              <a:srgbClr val="000000"/>
            </a:solidFill>
            <a:prstDash val="solid"/>
            <a:round/>
            <a:headEnd/>
            <a:tailEnd/>
          </a:ln>
          <a:effectLst>
            <a:outerShdw dist="107763" dir="2700000" algn="ctr" rotWithShape="0">
              <a:schemeClr val="bg1"/>
            </a:outerShdw>
          </a:effectLst>
        </p:spPr>
        <p:txBody>
          <a:bodyPr/>
          <a:lstStyle/>
          <a:p>
            <a:endParaRPr lang="en-US"/>
          </a:p>
        </p:txBody>
      </p:sp>
      <p:sp>
        <p:nvSpPr>
          <p:cNvPr id="41004" name="Freeform 90"/>
          <p:cNvSpPr>
            <a:spLocks/>
          </p:cNvSpPr>
          <p:nvPr/>
        </p:nvSpPr>
        <p:spPr bwMode="auto">
          <a:xfrm>
            <a:off x="1954213" y="3433763"/>
            <a:ext cx="1947862" cy="349250"/>
          </a:xfrm>
          <a:custGeom>
            <a:avLst/>
            <a:gdLst>
              <a:gd name="T0" fmla="*/ 2147483647 w 385"/>
              <a:gd name="T1" fmla="*/ 0 h 97"/>
              <a:gd name="T2" fmla="*/ 2147483647 w 385"/>
              <a:gd name="T3" fmla="*/ 2147483647 h 97"/>
              <a:gd name="T4" fmla="*/ 0 w 385"/>
              <a:gd name="T5" fmla="*/ 2147483647 h 97"/>
              <a:gd name="T6" fmla="*/ 0 60000 65536"/>
              <a:gd name="T7" fmla="*/ 0 60000 65536"/>
              <a:gd name="T8" fmla="*/ 0 60000 65536"/>
              <a:gd name="T9" fmla="*/ 0 w 385"/>
              <a:gd name="T10" fmla="*/ 0 h 97"/>
              <a:gd name="T11" fmla="*/ 385 w 385"/>
              <a:gd name="T12" fmla="*/ 97 h 97"/>
            </a:gdLst>
            <a:ahLst/>
            <a:cxnLst>
              <a:cxn ang="T6">
                <a:pos x="T0" y="T1"/>
              </a:cxn>
              <a:cxn ang="T7">
                <a:pos x="T2" y="T3"/>
              </a:cxn>
              <a:cxn ang="T8">
                <a:pos x="T4" y="T5"/>
              </a:cxn>
            </a:cxnLst>
            <a:rect l="T9" t="T10" r="T11" b="T12"/>
            <a:pathLst>
              <a:path w="385" h="97">
                <a:moveTo>
                  <a:pt x="384" y="0"/>
                </a:moveTo>
                <a:lnTo>
                  <a:pt x="384" y="96"/>
                </a:lnTo>
                <a:lnTo>
                  <a:pt x="0" y="9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5" name="Freeform 91"/>
          <p:cNvSpPr>
            <a:spLocks/>
          </p:cNvSpPr>
          <p:nvPr/>
        </p:nvSpPr>
        <p:spPr bwMode="auto">
          <a:xfrm>
            <a:off x="1954213" y="4011613"/>
            <a:ext cx="1939925" cy="293687"/>
          </a:xfrm>
          <a:custGeom>
            <a:avLst/>
            <a:gdLst>
              <a:gd name="T0" fmla="*/ 2147483647 w 385"/>
              <a:gd name="T1" fmla="*/ 2147483647 h 97"/>
              <a:gd name="T2" fmla="*/ 2147483647 w 385"/>
              <a:gd name="T3" fmla="*/ 0 h 97"/>
              <a:gd name="T4" fmla="*/ 0 w 385"/>
              <a:gd name="T5" fmla="*/ 0 h 97"/>
              <a:gd name="T6" fmla="*/ 0 60000 65536"/>
              <a:gd name="T7" fmla="*/ 0 60000 65536"/>
              <a:gd name="T8" fmla="*/ 0 60000 65536"/>
              <a:gd name="T9" fmla="*/ 0 w 385"/>
              <a:gd name="T10" fmla="*/ 0 h 97"/>
              <a:gd name="T11" fmla="*/ 385 w 385"/>
              <a:gd name="T12" fmla="*/ 97 h 97"/>
            </a:gdLst>
            <a:ahLst/>
            <a:cxnLst>
              <a:cxn ang="T6">
                <a:pos x="T0" y="T1"/>
              </a:cxn>
              <a:cxn ang="T7">
                <a:pos x="T2" y="T3"/>
              </a:cxn>
              <a:cxn ang="T8">
                <a:pos x="T4" y="T5"/>
              </a:cxn>
            </a:cxnLst>
            <a:rect l="T9" t="T10" r="T11" b="T12"/>
            <a:pathLst>
              <a:path w="385" h="97">
                <a:moveTo>
                  <a:pt x="384" y="96"/>
                </a:moveTo>
                <a:lnTo>
                  <a:pt x="384"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6" name="Line 92"/>
          <p:cNvSpPr>
            <a:spLocks noChangeShapeType="1"/>
          </p:cNvSpPr>
          <p:nvPr/>
        </p:nvSpPr>
        <p:spPr bwMode="auto">
          <a:xfrm flipH="1">
            <a:off x="506413" y="3902075"/>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07" name="Rectangle 93"/>
          <p:cNvSpPr>
            <a:spLocks noChangeArrowheads="1"/>
          </p:cNvSpPr>
          <p:nvPr/>
        </p:nvSpPr>
        <p:spPr bwMode="auto">
          <a:xfrm>
            <a:off x="473075" y="363855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Interrupt [$FFEE, EF]</a:t>
            </a:r>
          </a:p>
        </p:txBody>
      </p:sp>
      <p:sp>
        <p:nvSpPr>
          <p:cNvPr id="41008" name="Rectangle 94"/>
          <p:cNvSpPr>
            <a:spLocks noChangeArrowheads="1"/>
          </p:cNvSpPr>
          <p:nvPr/>
        </p:nvSpPr>
        <p:spPr bwMode="auto">
          <a:xfrm>
            <a:off x="3859213" y="3733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(bit 0)</a:t>
            </a:r>
          </a:p>
        </p:txBody>
      </p:sp>
      <p:sp>
        <p:nvSpPr>
          <p:cNvPr id="41009" name="Rectangle 95"/>
          <p:cNvSpPr>
            <a:spLocks noChangeArrowheads="1"/>
          </p:cNvSpPr>
          <p:nvPr/>
        </p:nvSpPr>
        <p:spPr bwMode="auto">
          <a:xfrm>
            <a:off x="8431213" y="133985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PT0 </a:t>
            </a:r>
          </a:p>
        </p:txBody>
      </p:sp>
      <p:sp>
        <p:nvSpPr>
          <p:cNvPr id="41010" name="Rectangle 97"/>
          <p:cNvSpPr>
            <a:spLocks noChangeArrowheads="1"/>
          </p:cNvSpPr>
          <p:nvPr/>
        </p:nvSpPr>
        <p:spPr bwMode="auto">
          <a:xfrm>
            <a:off x="228600" y="2157413"/>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TC0      $0050 – 51 </a:t>
            </a:r>
          </a:p>
        </p:txBody>
      </p:sp>
      <p:sp>
        <p:nvSpPr>
          <p:cNvPr id="41011" name="Text Box 98"/>
          <p:cNvSpPr txBox="1">
            <a:spLocks noChangeArrowheads="1"/>
          </p:cNvSpPr>
          <p:nvPr/>
        </p:nvSpPr>
        <p:spPr bwMode="auto">
          <a:xfrm>
            <a:off x="6450013" y="26543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b="1"/>
              <a:t>1</a:t>
            </a:r>
          </a:p>
        </p:txBody>
      </p:sp>
      <p:sp>
        <p:nvSpPr>
          <p:cNvPr id="41012" name="Text Box 99"/>
          <p:cNvSpPr txBox="1">
            <a:spLocks noChangeArrowheads="1"/>
          </p:cNvSpPr>
          <p:nvPr/>
        </p:nvSpPr>
        <p:spPr bwMode="auto">
          <a:xfrm>
            <a:off x="6450013" y="30353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b="1"/>
              <a:t>2</a:t>
            </a:r>
          </a:p>
        </p:txBody>
      </p:sp>
      <p:sp>
        <p:nvSpPr>
          <p:cNvPr id="41013" name="Text Box 100"/>
          <p:cNvSpPr txBox="1">
            <a:spLocks noChangeArrowheads="1"/>
          </p:cNvSpPr>
          <p:nvPr/>
        </p:nvSpPr>
        <p:spPr bwMode="auto">
          <a:xfrm>
            <a:off x="6450013" y="34163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b="1"/>
              <a:t>3</a:t>
            </a:r>
          </a:p>
        </p:txBody>
      </p:sp>
      <p:sp>
        <p:nvSpPr>
          <p:cNvPr id="41014" name="Text Box 101"/>
          <p:cNvSpPr txBox="1">
            <a:spLocks noChangeArrowheads="1"/>
          </p:cNvSpPr>
          <p:nvPr/>
        </p:nvSpPr>
        <p:spPr bwMode="auto">
          <a:xfrm>
            <a:off x="6450013" y="22733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b="1"/>
              <a:t>0</a:t>
            </a:r>
          </a:p>
        </p:txBody>
      </p:sp>
      <p:sp>
        <p:nvSpPr>
          <p:cNvPr id="41015" name="Line 104"/>
          <p:cNvSpPr>
            <a:spLocks noChangeShapeType="1"/>
          </p:cNvSpPr>
          <p:nvPr/>
        </p:nvSpPr>
        <p:spPr bwMode="auto">
          <a:xfrm flipV="1">
            <a:off x="8355013" y="12192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16" name="Line 105"/>
          <p:cNvSpPr>
            <a:spLocks noChangeShapeType="1"/>
          </p:cNvSpPr>
          <p:nvPr/>
        </p:nvSpPr>
        <p:spPr bwMode="auto">
          <a:xfrm flipH="1">
            <a:off x="6297613" y="1219200"/>
            <a:ext cx="2057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17" name="Line 106"/>
          <p:cNvSpPr>
            <a:spLocks noChangeShapeType="1"/>
          </p:cNvSpPr>
          <p:nvPr/>
        </p:nvSpPr>
        <p:spPr bwMode="auto">
          <a:xfrm>
            <a:off x="6297613" y="12192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18" name="Line 107"/>
          <p:cNvSpPr>
            <a:spLocks noChangeShapeType="1"/>
          </p:cNvSpPr>
          <p:nvPr/>
        </p:nvSpPr>
        <p:spPr bwMode="auto">
          <a:xfrm>
            <a:off x="6297613" y="24384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19" name="Line 108"/>
          <p:cNvSpPr>
            <a:spLocks noChangeShapeType="1"/>
          </p:cNvSpPr>
          <p:nvPr/>
        </p:nvSpPr>
        <p:spPr bwMode="auto">
          <a:xfrm>
            <a:off x="8126413" y="16764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0" name="Line 109"/>
          <p:cNvSpPr>
            <a:spLocks noChangeShapeType="1"/>
          </p:cNvSpPr>
          <p:nvPr/>
        </p:nvSpPr>
        <p:spPr bwMode="auto">
          <a:xfrm>
            <a:off x="2411413" y="29797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1" name="Line 110"/>
          <p:cNvSpPr>
            <a:spLocks noChangeShapeType="1"/>
          </p:cNvSpPr>
          <p:nvPr/>
        </p:nvSpPr>
        <p:spPr bwMode="auto">
          <a:xfrm>
            <a:off x="2640013" y="29797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2" name="Line 111"/>
          <p:cNvSpPr>
            <a:spLocks noChangeShapeType="1"/>
          </p:cNvSpPr>
          <p:nvPr/>
        </p:nvSpPr>
        <p:spPr bwMode="auto">
          <a:xfrm>
            <a:off x="2868613" y="29797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3" name="Line 112"/>
          <p:cNvSpPr>
            <a:spLocks noChangeShapeType="1"/>
          </p:cNvSpPr>
          <p:nvPr/>
        </p:nvSpPr>
        <p:spPr bwMode="auto">
          <a:xfrm>
            <a:off x="3097213" y="29797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4" name="Line 113"/>
          <p:cNvSpPr>
            <a:spLocks noChangeShapeType="1"/>
          </p:cNvSpPr>
          <p:nvPr/>
        </p:nvSpPr>
        <p:spPr bwMode="auto">
          <a:xfrm>
            <a:off x="3325813" y="29797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5" name="Line 114"/>
          <p:cNvSpPr>
            <a:spLocks noChangeShapeType="1"/>
          </p:cNvSpPr>
          <p:nvPr/>
        </p:nvSpPr>
        <p:spPr bwMode="auto">
          <a:xfrm>
            <a:off x="3554413" y="29797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6" name="Line 115"/>
          <p:cNvSpPr>
            <a:spLocks noChangeShapeType="1"/>
          </p:cNvSpPr>
          <p:nvPr/>
        </p:nvSpPr>
        <p:spPr bwMode="auto">
          <a:xfrm>
            <a:off x="3783013" y="29797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7" name="Line 116"/>
          <p:cNvSpPr>
            <a:spLocks noChangeShapeType="1"/>
          </p:cNvSpPr>
          <p:nvPr/>
        </p:nvSpPr>
        <p:spPr bwMode="auto">
          <a:xfrm>
            <a:off x="2411413" y="43084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8" name="Line 117"/>
          <p:cNvSpPr>
            <a:spLocks noChangeShapeType="1"/>
          </p:cNvSpPr>
          <p:nvPr/>
        </p:nvSpPr>
        <p:spPr bwMode="auto">
          <a:xfrm>
            <a:off x="2640013" y="43084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29" name="Line 118"/>
          <p:cNvSpPr>
            <a:spLocks noChangeShapeType="1"/>
          </p:cNvSpPr>
          <p:nvPr/>
        </p:nvSpPr>
        <p:spPr bwMode="auto">
          <a:xfrm>
            <a:off x="2868613" y="43084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0" name="Line 119"/>
          <p:cNvSpPr>
            <a:spLocks noChangeShapeType="1"/>
          </p:cNvSpPr>
          <p:nvPr/>
        </p:nvSpPr>
        <p:spPr bwMode="auto">
          <a:xfrm>
            <a:off x="3097213" y="43084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1" name="Line 120"/>
          <p:cNvSpPr>
            <a:spLocks noChangeShapeType="1"/>
          </p:cNvSpPr>
          <p:nvPr/>
        </p:nvSpPr>
        <p:spPr bwMode="auto">
          <a:xfrm>
            <a:off x="3325813" y="43084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2" name="Line 121"/>
          <p:cNvSpPr>
            <a:spLocks noChangeShapeType="1"/>
          </p:cNvSpPr>
          <p:nvPr/>
        </p:nvSpPr>
        <p:spPr bwMode="auto">
          <a:xfrm>
            <a:off x="3554413" y="43084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3" name="Line 122"/>
          <p:cNvSpPr>
            <a:spLocks noChangeShapeType="1"/>
          </p:cNvSpPr>
          <p:nvPr/>
        </p:nvSpPr>
        <p:spPr bwMode="auto">
          <a:xfrm>
            <a:off x="3783013" y="43084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4" name="Line 123"/>
          <p:cNvSpPr>
            <a:spLocks noChangeShapeType="1"/>
          </p:cNvSpPr>
          <p:nvPr/>
        </p:nvSpPr>
        <p:spPr bwMode="auto">
          <a:xfrm>
            <a:off x="2411413" y="5486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5" name="Line 124"/>
          <p:cNvSpPr>
            <a:spLocks noChangeShapeType="1"/>
          </p:cNvSpPr>
          <p:nvPr/>
        </p:nvSpPr>
        <p:spPr bwMode="auto">
          <a:xfrm>
            <a:off x="2640013" y="5486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6" name="Line 125"/>
          <p:cNvSpPr>
            <a:spLocks noChangeShapeType="1"/>
          </p:cNvSpPr>
          <p:nvPr/>
        </p:nvSpPr>
        <p:spPr bwMode="auto">
          <a:xfrm>
            <a:off x="2868613" y="5486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7" name="Line 126"/>
          <p:cNvSpPr>
            <a:spLocks noChangeShapeType="1"/>
          </p:cNvSpPr>
          <p:nvPr/>
        </p:nvSpPr>
        <p:spPr bwMode="auto">
          <a:xfrm>
            <a:off x="3097213" y="5486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8" name="Line 127"/>
          <p:cNvSpPr>
            <a:spLocks noChangeShapeType="1"/>
          </p:cNvSpPr>
          <p:nvPr/>
        </p:nvSpPr>
        <p:spPr bwMode="auto">
          <a:xfrm>
            <a:off x="3325813" y="5486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39" name="Line 128"/>
          <p:cNvSpPr>
            <a:spLocks noChangeShapeType="1"/>
          </p:cNvSpPr>
          <p:nvPr/>
        </p:nvSpPr>
        <p:spPr bwMode="auto">
          <a:xfrm>
            <a:off x="3554413" y="5486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40" name="Line 129"/>
          <p:cNvSpPr>
            <a:spLocks noChangeShapeType="1"/>
          </p:cNvSpPr>
          <p:nvPr/>
        </p:nvSpPr>
        <p:spPr bwMode="auto">
          <a:xfrm>
            <a:off x="3783013" y="5486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41" name="Line 130"/>
          <p:cNvSpPr>
            <a:spLocks noChangeShapeType="1"/>
          </p:cNvSpPr>
          <p:nvPr/>
        </p:nvSpPr>
        <p:spPr bwMode="auto">
          <a:xfrm>
            <a:off x="8507413" y="304800"/>
            <a:ext cx="0" cy="524033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42" name="Rectangle 131"/>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Function </a:t>
            </a:r>
            <a:r>
              <a:rPr lang="en-US" altLang="en-US" sz="1600" i="1" u="sng">
                <a:solidFill>
                  <a:srgbClr val="8A3704"/>
                </a:solidFill>
              </a:rPr>
              <a:t>cont’d …</a:t>
            </a:r>
          </a:p>
        </p:txBody>
      </p:sp>
      <p:sp>
        <p:nvSpPr>
          <p:cNvPr id="41043" name="Line 132"/>
          <p:cNvSpPr>
            <a:spLocks noChangeShapeType="1"/>
          </p:cNvSpPr>
          <p:nvPr/>
        </p:nvSpPr>
        <p:spPr bwMode="auto">
          <a:xfrm flipH="1">
            <a:off x="1277938" y="1047750"/>
            <a:ext cx="990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44" name="Rectangle 133"/>
          <p:cNvSpPr>
            <a:spLocks noChangeArrowheads="1"/>
          </p:cNvSpPr>
          <p:nvPr/>
        </p:nvSpPr>
        <p:spPr bwMode="auto">
          <a:xfrm>
            <a:off x="247650" y="7620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TCNT      $0044 – 45 </a:t>
            </a:r>
          </a:p>
        </p:txBody>
      </p:sp>
      <p:sp>
        <p:nvSpPr>
          <p:cNvPr id="41045" name="Text Box 134"/>
          <p:cNvSpPr txBox="1">
            <a:spLocks noChangeArrowheads="1"/>
          </p:cNvSpPr>
          <p:nvPr/>
        </p:nvSpPr>
        <p:spPr bwMode="auto">
          <a:xfrm>
            <a:off x="4800600" y="5410200"/>
            <a:ext cx="3505200" cy="82232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400">
                <a:solidFill>
                  <a:srgbClr val="8A3704"/>
                </a:solidFill>
              </a:rPr>
              <a:t>Output-Compare    Channel-0 Block Diagram</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1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2058270-FCE6-4106-85D4-FD9C24B974F5}" type="slidenum">
              <a:rPr lang="en-US" altLang="en-US" sz="1800" smtClean="0">
                <a:solidFill>
                  <a:srgbClr val="8A3704"/>
                </a:solidFill>
              </a:rPr>
              <a:pPr>
                <a:spcBef>
                  <a:spcPct val="0"/>
                </a:spcBef>
                <a:buSzTx/>
                <a:buFontTx/>
                <a:buNone/>
              </a:pPr>
              <a:t>4</a:t>
            </a:fld>
            <a:endParaRPr lang="en-US" altLang="en-US" sz="1800" smtClean="0">
              <a:solidFill>
                <a:srgbClr val="8A3704"/>
              </a:solidFill>
            </a:endParaRPr>
          </a:p>
        </p:txBody>
      </p:sp>
      <p:sp>
        <p:nvSpPr>
          <p:cNvPr id="5125" name="Text Box 4"/>
          <p:cNvSpPr txBox="1">
            <a:spLocks noChangeArrowheads="1"/>
          </p:cNvSpPr>
          <p:nvPr/>
        </p:nvSpPr>
        <p:spPr bwMode="auto">
          <a:xfrm>
            <a:off x="457200" y="539750"/>
            <a:ext cx="82296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Certain HCS12 members (for example, </a:t>
            </a:r>
            <a:r>
              <a:rPr lang="en-US" altLang="en-US" sz="2400" i="1">
                <a:solidFill>
                  <a:srgbClr val="8A3704"/>
                </a:solidFill>
              </a:rPr>
              <a:t>A</a:t>
            </a:r>
            <a:r>
              <a:rPr lang="en-US" altLang="en-US" sz="2400"/>
              <a:t> family, </a:t>
            </a:r>
            <a:r>
              <a:rPr lang="en-US" altLang="en-US" sz="2400" i="1">
                <a:solidFill>
                  <a:srgbClr val="8A3704"/>
                </a:solidFill>
              </a:rPr>
              <a:t>C</a:t>
            </a:r>
            <a:r>
              <a:rPr lang="en-US" altLang="en-US" sz="2400"/>
              <a:t> family, and </a:t>
            </a:r>
            <a:r>
              <a:rPr lang="en-US" altLang="en-US" sz="2400" i="1">
                <a:solidFill>
                  <a:srgbClr val="8A3704"/>
                </a:solidFill>
              </a:rPr>
              <a:t>H</a:t>
            </a:r>
            <a:r>
              <a:rPr lang="en-US" altLang="en-US" sz="2400"/>
              <a:t> family) implement a </a:t>
            </a:r>
            <a:r>
              <a:rPr lang="en-US" altLang="en-US" sz="2400" i="1"/>
              <a:t>Standard Timer Module</a:t>
            </a:r>
            <a:r>
              <a:rPr lang="en-US" altLang="en-US" sz="2400"/>
              <a:t> (</a:t>
            </a:r>
            <a:r>
              <a:rPr lang="en-US" altLang="en-US" sz="2400">
                <a:solidFill>
                  <a:srgbClr val="8A3704"/>
                </a:solidFill>
              </a:rPr>
              <a:t>TIM</a:t>
            </a:r>
            <a:r>
              <a:rPr lang="en-US" altLang="en-US" sz="2400"/>
              <a:t>) that consist of eight channels of </a:t>
            </a:r>
            <a:r>
              <a:rPr lang="en-US" altLang="en-US" sz="2400" i="1"/>
              <a:t>input-capture</a:t>
            </a:r>
            <a:r>
              <a:rPr lang="en-US" altLang="en-US" sz="2400"/>
              <a:t>/</a:t>
            </a:r>
            <a:r>
              <a:rPr lang="en-US" altLang="en-US" sz="2400" i="1"/>
              <a:t>output-compare</a:t>
            </a:r>
            <a:r>
              <a:rPr lang="en-US" altLang="en-US" sz="2400"/>
              <a:t> functions and a 16-bit </a:t>
            </a:r>
            <a:r>
              <a:rPr lang="en-US" altLang="en-US" sz="2400" i="1"/>
              <a:t>pulse accumulator</a:t>
            </a:r>
            <a:r>
              <a:rPr lang="en-US" altLang="en-US" sz="2400"/>
              <a:t>, PACA.</a:t>
            </a:r>
          </a:p>
          <a:p>
            <a:pPr>
              <a:spcBef>
                <a:spcPct val="50000"/>
              </a:spcBef>
              <a:buClr>
                <a:srgbClr val="8A3704"/>
              </a:buClr>
              <a:buSzTx/>
              <a:buFont typeface="Wingdings" pitchFamily="2" charset="2"/>
              <a:buChar char="Ø"/>
            </a:pPr>
            <a:r>
              <a:rPr lang="en-US" altLang="en-US" sz="2400"/>
              <a:t>Other HCS members add additional features to the TIM module, and the resultant module is referred to as </a:t>
            </a:r>
            <a:r>
              <a:rPr lang="en-US" altLang="en-US" sz="2400" i="1">
                <a:solidFill>
                  <a:srgbClr val="993300"/>
                </a:solidFill>
              </a:rPr>
              <a:t>Enhanced Capture Timer Module</a:t>
            </a:r>
            <a:r>
              <a:rPr lang="en-US" altLang="en-US" sz="2400">
                <a:solidFill>
                  <a:srgbClr val="993300"/>
                </a:solidFill>
              </a:rPr>
              <a:t> </a:t>
            </a:r>
            <a:r>
              <a:rPr lang="en-US" altLang="en-US" sz="2400"/>
              <a:t>(</a:t>
            </a:r>
            <a:r>
              <a:rPr lang="en-US" altLang="en-US" sz="2400">
                <a:solidFill>
                  <a:srgbClr val="FF0000"/>
                </a:solidFill>
              </a:rPr>
              <a:t>ECT</a:t>
            </a:r>
            <a:r>
              <a:rPr lang="en-US" altLang="en-US" sz="2400"/>
              <a:t>).</a:t>
            </a:r>
          </a:p>
          <a:p>
            <a:pPr>
              <a:spcBef>
                <a:spcPct val="50000"/>
              </a:spcBef>
              <a:buClr>
                <a:srgbClr val="8A3704"/>
              </a:buClr>
              <a:buSzTx/>
              <a:buFont typeface="Wingdings" pitchFamily="2" charset="2"/>
              <a:buChar char="Ø"/>
            </a:pPr>
            <a:r>
              <a:rPr lang="en-US" altLang="en-US" sz="2400"/>
              <a:t>The design goal of the </a:t>
            </a:r>
            <a:r>
              <a:rPr lang="en-US" altLang="en-US" sz="2400" i="1"/>
              <a:t>ECT</a:t>
            </a:r>
            <a:r>
              <a:rPr lang="en-US" altLang="en-US" sz="2400"/>
              <a:t> is to support the requirements of automotive, process control, and other applications that need additional timer features.</a:t>
            </a:r>
          </a:p>
          <a:p>
            <a:pPr>
              <a:spcBef>
                <a:spcPct val="50000"/>
              </a:spcBef>
              <a:buClr>
                <a:srgbClr val="8A3704"/>
              </a:buClr>
              <a:buSzTx/>
              <a:buFont typeface="Wingdings" pitchFamily="2" charset="2"/>
              <a:buChar char="Ø"/>
            </a:pPr>
            <a:r>
              <a:rPr lang="en-US" altLang="en-US" sz="2400"/>
              <a:t>The timer/counter module shares </a:t>
            </a:r>
            <a:r>
              <a:rPr lang="en-US" altLang="en-US" sz="2400">
                <a:solidFill>
                  <a:srgbClr val="993300"/>
                </a:solidFill>
              </a:rPr>
              <a:t>Port T</a:t>
            </a:r>
            <a:r>
              <a:rPr lang="en-US" altLang="en-US" sz="2400"/>
              <a:t> (PT7 ~ PT0) which correspond to IOC7 ~ IOC0.</a:t>
            </a:r>
          </a:p>
          <a:p>
            <a:pPr>
              <a:spcBef>
                <a:spcPct val="50000"/>
              </a:spcBef>
              <a:buClr>
                <a:srgbClr val="8A3704"/>
              </a:buClr>
              <a:buSzTx/>
              <a:buFont typeface="Wingdings" pitchFamily="2" charset="2"/>
              <a:buChar char="Ø"/>
            </a:pPr>
            <a:r>
              <a:rPr lang="en-US" altLang="en-US" sz="2400"/>
              <a:t>The 16-bit pulse accumulator shares the use of the </a:t>
            </a:r>
            <a:r>
              <a:rPr lang="en-US" altLang="en-US" sz="2400">
                <a:solidFill>
                  <a:srgbClr val="993300"/>
                </a:solidFill>
              </a:rPr>
              <a:t>PT7</a:t>
            </a:r>
            <a:r>
              <a:rPr lang="en-US" altLang="en-US" sz="2400"/>
              <a:t> pin which is referred to as the </a:t>
            </a:r>
            <a:r>
              <a:rPr lang="en-US" altLang="en-US" sz="2400">
                <a:solidFill>
                  <a:srgbClr val="8A3704"/>
                </a:solidFill>
              </a:rPr>
              <a:t>PAI</a:t>
            </a:r>
            <a:r>
              <a:rPr lang="en-US" altLang="en-US" sz="2400"/>
              <a:t> pin in this case.</a:t>
            </a:r>
          </a:p>
        </p:txBody>
      </p:sp>
      <p:sp>
        <p:nvSpPr>
          <p:cNvPr id="5126" name="Rectangle 5"/>
          <p:cNvSpPr>
            <a:spLocks noChangeArrowheads="1"/>
          </p:cNvSpPr>
          <p:nvPr/>
        </p:nvSpPr>
        <p:spPr bwMode="auto">
          <a:xfrm>
            <a:off x="2286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Functions </a:t>
            </a:r>
            <a:r>
              <a:rPr lang="en-US" altLang="en-US" sz="1600" i="1" u="sng">
                <a:solidFill>
                  <a:srgbClr val="8A3704"/>
                </a:solidFill>
              </a:rPr>
              <a:t>cont’d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19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19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7E2B639-D277-41B3-B9DE-B3516F7AA05F}" type="slidenum">
              <a:rPr lang="en-US" altLang="en-US" sz="1800" smtClean="0">
                <a:solidFill>
                  <a:srgbClr val="8A3704"/>
                </a:solidFill>
              </a:rPr>
              <a:pPr>
                <a:spcBef>
                  <a:spcPct val="0"/>
                </a:spcBef>
                <a:buSzTx/>
                <a:buFontTx/>
                <a:buNone/>
              </a:pPr>
              <a:t>40</a:t>
            </a:fld>
            <a:endParaRPr lang="en-US" altLang="en-US" sz="1800" smtClean="0">
              <a:solidFill>
                <a:srgbClr val="8A3704"/>
              </a:solidFill>
            </a:endParaRPr>
          </a:p>
        </p:txBody>
      </p:sp>
      <p:sp>
        <p:nvSpPr>
          <p:cNvPr id="41989" name="Rectangle 36"/>
          <p:cNvSpPr>
            <a:spLocks noChangeArrowheads="1"/>
          </p:cNvSpPr>
          <p:nvPr/>
        </p:nvSpPr>
        <p:spPr bwMode="auto">
          <a:xfrm>
            <a:off x="609600" y="76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4000">
                <a:solidFill>
                  <a:srgbClr val="8A3704"/>
                </a:solidFill>
              </a:rPr>
              <a:t>Output-Capture Applications</a:t>
            </a:r>
          </a:p>
        </p:txBody>
      </p:sp>
      <p:sp>
        <p:nvSpPr>
          <p:cNvPr id="41990" name="Line 37"/>
          <p:cNvSpPr>
            <a:spLocks noChangeShapeType="1"/>
          </p:cNvSpPr>
          <p:nvPr/>
        </p:nvSpPr>
        <p:spPr bwMode="auto">
          <a:xfrm>
            <a:off x="533400" y="838200"/>
            <a:ext cx="80010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1" name="Rectangle 38"/>
          <p:cNvSpPr>
            <a:spLocks noChangeArrowheads="1"/>
          </p:cNvSpPr>
          <p:nvPr/>
        </p:nvSpPr>
        <p:spPr bwMode="auto">
          <a:xfrm>
            <a:off x="381000" y="914400"/>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A3704"/>
                </a:solidFill>
              </a:rPr>
              <a:t>Example-1</a:t>
            </a:r>
            <a:endParaRPr lang="en-US" altLang="en-US" sz="2000">
              <a:solidFill>
                <a:srgbClr val="8A3704"/>
              </a:solidFill>
            </a:endParaRPr>
          </a:p>
          <a:p>
            <a:pPr>
              <a:spcBef>
                <a:spcPct val="30000"/>
              </a:spcBef>
              <a:buClr>
                <a:srgbClr val="8A3704"/>
              </a:buClr>
              <a:buFont typeface="Wingdings" pitchFamily="2" charset="2"/>
              <a:buNone/>
            </a:pPr>
            <a:r>
              <a:rPr lang="en-US" altLang="en-US" sz="2000"/>
              <a:t>	Generate an active high 1-kHz digital waveform with a 30% duty cycle from the PT0 pin. Use the polling method to check the success of the output-compare operation. The frequency of E clock is 24 MHz.</a:t>
            </a:r>
          </a:p>
        </p:txBody>
      </p:sp>
      <p:sp>
        <p:nvSpPr>
          <p:cNvPr id="41992" name="Rectangle 39"/>
          <p:cNvSpPr>
            <a:spLocks noChangeArrowheads="1"/>
          </p:cNvSpPr>
          <p:nvPr/>
        </p:nvSpPr>
        <p:spPr bwMode="auto">
          <a:xfrm>
            <a:off x="381000" y="2514600"/>
            <a:ext cx="8153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00000"/>
                </a:solidFill>
              </a:rPr>
              <a:t>Solution :</a:t>
            </a:r>
            <a:r>
              <a:rPr lang="en-US" altLang="en-US" sz="2000">
                <a:solidFill>
                  <a:srgbClr val="8A3704"/>
                </a:solidFill>
              </a:rPr>
              <a:t> </a:t>
            </a:r>
          </a:p>
          <a:p>
            <a:pPr>
              <a:spcBef>
                <a:spcPct val="30000"/>
              </a:spcBef>
              <a:buClr>
                <a:srgbClr val="8A3704"/>
              </a:buClr>
              <a:buFont typeface="Wingdings" pitchFamily="2" charset="2"/>
              <a:buNone/>
            </a:pPr>
            <a:r>
              <a:rPr lang="en-US" altLang="en-US" sz="2000"/>
              <a:t>	An active high 1-kHz waveform with a 30% duty cycle looks as follows:</a:t>
            </a:r>
            <a:endParaRPr lang="en-US" altLang="en-US" sz="2000">
              <a:cs typeface="Times New Roman" pitchFamily="18" charset="0"/>
            </a:endParaRPr>
          </a:p>
          <a:p>
            <a:pPr>
              <a:spcBef>
                <a:spcPct val="30000"/>
              </a:spcBef>
              <a:buClr>
                <a:srgbClr val="8A3704"/>
              </a:buClr>
              <a:buFont typeface="Wingdings" pitchFamily="2" charset="2"/>
              <a:buNone/>
            </a:pPr>
            <a:r>
              <a:rPr lang="en-US" altLang="en-US" sz="2000">
                <a:cs typeface="Times New Roman" pitchFamily="18" charset="0"/>
              </a:rPr>
              <a:t>	</a:t>
            </a:r>
          </a:p>
          <a:p>
            <a:pPr>
              <a:spcBef>
                <a:spcPct val="30000"/>
              </a:spcBef>
              <a:buClr>
                <a:srgbClr val="8A3704"/>
              </a:buClr>
              <a:buFont typeface="Wingdings" pitchFamily="2" charset="2"/>
              <a:buNone/>
            </a:pPr>
            <a:endParaRPr lang="en-US" altLang="en-US" sz="2000">
              <a:cs typeface="Times New Roman" pitchFamily="18" charset="0"/>
            </a:endParaRPr>
          </a:p>
          <a:p>
            <a:pPr>
              <a:spcBef>
                <a:spcPct val="30000"/>
              </a:spcBef>
              <a:buClr>
                <a:srgbClr val="8A3704"/>
              </a:buClr>
              <a:buFont typeface="Wingdings" pitchFamily="2" charset="2"/>
              <a:buNone/>
            </a:pPr>
            <a:endParaRPr lang="en-US" altLang="en-US" sz="2000">
              <a:cs typeface="Times New Roman" pitchFamily="18" charset="0"/>
            </a:endParaRPr>
          </a:p>
          <a:p>
            <a:pPr>
              <a:spcBef>
                <a:spcPct val="30000"/>
              </a:spcBef>
              <a:buClr>
                <a:srgbClr val="8A3704"/>
              </a:buClr>
              <a:buFont typeface="Wingdings" pitchFamily="2" charset="2"/>
              <a:buNone/>
            </a:pPr>
            <a:endParaRPr lang="en-US" altLang="en-US" sz="2000">
              <a:cs typeface="Times New Roman" pitchFamily="18" charset="0"/>
            </a:endParaRPr>
          </a:p>
          <a:p>
            <a:pPr>
              <a:spcBef>
                <a:spcPct val="30000"/>
              </a:spcBef>
              <a:buClr>
                <a:srgbClr val="8A3704"/>
              </a:buClr>
              <a:buFont typeface="Wingdings" pitchFamily="2" charset="2"/>
              <a:buNone/>
            </a:pPr>
            <a:r>
              <a:rPr lang="en-US" altLang="en-US" sz="2000">
                <a:cs typeface="Times New Roman" pitchFamily="18" charset="0"/>
              </a:rPr>
              <a:t>	The logic flow of this problem is illustrated in the next slide. Suppose that we set the prescale factor to </a:t>
            </a:r>
            <a:r>
              <a:rPr lang="en-US" altLang="en-US" sz="2000">
                <a:solidFill>
                  <a:srgbClr val="0000FF"/>
                </a:solidFill>
                <a:cs typeface="Times New Roman" pitchFamily="18" charset="0"/>
              </a:rPr>
              <a:t>8</a:t>
            </a:r>
            <a:r>
              <a:rPr lang="en-US" altLang="en-US" sz="2000">
                <a:cs typeface="Times New Roman" pitchFamily="18" charset="0"/>
              </a:rPr>
              <a:t> so that the period of the clock input to TCNT is set to 1/3 </a:t>
            </a:r>
            <a:r>
              <a:rPr lang="en-US" altLang="en-US" sz="2000">
                <a:cs typeface="Times New Roman" pitchFamily="18" charset="0"/>
                <a:sym typeface="Symbol" pitchFamily="18" charset="2"/>
              </a:rPr>
              <a:t>s. Then the intervals of the PT0 signal to be high and low in one period would be </a:t>
            </a:r>
            <a:r>
              <a:rPr lang="en-US" altLang="en-US" sz="2000" b="1">
                <a:solidFill>
                  <a:srgbClr val="0000FF"/>
                </a:solidFill>
                <a:cs typeface="Times New Roman" pitchFamily="18" charset="0"/>
                <a:sym typeface="Symbol" pitchFamily="18" charset="2"/>
              </a:rPr>
              <a:t>900</a:t>
            </a:r>
            <a:r>
              <a:rPr lang="en-US" altLang="en-US" sz="2000">
                <a:cs typeface="Times New Roman" pitchFamily="18" charset="0"/>
                <a:sym typeface="Symbol" pitchFamily="18" charset="2"/>
              </a:rPr>
              <a:t> and </a:t>
            </a:r>
            <a:r>
              <a:rPr lang="en-US" altLang="en-US" sz="2000" b="1">
                <a:solidFill>
                  <a:srgbClr val="0000FF"/>
                </a:solidFill>
                <a:cs typeface="Times New Roman" pitchFamily="18" charset="0"/>
                <a:sym typeface="Symbol" pitchFamily="18" charset="2"/>
              </a:rPr>
              <a:t>2100</a:t>
            </a:r>
            <a:r>
              <a:rPr lang="en-US" altLang="en-US" sz="2000">
                <a:cs typeface="Times New Roman" pitchFamily="18" charset="0"/>
                <a:sym typeface="Symbol" pitchFamily="18" charset="2"/>
              </a:rPr>
              <a:t> clock cycles, respectively.</a:t>
            </a:r>
          </a:p>
        </p:txBody>
      </p:sp>
      <p:sp>
        <p:nvSpPr>
          <p:cNvPr id="41993" name="Line 40"/>
          <p:cNvSpPr>
            <a:spLocks noChangeShapeType="1"/>
          </p:cNvSpPr>
          <p:nvPr/>
        </p:nvSpPr>
        <p:spPr bwMode="auto">
          <a:xfrm>
            <a:off x="609600" y="2438400"/>
            <a:ext cx="7620000" cy="0"/>
          </a:xfrm>
          <a:prstGeom prst="line">
            <a:avLst/>
          </a:prstGeom>
          <a:noFill/>
          <a:ln w="38100">
            <a:solidFill>
              <a:srgbClr val="99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4" name="Line 41"/>
          <p:cNvSpPr>
            <a:spLocks noChangeShapeType="1"/>
          </p:cNvSpPr>
          <p:nvPr/>
        </p:nvSpPr>
        <p:spPr bwMode="auto">
          <a:xfrm>
            <a:off x="2286000" y="4495800"/>
            <a:ext cx="457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5" name="Line 42"/>
          <p:cNvSpPr>
            <a:spLocks noChangeShapeType="1"/>
          </p:cNvSpPr>
          <p:nvPr/>
        </p:nvSpPr>
        <p:spPr bwMode="auto">
          <a:xfrm flipV="1">
            <a:off x="2743200" y="3962400"/>
            <a:ext cx="0" cy="533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6" name="Line 43"/>
          <p:cNvSpPr>
            <a:spLocks noChangeShapeType="1"/>
          </p:cNvSpPr>
          <p:nvPr/>
        </p:nvSpPr>
        <p:spPr bwMode="auto">
          <a:xfrm>
            <a:off x="2743200" y="3962400"/>
            <a:ext cx="457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7" name="Line 44"/>
          <p:cNvSpPr>
            <a:spLocks noChangeShapeType="1"/>
          </p:cNvSpPr>
          <p:nvPr/>
        </p:nvSpPr>
        <p:spPr bwMode="auto">
          <a:xfrm flipV="1">
            <a:off x="3200400" y="3962400"/>
            <a:ext cx="0" cy="533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8" name="Line 45"/>
          <p:cNvSpPr>
            <a:spLocks noChangeShapeType="1"/>
          </p:cNvSpPr>
          <p:nvPr/>
        </p:nvSpPr>
        <p:spPr bwMode="auto">
          <a:xfrm>
            <a:off x="3200400" y="4495800"/>
            <a:ext cx="83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9" name="Line 46"/>
          <p:cNvSpPr>
            <a:spLocks noChangeShapeType="1"/>
          </p:cNvSpPr>
          <p:nvPr/>
        </p:nvSpPr>
        <p:spPr bwMode="auto">
          <a:xfrm flipV="1">
            <a:off x="4038600" y="3962400"/>
            <a:ext cx="0" cy="533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0" name="Line 47"/>
          <p:cNvSpPr>
            <a:spLocks noChangeShapeType="1"/>
          </p:cNvSpPr>
          <p:nvPr/>
        </p:nvSpPr>
        <p:spPr bwMode="auto">
          <a:xfrm>
            <a:off x="4038600" y="3962400"/>
            <a:ext cx="457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1" name="Line 48"/>
          <p:cNvSpPr>
            <a:spLocks noChangeShapeType="1"/>
          </p:cNvSpPr>
          <p:nvPr/>
        </p:nvSpPr>
        <p:spPr bwMode="auto">
          <a:xfrm flipV="1">
            <a:off x="4495800" y="3962400"/>
            <a:ext cx="0" cy="533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2" name="Line 49"/>
          <p:cNvSpPr>
            <a:spLocks noChangeShapeType="1"/>
          </p:cNvSpPr>
          <p:nvPr/>
        </p:nvSpPr>
        <p:spPr bwMode="auto">
          <a:xfrm>
            <a:off x="4495800" y="4495800"/>
            <a:ext cx="83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3" name="Line 50"/>
          <p:cNvSpPr>
            <a:spLocks noChangeShapeType="1"/>
          </p:cNvSpPr>
          <p:nvPr/>
        </p:nvSpPr>
        <p:spPr bwMode="auto">
          <a:xfrm flipV="1">
            <a:off x="5334000" y="3962400"/>
            <a:ext cx="0" cy="533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4" name="Line 51"/>
          <p:cNvSpPr>
            <a:spLocks noChangeShapeType="1"/>
          </p:cNvSpPr>
          <p:nvPr/>
        </p:nvSpPr>
        <p:spPr bwMode="auto">
          <a:xfrm>
            <a:off x="5334000" y="3962400"/>
            <a:ext cx="457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5" name="Line 52"/>
          <p:cNvSpPr>
            <a:spLocks noChangeShapeType="1"/>
          </p:cNvSpPr>
          <p:nvPr/>
        </p:nvSpPr>
        <p:spPr bwMode="auto">
          <a:xfrm flipV="1">
            <a:off x="5791200" y="3962400"/>
            <a:ext cx="0" cy="533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6" name="Line 53"/>
          <p:cNvSpPr>
            <a:spLocks noChangeShapeType="1"/>
          </p:cNvSpPr>
          <p:nvPr/>
        </p:nvSpPr>
        <p:spPr bwMode="auto">
          <a:xfrm>
            <a:off x="5791200" y="4495800"/>
            <a:ext cx="83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7" name="Line 54"/>
          <p:cNvSpPr>
            <a:spLocks noChangeShapeType="1"/>
          </p:cNvSpPr>
          <p:nvPr/>
        </p:nvSpPr>
        <p:spPr bwMode="auto">
          <a:xfrm flipV="1">
            <a:off x="2743200" y="3581400"/>
            <a:ext cx="0" cy="3810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8" name="Line 55"/>
          <p:cNvSpPr>
            <a:spLocks noChangeShapeType="1"/>
          </p:cNvSpPr>
          <p:nvPr/>
        </p:nvSpPr>
        <p:spPr bwMode="auto">
          <a:xfrm flipV="1">
            <a:off x="3200400" y="3581400"/>
            <a:ext cx="0" cy="3810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9" name="Line 56"/>
          <p:cNvSpPr>
            <a:spLocks noChangeShapeType="1"/>
          </p:cNvSpPr>
          <p:nvPr/>
        </p:nvSpPr>
        <p:spPr bwMode="auto">
          <a:xfrm>
            <a:off x="2514600" y="3810000"/>
            <a:ext cx="228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2010" name="Line 57"/>
          <p:cNvSpPr>
            <a:spLocks noChangeShapeType="1"/>
          </p:cNvSpPr>
          <p:nvPr/>
        </p:nvSpPr>
        <p:spPr bwMode="auto">
          <a:xfrm flipH="1">
            <a:off x="3200400" y="3810000"/>
            <a:ext cx="228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2011" name="Line 58"/>
          <p:cNvSpPr>
            <a:spLocks noChangeShapeType="1"/>
          </p:cNvSpPr>
          <p:nvPr/>
        </p:nvSpPr>
        <p:spPr bwMode="auto">
          <a:xfrm>
            <a:off x="2971800" y="4343400"/>
            <a:ext cx="228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2012" name="Line 59"/>
          <p:cNvSpPr>
            <a:spLocks noChangeShapeType="1"/>
          </p:cNvSpPr>
          <p:nvPr/>
        </p:nvSpPr>
        <p:spPr bwMode="auto">
          <a:xfrm flipH="1">
            <a:off x="4038600" y="4343400"/>
            <a:ext cx="228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2013" name="Text Box 60"/>
          <p:cNvSpPr txBox="1">
            <a:spLocks noChangeArrowheads="1"/>
          </p:cNvSpPr>
          <p:nvPr/>
        </p:nvSpPr>
        <p:spPr bwMode="auto">
          <a:xfrm>
            <a:off x="2633663" y="3641725"/>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200" b="1"/>
              <a:t>300 </a:t>
            </a:r>
            <a:r>
              <a:rPr lang="en-US" altLang="en-US" sz="1200" b="1">
                <a:sym typeface="Symbol" pitchFamily="18" charset="2"/>
              </a:rPr>
              <a:t>s</a:t>
            </a:r>
          </a:p>
        </p:txBody>
      </p:sp>
      <p:sp>
        <p:nvSpPr>
          <p:cNvPr id="42014" name="Text Box 61"/>
          <p:cNvSpPr txBox="1">
            <a:spLocks noChangeArrowheads="1"/>
          </p:cNvSpPr>
          <p:nvPr/>
        </p:nvSpPr>
        <p:spPr bwMode="auto">
          <a:xfrm>
            <a:off x="3276600" y="4221163"/>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200" b="1"/>
              <a:t>700 </a:t>
            </a:r>
            <a:r>
              <a:rPr lang="en-US" altLang="en-US" sz="1200" b="1">
                <a:sym typeface="Symbol" pitchFamily="18" charset="2"/>
              </a:rPr>
              <a:t>s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F8D3BCCF-7EDE-4360-B7D0-0E71E0D79EF4}" type="slidenum">
              <a:rPr lang="en-US" altLang="en-US" sz="1800" smtClean="0">
                <a:solidFill>
                  <a:srgbClr val="8A3704"/>
                </a:solidFill>
              </a:rPr>
              <a:pPr>
                <a:spcBef>
                  <a:spcPct val="0"/>
                </a:spcBef>
                <a:buSzTx/>
                <a:buFontTx/>
                <a:buNone/>
              </a:pPr>
              <a:t>41</a:t>
            </a:fld>
            <a:endParaRPr lang="en-US" altLang="en-US" sz="1800" smtClean="0">
              <a:solidFill>
                <a:srgbClr val="8A3704"/>
              </a:solidFill>
            </a:endParaRPr>
          </a:p>
        </p:txBody>
      </p:sp>
      <p:sp>
        <p:nvSpPr>
          <p:cNvPr id="43013" name="Rectangle 6"/>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43014" name="AutoShape 7"/>
          <p:cNvSpPr>
            <a:spLocks noChangeArrowheads="1"/>
          </p:cNvSpPr>
          <p:nvPr/>
        </p:nvSpPr>
        <p:spPr bwMode="auto">
          <a:xfrm>
            <a:off x="4953000" y="207963"/>
            <a:ext cx="1295400" cy="2984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3015" name="Text Box 8"/>
          <p:cNvSpPr txBox="1">
            <a:spLocks noChangeArrowheads="1"/>
          </p:cNvSpPr>
          <p:nvPr/>
        </p:nvSpPr>
        <p:spPr bwMode="auto">
          <a:xfrm>
            <a:off x="5003800" y="1651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Start</a:t>
            </a:r>
          </a:p>
        </p:txBody>
      </p:sp>
      <p:sp>
        <p:nvSpPr>
          <p:cNvPr id="43016" name="Text Box 9"/>
          <p:cNvSpPr txBox="1">
            <a:spLocks noChangeArrowheads="1"/>
          </p:cNvSpPr>
          <p:nvPr/>
        </p:nvSpPr>
        <p:spPr bwMode="auto">
          <a:xfrm>
            <a:off x="7467600" y="5181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43017" name="Text Box 10"/>
          <p:cNvSpPr txBox="1">
            <a:spLocks noChangeArrowheads="1"/>
          </p:cNvSpPr>
          <p:nvPr/>
        </p:nvSpPr>
        <p:spPr bwMode="auto">
          <a:xfrm>
            <a:off x="3810000" y="728663"/>
            <a:ext cx="3657600" cy="3238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80000"/>
              </a:lnSpc>
              <a:spcBef>
                <a:spcPct val="30000"/>
              </a:spcBef>
              <a:buSzTx/>
              <a:buFontTx/>
              <a:buNone/>
            </a:pPr>
            <a:r>
              <a:rPr lang="en-US" altLang="en-US" sz="1800"/>
              <a:t>Select pull high as pin action</a:t>
            </a:r>
          </a:p>
        </p:txBody>
      </p:sp>
      <p:sp>
        <p:nvSpPr>
          <p:cNvPr id="43018" name="Text Box 11"/>
          <p:cNvSpPr txBox="1">
            <a:spLocks noChangeArrowheads="1"/>
          </p:cNvSpPr>
          <p:nvPr/>
        </p:nvSpPr>
        <p:spPr bwMode="auto">
          <a:xfrm>
            <a:off x="3810000" y="1301750"/>
            <a:ext cx="36576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Clear C0F flag</a:t>
            </a:r>
          </a:p>
        </p:txBody>
      </p:sp>
      <p:grpSp>
        <p:nvGrpSpPr>
          <p:cNvPr id="43019" name="Group 12"/>
          <p:cNvGrpSpPr>
            <a:grpSpLocks/>
          </p:cNvGrpSpPr>
          <p:nvPr/>
        </p:nvGrpSpPr>
        <p:grpSpPr bwMode="auto">
          <a:xfrm>
            <a:off x="3810000" y="2895600"/>
            <a:ext cx="3657600" cy="609600"/>
            <a:chOff x="3072" y="2064"/>
            <a:chExt cx="2304" cy="384"/>
          </a:xfrm>
        </p:grpSpPr>
        <p:sp>
          <p:nvSpPr>
            <p:cNvPr id="43044" name="AutoShape 13"/>
            <p:cNvSpPr>
              <a:spLocks noChangeArrowheads="1"/>
            </p:cNvSpPr>
            <p:nvPr/>
          </p:nvSpPr>
          <p:spPr bwMode="auto">
            <a:xfrm>
              <a:off x="3072" y="2064"/>
              <a:ext cx="2304" cy="384"/>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3045" name="Text Box 14"/>
            <p:cNvSpPr txBox="1">
              <a:spLocks noChangeArrowheads="1"/>
            </p:cNvSpPr>
            <p:nvPr/>
          </p:nvSpPr>
          <p:spPr bwMode="auto">
            <a:xfrm>
              <a:off x="3821" y="2133"/>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C0F = 1?</a:t>
              </a:r>
            </a:p>
          </p:txBody>
        </p:sp>
      </p:grpSp>
      <p:sp>
        <p:nvSpPr>
          <p:cNvPr id="43020" name="Line 15"/>
          <p:cNvSpPr>
            <a:spLocks noChangeShapeType="1"/>
          </p:cNvSpPr>
          <p:nvPr/>
        </p:nvSpPr>
        <p:spPr bwMode="auto">
          <a:xfrm flipH="1">
            <a:off x="3048000" y="32004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1" name="Line 16"/>
          <p:cNvSpPr>
            <a:spLocks noChangeShapeType="1"/>
          </p:cNvSpPr>
          <p:nvPr/>
        </p:nvSpPr>
        <p:spPr bwMode="auto">
          <a:xfrm flipV="1">
            <a:off x="3048000" y="27432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2" name="Line 17"/>
          <p:cNvSpPr>
            <a:spLocks noChangeShapeType="1"/>
          </p:cNvSpPr>
          <p:nvPr/>
        </p:nvSpPr>
        <p:spPr bwMode="auto">
          <a:xfrm>
            <a:off x="3048000" y="2743200"/>
            <a:ext cx="2590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3023" name="Line 18"/>
          <p:cNvSpPr>
            <a:spLocks noChangeShapeType="1"/>
          </p:cNvSpPr>
          <p:nvPr/>
        </p:nvSpPr>
        <p:spPr bwMode="auto">
          <a:xfrm flipH="1" flipV="1">
            <a:off x="5635625" y="2557463"/>
            <a:ext cx="3175" cy="3381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4" name="Line 19"/>
          <p:cNvSpPr>
            <a:spLocks noChangeShapeType="1"/>
          </p:cNvSpPr>
          <p:nvPr/>
        </p:nvSpPr>
        <p:spPr bwMode="auto">
          <a:xfrm flipV="1">
            <a:off x="5638800" y="1066800"/>
            <a:ext cx="0" cy="2349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5" name="Line 20"/>
          <p:cNvSpPr>
            <a:spLocks noChangeShapeType="1"/>
          </p:cNvSpPr>
          <p:nvPr/>
        </p:nvSpPr>
        <p:spPr bwMode="auto">
          <a:xfrm flipV="1">
            <a:off x="5638800" y="506413"/>
            <a:ext cx="0" cy="222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6" name="Text Box 21"/>
          <p:cNvSpPr txBox="1">
            <a:spLocks noChangeArrowheads="1"/>
          </p:cNvSpPr>
          <p:nvPr/>
        </p:nvSpPr>
        <p:spPr bwMode="auto">
          <a:xfrm>
            <a:off x="3810000" y="3783013"/>
            <a:ext cx="3657600" cy="120173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Select pull low as pin action</a:t>
            </a:r>
          </a:p>
          <a:p>
            <a:pPr algn="ctr">
              <a:lnSpc>
                <a:spcPct val="80000"/>
              </a:lnSpc>
              <a:spcBef>
                <a:spcPct val="30000"/>
              </a:spcBef>
              <a:buSzTx/>
              <a:buFontTx/>
              <a:buNone/>
            </a:pPr>
            <a:r>
              <a:rPr lang="en-US" altLang="en-US" sz="1800"/>
              <a:t>Clear C0F flag</a:t>
            </a:r>
          </a:p>
          <a:p>
            <a:pPr algn="ctr">
              <a:lnSpc>
                <a:spcPct val="80000"/>
              </a:lnSpc>
              <a:spcBef>
                <a:spcPct val="30000"/>
              </a:spcBef>
              <a:buSzTx/>
              <a:buFontTx/>
              <a:buNone/>
            </a:pPr>
            <a:r>
              <a:rPr lang="en-US" altLang="en-US" sz="1800"/>
              <a:t>Start OC0 output-compare with a delay of 300 </a:t>
            </a:r>
            <a:r>
              <a:rPr lang="en-US" altLang="en-US" sz="1800">
                <a:sym typeface="Symbol" pitchFamily="18" charset="2"/>
              </a:rPr>
              <a:t>s</a:t>
            </a:r>
          </a:p>
        </p:txBody>
      </p:sp>
      <p:grpSp>
        <p:nvGrpSpPr>
          <p:cNvPr id="43027" name="Group 22"/>
          <p:cNvGrpSpPr>
            <a:grpSpLocks/>
          </p:cNvGrpSpPr>
          <p:nvPr/>
        </p:nvGrpSpPr>
        <p:grpSpPr bwMode="auto">
          <a:xfrm>
            <a:off x="3810000" y="5316538"/>
            <a:ext cx="3657600" cy="609600"/>
            <a:chOff x="3072" y="2064"/>
            <a:chExt cx="2304" cy="384"/>
          </a:xfrm>
        </p:grpSpPr>
        <p:sp>
          <p:nvSpPr>
            <p:cNvPr id="43042" name="AutoShape 23"/>
            <p:cNvSpPr>
              <a:spLocks noChangeArrowheads="1"/>
            </p:cNvSpPr>
            <p:nvPr/>
          </p:nvSpPr>
          <p:spPr bwMode="auto">
            <a:xfrm>
              <a:off x="3072" y="2064"/>
              <a:ext cx="2304" cy="384"/>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43043" name="Text Box 24"/>
            <p:cNvSpPr txBox="1">
              <a:spLocks noChangeArrowheads="1"/>
            </p:cNvSpPr>
            <p:nvPr/>
          </p:nvSpPr>
          <p:spPr bwMode="auto">
            <a:xfrm>
              <a:off x="3821" y="2133"/>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t>C0F = 1?</a:t>
              </a:r>
            </a:p>
          </p:txBody>
        </p:sp>
      </p:grpSp>
      <p:sp>
        <p:nvSpPr>
          <p:cNvPr id="43028" name="Line 25"/>
          <p:cNvSpPr>
            <a:spLocks noChangeShapeType="1"/>
          </p:cNvSpPr>
          <p:nvPr/>
        </p:nvSpPr>
        <p:spPr bwMode="auto">
          <a:xfrm flipH="1">
            <a:off x="3048000" y="5621338"/>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9" name="Line 26"/>
          <p:cNvSpPr>
            <a:spLocks noChangeShapeType="1"/>
          </p:cNvSpPr>
          <p:nvPr/>
        </p:nvSpPr>
        <p:spPr bwMode="auto">
          <a:xfrm flipV="1">
            <a:off x="3048000" y="5164138"/>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30" name="Line 27"/>
          <p:cNvSpPr>
            <a:spLocks noChangeShapeType="1"/>
          </p:cNvSpPr>
          <p:nvPr/>
        </p:nvSpPr>
        <p:spPr bwMode="auto">
          <a:xfrm>
            <a:off x="3048000" y="5164138"/>
            <a:ext cx="2590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3031" name="Line 28"/>
          <p:cNvSpPr>
            <a:spLocks noChangeShapeType="1"/>
          </p:cNvSpPr>
          <p:nvPr/>
        </p:nvSpPr>
        <p:spPr bwMode="auto">
          <a:xfrm flipH="1" flipV="1">
            <a:off x="5635625" y="4962525"/>
            <a:ext cx="3175" cy="3540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32" name="Line 30"/>
          <p:cNvSpPr>
            <a:spLocks noChangeShapeType="1"/>
          </p:cNvSpPr>
          <p:nvPr/>
        </p:nvSpPr>
        <p:spPr bwMode="auto">
          <a:xfrm flipV="1">
            <a:off x="5638800" y="35052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33" name="Text Box 35"/>
          <p:cNvSpPr txBox="1">
            <a:spLocks noChangeArrowheads="1"/>
          </p:cNvSpPr>
          <p:nvPr/>
        </p:nvSpPr>
        <p:spPr bwMode="auto">
          <a:xfrm>
            <a:off x="5572125" y="3402013"/>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43034" name="Text Box 36"/>
          <p:cNvSpPr txBox="1">
            <a:spLocks noChangeArrowheads="1"/>
          </p:cNvSpPr>
          <p:nvPr/>
        </p:nvSpPr>
        <p:spPr bwMode="auto">
          <a:xfrm>
            <a:off x="3124200" y="5343525"/>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43035" name="Text Box 37"/>
          <p:cNvSpPr txBox="1">
            <a:spLocks noChangeArrowheads="1"/>
          </p:cNvSpPr>
          <p:nvPr/>
        </p:nvSpPr>
        <p:spPr bwMode="auto">
          <a:xfrm>
            <a:off x="3124200" y="2922588"/>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43036" name="Text Box 38"/>
          <p:cNvSpPr txBox="1">
            <a:spLocks noChangeArrowheads="1"/>
          </p:cNvSpPr>
          <p:nvPr/>
        </p:nvSpPr>
        <p:spPr bwMode="auto">
          <a:xfrm>
            <a:off x="3810000" y="1906588"/>
            <a:ext cx="3657600" cy="6540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Start OC0 output-compare with a delay of 700 </a:t>
            </a:r>
            <a:r>
              <a:rPr lang="en-US" altLang="en-US" sz="1800">
                <a:sym typeface="Symbol" pitchFamily="18" charset="2"/>
              </a:rPr>
              <a:t>s.</a:t>
            </a:r>
          </a:p>
        </p:txBody>
      </p:sp>
      <p:sp>
        <p:nvSpPr>
          <p:cNvPr id="43037" name="Line 39"/>
          <p:cNvSpPr>
            <a:spLocks noChangeShapeType="1"/>
          </p:cNvSpPr>
          <p:nvPr/>
        </p:nvSpPr>
        <p:spPr bwMode="auto">
          <a:xfrm flipV="1">
            <a:off x="5638800" y="1670050"/>
            <a:ext cx="0" cy="2349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38" name="Line 40"/>
          <p:cNvSpPr>
            <a:spLocks noChangeShapeType="1"/>
          </p:cNvSpPr>
          <p:nvPr/>
        </p:nvSpPr>
        <p:spPr bwMode="auto">
          <a:xfrm flipH="1">
            <a:off x="7467600" y="5621338"/>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39" name="Line 41"/>
          <p:cNvSpPr>
            <a:spLocks noChangeShapeType="1"/>
          </p:cNvSpPr>
          <p:nvPr/>
        </p:nvSpPr>
        <p:spPr bwMode="auto">
          <a:xfrm flipV="1">
            <a:off x="8220075" y="609600"/>
            <a:ext cx="9525" cy="50180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40" name="Line 42"/>
          <p:cNvSpPr>
            <a:spLocks noChangeShapeType="1"/>
          </p:cNvSpPr>
          <p:nvPr/>
        </p:nvSpPr>
        <p:spPr bwMode="auto">
          <a:xfrm flipH="1">
            <a:off x="5638800" y="609600"/>
            <a:ext cx="2590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3041" name="Text Box 43"/>
          <p:cNvSpPr txBox="1">
            <a:spLocks noChangeArrowheads="1"/>
          </p:cNvSpPr>
          <p:nvPr/>
        </p:nvSpPr>
        <p:spPr bwMode="auto">
          <a:xfrm>
            <a:off x="533400" y="2286000"/>
            <a:ext cx="1981200" cy="19177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400">
                <a:solidFill>
                  <a:srgbClr val="8A3704"/>
                </a:solidFill>
              </a:rPr>
              <a:t>The program logic flow for digital waveform generation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403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40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C4B2B3A1-F41F-415E-AC04-D96172568037}" type="slidenum">
              <a:rPr lang="en-US" altLang="en-US" sz="1800" smtClean="0">
                <a:solidFill>
                  <a:srgbClr val="8A3704"/>
                </a:solidFill>
              </a:rPr>
              <a:pPr>
                <a:spcBef>
                  <a:spcPct val="0"/>
                </a:spcBef>
                <a:buSzTx/>
                <a:buFontTx/>
                <a:buNone/>
              </a:pPr>
              <a:t>42</a:t>
            </a:fld>
            <a:endParaRPr lang="en-US" altLang="en-US" sz="1800" smtClean="0">
              <a:solidFill>
                <a:srgbClr val="8A3704"/>
              </a:solidFill>
            </a:endParaRPr>
          </a:p>
        </p:txBody>
      </p:sp>
      <p:sp>
        <p:nvSpPr>
          <p:cNvPr id="44037" name="Rectangle 6"/>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44038" name="Text Box 7"/>
          <p:cNvSpPr txBox="1">
            <a:spLocks noChangeArrowheads="1"/>
          </p:cNvSpPr>
          <p:nvPr/>
        </p:nvSpPr>
        <p:spPr bwMode="auto">
          <a:xfrm>
            <a:off x="381000" y="457200"/>
            <a:ext cx="8382000" cy="5688013"/>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#include		reg9s12.h</a:t>
            </a:r>
          </a:p>
          <a:p>
            <a:pPr>
              <a:lnSpc>
                <a:spcPct val="90000"/>
              </a:lnSpc>
              <a:spcBef>
                <a:spcPct val="30000"/>
              </a:spcBef>
              <a:buSzTx/>
              <a:buFontTx/>
              <a:buNone/>
            </a:pPr>
            <a:r>
              <a:rPr lang="en-US" altLang="en-US" sz="1800">
                <a:latin typeface="Arial" charset="0"/>
              </a:rPr>
              <a:t>		ORG	$1000</a:t>
            </a:r>
          </a:p>
          <a:p>
            <a:pPr>
              <a:lnSpc>
                <a:spcPct val="90000"/>
              </a:lnSpc>
              <a:spcBef>
                <a:spcPct val="30000"/>
              </a:spcBef>
              <a:buSzTx/>
              <a:buFontTx/>
              <a:buNone/>
            </a:pPr>
            <a:r>
              <a:rPr lang="en-US" altLang="en-US" sz="1800">
                <a:latin typeface="Arial" charset="0"/>
              </a:rPr>
              <a:t>		MOVB	#$90,TSCR	; enable TCNT with fast clear</a:t>
            </a:r>
          </a:p>
          <a:p>
            <a:pPr>
              <a:lnSpc>
                <a:spcPct val="90000"/>
              </a:lnSpc>
              <a:spcBef>
                <a:spcPct val="30000"/>
              </a:spcBef>
              <a:buSzTx/>
              <a:buFontTx/>
              <a:buNone/>
            </a:pPr>
            <a:r>
              <a:rPr lang="en-US" altLang="en-US" sz="1800">
                <a:latin typeface="Arial" charset="0"/>
              </a:rPr>
              <a:t>		MOVB	#$03,TMSK2	; disable interrupt, set prescale to 8</a:t>
            </a:r>
          </a:p>
          <a:p>
            <a:pPr>
              <a:lnSpc>
                <a:spcPct val="90000"/>
              </a:lnSpc>
              <a:spcBef>
                <a:spcPct val="30000"/>
              </a:spcBef>
              <a:buSzTx/>
              <a:buFontTx/>
              <a:buNone/>
            </a:pPr>
            <a:r>
              <a:rPr lang="en-US" altLang="en-US" sz="1800">
                <a:latin typeface="Arial" charset="0"/>
              </a:rPr>
              <a:t>		BSET	TIOS,$01	; select OC on channel 0</a:t>
            </a:r>
          </a:p>
          <a:p>
            <a:pPr>
              <a:lnSpc>
                <a:spcPct val="90000"/>
              </a:lnSpc>
              <a:spcBef>
                <a:spcPct val="30000"/>
              </a:spcBef>
              <a:buSzTx/>
              <a:buFontTx/>
              <a:buNone/>
            </a:pPr>
            <a:r>
              <a:rPr lang="en-US" altLang="en-US" sz="1800">
                <a:latin typeface="Arial" charset="0"/>
              </a:rPr>
              <a:t>		MOVB	#$02,TCTL2	; select pull low as pin action</a:t>
            </a:r>
          </a:p>
          <a:p>
            <a:pPr>
              <a:lnSpc>
                <a:spcPct val="90000"/>
              </a:lnSpc>
              <a:spcBef>
                <a:spcPct val="30000"/>
              </a:spcBef>
              <a:buSzTx/>
              <a:buFontTx/>
              <a:buNone/>
            </a:pPr>
            <a:r>
              <a:rPr lang="en-US" altLang="en-US" sz="1800">
                <a:latin typeface="Arial" charset="0"/>
              </a:rPr>
              <a:t>		LDD	TCNT		; start OC0 operation with 300 </a:t>
            </a:r>
            <a:r>
              <a:rPr lang="en-US" altLang="en-US" sz="1800">
                <a:latin typeface="Arial" charset="0"/>
                <a:sym typeface="Symbol" pitchFamily="18" charset="2"/>
              </a:rPr>
              <a:t>s</a:t>
            </a:r>
          </a:p>
          <a:p>
            <a:pPr>
              <a:lnSpc>
                <a:spcPct val="90000"/>
              </a:lnSpc>
              <a:spcBef>
                <a:spcPct val="30000"/>
              </a:spcBef>
              <a:buSzTx/>
              <a:buFontTx/>
              <a:buNone/>
            </a:pPr>
            <a:r>
              <a:rPr lang="en-US" altLang="en-US" sz="1800">
                <a:latin typeface="Arial" charset="0"/>
                <a:sym typeface="Symbol" pitchFamily="18" charset="2"/>
              </a:rPr>
              <a:t>repeat		ADDD	#hi_time		 ;</a:t>
            </a:r>
          </a:p>
          <a:p>
            <a:pPr>
              <a:lnSpc>
                <a:spcPct val="90000"/>
              </a:lnSpc>
              <a:spcBef>
                <a:spcPct val="30000"/>
              </a:spcBef>
              <a:buSzTx/>
              <a:buFontTx/>
              <a:buNone/>
            </a:pPr>
            <a:r>
              <a:rPr lang="en-US" altLang="en-US" sz="1800">
                <a:latin typeface="Arial" charset="0"/>
                <a:sym typeface="Symbol" pitchFamily="18" charset="2"/>
              </a:rPr>
              <a:t>		STD	TC0		  ;</a:t>
            </a:r>
          </a:p>
          <a:p>
            <a:pPr>
              <a:lnSpc>
                <a:spcPct val="90000"/>
              </a:lnSpc>
              <a:spcBef>
                <a:spcPct val="30000"/>
              </a:spcBef>
              <a:buSzTx/>
              <a:buFontTx/>
              <a:buNone/>
            </a:pPr>
            <a:r>
              <a:rPr lang="en-US" altLang="en-US" sz="1800">
                <a:latin typeface="Arial" charset="0"/>
                <a:sym typeface="Symbol" pitchFamily="18" charset="2"/>
              </a:rPr>
              <a:t>Low		BRCLR	TFLG1,$01,Low	; wait until OC0 pin goes high</a:t>
            </a:r>
          </a:p>
          <a:p>
            <a:pPr>
              <a:lnSpc>
                <a:spcPct val="90000"/>
              </a:lnSpc>
              <a:spcBef>
                <a:spcPct val="30000"/>
              </a:spcBef>
              <a:buSzTx/>
              <a:buFontTx/>
              <a:buNone/>
            </a:pPr>
            <a:r>
              <a:rPr lang="en-US" altLang="en-US" sz="1800">
                <a:latin typeface="Arial" charset="0"/>
                <a:sym typeface="Symbol" pitchFamily="18" charset="2"/>
              </a:rPr>
              <a:t>		MOVB	#$01,TCTL2	; select toggle as pin action</a:t>
            </a:r>
          </a:p>
          <a:p>
            <a:pPr>
              <a:lnSpc>
                <a:spcPct val="90000"/>
              </a:lnSpc>
              <a:spcBef>
                <a:spcPct val="30000"/>
              </a:spcBef>
              <a:buSzTx/>
              <a:buFontTx/>
              <a:buNone/>
            </a:pPr>
            <a:r>
              <a:rPr lang="en-US" altLang="en-US" sz="1800">
                <a:latin typeface="Arial" charset="0"/>
                <a:sym typeface="Symbol" pitchFamily="18" charset="2"/>
              </a:rPr>
              <a:t>		LDD	TC0		; start an OC operation with 700 s</a:t>
            </a:r>
          </a:p>
          <a:p>
            <a:pPr>
              <a:lnSpc>
                <a:spcPct val="90000"/>
              </a:lnSpc>
              <a:spcBef>
                <a:spcPct val="30000"/>
              </a:spcBef>
              <a:buSzTx/>
              <a:buFontTx/>
              <a:buNone/>
            </a:pPr>
            <a:r>
              <a:rPr lang="en-US" altLang="en-US" sz="1800">
                <a:latin typeface="Arial" charset="0"/>
                <a:sym typeface="Symbol" pitchFamily="18" charset="2"/>
              </a:rPr>
              <a:t>		ADDD	#lo_time		 ;</a:t>
            </a:r>
          </a:p>
          <a:p>
            <a:pPr>
              <a:lnSpc>
                <a:spcPct val="90000"/>
              </a:lnSpc>
              <a:spcBef>
                <a:spcPct val="30000"/>
              </a:spcBef>
              <a:buSzTx/>
              <a:buFontTx/>
              <a:buNone/>
            </a:pPr>
            <a:r>
              <a:rPr lang="en-US" altLang="en-US" sz="1800">
                <a:latin typeface="Arial" charset="0"/>
                <a:sym typeface="Symbol" pitchFamily="18" charset="2"/>
              </a:rPr>
              <a:t>		STD	TC0		  ;</a:t>
            </a:r>
          </a:p>
          <a:p>
            <a:pPr>
              <a:lnSpc>
                <a:spcPct val="90000"/>
              </a:lnSpc>
              <a:spcBef>
                <a:spcPct val="30000"/>
              </a:spcBef>
              <a:buSzTx/>
              <a:buFontTx/>
              <a:buNone/>
            </a:pPr>
            <a:r>
              <a:rPr lang="en-US" altLang="en-US" sz="1800">
                <a:latin typeface="Arial" charset="0"/>
                <a:sym typeface="Symbol" pitchFamily="18" charset="2"/>
              </a:rPr>
              <a:t>High		BRCLR	TFLG1,$01,high	; wait until OC0 pin goes low</a:t>
            </a:r>
          </a:p>
          <a:p>
            <a:pPr>
              <a:lnSpc>
                <a:spcPct val="90000"/>
              </a:lnSpc>
              <a:spcBef>
                <a:spcPct val="30000"/>
              </a:spcBef>
              <a:buSzTx/>
              <a:buFontTx/>
              <a:buNone/>
            </a:pPr>
            <a:r>
              <a:rPr lang="en-US" altLang="en-US" sz="1800">
                <a:latin typeface="Arial" charset="0"/>
                <a:sym typeface="Symbol" pitchFamily="18" charset="2"/>
              </a:rPr>
              <a:t>		LDD	TC0		; clear flag</a:t>
            </a:r>
          </a:p>
          <a:p>
            <a:pPr>
              <a:lnSpc>
                <a:spcPct val="90000"/>
              </a:lnSpc>
              <a:spcBef>
                <a:spcPct val="30000"/>
              </a:spcBef>
              <a:buSzTx/>
              <a:buFontTx/>
              <a:buNone/>
            </a:pPr>
            <a:r>
              <a:rPr lang="en-US" altLang="en-US" sz="1800">
                <a:latin typeface="Arial" charset="0"/>
                <a:sym typeface="Symbol" pitchFamily="18" charset="2"/>
              </a:rPr>
              <a:t>		JMP	repeat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505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50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C891CF4-FA0E-44D3-A960-861DDA195DAE}" type="slidenum">
              <a:rPr lang="en-US" altLang="en-US" sz="1800" smtClean="0">
                <a:solidFill>
                  <a:srgbClr val="8A3704"/>
                </a:solidFill>
              </a:rPr>
              <a:pPr>
                <a:spcBef>
                  <a:spcPct val="0"/>
                </a:spcBef>
                <a:buSzTx/>
                <a:buFontTx/>
                <a:buNone/>
              </a:pPr>
              <a:t>43</a:t>
            </a:fld>
            <a:endParaRPr lang="en-US" altLang="en-US" sz="1800" smtClean="0">
              <a:solidFill>
                <a:srgbClr val="8A3704"/>
              </a:solidFill>
            </a:endParaRPr>
          </a:p>
        </p:txBody>
      </p:sp>
      <p:sp>
        <p:nvSpPr>
          <p:cNvPr id="45061" name="Rectangle 70"/>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45062" name="Rectangle 71"/>
          <p:cNvSpPr>
            <a:spLocks noChangeArrowheads="1"/>
          </p:cNvSpPr>
          <p:nvPr/>
        </p:nvSpPr>
        <p:spPr bwMode="auto">
          <a:xfrm>
            <a:off x="381000" y="457200"/>
            <a:ext cx="830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A3704"/>
                </a:solidFill>
              </a:rPr>
              <a:t>Example-2</a:t>
            </a:r>
            <a:endParaRPr lang="en-US" altLang="en-US" sz="2000">
              <a:solidFill>
                <a:srgbClr val="8A3704"/>
              </a:solidFill>
            </a:endParaRPr>
          </a:p>
          <a:p>
            <a:pPr>
              <a:spcBef>
                <a:spcPct val="30000"/>
              </a:spcBef>
              <a:buClr>
                <a:srgbClr val="8A3704"/>
              </a:buClr>
              <a:buFont typeface="Wingdings" pitchFamily="2" charset="2"/>
              <a:buNone/>
            </a:pPr>
            <a:r>
              <a:rPr lang="en-US" altLang="en-US" sz="2000"/>
              <a:t>	Write a function to generate a time delay that is a multiple of 1 ms. Assume that E clock frequency is 24 MHz. The number of milliseconds is passed in Y register. Also write an instruction sequence to call this function.</a:t>
            </a:r>
          </a:p>
        </p:txBody>
      </p:sp>
      <p:sp>
        <p:nvSpPr>
          <p:cNvPr id="45063" name="Rectangle 72"/>
          <p:cNvSpPr>
            <a:spLocks noChangeArrowheads="1"/>
          </p:cNvSpPr>
          <p:nvPr/>
        </p:nvSpPr>
        <p:spPr bwMode="auto">
          <a:xfrm>
            <a:off x="381000" y="2438400"/>
            <a:ext cx="8153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00000"/>
                </a:solidFill>
              </a:rPr>
              <a:t>Solution :</a:t>
            </a:r>
            <a:r>
              <a:rPr lang="en-US" altLang="en-US" sz="2000">
                <a:solidFill>
                  <a:srgbClr val="8A3704"/>
                </a:solidFill>
              </a:rPr>
              <a:t> </a:t>
            </a:r>
          </a:p>
          <a:p>
            <a:pPr>
              <a:spcBef>
                <a:spcPct val="30000"/>
              </a:spcBef>
              <a:buClr>
                <a:srgbClr val="8A3704"/>
              </a:buClr>
              <a:buFont typeface="Wingdings" pitchFamily="2" charset="2"/>
              <a:buNone/>
            </a:pPr>
            <a:r>
              <a:rPr lang="en-US" altLang="en-US" sz="2000"/>
              <a:t>	There are many ways to create a 1-ms time delay using the output-compare function. One method is</a:t>
            </a:r>
            <a:endParaRPr lang="en-US" altLang="en-US" sz="2000">
              <a:cs typeface="Times New Roman" pitchFamily="18" charset="0"/>
            </a:endParaRPr>
          </a:p>
          <a:p>
            <a:pPr lvl="1">
              <a:spcBef>
                <a:spcPct val="30000"/>
              </a:spcBef>
              <a:buClr>
                <a:srgbClr val="8A3704"/>
              </a:buClr>
              <a:buFont typeface="Wingdings" pitchFamily="2" charset="2"/>
              <a:buChar char="§"/>
            </a:pPr>
            <a:r>
              <a:rPr lang="en-US" altLang="en-US" sz="1800">
                <a:cs typeface="Times New Roman" pitchFamily="18" charset="0"/>
              </a:rPr>
              <a:t>Set the prescaler to TCNT to 64</a:t>
            </a:r>
          </a:p>
          <a:p>
            <a:pPr lvl="1">
              <a:spcBef>
                <a:spcPct val="30000"/>
              </a:spcBef>
              <a:buClr>
                <a:srgbClr val="8A3704"/>
              </a:buClr>
              <a:buFont typeface="Wingdings" pitchFamily="2" charset="2"/>
              <a:buChar char="§"/>
            </a:pPr>
            <a:r>
              <a:rPr lang="en-US" altLang="en-US" sz="1800">
                <a:cs typeface="Times New Roman" pitchFamily="18" charset="0"/>
              </a:rPr>
              <a:t>Find the number of timer clock cycle to create a 1-ms time delay. That is the  number to be added to TC0 register which is N × (64 ÷ 24) = 1000 </a:t>
            </a:r>
            <a:r>
              <a:rPr lang="en-US" altLang="en-US" sz="1800">
                <a:cs typeface="Times New Roman" pitchFamily="18" charset="0"/>
                <a:sym typeface="Symbol" pitchFamily="18" charset="2"/>
              </a:rPr>
              <a:t>s → N = 375</a:t>
            </a:r>
          </a:p>
          <a:p>
            <a:pPr lvl="1">
              <a:spcBef>
                <a:spcPct val="30000"/>
              </a:spcBef>
              <a:buClr>
                <a:srgbClr val="8A3704"/>
              </a:buClr>
              <a:buFont typeface="Wingdings" pitchFamily="2" charset="2"/>
              <a:buChar char="§"/>
            </a:pPr>
            <a:r>
              <a:rPr lang="en-US" altLang="en-US" sz="1800">
                <a:cs typeface="Times New Roman" pitchFamily="18" charset="0"/>
                <a:sym typeface="Symbol" pitchFamily="18" charset="2"/>
              </a:rPr>
              <a:t>Sit on a gadfly loop to recognize each 1-ms delay</a:t>
            </a:r>
          </a:p>
          <a:p>
            <a:pPr lvl="1">
              <a:spcBef>
                <a:spcPct val="30000"/>
              </a:spcBef>
              <a:buClr>
                <a:srgbClr val="8A3704"/>
              </a:buClr>
              <a:buFont typeface="Wingdings" pitchFamily="2" charset="2"/>
              <a:buChar char="§"/>
            </a:pPr>
            <a:r>
              <a:rPr lang="en-US" altLang="en-US" sz="1800">
                <a:cs typeface="Times New Roman" pitchFamily="18" charset="0"/>
                <a:sym typeface="Symbol" pitchFamily="18" charset="2"/>
              </a:rPr>
              <a:t>Repeat the process to create as many ms necessary</a:t>
            </a:r>
          </a:p>
          <a:p>
            <a:pPr lvl="1">
              <a:spcBef>
                <a:spcPct val="30000"/>
              </a:spcBef>
              <a:buClr>
                <a:srgbClr val="8A3704"/>
              </a:buClr>
              <a:buFont typeface="Wingdings" pitchFamily="2" charset="2"/>
              <a:buChar char="§"/>
            </a:pPr>
            <a:r>
              <a:rPr lang="en-US" altLang="en-US" sz="1800">
                <a:cs typeface="Times New Roman" pitchFamily="18" charset="0"/>
                <a:sym typeface="Symbol" pitchFamily="18" charset="2"/>
              </a:rPr>
              <a:t>Create a subroutine out of this function</a:t>
            </a:r>
          </a:p>
          <a:p>
            <a:pPr>
              <a:spcBef>
                <a:spcPct val="30000"/>
              </a:spcBef>
              <a:buClr>
                <a:srgbClr val="8A3704"/>
              </a:buClr>
              <a:buFont typeface="Wingdings" pitchFamily="2" charset="2"/>
              <a:buNone/>
            </a:pPr>
            <a:r>
              <a:rPr lang="en-US" altLang="en-US" sz="2000">
                <a:cs typeface="Times New Roman" pitchFamily="18" charset="0"/>
              </a:rPr>
              <a:t>	The corresponding assembly function is as follows:</a:t>
            </a:r>
            <a:r>
              <a:rPr lang="en-US" altLang="en-US" sz="2000">
                <a:cs typeface="Times New Roman" pitchFamily="18" charset="0"/>
                <a:sym typeface="Symbol" pitchFamily="18" charset="2"/>
              </a:rPr>
              <a:t>.</a:t>
            </a:r>
          </a:p>
        </p:txBody>
      </p:sp>
      <p:sp>
        <p:nvSpPr>
          <p:cNvPr id="45064" name="Line 73"/>
          <p:cNvSpPr>
            <a:spLocks noChangeShapeType="1"/>
          </p:cNvSpPr>
          <p:nvPr/>
        </p:nvSpPr>
        <p:spPr bwMode="auto">
          <a:xfrm>
            <a:off x="457200" y="22098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608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60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F4183659-7BA2-4E64-98CA-20A9DAFC9750}" type="slidenum">
              <a:rPr lang="en-US" altLang="en-US" sz="1800" smtClean="0">
                <a:solidFill>
                  <a:srgbClr val="8A3704"/>
                </a:solidFill>
              </a:rPr>
              <a:pPr>
                <a:spcBef>
                  <a:spcPct val="0"/>
                </a:spcBef>
                <a:buSzTx/>
                <a:buFontTx/>
                <a:buNone/>
              </a:pPr>
              <a:t>44</a:t>
            </a:fld>
            <a:endParaRPr lang="en-US" altLang="en-US" sz="1800" smtClean="0">
              <a:solidFill>
                <a:srgbClr val="8A3704"/>
              </a:solidFill>
            </a:endParaRPr>
          </a:p>
        </p:txBody>
      </p:sp>
      <p:sp>
        <p:nvSpPr>
          <p:cNvPr id="46085" name="Rectangle 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46086" name="Text Box 6"/>
          <p:cNvSpPr txBox="1">
            <a:spLocks noChangeArrowheads="1"/>
          </p:cNvSpPr>
          <p:nvPr/>
        </p:nvSpPr>
        <p:spPr bwMode="auto">
          <a:xfrm>
            <a:off x="381000" y="533400"/>
            <a:ext cx="8382000" cy="5969000"/>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30000"/>
              </a:spcBef>
              <a:buSzTx/>
              <a:buFontTx/>
              <a:buNone/>
            </a:pPr>
            <a:endParaRPr lang="en-US" altLang="en-US" sz="1800">
              <a:latin typeface="Arial" charset="0"/>
            </a:endParaRPr>
          </a:p>
          <a:p>
            <a:pPr>
              <a:lnSpc>
                <a:spcPct val="90000"/>
              </a:lnSpc>
              <a:spcBef>
                <a:spcPct val="30000"/>
              </a:spcBef>
              <a:buSzTx/>
              <a:buFontTx/>
              <a:buNone/>
            </a:pPr>
            <a:endParaRPr lang="en-US" altLang="en-US" sz="1800">
              <a:latin typeface="Arial" charset="0"/>
            </a:endParaRPr>
          </a:p>
          <a:p>
            <a:pPr>
              <a:lnSpc>
                <a:spcPct val="90000"/>
              </a:lnSpc>
              <a:spcBef>
                <a:spcPct val="30000"/>
              </a:spcBef>
              <a:buSzTx/>
              <a:buFontTx/>
              <a:buNone/>
            </a:pPr>
            <a:r>
              <a:rPr lang="en-US" altLang="en-US" sz="1800">
                <a:latin typeface="Arial" charset="0"/>
              </a:rPr>
              <a:t>		LDY	#50		; create 50 ms delay</a:t>
            </a:r>
          </a:p>
          <a:p>
            <a:pPr>
              <a:lnSpc>
                <a:spcPct val="90000"/>
              </a:lnSpc>
              <a:spcBef>
                <a:spcPct val="30000"/>
              </a:spcBef>
              <a:buSzTx/>
              <a:buFontTx/>
              <a:buNone/>
            </a:pPr>
            <a:r>
              <a:rPr lang="en-US" altLang="en-US" sz="1800">
                <a:latin typeface="Arial" charset="0"/>
              </a:rPr>
              <a:t>		JSR	mildly		 ;</a:t>
            </a:r>
          </a:p>
          <a:p>
            <a:pPr>
              <a:lnSpc>
                <a:spcPct val="90000"/>
              </a:lnSpc>
              <a:spcBef>
                <a:spcPct val="30000"/>
              </a:spcBef>
              <a:buSzTx/>
              <a:buFontTx/>
              <a:buNone/>
            </a:pPr>
            <a:endParaRPr lang="en-US" altLang="en-US" sz="1800">
              <a:latin typeface="Arial" charset="0"/>
            </a:endParaRPr>
          </a:p>
          <a:p>
            <a:pPr>
              <a:lnSpc>
                <a:spcPct val="90000"/>
              </a:lnSpc>
              <a:spcBef>
                <a:spcPct val="30000"/>
              </a:spcBef>
              <a:buSzTx/>
              <a:buFontTx/>
              <a:buNone/>
            </a:pPr>
            <a:endParaRPr lang="en-US" altLang="en-US" sz="1800">
              <a:latin typeface="Arial" charset="0"/>
            </a:endParaRPr>
          </a:p>
          <a:p>
            <a:pPr>
              <a:lnSpc>
                <a:spcPct val="90000"/>
              </a:lnSpc>
              <a:spcBef>
                <a:spcPct val="30000"/>
              </a:spcBef>
              <a:buSzTx/>
              <a:buFontTx/>
              <a:buNone/>
            </a:pPr>
            <a:r>
              <a:rPr lang="en-US" altLang="en-US" sz="1800">
                <a:latin typeface="Arial" charset="0"/>
              </a:rPr>
              <a:t>mildly		PSHD			; save content of [D]</a:t>
            </a:r>
          </a:p>
          <a:p>
            <a:pPr>
              <a:lnSpc>
                <a:spcPct val="90000"/>
              </a:lnSpc>
              <a:spcBef>
                <a:spcPct val="30000"/>
              </a:spcBef>
              <a:buSzTx/>
              <a:buFontTx/>
              <a:buNone/>
            </a:pPr>
            <a:r>
              <a:rPr lang="en-US" altLang="en-US" sz="1800">
                <a:latin typeface="Arial" charset="0"/>
              </a:rPr>
              <a:t>		MOVB	#$90,TSCR	; enable TCNT &amp; fast flag clear</a:t>
            </a:r>
          </a:p>
          <a:p>
            <a:pPr>
              <a:lnSpc>
                <a:spcPct val="90000"/>
              </a:lnSpc>
              <a:spcBef>
                <a:spcPct val="30000"/>
              </a:spcBef>
              <a:buSzTx/>
              <a:buFontTx/>
              <a:buNone/>
            </a:pPr>
            <a:r>
              <a:rPr lang="en-US" altLang="en-US" sz="1800">
                <a:latin typeface="Arial" charset="0"/>
              </a:rPr>
              <a:t>		MOVB	#$06,TMSK2	; set prescale to 64</a:t>
            </a:r>
          </a:p>
          <a:p>
            <a:pPr>
              <a:lnSpc>
                <a:spcPct val="90000"/>
              </a:lnSpc>
              <a:spcBef>
                <a:spcPct val="30000"/>
              </a:spcBef>
              <a:buSzTx/>
              <a:buFontTx/>
              <a:buNone/>
            </a:pPr>
            <a:r>
              <a:rPr lang="en-US" altLang="en-US" sz="1800">
                <a:latin typeface="Arial" charset="0"/>
              </a:rPr>
              <a:t>		BSET	TIOS,$01	; enable OC0</a:t>
            </a:r>
          </a:p>
          <a:p>
            <a:pPr>
              <a:lnSpc>
                <a:spcPct val="90000"/>
              </a:lnSpc>
              <a:spcBef>
                <a:spcPct val="30000"/>
              </a:spcBef>
              <a:buSzTx/>
              <a:buFontTx/>
              <a:buNone/>
            </a:pPr>
            <a:r>
              <a:rPr lang="en-US" altLang="en-US" sz="1800">
                <a:latin typeface="Arial" charset="0"/>
              </a:rPr>
              <a:t>		LDD	TCNT		; get the time</a:t>
            </a:r>
          </a:p>
          <a:p>
            <a:pPr>
              <a:lnSpc>
                <a:spcPct val="90000"/>
              </a:lnSpc>
              <a:spcBef>
                <a:spcPct val="30000"/>
              </a:spcBef>
              <a:buSzTx/>
              <a:buFontTx/>
              <a:buNone/>
            </a:pPr>
            <a:r>
              <a:rPr lang="en-US" altLang="en-US" sz="1800">
                <a:latin typeface="Arial" charset="0"/>
              </a:rPr>
              <a:t>rep_ms		ADDD	#375		; set the 1-ms on OC register</a:t>
            </a:r>
          </a:p>
          <a:p>
            <a:pPr>
              <a:lnSpc>
                <a:spcPct val="90000"/>
              </a:lnSpc>
              <a:spcBef>
                <a:spcPct val="30000"/>
              </a:spcBef>
              <a:buSzTx/>
              <a:buFontTx/>
              <a:buNone/>
            </a:pPr>
            <a:r>
              <a:rPr lang="en-US" altLang="en-US" sz="1800">
                <a:latin typeface="Arial" charset="0"/>
              </a:rPr>
              <a:t>		STD	TC0		 ; </a:t>
            </a:r>
          </a:p>
          <a:p>
            <a:pPr>
              <a:lnSpc>
                <a:spcPct val="90000"/>
              </a:lnSpc>
              <a:spcBef>
                <a:spcPct val="30000"/>
              </a:spcBef>
              <a:buSzTx/>
              <a:buFontTx/>
              <a:buNone/>
            </a:pPr>
            <a:r>
              <a:rPr lang="en-US" altLang="en-US" sz="1800">
                <a:latin typeface="Arial" charset="0"/>
              </a:rPr>
              <a:t>wait_ms		BRCLR	TFLG1,$01,wait_ms	; wit for 1-ms</a:t>
            </a:r>
            <a:endParaRPr lang="en-US" altLang="en-US" sz="1800">
              <a:latin typeface="Arial" charset="0"/>
              <a:sym typeface="Symbol" pitchFamily="18" charset="2"/>
            </a:endParaRPr>
          </a:p>
          <a:p>
            <a:pPr>
              <a:lnSpc>
                <a:spcPct val="90000"/>
              </a:lnSpc>
              <a:spcBef>
                <a:spcPct val="30000"/>
              </a:spcBef>
              <a:buSzTx/>
              <a:buFontTx/>
              <a:buNone/>
            </a:pPr>
            <a:r>
              <a:rPr lang="en-US" altLang="en-US" sz="1800">
                <a:latin typeface="Arial" charset="0"/>
                <a:sym typeface="Symbol" pitchFamily="18" charset="2"/>
              </a:rPr>
              <a:t>		LDD	TC0		; get OC register to add 1-ms</a:t>
            </a:r>
          </a:p>
          <a:p>
            <a:pPr>
              <a:lnSpc>
                <a:spcPct val="90000"/>
              </a:lnSpc>
              <a:spcBef>
                <a:spcPct val="30000"/>
              </a:spcBef>
              <a:buSzTx/>
              <a:buFontTx/>
              <a:buNone/>
            </a:pPr>
            <a:r>
              <a:rPr lang="en-US" altLang="en-US" sz="1800">
                <a:latin typeface="Arial" charset="0"/>
                <a:sym typeface="Symbol" pitchFamily="18" charset="2"/>
              </a:rPr>
              <a:t>		DBNE	Y,rep_ms	; repeat as many ms necessary</a:t>
            </a:r>
          </a:p>
          <a:p>
            <a:pPr>
              <a:lnSpc>
                <a:spcPct val="90000"/>
              </a:lnSpc>
              <a:spcBef>
                <a:spcPct val="30000"/>
              </a:spcBef>
              <a:buSzTx/>
              <a:buFontTx/>
              <a:buNone/>
            </a:pPr>
            <a:r>
              <a:rPr lang="en-US" altLang="en-US" sz="1800">
                <a:latin typeface="Arial" charset="0"/>
                <a:sym typeface="Symbol" pitchFamily="18" charset="2"/>
              </a:rPr>
              <a:t>		PULD			; restore content of [D]</a:t>
            </a:r>
          </a:p>
          <a:p>
            <a:pPr>
              <a:lnSpc>
                <a:spcPct val="90000"/>
              </a:lnSpc>
              <a:spcBef>
                <a:spcPct val="30000"/>
              </a:spcBef>
              <a:buSzTx/>
              <a:buFontTx/>
              <a:buNone/>
            </a:pPr>
            <a:r>
              <a:rPr lang="en-US" altLang="en-US" sz="1800">
                <a:latin typeface="Arial" charset="0"/>
                <a:sym typeface="Symbol" pitchFamily="18" charset="2"/>
              </a:rPr>
              <a:t>		RTS</a:t>
            </a:r>
          </a:p>
        </p:txBody>
      </p:sp>
      <p:sp>
        <p:nvSpPr>
          <p:cNvPr id="46087" name="Line 7"/>
          <p:cNvSpPr>
            <a:spLocks noChangeShapeType="1"/>
          </p:cNvSpPr>
          <p:nvPr/>
        </p:nvSpPr>
        <p:spPr bwMode="auto">
          <a:xfrm>
            <a:off x="2514600" y="685800"/>
            <a:ext cx="0" cy="4572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6088" name="Line 8"/>
          <p:cNvSpPr>
            <a:spLocks noChangeShapeType="1"/>
          </p:cNvSpPr>
          <p:nvPr/>
        </p:nvSpPr>
        <p:spPr bwMode="auto">
          <a:xfrm>
            <a:off x="2514600" y="1905000"/>
            <a:ext cx="0" cy="4572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710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0A389C2-3641-4A53-911A-417B7BF4850E}" type="slidenum">
              <a:rPr lang="en-US" altLang="en-US" sz="1800" smtClean="0">
                <a:solidFill>
                  <a:srgbClr val="8A3704"/>
                </a:solidFill>
              </a:rPr>
              <a:pPr>
                <a:spcBef>
                  <a:spcPct val="0"/>
                </a:spcBef>
                <a:buSzTx/>
                <a:buFontTx/>
                <a:buNone/>
              </a:pPr>
              <a:t>45</a:t>
            </a:fld>
            <a:endParaRPr lang="en-US" altLang="en-US" sz="1800" smtClean="0">
              <a:solidFill>
                <a:srgbClr val="8A3704"/>
              </a:solidFill>
            </a:endParaRPr>
          </a:p>
        </p:txBody>
      </p:sp>
      <p:sp>
        <p:nvSpPr>
          <p:cNvPr id="47109" name="Rectangle 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47110" name="Rectangle 6"/>
          <p:cNvSpPr>
            <a:spLocks noChangeArrowheads="1"/>
          </p:cNvSpPr>
          <p:nvPr/>
        </p:nvSpPr>
        <p:spPr bwMode="auto">
          <a:xfrm>
            <a:off x="381000" y="91440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a:solidFill>
                  <a:srgbClr val="8A3704"/>
                </a:solidFill>
              </a:rPr>
              <a:t>Example-3</a:t>
            </a:r>
            <a:endParaRPr lang="en-US" altLang="en-US" sz="2000">
              <a:solidFill>
                <a:srgbClr val="8A3704"/>
              </a:solidFill>
            </a:endParaRPr>
          </a:p>
          <a:p>
            <a:pPr>
              <a:spcBef>
                <a:spcPct val="30000"/>
              </a:spcBef>
              <a:buClr>
                <a:srgbClr val="8A3704"/>
              </a:buClr>
              <a:buFont typeface="Wingdings" pitchFamily="2" charset="2"/>
              <a:buNone/>
            </a:pPr>
            <a:r>
              <a:rPr lang="en-US" altLang="en-US" sz="2000"/>
              <a:t>	Combine the use of </a:t>
            </a:r>
            <a:r>
              <a:rPr lang="en-US" altLang="en-US" sz="2000" i="1">
                <a:solidFill>
                  <a:srgbClr val="8A3704"/>
                </a:solidFill>
              </a:rPr>
              <a:t>input-capture</a:t>
            </a:r>
            <a:r>
              <a:rPr lang="en-US" altLang="en-US" sz="2000"/>
              <a:t> and </a:t>
            </a:r>
            <a:r>
              <a:rPr lang="en-US" altLang="en-US" sz="2000" i="1">
                <a:solidFill>
                  <a:srgbClr val="8A3704"/>
                </a:solidFill>
              </a:rPr>
              <a:t>output-compare</a:t>
            </a:r>
            <a:r>
              <a:rPr lang="en-US" altLang="en-US" sz="2000"/>
              <a:t> functions to write a program that measures the frequency of an unknown signal attached to PT0 pin. Assume that E clock frequency is 24 MHz. </a:t>
            </a:r>
          </a:p>
        </p:txBody>
      </p:sp>
      <p:sp>
        <p:nvSpPr>
          <p:cNvPr id="47111" name="Rectangle 7"/>
          <p:cNvSpPr>
            <a:spLocks noChangeArrowheads="1"/>
          </p:cNvSpPr>
          <p:nvPr/>
        </p:nvSpPr>
        <p:spPr bwMode="auto">
          <a:xfrm>
            <a:off x="381000" y="2895600"/>
            <a:ext cx="8153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FontTx/>
              <a:buNone/>
            </a:pPr>
            <a:r>
              <a:rPr lang="en-US" altLang="en-US" sz="2000" b="1" i="1">
                <a:solidFill>
                  <a:srgbClr val="800000"/>
                </a:solidFill>
              </a:rPr>
              <a:t>Solution :</a:t>
            </a:r>
            <a:r>
              <a:rPr lang="en-US" altLang="en-US" sz="2000">
                <a:solidFill>
                  <a:srgbClr val="8A3704"/>
                </a:solidFill>
              </a:rPr>
              <a:t> </a:t>
            </a:r>
          </a:p>
          <a:p>
            <a:pPr>
              <a:lnSpc>
                <a:spcPct val="110000"/>
              </a:lnSpc>
              <a:spcBef>
                <a:spcPct val="50000"/>
              </a:spcBef>
              <a:buClr>
                <a:srgbClr val="8A3704"/>
              </a:buClr>
              <a:buFont typeface="Wingdings" pitchFamily="2" charset="2"/>
              <a:buNone/>
            </a:pPr>
            <a:r>
              <a:rPr lang="en-US" altLang="en-US" sz="2000"/>
              <a:t>	One method for measuring the frequency is using one of the output-compare functions to create a 1-s time interval and keep track of the total number of rising (or falling) edges arrived at the PT0 pin. The number of rising edges arrived in 1-s gives the frequency of the signal. By enabling the PT0 interrupt and writing an interrupt service routine for the PT0 interrupt that increases the edge count, the frequency can be measured.</a:t>
            </a:r>
            <a:endParaRPr lang="en-US" altLang="en-US" sz="2000">
              <a:cs typeface="Times New Roman" pitchFamily="18" charset="0"/>
            </a:endParaRPr>
          </a:p>
        </p:txBody>
      </p:sp>
      <p:sp>
        <p:nvSpPr>
          <p:cNvPr id="47112" name="Line 8"/>
          <p:cNvSpPr>
            <a:spLocks noChangeShapeType="1"/>
          </p:cNvSpPr>
          <p:nvPr/>
        </p:nvSpPr>
        <p:spPr bwMode="auto">
          <a:xfrm>
            <a:off x="457200" y="25908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813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271A4145-5C7F-4C1A-AA02-D96A198C63D0}" type="slidenum">
              <a:rPr lang="en-US" altLang="en-US" sz="1800" smtClean="0">
                <a:solidFill>
                  <a:srgbClr val="8A3704"/>
                </a:solidFill>
              </a:rPr>
              <a:pPr>
                <a:spcBef>
                  <a:spcPct val="0"/>
                </a:spcBef>
                <a:buSzTx/>
                <a:buFontTx/>
                <a:buNone/>
              </a:pPr>
              <a:t>46</a:t>
            </a:fld>
            <a:endParaRPr lang="en-US" altLang="en-US" sz="1800" smtClean="0">
              <a:solidFill>
                <a:srgbClr val="8A3704"/>
              </a:solidFill>
            </a:endParaRPr>
          </a:p>
        </p:txBody>
      </p:sp>
      <p:sp>
        <p:nvSpPr>
          <p:cNvPr id="48133" name="Rectangle 6"/>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48134" name="Text Box 7"/>
          <p:cNvSpPr txBox="1">
            <a:spLocks noChangeArrowheads="1"/>
          </p:cNvSpPr>
          <p:nvPr/>
        </p:nvSpPr>
        <p:spPr bwMode="auto">
          <a:xfrm>
            <a:off x="381000" y="381000"/>
            <a:ext cx="8382000" cy="612457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30000"/>
              </a:spcBef>
              <a:buSzTx/>
              <a:buFontTx/>
              <a:buNone/>
            </a:pPr>
            <a:r>
              <a:rPr lang="en-US" altLang="en-US" sz="1600">
                <a:latin typeface="Arial" charset="0"/>
              </a:rPr>
              <a:t>#include		reg9s12.h</a:t>
            </a:r>
          </a:p>
          <a:p>
            <a:pPr>
              <a:lnSpc>
                <a:spcPct val="90000"/>
              </a:lnSpc>
              <a:spcBef>
                <a:spcPct val="30000"/>
              </a:spcBef>
              <a:buSzTx/>
              <a:buFontTx/>
              <a:buNone/>
            </a:pPr>
            <a:r>
              <a:rPr lang="en-US" altLang="en-US" sz="1600">
                <a:latin typeface="Arial" charset="0"/>
              </a:rPr>
              <a:t>		ORG	$1000</a:t>
            </a:r>
          </a:p>
          <a:p>
            <a:pPr>
              <a:lnSpc>
                <a:spcPct val="90000"/>
              </a:lnSpc>
              <a:spcBef>
                <a:spcPct val="30000"/>
              </a:spcBef>
              <a:buSzTx/>
              <a:buFontTx/>
              <a:buNone/>
            </a:pPr>
            <a:r>
              <a:rPr lang="en-US" altLang="en-US" sz="1600">
                <a:latin typeface="Arial" charset="0"/>
              </a:rPr>
              <a:t>		MOVW	#tc0_is,$3E6E	; set up interrupt vector for PT0</a:t>
            </a:r>
          </a:p>
          <a:p>
            <a:pPr>
              <a:lnSpc>
                <a:spcPct val="90000"/>
              </a:lnSpc>
              <a:spcBef>
                <a:spcPct val="30000"/>
              </a:spcBef>
              <a:buSzTx/>
              <a:buFontTx/>
              <a:buNone/>
            </a:pPr>
            <a:r>
              <a:rPr lang="en-US" altLang="en-US" sz="1600">
                <a:latin typeface="Arial" charset="0"/>
              </a:rPr>
              <a:t>		MOVB	#$90,TSCR	; enable TCNT with fast clear</a:t>
            </a:r>
          </a:p>
          <a:p>
            <a:pPr>
              <a:lnSpc>
                <a:spcPct val="90000"/>
              </a:lnSpc>
              <a:spcBef>
                <a:spcPct val="30000"/>
              </a:spcBef>
              <a:buSzTx/>
              <a:buFontTx/>
              <a:buNone/>
            </a:pPr>
            <a:r>
              <a:rPr lang="en-US" altLang="en-US" sz="1600">
                <a:latin typeface="Arial" charset="0"/>
              </a:rPr>
              <a:t>		MOVB	#$02,TMSK2	; no overflow interrupt, set prescale to 4</a:t>
            </a:r>
          </a:p>
          <a:p>
            <a:pPr>
              <a:lnSpc>
                <a:spcPct val="90000"/>
              </a:lnSpc>
              <a:spcBef>
                <a:spcPct val="30000"/>
              </a:spcBef>
              <a:buSzTx/>
              <a:buFontTx/>
              <a:buNone/>
            </a:pPr>
            <a:r>
              <a:rPr lang="en-US" altLang="en-US" sz="1600">
                <a:latin typeface="Arial" charset="0"/>
              </a:rPr>
              <a:t>		MOVB	#$02,TIOS	; enable IC0 and OC1</a:t>
            </a:r>
          </a:p>
          <a:p>
            <a:pPr>
              <a:lnSpc>
                <a:spcPct val="90000"/>
              </a:lnSpc>
              <a:spcBef>
                <a:spcPct val="30000"/>
              </a:spcBef>
              <a:buSzTx/>
              <a:buFontTx/>
              <a:buNone/>
            </a:pPr>
            <a:r>
              <a:rPr lang="en-US" altLang="en-US" sz="1600">
                <a:latin typeface="Arial" charset="0"/>
              </a:rPr>
              <a:t>		MOVB	#$01,TCTL4	; capture the rising edge</a:t>
            </a:r>
          </a:p>
          <a:p>
            <a:pPr>
              <a:lnSpc>
                <a:spcPct val="90000"/>
              </a:lnSpc>
              <a:spcBef>
                <a:spcPct val="30000"/>
              </a:spcBef>
              <a:buSzTx/>
              <a:buFontTx/>
              <a:buNone/>
            </a:pPr>
            <a:r>
              <a:rPr lang="en-US" altLang="en-US" sz="1600">
                <a:latin typeface="Arial" charset="0"/>
              </a:rPr>
              <a:t>		LDD	TC0		; clear capture 0 flag</a:t>
            </a:r>
          </a:p>
          <a:p>
            <a:pPr>
              <a:lnSpc>
                <a:spcPct val="90000"/>
              </a:lnSpc>
              <a:spcBef>
                <a:spcPct val="30000"/>
              </a:spcBef>
              <a:buSzTx/>
              <a:buFontTx/>
              <a:buNone/>
            </a:pPr>
            <a:r>
              <a:rPr lang="en-US" altLang="en-US" sz="1600">
                <a:latin typeface="Arial" charset="0"/>
              </a:rPr>
              <a:t>		CLI			 ; enable global interrupt mask</a:t>
            </a:r>
          </a:p>
          <a:p>
            <a:pPr>
              <a:lnSpc>
                <a:spcPct val="90000"/>
              </a:lnSpc>
              <a:spcBef>
                <a:spcPct val="30000"/>
              </a:spcBef>
              <a:buSzTx/>
              <a:buFontTx/>
              <a:buNone/>
            </a:pPr>
            <a:r>
              <a:rPr lang="en-US" altLang="en-US" sz="1600">
                <a:solidFill>
                  <a:srgbClr val="000000"/>
                </a:solidFill>
                <a:latin typeface="Arial" charset="0"/>
              </a:rPr>
              <a:t>redo		MOVB	#100,oc_cnt	; prepare OC1 for 100 of 10 ms</a:t>
            </a:r>
          </a:p>
          <a:p>
            <a:pPr>
              <a:lnSpc>
                <a:spcPct val="90000"/>
              </a:lnSpc>
              <a:spcBef>
                <a:spcPct val="30000"/>
              </a:spcBef>
              <a:buSzTx/>
              <a:buFontTx/>
              <a:buNone/>
            </a:pPr>
            <a:r>
              <a:rPr lang="en-US" altLang="en-US" sz="1600">
                <a:solidFill>
                  <a:srgbClr val="000000"/>
                </a:solidFill>
                <a:latin typeface="Arial" charset="0"/>
              </a:rPr>
              <a:t>		MOVW	#0,frequency	; initialize frequency count to 0</a:t>
            </a:r>
          </a:p>
          <a:p>
            <a:pPr>
              <a:lnSpc>
                <a:spcPct val="80000"/>
              </a:lnSpc>
              <a:buSzTx/>
              <a:buFontTx/>
              <a:buNone/>
            </a:pPr>
            <a:r>
              <a:rPr lang="en-US" altLang="en-US" sz="1600">
                <a:latin typeface="Arial" charset="0"/>
              </a:rPr>
              <a:t>		BSET	TMSK1,$01	; enable IC0 interrupt</a:t>
            </a:r>
          </a:p>
          <a:p>
            <a:pPr>
              <a:lnSpc>
                <a:spcPct val="90000"/>
              </a:lnSpc>
              <a:spcBef>
                <a:spcPct val="30000"/>
              </a:spcBef>
              <a:buSzTx/>
              <a:buFontTx/>
              <a:buNone/>
            </a:pPr>
            <a:r>
              <a:rPr lang="en-US" altLang="en-US" sz="1600">
                <a:latin typeface="Arial" charset="0"/>
              </a:rPr>
              <a:t>		LDD	TCNT		; start OC1 operation with 10 </a:t>
            </a:r>
            <a:r>
              <a:rPr lang="en-US" altLang="en-US" sz="1600">
                <a:latin typeface="Arial" charset="0"/>
                <a:sym typeface="Symbol" pitchFamily="18" charset="2"/>
              </a:rPr>
              <a:t>ms</a:t>
            </a:r>
          </a:p>
          <a:p>
            <a:pPr>
              <a:lnSpc>
                <a:spcPct val="90000"/>
              </a:lnSpc>
              <a:spcBef>
                <a:spcPct val="30000"/>
              </a:spcBef>
              <a:buSzTx/>
              <a:buFontTx/>
              <a:buNone/>
            </a:pPr>
            <a:r>
              <a:rPr lang="en-US" altLang="en-US" sz="1600">
                <a:latin typeface="Arial" charset="0"/>
                <a:sym typeface="Symbol" pitchFamily="18" charset="2"/>
              </a:rPr>
              <a:t>repeat		ADDD	#60000		 ;</a:t>
            </a:r>
          </a:p>
          <a:p>
            <a:pPr>
              <a:lnSpc>
                <a:spcPct val="90000"/>
              </a:lnSpc>
              <a:spcBef>
                <a:spcPct val="30000"/>
              </a:spcBef>
              <a:buSzTx/>
              <a:buFontTx/>
              <a:buNone/>
            </a:pPr>
            <a:r>
              <a:rPr lang="en-US" altLang="en-US" sz="1600">
                <a:latin typeface="Arial" charset="0"/>
                <a:sym typeface="Symbol" pitchFamily="18" charset="2"/>
              </a:rPr>
              <a:t>		STD	TC1		  ;</a:t>
            </a:r>
          </a:p>
          <a:p>
            <a:pPr>
              <a:lnSpc>
                <a:spcPct val="90000"/>
              </a:lnSpc>
              <a:spcBef>
                <a:spcPct val="30000"/>
              </a:spcBef>
              <a:buSzTx/>
              <a:buFontTx/>
              <a:buNone/>
            </a:pPr>
            <a:r>
              <a:rPr lang="en-US" altLang="en-US" sz="1600">
                <a:latin typeface="Arial" charset="0"/>
                <a:sym typeface="Symbol" pitchFamily="18" charset="2"/>
              </a:rPr>
              <a:t>w_lp		BRCLR	TFLG1,$02,w_lp	; wait until OC1 flag goes high</a:t>
            </a:r>
          </a:p>
          <a:p>
            <a:pPr>
              <a:lnSpc>
                <a:spcPct val="90000"/>
              </a:lnSpc>
              <a:spcBef>
                <a:spcPct val="30000"/>
              </a:spcBef>
              <a:buSzTx/>
              <a:buFontTx/>
              <a:buNone/>
            </a:pPr>
            <a:r>
              <a:rPr lang="en-US" altLang="en-US" sz="1600">
                <a:latin typeface="Arial" charset="0"/>
                <a:sym typeface="Symbol" pitchFamily="18" charset="2"/>
              </a:rPr>
              <a:t>		LDD	TC1		; clear flag &amp; start the next 10 ms</a:t>
            </a:r>
          </a:p>
          <a:p>
            <a:pPr>
              <a:lnSpc>
                <a:spcPct val="90000"/>
              </a:lnSpc>
              <a:spcBef>
                <a:spcPct val="30000"/>
              </a:spcBef>
              <a:buSzTx/>
              <a:buFontTx/>
              <a:buNone/>
            </a:pPr>
            <a:r>
              <a:rPr lang="en-US" altLang="en-US" sz="1600">
                <a:latin typeface="Arial" charset="0"/>
                <a:sym typeface="Symbol" pitchFamily="18" charset="2"/>
              </a:rPr>
              <a:t>		DEC	oc_cnt		 ;</a:t>
            </a:r>
          </a:p>
          <a:p>
            <a:pPr>
              <a:lnSpc>
                <a:spcPct val="90000"/>
              </a:lnSpc>
              <a:spcBef>
                <a:spcPct val="30000"/>
              </a:spcBef>
              <a:buSzTx/>
              <a:buFontTx/>
              <a:buNone/>
            </a:pPr>
            <a:r>
              <a:rPr lang="en-US" altLang="en-US" sz="1600">
                <a:latin typeface="Arial" charset="0"/>
                <a:sym typeface="Symbol" pitchFamily="18" charset="2"/>
              </a:rPr>
              <a:t>		BNE	repeat		  ;</a:t>
            </a:r>
          </a:p>
          <a:p>
            <a:pPr>
              <a:lnSpc>
                <a:spcPct val="80000"/>
              </a:lnSpc>
              <a:buSzTx/>
              <a:buFontTx/>
              <a:buNone/>
            </a:pPr>
            <a:r>
              <a:rPr lang="en-US" altLang="en-US" sz="1600">
                <a:solidFill>
                  <a:srgbClr val="000000"/>
                </a:solidFill>
                <a:latin typeface="Arial" charset="0"/>
              </a:rPr>
              <a:t>		BCLR	TMSK1,$01	; disable IC0 interrupt</a:t>
            </a:r>
            <a:endParaRPr lang="en-US" altLang="en-US" sz="1600">
              <a:latin typeface="Arial" charset="0"/>
              <a:sym typeface="Symbol" pitchFamily="18" charset="2"/>
            </a:endParaRPr>
          </a:p>
          <a:p>
            <a:pPr>
              <a:lnSpc>
                <a:spcPct val="90000"/>
              </a:lnSpc>
              <a:spcBef>
                <a:spcPct val="30000"/>
              </a:spcBef>
              <a:buSzTx/>
              <a:buFontTx/>
              <a:buNone/>
            </a:pPr>
            <a:r>
              <a:rPr lang="en-US" altLang="en-US" sz="1600">
                <a:latin typeface="Arial" charset="0"/>
                <a:sym typeface="Symbol" pitchFamily="18" charset="2"/>
              </a:rPr>
              <a:t>		LDD	frequency		; wait until OC0 pin goes low</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4915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2E5065C-17AF-4EE0-BD8B-A97665DDD56E}" type="slidenum">
              <a:rPr lang="en-US" altLang="en-US" sz="1800" smtClean="0">
                <a:solidFill>
                  <a:srgbClr val="8A3704"/>
                </a:solidFill>
              </a:rPr>
              <a:pPr>
                <a:spcBef>
                  <a:spcPct val="0"/>
                </a:spcBef>
                <a:buSzTx/>
                <a:buFontTx/>
                <a:buNone/>
              </a:pPr>
              <a:t>47</a:t>
            </a:fld>
            <a:endParaRPr lang="en-US" altLang="en-US" sz="1800" smtClean="0">
              <a:solidFill>
                <a:srgbClr val="8A3704"/>
              </a:solidFill>
            </a:endParaRPr>
          </a:p>
        </p:txBody>
      </p:sp>
      <p:sp>
        <p:nvSpPr>
          <p:cNvPr id="49157"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49158" name="Text Box 5"/>
          <p:cNvSpPr txBox="1">
            <a:spLocks noChangeArrowheads="1"/>
          </p:cNvSpPr>
          <p:nvPr/>
        </p:nvSpPr>
        <p:spPr bwMode="auto">
          <a:xfrm>
            <a:off x="381000" y="463550"/>
            <a:ext cx="8382000" cy="5976938"/>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0000"/>
              </a:lnSpc>
              <a:spcBef>
                <a:spcPct val="30000"/>
              </a:spcBef>
              <a:buSzTx/>
              <a:buFontTx/>
              <a:buNone/>
            </a:pPr>
            <a:r>
              <a:rPr lang="en-US" altLang="en-US" sz="1600">
                <a:latin typeface="Arial" charset="0"/>
              </a:rPr>
              <a:t>		PSHD</a:t>
            </a:r>
          </a:p>
          <a:p>
            <a:pPr>
              <a:lnSpc>
                <a:spcPct val="80000"/>
              </a:lnSpc>
              <a:spcBef>
                <a:spcPct val="30000"/>
              </a:spcBef>
              <a:buSzTx/>
              <a:buFontTx/>
              <a:buNone/>
            </a:pPr>
            <a:r>
              <a:rPr lang="en-US" altLang="en-US" sz="1600">
                <a:latin typeface="Arial" charset="0"/>
              </a:rPr>
              <a:t>		LDD	#msg		; print the value out</a:t>
            </a:r>
          </a:p>
          <a:p>
            <a:pPr>
              <a:lnSpc>
                <a:spcPct val="80000"/>
              </a:lnSpc>
              <a:spcBef>
                <a:spcPct val="30000"/>
              </a:spcBef>
              <a:buSzTx/>
              <a:buFontTx/>
              <a:buNone/>
            </a:pPr>
            <a:r>
              <a:rPr lang="en-US" altLang="en-US" sz="1600">
                <a:latin typeface="Arial" charset="0"/>
              </a:rPr>
              <a:t>		LDX	printf		 ; </a:t>
            </a:r>
          </a:p>
          <a:p>
            <a:pPr>
              <a:lnSpc>
                <a:spcPct val="80000"/>
              </a:lnSpc>
              <a:spcBef>
                <a:spcPct val="30000"/>
              </a:spcBef>
              <a:buSzTx/>
              <a:buFontTx/>
              <a:buNone/>
            </a:pPr>
            <a:r>
              <a:rPr lang="en-US" altLang="en-US" sz="1600">
                <a:latin typeface="Arial" charset="0"/>
              </a:rPr>
              <a:t>		JSR	0,X		  ; </a:t>
            </a:r>
          </a:p>
          <a:p>
            <a:pPr>
              <a:lnSpc>
                <a:spcPct val="80000"/>
              </a:lnSpc>
              <a:spcBef>
                <a:spcPct val="30000"/>
              </a:spcBef>
              <a:buSzTx/>
              <a:buFontTx/>
              <a:buNone/>
            </a:pPr>
            <a:r>
              <a:rPr lang="en-US" altLang="en-US" sz="1600">
                <a:latin typeface="Arial" charset="0"/>
              </a:rPr>
              <a:t>		LEAS	2,SP		; balance the stack</a:t>
            </a:r>
          </a:p>
          <a:p>
            <a:pPr>
              <a:lnSpc>
                <a:spcPct val="80000"/>
              </a:lnSpc>
              <a:spcBef>
                <a:spcPct val="30000"/>
              </a:spcBef>
              <a:buSzTx/>
              <a:buFontTx/>
              <a:buNone/>
            </a:pPr>
            <a:r>
              <a:rPr lang="en-US" altLang="en-US" sz="1600">
                <a:latin typeface="Arial" charset="0"/>
              </a:rPr>
              <a:t>		JMP	redo	</a:t>
            </a:r>
          </a:p>
          <a:p>
            <a:pPr>
              <a:lnSpc>
                <a:spcPct val="80000"/>
              </a:lnSpc>
              <a:spcBef>
                <a:spcPct val="30000"/>
              </a:spcBef>
              <a:buSzTx/>
              <a:buFontTx/>
              <a:buNone/>
            </a:pPr>
            <a:r>
              <a:rPr lang="en-US" altLang="en-US" sz="1600">
                <a:latin typeface="Arial" charset="0"/>
              </a:rPr>
              <a:t>		SWI</a:t>
            </a:r>
          </a:p>
          <a:p>
            <a:pPr>
              <a:lnSpc>
                <a:spcPct val="80000"/>
              </a:lnSpc>
              <a:spcBef>
                <a:spcPct val="30000"/>
              </a:spcBef>
              <a:buSzTx/>
              <a:buFontTx/>
              <a:buNone/>
            </a:pPr>
            <a:endParaRPr lang="en-US" altLang="en-US" sz="1600">
              <a:latin typeface="Arial" charset="0"/>
            </a:endParaRPr>
          </a:p>
          <a:p>
            <a:pPr>
              <a:lnSpc>
                <a:spcPct val="80000"/>
              </a:lnSpc>
              <a:spcBef>
                <a:spcPct val="30000"/>
              </a:spcBef>
              <a:buSzTx/>
              <a:buFontTx/>
              <a:buNone/>
            </a:pPr>
            <a:r>
              <a:rPr lang="en-US" altLang="en-US" sz="1600">
                <a:latin typeface="Arial" charset="0"/>
              </a:rPr>
              <a:t>tc0_is		LDD	TC0		; clear flag</a:t>
            </a:r>
          </a:p>
          <a:p>
            <a:pPr>
              <a:lnSpc>
                <a:spcPct val="80000"/>
              </a:lnSpc>
              <a:spcBef>
                <a:spcPct val="30000"/>
              </a:spcBef>
              <a:buSzTx/>
              <a:buFontTx/>
              <a:buNone/>
            </a:pPr>
            <a:r>
              <a:rPr lang="en-US" altLang="en-US" sz="1600">
                <a:latin typeface="Arial" charset="0"/>
              </a:rPr>
              <a:t>		LDX	frequency		; increment frequency count</a:t>
            </a:r>
          </a:p>
          <a:p>
            <a:pPr>
              <a:lnSpc>
                <a:spcPct val="80000"/>
              </a:lnSpc>
              <a:spcBef>
                <a:spcPct val="30000"/>
              </a:spcBef>
              <a:buSzTx/>
              <a:buFontTx/>
              <a:buNone/>
            </a:pPr>
            <a:r>
              <a:rPr lang="en-US" altLang="en-US" sz="1600">
                <a:latin typeface="Arial" charset="0"/>
              </a:rPr>
              <a:t>		INX			 ; </a:t>
            </a:r>
          </a:p>
          <a:p>
            <a:pPr>
              <a:lnSpc>
                <a:spcPct val="80000"/>
              </a:lnSpc>
              <a:spcBef>
                <a:spcPct val="30000"/>
              </a:spcBef>
              <a:buSzTx/>
              <a:buFontTx/>
              <a:buNone/>
            </a:pPr>
            <a:r>
              <a:rPr lang="en-US" altLang="en-US" sz="1600">
                <a:latin typeface="Arial" charset="0"/>
              </a:rPr>
              <a:t>		STX	frequency		   ; </a:t>
            </a:r>
          </a:p>
          <a:p>
            <a:pPr>
              <a:lnSpc>
                <a:spcPct val="80000"/>
              </a:lnSpc>
              <a:spcBef>
                <a:spcPct val="30000"/>
              </a:spcBef>
              <a:buSzTx/>
              <a:buFontTx/>
              <a:buNone/>
            </a:pPr>
            <a:r>
              <a:rPr lang="en-US" altLang="en-US" sz="1600">
                <a:latin typeface="Arial" charset="0"/>
              </a:rPr>
              <a:t>		RTI			 ; </a:t>
            </a:r>
          </a:p>
          <a:p>
            <a:pPr>
              <a:lnSpc>
                <a:spcPct val="80000"/>
              </a:lnSpc>
              <a:spcBef>
                <a:spcPct val="30000"/>
              </a:spcBef>
              <a:buSzTx/>
              <a:buFontTx/>
              <a:buNone/>
            </a:pPr>
            <a:endParaRPr lang="en-US" altLang="en-US" sz="1600">
              <a:latin typeface="Arial" charset="0"/>
            </a:endParaRPr>
          </a:p>
          <a:p>
            <a:pPr>
              <a:lnSpc>
                <a:spcPct val="80000"/>
              </a:lnSpc>
              <a:spcBef>
                <a:spcPct val="30000"/>
              </a:spcBef>
              <a:buSzTx/>
              <a:buFontTx/>
              <a:buNone/>
            </a:pPr>
            <a:r>
              <a:rPr lang="en-US" altLang="en-US" sz="1600">
                <a:latin typeface="Arial" charset="0"/>
              </a:rPr>
              <a:t>oc_cnt		RMB	1		</a:t>
            </a:r>
            <a:endParaRPr lang="en-US" altLang="en-US" sz="1600">
              <a:latin typeface="Arial" charset="0"/>
              <a:sym typeface="Symbol" pitchFamily="18" charset="2"/>
            </a:endParaRPr>
          </a:p>
          <a:p>
            <a:pPr>
              <a:lnSpc>
                <a:spcPct val="80000"/>
              </a:lnSpc>
              <a:spcBef>
                <a:spcPct val="30000"/>
              </a:spcBef>
              <a:buSzTx/>
              <a:buFontTx/>
              <a:buNone/>
            </a:pPr>
            <a:r>
              <a:rPr lang="en-US" altLang="en-US" sz="1600">
                <a:latin typeface="Arial" charset="0"/>
                <a:sym typeface="Symbol" pitchFamily="18" charset="2"/>
              </a:rPr>
              <a:t>frequency		RMB	2		</a:t>
            </a:r>
          </a:p>
          <a:p>
            <a:pPr>
              <a:lnSpc>
                <a:spcPct val="80000"/>
              </a:lnSpc>
              <a:spcBef>
                <a:spcPct val="30000"/>
              </a:spcBef>
              <a:buSzTx/>
              <a:buFontTx/>
              <a:buNone/>
            </a:pPr>
            <a:r>
              <a:rPr lang="en-US" altLang="en-US" sz="1600">
                <a:latin typeface="Arial" charset="0"/>
                <a:sym typeface="Symbol" pitchFamily="18" charset="2"/>
              </a:rPr>
              <a:t>msg		DB	CR,LF</a:t>
            </a:r>
          </a:p>
          <a:p>
            <a:pPr>
              <a:lnSpc>
                <a:spcPct val="80000"/>
              </a:lnSpc>
              <a:spcBef>
                <a:spcPct val="30000"/>
              </a:spcBef>
              <a:buSzTx/>
              <a:buFontTx/>
              <a:buNone/>
            </a:pPr>
            <a:r>
              <a:rPr lang="en-US" altLang="en-US" sz="1600">
                <a:latin typeface="Arial" charset="0"/>
                <a:sym typeface="Symbol" pitchFamily="18" charset="2"/>
              </a:rPr>
              <a:t>		FCC	‘The frequency is %d’</a:t>
            </a:r>
          </a:p>
          <a:p>
            <a:pPr>
              <a:lnSpc>
                <a:spcPct val="80000"/>
              </a:lnSpc>
              <a:spcBef>
                <a:spcPct val="30000"/>
              </a:spcBef>
              <a:buSzTx/>
              <a:buFontTx/>
              <a:buNone/>
            </a:pPr>
            <a:r>
              <a:rPr lang="en-US" altLang="en-US" sz="1600">
                <a:latin typeface="Arial" charset="0"/>
                <a:sym typeface="Symbol" pitchFamily="18" charset="2"/>
              </a:rPr>
              <a:t>		DB	CR,LF,0		</a:t>
            </a:r>
          </a:p>
          <a:p>
            <a:pPr>
              <a:lnSpc>
                <a:spcPct val="80000"/>
              </a:lnSpc>
              <a:spcBef>
                <a:spcPct val="30000"/>
              </a:spcBef>
              <a:buSzTx/>
              <a:buFontTx/>
              <a:buNone/>
            </a:pPr>
            <a:r>
              <a:rPr lang="en-US" altLang="en-US" sz="1600">
                <a:latin typeface="Arial" charset="0"/>
                <a:sym typeface="Symbol" pitchFamily="18" charset="2"/>
              </a:rPr>
              <a:t>CR		EQU	$0D		</a:t>
            </a:r>
          </a:p>
          <a:p>
            <a:pPr>
              <a:lnSpc>
                <a:spcPct val="80000"/>
              </a:lnSpc>
              <a:spcBef>
                <a:spcPct val="30000"/>
              </a:spcBef>
              <a:buSzTx/>
              <a:buFontTx/>
              <a:buNone/>
            </a:pPr>
            <a:r>
              <a:rPr lang="en-US" altLang="en-US" sz="1600">
                <a:latin typeface="Arial" charset="0"/>
                <a:sym typeface="Symbol" pitchFamily="18" charset="2"/>
              </a:rPr>
              <a:t>LF		EQU	$0A		</a:t>
            </a:r>
          </a:p>
          <a:p>
            <a:pPr>
              <a:lnSpc>
                <a:spcPct val="80000"/>
              </a:lnSpc>
              <a:spcBef>
                <a:spcPct val="30000"/>
              </a:spcBef>
              <a:buSzTx/>
              <a:buFontTx/>
              <a:buNone/>
            </a:pPr>
            <a:r>
              <a:rPr lang="en-US" altLang="en-US" sz="1600">
                <a:latin typeface="Arial" charset="0"/>
                <a:sym typeface="Symbol" pitchFamily="18" charset="2"/>
              </a:rPr>
              <a:t>		END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017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01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E6A25C4-B136-49F2-8F90-AD2DAE229636}" type="slidenum">
              <a:rPr lang="en-US" altLang="en-US" sz="1800" smtClean="0">
                <a:solidFill>
                  <a:srgbClr val="8A3704"/>
                </a:solidFill>
              </a:rPr>
              <a:pPr>
                <a:spcBef>
                  <a:spcPct val="0"/>
                </a:spcBef>
                <a:buSzTx/>
                <a:buFontTx/>
                <a:buNone/>
              </a:pPr>
              <a:t>48</a:t>
            </a:fld>
            <a:endParaRPr lang="en-US" altLang="en-US" sz="1800" smtClean="0">
              <a:solidFill>
                <a:srgbClr val="8A3704"/>
              </a:solidFill>
            </a:endParaRPr>
          </a:p>
        </p:txBody>
      </p:sp>
      <p:sp>
        <p:nvSpPr>
          <p:cNvPr id="50181" name="Rectangle 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0182" name="Rectangle 6"/>
          <p:cNvSpPr>
            <a:spLocks noChangeArrowheads="1"/>
          </p:cNvSpPr>
          <p:nvPr/>
        </p:nvSpPr>
        <p:spPr bwMode="auto">
          <a:xfrm>
            <a:off x="381000" y="68580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Clr>
                <a:srgbClr val="8A3704"/>
              </a:buClr>
              <a:buFont typeface="Wingdings" pitchFamily="2" charset="2"/>
              <a:buNone/>
            </a:pPr>
            <a:r>
              <a:rPr lang="en-US" altLang="en-US" sz="2000"/>
              <a:t>	Use the previous example and this time try to control both </a:t>
            </a:r>
            <a:r>
              <a:rPr lang="en-US" altLang="en-US" sz="2000" i="1">
                <a:solidFill>
                  <a:srgbClr val="8A3704"/>
                </a:solidFill>
              </a:rPr>
              <a:t>input-capture</a:t>
            </a:r>
            <a:r>
              <a:rPr lang="en-US" altLang="en-US" sz="2000"/>
              <a:t> and </a:t>
            </a:r>
            <a:r>
              <a:rPr lang="en-US" altLang="en-US" sz="2000" i="1">
                <a:solidFill>
                  <a:srgbClr val="8A3704"/>
                </a:solidFill>
              </a:rPr>
              <a:t>output-compare</a:t>
            </a:r>
            <a:r>
              <a:rPr lang="en-US" altLang="en-US" sz="2000"/>
              <a:t>  through interrupt handler to measures the frequency of an unknown signal attached to PT0 pin. Assume that E clock frequency is 24 MHz </a:t>
            </a:r>
          </a:p>
        </p:txBody>
      </p:sp>
      <p:sp>
        <p:nvSpPr>
          <p:cNvPr id="50183" name="Rectangle 7"/>
          <p:cNvSpPr>
            <a:spLocks noChangeArrowheads="1"/>
          </p:cNvSpPr>
          <p:nvPr/>
        </p:nvSpPr>
        <p:spPr bwMode="auto">
          <a:xfrm>
            <a:off x="381000" y="2514600"/>
            <a:ext cx="8153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FontTx/>
              <a:buNone/>
            </a:pPr>
            <a:r>
              <a:rPr lang="en-US" altLang="en-US" sz="2000" b="1" i="1">
                <a:solidFill>
                  <a:srgbClr val="800000"/>
                </a:solidFill>
              </a:rPr>
              <a:t>Solution :</a:t>
            </a:r>
            <a:r>
              <a:rPr lang="en-US" altLang="en-US" sz="2000">
                <a:solidFill>
                  <a:srgbClr val="8A3704"/>
                </a:solidFill>
              </a:rPr>
              <a:t> </a:t>
            </a:r>
          </a:p>
          <a:p>
            <a:pPr>
              <a:lnSpc>
                <a:spcPct val="110000"/>
              </a:lnSpc>
              <a:spcBef>
                <a:spcPct val="50000"/>
              </a:spcBef>
              <a:buClr>
                <a:srgbClr val="8A3704"/>
              </a:buClr>
              <a:buFont typeface="Wingdings" pitchFamily="2" charset="2"/>
              <a:buNone/>
            </a:pPr>
            <a:r>
              <a:rPr lang="en-US" altLang="en-US" sz="2000"/>
              <a:t>	In this case, since we are using interrupt for both functions, we need to consider to minimize the number of interrupts for gate keeping (1 second window) so input capture can readily access interrupt. We can accommodate this by choosing prescaler of 128. The clock cycle in this case would be 5 1/3 </a:t>
            </a:r>
            <a:r>
              <a:rPr lang="en-US" altLang="en-US" sz="2000">
                <a:sym typeface="Symbol" pitchFamily="18" charset="2"/>
              </a:rPr>
              <a:t>s. To create a 1 second gate, one need 187,500 clock cycles. This number is larger than 16-bit. Quarter of a second needs 46,875 clock cycle which is manageable.  This way OC interrupt will be called 4 times which is tolerable. </a:t>
            </a:r>
            <a:endParaRPr lang="en-US" altLang="en-US" sz="2000">
              <a:cs typeface="Times New Roman" pitchFamily="18" charset="0"/>
            </a:endParaRPr>
          </a:p>
        </p:txBody>
      </p:sp>
      <p:sp>
        <p:nvSpPr>
          <p:cNvPr id="50184" name="Line 8"/>
          <p:cNvSpPr>
            <a:spLocks noChangeShapeType="1"/>
          </p:cNvSpPr>
          <p:nvPr/>
        </p:nvSpPr>
        <p:spPr bwMode="auto">
          <a:xfrm>
            <a:off x="533400" y="22860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120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9047390-222D-4BEE-A83C-66E6D4064C53}" type="slidenum">
              <a:rPr lang="en-US" altLang="en-US" sz="1800" smtClean="0">
                <a:solidFill>
                  <a:srgbClr val="8A3704"/>
                </a:solidFill>
              </a:rPr>
              <a:pPr>
                <a:spcBef>
                  <a:spcPct val="0"/>
                </a:spcBef>
                <a:buSzTx/>
                <a:buFontTx/>
                <a:buNone/>
              </a:pPr>
              <a:t>49</a:t>
            </a:fld>
            <a:endParaRPr lang="en-US" altLang="en-US" sz="1800" smtClean="0">
              <a:solidFill>
                <a:srgbClr val="8A3704"/>
              </a:solidFill>
            </a:endParaRPr>
          </a:p>
        </p:txBody>
      </p:sp>
      <p:sp>
        <p:nvSpPr>
          <p:cNvPr id="51205" name="Rectangle 6"/>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1206" name="Text Box 7"/>
          <p:cNvSpPr txBox="1">
            <a:spLocks noChangeArrowheads="1"/>
          </p:cNvSpPr>
          <p:nvPr/>
        </p:nvSpPr>
        <p:spPr bwMode="auto">
          <a:xfrm>
            <a:off x="381000" y="381000"/>
            <a:ext cx="8382000" cy="6075363"/>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30000"/>
              </a:spcBef>
              <a:buSzTx/>
              <a:buFontTx/>
              <a:buNone/>
            </a:pPr>
            <a:r>
              <a:rPr lang="en-US" altLang="en-US" sz="1600" b="1">
                <a:latin typeface="Arial" charset="0"/>
              </a:rPr>
              <a:t>#include	reg9s12.h</a:t>
            </a:r>
          </a:p>
          <a:p>
            <a:pPr>
              <a:lnSpc>
                <a:spcPct val="90000"/>
              </a:lnSpc>
              <a:spcBef>
                <a:spcPct val="30000"/>
              </a:spcBef>
              <a:buSzTx/>
              <a:buFontTx/>
              <a:buNone/>
            </a:pPr>
            <a:r>
              <a:rPr lang="en-US" altLang="en-US" sz="1600" b="1">
                <a:latin typeface="Arial" charset="0"/>
              </a:rPr>
              <a:t>	ORG	$1000</a:t>
            </a:r>
          </a:p>
          <a:p>
            <a:pPr>
              <a:lnSpc>
                <a:spcPct val="90000"/>
              </a:lnSpc>
              <a:spcBef>
                <a:spcPct val="30000"/>
              </a:spcBef>
              <a:buSzTx/>
              <a:buFontTx/>
              <a:buNone/>
            </a:pPr>
            <a:r>
              <a:rPr lang="en-US" altLang="en-US" sz="1600" b="1">
                <a:latin typeface="Arial" charset="0"/>
              </a:rPr>
              <a:t>	MOVW	#tc0_is,$3E6E	; set up interrupt vector for PT0</a:t>
            </a:r>
          </a:p>
          <a:p>
            <a:pPr>
              <a:lnSpc>
                <a:spcPct val="90000"/>
              </a:lnSpc>
              <a:spcBef>
                <a:spcPct val="30000"/>
              </a:spcBef>
              <a:buSzTx/>
              <a:buFontTx/>
              <a:buNone/>
            </a:pPr>
            <a:r>
              <a:rPr lang="en-US" altLang="en-US" sz="1600" b="1">
                <a:latin typeface="Arial" charset="0"/>
              </a:rPr>
              <a:t>	MOVW	#tc1_is,$3E6C	; set up interrupt vector for PT1</a:t>
            </a:r>
          </a:p>
          <a:p>
            <a:pPr>
              <a:lnSpc>
                <a:spcPct val="90000"/>
              </a:lnSpc>
              <a:spcBef>
                <a:spcPct val="30000"/>
              </a:spcBef>
              <a:buSzTx/>
              <a:buFontTx/>
              <a:buNone/>
            </a:pPr>
            <a:r>
              <a:rPr lang="en-US" altLang="en-US" sz="1600" b="1">
                <a:latin typeface="Arial" charset="0"/>
              </a:rPr>
              <a:t>	MOVB	#$90,TSCR	; enable TCNT with fast clear</a:t>
            </a:r>
          </a:p>
          <a:p>
            <a:pPr>
              <a:lnSpc>
                <a:spcPct val="90000"/>
              </a:lnSpc>
              <a:spcBef>
                <a:spcPct val="30000"/>
              </a:spcBef>
              <a:buSzTx/>
              <a:buFontTx/>
              <a:buNone/>
            </a:pPr>
            <a:r>
              <a:rPr lang="en-US" altLang="en-US" sz="1600" b="1">
                <a:latin typeface="Arial" charset="0"/>
              </a:rPr>
              <a:t>	MOVB	#$07,TMSK2	; no overflow interrupt, set prescale to 128</a:t>
            </a:r>
          </a:p>
          <a:p>
            <a:pPr>
              <a:lnSpc>
                <a:spcPct val="90000"/>
              </a:lnSpc>
              <a:spcBef>
                <a:spcPct val="30000"/>
              </a:spcBef>
              <a:buSzTx/>
              <a:buFontTx/>
              <a:buNone/>
            </a:pPr>
            <a:r>
              <a:rPr lang="en-US" altLang="en-US" sz="1600" b="1">
                <a:latin typeface="Arial" charset="0"/>
              </a:rPr>
              <a:t>	MOVB	#$02,TIOS	; enable IC0 and OC1</a:t>
            </a:r>
          </a:p>
          <a:p>
            <a:pPr>
              <a:lnSpc>
                <a:spcPct val="90000"/>
              </a:lnSpc>
              <a:spcBef>
                <a:spcPct val="30000"/>
              </a:spcBef>
              <a:buSzTx/>
              <a:buFontTx/>
              <a:buNone/>
            </a:pPr>
            <a:r>
              <a:rPr lang="en-US" altLang="en-US" sz="1600" b="1">
                <a:latin typeface="Arial" charset="0"/>
              </a:rPr>
              <a:t>	MOVB	#4,oc_cnt		; prepare OC1 for 4 of 250 ms</a:t>
            </a:r>
          </a:p>
          <a:p>
            <a:pPr>
              <a:lnSpc>
                <a:spcPct val="90000"/>
              </a:lnSpc>
              <a:spcBef>
                <a:spcPct val="30000"/>
              </a:spcBef>
              <a:buSzTx/>
              <a:buFontTx/>
              <a:buNone/>
            </a:pPr>
            <a:r>
              <a:rPr lang="en-US" altLang="en-US" sz="1600" b="1">
                <a:latin typeface="Arial" charset="0"/>
              </a:rPr>
              <a:t>	MOVW	#0,frequency	; initialize frequency count to 0</a:t>
            </a:r>
          </a:p>
          <a:p>
            <a:pPr>
              <a:lnSpc>
                <a:spcPct val="90000"/>
              </a:lnSpc>
              <a:spcBef>
                <a:spcPct val="30000"/>
              </a:spcBef>
              <a:buSzTx/>
              <a:buFontTx/>
              <a:buNone/>
            </a:pPr>
            <a:r>
              <a:rPr lang="en-US" altLang="en-US" sz="1600" b="1">
                <a:latin typeface="Arial" charset="0"/>
              </a:rPr>
              <a:t>	MOVB	#$01,TCTL4	; capture the rising edge</a:t>
            </a:r>
          </a:p>
          <a:p>
            <a:pPr>
              <a:lnSpc>
                <a:spcPct val="90000"/>
              </a:lnSpc>
              <a:spcBef>
                <a:spcPct val="30000"/>
              </a:spcBef>
              <a:buSzTx/>
              <a:buFontTx/>
              <a:buNone/>
            </a:pPr>
            <a:r>
              <a:rPr lang="en-US" altLang="en-US" sz="1600" b="1">
                <a:latin typeface="Arial" charset="0"/>
              </a:rPr>
              <a:t>	LDD	TC1		; clear OC1 flag</a:t>
            </a:r>
          </a:p>
          <a:p>
            <a:pPr>
              <a:lnSpc>
                <a:spcPct val="90000"/>
              </a:lnSpc>
              <a:spcBef>
                <a:spcPct val="30000"/>
              </a:spcBef>
              <a:buSzTx/>
              <a:buFontTx/>
              <a:buNone/>
            </a:pPr>
            <a:r>
              <a:rPr lang="en-US" altLang="en-US" sz="1600" b="1">
                <a:latin typeface="Arial" charset="0"/>
              </a:rPr>
              <a:t>	BSET	TMSK1,$02	; enable OC1 interrupt</a:t>
            </a:r>
          </a:p>
          <a:p>
            <a:pPr>
              <a:lnSpc>
                <a:spcPct val="90000"/>
              </a:lnSpc>
              <a:spcBef>
                <a:spcPct val="30000"/>
              </a:spcBef>
              <a:buSzTx/>
              <a:buFontTx/>
              <a:buNone/>
            </a:pPr>
            <a:r>
              <a:rPr lang="en-US" altLang="en-US" sz="1600" b="1">
                <a:latin typeface="Arial" charset="0"/>
              </a:rPr>
              <a:t>	CLI			; enable global interrupt mask</a:t>
            </a:r>
          </a:p>
          <a:p>
            <a:pPr>
              <a:lnSpc>
                <a:spcPct val="90000"/>
              </a:lnSpc>
              <a:spcBef>
                <a:spcPct val="30000"/>
              </a:spcBef>
              <a:buSzTx/>
              <a:buFontTx/>
              <a:buNone/>
            </a:pPr>
            <a:r>
              <a:rPr lang="en-US" altLang="en-US" sz="1600" b="1">
                <a:latin typeface="Arial" charset="0"/>
                <a:sym typeface="Symbol" pitchFamily="18" charset="2"/>
              </a:rPr>
              <a:t>repeat	JMP	repeat		; infinite loop</a:t>
            </a:r>
          </a:p>
          <a:p>
            <a:pPr>
              <a:lnSpc>
                <a:spcPct val="90000"/>
              </a:lnSpc>
              <a:spcBef>
                <a:spcPct val="30000"/>
              </a:spcBef>
              <a:buSzTx/>
              <a:buFontTx/>
              <a:buNone/>
            </a:pPr>
            <a:r>
              <a:rPr lang="en-US" altLang="en-US" sz="1600" b="1">
                <a:latin typeface="Arial" charset="0"/>
                <a:sym typeface="Symbol" pitchFamily="18" charset="2"/>
              </a:rPr>
              <a:t>get	LDD	frequency	; pick up the frequency value in Hex</a:t>
            </a:r>
          </a:p>
          <a:p>
            <a:pPr>
              <a:lnSpc>
                <a:spcPct val="80000"/>
              </a:lnSpc>
              <a:spcBef>
                <a:spcPct val="30000"/>
              </a:spcBef>
              <a:buSzTx/>
              <a:buFontTx/>
              <a:buNone/>
            </a:pPr>
            <a:r>
              <a:rPr lang="en-US" altLang="en-US" sz="1600" b="1">
                <a:latin typeface="Arial" charset="0"/>
              </a:rPr>
              <a:t>	PSHD			; print the value out</a:t>
            </a:r>
          </a:p>
          <a:p>
            <a:pPr>
              <a:lnSpc>
                <a:spcPct val="80000"/>
              </a:lnSpc>
              <a:spcBef>
                <a:spcPct val="30000"/>
              </a:spcBef>
              <a:buSzTx/>
              <a:buFontTx/>
              <a:buNone/>
            </a:pPr>
            <a:r>
              <a:rPr lang="en-US" altLang="en-US" sz="1600" b="1">
                <a:latin typeface="Arial" charset="0"/>
              </a:rPr>
              <a:t>	LDD	#msg		 ;		</a:t>
            </a:r>
          </a:p>
          <a:p>
            <a:pPr>
              <a:lnSpc>
                <a:spcPct val="80000"/>
              </a:lnSpc>
              <a:spcBef>
                <a:spcPct val="30000"/>
              </a:spcBef>
              <a:buSzTx/>
              <a:buFontTx/>
              <a:buNone/>
            </a:pPr>
            <a:r>
              <a:rPr lang="en-US" altLang="en-US" sz="1600" b="1">
                <a:latin typeface="Arial" charset="0"/>
              </a:rPr>
              <a:t>	LDX	printf		  ; </a:t>
            </a:r>
          </a:p>
          <a:p>
            <a:pPr>
              <a:lnSpc>
                <a:spcPct val="80000"/>
              </a:lnSpc>
              <a:spcBef>
                <a:spcPct val="30000"/>
              </a:spcBef>
              <a:buSzTx/>
              <a:buFontTx/>
              <a:buNone/>
            </a:pPr>
            <a:r>
              <a:rPr lang="en-US" altLang="en-US" sz="1600" b="1">
                <a:latin typeface="Arial" charset="0"/>
              </a:rPr>
              <a:t>	JSR	0,X		   ; </a:t>
            </a:r>
          </a:p>
          <a:p>
            <a:pPr>
              <a:lnSpc>
                <a:spcPct val="80000"/>
              </a:lnSpc>
              <a:spcBef>
                <a:spcPct val="30000"/>
              </a:spcBef>
              <a:buSzTx/>
              <a:buFontTx/>
              <a:buNone/>
            </a:pPr>
            <a:r>
              <a:rPr lang="en-US" altLang="en-US" sz="1600" b="1">
                <a:latin typeface="Arial" charset="0"/>
              </a:rPr>
              <a:t>	LEAS	2,SP		; balance the stack</a:t>
            </a:r>
          </a:p>
          <a:p>
            <a:pPr>
              <a:lnSpc>
                <a:spcPct val="80000"/>
              </a:lnSpc>
              <a:spcBef>
                <a:spcPct val="30000"/>
              </a:spcBef>
              <a:buSzTx/>
              <a:buFontTx/>
              <a:buNone/>
            </a:pPr>
            <a:r>
              <a:rPr lang="en-US" altLang="en-US" sz="1600" b="1">
                <a:latin typeface="Arial" charset="0"/>
              </a:rPr>
              <a:t>	SWI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1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E97B767-222E-4782-93CE-AB3469F4629E}" type="slidenum">
              <a:rPr lang="en-US" altLang="en-US" sz="1800" smtClean="0">
                <a:solidFill>
                  <a:srgbClr val="8A3704"/>
                </a:solidFill>
              </a:rPr>
              <a:pPr>
                <a:spcBef>
                  <a:spcPct val="0"/>
                </a:spcBef>
                <a:buSzTx/>
                <a:buFontTx/>
                <a:buNone/>
              </a:pPr>
              <a:t>5</a:t>
            </a:fld>
            <a:endParaRPr lang="en-US" altLang="en-US" sz="1800" smtClean="0">
              <a:solidFill>
                <a:srgbClr val="8A3704"/>
              </a:solidFill>
            </a:endParaRPr>
          </a:p>
        </p:txBody>
      </p:sp>
      <p:sp>
        <p:nvSpPr>
          <p:cNvPr id="6149" name="Rectangle 13"/>
          <p:cNvSpPr>
            <a:spLocks noChangeArrowheads="1"/>
          </p:cNvSpPr>
          <p:nvPr/>
        </p:nvSpPr>
        <p:spPr bwMode="auto">
          <a:xfrm>
            <a:off x="2286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Functions </a:t>
            </a:r>
            <a:r>
              <a:rPr lang="en-US" altLang="en-US" sz="1600" i="1" u="sng">
                <a:solidFill>
                  <a:srgbClr val="8A3704"/>
                </a:solidFill>
              </a:rPr>
              <a:t>cont’d …</a:t>
            </a:r>
          </a:p>
        </p:txBody>
      </p:sp>
      <p:sp>
        <p:nvSpPr>
          <p:cNvPr id="6150" name="Rectangle 14"/>
          <p:cNvSpPr>
            <a:spLocks noChangeArrowheads="1"/>
          </p:cNvSpPr>
          <p:nvPr/>
        </p:nvSpPr>
        <p:spPr bwMode="auto">
          <a:xfrm>
            <a:off x="3962400" y="152400"/>
            <a:ext cx="4038600" cy="6324600"/>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grpSp>
        <p:nvGrpSpPr>
          <p:cNvPr id="6151" name="Group 27"/>
          <p:cNvGrpSpPr>
            <a:grpSpLocks/>
          </p:cNvGrpSpPr>
          <p:nvPr/>
        </p:nvGrpSpPr>
        <p:grpSpPr bwMode="auto">
          <a:xfrm>
            <a:off x="5926138" y="152400"/>
            <a:ext cx="2455862" cy="787400"/>
            <a:chOff x="816" y="1200"/>
            <a:chExt cx="1547" cy="496"/>
          </a:xfrm>
        </p:grpSpPr>
        <p:sp>
          <p:nvSpPr>
            <p:cNvPr id="6289" name="Rectangle 15"/>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90" name="Rectangle 16"/>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91" name="Text Box 17"/>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92" name="Text Box 18"/>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93" name="Text Box 19"/>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0</a:t>
              </a:r>
            </a:p>
          </p:txBody>
        </p:sp>
        <p:grpSp>
          <p:nvGrpSpPr>
            <p:cNvPr id="6294" name="Group 26"/>
            <p:cNvGrpSpPr>
              <a:grpSpLocks/>
            </p:cNvGrpSpPr>
            <p:nvPr/>
          </p:nvGrpSpPr>
          <p:grpSpPr bwMode="auto">
            <a:xfrm>
              <a:off x="1782" y="1459"/>
              <a:ext cx="581" cy="144"/>
              <a:chOff x="1776" y="1440"/>
              <a:chExt cx="581" cy="144"/>
            </a:xfrm>
          </p:grpSpPr>
          <p:sp>
            <p:nvSpPr>
              <p:cNvPr id="6295" name="Line 20"/>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96" name="Line 21"/>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97" name="Line 22"/>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98" name="Group 25"/>
              <p:cNvGrpSpPr>
                <a:grpSpLocks/>
              </p:cNvGrpSpPr>
              <p:nvPr/>
            </p:nvGrpSpPr>
            <p:grpSpPr bwMode="auto">
              <a:xfrm>
                <a:off x="1925" y="1510"/>
                <a:ext cx="432" cy="0"/>
                <a:chOff x="1920" y="1488"/>
                <a:chExt cx="432" cy="0"/>
              </a:xfrm>
            </p:grpSpPr>
            <p:sp>
              <p:nvSpPr>
                <p:cNvPr id="6299" name="Line 23"/>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00" name="Line 24"/>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6152" name="Group 28"/>
          <p:cNvGrpSpPr>
            <a:grpSpLocks/>
          </p:cNvGrpSpPr>
          <p:nvPr/>
        </p:nvGrpSpPr>
        <p:grpSpPr bwMode="auto">
          <a:xfrm>
            <a:off x="5943600" y="914400"/>
            <a:ext cx="2455863" cy="787400"/>
            <a:chOff x="816" y="1200"/>
            <a:chExt cx="1547" cy="496"/>
          </a:xfrm>
        </p:grpSpPr>
        <p:sp>
          <p:nvSpPr>
            <p:cNvPr id="6277" name="Rectangle 29"/>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78" name="Rectangle 30"/>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79" name="Text Box 31"/>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80" name="Text Box 32"/>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81" name="Text Box 33"/>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1</a:t>
              </a:r>
            </a:p>
          </p:txBody>
        </p:sp>
        <p:grpSp>
          <p:nvGrpSpPr>
            <p:cNvPr id="6282" name="Group 34"/>
            <p:cNvGrpSpPr>
              <a:grpSpLocks/>
            </p:cNvGrpSpPr>
            <p:nvPr/>
          </p:nvGrpSpPr>
          <p:grpSpPr bwMode="auto">
            <a:xfrm>
              <a:off x="1782" y="1459"/>
              <a:ext cx="581" cy="144"/>
              <a:chOff x="1776" y="1440"/>
              <a:chExt cx="581" cy="144"/>
            </a:xfrm>
          </p:grpSpPr>
          <p:sp>
            <p:nvSpPr>
              <p:cNvPr id="6283" name="Line 35"/>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84" name="Line 36"/>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85" name="Line 37"/>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86" name="Group 38"/>
              <p:cNvGrpSpPr>
                <a:grpSpLocks/>
              </p:cNvGrpSpPr>
              <p:nvPr/>
            </p:nvGrpSpPr>
            <p:grpSpPr bwMode="auto">
              <a:xfrm>
                <a:off x="1925" y="1510"/>
                <a:ext cx="432" cy="0"/>
                <a:chOff x="1920" y="1488"/>
                <a:chExt cx="432" cy="0"/>
              </a:xfrm>
            </p:grpSpPr>
            <p:sp>
              <p:nvSpPr>
                <p:cNvPr id="6287" name="Line 39"/>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88" name="Line 40"/>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6153" name="Group 41"/>
          <p:cNvGrpSpPr>
            <a:grpSpLocks/>
          </p:cNvGrpSpPr>
          <p:nvPr/>
        </p:nvGrpSpPr>
        <p:grpSpPr bwMode="auto">
          <a:xfrm>
            <a:off x="5943600" y="1676400"/>
            <a:ext cx="2455863" cy="787400"/>
            <a:chOff x="816" y="1200"/>
            <a:chExt cx="1547" cy="496"/>
          </a:xfrm>
        </p:grpSpPr>
        <p:sp>
          <p:nvSpPr>
            <p:cNvPr id="6265" name="Rectangle 42"/>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66" name="Rectangle 43"/>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67" name="Text Box 44"/>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68" name="Text Box 45"/>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69" name="Text Box 46"/>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2</a:t>
              </a:r>
            </a:p>
          </p:txBody>
        </p:sp>
        <p:grpSp>
          <p:nvGrpSpPr>
            <p:cNvPr id="6270" name="Group 47"/>
            <p:cNvGrpSpPr>
              <a:grpSpLocks/>
            </p:cNvGrpSpPr>
            <p:nvPr/>
          </p:nvGrpSpPr>
          <p:grpSpPr bwMode="auto">
            <a:xfrm>
              <a:off x="1782" y="1459"/>
              <a:ext cx="581" cy="144"/>
              <a:chOff x="1776" y="1440"/>
              <a:chExt cx="581" cy="144"/>
            </a:xfrm>
          </p:grpSpPr>
          <p:sp>
            <p:nvSpPr>
              <p:cNvPr id="6271" name="Line 48"/>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72" name="Line 49"/>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73" name="Line 50"/>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74" name="Group 51"/>
              <p:cNvGrpSpPr>
                <a:grpSpLocks/>
              </p:cNvGrpSpPr>
              <p:nvPr/>
            </p:nvGrpSpPr>
            <p:grpSpPr bwMode="auto">
              <a:xfrm>
                <a:off x="1925" y="1510"/>
                <a:ext cx="432" cy="0"/>
                <a:chOff x="1920" y="1488"/>
                <a:chExt cx="432" cy="0"/>
              </a:xfrm>
            </p:grpSpPr>
            <p:sp>
              <p:nvSpPr>
                <p:cNvPr id="6275" name="Line 52"/>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76" name="Line 53"/>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6154" name="Group 54"/>
          <p:cNvGrpSpPr>
            <a:grpSpLocks/>
          </p:cNvGrpSpPr>
          <p:nvPr/>
        </p:nvGrpSpPr>
        <p:grpSpPr bwMode="auto">
          <a:xfrm>
            <a:off x="5943600" y="2438400"/>
            <a:ext cx="2455863" cy="787400"/>
            <a:chOff x="816" y="1200"/>
            <a:chExt cx="1547" cy="496"/>
          </a:xfrm>
        </p:grpSpPr>
        <p:sp>
          <p:nvSpPr>
            <p:cNvPr id="6253" name="Rectangle 55"/>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54" name="Rectangle 56"/>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55" name="Text Box 57"/>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56" name="Text Box 58"/>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57" name="Text Box 59"/>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3</a:t>
              </a:r>
            </a:p>
          </p:txBody>
        </p:sp>
        <p:grpSp>
          <p:nvGrpSpPr>
            <p:cNvPr id="6258" name="Group 60"/>
            <p:cNvGrpSpPr>
              <a:grpSpLocks/>
            </p:cNvGrpSpPr>
            <p:nvPr/>
          </p:nvGrpSpPr>
          <p:grpSpPr bwMode="auto">
            <a:xfrm>
              <a:off x="1782" y="1459"/>
              <a:ext cx="581" cy="144"/>
              <a:chOff x="1776" y="1440"/>
              <a:chExt cx="581" cy="144"/>
            </a:xfrm>
          </p:grpSpPr>
          <p:sp>
            <p:nvSpPr>
              <p:cNvPr id="6259" name="Line 61"/>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60" name="Line 62"/>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61" name="Line 63"/>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62" name="Group 64"/>
              <p:cNvGrpSpPr>
                <a:grpSpLocks/>
              </p:cNvGrpSpPr>
              <p:nvPr/>
            </p:nvGrpSpPr>
            <p:grpSpPr bwMode="auto">
              <a:xfrm>
                <a:off x="1925" y="1510"/>
                <a:ext cx="432" cy="0"/>
                <a:chOff x="1920" y="1488"/>
                <a:chExt cx="432" cy="0"/>
              </a:xfrm>
            </p:grpSpPr>
            <p:sp>
              <p:nvSpPr>
                <p:cNvPr id="6263" name="Line 65"/>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64" name="Line 66"/>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6155" name="Group 67"/>
          <p:cNvGrpSpPr>
            <a:grpSpLocks/>
          </p:cNvGrpSpPr>
          <p:nvPr/>
        </p:nvGrpSpPr>
        <p:grpSpPr bwMode="auto">
          <a:xfrm>
            <a:off x="5943600" y="3200400"/>
            <a:ext cx="2455863" cy="787400"/>
            <a:chOff x="816" y="1200"/>
            <a:chExt cx="1547" cy="496"/>
          </a:xfrm>
        </p:grpSpPr>
        <p:sp>
          <p:nvSpPr>
            <p:cNvPr id="6241" name="Rectangle 68"/>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42" name="Rectangle 69"/>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43" name="Text Box 70"/>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44" name="Text Box 71"/>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45" name="Text Box 72"/>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4</a:t>
              </a:r>
            </a:p>
          </p:txBody>
        </p:sp>
        <p:grpSp>
          <p:nvGrpSpPr>
            <p:cNvPr id="6246" name="Group 73"/>
            <p:cNvGrpSpPr>
              <a:grpSpLocks/>
            </p:cNvGrpSpPr>
            <p:nvPr/>
          </p:nvGrpSpPr>
          <p:grpSpPr bwMode="auto">
            <a:xfrm>
              <a:off x="1782" y="1459"/>
              <a:ext cx="581" cy="144"/>
              <a:chOff x="1776" y="1440"/>
              <a:chExt cx="581" cy="144"/>
            </a:xfrm>
          </p:grpSpPr>
          <p:sp>
            <p:nvSpPr>
              <p:cNvPr id="6247" name="Line 74"/>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8" name="Line 75"/>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9" name="Line 76"/>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50" name="Group 77"/>
              <p:cNvGrpSpPr>
                <a:grpSpLocks/>
              </p:cNvGrpSpPr>
              <p:nvPr/>
            </p:nvGrpSpPr>
            <p:grpSpPr bwMode="auto">
              <a:xfrm>
                <a:off x="1925" y="1510"/>
                <a:ext cx="432" cy="0"/>
                <a:chOff x="1920" y="1488"/>
                <a:chExt cx="432" cy="0"/>
              </a:xfrm>
            </p:grpSpPr>
            <p:sp>
              <p:nvSpPr>
                <p:cNvPr id="6251" name="Line 78"/>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 name="Line 79"/>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6156" name="Group 80"/>
          <p:cNvGrpSpPr>
            <a:grpSpLocks/>
          </p:cNvGrpSpPr>
          <p:nvPr/>
        </p:nvGrpSpPr>
        <p:grpSpPr bwMode="auto">
          <a:xfrm>
            <a:off x="5943600" y="3962400"/>
            <a:ext cx="2455863" cy="787400"/>
            <a:chOff x="816" y="1200"/>
            <a:chExt cx="1547" cy="496"/>
          </a:xfrm>
        </p:grpSpPr>
        <p:sp>
          <p:nvSpPr>
            <p:cNvPr id="6229" name="Rectangle 81"/>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30" name="Rectangle 82"/>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31" name="Text Box 83"/>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32" name="Text Box 84"/>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33" name="Text Box 85"/>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5</a:t>
              </a:r>
            </a:p>
          </p:txBody>
        </p:sp>
        <p:grpSp>
          <p:nvGrpSpPr>
            <p:cNvPr id="6234" name="Group 86"/>
            <p:cNvGrpSpPr>
              <a:grpSpLocks/>
            </p:cNvGrpSpPr>
            <p:nvPr/>
          </p:nvGrpSpPr>
          <p:grpSpPr bwMode="auto">
            <a:xfrm>
              <a:off x="1782" y="1459"/>
              <a:ext cx="581" cy="144"/>
              <a:chOff x="1776" y="1440"/>
              <a:chExt cx="581" cy="144"/>
            </a:xfrm>
          </p:grpSpPr>
          <p:sp>
            <p:nvSpPr>
              <p:cNvPr id="6235" name="Line 87"/>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36" name="Line 88"/>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37" name="Line 89"/>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38" name="Group 90"/>
              <p:cNvGrpSpPr>
                <a:grpSpLocks/>
              </p:cNvGrpSpPr>
              <p:nvPr/>
            </p:nvGrpSpPr>
            <p:grpSpPr bwMode="auto">
              <a:xfrm>
                <a:off x="1925" y="1510"/>
                <a:ext cx="432" cy="0"/>
                <a:chOff x="1920" y="1488"/>
                <a:chExt cx="432" cy="0"/>
              </a:xfrm>
            </p:grpSpPr>
            <p:sp>
              <p:nvSpPr>
                <p:cNvPr id="6239" name="Line 91"/>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0" name="Line 92"/>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6157" name="Group 93"/>
          <p:cNvGrpSpPr>
            <a:grpSpLocks/>
          </p:cNvGrpSpPr>
          <p:nvPr/>
        </p:nvGrpSpPr>
        <p:grpSpPr bwMode="auto">
          <a:xfrm>
            <a:off x="5926138" y="4724400"/>
            <a:ext cx="2455862" cy="787400"/>
            <a:chOff x="816" y="1200"/>
            <a:chExt cx="1547" cy="496"/>
          </a:xfrm>
        </p:grpSpPr>
        <p:sp>
          <p:nvSpPr>
            <p:cNvPr id="6217" name="Rectangle 94"/>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18" name="Rectangle 95"/>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19" name="Text Box 96"/>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20" name="Text Box 97"/>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21" name="Text Box 98"/>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6</a:t>
              </a:r>
            </a:p>
          </p:txBody>
        </p:sp>
        <p:grpSp>
          <p:nvGrpSpPr>
            <p:cNvPr id="6222" name="Group 99"/>
            <p:cNvGrpSpPr>
              <a:grpSpLocks/>
            </p:cNvGrpSpPr>
            <p:nvPr/>
          </p:nvGrpSpPr>
          <p:grpSpPr bwMode="auto">
            <a:xfrm>
              <a:off x="1782" y="1459"/>
              <a:ext cx="581" cy="144"/>
              <a:chOff x="1776" y="1440"/>
              <a:chExt cx="581" cy="144"/>
            </a:xfrm>
          </p:grpSpPr>
          <p:sp>
            <p:nvSpPr>
              <p:cNvPr id="6223" name="Line 100"/>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24" name="Line 101"/>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25" name="Line 102"/>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26" name="Group 103"/>
              <p:cNvGrpSpPr>
                <a:grpSpLocks/>
              </p:cNvGrpSpPr>
              <p:nvPr/>
            </p:nvGrpSpPr>
            <p:grpSpPr bwMode="auto">
              <a:xfrm>
                <a:off x="1925" y="1510"/>
                <a:ext cx="432" cy="0"/>
                <a:chOff x="1920" y="1488"/>
                <a:chExt cx="432" cy="0"/>
              </a:xfrm>
            </p:grpSpPr>
            <p:sp>
              <p:nvSpPr>
                <p:cNvPr id="6227" name="Line 104"/>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28" name="Line 105"/>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6158" name="Group 106"/>
          <p:cNvGrpSpPr>
            <a:grpSpLocks/>
          </p:cNvGrpSpPr>
          <p:nvPr/>
        </p:nvGrpSpPr>
        <p:grpSpPr bwMode="auto">
          <a:xfrm>
            <a:off x="5943600" y="5486400"/>
            <a:ext cx="2455863" cy="787400"/>
            <a:chOff x="816" y="1200"/>
            <a:chExt cx="1547" cy="496"/>
          </a:xfrm>
        </p:grpSpPr>
        <p:sp>
          <p:nvSpPr>
            <p:cNvPr id="6205" name="Rectangle 107"/>
            <p:cNvSpPr>
              <a:spLocks noChangeArrowheads="1"/>
            </p:cNvSpPr>
            <p:nvPr/>
          </p:nvSpPr>
          <p:spPr bwMode="auto">
            <a:xfrm>
              <a:off x="864" y="1392"/>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06" name="Rectangle 108"/>
            <p:cNvSpPr>
              <a:spLocks noChangeArrowheads="1"/>
            </p:cNvSpPr>
            <p:nvPr/>
          </p:nvSpPr>
          <p:spPr bwMode="auto">
            <a:xfrm>
              <a:off x="864" y="1536"/>
              <a:ext cx="912" cy="14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07" name="Text Box 109"/>
            <p:cNvSpPr txBox="1">
              <a:spLocks noChangeArrowheads="1"/>
            </p:cNvSpPr>
            <p:nvPr/>
          </p:nvSpPr>
          <p:spPr bwMode="auto">
            <a:xfrm>
              <a:off x="911" y="135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Input Capture</a:t>
              </a:r>
            </a:p>
          </p:txBody>
        </p:sp>
        <p:sp>
          <p:nvSpPr>
            <p:cNvPr id="6208" name="Text Box 110"/>
            <p:cNvSpPr txBox="1">
              <a:spLocks noChangeArrowheads="1"/>
            </p:cNvSpPr>
            <p:nvPr/>
          </p:nvSpPr>
          <p:spPr bwMode="auto">
            <a:xfrm>
              <a:off x="830" y="150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Output Compare</a:t>
              </a:r>
            </a:p>
          </p:txBody>
        </p:sp>
        <p:sp>
          <p:nvSpPr>
            <p:cNvPr id="6209" name="Text Box 111"/>
            <p:cNvSpPr txBox="1">
              <a:spLocks noChangeArrowheads="1"/>
            </p:cNvSpPr>
            <p:nvPr/>
          </p:nvSpPr>
          <p:spPr bwMode="auto">
            <a:xfrm>
              <a:off x="816" y="12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Channel 7</a:t>
              </a:r>
            </a:p>
          </p:txBody>
        </p:sp>
        <p:grpSp>
          <p:nvGrpSpPr>
            <p:cNvPr id="6210" name="Group 112"/>
            <p:cNvGrpSpPr>
              <a:grpSpLocks/>
            </p:cNvGrpSpPr>
            <p:nvPr/>
          </p:nvGrpSpPr>
          <p:grpSpPr bwMode="auto">
            <a:xfrm>
              <a:off x="1782" y="1459"/>
              <a:ext cx="581" cy="144"/>
              <a:chOff x="1776" y="1440"/>
              <a:chExt cx="581" cy="144"/>
            </a:xfrm>
          </p:grpSpPr>
          <p:sp>
            <p:nvSpPr>
              <p:cNvPr id="6211" name="Line 113"/>
              <p:cNvSpPr>
                <a:spLocks noChangeShapeType="1"/>
              </p:cNvSpPr>
              <p:nvPr/>
            </p:nvSpPr>
            <p:spPr bwMode="auto">
              <a:xfrm>
                <a:off x="1776" y="1584"/>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12" name="Line 114"/>
              <p:cNvSpPr>
                <a:spLocks noChangeShapeType="1"/>
              </p:cNvSpPr>
              <p:nvPr/>
            </p:nvSpPr>
            <p:spPr bwMode="auto">
              <a:xfrm flipH="1">
                <a:off x="1776" y="1440"/>
                <a:ext cx="14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13" name="Line 115"/>
              <p:cNvSpPr>
                <a:spLocks noChangeShapeType="1"/>
              </p:cNvSpPr>
              <p:nvPr/>
            </p:nvSpPr>
            <p:spPr bwMode="auto">
              <a:xfrm>
                <a:off x="1920" y="144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6214" name="Group 116"/>
              <p:cNvGrpSpPr>
                <a:grpSpLocks/>
              </p:cNvGrpSpPr>
              <p:nvPr/>
            </p:nvGrpSpPr>
            <p:grpSpPr bwMode="auto">
              <a:xfrm>
                <a:off x="1925" y="1510"/>
                <a:ext cx="432" cy="0"/>
                <a:chOff x="1920" y="1488"/>
                <a:chExt cx="432" cy="0"/>
              </a:xfrm>
            </p:grpSpPr>
            <p:sp>
              <p:nvSpPr>
                <p:cNvPr id="6215" name="Line 117"/>
                <p:cNvSpPr>
                  <a:spLocks noChangeShapeType="1"/>
                </p:cNvSpPr>
                <p:nvPr/>
              </p:nvSpPr>
              <p:spPr bwMode="auto">
                <a:xfrm>
                  <a:off x="1920" y="14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16" name="Line 118"/>
                <p:cNvSpPr>
                  <a:spLocks noChangeShapeType="1"/>
                </p:cNvSpPr>
                <p:nvPr/>
              </p:nvSpPr>
              <p:spPr bwMode="auto">
                <a:xfrm>
                  <a:off x="2112" y="1488"/>
                  <a:ext cx="24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sp>
        <p:nvSpPr>
          <p:cNvPr id="6159" name="Text Box 119"/>
          <p:cNvSpPr txBox="1">
            <a:spLocks noChangeArrowheads="1"/>
          </p:cNvSpPr>
          <p:nvPr/>
        </p:nvSpPr>
        <p:spPr bwMode="auto">
          <a:xfrm>
            <a:off x="8305800" y="477838"/>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IOC0</a:t>
            </a:r>
          </a:p>
        </p:txBody>
      </p:sp>
      <p:sp>
        <p:nvSpPr>
          <p:cNvPr id="6160" name="Text Box 120"/>
          <p:cNvSpPr txBox="1">
            <a:spLocks noChangeArrowheads="1"/>
          </p:cNvSpPr>
          <p:nvPr/>
        </p:nvSpPr>
        <p:spPr bwMode="auto">
          <a:xfrm>
            <a:off x="8305800" y="1263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IOC1</a:t>
            </a:r>
          </a:p>
        </p:txBody>
      </p:sp>
      <p:sp>
        <p:nvSpPr>
          <p:cNvPr id="6161" name="Text Box 121"/>
          <p:cNvSpPr txBox="1">
            <a:spLocks noChangeArrowheads="1"/>
          </p:cNvSpPr>
          <p:nvPr/>
        </p:nvSpPr>
        <p:spPr bwMode="auto">
          <a:xfrm>
            <a:off x="8305800" y="2025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IOC2</a:t>
            </a:r>
          </a:p>
        </p:txBody>
      </p:sp>
      <p:sp>
        <p:nvSpPr>
          <p:cNvPr id="6162" name="Text Box 122"/>
          <p:cNvSpPr txBox="1">
            <a:spLocks noChangeArrowheads="1"/>
          </p:cNvSpPr>
          <p:nvPr/>
        </p:nvSpPr>
        <p:spPr bwMode="auto">
          <a:xfrm>
            <a:off x="8305800" y="2787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IOC3</a:t>
            </a:r>
          </a:p>
        </p:txBody>
      </p:sp>
      <p:sp>
        <p:nvSpPr>
          <p:cNvPr id="6163" name="Text Box 123"/>
          <p:cNvSpPr txBox="1">
            <a:spLocks noChangeArrowheads="1"/>
          </p:cNvSpPr>
          <p:nvPr/>
        </p:nvSpPr>
        <p:spPr bwMode="auto">
          <a:xfrm>
            <a:off x="8305800" y="3525838"/>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IOC4</a:t>
            </a:r>
          </a:p>
        </p:txBody>
      </p:sp>
      <p:sp>
        <p:nvSpPr>
          <p:cNvPr id="6164" name="Text Box 124"/>
          <p:cNvSpPr txBox="1">
            <a:spLocks noChangeArrowheads="1"/>
          </p:cNvSpPr>
          <p:nvPr/>
        </p:nvSpPr>
        <p:spPr bwMode="auto">
          <a:xfrm>
            <a:off x="8305800" y="4311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IOC5</a:t>
            </a:r>
          </a:p>
        </p:txBody>
      </p:sp>
      <p:sp>
        <p:nvSpPr>
          <p:cNvPr id="6165" name="Text Box 125"/>
          <p:cNvSpPr txBox="1">
            <a:spLocks noChangeArrowheads="1"/>
          </p:cNvSpPr>
          <p:nvPr/>
        </p:nvSpPr>
        <p:spPr bwMode="auto">
          <a:xfrm>
            <a:off x="8305800" y="50292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IOC6</a:t>
            </a:r>
          </a:p>
        </p:txBody>
      </p:sp>
      <p:sp>
        <p:nvSpPr>
          <p:cNvPr id="6166" name="Text Box 126"/>
          <p:cNvSpPr txBox="1">
            <a:spLocks noChangeArrowheads="1"/>
          </p:cNvSpPr>
          <p:nvPr/>
        </p:nvSpPr>
        <p:spPr bwMode="auto">
          <a:xfrm>
            <a:off x="8305800" y="5835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IOC7</a:t>
            </a:r>
          </a:p>
        </p:txBody>
      </p:sp>
      <p:grpSp>
        <p:nvGrpSpPr>
          <p:cNvPr id="6167" name="Group 131"/>
          <p:cNvGrpSpPr>
            <a:grpSpLocks/>
          </p:cNvGrpSpPr>
          <p:nvPr/>
        </p:nvGrpSpPr>
        <p:grpSpPr bwMode="auto">
          <a:xfrm>
            <a:off x="4191000" y="533400"/>
            <a:ext cx="1371600" cy="381000"/>
            <a:chOff x="692" y="1392"/>
            <a:chExt cx="864" cy="240"/>
          </a:xfrm>
        </p:grpSpPr>
        <p:sp>
          <p:nvSpPr>
            <p:cNvPr id="6203" name="Rectangle 128"/>
            <p:cNvSpPr>
              <a:spLocks noChangeArrowheads="1"/>
            </p:cNvSpPr>
            <p:nvPr/>
          </p:nvSpPr>
          <p:spPr bwMode="auto">
            <a:xfrm>
              <a:off x="720" y="1392"/>
              <a:ext cx="816" cy="24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04" name="Text Box 130"/>
            <p:cNvSpPr txBox="1">
              <a:spLocks noChangeArrowheads="1"/>
            </p:cNvSpPr>
            <p:nvPr/>
          </p:nvSpPr>
          <p:spPr bwMode="auto">
            <a:xfrm>
              <a:off x="692" y="140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Prescaler</a:t>
              </a:r>
            </a:p>
          </p:txBody>
        </p:sp>
      </p:grpSp>
      <p:sp>
        <p:nvSpPr>
          <p:cNvPr id="6168" name="Line 132"/>
          <p:cNvSpPr>
            <a:spLocks noChangeShapeType="1"/>
          </p:cNvSpPr>
          <p:nvPr/>
        </p:nvSpPr>
        <p:spPr bwMode="auto">
          <a:xfrm>
            <a:off x="3962400" y="7620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69" name="Line 133"/>
          <p:cNvSpPr>
            <a:spLocks noChangeShapeType="1"/>
          </p:cNvSpPr>
          <p:nvPr/>
        </p:nvSpPr>
        <p:spPr bwMode="auto">
          <a:xfrm>
            <a:off x="3429000" y="762000"/>
            <a:ext cx="533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0" name="Text Box 134"/>
          <p:cNvSpPr txBox="1">
            <a:spLocks noChangeArrowheads="1"/>
          </p:cNvSpPr>
          <p:nvPr/>
        </p:nvSpPr>
        <p:spPr bwMode="auto">
          <a:xfrm>
            <a:off x="2232025" y="561975"/>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Bus clock</a:t>
            </a:r>
          </a:p>
        </p:txBody>
      </p:sp>
      <p:grpSp>
        <p:nvGrpSpPr>
          <p:cNvPr id="6171" name="Group 168"/>
          <p:cNvGrpSpPr>
            <a:grpSpLocks/>
          </p:cNvGrpSpPr>
          <p:nvPr/>
        </p:nvGrpSpPr>
        <p:grpSpPr bwMode="auto">
          <a:xfrm>
            <a:off x="4191000" y="5638800"/>
            <a:ext cx="1524000" cy="685800"/>
            <a:chOff x="161" y="3072"/>
            <a:chExt cx="960" cy="432"/>
          </a:xfrm>
        </p:grpSpPr>
        <p:sp>
          <p:nvSpPr>
            <p:cNvPr id="6201" name="Rectangle 129"/>
            <p:cNvSpPr>
              <a:spLocks noChangeArrowheads="1"/>
            </p:cNvSpPr>
            <p:nvPr/>
          </p:nvSpPr>
          <p:spPr bwMode="auto">
            <a:xfrm>
              <a:off x="192" y="3072"/>
              <a:ext cx="912" cy="43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02" name="Text Box 137"/>
            <p:cNvSpPr txBox="1">
              <a:spLocks noChangeArrowheads="1"/>
            </p:cNvSpPr>
            <p:nvPr/>
          </p:nvSpPr>
          <p:spPr bwMode="auto">
            <a:xfrm>
              <a:off x="161" y="3102"/>
              <a:ext cx="96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16-bit pulse accumulator A</a:t>
              </a:r>
            </a:p>
          </p:txBody>
        </p:sp>
      </p:grpSp>
      <p:grpSp>
        <p:nvGrpSpPr>
          <p:cNvPr id="6172" name="Group 143"/>
          <p:cNvGrpSpPr>
            <a:grpSpLocks/>
          </p:cNvGrpSpPr>
          <p:nvPr/>
        </p:nvGrpSpPr>
        <p:grpSpPr bwMode="auto">
          <a:xfrm>
            <a:off x="4343400" y="3505200"/>
            <a:ext cx="1371600" cy="762000"/>
            <a:chOff x="452" y="2832"/>
            <a:chExt cx="864" cy="480"/>
          </a:xfrm>
        </p:grpSpPr>
        <p:sp>
          <p:nvSpPr>
            <p:cNvPr id="6199" name="Rectangle 135"/>
            <p:cNvSpPr>
              <a:spLocks noChangeArrowheads="1"/>
            </p:cNvSpPr>
            <p:nvPr/>
          </p:nvSpPr>
          <p:spPr bwMode="auto">
            <a:xfrm>
              <a:off x="480" y="2832"/>
              <a:ext cx="816" cy="48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200" name="Text Box 138"/>
            <p:cNvSpPr txBox="1">
              <a:spLocks noChangeArrowheads="1"/>
            </p:cNvSpPr>
            <p:nvPr/>
          </p:nvSpPr>
          <p:spPr bwMode="auto">
            <a:xfrm>
              <a:off x="452" y="2959"/>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Registers</a:t>
              </a:r>
            </a:p>
          </p:txBody>
        </p:sp>
      </p:grpSp>
      <p:grpSp>
        <p:nvGrpSpPr>
          <p:cNvPr id="6173" name="Group 140"/>
          <p:cNvGrpSpPr>
            <a:grpSpLocks/>
          </p:cNvGrpSpPr>
          <p:nvPr/>
        </p:nvGrpSpPr>
        <p:grpSpPr bwMode="auto">
          <a:xfrm>
            <a:off x="4267200" y="1524000"/>
            <a:ext cx="1447800" cy="381000"/>
            <a:chOff x="1200" y="1584"/>
            <a:chExt cx="912" cy="240"/>
          </a:xfrm>
        </p:grpSpPr>
        <p:sp>
          <p:nvSpPr>
            <p:cNvPr id="6197" name="Rectangle 136"/>
            <p:cNvSpPr>
              <a:spLocks noChangeArrowheads="1"/>
            </p:cNvSpPr>
            <p:nvPr/>
          </p:nvSpPr>
          <p:spPr bwMode="auto">
            <a:xfrm>
              <a:off x="1200" y="1584"/>
              <a:ext cx="912" cy="24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198" name="Text Box 139"/>
            <p:cNvSpPr txBox="1">
              <a:spLocks noChangeArrowheads="1"/>
            </p:cNvSpPr>
            <p:nvPr/>
          </p:nvSpPr>
          <p:spPr bwMode="auto">
            <a:xfrm>
              <a:off x="1200" y="1599"/>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16-bit counter</a:t>
              </a:r>
            </a:p>
          </p:txBody>
        </p:sp>
      </p:grpSp>
      <p:sp>
        <p:nvSpPr>
          <p:cNvPr id="6174" name="Line 141"/>
          <p:cNvSpPr>
            <a:spLocks noChangeShapeType="1"/>
          </p:cNvSpPr>
          <p:nvPr/>
        </p:nvSpPr>
        <p:spPr bwMode="auto">
          <a:xfrm flipH="1">
            <a:off x="3429000" y="1676400"/>
            <a:ext cx="533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5" name="Text Box 142"/>
          <p:cNvSpPr txBox="1">
            <a:spLocks noChangeArrowheads="1"/>
          </p:cNvSpPr>
          <p:nvPr/>
        </p:nvSpPr>
        <p:spPr bwMode="auto">
          <a:xfrm>
            <a:off x="1922463" y="1350963"/>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Timer overflow interrupt</a:t>
            </a:r>
          </a:p>
        </p:txBody>
      </p:sp>
      <p:sp>
        <p:nvSpPr>
          <p:cNvPr id="6176" name="Line 144"/>
          <p:cNvSpPr>
            <a:spLocks noChangeShapeType="1"/>
          </p:cNvSpPr>
          <p:nvPr/>
        </p:nvSpPr>
        <p:spPr bwMode="auto">
          <a:xfrm flipH="1">
            <a:off x="3657600" y="2590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7" name="Line 145"/>
          <p:cNvSpPr>
            <a:spLocks noChangeShapeType="1"/>
          </p:cNvSpPr>
          <p:nvPr/>
        </p:nvSpPr>
        <p:spPr bwMode="auto">
          <a:xfrm flipH="1">
            <a:off x="3657600" y="2971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8" name="Line 152"/>
          <p:cNvSpPr>
            <a:spLocks noChangeShapeType="1"/>
          </p:cNvSpPr>
          <p:nvPr/>
        </p:nvSpPr>
        <p:spPr bwMode="auto">
          <a:xfrm flipH="1">
            <a:off x="3657600" y="3352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79" name="Line 153"/>
          <p:cNvSpPr>
            <a:spLocks noChangeShapeType="1"/>
          </p:cNvSpPr>
          <p:nvPr/>
        </p:nvSpPr>
        <p:spPr bwMode="auto">
          <a:xfrm flipH="1">
            <a:off x="3657600" y="3733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80" name="Line 154"/>
          <p:cNvSpPr>
            <a:spLocks noChangeShapeType="1"/>
          </p:cNvSpPr>
          <p:nvPr/>
        </p:nvSpPr>
        <p:spPr bwMode="auto">
          <a:xfrm flipH="1">
            <a:off x="3657600" y="4114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81" name="Line 155"/>
          <p:cNvSpPr>
            <a:spLocks noChangeShapeType="1"/>
          </p:cNvSpPr>
          <p:nvPr/>
        </p:nvSpPr>
        <p:spPr bwMode="auto">
          <a:xfrm flipH="1">
            <a:off x="3657600" y="4495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82" name="Line 156"/>
          <p:cNvSpPr>
            <a:spLocks noChangeShapeType="1"/>
          </p:cNvSpPr>
          <p:nvPr/>
        </p:nvSpPr>
        <p:spPr bwMode="auto">
          <a:xfrm flipH="1">
            <a:off x="3657600" y="4876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83" name="Line 157"/>
          <p:cNvSpPr>
            <a:spLocks noChangeShapeType="1"/>
          </p:cNvSpPr>
          <p:nvPr/>
        </p:nvSpPr>
        <p:spPr bwMode="auto">
          <a:xfrm flipH="1">
            <a:off x="3657600" y="52578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84" name="Line 158"/>
          <p:cNvSpPr>
            <a:spLocks noChangeShapeType="1"/>
          </p:cNvSpPr>
          <p:nvPr/>
        </p:nvSpPr>
        <p:spPr bwMode="auto">
          <a:xfrm flipH="1">
            <a:off x="3657600" y="57912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85" name="Line 159"/>
          <p:cNvSpPr>
            <a:spLocks noChangeShapeType="1"/>
          </p:cNvSpPr>
          <p:nvPr/>
        </p:nvSpPr>
        <p:spPr bwMode="auto">
          <a:xfrm flipH="1">
            <a:off x="3657600" y="6172200"/>
            <a:ext cx="304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86" name="Text Box 160"/>
          <p:cNvSpPr txBox="1">
            <a:spLocks noChangeArrowheads="1"/>
          </p:cNvSpPr>
          <p:nvPr/>
        </p:nvSpPr>
        <p:spPr bwMode="auto">
          <a:xfrm>
            <a:off x="2209800" y="2362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TC0 interrupt</a:t>
            </a:r>
          </a:p>
        </p:txBody>
      </p:sp>
      <p:sp>
        <p:nvSpPr>
          <p:cNvPr id="6187" name="Text Box 161"/>
          <p:cNvSpPr txBox="1">
            <a:spLocks noChangeArrowheads="1"/>
          </p:cNvSpPr>
          <p:nvPr/>
        </p:nvSpPr>
        <p:spPr bwMode="auto">
          <a:xfrm>
            <a:off x="2209800" y="27574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TC1 interrupt</a:t>
            </a:r>
          </a:p>
        </p:txBody>
      </p:sp>
      <p:sp>
        <p:nvSpPr>
          <p:cNvPr id="6188" name="Text Box 162"/>
          <p:cNvSpPr txBox="1">
            <a:spLocks noChangeArrowheads="1"/>
          </p:cNvSpPr>
          <p:nvPr/>
        </p:nvSpPr>
        <p:spPr bwMode="auto">
          <a:xfrm>
            <a:off x="2209800" y="315277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TC2 interrupt</a:t>
            </a:r>
          </a:p>
        </p:txBody>
      </p:sp>
      <p:sp>
        <p:nvSpPr>
          <p:cNvPr id="6189" name="Text Box 163"/>
          <p:cNvSpPr txBox="1">
            <a:spLocks noChangeArrowheads="1"/>
          </p:cNvSpPr>
          <p:nvPr/>
        </p:nvSpPr>
        <p:spPr bwMode="auto">
          <a:xfrm>
            <a:off x="2209800" y="354806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TC3 interrupt</a:t>
            </a:r>
          </a:p>
        </p:txBody>
      </p:sp>
      <p:sp>
        <p:nvSpPr>
          <p:cNvPr id="6190" name="Text Box 164"/>
          <p:cNvSpPr txBox="1">
            <a:spLocks noChangeArrowheads="1"/>
          </p:cNvSpPr>
          <p:nvPr/>
        </p:nvSpPr>
        <p:spPr bwMode="auto">
          <a:xfrm>
            <a:off x="2209800" y="394335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TC4 interrupt</a:t>
            </a:r>
          </a:p>
        </p:txBody>
      </p:sp>
      <p:sp>
        <p:nvSpPr>
          <p:cNvPr id="6191" name="Text Box 165"/>
          <p:cNvSpPr txBox="1">
            <a:spLocks noChangeArrowheads="1"/>
          </p:cNvSpPr>
          <p:nvPr/>
        </p:nvSpPr>
        <p:spPr bwMode="auto">
          <a:xfrm>
            <a:off x="2209800" y="433863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TC5 interrupt</a:t>
            </a:r>
          </a:p>
        </p:txBody>
      </p:sp>
      <p:sp>
        <p:nvSpPr>
          <p:cNvPr id="6192" name="Text Box 166"/>
          <p:cNvSpPr txBox="1">
            <a:spLocks noChangeArrowheads="1"/>
          </p:cNvSpPr>
          <p:nvPr/>
        </p:nvSpPr>
        <p:spPr bwMode="auto">
          <a:xfrm>
            <a:off x="2209800" y="47339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TC6 interrupt</a:t>
            </a:r>
          </a:p>
        </p:txBody>
      </p:sp>
      <p:sp>
        <p:nvSpPr>
          <p:cNvPr id="6193" name="Text Box 167"/>
          <p:cNvSpPr txBox="1">
            <a:spLocks noChangeArrowheads="1"/>
          </p:cNvSpPr>
          <p:nvPr/>
        </p:nvSpPr>
        <p:spPr bwMode="auto">
          <a:xfrm>
            <a:off x="2209800" y="51292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TC7 interrupt</a:t>
            </a:r>
          </a:p>
        </p:txBody>
      </p:sp>
      <p:sp>
        <p:nvSpPr>
          <p:cNvPr id="6194" name="Text Box 169"/>
          <p:cNvSpPr txBox="1">
            <a:spLocks noChangeArrowheads="1"/>
          </p:cNvSpPr>
          <p:nvPr/>
        </p:nvSpPr>
        <p:spPr bwMode="auto">
          <a:xfrm>
            <a:off x="1371600" y="5632450"/>
            <a:ext cx="23622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80000"/>
              </a:lnSpc>
              <a:buSzTx/>
              <a:buFontTx/>
              <a:buNone/>
            </a:pPr>
            <a:r>
              <a:rPr lang="en-US" altLang="en-US" sz="1800"/>
              <a:t>PA overflow interrupt</a:t>
            </a:r>
          </a:p>
        </p:txBody>
      </p:sp>
      <p:sp>
        <p:nvSpPr>
          <p:cNvPr id="6195" name="Text Box 170"/>
          <p:cNvSpPr txBox="1">
            <a:spLocks noChangeArrowheads="1"/>
          </p:cNvSpPr>
          <p:nvPr/>
        </p:nvSpPr>
        <p:spPr bwMode="auto">
          <a:xfrm>
            <a:off x="1752600" y="6013450"/>
            <a:ext cx="19812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80000"/>
              </a:lnSpc>
              <a:buSzTx/>
              <a:buFontTx/>
              <a:buNone/>
            </a:pPr>
            <a:r>
              <a:rPr lang="en-US" altLang="en-US" sz="1800"/>
              <a:t>PA input interrupt</a:t>
            </a:r>
          </a:p>
        </p:txBody>
      </p:sp>
      <p:sp>
        <p:nvSpPr>
          <p:cNvPr id="6196" name="Text Box 171"/>
          <p:cNvSpPr txBox="1">
            <a:spLocks noChangeArrowheads="1"/>
          </p:cNvSpPr>
          <p:nvPr/>
        </p:nvSpPr>
        <p:spPr bwMode="auto">
          <a:xfrm>
            <a:off x="228600" y="2289175"/>
            <a:ext cx="1676400" cy="22828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400">
                <a:solidFill>
                  <a:srgbClr val="8A3704"/>
                </a:solidFill>
              </a:rPr>
              <a:t>HCS12 Standard Timer (TIM) Block Diagram</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222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D3321DC1-18D6-49E4-912A-086C466E7066}" type="slidenum">
              <a:rPr lang="en-US" altLang="en-US" sz="1800" smtClean="0">
                <a:solidFill>
                  <a:srgbClr val="8A3704"/>
                </a:solidFill>
              </a:rPr>
              <a:pPr>
                <a:spcBef>
                  <a:spcPct val="0"/>
                </a:spcBef>
                <a:buSzTx/>
                <a:buFontTx/>
                <a:buNone/>
              </a:pPr>
              <a:t>50</a:t>
            </a:fld>
            <a:endParaRPr lang="en-US" altLang="en-US" sz="1800" smtClean="0">
              <a:solidFill>
                <a:srgbClr val="8A3704"/>
              </a:solidFill>
            </a:endParaRPr>
          </a:p>
        </p:txBody>
      </p:sp>
      <p:sp>
        <p:nvSpPr>
          <p:cNvPr id="52229"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2230" name="Text Box 5"/>
          <p:cNvSpPr txBox="1">
            <a:spLocks noChangeArrowheads="1"/>
          </p:cNvSpPr>
          <p:nvPr/>
        </p:nvSpPr>
        <p:spPr bwMode="auto">
          <a:xfrm>
            <a:off x="381000" y="500063"/>
            <a:ext cx="8382000" cy="570547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0000"/>
              </a:lnSpc>
              <a:spcBef>
                <a:spcPct val="30000"/>
              </a:spcBef>
              <a:buSzTx/>
              <a:buFontTx/>
              <a:buNone/>
            </a:pPr>
            <a:r>
              <a:rPr lang="en-US" altLang="en-US" sz="1600" b="1">
                <a:latin typeface="Arial" charset="0"/>
              </a:rPr>
              <a:t>tc0_is	LDD	TC0		; clear flag</a:t>
            </a:r>
          </a:p>
          <a:p>
            <a:pPr>
              <a:lnSpc>
                <a:spcPct val="80000"/>
              </a:lnSpc>
              <a:spcBef>
                <a:spcPct val="30000"/>
              </a:spcBef>
              <a:buSzTx/>
              <a:buFontTx/>
              <a:buNone/>
            </a:pPr>
            <a:r>
              <a:rPr lang="en-US" altLang="en-US" sz="1600" b="1">
                <a:latin typeface="Arial" charset="0"/>
              </a:rPr>
              <a:t>	LDX	frequency	; increment frequency count</a:t>
            </a:r>
          </a:p>
          <a:p>
            <a:pPr>
              <a:lnSpc>
                <a:spcPct val="80000"/>
              </a:lnSpc>
              <a:spcBef>
                <a:spcPct val="30000"/>
              </a:spcBef>
              <a:buSzTx/>
              <a:buFontTx/>
              <a:buNone/>
            </a:pPr>
            <a:r>
              <a:rPr lang="en-US" altLang="en-US" sz="1600" b="1">
                <a:latin typeface="Arial" charset="0"/>
              </a:rPr>
              <a:t>	INX			 ; </a:t>
            </a:r>
          </a:p>
          <a:p>
            <a:pPr>
              <a:lnSpc>
                <a:spcPct val="80000"/>
              </a:lnSpc>
              <a:spcBef>
                <a:spcPct val="30000"/>
              </a:spcBef>
              <a:buSzTx/>
              <a:buFontTx/>
              <a:buNone/>
            </a:pPr>
            <a:r>
              <a:rPr lang="en-US" altLang="en-US" sz="1600" b="1">
                <a:latin typeface="Arial" charset="0"/>
              </a:rPr>
              <a:t>	STX	frequency	   ; </a:t>
            </a:r>
          </a:p>
          <a:p>
            <a:pPr>
              <a:lnSpc>
                <a:spcPct val="80000"/>
              </a:lnSpc>
              <a:spcBef>
                <a:spcPct val="30000"/>
              </a:spcBef>
              <a:buSzTx/>
              <a:buFontTx/>
              <a:buNone/>
            </a:pPr>
            <a:r>
              <a:rPr lang="en-US" altLang="en-US" sz="1600" b="1">
                <a:latin typeface="Arial" charset="0"/>
              </a:rPr>
              <a:t>	RTI			      ; </a:t>
            </a:r>
          </a:p>
          <a:p>
            <a:pPr>
              <a:lnSpc>
                <a:spcPct val="80000"/>
              </a:lnSpc>
              <a:spcBef>
                <a:spcPct val="30000"/>
              </a:spcBef>
              <a:buSzTx/>
              <a:buFontTx/>
              <a:buNone/>
            </a:pPr>
            <a:r>
              <a:rPr lang="en-US" altLang="en-US" sz="1600" b="1">
                <a:latin typeface="Arial" charset="0"/>
              </a:rPr>
              <a:t>Tc1_is	BSET	TMSK1,$01	; allow IC to interrupt</a:t>
            </a:r>
          </a:p>
          <a:p>
            <a:pPr>
              <a:lnSpc>
                <a:spcPct val="80000"/>
              </a:lnSpc>
              <a:spcBef>
                <a:spcPct val="30000"/>
              </a:spcBef>
              <a:buSzTx/>
              <a:buFontTx/>
              <a:buNone/>
            </a:pPr>
            <a:r>
              <a:rPr lang="en-US" altLang="en-US" sz="1600" b="1">
                <a:latin typeface="Arial" charset="0"/>
              </a:rPr>
              <a:t>	LDD	TC1		; get the value of OC1 register and</a:t>
            </a:r>
          </a:p>
          <a:p>
            <a:pPr>
              <a:lnSpc>
                <a:spcPct val="80000"/>
              </a:lnSpc>
              <a:spcBef>
                <a:spcPct val="30000"/>
              </a:spcBef>
              <a:buSzTx/>
              <a:buFontTx/>
              <a:buNone/>
            </a:pPr>
            <a:r>
              <a:rPr lang="en-US" altLang="en-US" sz="1600" b="1">
                <a:latin typeface="Arial" charset="0"/>
              </a:rPr>
              <a:t>	ADDD	#46875		 ; add to it 46875 (1/4 Sec) and</a:t>
            </a:r>
          </a:p>
          <a:p>
            <a:pPr>
              <a:lnSpc>
                <a:spcPct val="80000"/>
              </a:lnSpc>
              <a:spcBef>
                <a:spcPct val="30000"/>
              </a:spcBef>
              <a:buSzTx/>
              <a:buFontTx/>
              <a:buNone/>
            </a:pPr>
            <a:r>
              <a:rPr lang="en-US" altLang="en-US" sz="1600" b="1">
                <a:latin typeface="Arial" charset="0"/>
              </a:rPr>
              <a:t>	STD	TC1		  ; put it back</a:t>
            </a:r>
          </a:p>
          <a:p>
            <a:pPr>
              <a:lnSpc>
                <a:spcPct val="80000"/>
              </a:lnSpc>
              <a:spcBef>
                <a:spcPct val="30000"/>
              </a:spcBef>
              <a:buSzTx/>
              <a:buFontTx/>
              <a:buNone/>
            </a:pPr>
            <a:r>
              <a:rPr lang="en-US" altLang="en-US" sz="1600" b="1">
                <a:latin typeface="Arial" charset="0"/>
              </a:rPr>
              <a:t>	DEC	oc_cnt		; decrement ¼ sec from time</a:t>
            </a:r>
          </a:p>
          <a:p>
            <a:pPr>
              <a:lnSpc>
                <a:spcPct val="80000"/>
              </a:lnSpc>
              <a:spcBef>
                <a:spcPct val="30000"/>
              </a:spcBef>
              <a:buSzTx/>
              <a:buFontTx/>
              <a:buNone/>
            </a:pPr>
            <a:r>
              <a:rPr lang="en-US" altLang="en-US" sz="1600" b="1">
                <a:latin typeface="Arial" charset="0"/>
              </a:rPr>
              <a:t>	BNE	done		; if second is not over continue</a:t>
            </a:r>
          </a:p>
          <a:p>
            <a:pPr>
              <a:lnSpc>
                <a:spcPct val="80000"/>
              </a:lnSpc>
              <a:spcBef>
                <a:spcPct val="30000"/>
              </a:spcBef>
              <a:buSzTx/>
              <a:buFontTx/>
              <a:buNone/>
            </a:pPr>
            <a:r>
              <a:rPr lang="en-US" altLang="en-US" sz="1600" b="1">
                <a:latin typeface="Arial" charset="0"/>
              </a:rPr>
              <a:t>	BCLR	TMSK1,$03	; disable both interrupts</a:t>
            </a:r>
          </a:p>
          <a:p>
            <a:pPr>
              <a:lnSpc>
                <a:spcPct val="80000"/>
              </a:lnSpc>
              <a:spcBef>
                <a:spcPct val="30000"/>
              </a:spcBef>
              <a:buSzTx/>
              <a:buFontTx/>
              <a:buNone/>
            </a:pPr>
            <a:r>
              <a:rPr lang="en-US" altLang="en-US" sz="1600" b="1">
                <a:latin typeface="Arial" charset="0"/>
              </a:rPr>
              <a:t>	MOVW	#get,7,SP		; redirect program to output result</a:t>
            </a:r>
          </a:p>
          <a:p>
            <a:pPr>
              <a:lnSpc>
                <a:spcPct val="80000"/>
              </a:lnSpc>
              <a:spcBef>
                <a:spcPct val="30000"/>
              </a:spcBef>
              <a:buSzTx/>
              <a:buFontTx/>
              <a:buNone/>
            </a:pPr>
            <a:r>
              <a:rPr lang="en-US" altLang="en-US" sz="1600" b="1">
                <a:latin typeface="Arial" charset="0"/>
              </a:rPr>
              <a:t>done	RTI</a:t>
            </a:r>
          </a:p>
          <a:p>
            <a:pPr>
              <a:lnSpc>
                <a:spcPct val="80000"/>
              </a:lnSpc>
              <a:spcBef>
                <a:spcPct val="30000"/>
              </a:spcBef>
              <a:buSzTx/>
              <a:buFontTx/>
              <a:buNone/>
            </a:pPr>
            <a:r>
              <a:rPr lang="en-US" altLang="en-US" sz="1600" b="1">
                <a:latin typeface="Arial" charset="0"/>
              </a:rPr>
              <a:t>oc_cnt		RMB	1		</a:t>
            </a:r>
            <a:endParaRPr lang="en-US" altLang="en-US" sz="1600" b="1">
              <a:latin typeface="Arial" charset="0"/>
              <a:sym typeface="Symbol" pitchFamily="18" charset="2"/>
            </a:endParaRPr>
          </a:p>
          <a:p>
            <a:pPr>
              <a:lnSpc>
                <a:spcPct val="80000"/>
              </a:lnSpc>
              <a:spcBef>
                <a:spcPct val="30000"/>
              </a:spcBef>
              <a:buSzTx/>
              <a:buFontTx/>
              <a:buNone/>
            </a:pPr>
            <a:r>
              <a:rPr lang="en-US" altLang="en-US" sz="1600" b="1">
                <a:latin typeface="Arial" charset="0"/>
                <a:sym typeface="Symbol" pitchFamily="18" charset="2"/>
              </a:rPr>
              <a:t>frequency	RMB	2		</a:t>
            </a:r>
          </a:p>
          <a:p>
            <a:pPr>
              <a:lnSpc>
                <a:spcPct val="80000"/>
              </a:lnSpc>
              <a:spcBef>
                <a:spcPct val="30000"/>
              </a:spcBef>
              <a:buSzTx/>
              <a:buFontTx/>
              <a:buNone/>
            </a:pPr>
            <a:r>
              <a:rPr lang="en-US" altLang="en-US" sz="1600" b="1">
                <a:latin typeface="Arial" charset="0"/>
                <a:sym typeface="Symbol" pitchFamily="18" charset="2"/>
              </a:rPr>
              <a:t>msg		DB	$0D,$0A</a:t>
            </a:r>
          </a:p>
          <a:p>
            <a:pPr>
              <a:lnSpc>
                <a:spcPct val="80000"/>
              </a:lnSpc>
              <a:spcBef>
                <a:spcPct val="30000"/>
              </a:spcBef>
              <a:buSzTx/>
              <a:buFontTx/>
              <a:buNone/>
            </a:pPr>
            <a:r>
              <a:rPr lang="en-US" altLang="en-US" sz="1600" b="1">
                <a:latin typeface="Arial" charset="0"/>
                <a:sym typeface="Symbol" pitchFamily="18" charset="2"/>
              </a:rPr>
              <a:t>		FCC	‘The frequency is %d’</a:t>
            </a:r>
          </a:p>
          <a:p>
            <a:pPr>
              <a:lnSpc>
                <a:spcPct val="80000"/>
              </a:lnSpc>
              <a:spcBef>
                <a:spcPct val="30000"/>
              </a:spcBef>
              <a:buSzTx/>
              <a:buFontTx/>
              <a:buNone/>
            </a:pPr>
            <a:r>
              <a:rPr lang="en-US" altLang="en-US" sz="1600" b="1">
                <a:latin typeface="Arial" charset="0"/>
                <a:sym typeface="Symbol" pitchFamily="18" charset="2"/>
              </a:rPr>
              <a:t>		DB	$0D,$0A,0		</a:t>
            </a:r>
          </a:p>
          <a:p>
            <a:pPr>
              <a:lnSpc>
                <a:spcPct val="80000"/>
              </a:lnSpc>
              <a:spcBef>
                <a:spcPct val="30000"/>
              </a:spcBef>
              <a:buSzTx/>
              <a:buFontTx/>
              <a:buNone/>
            </a:pPr>
            <a:r>
              <a:rPr lang="en-US" altLang="en-US" sz="1600" b="1">
                <a:latin typeface="Arial" charset="0"/>
                <a:sym typeface="Symbol" pitchFamily="18" charset="2"/>
              </a:rPr>
              <a:t>printf		EQU	$EE88		</a:t>
            </a:r>
          </a:p>
          <a:p>
            <a:pPr>
              <a:lnSpc>
                <a:spcPct val="80000"/>
              </a:lnSpc>
              <a:spcBef>
                <a:spcPct val="30000"/>
              </a:spcBef>
              <a:buSzTx/>
              <a:buFontTx/>
              <a:buNone/>
            </a:pPr>
            <a:r>
              <a:rPr lang="en-US" altLang="en-US" sz="1600" b="1">
                <a:latin typeface="Arial" charset="0"/>
                <a:sym typeface="Symbol" pitchFamily="18" charset="2"/>
              </a:rPr>
              <a:t>		END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325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FFD039AE-5845-4E55-A9C2-62832E46926C}" type="slidenum">
              <a:rPr lang="en-US" altLang="en-US" sz="1800" smtClean="0">
                <a:solidFill>
                  <a:srgbClr val="8A3704"/>
                </a:solidFill>
              </a:rPr>
              <a:pPr>
                <a:spcBef>
                  <a:spcPct val="0"/>
                </a:spcBef>
                <a:buSzTx/>
                <a:buFontTx/>
                <a:buNone/>
              </a:pPr>
              <a:t>51</a:t>
            </a:fld>
            <a:endParaRPr lang="en-US" altLang="en-US" sz="1800" smtClean="0">
              <a:solidFill>
                <a:srgbClr val="8A3704"/>
              </a:solidFill>
            </a:endParaRPr>
          </a:p>
        </p:txBody>
      </p:sp>
      <p:sp>
        <p:nvSpPr>
          <p:cNvPr id="53253"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3254" name="Rectangle 5"/>
          <p:cNvSpPr>
            <a:spLocks noChangeArrowheads="1"/>
          </p:cNvSpPr>
          <p:nvPr/>
        </p:nvSpPr>
        <p:spPr bwMode="auto">
          <a:xfrm>
            <a:off x="381000" y="457200"/>
            <a:ext cx="8305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a:solidFill>
                  <a:srgbClr val="8A3704"/>
                </a:solidFill>
              </a:rPr>
              <a:t>Making Sound Using the Output-Compare Function</a:t>
            </a:r>
          </a:p>
          <a:p>
            <a:pPr>
              <a:spcBef>
                <a:spcPct val="30000"/>
              </a:spcBef>
              <a:buFontTx/>
              <a:buNone/>
            </a:pPr>
            <a:r>
              <a:rPr lang="en-US" altLang="en-US" sz="2000"/>
              <a:t>	Using output-compare function to make sound is easy. A sound can be made by creating a digital waveform of appropriate frequency and using it to drive a speaker or a buzzer. A small speaker of 8-</a:t>
            </a:r>
            <a:r>
              <a:rPr lang="el-GR" altLang="en-US" sz="2000">
                <a:cs typeface="Times New Roman" pitchFamily="18" charset="0"/>
              </a:rPr>
              <a:t>Ω</a:t>
            </a:r>
            <a:r>
              <a:rPr lang="en-US" altLang="en-US" sz="2000">
                <a:cs typeface="Times New Roman" pitchFamily="18" charset="0"/>
              </a:rPr>
              <a:t> resistance that consumes between 10 mW and 20 mW can produce good quality sound.</a:t>
            </a:r>
            <a:endParaRPr lang="el-GR" altLang="en-US" sz="2000">
              <a:cs typeface="Times New Roman" pitchFamily="18" charset="0"/>
            </a:endParaRPr>
          </a:p>
          <a:p>
            <a:pPr>
              <a:spcBef>
                <a:spcPct val="30000"/>
              </a:spcBef>
              <a:buFontTx/>
              <a:buNone/>
            </a:pPr>
            <a:r>
              <a:rPr lang="en-US" altLang="en-US" sz="2000" b="1" i="1">
                <a:solidFill>
                  <a:srgbClr val="8A3704"/>
                </a:solidFill>
              </a:rPr>
              <a:t>Example-4</a:t>
            </a:r>
            <a:endParaRPr lang="en-US" altLang="en-US" sz="2000">
              <a:solidFill>
                <a:srgbClr val="8A3704"/>
              </a:solidFill>
            </a:endParaRPr>
          </a:p>
          <a:p>
            <a:pPr>
              <a:spcBef>
                <a:spcPct val="30000"/>
              </a:spcBef>
              <a:buClr>
                <a:srgbClr val="8A3704"/>
              </a:buClr>
              <a:buFont typeface="Wingdings" pitchFamily="2" charset="2"/>
              <a:buNone/>
            </a:pPr>
            <a:r>
              <a:rPr lang="en-US" altLang="en-US" sz="2000"/>
              <a:t>	Describe the circuit for making a sound and write a program that uses an output-compare channel to generate a siren that oscillates between 300 Hz and 1200 Hz. </a:t>
            </a:r>
          </a:p>
        </p:txBody>
      </p:sp>
      <p:sp>
        <p:nvSpPr>
          <p:cNvPr id="53255" name="Rectangle 6"/>
          <p:cNvSpPr>
            <a:spLocks noChangeArrowheads="1"/>
          </p:cNvSpPr>
          <p:nvPr/>
        </p:nvSpPr>
        <p:spPr bwMode="auto">
          <a:xfrm>
            <a:off x="381000" y="3657600"/>
            <a:ext cx="8153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FontTx/>
              <a:buNone/>
            </a:pPr>
            <a:r>
              <a:rPr lang="en-US" altLang="en-US" sz="2000" b="1" i="1">
                <a:solidFill>
                  <a:srgbClr val="800000"/>
                </a:solidFill>
              </a:rPr>
              <a:t>Solution :</a:t>
            </a:r>
            <a:r>
              <a:rPr lang="en-US" altLang="en-US" sz="2000">
                <a:solidFill>
                  <a:srgbClr val="8A3704"/>
                </a:solidFill>
              </a:rPr>
              <a:t> </a:t>
            </a:r>
          </a:p>
          <a:p>
            <a:pPr>
              <a:lnSpc>
                <a:spcPct val="110000"/>
              </a:lnSpc>
              <a:spcBef>
                <a:spcPct val="50000"/>
              </a:spcBef>
              <a:buClr>
                <a:srgbClr val="8A3704"/>
              </a:buClr>
              <a:buFont typeface="Wingdings" pitchFamily="2" charset="2"/>
              <a:buNone/>
            </a:pPr>
            <a:r>
              <a:rPr lang="en-US" altLang="en-US" sz="2000"/>
              <a:t>	A simple 8-mW speaker (or a buzzer on a demo board) has two terminals: one terminal is for signal input, whereas the other terminal is for ground connection. The circuit connection for siren generation is as follows:</a:t>
            </a:r>
            <a:endParaRPr lang="en-US" altLang="en-US" sz="2000">
              <a:cs typeface="Times New Roman" pitchFamily="18" charset="0"/>
            </a:endParaRPr>
          </a:p>
        </p:txBody>
      </p:sp>
      <p:sp>
        <p:nvSpPr>
          <p:cNvPr id="53256" name="Line 7"/>
          <p:cNvSpPr>
            <a:spLocks noChangeShapeType="1"/>
          </p:cNvSpPr>
          <p:nvPr/>
        </p:nvSpPr>
        <p:spPr bwMode="auto">
          <a:xfrm>
            <a:off x="457200" y="35814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57" name="Rectangle 8"/>
          <p:cNvSpPr>
            <a:spLocks noChangeArrowheads="1"/>
          </p:cNvSpPr>
          <p:nvPr/>
        </p:nvSpPr>
        <p:spPr bwMode="auto">
          <a:xfrm>
            <a:off x="6553200" y="5562600"/>
            <a:ext cx="152400" cy="381000"/>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53258" name="Line 9"/>
          <p:cNvSpPr>
            <a:spLocks noChangeShapeType="1"/>
          </p:cNvSpPr>
          <p:nvPr/>
        </p:nvSpPr>
        <p:spPr bwMode="auto">
          <a:xfrm flipV="1">
            <a:off x="6705600" y="5181600"/>
            <a:ext cx="45720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59" name="Line 10"/>
          <p:cNvSpPr>
            <a:spLocks noChangeShapeType="1"/>
          </p:cNvSpPr>
          <p:nvPr/>
        </p:nvSpPr>
        <p:spPr bwMode="auto">
          <a:xfrm>
            <a:off x="6705600" y="5943600"/>
            <a:ext cx="45720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0" name="Line 11"/>
          <p:cNvSpPr>
            <a:spLocks noChangeShapeType="1"/>
          </p:cNvSpPr>
          <p:nvPr/>
        </p:nvSpPr>
        <p:spPr bwMode="auto">
          <a:xfrm flipV="1">
            <a:off x="7162800" y="5181600"/>
            <a:ext cx="0" cy="1143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1" name="Line 12"/>
          <p:cNvSpPr>
            <a:spLocks noChangeShapeType="1"/>
          </p:cNvSpPr>
          <p:nvPr/>
        </p:nvSpPr>
        <p:spPr bwMode="auto">
          <a:xfrm flipH="1">
            <a:off x="6248400" y="5867400"/>
            <a:ext cx="304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2" name="Line 13"/>
          <p:cNvSpPr>
            <a:spLocks noChangeShapeType="1"/>
          </p:cNvSpPr>
          <p:nvPr/>
        </p:nvSpPr>
        <p:spPr bwMode="auto">
          <a:xfrm>
            <a:off x="6248400" y="5867400"/>
            <a:ext cx="0" cy="5334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3" name="Line 14"/>
          <p:cNvSpPr>
            <a:spLocks noChangeShapeType="1"/>
          </p:cNvSpPr>
          <p:nvPr/>
        </p:nvSpPr>
        <p:spPr bwMode="auto">
          <a:xfrm>
            <a:off x="6019800" y="6400800"/>
            <a:ext cx="457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4" name="Line 15"/>
          <p:cNvSpPr>
            <a:spLocks noChangeShapeType="1"/>
          </p:cNvSpPr>
          <p:nvPr/>
        </p:nvSpPr>
        <p:spPr bwMode="auto">
          <a:xfrm>
            <a:off x="6096000" y="6477000"/>
            <a:ext cx="304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5" name="Line 16"/>
          <p:cNvSpPr>
            <a:spLocks noChangeShapeType="1"/>
          </p:cNvSpPr>
          <p:nvPr/>
        </p:nvSpPr>
        <p:spPr bwMode="auto">
          <a:xfrm>
            <a:off x="6172200" y="6553200"/>
            <a:ext cx="152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6" name="Line 17"/>
          <p:cNvSpPr>
            <a:spLocks noChangeShapeType="1"/>
          </p:cNvSpPr>
          <p:nvPr/>
        </p:nvSpPr>
        <p:spPr bwMode="auto">
          <a:xfrm flipH="1">
            <a:off x="5562600" y="5638800"/>
            <a:ext cx="990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7" name="Arc 18"/>
          <p:cNvSpPr>
            <a:spLocks/>
          </p:cNvSpPr>
          <p:nvPr/>
        </p:nvSpPr>
        <p:spPr bwMode="auto">
          <a:xfrm flipH="1">
            <a:off x="5562600" y="5486400"/>
            <a:ext cx="228600" cy="304800"/>
          </a:xfrm>
          <a:custGeom>
            <a:avLst/>
            <a:gdLst>
              <a:gd name="T0" fmla="*/ 2147483647 w 21600"/>
              <a:gd name="T1" fmla="*/ 0 h 25754"/>
              <a:gd name="T2" fmla="*/ 2147483647 w 21600"/>
              <a:gd name="T3" fmla="*/ 2147483647 h 25754"/>
              <a:gd name="T4" fmla="*/ 0 w 21600"/>
              <a:gd name="T5" fmla="*/ 2147483647 h 25754"/>
              <a:gd name="T6" fmla="*/ 0 60000 65536"/>
              <a:gd name="T7" fmla="*/ 0 60000 65536"/>
              <a:gd name="T8" fmla="*/ 0 60000 65536"/>
              <a:gd name="T9" fmla="*/ 0 w 21600"/>
              <a:gd name="T10" fmla="*/ 0 h 25754"/>
              <a:gd name="T11" fmla="*/ 21600 w 21600"/>
              <a:gd name="T12" fmla="*/ 25754 h 25754"/>
            </a:gdLst>
            <a:ahLst/>
            <a:cxnLst>
              <a:cxn ang="T6">
                <a:pos x="T0" y="T1"/>
              </a:cxn>
              <a:cxn ang="T7">
                <a:pos x="T2" y="T3"/>
              </a:cxn>
              <a:cxn ang="T8">
                <a:pos x="T4" y="T5"/>
              </a:cxn>
            </a:cxnLst>
            <a:rect l="T9" t="T10" r="T11" b="T12"/>
            <a:pathLst>
              <a:path w="21600" h="25754" fill="none" extrusionOk="0">
                <a:moveTo>
                  <a:pt x="16361" y="-1"/>
                </a:moveTo>
                <a:cubicBezTo>
                  <a:pt x="19740" y="3920"/>
                  <a:pt x="21600" y="8925"/>
                  <a:pt x="21600" y="14102"/>
                </a:cubicBezTo>
                <a:cubicBezTo>
                  <a:pt x="21600" y="18232"/>
                  <a:pt x="20415" y="22276"/>
                  <a:pt x="18187" y="25753"/>
                </a:cubicBezTo>
              </a:path>
              <a:path w="21600" h="25754" stroke="0" extrusionOk="0">
                <a:moveTo>
                  <a:pt x="16361" y="-1"/>
                </a:moveTo>
                <a:cubicBezTo>
                  <a:pt x="19740" y="3920"/>
                  <a:pt x="21600" y="8925"/>
                  <a:pt x="21600" y="14102"/>
                </a:cubicBezTo>
                <a:cubicBezTo>
                  <a:pt x="21600" y="18232"/>
                  <a:pt x="20415" y="22276"/>
                  <a:pt x="18187" y="25753"/>
                </a:cubicBezTo>
                <a:lnTo>
                  <a:pt x="0" y="14102"/>
                </a:lnTo>
                <a:lnTo>
                  <a:pt x="16361" y="-1"/>
                </a:lnTo>
                <a:close/>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68" name="Line 19"/>
          <p:cNvSpPr>
            <a:spLocks noChangeShapeType="1"/>
          </p:cNvSpPr>
          <p:nvPr/>
        </p:nvSpPr>
        <p:spPr bwMode="auto">
          <a:xfrm>
            <a:off x="5486400" y="5486400"/>
            <a:ext cx="0" cy="304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69" name="Line 20"/>
          <p:cNvSpPr>
            <a:spLocks noChangeShapeType="1"/>
          </p:cNvSpPr>
          <p:nvPr/>
        </p:nvSpPr>
        <p:spPr bwMode="auto">
          <a:xfrm flipH="1">
            <a:off x="4800600" y="5638800"/>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70" name="Text Box 21"/>
          <p:cNvSpPr txBox="1">
            <a:spLocks noChangeArrowheads="1"/>
          </p:cNvSpPr>
          <p:nvPr/>
        </p:nvSpPr>
        <p:spPr bwMode="auto">
          <a:xfrm>
            <a:off x="4038600" y="54864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PT5</a:t>
            </a:r>
            <a:endParaRPr lang="en-US" altLang="en-US" sz="1600" b="1">
              <a:sym typeface="Symbol" pitchFamily="18" charset="2"/>
            </a:endParaRPr>
          </a:p>
        </p:txBody>
      </p:sp>
      <p:sp>
        <p:nvSpPr>
          <p:cNvPr id="53271" name="Text Box 22"/>
          <p:cNvSpPr txBox="1">
            <a:spLocks noChangeArrowheads="1"/>
          </p:cNvSpPr>
          <p:nvPr/>
        </p:nvSpPr>
        <p:spPr bwMode="auto">
          <a:xfrm>
            <a:off x="5105400" y="57150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3.3 </a:t>
            </a:r>
            <a:r>
              <a:rPr lang="en-US" altLang="en-US" sz="1600" b="1">
                <a:sym typeface="Symbol" pitchFamily="18" charset="2"/>
              </a:rPr>
              <a:t>F</a:t>
            </a:r>
          </a:p>
        </p:txBody>
      </p:sp>
      <p:sp>
        <p:nvSpPr>
          <p:cNvPr id="53272" name="Text Box 23"/>
          <p:cNvSpPr txBox="1">
            <a:spLocks noChangeArrowheads="1"/>
          </p:cNvSpPr>
          <p:nvPr/>
        </p:nvSpPr>
        <p:spPr bwMode="auto">
          <a:xfrm>
            <a:off x="7086600" y="5562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buzzer</a:t>
            </a:r>
            <a:endParaRPr lang="en-US" altLang="en-US" sz="1600" b="1">
              <a:sym typeface="Symbol" pitchFamily="18" charset="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427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42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D9C1B60-D3AF-4A32-8453-DEBF572F6ED0}" type="slidenum">
              <a:rPr lang="en-US" altLang="en-US" sz="1800" smtClean="0">
                <a:solidFill>
                  <a:srgbClr val="8A3704"/>
                </a:solidFill>
              </a:rPr>
              <a:pPr>
                <a:spcBef>
                  <a:spcPct val="0"/>
                </a:spcBef>
                <a:buSzTx/>
                <a:buFontTx/>
                <a:buNone/>
              </a:pPr>
              <a:t>52</a:t>
            </a:fld>
            <a:endParaRPr lang="en-US" altLang="en-US" sz="1800" smtClean="0">
              <a:solidFill>
                <a:srgbClr val="8A3704"/>
              </a:solidFill>
            </a:endParaRPr>
          </a:p>
        </p:txBody>
      </p:sp>
      <p:sp>
        <p:nvSpPr>
          <p:cNvPr id="54277" name="Rectangle 4"/>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4278" name="Rectangle 5"/>
          <p:cNvSpPr>
            <a:spLocks noChangeArrowheads="1"/>
          </p:cNvSpPr>
          <p:nvPr/>
        </p:nvSpPr>
        <p:spPr bwMode="auto">
          <a:xfrm>
            <a:off x="381000" y="304800"/>
            <a:ext cx="8458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FontTx/>
              <a:buNone/>
            </a:pPr>
            <a:r>
              <a:rPr lang="en-US" altLang="en-US" sz="2000"/>
              <a:t>The algorithm for generating the siren is as follows:</a:t>
            </a:r>
            <a:r>
              <a:rPr lang="en-US" altLang="en-US" sz="2000">
                <a:solidFill>
                  <a:srgbClr val="8A3704"/>
                </a:solidFill>
              </a:rPr>
              <a:t> </a:t>
            </a:r>
          </a:p>
          <a:p>
            <a:pPr>
              <a:lnSpc>
                <a:spcPct val="90000"/>
              </a:lnSpc>
              <a:spcBef>
                <a:spcPct val="30000"/>
              </a:spcBef>
              <a:buClr>
                <a:srgbClr val="8A3704"/>
              </a:buClr>
              <a:buFont typeface="Wingdings" pitchFamily="2" charset="2"/>
              <a:buNone/>
            </a:pPr>
            <a:r>
              <a:rPr lang="en-US" altLang="en-US" sz="2400"/>
              <a:t>	</a:t>
            </a:r>
            <a:r>
              <a:rPr lang="en-US" altLang="en-US" sz="1800" b="1">
                <a:solidFill>
                  <a:srgbClr val="8A3704"/>
                </a:solidFill>
              </a:rPr>
              <a:t>Step 1</a:t>
            </a:r>
          </a:p>
          <a:p>
            <a:pPr>
              <a:lnSpc>
                <a:spcPct val="90000"/>
              </a:lnSpc>
              <a:spcBef>
                <a:spcPct val="30000"/>
              </a:spcBef>
              <a:buClr>
                <a:srgbClr val="8A3704"/>
              </a:buClr>
              <a:buFont typeface="Wingdings" pitchFamily="2" charset="2"/>
              <a:buNone/>
            </a:pPr>
            <a:r>
              <a:rPr lang="en-US" altLang="en-US" sz="1800"/>
              <a:t>	Enable an appropriate OC channel (OC5 in this example) to drive the speaker circuit.</a:t>
            </a:r>
          </a:p>
          <a:p>
            <a:pPr>
              <a:lnSpc>
                <a:spcPct val="90000"/>
              </a:lnSpc>
              <a:spcBef>
                <a:spcPct val="30000"/>
              </a:spcBef>
              <a:buClr>
                <a:srgbClr val="8A3704"/>
              </a:buClr>
              <a:buFont typeface="Wingdings" pitchFamily="2" charset="2"/>
              <a:buNone/>
            </a:pPr>
            <a:r>
              <a:rPr lang="en-US" altLang="en-US" sz="1800"/>
              <a:t>	</a:t>
            </a:r>
            <a:r>
              <a:rPr lang="en-US" altLang="en-US" sz="1800" b="1">
                <a:solidFill>
                  <a:srgbClr val="8A3704"/>
                </a:solidFill>
              </a:rPr>
              <a:t>Step 2</a:t>
            </a:r>
          </a:p>
          <a:p>
            <a:pPr>
              <a:lnSpc>
                <a:spcPct val="90000"/>
              </a:lnSpc>
              <a:spcBef>
                <a:spcPct val="30000"/>
              </a:spcBef>
              <a:buClr>
                <a:srgbClr val="8A3704"/>
              </a:buClr>
              <a:buFont typeface="Wingdings" pitchFamily="2" charset="2"/>
              <a:buNone/>
            </a:pPr>
            <a:r>
              <a:rPr lang="en-US" altLang="en-US" sz="1800"/>
              <a:t>	Start an output-compare operation and enable its interrupt with a delay count equal to half the period of siren.</a:t>
            </a:r>
          </a:p>
          <a:p>
            <a:pPr>
              <a:lnSpc>
                <a:spcPct val="90000"/>
              </a:lnSpc>
              <a:spcBef>
                <a:spcPct val="30000"/>
              </a:spcBef>
              <a:buClr>
                <a:srgbClr val="8A3704"/>
              </a:buClr>
              <a:buFont typeface="Wingdings" pitchFamily="2" charset="2"/>
              <a:buNone/>
            </a:pPr>
            <a:r>
              <a:rPr lang="en-US" altLang="en-US" sz="1800"/>
              <a:t>	</a:t>
            </a:r>
            <a:r>
              <a:rPr lang="en-US" altLang="en-US" sz="1800" b="1">
                <a:solidFill>
                  <a:srgbClr val="8A3704"/>
                </a:solidFill>
              </a:rPr>
              <a:t>Step 3</a:t>
            </a:r>
          </a:p>
          <a:p>
            <a:pPr>
              <a:lnSpc>
                <a:spcPct val="90000"/>
              </a:lnSpc>
              <a:spcBef>
                <a:spcPct val="30000"/>
              </a:spcBef>
              <a:buClr>
                <a:srgbClr val="8A3704"/>
              </a:buClr>
              <a:buFont typeface="Wingdings" pitchFamily="2" charset="2"/>
              <a:buNone/>
            </a:pPr>
            <a:r>
              <a:rPr lang="en-US" altLang="en-US" sz="1800"/>
              <a:t>	Wait for certain amount of time (say ½ a second). During the waiting period, interrupt will be requested by the output-compare many times. The interrupt service routine simply starts the next output-compare operation and then returns.</a:t>
            </a:r>
          </a:p>
          <a:p>
            <a:pPr>
              <a:lnSpc>
                <a:spcPct val="90000"/>
              </a:lnSpc>
              <a:spcBef>
                <a:spcPct val="30000"/>
              </a:spcBef>
              <a:buClr>
                <a:srgbClr val="8A3704"/>
              </a:buClr>
              <a:buFont typeface="Wingdings" pitchFamily="2" charset="2"/>
              <a:buNone/>
            </a:pPr>
            <a:r>
              <a:rPr lang="en-US" altLang="en-US" sz="1800"/>
              <a:t>	</a:t>
            </a:r>
            <a:r>
              <a:rPr lang="en-US" altLang="en-US" sz="1800" b="1">
                <a:solidFill>
                  <a:srgbClr val="8A3704"/>
                </a:solidFill>
              </a:rPr>
              <a:t>Step 4</a:t>
            </a:r>
          </a:p>
          <a:p>
            <a:pPr>
              <a:lnSpc>
                <a:spcPct val="90000"/>
              </a:lnSpc>
              <a:spcBef>
                <a:spcPct val="30000"/>
              </a:spcBef>
              <a:buClr>
                <a:srgbClr val="8A3704"/>
              </a:buClr>
              <a:buFont typeface="Wingdings" pitchFamily="2" charset="2"/>
              <a:buNone/>
            </a:pPr>
            <a:r>
              <a:rPr lang="en-US" altLang="en-US" sz="1800"/>
              <a:t>	At the end of the delay, choose a different delay count for the output-compare operation so the siren sound with a different frequency can be generated.</a:t>
            </a:r>
          </a:p>
          <a:p>
            <a:pPr>
              <a:lnSpc>
                <a:spcPct val="90000"/>
              </a:lnSpc>
              <a:spcBef>
                <a:spcPct val="30000"/>
              </a:spcBef>
              <a:buClr>
                <a:srgbClr val="8A3704"/>
              </a:buClr>
              <a:buFont typeface="Wingdings" pitchFamily="2" charset="2"/>
              <a:buNone/>
            </a:pPr>
            <a:r>
              <a:rPr lang="en-US" altLang="en-US" sz="1800"/>
              <a:t>	</a:t>
            </a:r>
            <a:r>
              <a:rPr lang="en-US" altLang="en-US" sz="1800" b="1">
                <a:solidFill>
                  <a:srgbClr val="8A3704"/>
                </a:solidFill>
              </a:rPr>
              <a:t>Step 5</a:t>
            </a:r>
          </a:p>
          <a:p>
            <a:pPr>
              <a:lnSpc>
                <a:spcPct val="90000"/>
              </a:lnSpc>
              <a:spcBef>
                <a:spcPct val="30000"/>
              </a:spcBef>
              <a:buClr>
                <a:srgbClr val="8A3704"/>
              </a:buClr>
              <a:buFont typeface="Wingdings" pitchFamily="2" charset="2"/>
              <a:buNone/>
            </a:pPr>
            <a:r>
              <a:rPr lang="en-US" altLang="en-US" sz="1800"/>
              <a:t>	Wait for the same amount of time as in step 3. Again, the interrupt caused by the output-compare match will be requested many times. At the end of the delay, switch back to the delay count used in step2.</a:t>
            </a:r>
          </a:p>
          <a:p>
            <a:pPr>
              <a:lnSpc>
                <a:spcPct val="90000"/>
              </a:lnSpc>
              <a:spcBef>
                <a:spcPct val="30000"/>
              </a:spcBef>
              <a:buClr>
                <a:srgbClr val="8A3704"/>
              </a:buClr>
              <a:buFont typeface="Wingdings" pitchFamily="2" charset="2"/>
              <a:buNone/>
            </a:pPr>
            <a:r>
              <a:rPr lang="en-US" altLang="en-US" sz="1800"/>
              <a:t>	</a:t>
            </a:r>
            <a:r>
              <a:rPr lang="en-US" altLang="en-US" sz="1800" b="1">
                <a:solidFill>
                  <a:srgbClr val="8A3704"/>
                </a:solidFill>
              </a:rPr>
              <a:t>Step 6</a:t>
            </a:r>
          </a:p>
          <a:p>
            <a:pPr>
              <a:lnSpc>
                <a:spcPct val="90000"/>
              </a:lnSpc>
              <a:spcBef>
                <a:spcPct val="30000"/>
              </a:spcBef>
              <a:buClr>
                <a:srgbClr val="8A3704"/>
              </a:buClr>
              <a:buFont typeface="Wingdings" pitchFamily="2" charset="2"/>
              <a:buNone/>
            </a:pPr>
            <a:r>
              <a:rPr lang="en-US" altLang="en-US" sz="1800"/>
              <a:t>	Go to step 2.</a:t>
            </a:r>
            <a:endParaRPr lang="en-US" altLang="en-US" sz="180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529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53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290DE878-275C-473D-AF28-DDB11F4F2400}" type="slidenum">
              <a:rPr lang="en-US" altLang="en-US" sz="1800" smtClean="0">
                <a:solidFill>
                  <a:srgbClr val="8A3704"/>
                </a:solidFill>
              </a:rPr>
              <a:pPr>
                <a:spcBef>
                  <a:spcPct val="0"/>
                </a:spcBef>
                <a:buSzTx/>
                <a:buFontTx/>
                <a:buNone/>
              </a:pPr>
              <a:t>53</a:t>
            </a:fld>
            <a:endParaRPr lang="en-US" altLang="en-US" sz="1800" smtClean="0">
              <a:solidFill>
                <a:srgbClr val="8A3704"/>
              </a:solidFill>
            </a:endParaRPr>
          </a:p>
        </p:txBody>
      </p:sp>
      <p:sp>
        <p:nvSpPr>
          <p:cNvPr id="55301" name="Rectangle 4"/>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5302" name="Text Box 6"/>
          <p:cNvSpPr txBox="1">
            <a:spLocks noChangeArrowheads="1"/>
          </p:cNvSpPr>
          <p:nvPr/>
        </p:nvSpPr>
        <p:spPr bwMode="auto">
          <a:xfrm>
            <a:off x="381000" y="304800"/>
            <a:ext cx="8382000" cy="6253163"/>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r>
              <a:rPr lang="en-US" altLang="en-US" sz="1600" b="1">
                <a:latin typeface="Arial" charset="0"/>
              </a:rPr>
              <a:t>#include		reg9s12.h</a:t>
            </a:r>
          </a:p>
          <a:p>
            <a:pPr>
              <a:lnSpc>
                <a:spcPct val="85000"/>
              </a:lnSpc>
              <a:spcBef>
                <a:spcPct val="25000"/>
              </a:spcBef>
              <a:buSzTx/>
              <a:buFontTx/>
              <a:buNone/>
            </a:pPr>
            <a:r>
              <a:rPr lang="en-US" altLang="en-US" sz="1600" b="1">
                <a:latin typeface="Arial" charset="0"/>
              </a:rPr>
              <a:t>		ORG	$1000</a:t>
            </a:r>
          </a:p>
          <a:p>
            <a:pPr>
              <a:lnSpc>
                <a:spcPct val="85000"/>
              </a:lnSpc>
              <a:spcBef>
                <a:spcPct val="25000"/>
              </a:spcBef>
              <a:buSzTx/>
              <a:buFontTx/>
              <a:buNone/>
            </a:pPr>
            <a:r>
              <a:rPr lang="en-US" altLang="en-US" sz="1600" b="1">
                <a:latin typeface="Arial" charset="0"/>
              </a:rPr>
              <a:t>		MOVW	#tc5_is,$3E64	; set up interrupt vector for OC5</a:t>
            </a:r>
          </a:p>
          <a:p>
            <a:pPr>
              <a:lnSpc>
                <a:spcPct val="85000"/>
              </a:lnSpc>
              <a:spcBef>
                <a:spcPct val="25000"/>
              </a:spcBef>
              <a:buSzTx/>
              <a:buFontTx/>
              <a:buNone/>
            </a:pPr>
            <a:r>
              <a:rPr lang="en-US" altLang="en-US" sz="1600" b="1">
                <a:latin typeface="Arial" charset="0"/>
              </a:rPr>
              <a:t>		MOVB	#$90,TSCR	; enable TCNT with fast clear</a:t>
            </a:r>
          </a:p>
          <a:p>
            <a:pPr>
              <a:lnSpc>
                <a:spcPct val="85000"/>
              </a:lnSpc>
              <a:spcBef>
                <a:spcPct val="25000"/>
              </a:spcBef>
              <a:buSzTx/>
              <a:buFontTx/>
              <a:buNone/>
            </a:pPr>
            <a:r>
              <a:rPr lang="en-US" altLang="en-US" sz="1600" b="1">
                <a:latin typeface="Arial" charset="0"/>
              </a:rPr>
              <a:t>		MOVB	#$03,TMSK2	; disable interrupt, set prescale to 8</a:t>
            </a:r>
          </a:p>
          <a:p>
            <a:pPr>
              <a:lnSpc>
                <a:spcPct val="85000"/>
              </a:lnSpc>
              <a:spcBef>
                <a:spcPct val="25000"/>
              </a:spcBef>
              <a:buSzTx/>
              <a:buFontTx/>
              <a:buNone/>
            </a:pPr>
            <a:r>
              <a:rPr lang="en-US" altLang="en-US" sz="1600" b="1">
                <a:latin typeface="Arial" charset="0"/>
              </a:rPr>
              <a:t>		MOVB	#$20,TIOS	; enable OC5</a:t>
            </a:r>
          </a:p>
          <a:p>
            <a:pPr>
              <a:lnSpc>
                <a:spcPct val="85000"/>
              </a:lnSpc>
              <a:spcBef>
                <a:spcPct val="25000"/>
              </a:spcBef>
              <a:buSzTx/>
              <a:buFontTx/>
              <a:buNone/>
            </a:pPr>
            <a:r>
              <a:rPr lang="en-US" altLang="en-US" sz="1600" b="1">
                <a:latin typeface="Arial" charset="0"/>
              </a:rPr>
              <a:t>		MOVB	#toggle,TCTL1	; select toggle for OC5 pin action</a:t>
            </a:r>
          </a:p>
          <a:p>
            <a:pPr>
              <a:lnSpc>
                <a:spcPct val="85000"/>
              </a:lnSpc>
              <a:spcBef>
                <a:spcPct val="25000"/>
              </a:spcBef>
              <a:buSzTx/>
              <a:buFontTx/>
              <a:buNone/>
            </a:pPr>
            <a:r>
              <a:rPr lang="en-US" altLang="en-US" sz="1600" b="1">
                <a:latin typeface="Arial" charset="0"/>
              </a:rPr>
              <a:t>		LDD	#hi_freq		; use high freq delay first</a:t>
            </a:r>
          </a:p>
          <a:p>
            <a:pPr>
              <a:lnSpc>
                <a:spcPct val="85000"/>
              </a:lnSpc>
              <a:spcBef>
                <a:spcPct val="25000"/>
              </a:spcBef>
              <a:buSzTx/>
              <a:buFontTx/>
              <a:buNone/>
            </a:pPr>
            <a:r>
              <a:rPr lang="en-US" altLang="en-US" sz="1600" b="1">
                <a:latin typeface="Arial" charset="0"/>
              </a:rPr>
              <a:t>		STD	delay		 ; make it available for OC5 handler</a:t>
            </a:r>
          </a:p>
          <a:p>
            <a:pPr>
              <a:lnSpc>
                <a:spcPct val="85000"/>
              </a:lnSpc>
              <a:spcBef>
                <a:spcPct val="25000"/>
              </a:spcBef>
              <a:buSzTx/>
              <a:buFontTx/>
              <a:buNone/>
            </a:pPr>
            <a:r>
              <a:rPr lang="en-US" altLang="en-US" sz="1600" b="1">
                <a:latin typeface="Arial" charset="0"/>
              </a:rPr>
              <a:t>		LDD	TCNT		; start the hi freq sound</a:t>
            </a:r>
          </a:p>
          <a:p>
            <a:pPr>
              <a:lnSpc>
                <a:spcPct val="85000"/>
              </a:lnSpc>
              <a:spcBef>
                <a:spcPct val="25000"/>
              </a:spcBef>
              <a:buSzTx/>
              <a:buFontTx/>
              <a:buNone/>
            </a:pPr>
            <a:r>
              <a:rPr lang="en-US" altLang="en-US" sz="1600" b="1">
                <a:latin typeface="Arial" charset="0"/>
              </a:rPr>
              <a:t>		ADDD	delay		 ; </a:t>
            </a:r>
          </a:p>
          <a:p>
            <a:pPr>
              <a:lnSpc>
                <a:spcPct val="85000"/>
              </a:lnSpc>
              <a:spcBef>
                <a:spcPct val="25000"/>
              </a:spcBef>
              <a:buSzTx/>
              <a:buFontTx/>
              <a:buNone/>
            </a:pPr>
            <a:r>
              <a:rPr lang="en-US" altLang="en-US" sz="1600" b="1">
                <a:latin typeface="Arial" charset="0"/>
              </a:rPr>
              <a:t>		STD	TC5		  ;</a:t>
            </a:r>
          </a:p>
          <a:p>
            <a:pPr>
              <a:lnSpc>
                <a:spcPct val="85000"/>
              </a:lnSpc>
              <a:spcBef>
                <a:spcPct val="25000"/>
              </a:spcBef>
              <a:buSzTx/>
              <a:buFontTx/>
              <a:buNone/>
            </a:pPr>
            <a:r>
              <a:rPr lang="en-US" altLang="en-US" sz="1600" b="1">
                <a:latin typeface="Arial" charset="0"/>
              </a:rPr>
              <a:t>		MOVB	#$20,TFLG1	; clear OC5 flag</a:t>
            </a:r>
          </a:p>
          <a:p>
            <a:pPr>
              <a:lnSpc>
                <a:spcPct val="85000"/>
              </a:lnSpc>
              <a:spcBef>
                <a:spcPct val="25000"/>
              </a:spcBef>
              <a:buSzTx/>
              <a:buFontTx/>
              <a:buNone/>
            </a:pPr>
            <a:r>
              <a:rPr lang="en-US" altLang="en-US" sz="1600" b="1">
                <a:latin typeface="Arial" charset="0"/>
              </a:rPr>
              <a:t>		BSET	TMSK1,$20	; enable OC5 interrupt</a:t>
            </a:r>
          </a:p>
          <a:p>
            <a:pPr>
              <a:lnSpc>
                <a:spcPct val="85000"/>
              </a:lnSpc>
              <a:spcBef>
                <a:spcPct val="25000"/>
              </a:spcBef>
              <a:buSzTx/>
              <a:buFontTx/>
              <a:buNone/>
            </a:pPr>
            <a:r>
              <a:rPr lang="en-US" altLang="en-US" sz="1600" b="1">
                <a:latin typeface="Arial" charset="0"/>
              </a:rPr>
              <a:t>		CLI			 ; enable global interrupt mask</a:t>
            </a:r>
          </a:p>
          <a:p>
            <a:pPr>
              <a:lnSpc>
                <a:spcPct val="85000"/>
              </a:lnSpc>
              <a:spcBef>
                <a:spcPct val="25000"/>
              </a:spcBef>
              <a:buSzTx/>
              <a:buFontTx/>
              <a:buNone/>
            </a:pPr>
            <a:endParaRPr lang="en-US" altLang="en-US" sz="1600" b="1">
              <a:latin typeface="Arial" charset="0"/>
            </a:endParaRPr>
          </a:p>
          <a:p>
            <a:pPr>
              <a:lnSpc>
                <a:spcPct val="85000"/>
              </a:lnSpc>
              <a:spcBef>
                <a:spcPct val="25000"/>
              </a:spcBef>
              <a:buSzTx/>
              <a:buFontTx/>
              <a:buNone/>
            </a:pPr>
            <a:r>
              <a:rPr lang="en-US" altLang="en-US" sz="1600" b="1">
                <a:latin typeface="Arial" charset="0"/>
                <a:sym typeface="Symbol" pitchFamily="18" charset="2"/>
              </a:rPr>
              <a:t>forever</a:t>
            </a:r>
            <a:r>
              <a:rPr lang="en-US" altLang="en-US" sz="1600" b="1">
                <a:latin typeface="Arial" charset="0"/>
              </a:rPr>
              <a:t> 		LDY	#500		; wait for half a second</a:t>
            </a: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		JSR	mildly		 ;</a:t>
            </a:r>
          </a:p>
          <a:p>
            <a:pPr>
              <a:lnSpc>
                <a:spcPct val="85000"/>
              </a:lnSpc>
              <a:spcBef>
                <a:spcPct val="25000"/>
              </a:spcBef>
              <a:buSzTx/>
              <a:buFontTx/>
              <a:buNone/>
            </a:pPr>
            <a:r>
              <a:rPr lang="en-US" altLang="en-US" sz="1600" b="1">
                <a:latin typeface="Arial" charset="0"/>
                <a:sym typeface="Symbol" pitchFamily="18" charset="2"/>
              </a:rPr>
              <a:t>		MOVW	#lo_freq,delay	; switch to lo freq delay count</a:t>
            </a:r>
          </a:p>
          <a:p>
            <a:pPr>
              <a:lnSpc>
                <a:spcPct val="85000"/>
              </a:lnSpc>
              <a:spcBef>
                <a:spcPct val="25000"/>
              </a:spcBef>
              <a:buSzTx/>
              <a:buFontTx/>
              <a:buNone/>
            </a:pPr>
            <a:r>
              <a:rPr lang="en-US" altLang="en-US" sz="1600" b="1">
                <a:latin typeface="Arial" charset="0"/>
                <a:sym typeface="Symbol" pitchFamily="18" charset="2"/>
              </a:rPr>
              <a:t>		LDY	#500		; wait for half a second</a:t>
            </a:r>
          </a:p>
          <a:p>
            <a:pPr>
              <a:lnSpc>
                <a:spcPct val="85000"/>
              </a:lnSpc>
              <a:spcBef>
                <a:spcPct val="25000"/>
              </a:spcBef>
              <a:buSzTx/>
              <a:buFontTx/>
              <a:buNone/>
            </a:pPr>
            <a:r>
              <a:rPr lang="en-US" altLang="en-US" sz="1600" b="1">
                <a:latin typeface="Arial" charset="0"/>
                <a:sym typeface="Symbol" pitchFamily="18" charset="2"/>
              </a:rPr>
              <a:t>		JSR	mildly		 ; </a:t>
            </a:r>
          </a:p>
          <a:p>
            <a:pPr>
              <a:lnSpc>
                <a:spcPct val="85000"/>
              </a:lnSpc>
              <a:spcBef>
                <a:spcPct val="25000"/>
              </a:spcBef>
              <a:buSzTx/>
              <a:buFontTx/>
              <a:buNone/>
            </a:pPr>
            <a:r>
              <a:rPr lang="en-US" altLang="en-US" sz="1600" b="1">
                <a:latin typeface="Arial" charset="0"/>
                <a:sym typeface="Symbol" pitchFamily="18" charset="2"/>
              </a:rPr>
              <a:t>		MOVW	#hi_freq,delay 	; switch to hi freq delay count</a:t>
            </a:r>
          </a:p>
          <a:p>
            <a:pPr>
              <a:lnSpc>
                <a:spcPct val="85000"/>
              </a:lnSpc>
              <a:spcBef>
                <a:spcPct val="25000"/>
              </a:spcBef>
              <a:buSzTx/>
              <a:buFontTx/>
              <a:buNone/>
            </a:pPr>
            <a:r>
              <a:rPr lang="en-US" altLang="en-US" sz="1600" b="1">
                <a:latin typeface="Arial" charset="0"/>
                <a:sym typeface="Symbol" pitchFamily="18" charset="2"/>
              </a:rPr>
              <a:t>		JMP	forever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63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63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D4A3420D-793E-4721-9626-53FE0549E91E}" type="slidenum">
              <a:rPr lang="en-US" altLang="en-US" sz="1800" smtClean="0">
                <a:solidFill>
                  <a:srgbClr val="8A3704"/>
                </a:solidFill>
              </a:rPr>
              <a:pPr>
                <a:spcBef>
                  <a:spcPct val="0"/>
                </a:spcBef>
                <a:buSzTx/>
                <a:buFontTx/>
                <a:buNone/>
              </a:pPr>
              <a:t>54</a:t>
            </a:fld>
            <a:endParaRPr lang="en-US" altLang="en-US" sz="1800" smtClean="0">
              <a:solidFill>
                <a:srgbClr val="8A3704"/>
              </a:solidFill>
            </a:endParaRPr>
          </a:p>
        </p:txBody>
      </p:sp>
      <p:sp>
        <p:nvSpPr>
          <p:cNvPr id="56325" name="Rectangle 10"/>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6326" name="Text Box 11"/>
          <p:cNvSpPr txBox="1">
            <a:spLocks noChangeArrowheads="1"/>
          </p:cNvSpPr>
          <p:nvPr/>
        </p:nvSpPr>
        <p:spPr bwMode="auto">
          <a:xfrm>
            <a:off x="381000" y="381000"/>
            <a:ext cx="8382000" cy="5983288"/>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r>
              <a:rPr lang="en-US" altLang="en-US" sz="1600" b="1">
                <a:latin typeface="Arial" charset="0"/>
              </a:rPr>
              <a:t>mildly		PSHD			; save content of [D]</a:t>
            </a:r>
          </a:p>
          <a:p>
            <a:pPr>
              <a:lnSpc>
                <a:spcPct val="85000"/>
              </a:lnSpc>
              <a:spcBef>
                <a:spcPct val="25000"/>
              </a:spcBef>
              <a:buSzTx/>
              <a:buFontTx/>
              <a:buNone/>
            </a:pPr>
            <a:r>
              <a:rPr lang="en-US" altLang="en-US" sz="1600" b="1">
                <a:latin typeface="Arial" charset="0"/>
              </a:rPr>
              <a:t>		MOVB	#$90,TSCR	; enable TCNT &amp; fast flag clear</a:t>
            </a:r>
          </a:p>
          <a:p>
            <a:pPr>
              <a:lnSpc>
                <a:spcPct val="85000"/>
              </a:lnSpc>
              <a:spcBef>
                <a:spcPct val="25000"/>
              </a:spcBef>
              <a:buSzTx/>
              <a:buFontTx/>
              <a:buNone/>
            </a:pPr>
            <a:r>
              <a:rPr lang="en-US" altLang="en-US" sz="1600" b="1">
                <a:latin typeface="Arial" charset="0"/>
              </a:rPr>
              <a:t>		MOVB	#$03,TMSK2	; set prescale to 8</a:t>
            </a:r>
          </a:p>
          <a:p>
            <a:pPr>
              <a:lnSpc>
                <a:spcPct val="85000"/>
              </a:lnSpc>
              <a:spcBef>
                <a:spcPct val="25000"/>
              </a:spcBef>
              <a:buSzTx/>
              <a:buFontTx/>
              <a:buNone/>
            </a:pPr>
            <a:r>
              <a:rPr lang="en-US" altLang="en-US" sz="1600" b="1">
                <a:latin typeface="Arial" charset="0"/>
              </a:rPr>
              <a:t>		BSET	TIOS,$01		; enable OC0</a:t>
            </a:r>
          </a:p>
          <a:p>
            <a:pPr>
              <a:lnSpc>
                <a:spcPct val="85000"/>
              </a:lnSpc>
              <a:spcBef>
                <a:spcPct val="25000"/>
              </a:spcBef>
              <a:buSzTx/>
              <a:buFontTx/>
              <a:buNone/>
            </a:pPr>
            <a:r>
              <a:rPr lang="en-US" altLang="en-US" sz="1600" b="1">
                <a:latin typeface="Arial" charset="0"/>
              </a:rPr>
              <a:t>		LDD	TCNT		; get the time</a:t>
            </a:r>
          </a:p>
          <a:p>
            <a:pPr>
              <a:lnSpc>
                <a:spcPct val="85000"/>
              </a:lnSpc>
              <a:spcBef>
                <a:spcPct val="25000"/>
              </a:spcBef>
              <a:buSzTx/>
              <a:buFontTx/>
              <a:buNone/>
            </a:pPr>
            <a:r>
              <a:rPr lang="en-US" altLang="en-US" sz="1600" b="1">
                <a:latin typeface="Arial" charset="0"/>
              </a:rPr>
              <a:t>rep_ms		ADDD	#3000		; set the 1-ms on OC register</a:t>
            </a:r>
          </a:p>
          <a:p>
            <a:pPr>
              <a:lnSpc>
                <a:spcPct val="85000"/>
              </a:lnSpc>
              <a:spcBef>
                <a:spcPct val="25000"/>
              </a:spcBef>
              <a:buSzTx/>
              <a:buFontTx/>
              <a:buNone/>
            </a:pPr>
            <a:r>
              <a:rPr lang="en-US" altLang="en-US" sz="1600" b="1">
                <a:latin typeface="Arial" charset="0"/>
              </a:rPr>
              <a:t>		STD	TC0		 ; </a:t>
            </a:r>
          </a:p>
          <a:p>
            <a:pPr>
              <a:lnSpc>
                <a:spcPct val="85000"/>
              </a:lnSpc>
              <a:spcBef>
                <a:spcPct val="25000"/>
              </a:spcBef>
              <a:buSzTx/>
              <a:buFontTx/>
              <a:buNone/>
            </a:pPr>
            <a:r>
              <a:rPr lang="en-US" altLang="en-US" sz="1600" b="1">
                <a:latin typeface="Arial" charset="0"/>
              </a:rPr>
              <a:t>wait_ms		BRCLR	TFLG1,$01,wait_ms	; wait for 1-ms</a:t>
            </a: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		LDD	TC0		; get OC register to add 1-ms</a:t>
            </a:r>
          </a:p>
          <a:p>
            <a:pPr>
              <a:lnSpc>
                <a:spcPct val="85000"/>
              </a:lnSpc>
              <a:spcBef>
                <a:spcPct val="25000"/>
              </a:spcBef>
              <a:buSzTx/>
              <a:buFontTx/>
              <a:buNone/>
            </a:pPr>
            <a:r>
              <a:rPr lang="en-US" altLang="en-US" sz="1600" b="1">
                <a:latin typeface="Arial" charset="0"/>
                <a:sym typeface="Symbol" pitchFamily="18" charset="2"/>
              </a:rPr>
              <a:t>		DBNE	Y,rep_ms		; repeat as many ms necessary</a:t>
            </a:r>
          </a:p>
          <a:p>
            <a:pPr>
              <a:lnSpc>
                <a:spcPct val="85000"/>
              </a:lnSpc>
              <a:spcBef>
                <a:spcPct val="25000"/>
              </a:spcBef>
              <a:buSzTx/>
              <a:buFontTx/>
              <a:buNone/>
            </a:pPr>
            <a:r>
              <a:rPr lang="en-US" altLang="en-US" sz="1600" b="1">
                <a:latin typeface="Arial" charset="0"/>
                <a:sym typeface="Symbol" pitchFamily="18" charset="2"/>
              </a:rPr>
              <a:t>		PULD			; restore content of [D]</a:t>
            </a:r>
          </a:p>
          <a:p>
            <a:pPr>
              <a:lnSpc>
                <a:spcPct val="85000"/>
              </a:lnSpc>
              <a:spcBef>
                <a:spcPct val="25000"/>
              </a:spcBef>
              <a:buSzTx/>
              <a:buFontTx/>
              <a:buNone/>
            </a:pPr>
            <a:r>
              <a:rPr lang="en-US" altLang="en-US" sz="1600" b="1">
                <a:latin typeface="Arial" charset="0"/>
                <a:sym typeface="Symbol" pitchFamily="18" charset="2"/>
              </a:rPr>
              <a:t>		RTS</a:t>
            </a:r>
          </a:p>
          <a:p>
            <a:pPr>
              <a:lnSpc>
                <a:spcPct val="85000"/>
              </a:lnSpc>
              <a:spcBef>
                <a:spcPct val="25000"/>
              </a:spcBef>
              <a:buSzTx/>
              <a:buFontTx/>
              <a:buNone/>
            </a:pP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tc5_is		LDD	TC5		; get time &amp; clear flag</a:t>
            </a:r>
          </a:p>
          <a:p>
            <a:pPr>
              <a:lnSpc>
                <a:spcPct val="85000"/>
              </a:lnSpc>
              <a:spcBef>
                <a:spcPct val="25000"/>
              </a:spcBef>
              <a:buSzTx/>
              <a:buFontTx/>
              <a:buNone/>
            </a:pPr>
            <a:r>
              <a:rPr lang="en-US" altLang="en-US" sz="1600" b="1">
                <a:latin typeface="Arial" charset="0"/>
                <a:sym typeface="Symbol" pitchFamily="18" charset="2"/>
              </a:rPr>
              <a:t>		ADDD	delay		; set the next interval</a:t>
            </a:r>
          </a:p>
          <a:p>
            <a:pPr>
              <a:lnSpc>
                <a:spcPct val="85000"/>
              </a:lnSpc>
              <a:spcBef>
                <a:spcPct val="25000"/>
              </a:spcBef>
              <a:buSzTx/>
              <a:buFontTx/>
              <a:buNone/>
            </a:pPr>
            <a:r>
              <a:rPr lang="en-US" altLang="en-US" sz="1600" b="1">
                <a:latin typeface="Arial" charset="0"/>
                <a:sym typeface="Symbol" pitchFamily="18" charset="2"/>
              </a:rPr>
              <a:t>		STD	TC5		 ;</a:t>
            </a:r>
          </a:p>
          <a:p>
            <a:pPr>
              <a:lnSpc>
                <a:spcPct val="85000"/>
              </a:lnSpc>
              <a:spcBef>
                <a:spcPct val="25000"/>
              </a:spcBef>
              <a:buSzTx/>
              <a:buFontTx/>
              <a:buNone/>
            </a:pPr>
            <a:r>
              <a:rPr lang="en-US" altLang="en-US" sz="1600" b="1">
                <a:latin typeface="Arial" charset="0"/>
                <a:sym typeface="Symbol" pitchFamily="18" charset="2"/>
              </a:rPr>
              <a:t>		RTI</a:t>
            </a:r>
          </a:p>
          <a:p>
            <a:pPr>
              <a:lnSpc>
                <a:spcPct val="85000"/>
              </a:lnSpc>
              <a:spcBef>
                <a:spcPct val="25000"/>
              </a:spcBef>
              <a:buSzTx/>
              <a:buFontTx/>
              <a:buNone/>
            </a:pP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delay		RMB	2	; storage for the delay count of TC5</a:t>
            </a:r>
          </a:p>
          <a:p>
            <a:pPr>
              <a:lnSpc>
                <a:spcPct val="85000"/>
              </a:lnSpc>
              <a:spcBef>
                <a:spcPct val="25000"/>
              </a:spcBef>
              <a:buSzTx/>
              <a:buFontTx/>
              <a:buNone/>
            </a:pPr>
            <a:r>
              <a:rPr lang="en-US" altLang="en-US" sz="1600" b="1">
                <a:latin typeface="Arial" charset="0"/>
                <a:sym typeface="Symbol" pitchFamily="18" charset="2"/>
              </a:rPr>
              <a:t>hi_freq		EQU	1250	; delay count for 1200 Hz (1:8 prescaler)</a:t>
            </a:r>
          </a:p>
          <a:p>
            <a:pPr>
              <a:lnSpc>
                <a:spcPct val="85000"/>
              </a:lnSpc>
              <a:spcBef>
                <a:spcPct val="25000"/>
              </a:spcBef>
              <a:buSzTx/>
              <a:buFontTx/>
              <a:buNone/>
            </a:pPr>
            <a:r>
              <a:rPr lang="en-US" altLang="en-US" sz="1600" b="1">
                <a:latin typeface="Arial" charset="0"/>
                <a:sym typeface="Symbol" pitchFamily="18" charset="2"/>
              </a:rPr>
              <a:t>lo_freq		EQU	5000	; delay count for 300 Hz (1:8 prescaler)</a:t>
            </a:r>
          </a:p>
          <a:p>
            <a:pPr>
              <a:lnSpc>
                <a:spcPct val="85000"/>
              </a:lnSpc>
              <a:spcBef>
                <a:spcPct val="25000"/>
              </a:spcBef>
              <a:buSzTx/>
              <a:buFontTx/>
              <a:buNone/>
            </a:pPr>
            <a:r>
              <a:rPr lang="en-US" altLang="en-US" sz="1600" b="1">
                <a:latin typeface="Arial" charset="0"/>
                <a:sym typeface="Symbol" pitchFamily="18" charset="2"/>
              </a:rPr>
              <a:t>toggle		EQU	$04	; value to toggle TC5 pin</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73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73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F58D9FF8-B224-403E-84E4-7C565BF8AB36}" type="slidenum">
              <a:rPr lang="en-US" altLang="en-US" sz="1800" smtClean="0">
                <a:solidFill>
                  <a:srgbClr val="8A3704"/>
                </a:solidFill>
              </a:rPr>
              <a:pPr>
                <a:spcBef>
                  <a:spcPct val="0"/>
                </a:spcBef>
                <a:buSzTx/>
                <a:buFontTx/>
                <a:buNone/>
              </a:pPr>
              <a:t>55</a:t>
            </a:fld>
            <a:endParaRPr lang="en-US" altLang="en-US" sz="1800" smtClean="0">
              <a:solidFill>
                <a:srgbClr val="8A3704"/>
              </a:solidFill>
            </a:endParaRPr>
          </a:p>
        </p:txBody>
      </p:sp>
      <p:sp>
        <p:nvSpPr>
          <p:cNvPr id="57349" name="Rectangle 6"/>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7350" name="Rectangle 7"/>
          <p:cNvSpPr>
            <a:spLocks noChangeArrowheads="1"/>
          </p:cNvSpPr>
          <p:nvPr/>
        </p:nvSpPr>
        <p:spPr bwMode="auto">
          <a:xfrm>
            <a:off x="381000" y="4572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a:solidFill>
                  <a:srgbClr val="8A3704"/>
                </a:solidFill>
              </a:rPr>
              <a:t>Making Music Using the Output-Compare Function</a:t>
            </a:r>
          </a:p>
          <a:p>
            <a:pPr>
              <a:spcBef>
                <a:spcPct val="30000"/>
              </a:spcBef>
              <a:buFontTx/>
              <a:buNone/>
            </a:pPr>
            <a:r>
              <a:rPr lang="en-US" altLang="en-US" sz="2000"/>
              <a:t>	A siren can be considered as a song with only two notes. A song can be created by modifying the siren program</a:t>
            </a:r>
            <a:r>
              <a:rPr lang="en-US" altLang="en-US" sz="2000">
                <a:cs typeface="Times New Roman" pitchFamily="18" charset="0"/>
              </a:rPr>
              <a:t>. To make the switching of frequency easier, the whole score should be stored in a table. A note has two components: one is the frequency and the other is the duration. The duration of a quarter note is about 0.4 second. The duration of other notes can be derived proportionally. To play a song from the speaker, one places the frequencies and durations of all the notes in a music score in a table. For every note, the user program uses the output-compare function to generate the digital waveform with the specified frequency and duration.</a:t>
            </a:r>
            <a:endParaRPr lang="el-GR" altLang="en-US" sz="2000">
              <a:cs typeface="Times New Roman" pitchFamily="18" charset="0"/>
            </a:endParaRPr>
          </a:p>
          <a:p>
            <a:pPr>
              <a:spcBef>
                <a:spcPct val="30000"/>
              </a:spcBef>
              <a:buFontTx/>
              <a:buNone/>
            </a:pPr>
            <a:r>
              <a:rPr lang="en-US" altLang="en-US" sz="2000" b="1" i="1">
                <a:solidFill>
                  <a:srgbClr val="8A3704"/>
                </a:solidFill>
              </a:rPr>
              <a:t>Example-5</a:t>
            </a:r>
            <a:endParaRPr lang="en-US" altLang="en-US" sz="2000">
              <a:solidFill>
                <a:srgbClr val="8A3704"/>
              </a:solidFill>
            </a:endParaRPr>
          </a:p>
          <a:p>
            <a:pPr>
              <a:spcBef>
                <a:spcPct val="30000"/>
              </a:spcBef>
              <a:buClr>
                <a:srgbClr val="8A3704"/>
              </a:buClr>
              <a:buFont typeface="Wingdings" pitchFamily="2" charset="2"/>
              <a:buNone/>
            </a:pPr>
            <a:r>
              <a:rPr lang="en-US" altLang="en-US" sz="2000"/>
              <a:t>	Write a program to play “The Star-Spangled Banner”.  Assume that the demo board is running with a 24-MHz E clock. </a:t>
            </a:r>
          </a:p>
        </p:txBody>
      </p:sp>
      <p:sp>
        <p:nvSpPr>
          <p:cNvPr id="57351" name="Rectangle 8"/>
          <p:cNvSpPr>
            <a:spLocks noChangeArrowheads="1"/>
          </p:cNvSpPr>
          <p:nvPr/>
        </p:nvSpPr>
        <p:spPr bwMode="auto">
          <a:xfrm>
            <a:off x="381000" y="51054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FontTx/>
              <a:buNone/>
            </a:pPr>
            <a:r>
              <a:rPr lang="en-US" altLang="en-US" sz="2000" b="1" i="1">
                <a:solidFill>
                  <a:srgbClr val="800000"/>
                </a:solidFill>
              </a:rPr>
              <a:t>Solution :</a:t>
            </a:r>
            <a:r>
              <a:rPr lang="en-US" altLang="en-US" sz="2000">
                <a:solidFill>
                  <a:srgbClr val="8A3704"/>
                </a:solidFill>
              </a:rPr>
              <a:t> </a:t>
            </a:r>
          </a:p>
          <a:p>
            <a:pPr>
              <a:lnSpc>
                <a:spcPct val="110000"/>
              </a:lnSpc>
              <a:spcBef>
                <a:spcPct val="50000"/>
              </a:spcBef>
              <a:buClr>
                <a:srgbClr val="8A3704"/>
              </a:buClr>
              <a:buFont typeface="Wingdings" pitchFamily="2" charset="2"/>
              <a:buNone/>
            </a:pPr>
            <a:r>
              <a:rPr lang="en-US" altLang="en-US" sz="2000"/>
              <a:t>	The following assembly program plays the national anthem.</a:t>
            </a:r>
            <a:endParaRPr lang="en-US" altLang="en-US" sz="2000">
              <a:cs typeface="Times New Roman" pitchFamily="18" charset="0"/>
            </a:endParaRPr>
          </a:p>
        </p:txBody>
      </p:sp>
      <p:sp>
        <p:nvSpPr>
          <p:cNvPr id="57352" name="Line 9"/>
          <p:cNvSpPr>
            <a:spLocks noChangeShapeType="1"/>
          </p:cNvSpPr>
          <p:nvPr/>
        </p:nvSpPr>
        <p:spPr bwMode="auto">
          <a:xfrm>
            <a:off x="457200" y="49530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83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83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7CC44361-23E3-4821-A2DC-4420EC55502F}" type="slidenum">
              <a:rPr lang="en-US" altLang="en-US" sz="1800" smtClean="0">
                <a:solidFill>
                  <a:srgbClr val="8A3704"/>
                </a:solidFill>
              </a:rPr>
              <a:pPr>
                <a:spcBef>
                  <a:spcPct val="0"/>
                </a:spcBef>
                <a:buSzTx/>
                <a:buFontTx/>
                <a:buNone/>
              </a:pPr>
              <a:t>56</a:t>
            </a:fld>
            <a:endParaRPr lang="en-US" altLang="en-US" sz="1800" smtClean="0">
              <a:solidFill>
                <a:srgbClr val="8A3704"/>
              </a:solidFill>
            </a:endParaRPr>
          </a:p>
        </p:txBody>
      </p:sp>
      <p:sp>
        <p:nvSpPr>
          <p:cNvPr id="58373"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58374" name="Rectangle 5"/>
          <p:cNvSpPr>
            <a:spLocks noChangeArrowheads="1"/>
          </p:cNvSpPr>
          <p:nvPr/>
        </p:nvSpPr>
        <p:spPr bwMode="auto">
          <a:xfrm>
            <a:off x="381000" y="685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20000"/>
              </a:lnSpc>
              <a:spcBef>
                <a:spcPct val="50000"/>
              </a:spcBef>
              <a:buFontTx/>
              <a:buNone/>
            </a:pPr>
            <a:r>
              <a:rPr lang="en-US" altLang="en-US" sz="2000">
                <a:solidFill>
                  <a:srgbClr val="8A3704"/>
                </a:solidFill>
              </a:rPr>
              <a:t>Lets look at A</a:t>
            </a:r>
            <a:r>
              <a:rPr lang="en-US" altLang="en-US" sz="2000" baseline="-25000">
                <a:solidFill>
                  <a:srgbClr val="8A3704"/>
                </a:solidFill>
              </a:rPr>
              <a:t>4</a:t>
            </a:r>
            <a:r>
              <a:rPr lang="en-US" altLang="en-US" sz="2000">
                <a:solidFill>
                  <a:srgbClr val="8A3704"/>
                </a:solidFill>
              </a:rPr>
              <a:t> which is middle A:</a:t>
            </a:r>
          </a:p>
          <a:p>
            <a:pPr lvl="1">
              <a:lnSpc>
                <a:spcPct val="120000"/>
              </a:lnSpc>
              <a:spcBef>
                <a:spcPct val="50000"/>
              </a:spcBef>
              <a:buClr>
                <a:srgbClr val="8A3704"/>
              </a:buClr>
              <a:buFont typeface="Wingdings" pitchFamily="2" charset="2"/>
              <a:buChar char="Ø"/>
            </a:pPr>
            <a:r>
              <a:rPr lang="en-US" altLang="en-US" sz="2000"/>
              <a:t>A</a:t>
            </a:r>
            <a:r>
              <a:rPr lang="en-US" altLang="en-US" sz="2000" baseline="-25000"/>
              <a:t>4</a:t>
            </a:r>
            <a:r>
              <a:rPr lang="en-US" altLang="en-US" sz="2000"/>
              <a:t> = 440 Hz, which means its period is approximately 2,273 </a:t>
            </a:r>
            <a:r>
              <a:rPr lang="en-US" altLang="en-US" sz="2000">
                <a:sym typeface="Symbol" pitchFamily="18" charset="2"/>
              </a:rPr>
              <a:t>s.</a:t>
            </a:r>
          </a:p>
          <a:p>
            <a:pPr lvl="1">
              <a:lnSpc>
                <a:spcPct val="120000"/>
              </a:lnSpc>
              <a:spcBef>
                <a:spcPct val="50000"/>
              </a:spcBef>
              <a:buClr>
                <a:srgbClr val="8A3704"/>
              </a:buClr>
              <a:buFont typeface="Wingdings" pitchFamily="2" charset="2"/>
              <a:buChar char="Ø"/>
            </a:pPr>
            <a:r>
              <a:rPr lang="en-US" altLang="en-US" sz="2000">
                <a:cs typeface="Times New Roman" pitchFamily="18" charset="0"/>
                <a:sym typeface="Symbol" pitchFamily="18" charset="2"/>
              </a:rPr>
              <a:t>Half the period would be 1,136 </a:t>
            </a:r>
            <a:r>
              <a:rPr lang="en-US" altLang="en-US" sz="2000">
                <a:sym typeface="Symbol" pitchFamily="18" charset="2"/>
              </a:rPr>
              <a:t>s.</a:t>
            </a:r>
          </a:p>
          <a:p>
            <a:pPr lvl="1">
              <a:lnSpc>
                <a:spcPct val="120000"/>
              </a:lnSpc>
              <a:spcBef>
                <a:spcPct val="50000"/>
              </a:spcBef>
              <a:buClr>
                <a:srgbClr val="8A3704"/>
              </a:buClr>
              <a:buFont typeface="Wingdings" pitchFamily="2" charset="2"/>
              <a:buChar char="Ø"/>
            </a:pPr>
            <a:r>
              <a:rPr lang="en-US" altLang="en-US" sz="2000">
                <a:sym typeface="Symbol" pitchFamily="18" charset="2"/>
              </a:rPr>
              <a:t>If we are working with a prescaler of 8, it means every clock cycle will be 1/3 of a s.</a:t>
            </a:r>
          </a:p>
          <a:p>
            <a:pPr lvl="1">
              <a:lnSpc>
                <a:spcPct val="120000"/>
              </a:lnSpc>
              <a:spcBef>
                <a:spcPct val="50000"/>
              </a:spcBef>
              <a:buClr>
                <a:srgbClr val="8A3704"/>
              </a:buClr>
              <a:buFont typeface="Wingdings" pitchFamily="2" charset="2"/>
              <a:buChar char="Ø"/>
            </a:pPr>
            <a:r>
              <a:rPr lang="en-US" altLang="en-US" sz="2000">
                <a:sym typeface="Symbol" pitchFamily="18" charset="2"/>
              </a:rPr>
              <a:t>To generate A</a:t>
            </a:r>
            <a:r>
              <a:rPr lang="en-US" altLang="en-US" sz="2000" baseline="-25000">
                <a:sym typeface="Symbol" pitchFamily="18" charset="2"/>
              </a:rPr>
              <a:t>4</a:t>
            </a:r>
            <a:r>
              <a:rPr lang="en-US" altLang="en-US" sz="2000">
                <a:sym typeface="Symbol" pitchFamily="18" charset="2"/>
              </a:rPr>
              <a:t> we need to add 3,409 to output compare register every time.</a:t>
            </a:r>
          </a:p>
          <a:p>
            <a:pPr lvl="1">
              <a:lnSpc>
                <a:spcPct val="120000"/>
              </a:lnSpc>
              <a:spcBef>
                <a:spcPct val="50000"/>
              </a:spcBef>
              <a:buClr>
                <a:srgbClr val="8A3704"/>
              </a:buClr>
              <a:buFont typeface="Wingdings" pitchFamily="2" charset="2"/>
              <a:buChar char="Ø"/>
            </a:pPr>
            <a:r>
              <a:rPr lang="en-US" altLang="en-US" sz="2000">
                <a:sym typeface="Symbol" pitchFamily="18" charset="2"/>
              </a:rPr>
              <a:t>In other words, the delay counter for A</a:t>
            </a:r>
            <a:r>
              <a:rPr lang="en-US" altLang="en-US" sz="2000" baseline="-25000">
                <a:sym typeface="Symbol" pitchFamily="18" charset="2"/>
              </a:rPr>
              <a:t>4</a:t>
            </a:r>
            <a:r>
              <a:rPr lang="en-US" altLang="en-US" sz="2000">
                <a:sym typeface="Symbol" pitchFamily="18" charset="2"/>
              </a:rPr>
              <a:t> is 3,409.</a:t>
            </a:r>
          </a:p>
          <a:p>
            <a:pPr lvl="1">
              <a:lnSpc>
                <a:spcPct val="120000"/>
              </a:lnSpc>
              <a:spcBef>
                <a:spcPct val="50000"/>
              </a:spcBef>
              <a:buClr>
                <a:srgbClr val="8A3704"/>
              </a:buClr>
              <a:buFont typeface="Wingdings" pitchFamily="2" charset="2"/>
              <a:buChar char="Ø"/>
            </a:pPr>
            <a:r>
              <a:rPr lang="en-US" altLang="en-US" sz="2000">
                <a:sym typeface="Symbol" pitchFamily="18" charset="2"/>
              </a:rPr>
              <a:t>Based on this calculation, one can generate all the delay counts for all the notes and tabulate it for use.</a:t>
            </a:r>
          </a:p>
          <a:p>
            <a:pPr lvl="1">
              <a:lnSpc>
                <a:spcPct val="120000"/>
              </a:lnSpc>
              <a:spcBef>
                <a:spcPct val="50000"/>
              </a:spcBef>
              <a:buClr>
                <a:srgbClr val="8A3704"/>
              </a:buClr>
              <a:buFont typeface="Wingdings" pitchFamily="2" charset="2"/>
              <a:buChar char="Ø"/>
            </a:pPr>
            <a:r>
              <a:rPr lang="en-US" altLang="en-US" sz="2000">
                <a:sym typeface="Symbol" pitchFamily="18" charset="2"/>
              </a:rPr>
              <a:t>The following table does this for the pre scaler of 8.</a:t>
            </a:r>
            <a:endParaRPr lang="en-US" altLang="en-US" sz="2000">
              <a:cs typeface="Times New Roman" pitchFamily="18" charset="0"/>
              <a:sym typeface="Symbol" pitchFamily="18" charset="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5939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4A835A1B-0CFB-4E61-9B61-9EDD4FBCF97A}" type="slidenum">
              <a:rPr lang="en-US" altLang="en-US" sz="1800" smtClean="0">
                <a:solidFill>
                  <a:srgbClr val="8A3704"/>
                </a:solidFill>
              </a:rPr>
              <a:pPr>
                <a:spcBef>
                  <a:spcPct val="0"/>
                </a:spcBef>
                <a:buSzTx/>
                <a:buFontTx/>
                <a:buNone/>
              </a:pPr>
              <a:t>57</a:t>
            </a:fld>
            <a:endParaRPr lang="en-US" altLang="en-US" sz="1800" smtClean="0">
              <a:solidFill>
                <a:srgbClr val="8A3704"/>
              </a:solidFill>
            </a:endParaRPr>
          </a:p>
        </p:txBody>
      </p:sp>
      <p:sp>
        <p:nvSpPr>
          <p:cNvPr id="59397"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graphicFrame>
        <p:nvGraphicFramePr>
          <p:cNvPr id="245765" name="Group 5"/>
          <p:cNvGraphicFramePr>
            <a:graphicFrameLocks noGrp="1"/>
          </p:cNvGraphicFramePr>
          <p:nvPr/>
        </p:nvGraphicFramePr>
        <p:xfrm>
          <a:off x="152400" y="1030288"/>
          <a:ext cx="8839200" cy="5151443"/>
        </p:xfrm>
        <a:graphic>
          <a:graphicData uri="http://schemas.openxmlformats.org/drawingml/2006/table">
            <a:tbl>
              <a:tblPr/>
              <a:tblGrid>
                <a:gridCol w="838200"/>
                <a:gridCol w="1219200"/>
                <a:gridCol w="889000"/>
                <a:gridCol w="863600"/>
                <a:gridCol w="1219200"/>
                <a:gridCol w="863600"/>
                <a:gridCol w="812800"/>
                <a:gridCol w="1219200"/>
                <a:gridCol w="914400"/>
              </a:tblGrid>
              <a:tr h="396264">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Note</a:t>
                      </a: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Freq (Hz)</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Count</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Note</a:t>
                      </a: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Freq (Hz)</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Count</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Note</a:t>
                      </a: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Freq (Hz)</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Count</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C</a:t>
                      </a:r>
                      <a:r>
                        <a:rPr kumimoji="0" lang="en-US" sz="18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130.81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11,467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C</a:t>
                      </a:r>
                      <a:r>
                        <a:rPr kumimoji="0" lang="en-US" sz="18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261.63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5,733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C</a:t>
                      </a:r>
                      <a:r>
                        <a:rPr kumimoji="0" lang="en-US" sz="18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523.25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2,867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3</a:t>
                      </a: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3</a:t>
                      </a:r>
                      <a:endParaRPr kumimoji="0" lang="en-US" sz="16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138.59</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10,823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4</a:t>
                      </a: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4</a:t>
                      </a:r>
                      <a:endParaRPr kumimoji="0" lang="en-US" sz="16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277.18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5,412</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5</a:t>
                      </a: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5</a:t>
                      </a:r>
                      <a:endParaRPr kumimoji="0" lang="en-US" sz="16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554.37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2,706</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D</a:t>
                      </a:r>
                      <a:r>
                        <a:rPr kumimoji="0" lang="en-US" sz="18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146.83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10,216</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D</a:t>
                      </a:r>
                      <a:r>
                        <a:rPr kumimoji="0" lang="en-US" sz="18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293.66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5,108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D</a:t>
                      </a:r>
                      <a:r>
                        <a:rPr kumimoji="0" lang="en-US" sz="18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587.33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2,554</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3</a:t>
                      </a:r>
                      <a:r>
                        <a:rPr kumimoji="0" lang="en-US" sz="1600" b="0" i="0" u="none" strike="noStrike" cap="none" normalizeH="0" baseline="0" smtClean="0">
                          <a:ln>
                            <a:noFill/>
                          </a:ln>
                          <a:solidFill>
                            <a:schemeClr val="tx1"/>
                          </a:solidFill>
                          <a:effectLst/>
                          <a:latin typeface="Times New Roman" pitchFamily="18" charset="0"/>
                        </a:rPr>
                        <a:t>/E</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155.56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9,643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4</a:t>
                      </a:r>
                      <a:r>
                        <a:rPr kumimoji="0" lang="en-US" sz="1600" b="0" i="0" u="none" strike="noStrike" cap="none" normalizeH="0" baseline="0" smtClean="0">
                          <a:ln>
                            <a:noFill/>
                          </a:ln>
                          <a:solidFill>
                            <a:schemeClr val="tx1"/>
                          </a:solidFill>
                          <a:effectLst/>
                          <a:latin typeface="Times New Roman" pitchFamily="18" charset="0"/>
                        </a:rPr>
                        <a:t>/E</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311.13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4,821</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5</a:t>
                      </a:r>
                      <a:r>
                        <a:rPr kumimoji="0" lang="en-US" sz="1600" b="0" i="0" u="none" strike="noStrike" cap="none" normalizeH="0" baseline="0" smtClean="0">
                          <a:ln>
                            <a:noFill/>
                          </a:ln>
                          <a:solidFill>
                            <a:schemeClr val="tx1"/>
                          </a:solidFill>
                          <a:effectLst/>
                          <a:latin typeface="Times New Roman" pitchFamily="18" charset="0"/>
                        </a:rPr>
                        <a:t>/E</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622.25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2,411</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E</a:t>
                      </a:r>
                      <a:r>
                        <a:rPr kumimoji="0" lang="en-US" sz="18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164.81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9,101</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E</a:t>
                      </a:r>
                      <a:r>
                        <a:rPr kumimoji="0" lang="en-US" sz="18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329.63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4,551</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E</a:t>
                      </a:r>
                      <a:r>
                        <a:rPr kumimoji="0" lang="en-US" sz="18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659.26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2,275</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F</a:t>
                      </a:r>
                      <a:r>
                        <a:rPr kumimoji="0" lang="en-US" sz="18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174.61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8,591</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F</a:t>
                      </a:r>
                      <a:r>
                        <a:rPr kumimoji="0" lang="en-US" sz="18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349.23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4,295</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F</a:t>
                      </a:r>
                      <a:r>
                        <a:rPr kumimoji="0" lang="en-US" sz="18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698.46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2,148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3</a:t>
                      </a: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185.00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8,108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4</a:t>
                      </a: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369.99</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4,054</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5</a:t>
                      </a: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739.99</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2,027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G</a:t>
                      </a:r>
                      <a:r>
                        <a:rPr kumimoji="0" lang="en-US" sz="18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196.00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7,653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G</a:t>
                      </a:r>
                      <a:r>
                        <a:rPr kumimoji="0" lang="en-US" sz="18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392.00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3,827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G</a:t>
                      </a:r>
                      <a:r>
                        <a:rPr kumimoji="0" lang="en-US" sz="18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783.99</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1,913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3</a:t>
                      </a: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207.65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7,224</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4</a:t>
                      </a: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415.30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3,612</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5</a:t>
                      </a: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830.69</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1,806</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A</a:t>
                      </a:r>
                      <a:r>
                        <a:rPr kumimoji="0" lang="en-US" sz="18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220.00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6,818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A</a:t>
                      </a:r>
                      <a:r>
                        <a:rPr kumimoji="0" lang="en-US" sz="18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440.00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3,409</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A</a:t>
                      </a:r>
                      <a:r>
                        <a:rPr kumimoji="0" lang="en-US" sz="18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880.00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1,705</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3</a:t>
                      </a:r>
                      <a:r>
                        <a:rPr kumimoji="0" lang="en-US" sz="1600" b="0" i="0" u="none" strike="noStrike" cap="none" normalizeH="0" baseline="0" smtClean="0">
                          <a:ln>
                            <a:noFill/>
                          </a:ln>
                          <a:solidFill>
                            <a:schemeClr val="tx1"/>
                          </a:solidFill>
                          <a:effectLst/>
                          <a:latin typeface="Times New Roman" pitchFamily="18" charset="0"/>
                        </a:rPr>
                        <a:t>/B</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233.08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6,436</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4</a:t>
                      </a:r>
                      <a:r>
                        <a:rPr kumimoji="0" lang="en-US" sz="1600" b="0" i="0" u="none" strike="noStrike" cap="none" normalizeH="0" baseline="0" smtClean="0">
                          <a:ln>
                            <a:noFill/>
                          </a:ln>
                          <a:solidFill>
                            <a:schemeClr val="tx1"/>
                          </a:solidFill>
                          <a:effectLst/>
                          <a:latin typeface="Times New Roman" pitchFamily="18" charset="0"/>
                        </a:rPr>
                        <a:t>/B</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466.16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3,218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5</a:t>
                      </a:r>
                      <a:r>
                        <a:rPr kumimoji="0" lang="en-US" sz="1600" b="0" i="0" u="none" strike="noStrike" cap="none" normalizeH="0" baseline="0" smtClean="0">
                          <a:ln>
                            <a:noFill/>
                          </a:ln>
                          <a:solidFill>
                            <a:schemeClr val="tx1"/>
                          </a:solidFill>
                          <a:effectLst/>
                          <a:latin typeface="Times New Roman" pitchFamily="18" charset="0"/>
                        </a:rPr>
                        <a:t>/B</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932.33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1,609</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B</a:t>
                      </a:r>
                      <a:r>
                        <a:rPr kumimoji="0" lang="en-US" sz="1800" b="0" i="0" u="none" strike="noStrike" cap="none" normalizeH="0" baseline="-25000" smtClean="0">
                          <a:ln>
                            <a:noFill/>
                          </a:ln>
                          <a:solidFill>
                            <a:schemeClr val="tx1"/>
                          </a:solidFill>
                          <a:effectLst/>
                          <a:latin typeface="Times New Roman" pitchFamily="18" charset="0"/>
                        </a:rPr>
                        <a:t>3</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246.94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6,074</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B</a:t>
                      </a:r>
                      <a:r>
                        <a:rPr kumimoji="0" lang="en-US" sz="1800" b="0" i="0" u="none" strike="noStrike" cap="none" normalizeH="0" baseline="-25000" smtClean="0">
                          <a:ln>
                            <a:noFill/>
                          </a:ln>
                          <a:solidFill>
                            <a:schemeClr val="tx1"/>
                          </a:solidFill>
                          <a:effectLst/>
                          <a:latin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493.88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3,037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B</a:t>
                      </a:r>
                      <a:r>
                        <a:rPr kumimoji="0" lang="en-US" sz="1800" b="0" i="0" u="none" strike="noStrike" cap="none" normalizeH="0" baseline="-25000" smtClean="0">
                          <a:ln>
                            <a:noFill/>
                          </a:ln>
                          <a:solidFill>
                            <a:schemeClr val="tx1"/>
                          </a:solidFill>
                          <a:effectLst/>
                          <a:latin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987.77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1,519</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9550" name="Text Box 157"/>
          <p:cNvSpPr txBox="1">
            <a:spLocks noChangeArrowheads="1"/>
          </p:cNvSpPr>
          <p:nvPr/>
        </p:nvSpPr>
        <p:spPr bwMode="auto">
          <a:xfrm>
            <a:off x="914400" y="457200"/>
            <a:ext cx="731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a:solidFill>
                  <a:srgbClr val="800000"/>
                </a:solidFill>
              </a:rPr>
              <a:t>Music Note Frequencies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041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B6E132A-40DE-40BB-81EF-FB6A4CC35D51}" type="slidenum">
              <a:rPr lang="en-US" altLang="en-US" sz="1800" smtClean="0">
                <a:solidFill>
                  <a:srgbClr val="8A3704"/>
                </a:solidFill>
              </a:rPr>
              <a:pPr>
                <a:spcBef>
                  <a:spcPct val="0"/>
                </a:spcBef>
                <a:buSzTx/>
                <a:buFontTx/>
                <a:buNone/>
              </a:pPr>
              <a:t>58</a:t>
            </a:fld>
            <a:endParaRPr lang="en-US" altLang="en-US" sz="1800" smtClean="0">
              <a:solidFill>
                <a:srgbClr val="8A3704"/>
              </a:solidFill>
            </a:endParaRPr>
          </a:p>
        </p:txBody>
      </p:sp>
      <p:sp>
        <p:nvSpPr>
          <p:cNvPr id="60421"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graphicFrame>
        <p:nvGraphicFramePr>
          <p:cNvPr id="246789" name="Group 5"/>
          <p:cNvGraphicFramePr>
            <a:graphicFrameLocks noGrp="1"/>
          </p:cNvGraphicFramePr>
          <p:nvPr/>
        </p:nvGraphicFramePr>
        <p:xfrm>
          <a:off x="152400" y="1030288"/>
          <a:ext cx="8839200" cy="5151443"/>
        </p:xfrm>
        <a:graphic>
          <a:graphicData uri="http://schemas.openxmlformats.org/drawingml/2006/table">
            <a:tbl>
              <a:tblPr/>
              <a:tblGrid>
                <a:gridCol w="838200"/>
                <a:gridCol w="1219200"/>
                <a:gridCol w="889000"/>
                <a:gridCol w="863600"/>
                <a:gridCol w="1219200"/>
                <a:gridCol w="863600"/>
                <a:gridCol w="812800"/>
                <a:gridCol w="1219200"/>
                <a:gridCol w="914400"/>
              </a:tblGrid>
              <a:tr h="396264">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Note</a:t>
                      </a: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Freq (Hz)</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Count</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Note</a:t>
                      </a: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Freq (Hz)</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Count</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Note</a:t>
                      </a: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Freq (Hz)</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chemeClr val="tx1"/>
                          </a:solidFill>
                          <a:effectLst/>
                          <a:latin typeface="Times New Roman" pitchFamily="18" charset="0"/>
                        </a:rPr>
                        <a:t>Count</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C</a:t>
                      </a:r>
                      <a:r>
                        <a:rPr kumimoji="0" lang="en-US" sz="18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1046.50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1,433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C</a:t>
                      </a:r>
                      <a:r>
                        <a:rPr kumimoji="0" lang="en-US" sz="18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2093.00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717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6</a:t>
                      </a: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6</a:t>
                      </a:r>
                      <a:endParaRPr kumimoji="0" lang="en-US" sz="16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1108.73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1,353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7</a:t>
                      </a: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7</a:t>
                      </a:r>
                      <a:endParaRPr kumimoji="0" lang="en-US" sz="16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2217.46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676</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D</a:t>
                      </a:r>
                      <a:r>
                        <a:rPr kumimoji="0" lang="en-US" sz="18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1174.66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1,277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D</a:t>
                      </a:r>
                      <a:r>
                        <a:rPr kumimoji="0" lang="en-US" sz="18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2349.32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638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6</a:t>
                      </a:r>
                      <a:r>
                        <a:rPr kumimoji="0" lang="en-US" sz="1600" b="0" i="0" u="none" strike="noStrike" cap="none" normalizeH="0" baseline="0" smtClean="0">
                          <a:ln>
                            <a:noFill/>
                          </a:ln>
                          <a:solidFill>
                            <a:schemeClr val="tx1"/>
                          </a:solidFill>
                          <a:effectLst/>
                          <a:latin typeface="Times New Roman" pitchFamily="18" charset="0"/>
                        </a:rPr>
                        <a:t>/E</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1244.51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1,205</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D</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7</a:t>
                      </a:r>
                      <a:r>
                        <a:rPr kumimoji="0" lang="en-US" sz="1600" b="0" i="0" u="none" strike="noStrike" cap="none" normalizeH="0" baseline="0" smtClean="0">
                          <a:ln>
                            <a:noFill/>
                          </a:ln>
                          <a:solidFill>
                            <a:schemeClr val="tx1"/>
                          </a:solidFill>
                          <a:effectLst/>
                          <a:latin typeface="Times New Roman" pitchFamily="18" charset="0"/>
                        </a:rPr>
                        <a:t>/E</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2489.02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603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E</a:t>
                      </a:r>
                      <a:r>
                        <a:rPr kumimoji="0" lang="en-US" sz="18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1318.51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1,138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E</a:t>
                      </a:r>
                      <a:r>
                        <a:rPr kumimoji="0" lang="en-US" sz="18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2637.02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569</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F</a:t>
                      </a:r>
                      <a:r>
                        <a:rPr kumimoji="0" lang="en-US" sz="18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1396.91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1,074</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F</a:t>
                      </a:r>
                      <a:r>
                        <a:rPr kumimoji="0" lang="en-US" sz="18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2793.83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537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6</a:t>
                      </a: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1479.98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1,014</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F</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7</a:t>
                      </a: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2959.96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507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G</a:t>
                      </a:r>
                      <a:r>
                        <a:rPr kumimoji="0" lang="en-US" sz="18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1567.98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957</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G</a:t>
                      </a:r>
                      <a:r>
                        <a:rPr kumimoji="0" lang="en-US" sz="18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3135.96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478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6</a:t>
                      </a: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1661.22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903</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G</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7</a:t>
                      </a: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3322.44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451</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A</a:t>
                      </a:r>
                      <a:r>
                        <a:rPr kumimoji="0" lang="en-US" sz="18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1760.00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852</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A</a:t>
                      </a:r>
                      <a:r>
                        <a:rPr kumimoji="0" lang="en-US" sz="18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3520.00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426</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6</a:t>
                      </a:r>
                      <a:r>
                        <a:rPr kumimoji="0" lang="en-US" sz="1600" b="0" i="0" u="none" strike="noStrike" cap="none" normalizeH="0" baseline="0" smtClean="0">
                          <a:ln>
                            <a:noFill/>
                          </a:ln>
                          <a:solidFill>
                            <a:schemeClr val="tx1"/>
                          </a:solidFill>
                          <a:effectLst/>
                          <a:latin typeface="Times New Roman" pitchFamily="18" charset="0"/>
                        </a:rPr>
                        <a:t>/B</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1864.66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804</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A</a:t>
                      </a:r>
                      <a:r>
                        <a:rPr kumimoji="0" lang="en-US" sz="1600" b="0" i="0" u="none" strike="noStrike" cap="none" normalizeH="0" baseline="30000" smtClean="0">
                          <a:ln>
                            <a:noFill/>
                          </a:ln>
                          <a:solidFill>
                            <a:schemeClr val="tx1"/>
                          </a:solidFill>
                          <a:effectLst/>
                          <a:latin typeface="Times New Roman" pitchFamily="18" charset="0"/>
                        </a:rPr>
                        <a:t>#</a:t>
                      </a:r>
                      <a:r>
                        <a:rPr kumimoji="0" lang="en-US" sz="1600" b="0" i="0" u="none" strike="noStrike" cap="none" normalizeH="0" baseline="-25000" smtClean="0">
                          <a:ln>
                            <a:noFill/>
                          </a:ln>
                          <a:solidFill>
                            <a:schemeClr val="tx1"/>
                          </a:solidFill>
                          <a:effectLst/>
                          <a:latin typeface="Times New Roman" pitchFamily="18" charset="0"/>
                        </a:rPr>
                        <a:t>7</a:t>
                      </a:r>
                      <a:r>
                        <a:rPr kumimoji="0" lang="en-US" sz="1600" b="0" i="0" u="none" strike="noStrike" cap="none" normalizeH="0" baseline="0" smtClean="0">
                          <a:ln>
                            <a:noFill/>
                          </a:ln>
                          <a:solidFill>
                            <a:schemeClr val="tx1"/>
                          </a:solidFill>
                          <a:effectLst/>
                          <a:latin typeface="Times New Roman" pitchFamily="18" charset="0"/>
                        </a:rPr>
                        <a:t>/B</a:t>
                      </a:r>
                      <a:r>
                        <a:rPr kumimoji="0" lang="en-US" sz="1600" b="0" i="0" u="none" strike="noStrike" cap="none" normalizeH="0" baseline="30000" smtClean="0">
                          <a:ln>
                            <a:noFill/>
                          </a:ln>
                          <a:solidFill>
                            <a:schemeClr val="tx1"/>
                          </a:solidFill>
                          <a:effectLst/>
                          <a:latin typeface="Times New Roman" pitchFamily="18" charset="0"/>
                        </a:rPr>
                        <a:t>b</a:t>
                      </a:r>
                      <a:r>
                        <a:rPr kumimoji="0" lang="en-US" sz="16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3729.31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402</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B</a:t>
                      </a:r>
                      <a:r>
                        <a:rPr kumimoji="0" lang="en-US" sz="1800" b="0" i="0" u="none" strike="noStrike" cap="none" normalizeH="0" baseline="-25000" smtClean="0">
                          <a:ln>
                            <a:noFill/>
                          </a:ln>
                          <a:solidFill>
                            <a:schemeClr val="tx1"/>
                          </a:solidFill>
                          <a:effectLst/>
                          <a:latin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1975.53</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759</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B</a:t>
                      </a:r>
                      <a:r>
                        <a:rPr kumimoji="0" lang="en-US" sz="1800" b="0" i="0" u="none" strike="noStrike" cap="none" normalizeH="0" baseline="-25000" smtClean="0">
                          <a:ln>
                            <a:noFill/>
                          </a:ln>
                          <a:solidFill>
                            <a:schemeClr val="tx1"/>
                          </a:solidFill>
                          <a:effectLst/>
                          <a:latin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3951.07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378</a:t>
                      </a: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78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571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0574" name="Text Box 157"/>
          <p:cNvSpPr txBox="1">
            <a:spLocks noChangeArrowheads="1"/>
          </p:cNvSpPr>
          <p:nvPr/>
        </p:nvSpPr>
        <p:spPr bwMode="auto">
          <a:xfrm>
            <a:off x="914400" y="457200"/>
            <a:ext cx="731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a:solidFill>
                  <a:srgbClr val="800000"/>
                </a:solidFill>
              </a:rPr>
              <a:t>Music Note Frequencies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144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14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823C3091-F6FB-4481-9003-8363F43B06E8}" type="slidenum">
              <a:rPr lang="en-US" altLang="en-US" sz="1800" smtClean="0">
                <a:solidFill>
                  <a:srgbClr val="8A3704"/>
                </a:solidFill>
              </a:rPr>
              <a:pPr>
                <a:spcBef>
                  <a:spcPct val="0"/>
                </a:spcBef>
                <a:buSzTx/>
                <a:buFontTx/>
                <a:buNone/>
              </a:pPr>
              <a:t>59</a:t>
            </a:fld>
            <a:endParaRPr lang="en-US" altLang="en-US" sz="1800" smtClean="0">
              <a:solidFill>
                <a:srgbClr val="8A3704"/>
              </a:solidFill>
            </a:endParaRPr>
          </a:p>
        </p:txBody>
      </p:sp>
      <p:sp>
        <p:nvSpPr>
          <p:cNvPr id="61445"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61446" name="Text Box 5"/>
          <p:cNvSpPr txBox="1">
            <a:spLocks noChangeArrowheads="1"/>
          </p:cNvSpPr>
          <p:nvPr/>
        </p:nvSpPr>
        <p:spPr bwMode="auto">
          <a:xfrm>
            <a:off x="533400" y="762000"/>
            <a:ext cx="8077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As far as note duration is concerned, if quarter note is approximately 0.4 s, then we can find delay counts for a whole, half, quarter, eighth, and sixteenth for the case of prescaler of 8.</a:t>
            </a:r>
          </a:p>
          <a:p>
            <a:pPr>
              <a:spcBef>
                <a:spcPct val="50000"/>
              </a:spcBef>
              <a:buClr>
                <a:srgbClr val="8A3704"/>
              </a:buClr>
              <a:buSzTx/>
              <a:buFont typeface="Wingdings" pitchFamily="2" charset="2"/>
              <a:buChar char="Ø"/>
            </a:pPr>
            <a:r>
              <a:rPr lang="en-US" altLang="en-US" sz="2400"/>
              <a:t>To accomplish this, we use OC0 to generate a 1 ms delay and run it as many time as needed for the duration of the note.</a:t>
            </a:r>
          </a:p>
          <a:p>
            <a:pPr>
              <a:spcBef>
                <a:spcPct val="50000"/>
              </a:spcBef>
              <a:buClr>
                <a:srgbClr val="8A3704"/>
              </a:buClr>
              <a:buSzTx/>
              <a:buFont typeface="Wingdings" pitchFamily="2" charset="2"/>
              <a:buChar char="Ø"/>
            </a:pPr>
            <a:r>
              <a:rPr lang="en-US" altLang="en-US" sz="2400"/>
              <a:t>Whole note is 1600 ms, half note 800 ms, quarter note 400 ms, eighth note 200 ms, and sixteenth  note is 100 ms.</a:t>
            </a:r>
          </a:p>
          <a:p>
            <a:pPr>
              <a:spcBef>
                <a:spcPct val="50000"/>
              </a:spcBef>
              <a:buClr>
                <a:srgbClr val="8A3704"/>
              </a:buClr>
              <a:buSzTx/>
              <a:buFont typeface="Wingdings" pitchFamily="2" charset="2"/>
              <a:buChar char="Ø"/>
            </a:pPr>
            <a:r>
              <a:rPr lang="en-US" altLang="en-US" sz="2400"/>
              <a:t>Based on these explanations, the following is the code that will play the Star-Spangled Banner tune. </a:t>
            </a:r>
          </a:p>
          <a:p>
            <a:pPr>
              <a:spcBef>
                <a:spcPct val="50000"/>
              </a:spcBef>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1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1472F6FB-FC3C-4416-8CCE-941745F7D205}" type="slidenum">
              <a:rPr lang="en-US" altLang="en-US" sz="1800" smtClean="0">
                <a:solidFill>
                  <a:srgbClr val="8A3704"/>
                </a:solidFill>
              </a:rPr>
              <a:pPr>
                <a:spcBef>
                  <a:spcPct val="0"/>
                </a:spcBef>
                <a:buSzTx/>
                <a:buFontTx/>
                <a:buNone/>
              </a:pPr>
              <a:t>6</a:t>
            </a:fld>
            <a:endParaRPr lang="en-US" altLang="en-US" sz="1800" smtClean="0">
              <a:solidFill>
                <a:srgbClr val="8A3704"/>
              </a:solidFill>
            </a:endParaRPr>
          </a:p>
        </p:txBody>
      </p:sp>
      <p:sp>
        <p:nvSpPr>
          <p:cNvPr id="7173" name="Rectangle 115"/>
          <p:cNvSpPr>
            <a:spLocks noChangeArrowheads="1"/>
          </p:cNvSpPr>
          <p:nvPr/>
        </p:nvSpPr>
        <p:spPr bwMode="auto">
          <a:xfrm>
            <a:off x="457200" y="76200"/>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3600">
                <a:solidFill>
                  <a:srgbClr val="8A3704"/>
                </a:solidFill>
              </a:rPr>
              <a:t>Timer Counter Registers</a:t>
            </a:r>
          </a:p>
        </p:txBody>
      </p:sp>
      <p:sp>
        <p:nvSpPr>
          <p:cNvPr id="7174" name="Line 116"/>
          <p:cNvSpPr>
            <a:spLocks noChangeShapeType="1"/>
          </p:cNvSpPr>
          <p:nvPr/>
        </p:nvSpPr>
        <p:spPr bwMode="auto">
          <a:xfrm>
            <a:off x="457200" y="762000"/>
            <a:ext cx="83058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5" name="Text Box 117"/>
          <p:cNvSpPr txBox="1">
            <a:spLocks noChangeArrowheads="1"/>
          </p:cNvSpPr>
          <p:nvPr/>
        </p:nvSpPr>
        <p:spPr bwMode="auto">
          <a:xfrm>
            <a:off x="457200" y="847725"/>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There are three registers related to the operation of the TCNT counter. They are</a:t>
            </a:r>
          </a:p>
          <a:p>
            <a:pPr lvl="1">
              <a:spcBef>
                <a:spcPct val="30000"/>
              </a:spcBef>
              <a:buClr>
                <a:srgbClr val="8A3704"/>
              </a:buClr>
              <a:buSzTx/>
              <a:buFont typeface="Wingdings" pitchFamily="2" charset="2"/>
              <a:buAutoNum type="arabicPeriod"/>
            </a:pPr>
            <a:r>
              <a:rPr lang="en-US" altLang="en-US" sz="2400"/>
              <a:t>Timer System Control Register 1 (</a:t>
            </a:r>
            <a:r>
              <a:rPr lang="en-US" altLang="en-US" sz="2400">
                <a:solidFill>
                  <a:srgbClr val="8A3704"/>
                </a:solidFill>
              </a:rPr>
              <a:t>TSCR</a:t>
            </a:r>
            <a:r>
              <a:rPr lang="en-US" altLang="en-US" sz="2400"/>
              <a:t>)</a:t>
            </a:r>
          </a:p>
          <a:p>
            <a:pPr lvl="1">
              <a:spcBef>
                <a:spcPct val="30000"/>
              </a:spcBef>
              <a:buClr>
                <a:srgbClr val="8A3704"/>
              </a:buClr>
              <a:buSzTx/>
              <a:buFont typeface="Wingdings" pitchFamily="2" charset="2"/>
              <a:buAutoNum type="arabicPeriod"/>
            </a:pPr>
            <a:r>
              <a:rPr lang="en-US" altLang="en-US" sz="2400"/>
              <a:t>Timer System Control Register 2 (</a:t>
            </a:r>
            <a:r>
              <a:rPr lang="en-US" altLang="en-US" sz="2400">
                <a:solidFill>
                  <a:srgbClr val="8A3704"/>
                </a:solidFill>
              </a:rPr>
              <a:t>TMSK2</a:t>
            </a:r>
            <a:r>
              <a:rPr lang="en-US" altLang="en-US" sz="2400"/>
              <a:t>)</a:t>
            </a:r>
          </a:p>
          <a:p>
            <a:pPr lvl="1">
              <a:spcBef>
                <a:spcPct val="30000"/>
              </a:spcBef>
              <a:buClr>
                <a:srgbClr val="8A3704"/>
              </a:buClr>
              <a:buSzTx/>
              <a:buFont typeface="Wingdings" pitchFamily="2" charset="2"/>
              <a:buAutoNum type="arabicPeriod"/>
            </a:pPr>
            <a:r>
              <a:rPr lang="en-US" altLang="en-US" sz="2400"/>
              <a:t>Timer Interrupt Flag 2 Register (</a:t>
            </a:r>
            <a:r>
              <a:rPr lang="en-US" altLang="en-US" sz="2400">
                <a:solidFill>
                  <a:srgbClr val="8A3704"/>
                </a:solidFill>
              </a:rPr>
              <a:t>TFLG2</a:t>
            </a:r>
            <a:r>
              <a:rPr lang="en-US" altLang="en-US" sz="2400"/>
              <a:t>)</a:t>
            </a:r>
          </a:p>
        </p:txBody>
      </p:sp>
      <p:sp>
        <p:nvSpPr>
          <p:cNvPr id="7176" name="Text Box 118"/>
          <p:cNvSpPr txBox="1">
            <a:spLocks noChangeArrowheads="1"/>
          </p:cNvSpPr>
          <p:nvPr/>
        </p:nvSpPr>
        <p:spPr bwMode="auto">
          <a:xfrm>
            <a:off x="533400" y="3276600"/>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400">
                <a:solidFill>
                  <a:srgbClr val="8A3704"/>
                </a:solidFill>
              </a:rPr>
              <a:t>Timer System Control Register 1</a:t>
            </a:r>
            <a:r>
              <a:rPr lang="en-US" altLang="en-US" sz="2400">
                <a:sym typeface="Symbol" pitchFamily="18" charset="2"/>
              </a:rPr>
              <a:t> </a:t>
            </a:r>
            <a:endParaRPr lang="en-US" altLang="en-US" sz="2000">
              <a:sym typeface="Symbol" pitchFamily="18" charset="2"/>
            </a:endParaRPr>
          </a:p>
          <a:p>
            <a:pPr>
              <a:lnSpc>
                <a:spcPct val="95000"/>
              </a:lnSpc>
              <a:spcBef>
                <a:spcPct val="50000"/>
              </a:spcBef>
              <a:buClr>
                <a:srgbClr val="8E4700"/>
              </a:buClr>
              <a:buSzTx/>
              <a:buFont typeface="Wingdings" pitchFamily="2" charset="2"/>
              <a:buChar char="Ø"/>
            </a:pPr>
            <a:r>
              <a:rPr lang="en-US" altLang="en-US" sz="2400">
                <a:sym typeface="Symbol" pitchFamily="18" charset="2"/>
              </a:rPr>
              <a:t>The timer counter must be enabled before it can count.</a:t>
            </a:r>
            <a:endParaRPr lang="en-US" altLang="en-US" sz="2000">
              <a:sym typeface="Symbol" pitchFamily="18" charset="2"/>
            </a:endParaRPr>
          </a:p>
          <a:p>
            <a:pPr>
              <a:lnSpc>
                <a:spcPct val="95000"/>
              </a:lnSpc>
              <a:spcBef>
                <a:spcPct val="50000"/>
              </a:spcBef>
              <a:buClr>
                <a:srgbClr val="8E4700"/>
              </a:buClr>
              <a:buSzTx/>
              <a:buFont typeface="Wingdings" pitchFamily="2" charset="2"/>
              <a:buChar char="Ø"/>
            </a:pPr>
            <a:r>
              <a:rPr lang="en-US" altLang="en-US" sz="2400">
                <a:sym typeface="Symbol" pitchFamily="18" charset="2"/>
              </a:rPr>
              <a:t>Setting bit 7 of the TSCR register enables the TCNT to count up.</a:t>
            </a:r>
          </a:p>
          <a:p>
            <a:pPr>
              <a:lnSpc>
                <a:spcPct val="95000"/>
              </a:lnSpc>
              <a:spcBef>
                <a:spcPct val="50000"/>
              </a:spcBef>
              <a:buClr>
                <a:srgbClr val="8E4700"/>
              </a:buClr>
              <a:buSzTx/>
              <a:buFont typeface="Wingdings" pitchFamily="2" charset="2"/>
              <a:buChar char="Ø"/>
            </a:pPr>
            <a:r>
              <a:rPr lang="en-US" altLang="en-US" sz="2400">
                <a:sym typeface="Symbol" pitchFamily="18" charset="2"/>
              </a:rPr>
              <a:t>The timer function can be stopped by setting the bit 6 of TSCR during the wait mode to save more power.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24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24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045640A-45C2-4012-9FCB-10DB7F1F5E67}" type="slidenum">
              <a:rPr lang="en-US" altLang="en-US" sz="1800" smtClean="0">
                <a:solidFill>
                  <a:srgbClr val="8A3704"/>
                </a:solidFill>
              </a:rPr>
              <a:pPr>
                <a:spcBef>
                  <a:spcPct val="0"/>
                </a:spcBef>
                <a:buSzTx/>
                <a:buFontTx/>
                <a:buNone/>
              </a:pPr>
              <a:t>60</a:t>
            </a:fld>
            <a:endParaRPr lang="en-US" altLang="en-US" sz="1800" smtClean="0">
              <a:solidFill>
                <a:srgbClr val="8A3704"/>
              </a:solidFill>
            </a:endParaRPr>
          </a:p>
        </p:txBody>
      </p:sp>
      <p:sp>
        <p:nvSpPr>
          <p:cNvPr id="62469" name="Rectangle 8"/>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62470" name="Text Box 9"/>
          <p:cNvSpPr txBox="1">
            <a:spLocks noChangeArrowheads="1"/>
          </p:cNvSpPr>
          <p:nvPr/>
        </p:nvSpPr>
        <p:spPr bwMode="auto">
          <a:xfrm>
            <a:off x="381000" y="304800"/>
            <a:ext cx="8382000" cy="6253163"/>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r>
              <a:rPr lang="en-US" altLang="en-US" sz="1600" b="1">
                <a:latin typeface="Arial" charset="0"/>
              </a:rPr>
              <a:t>#include		reg9s12.h</a:t>
            </a:r>
          </a:p>
          <a:p>
            <a:pPr>
              <a:lnSpc>
                <a:spcPct val="85000"/>
              </a:lnSpc>
              <a:spcBef>
                <a:spcPct val="25000"/>
              </a:spcBef>
              <a:buSzTx/>
              <a:buFontTx/>
              <a:buNone/>
            </a:pPr>
            <a:r>
              <a:rPr lang="en-US" altLang="en-US" sz="1600" b="1">
                <a:latin typeface="Arial" charset="0"/>
              </a:rPr>
              <a:t>		ORG	$1000</a:t>
            </a:r>
          </a:p>
          <a:p>
            <a:pPr>
              <a:lnSpc>
                <a:spcPct val="85000"/>
              </a:lnSpc>
              <a:spcBef>
                <a:spcPct val="25000"/>
              </a:spcBef>
              <a:buSzTx/>
              <a:buFontTx/>
              <a:buNone/>
            </a:pPr>
            <a:r>
              <a:rPr lang="en-US" altLang="en-US" sz="1600" b="1">
                <a:latin typeface="Arial" charset="0"/>
              </a:rPr>
              <a:t>		MOVW	#tc5_is,$3E64	; set up interrupt vector for OC5</a:t>
            </a:r>
          </a:p>
          <a:p>
            <a:pPr>
              <a:lnSpc>
                <a:spcPct val="85000"/>
              </a:lnSpc>
              <a:spcBef>
                <a:spcPct val="25000"/>
              </a:spcBef>
              <a:buSzTx/>
              <a:buFontTx/>
              <a:buNone/>
            </a:pPr>
            <a:r>
              <a:rPr lang="en-US" altLang="en-US" sz="1600" b="1">
                <a:latin typeface="Arial" charset="0"/>
              </a:rPr>
              <a:t>		MOVB	#$90,TSCR	; enable TCNT with fast clear</a:t>
            </a:r>
          </a:p>
          <a:p>
            <a:pPr>
              <a:lnSpc>
                <a:spcPct val="85000"/>
              </a:lnSpc>
              <a:spcBef>
                <a:spcPct val="25000"/>
              </a:spcBef>
              <a:buSzTx/>
              <a:buFontTx/>
              <a:buNone/>
            </a:pPr>
            <a:r>
              <a:rPr lang="en-US" altLang="en-US" sz="1600" b="1">
                <a:latin typeface="Arial" charset="0"/>
              </a:rPr>
              <a:t>		MOVB	#$03,TMSK2	; disable interrupt, set prescaler to 8</a:t>
            </a:r>
          </a:p>
          <a:p>
            <a:pPr>
              <a:lnSpc>
                <a:spcPct val="85000"/>
              </a:lnSpc>
              <a:spcBef>
                <a:spcPct val="25000"/>
              </a:spcBef>
              <a:buSzTx/>
              <a:buFontTx/>
              <a:buNone/>
            </a:pPr>
            <a:r>
              <a:rPr lang="en-US" altLang="en-US" sz="1600" b="1">
                <a:latin typeface="Arial" charset="0"/>
              </a:rPr>
              <a:t>		MOVB	#$20,TIOS	; enable OC5</a:t>
            </a:r>
          </a:p>
          <a:p>
            <a:pPr>
              <a:lnSpc>
                <a:spcPct val="85000"/>
              </a:lnSpc>
              <a:spcBef>
                <a:spcPct val="25000"/>
              </a:spcBef>
              <a:buSzTx/>
              <a:buFontTx/>
              <a:buNone/>
            </a:pPr>
            <a:r>
              <a:rPr lang="en-US" altLang="en-US" sz="1600" b="1">
                <a:latin typeface="Arial" charset="0"/>
              </a:rPr>
              <a:t>		MOVB	#toggle,TCTL1	; select toggle for OC5 pin action</a:t>
            </a:r>
          </a:p>
          <a:p>
            <a:pPr>
              <a:lnSpc>
                <a:spcPct val="85000"/>
              </a:lnSpc>
              <a:spcBef>
                <a:spcPct val="25000"/>
              </a:spcBef>
              <a:buSzTx/>
              <a:buFontTx/>
              <a:buNone/>
            </a:pPr>
            <a:r>
              <a:rPr lang="en-US" altLang="en-US" sz="1600" b="1">
                <a:latin typeface="Arial" charset="0"/>
              </a:rPr>
              <a:t>		MOVB	#2,rep_cnt	; play the song twice</a:t>
            </a:r>
          </a:p>
          <a:p>
            <a:pPr>
              <a:lnSpc>
                <a:spcPct val="85000"/>
              </a:lnSpc>
              <a:spcBef>
                <a:spcPct val="25000"/>
              </a:spcBef>
              <a:buSzTx/>
              <a:buFontTx/>
              <a:buNone/>
            </a:pPr>
            <a:r>
              <a:rPr lang="en-US" altLang="en-US" sz="1600" b="1">
                <a:latin typeface="Arial" charset="0"/>
              </a:rPr>
              <a:t>twice 		LDX	#score		; use as a pointer to score table</a:t>
            </a:r>
          </a:p>
          <a:p>
            <a:pPr>
              <a:lnSpc>
                <a:spcPct val="85000"/>
              </a:lnSpc>
              <a:spcBef>
                <a:spcPct val="25000"/>
              </a:spcBef>
              <a:buSzTx/>
              <a:buFontTx/>
              <a:buNone/>
            </a:pPr>
            <a:r>
              <a:rPr lang="en-US" altLang="en-US" sz="1600" b="1">
                <a:latin typeface="Arial" charset="0"/>
              </a:rPr>
              <a:t>		MOVB	#notes,ip		; total number of notes in the song</a:t>
            </a:r>
          </a:p>
          <a:p>
            <a:pPr>
              <a:lnSpc>
                <a:spcPct val="85000"/>
              </a:lnSpc>
              <a:spcBef>
                <a:spcPct val="25000"/>
              </a:spcBef>
              <a:buSzTx/>
              <a:buFontTx/>
              <a:buNone/>
            </a:pPr>
            <a:r>
              <a:rPr lang="en-US" altLang="en-US" sz="1600" b="1">
                <a:latin typeface="Arial" charset="0"/>
              </a:rPr>
              <a:t>		MOVW	2,X+,delay	; start with zeroth note</a:t>
            </a:r>
          </a:p>
          <a:p>
            <a:pPr>
              <a:lnSpc>
                <a:spcPct val="85000"/>
              </a:lnSpc>
              <a:spcBef>
                <a:spcPct val="25000"/>
              </a:spcBef>
              <a:buSzTx/>
              <a:buFontTx/>
              <a:buNone/>
            </a:pPr>
            <a:r>
              <a:rPr lang="en-US" altLang="en-US" sz="1600" b="1">
                <a:latin typeface="Arial" charset="0"/>
              </a:rPr>
              <a:t>		LDD	TCNT		; play the first note</a:t>
            </a:r>
          </a:p>
          <a:p>
            <a:pPr>
              <a:lnSpc>
                <a:spcPct val="85000"/>
              </a:lnSpc>
              <a:spcBef>
                <a:spcPct val="25000"/>
              </a:spcBef>
              <a:buSzTx/>
              <a:buFontTx/>
              <a:buNone/>
            </a:pPr>
            <a:r>
              <a:rPr lang="en-US" altLang="en-US" sz="1600" b="1">
                <a:latin typeface="Arial" charset="0"/>
              </a:rPr>
              <a:t>		ADDD	delay		 ; </a:t>
            </a:r>
          </a:p>
          <a:p>
            <a:pPr>
              <a:lnSpc>
                <a:spcPct val="85000"/>
              </a:lnSpc>
              <a:spcBef>
                <a:spcPct val="25000"/>
              </a:spcBef>
              <a:buSzTx/>
              <a:buFontTx/>
              <a:buNone/>
            </a:pPr>
            <a:r>
              <a:rPr lang="en-US" altLang="en-US" sz="1600" b="1">
                <a:latin typeface="Arial" charset="0"/>
              </a:rPr>
              <a:t>		STD	TC5		  ;</a:t>
            </a:r>
          </a:p>
          <a:p>
            <a:pPr>
              <a:lnSpc>
                <a:spcPct val="85000"/>
              </a:lnSpc>
              <a:spcBef>
                <a:spcPct val="25000"/>
              </a:spcBef>
              <a:buSzTx/>
              <a:buFontTx/>
              <a:buNone/>
            </a:pPr>
            <a:r>
              <a:rPr lang="en-US" altLang="en-US" sz="1600" b="1">
                <a:latin typeface="Arial" charset="0"/>
              </a:rPr>
              <a:t>		MOVB	#$20,TFLG1	; clear OC5 flag</a:t>
            </a:r>
          </a:p>
          <a:p>
            <a:pPr>
              <a:lnSpc>
                <a:spcPct val="85000"/>
              </a:lnSpc>
              <a:spcBef>
                <a:spcPct val="25000"/>
              </a:spcBef>
              <a:buSzTx/>
              <a:buFontTx/>
              <a:buNone/>
            </a:pPr>
            <a:r>
              <a:rPr lang="en-US" altLang="en-US" sz="1600" b="1">
                <a:latin typeface="Arial" charset="0"/>
              </a:rPr>
              <a:t>		BSET	TMSK1,$20	; enable OC5 interrupt</a:t>
            </a:r>
          </a:p>
          <a:p>
            <a:pPr>
              <a:lnSpc>
                <a:spcPct val="85000"/>
              </a:lnSpc>
              <a:spcBef>
                <a:spcPct val="25000"/>
              </a:spcBef>
              <a:buSzTx/>
              <a:buFontTx/>
              <a:buNone/>
            </a:pPr>
            <a:r>
              <a:rPr lang="en-US" altLang="en-US" sz="1600" b="1">
                <a:latin typeface="Arial" charset="0"/>
              </a:rPr>
              <a:t>		CLI			 ; enable global interrupt mask</a:t>
            </a:r>
          </a:p>
          <a:p>
            <a:pPr>
              <a:lnSpc>
                <a:spcPct val="85000"/>
              </a:lnSpc>
              <a:spcBef>
                <a:spcPct val="25000"/>
              </a:spcBef>
              <a:buSzTx/>
              <a:buFontTx/>
              <a:buNone/>
            </a:pPr>
            <a:endParaRPr lang="en-US" altLang="en-US" sz="1600" b="1">
              <a:latin typeface="Arial" charset="0"/>
            </a:endParaRPr>
          </a:p>
          <a:p>
            <a:pPr>
              <a:lnSpc>
                <a:spcPct val="85000"/>
              </a:lnSpc>
              <a:spcBef>
                <a:spcPct val="25000"/>
              </a:spcBef>
              <a:buSzTx/>
              <a:buFontTx/>
              <a:buNone/>
            </a:pPr>
            <a:r>
              <a:rPr lang="en-US" altLang="en-US" sz="1600" b="1">
                <a:latin typeface="Arial" charset="0"/>
                <a:sym typeface="Symbol" pitchFamily="18" charset="2"/>
              </a:rPr>
              <a:t>forever</a:t>
            </a:r>
            <a:r>
              <a:rPr lang="en-US" altLang="en-US" sz="1600" b="1">
                <a:latin typeface="Arial" charset="0"/>
              </a:rPr>
              <a:t> 		LDY	200,X		; get the duration</a:t>
            </a: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		JSR	mildly		 ;</a:t>
            </a:r>
          </a:p>
          <a:p>
            <a:pPr>
              <a:lnSpc>
                <a:spcPct val="85000"/>
              </a:lnSpc>
              <a:spcBef>
                <a:spcPct val="25000"/>
              </a:spcBef>
              <a:buSzTx/>
              <a:buFontTx/>
              <a:buNone/>
            </a:pPr>
            <a:r>
              <a:rPr lang="en-US" altLang="en-US" sz="1600" b="1">
                <a:latin typeface="Arial" charset="0"/>
                <a:sym typeface="Symbol" pitchFamily="18" charset="2"/>
              </a:rPr>
              <a:t>		MOVW	2,X+,delay	; get the next note</a:t>
            </a:r>
          </a:p>
          <a:p>
            <a:pPr>
              <a:lnSpc>
                <a:spcPct val="85000"/>
              </a:lnSpc>
              <a:spcBef>
                <a:spcPct val="25000"/>
              </a:spcBef>
              <a:buSzTx/>
              <a:buFontTx/>
              <a:buNone/>
            </a:pPr>
            <a:r>
              <a:rPr lang="en-US" altLang="en-US" sz="1600" b="1">
                <a:latin typeface="Arial" charset="0"/>
                <a:sym typeface="Symbol" pitchFamily="18" charset="2"/>
              </a:rPr>
              <a:t>		DEC	ip		; all notes are played?</a:t>
            </a:r>
          </a:p>
          <a:p>
            <a:pPr>
              <a:lnSpc>
                <a:spcPct val="85000"/>
              </a:lnSpc>
              <a:spcBef>
                <a:spcPct val="25000"/>
              </a:spcBef>
              <a:buSzTx/>
              <a:buFontTx/>
              <a:buNone/>
            </a:pPr>
            <a:r>
              <a:rPr lang="en-US" altLang="en-US" sz="1600" b="1">
                <a:latin typeface="Arial" charset="0"/>
                <a:sym typeface="Symbol" pitchFamily="18" charset="2"/>
              </a:rPr>
              <a:t>		BNE	forever		 ;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34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34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1C02D112-1D38-474C-AF21-C4623C779920}" type="slidenum">
              <a:rPr lang="en-US" altLang="en-US" sz="1800" smtClean="0">
                <a:solidFill>
                  <a:srgbClr val="8A3704"/>
                </a:solidFill>
              </a:rPr>
              <a:pPr>
                <a:spcBef>
                  <a:spcPct val="0"/>
                </a:spcBef>
                <a:buSzTx/>
                <a:buFontTx/>
                <a:buNone/>
              </a:pPr>
              <a:t>61</a:t>
            </a:fld>
            <a:endParaRPr lang="en-US" altLang="en-US" sz="1800" smtClean="0">
              <a:solidFill>
                <a:srgbClr val="8A3704"/>
              </a:solidFill>
            </a:endParaRPr>
          </a:p>
        </p:txBody>
      </p:sp>
      <p:sp>
        <p:nvSpPr>
          <p:cNvPr id="63493" name="Rectangle 7"/>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63494" name="Text Box 8"/>
          <p:cNvSpPr txBox="1">
            <a:spLocks noChangeArrowheads="1"/>
          </p:cNvSpPr>
          <p:nvPr/>
        </p:nvSpPr>
        <p:spPr bwMode="auto">
          <a:xfrm>
            <a:off x="381000" y="417513"/>
            <a:ext cx="8382000" cy="5983287"/>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r>
              <a:rPr lang="en-US" altLang="en-US" sz="1600" b="1">
                <a:latin typeface="Arial" charset="0"/>
              </a:rPr>
              <a:t>		DEC	rep_cnt		; if not done reestablish pointer</a:t>
            </a:r>
          </a:p>
          <a:p>
            <a:pPr>
              <a:lnSpc>
                <a:spcPct val="85000"/>
              </a:lnSpc>
              <a:spcBef>
                <a:spcPct val="25000"/>
              </a:spcBef>
              <a:buSzTx/>
              <a:buFontTx/>
              <a:buNone/>
            </a:pPr>
            <a:r>
              <a:rPr lang="en-US" altLang="en-US" sz="1600" b="1">
                <a:latin typeface="Arial" charset="0"/>
              </a:rPr>
              <a:t>		BEQ	done		 ;</a:t>
            </a:r>
          </a:p>
          <a:p>
            <a:pPr>
              <a:lnSpc>
                <a:spcPct val="85000"/>
              </a:lnSpc>
              <a:spcBef>
                <a:spcPct val="25000"/>
              </a:spcBef>
              <a:buSzTx/>
              <a:buFontTx/>
              <a:buNone/>
            </a:pPr>
            <a:r>
              <a:rPr lang="en-US" altLang="en-US" sz="1600" b="1">
                <a:latin typeface="Arial" charset="0"/>
              </a:rPr>
              <a:t>		JMP	twice		   ;</a:t>
            </a:r>
          </a:p>
          <a:p>
            <a:pPr>
              <a:lnSpc>
                <a:spcPct val="85000"/>
              </a:lnSpc>
              <a:spcBef>
                <a:spcPct val="25000"/>
              </a:spcBef>
              <a:buSzTx/>
              <a:buFontTx/>
              <a:buNone/>
            </a:pPr>
            <a:r>
              <a:rPr lang="en-US" altLang="en-US" sz="1600" b="1">
                <a:latin typeface="Arial" charset="0"/>
              </a:rPr>
              <a:t>done		SWI</a:t>
            </a:r>
          </a:p>
          <a:p>
            <a:pPr>
              <a:lnSpc>
                <a:spcPct val="85000"/>
              </a:lnSpc>
              <a:spcBef>
                <a:spcPct val="25000"/>
              </a:spcBef>
              <a:buSzTx/>
              <a:buFontTx/>
              <a:buNone/>
            </a:pPr>
            <a:endParaRPr lang="en-US" altLang="en-US" sz="1600" b="1">
              <a:latin typeface="Arial" charset="0"/>
            </a:endParaRPr>
          </a:p>
          <a:p>
            <a:pPr>
              <a:lnSpc>
                <a:spcPct val="85000"/>
              </a:lnSpc>
              <a:spcBef>
                <a:spcPct val="25000"/>
              </a:spcBef>
              <a:buSzTx/>
              <a:buFontTx/>
              <a:buNone/>
            </a:pPr>
            <a:r>
              <a:rPr lang="en-US" altLang="en-US" sz="1600" b="1">
                <a:latin typeface="Arial" charset="0"/>
              </a:rPr>
              <a:t>mildly		PSHD			; save content of [D]</a:t>
            </a:r>
          </a:p>
          <a:p>
            <a:pPr>
              <a:lnSpc>
                <a:spcPct val="85000"/>
              </a:lnSpc>
              <a:spcBef>
                <a:spcPct val="25000"/>
              </a:spcBef>
              <a:buSzTx/>
              <a:buFontTx/>
              <a:buNone/>
            </a:pPr>
            <a:r>
              <a:rPr lang="en-US" altLang="en-US" sz="1600" b="1">
                <a:latin typeface="Arial" charset="0"/>
              </a:rPr>
              <a:t>		MOVB	#$90,TSCR	; enable TCNT &amp; fast flag clear</a:t>
            </a:r>
          </a:p>
          <a:p>
            <a:pPr>
              <a:lnSpc>
                <a:spcPct val="85000"/>
              </a:lnSpc>
              <a:spcBef>
                <a:spcPct val="25000"/>
              </a:spcBef>
              <a:buSzTx/>
              <a:buFontTx/>
              <a:buNone/>
            </a:pPr>
            <a:r>
              <a:rPr lang="en-US" altLang="en-US" sz="1600" b="1">
                <a:latin typeface="Arial" charset="0"/>
              </a:rPr>
              <a:t>		MOVB	#$03,TMSK2	; set prescale to 8</a:t>
            </a:r>
          </a:p>
          <a:p>
            <a:pPr>
              <a:lnSpc>
                <a:spcPct val="85000"/>
              </a:lnSpc>
              <a:spcBef>
                <a:spcPct val="25000"/>
              </a:spcBef>
              <a:buSzTx/>
              <a:buFontTx/>
              <a:buNone/>
            </a:pPr>
            <a:r>
              <a:rPr lang="en-US" altLang="en-US" sz="1600" b="1">
                <a:latin typeface="Arial" charset="0"/>
              </a:rPr>
              <a:t>		BSET	TIOS,$01		; enable OC0</a:t>
            </a:r>
          </a:p>
          <a:p>
            <a:pPr>
              <a:lnSpc>
                <a:spcPct val="85000"/>
              </a:lnSpc>
              <a:spcBef>
                <a:spcPct val="25000"/>
              </a:spcBef>
              <a:buSzTx/>
              <a:buFontTx/>
              <a:buNone/>
            </a:pPr>
            <a:r>
              <a:rPr lang="en-US" altLang="en-US" sz="1600" b="1">
                <a:latin typeface="Arial" charset="0"/>
              </a:rPr>
              <a:t>		LDD	TCNT		; get the time</a:t>
            </a:r>
          </a:p>
          <a:p>
            <a:pPr>
              <a:lnSpc>
                <a:spcPct val="85000"/>
              </a:lnSpc>
              <a:spcBef>
                <a:spcPct val="25000"/>
              </a:spcBef>
              <a:buSzTx/>
              <a:buFontTx/>
              <a:buNone/>
            </a:pPr>
            <a:r>
              <a:rPr lang="en-US" altLang="en-US" sz="1600" b="1">
                <a:latin typeface="Arial" charset="0"/>
              </a:rPr>
              <a:t>rep_ms		ADDD	#3000		; set the 1-ms on OC register</a:t>
            </a:r>
          </a:p>
          <a:p>
            <a:pPr>
              <a:lnSpc>
                <a:spcPct val="85000"/>
              </a:lnSpc>
              <a:spcBef>
                <a:spcPct val="25000"/>
              </a:spcBef>
              <a:buSzTx/>
              <a:buFontTx/>
              <a:buNone/>
            </a:pPr>
            <a:r>
              <a:rPr lang="en-US" altLang="en-US" sz="1600" b="1">
                <a:latin typeface="Arial" charset="0"/>
              </a:rPr>
              <a:t>		STD	TC0		 ; </a:t>
            </a:r>
          </a:p>
          <a:p>
            <a:pPr>
              <a:lnSpc>
                <a:spcPct val="85000"/>
              </a:lnSpc>
              <a:spcBef>
                <a:spcPct val="25000"/>
              </a:spcBef>
              <a:buSzTx/>
              <a:buFontTx/>
              <a:buNone/>
            </a:pPr>
            <a:r>
              <a:rPr lang="en-US" altLang="en-US" sz="1600" b="1">
                <a:latin typeface="Arial" charset="0"/>
              </a:rPr>
              <a:t>wait_ms		BRCLR	TFLG1,$01,wait_ms	; wait for 1-ms</a:t>
            </a: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		LDD	TC0		; get OC register to add 1-ms</a:t>
            </a:r>
          </a:p>
          <a:p>
            <a:pPr>
              <a:lnSpc>
                <a:spcPct val="85000"/>
              </a:lnSpc>
              <a:spcBef>
                <a:spcPct val="25000"/>
              </a:spcBef>
              <a:buSzTx/>
              <a:buFontTx/>
              <a:buNone/>
            </a:pPr>
            <a:r>
              <a:rPr lang="en-US" altLang="en-US" sz="1600" b="1">
                <a:latin typeface="Arial" charset="0"/>
                <a:sym typeface="Symbol" pitchFamily="18" charset="2"/>
              </a:rPr>
              <a:t>		DBNE	Y,rep_ms		; repeat as many ms necessary</a:t>
            </a:r>
          </a:p>
          <a:p>
            <a:pPr>
              <a:lnSpc>
                <a:spcPct val="85000"/>
              </a:lnSpc>
              <a:spcBef>
                <a:spcPct val="25000"/>
              </a:spcBef>
              <a:buSzTx/>
              <a:buFontTx/>
              <a:buNone/>
            </a:pPr>
            <a:r>
              <a:rPr lang="en-US" altLang="en-US" sz="1600" b="1">
                <a:latin typeface="Arial" charset="0"/>
                <a:sym typeface="Symbol" pitchFamily="18" charset="2"/>
              </a:rPr>
              <a:t>		PULD			; restore content of [D]</a:t>
            </a:r>
          </a:p>
          <a:p>
            <a:pPr>
              <a:lnSpc>
                <a:spcPct val="85000"/>
              </a:lnSpc>
              <a:spcBef>
                <a:spcPct val="25000"/>
              </a:spcBef>
              <a:buSzTx/>
              <a:buFontTx/>
              <a:buNone/>
            </a:pPr>
            <a:r>
              <a:rPr lang="en-US" altLang="en-US" sz="1600" b="1">
                <a:latin typeface="Arial" charset="0"/>
                <a:sym typeface="Symbol" pitchFamily="18" charset="2"/>
              </a:rPr>
              <a:t>		RTS</a:t>
            </a:r>
          </a:p>
          <a:p>
            <a:pPr>
              <a:lnSpc>
                <a:spcPct val="85000"/>
              </a:lnSpc>
              <a:spcBef>
                <a:spcPct val="25000"/>
              </a:spcBef>
              <a:buSzTx/>
              <a:buFontTx/>
              <a:buNone/>
            </a:pP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tc5_is		LDD	TC5		; get time &amp; clear flag</a:t>
            </a:r>
          </a:p>
          <a:p>
            <a:pPr>
              <a:lnSpc>
                <a:spcPct val="85000"/>
              </a:lnSpc>
              <a:spcBef>
                <a:spcPct val="25000"/>
              </a:spcBef>
              <a:buSzTx/>
              <a:buFontTx/>
              <a:buNone/>
            </a:pPr>
            <a:r>
              <a:rPr lang="en-US" altLang="en-US" sz="1600" b="1">
                <a:latin typeface="Arial" charset="0"/>
                <a:sym typeface="Symbol" pitchFamily="18" charset="2"/>
              </a:rPr>
              <a:t>		ADDD	delay		; set the next interval</a:t>
            </a:r>
          </a:p>
          <a:p>
            <a:pPr>
              <a:lnSpc>
                <a:spcPct val="85000"/>
              </a:lnSpc>
              <a:spcBef>
                <a:spcPct val="25000"/>
              </a:spcBef>
              <a:buSzTx/>
              <a:buFontTx/>
              <a:buNone/>
            </a:pPr>
            <a:r>
              <a:rPr lang="en-US" altLang="en-US" sz="1600" b="1">
                <a:latin typeface="Arial" charset="0"/>
                <a:sym typeface="Symbol" pitchFamily="18" charset="2"/>
              </a:rPr>
              <a:t>		STD	TC5		 ;</a:t>
            </a:r>
          </a:p>
          <a:p>
            <a:pPr>
              <a:lnSpc>
                <a:spcPct val="85000"/>
              </a:lnSpc>
              <a:spcBef>
                <a:spcPct val="25000"/>
              </a:spcBef>
              <a:buSzTx/>
              <a:buFontTx/>
              <a:buNone/>
            </a:pPr>
            <a:r>
              <a:rPr lang="en-US" altLang="en-US" sz="1600" b="1">
                <a:latin typeface="Arial" charset="0"/>
                <a:sym typeface="Symbol" pitchFamily="18" charset="2"/>
              </a:rPr>
              <a:t>		RTI</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45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45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0F4BF13-CF00-4308-A053-17D2D911ECFD}" type="slidenum">
              <a:rPr lang="en-US" altLang="en-US" sz="1800" smtClean="0">
                <a:solidFill>
                  <a:srgbClr val="8A3704"/>
                </a:solidFill>
              </a:rPr>
              <a:pPr>
                <a:spcBef>
                  <a:spcPct val="0"/>
                </a:spcBef>
                <a:buSzTx/>
                <a:buFontTx/>
                <a:buNone/>
              </a:pPr>
              <a:t>62</a:t>
            </a:fld>
            <a:endParaRPr lang="en-US" altLang="en-US" sz="1800" smtClean="0">
              <a:solidFill>
                <a:srgbClr val="8A3704"/>
              </a:solidFill>
            </a:endParaRPr>
          </a:p>
        </p:txBody>
      </p:sp>
      <p:sp>
        <p:nvSpPr>
          <p:cNvPr id="64517" name="Rectangle 9"/>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64518" name="Text Box 10"/>
          <p:cNvSpPr txBox="1">
            <a:spLocks noChangeArrowheads="1"/>
          </p:cNvSpPr>
          <p:nvPr/>
        </p:nvSpPr>
        <p:spPr bwMode="auto">
          <a:xfrm>
            <a:off x="381000" y="417513"/>
            <a:ext cx="8382000" cy="5989637"/>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r>
              <a:rPr lang="en-US" altLang="en-US" sz="1600" b="1">
                <a:latin typeface="Arial" charset="0"/>
                <a:sym typeface="Symbol" pitchFamily="18" charset="2"/>
              </a:rPr>
              <a:t>delay	RMB	2	; storage for the delay count of TC5</a:t>
            </a:r>
          </a:p>
          <a:p>
            <a:pPr>
              <a:lnSpc>
                <a:spcPct val="85000"/>
              </a:lnSpc>
              <a:spcBef>
                <a:spcPct val="25000"/>
              </a:spcBef>
              <a:buSzTx/>
              <a:buFontTx/>
              <a:buNone/>
            </a:pPr>
            <a:r>
              <a:rPr lang="en-US" altLang="en-US" sz="1600" b="1">
                <a:latin typeface="Arial" charset="0"/>
                <a:sym typeface="Symbol" pitchFamily="18" charset="2"/>
              </a:rPr>
              <a:t>rep_cnt	RMB	1	; number of times song to be repeated</a:t>
            </a:r>
          </a:p>
          <a:p>
            <a:pPr>
              <a:lnSpc>
                <a:spcPct val="85000"/>
              </a:lnSpc>
              <a:spcBef>
                <a:spcPct val="25000"/>
              </a:spcBef>
              <a:buSzTx/>
              <a:buFontTx/>
              <a:buNone/>
            </a:pPr>
            <a:r>
              <a:rPr lang="en-US" altLang="en-US" sz="1600" b="1">
                <a:latin typeface="Arial" charset="0"/>
                <a:sym typeface="Symbol" pitchFamily="18" charset="2"/>
              </a:rPr>
              <a:t>Ip	RMB	1	; number of notes to be played</a:t>
            </a:r>
          </a:p>
          <a:p>
            <a:pPr>
              <a:lnSpc>
                <a:spcPct val="85000"/>
              </a:lnSpc>
              <a:spcBef>
                <a:spcPct val="25000"/>
              </a:spcBef>
              <a:buSzTx/>
              <a:buFontTx/>
              <a:buNone/>
            </a:pP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notes	EQU	101	; number of notes</a:t>
            </a:r>
          </a:p>
          <a:p>
            <a:pPr>
              <a:lnSpc>
                <a:spcPct val="85000"/>
              </a:lnSpc>
              <a:spcBef>
                <a:spcPct val="25000"/>
              </a:spcBef>
              <a:buSzTx/>
              <a:buFontTx/>
              <a:buNone/>
            </a:pPr>
            <a:r>
              <a:rPr lang="en-US" altLang="en-US" sz="1600" b="1">
                <a:latin typeface="Arial" charset="0"/>
                <a:sym typeface="Symbol" pitchFamily="18" charset="2"/>
              </a:rPr>
              <a:t>toggle	EQU	$04	; value to toggle TC5 pin</a:t>
            </a:r>
          </a:p>
          <a:p>
            <a:pPr>
              <a:lnSpc>
                <a:spcPct val="85000"/>
              </a:lnSpc>
              <a:spcBef>
                <a:spcPct val="25000"/>
              </a:spcBef>
              <a:buSzTx/>
              <a:buFontTx/>
              <a:buNone/>
            </a:pPr>
            <a:r>
              <a:rPr lang="en-US" altLang="en-US" sz="1600" b="1">
                <a:latin typeface="Arial" charset="0"/>
                <a:sym typeface="Symbol" pitchFamily="18" charset="2"/>
              </a:rPr>
              <a:t>G3	EQU	7653	; delay count to generate G3 note (1:8 prescaler)</a:t>
            </a:r>
          </a:p>
          <a:p>
            <a:pPr>
              <a:lnSpc>
                <a:spcPct val="85000"/>
              </a:lnSpc>
              <a:spcBef>
                <a:spcPct val="25000"/>
              </a:spcBef>
              <a:buSzTx/>
              <a:buFontTx/>
              <a:buNone/>
            </a:pPr>
            <a:r>
              <a:rPr lang="en-US" altLang="en-US" sz="1600" b="1">
                <a:latin typeface="Arial" charset="0"/>
                <a:sym typeface="Symbol" pitchFamily="18" charset="2"/>
              </a:rPr>
              <a:t>B3	EQU	6074	; delay count to generate B3 note (1:8 prescaler)</a:t>
            </a:r>
          </a:p>
          <a:p>
            <a:pPr>
              <a:lnSpc>
                <a:spcPct val="85000"/>
              </a:lnSpc>
              <a:spcBef>
                <a:spcPct val="25000"/>
              </a:spcBef>
              <a:buSzTx/>
              <a:buFontTx/>
              <a:buNone/>
            </a:pPr>
            <a:r>
              <a:rPr lang="en-US" altLang="en-US" sz="1600" b="1">
                <a:latin typeface="Arial" charset="0"/>
                <a:sym typeface="Symbol" pitchFamily="18" charset="2"/>
              </a:rPr>
              <a:t>C4	EQU	5733	; delay count to generate C4 note (1:8 prescaler)</a:t>
            </a:r>
          </a:p>
          <a:p>
            <a:pPr>
              <a:lnSpc>
                <a:spcPct val="85000"/>
              </a:lnSpc>
              <a:spcBef>
                <a:spcPct val="25000"/>
              </a:spcBef>
              <a:buSzTx/>
              <a:buFontTx/>
              <a:buNone/>
            </a:pPr>
            <a:r>
              <a:rPr lang="en-US" altLang="en-US" sz="1600" b="1">
                <a:latin typeface="Arial" charset="0"/>
                <a:sym typeface="Symbol" pitchFamily="18" charset="2"/>
              </a:rPr>
              <a:t>C4S	EQU	5412	; delay count to generate C4S note (1:8 prescaler)</a:t>
            </a:r>
          </a:p>
          <a:p>
            <a:pPr>
              <a:lnSpc>
                <a:spcPct val="85000"/>
              </a:lnSpc>
              <a:spcBef>
                <a:spcPct val="25000"/>
              </a:spcBef>
              <a:buSzTx/>
              <a:buFontTx/>
              <a:buNone/>
            </a:pPr>
            <a:r>
              <a:rPr lang="en-US" altLang="en-US" sz="1600" b="1">
                <a:latin typeface="Arial" charset="0"/>
                <a:sym typeface="Symbol" pitchFamily="18" charset="2"/>
              </a:rPr>
              <a:t>D4	EQU	5108	; delay count to generate D4 note (1:8 prescaler)</a:t>
            </a:r>
          </a:p>
          <a:p>
            <a:pPr>
              <a:lnSpc>
                <a:spcPct val="85000"/>
              </a:lnSpc>
              <a:spcBef>
                <a:spcPct val="25000"/>
              </a:spcBef>
              <a:buSzTx/>
              <a:buFontTx/>
              <a:buNone/>
            </a:pPr>
            <a:r>
              <a:rPr lang="en-US" altLang="en-US" sz="1600" b="1">
                <a:latin typeface="Arial" charset="0"/>
                <a:sym typeface="Symbol" pitchFamily="18" charset="2"/>
              </a:rPr>
              <a:t>E4	EQU	4551	; delay count to generate E4 note (1:8 prescaler)</a:t>
            </a:r>
          </a:p>
          <a:p>
            <a:pPr>
              <a:lnSpc>
                <a:spcPct val="85000"/>
              </a:lnSpc>
              <a:spcBef>
                <a:spcPct val="25000"/>
              </a:spcBef>
              <a:buSzTx/>
              <a:buFontTx/>
              <a:buNone/>
            </a:pPr>
            <a:r>
              <a:rPr lang="en-US" altLang="en-US" sz="1600" b="1">
                <a:latin typeface="Arial" charset="0"/>
                <a:sym typeface="Symbol" pitchFamily="18" charset="2"/>
              </a:rPr>
              <a:t>F4	EQU	4295	; delay count to generate F4 note (1:8 prescaler)</a:t>
            </a:r>
          </a:p>
          <a:p>
            <a:pPr>
              <a:lnSpc>
                <a:spcPct val="85000"/>
              </a:lnSpc>
              <a:spcBef>
                <a:spcPct val="25000"/>
              </a:spcBef>
              <a:buSzTx/>
              <a:buFontTx/>
              <a:buNone/>
            </a:pPr>
            <a:r>
              <a:rPr lang="en-US" altLang="en-US" sz="1600" b="1">
                <a:latin typeface="Arial" charset="0"/>
                <a:sym typeface="Symbol" pitchFamily="18" charset="2"/>
              </a:rPr>
              <a:t>F4S	EQU	4054	; delay count to generate F4S note (1:8 prescaler)</a:t>
            </a:r>
          </a:p>
          <a:p>
            <a:pPr>
              <a:lnSpc>
                <a:spcPct val="85000"/>
              </a:lnSpc>
              <a:spcBef>
                <a:spcPct val="25000"/>
              </a:spcBef>
              <a:buSzTx/>
              <a:buFontTx/>
              <a:buNone/>
            </a:pPr>
            <a:r>
              <a:rPr lang="en-US" altLang="en-US" sz="1600" b="1">
                <a:latin typeface="Arial" charset="0"/>
                <a:sym typeface="Symbol" pitchFamily="18" charset="2"/>
              </a:rPr>
              <a:t>G4	EQU	3827	; delay count to generate G4 note (1:8 prescaler)</a:t>
            </a:r>
          </a:p>
          <a:p>
            <a:pPr>
              <a:lnSpc>
                <a:spcPct val="85000"/>
              </a:lnSpc>
              <a:spcBef>
                <a:spcPct val="25000"/>
              </a:spcBef>
              <a:buSzTx/>
              <a:buFontTx/>
              <a:buNone/>
            </a:pPr>
            <a:r>
              <a:rPr lang="en-US" altLang="en-US" sz="1600" b="1">
                <a:latin typeface="Arial" charset="0"/>
                <a:sym typeface="Symbol" pitchFamily="18" charset="2"/>
              </a:rPr>
              <a:t>A4	EQU	3409	; delay count to generate A4 note (1:8 prescaler)</a:t>
            </a:r>
          </a:p>
          <a:p>
            <a:pPr>
              <a:lnSpc>
                <a:spcPct val="85000"/>
              </a:lnSpc>
              <a:spcBef>
                <a:spcPct val="25000"/>
              </a:spcBef>
              <a:buSzTx/>
              <a:buFontTx/>
              <a:buNone/>
            </a:pPr>
            <a:r>
              <a:rPr lang="en-US" altLang="en-US" sz="1600" b="1">
                <a:latin typeface="Arial" charset="0"/>
                <a:sym typeface="Symbol" pitchFamily="18" charset="2"/>
              </a:rPr>
              <a:t>B4F	EQU	3218	; delay count to generate B4F note (1:8 prescaler)</a:t>
            </a:r>
          </a:p>
          <a:p>
            <a:pPr>
              <a:lnSpc>
                <a:spcPct val="85000"/>
              </a:lnSpc>
              <a:spcBef>
                <a:spcPct val="25000"/>
              </a:spcBef>
              <a:buSzTx/>
              <a:buFontTx/>
              <a:buNone/>
            </a:pPr>
            <a:r>
              <a:rPr lang="en-US" altLang="en-US" sz="1600" b="1">
                <a:latin typeface="Arial" charset="0"/>
                <a:sym typeface="Symbol" pitchFamily="18" charset="2"/>
              </a:rPr>
              <a:t>B4	EQU	3037	; delay count to generate B4 note (1:8 prescaler)</a:t>
            </a:r>
          </a:p>
          <a:p>
            <a:pPr>
              <a:lnSpc>
                <a:spcPct val="85000"/>
              </a:lnSpc>
              <a:spcBef>
                <a:spcPct val="25000"/>
              </a:spcBef>
              <a:buSzTx/>
              <a:buFontTx/>
              <a:buNone/>
            </a:pPr>
            <a:r>
              <a:rPr lang="en-US" altLang="en-US" sz="1600" b="1">
                <a:latin typeface="Arial" charset="0"/>
                <a:sym typeface="Symbol" pitchFamily="18" charset="2"/>
              </a:rPr>
              <a:t>C5	EQU	2867	; delay count to generate C5 note (1:8 prescaler)</a:t>
            </a:r>
          </a:p>
          <a:p>
            <a:pPr>
              <a:lnSpc>
                <a:spcPct val="85000"/>
              </a:lnSpc>
              <a:spcBef>
                <a:spcPct val="25000"/>
              </a:spcBef>
              <a:buSzTx/>
              <a:buFontTx/>
              <a:buNone/>
            </a:pPr>
            <a:r>
              <a:rPr lang="en-US" altLang="en-US" sz="1600" b="1">
                <a:latin typeface="Arial" charset="0"/>
                <a:sym typeface="Symbol" pitchFamily="18" charset="2"/>
              </a:rPr>
              <a:t>D5	EQU	2554	; delay count to generate D5 note (1:8 prescaler)</a:t>
            </a:r>
          </a:p>
          <a:p>
            <a:pPr>
              <a:lnSpc>
                <a:spcPct val="85000"/>
              </a:lnSpc>
              <a:spcBef>
                <a:spcPct val="25000"/>
              </a:spcBef>
              <a:buSzTx/>
              <a:buFontTx/>
              <a:buNone/>
            </a:pPr>
            <a:r>
              <a:rPr lang="en-US" altLang="en-US" sz="1600" b="1">
                <a:latin typeface="Arial" charset="0"/>
                <a:sym typeface="Symbol" pitchFamily="18" charset="2"/>
              </a:rPr>
              <a:t>E5	EQU	2275	; delay count to generate E5 note (1:8 prescaler)</a:t>
            </a:r>
          </a:p>
          <a:p>
            <a:pPr>
              <a:lnSpc>
                <a:spcPct val="85000"/>
              </a:lnSpc>
              <a:spcBef>
                <a:spcPct val="25000"/>
              </a:spcBef>
              <a:buSzTx/>
              <a:buFontTx/>
              <a:buNone/>
            </a:pPr>
            <a:r>
              <a:rPr lang="en-US" altLang="en-US" sz="1600" b="1">
                <a:latin typeface="Arial" charset="0"/>
                <a:sym typeface="Symbol" pitchFamily="18" charset="2"/>
              </a:rPr>
              <a:t>F5	EQU	2148	; delay count to generate F5 note (1:8 prescaler)</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55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55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28104D9E-6351-43FD-8447-8DD9022091B6}" type="slidenum">
              <a:rPr lang="en-US" altLang="en-US" sz="1800" smtClean="0">
                <a:solidFill>
                  <a:srgbClr val="8A3704"/>
                </a:solidFill>
              </a:rPr>
              <a:pPr>
                <a:spcBef>
                  <a:spcPct val="0"/>
                </a:spcBef>
                <a:buSzTx/>
                <a:buFontTx/>
                <a:buNone/>
              </a:pPr>
              <a:t>63</a:t>
            </a:fld>
            <a:endParaRPr lang="en-US" altLang="en-US" sz="1800" smtClean="0">
              <a:solidFill>
                <a:srgbClr val="8A3704"/>
              </a:solidFill>
            </a:endParaRPr>
          </a:p>
        </p:txBody>
      </p:sp>
      <p:sp>
        <p:nvSpPr>
          <p:cNvPr id="65541" name="Rectangle 90"/>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65542" name="Text Box 91"/>
          <p:cNvSpPr txBox="1">
            <a:spLocks noChangeArrowheads="1"/>
          </p:cNvSpPr>
          <p:nvPr/>
        </p:nvSpPr>
        <p:spPr bwMode="auto">
          <a:xfrm>
            <a:off x="381000" y="458788"/>
            <a:ext cx="8458200" cy="5713412"/>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r>
              <a:rPr lang="en-US" altLang="en-US" sz="1600" b="1">
                <a:latin typeface="Arial" charset="0"/>
                <a:sym typeface="Symbol" pitchFamily="18" charset="2"/>
              </a:rPr>
              <a:t>*   Frequency of each note</a:t>
            </a:r>
          </a:p>
          <a:p>
            <a:pPr>
              <a:lnSpc>
                <a:spcPct val="85000"/>
              </a:lnSpc>
              <a:spcBef>
                <a:spcPct val="25000"/>
              </a:spcBef>
              <a:buSzTx/>
              <a:buFontTx/>
              <a:buNone/>
            </a:pPr>
            <a:r>
              <a:rPr lang="en-US" altLang="en-US" sz="1600" b="1">
                <a:latin typeface="Arial" charset="0"/>
                <a:sym typeface="Symbol" pitchFamily="18" charset="2"/>
              </a:rPr>
              <a:t>score	DW	D4,B3,G3,B3,D4,G4,B4,A4,G4,B3,C4S</a:t>
            </a:r>
          </a:p>
          <a:p>
            <a:pPr>
              <a:lnSpc>
                <a:spcPct val="85000"/>
              </a:lnSpc>
              <a:spcBef>
                <a:spcPct val="25000"/>
              </a:spcBef>
              <a:buSzTx/>
              <a:buFontTx/>
              <a:buNone/>
            </a:pPr>
            <a:r>
              <a:rPr lang="en-US" altLang="en-US" sz="1600" b="1">
                <a:latin typeface="Arial" charset="0"/>
                <a:sym typeface="Symbol" pitchFamily="18" charset="2"/>
              </a:rPr>
              <a:t>	DW	D4,D4,D4,B4,A4,G4,F4S,E4,F4S,G4,G4,D4,B3,G3</a:t>
            </a:r>
          </a:p>
          <a:p>
            <a:pPr>
              <a:lnSpc>
                <a:spcPct val="85000"/>
              </a:lnSpc>
              <a:spcBef>
                <a:spcPct val="25000"/>
              </a:spcBef>
              <a:buSzTx/>
              <a:buFontTx/>
              <a:buNone/>
            </a:pPr>
            <a:r>
              <a:rPr lang="en-US" altLang="en-US" sz="1600" b="1">
                <a:latin typeface="Arial" charset="0"/>
                <a:sym typeface="Symbol" pitchFamily="18" charset="2"/>
              </a:rPr>
              <a:t>	DW	D4,B3,G3,B3,D4,G4,B4,A4,G4,B3,C4S,D4,D4,D4</a:t>
            </a:r>
          </a:p>
          <a:p>
            <a:pPr>
              <a:lnSpc>
                <a:spcPct val="85000"/>
              </a:lnSpc>
              <a:spcBef>
                <a:spcPct val="25000"/>
              </a:spcBef>
              <a:buSzTx/>
              <a:buFontTx/>
              <a:buNone/>
            </a:pPr>
            <a:r>
              <a:rPr lang="en-US" altLang="en-US" sz="1600" b="1">
                <a:latin typeface="Arial" charset="0"/>
                <a:sym typeface="Symbol" pitchFamily="18" charset="2"/>
              </a:rPr>
              <a:t>	DW	B4,A4,G4,F4S,E4,F4S,G4,G4,D4,B3,G3,B4,B4</a:t>
            </a:r>
          </a:p>
          <a:p>
            <a:pPr>
              <a:lnSpc>
                <a:spcPct val="85000"/>
              </a:lnSpc>
              <a:spcBef>
                <a:spcPct val="25000"/>
              </a:spcBef>
              <a:buSzTx/>
              <a:buFontTx/>
              <a:buNone/>
            </a:pPr>
            <a:r>
              <a:rPr lang="en-US" altLang="en-US" sz="1600" b="1">
                <a:latin typeface="Arial" charset="0"/>
                <a:sym typeface="Symbol" pitchFamily="18" charset="2"/>
              </a:rPr>
              <a:t>	DW	B4,C5,D5,D5,C5,B4,A4,B4,C5,C5,C5,B4,A4,G4</a:t>
            </a:r>
          </a:p>
          <a:p>
            <a:pPr>
              <a:lnSpc>
                <a:spcPct val="85000"/>
              </a:lnSpc>
              <a:spcBef>
                <a:spcPct val="25000"/>
              </a:spcBef>
              <a:buSzTx/>
              <a:buFontTx/>
              <a:buNone/>
            </a:pPr>
            <a:r>
              <a:rPr lang="en-US" altLang="en-US" sz="1600" b="1">
                <a:latin typeface="Arial" charset="0"/>
                <a:sym typeface="Symbol" pitchFamily="18" charset="2"/>
              </a:rPr>
              <a:t>	DW	F4S,E4,F4S,G4,B3,C4S,D4,D4,G4,G4,G4,F4S</a:t>
            </a:r>
          </a:p>
          <a:p>
            <a:pPr>
              <a:lnSpc>
                <a:spcPct val="85000"/>
              </a:lnSpc>
              <a:spcBef>
                <a:spcPct val="25000"/>
              </a:spcBef>
              <a:buSzTx/>
              <a:buFontTx/>
              <a:buNone/>
            </a:pPr>
            <a:r>
              <a:rPr lang="en-US" altLang="en-US" sz="1600" b="1">
                <a:latin typeface="Arial" charset="0"/>
                <a:sym typeface="Symbol" pitchFamily="18" charset="2"/>
              </a:rPr>
              <a:t>	DW	E4,E4,E4,A4,C5,B4,A4,G4,G4,F4S,D4,D4</a:t>
            </a:r>
          </a:p>
          <a:p>
            <a:pPr>
              <a:lnSpc>
                <a:spcPct val="85000"/>
              </a:lnSpc>
              <a:spcBef>
                <a:spcPct val="25000"/>
              </a:spcBef>
              <a:buSzTx/>
              <a:buFontTx/>
              <a:buNone/>
            </a:pPr>
            <a:r>
              <a:rPr lang="en-US" altLang="en-US" sz="1600" b="1">
                <a:latin typeface="Arial" charset="0"/>
                <a:sym typeface="Symbol" pitchFamily="18" charset="2"/>
              </a:rPr>
              <a:t>	DW	G4,A4,B4,C5,D5,G4,A4,B4,C5,A4,G4</a:t>
            </a:r>
          </a:p>
          <a:p>
            <a:pPr>
              <a:lnSpc>
                <a:spcPct val="85000"/>
              </a:lnSpc>
              <a:spcBef>
                <a:spcPct val="25000"/>
              </a:spcBef>
              <a:buSzTx/>
              <a:buFontTx/>
              <a:buNone/>
            </a:pP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    Duration of each note</a:t>
            </a:r>
          </a:p>
          <a:p>
            <a:pPr>
              <a:lnSpc>
                <a:spcPct val="85000"/>
              </a:lnSpc>
              <a:spcBef>
                <a:spcPct val="25000"/>
              </a:spcBef>
              <a:buSzTx/>
              <a:buFontTx/>
              <a:buNone/>
            </a:pPr>
            <a:r>
              <a:rPr lang="en-US" altLang="en-US" sz="1600" b="1">
                <a:latin typeface="Arial" charset="0"/>
                <a:sym typeface="Symbol" pitchFamily="18" charset="2"/>
              </a:rPr>
              <a:t>duration	DW	300,100,400,400,400,800,300,100,400,400,400</a:t>
            </a:r>
          </a:p>
          <a:p>
            <a:pPr>
              <a:lnSpc>
                <a:spcPct val="85000"/>
              </a:lnSpc>
              <a:spcBef>
                <a:spcPct val="25000"/>
              </a:spcBef>
              <a:buSzTx/>
              <a:buFontTx/>
              <a:buNone/>
            </a:pPr>
            <a:r>
              <a:rPr lang="en-US" altLang="en-US" sz="1600" b="1">
                <a:latin typeface="Arial" charset="0"/>
                <a:sym typeface="Symbol" pitchFamily="18" charset="2"/>
              </a:rPr>
              <a:t>	DW	800,200,200,600,200,400,800,200,200,400,400,400,400,400</a:t>
            </a:r>
          </a:p>
          <a:p>
            <a:pPr>
              <a:lnSpc>
                <a:spcPct val="85000"/>
              </a:lnSpc>
              <a:spcBef>
                <a:spcPct val="25000"/>
              </a:spcBef>
              <a:buSzTx/>
              <a:buFontTx/>
              <a:buNone/>
            </a:pPr>
            <a:r>
              <a:rPr lang="en-US" altLang="en-US" sz="1600" b="1">
                <a:latin typeface="Arial" charset="0"/>
                <a:sym typeface="Symbol" pitchFamily="18" charset="2"/>
              </a:rPr>
              <a:t>	DW	300,100,400,400,400,800,300,100,400,400,400,800,200,200</a:t>
            </a:r>
          </a:p>
          <a:p>
            <a:pPr>
              <a:lnSpc>
                <a:spcPct val="85000"/>
              </a:lnSpc>
              <a:spcBef>
                <a:spcPct val="25000"/>
              </a:spcBef>
              <a:buSzTx/>
              <a:buFontTx/>
              <a:buNone/>
            </a:pPr>
            <a:r>
              <a:rPr lang="en-US" altLang="en-US" sz="1600" b="1">
                <a:latin typeface="Arial" charset="0"/>
                <a:sym typeface="Symbol" pitchFamily="18" charset="2"/>
              </a:rPr>
              <a:t>	DW	600,200,400,800,200,200,400,400,400,400,400,200,200</a:t>
            </a:r>
          </a:p>
          <a:p>
            <a:pPr>
              <a:lnSpc>
                <a:spcPct val="85000"/>
              </a:lnSpc>
              <a:spcBef>
                <a:spcPct val="25000"/>
              </a:spcBef>
              <a:buSzTx/>
              <a:buFontTx/>
              <a:buNone/>
            </a:pPr>
            <a:r>
              <a:rPr lang="en-US" altLang="en-US" sz="1600" b="1">
                <a:latin typeface="Arial" charset="0"/>
                <a:sym typeface="Symbol" pitchFamily="18" charset="2"/>
              </a:rPr>
              <a:t>	DW	400,400,400,800,200,200,400,400,400,800,400,600,200,400</a:t>
            </a:r>
          </a:p>
          <a:p>
            <a:pPr>
              <a:lnSpc>
                <a:spcPct val="85000"/>
              </a:lnSpc>
              <a:spcBef>
                <a:spcPct val="25000"/>
              </a:spcBef>
              <a:buSzTx/>
              <a:buFontTx/>
              <a:buNone/>
            </a:pPr>
            <a:r>
              <a:rPr lang="en-US" altLang="en-US" sz="1600" b="1">
                <a:latin typeface="Arial" charset="0"/>
                <a:sym typeface="Symbol" pitchFamily="18" charset="2"/>
              </a:rPr>
              <a:t>	DW	800,200,200,400,400,400,800,400,400,400,200,200</a:t>
            </a:r>
          </a:p>
          <a:p>
            <a:pPr>
              <a:lnSpc>
                <a:spcPct val="85000"/>
              </a:lnSpc>
              <a:spcBef>
                <a:spcPct val="25000"/>
              </a:spcBef>
              <a:buSzTx/>
              <a:buFontTx/>
              <a:buNone/>
            </a:pPr>
            <a:r>
              <a:rPr lang="en-US" altLang="en-US" sz="1600" b="1">
                <a:latin typeface="Arial" charset="0"/>
                <a:sym typeface="Symbol" pitchFamily="18" charset="2"/>
              </a:rPr>
              <a:t>	DW	400,400,400,400,200,200,200,200,400,400,200,200</a:t>
            </a:r>
          </a:p>
          <a:p>
            <a:pPr>
              <a:lnSpc>
                <a:spcPct val="85000"/>
              </a:lnSpc>
              <a:spcBef>
                <a:spcPct val="25000"/>
              </a:spcBef>
              <a:buSzTx/>
              <a:buFontTx/>
              <a:buNone/>
            </a:pPr>
            <a:r>
              <a:rPr lang="en-US" altLang="en-US" sz="1600" b="1">
                <a:latin typeface="Arial" charset="0"/>
                <a:sym typeface="Symbol" pitchFamily="18" charset="2"/>
              </a:rPr>
              <a:t>	DW	600,200,200,200,800,200,200,600,200,400,800</a:t>
            </a:r>
          </a:p>
          <a:p>
            <a:pPr>
              <a:lnSpc>
                <a:spcPct val="85000"/>
              </a:lnSpc>
              <a:spcBef>
                <a:spcPct val="25000"/>
              </a:spcBef>
              <a:buSzTx/>
              <a:buFontTx/>
              <a:buNone/>
            </a:pPr>
            <a:endParaRPr lang="en-US" altLang="en-US" sz="1600" b="1">
              <a:latin typeface="Arial" charset="0"/>
              <a:sym typeface="Symbol" pitchFamily="18" charset="2"/>
            </a:endParaRPr>
          </a:p>
          <a:p>
            <a:pPr>
              <a:lnSpc>
                <a:spcPct val="85000"/>
              </a:lnSpc>
              <a:spcBef>
                <a:spcPct val="25000"/>
              </a:spcBef>
              <a:buSzTx/>
              <a:buFontTx/>
              <a:buNone/>
            </a:pPr>
            <a:r>
              <a:rPr lang="en-US" altLang="en-US" sz="1600" b="1">
                <a:latin typeface="Arial" charset="0"/>
                <a:sym typeface="Symbol" pitchFamily="18" charset="2"/>
              </a:rPr>
              <a:t>	END</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65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D59DC684-75A5-4882-9D8B-6F67052BB68B}" type="slidenum">
              <a:rPr lang="en-US" altLang="en-US" sz="1800" smtClean="0">
                <a:solidFill>
                  <a:srgbClr val="8A3704"/>
                </a:solidFill>
              </a:rPr>
              <a:pPr>
                <a:spcBef>
                  <a:spcPct val="0"/>
                </a:spcBef>
                <a:buSzTx/>
                <a:buFontTx/>
                <a:buNone/>
              </a:pPr>
              <a:t>64</a:t>
            </a:fld>
            <a:endParaRPr lang="en-US" altLang="en-US" sz="1800" smtClean="0">
              <a:solidFill>
                <a:srgbClr val="8A3704"/>
              </a:solidFill>
            </a:endParaRPr>
          </a:p>
        </p:txBody>
      </p:sp>
      <p:sp>
        <p:nvSpPr>
          <p:cNvPr id="66565" name="Rectangle 4"/>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66566" name="Rectangle 5"/>
          <p:cNvSpPr>
            <a:spLocks noChangeArrowheads="1"/>
          </p:cNvSpPr>
          <p:nvPr/>
        </p:nvSpPr>
        <p:spPr bwMode="auto">
          <a:xfrm>
            <a:off x="381000" y="381000"/>
            <a:ext cx="8305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FontTx/>
              <a:buNone/>
            </a:pPr>
            <a:r>
              <a:rPr lang="en-US" altLang="en-US" sz="2400"/>
              <a:t>	There are at least three drawbacks in using this method to play a song:</a:t>
            </a:r>
            <a:r>
              <a:rPr lang="en-US" altLang="en-US" sz="2400">
                <a:solidFill>
                  <a:srgbClr val="8A3704"/>
                </a:solidFill>
              </a:rPr>
              <a:t> </a:t>
            </a:r>
          </a:p>
          <a:p>
            <a:pPr lvl="1">
              <a:spcBef>
                <a:spcPct val="50000"/>
              </a:spcBef>
              <a:buClr>
                <a:srgbClr val="8A3704"/>
              </a:buClr>
              <a:buFont typeface="Wingdings" pitchFamily="2" charset="2"/>
              <a:buAutoNum type="arabicPeriod"/>
            </a:pPr>
            <a:r>
              <a:rPr lang="en-US" altLang="en-US" sz="2400"/>
              <a:t>Contiguous identical notes become one note. This problem can be solved by inserting a short period of silence between two contiguous identical notes.</a:t>
            </a:r>
          </a:p>
          <a:p>
            <a:pPr lvl="1">
              <a:spcBef>
                <a:spcPct val="50000"/>
              </a:spcBef>
              <a:buClr>
                <a:srgbClr val="8A3704"/>
              </a:buClr>
              <a:buFont typeface="Wingdings" pitchFamily="2" charset="2"/>
              <a:buAutoNum type="arabicPeriod"/>
            </a:pPr>
            <a:r>
              <a:rPr lang="en-US" altLang="en-US" sz="2400"/>
              <a:t>A periodic square waveform is only an approximation to an actual note. Those who have learned communication theory know that a periodic square waveform also contains harmonics with higher frequencies. The solution to this problem is the use of </a:t>
            </a:r>
            <a:r>
              <a:rPr lang="en-US" altLang="en-US" sz="2400" i="1">
                <a:solidFill>
                  <a:srgbClr val="8A3704"/>
                </a:solidFill>
              </a:rPr>
              <a:t>N-stage Johnson Counter</a:t>
            </a:r>
            <a:r>
              <a:rPr lang="en-US" altLang="en-US" sz="2400"/>
              <a:t> to convert the square wave into sine wave.</a:t>
            </a:r>
          </a:p>
          <a:p>
            <a:pPr lvl="1">
              <a:spcBef>
                <a:spcPct val="50000"/>
              </a:spcBef>
              <a:buClr>
                <a:srgbClr val="8A3704"/>
              </a:buClr>
              <a:buFont typeface="Wingdings" pitchFamily="2" charset="2"/>
              <a:buAutoNum type="arabicPeriod"/>
            </a:pPr>
            <a:r>
              <a:rPr lang="en-US" altLang="en-US" sz="2400"/>
              <a:t>There is no loudness control. Using the PWM function rather than the output-compare function and adjusting the duty cycle of each note is one possible solution to the problem.</a:t>
            </a:r>
            <a:endParaRPr lang="en-US" altLang="en-US" sz="2400">
              <a:cs typeface="Times New Roman"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758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75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DCB4A218-4318-4487-8C50-D15A42CC8A19}" type="slidenum">
              <a:rPr lang="en-US" altLang="en-US" sz="1800" smtClean="0">
                <a:solidFill>
                  <a:srgbClr val="8A3704"/>
                </a:solidFill>
              </a:rPr>
              <a:pPr>
                <a:spcBef>
                  <a:spcPct val="0"/>
                </a:spcBef>
                <a:buSzTx/>
                <a:buFontTx/>
                <a:buNone/>
              </a:pPr>
              <a:t>65</a:t>
            </a:fld>
            <a:endParaRPr lang="en-US" altLang="en-US" sz="1800" smtClean="0">
              <a:solidFill>
                <a:srgbClr val="8A3704"/>
              </a:solidFill>
            </a:endParaRPr>
          </a:p>
        </p:txBody>
      </p:sp>
      <p:sp>
        <p:nvSpPr>
          <p:cNvPr id="67589" name="Rectangle 2"/>
          <p:cNvSpPr>
            <a:spLocks noChangeArrowheads="1"/>
          </p:cNvSpPr>
          <p:nvPr/>
        </p:nvSpPr>
        <p:spPr bwMode="auto">
          <a:xfrm>
            <a:off x="609600" y="693738"/>
            <a:ext cx="79248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2400">
                <a:solidFill>
                  <a:srgbClr val="8A3704"/>
                </a:solidFill>
              </a:rPr>
              <a:t>N-stage Johnson Counter</a:t>
            </a:r>
          </a:p>
          <a:p>
            <a:pPr lvl="1">
              <a:spcBef>
                <a:spcPct val="50000"/>
              </a:spcBef>
              <a:buClr>
                <a:srgbClr val="8A3704"/>
              </a:buClr>
              <a:buSzTx/>
              <a:buFont typeface="Wingdings" pitchFamily="2" charset="2"/>
              <a:buChar char="Ø"/>
            </a:pPr>
            <a:r>
              <a:rPr lang="en-US" altLang="en-US" sz="2400"/>
              <a:t>There are several ways of generating sine waves.</a:t>
            </a:r>
          </a:p>
          <a:p>
            <a:pPr lvl="1">
              <a:spcBef>
                <a:spcPct val="50000"/>
              </a:spcBef>
              <a:buClr>
                <a:srgbClr val="8A3704"/>
              </a:buClr>
              <a:buSzTx/>
              <a:buFont typeface="Wingdings" pitchFamily="2" charset="2"/>
              <a:buChar char="Ø"/>
            </a:pPr>
            <a:r>
              <a:rPr lang="en-US" altLang="en-US" sz="2400"/>
              <a:t>As a viable alternative, </a:t>
            </a:r>
            <a:r>
              <a:rPr lang="en-US" altLang="en-US" sz="2400" i="1">
                <a:solidFill>
                  <a:srgbClr val="8A3704"/>
                </a:solidFill>
              </a:rPr>
              <a:t>output compares</a:t>
            </a:r>
            <a:r>
              <a:rPr lang="en-US" altLang="en-US" sz="2400"/>
              <a:t> module of timer/counter subsystem can be used in conjunction with </a:t>
            </a:r>
            <a:r>
              <a:rPr lang="en-US" altLang="en-US" sz="2400" i="1"/>
              <a:t>N-stage Johnson Counters</a:t>
            </a:r>
            <a:r>
              <a:rPr lang="en-US" altLang="en-US" sz="2400"/>
              <a:t> to generate sine waves with different frequencies.</a:t>
            </a:r>
          </a:p>
          <a:p>
            <a:pPr lvl="1">
              <a:spcBef>
                <a:spcPct val="50000"/>
              </a:spcBef>
              <a:buClr>
                <a:srgbClr val="8A3704"/>
              </a:buClr>
              <a:buSzTx/>
              <a:buFont typeface="Wingdings" pitchFamily="2" charset="2"/>
              <a:buChar char="Ø"/>
            </a:pPr>
            <a:r>
              <a:rPr lang="en-US" altLang="en-US" sz="2400"/>
              <a:t>To generate and transmit a sine wave, the </a:t>
            </a:r>
            <a:r>
              <a:rPr lang="en-US" altLang="en-US" sz="2400" i="1"/>
              <a:t>Johnson counter</a:t>
            </a:r>
            <a:r>
              <a:rPr lang="en-US" altLang="en-US" sz="2400"/>
              <a:t> is almost ideal.</a:t>
            </a:r>
          </a:p>
          <a:p>
            <a:pPr lvl="1">
              <a:spcBef>
                <a:spcPct val="50000"/>
              </a:spcBef>
              <a:buClr>
                <a:srgbClr val="8A3704"/>
              </a:buClr>
              <a:buSzTx/>
              <a:buFont typeface="Wingdings" pitchFamily="2" charset="2"/>
              <a:buChar char="Ø"/>
            </a:pPr>
            <a:r>
              <a:rPr lang="en-US" altLang="en-US" sz="2400"/>
              <a:t>This counter is actually just a shift register whose output is inverted, then shifted back into it.</a:t>
            </a:r>
          </a:p>
          <a:p>
            <a:pPr lvl="1">
              <a:spcBef>
                <a:spcPct val="50000"/>
              </a:spcBef>
              <a:buClr>
                <a:srgbClr val="8A3704"/>
              </a:buClr>
              <a:buSzTx/>
              <a:buFont typeface="Wingdings" pitchFamily="2" charset="2"/>
              <a:buChar char="Ø"/>
            </a:pPr>
            <a:r>
              <a:rPr lang="en-US" altLang="en-US" sz="2400"/>
              <a:t>A 4-bit </a:t>
            </a:r>
            <a:r>
              <a:rPr lang="en-US" altLang="en-US" sz="2400" i="1"/>
              <a:t>Johnson counter</a:t>
            </a:r>
            <a:r>
              <a:rPr lang="en-US" altLang="en-US" sz="2400"/>
              <a:t> is shown in the next slide</a:t>
            </a:r>
          </a:p>
        </p:txBody>
      </p:sp>
      <p:sp>
        <p:nvSpPr>
          <p:cNvPr id="67590" name="Rectangle 3"/>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86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86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1E325DA-DA1A-4164-82F6-74C81D424B44}" type="slidenum">
              <a:rPr lang="en-US" altLang="en-US" sz="1800" smtClean="0">
                <a:solidFill>
                  <a:srgbClr val="8A3704"/>
                </a:solidFill>
              </a:rPr>
              <a:pPr>
                <a:spcBef>
                  <a:spcPct val="0"/>
                </a:spcBef>
                <a:buSzTx/>
                <a:buFontTx/>
                <a:buNone/>
              </a:pPr>
              <a:t>66</a:t>
            </a:fld>
            <a:endParaRPr lang="en-US" altLang="en-US" sz="1800" smtClean="0">
              <a:solidFill>
                <a:srgbClr val="8A3704"/>
              </a:solidFill>
            </a:endParaRPr>
          </a:p>
        </p:txBody>
      </p:sp>
      <p:sp>
        <p:nvSpPr>
          <p:cNvPr id="68613" name="Rectangle 3"/>
          <p:cNvSpPr>
            <a:spLocks noChangeArrowheads="1"/>
          </p:cNvSpPr>
          <p:nvPr/>
        </p:nvSpPr>
        <p:spPr bwMode="auto">
          <a:xfrm>
            <a:off x="1987550" y="1149350"/>
            <a:ext cx="749300" cy="1130300"/>
          </a:xfrm>
          <a:prstGeom prst="rect">
            <a:avLst/>
          </a:prstGeom>
          <a:solidFill>
            <a:srgbClr val="DADADA"/>
          </a:solidFill>
          <a:ln w="1905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14" name="Line 4"/>
          <p:cNvSpPr>
            <a:spLocks noChangeShapeType="1"/>
          </p:cNvSpPr>
          <p:nvPr/>
        </p:nvSpPr>
        <p:spPr bwMode="auto">
          <a:xfrm>
            <a:off x="1981200" y="12192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15" name="Line 5"/>
          <p:cNvSpPr>
            <a:spLocks noChangeShapeType="1"/>
          </p:cNvSpPr>
          <p:nvPr/>
        </p:nvSpPr>
        <p:spPr bwMode="auto">
          <a:xfrm flipH="1">
            <a:off x="1981200" y="12954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16" name="Rectangle 6"/>
          <p:cNvSpPr>
            <a:spLocks noChangeArrowheads="1"/>
          </p:cNvSpPr>
          <p:nvPr/>
        </p:nvSpPr>
        <p:spPr bwMode="auto">
          <a:xfrm>
            <a:off x="1981200" y="1905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D</a:t>
            </a:r>
          </a:p>
        </p:txBody>
      </p:sp>
      <p:sp>
        <p:nvSpPr>
          <p:cNvPr id="68617" name="Line 7"/>
          <p:cNvSpPr>
            <a:spLocks noChangeShapeType="1"/>
          </p:cNvSpPr>
          <p:nvPr/>
        </p:nvSpPr>
        <p:spPr bwMode="auto">
          <a:xfrm>
            <a:off x="2743200" y="20955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18" name="Line 8"/>
          <p:cNvSpPr>
            <a:spLocks noChangeShapeType="1"/>
          </p:cNvSpPr>
          <p:nvPr/>
        </p:nvSpPr>
        <p:spPr bwMode="auto">
          <a:xfrm flipH="1">
            <a:off x="3122613" y="2057400"/>
            <a:ext cx="1587" cy="588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19" name="Rectangle 9"/>
          <p:cNvSpPr>
            <a:spLocks noChangeArrowheads="1"/>
          </p:cNvSpPr>
          <p:nvPr/>
        </p:nvSpPr>
        <p:spPr bwMode="auto">
          <a:xfrm>
            <a:off x="3435350" y="1149350"/>
            <a:ext cx="749300" cy="1130300"/>
          </a:xfrm>
          <a:prstGeom prst="rect">
            <a:avLst/>
          </a:prstGeom>
          <a:solidFill>
            <a:srgbClr val="DADADA"/>
          </a:solidFill>
          <a:ln w="1905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20" name="Line 10"/>
          <p:cNvSpPr>
            <a:spLocks noChangeShapeType="1"/>
          </p:cNvSpPr>
          <p:nvPr/>
        </p:nvSpPr>
        <p:spPr bwMode="auto">
          <a:xfrm>
            <a:off x="3429000" y="12192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1" name="Line 11"/>
          <p:cNvSpPr>
            <a:spLocks noChangeShapeType="1"/>
          </p:cNvSpPr>
          <p:nvPr/>
        </p:nvSpPr>
        <p:spPr bwMode="auto">
          <a:xfrm flipH="1">
            <a:off x="3429000" y="12954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2" name="Rectangle 12"/>
          <p:cNvSpPr>
            <a:spLocks noChangeArrowheads="1"/>
          </p:cNvSpPr>
          <p:nvPr/>
        </p:nvSpPr>
        <p:spPr bwMode="auto">
          <a:xfrm>
            <a:off x="3429000" y="1905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D</a:t>
            </a:r>
          </a:p>
        </p:txBody>
      </p:sp>
      <p:sp>
        <p:nvSpPr>
          <p:cNvPr id="68623" name="Line 13"/>
          <p:cNvSpPr>
            <a:spLocks noChangeShapeType="1"/>
          </p:cNvSpPr>
          <p:nvPr/>
        </p:nvSpPr>
        <p:spPr bwMode="auto">
          <a:xfrm>
            <a:off x="4191000" y="20955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4" name="Line 14"/>
          <p:cNvSpPr>
            <a:spLocks noChangeShapeType="1"/>
          </p:cNvSpPr>
          <p:nvPr/>
        </p:nvSpPr>
        <p:spPr bwMode="auto">
          <a:xfrm flipH="1">
            <a:off x="4570413" y="2057400"/>
            <a:ext cx="1587" cy="6270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5" name="Freeform 15"/>
          <p:cNvSpPr>
            <a:spLocks/>
          </p:cNvSpPr>
          <p:nvPr/>
        </p:nvSpPr>
        <p:spPr bwMode="auto">
          <a:xfrm>
            <a:off x="4495800" y="2640013"/>
            <a:ext cx="153988" cy="638175"/>
          </a:xfrm>
          <a:custGeom>
            <a:avLst/>
            <a:gdLst>
              <a:gd name="T0" fmla="*/ 2147483647 w 97"/>
              <a:gd name="T1" fmla="*/ 0 h 402"/>
              <a:gd name="T2" fmla="*/ 2147483647 w 97"/>
              <a:gd name="T3" fmla="*/ 2147483647 h 402"/>
              <a:gd name="T4" fmla="*/ 0 w 97"/>
              <a:gd name="T5" fmla="*/ 2147483647 h 402"/>
              <a:gd name="T6" fmla="*/ 2147483647 w 97"/>
              <a:gd name="T7" fmla="*/ 2147483647 h 402"/>
              <a:gd name="T8" fmla="*/ 0 w 97"/>
              <a:gd name="T9" fmla="*/ 2147483647 h 402"/>
              <a:gd name="T10" fmla="*/ 2147483647 w 97"/>
              <a:gd name="T11" fmla="*/ 2147483647 h 402"/>
              <a:gd name="T12" fmla="*/ 2147483647 w 97"/>
              <a:gd name="T13" fmla="*/ 2147483647 h 402"/>
              <a:gd name="T14" fmla="*/ 2147483647 w 97"/>
              <a:gd name="T15" fmla="*/ 2147483647 h 402"/>
              <a:gd name="T16" fmla="*/ 2147483647 w 97"/>
              <a:gd name="T17" fmla="*/ 2147483647 h 402"/>
              <a:gd name="T18" fmla="*/ 2147483647 w 97"/>
              <a:gd name="T19" fmla="*/ 2147483647 h 4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402"/>
              <a:gd name="T32" fmla="*/ 97 w 97"/>
              <a:gd name="T33" fmla="*/ 402 h 4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402">
                <a:moveTo>
                  <a:pt x="40" y="0"/>
                </a:moveTo>
                <a:lnTo>
                  <a:pt x="96" y="32"/>
                </a:lnTo>
                <a:lnTo>
                  <a:pt x="0" y="74"/>
                </a:lnTo>
                <a:lnTo>
                  <a:pt x="95" y="129"/>
                </a:lnTo>
                <a:lnTo>
                  <a:pt x="0" y="176"/>
                </a:lnTo>
                <a:lnTo>
                  <a:pt x="95" y="225"/>
                </a:lnTo>
                <a:lnTo>
                  <a:pt x="1" y="271"/>
                </a:lnTo>
                <a:lnTo>
                  <a:pt x="96" y="319"/>
                </a:lnTo>
                <a:lnTo>
                  <a:pt x="1" y="364"/>
                </a:lnTo>
                <a:lnTo>
                  <a:pt x="49" y="40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6" name="Line 16"/>
          <p:cNvSpPr>
            <a:spLocks noChangeShapeType="1"/>
          </p:cNvSpPr>
          <p:nvPr/>
        </p:nvSpPr>
        <p:spPr bwMode="auto">
          <a:xfrm flipH="1">
            <a:off x="4570413" y="3276600"/>
            <a:ext cx="1587" cy="131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7" name="Rectangle 17"/>
          <p:cNvSpPr>
            <a:spLocks noChangeArrowheads="1"/>
          </p:cNvSpPr>
          <p:nvPr/>
        </p:nvSpPr>
        <p:spPr bwMode="auto">
          <a:xfrm>
            <a:off x="4883150" y="1149350"/>
            <a:ext cx="749300" cy="1130300"/>
          </a:xfrm>
          <a:prstGeom prst="rect">
            <a:avLst/>
          </a:prstGeom>
          <a:solidFill>
            <a:srgbClr val="DADADA"/>
          </a:solidFill>
          <a:ln w="1905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28" name="Line 18"/>
          <p:cNvSpPr>
            <a:spLocks noChangeShapeType="1"/>
          </p:cNvSpPr>
          <p:nvPr/>
        </p:nvSpPr>
        <p:spPr bwMode="auto">
          <a:xfrm>
            <a:off x="4876800" y="12192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9" name="Line 19"/>
          <p:cNvSpPr>
            <a:spLocks noChangeShapeType="1"/>
          </p:cNvSpPr>
          <p:nvPr/>
        </p:nvSpPr>
        <p:spPr bwMode="auto">
          <a:xfrm flipH="1">
            <a:off x="4876800" y="12954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0" name="Rectangle 20"/>
          <p:cNvSpPr>
            <a:spLocks noChangeArrowheads="1"/>
          </p:cNvSpPr>
          <p:nvPr/>
        </p:nvSpPr>
        <p:spPr bwMode="auto">
          <a:xfrm>
            <a:off x="4876800" y="1905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D</a:t>
            </a:r>
          </a:p>
        </p:txBody>
      </p:sp>
      <p:sp>
        <p:nvSpPr>
          <p:cNvPr id="68631" name="Line 21"/>
          <p:cNvSpPr>
            <a:spLocks noChangeShapeType="1"/>
          </p:cNvSpPr>
          <p:nvPr/>
        </p:nvSpPr>
        <p:spPr bwMode="auto">
          <a:xfrm>
            <a:off x="5638800" y="20955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2" name="Line 22"/>
          <p:cNvSpPr>
            <a:spLocks noChangeShapeType="1"/>
          </p:cNvSpPr>
          <p:nvPr/>
        </p:nvSpPr>
        <p:spPr bwMode="auto">
          <a:xfrm>
            <a:off x="6019800" y="2057400"/>
            <a:ext cx="0" cy="6270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3" name="Freeform 23"/>
          <p:cNvSpPr>
            <a:spLocks/>
          </p:cNvSpPr>
          <p:nvPr/>
        </p:nvSpPr>
        <p:spPr bwMode="auto">
          <a:xfrm>
            <a:off x="5943600" y="2640013"/>
            <a:ext cx="153988" cy="638175"/>
          </a:xfrm>
          <a:custGeom>
            <a:avLst/>
            <a:gdLst>
              <a:gd name="T0" fmla="*/ 2147483647 w 97"/>
              <a:gd name="T1" fmla="*/ 0 h 402"/>
              <a:gd name="T2" fmla="*/ 2147483647 w 97"/>
              <a:gd name="T3" fmla="*/ 2147483647 h 402"/>
              <a:gd name="T4" fmla="*/ 0 w 97"/>
              <a:gd name="T5" fmla="*/ 2147483647 h 402"/>
              <a:gd name="T6" fmla="*/ 2147483647 w 97"/>
              <a:gd name="T7" fmla="*/ 2147483647 h 402"/>
              <a:gd name="T8" fmla="*/ 0 w 97"/>
              <a:gd name="T9" fmla="*/ 2147483647 h 402"/>
              <a:gd name="T10" fmla="*/ 2147483647 w 97"/>
              <a:gd name="T11" fmla="*/ 2147483647 h 402"/>
              <a:gd name="T12" fmla="*/ 2147483647 w 97"/>
              <a:gd name="T13" fmla="*/ 2147483647 h 402"/>
              <a:gd name="T14" fmla="*/ 2147483647 w 97"/>
              <a:gd name="T15" fmla="*/ 2147483647 h 402"/>
              <a:gd name="T16" fmla="*/ 2147483647 w 97"/>
              <a:gd name="T17" fmla="*/ 2147483647 h 402"/>
              <a:gd name="T18" fmla="*/ 2147483647 w 97"/>
              <a:gd name="T19" fmla="*/ 2147483647 h 4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402"/>
              <a:gd name="T32" fmla="*/ 97 w 97"/>
              <a:gd name="T33" fmla="*/ 402 h 4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402">
                <a:moveTo>
                  <a:pt x="40" y="0"/>
                </a:moveTo>
                <a:lnTo>
                  <a:pt x="96" y="32"/>
                </a:lnTo>
                <a:lnTo>
                  <a:pt x="0" y="74"/>
                </a:lnTo>
                <a:lnTo>
                  <a:pt x="95" y="129"/>
                </a:lnTo>
                <a:lnTo>
                  <a:pt x="0" y="176"/>
                </a:lnTo>
                <a:lnTo>
                  <a:pt x="95" y="225"/>
                </a:lnTo>
                <a:lnTo>
                  <a:pt x="1" y="271"/>
                </a:lnTo>
                <a:lnTo>
                  <a:pt x="96" y="319"/>
                </a:lnTo>
                <a:lnTo>
                  <a:pt x="1" y="364"/>
                </a:lnTo>
                <a:lnTo>
                  <a:pt x="49" y="40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34" name="Line 24"/>
          <p:cNvSpPr>
            <a:spLocks noChangeShapeType="1"/>
          </p:cNvSpPr>
          <p:nvPr/>
        </p:nvSpPr>
        <p:spPr bwMode="auto">
          <a:xfrm>
            <a:off x="6019800" y="3276600"/>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5" name="Rectangle 25"/>
          <p:cNvSpPr>
            <a:spLocks noChangeArrowheads="1"/>
          </p:cNvSpPr>
          <p:nvPr/>
        </p:nvSpPr>
        <p:spPr bwMode="auto">
          <a:xfrm>
            <a:off x="6330950" y="1149350"/>
            <a:ext cx="749300" cy="1130300"/>
          </a:xfrm>
          <a:prstGeom prst="rect">
            <a:avLst/>
          </a:prstGeom>
          <a:solidFill>
            <a:srgbClr val="DADADA"/>
          </a:solidFill>
          <a:ln w="1905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36" name="Line 26"/>
          <p:cNvSpPr>
            <a:spLocks noChangeShapeType="1"/>
          </p:cNvSpPr>
          <p:nvPr/>
        </p:nvSpPr>
        <p:spPr bwMode="auto">
          <a:xfrm>
            <a:off x="6324600" y="12192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7" name="Line 27"/>
          <p:cNvSpPr>
            <a:spLocks noChangeShapeType="1"/>
          </p:cNvSpPr>
          <p:nvPr/>
        </p:nvSpPr>
        <p:spPr bwMode="auto">
          <a:xfrm flipH="1">
            <a:off x="6324600" y="12954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8" name="Rectangle 28"/>
          <p:cNvSpPr>
            <a:spLocks noChangeArrowheads="1"/>
          </p:cNvSpPr>
          <p:nvPr/>
        </p:nvSpPr>
        <p:spPr bwMode="auto">
          <a:xfrm>
            <a:off x="6324600" y="1905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D</a:t>
            </a:r>
          </a:p>
        </p:txBody>
      </p:sp>
      <p:sp>
        <p:nvSpPr>
          <p:cNvPr id="68639" name="Freeform 29"/>
          <p:cNvSpPr>
            <a:spLocks/>
          </p:cNvSpPr>
          <p:nvPr/>
        </p:nvSpPr>
        <p:spPr bwMode="auto">
          <a:xfrm>
            <a:off x="6172200" y="914400"/>
            <a:ext cx="153988" cy="382588"/>
          </a:xfrm>
          <a:custGeom>
            <a:avLst/>
            <a:gdLst>
              <a:gd name="T0" fmla="*/ 2147483647 w 97"/>
              <a:gd name="T1" fmla="*/ 2147483647 h 241"/>
              <a:gd name="T2" fmla="*/ 0 w 97"/>
              <a:gd name="T3" fmla="*/ 2147483647 h 241"/>
              <a:gd name="T4" fmla="*/ 0 w 97"/>
              <a:gd name="T5" fmla="*/ 0 h 241"/>
              <a:gd name="T6" fmla="*/ 0 60000 65536"/>
              <a:gd name="T7" fmla="*/ 0 60000 65536"/>
              <a:gd name="T8" fmla="*/ 0 60000 65536"/>
              <a:gd name="T9" fmla="*/ 0 w 97"/>
              <a:gd name="T10" fmla="*/ 0 h 241"/>
              <a:gd name="T11" fmla="*/ 97 w 97"/>
              <a:gd name="T12" fmla="*/ 241 h 241"/>
            </a:gdLst>
            <a:ahLst/>
            <a:cxnLst>
              <a:cxn ang="T6">
                <a:pos x="T0" y="T1"/>
              </a:cxn>
              <a:cxn ang="T7">
                <a:pos x="T2" y="T3"/>
              </a:cxn>
              <a:cxn ang="T8">
                <a:pos x="T4" y="T5"/>
              </a:cxn>
            </a:cxnLst>
            <a:rect l="T9" t="T10" r="T11" b="T12"/>
            <a:pathLst>
              <a:path w="97" h="241">
                <a:moveTo>
                  <a:pt x="96" y="240"/>
                </a:moveTo>
                <a:lnTo>
                  <a:pt x="0" y="24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40" name="Line 30"/>
          <p:cNvSpPr>
            <a:spLocks noChangeShapeType="1"/>
          </p:cNvSpPr>
          <p:nvPr/>
        </p:nvSpPr>
        <p:spPr bwMode="auto">
          <a:xfrm>
            <a:off x="7086600" y="2057400"/>
            <a:ext cx="342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41" name="Line 31"/>
          <p:cNvSpPr>
            <a:spLocks noChangeShapeType="1"/>
          </p:cNvSpPr>
          <p:nvPr/>
        </p:nvSpPr>
        <p:spPr bwMode="auto">
          <a:xfrm flipH="1">
            <a:off x="990600" y="952500"/>
            <a:ext cx="518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42" name="Freeform 32"/>
          <p:cNvSpPr>
            <a:spLocks/>
          </p:cNvSpPr>
          <p:nvPr/>
        </p:nvSpPr>
        <p:spPr bwMode="auto">
          <a:xfrm>
            <a:off x="1828800" y="2009775"/>
            <a:ext cx="6478588" cy="430213"/>
          </a:xfrm>
          <a:custGeom>
            <a:avLst/>
            <a:gdLst>
              <a:gd name="T0" fmla="*/ 2147483647 w 4081"/>
              <a:gd name="T1" fmla="*/ 0 h 271"/>
              <a:gd name="T2" fmla="*/ 0 w 4081"/>
              <a:gd name="T3" fmla="*/ 0 h 271"/>
              <a:gd name="T4" fmla="*/ 0 w 4081"/>
              <a:gd name="T5" fmla="*/ 2147483647 h 271"/>
              <a:gd name="T6" fmla="*/ 2147483647 w 4081"/>
              <a:gd name="T7" fmla="*/ 2147483647 h 271"/>
              <a:gd name="T8" fmla="*/ 2147483647 w 4081"/>
              <a:gd name="T9" fmla="*/ 0 h 271"/>
              <a:gd name="T10" fmla="*/ 2147483647 w 4081"/>
              <a:gd name="T11" fmla="*/ 0 h 271"/>
              <a:gd name="T12" fmla="*/ 0 60000 65536"/>
              <a:gd name="T13" fmla="*/ 0 60000 65536"/>
              <a:gd name="T14" fmla="*/ 0 60000 65536"/>
              <a:gd name="T15" fmla="*/ 0 60000 65536"/>
              <a:gd name="T16" fmla="*/ 0 60000 65536"/>
              <a:gd name="T17" fmla="*/ 0 60000 65536"/>
              <a:gd name="T18" fmla="*/ 0 w 4081"/>
              <a:gd name="T19" fmla="*/ 0 h 271"/>
              <a:gd name="T20" fmla="*/ 4081 w 4081"/>
              <a:gd name="T21" fmla="*/ 271 h 271"/>
            </a:gdLst>
            <a:ahLst/>
            <a:cxnLst>
              <a:cxn ang="T12">
                <a:pos x="T0" y="T1"/>
              </a:cxn>
              <a:cxn ang="T13">
                <a:pos x="T2" y="T3"/>
              </a:cxn>
              <a:cxn ang="T14">
                <a:pos x="T4" y="T5"/>
              </a:cxn>
              <a:cxn ang="T15">
                <a:pos x="T6" y="T7"/>
              </a:cxn>
              <a:cxn ang="T16">
                <a:pos x="T8" y="T9"/>
              </a:cxn>
              <a:cxn ang="T17">
                <a:pos x="T10" y="T11"/>
              </a:cxn>
            </a:cxnLst>
            <a:rect l="T18" t="T19" r="T20" b="T21"/>
            <a:pathLst>
              <a:path w="4081" h="271">
                <a:moveTo>
                  <a:pt x="96" y="0"/>
                </a:moveTo>
                <a:lnTo>
                  <a:pt x="0" y="0"/>
                </a:lnTo>
                <a:lnTo>
                  <a:pt x="0" y="270"/>
                </a:lnTo>
                <a:lnTo>
                  <a:pt x="4080" y="270"/>
                </a:lnTo>
                <a:lnTo>
                  <a:pt x="408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43" name="AutoShape 33"/>
          <p:cNvSpPr>
            <a:spLocks noChangeArrowheads="1"/>
          </p:cNvSpPr>
          <p:nvPr/>
        </p:nvSpPr>
        <p:spPr bwMode="auto">
          <a:xfrm rot="5400000">
            <a:off x="7378700" y="1854200"/>
            <a:ext cx="482600" cy="368300"/>
          </a:xfrm>
          <a:prstGeom prst="triangle">
            <a:avLst>
              <a:gd name="adj" fmla="val 49995"/>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44" name="Oval 34"/>
          <p:cNvSpPr>
            <a:spLocks noChangeArrowheads="1"/>
          </p:cNvSpPr>
          <p:nvPr/>
        </p:nvSpPr>
        <p:spPr bwMode="auto">
          <a:xfrm>
            <a:off x="7778750" y="2006600"/>
            <a:ext cx="63500" cy="63500"/>
          </a:xfrm>
          <a:prstGeom prst="ellipse">
            <a:avLst/>
          </a:prstGeom>
          <a:solidFill>
            <a:srgbClr val="DADADA"/>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45" name="Line 35"/>
          <p:cNvSpPr>
            <a:spLocks noChangeShapeType="1"/>
          </p:cNvSpPr>
          <p:nvPr/>
        </p:nvSpPr>
        <p:spPr bwMode="auto">
          <a:xfrm flipH="1">
            <a:off x="7848600" y="2025650"/>
            <a:ext cx="431800"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46" name="Line 36"/>
          <p:cNvSpPr>
            <a:spLocks noChangeShapeType="1"/>
          </p:cNvSpPr>
          <p:nvPr/>
        </p:nvSpPr>
        <p:spPr bwMode="auto">
          <a:xfrm>
            <a:off x="3124200" y="3429000"/>
            <a:ext cx="449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47" name="Line 37"/>
          <p:cNvSpPr>
            <a:spLocks noChangeShapeType="1"/>
          </p:cNvSpPr>
          <p:nvPr/>
        </p:nvSpPr>
        <p:spPr bwMode="auto">
          <a:xfrm flipH="1" flipV="1">
            <a:off x="2435225" y="573088"/>
            <a:ext cx="3175" cy="569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48" name="Line 38"/>
          <p:cNvSpPr>
            <a:spLocks noChangeShapeType="1"/>
          </p:cNvSpPr>
          <p:nvPr/>
        </p:nvSpPr>
        <p:spPr bwMode="auto">
          <a:xfrm flipV="1">
            <a:off x="3848100" y="5334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49" name="Line 39"/>
          <p:cNvSpPr>
            <a:spLocks noChangeShapeType="1"/>
          </p:cNvSpPr>
          <p:nvPr/>
        </p:nvSpPr>
        <p:spPr bwMode="auto">
          <a:xfrm flipV="1">
            <a:off x="5295900" y="5334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50" name="Line 40"/>
          <p:cNvSpPr>
            <a:spLocks noChangeShapeType="1"/>
          </p:cNvSpPr>
          <p:nvPr/>
        </p:nvSpPr>
        <p:spPr bwMode="auto">
          <a:xfrm flipV="1">
            <a:off x="6743700" y="5334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51" name="Line 41"/>
          <p:cNvSpPr>
            <a:spLocks noChangeShapeType="1"/>
          </p:cNvSpPr>
          <p:nvPr/>
        </p:nvSpPr>
        <p:spPr bwMode="auto">
          <a:xfrm flipH="1">
            <a:off x="2438400" y="571500"/>
            <a:ext cx="518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52" name="Rectangle 42"/>
          <p:cNvSpPr>
            <a:spLocks noChangeArrowheads="1"/>
          </p:cNvSpPr>
          <p:nvPr/>
        </p:nvSpPr>
        <p:spPr bwMode="auto">
          <a:xfrm>
            <a:off x="6781800" y="228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Reset</a:t>
            </a:r>
          </a:p>
        </p:txBody>
      </p:sp>
      <p:sp>
        <p:nvSpPr>
          <p:cNvPr id="68653" name="Rectangle 43"/>
          <p:cNvSpPr>
            <a:spLocks noChangeArrowheads="1"/>
          </p:cNvSpPr>
          <p:nvPr/>
        </p:nvSpPr>
        <p:spPr bwMode="auto">
          <a:xfrm>
            <a:off x="4648200" y="2819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22 K</a:t>
            </a:r>
            <a:r>
              <a:rPr lang="en-US" altLang="en-US" sz="1800">
                <a:latin typeface="Symbol" pitchFamily="18" charset="2"/>
              </a:rPr>
              <a:t>W</a:t>
            </a:r>
            <a:r>
              <a:rPr lang="en-US" altLang="en-US" sz="1800">
                <a:latin typeface="Arial" charset="0"/>
              </a:rPr>
              <a:t> </a:t>
            </a:r>
          </a:p>
        </p:txBody>
      </p:sp>
      <p:sp>
        <p:nvSpPr>
          <p:cNvPr id="68654" name="Rectangle 44"/>
          <p:cNvSpPr>
            <a:spLocks noChangeArrowheads="1"/>
          </p:cNvSpPr>
          <p:nvPr/>
        </p:nvSpPr>
        <p:spPr bwMode="auto">
          <a:xfrm>
            <a:off x="6096000" y="2819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33 K</a:t>
            </a:r>
            <a:r>
              <a:rPr lang="en-US" altLang="en-US" sz="1800">
                <a:latin typeface="Symbol" pitchFamily="18" charset="2"/>
              </a:rPr>
              <a:t>W</a:t>
            </a:r>
            <a:r>
              <a:rPr lang="en-US" altLang="en-US" sz="1800">
                <a:latin typeface="Arial" charset="0"/>
              </a:rPr>
              <a:t> </a:t>
            </a:r>
          </a:p>
        </p:txBody>
      </p:sp>
      <p:sp>
        <p:nvSpPr>
          <p:cNvPr id="68655" name="Rectangle 45"/>
          <p:cNvSpPr>
            <a:spLocks noChangeArrowheads="1"/>
          </p:cNvSpPr>
          <p:nvPr/>
        </p:nvSpPr>
        <p:spPr bwMode="auto">
          <a:xfrm>
            <a:off x="914400" y="609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Clock</a:t>
            </a:r>
          </a:p>
        </p:txBody>
      </p:sp>
      <p:sp>
        <p:nvSpPr>
          <p:cNvPr id="68656" name="Rectangle 46"/>
          <p:cNvSpPr>
            <a:spLocks noChangeArrowheads="1"/>
          </p:cNvSpPr>
          <p:nvPr/>
        </p:nvSpPr>
        <p:spPr bwMode="auto">
          <a:xfrm>
            <a:off x="7543800" y="2971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V</a:t>
            </a:r>
            <a:r>
              <a:rPr lang="en-US" altLang="en-US" sz="1800" baseline="-25000">
                <a:latin typeface="Arial" charset="0"/>
              </a:rPr>
              <a:t>OUT</a:t>
            </a:r>
          </a:p>
        </p:txBody>
      </p:sp>
      <p:sp>
        <p:nvSpPr>
          <p:cNvPr id="68657" name="Oval 47"/>
          <p:cNvSpPr>
            <a:spLocks noChangeArrowheads="1"/>
          </p:cNvSpPr>
          <p:nvPr/>
        </p:nvSpPr>
        <p:spPr bwMode="auto">
          <a:xfrm>
            <a:off x="1758950" y="920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58" name="Oval 48"/>
          <p:cNvSpPr>
            <a:spLocks noChangeArrowheads="1"/>
          </p:cNvSpPr>
          <p:nvPr/>
        </p:nvSpPr>
        <p:spPr bwMode="auto">
          <a:xfrm>
            <a:off x="3206750" y="920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59" name="Oval 49"/>
          <p:cNvSpPr>
            <a:spLocks noChangeArrowheads="1"/>
          </p:cNvSpPr>
          <p:nvPr/>
        </p:nvSpPr>
        <p:spPr bwMode="auto">
          <a:xfrm>
            <a:off x="4654550" y="920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0" name="Oval 50"/>
          <p:cNvSpPr>
            <a:spLocks noChangeArrowheads="1"/>
          </p:cNvSpPr>
          <p:nvPr/>
        </p:nvSpPr>
        <p:spPr bwMode="auto">
          <a:xfrm>
            <a:off x="3816350" y="539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1" name="Oval 51"/>
          <p:cNvSpPr>
            <a:spLocks noChangeArrowheads="1"/>
          </p:cNvSpPr>
          <p:nvPr/>
        </p:nvSpPr>
        <p:spPr bwMode="auto">
          <a:xfrm>
            <a:off x="5264150" y="539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2" name="Oval 52"/>
          <p:cNvSpPr>
            <a:spLocks noChangeArrowheads="1"/>
          </p:cNvSpPr>
          <p:nvPr/>
        </p:nvSpPr>
        <p:spPr bwMode="auto">
          <a:xfrm>
            <a:off x="6711950" y="539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3" name="Oval 53"/>
          <p:cNvSpPr>
            <a:spLocks noChangeArrowheads="1"/>
          </p:cNvSpPr>
          <p:nvPr/>
        </p:nvSpPr>
        <p:spPr bwMode="auto">
          <a:xfrm>
            <a:off x="3092450" y="2063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4" name="Oval 54"/>
          <p:cNvSpPr>
            <a:spLocks noChangeArrowheads="1"/>
          </p:cNvSpPr>
          <p:nvPr/>
        </p:nvSpPr>
        <p:spPr bwMode="auto">
          <a:xfrm>
            <a:off x="4540250" y="2063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5" name="Oval 55"/>
          <p:cNvSpPr>
            <a:spLocks noChangeArrowheads="1"/>
          </p:cNvSpPr>
          <p:nvPr/>
        </p:nvSpPr>
        <p:spPr bwMode="auto">
          <a:xfrm>
            <a:off x="5988050" y="20637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6" name="Oval 56"/>
          <p:cNvSpPr>
            <a:spLocks noChangeArrowheads="1"/>
          </p:cNvSpPr>
          <p:nvPr/>
        </p:nvSpPr>
        <p:spPr bwMode="auto">
          <a:xfrm>
            <a:off x="4540250" y="33972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7" name="Oval 57"/>
          <p:cNvSpPr>
            <a:spLocks noChangeArrowheads="1"/>
          </p:cNvSpPr>
          <p:nvPr/>
        </p:nvSpPr>
        <p:spPr bwMode="auto">
          <a:xfrm>
            <a:off x="5988050" y="339725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68668" name="Line 58"/>
          <p:cNvSpPr>
            <a:spLocks noChangeShapeType="1"/>
          </p:cNvSpPr>
          <p:nvPr/>
        </p:nvSpPr>
        <p:spPr bwMode="auto">
          <a:xfrm flipH="1">
            <a:off x="1785938" y="1295400"/>
            <a:ext cx="195262" cy="3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69" name="Line 59"/>
          <p:cNvSpPr>
            <a:spLocks noChangeShapeType="1"/>
          </p:cNvSpPr>
          <p:nvPr/>
        </p:nvSpPr>
        <p:spPr bwMode="auto">
          <a:xfrm flipV="1">
            <a:off x="1790700" y="914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70" name="Line 60"/>
          <p:cNvSpPr>
            <a:spLocks noChangeShapeType="1"/>
          </p:cNvSpPr>
          <p:nvPr/>
        </p:nvSpPr>
        <p:spPr bwMode="auto">
          <a:xfrm flipH="1">
            <a:off x="3233738" y="1295400"/>
            <a:ext cx="195262" cy="3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71" name="Line 61"/>
          <p:cNvSpPr>
            <a:spLocks noChangeShapeType="1"/>
          </p:cNvSpPr>
          <p:nvPr/>
        </p:nvSpPr>
        <p:spPr bwMode="auto">
          <a:xfrm flipV="1">
            <a:off x="3238500" y="990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72" name="Line 62"/>
          <p:cNvSpPr>
            <a:spLocks noChangeShapeType="1"/>
          </p:cNvSpPr>
          <p:nvPr/>
        </p:nvSpPr>
        <p:spPr bwMode="auto">
          <a:xfrm flipH="1">
            <a:off x="4683125" y="1295400"/>
            <a:ext cx="193675" cy="31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73" name="Line 63"/>
          <p:cNvSpPr>
            <a:spLocks noChangeShapeType="1"/>
          </p:cNvSpPr>
          <p:nvPr/>
        </p:nvSpPr>
        <p:spPr bwMode="auto">
          <a:xfrm flipV="1">
            <a:off x="4686300" y="914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74" name="Freeform 64"/>
          <p:cNvSpPr>
            <a:spLocks/>
          </p:cNvSpPr>
          <p:nvPr/>
        </p:nvSpPr>
        <p:spPr bwMode="auto">
          <a:xfrm>
            <a:off x="3048000" y="2640013"/>
            <a:ext cx="153988" cy="638175"/>
          </a:xfrm>
          <a:custGeom>
            <a:avLst/>
            <a:gdLst>
              <a:gd name="T0" fmla="*/ 2147483647 w 97"/>
              <a:gd name="T1" fmla="*/ 0 h 402"/>
              <a:gd name="T2" fmla="*/ 2147483647 w 97"/>
              <a:gd name="T3" fmla="*/ 2147483647 h 402"/>
              <a:gd name="T4" fmla="*/ 0 w 97"/>
              <a:gd name="T5" fmla="*/ 2147483647 h 402"/>
              <a:gd name="T6" fmla="*/ 2147483647 w 97"/>
              <a:gd name="T7" fmla="*/ 2147483647 h 402"/>
              <a:gd name="T8" fmla="*/ 0 w 97"/>
              <a:gd name="T9" fmla="*/ 2147483647 h 402"/>
              <a:gd name="T10" fmla="*/ 2147483647 w 97"/>
              <a:gd name="T11" fmla="*/ 2147483647 h 402"/>
              <a:gd name="T12" fmla="*/ 2147483647 w 97"/>
              <a:gd name="T13" fmla="*/ 2147483647 h 402"/>
              <a:gd name="T14" fmla="*/ 2147483647 w 97"/>
              <a:gd name="T15" fmla="*/ 2147483647 h 402"/>
              <a:gd name="T16" fmla="*/ 2147483647 w 97"/>
              <a:gd name="T17" fmla="*/ 2147483647 h 402"/>
              <a:gd name="T18" fmla="*/ 2147483647 w 97"/>
              <a:gd name="T19" fmla="*/ 2147483647 h 4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402"/>
              <a:gd name="T32" fmla="*/ 97 w 97"/>
              <a:gd name="T33" fmla="*/ 402 h 4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402">
                <a:moveTo>
                  <a:pt x="40" y="0"/>
                </a:moveTo>
                <a:lnTo>
                  <a:pt x="96" y="32"/>
                </a:lnTo>
                <a:lnTo>
                  <a:pt x="0" y="74"/>
                </a:lnTo>
                <a:lnTo>
                  <a:pt x="95" y="129"/>
                </a:lnTo>
                <a:lnTo>
                  <a:pt x="0" y="176"/>
                </a:lnTo>
                <a:lnTo>
                  <a:pt x="95" y="225"/>
                </a:lnTo>
                <a:lnTo>
                  <a:pt x="1" y="271"/>
                </a:lnTo>
                <a:lnTo>
                  <a:pt x="96" y="319"/>
                </a:lnTo>
                <a:lnTo>
                  <a:pt x="1" y="364"/>
                </a:lnTo>
                <a:lnTo>
                  <a:pt x="49" y="40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75" name="Line 65"/>
          <p:cNvSpPr>
            <a:spLocks noChangeShapeType="1"/>
          </p:cNvSpPr>
          <p:nvPr/>
        </p:nvSpPr>
        <p:spPr bwMode="auto">
          <a:xfrm>
            <a:off x="3124200" y="3276600"/>
            <a:ext cx="0" cy="165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76" name="Rectangle 66"/>
          <p:cNvSpPr>
            <a:spLocks noChangeArrowheads="1"/>
          </p:cNvSpPr>
          <p:nvPr/>
        </p:nvSpPr>
        <p:spPr bwMode="auto">
          <a:xfrm>
            <a:off x="3200400" y="2819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latin typeface="Arial" charset="0"/>
              </a:rPr>
              <a:t>33 K</a:t>
            </a:r>
            <a:r>
              <a:rPr lang="en-US" altLang="en-US" sz="1800">
                <a:latin typeface="Symbol" pitchFamily="18" charset="2"/>
              </a:rPr>
              <a:t>W</a:t>
            </a:r>
            <a:r>
              <a:rPr lang="en-US" altLang="en-US" sz="1800">
                <a:latin typeface="Arial" charset="0"/>
              </a:rPr>
              <a:t> </a:t>
            </a:r>
          </a:p>
        </p:txBody>
      </p:sp>
      <p:sp>
        <p:nvSpPr>
          <p:cNvPr id="68677" name="Rectangle 67"/>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68678" name="Rectangle 68"/>
          <p:cNvSpPr>
            <a:spLocks noChangeArrowheads="1"/>
          </p:cNvSpPr>
          <p:nvPr/>
        </p:nvSpPr>
        <p:spPr bwMode="auto">
          <a:xfrm>
            <a:off x="533400" y="3505200"/>
            <a:ext cx="80772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By clearing all four flip-flops, the following sequence of values will circulate through them:</a:t>
            </a:r>
          </a:p>
          <a:p>
            <a:pPr lvl="1">
              <a:spcBef>
                <a:spcPct val="50000"/>
              </a:spcBef>
              <a:buSzTx/>
              <a:buFontTx/>
              <a:buNone/>
            </a:pPr>
            <a:r>
              <a:rPr lang="en-US" altLang="en-US" sz="2000">
                <a:latin typeface="Arial" charset="0"/>
              </a:rPr>
              <a:t>			L	L	L	L</a:t>
            </a:r>
          </a:p>
          <a:p>
            <a:pPr lvl="1">
              <a:lnSpc>
                <a:spcPct val="30000"/>
              </a:lnSpc>
              <a:spcBef>
                <a:spcPct val="50000"/>
              </a:spcBef>
              <a:buSzTx/>
              <a:buFontTx/>
              <a:buNone/>
            </a:pPr>
            <a:r>
              <a:rPr lang="en-US" altLang="en-US" sz="2000">
                <a:latin typeface="Arial" charset="0"/>
              </a:rPr>
              <a:t>			H	L	L	L</a:t>
            </a:r>
          </a:p>
          <a:p>
            <a:pPr lvl="1">
              <a:lnSpc>
                <a:spcPct val="30000"/>
              </a:lnSpc>
              <a:spcBef>
                <a:spcPct val="50000"/>
              </a:spcBef>
              <a:buSzTx/>
              <a:buFontTx/>
              <a:buNone/>
            </a:pPr>
            <a:r>
              <a:rPr lang="en-US" altLang="en-US" sz="2000">
                <a:latin typeface="Arial" charset="0"/>
              </a:rPr>
              <a:t>			H	H	L	L</a:t>
            </a:r>
          </a:p>
          <a:p>
            <a:pPr lvl="1">
              <a:lnSpc>
                <a:spcPct val="30000"/>
              </a:lnSpc>
              <a:spcBef>
                <a:spcPct val="50000"/>
              </a:spcBef>
              <a:buSzTx/>
              <a:buFontTx/>
              <a:buNone/>
            </a:pPr>
            <a:r>
              <a:rPr lang="en-US" altLang="en-US" sz="2000">
                <a:latin typeface="Arial" charset="0"/>
              </a:rPr>
              <a:t>			H	H	H	L</a:t>
            </a:r>
          </a:p>
          <a:p>
            <a:pPr lvl="1">
              <a:lnSpc>
                <a:spcPct val="30000"/>
              </a:lnSpc>
              <a:spcBef>
                <a:spcPct val="50000"/>
              </a:spcBef>
              <a:buSzTx/>
              <a:buFontTx/>
              <a:buNone/>
            </a:pPr>
            <a:r>
              <a:rPr lang="en-US" altLang="en-US" sz="2000">
                <a:latin typeface="Arial" charset="0"/>
              </a:rPr>
              <a:t>			H	H	H	H</a:t>
            </a:r>
          </a:p>
          <a:p>
            <a:pPr lvl="1">
              <a:lnSpc>
                <a:spcPct val="30000"/>
              </a:lnSpc>
              <a:spcBef>
                <a:spcPct val="50000"/>
              </a:spcBef>
              <a:buSzTx/>
              <a:buFontTx/>
              <a:buNone/>
            </a:pPr>
            <a:r>
              <a:rPr lang="en-US" altLang="en-US" sz="2000">
                <a:latin typeface="Arial" charset="0"/>
              </a:rPr>
              <a:t>			L	H	H	H</a:t>
            </a:r>
          </a:p>
          <a:p>
            <a:pPr lvl="1">
              <a:lnSpc>
                <a:spcPct val="30000"/>
              </a:lnSpc>
              <a:spcBef>
                <a:spcPct val="50000"/>
              </a:spcBef>
              <a:buSzTx/>
              <a:buFontTx/>
              <a:buNone/>
            </a:pPr>
            <a:r>
              <a:rPr lang="en-US" altLang="en-US" sz="2000">
                <a:latin typeface="Arial" charset="0"/>
              </a:rPr>
              <a:t>			L	L	H	H</a:t>
            </a:r>
          </a:p>
          <a:p>
            <a:pPr lvl="1">
              <a:lnSpc>
                <a:spcPct val="30000"/>
              </a:lnSpc>
              <a:spcBef>
                <a:spcPct val="50000"/>
              </a:spcBef>
              <a:buSzTx/>
              <a:buFontTx/>
              <a:buNone/>
            </a:pPr>
            <a:r>
              <a:rPr lang="en-US" altLang="en-US" sz="2000">
                <a:latin typeface="Arial" charset="0"/>
              </a:rPr>
              <a:t>			L	L	L	H</a:t>
            </a:r>
            <a:endParaRPr lang="en-US" altLang="en-US" sz="200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6963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696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3DA5B27D-5535-4B09-A21D-D30BA40FE1D9}" type="slidenum">
              <a:rPr lang="en-US" altLang="en-US" sz="1800" smtClean="0">
                <a:solidFill>
                  <a:srgbClr val="8A3704"/>
                </a:solidFill>
              </a:rPr>
              <a:pPr>
                <a:spcBef>
                  <a:spcPct val="0"/>
                </a:spcBef>
                <a:buSzTx/>
                <a:buFontTx/>
                <a:buNone/>
              </a:pPr>
              <a:t>67</a:t>
            </a:fld>
            <a:endParaRPr lang="en-US" altLang="en-US" sz="1800" smtClean="0">
              <a:solidFill>
                <a:srgbClr val="8A3704"/>
              </a:solidFill>
            </a:endParaRPr>
          </a:p>
        </p:txBody>
      </p:sp>
      <p:sp>
        <p:nvSpPr>
          <p:cNvPr id="69637" name="Rectangle 2"/>
          <p:cNvSpPr>
            <a:spLocks noChangeArrowheads="1"/>
          </p:cNvSpPr>
          <p:nvPr/>
        </p:nvSpPr>
        <p:spPr bwMode="auto">
          <a:xfrm>
            <a:off x="533400" y="768350"/>
            <a:ext cx="807720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371600" indent="-4572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400"/>
              <a:t>Although the wave will look like a stair-step approximation to a sine, it is free of the lower harmonics and can be filtered if necessary.</a:t>
            </a:r>
          </a:p>
          <a:p>
            <a:pPr lvl="2">
              <a:spcBef>
                <a:spcPct val="50000"/>
              </a:spcBef>
              <a:buSzTx/>
              <a:buFontTx/>
              <a:buNone/>
            </a:pPr>
            <a:r>
              <a:rPr lang="en-US" altLang="en-US" sz="2000" b="1" i="1">
                <a:solidFill>
                  <a:schemeClr val="hlink"/>
                </a:solidFill>
              </a:rPr>
              <a:t>	Note!</a:t>
            </a:r>
            <a:r>
              <a:rPr lang="en-US" altLang="en-US" sz="2000"/>
              <a:t>  using more accurate values of resistors and a longer shift register, it is possible to eliminate as much of the low-order harmonics as desired before filtering.</a:t>
            </a:r>
          </a:p>
          <a:p>
            <a:pPr>
              <a:spcBef>
                <a:spcPct val="50000"/>
              </a:spcBef>
              <a:buClr>
                <a:srgbClr val="8A3704"/>
              </a:buClr>
              <a:buSzTx/>
              <a:buFont typeface="Wingdings" pitchFamily="2" charset="2"/>
              <a:buChar char="Ø"/>
            </a:pPr>
            <a:r>
              <a:rPr lang="en-US" altLang="en-US" sz="2400"/>
              <a:t>In the case of four-stage Johnson counter, if a sine wave with frequency of ‘</a:t>
            </a:r>
            <a:r>
              <a:rPr lang="en-US" altLang="en-US" sz="2400" b="1">
                <a:solidFill>
                  <a:schemeClr val="hlink"/>
                </a:solidFill>
              </a:rPr>
              <a:t>F</a:t>
            </a:r>
            <a:r>
              <a:rPr lang="en-US" altLang="en-US" sz="2400"/>
              <a:t>’ is desired, the counter needs to be clocked with a square wave whose frequency is </a:t>
            </a:r>
            <a:r>
              <a:rPr lang="en-US" altLang="en-US" sz="2400" b="1">
                <a:solidFill>
                  <a:schemeClr val="hlink"/>
                </a:solidFill>
              </a:rPr>
              <a:t>8</a:t>
            </a:r>
            <a:r>
              <a:rPr lang="en-US" altLang="en-US" sz="2400" b="1">
                <a:solidFill>
                  <a:schemeClr val="hlink"/>
                </a:solidFill>
                <a:sym typeface="Symbol" pitchFamily="18" charset="2"/>
              </a:rPr>
              <a:t></a:t>
            </a:r>
            <a:r>
              <a:rPr lang="en-US" altLang="en-US" sz="2400" b="1">
                <a:solidFill>
                  <a:schemeClr val="hlink"/>
                </a:solidFill>
              </a:rPr>
              <a:t>F</a:t>
            </a:r>
            <a:r>
              <a:rPr lang="en-US" altLang="en-US" sz="2400"/>
              <a:t>.</a:t>
            </a:r>
          </a:p>
          <a:p>
            <a:pPr>
              <a:spcBef>
                <a:spcPct val="50000"/>
              </a:spcBef>
              <a:buClr>
                <a:srgbClr val="8A3704"/>
              </a:buClr>
              <a:buSzTx/>
              <a:buFont typeface="Wingdings" pitchFamily="2" charset="2"/>
              <a:buChar char="Ø"/>
            </a:pPr>
            <a:r>
              <a:rPr lang="en-US" altLang="en-US" sz="2400"/>
              <a:t>Output compare module can be used to generate the square wave clock for the counter.  The number ‘</a:t>
            </a:r>
            <a:r>
              <a:rPr lang="en-US" altLang="en-US" sz="2400" b="1">
                <a:solidFill>
                  <a:srgbClr val="8A3704"/>
                </a:solidFill>
              </a:rPr>
              <a:t>N</a:t>
            </a:r>
            <a:r>
              <a:rPr lang="en-US" altLang="en-US" sz="2400"/>
              <a:t>’ to be added to the output compare register every time would be </a:t>
            </a:r>
            <a:r>
              <a:rPr lang="en-US" altLang="en-US" sz="2400" b="1">
                <a:solidFill>
                  <a:srgbClr val="8A3704"/>
                </a:solidFill>
              </a:rPr>
              <a:t>24,000,000/(16</a:t>
            </a:r>
            <a:r>
              <a:rPr lang="en-US" altLang="en-US" sz="2400" b="1">
                <a:solidFill>
                  <a:srgbClr val="8A3704"/>
                </a:solidFill>
                <a:sym typeface="Symbol" pitchFamily="18" charset="2"/>
              </a:rPr>
              <a:t></a:t>
            </a:r>
            <a:r>
              <a:rPr lang="en-US" altLang="en-US" sz="2400" b="1">
                <a:solidFill>
                  <a:srgbClr val="8A3704"/>
                </a:solidFill>
              </a:rPr>
              <a:t>F)</a:t>
            </a:r>
            <a:r>
              <a:rPr lang="en-US" altLang="en-US" sz="2400" b="1"/>
              <a:t> </a:t>
            </a:r>
            <a:r>
              <a:rPr lang="en-US" altLang="en-US" sz="2400"/>
              <a:t>given that E clock is running at 24 MHz.</a:t>
            </a:r>
          </a:p>
        </p:txBody>
      </p:sp>
      <p:sp>
        <p:nvSpPr>
          <p:cNvPr id="69638" name="Rectangle 4"/>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065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08CAACC9-E273-45C3-8681-4CF186667611}" type="slidenum">
              <a:rPr lang="en-US" altLang="en-US" sz="1800" smtClean="0">
                <a:solidFill>
                  <a:srgbClr val="8A3704"/>
                </a:solidFill>
              </a:rPr>
              <a:pPr>
                <a:spcBef>
                  <a:spcPct val="0"/>
                </a:spcBef>
                <a:buSzTx/>
                <a:buFontTx/>
                <a:buNone/>
              </a:pPr>
              <a:t>68</a:t>
            </a:fld>
            <a:endParaRPr lang="en-US" altLang="en-US" sz="1800" smtClean="0">
              <a:solidFill>
                <a:srgbClr val="8A3704"/>
              </a:solidFill>
            </a:endParaRPr>
          </a:p>
        </p:txBody>
      </p:sp>
      <p:sp>
        <p:nvSpPr>
          <p:cNvPr id="70661" name="Rectangle 3"/>
          <p:cNvSpPr>
            <a:spLocks noChangeArrowheads="1"/>
          </p:cNvSpPr>
          <p:nvPr/>
        </p:nvSpPr>
        <p:spPr bwMode="auto">
          <a:xfrm>
            <a:off x="457200" y="381000"/>
            <a:ext cx="8305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2400">
                <a:solidFill>
                  <a:srgbClr val="8A3704"/>
                </a:solidFill>
              </a:rPr>
              <a:t>Using OC7 to control Multiple Output-Compare Functions</a:t>
            </a:r>
          </a:p>
          <a:p>
            <a:pPr lvl="1">
              <a:spcBef>
                <a:spcPct val="50000"/>
              </a:spcBef>
              <a:buClr>
                <a:srgbClr val="8A3704"/>
              </a:buClr>
              <a:buSzTx/>
              <a:buFont typeface="Wingdings" pitchFamily="2" charset="2"/>
              <a:buChar char="Ø"/>
            </a:pPr>
            <a:r>
              <a:rPr lang="en-US" altLang="en-US" sz="2000"/>
              <a:t>The output-compare function OC7 is special because it can control up to eight output-compare functions at the same time.</a:t>
            </a:r>
          </a:p>
          <a:p>
            <a:pPr lvl="1">
              <a:spcBef>
                <a:spcPct val="50000"/>
              </a:spcBef>
              <a:buClr>
                <a:srgbClr val="8A3704"/>
              </a:buClr>
              <a:buSzTx/>
              <a:buFont typeface="Wingdings" pitchFamily="2" charset="2"/>
              <a:buChar char="Ø"/>
            </a:pPr>
            <a:r>
              <a:rPr lang="en-US" altLang="en-US" sz="2000"/>
              <a:t>The register </a:t>
            </a:r>
            <a:r>
              <a:rPr lang="en-US" altLang="en-US" sz="2000">
                <a:solidFill>
                  <a:srgbClr val="8A3704"/>
                </a:solidFill>
              </a:rPr>
              <a:t>OC7M</a:t>
            </a:r>
            <a:r>
              <a:rPr lang="en-US" altLang="en-US" sz="2000"/>
              <a:t> specifies the output-compare channels to be controlled by OC7.</a:t>
            </a:r>
          </a:p>
          <a:p>
            <a:pPr lvl="1">
              <a:spcBef>
                <a:spcPct val="50000"/>
              </a:spcBef>
              <a:buClr>
                <a:srgbClr val="8A3704"/>
              </a:buClr>
              <a:buSzTx/>
              <a:buFont typeface="Wingdings" pitchFamily="2" charset="2"/>
              <a:buChar char="Ø"/>
            </a:pPr>
            <a:r>
              <a:rPr lang="en-US" altLang="en-US" sz="2000"/>
              <a:t>The value that any PTx (x = 0 …7) pin to assume when the value of TC7 equals that of TCNT is specified by the </a:t>
            </a:r>
            <a:r>
              <a:rPr lang="en-US" altLang="en-US" sz="2000">
                <a:solidFill>
                  <a:srgbClr val="8A3704"/>
                </a:solidFill>
              </a:rPr>
              <a:t>OC7D</a:t>
            </a:r>
            <a:r>
              <a:rPr lang="en-US" altLang="en-US" sz="2000"/>
              <a:t> register.</a:t>
            </a:r>
          </a:p>
          <a:p>
            <a:pPr lvl="1">
              <a:spcBef>
                <a:spcPct val="50000"/>
              </a:spcBef>
              <a:buClr>
                <a:srgbClr val="8A3704"/>
              </a:buClr>
              <a:buSzTx/>
              <a:buFont typeface="Wingdings" pitchFamily="2" charset="2"/>
              <a:buChar char="Ø"/>
            </a:pPr>
            <a:r>
              <a:rPr lang="en-US" altLang="en-US" sz="2000"/>
              <a:t>To control an output-compare pin using OC7, the user sets the corresponding bit in OC7M.</a:t>
            </a:r>
          </a:p>
          <a:p>
            <a:pPr lvl="1">
              <a:spcBef>
                <a:spcPct val="50000"/>
              </a:spcBef>
              <a:buClr>
                <a:srgbClr val="8A3704"/>
              </a:buClr>
              <a:buSzTx/>
              <a:buFont typeface="Wingdings" pitchFamily="2" charset="2"/>
              <a:buChar char="Ø"/>
            </a:pPr>
            <a:r>
              <a:rPr lang="en-US" altLang="en-US" sz="2000"/>
              <a:t>When a successful OC7 compare is made, each affected pin assumes the value of the corresponding bit of OC7D.</a:t>
            </a:r>
          </a:p>
        </p:txBody>
      </p:sp>
      <p:sp>
        <p:nvSpPr>
          <p:cNvPr id="70662" name="Rectangle 4"/>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70663" name="Text Box 5"/>
          <p:cNvSpPr txBox="1">
            <a:spLocks noChangeArrowheads="1"/>
          </p:cNvSpPr>
          <p:nvPr/>
        </p:nvSpPr>
        <p:spPr bwMode="auto">
          <a:xfrm>
            <a:off x="1219200" y="47244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OC7M7</a:t>
            </a:r>
          </a:p>
        </p:txBody>
      </p:sp>
      <p:sp>
        <p:nvSpPr>
          <p:cNvPr id="70664" name="Text Box 6"/>
          <p:cNvSpPr txBox="1">
            <a:spLocks noChangeArrowheads="1"/>
          </p:cNvSpPr>
          <p:nvPr/>
        </p:nvSpPr>
        <p:spPr bwMode="auto">
          <a:xfrm>
            <a:off x="2057400" y="4724400"/>
            <a:ext cx="9144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OC7M6</a:t>
            </a:r>
          </a:p>
        </p:txBody>
      </p:sp>
      <p:sp>
        <p:nvSpPr>
          <p:cNvPr id="70665" name="Text Box 7"/>
          <p:cNvSpPr txBox="1">
            <a:spLocks noChangeArrowheads="1"/>
          </p:cNvSpPr>
          <p:nvPr/>
        </p:nvSpPr>
        <p:spPr bwMode="auto">
          <a:xfrm>
            <a:off x="2971800" y="47244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OC7M5</a:t>
            </a:r>
          </a:p>
        </p:txBody>
      </p:sp>
      <p:sp>
        <p:nvSpPr>
          <p:cNvPr id="70666" name="Text Box 8"/>
          <p:cNvSpPr txBox="1">
            <a:spLocks noChangeArrowheads="1"/>
          </p:cNvSpPr>
          <p:nvPr/>
        </p:nvSpPr>
        <p:spPr bwMode="auto">
          <a:xfrm>
            <a:off x="3810000" y="47244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OC7M4</a:t>
            </a:r>
          </a:p>
        </p:txBody>
      </p:sp>
      <p:sp>
        <p:nvSpPr>
          <p:cNvPr id="70667" name="Text Box 9"/>
          <p:cNvSpPr txBox="1">
            <a:spLocks noChangeArrowheads="1"/>
          </p:cNvSpPr>
          <p:nvPr/>
        </p:nvSpPr>
        <p:spPr bwMode="auto">
          <a:xfrm>
            <a:off x="4648200" y="47244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OC7M3</a:t>
            </a:r>
          </a:p>
        </p:txBody>
      </p:sp>
      <p:sp>
        <p:nvSpPr>
          <p:cNvPr id="70668" name="Text Box 10"/>
          <p:cNvSpPr txBox="1">
            <a:spLocks noChangeArrowheads="1"/>
          </p:cNvSpPr>
          <p:nvPr/>
        </p:nvSpPr>
        <p:spPr bwMode="auto">
          <a:xfrm>
            <a:off x="5486400" y="47244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OC7M2</a:t>
            </a:r>
          </a:p>
        </p:txBody>
      </p:sp>
      <p:sp>
        <p:nvSpPr>
          <p:cNvPr id="70669" name="Text Box 11"/>
          <p:cNvSpPr txBox="1">
            <a:spLocks noChangeArrowheads="1"/>
          </p:cNvSpPr>
          <p:nvPr/>
        </p:nvSpPr>
        <p:spPr bwMode="auto">
          <a:xfrm>
            <a:off x="6324600" y="47244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OC7M1</a:t>
            </a:r>
          </a:p>
        </p:txBody>
      </p:sp>
      <p:sp>
        <p:nvSpPr>
          <p:cNvPr id="70670" name="Text Box 12"/>
          <p:cNvSpPr txBox="1">
            <a:spLocks noChangeArrowheads="1"/>
          </p:cNvSpPr>
          <p:nvPr/>
        </p:nvSpPr>
        <p:spPr bwMode="auto">
          <a:xfrm>
            <a:off x="7162800" y="47244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OC7M0</a:t>
            </a:r>
          </a:p>
        </p:txBody>
      </p:sp>
      <p:sp>
        <p:nvSpPr>
          <p:cNvPr id="70671" name="Text Box 13"/>
          <p:cNvSpPr txBox="1">
            <a:spLocks noChangeArrowheads="1"/>
          </p:cNvSpPr>
          <p:nvPr/>
        </p:nvSpPr>
        <p:spPr bwMode="auto">
          <a:xfrm>
            <a:off x="15240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2" name="Text Box 14"/>
          <p:cNvSpPr txBox="1">
            <a:spLocks noChangeArrowheads="1"/>
          </p:cNvSpPr>
          <p:nvPr/>
        </p:nvSpPr>
        <p:spPr bwMode="auto">
          <a:xfrm>
            <a:off x="23622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3" name="Text Box 15"/>
          <p:cNvSpPr txBox="1">
            <a:spLocks noChangeArrowheads="1"/>
          </p:cNvSpPr>
          <p:nvPr/>
        </p:nvSpPr>
        <p:spPr bwMode="auto">
          <a:xfrm>
            <a:off x="32766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4" name="Text Box 16"/>
          <p:cNvSpPr txBox="1">
            <a:spLocks noChangeArrowheads="1"/>
          </p:cNvSpPr>
          <p:nvPr/>
        </p:nvSpPr>
        <p:spPr bwMode="auto">
          <a:xfrm>
            <a:off x="41148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5" name="Text Box 17"/>
          <p:cNvSpPr txBox="1">
            <a:spLocks noChangeArrowheads="1"/>
          </p:cNvSpPr>
          <p:nvPr/>
        </p:nvSpPr>
        <p:spPr bwMode="auto">
          <a:xfrm>
            <a:off x="49530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6" name="Text Box 18"/>
          <p:cNvSpPr txBox="1">
            <a:spLocks noChangeArrowheads="1"/>
          </p:cNvSpPr>
          <p:nvPr/>
        </p:nvSpPr>
        <p:spPr bwMode="auto">
          <a:xfrm>
            <a:off x="57912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7" name="Text Box 19"/>
          <p:cNvSpPr txBox="1">
            <a:spLocks noChangeArrowheads="1"/>
          </p:cNvSpPr>
          <p:nvPr/>
        </p:nvSpPr>
        <p:spPr bwMode="auto">
          <a:xfrm>
            <a:off x="66294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8" name="Text Box 20"/>
          <p:cNvSpPr txBox="1">
            <a:spLocks noChangeArrowheads="1"/>
          </p:cNvSpPr>
          <p:nvPr/>
        </p:nvSpPr>
        <p:spPr bwMode="auto">
          <a:xfrm>
            <a:off x="7467600" y="507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0679" name="Text Box 21"/>
          <p:cNvSpPr txBox="1">
            <a:spLocks noChangeArrowheads="1"/>
          </p:cNvSpPr>
          <p:nvPr/>
        </p:nvSpPr>
        <p:spPr bwMode="auto">
          <a:xfrm>
            <a:off x="1219200" y="5257800"/>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Output-Compare 7 Mask Register (OC7M)</a:t>
            </a:r>
          </a:p>
        </p:txBody>
      </p:sp>
      <p:sp>
        <p:nvSpPr>
          <p:cNvPr id="70680" name="Text Box 22"/>
          <p:cNvSpPr txBox="1">
            <a:spLocks noChangeArrowheads="1"/>
          </p:cNvSpPr>
          <p:nvPr/>
        </p:nvSpPr>
        <p:spPr bwMode="auto">
          <a:xfrm>
            <a:off x="914400" y="5654675"/>
            <a:ext cx="7620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OC7Mn  </a:t>
            </a:r>
            <a:r>
              <a:rPr lang="en-US" altLang="en-US" sz="1400" i="1">
                <a:sym typeface="Symbol" pitchFamily="18" charset="2"/>
              </a:rPr>
              <a:t>n</a:t>
            </a:r>
            <a:r>
              <a:rPr lang="en-US" altLang="en-US" sz="1400">
                <a:sym typeface="Symbol" pitchFamily="18" charset="2"/>
              </a:rPr>
              <a:t> = 0 … 7</a:t>
            </a:r>
          </a:p>
          <a:p>
            <a:pPr lvl="1">
              <a:lnSpc>
                <a:spcPct val="80000"/>
              </a:lnSpc>
              <a:buClr>
                <a:srgbClr val="8E4700"/>
              </a:buClr>
              <a:buSzTx/>
              <a:buFont typeface="Wingdings" pitchFamily="2" charset="2"/>
              <a:buNone/>
            </a:pPr>
            <a:r>
              <a:rPr lang="en-US" altLang="en-US" sz="1400">
                <a:sym typeface="Symbol" pitchFamily="18" charset="2"/>
              </a:rPr>
              <a:t>	0 = PTn pin is not affected by OC7 function.</a:t>
            </a:r>
          </a:p>
          <a:p>
            <a:pPr lvl="1">
              <a:lnSpc>
                <a:spcPct val="80000"/>
              </a:lnSpc>
              <a:buClr>
                <a:srgbClr val="8E4700"/>
              </a:buClr>
              <a:buSzTx/>
              <a:buFont typeface="Wingdings" pitchFamily="2" charset="2"/>
              <a:buNone/>
            </a:pPr>
            <a:r>
              <a:rPr lang="en-US" altLang="en-US" sz="1400">
                <a:sym typeface="Symbol" pitchFamily="18" charset="2"/>
              </a:rPr>
              <a:t>	1 = a successful OC7 action will override a successful OC6 – OC0 compare action during the same cycle and the OCn action taken will depend on the corresponding OC7D bit.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168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B68AFD1-AF2F-4912-9DA8-B82E22D25DEF}" type="slidenum">
              <a:rPr lang="en-US" altLang="en-US" sz="1800" smtClean="0">
                <a:solidFill>
                  <a:srgbClr val="8A3704"/>
                </a:solidFill>
              </a:rPr>
              <a:pPr>
                <a:spcBef>
                  <a:spcPct val="0"/>
                </a:spcBef>
                <a:buSzTx/>
                <a:buFontTx/>
                <a:buNone/>
              </a:pPr>
              <a:t>69</a:t>
            </a:fld>
            <a:endParaRPr lang="en-US" altLang="en-US" sz="1800" smtClean="0">
              <a:solidFill>
                <a:srgbClr val="8A3704"/>
              </a:solidFill>
            </a:endParaRPr>
          </a:p>
        </p:txBody>
      </p:sp>
      <p:sp>
        <p:nvSpPr>
          <p:cNvPr id="71685" name="Rectangle 4"/>
          <p:cNvSpPr>
            <a:spLocks noChangeArrowheads="1"/>
          </p:cNvSpPr>
          <p:nvPr/>
        </p:nvSpPr>
        <p:spPr bwMode="auto">
          <a:xfrm>
            <a:off x="1682750" y="457200"/>
            <a:ext cx="1212850" cy="3048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686" name="Rectangle 5"/>
          <p:cNvSpPr>
            <a:spLocks noChangeArrowheads="1"/>
          </p:cNvSpPr>
          <p:nvPr/>
        </p:nvSpPr>
        <p:spPr bwMode="auto">
          <a:xfrm>
            <a:off x="1682750" y="1377950"/>
            <a:ext cx="2730500" cy="2921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687" name="Rectangle 6"/>
          <p:cNvSpPr>
            <a:spLocks noChangeArrowheads="1"/>
          </p:cNvSpPr>
          <p:nvPr/>
        </p:nvSpPr>
        <p:spPr bwMode="auto">
          <a:xfrm>
            <a:off x="2444750" y="1911350"/>
            <a:ext cx="1282700" cy="2921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688" name="Rectangle 7"/>
          <p:cNvSpPr>
            <a:spLocks noChangeArrowheads="1"/>
          </p:cNvSpPr>
          <p:nvPr/>
        </p:nvSpPr>
        <p:spPr bwMode="auto">
          <a:xfrm>
            <a:off x="1682750" y="2444750"/>
            <a:ext cx="2730500" cy="2921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689" name="Rectangle 8"/>
          <p:cNvSpPr>
            <a:spLocks noChangeArrowheads="1"/>
          </p:cNvSpPr>
          <p:nvPr/>
        </p:nvSpPr>
        <p:spPr bwMode="auto">
          <a:xfrm>
            <a:off x="1682750" y="5029200"/>
            <a:ext cx="1212850" cy="3048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690" name="Rectangle 11"/>
          <p:cNvSpPr>
            <a:spLocks noChangeArrowheads="1"/>
          </p:cNvSpPr>
          <p:nvPr/>
        </p:nvSpPr>
        <p:spPr bwMode="auto">
          <a:xfrm>
            <a:off x="1676400" y="1371600"/>
            <a:ext cx="2743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16-bit Free Running Counter</a:t>
            </a:r>
          </a:p>
        </p:txBody>
      </p:sp>
      <p:sp>
        <p:nvSpPr>
          <p:cNvPr id="71691" name="Rectangle 12"/>
          <p:cNvSpPr>
            <a:spLocks noChangeArrowheads="1"/>
          </p:cNvSpPr>
          <p:nvPr/>
        </p:nvSpPr>
        <p:spPr bwMode="auto">
          <a:xfrm>
            <a:off x="2362200" y="1905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Compare</a:t>
            </a:r>
          </a:p>
        </p:txBody>
      </p:sp>
      <p:sp>
        <p:nvSpPr>
          <p:cNvPr id="71692" name="Rectangle 13"/>
          <p:cNvSpPr>
            <a:spLocks noChangeArrowheads="1"/>
          </p:cNvSpPr>
          <p:nvPr/>
        </p:nvSpPr>
        <p:spPr bwMode="auto">
          <a:xfrm>
            <a:off x="1676400" y="2438400"/>
            <a:ext cx="2743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Output Compare 7 Register</a:t>
            </a:r>
          </a:p>
        </p:txBody>
      </p:sp>
      <p:grpSp>
        <p:nvGrpSpPr>
          <p:cNvPr id="71693" name="Group 18"/>
          <p:cNvGrpSpPr>
            <a:grpSpLocks/>
          </p:cNvGrpSpPr>
          <p:nvPr/>
        </p:nvGrpSpPr>
        <p:grpSpPr bwMode="auto">
          <a:xfrm>
            <a:off x="6002338" y="1752600"/>
            <a:ext cx="322262" cy="458788"/>
            <a:chOff x="3781" y="1392"/>
            <a:chExt cx="203" cy="289"/>
          </a:xfrm>
        </p:grpSpPr>
        <p:sp>
          <p:nvSpPr>
            <p:cNvPr id="71843" name="Arc 16"/>
            <p:cNvSpPr>
              <a:spLocks/>
            </p:cNvSpPr>
            <p:nvPr/>
          </p:nvSpPr>
          <p:spPr bwMode="auto">
            <a:xfrm>
              <a:off x="3781" y="1393"/>
              <a:ext cx="203" cy="288"/>
            </a:xfrm>
            <a:custGeom>
              <a:avLst/>
              <a:gdLst>
                <a:gd name="T0" fmla="*/ 0 w 22844"/>
                <a:gd name="T1" fmla="*/ 0 h 43200"/>
                <a:gd name="T2" fmla="*/ 0 w 22844"/>
                <a:gd name="T3" fmla="*/ 0 h 43200"/>
                <a:gd name="T4" fmla="*/ 0 w 22844"/>
                <a:gd name="T5" fmla="*/ 0 h 43200"/>
                <a:gd name="T6" fmla="*/ 0 60000 65536"/>
                <a:gd name="T7" fmla="*/ 0 60000 65536"/>
                <a:gd name="T8" fmla="*/ 0 60000 65536"/>
                <a:gd name="T9" fmla="*/ 0 w 22844"/>
                <a:gd name="T10" fmla="*/ 0 h 43200"/>
                <a:gd name="T11" fmla="*/ 22844 w 22844"/>
                <a:gd name="T12" fmla="*/ 43200 h 43200"/>
              </a:gdLst>
              <a:ahLst/>
              <a:cxnLst>
                <a:cxn ang="T6">
                  <a:pos x="T0" y="T1"/>
                </a:cxn>
                <a:cxn ang="T7">
                  <a:pos x="T2" y="T3"/>
                </a:cxn>
                <a:cxn ang="T8">
                  <a:pos x="T4" y="T5"/>
                </a:cxn>
              </a:cxnLst>
              <a:rect l="T9" t="T10" r="T11" b="T12"/>
              <a:pathLst>
                <a:path w="22844" h="43200" fill="none"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path>
                <a:path w="22844" h="43200" stroke="0"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lnTo>
                    <a:pt x="1244" y="21600"/>
                  </a:lnTo>
                  <a:lnTo>
                    <a:pt x="1132" y="0"/>
                  </a:lnTo>
                  <a:close/>
                </a:path>
              </a:pathLst>
            </a:custGeom>
            <a:solidFill>
              <a:srgbClr val="DADADA"/>
            </a:solidFill>
            <a:ln w="12700" cap="rnd">
              <a:solidFill>
                <a:schemeClr val="tx1"/>
              </a:solidFill>
              <a:round/>
              <a:headEnd/>
              <a:tailEnd/>
            </a:ln>
          </p:spPr>
          <p:txBody>
            <a:bodyPr wrap="none" anchor="ctr"/>
            <a:lstStyle/>
            <a:p>
              <a:endParaRPr lang="en-US"/>
            </a:p>
          </p:txBody>
        </p:sp>
        <p:sp>
          <p:nvSpPr>
            <p:cNvPr id="71844" name="Line 17"/>
            <p:cNvSpPr>
              <a:spLocks noChangeShapeType="1"/>
            </p:cNvSpPr>
            <p:nvPr/>
          </p:nvSpPr>
          <p:spPr bwMode="auto">
            <a:xfrm>
              <a:off x="3792" y="1392"/>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4" name="Group 21"/>
          <p:cNvGrpSpPr>
            <a:grpSpLocks/>
          </p:cNvGrpSpPr>
          <p:nvPr/>
        </p:nvGrpSpPr>
        <p:grpSpPr bwMode="auto">
          <a:xfrm>
            <a:off x="6002338" y="2590800"/>
            <a:ext cx="322262" cy="458788"/>
            <a:chOff x="3781" y="1920"/>
            <a:chExt cx="203" cy="289"/>
          </a:xfrm>
        </p:grpSpPr>
        <p:sp>
          <p:nvSpPr>
            <p:cNvPr id="71841" name="Arc 19"/>
            <p:cNvSpPr>
              <a:spLocks/>
            </p:cNvSpPr>
            <p:nvPr/>
          </p:nvSpPr>
          <p:spPr bwMode="auto">
            <a:xfrm>
              <a:off x="3781" y="1921"/>
              <a:ext cx="203" cy="288"/>
            </a:xfrm>
            <a:custGeom>
              <a:avLst/>
              <a:gdLst>
                <a:gd name="T0" fmla="*/ 0 w 22844"/>
                <a:gd name="T1" fmla="*/ 0 h 43200"/>
                <a:gd name="T2" fmla="*/ 0 w 22844"/>
                <a:gd name="T3" fmla="*/ 0 h 43200"/>
                <a:gd name="T4" fmla="*/ 0 w 22844"/>
                <a:gd name="T5" fmla="*/ 0 h 43200"/>
                <a:gd name="T6" fmla="*/ 0 60000 65536"/>
                <a:gd name="T7" fmla="*/ 0 60000 65536"/>
                <a:gd name="T8" fmla="*/ 0 60000 65536"/>
                <a:gd name="T9" fmla="*/ 0 w 22844"/>
                <a:gd name="T10" fmla="*/ 0 h 43200"/>
                <a:gd name="T11" fmla="*/ 22844 w 22844"/>
                <a:gd name="T12" fmla="*/ 43200 h 43200"/>
              </a:gdLst>
              <a:ahLst/>
              <a:cxnLst>
                <a:cxn ang="T6">
                  <a:pos x="T0" y="T1"/>
                </a:cxn>
                <a:cxn ang="T7">
                  <a:pos x="T2" y="T3"/>
                </a:cxn>
                <a:cxn ang="T8">
                  <a:pos x="T4" y="T5"/>
                </a:cxn>
              </a:cxnLst>
              <a:rect l="T9" t="T10" r="T11" b="T12"/>
              <a:pathLst>
                <a:path w="22844" h="43200" fill="none"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path>
                <a:path w="22844" h="43200" stroke="0"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lnTo>
                    <a:pt x="1244" y="21600"/>
                  </a:lnTo>
                  <a:lnTo>
                    <a:pt x="1132" y="0"/>
                  </a:lnTo>
                  <a:close/>
                </a:path>
              </a:pathLst>
            </a:custGeom>
            <a:solidFill>
              <a:srgbClr val="DADADA"/>
            </a:solidFill>
            <a:ln w="12700" cap="rnd">
              <a:solidFill>
                <a:schemeClr val="tx1"/>
              </a:solidFill>
              <a:round/>
              <a:headEnd/>
              <a:tailEnd/>
            </a:ln>
          </p:spPr>
          <p:txBody>
            <a:bodyPr wrap="none" anchor="ctr"/>
            <a:lstStyle/>
            <a:p>
              <a:endParaRPr lang="en-US"/>
            </a:p>
          </p:txBody>
        </p:sp>
        <p:sp>
          <p:nvSpPr>
            <p:cNvPr id="71842" name="Line 20"/>
            <p:cNvSpPr>
              <a:spLocks noChangeShapeType="1"/>
            </p:cNvSpPr>
            <p:nvPr/>
          </p:nvSpPr>
          <p:spPr bwMode="auto">
            <a:xfrm>
              <a:off x="3792" y="1920"/>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5" name="Group 24"/>
          <p:cNvGrpSpPr>
            <a:grpSpLocks/>
          </p:cNvGrpSpPr>
          <p:nvPr/>
        </p:nvGrpSpPr>
        <p:grpSpPr bwMode="auto">
          <a:xfrm>
            <a:off x="6002338" y="3352800"/>
            <a:ext cx="322262" cy="458788"/>
            <a:chOff x="3781" y="2400"/>
            <a:chExt cx="203" cy="289"/>
          </a:xfrm>
        </p:grpSpPr>
        <p:sp>
          <p:nvSpPr>
            <p:cNvPr id="71839" name="Arc 22"/>
            <p:cNvSpPr>
              <a:spLocks/>
            </p:cNvSpPr>
            <p:nvPr/>
          </p:nvSpPr>
          <p:spPr bwMode="auto">
            <a:xfrm>
              <a:off x="3781" y="2401"/>
              <a:ext cx="203" cy="288"/>
            </a:xfrm>
            <a:custGeom>
              <a:avLst/>
              <a:gdLst>
                <a:gd name="T0" fmla="*/ 0 w 22844"/>
                <a:gd name="T1" fmla="*/ 0 h 43200"/>
                <a:gd name="T2" fmla="*/ 0 w 22844"/>
                <a:gd name="T3" fmla="*/ 0 h 43200"/>
                <a:gd name="T4" fmla="*/ 0 w 22844"/>
                <a:gd name="T5" fmla="*/ 0 h 43200"/>
                <a:gd name="T6" fmla="*/ 0 60000 65536"/>
                <a:gd name="T7" fmla="*/ 0 60000 65536"/>
                <a:gd name="T8" fmla="*/ 0 60000 65536"/>
                <a:gd name="T9" fmla="*/ 0 w 22844"/>
                <a:gd name="T10" fmla="*/ 0 h 43200"/>
                <a:gd name="T11" fmla="*/ 22844 w 22844"/>
                <a:gd name="T12" fmla="*/ 43200 h 43200"/>
              </a:gdLst>
              <a:ahLst/>
              <a:cxnLst>
                <a:cxn ang="T6">
                  <a:pos x="T0" y="T1"/>
                </a:cxn>
                <a:cxn ang="T7">
                  <a:pos x="T2" y="T3"/>
                </a:cxn>
                <a:cxn ang="T8">
                  <a:pos x="T4" y="T5"/>
                </a:cxn>
              </a:cxnLst>
              <a:rect l="T9" t="T10" r="T11" b="T12"/>
              <a:pathLst>
                <a:path w="22844" h="43200" fill="none"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path>
                <a:path w="22844" h="43200" stroke="0"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lnTo>
                    <a:pt x="1244" y="21600"/>
                  </a:lnTo>
                  <a:lnTo>
                    <a:pt x="1132" y="0"/>
                  </a:lnTo>
                  <a:close/>
                </a:path>
              </a:pathLst>
            </a:custGeom>
            <a:solidFill>
              <a:srgbClr val="DADADA"/>
            </a:solidFill>
            <a:ln w="12700" cap="rnd">
              <a:solidFill>
                <a:schemeClr val="tx1"/>
              </a:solidFill>
              <a:round/>
              <a:headEnd/>
              <a:tailEnd/>
            </a:ln>
          </p:spPr>
          <p:txBody>
            <a:bodyPr wrap="none" anchor="ctr"/>
            <a:lstStyle/>
            <a:p>
              <a:endParaRPr lang="en-US"/>
            </a:p>
          </p:txBody>
        </p:sp>
        <p:sp>
          <p:nvSpPr>
            <p:cNvPr id="71840" name="Line 23"/>
            <p:cNvSpPr>
              <a:spLocks noChangeShapeType="1"/>
            </p:cNvSpPr>
            <p:nvPr/>
          </p:nvSpPr>
          <p:spPr bwMode="auto">
            <a:xfrm>
              <a:off x="3792" y="2400"/>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6" name="Group 27"/>
          <p:cNvGrpSpPr>
            <a:grpSpLocks/>
          </p:cNvGrpSpPr>
          <p:nvPr/>
        </p:nvGrpSpPr>
        <p:grpSpPr bwMode="auto">
          <a:xfrm>
            <a:off x="6002338" y="4114800"/>
            <a:ext cx="322262" cy="458788"/>
            <a:chOff x="3781" y="2880"/>
            <a:chExt cx="203" cy="289"/>
          </a:xfrm>
        </p:grpSpPr>
        <p:sp>
          <p:nvSpPr>
            <p:cNvPr id="71837" name="Arc 25"/>
            <p:cNvSpPr>
              <a:spLocks/>
            </p:cNvSpPr>
            <p:nvPr/>
          </p:nvSpPr>
          <p:spPr bwMode="auto">
            <a:xfrm>
              <a:off x="3781" y="2881"/>
              <a:ext cx="203" cy="288"/>
            </a:xfrm>
            <a:custGeom>
              <a:avLst/>
              <a:gdLst>
                <a:gd name="T0" fmla="*/ 0 w 22844"/>
                <a:gd name="T1" fmla="*/ 0 h 43200"/>
                <a:gd name="T2" fmla="*/ 0 w 22844"/>
                <a:gd name="T3" fmla="*/ 0 h 43200"/>
                <a:gd name="T4" fmla="*/ 0 w 22844"/>
                <a:gd name="T5" fmla="*/ 0 h 43200"/>
                <a:gd name="T6" fmla="*/ 0 60000 65536"/>
                <a:gd name="T7" fmla="*/ 0 60000 65536"/>
                <a:gd name="T8" fmla="*/ 0 60000 65536"/>
                <a:gd name="T9" fmla="*/ 0 w 22844"/>
                <a:gd name="T10" fmla="*/ 0 h 43200"/>
                <a:gd name="T11" fmla="*/ 22844 w 22844"/>
                <a:gd name="T12" fmla="*/ 43200 h 43200"/>
              </a:gdLst>
              <a:ahLst/>
              <a:cxnLst>
                <a:cxn ang="T6">
                  <a:pos x="T0" y="T1"/>
                </a:cxn>
                <a:cxn ang="T7">
                  <a:pos x="T2" y="T3"/>
                </a:cxn>
                <a:cxn ang="T8">
                  <a:pos x="T4" y="T5"/>
                </a:cxn>
              </a:cxnLst>
              <a:rect l="T9" t="T10" r="T11" b="T12"/>
              <a:pathLst>
                <a:path w="22844" h="43200" fill="none"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path>
                <a:path w="22844" h="43200" stroke="0"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lnTo>
                    <a:pt x="1244" y="21600"/>
                  </a:lnTo>
                  <a:lnTo>
                    <a:pt x="1132" y="0"/>
                  </a:lnTo>
                  <a:close/>
                </a:path>
              </a:pathLst>
            </a:custGeom>
            <a:solidFill>
              <a:srgbClr val="DADADA"/>
            </a:solidFill>
            <a:ln w="12700" cap="rnd">
              <a:solidFill>
                <a:schemeClr val="tx1"/>
              </a:solidFill>
              <a:round/>
              <a:headEnd/>
              <a:tailEnd/>
            </a:ln>
          </p:spPr>
          <p:txBody>
            <a:bodyPr wrap="none" anchor="ctr"/>
            <a:lstStyle/>
            <a:p>
              <a:endParaRPr lang="en-US"/>
            </a:p>
          </p:txBody>
        </p:sp>
        <p:sp>
          <p:nvSpPr>
            <p:cNvPr id="71838" name="Line 26"/>
            <p:cNvSpPr>
              <a:spLocks noChangeShapeType="1"/>
            </p:cNvSpPr>
            <p:nvPr/>
          </p:nvSpPr>
          <p:spPr bwMode="auto">
            <a:xfrm>
              <a:off x="3792" y="2880"/>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7" name="Group 30"/>
          <p:cNvGrpSpPr>
            <a:grpSpLocks/>
          </p:cNvGrpSpPr>
          <p:nvPr/>
        </p:nvGrpSpPr>
        <p:grpSpPr bwMode="auto">
          <a:xfrm>
            <a:off x="6002338" y="5713413"/>
            <a:ext cx="322262" cy="458787"/>
            <a:chOff x="3781" y="3312"/>
            <a:chExt cx="203" cy="289"/>
          </a:xfrm>
        </p:grpSpPr>
        <p:sp>
          <p:nvSpPr>
            <p:cNvPr id="71835" name="Arc 28"/>
            <p:cNvSpPr>
              <a:spLocks/>
            </p:cNvSpPr>
            <p:nvPr/>
          </p:nvSpPr>
          <p:spPr bwMode="auto">
            <a:xfrm>
              <a:off x="3781" y="3313"/>
              <a:ext cx="203" cy="288"/>
            </a:xfrm>
            <a:custGeom>
              <a:avLst/>
              <a:gdLst>
                <a:gd name="T0" fmla="*/ 0 w 22844"/>
                <a:gd name="T1" fmla="*/ 0 h 43200"/>
                <a:gd name="T2" fmla="*/ 0 w 22844"/>
                <a:gd name="T3" fmla="*/ 0 h 43200"/>
                <a:gd name="T4" fmla="*/ 0 w 22844"/>
                <a:gd name="T5" fmla="*/ 0 h 43200"/>
                <a:gd name="T6" fmla="*/ 0 60000 65536"/>
                <a:gd name="T7" fmla="*/ 0 60000 65536"/>
                <a:gd name="T8" fmla="*/ 0 60000 65536"/>
                <a:gd name="T9" fmla="*/ 0 w 22844"/>
                <a:gd name="T10" fmla="*/ 0 h 43200"/>
                <a:gd name="T11" fmla="*/ 22844 w 22844"/>
                <a:gd name="T12" fmla="*/ 43200 h 43200"/>
              </a:gdLst>
              <a:ahLst/>
              <a:cxnLst>
                <a:cxn ang="T6">
                  <a:pos x="T0" y="T1"/>
                </a:cxn>
                <a:cxn ang="T7">
                  <a:pos x="T2" y="T3"/>
                </a:cxn>
                <a:cxn ang="T8">
                  <a:pos x="T4" y="T5"/>
                </a:cxn>
              </a:cxnLst>
              <a:rect l="T9" t="T10" r="T11" b="T12"/>
              <a:pathLst>
                <a:path w="22844" h="43200" fill="none"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path>
                <a:path w="22844" h="43200" stroke="0" extrusionOk="0">
                  <a:moveTo>
                    <a:pt x="1132" y="0"/>
                  </a:moveTo>
                  <a:cubicBezTo>
                    <a:pt x="1169" y="0"/>
                    <a:pt x="1206" y="-1"/>
                    <a:pt x="1244" y="0"/>
                  </a:cubicBezTo>
                  <a:cubicBezTo>
                    <a:pt x="13173" y="0"/>
                    <a:pt x="22844" y="9670"/>
                    <a:pt x="22844" y="21600"/>
                  </a:cubicBezTo>
                  <a:cubicBezTo>
                    <a:pt x="22844" y="33529"/>
                    <a:pt x="13173" y="43200"/>
                    <a:pt x="1244" y="43200"/>
                  </a:cubicBezTo>
                  <a:cubicBezTo>
                    <a:pt x="829" y="43200"/>
                    <a:pt x="414" y="43188"/>
                    <a:pt x="-1" y="43164"/>
                  </a:cubicBezTo>
                  <a:lnTo>
                    <a:pt x="1244" y="21600"/>
                  </a:lnTo>
                  <a:lnTo>
                    <a:pt x="1132" y="0"/>
                  </a:lnTo>
                  <a:close/>
                </a:path>
              </a:pathLst>
            </a:custGeom>
            <a:solidFill>
              <a:srgbClr val="DADADA"/>
            </a:solidFill>
            <a:ln w="12700" cap="rnd">
              <a:solidFill>
                <a:schemeClr val="tx1"/>
              </a:solidFill>
              <a:round/>
              <a:headEnd/>
              <a:tailEnd/>
            </a:ln>
          </p:spPr>
          <p:txBody>
            <a:bodyPr wrap="none" anchor="ctr"/>
            <a:lstStyle/>
            <a:p>
              <a:endParaRPr lang="en-US"/>
            </a:p>
          </p:txBody>
        </p:sp>
        <p:sp>
          <p:nvSpPr>
            <p:cNvPr id="71836" name="Line 29"/>
            <p:cNvSpPr>
              <a:spLocks noChangeShapeType="1"/>
            </p:cNvSpPr>
            <p:nvPr/>
          </p:nvSpPr>
          <p:spPr bwMode="auto">
            <a:xfrm>
              <a:off x="3792" y="3312"/>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698" name="Rectangle 31"/>
          <p:cNvSpPr>
            <a:spLocks noChangeArrowheads="1"/>
          </p:cNvSpPr>
          <p:nvPr/>
        </p:nvSpPr>
        <p:spPr bwMode="auto">
          <a:xfrm>
            <a:off x="7321550" y="1835150"/>
            <a:ext cx="444500" cy="5969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699" name="Line 32"/>
          <p:cNvSpPr>
            <a:spLocks noChangeShapeType="1"/>
          </p:cNvSpPr>
          <p:nvPr/>
        </p:nvSpPr>
        <p:spPr bwMode="auto">
          <a:xfrm>
            <a:off x="7315200" y="19050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0" name="Line 33"/>
          <p:cNvSpPr>
            <a:spLocks noChangeShapeType="1"/>
          </p:cNvSpPr>
          <p:nvPr/>
        </p:nvSpPr>
        <p:spPr bwMode="auto">
          <a:xfrm flipH="1">
            <a:off x="7315200" y="19812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1" name="Rectangle 34"/>
          <p:cNvSpPr>
            <a:spLocks noChangeArrowheads="1"/>
          </p:cNvSpPr>
          <p:nvPr/>
        </p:nvSpPr>
        <p:spPr bwMode="auto">
          <a:xfrm>
            <a:off x="7315200" y="2209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D</a:t>
            </a:r>
          </a:p>
        </p:txBody>
      </p:sp>
      <p:sp>
        <p:nvSpPr>
          <p:cNvPr id="71702" name="Line 35"/>
          <p:cNvSpPr>
            <a:spLocks noChangeShapeType="1"/>
          </p:cNvSpPr>
          <p:nvPr/>
        </p:nvSpPr>
        <p:spPr bwMode="auto">
          <a:xfrm flipH="1">
            <a:off x="6324600" y="1981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3" name="Line 36"/>
          <p:cNvSpPr>
            <a:spLocks noChangeShapeType="1"/>
          </p:cNvSpPr>
          <p:nvPr/>
        </p:nvSpPr>
        <p:spPr bwMode="auto">
          <a:xfrm>
            <a:off x="7772400" y="1981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4" name="Rectangle 37"/>
          <p:cNvSpPr>
            <a:spLocks noChangeArrowheads="1"/>
          </p:cNvSpPr>
          <p:nvPr/>
        </p:nvSpPr>
        <p:spPr bwMode="auto">
          <a:xfrm>
            <a:off x="7321550" y="2673350"/>
            <a:ext cx="444500" cy="5969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705" name="Line 38"/>
          <p:cNvSpPr>
            <a:spLocks noChangeShapeType="1"/>
          </p:cNvSpPr>
          <p:nvPr/>
        </p:nvSpPr>
        <p:spPr bwMode="auto">
          <a:xfrm>
            <a:off x="7340600" y="27432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6" name="Line 39"/>
          <p:cNvSpPr>
            <a:spLocks noChangeShapeType="1"/>
          </p:cNvSpPr>
          <p:nvPr/>
        </p:nvSpPr>
        <p:spPr bwMode="auto">
          <a:xfrm flipH="1">
            <a:off x="7340600" y="28194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7" name="Rectangle 40"/>
          <p:cNvSpPr>
            <a:spLocks noChangeArrowheads="1"/>
          </p:cNvSpPr>
          <p:nvPr/>
        </p:nvSpPr>
        <p:spPr bwMode="auto">
          <a:xfrm>
            <a:off x="7366000" y="30480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D</a:t>
            </a:r>
          </a:p>
        </p:txBody>
      </p:sp>
      <p:sp>
        <p:nvSpPr>
          <p:cNvPr id="71708" name="Line 41"/>
          <p:cNvSpPr>
            <a:spLocks noChangeShapeType="1"/>
          </p:cNvSpPr>
          <p:nvPr/>
        </p:nvSpPr>
        <p:spPr bwMode="auto">
          <a:xfrm flipH="1">
            <a:off x="6337300" y="2819400"/>
            <a:ext cx="977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9" name="Line 42"/>
          <p:cNvSpPr>
            <a:spLocks noChangeShapeType="1"/>
          </p:cNvSpPr>
          <p:nvPr/>
        </p:nvSpPr>
        <p:spPr bwMode="auto">
          <a:xfrm>
            <a:off x="7772400" y="28194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10" name="Rectangle 43"/>
          <p:cNvSpPr>
            <a:spLocks noChangeArrowheads="1"/>
          </p:cNvSpPr>
          <p:nvPr/>
        </p:nvSpPr>
        <p:spPr bwMode="auto">
          <a:xfrm>
            <a:off x="7321550" y="3435350"/>
            <a:ext cx="444500" cy="5969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711" name="Line 44"/>
          <p:cNvSpPr>
            <a:spLocks noChangeShapeType="1"/>
          </p:cNvSpPr>
          <p:nvPr/>
        </p:nvSpPr>
        <p:spPr bwMode="auto">
          <a:xfrm>
            <a:off x="7340600" y="35052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12" name="Line 45"/>
          <p:cNvSpPr>
            <a:spLocks noChangeShapeType="1"/>
          </p:cNvSpPr>
          <p:nvPr/>
        </p:nvSpPr>
        <p:spPr bwMode="auto">
          <a:xfrm flipH="1">
            <a:off x="7340600" y="35814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13" name="Rectangle 46"/>
          <p:cNvSpPr>
            <a:spLocks noChangeArrowheads="1"/>
          </p:cNvSpPr>
          <p:nvPr/>
        </p:nvSpPr>
        <p:spPr bwMode="auto">
          <a:xfrm>
            <a:off x="7366000" y="38100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D</a:t>
            </a:r>
          </a:p>
        </p:txBody>
      </p:sp>
      <p:sp>
        <p:nvSpPr>
          <p:cNvPr id="71714" name="Line 47"/>
          <p:cNvSpPr>
            <a:spLocks noChangeShapeType="1"/>
          </p:cNvSpPr>
          <p:nvPr/>
        </p:nvSpPr>
        <p:spPr bwMode="auto">
          <a:xfrm flipH="1">
            <a:off x="6337300" y="3581400"/>
            <a:ext cx="977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15" name="Line 48"/>
          <p:cNvSpPr>
            <a:spLocks noChangeShapeType="1"/>
          </p:cNvSpPr>
          <p:nvPr/>
        </p:nvSpPr>
        <p:spPr bwMode="auto">
          <a:xfrm>
            <a:off x="7772400" y="35814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16" name="Rectangle 49"/>
          <p:cNvSpPr>
            <a:spLocks noChangeArrowheads="1"/>
          </p:cNvSpPr>
          <p:nvPr/>
        </p:nvSpPr>
        <p:spPr bwMode="auto">
          <a:xfrm>
            <a:off x="7321550" y="4197350"/>
            <a:ext cx="444500" cy="5969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717" name="Line 50"/>
          <p:cNvSpPr>
            <a:spLocks noChangeShapeType="1"/>
          </p:cNvSpPr>
          <p:nvPr/>
        </p:nvSpPr>
        <p:spPr bwMode="auto">
          <a:xfrm>
            <a:off x="7340600" y="42672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18" name="Line 51"/>
          <p:cNvSpPr>
            <a:spLocks noChangeShapeType="1"/>
          </p:cNvSpPr>
          <p:nvPr/>
        </p:nvSpPr>
        <p:spPr bwMode="auto">
          <a:xfrm flipH="1">
            <a:off x="7340600" y="43434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19" name="Rectangle 52"/>
          <p:cNvSpPr>
            <a:spLocks noChangeArrowheads="1"/>
          </p:cNvSpPr>
          <p:nvPr/>
        </p:nvSpPr>
        <p:spPr bwMode="auto">
          <a:xfrm>
            <a:off x="7366000" y="45720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D</a:t>
            </a:r>
          </a:p>
        </p:txBody>
      </p:sp>
      <p:sp>
        <p:nvSpPr>
          <p:cNvPr id="71720" name="Line 53"/>
          <p:cNvSpPr>
            <a:spLocks noChangeShapeType="1"/>
          </p:cNvSpPr>
          <p:nvPr/>
        </p:nvSpPr>
        <p:spPr bwMode="auto">
          <a:xfrm flipH="1">
            <a:off x="6337300" y="4343400"/>
            <a:ext cx="977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21" name="Line 54"/>
          <p:cNvSpPr>
            <a:spLocks noChangeShapeType="1"/>
          </p:cNvSpPr>
          <p:nvPr/>
        </p:nvSpPr>
        <p:spPr bwMode="auto">
          <a:xfrm>
            <a:off x="7772400" y="43434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22" name="Rectangle 55"/>
          <p:cNvSpPr>
            <a:spLocks noChangeArrowheads="1"/>
          </p:cNvSpPr>
          <p:nvPr/>
        </p:nvSpPr>
        <p:spPr bwMode="auto">
          <a:xfrm>
            <a:off x="7321550" y="5797550"/>
            <a:ext cx="444500" cy="5969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723" name="Line 56"/>
          <p:cNvSpPr>
            <a:spLocks noChangeShapeType="1"/>
          </p:cNvSpPr>
          <p:nvPr/>
        </p:nvSpPr>
        <p:spPr bwMode="auto">
          <a:xfrm>
            <a:off x="7340600" y="58674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24" name="Line 57"/>
          <p:cNvSpPr>
            <a:spLocks noChangeShapeType="1"/>
          </p:cNvSpPr>
          <p:nvPr/>
        </p:nvSpPr>
        <p:spPr bwMode="auto">
          <a:xfrm flipH="1">
            <a:off x="7340600" y="5943600"/>
            <a:ext cx="1270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25" name="Rectangle 58"/>
          <p:cNvSpPr>
            <a:spLocks noChangeArrowheads="1"/>
          </p:cNvSpPr>
          <p:nvPr/>
        </p:nvSpPr>
        <p:spPr bwMode="auto">
          <a:xfrm>
            <a:off x="7366000" y="61722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D</a:t>
            </a:r>
          </a:p>
        </p:txBody>
      </p:sp>
      <p:sp>
        <p:nvSpPr>
          <p:cNvPr id="71726" name="Line 59"/>
          <p:cNvSpPr>
            <a:spLocks noChangeShapeType="1"/>
          </p:cNvSpPr>
          <p:nvPr/>
        </p:nvSpPr>
        <p:spPr bwMode="auto">
          <a:xfrm flipH="1">
            <a:off x="6337300" y="5943600"/>
            <a:ext cx="977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27" name="Line 60"/>
          <p:cNvSpPr>
            <a:spLocks noChangeShapeType="1"/>
          </p:cNvSpPr>
          <p:nvPr/>
        </p:nvSpPr>
        <p:spPr bwMode="auto">
          <a:xfrm>
            <a:off x="7772400" y="5943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28" name="Line 63"/>
          <p:cNvSpPr>
            <a:spLocks noChangeShapeType="1"/>
          </p:cNvSpPr>
          <p:nvPr/>
        </p:nvSpPr>
        <p:spPr bwMode="auto">
          <a:xfrm>
            <a:off x="3733800" y="2133600"/>
            <a:ext cx="228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29" name="Line 64"/>
          <p:cNvSpPr>
            <a:spLocks noChangeShapeType="1"/>
          </p:cNvSpPr>
          <p:nvPr/>
        </p:nvSpPr>
        <p:spPr bwMode="auto">
          <a:xfrm flipV="1">
            <a:off x="3048000" y="1676400"/>
            <a:ext cx="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0" name="Line 65"/>
          <p:cNvSpPr>
            <a:spLocks noChangeShapeType="1"/>
          </p:cNvSpPr>
          <p:nvPr/>
        </p:nvSpPr>
        <p:spPr bwMode="auto">
          <a:xfrm flipV="1">
            <a:off x="3048000" y="2209800"/>
            <a:ext cx="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1" name="Line 67"/>
          <p:cNvSpPr>
            <a:spLocks noChangeShapeType="1"/>
          </p:cNvSpPr>
          <p:nvPr/>
        </p:nvSpPr>
        <p:spPr bwMode="auto">
          <a:xfrm>
            <a:off x="5257800" y="60960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2" name="Line 68"/>
          <p:cNvSpPr>
            <a:spLocks noChangeShapeType="1"/>
          </p:cNvSpPr>
          <p:nvPr/>
        </p:nvSpPr>
        <p:spPr bwMode="auto">
          <a:xfrm>
            <a:off x="5257800" y="44958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3" name="Line 69"/>
          <p:cNvSpPr>
            <a:spLocks noChangeShapeType="1"/>
          </p:cNvSpPr>
          <p:nvPr/>
        </p:nvSpPr>
        <p:spPr bwMode="auto">
          <a:xfrm>
            <a:off x="5257800" y="37338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4" name="Line 70"/>
          <p:cNvSpPr>
            <a:spLocks noChangeShapeType="1"/>
          </p:cNvSpPr>
          <p:nvPr/>
        </p:nvSpPr>
        <p:spPr bwMode="auto">
          <a:xfrm>
            <a:off x="5257800" y="29718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5" name="Line 71"/>
          <p:cNvSpPr>
            <a:spLocks noChangeShapeType="1"/>
          </p:cNvSpPr>
          <p:nvPr/>
        </p:nvSpPr>
        <p:spPr bwMode="auto">
          <a:xfrm>
            <a:off x="1752600" y="762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6" name="Line 72"/>
          <p:cNvSpPr>
            <a:spLocks noChangeShapeType="1"/>
          </p:cNvSpPr>
          <p:nvPr/>
        </p:nvSpPr>
        <p:spPr bwMode="auto">
          <a:xfrm>
            <a:off x="1752600" y="1219200"/>
            <a:ext cx="3505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7" name="Line 73"/>
          <p:cNvSpPr>
            <a:spLocks noChangeShapeType="1"/>
          </p:cNvSpPr>
          <p:nvPr/>
        </p:nvSpPr>
        <p:spPr bwMode="auto">
          <a:xfrm flipH="1">
            <a:off x="5867400" y="5791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8" name="Line 74"/>
          <p:cNvSpPr>
            <a:spLocks noChangeShapeType="1"/>
          </p:cNvSpPr>
          <p:nvPr/>
        </p:nvSpPr>
        <p:spPr bwMode="auto">
          <a:xfrm flipV="1">
            <a:off x="5867400" y="914400"/>
            <a:ext cx="0" cy="487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39" name="Line 75"/>
          <p:cNvSpPr>
            <a:spLocks noChangeShapeType="1"/>
          </p:cNvSpPr>
          <p:nvPr/>
        </p:nvSpPr>
        <p:spPr bwMode="auto">
          <a:xfrm flipH="1">
            <a:off x="2819400" y="914400"/>
            <a:ext cx="3048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0" name="Line 76"/>
          <p:cNvSpPr>
            <a:spLocks noChangeShapeType="1"/>
          </p:cNvSpPr>
          <p:nvPr/>
        </p:nvSpPr>
        <p:spPr bwMode="auto">
          <a:xfrm flipV="1">
            <a:off x="2819400" y="7620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1" name="Line 77"/>
          <p:cNvSpPr>
            <a:spLocks noChangeShapeType="1"/>
          </p:cNvSpPr>
          <p:nvPr/>
        </p:nvSpPr>
        <p:spPr bwMode="auto">
          <a:xfrm flipH="1">
            <a:off x="5715000" y="41910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2" name="Line 78"/>
          <p:cNvSpPr>
            <a:spLocks noChangeShapeType="1"/>
          </p:cNvSpPr>
          <p:nvPr/>
        </p:nvSpPr>
        <p:spPr bwMode="auto">
          <a:xfrm flipV="1">
            <a:off x="5715000" y="990600"/>
            <a:ext cx="0" cy="3200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3" name="Line 79"/>
          <p:cNvSpPr>
            <a:spLocks noChangeShapeType="1"/>
          </p:cNvSpPr>
          <p:nvPr/>
        </p:nvSpPr>
        <p:spPr bwMode="auto">
          <a:xfrm flipH="1">
            <a:off x="2209800" y="990600"/>
            <a:ext cx="3505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4" name="Line 80"/>
          <p:cNvSpPr>
            <a:spLocks noChangeShapeType="1"/>
          </p:cNvSpPr>
          <p:nvPr/>
        </p:nvSpPr>
        <p:spPr bwMode="auto">
          <a:xfrm flipV="1">
            <a:off x="2209800" y="7620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5" name="Line 81"/>
          <p:cNvSpPr>
            <a:spLocks noChangeShapeType="1"/>
          </p:cNvSpPr>
          <p:nvPr/>
        </p:nvSpPr>
        <p:spPr bwMode="auto">
          <a:xfrm flipH="1">
            <a:off x="5562600" y="3429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6" name="Line 82"/>
          <p:cNvSpPr>
            <a:spLocks noChangeShapeType="1"/>
          </p:cNvSpPr>
          <p:nvPr/>
        </p:nvSpPr>
        <p:spPr bwMode="auto">
          <a:xfrm flipV="1">
            <a:off x="5562600" y="1066800"/>
            <a:ext cx="0" cy="2362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7" name="Line 83"/>
          <p:cNvSpPr>
            <a:spLocks noChangeShapeType="1"/>
          </p:cNvSpPr>
          <p:nvPr/>
        </p:nvSpPr>
        <p:spPr bwMode="auto">
          <a:xfrm flipH="1">
            <a:off x="2057400" y="1066800"/>
            <a:ext cx="3505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8" name="Line 84"/>
          <p:cNvSpPr>
            <a:spLocks noChangeShapeType="1"/>
          </p:cNvSpPr>
          <p:nvPr/>
        </p:nvSpPr>
        <p:spPr bwMode="auto">
          <a:xfrm flipV="1">
            <a:off x="2057400" y="762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49" name="Line 85"/>
          <p:cNvSpPr>
            <a:spLocks noChangeShapeType="1"/>
          </p:cNvSpPr>
          <p:nvPr/>
        </p:nvSpPr>
        <p:spPr bwMode="auto">
          <a:xfrm flipH="1">
            <a:off x="5410200" y="26670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0" name="Line 86"/>
          <p:cNvSpPr>
            <a:spLocks noChangeShapeType="1"/>
          </p:cNvSpPr>
          <p:nvPr/>
        </p:nvSpPr>
        <p:spPr bwMode="auto">
          <a:xfrm flipV="1">
            <a:off x="5410200" y="1143000"/>
            <a:ext cx="0" cy="152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1" name="Line 87"/>
          <p:cNvSpPr>
            <a:spLocks noChangeShapeType="1"/>
          </p:cNvSpPr>
          <p:nvPr/>
        </p:nvSpPr>
        <p:spPr bwMode="auto">
          <a:xfrm flipH="1">
            <a:off x="1905000" y="1143000"/>
            <a:ext cx="3505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2" name="Line 88"/>
          <p:cNvSpPr>
            <a:spLocks noChangeShapeType="1"/>
          </p:cNvSpPr>
          <p:nvPr/>
        </p:nvSpPr>
        <p:spPr bwMode="auto">
          <a:xfrm flipV="1">
            <a:off x="1905000" y="762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3" name="Line 89"/>
          <p:cNvSpPr>
            <a:spLocks noChangeShapeType="1"/>
          </p:cNvSpPr>
          <p:nvPr/>
        </p:nvSpPr>
        <p:spPr bwMode="auto">
          <a:xfrm flipH="1">
            <a:off x="5257800" y="18288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4" name="Line 90"/>
          <p:cNvSpPr>
            <a:spLocks noChangeShapeType="1"/>
          </p:cNvSpPr>
          <p:nvPr/>
        </p:nvSpPr>
        <p:spPr bwMode="auto">
          <a:xfrm flipV="1">
            <a:off x="5257800" y="121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5" name="Line 91"/>
          <p:cNvSpPr>
            <a:spLocks noChangeShapeType="1"/>
          </p:cNvSpPr>
          <p:nvPr/>
        </p:nvSpPr>
        <p:spPr bwMode="auto">
          <a:xfrm>
            <a:off x="1752600" y="5334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6" name="Line 92"/>
          <p:cNvSpPr>
            <a:spLocks noChangeShapeType="1"/>
          </p:cNvSpPr>
          <p:nvPr/>
        </p:nvSpPr>
        <p:spPr bwMode="auto">
          <a:xfrm>
            <a:off x="1752600" y="5410200"/>
            <a:ext cx="480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7" name="Line 93"/>
          <p:cNvSpPr>
            <a:spLocks noChangeShapeType="1"/>
          </p:cNvSpPr>
          <p:nvPr/>
        </p:nvSpPr>
        <p:spPr bwMode="auto">
          <a:xfrm flipV="1">
            <a:off x="6553200" y="2362200"/>
            <a:ext cx="0" cy="3048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8" name="Line 94"/>
          <p:cNvSpPr>
            <a:spLocks noChangeShapeType="1"/>
          </p:cNvSpPr>
          <p:nvPr/>
        </p:nvSpPr>
        <p:spPr bwMode="auto">
          <a:xfrm>
            <a:off x="6553200" y="23622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9" name="Line 95"/>
          <p:cNvSpPr>
            <a:spLocks noChangeShapeType="1"/>
          </p:cNvSpPr>
          <p:nvPr/>
        </p:nvSpPr>
        <p:spPr bwMode="auto">
          <a:xfrm>
            <a:off x="1905000" y="53340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0" name="Line 96"/>
          <p:cNvSpPr>
            <a:spLocks noChangeShapeType="1"/>
          </p:cNvSpPr>
          <p:nvPr/>
        </p:nvSpPr>
        <p:spPr bwMode="auto">
          <a:xfrm>
            <a:off x="1905000" y="54864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1" name="Line 97"/>
          <p:cNvSpPr>
            <a:spLocks noChangeShapeType="1"/>
          </p:cNvSpPr>
          <p:nvPr/>
        </p:nvSpPr>
        <p:spPr bwMode="auto">
          <a:xfrm flipV="1">
            <a:off x="6629400" y="3200400"/>
            <a:ext cx="0" cy="2286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2" name="Line 98"/>
          <p:cNvSpPr>
            <a:spLocks noChangeShapeType="1"/>
          </p:cNvSpPr>
          <p:nvPr/>
        </p:nvSpPr>
        <p:spPr bwMode="auto">
          <a:xfrm>
            <a:off x="6629400" y="32004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3" name="Line 99"/>
          <p:cNvSpPr>
            <a:spLocks noChangeShapeType="1"/>
          </p:cNvSpPr>
          <p:nvPr/>
        </p:nvSpPr>
        <p:spPr bwMode="auto">
          <a:xfrm>
            <a:off x="2057400" y="53340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4" name="Line 100"/>
          <p:cNvSpPr>
            <a:spLocks noChangeShapeType="1"/>
          </p:cNvSpPr>
          <p:nvPr/>
        </p:nvSpPr>
        <p:spPr bwMode="auto">
          <a:xfrm>
            <a:off x="2057400" y="5562600"/>
            <a:ext cx="4648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5" name="Line 101"/>
          <p:cNvSpPr>
            <a:spLocks noChangeShapeType="1"/>
          </p:cNvSpPr>
          <p:nvPr/>
        </p:nvSpPr>
        <p:spPr bwMode="auto">
          <a:xfrm flipV="1">
            <a:off x="6705600" y="3962400"/>
            <a:ext cx="0" cy="1600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6" name="Line 102"/>
          <p:cNvSpPr>
            <a:spLocks noChangeShapeType="1"/>
          </p:cNvSpPr>
          <p:nvPr/>
        </p:nvSpPr>
        <p:spPr bwMode="auto">
          <a:xfrm>
            <a:off x="6705600" y="39624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7" name="Line 103"/>
          <p:cNvSpPr>
            <a:spLocks noChangeShapeType="1"/>
          </p:cNvSpPr>
          <p:nvPr/>
        </p:nvSpPr>
        <p:spPr bwMode="auto">
          <a:xfrm>
            <a:off x="2209800" y="5334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8" name="Line 104"/>
          <p:cNvSpPr>
            <a:spLocks noChangeShapeType="1"/>
          </p:cNvSpPr>
          <p:nvPr/>
        </p:nvSpPr>
        <p:spPr bwMode="auto">
          <a:xfrm>
            <a:off x="2209800" y="5638800"/>
            <a:ext cx="457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9" name="Line 105"/>
          <p:cNvSpPr>
            <a:spLocks noChangeShapeType="1"/>
          </p:cNvSpPr>
          <p:nvPr/>
        </p:nvSpPr>
        <p:spPr bwMode="auto">
          <a:xfrm flipV="1">
            <a:off x="6781800" y="47244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70" name="Line 106"/>
          <p:cNvSpPr>
            <a:spLocks noChangeShapeType="1"/>
          </p:cNvSpPr>
          <p:nvPr/>
        </p:nvSpPr>
        <p:spPr bwMode="auto">
          <a:xfrm>
            <a:off x="6781800" y="47244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71" name="Line 107"/>
          <p:cNvSpPr>
            <a:spLocks noChangeShapeType="1"/>
          </p:cNvSpPr>
          <p:nvPr/>
        </p:nvSpPr>
        <p:spPr bwMode="auto">
          <a:xfrm>
            <a:off x="2819400" y="5334000"/>
            <a:ext cx="0" cy="990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72" name="Line 110"/>
          <p:cNvSpPr>
            <a:spLocks noChangeShapeType="1"/>
          </p:cNvSpPr>
          <p:nvPr/>
        </p:nvSpPr>
        <p:spPr bwMode="auto">
          <a:xfrm>
            <a:off x="2819400" y="6324600"/>
            <a:ext cx="449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73" name="Line 111"/>
          <p:cNvSpPr>
            <a:spLocks noChangeShapeType="1"/>
          </p:cNvSpPr>
          <p:nvPr/>
        </p:nvSpPr>
        <p:spPr bwMode="auto">
          <a:xfrm flipH="1">
            <a:off x="838200" y="2590800"/>
            <a:ext cx="8382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74" name="Line 112"/>
          <p:cNvSpPr>
            <a:spLocks noChangeShapeType="1"/>
          </p:cNvSpPr>
          <p:nvPr/>
        </p:nvSpPr>
        <p:spPr bwMode="auto">
          <a:xfrm flipH="1">
            <a:off x="838200" y="609600"/>
            <a:ext cx="8382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75" name="Freeform 114"/>
          <p:cNvSpPr>
            <a:spLocks/>
          </p:cNvSpPr>
          <p:nvPr/>
        </p:nvSpPr>
        <p:spPr bwMode="auto">
          <a:xfrm>
            <a:off x="1828800" y="2133600"/>
            <a:ext cx="2744788" cy="1144588"/>
          </a:xfrm>
          <a:custGeom>
            <a:avLst/>
            <a:gdLst>
              <a:gd name="T0" fmla="*/ 0 w 1729"/>
              <a:gd name="T1" fmla="*/ 2147483647 h 721"/>
              <a:gd name="T2" fmla="*/ 0 w 1729"/>
              <a:gd name="T3" fmla="*/ 2147483647 h 721"/>
              <a:gd name="T4" fmla="*/ 2147483647 w 1729"/>
              <a:gd name="T5" fmla="*/ 2147483647 h 721"/>
              <a:gd name="T6" fmla="*/ 2147483647 w 1729"/>
              <a:gd name="T7" fmla="*/ 0 h 721"/>
              <a:gd name="T8" fmla="*/ 0 60000 65536"/>
              <a:gd name="T9" fmla="*/ 0 60000 65536"/>
              <a:gd name="T10" fmla="*/ 0 60000 65536"/>
              <a:gd name="T11" fmla="*/ 0 60000 65536"/>
              <a:gd name="T12" fmla="*/ 0 w 1729"/>
              <a:gd name="T13" fmla="*/ 0 h 721"/>
              <a:gd name="T14" fmla="*/ 1729 w 1729"/>
              <a:gd name="T15" fmla="*/ 721 h 721"/>
            </a:gdLst>
            <a:ahLst/>
            <a:cxnLst>
              <a:cxn ang="T8">
                <a:pos x="T0" y="T1"/>
              </a:cxn>
              <a:cxn ang="T9">
                <a:pos x="T2" y="T3"/>
              </a:cxn>
              <a:cxn ang="T10">
                <a:pos x="T4" y="T5"/>
              </a:cxn>
              <a:cxn ang="T11">
                <a:pos x="T6" y="T7"/>
              </a:cxn>
            </a:cxnLst>
            <a:rect l="T12" t="T13" r="T14" b="T15"/>
            <a:pathLst>
              <a:path w="1729" h="721">
                <a:moveTo>
                  <a:pt x="0" y="720"/>
                </a:moveTo>
                <a:lnTo>
                  <a:pt x="0" y="480"/>
                </a:lnTo>
                <a:lnTo>
                  <a:pt x="1728" y="480"/>
                </a:lnTo>
                <a:lnTo>
                  <a:pt x="1728"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6" name="Line 118"/>
          <p:cNvSpPr>
            <a:spLocks noChangeShapeType="1"/>
          </p:cNvSpPr>
          <p:nvPr/>
        </p:nvSpPr>
        <p:spPr bwMode="auto">
          <a:xfrm>
            <a:off x="8001000" y="609600"/>
            <a:ext cx="0" cy="5791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77" name="Rectangle 119"/>
          <p:cNvSpPr>
            <a:spLocks noChangeArrowheads="1"/>
          </p:cNvSpPr>
          <p:nvPr/>
        </p:nvSpPr>
        <p:spPr bwMode="auto">
          <a:xfrm>
            <a:off x="8001000" y="1676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PA7 </a:t>
            </a:r>
          </a:p>
        </p:txBody>
      </p:sp>
      <p:sp>
        <p:nvSpPr>
          <p:cNvPr id="71778" name="Rectangle 120"/>
          <p:cNvSpPr>
            <a:spLocks noChangeArrowheads="1"/>
          </p:cNvSpPr>
          <p:nvPr/>
        </p:nvSpPr>
        <p:spPr bwMode="auto">
          <a:xfrm>
            <a:off x="8001000" y="25146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PA6 </a:t>
            </a:r>
          </a:p>
        </p:txBody>
      </p:sp>
      <p:sp>
        <p:nvSpPr>
          <p:cNvPr id="71779" name="Rectangle 121"/>
          <p:cNvSpPr>
            <a:spLocks noChangeArrowheads="1"/>
          </p:cNvSpPr>
          <p:nvPr/>
        </p:nvSpPr>
        <p:spPr bwMode="auto">
          <a:xfrm>
            <a:off x="8001000" y="32766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PA5 </a:t>
            </a:r>
          </a:p>
        </p:txBody>
      </p:sp>
      <p:sp>
        <p:nvSpPr>
          <p:cNvPr id="71780" name="Rectangle 122"/>
          <p:cNvSpPr>
            <a:spLocks noChangeArrowheads="1"/>
          </p:cNvSpPr>
          <p:nvPr/>
        </p:nvSpPr>
        <p:spPr bwMode="auto">
          <a:xfrm>
            <a:off x="8001000" y="40386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PA4 </a:t>
            </a:r>
          </a:p>
        </p:txBody>
      </p:sp>
      <p:sp>
        <p:nvSpPr>
          <p:cNvPr id="71781" name="Rectangle 123"/>
          <p:cNvSpPr>
            <a:spLocks noChangeArrowheads="1"/>
          </p:cNvSpPr>
          <p:nvPr/>
        </p:nvSpPr>
        <p:spPr bwMode="auto">
          <a:xfrm>
            <a:off x="8001000" y="5638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PA0</a:t>
            </a:r>
          </a:p>
        </p:txBody>
      </p:sp>
      <p:sp>
        <p:nvSpPr>
          <p:cNvPr id="71782" name="Rectangle 125"/>
          <p:cNvSpPr>
            <a:spLocks noChangeArrowheads="1"/>
          </p:cNvSpPr>
          <p:nvPr/>
        </p:nvSpPr>
        <p:spPr bwMode="auto">
          <a:xfrm>
            <a:off x="76200" y="2314575"/>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TC7   $005E-5F</a:t>
            </a:r>
          </a:p>
        </p:txBody>
      </p:sp>
      <p:sp>
        <p:nvSpPr>
          <p:cNvPr id="71783" name="Rectangle 126"/>
          <p:cNvSpPr>
            <a:spLocks noChangeArrowheads="1"/>
          </p:cNvSpPr>
          <p:nvPr/>
        </p:nvSpPr>
        <p:spPr bwMode="auto">
          <a:xfrm>
            <a:off x="261938" y="271463"/>
            <a:ext cx="914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120000"/>
              </a:lnSpc>
              <a:spcBef>
                <a:spcPct val="50000"/>
              </a:spcBef>
              <a:buSzTx/>
              <a:buFontTx/>
              <a:buNone/>
            </a:pPr>
            <a:r>
              <a:rPr lang="en-US" altLang="en-US" sz="1600">
                <a:latin typeface="Arial" charset="0"/>
              </a:rPr>
              <a:t>OC7M  $0042</a:t>
            </a:r>
          </a:p>
        </p:txBody>
      </p:sp>
      <p:sp>
        <p:nvSpPr>
          <p:cNvPr id="71784" name="Rectangle 127"/>
          <p:cNvSpPr>
            <a:spLocks noChangeArrowheads="1"/>
          </p:cNvSpPr>
          <p:nvPr/>
        </p:nvSpPr>
        <p:spPr bwMode="auto">
          <a:xfrm>
            <a:off x="152400" y="4876800"/>
            <a:ext cx="838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OC7D   $0043</a:t>
            </a:r>
          </a:p>
        </p:txBody>
      </p:sp>
      <p:sp>
        <p:nvSpPr>
          <p:cNvPr id="71785" name="Rectangle 129"/>
          <p:cNvSpPr>
            <a:spLocks noChangeArrowheads="1"/>
          </p:cNvSpPr>
          <p:nvPr/>
        </p:nvSpPr>
        <p:spPr bwMode="auto">
          <a:xfrm>
            <a:off x="1682750" y="3276600"/>
            <a:ext cx="1212850" cy="3048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786" name="Rectangle 130"/>
          <p:cNvSpPr>
            <a:spLocks noChangeArrowheads="1"/>
          </p:cNvSpPr>
          <p:nvPr/>
        </p:nvSpPr>
        <p:spPr bwMode="auto">
          <a:xfrm>
            <a:off x="1682750" y="4343400"/>
            <a:ext cx="1212850" cy="3048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71787" name="Line 133"/>
          <p:cNvSpPr>
            <a:spLocks noChangeShapeType="1"/>
          </p:cNvSpPr>
          <p:nvPr/>
        </p:nvSpPr>
        <p:spPr bwMode="auto">
          <a:xfrm flipH="1">
            <a:off x="838200" y="5181600"/>
            <a:ext cx="8382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88" name="Line 134"/>
          <p:cNvSpPr>
            <a:spLocks noChangeShapeType="1"/>
          </p:cNvSpPr>
          <p:nvPr/>
        </p:nvSpPr>
        <p:spPr bwMode="auto">
          <a:xfrm flipH="1">
            <a:off x="838200" y="4489450"/>
            <a:ext cx="8382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89" name="Line 135"/>
          <p:cNvSpPr>
            <a:spLocks noChangeShapeType="1"/>
          </p:cNvSpPr>
          <p:nvPr/>
        </p:nvSpPr>
        <p:spPr bwMode="auto">
          <a:xfrm flipH="1">
            <a:off x="838200" y="3429000"/>
            <a:ext cx="8382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90" name="Freeform 136"/>
          <p:cNvSpPr>
            <a:spLocks/>
          </p:cNvSpPr>
          <p:nvPr/>
        </p:nvSpPr>
        <p:spPr bwMode="auto">
          <a:xfrm>
            <a:off x="1293813" y="3749675"/>
            <a:ext cx="300037" cy="441325"/>
          </a:xfrm>
          <a:custGeom>
            <a:avLst/>
            <a:gdLst>
              <a:gd name="T0" fmla="*/ 2147483647 w 189"/>
              <a:gd name="T1" fmla="*/ 0 h 278"/>
              <a:gd name="T2" fmla="*/ 2147483647 w 189"/>
              <a:gd name="T3" fmla="*/ 2147483647 h 278"/>
              <a:gd name="T4" fmla="*/ 2147483647 w 189"/>
              <a:gd name="T5" fmla="*/ 2147483647 h 278"/>
              <a:gd name="T6" fmla="*/ 2147483647 w 189"/>
              <a:gd name="T7" fmla="*/ 2147483647 h 278"/>
              <a:gd name="T8" fmla="*/ 2147483647 w 189"/>
              <a:gd name="T9" fmla="*/ 2147483647 h 278"/>
              <a:gd name="T10" fmla="*/ 2147483647 w 189"/>
              <a:gd name="T11" fmla="*/ 2147483647 h 278"/>
              <a:gd name="T12" fmla="*/ 2147483647 w 189"/>
              <a:gd name="T13" fmla="*/ 2147483647 h 278"/>
              <a:gd name="T14" fmla="*/ 2147483647 w 189"/>
              <a:gd name="T15" fmla="*/ 2147483647 h 278"/>
              <a:gd name="T16" fmla="*/ 2147483647 w 189"/>
              <a:gd name="T17" fmla="*/ 2147483647 h 278"/>
              <a:gd name="T18" fmla="*/ 0 w 189"/>
              <a:gd name="T19" fmla="*/ 2147483647 h 278"/>
              <a:gd name="T20" fmla="*/ 0 w 189"/>
              <a:gd name="T21" fmla="*/ 2147483647 h 278"/>
              <a:gd name="T22" fmla="*/ 2147483647 w 189"/>
              <a:gd name="T23" fmla="*/ 2147483647 h 278"/>
              <a:gd name="T24" fmla="*/ 2147483647 w 189"/>
              <a:gd name="T25" fmla="*/ 2147483647 h 278"/>
              <a:gd name="T26" fmla="*/ 2147483647 w 189"/>
              <a:gd name="T27" fmla="*/ 2147483647 h 278"/>
              <a:gd name="T28" fmla="*/ 2147483647 w 189"/>
              <a:gd name="T29" fmla="*/ 2147483647 h 278"/>
              <a:gd name="T30" fmla="*/ 2147483647 w 189"/>
              <a:gd name="T31" fmla="*/ 2147483647 h 278"/>
              <a:gd name="T32" fmla="*/ 2147483647 w 189"/>
              <a:gd name="T33" fmla="*/ 2147483647 h 278"/>
              <a:gd name="T34" fmla="*/ 2147483647 w 189"/>
              <a:gd name="T35" fmla="*/ 0 h 278"/>
              <a:gd name="T36" fmla="*/ 2147483647 w 189"/>
              <a:gd name="T37" fmla="*/ 0 h 27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9" h="278">
                <a:moveTo>
                  <a:pt x="188" y="0"/>
                </a:moveTo>
                <a:lnTo>
                  <a:pt x="188" y="277"/>
                </a:lnTo>
                <a:lnTo>
                  <a:pt x="75" y="277"/>
                </a:lnTo>
                <a:lnTo>
                  <a:pt x="59" y="274"/>
                </a:lnTo>
                <a:lnTo>
                  <a:pt x="44" y="266"/>
                </a:lnTo>
                <a:lnTo>
                  <a:pt x="30" y="251"/>
                </a:lnTo>
                <a:lnTo>
                  <a:pt x="19" y="231"/>
                </a:lnTo>
                <a:lnTo>
                  <a:pt x="10" y="208"/>
                </a:lnTo>
                <a:lnTo>
                  <a:pt x="3" y="182"/>
                </a:lnTo>
                <a:lnTo>
                  <a:pt x="0" y="152"/>
                </a:lnTo>
                <a:lnTo>
                  <a:pt x="0" y="125"/>
                </a:lnTo>
                <a:lnTo>
                  <a:pt x="3" y="95"/>
                </a:lnTo>
                <a:lnTo>
                  <a:pt x="10" y="69"/>
                </a:lnTo>
                <a:lnTo>
                  <a:pt x="19" y="46"/>
                </a:lnTo>
                <a:lnTo>
                  <a:pt x="30" y="26"/>
                </a:lnTo>
                <a:lnTo>
                  <a:pt x="44" y="11"/>
                </a:lnTo>
                <a:lnTo>
                  <a:pt x="59" y="3"/>
                </a:lnTo>
                <a:lnTo>
                  <a:pt x="75" y="0"/>
                </a:lnTo>
                <a:lnTo>
                  <a:pt x="188" y="0"/>
                </a:lnTo>
              </a:path>
            </a:pathLst>
          </a:custGeom>
          <a:solidFill>
            <a:srgbClr val="DADADA"/>
          </a:solidFill>
          <a:ln w="12700" cap="rnd" cmpd="sng">
            <a:solidFill>
              <a:srgbClr val="000000"/>
            </a:solidFill>
            <a:prstDash val="solid"/>
            <a:round/>
            <a:headEnd/>
            <a:tailEnd/>
          </a:ln>
          <a:effectLst>
            <a:outerShdw dist="107763" dir="2700000" algn="ctr" rotWithShape="0">
              <a:schemeClr val="bg1"/>
            </a:outerShdw>
          </a:effectLst>
        </p:spPr>
        <p:txBody>
          <a:bodyPr/>
          <a:lstStyle/>
          <a:p>
            <a:endParaRPr lang="en-US"/>
          </a:p>
        </p:txBody>
      </p:sp>
      <p:sp>
        <p:nvSpPr>
          <p:cNvPr id="71791" name="Freeform 137"/>
          <p:cNvSpPr>
            <a:spLocks/>
          </p:cNvSpPr>
          <p:nvPr/>
        </p:nvSpPr>
        <p:spPr bwMode="auto">
          <a:xfrm>
            <a:off x="1600200" y="3581400"/>
            <a:ext cx="152400" cy="306388"/>
          </a:xfrm>
          <a:custGeom>
            <a:avLst/>
            <a:gdLst>
              <a:gd name="T0" fmla="*/ 2147483647 w 145"/>
              <a:gd name="T1" fmla="*/ 0 h 97"/>
              <a:gd name="T2" fmla="*/ 2147483647 w 145"/>
              <a:gd name="T3" fmla="*/ 2147483647 h 97"/>
              <a:gd name="T4" fmla="*/ 0 w 145"/>
              <a:gd name="T5" fmla="*/ 2147483647 h 97"/>
              <a:gd name="T6" fmla="*/ 0 60000 65536"/>
              <a:gd name="T7" fmla="*/ 0 60000 65536"/>
              <a:gd name="T8" fmla="*/ 0 60000 65536"/>
              <a:gd name="T9" fmla="*/ 0 w 145"/>
              <a:gd name="T10" fmla="*/ 0 h 97"/>
              <a:gd name="T11" fmla="*/ 145 w 145"/>
              <a:gd name="T12" fmla="*/ 97 h 97"/>
            </a:gdLst>
            <a:ahLst/>
            <a:cxnLst>
              <a:cxn ang="T6">
                <a:pos x="T0" y="T1"/>
              </a:cxn>
              <a:cxn ang="T7">
                <a:pos x="T2" y="T3"/>
              </a:cxn>
              <a:cxn ang="T8">
                <a:pos x="T4" y="T5"/>
              </a:cxn>
            </a:cxnLst>
            <a:rect l="T9" t="T10" r="T11" b="T12"/>
            <a:pathLst>
              <a:path w="145" h="97">
                <a:moveTo>
                  <a:pt x="144" y="0"/>
                </a:moveTo>
                <a:lnTo>
                  <a:pt x="144" y="96"/>
                </a:lnTo>
                <a:lnTo>
                  <a:pt x="0" y="9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92" name="Freeform 138"/>
          <p:cNvSpPr>
            <a:spLocks/>
          </p:cNvSpPr>
          <p:nvPr/>
        </p:nvSpPr>
        <p:spPr bwMode="auto">
          <a:xfrm>
            <a:off x="1600200" y="4038600"/>
            <a:ext cx="152400" cy="304800"/>
          </a:xfrm>
          <a:custGeom>
            <a:avLst/>
            <a:gdLst>
              <a:gd name="T0" fmla="*/ 2147483647 w 145"/>
              <a:gd name="T1" fmla="*/ 2147483647 h 97"/>
              <a:gd name="T2" fmla="*/ 2147483647 w 145"/>
              <a:gd name="T3" fmla="*/ 0 h 97"/>
              <a:gd name="T4" fmla="*/ 0 w 145"/>
              <a:gd name="T5" fmla="*/ 0 h 97"/>
              <a:gd name="T6" fmla="*/ 0 60000 65536"/>
              <a:gd name="T7" fmla="*/ 0 60000 65536"/>
              <a:gd name="T8" fmla="*/ 0 60000 65536"/>
              <a:gd name="T9" fmla="*/ 0 w 145"/>
              <a:gd name="T10" fmla="*/ 0 h 97"/>
              <a:gd name="T11" fmla="*/ 145 w 145"/>
              <a:gd name="T12" fmla="*/ 97 h 97"/>
            </a:gdLst>
            <a:ahLst/>
            <a:cxnLst>
              <a:cxn ang="T6">
                <a:pos x="T0" y="T1"/>
              </a:cxn>
              <a:cxn ang="T7">
                <a:pos x="T2" y="T3"/>
              </a:cxn>
              <a:cxn ang="T8">
                <a:pos x="T4" y="T5"/>
              </a:cxn>
            </a:cxnLst>
            <a:rect l="T9" t="T10" r="T11" b="T12"/>
            <a:pathLst>
              <a:path w="145" h="97">
                <a:moveTo>
                  <a:pt x="144" y="96"/>
                </a:moveTo>
                <a:lnTo>
                  <a:pt x="144"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93" name="Line 139"/>
          <p:cNvSpPr>
            <a:spLocks noChangeShapeType="1"/>
          </p:cNvSpPr>
          <p:nvPr/>
        </p:nvSpPr>
        <p:spPr bwMode="auto">
          <a:xfrm flipH="1">
            <a:off x="228600" y="3978275"/>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94" name="Rectangle 140"/>
          <p:cNvSpPr>
            <a:spLocks noChangeArrowheads="1"/>
          </p:cNvSpPr>
          <p:nvPr/>
        </p:nvSpPr>
        <p:spPr bwMode="auto">
          <a:xfrm>
            <a:off x="152400" y="37496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latin typeface="Arial" charset="0"/>
              </a:rPr>
              <a:t>Interrupt [$FFE8, E9]</a:t>
            </a:r>
          </a:p>
        </p:txBody>
      </p:sp>
      <p:sp>
        <p:nvSpPr>
          <p:cNvPr id="71795" name="Rectangle 141"/>
          <p:cNvSpPr>
            <a:spLocks noChangeArrowheads="1"/>
          </p:cNvSpPr>
          <p:nvPr/>
        </p:nvSpPr>
        <p:spPr bwMode="auto">
          <a:xfrm>
            <a:off x="1752600" y="3810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t>(bit 7)</a:t>
            </a:r>
          </a:p>
        </p:txBody>
      </p:sp>
      <p:sp>
        <p:nvSpPr>
          <p:cNvPr id="71796" name="Rectangle 143"/>
          <p:cNvSpPr>
            <a:spLocks noChangeArrowheads="1"/>
          </p:cNvSpPr>
          <p:nvPr/>
        </p:nvSpPr>
        <p:spPr bwMode="auto">
          <a:xfrm>
            <a:off x="228600" y="3124200"/>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TFLG1   $004E</a:t>
            </a:r>
          </a:p>
        </p:txBody>
      </p:sp>
      <p:sp>
        <p:nvSpPr>
          <p:cNvPr id="71797" name="Rectangle 144"/>
          <p:cNvSpPr>
            <a:spLocks noChangeArrowheads="1"/>
          </p:cNvSpPr>
          <p:nvPr/>
        </p:nvSpPr>
        <p:spPr bwMode="auto">
          <a:xfrm>
            <a:off x="152400" y="4191000"/>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TMSK1   $004C</a:t>
            </a:r>
          </a:p>
        </p:txBody>
      </p:sp>
      <p:sp>
        <p:nvSpPr>
          <p:cNvPr id="71798" name="Line 66"/>
          <p:cNvSpPr>
            <a:spLocks noChangeShapeType="1"/>
          </p:cNvSpPr>
          <p:nvPr/>
        </p:nvSpPr>
        <p:spPr bwMode="auto">
          <a:xfrm>
            <a:off x="5257800" y="2133600"/>
            <a:ext cx="0" cy="396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99" name="Line 146"/>
          <p:cNvSpPr>
            <a:spLocks noChangeShapeType="1"/>
          </p:cNvSpPr>
          <p:nvPr/>
        </p:nvSpPr>
        <p:spPr bwMode="auto">
          <a:xfrm>
            <a:off x="1828800" y="45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0" name="Line 147"/>
          <p:cNvSpPr>
            <a:spLocks noChangeShapeType="1"/>
          </p:cNvSpPr>
          <p:nvPr/>
        </p:nvSpPr>
        <p:spPr bwMode="auto">
          <a:xfrm>
            <a:off x="1981200" y="45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1" name="Line 148"/>
          <p:cNvSpPr>
            <a:spLocks noChangeShapeType="1"/>
          </p:cNvSpPr>
          <p:nvPr/>
        </p:nvSpPr>
        <p:spPr bwMode="auto">
          <a:xfrm>
            <a:off x="2133600" y="45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2" name="Line 149"/>
          <p:cNvSpPr>
            <a:spLocks noChangeShapeType="1"/>
          </p:cNvSpPr>
          <p:nvPr/>
        </p:nvSpPr>
        <p:spPr bwMode="auto">
          <a:xfrm>
            <a:off x="2286000" y="45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3" name="Line 150"/>
          <p:cNvSpPr>
            <a:spLocks noChangeShapeType="1"/>
          </p:cNvSpPr>
          <p:nvPr/>
        </p:nvSpPr>
        <p:spPr bwMode="auto">
          <a:xfrm>
            <a:off x="2438400" y="45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4" name="Line 151"/>
          <p:cNvSpPr>
            <a:spLocks noChangeShapeType="1"/>
          </p:cNvSpPr>
          <p:nvPr/>
        </p:nvSpPr>
        <p:spPr bwMode="auto">
          <a:xfrm>
            <a:off x="2590800" y="45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5" name="Line 152"/>
          <p:cNvSpPr>
            <a:spLocks noChangeShapeType="1"/>
          </p:cNvSpPr>
          <p:nvPr/>
        </p:nvSpPr>
        <p:spPr bwMode="auto">
          <a:xfrm>
            <a:off x="2743200" y="45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6" name="Line 153"/>
          <p:cNvSpPr>
            <a:spLocks noChangeShapeType="1"/>
          </p:cNvSpPr>
          <p:nvPr/>
        </p:nvSpPr>
        <p:spPr bwMode="auto">
          <a:xfrm>
            <a:off x="1828800" y="502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7" name="Line 154"/>
          <p:cNvSpPr>
            <a:spLocks noChangeShapeType="1"/>
          </p:cNvSpPr>
          <p:nvPr/>
        </p:nvSpPr>
        <p:spPr bwMode="auto">
          <a:xfrm>
            <a:off x="1981200" y="502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8" name="Line 155"/>
          <p:cNvSpPr>
            <a:spLocks noChangeShapeType="1"/>
          </p:cNvSpPr>
          <p:nvPr/>
        </p:nvSpPr>
        <p:spPr bwMode="auto">
          <a:xfrm>
            <a:off x="2133600" y="502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9" name="Line 156"/>
          <p:cNvSpPr>
            <a:spLocks noChangeShapeType="1"/>
          </p:cNvSpPr>
          <p:nvPr/>
        </p:nvSpPr>
        <p:spPr bwMode="auto">
          <a:xfrm>
            <a:off x="2286000" y="502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0" name="Line 157"/>
          <p:cNvSpPr>
            <a:spLocks noChangeShapeType="1"/>
          </p:cNvSpPr>
          <p:nvPr/>
        </p:nvSpPr>
        <p:spPr bwMode="auto">
          <a:xfrm>
            <a:off x="2438400" y="502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1" name="Line 158"/>
          <p:cNvSpPr>
            <a:spLocks noChangeShapeType="1"/>
          </p:cNvSpPr>
          <p:nvPr/>
        </p:nvSpPr>
        <p:spPr bwMode="auto">
          <a:xfrm>
            <a:off x="2590800" y="502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2" name="Line 159"/>
          <p:cNvSpPr>
            <a:spLocks noChangeShapeType="1"/>
          </p:cNvSpPr>
          <p:nvPr/>
        </p:nvSpPr>
        <p:spPr bwMode="auto">
          <a:xfrm>
            <a:off x="2743200" y="502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3" name="Line 160"/>
          <p:cNvSpPr>
            <a:spLocks noChangeShapeType="1"/>
          </p:cNvSpPr>
          <p:nvPr/>
        </p:nvSpPr>
        <p:spPr bwMode="auto">
          <a:xfrm>
            <a:off x="3733800" y="5791200"/>
            <a:ext cx="0" cy="3810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4" name="Line 161"/>
          <p:cNvSpPr>
            <a:spLocks noChangeShapeType="1"/>
          </p:cNvSpPr>
          <p:nvPr/>
        </p:nvSpPr>
        <p:spPr bwMode="auto">
          <a:xfrm>
            <a:off x="7543800" y="4953000"/>
            <a:ext cx="0" cy="6858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5" name="Line 162"/>
          <p:cNvSpPr>
            <a:spLocks noChangeShapeType="1"/>
          </p:cNvSpPr>
          <p:nvPr/>
        </p:nvSpPr>
        <p:spPr bwMode="auto">
          <a:xfrm rot="-5400000">
            <a:off x="2476500" y="647700"/>
            <a:ext cx="0" cy="3810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6" name="Line 163"/>
          <p:cNvSpPr>
            <a:spLocks noChangeShapeType="1"/>
          </p:cNvSpPr>
          <p:nvPr/>
        </p:nvSpPr>
        <p:spPr bwMode="auto">
          <a:xfrm>
            <a:off x="6096000" y="4648200"/>
            <a:ext cx="0" cy="6858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7" name="Line 164"/>
          <p:cNvSpPr>
            <a:spLocks noChangeShapeType="1"/>
          </p:cNvSpPr>
          <p:nvPr/>
        </p:nvSpPr>
        <p:spPr bwMode="auto">
          <a:xfrm>
            <a:off x="8305800" y="4724400"/>
            <a:ext cx="0" cy="6858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8" name="Line 165"/>
          <p:cNvSpPr>
            <a:spLocks noChangeShapeType="1"/>
          </p:cNvSpPr>
          <p:nvPr/>
        </p:nvSpPr>
        <p:spPr bwMode="auto">
          <a:xfrm>
            <a:off x="1828800" y="4343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9" name="Line 166"/>
          <p:cNvSpPr>
            <a:spLocks noChangeShapeType="1"/>
          </p:cNvSpPr>
          <p:nvPr/>
        </p:nvSpPr>
        <p:spPr bwMode="auto">
          <a:xfrm>
            <a:off x="1981200" y="4343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0" name="Line 167"/>
          <p:cNvSpPr>
            <a:spLocks noChangeShapeType="1"/>
          </p:cNvSpPr>
          <p:nvPr/>
        </p:nvSpPr>
        <p:spPr bwMode="auto">
          <a:xfrm>
            <a:off x="2133600" y="4343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1" name="Line 168"/>
          <p:cNvSpPr>
            <a:spLocks noChangeShapeType="1"/>
          </p:cNvSpPr>
          <p:nvPr/>
        </p:nvSpPr>
        <p:spPr bwMode="auto">
          <a:xfrm>
            <a:off x="2286000" y="4343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2" name="Line 169"/>
          <p:cNvSpPr>
            <a:spLocks noChangeShapeType="1"/>
          </p:cNvSpPr>
          <p:nvPr/>
        </p:nvSpPr>
        <p:spPr bwMode="auto">
          <a:xfrm>
            <a:off x="2438400" y="4343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3" name="Line 170"/>
          <p:cNvSpPr>
            <a:spLocks noChangeShapeType="1"/>
          </p:cNvSpPr>
          <p:nvPr/>
        </p:nvSpPr>
        <p:spPr bwMode="auto">
          <a:xfrm>
            <a:off x="2590800" y="4343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4" name="Line 171"/>
          <p:cNvSpPr>
            <a:spLocks noChangeShapeType="1"/>
          </p:cNvSpPr>
          <p:nvPr/>
        </p:nvSpPr>
        <p:spPr bwMode="auto">
          <a:xfrm>
            <a:off x="2743200" y="4343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5" name="Line 172"/>
          <p:cNvSpPr>
            <a:spLocks noChangeShapeType="1"/>
          </p:cNvSpPr>
          <p:nvPr/>
        </p:nvSpPr>
        <p:spPr bwMode="auto">
          <a:xfrm>
            <a:off x="18288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6" name="Line 173"/>
          <p:cNvSpPr>
            <a:spLocks noChangeShapeType="1"/>
          </p:cNvSpPr>
          <p:nvPr/>
        </p:nvSpPr>
        <p:spPr bwMode="auto">
          <a:xfrm>
            <a:off x="19812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7" name="Line 174"/>
          <p:cNvSpPr>
            <a:spLocks noChangeShapeType="1"/>
          </p:cNvSpPr>
          <p:nvPr/>
        </p:nvSpPr>
        <p:spPr bwMode="auto">
          <a:xfrm>
            <a:off x="21336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8" name="Line 175"/>
          <p:cNvSpPr>
            <a:spLocks noChangeShapeType="1"/>
          </p:cNvSpPr>
          <p:nvPr/>
        </p:nvSpPr>
        <p:spPr bwMode="auto">
          <a:xfrm>
            <a:off x="22860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9" name="Line 176"/>
          <p:cNvSpPr>
            <a:spLocks noChangeShapeType="1"/>
          </p:cNvSpPr>
          <p:nvPr/>
        </p:nvSpPr>
        <p:spPr bwMode="auto">
          <a:xfrm>
            <a:off x="24384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30" name="Line 177"/>
          <p:cNvSpPr>
            <a:spLocks noChangeShapeType="1"/>
          </p:cNvSpPr>
          <p:nvPr/>
        </p:nvSpPr>
        <p:spPr bwMode="auto">
          <a:xfrm>
            <a:off x="25908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31" name="Line 178"/>
          <p:cNvSpPr>
            <a:spLocks noChangeShapeType="1"/>
          </p:cNvSpPr>
          <p:nvPr/>
        </p:nvSpPr>
        <p:spPr bwMode="auto">
          <a:xfrm>
            <a:off x="2743200" y="32766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32" name="Line 179"/>
          <p:cNvSpPr>
            <a:spLocks noChangeShapeType="1"/>
          </p:cNvSpPr>
          <p:nvPr/>
        </p:nvSpPr>
        <p:spPr bwMode="auto">
          <a:xfrm flipH="1">
            <a:off x="838200" y="1524000"/>
            <a:ext cx="838200" cy="0"/>
          </a:xfrm>
          <a:prstGeom prst="line">
            <a:avLst/>
          </a:prstGeom>
          <a:noFill/>
          <a:ln w="25400">
            <a:solidFill>
              <a:schemeClr val="tx1"/>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33" name="Rectangle 180"/>
          <p:cNvSpPr>
            <a:spLocks noChangeArrowheads="1"/>
          </p:cNvSpPr>
          <p:nvPr/>
        </p:nvSpPr>
        <p:spPr bwMode="auto">
          <a:xfrm>
            <a:off x="76200" y="12192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TCNT   $0044-45</a:t>
            </a:r>
          </a:p>
        </p:txBody>
      </p:sp>
      <p:sp>
        <p:nvSpPr>
          <p:cNvPr id="71834" name="Rectangle 181"/>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819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820EA33-3102-42FA-ACB4-C1E7E6A74912}" type="slidenum">
              <a:rPr lang="en-US" altLang="en-US" sz="1800" smtClean="0">
                <a:solidFill>
                  <a:srgbClr val="8A3704"/>
                </a:solidFill>
              </a:rPr>
              <a:pPr>
                <a:spcBef>
                  <a:spcPct val="0"/>
                </a:spcBef>
                <a:buSzTx/>
                <a:buFontTx/>
                <a:buNone/>
              </a:pPr>
              <a:t>7</a:t>
            </a:fld>
            <a:endParaRPr lang="en-US" altLang="en-US" sz="1800" smtClean="0">
              <a:solidFill>
                <a:srgbClr val="8A3704"/>
              </a:solidFill>
            </a:endParaRPr>
          </a:p>
        </p:txBody>
      </p:sp>
      <p:sp>
        <p:nvSpPr>
          <p:cNvPr id="8197" name="Text Box 4"/>
          <p:cNvSpPr txBox="1">
            <a:spLocks noChangeArrowheads="1"/>
          </p:cNvSpPr>
          <p:nvPr/>
        </p:nvSpPr>
        <p:spPr bwMode="auto">
          <a:xfrm>
            <a:off x="1066800" y="457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TEN</a:t>
            </a:r>
          </a:p>
        </p:txBody>
      </p:sp>
      <p:sp>
        <p:nvSpPr>
          <p:cNvPr id="8198" name="Text Box 5"/>
          <p:cNvSpPr txBox="1">
            <a:spLocks noChangeArrowheads="1"/>
          </p:cNvSpPr>
          <p:nvPr/>
        </p:nvSpPr>
        <p:spPr bwMode="auto">
          <a:xfrm>
            <a:off x="1905000" y="457200"/>
            <a:ext cx="9144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TSWAI</a:t>
            </a:r>
          </a:p>
        </p:txBody>
      </p:sp>
      <p:sp>
        <p:nvSpPr>
          <p:cNvPr id="8199" name="Text Box 6"/>
          <p:cNvSpPr txBox="1">
            <a:spLocks noChangeArrowheads="1"/>
          </p:cNvSpPr>
          <p:nvPr/>
        </p:nvSpPr>
        <p:spPr bwMode="auto">
          <a:xfrm>
            <a:off x="2819400" y="457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TSfRZ</a:t>
            </a:r>
          </a:p>
        </p:txBody>
      </p:sp>
      <p:sp>
        <p:nvSpPr>
          <p:cNvPr id="8200" name="Text Box 7"/>
          <p:cNvSpPr txBox="1">
            <a:spLocks noChangeArrowheads="1"/>
          </p:cNvSpPr>
          <p:nvPr/>
        </p:nvSpPr>
        <p:spPr bwMode="auto">
          <a:xfrm>
            <a:off x="3657600" y="457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TffCA</a:t>
            </a:r>
          </a:p>
        </p:txBody>
      </p:sp>
      <p:sp>
        <p:nvSpPr>
          <p:cNvPr id="8201" name="Text Box 8"/>
          <p:cNvSpPr txBox="1">
            <a:spLocks noChangeArrowheads="1"/>
          </p:cNvSpPr>
          <p:nvPr/>
        </p:nvSpPr>
        <p:spPr bwMode="auto">
          <a:xfrm>
            <a:off x="4495800" y="457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0</a:t>
            </a:r>
          </a:p>
        </p:txBody>
      </p:sp>
      <p:sp>
        <p:nvSpPr>
          <p:cNvPr id="8202" name="Text Box 9"/>
          <p:cNvSpPr txBox="1">
            <a:spLocks noChangeArrowheads="1"/>
          </p:cNvSpPr>
          <p:nvPr/>
        </p:nvSpPr>
        <p:spPr bwMode="auto">
          <a:xfrm>
            <a:off x="5334000" y="457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0</a:t>
            </a:r>
          </a:p>
        </p:txBody>
      </p:sp>
      <p:sp>
        <p:nvSpPr>
          <p:cNvPr id="8203" name="Text Box 10"/>
          <p:cNvSpPr txBox="1">
            <a:spLocks noChangeArrowheads="1"/>
          </p:cNvSpPr>
          <p:nvPr/>
        </p:nvSpPr>
        <p:spPr bwMode="auto">
          <a:xfrm>
            <a:off x="6172200" y="457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0</a:t>
            </a:r>
          </a:p>
        </p:txBody>
      </p:sp>
      <p:sp>
        <p:nvSpPr>
          <p:cNvPr id="8204" name="Text Box 11"/>
          <p:cNvSpPr txBox="1">
            <a:spLocks noChangeArrowheads="1"/>
          </p:cNvSpPr>
          <p:nvPr/>
        </p:nvSpPr>
        <p:spPr bwMode="auto">
          <a:xfrm>
            <a:off x="7010400" y="457200"/>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0</a:t>
            </a:r>
          </a:p>
        </p:txBody>
      </p:sp>
      <p:sp>
        <p:nvSpPr>
          <p:cNvPr id="8205" name="Text Box 12"/>
          <p:cNvSpPr txBox="1">
            <a:spLocks noChangeArrowheads="1"/>
          </p:cNvSpPr>
          <p:nvPr/>
        </p:nvSpPr>
        <p:spPr bwMode="auto">
          <a:xfrm>
            <a:off x="13716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06" name="Text Box 13"/>
          <p:cNvSpPr txBox="1">
            <a:spLocks noChangeArrowheads="1"/>
          </p:cNvSpPr>
          <p:nvPr/>
        </p:nvSpPr>
        <p:spPr bwMode="auto">
          <a:xfrm>
            <a:off x="22098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07" name="Text Box 14"/>
          <p:cNvSpPr txBox="1">
            <a:spLocks noChangeArrowheads="1"/>
          </p:cNvSpPr>
          <p:nvPr/>
        </p:nvSpPr>
        <p:spPr bwMode="auto">
          <a:xfrm>
            <a:off x="31242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08" name="Text Box 15"/>
          <p:cNvSpPr txBox="1">
            <a:spLocks noChangeArrowheads="1"/>
          </p:cNvSpPr>
          <p:nvPr/>
        </p:nvSpPr>
        <p:spPr bwMode="auto">
          <a:xfrm>
            <a:off x="39624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09" name="Text Box 16"/>
          <p:cNvSpPr txBox="1">
            <a:spLocks noChangeArrowheads="1"/>
          </p:cNvSpPr>
          <p:nvPr/>
        </p:nvSpPr>
        <p:spPr bwMode="auto">
          <a:xfrm>
            <a:off x="48006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10" name="Text Box 17"/>
          <p:cNvSpPr txBox="1">
            <a:spLocks noChangeArrowheads="1"/>
          </p:cNvSpPr>
          <p:nvPr/>
        </p:nvSpPr>
        <p:spPr bwMode="auto">
          <a:xfrm>
            <a:off x="56388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11" name="Text Box 18"/>
          <p:cNvSpPr txBox="1">
            <a:spLocks noChangeArrowheads="1"/>
          </p:cNvSpPr>
          <p:nvPr/>
        </p:nvSpPr>
        <p:spPr bwMode="auto">
          <a:xfrm>
            <a:off x="64770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12" name="Text Box 19"/>
          <p:cNvSpPr txBox="1">
            <a:spLocks noChangeArrowheads="1"/>
          </p:cNvSpPr>
          <p:nvPr/>
        </p:nvSpPr>
        <p:spPr bwMode="auto">
          <a:xfrm>
            <a:off x="7315200" y="806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8213" name="Text Box 20"/>
          <p:cNvSpPr txBox="1">
            <a:spLocks noChangeArrowheads="1"/>
          </p:cNvSpPr>
          <p:nvPr/>
        </p:nvSpPr>
        <p:spPr bwMode="auto">
          <a:xfrm>
            <a:off x="1828800" y="990600"/>
            <a:ext cx="510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System Control Register 1 (TSCR)</a:t>
            </a:r>
          </a:p>
        </p:txBody>
      </p:sp>
      <p:sp>
        <p:nvSpPr>
          <p:cNvPr id="8214" name="Text Box 21"/>
          <p:cNvSpPr txBox="1">
            <a:spLocks noChangeArrowheads="1"/>
          </p:cNvSpPr>
          <p:nvPr/>
        </p:nvSpPr>
        <p:spPr bwMode="auto">
          <a:xfrm>
            <a:off x="990600" y="1371600"/>
            <a:ext cx="7010400"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TEN – timer enable bit</a:t>
            </a:r>
          </a:p>
          <a:p>
            <a:pPr lvl="1">
              <a:lnSpc>
                <a:spcPct val="80000"/>
              </a:lnSpc>
              <a:buClr>
                <a:srgbClr val="8E4700"/>
              </a:buClr>
              <a:buSzTx/>
              <a:buFont typeface="Wingdings" pitchFamily="2" charset="2"/>
              <a:buNone/>
            </a:pPr>
            <a:r>
              <a:rPr lang="en-US" altLang="en-US" sz="1400">
                <a:sym typeface="Symbol" pitchFamily="18" charset="2"/>
              </a:rPr>
              <a:t>	0 = disable timer; this can be used to save power consumption.</a:t>
            </a:r>
          </a:p>
          <a:p>
            <a:pPr lvl="1">
              <a:lnSpc>
                <a:spcPct val="80000"/>
              </a:lnSpc>
              <a:buClr>
                <a:srgbClr val="8E4700"/>
              </a:buClr>
              <a:buSzTx/>
              <a:buFont typeface="Wingdings" pitchFamily="2" charset="2"/>
              <a:buNone/>
            </a:pPr>
            <a:r>
              <a:rPr lang="en-US" altLang="en-US" sz="1400">
                <a:sym typeface="Symbol" pitchFamily="18" charset="2"/>
              </a:rPr>
              <a:t>	1 = allows timer to function normally.</a:t>
            </a:r>
          </a:p>
          <a:p>
            <a:pPr lvl="1">
              <a:lnSpc>
                <a:spcPct val="80000"/>
              </a:lnSpc>
              <a:buClr>
                <a:srgbClr val="8E4700"/>
              </a:buClr>
              <a:buSzTx/>
              <a:buFont typeface="Wingdings" pitchFamily="2" charset="2"/>
              <a:buNone/>
            </a:pPr>
            <a:r>
              <a:rPr lang="en-US" altLang="en-US" sz="1400">
                <a:sym typeface="Symbol" pitchFamily="18" charset="2"/>
              </a:rPr>
              <a:t>TSWAI – timer stops while in wait mode bit.</a:t>
            </a:r>
          </a:p>
          <a:p>
            <a:pPr lvl="1">
              <a:lnSpc>
                <a:spcPct val="80000"/>
              </a:lnSpc>
              <a:buClr>
                <a:srgbClr val="8E4700"/>
              </a:buClr>
              <a:buSzTx/>
              <a:buFont typeface="Wingdings" pitchFamily="2" charset="2"/>
              <a:buNone/>
            </a:pPr>
            <a:r>
              <a:rPr lang="en-US" altLang="en-US" sz="1400">
                <a:sym typeface="Symbol" pitchFamily="18" charset="2"/>
              </a:rPr>
              <a:t>	0 = allow timer to continue running during wait mode.</a:t>
            </a:r>
          </a:p>
          <a:p>
            <a:pPr lvl="1">
              <a:lnSpc>
                <a:spcPct val="80000"/>
              </a:lnSpc>
              <a:buClr>
                <a:srgbClr val="8E4700"/>
              </a:buClr>
              <a:buSzTx/>
              <a:buFont typeface="Wingdings" pitchFamily="2" charset="2"/>
              <a:buNone/>
            </a:pPr>
            <a:r>
              <a:rPr lang="en-US" altLang="en-US" sz="1400">
                <a:sym typeface="Symbol" pitchFamily="18" charset="2"/>
              </a:rPr>
              <a:t>	1 = disable timer when MCU is in wait mode.</a:t>
            </a:r>
          </a:p>
          <a:p>
            <a:pPr lvl="1">
              <a:lnSpc>
                <a:spcPct val="80000"/>
              </a:lnSpc>
              <a:buClr>
                <a:srgbClr val="8E4700"/>
              </a:buClr>
              <a:buSzTx/>
              <a:buFont typeface="Wingdings" pitchFamily="2" charset="2"/>
              <a:buNone/>
            </a:pPr>
            <a:r>
              <a:rPr lang="en-US" altLang="en-US" sz="1400">
                <a:sym typeface="Symbol" pitchFamily="18" charset="2"/>
              </a:rPr>
              <a:t>TSFRZ – timer and modulus counter stop while in freeze mode.</a:t>
            </a:r>
          </a:p>
          <a:p>
            <a:pPr lvl="1">
              <a:lnSpc>
                <a:spcPct val="80000"/>
              </a:lnSpc>
              <a:buClr>
                <a:srgbClr val="8E4700"/>
              </a:buClr>
              <a:buSzTx/>
              <a:buFont typeface="Wingdings" pitchFamily="2" charset="2"/>
              <a:buNone/>
            </a:pPr>
            <a:r>
              <a:rPr lang="en-US" altLang="en-US" sz="1400">
                <a:sym typeface="Symbol" pitchFamily="18" charset="2"/>
              </a:rPr>
              <a:t>	0 = allows timer and modulus counter to continue running during freeze mode.</a:t>
            </a:r>
          </a:p>
          <a:p>
            <a:pPr lvl="1">
              <a:lnSpc>
                <a:spcPct val="80000"/>
              </a:lnSpc>
              <a:buClr>
                <a:srgbClr val="8E4700"/>
              </a:buClr>
              <a:buSzTx/>
              <a:buFont typeface="Wingdings" pitchFamily="2" charset="2"/>
              <a:buNone/>
            </a:pPr>
            <a:r>
              <a:rPr lang="en-US" altLang="en-US" sz="1400">
                <a:sym typeface="Symbol" pitchFamily="18" charset="2"/>
              </a:rPr>
              <a:t>	1 = disable timer and modulus counter when MCU is in freeze mode.</a:t>
            </a:r>
          </a:p>
          <a:p>
            <a:pPr lvl="1">
              <a:lnSpc>
                <a:spcPct val="80000"/>
              </a:lnSpc>
              <a:buClr>
                <a:srgbClr val="8E4700"/>
              </a:buClr>
              <a:buSzTx/>
              <a:buFont typeface="Wingdings" pitchFamily="2" charset="2"/>
              <a:buNone/>
            </a:pPr>
            <a:r>
              <a:rPr lang="en-US" altLang="en-US" sz="1400">
                <a:sym typeface="Symbol" pitchFamily="18" charset="2"/>
              </a:rPr>
              <a:t>TFFCA – timer fast flag clear all bit</a:t>
            </a:r>
          </a:p>
          <a:p>
            <a:pPr lvl="1">
              <a:lnSpc>
                <a:spcPct val="80000"/>
              </a:lnSpc>
              <a:buClr>
                <a:srgbClr val="8E4700"/>
              </a:buClr>
              <a:buSzTx/>
              <a:buFont typeface="Wingdings" pitchFamily="2" charset="2"/>
              <a:buNone/>
            </a:pPr>
            <a:r>
              <a:rPr lang="en-US" altLang="en-US" sz="1400">
                <a:sym typeface="Symbol" pitchFamily="18" charset="2"/>
              </a:rPr>
              <a:t>	0 = allows timer flag clearing to function normally.</a:t>
            </a:r>
          </a:p>
          <a:p>
            <a:pPr lvl="1">
              <a:lnSpc>
                <a:spcPct val="80000"/>
              </a:lnSpc>
              <a:buClr>
                <a:srgbClr val="8E4700"/>
              </a:buClr>
              <a:buSzTx/>
              <a:buFont typeface="Wingdings" pitchFamily="2" charset="2"/>
              <a:buNone/>
            </a:pPr>
            <a:r>
              <a:rPr lang="en-US" altLang="en-US" sz="1400">
                <a:sym typeface="Symbol" pitchFamily="18" charset="2"/>
              </a:rPr>
              <a:t>	1 = for TFLG1, a read from an input capture or a write to the output compare </a:t>
            </a:r>
          </a:p>
          <a:p>
            <a:pPr lvl="1">
              <a:lnSpc>
                <a:spcPct val="80000"/>
              </a:lnSpc>
              <a:buClr>
                <a:srgbClr val="8E4700"/>
              </a:buClr>
              <a:buSzTx/>
              <a:buFont typeface="Wingdings" pitchFamily="2" charset="2"/>
              <a:buNone/>
            </a:pPr>
            <a:r>
              <a:rPr lang="en-US" altLang="en-US" sz="1400">
                <a:sym typeface="Symbol" pitchFamily="18" charset="2"/>
              </a:rPr>
              <a:t>	      channel causes the corresponding channel flag, Cnf, to be cleared. For TFLG2, </a:t>
            </a:r>
          </a:p>
          <a:p>
            <a:pPr lvl="1">
              <a:lnSpc>
                <a:spcPct val="80000"/>
              </a:lnSpc>
              <a:buClr>
                <a:srgbClr val="8E4700"/>
              </a:buClr>
              <a:buSzTx/>
              <a:buFont typeface="Wingdings" pitchFamily="2" charset="2"/>
              <a:buNone/>
            </a:pPr>
            <a:r>
              <a:rPr lang="en-US" altLang="en-US" sz="1400">
                <a:sym typeface="Symbol" pitchFamily="18" charset="2"/>
              </a:rPr>
              <a:t>	      any access to the TCNT register clears the TOF flag. Any access to PACN3 </a:t>
            </a:r>
          </a:p>
          <a:p>
            <a:pPr lvl="1">
              <a:lnSpc>
                <a:spcPct val="80000"/>
              </a:lnSpc>
              <a:buClr>
                <a:srgbClr val="8E4700"/>
              </a:buClr>
              <a:buSzTx/>
              <a:buFont typeface="Wingdings" pitchFamily="2" charset="2"/>
              <a:buNone/>
            </a:pPr>
            <a:r>
              <a:rPr lang="en-US" altLang="en-US" sz="1400">
                <a:sym typeface="Symbol" pitchFamily="18" charset="2"/>
              </a:rPr>
              <a:t>	      and PACN2 registers clears the PAOVF and PAIF flags in the PAFLG </a:t>
            </a:r>
          </a:p>
          <a:p>
            <a:pPr lvl="1">
              <a:lnSpc>
                <a:spcPct val="80000"/>
              </a:lnSpc>
              <a:buClr>
                <a:srgbClr val="8E4700"/>
              </a:buClr>
              <a:buSzTx/>
              <a:buFont typeface="Wingdings" pitchFamily="2" charset="2"/>
              <a:buNone/>
            </a:pPr>
            <a:r>
              <a:rPr lang="en-US" altLang="en-US" sz="1400">
                <a:sym typeface="Symbol" pitchFamily="18" charset="2"/>
              </a:rPr>
              <a:t>	      register. Any access to PACN1and PACN0 registers clear the PBOVF flag in </a:t>
            </a:r>
          </a:p>
          <a:p>
            <a:pPr lvl="1">
              <a:lnSpc>
                <a:spcPct val="80000"/>
              </a:lnSpc>
              <a:buClr>
                <a:srgbClr val="8E4700"/>
              </a:buClr>
              <a:buSzTx/>
              <a:buFont typeface="Wingdings" pitchFamily="2" charset="2"/>
              <a:buNone/>
            </a:pPr>
            <a:r>
              <a:rPr lang="en-US" altLang="en-US" sz="1400">
                <a:sym typeface="Symbol" pitchFamily="18" charset="2"/>
              </a:rPr>
              <a:t>	      the PBFLG register.</a:t>
            </a:r>
          </a:p>
        </p:txBody>
      </p:sp>
      <p:sp>
        <p:nvSpPr>
          <p:cNvPr id="8215" name="Rectangle 22"/>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Counter Registers </a:t>
            </a:r>
            <a:r>
              <a:rPr lang="en-US" altLang="en-US" sz="1600" i="1" u="sng">
                <a:solidFill>
                  <a:srgbClr val="8A3704"/>
                </a:solidFill>
              </a:rPr>
              <a:t>cont’d …</a:t>
            </a:r>
          </a:p>
        </p:txBody>
      </p:sp>
      <p:sp>
        <p:nvSpPr>
          <p:cNvPr id="8216" name="Text Box 23"/>
          <p:cNvSpPr txBox="1">
            <a:spLocks noChangeArrowheads="1"/>
          </p:cNvSpPr>
          <p:nvPr/>
        </p:nvSpPr>
        <p:spPr bwMode="auto">
          <a:xfrm>
            <a:off x="457200" y="5029200"/>
            <a:ext cx="8229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
                <a:srgbClr val="8A3704"/>
              </a:buClr>
              <a:buSzTx/>
              <a:buFont typeface="Wingdings" pitchFamily="2" charset="2"/>
              <a:buChar char="Ø"/>
            </a:pPr>
            <a:r>
              <a:rPr lang="en-US" altLang="en-US" sz="2000"/>
              <a:t>All timer interrupt flags can be cleared by writing a 1 to them.</a:t>
            </a:r>
          </a:p>
          <a:p>
            <a:pPr>
              <a:spcBef>
                <a:spcPct val="50000"/>
              </a:spcBef>
              <a:buClr>
                <a:srgbClr val="8A3704"/>
              </a:buClr>
              <a:buSzTx/>
              <a:buFont typeface="Wingdings" pitchFamily="2" charset="2"/>
              <a:buChar char="Ø"/>
            </a:pPr>
            <a:r>
              <a:rPr lang="en-US" altLang="en-US" sz="2000"/>
              <a:t>There is a faster way to clear timer flags. When bit 4 of the TSCR register is set to 1, a read from or a write to the appropriate TC register will clear the corresponding flag.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270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27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AF67B38B-A851-4F2D-B11D-375CD95187DD}" type="slidenum">
              <a:rPr lang="en-US" altLang="en-US" sz="1800" smtClean="0">
                <a:solidFill>
                  <a:srgbClr val="8A3704"/>
                </a:solidFill>
              </a:rPr>
              <a:pPr>
                <a:spcBef>
                  <a:spcPct val="0"/>
                </a:spcBef>
                <a:buSzTx/>
                <a:buFontTx/>
                <a:buNone/>
              </a:pPr>
              <a:t>70</a:t>
            </a:fld>
            <a:endParaRPr lang="en-US" altLang="en-US" sz="1800" smtClean="0">
              <a:solidFill>
                <a:srgbClr val="8A3704"/>
              </a:solidFill>
            </a:endParaRPr>
          </a:p>
        </p:txBody>
      </p:sp>
      <p:sp>
        <p:nvSpPr>
          <p:cNvPr id="72709"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72710" name="Rectangle 5"/>
          <p:cNvSpPr>
            <a:spLocks noChangeArrowheads="1"/>
          </p:cNvSpPr>
          <p:nvPr/>
        </p:nvSpPr>
        <p:spPr bwMode="auto">
          <a:xfrm>
            <a:off x="381000" y="53340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30000"/>
              </a:spcBef>
              <a:buFontTx/>
              <a:buNone/>
            </a:pPr>
            <a:r>
              <a:rPr lang="en-US" altLang="en-US" sz="2000" b="1" i="1" dirty="0">
                <a:solidFill>
                  <a:srgbClr val="8A3704"/>
                </a:solidFill>
              </a:rPr>
              <a:t>Example-6</a:t>
            </a:r>
            <a:endParaRPr lang="en-US" altLang="en-US" sz="2000" dirty="0">
              <a:solidFill>
                <a:srgbClr val="8A3704"/>
              </a:solidFill>
            </a:endParaRPr>
          </a:p>
          <a:p>
            <a:pPr>
              <a:spcBef>
                <a:spcPct val="30000"/>
              </a:spcBef>
              <a:buClr>
                <a:srgbClr val="8A3704"/>
              </a:buClr>
              <a:buFont typeface="Wingdings" pitchFamily="2" charset="2"/>
              <a:buNone/>
            </a:pPr>
            <a:r>
              <a:rPr lang="en-US" altLang="en-US" sz="2000" dirty="0"/>
              <a:t>	What value should be written into </a:t>
            </a:r>
            <a:r>
              <a:rPr lang="en-US" altLang="en-US" sz="2000" dirty="0">
                <a:solidFill>
                  <a:srgbClr val="8A3704"/>
                </a:solidFill>
              </a:rPr>
              <a:t>OC7M</a:t>
            </a:r>
            <a:r>
              <a:rPr lang="en-US" altLang="en-US" sz="2000" dirty="0"/>
              <a:t> and </a:t>
            </a:r>
            <a:r>
              <a:rPr lang="en-US" altLang="en-US" sz="2000" dirty="0">
                <a:solidFill>
                  <a:srgbClr val="8A3704"/>
                </a:solidFill>
              </a:rPr>
              <a:t>OC7D</a:t>
            </a:r>
            <a:r>
              <a:rPr lang="en-US" altLang="en-US" sz="2000" dirty="0"/>
              <a:t> if one wants pins PT2, PT3, and PT4 to assume the values of 1, 0, and 1, respectively, when OC7 compare succeeds? </a:t>
            </a:r>
          </a:p>
        </p:txBody>
      </p:sp>
      <p:sp>
        <p:nvSpPr>
          <p:cNvPr id="72711" name="Rectangle 6"/>
          <p:cNvSpPr>
            <a:spLocks noChangeArrowheads="1"/>
          </p:cNvSpPr>
          <p:nvPr/>
        </p:nvSpPr>
        <p:spPr bwMode="auto">
          <a:xfrm>
            <a:off x="381000" y="2057400"/>
            <a:ext cx="8153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FontTx/>
              <a:buNone/>
            </a:pPr>
            <a:r>
              <a:rPr lang="en-US" altLang="en-US" sz="2000" b="1" i="1">
                <a:solidFill>
                  <a:srgbClr val="800000"/>
                </a:solidFill>
              </a:rPr>
              <a:t>Solution :</a:t>
            </a:r>
            <a:r>
              <a:rPr lang="en-US" altLang="en-US" sz="2000">
                <a:solidFill>
                  <a:srgbClr val="8A3704"/>
                </a:solidFill>
              </a:rPr>
              <a:t> </a:t>
            </a:r>
          </a:p>
          <a:p>
            <a:pPr>
              <a:lnSpc>
                <a:spcPct val="110000"/>
              </a:lnSpc>
              <a:spcBef>
                <a:spcPct val="50000"/>
              </a:spcBef>
              <a:buClr>
                <a:srgbClr val="8A3704"/>
              </a:buClr>
              <a:buFont typeface="Wingdings" pitchFamily="2" charset="2"/>
              <a:buNone/>
            </a:pPr>
            <a:r>
              <a:rPr lang="en-US" altLang="en-US" sz="2000"/>
              <a:t>	Bits 4, 3, and 2 of </a:t>
            </a:r>
            <a:r>
              <a:rPr lang="en-US" altLang="en-US" sz="2000">
                <a:solidFill>
                  <a:srgbClr val="8A3704"/>
                </a:solidFill>
              </a:rPr>
              <a:t>OC7M</a:t>
            </a:r>
            <a:r>
              <a:rPr lang="en-US" altLang="en-US" sz="2000"/>
              <a:t> must be set to 1, and bits 4, 3, and 2 of </a:t>
            </a:r>
            <a:r>
              <a:rPr lang="en-US" altLang="en-US" sz="2000">
                <a:solidFill>
                  <a:srgbClr val="8A3704"/>
                </a:solidFill>
              </a:rPr>
              <a:t>OC7D</a:t>
            </a:r>
            <a:r>
              <a:rPr lang="en-US" altLang="en-US" sz="2000"/>
              <a:t> should  be set to 1, 0, and 1, respectively. The following instruction sequence will set up these values:</a:t>
            </a:r>
          </a:p>
          <a:p>
            <a:pPr>
              <a:lnSpc>
                <a:spcPct val="110000"/>
              </a:lnSpc>
              <a:spcBef>
                <a:spcPct val="50000"/>
              </a:spcBef>
              <a:buClr>
                <a:srgbClr val="8A3704"/>
              </a:buClr>
              <a:buFont typeface="Wingdings" pitchFamily="2" charset="2"/>
              <a:buNone/>
            </a:pPr>
            <a:r>
              <a:rPr lang="en-US" altLang="en-US" sz="1800"/>
              <a:t>		</a:t>
            </a:r>
            <a:r>
              <a:rPr lang="en-US" altLang="en-US" sz="1800">
                <a:latin typeface="Arial" charset="0"/>
              </a:rPr>
              <a:t>MOVB	#$1C,OC7M</a:t>
            </a:r>
          </a:p>
          <a:p>
            <a:pPr>
              <a:lnSpc>
                <a:spcPct val="90000"/>
              </a:lnSpc>
              <a:spcBef>
                <a:spcPct val="30000"/>
              </a:spcBef>
              <a:buClr>
                <a:srgbClr val="8A3704"/>
              </a:buClr>
              <a:buFont typeface="Wingdings" pitchFamily="2" charset="2"/>
              <a:buNone/>
            </a:pPr>
            <a:r>
              <a:rPr lang="en-US" altLang="en-US" sz="1800">
                <a:latin typeface="Arial" charset="0"/>
              </a:rPr>
              <a:t>		MOVB	#$14,OC7D</a:t>
            </a:r>
          </a:p>
          <a:p>
            <a:pPr>
              <a:lnSpc>
                <a:spcPct val="90000"/>
              </a:lnSpc>
              <a:spcBef>
                <a:spcPct val="30000"/>
              </a:spcBef>
              <a:buClr>
                <a:srgbClr val="8A3704"/>
              </a:buClr>
              <a:buFont typeface="Wingdings" pitchFamily="2" charset="2"/>
              <a:buNone/>
            </a:pPr>
            <a:endParaRPr lang="en-US" altLang="en-US" sz="2000">
              <a:cs typeface="Times New Roman" pitchFamily="18" charset="0"/>
            </a:endParaRPr>
          </a:p>
          <a:p>
            <a:pPr>
              <a:lnSpc>
                <a:spcPct val="110000"/>
              </a:lnSpc>
              <a:spcBef>
                <a:spcPct val="50000"/>
              </a:spcBef>
              <a:buClr>
                <a:srgbClr val="8A3704"/>
              </a:buClr>
              <a:buFont typeface="Wingdings" pitchFamily="2" charset="2"/>
              <a:buNone/>
            </a:pPr>
            <a:r>
              <a:rPr lang="en-US" altLang="en-US" sz="2000">
                <a:cs typeface="Times New Roman" pitchFamily="18" charset="0"/>
              </a:rPr>
              <a:t>	The ability to control multiple output-compare pins is very useful in applications that require multiple actions to be triggered simultaneously in the near future.</a:t>
            </a:r>
          </a:p>
        </p:txBody>
      </p:sp>
      <p:sp>
        <p:nvSpPr>
          <p:cNvPr id="72712" name="Line 7"/>
          <p:cNvSpPr>
            <a:spLocks noChangeShapeType="1"/>
          </p:cNvSpPr>
          <p:nvPr/>
        </p:nvSpPr>
        <p:spPr bwMode="auto">
          <a:xfrm>
            <a:off x="457200" y="19812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373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37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4640EF8-70C4-425A-95C8-9E843E98209B}" type="slidenum">
              <a:rPr lang="en-US" altLang="en-US" sz="1800" smtClean="0">
                <a:solidFill>
                  <a:srgbClr val="8A3704"/>
                </a:solidFill>
              </a:rPr>
              <a:pPr>
                <a:spcBef>
                  <a:spcPct val="0"/>
                </a:spcBef>
                <a:buSzTx/>
                <a:buFontTx/>
                <a:buNone/>
              </a:pPr>
              <a:t>71</a:t>
            </a:fld>
            <a:endParaRPr lang="en-US" altLang="en-US" sz="1800" smtClean="0">
              <a:solidFill>
                <a:srgbClr val="8A3704"/>
              </a:solidFill>
            </a:endParaRPr>
          </a:p>
        </p:txBody>
      </p:sp>
      <p:sp>
        <p:nvSpPr>
          <p:cNvPr id="73733" name="Rectangle 6"/>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73734" name="Rectangle 7"/>
          <p:cNvSpPr>
            <a:spLocks noChangeArrowheads="1"/>
          </p:cNvSpPr>
          <p:nvPr/>
        </p:nvSpPr>
        <p:spPr bwMode="auto">
          <a:xfrm>
            <a:off x="381000" y="381000"/>
            <a:ext cx="8305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FontTx/>
              <a:buNone/>
            </a:pPr>
            <a:r>
              <a:rPr lang="en-US" altLang="en-US" sz="1800" b="1" i="1">
                <a:solidFill>
                  <a:srgbClr val="8A3704"/>
                </a:solidFill>
              </a:rPr>
              <a:t>Example-7</a:t>
            </a:r>
            <a:endParaRPr lang="en-US" altLang="en-US" sz="1800">
              <a:solidFill>
                <a:srgbClr val="8A3704"/>
              </a:solidFill>
            </a:endParaRPr>
          </a:p>
          <a:p>
            <a:pPr>
              <a:lnSpc>
                <a:spcPct val="85000"/>
              </a:lnSpc>
              <a:spcBef>
                <a:spcPct val="25000"/>
              </a:spcBef>
              <a:buClr>
                <a:srgbClr val="8A3704"/>
              </a:buClr>
              <a:buFont typeface="Wingdings" pitchFamily="2" charset="2"/>
              <a:buNone/>
            </a:pPr>
            <a:r>
              <a:rPr lang="en-US" altLang="en-US" sz="1800"/>
              <a:t>	Suppose that there is an application that requires the following operations to be triggered 50 ms later:</a:t>
            </a:r>
          </a:p>
          <a:p>
            <a:pPr lvl="2">
              <a:lnSpc>
                <a:spcPct val="85000"/>
              </a:lnSpc>
              <a:spcBef>
                <a:spcPct val="25000"/>
              </a:spcBef>
              <a:buClr>
                <a:srgbClr val="8A3704"/>
              </a:buClr>
              <a:buFont typeface="Wingdings" pitchFamily="2" charset="2"/>
              <a:buChar char="§"/>
            </a:pPr>
            <a:r>
              <a:rPr lang="en-US" altLang="en-US" sz="1800"/>
              <a:t>Turn off the light controlled by the TC5 pin </a:t>
            </a:r>
          </a:p>
          <a:p>
            <a:pPr lvl="2">
              <a:lnSpc>
                <a:spcPct val="85000"/>
              </a:lnSpc>
              <a:spcBef>
                <a:spcPct val="25000"/>
              </a:spcBef>
              <a:buClr>
                <a:srgbClr val="8A3704"/>
              </a:buClr>
              <a:buFont typeface="Wingdings" pitchFamily="2" charset="2"/>
              <a:buChar char="§"/>
            </a:pPr>
            <a:r>
              <a:rPr lang="en-US" altLang="en-US" sz="1800"/>
              <a:t>Turn on the temperature sensor controlled by TC4 pin</a:t>
            </a:r>
          </a:p>
          <a:p>
            <a:pPr lvl="2">
              <a:lnSpc>
                <a:spcPct val="85000"/>
              </a:lnSpc>
              <a:spcBef>
                <a:spcPct val="25000"/>
              </a:spcBef>
              <a:buClr>
                <a:srgbClr val="8A3704"/>
              </a:buClr>
              <a:buFont typeface="Wingdings" pitchFamily="2" charset="2"/>
              <a:buChar char="§"/>
            </a:pPr>
            <a:r>
              <a:rPr lang="en-US" altLang="en-US" sz="1800"/>
              <a:t>Turn off the heater controlled by the TC3 pin</a:t>
            </a:r>
          </a:p>
          <a:p>
            <a:pPr lvl="2">
              <a:lnSpc>
                <a:spcPct val="85000"/>
              </a:lnSpc>
              <a:spcBef>
                <a:spcPct val="25000"/>
              </a:spcBef>
              <a:buClr>
                <a:srgbClr val="8A3704"/>
              </a:buClr>
              <a:buFont typeface="Wingdings" pitchFamily="2" charset="2"/>
              <a:buChar char="§"/>
            </a:pPr>
            <a:r>
              <a:rPr lang="en-US" altLang="en-US" sz="1800"/>
              <a:t>Turn on the music controlled by the TC2 pin</a:t>
            </a:r>
          </a:p>
          <a:p>
            <a:pPr>
              <a:lnSpc>
                <a:spcPct val="85000"/>
              </a:lnSpc>
              <a:spcBef>
                <a:spcPct val="25000"/>
              </a:spcBef>
              <a:buClr>
                <a:srgbClr val="8A3704"/>
              </a:buClr>
              <a:buFont typeface="Wingdings" pitchFamily="2" charset="2"/>
              <a:buNone/>
            </a:pPr>
            <a:r>
              <a:rPr lang="en-US" altLang="en-US" sz="1800"/>
              <a:t>	Write an instruction sequence to perform the desired operation.</a:t>
            </a:r>
          </a:p>
        </p:txBody>
      </p:sp>
      <p:sp>
        <p:nvSpPr>
          <p:cNvPr id="73735" name="Rectangle 8"/>
          <p:cNvSpPr>
            <a:spLocks noChangeArrowheads="1"/>
          </p:cNvSpPr>
          <p:nvPr/>
        </p:nvSpPr>
        <p:spPr bwMode="auto">
          <a:xfrm>
            <a:off x="381000" y="3086100"/>
            <a:ext cx="8458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90000"/>
              </a:lnSpc>
              <a:spcBef>
                <a:spcPct val="25000"/>
              </a:spcBef>
              <a:buFontTx/>
              <a:buNone/>
            </a:pPr>
            <a:r>
              <a:rPr lang="en-US" altLang="en-US" sz="1800" b="1" i="1" dirty="0">
                <a:solidFill>
                  <a:srgbClr val="800000"/>
                </a:solidFill>
              </a:rPr>
              <a:t>Solution :</a:t>
            </a:r>
            <a:r>
              <a:rPr lang="en-US" altLang="en-US" sz="1800" dirty="0">
                <a:solidFill>
                  <a:srgbClr val="8A3704"/>
                </a:solidFill>
              </a:rPr>
              <a:t> </a:t>
            </a:r>
          </a:p>
          <a:p>
            <a:pPr>
              <a:lnSpc>
                <a:spcPct val="90000"/>
              </a:lnSpc>
              <a:spcBef>
                <a:spcPct val="25000"/>
              </a:spcBef>
              <a:buClr>
                <a:srgbClr val="8A3704"/>
              </a:buClr>
              <a:buFont typeface="Wingdings" pitchFamily="2" charset="2"/>
              <a:buNone/>
            </a:pPr>
            <a:r>
              <a:rPr lang="en-US" altLang="en-US" sz="1800" dirty="0"/>
              <a:t>	The values to be written into </a:t>
            </a:r>
            <a:r>
              <a:rPr lang="en-US" altLang="en-US" sz="1800" dirty="0">
                <a:solidFill>
                  <a:srgbClr val="8A3704"/>
                </a:solidFill>
              </a:rPr>
              <a:t>OC7M</a:t>
            </a:r>
            <a:r>
              <a:rPr lang="en-US" altLang="en-US" sz="1800" dirty="0"/>
              <a:t> and </a:t>
            </a:r>
            <a:r>
              <a:rPr lang="en-US" altLang="en-US" sz="1800" dirty="0">
                <a:solidFill>
                  <a:srgbClr val="8A3704"/>
                </a:solidFill>
              </a:rPr>
              <a:t>OC7D</a:t>
            </a:r>
            <a:r>
              <a:rPr lang="en-US" altLang="en-US" sz="1800" dirty="0"/>
              <a:t> are $3C and $14, respectively. Set the </a:t>
            </a:r>
            <a:r>
              <a:rPr lang="en-US" altLang="en-US" sz="1800" dirty="0" err="1"/>
              <a:t>prescaler</a:t>
            </a:r>
            <a:r>
              <a:rPr lang="en-US" altLang="en-US" sz="1800" dirty="0"/>
              <a:t> to TCNT to 64. Then the value to be added to create a 50-ms delay can be computed as follows:</a:t>
            </a:r>
          </a:p>
          <a:p>
            <a:pPr>
              <a:lnSpc>
                <a:spcPct val="90000"/>
              </a:lnSpc>
              <a:spcBef>
                <a:spcPct val="25000"/>
              </a:spcBef>
              <a:buClr>
                <a:srgbClr val="8A3704"/>
              </a:buClr>
              <a:buFont typeface="Wingdings" pitchFamily="2" charset="2"/>
              <a:buNone/>
            </a:pPr>
            <a:r>
              <a:rPr lang="en-US" altLang="en-US" sz="1600" dirty="0"/>
              <a:t>		</a:t>
            </a:r>
            <a:r>
              <a:rPr lang="en-US" altLang="en-US" sz="1400" dirty="0">
                <a:latin typeface="Arial" charset="0"/>
              </a:rPr>
              <a:t>MOVB	#$90,TSCR	; enable TCNT and fast timer flag clear</a:t>
            </a:r>
          </a:p>
          <a:p>
            <a:pPr>
              <a:lnSpc>
                <a:spcPct val="90000"/>
              </a:lnSpc>
              <a:spcBef>
                <a:spcPct val="25000"/>
              </a:spcBef>
              <a:buClr>
                <a:srgbClr val="8A3704"/>
              </a:buClr>
              <a:buFont typeface="Wingdings" pitchFamily="2" charset="2"/>
              <a:buNone/>
            </a:pPr>
            <a:r>
              <a:rPr lang="en-US" altLang="en-US" sz="1600" dirty="0"/>
              <a:t>	</a:t>
            </a:r>
            <a:r>
              <a:rPr lang="en-US" altLang="en-US" sz="1400" dirty="0">
                <a:latin typeface="Arial" charset="0"/>
              </a:rPr>
              <a:t>	MOVB	#$06,TMSK2	; set </a:t>
            </a:r>
            <a:r>
              <a:rPr lang="en-US" altLang="en-US" sz="1400" dirty="0" err="1">
                <a:latin typeface="Arial" charset="0"/>
              </a:rPr>
              <a:t>prescaler</a:t>
            </a:r>
            <a:r>
              <a:rPr lang="en-US" altLang="en-US" sz="1400" dirty="0">
                <a:latin typeface="Arial" charset="0"/>
              </a:rPr>
              <a:t> to 64</a:t>
            </a:r>
          </a:p>
          <a:p>
            <a:pPr>
              <a:lnSpc>
                <a:spcPct val="90000"/>
              </a:lnSpc>
              <a:spcBef>
                <a:spcPct val="25000"/>
              </a:spcBef>
              <a:buClr>
                <a:srgbClr val="8A3704"/>
              </a:buClr>
              <a:buFont typeface="Wingdings" pitchFamily="2" charset="2"/>
              <a:buNone/>
            </a:pPr>
            <a:r>
              <a:rPr lang="en-US" altLang="en-US" sz="1400" dirty="0"/>
              <a:t>		</a:t>
            </a:r>
            <a:r>
              <a:rPr lang="en-US" altLang="en-US" sz="1400" dirty="0">
                <a:latin typeface="Arial" charset="0"/>
              </a:rPr>
              <a:t>MOVB	#$3C,OC7M</a:t>
            </a:r>
          </a:p>
          <a:p>
            <a:pPr>
              <a:lnSpc>
                <a:spcPct val="90000"/>
              </a:lnSpc>
              <a:spcBef>
                <a:spcPct val="25000"/>
              </a:spcBef>
              <a:buClr>
                <a:srgbClr val="8A3704"/>
              </a:buClr>
              <a:buFont typeface="Wingdings" pitchFamily="2" charset="2"/>
              <a:buNone/>
            </a:pPr>
            <a:r>
              <a:rPr lang="en-US" altLang="en-US" sz="1400" dirty="0">
                <a:latin typeface="Arial" charset="0"/>
              </a:rPr>
              <a:t>		MOVB	#$14,OC7D</a:t>
            </a:r>
          </a:p>
          <a:p>
            <a:pPr>
              <a:lnSpc>
                <a:spcPct val="90000"/>
              </a:lnSpc>
              <a:spcBef>
                <a:spcPct val="25000"/>
              </a:spcBef>
              <a:buClr>
                <a:srgbClr val="8A3704"/>
              </a:buClr>
              <a:buFont typeface="Wingdings" pitchFamily="2" charset="2"/>
              <a:buNone/>
            </a:pPr>
            <a:r>
              <a:rPr lang="en-US" altLang="en-US" sz="1400" dirty="0">
                <a:latin typeface="Arial" charset="0"/>
              </a:rPr>
              <a:t>		LDD	TCNT</a:t>
            </a:r>
          </a:p>
          <a:p>
            <a:pPr>
              <a:lnSpc>
                <a:spcPct val="90000"/>
              </a:lnSpc>
              <a:spcBef>
                <a:spcPct val="25000"/>
              </a:spcBef>
              <a:buClr>
                <a:srgbClr val="8A3704"/>
              </a:buClr>
              <a:buFont typeface="Wingdings" pitchFamily="2" charset="2"/>
              <a:buNone/>
            </a:pPr>
            <a:r>
              <a:rPr lang="en-US" altLang="en-US" sz="1400" dirty="0">
                <a:latin typeface="Arial" charset="0"/>
              </a:rPr>
              <a:t>		ADDD	#18750		; (24000000 </a:t>
            </a:r>
            <a:r>
              <a:rPr lang="en-US" altLang="en-US" sz="1400" dirty="0">
                <a:latin typeface="Arial" charset="0"/>
                <a:cs typeface="Arial" charset="0"/>
              </a:rPr>
              <a:t>÷ 64) </a:t>
            </a:r>
            <a:r>
              <a:rPr lang="en-US" altLang="en-US" sz="1400" dirty="0">
                <a:latin typeface="Arial" charset="0"/>
                <a:cs typeface="Arial" charset="0"/>
                <a:sym typeface="Symbol" pitchFamily="18" charset="2"/>
              </a:rPr>
              <a:t> 0.05 = 18,750</a:t>
            </a:r>
          </a:p>
          <a:p>
            <a:pPr>
              <a:lnSpc>
                <a:spcPct val="90000"/>
              </a:lnSpc>
              <a:spcBef>
                <a:spcPct val="25000"/>
              </a:spcBef>
              <a:buClr>
                <a:srgbClr val="8A3704"/>
              </a:buClr>
              <a:buFont typeface="Wingdings" pitchFamily="2" charset="2"/>
              <a:buNone/>
            </a:pPr>
            <a:r>
              <a:rPr lang="en-US" altLang="en-US" sz="1400" dirty="0">
                <a:latin typeface="Arial" charset="0"/>
                <a:cs typeface="Arial" charset="0"/>
                <a:sym typeface="Symbol" pitchFamily="18" charset="2"/>
              </a:rPr>
              <a:t>		STD	TC7		; start the OC7 </a:t>
            </a:r>
            <a:r>
              <a:rPr lang="en-US" altLang="en-US" sz="1400" dirty="0" smtClean="0">
                <a:latin typeface="Arial" charset="0"/>
                <a:cs typeface="Arial" charset="0"/>
                <a:sym typeface="Symbol" pitchFamily="18" charset="2"/>
              </a:rPr>
              <a:t>operation</a:t>
            </a:r>
          </a:p>
          <a:p>
            <a:pPr>
              <a:lnSpc>
                <a:spcPct val="90000"/>
              </a:lnSpc>
              <a:spcBef>
                <a:spcPct val="25000"/>
              </a:spcBef>
              <a:buClr>
                <a:srgbClr val="8A3704"/>
              </a:buClr>
              <a:buFont typeface="Wingdings" pitchFamily="2" charset="2"/>
              <a:buNone/>
            </a:pPr>
            <a:r>
              <a:rPr lang="en-US" altLang="en-US" sz="1400" dirty="0">
                <a:latin typeface="Arial" charset="0"/>
                <a:cs typeface="Arial" charset="0"/>
                <a:sym typeface="Symbol" pitchFamily="18" charset="2"/>
              </a:rPr>
              <a:t>	</a:t>
            </a:r>
            <a:r>
              <a:rPr lang="en-US" altLang="en-US" sz="1400" dirty="0" smtClean="0">
                <a:latin typeface="Arial" charset="0"/>
                <a:cs typeface="Arial" charset="0"/>
                <a:sym typeface="Symbol" pitchFamily="18" charset="2"/>
              </a:rPr>
              <a:t>	;need to set up a wait instruction </a:t>
            </a:r>
            <a:endParaRPr lang="en-US" altLang="en-US" sz="1400" dirty="0">
              <a:latin typeface="Arial" charset="0"/>
              <a:cs typeface="Arial" charset="0"/>
              <a:sym typeface="Symbol" pitchFamily="18" charset="2"/>
            </a:endParaRPr>
          </a:p>
          <a:p>
            <a:pPr>
              <a:lnSpc>
                <a:spcPct val="90000"/>
              </a:lnSpc>
              <a:spcBef>
                <a:spcPct val="25000"/>
              </a:spcBef>
              <a:buClr>
                <a:srgbClr val="8A3704"/>
              </a:buClr>
              <a:buFont typeface="Wingdings" pitchFamily="2" charset="2"/>
              <a:buNone/>
            </a:pPr>
            <a:r>
              <a:rPr lang="en-US" altLang="en-US" sz="1400" dirty="0">
                <a:latin typeface="Arial" charset="0"/>
                <a:cs typeface="Arial" charset="0"/>
                <a:sym typeface="Symbol" pitchFamily="18" charset="2"/>
              </a:rPr>
              <a:t>		CLR	OC7M</a:t>
            </a:r>
          </a:p>
        </p:txBody>
      </p:sp>
      <p:sp>
        <p:nvSpPr>
          <p:cNvPr id="73736" name="Line 9"/>
          <p:cNvSpPr>
            <a:spLocks noChangeShapeType="1"/>
          </p:cNvSpPr>
          <p:nvPr/>
        </p:nvSpPr>
        <p:spPr bwMode="auto">
          <a:xfrm>
            <a:off x="457200" y="3352800"/>
            <a:ext cx="8153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37" name="TextBox 1"/>
          <p:cNvSpPr txBox="1">
            <a:spLocks noChangeArrowheads="1"/>
          </p:cNvSpPr>
          <p:nvPr/>
        </p:nvSpPr>
        <p:spPr bwMode="auto">
          <a:xfrm>
            <a:off x="12192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38" name="TextBox 9"/>
          <p:cNvSpPr txBox="1">
            <a:spLocks noChangeArrowheads="1"/>
          </p:cNvSpPr>
          <p:nvPr/>
        </p:nvSpPr>
        <p:spPr bwMode="auto">
          <a:xfrm>
            <a:off x="14859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39" name="TextBox 10"/>
          <p:cNvSpPr txBox="1">
            <a:spLocks noChangeArrowheads="1"/>
          </p:cNvSpPr>
          <p:nvPr/>
        </p:nvSpPr>
        <p:spPr bwMode="auto">
          <a:xfrm>
            <a:off x="17526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1</a:t>
            </a:r>
          </a:p>
        </p:txBody>
      </p:sp>
      <p:sp>
        <p:nvSpPr>
          <p:cNvPr id="73740" name="TextBox 11"/>
          <p:cNvSpPr txBox="1">
            <a:spLocks noChangeArrowheads="1"/>
          </p:cNvSpPr>
          <p:nvPr/>
        </p:nvSpPr>
        <p:spPr bwMode="auto">
          <a:xfrm>
            <a:off x="20193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1</a:t>
            </a:r>
          </a:p>
        </p:txBody>
      </p:sp>
      <p:sp>
        <p:nvSpPr>
          <p:cNvPr id="73741" name="TextBox 12"/>
          <p:cNvSpPr txBox="1">
            <a:spLocks noChangeArrowheads="1"/>
          </p:cNvSpPr>
          <p:nvPr/>
        </p:nvSpPr>
        <p:spPr bwMode="auto">
          <a:xfrm>
            <a:off x="22860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1</a:t>
            </a:r>
          </a:p>
        </p:txBody>
      </p:sp>
      <p:sp>
        <p:nvSpPr>
          <p:cNvPr id="73742" name="TextBox 13"/>
          <p:cNvSpPr txBox="1">
            <a:spLocks noChangeArrowheads="1"/>
          </p:cNvSpPr>
          <p:nvPr/>
        </p:nvSpPr>
        <p:spPr bwMode="auto">
          <a:xfrm>
            <a:off x="25527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1</a:t>
            </a:r>
          </a:p>
        </p:txBody>
      </p:sp>
      <p:sp>
        <p:nvSpPr>
          <p:cNvPr id="73743" name="TextBox 14"/>
          <p:cNvSpPr txBox="1">
            <a:spLocks noChangeArrowheads="1"/>
          </p:cNvSpPr>
          <p:nvPr/>
        </p:nvSpPr>
        <p:spPr bwMode="auto">
          <a:xfrm>
            <a:off x="28194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44" name="TextBox 15"/>
          <p:cNvSpPr txBox="1">
            <a:spLocks noChangeArrowheads="1"/>
          </p:cNvSpPr>
          <p:nvPr/>
        </p:nvSpPr>
        <p:spPr bwMode="auto">
          <a:xfrm>
            <a:off x="30861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45" name="TextBox 16"/>
          <p:cNvSpPr txBox="1">
            <a:spLocks noChangeArrowheads="1"/>
          </p:cNvSpPr>
          <p:nvPr/>
        </p:nvSpPr>
        <p:spPr bwMode="auto">
          <a:xfrm>
            <a:off x="457200" y="2819400"/>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OC7M =</a:t>
            </a:r>
          </a:p>
        </p:txBody>
      </p:sp>
      <p:sp>
        <p:nvSpPr>
          <p:cNvPr id="73746" name="TextBox 17"/>
          <p:cNvSpPr txBox="1">
            <a:spLocks noChangeArrowheads="1"/>
          </p:cNvSpPr>
          <p:nvPr/>
        </p:nvSpPr>
        <p:spPr bwMode="auto">
          <a:xfrm>
            <a:off x="3352800" y="28194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 $3C</a:t>
            </a:r>
          </a:p>
        </p:txBody>
      </p:sp>
      <p:sp>
        <p:nvSpPr>
          <p:cNvPr id="73747" name="TextBox 18"/>
          <p:cNvSpPr txBox="1">
            <a:spLocks noChangeArrowheads="1"/>
          </p:cNvSpPr>
          <p:nvPr/>
        </p:nvSpPr>
        <p:spPr bwMode="auto">
          <a:xfrm>
            <a:off x="51816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48" name="TextBox 19"/>
          <p:cNvSpPr txBox="1">
            <a:spLocks noChangeArrowheads="1"/>
          </p:cNvSpPr>
          <p:nvPr/>
        </p:nvSpPr>
        <p:spPr bwMode="auto">
          <a:xfrm>
            <a:off x="54483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49" name="TextBox 20"/>
          <p:cNvSpPr txBox="1">
            <a:spLocks noChangeArrowheads="1"/>
          </p:cNvSpPr>
          <p:nvPr/>
        </p:nvSpPr>
        <p:spPr bwMode="auto">
          <a:xfrm>
            <a:off x="57150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50" name="TextBox 21"/>
          <p:cNvSpPr txBox="1">
            <a:spLocks noChangeArrowheads="1"/>
          </p:cNvSpPr>
          <p:nvPr/>
        </p:nvSpPr>
        <p:spPr bwMode="auto">
          <a:xfrm>
            <a:off x="59817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1</a:t>
            </a:r>
          </a:p>
        </p:txBody>
      </p:sp>
      <p:sp>
        <p:nvSpPr>
          <p:cNvPr id="73751" name="TextBox 22"/>
          <p:cNvSpPr txBox="1">
            <a:spLocks noChangeArrowheads="1"/>
          </p:cNvSpPr>
          <p:nvPr/>
        </p:nvSpPr>
        <p:spPr bwMode="auto">
          <a:xfrm>
            <a:off x="62484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52" name="TextBox 23"/>
          <p:cNvSpPr txBox="1">
            <a:spLocks noChangeArrowheads="1"/>
          </p:cNvSpPr>
          <p:nvPr/>
        </p:nvSpPr>
        <p:spPr bwMode="auto">
          <a:xfrm>
            <a:off x="65151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1</a:t>
            </a:r>
          </a:p>
        </p:txBody>
      </p:sp>
      <p:sp>
        <p:nvSpPr>
          <p:cNvPr id="73753" name="TextBox 24"/>
          <p:cNvSpPr txBox="1">
            <a:spLocks noChangeArrowheads="1"/>
          </p:cNvSpPr>
          <p:nvPr/>
        </p:nvSpPr>
        <p:spPr bwMode="auto">
          <a:xfrm>
            <a:off x="67818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54" name="TextBox 25"/>
          <p:cNvSpPr txBox="1">
            <a:spLocks noChangeArrowheads="1"/>
          </p:cNvSpPr>
          <p:nvPr/>
        </p:nvSpPr>
        <p:spPr bwMode="auto">
          <a:xfrm>
            <a:off x="7048500" y="2819400"/>
            <a:ext cx="2667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0</a:t>
            </a:r>
          </a:p>
        </p:txBody>
      </p:sp>
      <p:sp>
        <p:nvSpPr>
          <p:cNvPr id="73755" name="TextBox 26"/>
          <p:cNvSpPr txBox="1">
            <a:spLocks noChangeArrowheads="1"/>
          </p:cNvSpPr>
          <p:nvPr/>
        </p:nvSpPr>
        <p:spPr bwMode="auto">
          <a:xfrm>
            <a:off x="4419600" y="2819400"/>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OC7D =</a:t>
            </a:r>
          </a:p>
        </p:txBody>
      </p:sp>
      <p:sp>
        <p:nvSpPr>
          <p:cNvPr id="73756" name="TextBox 27"/>
          <p:cNvSpPr txBox="1">
            <a:spLocks noChangeArrowheads="1"/>
          </p:cNvSpPr>
          <p:nvPr/>
        </p:nvSpPr>
        <p:spPr bwMode="auto">
          <a:xfrm>
            <a:off x="7315200" y="28194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buSzTx/>
              <a:buFontTx/>
              <a:buNone/>
            </a:pPr>
            <a:r>
              <a:rPr lang="en-US" altLang="en-US" sz="1200"/>
              <a:t>= $14</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475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47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DDCCE41-DA6F-4197-BAA1-17833551DAC1}" type="slidenum">
              <a:rPr lang="en-US" altLang="en-US" sz="1800" smtClean="0">
                <a:solidFill>
                  <a:srgbClr val="8A3704"/>
                </a:solidFill>
              </a:rPr>
              <a:pPr>
                <a:spcBef>
                  <a:spcPct val="0"/>
                </a:spcBef>
                <a:buSzTx/>
                <a:buFontTx/>
                <a:buNone/>
              </a:pPr>
              <a:t>72</a:t>
            </a:fld>
            <a:endParaRPr lang="en-US" altLang="en-US" sz="1800" smtClean="0">
              <a:solidFill>
                <a:srgbClr val="8A3704"/>
              </a:solidFill>
            </a:endParaRPr>
          </a:p>
        </p:txBody>
      </p:sp>
      <p:sp>
        <p:nvSpPr>
          <p:cNvPr id="74757" name="Rectangle 5"/>
          <p:cNvSpPr>
            <a:spLocks noChangeArrowheads="1"/>
          </p:cNvSpPr>
          <p:nvPr/>
        </p:nvSpPr>
        <p:spPr bwMode="auto">
          <a:xfrm>
            <a:off x="457200" y="381000"/>
            <a:ext cx="8305800"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40000"/>
              </a:spcBef>
              <a:buSzTx/>
              <a:buFontTx/>
              <a:buNone/>
            </a:pPr>
            <a:r>
              <a:rPr lang="en-US" altLang="en-US" sz="2400">
                <a:solidFill>
                  <a:srgbClr val="8A3704"/>
                </a:solidFill>
              </a:rPr>
              <a:t>Forced Output-Compare</a:t>
            </a:r>
          </a:p>
          <a:p>
            <a:pPr lvl="1">
              <a:spcBef>
                <a:spcPct val="40000"/>
              </a:spcBef>
              <a:buClr>
                <a:srgbClr val="8A3704"/>
              </a:buClr>
              <a:buSzTx/>
              <a:buFont typeface="Wingdings" pitchFamily="2" charset="2"/>
              <a:buChar char="Ø"/>
            </a:pPr>
            <a:r>
              <a:rPr lang="en-US" altLang="en-US" sz="2000"/>
              <a:t>There may be an application in which the user requires an output-compare pin action to occur immediately instead of waiting for a match between TCNT and the proper output-compare register.</a:t>
            </a:r>
          </a:p>
          <a:p>
            <a:pPr lvl="1">
              <a:spcBef>
                <a:spcPct val="40000"/>
              </a:spcBef>
              <a:buClr>
                <a:srgbClr val="8A3704"/>
              </a:buClr>
              <a:buSzTx/>
              <a:buFont typeface="Wingdings" pitchFamily="2" charset="2"/>
              <a:buChar char="Ø"/>
            </a:pPr>
            <a:r>
              <a:rPr lang="en-US" altLang="en-US" sz="2000"/>
              <a:t>This situation arises in the spark-timing control in some automotive engine control applications.</a:t>
            </a:r>
          </a:p>
          <a:p>
            <a:pPr lvl="1">
              <a:spcBef>
                <a:spcPct val="40000"/>
              </a:spcBef>
              <a:buClr>
                <a:srgbClr val="8A3704"/>
              </a:buClr>
              <a:buSzTx/>
              <a:buFont typeface="Wingdings" pitchFamily="2" charset="2"/>
              <a:buChar char="Ø"/>
            </a:pPr>
            <a:r>
              <a:rPr lang="en-US" altLang="en-US" sz="2000"/>
              <a:t>To use the forced output-compare mechanism, the user would write to the CFORC register with 1’s in the bit positions corresponding to the output-compare channels to be forced.</a:t>
            </a:r>
          </a:p>
          <a:p>
            <a:pPr lvl="1">
              <a:spcBef>
                <a:spcPct val="40000"/>
              </a:spcBef>
              <a:buClr>
                <a:srgbClr val="8A3704"/>
              </a:buClr>
              <a:buSzTx/>
              <a:buFont typeface="Wingdings" pitchFamily="2" charset="2"/>
              <a:buChar char="Ø"/>
            </a:pPr>
            <a:r>
              <a:rPr lang="en-US" altLang="en-US" sz="2000"/>
              <a:t>At the next timer count after the write to CFORC, the forced channels will trigger their programmed pin actions to occur.</a:t>
            </a:r>
          </a:p>
          <a:p>
            <a:pPr lvl="1">
              <a:spcBef>
                <a:spcPct val="40000"/>
              </a:spcBef>
              <a:buClr>
                <a:srgbClr val="8A3704"/>
              </a:buClr>
              <a:buSzTx/>
              <a:buFont typeface="Wingdings" pitchFamily="2" charset="2"/>
              <a:buChar char="Ø"/>
            </a:pPr>
            <a:r>
              <a:rPr lang="en-US" altLang="en-US" sz="2000"/>
              <a:t>The forced actions are synchronized to the timer counter clock input.</a:t>
            </a:r>
          </a:p>
          <a:p>
            <a:pPr lvl="1">
              <a:spcBef>
                <a:spcPct val="40000"/>
              </a:spcBef>
              <a:buClr>
                <a:srgbClr val="8A3704"/>
              </a:buClr>
              <a:buSzTx/>
              <a:buFont typeface="Wingdings" pitchFamily="2" charset="2"/>
              <a:buChar char="Ø"/>
            </a:pPr>
            <a:r>
              <a:rPr lang="en-US" altLang="en-US" sz="2000"/>
              <a:t>The forced output-compare signal causes pin action but does not affect the timer flag or generate interrupt.</a:t>
            </a:r>
          </a:p>
          <a:p>
            <a:pPr lvl="1">
              <a:spcBef>
                <a:spcPct val="40000"/>
              </a:spcBef>
              <a:buClr>
                <a:srgbClr val="8A3704"/>
              </a:buClr>
              <a:buSzTx/>
              <a:buFont typeface="Wingdings" pitchFamily="2" charset="2"/>
              <a:buChar char="Ø"/>
            </a:pPr>
            <a:r>
              <a:rPr lang="en-US" altLang="en-US" sz="2000"/>
              <a:t>Normally, the forced mechanism would not be used in conjunction with the automatic pin action that toggles the corresponding output-compare pin.</a:t>
            </a:r>
          </a:p>
        </p:txBody>
      </p:sp>
      <p:sp>
        <p:nvSpPr>
          <p:cNvPr id="74758" name="Rectangle 6"/>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577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1D24F757-B3FB-47C8-B42F-C1CEE0576C91}" type="slidenum">
              <a:rPr lang="en-US" altLang="en-US" sz="1800" smtClean="0">
                <a:solidFill>
                  <a:srgbClr val="8A3704"/>
                </a:solidFill>
              </a:rPr>
              <a:pPr>
                <a:spcBef>
                  <a:spcPct val="0"/>
                </a:spcBef>
                <a:buSzTx/>
                <a:buFontTx/>
                <a:buNone/>
              </a:pPr>
              <a:t>73</a:t>
            </a:fld>
            <a:endParaRPr lang="en-US" altLang="en-US" sz="1800" smtClean="0">
              <a:solidFill>
                <a:srgbClr val="8A3704"/>
              </a:solidFill>
            </a:endParaRPr>
          </a:p>
        </p:txBody>
      </p:sp>
      <p:sp>
        <p:nvSpPr>
          <p:cNvPr id="75781" name="Rectangle 76"/>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75782" name="Text Box 77"/>
          <p:cNvSpPr txBox="1">
            <a:spLocks noChangeArrowheads="1"/>
          </p:cNvSpPr>
          <p:nvPr/>
        </p:nvSpPr>
        <p:spPr bwMode="auto">
          <a:xfrm>
            <a:off x="1219200" y="6096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FOC7</a:t>
            </a:r>
          </a:p>
        </p:txBody>
      </p:sp>
      <p:sp>
        <p:nvSpPr>
          <p:cNvPr id="75783" name="Text Box 78"/>
          <p:cNvSpPr txBox="1">
            <a:spLocks noChangeArrowheads="1"/>
          </p:cNvSpPr>
          <p:nvPr/>
        </p:nvSpPr>
        <p:spPr bwMode="auto">
          <a:xfrm>
            <a:off x="2057400" y="609600"/>
            <a:ext cx="9144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FOC6</a:t>
            </a:r>
          </a:p>
        </p:txBody>
      </p:sp>
      <p:sp>
        <p:nvSpPr>
          <p:cNvPr id="75784" name="Text Box 79"/>
          <p:cNvSpPr txBox="1">
            <a:spLocks noChangeArrowheads="1"/>
          </p:cNvSpPr>
          <p:nvPr/>
        </p:nvSpPr>
        <p:spPr bwMode="auto">
          <a:xfrm>
            <a:off x="2971800" y="6096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FOC5</a:t>
            </a:r>
          </a:p>
        </p:txBody>
      </p:sp>
      <p:sp>
        <p:nvSpPr>
          <p:cNvPr id="75785" name="Text Box 80"/>
          <p:cNvSpPr txBox="1">
            <a:spLocks noChangeArrowheads="1"/>
          </p:cNvSpPr>
          <p:nvPr/>
        </p:nvSpPr>
        <p:spPr bwMode="auto">
          <a:xfrm>
            <a:off x="3810000" y="6096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FOC4</a:t>
            </a:r>
          </a:p>
        </p:txBody>
      </p:sp>
      <p:sp>
        <p:nvSpPr>
          <p:cNvPr id="75786" name="Text Box 81"/>
          <p:cNvSpPr txBox="1">
            <a:spLocks noChangeArrowheads="1"/>
          </p:cNvSpPr>
          <p:nvPr/>
        </p:nvSpPr>
        <p:spPr bwMode="auto">
          <a:xfrm>
            <a:off x="4648200" y="6096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FOC3</a:t>
            </a:r>
          </a:p>
        </p:txBody>
      </p:sp>
      <p:sp>
        <p:nvSpPr>
          <p:cNvPr id="75787" name="Text Box 82"/>
          <p:cNvSpPr txBox="1">
            <a:spLocks noChangeArrowheads="1"/>
          </p:cNvSpPr>
          <p:nvPr/>
        </p:nvSpPr>
        <p:spPr bwMode="auto">
          <a:xfrm>
            <a:off x="5486400" y="6096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FOC2</a:t>
            </a:r>
          </a:p>
        </p:txBody>
      </p:sp>
      <p:sp>
        <p:nvSpPr>
          <p:cNvPr id="75788" name="Text Box 83"/>
          <p:cNvSpPr txBox="1">
            <a:spLocks noChangeArrowheads="1"/>
          </p:cNvSpPr>
          <p:nvPr/>
        </p:nvSpPr>
        <p:spPr bwMode="auto">
          <a:xfrm>
            <a:off x="6324600" y="6096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FOC1</a:t>
            </a:r>
          </a:p>
        </p:txBody>
      </p:sp>
      <p:sp>
        <p:nvSpPr>
          <p:cNvPr id="75789" name="Text Box 84"/>
          <p:cNvSpPr txBox="1">
            <a:spLocks noChangeArrowheads="1"/>
          </p:cNvSpPr>
          <p:nvPr/>
        </p:nvSpPr>
        <p:spPr bwMode="auto">
          <a:xfrm>
            <a:off x="7162800" y="609600"/>
            <a:ext cx="838200" cy="3175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FOC0</a:t>
            </a:r>
          </a:p>
        </p:txBody>
      </p:sp>
      <p:sp>
        <p:nvSpPr>
          <p:cNvPr id="75790" name="Text Box 85"/>
          <p:cNvSpPr txBox="1">
            <a:spLocks noChangeArrowheads="1"/>
          </p:cNvSpPr>
          <p:nvPr/>
        </p:nvSpPr>
        <p:spPr bwMode="auto">
          <a:xfrm>
            <a:off x="15240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1" name="Text Box 86"/>
          <p:cNvSpPr txBox="1">
            <a:spLocks noChangeArrowheads="1"/>
          </p:cNvSpPr>
          <p:nvPr/>
        </p:nvSpPr>
        <p:spPr bwMode="auto">
          <a:xfrm>
            <a:off x="23622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2" name="Text Box 87"/>
          <p:cNvSpPr txBox="1">
            <a:spLocks noChangeArrowheads="1"/>
          </p:cNvSpPr>
          <p:nvPr/>
        </p:nvSpPr>
        <p:spPr bwMode="auto">
          <a:xfrm>
            <a:off x="32766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3" name="Text Box 88"/>
          <p:cNvSpPr txBox="1">
            <a:spLocks noChangeArrowheads="1"/>
          </p:cNvSpPr>
          <p:nvPr/>
        </p:nvSpPr>
        <p:spPr bwMode="auto">
          <a:xfrm>
            <a:off x="41148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4" name="Text Box 89"/>
          <p:cNvSpPr txBox="1">
            <a:spLocks noChangeArrowheads="1"/>
          </p:cNvSpPr>
          <p:nvPr/>
        </p:nvSpPr>
        <p:spPr bwMode="auto">
          <a:xfrm>
            <a:off x="49530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5" name="Text Box 90"/>
          <p:cNvSpPr txBox="1">
            <a:spLocks noChangeArrowheads="1"/>
          </p:cNvSpPr>
          <p:nvPr/>
        </p:nvSpPr>
        <p:spPr bwMode="auto">
          <a:xfrm>
            <a:off x="57912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6" name="Text Box 91"/>
          <p:cNvSpPr txBox="1">
            <a:spLocks noChangeArrowheads="1"/>
          </p:cNvSpPr>
          <p:nvPr/>
        </p:nvSpPr>
        <p:spPr bwMode="auto">
          <a:xfrm>
            <a:off x="66294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7" name="Text Box 92"/>
          <p:cNvSpPr txBox="1">
            <a:spLocks noChangeArrowheads="1"/>
          </p:cNvSpPr>
          <p:nvPr/>
        </p:nvSpPr>
        <p:spPr bwMode="auto">
          <a:xfrm>
            <a:off x="7467600" y="958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75798" name="Text Box 93"/>
          <p:cNvSpPr txBox="1">
            <a:spLocks noChangeArrowheads="1"/>
          </p:cNvSpPr>
          <p:nvPr/>
        </p:nvSpPr>
        <p:spPr bwMode="auto">
          <a:xfrm>
            <a:off x="1219200" y="1143000"/>
            <a:ext cx="678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Contents of the CFORC Register</a:t>
            </a:r>
          </a:p>
        </p:txBody>
      </p:sp>
      <p:sp>
        <p:nvSpPr>
          <p:cNvPr id="75799" name="Text Box 94"/>
          <p:cNvSpPr txBox="1">
            <a:spLocks noChangeArrowheads="1"/>
          </p:cNvSpPr>
          <p:nvPr/>
        </p:nvSpPr>
        <p:spPr bwMode="auto">
          <a:xfrm>
            <a:off x="914400" y="1539875"/>
            <a:ext cx="7620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FOCn  </a:t>
            </a:r>
            <a:r>
              <a:rPr lang="en-US" altLang="en-US" sz="1400" i="1">
                <a:sym typeface="Symbol" pitchFamily="18" charset="2"/>
              </a:rPr>
              <a:t>n</a:t>
            </a:r>
            <a:r>
              <a:rPr lang="en-US" altLang="en-US" sz="1400">
                <a:sym typeface="Symbol" pitchFamily="18" charset="2"/>
              </a:rPr>
              <a:t> = 0 … 7</a:t>
            </a:r>
          </a:p>
          <a:p>
            <a:pPr lvl="1">
              <a:lnSpc>
                <a:spcPct val="80000"/>
              </a:lnSpc>
              <a:buClr>
                <a:srgbClr val="8E4700"/>
              </a:buClr>
              <a:buSzTx/>
              <a:buFont typeface="Wingdings" pitchFamily="2" charset="2"/>
              <a:buNone/>
            </a:pPr>
            <a:r>
              <a:rPr lang="en-US" altLang="en-US" sz="1400">
                <a:sym typeface="Symbol" pitchFamily="18" charset="2"/>
              </a:rPr>
              <a:t>	0 = no effect on corresponding OC.</a:t>
            </a:r>
          </a:p>
          <a:p>
            <a:pPr lvl="1">
              <a:lnSpc>
                <a:spcPct val="80000"/>
              </a:lnSpc>
              <a:buClr>
                <a:srgbClr val="8E4700"/>
              </a:buClr>
              <a:buSzTx/>
              <a:buFont typeface="Wingdings" pitchFamily="2" charset="2"/>
              <a:buNone/>
            </a:pPr>
            <a:r>
              <a:rPr lang="en-US" altLang="en-US" sz="1400">
                <a:sym typeface="Symbol" pitchFamily="18" charset="2"/>
              </a:rPr>
              <a:t>	1 = the channel will be triggered at the next timer count based on their pin action set up.</a:t>
            </a:r>
          </a:p>
        </p:txBody>
      </p:sp>
      <p:graphicFrame>
        <p:nvGraphicFramePr>
          <p:cNvPr id="22648" name="Group 120"/>
          <p:cNvGraphicFramePr>
            <a:graphicFrameLocks noGrp="1"/>
          </p:cNvGraphicFramePr>
          <p:nvPr/>
        </p:nvGraphicFramePr>
        <p:xfrm>
          <a:off x="1524000" y="3063875"/>
          <a:ext cx="6096000" cy="3101975"/>
        </p:xfrm>
        <a:graphic>
          <a:graphicData uri="http://schemas.openxmlformats.org/drawingml/2006/table">
            <a:tbl>
              <a:tblPr/>
              <a:tblGrid>
                <a:gridCol w="1143000"/>
                <a:gridCol w="1371600"/>
                <a:gridCol w="1143000"/>
                <a:gridCol w="2438400"/>
              </a:tblGrid>
              <a:tr h="431818">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Register</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Bit Position</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Value</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Action to be Triggered</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70157">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TCTL1</a:t>
                      </a:r>
                    </a:p>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TCTL2</a:t>
                      </a:r>
                    </a:p>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7   6</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5   4</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3   2</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1   0</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7   6</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5   4</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3   2</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1   0</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1  1</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0  1</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0  1</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1  0</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0  1</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1  0</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1  1</a:t>
                      </a:r>
                    </a:p>
                    <a:p>
                      <a:pPr marL="533400" marR="0" lvl="0" indent="-533400" algn="ctr"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1  0</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Set the PT7 pin to high</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Toggle the PT6 pin</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Toggle the PT5 pin</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Pull the PT4 pin to low</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Toggle the PT3 pin</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Pull the PT2 pin to low</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Set the PT1 pin to high</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itchFamily="18" charset="0"/>
                        </a:rPr>
                        <a:t>Pull the PT0 pin to low</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5817" name="Text Box 121"/>
          <p:cNvSpPr txBox="1">
            <a:spLocks noChangeArrowheads="1"/>
          </p:cNvSpPr>
          <p:nvPr/>
        </p:nvSpPr>
        <p:spPr bwMode="auto">
          <a:xfrm>
            <a:off x="1524000" y="25908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400">
                <a:solidFill>
                  <a:srgbClr val="8A3704"/>
                </a:solidFill>
              </a:rPr>
              <a:t>Pin Actions on PT7 – PT0 Pins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680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68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7A34A473-8829-4304-99D9-DD3BCC7C6FAC}" type="slidenum">
              <a:rPr lang="en-US" altLang="en-US" sz="1800" smtClean="0">
                <a:solidFill>
                  <a:srgbClr val="8A3704"/>
                </a:solidFill>
              </a:rPr>
              <a:pPr>
                <a:spcBef>
                  <a:spcPct val="0"/>
                </a:spcBef>
                <a:buSzTx/>
                <a:buFontTx/>
                <a:buNone/>
              </a:pPr>
              <a:t>74</a:t>
            </a:fld>
            <a:endParaRPr lang="en-US" altLang="en-US" sz="1800" smtClean="0">
              <a:solidFill>
                <a:srgbClr val="8A3704"/>
              </a:solidFill>
            </a:endParaRPr>
          </a:p>
        </p:txBody>
      </p:sp>
      <p:sp>
        <p:nvSpPr>
          <p:cNvPr id="76805" name="Rectangle 3"/>
          <p:cNvSpPr>
            <a:spLocks noChangeArrowheads="1"/>
          </p:cNvSpPr>
          <p:nvPr/>
        </p:nvSpPr>
        <p:spPr bwMode="auto">
          <a:xfrm>
            <a:off x="533400" y="5334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828800" indent="-4572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2400">
                <a:solidFill>
                  <a:srgbClr val="8A3704"/>
                </a:solidFill>
                <a:latin typeface="Arial" charset="0"/>
              </a:rPr>
              <a:t>The Alarm Clock</a:t>
            </a:r>
            <a:endParaRPr lang="en-US" altLang="en-US" sz="2400">
              <a:solidFill>
                <a:srgbClr val="8A3704"/>
              </a:solidFill>
            </a:endParaRPr>
          </a:p>
          <a:p>
            <a:pPr>
              <a:spcBef>
                <a:spcPct val="50000"/>
              </a:spcBef>
              <a:buClr>
                <a:srgbClr val="8A3704"/>
              </a:buClr>
              <a:buSzTx/>
              <a:buFont typeface="Wingdings" pitchFamily="2" charset="2"/>
              <a:buChar char="Ø"/>
            </a:pPr>
            <a:r>
              <a:rPr lang="en-US" altLang="en-US" sz="2000"/>
              <a:t>Use output compare 2 module to keep track of the time, in minutes, up to a day of the week. </a:t>
            </a:r>
          </a:p>
          <a:p>
            <a:pPr>
              <a:spcBef>
                <a:spcPct val="50000"/>
              </a:spcBef>
              <a:buClr>
                <a:srgbClr val="8A3704"/>
              </a:buClr>
              <a:buSzTx/>
              <a:buFont typeface="Wingdings" pitchFamily="2" charset="2"/>
              <a:buChar char="Ø"/>
            </a:pPr>
            <a:r>
              <a:rPr lang="en-US" altLang="en-US" sz="2000"/>
              <a:t>The user must be able to set the time and set the alarm at anytime. Time and alarm set up must be capable of fast and slow set up.</a:t>
            </a:r>
          </a:p>
          <a:p>
            <a:pPr>
              <a:spcBef>
                <a:spcPct val="50000"/>
              </a:spcBef>
              <a:buClr>
                <a:srgbClr val="8A3704"/>
              </a:buClr>
              <a:buSzTx/>
              <a:buFont typeface="Wingdings" pitchFamily="2" charset="2"/>
              <a:buChar char="Ø"/>
            </a:pPr>
            <a:r>
              <a:rPr lang="en-US" altLang="en-US" sz="2000"/>
              <a:t>The user should be able to turn the alarm ON or OFF. Also alarm should have snooze capability.</a:t>
            </a:r>
          </a:p>
          <a:p>
            <a:pPr>
              <a:spcBef>
                <a:spcPct val="50000"/>
              </a:spcBef>
              <a:buClr>
                <a:srgbClr val="8A3704"/>
              </a:buClr>
              <a:buSzTx/>
              <a:buFont typeface="Wingdings" pitchFamily="2" charset="2"/>
              <a:buChar char="Ø"/>
            </a:pPr>
            <a:r>
              <a:rPr lang="en-US" altLang="en-US" sz="2000"/>
              <a:t>Use the LCD module to display time, alarm ON/OFF, and set time/alarm. The following is a way of displaying time on LCD:</a:t>
            </a:r>
          </a:p>
          <a:p>
            <a:pPr lvl="3">
              <a:spcBef>
                <a:spcPct val="50000"/>
              </a:spcBef>
              <a:buClr>
                <a:srgbClr val="8A3704"/>
              </a:buClr>
              <a:buSzTx/>
              <a:buFont typeface="Wingdings" pitchFamily="2" charset="2"/>
              <a:buNone/>
            </a:pPr>
            <a:r>
              <a:rPr lang="en-US" altLang="en-US"/>
              <a:t>Wed   11:24 am</a:t>
            </a:r>
          </a:p>
          <a:p>
            <a:pPr lvl="3">
              <a:spcBef>
                <a:spcPct val="50000"/>
              </a:spcBef>
              <a:buClr>
                <a:srgbClr val="8A3704"/>
              </a:buClr>
              <a:buSzTx/>
              <a:buFont typeface="Wingdings" pitchFamily="2" charset="2"/>
              <a:buNone/>
            </a:pPr>
            <a:r>
              <a:rPr lang="en-US" altLang="en-US"/>
              <a:t>Alarm OFF</a:t>
            </a:r>
          </a:p>
          <a:p>
            <a:pPr>
              <a:spcBef>
                <a:spcPct val="50000"/>
              </a:spcBef>
              <a:buClr>
                <a:srgbClr val="8A3704"/>
              </a:buClr>
              <a:buSzTx/>
              <a:buFont typeface="Wingdings" pitchFamily="2" charset="2"/>
              <a:buNone/>
            </a:pPr>
            <a:r>
              <a:rPr lang="en-US" altLang="en-US" sz="2000"/>
              <a:t>	or</a:t>
            </a:r>
          </a:p>
          <a:p>
            <a:pPr lvl="3">
              <a:spcBef>
                <a:spcPct val="50000"/>
              </a:spcBef>
              <a:buClr>
                <a:srgbClr val="8A3704"/>
              </a:buClr>
              <a:buSzTx/>
              <a:buFont typeface="Wingdings" pitchFamily="2" charset="2"/>
              <a:buNone/>
            </a:pPr>
            <a:r>
              <a:rPr lang="en-US" altLang="en-US"/>
              <a:t>Sunday 15:45 </a:t>
            </a:r>
            <a:r>
              <a:rPr lang="en-US" altLang="en-US">
                <a:sym typeface="Wingdings" pitchFamily="2" charset="2"/>
              </a:rPr>
              <a:t></a:t>
            </a:r>
            <a:endParaRPr lang="en-US" altLang="en-US"/>
          </a:p>
          <a:p>
            <a:pPr>
              <a:spcBef>
                <a:spcPct val="50000"/>
              </a:spcBef>
              <a:buClr>
                <a:srgbClr val="8A3704"/>
              </a:buClr>
              <a:buSzTx/>
              <a:buFont typeface="Wingdings" pitchFamily="2" charset="2"/>
              <a:buChar char="Ø"/>
            </a:pPr>
            <a:r>
              <a:rPr lang="en-US" altLang="en-US" sz="2000">
                <a:sym typeface="Wingdings" pitchFamily="2" charset="2"/>
              </a:rPr>
              <a:t>The colon needs to blink at the rate of ½ second.</a:t>
            </a:r>
          </a:p>
        </p:txBody>
      </p:sp>
      <p:sp>
        <p:nvSpPr>
          <p:cNvPr id="76806"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782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78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C7641BD3-1B5C-41EC-8C66-F13FAF9EA553}" type="slidenum">
              <a:rPr lang="en-US" altLang="en-US" sz="1800" smtClean="0">
                <a:solidFill>
                  <a:srgbClr val="8A3704"/>
                </a:solidFill>
              </a:rPr>
              <a:pPr>
                <a:spcBef>
                  <a:spcPct val="0"/>
                </a:spcBef>
                <a:buSzTx/>
                <a:buFontTx/>
                <a:buNone/>
              </a:pPr>
              <a:t>75</a:t>
            </a:fld>
            <a:endParaRPr lang="en-US" altLang="en-US" sz="1800" smtClean="0">
              <a:solidFill>
                <a:srgbClr val="8A3704"/>
              </a:solidFill>
            </a:endParaRPr>
          </a:p>
        </p:txBody>
      </p:sp>
      <p:sp>
        <p:nvSpPr>
          <p:cNvPr id="77829" name="Rectangle 6"/>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77830" name="Rectangle 7"/>
          <p:cNvSpPr>
            <a:spLocks noChangeArrowheads="1"/>
          </p:cNvSpPr>
          <p:nvPr/>
        </p:nvSpPr>
        <p:spPr bwMode="auto">
          <a:xfrm>
            <a:off x="381000" y="457200"/>
            <a:ext cx="8382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FontTx/>
              <a:buNone/>
            </a:pPr>
            <a:r>
              <a:rPr lang="en-US" altLang="en-US" sz="2000" b="1" i="1">
                <a:solidFill>
                  <a:srgbClr val="800000"/>
                </a:solidFill>
              </a:rPr>
              <a:t>Solution :</a:t>
            </a:r>
            <a:r>
              <a:rPr lang="en-US" altLang="en-US" sz="2000">
                <a:solidFill>
                  <a:srgbClr val="8A3704"/>
                </a:solidFill>
              </a:rPr>
              <a:t> </a:t>
            </a:r>
          </a:p>
          <a:p>
            <a:pPr>
              <a:lnSpc>
                <a:spcPct val="110000"/>
              </a:lnSpc>
              <a:spcBef>
                <a:spcPct val="50000"/>
              </a:spcBef>
              <a:buClr>
                <a:srgbClr val="8A3704"/>
              </a:buClr>
              <a:buFont typeface="Wingdings" pitchFamily="2" charset="2"/>
              <a:buChar char="Ø"/>
            </a:pPr>
            <a:r>
              <a:rPr lang="en-US" altLang="en-US" sz="2000"/>
              <a:t>One way to accommodate all the requirements of this project is to incorporate 3 switches and 3 push-buttons. </a:t>
            </a:r>
          </a:p>
          <a:p>
            <a:pPr>
              <a:lnSpc>
                <a:spcPct val="110000"/>
              </a:lnSpc>
              <a:spcBef>
                <a:spcPct val="50000"/>
              </a:spcBef>
              <a:buClr>
                <a:srgbClr val="8A3704"/>
              </a:buClr>
              <a:buFont typeface="Wingdings" pitchFamily="2" charset="2"/>
              <a:buChar char="Ø"/>
            </a:pPr>
            <a:r>
              <a:rPr lang="en-US" altLang="en-US" sz="2000"/>
              <a:t>The switches will be used for time set, alarm set, and alarm ON/OFF.</a:t>
            </a:r>
          </a:p>
          <a:p>
            <a:pPr>
              <a:lnSpc>
                <a:spcPct val="110000"/>
              </a:lnSpc>
              <a:spcBef>
                <a:spcPct val="50000"/>
              </a:spcBef>
              <a:buClr>
                <a:srgbClr val="8A3704"/>
              </a:buClr>
              <a:buFont typeface="Wingdings" pitchFamily="2" charset="2"/>
              <a:buChar char="Ø"/>
            </a:pPr>
            <a:r>
              <a:rPr lang="en-US" altLang="en-US" sz="2000"/>
              <a:t>The three push-buttons facilitate the function of snooze as well as setting week day, hour, minute, and am/pm (if necessary).</a:t>
            </a:r>
          </a:p>
          <a:p>
            <a:pPr>
              <a:lnSpc>
                <a:spcPct val="110000"/>
              </a:lnSpc>
              <a:spcBef>
                <a:spcPct val="50000"/>
              </a:spcBef>
              <a:buClr>
                <a:srgbClr val="8A3704"/>
              </a:buClr>
              <a:buFont typeface="Wingdings" pitchFamily="2" charset="2"/>
              <a:buChar char="Ø"/>
            </a:pPr>
            <a:r>
              <a:rPr lang="en-US" altLang="en-US" sz="2000"/>
              <a:t>Since OC5 is already connected to speaker, it will be used to generate alarm. This can be accomplished using interrupt.</a:t>
            </a:r>
          </a:p>
          <a:p>
            <a:pPr>
              <a:lnSpc>
                <a:spcPct val="110000"/>
              </a:lnSpc>
              <a:spcBef>
                <a:spcPct val="50000"/>
              </a:spcBef>
              <a:buClr>
                <a:srgbClr val="8A3704"/>
              </a:buClr>
              <a:buFont typeface="Wingdings" pitchFamily="2" charset="2"/>
              <a:buChar char="Ø"/>
            </a:pPr>
            <a:r>
              <a:rPr lang="en-US" altLang="en-US" sz="2000"/>
              <a:t>Note that time keeping is done through interrupt handler of OC2, therefore, microcontrollers main task is to continuously scan the switches and push-buttons and perform appropriate function based on their state.</a:t>
            </a:r>
          </a:p>
          <a:p>
            <a:pPr>
              <a:lnSpc>
                <a:spcPct val="110000"/>
              </a:lnSpc>
              <a:spcBef>
                <a:spcPct val="50000"/>
              </a:spcBef>
              <a:buClr>
                <a:srgbClr val="8A3704"/>
              </a:buClr>
              <a:buFont typeface="Wingdings" pitchFamily="2" charset="2"/>
              <a:buChar char="Ø"/>
            </a:pPr>
            <a:r>
              <a:rPr lang="en-US" altLang="en-US" sz="2000">
                <a:cs typeface="Times New Roman" pitchFamily="18" charset="0"/>
              </a:rPr>
              <a:t>It is necessary to decide on the rate of timer counter clock. Since we are going to use at least two interrupt handlers, it makes sense to minimize the number of interrupts. This translates to using lower clock rate.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885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88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0EB0D031-1C70-4C28-A0B4-20EBFF942599}" type="slidenum">
              <a:rPr lang="en-US" altLang="en-US" sz="1800" smtClean="0">
                <a:solidFill>
                  <a:srgbClr val="8A3704"/>
                </a:solidFill>
              </a:rPr>
              <a:pPr>
                <a:spcBef>
                  <a:spcPct val="0"/>
                </a:spcBef>
                <a:buSzTx/>
                <a:buFontTx/>
                <a:buNone/>
              </a:pPr>
              <a:t>76</a:t>
            </a:fld>
            <a:endParaRPr lang="en-US" altLang="en-US" sz="1800" smtClean="0">
              <a:solidFill>
                <a:srgbClr val="8A3704"/>
              </a:solidFill>
            </a:endParaRPr>
          </a:p>
        </p:txBody>
      </p:sp>
      <p:sp>
        <p:nvSpPr>
          <p:cNvPr id="78853" name="Rectangle 1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78854" name="Rectangle 15"/>
          <p:cNvSpPr>
            <a:spLocks noChangeArrowheads="1"/>
          </p:cNvSpPr>
          <p:nvPr/>
        </p:nvSpPr>
        <p:spPr bwMode="auto">
          <a:xfrm>
            <a:off x="381000" y="609600"/>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714500" indent="-3429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110000"/>
              </a:lnSpc>
              <a:spcBef>
                <a:spcPct val="50000"/>
              </a:spcBef>
              <a:buClr>
                <a:srgbClr val="8A3704"/>
              </a:buClr>
              <a:buFont typeface="Wingdings" pitchFamily="2" charset="2"/>
              <a:buChar char="Ø"/>
            </a:pPr>
            <a:r>
              <a:rPr lang="en-US" altLang="en-US" sz="2000"/>
              <a:t>For this reason, the prescaler of 128 is selected. </a:t>
            </a:r>
          </a:p>
          <a:p>
            <a:pPr>
              <a:lnSpc>
                <a:spcPct val="110000"/>
              </a:lnSpc>
              <a:spcBef>
                <a:spcPct val="50000"/>
              </a:spcBef>
              <a:buClr>
                <a:srgbClr val="8A3704"/>
              </a:buClr>
              <a:buFont typeface="Wingdings" pitchFamily="2" charset="2"/>
              <a:buChar char="Ø"/>
            </a:pPr>
            <a:r>
              <a:rPr lang="en-US" altLang="en-US" sz="2000"/>
              <a:t>Given the prescaler, what is the largest unit delay that multiple integer of it generates exact second?</a:t>
            </a:r>
          </a:p>
          <a:p>
            <a:pPr lvl="3">
              <a:lnSpc>
                <a:spcPct val="110000"/>
              </a:lnSpc>
              <a:spcBef>
                <a:spcPct val="50000"/>
              </a:spcBef>
              <a:buClr>
                <a:srgbClr val="8A3704"/>
              </a:buClr>
              <a:buFont typeface="Wingdings" pitchFamily="2" charset="2"/>
              <a:buNone/>
            </a:pPr>
            <a:r>
              <a:rPr lang="en-US" altLang="en-US"/>
              <a:t>(24,000,000 </a:t>
            </a:r>
            <a:r>
              <a:rPr lang="en-US" altLang="en-US">
                <a:cs typeface="Times New Roman" pitchFamily="18" charset="0"/>
              </a:rPr>
              <a:t>÷ 128) ÷ 46,875 = 4</a:t>
            </a:r>
          </a:p>
          <a:p>
            <a:pPr>
              <a:lnSpc>
                <a:spcPct val="110000"/>
              </a:lnSpc>
              <a:spcBef>
                <a:spcPct val="50000"/>
              </a:spcBef>
              <a:buClr>
                <a:srgbClr val="8A3704"/>
              </a:buClr>
              <a:buFont typeface="Wingdings" pitchFamily="2" charset="2"/>
              <a:buChar char="Ø"/>
            </a:pPr>
            <a:r>
              <a:rPr lang="en-US" altLang="en-US" sz="2000"/>
              <a:t>If we assume every match on OC2 is a tick, then we need 4 ticks to elapse a second and 240 ticks to constitute a minute.</a:t>
            </a:r>
          </a:p>
          <a:p>
            <a:pPr>
              <a:lnSpc>
                <a:spcPct val="110000"/>
              </a:lnSpc>
              <a:spcBef>
                <a:spcPct val="50000"/>
              </a:spcBef>
              <a:buClr>
                <a:srgbClr val="8A3704"/>
              </a:buClr>
              <a:buFont typeface="Wingdings" pitchFamily="2" charset="2"/>
              <a:buChar char="Ø"/>
            </a:pPr>
            <a:r>
              <a:rPr lang="en-US" altLang="en-US" sz="2000"/>
              <a:t>Note that to generate a 1 kHz square wave for buzzer, the value to be added to OC5 register is 94.</a:t>
            </a:r>
          </a:p>
          <a:p>
            <a:pPr>
              <a:lnSpc>
                <a:spcPct val="110000"/>
              </a:lnSpc>
              <a:spcBef>
                <a:spcPct val="50000"/>
              </a:spcBef>
              <a:buClr>
                <a:srgbClr val="8A3704"/>
              </a:buClr>
              <a:buFont typeface="Wingdings" pitchFamily="2" charset="2"/>
              <a:buChar char="Ø"/>
            </a:pPr>
            <a:r>
              <a:rPr lang="en-US" altLang="en-US" sz="2000">
                <a:cs typeface="Times New Roman" pitchFamily="18" charset="0"/>
              </a:rPr>
              <a:t>In the next couple of slides, the skeleton of OC2 handler is discussed. </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7987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A720D0C-C958-4D0D-B3A3-A01430ECCAD8}" type="slidenum">
              <a:rPr lang="en-US" altLang="en-US" sz="1800" smtClean="0">
                <a:solidFill>
                  <a:srgbClr val="8A3704"/>
                </a:solidFill>
              </a:rPr>
              <a:pPr>
                <a:spcBef>
                  <a:spcPct val="0"/>
                </a:spcBef>
                <a:buSzTx/>
                <a:buFontTx/>
                <a:buNone/>
              </a:pPr>
              <a:t>77</a:t>
            </a:fld>
            <a:endParaRPr lang="en-US" altLang="en-US" sz="1800" smtClean="0">
              <a:solidFill>
                <a:srgbClr val="8A3704"/>
              </a:solidFill>
            </a:endParaRPr>
          </a:p>
        </p:txBody>
      </p:sp>
      <p:sp>
        <p:nvSpPr>
          <p:cNvPr id="79877" name="Text Box 4"/>
          <p:cNvSpPr txBox="1">
            <a:spLocks noChangeArrowheads="1"/>
          </p:cNvSpPr>
          <p:nvPr/>
        </p:nvSpPr>
        <p:spPr bwMode="auto">
          <a:xfrm>
            <a:off x="685800" y="381000"/>
            <a:ext cx="7848600" cy="621982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latin typeface="Arial" charset="0"/>
              </a:rPr>
              <a:t>tc2_is	LDD    	TC2       		; read OC2 register &amp; clear the flag</a:t>
            </a:r>
          </a:p>
          <a:p>
            <a:pPr>
              <a:spcBef>
                <a:spcPct val="0"/>
              </a:spcBef>
              <a:buSzTx/>
              <a:buFontTx/>
              <a:buNone/>
            </a:pPr>
            <a:r>
              <a:rPr lang="en-US" altLang="en-US" sz="1600">
                <a:latin typeface="Arial" charset="0"/>
              </a:rPr>
              <a:t>	ADDD    	#46875          	; add 1/4 of a second</a:t>
            </a:r>
          </a:p>
          <a:p>
            <a:pPr>
              <a:spcBef>
                <a:spcPct val="0"/>
              </a:spcBef>
              <a:buSzTx/>
              <a:buFontTx/>
              <a:buNone/>
            </a:pPr>
            <a:r>
              <a:rPr lang="en-US" altLang="en-US" sz="1600">
                <a:latin typeface="Arial" charset="0"/>
              </a:rPr>
              <a:t>  	STD     	TC2              	 ;</a:t>
            </a:r>
          </a:p>
          <a:p>
            <a:pPr>
              <a:spcBef>
                <a:spcPct val="0"/>
              </a:spcBef>
              <a:buSzTx/>
              <a:buFontTx/>
              <a:buNone/>
            </a:pPr>
            <a:r>
              <a:rPr lang="en-US" altLang="en-US" sz="1600">
                <a:latin typeface="Arial" charset="0"/>
              </a:rPr>
              <a:t>  	DEC     	ticks		; decrement ticks</a:t>
            </a:r>
          </a:p>
          <a:p>
            <a:pPr>
              <a:spcBef>
                <a:spcPct val="0"/>
              </a:spcBef>
              <a:buSzTx/>
              <a:buFontTx/>
              <a:buNone/>
            </a:pPr>
            <a:r>
              <a:rPr lang="en-US" altLang="en-US" sz="1600">
                <a:latin typeface="Arial" charset="0"/>
              </a:rPr>
              <a:t>  	BRSET   	ticks,$01,cont    	; is it multiple of 2?</a:t>
            </a:r>
          </a:p>
          <a:p>
            <a:pPr>
              <a:spcBef>
                <a:spcPct val="0"/>
              </a:spcBef>
              <a:buSzTx/>
              <a:buFontTx/>
              <a:buNone/>
            </a:pPr>
            <a:r>
              <a:rPr lang="en-US" altLang="en-US" sz="1600">
                <a:latin typeface="Arial" charset="0"/>
              </a:rPr>
              <a:t>blink    	{refresh LCD}          	  	  ; else, blink colon</a:t>
            </a:r>
          </a:p>
          <a:p>
            <a:pPr>
              <a:spcBef>
                <a:spcPct val="0"/>
              </a:spcBef>
              <a:buSzTx/>
              <a:buFontTx/>
              <a:buNone/>
            </a:pPr>
            <a:r>
              <a:rPr lang="en-US" altLang="en-US" sz="1600">
                <a:latin typeface="Arial" charset="0"/>
              </a:rPr>
              <a:t>cont     	LDAB	ticks		; is it a minute?</a:t>
            </a:r>
          </a:p>
          <a:p>
            <a:pPr>
              <a:spcBef>
                <a:spcPct val="0"/>
              </a:spcBef>
              <a:buSzTx/>
              <a:buFontTx/>
              <a:buNone/>
            </a:pPr>
            <a:r>
              <a:rPr lang="en-US" altLang="en-US" sz="1600">
                <a:latin typeface="Arial" charset="0"/>
              </a:rPr>
              <a:t>	BNE     	roll              	 ; if not exit</a:t>
            </a:r>
          </a:p>
          <a:p>
            <a:pPr>
              <a:spcBef>
                <a:spcPct val="0"/>
              </a:spcBef>
              <a:buSzTx/>
              <a:buFontTx/>
              <a:buNone/>
            </a:pPr>
            <a:r>
              <a:rPr lang="en-US" altLang="en-US" sz="1600">
                <a:latin typeface="Arial" charset="0"/>
              </a:rPr>
              <a:t>	MOVB	#240,ticks	; otherwise, reestablish ticks</a:t>
            </a:r>
          </a:p>
          <a:p>
            <a:pPr>
              <a:spcBef>
                <a:spcPct val="0"/>
              </a:spcBef>
              <a:buSzTx/>
              <a:buFontTx/>
              <a:buNone/>
            </a:pPr>
            <a:r>
              <a:rPr lang="en-US" altLang="en-US" sz="1600">
                <a:latin typeface="Arial" charset="0"/>
              </a:rPr>
              <a:t>	LDD     	hour            	; get hour/minute</a:t>
            </a:r>
          </a:p>
          <a:p>
            <a:pPr>
              <a:spcBef>
                <a:spcPct val="0"/>
              </a:spcBef>
              <a:buSzTx/>
              <a:buFontTx/>
              <a:buNone/>
            </a:pPr>
            <a:r>
              <a:rPr lang="en-US" altLang="en-US" sz="1600">
                <a:latin typeface="Arial" charset="0"/>
              </a:rPr>
              <a:t>	INCB                    		; increment minute</a:t>
            </a:r>
          </a:p>
          <a:p>
            <a:pPr>
              <a:spcBef>
                <a:spcPct val="0"/>
              </a:spcBef>
              <a:buSzTx/>
              <a:buFontTx/>
              <a:buNone/>
            </a:pPr>
            <a:r>
              <a:rPr lang="en-US" altLang="en-US" sz="1600">
                <a:latin typeface="Arial" charset="0"/>
              </a:rPr>
              <a:t>	CMPB    	#60             	; if less than 60 go and</a:t>
            </a:r>
          </a:p>
          <a:p>
            <a:pPr>
              <a:spcBef>
                <a:spcPct val="0"/>
              </a:spcBef>
              <a:buSzTx/>
              <a:buFontTx/>
              <a:buNone/>
            </a:pPr>
            <a:r>
              <a:rPr lang="en-US" altLang="en-US" sz="1600">
                <a:latin typeface="Arial" charset="0"/>
              </a:rPr>
              <a:t>	BLO     	hr_min            	 ; restore hour/minute</a:t>
            </a:r>
          </a:p>
          <a:p>
            <a:pPr>
              <a:spcBef>
                <a:spcPct val="0"/>
              </a:spcBef>
              <a:buSzTx/>
              <a:buFontTx/>
              <a:buNone/>
            </a:pPr>
            <a:r>
              <a:rPr lang="en-US" altLang="en-US" sz="1600">
                <a:latin typeface="Arial" charset="0"/>
              </a:rPr>
              <a:t>	CLRB                    		  ; if 60, clear minute and</a:t>
            </a:r>
          </a:p>
          <a:p>
            <a:pPr>
              <a:spcBef>
                <a:spcPct val="0"/>
              </a:spcBef>
              <a:buSzTx/>
              <a:buFontTx/>
              <a:buNone/>
            </a:pPr>
            <a:r>
              <a:rPr lang="en-US" altLang="en-US" sz="1600">
                <a:latin typeface="Arial" charset="0"/>
              </a:rPr>
              <a:t>	INCA                     		   ; increment hour</a:t>
            </a:r>
          </a:p>
          <a:p>
            <a:pPr>
              <a:spcBef>
                <a:spcPct val="0"/>
              </a:spcBef>
              <a:buSzTx/>
              <a:buFontTx/>
              <a:buNone/>
            </a:pPr>
            <a:r>
              <a:rPr lang="en-US" altLang="en-US" sz="1600">
                <a:latin typeface="Arial" charset="0"/>
              </a:rPr>
              <a:t>	CMPA    	#24             	    ; if less than 24 go and</a:t>
            </a:r>
          </a:p>
          <a:p>
            <a:pPr>
              <a:spcBef>
                <a:spcPct val="0"/>
              </a:spcBef>
              <a:buSzTx/>
              <a:buFontTx/>
              <a:buNone/>
            </a:pPr>
            <a:r>
              <a:rPr lang="en-US" altLang="en-US" sz="1600">
                <a:latin typeface="Arial" charset="0"/>
              </a:rPr>
              <a:t>	BLO     	hr_min            	     ; restore hour/minute</a:t>
            </a:r>
          </a:p>
          <a:p>
            <a:pPr>
              <a:spcBef>
                <a:spcPct val="0"/>
              </a:spcBef>
              <a:buSzTx/>
              <a:buFontTx/>
              <a:buNone/>
            </a:pPr>
            <a:r>
              <a:rPr lang="en-US" altLang="en-US" sz="1600">
                <a:latin typeface="Arial" charset="0"/>
              </a:rPr>
              <a:t>	CLRA                    		      ; if 24, clear hour and then</a:t>
            </a:r>
          </a:p>
          <a:p>
            <a:pPr>
              <a:spcBef>
                <a:spcPct val="0"/>
              </a:spcBef>
              <a:buSzTx/>
              <a:buFontTx/>
              <a:buNone/>
            </a:pPr>
            <a:r>
              <a:rPr lang="en-US" altLang="en-US" sz="1600">
                <a:latin typeface="Arial" charset="0"/>
              </a:rPr>
              <a:t>hr_min    	STD     	hour             	       ; restore</a:t>
            </a:r>
          </a:p>
          <a:p>
            <a:pPr>
              <a:spcBef>
                <a:spcPct val="0"/>
              </a:spcBef>
              <a:buSzTx/>
              <a:buFontTx/>
              <a:buNone/>
            </a:pPr>
            <a:r>
              <a:rPr lang="en-US" altLang="en-US" sz="1600">
                <a:latin typeface="Arial" charset="0"/>
              </a:rPr>
              <a:t>	BNE     	check           	; if day is not over, check alarm</a:t>
            </a:r>
          </a:p>
          <a:p>
            <a:pPr>
              <a:spcBef>
                <a:spcPct val="0"/>
              </a:spcBef>
              <a:buSzTx/>
              <a:buFontTx/>
              <a:buNone/>
            </a:pPr>
            <a:r>
              <a:rPr lang="en-US" altLang="en-US" sz="1600">
                <a:latin typeface="Arial" charset="0"/>
              </a:rPr>
              <a:t>	INC    	day             	; increment day and if over</a:t>
            </a:r>
          </a:p>
          <a:p>
            <a:pPr>
              <a:spcBef>
                <a:spcPct val="0"/>
              </a:spcBef>
              <a:buSzTx/>
              <a:buFontTx/>
              <a:buNone/>
            </a:pPr>
            <a:r>
              <a:rPr lang="en-US" altLang="en-US" sz="1600">
                <a:latin typeface="Arial" charset="0"/>
              </a:rPr>
              <a:t>	LDAA	day          		 ; restart week day</a:t>
            </a:r>
          </a:p>
          <a:p>
            <a:pPr>
              <a:spcBef>
                <a:spcPct val="0"/>
              </a:spcBef>
              <a:buSzTx/>
              <a:buFontTx/>
              <a:buNone/>
            </a:pPr>
            <a:r>
              <a:rPr lang="en-US" altLang="en-US" sz="1600">
                <a:latin typeface="Arial" charset="0"/>
              </a:rPr>
              <a:t>	CMPA    	#7                	  ;</a:t>
            </a:r>
          </a:p>
          <a:p>
            <a:pPr>
              <a:spcBef>
                <a:spcPct val="0"/>
              </a:spcBef>
              <a:buSzTx/>
              <a:buFontTx/>
              <a:buNone/>
            </a:pPr>
            <a:r>
              <a:rPr lang="en-US" altLang="en-US" sz="1600">
                <a:latin typeface="Arial" charset="0"/>
              </a:rPr>
              <a:t>	BLO     	check              	   ;</a:t>
            </a:r>
          </a:p>
          <a:p>
            <a:pPr>
              <a:spcBef>
                <a:spcPct val="0"/>
              </a:spcBef>
              <a:buSzTx/>
              <a:buFontTx/>
              <a:buNone/>
            </a:pPr>
            <a:r>
              <a:rPr lang="en-US" altLang="en-US" sz="1600">
                <a:latin typeface="Arial" charset="0"/>
              </a:rPr>
              <a:t>	CLR     	day                 	    ;</a:t>
            </a:r>
          </a:p>
        </p:txBody>
      </p:sp>
      <p:sp>
        <p:nvSpPr>
          <p:cNvPr id="79878" name="Rectangle 5"/>
          <p:cNvSpPr>
            <a:spLocks noChangeArrowheads="1"/>
          </p:cNvSpPr>
          <p:nvPr/>
        </p:nvSpPr>
        <p:spPr bwMode="auto">
          <a:xfrm>
            <a:off x="304800" y="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8089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809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7C4685A-A89A-46A2-955C-BCDB56A0C087}" type="slidenum">
              <a:rPr lang="en-US" altLang="en-US" sz="1800" smtClean="0">
                <a:solidFill>
                  <a:srgbClr val="8A3704"/>
                </a:solidFill>
              </a:rPr>
              <a:pPr>
                <a:spcBef>
                  <a:spcPct val="0"/>
                </a:spcBef>
                <a:buSzTx/>
                <a:buFontTx/>
                <a:buNone/>
              </a:pPr>
              <a:t>78</a:t>
            </a:fld>
            <a:endParaRPr lang="en-US" altLang="en-US" sz="1800" smtClean="0">
              <a:solidFill>
                <a:srgbClr val="8A3704"/>
              </a:solidFill>
            </a:endParaRPr>
          </a:p>
        </p:txBody>
      </p:sp>
      <p:sp>
        <p:nvSpPr>
          <p:cNvPr id="80901" name="Rectangle 4"/>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80902" name="Text Box 5"/>
          <p:cNvSpPr txBox="1">
            <a:spLocks noChangeArrowheads="1"/>
          </p:cNvSpPr>
          <p:nvPr/>
        </p:nvSpPr>
        <p:spPr bwMode="auto">
          <a:xfrm>
            <a:off x="685800" y="809625"/>
            <a:ext cx="7772400" cy="328612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a:latin typeface="Arial" charset="0"/>
              </a:rPr>
              <a:t>check  	{check if alarm is ON}	;</a:t>
            </a:r>
          </a:p>
          <a:p>
            <a:pPr>
              <a:spcBef>
                <a:spcPct val="0"/>
              </a:spcBef>
              <a:buSzTx/>
              <a:buFontTx/>
              <a:buNone/>
            </a:pPr>
            <a:r>
              <a:rPr lang="en-US" altLang="en-US" sz="1600">
                <a:latin typeface="Arial" charset="0"/>
              </a:rPr>
              <a:t>	{if not go to roll}		;</a:t>
            </a:r>
          </a:p>
          <a:p>
            <a:pPr>
              <a:spcBef>
                <a:spcPct val="0"/>
              </a:spcBef>
              <a:buSzTx/>
              <a:buFontTx/>
              <a:buNone/>
            </a:pPr>
            <a:r>
              <a:rPr lang="en-US" altLang="en-US" sz="1600">
                <a:latin typeface="Arial" charset="0"/>
              </a:rPr>
              <a:t>	LDD     	hour		; check if time and alarm time the same</a:t>
            </a:r>
          </a:p>
          <a:p>
            <a:pPr>
              <a:spcBef>
                <a:spcPct val="0"/>
              </a:spcBef>
              <a:buSzTx/>
              <a:buFontTx/>
              <a:buNone/>
            </a:pPr>
            <a:r>
              <a:rPr lang="en-US" altLang="en-US" sz="1600">
                <a:latin typeface="Arial" charset="0"/>
              </a:rPr>
              <a:t>	CPD     	alarm		 ;</a:t>
            </a:r>
          </a:p>
          <a:p>
            <a:pPr>
              <a:spcBef>
                <a:spcPct val="0"/>
              </a:spcBef>
              <a:buSzTx/>
              <a:buFontTx/>
              <a:buNone/>
            </a:pPr>
            <a:r>
              <a:rPr lang="en-US" altLang="en-US" sz="1600">
                <a:latin typeface="Arial" charset="0"/>
              </a:rPr>
              <a:t>	BNE     	roll		  ; if not end handler routine</a:t>
            </a:r>
          </a:p>
          <a:p>
            <a:pPr>
              <a:spcBef>
                <a:spcPct val="0"/>
              </a:spcBef>
              <a:buSzTx/>
              <a:buFontTx/>
              <a:buNone/>
            </a:pPr>
            <a:r>
              <a:rPr lang="en-US" altLang="en-US" sz="1600">
                <a:latin typeface="Arial" charset="0"/>
              </a:rPr>
              <a:t>	{turn alarm on}		   ; else, turn alarm on</a:t>
            </a:r>
          </a:p>
          <a:p>
            <a:pPr>
              <a:spcBef>
                <a:spcPct val="0"/>
              </a:spcBef>
              <a:buSzTx/>
              <a:buFontTx/>
              <a:buNone/>
            </a:pPr>
            <a:r>
              <a:rPr lang="en-US" altLang="en-US" sz="1600">
                <a:latin typeface="Arial" charset="0"/>
              </a:rPr>
              <a:t>roll            RTI</a:t>
            </a:r>
          </a:p>
          <a:p>
            <a:pPr>
              <a:spcBef>
                <a:spcPct val="0"/>
              </a:spcBef>
              <a:buSzTx/>
              <a:buFontTx/>
              <a:buNone/>
            </a:pPr>
            <a:endParaRPr lang="en-US" altLang="en-US" sz="1600">
              <a:latin typeface="Arial" charset="0"/>
            </a:endParaRPr>
          </a:p>
          <a:p>
            <a:pPr>
              <a:spcBef>
                <a:spcPct val="0"/>
              </a:spcBef>
              <a:buSzTx/>
              <a:buFontTx/>
              <a:buNone/>
            </a:pPr>
            <a:endParaRPr lang="en-US" altLang="en-US" sz="1600">
              <a:latin typeface="Arial" charset="0"/>
            </a:endParaRPr>
          </a:p>
          <a:p>
            <a:pPr>
              <a:spcBef>
                <a:spcPct val="0"/>
              </a:spcBef>
              <a:buSzTx/>
              <a:buFontTx/>
              <a:buNone/>
            </a:pPr>
            <a:r>
              <a:rPr lang="en-US" altLang="en-US" sz="1600">
                <a:latin typeface="Arial" charset="0"/>
              </a:rPr>
              <a:t>tc5_is    	LDD     	TC5             	; read OC5 register &amp; clear the flag</a:t>
            </a:r>
          </a:p>
          <a:p>
            <a:pPr>
              <a:spcBef>
                <a:spcPct val="0"/>
              </a:spcBef>
              <a:buSzTx/>
              <a:buFontTx/>
              <a:buNone/>
            </a:pPr>
            <a:r>
              <a:rPr lang="en-US" altLang="en-US" sz="1600">
                <a:latin typeface="Arial" charset="0"/>
              </a:rPr>
              <a:t>	ADDD    	#94            	; create 1/2 millisecond interval</a:t>
            </a:r>
          </a:p>
          <a:p>
            <a:pPr>
              <a:spcBef>
                <a:spcPct val="0"/>
              </a:spcBef>
              <a:buSzTx/>
              <a:buFontTx/>
              <a:buNone/>
            </a:pPr>
            <a:r>
              <a:rPr lang="en-US" altLang="en-US" sz="1600">
                <a:latin typeface="Arial" charset="0"/>
              </a:rPr>
              <a:t>	STD     	TC5              	 ;</a:t>
            </a:r>
          </a:p>
          <a:p>
            <a:pPr>
              <a:spcBef>
                <a:spcPct val="0"/>
              </a:spcBef>
              <a:buSzTx/>
              <a:buFontTx/>
              <a:buNone/>
            </a:pPr>
            <a:r>
              <a:rPr lang="en-US" altLang="en-US" sz="1600">
                <a:latin typeface="Arial" charset="0"/>
              </a:rPr>
              <a:t>	RTI</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819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819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E3F0F53-2E3C-4BF2-93E0-FA10F9711EE2}" type="slidenum">
              <a:rPr lang="en-US" altLang="en-US" sz="1800" smtClean="0">
                <a:solidFill>
                  <a:srgbClr val="8A3704"/>
                </a:solidFill>
              </a:rPr>
              <a:pPr>
                <a:spcBef>
                  <a:spcPct val="0"/>
                </a:spcBef>
                <a:buSzTx/>
                <a:buFontTx/>
                <a:buNone/>
              </a:pPr>
              <a:t>79</a:t>
            </a:fld>
            <a:endParaRPr lang="en-US" altLang="en-US" sz="1800" smtClean="0">
              <a:solidFill>
                <a:srgbClr val="8A3704"/>
              </a:solidFill>
            </a:endParaRPr>
          </a:p>
        </p:txBody>
      </p:sp>
      <p:sp>
        <p:nvSpPr>
          <p:cNvPr id="81925" name="Rectangle 5"/>
          <p:cNvSpPr>
            <a:spLocks noChangeArrowheads="1"/>
          </p:cNvSpPr>
          <p:nvPr/>
        </p:nvSpPr>
        <p:spPr bwMode="auto">
          <a:xfrm>
            <a:off x="304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600" u="sng">
                <a:solidFill>
                  <a:srgbClr val="8A3704"/>
                </a:solidFill>
              </a:rPr>
              <a:t>Output-Capture Applications </a:t>
            </a:r>
            <a:r>
              <a:rPr lang="en-US" altLang="en-US" sz="1600" i="1" u="sng">
                <a:solidFill>
                  <a:srgbClr val="8A3704"/>
                </a:solidFill>
              </a:rPr>
              <a:t>cont’d …</a:t>
            </a:r>
          </a:p>
        </p:txBody>
      </p:sp>
      <p:sp>
        <p:nvSpPr>
          <p:cNvPr id="81926" name="AutoShape 6"/>
          <p:cNvSpPr>
            <a:spLocks noChangeArrowheads="1"/>
          </p:cNvSpPr>
          <p:nvPr/>
        </p:nvSpPr>
        <p:spPr bwMode="auto">
          <a:xfrm>
            <a:off x="5029200" y="728663"/>
            <a:ext cx="1295400" cy="2984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81927" name="Text Box 7"/>
          <p:cNvSpPr txBox="1">
            <a:spLocks noChangeArrowheads="1"/>
          </p:cNvSpPr>
          <p:nvPr/>
        </p:nvSpPr>
        <p:spPr bwMode="auto">
          <a:xfrm>
            <a:off x="5080000" y="685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Start</a:t>
            </a:r>
          </a:p>
        </p:txBody>
      </p:sp>
      <p:sp>
        <p:nvSpPr>
          <p:cNvPr id="81928" name="Text Box 8"/>
          <p:cNvSpPr txBox="1">
            <a:spLocks noChangeArrowheads="1"/>
          </p:cNvSpPr>
          <p:nvPr/>
        </p:nvSpPr>
        <p:spPr bwMode="auto">
          <a:xfrm>
            <a:off x="3276600" y="29718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81929" name="Text Box 9"/>
          <p:cNvSpPr txBox="1">
            <a:spLocks noChangeArrowheads="1"/>
          </p:cNvSpPr>
          <p:nvPr/>
        </p:nvSpPr>
        <p:spPr bwMode="auto">
          <a:xfrm>
            <a:off x="3886200" y="1249363"/>
            <a:ext cx="3657600" cy="3238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lnSpc>
                <a:spcPct val="80000"/>
              </a:lnSpc>
              <a:spcBef>
                <a:spcPct val="30000"/>
              </a:spcBef>
              <a:buSzTx/>
              <a:buFontTx/>
              <a:buNone/>
            </a:pPr>
            <a:r>
              <a:rPr lang="en-US" altLang="en-US" sz="1800"/>
              <a:t>Initialize and start the System</a:t>
            </a:r>
          </a:p>
        </p:txBody>
      </p:sp>
      <p:sp>
        <p:nvSpPr>
          <p:cNvPr id="81930" name="AutoShape 12"/>
          <p:cNvSpPr>
            <a:spLocks noChangeArrowheads="1"/>
          </p:cNvSpPr>
          <p:nvPr/>
        </p:nvSpPr>
        <p:spPr bwMode="auto">
          <a:xfrm>
            <a:off x="3886200" y="2971800"/>
            <a:ext cx="3657600" cy="685800"/>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81931" name="Text Box 13"/>
          <p:cNvSpPr txBox="1">
            <a:spLocks noChangeArrowheads="1"/>
          </p:cNvSpPr>
          <p:nvPr/>
        </p:nvSpPr>
        <p:spPr bwMode="auto">
          <a:xfrm>
            <a:off x="4648200" y="3114675"/>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Time set switch ON?</a:t>
            </a:r>
          </a:p>
        </p:txBody>
      </p:sp>
      <p:sp>
        <p:nvSpPr>
          <p:cNvPr id="81932" name="Line 15"/>
          <p:cNvSpPr>
            <a:spLocks noChangeShapeType="1"/>
          </p:cNvSpPr>
          <p:nvPr/>
        </p:nvSpPr>
        <p:spPr bwMode="auto">
          <a:xfrm flipV="1">
            <a:off x="5715000" y="4737100"/>
            <a:ext cx="0" cy="368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3" name="Line 17"/>
          <p:cNvSpPr>
            <a:spLocks noChangeShapeType="1"/>
          </p:cNvSpPr>
          <p:nvPr/>
        </p:nvSpPr>
        <p:spPr bwMode="auto">
          <a:xfrm flipH="1" flipV="1">
            <a:off x="5715000" y="1587500"/>
            <a:ext cx="0" cy="317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4" name="Line 19"/>
          <p:cNvSpPr>
            <a:spLocks noChangeShapeType="1"/>
          </p:cNvSpPr>
          <p:nvPr/>
        </p:nvSpPr>
        <p:spPr bwMode="auto">
          <a:xfrm flipV="1">
            <a:off x="5715000" y="1027113"/>
            <a:ext cx="0" cy="222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5" name="Text Box 20"/>
          <p:cNvSpPr txBox="1">
            <a:spLocks noChangeArrowheads="1"/>
          </p:cNvSpPr>
          <p:nvPr/>
        </p:nvSpPr>
        <p:spPr bwMode="auto">
          <a:xfrm>
            <a:off x="990600" y="4191000"/>
            <a:ext cx="18288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Set Alarm</a:t>
            </a:r>
            <a:endParaRPr lang="en-US" altLang="en-US" sz="1800">
              <a:sym typeface="Symbol" pitchFamily="18" charset="2"/>
            </a:endParaRPr>
          </a:p>
        </p:txBody>
      </p:sp>
      <p:sp>
        <p:nvSpPr>
          <p:cNvPr id="81936" name="AutoShape 22"/>
          <p:cNvSpPr>
            <a:spLocks noChangeArrowheads="1"/>
          </p:cNvSpPr>
          <p:nvPr/>
        </p:nvSpPr>
        <p:spPr bwMode="auto">
          <a:xfrm>
            <a:off x="3886200" y="4038600"/>
            <a:ext cx="3657600" cy="685800"/>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81937" name="Line 27"/>
          <p:cNvSpPr>
            <a:spLocks noChangeShapeType="1"/>
          </p:cNvSpPr>
          <p:nvPr/>
        </p:nvSpPr>
        <p:spPr bwMode="auto">
          <a:xfrm flipH="1" flipV="1">
            <a:off x="57150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8" name="Text Box 30"/>
          <p:cNvSpPr txBox="1">
            <a:spLocks noChangeArrowheads="1"/>
          </p:cNvSpPr>
          <p:nvPr/>
        </p:nvSpPr>
        <p:spPr bwMode="auto">
          <a:xfrm>
            <a:off x="5638800" y="4724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81939" name="Text Box 31"/>
          <p:cNvSpPr txBox="1">
            <a:spLocks noChangeArrowheads="1"/>
          </p:cNvSpPr>
          <p:nvPr/>
        </p:nvSpPr>
        <p:spPr bwMode="auto">
          <a:xfrm>
            <a:off x="5638800" y="37020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81940" name="Text Box 32"/>
          <p:cNvSpPr txBox="1">
            <a:spLocks noChangeArrowheads="1"/>
          </p:cNvSpPr>
          <p:nvPr/>
        </p:nvSpPr>
        <p:spPr bwMode="auto">
          <a:xfrm>
            <a:off x="990600" y="3124200"/>
            <a:ext cx="1828800" cy="3794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Set Time</a:t>
            </a:r>
            <a:endParaRPr lang="en-US" altLang="en-US" sz="1800">
              <a:sym typeface="Symbol" pitchFamily="18" charset="2"/>
            </a:endParaRPr>
          </a:p>
        </p:txBody>
      </p:sp>
      <p:sp>
        <p:nvSpPr>
          <p:cNvPr id="81941" name="Line 34"/>
          <p:cNvSpPr>
            <a:spLocks noChangeShapeType="1"/>
          </p:cNvSpPr>
          <p:nvPr/>
        </p:nvSpPr>
        <p:spPr bwMode="auto">
          <a:xfrm flipH="1">
            <a:off x="5715000" y="5105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2" name="Line 35"/>
          <p:cNvSpPr>
            <a:spLocks noChangeShapeType="1"/>
          </p:cNvSpPr>
          <p:nvPr/>
        </p:nvSpPr>
        <p:spPr bwMode="auto">
          <a:xfrm flipV="1">
            <a:off x="8305800" y="1727200"/>
            <a:ext cx="0" cy="337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3" name="Line 36"/>
          <p:cNvSpPr>
            <a:spLocks noChangeShapeType="1"/>
          </p:cNvSpPr>
          <p:nvPr/>
        </p:nvSpPr>
        <p:spPr bwMode="auto">
          <a:xfrm flipH="1">
            <a:off x="5715000" y="1727200"/>
            <a:ext cx="2590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44" name="Text Box 37"/>
          <p:cNvSpPr txBox="1">
            <a:spLocks noChangeArrowheads="1"/>
          </p:cNvSpPr>
          <p:nvPr/>
        </p:nvSpPr>
        <p:spPr bwMode="auto">
          <a:xfrm>
            <a:off x="4572000" y="4156075"/>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Alarm set switch ON?</a:t>
            </a:r>
          </a:p>
        </p:txBody>
      </p:sp>
      <p:sp>
        <p:nvSpPr>
          <p:cNvPr id="81945" name="Text Box 46"/>
          <p:cNvSpPr txBox="1">
            <a:spLocks noChangeArrowheads="1"/>
          </p:cNvSpPr>
          <p:nvPr/>
        </p:nvSpPr>
        <p:spPr bwMode="auto">
          <a:xfrm>
            <a:off x="3200400" y="1905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81946" name="AutoShape 47"/>
          <p:cNvSpPr>
            <a:spLocks noChangeArrowheads="1"/>
          </p:cNvSpPr>
          <p:nvPr/>
        </p:nvSpPr>
        <p:spPr bwMode="auto">
          <a:xfrm>
            <a:off x="3886200" y="1905000"/>
            <a:ext cx="3657600" cy="685800"/>
          </a:xfrm>
          <a:prstGeom prst="diamond">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81947" name="Text Box 48"/>
          <p:cNvSpPr txBox="1">
            <a:spLocks noChangeArrowheads="1"/>
          </p:cNvSpPr>
          <p:nvPr/>
        </p:nvSpPr>
        <p:spPr bwMode="auto">
          <a:xfrm>
            <a:off x="4648200" y="2047875"/>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Alarm ON?</a:t>
            </a:r>
          </a:p>
        </p:txBody>
      </p:sp>
      <p:sp>
        <p:nvSpPr>
          <p:cNvPr id="81948" name="Line 49"/>
          <p:cNvSpPr>
            <a:spLocks noChangeShapeType="1"/>
          </p:cNvSpPr>
          <p:nvPr/>
        </p:nvSpPr>
        <p:spPr bwMode="auto">
          <a:xfrm flipH="1" flipV="1">
            <a:off x="5715000" y="2590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9" name="Text Box 50"/>
          <p:cNvSpPr txBox="1">
            <a:spLocks noChangeArrowheads="1"/>
          </p:cNvSpPr>
          <p:nvPr/>
        </p:nvSpPr>
        <p:spPr bwMode="auto">
          <a:xfrm>
            <a:off x="5638800" y="26352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no</a:t>
            </a:r>
          </a:p>
        </p:txBody>
      </p:sp>
      <p:sp>
        <p:nvSpPr>
          <p:cNvPr id="81950" name="Text Box 51"/>
          <p:cNvSpPr txBox="1">
            <a:spLocks noChangeArrowheads="1"/>
          </p:cNvSpPr>
          <p:nvPr/>
        </p:nvSpPr>
        <p:spPr bwMode="auto">
          <a:xfrm>
            <a:off x="990600" y="2057400"/>
            <a:ext cx="18288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Set Alarm ON</a:t>
            </a:r>
            <a:endParaRPr lang="en-US" altLang="en-US" sz="1800">
              <a:sym typeface="Symbol" pitchFamily="18" charset="2"/>
            </a:endParaRPr>
          </a:p>
        </p:txBody>
      </p:sp>
      <p:sp>
        <p:nvSpPr>
          <p:cNvPr id="81951" name="Line 52"/>
          <p:cNvSpPr>
            <a:spLocks noChangeShapeType="1"/>
          </p:cNvSpPr>
          <p:nvPr/>
        </p:nvSpPr>
        <p:spPr bwMode="auto">
          <a:xfrm flipH="1">
            <a:off x="2819400" y="224631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1952" name="Group 55"/>
          <p:cNvGrpSpPr>
            <a:grpSpLocks/>
          </p:cNvGrpSpPr>
          <p:nvPr/>
        </p:nvGrpSpPr>
        <p:grpSpPr bwMode="auto">
          <a:xfrm flipV="1">
            <a:off x="1905000" y="2427288"/>
            <a:ext cx="3810000" cy="315912"/>
            <a:chOff x="1200" y="1104"/>
            <a:chExt cx="2400" cy="192"/>
          </a:xfrm>
        </p:grpSpPr>
        <p:sp>
          <p:nvSpPr>
            <p:cNvPr id="81962" name="Line 53"/>
            <p:cNvSpPr>
              <a:spLocks noChangeShapeType="1"/>
            </p:cNvSpPr>
            <p:nvPr/>
          </p:nvSpPr>
          <p:spPr bwMode="auto">
            <a:xfrm flipV="1">
              <a:off x="1200" y="110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63" name="Line 54"/>
            <p:cNvSpPr>
              <a:spLocks noChangeShapeType="1"/>
            </p:cNvSpPr>
            <p:nvPr/>
          </p:nvSpPr>
          <p:spPr bwMode="auto">
            <a:xfrm>
              <a:off x="1200" y="1104"/>
              <a:ext cx="2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1953" name="Line 57"/>
          <p:cNvSpPr>
            <a:spLocks noChangeShapeType="1"/>
          </p:cNvSpPr>
          <p:nvPr/>
        </p:nvSpPr>
        <p:spPr bwMode="auto">
          <a:xfrm flipH="1">
            <a:off x="2819400" y="331311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1954" name="Group 58"/>
          <p:cNvGrpSpPr>
            <a:grpSpLocks/>
          </p:cNvGrpSpPr>
          <p:nvPr/>
        </p:nvGrpSpPr>
        <p:grpSpPr bwMode="auto">
          <a:xfrm flipV="1">
            <a:off x="1905000" y="3494088"/>
            <a:ext cx="3810000" cy="315912"/>
            <a:chOff x="1200" y="1104"/>
            <a:chExt cx="2400" cy="192"/>
          </a:xfrm>
        </p:grpSpPr>
        <p:sp>
          <p:nvSpPr>
            <p:cNvPr id="81960" name="Line 59"/>
            <p:cNvSpPr>
              <a:spLocks noChangeShapeType="1"/>
            </p:cNvSpPr>
            <p:nvPr/>
          </p:nvSpPr>
          <p:spPr bwMode="auto">
            <a:xfrm flipV="1">
              <a:off x="1200" y="110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61" name="Line 60"/>
            <p:cNvSpPr>
              <a:spLocks noChangeShapeType="1"/>
            </p:cNvSpPr>
            <p:nvPr/>
          </p:nvSpPr>
          <p:spPr bwMode="auto">
            <a:xfrm>
              <a:off x="1200" y="1104"/>
              <a:ext cx="2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1955" name="Text Box 61"/>
          <p:cNvSpPr txBox="1">
            <a:spLocks noChangeArrowheads="1"/>
          </p:cNvSpPr>
          <p:nvPr/>
        </p:nvSpPr>
        <p:spPr bwMode="auto">
          <a:xfrm>
            <a:off x="3276600" y="4038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yes</a:t>
            </a:r>
          </a:p>
        </p:txBody>
      </p:sp>
      <p:sp>
        <p:nvSpPr>
          <p:cNvPr id="81956" name="Line 62"/>
          <p:cNvSpPr>
            <a:spLocks noChangeShapeType="1"/>
          </p:cNvSpPr>
          <p:nvPr/>
        </p:nvSpPr>
        <p:spPr bwMode="auto">
          <a:xfrm flipH="1">
            <a:off x="2819400" y="437991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1957" name="Group 63"/>
          <p:cNvGrpSpPr>
            <a:grpSpLocks/>
          </p:cNvGrpSpPr>
          <p:nvPr/>
        </p:nvGrpSpPr>
        <p:grpSpPr bwMode="auto">
          <a:xfrm flipV="1">
            <a:off x="1905000" y="4560888"/>
            <a:ext cx="3810000" cy="544512"/>
            <a:chOff x="1200" y="1104"/>
            <a:chExt cx="2400" cy="192"/>
          </a:xfrm>
        </p:grpSpPr>
        <p:sp>
          <p:nvSpPr>
            <p:cNvPr id="81958" name="Line 64"/>
            <p:cNvSpPr>
              <a:spLocks noChangeShapeType="1"/>
            </p:cNvSpPr>
            <p:nvPr/>
          </p:nvSpPr>
          <p:spPr bwMode="auto">
            <a:xfrm flipV="1">
              <a:off x="1200" y="110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59" name="Line 65"/>
            <p:cNvSpPr>
              <a:spLocks noChangeShapeType="1"/>
            </p:cNvSpPr>
            <p:nvPr/>
          </p:nvSpPr>
          <p:spPr bwMode="auto">
            <a:xfrm>
              <a:off x="1200" y="1104"/>
              <a:ext cx="2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921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FAA9890-FA89-4C16-8844-2D6EE1A95708}" type="slidenum">
              <a:rPr lang="en-US" altLang="en-US" sz="1800" smtClean="0">
                <a:solidFill>
                  <a:srgbClr val="8A3704"/>
                </a:solidFill>
              </a:rPr>
              <a:pPr>
                <a:spcBef>
                  <a:spcPct val="0"/>
                </a:spcBef>
                <a:buSzTx/>
                <a:buFontTx/>
                <a:buNone/>
              </a:pPr>
              <a:t>8</a:t>
            </a:fld>
            <a:endParaRPr lang="en-US" altLang="en-US" sz="1800" smtClean="0">
              <a:solidFill>
                <a:srgbClr val="8A3704"/>
              </a:solidFill>
            </a:endParaRPr>
          </a:p>
        </p:txBody>
      </p:sp>
      <p:sp>
        <p:nvSpPr>
          <p:cNvPr id="9221" name="Rectangle 4"/>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Counter Registers </a:t>
            </a:r>
            <a:r>
              <a:rPr lang="en-US" altLang="en-US" sz="1600" i="1" u="sng">
                <a:solidFill>
                  <a:srgbClr val="8A3704"/>
                </a:solidFill>
              </a:rPr>
              <a:t>cont’d …</a:t>
            </a:r>
          </a:p>
        </p:txBody>
      </p:sp>
      <p:sp>
        <p:nvSpPr>
          <p:cNvPr id="9222" name="Text Box 5"/>
          <p:cNvSpPr txBox="1">
            <a:spLocks noChangeArrowheads="1"/>
          </p:cNvSpPr>
          <p:nvPr/>
        </p:nvSpPr>
        <p:spPr bwMode="auto">
          <a:xfrm>
            <a:off x="533400" y="625475"/>
            <a:ext cx="8229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2400">
                <a:solidFill>
                  <a:srgbClr val="8A3704"/>
                </a:solidFill>
              </a:rPr>
              <a:t>Timer System Control Register 2 (TMSK2)</a:t>
            </a:r>
            <a:r>
              <a:rPr lang="en-US" altLang="en-US" sz="2400">
                <a:sym typeface="Symbol" pitchFamily="18" charset="2"/>
              </a:rPr>
              <a:t> </a:t>
            </a:r>
            <a:endParaRPr lang="en-US" altLang="en-US" sz="2000">
              <a:sym typeface="Symbol" pitchFamily="18" charset="2"/>
            </a:endParaRPr>
          </a:p>
          <a:p>
            <a:pPr>
              <a:lnSpc>
                <a:spcPct val="95000"/>
              </a:lnSpc>
              <a:spcBef>
                <a:spcPct val="30000"/>
              </a:spcBef>
              <a:buClr>
                <a:srgbClr val="8E4700"/>
              </a:buClr>
              <a:buSzTx/>
              <a:buFont typeface="Wingdings" pitchFamily="2" charset="2"/>
              <a:buChar char="Ø"/>
            </a:pPr>
            <a:r>
              <a:rPr lang="en-US" altLang="en-US" sz="2000">
                <a:sym typeface="Symbol" pitchFamily="18" charset="2"/>
              </a:rPr>
              <a:t>The clock rate of the timer counter is set through this control register.</a:t>
            </a:r>
            <a:endParaRPr lang="en-US" altLang="en-US" sz="1800">
              <a:sym typeface="Symbol" pitchFamily="18" charset="2"/>
            </a:endParaRPr>
          </a:p>
          <a:p>
            <a:pPr>
              <a:lnSpc>
                <a:spcPct val="95000"/>
              </a:lnSpc>
              <a:spcBef>
                <a:spcPct val="30000"/>
              </a:spcBef>
              <a:buClr>
                <a:srgbClr val="8E4700"/>
              </a:buClr>
              <a:buSzTx/>
              <a:buFont typeface="Wingdings" pitchFamily="2" charset="2"/>
              <a:buChar char="Ø"/>
            </a:pPr>
            <a:r>
              <a:rPr lang="en-US" altLang="en-US" sz="2000">
                <a:sym typeface="Symbol" pitchFamily="18" charset="2"/>
              </a:rPr>
              <a:t>The clock rate can be pre-scaled through prescale bits of TMSK2, if bits 2 and 3 of PACTL register are set to 00. </a:t>
            </a:r>
          </a:p>
        </p:txBody>
      </p:sp>
      <p:sp>
        <p:nvSpPr>
          <p:cNvPr id="9223" name="Text Box 6"/>
          <p:cNvSpPr txBox="1">
            <a:spLocks noChangeArrowheads="1"/>
          </p:cNvSpPr>
          <p:nvPr/>
        </p:nvSpPr>
        <p:spPr bwMode="auto">
          <a:xfrm>
            <a:off x="1066800" y="24987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TOI</a:t>
            </a:r>
          </a:p>
        </p:txBody>
      </p:sp>
      <p:sp>
        <p:nvSpPr>
          <p:cNvPr id="9224" name="Text Box 7"/>
          <p:cNvSpPr txBox="1">
            <a:spLocks noChangeArrowheads="1"/>
          </p:cNvSpPr>
          <p:nvPr/>
        </p:nvSpPr>
        <p:spPr bwMode="auto">
          <a:xfrm>
            <a:off x="1905000" y="2498725"/>
            <a:ext cx="9144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0</a:t>
            </a:r>
          </a:p>
        </p:txBody>
      </p:sp>
      <p:sp>
        <p:nvSpPr>
          <p:cNvPr id="9225" name="Text Box 8"/>
          <p:cNvSpPr txBox="1">
            <a:spLocks noChangeArrowheads="1"/>
          </p:cNvSpPr>
          <p:nvPr/>
        </p:nvSpPr>
        <p:spPr bwMode="auto">
          <a:xfrm>
            <a:off x="2819400" y="24987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0</a:t>
            </a:r>
          </a:p>
        </p:txBody>
      </p:sp>
      <p:sp>
        <p:nvSpPr>
          <p:cNvPr id="9226" name="Text Box 9"/>
          <p:cNvSpPr txBox="1">
            <a:spLocks noChangeArrowheads="1"/>
          </p:cNvSpPr>
          <p:nvPr/>
        </p:nvSpPr>
        <p:spPr bwMode="auto">
          <a:xfrm>
            <a:off x="3657600" y="24987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0</a:t>
            </a:r>
          </a:p>
        </p:txBody>
      </p:sp>
      <p:sp>
        <p:nvSpPr>
          <p:cNvPr id="9227" name="Text Box 10"/>
          <p:cNvSpPr txBox="1">
            <a:spLocks noChangeArrowheads="1"/>
          </p:cNvSpPr>
          <p:nvPr/>
        </p:nvSpPr>
        <p:spPr bwMode="auto">
          <a:xfrm>
            <a:off x="4495800" y="24987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TCRE</a:t>
            </a:r>
          </a:p>
        </p:txBody>
      </p:sp>
      <p:sp>
        <p:nvSpPr>
          <p:cNvPr id="9228" name="Text Box 11"/>
          <p:cNvSpPr txBox="1">
            <a:spLocks noChangeArrowheads="1"/>
          </p:cNvSpPr>
          <p:nvPr/>
        </p:nvSpPr>
        <p:spPr bwMode="auto">
          <a:xfrm>
            <a:off x="5334000" y="24987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PR2</a:t>
            </a:r>
          </a:p>
        </p:txBody>
      </p:sp>
      <p:sp>
        <p:nvSpPr>
          <p:cNvPr id="9229" name="Text Box 12"/>
          <p:cNvSpPr txBox="1">
            <a:spLocks noChangeArrowheads="1"/>
          </p:cNvSpPr>
          <p:nvPr/>
        </p:nvSpPr>
        <p:spPr bwMode="auto">
          <a:xfrm>
            <a:off x="6172200" y="24987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PR1</a:t>
            </a:r>
          </a:p>
        </p:txBody>
      </p:sp>
      <p:sp>
        <p:nvSpPr>
          <p:cNvPr id="9230" name="Text Box 13"/>
          <p:cNvSpPr txBox="1">
            <a:spLocks noChangeArrowheads="1"/>
          </p:cNvSpPr>
          <p:nvPr/>
        </p:nvSpPr>
        <p:spPr bwMode="auto">
          <a:xfrm>
            <a:off x="7010400" y="2498725"/>
            <a:ext cx="838200" cy="3492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b="1"/>
              <a:t>PR0</a:t>
            </a:r>
          </a:p>
        </p:txBody>
      </p:sp>
      <p:sp>
        <p:nvSpPr>
          <p:cNvPr id="9231" name="Text Box 14"/>
          <p:cNvSpPr txBox="1">
            <a:spLocks noChangeArrowheads="1"/>
          </p:cNvSpPr>
          <p:nvPr/>
        </p:nvSpPr>
        <p:spPr bwMode="auto">
          <a:xfrm>
            <a:off x="13716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2" name="Text Box 15"/>
          <p:cNvSpPr txBox="1">
            <a:spLocks noChangeArrowheads="1"/>
          </p:cNvSpPr>
          <p:nvPr/>
        </p:nvSpPr>
        <p:spPr bwMode="auto">
          <a:xfrm>
            <a:off x="22098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3" name="Text Box 16"/>
          <p:cNvSpPr txBox="1">
            <a:spLocks noChangeArrowheads="1"/>
          </p:cNvSpPr>
          <p:nvPr/>
        </p:nvSpPr>
        <p:spPr bwMode="auto">
          <a:xfrm>
            <a:off x="31242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4" name="Text Box 17"/>
          <p:cNvSpPr txBox="1">
            <a:spLocks noChangeArrowheads="1"/>
          </p:cNvSpPr>
          <p:nvPr/>
        </p:nvSpPr>
        <p:spPr bwMode="auto">
          <a:xfrm>
            <a:off x="39624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5" name="Text Box 18"/>
          <p:cNvSpPr txBox="1">
            <a:spLocks noChangeArrowheads="1"/>
          </p:cNvSpPr>
          <p:nvPr/>
        </p:nvSpPr>
        <p:spPr bwMode="auto">
          <a:xfrm>
            <a:off x="48006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6" name="Text Box 19"/>
          <p:cNvSpPr txBox="1">
            <a:spLocks noChangeArrowheads="1"/>
          </p:cNvSpPr>
          <p:nvPr/>
        </p:nvSpPr>
        <p:spPr bwMode="auto">
          <a:xfrm>
            <a:off x="56388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7" name="Text Box 20"/>
          <p:cNvSpPr txBox="1">
            <a:spLocks noChangeArrowheads="1"/>
          </p:cNvSpPr>
          <p:nvPr/>
        </p:nvSpPr>
        <p:spPr bwMode="auto">
          <a:xfrm>
            <a:off x="64770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8" name="Text Box 21"/>
          <p:cNvSpPr txBox="1">
            <a:spLocks noChangeArrowheads="1"/>
          </p:cNvSpPr>
          <p:nvPr/>
        </p:nvSpPr>
        <p:spPr bwMode="auto">
          <a:xfrm>
            <a:off x="7315200" y="284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0</a:t>
            </a:r>
          </a:p>
        </p:txBody>
      </p:sp>
      <p:sp>
        <p:nvSpPr>
          <p:cNvPr id="9239" name="Text Box 22"/>
          <p:cNvSpPr txBox="1">
            <a:spLocks noChangeArrowheads="1"/>
          </p:cNvSpPr>
          <p:nvPr/>
        </p:nvSpPr>
        <p:spPr bwMode="auto">
          <a:xfrm>
            <a:off x="1828800" y="3032125"/>
            <a:ext cx="510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000">
                <a:solidFill>
                  <a:srgbClr val="8A3704"/>
                </a:solidFill>
              </a:rPr>
              <a:t>Timer System Control Register 2 (TMSK2)</a:t>
            </a:r>
          </a:p>
        </p:txBody>
      </p:sp>
      <p:sp>
        <p:nvSpPr>
          <p:cNvPr id="9240" name="Text Box 23"/>
          <p:cNvSpPr txBox="1">
            <a:spLocks noChangeArrowheads="1"/>
          </p:cNvSpPr>
          <p:nvPr/>
        </p:nvSpPr>
        <p:spPr bwMode="auto">
          <a:xfrm>
            <a:off x="304800" y="3641725"/>
            <a:ext cx="5029200"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lvl="1">
              <a:lnSpc>
                <a:spcPct val="95000"/>
              </a:lnSpc>
              <a:spcBef>
                <a:spcPct val="50000"/>
              </a:spcBef>
              <a:buClr>
                <a:srgbClr val="8E4700"/>
              </a:buClr>
              <a:buSzTx/>
              <a:buFont typeface="Wingdings" pitchFamily="2" charset="2"/>
              <a:buNone/>
            </a:pPr>
            <a:r>
              <a:rPr lang="en-US" altLang="en-US" sz="1400">
                <a:sym typeface="Symbol" pitchFamily="18" charset="2"/>
              </a:rPr>
              <a:t>TOI – timer overflow interrupt enable bit</a:t>
            </a:r>
          </a:p>
          <a:p>
            <a:pPr lvl="1">
              <a:lnSpc>
                <a:spcPct val="80000"/>
              </a:lnSpc>
              <a:buClr>
                <a:srgbClr val="8E4700"/>
              </a:buClr>
              <a:buSzTx/>
              <a:buFont typeface="Wingdings" pitchFamily="2" charset="2"/>
              <a:buNone/>
            </a:pPr>
            <a:r>
              <a:rPr lang="en-US" altLang="en-US" sz="1400">
                <a:sym typeface="Symbol" pitchFamily="18" charset="2"/>
              </a:rPr>
              <a:t>	0 = interrupt inhibited.</a:t>
            </a:r>
          </a:p>
          <a:p>
            <a:pPr lvl="1">
              <a:lnSpc>
                <a:spcPct val="80000"/>
              </a:lnSpc>
              <a:buClr>
                <a:srgbClr val="8E4700"/>
              </a:buClr>
              <a:buSzTx/>
              <a:buFont typeface="Wingdings" pitchFamily="2" charset="2"/>
              <a:buNone/>
            </a:pPr>
            <a:r>
              <a:rPr lang="en-US" altLang="en-US" sz="1400">
                <a:sym typeface="Symbol" pitchFamily="18" charset="2"/>
              </a:rPr>
              <a:t>	1 = interrupt requested when TOF flag is set.</a:t>
            </a:r>
          </a:p>
          <a:p>
            <a:pPr lvl="1">
              <a:lnSpc>
                <a:spcPct val="80000"/>
              </a:lnSpc>
              <a:buClr>
                <a:srgbClr val="8E4700"/>
              </a:buClr>
              <a:buSzTx/>
              <a:buFont typeface="Wingdings" pitchFamily="2" charset="2"/>
              <a:buNone/>
            </a:pPr>
            <a:r>
              <a:rPr lang="en-US" altLang="en-US" sz="1400">
                <a:sym typeface="Symbol" pitchFamily="18" charset="2"/>
              </a:rPr>
              <a:t>TCRE – timer counter reset enable bit.</a:t>
            </a:r>
          </a:p>
          <a:p>
            <a:pPr lvl="1">
              <a:lnSpc>
                <a:spcPct val="80000"/>
              </a:lnSpc>
              <a:buClr>
                <a:srgbClr val="8E4700"/>
              </a:buClr>
              <a:buSzTx/>
              <a:buFont typeface="Wingdings" pitchFamily="2" charset="2"/>
              <a:buNone/>
            </a:pPr>
            <a:r>
              <a:rPr lang="en-US" altLang="en-US" sz="1400">
                <a:sym typeface="Symbol" pitchFamily="18" charset="2"/>
              </a:rPr>
              <a:t>	0 = counter reset inhibited and counter free runs.</a:t>
            </a:r>
          </a:p>
          <a:p>
            <a:pPr lvl="1">
              <a:lnSpc>
                <a:spcPct val="80000"/>
              </a:lnSpc>
              <a:buClr>
                <a:srgbClr val="8E4700"/>
              </a:buClr>
              <a:buSzTx/>
              <a:buFont typeface="Wingdings" pitchFamily="2" charset="2"/>
              <a:buNone/>
            </a:pPr>
            <a:r>
              <a:rPr lang="en-US" altLang="en-US" sz="1400">
                <a:sym typeface="Symbol" pitchFamily="18" charset="2"/>
              </a:rPr>
              <a:t>	1 = counter resets by a successful output compare 7.</a:t>
            </a:r>
          </a:p>
          <a:p>
            <a:pPr lvl="1">
              <a:lnSpc>
                <a:spcPct val="80000"/>
              </a:lnSpc>
              <a:buClr>
                <a:srgbClr val="8E4700"/>
              </a:buClr>
              <a:buSzTx/>
              <a:buFont typeface="Wingdings" pitchFamily="2" charset="2"/>
              <a:buNone/>
            </a:pPr>
            <a:r>
              <a:rPr lang="en-US" altLang="en-US" sz="1400">
                <a:sym typeface="Symbol" pitchFamily="18" charset="2"/>
              </a:rPr>
              <a:t>	      If TC7 = $0000 and TCRE = 1, TCNT stays at </a:t>
            </a:r>
          </a:p>
          <a:p>
            <a:pPr lvl="1">
              <a:lnSpc>
                <a:spcPct val="80000"/>
              </a:lnSpc>
              <a:buClr>
                <a:srgbClr val="8E4700"/>
              </a:buClr>
              <a:buSzTx/>
              <a:buFont typeface="Wingdings" pitchFamily="2" charset="2"/>
              <a:buNone/>
            </a:pPr>
            <a:r>
              <a:rPr lang="en-US" altLang="en-US" sz="1400">
                <a:sym typeface="Symbol" pitchFamily="18" charset="2"/>
              </a:rPr>
              <a:t>	      $0000 continuously. </a:t>
            </a:r>
          </a:p>
          <a:p>
            <a:pPr lvl="1">
              <a:lnSpc>
                <a:spcPct val="80000"/>
              </a:lnSpc>
              <a:buClr>
                <a:srgbClr val="8E4700"/>
              </a:buClr>
              <a:buSzTx/>
              <a:buFont typeface="Wingdings" pitchFamily="2" charset="2"/>
              <a:buNone/>
            </a:pPr>
            <a:r>
              <a:rPr lang="en-US" altLang="en-US" sz="1400">
                <a:sym typeface="Symbol" pitchFamily="18" charset="2"/>
              </a:rPr>
              <a:t>	      If TC7 = $FFFF and TCRE = 1, TOF will never </a:t>
            </a:r>
          </a:p>
          <a:p>
            <a:pPr lvl="1">
              <a:lnSpc>
                <a:spcPct val="80000"/>
              </a:lnSpc>
              <a:buClr>
                <a:srgbClr val="8E4700"/>
              </a:buClr>
              <a:buSzTx/>
              <a:buFont typeface="Wingdings" pitchFamily="2" charset="2"/>
              <a:buNone/>
            </a:pPr>
            <a:r>
              <a:rPr lang="en-US" altLang="en-US" sz="1400">
                <a:sym typeface="Symbol" pitchFamily="18" charset="2"/>
              </a:rPr>
              <a:t>	      be set when TCNT rolls over from $FFFF to   </a:t>
            </a:r>
          </a:p>
          <a:p>
            <a:pPr lvl="1">
              <a:lnSpc>
                <a:spcPct val="80000"/>
              </a:lnSpc>
              <a:buClr>
                <a:srgbClr val="8E4700"/>
              </a:buClr>
              <a:buSzTx/>
              <a:buFont typeface="Wingdings" pitchFamily="2" charset="2"/>
              <a:buNone/>
            </a:pPr>
            <a:r>
              <a:rPr lang="en-US" altLang="en-US" sz="1400">
                <a:sym typeface="Symbol" pitchFamily="18" charset="2"/>
              </a:rPr>
              <a:t>	      $0000.</a:t>
            </a:r>
          </a:p>
        </p:txBody>
      </p:sp>
      <p:graphicFrame>
        <p:nvGraphicFramePr>
          <p:cNvPr id="216115" name="Group 51"/>
          <p:cNvGraphicFramePr>
            <a:graphicFrameLocks noGrp="1"/>
          </p:cNvGraphicFramePr>
          <p:nvPr/>
        </p:nvGraphicFramePr>
        <p:xfrm>
          <a:off x="5715000" y="3759200"/>
          <a:ext cx="3048000" cy="2397310"/>
        </p:xfrm>
        <a:graphic>
          <a:graphicData uri="http://schemas.openxmlformats.org/drawingml/2006/table">
            <a:tbl>
              <a:tblPr/>
              <a:tblGrid>
                <a:gridCol w="1600200"/>
                <a:gridCol w="1447800"/>
              </a:tblGrid>
              <a:tr h="35524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PR2   PR1   PR0</a:t>
                      </a:r>
                    </a:p>
                  </a:txBody>
                  <a:tcPr marT="45674" marB="4567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dirty="0" smtClean="0">
                          <a:ln>
                            <a:noFill/>
                          </a:ln>
                          <a:solidFill>
                            <a:schemeClr val="tx1"/>
                          </a:solidFill>
                          <a:effectLst/>
                          <a:latin typeface="Times New Roman" pitchFamily="18" charset="0"/>
                        </a:rPr>
                        <a:t>Prescale Factor</a:t>
                      </a:r>
                    </a:p>
                  </a:txBody>
                  <a:tcPr marT="45674" marB="4567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4188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0       0       0</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0       0       1</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0       1       0</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0       1       1</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1       0       0</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1       0       1</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1       1       0</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    1       1       1</a:t>
                      </a:r>
                    </a:p>
                  </a:txBody>
                  <a:tcPr marT="45674" marB="4567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2</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4</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8</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16</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32</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64</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128</a:t>
                      </a:r>
                    </a:p>
                  </a:txBody>
                  <a:tcPr marT="45674" marB="4567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829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829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01907970-F0A0-49AD-A873-3155DF09B19C}" type="slidenum">
              <a:rPr lang="en-US" altLang="en-US" sz="1800" smtClean="0">
                <a:solidFill>
                  <a:srgbClr val="8A3704"/>
                </a:solidFill>
              </a:rPr>
              <a:pPr>
                <a:spcBef>
                  <a:spcPct val="0"/>
                </a:spcBef>
                <a:buSzTx/>
                <a:buFontTx/>
                <a:buNone/>
              </a:pPr>
              <a:t>80</a:t>
            </a:fld>
            <a:endParaRPr lang="en-US" altLang="en-US" sz="1800" smtClean="0">
              <a:solidFill>
                <a:srgbClr val="8A3704"/>
              </a:solidFill>
            </a:endParaRPr>
          </a:p>
        </p:txBody>
      </p:sp>
      <p:sp>
        <p:nvSpPr>
          <p:cNvPr id="82949" name="Text Box 7"/>
          <p:cNvSpPr txBox="1">
            <a:spLocks noChangeArrowheads="1"/>
          </p:cNvSpPr>
          <p:nvPr/>
        </p:nvSpPr>
        <p:spPr bwMode="auto">
          <a:xfrm>
            <a:off x="304800" y="228600"/>
            <a:ext cx="853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2800">
                <a:solidFill>
                  <a:srgbClr val="8A3704"/>
                </a:solidFill>
              </a:rPr>
              <a:t>Input-Capture/Output-Compare Application</a:t>
            </a:r>
          </a:p>
        </p:txBody>
      </p:sp>
      <p:sp>
        <p:nvSpPr>
          <p:cNvPr id="82950" name="Line 8"/>
          <p:cNvSpPr>
            <a:spLocks noChangeShapeType="1"/>
          </p:cNvSpPr>
          <p:nvPr/>
        </p:nvSpPr>
        <p:spPr bwMode="auto">
          <a:xfrm>
            <a:off x="533400" y="838200"/>
            <a:ext cx="80010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51" name="Text Box 9"/>
          <p:cNvSpPr txBox="1">
            <a:spLocks noChangeArrowheads="1"/>
          </p:cNvSpPr>
          <p:nvPr/>
        </p:nvSpPr>
        <p:spPr bwMode="auto">
          <a:xfrm>
            <a:off x="533400" y="1066800"/>
            <a:ext cx="80010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SzPct val="100000"/>
              <a:buChar char="•"/>
              <a:defRPr sz="3200">
                <a:solidFill>
                  <a:schemeClr val="tx1"/>
                </a:solidFill>
                <a:latin typeface="Times New Roman" pitchFamily="18" charset="0"/>
              </a:defRPr>
            </a:lvl1pPr>
            <a:lvl2pPr marL="914400" indent="-45720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2000" i="1">
                <a:solidFill>
                  <a:srgbClr val="8A3704"/>
                </a:solidFill>
              </a:rPr>
              <a:t>Example:</a:t>
            </a:r>
            <a:r>
              <a:rPr lang="en-US" altLang="en-US" sz="2000"/>
              <a:t> Write a program that counts the number of times that pushbutton SW5 has been pressed in one minute and display the result.</a:t>
            </a:r>
          </a:p>
          <a:p>
            <a:pPr>
              <a:lnSpc>
                <a:spcPct val="130000"/>
              </a:lnSpc>
              <a:spcBef>
                <a:spcPct val="50000"/>
              </a:spcBef>
              <a:buSzTx/>
              <a:buFontTx/>
              <a:buNone/>
            </a:pPr>
            <a:r>
              <a:rPr lang="en-US" altLang="en-US" sz="2000" i="1">
                <a:solidFill>
                  <a:schemeClr val="hlink"/>
                </a:solidFill>
              </a:rPr>
              <a:t>Solution:</a:t>
            </a:r>
            <a:r>
              <a:rPr lang="en-US" altLang="en-US" sz="2000"/>
              <a:t> </a:t>
            </a:r>
          </a:p>
          <a:p>
            <a:pPr lvl="1">
              <a:spcBef>
                <a:spcPct val="50000"/>
              </a:spcBef>
              <a:buClr>
                <a:srgbClr val="8A3704"/>
              </a:buClr>
              <a:buSzTx/>
              <a:buFont typeface="Wingdings" pitchFamily="2" charset="2"/>
              <a:buChar char="§"/>
            </a:pPr>
            <a:r>
              <a:rPr lang="en-US" altLang="en-US" sz="2000"/>
              <a:t>Use an </a:t>
            </a:r>
            <a:r>
              <a:rPr lang="en-US" altLang="en-US" sz="2000" i="1"/>
              <a:t>output-compare</a:t>
            </a:r>
            <a:r>
              <a:rPr lang="en-US" altLang="en-US" sz="2000"/>
              <a:t> channel to generate a 1 minute window; </a:t>
            </a:r>
          </a:p>
          <a:p>
            <a:pPr lvl="1">
              <a:spcBef>
                <a:spcPct val="50000"/>
              </a:spcBef>
              <a:buClr>
                <a:srgbClr val="8A3704"/>
              </a:buClr>
              <a:buSzTx/>
              <a:buFont typeface="Wingdings" pitchFamily="2" charset="2"/>
              <a:buChar char="§"/>
            </a:pPr>
            <a:r>
              <a:rPr lang="en-US" altLang="en-US" sz="2000"/>
              <a:t>Use an </a:t>
            </a:r>
            <a:r>
              <a:rPr lang="en-US" altLang="en-US" sz="2000" i="1"/>
              <a:t>input-capture</a:t>
            </a:r>
            <a:r>
              <a:rPr lang="en-US" altLang="en-US" sz="2000"/>
              <a:t> channel to count number of times that SW5 has been pressed within the 1 minute window.</a:t>
            </a:r>
          </a:p>
          <a:p>
            <a:pPr lvl="1">
              <a:spcBef>
                <a:spcPct val="50000"/>
              </a:spcBef>
              <a:buClr>
                <a:srgbClr val="8A3704"/>
              </a:buClr>
              <a:buSzTx/>
              <a:buFont typeface="Wingdings" pitchFamily="2" charset="2"/>
              <a:buChar char="§"/>
            </a:pPr>
            <a:r>
              <a:rPr lang="en-US" altLang="en-US" sz="2000"/>
              <a:t>Print out the result with appropriate message.</a:t>
            </a:r>
          </a:p>
        </p:txBody>
      </p:sp>
      <p:sp>
        <p:nvSpPr>
          <p:cNvPr id="82952" name="Line 10"/>
          <p:cNvSpPr>
            <a:spLocks noChangeShapeType="1"/>
          </p:cNvSpPr>
          <p:nvPr/>
        </p:nvSpPr>
        <p:spPr bwMode="auto">
          <a:xfrm>
            <a:off x="609600" y="1905000"/>
            <a:ext cx="7696200" cy="0"/>
          </a:xfrm>
          <a:prstGeom prst="line">
            <a:avLst/>
          </a:prstGeom>
          <a:noFill/>
          <a:ln w="28575">
            <a:solidFill>
              <a:srgbClr val="8A370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53" name="Text Box 11"/>
          <p:cNvSpPr txBox="1">
            <a:spLocks noChangeArrowheads="1"/>
          </p:cNvSpPr>
          <p:nvPr/>
        </p:nvSpPr>
        <p:spPr bwMode="auto">
          <a:xfrm>
            <a:off x="2819400" y="4724400"/>
            <a:ext cx="609600" cy="35242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SW5</a:t>
            </a:r>
          </a:p>
        </p:txBody>
      </p:sp>
      <p:sp>
        <p:nvSpPr>
          <p:cNvPr id="82954" name="Line 12"/>
          <p:cNvSpPr>
            <a:spLocks noChangeShapeType="1"/>
          </p:cNvSpPr>
          <p:nvPr/>
        </p:nvSpPr>
        <p:spPr bwMode="auto">
          <a:xfrm>
            <a:off x="3429000" y="4876800"/>
            <a:ext cx="1524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5" name="Text Box 13"/>
          <p:cNvSpPr txBox="1">
            <a:spLocks noChangeArrowheads="1"/>
          </p:cNvSpPr>
          <p:nvPr/>
        </p:nvSpPr>
        <p:spPr bwMode="auto">
          <a:xfrm>
            <a:off x="3352800" y="4572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PH0</a:t>
            </a:r>
          </a:p>
        </p:txBody>
      </p:sp>
      <p:sp>
        <p:nvSpPr>
          <p:cNvPr id="82956" name="Text Box 14"/>
          <p:cNvSpPr txBox="1">
            <a:spLocks noChangeArrowheads="1"/>
          </p:cNvSpPr>
          <p:nvPr/>
        </p:nvSpPr>
        <p:spPr bwMode="auto">
          <a:xfrm>
            <a:off x="4953000" y="4724400"/>
            <a:ext cx="609600" cy="352425"/>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t>IC?</a:t>
            </a:r>
          </a:p>
        </p:txBody>
      </p:sp>
      <p:sp>
        <p:nvSpPr>
          <p:cNvPr id="82957" name="Text Box 15"/>
          <p:cNvSpPr txBox="1">
            <a:spLocks noChangeArrowheads="1"/>
          </p:cNvSpPr>
          <p:nvPr/>
        </p:nvSpPr>
        <p:spPr bwMode="auto">
          <a:xfrm>
            <a:off x="4419600" y="4572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b="1"/>
              <a:t>PT?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839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839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E73D49BE-ECF8-44C6-AFFE-D4B49A751982}" type="slidenum">
              <a:rPr lang="en-US" altLang="en-US" sz="1800" smtClean="0">
                <a:solidFill>
                  <a:srgbClr val="8A3704"/>
                </a:solidFill>
              </a:rPr>
              <a:pPr>
                <a:spcBef>
                  <a:spcPct val="0"/>
                </a:spcBef>
                <a:buSzTx/>
                <a:buFontTx/>
                <a:buNone/>
              </a:pPr>
              <a:t>81</a:t>
            </a:fld>
            <a:endParaRPr lang="en-US" altLang="en-US" sz="1800" smtClean="0">
              <a:solidFill>
                <a:srgbClr val="8A3704"/>
              </a:solidFill>
            </a:endParaRPr>
          </a:p>
        </p:txBody>
      </p:sp>
      <p:sp>
        <p:nvSpPr>
          <p:cNvPr id="83973" name="Text Box 4"/>
          <p:cNvSpPr txBox="1">
            <a:spLocks noChangeArrowheads="1"/>
          </p:cNvSpPr>
          <p:nvPr/>
        </p:nvSpPr>
        <p:spPr bwMode="auto">
          <a:xfrm>
            <a:off x="685800" y="617538"/>
            <a:ext cx="7848600" cy="4903787"/>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r>
              <a:rPr lang="en-US" altLang="en-US" sz="1600" b="1">
                <a:latin typeface="Arial" charset="0"/>
              </a:rPr>
              <a:t>#include	reg9s12.h</a:t>
            </a:r>
          </a:p>
          <a:p>
            <a:pPr>
              <a:lnSpc>
                <a:spcPct val="85000"/>
              </a:lnSpc>
              <a:spcBef>
                <a:spcPct val="25000"/>
              </a:spcBef>
              <a:buSzTx/>
              <a:buFontTx/>
              <a:buNone/>
            </a:pPr>
            <a:r>
              <a:rPr lang="en-US" altLang="en-US" sz="1600" b="1">
                <a:latin typeface="Arial" charset="0"/>
              </a:rPr>
              <a:t>	ORG	$1000</a:t>
            </a:r>
          </a:p>
          <a:p>
            <a:pPr>
              <a:lnSpc>
                <a:spcPct val="85000"/>
              </a:lnSpc>
              <a:spcBef>
                <a:spcPct val="25000"/>
              </a:spcBef>
              <a:buSzTx/>
              <a:buFontTx/>
              <a:buNone/>
            </a:pPr>
            <a:r>
              <a:rPr lang="en-US" altLang="en-US" sz="1600" b="1">
                <a:latin typeface="Arial" charset="0"/>
              </a:rPr>
              <a:t>	MOVW	#tc0_is,$3E6E	; set up interrupt vector for IC0</a:t>
            </a:r>
          </a:p>
          <a:p>
            <a:pPr>
              <a:lnSpc>
                <a:spcPct val="85000"/>
              </a:lnSpc>
              <a:spcBef>
                <a:spcPct val="25000"/>
              </a:spcBef>
              <a:buSzTx/>
              <a:buFontTx/>
              <a:buNone/>
            </a:pPr>
            <a:r>
              <a:rPr lang="en-US" altLang="en-US" sz="1600" b="1">
                <a:latin typeface="Arial" charset="0"/>
              </a:rPr>
              <a:t>	MOVW	#tc1_is,$3E6C	; set up interrupt vector for OC1</a:t>
            </a:r>
          </a:p>
          <a:p>
            <a:pPr>
              <a:lnSpc>
                <a:spcPct val="85000"/>
              </a:lnSpc>
              <a:spcBef>
                <a:spcPct val="25000"/>
              </a:spcBef>
              <a:buSzTx/>
              <a:buFontTx/>
              <a:buNone/>
            </a:pPr>
            <a:r>
              <a:rPr lang="en-US" altLang="en-US" sz="1600" b="1">
                <a:latin typeface="Arial" charset="0"/>
              </a:rPr>
              <a:t>	MOVB	#$90,TSCR	; enable TCNT with fast clear</a:t>
            </a:r>
          </a:p>
          <a:p>
            <a:pPr>
              <a:lnSpc>
                <a:spcPct val="85000"/>
              </a:lnSpc>
              <a:spcBef>
                <a:spcPct val="25000"/>
              </a:spcBef>
              <a:buSzTx/>
              <a:buFontTx/>
              <a:buNone/>
            </a:pPr>
            <a:r>
              <a:rPr lang="en-US" altLang="en-US" sz="1600" b="1">
                <a:latin typeface="Arial" charset="0"/>
              </a:rPr>
              <a:t>	MOVB	#$07,TMSK2	; disable interrupt, set prescaler to 128</a:t>
            </a:r>
          </a:p>
          <a:p>
            <a:pPr>
              <a:lnSpc>
                <a:spcPct val="85000"/>
              </a:lnSpc>
              <a:spcBef>
                <a:spcPct val="25000"/>
              </a:spcBef>
              <a:buSzTx/>
              <a:buFontTx/>
              <a:buNone/>
            </a:pPr>
            <a:r>
              <a:rPr lang="en-US" altLang="en-US" sz="1600" b="1">
                <a:latin typeface="Arial" charset="0"/>
              </a:rPr>
              <a:t>	MOVB	#$02,TIOS	; enable OC1</a:t>
            </a:r>
          </a:p>
          <a:p>
            <a:pPr>
              <a:lnSpc>
                <a:spcPct val="85000"/>
              </a:lnSpc>
              <a:spcBef>
                <a:spcPct val="25000"/>
              </a:spcBef>
              <a:buSzTx/>
              <a:buFontTx/>
              <a:buNone/>
            </a:pPr>
            <a:r>
              <a:rPr lang="en-US" altLang="en-US" sz="1600" b="1">
                <a:latin typeface="Arial" charset="0"/>
              </a:rPr>
              <a:t>	MOVB	#$01,TCTL4	; select pos. edge for IC0 pin</a:t>
            </a:r>
          </a:p>
          <a:p>
            <a:pPr>
              <a:lnSpc>
                <a:spcPct val="85000"/>
              </a:lnSpc>
              <a:spcBef>
                <a:spcPct val="25000"/>
              </a:spcBef>
              <a:buSzTx/>
              <a:buFontTx/>
              <a:buNone/>
            </a:pPr>
            <a:r>
              <a:rPr lang="en-US" altLang="en-US" sz="1600" b="1">
                <a:latin typeface="Arial" charset="0"/>
              </a:rPr>
              <a:t>	MOVB	#0,count		; clear counter</a:t>
            </a:r>
          </a:p>
          <a:p>
            <a:pPr>
              <a:lnSpc>
                <a:spcPct val="85000"/>
              </a:lnSpc>
              <a:spcBef>
                <a:spcPct val="25000"/>
              </a:spcBef>
              <a:buSzTx/>
              <a:buFontTx/>
              <a:buNone/>
            </a:pPr>
            <a:r>
              <a:rPr lang="en-US" altLang="en-US" sz="1600" b="1">
                <a:latin typeface="Arial" charset="0"/>
              </a:rPr>
              <a:t>	MOVB	#240,ticks	; set ticks for 1 minute</a:t>
            </a:r>
          </a:p>
          <a:p>
            <a:pPr>
              <a:lnSpc>
                <a:spcPct val="85000"/>
              </a:lnSpc>
              <a:spcBef>
                <a:spcPct val="25000"/>
              </a:spcBef>
              <a:buSzTx/>
              <a:buFontTx/>
              <a:buNone/>
            </a:pPr>
            <a:r>
              <a:rPr lang="en-US" altLang="en-US" sz="1600" b="1">
                <a:latin typeface="Arial" charset="0"/>
              </a:rPr>
              <a:t>	{ask user if ready to start}</a:t>
            </a:r>
          </a:p>
          <a:p>
            <a:pPr>
              <a:lnSpc>
                <a:spcPct val="85000"/>
              </a:lnSpc>
              <a:spcBef>
                <a:spcPct val="25000"/>
              </a:spcBef>
              <a:buSzTx/>
              <a:buFontTx/>
              <a:buNone/>
            </a:pPr>
            <a:r>
              <a:rPr lang="en-US" altLang="en-US" sz="1600" b="1">
                <a:latin typeface="Arial" charset="0"/>
              </a:rPr>
              <a:t>	MOVB	#$03,TFLG1	; clear flags</a:t>
            </a:r>
          </a:p>
          <a:p>
            <a:pPr>
              <a:lnSpc>
                <a:spcPct val="85000"/>
              </a:lnSpc>
              <a:spcBef>
                <a:spcPct val="25000"/>
              </a:spcBef>
              <a:buSzTx/>
              <a:buFontTx/>
              <a:buNone/>
            </a:pPr>
            <a:r>
              <a:rPr lang="en-US" altLang="en-US" sz="1600" b="1">
                <a:latin typeface="Arial" charset="0"/>
              </a:rPr>
              <a:t>	BSET	TMSK1,$03	; enable interrupts</a:t>
            </a:r>
          </a:p>
          <a:p>
            <a:pPr>
              <a:lnSpc>
                <a:spcPct val="85000"/>
              </a:lnSpc>
              <a:spcBef>
                <a:spcPct val="25000"/>
              </a:spcBef>
              <a:buSzTx/>
              <a:buFontTx/>
              <a:buNone/>
            </a:pPr>
            <a:r>
              <a:rPr lang="en-US" altLang="en-US" sz="1600" b="1">
                <a:latin typeface="Arial" charset="0"/>
              </a:rPr>
              <a:t>	CLI			; enable global interrupt</a:t>
            </a:r>
          </a:p>
          <a:p>
            <a:pPr>
              <a:lnSpc>
                <a:spcPct val="85000"/>
              </a:lnSpc>
              <a:spcBef>
                <a:spcPct val="25000"/>
              </a:spcBef>
              <a:buSzTx/>
              <a:buFontTx/>
              <a:buNone/>
            </a:pPr>
            <a:r>
              <a:rPr lang="en-US" altLang="en-US" sz="1600" b="1">
                <a:latin typeface="Arial" charset="0"/>
              </a:rPr>
              <a:t>wait	BRSET	TMSK1,$03,wait	; wait till minute is over</a:t>
            </a:r>
          </a:p>
          <a:p>
            <a:pPr>
              <a:lnSpc>
                <a:spcPct val="85000"/>
              </a:lnSpc>
              <a:spcBef>
                <a:spcPct val="25000"/>
              </a:spcBef>
              <a:buSzTx/>
              <a:buFontTx/>
              <a:buNone/>
            </a:pPr>
            <a:r>
              <a:rPr lang="en-US" altLang="en-US" sz="1600" b="1">
                <a:latin typeface="Arial" charset="0"/>
              </a:rPr>
              <a:t>	{send out value of count}</a:t>
            </a:r>
          </a:p>
          <a:p>
            <a:pPr>
              <a:lnSpc>
                <a:spcPct val="85000"/>
              </a:lnSpc>
              <a:spcBef>
                <a:spcPct val="25000"/>
              </a:spcBef>
              <a:buSzTx/>
              <a:buFontTx/>
              <a:buNone/>
            </a:pPr>
            <a:r>
              <a:rPr lang="en-US" altLang="en-US" sz="1600" b="1">
                <a:latin typeface="Arial" charset="0"/>
              </a:rPr>
              <a:t>	SWI</a:t>
            </a:r>
          </a:p>
          <a:p>
            <a:pPr>
              <a:lnSpc>
                <a:spcPct val="85000"/>
              </a:lnSpc>
              <a:spcBef>
                <a:spcPct val="25000"/>
              </a:spcBef>
              <a:buSzTx/>
              <a:buFontTx/>
              <a:buNone/>
            </a:pPr>
            <a:endParaRPr lang="en-US" altLang="en-US" sz="1600" b="1">
              <a:latin typeface="Arial"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8499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5047472F-3ECF-4842-BEDF-674B8FB87EC9}" type="slidenum">
              <a:rPr lang="en-US" altLang="en-US" sz="1800" smtClean="0">
                <a:solidFill>
                  <a:srgbClr val="8A3704"/>
                </a:solidFill>
              </a:rPr>
              <a:pPr>
                <a:spcBef>
                  <a:spcPct val="0"/>
                </a:spcBef>
                <a:buSzTx/>
                <a:buFontTx/>
                <a:buNone/>
              </a:pPr>
              <a:t>82</a:t>
            </a:fld>
            <a:endParaRPr lang="en-US" altLang="en-US" sz="1800" smtClean="0">
              <a:solidFill>
                <a:srgbClr val="8A3704"/>
              </a:solidFill>
            </a:endParaRPr>
          </a:p>
        </p:txBody>
      </p:sp>
      <p:sp>
        <p:nvSpPr>
          <p:cNvPr id="84997" name="Text Box 4"/>
          <p:cNvSpPr txBox="1">
            <a:spLocks noChangeArrowheads="1"/>
          </p:cNvSpPr>
          <p:nvPr/>
        </p:nvSpPr>
        <p:spPr bwMode="auto">
          <a:xfrm>
            <a:off x="685800" y="381000"/>
            <a:ext cx="7848600" cy="3249613"/>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nSpc>
                <a:spcPct val="85000"/>
              </a:lnSpc>
              <a:spcBef>
                <a:spcPct val="25000"/>
              </a:spcBef>
              <a:buSzTx/>
              <a:buFontTx/>
              <a:buNone/>
            </a:pPr>
            <a:endParaRPr lang="en-US" altLang="en-US" sz="1600" b="1">
              <a:latin typeface="Arial" charset="0"/>
            </a:endParaRPr>
          </a:p>
          <a:p>
            <a:pPr>
              <a:spcBef>
                <a:spcPct val="0"/>
              </a:spcBef>
              <a:buSzTx/>
              <a:buFontTx/>
              <a:buNone/>
            </a:pPr>
            <a:r>
              <a:rPr lang="en-US" altLang="en-US" sz="1600" b="1">
                <a:latin typeface="Arial" charset="0"/>
              </a:rPr>
              <a:t>tc1_is	LDD    	TC1       		; read OC1 register &amp; clear the flag</a:t>
            </a:r>
          </a:p>
          <a:p>
            <a:pPr>
              <a:spcBef>
                <a:spcPct val="0"/>
              </a:spcBef>
              <a:buSzTx/>
              <a:buFontTx/>
              <a:buNone/>
            </a:pPr>
            <a:r>
              <a:rPr lang="en-US" altLang="en-US" sz="1600" b="1">
                <a:latin typeface="Arial" charset="0"/>
              </a:rPr>
              <a:t>	ADDD    	#46875          	; add 1/4 of a second</a:t>
            </a:r>
          </a:p>
          <a:p>
            <a:pPr>
              <a:spcBef>
                <a:spcPct val="0"/>
              </a:spcBef>
              <a:buSzTx/>
              <a:buFontTx/>
              <a:buNone/>
            </a:pPr>
            <a:r>
              <a:rPr lang="en-US" altLang="en-US" sz="1600" b="1">
                <a:latin typeface="Arial" charset="0"/>
              </a:rPr>
              <a:t>  	STD     	TC1              	 ;</a:t>
            </a:r>
          </a:p>
          <a:p>
            <a:pPr>
              <a:spcBef>
                <a:spcPct val="0"/>
              </a:spcBef>
              <a:buSzTx/>
              <a:buFontTx/>
              <a:buNone/>
            </a:pPr>
            <a:r>
              <a:rPr lang="en-US" altLang="en-US" sz="1600" b="1">
                <a:latin typeface="Arial" charset="0"/>
              </a:rPr>
              <a:t>  	DEC     	ticks		; decrement ticks</a:t>
            </a:r>
          </a:p>
          <a:p>
            <a:pPr>
              <a:spcBef>
                <a:spcPct val="0"/>
              </a:spcBef>
              <a:buSzTx/>
              <a:buFontTx/>
              <a:buNone/>
            </a:pPr>
            <a:r>
              <a:rPr lang="en-US" altLang="en-US" sz="1600" b="1">
                <a:latin typeface="Arial" charset="0"/>
              </a:rPr>
              <a:t> 	BNE     	roll              	 ;</a:t>
            </a:r>
          </a:p>
          <a:p>
            <a:pPr>
              <a:spcBef>
                <a:spcPct val="0"/>
              </a:spcBef>
              <a:buSzTx/>
              <a:buFontTx/>
              <a:buNone/>
            </a:pPr>
            <a:r>
              <a:rPr lang="en-US" altLang="en-US" sz="1600" b="1">
                <a:latin typeface="Arial" charset="0"/>
              </a:rPr>
              <a:t>	CLR	TMSK1		; disable both interrupts</a:t>
            </a:r>
          </a:p>
          <a:p>
            <a:pPr>
              <a:spcBef>
                <a:spcPct val="0"/>
              </a:spcBef>
              <a:buSzTx/>
              <a:buFontTx/>
              <a:buNone/>
            </a:pPr>
            <a:r>
              <a:rPr lang="en-US" altLang="en-US" sz="1600" b="1">
                <a:latin typeface="Arial" charset="0"/>
              </a:rPr>
              <a:t>roll	RTI</a:t>
            </a:r>
          </a:p>
          <a:p>
            <a:pPr>
              <a:spcBef>
                <a:spcPct val="0"/>
              </a:spcBef>
              <a:buSzTx/>
              <a:buFontTx/>
              <a:buNone/>
            </a:pPr>
            <a:endParaRPr lang="en-US" altLang="en-US" sz="1600" b="1">
              <a:latin typeface="Arial" charset="0"/>
            </a:endParaRPr>
          </a:p>
          <a:p>
            <a:pPr>
              <a:spcBef>
                <a:spcPct val="0"/>
              </a:spcBef>
              <a:buSzTx/>
              <a:buFontTx/>
              <a:buNone/>
            </a:pPr>
            <a:endParaRPr lang="en-US" altLang="en-US" sz="1600" b="1">
              <a:latin typeface="Arial" charset="0"/>
            </a:endParaRPr>
          </a:p>
          <a:p>
            <a:pPr>
              <a:spcBef>
                <a:spcPct val="0"/>
              </a:spcBef>
              <a:buSzTx/>
              <a:buFontTx/>
              <a:buNone/>
            </a:pPr>
            <a:r>
              <a:rPr lang="en-US" altLang="en-US" sz="1600" b="1">
                <a:latin typeface="Arial" charset="0"/>
              </a:rPr>
              <a:t>tc0_is	LDD    	TC0       		; read OC0 to clear the flag</a:t>
            </a:r>
          </a:p>
          <a:p>
            <a:pPr>
              <a:spcBef>
                <a:spcPct val="0"/>
              </a:spcBef>
              <a:buSzTx/>
              <a:buFontTx/>
              <a:buNone/>
            </a:pPr>
            <a:r>
              <a:rPr lang="en-US" altLang="en-US" sz="1600" b="1">
                <a:latin typeface="Arial" charset="0"/>
              </a:rPr>
              <a:t>	INC    	count          	; increment counter</a:t>
            </a:r>
          </a:p>
          <a:p>
            <a:pPr>
              <a:spcBef>
                <a:spcPct val="0"/>
              </a:spcBef>
              <a:buSzTx/>
              <a:buFontTx/>
              <a:buNone/>
            </a:pPr>
            <a:r>
              <a:rPr lang="en-US" altLang="en-US" sz="1600" b="1">
                <a:latin typeface="Arial" charset="0"/>
              </a:rPr>
              <a:t>  	RTI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Microprocessors</a:t>
            </a:r>
          </a:p>
        </p:txBody>
      </p:sp>
      <p:sp>
        <p:nvSpPr>
          <p:cNvPr id="1024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St. Mary’s University</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r>
              <a:rPr lang="en-US" altLang="en-US" sz="1800" smtClean="0">
                <a:solidFill>
                  <a:srgbClr val="8A3704"/>
                </a:solidFill>
              </a:rPr>
              <a:t>L10-</a:t>
            </a:r>
            <a:fld id="{940ACC6A-4F92-4EFF-AAD6-484760A41A80}" type="slidenum">
              <a:rPr lang="en-US" altLang="en-US" sz="1800" smtClean="0">
                <a:solidFill>
                  <a:srgbClr val="8A3704"/>
                </a:solidFill>
              </a:rPr>
              <a:pPr>
                <a:spcBef>
                  <a:spcPct val="0"/>
                </a:spcBef>
                <a:buSzTx/>
                <a:buFontTx/>
                <a:buNone/>
              </a:pPr>
              <a:t>9</a:t>
            </a:fld>
            <a:endParaRPr lang="en-US" altLang="en-US" sz="1800" smtClean="0">
              <a:solidFill>
                <a:srgbClr val="8A3704"/>
              </a:solidFill>
            </a:endParaRPr>
          </a:p>
        </p:txBody>
      </p:sp>
      <p:sp>
        <p:nvSpPr>
          <p:cNvPr id="10245" name="Rectangle 4"/>
          <p:cNvSpPr>
            <a:spLocks noChangeArrowheads="1"/>
          </p:cNvSpPr>
          <p:nvPr/>
        </p:nvSpPr>
        <p:spPr bwMode="auto">
          <a:xfrm>
            <a:off x="304800" y="76200"/>
            <a:ext cx="815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600" u="sng">
                <a:solidFill>
                  <a:srgbClr val="8A3704"/>
                </a:solidFill>
              </a:rPr>
              <a:t>Timer Counter Registers </a:t>
            </a:r>
            <a:r>
              <a:rPr lang="en-US" altLang="en-US" sz="1600" i="1" u="sng">
                <a:solidFill>
                  <a:srgbClr val="8A3704"/>
                </a:solidFill>
              </a:rPr>
              <a:t>cont’d …</a:t>
            </a:r>
          </a:p>
        </p:txBody>
      </p:sp>
      <p:sp>
        <p:nvSpPr>
          <p:cNvPr id="10246" name="Rectangle 6"/>
          <p:cNvSpPr>
            <a:spLocks noChangeArrowheads="1"/>
          </p:cNvSpPr>
          <p:nvPr/>
        </p:nvSpPr>
        <p:spPr bwMode="auto">
          <a:xfrm>
            <a:off x="2825750" y="990600"/>
            <a:ext cx="318770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0247" name="Rectangle 7"/>
          <p:cNvSpPr>
            <a:spLocks noChangeArrowheads="1"/>
          </p:cNvSpPr>
          <p:nvPr/>
        </p:nvSpPr>
        <p:spPr bwMode="auto">
          <a:xfrm>
            <a:off x="4425950" y="1752600"/>
            <a:ext cx="158750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0248" name="Rectangle 8"/>
          <p:cNvSpPr>
            <a:spLocks noChangeArrowheads="1"/>
          </p:cNvSpPr>
          <p:nvPr/>
        </p:nvSpPr>
        <p:spPr bwMode="auto">
          <a:xfrm>
            <a:off x="2749550" y="2625725"/>
            <a:ext cx="158750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0249" name="Rectangle 9"/>
          <p:cNvSpPr>
            <a:spLocks noChangeArrowheads="1"/>
          </p:cNvSpPr>
          <p:nvPr/>
        </p:nvSpPr>
        <p:spPr bwMode="auto">
          <a:xfrm>
            <a:off x="2749550" y="4149725"/>
            <a:ext cx="197485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0250" name="Rectangle 10"/>
          <p:cNvSpPr>
            <a:spLocks noChangeArrowheads="1"/>
          </p:cNvSpPr>
          <p:nvPr/>
        </p:nvSpPr>
        <p:spPr bwMode="auto">
          <a:xfrm>
            <a:off x="6254750" y="1752600"/>
            <a:ext cx="444500" cy="32766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0251" name="Line 15"/>
          <p:cNvSpPr>
            <a:spLocks noChangeShapeType="1"/>
          </p:cNvSpPr>
          <p:nvPr/>
        </p:nvSpPr>
        <p:spPr bwMode="auto">
          <a:xfrm flipH="1">
            <a:off x="1752600" y="4371975"/>
            <a:ext cx="9906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16"/>
          <p:cNvSpPr>
            <a:spLocks noChangeShapeType="1"/>
          </p:cNvSpPr>
          <p:nvPr/>
        </p:nvSpPr>
        <p:spPr bwMode="auto">
          <a:xfrm flipH="1">
            <a:off x="1752600" y="2847975"/>
            <a:ext cx="9906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17"/>
          <p:cNvSpPr>
            <a:spLocks noChangeShapeType="1"/>
          </p:cNvSpPr>
          <p:nvPr/>
        </p:nvSpPr>
        <p:spPr bwMode="auto">
          <a:xfrm flipH="1">
            <a:off x="3581400" y="1974850"/>
            <a:ext cx="850900" cy="6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18"/>
          <p:cNvSpPr>
            <a:spLocks noChangeShapeType="1"/>
          </p:cNvSpPr>
          <p:nvPr/>
        </p:nvSpPr>
        <p:spPr bwMode="auto">
          <a:xfrm>
            <a:off x="3505200" y="1441450"/>
            <a:ext cx="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19"/>
          <p:cNvSpPr>
            <a:spLocks noChangeShapeType="1"/>
          </p:cNvSpPr>
          <p:nvPr/>
        </p:nvSpPr>
        <p:spPr bwMode="auto">
          <a:xfrm flipH="1">
            <a:off x="1676400" y="1593850"/>
            <a:ext cx="1828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20"/>
          <p:cNvSpPr>
            <a:spLocks noChangeShapeType="1"/>
          </p:cNvSpPr>
          <p:nvPr/>
        </p:nvSpPr>
        <p:spPr bwMode="auto">
          <a:xfrm>
            <a:off x="3505200" y="1593850"/>
            <a:ext cx="16764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21"/>
          <p:cNvSpPr>
            <a:spLocks noChangeShapeType="1"/>
          </p:cNvSpPr>
          <p:nvPr/>
        </p:nvSpPr>
        <p:spPr bwMode="auto">
          <a:xfrm>
            <a:off x="5181600" y="1441450"/>
            <a:ext cx="0" cy="304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58" name="Freeform 22"/>
          <p:cNvSpPr>
            <a:spLocks/>
          </p:cNvSpPr>
          <p:nvPr/>
        </p:nvSpPr>
        <p:spPr bwMode="auto">
          <a:xfrm>
            <a:off x="6019800" y="1212850"/>
            <a:ext cx="458788" cy="534988"/>
          </a:xfrm>
          <a:custGeom>
            <a:avLst/>
            <a:gdLst>
              <a:gd name="T0" fmla="*/ 0 w 289"/>
              <a:gd name="T1" fmla="*/ 0 h 337"/>
              <a:gd name="T2" fmla="*/ 0 w 289"/>
              <a:gd name="T3" fmla="*/ 0 h 337"/>
              <a:gd name="T4" fmla="*/ 2147483647 w 289"/>
              <a:gd name="T5" fmla="*/ 0 h 337"/>
              <a:gd name="T6" fmla="*/ 2147483647 w 289"/>
              <a:gd name="T7" fmla="*/ 2147483647 h 337"/>
              <a:gd name="T8" fmla="*/ 0 60000 65536"/>
              <a:gd name="T9" fmla="*/ 0 60000 65536"/>
              <a:gd name="T10" fmla="*/ 0 60000 65536"/>
              <a:gd name="T11" fmla="*/ 0 60000 65536"/>
              <a:gd name="T12" fmla="*/ 0 w 289"/>
              <a:gd name="T13" fmla="*/ 0 h 337"/>
              <a:gd name="T14" fmla="*/ 289 w 289"/>
              <a:gd name="T15" fmla="*/ 337 h 337"/>
            </a:gdLst>
            <a:ahLst/>
            <a:cxnLst>
              <a:cxn ang="T8">
                <a:pos x="T0" y="T1"/>
              </a:cxn>
              <a:cxn ang="T9">
                <a:pos x="T2" y="T3"/>
              </a:cxn>
              <a:cxn ang="T10">
                <a:pos x="T4" y="T5"/>
              </a:cxn>
              <a:cxn ang="T11">
                <a:pos x="T6" y="T7"/>
              </a:cxn>
            </a:cxnLst>
            <a:rect l="T12" t="T13" r="T14" b="T15"/>
            <a:pathLst>
              <a:path w="289" h="337">
                <a:moveTo>
                  <a:pt x="0" y="0"/>
                </a:moveTo>
                <a:lnTo>
                  <a:pt x="0" y="0"/>
                </a:lnTo>
                <a:lnTo>
                  <a:pt x="288" y="0"/>
                </a:lnTo>
                <a:lnTo>
                  <a:pt x="288" y="336"/>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9" name="Line 25"/>
          <p:cNvSpPr>
            <a:spLocks noChangeShapeType="1"/>
          </p:cNvSpPr>
          <p:nvPr/>
        </p:nvSpPr>
        <p:spPr bwMode="auto">
          <a:xfrm flipH="1">
            <a:off x="6705600" y="281305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26"/>
          <p:cNvSpPr>
            <a:spLocks noChangeShapeType="1"/>
          </p:cNvSpPr>
          <p:nvPr/>
        </p:nvSpPr>
        <p:spPr bwMode="auto">
          <a:xfrm>
            <a:off x="7620000" y="4495800"/>
            <a:ext cx="0" cy="12636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61" name="Freeform 27"/>
          <p:cNvSpPr>
            <a:spLocks/>
          </p:cNvSpPr>
          <p:nvPr/>
        </p:nvSpPr>
        <p:spPr bwMode="auto">
          <a:xfrm>
            <a:off x="6705600" y="4921250"/>
            <a:ext cx="915988" cy="611188"/>
          </a:xfrm>
          <a:custGeom>
            <a:avLst/>
            <a:gdLst>
              <a:gd name="T0" fmla="*/ 2147483647 w 577"/>
              <a:gd name="T1" fmla="*/ 2147483647 h 385"/>
              <a:gd name="T2" fmla="*/ 2147483647 w 577"/>
              <a:gd name="T3" fmla="*/ 2147483647 h 385"/>
              <a:gd name="T4" fmla="*/ 2147483647 w 577"/>
              <a:gd name="T5" fmla="*/ 2147483647 h 385"/>
              <a:gd name="T6" fmla="*/ 2147483647 w 577"/>
              <a:gd name="T7" fmla="*/ 0 h 385"/>
              <a:gd name="T8" fmla="*/ 0 w 577"/>
              <a:gd name="T9" fmla="*/ 0 h 385"/>
              <a:gd name="T10" fmla="*/ 0 60000 65536"/>
              <a:gd name="T11" fmla="*/ 0 60000 65536"/>
              <a:gd name="T12" fmla="*/ 0 60000 65536"/>
              <a:gd name="T13" fmla="*/ 0 60000 65536"/>
              <a:gd name="T14" fmla="*/ 0 60000 65536"/>
              <a:gd name="T15" fmla="*/ 0 w 577"/>
              <a:gd name="T16" fmla="*/ 0 h 385"/>
              <a:gd name="T17" fmla="*/ 577 w 577"/>
              <a:gd name="T18" fmla="*/ 385 h 385"/>
            </a:gdLst>
            <a:ahLst/>
            <a:cxnLst>
              <a:cxn ang="T10">
                <a:pos x="T0" y="T1"/>
              </a:cxn>
              <a:cxn ang="T11">
                <a:pos x="T2" y="T3"/>
              </a:cxn>
              <a:cxn ang="T12">
                <a:pos x="T4" y="T5"/>
              </a:cxn>
              <a:cxn ang="T13">
                <a:pos x="T6" y="T7"/>
              </a:cxn>
              <a:cxn ang="T14">
                <a:pos x="T8" y="T9"/>
              </a:cxn>
            </a:cxnLst>
            <a:rect l="T15" t="T16" r="T17" b="T18"/>
            <a:pathLst>
              <a:path w="577" h="385">
                <a:moveTo>
                  <a:pt x="576" y="384"/>
                </a:moveTo>
                <a:lnTo>
                  <a:pt x="576" y="384"/>
                </a:lnTo>
                <a:lnTo>
                  <a:pt x="240" y="384"/>
                </a:lnTo>
                <a:lnTo>
                  <a:pt x="240"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62" name="Line 28"/>
          <p:cNvSpPr>
            <a:spLocks noChangeShapeType="1"/>
          </p:cNvSpPr>
          <p:nvPr/>
        </p:nvSpPr>
        <p:spPr bwMode="auto">
          <a:xfrm>
            <a:off x="3962400" y="41433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63" name="Freeform 29"/>
          <p:cNvSpPr>
            <a:spLocks/>
          </p:cNvSpPr>
          <p:nvPr/>
        </p:nvSpPr>
        <p:spPr bwMode="auto">
          <a:xfrm>
            <a:off x="4321175" y="2667000"/>
            <a:ext cx="1928813" cy="1474788"/>
          </a:xfrm>
          <a:custGeom>
            <a:avLst/>
            <a:gdLst>
              <a:gd name="T0" fmla="*/ 0 w 1345"/>
              <a:gd name="T1" fmla="*/ 2147483647 h 385"/>
              <a:gd name="T2" fmla="*/ 0 w 1345"/>
              <a:gd name="T3" fmla="*/ 2147483647 h 385"/>
              <a:gd name="T4" fmla="*/ 2147483647 w 1345"/>
              <a:gd name="T5" fmla="*/ 2147483647 h 385"/>
              <a:gd name="T6" fmla="*/ 2147483647 w 1345"/>
              <a:gd name="T7" fmla="*/ 0 h 385"/>
              <a:gd name="T8" fmla="*/ 2147483647 w 1345"/>
              <a:gd name="T9" fmla="*/ 0 h 385"/>
              <a:gd name="T10" fmla="*/ 0 60000 65536"/>
              <a:gd name="T11" fmla="*/ 0 60000 65536"/>
              <a:gd name="T12" fmla="*/ 0 60000 65536"/>
              <a:gd name="T13" fmla="*/ 0 60000 65536"/>
              <a:gd name="T14" fmla="*/ 0 60000 65536"/>
              <a:gd name="T15" fmla="*/ 0 w 1345"/>
              <a:gd name="T16" fmla="*/ 0 h 385"/>
              <a:gd name="T17" fmla="*/ 1345 w 1345"/>
              <a:gd name="T18" fmla="*/ 385 h 385"/>
            </a:gdLst>
            <a:ahLst/>
            <a:cxnLst>
              <a:cxn ang="T10">
                <a:pos x="T0" y="T1"/>
              </a:cxn>
              <a:cxn ang="T11">
                <a:pos x="T2" y="T3"/>
              </a:cxn>
              <a:cxn ang="T12">
                <a:pos x="T4" y="T5"/>
              </a:cxn>
              <a:cxn ang="T13">
                <a:pos x="T6" y="T7"/>
              </a:cxn>
              <a:cxn ang="T14">
                <a:pos x="T8" y="T9"/>
              </a:cxn>
            </a:cxnLst>
            <a:rect l="T15" t="T16" r="T17" b="T18"/>
            <a:pathLst>
              <a:path w="1345" h="385">
                <a:moveTo>
                  <a:pt x="0" y="384"/>
                </a:moveTo>
                <a:lnTo>
                  <a:pt x="0" y="240"/>
                </a:lnTo>
                <a:lnTo>
                  <a:pt x="528" y="240"/>
                </a:lnTo>
                <a:lnTo>
                  <a:pt x="528" y="0"/>
                </a:lnTo>
                <a:lnTo>
                  <a:pt x="1344" y="0"/>
                </a:lnTo>
              </a:path>
            </a:pathLst>
          </a:custGeom>
          <a:noFill/>
          <a:ln w="1905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64" name="Line 30"/>
          <p:cNvSpPr>
            <a:spLocks noChangeShapeType="1"/>
          </p:cNvSpPr>
          <p:nvPr/>
        </p:nvSpPr>
        <p:spPr bwMode="auto">
          <a:xfrm>
            <a:off x="2971800" y="26193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65" name="Line 31"/>
          <p:cNvSpPr>
            <a:spLocks noChangeShapeType="1"/>
          </p:cNvSpPr>
          <p:nvPr/>
        </p:nvSpPr>
        <p:spPr bwMode="auto">
          <a:xfrm>
            <a:off x="2971800" y="414337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66" name="Freeform 32"/>
          <p:cNvSpPr>
            <a:spLocks/>
          </p:cNvSpPr>
          <p:nvPr/>
        </p:nvSpPr>
        <p:spPr bwMode="auto">
          <a:xfrm>
            <a:off x="2208213" y="3444875"/>
            <a:ext cx="300037" cy="441325"/>
          </a:xfrm>
          <a:custGeom>
            <a:avLst/>
            <a:gdLst>
              <a:gd name="T0" fmla="*/ 2147483647 w 189"/>
              <a:gd name="T1" fmla="*/ 0 h 278"/>
              <a:gd name="T2" fmla="*/ 2147483647 w 189"/>
              <a:gd name="T3" fmla="*/ 2147483647 h 278"/>
              <a:gd name="T4" fmla="*/ 2147483647 w 189"/>
              <a:gd name="T5" fmla="*/ 2147483647 h 278"/>
              <a:gd name="T6" fmla="*/ 2147483647 w 189"/>
              <a:gd name="T7" fmla="*/ 2147483647 h 278"/>
              <a:gd name="T8" fmla="*/ 2147483647 w 189"/>
              <a:gd name="T9" fmla="*/ 2147483647 h 278"/>
              <a:gd name="T10" fmla="*/ 2147483647 w 189"/>
              <a:gd name="T11" fmla="*/ 2147483647 h 278"/>
              <a:gd name="T12" fmla="*/ 2147483647 w 189"/>
              <a:gd name="T13" fmla="*/ 2147483647 h 278"/>
              <a:gd name="T14" fmla="*/ 2147483647 w 189"/>
              <a:gd name="T15" fmla="*/ 2147483647 h 278"/>
              <a:gd name="T16" fmla="*/ 2147483647 w 189"/>
              <a:gd name="T17" fmla="*/ 2147483647 h 278"/>
              <a:gd name="T18" fmla="*/ 0 w 189"/>
              <a:gd name="T19" fmla="*/ 2147483647 h 278"/>
              <a:gd name="T20" fmla="*/ 0 w 189"/>
              <a:gd name="T21" fmla="*/ 2147483647 h 278"/>
              <a:gd name="T22" fmla="*/ 2147483647 w 189"/>
              <a:gd name="T23" fmla="*/ 2147483647 h 278"/>
              <a:gd name="T24" fmla="*/ 2147483647 w 189"/>
              <a:gd name="T25" fmla="*/ 2147483647 h 278"/>
              <a:gd name="T26" fmla="*/ 2147483647 w 189"/>
              <a:gd name="T27" fmla="*/ 2147483647 h 278"/>
              <a:gd name="T28" fmla="*/ 2147483647 w 189"/>
              <a:gd name="T29" fmla="*/ 2147483647 h 278"/>
              <a:gd name="T30" fmla="*/ 2147483647 w 189"/>
              <a:gd name="T31" fmla="*/ 2147483647 h 278"/>
              <a:gd name="T32" fmla="*/ 2147483647 w 189"/>
              <a:gd name="T33" fmla="*/ 2147483647 h 278"/>
              <a:gd name="T34" fmla="*/ 2147483647 w 189"/>
              <a:gd name="T35" fmla="*/ 0 h 278"/>
              <a:gd name="T36" fmla="*/ 2147483647 w 189"/>
              <a:gd name="T37" fmla="*/ 0 h 27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9" h="278">
                <a:moveTo>
                  <a:pt x="188" y="0"/>
                </a:moveTo>
                <a:lnTo>
                  <a:pt x="188" y="277"/>
                </a:lnTo>
                <a:lnTo>
                  <a:pt x="75" y="277"/>
                </a:lnTo>
                <a:lnTo>
                  <a:pt x="59" y="274"/>
                </a:lnTo>
                <a:lnTo>
                  <a:pt x="44" y="266"/>
                </a:lnTo>
                <a:lnTo>
                  <a:pt x="30" y="251"/>
                </a:lnTo>
                <a:lnTo>
                  <a:pt x="19" y="231"/>
                </a:lnTo>
                <a:lnTo>
                  <a:pt x="10" y="208"/>
                </a:lnTo>
                <a:lnTo>
                  <a:pt x="3" y="182"/>
                </a:lnTo>
                <a:lnTo>
                  <a:pt x="0" y="152"/>
                </a:lnTo>
                <a:lnTo>
                  <a:pt x="0" y="125"/>
                </a:lnTo>
                <a:lnTo>
                  <a:pt x="3" y="95"/>
                </a:lnTo>
                <a:lnTo>
                  <a:pt x="10" y="69"/>
                </a:lnTo>
                <a:lnTo>
                  <a:pt x="19" y="46"/>
                </a:lnTo>
                <a:lnTo>
                  <a:pt x="30" y="26"/>
                </a:lnTo>
                <a:lnTo>
                  <a:pt x="44" y="11"/>
                </a:lnTo>
                <a:lnTo>
                  <a:pt x="59" y="3"/>
                </a:lnTo>
                <a:lnTo>
                  <a:pt x="75" y="0"/>
                </a:lnTo>
                <a:lnTo>
                  <a:pt x="188" y="0"/>
                </a:lnTo>
              </a:path>
            </a:pathLst>
          </a:custGeom>
          <a:solidFill>
            <a:srgbClr val="DADADA"/>
          </a:solidFill>
          <a:ln w="12700" cap="rnd" cmpd="sng">
            <a:solidFill>
              <a:srgbClr val="000000"/>
            </a:solidFill>
            <a:prstDash val="solid"/>
            <a:round/>
            <a:headEnd/>
            <a:tailEnd/>
          </a:ln>
          <a:effectLst>
            <a:outerShdw dist="107763" dir="2700000" algn="ctr" rotWithShape="0">
              <a:schemeClr val="bg1"/>
            </a:outerShdw>
          </a:effectLst>
        </p:spPr>
        <p:txBody>
          <a:bodyPr/>
          <a:lstStyle/>
          <a:p>
            <a:endParaRPr lang="en-US"/>
          </a:p>
        </p:txBody>
      </p:sp>
      <p:sp>
        <p:nvSpPr>
          <p:cNvPr id="10267" name="Freeform 33"/>
          <p:cNvSpPr>
            <a:spLocks/>
          </p:cNvSpPr>
          <p:nvPr/>
        </p:nvSpPr>
        <p:spPr bwMode="auto">
          <a:xfrm>
            <a:off x="2514600" y="3060700"/>
            <a:ext cx="306388" cy="538163"/>
          </a:xfrm>
          <a:custGeom>
            <a:avLst/>
            <a:gdLst>
              <a:gd name="T0" fmla="*/ 2147483647 w 193"/>
              <a:gd name="T1" fmla="*/ 0 h 97"/>
              <a:gd name="T2" fmla="*/ 2147483647 w 193"/>
              <a:gd name="T3" fmla="*/ 2147483647 h 97"/>
              <a:gd name="T4" fmla="*/ 0 w 193"/>
              <a:gd name="T5" fmla="*/ 2147483647 h 97"/>
              <a:gd name="T6" fmla="*/ 0 60000 65536"/>
              <a:gd name="T7" fmla="*/ 0 60000 65536"/>
              <a:gd name="T8" fmla="*/ 0 60000 65536"/>
              <a:gd name="T9" fmla="*/ 0 w 193"/>
              <a:gd name="T10" fmla="*/ 0 h 97"/>
              <a:gd name="T11" fmla="*/ 193 w 193"/>
              <a:gd name="T12" fmla="*/ 97 h 97"/>
            </a:gdLst>
            <a:ahLst/>
            <a:cxnLst>
              <a:cxn ang="T6">
                <a:pos x="T0" y="T1"/>
              </a:cxn>
              <a:cxn ang="T7">
                <a:pos x="T2" y="T3"/>
              </a:cxn>
              <a:cxn ang="T8">
                <a:pos x="T4" y="T5"/>
              </a:cxn>
            </a:cxnLst>
            <a:rect l="T9" t="T10" r="T11" b="T12"/>
            <a:pathLst>
              <a:path w="193" h="97">
                <a:moveTo>
                  <a:pt x="192" y="0"/>
                </a:moveTo>
                <a:lnTo>
                  <a:pt x="192" y="96"/>
                </a:lnTo>
                <a:lnTo>
                  <a:pt x="0" y="9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68" name="Freeform 34"/>
          <p:cNvSpPr>
            <a:spLocks/>
          </p:cNvSpPr>
          <p:nvPr/>
        </p:nvSpPr>
        <p:spPr bwMode="auto">
          <a:xfrm>
            <a:off x="2514600" y="3749675"/>
            <a:ext cx="306388" cy="387350"/>
          </a:xfrm>
          <a:custGeom>
            <a:avLst/>
            <a:gdLst>
              <a:gd name="T0" fmla="*/ 2147483647 w 193"/>
              <a:gd name="T1" fmla="*/ 2147483647 h 97"/>
              <a:gd name="T2" fmla="*/ 2147483647 w 193"/>
              <a:gd name="T3" fmla="*/ 0 h 97"/>
              <a:gd name="T4" fmla="*/ 0 w 193"/>
              <a:gd name="T5" fmla="*/ 0 h 97"/>
              <a:gd name="T6" fmla="*/ 0 60000 65536"/>
              <a:gd name="T7" fmla="*/ 0 60000 65536"/>
              <a:gd name="T8" fmla="*/ 0 60000 65536"/>
              <a:gd name="T9" fmla="*/ 0 w 193"/>
              <a:gd name="T10" fmla="*/ 0 h 97"/>
              <a:gd name="T11" fmla="*/ 193 w 193"/>
              <a:gd name="T12" fmla="*/ 97 h 97"/>
            </a:gdLst>
            <a:ahLst/>
            <a:cxnLst>
              <a:cxn ang="T6">
                <a:pos x="T0" y="T1"/>
              </a:cxn>
              <a:cxn ang="T7">
                <a:pos x="T2" y="T3"/>
              </a:cxn>
              <a:cxn ang="T8">
                <a:pos x="T4" y="T5"/>
              </a:cxn>
            </a:cxnLst>
            <a:rect l="T9" t="T10" r="T11" b="T12"/>
            <a:pathLst>
              <a:path w="193" h="97">
                <a:moveTo>
                  <a:pt x="192" y="96"/>
                </a:moveTo>
                <a:lnTo>
                  <a:pt x="192" y="0"/>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69" name="Line 35"/>
          <p:cNvSpPr>
            <a:spLocks noChangeShapeType="1"/>
          </p:cNvSpPr>
          <p:nvPr/>
        </p:nvSpPr>
        <p:spPr bwMode="auto">
          <a:xfrm flipH="1">
            <a:off x="762000" y="3673475"/>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70" name="Rectangle 36"/>
          <p:cNvSpPr>
            <a:spLocks noChangeArrowheads="1"/>
          </p:cNvSpPr>
          <p:nvPr/>
        </p:nvSpPr>
        <p:spPr bwMode="auto">
          <a:xfrm>
            <a:off x="914400" y="41148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TMSK2 [$004D]</a:t>
            </a:r>
          </a:p>
        </p:txBody>
      </p:sp>
      <p:sp>
        <p:nvSpPr>
          <p:cNvPr id="10271" name="Rectangle 37"/>
          <p:cNvSpPr>
            <a:spLocks noChangeArrowheads="1"/>
          </p:cNvSpPr>
          <p:nvPr/>
        </p:nvSpPr>
        <p:spPr bwMode="auto">
          <a:xfrm>
            <a:off x="914400" y="2590800"/>
            <a:ext cx="83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TFLG2 [$004F]</a:t>
            </a:r>
          </a:p>
        </p:txBody>
      </p:sp>
      <p:sp>
        <p:nvSpPr>
          <p:cNvPr id="10272" name="Rectangle 38"/>
          <p:cNvSpPr>
            <a:spLocks noChangeArrowheads="1"/>
          </p:cNvSpPr>
          <p:nvPr/>
        </p:nvSpPr>
        <p:spPr bwMode="auto">
          <a:xfrm>
            <a:off x="533400" y="1371600"/>
            <a:ext cx="1066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TCNT  [$0044-45]</a:t>
            </a:r>
          </a:p>
        </p:txBody>
      </p:sp>
      <p:sp>
        <p:nvSpPr>
          <p:cNvPr id="10273" name="Rectangle 40"/>
          <p:cNvSpPr>
            <a:spLocks noChangeArrowheads="1"/>
          </p:cNvSpPr>
          <p:nvPr/>
        </p:nvSpPr>
        <p:spPr bwMode="auto">
          <a:xfrm>
            <a:off x="838200" y="34448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a:latin typeface="Arial" charset="0"/>
              </a:rPr>
              <a:t>Interrupt [$FFDE-DF]</a:t>
            </a:r>
          </a:p>
        </p:txBody>
      </p:sp>
      <p:sp>
        <p:nvSpPr>
          <p:cNvPr id="10274" name="Rectangle 41"/>
          <p:cNvSpPr>
            <a:spLocks noChangeArrowheads="1"/>
          </p:cNvSpPr>
          <p:nvPr/>
        </p:nvSpPr>
        <p:spPr bwMode="auto">
          <a:xfrm>
            <a:off x="2819400" y="1060450"/>
            <a:ext cx="320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16-bit Free Running Counter</a:t>
            </a:r>
          </a:p>
        </p:txBody>
      </p:sp>
      <p:sp>
        <p:nvSpPr>
          <p:cNvPr id="10275" name="Rectangle 42"/>
          <p:cNvSpPr>
            <a:spLocks noChangeArrowheads="1"/>
          </p:cNvSpPr>
          <p:nvPr/>
        </p:nvSpPr>
        <p:spPr bwMode="auto">
          <a:xfrm>
            <a:off x="4343400" y="182245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Holding Register</a:t>
            </a:r>
          </a:p>
        </p:txBody>
      </p:sp>
      <p:sp>
        <p:nvSpPr>
          <p:cNvPr id="10276" name="Rectangle 43"/>
          <p:cNvSpPr>
            <a:spLocks noChangeArrowheads="1"/>
          </p:cNvSpPr>
          <p:nvPr/>
        </p:nvSpPr>
        <p:spPr bwMode="auto">
          <a:xfrm>
            <a:off x="2971800" y="2695575"/>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Flag 2 Reg.</a:t>
            </a:r>
          </a:p>
        </p:txBody>
      </p:sp>
      <p:sp>
        <p:nvSpPr>
          <p:cNvPr id="10277" name="Rectangle 45"/>
          <p:cNvSpPr>
            <a:spLocks noChangeArrowheads="1"/>
          </p:cNvSpPr>
          <p:nvPr/>
        </p:nvSpPr>
        <p:spPr bwMode="auto">
          <a:xfrm>
            <a:off x="2700338" y="42100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M</a:t>
            </a:r>
          </a:p>
        </p:txBody>
      </p:sp>
      <p:sp>
        <p:nvSpPr>
          <p:cNvPr id="10278" name="Rectangle 46"/>
          <p:cNvSpPr>
            <a:spLocks noChangeArrowheads="1"/>
          </p:cNvSpPr>
          <p:nvPr/>
        </p:nvSpPr>
        <p:spPr bwMode="auto">
          <a:xfrm>
            <a:off x="2708275" y="268763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V</a:t>
            </a:r>
          </a:p>
        </p:txBody>
      </p:sp>
      <p:sp>
        <p:nvSpPr>
          <p:cNvPr id="10279" name="Rectangle 47"/>
          <p:cNvSpPr>
            <a:spLocks noChangeArrowheads="1"/>
          </p:cNvSpPr>
          <p:nvPr/>
        </p:nvSpPr>
        <p:spPr bwMode="auto">
          <a:xfrm>
            <a:off x="4038600" y="421957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Pr </a:t>
            </a:r>
          </a:p>
        </p:txBody>
      </p:sp>
      <p:sp>
        <p:nvSpPr>
          <p:cNvPr id="10280" name="Rectangle 52"/>
          <p:cNvSpPr>
            <a:spLocks noChangeArrowheads="1"/>
          </p:cNvSpPr>
          <p:nvPr/>
        </p:nvSpPr>
        <p:spPr bwMode="auto">
          <a:xfrm>
            <a:off x="6248400" y="2816225"/>
            <a:ext cx="457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M</a:t>
            </a:r>
          </a:p>
          <a:p>
            <a:pPr algn="ctr">
              <a:spcBef>
                <a:spcPct val="50000"/>
              </a:spcBef>
              <a:buSzTx/>
              <a:buFontTx/>
              <a:buNone/>
            </a:pPr>
            <a:r>
              <a:rPr lang="en-US" altLang="en-US" sz="1600">
                <a:latin typeface="Arial" charset="0"/>
              </a:rPr>
              <a:t>U</a:t>
            </a:r>
          </a:p>
          <a:p>
            <a:pPr algn="ctr">
              <a:spcBef>
                <a:spcPct val="50000"/>
              </a:spcBef>
              <a:buSzTx/>
              <a:buFontTx/>
              <a:buNone/>
            </a:pPr>
            <a:r>
              <a:rPr lang="en-US" altLang="en-US" sz="1600">
                <a:latin typeface="Arial" charset="0"/>
              </a:rPr>
              <a:t>X </a:t>
            </a:r>
          </a:p>
        </p:txBody>
      </p:sp>
      <p:sp>
        <p:nvSpPr>
          <p:cNvPr id="10281" name="Rectangle 53"/>
          <p:cNvSpPr>
            <a:spLocks noChangeArrowheads="1"/>
          </p:cNvSpPr>
          <p:nvPr/>
        </p:nvSpPr>
        <p:spPr bwMode="auto">
          <a:xfrm>
            <a:off x="7620000" y="545465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600">
                <a:latin typeface="Arial" charset="0"/>
              </a:rPr>
              <a:t>E Clock </a:t>
            </a:r>
          </a:p>
        </p:txBody>
      </p:sp>
      <p:sp>
        <p:nvSpPr>
          <p:cNvPr id="10282" name="Line 58"/>
          <p:cNvSpPr>
            <a:spLocks noChangeShapeType="1"/>
          </p:cNvSpPr>
          <p:nvPr/>
        </p:nvSpPr>
        <p:spPr bwMode="auto">
          <a:xfrm flipV="1">
            <a:off x="3581400" y="1676400"/>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83" name="Line 59"/>
          <p:cNvSpPr>
            <a:spLocks noChangeShapeType="1"/>
          </p:cNvSpPr>
          <p:nvPr/>
        </p:nvSpPr>
        <p:spPr bwMode="auto">
          <a:xfrm flipH="1">
            <a:off x="1676400" y="1676400"/>
            <a:ext cx="1905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84" name="Text Box 61"/>
          <p:cNvSpPr txBox="1">
            <a:spLocks noChangeArrowheads="1"/>
          </p:cNvSpPr>
          <p:nvPr/>
        </p:nvSpPr>
        <p:spPr bwMode="auto">
          <a:xfrm>
            <a:off x="7391400" y="20447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÷1</a:t>
            </a:r>
          </a:p>
        </p:txBody>
      </p:sp>
      <p:sp>
        <p:nvSpPr>
          <p:cNvPr id="10285" name="Text Box 62"/>
          <p:cNvSpPr txBox="1">
            <a:spLocks noChangeArrowheads="1"/>
          </p:cNvSpPr>
          <p:nvPr/>
        </p:nvSpPr>
        <p:spPr bwMode="auto">
          <a:xfrm>
            <a:off x="7391400" y="23495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÷2</a:t>
            </a:r>
          </a:p>
        </p:txBody>
      </p:sp>
      <p:sp>
        <p:nvSpPr>
          <p:cNvPr id="10286" name="Text Box 63"/>
          <p:cNvSpPr txBox="1">
            <a:spLocks noChangeArrowheads="1"/>
          </p:cNvSpPr>
          <p:nvPr/>
        </p:nvSpPr>
        <p:spPr bwMode="auto">
          <a:xfrm>
            <a:off x="7391400" y="26543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÷2</a:t>
            </a:r>
          </a:p>
        </p:txBody>
      </p:sp>
      <p:sp>
        <p:nvSpPr>
          <p:cNvPr id="10287" name="Text Box 64"/>
          <p:cNvSpPr txBox="1">
            <a:spLocks noChangeArrowheads="1"/>
          </p:cNvSpPr>
          <p:nvPr/>
        </p:nvSpPr>
        <p:spPr bwMode="auto">
          <a:xfrm>
            <a:off x="7391400" y="29591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÷2</a:t>
            </a:r>
          </a:p>
        </p:txBody>
      </p:sp>
      <p:sp>
        <p:nvSpPr>
          <p:cNvPr id="10288" name="Text Box 65"/>
          <p:cNvSpPr txBox="1">
            <a:spLocks noChangeArrowheads="1"/>
          </p:cNvSpPr>
          <p:nvPr/>
        </p:nvSpPr>
        <p:spPr bwMode="auto">
          <a:xfrm>
            <a:off x="7391400" y="32639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÷2</a:t>
            </a:r>
          </a:p>
        </p:txBody>
      </p:sp>
      <p:sp>
        <p:nvSpPr>
          <p:cNvPr id="10289" name="Text Box 66"/>
          <p:cNvSpPr txBox="1">
            <a:spLocks noChangeArrowheads="1"/>
          </p:cNvSpPr>
          <p:nvPr/>
        </p:nvSpPr>
        <p:spPr bwMode="auto">
          <a:xfrm>
            <a:off x="7391400" y="35687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÷2</a:t>
            </a:r>
          </a:p>
        </p:txBody>
      </p:sp>
      <p:sp>
        <p:nvSpPr>
          <p:cNvPr id="10290" name="Text Box 67"/>
          <p:cNvSpPr txBox="1">
            <a:spLocks noChangeArrowheads="1"/>
          </p:cNvSpPr>
          <p:nvPr/>
        </p:nvSpPr>
        <p:spPr bwMode="auto">
          <a:xfrm>
            <a:off x="7391400" y="38735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÷2</a:t>
            </a:r>
          </a:p>
        </p:txBody>
      </p:sp>
      <p:sp>
        <p:nvSpPr>
          <p:cNvPr id="10291" name="Text Box 68"/>
          <p:cNvSpPr txBox="1">
            <a:spLocks noChangeArrowheads="1"/>
          </p:cNvSpPr>
          <p:nvPr/>
        </p:nvSpPr>
        <p:spPr bwMode="auto">
          <a:xfrm>
            <a:off x="7391400" y="4178300"/>
            <a:ext cx="457200" cy="317500"/>
          </a:xfrm>
          <a:prstGeom prst="rect">
            <a:avLst/>
          </a:prstGeom>
          <a:solidFill>
            <a:srgbClr val="C0C0C0"/>
          </a:solidFill>
          <a:ln w="12700">
            <a:solidFill>
              <a:schemeClr val="tx1"/>
            </a:solidFill>
            <a:miter lim="800000"/>
            <a:headEnd type="none" w="sm" len="sm"/>
            <a:tailEnd type="none" w="sm" len="sm"/>
          </a:ln>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400" b="1">
                <a:cs typeface="Times New Roman" pitchFamily="18" charset="0"/>
              </a:rPr>
              <a:t>÷2</a:t>
            </a:r>
          </a:p>
        </p:txBody>
      </p:sp>
      <p:sp>
        <p:nvSpPr>
          <p:cNvPr id="10292" name="Line 69"/>
          <p:cNvSpPr>
            <a:spLocks noChangeShapeType="1"/>
          </p:cNvSpPr>
          <p:nvPr/>
        </p:nvSpPr>
        <p:spPr bwMode="auto">
          <a:xfrm flipH="1">
            <a:off x="6705600" y="3124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3" name="Line 70"/>
          <p:cNvSpPr>
            <a:spLocks noChangeShapeType="1"/>
          </p:cNvSpPr>
          <p:nvPr/>
        </p:nvSpPr>
        <p:spPr bwMode="auto">
          <a:xfrm flipH="1">
            <a:off x="6705600" y="343535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4" name="Line 71"/>
          <p:cNvSpPr>
            <a:spLocks noChangeShapeType="1"/>
          </p:cNvSpPr>
          <p:nvPr/>
        </p:nvSpPr>
        <p:spPr bwMode="auto">
          <a:xfrm flipH="1">
            <a:off x="6705600" y="37465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5" name="Line 72"/>
          <p:cNvSpPr>
            <a:spLocks noChangeShapeType="1"/>
          </p:cNvSpPr>
          <p:nvPr/>
        </p:nvSpPr>
        <p:spPr bwMode="auto">
          <a:xfrm flipH="1">
            <a:off x="6705600" y="405765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6" name="Line 73"/>
          <p:cNvSpPr>
            <a:spLocks noChangeShapeType="1"/>
          </p:cNvSpPr>
          <p:nvPr/>
        </p:nvSpPr>
        <p:spPr bwMode="auto">
          <a:xfrm flipH="1">
            <a:off x="6705600" y="43688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7" name="Line 74"/>
          <p:cNvSpPr>
            <a:spLocks noChangeShapeType="1"/>
          </p:cNvSpPr>
          <p:nvPr/>
        </p:nvSpPr>
        <p:spPr bwMode="auto">
          <a:xfrm flipH="1">
            <a:off x="6705600" y="2514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8" name="Line 75"/>
          <p:cNvSpPr>
            <a:spLocks noChangeShapeType="1"/>
          </p:cNvSpPr>
          <p:nvPr/>
        </p:nvSpPr>
        <p:spPr bwMode="auto">
          <a:xfrm flipH="1">
            <a:off x="6705600" y="221615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9" name="Rectangle 76"/>
          <p:cNvSpPr>
            <a:spLocks noChangeArrowheads="1"/>
          </p:cNvSpPr>
          <p:nvPr/>
        </p:nvSpPr>
        <p:spPr bwMode="auto">
          <a:xfrm>
            <a:off x="2743200" y="5118100"/>
            <a:ext cx="1981200" cy="444500"/>
          </a:xfrm>
          <a:prstGeom prst="rect">
            <a:avLst/>
          </a:prstGeom>
          <a:solidFill>
            <a:srgbClr val="DADADA"/>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SzTx/>
              <a:buFontTx/>
              <a:buNone/>
            </a:pPr>
            <a:endParaRPr lang="en-US" altLang="en-US"/>
          </a:p>
        </p:txBody>
      </p:sp>
      <p:sp>
        <p:nvSpPr>
          <p:cNvPr id="10300" name="Line 77"/>
          <p:cNvSpPr>
            <a:spLocks noChangeShapeType="1"/>
          </p:cNvSpPr>
          <p:nvPr/>
        </p:nvSpPr>
        <p:spPr bwMode="auto">
          <a:xfrm flipH="1">
            <a:off x="1752600" y="5334000"/>
            <a:ext cx="9906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301" name="Rectangle 78"/>
          <p:cNvSpPr>
            <a:spLocks noChangeArrowheads="1"/>
          </p:cNvSpPr>
          <p:nvPr/>
        </p:nvSpPr>
        <p:spPr bwMode="auto">
          <a:xfrm>
            <a:off x="914400" y="51054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400">
                <a:latin typeface="Arial" charset="0"/>
              </a:rPr>
              <a:t>TSCR  [$0046]</a:t>
            </a:r>
          </a:p>
        </p:txBody>
      </p:sp>
      <p:sp>
        <p:nvSpPr>
          <p:cNvPr id="10302" name="Line 79"/>
          <p:cNvSpPr>
            <a:spLocks noChangeShapeType="1"/>
          </p:cNvSpPr>
          <p:nvPr/>
        </p:nvSpPr>
        <p:spPr bwMode="auto">
          <a:xfrm>
            <a:off x="2971800" y="5105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03" name="Line 83"/>
          <p:cNvSpPr>
            <a:spLocks noChangeShapeType="1"/>
          </p:cNvSpPr>
          <p:nvPr/>
        </p:nvSpPr>
        <p:spPr bwMode="auto">
          <a:xfrm>
            <a:off x="3200400" y="5105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04" name="Line 84"/>
          <p:cNvSpPr>
            <a:spLocks noChangeShapeType="1"/>
          </p:cNvSpPr>
          <p:nvPr/>
        </p:nvSpPr>
        <p:spPr bwMode="auto">
          <a:xfrm>
            <a:off x="3429000" y="5105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05" name="Line 85"/>
          <p:cNvSpPr>
            <a:spLocks noChangeShapeType="1"/>
          </p:cNvSpPr>
          <p:nvPr/>
        </p:nvSpPr>
        <p:spPr bwMode="auto">
          <a:xfrm>
            <a:off x="3657600" y="5105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06" name="Text Box 86"/>
          <p:cNvSpPr txBox="1">
            <a:spLocks noChangeArrowheads="1"/>
          </p:cNvSpPr>
          <p:nvPr/>
        </p:nvSpPr>
        <p:spPr bwMode="auto">
          <a:xfrm>
            <a:off x="3810000" y="5181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t>0 0 0 0</a:t>
            </a:r>
          </a:p>
        </p:txBody>
      </p:sp>
      <p:sp>
        <p:nvSpPr>
          <p:cNvPr id="10307" name="Text Box 87"/>
          <p:cNvSpPr txBox="1">
            <a:spLocks noChangeArrowheads="1"/>
          </p:cNvSpPr>
          <p:nvPr/>
        </p:nvSpPr>
        <p:spPr bwMode="auto">
          <a:xfrm>
            <a:off x="3048000" y="4191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SzTx/>
              <a:buFontTx/>
              <a:buNone/>
            </a:pPr>
            <a:r>
              <a:rPr lang="en-US" altLang="en-US" sz="1800"/>
              <a:t>0 0 0</a:t>
            </a:r>
          </a:p>
        </p:txBody>
      </p:sp>
      <p:sp>
        <p:nvSpPr>
          <p:cNvPr id="10308" name="Line 88"/>
          <p:cNvSpPr>
            <a:spLocks noChangeShapeType="1"/>
          </p:cNvSpPr>
          <p:nvPr/>
        </p:nvSpPr>
        <p:spPr bwMode="auto">
          <a:xfrm>
            <a:off x="3717925" y="415766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09" name="Text Box 89"/>
          <p:cNvSpPr txBox="1">
            <a:spLocks noChangeArrowheads="1"/>
          </p:cNvSpPr>
          <p:nvPr/>
        </p:nvSpPr>
        <p:spPr bwMode="auto">
          <a:xfrm>
            <a:off x="3684588" y="4191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800"/>
              <a:t>0</a:t>
            </a:r>
          </a:p>
        </p:txBody>
      </p:sp>
      <p:sp>
        <p:nvSpPr>
          <p:cNvPr id="10310" name="Text Box 90"/>
          <p:cNvSpPr txBox="1">
            <a:spLocks noChangeArrowheads="1"/>
          </p:cNvSpPr>
          <p:nvPr/>
        </p:nvSpPr>
        <p:spPr bwMode="auto">
          <a:xfrm>
            <a:off x="2743200" y="3124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200" b="1"/>
              <a:t>Bit 7</a:t>
            </a:r>
          </a:p>
        </p:txBody>
      </p:sp>
      <p:sp>
        <p:nvSpPr>
          <p:cNvPr id="10311" name="Text Box 91"/>
          <p:cNvSpPr txBox="1">
            <a:spLocks noChangeArrowheads="1"/>
          </p:cNvSpPr>
          <p:nvPr/>
        </p:nvSpPr>
        <p:spPr bwMode="auto">
          <a:xfrm>
            <a:off x="2743200" y="3763963"/>
            <a:ext cx="533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100000"/>
              <a:buChar char="•"/>
              <a:defRPr sz="3200">
                <a:solidFill>
                  <a:schemeClr val="tx1"/>
                </a:solidFill>
                <a:latin typeface="Times New Roman" pitchFamily="18" charset="0"/>
              </a:defRPr>
            </a:lvl1pPr>
            <a:lvl2pPr marL="742950" indent="-285750">
              <a:spcBef>
                <a:spcPct val="20000"/>
              </a:spcBef>
              <a:buSzPct val="100000"/>
              <a:buChar char="–"/>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SzTx/>
              <a:buFontTx/>
              <a:buNone/>
            </a:pPr>
            <a:r>
              <a:rPr lang="en-US" altLang="en-US" sz="1200" b="1"/>
              <a:t>Bit 7</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lide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TotalTime>
  <Pages>158</Pages>
  <Words>5612</Words>
  <Application>Microsoft Office PowerPoint</Application>
  <PresentationFormat>On-screen Show (4:3)</PresentationFormat>
  <Paragraphs>2006</Paragraphs>
  <Slides>82</Slides>
  <Notes>53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8" baseType="lpstr">
      <vt:lpstr>Arial</vt:lpstr>
      <vt:lpstr>Symbol</vt:lpstr>
      <vt:lpstr>Times New Roman</vt:lpstr>
      <vt:lpstr>Wingdings</vt:lpstr>
      <vt:lpstr>Slides</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 of Operation of the Input-Capture Subsystem</vt:lpstr>
      <vt:lpstr>Input-Capture Interrupt Vectors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Engineering Department</dc:creator>
  <cp:lastModifiedBy>Donald Huskey</cp:lastModifiedBy>
  <cp:revision>230</cp:revision>
  <cp:lastPrinted>1996-06-07T07:22:46Z</cp:lastPrinted>
  <dcterms:created xsi:type="dcterms:W3CDTF">1996-05-29T16:44:38Z</dcterms:created>
  <dcterms:modified xsi:type="dcterms:W3CDTF">2016-03-24T15:52:41Z</dcterms:modified>
</cp:coreProperties>
</file>