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5"/>
  </p:notesMasterIdLst>
  <p:sldIdLst>
    <p:sldId id="318" r:id="rId2"/>
    <p:sldId id="451" r:id="rId3"/>
    <p:sldId id="319" r:id="rId4"/>
    <p:sldId id="320" r:id="rId5"/>
    <p:sldId id="321" r:id="rId6"/>
    <p:sldId id="322" r:id="rId7"/>
    <p:sldId id="323" r:id="rId8"/>
    <p:sldId id="460" r:id="rId9"/>
    <p:sldId id="461"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452" r:id="rId32"/>
    <p:sldId id="453" r:id="rId33"/>
    <p:sldId id="345" r:id="rId34"/>
    <p:sldId id="346" r:id="rId35"/>
    <p:sldId id="347" r:id="rId36"/>
    <p:sldId id="447" r:id="rId37"/>
    <p:sldId id="348" r:id="rId38"/>
    <p:sldId id="349" r:id="rId39"/>
    <p:sldId id="427" r:id="rId40"/>
    <p:sldId id="428" r:id="rId41"/>
    <p:sldId id="429" r:id="rId42"/>
    <p:sldId id="350" r:id="rId43"/>
    <p:sldId id="351" r:id="rId44"/>
    <p:sldId id="352" r:id="rId45"/>
    <p:sldId id="353" r:id="rId46"/>
    <p:sldId id="355" r:id="rId47"/>
    <p:sldId id="356" r:id="rId48"/>
    <p:sldId id="357" r:id="rId49"/>
    <p:sldId id="437" r:id="rId50"/>
    <p:sldId id="438" r:id="rId51"/>
    <p:sldId id="439" r:id="rId52"/>
    <p:sldId id="440" r:id="rId53"/>
    <p:sldId id="454" r:id="rId54"/>
    <p:sldId id="358" r:id="rId55"/>
    <p:sldId id="359" r:id="rId56"/>
    <p:sldId id="360" r:id="rId57"/>
    <p:sldId id="361" r:id="rId58"/>
    <p:sldId id="455" r:id="rId59"/>
    <p:sldId id="458" r:id="rId60"/>
    <p:sldId id="459" r:id="rId61"/>
    <p:sldId id="421" r:id="rId62"/>
    <p:sldId id="362" r:id="rId63"/>
    <p:sldId id="430" r:id="rId64"/>
    <p:sldId id="418" r:id="rId65"/>
    <p:sldId id="365" r:id="rId66"/>
    <p:sldId id="366" r:id="rId67"/>
    <p:sldId id="422" r:id="rId68"/>
    <p:sldId id="423" r:id="rId69"/>
    <p:sldId id="367" r:id="rId70"/>
    <p:sldId id="424" r:id="rId71"/>
    <p:sldId id="425" r:id="rId72"/>
    <p:sldId id="426" r:id="rId73"/>
    <p:sldId id="368" r:id="rId74"/>
    <p:sldId id="369" r:id="rId75"/>
    <p:sldId id="370" r:id="rId76"/>
    <p:sldId id="371" r:id="rId77"/>
    <p:sldId id="372" r:id="rId78"/>
    <p:sldId id="373" r:id="rId79"/>
    <p:sldId id="374" r:id="rId80"/>
    <p:sldId id="375" r:id="rId81"/>
    <p:sldId id="376" r:id="rId82"/>
    <p:sldId id="419" r:id="rId83"/>
    <p:sldId id="378" r:id="rId84"/>
    <p:sldId id="379" r:id="rId85"/>
    <p:sldId id="380" r:id="rId86"/>
    <p:sldId id="442" r:id="rId87"/>
    <p:sldId id="443" r:id="rId88"/>
    <p:sldId id="444" r:id="rId89"/>
    <p:sldId id="445" r:id="rId90"/>
    <p:sldId id="449" r:id="rId91"/>
    <p:sldId id="448" r:id="rId92"/>
    <p:sldId id="450" r:id="rId93"/>
    <p:sldId id="441" r:id="rId9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FFFF"/>
    <a:srgbClr val="800000"/>
    <a:srgbClr val="742700"/>
    <a:srgbClr val="008000"/>
    <a:srgbClr val="006800"/>
    <a:srgbClr val="FF0000"/>
    <a:srgbClr val="9966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22" autoAdjust="0"/>
  </p:normalViewPr>
  <p:slideViewPr>
    <p:cSldViewPr>
      <p:cViewPr varScale="1">
        <p:scale>
          <a:sx n="86" d="100"/>
          <a:sy n="86" d="100"/>
        </p:scale>
        <p:origin x="930"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5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5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5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2FBC013-1A21-407A-9EF7-11256EC6FDD6}" type="slidenum">
              <a:rPr lang="en-US"/>
              <a:pPr>
                <a:defRPr/>
              </a:pPr>
              <a:t>‹#›</a:t>
            </a:fld>
            <a:endParaRPr lang="en-US"/>
          </a:p>
        </p:txBody>
      </p:sp>
    </p:spTree>
    <p:extLst>
      <p:ext uri="{BB962C8B-B14F-4D97-AF65-F5344CB8AC3E}">
        <p14:creationId xmlns:p14="http://schemas.microsoft.com/office/powerpoint/2010/main" val="2717290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E8213-24BC-4D67-8174-8A92B374E930}" type="slidenum">
              <a:rPr lang="en-US" altLang="en-US" sz="1200" smtClean="0"/>
              <a:pPr/>
              <a:t>1</a:t>
            </a:fld>
            <a:endParaRPr lang="en-US" altLang="en-US" sz="1200"/>
          </a:p>
        </p:txBody>
      </p:sp>
      <p:sp>
        <p:nvSpPr>
          <p:cNvPr id="104451" name="Rectangle 2"/>
          <p:cNvSpPr>
            <a:spLocks noGrp="1" noRot="1" noChangeAspect="1" noChangeArrowheads="1" noTextEdit="1"/>
          </p:cNvSpPr>
          <p:nvPr>
            <p:ph type="sldImg"/>
          </p:nvPr>
        </p:nvSpPr>
        <p:spPr>
          <a:ln w="12700" cap="flat">
            <a:solidFill>
              <a:schemeClr val="tx1"/>
            </a:solidFill>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11085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0740D14-C95E-4397-AED8-9E5A0F615AF8}" type="slidenum">
              <a:rPr lang="en-US" altLang="en-US" sz="1200" smtClean="0"/>
              <a:pPr/>
              <a:t>11</a:t>
            </a:fld>
            <a:endParaRPr lang="en-US" altLang="en-US" sz="1200"/>
          </a:p>
        </p:txBody>
      </p:sp>
      <p:sp>
        <p:nvSpPr>
          <p:cNvPr id="111619" name="Rectangle 2"/>
          <p:cNvSpPr>
            <a:spLocks noGrp="1" noRot="1" noChangeAspect="1" noChangeArrowheads="1" noTextEdit="1"/>
          </p:cNvSpPr>
          <p:nvPr>
            <p:ph type="sldImg"/>
          </p:nvPr>
        </p:nvSpPr>
        <p:spPr>
          <a:ln w="12700" cap="flat">
            <a:solidFill>
              <a:schemeClr val="tx1"/>
            </a:solidFill>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21723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AECEEE-C765-464B-94D7-2F7E41DDEDB7}" type="slidenum">
              <a:rPr lang="en-US" altLang="en-US" sz="1200" smtClean="0"/>
              <a:pPr/>
              <a:t>12</a:t>
            </a:fld>
            <a:endParaRPr lang="en-US" altLang="en-US" sz="1200"/>
          </a:p>
        </p:txBody>
      </p:sp>
      <p:sp>
        <p:nvSpPr>
          <p:cNvPr id="112643" name="Rectangle 2"/>
          <p:cNvSpPr>
            <a:spLocks noGrp="1" noRot="1" noChangeAspect="1" noChangeArrowheads="1" noTextEdit="1"/>
          </p:cNvSpPr>
          <p:nvPr>
            <p:ph type="sldImg"/>
          </p:nvPr>
        </p:nvSpPr>
        <p:spPr>
          <a:ln w="12700" cap="flat">
            <a:solidFill>
              <a:schemeClr val="tx1"/>
            </a:solidFill>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80325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42C394-449E-4069-B091-CBA6DC96385F}" type="slidenum">
              <a:rPr lang="en-US" altLang="en-US" sz="1200" smtClean="0"/>
              <a:pPr/>
              <a:t>13</a:t>
            </a:fld>
            <a:endParaRPr lang="en-US" altLang="en-US" sz="1200"/>
          </a:p>
        </p:txBody>
      </p:sp>
      <p:sp>
        <p:nvSpPr>
          <p:cNvPr id="113667" name="Rectangle 2"/>
          <p:cNvSpPr>
            <a:spLocks noGrp="1" noRot="1" noChangeAspect="1" noChangeArrowheads="1" noTextEdit="1"/>
          </p:cNvSpPr>
          <p:nvPr>
            <p:ph type="sldImg"/>
          </p:nvPr>
        </p:nvSpPr>
        <p:spPr>
          <a:ln w="12700" cap="flat">
            <a:solidFill>
              <a:schemeClr val="tx1"/>
            </a:solidFill>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736881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FAFBB3-43D4-4061-8243-D864AFFF5EFB}" type="slidenum">
              <a:rPr lang="en-US" altLang="en-US" sz="1200" smtClean="0"/>
              <a:pPr/>
              <a:t>14</a:t>
            </a:fld>
            <a:endParaRPr lang="en-US" altLang="en-US" sz="1200"/>
          </a:p>
        </p:txBody>
      </p:sp>
      <p:sp>
        <p:nvSpPr>
          <p:cNvPr id="114691" name="Rectangle 2"/>
          <p:cNvSpPr>
            <a:spLocks noGrp="1" noRot="1" noChangeAspect="1" noChangeArrowheads="1" noTextEdit="1"/>
          </p:cNvSpPr>
          <p:nvPr>
            <p:ph type="sldImg"/>
          </p:nvPr>
        </p:nvSpPr>
        <p:spPr>
          <a:ln w="12700" cap="flat">
            <a:solidFill>
              <a:schemeClr val="tx1"/>
            </a:solidFill>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9242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28D2EE-C7ED-43B1-A15C-96AFD49B98B5}" type="slidenum">
              <a:rPr lang="en-US" altLang="en-US" sz="1200" smtClean="0"/>
              <a:pPr/>
              <a:t>15</a:t>
            </a:fld>
            <a:endParaRPr lang="en-US" altLang="en-US" sz="1200"/>
          </a:p>
        </p:txBody>
      </p:sp>
      <p:sp>
        <p:nvSpPr>
          <p:cNvPr id="115715" name="Rectangle 2"/>
          <p:cNvSpPr>
            <a:spLocks noGrp="1" noRot="1" noChangeAspect="1" noChangeArrowheads="1" noTextEdit="1"/>
          </p:cNvSpPr>
          <p:nvPr>
            <p:ph type="sldImg"/>
          </p:nvPr>
        </p:nvSpPr>
        <p:spPr>
          <a:ln w="12700" cap="flat">
            <a:solidFill>
              <a:schemeClr val="tx1"/>
            </a:solidFill>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59917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9A79BA4-BCF1-4BAE-8394-428713F10BF0}" type="slidenum">
              <a:rPr lang="en-US" altLang="en-US" sz="1200" smtClean="0"/>
              <a:pPr/>
              <a:t>16</a:t>
            </a:fld>
            <a:endParaRPr lang="en-US" altLang="en-US" sz="1200"/>
          </a:p>
        </p:txBody>
      </p:sp>
      <p:sp>
        <p:nvSpPr>
          <p:cNvPr id="116739" name="Rectangle 2"/>
          <p:cNvSpPr>
            <a:spLocks noGrp="1" noRot="1" noChangeAspect="1" noChangeArrowheads="1" noTextEdit="1"/>
          </p:cNvSpPr>
          <p:nvPr>
            <p:ph type="sldImg"/>
          </p:nvPr>
        </p:nvSpPr>
        <p:spPr>
          <a:ln w="12700" cap="flat">
            <a:solidFill>
              <a:schemeClr val="tx1"/>
            </a:solidFill>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639745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BFB2DB8-5052-4C36-8DA4-BA9BCAC7C5FA}" type="slidenum">
              <a:rPr lang="en-US" altLang="en-US" sz="1200" smtClean="0"/>
              <a:pPr/>
              <a:t>17</a:t>
            </a:fld>
            <a:endParaRPr lang="en-US" altLang="en-US" sz="1200"/>
          </a:p>
        </p:txBody>
      </p:sp>
      <p:sp>
        <p:nvSpPr>
          <p:cNvPr id="117763" name="Rectangle 2"/>
          <p:cNvSpPr>
            <a:spLocks noGrp="1" noRot="1" noChangeAspect="1" noChangeArrowheads="1" noTextEdit="1"/>
          </p:cNvSpPr>
          <p:nvPr>
            <p:ph type="sldImg"/>
          </p:nvPr>
        </p:nvSpPr>
        <p:spPr>
          <a:ln w="12700" cap="flat">
            <a:solidFill>
              <a:schemeClr val="tx1"/>
            </a:solidFill>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38234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7619D9-0DEE-4697-950B-AAD95E1E28EF}" type="slidenum">
              <a:rPr lang="en-US" altLang="en-US" sz="1200" smtClean="0"/>
              <a:pPr/>
              <a:t>18</a:t>
            </a:fld>
            <a:endParaRPr lang="en-US" altLang="en-US" sz="1200"/>
          </a:p>
        </p:txBody>
      </p:sp>
      <p:sp>
        <p:nvSpPr>
          <p:cNvPr id="118787" name="Rectangle 2"/>
          <p:cNvSpPr>
            <a:spLocks noGrp="1" noRot="1" noChangeAspect="1" noChangeArrowheads="1" noTextEdit="1"/>
          </p:cNvSpPr>
          <p:nvPr>
            <p:ph type="sldImg"/>
          </p:nvPr>
        </p:nvSpPr>
        <p:spPr>
          <a:ln w="12700" cap="flat">
            <a:solidFill>
              <a:schemeClr val="tx1"/>
            </a:solidFill>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632823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A6231D-6EE3-4953-949C-D8FDC00D2552}" type="slidenum">
              <a:rPr lang="en-US" altLang="en-US" sz="1200" smtClean="0"/>
              <a:pPr/>
              <a:t>19</a:t>
            </a:fld>
            <a:endParaRPr lang="en-US" altLang="en-US" sz="1200"/>
          </a:p>
        </p:txBody>
      </p:sp>
      <p:sp>
        <p:nvSpPr>
          <p:cNvPr id="119811" name="Rectangle 2"/>
          <p:cNvSpPr>
            <a:spLocks noGrp="1" noRot="1" noChangeAspect="1" noChangeArrowheads="1" noTextEdit="1"/>
          </p:cNvSpPr>
          <p:nvPr>
            <p:ph type="sldImg"/>
          </p:nvPr>
        </p:nvSpPr>
        <p:spPr>
          <a:ln w="12700" cap="flat">
            <a:solidFill>
              <a:schemeClr val="tx1"/>
            </a:solidFill>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478980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42AB95-4B13-432C-8320-AFA520886336}" type="slidenum">
              <a:rPr lang="en-US" altLang="en-US" sz="1200" smtClean="0"/>
              <a:pPr/>
              <a:t>20</a:t>
            </a:fld>
            <a:endParaRPr lang="en-US" altLang="en-US" sz="1200"/>
          </a:p>
        </p:txBody>
      </p:sp>
      <p:sp>
        <p:nvSpPr>
          <p:cNvPr id="120835" name="Rectangle 2"/>
          <p:cNvSpPr>
            <a:spLocks noGrp="1" noRot="1" noChangeAspect="1" noChangeArrowheads="1" noTextEdit="1"/>
          </p:cNvSpPr>
          <p:nvPr>
            <p:ph type="sldImg"/>
          </p:nvPr>
        </p:nvSpPr>
        <p:spPr>
          <a:ln w="12700" cap="flat">
            <a:solidFill>
              <a:schemeClr val="tx1"/>
            </a:solidFill>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0872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EFF75D-1A3D-454F-8310-EA70FB8BED37}" type="slidenum">
              <a:rPr lang="en-US" altLang="en-US" sz="1200" smtClean="0"/>
              <a:pPr/>
              <a:t>3</a:t>
            </a:fld>
            <a:endParaRPr lang="en-US" altLang="en-US" sz="1200"/>
          </a:p>
        </p:txBody>
      </p:sp>
      <p:sp>
        <p:nvSpPr>
          <p:cNvPr id="105475" name="Rectangle 2"/>
          <p:cNvSpPr>
            <a:spLocks noGrp="1" noRot="1" noChangeAspect="1" noChangeArrowheads="1" noTextEdit="1"/>
          </p:cNvSpPr>
          <p:nvPr>
            <p:ph type="sldImg"/>
          </p:nvPr>
        </p:nvSpPr>
        <p:spPr>
          <a:ln w="12700" cap="flat">
            <a:solidFill>
              <a:schemeClr val="tx1"/>
            </a:solidFill>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36179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B69055-92E3-46AE-8F82-72A4B336CBB6}" type="slidenum">
              <a:rPr lang="en-US" altLang="en-US" sz="1200" smtClean="0"/>
              <a:pPr/>
              <a:t>21</a:t>
            </a:fld>
            <a:endParaRPr lang="en-US" altLang="en-US" sz="1200"/>
          </a:p>
        </p:txBody>
      </p:sp>
      <p:sp>
        <p:nvSpPr>
          <p:cNvPr id="121859" name="Rectangle 2"/>
          <p:cNvSpPr>
            <a:spLocks noGrp="1" noRot="1" noChangeAspect="1" noChangeArrowheads="1" noTextEdit="1"/>
          </p:cNvSpPr>
          <p:nvPr>
            <p:ph type="sldImg"/>
          </p:nvPr>
        </p:nvSpPr>
        <p:spPr>
          <a:ln w="12700" cap="flat">
            <a:solidFill>
              <a:schemeClr val="tx1"/>
            </a:solidFill>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27621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D7BC9B4-68B9-46C5-8934-53C084A15C6F}" type="slidenum">
              <a:rPr lang="en-US" altLang="en-US" sz="1200" smtClean="0"/>
              <a:pPr/>
              <a:t>22</a:t>
            </a:fld>
            <a:endParaRPr lang="en-US" altLang="en-US" sz="1200"/>
          </a:p>
        </p:txBody>
      </p:sp>
      <p:sp>
        <p:nvSpPr>
          <p:cNvPr id="122883" name="Rectangle 2"/>
          <p:cNvSpPr>
            <a:spLocks noGrp="1" noRot="1" noChangeAspect="1" noChangeArrowheads="1" noTextEdit="1"/>
          </p:cNvSpPr>
          <p:nvPr>
            <p:ph type="sldImg"/>
          </p:nvPr>
        </p:nvSpPr>
        <p:spPr>
          <a:ln w="12700" cap="flat">
            <a:solidFill>
              <a:schemeClr val="tx1"/>
            </a:solidFill>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79507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5A0A58-8E4A-4131-95F6-48105E8864A8}" type="slidenum">
              <a:rPr lang="en-US" altLang="en-US" sz="1200" smtClean="0"/>
              <a:pPr/>
              <a:t>23</a:t>
            </a:fld>
            <a:endParaRPr lang="en-US" altLang="en-US" sz="1200"/>
          </a:p>
        </p:txBody>
      </p:sp>
      <p:sp>
        <p:nvSpPr>
          <p:cNvPr id="123907" name="Rectangle 2"/>
          <p:cNvSpPr>
            <a:spLocks noGrp="1" noRot="1" noChangeAspect="1" noChangeArrowheads="1" noTextEdit="1"/>
          </p:cNvSpPr>
          <p:nvPr>
            <p:ph type="sldImg"/>
          </p:nvPr>
        </p:nvSpPr>
        <p:spPr>
          <a:ln w="12700" cap="flat">
            <a:solidFill>
              <a:schemeClr val="tx1"/>
            </a:solidFill>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517416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6C984B-54D7-4939-B915-0349CFBFAF2B}" type="slidenum">
              <a:rPr lang="en-US" altLang="en-US" sz="1200" smtClean="0"/>
              <a:pPr/>
              <a:t>24</a:t>
            </a:fld>
            <a:endParaRPr lang="en-US" altLang="en-US" sz="1200"/>
          </a:p>
        </p:txBody>
      </p:sp>
      <p:sp>
        <p:nvSpPr>
          <p:cNvPr id="124931" name="Rectangle 2"/>
          <p:cNvSpPr>
            <a:spLocks noGrp="1" noRot="1" noChangeAspect="1" noChangeArrowheads="1" noTextEdit="1"/>
          </p:cNvSpPr>
          <p:nvPr>
            <p:ph type="sldImg"/>
          </p:nvPr>
        </p:nvSpPr>
        <p:spPr>
          <a:ln w="12700" cap="flat">
            <a:solidFill>
              <a:schemeClr val="tx1"/>
            </a:solidFill>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957028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16450D-00C3-46B5-A373-1D6C340A5D86}" type="slidenum">
              <a:rPr lang="en-US" altLang="en-US" sz="1200" smtClean="0"/>
              <a:pPr/>
              <a:t>25</a:t>
            </a:fld>
            <a:endParaRPr lang="en-US" altLang="en-US" sz="1200"/>
          </a:p>
        </p:txBody>
      </p:sp>
      <p:sp>
        <p:nvSpPr>
          <p:cNvPr id="125955" name="Rectangle 2"/>
          <p:cNvSpPr>
            <a:spLocks noGrp="1" noRot="1" noChangeAspect="1" noChangeArrowheads="1" noTextEdit="1"/>
          </p:cNvSpPr>
          <p:nvPr>
            <p:ph type="sldImg"/>
          </p:nvPr>
        </p:nvSpPr>
        <p:spPr>
          <a:ln w="12700" cap="flat">
            <a:solidFill>
              <a:schemeClr val="tx1"/>
            </a:solidFill>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0857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FA14D5-BAC4-4FD0-9884-85FCEA514608}" type="slidenum">
              <a:rPr lang="en-US" altLang="en-US" sz="1200" smtClean="0"/>
              <a:pPr/>
              <a:t>26</a:t>
            </a:fld>
            <a:endParaRPr lang="en-US" altLang="en-US" sz="1200"/>
          </a:p>
        </p:txBody>
      </p:sp>
      <p:sp>
        <p:nvSpPr>
          <p:cNvPr id="126979" name="Rectangle 2"/>
          <p:cNvSpPr>
            <a:spLocks noGrp="1" noRot="1" noChangeAspect="1" noChangeArrowheads="1" noTextEdit="1"/>
          </p:cNvSpPr>
          <p:nvPr>
            <p:ph type="sldImg"/>
          </p:nvPr>
        </p:nvSpPr>
        <p:spPr>
          <a:ln w="12700" cap="flat">
            <a:solidFill>
              <a:schemeClr val="tx1"/>
            </a:solidFill>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500529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E4B7E5-C54A-4D11-9183-649BD8B5D2C5}" type="slidenum">
              <a:rPr lang="en-US" altLang="en-US" sz="1200" smtClean="0"/>
              <a:pPr/>
              <a:t>27</a:t>
            </a:fld>
            <a:endParaRPr lang="en-US" altLang="en-US" sz="1200"/>
          </a:p>
        </p:txBody>
      </p:sp>
      <p:sp>
        <p:nvSpPr>
          <p:cNvPr id="128003" name="Rectangle 2"/>
          <p:cNvSpPr>
            <a:spLocks noGrp="1" noRot="1" noChangeAspect="1" noChangeArrowheads="1" noTextEdit="1"/>
          </p:cNvSpPr>
          <p:nvPr>
            <p:ph type="sldImg"/>
          </p:nvPr>
        </p:nvSpPr>
        <p:spPr>
          <a:ln w="12700" cap="flat">
            <a:solidFill>
              <a:schemeClr val="tx1"/>
            </a:solidFill>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224307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57C36B-013C-4AE1-AE99-6013182B6255}" type="slidenum">
              <a:rPr lang="en-US" altLang="en-US" sz="1200" smtClean="0"/>
              <a:pPr/>
              <a:t>28</a:t>
            </a:fld>
            <a:endParaRPr lang="en-US" altLang="en-US" sz="1200"/>
          </a:p>
        </p:txBody>
      </p:sp>
      <p:sp>
        <p:nvSpPr>
          <p:cNvPr id="129027" name="Rectangle 2"/>
          <p:cNvSpPr>
            <a:spLocks noGrp="1" noRot="1" noChangeAspect="1" noChangeArrowheads="1" noTextEdit="1"/>
          </p:cNvSpPr>
          <p:nvPr>
            <p:ph type="sldImg"/>
          </p:nvPr>
        </p:nvSpPr>
        <p:spPr>
          <a:ln w="12700" cap="flat">
            <a:solidFill>
              <a:schemeClr val="tx1"/>
            </a:solidFill>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62990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54632C3-A997-4442-81B9-6C7B13776E84}" type="slidenum">
              <a:rPr lang="en-US" altLang="en-US" sz="1200" smtClean="0"/>
              <a:pPr/>
              <a:t>29</a:t>
            </a:fld>
            <a:endParaRPr lang="en-US" altLang="en-US" sz="1200"/>
          </a:p>
        </p:txBody>
      </p:sp>
      <p:sp>
        <p:nvSpPr>
          <p:cNvPr id="130051" name="Rectangle 2"/>
          <p:cNvSpPr>
            <a:spLocks noGrp="1" noRot="1" noChangeAspect="1" noChangeArrowheads="1" noTextEdit="1"/>
          </p:cNvSpPr>
          <p:nvPr>
            <p:ph type="sldImg"/>
          </p:nvPr>
        </p:nvSpPr>
        <p:spPr>
          <a:ln w="12700" cap="flat">
            <a:solidFill>
              <a:schemeClr val="tx1"/>
            </a:solidFill>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249313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168E50-69AB-4341-B118-7FC10E903699}" type="slidenum">
              <a:rPr lang="en-US" altLang="en-US" sz="1200" smtClean="0"/>
              <a:pPr/>
              <a:t>30</a:t>
            </a:fld>
            <a:endParaRPr lang="en-US" altLang="en-US" sz="1200"/>
          </a:p>
        </p:txBody>
      </p:sp>
      <p:sp>
        <p:nvSpPr>
          <p:cNvPr id="131075" name="Rectangle 2"/>
          <p:cNvSpPr>
            <a:spLocks noGrp="1" noRot="1" noChangeAspect="1" noChangeArrowheads="1" noTextEdit="1"/>
          </p:cNvSpPr>
          <p:nvPr>
            <p:ph type="sldImg"/>
          </p:nvPr>
        </p:nvSpPr>
        <p:spPr>
          <a:ln w="12700" cap="flat">
            <a:solidFill>
              <a:schemeClr val="tx1"/>
            </a:solidFill>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87109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7547A8-43E1-4864-AB45-A5EC4E4AD6FF}" type="slidenum">
              <a:rPr lang="en-US" altLang="en-US" sz="1200" smtClean="0"/>
              <a:pPr/>
              <a:t>4</a:t>
            </a:fld>
            <a:endParaRPr lang="en-US" altLang="en-US" sz="1200"/>
          </a:p>
        </p:txBody>
      </p:sp>
      <p:sp>
        <p:nvSpPr>
          <p:cNvPr id="106499" name="Rectangle 2"/>
          <p:cNvSpPr>
            <a:spLocks noGrp="1" noRot="1" noChangeAspect="1" noChangeArrowheads="1" noTextEdit="1"/>
          </p:cNvSpPr>
          <p:nvPr>
            <p:ph type="sldImg"/>
          </p:nvPr>
        </p:nvSpPr>
        <p:spPr>
          <a:ln w="12700" cap="flat">
            <a:solidFill>
              <a:schemeClr val="tx1"/>
            </a:solidFill>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96313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B6F833-44B5-4D45-ADAA-17BCA7A05446}" type="slidenum">
              <a:rPr lang="en-US" altLang="en-US" sz="1200" smtClean="0"/>
              <a:pPr/>
              <a:t>33</a:t>
            </a:fld>
            <a:endParaRPr lang="en-US" altLang="en-US" sz="1200"/>
          </a:p>
        </p:txBody>
      </p:sp>
      <p:sp>
        <p:nvSpPr>
          <p:cNvPr id="132099" name="Rectangle 2"/>
          <p:cNvSpPr>
            <a:spLocks noGrp="1" noRot="1" noChangeAspect="1" noChangeArrowheads="1" noTextEdit="1"/>
          </p:cNvSpPr>
          <p:nvPr>
            <p:ph type="sldImg"/>
          </p:nvPr>
        </p:nvSpPr>
        <p:spPr>
          <a:ln w="12700" cap="flat">
            <a:solidFill>
              <a:schemeClr val="tx1"/>
            </a:solidFill>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142658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B394E1-0C16-4C94-BBFF-535BA75FB182}" type="slidenum">
              <a:rPr lang="en-US" altLang="en-US" sz="1200" smtClean="0"/>
              <a:pPr/>
              <a:t>34</a:t>
            </a:fld>
            <a:endParaRPr lang="en-US" altLang="en-US" sz="1200"/>
          </a:p>
        </p:txBody>
      </p:sp>
      <p:sp>
        <p:nvSpPr>
          <p:cNvPr id="133123" name="Rectangle 2"/>
          <p:cNvSpPr>
            <a:spLocks noGrp="1" noRot="1" noChangeAspect="1" noChangeArrowheads="1" noTextEdit="1"/>
          </p:cNvSpPr>
          <p:nvPr>
            <p:ph type="sldImg"/>
          </p:nvPr>
        </p:nvSpPr>
        <p:spPr>
          <a:ln w="12700" cap="flat">
            <a:solidFill>
              <a:schemeClr val="tx1"/>
            </a:solidFill>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22139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AEA357-A96F-4C6D-801F-DBA5B76BBE21}" type="slidenum">
              <a:rPr lang="en-US" altLang="en-US" sz="1200" smtClean="0"/>
              <a:pPr/>
              <a:t>35</a:t>
            </a:fld>
            <a:endParaRPr lang="en-US" altLang="en-US" sz="1200"/>
          </a:p>
        </p:txBody>
      </p:sp>
      <p:sp>
        <p:nvSpPr>
          <p:cNvPr id="134147" name="Rectangle 2"/>
          <p:cNvSpPr>
            <a:spLocks noGrp="1" noRot="1" noChangeAspect="1" noChangeArrowheads="1" noTextEdit="1"/>
          </p:cNvSpPr>
          <p:nvPr>
            <p:ph type="sldImg"/>
          </p:nvPr>
        </p:nvSpPr>
        <p:spPr>
          <a:ln w="12700" cap="flat">
            <a:solidFill>
              <a:schemeClr val="tx1"/>
            </a:solidFill>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080590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8A3901-ADAC-4678-98B8-C87EBEDE2CFE}" type="slidenum">
              <a:rPr lang="en-US" altLang="en-US" sz="1200" smtClean="0"/>
              <a:pPr/>
              <a:t>37</a:t>
            </a:fld>
            <a:endParaRPr lang="en-US" altLang="en-US" sz="1200"/>
          </a:p>
        </p:txBody>
      </p:sp>
      <p:sp>
        <p:nvSpPr>
          <p:cNvPr id="135171" name="Rectangle 2"/>
          <p:cNvSpPr>
            <a:spLocks noGrp="1" noRot="1" noChangeAspect="1" noChangeArrowheads="1" noTextEdit="1"/>
          </p:cNvSpPr>
          <p:nvPr>
            <p:ph type="sldImg"/>
          </p:nvPr>
        </p:nvSpPr>
        <p:spPr>
          <a:ln w="12700" cap="flat">
            <a:solidFill>
              <a:schemeClr val="tx1"/>
            </a:solidFill>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664389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06F559-694A-494A-A469-BFB99A4A6A6D}" type="slidenum">
              <a:rPr lang="en-US" altLang="en-US" sz="1200" smtClean="0"/>
              <a:pPr/>
              <a:t>38</a:t>
            </a:fld>
            <a:endParaRPr lang="en-US" altLang="en-US" sz="1200"/>
          </a:p>
        </p:txBody>
      </p:sp>
      <p:sp>
        <p:nvSpPr>
          <p:cNvPr id="136195" name="Rectangle 2"/>
          <p:cNvSpPr>
            <a:spLocks noGrp="1" noRot="1" noChangeAspect="1" noChangeArrowheads="1" noTextEdit="1"/>
          </p:cNvSpPr>
          <p:nvPr>
            <p:ph type="sldImg"/>
          </p:nvPr>
        </p:nvSpPr>
        <p:spPr>
          <a:ln w="12700" cap="flat">
            <a:solidFill>
              <a:schemeClr val="tx1"/>
            </a:solidFill>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930621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403A9E-4695-4155-8FC1-4620ABE938A7}" type="slidenum">
              <a:rPr lang="en-US" altLang="en-US" sz="1200" smtClean="0"/>
              <a:pPr/>
              <a:t>42</a:t>
            </a:fld>
            <a:endParaRPr lang="en-US" altLang="en-US" sz="1200"/>
          </a:p>
        </p:txBody>
      </p:sp>
      <p:sp>
        <p:nvSpPr>
          <p:cNvPr id="137219" name="Rectangle 2"/>
          <p:cNvSpPr>
            <a:spLocks noGrp="1" noRot="1" noChangeAspect="1" noChangeArrowheads="1" noTextEdit="1"/>
          </p:cNvSpPr>
          <p:nvPr>
            <p:ph type="sldImg"/>
          </p:nvPr>
        </p:nvSpPr>
        <p:spPr>
          <a:ln w="12700" cap="flat">
            <a:solidFill>
              <a:schemeClr val="tx1"/>
            </a:solidFill>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886952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B844B-5C95-4618-AA41-DA6FEB029D2E}" type="slidenum">
              <a:rPr lang="en-US" altLang="en-US" sz="1200" smtClean="0"/>
              <a:pPr/>
              <a:t>43</a:t>
            </a:fld>
            <a:endParaRPr lang="en-US" altLang="en-US" sz="1200"/>
          </a:p>
        </p:txBody>
      </p:sp>
      <p:sp>
        <p:nvSpPr>
          <p:cNvPr id="138243" name="Rectangle 2"/>
          <p:cNvSpPr>
            <a:spLocks noGrp="1" noRot="1" noChangeAspect="1" noChangeArrowheads="1" noTextEdit="1"/>
          </p:cNvSpPr>
          <p:nvPr>
            <p:ph type="sldImg"/>
          </p:nvPr>
        </p:nvSpPr>
        <p:spPr>
          <a:ln w="12700" cap="flat">
            <a:solidFill>
              <a:schemeClr val="tx1"/>
            </a:solidFill>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127029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3B3312-3572-45FF-A242-BA14363A7681}" type="slidenum">
              <a:rPr lang="en-US" altLang="en-US" sz="1200" smtClean="0"/>
              <a:pPr/>
              <a:t>44</a:t>
            </a:fld>
            <a:endParaRPr lang="en-US" altLang="en-US" sz="1200"/>
          </a:p>
        </p:txBody>
      </p:sp>
      <p:sp>
        <p:nvSpPr>
          <p:cNvPr id="139267" name="Rectangle 2"/>
          <p:cNvSpPr>
            <a:spLocks noGrp="1" noRot="1" noChangeAspect="1" noChangeArrowheads="1" noTextEdit="1"/>
          </p:cNvSpPr>
          <p:nvPr>
            <p:ph type="sldImg"/>
          </p:nvPr>
        </p:nvSpPr>
        <p:spPr>
          <a:ln w="12700" cap="flat">
            <a:solidFill>
              <a:schemeClr val="tx1"/>
            </a:solidFill>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514514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1EEFA5-FD42-44B6-9366-2FBB33A8931F}" type="slidenum">
              <a:rPr lang="en-US" altLang="en-US" sz="1200" smtClean="0"/>
              <a:pPr/>
              <a:t>45</a:t>
            </a:fld>
            <a:endParaRPr lang="en-US" altLang="en-US" sz="1200"/>
          </a:p>
        </p:txBody>
      </p:sp>
      <p:sp>
        <p:nvSpPr>
          <p:cNvPr id="140291" name="Rectangle 2"/>
          <p:cNvSpPr>
            <a:spLocks noGrp="1" noRot="1" noChangeAspect="1" noChangeArrowheads="1" noTextEdit="1"/>
          </p:cNvSpPr>
          <p:nvPr>
            <p:ph type="sldImg"/>
          </p:nvPr>
        </p:nvSpPr>
        <p:spPr>
          <a:ln w="12700" cap="flat">
            <a:solidFill>
              <a:schemeClr val="tx1"/>
            </a:solidFill>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980858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7CF976-E170-41EA-AF2C-4ABF5CA08324}" type="slidenum">
              <a:rPr lang="en-US" altLang="en-US" sz="1200" smtClean="0"/>
              <a:pPr/>
              <a:t>46</a:t>
            </a:fld>
            <a:endParaRPr lang="en-US" altLang="en-US" sz="1200"/>
          </a:p>
        </p:txBody>
      </p:sp>
      <p:sp>
        <p:nvSpPr>
          <p:cNvPr id="141315" name="Rectangle 2"/>
          <p:cNvSpPr>
            <a:spLocks noGrp="1" noRot="1" noChangeAspect="1" noChangeArrowheads="1" noTextEdit="1"/>
          </p:cNvSpPr>
          <p:nvPr>
            <p:ph type="sldImg"/>
          </p:nvPr>
        </p:nvSpPr>
        <p:spPr>
          <a:ln w="12700" cap="flat">
            <a:solidFill>
              <a:schemeClr val="tx1"/>
            </a:solidFill>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24274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E64A1E-A5FA-4CD8-B2B0-5440F8A633D2}" type="slidenum">
              <a:rPr lang="en-US" altLang="en-US" sz="1200" smtClean="0"/>
              <a:pPr/>
              <a:t>5</a:t>
            </a:fld>
            <a:endParaRPr lang="en-US" altLang="en-US" sz="1200"/>
          </a:p>
        </p:txBody>
      </p:sp>
      <p:sp>
        <p:nvSpPr>
          <p:cNvPr id="107523" name="Rectangle 2"/>
          <p:cNvSpPr>
            <a:spLocks noGrp="1" noRot="1" noChangeAspect="1" noChangeArrowheads="1" noTextEdit="1"/>
          </p:cNvSpPr>
          <p:nvPr>
            <p:ph type="sldImg"/>
          </p:nvPr>
        </p:nvSpPr>
        <p:spPr>
          <a:ln w="12700" cap="flat">
            <a:solidFill>
              <a:schemeClr val="tx1"/>
            </a:solidFill>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395972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C8CE9C-61D7-4F4D-A4EE-86B14D20EDE2}" type="slidenum">
              <a:rPr lang="en-US" altLang="en-US" sz="1200" smtClean="0"/>
              <a:pPr/>
              <a:t>47</a:t>
            </a:fld>
            <a:endParaRPr lang="en-US" altLang="en-US" sz="1200"/>
          </a:p>
        </p:txBody>
      </p:sp>
      <p:sp>
        <p:nvSpPr>
          <p:cNvPr id="142339" name="Rectangle 2"/>
          <p:cNvSpPr>
            <a:spLocks noGrp="1" noRot="1" noChangeAspect="1" noChangeArrowheads="1" noTextEdit="1"/>
          </p:cNvSpPr>
          <p:nvPr>
            <p:ph type="sldImg"/>
          </p:nvPr>
        </p:nvSpPr>
        <p:spPr>
          <a:ln w="12700" cap="flat">
            <a:solidFill>
              <a:schemeClr val="tx1"/>
            </a:solidFill>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267005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0E77EA-CDC3-40EE-A2A8-B13171DE872C}" type="slidenum">
              <a:rPr lang="en-US" altLang="en-US" sz="1200" smtClean="0"/>
              <a:pPr/>
              <a:t>48</a:t>
            </a:fld>
            <a:endParaRPr lang="en-US" altLang="en-US" sz="1200"/>
          </a:p>
        </p:txBody>
      </p:sp>
      <p:sp>
        <p:nvSpPr>
          <p:cNvPr id="143363" name="Rectangle 2"/>
          <p:cNvSpPr>
            <a:spLocks noGrp="1" noRot="1" noChangeAspect="1" noChangeArrowheads="1" noTextEdit="1"/>
          </p:cNvSpPr>
          <p:nvPr>
            <p:ph type="sldImg"/>
          </p:nvPr>
        </p:nvSpPr>
        <p:spPr>
          <a:ln w="12700" cap="flat">
            <a:solidFill>
              <a:schemeClr val="tx1"/>
            </a:solidFill>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824396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8EE0EA-5A2A-4479-A2FB-CA473D5E192A}" type="slidenum">
              <a:rPr lang="en-US" altLang="en-US" sz="1200" smtClean="0"/>
              <a:pPr/>
              <a:t>54</a:t>
            </a:fld>
            <a:endParaRPr lang="en-US" altLang="en-US" sz="1200"/>
          </a:p>
        </p:txBody>
      </p:sp>
      <p:sp>
        <p:nvSpPr>
          <p:cNvPr id="144387" name="Rectangle 2"/>
          <p:cNvSpPr>
            <a:spLocks noGrp="1" noRot="1" noChangeAspect="1" noChangeArrowheads="1" noTextEdit="1"/>
          </p:cNvSpPr>
          <p:nvPr>
            <p:ph type="sldImg"/>
          </p:nvPr>
        </p:nvSpPr>
        <p:spPr>
          <a:ln w="12700" cap="flat">
            <a:solidFill>
              <a:schemeClr val="tx1"/>
            </a:solidFill>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906458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A31095-706D-48EA-9FEE-EE5C7F014111}" type="slidenum">
              <a:rPr lang="en-US" altLang="en-US" sz="1200" smtClean="0"/>
              <a:pPr/>
              <a:t>55</a:t>
            </a:fld>
            <a:endParaRPr lang="en-US" altLang="en-US" sz="1200"/>
          </a:p>
        </p:txBody>
      </p:sp>
      <p:sp>
        <p:nvSpPr>
          <p:cNvPr id="145411" name="Rectangle 2"/>
          <p:cNvSpPr>
            <a:spLocks noGrp="1" noRot="1" noChangeAspect="1" noChangeArrowheads="1" noTextEdit="1"/>
          </p:cNvSpPr>
          <p:nvPr>
            <p:ph type="sldImg"/>
          </p:nvPr>
        </p:nvSpPr>
        <p:spPr>
          <a:ln w="12700" cap="flat">
            <a:solidFill>
              <a:schemeClr val="tx1"/>
            </a:solidFill>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885844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BCE2A0-B7DC-428A-B56E-4E3027297E68}" type="slidenum">
              <a:rPr lang="en-US" altLang="en-US" sz="1200" smtClean="0"/>
              <a:pPr/>
              <a:t>56</a:t>
            </a:fld>
            <a:endParaRPr lang="en-US" altLang="en-US" sz="1200"/>
          </a:p>
        </p:txBody>
      </p:sp>
      <p:sp>
        <p:nvSpPr>
          <p:cNvPr id="146435" name="Rectangle 2"/>
          <p:cNvSpPr>
            <a:spLocks noGrp="1" noRot="1" noChangeAspect="1" noChangeArrowheads="1" noTextEdit="1"/>
          </p:cNvSpPr>
          <p:nvPr>
            <p:ph type="sldImg"/>
          </p:nvPr>
        </p:nvSpPr>
        <p:spPr>
          <a:ln w="12700" cap="flat">
            <a:solidFill>
              <a:schemeClr val="tx1"/>
            </a:solidFill>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024465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C486ED3-C575-491D-9D9E-80A97EF9D1C6}" type="slidenum">
              <a:rPr lang="en-US" altLang="en-US" sz="1200" smtClean="0"/>
              <a:pPr/>
              <a:t>57</a:t>
            </a:fld>
            <a:endParaRPr lang="en-US" altLang="en-US" sz="1200"/>
          </a:p>
        </p:txBody>
      </p:sp>
      <p:sp>
        <p:nvSpPr>
          <p:cNvPr id="147459" name="Rectangle 2"/>
          <p:cNvSpPr>
            <a:spLocks noGrp="1" noRot="1" noChangeAspect="1" noChangeArrowheads="1" noTextEdit="1"/>
          </p:cNvSpPr>
          <p:nvPr>
            <p:ph type="sldImg"/>
          </p:nvPr>
        </p:nvSpPr>
        <p:spPr>
          <a:ln w="12700" cap="flat">
            <a:solidFill>
              <a:schemeClr val="tx1"/>
            </a:solidFill>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0216029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15F72D-EE14-4A08-A602-1D0167D2A34A}" type="slidenum">
              <a:rPr lang="en-US" altLang="en-US" sz="1200" smtClean="0"/>
              <a:pPr/>
              <a:t>62</a:t>
            </a:fld>
            <a:endParaRPr lang="en-US" altLang="en-US" sz="1200"/>
          </a:p>
        </p:txBody>
      </p:sp>
      <p:sp>
        <p:nvSpPr>
          <p:cNvPr id="148483" name="Rectangle 2"/>
          <p:cNvSpPr>
            <a:spLocks noGrp="1" noRot="1" noChangeAspect="1" noChangeArrowheads="1" noTextEdit="1"/>
          </p:cNvSpPr>
          <p:nvPr>
            <p:ph type="sldImg"/>
          </p:nvPr>
        </p:nvSpPr>
        <p:spPr>
          <a:ln w="12700" cap="flat">
            <a:solidFill>
              <a:schemeClr val="tx1"/>
            </a:solidFill>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391432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5DE156-5368-4A72-BCC2-B6167D41B1DB}" type="slidenum">
              <a:rPr lang="en-US" altLang="en-US" sz="1200" smtClean="0"/>
              <a:pPr/>
              <a:t>65</a:t>
            </a:fld>
            <a:endParaRPr lang="en-US" altLang="en-US" sz="1200"/>
          </a:p>
        </p:txBody>
      </p:sp>
      <p:sp>
        <p:nvSpPr>
          <p:cNvPr id="149507" name="Rectangle 2"/>
          <p:cNvSpPr>
            <a:spLocks noGrp="1" noRot="1" noChangeAspect="1" noChangeArrowheads="1" noTextEdit="1"/>
          </p:cNvSpPr>
          <p:nvPr>
            <p:ph type="sldImg"/>
          </p:nvPr>
        </p:nvSpPr>
        <p:spPr>
          <a:ln w="12700" cap="flat">
            <a:solidFill>
              <a:schemeClr val="tx1"/>
            </a:solidFill>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226501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120B32-FABD-4DB2-BB27-2281612A4487}" type="slidenum">
              <a:rPr lang="en-US" altLang="en-US" sz="1200" smtClean="0"/>
              <a:pPr/>
              <a:t>66</a:t>
            </a:fld>
            <a:endParaRPr lang="en-US" altLang="en-US" sz="1200"/>
          </a:p>
        </p:txBody>
      </p:sp>
      <p:sp>
        <p:nvSpPr>
          <p:cNvPr id="150531" name="Rectangle 2"/>
          <p:cNvSpPr>
            <a:spLocks noGrp="1" noRot="1" noChangeAspect="1" noChangeArrowheads="1" noTextEdit="1"/>
          </p:cNvSpPr>
          <p:nvPr>
            <p:ph type="sldImg"/>
          </p:nvPr>
        </p:nvSpPr>
        <p:spPr>
          <a:ln w="12700" cap="flat">
            <a:solidFill>
              <a:schemeClr val="tx1"/>
            </a:solidFill>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92872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10550A-C217-4410-973B-B91A9AAB22BC}" type="slidenum">
              <a:rPr lang="en-US" altLang="en-US" sz="1200" smtClean="0"/>
              <a:pPr/>
              <a:t>69</a:t>
            </a:fld>
            <a:endParaRPr lang="en-US" altLang="en-US" sz="1200"/>
          </a:p>
        </p:txBody>
      </p:sp>
      <p:sp>
        <p:nvSpPr>
          <p:cNvPr id="151555" name="Rectangle 2"/>
          <p:cNvSpPr>
            <a:spLocks noGrp="1" noRot="1" noChangeAspect="1" noChangeArrowheads="1" noTextEdit="1"/>
          </p:cNvSpPr>
          <p:nvPr>
            <p:ph type="sldImg"/>
          </p:nvPr>
        </p:nvSpPr>
        <p:spPr>
          <a:ln w="12700" cap="flat">
            <a:solidFill>
              <a:schemeClr val="tx1"/>
            </a:solidFill>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01380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FA0B47-2593-42F5-9DEB-97A641EF6E28}" type="slidenum">
              <a:rPr lang="en-US" altLang="en-US" sz="1200" smtClean="0"/>
              <a:pPr/>
              <a:t>6</a:t>
            </a:fld>
            <a:endParaRPr lang="en-US" altLang="en-US" sz="1200"/>
          </a:p>
        </p:txBody>
      </p:sp>
      <p:sp>
        <p:nvSpPr>
          <p:cNvPr id="108547" name="Rectangle 2"/>
          <p:cNvSpPr>
            <a:spLocks noGrp="1" noRot="1" noChangeAspect="1" noChangeArrowheads="1" noTextEdit="1"/>
          </p:cNvSpPr>
          <p:nvPr>
            <p:ph type="sldImg"/>
          </p:nvPr>
        </p:nvSpPr>
        <p:spPr>
          <a:ln w="12700" cap="flat">
            <a:solidFill>
              <a:schemeClr val="tx1"/>
            </a:solidFill>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108211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4868C5-C0FF-4903-8F43-412BB03E44E6}" type="slidenum">
              <a:rPr lang="en-US" altLang="en-US" sz="1200" smtClean="0"/>
              <a:pPr/>
              <a:t>73</a:t>
            </a:fld>
            <a:endParaRPr lang="en-US" altLang="en-US" sz="1200"/>
          </a:p>
        </p:txBody>
      </p:sp>
      <p:sp>
        <p:nvSpPr>
          <p:cNvPr id="152579" name="Rectangle 2"/>
          <p:cNvSpPr>
            <a:spLocks noGrp="1" noRot="1" noChangeAspect="1" noChangeArrowheads="1" noTextEdit="1"/>
          </p:cNvSpPr>
          <p:nvPr>
            <p:ph type="sldImg"/>
          </p:nvPr>
        </p:nvSpPr>
        <p:spPr>
          <a:ln w="12700" cap="flat">
            <a:solidFill>
              <a:schemeClr val="tx1"/>
            </a:solidFill>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52935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9088C4-0A41-4FF2-AB0E-B4619067D93C}" type="slidenum">
              <a:rPr lang="en-US" altLang="en-US" sz="1200" smtClean="0"/>
              <a:pPr/>
              <a:t>74</a:t>
            </a:fld>
            <a:endParaRPr lang="en-US" altLang="en-US" sz="1200"/>
          </a:p>
        </p:txBody>
      </p:sp>
      <p:sp>
        <p:nvSpPr>
          <p:cNvPr id="153603" name="Rectangle 2"/>
          <p:cNvSpPr>
            <a:spLocks noGrp="1" noRot="1" noChangeAspect="1" noChangeArrowheads="1" noTextEdit="1"/>
          </p:cNvSpPr>
          <p:nvPr>
            <p:ph type="sldImg"/>
          </p:nvPr>
        </p:nvSpPr>
        <p:spPr>
          <a:ln w="12700" cap="flat">
            <a:solidFill>
              <a:schemeClr val="tx1"/>
            </a:solidFill>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564764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8FE396-6A07-4759-9EC4-C865A829EF55}" type="slidenum">
              <a:rPr lang="en-US" altLang="en-US" sz="1200" smtClean="0"/>
              <a:pPr/>
              <a:t>75</a:t>
            </a:fld>
            <a:endParaRPr lang="en-US" altLang="en-US" sz="1200"/>
          </a:p>
        </p:txBody>
      </p:sp>
      <p:sp>
        <p:nvSpPr>
          <p:cNvPr id="154627" name="Rectangle 2"/>
          <p:cNvSpPr>
            <a:spLocks noGrp="1" noRot="1" noChangeAspect="1" noChangeArrowheads="1" noTextEdit="1"/>
          </p:cNvSpPr>
          <p:nvPr>
            <p:ph type="sldImg"/>
          </p:nvPr>
        </p:nvSpPr>
        <p:spPr>
          <a:ln w="12700" cap="flat">
            <a:solidFill>
              <a:schemeClr val="tx1"/>
            </a:solidFill>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812333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719179-946A-4570-970B-20561678DA8E}" type="slidenum">
              <a:rPr lang="en-US" altLang="en-US" sz="1200" smtClean="0"/>
              <a:pPr/>
              <a:t>76</a:t>
            </a:fld>
            <a:endParaRPr lang="en-US" altLang="en-US" sz="1200"/>
          </a:p>
        </p:txBody>
      </p:sp>
      <p:sp>
        <p:nvSpPr>
          <p:cNvPr id="155651" name="Rectangle 2"/>
          <p:cNvSpPr>
            <a:spLocks noGrp="1" noRot="1" noChangeAspect="1" noChangeArrowheads="1" noTextEdit="1"/>
          </p:cNvSpPr>
          <p:nvPr>
            <p:ph type="sldImg"/>
          </p:nvPr>
        </p:nvSpPr>
        <p:spPr>
          <a:ln w="12700" cap="flat">
            <a:solidFill>
              <a:schemeClr val="tx1"/>
            </a:solidFill>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994361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61589-DE60-48BB-B385-AD731149A442}" type="slidenum">
              <a:rPr lang="en-US" altLang="en-US" sz="1200" smtClean="0"/>
              <a:pPr/>
              <a:t>77</a:t>
            </a:fld>
            <a:endParaRPr lang="en-US" altLang="en-US" sz="1200"/>
          </a:p>
        </p:txBody>
      </p:sp>
      <p:sp>
        <p:nvSpPr>
          <p:cNvPr id="156675" name="Rectangle 2"/>
          <p:cNvSpPr>
            <a:spLocks noGrp="1" noRot="1" noChangeAspect="1" noChangeArrowheads="1" noTextEdit="1"/>
          </p:cNvSpPr>
          <p:nvPr>
            <p:ph type="sldImg"/>
          </p:nvPr>
        </p:nvSpPr>
        <p:spPr>
          <a:ln w="12700" cap="flat">
            <a:solidFill>
              <a:schemeClr val="tx1"/>
            </a:solidFill>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440957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E094EC-3FF2-46CD-9316-C254072CEB76}" type="slidenum">
              <a:rPr lang="en-US" altLang="en-US" sz="1200" smtClean="0"/>
              <a:pPr/>
              <a:t>78</a:t>
            </a:fld>
            <a:endParaRPr lang="en-US" altLang="en-US" sz="1200"/>
          </a:p>
        </p:txBody>
      </p:sp>
      <p:sp>
        <p:nvSpPr>
          <p:cNvPr id="157699" name="Rectangle 2"/>
          <p:cNvSpPr>
            <a:spLocks noGrp="1" noRot="1" noChangeAspect="1" noChangeArrowheads="1" noTextEdit="1"/>
          </p:cNvSpPr>
          <p:nvPr>
            <p:ph type="sldImg"/>
          </p:nvPr>
        </p:nvSpPr>
        <p:spPr>
          <a:ln w="12700" cap="flat">
            <a:solidFill>
              <a:schemeClr val="tx1"/>
            </a:solidFill>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637273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3EAFA6-8D5D-4E71-B9FD-9E802AD11F1F}" type="slidenum">
              <a:rPr lang="en-US" altLang="en-US" sz="1200" smtClean="0"/>
              <a:pPr/>
              <a:t>79</a:t>
            </a:fld>
            <a:endParaRPr lang="en-US" altLang="en-US" sz="1200"/>
          </a:p>
        </p:txBody>
      </p:sp>
      <p:sp>
        <p:nvSpPr>
          <p:cNvPr id="158723" name="Rectangle 2"/>
          <p:cNvSpPr>
            <a:spLocks noGrp="1" noRot="1" noChangeAspect="1" noChangeArrowheads="1" noTextEdit="1"/>
          </p:cNvSpPr>
          <p:nvPr>
            <p:ph type="sldImg"/>
          </p:nvPr>
        </p:nvSpPr>
        <p:spPr>
          <a:ln w="12700" cap="flat">
            <a:solidFill>
              <a:schemeClr val="tx1"/>
            </a:solidFill>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909022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DE5CC0-A2D7-40CF-876A-1B31BD516CE1}" type="slidenum">
              <a:rPr lang="en-US" altLang="en-US" sz="1200" smtClean="0"/>
              <a:pPr/>
              <a:t>80</a:t>
            </a:fld>
            <a:endParaRPr lang="en-US" altLang="en-US" sz="1200"/>
          </a:p>
        </p:txBody>
      </p:sp>
      <p:sp>
        <p:nvSpPr>
          <p:cNvPr id="159747" name="Rectangle 2"/>
          <p:cNvSpPr>
            <a:spLocks noGrp="1" noRot="1" noChangeAspect="1" noChangeArrowheads="1" noTextEdit="1"/>
          </p:cNvSpPr>
          <p:nvPr>
            <p:ph type="sldImg"/>
          </p:nvPr>
        </p:nvSpPr>
        <p:spPr>
          <a:ln w="12700" cap="flat">
            <a:solidFill>
              <a:schemeClr val="tx1"/>
            </a:solidFill>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859246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088B02-85B0-4914-BC17-8EC6F3174BCA}" type="slidenum">
              <a:rPr lang="en-US" altLang="en-US" sz="1200" smtClean="0"/>
              <a:pPr/>
              <a:t>81</a:t>
            </a:fld>
            <a:endParaRPr lang="en-US" altLang="en-US" sz="1200"/>
          </a:p>
        </p:txBody>
      </p:sp>
      <p:sp>
        <p:nvSpPr>
          <p:cNvPr id="160771" name="Rectangle 2"/>
          <p:cNvSpPr>
            <a:spLocks noGrp="1" noRot="1" noChangeAspect="1" noChangeArrowheads="1" noTextEdit="1"/>
          </p:cNvSpPr>
          <p:nvPr>
            <p:ph type="sldImg"/>
          </p:nvPr>
        </p:nvSpPr>
        <p:spPr>
          <a:ln w="12700" cap="flat">
            <a:solidFill>
              <a:schemeClr val="tx1"/>
            </a:solidFill>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540784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B5A9D9-B91D-4E49-8E37-640D39916294}" type="slidenum">
              <a:rPr lang="en-US" altLang="en-US" sz="1200" smtClean="0"/>
              <a:pPr/>
              <a:t>83</a:t>
            </a:fld>
            <a:endParaRPr lang="en-US" altLang="en-US" sz="1200"/>
          </a:p>
        </p:txBody>
      </p:sp>
      <p:sp>
        <p:nvSpPr>
          <p:cNvPr id="161795" name="Rectangle 2"/>
          <p:cNvSpPr>
            <a:spLocks noGrp="1" noRot="1" noChangeAspect="1" noChangeArrowheads="1" noTextEdit="1"/>
          </p:cNvSpPr>
          <p:nvPr>
            <p:ph type="sldImg"/>
          </p:nvPr>
        </p:nvSpPr>
        <p:spPr>
          <a:ln w="12700" cap="flat">
            <a:solidFill>
              <a:schemeClr val="tx1"/>
            </a:solidFill>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03991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CF7CF1-50D3-4025-B60E-9138245C944A}" type="slidenum">
              <a:rPr lang="en-US" altLang="en-US" sz="1200" smtClean="0"/>
              <a:pPr/>
              <a:t>7</a:t>
            </a:fld>
            <a:endParaRPr lang="en-US" altLang="en-US" sz="1200"/>
          </a:p>
        </p:txBody>
      </p:sp>
      <p:sp>
        <p:nvSpPr>
          <p:cNvPr id="109571" name="Rectangle 2"/>
          <p:cNvSpPr>
            <a:spLocks noGrp="1" noRot="1" noChangeAspect="1" noChangeArrowheads="1" noTextEdit="1"/>
          </p:cNvSpPr>
          <p:nvPr>
            <p:ph type="sldImg"/>
          </p:nvPr>
        </p:nvSpPr>
        <p:spPr>
          <a:ln w="12700" cap="flat">
            <a:solidFill>
              <a:schemeClr val="tx1"/>
            </a:solidFill>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6364705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71E9E7-8890-47A7-94EA-08E8C634F764}" type="slidenum">
              <a:rPr lang="en-US" altLang="en-US" sz="1200" smtClean="0"/>
              <a:pPr/>
              <a:t>84</a:t>
            </a:fld>
            <a:endParaRPr lang="en-US" altLang="en-US" sz="1200"/>
          </a:p>
        </p:txBody>
      </p:sp>
      <p:sp>
        <p:nvSpPr>
          <p:cNvPr id="162819" name="Rectangle 2"/>
          <p:cNvSpPr>
            <a:spLocks noGrp="1" noRot="1" noChangeAspect="1" noChangeArrowheads="1" noTextEdit="1"/>
          </p:cNvSpPr>
          <p:nvPr>
            <p:ph type="sldImg"/>
          </p:nvPr>
        </p:nvSpPr>
        <p:spPr>
          <a:ln w="12700" cap="flat">
            <a:solidFill>
              <a:schemeClr val="tx1"/>
            </a:solidFill>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0552988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45F1F8-0520-4BEE-A807-3C6876ED4902}" type="slidenum">
              <a:rPr lang="en-US" altLang="en-US" sz="1200" smtClean="0"/>
              <a:pPr/>
              <a:t>85</a:t>
            </a:fld>
            <a:endParaRPr lang="en-US" altLang="en-US" sz="1200"/>
          </a:p>
        </p:txBody>
      </p:sp>
      <p:sp>
        <p:nvSpPr>
          <p:cNvPr id="163843" name="Rectangle 2"/>
          <p:cNvSpPr>
            <a:spLocks noGrp="1" noRot="1" noChangeAspect="1" noChangeArrowheads="1" noTextEdit="1"/>
          </p:cNvSpPr>
          <p:nvPr>
            <p:ph type="sldImg"/>
          </p:nvPr>
        </p:nvSpPr>
        <p:spPr>
          <a:ln w="12700" cap="flat">
            <a:solidFill>
              <a:schemeClr val="tx1"/>
            </a:solidFill>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66601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FBC013-1A21-407A-9EF7-11256EC6FDD6}" type="slidenum">
              <a:rPr lang="en-US" smtClean="0"/>
              <a:pPr>
                <a:defRPr/>
              </a:pPr>
              <a:t>8</a:t>
            </a:fld>
            <a:endParaRPr lang="en-US"/>
          </a:p>
        </p:txBody>
      </p:sp>
    </p:spTree>
    <p:extLst>
      <p:ext uri="{BB962C8B-B14F-4D97-AF65-F5344CB8AC3E}">
        <p14:creationId xmlns:p14="http://schemas.microsoft.com/office/powerpoint/2010/main" val="2426144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FBC013-1A21-407A-9EF7-11256EC6FDD6}" type="slidenum">
              <a:rPr lang="en-US" smtClean="0"/>
              <a:pPr>
                <a:defRPr/>
              </a:pPr>
              <a:t>9</a:t>
            </a:fld>
            <a:endParaRPr lang="en-US"/>
          </a:p>
        </p:txBody>
      </p:sp>
    </p:spTree>
    <p:extLst>
      <p:ext uri="{BB962C8B-B14F-4D97-AF65-F5344CB8AC3E}">
        <p14:creationId xmlns:p14="http://schemas.microsoft.com/office/powerpoint/2010/main" val="229418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1D8F1C-DB7F-4D06-98B0-72A4FDD77B1C}" type="slidenum">
              <a:rPr lang="en-US" altLang="en-US" sz="1200" smtClean="0"/>
              <a:pPr/>
              <a:t>10</a:t>
            </a:fld>
            <a:endParaRPr lang="en-US" altLang="en-US" sz="1200"/>
          </a:p>
        </p:txBody>
      </p:sp>
      <p:sp>
        <p:nvSpPr>
          <p:cNvPr id="110595" name="Rectangle 2"/>
          <p:cNvSpPr>
            <a:spLocks noGrp="1" noRot="1" noChangeAspect="1" noChangeArrowheads="1" noTextEdit="1"/>
          </p:cNvSpPr>
          <p:nvPr>
            <p:ph type="sldImg"/>
          </p:nvPr>
        </p:nvSpPr>
        <p:spPr>
          <a:ln w="12700" cap="flat">
            <a:solidFill>
              <a:schemeClr val="tx1"/>
            </a:solidFill>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01707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5" name="Footer Placeholder 4"/>
          <p:cNvSpPr>
            <a:spLocks noGrp="1"/>
          </p:cNvSpPr>
          <p:nvPr>
            <p:ph type="ftr" sz="quarter" idx="11"/>
          </p:nvPr>
        </p:nvSpPr>
        <p:spPr/>
        <p:txBody>
          <a:bodyPr/>
          <a:lstStyle>
            <a:lvl1pPr>
              <a:defRPr/>
            </a:lvl1pPr>
          </a:lstStyle>
          <a:p>
            <a:pPr>
              <a:defRPr/>
            </a:pPr>
            <a:r>
              <a:rPr lang="en-US"/>
              <a:t>St. Mary’s University</a:t>
            </a:r>
            <a:endParaRPr lang="en-US" b="0" i="0"/>
          </a:p>
        </p:txBody>
      </p:sp>
      <p:sp>
        <p:nvSpPr>
          <p:cNvPr id="6" name="Slide Number Placeholder 5"/>
          <p:cNvSpPr>
            <a:spLocks noGrp="1"/>
          </p:cNvSpPr>
          <p:nvPr>
            <p:ph type="sldNum" sz="quarter" idx="12"/>
          </p:nvPr>
        </p:nvSpPr>
        <p:spPr/>
        <p:txBody>
          <a:bodyPr/>
          <a:lstStyle>
            <a:lvl1pPr>
              <a:defRPr/>
            </a:lvl1pPr>
          </a:lstStyle>
          <a:p>
            <a:pPr>
              <a:defRPr/>
            </a:pPr>
            <a:r>
              <a:rPr lang="en-US"/>
              <a:t>L7-</a:t>
            </a:r>
            <a:fld id="{017C398E-5BC3-4FA2-AF02-72A4514D26D4}" type="slidenum">
              <a:rPr lang="en-US"/>
              <a:pPr>
                <a:defRPr/>
              </a:pPr>
              <a:t>‹#›</a:t>
            </a:fld>
            <a:endParaRPr lang="en-US" b="0" i="0"/>
          </a:p>
        </p:txBody>
      </p:sp>
    </p:spTree>
    <p:extLst>
      <p:ext uri="{BB962C8B-B14F-4D97-AF65-F5344CB8AC3E}">
        <p14:creationId xmlns:p14="http://schemas.microsoft.com/office/powerpoint/2010/main" val="339496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5" name="Footer Placeholder 4"/>
          <p:cNvSpPr>
            <a:spLocks noGrp="1"/>
          </p:cNvSpPr>
          <p:nvPr>
            <p:ph type="ftr" sz="quarter" idx="11"/>
          </p:nvPr>
        </p:nvSpPr>
        <p:spPr/>
        <p:txBody>
          <a:bodyPr/>
          <a:lstStyle>
            <a:lvl1pPr>
              <a:defRPr/>
            </a:lvl1pPr>
          </a:lstStyle>
          <a:p>
            <a:pPr>
              <a:defRPr/>
            </a:pPr>
            <a:r>
              <a:rPr lang="en-US"/>
              <a:t>St. Mary’s University</a:t>
            </a:r>
            <a:endParaRPr lang="en-US" b="0" i="0"/>
          </a:p>
        </p:txBody>
      </p:sp>
      <p:sp>
        <p:nvSpPr>
          <p:cNvPr id="6" name="Slide Number Placeholder 5"/>
          <p:cNvSpPr>
            <a:spLocks noGrp="1"/>
          </p:cNvSpPr>
          <p:nvPr>
            <p:ph type="sldNum" sz="quarter" idx="12"/>
          </p:nvPr>
        </p:nvSpPr>
        <p:spPr/>
        <p:txBody>
          <a:bodyPr/>
          <a:lstStyle>
            <a:lvl1pPr>
              <a:defRPr/>
            </a:lvl1pPr>
          </a:lstStyle>
          <a:p>
            <a:pPr>
              <a:defRPr/>
            </a:pPr>
            <a:r>
              <a:rPr lang="en-US"/>
              <a:t>L7-</a:t>
            </a:r>
            <a:fld id="{3163E33D-AA2C-41A5-8773-B4A1A5E6F363}" type="slidenum">
              <a:rPr lang="en-US"/>
              <a:pPr>
                <a:defRPr/>
              </a:pPr>
              <a:t>‹#›</a:t>
            </a:fld>
            <a:endParaRPr lang="en-US" b="0" i="0"/>
          </a:p>
        </p:txBody>
      </p:sp>
    </p:spTree>
    <p:extLst>
      <p:ext uri="{BB962C8B-B14F-4D97-AF65-F5344CB8AC3E}">
        <p14:creationId xmlns:p14="http://schemas.microsoft.com/office/powerpoint/2010/main" val="17794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5" name="Footer Placeholder 4"/>
          <p:cNvSpPr>
            <a:spLocks noGrp="1"/>
          </p:cNvSpPr>
          <p:nvPr>
            <p:ph type="ftr" sz="quarter" idx="11"/>
          </p:nvPr>
        </p:nvSpPr>
        <p:spPr/>
        <p:txBody>
          <a:bodyPr/>
          <a:lstStyle>
            <a:lvl1pPr>
              <a:defRPr/>
            </a:lvl1pPr>
          </a:lstStyle>
          <a:p>
            <a:pPr>
              <a:defRPr/>
            </a:pPr>
            <a:r>
              <a:rPr lang="en-US"/>
              <a:t>St. Mary’s University</a:t>
            </a:r>
            <a:endParaRPr lang="en-US" b="0" i="0"/>
          </a:p>
        </p:txBody>
      </p:sp>
      <p:sp>
        <p:nvSpPr>
          <p:cNvPr id="6" name="Slide Number Placeholder 5"/>
          <p:cNvSpPr>
            <a:spLocks noGrp="1"/>
          </p:cNvSpPr>
          <p:nvPr>
            <p:ph type="sldNum" sz="quarter" idx="12"/>
          </p:nvPr>
        </p:nvSpPr>
        <p:spPr/>
        <p:txBody>
          <a:bodyPr/>
          <a:lstStyle>
            <a:lvl1pPr>
              <a:defRPr/>
            </a:lvl1pPr>
          </a:lstStyle>
          <a:p>
            <a:pPr>
              <a:defRPr/>
            </a:pPr>
            <a:r>
              <a:rPr lang="en-US"/>
              <a:t>L7-</a:t>
            </a:r>
            <a:fld id="{4F500D46-834D-4FCC-9C2E-63A87F9250B6}" type="slidenum">
              <a:rPr lang="en-US"/>
              <a:pPr>
                <a:defRPr/>
              </a:pPr>
              <a:t>‹#›</a:t>
            </a:fld>
            <a:endParaRPr lang="en-US" b="0" i="0"/>
          </a:p>
        </p:txBody>
      </p:sp>
    </p:spTree>
    <p:extLst>
      <p:ext uri="{BB962C8B-B14F-4D97-AF65-F5344CB8AC3E}">
        <p14:creationId xmlns:p14="http://schemas.microsoft.com/office/powerpoint/2010/main" val="86524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lvl1pPr>
              <a:defRPr smtClean="0">
                <a:solidFill>
                  <a:srgbClr val="C00000"/>
                </a:solidFill>
              </a:defRPr>
            </a:lvl1pPr>
          </a:lstStyle>
          <a:p>
            <a:pPr>
              <a:defRPr/>
            </a:pPr>
            <a:r>
              <a:rPr lang="en-US"/>
              <a:t>Microprocessors</a:t>
            </a:r>
            <a:endParaRPr lang="en-US" b="0" i="0"/>
          </a:p>
        </p:txBody>
      </p:sp>
      <p:sp>
        <p:nvSpPr>
          <p:cNvPr id="4" name="Footer Placeholder 3"/>
          <p:cNvSpPr>
            <a:spLocks noGrp="1"/>
          </p:cNvSpPr>
          <p:nvPr>
            <p:ph type="ftr" sz="quarter" idx="11"/>
          </p:nvPr>
        </p:nvSpPr>
        <p:spPr/>
        <p:txBody>
          <a:bodyPr/>
          <a:lstStyle>
            <a:lvl1pPr>
              <a:defRPr smtClean="0">
                <a:solidFill>
                  <a:srgbClr val="C00000"/>
                </a:solidFill>
              </a:defRPr>
            </a:lvl1pPr>
          </a:lstStyle>
          <a:p>
            <a:pPr>
              <a:defRPr/>
            </a:pPr>
            <a:r>
              <a:rPr lang="en-US"/>
              <a:t>St. Mary’s University</a:t>
            </a:r>
            <a:endParaRPr lang="en-US" b="0" i="0"/>
          </a:p>
        </p:txBody>
      </p:sp>
      <p:sp>
        <p:nvSpPr>
          <p:cNvPr id="5" name="Slide Number Placeholder 4"/>
          <p:cNvSpPr>
            <a:spLocks noGrp="1"/>
          </p:cNvSpPr>
          <p:nvPr>
            <p:ph type="sldNum" sz="quarter" idx="12"/>
          </p:nvPr>
        </p:nvSpPr>
        <p:spPr/>
        <p:txBody>
          <a:bodyPr/>
          <a:lstStyle>
            <a:lvl1pPr>
              <a:defRPr smtClean="0">
                <a:solidFill>
                  <a:srgbClr val="C00000"/>
                </a:solidFill>
              </a:defRPr>
            </a:lvl1pPr>
          </a:lstStyle>
          <a:p>
            <a:pPr>
              <a:defRPr/>
            </a:pPr>
            <a:r>
              <a:rPr lang="en-US"/>
              <a:t>L7-</a:t>
            </a:r>
            <a:fld id="{1BB8CBCA-3F96-4AD5-9F58-8E93CC4E72EE}" type="slidenum">
              <a:rPr lang="en-US"/>
              <a:pPr>
                <a:defRPr/>
              </a:pPr>
              <a:t>‹#›</a:t>
            </a:fld>
            <a:endParaRPr lang="en-US" b="0" i="0" dirty="0"/>
          </a:p>
        </p:txBody>
      </p:sp>
    </p:spTree>
    <p:extLst>
      <p:ext uri="{BB962C8B-B14F-4D97-AF65-F5344CB8AC3E}">
        <p14:creationId xmlns:p14="http://schemas.microsoft.com/office/powerpoint/2010/main" val="327974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solidFill>
                  <a:srgbClr val="C00000"/>
                </a:solidFill>
              </a:defRPr>
            </a:lvl1pPr>
          </a:lstStyle>
          <a:p>
            <a:pPr>
              <a:defRPr/>
            </a:pPr>
            <a:r>
              <a:rPr lang="en-US"/>
              <a:t>Microprocessors</a:t>
            </a:r>
            <a:endParaRPr lang="en-US" b="0" i="0"/>
          </a:p>
        </p:txBody>
      </p:sp>
      <p:sp>
        <p:nvSpPr>
          <p:cNvPr id="5" name="Footer Placeholder 4"/>
          <p:cNvSpPr>
            <a:spLocks noGrp="1"/>
          </p:cNvSpPr>
          <p:nvPr>
            <p:ph type="ftr" sz="quarter" idx="11"/>
          </p:nvPr>
        </p:nvSpPr>
        <p:spPr/>
        <p:txBody>
          <a:bodyPr/>
          <a:lstStyle>
            <a:lvl1pPr>
              <a:defRPr smtClean="0">
                <a:solidFill>
                  <a:srgbClr val="C00000"/>
                </a:solidFill>
              </a:defRPr>
            </a:lvl1pPr>
          </a:lstStyle>
          <a:p>
            <a:pPr>
              <a:defRPr/>
            </a:pPr>
            <a:r>
              <a:rPr lang="en-US"/>
              <a:t>St. Mary’s University</a:t>
            </a:r>
            <a:endParaRPr lang="en-US" b="0" i="0"/>
          </a:p>
        </p:txBody>
      </p:sp>
      <p:sp>
        <p:nvSpPr>
          <p:cNvPr id="6" name="Slide Number Placeholder 5"/>
          <p:cNvSpPr>
            <a:spLocks noGrp="1"/>
          </p:cNvSpPr>
          <p:nvPr>
            <p:ph type="sldNum" sz="quarter" idx="12"/>
          </p:nvPr>
        </p:nvSpPr>
        <p:spPr/>
        <p:txBody>
          <a:bodyPr/>
          <a:lstStyle>
            <a:lvl1pPr>
              <a:defRPr smtClean="0">
                <a:solidFill>
                  <a:srgbClr val="C00000"/>
                </a:solidFill>
              </a:defRPr>
            </a:lvl1pPr>
          </a:lstStyle>
          <a:p>
            <a:pPr>
              <a:defRPr/>
            </a:pPr>
            <a:r>
              <a:rPr lang="en-US"/>
              <a:t>L7-</a:t>
            </a:r>
            <a:fld id="{4E096E08-8C08-4857-A6F1-F2DD3502267D}" type="slidenum">
              <a:rPr lang="en-US"/>
              <a:pPr>
                <a:defRPr/>
              </a:pPr>
              <a:t>‹#›</a:t>
            </a:fld>
            <a:endParaRPr lang="en-US" b="0" i="0" dirty="0"/>
          </a:p>
        </p:txBody>
      </p:sp>
    </p:spTree>
    <p:extLst>
      <p:ext uri="{BB962C8B-B14F-4D97-AF65-F5344CB8AC3E}">
        <p14:creationId xmlns:p14="http://schemas.microsoft.com/office/powerpoint/2010/main" val="220154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5" name="Footer Placeholder 4"/>
          <p:cNvSpPr>
            <a:spLocks noGrp="1"/>
          </p:cNvSpPr>
          <p:nvPr>
            <p:ph type="ftr" sz="quarter" idx="11"/>
          </p:nvPr>
        </p:nvSpPr>
        <p:spPr/>
        <p:txBody>
          <a:bodyPr/>
          <a:lstStyle>
            <a:lvl1pPr>
              <a:defRPr/>
            </a:lvl1pPr>
          </a:lstStyle>
          <a:p>
            <a:pPr>
              <a:defRPr/>
            </a:pPr>
            <a:r>
              <a:rPr lang="en-US"/>
              <a:t>St. Mary’s University</a:t>
            </a:r>
            <a:endParaRPr lang="en-US" b="0" i="0"/>
          </a:p>
        </p:txBody>
      </p:sp>
      <p:sp>
        <p:nvSpPr>
          <p:cNvPr id="6" name="Slide Number Placeholder 5"/>
          <p:cNvSpPr>
            <a:spLocks noGrp="1"/>
          </p:cNvSpPr>
          <p:nvPr>
            <p:ph type="sldNum" sz="quarter" idx="12"/>
          </p:nvPr>
        </p:nvSpPr>
        <p:spPr/>
        <p:txBody>
          <a:bodyPr/>
          <a:lstStyle>
            <a:lvl1pPr>
              <a:defRPr/>
            </a:lvl1pPr>
          </a:lstStyle>
          <a:p>
            <a:pPr>
              <a:defRPr/>
            </a:pPr>
            <a:r>
              <a:rPr lang="en-US"/>
              <a:t>L7-</a:t>
            </a:r>
            <a:fld id="{323D6207-D111-4014-AC08-8F6DE3C54550}" type="slidenum">
              <a:rPr lang="en-US"/>
              <a:pPr>
                <a:defRPr/>
              </a:pPr>
              <a:t>‹#›</a:t>
            </a:fld>
            <a:endParaRPr lang="en-US" b="0" i="0"/>
          </a:p>
        </p:txBody>
      </p:sp>
    </p:spTree>
    <p:extLst>
      <p:ext uri="{BB962C8B-B14F-4D97-AF65-F5344CB8AC3E}">
        <p14:creationId xmlns:p14="http://schemas.microsoft.com/office/powerpoint/2010/main" val="62606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6" name="Footer Placeholder 5"/>
          <p:cNvSpPr>
            <a:spLocks noGrp="1"/>
          </p:cNvSpPr>
          <p:nvPr>
            <p:ph type="ftr" sz="quarter" idx="11"/>
          </p:nvPr>
        </p:nvSpPr>
        <p:spPr/>
        <p:txBody>
          <a:bodyPr/>
          <a:lstStyle>
            <a:lvl1pPr>
              <a:defRPr/>
            </a:lvl1pPr>
          </a:lstStyle>
          <a:p>
            <a:pPr>
              <a:defRPr/>
            </a:pPr>
            <a:r>
              <a:rPr lang="en-US"/>
              <a:t>St. Mary’s University</a:t>
            </a:r>
            <a:endParaRPr lang="en-US" b="0" i="0"/>
          </a:p>
        </p:txBody>
      </p:sp>
      <p:sp>
        <p:nvSpPr>
          <p:cNvPr id="7" name="Slide Number Placeholder 6"/>
          <p:cNvSpPr>
            <a:spLocks noGrp="1"/>
          </p:cNvSpPr>
          <p:nvPr>
            <p:ph type="sldNum" sz="quarter" idx="12"/>
          </p:nvPr>
        </p:nvSpPr>
        <p:spPr/>
        <p:txBody>
          <a:bodyPr/>
          <a:lstStyle>
            <a:lvl1pPr>
              <a:defRPr/>
            </a:lvl1pPr>
          </a:lstStyle>
          <a:p>
            <a:pPr>
              <a:defRPr/>
            </a:pPr>
            <a:r>
              <a:rPr lang="en-US"/>
              <a:t>L7-</a:t>
            </a:r>
            <a:fld id="{0C92D91E-BF06-471D-BF69-221AC36B0927}" type="slidenum">
              <a:rPr lang="en-US"/>
              <a:pPr>
                <a:defRPr/>
              </a:pPr>
              <a:t>‹#›</a:t>
            </a:fld>
            <a:endParaRPr lang="en-US" b="0" i="0"/>
          </a:p>
        </p:txBody>
      </p:sp>
    </p:spTree>
    <p:extLst>
      <p:ext uri="{BB962C8B-B14F-4D97-AF65-F5344CB8AC3E}">
        <p14:creationId xmlns:p14="http://schemas.microsoft.com/office/powerpoint/2010/main" val="102349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8" name="Footer Placeholder 7"/>
          <p:cNvSpPr>
            <a:spLocks noGrp="1"/>
          </p:cNvSpPr>
          <p:nvPr>
            <p:ph type="ftr" sz="quarter" idx="11"/>
          </p:nvPr>
        </p:nvSpPr>
        <p:spPr/>
        <p:txBody>
          <a:bodyPr/>
          <a:lstStyle>
            <a:lvl1pPr>
              <a:defRPr/>
            </a:lvl1pPr>
          </a:lstStyle>
          <a:p>
            <a:pPr>
              <a:defRPr/>
            </a:pPr>
            <a:r>
              <a:rPr lang="en-US"/>
              <a:t>St. Mary’s University</a:t>
            </a:r>
            <a:endParaRPr lang="en-US" b="0" i="0"/>
          </a:p>
        </p:txBody>
      </p:sp>
      <p:sp>
        <p:nvSpPr>
          <p:cNvPr id="9" name="Slide Number Placeholder 8"/>
          <p:cNvSpPr>
            <a:spLocks noGrp="1"/>
          </p:cNvSpPr>
          <p:nvPr>
            <p:ph type="sldNum" sz="quarter" idx="12"/>
          </p:nvPr>
        </p:nvSpPr>
        <p:spPr/>
        <p:txBody>
          <a:bodyPr/>
          <a:lstStyle>
            <a:lvl1pPr>
              <a:defRPr/>
            </a:lvl1pPr>
          </a:lstStyle>
          <a:p>
            <a:pPr>
              <a:defRPr/>
            </a:pPr>
            <a:r>
              <a:rPr lang="en-US"/>
              <a:t>L7-</a:t>
            </a:r>
            <a:fld id="{EBD152A1-6E66-4EC0-9374-D08407BF9B1E}" type="slidenum">
              <a:rPr lang="en-US"/>
              <a:pPr>
                <a:defRPr/>
              </a:pPr>
              <a:t>‹#›</a:t>
            </a:fld>
            <a:endParaRPr lang="en-US" b="0" i="0"/>
          </a:p>
        </p:txBody>
      </p:sp>
    </p:spTree>
    <p:extLst>
      <p:ext uri="{BB962C8B-B14F-4D97-AF65-F5344CB8AC3E}">
        <p14:creationId xmlns:p14="http://schemas.microsoft.com/office/powerpoint/2010/main" val="362552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mtClean="0">
                <a:solidFill>
                  <a:srgbClr val="C00000"/>
                </a:solidFill>
              </a:defRPr>
            </a:lvl1pPr>
          </a:lstStyle>
          <a:p>
            <a:pPr>
              <a:defRPr/>
            </a:pPr>
            <a:r>
              <a:rPr lang="en-US"/>
              <a:t>Microprocessors</a:t>
            </a:r>
            <a:endParaRPr lang="en-US" b="0" i="0"/>
          </a:p>
        </p:txBody>
      </p:sp>
      <p:sp>
        <p:nvSpPr>
          <p:cNvPr id="4" name="Footer Placeholder 3"/>
          <p:cNvSpPr>
            <a:spLocks noGrp="1"/>
          </p:cNvSpPr>
          <p:nvPr>
            <p:ph type="ftr" sz="quarter" idx="11"/>
          </p:nvPr>
        </p:nvSpPr>
        <p:spPr/>
        <p:txBody>
          <a:bodyPr/>
          <a:lstStyle>
            <a:lvl1pPr>
              <a:defRPr smtClean="0">
                <a:solidFill>
                  <a:srgbClr val="C00000"/>
                </a:solidFill>
              </a:defRPr>
            </a:lvl1pPr>
          </a:lstStyle>
          <a:p>
            <a:pPr>
              <a:defRPr/>
            </a:pPr>
            <a:r>
              <a:rPr lang="en-US"/>
              <a:t>St. Mary’s University</a:t>
            </a:r>
            <a:endParaRPr lang="en-US" b="0" i="0"/>
          </a:p>
        </p:txBody>
      </p:sp>
      <p:sp>
        <p:nvSpPr>
          <p:cNvPr id="5" name="Slide Number Placeholder 4"/>
          <p:cNvSpPr>
            <a:spLocks noGrp="1"/>
          </p:cNvSpPr>
          <p:nvPr>
            <p:ph type="sldNum" sz="quarter" idx="12"/>
          </p:nvPr>
        </p:nvSpPr>
        <p:spPr/>
        <p:txBody>
          <a:bodyPr/>
          <a:lstStyle>
            <a:lvl1pPr>
              <a:defRPr smtClean="0">
                <a:solidFill>
                  <a:srgbClr val="C00000"/>
                </a:solidFill>
              </a:defRPr>
            </a:lvl1pPr>
          </a:lstStyle>
          <a:p>
            <a:pPr>
              <a:defRPr/>
            </a:pPr>
            <a:r>
              <a:rPr lang="en-US"/>
              <a:t>L7-</a:t>
            </a:r>
            <a:fld id="{A77BADF6-2B24-4FDD-BCC6-AA0BFB407578}" type="slidenum">
              <a:rPr lang="en-US"/>
              <a:pPr>
                <a:defRPr/>
              </a:pPr>
              <a:t>‹#›</a:t>
            </a:fld>
            <a:endParaRPr lang="en-US" b="0" i="0"/>
          </a:p>
        </p:txBody>
      </p:sp>
    </p:spTree>
    <p:extLst>
      <p:ext uri="{BB962C8B-B14F-4D97-AF65-F5344CB8AC3E}">
        <p14:creationId xmlns:p14="http://schemas.microsoft.com/office/powerpoint/2010/main" val="329079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solidFill>
                  <a:srgbClr val="C00000"/>
                </a:solidFill>
              </a:defRPr>
            </a:lvl1pPr>
          </a:lstStyle>
          <a:p>
            <a:pPr>
              <a:defRPr/>
            </a:pPr>
            <a:r>
              <a:rPr lang="en-US"/>
              <a:t>Microprocessors</a:t>
            </a:r>
            <a:endParaRPr lang="en-US" b="0" i="0"/>
          </a:p>
        </p:txBody>
      </p:sp>
      <p:sp>
        <p:nvSpPr>
          <p:cNvPr id="3" name="Footer Placeholder 2"/>
          <p:cNvSpPr>
            <a:spLocks noGrp="1"/>
          </p:cNvSpPr>
          <p:nvPr>
            <p:ph type="ftr" sz="quarter" idx="11"/>
          </p:nvPr>
        </p:nvSpPr>
        <p:spPr/>
        <p:txBody>
          <a:bodyPr/>
          <a:lstStyle>
            <a:lvl1pPr>
              <a:defRPr smtClean="0">
                <a:solidFill>
                  <a:srgbClr val="C00000"/>
                </a:solidFill>
              </a:defRPr>
            </a:lvl1pPr>
          </a:lstStyle>
          <a:p>
            <a:pPr>
              <a:defRPr/>
            </a:pPr>
            <a:r>
              <a:rPr lang="en-US"/>
              <a:t>St. Mary’s University</a:t>
            </a:r>
            <a:endParaRPr lang="en-US" b="0" i="0"/>
          </a:p>
        </p:txBody>
      </p:sp>
      <p:sp>
        <p:nvSpPr>
          <p:cNvPr id="4" name="Slide Number Placeholder 3"/>
          <p:cNvSpPr>
            <a:spLocks noGrp="1"/>
          </p:cNvSpPr>
          <p:nvPr>
            <p:ph type="sldNum" sz="quarter" idx="12"/>
          </p:nvPr>
        </p:nvSpPr>
        <p:spPr/>
        <p:txBody>
          <a:bodyPr/>
          <a:lstStyle>
            <a:lvl1pPr>
              <a:defRPr smtClean="0">
                <a:solidFill>
                  <a:srgbClr val="C00000"/>
                </a:solidFill>
              </a:defRPr>
            </a:lvl1pPr>
          </a:lstStyle>
          <a:p>
            <a:pPr>
              <a:defRPr/>
            </a:pPr>
            <a:r>
              <a:rPr lang="en-US"/>
              <a:t>L7-</a:t>
            </a:r>
            <a:fld id="{4A395980-E144-4DF3-A56B-92E402BC5F19}" type="slidenum">
              <a:rPr lang="en-US"/>
              <a:pPr>
                <a:defRPr/>
              </a:pPr>
              <a:t>‹#›</a:t>
            </a:fld>
            <a:endParaRPr lang="en-US" b="0" i="0" dirty="0"/>
          </a:p>
        </p:txBody>
      </p:sp>
    </p:spTree>
    <p:extLst>
      <p:ext uri="{BB962C8B-B14F-4D97-AF65-F5344CB8AC3E}">
        <p14:creationId xmlns:p14="http://schemas.microsoft.com/office/powerpoint/2010/main" val="33974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6" name="Footer Placeholder 5"/>
          <p:cNvSpPr>
            <a:spLocks noGrp="1"/>
          </p:cNvSpPr>
          <p:nvPr>
            <p:ph type="ftr" sz="quarter" idx="11"/>
          </p:nvPr>
        </p:nvSpPr>
        <p:spPr/>
        <p:txBody>
          <a:bodyPr/>
          <a:lstStyle>
            <a:lvl1pPr>
              <a:defRPr/>
            </a:lvl1pPr>
          </a:lstStyle>
          <a:p>
            <a:pPr>
              <a:defRPr/>
            </a:pPr>
            <a:r>
              <a:rPr lang="en-US"/>
              <a:t>St. Mary’s University</a:t>
            </a:r>
            <a:endParaRPr lang="en-US" b="0" i="0"/>
          </a:p>
        </p:txBody>
      </p:sp>
      <p:sp>
        <p:nvSpPr>
          <p:cNvPr id="7" name="Slide Number Placeholder 6"/>
          <p:cNvSpPr>
            <a:spLocks noGrp="1"/>
          </p:cNvSpPr>
          <p:nvPr>
            <p:ph type="sldNum" sz="quarter" idx="12"/>
          </p:nvPr>
        </p:nvSpPr>
        <p:spPr/>
        <p:txBody>
          <a:bodyPr/>
          <a:lstStyle>
            <a:lvl1pPr>
              <a:defRPr/>
            </a:lvl1pPr>
          </a:lstStyle>
          <a:p>
            <a:pPr>
              <a:defRPr/>
            </a:pPr>
            <a:r>
              <a:rPr lang="en-US"/>
              <a:t>L7-</a:t>
            </a:r>
            <a:fld id="{F8D99863-BACA-4309-89B6-089EDC8E93AA}" type="slidenum">
              <a:rPr lang="en-US"/>
              <a:pPr>
                <a:defRPr/>
              </a:pPr>
              <a:t>‹#›</a:t>
            </a:fld>
            <a:endParaRPr lang="en-US" b="0" i="0"/>
          </a:p>
        </p:txBody>
      </p:sp>
    </p:spTree>
    <p:extLst>
      <p:ext uri="{BB962C8B-B14F-4D97-AF65-F5344CB8AC3E}">
        <p14:creationId xmlns:p14="http://schemas.microsoft.com/office/powerpoint/2010/main" val="346861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Microprocessors</a:t>
            </a:r>
            <a:endParaRPr lang="en-US" b="0" i="0"/>
          </a:p>
        </p:txBody>
      </p:sp>
      <p:sp>
        <p:nvSpPr>
          <p:cNvPr id="6" name="Footer Placeholder 5"/>
          <p:cNvSpPr>
            <a:spLocks noGrp="1"/>
          </p:cNvSpPr>
          <p:nvPr>
            <p:ph type="ftr" sz="quarter" idx="11"/>
          </p:nvPr>
        </p:nvSpPr>
        <p:spPr/>
        <p:txBody>
          <a:bodyPr/>
          <a:lstStyle>
            <a:lvl1pPr>
              <a:defRPr/>
            </a:lvl1pPr>
          </a:lstStyle>
          <a:p>
            <a:pPr>
              <a:defRPr/>
            </a:pPr>
            <a:r>
              <a:rPr lang="en-US"/>
              <a:t>St. Mary’s University</a:t>
            </a:r>
            <a:endParaRPr lang="en-US" b="0" i="0"/>
          </a:p>
        </p:txBody>
      </p:sp>
      <p:sp>
        <p:nvSpPr>
          <p:cNvPr id="7" name="Slide Number Placeholder 6"/>
          <p:cNvSpPr>
            <a:spLocks noGrp="1"/>
          </p:cNvSpPr>
          <p:nvPr>
            <p:ph type="sldNum" sz="quarter" idx="12"/>
          </p:nvPr>
        </p:nvSpPr>
        <p:spPr/>
        <p:txBody>
          <a:bodyPr/>
          <a:lstStyle>
            <a:lvl1pPr>
              <a:defRPr/>
            </a:lvl1pPr>
          </a:lstStyle>
          <a:p>
            <a:pPr>
              <a:defRPr/>
            </a:pPr>
            <a:r>
              <a:rPr lang="en-US"/>
              <a:t>L7-</a:t>
            </a:r>
            <a:fld id="{9C80F77E-DCFB-4E05-9EEC-F247D3917842}" type="slidenum">
              <a:rPr lang="en-US"/>
              <a:pPr>
                <a:defRPr/>
              </a:pPr>
              <a:t>‹#›</a:t>
            </a:fld>
            <a:endParaRPr lang="en-US" b="0" i="0"/>
          </a:p>
        </p:txBody>
      </p:sp>
    </p:spTree>
    <p:extLst>
      <p:ext uri="{BB962C8B-B14F-4D97-AF65-F5344CB8AC3E}">
        <p14:creationId xmlns:p14="http://schemas.microsoft.com/office/powerpoint/2010/main" val="125057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0" y="6553200"/>
            <a:ext cx="1828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i="1" smtClean="0">
                <a:solidFill>
                  <a:srgbClr val="603000"/>
                </a:solidFill>
              </a:defRPr>
            </a:lvl1pPr>
          </a:lstStyle>
          <a:p>
            <a:pPr>
              <a:defRPr/>
            </a:pPr>
            <a:r>
              <a:rPr lang="en-US"/>
              <a:t>Microprocessors</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1">
                <a:solidFill>
                  <a:srgbClr val="603000"/>
                </a:solidFill>
              </a:defRPr>
            </a:lvl1pPr>
          </a:lstStyle>
          <a:p>
            <a:pPr>
              <a:defRPr/>
            </a:pPr>
            <a:r>
              <a:rPr lang="en-US"/>
              <a:t>St. Mary’s University</a:t>
            </a:r>
          </a:p>
        </p:txBody>
      </p:sp>
      <p:sp>
        <p:nvSpPr>
          <p:cNvPr id="1030" name="Rectangle 6"/>
          <p:cNvSpPr>
            <a:spLocks noGrp="1" noChangeArrowheads="1"/>
          </p:cNvSpPr>
          <p:nvPr>
            <p:ph type="sldNum" sz="quarter" idx="4"/>
          </p:nvPr>
        </p:nvSpPr>
        <p:spPr bwMode="auto">
          <a:xfrm>
            <a:off x="7696200" y="6553200"/>
            <a:ext cx="144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i="1">
                <a:solidFill>
                  <a:srgbClr val="603000"/>
                </a:solidFill>
              </a:defRPr>
            </a:lvl1pPr>
          </a:lstStyle>
          <a:p>
            <a:pPr>
              <a:defRPr/>
            </a:pPr>
            <a:r>
              <a:rPr lang="en-US"/>
              <a:t>L7-</a:t>
            </a:r>
            <a:fld id="{2E1F5111-D66D-41DF-B47B-7735A4685D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685800" y="762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4000">
                <a:solidFill>
                  <a:srgbClr val="C00000"/>
                </a:solidFill>
              </a:rPr>
              <a:t>Overview of HCS12 Parallel Ports</a:t>
            </a:r>
          </a:p>
        </p:txBody>
      </p:sp>
      <p:sp>
        <p:nvSpPr>
          <p:cNvPr id="14339" name="Line 4"/>
          <p:cNvSpPr>
            <a:spLocks noChangeShapeType="1"/>
          </p:cNvSpPr>
          <p:nvPr/>
        </p:nvSpPr>
        <p:spPr bwMode="auto">
          <a:xfrm>
            <a:off x="609600" y="914400"/>
            <a:ext cx="7924800" cy="0"/>
          </a:xfrm>
          <a:prstGeom prst="line">
            <a:avLst/>
          </a:prstGeom>
          <a:noFill/>
          <a:ln w="57150" cmpd="thinThick">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0" name="Rectangle 9"/>
          <p:cNvSpPr>
            <a:spLocks noChangeArrowheads="1"/>
          </p:cNvSpPr>
          <p:nvPr/>
        </p:nvSpPr>
        <p:spPr bwMode="auto">
          <a:xfrm>
            <a:off x="381000" y="1066800"/>
            <a:ext cx="8382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sz="2800" dirty="0"/>
              <a:t> A HCS12 device may have from 48 to 144 pins arranged in 3 to 12 I/O ports and packaged either as </a:t>
            </a:r>
            <a:r>
              <a:rPr lang="en-US" altLang="en-US" sz="2800" i="1" dirty="0">
                <a:solidFill>
                  <a:srgbClr val="C00000"/>
                </a:solidFill>
              </a:rPr>
              <a:t>quad flat pack</a:t>
            </a:r>
            <a:r>
              <a:rPr lang="en-US" altLang="en-US" sz="2800" dirty="0">
                <a:solidFill>
                  <a:srgbClr val="C00000"/>
                </a:solidFill>
              </a:rPr>
              <a:t> </a:t>
            </a:r>
            <a:r>
              <a:rPr lang="en-US" altLang="en-US" sz="2800" dirty="0"/>
              <a:t>(QFP) or a </a:t>
            </a:r>
            <a:r>
              <a:rPr lang="en-US" altLang="en-US" sz="2800" i="1" dirty="0">
                <a:solidFill>
                  <a:srgbClr val="C00000"/>
                </a:solidFill>
              </a:rPr>
              <a:t>low-profile quad flat pack</a:t>
            </a:r>
            <a:r>
              <a:rPr lang="en-US" altLang="en-US" sz="2800" dirty="0">
                <a:solidFill>
                  <a:srgbClr val="C00000"/>
                </a:solidFill>
              </a:rPr>
              <a:t> </a:t>
            </a:r>
            <a:r>
              <a:rPr lang="en-US" altLang="en-US" sz="2800" dirty="0"/>
              <a:t>(LQFP) package.</a:t>
            </a:r>
          </a:p>
        </p:txBody>
      </p:sp>
      <p:sp>
        <p:nvSpPr>
          <p:cNvPr id="1434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43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43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46CB694-5F0D-41A2-AF35-8AEBB7D29041}" type="slidenum">
              <a:rPr lang="en-US" altLang="en-US" sz="1600">
                <a:solidFill>
                  <a:srgbClr val="C00000"/>
                </a:solidFill>
              </a:rPr>
              <a:pPr/>
              <a:t>1</a:t>
            </a:fld>
            <a:endParaRPr lang="en-US" altLang="en-US" sz="1600" b="0" i="0">
              <a:solidFill>
                <a:srgbClr val="C00000"/>
              </a:solidFill>
            </a:endParaRPr>
          </a:p>
        </p:txBody>
      </p:sp>
      <p:pic>
        <p:nvPicPr>
          <p:cNvPr id="8" name="Picture 2" descr="Image result for quad flat package">
            <a:extLst>
              <a:ext uri="{FF2B5EF4-FFF2-40B4-BE49-F238E27FC236}">
                <a16:creationId xmlns:a16="http://schemas.microsoft.com/office/drawing/2014/main" id="{EC1542E4-EF63-4ED6-B780-95FB55B36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755" y="3205976"/>
            <a:ext cx="2493645" cy="24328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low profile quad flat package images">
            <a:extLst>
              <a:ext uri="{FF2B5EF4-FFF2-40B4-BE49-F238E27FC236}">
                <a16:creationId xmlns:a16="http://schemas.microsoft.com/office/drawing/2014/main" id="{5BCEE084-BEA4-429D-B17D-BEA013ABC3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32004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38E7CC-8300-4B7D-9777-6AEA59FC79DB}"/>
              </a:ext>
            </a:extLst>
          </p:cNvPr>
          <p:cNvSpPr txBox="1"/>
          <p:nvPr/>
        </p:nvSpPr>
        <p:spPr>
          <a:xfrm>
            <a:off x="990600" y="5715000"/>
            <a:ext cx="3429000" cy="461665"/>
          </a:xfrm>
          <a:prstGeom prst="rect">
            <a:avLst/>
          </a:prstGeom>
          <a:noFill/>
        </p:spPr>
        <p:txBody>
          <a:bodyPr wrap="square" rtlCol="0">
            <a:spAutoFit/>
          </a:bodyPr>
          <a:lstStyle/>
          <a:p>
            <a:pPr algn="ctr"/>
            <a:r>
              <a:rPr lang="en-US" altLang="en-US" i="1" dirty="0">
                <a:solidFill>
                  <a:srgbClr val="C00000"/>
                </a:solidFill>
              </a:rPr>
              <a:t>Quad Flat Pack - QFP</a:t>
            </a:r>
            <a:endParaRPr lang="en-US" dirty="0"/>
          </a:p>
        </p:txBody>
      </p:sp>
      <p:sp>
        <p:nvSpPr>
          <p:cNvPr id="11" name="TextBox 10">
            <a:extLst>
              <a:ext uri="{FF2B5EF4-FFF2-40B4-BE49-F238E27FC236}">
                <a16:creationId xmlns:a16="http://schemas.microsoft.com/office/drawing/2014/main" id="{02E70A06-08EC-4E46-BB64-2213B1C19404}"/>
              </a:ext>
            </a:extLst>
          </p:cNvPr>
          <p:cNvSpPr txBox="1"/>
          <p:nvPr/>
        </p:nvSpPr>
        <p:spPr>
          <a:xfrm>
            <a:off x="4572000" y="5569803"/>
            <a:ext cx="4114800" cy="830997"/>
          </a:xfrm>
          <a:prstGeom prst="rect">
            <a:avLst/>
          </a:prstGeom>
          <a:noFill/>
        </p:spPr>
        <p:txBody>
          <a:bodyPr wrap="square" rtlCol="0">
            <a:spAutoFit/>
          </a:bodyPr>
          <a:lstStyle/>
          <a:p>
            <a:pPr algn="ctr"/>
            <a:r>
              <a:rPr lang="en-US" altLang="en-US" i="1" dirty="0">
                <a:solidFill>
                  <a:srgbClr val="C00000"/>
                </a:solidFill>
              </a:rPr>
              <a:t>Low-profile Quad Flat Pack - LQFP</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15"/>
          <p:cNvSpPr txBox="1">
            <a:spLocks noChangeArrowheads="1"/>
          </p:cNvSpPr>
          <p:nvPr/>
        </p:nvSpPr>
        <p:spPr bwMode="auto">
          <a:xfrm>
            <a:off x="304800" y="457200"/>
            <a:ext cx="83058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 A &amp; B:</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dirty="0"/>
              <a:t> when configured in </a:t>
            </a:r>
            <a:r>
              <a:rPr lang="en-US" altLang="en-US" i="1" dirty="0">
                <a:solidFill>
                  <a:srgbClr val="C00000"/>
                </a:solidFill>
              </a:rPr>
              <a:t>single-chip mode</a:t>
            </a:r>
            <a:r>
              <a:rPr lang="en-US" altLang="en-US" dirty="0"/>
              <a:t>, these two ports are used as general-purpose I/O ports.</a:t>
            </a:r>
          </a:p>
          <a:p>
            <a:pPr>
              <a:lnSpc>
                <a:spcPct val="90000"/>
              </a:lnSpc>
              <a:spcBef>
                <a:spcPct val="40000"/>
              </a:spcBef>
              <a:buClr>
                <a:srgbClr val="C00000"/>
              </a:buClr>
              <a:buFont typeface="Wingdings" pitchFamily="2" charset="2"/>
              <a:buChar char="Ø"/>
            </a:pPr>
            <a:r>
              <a:rPr lang="en-US" altLang="en-US" dirty="0"/>
              <a:t> Every single pin can be configured as input or output.</a:t>
            </a:r>
          </a:p>
          <a:p>
            <a:pPr>
              <a:lnSpc>
                <a:spcPct val="90000"/>
              </a:lnSpc>
              <a:spcBef>
                <a:spcPct val="40000"/>
              </a:spcBef>
              <a:buClr>
                <a:srgbClr val="C00000"/>
              </a:buClr>
              <a:buFont typeface="Wingdings" pitchFamily="2" charset="2"/>
              <a:buChar char="Ø"/>
            </a:pPr>
            <a:r>
              <a:rPr lang="en-US" altLang="en-US" dirty="0"/>
              <a:t> In </a:t>
            </a:r>
            <a:r>
              <a:rPr lang="en-US" altLang="en-US" i="1" dirty="0">
                <a:solidFill>
                  <a:srgbClr val="C00000"/>
                </a:solidFill>
              </a:rPr>
              <a:t>expanded mode</a:t>
            </a:r>
            <a:r>
              <a:rPr lang="en-US" altLang="en-US" dirty="0"/>
              <a:t>, both port A &amp; B are used as time-multiplexed address/data bus extension.</a:t>
            </a:r>
          </a:p>
          <a:p>
            <a:pPr>
              <a:lnSpc>
                <a:spcPct val="90000"/>
              </a:lnSpc>
              <a:spcBef>
                <a:spcPct val="40000"/>
              </a:spcBef>
              <a:buClr>
                <a:srgbClr val="C00000"/>
              </a:buClr>
              <a:buFont typeface="Wingdings" pitchFamily="2" charset="2"/>
              <a:buChar char="Ø"/>
            </a:pPr>
            <a:r>
              <a:rPr lang="en-US" altLang="en-US" dirty="0"/>
              <a:t> In </a:t>
            </a:r>
            <a:r>
              <a:rPr lang="en-US" altLang="en-US" i="1" dirty="0">
                <a:solidFill>
                  <a:srgbClr val="C00000"/>
                </a:solidFill>
              </a:rPr>
              <a:t>expanded mode</a:t>
            </a:r>
            <a:r>
              <a:rPr lang="en-US" altLang="en-US" dirty="0"/>
              <a:t>, port A carries the time-multiplexed upper address and data signals, whereas port B carries the time-multiplexed lower address and data signals.</a:t>
            </a:r>
          </a:p>
        </p:txBody>
      </p:sp>
      <p:sp>
        <p:nvSpPr>
          <p:cNvPr id="21507" name="Rectangle 116"/>
          <p:cNvSpPr>
            <a:spLocks noChangeArrowheads="1"/>
          </p:cNvSpPr>
          <p:nvPr/>
        </p:nvSpPr>
        <p:spPr bwMode="auto">
          <a:xfrm>
            <a:off x="19050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8" name="Rectangle 117"/>
          <p:cNvSpPr>
            <a:spLocks noChangeArrowheads="1"/>
          </p:cNvSpPr>
          <p:nvPr/>
        </p:nvSpPr>
        <p:spPr bwMode="auto">
          <a:xfrm>
            <a:off x="22098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9" name="Rectangle 118"/>
          <p:cNvSpPr>
            <a:spLocks noChangeArrowheads="1"/>
          </p:cNvSpPr>
          <p:nvPr/>
        </p:nvSpPr>
        <p:spPr bwMode="auto">
          <a:xfrm>
            <a:off x="25146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0" name="Rectangle 119"/>
          <p:cNvSpPr>
            <a:spLocks noChangeArrowheads="1"/>
          </p:cNvSpPr>
          <p:nvPr/>
        </p:nvSpPr>
        <p:spPr bwMode="auto">
          <a:xfrm>
            <a:off x="28194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120"/>
          <p:cNvSpPr>
            <a:spLocks noChangeArrowheads="1"/>
          </p:cNvSpPr>
          <p:nvPr/>
        </p:nvSpPr>
        <p:spPr bwMode="auto">
          <a:xfrm>
            <a:off x="31242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121"/>
          <p:cNvSpPr>
            <a:spLocks noChangeArrowheads="1"/>
          </p:cNvSpPr>
          <p:nvPr/>
        </p:nvSpPr>
        <p:spPr bwMode="auto">
          <a:xfrm>
            <a:off x="34290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3" name="Rectangle 122"/>
          <p:cNvSpPr>
            <a:spLocks noChangeArrowheads="1"/>
          </p:cNvSpPr>
          <p:nvPr/>
        </p:nvSpPr>
        <p:spPr bwMode="auto">
          <a:xfrm>
            <a:off x="37338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4" name="Rectangle 123"/>
          <p:cNvSpPr>
            <a:spLocks noChangeArrowheads="1"/>
          </p:cNvSpPr>
          <p:nvPr/>
        </p:nvSpPr>
        <p:spPr bwMode="auto">
          <a:xfrm>
            <a:off x="40386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5" name="Rectangle 124"/>
          <p:cNvSpPr>
            <a:spLocks noChangeArrowheads="1"/>
          </p:cNvSpPr>
          <p:nvPr/>
        </p:nvSpPr>
        <p:spPr bwMode="auto">
          <a:xfrm>
            <a:off x="43434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6" name="Rectangle 125"/>
          <p:cNvSpPr>
            <a:spLocks noChangeArrowheads="1"/>
          </p:cNvSpPr>
          <p:nvPr/>
        </p:nvSpPr>
        <p:spPr bwMode="auto">
          <a:xfrm>
            <a:off x="46482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7" name="Rectangle 126"/>
          <p:cNvSpPr>
            <a:spLocks noChangeArrowheads="1"/>
          </p:cNvSpPr>
          <p:nvPr/>
        </p:nvSpPr>
        <p:spPr bwMode="auto">
          <a:xfrm>
            <a:off x="49530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8" name="Rectangle 127"/>
          <p:cNvSpPr>
            <a:spLocks noChangeArrowheads="1"/>
          </p:cNvSpPr>
          <p:nvPr/>
        </p:nvSpPr>
        <p:spPr bwMode="auto">
          <a:xfrm>
            <a:off x="52578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9" name="Rectangle 128"/>
          <p:cNvSpPr>
            <a:spLocks noChangeArrowheads="1"/>
          </p:cNvSpPr>
          <p:nvPr/>
        </p:nvSpPr>
        <p:spPr bwMode="auto">
          <a:xfrm>
            <a:off x="55626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20" name="Rectangle 129"/>
          <p:cNvSpPr>
            <a:spLocks noChangeArrowheads="1"/>
          </p:cNvSpPr>
          <p:nvPr/>
        </p:nvSpPr>
        <p:spPr bwMode="auto">
          <a:xfrm>
            <a:off x="58674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21" name="Rectangle 130"/>
          <p:cNvSpPr>
            <a:spLocks noChangeArrowheads="1"/>
          </p:cNvSpPr>
          <p:nvPr/>
        </p:nvSpPr>
        <p:spPr bwMode="auto">
          <a:xfrm>
            <a:off x="61722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22" name="Rectangle 131"/>
          <p:cNvSpPr>
            <a:spLocks noChangeArrowheads="1"/>
          </p:cNvSpPr>
          <p:nvPr/>
        </p:nvSpPr>
        <p:spPr bwMode="auto">
          <a:xfrm>
            <a:off x="64770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21523" name="Group 138"/>
          <p:cNvGrpSpPr>
            <a:grpSpLocks/>
          </p:cNvGrpSpPr>
          <p:nvPr/>
        </p:nvGrpSpPr>
        <p:grpSpPr bwMode="auto">
          <a:xfrm>
            <a:off x="4343400" y="4876800"/>
            <a:ext cx="2438400" cy="304800"/>
            <a:chOff x="2544" y="2688"/>
            <a:chExt cx="2304" cy="192"/>
          </a:xfrm>
        </p:grpSpPr>
        <p:grpSp>
          <p:nvGrpSpPr>
            <p:cNvPr id="21544" name="Group 134"/>
            <p:cNvGrpSpPr>
              <a:grpSpLocks/>
            </p:cNvGrpSpPr>
            <p:nvPr/>
          </p:nvGrpSpPr>
          <p:grpSpPr bwMode="auto">
            <a:xfrm>
              <a:off x="3696" y="2688"/>
              <a:ext cx="1152" cy="192"/>
              <a:chOff x="3696" y="2688"/>
              <a:chExt cx="1152" cy="192"/>
            </a:xfrm>
          </p:grpSpPr>
          <p:sp>
            <p:nvSpPr>
              <p:cNvPr id="21548" name="Arc 132"/>
              <p:cNvSpPr>
                <a:spLocks/>
              </p:cNvSpPr>
              <p:nvPr/>
            </p:nvSpPr>
            <p:spPr bwMode="auto">
              <a:xfrm>
                <a:off x="4272" y="2784"/>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9" name="Arc 133"/>
              <p:cNvSpPr>
                <a:spLocks/>
              </p:cNvSpPr>
              <p:nvPr/>
            </p:nvSpPr>
            <p:spPr bwMode="auto">
              <a:xfrm flipH="1" flipV="1">
                <a:off x="3696" y="2688"/>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1545" name="Group 135"/>
            <p:cNvGrpSpPr>
              <a:grpSpLocks/>
            </p:cNvGrpSpPr>
            <p:nvPr/>
          </p:nvGrpSpPr>
          <p:grpSpPr bwMode="auto">
            <a:xfrm flipH="1">
              <a:off x="2544" y="2688"/>
              <a:ext cx="1152" cy="192"/>
              <a:chOff x="3696" y="2688"/>
              <a:chExt cx="1152" cy="192"/>
            </a:xfrm>
          </p:grpSpPr>
          <p:sp>
            <p:nvSpPr>
              <p:cNvPr id="21546" name="Arc 136"/>
              <p:cNvSpPr>
                <a:spLocks/>
              </p:cNvSpPr>
              <p:nvPr/>
            </p:nvSpPr>
            <p:spPr bwMode="auto">
              <a:xfrm>
                <a:off x="4272" y="2784"/>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7" name="Arc 137"/>
              <p:cNvSpPr>
                <a:spLocks/>
              </p:cNvSpPr>
              <p:nvPr/>
            </p:nvSpPr>
            <p:spPr bwMode="auto">
              <a:xfrm flipH="1" flipV="1">
                <a:off x="3696" y="2688"/>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1524" name="Group 139"/>
          <p:cNvGrpSpPr>
            <a:grpSpLocks/>
          </p:cNvGrpSpPr>
          <p:nvPr/>
        </p:nvGrpSpPr>
        <p:grpSpPr bwMode="auto">
          <a:xfrm>
            <a:off x="1905000" y="4876800"/>
            <a:ext cx="2438400" cy="304800"/>
            <a:chOff x="2544" y="2688"/>
            <a:chExt cx="2304" cy="192"/>
          </a:xfrm>
        </p:grpSpPr>
        <p:grpSp>
          <p:nvGrpSpPr>
            <p:cNvPr id="21538" name="Group 140"/>
            <p:cNvGrpSpPr>
              <a:grpSpLocks/>
            </p:cNvGrpSpPr>
            <p:nvPr/>
          </p:nvGrpSpPr>
          <p:grpSpPr bwMode="auto">
            <a:xfrm>
              <a:off x="3696" y="2688"/>
              <a:ext cx="1152" cy="192"/>
              <a:chOff x="3696" y="2688"/>
              <a:chExt cx="1152" cy="192"/>
            </a:xfrm>
          </p:grpSpPr>
          <p:sp>
            <p:nvSpPr>
              <p:cNvPr id="21542" name="Arc 141"/>
              <p:cNvSpPr>
                <a:spLocks/>
              </p:cNvSpPr>
              <p:nvPr/>
            </p:nvSpPr>
            <p:spPr bwMode="auto">
              <a:xfrm>
                <a:off x="4272" y="2784"/>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3" name="Arc 142"/>
              <p:cNvSpPr>
                <a:spLocks/>
              </p:cNvSpPr>
              <p:nvPr/>
            </p:nvSpPr>
            <p:spPr bwMode="auto">
              <a:xfrm flipH="1" flipV="1">
                <a:off x="3696" y="2688"/>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1539" name="Group 143"/>
            <p:cNvGrpSpPr>
              <a:grpSpLocks/>
            </p:cNvGrpSpPr>
            <p:nvPr/>
          </p:nvGrpSpPr>
          <p:grpSpPr bwMode="auto">
            <a:xfrm flipH="1">
              <a:off x="2544" y="2688"/>
              <a:ext cx="1152" cy="192"/>
              <a:chOff x="3696" y="2688"/>
              <a:chExt cx="1152" cy="192"/>
            </a:xfrm>
          </p:grpSpPr>
          <p:sp>
            <p:nvSpPr>
              <p:cNvPr id="21540" name="Arc 144"/>
              <p:cNvSpPr>
                <a:spLocks/>
              </p:cNvSpPr>
              <p:nvPr/>
            </p:nvSpPr>
            <p:spPr bwMode="auto">
              <a:xfrm>
                <a:off x="4272" y="2784"/>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1" name="Arc 145"/>
              <p:cNvSpPr>
                <a:spLocks/>
              </p:cNvSpPr>
              <p:nvPr/>
            </p:nvSpPr>
            <p:spPr bwMode="auto">
              <a:xfrm flipH="1" flipV="1">
                <a:off x="3696" y="2688"/>
                <a:ext cx="57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1525" name="Text Box 146"/>
          <p:cNvSpPr txBox="1">
            <a:spLocks noChangeArrowheads="1"/>
          </p:cNvSpPr>
          <p:nvPr/>
        </p:nvSpPr>
        <p:spPr bwMode="auto">
          <a:xfrm>
            <a:off x="5029200" y="44196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a:solidFill>
                  <a:srgbClr val="C00000"/>
                </a:solidFill>
              </a:rPr>
              <a:t>Port B</a:t>
            </a:r>
          </a:p>
        </p:txBody>
      </p:sp>
      <p:sp>
        <p:nvSpPr>
          <p:cNvPr id="21526" name="Text Box 147"/>
          <p:cNvSpPr txBox="1">
            <a:spLocks noChangeArrowheads="1"/>
          </p:cNvSpPr>
          <p:nvPr/>
        </p:nvSpPr>
        <p:spPr bwMode="auto">
          <a:xfrm>
            <a:off x="2590800" y="44196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a:solidFill>
                  <a:srgbClr val="C00000"/>
                </a:solidFill>
              </a:rPr>
              <a:t>Port A</a:t>
            </a:r>
          </a:p>
        </p:txBody>
      </p:sp>
      <p:sp>
        <p:nvSpPr>
          <p:cNvPr id="21527" name="Text Box 148"/>
          <p:cNvSpPr txBox="1">
            <a:spLocks noChangeArrowheads="1"/>
          </p:cNvSpPr>
          <p:nvPr/>
        </p:nvSpPr>
        <p:spPr bwMode="auto">
          <a:xfrm>
            <a:off x="5943600" y="5791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solidFill>
                  <a:srgbClr val="C00000"/>
                </a:solidFill>
              </a:rPr>
              <a:t>A0/D0</a:t>
            </a:r>
          </a:p>
        </p:txBody>
      </p:sp>
      <p:sp>
        <p:nvSpPr>
          <p:cNvPr id="21528" name="Text Box 149"/>
          <p:cNvSpPr txBox="1">
            <a:spLocks noChangeArrowheads="1"/>
          </p:cNvSpPr>
          <p:nvPr/>
        </p:nvSpPr>
        <p:spPr bwMode="auto">
          <a:xfrm>
            <a:off x="4038600" y="5791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solidFill>
                  <a:srgbClr val="C00000"/>
                </a:solidFill>
              </a:rPr>
              <a:t>A7/D7</a:t>
            </a:r>
          </a:p>
        </p:txBody>
      </p:sp>
      <p:sp>
        <p:nvSpPr>
          <p:cNvPr id="21529" name="Text Box 150"/>
          <p:cNvSpPr txBox="1">
            <a:spLocks noChangeArrowheads="1"/>
          </p:cNvSpPr>
          <p:nvPr/>
        </p:nvSpPr>
        <p:spPr bwMode="auto">
          <a:xfrm>
            <a:off x="3276600" y="5791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solidFill>
                  <a:srgbClr val="C00000"/>
                </a:solidFill>
              </a:rPr>
              <a:t>A8/D8</a:t>
            </a:r>
          </a:p>
        </p:txBody>
      </p:sp>
      <p:sp>
        <p:nvSpPr>
          <p:cNvPr id="21530" name="Text Box 151"/>
          <p:cNvSpPr txBox="1">
            <a:spLocks noChangeArrowheads="1"/>
          </p:cNvSpPr>
          <p:nvPr/>
        </p:nvSpPr>
        <p:spPr bwMode="auto">
          <a:xfrm>
            <a:off x="1371600" y="5791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solidFill>
                  <a:srgbClr val="C00000"/>
                </a:solidFill>
              </a:rPr>
              <a:t>A15/D15</a:t>
            </a:r>
          </a:p>
        </p:txBody>
      </p:sp>
      <p:sp>
        <p:nvSpPr>
          <p:cNvPr id="21531" name="Line 152"/>
          <p:cNvSpPr>
            <a:spLocks noChangeShapeType="1"/>
          </p:cNvSpPr>
          <p:nvPr/>
        </p:nvSpPr>
        <p:spPr bwMode="auto">
          <a:xfrm>
            <a:off x="6629400" y="5486400"/>
            <a:ext cx="0" cy="3048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2" name="Line 154"/>
          <p:cNvSpPr>
            <a:spLocks noChangeShapeType="1"/>
          </p:cNvSpPr>
          <p:nvPr/>
        </p:nvSpPr>
        <p:spPr bwMode="auto">
          <a:xfrm>
            <a:off x="4495800" y="5486400"/>
            <a:ext cx="152400" cy="3810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3" name="Line 155"/>
          <p:cNvSpPr>
            <a:spLocks noChangeShapeType="1"/>
          </p:cNvSpPr>
          <p:nvPr/>
        </p:nvSpPr>
        <p:spPr bwMode="auto">
          <a:xfrm flipH="1">
            <a:off x="4038600" y="5486400"/>
            <a:ext cx="152400" cy="3810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4" name="Line 156"/>
          <p:cNvSpPr>
            <a:spLocks noChangeShapeType="1"/>
          </p:cNvSpPr>
          <p:nvPr/>
        </p:nvSpPr>
        <p:spPr bwMode="auto">
          <a:xfrm>
            <a:off x="2057400" y="5486400"/>
            <a:ext cx="0" cy="3048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153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15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0613D742-7BD3-4CE9-BD98-D10A42128527}" type="slidenum">
              <a:rPr lang="en-US" altLang="en-US" sz="1600">
                <a:solidFill>
                  <a:srgbClr val="C00000"/>
                </a:solidFill>
              </a:rPr>
              <a:pPr/>
              <a:t>10</a:t>
            </a:fld>
            <a:endParaRPr lang="en-US" altLang="en-US" sz="1600" b="0" i="0">
              <a:solidFill>
                <a:srgbClr val="C0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1"/>
          <p:cNvSpPr txBox="1">
            <a:spLocks noChangeArrowheads="1"/>
          </p:cNvSpPr>
          <p:nvPr/>
        </p:nvSpPr>
        <p:spPr bwMode="auto">
          <a:xfrm>
            <a:off x="304800" y="228600"/>
            <a:ext cx="8305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 E:</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dirty="0"/>
              <a:t> Port E pins are used for </a:t>
            </a:r>
            <a:r>
              <a:rPr lang="en-US" altLang="en-US" i="1" dirty="0">
                <a:solidFill>
                  <a:srgbClr val="C00000"/>
                </a:solidFill>
              </a:rPr>
              <a:t>bus control</a:t>
            </a:r>
            <a:r>
              <a:rPr lang="en-US" altLang="en-US" dirty="0">
                <a:solidFill>
                  <a:srgbClr val="C00000"/>
                </a:solidFill>
              </a:rPr>
              <a:t> </a:t>
            </a:r>
            <a:r>
              <a:rPr lang="en-US" altLang="en-US" dirty="0"/>
              <a:t>and </a:t>
            </a:r>
            <a:r>
              <a:rPr lang="en-US" altLang="en-US" i="1" dirty="0">
                <a:solidFill>
                  <a:srgbClr val="C00000"/>
                </a:solidFill>
              </a:rPr>
              <a:t>interrupt</a:t>
            </a:r>
            <a:r>
              <a:rPr lang="en-US" altLang="en-US" dirty="0"/>
              <a:t> service request signals.</a:t>
            </a:r>
          </a:p>
          <a:p>
            <a:pPr>
              <a:lnSpc>
                <a:spcPct val="90000"/>
              </a:lnSpc>
              <a:spcBef>
                <a:spcPct val="40000"/>
              </a:spcBef>
              <a:buClr>
                <a:srgbClr val="C00000"/>
              </a:buClr>
              <a:buFont typeface="Wingdings" pitchFamily="2" charset="2"/>
              <a:buChar char="Ø"/>
            </a:pPr>
            <a:r>
              <a:rPr lang="en-US" altLang="en-US" dirty="0"/>
              <a:t> When the pin is not used for one of these special functions, it can be used as a general-purpose I/O.</a:t>
            </a:r>
          </a:p>
          <a:p>
            <a:pPr>
              <a:lnSpc>
                <a:spcPct val="90000"/>
              </a:lnSpc>
              <a:spcBef>
                <a:spcPct val="40000"/>
              </a:spcBef>
              <a:buClr>
                <a:srgbClr val="C00000"/>
              </a:buClr>
              <a:buFont typeface="Wingdings" pitchFamily="2" charset="2"/>
              <a:buChar char="Ø"/>
            </a:pPr>
            <a:r>
              <a:rPr lang="en-US" altLang="en-US" dirty="0"/>
              <a:t> Two of the port E pins (</a:t>
            </a:r>
            <a:r>
              <a:rPr lang="en-US" altLang="en-US" dirty="0">
                <a:solidFill>
                  <a:srgbClr val="C00000"/>
                </a:solidFill>
              </a:rPr>
              <a:t>PE[0:1]</a:t>
            </a:r>
            <a:r>
              <a:rPr lang="en-US" altLang="en-US" dirty="0"/>
              <a:t>) </a:t>
            </a:r>
            <a:r>
              <a:rPr lang="en-US" altLang="en-US" u="sng" dirty="0">
                <a:solidFill>
                  <a:srgbClr val="0066FF"/>
                </a:solidFill>
              </a:rPr>
              <a:t>can only be used for input</a:t>
            </a:r>
            <a:r>
              <a:rPr lang="en-US" altLang="en-US" dirty="0"/>
              <a:t>, and the states of these pins can be read in the </a:t>
            </a:r>
            <a:r>
              <a:rPr lang="en-US" altLang="en-US" i="1" dirty="0"/>
              <a:t>port data register</a:t>
            </a:r>
            <a:r>
              <a:rPr lang="en-US" altLang="en-US" dirty="0"/>
              <a:t> even when they are used for IRQ and XIRQ.</a:t>
            </a:r>
          </a:p>
        </p:txBody>
      </p:sp>
      <p:sp>
        <p:nvSpPr>
          <p:cNvPr id="22531" name="Rectangle 20"/>
          <p:cNvSpPr>
            <a:spLocks noChangeArrowheads="1"/>
          </p:cNvSpPr>
          <p:nvPr/>
        </p:nvSpPr>
        <p:spPr bwMode="auto">
          <a:xfrm>
            <a:off x="3733800" y="3810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2" name="Rectangle 21"/>
          <p:cNvSpPr>
            <a:spLocks noChangeArrowheads="1"/>
          </p:cNvSpPr>
          <p:nvPr/>
        </p:nvSpPr>
        <p:spPr bwMode="auto">
          <a:xfrm>
            <a:off x="3733800" y="4114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3" name="Rectangle 22"/>
          <p:cNvSpPr>
            <a:spLocks noChangeArrowheads="1"/>
          </p:cNvSpPr>
          <p:nvPr/>
        </p:nvSpPr>
        <p:spPr bwMode="auto">
          <a:xfrm>
            <a:off x="3733800" y="4419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4" name="Rectangle 23"/>
          <p:cNvSpPr>
            <a:spLocks noChangeArrowheads="1"/>
          </p:cNvSpPr>
          <p:nvPr/>
        </p:nvSpPr>
        <p:spPr bwMode="auto">
          <a:xfrm>
            <a:off x="3733800" y="4724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24"/>
          <p:cNvSpPr>
            <a:spLocks noChangeArrowheads="1"/>
          </p:cNvSpPr>
          <p:nvPr/>
        </p:nvSpPr>
        <p:spPr bwMode="auto">
          <a:xfrm>
            <a:off x="3733800" y="5029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25"/>
          <p:cNvSpPr>
            <a:spLocks noChangeArrowheads="1"/>
          </p:cNvSpPr>
          <p:nvPr/>
        </p:nvSpPr>
        <p:spPr bwMode="auto">
          <a:xfrm>
            <a:off x="3733800" y="5334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7" name="Rectangle 26"/>
          <p:cNvSpPr>
            <a:spLocks noChangeArrowheads="1"/>
          </p:cNvSpPr>
          <p:nvPr/>
        </p:nvSpPr>
        <p:spPr bwMode="auto">
          <a:xfrm>
            <a:off x="3733800" y="5638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8" name="Rectangle 27"/>
          <p:cNvSpPr>
            <a:spLocks noChangeArrowheads="1"/>
          </p:cNvSpPr>
          <p:nvPr/>
        </p:nvSpPr>
        <p:spPr bwMode="auto">
          <a:xfrm>
            <a:off x="3733800" y="5943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9" name="Text Box 28"/>
          <p:cNvSpPr txBox="1">
            <a:spLocks noChangeArrowheads="1"/>
          </p:cNvSpPr>
          <p:nvPr/>
        </p:nvSpPr>
        <p:spPr bwMode="auto">
          <a:xfrm>
            <a:off x="4191000" y="3810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PE0 – XIRQ</a:t>
            </a:r>
          </a:p>
        </p:txBody>
      </p:sp>
      <p:sp>
        <p:nvSpPr>
          <p:cNvPr id="22540" name="Text Box 29"/>
          <p:cNvSpPr txBox="1">
            <a:spLocks noChangeArrowheads="1"/>
          </p:cNvSpPr>
          <p:nvPr/>
        </p:nvSpPr>
        <p:spPr bwMode="auto">
          <a:xfrm>
            <a:off x="4191000" y="4114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PE1 – IRQ</a:t>
            </a:r>
          </a:p>
        </p:txBody>
      </p:sp>
      <p:sp>
        <p:nvSpPr>
          <p:cNvPr id="22541" name="Text Box 30"/>
          <p:cNvSpPr txBox="1">
            <a:spLocks noChangeArrowheads="1"/>
          </p:cNvSpPr>
          <p:nvPr/>
        </p:nvSpPr>
        <p:spPr bwMode="auto">
          <a:xfrm>
            <a:off x="4191000" y="4419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PE2 – R/W</a:t>
            </a:r>
          </a:p>
        </p:txBody>
      </p:sp>
      <p:sp>
        <p:nvSpPr>
          <p:cNvPr id="22542" name="Text Box 31"/>
          <p:cNvSpPr txBox="1">
            <a:spLocks noChangeArrowheads="1"/>
          </p:cNvSpPr>
          <p:nvPr/>
        </p:nvSpPr>
        <p:spPr bwMode="auto">
          <a:xfrm>
            <a:off x="4191000" y="4724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PE3 – LSTRB – TAGLO</a:t>
            </a:r>
          </a:p>
        </p:txBody>
      </p:sp>
      <p:sp>
        <p:nvSpPr>
          <p:cNvPr id="22543" name="Text Box 32"/>
          <p:cNvSpPr txBox="1">
            <a:spLocks noChangeArrowheads="1"/>
          </p:cNvSpPr>
          <p:nvPr/>
        </p:nvSpPr>
        <p:spPr bwMode="auto">
          <a:xfrm>
            <a:off x="4191000" y="5029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PE4 – ECLK </a:t>
            </a:r>
          </a:p>
        </p:txBody>
      </p:sp>
      <p:sp>
        <p:nvSpPr>
          <p:cNvPr id="22544" name="Text Box 33"/>
          <p:cNvSpPr txBox="1">
            <a:spLocks noChangeArrowheads="1"/>
          </p:cNvSpPr>
          <p:nvPr/>
        </p:nvSpPr>
        <p:spPr bwMode="auto">
          <a:xfrm>
            <a:off x="4191000" y="5334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PE5 – MODA – IPIPE0</a:t>
            </a:r>
          </a:p>
        </p:txBody>
      </p:sp>
      <p:sp>
        <p:nvSpPr>
          <p:cNvPr id="22545" name="Text Box 34"/>
          <p:cNvSpPr txBox="1">
            <a:spLocks noChangeArrowheads="1"/>
          </p:cNvSpPr>
          <p:nvPr/>
        </p:nvSpPr>
        <p:spPr bwMode="auto">
          <a:xfrm>
            <a:off x="4191000" y="5638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PE6 – MODB – IPIPE1</a:t>
            </a:r>
          </a:p>
        </p:txBody>
      </p:sp>
      <p:sp>
        <p:nvSpPr>
          <p:cNvPr id="22546" name="Text Box 35"/>
          <p:cNvSpPr txBox="1">
            <a:spLocks noChangeArrowheads="1"/>
          </p:cNvSpPr>
          <p:nvPr/>
        </p:nvSpPr>
        <p:spPr bwMode="auto">
          <a:xfrm>
            <a:off x="4191000" y="5943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PE7 – NOACC – XCLKS </a:t>
            </a:r>
          </a:p>
        </p:txBody>
      </p:sp>
      <p:sp>
        <p:nvSpPr>
          <p:cNvPr id="22547" name="Text Box 36"/>
          <p:cNvSpPr txBox="1">
            <a:spLocks noChangeArrowheads="1"/>
          </p:cNvSpPr>
          <p:nvPr/>
        </p:nvSpPr>
        <p:spPr bwMode="auto">
          <a:xfrm>
            <a:off x="1371600" y="4570413"/>
            <a:ext cx="1752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a:solidFill>
                  <a:srgbClr val="C00000"/>
                </a:solidFill>
              </a:rPr>
              <a:t>Port E pins and their alternate functions</a:t>
            </a:r>
          </a:p>
        </p:txBody>
      </p:sp>
      <p:sp>
        <p:nvSpPr>
          <p:cNvPr id="22548" name="Line 37"/>
          <p:cNvSpPr>
            <a:spLocks noChangeShapeType="1"/>
          </p:cNvSpPr>
          <p:nvPr/>
        </p:nvSpPr>
        <p:spPr bwMode="auto">
          <a:xfrm>
            <a:off x="4732338" y="4767263"/>
            <a:ext cx="6096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38"/>
          <p:cNvSpPr>
            <a:spLocks noChangeShapeType="1"/>
          </p:cNvSpPr>
          <p:nvPr/>
        </p:nvSpPr>
        <p:spPr bwMode="auto">
          <a:xfrm>
            <a:off x="5534025" y="4770438"/>
            <a:ext cx="6096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39"/>
          <p:cNvSpPr>
            <a:spLocks noChangeShapeType="1"/>
          </p:cNvSpPr>
          <p:nvPr/>
        </p:nvSpPr>
        <p:spPr bwMode="auto">
          <a:xfrm>
            <a:off x="5581650" y="5995988"/>
            <a:ext cx="6096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40"/>
          <p:cNvSpPr>
            <a:spLocks noChangeShapeType="1"/>
          </p:cNvSpPr>
          <p:nvPr/>
        </p:nvSpPr>
        <p:spPr bwMode="auto">
          <a:xfrm>
            <a:off x="4765675" y="3867150"/>
            <a:ext cx="4572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41"/>
          <p:cNvSpPr>
            <a:spLocks noChangeShapeType="1"/>
          </p:cNvSpPr>
          <p:nvPr/>
        </p:nvSpPr>
        <p:spPr bwMode="auto">
          <a:xfrm>
            <a:off x="4740275" y="4173538"/>
            <a:ext cx="3810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42"/>
          <p:cNvSpPr>
            <a:spLocks noChangeShapeType="1"/>
          </p:cNvSpPr>
          <p:nvPr/>
        </p:nvSpPr>
        <p:spPr bwMode="auto">
          <a:xfrm>
            <a:off x="4953000" y="4495800"/>
            <a:ext cx="1524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25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25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2493494-8BFC-4E15-907D-4D8D952FC9D2}" type="slidenum">
              <a:rPr lang="en-US" altLang="en-US" sz="1600">
                <a:solidFill>
                  <a:srgbClr val="C00000"/>
                </a:solidFill>
              </a:rPr>
              <a:pPr/>
              <a:t>11</a:t>
            </a:fld>
            <a:endParaRPr lang="en-US" altLang="en-US" sz="1600" b="0" i="0">
              <a:solidFill>
                <a:srgbClr val="C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78"/>
          <p:cNvSpPr txBox="1">
            <a:spLocks noChangeArrowheads="1"/>
          </p:cNvSpPr>
          <p:nvPr/>
        </p:nvSpPr>
        <p:spPr bwMode="auto">
          <a:xfrm>
            <a:off x="457200" y="788988"/>
            <a:ext cx="8305800"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rgbClr val="C00000"/>
                </a:solidFill>
              </a:rPr>
              <a:t>The PE7 pin serves three functions:</a:t>
            </a:r>
          </a:p>
          <a:p>
            <a:pPr>
              <a:lnSpc>
                <a:spcPct val="90000"/>
              </a:lnSpc>
              <a:spcBef>
                <a:spcPct val="40000"/>
              </a:spcBef>
              <a:buClr>
                <a:srgbClr val="C00000"/>
              </a:buClr>
              <a:buFont typeface="Wingdings" pitchFamily="2" charset="2"/>
              <a:buAutoNum type="arabicPeriod"/>
            </a:pPr>
            <a:r>
              <a:rPr lang="en-US" altLang="en-US" sz="2000"/>
              <a:t>A general-purpose I/O pin</a:t>
            </a:r>
          </a:p>
          <a:p>
            <a:pPr>
              <a:lnSpc>
                <a:spcPct val="90000"/>
              </a:lnSpc>
              <a:spcBef>
                <a:spcPct val="40000"/>
              </a:spcBef>
              <a:buClr>
                <a:srgbClr val="C00000"/>
              </a:buClr>
              <a:buFont typeface="Wingdings" pitchFamily="2" charset="2"/>
              <a:buAutoNum type="arabicPeriod"/>
            </a:pPr>
            <a:r>
              <a:rPr lang="en-US" altLang="en-US" sz="2000"/>
              <a:t>A signal that indicates the MCU is not accessing external memory</a:t>
            </a:r>
          </a:p>
          <a:p>
            <a:pPr>
              <a:lnSpc>
                <a:spcPct val="90000"/>
              </a:lnSpc>
              <a:spcBef>
                <a:spcPct val="40000"/>
              </a:spcBef>
              <a:buClr>
                <a:srgbClr val="C00000"/>
              </a:buClr>
              <a:buFont typeface="Wingdings" pitchFamily="2" charset="2"/>
              <a:buAutoNum type="arabicPeriod"/>
            </a:pPr>
            <a:r>
              <a:rPr lang="en-US" altLang="en-US" sz="2000"/>
              <a:t>A signal that selects between the </a:t>
            </a:r>
            <a:r>
              <a:rPr lang="en-US" altLang="en-US" sz="2000" i="1"/>
              <a:t>external clock</a:t>
            </a:r>
            <a:r>
              <a:rPr lang="en-US" altLang="en-US" sz="2000"/>
              <a:t> or </a:t>
            </a:r>
            <a:r>
              <a:rPr lang="en-US" altLang="en-US" sz="2000" i="1"/>
              <a:t>crystal oscillator</a:t>
            </a:r>
            <a:r>
              <a:rPr lang="en-US" altLang="en-US" sz="2000"/>
              <a:t> signal as the clock input to the HCS</a:t>
            </a:r>
          </a:p>
          <a:p>
            <a:pPr>
              <a:spcBef>
                <a:spcPct val="50000"/>
              </a:spcBef>
            </a:pPr>
            <a:r>
              <a:rPr lang="en-US" altLang="en-US">
                <a:solidFill>
                  <a:srgbClr val="C00000"/>
                </a:solidFill>
              </a:rPr>
              <a:t>The PE6 and PE5 pins serve three functions:</a:t>
            </a:r>
          </a:p>
          <a:p>
            <a:pPr>
              <a:lnSpc>
                <a:spcPct val="90000"/>
              </a:lnSpc>
              <a:spcBef>
                <a:spcPct val="40000"/>
              </a:spcBef>
              <a:buClr>
                <a:srgbClr val="C00000"/>
              </a:buClr>
              <a:buFont typeface="Wingdings" pitchFamily="2" charset="2"/>
              <a:buAutoNum type="arabicPeriod"/>
            </a:pPr>
            <a:r>
              <a:rPr lang="en-US" altLang="en-US" sz="2000"/>
              <a:t>A general-purpose I/O pins (in single-chip mode)</a:t>
            </a:r>
          </a:p>
          <a:p>
            <a:pPr>
              <a:lnSpc>
                <a:spcPct val="90000"/>
              </a:lnSpc>
              <a:spcBef>
                <a:spcPct val="40000"/>
              </a:spcBef>
              <a:buClr>
                <a:srgbClr val="C00000"/>
              </a:buClr>
              <a:buFont typeface="Wingdings" pitchFamily="2" charset="2"/>
              <a:buAutoNum type="arabicPeriod"/>
            </a:pPr>
            <a:r>
              <a:rPr lang="en-US" altLang="en-US" sz="2000"/>
              <a:t>Signals that set the operation mode of the HCS12 after reset</a:t>
            </a:r>
          </a:p>
          <a:p>
            <a:pPr>
              <a:lnSpc>
                <a:spcPct val="90000"/>
              </a:lnSpc>
              <a:spcBef>
                <a:spcPct val="40000"/>
              </a:spcBef>
              <a:buClr>
                <a:srgbClr val="C00000"/>
              </a:buClr>
              <a:buFont typeface="Wingdings" pitchFamily="2" charset="2"/>
              <a:buAutoNum type="arabicPeriod"/>
            </a:pPr>
            <a:r>
              <a:rPr lang="en-US" altLang="en-US" sz="2000"/>
              <a:t>Instruction queue tracking signals (in expanded mode)</a:t>
            </a:r>
          </a:p>
          <a:p>
            <a:pPr>
              <a:spcBef>
                <a:spcPct val="50000"/>
              </a:spcBef>
            </a:pPr>
            <a:r>
              <a:rPr lang="en-US" altLang="en-US">
                <a:solidFill>
                  <a:srgbClr val="C00000"/>
                </a:solidFill>
              </a:rPr>
              <a:t>The PE4 pin has two functions:</a:t>
            </a:r>
          </a:p>
          <a:p>
            <a:pPr>
              <a:lnSpc>
                <a:spcPct val="90000"/>
              </a:lnSpc>
              <a:spcBef>
                <a:spcPct val="40000"/>
              </a:spcBef>
              <a:buClr>
                <a:srgbClr val="C00000"/>
              </a:buClr>
              <a:buFont typeface="Wingdings" pitchFamily="2" charset="2"/>
              <a:buAutoNum type="arabicPeriod"/>
            </a:pPr>
            <a:r>
              <a:rPr lang="en-US" altLang="en-US" sz="2000"/>
              <a:t>A general-purpose I/O pin (in single-chip mode)</a:t>
            </a:r>
          </a:p>
          <a:p>
            <a:pPr>
              <a:lnSpc>
                <a:spcPct val="90000"/>
              </a:lnSpc>
              <a:spcBef>
                <a:spcPct val="40000"/>
              </a:spcBef>
              <a:buClr>
                <a:srgbClr val="C00000"/>
              </a:buClr>
              <a:buFont typeface="Wingdings" pitchFamily="2" charset="2"/>
              <a:buAutoNum type="arabicPeriod"/>
            </a:pPr>
            <a:r>
              <a:rPr lang="en-US" altLang="en-US" sz="2000"/>
              <a:t>The E clock output (in expanded mode)</a:t>
            </a:r>
            <a:endParaRPr lang="en-US" altLang="en-US"/>
          </a:p>
        </p:txBody>
      </p:sp>
      <p:sp>
        <p:nvSpPr>
          <p:cNvPr id="23555" name="Text Box 179"/>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a:t>
            </a:r>
            <a:r>
              <a:rPr lang="en-US" altLang="en-US" i="1" u="sng">
                <a:solidFill>
                  <a:srgbClr val="C00000"/>
                </a:solidFill>
              </a:rPr>
              <a:t>Cont’d …</a:t>
            </a:r>
          </a:p>
        </p:txBody>
      </p:sp>
      <p:sp>
        <p:nvSpPr>
          <p:cNvPr id="2355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355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35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04483EE-7AE5-45B7-B14C-BFEC9E163F69}" type="slidenum">
              <a:rPr lang="en-US" altLang="en-US" sz="1600">
                <a:solidFill>
                  <a:srgbClr val="C00000"/>
                </a:solidFill>
              </a:rPr>
              <a:pPr/>
              <a:t>12</a:t>
            </a:fld>
            <a:endParaRPr lang="en-US" altLang="en-US" sz="1600" b="0" i="0">
              <a:solidFill>
                <a:srgbClr val="C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01"/>
          <p:cNvSpPr txBox="1">
            <a:spLocks noChangeArrowheads="1"/>
          </p:cNvSpPr>
          <p:nvPr/>
        </p:nvSpPr>
        <p:spPr bwMode="auto">
          <a:xfrm>
            <a:off x="457200" y="407988"/>
            <a:ext cx="8305800" cy="622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rgbClr val="C00000"/>
                </a:solidFill>
              </a:rPr>
              <a:t>The PE3 pin has three functions:</a:t>
            </a:r>
          </a:p>
          <a:p>
            <a:pPr>
              <a:lnSpc>
                <a:spcPct val="90000"/>
              </a:lnSpc>
              <a:spcBef>
                <a:spcPct val="40000"/>
              </a:spcBef>
              <a:buClr>
                <a:srgbClr val="C00000"/>
              </a:buClr>
              <a:buFont typeface="Wingdings" pitchFamily="2" charset="2"/>
              <a:buAutoNum type="arabicPeriod"/>
            </a:pPr>
            <a:r>
              <a:rPr lang="en-US" altLang="en-US" sz="2000"/>
              <a:t>A general-purpose I/O pin (in single-chip mode)</a:t>
            </a:r>
          </a:p>
          <a:p>
            <a:pPr>
              <a:lnSpc>
                <a:spcPct val="90000"/>
              </a:lnSpc>
              <a:spcBef>
                <a:spcPct val="40000"/>
              </a:spcBef>
              <a:buClr>
                <a:srgbClr val="C00000"/>
              </a:buClr>
              <a:buFont typeface="Wingdings" pitchFamily="2" charset="2"/>
              <a:buAutoNum type="arabicPeriod"/>
            </a:pPr>
            <a:r>
              <a:rPr lang="en-US" altLang="en-US" sz="2000"/>
              <a:t>The LCD front-plane segment driver output pin (in H family)</a:t>
            </a:r>
          </a:p>
          <a:p>
            <a:pPr>
              <a:lnSpc>
                <a:spcPct val="90000"/>
              </a:lnSpc>
              <a:spcBef>
                <a:spcPct val="40000"/>
              </a:spcBef>
              <a:buClr>
                <a:srgbClr val="C00000"/>
              </a:buClr>
              <a:buFont typeface="Wingdings" pitchFamily="2" charset="2"/>
              <a:buAutoNum type="arabicPeriod"/>
            </a:pPr>
            <a:r>
              <a:rPr lang="en-US" altLang="en-US" sz="2000"/>
              <a:t>The low-byte strobe signal to indicate the type of access (in expanded mode)</a:t>
            </a:r>
          </a:p>
          <a:p>
            <a:pPr>
              <a:spcBef>
                <a:spcPct val="50000"/>
              </a:spcBef>
            </a:pPr>
            <a:r>
              <a:rPr lang="en-US" altLang="en-US">
                <a:solidFill>
                  <a:srgbClr val="C00000"/>
                </a:solidFill>
              </a:rPr>
              <a:t>The PE2 pin has two functions:</a:t>
            </a:r>
          </a:p>
          <a:p>
            <a:pPr>
              <a:lnSpc>
                <a:spcPct val="90000"/>
              </a:lnSpc>
              <a:spcBef>
                <a:spcPct val="40000"/>
              </a:spcBef>
              <a:buClr>
                <a:srgbClr val="C00000"/>
              </a:buClr>
              <a:buFont typeface="Wingdings" pitchFamily="2" charset="2"/>
              <a:buAutoNum type="arabicPeriod"/>
            </a:pPr>
            <a:r>
              <a:rPr lang="en-US" altLang="en-US" sz="2000"/>
              <a:t>A general-purpose I/O pins (in single-chip mode)</a:t>
            </a:r>
          </a:p>
          <a:p>
            <a:pPr>
              <a:lnSpc>
                <a:spcPct val="90000"/>
              </a:lnSpc>
              <a:spcBef>
                <a:spcPct val="40000"/>
              </a:spcBef>
              <a:buClr>
                <a:srgbClr val="C00000"/>
              </a:buClr>
              <a:buFont typeface="Wingdings" pitchFamily="2" charset="2"/>
              <a:buAutoNum type="arabicPeriod"/>
            </a:pPr>
            <a:r>
              <a:rPr lang="en-US" altLang="en-US" sz="2000"/>
              <a:t>A signal to indicate whether the current bus cycle is a read cycle or a write cycle (in expanded mode)</a:t>
            </a:r>
          </a:p>
          <a:p>
            <a:pPr>
              <a:spcBef>
                <a:spcPct val="50000"/>
              </a:spcBef>
            </a:pPr>
            <a:r>
              <a:rPr lang="en-US" altLang="en-US">
                <a:solidFill>
                  <a:srgbClr val="C00000"/>
                </a:solidFill>
              </a:rPr>
              <a:t>The PE1 pin has two functions:</a:t>
            </a:r>
          </a:p>
          <a:p>
            <a:pPr>
              <a:lnSpc>
                <a:spcPct val="90000"/>
              </a:lnSpc>
              <a:spcBef>
                <a:spcPct val="40000"/>
              </a:spcBef>
              <a:buClr>
                <a:srgbClr val="C00000"/>
              </a:buClr>
              <a:buFont typeface="Wingdings" pitchFamily="2" charset="2"/>
              <a:buAutoNum type="arabicPeriod"/>
            </a:pPr>
            <a:r>
              <a:rPr lang="en-US" altLang="en-US" sz="2000"/>
              <a:t>A general-purpose I/O pin</a:t>
            </a:r>
          </a:p>
          <a:p>
            <a:pPr>
              <a:lnSpc>
                <a:spcPct val="90000"/>
              </a:lnSpc>
              <a:spcBef>
                <a:spcPct val="40000"/>
              </a:spcBef>
              <a:buClr>
                <a:srgbClr val="C00000"/>
              </a:buClr>
              <a:buFont typeface="Wingdings" pitchFamily="2" charset="2"/>
              <a:buAutoNum type="arabicPeriod"/>
            </a:pPr>
            <a:r>
              <a:rPr lang="en-US" altLang="en-US" sz="2000"/>
              <a:t>The IRQ input</a:t>
            </a:r>
          </a:p>
          <a:p>
            <a:pPr>
              <a:spcBef>
                <a:spcPct val="50000"/>
              </a:spcBef>
            </a:pPr>
            <a:r>
              <a:rPr lang="en-US" altLang="en-US">
                <a:solidFill>
                  <a:srgbClr val="C00000"/>
                </a:solidFill>
              </a:rPr>
              <a:t>The PE0 pin has two functions:</a:t>
            </a:r>
          </a:p>
          <a:p>
            <a:pPr>
              <a:lnSpc>
                <a:spcPct val="90000"/>
              </a:lnSpc>
              <a:spcBef>
                <a:spcPct val="40000"/>
              </a:spcBef>
              <a:buClr>
                <a:srgbClr val="C00000"/>
              </a:buClr>
              <a:buFont typeface="Wingdings" pitchFamily="2" charset="2"/>
              <a:buAutoNum type="arabicPeriod"/>
            </a:pPr>
            <a:r>
              <a:rPr lang="en-US" altLang="en-US" sz="2000"/>
              <a:t>A general-purpose I/O pin</a:t>
            </a:r>
          </a:p>
          <a:p>
            <a:pPr>
              <a:lnSpc>
                <a:spcPct val="90000"/>
              </a:lnSpc>
              <a:spcBef>
                <a:spcPct val="40000"/>
              </a:spcBef>
              <a:buClr>
                <a:srgbClr val="C00000"/>
              </a:buClr>
              <a:buFont typeface="Wingdings" pitchFamily="2" charset="2"/>
              <a:buAutoNum type="arabicPeriod"/>
            </a:pPr>
            <a:r>
              <a:rPr lang="en-US" altLang="en-US" sz="2000"/>
              <a:t>The XIRQ input</a:t>
            </a:r>
            <a:endParaRPr lang="en-US" altLang="en-US"/>
          </a:p>
        </p:txBody>
      </p:sp>
      <p:sp>
        <p:nvSpPr>
          <p:cNvPr id="24579" name="Line 102"/>
          <p:cNvSpPr>
            <a:spLocks noChangeShapeType="1"/>
          </p:cNvSpPr>
          <p:nvPr/>
        </p:nvSpPr>
        <p:spPr bwMode="auto">
          <a:xfrm>
            <a:off x="1447800" y="49530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Line 103"/>
          <p:cNvSpPr>
            <a:spLocks noChangeShapeType="1"/>
          </p:cNvSpPr>
          <p:nvPr/>
        </p:nvSpPr>
        <p:spPr bwMode="auto">
          <a:xfrm>
            <a:off x="1465263" y="6324600"/>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Text Box 104"/>
          <p:cNvSpPr txBox="1">
            <a:spLocks noChangeArrowheads="1"/>
          </p:cNvSpPr>
          <p:nvPr/>
        </p:nvSpPr>
        <p:spPr bwMode="auto">
          <a:xfrm>
            <a:off x="304800" y="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a:t>
            </a:r>
            <a:r>
              <a:rPr lang="en-US" altLang="en-US" i="1" u="sng">
                <a:solidFill>
                  <a:srgbClr val="C00000"/>
                </a:solidFill>
              </a:rPr>
              <a:t>Cont’d …</a:t>
            </a:r>
          </a:p>
        </p:txBody>
      </p:sp>
      <p:sp>
        <p:nvSpPr>
          <p:cNvPr id="2458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458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458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41EB4B7-1C6C-42BF-8302-376B2997EE34}" type="slidenum">
              <a:rPr lang="en-US" altLang="en-US" sz="1600">
                <a:solidFill>
                  <a:srgbClr val="C00000"/>
                </a:solidFill>
              </a:rPr>
              <a:pPr/>
              <a:t>13</a:t>
            </a:fld>
            <a:endParaRPr lang="en-US" altLang="en-US" sz="1600" b="0" i="0">
              <a:solidFill>
                <a:srgbClr val="C0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11"/>
          <p:cNvSpPr txBox="1">
            <a:spLocks noChangeArrowheads="1"/>
          </p:cNvSpPr>
          <p:nvPr/>
        </p:nvSpPr>
        <p:spPr bwMode="auto">
          <a:xfrm>
            <a:off x="304800" y="388938"/>
            <a:ext cx="83058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 E Registers:</a:t>
            </a:r>
            <a:endParaRPr lang="en-US" altLang="en-US" b="1" dirty="0">
              <a:solidFill>
                <a:srgbClr val="C00000"/>
              </a:solidFill>
            </a:endParaRPr>
          </a:p>
          <a:p>
            <a:pPr>
              <a:lnSpc>
                <a:spcPct val="90000"/>
              </a:lnSpc>
              <a:spcBef>
                <a:spcPct val="40000"/>
              </a:spcBef>
              <a:buClr>
                <a:srgbClr val="603000"/>
              </a:buClr>
              <a:buFont typeface="Wingdings" pitchFamily="2" charset="2"/>
              <a:buNone/>
            </a:pPr>
            <a:r>
              <a:rPr lang="en-US" altLang="en-US" dirty="0"/>
              <a:t>In addition to the </a:t>
            </a:r>
            <a:r>
              <a:rPr lang="en-US" altLang="en-US" dirty="0">
                <a:solidFill>
                  <a:srgbClr val="C00000"/>
                </a:solidFill>
              </a:rPr>
              <a:t>DDRE</a:t>
            </a:r>
            <a:r>
              <a:rPr lang="en-US" altLang="en-US" dirty="0"/>
              <a:t> and </a:t>
            </a:r>
            <a:r>
              <a:rPr lang="en-US" altLang="en-US" dirty="0">
                <a:solidFill>
                  <a:srgbClr val="C00000"/>
                </a:solidFill>
              </a:rPr>
              <a:t>PORTE </a:t>
            </a:r>
            <a:r>
              <a:rPr lang="en-US" altLang="en-US" dirty="0"/>
              <a:t>registers, port E also has the following registers:</a:t>
            </a:r>
          </a:p>
          <a:p>
            <a:pPr lvl="1">
              <a:lnSpc>
                <a:spcPct val="90000"/>
              </a:lnSpc>
              <a:spcBef>
                <a:spcPct val="40000"/>
              </a:spcBef>
              <a:buClr>
                <a:srgbClr val="C00000"/>
              </a:buClr>
              <a:buFont typeface="Wingdings" pitchFamily="2" charset="2"/>
              <a:buChar char="§"/>
            </a:pPr>
            <a:r>
              <a:rPr lang="en-US" altLang="en-US" dirty="0"/>
              <a:t> Port E assignment register (</a:t>
            </a:r>
            <a:r>
              <a:rPr lang="en-US" altLang="en-US" dirty="0">
                <a:solidFill>
                  <a:srgbClr val="C00000"/>
                </a:solidFill>
              </a:rPr>
              <a:t>PEAR</a:t>
            </a:r>
            <a:r>
              <a:rPr lang="en-US" altLang="en-US" dirty="0"/>
              <a:t>)</a:t>
            </a:r>
          </a:p>
          <a:p>
            <a:pPr lvl="1">
              <a:lnSpc>
                <a:spcPct val="90000"/>
              </a:lnSpc>
              <a:spcBef>
                <a:spcPct val="40000"/>
              </a:spcBef>
              <a:buClr>
                <a:srgbClr val="C00000"/>
              </a:buClr>
              <a:buFont typeface="Wingdings" pitchFamily="2" charset="2"/>
              <a:buChar char="§"/>
            </a:pPr>
            <a:r>
              <a:rPr lang="en-US" altLang="en-US" dirty="0"/>
              <a:t> Mode register (</a:t>
            </a:r>
            <a:r>
              <a:rPr lang="en-US" altLang="en-US" dirty="0">
                <a:solidFill>
                  <a:srgbClr val="C00000"/>
                </a:solidFill>
              </a:rPr>
              <a:t>MODE</a:t>
            </a:r>
            <a:r>
              <a:rPr lang="en-US" altLang="en-US" dirty="0"/>
              <a:t>)</a:t>
            </a:r>
          </a:p>
          <a:p>
            <a:pPr lvl="1">
              <a:lnSpc>
                <a:spcPct val="90000"/>
              </a:lnSpc>
              <a:spcBef>
                <a:spcPct val="40000"/>
              </a:spcBef>
              <a:buClr>
                <a:srgbClr val="C00000"/>
              </a:buClr>
              <a:buFont typeface="Wingdings" pitchFamily="2" charset="2"/>
              <a:buChar char="§"/>
            </a:pPr>
            <a:r>
              <a:rPr lang="en-US" altLang="en-US" dirty="0"/>
              <a:t> Pull-up control register (</a:t>
            </a:r>
            <a:r>
              <a:rPr lang="en-US" altLang="en-US" dirty="0">
                <a:solidFill>
                  <a:srgbClr val="C00000"/>
                </a:solidFill>
              </a:rPr>
              <a:t>PUCR</a:t>
            </a:r>
            <a:r>
              <a:rPr lang="en-US" altLang="en-US" dirty="0"/>
              <a:t>)</a:t>
            </a:r>
          </a:p>
          <a:p>
            <a:pPr lvl="1">
              <a:lnSpc>
                <a:spcPct val="90000"/>
              </a:lnSpc>
              <a:spcBef>
                <a:spcPct val="40000"/>
              </a:spcBef>
              <a:buClr>
                <a:srgbClr val="C00000"/>
              </a:buClr>
              <a:buFont typeface="Wingdings" pitchFamily="2" charset="2"/>
              <a:buChar char="§"/>
            </a:pPr>
            <a:r>
              <a:rPr lang="en-US" altLang="en-US" dirty="0"/>
              <a:t> Reduced drive register (</a:t>
            </a:r>
            <a:r>
              <a:rPr lang="en-US" altLang="en-US" dirty="0">
                <a:solidFill>
                  <a:srgbClr val="C00000"/>
                </a:solidFill>
              </a:rPr>
              <a:t>RDRIV</a:t>
            </a:r>
            <a:r>
              <a:rPr lang="en-US" altLang="en-US" dirty="0"/>
              <a:t>)</a:t>
            </a:r>
          </a:p>
          <a:p>
            <a:pPr lvl="1">
              <a:lnSpc>
                <a:spcPct val="90000"/>
              </a:lnSpc>
              <a:spcBef>
                <a:spcPct val="40000"/>
              </a:spcBef>
              <a:buClr>
                <a:srgbClr val="C00000"/>
              </a:buClr>
              <a:buFont typeface="Wingdings" pitchFamily="2" charset="2"/>
              <a:buChar char="§"/>
            </a:pPr>
            <a:r>
              <a:rPr lang="en-US" altLang="en-US" dirty="0"/>
              <a:t> External bus interface control register (</a:t>
            </a:r>
            <a:r>
              <a:rPr lang="en-US" altLang="en-US" dirty="0">
                <a:solidFill>
                  <a:srgbClr val="C00000"/>
                </a:solidFill>
              </a:rPr>
              <a:t>EBICTL</a:t>
            </a:r>
            <a:r>
              <a:rPr lang="en-US" altLang="en-US" dirty="0"/>
              <a:t>)</a:t>
            </a:r>
          </a:p>
          <a:p>
            <a:pPr>
              <a:lnSpc>
                <a:spcPct val="90000"/>
              </a:lnSpc>
              <a:spcBef>
                <a:spcPct val="40000"/>
              </a:spcBef>
              <a:buClr>
                <a:srgbClr val="603000"/>
              </a:buClr>
              <a:buFont typeface="Wingdings" pitchFamily="2" charset="2"/>
              <a:buNone/>
            </a:pPr>
            <a:r>
              <a:rPr lang="en-US" altLang="en-US" dirty="0">
                <a:solidFill>
                  <a:srgbClr val="C00000"/>
                </a:solidFill>
              </a:rPr>
              <a:t>Port E Assignment Register (PEAR)</a:t>
            </a:r>
          </a:p>
          <a:p>
            <a:pPr>
              <a:lnSpc>
                <a:spcPct val="90000"/>
              </a:lnSpc>
              <a:spcBef>
                <a:spcPct val="40000"/>
              </a:spcBef>
              <a:buClr>
                <a:srgbClr val="603000"/>
              </a:buClr>
              <a:buFont typeface="Wingdings" pitchFamily="2" charset="2"/>
              <a:buNone/>
            </a:pPr>
            <a:r>
              <a:rPr lang="en-US" altLang="en-US" dirty="0"/>
              <a:t>	In expanded mode, this register assigns the function of each port E pin. The PEAR register is not accessible for reads or writes in peripheral mode. The pin assignment for PEAR register is as follows:</a:t>
            </a:r>
          </a:p>
        </p:txBody>
      </p:sp>
      <p:sp>
        <p:nvSpPr>
          <p:cNvPr id="2560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560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56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4FD6802-09BC-4ABA-9FAB-022B31900D9D}" type="slidenum">
              <a:rPr lang="en-US" altLang="en-US" sz="1600">
                <a:solidFill>
                  <a:srgbClr val="C00000"/>
                </a:solidFill>
              </a:rPr>
              <a:pPr/>
              <a:t>14</a:t>
            </a:fld>
            <a:endParaRPr lang="en-US" altLang="en-US" sz="1600" b="0" i="0">
              <a:solidFill>
                <a:srgbClr val="C000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9"/>
          <p:cNvSpPr txBox="1">
            <a:spLocks noChangeArrowheads="1"/>
          </p:cNvSpPr>
          <p:nvPr/>
        </p:nvSpPr>
        <p:spPr bwMode="auto">
          <a:xfrm>
            <a:off x="3048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NOACCE</a:t>
            </a:r>
          </a:p>
        </p:txBody>
      </p:sp>
      <p:sp>
        <p:nvSpPr>
          <p:cNvPr id="26627" name="Text Box 10"/>
          <p:cNvSpPr txBox="1">
            <a:spLocks noChangeArrowheads="1"/>
          </p:cNvSpPr>
          <p:nvPr/>
        </p:nvSpPr>
        <p:spPr bwMode="auto">
          <a:xfrm>
            <a:off x="13716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6628" name="Text Box 11"/>
          <p:cNvSpPr txBox="1">
            <a:spLocks noChangeArrowheads="1"/>
          </p:cNvSpPr>
          <p:nvPr/>
        </p:nvSpPr>
        <p:spPr bwMode="auto">
          <a:xfrm>
            <a:off x="24384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PIPOE</a:t>
            </a:r>
          </a:p>
        </p:txBody>
      </p:sp>
      <p:sp>
        <p:nvSpPr>
          <p:cNvPr id="26629" name="Text Box 12"/>
          <p:cNvSpPr txBox="1">
            <a:spLocks noChangeArrowheads="1"/>
          </p:cNvSpPr>
          <p:nvPr/>
        </p:nvSpPr>
        <p:spPr bwMode="auto">
          <a:xfrm>
            <a:off x="35052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NECLK</a:t>
            </a:r>
          </a:p>
        </p:txBody>
      </p:sp>
      <p:sp>
        <p:nvSpPr>
          <p:cNvPr id="26630" name="Text Box 13"/>
          <p:cNvSpPr txBox="1">
            <a:spLocks noChangeArrowheads="1"/>
          </p:cNvSpPr>
          <p:nvPr/>
        </p:nvSpPr>
        <p:spPr bwMode="auto">
          <a:xfrm>
            <a:off x="45720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LSTRE</a:t>
            </a:r>
          </a:p>
        </p:txBody>
      </p:sp>
      <p:sp>
        <p:nvSpPr>
          <p:cNvPr id="26631" name="Text Box 14"/>
          <p:cNvSpPr txBox="1">
            <a:spLocks noChangeArrowheads="1"/>
          </p:cNvSpPr>
          <p:nvPr/>
        </p:nvSpPr>
        <p:spPr bwMode="auto">
          <a:xfrm>
            <a:off x="56388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6632" name="Text Box 15"/>
          <p:cNvSpPr txBox="1">
            <a:spLocks noChangeArrowheads="1"/>
          </p:cNvSpPr>
          <p:nvPr/>
        </p:nvSpPr>
        <p:spPr bwMode="auto">
          <a:xfrm>
            <a:off x="67056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RDWE</a:t>
            </a:r>
          </a:p>
        </p:txBody>
      </p:sp>
      <p:sp>
        <p:nvSpPr>
          <p:cNvPr id="26633" name="Text Box 16"/>
          <p:cNvSpPr txBox="1">
            <a:spLocks noChangeArrowheads="1"/>
          </p:cNvSpPr>
          <p:nvPr/>
        </p:nvSpPr>
        <p:spPr bwMode="auto">
          <a:xfrm>
            <a:off x="77724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6634" name="Text Box 18"/>
          <p:cNvSpPr txBox="1">
            <a:spLocks noChangeArrowheads="1"/>
          </p:cNvSpPr>
          <p:nvPr/>
        </p:nvSpPr>
        <p:spPr bwMode="auto">
          <a:xfrm>
            <a:off x="80772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26635" name="Text Box 19"/>
          <p:cNvSpPr txBox="1">
            <a:spLocks noChangeArrowheads="1"/>
          </p:cNvSpPr>
          <p:nvPr/>
        </p:nvSpPr>
        <p:spPr bwMode="auto">
          <a:xfrm>
            <a:off x="70104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1</a:t>
            </a:r>
          </a:p>
        </p:txBody>
      </p:sp>
      <p:sp>
        <p:nvSpPr>
          <p:cNvPr id="26636" name="Text Box 20"/>
          <p:cNvSpPr txBox="1">
            <a:spLocks noChangeArrowheads="1"/>
          </p:cNvSpPr>
          <p:nvPr/>
        </p:nvSpPr>
        <p:spPr bwMode="auto">
          <a:xfrm>
            <a:off x="59436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2</a:t>
            </a:r>
          </a:p>
        </p:txBody>
      </p:sp>
      <p:sp>
        <p:nvSpPr>
          <p:cNvPr id="26637" name="Text Box 21"/>
          <p:cNvSpPr txBox="1">
            <a:spLocks noChangeArrowheads="1"/>
          </p:cNvSpPr>
          <p:nvPr/>
        </p:nvSpPr>
        <p:spPr bwMode="auto">
          <a:xfrm>
            <a:off x="48768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3</a:t>
            </a:r>
          </a:p>
        </p:txBody>
      </p:sp>
      <p:sp>
        <p:nvSpPr>
          <p:cNvPr id="26638" name="Text Box 22"/>
          <p:cNvSpPr txBox="1">
            <a:spLocks noChangeArrowheads="1"/>
          </p:cNvSpPr>
          <p:nvPr/>
        </p:nvSpPr>
        <p:spPr bwMode="auto">
          <a:xfrm>
            <a:off x="38100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4</a:t>
            </a:r>
          </a:p>
        </p:txBody>
      </p:sp>
      <p:sp>
        <p:nvSpPr>
          <p:cNvPr id="26639" name="Text Box 23"/>
          <p:cNvSpPr txBox="1">
            <a:spLocks noChangeArrowheads="1"/>
          </p:cNvSpPr>
          <p:nvPr/>
        </p:nvSpPr>
        <p:spPr bwMode="auto">
          <a:xfrm>
            <a:off x="27432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5</a:t>
            </a:r>
          </a:p>
        </p:txBody>
      </p:sp>
      <p:sp>
        <p:nvSpPr>
          <p:cNvPr id="26640" name="Text Box 24"/>
          <p:cNvSpPr txBox="1">
            <a:spLocks noChangeArrowheads="1"/>
          </p:cNvSpPr>
          <p:nvPr/>
        </p:nvSpPr>
        <p:spPr bwMode="auto">
          <a:xfrm>
            <a:off x="16764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6</a:t>
            </a:r>
          </a:p>
        </p:txBody>
      </p:sp>
      <p:sp>
        <p:nvSpPr>
          <p:cNvPr id="26641" name="Text Box 25"/>
          <p:cNvSpPr txBox="1">
            <a:spLocks noChangeArrowheads="1"/>
          </p:cNvSpPr>
          <p:nvPr/>
        </p:nvSpPr>
        <p:spPr bwMode="auto">
          <a:xfrm>
            <a:off x="6096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7</a:t>
            </a:r>
          </a:p>
        </p:txBody>
      </p:sp>
      <p:sp>
        <p:nvSpPr>
          <p:cNvPr id="26642" name="Text Box 26"/>
          <p:cNvSpPr txBox="1">
            <a:spLocks noChangeArrowheads="1"/>
          </p:cNvSpPr>
          <p:nvPr/>
        </p:nvSpPr>
        <p:spPr bwMode="auto">
          <a:xfrm>
            <a:off x="381000" y="1981200"/>
            <a:ext cx="8458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NOACCE: </a:t>
            </a:r>
            <a:r>
              <a:rPr lang="en-US" altLang="en-US" sz="1600" i="1"/>
              <a:t>No Access output enable. </a:t>
            </a:r>
            <a:r>
              <a:rPr lang="en-US" altLang="en-US" sz="1600"/>
              <a:t>Can be read/written any time.</a:t>
            </a:r>
          </a:p>
          <a:p>
            <a:pPr lvl="1">
              <a:lnSpc>
                <a:spcPct val="80000"/>
              </a:lnSpc>
              <a:spcBef>
                <a:spcPct val="40000"/>
              </a:spcBef>
            </a:pPr>
            <a:r>
              <a:rPr lang="en-US" altLang="en-US" sz="1600"/>
              <a:t>0 = PE7 is used as general-purpose I/O pin.</a:t>
            </a:r>
          </a:p>
          <a:p>
            <a:pPr lvl="1">
              <a:lnSpc>
                <a:spcPct val="80000"/>
              </a:lnSpc>
              <a:spcBef>
                <a:spcPct val="40000"/>
              </a:spcBef>
            </a:pPr>
            <a:r>
              <a:rPr lang="en-US" altLang="en-US" sz="1600"/>
              <a:t>1 = PE7 is output and indicates whether the cycle is a CPU free cycle.</a:t>
            </a:r>
          </a:p>
          <a:p>
            <a:pPr>
              <a:spcBef>
                <a:spcPct val="50000"/>
              </a:spcBef>
            </a:pPr>
            <a:r>
              <a:rPr lang="en-US" altLang="en-US" sz="1600"/>
              <a:t>PIPOE: Pipe signal output enable.</a:t>
            </a:r>
          </a:p>
          <a:p>
            <a:pPr lvl="1">
              <a:lnSpc>
                <a:spcPct val="80000"/>
              </a:lnSpc>
              <a:spcBef>
                <a:spcPct val="40000"/>
              </a:spcBef>
            </a:pPr>
            <a:r>
              <a:rPr lang="en-US" altLang="en-US" sz="1600"/>
              <a:t>In normal modes, write once. Special modes, write anytime except the first time. This bit has no effect on single-chip mode.</a:t>
            </a:r>
          </a:p>
          <a:p>
            <a:pPr lvl="1">
              <a:lnSpc>
                <a:spcPct val="80000"/>
              </a:lnSpc>
              <a:spcBef>
                <a:spcPct val="40000"/>
              </a:spcBef>
            </a:pPr>
            <a:r>
              <a:rPr lang="en-US" altLang="en-US" sz="1600"/>
              <a:t>0 = PE[6:5] are general-purpose I/O.</a:t>
            </a:r>
          </a:p>
          <a:p>
            <a:pPr lvl="1">
              <a:lnSpc>
                <a:spcPct val="80000"/>
              </a:lnSpc>
              <a:spcBef>
                <a:spcPct val="40000"/>
              </a:spcBef>
            </a:pPr>
            <a:r>
              <a:rPr lang="en-US" altLang="en-US" sz="1600"/>
              <a:t>1 = PE[6:5] are outputs and indicate the state of the instruction queue.</a:t>
            </a:r>
          </a:p>
          <a:p>
            <a:pPr>
              <a:spcBef>
                <a:spcPct val="50000"/>
              </a:spcBef>
            </a:pPr>
            <a:r>
              <a:rPr lang="en-US" altLang="en-US" sz="1600"/>
              <a:t>NECLK: </a:t>
            </a:r>
            <a:r>
              <a:rPr lang="en-US" altLang="en-US" sz="1600" i="1"/>
              <a:t>No External E  clock. </a:t>
            </a:r>
            <a:r>
              <a:rPr lang="en-US" altLang="en-US" sz="1600"/>
              <a:t>Can be read any time.</a:t>
            </a:r>
          </a:p>
          <a:p>
            <a:pPr lvl="1">
              <a:lnSpc>
                <a:spcPct val="80000"/>
              </a:lnSpc>
              <a:spcBef>
                <a:spcPct val="40000"/>
              </a:spcBef>
            </a:pPr>
            <a:r>
              <a:rPr lang="en-US" altLang="en-US" sz="1600"/>
              <a:t>In expanded modes, write to this bit has no effect. E clock is required for de-multiplexing the external address. NECLK can be written once in normal single-chip mode and can be written anytime in special single-chip mode.</a:t>
            </a:r>
          </a:p>
          <a:p>
            <a:pPr lvl="1">
              <a:lnSpc>
                <a:spcPct val="80000"/>
              </a:lnSpc>
              <a:spcBef>
                <a:spcPct val="40000"/>
              </a:spcBef>
            </a:pPr>
            <a:r>
              <a:rPr lang="en-US" altLang="en-US" sz="1600"/>
              <a:t>0 = PE4 is the external E clock.</a:t>
            </a:r>
          </a:p>
          <a:p>
            <a:pPr lvl="1">
              <a:lnSpc>
                <a:spcPct val="80000"/>
              </a:lnSpc>
              <a:spcBef>
                <a:spcPct val="40000"/>
              </a:spcBef>
            </a:pPr>
            <a:r>
              <a:rPr lang="en-US" altLang="en-US" sz="1600"/>
              <a:t>1 = PE4 is a general-purpose I/O pin.</a:t>
            </a:r>
          </a:p>
        </p:txBody>
      </p:sp>
      <p:sp>
        <p:nvSpPr>
          <p:cNvPr id="26643" name="Text Box 27"/>
          <p:cNvSpPr txBox="1">
            <a:spLocks noChangeArrowheads="1"/>
          </p:cNvSpPr>
          <p:nvPr/>
        </p:nvSpPr>
        <p:spPr bwMode="auto">
          <a:xfrm>
            <a:off x="304800" y="228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2664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664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66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19921711-7B4F-4CF4-BE78-2108AA99D841}" type="slidenum">
              <a:rPr lang="en-US" altLang="en-US" sz="1600">
                <a:solidFill>
                  <a:srgbClr val="C00000"/>
                </a:solidFill>
              </a:rPr>
              <a:pPr/>
              <a:t>15</a:t>
            </a:fld>
            <a:endParaRPr lang="en-US" altLang="en-US" sz="1600" b="0" i="0">
              <a:solidFill>
                <a:srgbClr val="C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99"/>
          <p:cNvSpPr txBox="1">
            <a:spLocks noChangeArrowheads="1"/>
          </p:cNvSpPr>
          <p:nvPr/>
        </p:nvSpPr>
        <p:spPr bwMode="auto">
          <a:xfrm>
            <a:off x="381000" y="2170113"/>
            <a:ext cx="84582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RDWE: </a:t>
            </a:r>
            <a:r>
              <a:rPr lang="en-US" altLang="en-US" sz="1600" i="1"/>
              <a:t>Read/Write enable. </a:t>
            </a:r>
            <a:r>
              <a:rPr lang="en-US" altLang="en-US" sz="1600"/>
              <a:t>Can be read any time.</a:t>
            </a:r>
          </a:p>
          <a:p>
            <a:pPr lvl="1">
              <a:lnSpc>
                <a:spcPct val="80000"/>
              </a:lnSpc>
              <a:spcBef>
                <a:spcPct val="40000"/>
              </a:spcBef>
            </a:pPr>
            <a:r>
              <a:rPr lang="en-US" altLang="en-US" sz="1600"/>
              <a:t>In normal modes, write once. Special modes, write anytime. This bit has no effect in single-chip modes.</a:t>
            </a:r>
          </a:p>
          <a:p>
            <a:pPr lvl="1">
              <a:lnSpc>
                <a:spcPct val="80000"/>
              </a:lnSpc>
              <a:spcBef>
                <a:spcPct val="40000"/>
              </a:spcBef>
            </a:pPr>
            <a:r>
              <a:rPr lang="en-US" altLang="en-US" sz="1600"/>
              <a:t>0 = PE2 is a general-purpose I/O pin.</a:t>
            </a:r>
          </a:p>
          <a:p>
            <a:pPr lvl="1">
              <a:lnSpc>
                <a:spcPct val="80000"/>
              </a:lnSpc>
              <a:spcBef>
                <a:spcPct val="40000"/>
              </a:spcBef>
            </a:pPr>
            <a:r>
              <a:rPr lang="en-US" altLang="en-US" sz="1600"/>
              <a:t>1 = PE2 is configured as the R/W pin. In single-chip modes, RDWE has no effect and PE2 is a general-purpose I/O pin.</a:t>
            </a:r>
          </a:p>
          <a:p>
            <a:pPr lvl="1">
              <a:lnSpc>
                <a:spcPct val="80000"/>
              </a:lnSpc>
              <a:spcBef>
                <a:spcPct val="40000"/>
              </a:spcBef>
            </a:pPr>
            <a:r>
              <a:rPr lang="en-US" altLang="en-US" sz="1600"/>
              <a:t>R/W used for external writes. After reset in normal expanded mode, it is disabled. If needed, it should be enabled before any external writes.</a:t>
            </a:r>
          </a:p>
        </p:txBody>
      </p:sp>
      <p:sp>
        <p:nvSpPr>
          <p:cNvPr id="27651" name="Text Box 100"/>
          <p:cNvSpPr txBox="1">
            <a:spLocks noChangeArrowheads="1"/>
          </p:cNvSpPr>
          <p:nvPr/>
        </p:nvSpPr>
        <p:spPr bwMode="auto">
          <a:xfrm>
            <a:off x="304800" y="4443413"/>
            <a:ext cx="83058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40000"/>
              </a:spcBef>
              <a:buClr>
                <a:srgbClr val="603000"/>
              </a:buClr>
              <a:buFont typeface="Wingdings" pitchFamily="2" charset="2"/>
              <a:buNone/>
            </a:pPr>
            <a:r>
              <a:rPr lang="en-US" altLang="en-US">
                <a:solidFill>
                  <a:srgbClr val="C00000"/>
                </a:solidFill>
              </a:rPr>
              <a:t>MODE Register</a:t>
            </a:r>
          </a:p>
          <a:p>
            <a:pPr>
              <a:lnSpc>
                <a:spcPct val="90000"/>
              </a:lnSpc>
              <a:spcBef>
                <a:spcPct val="40000"/>
              </a:spcBef>
              <a:buClr>
                <a:srgbClr val="603000"/>
              </a:buClr>
              <a:buFont typeface="Wingdings" pitchFamily="2" charset="2"/>
              <a:buNone/>
            </a:pPr>
            <a:r>
              <a:rPr lang="en-US" altLang="en-US"/>
              <a:t>	This register establishes the operation mode and other miscellaneous functions (i.e., internal visibility and emulation of ports E and K). The pin assignment for MODE register is as follows:</a:t>
            </a:r>
          </a:p>
        </p:txBody>
      </p:sp>
      <p:sp>
        <p:nvSpPr>
          <p:cNvPr id="27652" name="Text Box 117"/>
          <p:cNvSpPr txBox="1">
            <a:spLocks noChangeArrowheads="1"/>
          </p:cNvSpPr>
          <p:nvPr/>
        </p:nvSpPr>
        <p:spPr bwMode="auto">
          <a:xfrm>
            <a:off x="381000" y="449263"/>
            <a:ext cx="8458200"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LSTRE: </a:t>
            </a:r>
            <a:r>
              <a:rPr lang="en-US" altLang="en-US" sz="1600" i="1"/>
              <a:t>Low strobe (LSTRB) enable. </a:t>
            </a:r>
            <a:r>
              <a:rPr lang="en-US" altLang="en-US" sz="1600"/>
              <a:t>Can be read any time.</a:t>
            </a:r>
          </a:p>
          <a:p>
            <a:pPr lvl="1">
              <a:lnSpc>
                <a:spcPct val="80000"/>
              </a:lnSpc>
              <a:spcBef>
                <a:spcPct val="40000"/>
              </a:spcBef>
            </a:pPr>
            <a:r>
              <a:rPr lang="en-US" altLang="en-US" sz="1600"/>
              <a:t>In normal modes, write once. Special modes, write anytime. This bit has no effect on single-chip modes or normal expanded narrow modes.</a:t>
            </a:r>
          </a:p>
          <a:p>
            <a:pPr lvl="1">
              <a:lnSpc>
                <a:spcPct val="80000"/>
              </a:lnSpc>
              <a:spcBef>
                <a:spcPct val="40000"/>
              </a:spcBef>
            </a:pPr>
            <a:r>
              <a:rPr lang="en-US" altLang="en-US" sz="1600"/>
              <a:t>0 = PE3 is a general-purpose I/O pin.</a:t>
            </a:r>
          </a:p>
          <a:p>
            <a:pPr lvl="1">
              <a:lnSpc>
                <a:spcPct val="80000"/>
              </a:lnSpc>
              <a:spcBef>
                <a:spcPct val="40000"/>
              </a:spcBef>
            </a:pPr>
            <a:r>
              <a:rPr lang="en-US" altLang="en-US" sz="1600"/>
              <a:t>1 = PE3 is configured as the LSTRB bus-control output, provided that the HCS12 is not in single-chip or normal expanded narrow modes.</a:t>
            </a:r>
          </a:p>
        </p:txBody>
      </p:sp>
      <p:sp>
        <p:nvSpPr>
          <p:cNvPr id="27653" name="Text Box 118"/>
          <p:cNvSpPr txBox="1">
            <a:spLocks noChangeArrowheads="1"/>
          </p:cNvSpPr>
          <p:nvPr/>
        </p:nvSpPr>
        <p:spPr bwMode="auto">
          <a:xfrm>
            <a:off x="304800" y="76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2765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76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76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818277F-F555-4FE5-B571-DA1090E40237}" type="slidenum">
              <a:rPr lang="en-US" altLang="en-US" sz="1600">
                <a:solidFill>
                  <a:srgbClr val="C00000"/>
                </a:solidFill>
              </a:rPr>
              <a:pPr/>
              <a:t>16</a:t>
            </a:fld>
            <a:endParaRPr lang="en-US" altLang="en-US" sz="1600" b="0" i="0">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21"/>
          <p:cNvSpPr txBox="1">
            <a:spLocks noChangeArrowheads="1"/>
          </p:cNvSpPr>
          <p:nvPr/>
        </p:nvSpPr>
        <p:spPr bwMode="auto">
          <a:xfrm>
            <a:off x="914400" y="1905000"/>
            <a:ext cx="84582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MODC, MODB, MODA: mode select bits.</a:t>
            </a:r>
          </a:p>
          <a:p>
            <a:pPr lvl="1">
              <a:lnSpc>
                <a:spcPct val="80000"/>
              </a:lnSpc>
              <a:spcBef>
                <a:spcPct val="40000"/>
              </a:spcBef>
            </a:pPr>
            <a:r>
              <a:rPr lang="en-US" altLang="en-US" sz="1600"/>
              <a:t>000 = special single-chip mode</a:t>
            </a:r>
          </a:p>
          <a:p>
            <a:pPr lvl="1">
              <a:lnSpc>
                <a:spcPct val="80000"/>
              </a:lnSpc>
              <a:spcBef>
                <a:spcPct val="40000"/>
              </a:spcBef>
            </a:pPr>
            <a:r>
              <a:rPr lang="en-US" altLang="en-US" sz="1600"/>
              <a:t>001 = emulation narrow mode</a:t>
            </a:r>
          </a:p>
          <a:p>
            <a:pPr lvl="1">
              <a:lnSpc>
                <a:spcPct val="80000"/>
              </a:lnSpc>
              <a:spcBef>
                <a:spcPct val="40000"/>
              </a:spcBef>
            </a:pPr>
            <a:r>
              <a:rPr lang="en-US" altLang="en-US" sz="1600"/>
              <a:t>010 = special test mode</a:t>
            </a:r>
          </a:p>
          <a:p>
            <a:pPr lvl="1">
              <a:lnSpc>
                <a:spcPct val="80000"/>
              </a:lnSpc>
              <a:spcBef>
                <a:spcPct val="40000"/>
              </a:spcBef>
            </a:pPr>
            <a:r>
              <a:rPr lang="en-US" altLang="en-US" sz="1600"/>
              <a:t>011 = emulation wide mode</a:t>
            </a:r>
          </a:p>
          <a:p>
            <a:pPr lvl="1">
              <a:lnSpc>
                <a:spcPct val="80000"/>
              </a:lnSpc>
              <a:spcBef>
                <a:spcPct val="40000"/>
              </a:spcBef>
            </a:pPr>
            <a:r>
              <a:rPr lang="en-US" altLang="en-US" sz="1600"/>
              <a:t>100 = normal single-chip mode</a:t>
            </a:r>
          </a:p>
          <a:p>
            <a:pPr lvl="1">
              <a:lnSpc>
                <a:spcPct val="80000"/>
              </a:lnSpc>
              <a:spcBef>
                <a:spcPct val="40000"/>
              </a:spcBef>
            </a:pPr>
            <a:r>
              <a:rPr lang="en-US" altLang="en-US" sz="1600"/>
              <a:t>101 = normal expanded narrow mode (external data bus memory is 8-bit)</a:t>
            </a:r>
          </a:p>
          <a:p>
            <a:pPr lvl="1">
              <a:lnSpc>
                <a:spcPct val="80000"/>
              </a:lnSpc>
              <a:spcBef>
                <a:spcPct val="40000"/>
              </a:spcBef>
            </a:pPr>
            <a:r>
              <a:rPr lang="en-US" altLang="en-US" sz="1600"/>
              <a:t>110 = special peripheral mode</a:t>
            </a:r>
          </a:p>
          <a:p>
            <a:pPr lvl="1">
              <a:lnSpc>
                <a:spcPct val="80000"/>
              </a:lnSpc>
              <a:spcBef>
                <a:spcPct val="40000"/>
              </a:spcBef>
            </a:pPr>
            <a:r>
              <a:rPr lang="en-US" altLang="en-US" sz="1600"/>
              <a:t>111 = normal expanded wide mode (external memory data bus is 16-bit)</a:t>
            </a:r>
          </a:p>
          <a:p>
            <a:pPr>
              <a:spcBef>
                <a:spcPct val="50000"/>
              </a:spcBef>
            </a:pPr>
            <a:r>
              <a:rPr lang="en-US" altLang="en-US" sz="1600"/>
              <a:t>IVIS: internal visibility.</a:t>
            </a:r>
          </a:p>
          <a:p>
            <a:pPr lvl="1">
              <a:lnSpc>
                <a:spcPct val="80000"/>
              </a:lnSpc>
              <a:spcBef>
                <a:spcPct val="40000"/>
              </a:spcBef>
            </a:pPr>
            <a:r>
              <a:rPr lang="en-US" altLang="en-US" sz="1600"/>
              <a:t>0 = no visibility of internal bus operations on external bus.</a:t>
            </a:r>
          </a:p>
          <a:p>
            <a:pPr lvl="1">
              <a:lnSpc>
                <a:spcPct val="80000"/>
              </a:lnSpc>
              <a:spcBef>
                <a:spcPct val="40000"/>
              </a:spcBef>
            </a:pPr>
            <a:r>
              <a:rPr lang="en-US" altLang="en-US" sz="1600"/>
              <a:t>1 = internal bus operations are visible on external bus.</a:t>
            </a:r>
          </a:p>
          <a:p>
            <a:pPr>
              <a:spcBef>
                <a:spcPct val="50000"/>
              </a:spcBef>
            </a:pPr>
            <a:r>
              <a:rPr lang="en-US" altLang="en-US" sz="1600"/>
              <a:t>EMK: emulate port K.</a:t>
            </a:r>
          </a:p>
          <a:p>
            <a:pPr lvl="1">
              <a:lnSpc>
                <a:spcPct val="80000"/>
              </a:lnSpc>
              <a:spcBef>
                <a:spcPct val="40000"/>
              </a:spcBef>
            </a:pPr>
            <a:r>
              <a:rPr lang="en-US" altLang="en-US" sz="1600"/>
              <a:t>0 = PORTK and DDRK are in the memory map and port K can be used for general I/O.</a:t>
            </a:r>
          </a:p>
          <a:p>
            <a:pPr lvl="1">
              <a:lnSpc>
                <a:spcPct val="80000"/>
              </a:lnSpc>
              <a:spcBef>
                <a:spcPct val="40000"/>
              </a:spcBef>
            </a:pPr>
            <a:r>
              <a:rPr lang="en-US" altLang="en-US" sz="1600"/>
              <a:t>1 = if in any expanded mode, PORTK and DDRK are removed from memory map.</a:t>
            </a:r>
          </a:p>
        </p:txBody>
      </p:sp>
      <p:sp>
        <p:nvSpPr>
          <p:cNvPr id="28675" name="Text Box 122"/>
          <p:cNvSpPr txBox="1">
            <a:spLocks noChangeArrowheads="1"/>
          </p:cNvSpPr>
          <p:nvPr/>
        </p:nvSpPr>
        <p:spPr bwMode="auto">
          <a:xfrm>
            <a:off x="3048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MODC</a:t>
            </a:r>
          </a:p>
        </p:txBody>
      </p:sp>
      <p:sp>
        <p:nvSpPr>
          <p:cNvPr id="28676" name="Text Box 123"/>
          <p:cNvSpPr txBox="1">
            <a:spLocks noChangeArrowheads="1"/>
          </p:cNvSpPr>
          <p:nvPr/>
        </p:nvSpPr>
        <p:spPr bwMode="auto">
          <a:xfrm>
            <a:off x="13716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MODB</a:t>
            </a:r>
          </a:p>
        </p:txBody>
      </p:sp>
      <p:sp>
        <p:nvSpPr>
          <p:cNvPr id="28677" name="Text Box 124"/>
          <p:cNvSpPr txBox="1">
            <a:spLocks noChangeArrowheads="1"/>
          </p:cNvSpPr>
          <p:nvPr/>
        </p:nvSpPr>
        <p:spPr bwMode="auto">
          <a:xfrm>
            <a:off x="24384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MODA</a:t>
            </a:r>
          </a:p>
        </p:txBody>
      </p:sp>
      <p:sp>
        <p:nvSpPr>
          <p:cNvPr id="28678" name="Text Box 125"/>
          <p:cNvSpPr txBox="1">
            <a:spLocks noChangeArrowheads="1"/>
          </p:cNvSpPr>
          <p:nvPr/>
        </p:nvSpPr>
        <p:spPr bwMode="auto">
          <a:xfrm>
            <a:off x="35052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8679" name="Text Box 126"/>
          <p:cNvSpPr txBox="1">
            <a:spLocks noChangeArrowheads="1"/>
          </p:cNvSpPr>
          <p:nvPr/>
        </p:nvSpPr>
        <p:spPr bwMode="auto">
          <a:xfrm>
            <a:off x="45720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IVIS</a:t>
            </a:r>
          </a:p>
        </p:txBody>
      </p:sp>
      <p:sp>
        <p:nvSpPr>
          <p:cNvPr id="28680" name="Text Box 127"/>
          <p:cNvSpPr txBox="1">
            <a:spLocks noChangeArrowheads="1"/>
          </p:cNvSpPr>
          <p:nvPr/>
        </p:nvSpPr>
        <p:spPr bwMode="auto">
          <a:xfrm>
            <a:off x="56388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8681" name="Text Box 128"/>
          <p:cNvSpPr txBox="1">
            <a:spLocks noChangeArrowheads="1"/>
          </p:cNvSpPr>
          <p:nvPr/>
        </p:nvSpPr>
        <p:spPr bwMode="auto">
          <a:xfrm>
            <a:off x="67056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EMK</a:t>
            </a:r>
          </a:p>
        </p:txBody>
      </p:sp>
      <p:sp>
        <p:nvSpPr>
          <p:cNvPr id="28682" name="Text Box 129"/>
          <p:cNvSpPr txBox="1">
            <a:spLocks noChangeArrowheads="1"/>
          </p:cNvSpPr>
          <p:nvPr/>
        </p:nvSpPr>
        <p:spPr bwMode="auto">
          <a:xfrm>
            <a:off x="7772400" y="12954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EME</a:t>
            </a:r>
          </a:p>
        </p:txBody>
      </p:sp>
      <p:sp>
        <p:nvSpPr>
          <p:cNvPr id="28683" name="Text Box 130"/>
          <p:cNvSpPr txBox="1">
            <a:spLocks noChangeArrowheads="1"/>
          </p:cNvSpPr>
          <p:nvPr/>
        </p:nvSpPr>
        <p:spPr bwMode="auto">
          <a:xfrm>
            <a:off x="80772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28684" name="Text Box 131"/>
          <p:cNvSpPr txBox="1">
            <a:spLocks noChangeArrowheads="1"/>
          </p:cNvSpPr>
          <p:nvPr/>
        </p:nvSpPr>
        <p:spPr bwMode="auto">
          <a:xfrm>
            <a:off x="70104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1</a:t>
            </a:r>
          </a:p>
        </p:txBody>
      </p:sp>
      <p:sp>
        <p:nvSpPr>
          <p:cNvPr id="28685" name="Text Box 132"/>
          <p:cNvSpPr txBox="1">
            <a:spLocks noChangeArrowheads="1"/>
          </p:cNvSpPr>
          <p:nvPr/>
        </p:nvSpPr>
        <p:spPr bwMode="auto">
          <a:xfrm>
            <a:off x="59436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2</a:t>
            </a:r>
          </a:p>
        </p:txBody>
      </p:sp>
      <p:sp>
        <p:nvSpPr>
          <p:cNvPr id="28686" name="Text Box 133"/>
          <p:cNvSpPr txBox="1">
            <a:spLocks noChangeArrowheads="1"/>
          </p:cNvSpPr>
          <p:nvPr/>
        </p:nvSpPr>
        <p:spPr bwMode="auto">
          <a:xfrm>
            <a:off x="48768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3</a:t>
            </a:r>
          </a:p>
        </p:txBody>
      </p:sp>
      <p:sp>
        <p:nvSpPr>
          <p:cNvPr id="28687" name="Text Box 134"/>
          <p:cNvSpPr txBox="1">
            <a:spLocks noChangeArrowheads="1"/>
          </p:cNvSpPr>
          <p:nvPr/>
        </p:nvSpPr>
        <p:spPr bwMode="auto">
          <a:xfrm>
            <a:off x="38100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4</a:t>
            </a:r>
          </a:p>
        </p:txBody>
      </p:sp>
      <p:sp>
        <p:nvSpPr>
          <p:cNvPr id="28688" name="Text Box 135"/>
          <p:cNvSpPr txBox="1">
            <a:spLocks noChangeArrowheads="1"/>
          </p:cNvSpPr>
          <p:nvPr/>
        </p:nvSpPr>
        <p:spPr bwMode="auto">
          <a:xfrm>
            <a:off x="27432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5</a:t>
            </a:r>
          </a:p>
        </p:txBody>
      </p:sp>
      <p:sp>
        <p:nvSpPr>
          <p:cNvPr id="28689" name="Text Box 136"/>
          <p:cNvSpPr txBox="1">
            <a:spLocks noChangeArrowheads="1"/>
          </p:cNvSpPr>
          <p:nvPr/>
        </p:nvSpPr>
        <p:spPr bwMode="auto">
          <a:xfrm>
            <a:off x="16764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6</a:t>
            </a:r>
          </a:p>
        </p:txBody>
      </p:sp>
      <p:sp>
        <p:nvSpPr>
          <p:cNvPr id="28690" name="Text Box 137"/>
          <p:cNvSpPr txBox="1">
            <a:spLocks noChangeArrowheads="1"/>
          </p:cNvSpPr>
          <p:nvPr/>
        </p:nvSpPr>
        <p:spPr bwMode="auto">
          <a:xfrm>
            <a:off x="609600" y="914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7</a:t>
            </a:r>
          </a:p>
        </p:txBody>
      </p:sp>
      <p:sp>
        <p:nvSpPr>
          <p:cNvPr id="28691" name="Text Box 138"/>
          <p:cNvSpPr txBox="1">
            <a:spLocks noChangeArrowheads="1"/>
          </p:cNvSpPr>
          <p:nvPr/>
        </p:nvSpPr>
        <p:spPr bwMode="auto">
          <a:xfrm>
            <a:off x="304800" y="228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2869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869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86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A405F9B-EDD5-4784-958E-1EC3A63693C0}" type="slidenum">
              <a:rPr lang="en-US" altLang="en-US" sz="1600">
                <a:solidFill>
                  <a:srgbClr val="C00000"/>
                </a:solidFill>
              </a:rPr>
              <a:pPr/>
              <a:t>17</a:t>
            </a:fld>
            <a:endParaRPr lang="en-US" altLang="en-US" sz="1600" b="0" i="0">
              <a:solidFill>
                <a:srgbClr val="C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1"/>
          <p:cNvSpPr txBox="1">
            <a:spLocks noChangeArrowheads="1"/>
          </p:cNvSpPr>
          <p:nvPr/>
        </p:nvSpPr>
        <p:spPr bwMode="auto">
          <a:xfrm>
            <a:off x="304800" y="2008188"/>
            <a:ext cx="83058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40000"/>
              </a:spcBef>
              <a:buClr>
                <a:srgbClr val="603000"/>
              </a:buClr>
              <a:buFont typeface="Wingdings" pitchFamily="2" charset="2"/>
              <a:buNone/>
            </a:pPr>
            <a:r>
              <a:rPr lang="en-US" altLang="en-US">
                <a:solidFill>
                  <a:srgbClr val="C00000"/>
                </a:solidFill>
              </a:rPr>
              <a:t>Pull-Up Control Register (PUCR)</a:t>
            </a:r>
          </a:p>
          <a:p>
            <a:pPr>
              <a:lnSpc>
                <a:spcPct val="90000"/>
              </a:lnSpc>
              <a:spcBef>
                <a:spcPct val="40000"/>
              </a:spcBef>
              <a:buClr>
                <a:srgbClr val="603000"/>
              </a:buClr>
              <a:buFont typeface="Wingdings" pitchFamily="2" charset="2"/>
              <a:buNone/>
            </a:pPr>
            <a:r>
              <a:rPr lang="en-US" altLang="en-US"/>
              <a:t>	</a:t>
            </a:r>
            <a:r>
              <a:rPr lang="en-US" altLang="en-US" sz="2200"/>
              <a:t>This register is used to select the pull-up resistors for the pins associated with the core part. The MC9S12DP256 has ports A, B, E, and K in its core part. This register can be written at any time. The pin assignment for PUCR register is as follows:</a:t>
            </a:r>
          </a:p>
        </p:txBody>
      </p:sp>
      <p:sp>
        <p:nvSpPr>
          <p:cNvPr id="29699" name="Text Box 12"/>
          <p:cNvSpPr txBox="1">
            <a:spLocks noChangeArrowheads="1"/>
          </p:cNvSpPr>
          <p:nvPr/>
        </p:nvSpPr>
        <p:spPr bwMode="auto">
          <a:xfrm>
            <a:off x="3048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PUPKE</a:t>
            </a:r>
          </a:p>
        </p:txBody>
      </p:sp>
      <p:sp>
        <p:nvSpPr>
          <p:cNvPr id="29700" name="Text Box 13"/>
          <p:cNvSpPr txBox="1">
            <a:spLocks noChangeArrowheads="1"/>
          </p:cNvSpPr>
          <p:nvPr/>
        </p:nvSpPr>
        <p:spPr bwMode="auto">
          <a:xfrm>
            <a:off x="13716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9701" name="Text Box 14"/>
          <p:cNvSpPr txBox="1">
            <a:spLocks noChangeArrowheads="1"/>
          </p:cNvSpPr>
          <p:nvPr/>
        </p:nvSpPr>
        <p:spPr bwMode="auto">
          <a:xfrm>
            <a:off x="24384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9702" name="Text Box 15"/>
          <p:cNvSpPr txBox="1">
            <a:spLocks noChangeArrowheads="1"/>
          </p:cNvSpPr>
          <p:nvPr/>
        </p:nvSpPr>
        <p:spPr bwMode="auto">
          <a:xfrm>
            <a:off x="35052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PUPEE</a:t>
            </a:r>
          </a:p>
        </p:txBody>
      </p:sp>
      <p:sp>
        <p:nvSpPr>
          <p:cNvPr id="29703" name="Text Box 16"/>
          <p:cNvSpPr txBox="1">
            <a:spLocks noChangeArrowheads="1"/>
          </p:cNvSpPr>
          <p:nvPr/>
        </p:nvSpPr>
        <p:spPr bwMode="auto">
          <a:xfrm>
            <a:off x="45720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9704" name="Text Box 17"/>
          <p:cNvSpPr txBox="1">
            <a:spLocks noChangeArrowheads="1"/>
          </p:cNvSpPr>
          <p:nvPr/>
        </p:nvSpPr>
        <p:spPr bwMode="auto">
          <a:xfrm>
            <a:off x="56388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29705" name="Text Box 18"/>
          <p:cNvSpPr txBox="1">
            <a:spLocks noChangeArrowheads="1"/>
          </p:cNvSpPr>
          <p:nvPr/>
        </p:nvSpPr>
        <p:spPr bwMode="auto">
          <a:xfrm>
            <a:off x="67056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PUPBE</a:t>
            </a:r>
          </a:p>
        </p:txBody>
      </p:sp>
      <p:sp>
        <p:nvSpPr>
          <p:cNvPr id="29706" name="Text Box 19"/>
          <p:cNvSpPr txBox="1">
            <a:spLocks noChangeArrowheads="1"/>
          </p:cNvSpPr>
          <p:nvPr/>
        </p:nvSpPr>
        <p:spPr bwMode="auto">
          <a:xfrm>
            <a:off x="7772400" y="4217988"/>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PUPAE</a:t>
            </a:r>
          </a:p>
        </p:txBody>
      </p:sp>
      <p:sp>
        <p:nvSpPr>
          <p:cNvPr id="29707" name="Text Box 20"/>
          <p:cNvSpPr txBox="1">
            <a:spLocks noChangeArrowheads="1"/>
          </p:cNvSpPr>
          <p:nvPr/>
        </p:nvSpPr>
        <p:spPr bwMode="auto">
          <a:xfrm>
            <a:off x="80772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29708" name="Text Box 21"/>
          <p:cNvSpPr txBox="1">
            <a:spLocks noChangeArrowheads="1"/>
          </p:cNvSpPr>
          <p:nvPr/>
        </p:nvSpPr>
        <p:spPr bwMode="auto">
          <a:xfrm>
            <a:off x="70104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1</a:t>
            </a:r>
          </a:p>
        </p:txBody>
      </p:sp>
      <p:sp>
        <p:nvSpPr>
          <p:cNvPr id="29709" name="Text Box 22"/>
          <p:cNvSpPr txBox="1">
            <a:spLocks noChangeArrowheads="1"/>
          </p:cNvSpPr>
          <p:nvPr/>
        </p:nvSpPr>
        <p:spPr bwMode="auto">
          <a:xfrm>
            <a:off x="59436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2</a:t>
            </a:r>
          </a:p>
        </p:txBody>
      </p:sp>
      <p:sp>
        <p:nvSpPr>
          <p:cNvPr id="29710" name="Text Box 23"/>
          <p:cNvSpPr txBox="1">
            <a:spLocks noChangeArrowheads="1"/>
          </p:cNvSpPr>
          <p:nvPr/>
        </p:nvSpPr>
        <p:spPr bwMode="auto">
          <a:xfrm>
            <a:off x="48768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3</a:t>
            </a:r>
          </a:p>
        </p:txBody>
      </p:sp>
      <p:sp>
        <p:nvSpPr>
          <p:cNvPr id="29711" name="Text Box 24"/>
          <p:cNvSpPr txBox="1">
            <a:spLocks noChangeArrowheads="1"/>
          </p:cNvSpPr>
          <p:nvPr/>
        </p:nvSpPr>
        <p:spPr bwMode="auto">
          <a:xfrm>
            <a:off x="38100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4</a:t>
            </a:r>
          </a:p>
        </p:txBody>
      </p:sp>
      <p:sp>
        <p:nvSpPr>
          <p:cNvPr id="29712" name="Text Box 25"/>
          <p:cNvSpPr txBox="1">
            <a:spLocks noChangeArrowheads="1"/>
          </p:cNvSpPr>
          <p:nvPr/>
        </p:nvSpPr>
        <p:spPr bwMode="auto">
          <a:xfrm>
            <a:off x="27432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5</a:t>
            </a:r>
          </a:p>
        </p:txBody>
      </p:sp>
      <p:sp>
        <p:nvSpPr>
          <p:cNvPr id="29713" name="Text Box 26"/>
          <p:cNvSpPr txBox="1">
            <a:spLocks noChangeArrowheads="1"/>
          </p:cNvSpPr>
          <p:nvPr/>
        </p:nvSpPr>
        <p:spPr bwMode="auto">
          <a:xfrm>
            <a:off x="16764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6</a:t>
            </a:r>
          </a:p>
        </p:txBody>
      </p:sp>
      <p:sp>
        <p:nvSpPr>
          <p:cNvPr id="29714" name="Text Box 27"/>
          <p:cNvSpPr txBox="1">
            <a:spLocks noChangeArrowheads="1"/>
          </p:cNvSpPr>
          <p:nvPr/>
        </p:nvSpPr>
        <p:spPr bwMode="auto">
          <a:xfrm>
            <a:off x="609600" y="3836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7</a:t>
            </a:r>
          </a:p>
        </p:txBody>
      </p:sp>
      <p:sp>
        <p:nvSpPr>
          <p:cNvPr id="29715" name="Text Box 28"/>
          <p:cNvSpPr txBox="1">
            <a:spLocks noChangeArrowheads="1"/>
          </p:cNvSpPr>
          <p:nvPr/>
        </p:nvSpPr>
        <p:spPr bwMode="auto">
          <a:xfrm>
            <a:off x="1524000" y="4598988"/>
            <a:ext cx="6705600"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PUPKE: pull-up port K enable.</a:t>
            </a:r>
          </a:p>
          <a:p>
            <a:pPr lvl="1">
              <a:lnSpc>
                <a:spcPct val="80000"/>
              </a:lnSpc>
              <a:spcBef>
                <a:spcPct val="40000"/>
              </a:spcBef>
            </a:pPr>
            <a:r>
              <a:rPr lang="en-US" altLang="en-US" sz="1600"/>
              <a:t>0 = pull-up resistors of port K are disabled.</a:t>
            </a:r>
          </a:p>
          <a:p>
            <a:pPr lvl="1">
              <a:lnSpc>
                <a:spcPct val="80000"/>
              </a:lnSpc>
              <a:spcBef>
                <a:spcPct val="40000"/>
              </a:spcBef>
            </a:pPr>
            <a:r>
              <a:rPr lang="en-US" altLang="en-US" sz="1600"/>
              <a:t>1 = pull-up resistors of port K are enabled.</a:t>
            </a:r>
          </a:p>
          <a:p>
            <a:pPr>
              <a:spcBef>
                <a:spcPct val="50000"/>
              </a:spcBef>
            </a:pPr>
            <a:r>
              <a:rPr lang="en-US" altLang="en-US" sz="1600"/>
              <a:t>PUPEE: pull-up port E enable.</a:t>
            </a:r>
          </a:p>
          <a:p>
            <a:pPr lvl="1">
              <a:lnSpc>
                <a:spcPct val="80000"/>
              </a:lnSpc>
              <a:spcBef>
                <a:spcPct val="40000"/>
              </a:spcBef>
            </a:pPr>
            <a:r>
              <a:rPr lang="en-US" altLang="en-US" sz="1600"/>
              <a:t>0 = pull-up resistors of port E are disabled.</a:t>
            </a:r>
          </a:p>
          <a:p>
            <a:pPr lvl="1">
              <a:lnSpc>
                <a:spcPct val="80000"/>
              </a:lnSpc>
              <a:spcBef>
                <a:spcPct val="40000"/>
              </a:spcBef>
            </a:pPr>
            <a:r>
              <a:rPr lang="en-US" altLang="en-US" sz="1600"/>
              <a:t>1 = pull-up resistors of port E are enabled.</a:t>
            </a:r>
          </a:p>
        </p:txBody>
      </p:sp>
      <p:sp>
        <p:nvSpPr>
          <p:cNvPr id="29716" name="Text Box 29"/>
          <p:cNvSpPr txBox="1">
            <a:spLocks noChangeArrowheads="1"/>
          </p:cNvSpPr>
          <p:nvPr/>
        </p:nvSpPr>
        <p:spPr bwMode="auto">
          <a:xfrm>
            <a:off x="381000" y="609600"/>
            <a:ext cx="8458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EME:</a:t>
            </a:r>
            <a:r>
              <a:rPr lang="en-US" altLang="en-US" sz="1600" i="1"/>
              <a:t> </a:t>
            </a:r>
            <a:r>
              <a:rPr lang="en-US" altLang="en-US" sz="1600"/>
              <a:t>emulate port E.</a:t>
            </a:r>
          </a:p>
          <a:p>
            <a:pPr lvl="1">
              <a:lnSpc>
                <a:spcPct val="80000"/>
              </a:lnSpc>
              <a:spcBef>
                <a:spcPct val="40000"/>
              </a:spcBef>
            </a:pPr>
            <a:r>
              <a:rPr lang="en-US" altLang="en-US" sz="1600"/>
              <a:t>0 = PORTE and DDRE are in the memory map and port E can be used for general I/O</a:t>
            </a:r>
          </a:p>
          <a:p>
            <a:pPr lvl="1">
              <a:lnSpc>
                <a:spcPct val="80000"/>
              </a:lnSpc>
              <a:spcBef>
                <a:spcPct val="40000"/>
              </a:spcBef>
            </a:pPr>
            <a:r>
              <a:rPr lang="en-US" altLang="en-US" sz="1600"/>
              <a:t>1 = in any expanded mode or special peripheral mode, PORTE and DDRE are removed from memory map, which allows the user to emulate the function of these registers externally.</a:t>
            </a:r>
          </a:p>
        </p:txBody>
      </p:sp>
      <p:sp>
        <p:nvSpPr>
          <p:cNvPr id="29717" name="Text Box 30"/>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2971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2971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2972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B546ED0-CDF2-40C8-8B94-59E67F025EDD}" type="slidenum">
              <a:rPr lang="en-US" altLang="en-US" sz="1600">
                <a:solidFill>
                  <a:srgbClr val="C00000"/>
                </a:solidFill>
              </a:rPr>
              <a:pPr/>
              <a:t>18</a:t>
            </a:fld>
            <a:endParaRPr lang="en-US" altLang="en-US" sz="1600" b="0" i="0">
              <a:solidFill>
                <a:srgbClr val="C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98"/>
          <p:cNvSpPr txBox="1">
            <a:spLocks noChangeArrowheads="1"/>
          </p:cNvSpPr>
          <p:nvPr/>
        </p:nvSpPr>
        <p:spPr bwMode="auto">
          <a:xfrm>
            <a:off x="304800" y="32004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40000"/>
              </a:spcBef>
              <a:buClr>
                <a:srgbClr val="603000"/>
              </a:buClr>
              <a:buFont typeface="Wingdings" pitchFamily="2" charset="2"/>
              <a:buNone/>
            </a:pPr>
            <a:r>
              <a:rPr lang="en-US" altLang="en-US">
                <a:solidFill>
                  <a:srgbClr val="C00000"/>
                </a:solidFill>
              </a:rPr>
              <a:t>Reduced Drive Register (RDRIV)</a:t>
            </a:r>
          </a:p>
          <a:p>
            <a:pPr>
              <a:lnSpc>
                <a:spcPct val="90000"/>
              </a:lnSpc>
              <a:spcBef>
                <a:spcPct val="40000"/>
              </a:spcBef>
              <a:buClr>
                <a:srgbClr val="603000"/>
              </a:buClr>
              <a:buFont typeface="Wingdings" pitchFamily="2" charset="2"/>
              <a:buNone/>
            </a:pPr>
            <a:r>
              <a:rPr lang="en-US" altLang="en-US"/>
              <a:t>	</a:t>
            </a:r>
            <a:r>
              <a:rPr lang="en-US" altLang="en-US" sz="2200"/>
              <a:t>This register is used to select drive for the pins associated with the core ports, which gives reduced power consumption and reduced RFI with a slight increase in transition time, a feature used on ports that have a light loading. This register is not in the memory map in expanded mode. The pin assignment for RDRIV register is as follows:</a:t>
            </a:r>
          </a:p>
        </p:txBody>
      </p:sp>
      <p:sp>
        <p:nvSpPr>
          <p:cNvPr id="30723" name="Text Box 99"/>
          <p:cNvSpPr txBox="1">
            <a:spLocks noChangeArrowheads="1"/>
          </p:cNvSpPr>
          <p:nvPr/>
        </p:nvSpPr>
        <p:spPr bwMode="auto">
          <a:xfrm>
            <a:off x="3048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RDPK</a:t>
            </a:r>
          </a:p>
        </p:txBody>
      </p:sp>
      <p:sp>
        <p:nvSpPr>
          <p:cNvPr id="30724" name="Text Box 100"/>
          <p:cNvSpPr txBox="1">
            <a:spLocks noChangeArrowheads="1"/>
          </p:cNvSpPr>
          <p:nvPr/>
        </p:nvSpPr>
        <p:spPr bwMode="auto">
          <a:xfrm>
            <a:off x="13716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30725" name="Text Box 101"/>
          <p:cNvSpPr txBox="1">
            <a:spLocks noChangeArrowheads="1"/>
          </p:cNvSpPr>
          <p:nvPr/>
        </p:nvSpPr>
        <p:spPr bwMode="auto">
          <a:xfrm>
            <a:off x="24384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30726" name="Text Box 102"/>
          <p:cNvSpPr txBox="1">
            <a:spLocks noChangeArrowheads="1"/>
          </p:cNvSpPr>
          <p:nvPr/>
        </p:nvSpPr>
        <p:spPr bwMode="auto">
          <a:xfrm>
            <a:off x="35052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RDPE</a:t>
            </a:r>
          </a:p>
        </p:txBody>
      </p:sp>
      <p:sp>
        <p:nvSpPr>
          <p:cNvPr id="30727" name="Text Box 103"/>
          <p:cNvSpPr txBox="1">
            <a:spLocks noChangeArrowheads="1"/>
          </p:cNvSpPr>
          <p:nvPr/>
        </p:nvSpPr>
        <p:spPr bwMode="auto">
          <a:xfrm>
            <a:off x="45720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30728" name="Text Box 104"/>
          <p:cNvSpPr txBox="1">
            <a:spLocks noChangeArrowheads="1"/>
          </p:cNvSpPr>
          <p:nvPr/>
        </p:nvSpPr>
        <p:spPr bwMode="auto">
          <a:xfrm>
            <a:off x="56388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0</a:t>
            </a:r>
          </a:p>
        </p:txBody>
      </p:sp>
      <p:sp>
        <p:nvSpPr>
          <p:cNvPr id="30729" name="Text Box 105"/>
          <p:cNvSpPr txBox="1">
            <a:spLocks noChangeArrowheads="1"/>
          </p:cNvSpPr>
          <p:nvPr/>
        </p:nvSpPr>
        <p:spPr bwMode="auto">
          <a:xfrm>
            <a:off x="67056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RDPB</a:t>
            </a:r>
          </a:p>
        </p:txBody>
      </p:sp>
      <p:sp>
        <p:nvSpPr>
          <p:cNvPr id="30730" name="Text Box 106"/>
          <p:cNvSpPr txBox="1">
            <a:spLocks noChangeArrowheads="1"/>
          </p:cNvSpPr>
          <p:nvPr/>
        </p:nvSpPr>
        <p:spPr bwMode="auto">
          <a:xfrm>
            <a:off x="7772400" y="58261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RDPA</a:t>
            </a:r>
          </a:p>
        </p:txBody>
      </p:sp>
      <p:sp>
        <p:nvSpPr>
          <p:cNvPr id="30731" name="Text Box 107"/>
          <p:cNvSpPr txBox="1">
            <a:spLocks noChangeArrowheads="1"/>
          </p:cNvSpPr>
          <p:nvPr/>
        </p:nvSpPr>
        <p:spPr bwMode="auto">
          <a:xfrm>
            <a:off x="80772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0732" name="Text Box 108"/>
          <p:cNvSpPr txBox="1">
            <a:spLocks noChangeArrowheads="1"/>
          </p:cNvSpPr>
          <p:nvPr/>
        </p:nvSpPr>
        <p:spPr bwMode="auto">
          <a:xfrm>
            <a:off x="70104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1</a:t>
            </a:r>
          </a:p>
        </p:txBody>
      </p:sp>
      <p:sp>
        <p:nvSpPr>
          <p:cNvPr id="30733" name="Text Box 109"/>
          <p:cNvSpPr txBox="1">
            <a:spLocks noChangeArrowheads="1"/>
          </p:cNvSpPr>
          <p:nvPr/>
        </p:nvSpPr>
        <p:spPr bwMode="auto">
          <a:xfrm>
            <a:off x="59436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2</a:t>
            </a:r>
          </a:p>
        </p:txBody>
      </p:sp>
      <p:sp>
        <p:nvSpPr>
          <p:cNvPr id="30734" name="Text Box 110"/>
          <p:cNvSpPr txBox="1">
            <a:spLocks noChangeArrowheads="1"/>
          </p:cNvSpPr>
          <p:nvPr/>
        </p:nvSpPr>
        <p:spPr bwMode="auto">
          <a:xfrm>
            <a:off x="48768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3</a:t>
            </a:r>
          </a:p>
        </p:txBody>
      </p:sp>
      <p:sp>
        <p:nvSpPr>
          <p:cNvPr id="30735" name="Text Box 111"/>
          <p:cNvSpPr txBox="1">
            <a:spLocks noChangeArrowheads="1"/>
          </p:cNvSpPr>
          <p:nvPr/>
        </p:nvSpPr>
        <p:spPr bwMode="auto">
          <a:xfrm>
            <a:off x="38100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4</a:t>
            </a:r>
          </a:p>
        </p:txBody>
      </p:sp>
      <p:sp>
        <p:nvSpPr>
          <p:cNvPr id="30736" name="Text Box 112"/>
          <p:cNvSpPr txBox="1">
            <a:spLocks noChangeArrowheads="1"/>
          </p:cNvSpPr>
          <p:nvPr/>
        </p:nvSpPr>
        <p:spPr bwMode="auto">
          <a:xfrm>
            <a:off x="27432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5</a:t>
            </a:r>
          </a:p>
        </p:txBody>
      </p:sp>
      <p:sp>
        <p:nvSpPr>
          <p:cNvPr id="30737" name="Text Box 113"/>
          <p:cNvSpPr txBox="1">
            <a:spLocks noChangeArrowheads="1"/>
          </p:cNvSpPr>
          <p:nvPr/>
        </p:nvSpPr>
        <p:spPr bwMode="auto">
          <a:xfrm>
            <a:off x="16764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6</a:t>
            </a:r>
          </a:p>
        </p:txBody>
      </p:sp>
      <p:sp>
        <p:nvSpPr>
          <p:cNvPr id="30738" name="Text Box 114"/>
          <p:cNvSpPr txBox="1">
            <a:spLocks noChangeArrowheads="1"/>
          </p:cNvSpPr>
          <p:nvPr/>
        </p:nvSpPr>
        <p:spPr bwMode="auto">
          <a:xfrm>
            <a:off x="609600" y="544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7</a:t>
            </a:r>
          </a:p>
        </p:txBody>
      </p:sp>
      <p:sp>
        <p:nvSpPr>
          <p:cNvPr id="30739" name="Text Box 117"/>
          <p:cNvSpPr txBox="1">
            <a:spLocks noChangeArrowheads="1"/>
          </p:cNvSpPr>
          <p:nvPr/>
        </p:nvSpPr>
        <p:spPr bwMode="auto">
          <a:xfrm>
            <a:off x="1524000" y="865188"/>
            <a:ext cx="6705600"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PUPBE: pull-up port B enable.</a:t>
            </a:r>
          </a:p>
          <a:p>
            <a:pPr lvl="1">
              <a:lnSpc>
                <a:spcPct val="80000"/>
              </a:lnSpc>
              <a:spcBef>
                <a:spcPct val="40000"/>
              </a:spcBef>
            </a:pPr>
            <a:r>
              <a:rPr lang="en-US" altLang="en-US" sz="1600"/>
              <a:t>0 = pull-up resistors of port B are disabled.</a:t>
            </a:r>
          </a:p>
          <a:p>
            <a:pPr lvl="1">
              <a:lnSpc>
                <a:spcPct val="80000"/>
              </a:lnSpc>
              <a:spcBef>
                <a:spcPct val="40000"/>
              </a:spcBef>
            </a:pPr>
            <a:r>
              <a:rPr lang="en-US" altLang="en-US" sz="1600"/>
              <a:t>1 = pull-up resistors of port B are enabled.</a:t>
            </a:r>
          </a:p>
          <a:p>
            <a:pPr>
              <a:spcBef>
                <a:spcPct val="50000"/>
              </a:spcBef>
            </a:pPr>
            <a:r>
              <a:rPr lang="en-US" altLang="en-US" sz="1600"/>
              <a:t>PUPAE: pull-up port A enable.</a:t>
            </a:r>
          </a:p>
          <a:p>
            <a:pPr lvl="1">
              <a:lnSpc>
                <a:spcPct val="80000"/>
              </a:lnSpc>
              <a:spcBef>
                <a:spcPct val="40000"/>
              </a:spcBef>
            </a:pPr>
            <a:r>
              <a:rPr lang="en-US" altLang="en-US" sz="1600"/>
              <a:t>0 = pull-up resistors of port A are disabled.</a:t>
            </a:r>
          </a:p>
          <a:p>
            <a:pPr lvl="1">
              <a:lnSpc>
                <a:spcPct val="80000"/>
              </a:lnSpc>
              <a:spcBef>
                <a:spcPct val="40000"/>
              </a:spcBef>
            </a:pPr>
            <a:r>
              <a:rPr lang="en-US" altLang="en-US" sz="1600"/>
              <a:t>1 = pull-up resistors of port A are enabled.</a:t>
            </a:r>
          </a:p>
        </p:txBody>
      </p:sp>
      <p:sp>
        <p:nvSpPr>
          <p:cNvPr id="30740" name="Text Box 118"/>
          <p:cNvSpPr txBox="1">
            <a:spLocks noChangeArrowheads="1"/>
          </p:cNvSpPr>
          <p:nvPr/>
        </p:nvSpPr>
        <p:spPr bwMode="auto">
          <a:xfrm>
            <a:off x="304800" y="228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3074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07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07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4D4B55F-5091-4A6D-B930-3A46C38899AA}" type="slidenum">
              <a:rPr lang="en-US" altLang="en-US" sz="1600">
                <a:solidFill>
                  <a:srgbClr val="C00000"/>
                </a:solidFill>
              </a:rPr>
              <a:pPr/>
              <a:t>19</a:t>
            </a:fld>
            <a:endParaRPr lang="en-US" altLang="en-US" sz="1600" b="0" i="0">
              <a:solidFill>
                <a:srgbClr val="C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0E60D-742D-4CFA-B248-42A90C653A07}"/>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0BB6AEFB-6210-420C-BCA9-336327C04BC2}"/>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CB0DAC0E-6E81-427E-8553-18F8B21BE749}"/>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2</a:t>
            </a:fld>
            <a:endParaRPr lang="en-US" b="0" i="0" dirty="0"/>
          </a:p>
        </p:txBody>
      </p:sp>
      <p:sp>
        <p:nvSpPr>
          <p:cNvPr id="5" name="TextBox 4">
            <a:extLst>
              <a:ext uri="{FF2B5EF4-FFF2-40B4-BE49-F238E27FC236}">
                <a16:creationId xmlns:a16="http://schemas.microsoft.com/office/drawing/2014/main" id="{54F7315E-F09B-46E0-B89D-FA0AD24AEDBE}"/>
              </a:ext>
            </a:extLst>
          </p:cNvPr>
          <p:cNvSpPr txBox="1"/>
          <p:nvPr/>
        </p:nvSpPr>
        <p:spPr>
          <a:xfrm>
            <a:off x="609600" y="906887"/>
            <a:ext cx="7924800" cy="5189113"/>
          </a:xfrm>
          <a:prstGeom prst="rect">
            <a:avLst/>
          </a:prstGeom>
          <a:noFill/>
        </p:spPr>
        <p:txBody>
          <a:bodyPr wrap="square" rtlCol="0">
            <a:spAutoFit/>
          </a:bodyPr>
          <a:lstStyle/>
          <a:p>
            <a:pPr>
              <a:spcBef>
                <a:spcPct val="20000"/>
              </a:spcBef>
              <a:buClr>
                <a:srgbClr val="C00000"/>
              </a:buClr>
              <a:buFont typeface="Wingdings" pitchFamily="2" charset="2"/>
              <a:buChar char="Ø"/>
            </a:pPr>
            <a:r>
              <a:rPr lang="en-US" altLang="en-US" dirty="0"/>
              <a:t>The pins of an I/O port are often multiplexed with one or more peripheral functions (e.g., timer or serial peripheral interface).</a:t>
            </a:r>
          </a:p>
          <a:p>
            <a:pPr>
              <a:spcBef>
                <a:spcPct val="20000"/>
              </a:spcBef>
              <a:buClr>
                <a:srgbClr val="C00000"/>
              </a:buClr>
              <a:buFont typeface="Wingdings" pitchFamily="2" charset="2"/>
              <a:buChar char="Ø"/>
            </a:pPr>
            <a:r>
              <a:rPr lang="en-US" altLang="en-US" dirty="0"/>
              <a:t> When a peripheral function is enabled, that pin may not be used as a general-purpose I/O pin.</a:t>
            </a:r>
          </a:p>
          <a:p>
            <a:pPr>
              <a:spcBef>
                <a:spcPct val="20000"/>
              </a:spcBef>
              <a:buClr>
                <a:srgbClr val="C00000"/>
              </a:buClr>
              <a:buFont typeface="Wingdings" pitchFamily="2" charset="2"/>
              <a:buChar char="Ø"/>
            </a:pPr>
            <a:r>
              <a:rPr lang="en-US" altLang="en-US" dirty="0"/>
              <a:t> General-purpose I/O pins can be considered the simplest of peripherals. They allow the microcontroller to monitor and control other devices.</a:t>
            </a:r>
          </a:p>
          <a:p>
            <a:pPr>
              <a:spcBef>
                <a:spcPct val="20000"/>
              </a:spcBef>
              <a:buClr>
                <a:srgbClr val="C00000"/>
              </a:buClr>
              <a:buFont typeface="Wingdings" pitchFamily="2" charset="2"/>
              <a:buChar char="Ø"/>
            </a:pPr>
            <a:r>
              <a:rPr lang="en-US" altLang="en-US" dirty="0"/>
              <a:t> I/O ports are all 8-bit long. However, all bits of every port is not available to the user based on the functionality of the port and the package used.</a:t>
            </a:r>
          </a:p>
          <a:p>
            <a:pPr>
              <a:spcBef>
                <a:spcPct val="20000"/>
              </a:spcBef>
              <a:buClr>
                <a:srgbClr val="C00000"/>
              </a:buClr>
              <a:buFont typeface="Wingdings" pitchFamily="2" charset="2"/>
              <a:buChar char="Ø"/>
            </a:pPr>
            <a:r>
              <a:rPr lang="en-US" altLang="en-US" dirty="0"/>
              <a:t> The number of pins available in each I/O port for the HCS12 MCU is listed below:</a:t>
            </a:r>
          </a:p>
        </p:txBody>
      </p:sp>
      <p:sp>
        <p:nvSpPr>
          <p:cNvPr id="8" name="Text Box 95">
            <a:extLst>
              <a:ext uri="{FF2B5EF4-FFF2-40B4-BE49-F238E27FC236}">
                <a16:creationId xmlns:a16="http://schemas.microsoft.com/office/drawing/2014/main" id="{C30C2D8B-9160-4554-9906-F02D8A42633A}"/>
              </a:ext>
            </a:extLst>
          </p:cNvPr>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dirty="0">
                <a:solidFill>
                  <a:srgbClr val="C00000"/>
                </a:solidFill>
              </a:rPr>
              <a:t>Overview of HCS12 Parallel Ports </a:t>
            </a:r>
            <a:r>
              <a:rPr lang="en-US" altLang="en-US" i="1" u="sng" dirty="0">
                <a:solidFill>
                  <a:srgbClr val="C00000"/>
                </a:solidFill>
              </a:rPr>
              <a:t>Cont’d …</a:t>
            </a:r>
          </a:p>
        </p:txBody>
      </p:sp>
    </p:spTree>
    <p:extLst>
      <p:ext uri="{BB962C8B-B14F-4D97-AF65-F5344CB8AC3E}">
        <p14:creationId xmlns:p14="http://schemas.microsoft.com/office/powerpoint/2010/main" val="250512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9"/>
          <p:cNvSpPr txBox="1">
            <a:spLocks noChangeArrowheads="1"/>
          </p:cNvSpPr>
          <p:nvPr/>
        </p:nvSpPr>
        <p:spPr bwMode="auto">
          <a:xfrm>
            <a:off x="304800" y="437515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40000"/>
              </a:spcBef>
              <a:buClr>
                <a:srgbClr val="603000"/>
              </a:buClr>
              <a:buFont typeface="Wingdings" pitchFamily="2" charset="2"/>
              <a:buNone/>
            </a:pPr>
            <a:r>
              <a:rPr lang="en-US" altLang="en-US">
                <a:solidFill>
                  <a:srgbClr val="C00000"/>
                </a:solidFill>
              </a:rPr>
              <a:t>External Bus Interface Control Register (EBICTL)</a:t>
            </a:r>
          </a:p>
          <a:p>
            <a:pPr>
              <a:lnSpc>
                <a:spcPct val="90000"/>
              </a:lnSpc>
              <a:spcBef>
                <a:spcPct val="40000"/>
              </a:spcBef>
              <a:buClr>
                <a:srgbClr val="603000"/>
              </a:buClr>
              <a:buFont typeface="Wingdings" pitchFamily="2" charset="2"/>
              <a:buNone/>
            </a:pPr>
            <a:r>
              <a:rPr lang="en-US" altLang="en-US"/>
              <a:t>	</a:t>
            </a:r>
            <a:r>
              <a:rPr lang="en-US" altLang="en-US" sz="2200"/>
              <a:t>Only the bit 0 (ESTR) of this register is implemented. It controls the stretching of the external E clock. When the ESTR bit is set to 0, the E clock is free-running and does not stretch (lengthen). When the HCS12 is interfacing with a slower memory drive, then the E clock can be lengthened (stretch its high interval) by setting this bit.</a:t>
            </a:r>
          </a:p>
        </p:txBody>
      </p:sp>
      <p:sp>
        <p:nvSpPr>
          <p:cNvPr id="31747" name="Text Box 110"/>
          <p:cNvSpPr txBox="1">
            <a:spLocks noChangeArrowheads="1"/>
          </p:cNvSpPr>
          <p:nvPr/>
        </p:nvSpPr>
        <p:spPr bwMode="auto">
          <a:xfrm>
            <a:off x="1447800" y="557213"/>
            <a:ext cx="6705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RDPK: reduced drive of port K.</a:t>
            </a:r>
          </a:p>
          <a:p>
            <a:pPr lvl="1">
              <a:lnSpc>
                <a:spcPct val="80000"/>
              </a:lnSpc>
              <a:spcBef>
                <a:spcPct val="40000"/>
              </a:spcBef>
            </a:pPr>
            <a:r>
              <a:rPr lang="en-US" altLang="en-US" sz="1600"/>
              <a:t>0 = all port K pins have full drive enabled.</a:t>
            </a:r>
          </a:p>
          <a:p>
            <a:pPr lvl="1">
              <a:lnSpc>
                <a:spcPct val="80000"/>
              </a:lnSpc>
              <a:spcBef>
                <a:spcPct val="40000"/>
              </a:spcBef>
            </a:pPr>
            <a:r>
              <a:rPr lang="en-US" altLang="en-US" sz="1600"/>
              <a:t>1 = all port K pins have reduced drive enabled.</a:t>
            </a:r>
          </a:p>
          <a:p>
            <a:pPr>
              <a:spcBef>
                <a:spcPct val="50000"/>
              </a:spcBef>
            </a:pPr>
            <a:r>
              <a:rPr lang="en-US" altLang="en-US" sz="1600"/>
              <a:t>RDPE: reduced drive of port E.</a:t>
            </a:r>
          </a:p>
          <a:p>
            <a:pPr lvl="1">
              <a:lnSpc>
                <a:spcPct val="80000"/>
              </a:lnSpc>
              <a:spcBef>
                <a:spcPct val="40000"/>
              </a:spcBef>
            </a:pPr>
            <a:r>
              <a:rPr lang="en-US" altLang="en-US" sz="1600"/>
              <a:t>0 = all port E pins have full drive enabled.</a:t>
            </a:r>
          </a:p>
          <a:p>
            <a:pPr lvl="1">
              <a:lnSpc>
                <a:spcPct val="80000"/>
              </a:lnSpc>
              <a:spcBef>
                <a:spcPct val="40000"/>
              </a:spcBef>
            </a:pPr>
            <a:r>
              <a:rPr lang="en-US" altLang="en-US" sz="1600"/>
              <a:t>1 = all port E pins have reduced drive enabled.</a:t>
            </a:r>
          </a:p>
          <a:p>
            <a:pPr>
              <a:spcBef>
                <a:spcPct val="50000"/>
              </a:spcBef>
            </a:pPr>
            <a:r>
              <a:rPr lang="en-US" altLang="en-US" sz="1600"/>
              <a:t>RDPB: reduced drive of port B.</a:t>
            </a:r>
          </a:p>
          <a:p>
            <a:pPr lvl="1">
              <a:lnSpc>
                <a:spcPct val="80000"/>
              </a:lnSpc>
              <a:spcBef>
                <a:spcPct val="40000"/>
              </a:spcBef>
            </a:pPr>
            <a:r>
              <a:rPr lang="en-US" altLang="en-US" sz="1600"/>
              <a:t>0 = all port B pins have full drive enabled.</a:t>
            </a:r>
          </a:p>
          <a:p>
            <a:pPr lvl="1">
              <a:lnSpc>
                <a:spcPct val="80000"/>
              </a:lnSpc>
              <a:spcBef>
                <a:spcPct val="40000"/>
              </a:spcBef>
            </a:pPr>
            <a:r>
              <a:rPr lang="en-US" altLang="en-US" sz="1600"/>
              <a:t>1 = all port B pins have reduced drive enabled.</a:t>
            </a:r>
          </a:p>
          <a:p>
            <a:pPr>
              <a:spcBef>
                <a:spcPct val="50000"/>
              </a:spcBef>
            </a:pPr>
            <a:r>
              <a:rPr lang="en-US" altLang="en-US" sz="1600"/>
              <a:t>RDPA: reduced drive of port A.</a:t>
            </a:r>
          </a:p>
          <a:p>
            <a:pPr lvl="1">
              <a:lnSpc>
                <a:spcPct val="80000"/>
              </a:lnSpc>
              <a:spcBef>
                <a:spcPct val="40000"/>
              </a:spcBef>
            </a:pPr>
            <a:r>
              <a:rPr lang="en-US" altLang="en-US" sz="1600"/>
              <a:t>0 = all port A pins have full drive enabled.</a:t>
            </a:r>
          </a:p>
          <a:p>
            <a:pPr lvl="1">
              <a:lnSpc>
                <a:spcPct val="80000"/>
              </a:lnSpc>
              <a:spcBef>
                <a:spcPct val="40000"/>
              </a:spcBef>
            </a:pPr>
            <a:r>
              <a:rPr lang="en-US" altLang="en-US" sz="1600"/>
              <a:t>1 = all port A pins have reduced drive enabled.</a:t>
            </a:r>
          </a:p>
        </p:txBody>
      </p:sp>
      <p:sp>
        <p:nvSpPr>
          <p:cNvPr id="31748" name="Text Box 111"/>
          <p:cNvSpPr txBox="1">
            <a:spLocks noChangeArrowheads="1"/>
          </p:cNvSpPr>
          <p:nvPr/>
        </p:nvSpPr>
        <p:spPr bwMode="auto">
          <a:xfrm>
            <a:off x="304800" y="76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E Registers </a:t>
            </a:r>
            <a:r>
              <a:rPr lang="en-US" altLang="en-US" i="1" u="sng">
                <a:solidFill>
                  <a:srgbClr val="C00000"/>
                </a:solidFill>
              </a:rPr>
              <a:t>Cont’d …</a:t>
            </a:r>
          </a:p>
        </p:txBody>
      </p:sp>
      <p:sp>
        <p:nvSpPr>
          <p:cNvPr id="3174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17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17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7E438C89-9291-4CA1-91D9-62171CA99F0C}" type="slidenum">
              <a:rPr lang="en-US" altLang="en-US" sz="1600">
                <a:solidFill>
                  <a:srgbClr val="C00000"/>
                </a:solidFill>
              </a:rPr>
              <a:pPr/>
              <a:t>20</a:t>
            </a:fld>
            <a:endParaRPr lang="en-US" altLang="en-US" sz="1600" b="0" i="0">
              <a:solidFill>
                <a:srgbClr val="C00000"/>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10"/>
          <p:cNvSpPr txBox="1">
            <a:spLocks noChangeArrowheads="1"/>
          </p:cNvSpPr>
          <p:nvPr/>
        </p:nvSpPr>
        <p:spPr bwMode="auto">
          <a:xfrm>
            <a:off x="304800" y="228600"/>
            <a:ext cx="83058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a:solidFill>
                  <a:srgbClr val="C00000"/>
                </a:solidFill>
              </a:rPr>
              <a:t>Port K:</a:t>
            </a:r>
            <a:endParaRPr lang="en-US" altLang="en-US" b="1">
              <a:solidFill>
                <a:srgbClr val="C00000"/>
              </a:solidFill>
            </a:endParaRPr>
          </a:p>
          <a:p>
            <a:pPr>
              <a:lnSpc>
                <a:spcPct val="90000"/>
              </a:lnSpc>
              <a:spcBef>
                <a:spcPct val="40000"/>
              </a:spcBef>
              <a:buClr>
                <a:srgbClr val="C00000"/>
              </a:buClr>
              <a:buFont typeface="Wingdings" pitchFamily="2" charset="2"/>
              <a:buChar char="Ø"/>
            </a:pPr>
            <a:r>
              <a:rPr lang="en-US" altLang="en-US" sz="2200"/>
              <a:t> Port K has a data register (PORTK) and a data direction register (DDRK).</a:t>
            </a:r>
          </a:p>
          <a:p>
            <a:pPr>
              <a:lnSpc>
                <a:spcPct val="90000"/>
              </a:lnSpc>
              <a:spcBef>
                <a:spcPct val="40000"/>
              </a:spcBef>
              <a:buClr>
                <a:srgbClr val="C00000"/>
              </a:buClr>
              <a:buFont typeface="Wingdings" pitchFamily="2" charset="2"/>
              <a:buChar char="Ø"/>
            </a:pPr>
            <a:r>
              <a:rPr lang="en-US" altLang="en-US" sz="2200"/>
              <a:t> In expanded mode, port K carries the expanded address XADDR14~XADDR19, emulated chip select (ECS), and external chip select (XCS) signals.</a:t>
            </a:r>
          </a:p>
          <a:p>
            <a:pPr>
              <a:lnSpc>
                <a:spcPct val="90000"/>
              </a:lnSpc>
              <a:spcBef>
                <a:spcPct val="40000"/>
              </a:spcBef>
              <a:buClr>
                <a:srgbClr val="C00000"/>
              </a:buClr>
              <a:buFont typeface="Wingdings" pitchFamily="2" charset="2"/>
              <a:buChar char="Ø"/>
            </a:pPr>
            <a:r>
              <a:rPr lang="en-US" altLang="en-US" sz="2200"/>
              <a:t> At the rising edge of the RESET signal, the state of the PK7 pin is latched to the ROMON bit of the MISC register. If this bit is </a:t>
            </a:r>
            <a:r>
              <a:rPr lang="en-US" altLang="en-US" sz="2200">
                <a:solidFill>
                  <a:srgbClr val="FF0000"/>
                </a:solidFill>
              </a:rPr>
              <a:t>1</a:t>
            </a:r>
            <a:r>
              <a:rPr lang="en-US" altLang="en-US" sz="2200"/>
              <a:t>, the on-chip flash memory will be enabled in the extended mode. This bit is forced to </a:t>
            </a:r>
            <a:r>
              <a:rPr lang="en-US" altLang="en-US" sz="2200">
                <a:solidFill>
                  <a:srgbClr val="FF0000"/>
                </a:solidFill>
              </a:rPr>
              <a:t>1</a:t>
            </a:r>
            <a:r>
              <a:rPr lang="en-US" altLang="en-US" sz="2200"/>
              <a:t> in the single-chip modes.</a:t>
            </a:r>
          </a:p>
        </p:txBody>
      </p:sp>
      <p:sp>
        <p:nvSpPr>
          <p:cNvPr id="32771" name="Rectangle 35"/>
          <p:cNvSpPr>
            <a:spLocks noChangeArrowheads="1"/>
          </p:cNvSpPr>
          <p:nvPr/>
        </p:nvSpPr>
        <p:spPr bwMode="auto">
          <a:xfrm>
            <a:off x="3733800" y="3962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2" name="Rectangle 36"/>
          <p:cNvSpPr>
            <a:spLocks noChangeArrowheads="1"/>
          </p:cNvSpPr>
          <p:nvPr/>
        </p:nvSpPr>
        <p:spPr bwMode="auto">
          <a:xfrm>
            <a:off x="3733800" y="4267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3" name="Rectangle 37"/>
          <p:cNvSpPr>
            <a:spLocks noChangeArrowheads="1"/>
          </p:cNvSpPr>
          <p:nvPr/>
        </p:nvSpPr>
        <p:spPr bwMode="auto">
          <a:xfrm>
            <a:off x="3733800" y="4572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4" name="Rectangle 38"/>
          <p:cNvSpPr>
            <a:spLocks noChangeArrowheads="1"/>
          </p:cNvSpPr>
          <p:nvPr/>
        </p:nvSpPr>
        <p:spPr bwMode="auto">
          <a:xfrm>
            <a:off x="3733800" y="4876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39"/>
          <p:cNvSpPr>
            <a:spLocks noChangeArrowheads="1"/>
          </p:cNvSpPr>
          <p:nvPr/>
        </p:nvSpPr>
        <p:spPr bwMode="auto">
          <a:xfrm>
            <a:off x="37338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6" name="Rectangle 40"/>
          <p:cNvSpPr>
            <a:spLocks noChangeArrowheads="1"/>
          </p:cNvSpPr>
          <p:nvPr/>
        </p:nvSpPr>
        <p:spPr bwMode="auto">
          <a:xfrm>
            <a:off x="3733800" y="5486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7" name="Rectangle 41"/>
          <p:cNvSpPr>
            <a:spLocks noChangeArrowheads="1"/>
          </p:cNvSpPr>
          <p:nvPr/>
        </p:nvSpPr>
        <p:spPr bwMode="auto">
          <a:xfrm>
            <a:off x="3733800" y="5791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8" name="Rectangle 42"/>
          <p:cNvSpPr>
            <a:spLocks noChangeArrowheads="1"/>
          </p:cNvSpPr>
          <p:nvPr/>
        </p:nvSpPr>
        <p:spPr bwMode="auto">
          <a:xfrm>
            <a:off x="3733800" y="6096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9" name="Text Box 43"/>
          <p:cNvSpPr txBox="1">
            <a:spLocks noChangeArrowheads="1"/>
          </p:cNvSpPr>
          <p:nvPr/>
        </p:nvSpPr>
        <p:spPr bwMode="auto">
          <a:xfrm>
            <a:off x="4267200" y="39195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PK0 – X14</a:t>
            </a:r>
          </a:p>
        </p:txBody>
      </p:sp>
      <p:sp>
        <p:nvSpPr>
          <p:cNvPr id="32780" name="Text Box 44"/>
          <p:cNvSpPr txBox="1">
            <a:spLocks noChangeArrowheads="1"/>
          </p:cNvSpPr>
          <p:nvPr/>
        </p:nvSpPr>
        <p:spPr bwMode="auto">
          <a:xfrm>
            <a:off x="4267200" y="42243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PK1 – X15</a:t>
            </a:r>
          </a:p>
        </p:txBody>
      </p:sp>
      <p:sp>
        <p:nvSpPr>
          <p:cNvPr id="32781" name="Text Box 45"/>
          <p:cNvSpPr txBox="1">
            <a:spLocks noChangeArrowheads="1"/>
          </p:cNvSpPr>
          <p:nvPr/>
        </p:nvSpPr>
        <p:spPr bwMode="auto">
          <a:xfrm>
            <a:off x="4262438" y="45291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PK2 – X16</a:t>
            </a:r>
          </a:p>
        </p:txBody>
      </p:sp>
      <p:sp>
        <p:nvSpPr>
          <p:cNvPr id="32782" name="Text Box 46"/>
          <p:cNvSpPr txBox="1">
            <a:spLocks noChangeArrowheads="1"/>
          </p:cNvSpPr>
          <p:nvPr/>
        </p:nvSpPr>
        <p:spPr bwMode="auto">
          <a:xfrm>
            <a:off x="4267200" y="48339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PK3 – X17</a:t>
            </a:r>
          </a:p>
        </p:txBody>
      </p:sp>
      <p:sp>
        <p:nvSpPr>
          <p:cNvPr id="32783" name="Text Box 47"/>
          <p:cNvSpPr txBox="1">
            <a:spLocks noChangeArrowheads="1"/>
          </p:cNvSpPr>
          <p:nvPr/>
        </p:nvSpPr>
        <p:spPr bwMode="auto">
          <a:xfrm>
            <a:off x="4267200" y="51387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PK4 – X18 </a:t>
            </a:r>
          </a:p>
        </p:txBody>
      </p:sp>
      <p:sp>
        <p:nvSpPr>
          <p:cNvPr id="32784" name="Text Box 48"/>
          <p:cNvSpPr txBox="1">
            <a:spLocks noChangeArrowheads="1"/>
          </p:cNvSpPr>
          <p:nvPr/>
        </p:nvSpPr>
        <p:spPr bwMode="auto">
          <a:xfrm>
            <a:off x="4267200" y="54435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PK5 – X19</a:t>
            </a:r>
          </a:p>
        </p:txBody>
      </p:sp>
      <p:sp>
        <p:nvSpPr>
          <p:cNvPr id="32785" name="Text Box 49"/>
          <p:cNvSpPr txBox="1">
            <a:spLocks noChangeArrowheads="1"/>
          </p:cNvSpPr>
          <p:nvPr/>
        </p:nvSpPr>
        <p:spPr bwMode="auto">
          <a:xfrm>
            <a:off x="4267200" y="5748338"/>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PK6 – XCS (only available in H subfamily)</a:t>
            </a:r>
          </a:p>
        </p:txBody>
      </p:sp>
      <p:sp>
        <p:nvSpPr>
          <p:cNvPr id="32786" name="Text Box 50"/>
          <p:cNvSpPr txBox="1">
            <a:spLocks noChangeArrowheads="1"/>
          </p:cNvSpPr>
          <p:nvPr/>
        </p:nvSpPr>
        <p:spPr bwMode="auto">
          <a:xfrm>
            <a:off x="4267200" y="6053138"/>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PK7 – ECS/ROMON</a:t>
            </a:r>
          </a:p>
        </p:txBody>
      </p:sp>
      <p:sp>
        <p:nvSpPr>
          <p:cNvPr id="32787" name="Text Box 51"/>
          <p:cNvSpPr txBox="1">
            <a:spLocks noChangeArrowheads="1"/>
          </p:cNvSpPr>
          <p:nvPr/>
        </p:nvSpPr>
        <p:spPr bwMode="auto">
          <a:xfrm>
            <a:off x="1477963" y="4679950"/>
            <a:ext cx="1752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a:solidFill>
                  <a:srgbClr val="C00000"/>
                </a:solidFill>
              </a:rPr>
              <a:t>Port K pins and their alternate functions</a:t>
            </a:r>
          </a:p>
        </p:txBody>
      </p:sp>
      <p:sp>
        <p:nvSpPr>
          <p:cNvPr id="32788" name="Line 52"/>
          <p:cNvSpPr>
            <a:spLocks noChangeShapeType="1"/>
          </p:cNvSpPr>
          <p:nvPr/>
        </p:nvSpPr>
        <p:spPr bwMode="auto">
          <a:xfrm>
            <a:off x="4800600" y="6153150"/>
            <a:ext cx="3810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53"/>
          <p:cNvSpPr>
            <a:spLocks noChangeShapeType="1"/>
          </p:cNvSpPr>
          <p:nvPr/>
        </p:nvSpPr>
        <p:spPr bwMode="auto">
          <a:xfrm>
            <a:off x="4778375" y="5834063"/>
            <a:ext cx="3810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279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27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F51D2F9-B708-4045-A7D6-386DEA57A081}" type="slidenum">
              <a:rPr lang="en-US" altLang="en-US" sz="1600">
                <a:solidFill>
                  <a:srgbClr val="C00000"/>
                </a:solidFill>
              </a:rPr>
              <a:pPr/>
              <a:t>21</a:t>
            </a:fld>
            <a:endParaRPr lang="en-US" altLang="en-US" sz="1600" b="0" i="0">
              <a:solidFill>
                <a:srgbClr val="C0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10"/>
          <p:cNvSpPr txBox="1">
            <a:spLocks noChangeArrowheads="1"/>
          </p:cNvSpPr>
          <p:nvPr/>
        </p:nvSpPr>
        <p:spPr bwMode="auto">
          <a:xfrm>
            <a:off x="304800" y="228600"/>
            <a:ext cx="8610600" cy="262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 T:</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sz="2200" dirty="0"/>
              <a:t> Port T has a port I/O register (</a:t>
            </a:r>
            <a:r>
              <a:rPr lang="en-US" altLang="en-US" sz="2200" dirty="0">
                <a:solidFill>
                  <a:srgbClr val="C00000"/>
                </a:solidFill>
              </a:rPr>
              <a:t>PTT</a:t>
            </a:r>
            <a:r>
              <a:rPr lang="en-US" altLang="en-US" sz="2200" dirty="0"/>
              <a:t>), port data direction register (</a:t>
            </a:r>
            <a:r>
              <a:rPr lang="en-US" altLang="en-US" sz="2200" dirty="0">
                <a:solidFill>
                  <a:srgbClr val="C00000"/>
                </a:solidFill>
              </a:rPr>
              <a:t>DDRT</a:t>
            </a:r>
            <a:r>
              <a:rPr lang="en-US" altLang="en-US" sz="2200" dirty="0"/>
              <a:t>), port input register (</a:t>
            </a:r>
            <a:r>
              <a:rPr lang="en-US" altLang="en-US" sz="2200" dirty="0">
                <a:solidFill>
                  <a:srgbClr val="C00000"/>
                </a:solidFill>
              </a:rPr>
              <a:t>PTIT</a:t>
            </a:r>
            <a:r>
              <a:rPr lang="en-US" altLang="en-US" sz="2200" dirty="0"/>
              <a:t>), reduced drive register (</a:t>
            </a:r>
            <a:r>
              <a:rPr lang="en-US" altLang="en-US" sz="2200" dirty="0">
                <a:solidFill>
                  <a:srgbClr val="C00000"/>
                </a:solidFill>
              </a:rPr>
              <a:t>RDRT</a:t>
            </a:r>
            <a:r>
              <a:rPr lang="en-US" altLang="en-US" sz="2200" dirty="0"/>
              <a:t>), pull-up device enable register (</a:t>
            </a:r>
            <a:r>
              <a:rPr lang="en-US" altLang="en-US" sz="2200" dirty="0">
                <a:solidFill>
                  <a:srgbClr val="C00000"/>
                </a:solidFill>
              </a:rPr>
              <a:t>PERT</a:t>
            </a:r>
            <a:r>
              <a:rPr lang="en-US" altLang="en-US" sz="2200" dirty="0"/>
              <a:t>), and port polarity select register (</a:t>
            </a:r>
            <a:r>
              <a:rPr lang="en-US" altLang="en-US" sz="2200" dirty="0">
                <a:solidFill>
                  <a:srgbClr val="C00000"/>
                </a:solidFill>
              </a:rPr>
              <a:t>PPST</a:t>
            </a:r>
            <a:r>
              <a:rPr lang="en-US" altLang="en-US" sz="2200" dirty="0"/>
              <a:t>).</a:t>
            </a:r>
          </a:p>
          <a:p>
            <a:pPr>
              <a:lnSpc>
                <a:spcPct val="90000"/>
              </a:lnSpc>
              <a:spcBef>
                <a:spcPct val="40000"/>
              </a:spcBef>
              <a:buClr>
                <a:srgbClr val="C00000"/>
              </a:buClr>
              <a:buFont typeface="Wingdings" pitchFamily="2" charset="2"/>
              <a:buChar char="Ø"/>
            </a:pPr>
            <a:r>
              <a:rPr lang="en-US" altLang="en-US" sz="2200" dirty="0"/>
              <a:t> The </a:t>
            </a:r>
            <a:r>
              <a:rPr lang="en-US" altLang="en-US" sz="2200" dirty="0">
                <a:solidFill>
                  <a:srgbClr val="C00000"/>
                </a:solidFill>
              </a:rPr>
              <a:t>PTIT</a:t>
            </a:r>
            <a:r>
              <a:rPr lang="en-US" altLang="en-US" sz="2200" dirty="0"/>
              <a:t> register allows one to read back the status of port T pins. This register can also be used to detect overload or short circuit conditions on output pins.</a:t>
            </a:r>
          </a:p>
        </p:txBody>
      </p:sp>
      <p:sp>
        <p:nvSpPr>
          <p:cNvPr id="33795" name="Text Box 34"/>
          <p:cNvSpPr txBox="1">
            <a:spLocks noChangeArrowheads="1"/>
          </p:cNvSpPr>
          <p:nvPr/>
        </p:nvSpPr>
        <p:spPr bwMode="auto">
          <a:xfrm>
            <a:off x="304800" y="28956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a:t>The </a:t>
            </a:r>
            <a:r>
              <a:rPr lang="en-US" altLang="en-US" sz="2200" b="1">
                <a:solidFill>
                  <a:srgbClr val="C00000"/>
                </a:solidFill>
              </a:rPr>
              <a:t>RDRT</a:t>
            </a:r>
            <a:r>
              <a:rPr lang="en-US" altLang="en-US" sz="2200"/>
              <a:t> register configures the drive strength of each port output pin as either full or reduced current. If a port pin is used as input, this bit is ignored. The reduced drive feature for each pin can be enabled individually. </a:t>
            </a:r>
          </a:p>
        </p:txBody>
      </p:sp>
      <p:sp>
        <p:nvSpPr>
          <p:cNvPr id="33796" name="Text Box 35"/>
          <p:cNvSpPr txBox="1">
            <a:spLocks noChangeArrowheads="1"/>
          </p:cNvSpPr>
          <p:nvPr/>
        </p:nvSpPr>
        <p:spPr bwMode="auto">
          <a:xfrm>
            <a:off x="3048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RDRT7</a:t>
            </a:r>
          </a:p>
        </p:txBody>
      </p:sp>
      <p:sp>
        <p:nvSpPr>
          <p:cNvPr id="33797" name="Text Box 36"/>
          <p:cNvSpPr txBox="1">
            <a:spLocks noChangeArrowheads="1"/>
          </p:cNvSpPr>
          <p:nvPr/>
        </p:nvSpPr>
        <p:spPr bwMode="auto">
          <a:xfrm>
            <a:off x="13716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RDRT6</a:t>
            </a:r>
          </a:p>
        </p:txBody>
      </p:sp>
      <p:sp>
        <p:nvSpPr>
          <p:cNvPr id="33798" name="Text Box 37"/>
          <p:cNvSpPr txBox="1">
            <a:spLocks noChangeArrowheads="1"/>
          </p:cNvSpPr>
          <p:nvPr/>
        </p:nvSpPr>
        <p:spPr bwMode="auto">
          <a:xfrm>
            <a:off x="24384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RDRT5</a:t>
            </a:r>
          </a:p>
        </p:txBody>
      </p:sp>
      <p:sp>
        <p:nvSpPr>
          <p:cNvPr id="33799" name="Text Box 38"/>
          <p:cNvSpPr txBox="1">
            <a:spLocks noChangeArrowheads="1"/>
          </p:cNvSpPr>
          <p:nvPr/>
        </p:nvSpPr>
        <p:spPr bwMode="auto">
          <a:xfrm>
            <a:off x="35052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RDRT4</a:t>
            </a:r>
          </a:p>
        </p:txBody>
      </p:sp>
      <p:sp>
        <p:nvSpPr>
          <p:cNvPr id="33800" name="Text Box 39"/>
          <p:cNvSpPr txBox="1">
            <a:spLocks noChangeArrowheads="1"/>
          </p:cNvSpPr>
          <p:nvPr/>
        </p:nvSpPr>
        <p:spPr bwMode="auto">
          <a:xfrm>
            <a:off x="45720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RDRT3</a:t>
            </a:r>
          </a:p>
        </p:txBody>
      </p:sp>
      <p:sp>
        <p:nvSpPr>
          <p:cNvPr id="33801" name="Text Box 40"/>
          <p:cNvSpPr txBox="1">
            <a:spLocks noChangeArrowheads="1"/>
          </p:cNvSpPr>
          <p:nvPr/>
        </p:nvSpPr>
        <p:spPr bwMode="auto">
          <a:xfrm>
            <a:off x="56388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RDRT2</a:t>
            </a:r>
          </a:p>
        </p:txBody>
      </p:sp>
      <p:sp>
        <p:nvSpPr>
          <p:cNvPr id="33802" name="Text Box 41"/>
          <p:cNvSpPr txBox="1">
            <a:spLocks noChangeArrowheads="1"/>
          </p:cNvSpPr>
          <p:nvPr/>
        </p:nvSpPr>
        <p:spPr bwMode="auto">
          <a:xfrm>
            <a:off x="67056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RDRT1</a:t>
            </a:r>
          </a:p>
        </p:txBody>
      </p:sp>
      <p:sp>
        <p:nvSpPr>
          <p:cNvPr id="33803" name="Text Box 42"/>
          <p:cNvSpPr txBox="1">
            <a:spLocks noChangeArrowheads="1"/>
          </p:cNvSpPr>
          <p:nvPr/>
        </p:nvSpPr>
        <p:spPr bwMode="auto">
          <a:xfrm>
            <a:off x="7772400" y="44196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RDRT0</a:t>
            </a:r>
          </a:p>
        </p:txBody>
      </p:sp>
      <p:sp>
        <p:nvSpPr>
          <p:cNvPr id="33804" name="Text Box 43"/>
          <p:cNvSpPr txBox="1">
            <a:spLocks noChangeArrowheads="1"/>
          </p:cNvSpPr>
          <p:nvPr/>
        </p:nvSpPr>
        <p:spPr bwMode="auto">
          <a:xfrm>
            <a:off x="80772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05" name="Text Box 44"/>
          <p:cNvSpPr txBox="1">
            <a:spLocks noChangeArrowheads="1"/>
          </p:cNvSpPr>
          <p:nvPr/>
        </p:nvSpPr>
        <p:spPr bwMode="auto">
          <a:xfrm>
            <a:off x="70104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06" name="Text Box 45"/>
          <p:cNvSpPr txBox="1">
            <a:spLocks noChangeArrowheads="1"/>
          </p:cNvSpPr>
          <p:nvPr/>
        </p:nvSpPr>
        <p:spPr bwMode="auto">
          <a:xfrm>
            <a:off x="59436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07" name="Text Box 46"/>
          <p:cNvSpPr txBox="1">
            <a:spLocks noChangeArrowheads="1"/>
          </p:cNvSpPr>
          <p:nvPr/>
        </p:nvSpPr>
        <p:spPr bwMode="auto">
          <a:xfrm>
            <a:off x="48768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08" name="Text Box 47"/>
          <p:cNvSpPr txBox="1">
            <a:spLocks noChangeArrowheads="1"/>
          </p:cNvSpPr>
          <p:nvPr/>
        </p:nvSpPr>
        <p:spPr bwMode="auto">
          <a:xfrm>
            <a:off x="38100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09" name="Text Box 48"/>
          <p:cNvSpPr txBox="1">
            <a:spLocks noChangeArrowheads="1"/>
          </p:cNvSpPr>
          <p:nvPr/>
        </p:nvSpPr>
        <p:spPr bwMode="auto">
          <a:xfrm>
            <a:off x="27432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10" name="Text Box 49"/>
          <p:cNvSpPr txBox="1">
            <a:spLocks noChangeArrowheads="1"/>
          </p:cNvSpPr>
          <p:nvPr/>
        </p:nvSpPr>
        <p:spPr bwMode="auto">
          <a:xfrm>
            <a:off x="16764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11" name="Text Box 50"/>
          <p:cNvSpPr txBox="1">
            <a:spLocks noChangeArrowheads="1"/>
          </p:cNvSpPr>
          <p:nvPr/>
        </p:nvSpPr>
        <p:spPr bwMode="auto">
          <a:xfrm>
            <a:off x="609600" y="47656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3812" name="Text Box 51"/>
          <p:cNvSpPr txBox="1">
            <a:spLocks noChangeArrowheads="1"/>
          </p:cNvSpPr>
          <p:nvPr/>
        </p:nvSpPr>
        <p:spPr bwMode="auto">
          <a:xfrm>
            <a:off x="1524000" y="5248275"/>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RDRT[7:0]: reduced drive port T.</a:t>
            </a:r>
          </a:p>
          <a:p>
            <a:pPr lvl="1">
              <a:lnSpc>
                <a:spcPct val="80000"/>
              </a:lnSpc>
              <a:spcBef>
                <a:spcPct val="40000"/>
              </a:spcBef>
            </a:pPr>
            <a:r>
              <a:rPr lang="en-US" altLang="en-US" sz="1600"/>
              <a:t>0 = full drive strength at output.</a:t>
            </a:r>
          </a:p>
          <a:p>
            <a:pPr lvl="1">
              <a:lnSpc>
                <a:spcPct val="80000"/>
              </a:lnSpc>
              <a:spcBef>
                <a:spcPct val="40000"/>
              </a:spcBef>
            </a:pPr>
            <a:r>
              <a:rPr lang="en-US" altLang="en-US" sz="1600"/>
              <a:t>1 = associated pin devices at about 1/3 of the full drive strength.</a:t>
            </a:r>
          </a:p>
        </p:txBody>
      </p:sp>
      <p:sp>
        <p:nvSpPr>
          <p:cNvPr id="3381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38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38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027B750-6182-4C12-ADE5-1CBDFACB83F3}" type="slidenum">
              <a:rPr lang="en-US" altLang="en-US" sz="1600">
                <a:solidFill>
                  <a:srgbClr val="C00000"/>
                </a:solidFill>
              </a:rPr>
              <a:pPr/>
              <a:t>22</a:t>
            </a:fld>
            <a:endParaRPr lang="en-US" altLang="en-US" sz="1600" b="0" i="0">
              <a:solidFill>
                <a:srgbClr val="C00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11"/>
          <p:cNvSpPr txBox="1">
            <a:spLocks noChangeArrowheads="1"/>
          </p:cNvSpPr>
          <p:nvPr/>
        </p:nvSpPr>
        <p:spPr bwMode="auto">
          <a:xfrm>
            <a:off x="304800" y="914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a:t>The </a:t>
            </a:r>
            <a:r>
              <a:rPr lang="en-US" altLang="en-US" sz="2200" b="1">
                <a:solidFill>
                  <a:srgbClr val="C00000"/>
                </a:solidFill>
              </a:rPr>
              <a:t>PERT</a:t>
            </a:r>
            <a:r>
              <a:rPr lang="en-US" altLang="en-US" sz="2200"/>
              <a:t> register configures whether a pull-up or pull-down device is enabled if the port is used as input. Each pin’s pull-up or pull-down device can be enabled individually. No pull-up or pull-down device is enabled out of reset. </a:t>
            </a:r>
          </a:p>
        </p:txBody>
      </p:sp>
      <p:sp>
        <p:nvSpPr>
          <p:cNvPr id="34819" name="Text Box 12"/>
          <p:cNvSpPr txBox="1">
            <a:spLocks noChangeArrowheads="1"/>
          </p:cNvSpPr>
          <p:nvPr/>
        </p:nvSpPr>
        <p:spPr bwMode="auto">
          <a:xfrm>
            <a:off x="3048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PERT7</a:t>
            </a:r>
          </a:p>
        </p:txBody>
      </p:sp>
      <p:sp>
        <p:nvSpPr>
          <p:cNvPr id="34820" name="Text Box 13"/>
          <p:cNvSpPr txBox="1">
            <a:spLocks noChangeArrowheads="1"/>
          </p:cNvSpPr>
          <p:nvPr/>
        </p:nvSpPr>
        <p:spPr bwMode="auto">
          <a:xfrm>
            <a:off x="13716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PERT6</a:t>
            </a:r>
          </a:p>
        </p:txBody>
      </p:sp>
      <p:sp>
        <p:nvSpPr>
          <p:cNvPr id="34821" name="Text Box 14"/>
          <p:cNvSpPr txBox="1">
            <a:spLocks noChangeArrowheads="1"/>
          </p:cNvSpPr>
          <p:nvPr/>
        </p:nvSpPr>
        <p:spPr bwMode="auto">
          <a:xfrm>
            <a:off x="24384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PERT5</a:t>
            </a:r>
          </a:p>
        </p:txBody>
      </p:sp>
      <p:sp>
        <p:nvSpPr>
          <p:cNvPr id="34822" name="Text Box 15"/>
          <p:cNvSpPr txBox="1">
            <a:spLocks noChangeArrowheads="1"/>
          </p:cNvSpPr>
          <p:nvPr/>
        </p:nvSpPr>
        <p:spPr bwMode="auto">
          <a:xfrm>
            <a:off x="35052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PERT4</a:t>
            </a:r>
          </a:p>
        </p:txBody>
      </p:sp>
      <p:sp>
        <p:nvSpPr>
          <p:cNvPr id="34823" name="Text Box 16"/>
          <p:cNvSpPr txBox="1">
            <a:spLocks noChangeArrowheads="1"/>
          </p:cNvSpPr>
          <p:nvPr/>
        </p:nvSpPr>
        <p:spPr bwMode="auto">
          <a:xfrm>
            <a:off x="45720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PERT3</a:t>
            </a:r>
          </a:p>
        </p:txBody>
      </p:sp>
      <p:sp>
        <p:nvSpPr>
          <p:cNvPr id="34824" name="Text Box 17"/>
          <p:cNvSpPr txBox="1">
            <a:spLocks noChangeArrowheads="1"/>
          </p:cNvSpPr>
          <p:nvPr/>
        </p:nvSpPr>
        <p:spPr bwMode="auto">
          <a:xfrm>
            <a:off x="56388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PERT2</a:t>
            </a:r>
          </a:p>
        </p:txBody>
      </p:sp>
      <p:sp>
        <p:nvSpPr>
          <p:cNvPr id="34825" name="Text Box 18"/>
          <p:cNvSpPr txBox="1">
            <a:spLocks noChangeArrowheads="1"/>
          </p:cNvSpPr>
          <p:nvPr/>
        </p:nvSpPr>
        <p:spPr bwMode="auto">
          <a:xfrm>
            <a:off x="67056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PERT1</a:t>
            </a:r>
          </a:p>
        </p:txBody>
      </p:sp>
      <p:sp>
        <p:nvSpPr>
          <p:cNvPr id="34826" name="Text Box 19"/>
          <p:cNvSpPr txBox="1">
            <a:spLocks noChangeArrowheads="1"/>
          </p:cNvSpPr>
          <p:nvPr/>
        </p:nvSpPr>
        <p:spPr bwMode="auto">
          <a:xfrm>
            <a:off x="7772400" y="25908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PERT0</a:t>
            </a:r>
          </a:p>
        </p:txBody>
      </p:sp>
      <p:sp>
        <p:nvSpPr>
          <p:cNvPr id="34827" name="Text Box 20"/>
          <p:cNvSpPr txBox="1">
            <a:spLocks noChangeArrowheads="1"/>
          </p:cNvSpPr>
          <p:nvPr/>
        </p:nvSpPr>
        <p:spPr bwMode="auto">
          <a:xfrm>
            <a:off x="80772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28" name="Text Box 21"/>
          <p:cNvSpPr txBox="1">
            <a:spLocks noChangeArrowheads="1"/>
          </p:cNvSpPr>
          <p:nvPr/>
        </p:nvSpPr>
        <p:spPr bwMode="auto">
          <a:xfrm>
            <a:off x="70104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29" name="Text Box 22"/>
          <p:cNvSpPr txBox="1">
            <a:spLocks noChangeArrowheads="1"/>
          </p:cNvSpPr>
          <p:nvPr/>
        </p:nvSpPr>
        <p:spPr bwMode="auto">
          <a:xfrm>
            <a:off x="59436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0" name="Text Box 23"/>
          <p:cNvSpPr txBox="1">
            <a:spLocks noChangeArrowheads="1"/>
          </p:cNvSpPr>
          <p:nvPr/>
        </p:nvSpPr>
        <p:spPr bwMode="auto">
          <a:xfrm>
            <a:off x="48768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1" name="Text Box 24"/>
          <p:cNvSpPr txBox="1">
            <a:spLocks noChangeArrowheads="1"/>
          </p:cNvSpPr>
          <p:nvPr/>
        </p:nvSpPr>
        <p:spPr bwMode="auto">
          <a:xfrm>
            <a:off x="38100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2" name="Text Box 25"/>
          <p:cNvSpPr txBox="1">
            <a:spLocks noChangeArrowheads="1"/>
          </p:cNvSpPr>
          <p:nvPr/>
        </p:nvSpPr>
        <p:spPr bwMode="auto">
          <a:xfrm>
            <a:off x="27432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3" name="Text Box 26"/>
          <p:cNvSpPr txBox="1">
            <a:spLocks noChangeArrowheads="1"/>
          </p:cNvSpPr>
          <p:nvPr/>
        </p:nvSpPr>
        <p:spPr bwMode="auto">
          <a:xfrm>
            <a:off x="16764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4" name="Text Box 27"/>
          <p:cNvSpPr txBox="1">
            <a:spLocks noChangeArrowheads="1"/>
          </p:cNvSpPr>
          <p:nvPr/>
        </p:nvSpPr>
        <p:spPr bwMode="auto">
          <a:xfrm>
            <a:off x="609600" y="29368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35" name="Text Box 28"/>
          <p:cNvSpPr txBox="1">
            <a:spLocks noChangeArrowheads="1"/>
          </p:cNvSpPr>
          <p:nvPr/>
        </p:nvSpPr>
        <p:spPr bwMode="auto">
          <a:xfrm>
            <a:off x="1371600" y="3505200"/>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PERT[7:0]: pull device enable port T.</a:t>
            </a:r>
          </a:p>
          <a:p>
            <a:pPr lvl="1">
              <a:lnSpc>
                <a:spcPct val="80000"/>
              </a:lnSpc>
              <a:spcBef>
                <a:spcPct val="40000"/>
              </a:spcBef>
            </a:pPr>
            <a:r>
              <a:rPr lang="en-US" altLang="en-US" sz="1600"/>
              <a:t>0 = pull-up or pull-down is disabled.</a:t>
            </a:r>
          </a:p>
          <a:p>
            <a:pPr lvl="1">
              <a:lnSpc>
                <a:spcPct val="80000"/>
              </a:lnSpc>
              <a:spcBef>
                <a:spcPct val="40000"/>
              </a:spcBef>
            </a:pPr>
            <a:r>
              <a:rPr lang="en-US" altLang="en-US" sz="1600"/>
              <a:t>1 = either pull-up or pull-down is enabled.</a:t>
            </a:r>
          </a:p>
        </p:txBody>
      </p:sp>
      <p:sp>
        <p:nvSpPr>
          <p:cNvPr id="34836" name="Text Box 29"/>
          <p:cNvSpPr txBox="1">
            <a:spLocks noChangeArrowheads="1"/>
          </p:cNvSpPr>
          <p:nvPr/>
        </p:nvSpPr>
        <p:spPr bwMode="auto">
          <a:xfrm>
            <a:off x="304800" y="45720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dirty="0"/>
              <a:t>The </a:t>
            </a:r>
            <a:r>
              <a:rPr lang="en-US" altLang="en-US" sz="2200" b="1" dirty="0">
                <a:solidFill>
                  <a:srgbClr val="C00000"/>
                </a:solidFill>
              </a:rPr>
              <a:t>PPST</a:t>
            </a:r>
            <a:r>
              <a:rPr lang="en-US" altLang="en-US" sz="2200" dirty="0"/>
              <a:t> register selects whether a pull-down or pull-up device is connected to the pin. This register has an effect on input pins only. </a:t>
            </a:r>
          </a:p>
        </p:txBody>
      </p:sp>
      <p:sp>
        <p:nvSpPr>
          <p:cNvPr id="34837" name="Text Box 30"/>
          <p:cNvSpPr txBox="1">
            <a:spLocks noChangeArrowheads="1"/>
          </p:cNvSpPr>
          <p:nvPr/>
        </p:nvSpPr>
        <p:spPr bwMode="auto">
          <a:xfrm>
            <a:off x="3048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PPST7</a:t>
            </a:r>
          </a:p>
        </p:txBody>
      </p:sp>
      <p:sp>
        <p:nvSpPr>
          <p:cNvPr id="34838" name="Text Box 31"/>
          <p:cNvSpPr txBox="1">
            <a:spLocks noChangeArrowheads="1"/>
          </p:cNvSpPr>
          <p:nvPr/>
        </p:nvSpPr>
        <p:spPr bwMode="auto">
          <a:xfrm>
            <a:off x="13716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PPST6</a:t>
            </a:r>
          </a:p>
        </p:txBody>
      </p:sp>
      <p:sp>
        <p:nvSpPr>
          <p:cNvPr id="34839" name="Text Box 32"/>
          <p:cNvSpPr txBox="1">
            <a:spLocks noChangeArrowheads="1"/>
          </p:cNvSpPr>
          <p:nvPr/>
        </p:nvSpPr>
        <p:spPr bwMode="auto">
          <a:xfrm>
            <a:off x="24384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PPST5</a:t>
            </a:r>
          </a:p>
        </p:txBody>
      </p:sp>
      <p:sp>
        <p:nvSpPr>
          <p:cNvPr id="34840" name="Text Box 33"/>
          <p:cNvSpPr txBox="1">
            <a:spLocks noChangeArrowheads="1"/>
          </p:cNvSpPr>
          <p:nvPr/>
        </p:nvSpPr>
        <p:spPr bwMode="auto">
          <a:xfrm>
            <a:off x="35052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PPST4</a:t>
            </a:r>
          </a:p>
        </p:txBody>
      </p:sp>
      <p:sp>
        <p:nvSpPr>
          <p:cNvPr id="34841" name="Text Box 34"/>
          <p:cNvSpPr txBox="1">
            <a:spLocks noChangeArrowheads="1"/>
          </p:cNvSpPr>
          <p:nvPr/>
        </p:nvSpPr>
        <p:spPr bwMode="auto">
          <a:xfrm>
            <a:off x="45720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PPST3</a:t>
            </a:r>
          </a:p>
        </p:txBody>
      </p:sp>
      <p:sp>
        <p:nvSpPr>
          <p:cNvPr id="34842" name="Text Box 35"/>
          <p:cNvSpPr txBox="1">
            <a:spLocks noChangeArrowheads="1"/>
          </p:cNvSpPr>
          <p:nvPr/>
        </p:nvSpPr>
        <p:spPr bwMode="auto">
          <a:xfrm>
            <a:off x="56388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PPST2</a:t>
            </a:r>
          </a:p>
        </p:txBody>
      </p:sp>
      <p:sp>
        <p:nvSpPr>
          <p:cNvPr id="34843" name="Text Box 36"/>
          <p:cNvSpPr txBox="1">
            <a:spLocks noChangeArrowheads="1"/>
          </p:cNvSpPr>
          <p:nvPr/>
        </p:nvSpPr>
        <p:spPr bwMode="auto">
          <a:xfrm>
            <a:off x="67056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PPST1</a:t>
            </a:r>
          </a:p>
        </p:txBody>
      </p:sp>
      <p:sp>
        <p:nvSpPr>
          <p:cNvPr id="34844" name="Text Box 37"/>
          <p:cNvSpPr txBox="1">
            <a:spLocks noChangeArrowheads="1"/>
          </p:cNvSpPr>
          <p:nvPr/>
        </p:nvSpPr>
        <p:spPr bwMode="auto">
          <a:xfrm>
            <a:off x="7772400" y="567372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PPST0</a:t>
            </a:r>
          </a:p>
        </p:txBody>
      </p:sp>
      <p:sp>
        <p:nvSpPr>
          <p:cNvPr id="34845" name="Text Box 38"/>
          <p:cNvSpPr txBox="1">
            <a:spLocks noChangeArrowheads="1"/>
          </p:cNvSpPr>
          <p:nvPr/>
        </p:nvSpPr>
        <p:spPr bwMode="auto">
          <a:xfrm>
            <a:off x="80772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46" name="Text Box 39"/>
          <p:cNvSpPr txBox="1">
            <a:spLocks noChangeArrowheads="1"/>
          </p:cNvSpPr>
          <p:nvPr/>
        </p:nvSpPr>
        <p:spPr bwMode="auto">
          <a:xfrm>
            <a:off x="70104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47" name="Text Box 40"/>
          <p:cNvSpPr txBox="1">
            <a:spLocks noChangeArrowheads="1"/>
          </p:cNvSpPr>
          <p:nvPr/>
        </p:nvSpPr>
        <p:spPr bwMode="auto">
          <a:xfrm>
            <a:off x="59436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48" name="Text Box 41"/>
          <p:cNvSpPr txBox="1">
            <a:spLocks noChangeArrowheads="1"/>
          </p:cNvSpPr>
          <p:nvPr/>
        </p:nvSpPr>
        <p:spPr bwMode="auto">
          <a:xfrm>
            <a:off x="48768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49" name="Text Box 42"/>
          <p:cNvSpPr txBox="1">
            <a:spLocks noChangeArrowheads="1"/>
          </p:cNvSpPr>
          <p:nvPr/>
        </p:nvSpPr>
        <p:spPr bwMode="auto">
          <a:xfrm>
            <a:off x="38100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50" name="Text Box 43"/>
          <p:cNvSpPr txBox="1">
            <a:spLocks noChangeArrowheads="1"/>
          </p:cNvSpPr>
          <p:nvPr/>
        </p:nvSpPr>
        <p:spPr bwMode="auto">
          <a:xfrm>
            <a:off x="27432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51" name="Text Box 44"/>
          <p:cNvSpPr txBox="1">
            <a:spLocks noChangeArrowheads="1"/>
          </p:cNvSpPr>
          <p:nvPr/>
        </p:nvSpPr>
        <p:spPr bwMode="auto">
          <a:xfrm>
            <a:off x="16764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52" name="Text Box 45"/>
          <p:cNvSpPr txBox="1">
            <a:spLocks noChangeArrowheads="1"/>
          </p:cNvSpPr>
          <p:nvPr/>
        </p:nvSpPr>
        <p:spPr bwMode="auto">
          <a:xfrm>
            <a:off x="609600" y="6019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4853" name="Text Box 47"/>
          <p:cNvSpPr txBox="1">
            <a:spLocks noChangeArrowheads="1"/>
          </p:cNvSpPr>
          <p:nvPr/>
        </p:nvSpPr>
        <p:spPr bwMode="auto">
          <a:xfrm>
            <a:off x="304800" y="228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T </a:t>
            </a:r>
            <a:r>
              <a:rPr lang="en-US" altLang="en-US" i="1" u="sng">
                <a:solidFill>
                  <a:srgbClr val="C00000"/>
                </a:solidFill>
              </a:rPr>
              <a:t>Cont’d …</a:t>
            </a:r>
          </a:p>
        </p:txBody>
      </p:sp>
      <p:sp>
        <p:nvSpPr>
          <p:cNvPr id="3485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48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48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EF87CAA-A284-475C-897A-5BA97CB7EB80}" type="slidenum">
              <a:rPr lang="en-US" altLang="en-US" sz="1600">
                <a:solidFill>
                  <a:srgbClr val="C00000"/>
                </a:solidFill>
              </a:rPr>
              <a:pPr/>
              <a:t>23</a:t>
            </a:fld>
            <a:endParaRPr lang="en-US" altLang="en-US" sz="1600" b="0" i="0">
              <a:solidFill>
                <a:srgbClr val="C00000"/>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5"/>
          <p:cNvSpPr>
            <a:spLocks noChangeArrowheads="1"/>
          </p:cNvSpPr>
          <p:nvPr/>
        </p:nvSpPr>
        <p:spPr bwMode="auto">
          <a:xfrm>
            <a:off x="3733800" y="3657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3" name="Rectangle 16"/>
          <p:cNvSpPr>
            <a:spLocks noChangeArrowheads="1"/>
          </p:cNvSpPr>
          <p:nvPr/>
        </p:nvSpPr>
        <p:spPr bwMode="auto">
          <a:xfrm>
            <a:off x="3733800" y="3962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4" name="Rectangle 17"/>
          <p:cNvSpPr>
            <a:spLocks noChangeArrowheads="1"/>
          </p:cNvSpPr>
          <p:nvPr/>
        </p:nvSpPr>
        <p:spPr bwMode="auto">
          <a:xfrm>
            <a:off x="3733800" y="4267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5" name="Rectangle 18"/>
          <p:cNvSpPr>
            <a:spLocks noChangeArrowheads="1"/>
          </p:cNvSpPr>
          <p:nvPr/>
        </p:nvSpPr>
        <p:spPr bwMode="auto">
          <a:xfrm>
            <a:off x="3733800" y="4572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19"/>
          <p:cNvSpPr>
            <a:spLocks noChangeArrowheads="1"/>
          </p:cNvSpPr>
          <p:nvPr/>
        </p:nvSpPr>
        <p:spPr bwMode="auto">
          <a:xfrm>
            <a:off x="3733800" y="4876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7" name="Rectangle 20"/>
          <p:cNvSpPr>
            <a:spLocks noChangeArrowheads="1"/>
          </p:cNvSpPr>
          <p:nvPr/>
        </p:nvSpPr>
        <p:spPr bwMode="auto">
          <a:xfrm>
            <a:off x="3733800" y="518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8" name="Rectangle 21"/>
          <p:cNvSpPr>
            <a:spLocks noChangeArrowheads="1"/>
          </p:cNvSpPr>
          <p:nvPr/>
        </p:nvSpPr>
        <p:spPr bwMode="auto">
          <a:xfrm>
            <a:off x="3733800" y="5486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9" name="Rectangle 22"/>
          <p:cNvSpPr>
            <a:spLocks noChangeArrowheads="1"/>
          </p:cNvSpPr>
          <p:nvPr/>
        </p:nvSpPr>
        <p:spPr bwMode="auto">
          <a:xfrm>
            <a:off x="3733800" y="5791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50" name="Text Box 23"/>
          <p:cNvSpPr txBox="1">
            <a:spLocks noChangeArrowheads="1"/>
          </p:cNvSpPr>
          <p:nvPr/>
        </p:nvSpPr>
        <p:spPr bwMode="auto">
          <a:xfrm>
            <a:off x="4191000" y="3657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PT0 – IOC0</a:t>
            </a:r>
          </a:p>
        </p:txBody>
      </p:sp>
      <p:sp>
        <p:nvSpPr>
          <p:cNvPr id="35851" name="Text Box 24"/>
          <p:cNvSpPr txBox="1">
            <a:spLocks noChangeArrowheads="1"/>
          </p:cNvSpPr>
          <p:nvPr/>
        </p:nvSpPr>
        <p:spPr bwMode="auto">
          <a:xfrm>
            <a:off x="4191000" y="3962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PT1 – IOC1</a:t>
            </a:r>
          </a:p>
        </p:txBody>
      </p:sp>
      <p:sp>
        <p:nvSpPr>
          <p:cNvPr id="35852" name="Text Box 25"/>
          <p:cNvSpPr txBox="1">
            <a:spLocks noChangeArrowheads="1"/>
          </p:cNvSpPr>
          <p:nvPr/>
        </p:nvSpPr>
        <p:spPr bwMode="auto">
          <a:xfrm>
            <a:off x="4191000" y="4267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PT2 – IOC2</a:t>
            </a:r>
          </a:p>
        </p:txBody>
      </p:sp>
      <p:sp>
        <p:nvSpPr>
          <p:cNvPr id="35853" name="Text Box 26"/>
          <p:cNvSpPr txBox="1">
            <a:spLocks noChangeArrowheads="1"/>
          </p:cNvSpPr>
          <p:nvPr/>
        </p:nvSpPr>
        <p:spPr bwMode="auto">
          <a:xfrm>
            <a:off x="4191000" y="4572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PT3 – IOC3</a:t>
            </a:r>
          </a:p>
        </p:txBody>
      </p:sp>
      <p:sp>
        <p:nvSpPr>
          <p:cNvPr id="35854" name="Text Box 27"/>
          <p:cNvSpPr txBox="1">
            <a:spLocks noChangeArrowheads="1"/>
          </p:cNvSpPr>
          <p:nvPr/>
        </p:nvSpPr>
        <p:spPr bwMode="auto">
          <a:xfrm>
            <a:off x="4191000" y="4876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PT4 – IOC4 </a:t>
            </a:r>
          </a:p>
        </p:txBody>
      </p:sp>
      <p:sp>
        <p:nvSpPr>
          <p:cNvPr id="35855" name="Text Box 28"/>
          <p:cNvSpPr txBox="1">
            <a:spLocks noChangeArrowheads="1"/>
          </p:cNvSpPr>
          <p:nvPr/>
        </p:nvSpPr>
        <p:spPr bwMode="auto">
          <a:xfrm>
            <a:off x="4191000" y="5181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PT5 – IOC5</a:t>
            </a:r>
          </a:p>
        </p:txBody>
      </p:sp>
      <p:sp>
        <p:nvSpPr>
          <p:cNvPr id="35856" name="Text Box 29"/>
          <p:cNvSpPr txBox="1">
            <a:spLocks noChangeArrowheads="1"/>
          </p:cNvSpPr>
          <p:nvPr/>
        </p:nvSpPr>
        <p:spPr bwMode="auto">
          <a:xfrm>
            <a:off x="4191000" y="5486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PT6 – IOC6</a:t>
            </a:r>
          </a:p>
        </p:txBody>
      </p:sp>
      <p:sp>
        <p:nvSpPr>
          <p:cNvPr id="35857" name="Text Box 30"/>
          <p:cNvSpPr txBox="1">
            <a:spLocks noChangeArrowheads="1"/>
          </p:cNvSpPr>
          <p:nvPr/>
        </p:nvSpPr>
        <p:spPr bwMode="auto">
          <a:xfrm>
            <a:off x="4191000" y="5791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PT7 – IOC7 </a:t>
            </a:r>
          </a:p>
        </p:txBody>
      </p:sp>
      <p:sp>
        <p:nvSpPr>
          <p:cNvPr id="35858" name="Text Box 31"/>
          <p:cNvSpPr txBox="1">
            <a:spLocks noChangeArrowheads="1"/>
          </p:cNvSpPr>
          <p:nvPr/>
        </p:nvSpPr>
        <p:spPr bwMode="auto">
          <a:xfrm>
            <a:off x="1371600" y="4418013"/>
            <a:ext cx="1752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a:solidFill>
                  <a:srgbClr val="C00000"/>
                </a:solidFill>
              </a:rPr>
              <a:t>Port T pins and their alternate functions</a:t>
            </a:r>
          </a:p>
        </p:txBody>
      </p:sp>
      <p:sp>
        <p:nvSpPr>
          <p:cNvPr id="35859" name="Text Box 38"/>
          <p:cNvSpPr txBox="1">
            <a:spLocks noChangeArrowheads="1"/>
          </p:cNvSpPr>
          <p:nvPr/>
        </p:nvSpPr>
        <p:spPr bwMode="auto">
          <a:xfrm>
            <a:off x="304800" y="2133600"/>
            <a:ext cx="8305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a:t>The </a:t>
            </a:r>
            <a:r>
              <a:rPr lang="en-US" altLang="en-US" sz="2200" b="1"/>
              <a:t>pin function of port T are shown below. In addition to being used as general I/O pins, port T pins can also be used as </a:t>
            </a:r>
            <a:r>
              <a:rPr lang="en-US" altLang="en-US" sz="2200" b="1" i="1">
                <a:solidFill>
                  <a:srgbClr val="C00000"/>
                </a:solidFill>
              </a:rPr>
              <a:t>input capture</a:t>
            </a:r>
            <a:r>
              <a:rPr lang="en-US" altLang="en-US" sz="2200" b="1"/>
              <a:t> or </a:t>
            </a:r>
            <a:r>
              <a:rPr lang="en-US" altLang="en-US" sz="2200" b="1" i="1">
                <a:solidFill>
                  <a:srgbClr val="C00000"/>
                </a:solidFill>
              </a:rPr>
              <a:t>output compare</a:t>
            </a:r>
            <a:r>
              <a:rPr lang="en-US" altLang="en-US" sz="2200" b="1"/>
              <a:t> action pins.</a:t>
            </a:r>
            <a:r>
              <a:rPr lang="en-US" altLang="en-US" sz="2200"/>
              <a:t> </a:t>
            </a:r>
          </a:p>
        </p:txBody>
      </p:sp>
      <p:sp>
        <p:nvSpPr>
          <p:cNvPr id="35860" name="Text Box 39"/>
          <p:cNvSpPr txBox="1">
            <a:spLocks noChangeArrowheads="1"/>
          </p:cNvSpPr>
          <p:nvPr/>
        </p:nvSpPr>
        <p:spPr bwMode="auto">
          <a:xfrm>
            <a:off x="1371600" y="547688"/>
            <a:ext cx="6858000"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PPST[7:0]: pull polarity select port T.</a:t>
            </a:r>
          </a:p>
          <a:p>
            <a:pPr lvl="1">
              <a:lnSpc>
                <a:spcPct val="80000"/>
              </a:lnSpc>
              <a:spcBef>
                <a:spcPct val="40000"/>
              </a:spcBef>
            </a:pPr>
            <a:r>
              <a:rPr lang="en-US" altLang="en-US" sz="1600"/>
              <a:t>0 = a pull-up device is connected to the associated port T pin, if enabled by the associated bit in register PERT and if the port is used as input or as wired-or output.</a:t>
            </a:r>
          </a:p>
          <a:p>
            <a:pPr lvl="1">
              <a:lnSpc>
                <a:spcPct val="80000"/>
              </a:lnSpc>
              <a:spcBef>
                <a:spcPct val="40000"/>
              </a:spcBef>
            </a:pPr>
            <a:r>
              <a:rPr lang="en-US" altLang="en-US" sz="1600"/>
              <a:t>1 = a pull-down device is connected to the associated port T pin, if enabled by the associated bit in register PERT and if the port is used as input.</a:t>
            </a:r>
          </a:p>
        </p:txBody>
      </p:sp>
      <p:sp>
        <p:nvSpPr>
          <p:cNvPr id="35861" name="Text Box 40"/>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T </a:t>
            </a:r>
            <a:r>
              <a:rPr lang="en-US" altLang="en-US" i="1" u="sng">
                <a:solidFill>
                  <a:srgbClr val="C00000"/>
                </a:solidFill>
              </a:rPr>
              <a:t>Cont’d …</a:t>
            </a:r>
          </a:p>
        </p:txBody>
      </p:sp>
      <p:sp>
        <p:nvSpPr>
          <p:cNvPr id="3586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586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586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C665811-FE38-40BA-9B41-2A25377A6A1E}" type="slidenum">
              <a:rPr lang="en-US" altLang="en-US" sz="1600">
                <a:solidFill>
                  <a:srgbClr val="C00000"/>
                </a:solidFill>
              </a:rPr>
              <a:pPr/>
              <a:t>24</a:t>
            </a:fld>
            <a:endParaRPr lang="en-US" altLang="en-US" sz="1600" b="0" i="0">
              <a:solidFill>
                <a:srgbClr val="C00000"/>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6"/>
          <p:cNvSpPr txBox="1">
            <a:spLocks noChangeArrowheads="1"/>
          </p:cNvSpPr>
          <p:nvPr/>
        </p:nvSpPr>
        <p:spPr bwMode="auto">
          <a:xfrm>
            <a:off x="304800" y="228600"/>
            <a:ext cx="83058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 S:</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sz="2200" dirty="0"/>
              <a:t> Port S has a port S Wired-OR mode register (</a:t>
            </a:r>
            <a:r>
              <a:rPr lang="en-US" altLang="en-US" sz="2200" dirty="0">
                <a:solidFill>
                  <a:srgbClr val="C00000"/>
                </a:solidFill>
              </a:rPr>
              <a:t>WOMS</a:t>
            </a:r>
            <a:r>
              <a:rPr lang="en-US" altLang="en-US" sz="2200" dirty="0"/>
              <a:t>) in addition to all the registers associated with port T (</a:t>
            </a:r>
            <a:r>
              <a:rPr lang="en-US" altLang="en-US" sz="2200" dirty="0">
                <a:solidFill>
                  <a:srgbClr val="C00000"/>
                </a:solidFill>
              </a:rPr>
              <a:t>PTS</a:t>
            </a:r>
            <a:r>
              <a:rPr lang="en-US" altLang="en-US" sz="2200" dirty="0"/>
              <a:t>, </a:t>
            </a:r>
            <a:r>
              <a:rPr lang="en-US" altLang="en-US" sz="2200" dirty="0">
                <a:solidFill>
                  <a:srgbClr val="C00000"/>
                </a:solidFill>
              </a:rPr>
              <a:t>DDRS</a:t>
            </a:r>
            <a:r>
              <a:rPr lang="en-US" altLang="en-US" sz="2200" dirty="0"/>
              <a:t>, </a:t>
            </a:r>
            <a:r>
              <a:rPr lang="en-US" altLang="en-US" sz="2200" dirty="0">
                <a:solidFill>
                  <a:srgbClr val="C00000"/>
                </a:solidFill>
              </a:rPr>
              <a:t>PTIS</a:t>
            </a:r>
            <a:r>
              <a:rPr lang="en-US" altLang="en-US" sz="2200" dirty="0"/>
              <a:t>, </a:t>
            </a:r>
            <a:r>
              <a:rPr lang="en-US" altLang="en-US" sz="2200" dirty="0">
                <a:solidFill>
                  <a:srgbClr val="C00000"/>
                </a:solidFill>
              </a:rPr>
              <a:t>RDRS</a:t>
            </a:r>
            <a:r>
              <a:rPr lang="en-US" altLang="en-US" sz="2200" dirty="0"/>
              <a:t>, </a:t>
            </a:r>
            <a:r>
              <a:rPr lang="en-US" altLang="en-US" sz="2200" dirty="0">
                <a:solidFill>
                  <a:srgbClr val="C00000"/>
                </a:solidFill>
              </a:rPr>
              <a:t>PERS</a:t>
            </a:r>
            <a:r>
              <a:rPr lang="en-US" altLang="en-US" sz="2200" dirty="0"/>
              <a:t>, and </a:t>
            </a:r>
            <a:r>
              <a:rPr lang="en-US" altLang="en-US" sz="2200" dirty="0">
                <a:solidFill>
                  <a:srgbClr val="C00000"/>
                </a:solidFill>
              </a:rPr>
              <a:t>PPSS</a:t>
            </a:r>
            <a:r>
              <a:rPr lang="en-US" altLang="en-US" sz="2200" dirty="0"/>
              <a:t>). </a:t>
            </a:r>
          </a:p>
          <a:p>
            <a:pPr>
              <a:lnSpc>
                <a:spcPct val="90000"/>
              </a:lnSpc>
              <a:spcBef>
                <a:spcPct val="40000"/>
              </a:spcBef>
              <a:buClr>
                <a:srgbClr val="C00000"/>
              </a:buClr>
              <a:buFont typeface="Wingdings" pitchFamily="2" charset="2"/>
              <a:buChar char="Ø"/>
            </a:pPr>
            <a:r>
              <a:rPr lang="en-US" altLang="en-US" sz="2200" dirty="0"/>
              <a:t> Each bit of WOMS register configures the associated output pin as wired-OR. The contents of this register is shown below.</a:t>
            </a:r>
          </a:p>
        </p:txBody>
      </p:sp>
      <p:sp>
        <p:nvSpPr>
          <p:cNvPr id="36867" name="Text Box 18"/>
          <p:cNvSpPr txBox="1">
            <a:spLocks noChangeArrowheads="1"/>
          </p:cNvSpPr>
          <p:nvPr/>
        </p:nvSpPr>
        <p:spPr bwMode="auto">
          <a:xfrm>
            <a:off x="3048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WOMS7</a:t>
            </a:r>
          </a:p>
        </p:txBody>
      </p:sp>
      <p:sp>
        <p:nvSpPr>
          <p:cNvPr id="36868" name="Text Box 19"/>
          <p:cNvSpPr txBox="1">
            <a:spLocks noChangeArrowheads="1"/>
          </p:cNvSpPr>
          <p:nvPr/>
        </p:nvSpPr>
        <p:spPr bwMode="auto">
          <a:xfrm>
            <a:off x="13716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WOMS6</a:t>
            </a:r>
          </a:p>
        </p:txBody>
      </p:sp>
      <p:sp>
        <p:nvSpPr>
          <p:cNvPr id="36869" name="Text Box 20"/>
          <p:cNvSpPr txBox="1">
            <a:spLocks noChangeArrowheads="1"/>
          </p:cNvSpPr>
          <p:nvPr/>
        </p:nvSpPr>
        <p:spPr bwMode="auto">
          <a:xfrm>
            <a:off x="24384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WOMS5</a:t>
            </a:r>
          </a:p>
        </p:txBody>
      </p:sp>
      <p:sp>
        <p:nvSpPr>
          <p:cNvPr id="36870" name="Text Box 21"/>
          <p:cNvSpPr txBox="1">
            <a:spLocks noChangeArrowheads="1"/>
          </p:cNvSpPr>
          <p:nvPr/>
        </p:nvSpPr>
        <p:spPr bwMode="auto">
          <a:xfrm>
            <a:off x="35052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WOMS4</a:t>
            </a:r>
          </a:p>
        </p:txBody>
      </p:sp>
      <p:sp>
        <p:nvSpPr>
          <p:cNvPr id="36871" name="Text Box 22"/>
          <p:cNvSpPr txBox="1">
            <a:spLocks noChangeArrowheads="1"/>
          </p:cNvSpPr>
          <p:nvPr/>
        </p:nvSpPr>
        <p:spPr bwMode="auto">
          <a:xfrm>
            <a:off x="45720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WOMS3</a:t>
            </a:r>
          </a:p>
        </p:txBody>
      </p:sp>
      <p:sp>
        <p:nvSpPr>
          <p:cNvPr id="36872" name="Text Box 23"/>
          <p:cNvSpPr txBox="1">
            <a:spLocks noChangeArrowheads="1"/>
          </p:cNvSpPr>
          <p:nvPr/>
        </p:nvSpPr>
        <p:spPr bwMode="auto">
          <a:xfrm>
            <a:off x="56388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WOMS2</a:t>
            </a:r>
          </a:p>
        </p:txBody>
      </p:sp>
      <p:sp>
        <p:nvSpPr>
          <p:cNvPr id="36873" name="Text Box 24"/>
          <p:cNvSpPr txBox="1">
            <a:spLocks noChangeArrowheads="1"/>
          </p:cNvSpPr>
          <p:nvPr/>
        </p:nvSpPr>
        <p:spPr bwMode="auto">
          <a:xfrm>
            <a:off x="67056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WOMS1</a:t>
            </a:r>
          </a:p>
        </p:txBody>
      </p:sp>
      <p:sp>
        <p:nvSpPr>
          <p:cNvPr id="36874" name="Text Box 25"/>
          <p:cNvSpPr txBox="1">
            <a:spLocks noChangeArrowheads="1"/>
          </p:cNvSpPr>
          <p:nvPr/>
        </p:nvSpPr>
        <p:spPr bwMode="auto">
          <a:xfrm>
            <a:off x="7772400" y="27432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WOMS0</a:t>
            </a:r>
          </a:p>
        </p:txBody>
      </p:sp>
      <p:sp>
        <p:nvSpPr>
          <p:cNvPr id="36875" name="Text Box 26"/>
          <p:cNvSpPr txBox="1">
            <a:spLocks noChangeArrowheads="1"/>
          </p:cNvSpPr>
          <p:nvPr/>
        </p:nvSpPr>
        <p:spPr bwMode="auto">
          <a:xfrm>
            <a:off x="80772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76" name="Text Box 27"/>
          <p:cNvSpPr txBox="1">
            <a:spLocks noChangeArrowheads="1"/>
          </p:cNvSpPr>
          <p:nvPr/>
        </p:nvSpPr>
        <p:spPr bwMode="auto">
          <a:xfrm>
            <a:off x="70104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77" name="Text Box 28"/>
          <p:cNvSpPr txBox="1">
            <a:spLocks noChangeArrowheads="1"/>
          </p:cNvSpPr>
          <p:nvPr/>
        </p:nvSpPr>
        <p:spPr bwMode="auto">
          <a:xfrm>
            <a:off x="59436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78" name="Text Box 29"/>
          <p:cNvSpPr txBox="1">
            <a:spLocks noChangeArrowheads="1"/>
          </p:cNvSpPr>
          <p:nvPr/>
        </p:nvSpPr>
        <p:spPr bwMode="auto">
          <a:xfrm>
            <a:off x="48768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79" name="Text Box 30"/>
          <p:cNvSpPr txBox="1">
            <a:spLocks noChangeArrowheads="1"/>
          </p:cNvSpPr>
          <p:nvPr/>
        </p:nvSpPr>
        <p:spPr bwMode="auto">
          <a:xfrm>
            <a:off x="38100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80" name="Text Box 31"/>
          <p:cNvSpPr txBox="1">
            <a:spLocks noChangeArrowheads="1"/>
          </p:cNvSpPr>
          <p:nvPr/>
        </p:nvSpPr>
        <p:spPr bwMode="auto">
          <a:xfrm>
            <a:off x="27432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81" name="Text Box 32"/>
          <p:cNvSpPr txBox="1">
            <a:spLocks noChangeArrowheads="1"/>
          </p:cNvSpPr>
          <p:nvPr/>
        </p:nvSpPr>
        <p:spPr bwMode="auto">
          <a:xfrm>
            <a:off x="16764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82" name="Text Box 33"/>
          <p:cNvSpPr txBox="1">
            <a:spLocks noChangeArrowheads="1"/>
          </p:cNvSpPr>
          <p:nvPr/>
        </p:nvSpPr>
        <p:spPr bwMode="auto">
          <a:xfrm>
            <a:off x="609600" y="30892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6883" name="Text Box 34"/>
          <p:cNvSpPr txBox="1">
            <a:spLocks noChangeArrowheads="1"/>
          </p:cNvSpPr>
          <p:nvPr/>
        </p:nvSpPr>
        <p:spPr bwMode="auto">
          <a:xfrm>
            <a:off x="914400" y="3505200"/>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WOMS[7:0]: wired-OR mode port S.</a:t>
            </a:r>
          </a:p>
          <a:p>
            <a:pPr lvl="1">
              <a:lnSpc>
                <a:spcPct val="80000"/>
              </a:lnSpc>
              <a:spcBef>
                <a:spcPct val="40000"/>
              </a:spcBef>
            </a:pPr>
            <a:r>
              <a:rPr lang="en-US" altLang="en-US" sz="1600"/>
              <a:t>0 = output buffers operate as push-pull output.</a:t>
            </a:r>
          </a:p>
          <a:p>
            <a:pPr lvl="1">
              <a:lnSpc>
                <a:spcPct val="80000"/>
              </a:lnSpc>
              <a:spcBef>
                <a:spcPct val="40000"/>
              </a:spcBef>
            </a:pPr>
            <a:r>
              <a:rPr lang="en-US" altLang="en-US" sz="1600"/>
              <a:t>1 = output buffers operate as open-drain output.</a:t>
            </a:r>
          </a:p>
        </p:txBody>
      </p:sp>
      <p:sp>
        <p:nvSpPr>
          <p:cNvPr id="36884" name="Text Box 35"/>
          <p:cNvSpPr txBox="1">
            <a:spLocks noChangeArrowheads="1"/>
          </p:cNvSpPr>
          <p:nvPr/>
        </p:nvSpPr>
        <p:spPr bwMode="auto">
          <a:xfrm>
            <a:off x="1066800" y="4564063"/>
            <a:ext cx="4343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a:t>The contents of PTIS, RDRS, PERS, and PPSS are identical to those of port T. </a:t>
            </a:r>
            <a:r>
              <a:rPr lang="en-US" altLang="en-US" sz="2200" b="1">
                <a:solidFill>
                  <a:srgbClr val="C00000"/>
                </a:solidFill>
              </a:rPr>
              <a:t>Port S</a:t>
            </a:r>
            <a:r>
              <a:rPr lang="en-US" altLang="en-US" sz="2200"/>
              <a:t> pins can be used as general I/O pins or serial interface signals.</a:t>
            </a:r>
          </a:p>
        </p:txBody>
      </p:sp>
      <p:sp>
        <p:nvSpPr>
          <p:cNvPr id="36885" name="Rectangle 36"/>
          <p:cNvSpPr>
            <a:spLocks noChangeArrowheads="1"/>
          </p:cNvSpPr>
          <p:nvPr/>
        </p:nvSpPr>
        <p:spPr bwMode="auto">
          <a:xfrm>
            <a:off x="6324600" y="4191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86" name="Rectangle 37"/>
          <p:cNvSpPr>
            <a:spLocks noChangeArrowheads="1"/>
          </p:cNvSpPr>
          <p:nvPr/>
        </p:nvSpPr>
        <p:spPr bwMode="auto">
          <a:xfrm>
            <a:off x="6324600" y="4495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87" name="Rectangle 38"/>
          <p:cNvSpPr>
            <a:spLocks noChangeArrowheads="1"/>
          </p:cNvSpPr>
          <p:nvPr/>
        </p:nvSpPr>
        <p:spPr bwMode="auto">
          <a:xfrm>
            <a:off x="6324600" y="4800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88" name="Rectangle 39"/>
          <p:cNvSpPr>
            <a:spLocks noChangeArrowheads="1"/>
          </p:cNvSpPr>
          <p:nvPr/>
        </p:nvSpPr>
        <p:spPr bwMode="auto">
          <a:xfrm>
            <a:off x="6324600" y="5105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89" name="Rectangle 40"/>
          <p:cNvSpPr>
            <a:spLocks noChangeArrowheads="1"/>
          </p:cNvSpPr>
          <p:nvPr/>
        </p:nvSpPr>
        <p:spPr bwMode="auto">
          <a:xfrm>
            <a:off x="6324600" y="5410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90" name="Rectangle 41"/>
          <p:cNvSpPr>
            <a:spLocks noChangeArrowheads="1"/>
          </p:cNvSpPr>
          <p:nvPr/>
        </p:nvSpPr>
        <p:spPr bwMode="auto">
          <a:xfrm>
            <a:off x="6324600" y="5715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91" name="Rectangle 42"/>
          <p:cNvSpPr>
            <a:spLocks noChangeArrowheads="1"/>
          </p:cNvSpPr>
          <p:nvPr/>
        </p:nvSpPr>
        <p:spPr bwMode="auto">
          <a:xfrm>
            <a:off x="6324600" y="6019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92" name="Rectangle 43"/>
          <p:cNvSpPr>
            <a:spLocks noChangeArrowheads="1"/>
          </p:cNvSpPr>
          <p:nvPr/>
        </p:nvSpPr>
        <p:spPr bwMode="auto">
          <a:xfrm>
            <a:off x="6324600" y="6324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93" name="Text Box 44"/>
          <p:cNvSpPr txBox="1">
            <a:spLocks noChangeArrowheads="1"/>
          </p:cNvSpPr>
          <p:nvPr/>
        </p:nvSpPr>
        <p:spPr bwMode="auto">
          <a:xfrm>
            <a:off x="6781800" y="4191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PS0 – RXD0</a:t>
            </a:r>
          </a:p>
        </p:txBody>
      </p:sp>
      <p:sp>
        <p:nvSpPr>
          <p:cNvPr id="36894" name="Text Box 45"/>
          <p:cNvSpPr txBox="1">
            <a:spLocks noChangeArrowheads="1"/>
          </p:cNvSpPr>
          <p:nvPr/>
        </p:nvSpPr>
        <p:spPr bwMode="auto">
          <a:xfrm>
            <a:off x="6781800" y="4495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PS1 – TXD0</a:t>
            </a:r>
          </a:p>
        </p:txBody>
      </p:sp>
      <p:sp>
        <p:nvSpPr>
          <p:cNvPr id="36895" name="Text Box 46"/>
          <p:cNvSpPr txBox="1">
            <a:spLocks noChangeArrowheads="1"/>
          </p:cNvSpPr>
          <p:nvPr/>
        </p:nvSpPr>
        <p:spPr bwMode="auto">
          <a:xfrm>
            <a:off x="6781800" y="4800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PS2 – RXD1</a:t>
            </a:r>
          </a:p>
        </p:txBody>
      </p:sp>
      <p:sp>
        <p:nvSpPr>
          <p:cNvPr id="36896" name="Text Box 47"/>
          <p:cNvSpPr txBox="1">
            <a:spLocks noChangeArrowheads="1"/>
          </p:cNvSpPr>
          <p:nvPr/>
        </p:nvSpPr>
        <p:spPr bwMode="auto">
          <a:xfrm>
            <a:off x="6781800" y="5105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PS3 – TXD1</a:t>
            </a:r>
          </a:p>
        </p:txBody>
      </p:sp>
      <p:sp>
        <p:nvSpPr>
          <p:cNvPr id="36897" name="Text Box 48"/>
          <p:cNvSpPr txBox="1">
            <a:spLocks noChangeArrowheads="1"/>
          </p:cNvSpPr>
          <p:nvPr/>
        </p:nvSpPr>
        <p:spPr bwMode="auto">
          <a:xfrm>
            <a:off x="6781800" y="5410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PS4 – MISO0 </a:t>
            </a:r>
          </a:p>
        </p:txBody>
      </p:sp>
      <p:sp>
        <p:nvSpPr>
          <p:cNvPr id="36898" name="Text Box 49"/>
          <p:cNvSpPr txBox="1">
            <a:spLocks noChangeArrowheads="1"/>
          </p:cNvSpPr>
          <p:nvPr/>
        </p:nvSpPr>
        <p:spPr bwMode="auto">
          <a:xfrm>
            <a:off x="6781800" y="5715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PS5 – MOSI0</a:t>
            </a:r>
          </a:p>
        </p:txBody>
      </p:sp>
      <p:sp>
        <p:nvSpPr>
          <p:cNvPr id="36899" name="Text Box 50"/>
          <p:cNvSpPr txBox="1">
            <a:spLocks noChangeArrowheads="1"/>
          </p:cNvSpPr>
          <p:nvPr/>
        </p:nvSpPr>
        <p:spPr bwMode="auto">
          <a:xfrm>
            <a:off x="6781800" y="6019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PS6 – SCK0</a:t>
            </a:r>
          </a:p>
        </p:txBody>
      </p:sp>
      <p:sp>
        <p:nvSpPr>
          <p:cNvPr id="36900" name="Text Box 51"/>
          <p:cNvSpPr txBox="1">
            <a:spLocks noChangeArrowheads="1"/>
          </p:cNvSpPr>
          <p:nvPr/>
        </p:nvSpPr>
        <p:spPr bwMode="auto">
          <a:xfrm>
            <a:off x="6781800" y="6324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PS7 – SS0 </a:t>
            </a:r>
          </a:p>
        </p:txBody>
      </p:sp>
      <p:sp>
        <p:nvSpPr>
          <p:cNvPr id="36901" name="Line 52"/>
          <p:cNvSpPr>
            <a:spLocks noChangeShapeType="1"/>
          </p:cNvSpPr>
          <p:nvPr/>
        </p:nvSpPr>
        <p:spPr bwMode="auto">
          <a:xfrm>
            <a:off x="7315200" y="6400800"/>
            <a:ext cx="304800"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690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690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A7B0E9A2-9EB4-4A77-884E-0B3038866D0C}" type="slidenum">
              <a:rPr lang="en-US" altLang="en-US" sz="1600">
                <a:solidFill>
                  <a:srgbClr val="C00000"/>
                </a:solidFill>
              </a:rPr>
              <a:pPr/>
              <a:t>25</a:t>
            </a:fld>
            <a:endParaRPr lang="en-US" altLang="en-US" sz="1600" b="0" i="0">
              <a:solidFill>
                <a:srgbClr val="C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5"/>
          <p:cNvSpPr txBox="1">
            <a:spLocks noChangeArrowheads="1"/>
          </p:cNvSpPr>
          <p:nvPr/>
        </p:nvSpPr>
        <p:spPr bwMode="auto">
          <a:xfrm>
            <a:off x="304800" y="228600"/>
            <a:ext cx="8382000" cy="62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Ports H, J, and P:</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sz="2200" dirty="0"/>
              <a:t> These three I/O ports have the same set of registers associated with them. </a:t>
            </a:r>
          </a:p>
          <a:p>
            <a:pPr>
              <a:lnSpc>
                <a:spcPct val="90000"/>
              </a:lnSpc>
              <a:spcBef>
                <a:spcPct val="40000"/>
              </a:spcBef>
              <a:buClr>
                <a:srgbClr val="C00000"/>
              </a:buClr>
              <a:buFont typeface="Wingdings" pitchFamily="2" charset="2"/>
              <a:buChar char="Ø"/>
            </a:pPr>
            <a:r>
              <a:rPr lang="en-US" altLang="en-US" sz="2200" dirty="0"/>
              <a:t> All of the pins associated with these three ports have </a:t>
            </a:r>
            <a:r>
              <a:rPr lang="en-US" altLang="en-US" sz="2200" i="1" dirty="0">
                <a:solidFill>
                  <a:srgbClr val="C00000"/>
                </a:solidFill>
              </a:rPr>
              <a:t>edge-triggered</a:t>
            </a:r>
            <a:r>
              <a:rPr lang="en-US" altLang="en-US" sz="2200" dirty="0">
                <a:solidFill>
                  <a:srgbClr val="C00000"/>
                </a:solidFill>
              </a:rPr>
              <a:t> interrupt capability</a:t>
            </a:r>
            <a:r>
              <a:rPr lang="en-US" altLang="en-US" sz="2200" dirty="0">
                <a:solidFill>
                  <a:srgbClr val="FF0000"/>
                </a:solidFill>
              </a:rPr>
              <a:t> </a:t>
            </a:r>
            <a:r>
              <a:rPr lang="en-US" altLang="en-US" sz="2200" dirty="0"/>
              <a:t>in the wired-OR fashion.</a:t>
            </a:r>
          </a:p>
          <a:p>
            <a:pPr>
              <a:lnSpc>
                <a:spcPct val="90000"/>
              </a:lnSpc>
              <a:spcBef>
                <a:spcPct val="40000"/>
              </a:spcBef>
              <a:buClr>
                <a:srgbClr val="C00000"/>
              </a:buClr>
              <a:buFont typeface="Wingdings" pitchFamily="2" charset="2"/>
              <a:buChar char="Ø"/>
            </a:pPr>
            <a:r>
              <a:rPr lang="en-US" altLang="en-US" sz="2200" dirty="0"/>
              <a:t> The SPI function pins can be routed to ports H and P.</a:t>
            </a:r>
          </a:p>
          <a:p>
            <a:pPr>
              <a:lnSpc>
                <a:spcPct val="90000"/>
              </a:lnSpc>
              <a:spcBef>
                <a:spcPct val="40000"/>
              </a:spcBef>
              <a:buClr>
                <a:srgbClr val="C00000"/>
              </a:buClr>
              <a:buFont typeface="Wingdings" pitchFamily="2" charset="2"/>
              <a:buChar char="Ø"/>
            </a:pPr>
            <a:r>
              <a:rPr lang="en-US" altLang="en-US" sz="2200" dirty="0"/>
              <a:t> The routing of SPI functions done by programming the </a:t>
            </a:r>
            <a:r>
              <a:rPr lang="en-US" altLang="en-US" sz="2200" dirty="0">
                <a:solidFill>
                  <a:srgbClr val="C00000"/>
                </a:solidFill>
              </a:rPr>
              <a:t>MODRR</a:t>
            </a:r>
            <a:r>
              <a:rPr lang="en-US" altLang="en-US" sz="2200" dirty="0"/>
              <a:t> register.</a:t>
            </a:r>
          </a:p>
          <a:p>
            <a:pPr>
              <a:lnSpc>
                <a:spcPct val="90000"/>
              </a:lnSpc>
              <a:spcBef>
                <a:spcPct val="40000"/>
              </a:spcBef>
              <a:buClr>
                <a:srgbClr val="C00000"/>
              </a:buClr>
              <a:buFont typeface="Wingdings" pitchFamily="2" charset="2"/>
              <a:buChar char="Ø"/>
            </a:pPr>
            <a:r>
              <a:rPr lang="en-US" altLang="en-US" sz="2200" dirty="0"/>
              <a:t> Each of these three ports has eight associated registers:</a:t>
            </a:r>
          </a:p>
          <a:p>
            <a:pPr lvl="1">
              <a:lnSpc>
                <a:spcPct val="80000"/>
              </a:lnSpc>
              <a:spcBef>
                <a:spcPct val="30000"/>
              </a:spcBef>
              <a:buClr>
                <a:srgbClr val="C00000"/>
              </a:buClr>
              <a:buFont typeface="Wingdings" pitchFamily="2" charset="2"/>
              <a:buAutoNum type="arabicPeriod"/>
            </a:pPr>
            <a:r>
              <a:rPr lang="en-US" altLang="en-US" sz="2000" dirty="0"/>
              <a:t>Port I/O register (PTH, PTJ, PTP)</a:t>
            </a:r>
          </a:p>
          <a:p>
            <a:pPr lvl="1">
              <a:lnSpc>
                <a:spcPct val="80000"/>
              </a:lnSpc>
              <a:spcBef>
                <a:spcPct val="30000"/>
              </a:spcBef>
              <a:buClr>
                <a:srgbClr val="C00000"/>
              </a:buClr>
              <a:buFont typeface="Wingdings" pitchFamily="2" charset="2"/>
              <a:buAutoNum type="arabicPeriod"/>
            </a:pPr>
            <a:r>
              <a:rPr lang="en-US" altLang="en-US" sz="2000" dirty="0"/>
              <a:t>Port input register (PTIH, PTIJ, PTIP)</a:t>
            </a:r>
          </a:p>
          <a:p>
            <a:pPr lvl="1">
              <a:lnSpc>
                <a:spcPct val="80000"/>
              </a:lnSpc>
              <a:spcBef>
                <a:spcPct val="30000"/>
              </a:spcBef>
              <a:buClr>
                <a:srgbClr val="C00000"/>
              </a:buClr>
              <a:buFont typeface="Wingdings" pitchFamily="2" charset="2"/>
              <a:buAutoNum type="arabicPeriod"/>
            </a:pPr>
            <a:r>
              <a:rPr lang="en-US" altLang="en-US" sz="2000" dirty="0"/>
              <a:t>Port data direction register (DDRH, DDRJ, DDRP)</a:t>
            </a:r>
          </a:p>
          <a:p>
            <a:pPr lvl="1">
              <a:lnSpc>
                <a:spcPct val="80000"/>
              </a:lnSpc>
              <a:spcBef>
                <a:spcPct val="30000"/>
              </a:spcBef>
              <a:buClr>
                <a:srgbClr val="C00000"/>
              </a:buClr>
              <a:buFont typeface="Wingdings" pitchFamily="2" charset="2"/>
              <a:buAutoNum type="arabicPeriod"/>
            </a:pPr>
            <a:r>
              <a:rPr lang="en-US" altLang="en-US" sz="2000" dirty="0"/>
              <a:t>Port reduced drive register (RDRH, RDRJ, RDRP)</a:t>
            </a:r>
          </a:p>
          <a:p>
            <a:pPr lvl="1">
              <a:lnSpc>
                <a:spcPct val="80000"/>
              </a:lnSpc>
              <a:spcBef>
                <a:spcPct val="30000"/>
              </a:spcBef>
              <a:buClr>
                <a:srgbClr val="C00000"/>
              </a:buClr>
              <a:buFont typeface="Wingdings" pitchFamily="2" charset="2"/>
              <a:buAutoNum type="arabicPeriod"/>
            </a:pPr>
            <a:r>
              <a:rPr lang="en-US" altLang="en-US" sz="2000" dirty="0"/>
              <a:t>Port pull device enable register (PERH, PERJ, PERP)</a:t>
            </a:r>
          </a:p>
          <a:p>
            <a:pPr lvl="1">
              <a:lnSpc>
                <a:spcPct val="80000"/>
              </a:lnSpc>
              <a:spcBef>
                <a:spcPct val="30000"/>
              </a:spcBef>
              <a:buClr>
                <a:srgbClr val="C00000"/>
              </a:buClr>
              <a:buFont typeface="Wingdings" pitchFamily="2" charset="2"/>
              <a:buAutoNum type="arabicPeriod"/>
            </a:pPr>
            <a:r>
              <a:rPr lang="en-US" altLang="en-US" sz="2000" dirty="0"/>
              <a:t>Port polarity select register (PPSH, PPSJ, PPSP)</a:t>
            </a:r>
          </a:p>
          <a:p>
            <a:pPr lvl="1">
              <a:lnSpc>
                <a:spcPct val="80000"/>
              </a:lnSpc>
              <a:spcBef>
                <a:spcPct val="30000"/>
              </a:spcBef>
              <a:buClr>
                <a:srgbClr val="C00000"/>
              </a:buClr>
              <a:buFont typeface="Wingdings" pitchFamily="2" charset="2"/>
              <a:buAutoNum type="arabicPeriod"/>
            </a:pPr>
            <a:r>
              <a:rPr lang="en-US" altLang="en-US" sz="2000" dirty="0"/>
              <a:t>Port interrupt enable register (PIEH, PIEJ, PIEP)</a:t>
            </a:r>
          </a:p>
          <a:p>
            <a:pPr lvl="1">
              <a:lnSpc>
                <a:spcPct val="80000"/>
              </a:lnSpc>
              <a:spcBef>
                <a:spcPct val="30000"/>
              </a:spcBef>
              <a:buClr>
                <a:srgbClr val="C00000"/>
              </a:buClr>
              <a:buFont typeface="Wingdings" pitchFamily="2" charset="2"/>
              <a:buAutoNum type="arabicPeriod"/>
            </a:pPr>
            <a:r>
              <a:rPr lang="en-US" altLang="en-US" sz="2000" dirty="0"/>
              <a:t>Port interrupt flag register (PIFH, PIFJ, PIFP)</a:t>
            </a:r>
          </a:p>
        </p:txBody>
      </p:sp>
      <p:sp>
        <p:nvSpPr>
          <p:cNvPr id="3789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78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78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DE9A1930-64DB-4144-B041-413B3834A987}" type="slidenum">
              <a:rPr lang="en-US" altLang="en-US" sz="1600">
                <a:solidFill>
                  <a:srgbClr val="C00000"/>
                </a:solidFill>
              </a:rPr>
              <a:pPr/>
              <a:t>26</a:t>
            </a:fld>
            <a:endParaRPr lang="en-US" altLang="en-US" sz="1600" b="0" i="0">
              <a:solidFill>
                <a:srgbClr val="C000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037"/>
          <p:cNvSpPr txBox="1">
            <a:spLocks noChangeArrowheads="1"/>
          </p:cNvSpPr>
          <p:nvPr/>
        </p:nvSpPr>
        <p:spPr bwMode="auto">
          <a:xfrm>
            <a:off x="3048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PIEH7</a:t>
            </a:r>
          </a:p>
        </p:txBody>
      </p:sp>
      <p:sp>
        <p:nvSpPr>
          <p:cNvPr id="38915" name="Text Box 1038"/>
          <p:cNvSpPr txBox="1">
            <a:spLocks noChangeArrowheads="1"/>
          </p:cNvSpPr>
          <p:nvPr/>
        </p:nvSpPr>
        <p:spPr bwMode="auto">
          <a:xfrm>
            <a:off x="13716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PIEH6</a:t>
            </a:r>
          </a:p>
        </p:txBody>
      </p:sp>
      <p:sp>
        <p:nvSpPr>
          <p:cNvPr id="38916" name="Text Box 1039"/>
          <p:cNvSpPr txBox="1">
            <a:spLocks noChangeArrowheads="1"/>
          </p:cNvSpPr>
          <p:nvPr/>
        </p:nvSpPr>
        <p:spPr bwMode="auto">
          <a:xfrm>
            <a:off x="24384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PIEH5</a:t>
            </a:r>
          </a:p>
        </p:txBody>
      </p:sp>
      <p:sp>
        <p:nvSpPr>
          <p:cNvPr id="38917" name="Text Box 1040"/>
          <p:cNvSpPr txBox="1">
            <a:spLocks noChangeArrowheads="1"/>
          </p:cNvSpPr>
          <p:nvPr/>
        </p:nvSpPr>
        <p:spPr bwMode="auto">
          <a:xfrm>
            <a:off x="35052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PIEH4</a:t>
            </a:r>
          </a:p>
        </p:txBody>
      </p:sp>
      <p:sp>
        <p:nvSpPr>
          <p:cNvPr id="38918" name="Text Box 1041"/>
          <p:cNvSpPr txBox="1">
            <a:spLocks noChangeArrowheads="1"/>
          </p:cNvSpPr>
          <p:nvPr/>
        </p:nvSpPr>
        <p:spPr bwMode="auto">
          <a:xfrm>
            <a:off x="45720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PIEH3</a:t>
            </a:r>
          </a:p>
        </p:txBody>
      </p:sp>
      <p:sp>
        <p:nvSpPr>
          <p:cNvPr id="38919" name="Text Box 1042"/>
          <p:cNvSpPr txBox="1">
            <a:spLocks noChangeArrowheads="1"/>
          </p:cNvSpPr>
          <p:nvPr/>
        </p:nvSpPr>
        <p:spPr bwMode="auto">
          <a:xfrm>
            <a:off x="56388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PIEH2</a:t>
            </a:r>
          </a:p>
        </p:txBody>
      </p:sp>
      <p:sp>
        <p:nvSpPr>
          <p:cNvPr id="38920" name="Text Box 1043"/>
          <p:cNvSpPr txBox="1">
            <a:spLocks noChangeArrowheads="1"/>
          </p:cNvSpPr>
          <p:nvPr/>
        </p:nvSpPr>
        <p:spPr bwMode="auto">
          <a:xfrm>
            <a:off x="67056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PIEH1</a:t>
            </a:r>
          </a:p>
        </p:txBody>
      </p:sp>
      <p:sp>
        <p:nvSpPr>
          <p:cNvPr id="38921" name="Text Box 1044"/>
          <p:cNvSpPr txBox="1">
            <a:spLocks noChangeArrowheads="1"/>
          </p:cNvSpPr>
          <p:nvPr/>
        </p:nvSpPr>
        <p:spPr bwMode="auto">
          <a:xfrm>
            <a:off x="7772400" y="23526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PIEH0</a:t>
            </a:r>
          </a:p>
        </p:txBody>
      </p:sp>
      <p:sp>
        <p:nvSpPr>
          <p:cNvPr id="38922" name="Text Box 1045"/>
          <p:cNvSpPr txBox="1">
            <a:spLocks noChangeArrowheads="1"/>
          </p:cNvSpPr>
          <p:nvPr/>
        </p:nvSpPr>
        <p:spPr bwMode="auto">
          <a:xfrm>
            <a:off x="80772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3" name="Text Box 1046"/>
          <p:cNvSpPr txBox="1">
            <a:spLocks noChangeArrowheads="1"/>
          </p:cNvSpPr>
          <p:nvPr/>
        </p:nvSpPr>
        <p:spPr bwMode="auto">
          <a:xfrm>
            <a:off x="70104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4" name="Text Box 1047"/>
          <p:cNvSpPr txBox="1">
            <a:spLocks noChangeArrowheads="1"/>
          </p:cNvSpPr>
          <p:nvPr/>
        </p:nvSpPr>
        <p:spPr bwMode="auto">
          <a:xfrm>
            <a:off x="59436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5" name="Text Box 1048"/>
          <p:cNvSpPr txBox="1">
            <a:spLocks noChangeArrowheads="1"/>
          </p:cNvSpPr>
          <p:nvPr/>
        </p:nvSpPr>
        <p:spPr bwMode="auto">
          <a:xfrm>
            <a:off x="48768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6" name="Text Box 1049"/>
          <p:cNvSpPr txBox="1">
            <a:spLocks noChangeArrowheads="1"/>
          </p:cNvSpPr>
          <p:nvPr/>
        </p:nvSpPr>
        <p:spPr bwMode="auto">
          <a:xfrm>
            <a:off x="38100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7" name="Text Box 1050"/>
          <p:cNvSpPr txBox="1">
            <a:spLocks noChangeArrowheads="1"/>
          </p:cNvSpPr>
          <p:nvPr/>
        </p:nvSpPr>
        <p:spPr bwMode="auto">
          <a:xfrm>
            <a:off x="27432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8" name="Text Box 1051"/>
          <p:cNvSpPr txBox="1">
            <a:spLocks noChangeArrowheads="1"/>
          </p:cNvSpPr>
          <p:nvPr/>
        </p:nvSpPr>
        <p:spPr bwMode="auto">
          <a:xfrm>
            <a:off x="16764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29" name="Text Box 1052"/>
          <p:cNvSpPr txBox="1">
            <a:spLocks noChangeArrowheads="1"/>
          </p:cNvSpPr>
          <p:nvPr/>
        </p:nvSpPr>
        <p:spPr bwMode="auto">
          <a:xfrm>
            <a:off x="609600" y="2698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30" name="Text Box 1053"/>
          <p:cNvSpPr txBox="1">
            <a:spLocks noChangeArrowheads="1"/>
          </p:cNvSpPr>
          <p:nvPr/>
        </p:nvSpPr>
        <p:spPr bwMode="auto">
          <a:xfrm>
            <a:off x="914400" y="3114675"/>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PIEH[7:0]: interrupt enable port H.</a:t>
            </a:r>
          </a:p>
          <a:p>
            <a:pPr lvl="1">
              <a:lnSpc>
                <a:spcPct val="80000"/>
              </a:lnSpc>
              <a:spcBef>
                <a:spcPct val="40000"/>
              </a:spcBef>
            </a:pPr>
            <a:r>
              <a:rPr lang="en-US" altLang="en-US" sz="1600"/>
              <a:t>0 = interrupt is disabled.</a:t>
            </a:r>
          </a:p>
          <a:p>
            <a:pPr lvl="1">
              <a:lnSpc>
                <a:spcPct val="80000"/>
              </a:lnSpc>
              <a:spcBef>
                <a:spcPct val="40000"/>
              </a:spcBef>
            </a:pPr>
            <a:r>
              <a:rPr lang="en-US" altLang="en-US" sz="1600"/>
              <a:t>1 = interrupt is enabled.</a:t>
            </a:r>
          </a:p>
        </p:txBody>
      </p:sp>
      <p:sp>
        <p:nvSpPr>
          <p:cNvPr id="38931" name="Text Box 1054"/>
          <p:cNvSpPr txBox="1">
            <a:spLocks noChangeArrowheads="1"/>
          </p:cNvSpPr>
          <p:nvPr/>
        </p:nvSpPr>
        <p:spPr bwMode="auto">
          <a:xfrm>
            <a:off x="304800" y="808038"/>
            <a:ext cx="83058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200"/>
              <a:t>All except the last two registers have been discussed. The contents of the port H Interrupt Enable register and port H Interrupt Flag register are shown below: </a:t>
            </a:r>
          </a:p>
        </p:txBody>
      </p:sp>
      <p:sp>
        <p:nvSpPr>
          <p:cNvPr id="38932" name="Text Box 1055"/>
          <p:cNvSpPr txBox="1">
            <a:spLocks noChangeArrowheads="1"/>
          </p:cNvSpPr>
          <p:nvPr/>
        </p:nvSpPr>
        <p:spPr bwMode="auto">
          <a:xfrm>
            <a:off x="3048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PIFH7</a:t>
            </a:r>
          </a:p>
        </p:txBody>
      </p:sp>
      <p:sp>
        <p:nvSpPr>
          <p:cNvPr id="38933" name="Text Box 1056"/>
          <p:cNvSpPr txBox="1">
            <a:spLocks noChangeArrowheads="1"/>
          </p:cNvSpPr>
          <p:nvPr/>
        </p:nvSpPr>
        <p:spPr bwMode="auto">
          <a:xfrm>
            <a:off x="13716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PIFH6</a:t>
            </a:r>
          </a:p>
        </p:txBody>
      </p:sp>
      <p:sp>
        <p:nvSpPr>
          <p:cNvPr id="38934" name="Text Box 1057"/>
          <p:cNvSpPr txBox="1">
            <a:spLocks noChangeArrowheads="1"/>
          </p:cNvSpPr>
          <p:nvPr/>
        </p:nvSpPr>
        <p:spPr bwMode="auto">
          <a:xfrm>
            <a:off x="24384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PIFH5</a:t>
            </a:r>
          </a:p>
        </p:txBody>
      </p:sp>
      <p:sp>
        <p:nvSpPr>
          <p:cNvPr id="38935" name="Text Box 1058"/>
          <p:cNvSpPr txBox="1">
            <a:spLocks noChangeArrowheads="1"/>
          </p:cNvSpPr>
          <p:nvPr/>
        </p:nvSpPr>
        <p:spPr bwMode="auto">
          <a:xfrm>
            <a:off x="35052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PIFH4</a:t>
            </a:r>
          </a:p>
        </p:txBody>
      </p:sp>
      <p:sp>
        <p:nvSpPr>
          <p:cNvPr id="38936" name="Text Box 1059"/>
          <p:cNvSpPr txBox="1">
            <a:spLocks noChangeArrowheads="1"/>
          </p:cNvSpPr>
          <p:nvPr/>
        </p:nvSpPr>
        <p:spPr bwMode="auto">
          <a:xfrm>
            <a:off x="45720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PIFH3</a:t>
            </a:r>
          </a:p>
        </p:txBody>
      </p:sp>
      <p:sp>
        <p:nvSpPr>
          <p:cNvPr id="38937" name="Text Box 1060"/>
          <p:cNvSpPr txBox="1">
            <a:spLocks noChangeArrowheads="1"/>
          </p:cNvSpPr>
          <p:nvPr/>
        </p:nvSpPr>
        <p:spPr bwMode="auto">
          <a:xfrm>
            <a:off x="56388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PIFH2</a:t>
            </a:r>
          </a:p>
        </p:txBody>
      </p:sp>
      <p:sp>
        <p:nvSpPr>
          <p:cNvPr id="38938" name="Text Box 1061"/>
          <p:cNvSpPr txBox="1">
            <a:spLocks noChangeArrowheads="1"/>
          </p:cNvSpPr>
          <p:nvPr/>
        </p:nvSpPr>
        <p:spPr bwMode="auto">
          <a:xfrm>
            <a:off x="67056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PIFH1</a:t>
            </a:r>
          </a:p>
        </p:txBody>
      </p:sp>
      <p:sp>
        <p:nvSpPr>
          <p:cNvPr id="38939" name="Text Box 1062"/>
          <p:cNvSpPr txBox="1">
            <a:spLocks noChangeArrowheads="1"/>
          </p:cNvSpPr>
          <p:nvPr/>
        </p:nvSpPr>
        <p:spPr bwMode="auto">
          <a:xfrm>
            <a:off x="7772400" y="4410075"/>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PIFH0</a:t>
            </a:r>
          </a:p>
        </p:txBody>
      </p:sp>
      <p:sp>
        <p:nvSpPr>
          <p:cNvPr id="38940" name="Text Box 1063"/>
          <p:cNvSpPr txBox="1">
            <a:spLocks noChangeArrowheads="1"/>
          </p:cNvSpPr>
          <p:nvPr/>
        </p:nvSpPr>
        <p:spPr bwMode="auto">
          <a:xfrm>
            <a:off x="80772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1" name="Text Box 1064"/>
          <p:cNvSpPr txBox="1">
            <a:spLocks noChangeArrowheads="1"/>
          </p:cNvSpPr>
          <p:nvPr/>
        </p:nvSpPr>
        <p:spPr bwMode="auto">
          <a:xfrm>
            <a:off x="70104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2" name="Text Box 1065"/>
          <p:cNvSpPr txBox="1">
            <a:spLocks noChangeArrowheads="1"/>
          </p:cNvSpPr>
          <p:nvPr/>
        </p:nvSpPr>
        <p:spPr bwMode="auto">
          <a:xfrm>
            <a:off x="59436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3" name="Text Box 1066"/>
          <p:cNvSpPr txBox="1">
            <a:spLocks noChangeArrowheads="1"/>
          </p:cNvSpPr>
          <p:nvPr/>
        </p:nvSpPr>
        <p:spPr bwMode="auto">
          <a:xfrm>
            <a:off x="48768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4" name="Text Box 1067"/>
          <p:cNvSpPr txBox="1">
            <a:spLocks noChangeArrowheads="1"/>
          </p:cNvSpPr>
          <p:nvPr/>
        </p:nvSpPr>
        <p:spPr bwMode="auto">
          <a:xfrm>
            <a:off x="38100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5" name="Text Box 1068"/>
          <p:cNvSpPr txBox="1">
            <a:spLocks noChangeArrowheads="1"/>
          </p:cNvSpPr>
          <p:nvPr/>
        </p:nvSpPr>
        <p:spPr bwMode="auto">
          <a:xfrm>
            <a:off x="27432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6" name="Text Box 1069"/>
          <p:cNvSpPr txBox="1">
            <a:spLocks noChangeArrowheads="1"/>
          </p:cNvSpPr>
          <p:nvPr/>
        </p:nvSpPr>
        <p:spPr bwMode="auto">
          <a:xfrm>
            <a:off x="16764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7" name="Text Box 1070"/>
          <p:cNvSpPr txBox="1">
            <a:spLocks noChangeArrowheads="1"/>
          </p:cNvSpPr>
          <p:nvPr/>
        </p:nvSpPr>
        <p:spPr bwMode="auto">
          <a:xfrm>
            <a:off x="609600" y="47561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38948" name="Text Box 1071"/>
          <p:cNvSpPr txBox="1">
            <a:spLocks noChangeArrowheads="1"/>
          </p:cNvSpPr>
          <p:nvPr/>
        </p:nvSpPr>
        <p:spPr bwMode="auto">
          <a:xfrm>
            <a:off x="914400" y="5181600"/>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PIFH[7:0]: interrupt flag port H.</a:t>
            </a:r>
          </a:p>
          <a:p>
            <a:pPr lvl="1">
              <a:lnSpc>
                <a:spcPct val="80000"/>
              </a:lnSpc>
              <a:spcBef>
                <a:spcPct val="40000"/>
              </a:spcBef>
            </a:pPr>
            <a:r>
              <a:rPr lang="en-US" altLang="en-US" sz="1600"/>
              <a:t>0 = no active edge pending.</a:t>
            </a:r>
          </a:p>
          <a:p>
            <a:pPr lvl="1">
              <a:lnSpc>
                <a:spcPct val="80000"/>
              </a:lnSpc>
              <a:spcBef>
                <a:spcPct val="40000"/>
              </a:spcBef>
            </a:pPr>
            <a:r>
              <a:rPr lang="en-US" altLang="en-US" sz="1600"/>
              <a:t>1 = active edge has occurred (writing a ‘</a:t>
            </a:r>
            <a:r>
              <a:rPr lang="en-US" altLang="en-US" sz="1600">
                <a:solidFill>
                  <a:srgbClr val="FF0000"/>
                </a:solidFill>
              </a:rPr>
              <a:t>1</a:t>
            </a:r>
            <a:r>
              <a:rPr lang="en-US" altLang="en-US" sz="1600"/>
              <a:t>’ clears the associated flag).</a:t>
            </a:r>
          </a:p>
        </p:txBody>
      </p:sp>
      <p:sp>
        <p:nvSpPr>
          <p:cNvPr id="38949" name="Text Box 1072"/>
          <p:cNvSpPr txBox="1">
            <a:spLocks noChangeArrowheads="1"/>
          </p:cNvSpPr>
          <p:nvPr/>
        </p:nvSpPr>
        <p:spPr bwMode="auto">
          <a:xfrm>
            <a:off x="304800" y="255588"/>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Ports H, J, &amp; P </a:t>
            </a:r>
            <a:r>
              <a:rPr lang="en-US" altLang="en-US" i="1" u="sng">
                <a:solidFill>
                  <a:srgbClr val="C00000"/>
                </a:solidFill>
              </a:rPr>
              <a:t>Cont’d …</a:t>
            </a:r>
          </a:p>
        </p:txBody>
      </p:sp>
      <p:sp>
        <p:nvSpPr>
          <p:cNvPr id="3895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895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895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68157B15-9CB0-4F35-990E-7CEB0D1513D5}" type="slidenum">
              <a:rPr lang="en-US" altLang="en-US" sz="1600">
                <a:solidFill>
                  <a:srgbClr val="C00000"/>
                </a:solidFill>
              </a:rPr>
              <a:pPr/>
              <a:t>27</a:t>
            </a:fld>
            <a:endParaRPr lang="en-US" altLang="en-US" sz="1600" b="0" i="0">
              <a:solidFill>
                <a:srgbClr val="C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9"/>
          <p:cNvSpPr txBox="1">
            <a:spLocks noChangeArrowheads="1"/>
          </p:cNvSpPr>
          <p:nvPr/>
        </p:nvSpPr>
        <p:spPr bwMode="auto">
          <a:xfrm>
            <a:off x="371475" y="609600"/>
            <a:ext cx="8305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C00000"/>
              </a:buClr>
              <a:buFont typeface="Wingdings" pitchFamily="2" charset="2"/>
              <a:buChar char="Ø"/>
            </a:pPr>
            <a:r>
              <a:rPr lang="en-US" altLang="en-US" sz="2200"/>
              <a:t>The interrupt enable as well as  the sensitivity to rising or falling edges can be individually configured on a per pin basis.</a:t>
            </a:r>
          </a:p>
          <a:p>
            <a:pPr>
              <a:spcBef>
                <a:spcPct val="50000"/>
              </a:spcBef>
              <a:buClr>
                <a:srgbClr val="C00000"/>
              </a:buClr>
              <a:buFont typeface="Wingdings" pitchFamily="2" charset="2"/>
              <a:buChar char="Ø"/>
            </a:pPr>
            <a:r>
              <a:rPr lang="en-US" altLang="en-US" sz="2200"/>
              <a:t>If a pin’s pull-down device is enabled, then the interrupt is rising-edge triggered. Otherwise, it is falling-edge triggered.</a:t>
            </a:r>
          </a:p>
          <a:p>
            <a:pPr>
              <a:spcBef>
                <a:spcPct val="50000"/>
              </a:spcBef>
              <a:buClr>
                <a:srgbClr val="C00000"/>
              </a:buClr>
              <a:buFont typeface="Wingdings" pitchFamily="2" charset="2"/>
              <a:buChar char="Ø"/>
            </a:pPr>
            <a:r>
              <a:rPr lang="en-US" altLang="en-US" sz="2200"/>
              <a:t>All 8-bits/pins of the port share the </a:t>
            </a:r>
            <a:r>
              <a:rPr lang="en-US" altLang="en-US" sz="2200" b="1" i="1">
                <a:solidFill>
                  <a:srgbClr val="C00000"/>
                </a:solidFill>
              </a:rPr>
              <a:t>same interrupt vector</a:t>
            </a:r>
            <a:r>
              <a:rPr lang="en-US" altLang="en-US" sz="2200"/>
              <a:t>. Interrupts can be used with the pin configured as inputs or outputs.</a:t>
            </a:r>
          </a:p>
        </p:txBody>
      </p:sp>
      <p:sp>
        <p:nvSpPr>
          <p:cNvPr id="39939" name="Rectangle 10"/>
          <p:cNvSpPr>
            <a:spLocks noChangeArrowheads="1"/>
          </p:cNvSpPr>
          <p:nvPr/>
        </p:nvSpPr>
        <p:spPr bwMode="auto">
          <a:xfrm>
            <a:off x="533400" y="3276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0" name="Rectangle 11"/>
          <p:cNvSpPr>
            <a:spLocks noChangeArrowheads="1"/>
          </p:cNvSpPr>
          <p:nvPr/>
        </p:nvSpPr>
        <p:spPr bwMode="auto">
          <a:xfrm>
            <a:off x="533400" y="3581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12"/>
          <p:cNvSpPr>
            <a:spLocks noChangeArrowheads="1"/>
          </p:cNvSpPr>
          <p:nvPr/>
        </p:nvSpPr>
        <p:spPr bwMode="auto">
          <a:xfrm>
            <a:off x="533400" y="3886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13"/>
          <p:cNvSpPr>
            <a:spLocks noChangeArrowheads="1"/>
          </p:cNvSpPr>
          <p:nvPr/>
        </p:nvSpPr>
        <p:spPr bwMode="auto">
          <a:xfrm>
            <a:off x="533400" y="4191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3" name="Rectangle 14"/>
          <p:cNvSpPr>
            <a:spLocks noChangeArrowheads="1"/>
          </p:cNvSpPr>
          <p:nvPr/>
        </p:nvSpPr>
        <p:spPr bwMode="auto">
          <a:xfrm>
            <a:off x="533400" y="4495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4" name="Rectangle 15"/>
          <p:cNvSpPr>
            <a:spLocks noChangeArrowheads="1"/>
          </p:cNvSpPr>
          <p:nvPr/>
        </p:nvSpPr>
        <p:spPr bwMode="auto">
          <a:xfrm>
            <a:off x="533400" y="4800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5" name="Rectangle 16"/>
          <p:cNvSpPr>
            <a:spLocks noChangeArrowheads="1"/>
          </p:cNvSpPr>
          <p:nvPr/>
        </p:nvSpPr>
        <p:spPr bwMode="auto">
          <a:xfrm>
            <a:off x="533400" y="5105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6" name="Rectangle 17"/>
          <p:cNvSpPr>
            <a:spLocks noChangeArrowheads="1"/>
          </p:cNvSpPr>
          <p:nvPr/>
        </p:nvSpPr>
        <p:spPr bwMode="auto">
          <a:xfrm>
            <a:off x="533400" y="5410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7" name="Text Box 18"/>
          <p:cNvSpPr txBox="1">
            <a:spLocks noChangeArrowheads="1"/>
          </p:cNvSpPr>
          <p:nvPr/>
        </p:nvSpPr>
        <p:spPr bwMode="auto">
          <a:xfrm>
            <a:off x="1057275" y="3276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PH0 – MISO1/KWH0</a:t>
            </a:r>
          </a:p>
        </p:txBody>
      </p:sp>
      <p:sp>
        <p:nvSpPr>
          <p:cNvPr id="39948" name="Text Box 19"/>
          <p:cNvSpPr txBox="1">
            <a:spLocks noChangeArrowheads="1"/>
          </p:cNvSpPr>
          <p:nvPr/>
        </p:nvSpPr>
        <p:spPr bwMode="auto">
          <a:xfrm>
            <a:off x="1022350" y="3581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PH1 – MOSI1/KWH1</a:t>
            </a:r>
          </a:p>
        </p:txBody>
      </p:sp>
      <p:sp>
        <p:nvSpPr>
          <p:cNvPr id="39949" name="Text Box 20"/>
          <p:cNvSpPr txBox="1">
            <a:spLocks noChangeArrowheads="1"/>
          </p:cNvSpPr>
          <p:nvPr/>
        </p:nvSpPr>
        <p:spPr bwMode="auto">
          <a:xfrm>
            <a:off x="1022350" y="3886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PH2 – SCK1/KWH2</a:t>
            </a:r>
          </a:p>
        </p:txBody>
      </p:sp>
      <p:sp>
        <p:nvSpPr>
          <p:cNvPr id="39950" name="Text Box 21"/>
          <p:cNvSpPr txBox="1">
            <a:spLocks noChangeArrowheads="1"/>
          </p:cNvSpPr>
          <p:nvPr/>
        </p:nvSpPr>
        <p:spPr bwMode="auto">
          <a:xfrm>
            <a:off x="990600" y="4191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PH3 – SS1/KWH3</a:t>
            </a:r>
          </a:p>
        </p:txBody>
      </p:sp>
      <p:sp>
        <p:nvSpPr>
          <p:cNvPr id="39951" name="Text Box 22"/>
          <p:cNvSpPr txBox="1">
            <a:spLocks noChangeArrowheads="1"/>
          </p:cNvSpPr>
          <p:nvPr/>
        </p:nvSpPr>
        <p:spPr bwMode="auto">
          <a:xfrm>
            <a:off x="990600" y="4495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PH4 – MISO2/KWH4</a:t>
            </a:r>
          </a:p>
        </p:txBody>
      </p:sp>
      <p:sp>
        <p:nvSpPr>
          <p:cNvPr id="39952" name="Text Box 23"/>
          <p:cNvSpPr txBox="1">
            <a:spLocks noChangeArrowheads="1"/>
          </p:cNvSpPr>
          <p:nvPr/>
        </p:nvSpPr>
        <p:spPr bwMode="auto">
          <a:xfrm>
            <a:off x="990600" y="4800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PH5 – MOSI2/KWH5</a:t>
            </a:r>
          </a:p>
        </p:txBody>
      </p:sp>
      <p:sp>
        <p:nvSpPr>
          <p:cNvPr id="39953" name="Text Box 24"/>
          <p:cNvSpPr txBox="1">
            <a:spLocks noChangeArrowheads="1"/>
          </p:cNvSpPr>
          <p:nvPr/>
        </p:nvSpPr>
        <p:spPr bwMode="auto">
          <a:xfrm>
            <a:off x="990600" y="5105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PH6 – SCK2/KWH6</a:t>
            </a:r>
          </a:p>
        </p:txBody>
      </p:sp>
      <p:sp>
        <p:nvSpPr>
          <p:cNvPr id="39954" name="Text Box 25"/>
          <p:cNvSpPr txBox="1">
            <a:spLocks noChangeArrowheads="1"/>
          </p:cNvSpPr>
          <p:nvPr/>
        </p:nvSpPr>
        <p:spPr bwMode="auto">
          <a:xfrm>
            <a:off x="990600" y="5410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PH7 – SS2/KWH7 </a:t>
            </a:r>
          </a:p>
        </p:txBody>
      </p:sp>
      <p:sp>
        <p:nvSpPr>
          <p:cNvPr id="39955" name="Line 26"/>
          <p:cNvSpPr>
            <a:spLocks noChangeShapeType="1"/>
          </p:cNvSpPr>
          <p:nvPr/>
        </p:nvSpPr>
        <p:spPr bwMode="auto">
          <a:xfrm>
            <a:off x="1524000" y="5486400"/>
            <a:ext cx="3048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Rectangle 31"/>
          <p:cNvSpPr>
            <a:spLocks noChangeArrowheads="1"/>
          </p:cNvSpPr>
          <p:nvPr/>
        </p:nvSpPr>
        <p:spPr bwMode="auto">
          <a:xfrm>
            <a:off x="3429000" y="4495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57" name="Rectangle 32"/>
          <p:cNvSpPr>
            <a:spLocks noChangeArrowheads="1"/>
          </p:cNvSpPr>
          <p:nvPr/>
        </p:nvSpPr>
        <p:spPr bwMode="auto">
          <a:xfrm>
            <a:off x="3429000" y="4800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58" name="Rectangle 33"/>
          <p:cNvSpPr>
            <a:spLocks noChangeArrowheads="1"/>
          </p:cNvSpPr>
          <p:nvPr/>
        </p:nvSpPr>
        <p:spPr bwMode="auto">
          <a:xfrm>
            <a:off x="3429000" y="5105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59" name="Rectangle 34"/>
          <p:cNvSpPr>
            <a:spLocks noChangeArrowheads="1"/>
          </p:cNvSpPr>
          <p:nvPr/>
        </p:nvSpPr>
        <p:spPr bwMode="auto">
          <a:xfrm>
            <a:off x="3429000" y="5410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0" name="Text Box 39"/>
          <p:cNvSpPr txBox="1">
            <a:spLocks noChangeArrowheads="1"/>
          </p:cNvSpPr>
          <p:nvPr/>
        </p:nvSpPr>
        <p:spPr bwMode="auto">
          <a:xfrm>
            <a:off x="3886200" y="4495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PJ0 – KWJ0 </a:t>
            </a:r>
          </a:p>
        </p:txBody>
      </p:sp>
      <p:sp>
        <p:nvSpPr>
          <p:cNvPr id="39961" name="Text Box 40"/>
          <p:cNvSpPr txBox="1">
            <a:spLocks noChangeArrowheads="1"/>
          </p:cNvSpPr>
          <p:nvPr/>
        </p:nvSpPr>
        <p:spPr bwMode="auto">
          <a:xfrm>
            <a:off x="3886200" y="4800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PJ1 – KWJ1</a:t>
            </a:r>
          </a:p>
        </p:txBody>
      </p:sp>
      <p:sp>
        <p:nvSpPr>
          <p:cNvPr id="39962" name="Text Box 41"/>
          <p:cNvSpPr txBox="1">
            <a:spLocks noChangeArrowheads="1"/>
          </p:cNvSpPr>
          <p:nvPr/>
        </p:nvSpPr>
        <p:spPr bwMode="auto">
          <a:xfrm>
            <a:off x="3886200" y="5105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PJ6 – KWJ6/RXCAN0</a:t>
            </a:r>
          </a:p>
        </p:txBody>
      </p:sp>
      <p:sp>
        <p:nvSpPr>
          <p:cNvPr id="39963" name="Text Box 42"/>
          <p:cNvSpPr txBox="1">
            <a:spLocks noChangeArrowheads="1"/>
          </p:cNvSpPr>
          <p:nvPr/>
        </p:nvSpPr>
        <p:spPr bwMode="auto">
          <a:xfrm>
            <a:off x="3886200" y="5410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PJ7 – KWJ7/TXCAN0</a:t>
            </a:r>
          </a:p>
        </p:txBody>
      </p:sp>
      <p:sp>
        <p:nvSpPr>
          <p:cNvPr id="39964" name="Rectangle 44"/>
          <p:cNvSpPr>
            <a:spLocks noChangeArrowheads="1"/>
          </p:cNvSpPr>
          <p:nvPr/>
        </p:nvSpPr>
        <p:spPr bwMode="auto">
          <a:xfrm>
            <a:off x="6324600" y="3276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5" name="Rectangle 45"/>
          <p:cNvSpPr>
            <a:spLocks noChangeArrowheads="1"/>
          </p:cNvSpPr>
          <p:nvPr/>
        </p:nvSpPr>
        <p:spPr bwMode="auto">
          <a:xfrm>
            <a:off x="6324600" y="3581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6" name="Rectangle 46"/>
          <p:cNvSpPr>
            <a:spLocks noChangeArrowheads="1"/>
          </p:cNvSpPr>
          <p:nvPr/>
        </p:nvSpPr>
        <p:spPr bwMode="auto">
          <a:xfrm>
            <a:off x="6324600" y="3886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7" name="Rectangle 47"/>
          <p:cNvSpPr>
            <a:spLocks noChangeArrowheads="1"/>
          </p:cNvSpPr>
          <p:nvPr/>
        </p:nvSpPr>
        <p:spPr bwMode="auto">
          <a:xfrm>
            <a:off x="6324600" y="41910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8" name="Rectangle 48"/>
          <p:cNvSpPr>
            <a:spLocks noChangeArrowheads="1"/>
          </p:cNvSpPr>
          <p:nvPr/>
        </p:nvSpPr>
        <p:spPr bwMode="auto">
          <a:xfrm>
            <a:off x="6324600" y="44958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69" name="Rectangle 49"/>
          <p:cNvSpPr>
            <a:spLocks noChangeArrowheads="1"/>
          </p:cNvSpPr>
          <p:nvPr/>
        </p:nvSpPr>
        <p:spPr bwMode="auto">
          <a:xfrm>
            <a:off x="6324600" y="4800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70" name="Rectangle 50"/>
          <p:cNvSpPr>
            <a:spLocks noChangeArrowheads="1"/>
          </p:cNvSpPr>
          <p:nvPr/>
        </p:nvSpPr>
        <p:spPr bwMode="auto">
          <a:xfrm>
            <a:off x="6324600" y="5105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71" name="Rectangle 51"/>
          <p:cNvSpPr>
            <a:spLocks noChangeArrowheads="1"/>
          </p:cNvSpPr>
          <p:nvPr/>
        </p:nvSpPr>
        <p:spPr bwMode="auto">
          <a:xfrm>
            <a:off x="6324600" y="54102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72" name="Text Box 52"/>
          <p:cNvSpPr txBox="1">
            <a:spLocks noChangeArrowheads="1"/>
          </p:cNvSpPr>
          <p:nvPr/>
        </p:nvSpPr>
        <p:spPr bwMode="auto">
          <a:xfrm>
            <a:off x="6781800" y="3276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PP0 – MISO1/PWM0</a:t>
            </a:r>
          </a:p>
        </p:txBody>
      </p:sp>
      <p:sp>
        <p:nvSpPr>
          <p:cNvPr id="39973" name="Text Box 53"/>
          <p:cNvSpPr txBox="1">
            <a:spLocks noChangeArrowheads="1"/>
          </p:cNvSpPr>
          <p:nvPr/>
        </p:nvSpPr>
        <p:spPr bwMode="auto">
          <a:xfrm>
            <a:off x="6781800" y="3581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PP1 – MOSI1/PWM1</a:t>
            </a:r>
          </a:p>
        </p:txBody>
      </p:sp>
      <p:sp>
        <p:nvSpPr>
          <p:cNvPr id="39974" name="Text Box 54"/>
          <p:cNvSpPr txBox="1">
            <a:spLocks noChangeArrowheads="1"/>
          </p:cNvSpPr>
          <p:nvPr/>
        </p:nvSpPr>
        <p:spPr bwMode="auto">
          <a:xfrm>
            <a:off x="6781800" y="3886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PP2 – SCK1/PWM2</a:t>
            </a:r>
          </a:p>
        </p:txBody>
      </p:sp>
      <p:sp>
        <p:nvSpPr>
          <p:cNvPr id="39975" name="Text Box 55"/>
          <p:cNvSpPr txBox="1">
            <a:spLocks noChangeArrowheads="1"/>
          </p:cNvSpPr>
          <p:nvPr/>
        </p:nvSpPr>
        <p:spPr bwMode="auto">
          <a:xfrm>
            <a:off x="6781800" y="4191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PP3 – SS1/PWM3</a:t>
            </a:r>
          </a:p>
        </p:txBody>
      </p:sp>
      <p:sp>
        <p:nvSpPr>
          <p:cNvPr id="39976" name="Text Box 56"/>
          <p:cNvSpPr txBox="1">
            <a:spLocks noChangeArrowheads="1"/>
          </p:cNvSpPr>
          <p:nvPr/>
        </p:nvSpPr>
        <p:spPr bwMode="auto">
          <a:xfrm>
            <a:off x="6781800" y="4495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PP4 – MISO2/PWM4 </a:t>
            </a:r>
          </a:p>
        </p:txBody>
      </p:sp>
      <p:sp>
        <p:nvSpPr>
          <p:cNvPr id="39977" name="Text Box 57"/>
          <p:cNvSpPr txBox="1">
            <a:spLocks noChangeArrowheads="1"/>
          </p:cNvSpPr>
          <p:nvPr/>
        </p:nvSpPr>
        <p:spPr bwMode="auto">
          <a:xfrm>
            <a:off x="6781800" y="4800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PP5 – MOSI2/PWM5</a:t>
            </a:r>
          </a:p>
        </p:txBody>
      </p:sp>
      <p:sp>
        <p:nvSpPr>
          <p:cNvPr id="39978" name="Text Box 58"/>
          <p:cNvSpPr txBox="1">
            <a:spLocks noChangeArrowheads="1"/>
          </p:cNvSpPr>
          <p:nvPr/>
        </p:nvSpPr>
        <p:spPr bwMode="auto">
          <a:xfrm>
            <a:off x="6781800" y="51054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PP6 – SCK2/PWM6</a:t>
            </a:r>
          </a:p>
        </p:txBody>
      </p:sp>
      <p:sp>
        <p:nvSpPr>
          <p:cNvPr id="39979" name="Text Box 59"/>
          <p:cNvSpPr txBox="1">
            <a:spLocks noChangeArrowheads="1"/>
          </p:cNvSpPr>
          <p:nvPr/>
        </p:nvSpPr>
        <p:spPr bwMode="auto">
          <a:xfrm>
            <a:off x="6781800" y="5410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C00000"/>
                </a:solidFill>
              </a:rPr>
              <a:t>PP7 – SS2/PWM7 </a:t>
            </a:r>
          </a:p>
        </p:txBody>
      </p:sp>
      <p:sp>
        <p:nvSpPr>
          <p:cNvPr id="39980" name="Line 60"/>
          <p:cNvSpPr>
            <a:spLocks noChangeShapeType="1"/>
          </p:cNvSpPr>
          <p:nvPr/>
        </p:nvSpPr>
        <p:spPr bwMode="auto">
          <a:xfrm>
            <a:off x="7315200" y="5486400"/>
            <a:ext cx="3048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Line 61"/>
          <p:cNvSpPr>
            <a:spLocks noChangeShapeType="1"/>
          </p:cNvSpPr>
          <p:nvPr/>
        </p:nvSpPr>
        <p:spPr bwMode="auto">
          <a:xfrm>
            <a:off x="1524000" y="4267200"/>
            <a:ext cx="3048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Line 62"/>
          <p:cNvSpPr>
            <a:spLocks noChangeShapeType="1"/>
          </p:cNvSpPr>
          <p:nvPr/>
        </p:nvSpPr>
        <p:spPr bwMode="auto">
          <a:xfrm>
            <a:off x="7315200" y="4267200"/>
            <a:ext cx="304800" cy="0"/>
          </a:xfrm>
          <a:prstGeom prst="line">
            <a:avLst/>
          </a:prstGeom>
          <a:noFill/>
          <a:ln w="19050">
            <a:solidFill>
              <a:srgbClr val="603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3" name="Text Box 63"/>
          <p:cNvSpPr txBox="1">
            <a:spLocks noChangeArrowheads="1"/>
          </p:cNvSpPr>
          <p:nvPr/>
        </p:nvSpPr>
        <p:spPr bwMode="auto">
          <a:xfrm>
            <a:off x="762000" y="6019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Port H</a:t>
            </a:r>
          </a:p>
        </p:txBody>
      </p:sp>
      <p:sp>
        <p:nvSpPr>
          <p:cNvPr id="39984" name="Text Box 64"/>
          <p:cNvSpPr txBox="1">
            <a:spLocks noChangeArrowheads="1"/>
          </p:cNvSpPr>
          <p:nvPr/>
        </p:nvSpPr>
        <p:spPr bwMode="auto">
          <a:xfrm>
            <a:off x="3733800" y="6019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Port J</a:t>
            </a:r>
          </a:p>
        </p:txBody>
      </p:sp>
      <p:sp>
        <p:nvSpPr>
          <p:cNvPr id="39985" name="Text Box 65"/>
          <p:cNvSpPr txBox="1">
            <a:spLocks noChangeArrowheads="1"/>
          </p:cNvSpPr>
          <p:nvPr/>
        </p:nvSpPr>
        <p:spPr bwMode="auto">
          <a:xfrm>
            <a:off x="6705600" y="6019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Port P</a:t>
            </a:r>
          </a:p>
        </p:txBody>
      </p:sp>
      <p:sp>
        <p:nvSpPr>
          <p:cNvPr id="39986" name="Line 66"/>
          <p:cNvSpPr>
            <a:spLocks noChangeShapeType="1"/>
          </p:cNvSpPr>
          <p:nvPr/>
        </p:nvSpPr>
        <p:spPr bwMode="auto">
          <a:xfrm>
            <a:off x="381000" y="6019800"/>
            <a:ext cx="24384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67"/>
          <p:cNvSpPr>
            <a:spLocks noChangeShapeType="1"/>
          </p:cNvSpPr>
          <p:nvPr/>
        </p:nvSpPr>
        <p:spPr bwMode="auto">
          <a:xfrm>
            <a:off x="3352800" y="6019800"/>
            <a:ext cx="24384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68"/>
          <p:cNvSpPr>
            <a:spLocks noChangeShapeType="1"/>
          </p:cNvSpPr>
          <p:nvPr/>
        </p:nvSpPr>
        <p:spPr bwMode="auto">
          <a:xfrm>
            <a:off x="6248400" y="6019800"/>
            <a:ext cx="24384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Text Box 69"/>
          <p:cNvSpPr txBox="1">
            <a:spLocks noChangeArrowheads="1"/>
          </p:cNvSpPr>
          <p:nvPr/>
        </p:nvSpPr>
        <p:spPr bwMode="auto">
          <a:xfrm>
            <a:off x="304800" y="228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Ports H, J, &amp; P </a:t>
            </a:r>
            <a:r>
              <a:rPr lang="en-US" altLang="en-US" i="1" u="sng">
                <a:solidFill>
                  <a:srgbClr val="C00000"/>
                </a:solidFill>
              </a:rPr>
              <a:t>Cont’d …</a:t>
            </a:r>
          </a:p>
        </p:txBody>
      </p:sp>
      <p:sp>
        <p:nvSpPr>
          <p:cNvPr id="3999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3999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399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8A374BA-7E97-4FFE-B036-55E9EA3C6A28}" type="slidenum">
              <a:rPr lang="en-US" altLang="en-US" sz="1600">
                <a:solidFill>
                  <a:srgbClr val="C00000"/>
                </a:solidFill>
              </a:rPr>
              <a:pPr/>
              <a:t>28</a:t>
            </a:fld>
            <a:endParaRPr lang="en-US" altLang="en-US" sz="1600" b="0" i="0">
              <a:solidFill>
                <a:srgbClr val="C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59"/>
          <p:cNvSpPr txBox="1">
            <a:spLocks noChangeArrowheads="1"/>
          </p:cNvSpPr>
          <p:nvPr/>
        </p:nvSpPr>
        <p:spPr bwMode="auto">
          <a:xfrm>
            <a:off x="304800" y="228600"/>
            <a:ext cx="8305800" cy="617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a:solidFill>
                  <a:srgbClr val="C00000"/>
                </a:solidFill>
              </a:rPr>
              <a:t>Ports AD0 and AD1:</a:t>
            </a:r>
            <a:endParaRPr lang="en-US" altLang="en-US" b="1">
              <a:solidFill>
                <a:srgbClr val="C00000"/>
              </a:solidFill>
            </a:endParaRPr>
          </a:p>
          <a:p>
            <a:pPr>
              <a:lnSpc>
                <a:spcPct val="90000"/>
              </a:lnSpc>
              <a:spcBef>
                <a:spcPct val="40000"/>
              </a:spcBef>
              <a:buClr>
                <a:srgbClr val="C00000"/>
              </a:buClr>
              <a:buFont typeface="Wingdings" pitchFamily="2" charset="2"/>
              <a:buChar char="Ø"/>
            </a:pPr>
            <a:r>
              <a:rPr lang="en-US" altLang="en-US" sz="2200"/>
              <a:t>HCS12 have implemented two 8-channel A/D converters. </a:t>
            </a:r>
          </a:p>
          <a:p>
            <a:pPr>
              <a:lnSpc>
                <a:spcPct val="90000"/>
              </a:lnSpc>
              <a:spcBef>
                <a:spcPct val="40000"/>
              </a:spcBef>
              <a:buClr>
                <a:srgbClr val="C00000"/>
              </a:buClr>
              <a:buFont typeface="Wingdings" pitchFamily="2" charset="2"/>
              <a:buChar char="Ø"/>
            </a:pPr>
            <a:r>
              <a:rPr lang="en-US" altLang="en-US" sz="2200"/>
              <a:t>These two ports are analog input interface to the analog-to-digital subsystem.</a:t>
            </a:r>
          </a:p>
          <a:p>
            <a:pPr>
              <a:lnSpc>
                <a:spcPct val="90000"/>
              </a:lnSpc>
              <a:spcBef>
                <a:spcPct val="40000"/>
              </a:spcBef>
              <a:buClr>
                <a:srgbClr val="C00000"/>
              </a:buClr>
              <a:buFont typeface="Wingdings" pitchFamily="2" charset="2"/>
              <a:buChar char="Ø"/>
            </a:pPr>
            <a:r>
              <a:rPr lang="en-US" altLang="en-US" sz="2200"/>
              <a:t>When analog-to-digital functions are not enabled, these two ports are available for general-purpose I/O.</a:t>
            </a:r>
          </a:p>
          <a:p>
            <a:pPr>
              <a:lnSpc>
                <a:spcPct val="90000"/>
              </a:lnSpc>
              <a:spcBef>
                <a:spcPct val="40000"/>
              </a:spcBef>
              <a:buClr>
                <a:srgbClr val="C00000"/>
              </a:buClr>
              <a:buFont typeface="Wingdings" pitchFamily="2" charset="2"/>
              <a:buChar char="Ø"/>
            </a:pPr>
            <a:r>
              <a:rPr lang="en-US" altLang="en-US" sz="2200"/>
              <a:t>Since these ports </a:t>
            </a:r>
            <a:r>
              <a:rPr lang="en-US" altLang="en-US" sz="2200" u="sng">
                <a:solidFill>
                  <a:srgbClr val="FF0000"/>
                </a:solidFill>
              </a:rPr>
              <a:t>can not be used as output</a:t>
            </a:r>
            <a:r>
              <a:rPr lang="en-US" altLang="en-US" sz="2200"/>
              <a:t>, there are no data direction registers associated with them.</a:t>
            </a:r>
          </a:p>
          <a:p>
            <a:pPr>
              <a:lnSpc>
                <a:spcPct val="90000"/>
              </a:lnSpc>
              <a:spcBef>
                <a:spcPct val="40000"/>
              </a:spcBef>
              <a:buClr>
                <a:srgbClr val="C00000"/>
              </a:buClr>
              <a:buFont typeface="Wingdings" pitchFamily="2" charset="2"/>
              <a:buChar char="Ø"/>
            </a:pPr>
            <a:r>
              <a:rPr lang="en-US" altLang="en-US" sz="2200"/>
              <a:t>The ports have no resistive input loads and no reduced drive controls.</a:t>
            </a:r>
          </a:p>
          <a:p>
            <a:pPr>
              <a:lnSpc>
                <a:spcPct val="90000"/>
              </a:lnSpc>
              <a:spcBef>
                <a:spcPct val="40000"/>
              </a:spcBef>
              <a:buClr>
                <a:srgbClr val="C00000"/>
              </a:buClr>
              <a:buFont typeface="Wingdings" pitchFamily="2" charset="2"/>
              <a:buChar char="Ø"/>
            </a:pPr>
            <a:r>
              <a:rPr lang="en-US" altLang="en-US" sz="2200"/>
              <a:t>Corresponding data registers for these two ports are called PTAD0 and PTAD1.</a:t>
            </a:r>
          </a:p>
          <a:p>
            <a:pPr>
              <a:lnSpc>
                <a:spcPct val="90000"/>
              </a:lnSpc>
              <a:spcBef>
                <a:spcPct val="40000"/>
              </a:spcBef>
              <a:buClr>
                <a:srgbClr val="C00000"/>
              </a:buClr>
              <a:buFont typeface="Wingdings" pitchFamily="2" charset="2"/>
              <a:buChar char="Ø"/>
            </a:pPr>
            <a:r>
              <a:rPr lang="en-US" altLang="en-US" sz="2200"/>
              <a:t>To be able to use these ports as digital input, each port has a ATD digital input enable register (ATD0DIEN and ATD1DIEN).</a:t>
            </a:r>
          </a:p>
          <a:p>
            <a:pPr>
              <a:lnSpc>
                <a:spcPct val="90000"/>
              </a:lnSpc>
              <a:spcBef>
                <a:spcPct val="40000"/>
              </a:spcBef>
              <a:buClr>
                <a:srgbClr val="C00000"/>
              </a:buClr>
              <a:buFont typeface="Wingdings" pitchFamily="2" charset="2"/>
              <a:buChar char="Ø"/>
            </a:pPr>
            <a:r>
              <a:rPr lang="en-US" altLang="en-US" sz="2200"/>
              <a:t>In order to use an A/D pin as a digital input, its associated bit in this register needs to be set to 1.</a:t>
            </a:r>
          </a:p>
        </p:txBody>
      </p:sp>
      <p:sp>
        <p:nvSpPr>
          <p:cNvPr id="4096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096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09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442074C-FCBD-4432-9D25-B47E42DBE713}" type="slidenum">
              <a:rPr lang="en-US" altLang="en-US" sz="1600">
                <a:solidFill>
                  <a:srgbClr val="C00000"/>
                </a:solidFill>
              </a:rPr>
              <a:pPr/>
              <a:t>29</a:t>
            </a:fld>
            <a:endParaRPr lang="en-US" altLang="en-US" sz="1600" b="0" i="0">
              <a:solidFill>
                <a:srgbClr val="C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95"/>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dirty="0">
                <a:solidFill>
                  <a:srgbClr val="C00000"/>
                </a:solidFill>
              </a:rPr>
              <a:t>Overview of HCS12 Parallel Ports </a:t>
            </a:r>
            <a:r>
              <a:rPr lang="en-US" altLang="en-US" i="1" u="sng" dirty="0">
                <a:solidFill>
                  <a:srgbClr val="C00000"/>
                </a:solidFill>
              </a:rPr>
              <a:t>Cont’d …</a:t>
            </a:r>
          </a:p>
        </p:txBody>
      </p:sp>
      <p:graphicFrame>
        <p:nvGraphicFramePr>
          <p:cNvPr id="644221" name="Group 125"/>
          <p:cNvGraphicFramePr>
            <a:graphicFrameLocks noGrp="1"/>
          </p:cNvGraphicFramePr>
          <p:nvPr>
            <p:extLst>
              <p:ext uri="{D42A27DB-BD31-4B8C-83A1-F6EECF244321}">
                <p14:modId xmlns:p14="http://schemas.microsoft.com/office/powerpoint/2010/main" val="4044240206"/>
              </p:ext>
            </p:extLst>
          </p:nvPr>
        </p:nvGraphicFramePr>
        <p:xfrm>
          <a:off x="1524000" y="1219200"/>
          <a:ext cx="6096000" cy="4712168"/>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18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Port Name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No. of Pins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Pin Name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551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B</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E</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H</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J</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K</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M</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P</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S</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T</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PAD1,PAD0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U</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V</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W</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16</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PA7~PA0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PB7~PB0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PE7~PE0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PH7~PH0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PJ7~PJ0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PK7~PK0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PM7~PM0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PP7~PP0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PS7~PS0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PT7~PT0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PAD15~PAD0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PL7~PL0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PU7~PU0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PV7~PV0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PW7~PW0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7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537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538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9737ABC-23CA-4E02-A135-01BDA7E5E217}" type="slidenum">
              <a:rPr lang="en-US" altLang="en-US" sz="1600">
                <a:solidFill>
                  <a:srgbClr val="C00000"/>
                </a:solidFill>
              </a:rPr>
              <a:pPr/>
              <a:t>3</a:t>
            </a:fld>
            <a:endParaRPr lang="en-US" altLang="en-US" sz="1600" b="0" i="0">
              <a:solidFill>
                <a:srgbClr val="C0000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7"/>
          <p:cNvSpPr txBox="1">
            <a:spLocks noChangeArrowheads="1"/>
          </p:cNvSpPr>
          <p:nvPr/>
        </p:nvSpPr>
        <p:spPr bwMode="auto">
          <a:xfrm>
            <a:off x="3048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IEN7</a:t>
            </a:r>
          </a:p>
        </p:txBody>
      </p:sp>
      <p:sp>
        <p:nvSpPr>
          <p:cNvPr id="41987" name="Text Box 8"/>
          <p:cNvSpPr txBox="1">
            <a:spLocks noChangeArrowheads="1"/>
          </p:cNvSpPr>
          <p:nvPr/>
        </p:nvSpPr>
        <p:spPr bwMode="auto">
          <a:xfrm>
            <a:off x="13716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IEN6</a:t>
            </a:r>
          </a:p>
        </p:txBody>
      </p:sp>
      <p:sp>
        <p:nvSpPr>
          <p:cNvPr id="41988" name="Text Box 9"/>
          <p:cNvSpPr txBox="1">
            <a:spLocks noChangeArrowheads="1"/>
          </p:cNvSpPr>
          <p:nvPr/>
        </p:nvSpPr>
        <p:spPr bwMode="auto">
          <a:xfrm>
            <a:off x="24384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IEN5</a:t>
            </a:r>
          </a:p>
        </p:txBody>
      </p:sp>
      <p:sp>
        <p:nvSpPr>
          <p:cNvPr id="41989" name="Text Box 10"/>
          <p:cNvSpPr txBox="1">
            <a:spLocks noChangeArrowheads="1"/>
          </p:cNvSpPr>
          <p:nvPr/>
        </p:nvSpPr>
        <p:spPr bwMode="auto">
          <a:xfrm>
            <a:off x="35052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IEN4</a:t>
            </a:r>
          </a:p>
        </p:txBody>
      </p:sp>
      <p:sp>
        <p:nvSpPr>
          <p:cNvPr id="41990" name="Text Box 11"/>
          <p:cNvSpPr txBox="1">
            <a:spLocks noChangeArrowheads="1"/>
          </p:cNvSpPr>
          <p:nvPr/>
        </p:nvSpPr>
        <p:spPr bwMode="auto">
          <a:xfrm>
            <a:off x="45720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IEN3</a:t>
            </a:r>
          </a:p>
        </p:txBody>
      </p:sp>
      <p:sp>
        <p:nvSpPr>
          <p:cNvPr id="41991" name="Text Box 12"/>
          <p:cNvSpPr txBox="1">
            <a:spLocks noChangeArrowheads="1"/>
          </p:cNvSpPr>
          <p:nvPr/>
        </p:nvSpPr>
        <p:spPr bwMode="auto">
          <a:xfrm>
            <a:off x="56388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IEN2</a:t>
            </a:r>
          </a:p>
        </p:txBody>
      </p:sp>
      <p:sp>
        <p:nvSpPr>
          <p:cNvPr id="41992" name="Text Box 13"/>
          <p:cNvSpPr txBox="1">
            <a:spLocks noChangeArrowheads="1"/>
          </p:cNvSpPr>
          <p:nvPr/>
        </p:nvSpPr>
        <p:spPr bwMode="auto">
          <a:xfrm>
            <a:off x="67056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IEN1</a:t>
            </a:r>
          </a:p>
        </p:txBody>
      </p:sp>
      <p:sp>
        <p:nvSpPr>
          <p:cNvPr id="41993" name="Text Box 14"/>
          <p:cNvSpPr txBox="1">
            <a:spLocks noChangeArrowheads="1"/>
          </p:cNvSpPr>
          <p:nvPr/>
        </p:nvSpPr>
        <p:spPr bwMode="auto">
          <a:xfrm>
            <a:off x="7772400" y="381000"/>
            <a:ext cx="1066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a:t>IEN0</a:t>
            </a:r>
          </a:p>
        </p:txBody>
      </p:sp>
      <p:sp>
        <p:nvSpPr>
          <p:cNvPr id="41994" name="Text Box 15"/>
          <p:cNvSpPr txBox="1">
            <a:spLocks noChangeArrowheads="1"/>
          </p:cNvSpPr>
          <p:nvPr/>
        </p:nvSpPr>
        <p:spPr bwMode="auto">
          <a:xfrm>
            <a:off x="80772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1995" name="Text Box 16"/>
          <p:cNvSpPr txBox="1">
            <a:spLocks noChangeArrowheads="1"/>
          </p:cNvSpPr>
          <p:nvPr/>
        </p:nvSpPr>
        <p:spPr bwMode="auto">
          <a:xfrm>
            <a:off x="70104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1996" name="Text Box 17"/>
          <p:cNvSpPr txBox="1">
            <a:spLocks noChangeArrowheads="1"/>
          </p:cNvSpPr>
          <p:nvPr/>
        </p:nvSpPr>
        <p:spPr bwMode="auto">
          <a:xfrm>
            <a:off x="59436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1997" name="Text Box 18"/>
          <p:cNvSpPr txBox="1">
            <a:spLocks noChangeArrowheads="1"/>
          </p:cNvSpPr>
          <p:nvPr/>
        </p:nvSpPr>
        <p:spPr bwMode="auto">
          <a:xfrm>
            <a:off x="48768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1998" name="Text Box 19"/>
          <p:cNvSpPr txBox="1">
            <a:spLocks noChangeArrowheads="1"/>
          </p:cNvSpPr>
          <p:nvPr/>
        </p:nvSpPr>
        <p:spPr bwMode="auto">
          <a:xfrm>
            <a:off x="38100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1999" name="Text Box 20"/>
          <p:cNvSpPr txBox="1">
            <a:spLocks noChangeArrowheads="1"/>
          </p:cNvSpPr>
          <p:nvPr/>
        </p:nvSpPr>
        <p:spPr bwMode="auto">
          <a:xfrm>
            <a:off x="27432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2000" name="Text Box 21"/>
          <p:cNvSpPr txBox="1">
            <a:spLocks noChangeArrowheads="1"/>
          </p:cNvSpPr>
          <p:nvPr/>
        </p:nvSpPr>
        <p:spPr bwMode="auto">
          <a:xfrm>
            <a:off x="16764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2001" name="Text Box 22"/>
          <p:cNvSpPr txBox="1">
            <a:spLocks noChangeArrowheads="1"/>
          </p:cNvSpPr>
          <p:nvPr/>
        </p:nvSpPr>
        <p:spPr bwMode="auto">
          <a:xfrm>
            <a:off x="609600" y="7270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a:t>0</a:t>
            </a:r>
          </a:p>
        </p:txBody>
      </p:sp>
      <p:sp>
        <p:nvSpPr>
          <p:cNvPr id="42002" name="Text Box 23"/>
          <p:cNvSpPr txBox="1">
            <a:spLocks noChangeArrowheads="1"/>
          </p:cNvSpPr>
          <p:nvPr/>
        </p:nvSpPr>
        <p:spPr bwMode="auto">
          <a:xfrm>
            <a:off x="914400" y="1152525"/>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IENx[7:0]: ATD digital input enable on channel x.</a:t>
            </a:r>
          </a:p>
          <a:p>
            <a:pPr lvl="1">
              <a:lnSpc>
                <a:spcPct val="80000"/>
              </a:lnSpc>
              <a:spcBef>
                <a:spcPct val="40000"/>
              </a:spcBef>
            </a:pPr>
            <a:r>
              <a:rPr lang="en-US" altLang="en-US" sz="1600"/>
              <a:t>0 = disable digital input buffer to PTADx pin.</a:t>
            </a:r>
          </a:p>
          <a:p>
            <a:pPr lvl="1">
              <a:lnSpc>
                <a:spcPct val="80000"/>
              </a:lnSpc>
              <a:spcBef>
                <a:spcPct val="40000"/>
              </a:spcBef>
            </a:pPr>
            <a:r>
              <a:rPr lang="en-US" altLang="en-US" sz="1600"/>
              <a:t>1 = enable digital input buffer to PTADx pin.</a:t>
            </a:r>
          </a:p>
        </p:txBody>
      </p:sp>
      <p:sp>
        <p:nvSpPr>
          <p:cNvPr id="42003" name="Text Box 24"/>
          <p:cNvSpPr txBox="1">
            <a:spLocks noChangeArrowheads="1"/>
          </p:cNvSpPr>
          <p:nvPr/>
        </p:nvSpPr>
        <p:spPr bwMode="auto">
          <a:xfrm>
            <a:off x="304800" y="2220913"/>
            <a:ext cx="83058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     Electrical &amp; Timing Considerations for I/O Interfacing:</a:t>
            </a:r>
            <a:endParaRPr lang="en-US" altLang="en-US" b="1" dirty="0">
              <a:solidFill>
                <a:srgbClr val="C00000"/>
              </a:solidFill>
            </a:endParaRPr>
          </a:p>
          <a:p>
            <a:pPr>
              <a:lnSpc>
                <a:spcPct val="90000"/>
              </a:lnSpc>
              <a:spcBef>
                <a:spcPct val="40000"/>
              </a:spcBef>
              <a:buClr>
                <a:srgbClr val="C00000"/>
              </a:buClr>
              <a:buFont typeface="Wingdings" pitchFamily="2" charset="2"/>
              <a:buChar char="Ø"/>
            </a:pPr>
            <a:r>
              <a:rPr lang="en-US" altLang="en-US" sz="2200" dirty="0"/>
              <a:t>Voltage-level compatibility. </a:t>
            </a:r>
          </a:p>
          <a:p>
            <a:pPr>
              <a:lnSpc>
                <a:spcPct val="90000"/>
              </a:lnSpc>
              <a:spcBef>
                <a:spcPct val="40000"/>
              </a:spcBef>
              <a:buClr>
                <a:srgbClr val="C00000"/>
              </a:buClr>
              <a:buFont typeface="Wingdings" pitchFamily="2" charset="2"/>
              <a:buChar char="Ø"/>
            </a:pPr>
            <a:r>
              <a:rPr lang="en-US" altLang="en-US" sz="2200" dirty="0"/>
              <a:t>Current Drive compatibility.</a:t>
            </a:r>
          </a:p>
          <a:p>
            <a:pPr>
              <a:lnSpc>
                <a:spcPct val="90000"/>
              </a:lnSpc>
              <a:spcBef>
                <a:spcPct val="40000"/>
              </a:spcBef>
              <a:buClr>
                <a:srgbClr val="C00000"/>
              </a:buClr>
              <a:buFont typeface="Wingdings" pitchFamily="2" charset="2"/>
              <a:buChar char="Ø"/>
            </a:pPr>
            <a:r>
              <a:rPr lang="en-US" altLang="en-US" sz="2200" dirty="0"/>
              <a:t>Timing compatibility.</a:t>
            </a:r>
          </a:p>
        </p:txBody>
      </p:sp>
      <p:sp>
        <p:nvSpPr>
          <p:cNvPr id="42004" name="Rectangle 25"/>
          <p:cNvSpPr>
            <a:spLocks noChangeArrowheads="1"/>
          </p:cNvSpPr>
          <p:nvPr/>
        </p:nvSpPr>
        <p:spPr bwMode="auto">
          <a:xfrm>
            <a:off x="1600200" y="47244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2005" name="Line 26"/>
          <p:cNvSpPr>
            <a:spLocks noChangeShapeType="1"/>
          </p:cNvSpPr>
          <p:nvPr/>
        </p:nvSpPr>
        <p:spPr bwMode="auto">
          <a:xfrm>
            <a:off x="1143000" y="4953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2006" name="Group 29"/>
          <p:cNvGrpSpPr>
            <a:grpSpLocks/>
          </p:cNvGrpSpPr>
          <p:nvPr/>
        </p:nvGrpSpPr>
        <p:grpSpPr bwMode="auto">
          <a:xfrm>
            <a:off x="1600200" y="5715000"/>
            <a:ext cx="76200" cy="152400"/>
            <a:chOff x="288" y="3552"/>
            <a:chExt cx="48" cy="96"/>
          </a:xfrm>
        </p:grpSpPr>
        <p:sp>
          <p:nvSpPr>
            <p:cNvPr id="42045" name="Line 27"/>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6" name="Line 28"/>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07" name="Line 30"/>
          <p:cNvSpPr>
            <a:spLocks noChangeShapeType="1"/>
          </p:cNvSpPr>
          <p:nvPr/>
        </p:nvSpPr>
        <p:spPr bwMode="auto">
          <a:xfrm flipH="1">
            <a:off x="1143000" y="57912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p:cNvSpPr>
            <a:spLocks noChangeShapeType="1"/>
          </p:cNvSpPr>
          <p:nvPr/>
        </p:nvSpPr>
        <p:spPr bwMode="auto">
          <a:xfrm>
            <a:off x="2667000" y="4953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p:cNvSpPr>
            <a:spLocks noChangeShapeType="1"/>
          </p:cNvSpPr>
          <p:nvPr/>
        </p:nvSpPr>
        <p:spPr bwMode="auto">
          <a:xfrm>
            <a:off x="2667000" y="5791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Text Box 33"/>
          <p:cNvSpPr txBox="1">
            <a:spLocks noChangeArrowheads="1"/>
          </p:cNvSpPr>
          <p:nvPr/>
        </p:nvSpPr>
        <p:spPr bwMode="auto">
          <a:xfrm>
            <a:off x="1600200" y="4800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42011" name="Text Box 34"/>
          <p:cNvSpPr txBox="1">
            <a:spLocks noChangeArrowheads="1"/>
          </p:cNvSpPr>
          <p:nvPr/>
        </p:nvSpPr>
        <p:spPr bwMode="auto">
          <a:xfrm>
            <a:off x="1600200" y="5607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42012" name="Text Box 35"/>
          <p:cNvSpPr txBox="1">
            <a:spLocks noChangeArrowheads="1"/>
          </p:cNvSpPr>
          <p:nvPr/>
        </p:nvSpPr>
        <p:spPr bwMode="auto">
          <a:xfrm>
            <a:off x="2362200" y="4800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42013" name="Text Box 36"/>
          <p:cNvSpPr txBox="1">
            <a:spLocks noChangeArrowheads="1"/>
          </p:cNvSpPr>
          <p:nvPr/>
        </p:nvSpPr>
        <p:spPr bwMode="auto">
          <a:xfrm>
            <a:off x="2362200" y="5638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42014" name="Line 37"/>
          <p:cNvSpPr>
            <a:spLocks noChangeShapeType="1"/>
          </p:cNvSpPr>
          <p:nvPr/>
        </p:nvSpPr>
        <p:spPr bwMode="auto">
          <a:xfrm>
            <a:off x="2465388" y="57150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Line 38"/>
          <p:cNvSpPr>
            <a:spLocks noChangeShapeType="1"/>
          </p:cNvSpPr>
          <p:nvPr/>
        </p:nvSpPr>
        <p:spPr bwMode="auto">
          <a:xfrm>
            <a:off x="4114800" y="5105400"/>
            <a:ext cx="685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Line 39"/>
          <p:cNvSpPr>
            <a:spLocks noChangeShapeType="1"/>
          </p:cNvSpPr>
          <p:nvPr/>
        </p:nvSpPr>
        <p:spPr bwMode="auto">
          <a:xfrm flipV="1">
            <a:off x="4800600" y="4724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40"/>
          <p:cNvSpPr>
            <a:spLocks noChangeShapeType="1"/>
          </p:cNvSpPr>
          <p:nvPr/>
        </p:nvSpPr>
        <p:spPr bwMode="auto">
          <a:xfrm>
            <a:off x="4800600" y="47244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Line 41"/>
          <p:cNvSpPr>
            <a:spLocks noChangeShapeType="1"/>
          </p:cNvSpPr>
          <p:nvPr/>
        </p:nvSpPr>
        <p:spPr bwMode="auto">
          <a:xfrm flipV="1">
            <a:off x="6553200" y="4724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42"/>
          <p:cNvSpPr>
            <a:spLocks noChangeShapeType="1"/>
          </p:cNvSpPr>
          <p:nvPr/>
        </p:nvSpPr>
        <p:spPr bwMode="auto">
          <a:xfrm>
            <a:off x="6553200" y="5105400"/>
            <a:ext cx="685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43"/>
          <p:cNvSpPr>
            <a:spLocks noChangeShapeType="1"/>
          </p:cNvSpPr>
          <p:nvPr/>
        </p:nvSpPr>
        <p:spPr bwMode="auto">
          <a:xfrm>
            <a:off x="4114800" y="5867400"/>
            <a:ext cx="914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44"/>
          <p:cNvSpPr>
            <a:spLocks noChangeShapeType="1"/>
          </p:cNvSpPr>
          <p:nvPr/>
        </p:nvSpPr>
        <p:spPr bwMode="auto">
          <a:xfrm flipV="1">
            <a:off x="5029200" y="5562600"/>
            <a:ext cx="15240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Line 45"/>
          <p:cNvSpPr>
            <a:spLocks noChangeShapeType="1"/>
          </p:cNvSpPr>
          <p:nvPr/>
        </p:nvSpPr>
        <p:spPr bwMode="auto">
          <a:xfrm>
            <a:off x="5181600" y="55626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3" name="Line 46"/>
          <p:cNvSpPr>
            <a:spLocks noChangeShapeType="1"/>
          </p:cNvSpPr>
          <p:nvPr/>
        </p:nvSpPr>
        <p:spPr bwMode="auto">
          <a:xfrm flipH="1" flipV="1">
            <a:off x="6934200" y="5562600"/>
            <a:ext cx="15240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4" name="Line 47"/>
          <p:cNvSpPr>
            <a:spLocks noChangeShapeType="1"/>
          </p:cNvSpPr>
          <p:nvPr/>
        </p:nvSpPr>
        <p:spPr bwMode="auto">
          <a:xfrm>
            <a:off x="7086600" y="5867400"/>
            <a:ext cx="914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5" name="Line 48"/>
          <p:cNvSpPr>
            <a:spLocks noChangeShapeType="1"/>
          </p:cNvSpPr>
          <p:nvPr/>
        </p:nvSpPr>
        <p:spPr bwMode="auto">
          <a:xfrm flipV="1">
            <a:off x="4979988" y="5105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6" name="Line 49"/>
          <p:cNvSpPr>
            <a:spLocks noChangeShapeType="1"/>
          </p:cNvSpPr>
          <p:nvPr/>
        </p:nvSpPr>
        <p:spPr bwMode="auto">
          <a:xfrm flipV="1">
            <a:off x="5154613" y="4765675"/>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50"/>
          <p:cNvSpPr>
            <a:spLocks noChangeShapeType="1"/>
          </p:cNvSpPr>
          <p:nvPr/>
        </p:nvSpPr>
        <p:spPr bwMode="auto">
          <a:xfrm flipV="1">
            <a:off x="5334000" y="476885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51"/>
          <p:cNvSpPr>
            <a:spLocks noChangeShapeType="1"/>
          </p:cNvSpPr>
          <p:nvPr/>
        </p:nvSpPr>
        <p:spPr bwMode="auto">
          <a:xfrm>
            <a:off x="4818063" y="5334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9" name="Line 52"/>
          <p:cNvSpPr>
            <a:spLocks noChangeShapeType="1"/>
          </p:cNvSpPr>
          <p:nvPr/>
        </p:nvSpPr>
        <p:spPr bwMode="auto">
          <a:xfrm flipH="1">
            <a:off x="5149850" y="5334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30" name="Line 53"/>
          <p:cNvSpPr>
            <a:spLocks noChangeShapeType="1"/>
          </p:cNvSpPr>
          <p:nvPr/>
        </p:nvSpPr>
        <p:spPr bwMode="auto">
          <a:xfrm>
            <a:off x="4989513" y="4953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31" name="Line 54"/>
          <p:cNvSpPr>
            <a:spLocks noChangeShapeType="1"/>
          </p:cNvSpPr>
          <p:nvPr/>
        </p:nvSpPr>
        <p:spPr bwMode="auto">
          <a:xfrm flipH="1">
            <a:off x="5334000" y="4953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32" name="Text Box 55"/>
          <p:cNvSpPr txBox="1">
            <a:spLocks noChangeArrowheads="1"/>
          </p:cNvSpPr>
          <p:nvPr/>
        </p:nvSpPr>
        <p:spPr bwMode="auto">
          <a:xfrm>
            <a:off x="4876800" y="518160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t</a:t>
            </a:r>
            <a:r>
              <a:rPr lang="en-US" altLang="en-US" sz="1200" b="1" baseline="-25000"/>
              <a:t>su</a:t>
            </a:r>
            <a:endParaRPr lang="en-US" altLang="en-US" sz="1200" b="1"/>
          </a:p>
        </p:txBody>
      </p:sp>
      <p:sp>
        <p:nvSpPr>
          <p:cNvPr id="42033" name="Text Box 56"/>
          <p:cNvSpPr txBox="1">
            <a:spLocks noChangeArrowheads="1"/>
          </p:cNvSpPr>
          <p:nvPr/>
        </p:nvSpPr>
        <p:spPr bwMode="auto">
          <a:xfrm>
            <a:off x="5056188" y="480060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t</a:t>
            </a:r>
            <a:r>
              <a:rPr lang="en-US" altLang="en-US" sz="1200" b="1" baseline="-25000"/>
              <a:t>hd</a:t>
            </a:r>
            <a:endParaRPr lang="en-US" altLang="en-US" sz="1200" b="1"/>
          </a:p>
        </p:txBody>
      </p:sp>
      <p:sp>
        <p:nvSpPr>
          <p:cNvPr id="42034" name="Text Box 57"/>
          <p:cNvSpPr txBox="1">
            <a:spLocks noChangeArrowheads="1"/>
          </p:cNvSpPr>
          <p:nvPr/>
        </p:nvSpPr>
        <p:spPr bwMode="auto">
          <a:xfrm>
            <a:off x="3733800" y="47244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42035" name="Text Box 58"/>
          <p:cNvSpPr txBox="1">
            <a:spLocks noChangeArrowheads="1"/>
          </p:cNvSpPr>
          <p:nvPr/>
        </p:nvSpPr>
        <p:spPr bwMode="auto">
          <a:xfrm>
            <a:off x="3733800" y="5486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grpSp>
        <p:nvGrpSpPr>
          <p:cNvPr id="3" name="Group 63"/>
          <p:cNvGrpSpPr>
            <a:grpSpLocks/>
          </p:cNvGrpSpPr>
          <p:nvPr/>
        </p:nvGrpSpPr>
        <p:grpSpPr bwMode="auto">
          <a:xfrm>
            <a:off x="5029200" y="5486400"/>
            <a:ext cx="1295400" cy="869950"/>
            <a:chOff x="3168" y="3456"/>
            <a:chExt cx="816" cy="548"/>
          </a:xfrm>
        </p:grpSpPr>
        <p:sp>
          <p:nvSpPr>
            <p:cNvPr id="42043" name="Text Box 59"/>
            <p:cNvSpPr txBox="1">
              <a:spLocks noChangeArrowheads="1"/>
            </p:cNvSpPr>
            <p:nvPr/>
          </p:nvSpPr>
          <p:spPr bwMode="auto">
            <a:xfrm>
              <a:off x="3264" y="3792"/>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i="1">
                  <a:solidFill>
                    <a:srgbClr val="AC2100"/>
                  </a:solidFill>
                </a:rPr>
                <a:t>Set-up time</a:t>
              </a:r>
            </a:p>
          </p:txBody>
        </p:sp>
        <p:sp>
          <p:nvSpPr>
            <p:cNvPr id="42044" name="Arc 61"/>
            <p:cNvSpPr>
              <a:spLocks/>
            </p:cNvSpPr>
            <p:nvPr/>
          </p:nvSpPr>
          <p:spPr bwMode="auto">
            <a:xfrm flipH="1" flipV="1">
              <a:off x="3168" y="3456"/>
              <a:ext cx="144"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AC21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64"/>
          <p:cNvGrpSpPr>
            <a:grpSpLocks/>
          </p:cNvGrpSpPr>
          <p:nvPr/>
        </p:nvGrpSpPr>
        <p:grpSpPr bwMode="auto">
          <a:xfrm>
            <a:off x="5257800" y="3962400"/>
            <a:ext cx="1676400" cy="914400"/>
            <a:chOff x="3312" y="2496"/>
            <a:chExt cx="1056" cy="576"/>
          </a:xfrm>
        </p:grpSpPr>
        <p:sp>
          <p:nvSpPr>
            <p:cNvPr id="42041" name="Text Box 60"/>
            <p:cNvSpPr txBox="1">
              <a:spLocks noChangeArrowheads="1"/>
            </p:cNvSpPr>
            <p:nvPr/>
          </p:nvSpPr>
          <p:spPr bwMode="auto">
            <a:xfrm>
              <a:off x="3648" y="2496"/>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i="1">
                  <a:solidFill>
                    <a:srgbClr val="AC2100"/>
                  </a:solidFill>
                </a:rPr>
                <a:t>Hold time</a:t>
              </a:r>
            </a:p>
          </p:txBody>
        </p:sp>
        <p:sp>
          <p:nvSpPr>
            <p:cNvPr id="42042" name="Arc 62"/>
            <p:cNvSpPr>
              <a:spLocks/>
            </p:cNvSpPr>
            <p:nvPr/>
          </p:nvSpPr>
          <p:spPr bwMode="auto">
            <a:xfrm flipH="1">
              <a:off x="3312" y="2592"/>
              <a:ext cx="384"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AC21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203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2039"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204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B966DBE9-BFC1-4CEA-9097-0282BC44FD73}" type="slidenum">
              <a:rPr lang="en-US" altLang="en-US" sz="1600">
                <a:solidFill>
                  <a:srgbClr val="C00000"/>
                </a:solidFill>
              </a:rPr>
              <a:pPr/>
              <a:t>30</a:t>
            </a:fld>
            <a:endParaRPr lang="en-US" altLang="en-US" sz="1600" b="0" i="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AB23-6431-4C9A-B13A-475F3E146A29}"/>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B5F2EDCE-7D1F-4BBE-92A5-F3117208E0EF}"/>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601262B0-0D1B-4C2A-91CB-8B7CE1C2845A}"/>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31</a:t>
            </a:fld>
            <a:endParaRPr lang="en-US" b="0" i="0" dirty="0"/>
          </a:p>
        </p:txBody>
      </p:sp>
      <p:sp>
        <p:nvSpPr>
          <p:cNvPr id="5" name="Text Box 24">
            <a:extLst>
              <a:ext uri="{FF2B5EF4-FFF2-40B4-BE49-F238E27FC236}">
                <a16:creationId xmlns:a16="http://schemas.microsoft.com/office/drawing/2014/main" id="{AA50D1DE-2953-480B-A75A-4D579E1B3008}"/>
              </a:ext>
            </a:extLst>
          </p:cNvPr>
          <p:cNvSpPr txBox="1">
            <a:spLocks noChangeArrowheads="1"/>
          </p:cNvSpPr>
          <p:nvPr/>
        </p:nvSpPr>
        <p:spPr bwMode="auto">
          <a:xfrm>
            <a:off x="304800" y="228600"/>
            <a:ext cx="845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1" dirty="0">
                <a:solidFill>
                  <a:srgbClr val="C00000"/>
                </a:solidFill>
              </a:rPr>
              <a:t>     What is the difference between a Line and a Bus?</a:t>
            </a:r>
            <a:endParaRPr lang="en-US" altLang="en-US" b="1" dirty="0">
              <a:solidFill>
                <a:srgbClr val="C00000"/>
              </a:solidFill>
            </a:endParaRPr>
          </a:p>
        </p:txBody>
      </p:sp>
      <p:grpSp>
        <p:nvGrpSpPr>
          <p:cNvPr id="103" name="Group 102">
            <a:extLst>
              <a:ext uri="{FF2B5EF4-FFF2-40B4-BE49-F238E27FC236}">
                <a16:creationId xmlns:a16="http://schemas.microsoft.com/office/drawing/2014/main" id="{224A6179-48DF-44F3-AF0B-58784C6EC7DD}"/>
              </a:ext>
            </a:extLst>
          </p:cNvPr>
          <p:cNvGrpSpPr/>
          <p:nvPr/>
        </p:nvGrpSpPr>
        <p:grpSpPr>
          <a:xfrm>
            <a:off x="685800" y="1371600"/>
            <a:ext cx="7848600" cy="1371600"/>
            <a:chOff x="685800" y="1371600"/>
            <a:chExt cx="7848600" cy="1371600"/>
          </a:xfrm>
        </p:grpSpPr>
        <p:sp>
          <p:nvSpPr>
            <p:cNvPr id="6" name="Rectangle 25">
              <a:extLst>
                <a:ext uri="{FF2B5EF4-FFF2-40B4-BE49-F238E27FC236}">
                  <a16:creationId xmlns:a16="http://schemas.microsoft.com/office/drawing/2014/main" id="{44E744C4-ABD1-4515-83FC-26E11C61B87C}"/>
                </a:ext>
              </a:extLst>
            </p:cNvPr>
            <p:cNvSpPr>
              <a:spLocks noChangeArrowheads="1"/>
            </p:cNvSpPr>
            <p:nvPr/>
          </p:nvSpPr>
          <p:spPr bwMode="auto">
            <a:xfrm>
              <a:off x="1219200" y="13716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 name="Line 26">
              <a:extLst>
                <a:ext uri="{FF2B5EF4-FFF2-40B4-BE49-F238E27FC236}">
                  <a16:creationId xmlns:a16="http://schemas.microsoft.com/office/drawing/2014/main" id="{49608BE4-6FBF-4F7F-A221-66A5543AA2B3}"/>
                </a:ext>
              </a:extLst>
            </p:cNvPr>
            <p:cNvSpPr>
              <a:spLocks noChangeShapeType="1"/>
            </p:cNvSpPr>
            <p:nvPr/>
          </p:nvSpPr>
          <p:spPr bwMode="auto">
            <a:xfrm>
              <a:off x="762000" y="1600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30">
              <a:extLst>
                <a:ext uri="{FF2B5EF4-FFF2-40B4-BE49-F238E27FC236}">
                  <a16:creationId xmlns:a16="http://schemas.microsoft.com/office/drawing/2014/main" id="{B5578D2F-0AD7-420F-838D-9F36B58BD6B4}"/>
                </a:ext>
              </a:extLst>
            </p:cNvPr>
            <p:cNvSpPr>
              <a:spLocks noChangeShapeType="1"/>
            </p:cNvSpPr>
            <p:nvPr/>
          </p:nvSpPr>
          <p:spPr bwMode="auto">
            <a:xfrm flipH="1">
              <a:off x="685800" y="2438400"/>
              <a:ext cx="457200" cy="0"/>
            </a:xfrm>
            <a:prstGeom prst="line">
              <a:avLst/>
            </a:prstGeom>
            <a:noFill/>
            <a:ln w="19050">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2" name="Line 31">
              <a:extLst>
                <a:ext uri="{FF2B5EF4-FFF2-40B4-BE49-F238E27FC236}">
                  <a16:creationId xmlns:a16="http://schemas.microsoft.com/office/drawing/2014/main" id="{D5B0F638-44B2-4D90-9410-DB37FB3917D8}"/>
                </a:ext>
              </a:extLst>
            </p:cNvPr>
            <p:cNvSpPr>
              <a:spLocks noChangeShapeType="1"/>
            </p:cNvSpPr>
            <p:nvPr/>
          </p:nvSpPr>
          <p:spPr bwMode="auto">
            <a:xfrm>
              <a:off x="2286000" y="1600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32">
              <a:extLst>
                <a:ext uri="{FF2B5EF4-FFF2-40B4-BE49-F238E27FC236}">
                  <a16:creationId xmlns:a16="http://schemas.microsoft.com/office/drawing/2014/main" id="{66A533AB-0FC0-477B-A5E7-77B33272BA03}"/>
                </a:ext>
              </a:extLst>
            </p:cNvPr>
            <p:cNvSpPr>
              <a:spLocks noChangeShapeType="1"/>
            </p:cNvSpPr>
            <p:nvPr/>
          </p:nvSpPr>
          <p:spPr bwMode="auto">
            <a:xfrm>
              <a:off x="22860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33">
              <a:extLst>
                <a:ext uri="{FF2B5EF4-FFF2-40B4-BE49-F238E27FC236}">
                  <a16:creationId xmlns:a16="http://schemas.microsoft.com/office/drawing/2014/main" id="{5592C87D-BD6D-4F43-94F2-E3D052830CED}"/>
                </a:ext>
              </a:extLst>
            </p:cNvPr>
            <p:cNvSpPr txBox="1">
              <a:spLocks noChangeArrowheads="1"/>
            </p:cNvSpPr>
            <p:nvPr/>
          </p:nvSpPr>
          <p:spPr bwMode="auto">
            <a:xfrm>
              <a:off x="12192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15" name="Text Box 34">
              <a:extLst>
                <a:ext uri="{FF2B5EF4-FFF2-40B4-BE49-F238E27FC236}">
                  <a16:creationId xmlns:a16="http://schemas.microsoft.com/office/drawing/2014/main" id="{913D3B9D-B109-4E4B-B6DA-B8DF3B170824}"/>
                </a:ext>
              </a:extLst>
            </p:cNvPr>
            <p:cNvSpPr txBox="1">
              <a:spLocks noChangeArrowheads="1"/>
            </p:cNvSpPr>
            <p:nvPr/>
          </p:nvSpPr>
          <p:spPr bwMode="auto">
            <a:xfrm>
              <a:off x="1219200" y="22542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16" name="Text Box 35">
              <a:extLst>
                <a:ext uri="{FF2B5EF4-FFF2-40B4-BE49-F238E27FC236}">
                  <a16:creationId xmlns:a16="http://schemas.microsoft.com/office/drawing/2014/main" id="{AE2B004F-07D5-4F2C-B8F8-4AE3BC325CD7}"/>
                </a:ext>
              </a:extLst>
            </p:cNvPr>
            <p:cNvSpPr txBox="1">
              <a:spLocks noChangeArrowheads="1"/>
            </p:cNvSpPr>
            <p:nvPr/>
          </p:nvSpPr>
          <p:spPr bwMode="auto">
            <a:xfrm>
              <a:off x="19812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17" name="Text Box 36">
              <a:extLst>
                <a:ext uri="{FF2B5EF4-FFF2-40B4-BE49-F238E27FC236}">
                  <a16:creationId xmlns:a16="http://schemas.microsoft.com/office/drawing/2014/main" id="{0847C7E3-F634-4CDB-9EE4-DE5FA3C5265E}"/>
                </a:ext>
              </a:extLst>
            </p:cNvPr>
            <p:cNvSpPr txBox="1">
              <a:spLocks noChangeArrowheads="1"/>
            </p:cNvSpPr>
            <p:nvPr/>
          </p:nvSpPr>
          <p:spPr bwMode="auto">
            <a:xfrm>
              <a:off x="1981200" y="2286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18" name="Line 37">
              <a:extLst>
                <a:ext uri="{FF2B5EF4-FFF2-40B4-BE49-F238E27FC236}">
                  <a16:creationId xmlns:a16="http://schemas.microsoft.com/office/drawing/2014/main" id="{3F8E1638-8E75-428E-8DF3-D73C3DD6F9F7}"/>
                </a:ext>
              </a:extLst>
            </p:cNvPr>
            <p:cNvSpPr>
              <a:spLocks noChangeShapeType="1"/>
            </p:cNvSpPr>
            <p:nvPr/>
          </p:nvSpPr>
          <p:spPr bwMode="auto">
            <a:xfrm>
              <a:off x="2084388" y="23622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25">
              <a:extLst>
                <a:ext uri="{FF2B5EF4-FFF2-40B4-BE49-F238E27FC236}">
                  <a16:creationId xmlns:a16="http://schemas.microsoft.com/office/drawing/2014/main" id="{CED08187-E739-4D5C-BD4E-F8E5C009C35F}"/>
                </a:ext>
              </a:extLst>
            </p:cNvPr>
            <p:cNvSpPr>
              <a:spLocks noChangeArrowheads="1"/>
            </p:cNvSpPr>
            <p:nvPr/>
          </p:nvSpPr>
          <p:spPr bwMode="auto">
            <a:xfrm>
              <a:off x="3200400" y="13716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 name="Line 26">
              <a:extLst>
                <a:ext uri="{FF2B5EF4-FFF2-40B4-BE49-F238E27FC236}">
                  <a16:creationId xmlns:a16="http://schemas.microsoft.com/office/drawing/2014/main" id="{ED79DA49-8570-4564-984C-B66445392CB0}"/>
                </a:ext>
              </a:extLst>
            </p:cNvPr>
            <p:cNvSpPr>
              <a:spLocks noChangeShapeType="1"/>
            </p:cNvSpPr>
            <p:nvPr/>
          </p:nvSpPr>
          <p:spPr bwMode="auto">
            <a:xfrm>
              <a:off x="2743200" y="1600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30">
              <a:extLst>
                <a:ext uri="{FF2B5EF4-FFF2-40B4-BE49-F238E27FC236}">
                  <a16:creationId xmlns:a16="http://schemas.microsoft.com/office/drawing/2014/main" id="{F069F767-1C36-4F89-814F-A02129947749}"/>
                </a:ext>
              </a:extLst>
            </p:cNvPr>
            <p:cNvSpPr>
              <a:spLocks noChangeShapeType="1"/>
            </p:cNvSpPr>
            <p:nvPr/>
          </p:nvSpPr>
          <p:spPr bwMode="auto">
            <a:xfrm flipH="1">
              <a:off x="2743200" y="24384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31">
              <a:extLst>
                <a:ext uri="{FF2B5EF4-FFF2-40B4-BE49-F238E27FC236}">
                  <a16:creationId xmlns:a16="http://schemas.microsoft.com/office/drawing/2014/main" id="{902F6928-1299-4796-910E-A8447B0C54FE}"/>
                </a:ext>
              </a:extLst>
            </p:cNvPr>
            <p:cNvSpPr>
              <a:spLocks noChangeShapeType="1"/>
            </p:cNvSpPr>
            <p:nvPr/>
          </p:nvSpPr>
          <p:spPr bwMode="auto">
            <a:xfrm>
              <a:off x="4267200" y="1600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32">
              <a:extLst>
                <a:ext uri="{FF2B5EF4-FFF2-40B4-BE49-F238E27FC236}">
                  <a16:creationId xmlns:a16="http://schemas.microsoft.com/office/drawing/2014/main" id="{0E8CD173-F883-4D50-9823-51EFCC49D805}"/>
                </a:ext>
              </a:extLst>
            </p:cNvPr>
            <p:cNvSpPr>
              <a:spLocks noChangeShapeType="1"/>
            </p:cNvSpPr>
            <p:nvPr/>
          </p:nvSpPr>
          <p:spPr bwMode="auto">
            <a:xfrm>
              <a:off x="42672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33">
              <a:extLst>
                <a:ext uri="{FF2B5EF4-FFF2-40B4-BE49-F238E27FC236}">
                  <a16:creationId xmlns:a16="http://schemas.microsoft.com/office/drawing/2014/main" id="{740D7913-B0A8-44E6-AD39-4FF85BF3D9DA}"/>
                </a:ext>
              </a:extLst>
            </p:cNvPr>
            <p:cNvSpPr txBox="1">
              <a:spLocks noChangeArrowheads="1"/>
            </p:cNvSpPr>
            <p:nvPr/>
          </p:nvSpPr>
          <p:spPr bwMode="auto">
            <a:xfrm>
              <a:off x="32004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28" name="Text Box 34">
              <a:extLst>
                <a:ext uri="{FF2B5EF4-FFF2-40B4-BE49-F238E27FC236}">
                  <a16:creationId xmlns:a16="http://schemas.microsoft.com/office/drawing/2014/main" id="{4A47EA77-DFC2-4DBC-9C7D-1606F6BA79E2}"/>
                </a:ext>
              </a:extLst>
            </p:cNvPr>
            <p:cNvSpPr txBox="1">
              <a:spLocks noChangeArrowheads="1"/>
            </p:cNvSpPr>
            <p:nvPr/>
          </p:nvSpPr>
          <p:spPr bwMode="auto">
            <a:xfrm>
              <a:off x="3200400" y="22542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29" name="Text Box 35">
              <a:extLst>
                <a:ext uri="{FF2B5EF4-FFF2-40B4-BE49-F238E27FC236}">
                  <a16:creationId xmlns:a16="http://schemas.microsoft.com/office/drawing/2014/main" id="{D228F12A-76C5-4DD6-B683-9D33E96C3848}"/>
                </a:ext>
              </a:extLst>
            </p:cNvPr>
            <p:cNvSpPr txBox="1">
              <a:spLocks noChangeArrowheads="1"/>
            </p:cNvSpPr>
            <p:nvPr/>
          </p:nvSpPr>
          <p:spPr bwMode="auto">
            <a:xfrm>
              <a:off x="39624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30" name="Text Box 36">
              <a:extLst>
                <a:ext uri="{FF2B5EF4-FFF2-40B4-BE49-F238E27FC236}">
                  <a16:creationId xmlns:a16="http://schemas.microsoft.com/office/drawing/2014/main" id="{247B74A4-4479-47DC-8FC2-BCA922611B95}"/>
                </a:ext>
              </a:extLst>
            </p:cNvPr>
            <p:cNvSpPr txBox="1">
              <a:spLocks noChangeArrowheads="1"/>
            </p:cNvSpPr>
            <p:nvPr/>
          </p:nvSpPr>
          <p:spPr bwMode="auto">
            <a:xfrm>
              <a:off x="3962400" y="2286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31" name="Line 37">
              <a:extLst>
                <a:ext uri="{FF2B5EF4-FFF2-40B4-BE49-F238E27FC236}">
                  <a16:creationId xmlns:a16="http://schemas.microsoft.com/office/drawing/2014/main" id="{7D5422CC-9132-4194-B6C2-907E2A926E96}"/>
                </a:ext>
              </a:extLst>
            </p:cNvPr>
            <p:cNvSpPr>
              <a:spLocks noChangeShapeType="1"/>
            </p:cNvSpPr>
            <p:nvPr/>
          </p:nvSpPr>
          <p:spPr bwMode="auto">
            <a:xfrm>
              <a:off x="4065588" y="23622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25">
              <a:extLst>
                <a:ext uri="{FF2B5EF4-FFF2-40B4-BE49-F238E27FC236}">
                  <a16:creationId xmlns:a16="http://schemas.microsoft.com/office/drawing/2014/main" id="{B12E5D3C-F9ED-4C01-8255-E5E32ABA6E03}"/>
                </a:ext>
              </a:extLst>
            </p:cNvPr>
            <p:cNvSpPr>
              <a:spLocks noChangeArrowheads="1"/>
            </p:cNvSpPr>
            <p:nvPr/>
          </p:nvSpPr>
          <p:spPr bwMode="auto">
            <a:xfrm>
              <a:off x="5181600" y="13716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 name="Line 26">
              <a:extLst>
                <a:ext uri="{FF2B5EF4-FFF2-40B4-BE49-F238E27FC236}">
                  <a16:creationId xmlns:a16="http://schemas.microsoft.com/office/drawing/2014/main" id="{8D09A532-6343-4AD9-A23F-1ECA127184D4}"/>
                </a:ext>
              </a:extLst>
            </p:cNvPr>
            <p:cNvSpPr>
              <a:spLocks noChangeShapeType="1"/>
            </p:cNvSpPr>
            <p:nvPr/>
          </p:nvSpPr>
          <p:spPr bwMode="auto">
            <a:xfrm>
              <a:off x="4724400" y="1600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7" name="Group 29">
              <a:extLst>
                <a:ext uri="{FF2B5EF4-FFF2-40B4-BE49-F238E27FC236}">
                  <a16:creationId xmlns:a16="http://schemas.microsoft.com/office/drawing/2014/main" id="{0732F8B1-FF74-4E29-B921-A85E906E93DB}"/>
                </a:ext>
              </a:extLst>
            </p:cNvPr>
            <p:cNvGrpSpPr>
              <a:grpSpLocks/>
            </p:cNvGrpSpPr>
            <p:nvPr/>
          </p:nvGrpSpPr>
          <p:grpSpPr bwMode="auto">
            <a:xfrm>
              <a:off x="5181600" y="2362200"/>
              <a:ext cx="76200" cy="152400"/>
              <a:chOff x="288" y="3552"/>
              <a:chExt cx="48" cy="96"/>
            </a:xfrm>
          </p:grpSpPr>
          <p:sp>
            <p:nvSpPr>
              <p:cNvPr id="48" name="Line 27">
                <a:extLst>
                  <a:ext uri="{FF2B5EF4-FFF2-40B4-BE49-F238E27FC236}">
                    <a16:creationId xmlns:a16="http://schemas.microsoft.com/office/drawing/2014/main" id="{2407EC92-9C9C-4EE8-8AA8-84277BE00558}"/>
                  </a:ext>
                </a:extLst>
              </p:cNvPr>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8">
                <a:extLst>
                  <a:ext uri="{FF2B5EF4-FFF2-40B4-BE49-F238E27FC236}">
                    <a16:creationId xmlns:a16="http://schemas.microsoft.com/office/drawing/2014/main" id="{88396D90-C67A-470D-BEF7-EC7D262FAACE}"/>
                  </a:ext>
                </a:extLst>
              </p:cNvPr>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 name="Line 30">
              <a:extLst>
                <a:ext uri="{FF2B5EF4-FFF2-40B4-BE49-F238E27FC236}">
                  <a16:creationId xmlns:a16="http://schemas.microsoft.com/office/drawing/2014/main" id="{EFABD9FA-0DE6-452D-8AEA-B169784CD270}"/>
                </a:ext>
              </a:extLst>
            </p:cNvPr>
            <p:cNvSpPr>
              <a:spLocks noChangeShapeType="1"/>
            </p:cNvSpPr>
            <p:nvPr/>
          </p:nvSpPr>
          <p:spPr bwMode="auto">
            <a:xfrm flipH="1">
              <a:off x="4724400" y="24384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31">
              <a:extLst>
                <a:ext uri="{FF2B5EF4-FFF2-40B4-BE49-F238E27FC236}">
                  <a16:creationId xmlns:a16="http://schemas.microsoft.com/office/drawing/2014/main" id="{3250F999-5E18-496F-B0B9-9565A85F8F1E}"/>
                </a:ext>
              </a:extLst>
            </p:cNvPr>
            <p:cNvSpPr>
              <a:spLocks noChangeShapeType="1"/>
            </p:cNvSpPr>
            <p:nvPr/>
          </p:nvSpPr>
          <p:spPr bwMode="auto">
            <a:xfrm>
              <a:off x="6248400" y="1600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32">
              <a:extLst>
                <a:ext uri="{FF2B5EF4-FFF2-40B4-BE49-F238E27FC236}">
                  <a16:creationId xmlns:a16="http://schemas.microsoft.com/office/drawing/2014/main" id="{05C57CAE-2BD1-440D-A0D6-73BBBA8073A9}"/>
                </a:ext>
              </a:extLst>
            </p:cNvPr>
            <p:cNvSpPr>
              <a:spLocks noChangeShapeType="1"/>
            </p:cNvSpPr>
            <p:nvPr/>
          </p:nvSpPr>
          <p:spPr bwMode="auto">
            <a:xfrm>
              <a:off x="62484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Text Box 33">
              <a:extLst>
                <a:ext uri="{FF2B5EF4-FFF2-40B4-BE49-F238E27FC236}">
                  <a16:creationId xmlns:a16="http://schemas.microsoft.com/office/drawing/2014/main" id="{40505519-EA86-45D8-88A4-61E0CE6B2C0F}"/>
                </a:ext>
              </a:extLst>
            </p:cNvPr>
            <p:cNvSpPr txBox="1">
              <a:spLocks noChangeArrowheads="1"/>
            </p:cNvSpPr>
            <p:nvPr/>
          </p:nvSpPr>
          <p:spPr bwMode="auto">
            <a:xfrm>
              <a:off x="51816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54" name="Text Box 34">
              <a:extLst>
                <a:ext uri="{FF2B5EF4-FFF2-40B4-BE49-F238E27FC236}">
                  <a16:creationId xmlns:a16="http://schemas.microsoft.com/office/drawing/2014/main" id="{73C00562-ED80-4A73-BF9D-076BC5A23930}"/>
                </a:ext>
              </a:extLst>
            </p:cNvPr>
            <p:cNvSpPr txBox="1">
              <a:spLocks noChangeArrowheads="1"/>
            </p:cNvSpPr>
            <p:nvPr/>
          </p:nvSpPr>
          <p:spPr bwMode="auto">
            <a:xfrm>
              <a:off x="5181600" y="22542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55" name="Text Box 35">
              <a:extLst>
                <a:ext uri="{FF2B5EF4-FFF2-40B4-BE49-F238E27FC236}">
                  <a16:creationId xmlns:a16="http://schemas.microsoft.com/office/drawing/2014/main" id="{74DF07C9-1842-4D18-9226-6D01E8BE9EAB}"/>
                </a:ext>
              </a:extLst>
            </p:cNvPr>
            <p:cNvSpPr txBox="1">
              <a:spLocks noChangeArrowheads="1"/>
            </p:cNvSpPr>
            <p:nvPr/>
          </p:nvSpPr>
          <p:spPr bwMode="auto">
            <a:xfrm>
              <a:off x="59436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56" name="Text Box 36">
              <a:extLst>
                <a:ext uri="{FF2B5EF4-FFF2-40B4-BE49-F238E27FC236}">
                  <a16:creationId xmlns:a16="http://schemas.microsoft.com/office/drawing/2014/main" id="{BE420244-D535-4828-BA32-7468C046506A}"/>
                </a:ext>
              </a:extLst>
            </p:cNvPr>
            <p:cNvSpPr txBox="1">
              <a:spLocks noChangeArrowheads="1"/>
            </p:cNvSpPr>
            <p:nvPr/>
          </p:nvSpPr>
          <p:spPr bwMode="auto">
            <a:xfrm>
              <a:off x="5943600" y="2286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57" name="Line 37">
              <a:extLst>
                <a:ext uri="{FF2B5EF4-FFF2-40B4-BE49-F238E27FC236}">
                  <a16:creationId xmlns:a16="http://schemas.microsoft.com/office/drawing/2014/main" id="{29DBBD7A-A576-4941-A793-69EE68B04C98}"/>
                </a:ext>
              </a:extLst>
            </p:cNvPr>
            <p:cNvSpPr>
              <a:spLocks noChangeShapeType="1"/>
            </p:cNvSpPr>
            <p:nvPr/>
          </p:nvSpPr>
          <p:spPr bwMode="auto">
            <a:xfrm>
              <a:off x="6046788" y="23622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Rectangle 25">
              <a:extLst>
                <a:ext uri="{FF2B5EF4-FFF2-40B4-BE49-F238E27FC236}">
                  <a16:creationId xmlns:a16="http://schemas.microsoft.com/office/drawing/2014/main" id="{393C3B59-B53F-41F1-A922-F8C443D18B64}"/>
                </a:ext>
              </a:extLst>
            </p:cNvPr>
            <p:cNvSpPr>
              <a:spLocks noChangeArrowheads="1"/>
            </p:cNvSpPr>
            <p:nvPr/>
          </p:nvSpPr>
          <p:spPr bwMode="auto">
            <a:xfrm>
              <a:off x="7162800" y="13716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9" name="Line 26">
              <a:extLst>
                <a:ext uri="{FF2B5EF4-FFF2-40B4-BE49-F238E27FC236}">
                  <a16:creationId xmlns:a16="http://schemas.microsoft.com/office/drawing/2014/main" id="{071D75E3-4040-4A06-9ABA-13BC78097296}"/>
                </a:ext>
              </a:extLst>
            </p:cNvPr>
            <p:cNvSpPr>
              <a:spLocks noChangeShapeType="1"/>
            </p:cNvSpPr>
            <p:nvPr/>
          </p:nvSpPr>
          <p:spPr bwMode="auto">
            <a:xfrm>
              <a:off x="6705600" y="1600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0" name="Group 29">
              <a:extLst>
                <a:ext uri="{FF2B5EF4-FFF2-40B4-BE49-F238E27FC236}">
                  <a16:creationId xmlns:a16="http://schemas.microsoft.com/office/drawing/2014/main" id="{238ED242-B48A-49F2-BB69-129087DD367E}"/>
                </a:ext>
              </a:extLst>
            </p:cNvPr>
            <p:cNvGrpSpPr>
              <a:grpSpLocks/>
            </p:cNvGrpSpPr>
            <p:nvPr/>
          </p:nvGrpSpPr>
          <p:grpSpPr bwMode="auto">
            <a:xfrm>
              <a:off x="7162800" y="2362200"/>
              <a:ext cx="76200" cy="152400"/>
              <a:chOff x="288" y="3552"/>
              <a:chExt cx="48" cy="96"/>
            </a:xfrm>
          </p:grpSpPr>
          <p:sp>
            <p:nvSpPr>
              <p:cNvPr id="61" name="Line 27">
                <a:extLst>
                  <a:ext uri="{FF2B5EF4-FFF2-40B4-BE49-F238E27FC236}">
                    <a16:creationId xmlns:a16="http://schemas.microsoft.com/office/drawing/2014/main" id="{85B6BDA5-F27C-4843-A0CB-F0F273AFED8A}"/>
                  </a:ext>
                </a:extLst>
              </p:cNvPr>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16305EC4-ABD6-46FF-A820-A99579608849}"/>
                  </a:ext>
                </a:extLst>
              </p:cNvPr>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3" name="Line 30">
              <a:extLst>
                <a:ext uri="{FF2B5EF4-FFF2-40B4-BE49-F238E27FC236}">
                  <a16:creationId xmlns:a16="http://schemas.microsoft.com/office/drawing/2014/main" id="{E85AD36A-E4E2-4C6B-A86C-D49C481EA97F}"/>
                </a:ext>
              </a:extLst>
            </p:cNvPr>
            <p:cNvSpPr>
              <a:spLocks noChangeShapeType="1"/>
            </p:cNvSpPr>
            <p:nvPr/>
          </p:nvSpPr>
          <p:spPr bwMode="auto">
            <a:xfrm flipH="1">
              <a:off x="6629400" y="2438400"/>
              <a:ext cx="457200" cy="0"/>
            </a:xfrm>
            <a:prstGeom prst="line">
              <a:avLst/>
            </a:prstGeom>
            <a:noFill/>
            <a:ln w="19050">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a:p>
          </p:txBody>
        </p:sp>
        <p:sp>
          <p:nvSpPr>
            <p:cNvPr id="64" name="Line 31">
              <a:extLst>
                <a:ext uri="{FF2B5EF4-FFF2-40B4-BE49-F238E27FC236}">
                  <a16:creationId xmlns:a16="http://schemas.microsoft.com/office/drawing/2014/main" id="{C947BA6F-3C46-4B6B-9247-A9151B470A66}"/>
                </a:ext>
              </a:extLst>
            </p:cNvPr>
            <p:cNvSpPr>
              <a:spLocks noChangeShapeType="1"/>
            </p:cNvSpPr>
            <p:nvPr/>
          </p:nvSpPr>
          <p:spPr bwMode="auto">
            <a:xfrm>
              <a:off x="8229600" y="1600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2">
              <a:extLst>
                <a:ext uri="{FF2B5EF4-FFF2-40B4-BE49-F238E27FC236}">
                  <a16:creationId xmlns:a16="http://schemas.microsoft.com/office/drawing/2014/main" id="{5A3FE0AC-2AB0-4C0E-815A-9C118A354669}"/>
                </a:ext>
              </a:extLst>
            </p:cNvPr>
            <p:cNvSpPr>
              <a:spLocks noChangeShapeType="1"/>
            </p:cNvSpPr>
            <p:nvPr/>
          </p:nvSpPr>
          <p:spPr bwMode="auto">
            <a:xfrm>
              <a:off x="82296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3">
              <a:extLst>
                <a:ext uri="{FF2B5EF4-FFF2-40B4-BE49-F238E27FC236}">
                  <a16:creationId xmlns:a16="http://schemas.microsoft.com/office/drawing/2014/main" id="{F54EE1E4-E24C-474C-A1BC-91BFF0513349}"/>
                </a:ext>
              </a:extLst>
            </p:cNvPr>
            <p:cNvSpPr txBox="1">
              <a:spLocks noChangeArrowheads="1"/>
            </p:cNvSpPr>
            <p:nvPr/>
          </p:nvSpPr>
          <p:spPr bwMode="auto">
            <a:xfrm>
              <a:off x="71628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67" name="Text Box 34">
              <a:extLst>
                <a:ext uri="{FF2B5EF4-FFF2-40B4-BE49-F238E27FC236}">
                  <a16:creationId xmlns:a16="http://schemas.microsoft.com/office/drawing/2014/main" id="{11C8B3A9-2105-4709-BB40-5C85749815F3}"/>
                </a:ext>
              </a:extLst>
            </p:cNvPr>
            <p:cNvSpPr txBox="1">
              <a:spLocks noChangeArrowheads="1"/>
            </p:cNvSpPr>
            <p:nvPr/>
          </p:nvSpPr>
          <p:spPr bwMode="auto">
            <a:xfrm>
              <a:off x="7162800" y="22542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68" name="Text Box 35">
              <a:extLst>
                <a:ext uri="{FF2B5EF4-FFF2-40B4-BE49-F238E27FC236}">
                  <a16:creationId xmlns:a16="http://schemas.microsoft.com/office/drawing/2014/main" id="{B7823D23-59AD-4A30-BF0D-7B1E3941CF8B}"/>
                </a:ext>
              </a:extLst>
            </p:cNvPr>
            <p:cNvSpPr txBox="1">
              <a:spLocks noChangeArrowheads="1"/>
            </p:cNvSpPr>
            <p:nvPr/>
          </p:nvSpPr>
          <p:spPr bwMode="auto">
            <a:xfrm>
              <a:off x="7924800" y="1447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69" name="Text Box 36">
              <a:extLst>
                <a:ext uri="{FF2B5EF4-FFF2-40B4-BE49-F238E27FC236}">
                  <a16:creationId xmlns:a16="http://schemas.microsoft.com/office/drawing/2014/main" id="{6072A25F-C346-4284-AB49-CA1664FDF845}"/>
                </a:ext>
              </a:extLst>
            </p:cNvPr>
            <p:cNvSpPr txBox="1">
              <a:spLocks noChangeArrowheads="1"/>
            </p:cNvSpPr>
            <p:nvPr/>
          </p:nvSpPr>
          <p:spPr bwMode="auto">
            <a:xfrm>
              <a:off x="7924800" y="2286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70" name="Line 37">
              <a:extLst>
                <a:ext uri="{FF2B5EF4-FFF2-40B4-BE49-F238E27FC236}">
                  <a16:creationId xmlns:a16="http://schemas.microsoft.com/office/drawing/2014/main" id="{7157E349-96C1-47D8-9BFC-D948797221ED}"/>
                </a:ext>
              </a:extLst>
            </p:cNvPr>
            <p:cNvSpPr>
              <a:spLocks noChangeShapeType="1"/>
            </p:cNvSpPr>
            <p:nvPr/>
          </p:nvSpPr>
          <p:spPr bwMode="auto">
            <a:xfrm>
              <a:off x="8027988" y="23622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 name="Group 103">
            <a:extLst>
              <a:ext uri="{FF2B5EF4-FFF2-40B4-BE49-F238E27FC236}">
                <a16:creationId xmlns:a16="http://schemas.microsoft.com/office/drawing/2014/main" id="{BADA9E93-ACE0-4D94-96E2-2189A2FB000A}"/>
              </a:ext>
            </a:extLst>
          </p:cNvPr>
          <p:cNvGrpSpPr/>
          <p:nvPr/>
        </p:nvGrpSpPr>
        <p:grpSpPr>
          <a:xfrm>
            <a:off x="1676400" y="2971800"/>
            <a:ext cx="6172200" cy="707886"/>
            <a:chOff x="1676400" y="2971800"/>
            <a:chExt cx="6172200" cy="707886"/>
          </a:xfrm>
        </p:grpSpPr>
        <p:sp>
          <p:nvSpPr>
            <p:cNvPr id="71" name="TextBox 70">
              <a:extLst>
                <a:ext uri="{FF2B5EF4-FFF2-40B4-BE49-F238E27FC236}">
                  <a16:creationId xmlns:a16="http://schemas.microsoft.com/office/drawing/2014/main" id="{CD289AF6-5949-47CB-9BDF-1774D19D0142}"/>
                </a:ext>
              </a:extLst>
            </p:cNvPr>
            <p:cNvSpPr txBox="1"/>
            <p:nvPr/>
          </p:nvSpPr>
          <p:spPr>
            <a:xfrm>
              <a:off x="1676400" y="2971800"/>
              <a:ext cx="2389188" cy="707886"/>
            </a:xfrm>
            <a:prstGeom prst="rect">
              <a:avLst/>
            </a:prstGeom>
            <a:noFill/>
          </p:spPr>
          <p:txBody>
            <a:bodyPr wrap="square" rtlCol="0">
              <a:spAutoFit/>
            </a:bodyPr>
            <a:lstStyle/>
            <a:p>
              <a:pPr algn="ctr"/>
              <a:r>
                <a:rPr lang="en-US" sz="2000" dirty="0">
                  <a:solidFill>
                    <a:srgbClr val="C00000"/>
                  </a:solidFill>
                </a:rPr>
                <a:t>Level-triggered</a:t>
              </a:r>
            </a:p>
            <a:p>
              <a:pPr algn="ctr"/>
              <a:r>
                <a:rPr lang="en-US" sz="2000" dirty="0">
                  <a:solidFill>
                    <a:srgbClr val="C00000"/>
                  </a:solidFill>
                </a:rPr>
                <a:t>‘Latch’</a:t>
              </a:r>
            </a:p>
          </p:txBody>
        </p:sp>
        <p:sp>
          <p:nvSpPr>
            <p:cNvPr id="72" name="TextBox 71">
              <a:extLst>
                <a:ext uri="{FF2B5EF4-FFF2-40B4-BE49-F238E27FC236}">
                  <a16:creationId xmlns:a16="http://schemas.microsoft.com/office/drawing/2014/main" id="{48FA71DD-E3B1-4757-95F8-E4FA81521D3C}"/>
                </a:ext>
              </a:extLst>
            </p:cNvPr>
            <p:cNvSpPr txBox="1"/>
            <p:nvPr/>
          </p:nvSpPr>
          <p:spPr>
            <a:xfrm>
              <a:off x="5459412" y="2971800"/>
              <a:ext cx="2389188" cy="707886"/>
            </a:xfrm>
            <a:prstGeom prst="rect">
              <a:avLst/>
            </a:prstGeom>
            <a:noFill/>
          </p:spPr>
          <p:txBody>
            <a:bodyPr wrap="square" rtlCol="0">
              <a:spAutoFit/>
            </a:bodyPr>
            <a:lstStyle/>
            <a:p>
              <a:pPr algn="ctr"/>
              <a:r>
                <a:rPr lang="en-US" sz="2000" dirty="0">
                  <a:solidFill>
                    <a:srgbClr val="C00000"/>
                  </a:solidFill>
                </a:rPr>
                <a:t>Edge-triggered</a:t>
              </a:r>
            </a:p>
            <a:p>
              <a:pPr algn="ctr"/>
              <a:r>
                <a:rPr lang="en-US" sz="2000" dirty="0">
                  <a:solidFill>
                    <a:srgbClr val="C00000"/>
                  </a:solidFill>
                </a:rPr>
                <a:t>‘Register’</a:t>
              </a:r>
            </a:p>
          </p:txBody>
        </p:sp>
      </p:grpSp>
      <p:grpSp>
        <p:nvGrpSpPr>
          <p:cNvPr id="105" name="Group 104">
            <a:extLst>
              <a:ext uri="{FF2B5EF4-FFF2-40B4-BE49-F238E27FC236}">
                <a16:creationId xmlns:a16="http://schemas.microsoft.com/office/drawing/2014/main" id="{CE6FAE38-09B0-428B-B5ED-36314B8D94DB}"/>
              </a:ext>
            </a:extLst>
          </p:cNvPr>
          <p:cNvGrpSpPr/>
          <p:nvPr/>
        </p:nvGrpSpPr>
        <p:grpSpPr>
          <a:xfrm>
            <a:off x="1371600" y="4572000"/>
            <a:ext cx="2438400" cy="824713"/>
            <a:chOff x="1371600" y="4572000"/>
            <a:chExt cx="2438400" cy="824713"/>
          </a:xfrm>
        </p:grpSpPr>
        <p:sp>
          <p:nvSpPr>
            <p:cNvPr id="73" name="Rectangle 72">
              <a:extLst>
                <a:ext uri="{FF2B5EF4-FFF2-40B4-BE49-F238E27FC236}">
                  <a16:creationId xmlns:a16="http://schemas.microsoft.com/office/drawing/2014/main" id="{E3ED0791-54D5-4E7C-A2C5-3523D6C0150F}"/>
                </a:ext>
              </a:extLst>
            </p:cNvPr>
            <p:cNvSpPr/>
            <p:nvPr/>
          </p:nvSpPr>
          <p:spPr bwMode="auto">
            <a:xfrm>
              <a:off x="13716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4" name="Rectangle 73">
              <a:extLst>
                <a:ext uri="{FF2B5EF4-FFF2-40B4-BE49-F238E27FC236}">
                  <a16:creationId xmlns:a16="http://schemas.microsoft.com/office/drawing/2014/main" id="{FB82E041-80E4-4AF1-A17F-76D6B345ADCD}"/>
                </a:ext>
              </a:extLst>
            </p:cNvPr>
            <p:cNvSpPr/>
            <p:nvPr/>
          </p:nvSpPr>
          <p:spPr bwMode="auto">
            <a:xfrm>
              <a:off x="16764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5" name="Rectangle 74">
              <a:extLst>
                <a:ext uri="{FF2B5EF4-FFF2-40B4-BE49-F238E27FC236}">
                  <a16:creationId xmlns:a16="http://schemas.microsoft.com/office/drawing/2014/main" id="{8463284F-9F8E-40CA-A950-432BB6E58BBB}"/>
                </a:ext>
              </a:extLst>
            </p:cNvPr>
            <p:cNvSpPr/>
            <p:nvPr/>
          </p:nvSpPr>
          <p:spPr bwMode="auto">
            <a:xfrm>
              <a:off x="19812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6" name="Rectangle 75">
              <a:extLst>
                <a:ext uri="{FF2B5EF4-FFF2-40B4-BE49-F238E27FC236}">
                  <a16:creationId xmlns:a16="http://schemas.microsoft.com/office/drawing/2014/main" id="{D562F8DD-679A-4D78-8A05-7508BB13A3D3}"/>
                </a:ext>
              </a:extLst>
            </p:cNvPr>
            <p:cNvSpPr/>
            <p:nvPr/>
          </p:nvSpPr>
          <p:spPr bwMode="auto">
            <a:xfrm>
              <a:off x="22860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7" name="Rectangle 76">
              <a:extLst>
                <a:ext uri="{FF2B5EF4-FFF2-40B4-BE49-F238E27FC236}">
                  <a16:creationId xmlns:a16="http://schemas.microsoft.com/office/drawing/2014/main" id="{2BE0325F-CB69-4BEB-8DFF-C19270C0E5B5}"/>
                </a:ext>
              </a:extLst>
            </p:cNvPr>
            <p:cNvSpPr/>
            <p:nvPr/>
          </p:nvSpPr>
          <p:spPr bwMode="auto">
            <a:xfrm>
              <a:off x="25908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8" name="Rectangle 77">
              <a:extLst>
                <a:ext uri="{FF2B5EF4-FFF2-40B4-BE49-F238E27FC236}">
                  <a16:creationId xmlns:a16="http://schemas.microsoft.com/office/drawing/2014/main" id="{66297427-A53F-456D-9DC4-0793A31B2C9C}"/>
                </a:ext>
              </a:extLst>
            </p:cNvPr>
            <p:cNvSpPr/>
            <p:nvPr/>
          </p:nvSpPr>
          <p:spPr bwMode="auto">
            <a:xfrm>
              <a:off x="28956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9" name="Rectangle 78">
              <a:extLst>
                <a:ext uri="{FF2B5EF4-FFF2-40B4-BE49-F238E27FC236}">
                  <a16:creationId xmlns:a16="http://schemas.microsoft.com/office/drawing/2014/main" id="{CA54B4CF-6EF5-4BA6-9474-557BA822DF8E}"/>
                </a:ext>
              </a:extLst>
            </p:cNvPr>
            <p:cNvSpPr/>
            <p:nvPr/>
          </p:nvSpPr>
          <p:spPr bwMode="auto">
            <a:xfrm>
              <a:off x="32004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0" name="Rectangle 79">
              <a:extLst>
                <a:ext uri="{FF2B5EF4-FFF2-40B4-BE49-F238E27FC236}">
                  <a16:creationId xmlns:a16="http://schemas.microsoft.com/office/drawing/2014/main" id="{75D50487-D371-44E4-923D-9EB0FCDA1CAF}"/>
                </a:ext>
              </a:extLst>
            </p:cNvPr>
            <p:cNvSpPr/>
            <p:nvPr/>
          </p:nvSpPr>
          <p:spPr bwMode="auto">
            <a:xfrm>
              <a:off x="3505200" y="4572000"/>
              <a:ext cx="304800" cy="304800"/>
            </a:xfrm>
            <a:prstGeom prst="rect">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1" name="TextBox 80">
              <a:extLst>
                <a:ext uri="{FF2B5EF4-FFF2-40B4-BE49-F238E27FC236}">
                  <a16:creationId xmlns:a16="http://schemas.microsoft.com/office/drawing/2014/main" id="{A278286D-AB8A-49CB-9A54-9929E170F822}"/>
                </a:ext>
              </a:extLst>
            </p:cNvPr>
            <p:cNvSpPr txBox="1"/>
            <p:nvPr/>
          </p:nvSpPr>
          <p:spPr>
            <a:xfrm>
              <a:off x="1396206" y="4996603"/>
              <a:ext cx="2389188" cy="400110"/>
            </a:xfrm>
            <a:prstGeom prst="rect">
              <a:avLst/>
            </a:prstGeom>
            <a:noFill/>
          </p:spPr>
          <p:txBody>
            <a:bodyPr wrap="square" rtlCol="0">
              <a:spAutoFit/>
            </a:bodyPr>
            <a:lstStyle/>
            <a:p>
              <a:pPr algn="ctr"/>
              <a:r>
                <a:rPr lang="en-US" sz="2000" dirty="0">
                  <a:solidFill>
                    <a:srgbClr val="C00000"/>
                  </a:solidFill>
                </a:rPr>
                <a:t>Register A</a:t>
              </a:r>
            </a:p>
          </p:txBody>
        </p:sp>
      </p:grpSp>
      <p:grpSp>
        <p:nvGrpSpPr>
          <p:cNvPr id="106" name="Group 105">
            <a:extLst>
              <a:ext uri="{FF2B5EF4-FFF2-40B4-BE49-F238E27FC236}">
                <a16:creationId xmlns:a16="http://schemas.microsoft.com/office/drawing/2014/main" id="{66EA999A-F262-4F5C-BDE7-165C69E06A43}"/>
              </a:ext>
            </a:extLst>
          </p:cNvPr>
          <p:cNvGrpSpPr/>
          <p:nvPr/>
        </p:nvGrpSpPr>
        <p:grpSpPr>
          <a:xfrm>
            <a:off x="3412984" y="3702050"/>
            <a:ext cx="4511816" cy="2730500"/>
            <a:chOff x="3412984" y="3702050"/>
            <a:chExt cx="4511816" cy="2730500"/>
          </a:xfrm>
        </p:grpSpPr>
        <p:sp>
          <p:nvSpPr>
            <p:cNvPr id="82" name="Rectangle 25">
              <a:extLst>
                <a:ext uri="{FF2B5EF4-FFF2-40B4-BE49-F238E27FC236}">
                  <a16:creationId xmlns:a16="http://schemas.microsoft.com/office/drawing/2014/main" id="{F5CBAFAE-F553-476C-848E-7ED04FD2F95A}"/>
                </a:ext>
              </a:extLst>
            </p:cNvPr>
            <p:cNvSpPr>
              <a:spLocks noChangeArrowheads="1"/>
            </p:cNvSpPr>
            <p:nvPr/>
          </p:nvSpPr>
          <p:spPr bwMode="auto">
            <a:xfrm>
              <a:off x="5791200" y="44958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 name="Line 26">
              <a:extLst>
                <a:ext uri="{FF2B5EF4-FFF2-40B4-BE49-F238E27FC236}">
                  <a16:creationId xmlns:a16="http://schemas.microsoft.com/office/drawing/2014/main" id="{4600CCD8-3A81-4D74-80FB-E9123E6CC1AF}"/>
                </a:ext>
              </a:extLst>
            </p:cNvPr>
            <p:cNvSpPr>
              <a:spLocks noChangeShapeType="1"/>
            </p:cNvSpPr>
            <p:nvPr/>
          </p:nvSpPr>
          <p:spPr bwMode="auto">
            <a:xfrm>
              <a:off x="5334000" y="47244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4" name="Group 29">
              <a:extLst>
                <a:ext uri="{FF2B5EF4-FFF2-40B4-BE49-F238E27FC236}">
                  <a16:creationId xmlns:a16="http://schemas.microsoft.com/office/drawing/2014/main" id="{E9A1176D-BFDE-46AA-89D8-A7675683DE45}"/>
                </a:ext>
              </a:extLst>
            </p:cNvPr>
            <p:cNvGrpSpPr>
              <a:grpSpLocks/>
            </p:cNvGrpSpPr>
            <p:nvPr/>
          </p:nvGrpSpPr>
          <p:grpSpPr bwMode="auto">
            <a:xfrm>
              <a:off x="5791200" y="5486400"/>
              <a:ext cx="76200" cy="152400"/>
              <a:chOff x="288" y="3552"/>
              <a:chExt cx="48" cy="96"/>
            </a:xfrm>
          </p:grpSpPr>
          <p:sp>
            <p:nvSpPr>
              <p:cNvPr id="85" name="Line 27">
                <a:extLst>
                  <a:ext uri="{FF2B5EF4-FFF2-40B4-BE49-F238E27FC236}">
                    <a16:creationId xmlns:a16="http://schemas.microsoft.com/office/drawing/2014/main" id="{D00B0FA8-45F6-48F0-BEE2-CFC7584D8A53}"/>
                  </a:ext>
                </a:extLst>
              </p:cNvPr>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28">
                <a:extLst>
                  <a:ext uri="{FF2B5EF4-FFF2-40B4-BE49-F238E27FC236}">
                    <a16:creationId xmlns:a16="http://schemas.microsoft.com/office/drawing/2014/main" id="{7217243F-6B02-40DE-B625-A867636597E7}"/>
                  </a:ext>
                </a:extLst>
              </p:cNvPr>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 name="Line 30">
              <a:extLst>
                <a:ext uri="{FF2B5EF4-FFF2-40B4-BE49-F238E27FC236}">
                  <a16:creationId xmlns:a16="http://schemas.microsoft.com/office/drawing/2014/main" id="{1995CD4C-F92D-44E8-8282-717CEE0CAEB5}"/>
                </a:ext>
              </a:extLst>
            </p:cNvPr>
            <p:cNvSpPr>
              <a:spLocks noChangeShapeType="1"/>
            </p:cNvSpPr>
            <p:nvPr/>
          </p:nvSpPr>
          <p:spPr bwMode="auto">
            <a:xfrm flipH="1">
              <a:off x="5334000" y="55626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31">
              <a:extLst>
                <a:ext uri="{FF2B5EF4-FFF2-40B4-BE49-F238E27FC236}">
                  <a16:creationId xmlns:a16="http://schemas.microsoft.com/office/drawing/2014/main" id="{210243C8-715E-4460-B194-AD6DA3D98A27}"/>
                </a:ext>
              </a:extLst>
            </p:cNvPr>
            <p:cNvSpPr>
              <a:spLocks noChangeShapeType="1"/>
            </p:cNvSpPr>
            <p:nvPr/>
          </p:nvSpPr>
          <p:spPr bwMode="auto">
            <a:xfrm>
              <a:off x="6858000" y="4724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32">
              <a:extLst>
                <a:ext uri="{FF2B5EF4-FFF2-40B4-BE49-F238E27FC236}">
                  <a16:creationId xmlns:a16="http://schemas.microsoft.com/office/drawing/2014/main" id="{E881037B-91A7-48FB-990D-9D26E34FE5DC}"/>
                </a:ext>
              </a:extLst>
            </p:cNvPr>
            <p:cNvSpPr>
              <a:spLocks noChangeShapeType="1"/>
            </p:cNvSpPr>
            <p:nvPr/>
          </p:nvSpPr>
          <p:spPr bwMode="auto">
            <a:xfrm>
              <a:off x="6858000" y="5562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Text Box 33">
              <a:extLst>
                <a:ext uri="{FF2B5EF4-FFF2-40B4-BE49-F238E27FC236}">
                  <a16:creationId xmlns:a16="http://schemas.microsoft.com/office/drawing/2014/main" id="{DA6218B3-EDF3-4A19-867F-B43E2204C460}"/>
                </a:ext>
              </a:extLst>
            </p:cNvPr>
            <p:cNvSpPr txBox="1">
              <a:spLocks noChangeArrowheads="1"/>
            </p:cNvSpPr>
            <p:nvPr/>
          </p:nvSpPr>
          <p:spPr bwMode="auto">
            <a:xfrm>
              <a:off x="5791200" y="4572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91" name="Text Box 34">
              <a:extLst>
                <a:ext uri="{FF2B5EF4-FFF2-40B4-BE49-F238E27FC236}">
                  <a16:creationId xmlns:a16="http://schemas.microsoft.com/office/drawing/2014/main" id="{B31CEB3C-82AE-4703-9D46-1C8AE01D6CC5}"/>
                </a:ext>
              </a:extLst>
            </p:cNvPr>
            <p:cNvSpPr txBox="1">
              <a:spLocks noChangeArrowheads="1"/>
            </p:cNvSpPr>
            <p:nvPr/>
          </p:nvSpPr>
          <p:spPr bwMode="auto">
            <a:xfrm>
              <a:off x="5791200" y="53784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92" name="Text Box 35">
              <a:extLst>
                <a:ext uri="{FF2B5EF4-FFF2-40B4-BE49-F238E27FC236}">
                  <a16:creationId xmlns:a16="http://schemas.microsoft.com/office/drawing/2014/main" id="{C6EE4F1C-C9B8-4971-B703-F61BBD7DFC63}"/>
                </a:ext>
              </a:extLst>
            </p:cNvPr>
            <p:cNvSpPr txBox="1">
              <a:spLocks noChangeArrowheads="1"/>
            </p:cNvSpPr>
            <p:nvPr/>
          </p:nvSpPr>
          <p:spPr bwMode="auto">
            <a:xfrm>
              <a:off x="6553200" y="4572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93" name="Text Box 36">
              <a:extLst>
                <a:ext uri="{FF2B5EF4-FFF2-40B4-BE49-F238E27FC236}">
                  <a16:creationId xmlns:a16="http://schemas.microsoft.com/office/drawing/2014/main" id="{7BD39BB1-5F7F-4722-931C-1AF3AB223FB1}"/>
                </a:ext>
              </a:extLst>
            </p:cNvPr>
            <p:cNvSpPr txBox="1">
              <a:spLocks noChangeArrowheads="1"/>
            </p:cNvSpPr>
            <p:nvPr/>
          </p:nvSpPr>
          <p:spPr bwMode="auto">
            <a:xfrm>
              <a:off x="6553200" y="5410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94" name="Line 37">
              <a:extLst>
                <a:ext uri="{FF2B5EF4-FFF2-40B4-BE49-F238E27FC236}">
                  <a16:creationId xmlns:a16="http://schemas.microsoft.com/office/drawing/2014/main" id="{FD2F3358-F127-4426-8721-B981359D58AA}"/>
                </a:ext>
              </a:extLst>
            </p:cNvPr>
            <p:cNvSpPr>
              <a:spLocks noChangeShapeType="1"/>
            </p:cNvSpPr>
            <p:nvPr/>
          </p:nvSpPr>
          <p:spPr bwMode="auto">
            <a:xfrm>
              <a:off x="6656388" y="54864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Isosceles Triangle 94">
              <a:extLst>
                <a:ext uri="{FF2B5EF4-FFF2-40B4-BE49-F238E27FC236}">
                  <a16:creationId xmlns:a16="http://schemas.microsoft.com/office/drawing/2014/main" id="{B9DB3EC3-9285-4472-BE21-62CC933B6D6D}"/>
                </a:ext>
              </a:extLst>
            </p:cNvPr>
            <p:cNvSpPr/>
            <p:nvPr/>
          </p:nvSpPr>
          <p:spPr bwMode="auto">
            <a:xfrm rot="5400000">
              <a:off x="7135742" y="4544942"/>
              <a:ext cx="381000" cy="358915"/>
            </a:xfrm>
            <a:prstGeom prst="triangl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6" name="Line 31">
              <a:extLst>
                <a:ext uri="{FF2B5EF4-FFF2-40B4-BE49-F238E27FC236}">
                  <a16:creationId xmlns:a16="http://schemas.microsoft.com/office/drawing/2014/main" id="{585053C5-CD93-4290-A3C8-21252FF2E799}"/>
                </a:ext>
              </a:extLst>
            </p:cNvPr>
            <p:cNvSpPr>
              <a:spLocks noChangeShapeType="1"/>
            </p:cNvSpPr>
            <p:nvPr/>
          </p:nvSpPr>
          <p:spPr bwMode="auto">
            <a:xfrm>
              <a:off x="7467600" y="4724399"/>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31">
              <a:extLst>
                <a:ext uri="{FF2B5EF4-FFF2-40B4-BE49-F238E27FC236}">
                  <a16:creationId xmlns:a16="http://schemas.microsoft.com/office/drawing/2014/main" id="{14AB9904-4642-4738-8D32-16C0AEB69A41}"/>
                </a:ext>
              </a:extLst>
            </p:cNvPr>
            <p:cNvSpPr>
              <a:spLocks noChangeShapeType="1"/>
            </p:cNvSpPr>
            <p:nvPr/>
          </p:nvSpPr>
          <p:spPr bwMode="auto">
            <a:xfrm rot="5400000">
              <a:off x="7132583" y="4462672"/>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Oval 97">
              <a:extLst>
                <a:ext uri="{FF2B5EF4-FFF2-40B4-BE49-F238E27FC236}">
                  <a16:creationId xmlns:a16="http://schemas.microsoft.com/office/drawing/2014/main" id="{8C6A0F3F-C13A-4F2B-9CC1-0EA028B7F236}"/>
                </a:ext>
              </a:extLst>
            </p:cNvPr>
            <p:cNvSpPr/>
            <p:nvPr/>
          </p:nvSpPr>
          <p:spPr bwMode="auto">
            <a:xfrm>
              <a:off x="3412984" y="4495800"/>
              <a:ext cx="473216" cy="4572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1" name="Arc 100">
              <a:extLst>
                <a:ext uri="{FF2B5EF4-FFF2-40B4-BE49-F238E27FC236}">
                  <a16:creationId xmlns:a16="http://schemas.microsoft.com/office/drawing/2014/main" id="{084DA78C-F481-448B-AF86-0A87D27CE8CB}"/>
                </a:ext>
              </a:extLst>
            </p:cNvPr>
            <p:cNvSpPr/>
            <p:nvPr/>
          </p:nvSpPr>
          <p:spPr bwMode="auto">
            <a:xfrm flipH="1" flipV="1">
              <a:off x="3657600" y="4632183"/>
              <a:ext cx="3048000" cy="654051"/>
            </a:xfrm>
            <a:prstGeom prst="arc">
              <a:avLst/>
            </a:prstGeom>
            <a:solidFill>
              <a:schemeClr val="accent1"/>
            </a:solidFill>
            <a:ln w="15875" cap="flat" cmpd="sng" algn="ctr">
              <a:solidFill>
                <a:srgbClr val="FF0000"/>
              </a:solidFill>
              <a:prstDash val="solid"/>
              <a:round/>
              <a:headEnd type="stealth"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 name="Oval 101">
              <a:extLst>
                <a:ext uri="{FF2B5EF4-FFF2-40B4-BE49-F238E27FC236}">
                  <a16:creationId xmlns:a16="http://schemas.microsoft.com/office/drawing/2014/main" id="{005F0AC6-DD04-47F4-A333-F4ABD5D40D41}"/>
                </a:ext>
              </a:extLst>
            </p:cNvPr>
            <p:cNvSpPr/>
            <p:nvPr/>
          </p:nvSpPr>
          <p:spPr bwMode="auto">
            <a:xfrm>
              <a:off x="5156994" y="3702050"/>
              <a:ext cx="2767806" cy="27305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74804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AB23-6431-4C9A-B13A-475F3E146A29}"/>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B5F2EDCE-7D1F-4BBE-92A5-F3117208E0EF}"/>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601262B0-0D1B-4C2A-91CB-8B7CE1C2845A}"/>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32</a:t>
            </a:fld>
            <a:endParaRPr lang="en-US" b="0" i="0" dirty="0"/>
          </a:p>
        </p:txBody>
      </p:sp>
      <p:sp>
        <p:nvSpPr>
          <p:cNvPr id="5" name="TextBox 4">
            <a:extLst>
              <a:ext uri="{FF2B5EF4-FFF2-40B4-BE49-F238E27FC236}">
                <a16:creationId xmlns:a16="http://schemas.microsoft.com/office/drawing/2014/main" id="{E7C4C771-BD1F-4E0B-9B87-6B050DFE09E5}"/>
              </a:ext>
            </a:extLst>
          </p:cNvPr>
          <p:cNvSpPr txBox="1"/>
          <p:nvPr/>
        </p:nvSpPr>
        <p:spPr>
          <a:xfrm>
            <a:off x="685800" y="304800"/>
            <a:ext cx="68580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TFR	A,B</a:t>
            </a:r>
          </a:p>
        </p:txBody>
      </p:sp>
      <p:grpSp>
        <p:nvGrpSpPr>
          <p:cNvPr id="55" name="Group 54">
            <a:extLst>
              <a:ext uri="{FF2B5EF4-FFF2-40B4-BE49-F238E27FC236}">
                <a16:creationId xmlns:a16="http://schemas.microsoft.com/office/drawing/2014/main" id="{BECF2017-2296-4DD0-B3D1-4F53F16F6E87}"/>
              </a:ext>
            </a:extLst>
          </p:cNvPr>
          <p:cNvGrpSpPr/>
          <p:nvPr/>
        </p:nvGrpSpPr>
        <p:grpSpPr>
          <a:xfrm>
            <a:off x="1447800" y="671083"/>
            <a:ext cx="6858000" cy="3965449"/>
            <a:chOff x="1447800" y="671083"/>
            <a:chExt cx="6858000" cy="3965449"/>
          </a:xfrm>
        </p:grpSpPr>
        <p:cxnSp>
          <p:nvCxnSpPr>
            <p:cNvPr id="7" name="Straight Connector 6">
              <a:extLst>
                <a:ext uri="{FF2B5EF4-FFF2-40B4-BE49-F238E27FC236}">
                  <a16:creationId xmlns:a16="http://schemas.microsoft.com/office/drawing/2014/main" id="{90F33F23-73A8-43DA-B590-59F9E19A9C8B}"/>
                </a:ext>
              </a:extLst>
            </p:cNvPr>
            <p:cNvCxnSpPr/>
            <p:nvPr/>
          </p:nvCxnSpPr>
          <p:spPr bwMode="auto">
            <a:xfrm>
              <a:off x="1447800" y="2819400"/>
              <a:ext cx="68580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 name="Rectangle 25">
              <a:extLst>
                <a:ext uri="{FF2B5EF4-FFF2-40B4-BE49-F238E27FC236}">
                  <a16:creationId xmlns:a16="http://schemas.microsoft.com/office/drawing/2014/main" id="{E343A22D-C69E-4A46-8426-E9FEE676C897}"/>
                </a:ext>
              </a:extLst>
            </p:cNvPr>
            <p:cNvSpPr>
              <a:spLocks noChangeArrowheads="1"/>
            </p:cNvSpPr>
            <p:nvPr/>
          </p:nvSpPr>
          <p:spPr bwMode="auto">
            <a:xfrm>
              <a:off x="2971800" y="1097434"/>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 name="Line 26">
              <a:extLst>
                <a:ext uri="{FF2B5EF4-FFF2-40B4-BE49-F238E27FC236}">
                  <a16:creationId xmlns:a16="http://schemas.microsoft.com/office/drawing/2014/main" id="{D82D1C66-0E90-4852-B5A5-1FAE9A90870C}"/>
                </a:ext>
              </a:extLst>
            </p:cNvPr>
            <p:cNvSpPr>
              <a:spLocks noChangeShapeType="1"/>
            </p:cNvSpPr>
            <p:nvPr/>
          </p:nvSpPr>
          <p:spPr bwMode="auto">
            <a:xfrm>
              <a:off x="2514600" y="1326034"/>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 name="Group 29">
              <a:extLst>
                <a:ext uri="{FF2B5EF4-FFF2-40B4-BE49-F238E27FC236}">
                  <a16:creationId xmlns:a16="http://schemas.microsoft.com/office/drawing/2014/main" id="{7FC99A55-2C21-4012-9C3C-C287BC0C03F7}"/>
                </a:ext>
              </a:extLst>
            </p:cNvPr>
            <p:cNvGrpSpPr>
              <a:grpSpLocks/>
            </p:cNvGrpSpPr>
            <p:nvPr/>
          </p:nvGrpSpPr>
          <p:grpSpPr bwMode="auto">
            <a:xfrm>
              <a:off x="2971800" y="2088034"/>
              <a:ext cx="76200" cy="152400"/>
              <a:chOff x="288" y="3552"/>
              <a:chExt cx="48" cy="96"/>
            </a:xfrm>
          </p:grpSpPr>
          <p:sp>
            <p:nvSpPr>
              <p:cNvPr id="26" name="Line 27">
                <a:extLst>
                  <a:ext uri="{FF2B5EF4-FFF2-40B4-BE49-F238E27FC236}">
                    <a16:creationId xmlns:a16="http://schemas.microsoft.com/office/drawing/2014/main" id="{246C5602-7130-46E3-BFD8-FB23809C5012}"/>
                  </a:ext>
                </a:extLst>
              </p:cNvPr>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8">
                <a:extLst>
                  <a:ext uri="{FF2B5EF4-FFF2-40B4-BE49-F238E27FC236}">
                    <a16:creationId xmlns:a16="http://schemas.microsoft.com/office/drawing/2014/main" id="{433CA556-97F7-46D8-AB38-8D1354F4C02E}"/>
                  </a:ext>
                </a:extLst>
              </p:cNvPr>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Line 30">
              <a:extLst>
                <a:ext uri="{FF2B5EF4-FFF2-40B4-BE49-F238E27FC236}">
                  <a16:creationId xmlns:a16="http://schemas.microsoft.com/office/drawing/2014/main" id="{74AAF5F1-8D3D-42E7-B607-065336810217}"/>
                </a:ext>
              </a:extLst>
            </p:cNvPr>
            <p:cNvSpPr>
              <a:spLocks noChangeShapeType="1"/>
            </p:cNvSpPr>
            <p:nvPr/>
          </p:nvSpPr>
          <p:spPr bwMode="auto">
            <a:xfrm flipH="1">
              <a:off x="2743200" y="2164234"/>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31">
              <a:extLst>
                <a:ext uri="{FF2B5EF4-FFF2-40B4-BE49-F238E27FC236}">
                  <a16:creationId xmlns:a16="http://schemas.microsoft.com/office/drawing/2014/main" id="{8D9AB0BE-82AD-4EEA-9276-5761DCE45D22}"/>
                </a:ext>
              </a:extLst>
            </p:cNvPr>
            <p:cNvSpPr>
              <a:spLocks noChangeShapeType="1"/>
            </p:cNvSpPr>
            <p:nvPr/>
          </p:nvSpPr>
          <p:spPr bwMode="auto">
            <a:xfrm>
              <a:off x="4038600" y="1326034"/>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32">
              <a:extLst>
                <a:ext uri="{FF2B5EF4-FFF2-40B4-BE49-F238E27FC236}">
                  <a16:creationId xmlns:a16="http://schemas.microsoft.com/office/drawing/2014/main" id="{EEE3468B-696D-460F-BEE2-B75EA5003F8D}"/>
                </a:ext>
              </a:extLst>
            </p:cNvPr>
            <p:cNvSpPr>
              <a:spLocks noChangeShapeType="1"/>
            </p:cNvSpPr>
            <p:nvPr/>
          </p:nvSpPr>
          <p:spPr bwMode="auto">
            <a:xfrm>
              <a:off x="4038600" y="2164234"/>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33">
              <a:extLst>
                <a:ext uri="{FF2B5EF4-FFF2-40B4-BE49-F238E27FC236}">
                  <a16:creationId xmlns:a16="http://schemas.microsoft.com/office/drawing/2014/main" id="{1B3E6C6A-88A8-4B21-8C19-81A015A6E108}"/>
                </a:ext>
              </a:extLst>
            </p:cNvPr>
            <p:cNvSpPr txBox="1">
              <a:spLocks noChangeArrowheads="1"/>
            </p:cNvSpPr>
            <p:nvPr/>
          </p:nvSpPr>
          <p:spPr bwMode="auto">
            <a:xfrm>
              <a:off x="2971800" y="1173634"/>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D</a:t>
              </a:r>
            </a:p>
          </p:txBody>
        </p:sp>
        <p:sp>
          <p:nvSpPr>
            <p:cNvPr id="16" name="Text Box 34">
              <a:extLst>
                <a:ext uri="{FF2B5EF4-FFF2-40B4-BE49-F238E27FC236}">
                  <a16:creationId xmlns:a16="http://schemas.microsoft.com/office/drawing/2014/main" id="{49C12BA0-3D96-4712-9489-1CD4796499A9}"/>
                </a:ext>
              </a:extLst>
            </p:cNvPr>
            <p:cNvSpPr txBox="1">
              <a:spLocks noChangeArrowheads="1"/>
            </p:cNvSpPr>
            <p:nvPr/>
          </p:nvSpPr>
          <p:spPr bwMode="auto">
            <a:xfrm>
              <a:off x="2971800" y="1980084"/>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17" name="Text Box 35">
              <a:extLst>
                <a:ext uri="{FF2B5EF4-FFF2-40B4-BE49-F238E27FC236}">
                  <a16:creationId xmlns:a16="http://schemas.microsoft.com/office/drawing/2014/main" id="{496460B0-18E7-4E96-B8B4-A82EF9BA0DDE}"/>
                </a:ext>
              </a:extLst>
            </p:cNvPr>
            <p:cNvSpPr txBox="1">
              <a:spLocks noChangeArrowheads="1"/>
            </p:cNvSpPr>
            <p:nvPr/>
          </p:nvSpPr>
          <p:spPr bwMode="auto">
            <a:xfrm>
              <a:off x="3733800" y="1173634"/>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18" name="Text Box 36">
              <a:extLst>
                <a:ext uri="{FF2B5EF4-FFF2-40B4-BE49-F238E27FC236}">
                  <a16:creationId xmlns:a16="http://schemas.microsoft.com/office/drawing/2014/main" id="{7B376497-662A-4162-BBFF-25E1B8CCA48C}"/>
                </a:ext>
              </a:extLst>
            </p:cNvPr>
            <p:cNvSpPr txBox="1">
              <a:spLocks noChangeArrowheads="1"/>
            </p:cNvSpPr>
            <p:nvPr/>
          </p:nvSpPr>
          <p:spPr bwMode="auto">
            <a:xfrm>
              <a:off x="3733800" y="2011834"/>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19" name="Line 37">
              <a:extLst>
                <a:ext uri="{FF2B5EF4-FFF2-40B4-BE49-F238E27FC236}">
                  <a16:creationId xmlns:a16="http://schemas.microsoft.com/office/drawing/2014/main" id="{FE691DD2-CE8D-49E6-8134-2A082C891A96}"/>
                </a:ext>
              </a:extLst>
            </p:cNvPr>
            <p:cNvSpPr>
              <a:spLocks noChangeShapeType="1"/>
            </p:cNvSpPr>
            <p:nvPr/>
          </p:nvSpPr>
          <p:spPr bwMode="auto">
            <a:xfrm>
              <a:off x="3836988" y="2088034"/>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Isosceles Triangle 19">
              <a:extLst>
                <a:ext uri="{FF2B5EF4-FFF2-40B4-BE49-F238E27FC236}">
                  <a16:creationId xmlns:a16="http://schemas.microsoft.com/office/drawing/2014/main" id="{8730067E-B11F-4F2C-998E-21663CED4D57}"/>
                </a:ext>
              </a:extLst>
            </p:cNvPr>
            <p:cNvSpPr/>
            <p:nvPr/>
          </p:nvSpPr>
          <p:spPr bwMode="auto">
            <a:xfrm rot="5400000">
              <a:off x="4316342" y="1146576"/>
              <a:ext cx="381000" cy="358915"/>
            </a:xfrm>
            <a:prstGeom prst="triangl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Line 31">
              <a:extLst>
                <a:ext uri="{FF2B5EF4-FFF2-40B4-BE49-F238E27FC236}">
                  <a16:creationId xmlns:a16="http://schemas.microsoft.com/office/drawing/2014/main" id="{06A06250-CB3B-49FF-AC3F-52D27036A2C5}"/>
                </a:ext>
              </a:extLst>
            </p:cNvPr>
            <p:cNvSpPr>
              <a:spLocks noChangeShapeType="1"/>
            </p:cNvSpPr>
            <p:nvPr/>
          </p:nvSpPr>
          <p:spPr bwMode="auto">
            <a:xfrm>
              <a:off x="4648200" y="132603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31">
              <a:extLst>
                <a:ext uri="{FF2B5EF4-FFF2-40B4-BE49-F238E27FC236}">
                  <a16:creationId xmlns:a16="http://schemas.microsoft.com/office/drawing/2014/main" id="{02578D98-8994-4B65-A134-8292555E3FEC}"/>
                </a:ext>
              </a:extLst>
            </p:cNvPr>
            <p:cNvSpPr>
              <a:spLocks noChangeShapeType="1"/>
            </p:cNvSpPr>
            <p:nvPr/>
          </p:nvSpPr>
          <p:spPr bwMode="auto">
            <a:xfrm rot="5400000">
              <a:off x="4313183" y="1064306"/>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25">
              <a:extLst>
                <a:ext uri="{FF2B5EF4-FFF2-40B4-BE49-F238E27FC236}">
                  <a16:creationId xmlns:a16="http://schemas.microsoft.com/office/drawing/2014/main" id="{42FCD48C-50B7-4EC0-8A32-B7B808DA3105}"/>
                </a:ext>
              </a:extLst>
            </p:cNvPr>
            <p:cNvSpPr>
              <a:spLocks noChangeArrowheads="1"/>
            </p:cNvSpPr>
            <p:nvPr/>
          </p:nvSpPr>
          <p:spPr bwMode="auto">
            <a:xfrm>
              <a:off x="5638800" y="3200400"/>
              <a:ext cx="1066800" cy="1371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 name="Line 26">
              <a:extLst>
                <a:ext uri="{FF2B5EF4-FFF2-40B4-BE49-F238E27FC236}">
                  <a16:creationId xmlns:a16="http://schemas.microsoft.com/office/drawing/2014/main" id="{B71FF7C3-51FC-484C-9208-814DF8BAA1EF}"/>
                </a:ext>
              </a:extLst>
            </p:cNvPr>
            <p:cNvSpPr>
              <a:spLocks noChangeShapeType="1"/>
            </p:cNvSpPr>
            <p:nvPr/>
          </p:nvSpPr>
          <p:spPr bwMode="auto">
            <a:xfrm>
              <a:off x="5181600" y="3429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0" name="Group 29">
              <a:extLst>
                <a:ext uri="{FF2B5EF4-FFF2-40B4-BE49-F238E27FC236}">
                  <a16:creationId xmlns:a16="http://schemas.microsoft.com/office/drawing/2014/main" id="{4CE83295-A773-4C44-B344-1BF9D0189F1B}"/>
                </a:ext>
              </a:extLst>
            </p:cNvPr>
            <p:cNvGrpSpPr>
              <a:grpSpLocks/>
            </p:cNvGrpSpPr>
            <p:nvPr/>
          </p:nvGrpSpPr>
          <p:grpSpPr bwMode="auto">
            <a:xfrm>
              <a:off x="5638800" y="4191000"/>
              <a:ext cx="76200" cy="152400"/>
              <a:chOff x="288" y="3552"/>
              <a:chExt cx="48" cy="96"/>
            </a:xfrm>
          </p:grpSpPr>
          <p:sp>
            <p:nvSpPr>
              <p:cNvPr id="31" name="Line 27">
                <a:extLst>
                  <a:ext uri="{FF2B5EF4-FFF2-40B4-BE49-F238E27FC236}">
                    <a16:creationId xmlns:a16="http://schemas.microsoft.com/office/drawing/2014/main" id="{FCFF97D7-D991-4CC7-AA7E-C16F03960D18}"/>
                  </a:ext>
                </a:extLst>
              </p:cNvPr>
              <p:cNvSpPr>
                <a:spLocks noChangeShapeType="1"/>
              </p:cNvSpPr>
              <p:nvPr/>
            </p:nvSpPr>
            <p:spPr bwMode="auto">
              <a:xfrm>
                <a:off x="288" y="355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8">
                <a:extLst>
                  <a:ext uri="{FF2B5EF4-FFF2-40B4-BE49-F238E27FC236}">
                    <a16:creationId xmlns:a16="http://schemas.microsoft.com/office/drawing/2014/main" id="{B711EDF2-0840-44F7-8221-D613305CDC4F}"/>
                  </a:ext>
                </a:extLst>
              </p:cNvPr>
              <p:cNvSpPr>
                <a:spLocks noChangeShapeType="1"/>
              </p:cNvSpPr>
              <p:nvPr/>
            </p:nvSpPr>
            <p:spPr bwMode="auto">
              <a:xfrm flipV="1">
                <a:off x="288" y="360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 name="Line 30">
              <a:extLst>
                <a:ext uri="{FF2B5EF4-FFF2-40B4-BE49-F238E27FC236}">
                  <a16:creationId xmlns:a16="http://schemas.microsoft.com/office/drawing/2014/main" id="{E23B2AB8-20D3-4A18-80DB-67EB2A68A8D5}"/>
                </a:ext>
              </a:extLst>
            </p:cNvPr>
            <p:cNvSpPr>
              <a:spLocks noChangeShapeType="1"/>
            </p:cNvSpPr>
            <p:nvPr/>
          </p:nvSpPr>
          <p:spPr bwMode="auto">
            <a:xfrm flipH="1">
              <a:off x="5181600" y="42672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1">
              <a:extLst>
                <a:ext uri="{FF2B5EF4-FFF2-40B4-BE49-F238E27FC236}">
                  <a16:creationId xmlns:a16="http://schemas.microsoft.com/office/drawing/2014/main" id="{E9F5D87C-C23C-4277-A9D1-816B25940077}"/>
                </a:ext>
              </a:extLst>
            </p:cNvPr>
            <p:cNvSpPr>
              <a:spLocks noChangeShapeType="1"/>
            </p:cNvSpPr>
            <p:nvPr/>
          </p:nvSpPr>
          <p:spPr bwMode="auto">
            <a:xfrm>
              <a:off x="6705600" y="3429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2">
              <a:extLst>
                <a:ext uri="{FF2B5EF4-FFF2-40B4-BE49-F238E27FC236}">
                  <a16:creationId xmlns:a16="http://schemas.microsoft.com/office/drawing/2014/main" id="{2E06C05B-5E8F-48BD-BEEB-761CFD91D77C}"/>
                </a:ext>
              </a:extLst>
            </p:cNvPr>
            <p:cNvSpPr>
              <a:spLocks noChangeShapeType="1"/>
            </p:cNvSpPr>
            <p:nvPr/>
          </p:nvSpPr>
          <p:spPr bwMode="auto">
            <a:xfrm>
              <a:off x="6705600" y="4267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 Box 33">
              <a:extLst>
                <a:ext uri="{FF2B5EF4-FFF2-40B4-BE49-F238E27FC236}">
                  <a16:creationId xmlns:a16="http://schemas.microsoft.com/office/drawing/2014/main" id="{1025AE41-4508-4EF5-B972-56B5EF8B9A60}"/>
                </a:ext>
              </a:extLst>
            </p:cNvPr>
            <p:cNvSpPr txBox="1">
              <a:spLocks noChangeArrowheads="1"/>
            </p:cNvSpPr>
            <p:nvPr/>
          </p:nvSpPr>
          <p:spPr bwMode="auto">
            <a:xfrm>
              <a:off x="5638800" y="3276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D</a:t>
              </a:r>
            </a:p>
          </p:txBody>
        </p:sp>
        <p:sp>
          <p:nvSpPr>
            <p:cNvPr id="37" name="Text Box 34">
              <a:extLst>
                <a:ext uri="{FF2B5EF4-FFF2-40B4-BE49-F238E27FC236}">
                  <a16:creationId xmlns:a16="http://schemas.microsoft.com/office/drawing/2014/main" id="{17EA950E-3F61-4161-8D72-F371FF0C7307}"/>
                </a:ext>
              </a:extLst>
            </p:cNvPr>
            <p:cNvSpPr txBox="1">
              <a:spLocks noChangeArrowheads="1"/>
            </p:cNvSpPr>
            <p:nvPr/>
          </p:nvSpPr>
          <p:spPr bwMode="auto">
            <a:xfrm>
              <a:off x="5638800" y="4083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dirty="0"/>
                <a:t>Clk</a:t>
              </a:r>
            </a:p>
          </p:txBody>
        </p:sp>
        <p:sp>
          <p:nvSpPr>
            <p:cNvPr id="38" name="Text Box 35">
              <a:extLst>
                <a:ext uri="{FF2B5EF4-FFF2-40B4-BE49-F238E27FC236}">
                  <a16:creationId xmlns:a16="http://schemas.microsoft.com/office/drawing/2014/main" id="{CF04453B-7851-486C-BDB5-06169AD41F34}"/>
                </a:ext>
              </a:extLst>
            </p:cNvPr>
            <p:cNvSpPr txBox="1">
              <a:spLocks noChangeArrowheads="1"/>
            </p:cNvSpPr>
            <p:nvPr/>
          </p:nvSpPr>
          <p:spPr bwMode="auto">
            <a:xfrm>
              <a:off x="6400800" y="3276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39" name="Text Box 36">
              <a:extLst>
                <a:ext uri="{FF2B5EF4-FFF2-40B4-BE49-F238E27FC236}">
                  <a16:creationId xmlns:a16="http://schemas.microsoft.com/office/drawing/2014/main" id="{F05D8D2B-BE50-4B2B-B3FF-A8DCEE8D396A}"/>
                </a:ext>
              </a:extLst>
            </p:cNvPr>
            <p:cNvSpPr txBox="1">
              <a:spLocks noChangeArrowheads="1"/>
            </p:cNvSpPr>
            <p:nvPr/>
          </p:nvSpPr>
          <p:spPr bwMode="auto">
            <a:xfrm>
              <a:off x="6400800" y="4114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Q</a:t>
              </a:r>
            </a:p>
          </p:txBody>
        </p:sp>
        <p:sp>
          <p:nvSpPr>
            <p:cNvPr id="40" name="Line 37">
              <a:extLst>
                <a:ext uri="{FF2B5EF4-FFF2-40B4-BE49-F238E27FC236}">
                  <a16:creationId xmlns:a16="http://schemas.microsoft.com/office/drawing/2014/main" id="{A1D320D3-52B7-4D1B-8FF1-5E0239FA3663}"/>
                </a:ext>
              </a:extLst>
            </p:cNvPr>
            <p:cNvSpPr>
              <a:spLocks noChangeShapeType="1"/>
            </p:cNvSpPr>
            <p:nvPr/>
          </p:nvSpPr>
          <p:spPr bwMode="auto">
            <a:xfrm>
              <a:off x="6503988" y="41910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Isosceles Triangle 40">
              <a:extLst>
                <a:ext uri="{FF2B5EF4-FFF2-40B4-BE49-F238E27FC236}">
                  <a16:creationId xmlns:a16="http://schemas.microsoft.com/office/drawing/2014/main" id="{B8F7A9A7-22B0-4453-9C69-69E51A996F5C}"/>
                </a:ext>
              </a:extLst>
            </p:cNvPr>
            <p:cNvSpPr/>
            <p:nvPr/>
          </p:nvSpPr>
          <p:spPr bwMode="auto">
            <a:xfrm rot="5400000">
              <a:off x="6983342" y="3249542"/>
              <a:ext cx="381000" cy="358915"/>
            </a:xfrm>
            <a:prstGeom prst="triangl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2" name="Line 31">
              <a:extLst>
                <a:ext uri="{FF2B5EF4-FFF2-40B4-BE49-F238E27FC236}">
                  <a16:creationId xmlns:a16="http://schemas.microsoft.com/office/drawing/2014/main" id="{1C2FE9F9-5E8D-4A61-A4AC-86D60CCE43F5}"/>
                </a:ext>
              </a:extLst>
            </p:cNvPr>
            <p:cNvSpPr>
              <a:spLocks noChangeShapeType="1"/>
            </p:cNvSpPr>
            <p:nvPr/>
          </p:nvSpPr>
          <p:spPr bwMode="auto">
            <a:xfrm>
              <a:off x="7315200" y="3428999"/>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31">
              <a:extLst>
                <a:ext uri="{FF2B5EF4-FFF2-40B4-BE49-F238E27FC236}">
                  <a16:creationId xmlns:a16="http://schemas.microsoft.com/office/drawing/2014/main" id="{1B60809A-C945-489C-9271-F6575068F74A}"/>
                </a:ext>
              </a:extLst>
            </p:cNvPr>
            <p:cNvSpPr>
              <a:spLocks noChangeShapeType="1"/>
            </p:cNvSpPr>
            <p:nvPr/>
          </p:nvSpPr>
          <p:spPr bwMode="auto">
            <a:xfrm rot="5400000">
              <a:off x="7007892" y="368820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Box 43">
              <a:extLst>
                <a:ext uri="{FF2B5EF4-FFF2-40B4-BE49-F238E27FC236}">
                  <a16:creationId xmlns:a16="http://schemas.microsoft.com/office/drawing/2014/main" id="{ADF0AE10-3BBD-4870-9E3B-8E29339B4A73}"/>
                </a:ext>
              </a:extLst>
            </p:cNvPr>
            <p:cNvSpPr txBox="1"/>
            <p:nvPr/>
          </p:nvSpPr>
          <p:spPr>
            <a:xfrm>
              <a:off x="3198018" y="1421630"/>
              <a:ext cx="636588" cy="584775"/>
            </a:xfrm>
            <a:prstGeom prst="rect">
              <a:avLst/>
            </a:prstGeom>
            <a:noFill/>
          </p:spPr>
          <p:txBody>
            <a:bodyPr wrap="square" rtlCol="0">
              <a:spAutoFit/>
            </a:bodyPr>
            <a:lstStyle/>
            <a:p>
              <a:pPr algn="ctr"/>
              <a:r>
                <a:rPr lang="en-US" sz="3200" b="1" dirty="0"/>
                <a:t>A</a:t>
              </a:r>
            </a:p>
          </p:txBody>
        </p:sp>
        <p:sp>
          <p:nvSpPr>
            <p:cNvPr id="45" name="TextBox 44">
              <a:extLst>
                <a:ext uri="{FF2B5EF4-FFF2-40B4-BE49-F238E27FC236}">
                  <a16:creationId xmlns:a16="http://schemas.microsoft.com/office/drawing/2014/main" id="{20EB5212-D8AC-474E-9D11-B438094BA66C}"/>
                </a:ext>
              </a:extLst>
            </p:cNvPr>
            <p:cNvSpPr txBox="1"/>
            <p:nvPr/>
          </p:nvSpPr>
          <p:spPr>
            <a:xfrm>
              <a:off x="5842795" y="3555713"/>
              <a:ext cx="636588" cy="584775"/>
            </a:xfrm>
            <a:prstGeom prst="rect">
              <a:avLst/>
            </a:prstGeom>
            <a:noFill/>
          </p:spPr>
          <p:txBody>
            <a:bodyPr wrap="square" rtlCol="0">
              <a:spAutoFit/>
            </a:bodyPr>
            <a:lstStyle/>
            <a:p>
              <a:pPr algn="ctr"/>
              <a:r>
                <a:rPr lang="en-US" sz="3200" b="1" dirty="0"/>
                <a:t>B</a:t>
              </a:r>
            </a:p>
          </p:txBody>
        </p:sp>
        <p:sp>
          <p:nvSpPr>
            <p:cNvPr id="46" name="Line 31">
              <a:extLst>
                <a:ext uri="{FF2B5EF4-FFF2-40B4-BE49-F238E27FC236}">
                  <a16:creationId xmlns:a16="http://schemas.microsoft.com/office/drawing/2014/main" id="{5964EC79-5AD3-4D1A-8EB7-59D4F48C9500}"/>
                </a:ext>
              </a:extLst>
            </p:cNvPr>
            <p:cNvSpPr>
              <a:spLocks noChangeShapeType="1"/>
            </p:cNvSpPr>
            <p:nvPr/>
          </p:nvSpPr>
          <p:spPr bwMode="auto">
            <a:xfrm rot="5400000" flipV="1">
              <a:off x="1765969" y="2070769"/>
              <a:ext cx="1493367" cy="3893"/>
            </a:xfrm>
            <a:prstGeom prst="line">
              <a:avLst/>
            </a:prstGeom>
            <a:noFill/>
            <a:ln w="19050">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47" name="Line 31">
              <a:extLst>
                <a:ext uri="{FF2B5EF4-FFF2-40B4-BE49-F238E27FC236}">
                  <a16:creationId xmlns:a16="http://schemas.microsoft.com/office/drawing/2014/main" id="{E757F85D-A1AC-42CF-91A0-9406CDA76006}"/>
                </a:ext>
              </a:extLst>
            </p:cNvPr>
            <p:cNvSpPr>
              <a:spLocks noChangeShapeType="1"/>
            </p:cNvSpPr>
            <p:nvPr/>
          </p:nvSpPr>
          <p:spPr bwMode="auto">
            <a:xfrm rot="5400000" flipV="1">
              <a:off x="4208927" y="2067384"/>
              <a:ext cx="1493367" cy="3893"/>
            </a:xfrm>
            <a:prstGeom prst="line">
              <a:avLst/>
            </a:prstGeom>
            <a:noFill/>
            <a:ln w="19050">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48" name="Line 31">
              <a:extLst>
                <a:ext uri="{FF2B5EF4-FFF2-40B4-BE49-F238E27FC236}">
                  <a16:creationId xmlns:a16="http://schemas.microsoft.com/office/drawing/2014/main" id="{9F859083-5483-45A9-AF14-4BBA2BEF03AD}"/>
                </a:ext>
              </a:extLst>
            </p:cNvPr>
            <p:cNvSpPr>
              <a:spLocks noChangeShapeType="1"/>
            </p:cNvSpPr>
            <p:nvPr/>
          </p:nvSpPr>
          <p:spPr bwMode="auto">
            <a:xfrm rot="16200000">
              <a:off x="4879333" y="3118281"/>
              <a:ext cx="613109" cy="8576"/>
            </a:xfrm>
            <a:prstGeom prst="line">
              <a:avLst/>
            </a:prstGeom>
            <a:noFill/>
            <a:ln w="19050">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49" name="Line 31">
              <a:extLst>
                <a:ext uri="{FF2B5EF4-FFF2-40B4-BE49-F238E27FC236}">
                  <a16:creationId xmlns:a16="http://schemas.microsoft.com/office/drawing/2014/main" id="{53125892-5CA1-4ABD-924C-7CE0D1DBC732}"/>
                </a:ext>
              </a:extLst>
            </p:cNvPr>
            <p:cNvSpPr>
              <a:spLocks noChangeShapeType="1"/>
            </p:cNvSpPr>
            <p:nvPr/>
          </p:nvSpPr>
          <p:spPr bwMode="auto">
            <a:xfrm rot="16200000">
              <a:off x="7313446" y="3118156"/>
              <a:ext cx="613109" cy="8576"/>
            </a:xfrm>
            <a:prstGeom prst="line">
              <a:avLst/>
            </a:prstGeom>
            <a:noFill/>
            <a:ln w="19050">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50" name="Text Box 33">
              <a:extLst>
                <a:ext uri="{FF2B5EF4-FFF2-40B4-BE49-F238E27FC236}">
                  <a16:creationId xmlns:a16="http://schemas.microsoft.com/office/drawing/2014/main" id="{C3BFD94E-6F01-4930-98B4-04F7BEDFE753}"/>
                </a:ext>
              </a:extLst>
            </p:cNvPr>
            <p:cNvSpPr txBox="1">
              <a:spLocks noChangeArrowheads="1"/>
            </p:cNvSpPr>
            <p:nvPr/>
          </p:nvSpPr>
          <p:spPr bwMode="auto">
            <a:xfrm>
              <a:off x="2567385" y="2143635"/>
              <a:ext cx="430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dirty="0"/>
                <a:t>C</a:t>
              </a:r>
              <a:r>
                <a:rPr lang="en-US" altLang="en-US" sz="1800" b="1" baseline="-25000" dirty="0"/>
                <a:t>1</a:t>
              </a:r>
              <a:endParaRPr lang="en-US" altLang="en-US" sz="1800" b="1" dirty="0"/>
            </a:p>
          </p:txBody>
        </p:sp>
        <p:sp>
          <p:nvSpPr>
            <p:cNvPr id="51" name="Text Box 33">
              <a:extLst>
                <a:ext uri="{FF2B5EF4-FFF2-40B4-BE49-F238E27FC236}">
                  <a16:creationId xmlns:a16="http://schemas.microsoft.com/office/drawing/2014/main" id="{4E35AE93-1F77-4984-935E-07AA76042C17}"/>
                </a:ext>
              </a:extLst>
            </p:cNvPr>
            <p:cNvSpPr txBox="1">
              <a:spLocks noChangeArrowheads="1"/>
            </p:cNvSpPr>
            <p:nvPr/>
          </p:nvSpPr>
          <p:spPr bwMode="auto">
            <a:xfrm>
              <a:off x="4991072" y="4267200"/>
              <a:ext cx="430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dirty="0"/>
                <a:t>C</a:t>
              </a:r>
              <a:r>
                <a:rPr lang="en-US" altLang="en-US" sz="1800" b="1" baseline="-25000" dirty="0"/>
                <a:t>3</a:t>
              </a:r>
              <a:endParaRPr lang="en-US" altLang="en-US" sz="1800" b="1" dirty="0"/>
            </a:p>
          </p:txBody>
        </p:sp>
        <p:sp>
          <p:nvSpPr>
            <p:cNvPr id="52" name="Text Box 33">
              <a:extLst>
                <a:ext uri="{FF2B5EF4-FFF2-40B4-BE49-F238E27FC236}">
                  <a16:creationId xmlns:a16="http://schemas.microsoft.com/office/drawing/2014/main" id="{01EDE3CA-AD6B-43B1-A436-102FAE29E6B1}"/>
                </a:ext>
              </a:extLst>
            </p:cNvPr>
            <p:cNvSpPr txBox="1">
              <a:spLocks noChangeArrowheads="1"/>
            </p:cNvSpPr>
            <p:nvPr/>
          </p:nvSpPr>
          <p:spPr bwMode="auto">
            <a:xfrm>
              <a:off x="7146147" y="3663434"/>
              <a:ext cx="430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dirty="0"/>
                <a:t>C</a:t>
              </a:r>
              <a:r>
                <a:rPr lang="en-US" altLang="en-US" sz="1800" b="1" baseline="-25000" dirty="0"/>
                <a:t>4</a:t>
              </a:r>
              <a:endParaRPr lang="en-US" altLang="en-US" sz="1800" b="1" dirty="0"/>
            </a:p>
          </p:txBody>
        </p:sp>
        <p:sp>
          <p:nvSpPr>
            <p:cNvPr id="53" name="Text Box 33">
              <a:extLst>
                <a:ext uri="{FF2B5EF4-FFF2-40B4-BE49-F238E27FC236}">
                  <a16:creationId xmlns:a16="http://schemas.microsoft.com/office/drawing/2014/main" id="{25105865-9F34-449E-BBAE-45DED7B8729B}"/>
                </a:ext>
              </a:extLst>
            </p:cNvPr>
            <p:cNvSpPr txBox="1">
              <a:spLocks noChangeArrowheads="1"/>
            </p:cNvSpPr>
            <p:nvPr/>
          </p:nvSpPr>
          <p:spPr bwMode="auto">
            <a:xfrm>
              <a:off x="4433094" y="671083"/>
              <a:ext cx="430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b="1" dirty="0"/>
                <a:t>C</a:t>
              </a:r>
              <a:r>
                <a:rPr lang="en-US" altLang="en-US" sz="1800" b="1" baseline="-25000" dirty="0"/>
                <a:t>2</a:t>
              </a:r>
              <a:endParaRPr lang="en-US" altLang="en-US" sz="1800" b="1" dirty="0"/>
            </a:p>
          </p:txBody>
        </p:sp>
      </p:grpSp>
      <p:graphicFrame>
        <p:nvGraphicFramePr>
          <p:cNvPr id="54" name="Table 53">
            <a:extLst>
              <a:ext uri="{FF2B5EF4-FFF2-40B4-BE49-F238E27FC236}">
                <a16:creationId xmlns:a16="http://schemas.microsoft.com/office/drawing/2014/main" id="{5F52B4C1-3FEA-4E3C-981C-46FB1260AAA3}"/>
              </a:ext>
            </a:extLst>
          </p:cNvPr>
          <p:cNvGraphicFramePr>
            <a:graphicFrameLocks noGrp="1"/>
          </p:cNvGraphicFramePr>
          <p:nvPr>
            <p:extLst>
              <p:ext uri="{D42A27DB-BD31-4B8C-83A1-F6EECF244321}">
                <p14:modId xmlns:p14="http://schemas.microsoft.com/office/powerpoint/2010/main" val="50608911"/>
              </p:ext>
            </p:extLst>
          </p:nvPr>
        </p:nvGraphicFramePr>
        <p:xfrm>
          <a:off x="712336" y="3810000"/>
          <a:ext cx="3554864" cy="1828800"/>
        </p:xfrm>
        <a:graphic>
          <a:graphicData uri="http://schemas.openxmlformats.org/drawingml/2006/table">
            <a:tbl>
              <a:tblPr firstRow="1" bandRow="1">
                <a:tableStyleId>{5940675A-B579-460E-94D1-54222C63F5DA}</a:tableStyleId>
              </a:tblPr>
              <a:tblGrid>
                <a:gridCol w="888716">
                  <a:extLst>
                    <a:ext uri="{9D8B030D-6E8A-4147-A177-3AD203B41FA5}">
                      <a16:colId xmlns:a16="http://schemas.microsoft.com/office/drawing/2014/main" val="1160020465"/>
                    </a:ext>
                  </a:extLst>
                </a:gridCol>
                <a:gridCol w="888716">
                  <a:extLst>
                    <a:ext uri="{9D8B030D-6E8A-4147-A177-3AD203B41FA5}">
                      <a16:colId xmlns:a16="http://schemas.microsoft.com/office/drawing/2014/main" val="3221998260"/>
                    </a:ext>
                  </a:extLst>
                </a:gridCol>
                <a:gridCol w="888716">
                  <a:extLst>
                    <a:ext uri="{9D8B030D-6E8A-4147-A177-3AD203B41FA5}">
                      <a16:colId xmlns:a16="http://schemas.microsoft.com/office/drawing/2014/main" val="2699603385"/>
                    </a:ext>
                  </a:extLst>
                </a:gridCol>
                <a:gridCol w="888716">
                  <a:extLst>
                    <a:ext uri="{9D8B030D-6E8A-4147-A177-3AD203B41FA5}">
                      <a16:colId xmlns:a16="http://schemas.microsoft.com/office/drawing/2014/main" val="746304235"/>
                    </a:ext>
                  </a:extLst>
                </a:gridCol>
              </a:tblGrid>
              <a:tr h="314476">
                <a:tc>
                  <a:txBody>
                    <a:bodyPr/>
                    <a:lstStyle/>
                    <a:p>
                      <a:pPr algn="ctr"/>
                      <a:r>
                        <a:rPr lang="en-US" dirty="0"/>
                        <a:t>C</a:t>
                      </a:r>
                      <a:r>
                        <a:rPr lang="en-US" baseline="-25000" dirty="0"/>
                        <a:t>1</a:t>
                      </a:r>
                      <a:endParaRPr lang="en-US" dirty="0"/>
                    </a:p>
                  </a:txBody>
                  <a:tcPr/>
                </a:tc>
                <a:tc>
                  <a:txBody>
                    <a:bodyPr/>
                    <a:lstStyle/>
                    <a:p>
                      <a:pPr algn="ctr"/>
                      <a:r>
                        <a:rPr lang="en-US" dirty="0"/>
                        <a:t>C</a:t>
                      </a:r>
                      <a:r>
                        <a:rPr lang="en-US" baseline="-25000" dirty="0"/>
                        <a:t>2</a:t>
                      </a:r>
                      <a:endParaRPr lang="en-US" dirty="0"/>
                    </a:p>
                  </a:txBody>
                  <a:tcPr/>
                </a:tc>
                <a:tc>
                  <a:txBody>
                    <a:bodyPr/>
                    <a:lstStyle/>
                    <a:p>
                      <a:pPr algn="ctr"/>
                      <a:r>
                        <a:rPr lang="en-US" dirty="0"/>
                        <a:t>C</a:t>
                      </a:r>
                      <a:r>
                        <a:rPr lang="en-US" baseline="-25000" dirty="0"/>
                        <a:t>3</a:t>
                      </a:r>
                      <a:endParaRPr lang="en-US" dirty="0"/>
                    </a:p>
                  </a:txBody>
                  <a:tcPr/>
                </a:tc>
                <a:tc>
                  <a:txBody>
                    <a:bodyPr/>
                    <a:lstStyle/>
                    <a:p>
                      <a:pPr algn="ctr"/>
                      <a:r>
                        <a:rPr lang="en-US" dirty="0"/>
                        <a:t>C</a:t>
                      </a:r>
                      <a:r>
                        <a:rPr lang="en-US" baseline="-25000" dirty="0"/>
                        <a:t>4</a:t>
                      </a:r>
                      <a:endParaRPr lang="en-US" dirty="0"/>
                    </a:p>
                  </a:txBody>
                  <a:tcPr/>
                </a:tc>
                <a:extLst>
                  <a:ext uri="{0D108BD9-81ED-4DB2-BD59-A6C34878D82A}">
                    <a16:rowId xmlns:a16="http://schemas.microsoft.com/office/drawing/2014/main" val="3650422"/>
                  </a:ext>
                </a:extLst>
              </a:tr>
              <a:tr h="314476">
                <a:tc>
                  <a:txBody>
                    <a:bodyPr/>
                    <a:lstStyle/>
                    <a:p>
                      <a:pPr algn="ctr"/>
                      <a:r>
                        <a:rPr lang="en-US" dirty="0"/>
                        <a:t>L</a:t>
                      </a:r>
                    </a:p>
                  </a:txBody>
                  <a:tcPr/>
                </a:tc>
                <a:tc>
                  <a:txBody>
                    <a:bodyPr/>
                    <a:lstStyle/>
                    <a:p>
                      <a:pPr algn="ctr"/>
                      <a:r>
                        <a:rPr lang="en-US" dirty="0"/>
                        <a:t>L</a:t>
                      </a:r>
                    </a:p>
                  </a:txBody>
                  <a:tcPr/>
                </a:tc>
                <a:tc>
                  <a:txBody>
                    <a:bodyPr/>
                    <a:lstStyle/>
                    <a:p>
                      <a:pPr algn="ctr"/>
                      <a:r>
                        <a:rPr lang="en-US" dirty="0"/>
                        <a:t>L</a:t>
                      </a:r>
                    </a:p>
                  </a:txBody>
                  <a:tcPr/>
                </a:tc>
                <a:tc>
                  <a:txBody>
                    <a:bodyPr/>
                    <a:lstStyle/>
                    <a:p>
                      <a:pPr algn="ctr"/>
                      <a:r>
                        <a:rPr lang="en-US" dirty="0"/>
                        <a:t>L</a:t>
                      </a:r>
                    </a:p>
                  </a:txBody>
                  <a:tcPr/>
                </a:tc>
                <a:extLst>
                  <a:ext uri="{0D108BD9-81ED-4DB2-BD59-A6C34878D82A}">
                    <a16:rowId xmlns:a16="http://schemas.microsoft.com/office/drawing/2014/main" val="770036370"/>
                  </a:ext>
                </a:extLst>
              </a:tr>
              <a:tr h="314476">
                <a:tc>
                  <a:txBody>
                    <a:bodyPr/>
                    <a:lstStyle/>
                    <a:p>
                      <a:pPr algn="ctr"/>
                      <a:r>
                        <a:rPr lang="en-US" dirty="0"/>
                        <a:t>L</a:t>
                      </a:r>
                    </a:p>
                  </a:txBody>
                  <a:tcPr/>
                </a:tc>
                <a:tc>
                  <a:txBody>
                    <a:bodyPr/>
                    <a:lstStyle/>
                    <a:p>
                      <a:pPr algn="ctr"/>
                      <a:r>
                        <a:rPr lang="en-US" dirty="0"/>
                        <a:t>H</a:t>
                      </a:r>
                    </a:p>
                  </a:txBody>
                  <a:tcPr/>
                </a:tc>
                <a:tc>
                  <a:txBody>
                    <a:bodyPr/>
                    <a:lstStyle/>
                    <a:p>
                      <a:pPr algn="ctr"/>
                      <a:r>
                        <a:rPr lang="en-US" dirty="0"/>
                        <a:t>L</a:t>
                      </a:r>
                    </a:p>
                  </a:txBody>
                  <a:tcPr/>
                </a:tc>
                <a:tc>
                  <a:txBody>
                    <a:bodyPr/>
                    <a:lstStyle/>
                    <a:p>
                      <a:pPr algn="ctr"/>
                      <a:r>
                        <a:rPr lang="en-US" dirty="0"/>
                        <a:t>L</a:t>
                      </a:r>
                    </a:p>
                  </a:txBody>
                  <a:tcPr/>
                </a:tc>
                <a:extLst>
                  <a:ext uri="{0D108BD9-81ED-4DB2-BD59-A6C34878D82A}">
                    <a16:rowId xmlns:a16="http://schemas.microsoft.com/office/drawing/2014/main" val="2129599458"/>
                  </a:ext>
                </a:extLst>
              </a:tr>
              <a:tr h="314476">
                <a:tc>
                  <a:txBody>
                    <a:bodyPr/>
                    <a:lstStyle/>
                    <a:p>
                      <a:pPr algn="ctr"/>
                      <a:r>
                        <a:rPr lang="en-US" dirty="0"/>
                        <a:t>L</a:t>
                      </a:r>
                    </a:p>
                  </a:txBody>
                  <a:tcPr/>
                </a:tc>
                <a:tc>
                  <a:txBody>
                    <a:bodyPr/>
                    <a:lstStyle/>
                    <a:p>
                      <a:pPr algn="ctr"/>
                      <a:r>
                        <a:rPr lang="en-US" dirty="0"/>
                        <a:t>H</a:t>
                      </a:r>
                    </a:p>
                  </a:txBody>
                  <a:tcPr/>
                </a:tc>
                <a:tc>
                  <a:txBody>
                    <a:bodyPr/>
                    <a:lstStyle/>
                    <a:p>
                      <a:pPr algn="ctr"/>
                      <a:r>
                        <a:rPr lang="en-US" dirty="0"/>
                        <a:t>H</a:t>
                      </a:r>
                    </a:p>
                  </a:txBody>
                  <a:tcPr/>
                </a:tc>
                <a:tc>
                  <a:txBody>
                    <a:bodyPr/>
                    <a:lstStyle/>
                    <a:p>
                      <a:pPr algn="ctr"/>
                      <a:r>
                        <a:rPr lang="en-US" dirty="0"/>
                        <a:t>L</a:t>
                      </a:r>
                    </a:p>
                  </a:txBody>
                  <a:tcPr/>
                </a:tc>
                <a:extLst>
                  <a:ext uri="{0D108BD9-81ED-4DB2-BD59-A6C34878D82A}">
                    <a16:rowId xmlns:a16="http://schemas.microsoft.com/office/drawing/2014/main" val="690471424"/>
                  </a:ext>
                </a:extLst>
              </a:tr>
              <a:tr h="314476">
                <a:tc>
                  <a:txBody>
                    <a:bodyPr/>
                    <a:lstStyle/>
                    <a:p>
                      <a:pPr algn="ctr"/>
                      <a:r>
                        <a:rPr lang="en-US" dirty="0"/>
                        <a:t>L</a:t>
                      </a:r>
                    </a:p>
                  </a:txBody>
                  <a:tcPr/>
                </a:tc>
                <a:tc>
                  <a:txBody>
                    <a:bodyPr/>
                    <a:lstStyle/>
                    <a:p>
                      <a:pPr algn="ctr"/>
                      <a:r>
                        <a:rPr lang="en-US" dirty="0"/>
                        <a:t>L</a:t>
                      </a:r>
                    </a:p>
                  </a:txBody>
                  <a:tcPr/>
                </a:tc>
                <a:tc>
                  <a:txBody>
                    <a:bodyPr/>
                    <a:lstStyle/>
                    <a:p>
                      <a:pPr algn="ctr"/>
                      <a:r>
                        <a:rPr lang="en-US" dirty="0"/>
                        <a:t>L</a:t>
                      </a:r>
                    </a:p>
                  </a:txBody>
                  <a:tcPr/>
                </a:tc>
                <a:tc>
                  <a:txBody>
                    <a:bodyPr/>
                    <a:lstStyle/>
                    <a:p>
                      <a:pPr algn="ctr"/>
                      <a:r>
                        <a:rPr lang="en-US" dirty="0"/>
                        <a:t>L</a:t>
                      </a:r>
                    </a:p>
                  </a:txBody>
                  <a:tcPr/>
                </a:tc>
                <a:extLst>
                  <a:ext uri="{0D108BD9-81ED-4DB2-BD59-A6C34878D82A}">
                    <a16:rowId xmlns:a16="http://schemas.microsoft.com/office/drawing/2014/main" val="2374924831"/>
                  </a:ext>
                </a:extLst>
              </a:tr>
            </a:tbl>
          </a:graphicData>
        </a:graphic>
      </p:graphicFrame>
      <p:sp>
        <p:nvSpPr>
          <p:cNvPr id="56" name="TextBox 55">
            <a:extLst>
              <a:ext uri="{FF2B5EF4-FFF2-40B4-BE49-F238E27FC236}">
                <a16:creationId xmlns:a16="http://schemas.microsoft.com/office/drawing/2014/main" id="{FFA6825B-1C44-45E6-A2C8-166CBA07152A}"/>
              </a:ext>
            </a:extLst>
          </p:cNvPr>
          <p:cNvSpPr txBox="1"/>
          <p:nvPr/>
        </p:nvSpPr>
        <p:spPr>
          <a:xfrm>
            <a:off x="4876800" y="5105400"/>
            <a:ext cx="3886200" cy="830997"/>
          </a:xfrm>
          <a:prstGeom prst="rect">
            <a:avLst/>
          </a:prstGeom>
          <a:noFill/>
        </p:spPr>
        <p:txBody>
          <a:bodyPr wrap="square" rtlCol="0">
            <a:spAutoFit/>
          </a:bodyPr>
          <a:lstStyle/>
          <a:p>
            <a:pPr algn="ctr"/>
            <a:r>
              <a:rPr lang="en-US" dirty="0">
                <a:solidFill>
                  <a:srgbClr val="FF0000"/>
                </a:solidFill>
              </a:rPr>
              <a:t>At any given time, only one driver drives the bus.</a:t>
            </a:r>
          </a:p>
        </p:txBody>
      </p:sp>
    </p:spTree>
    <p:extLst>
      <p:ext uri="{BB962C8B-B14F-4D97-AF65-F5344CB8AC3E}">
        <p14:creationId xmlns:p14="http://schemas.microsoft.com/office/powerpoint/2010/main" val="12200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9"/>
          <p:cNvSpPr>
            <a:spLocks noGrp="1" noChangeArrowheads="1"/>
          </p:cNvSpPr>
          <p:nvPr>
            <p:ph type="title"/>
          </p:nvPr>
        </p:nvSpPr>
        <p:spPr bwMode="auto">
          <a:xfrm>
            <a:off x="685800" y="762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4000">
                <a:solidFill>
                  <a:srgbClr val="C00000"/>
                </a:solidFill>
              </a:rPr>
              <a:t>Interfacing with Simple I/O Devices </a:t>
            </a:r>
          </a:p>
        </p:txBody>
      </p:sp>
      <p:sp>
        <p:nvSpPr>
          <p:cNvPr id="43011" name="Line 10"/>
          <p:cNvSpPr>
            <a:spLocks noChangeShapeType="1"/>
          </p:cNvSpPr>
          <p:nvPr/>
        </p:nvSpPr>
        <p:spPr bwMode="auto">
          <a:xfrm>
            <a:off x="609600" y="838200"/>
            <a:ext cx="7924800" cy="0"/>
          </a:xfrm>
          <a:prstGeom prst="line">
            <a:avLst/>
          </a:prstGeom>
          <a:noFill/>
          <a:ln w="57150" cmpd="thinThick">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12" name="Rectangle 11"/>
          <p:cNvSpPr>
            <a:spLocks noChangeArrowheads="1"/>
          </p:cNvSpPr>
          <p:nvPr/>
        </p:nvSpPr>
        <p:spPr bwMode="auto">
          <a:xfrm>
            <a:off x="381000" y="10668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a:t>
            </a:r>
            <a:r>
              <a:rPr lang="en-US" altLang="en-US">
                <a:solidFill>
                  <a:srgbClr val="C00000"/>
                </a:solidFill>
              </a:rPr>
              <a:t>Interfacing with LEDs:</a:t>
            </a:r>
          </a:p>
          <a:p>
            <a:pPr>
              <a:spcBef>
                <a:spcPct val="20000"/>
              </a:spcBef>
              <a:buClr>
                <a:srgbClr val="C00000"/>
              </a:buClr>
              <a:buFont typeface="Wingdings" pitchFamily="2" charset="2"/>
              <a:buChar char="Ø"/>
            </a:pPr>
            <a:r>
              <a:rPr lang="en-US" altLang="en-US"/>
              <a:t>The LEDs are often used to indicate the system operation mode, whether power is turned on, whether system operation is normal, and so forth.</a:t>
            </a:r>
          </a:p>
          <a:p>
            <a:pPr>
              <a:spcBef>
                <a:spcPct val="20000"/>
              </a:spcBef>
              <a:buClr>
                <a:srgbClr val="C00000"/>
              </a:buClr>
              <a:buFont typeface="Wingdings" pitchFamily="2" charset="2"/>
              <a:buChar char="Ø"/>
            </a:pPr>
            <a:r>
              <a:rPr lang="en-US" altLang="en-US"/>
              <a:t>An LED can illuminate when it is forward biased and has sufficient current flowing through it.</a:t>
            </a:r>
          </a:p>
          <a:p>
            <a:pPr>
              <a:spcBef>
                <a:spcPct val="20000"/>
              </a:spcBef>
              <a:buClr>
                <a:srgbClr val="C00000"/>
              </a:buClr>
              <a:buFont typeface="Wingdings" pitchFamily="2" charset="2"/>
              <a:buChar char="Ø"/>
            </a:pPr>
            <a:r>
              <a:rPr lang="en-US" altLang="en-US"/>
              <a:t>The current required to light a LED may range from a few to more than 10 mA.</a:t>
            </a:r>
          </a:p>
          <a:p>
            <a:pPr>
              <a:spcBef>
                <a:spcPct val="20000"/>
              </a:spcBef>
              <a:buClr>
                <a:srgbClr val="C00000"/>
              </a:buClr>
              <a:buFont typeface="Wingdings" pitchFamily="2" charset="2"/>
              <a:buChar char="Ø"/>
            </a:pPr>
            <a:r>
              <a:rPr lang="en-US" altLang="en-US"/>
              <a:t>The voltage drop across the LED can range from 1.6 V to more than 2.2 V.</a:t>
            </a:r>
          </a:p>
          <a:p>
            <a:pPr>
              <a:spcBef>
                <a:spcPct val="20000"/>
              </a:spcBef>
              <a:buClr>
                <a:srgbClr val="C00000"/>
              </a:buClr>
              <a:buFont typeface="Wingdings" pitchFamily="2" charset="2"/>
              <a:buChar char="Ø"/>
            </a:pPr>
            <a:r>
              <a:rPr lang="en-US" altLang="en-US"/>
              <a:t>There are three different methods for interfacing with LEDs.</a:t>
            </a:r>
          </a:p>
          <a:p>
            <a:pPr>
              <a:spcBef>
                <a:spcPct val="20000"/>
              </a:spcBef>
              <a:buClr>
                <a:srgbClr val="C00000"/>
              </a:buClr>
              <a:buFont typeface="Wingdings" pitchFamily="2" charset="2"/>
              <a:buChar char="Ø"/>
            </a:pPr>
            <a:r>
              <a:rPr lang="en-US" altLang="en-US"/>
              <a:t>The first two methods are only recommended for use with LEDs that need only 1 to 2 mA to produce enough brightness.</a:t>
            </a:r>
            <a:endParaRPr lang="en-US" altLang="en-US" sz="2000">
              <a:latin typeface="Arial" charset="0"/>
            </a:endParaRPr>
          </a:p>
        </p:txBody>
      </p:sp>
      <p:sp>
        <p:nvSpPr>
          <p:cNvPr id="4301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30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30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65E72A2-97AD-4033-889A-168B0452EA87}" type="slidenum">
              <a:rPr lang="en-US" altLang="en-US" sz="1600">
                <a:solidFill>
                  <a:srgbClr val="C00000"/>
                </a:solidFill>
              </a:rPr>
              <a:pPr/>
              <a:t>33</a:t>
            </a:fld>
            <a:endParaRPr lang="en-US" altLang="en-US" sz="1600" b="0" i="0">
              <a:solidFill>
                <a:srgbClr val="C000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1"/>
          <p:cNvSpPr>
            <a:spLocks noGrp="1" noChangeArrowheads="1"/>
          </p:cNvSpPr>
          <p:nvPr>
            <p:ph type="title"/>
          </p:nvPr>
        </p:nvSpPr>
        <p:spPr bwMode="auto">
          <a:xfrm>
            <a:off x="304800" y="76200"/>
            <a:ext cx="777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lang="en-US" altLang="en-US" sz="2000" u="sng">
                <a:solidFill>
                  <a:srgbClr val="C00000"/>
                </a:solidFill>
              </a:rPr>
              <a:t>Interfacing with Simple I/O Devices </a:t>
            </a:r>
            <a:r>
              <a:rPr lang="en-US" altLang="en-US" sz="2000" i="1" u="sng">
                <a:solidFill>
                  <a:srgbClr val="C00000"/>
                </a:solidFill>
              </a:rPr>
              <a:t>cont’d …</a:t>
            </a:r>
            <a:r>
              <a:rPr lang="en-US" altLang="en-US" sz="2000" u="sng">
                <a:solidFill>
                  <a:srgbClr val="C00000"/>
                </a:solidFill>
              </a:rPr>
              <a:t> </a:t>
            </a:r>
          </a:p>
        </p:txBody>
      </p:sp>
      <p:grpSp>
        <p:nvGrpSpPr>
          <p:cNvPr id="44035" name="Group 30"/>
          <p:cNvGrpSpPr>
            <a:grpSpLocks/>
          </p:cNvGrpSpPr>
          <p:nvPr/>
        </p:nvGrpSpPr>
        <p:grpSpPr bwMode="auto">
          <a:xfrm>
            <a:off x="1322388" y="1143000"/>
            <a:ext cx="658812" cy="228600"/>
            <a:chOff x="833" y="912"/>
            <a:chExt cx="297" cy="96"/>
          </a:xfrm>
        </p:grpSpPr>
        <p:sp>
          <p:nvSpPr>
            <p:cNvPr id="44108" name="Line 22"/>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9" name="Line 23"/>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0" name="Line 24"/>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1" name="Line 25"/>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2" name="Line 26"/>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3" name="Line 27"/>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4" name="Line 28"/>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6" name="Group 49"/>
          <p:cNvGrpSpPr>
            <a:grpSpLocks/>
          </p:cNvGrpSpPr>
          <p:nvPr/>
        </p:nvGrpSpPr>
        <p:grpSpPr bwMode="auto">
          <a:xfrm>
            <a:off x="2238375" y="1643063"/>
            <a:ext cx="304800" cy="304800"/>
            <a:chOff x="2304" y="912"/>
            <a:chExt cx="192" cy="192"/>
          </a:xfrm>
        </p:grpSpPr>
        <p:sp>
          <p:nvSpPr>
            <p:cNvPr id="44106" name="AutoShape 47"/>
            <p:cNvSpPr>
              <a:spLocks noChangeArrowheads="1"/>
            </p:cNvSpPr>
            <p:nvPr/>
          </p:nvSpPr>
          <p:spPr bwMode="auto">
            <a:xfrm flipV="1">
              <a:off x="2304" y="912"/>
              <a:ext cx="192" cy="192"/>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107" name="Line 48"/>
            <p:cNvSpPr>
              <a:spLocks noChangeShapeType="1"/>
            </p:cNvSpPr>
            <p:nvPr/>
          </p:nvSpPr>
          <p:spPr bwMode="auto">
            <a:xfrm>
              <a:off x="2304" y="110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7" name="Group 50"/>
          <p:cNvGrpSpPr>
            <a:grpSpLocks/>
          </p:cNvGrpSpPr>
          <p:nvPr/>
        </p:nvGrpSpPr>
        <p:grpSpPr bwMode="auto">
          <a:xfrm>
            <a:off x="4876800" y="1676400"/>
            <a:ext cx="304800" cy="304800"/>
            <a:chOff x="2304" y="912"/>
            <a:chExt cx="192" cy="192"/>
          </a:xfrm>
        </p:grpSpPr>
        <p:sp>
          <p:nvSpPr>
            <p:cNvPr id="44104" name="AutoShape 51"/>
            <p:cNvSpPr>
              <a:spLocks noChangeArrowheads="1"/>
            </p:cNvSpPr>
            <p:nvPr/>
          </p:nvSpPr>
          <p:spPr bwMode="auto">
            <a:xfrm flipV="1">
              <a:off x="2304" y="912"/>
              <a:ext cx="192" cy="192"/>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105" name="Line 52"/>
            <p:cNvSpPr>
              <a:spLocks noChangeShapeType="1"/>
            </p:cNvSpPr>
            <p:nvPr/>
          </p:nvSpPr>
          <p:spPr bwMode="auto">
            <a:xfrm>
              <a:off x="2304" y="110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8" name="Group 53"/>
          <p:cNvGrpSpPr>
            <a:grpSpLocks/>
          </p:cNvGrpSpPr>
          <p:nvPr/>
        </p:nvGrpSpPr>
        <p:grpSpPr bwMode="auto">
          <a:xfrm>
            <a:off x="7543800" y="1295400"/>
            <a:ext cx="304800" cy="304800"/>
            <a:chOff x="2304" y="912"/>
            <a:chExt cx="192" cy="192"/>
          </a:xfrm>
        </p:grpSpPr>
        <p:sp>
          <p:nvSpPr>
            <p:cNvPr id="44102" name="AutoShape 54"/>
            <p:cNvSpPr>
              <a:spLocks noChangeArrowheads="1"/>
            </p:cNvSpPr>
            <p:nvPr/>
          </p:nvSpPr>
          <p:spPr bwMode="auto">
            <a:xfrm flipV="1">
              <a:off x="2304" y="912"/>
              <a:ext cx="192" cy="192"/>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103" name="Line 55"/>
            <p:cNvSpPr>
              <a:spLocks noChangeShapeType="1"/>
            </p:cNvSpPr>
            <p:nvPr/>
          </p:nvSpPr>
          <p:spPr bwMode="auto">
            <a:xfrm>
              <a:off x="2304" y="110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9" name="Group 60"/>
          <p:cNvGrpSpPr>
            <a:grpSpLocks/>
          </p:cNvGrpSpPr>
          <p:nvPr/>
        </p:nvGrpSpPr>
        <p:grpSpPr bwMode="auto">
          <a:xfrm>
            <a:off x="7010400" y="2590800"/>
            <a:ext cx="360363" cy="304800"/>
            <a:chOff x="2592" y="1632"/>
            <a:chExt cx="227" cy="192"/>
          </a:xfrm>
        </p:grpSpPr>
        <p:sp>
          <p:nvSpPr>
            <p:cNvPr id="44100" name="AutoShape 57"/>
            <p:cNvSpPr>
              <a:spLocks noChangeArrowheads="1"/>
            </p:cNvSpPr>
            <p:nvPr/>
          </p:nvSpPr>
          <p:spPr bwMode="auto">
            <a:xfrm rot="16200000" flipV="1">
              <a:off x="2592" y="1632"/>
              <a:ext cx="192" cy="192"/>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101" name="Oval 59"/>
            <p:cNvSpPr>
              <a:spLocks noChangeArrowheads="1"/>
            </p:cNvSpPr>
            <p:nvPr/>
          </p:nvSpPr>
          <p:spPr bwMode="auto">
            <a:xfrm>
              <a:off x="2771" y="1699"/>
              <a:ext cx="48" cy="48"/>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44040" name="Group 62"/>
          <p:cNvGrpSpPr>
            <a:grpSpLocks/>
          </p:cNvGrpSpPr>
          <p:nvPr/>
        </p:nvGrpSpPr>
        <p:grpSpPr bwMode="auto">
          <a:xfrm>
            <a:off x="4038600" y="2362200"/>
            <a:ext cx="658813" cy="228600"/>
            <a:chOff x="833" y="912"/>
            <a:chExt cx="297" cy="96"/>
          </a:xfrm>
        </p:grpSpPr>
        <p:sp>
          <p:nvSpPr>
            <p:cNvPr id="44093" name="Line 63"/>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4" name="Line 64"/>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65"/>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6" name="Line 66"/>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7" name="Line 67"/>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8" name="Line 68"/>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9" name="Line 69"/>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1" name="Group 70"/>
          <p:cNvGrpSpPr>
            <a:grpSpLocks/>
          </p:cNvGrpSpPr>
          <p:nvPr/>
        </p:nvGrpSpPr>
        <p:grpSpPr bwMode="auto">
          <a:xfrm rot="5400000">
            <a:off x="7404893" y="2043907"/>
            <a:ext cx="658813" cy="228600"/>
            <a:chOff x="833" y="912"/>
            <a:chExt cx="297" cy="96"/>
          </a:xfrm>
        </p:grpSpPr>
        <p:sp>
          <p:nvSpPr>
            <p:cNvPr id="44086" name="Line 71"/>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7" name="Line 72"/>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8" name="Line 73"/>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9" name="Line 74"/>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0" name="Line 75"/>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76"/>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77"/>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2" name="Line 78"/>
          <p:cNvSpPr>
            <a:spLocks noChangeShapeType="1"/>
          </p:cNvSpPr>
          <p:nvPr/>
        </p:nvSpPr>
        <p:spPr bwMode="auto">
          <a:xfrm>
            <a:off x="866775" y="1285875"/>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Line 79"/>
          <p:cNvSpPr>
            <a:spLocks noChangeShapeType="1"/>
          </p:cNvSpPr>
          <p:nvPr/>
        </p:nvSpPr>
        <p:spPr bwMode="auto">
          <a:xfrm>
            <a:off x="1960563" y="1208088"/>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4" name="Line 80"/>
          <p:cNvSpPr>
            <a:spLocks noChangeShapeType="1"/>
          </p:cNvSpPr>
          <p:nvPr/>
        </p:nvSpPr>
        <p:spPr bwMode="auto">
          <a:xfrm>
            <a:off x="6553200" y="27432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5" name="Line 81"/>
          <p:cNvSpPr>
            <a:spLocks noChangeShapeType="1"/>
          </p:cNvSpPr>
          <p:nvPr/>
        </p:nvSpPr>
        <p:spPr bwMode="auto">
          <a:xfrm>
            <a:off x="47244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Line 82"/>
          <p:cNvSpPr>
            <a:spLocks noChangeShapeType="1"/>
          </p:cNvSpPr>
          <p:nvPr/>
        </p:nvSpPr>
        <p:spPr bwMode="auto">
          <a:xfrm rot="5400000">
            <a:off x="2178050" y="1423988"/>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7" name="Line 83"/>
          <p:cNvSpPr>
            <a:spLocks noChangeShapeType="1"/>
          </p:cNvSpPr>
          <p:nvPr/>
        </p:nvSpPr>
        <p:spPr bwMode="auto">
          <a:xfrm rot="5400000">
            <a:off x="2007394" y="2337594"/>
            <a:ext cx="763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8" name="Line 84"/>
          <p:cNvSpPr>
            <a:spLocks noChangeShapeType="1"/>
          </p:cNvSpPr>
          <p:nvPr/>
        </p:nvSpPr>
        <p:spPr bwMode="auto">
          <a:xfrm rot="5400000">
            <a:off x="7658100" y="26289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9" name="Line 85"/>
          <p:cNvSpPr>
            <a:spLocks noChangeShapeType="1"/>
          </p:cNvSpPr>
          <p:nvPr/>
        </p:nvSpPr>
        <p:spPr bwMode="auto">
          <a:xfrm rot="5400000">
            <a:off x="4876800" y="1524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50" name="Group 88"/>
          <p:cNvGrpSpPr>
            <a:grpSpLocks/>
          </p:cNvGrpSpPr>
          <p:nvPr/>
        </p:nvGrpSpPr>
        <p:grpSpPr bwMode="auto">
          <a:xfrm>
            <a:off x="2235200" y="2735263"/>
            <a:ext cx="304800" cy="142875"/>
            <a:chOff x="816" y="2784"/>
            <a:chExt cx="192" cy="90"/>
          </a:xfrm>
        </p:grpSpPr>
        <p:sp>
          <p:nvSpPr>
            <p:cNvPr id="44083" name="Line 61"/>
            <p:cNvSpPr>
              <a:spLocks noChangeShapeType="1"/>
            </p:cNvSpPr>
            <p:nvPr/>
          </p:nvSpPr>
          <p:spPr bwMode="auto">
            <a:xfrm>
              <a:off x="816" y="278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Line 86"/>
            <p:cNvSpPr>
              <a:spLocks noChangeShapeType="1"/>
            </p:cNvSpPr>
            <p:nvPr/>
          </p:nvSpPr>
          <p:spPr bwMode="auto">
            <a:xfrm>
              <a:off x="864" y="283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Line 87"/>
            <p:cNvSpPr>
              <a:spLocks noChangeShapeType="1"/>
            </p:cNvSpPr>
            <p:nvPr/>
          </p:nvSpPr>
          <p:spPr bwMode="auto">
            <a:xfrm>
              <a:off x="887" y="2874"/>
              <a:ext cx="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51" name="Line 89"/>
          <p:cNvSpPr>
            <a:spLocks noChangeShapeType="1"/>
          </p:cNvSpPr>
          <p:nvPr/>
        </p:nvSpPr>
        <p:spPr bwMode="auto">
          <a:xfrm rot="5400000">
            <a:off x="7543800" y="1143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2" name="Line 90"/>
          <p:cNvSpPr>
            <a:spLocks noChangeShapeType="1"/>
          </p:cNvSpPr>
          <p:nvPr/>
        </p:nvSpPr>
        <p:spPr bwMode="auto">
          <a:xfrm rot="5400000">
            <a:off x="4800600" y="22098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91"/>
          <p:cNvSpPr>
            <a:spLocks noChangeShapeType="1"/>
          </p:cNvSpPr>
          <p:nvPr/>
        </p:nvSpPr>
        <p:spPr bwMode="auto">
          <a:xfrm>
            <a:off x="7391400" y="27432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92"/>
          <p:cNvSpPr>
            <a:spLocks noChangeShapeType="1"/>
          </p:cNvSpPr>
          <p:nvPr/>
        </p:nvSpPr>
        <p:spPr bwMode="auto">
          <a:xfrm>
            <a:off x="3733800" y="2514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93"/>
          <p:cNvSpPr>
            <a:spLocks noChangeShapeType="1"/>
          </p:cNvSpPr>
          <p:nvPr/>
        </p:nvSpPr>
        <p:spPr bwMode="auto">
          <a:xfrm rot="5400000">
            <a:off x="7581900" y="17145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Text Box 94"/>
          <p:cNvSpPr txBox="1">
            <a:spLocks noChangeArrowheads="1"/>
          </p:cNvSpPr>
          <p:nvPr/>
        </p:nvSpPr>
        <p:spPr bwMode="auto">
          <a:xfrm>
            <a:off x="6553200" y="22860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74HC04</a:t>
            </a:r>
          </a:p>
        </p:txBody>
      </p:sp>
      <p:sp>
        <p:nvSpPr>
          <p:cNvPr id="44057" name="Text Box 95"/>
          <p:cNvSpPr txBox="1">
            <a:spLocks noChangeArrowheads="1"/>
          </p:cNvSpPr>
          <p:nvPr/>
        </p:nvSpPr>
        <p:spPr bwMode="auto">
          <a:xfrm>
            <a:off x="5943600" y="2438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Port Pin</a:t>
            </a:r>
          </a:p>
        </p:txBody>
      </p:sp>
      <p:sp>
        <p:nvSpPr>
          <p:cNvPr id="44058" name="Text Box 96"/>
          <p:cNvSpPr txBox="1">
            <a:spLocks noChangeArrowheads="1"/>
          </p:cNvSpPr>
          <p:nvPr/>
        </p:nvSpPr>
        <p:spPr bwMode="auto">
          <a:xfrm>
            <a:off x="3124200" y="22098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Port Pin</a:t>
            </a:r>
          </a:p>
        </p:txBody>
      </p:sp>
      <p:sp>
        <p:nvSpPr>
          <p:cNvPr id="44059" name="Text Box 97"/>
          <p:cNvSpPr txBox="1">
            <a:spLocks noChangeArrowheads="1"/>
          </p:cNvSpPr>
          <p:nvPr/>
        </p:nvSpPr>
        <p:spPr bwMode="auto">
          <a:xfrm>
            <a:off x="228600" y="9906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Port Pin</a:t>
            </a:r>
          </a:p>
        </p:txBody>
      </p:sp>
      <p:sp>
        <p:nvSpPr>
          <p:cNvPr id="44060" name="Text Box 98"/>
          <p:cNvSpPr txBox="1">
            <a:spLocks noChangeArrowheads="1"/>
          </p:cNvSpPr>
          <p:nvPr/>
        </p:nvSpPr>
        <p:spPr bwMode="auto">
          <a:xfrm>
            <a:off x="7315200" y="685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V</a:t>
            </a:r>
            <a:r>
              <a:rPr lang="en-US" altLang="en-US" sz="1600" b="1" baseline="-25000"/>
              <a:t>CC</a:t>
            </a:r>
            <a:endParaRPr lang="en-US" altLang="en-US" sz="1600" b="1"/>
          </a:p>
        </p:txBody>
      </p:sp>
      <p:sp>
        <p:nvSpPr>
          <p:cNvPr id="44061" name="Text Box 99"/>
          <p:cNvSpPr txBox="1">
            <a:spLocks noChangeArrowheads="1"/>
          </p:cNvSpPr>
          <p:nvPr/>
        </p:nvSpPr>
        <p:spPr bwMode="auto">
          <a:xfrm>
            <a:off x="4648200" y="1066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V</a:t>
            </a:r>
            <a:r>
              <a:rPr lang="en-US" altLang="en-US" sz="1600" b="1" baseline="-25000"/>
              <a:t>CC</a:t>
            </a:r>
            <a:endParaRPr lang="en-US" altLang="en-US" sz="1600" b="1"/>
          </a:p>
        </p:txBody>
      </p:sp>
      <p:sp>
        <p:nvSpPr>
          <p:cNvPr id="44062" name="Text Box 100"/>
          <p:cNvSpPr txBox="1">
            <a:spLocks noChangeArrowheads="1"/>
          </p:cNvSpPr>
          <p:nvPr/>
        </p:nvSpPr>
        <p:spPr bwMode="auto">
          <a:xfrm>
            <a:off x="7620000" y="19812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R</a:t>
            </a:r>
            <a:r>
              <a:rPr lang="en-US" altLang="en-US" sz="1600" b="1" baseline="-25000"/>
              <a:t>3</a:t>
            </a:r>
            <a:endParaRPr lang="en-US" altLang="en-US" sz="1600" b="1"/>
          </a:p>
        </p:txBody>
      </p:sp>
      <p:sp>
        <p:nvSpPr>
          <p:cNvPr id="44063" name="Text Box 101"/>
          <p:cNvSpPr txBox="1">
            <a:spLocks noChangeArrowheads="1"/>
          </p:cNvSpPr>
          <p:nvPr/>
        </p:nvSpPr>
        <p:spPr bwMode="auto">
          <a:xfrm>
            <a:off x="3962400" y="20574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R</a:t>
            </a:r>
            <a:r>
              <a:rPr lang="en-US" altLang="en-US" sz="1600" b="1" baseline="-25000"/>
              <a:t>2</a:t>
            </a:r>
            <a:endParaRPr lang="en-US" altLang="en-US" sz="1600" b="1"/>
          </a:p>
        </p:txBody>
      </p:sp>
      <p:sp>
        <p:nvSpPr>
          <p:cNvPr id="44064" name="Text Box 102"/>
          <p:cNvSpPr txBox="1">
            <a:spLocks noChangeArrowheads="1"/>
          </p:cNvSpPr>
          <p:nvPr/>
        </p:nvSpPr>
        <p:spPr bwMode="auto">
          <a:xfrm>
            <a:off x="1219200" y="8382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R</a:t>
            </a:r>
            <a:r>
              <a:rPr lang="en-US" altLang="en-US" sz="1600" b="1" baseline="-25000"/>
              <a:t>1</a:t>
            </a:r>
            <a:endParaRPr lang="en-US" altLang="en-US" sz="1600" b="1"/>
          </a:p>
        </p:txBody>
      </p:sp>
      <p:sp>
        <p:nvSpPr>
          <p:cNvPr id="44065" name="Text Box 103"/>
          <p:cNvSpPr txBox="1">
            <a:spLocks noChangeArrowheads="1"/>
          </p:cNvSpPr>
          <p:nvPr/>
        </p:nvSpPr>
        <p:spPr bwMode="auto">
          <a:xfrm>
            <a:off x="457200" y="304800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1. Positive Direct Drive</a:t>
            </a:r>
          </a:p>
        </p:txBody>
      </p:sp>
      <p:sp>
        <p:nvSpPr>
          <p:cNvPr id="44066" name="Text Box 104"/>
          <p:cNvSpPr txBox="1">
            <a:spLocks noChangeArrowheads="1"/>
          </p:cNvSpPr>
          <p:nvPr/>
        </p:nvSpPr>
        <p:spPr bwMode="auto">
          <a:xfrm>
            <a:off x="2971800" y="304800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2. Inverse Direct Drive</a:t>
            </a:r>
          </a:p>
        </p:txBody>
      </p:sp>
      <p:sp>
        <p:nvSpPr>
          <p:cNvPr id="44067" name="Text Box 105"/>
          <p:cNvSpPr txBox="1">
            <a:spLocks noChangeArrowheads="1"/>
          </p:cNvSpPr>
          <p:nvPr/>
        </p:nvSpPr>
        <p:spPr bwMode="auto">
          <a:xfrm>
            <a:off x="5943600" y="304800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3. Buffered Drive</a:t>
            </a:r>
          </a:p>
        </p:txBody>
      </p:sp>
      <p:grpSp>
        <p:nvGrpSpPr>
          <p:cNvPr id="44068" name="Group 108"/>
          <p:cNvGrpSpPr>
            <a:grpSpLocks/>
          </p:cNvGrpSpPr>
          <p:nvPr/>
        </p:nvGrpSpPr>
        <p:grpSpPr bwMode="auto">
          <a:xfrm>
            <a:off x="7772400" y="1643063"/>
            <a:ext cx="228600" cy="304800"/>
            <a:chOff x="1104" y="2640"/>
            <a:chExt cx="144" cy="192"/>
          </a:xfrm>
        </p:grpSpPr>
        <p:sp>
          <p:nvSpPr>
            <p:cNvPr id="44081" name="Line 106"/>
            <p:cNvSpPr>
              <a:spLocks noChangeShapeType="1"/>
            </p:cNvSpPr>
            <p:nvPr/>
          </p:nvSpPr>
          <p:spPr bwMode="auto">
            <a:xfrm>
              <a:off x="1104" y="2688"/>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82" name="Line 107"/>
            <p:cNvSpPr>
              <a:spLocks noChangeShapeType="1"/>
            </p:cNvSpPr>
            <p:nvPr/>
          </p:nvSpPr>
          <p:spPr bwMode="auto">
            <a:xfrm>
              <a:off x="1152" y="2640"/>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4069" name="Group 109"/>
          <p:cNvGrpSpPr>
            <a:grpSpLocks/>
          </p:cNvGrpSpPr>
          <p:nvPr/>
        </p:nvGrpSpPr>
        <p:grpSpPr bwMode="auto">
          <a:xfrm>
            <a:off x="5065713" y="2019300"/>
            <a:ext cx="228600" cy="304800"/>
            <a:chOff x="1104" y="2640"/>
            <a:chExt cx="144" cy="192"/>
          </a:xfrm>
        </p:grpSpPr>
        <p:sp>
          <p:nvSpPr>
            <p:cNvPr id="44079" name="Line 110"/>
            <p:cNvSpPr>
              <a:spLocks noChangeShapeType="1"/>
            </p:cNvSpPr>
            <p:nvPr/>
          </p:nvSpPr>
          <p:spPr bwMode="auto">
            <a:xfrm>
              <a:off x="1104" y="2688"/>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80" name="Line 111"/>
            <p:cNvSpPr>
              <a:spLocks noChangeShapeType="1"/>
            </p:cNvSpPr>
            <p:nvPr/>
          </p:nvSpPr>
          <p:spPr bwMode="auto">
            <a:xfrm>
              <a:off x="1152" y="2640"/>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4070" name="Group 112"/>
          <p:cNvGrpSpPr>
            <a:grpSpLocks/>
          </p:cNvGrpSpPr>
          <p:nvPr/>
        </p:nvGrpSpPr>
        <p:grpSpPr bwMode="auto">
          <a:xfrm>
            <a:off x="2420938" y="1992313"/>
            <a:ext cx="228600" cy="304800"/>
            <a:chOff x="1104" y="2640"/>
            <a:chExt cx="144" cy="192"/>
          </a:xfrm>
        </p:grpSpPr>
        <p:sp>
          <p:nvSpPr>
            <p:cNvPr id="44077" name="Line 113"/>
            <p:cNvSpPr>
              <a:spLocks noChangeShapeType="1"/>
            </p:cNvSpPr>
            <p:nvPr/>
          </p:nvSpPr>
          <p:spPr bwMode="auto">
            <a:xfrm>
              <a:off x="1104" y="2688"/>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78" name="Line 114"/>
            <p:cNvSpPr>
              <a:spLocks noChangeShapeType="1"/>
            </p:cNvSpPr>
            <p:nvPr/>
          </p:nvSpPr>
          <p:spPr bwMode="auto">
            <a:xfrm>
              <a:off x="1152" y="2640"/>
              <a:ext cx="96"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4071" name="Text Box 115"/>
          <p:cNvSpPr txBox="1">
            <a:spLocks noChangeArrowheads="1"/>
          </p:cNvSpPr>
          <p:nvPr/>
        </p:nvSpPr>
        <p:spPr bwMode="auto">
          <a:xfrm>
            <a:off x="533400" y="35814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An LED connected to a CMOS inverter through a current</a:t>
            </a:r>
          </a:p>
        </p:txBody>
      </p:sp>
      <p:sp>
        <p:nvSpPr>
          <p:cNvPr id="44072" name="Line 116"/>
          <p:cNvSpPr>
            <a:spLocks noChangeShapeType="1"/>
          </p:cNvSpPr>
          <p:nvPr/>
        </p:nvSpPr>
        <p:spPr bwMode="auto">
          <a:xfrm>
            <a:off x="381000" y="3581400"/>
            <a:ext cx="77724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Text Box 117"/>
          <p:cNvSpPr txBox="1">
            <a:spLocks noChangeArrowheads="1"/>
          </p:cNvSpPr>
          <p:nvPr/>
        </p:nvSpPr>
        <p:spPr bwMode="auto">
          <a:xfrm>
            <a:off x="304800" y="4038600"/>
            <a:ext cx="83058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C00000"/>
              </a:buClr>
              <a:buFont typeface="Wingdings" pitchFamily="2" charset="2"/>
              <a:buChar char="Ø"/>
            </a:pPr>
            <a:r>
              <a:rPr lang="en-US" altLang="en-US" sz="2200" dirty="0"/>
              <a:t>The circuit 3 is recommended for use with LEDs that need larger current to light.</a:t>
            </a:r>
          </a:p>
          <a:p>
            <a:pPr>
              <a:spcBef>
                <a:spcPct val="50000"/>
              </a:spcBef>
              <a:buClr>
                <a:srgbClr val="C00000"/>
              </a:buClr>
              <a:buFont typeface="Wingdings" pitchFamily="2" charset="2"/>
              <a:buChar char="Ø"/>
            </a:pPr>
            <a:r>
              <a:rPr lang="en-US" altLang="en-US" sz="2200" dirty="0"/>
              <a:t>Dragon12 has provided </a:t>
            </a:r>
            <a:r>
              <a:rPr lang="en-US" altLang="en-US" sz="2200" dirty="0">
                <a:solidFill>
                  <a:srgbClr val="FF0000"/>
                </a:solidFill>
              </a:rPr>
              <a:t>8 LEDs </a:t>
            </a:r>
            <a:r>
              <a:rPr lang="en-US" altLang="en-US" sz="2200" dirty="0"/>
              <a:t>which are connected to </a:t>
            </a:r>
            <a:r>
              <a:rPr lang="en-US" altLang="en-US" sz="2200" dirty="0">
                <a:solidFill>
                  <a:srgbClr val="FF0000"/>
                </a:solidFill>
              </a:rPr>
              <a:t>Port B</a:t>
            </a:r>
            <a:r>
              <a:rPr lang="en-US" altLang="en-US" sz="2200" dirty="0"/>
              <a:t>.</a:t>
            </a:r>
          </a:p>
          <a:p>
            <a:pPr>
              <a:spcBef>
                <a:spcPct val="50000"/>
              </a:spcBef>
              <a:buClr>
                <a:srgbClr val="C00000"/>
              </a:buClr>
              <a:buFont typeface="Wingdings" pitchFamily="2" charset="2"/>
              <a:buChar char="Ø"/>
            </a:pPr>
            <a:r>
              <a:rPr lang="en-US" altLang="en-US" sz="2200" dirty="0"/>
              <a:t>Bit </a:t>
            </a:r>
            <a:r>
              <a:rPr lang="en-US" altLang="en-US" sz="2200" dirty="0">
                <a:solidFill>
                  <a:srgbClr val="FF0000"/>
                </a:solidFill>
              </a:rPr>
              <a:t>1</a:t>
            </a:r>
            <a:r>
              <a:rPr lang="en-US" altLang="en-US" sz="2200" dirty="0"/>
              <a:t> of </a:t>
            </a:r>
            <a:r>
              <a:rPr lang="en-US" altLang="en-US" sz="2200" dirty="0">
                <a:solidFill>
                  <a:srgbClr val="FF0000"/>
                </a:solidFill>
              </a:rPr>
              <a:t>port J</a:t>
            </a:r>
            <a:r>
              <a:rPr lang="en-US" altLang="en-US" sz="2200" dirty="0"/>
              <a:t> is used to enable and disable these connections. If it is set to </a:t>
            </a:r>
            <a:r>
              <a:rPr lang="en-US" altLang="en-US" sz="2200" dirty="0">
                <a:solidFill>
                  <a:srgbClr val="FF0000"/>
                </a:solidFill>
              </a:rPr>
              <a:t>0</a:t>
            </a:r>
            <a:r>
              <a:rPr lang="en-US" altLang="en-US" sz="2200" dirty="0"/>
              <a:t> will </a:t>
            </a:r>
            <a:r>
              <a:rPr lang="en-US" altLang="en-US" sz="2200" dirty="0">
                <a:solidFill>
                  <a:srgbClr val="FF0000"/>
                </a:solidFill>
              </a:rPr>
              <a:t>enable</a:t>
            </a:r>
            <a:r>
              <a:rPr lang="en-US" altLang="en-US" sz="2200" dirty="0"/>
              <a:t> this function.</a:t>
            </a:r>
          </a:p>
        </p:txBody>
      </p:sp>
      <p:sp>
        <p:nvSpPr>
          <p:cNvPr id="4407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407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40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1E5D141-1523-4FD3-83B2-D855A8F75923}" type="slidenum">
              <a:rPr lang="en-US" altLang="en-US" sz="1600">
                <a:solidFill>
                  <a:srgbClr val="C00000"/>
                </a:solidFill>
              </a:rPr>
              <a:pPr/>
              <a:t>34</a:t>
            </a:fld>
            <a:endParaRPr lang="en-US" altLang="en-US" sz="1600" b="0" i="0">
              <a:solidFill>
                <a:srgbClr val="C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2"/>
          <p:cNvSpPr>
            <a:spLocks noGrp="1" noChangeArrowheads="1"/>
          </p:cNvSpPr>
          <p:nvPr>
            <p:ph type="title"/>
          </p:nvPr>
        </p:nvSpPr>
        <p:spPr bwMode="auto">
          <a:xfrm>
            <a:off x="304800" y="76200"/>
            <a:ext cx="7772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45059" name="Text Box 1033"/>
          <p:cNvSpPr txBox="1">
            <a:spLocks noChangeArrowheads="1"/>
          </p:cNvSpPr>
          <p:nvPr/>
        </p:nvSpPr>
        <p:spPr bwMode="auto">
          <a:xfrm>
            <a:off x="838200" y="457200"/>
            <a:ext cx="7696200" cy="6002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Function: Makes port B as a binary counter and displays it on LEDs.   *</a:t>
            </a:r>
          </a:p>
          <a:p>
            <a:r>
              <a:rPr lang="en-US" altLang="en-US" sz="1600" b="1">
                <a:latin typeface="Arial" charset="0"/>
              </a:rPr>
              <a:t>*****************************************************************************************</a:t>
            </a:r>
          </a:p>
          <a:p>
            <a:r>
              <a:rPr lang="en-US" altLang="en-US" sz="1600" b="1">
                <a:latin typeface="Arial" charset="0"/>
              </a:rPr>
              <a:t>#include	reg9s12.h</a:t>
            </a:r>
          </a:p>
          <a:p>
            <a:r>
              <a:rPr lang="en-US" altLang="en-US" sz="1600" b="1">
                <a:latin typeface="Arial" charset="0"/>
              </a:rPr>
              <a:t>        	org     	$1000		; program code</a:t>
            </a:r>
          </a:p>
          <a:p>
            <a:r>
              <a:rPr lang="en-US" altLang="en-US" sz="1600" b="1">
                <a:latin typeface="Arial" charset="0"/>
              </a:rPr>
              <a:t>start	ldaa	#$FF</a:t>
            </a:r>
          </a:p>
          <a:p>
            <a:r>
              <a:rPr lang="en-US" altLang="en-US" sz="1600" b="1">
                <a:latin typeface="Arial" charset="0"/>
              </a:rPr>
              <a:t>	staa	ddrb		; make port B an output port</a:t>
            </a:r>
          </a:p>
          <a:p>
            <a:r>
              <a:rPr lang="en-US" altLang="en-US" sz="1600" b="1">
                <a:latin typeface="Arial" charset="0"/>
              </a:rPr>
              <a:t>	staa 	ddrp		; make port P an output port</a:t>
            </a:r>
          </a:p>
          <a:p>
            <a:r>
              <a:rPr lang="en-US" altLang="en-US" sz="1600" b="1">
                <a:latin typeface="Arial" charset="0"/>
              </a:rPr>
              <a:t>	staa	ptp		; turn off 7-segment LED display</a:t>
            </a:r>
          </a:p>
          <a:p>
            <a:r>
              <a:rPr lang="en-US" altLang="en-US" sz="1600" b="1">
                <a:latin typeface="Arial" charset="0"/>
              </a:rPr>
              <a:t>	bset    	ddrj,$02        	; make bit 1 of port j output</a:t>
            </a:r>
          </a:p>
          <a:p>
            <a:r>
              <a:rPr lang="en-US" altLang="en-US" sz="1600" b="1">
                <a:latin typeface="Arial" charset="0"/>
              </a:rPr>
              <a:t>	bclr    	ptj,$02         	; clear bit 1 of port j to enable LEDs</a:t>
            </a:r>
          </a:p>
          <a:p>
            <a:r>
              <a:rPr lang="en-US" altLang="en-US" sz="1600" b="1">
                <a:latin typeface="Arial" charset="0"/>
              </a:rPr>
              <a:t>back	inca                    		; create a binary counter with 100 ms</a:t>
            </a:r>
          </a:p>
          <a:p>
            <a:r>
              <a:rPr lang="en-US" altLang="en-US" sz="1600" b="1">
                <a:latin typeface="Arial" charset="0"/>
              </a:rPr>
              <a:t>	staa 	portb          	; delay between counts</a:t>
            </a:r>
          </a:p>
          <a:p>
            <a:r>
              <a:rPr lang="en-US" altLang="en-US" sz="1600" b="1">
                <a:latin typeface="Arial" charset="0"/>
              </a:rPr>
              <a:t>	jsr	d_100ms           	 ;</a:t>
            </a:r>
          </a:p>
          <a:p>
            <a:r>
              <a:rPr lang="en-US" altLang="en-US" sz="1600" b="1">
                <a:latin typeface="Arial" charset="0"/>
              </a:rPr>
              <a:t>	jmp	back                	  ;</a:t>
            </a:r>
          </a:p>
          <a:p>
            <a:endParaRPr lang="en-US" altLang="en-US" sz="1600" b="1">
              <a:latin typeface="Arial" charset="0"/>
            </a:endParaRPr>
          </a:p>
          <a:p>
            <a:r>
              <a:rPr lang="en-US" altLang="en-US" sz="1600" b="1">
                <a:latin typeface="Arial" charset="0"/>
              </a:rPr>
              <a:t>d_100ms	ldab	#100		; delay 100 ms</a:t>
            </a:r>
          </a:p>
          <a:p>
            <a:r>
              <a:rPr lang="en-US" altLang="en-US" sz="1600" b="1">
                <a:latin typeface="Arial" charset="0"/>
              </a:rPr>
              <a:t>dly1	ldy	#6000		; 6000 x 4 = 24,000 cycles = 1ms</a:t>
            </a:r>
          </a:p>
          <a:p>
            <a:r>
              <a:rPr lang="en-US" altLang="en-US" sz="1600" b="1">
                <a:latin typeface="Arial" charset="0"/>
              </a:rPr>
              <a:t>dly	dey			; 1 cycle</a:t>
            </a:r>
          </a:p>
          <a:p>
            <a:r>
              <a:rPr lang="en-US" altLang="en-US" sz="1600" b="1">
                <a:latin typeface="Arial" charset="0"/>
              </a:rPr>
              <a:t>	bne	dly		; 3 cycles</a:t>
            </a:r>
          </a:p>
          <a:p>
            <a:r>
              <a:rPr lang="en-US" altLang="en-US" sz="1600" b="1">
                <a:latin typeface="Arial" charset="0"/>
              </a:rPr>
              <a:t>	dbne    b,dly1          		; continue till it is 100 ms</a:t>
            </a:r>
          </a:p>
          <a:p>
            <a:r>
              <a:rPr lang="en-US" altLang="en-US" sz="1600" b="1">
                <a:latin typeface="Arial" charset="0"/>
              </a:rPr>
              <a:t>	rts</a:t>
            </a:r>
          </a:p>
          <a:p>
            <a:endParaRPr lang="en-US" altLang="en-US" sz="1600" b="1">
              <a:latin typeface="Arial" charset="0"/>
            </a:endParaRPr>
          </a:p>
          <a:p>
            <a:r>
              <a:rPr lang="en-US" altLang="en-US" sz="1600" b="1">
                <a:latin typeface="Arial" charset="0"/>
              </a:rPr>
              <a:t>  	end</a:t>
            </a:r>
          </a:p>
        </p:txBody>
      </p:sp>
      <p:sp>
        <p:nvSpPr>
          <p:cNvPr id="4506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50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ED011F0-D521-4040-B8F8-3D5B11EDF39D}" type="slidenum">
              <a:rPr lang="en-US" altLang="en-US" sz="1600">
                <a:solidFill>
                  <a:srgbClr val="C00000"/>
                </a:solidFill>
              </a:rPr>
              <a:pPr/>
              <a:t>35</a:t>
            </a:fld>
            <a:endParaRPr lang="en-US" altLang="en-US" sz="1600" b="0" i="0">
              <a:solidFill>
                <a:srgbClr val="C0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304800" y="152400"/>
            <a:ext cx="7772400" cy="381000"/>
          </a:xfrm>
          <a:prstGeom prst="rect">
            <a:avLst/>
          </a:prstGeom>
          <a:noFill/>
          <a:ln>
            <a:miter lim="800000"/>
            <a:headEnd/>
            <a:tailEnd/>
          </a:ln>
        </p:spPr>
        <p:txBody>
          <a:bodyPr lIns="92075" tIns="46038" rIns="92075" bIns="46038" anchor="ctr"/>
          <a:lstStyle/>
          <a:p>
            <a:pPr>
              <a:defRPr/>
            </a:pPr>
            <a:r>
              <a:rPr lang="en-US" sz="1600" u="sng" kern="0" dirty="0">
                <a:solidFill>
                  <a:srgbClr val="C00000"/>
                </a:solidFill>
                <a:latin typeface="+mj-lt"/>
                <a:ea typeface="+mj-ea"/>
                <a:cs typeface="+mj-cs"/>
              </a:rPr>
              <a:t>Interfacing with Simple I/O Devices </a:t>
            </a:r>
            <a:r>
              <a:rPr lang="en-US" sz="1600" i="1" u="sng" kern="0" dirty="0">
                <a:solidFill>
                  <a:srgbClr val="C00000"/>
                </a:solidFill>
                <a:latin typeface="+mj-lt"/>
                <a:ea typeface="+mj-ea"/>
                <a:cs typeface="+mj-cs"/>
              </a:rPr>
              <a:t>cont’d …</a:t>
            </a:r>
            <a:r>
              <a:rPr lang="en-US" sz="1600" u="sng" kern="0" dirty="0">
                <a:solidFill>
                  <a:srgbClr val="C00000"/>
                </a:solidFill>
                <a:latin typeface="+mj-lt"/>
                <a:ea typeface="+mj-ea"/>
                <a:cs typeface="+mj-cs"/>
              </a:rPr>
              <a:t> </a:t>
            </a:r>
          </a:p>
        </p:txBody>
      </p:sp>
      <p:sp>
        <p:nvSpPr>
          <p:cNvPr id="46083" name="Text Box 10"/>
          <p:cNvSpPr txBox="1">
            <a:spLocks noChangeArrowheads="1"/>
          </p:cNvSpPr>
          <p:nvPr/>
        </p:nvSpPr>
        <p:spPr bwMode="auto">
          <a:xfrm>
            <a:off x="762000" y="685800"/>
            <a:ext cx="7696200" cy="548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Function: Turns LEDs ON and OFF one at a time every 100 ms.       *</a:t>
            </a:r>
          </a:p>
          <a:p>
            <a:r>
              <a:rPr lang="en-US" altLang="en-US" sz="1600" b="1">
                <a:latin typeface="Arial" charset="0"/>
              </a:rPr>
              <a:t>************************************************************************************</a:t>
            </a:r>
          </a:p>
          <a:p>
            <a:r>
              <a:rPr lang="en-US" altLang="en-US" sz="1600" b="1">
                <a:latin typeface="Arial" charset="0"/>
              </a:rPr>
              <a:t>#include  	reg9s12.h</a:t>
            </a:r>
          </a:p>
          <a:p>
            <a:endParaRPr lang="en-US" altLang="en-US" sz="1600" b="1">
              <a:latin typeface="Arial" charset="0"/>
            </a:endParaRPr>
          </a:p>
          <a:p>
            <a:r>
              <a:rPr lang="en-US" altLang="en-US" sz="1600" b="1">
                <a:latin typeface="Arial" charset="0"/>
              </a:rPr>
              <a:t>        	org     	$1000		; program code</a:t>
            </a:r>
          </a:p>
          <a:p>
            <a:r>
              <a:rPr lang="en-US" altLang="en-US" sz="1600" b="1">
                <a:latin typeface="Arial" charset="0"/>
              </a:rPr>
              <a:t>start	ldaa	#$ff</a:t>
            </a:r>
          </a:p>
          <a:p>
            <a:r>
              <a:rPr lang="en-US" altLang="en-US" sz="1600" b="1">
                <a:latin typeface="Arial" charset="0"/>
              </a:rPr>
              <a:t>	staa	ddrb		; make port B an output port</a:t>
            </a:r>
          </a:p>
          <a:p>
            <a:r>
              <a:rPr lang="en-US" altLang="en-US" sz="1600" b="1">
                <a:latin typeface="Arial" charset="0"/>
              </a:rPr>
              <a:t>	staa 	ddrp		; make port P an output port</a:t>
            </a:r>
          </a:p>
          <a:p>
            <a:r>
              <a:rPr lang="en-US" altLang="en-US" sz="1600" b="1">
                <a:latin typeface="Arial" charset="0"/>
              </a:rPr>
              <a:t>	staa	ptp		; turn off 7-segment LED display</a:t>
            </a:r>
          </a:p>
          <a:p>
            <a:r>
              <a:rPr lang="en-US" altLang="en-US" sz="1600" b="1">
                <a:latin typeface="Arial" charset="0"/>
              </a:rPr>
              <a:t>	bset    	ddrj,$02        	; make bit 1 of port j output</a:t>
            </a:r>
          </a:p>
          <a:p>
            <a:r>
              <a:rPr lang="en-US" altLang="en-US" sz="1600" b="1">
                <a:latin typeface="Arial" charset="0"/>
              </a:rPr>
              <a:t>	bclr    	ptj,$02         	; clear bit 1 of port j to enable LEDs</a:t>
            </a: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p:txBody>
      </p:sp>
      <p:sp>
        <p:nvSpPr>
          <p:cNvPr id="7" name="Text Box 11"/>
          <p:cNvSpPr txBox="1">
            <a:spLocks noChangeArrowheads="1"/>
          </p:cNvSpPr>
          <p:nvPr/>
        </p:nvSpPr>
        <p:spPr bwMode="auto">
          <a:xfrm>
            <a:off x="762000" y="685800"/>
            <a:ext cx="7696200" cy="5508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Function: Turns LEDs ON and OFF one at a time every 100 ms.       *</a:t>
            </a:r>
          </a:p>
          <a:p>
            <a:r>
              <a:rPr lang="en-US" altLang="en-US" sz="1600" b="1">
                <a:latin typeface="Arial" charset="0"/>
              </a:rPr>
              <a:t>************************************************************************************</a:t>
            </a:r>
          </a:p>
          <a:p>
            <a:r>
              <a:rPr lang="en-US" altLang="en-US" sz="1600" b="1">
                <a:latin typeface="Arial" charset="0"/>
              </a:rPr>
              <a:t>#include  	reg9s12.h</a:t>
            </a:r>
          </a:p>
          <a:p>
            <a:endParaRPr lang="en-US" altLang="en-US" sz="1600" b="1">
              <a:latin typeface="Arial" charset="0"/>
            </a:endParaRPr>
          </a:p>
          <a:p>
            <a:r>
              <a:rPr lang="en-US" altLang="en-US" sz="1600" b="1">
                <a:latin typeface="Arial" charset="0"/>
              </a:rPr>
              <a:t>        	org     	$1000		; program code</a:t>
            </a:r>
          </a:p>
          <a:p>
            <a:r>
              <a:rPr lang="en-US" altLang="en-US" sz="1600" b="1">
                <a:latin typeface="Arial" charset="0"/>
              </a:rPr>
              <a:t>start	ldaa	#$ff</a:t>
            </a:r>
          </a:p>
          <a:p>
            <a:r>
              <a:rPr lang="en-US" altLang="en-US" sz="1600" b="1">
                <a:latin typeface="Arial" charset="0"/>
              </a:rPr>
              <a:t>	staa	ddrb		; make port B an output port</a:t>
            </a:r>
          </a:p>
          <a:p>
            <a:r>
              <a:rPr lang="en-US" altLang="en-US" sz="1600" b="1">
                <a:latin typeface="Arial" charset="0"/>
              </a:rPr>
              <a:t>	staa 	ddrp		; make port P an output port</a:t>
            </a:r>
          </a:p>
          <a:p>
            <a:r>
              <a:rPr lang="en-US" altLang="en-US" sz="1600" b="1">
                <a:latin typeface="Arial" charset="0"/>
              </a:rPr>
              <a:t>	staa	ptp		; turn off 7-segment LED display</a:t>
            </a:r>
          </a:p>
          <a:p>
            <a:r>
              <a:rPr lang="en-US" altLang="en-US" sz="1600" b="1">
                <a:latin typeface="Arial" charset="0"/>
              </a:rPr>
              <a:t>	bset    	ddrj,$02        	; make bit 1 of port j output</a:t>
            </a:r>
          </a:p>
          <a:p>
            <a:r>
              <a:rPr lang="en-US" altLang="en-US" sz="1600" b="1">
                <a:latin typeface="Arial" charset="0"/>
              </a:rPr>
              <a:t>	bclr    	ptj,$02         	; clear bit 1 of port j to enable LEDs</a:t>
            </a:r>
          </a:p>
          <a:p>
            <a:r>
              <a:rPr lang="en-US" altLang="en-US" sz="1600" b="1">
                <a:latin typeface="Arial" charset="0"/>
              </a:rPr>
              <a:t>	movb	#1,portb		; start with most right LED</a:t>
            </a:r>
          </a:p>
          <a:p>
            <a:r>
              <a:rPr lang="en-US" altLang="en-US" sz="1600" b="1">
                <a:latin typeface="Arial" charset="0"/>
              </a:rPr>
              <a:t>repeat	ldaa	#7       		; shift left 7-times with100 ms</a:t>
            </a:r>
          </a:p>
          <a:p>
            <a:r>
              <a:rPr lang="en-US" altLang="en-US" sz="1600" b="1">
                <a:latin typeface="Arial" charset="0"/>
              </a:rPr>
              <a:t>bb	jsr	d_100ms       	 ; delay between moves</a:t>
            </a:r>
          </a:p>
          <a:p>
            <a:r>
              <a:rPr lang="en-US" altLang="en-US" sz="1600" b="1">
                <a:latin typeface="Arial" charset="0"/>
              </a:rPr>
              <a:t>	lsl	portb                         ;</a:t>
            </a:r>
          </a:p>
          <a:p>
            <a:r>
              <a:rPr lang="en-US" altLang="en-US" sz="1600" b="1">
                <a:latin typeface="Arial" charset="0"/>
              </a:rPr>
              <a:t>	dbne	a,bb           	    ;</a:t>
            </a:r>
          </a:p>
          <a:p>
            <a:r>
              <a:rPr lang="en-US" altLang="en-US" sz="1600" b="1">
                <a:latin typeface="Arial" charset="0"/>
              </a:rPr>
              <a:t>	ldaa	#7                       	; shift right 7-times with100 ms</a:t>
            </a:r>
          </a:p>
          <a:p>
            <a:r>
              <a:rPr lang="en-US" altLang="en-US" sz="1600" b="1">
                <a:latin typeface="Arial" charset="0"/>
              </a:rPr>
              <a:t>bb1	jsr	d_100ms         	  ; delay between moves</a:t>
            </a:r>
          </a:p>
          <a:p>
            <a:r>
              <a:rPr lang="en-US" altLang="en-US" sz="1600" b="1">
                <a:latin typeface="Arial" charset="0"/>
              </a:rPr>
              <a:t>	lsr	portb                 	     ;</a:t>
            </a:r>
          </a:p>
          <a:p>
            <a:r>
              <a:rPr lang="en-US" altLang="en-US" sz="1600" b="1">
                <a:latin typeface="Arial" charset="0"/>
              </a:rPr>
              <a:t>	dbne	a, bb1                	       ;</a:t>
            </a:r>
          </a:p>
          <a:p>
            <a:r>
              <a:rPr lang="en-US" altLang="en-US" sz="1600" b="1">
                <a:latin typeface="Arial" charset="0"/>
              </a:rPr>
              <a:t>	jmp	repeat		; repeat process</a:t>
            </a:r>
          </a:p>
        </p:txBody>
      </p:sp>
      <p:sp>
        <p:nvSpPr>
          <p:cNvPr id="4608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608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6087"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961D9B14-FC00-4ED3-9D6A-19F5AC269205}" type="slidenum">
              <a:rPr lang="en-US" altLang="en-US" sz="1600">
                <a:solidFill>
                  <a:srgbClr val="C00000"/>
                </a:solidFill>
              </a:rPr>
              <a:pPr/>
              <a:t>36</a:t>
            </a:fld>
            <a:endParaRPr lang="en-US" altLang="en-US" sz="1600" b="0" i="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bwMode="auto">
          <a:xfrm>
            <a:off x="304800" y="152400"/>
            <a:ext cx="7772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lang="en-US" altLang="en-US" sz="1600" u="sng">
                <a:solidFill>
                  <a:srgbClr val="603000"/>
                </a:solidFill>
              </a:rPr>
              <a:t>Interfacing with Simple I/O Devices </a:t>
            </a:r>
            <a:r>
              <a:rPr lang="en-US" altLang="en-US" sz="1600" i="1" u="sng">
                <a:solidFill>
                  <a:srgbClr val="603000"/>
                </a:solidFill>
              </a:rPr>
              <a:t>cont’d …</a:t>
            </a:r>
            <a:r>
              <a:rPr lang="en-US" altLang="en-US" sz="1600" u="sng"/>
              <a:t> </a:t>
            </a:r>
          </a:p>
        </p:txBody>
      </p:sp>
      <p:sp>
        <p:nvSpPr>
          <p:cNvPr id="47107" name="Text Box 10"/>
          <p:cNvSpPr txBox="1">
            <a:spLocks noChangeArrowheads="1"/>
          </p:cNvSpPr>
          <p:nvPr/>
        </p:nvSpPr>
        <p:spPr bwMode="auto">
          <a:xfrm>
            <a:off x="762000" y="685800"/>
            <a:ext cx="7696200" cy="548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Function: Turns LEDs ON and OFF one at a time every 100 ms.       *</a:t>
            </a:r>
          </a:p>
          <a:p>
            <a:r>
              <a:rPr lang="en-US" altLang="en-US" sz="1600" b="1">
                <a:latin typeface="Arial" charset="0"/>
              </a:rPr>
              <a:t>************************************************************************************</a:t>
            </a:r>
          </a:p>
          <a:p>
            <a:r>
              <a:rPr lang="en-US" altLang="en-US" sz="1600" b="1">
                <a:latin typeface="Arial" charset="0"/>
              </a:rPr>
              <a:t>#include  	reg9s12.h</a:t>
            </a:r>
          </a:p>
          <a:p>
            <a:endParaRPr lang="en-US" altLang="en-US" sz="1600" b="1">
              <a:latin typeface="Arial" charset="0"/>
            </a:endParaRPr>
          </a:p>
          <a:p>
            <a:r>
              <a:rPr lang="en-US" altLang="en-US" sz="1600" b="1">
                <a:latin typeface="Arial" charset="0"/>
              </a:rPr>
              <a:t>        	org     	$1000		; program code</a:t>
            </a:r>
          </a:p>
          <a:p>
            <a:r>
              <a:rPr lang="en-US" altLang="en-US" sz="1600" b="1">
                <a:latin typeface="Arial" charset="0"/>
              </a:rPr>
              <a:t>start	ldaa	#$ff</a:t>
            </a:r>
          </a:p>
          <a:p>
            <a:r>
              <a:rPr lang="en-US" altLang="en-US" sz="1600" b="1">
                <a:latin typeface="Arial" charset="0"/>
              </a:rPr>
              <a:t>	staa	ddrb		; make port B an output port</a:t>
            </a:r>
          </a:p>
          <a:p>
            <a:r>
              <a:rPr lang="en-US" altLang="en-US" sz="1600" b="1">
                <a:latin typeface="Arial" charset="0"/>
              </a:rPr>
              <a:t>	staa 	ddrp		; make port P an output port</a:t>
            </a:r>
          </a:p>
          <a:p>
            <a:r>
              <a:rPr lang="en-US" altLang="en-US" sz="1600" b="1">
                <a:latin typeface="Arial" charset="0"/>
              </a:rPr>
              <a:t>	staa	ptp		; turn off 7-segment LED display</a:t>
            </a:r>
          </a:p>
          <a:p>
            <a:r>
              <a:rPr lang="en-US" altLang="en-US" sz="1600" b="1">
                <a:latin typeface="Arial" charset="0"/>
              </a:rPr>
              <a:t>	bset    	ddrj,$02        	; make bit 1 of port j output</a:t>
            </a:r>
          </a:p>
          <a:p>
            <a:r>
              <a:rPr lang="en-US" altLang="en-US" sz="1600" b="1">
                <a:latin typeface="Arial" charset="0"/>
              </a:rPr>
              <a:t>	bclr    	ptj,$02         	; clear bit 1 of port j to enable LEDs</a:t>
            </a: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a:p>
            <a:endParaRPr lang="en-US" altLang="en-US" sz="1600" b="1">
              <a:latin typeface="Arial" charset="0"/>
            </a:endParaRPr>
          </a:p>
        </p:txBody>
      </p:sp>
      <p:sp>
        <p:nvSpPr>
          <p:cNvPr id="703499" name="Text Box 11"/>
          <p:cNvSpPr txBox="1">
            <a:spLocks noChangeArrowheads="1"/>
          </p:cNvSpPr>
          <p:nvPr/>
        </p:nvSpPr>
        <p:spPr bwMode="auto">
          <a:xfrm>
            <a:off x="762000" y="685800"/>
            <a:ext cx="7696200" cy="548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Function: Turns LEDs ON and OFF one at a time every 100 ms.       *</a:t>
            </a:r>
          </a:p>
          <a:p>
            <a:r>
              <a:rPr lang="en-US" altLang="en-US" sz="1600" b="1">
                <a:latin typeface="Arial" charset="0"/>
              </a:rPr>
              <a:t>************************************************************************************</a:t>
            </a:r>
          </a:p>
          <a:p>
            <a:r>
              <a:rPr lang="en-US" altLang="en-US" sz="1600" b="1">
                <a:latin typeface="Arial" charset="0"/>
              </a:rPr>
              <a:t>#include  	reg9s12.h</a:t>
            </a:r>
          </a:p>
          <a:p>
            <a:endParaRPr lang="en-US" altLang="en-US" sz="1600" b="1">
              <a:latin typeface="Arial" charset="0"/>
            </a:endParaRPr>
          </a:p>
          <a:p>
            <a:r>
              <a:rPr lang="en-US" altLang="en-US" sz="1600" b="1">
                <a:latin typeface="Arial" charset="0"/>
              </a:rPr>
              <a:t>        	org     	$1000		; program code</a:t>
            </a:r>
          </a:p>
          <a:p>
            <a:r>
              <a:rPr lang="en-US" altLang="en-US" sz="1600" b="1">
                <a:latin typeface="Arial" charset="0"/>
              </a:rPr>
              <a:t>start	ldaa	#$ff</a:t>
            </a:r>
          </a:p>
          <a:p>
            <a:r>
              <a:rPr lang="en-US" altLang="en-US" sz="1600" b="1">
                <a:latin typeface="Arial" charset="0"/>
              </a:rPr>
              <a:t>	staa	ddrb		; make port B an output port</a:t>
            </a:r>
          </a:p>
          <a:p>
            <a:r>
              <a:rPr lang="en-US" altLang="en-US" sz="1600" b="1">
                <a:latin typeface="Arial" charset="0"/>
              </a:rPr>
              <a:t>	staa 	ddrp		; make port P an output port</a:t>
            </a:r>
          </a:p>
          <a:p>
            <a:r>
              <a:rPr lang="en-US" altLang="en-US" sz="1600" b="1">
                <a:latin typeface="Arial" charset="0"/>
              </a:rPr>
              <a:t>	staa	ptp		; turn off 7-segment LED display</a:t>
            </a:r>
          </a:p>
          <a:p>
            <a:r>
              <a:rPr lang="en-US" altLang="en-US" sz="1600" b="1">
                <a:latin typeface="Arial" charset="0"/>
              </a:rPr>
              <a:t>	bset    	ddrj,$02        	; make bit 1 of port j output</a:t>
            </a:r>
          </a:p>
          <a:p>
            <a:r>
              <a:rPr lang="en-US" altLang="en-US" sz="1600" b="1">
                <a:latin typeface="Arial" charset="0"/>
              </a:rPr>
              <a:t>	bclr    	ptj,$02         	; clear bit 1 of port j to enable LEDs</a:t>
            </a:r>
          </a:p>
          <a:p>
            <a:endParaRPr lang="en-US" altLang="en-US" sz="1600" b="1">
              <a:latin typeface="Arial" charset="0"/>
            </a:endParaRPr>
          </a:p>
          <a:p>
            <a:r>
              <a:rPr lang="en-US" altLang="en-US" sz="1600" b="1">
                <a:latin typeface="Arial" charset="0"/>
              </a:rPr>
              <a:t>repeat	ldy	#led_tbl        	; create a moving light with 100 ms</a:t>
            </a:r>
          </a:p>
          <a:p>
            <a:r>
              <a:rPr lang="en-US" altLang="en-US" sz="1600" b="1">
                <a:latin typeface="Arial" charset="0"/>
              </a:rPr>
              <a:t>back	movb 	1,y+,portb       	; delay between moves</a:t>
            </a:r>
          </a:p>
          <a:p>
            <a:r>
              <a:rPr lang="en-US" altLang="en-US" sz="1600" b="1">
                <a:latin typeface="Arial" charset="0"/>
              </a:rPr>
              <a:t>	pshy                      		 ;</a:t>
            </a:r>
          </a:p>
          <a:p>
            <a:r>
              <a:rPr lang="en-US" altLang="en-US" sz="1600" b="1">
                <a:latin typeface="Arial" charset="0"/>
              </a:rPr>
              <a:t>	jsr	d_100ms            	  ;</a:t>
            </a:r>
          </a:p>
          <a:p>
            <a:r>
              <a:rPr lang="en-US" altLang="en-US" sz="1600" b="1">
                <a:latin typeface="Arial" charset="0"/>
              </a:rPr>
              <a:t>	puly                        		   ;</a:t>
            </a:r>
          </a:p>
          <a:p>
            <a:r>
              <a:rPr lang="en-US" altLang="en-US" sz="1600" b="1">
                <a:latin typeface="Arial" charset="0"/>
              </a:rPr>
              <a:t>	cpy	#led_tbl+14          	    ;</a:t>
            </a:r>
          </a:p>
          <a:p>
            <a:r>
              <a:rPr lang="en-US" altLang="en-US" sz="1600" b="1">
                <a:latin typeface="Arial" charset="0"/>
              </a:rPr>
              <a:t>	bne	back                  	     ;</a:t>
            </a:r>
          </a:p>
          <a:p>
            <a:r>
              <a:rPr lang="en-US" altLang="en-US" sz="1600" b="1">
                <a:latin typeface="Arial" charset="0"/>
              </a:rPr>
              <a:t>	bra	repeat                 	      ;</a:t>
            </a:r>
          </a:p>
          <a:p>
            <a:r>
              <a:rPr lang="en-US" altLang="en-US" sz="1600" b="1">
                <a:latin typeface="Arial" charset="0"/>
              </a:rPr>
              <a:t>*</a:t>
            </a:r>
          </a:p>
        </p:txBody>
      </p:sp>
      <p:sp>
        <p:nvSpPr>
          <p:cNvPr id="4710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71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71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006E28DE-BE38-481C-B250-F1F50B8DC818}" type="slidenum">
              <a:rPr lang="en-US" altLang="en-US" sz="1600">
                <a:solidFill>
                  <a:srgbClr val="C00000"/>
                </a:solidFill>
              </a:rPr>
              <a:pPr/>
              <a:t>37</a:t>
            </a:fld>
            <a:endParaRPr lang="en-US" altLang="en-US" sz="1600" b="0" i="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9"/>
          <p:cNvSpPr txBox="1">
            <a:spLocks noChangeArrowheads="1"/>
          </p:cNvSpPr>
          <p:nvPr/>
        </p:nvSpPr>
        <p:spPr bwMode="auto">
          <a:xfrm>
            <a:off x="685800" y="533400"/>
            <a:ext cx="7696200" cy="254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d_100ms	ldab	#100		; delay 100 ms</a:t>
            </a:r>
          </a:p>
          <a:p>
            <a:r>
              <a:rPr lang="en-US" altLang="en-US" sz="1600" b="1">
                <a:latin typeface="Arial" charset="0"/>
              </a:rPr>
              <a:t>dly1	ldy	#6000		; 6000 x 4 = 24,000 cycles = 1ms</a:t>
            </a:r>
          </a:p>
          <a:p>
            <a:r>
              <a:rPr lang="en-US" altLang="en-US" sz="1600" b="1">
                <a:latin typeface="Arial" charset="0"/>
              </a:rPr>
              <a:t>dly	dey			; 1 cycle</a:t>
            </a:r>
          </a:p>
          <a:p>
            <a:r>
              <a:rPr lang="en-US" altLang="en-US" sz="1600" b="1">
                <a:latin typeface="Arial" charset="0"/>
              </a:rPr>
              <a:t>	bne	dly		; 3 cycles</a:t>
            </a:r>
          </a:p>
          <a:p>
            <a:r>
              <a:rPr lang="en-US" altLang="en-US" sz="1600" b="1">
                <a:latin typeface="Arial" charset="0"/>
              </a:rPr>
              <a:t>	dbne    	b,dly1          	; continue till it is 100 ms</a:t>
            </a:r>
          </a:p>
          <a:p>
            <a:r>
              <a:rPr lang="en-US" altLang="en-US" sz="1600" b="1">
                <a:latin typeface="Arial" charset="0"/>
              </a:rPr>
              <a:t>	rts</a:t>
            </a:r>
          </a:p>
          <a:p>
            <a:endParaRPr lang="en-US" altLang="en-US" sz="1600" b="1">
              <a:latin typeface="Arial" charset="0"/>
            </a:endParaRPr>
          </a:p>
          <a:p>
            <a:r>
              <a:rPr lang="en-US" altLang="en-US" sz="1600" b="1">
                <a:latin typeface="Arial" charset="0"/>
              </a:rPr>
              <a:t>led_tbl 	fcb     	$80,$40,$20,$10,$08,$04,$02,$01</a:t>
            </a:r>
          </a:p>
          <a:p>
            <a:r>
              <a:rPr lang="en-US" altLang="en-US" sz="1600" b="1">
                <a:latin typeface="Arial" charset="0"/>
              </a:rPr>
              <a:t>	fcb     	$02,$04,$08,$10,$20,$40</a:t>
            </a:r>
          </a:p>
          <a:p>
            <a:r>
              <a:rPr lang="en-US" altLang="en-US" sz="1600" b="1">
                <a:latin typeface="Arial" charset="0"/>
              </a:rPr>
              <a:t>  	end</a:t>
            </a:r>
          </a:p>
        </p:txBody>
      </p:sp>
      <p:sp>
        <p:nvSpPr>
          <p:cNvPr id="48131" name="Rectangle 11"/>
          <p:cNvSpPr>
            <a:spLocks noGrp="1" noChangeArrowheads="1"/>
          </p:cNvSpPr>
          <p:nvPr>
            <p:ph type="title"/>
          </p:nvPr>
        </p:nvSpPr>
        <p:spPr bwMode="auto">
          <a:xfrm>
            <a:off x="304800" y="0"/>
            <a:ext cx="7772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8375" name="Rectangle 13"/>
          <p:cNvSpPr>
            <a:spLocks noChangeArrowheads="1"/>
          </p:cNvSpPr>
          <p:nvPr/>
        </p:nvSpPr>
        <p:spPr bwMode="auto">
          <a:xfrm>
            <a:off x="381000" y="3200400"/>
            <a:ext cx="8382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a:t>
            </a:r>
            <a:r>
              <a:rPr lang="en-US" altLang="en-US">
                <a:solidFill>
                  <a:srgbClr val="C00000"/>
                </a:solidFill>
              </a:rPr>
              <a:t>Interfacing with DIP Switches:</a:t>
            </a:r>
          </a:p>
          <a:p>
            <a:pPr>
              <a:spcBef>
                <a:spcPct val="20000"/>
              </a:spcBef>
              <a:buClr>
                <a:srgbClr val="C00000"/>
              </a:buClr>
              <a:buFont typeface="Wingdings" pitchFamily="2" charset="2"/>
              <a:buChar char="Ø"/>
            </a:pPr>
            <a:r>
              <a:rPr lang="en-US" altLang="en-US"/>
              <a:t>A switch is probably the simplest input device we can find.</a:t>
            </a:r>
          </a:p>
          <a:p>
            <a:pPr>
              <a:spcBef>
                <a:spcPct val="20000"/>
              </a:spcBef>
              <a:buClr>
                <a:srgbClr val="C00000"/>
              </a:buClr>
              <a:buFont typeface="Wingdings" pitchFamily="2" charset="2"/>
              <a:buChar char="Ø"/>
            </a:pPr>
            <a:r>
              <a:rPr lang="en-US" altLang="en-US"/>
              <a:t>To make input more efficient, a set of eight switches are organized as a </a:t>
            </a:r>
            <a:r>
              <a:rPr lang="en-US" altLang="en-US" i="1"/>
              <a:t>dual-in-package</a:t>
            </a:r>
            <a:r>
              <a:rPr lang="en-US" altLang="en-US"/>
              <a:t> (DIP) is often used.</a:t>
            </a:r>
          </a:p>
          <a:p>
            <a:pPr>
              <a:spcBef>
                <a:spcPct val="20000"/>
              </a:spcBef>
              <a:buClr>
                <a:srgbClr val="C00000"/>
              </a:buClr>
              <a:buFont typeface="Wingdings" pitchFamily="2" charset="2"/>
              <a:buChar char="Ø"/>
            </a:pPr>
            <a:r>
              <a:rPr lang="en-US" altLang="en-US"/>
              <a:t>A DIP package can be connected to any input port with eight pins.</a:t>
            </a:r>
          </a:p>
          <a:p>
            <a:pPr>
              <a:spcBef>
                <a:spcPct val="20000"/>
              </a:spcBef>
              <a:buClr>
                <a:srgbClr val="C00000"/>
              </a:buClr>
              <a:buFont typeface="Wingdings" pitchFamily="2" charset="2"/>
              <a:buChar char="Ø"/>
            </a:pPr>
            <a:r>
              <a:rPr lang="en-US" altLang="en-US"/>
              <a:t>Dragon12 board uses </a:t>
            </a:r>
            <a:r>
              <a:rPr lang="en-US" altLang="en-US">
                <a:solidFill>
                  <a:srgbClr val="FF0000"/>
                </a:solidFill>
              </a:rPr>
              <a:t>port H</a:t>
            </a:r>
            <a:r>
              <a:rPr lang="en-US" altLang="en-US"/>
              <a:t> to connect the </a:t>
            </a:r>
            <a:r>
              <a:rPr lang="en-US" altLang="en-US">
                <a:solidFill>
                  <a:srgbClr val="FF0000"/>
                </a:solidFill>
              </a:rPr>
              <a:t>DIP switches</a:t>
            </a:r>
            <a:r>
              <a:rPr lang="en-US" altLang="en-US"/>
              <a:t>.</a:t>
            </a:r>
          </a:p>
          <a:p>
            <a:pPr>
              <a:spcBef>
                <a:spcPct val="20000"/>
              </a:spcBef>
              <a:buClr>
                <a:srgbClr val="C00000"/>
              </a:buClr>
              <a:buFont typeface="Wingdings" pitchFamily="2" charset="2"/>
              <a:buChar char="Ø"/>
            </a:pPr>
            <a:r>
              <a:rPr lang="en-US" altLang="en-US"/>
              <a:t>When the </a:t>
            </a:r>
            <a:r>
              <a:rPr lang="en-US" altLang="en-US">
                <a:solidFill>
                  <a:srgbClr val="FF0000"/>
                </a:solidFill>
              </a:rPr>
              <a:t>switch is closed </a:t>
            </a:r>
            <a:r>
              <a:rPr lang="en-US" altLang="en-US"/>
              <a:t>the associated port H input is </a:t>
            </a:r>
            <a:r>
              <a:rPr lang="en-US" altLang="en-US">
                <a:solidFill>
                  <a:srgbClr val="FF0000"/>
                </a:solidFill>
              </a:rPr>
              <a:t>0</a:t>
            </a:r>
            <a:r>
              <a:rPr lang="en-US" altLang="en-US"/>
              <a:t>.</a:t>
            </a:r>
          </a:p>
        </p:txBody>
      </p:sp>
      <p:sp>
        <p:nvSpPr>
          <p:cNvPr id="4813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81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81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11DBBC9-DB25-42AA-AC18-F4BC513F8FE1}" type="slidenum">
              <a:rPr lang="en-US" altLang="en-US" sz="1600">
                <a:solidFill>
                  <a:srgbClr val="C00000"/>
                </a:solidFill>
              </a:rPr>
              <a:pPr/>
              <a:t>38</a:t>
            </a:fld>
            <a:endParaRPr lang="en-US" altLang="en-US" sz="1600" b="0" i="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49155" name="Rectangle 6"/>
          <p:cNvSpPr>
            <a:spLocks noChangeArrowheads="1"/>
          </p:cNvSpPr>
          <p:nvPr/>
        </p:nvSpPr>
        <p:spPr bwMode="auto">
          <a:xfrm>
            <a:off x="2743200" y="1760538"/>
            <a:ext cx="609600" cy="1905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56" name="Rectangle 7"/>
          <p:cNvSpPr>
            <a:spLocks noChangeArrowheads="1"/>
          </p:cNvSpPr>
          <p:nvPr/>
        </p:nvSpPr>
        <p:spPr bwMode="auto">
          <a:xfrm>
            <a:off x="2895600" y="18367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57" name="Rectangle 9"/>
          <p:cNvSpPr>
            <a:spLocks noChangeArrowheads="1"/>
          </p:cNvSpPr>
          <p:nvPr/>
        </p:nvSpPr>
        <p:spPr bwMode="auto">
          <a:xfrm>
            <a:off x="3048000" y="18367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58" name="Line 10"/>
          <p:cNvSpPr>
            <a:spLocks noChangeShapeType="1"/>
          </p:cNvSpPr>
          <p:nvPr/>
        </p:nvSpPr>
        <p:spPr bwMode="auto">
          <a:xfrm flipH="1">
            <a:off x="2438400" y="19129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Line 11"/>
          <p:cNvSpPr>
            <a:spLocks noChangeShapeType="1"/>
          </p:cNvSpPr>
          <p:nvPr/>
        </p:nvSpPr>
        <p:spPr bwMode="auto">
          <a:xfrm flipH="1">
            <a:off x="3200400" y="19129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Rectangle 12"/>
          <p:cNvSpPr>
            <a:spLocks noChangeArrowheads="1"/>
          </p:cNvSpPr>
          <p:nvPr/>
        </p:nvSpPr>
        <p:spPr bwMode="auto">
          <a:xfrm>
            <a:off x="2895600" y="20653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61" name="Rectangle 13"/>
          <p:cNvSpPr>
            <a:spLocks noChangeArrowheads="1"/>
          </p:cNvSpPr>
          <p:nvPr/>
        </p:nvSpPr>
        <p:spPr bwMode="auto">
          <a:xfrm>
            <a:off x="3048000" y="20653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62" name="Line 14"/>
          <p:cNvSpPr>
            <a:spLocks noChangeShapeType="1"/>
          </p:cNvSpPr>
          <p:nvPr/>
        </p:nvSpPr>
        <p:spPr bwMode="auto">
          <a:xfrm flipH="1">
            <a:off x="2438400" y="21415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5"/>
          <p:cNvSpPr>
            <a:spLocks noChangeShapeType="1"/>
          </p:cNvSpPr>
          <p:nvPr/>
        </p:nvSpPr>
        <p:spPr bwMode="auto">
          <a:xfrm flipH="1">
            <a:off x="3200400" y="21415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Rectangle 16"/>
          <p:cNvSpPr>
            <a:spLocks noChangeArrowheads="1"/>
          </p:cNvSpPr>
          <p:nvPr/>
        </p:nvSpPr>
        <p:spPr bwMode="auto">
          <a:xfrm>
            <a:off x="2895600" y="22939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65" name="Rectangle 17"/>
          <p:cNvSpPr>
            <a:spLocks noChangeArrowheads="1"/>
          </p:cNvSpPr>
          <p:nvPr/>
        </p:nvSpPr>
        <p:spPr bwMode="auto">
          <a:xfrm>
            <a:off x="3048000" y="22939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66" name="Line 18"/>
          <p:cNvSpPr>
            <a:spLocks noChangeShapeType="1"/>
          </p:cNvSpPr>
          <p:nvPr/>
        </p:nvSpPr>
        <p:spPr bwMode="auto">
          <a:xfrm flipH="1">
            <a:off x="2438400" y="23701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9"/>
          <p:cNvSpPr>
            <a:spLocks noChangeShapeType="1"/>
          </p:cNvSpPr>
          <p:nvPr/>
        </p:nvSpPr>
        <p:spPr bwMode="auto">
          <a:xfrm flipH="1">
            <a:off x="3200400" y="23701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Rectangle 20"/>
          <p:cNvSpPr>
            <a:spLocks noChangeArrowheads="1"/>
          </p:cNvSpPr>
          <p:nvPr/>
        </p:nvSpPr>
        <p:spPr bwMode="auto">
          <a:xfrm>
            <a:off x="2895600" y="25225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69" name="Rectangle 21"/>
          <p:cNvSpPr>
            <a:spLocks noChangeArrowheads="1"/>
          </p:cNvSpPr>
          <p:nvPr/>
        </p:nvSpPr>
        <p:spPr bwMode="auto">
          <a:xfrm>
            <a:off x="3048000" y="25225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70" name="Line 22"/>
          <p:cNvSpPr>
            <a:spLocks noChangeShapeType="1"/>
          </p:cNvSpPr>
          <p:nvPr/>
        </p:nvSpPr>
        <p:spPr bwMode="auto">
          <a:xfrm flipH="1">
            <a:off x="2438400" y="25987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Line 23"/>
          <p:cNvSpPr>
            <a:spLocks noChangeShapeType="1"/>
          </p:cNvSpPr>
          <p:nvPr/>
        </p:nvSpPr>
        <p:spPr bwMode="auto">
          <a:xfrm flipH="1">
            <a:off x="3200400" y="25987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2" name="Rectangle 24"/>
          <p:cNvSpPr>
            <a:spLocks noChangeArrowheads="1"/>
          </p:cNvSpPr>
          <p:nvPr/>
        </p:nvSpPr>
        <p:spPr bwMode="auto">
          <a:xfrm>
            <a:off x="2895600" y="27511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73" name="Rectangle 25"/>
          <p:cNvSpPr>
            <a:spLocks noChangeArrowheads="1"/>
          </p:cNvSpPr>
          <p:nvPr/>
        </p:nvSpPr>
        <p:spPr bwMode="auto">
          <a:xfrm>
            <a:off x="3048000" y="27511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74" name="Line 26"/>
          <p:cNvSpPr>
            <a:spLocks noChangeShapeType="1"/>
          </p:cNvSpPr>
          <p:nvPr/>
        </p:nvSpPr>
        <p:spPr bwMode="auto">
          <a:xfrm flipH="1">
            <a:off x="2438400" y="28273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Line 27"/>
          <p:cNvSpPr>
            <a:spLocks noChangeShapeType="1"/>
          </p:cNvSpPr>
          <p:nvPr/>
        </p:nvSpPr>
        <p:spPr bwMode="auto">
          <a:xfrm flipH="1">
            <a:off x="3200400" y="28273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Rectangle 28"/>
          <p:cNvSpPr>
            <a:spLocks noChangeArrowheads="1"/>
          </p:cNvSpPr>
          <p:nvPr/>
        </p:nvSpPr>
        <p:spPr bwMode="auto">
          <a:xfrm>
            <a:off x="2895600" y="29797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77" name="Rectangle 29"/>
          <p:cNvSpPr>
            <a:spLocks noChangeArrowheads="1"/>
          </p:cNvSpPr>
          <p:nvPr/>
        </p:nvSpPr>
        <p:spPr bwMode="auto">
          <a:xfrm>
            <a:off x="3048000" y="29797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78" name="Line 30"/>
          <p:cNvSpPr>
            <a:spLocks noChangeShapeType="1"/>
          </p:cNvSpPr>
          <p:nvPr/>
        </p:nvSpPr>
        <p:spPr bwMode="auto">
          <a:xfrm flipH="1">
            <a:off x="2438400" y="30559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31"/>
          <p:cNvSpPr>
            <a:spLocks noChangeShapeType="1"/>
          </p:cNvSpPr>
          <p:nvPr/>
        </p:nvSpPr>
        <p:spPr bwMode="auto">
          <a:xfrm flipH="1">
            <a:off x="3200400" y="30559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Rectangle 32"/>
          <p:cNvSpPr>
            <a:spLocks noChangeArrowheads="1"/>
          </p:cNvSpPr>
          <p:nvPr/>
        </p:nvSpPr>
        <p:spPr bwMode="auto">
          <a:xfrm>
            <a:off x="2895600" y="32083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81" name="Rectangle 33"/>
          <p:cNvSpPr>
            <a:spLocks noChangeArrowheads="1"/>
          </p:cNvSpPr>
          <p:nvPr/>
        </p:nvSpPr>
        <p:spPr bwMode="auto">
          <a:xfrm>
            <a:off x="3048000" y="32083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82" name="Line 34"/>
          <p:cNvSpPr>
            <a:spLocks noChangeShapeType="1"/>
          </p:cNvSpPr>
          <p:nvPr/>
        </p:nvSpPr>
        <p:spPr bwMode="auto">
          <a:xfrm flipH="1">
            <a:off x="2438400" y="32845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35"/>
          <p:cNvSpPr>
            <a:spLocks noChangeShapeType="1"/>
          </p:cNvSpPr>
          <p:nvPr/>
        </p:nvSpPr>
        <p:spPr bwMode="auto">
          <a:xfrm flipH="1">
            <a:off x="3200400" y="32845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Rectangle 36"/>
          <p:cNvSpPr>
            <a:spLocks noChangeArrowheads="1"/>
          </p:cNvSpPr>
          <p:nvPr/>
        </p:nvSpPr>
        <p:spPr bwMode="auto">
          <a:xfrm>
            <a:off x="2895600" y="3436938"/>
            <a:ext cx="152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85" name="Rectangle 37"/>
          <p:cNvSpPr>
            <a:spLocks noChangeArrowheads="1"/>
          </p:cNvSpPr>
          <p:nvPr/>
        </p:nvSpPr>
        <p:spPr bwMode="auto">
          <a:xfrm>
            <a:off x="3048000" y="3436938"/>
            <a:ext cx="152400" cy="152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86" name="Line 38"/>
          <p:cNvSpPr>
            <a:spLocks noChangeShapeType="1"/>
          </p:cNvSpPr>
          <p:nvPr/>
        </p:nvSpPr>
        <p:spPr bwMode="auto">
          <a:xfrm flipH="1">
            <a:off x="2438400" y="35131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Line 39"/>
          <p:cNvSpPr>
            <a:spLocks noChangeShapeType="1"/>
          </p:cNvSpPr>
          <p:nvPr/>
        </p:nvSpPr>
        <p:spPr bwMode="auto">
          <a:xfrm flipH="1">
            <a:off x="3200400" y="351313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8" name="Rectangle 40"/>
          <p:cNvSpPr>
            <a:spLocks noChangeArrowheads="1"/>
          </p:cNvSpPr>
          <p:nvPr/>
        </p:nvSpPr>
        <p:spPr bwMode="auto">
          <a:xfrm>
            <a:off x="5638800" y="1760538"/>
            <a:ext cx="1219200" cy="1905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89" name="Text Box 41"/>
          <p:cNvSpPr txBox="1">
            <a:spLocks noChangeArrowheads="1"/>
          </p:cNvSpPr>
          <p:nvPr/>
        </p:nvSpPr>
        <p:spPr bwMode="auto">
          <a:xfrm>
            <a:off x="5638800" y="1752600"/>
            <a:ext cx="457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ct val="50000"/>
              </a:spcBef>
              <a:spcAft>
                <a:spcPct val="35000"/>
              </a:spcAft>
            </a:pPr>
            <a:r>
              <a:rPr lang="en-US" altLang="en-US" sz="1200"/>
              <a:t>PH0 PH1 PH2 PH3 PH4 PH5 PH6 PH7 </a:t>
            </a:r>
          </a:p>
        </p:txBody>
      </p:sp>
      <p:sp>
        <p:nvSpPr>
          <p:cNvPr id="49190" name="Text Box 42"/>
          <p:cNvSpPr txBox="1">
            <a:spLocks noChangeArrowheads="1"/>
          </p:cNvSpPr>
          <p:nvPr/>
        </p:nvSpPr>
        <p:spPr bwMode="auto">
          <a:xfrm>
            <a:off x="5638800" y="1455738"/>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600" b="1"/>
              <a:t>HCS12</a:t>
            </a:r>
          </a:p>
        </p:txBody>
      </p:sp>
      <p:sp>
        <p:nvSpPr>
          <p:cNvPr id="49191" name="Line 43"/>
          <p:cNvSpPr>
            <a:spLocks noChangeShapeType="1"/>
          </p:cNvSpPr>
          <p:nvPr/>
        </p:nvSpPr>
        <p:spPr bwMode="auto">
          <a:xfrm>
            <a:off x="2438400" y="1912938"/>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2" name="Line 44"/>
          <p:cNvSpPr>
            <a:spLocks noChangeShapeType="1"/>
          </p:cNvSpPr>
          <p:nvPr/>
        </p:nvSpPr>
        <p:spPr bwMode="auto">
          <a:xfrm>
            <a:off x="2286000" y="374173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3" name="Line 45"/>
          <p:cNvSpPr>
            <a:spLocks noChangeShapeType="1"/>
          </p:cNvSpPr>
          <p:nvPr/>
        </p:nvSpPr>
        <p:spPr bwMode="auto">
          <a:xfrm>
            <a:off x="2362200" y="38179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4" name="Line 46"/>
          <p:cNvSpPr>
            <a:spLocks noChangeShapeType="1"/>
          </p:cNvSpPr>
          <p:nvPr/>
        </p:nvSpPr>
        <p:spPr bwMode="auto">
          <a:xfrm>
            <a:off x="2397125" y="38862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5" name="Line 56"/>
          <p:cNvSpPr>
            <a:spLocks noChangeShapeType="1"/>
          </p:cNvSpPr>
          <p:nvPr/>
        </p:nvSpPr>
        <p:spPr bwMode="auto">
          <a:xfrm>
            <a:off x="5230813" y="1838325"/>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96" name="Group 59"/>
          <p:cNvGrpSpPr>
            <a:grpSpLocks/>
          </p:cNvGrpSpPr>
          <p:nvPr/>
        </p:nvGrpSpPr>
        <p:grpSpPr bwMode="auto">
          <a:xfrm>
            <a:off x="3581400" y="1209675"/>
            <a:ext cx="76200" cy="619125"/>
            <a:chOff x="480" y="2830"/>
            <a:chExt cx="48" cy="390"/>
          </a:xfrm>
        </p:grpSpPr>
        <p:grpSp>
          <p:nvGrpSpPr>
            <p:cNvPr id="49336" name="Group 55"/>
            <p:cNvGrpSpPr>
              <a:grpSpLocks/>
            </p:cNvGrpSpPr>
            <p:nvPr/>
          </p:nvGrpSpPr>
          <p:grpSpPr bwMode="auto">
            <a:xfrm rot="5400000">
              <a:off x="379" y="3071"/>
              <a:ext cx="250" cy="48"/>
              <a:chOff x="363" y="3024"/>
              <a:chExt cx="599" cy="144"/>
            </a:xfrm>
          </p:grpSpPr>
          <p:sp>
            <p:nvSpPr>
              <p:cNvPr id="49338" name="Line 47"/>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9" name="Line 48"/>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40" name="Line 49"/>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41" name="Line 50"/>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42" name="Line 51"/>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43" name="Line 52"/>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44" name="Line 53"/>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337" name="Line 57"/>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197" name="Group 60"/>
          <p:cNvGrpSpPr>
            <a:grpSpLocks/>
          </p:cNvGrpSpPr>
          <p:nvPr/>
        </p:nvGrpSpPr>
        <p:grpSpPr bwMode="auto">
          <a:xfrm>
            <a:off x="3810000" y="1209675"/>
            <a:ext cx="76200" cy="619125"/>
            <a:chOff x="480" y="2830"/>
            <a:chExt cx="48" cy="390"/>
          </a:xfrm>
        </p:grpSpPr>
        <p:grpSp>
          <p:nvGrpSpPr>
            <p:cNvPr id="49327" name="Group 61"/>
            <p:cNvGrpSpPr>
              <a:grpSpLocks/>
            </p:cNvGrpSpPr>
            <p:nvPr/>
          </p:nvGrpSpPr>
          <p:grpSpPr bwMode="auto">
            <a:xfrm rot="5400000">
              <a:off x="379" y="3071"/>
              <a:ext cx="250" cy="48"/>
              <a:chOff x="363" y="3024"/>
              <a:chExt cx="599" cy="144"/>
            </a:xfrm>
          </p:grpSpPr>
          <p:sp>
            <p:nvSpPr>
              <p:cNvPr id="49329" name="Line 6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0" name="Line 6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1" name="Line 6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2" name="Line 6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3" name="Line 6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4" name="Line 6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5" name="Line 6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328" name="Line 6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198" name="Group 110"/>
          <p:cNvGrpSpPr>
            <a:grpSpLocks/>
          </p:cNvGrpSpPr>
          <p:nvPr/>
        </p:nvGrpSpPr>
        <p:grpSpPr bwMode="auto">
          <a:xfrm>
            <a:off x="4038600" y="1209675"/>
            <a:ext cx="76200" cy="619125"/>
            <a:chOff x="480" y="2830"/>
            <a:chExt cx="48" cy="390"/>
          </a:xfrm>
        </p:grpSpPr>
        <p:grpSp>
          <p:nvGrpSpPr>
            <p:cNvPr id="49318" name="Group 111"/>
            <p:cNvGrpSpPr>
              <a:grpSpLocks/>
            </p:cNvGrpSpPr>
            <p:nvPr/>
          </p:nvGrpSpPr>
          <p:grpSpPr bwMode="auto">
            <a:xfrm rot="5400000">
              <a:off x="379" y="3071"/>
              <a:ext cx="250" cy="48"/>
              <a:chOff x="363" y="3024"/>
              <a:chExt cx="599" cy="144"/>
            </a:xfrm>
          </p:grpSpPr>
          <p:sp>
            <p:nvSpPr>
              <p:cNvPr id="49320" name="Line 11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1" name="Line 11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2" name="Line 11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3" name="Line 11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4" name="Line 11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5" name="Line 11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6" name="Line 11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319" name="Line 11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199" name="Group 120"/>
          <p:cNvGrpSpPr>
            <a:grpSpLocks/>
          </p:cNvGrpSpPr>
          <p:nvPr/>
        </p:nvGrpSpPr>
        <p:grpSpPr bwMode="auto">
          <a:xfrm>
            <a:off x="4267200" y="1219200"/>
            <a:ext cx="76200" cy="619125"/>
            <a:chOff x="480" y="2830"/>
            <a:chExt cx="48" cy="390"/>
          </a:xfrm>
        </p:grpSpPr>
        <p:grpSp>
          <p:nvGrpSpPr>
            <p:cNvPr id="49309" name="Group 121"/>
            <p:cNvGrpSpPr>
              <a:grpSpLocks/>
            </p:cNvGrpSpPr>
            <p:nvPr/>
          </p:nvGrpSpPr>
          <p:grpSpPr bwMode="auto">
            <a:xfrm rot="5400000">
              <a:off x="379" y="3071"/>
              <a:ext cx="250" cy="48"/>
              <a:chOff x="363" y="3024"/>
              <a:chExt cx="599" cy="144"/>
            </a:xfrm>
          </p:grpSpPr>
          <p:sp>
            <p:nvSpPr>
              <p:cNvPr id="49311" name="Line 12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2" name="Line 12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3" name="Line 12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4" name="Line 12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5" name="Line 12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6" name="Line 12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7" name="Line 12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310" name="Line 12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200" name="Group 130"/>
          <p:cNvGrpSpPr>
            <a:grpSpLocks/>
          </p:cNvGrpSpPr>
          <p:nvPr/>
        </p:nvGrpSpPr>
        <p:grpSpPr bwMode="auto">
          <a:xfrm>
            <a:off x="4495800" y="1228725"/>
            <a:ext cx="76200" cy="619125"/>
            <a:chOff x="480" y="2830"/>
            <a:chExt cx="48" cy="390"/>
          </a:xfrm>
        </p:grpSpPr>
        <p:grpSp>
          <p:nvGrpSpPr>
            <p:cNvPr id="49300" name="Group 131"/>
            <p:cNvGrpSpPr>
              <a:grpSpLocks/>
            </p:cNvGrpSpPr>
            <p:nvPr/>
          </p:nvGrpSpPr>
          <p:grpSpPr bwMode="auto">
            <a:xfrm rot="5400000">
              <a:off x="379" y="3071"/>
              <a:ext cx="250" cy="48"/>
              <a:chOff x="363" y="3024"/>
              <a:chExt cx="599" cy="144"/>
            </a:xfrm>
          </p:grpSpPr>
          <p:sp>
            <p:nvSpPr>
              <p:cNvPr id="49302" name="Line 13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3" name="Line 13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4" name="Line 13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5" name="Line 13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6" name="Line 13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7" name="Line 13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8" name="Line 13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301" name="Line 13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201" name="Group 140"/>
          <p:cNvGrpSpPr>
            <a:grpSpLocks/>
          </p:cNvGrpSpPr>
          <p:nvPr/>
        </p:nvGrpSpPr>
        <p:grpSpPr bwMode="auto">
          <a:xfrm>
            <a:off x="4724400" y="1220788"/>
            <a:ext cx="76200" cy="619125"/>
            <a:chOff x="480" y="2830"/>
            <a:chExt cx="48" cy="390"/>
          </a:xfrm>
        </p:grpSpPr>
        <p:grpSp>
          <p:nvGrpSpPr>
            <p:cNvPr id="49291" name="Group 141"/>
            <p:cNvGrpSpPr>
              <a:grpSpLocks/>
            </p:cNvGrpSpPr>
            <p:nvPr/>
          </p:nvGrpSpPr>
          <p:grpSpPr bwMode="auto">
            <a:xfrm rot="5400000">
              <a:off x="379" y="3071"/>
              <a:ext cx="250" cy="48"/>
              <a:chOff x="363" y="3024"/>
              <a:chExt cx="599" cy="144"/>
            </a:xfrm>
          </p:grpSpPr>
          <p:sp>
            <p:nvSpPr>
              <p:cNvPr id="49293" name="Line 14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4" name="Line 14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5" name="Line 14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6" name="Line 14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7" name="Line 14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8" name="Line 14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9" name="Line 14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292" name="Line 14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202" name="Group 150"/>
          <p:cNvGrpSpPr>
            <a:grpSpLocks/>
          </p:cNvGrpSpPr>
          <p:nvPr/>
        </p:nvGrpSpPr>
        <p:grpSpPr bwMode="auto">
          <a:xfrm>
            <a:off x="4960938" y="1211263"/>
            <a:ext cx="76200" cy="619125"/>
            <a:chOff x="480" y="2830"/>
            <a:chExt cx="48" cy="390"/>
          </a:xfrm>
        </p:grpSpPr>
        <p:grpSp>
          <p:nvGrpSpPr>
            <p:cNvPr id="49282" name="Group 151"/>
            <p:cNvGrpSpPr>
              <a:grpSpLocks/>
            </p:cNvGrpSpPr>
            <p:nvPr/>
          </p:nvGrpSpPr>
          <p:grpSpPr bwMode="auto">
            <a:xfrm rot="5400000">
              <a:off x="379" y="3071"/>
              <a:ext cx="250" cy="48"/>
              <a:chOff x="363" y="3024"/>
              <a:chExt cx="599" cy="144"/>
            </a:xfrm>
          </p:grpSpPr>
          <p:sp>
            <p:nvSpPr>
              <p:cNvPr id="49284" name="Line 15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5" name="Line 15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6" name="Line 15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7" name="Line 15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8" name="Line 15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9" name="Line 15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0" name="Line 15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283" name="Line 15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203" name="Group 160"/>
          <p:cNvGrpSpPr>
            <a:grpSpLocks/>
          </p:cNvGrpSpPr>
          <p:nvPr/>
        </p:nvGrpSpPr>
        <p:grpSpPr bwMode="auto">
          <a:xfrm>
            <a:off x="5181600" y="1220788"/>
            <a:ext cx="76200" cy="619125"/>
            <a:chOff x="480" y="2830"/>
            <a:chExt cx="48" cy="390"/>
          </a:xfrm>
        </p:grpSpPr>
        <p:grpSp>
          <p:nvGrpSpPr>
            <p:cNvPr id="49273" name="Group 161"/>
            <p:cNvGrpSpPr>
              <a:grpSpLocks/>
            </p:cNvGrpSpPr>
            <p:nvPr/>
          </p:nvGrpSpPr>
          <p:grpSpPr bwMode="auto">
            <a:xfrm rot="5400000">
              <a:off x="379" y="3071"/>
              <a:ext cx="250" cy="48"/>
              <a:chOff x="363" y="3024"/>
              <a:chExt cx="599" cy="144"/>
            </a:xfrm>
          </p:grpSpPr>
          <p:sp>
            <p:nvSpPr>
              <p:cNvPr id="49275" name="Line 162"/>
              <p:cNvSpPr>
                <a:spLocks noChangeShapeType="1"/>
              </p:cNvSpPr>
              <p:nvPr/>
            </p:nvSpPr>
            <p:spPr bwMode="auto">
              <a:xfrm flipV="1">
                <a:off x="363" y="3024"/>
                <a:ext cx="69"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6" name="Line 163"/>
              <p:cNvSpPr>
                <a:spLocks noChangeShapeType="1"/>
              </p:cNvSpPr>
              <p:nvPr/>
            </p:nvSpPr>
            <p:spPr bwMode="auto">
              <a:xfrm flipH="1" flipV="1">
                <a:off x="432"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7" name="Line 164"/>
              <p:cNvSpPr>
                <a:spLocks noChangeShapeType="1"/>
              </p:cNvSpPr>
              <p:nvPr/>
            </p:nvSpPr>
            <p:spPr bwMode="auto">
              <a:xfrm flipV="1">
                <a:off x="528"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8" name="Line 165"/>
              <p:cNvSpPr>
                <a:spLocks noChangeShapeType="1"/>
              </p:cNvSpPr>
              <p:nvPr/>
            </p:nvSpPr>
            <p:spPr bwMode="auto">
              <a:xfrm flipH="1" flipV="1">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9" name="Line 166"/>
              <p:cNvSpPr>
                <a:spLocks noChangeShapeType="1"/>
              </p:cNvSpPr>
              <p:nvPr/>
            </p:nvSpPr>
            <p:spPr bwMode="auto">
              <a:xfrm flipV="1">
                <a:off x="720"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0" name="Line 167"/>
              <p:cNvSpPr>
                <a:spLocks noChangeShapeType="1"/>
              </p:cNvSpPr>
              <p:nvPr/>
            </p:nvSpPr>
            <p:spPr bwMode="auto">
              <a:xfrm flipH="1" flipV="1">
                <a:off x="816"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1" name="Line 168"/>
              <p:cNvSpPr>
                <a:spLocks noChangeShapeType="1"/>
              </p:cNvSpPr>
              <p:nvPr/>
            </p:nvSpPr>
            <p:spPr bwMode="auto">
              <a:xfrm flipV="1">
                <a:off x="912" y="3093"/>
                <a:ext cx="50"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274" name="Line 169"/>
            <p:cNvSpPr>
              <a:spLocks noChangeShapeType="1"/>
            </p:cNvSpPr>
            <p:nvPr/>
          </p:nvSpPr>
          <p:spPr bwMode="auto">
            <a:xfrm flipH="1">
              <a:off x="497" y="2830"/>
              <a:ext cx="1"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204" name="Line 170"/>
          <p:cNvSpPr>
            <a:spLocks noChangeShapeType="1"/>
          </p:cNvSpPr>
          <p:nvPr/>
        </p:nvSpPr>
        <p:spPr bwMode="auto">
          <a:xfrm>
            <a:off x="3603625" y="1219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Line 171"/>
          <p:cNvSpPr>
            <a:spLocks noChangeShapeType="1"/>
          </p:cNvSpPr>
          <p:nvPr/>
        </p:nvSpPr>
        <p:spPr bwMode="auto">
          <a:xfrm>
            <a:off x="3619500" y="1820863"/>
            <a:ext cx="3175" cy="92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6" name="Line 172"/>
          <p:cNvSpPr>
            <a:spLocks noChangeShapeType="1"/>
          </p:cNvSpPr>
          <p:nvPr/>
        </p:nvSpPr>
        <p:spPr bwMode="auto">
          <a:xfrm>
            <a:off x="4057650" y="1828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Line 173"/>
          <p:cNvSpPr>
            <a:spLocks noChangeShapeType="1"/>
          </p:cNvSpPr>
          <p:nvPr/>
        </p:nvSpPr>
        <p:spPr bwMode="auto">
          <a:xfrm>
            <a:off x="3844925" y="18446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8" name="Line 174"/>
          <p:cNvSpPr>
            <a:spLocks noChangeShapeType="1"/>
          </p:cNvSpPr>
          <p:nvPr/>
        </p:nvSpPr>
        <p:spPr bwMode="auto">
          <a:xfrm>
            <a:off x="5011738" y="18288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Line 175"/>
          <p:cNvSpPr>
            <a:spLocks noChangeShapeType="1"/>
          </p:cNvSpPr>
          <p:nvPr/>
        </p:nvSpPr>
        <p:spPr bwMode="auto">
          <a:xfrm flipH="1">
            <a:off x="4765675" y="1844675"/>
            <a:ext cx="3175" cy="1187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0" name="Line 176"/>
          <p:cNvSpPr>
            <a:spLocks noChangeShapeType="1"/>
          </p:cNvSpPr>
          <p:nvPr/>
        </p:nvSpPr>
        <p:spPr bwMode="auto">
          <a:xfrm>
            <a:off x="4537075" y="18288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1" name="Line 177"/>
          <p:cNvSpPr>
            <a:spLocks noChangeShapeType="1"/>
          </p:cNvSpPr>
          <p:nvPr/>
        </p:nvSpPr>
        <p:spPr bwMode="auto">
          <a:xfrm>
            <a:off x="4306888" y="1828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2" name="Oval 178"/>
          <p:cNvSpPr>
            <a:spLocks noChangeArrowheads="1"/>
          </p:cNvSpPr>
          <p:nvPr/>
        </p:nvSpPr>
        <p:spPr bwMode="auto">
          <a:xfrm>
            <a:off x="5186363" y="347980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3" name="Oval 179"/>
          <p:cNvSpPr>
            <a:spLocks noChangeArrowheads="1"/>
          </p:cNvSpPr>
          <p:nvPr/>
        </p:nvSpPr>
        <p:spPr bwMode="auto">
          <a:xfrm>
            <a:off x="4957763" y="3241675"/>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4" name="Oval 180"/>
          <p:cNvSpPr>
            <a:spLocks noChangeArrowheads="1"/>
          </p:cNvSpPr>
          <p:nvPr/>
        </p:nvSpPr>
        <p:spPr bwMode="auto">
          <a:xfrm>
            <a:off x="4729163" y="300355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5" name="Oval 181"/>
          <p:cNvSpPr>
            <a:spLocks noChangeArrowheads="1"/>
          </p:cNvSpPr>
          <p:nvPr/>
        </p:nvSpPr>
        <p:spPr bwMode="auto">
          <a:xfrm>
            <a:off x="4498975" y="27924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6" name="Oval 182"/>
          <p:cNvSpPr>
            <a:spLocks noChangeArrowheads="1"/>
          </p:cNvSpPr>
          <p:nvPr/>
        </p:nvSpPr>
        <p:spPr bwMode="auto">
          <a:xfrm>
            <a:off x="4270375" y="257175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7" name="Oval 183"/>
          <p:cNvSpPr>
            <a:spLocks noChangeArrowheads="1"/>
          </p:cNvSpPr>
          <p:nvPr/>
        </p:nvSpPr>
        <p:spPr bwMode="auto">
          <a:xfrm>
            <a:off x="2389188" y="20939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8" name="Oval 184"/>
          <p:cNvSpPr>
            <a:spLocks noChangeArrowheads="1"/>
          </p:cNvSpPr>
          <p:nvPr/>
        </p:nvSpPr>
        <p:spPr bwMode="auto">
          <a:xfrm>
            <a:off x="2398713" y="23352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19" name="Oval 185"/>
          <p:cNvSpPr>
            <a:spLocks noChangeArrowheads="1"/>
          </p:cNvSpPr>
          <p:nvPr/>
        </p:nvSpPr>
        <p:spPr bwMode="auto">
          <a:xfrm>
            <a:off x="2392363" y="25765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0" name="Oval 186"/>
          <p:cNvSpPr>
            <a:spLocks noChangeArrowheads="1"/>
          </p:cNvSpPr>
          <p:nvPr/>
        </p:nvSpPr>
        <p:spPr bwMode="auto">
          <a:xfrm>
            <a:off x="2401888" y="27924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1" name="Oval 187"/>
          <p:cNvSpPr>
            <a:spLocks noChangeArrowheads="1"/>
          </p:cNvSpPr>
          <p:nvPr/>
        </p:nvSpPr>
        <p:spPr bwMode="auto">
          <a:xfrm>
            <a:off x="2395538" y="3024188"/>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2" name="Oval 188"/>
          <p:cNvSpPr>
            <a:spLocks noChangeArrowheads="1"/>
          </p:cNvSpPr>
          <p:nvPr/>
        </p:nvSpPr>
        <p:spPr bwMode="auto">
          <a:xfrm>
            <a:off x="2397125" y="326390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3" name="Oval 189"/>
          <p:cNvSpPr>
            <a:spLocks noChangeArrowheads="1"/>
          </p:cNvSpPr>
          <p:nvPr/>
        </p:nvSpPr>
        <p:spPr bwMode="auto">
          <a:xfrm>
            <a:off x="2397125" y="346075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4" name="Oval 190"/>
          <p:cNvSpPr>
            <a:spLocks noChangeArrowheads="1"/>
          </p:cNvSpPr>
          <p:nvPr/>
        </p:nvSpPr>
        <p:spPr bwMode="auto">
          <a:xfrm>
            <a:off x="4021138" y="2333625"/>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5" name="Oval 191"/>
          <p:cNvSpPr>
            <a:spLocks noChangeArrowheads="1"/>
          </p:cNvSpPr>
          <p:nvPr/>
        </p:nvSpPr>
        <p:spPr bwMode="auto">
          <a:xfrm>
            <a:off x="3810000" y="208756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6" name="Oval 192"/>
          <p:cNvSpPr>
            <a:spLocks noChangeArrowheads="1"/>
          </p:cNvSpPr>
          <p:nvPr/>
        </p:nvSpPr>
        <p:spPr bwMode="auto">
          <a:xfrm>
            <a:off x="3581400" y="1874838"/>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7" name="Line 193"/>
          <p:cNvSpPr>
            <a:spLocks noChangeShapeType="1"/>
          </p:cNvSpPr>
          <p:nvPr/>
        </p:nvSpPr>
        <p:spPr bwMode="auto">
          <a:xfrm flipV="1">
            <a:off x="4419600" y="1066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28" name="Oval 194"/>
          <p:cNvSpPr>
            <a:spLocks noChangeArrowheads="1"/>
          </p:cNvSpPr>
          <p:nvPr/>
        </p:nvSpPr>
        <p:spPr bwMode="auto">
          <a:xfrm>
            <a:off x="4343400" y="925513"/>
            <a:ext cx="114300" cy="1222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29" name="Rectangle 195"/>
          <p:cNvSpPr>
            <a:spLocks noChangeArrowheads="1"/>
          </p:cNvSpPr>
          <p:nvPr/>
        </p:nvSpPr>
        <p:spPr bwMode="auto">
          <a:xfrm>
            <a:off x="3505200" y="1295400"/>
            <a:ext cx="1828800" cy="555625"/>
          </a:xfrm>
          <a:prstGeom prst="rect">
            <a:avLst/>
          </a:prstGeom>
          <a:noFill/>
          <a:ln w="95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30" name="Text Box 196"/>
          <p:cNvSpPr txBox="1">
            <a:spLocks noChangeArrowheads="1"/>
          </p:cNvSpPr>
          <p:nvPr/>
        </p:nvSpPr>
        <p:spPr bwMode="auto">
          <a:xfrm>
            <a:off x="2438400" y="1477963"/>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SW DIP-8</a:t>
            </a:r>
          </a:p>
        </p:txBody>
      </p:sp>
      <p:sp>
        <p:nvSpPr>
          <p:cNvPr id="49231" name="Text Box 197"/>
          <p:cNvSpPr txBox="1">
            <a:spLocks noChangeArrowheads="1"/>
          </p:cNvSpPr>
          <p:nvPr/>
        </p:nvSpPr>
        <p:spPr bwMode="auto">
          <a:xfrm>
            <a:off x="4495800" y="7921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V</a:t>
            </a:r>
            <a:r>
              <a:rPr lang="en-US" altLang="en-US" sz="1200" b="1" baseline="-25000"/>
              <a:t>CC</a:t>
            </a:r>
            <a:endParaRPr lang="el-GR" altLang="en-US" sz="1200" b="1">
              <a:cs typeface="Times New Roman" pitchFamily="18" charset="0"/>
            </a:endParaRPr>
          </a:p>
        </p:txBody>
      </p:sp>
      <p:sp>
        <p:nvSpPr>
          <p:cNvPr id="49232" name="Text Box 198"/>
          <p:cNvSpPr txBox="1">
            <a:spLocks noChangeArrowheads="1"/>
          </p:cNvSpPr>
          <p:nvPr/>
        </p:nvSpPr>
        <p:spPr bwMode="auto">
          <a:xfrm>
            <a:off x="5257800" y="13716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10 k</a:t>
            </a:r>
            <a:r>
              <a:rPr lang="el-GR" altLang="en-US" sz="1200" b="1">
                <a:cs typeface="Times New Roman" pitchFamily="18" charset="0"/>
              </a:rPr>
              <a:t>Ω</a:t>
            </a:r>
          </a:p>
        </p:txBody>
      </p:sp>
      <p:grpSp>
        <p:nvGrpSpPr>
          <p:cNvPr id="49233" name="Group 229"/>
          <p:cNvGrpSpPr>
            <a:grpSpLocks/>
          </p:cNvGrpSpPr>
          <p:nvPr/>
        </p:nvGrpSpPr>
        <p:grpSpPr bwMode="auto">
          <a:xfrm>
            <a:off x="3008313" y="1905000"/>
            <a:ext cx="1295400" cy="3657600"/>
            <a:chOff x="1728" y="912"/>
            <a:chExt cx="816" cy="2304"/>
          </a:xfrm>
        </p:grpSpPr>
        <p:sp>
          <p:nvSpPr>
            <p:cNvPr id="49243" name="Line 199"/>
            <p:cNvSpPr>
              <a:spLocks noChangeShapeType="1"/>
            </p:cNvSpPr>
            <p:nvPr/>
          </p:nvSpPr>
          <p:spPr bwMode="auto">
            <a:xfrm>
              <a:off x="2112" y="912"/>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4" name="Line 200"/>
            <p:cNvSpPr>
              <a:spLocks noChangeShapeType="1"/>
            </p:cNvSpPr>
            <p:nvPr/>
          </p:nvSpPr>
          <p:spPr bwMode="auto">
            <a:xfrm flipH="1">
              <a:off x="1968" y="235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5" name="Line 201"/>
            <p:cNvSpPr>
              <a:spLocks noChangeShapeType="1"/>
            </p:cNvSpPr>
            <p:nvPr/>
          </p:nvSpPr>
          <p:spPr bwMode="auto">
            <a:xfrm flipH="1">
              <a:off x="1728" y="235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6" name="Line 202"/>
            <p:cNvSpPr>
              <a:spLocks noChangeShapeType="1"/>
            </p:cNvSpPr>
            <p:nvPr/>
          </p:nvSpPr>
          <p:spPr bwMode="auto">
            <a:xfrm flipH="1">
              <a:off x="1824" y="230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7" name="Line 203"/>
            <p:cNvSpPr>
              <a:spLocks noChangeShapeType="1"/>
            </p:cNvSpPr>
            <p:nvPr/>
          </p:nvSpPr>
          <p:spPr bwMode="auto">
            <a:xfrm flipV="1">
              <a:off x="1920" y="2208"/>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8" name="Line 204"/>
            <p:cNvSpPr>
              <a:spLocks noChangeShapeType="1"/>
            </p:cNvSpPr>
            <p:nvPr/>
          </p:nvSpPr>
          <p:spPr bwMode="auto">
            <a:xfrm>
              <a:off x="1728" y="2352"/>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9" name="Line 205"/>
            <p:cNvSpPr>
              <a:spLocks noChangeShapeType="1"/>
            </p:cNvSpPr>
            <p:nvPr/>
          </p:nvSpPr>
          <p:spPr bwMode="auto">
            <a:xfrm>
              <a:off x="2256" y="1056"/>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0" name="Line 206"/>
            <p:cNvSpPr>
              <a:spLocks noChangeShapeType="1"/>
            </p:cNvSpPr>
            <p:nvPr/>
          </p:nvSpPr>
          <p:spPr bwMode="auto">
            <a:xfrm flipH="1">
              <a:off x="2112" y="254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1" name="Line 207"/>
            <p:cNvSpPr>
              <a:spLocks noChangeShapeType="1"/>
            </p:cNvSpPr>
            <p:nvPr/>
          </p:nvSpPr>
          <p:spPr bwMode="auto">
            <a:xfrm flipH="1">
              <a:off x="1872" y="254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2" name="Line 208"/>
            <p:cNvSpPr>
              <a:spLocks noChangeShapeType="1"/>
            </p:cNvSpPr>
            <p:nvPr/>
          </p:nvSpPr>
          <p:spPr bwMode="auto">
            <a:xfrm flipH="1">
              <a:off x="1968" y="249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3" name="Line 209"/>
            <p:cNvSpPr>
              <a:spLocks noChangeShapeType="1"/>
            </p:cNvSpPr>
            <p:nvPr/>
          </p:nvSpPr>
          <p:spPr bwMode="auto">
            <a:xfrm flipV="1">
              <a:off x="2064" y="240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4" name="Line 210"/>
            <p:cNvSpPr>
              <a:spLocks noChangeShapeType="1"/>
            </p:cNvSpPr>
            <p:nvPr/>
          </p:nvSpPr>
          <p:spPr bwMode="auto">
            <a:xfrm>
              <a:off x="1872" y="254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5" name="Line 211"/>
            <p:cNvSpPr>
              <a:spLocks noChangeShapeType="1"/>
            </p:cNvSpPr>
            <p:nvPr/>
          </p:nvSpPr>
          <p:spPr bwMode="auto">
            <a:xfrm>
              <a:off x="2400" y="120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6" name="Line 212"/>
            <p:cNvSpPr>
              <a:spLocks noChangeShapeType="1"/>
            </p:cNvSpPr>
            <p:nvPr/>
          </p:nvSpPr>
          <p:spPr bwMode="auto">
            <a:xfrm flipH="1">
              <a:off x="2256" y="273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7" name="Line 213"/>
            <p:cNvSpPr>
              <a:spLocks noChangeShapeType="1"/>
            </p:cNvSpPr>
            <p:nvPr/>
          </p:nvSpPr>
          <p:spPr bwMode="auto">
            <a:xfrm flipH="1">
              <a:off x="2016" y="273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8" name="Line 214"/>
            <p:cNvSpPr>
              <a:spLocks noChangeShapeType="1"/>
            </p:cNvSpPr>
            <p:nvPr/>
          </p:nvSpPr>
          <p:spPr bwMode="auto">
            <a:xfrm flipH="1">
              <a:off x="2112" y="268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9" name="Line 215"/>
            <p:cNvSpPr>
              <a:spLocks noChangeShapeType="1"/>
            </p:cNvSpPr>
            <p:nvPr/>
          </p:nvSpPr>
          <p:spPr bwMode="auto">
            <a:xfrm flipV="1">
              <a:off x="2208" y="259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0" name="Line 216"/>
            <p:cNvSpPr>
              <a:spLocks noChangeShapeType="1"/>
            </p:cNvSpPr>
            <p:nvPr/>
          </p:nvSpPr>
          <p:spPr bwMode="auto">
            <a:xfrm>
              <a:off x="2016" y="273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1" name="Line 217"/>
            <p:cNvSpPr>
              <a:spLocks noChangeShapeType="1"/>
            </p:cNvSpPr>
            <p:nvPr/>
          </p:nvSpPr>
          <p:spPr bwMode="auto">
            <a:xfrm>
              <a:off x="2544" y="1344"/>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2" name="Line 218"/>
            <p:cNvSpPr>
              <a:spLocks noChangeShapeType="1"/>
            </p:cNvSpPr>
            <p:nvPr/>
          </p:nvSpPr>
          <p:spPr bwMode="auto">
            <a:xfrm flipH="1">
              <a:off x="2400"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3" name="Line 219"/>
            <p:cNvSpPr>
              <a:spLocks noChangeShapeType="1"/>
            </p:cNvSpPr>
            <p:nvPr/>
          </p:nvSpPr>
          <p:spPr bwMode="auto">
            <a:xfrm flipH="1">
              <a:off x="2160"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4" name="Line 220"/>
            <p:cNvSpPr>
              <a:spLocks noChangeShapeType="1"/>
            </p:cNvSpPr>
            <p:nvPr/>
          </p:nvSpPr>
          <p:spPr bwMode="auto">
            <a:xfrm flipH="1">
              <a:off x="2256" y="288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5" name="Line 221"/>
            <p:cNvSpPr>
              <a:spLocks noChangeShapeType="1"/>
            </p:cNvSpPr>
            <p:nvPr/>
          </p:nvSpPr>
          <p:spPr bwMode="auto">
            <a:xfrm flipV="1">
              <a:off x="2352" y="278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6" name="Line 222"/>
            <p:cNvSpPr>
              <a:spLocks noChangeShapeType="1"/>
            </p:cNvSpPr>
            <p:nvPr/>
          </p:nvSpPr>
          <p:spPr bwMode="auto">
            <a:xfrm>
              <a:off x="2160" y="292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7" name="Line 223"/>
            <p:cNvSpPr>
              <a:spLocks noChangeShapeType="1"/>
            </p:cNvSpPr>
            <p:nvPr/>
          </p:nvSpPr>
          <p:spPr bwMode="auto">
            <a:xfrm>
              <a:off x="1728" y="297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8" name="Line 224"/>
            <p:cNvSpPr>
              <a:spLocks noChangeShapeType="1"/>
            </p:cNvSpPr>
            <p:nvPr/>
          </p:nvSpPr>
          <p:spPr bwMode="auto">
            <a:xfrm>
              <a:off x="1776" y="3125"/>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9" name="Line 225"/>
            <p:cNvSpPr>
              <a:spLocks noChangeShapeType="1"/>
            </p:cNvSpPr>
            <p:nvPr/>
          </p:nvSpPr>
          <p:spPr bwMode="auto">
            <a:xfrm>
              <a:off x="1824" y="3173"/>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0" name="Line 226"/>
            <p:cNvSpPr>
              <a:spLocks noChangeShapeType="1"/>
            </p:cNvSpPr>
            <p:nvPr/>
          </p:nvSpPr>
          <p:spPr bwMode="auto">
            <a:xfrm>
              <a:off x="1846" y="321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1" name="Oval 227"/>
            <p:cNvSpPr>
              <a:spLocks noChangeArrowheads="1"/>
            </p:cNvSpPr>
            <p:nvPr/>
          </p:nvSpPr>
          <p:spPr bwMode="auto">
            <a:xfrm>
              <a:off x="1846" y="2960"/>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272" name="Oval 228"/>
            <p:cNvSpPr>
              <a:spLocks noChangeArrowheads="1"/>
            </p:cNvSpPr>
            <p:nvPr/>
          </p:nvSpPr>
          <p:spPr bwMode="auto">
            <a:xfrm>
              <a:off x="1986" y="2955"/>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49234" name="Text Box 230"/>
          <p:cNvSpPr txBox="1">
            <a:spLocks noChangeArrowheads="1"/>
          </p:cNvSpPr>
          <p:nvPr/>
        </p:nvSpPr>
        <p:spPr bwMode="auto">
          <a:xfrm>
            <a:off x="2819400" y="3886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SW5</a:t>
            </a:r>
          </a:p>
        </p:txBody>
      </p:sp>
      <p:sp>
        <p:nvSpPr>
          <p:cNvPr id="49235" name="Text Box 231"/>
          <p:cNvSpPr txBox="1">
            <a:spLocks noChangeArrowheads="1"/>
          </p:cNvSpPr>
          <p:nvPr/>
        </p:nvSpPr>
        <p:spPr bwMode="auto">
          <a:xfrm>
            <a:off x="2971800" y="41910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SW4</a:t>
            </a:r>
          </a:p>
        </p:txBody>
      </p:sp>
      <p:sp>
        <p:nvSpPr>
          <p:cNvPr id="49236" name="Text Box 232"/>
          <p:cNvSpPr txBox="1">
            <a:spLocks noChangeArrowheads="1"/>
          </p:cNvSpPr>
          <p:nvPr/>
        </p:nvSpPr>
        <p:spPr bwMode="auto">
          <a:xfrm>
            <a:off x="3200400" y="44958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SW3</a:t>
            </a:r>
          </a:p>
        </p:txBody>
      </p:sp>
      <p:sp>
        <p:nvSpPr>
          <p:cNvPr id="49237" name="Text Box 233"/>
          <p:cNvSpPr txBox="1">
            <a:spLocks noChangeArrowheads="1"/>
          </p:cNvSpPr>
          <p:nvPr/>
        </p:nvSpPr>
        <p:spPr bwMode="auto">
          <a:xfrm>
            <a:off x="3505200" y="48006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SW2</a:t>
            </a:r>
          </a:p>
        </p:txBody>
      </p:sp>
      <p:sp>
        <p:nvSpPr>
          <p:cNvPr id="49238" name="Text Box 234"/>
          <p:cNvSpPr txBox="1">
            <a:spLocks noChangeArrowheads="1"/>
          </p:cNvSpPr>
          <p:nvPr/>
        </p:nvSpPr>
        <p:spPr bwMode="auto">
          <a:xfrm>
            <a:off x="685800" y="5851525"/>
            <a:ext cx="777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Schematic of Push Buttons and DIP Switches on Dragon12 Board</a:t>
            </a:r>
          </a:p>
        </p:txBody>
      </p:sp>
      <p:sp>
        <p:nvSpPr>
          <p:cNvPr id="49239" name="Line 235"/>
          <p:cNvSpPr>
            <a:spLocks noChangeShapeType="1"/>
          </p:cNvSpPr>
          <p:nvPr/>
        </p:nvSpPr>
        <p:spPr bwMode="auto">
          <a:xfrm>
            <a:off x="762000" y="5715000"/>
            <a:ext cx="7620000" cy="0"/>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4924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492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DF800372-BDC5-442C-9F0A-7FBED6F35013}" type="slidenum">
              <a:rPr lang="en-US" altLang="en-US" sz="1600">
                <a:solidFill>
                  <a:srgbClr val="C00000"/>
                </a:solidFill>
              </a:rPr>
              <a:pPr/>
              <a:t>39</a:t>
            </a:fld>
            <a:endParaRPr lang="en-US" altLang="en-US" sz="1600" b="0" i="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9"/>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Overview of HCS12 Parallel Ports </a:t>
            </a:r>
            <a:r>
              <a:rPr lang="en-US" altLang="en-US" i="1" u="sng">
                <a:solidFill>
                  <a:srgbClr val="C00000"/>
                </a:solidFill>
              </a:rPr>
              <a:t>Cont’d …</a:t>
            </a:r>
          </a:p>
        </p:txBody>
      </p:sp>
      <p:sp>
        <p:nvSpPr>
          <p:cNvPr id="16387" name="Rectangle 10"/>
          <p:cNvSpPr>
            <a:spLocks noChangeArrowheads="1"/>
          </p:cNvSpPr>
          <p:nvPr/>
        </p:nvSpPr>
        <p:spPr bwMode="auto">
          <a:xfrm>
            <a:off x="381000" y="9906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spcAft>
                <a:spcPts val="600"/>
              </a:spcAft>
              <a:buClr>
                <a:srgbClr val="C00000"/>
              </a:buClr>
              <a:buFont typeface="Wingdings" pitchFamily="2" charset="2"/>
              <a:buChar char="Ø"/>
            </a:pPr>
            <a:r>
              <a:rPr lang="en-US" altLang="en-US" dirty="0"/>
              <a:t> Each I/O port has several </a:t>
            </a:r>
            <a:r>
              <a:rPr lang="en-US" altLang="en-US" i="1" dirty="0">
                <a:solidFill>
                  <a:srgbClr val="FF0000"/>
                </a:solidFill>
              </a:rPr>
              <a:t>associated registers </a:t>
            </a:r>
            <a:r>
              <a:rPr lang="en-US" altLang="en-US" dirty="0"/>
              <a:t>to support its operation and these registers must be dealt with when performing I/O operations by specifying the address of a register in order to read from it or write into it.</a:t>
            </a:r>
          </a:p>
          <a:p>
            <a:pPr>
              <a:spcBef>
                <a:spcPts val="600"/>
              </a:spcBef>
              <a:spcAft>
                <a:spcPts val="600"/>
              </a:spcAft>
              <a:buClr>
                <a:srgbClr val="C00000"/>
              </a:buClr>
              <a:buFont typeface="Wingdings" pitchFamily="2" charset="2"/>
              <a:buChar char="Ø"/>
            </a:pPr>
            <a:r>
              <a:rPr lang="en-US" altLang="en-US" dirty="0"/>
              <a:t> A better way is to use the EQU directive (in assembly language) to equate a </a:t>
            </a:r>
            <a:r>
              <a:rPr lang="en-US" altLang="en-US" i="1" dirty="0">
                <a:solidFill>
                  <a:srgbClr val="FF0000"/>
                </a:solidFill>
              </a:rPr>
              <a:t>symbolic name</a:t>
            </a:r>
            <a:r>
              <a:rPr lang="en-US" altLang="en-US" dirty="0"/>
              <a:t> to the address of a given register so that the </a:t>
            </a:r>
            <a:r>
              <a:rPr lang="en-US" altLang="en-US" i="1" dirty="0"/>
              <a:t>symbolic name</a:t>
            </a:r>
            <a:r>
              <a:rPr lang="en-US" altLang="en-US" dirty="0"/>
              <a:t> can be used to access it.</a:t>
            </a:r>
          </a:p>
          <a:p>
            <a:pPr>
              <a:spcBef>
                <a:spcPts val="600"/>
              </a:spcBef>
              <a:spcAft>
                <a:spcPts val="600"/>
              </a:spcAft>
              <a:buClr>
                <a:srgbClr val="C00000"/>
              </a:buClr>
              <a:buFont typeface="Wingdings" pitchFamily="2" charset="2"/>
              <a:buChar char="Ø"/>
            </a:pPr>
            <a:r>
              <a:rPr lang="en-US" altLang="en-US" dirty="0"/>
              <a:t> For example:</a:t>
            </a:r>
          </a:p>
          <a:p>
            <a:pPr>
              <a:spcBef>
                <a:spcPts val="600"/>
              </a:spcBef>
              <a:spcAft>
                <a:spcPts val="600"/>
              </a:spcAft>
              <a:buClr>
                <a:srgbClr val="603000"/>
              </a:buClr>
              <a:buFont typeface="Wingdings" pitchFamily="2" charset="2"/>
              <a:buNone/>
            </a:pPr>
            <a:endParaRPr lang="en-US" altLang="en-US" sz="1800" dirty="0"/>
          </a:p>
          <a:p>
            <a:pPr>
              <a:spcBef>
                <a:spcPts val="600"/>
              </a:spcBef>
              <a:spcAft>
                <a:spcPts val="600"/>
              </a:spcAft>
              <a:buClr>
                <a:srgbClr val="603000"/>
              </a:buClr>
              <a:buFont typeface="Wingdings" pitchFamily="2" charset="2"/>
              <a:buNone/>
            </a:pPr>
            <a:r>
              <a:rPr lang="en-US" altLang="en-US" sz="1800" dirty="0"/>
              <a:t>		</a:t>
            </a:r>
            <a:r>
              <a:rPr lang="en-US" altLang="en-US" sz="1800" dirty="0">
                <a:latin typeface="Arial" charset="0"/>
              </a:rPr>
              <a:t>PORTA		EQU		$00</a:t>
            </a:r>
          </a:p>
          <a:p>
            <a:pPr>
              <a:spcBef>
                <a:spcPts val="600"/>
              </a:spcBef>
              <a:spcAft>
                <a:spcPts val="600"/>
              </a:spcAft>
              <a:buClr>
                <a:srgbClr val="603000"/>
              </a:buClr>
              <a:buFont typeface="Wingdings" pitchFamily="2" charset="2"/>
              <a:buNone/>
            </a:pPr>
            <a:r>
              <a:rPr lang="en-US" altLang="en-US" sz="1800" dirty="0">
                <a:latin typeface="Arial" charset="0"/>
              </a:rPr>
              <a:t>				MOVB		#$FF,PORTA</a:t>
            </a:r>
            <a:endParaRPr lang="en-US" altLang="en-US" sz="1800" dirty="0"/>
          </a:p>
        </p:txBody>
      </p:sp>
      <p:sp>
        <p:nvSpPr>
          <p:cNvPr id="1638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638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63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7CAB35AC-DDCC-4322-B7B4-3671ED9036B4}" type="slidenum">
              <a:rPr lang="en-US" altLang="en-US" sz="1600">
                <a:solidFill>
                  <a:srgbClr val="C00000"/>
                </a:solidFill>
              </a:rPr>
              <a:pPr/>
              <a:t>4</a:t>
            </a:fld>
            <a:endParaRPr lang="en-US" altLang="en-US" sz="1600" b="0" i="0">
              <a:solidFill>
                <a:srgbClr val="C00000"/>
              </a:solidFill>
            </a:endParaRPr>
          </a:p>
        </p:txBody>
      </p:sp>
      <p:sp>
        <p:nvSpPr>
          <p:cNvPr id="2" name="TextBox 1">
            <a:extLst>
              <a:ext uri="{FF2B5EF4-FFF2-40B4-BE49-F238E27FC236}">
                <a16:creationId xmlns:a16="http://schemas.microsoft.com/office/drawing/2014/main" id="{3474AD39-FB4B-44EF-9461-6DF96C9B27A0}"/>
              </a:ext>
            </a:extLst>
          </p:cNvPr>
          <p:cNvSpPr txBox="1"/>
          <p:nvPr/>
        </p:nvSpPr>
        <p:spPr>
          <a:xfrm>
            <a:off x="6400800" y="4419600"/>
            <a:ext cx="2362200" cy="400110"/>
          </a:xfrm>
          <a:prstGeom prst="rect">
            <a:avLst/>
          </a:prstGeom>
          <a:noFill/>
        </p:spPr>
        <p:txBody>
          <a:bodyPr wrap="square" rtlCol="0">
            <a:spAutoFit/>
          </a:bodyPr>
          <a:lstStyle/>
          <a:p>
            <a:pPr algn="ctr"/>
            <a:r>
              <a:rPr lang="en-US" sz="2000" dirty="0">
                <a:solidFill>
                  <a:srgbClr val="FF0000"/>
                </a:solidFill>
              </a:rPr>
              <a:t>Physical Address</a:t>
            </a:r>
          </a:p>
        </p:txBody>
      </p:sp>
      <p:cxnSp>
        <p:nvCxnSpPr>
          <p:cNvPr id="4" name="Straight Arrow Connector 3">
            <a:extLst>
              <a:ext uri="{FF2B5EF4-FFF2-40B4-BE49-F238E27FC236}">
                <a16:creationId xmlns:a16="http://schemas.microsoft.com/office/drawing/2014/main" id="{C44A592C-2AE2-44B9-8543-9DDA1299C050}"/>
              </a:ext>
            </a:extLst>
          </p:cNvPr>
          <p:cNvCxnSpPr/>
          <p:nvPr/>
        </p:nvCxnSpPr>
        <p:spPr bwMode="auto">
          <a:xfrm flipH="1">
            <a:off x="5562600" y="4648200"/>
            <a:ext cx="1066800" cy="304800"/>
          </a:xfrm>
          <a:prstGeom prst="straightConnector1">
            <a:avLst/>
          </a:prstGeom>
          <a:solidFill>
            <a:schemeClr val="accent1"/>
          </a:solidFill>
          <a:ln w="15875" cap="flat" cmpd="sng" algn="ctr">
            <a:solidFill>
              <a:srgbClr val="FF0000"/>
            </a:solidFill>
            <a:prstDash val="solid"/>
            <a:round/>
            <a:headEnd type="none" w="med" len="med"/>
            <a:tailEnd type="triangle"/>
          </a:ln>
          <a:effectLst/>
        </p:spPr>
      </p:cxn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0179" name="Text Box 6"/>
          <p:cNvSpPr txBox="1">
            <a:spLocks noChangeArrowheads="1"/>
          </p:cNvSpPr>
          <p:nvPr/>
        </p:nvSpPr>
        <p:spPr bwMode="auto">
          <a:xfrm>
            <a:off x="381000" y="531813"/>
            <a:ext cx="8382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i="1">
                <a:solidFill>
                  <a:srgbClr val="C00000"/>
                </a:solidFill>
              </a:rPr>
              <a:t>Example:</a:t>
            </a:r>
            <a:r>
              <a:rPr lang="en-US" altLang="en-US" sz="1800"/>
              <a:t> Write a program that displays a binary counter on the 8-LEDs. Program should control the speed of the counter through DIP switches and terminate any time push button SW5 is pressed.</a:t>
            </a:r>
            <a:endParaRPr lang="en-US" altLang="en-US" sz="1800" b="1"/>
          </a:p>
        </p:txBody>
      </p:sp>
      <p:sp>
        <p:nvSpPr>
          <p:cNvPr id="50180" name="Line 7"/>
          <p:cNvSpPr>
            <a:spLocks noChangeShapeType="1"/>
          </p:cNvSpPr>
          <p:nvPr/>
        </p:nvSpPr>
        <p:spPr bwMode="auto">
          <a:xfrm>
            <a:off x="457200" y="1524000"/>
            <a:ext cx="8229600" cy="0"/>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0216" name="Text Box 8"/>
          <p:cNvSpPr txBox="1">
            <a:spLocks noChangeArrowheads="1"/>
          </p:cNvSpPr>
          <p:nvPr/>
        </p:nvSpPr>
        <p:spPr bwMode="auto">
          <a:xfrm>
            <a:off x="381000" y="1752600"/>
            <a:ext cx="8458200" cy="4568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b="1">
                <a:latin typeface="Arial" charset="0"/>
              </a:rPr>
              <a:t>**********************************************************************************************************************</a:t>
            </a:r>
          </a:p>
          <a:p>
            <a:r>
              <a:rPr lang="en-US" altLang="en-US" sz="1400" b="1">
                <a:latin typeface="Arial" charset="0"/>
              </a:rPr>
              <a:t>*Program creates binary counter and displays it on LEDs.  The speed of the counter is controlled*</a:t>
            </a:r>
          </a:p>
          <a:p>
            <a:r>
              <a:rPr lang="en-US" altLang="en-US" sz="1400" b="1">
                <a:latin typeface="Arial" charset="0"/>
              </a:rPr>
              <a:t>*         by DIP switches. The program will terminates as soon as push button SW5 is pressed.        *</a:t>
            </a:r>
          </a:p>
          <a:p>
            <a:r>
              <a:rPr lang="en-US" altLang="en-US" sz="1400" b="1">
                <a:latin typeface="Arial" charset="0"/>
              </a:rPr>
              <a:t>**********************************************************************************************************************</a:t>
            </a:r>
          </a:p>
          <a:p>
            <a:endParaRPr lang="en-US" altLang="en-US" sz="1400" b="1">
              <a:latin typeface="Arial" charset="0"/>
            </a:endParaRPr>
          </a:p>
          <a:p>
            <a:r>
              <a:rPr lang="en-US" altLang="en-US" sz="1400" b="1">
                <a:latin typeface="Arial" charset="0"/>
              </a:rPr>
              <a:t>#include  	reg9s12.h</a:t>
            </a:r>
          </a:p>
          <a:p>
            <a:r>
              <a:rPr lang="en-US" altLang="en-US" sz="1400" b="1">
                <a:latin typeface="Arial" charset="0"/>
              </a:rPr>
              <a:t>        	org     	$1000		; program code</a:t>
            </a:r>
          </a:p>
          <a:p>
            <a:endParaRPr lang="en-US" altLang="en-US" sz="1400" b="1">
              <a:latin typeface="Arial" charset="0"/>
            </a:endParaRPr>
          </a:p>
          <a:p>
            <a:r>
              <a:rPr lang="en-US" altLang="en-US" sz="1400" b="1">
                <a:latin typeface="Arial" charset="0"/>
              </a:rPr>
              <a:t>start 	ldaa	#$ff</a:t>
            </a:r>
          </a:p>
          <a:p>
            <a:r>
              <a:rPr lang="en-US" altLang="en-US" sz="1400" b="1">
                <a:latin typeface="Arial" charset="0"/>
              </a:rPr>
              <a:t>	staa	ddrb		; make port B an output port</a:t>
            </a:r>
          </a:p>
          <a:p>
            <a:r>
              <a:rPr lang="en-US" altLang="en-US" sz="1400" b="1">
                <a:latin typeface="Arial" charset="0"/>
              </a:rPr>
              <a:t>	staa 	ddrp		; make port P an output port</a:t>
            </a:r>
          </a:p>
          <a:p>
            <a:r>
              <a:rPr lang="en-US" altLang="en-US" sz="1400" b="1">
                <a:latin typeface="Arial" charset="0"/>
              </a:rPr>
              <a:t>	staa	ptp		; turn off 7-segment LED display</a:t>
            </a:r>
          </a:p>
          <a:p>
            <a:r>
              <a:rPr lang="en-US" altLang="en-US" sz="1400" b="1">
                <a:latin typeface="Arial" charset="0"/>
              </a:rPr>
              <a:t>	bset    	ddrj,$02        	; make bit 1 of port j output</a:t>
            </a:r>
          </a:p>
          <a:p>
            <a:r>
              <a:rPr lang="en-US" altLang="en-US" sz="1400" b="1">
                <a:latin typeface="Arial" charset="0"/>
              </a:rPr>
              <a:t>	bclr    	ptj,$02         	; clear bit 1 of port j to enable LEDs</a:t>
            </a:r>
          </a:p>
          <a:p>
            <a:r>
              <a:rPr lang="en-US" altLang="en-US" sz="1400" b="1">
                <a:latin typeface="Arial" charset="0"/>
              </a:rPr>
              <a:t>	clr     	ddrh            	; make port H an input port</a:t>
            </a:r>
          </a:p>
          <a:p>
            <a:endParaRPr lang="en-US" altLang="en-US" sz="1400" b="1">
              <a:latin typeface="Arial" charset="0"/>
            </a:endParaRPr>
          </a:p>
          <a:p>
            <a:r>
              <a:rPr lang="en-US" altLang="en-US" sz="1400" b="1">
                <a:latin typeface="Arial" charset="0"/>
              </a:rPr>
              <a:t>back	inca                    		; create a binary counter with as many ms</a:t>
            </a:r>
          </a:p>
          <a:p>
            <a:r>
              <a:rPr lang="en-US" altLang="en-US" sz="1400" b="1">
                <a:latin typeface="Arial" charset="0"/>
              </a:rPr>
              <a:t>	staa 	portb          	 ; delay between counts as DIP switches are</a:t>
            </a:r>
          </a:p>
          <a:p>
            <a:r>
              <a:rPr lang="en-US" altLang="en-US" sz="1400" b="1">
                <a:latin typeface="Arial" charset="0"/>
              </a:rPr>
              <a:t>	jsr	d_100ms           	  ; indicating. Stop when push button</a:t>
            </a:r>
          </a:p>
          <a:p>
            <a:r>
              <a:rPr lang="en-US" altLang="en-US" sz="1400" b="1">
                <a:latin typeface="Arial" charset="0"/>
              </a:rPr>
              <a:t>	brset	pth,$01,back       	   ; SW5 is pressed.</a:t>
            </a:r>
          </a:p>
          <a:p>
            <a:r>
              <a:rPr lang="en-US" altLang="en-US" sz="1400" b="1">
                <a:latin typeface="Arial" charset="0"/>
              </a:rPr>
              <a:t>	swi</a:t>
            </a:r>
          </a:p>
        </p:txBody>
      </p:sp>
      <p:sp>
        <p:nvSpPr>
          <p:cNvPr id="5018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018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018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0721DE8-B9DB-420A-A45C-DE3C904C73EE}" type="slidenum">
              <a:rPr lang="en-US" altLang="en-US" sz="1600">
                <a:solidFill>
                  <a:srgbClr val="C00000"/>
                </a:solidFill>
              </a:rPr>
              <a:pPr/>
              <a:t>40</a:t>
            </a:fld>
            <a:endParaRPr lang="en-US" altLang="en-US" sz="1600" b="0" i="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4"/>
          <p:cNvSpPr>
            <a:spLocks noChangeArrowheads="1"/>
          </p:cNvSpPr>
          <p:nvPr/>
        </p:nvSpPr>
        <p:spPr bwMode="auto">
          <a:xfrm>
            <a:off x="381000" y="327660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a:t>
            </a:r>
            <a:r>
              <a:rPr lang="en-US" altLang="en-US">
                <a:solidFill>
                  <a:srgbClr val="C00000"/>
                </a:solidFill>
              </a:rPr>
              <a:t>Interfacing with Seven-Segment Displays:</a:t>
            </a:r>
          </a:p>
          <a:p>
            <a:pPr>
              <a:spcBef>
                <a:spcPct val="20000"/>
              </a:spcBef>
              <a:buClr>
                <a:srgbClr val="C00000"/>
              </a:buClr>
              <a:buFont typeface="Wingdings" pitchFamily="2" charset="2"/>
              <a:buChar char="Ø"/>
            </a:pPr>
            <a:r>
              <a:rPr lang="en-US" altLang="en-US"/>
              <a:t>Seven-segment displays are often used when the embedded product needs to display only a few digits.</a:t>
            </a:r>
          </a:p>
          <a:p>
            <a:pPr>
              <a:spcBef>
                <a:spcPct val="20000"/>
              </a:spcBef>
              <a:buClr>
                <a:srgbClr val="C00000"/>
              </a:buClr>
              <a:buFont typeface="Wingdings" pitchFamily="2" charset="2"/>
              <a:buChar char="Ø"/>
            </a:pPr>
            <a:r>
              <a:rPr lang="en-US" altLang="en-US"/>
              <a:t>Seven-segment displays are mainly used to display digits and small subset of letters.</a:t>
            </a:r>
          </a:p>
          <a:p>
            <a:pPr>
              <a:spcBef>
                <a:spcPct val="20000"/>
              </a:spcBef>
              <a:buClr>
                <a:srgbClr val="C00000"/>
              </a:buClr>
              <a:buFont typeface="Wingdings" pitchFamily="2" charset="2"/>
              <a:buChar char="Ø"/>
            </a:pPr>
            <a:r>
              <a:rPr lang="en-US" altLang="en-US"/>
              <a:t>Although a HCS12 device has enough current to drive a seven-segment display, it is not advisable to do so when the controller needs to drive many other devices.</a:t>
            </a:r>
          </a:p>
        </p:txBody>
      </p:sp>
      <p:sp>
        <p:nvSpPr>
          <p:cNvPr id="51203" name="Text Box 5"/>
          <p:cNvSpPr txBox="1">
            <a:spLocks noChangeArrowheads="1"/>
          </p:cNvSpPr>
          <p:nvPr/>
        </p:nvSpPr>
        <p:spPr bwMode="auto">
          <a:xfrm>
            <a:off x="457200" y="676275"/>
            <a:ext cx="8305800" cy="2228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400" b="1">
              <a:latin typeface="Arial" charset="0"/>
            </a:endParaRPr>
          </a:p>
          <a:p>
            <a:r>
              <a:rPr lang="en-US" altLang="en-US" sz="1400" b="1">
                <a:latin typeface="Arial" charset="0"/>
              </a:rPr>
              <a:t>d_100ms	ldab	pth		; read DIP switches for no. of ms delay</a:t>
            </a:r>
          </a:p>
          <a:p>
            <a:endParaRPr lang="en-US" altLang="en-US" sz="1400" b="1">
              <a:latin typeface="Arial" charset="0"/>
            </a:endParaRPr>
          </a:p>
          <a:p>
            <a:r>
              <a:rPr lang="en-US" altLang="en-US" sz="1400" b="1">
                <a:latin typeface="Arial" charset="0"/>
              </a:rPr>
              <a:t>dly1	ldy	#6000		; 6000 x 4 = 24,000 cycles = 1ms</a:t>
            </a:r>
          </a:p>
          <a:p>
            <a:r>
              <a:rPr lang="en-US" altLang="en-US" sz="1400" b="1">
                <a:latin typeface="Arial" charset="0"/>
              </a:rPr>
              <a:t>dly	dey			; 1 cycle</a:t>
            </a:r>
          </a:p>
          <a:p>
            <a:r>
              <a:rPr lang="en-US" altLang="en-US" sz="1400" b="1">
                <a:latin typeface="Arial" charset="0"/>
              </a:rPr>
              <a:t>	bne	dly		; 3 cycles</a:t>
            </a:r>
          </a:p>
          <a:p>
            <a:r>
              <a:rPr lang="en-US" altLang="en-US" sz="1400" b="1">
                <a:latin typeface="Arial" charset="0"/>
              </a:rPr>
              <a:t>	dbne    	b,dly1          	; continue till it is 100 ms</a:t>
            </a:r>
          </a:p>
          <a:p>
            <a:r>
              <a:rPr lang="en-US" altLang="en-US" sz="1400" b="1">
                <a:latin typeface="Arial" charset="0"/>
              </a:rPr>
              <a:t>	rts</a:t>
            </a:r>
          </a:p>
          <a:p>
            <a:r>
              <a:rPr lang="en-US" altLang="en-US" sz="1400" b="1">
                <a:latin typeface="Arial" charset="0"/>
              </a:rPr>
              <a:t>	</a:t>
            </a:r>
          </a:p>
          <a:p>
            <a:r>
              <a:rPr lang="en-US" altLang="en-US" sz="1400" b="1">
                <a:latin typeface="Arial" charset="0"/>
              </a:rPr>
              <a:t>  	end</a:t>
            </a:r>
          </a:p>
        </p:txBody>
      </p:sp>
      <p:sp>
        <p:nvSpPr>
          <p:cNvPr id="51204" name="Rectangle 6"/>
          <p:cNvSpPr>
            <a:spLocks noChangeArrowheads="1"/>
          </p:cNvSpPr>
          <p:nvPr/>
        </p:nvSpPr>
        <p:spPr bwMode="auto">
          <a:xfrm>
            <a:off x="304800" y="1524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120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12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12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62B3A260-3D2B-4341-820C-BAD8A87B5EB0}" type="slidenum">
              <a:rPr lang="en-US" altLang="en-US" sz="1600">
                <a:solidFill>
                  <a:srgbClr val="C00000"/>
                </a:solidFill>
              </a:rPr>
              <a:pPr/>
              <a:t>41</a:t>
            </a:fld>
            <a:endParaRPr lang="en-US" altLang="en-US" sz="1600" b="0" i="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5"/>
          <p:cNvSpPr>
            <a:spLocks noGrp="1" noChangeArrowheads="1"/>
          </p:cNvSpPr>
          <p:nvPr>
            <p:ph type="title"/>
          </p:nvPr>
        </p:nvSpPr>
        <p:spPr bwMode="auto">
          <a:xfrm>
            <a:off x="304800" y="0"/>
            <a:ext cx="7772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2227" name="Rectangle 46"/>
          <p:cNvSpPr>
            <a:spLocks noChangeArrowheads="1"/>
          </p:cNvSpPr>
          <p:nvPr/>
        </p:nvSpPr>
        <p:spPr bwMode="auto">
          <a:xfrm>
            <a:off x="381000" y="45720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Char char="Ø"/>
            </a:pPr>
            <a:r>
              <a:rPr lang="en-US" altLang="en-US"/>
              <a:t>Port B derives a common-cathode seven-segment display through the buffer chip 74HC244.</a:t>
            </a:r>
          </a:p>
        </p:txBody>
      </p:sp>
      <p:sp>
        <p:nvSpPr>
          <p:cNvPr id="52228" name="Rectangle 47"/>
          <p:cNvSpPr>
            <a:spLocks noChangeArrowheads="1"/>
          </p:cNvSpPr>
          <p:nvPr/>
        </p:nvSpPr>
        <p:spPr bwMode="auto">
          <a:xfrm>
            <a:off x="381000" y="4800600"/>
            <a:ext cx="838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The light patterns corresponding to ten BCD (decimal) digits are shown in the following table.</a:t>
            </a:r>
          </a:p>
          <a:p>
            <a:pPr>
              <a:spcBef>
                <a:spcPct val="20000"/>
              </a:spcBef>
              <a:buClr>
                <a:srgbClr val="C00000"/>
              </a:buClr>
              <a:buFont typeface="Wingdings" pitchFamily="2" charset="2"/>
              <a:buChar char="Ø"/>
            </a:pPr>
            <a:r>
              <a:rPr lang="en-US" altLang="en-US"/>
              <a:t>The numbers in table require that segments a~g be connected from PB0~PB6 of the output port B.</a:t>
            </a:r>
          </a:p>
        </p:txBody>
      </p:sp>
      <p:sp>
        <p:nvSpPr>
          <p:cNvPr id="52229" name="Rectangle 49"/>
          <p:cNvSpPr>
            <a:spLocks noChangeArrowheads="1"/>
          </p:cNvSpPr>
          <p:nvPr/>
        </p:nvSpPr>
        <p:spPr bwMode="auto">
          <a:xfrm>
            <a:off x="1600200" y="1752600"/>
            <a:ext cx="1981200" cy="28194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30" name="Rectangle 50"/>
          <p:cNvSpPr>
            <a:spLocks noChangeArrowheads="1"/>
          </p:cNvSpPr>
          <p:nvPr/>
        </p:nvSpPr>
        <p:spPr bwMode="auto">
          <a:xfrm>
            <a:off x="4114800" y="1981200"/>
            <a:ext cx="685800" cy="1752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31" name="Text Box 51"/>
          <p:cNvSpPr txBox="1">
            <a:spLocks noChangeArrowheads="1"/>
          </p:cNvSpPr>
          <p:nvPr/>
        </p:nvSpPr>
        <p:spPr bwMode="auto">
          <a:xfrm>
            <a:off x="3048000" y="1981200"/>
            <a:ext cx="5334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PB0 </a:t>
            </a:r>
          </a:p>
          <a:p>
            <a:pPr algn="ctr">
              <a:lnSpc>
                <a:spcPct val="90000"/>
              </a:lnSpc>
              <a:spcBef>
                <a:spcPct val="40000"/>
              </a:spcBef>
            </a:pPr>
            <a:r>
              <a:rPr lang="en-US" altLang="en-US" sz="1200" b="1"/>
              <a:t>PB1  </a:t>
            </a:r>
          </a:p>
          <a:p>
            <a:pPr algn="ctr">
              <a:lnSpc>
                <a:spcPct val="90000"/>
              </a:lnSpc>
              <a:spcBef>
                <a:spcPct val="40000"/>
              </a:spcBef>
            </a:pPr>
            <a:r>
              <a:rPr lang="en-US" altLang="en-US" sz="1200" b="1"/>
              <a:t>PB2  </a:t>
            </a:r>
          </a:p>
          <a:p>
            <a:pPr algn="ctr">
              <a:lnSpc>
                <a:spcPct val="90000"/>
              </a:lnSpc>
              <a:spcBef>
                <a:spcPct val="40000"/>
              </a:spcBef>
            </a:pPr>
            <a:r>
              <a:rPr lang="en-US" altLang="en-US" sz="1200" b="1"/>
              <a:t>PB3  </a:t>
            </a:r>
          </a:p>
          <a:p>
            <a:pPr algn="ctr">
              <a:lnSpc>
                <a:spcPct val="90000"/>
              </a:lnSpc>
              <a:spcBef>
                <a:spcPct val="40000"/>
              </a:spcBef>
            </a:pPr>
            <a:r>
              <a:rPr lang="en-US" altLang="en-US" sz="1200" b="1"/>
              <a:t>PB4  </a:t>
            </a:r>
          </a:p>
          <a:p>
            <a:pPr algn="ctr">
              <a:lnSpc>
                <a:spcPct val="90000"/>
              </a:lnSpc>
              <a:spcBef>
                <a:spcPct val="40000"/>
              </a:spcBef>
            </a:pPr>
            <a:r>
              <a:rPr lang="en-US" altLang="en-US" sz="1200" b="1"/>
              <a:t>PB5  </a:t>
            </a:r>
          </a:p>
          <a:p>
            <a:pPr algn="ctr">
              <a:lnSpc>
                <a:spcPct val="90000"/>
              </a:lnSpc>
              <a:spcBef>
                <a:spcPct val="40000"/>
              </a:spcBef>
            </a:pPr>
            <a:r>
              <a:rPr lang="en-US" altLang="en-US" sz="1200" b="1"/>
              <a:t>PB6</a:t>
            </a:r>
          </a:p>
        </p:txBody>
      </p:sp>
      <p:sp>
        <p:nvSpPr>
          <p:cNvPr id="52232" name="Line 52"/>
          <p:cNvSpPr>
            <a:spLocks noChangeShapeType="1"/>
          </p:cNvSpPr>
          <p:nvPr/>
        </p:nvSpPr>
        <p:spPr bwMode="auto">
          <a:xfrm>
            <a:off x="3581400" y="2133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Line 53"/>
          <p:cNvSpPr>
            <a:spLocks noChangeShapeType="1"/>
          </p:cNvSpPr>
          <p:nvPr/>
        </p:nvSpPr>
        <p:spPr bwMode="auto">
          <a:xfrm>
            <a:off x="4800600" y="2133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34" name="Group 54"/>
          <p:cNvGrpSpPr>
            <a:grpSpLocks/>
          </p:cNvGrpSpPr>
          <p:nvPr/>
        </p:nvGrpSpPr>
        <p:grpSpPr bwMode="auto">
          <a:xfrm>
            <a:off x="5334000" y="2057400"/>
            <a:ext cx="609600" cy="152400"/>
            <a:chOff x="833" y="912"/>
            <a:chExt cx="297" cy="96"/>
          </a:xfrm>
        </p:grpSpPr>
        <p:sp>
          <p:nvSpPr>
            <p:cNvPr id="52332" name="Line 55"/>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3" name="Line 56"/>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4" name="Line 57"/>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5" name="Line 58"/>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6" name="Line 59"/>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7" name="Line 60"/>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8" name="Line 61"/>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35" name="Line 62"/>
          <p:cNvSpPr>
            <a:spLocks noChangeShapeType="1"/>
          </p:cNvSpPr>
          <p:nvPr/>
        </p:nvSpPr>
        <p:spPr bwMode="auto">
          <a:xfrm>
            <a:off x="5943600" y="2133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Rectangle 63"/>
          <p:cNvSpPr>
            <a:spLocks noChangeArrowheads="1"/>
          </p:cNvSpPr>
          <p:nvPr/>
        </p:nvSpPr>
        <p:spPr bwMode="auto">
          <a:xfrm>
            <a:off x="6477000" y="1905000"/>
            <a:ext cx="1371600" cy="2133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37" name="Text Box 64"/>
          <p:cNvSpPr txBox="1">
            <a:spLocks noChangeArrowheads="1"/>
          </p:cNvSpPr>
          <p:nvPr/>
        </p:nvSpPr>
        <p:spPr bwMode="auto">
          <a:xfrm>
            <a:off x="6400800" y="1981200"/>
            <a:ext cx="304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a</a:t>
            </a:r>
          </a:p>
          <a:p>
            <a:pPr algn="ctr">
              <a:lnSpc>
                <a:spcPct val="90000"/>
              </a:lnSpc>
              <a:spcBef>
                <a:spcPct val="40000"/>
              </a:spcBef>
            </a:pPr>
            <a:r>
              <a:rPr lang="en-US" altLang="en-US" sz="1200" b="1"/>
              <a:t>b</a:t>
            </a:r>
          </a:p>
          <a:p>
            <a:pPr algn="ctr">
              <a:lnSpc>
                <a:spcPct val="90000"/>
              </a:lnSpc>
              <a:spcBef>
                <a:spcPct val="40000"/>
              </a:spcBef>
            </a:pPr>
            <a:r>
              <a:rPr lang="en-US" altLang="en-US" sz="1200" b="1"/>
              <a:t>c</a:t>
            </a:r>
          </a:p>
          <a:p>
            <a:pPr algn="ctr">
              <a:lnSpc>
                <a:spcPct val="90000"/>
              </a:lnSpc>
              <a:spcBef>
                <a:spcPct val="40000"/>
              </a:spcBef>
            </a:pPr>
            <a:r>
              <a:rPr lang="en-US" altLang="en-US" sz="1200" b="1"/>
              <a:t>d</a:t>
            </a:r>
          </a:p>
          <a:p>
            <a:pPr algn="ctr">
              <a:lnSpc>
                <a:spcPct val="90000"/>
              </a:lnSpc>
              <a:spcBef>
                <a:spcPct val="40000"/>
              </a:spcBef>
            </a:pPr>
            <a:r>
              <a:rPr lang="en-US" altLang="en-US" sz="1200" b="1"/>
              <a:t>e</a:t>
            </a:r>
          </a:p>
          <a:p>
            <a:pPr algn="ctr">
              <a:lnSpc>
                <a:spcPct val="90000"/>
              </a:lnSpc>
              <a:spcBef>
                <a:spcPct val="40000"/>
              </a:spcBef>
            </a:pPr>
            <a:r>
              <a:rPr lang="en-US" altLang="en-US" sz="1200" b="1"/>
              <a:t>f</a:t>
            </a:r>
          </a:p>
          <a:p>
            <a:pPr algn="ctr">
              <a:lnSpc>
                <a:spcPct val="90000"/>
              </a:lnSpc>
              <a:spcBef>
                <a:spcPct val="40000"/>
              </a:spcBef>
            </a:pPr>
            <a:r>
              <a:rPr lang="en-US" altLang="en-US" sz="1200" b="1"/>
              <a:t>g  </a:t>
            </a:r>
          </a:p>
        </p:txBody>
      </p:sp>
      <p:sp>
        <p:nvSpPr>
          <p:cNvPr id="52238" name="Line 65"/>
          <p:cNvSpPr>
            <a:spLocks noChangeShapeType="1"/>
          </p:cNvSpPr>
          <p:nvPr/>
        </p:nvSpPr>
        <p:spPr bwMode="auto">
          <a:xfrm>
            <a:off x="3581400" y="2362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66"/>
          <p:cNvSpPr>
            <a:spLocks noChangeShapeType="1"/>
          </p:cNvSpPr>
          <p:nvPr/>
        </p:nvSpPr>
        <p:spPr bwMode="auto">
          <a:xfrm>
            <a:off x="4800600" y="2362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40" name="Group 67"/>
          <p:cNvGrpSpPr>
            <a:grpSpLocks/>
          </p:cNvGrpSpPr>
          <p:nvPr/>
        </p:nvGrpSpPr>
        <p:grpSpPr bwMode="auto">
          <a:xfrm>
            <a:off x="5334000" y="2286000"/>
            <a:ext cx="609600" cy="152400"/>
            <a:chOff x="833" y="912"/>
            <a:chExt cx="297" cy="96"/>
          </a:xfrm>
        </p:grpSpPr>
        <p:sp>
          <p:nvSpPr>
            <p:cNvPr id="52325" name="Line 68"/>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6" name="Line 69"/>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7" name="Line 70"/>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8" name="Line 71"/>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9" name="Line 72"/>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0" name="Line 73"/>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1" name="Line 74"/>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41" name="Line 75"/>
          <p:cNvSpPr>
            <a:spLocks noChangeShapeType="1"/>
          </p:cNvSpPr>
          <p:nvPr/>
        </p:nvSpPr>
        <p:spPr bwMode="auto">
          <a:xfrm>
            <a:off x="5943600" y="2362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76"/>
          <p:cNvSpPr>
            <a:spLocks noChangeShapeType="1"/>
          </p:cNvSpPr>
          <p:nvPr/>
        </p:nvSpPr>
        <p:spPr bwMode="auto">
          <a:xfrm>
            <a:off x="3581400" y="2590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77"/>
          <p:cNvSpPr>
            <a:spLocks noChangeShapeType="1"/>
          </p:cNvSpPr>
          <p:nvPr/>
        </p:nvSpPr>
        <p:spPr bwMode="auto">
          <a:xfrm>
            <a:off x="4800600" y="2590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44" name="Group 78"/>
          <p:cNvGrpSpPr>
            <a:grpSpLocks/>
          </p:cNvGrpSpPr>
          <p:nvPr/>
        </p:nvGrpSpPr>
        <p:grpSpPr bwMode="auto">
          <a:xfrm>
            <a:off x="5334000" y="2514600"/>
            <a:ext cx="609600" cy="152400"/>
            <a:chOff x="833" y="912"/>
            <a:chExt cx="297" cy="96"/>
          </a:xfrm>
        </p:grpSpPr>
        <p:sp>
          <p:nvSpPr>
            <p:cNvPr id="52318" name="Line 79"/>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9" name="Line 80"/>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0" name="Line 81"/>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1" name="Line 82"/>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2" name="Line 83"/>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3" name="Line 84"/>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4" name="Line 85"/>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45" name="Line 86"/>
          <p:cNvSpPr>
            <a:spLocks noChangeShapeType="1"/>
          </p:cNvSpPr>
          <p:nvPr/>
        </p:nvSpPr>
        <p:spPr bwMode="auto">
          <a:xfrm>
            <a:off x="5943600" y="2590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6" name="Line 87"/>
          <p:cNvSpPr>
            <a:spLocks noChangeShapeType="1"/>
          </p:cNvSpPr>
          <p:nvPr/>
        </p:nvSpPr>
        <p:spPr bwMode="auto">
          <a:xfrm>
            <a:off x="3581400" y="2819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7" name="Line 88"/>
          <p:cNvSpPr>
            <a:spLocks noChangeShapeType="1"/>
          </p:cNvSpPr>
          <p:nvPr/>
        </p:nvSpPr>
        <p:spPr bwMode="auto">
          <a:xfrm>
            <a:off x="4800600" y="2819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48" name="Group 89"/>
          <p:cNvGrpSpPr>
            <a:grpSpLocks/>
          </p:cNvGrpSpPr>
          <p:nvPr/>
        </p:nvGrpSpPr>
        <p:grpSpPr bwMode="auto">
          <a:xfrm>
            <a:off x="5334000" y="2743200"/>
            <a:ext cx="609600" cy="152400"/>
            <a:chOff x="833" y="912"/>
            <a:chExt cx="297" cy="96"/>
          </a:xfrm>
        </p:grpSpPr>
        <p:sp>
          <p:nvSpPr>
            <p:cNvPr id="52311" name="Line 90"/>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2" name="Line 91"/>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3" name="Line 92"/>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4" name="Line 93"/>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5" name="Line 94"/>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6" name="Line 95"/>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7" name="Line 96"/>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49" name="Line 97"/>
          <p:cNvSpPr>
            <a:spLocks noChangeShapeType="1"/>
          </p:cNvSpPr>
          <p:nvPr/>
        </p:nvSpPr>
        <p:spPr bwMode="auto">
          <a:xfrm>
            <a:off x="5943600" y="2819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0" name="Line 98"/>
          <p:cNvSpPr>
            <a:spLocks noChangeShapeType="1"/>
          </p:cNvSpPr>
          <p:nvPr/>
        </p:nvSpPr>
        <p:spPr bwMode="auto">
          <a:xfrm>
            <a:off x="3581400" y="3048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1" name="Line 99"/>
          <p:cNvSpPr>
            <a:spLocks noChangeShapeType="1"/>
          </p:cNvSpPr>
          <p:nvPr/>
        </p:nvSpPr>
        <p:spPr bwMode="auto">
          <a:xfrm>
            <a:off x="4800600" y="3048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52" name="Group 100"/>
          <p:cNvGrpSpPr>
            <a:grpSpLocks/>
          </p:cNvGrpSpPr>
          <p:nvPr/>
        </p:nvGrpSpPr>
        <p:grpSpPr bwMode="auto">
          <a:xfrm>
            <a:off x="5334000" y="2971800"/>
            <a:ext cx="609600" cy="152400"/>
            <a:chOff x="833" y="912"/>
            <a:chExt cx="297" cy="96"/>
          </a:xfrm>
        </p:grpSpPr>
        <p:sp>
          <p:nvSpPr>
            <p:cNvPr id="52304" name="Line 101"/>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5" name="Line 102"/>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6" name="Line 103"/>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7" name="Line 104"/>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8" name="Line 105"/>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9" name="Line 106"/>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0" name="Line 107"/>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3" name="Line 108"/>
          <p:cNvSpPr>
            <a:spLocks noChangeShapeType="1"/>
          </p:cNvSpPr>
          <p:nvPr/>
        </p:nvSpPr>
        <p:spPr bwMode="auto">
          <a:xfrm>
            <a:off x="5943600" y="3048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109"/>
          <p:cNvSpPr>
            <a:spLocks noChangeShapeType="1"/>
          </p:cNvSpPr>
          <p:nvPr/>
        </p:nvSpPr>
        <p:spPr bwMode="auto">
          <a:xfrm>
            <a:off x="3581400" y="3276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110"/>
          <p:cNvSpPr>
            <a:spLocks noChangeShapeType="1"/>
          </p:cNvSpPr>
          <p:nvPr/>
        </p:nvSpPr>
        <p:spPr bwMode="auto">
          <a:xfrm>
            <a:off x="4800600" y="3276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56" name="Group 111"/>
          <p:cNvGrpSpPr>
            <a:grpSpLocks/>
          </p:cNvGrpSpPr>
          <p:nvPr/>
        </p:nvGrpSpPr>
        <p:grpSpPr bwMode="auto">
          <a:xfrm>
            <a:off x="5334000" y="3200400"/>
            <a:ext cx="609600" cy="152400"/>
            <a:chOff x="833" y="912"/>
            <a:chExt cx="297" cy="96"/>
          </a:xfrm>
        </p:grpSpPr>
        <p:sp>
          <p:nvSpPr>
            <p:cNvPr id="52297" name="Line 112"/>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8" name="Line 113"/>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9" name="Line 114"/>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0" name="Line 115"/>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1" name="Line 116"/>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2" name="Line 117"/>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3" name="Line 118"/>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7" name="Line 119"/>
          <p:cNvSpPr>
            <a:spLocks noChangeShapeType="1"/>
          </p:cNvSpPr>
          <p:nvPr/>
        </p:nvSpPr>
        <p:spPr bwMode="auto">
          <a:xfrm>
            <a:off x="5943600" y="3276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Line 120"/>
          <p:cNvSpPr>
            <a:spLocks noChangeShapeType="1"/>
          </p:cNvSpPr>
          <p:nvPr/>
        </p:nvSpPr>
        <p:spPr bwMode="auto">
          <a:xfrm>
            <a:off x="3581400" y="3505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9" name="Line 121"/>
          <p:cNvSpPr>
            <a:spLocks noChangeShapeType="1"/>
          </p:cNvSpPr>
          <p:nvPr/>
        </p:nvSpPr>
        <p:spPr bwMode="auto">
          <a:xfrm>
            <a:off x="4800600" y="3505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60" name="Group 122"/>
          <p:cNvGrpSpPr>
            <a:grpSpLocks/>
          </p:cNvGrpSpPr>
          <p:nvPr/>
        </p:nvGrpSpPr>
        <p:grpSpPr bwMode="auto">
          <a:xfrm>
            <a:off x="5334000" y="3429000"/>
            <a:ext cx="609600" cy="152400"/>
            <a:chOff x="833" y="912"/>
            <a:chExt cx="297" cy="96"/>
          </a:xfrm>
        </p:grpSpPr>
        <p:sp>
          <p:nvSpPr>
            <p:cNvPr id="52290" name="Line 123"/>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1" name="Line 124"/>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2" name="Line 125"/>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3" name="Line 126"/>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4" name="Line 127"/>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5" name="Line 128"/>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6" name="Line 129"/>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61" name="Line 130"/>
          <p:cNvSpPr>
            <a:spLocks noChangeShapeType="1"/>
          </p:cNvSpPr>
          <p:nvPr/>
        </p:nvSpPr>
        <p:spPr bwMode="auto">
          <a:xfrm>
            <a:off x="5943600" y="3505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Rectangle 131"/>
          <p:cNvSpPr>
            <a:spLocks noChangeArrowheads="1"/>
          </p:cNvSpPr>
          <p:nvPr/>
        </p:nvSpPr>
        <p:spPr bwMode="auto">
          <a:xfrm>
            <a:off x="5257800" y="1981200"/>
            <a:ext cx="762000" cy="16764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63" name="Line 132"/>
          <p:cNvSpPr>
            <a:spLocks noChangeShapeType="1"/>
          </p:cNvSpPr>
          <p:nvPr/>
        </p:nvSpPr>
        <p:spPr bwMode="auto">
          <a:xfrm>
            <a:off x="6858000" y="2133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Line 133"/>
          <p:cNvSpPr>
            <a:spLocks noChangeShapeType="1"/>
          </p:cNvSpPr>
          <p:nvPr/>
        </p:nvSpPr>
        <p:spPr bwMode="auto">
          <a:xfrm>
            <a:off x="6858000" y="2895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5" name="Line 134"/>
          <p:cNvSpPr>
            <a:spLocks noChangeShapeType="1"/>
          </p:cNvSpPr>
          <p:nvPr/>
        </p:nvSpPr>
        <p:spPr bwMode="auto">
          <a:xfrm>
            <a:off x="6858000" y="3657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6" name="Line 135"/>
          <p:cNvSpPr>
            <a:spLocks noChangeShapeType="1"/>
          </p:cNvSpPr>
          <p:nvPr/>
        </p:nvSpPr>
        <p:spPr bwMode="auto">
          <a:xfrm rot="5400000">
            <a:off x="6553200" y="2514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7" name="Line 136"/>
          <p:cNvSpPr>
            <a:spLocks noChangeShapeType="1"/>
          </p:cNvSpPr>
          <p:nvPr/>
        </p:nvSpPr>
        <p:spPr bwMode="auto">
          <a:xfrm rot="5400000">
            <a:off x="7162800" y="2514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8" name="Line 137"/>
          <p:cNvSpPr>
            <a:spLocks noChangeShapeType="1"/>
          </p:cNvSpPr>
          <p:nvPr/>
        </p:nvSpPr>
        <p:spPr bwMode="auto">
          <a:xfrm rot="5400000">
            <a:off x="6553200" y="3276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138"/>
          <p:cNvSpPr>
            <a:spLocks noChangeShapeType="1"/>
          </p:cNvSpPr>
          <p:nvPr/>
        </p:nvSpPr>
        <p:spPr bwMode="auto">
          <a:xfrm rot="5400000">
            <a:off x="7162800" y="3276600"/>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0" name="Text Box 139"/>
          <p:cNvSpPr txBox="1">
            <a:spLocks noChangeArrowheads="1"/>
          </p:cNvSpPr>
          <p:nvPr/>
        </p:nvSpPr>
        <p:spPr bwMode="auto">
          <a:xfrm>
            <a:off x="7391400" y="23622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b</a:t>
            </a:r>
          </a:p>
        </p:txBody>
      </p:sp>
      <p:sp>
        <p:nvSpPr>
          <p:cNvPr id="52271" name="Text Box 140"/>
          <p:cNvSpPr txBox="1">
            <a:spLocks noChangeArrowheads="1"/>
          </p:cNvSpPr>
          <p:nvPr/>
        </p:nvSpPr>
        <p:spPr bwMode="auto">
          <a:xfrm>
            <a:off x="7010400" y="19050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a</a:t>
            </a:r>
          </a:p>
        </p:txBody>
      </p:sp>
      <p:sp>
        <p:nvSpPr>
          <p:cNvPr id="52272" name="Text Box 141"/>
          <p:cNvSpPr txBox="1">
            <a:spLocks noChangeArrowheads="1"/>
          </p:cNvSpPr>
          <p:nvPr/>
        </p:nvSpPr>
        <p:spPr bwMode="auto">
          <a:xfrm>
            <a:off x="7391400" y="31242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c</a:t>
            </a:r>
          </a:p>
        </p:txBody>
      </p:sp>
      <p:sp>
        <p:nvSpPr>
          <p:cNvPr id="52273" name="Text Box 142"/>
          <p:cNvSpPr txBox="1">
            <a:spLocks noChangeArrowheads="1"/>
          </p:cNvSpPr>
          <p:nvPr/>
        </p:nvSpPr>
        <p:spPr bwMode="auto">
          <a:xfrm>
            <a:off x="7010400" y="34290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d</a:t>
            </a:r>
          </a:p>
        </p:txBody>
      </p:sp>
      <p:sp>
        <p:nvSpPr>
          <p:cNvPr id="52274" name="Text Box 143"/>
          <p:cNvSpPr txBox="1">
            <a:spLocks noChangeArrowheads="1"/>
          </p:cNvSpPr>
          <p:nvPr/>
        </p:nvSpPr>
        <p:spPr bwMode="auto">
          <a:xfrm>
            <a:off x="6629400" y="31242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e</a:t>
            </a:r>
          </a:p>
        </p:txBody>
      </p:sp>
      <p:sp>
        <p:nvSpPr>
          <p:cNvPr id="52275" name="Text Box 144"/>
          <p:cNvSpPr txBox="1">
            <a:spLocks noChangeArrowheads="1"/>
          </p:cNvSpPr>
          <p:nvPr/>
        </p:nvSpPr>
        <p:spPr bwMode="auto">
          <a:xfrm>
            <a:off x="6629400" y="23622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f</a:t>
            </a:r>
          </a:p>
        </p:txBody>
      </p:sp>
      <p:sp>
        <p:nvSpPr>
          <p:cNvPr id="52276" name="Text Box 145"/>
          <p:cNvSpPr txBox="1">
            <a:spLocks noChangeArrowheads="1"/>
          </p:cNvSpPr>
          <p:nvPr/>
        </p:nvSpPr>
        <p:spPr bwMode="auto">
          <a:xfrm>
            <a:off x="7010400" y="2667000"/>
            <a:ext cx="304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g</a:t>
            </a:r>
          </a:p>
        </p:txBody>
      </p:sp>
      <p:sp>
        <p:nvSpPr>
          <p:cNvPr id="52277" name="Text Box 146"/>
          <p:cNvSpPr txBox="1">
            <a:spLocks noChangeArrowheads="1"/>
          </p:cNvSpPr>
          <p:nvPr/>
        </p:nvSpPr>
        <p:spPr bwMode="auto">
          <a:xfrm>
            <a:off x="6477000" y="3781425"/>
            <a:ext cx="1447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Common Cathode</a:t>
            </a:r>
          </a:p>
        </p:txBody>
      </p:sp>
      <p:sp>
        <p:nvSpPr>
          <p:cNvPr id="52278" name="Text Box 147"/>
          <p:cNvSpPr txBox="1">
            <a:spLocks noChangeArrowheads="1"/>
          </p:cNvSpPr>
          <p:nvPr/>
        </p:nvSpPr>
        <p:spPr bwMode="auto">
          <a:xfrm>
            <a:off x="5105400" y="1752600"/>
            <a:ext cx="1066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300 </a:t>
            </a:r>
            <a:r>
              <a:rPr lang="el-GR" altLang="en-US" sz="1200" b="1">
                <a:cs typeface="Times New Roman" pitchFamily="18" charset="0"/>
              </a:rPr>
              <a:t>Ω</a:t>
            </a:r>
            <a:r>
              <a:rPr lang="en-US" altLang="en-US" sz="1200" b="1">
                <a:cs typeface="Times New Roman" pitchFamily="18" charset="0"/>
              </a:rPr>
              <a:t> each</a:t>
            </a:r>
            <a:endParaRPr lang="el-GR" altLang="en-US" sz="1200" b="1">
              <a:cs typeface="Times New Roman" pitchFamily="18" charset="0"/>
            </a:endParaRPr>
          </a:p>
        </p:txBody>
      </p:sp>
      <p:sp>
        <p:nvSpPr>
          <p:cNvPr id="52279" name="Text Box 148"/>
          <p:cNvSpPr txBox="1">
            <a:spLocks noChangeArrowheads="1"/>
          </p:cNvSpPr>
          <p:nvPr/>
        </p:nvSpPr>
        <p:spPr bwMode="auto">
          <a:xfrm rot="-5400000">
            <a:off x="3952082" y="2753518"/>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400" b="1"/>
              <a:t>74HC244</a:t>
            </a:r>
            <a:endParaRPr lang="el-GR" altLang="en-US" sz="1400" b="1">
              <a:cs typeface="Times New Roman" pitchFamily="18" charset="0"/>
            </a:endParaRPr>
          </a:p>
        </p:txBody>
      </p:sp>
      <p:sp>
        <p:nvSpPr>
          <p:cNvPr id="52280" name="Text Box 149"/>
          <p:cNvSpPr txBox="1">
            <a:spLocks noChangeArrowheads="1"/>
          </p:cNvSpPr>
          <p:nvPr/>
        </p:nvSpPr>
        <p:spPr bwMode="auto">
          <a:xfrm>
            <a:off x="2057400" y="3962400"/>
            <a:ext cx="10668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600" b="1"/>
              <a:t>HCS12</a:t>
            </a:r>
            <a:endParaRPr lang="el-GR" altLang="en-US" sz="1600" b="1">
              <a:cs typeface="Times New Roman" pitchFamily="18" charset="0"/>
            </a:endParaRPr>
          </a:p>
        </p:txBody>
      </p:sp>
      <p:sp>
        <p:nvSpPr>
          <p:cNvPr id="52281" name="Line 150"/>
          <p:cNvSpPr>
            <a:spLocks noChangeShapeType="1"/>
          </p:cNvSpPr>
          <p:nvPr/>
        </p:nvSpPr>
        <p:spPr bwMode="auto">
          <a:xfrm rot="5400000">
            <a:off x="7010400" y="4191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82" name="Group 151"/>
          <p:cNvGrpSpPr>
            <a:grpSpLocks/>
          </p:cNvGrpSpPr>
          <p:nvPr/>
        </p:nvGrpSpPr>
        <p:grpSpPr bwMode="auto">
          <a:xfrm>
            <a:off x="6934200" y="4343400"/>
            <a:ext cx="457200" cy="228600"/>
            <a:chOff x="3408" y="2304"/>
            <a:chExt cx="384" cy="288"/>
          </a:xfrm>
        </p:grpSpPr>
        <p:sp>
          <p:nvSpPr>
            <p:cNvPr id="52286" name="Line 152"/>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7" name="Line 153"/>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8" name="Line 154"/>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9" name="Line 155"/>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8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22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22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C4B5224-7F8D-4F5E-AD67-E0A684B3FA66}" type="slidenum">
              <a:rPr lang="en-US" altLang="en-US" sz="1600">
                <a:solidFill>
                  <a:srgbClr val="C00000"/>
                </a:solidFill>
              </a:rPr>
              <a:pPr/>
              <a:t>42</a:t>
            </a:fld>
            <a:endParaRPr lang="en-US" altLang="en-US" sz="1600" b="0" i="0">
              <a:solidFill>
                <a:srgbClr val="C0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9776" name="Group 144"/>
          <p:cNvGraphicFramePr>
            <a:graphicFrameLocks noGrp="1"/>
          </p:cNvGraphicFramePr>
          <p:nvPr>
            <p:ph/>
          </p:nvPr>
        </p:nvGraphicFramePr>
        <p:xfrm>
          <a:off x="1752600" y="457200"/>
          <a:ext cx="5638800" cy="3176588"/>
        </p:xfrm>
        <a:graphic>
          <a:graphicData uri="http://schemas.openxmlformats.org/drawingml/2006/table">
            <a:tbl>
              <a:tblPr/>
              <a:tblGrid>
                <a:gridCol w="914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6950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BCD</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Digit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g     f     e     d     c     b     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Pb6 pb5 pb4 pb3 pb2 pb1 pb0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Corresponding</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Hex Number</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81519">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0      1      1      1      1      1      1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0      0      0      0      1      1      0</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1      0      1      1      0      1      1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1      0      0      1      1      1      1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1      1      0      0      1      1      0</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1      1      0      1      1      0      1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1      1      1      1      1      0      1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0      0      0      0      1      1      1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1      1      1      1      1      1      1</a:t>
                      </a:r>
                    </a:p>
                    <a:p>
                      <a:pPr marL="533400" marR="0" lvl="0" indent="-53340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1      1      0      1      1      1      1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$5B</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$6D</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$7D</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$7F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$6F</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4" name="Line 145"/>
          <p:cNvSpPr>
            <a:spLocks noChangeShapeType="1"/>
          </p:cNvSpPr>
          <p:nvPr/>
        </p:nvSpPr>
        <p:spPr bwMode="auto">
          <a:xfrm>
            <a:off x="2819400" y="838200"/>
            <a:ext cx="2819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Rectangle 147"/>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3266" name="Rectangle 148"/>
          <p:cNvSpPr>
            <a:spLocks noChangeArrowheads="1"/>
          </p:cNvSpPr>
          <p:nvPr/>
        </p:nvSpPr>
        <p:spPr bwMode="auto">
          <a:xfrm>
            <a:off x="381000" y="3810000"/>
            <a:ext cx="838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When an application needs to display multiple BCD digits, the </a:t>
            </a:r>
            <a:r>
              <a:rPr lang="en-US" altLang="en-US" i="1">
                <a:solidFill>
                  <a:srgbClr val="C00000"/>
                </a:solidFill>
              </a:rPr>
              <a:t>time-multiplexing technique </a:t>
            </a:r>
            <a:r>
              <a:rPr lang="en-US" altLang="en-US"/>
              <a:t>is used.</a:t>
            </a:r>
          </a:p>
          <a:p>
            <a:pPr>
              <a:spcBef>
                <a:spcPct val="20000"/>
              </a:spcBef>
              <a:buClr>
                <a:srgbClr val="C00000"/>
              </a:buClr>
              <a:buFont typeface="Wingdings" pitchFamily="2" charset="2"/>
              <a:buChar char="Ø"/>
            </a:pPr>
            <a:r>
              <a:rPr lang="en-US" altLang="en-US"/>
              <a:t>An example of the circuit that displays </a:t>
            </a:r>
            <a:r>
              <a:rPr lang="en-US" altLang="en-US">
                <a:solidFill>
                  <a:srgbClr val="C00000"/>
                </a:solidFill>
              </a:rPr>
              <a:t>4 BCD </a:t>
            </a:r>
            <a:r>
              <a:rPr lang="en-US" altLang="en-US"/>
              <a:t>digits is shown in next slide.</a:t>
            </a:r>
          </a:p>
          <a:p>
            <a:pPr>
              <a:spcBef>
                <a:spcPct val="20000"/>
              </a:spcBef>
              <a:buClr>
                <a:srgbClr val="C00000"/>
              </a:buClr>
              <a:buFont typeface="Wingdings" pitchFamily="2" charset="2"/>
              <a:buChar char="Ø"/>
            </a:pPr>
            <a:r>
              <a:rPr lang="en-US" altLang="en-US"/>
              <a:t>The common-cathode of the display is connected to the collector of an NPN transistor.</a:t>
            </a:r>
          </a:p>
        </p:txBody>
      </p:sp>
      <p:sp>
        <p:nvSpPr>
          <p:cNvPr id="5326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326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32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B907AF2-8504-438F-B81C-A6CAB7624AAE}" type="slidenum">
              <a:rPr lang="en-US" altLang="en-US" sz="1600">
                <a:solidFill>
                  <a:srgbClr val="C00000"/>
                </a:solidFill>
              </a:rPr>
              <a:pPr/>
              <a:t>43</a:t>
            </a:fld>
            <a:endParaRPr lang="en-US" altLang="en-US" sz="1600" b="0" i="0">
              <a:solidFill>
                <a:srgbClr val="C000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ChangeArrowheads="1"/>
          </p:cNvSpPr>
          <p:nvPr/>
        </p:nvSpPr>
        <p:spPr bwMode="auto">
          <a:xfrm>
            <a:off x="685800" y="2819400"/>
            <a:ext cx="1676400" cy="2133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275" name="Rectangle 7"/>
          <p:cNvSpPr>
            <a:spLocks noChangeArrowheads="1"/>
          </p:cNvSpPr>
          <p:nvPr/>
        </p:nvSpPr>
        <p:spPr bwMode="auto">
          <a:xfrm rot="5400000">
            <a:off x="1295400" y="1447800"/>
            <a:ext cx="457200" cy="15240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276" name="Text Box 8"/>
          <p:cNvSpPr txBox="1">
            <a:spLocks noChangeArrowheads="1"/>
          </p:cNvSpPr>
          <p:nvPr/>
        </p:nvSpPr>
        <p:spPr bwMode="auto">
          <a:xfrm>
            <a:off x="762000" y="2819400"/>
            <a:ext cx="1600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PB0 …………… PB6  </a:t>
            </a:r>
          </a:p>
        </p:txBody>
      </p:sp>
      <p:sp>
        <p:nvSpPr>
          <p:cNvPr id="54277" name="Line 10"/>
          <p:cNvSpPr>
            <a:spLocks noChangeShapeType="1"/>
          </p:cNvSpPr>
          <p:nvPr/>
        </p:nvSpPr>
        <p:spPr bwMode="auto">
          <a:xfrm>
            <a:off x="2895600" y="914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78" name="Group 11"/>
          <p:cNvGrpSpPr>
            <a:grpSpLocks/>
          </p:cNvGrpSpPr>
          <p:nvPr/>
        </p:nvGrpSpPr>
        <p:grpSpPr bwMode="auto">
          <a:xfrm>
            <a:off x="3429000" y="838200"/>
            <a:ext cx="609600" cy="152400"/>
            <a:chOff x="833" y="912"/>
            <a:chExt cx="297" cy="96"/>
          </a:xfrm>
        </p:grpSpPr>
        <p:sp>
          <p:nvSpPr>
            <p:cNvPr id="54510" name="Line 12"/>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1" name="Line 13"/>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2" name="Line 14"/>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3" name="Line 15"/>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4" name="Line 16"/>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5" name="Line 17"/>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16" name="Line 18"/>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79" name="Line 19"/>
          <p:cNvSpPr>
            <a:spLocks noChangeShapeType="1"/>
          </p:cNvSpPr>
          <p:nvPr/>
        </p:nvSpPr>
        <p:spPr bwMode="auto">
          <a:xfrm>
            <a:off x="4038600" y="914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Rectangle 20"/>
          <p:cNvSpPr>
            <a:spLocks noChangeArrowheads="1"/>
          </p:cNvSpPr>
          <p:nvPr/>
        </p:nvSpPr>
        <p:spPr bwMode="auto">
          <a:xfrm>
            <a:off x="4572000" y="609600"/>
            <a:ext cx="3962400" cy="2133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281" name="Line 23"/>
          <p:cNvSpPr>
            <a:spLocks noChangeShapeType="1"/>
          </p:cNvSpPr>
          <p:nvPr/>
        </p:nvSpPr>
        <p:spPr bwMode="auto">
          <a:xfrm>
            <a:off x="2895600" y="1143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82" name="Group 24"/>
          <p:cNvGrpSpPr>
            <a:grpSpLocks/>
          </p:cNvGrpSpPr>
          <p:nvPr/>
        </p:nvGrpSpPr>
        <p:grpSpPr bwMode="auto">
          <a:xfrm>
            <a:off x="3429000" y="1066800"/>
            <a:ext cx="609600" cy="152400"/>
            <a:chOff x="833" y="912"/>
            <a:chExt cx="297" cy="96"/>
          </a:xfrm>
        </p:grpSpPr>
        <p:sp>
          <p:nvSpPr>
            <p:cNvPr id="54503" name="Line 25"/>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4" name="Line 26"/>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5" name="Line 27"/>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6" name="Line 28"/>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7" name="Line 29"/>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8" name="Line 30"/>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9" name="Line 31"/>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83" name="Line 32"/>
          <p:cNvSpPr>
            <a:spLocks noChangeShapeType="1"/>
          </p:cNvSpPr>
          <p:nvPr/>
        </p:nvSpPr>
        <p:spPr bwMode="auto">
          <a:xfrm>
            <a:off x="4038600" y="1143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34"/>
          <p:cNvSpPr>
            <a:spLocks noChangeShapeType="1"/>
          </p:cNvSpPr>
          <p:nvPr/>
        </p:nvSpPr>
        <p:spPr bwMode="auto">
          <a:xfrm>
            <a:off x="2895600" y="1371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85" name="Group 35"/>
          <p:cNvGrpSpPr>
            <a:grpSpLocks/>
          </p:cNvGrpSpPr>
          <p:nvPr/>
        </p:nvGrpSpPr>
        <p:grpSpPr bwMode="auto">
          <a:xfrm>
            <a:off x="3429000" y="1295400"/>
            <a:ext cx="609600" cy="152400"/>
            <a:chOff x="833" y="912"/>
            <a:chExt cx="297" cy="96"/>
          </a:xfrm>
        </p:grpSpPr>
        <p:sp>
          <p:nvSpPr>
            <p:cNvPr id="54496" name="Line 36"/>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7" name="Line 37"/>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8" name="Line 38"/>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9" name="Line 39"/>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0" name="Line 40"/>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1" name="Line 41"/>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2" name="Line 42"/>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86" name="Line 43"/>
          <p:cNvSpPr>
            <a:spLocks noChangeShapeType="1"/>
          </p:cNvSpPr>
          <p:nvPr/>
        </p:nvSpPr>
        <p:spPr bwMode="auto">
          <a:xfrm>
            <a:off x="4038600" y="1371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45"/>
          <p:cNvSpPr>
            <a:spLocks noChangeShapeType="1"/>
          </p:cNvSpPr>
          <p:nvPr/>
        </p:nvSpPr>
        <p:spPr bwMode="auto">
          <a:xfrm>
            <a:off x="2895600" y="1600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88" name="Group 46"/>
          <p:cNvGrpSpPr>
            <a:grpSpLocks/>
          </p:cNvGrpSpPr>
          <p:nvPr/>
        </p:nvGrpSpPr>
        <p:grpSpPr bwMode="auto">
          <a:xfrm>
            <a:off x="3429000" y="1524000"/>
            <a:ext cx="609600" cy="152400"/>
            <a:chOff x="833" y="912"/>
            <a:chExt cx="297" cy="96"/>
          </a:xfrm>
        </p:grpSpPr>
        <p:sp>
          <p:nvSpPr>
            <p:cNvPr id="54489" name="Line 47"/>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0" name="Line 48"/>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1" name="Line 49"/>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2" name="Line 50"/>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3" name="Line 51"/>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4" name="Line 52"/>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5" name="Line 53"/>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89" name="Line 54"/>
          <p:cNvSpPr>
            <a:spLocks noChangeShapeType="1"/>
          </p:cNvSpPr>
          <p:nvPr/>
        </p:nvSpPr>
        <p:spPr bwMode="auto">
          <a:xfrm>
            <a:off x="4038600" y="1600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56"/>
          <p:cNvSpPr>
            <a:spLocks noChangeShapeType="1"/>
          </p:cNvSpPr>
          <p:nvPr/>
        </p:nvSpPr>
        <p:spPr bwMode="auto">
          <a:xfrm>
            <a:off x="2895600" y="1828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91" name="Group 57"/>
          <p:cNvGrpSpPr>
            <a:grpSpLocks/>
          </p:cNvGrpSpPr>
          <p:nvPr/>
        </p:nvGrpSpPr>
        <p:grpSpPr bwMode="auto">
          <a:xfrm>
            <a:off x="3429000" y="1752600"/>
            <a:ext cx="609600" cy="152400"/>
            <a:chOff x="833" y="912"/>
            <a:chExt cx="297" cy="96"/>
          </a:xfrm>
        </p:grpSpPr>
        <p:sp>
          <p:nvSpPr>
            <p:cNvPr id="54482" name="Line 58"/>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3" name="Line 59"/>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4" name="Line 60"/>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5" name="Line 61"/>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6" name="Line 62"/>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7" name="Line 63"/>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8" name="Line 64"/>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92" name="Line 65"/>
          <p:cNvSpPr>
            <a:spLocks noChangeShapeType="1"/>
          </p:cNvSpPr>
          <p:nvPr/>
        </p:nvSpPr>
        <p:spPr bwMode="auto">
          <a:xfrm>
            <a:off x="4038600" y="1828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Line 67"/>
          <p:cNvSpPr>
            <a:spLocks noChangeShapeType="1"/>
          </p:cNvSpPr>
          <p:nvPr/>
        </p:nvSpPr>
        <p:spPr bwMode="auto">
          <a:xfrm>
            <a:off x="2895600" y="2057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94" name="Group 68"/>
          <p:cNvGrpSpPr>
            <a:grpSpLocks/>
          </p:cNvGrpSpPr>
          <p:nvPr/>
        </p:nvGrpSpPr>
        <p:grpSpPr bwMode="auto">
          <a:xfrm>
            <a:off x="3429000" y="1981200"/>
            <a:ext cx="609600" cy="152400"/>
            <a:chOff x="833" y="912"/>
            <a:chExt cx="297" cy="96"/>
          </a:xfrm>
        </p:grpSpPr>
        <p:sp>
          <p:nvSpPr>
            <p:cNvPr id="54475" name="Line 69"/>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6" name="Line 70"/>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7" name="Line 71"/>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8" name="Line 72"/>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9" name="Line 73"/>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0" name="Line 74"/>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1" name="Line 75"/>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95" name="Line 76"/>
          <p:cNvSpPr>
            <a:spLocks noChangeShapeType="1"/>
          </p:cNvSpPr>
          <p:nvPr/>
        </p:nvSpPr>
        <p:spPr bwMode="auto">
          <a:xfrm>
            <a:off x="4038600" y="20574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78"/>
          <p:cNvSpPr>
            <a:spLocks noChangeShapeType="1"/>
          </p:cNvSpPr>
          <p:nvPr/>
        </p:nvSpPr>
        <p:spPr bwMode="auto">
          <a:xfrm>
            <a:off x="2895600" y="2286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297" name="Group 79"/>
          <p:cNvGrpSpPr>
            <a:grpSpLocks/>
          </p:cNvGrpSpPr>
          <p:nvPr/>
        </p:nvGrpSpPr>
        <p:grpSpPr bwMode="auto">
          <a:xfrm>
            <a:off x="3429000" y="2209800"/>
            <a:ext cx="609600" cy="152400"/>
            <a:chOff x="833" y="912"/>
            <a:chExt cx="297" cy="96"/>
          </a:xfrm>
        </p:grpSpPr>
        <p:sp>
          <p:nvSpPr>
            <p:cNvPr id="54468" name="Line 80"/>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9" name="Line 81"/>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0" name="Line 82"/>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1" name="Line 83"/>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2" name="Line 84"/>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3" name="Line 85"/>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4" name="Line 86"/>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98" name="Line 87"/>
          <p:cNvSpPr>
            <a:spLocks noChangeShapeType="1"/>
          </p:cNvSpPr>
          <p:nvPr/>
        </p:nvSpPr>
        <p:spPr bwMode="auto">
          <a:xfrm>
            <a:off x="4038600" y="22860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Rectangle 88"/>
          <p:cNvSpPr>
            <a:spLocks noChangeArrowheads="1"/>
          </p:cNvSpPr>
          <p:nvPr/>
        </p:nvSpPr>
        <p:spPr bwMode="auto">
          <a:xfrm>
            <a:off x="3352800" y="762000"/>
            <a:ext cx="762000" cy="16764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54300" name="Group 119"/>
          <p:cNvGrpSpPr>
            <a:grpSpLocks/>
          </p:cNvGrpSpPr>
          <p:nvPr/>
        </p:nvGrpSpPr>
        <p:grpSpPr bwMode="auto">
          <a:xfrm>
            <a:off x="5257800" y="1066800"/>
            <a:ext cx="381000" cy="1066800"/>
            <a:chOff x="3984" y="528"/>
            <a:chExt cx="240" cy="672"/>
          </a:xfrm>
        </p:grpSpPr>
        <p:sp>
          <p:nvSpPr>
            <p:cNvPr id="54461" name="Line 89"/>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2" name="Line 90"/>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3" name="Line 91"/>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4" name="Line 92"/>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5" name="Line 93"/>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6" name="Line 94"/>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7" name="Line 95"/>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01" name="Text Box 104"/>
          <p:cNvSpPr txBox="1">
            <a:spLocks noChangeArrowheads="1"/>
          </p:cNvSpPr>
          <p:nvPr/>
        </p:nvSpPr>
        <p:spPr bwMode="auto">
          <a:xfrm>
            <a:off x="3200400" y="533400"/>
            <a:ext cx="1066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300 </a:t>
            </a:r>
            <a:r>
              <a:rPr lang="el-GR" altLang="en-US" sz="1200" b="1">
                <a:cs typeface="Times New Roman" pitchFamily="18" charset="0"/>
              </a:rPr>
              <a:t>Ω</a:t>
            </a:r>
            <a:r>
              <a:rPr lang="en-US" altLang="en-US" sz="1200" b="1">
                <a:cs typeface="Times New Roman" pitchFamily="18" charset="0"/>
              </a:rPr>
              <a:t> each</a:t>
            </a:r>
            <a:endParaRPr lang="el-GR" altLang="en-US" sz="1200" b="1">
              <a:cs typeface="Times New Roman" pitchFamily="18" charset="0"/>
            </a:endParaRPr>
          </a:p>
        </p:txBody>
      </p:sp>
      <p:sp>
        <p:nvSpPr>
          <p:cNvPr id="54302" name="Text Box 105"/>
          <p:cNvSpPr txBox="1">
            <a:spLocks noChangeArrowheads="1"/>
          </p:cNvSpPr>
          <p:nvPr/>
        </p:nvSpPr>
        <p:spPr bwMode="auto">
          <a:xfrm>
            <a:off x="990600" y="2078038"/>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400" b="1"/>
              <a:t>74HC244</a:t>
            </a:r>
            <a:endParaRPr lang="el-GR" altLang="en-US" sz="1400" b="1">
              <a:cs typeface="Times New Roman" pitchFamily="18" charset="0"/>
            </a:endParaRPr>
          </a:p>
        </p:txBody>
      </p:sp>
      <p:sp>
        <p:nvSpPr>
          <p:cNvPr id="54303" name="Text Box 106"/>
          <p:cNvSpPr txBox="1">
            <a:spLocks noChangeArrowheads="1"/>
          </p:cNvSpPr>
          <p:nvPr/>
        </p:nvSpPr>
        <p:spPr bwMode="auto">
          <a:xfrm>
            <a:off x="685800" y="3733800"/>
            <a:ext cx="10668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600" b="1"/>
              <a:t>HCS12</a:t>
            </a:r>
            <a:endParaRPr lang="el-GR" altLang="en-US" sz="1600" b="1">
              <a:cs typeface="Times New Roman" pitchFamily="18" charset="0"/>
            </a:endParaRPr>
          </a:p>
        </p:txBody>
      </p:sp>
      <p:sp>
        <p:nvSpPr>
          <p:cNvPr id="54304" name="Line 107"/>
          <p:cNvSpPr>
            <a:spLocks noChangeShapeType="1"/>
          </p:cNvSpPr>
          <p:nvPr/>
        </p:nvSpPr>
        <p:spPr bwMode="auto">
          <a:xfrm rot="5400000">
            <a:off x="5334000" y="2895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05" name="Group 108"/>
          <p:cNvGrpSpPr>
            <a:grpSpLocks/>
          </p:cNvGrpSpPr>
          <p:nvPr/>
        </p:nvGrpSpPr>
        <p:grpSpPr bwMode="auto">
          <a:xfrm>
            <a:off x="5334000" y="3810000"/>
            <a:ext cx="304800" cy="152400"/>
            <a:chOff x="3408" y="2304"/>
            <a:chExt cx="384" cy="288"/>
          </a:xfrm>
        </p:grpSpPr>
        <p:sp>
          <p:nvSpPr>
            <p:cNvPr id="54457" name="Line 109"/>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8" name="Line 110"/>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9" name="Line 111"/>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0" name="Line 112"/>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06" name="Line 113"/>
          <p:cNvSpPr>
            <a:spLocks noChangeShapeType="1"/>
          </p:cNvSpPr>
          <p:nvPr/>
        </p:nvSpPr>
        <p:spPr bwMode="auto">
          <a:xfrm flipV="1">
            <a:off x="1524000" y="24384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115"/>
          <p:cNvSpPr>
            <a:spLocks noChangeShapeType="1"/>
          </p:cNvSpPr>
          <p:nvPr/>
        </p:nvSpPr>
        <p:spPr bwMode="auto">
          <a:xfrm>
            <a:off x="2895600" y="914400"/>
            <a:ext cx="0" cy="1371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117"/>
          <p:cNvSpPr>
            <a:spLocks noChangeShapeType="1"/>
          </p:cNvSpPr>
          <p:nvPr/>
        </p:nvSpPr>
        <p:spPr bwMode="auto">
          <a:xfrm flipV="1">
            <a:off x="1524000" y="15240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118"/>
          <p:cNvSpPr>
            <a:spLocks noChangeShapeType="1"/>
          </p:cNvSpPr>
          <p:nvPr/>
        </p:nvSpPr>
        <p:spPr bwMode="auto">
          <a:xfrm rot="-5400000">
            <a:off x="2191544" y="823119"/>
            <a:ext cx="3175" cy="14049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10" name="Group 120"/>
          <p:cNvGrpSpPr>
            <a:grpSpLocks/>
          </p:cNvGrpSpPr>
          <p:nvPr/>
        </p:nvGrpSpPr>
        <p:grpSpPr bwMode="auto">
          <a:xfrm>
            <a:off x="6096000" y="1066800"/>
            <a:ext cx="381000" cy="1066800"/>
            <a:chOff x="3984" y="528"/>
            <a:chExt cx="240" cy="672"/>
          </a:xfrm>
        </p:grpSpPr>
        <p:sp>
          <p:nvSpPr>
            <p:cNvPr id="54450" name="Line 121"/>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1" name="Line 122"/>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2" name="Line 123"/>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3" name="Line 124"/>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4" name="Line 125"/>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5" name="Line 126"/>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6" name="Line 127"/>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311" name="Group 128"/>
          <p:cNvGrpSpPr>
            <a:grpSpLocks/>
          </p:cNvGrpSpPr>
          <p:nvPr/>
        </p:nvGrpSpPr>
        <p:grpSpPr bwMode="auto">
          <a:xfrm>
            <a:off x="6934200" y="1066800"/>
            <a:ext cx="381000" cy="1066800"/>
            <a:chOff x="3984" y="528"/>
            <a:chExt cx="240" cy="672"/>
          </a:xfrm>
        </p:grpSpPr>
        <p:sp>
          <p:nvSpPr>
            <p:cNvPr id="54443" name="Line 129"/>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4" name="Line 130"/>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5" name="Line 131"/>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6" name="Line 132"/>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7" name="Line 133"/>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8" name="Line 134"/>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9" name="Line 135"/>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312" name="Group 136"/>
          <p:cNvGrpSpPr>
            <a:grpSpLocks/>
          </p:cNvGrpSpPr>
          <p:nvPr/>
        </p:nvGrpSpPr>
        <p:grpSpPr bwMode="auto">
          <a:xfrm>
            <a:off x="7772400" y="1066800"/>
            <a:ext cx="381000" cy="1066800"/>
            <a:chOff x="3984" y="528"/>
            <a:chExt cx="240" cy="672"/>
          </a:xfrm>
        </p:grpSpPr>
        <p:sp>
          <p:nvSpPr>
            <p:cNvPr id="54436" name="Line 137"/>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7" name="Line 138"/>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8" name="Line 139"/>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9" name="Line 140"/>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0" name="Line 141"/>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1" name="Line 142"/>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2" name="Line 143"/>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13" name="Line 144"/>
          <p:cNvSpPr>
            <a:spLocks noChangeShapeType="1"/>
          </p:cNvSpPr>
          <p:nvPr/>
        </p:nvSpPr>
        <p:spPr bwMode="auto">
          <a:xfrm rot="5400000">
            <a:off x="5715000" y="3352800"/>
            <a:ext cx="1219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45"/>
          <p:cNvSpPr>
            <a:spLocks noChangeShapeType="1"/>
          </p:cNvSpPr>
          <p:nvPr/>
        </p:nvSpPr>
        <p:spPr bwMode="auto">
          <a:xfrm rot="5400000">
            <a:off x="6096000" y="3810000"/>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146"/>
          <p:cNvSpPr>
            <a:spLocks noChangeShapeType="1"/>
          </p:cNvSpPr>
          <p:nvPr/>
        </p:nvSpPr>
        <p:spPr bwMode="auto">
          <a:xfrm rot="5400000">
            <a:off x="6477000" y="4267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147"/>
          <p:cNvSpPr>
            <a:spLocks noChangeShapeType="1"/>
          </p:cNvSpPr>
          <p:nvPr/>
        </p:nvSpPr>
        <p:spPr bwMode="auto">
          <a:xfrm>
            <a:off x="5181600" y="30480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Line 148"/>
          <p:cNvSpPr>
            <a:spLocks noChangeShapeType="1"/>
          </p:cNvSpPr>
          <p:nvPr/>
        </p:nvSpPr>
        <p:spPr bwMode="auto">
          <a:xfrm flipV="1">
            <a:off x="5181600" y="3048000"/>
            <a:ext cx="3048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49"/>
          <p:cNvSpPr>
            <a:spLocks noChangeShapeType="1"/>
          </p:cNvSpPr>
          <p:nvPr/>
        </p:nvSpPr>
        <p:spPr bwMode="auto">
          <a:xfrm>
            <a:off x="5181600" y="3352800"/>
            <a:ext cx="304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19" name="Line 150"/>
          <p:cNvSpPr>
            <a:spLocks noChangeShapeType="1"/>
          </p:cNvSpPr>
          <p:nvPr/>
        </p:nvSpPr>
        <p:spPr bwMode="auto">
          <a:xfrm flipH="1">
            <a:off x="4800600" y="32766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20" name="Group 151"/>
          <p:cNvGrpSpPr>
            <a:grpSpLocks/>
          </p:cNvGrpSpPr>
          <p:nvPr/>
        </p:nvGrpSpPr>
        <p:grpSpPr bwMode="auto">
          <a:xfrm>
            <a:off x="4191000" y="3200400"/>
            <a:ext cx="609600" cy="152400"/>
            <a:chOff x="833" y="912"/>
            <a:chExt cx="297" cy="96"/>
          </a:xfrm>
        </p:grpSpPr>
        <p:sp>
          <p:nvSpPr>
            <p:cNvPr id="54429" name="Line 152"/>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0" name="Line 153"/>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1" name="Line 154"/>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2" name="Line 155"/>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3" name="Line 156"/>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4" name="Line 157"/>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5" name="Line 158"/>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21" name="Line 159"/>
          <p:cNvSpPr>
            <a:spLocks noChangeShapeType="1"/>
          </p:cNvSpPr>
          <p:nvPr/>
        </p:nvSpPr>
        <p:spPr bwMode="auto">
          <a:xfrm flipH="1">
            <a:off x="3429000" y="3276600"/>
            <a:ext cx="76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2" name="Line 160"/>
          <p:cNvSpPr>
            <a:spLocks noChangeShapeType="1"/>
          </p:cNvSpPr>
          <p:nvPr/>
        </p:nvSpPr>
        <p:spPr bwMode="auto">
          <a:xfrm rot="5400000" flipH="1">
            <a:off x="5334000" y="3657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23" name="Group 161"/>
          <p:cNvGrpSpPr>
            <a:grpSpLocks/>
          </p:cNvGrpSpPr>
          <p:nvPr/>
        </p:nvGrpSpPr>
        <p:grpSpPr bwMode="auto">
          <a:xfrm>
            <a:off x="6172200" y="4724400"/>
            <a:ext cx="304800" cy="152400"/>
            <a:chOff x="3408" y="2304"/>
            <a:chExt cx="384" cy="288"/>
          </a:xfrm>
        </p:grpSpPr>
        <p:sp>
          <p:nvSpPr>
            <p:cNvPr id="54425" name="Line 162"/>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6" name="Line 163"/>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7" name="Line 164"/>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8" name="Line 165"/>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24" name="Line 166"/>
          <p:cNvSpPr>
            <a:spLocks noChangeShapeType="1"/>
          </p:cNvSpPr>
          <p:nvPr/>
        </p:nvSpPr>
        <p:spPr bwMode="auto">
          <a:xfrm>
            <a:off x="6019800"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5" name="Line 167"/>
          <p:cNvSpPr>
            <a:spLocks noChangeShapeType="1"/>
          </p:cNvSpPr>
          <p:nvPr/>
        </p:nvSpPr>
        <p:spPr bwMode="auto">
          <a:xfrm flipV="1">
            <a:off x="6019800" y="3962400"/>
            <a:ext cx="3048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6" name="Line 168"/>
          <p:cNvSpPr>
            <a:spLocks noChangeShapeType="1"/>
          </p:cNvSpPr>
          <p:nvPr/>
        </p:nvSpPr>
        <p:spPr bwMode="auto">
          <a:xfrm>
            <a:off x="6019800" y="4267200"/>
            <a:ext cx="304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27" name="Line 169"/>
          <p:cNvSpPr>
            <a:spLocks noChangeShapeType="1"/>
          </p:cNvSpPr>
          <p:nvPr/>
        </p:nvSpPr>
        <p:spPr bwMode="auto">
          <a:xfrm flipH="1">
            <a:off x="5638800" y="41910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28" name="Group 170"/>
          <p:cNvGrpSpPr>
            <a:grpSpLocks/>
          </p:cNvGrpSpPr>
          <p:nvPr/>
        </p:nvGrpSpPr>
        <p:grpSpPr bwMode="auto">
          <a:xfrm>
            <a:off x="5029200" y="4114800"/>
            <a:ext cx="609600" cy="152400"/>
            <a:chOff x="833" y="912"/>
            <a:chExt cx="297" cy="96"/>
          </a:xfrm>
        </p:grpSpPr>
        <p:sp>
          <p:nvSpPr>
            <p:cNvPr id="54418" name="Line 171"/>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9" name="Line 172"/>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0" name="Line 173"/>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1" name="Line 174"/>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2" name="Line 175"/>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3" name="Line 176"/>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4" name="Line 177"/>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29" name="Line 178"/>
          <p:cNvSpPr>
            <a:spLocks noChangeShapeType="1"/>
          </p:cNvSpPr>
          <p:nvPr/>
        </p:nvSpPr>
        <p:spPr bwMode="auto">
          <a:xfrm rot="5400000" flipH="1">
            <a:off x="6172200" y="4572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0" name="Line 179"/>
          <p:cNvSpPr>
            <a:spLocks noChangeShapeType="1"/>
          </p:cNvSpPr>
          <p:nvPr/>
        </p:nvSpPr>
        <p:spPr bwMode="auto">
          <a:xfrm flipH="1">
            <a:off x="3429000" y="3733800"/>
            <a:ext cx="1295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1" name="Line 180"/>
          <p:cNvSpPr>
            <a:spLocks noChangeShapeType="1"/>
          </p:cNvSpPr>
          <p:nvPr/>
        </p:nvSpPr>
        <p:spPr bwMode="auto">
          <a:xfrm flipH="1">
            <a:off x="3429000" y="41910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2" name="Line 181"/>
          <p:cNvSpPr>
            <a:spLocks noChangeShapeType="1"/>
          </p:cNvSpPr>
          <p:nvPr/>
        </p:nvSpPr>
        <p:spPr bwMode="auto">
          <a:xfrm flipH="1">
            <a:off x="3429000" y="4648200"/>
            <a:ext cx="76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33" name="Group 182"/>
          <p:cNvGrpSpPr>
            <a:grpSpLocks/>
          </p:cNvGrpSpPr>
          <p:nvPr/>
        </p:nvGrpSpPr>
        <p:grpSpPr bwMode="auto">
          <a:xfrm>
            <a:off x="7010400" y="5638800"/>
            <a:ext cx="304800" cy="152400"/>
            <a:chOff x="3408" y="2304"/>
            <a:chExt cx="384" cy="288"/>
          </a:xfrm>
        </p:grpSpPr>
        <p:sp>
          <p:nvSpPr>
            <p:cNvPr id="54414" name="Line 183"/>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5" name="Line 184"/>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6" name="Line 185"/>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7" name="Line 186"/>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34" name="Line 187"/>
          <p:cNvSpPr>
            <a:spLocks noChangeShapeType="1"/>
          </p:cNvSpPr>
          <p:nvPr/>
        </p:nvSpPr>
        <p:spPr bwMode="auto">
          <a:xfrm>
            <a:off x="6858000" y="48768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Line 188"/>
          <p:cNvSpPr>
            <a:spLocks noChangeShapeType="1"/>
          </p:cNvSpPr>
          <p:nvPr/>
        </p:nvSpPr>
        <p:spPr bwMode="auto">
          <a:xfrm flipV="1">
            <a:off x="6858000" y="4876800"/>
            <a:ext cx="3048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6" name="Line 189"/>
          <p:cNvSpPr>
            <a:spLocks noChangeShapeType="1"/>
          </p:cNvSpPr>
          <p:nvPr/>
        </p:nvSpPr>
        <p:spPr bwMode="auto">
          <a:xfrm>
            <a:off x="6858000" y="5181600"/>
            <a:ext cx="304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90"/>
          <p:cNvSpPr>
            <a:spLocks noChangeShapeType="1"/>
          </p:cNvSpPr>
          <p:nvPr/>
        </p:nvSpPr>
        <p:spPr bwMode="auto">
          <a:xfrm flipH="1">
            <a:off x="6477000" y="51054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38" name="Group 191"/>
          <p:cNvGrpSpPr>
            <a:grpSpLocks/>
          </p:cNvGrpSpPr>
          <p:nvPr/>
        </p:nvGrpSpPr>
        <p:grpSpPr bwMode="auto">
          <a:xfrm>
            <a:off x="5867400" y="5029200"/>
            <a:ext cx="609600" cy="152400"/>
            <a:chOff x="833" y="912"/>
            <a:chExt cx="297" cy="96"/>
          </a:xfrm>
        </p:grpSpPr>
        <p:sp>
          <p:nvSpPr>
            <p:cNvPr id="54407" name="Line 192"/>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8" name="Line 193"/>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9" name="Line 194"/>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0" name="Line 195"/>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1" name="Line 196"/>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2" name="Line 197"/>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3" name="Line 198"/>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39" name="Line 199"/>
          <p:cNvSpPr>
            <a:spLocks noChangeShapeType="1"/>
          </p:cNvSpPr>
          <p:nvPr/>
        </p:nvSpPr>
        <p:spPr bwMode="auto">
          <a:xfrm rot="5400000" flipH="1">
            <a:off x="7010400" y="5486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40" name="Group 200"/>
          <p:cNvGrpSpPr>
            <a:grpSpLocks/>
          </p:cNvGrpSpPr>
          <p:nvPr/>
        </p:nvGrpSpPr>
        <p:grpSpPr bwMode="auto">
          <a:xfrm>
            <a:off x="7848600" y="6553200"/>
            <a:ext cx="304800" cy="152400"/>
            <a:chOff x="3408" y="2304"/>
            <a:chExt cx="384" cy="288"/>
          </a:xfrm>
        </p:grpSpPr>
        <p:sp>
          <p:nvSpPr>
            <p:cNvPr id="54403" name="Line 201"/>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4" name="Line 202"/>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5" name="Line 203"/>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6" name="Line 204"/>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41" name="Line 205"/>
          <p:cNvSpPr>
            <a:spLocks noChangeShapeType="1"/>
          </p:cNvSpPr>
          <p:nvPr/>
        </p:nvSpPr>
        <p:spPr bwMode="auto">
          <a:xfrm>
            <a:off x="7696200" y="57912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2" name="Line 206"/>
          <p:cNvSpPr>
            <a:spLocks noChangeShapeType="1"/>
          </p:cNvSpPr>
          <p:nvPr/>
        </p:nvSpPr>
        <p:spPr bwMode="auto">
          <a:xfrm flipV="1">
            <a:off x="7696200" y="5791200"/>
            <a:ext cx="3048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3" name="Line 207"/>
          <p:cNvSpPr>
            <a:spLocks noChangeShapeType="1"/>
          </p:cNvSpPr>
          <p:nvPr/>
        </p:nvSpPr>
        <p:spPr bwMode="auto">
          <a:xfrm>
            <a:off x="7696200" y="6096000"/>
            <a:ext cx="304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4" name="Line 208"/>
          <p:cNvSpPr>
            <a:spLocks noChangeShapeType="1"/>
          </p:cNvSpPr>
          <p:nvPr/>
        </p:nvSpPr>
        <p:spPr bwMode="auto">
          <a:xfrm flipH="1">
            <a:off x="7315200" y="60198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345" name="Group 209"/>
          <p:cNvGrpSpPr>
            <a:grpSpLocks/>
          </p:cNvGrpSpPr>
          <p:nvPr/>
        </p:nvGrpSpPr>
        <p:grpSpPr bwMode="auto">
          <a:xfrm>
            <a:off x="6705600" y="5943600"/>
            <a:ext cx="609600" cy="152400"/>
            <a:chOff x="833" y="912"/>
            <a:chExt cx="297" cy="96"/>
          </a:xfrm>
        </p:grpSpPr>
        <p:sp>
          <p:nvSpPr>
            <p:cNvPr id="54396" name="Line 210"/>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7" name="Line 211"/>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8" name="Line 212"/>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9" name="Line 213"/>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0" name="Line 214"/>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1" name="Line 215"/>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2" name="Line 216"/>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346" name="Line 217"/>
          <p:cNvSpPr>
            <a:spLocks noChangeShapeType="1"/>
          </p:cNvSpPr>
          <p:nvPr/>
        </p:nvSpPr>
        <p:spPr bwMode="auto">
          <a:xfrm rot="5400000" flipH="1">
            <a:off x="7848600" y="64008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7" name="Line 218"/>
          <p:cNvSpPr>
            <a:spLocks noChangeShapeType="1"/>
          </p:cNvSpPr>
          <p:nvPr/>
        </p:nvSpPr>
        <p:spPr bwMode="auto">
          <a:xfrm flipH="1">
            <a:off x="4572000" y="5105400"/>
            <a:ext cx="1295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8" name="Line 219"/>
          <p:cNvSpPr>
            <a:spLocks noChangeShapeType="1"/>
          </p:cNvSpPr>
          <p:nvPr/>
        </p:nvSpPr>
        <p:spPr bwMode="auto">
          <a:xfrm flipH="1">
            <a:off x="4191000" y="6019800"/>
            <a:ext cx="2514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Line 220"/>
          <p:cNvSpPr>
            <a:spLocks noChangeShapeType="1"/>
          </p:cNvSpPr>
          <p:nvPr/>
        </p:nvSpPr>
        <p:spPr bwMode="auto">
          <a:xfrm flipH="1">
            <a:off x="4724400" y="4191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0" name="Line 221"/>
          <p:cNvSpPr>
            <a:spLocks noChangeShapeType="1"/>
          </p:cNvSpPr>
          <p:nvPr/>
        </p:nvSpPr>
        <p:spPr bwMode="auto">
          <a:xfrm rot="5400000" flipH="1">
            <a:off x="4495800" y="39624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1" name="Line 222"/>
          <p:cNvSpPr>
            <a:spLocks noChangeShapeType="1"/>
          </p:cNvSpPr>
          <p:nvPr/>
        </p:nvSpPr>
        <p:spPr bwMode="auto">
          <a:xfrm rot="5400000" flipH="1">
            <a:off x="4114800" y="4648200"/>
            <a:ext cx="914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Line 223"/>
          <p:cNvSpPr>
            <a:spLocks noChangeShapeType="1"/>
          </p:cNvSpPr>
          <p:nvPr/>
        </p:nvSpPr>
        <p:spPr bwMode="auto">
          <a:xfrm rot="5400000" flipH="1">
            <a:off x="3505200" y="5334000"/>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3" name="Text Box 224"/>
          <p:cNvSpPr txBox="1">
            <a:spLocks noChangeArrowheads="1"/>
          </p:cNvSpPr>
          <p:nvPr/>
        </p:nvSpPr>
        <p:spPr bwMode="auto">
          <a:xfrm>
            <a:off x="4572000" y="762000"/>
            <a:ext cx="3048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200" b="1"/>
              <a:t>a</a:t>
            </a:r>
          </a:p>
          <a:p>
            <a:pPr algn="ctr">
              <a:lnSpc>
                <a:spcPct val="85000"/>
              </a:lnSpc>
              <a:spcBef>
                <a:spcPct val="40000"/>
              </a:spcBef>
            </a:pPr>
            <a:r>
              <a:rPr lang="en-US" altLang="en-US" sz="1200" b="1"/>
              <a:t>b</a:t>
            </a:r>
          </a:p>
          <a:p>
            <a:pPr algn="ctr">
              <a:lnSpc>
                <a:spcPct val="85000"/>
              </a:lnSpc>
              <a:spcBef>
                <a:spcPct val="40000"/>
              </a:spcBef>
            </a:pPr>
            <a:r>
              <a:rPr lang="en-US" altLang="en-US" sz="1200" b="1"/>
              <a:t>c</a:t>
            </a:r>
          </a:p>
          <a:p>
            <a:pPr algn="ctr">
              <a:lnSpc>
                <a:spcPct val="85000"/>
              </a:lnSpc>
              <a:spcBef>
                <a:spcPct val="40000"/>
              </a:spcBef>
            </a:pPr>
            <a:r>
              <a:rPr lang="en-US" altLang="en-US" sz="1200" b="1"/>
              <a:t>d</a:t>
            </a:r>
          </a:p>
          <a:p>
            <a:pPr algn="ctr">
              <a:lnSpc>
                <a:spcPct val="85000"/>
              </a:lnSpc>
              <a:spcBef>
                <a:spcPct val="40000"/>
              </a:spcBef>
            </a:pPr>
            <a:r>
              <a:rPr lang="en-US" altLang="en-US" sz="1200" b="1"/>
              <a:t>e</a:t>
            </a:r>
          </a:p>
          <a:p>
            <a:pPr algn="ctr">
              <a:lnSpc>
                <a:spcPct val="85000"/>
              </a:lnSpc>
              <a:spcBef>
                <a:spcPct val="40000"/>
              </a:spcBef>
            </a:pPr>
            <a:r>
              <a:rPr lang="en-US" altLang="en-US" sz="1200" b="1"/>
              <a:t>f</a:t>
            </a:r>
          </a:p>
          <a:p>
            <a:pPr algn="ctr">
              <a:lnSpc>
                <a:spcPct val="85000"/>
              </a:lnSpc>
              <a:spcBef>
                <a:spcPct val="40000"/>
              </a:spcBef>
            </a:pPr>
            <a:r>
              <a:rPr lang="en-US" altLang="en-US" sz="1200" b="1"/>
              <a:t>g  </a:t>
            </a:r>
          </a:p>
        </p:txBody>
      </p:sp>
      <p:sp>
        <p:nvSpPr>
          <p:cNvPr id="54354" name="Text Box 225"/>
          <p:cNvSpPr txBox="1">
            <a:spLocks noChangeArrowheads="1"/>
          </p:cNvSpPr>
          <p:nvPr/>
        </p:nvSpPr>
        <p:spPr bwMode="auto">
          <a:xfrm>
            <a:off x="1828800" y="3124200"/>
            <a:ext cx="533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PP0</a:t>
            </a:r>
          </a:p>
        </p:txBody>
      </p:sp>
      <p:sp>
        <p:nvSpPr>
          <p:cNvPr id="54355" name="Text Box 226"/>
          <p:cNvSpPr txBox="1">
            <a:spLocks noChangeArrowheads="1"/>
          </p:cNvSpPr>
          <p:nvPr/>
        </p:nvSpPr>
        <p:spPr bwMode="auto">
          <a:xfrm>
            <a:off x="1828800" y="3581400"/>
            <a:ext cx="533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PP1</a:t>
            </a:r>
          </a:p>
        </p:txBody>
      </p:sp>
      <p:sp>
        <p:nvSpPr>
          <p:cNvPr id="54356" name="Text Box 227"/>
          <p:cNvSpPr txBox="1">
            <a:spLocks noChangeArrowheads="1"/>
          </p:cNvSpPr>
          <p:nvPr/>
        </p:nvSpPr>
        <p:spPr bwMode="auto">
          <a:xfrm>
            <a:off x="1828800" y="4038600"/>
            <a:ext cx="533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PP2</a:t>
            </a:r>
          </a:p>
        </p:txBody>
      </p:sp>
      <p:sp>
        <p:nvSpPr>
          <p:cNvPr id="54357" name="Text Box 228"/>
          <p:cNvSpPr txBox="1">
            <a:spLocks noChangeArrowheads="1"/>
          </p:cNvSpPr>
          <p:nvPr/>
        </p:nvSpPr>
        <p:spPr bwMode="auto">
          <a:xfrm>
            <a:off x="1828800" y="4495800"/>
            <a:ext cx="533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40000"/>
              </a:spcBef>
            </a:pPr>
            <a:r>
              <a:rPr lang="en-US" altLang="en-US" sz="1200" b="1"/>
              <a:t>PP3</a:t>
            </a:r>
          </a:p>
        </p:txBody>
      </p:sp>
      <p:sp>
        <p:nvSpPr>
          <p:cNvPr id="54358" name="Text Box 229"/>
          <p:cNvSpPr txBox="1">
            <a:spLocks noChangeArrowheads="1"/>
          </p:cNvSpPr>
          <p:nvPr/>
        </p:nvSpPr>
        <p:spPr bwMode="auto">
          <a:xfrm>
            <a:off x="4343400" y="2971800"/>
            <a:ext cx="3048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R</a:t>
            </a:r>
          </a:p>
        </p:txBody>
      </p:sp>
      <p:sp>
        <p:nvSpPr>
          <p:cNvPr id="54359" name="Text Box 230"/>
          <p:cNvSpPr txBox="1">
            <a:spLocks noChangeArrowheads="1"/>
          </p:cNvSpPr>
          <p:nvPr/>
        </p:nvSpPr>
        <p:spPr bwMode="auto">
          <a:xfrm>
            <a:off x="5105400" y="3886200"/>
            <a:ext cx="3048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R</a:t>
            </a:r>
          </a:p>
        </p:txBody>
      </p:sp>
      <p:sp>
        <p:nvSpPr>
          <p:cNvPr id="54360" name="Text Box 231"/>
          <p:cNvSpPr txBox="1">
            <a:spLocks noChangeArrowheads="1"/>
          </p:cNvSpPr>
          <p:nvPr/>
        </p:nvSpPr>
        <p:spPr bwMode="auto">
          <a:xfrm>
            <a:off x="5943600" y="4800600"/>
            <a:ext cx="3048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R</a:t>
            </a:r>
          </a:p>
        </p:txBody>
      </p:sp>
      <p:sp>
        <p:nvSpPr>
          <p:cNvPr id="54361" name="Text Box 232"/>
          <p:cNvSpPr txBox="1">
            <a:spLocks noChangeArrowheads="1"/>
          </p:cNvSpPr>
          <p:nvPr/>
        </p:nvSpPr>
        <p:spPr bwMode="auto">
          <a:xfrm>
            <a:off x="6781800" y="5715000"/>
            <a:ext cx="3048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R</a:t>
            </a:r>
          </a:p>
        </p:txBody>
      </p:sp>
      <p:sp>
        <p:nvSpPr>
          <p:cNvPr id="54362" name="Text Box 233"/>
          <p:cNvSpPr txBox="1">
            <a:spLocks noChangeArrowheads="1"/>
          </p:cNvSpPr>
          <p:nvPr/>
        </p:nvSpPr>
        <p:spPr bwMode="auto">
          <a:xfrm>
            <a:off x="5257800" y="3124200"/>
            <a:ext cx="762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200" b="1"/>
              <a:t>2N2222</a:t>
            </a:r>
          </a:p>
        </p:txBody>
      </p:sp>
      <p:sp>
        <p:nvSpPr>
          <p:cNvPr id="54363" name="Text Box 234"/>
          <p:cNvSpPr txBox="1">
            <a:spLocks noChangeArrowheads="1"/>
          </p:cNvSpPr>
          <p:nvPr/>
        </p:nvSpPr>
        <p:spPr bwMode="auto">
          <a:xfrm>
            <a:off x="6096000" y="4095750"/>
            <a:ext cx="762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200" b="1"/>
              <a:t>2N2222</a:t>
            </a:r>
          </a:p>
        </p:txBody>
      </p:sp>
      <p:sp>
        <p:nvSpPr>
          <p:cNvPr id="54364" name="Text Box 235"/>
          <p:cNvSpPr txBox="1">
            <a:spLocks noChangeArrowheads="1"/>
          </p:cNvSpPr>
          <p:nvPr/>
        </p:nvSpPr>
        <p:spPr bwMode="auto">
          <a:xfrm>
            <a:off x="6934200" y="5029200"/>
            <a:ext cx="762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200" b="1"/>
              <a:t>2N2222</a:t>
            </a:r>
          </a:p>
        </p:txBody>
      </p:sp>
      <p:sp>
        <p:nvSpPr>
          <p:cNvPr id="54365" name="Text Box 236"/>
          <p:cNvSpPr txBox="1">
            <a:spLocks noChangeArrowheads="1"/>
          </p:cNvSpPr>
          <p:nvPr/>
        </p:nvSpPr>
        <p:spPr bwMode="auto">
          <a:xfrm>
            <a:off x="7772400" y="5962650"/>
            <a:ext cx="762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200" b="1"/>
              <a:t>2N2222</a:t>
            </a:r>
          </a:p>
        </p:txBody>
      </p:sp>
      <p:sp>
        <p:nvSpPr>
          <p:cNvPr id="54366" name="Text Box 237"/>
          <p:cNvSpPr txBox="1">
            <a:spLocks noChangeArrowheads="1"/>
          </p:cNvSpPr>
          <p:nvPr/>
        </p:nvSpPr>
        <p:spPr bwMode="auto">
          <a:xfrm>
            <a:off x="5791200" y="2470150"/>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Common Cathodes</a:t>
            </a:r>
          </a:p>
        </p:txBody>
      </p:sp>
      <p:sp>
        <p:nvSpPr>
          <p:cNvPr id="54367" name="Text Box 238"/>
          <p:cNvSpPr txBox="1">
            <a:spLocks noChangeArrowheads="1"/>
          </p:cNvSpPr>
          <p:nvPr/>
        </p:nvSpPr>
        <p:spPr bwMode="auto">
          <a:xfrm>
            <a:off x="7772400" y="6858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#4</a:t>
            </a:r>
          </a:p>
        </p:txBody>
      </p:sp>
      <p:sp>
        <p:nvSpPr>
          <p:cNvPr id="54368" name="Text Box 239"/>
          <p:cNvSpPr txBox="1">
            <a:spLocks noChangeArrowheads="1"/>
          </p:cNvSpPr>
          <p:nvPr/>
        </p:nvSpPr>
        <p:spPr bwMode="auto">
          <a:xfrm>
            <a:off x="6934200" y="6858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#3</a:t>
            </a:r>
          </a:p>
        </p:txBody>
      </p:sp>
      <p:sp>
        <p:nvSpPr>
          <p:cNvPr id="54369" name="Text Box 240"/>
          <p:cNvSpPr txBox="1">
            <a:spLocks noChangeArrowheads="1"/>
          </p:cNvSpPr>
          <p:nvPr/>
        </p:nvSpPr>
        <p:spPr bwMode="auto">
          <a:xfrm>
            <a:off x="6096000" y="6858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#2</a:t>
            </a:r>
          </a:p>
        </p:txBody>
      </p:sp>
      <p:sp>
        <p:nvSpPr>
          <p:cNvPr id="54370" name="Text Box 241"/>
          <p:cNvSpPr txBox="1">
            <a:spLocks noChangeArrowheads="1"/>
          </p:cNvSpPr>
          <p:nvPr/>
        </p:nvSpPr>
        <p:spPr bwMode="auto">
          <a:xfrm>
            <a:off x="5257800" y="6858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#1</a:t>
            </a:r>
          </a:p>
        </p:txBody>
      </p:sp>
      <p:sp>
        <p:nvSpPr>
          <p:cNvPr id="54371" name="Line 242"/>
          <p:cNvSpPr>
            <a:spLocks noChangeShapeType="1"/>
          </p:cNvSpPr>
          <p:nvPr/>
        </p:nvSpPr>
        <p:spPr bwMode="auto">
          <a:xfrm>
            <a:off x="5562600" y="2819400"/>
            <a:ext cx="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72" name="Line 243"/>
          <p:cNvSpPr>
            <a:spLocks noChangeShapeType="1"/>
          </p:cNvSpPr>
          <p:nvPr/>
        </p:nvSpPr>
        <p:spPr bwMode="auto">
          <a:xfrm>
            <a:off x="6400800" y="29718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73" name="Line 244"/>
          <p:cNvSpPr>
            <a:spLocks noChangeShapeType="1"/>
          </p:cNvSpPr>
          <p:nvPr/>
        </p:nvSpPr>
        <p:spPr bwMode="auto">
          <a:xfrm>
            <a:off x="7239000" y="33528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74" name="Line 245"/>
          <p:cNvSpPr>
            <a:spLocks noChangeShapeType="1"/>
          </p:cNvSpPr>
          <p:nvPr/>
        </p:nvSpPr>
        <p:spPr bwMode="auto">
          <a:xfrm>
            <a:off x="8077200" y="37338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75" name="Text Box 246"/>
          <p:cNvSpPr txBox="1">
            <a:spLocks noChangeArrowheads="1"/>
          </p:cNvSpPr>
          <p:nvPr/>
        </p:nvSpPr>
        <p:spPr bwMode="auto">
          <a:xfrm rot="-5400000">
            <a:off x="7642225" y="3787775"/>
            <a:ext cx="1295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a:t>I</a:t>
            </a:r>
            <a:r>
              <a:rPr lang="en-US" altLang="en-US" sz="1400" b="1" baseline="-25000"/>
              <a:t>MAX</a:t>
            </a:r>
            <a:r>
              <a:rPr lang="en-US" altLang="en-US" sz="1400" b="1"/>
              <a:t> = 70 mA</a:t>
            </a:r>
          </a:p>
        </p:txBody>
      </p:sp>
      <p:sp>
        <p:nvSpPr>
          <p:cNvPr id="54376" name="Rectangle 247"/>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grpSp>
        <p:nvGrpSpPr>
          <p:cNvPr id="54377" name="Group 251"/>
          <p:cNvGrpSpPr>
            <a:grpSpLocks/>
          </p:cNvGrpSpPr>
          <p:nvPr/>
        </p:nvGrpSpPr>
        <p:grpSpPr bwMode="auto">
          <a:xfrm>
            <a:off x="2362200" y="3048000"/>
            <a:ext cx="1087438" cy="419100"/>
            <a:chOff x="1488" y="1920"/>
            <a:chExt cx="685" cy="264"/>
          </a:xfrm>
        </p:grpSpPr>
        <p:sp>
          <p:nvSpPr>
            <p:cNvPr id="54393" name="Line 248"/>
            <p:cNvSpPr>
              <a:spLocks noChangeShapeType="1"/>
            </p:cNvSpPr>
            <p:nvPr/>
          </p:nvSpPr>
          <p:spPr bwMode="auto">
            <a:xfrm flipH="1">
              <a:off x="1488" y="2064"/>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4" name="AutoShape 249"/>
            <p:cNvSpPr>
              <a:spLocks noChangeArrowheads="1"/>
            </p:cNvSpPr>
            <p:nvPr/>
          </p:nvSpPr>
          <p:spPr bwMode="auto">
            <a:xfrm rot="5400000">
              <a:off x="1812" y="1932"/>
              <a:ext cx="264" cy="240"/>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395" name="Oval 250"/>
            <p:cNvSpPr>
              <a:spLocks noChangeArrowheads="1"/>
            </p:cNvSpPr>
            <p:nvPr/>
          </p:nvSpPr>
          <p:spPr bwMode="auto">
            <a:xfrm>
              <a:off x="2077" y="2001"/>
              <a:ext cx="96" cy="96"/>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54378" name="Group 252"/>
          <p:cNvGrpSpPr>
            <a:grpSpLocks/>
          </p:cNvGrpSpPr>
          <p:nvPr/>
        </p:nvGrpSpPr>
        <p:grpSpPr bwMode="auto">
          <a:xfrm>
            <a:off x="2362200" y="3505200"/>
            <a:ext cx="1087438" cy="419100"/>
            <a:chOff x="1488" y="1920"/>
            <a:chExt cx="685" cy="264"/>
          </a:xfrm>
        </p:grpSpPr>
        <p:sp>
          <p:nvSpPr>
            <p:cNvPr id="54390" name="Line 253"/>
            <p:cNvSpPr>
              <a:spLocks noChangeShapeType="1"/>
            </p:cNvSpPr>
            <p:nvPr/>
          </p:nvSpPr>
          <p:spPr bwMode="auto">
            <a:xfrm flipH="1">
              <a:off x="1488" y="2064"/>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1" name="AutoShape 254"/>
            <p:cNvSpPr>
              <a:spLocks noChangeArrowheads="1"/>
            </p:cNvSpPr>
            <p:nvPr/>
          </p:nvSpPr>
          <p:spPr bwMode="auto">
            <a:xfrm rot="5400000">
              <a:off x="1812" y="1932"/>
              <a:ext cx="264" cy="240"/>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392" name="Oval 255"/>
            <p:cNvSpPr>
              <a:spLocks noChangeArrowheads="1"/>
            </p:cNvSpPr>
            <p:nvPr/>
          </p:nvSpPr>
          <p:spPr bwMode="auto">
            <a:xfrm>
              <a:off x="2077" y="2001"/>
              <a:ext cx="96" cy="96"/>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54379" name="Group 256"/>
          <p:cNvGrpSpPr>
            <a:grpSpLocks/>
          </p:cNvGrpSpPr>
          <p:nvPr/>
        </p:nvGrpSpPr>
        <p:grpSpPr bwMode="auto">
          <a:xfrm>
            <a:off x="2362200" y="3962400"/>
            <a:ext cx="1087438" cy="419100"/>
            <a:chOff x="1488" y="1920"/>
            <a:chExt cx="685" cy="264"/>
          </a:xfrm>
        </p:grpSpPr>
        <p:sp>
          <p:nvSpPr>
            <p:cNvPr id="54387" name="Line 257"/>
            <p:cNvSpPr>
              <a:spLocks noChangeShapeType="1"/>
            </p:cNvSpPr>
            <p:nvPr/>
          </p:nvSpPr>
          <p:spPr bwMode="auto">
            <a:xfrm flipH="1">
              <a:off x="1488" y="2064"/>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8" name="AutoShape 258"/>
            <p:cNvSpPr>
              <a:spLocks noChangeArrowheads="1"/>
            </p:cNvSpPr>
            <p:nvPr/>
          </p:nvSpPr>
          <p:spPr bwMode="auto">
            <a:xfrm rot="5400000">
              <a:off x="1812" y="1932"/>
              <a:ext cx="264" cy="240"/>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389" name="Oval 259"/>
            <p:cNvSpPr>
              <a:spLocks noChangeArrowheads="1"/>
            </p:cNvSpPr>
            <p:nvPr/>
          </p:nvSpPr>
          <p:spPr bwMode="auto">
            <a:xfrm>
              <a:off x="2077" y="2001"/>
              <a:ext cx="96" cy="96"/>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54380" name="Group 260"/>
          <p:cNvGrpSpPr>
            <a:grpSpLocks/>
          </p:cNvGrpSpPr>
          <p:nvPr/>
        </p:nvGrpSpPr>
        <p:grpSpPr bwMode="auto">
          <a:xfrm>
            <a:off x="2362200" y="4419600"/>
            <a:ext cx="1087438" cy="419100"/>
            <a:chOff x="1488" y="1920"/>
            <a:chExt cx="685" cy="264"/>
          </a:xfrm>
        </p:grpSpPr>
        <p:sp>
          <p:nvSpPr>
            <p:cNvPr id="54384" name="Line 261"/>
            <p:cNvSpPr>
              <a:spLocks noChangeShapeType="1"/>
            </p:cNvSpPr>
            <p:nvPr/>
          </p:nvSpPr>
          <p:spPr bwMode="auto">
            <a:xfrm flipH="1">
              <a:off x="1488" y="2064"/>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5" name="AutoShape 262"/>
            <p:cNvSpPr>
              <a:spLocks noChangeArrowheads="1"/>
            </p:cNvSpPr>
            <p:nvPr/>
          </p:nvSpPr>
          <p:spPr bwMode="auto">
            <a:xfrm rot="5400000">
              <a:off x="1812" y="1932"/>
              <a:ext cx="264" cy="240"/>
            </a:xfrm>
            <a:prstGeom prst="triangle">
              <a:avLst>
                <a:gd name="adj"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386" name="Oval 263"/>
            <p:cNvSpPr>
              <a:spLocks noChangeArrowheads="1"/>
            </p:cNvSpPr>
            <p:nvPr/>
          </p:nvSpPr>
          <p:spPr bwMode="auto">
            <a:xfrm>
              <a:off x="2077" y="2001"/>
              <a:ext cx="96" cy="96"/>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5438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43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43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01F9CD99-0EE0-4DF2-B701-6B1A4820CDB7}" type="slidenum">
              <a:rPr lang="en-US" altLang="en-US" sz="1600">
                <a:solidFill>
                  <a:srgbClr val="C00000"/>
                </a:solidFill>
              </a:rPr>
              <a:pPr/>
              <a:t>44</a:t>
            </a:fld>
            <a:endParaRPr lang="en-US" altLang="en-US" sz="1600" b="0" i="0">
              <a:solidFill>
                <a:srgbClr val="C0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5299" name="Rectangle 11"/>
          <p:cNvSpPr>
            <a:spLocks noChangeArrowheads="1"/>
          </p:cNvSpPr>
          <p:nvPr/>
        </p:nvSpPr>
        <p:spPr bwMode="auto">
          <a:xfrm>
            <a:off x="381000" y="685800"/>
            <a:ext cx="8382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When a port </a:t>
            </a:r>
            <a:r>
              <a:rPr lang="en-US" altLang="en-US">
                <a:solidFill>
                  <a:srgbClr val="FF0000"/>
                </a:solidFill>
              </a:rPr>
              <a:t>P</a:t>
            </a:r>
            <a:r>
              <a:rPr lang="en-US" altLang="en-US"/>
              <a:t> pin voltage is low, the connected NPN transistor will be driven into saturation region.</a:t>
            </a:r>
          </a:p>
          <a:p>
            <a:pPr>
              <a:spcBef>
                <a:spcPct val="20000"/>
              </a:spcBef>
              <a:buClr>
                <a:srgbClr val="C00000"/>
              </a:buClr>
              <a:buFont typeface="Wingdings" pitchFamily="2" charset="2"/>
              <a:buChar char="Ø"/>
            </a:pPr>
            <a:r>
              <a:rPr lang="en-US" altLang="en-US"/>
              <a:t>The common cathode of the display then will be pulled-down to about 0.1 volt, allowing the display to be lighted.</a:t>
            </a:r>
          </a:p>
          <a:p>
            <a:pPr>
              <a:spcBef>
                <a:spcPct val="20000"/>
              </a:spcBef>
              <a:buClr>
                <a:srgbClr val="C00000"/>
              </a:buClr>
              <a:buFont typeface="Wingdings" pitchFamily="2" charset="2"/>
              <a:buChar char="Ø"/>
            </a:pPr>
            <a:r>
              <a:rPr lang="en-US" altLang="en-US"/>
              <a:t>By turning ON and OFF these four transistors multiple time per second, multiple digits can be displayed.</a:t>
            </a:r>
          </a:p>
          <a:p>
            <a:pPr>
              <a:spcBef>
                <a:spcPct val="20000"/>
              </a:spcBef>
              <a:buClr>
                <a:srgbClr val="C00000"/>
              </a:buClr>
              <a:buFont typeface="Wingdings" pitchFamily="2" charset="2"/>
              <a:buChar char="Ø"/>
            </a:pPr>
            <a:r>
              <a:rPr lang="en-US" altLang="en-US"/>
              <a:t>When all segments of a display is ON they draw about </a:t>
            </a:r>
            <a:r>
              <a:rPr lang="en-US" altLang="en-US">
                <a:solidFill>
                  <a:srgbClr val="FF0000"/>
                </a:solidFill>
              </a:rPr>
              <a:t>70 mA</a:t>
            </a:r>
            <a:r>
              <a:rPr lang="en-US" altLang="en-US"/>
              <a:t> of current that 2N2222 transistor is capable of sinking that current.</a:t>
            </a:r>
          </a:p>
          <a:p>
            <a:pPr>
              <a:spcBef>
                <a:spcPct val="20000"/>
              </a:spcBef>
              <a:buClr>
                <a:srgbClr val="C00000"/>
              </a:buClr>
              <a:buFont typeface="Wingdings" pitchFamily="2" charset="2"/>
              <a:buChar char="Ø"/>
            </a:pPr>
            <a:r>
              <a:rPr lang="en-US" altLang="en-US"/>
              <a:t>To ensure the saturation mode for the transistor, a value of several hundred to 1 k</a:t>
            </a:r>
            <a:r>
              <a:rPr lang="el-GR" altLang="en-US">
                <a:cs typeface="Times New Roman" pitchFamily="18" charset="0"/>
              </a:rPr>
              <a:t>Ω</a:t>
            </a:r>
            <a:r>
              <a:rPr lang="en-US" altLang="en-US">
                <a:cs typeface="Times New Roman" pitchFamily="18" charset="0"/>
              </a:rPr>
              <a:t> resistor is needed for ‘</a:t>
            </a:r>
            <a:r>
              <a:rPr lang="en-US" altLang="en-US">
                <a:solidFill>
                  <a:srgbClr val="FF0000"/>
                </a:solidFill>
                <a:cs typeface="Times New Roman" pitchFamily="18" charset="0"/>
              </a:rPr>
              <a:t>R</a:t>
            </a:r>
            <a:r>
              <a:rPr lang="en-US" altLang="en-US">
                <a:cs typeface="Times New Roman" pitchFamily="18" charset="0"/>
              </a:rPr>
              <a:t>’.</a:t>
            </a:r>
          </a:p>
          <a:p>
            <a:pPr>
              <a:spcBef>
                <a:spcPct val="20000"/>
              </a:spcBef>
              <a:buClr>
                <a:srgbClr val="C00000"/>
              </a:buClr>
              <a:buFont typeface="Wingdings" pitchFamily="2" charset="2"/>
              <a:buChar char="Ø"/>
            </a:pPr>
            <a:r>
              <a:rPr lang="en-US" altLang="en-US">
                <a:cs typeface="Times New Roman" pitchFamily="18" charset="0"/>
              </a:rPr>
              <a:t>The following two programs will demonstrate the use of the seven-segment module on Dragon12.</a:t>
            </a:r>
            <a:endParaRPr lang="el-GR" altLang="en-US">
              <a:cs typeface="Times New Roman" pitchFamily="18" charset="0"/>
            </a:endParaRPr>
          </a:p>
        </p:txBody>
      </p:sp>
      <p:sp>
        <p:nvSpPr>
          <p:cNvPr id="5530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530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53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B1D89ECB-9179-43F9-84E6-1AFB7203F02B}" type="slidenum">
              <a:rPr lang="en-US" altLang="en-US" sz="1600">
                <a:solidFill>
                  <a:srgbClr val="C00000"/>
                </a:solidFill>
              </a:rPr>
              <a:pPr/>
              <a:t>45</a:t>
            </a:fld>
            <a:endParaRPr lang="en-US" altLang="en-US" sz="1600" b="0" i="0">
              <a:solidFill>
                <a:srgbClr val="C00000"/>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762000" y="457200"/>
            <a:ext cx="7543800" cy="609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dirty="0">
                <a:latin typeface="Arial" charset="0"/>
              </a:rPr>
              <a:t>**********************************************************************************</a:t>
            </a:r>
            <a:endParaRPr lang="en-US" altLang="en-US" sz="1600" b="1" dirty="0">
              <a:latin typeface="Arial" charset="0"/>
            </a:endParaRPr>
          </a:p>
          <a:p>
            <a:r>
              <a:rPr lang="en-US" altLang="en-US" sz="1800" b="1" dirty="0">
                <a:latin typeface="Arial" charset="0"/>
              </a:rPr>
              <a:t>*</a:t>
            </a:r>
            <a:r>
              <a:rPr lang="en-US" altLang="en-US" sz="1600" b="1" dirty="0">
                <a:latin typeface="Arial" charset="0"/>
              </a:rPr>
              <a:t>                                   Set third 7-segment LED to value 4                               </a:t>
            </a:r>
            <a:r>
              <a:rPr lang="en-US" altLang="en-US" sz="1800" b="1" dirty="0">
                <a:latin typeface="Arial" charset="0"/>
              </a:rPr>
              <a:t>*</a:t>
            </a:r>
            <a:endParaRPr lang="en-US" altLang="en-US" sz="1600" b="1" dirty="0">
              <a:latin typeface="Arial" charset="0"/>
            </a:endParaRPr>
          </a:p>
          <a:p>
            <a:r>
              <a:rPr lang="en-US" altLang="en-US" sz="1800" b="1" dirty="0">
                <a:latin typeface="Arial" charset="0"/>
              </a:rPr>
              <a:t>**********************************************************************************</a:t>
            </a:r>
          </a:p>
          <a:p>
            <a:r>
              <a:rPr lang="en-US" altLang="en-US" sz="1600" b="1" dirty="0">
                <a:latin typeface="Arial" charset="0"/>
              </a:rPr>
              <a:t>#include	reg9s12.h		; include register equates</a:t>
            </a:r>
          </a:p>
          <a:p>
            <a:r>
              <a:rPr lang="en-US" altLang="en-US" sz="1600" b="1" dirty="0">
                <a:latin typeface="Arial" charset="0"/>
              </a:rPr>
              <a:t>	org	$1000</a:t>
            </a:r>
          </a:p>
          <a:p>
            <a:r>
              <a:rPr lang="en-US" altLang="en-US" sz="1600" b="1" dirty="0">
                <a:latin typeface="Arial" charset="0"/>
              </a:rPr>
              <a:t>	</a:t>
            </a:r>
            <a:r>
              <a:rPr lang="en-US" altLang="en-US" sz="1600" b="1" dirty="0" err="1">
                <a:latin typeface="Arial" charset="0"/>
              </a:rPr>
              <a:t>ldaa</a:t>
            </a:r>
            <a:r>
              <a:rPr lang="en-US" altLang="en-US" sz="1600" b="1" dirty="0">
                <a:latin typeface="Arial" charset="0"/>
              </a:rPr>
              <a:t>	#$</a:t>
            </a:r>
            <a:r>
              <a:rPr lang="en-US" altLang="en-US" sz="1600" b="1" dirty="0" err="1">
                <a:latin typeface="Arial" charset="0"/>
              </a:rPr>
              <a:t>ff</a:t>
            </a:r>
            <a:r>
              <a:rPr lang="en-US" altLang="en-US" sz="1600" b="1" dirty="0">
                <a:latin typeface="Arial" charset="0"/>
              </a:rPr>
              <a:t>	; turn off 7-segment display</a:t>
            </a:r>
          </a:p>
          <a:p>
            <a:r>
              <a:rPr lang="en-US" altLang="en-US" sz="1600" b="1" dirty="0">
                <a:latin typeface="Arial" charset="0"/>
              </a:rPr>
              <a:t>	</a:t>
            </a:r>
            <a:r>
              <a:rPr lang="en-US" altLang="en-US" sz="1600" b="1" dirty="0" err="1">
                <a:latin typeface="Arial" charset="0"/>
              </a:rPr>
              <a:t>staa</a:t>
            </a:r>
            <a:r>
              <a:rPr lang="en-US" altLang="en-US" sz="1600" b="1" dirty="0">
                <a:latin typeface="Arial" charset="0"/>
              </a:rPr>
              <a:t>	</a:t>
            </a:r>
            <a:r>
              <a:rPr lang="en-US" altLang="en-US" sz="1600" b="1" dirty="0" err="1">
                <a:latin typeface="Arial" charset="0"/>
              </a:rPr>
              <a:t>ddrb</a:t>
            </a:r>
            <a:r>
              <a:rPr lang="en-US" altLang="en-US" sz="1600" b="1" dirty="0">
                <a:latin typeface="Arial" charset="0"/>
              </a:rPr>
              <a:t>	; </a:t>
            </a:r>
            <a:r>
              <a:rPr lang="en-US" altLang="en-US" sz="1600" b="1" dirty="0" err="1">
                <a:latin typeface="Arial" charset="0"/>
              </a:rPr>
              <a:t>portb</a:t>
            </a:r>
            <a:r>
              <a:rPr lang="en-US" altLang="en-US" sz="1600" b="1" dirty="0">
                <a:latin typeface="Arial" charset="0"/>
              </a:rPr>
              <a:t> = output</a:t>
            </a:r>
          </a:p>
          <a:p>
            <a:r>
              <a:rPr lang="en-US" altLang="en-US" sz="1600" b="1" dirty="0">
                <a:latin typeface="Arial" charset="0"/>
              </a:rPr>
              <a:t>	</a:t>
            </a:r>
            <a:r>
              <a:rPr lang="en-US" altLang="en-US" sz="1600" b="1" dirty="0" err="1">
                <a:latin typeface="Arial" charset="0"/>
              </a:rPr>
              <a:t>staa</a:t>
            </a:r>
            <a:r>
              <a:rPr lang="en-US" altLang="en-US" sz="1600" b="1" dirty="0">
                <a:latin typeface="Arial" charset="0"/>
              </a:rPr>
              <a:t>	</a:t>
            </a:r>
            <a:r>
              <a:rPr lang="en-US" altLang="en-US" sz="1600" b="1" dirty="0" err="1">
                <a:latin typeface="Arial" charset="0"/>
              </a:rPr>
              <a:t>ddrp</a:t>
            </a:r>
            <a:r>
              <a:rPr lang="en-US" altLang="en-US" sz="1600" b="1" dirty="0">
                <a:latin typeface="Arial" charset="0"/>
              </a:rPr>
              <a:t>	; </a:t>
            </a:r>
            <a:r>
              <a:rPr lang="en-US" altLang="en-US" sz="1600" b="1" dirty="0" err="1">
                <a:latin typeface="Arial" charset="0"/>
              </a:rPr>
              <a:t>portp</a:t>
            </a:r>
            <a:r>
              <a:rPr lang="en-US" altLang="en-US" sz="1600" b="1" dirty="0">
                <a:latin typeface="Arial" charset="0"/>
              </a:rPr>
              <a:t> = output</a:t>
            </a:r>
          </a:p>
          <a:p>
            <a:r>
              <a:rPr lang="en-US" altLang="en-US" sz="1600" b="1" dirty="0">
                <a:latin typeface="Arial" charset="0"/>
              </a:rPr>
              <a:t>	</a:t>
            </a:r>
            <a:r>
              <a:rPr lang="en-US" altLang="en-US" sz="1600" b="1" dirty="0" err="1">
                <a:latin typeface="Arial" charset="0"/>
              </a:rPr>
              <a:t>staa</a:t>
            </a:r>
            <a:r>
              <a:rPr lang="en-US" altLang="en-US" sz="1600" b="1" dirty="0">
                <a:latin typeface="Arial" charset="0"/>
              </a:rPr>
              <a:t>	</a:t>
            </a:r>
            <a:r>
              <a:rPr lang="en-US" altLang="en-US" sz="1600" b="1" dirty="0" err="1">
                <a:latin typeface="Arial" charset="0"/>
              </a:rPr>
              <a:t>ptp</a:t>
            </a:r>
            <a:r>
              <a:rPr lang="en-US" altLang="en-US" sz="1600" b="1" dirty="0">
                <a:latin typeface="Arial" charset="0"/>
              </a:rPr>
              <a:t>	; </a:t>
            </a:r>
            <a:r>
              <a:rPr lang="en-US" altLang="en-US" sz="1600" b="1" dirty="0" err="1">
                <a:latin typeface="Arial" charset="0"/>
              </a:rPr>
              <a:t>portp</a:t>
            </a:r>
            <a:r>
              <a:rPr lang="en-US" altLang="en-US" sz="1600" b="1" dirty="0">
                <a:latin typeface="Arial" charset="0"/>
              </a:rPr>
              <a:t> = 11111111 - all 7-segments are off</a:t>
            </a:r>
          </a:p>
          <a:p>
            <a:endParaRPr lang="en-US" altLang="en-US" sz="1600" b="1" dirty="0">
              <a:latin typeface="Arial" charset="0"/>
            </a:endParaRPr>
          </a:p>
          <a:p>
            <a:r>
              <a:rPr lang="en-US" altLang="en-US" sz="1600" b="1" dirty="0">
                <a:latin typeface="Arial" charset="0"/>
              </a:rPr>
              <a:t>	</a:t>
            </a:r>
            <a:r>
              <a:rPr lang="en-US" altLang="en-US" sz="1600" b="1" dirty="0" err="1">
                <a:latin typeface="Arial" charset="0"/>
              </a:rPr>
              <a:t>ldaa</a:t>
            </a:r>
            <a:r>
              <a:rPr lang="en-US" altLang="en-US" sz="1600" b="1" dirty="0">
                <a:latin typeface="Arial" charset="0"/>
              </a:rPr>
              <a:t> 	#$66            ; seven segment code for digit '4'</a:t>
            </a:r>
          </a:p>
          <a:p>
            <a:r>
              <a:rPr lang="en-US" altLang="en-US" sz="1600" b="1" dirty="0">
                <a:latin typeface="Arial" charset="0"/>
              </a:rPr>
              <a:t>	</a:t>
            </a:r>
            <a:r>
              <a:rPr lang="en-US" altLang="en-US" sz="1600" b="1" dirty="0" err="1">
                <a:latin typeface="Arial" charset="0"/>
              </a:rPr>
              <a:t>staa</a:t>
            </a:r>
            <a:r>
              <a:rPr lang="en-US" altLang="en-US" sz="1600" b="1" dirty="0">
                <a:latin typeface="Arial" charset="0"/>
              </a:rPr>
              <a:t>	</a:t>
            </a:r>
            <a:r>
              <a:rPr lang="en-US" altLang="en-US" sz="1600" b="1" dirty="0" err="1">
                <a:latin typeface="Arial" charset="0"/>
              </a:rPr>
              <a:t>portb</a:t>
            </a:r>
            <a:endParaRPr lang="en-US" altLang="en-US" sz="1600" b="1" dirty="0">
              <a:latin typeface="Arial" charset="0"/>
            </a:endParaRPr>
          </a:p>
          <a:p>
            <a:r>
              <a:rPr lang="en-US" altLang="en-US" sz="1600" b="1" dirty="0">
                <a:latin typeface="Arial" charset="0"/>
              </a:rPr>
              <a:t>	</a:t>
            </a:r>
            <a:r>
              <a:rPr lang="en-US" altLang="en-US" sz="1600" b="1" dirty="0" err="1">
                <a:latin typeface="Arial" charset="0"/>
              </a:rPr>
              <a:t>bset</a:t>
            </a:r>
            <a:r>
              <a:rPr lang="en-US" altLang="en-US" sz="1600" b="1" dirty="0">
                <a:latin typeface="Arial" charset="0"/>
              </a:rPr>
              <a:t>	ptp,$01	; turn off digit 1</a:t>
            </a:r>
          </a:p>
          <a:p>
            <a:r>
              <a:rPr lang="en-US" altLang="en-US" sz="1600" b="1" dirty="0">
                <a:latin typeface="Arial" charset="0"/>
              </a:rPr>
              <a:t>	</a:t>
            </a:r>
            <a:r>
              <a:rPr lang="en-US" altLang="en-US" sz="1600" b="1" dirty="0" err="1">
                <a:latin typeface="Arial" charset="0"/>
              </a:rPr>
              <a:t>bset</a:t>
            </a:r>
            <a:r>
              <a:rPr lang="en-US" altLang="en-US" sz="1600" b="1" dirty="0">
                <a:latin typeface="Arial" charset="0"/>
              </a:rPr>
              <a:t>	ptp,$02	; turn off digit 2</a:t>
            </a:r>
          </a:p>
          <a:p>
            <a:r>
              <a:rPr lang="en-US" altLang="en-US" sz="1600" b="1" dirty="0">
                <a:latin typeface="Arial" charset="0"/>
              </a:rPr>
              <a:t>	</a:t>
            </a:r>
            <a:r>
              <a:rPr lang="en-US" altLang="en-US" sz="1600" b="1" dirty="0" err="1">
                <a:latin typeface="Arial" charset="0"/>
              </a:rPr>
              <a:t>bclr</a:t>
            </a:r>
            <a:r>
              <a:rPr lang="en-US" altLang="en-US" sz="1600" b="1" dirty="0">
                <a:latin typeface="Arial" charset="0"/>
              </a:rPr>
              <a:t>	ptp,$04    ; turn on digit 3</a:t>
            </a:r>
          </a:p>
          <a:p>
            <a:r>
              <a:rPr lang="en-US" altLang="en-US" sz="1600" b="1" dirty="0">
                <a:latin typeface="Arial" charset="0"/>
              </a:rPr>
              <a:t>	</a:t>
            </a:r>
            <a:r>
              <a:rPr lang="en-US" altLang="en-US" sz="1600" b="1" dirty="0" err="1">
                <a:latin typeface="Arial" charset="0"/>
              </a:rPr>
              <a:t>bset</a:t>
            </a:r>
            <a:r>
              <a:rPr lang="en-US" altLang="en-US" sz="1600" b="1" dirty="0">
                <a:latin typeface="Arial" charset="0"/>
              </a:rPr>
              <a:t>	ptp,$08   	; turn off digit 4</a:t>
            </a:r>
          </a:p>
          <a:p>
            <a:r>
              <a:rPr lang="en-US" altLang="en-US" sz="1600" b="1" dirty="0">
                <a:latin typeface="Arial" charset="0"/>
              </a:rPr>
              <a:t> 	</a:t>
            </a:r>
            <a:r>
              <a:rPr lang="en-US" altLang="en-US" sz="1600" b="1" dirty="0" err="1">
                <a:latin typeface="Arial" charset="0"/>
              </a:rPr>
              <a:t>swi</a:t>
            </a:r>
            <a:endParaRPr lang="en-US" altLang="en-US" sz="1600" b="1" dirty="0">
              <a:latin typeface="Arial" charset="0"/>
            </a:endParaRPr>
          </a:p>
          <a:p>
            <a:endParaRPr lang="en-US" altLang="en-US" sz="1600" b="1" dirty="0">
              <a:latin typeface="Arial" charset="0"/>
            </a:endParaRPr>
          </a:p>
          <a:p>
            <a:r>
              <a:rPr lang="en-US" altLang="en-US" sz="1600" b="1" dirty="0">
                <a:latin typeface="Arial" charset="0"/>
              </a:rPr>
              <a:t>***     segment pattern      ***</a:t>
            </a:r>
          </a:p>
          <a:p>
            <a:r>
              <a:rPr lang="en-US" altLang="en-US" sz="1600" b="1" dirty="0">
                <a:latin typeface="Arial" charset="0"/>
              </a:rPr>
              <a:t>zero	</a:t>
            </a:r>
            <a:r>
              <a:rPr lang="en-US" altLang="en-US" sz="1600" b="1" dirty="0" err="1">
                <a:latin typeface="Arial" charset="0"/>
              </a:rPr>
              <a:t>fcb</a:t>
            </a:r>
            <a:r>
              <a:rPr lang="en-US" altLang="en-US" sz="1600" b="1" dirty="0">
                <a:latin typeface="Arial" charset="0"/>
              </a:rPr>
              <a:t>     	$3f,$06,$5b,$4f,$66,$6d,$7d,$07		; 0-7</a:t>
            </a:r>
          </a:p>
          <a:p>
            <a:r>
              <a:rPr lang="en-US" altLang="en-US" sz="1600" b="1" dirty="0">
                <a:latin typeface="Arial" charset="0"/>
              </a:rPr>
              <a:t>*		   0,    1,    2,   3,    4,    5,    6,    7</a:t>
            </a:r>
          </a:p>
          <a:p>
            <a:r>
              <a:rPr lang="en-US" altLang="en-US" sz="1600" b="1" dirty="0">
                <a:latin typeface="Arial" charset="0"/>
              </a:rPr>
              <a:t>        	</a:t>
            </a:r>
            <a:r>
              <a:rPr lang="en-US" altLang="en-US" sz="1600" b="1" dirty="0" err="1">
                <a:latin typeface="Arial" charset="0"/>
              </a:rPr>
              <a:t>fcb</a:t>
            </a:r>
            <a:r>
              <a:rPr lang="en-US" altLang="en-US" sz="1600" b="1" dirty="0">
                <a:latin typeface="Arial" charset="0"/>
              </a:rPr>
              <a:t>     	$7f,$6f,$77,$7c,$39,$5e,$79,$71		; 8-$0f</a:t>
            </a:r>
          </a:p>
          <a:p>
            <a:r>
              <a:rPr lang="en-US" altLang="en-US" sz="1600" b="1" dirty="0">
                <a:latin typeface="Arial" charset="0"/>
              </a:rPr>
              <a:t>*		   8,   9,    A,   b,    C,    d,   E,    F</a:t>
            </a:r>
          </a:p>
          <a:p>
            <a:r>
              <a:rPr lang="en-US" altLang="en-US" sz="1600" b="1" dirty="0">
                <a:latin typeface="Arial" charset="0"/>
              </a:rPr>
              <a:t>	end</a:t>
            </a:r>
          </a:p>
        </p:txBody>
      </p:sp>
      <p:sp>
        <p:nvSpPr>
          <p:cNvPr id="56323" name="Rectangle 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632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632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63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64C22BB-515B-45FA-AFC2-6DC0899278E7}" type="slidenum">
              <a:rPr lang="en-US" altLang="en-US" sz="1600">
                <a:solidFill>
                  <a:srgbClr val="C00000"/>
                </a:solidFill>
              </a:rPr>
              <a:pPr/>
              <a:t>46</a:t>
            </a:fld>
            <a:endParaRPr lang="en-US" altLang="en-US" sz="1600" b="0" i="0">
              <a:solidFill>
                <a:srgbClr val="C0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ChangeArrowheads="1"/>
          </p:cNvSpPr>
          <p:nvPr/>
        </p:nvSpPr>
        <p:spPr bwMode="auto">
          <a:xfrm>
            <a:off x="304800" y="1524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7347" name="Text Box 20"/>
          <p:cNvSpPr txBox="1">
            <a:spLocks noChangeArrowheads="1"/>
          </p:cNvSpPr>
          <p:nvPr/>
        </p:nvSpPr>
        <p:spPr bwMode="auto">
          <a:xfrm>
            <a:off x="914400" y="685800"/>
            <a:ext cx="7620000" cy="5754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a:t>
            </a:r>
          </a:p>
          <a:p>
            <a:r>
              <a:rPr lang="en-US" altLang="en-US" sz="1600" b="1">
                <a:latin typeface="Arial" charset="0"/>
              </a:rPr>
              <a:t>*                             Set 7-segment module to display '6125'                               *</a:t>
            </a:r>
          </a:p>
          <a:p>
            <a:r>
              <a:rPr lang="en-US" altLang="en-US" sz="1600" b="1">
                <a:latin typeface="Arial" charset="0"/>
              </a:rPr>
              <a:t>*********************************************************************************************</a:t>
            </a:r>
          </a:p>
          <a:p>
            <a:endParaRPr lang="en-US" altLang="en-US" sz="1600" b="1">
              <a:latin typeface="Arial" charset="0"/>
            </a:endParaRPr>
          </a:p>
          <a:p>
            <a:r>
              <a:rPr lang="en-US" altLang="en-US" sz="1600" b="1">
                <a:latin typeface="Arial" charset="0"/>
              </a:rPr>
              <a:t>#include 	reg9s12.h			; include register equates</a:t>
            </a:r>
          </a:p>
          <a:p>
            <a:endParaRPr lang="en-US" altLang="en-US" sz="1600" b="1">
              <a:latin typeface="Arial" charset="0"/>
            </a:endParaRPr>
          </a:p>
          <a:p>
            <a:r>
              <a:rPr lang="en-US" altLang="en-US" sz="1600" b="1">
                <a:latin typeface="Arial" charset="0"/>
              </a:rPr>
              <a:t>	org	$1000</a:t>
            </a:r>
          </a:p>
          <a:p>
            <a:r>
              <a:rPr lang="en-US" altLang="en-US" sz="1600" b="1">
                <a:latin typeface="Arial" charset="0"/>
              </a:rPr>
              <a:t>	ldaa	#$ff		; [A] = 11111111</a:t>
            </a:r>
          </a:p>
          <a:p>
            <a:r>
              <a:rPr lang="en-US" altLang="en-US" sz="1600" b="1">
                <a:latin typeface="Arial" charset="0"/>
              </a:rPr>
              <a:t>	staa	ddrb		; portb = output</a:t>
            </a:r>
          </a:p>
          <a:p>
            <a:r>
              <a:rPr lang="en-US" altLang="en-US" sz="1600" b="1">
                <a:latin typeface="Arial" charset="0"/>
              </a:rPr>
              <a:t>	staa	ddrp		; portp = output</a:t>
            </a:r>
          </a:p>
          <a:p>
            <a:r>
              <a:rPr lang="en-US" altLang="en-US" sz="1600" b="1">
                <a:latin typeface="Arial" charset="0"/>
              </a:rPr>
              <a:t>	staa	ptp		; turn off all 7-segment displays</a:t>
            </a:r>
          </a:p>
          <a:p>
            <a:endParaRPr lang="en-US" altLang="en-US" sz="1600" b="1">
              <a:latin typeface="Arial" charset="0"/>
            </a:endParaRPr>
          </a:p>
          <a:p>
            <a:r>
              <a:rPr lang="en-US" altLang="en-US" sz="1600" b="1">
                <a:latin typeface="Arial" charset="0"/>
              </a:rPr>
              <a:t>repeat	ldaa 	#$7d            	; seven segment for digit '6'</a:t>
            </a:r>
          </a:p>
          <a:p>
            <a:r>
              <a:rPr lang="en-US" altLang="en-US" sz="1600" b="1">
                <a:latin typeface="Arial" charset="0"/>
              </a:rPr>
              <a:t>	staa	portb                 	; send it to 7-segment</a:t>
            </a:r>
          </a:p>
          <a:p>
            <a:r>
              <a:rPr lang="en-US" altLang="en-US" sz="1600" b="1">
                <a:latin typeface="Arial" charset="0"/>
              </a:rPr>
              <a:t>	bclr	ptp,$01		; turn on digit 1</a:t>
            </a:r>
          </a:p>
          <a:p>
            <a:r>
              <a:rPr lang="en-US" altLang="en-US" sz="1600" b="1">
                <a:latin typeface="Arial" charset="0"/>
              </a:rPr>
              <a:t>	jsr     	d_1ms                   	; keep it ON for 1 ms</a:t>
            </a:r>
          </a:p>
          <a:p>
            <a:r>
              <a:rPr lang="en-US" altLang="en-US" sz="1600" b="1">
                <a:latin typeface="Arial" charset="0"/>
              </a:rPr>
              <a:t>	bset    	ptp,$01               	; turn off digit 1</a:t>
            </a:r>
          </a:p>
          <a:p>
            <a:r>
              <a:rPr lang="en-US" altLang="en-US" sz="1600" b="1">
                <a:latin typeface="Arial" charset="0"/>
              </a:rPr>
              <a:t>	ldaa    	#$06            	; seven segment for digit '1'</a:t>
            </a:r>
          </a:p>
          <a:p>
            <a:r>
              <a:rPr lang="en-US" altLang="en-US" sz="1600" b="1">
                <a:latin typeface="Arial" charset="0"/>
              </a:rPr>
              <a:t>	staa	portb                 	; send it to 7-segment</a:t>
            </a:r>
          </a:p>
          <a:p>
            <a:r>
              <a:rPr lang="en-US" altLang="en-US" sz="1600" b="1">
                <a:latin typeface="Arial" charset="0"/>
              </a:rPr>
              <a:t>	bclr	ptp,$02		; turn on digit 2</a:t>
            </a:r>
          </a:p>
          <a:p>
            <a:r>
              <a:rPr lang="en-US" altLang="en-US" sz="1600" b="1">
                <a:latin typeface="Arial" charset="0"/>
              </a:rPr>
              <a:t>	jsr     	d_1ms                   	; keep it ON for 1 ms</a:t>
            </a:r>
          </a:p>
          <a:p>
            <a:r>
              <a:rPr lang="en-US" altLang="en-US" sz="1600" b="1">
                <a:latin typeface="Arial" charset="0"/>
              </a:rPr>
              <a:t>	bset    	ptp,$02               	; turn off digit 2</a:t>
            </a:r>
          </a:p>
          <a:p>
            <a:r>
              <a:rPr lang="en-US" altLang="en-US" sz="1600" b="1">
                <a:latin typeface="Arial" charset="0"/>
              </a:rPr>
              <a:t>	ldaa    	#$5b            	; seven segment for digit '2'</a:t>
            </a:r>
          </a:p>
        </p:txBody>
      </p:sp>
      <p:sp>
        <p:nvSpPr>
          <p:cNvPr id="5734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734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73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65AB7EE4-53A5-4955-B165-A346DB999336}" type="slidenum">
              <a:rPr lang="en-US" altLang="en-US" sz="1600">
                <a:solidFill>
                  <a:srgbClr val="C00000"/>
                </a:solidFill>
              </a:rPr>
              <a:pPr/>
              <a:t>47</a:t>
            </a:fld>
            <a:endParaRPr lang="en-US" altLang="en-US" sz="1600" b="0" i="0">
              <a:solidFill>
                <a:srgbClr val="C00000"/>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51"/>
          <p:cNvSpPr txBox="1">
            <a:spLocks noChangeArrowheads="1"/>
          </p:cNvSpPr>
          <p:nvPr/>
        </p:nvSpPr>
        <p:spPr bwMode="auto">
          <a:xfrm>
            <a:off x="838200" y="768350"/>
            <a:ext cx="7543800" cy="548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Arial" charset="0"/>
              </a:rPr>
              <a:t>	staa	portb                 	; send it to 7-segment</a:t>
            </a:r>
          </a:p>
          <a:p>
            <a:r>
              <a:rPr lang="en-US" altLang="en-US" sz="1600" b="1">
                <a:latin typeface="Arial" charset="0"/>
              </a:rPr>
              <a:t>	bclr	ptp,$04              	; turn on digit 3</a:t>
            </a:r>
          </a:p>
          <a:p>
            <a:r>
              <a:rPr lang="en-US" altLang="en-US" sz="1600" b="1">
                <a:latin typeface="Arial" charset="0"/>
              </a:rPr>
              <a:t>	jsr     	d_1ms                   	; keep it ON for 1 ms</a:t>
            </a:r>
          </a:p>
          <a:p>
            <a:r>
              <a:rPr lang="en-US" altLang="en-US" sz="1600" b="1">
                <a:latin typeface="Arial" charset="0"/>
              </a:rPr>
              <a:t>	bset    	ptp,$04               	; turn off digit 3</a:t>
            </a:r>
          </a:p>
          <a:p>
            <a:r>
              <a:rPr lang="en-US" altLang="en-US" sz="1600" b="1">
                <a:latin typeface="Arial" charset="0"/>
              </a:rPr>
              <a:t>	ldaa    	#$6d            	; seven segment for digit '5'</a:t>
            </a:r>
          </a:p>
          <a:p>
            <a:r>
              <a:rPr lang="en-US" altLang="en-US" sz="1600" b="1">
                <a:latin typeface="Arial" charset="0"/>
              </a:rPr>
              <a:t>	staa	portb                 	; send it to 7-segment</a:t>
            </a:r>
          </a:p>
          <a:p>
            <a:r>
              <a:rPr lang="en-US" altLang="en-US" sz="1600" b="1">
                <a:latin typeface="Arial" charset="0"/>
              </a:rPr>
              <a:t>	bclr	ptp,$08               	; turn on digit 4</a:t>
            </a:r>
          </a:p>
          <a:p>
            <a:r>
              <a:rPr lang="en-US" altLang="en-US" sz="1600" b="1">
                <a:latin typeface="Arial" charset="0"/>
              </a:rPr>
              <a:t>	jsr     	d_1ms                   	; keep it ON for 1 ms</a:t>
            </a:r>
          </a:p>
          <a:p>
            <a:r>
              <a:rPr lang="en-US" altLang="en-US" sz="1600" b="1">
                <a:latin typeface="Arial" charset="0"/>
              </a:rPr>
              <a:t>	bset    	ptp,$08               	; turn off digit 4</a:t>
            </a:r>
          </a:p>
          <a:p>
            <a:r>
              <a:rPr lang="en-US" altLang="en-US" sz="1600" b="1">
                <a:latin typeface="Arial" charset="0"/>
              </a:rPr>
              <a:t>	jmp    	repeat</a:t>
            </a:r>
          </a:p>
          <a:p>
            <a:endParaRPr lang="en-US" altLang="en-US" sz="1600" b="1">
              <a:latin typeface="Arial" charset="0"/>
            </a:endParaRPr>
          </a:p>
          <a:p>
            <a:r>
              <a:rPr lang="en-US" altLang="en-US" sz="1600" b="1">
                <a:latin typeface="Arial" charset="0"/>
              </a:rPr>
              <a:t>d_1ms	ldy	#6000		; 6000 x 4 = 24,000 cycles = 1ms</a:t>
            </a:r>
          </a:p>
          <a:p>
            <a:r>
              <a:rPr lang="en-US" altLang="en-US" sz="1600" b="1">
                <a:latin typeface="Arial" charset="0"/>
              </a:rPr>
              <a:t>dly	dey			; 1 cycle</a:t>
            </a:r>
          </a:p>
          <a:p>
            <a:r>
              <a:rPr lang="en-US" altLang="en-US" sz="1600" b="1">
                <a:latin typeface="Arial" charset="0"/>
              </a:rPr>
              <a:t>	bne	dly		; 3 cycles</a:t>
            </a:r>
          </a:p>
          <a:p>
            <a:r>
              <a:rPr lang="en-US" altLang="en-US" sz="1600" b="1">
                <a:latin typeface="Arial" charset="0"/>
              </a:rPr>
              <a:t>	rts</a:t>
            </a:r>
          </a:p>
          <a:p>
            <a:endParaRPr lang="en-US" altLang="en-US" sz="1600" b="1">
              <a:latin typeface="Arial" charset="0"/>
            </a:endParaRPr>
          </a:p>
          <a:p>
            <a:r>
              <a:rPr lang="en-US" altLang="en-US" sz="1600" b="1">
                <a:latin typeface="Arial" charset="0"/>
              </a:rPr>
              <a:t>* segment pattern</a:t>
            </a:r>
          </a:p>
          <a:p>
            <a:r>
              <a:rPr lang="en-US" altLang="en-US" sz="1600" b="1">
                <a:latin typeface="Arial" charset="0"/>
              </a:rPr>
              <a:t>zero	fcb     	$3f,$06,$5b,$4f,$66,$6d,$7d,$07		; 0-7</a:t>
            </a:r>
          </a:p>
          <a:p>
            <a:r>
              <a:rPr lang="en-US" altLang="en-US" sz="1600" b="1">
                <a:latin typeface="Arial" charset="0"/>
              </a:rPr>
              <a:t>*		   0,    1,    2,   3,    4,    5,    6,    7</a:t>
            </a:r>
          </a:p>
          <a:p>
            <a:r>
              <a:rPr lang="en-US" altLang="en-US" sz="1600" b="1">
                <a:latin typeface="Arial" charset="0"/>
              </a:rPr>
              <a:t>        	fcb     	$7f,$6f,$77,$7c,$39,$5e,$79,$71		; 8-$0f</a:t>
            </a:r>
          </a:p>
          <a:p>
            <a:r>
              <a:rPr lang="en-US" altLang="en-US" sz="1600" b="1">
                <a:latin typeface="Arial" charset="0"/>
              </a:rPr>
              <a:t>*		   8,   9,    A,   b,    C,    d,   E,    F</a:t>
            </a:r>
          </a:p>
          <a:p>
            <a:r>
              <a:rPr lang="en-US" altLang="en-US" sz="1600" b="1">
                <a:latin typeface="Arial" charset="0"/>
              </a:rPr>
              <a:t>	end</a:t>
            </a:r>
            <a:endParaRPr lang="en-US" altLang="en-US" b="1"/>
          </a:p>
        </p:txBody>
      </p:sp>
      <p:sp>
        <p:nvSpPr>
          <p:cNvPr id="58371" name="Rectangle 52"/>
          <p:cNvSpPr>
            <a:spLocks noChangeArrowheads="1"/>
          </p:cNvSpPr>
          <p:nvPr/>
        </p:nvSpPr>
        <p:spPr bwMode="auto">
          <a:xfrm>
            <a:off x="304800" y="1524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5837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837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83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E284BDD-7398-483F-9295-FCD0B708E77A}" type="slidenum">
              <a:rPr lang="en-US" altLang="en-US" sz="1600">
                <a:solidFill>
                  <a:srgbClr val="C00000"/>
                </a:solidFill>
              </a:rPr>
              <a:pPr/>
              <a:t>48</a:t>
            </a:fld>
            <a:endParaRPr lang="en-US" altLang="en-US" sz="1600" b="0" i="0">
              <a:solidFill>
                <a:srgbClr val="C0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4"/>
          <p:cNvSpPr txBox="1">
            <a:spLocks noChangeArrowheads="1"/>
          </p:cNvSpPr>
          <p:nvPr/>
        </p:nvSpPr>
        <p:spPr bwMode="auto">
          <a:xfrm>
            <a:off x="228600" y="1768475"/>
            <a:ext cx="8750300" cy="4400550"/>
          </a:xfrm>
          <a:prstGeom prst="rect">
            <a:avLst/>
          </a:prstGeom>
          <a:solidFill>
            <a:schemeClr val="bg1"/>
          </a:solidFill>
          <a:ln w="222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a:latin typeface="Arial" charset="0"/>
                <a:cs typeface="Arial" charset="0"/>
              </a:rPr>
              <a:t>*************************************************************************************</a:t>
            </a:r>
          </a:p>
          <a:p>
            <a:r>
              <a:rPr lang="en-US" altLang="en-US" sz="2000" b="1">
                <a:latin typeface="Arial" charset="0"/>
                <a:cs typeface="Arial" charset="0"/>
              </a:rPr>
              <a:t>* Set 7-seg module to Count 0 to F in Hex while scrolling to right and * *wrapping around it will terminate once push button SW5 is pressed. *    </a:t>
            </a:r>
          </a:p>
          <a:p>
            <a:r>
              <a:rPr lang="en-US" altLang="en-US" sz="2000" b="1">
                <a:latin typeface="Arial" charset="0"/>
                <a:cs typeface="Arial" charset="0"/>
              </a:rPr>
              <a:t>*************************************************************************************</a:t>
            </a:r>
          </a:p>
          <a:p>
            <a:r>
              <a:rPr lang="en-US" altLang="en-US" sz="2000" b="1">
                <a:latin typeface="Arial" charset="0"/>
                <a:cs typeface="Arial" charset="0"/>
              </a:rPr>
              <a:t>#include        reg9s12.h	; include register equates</a:t>
            </a:r>
          </a:p>
          <a:p>
            <a:endParaRPr lang="en-US" altLang="en-US" sz="2000" b="1">
              <a:latin typeface="Arial" charset="0"/>
              <a:cs typeface="Arial" charset="0"/>
            </a:endParaRPr>
          </a:p>
          <a:p>
            <a:r>
              <a:rPr lang="en-US" altLang="en-US" sz="2000" b="1">
                <a:latin typeface="Arial" charset="0"/>
                <a:cs typeface="Arial" charset="0"/>
              </a:rPr>
              <a:t>	org	$1000</a:t>
            </a:r>
          </a:p>
          <a:p>
            <a:r>
              <a:rPr lang="en-US" altLang="en-US" sz="2000" b="1">
                <a:latin typeface="Arial" charset="0"/>
                <a:cs typeface="Arial" charset="0"/>
              </a:rPr>
              <a:t>	ldaa	#$ff		; turn off 7-segment display</a:t>
            </a:r>
          </a:p>
          <a:p>
            <a:r>
              <a:rPr lang="en-US" altLang="en-US" sz="2000" b="1">
                <a:latin typeface="Arial" charset="0"/>
                <a:cs typeface="Arial" charset="0"/>
              </a:rPr>
              <a:t>	staa	ptp		; portp = 11111111</a:t>
            </a:r>
          </a:p>
          <a:p>
            <a:r>
              <a:rPr lang="en-US" altLang="en-US" sz="2000" b="1">
                <a:latin typeface="Arial" charset="0"/>
                <a:cs typeface="Arial" charset="0"/>
              </a:rPr>
              <a:t>	bset    	ddrj,$02        	; bit 2 of port j is output</a:t>
            </a:r>
          </a:p>
          <a:p>
            <a:r>
              <a:rPr lang="en-US" altLang="en-US" sz="2000" b="1">
                <a:latin typeface="Arial" charset="0"/>
                <a:cs typeface="Arial" charset="0"/>
              </a:rPr>
              <a:t>	bset    	ptj,$02          	; turn off LEDs</a:t>
            </a:r>
          </a:p>
          <a:p>
            <a:r>
              <a:rPr lang="en-US" altLang="en-US" sz="2000" b="1">
                <a:latin typeface="Arial" charset="0"/>
                <a:cs typeface="Arial" charset="0"/>
              </a:rPr>
              <a:t>	staa	ddrb		; portb = output</a:t>
            </a:r>
          </a:p>
          <a:p>
            <a:r>
              <a:rPr lang="en-US" altLang="en-US" sz="2000" b="1">
                <a:latin typeface="Arial" charset="0"/>
                <a:cs typeface="Arial" charset="0"/>
              </a:rPr>
              <a:t>	staa	ddrp		; portp = output</a:t>
            </a:r>
          </a:p>
          <a:p>
            <a:r>
              <a:rPr lang="en-US" altLang="en-US" sz="2000" b="1">
                <a:latin typeface="Arial" charset="0"/>
                <a:cs typeface="Arial" charset="0"/>
              </a:rPr>
              <a:t>repeat	ldy     	#zero     	; start at digit 0 - 3</a:t>
            </a:r>
          </a:p>
        </p:txBody>
      </p:sp>
      <p:sp>
        <p:nvSpPr>
          <p:cNvPr id="59395" name="Rectangle 7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59396" name="Text Box 75"/>
          <p:cNvSpPr txBox="1">
            <a:spLocks noChangeArrowheads="1"/>
          </p:cNvSpPr>
          <p:nvPr/>
        </p:nvSpPr>
        <p:spPr bwMode="auto">
          <a:xfrm>
            <a:off x="304800" y="603250"/>
            <a:ext cx="8610600" cy="9382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163"/>
              </a:lnSpc>
            </a:pPr>
            <a:r>
              <a:rPr lang="en-US" altLang="en-US" sz="1800" dirty="0">
                <a:latin typeface="Arial" charset="0"/>
              </a:rPr>
              <a:t>Write an assembly program to set the 7-segment module to count 0 to F in HEX while scrolling to right and wrapping around. The program should terminate once push button SW5 is pressed.</a:t>
            </a:r>
          </a:p>
        </p:txBody>
      </p:sp>
      <p:sp>
        <p:nvSpPr>
          <p:cNvPr id="5939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593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593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895D68F-45A1-415D-B82E-A11E06DB2AA7}" type="slidenum">
              <a:rPr lang="en-US" altLang="en-US" sz="1600">
                <a:solidFill>
                  <a:srgbClr val="C00000"/>
                </a:solidFill>
              </a:rPr>
              <a:pPr/>
              <a:t>49</a:t>
            </a:fld>
            <a:endParaRPr lang="en-US" altLang="en-US" sz="1600" b="0" i="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6"/>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Overview of HCS12 Parallel Ports </a:t>
            </a:r>
            <a:r>
              <a:rPr lang="en-US" altLang="en-US" i="1" u="sng">
                <a:solidFill>
                  <a:srgbClr val="C00000"/>
                </a:solidFill>
              </a:rPr>
              <a:t>Cont’d …</a:t>
            </a:r>
          </a:p>
        </p:txBody>
      </p:sp>
      <p:sp>
        <p:nvSpPr>
          <p:cNvPr id="17411" name="Rectangle 67"/>
          <p:cNvSpPr>
            <a:spLocks noChangeArrowheads="1"/>
          </p:cNvSpPr>
          <p:nvPr/>
        </p:nvSpPr>
        <p:spPr bwMode="auto">
          <a:xfrm>
            <a:off x="381000" y="685800"/>
            <a:ext cx="8382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sz="2800" dirty="0"/>
              <a:t> The file </a:t>
            </a:r>
            <a:r>
              <a:rPr lang="en-US" altLang="en-US" sz="2800" i="1" dirty="0">
                <a:solidFill>
                  <a:srgbClr val="C00000"/>
                </a:solidFill>
              </a:rPr>
              <a:t>Reg9S12.h</a:t>
            </a:r>
            <a:r>
              <a:rPr lang="en-US" altLang="en-US" sz="2800" dirty="0"/>
              <a:t> that contains the </a:t>
            </a:r>
            <a:r>
              <a:rPr lang="en-US" altLang="en-US" sz="2800" b="1" dirty="0"/>
              <a:t>EQU</a:t>
            </a:r>
            <a:r>
              <a:rPr lang="en-US" altLang="en-US" sz="2800" dirty="0"/>
              <a:t> directive for all peripheral registers has been provided on the </a:t>
            </a:r>
            <a:r>
              <a:rPr lang="en-US" altLang="en-US" sz="2800" i="1" dirty="0">
                <a:solidFill>
                  <a:srgbClr val="FF0000"/>
                </a:solidFill>
              </a:rPr>
              <a:t>example</a:t>
            </a:r>
            <a:r>
              <a:rPr lang="en-US" altLang="en-US" sz="2800" dirty="0"/>
              <a:t> </a:t>
            </a:r>
            <a:r>
              <a:rPr lang="en-US" altLang="en-US" sz="2800" dirty="0">
                <a:solidFill>
                  <a:srgbClr val="FF0000"/>
                </a:solidFill>
              </a:rPr>
              <a:t>Folder</a:t>
            </a:r>
            <a:r>
              <a:rPr lang="en-US" altLang="en-US" sz="2800" dirty="0"/>
              <a:t> of DRAGON12. </a:t>
            </a:r>
          </a:p>
          <a:p>
            <a:pPr>
              <a:spcBef>
                <a:spcPct val="20000"/>
              </a:spcBef>
              <a:buClr>
                <a:srgbClr val="C00000"/>
              </a:buClr>
              <a:buFont typeface="Wingdings" pitchFamily="2" charset="2"/>
              <a:buChar char="Ø"/>
            </a:pPr>
            <a:r>
              <a:rPr lang="en-US" altLang="en-US" sz="2800" dirty="0"/>
              <a:t>Include this file with your program, then you will be able to use symbolic names to access all peripheral registers.</a:t>
            </a:r>
          </a:p>
          <a:p>
            <a:pPr>
              <a:spcBef>
                <a:spcPct val="20000"/>
              </a:spcBef>
              <a:buClr>
                <a:srgbClr val="C00000"/>
              </a:buClr>
              <a:buFont typeface="Wingdings" pitchFamily="2" charset="2"/>
              <a:buChar char="Ø"/>
            </a:pPr>
            <a:r>
              <a:rPr lang="en-US" altLang="en-US" sz="2800" dirty="0"/>
              <a:t> For example:</a:t>
            </a:r>
          </a:p>
          <a:p>
            <a:pPr>
              <a:spcBef>
                <a:spcPct val="20000"/>
              </a:spcBef>
              <a:buClr>
                <a:srgbClr val="603000"/>
              </a:buClr>
              <a:buFont typeface="Wingdings" pitchFamily="2" charset="2"/>
              <a:buNone/>
            </a:pPr>
            <a:endParaRPr lang="en-US" altLang="en-US" sz="2800" dirty="0"/>
          </a:p>
          <a:p>
            <a:pPr>
              <a:spcBef>
                <a:spcPct val="20000"/>
              </a:spcBef>
              <a:buClr>
                <a:srgbClr val="603000"/>
              </a:buClr>
              <a:buFont typeface="Wingdings" pitchFamily="2" charset="2"/>
              <a:buNone/>
            </a:pPr>
            <a:r>
              <a:rPr lang="en-US" altLang="en-US" sz="2000" dirty="0">
                <a:latin typeface="Arial" charset="0"/>
              </a:rPr>
              <a:t>#include            C:\DARGON12\examples\Reg9S12.h</a:t>
            </a:r>
          </a:p>
          <a:p>
            <a:pPr>
              <a:spcBef>
                <a:spcPct val="20000"/>
              </a:spcBef>
              <a:buClr>
                <a:srgbClr val="603000"/>
              </a:buClr>
              <a:buFont typeface="Wingdings" pitchFamily="2" charset="2"/>
              <a:buNone/>
            </a:pPr>
            <a:r>
              <a:rPr lang="en-US" altLang="en-US" sz="2000" dirty="0">
                <a:latin typeface="Arial" charset="0"/>
              </a:rPr>
              <a:t>			ORG		$1000</a:t>
            </a:r>
          </a:p>
          <a:p>
            <a:pPr>
              <a:spcBef>
                <a:spcPct val="20000"/>
              </a:spcBef>
              <a:buClr>
                <a:srgbClr val="603000"/>
              </a:buClr>
              <a:buFont typeface="Wingdings" pitchFamily="2" charset="2"/>
              <a:buNone/>
            </a:pPr>
            <a:endParaRPr lang="en-US" altLang="en-US" sz="2000" dirty="0">
              <a:latin typeface="Arial" charset="0"/>
            </a:endParaRPr>
          </a:p>
        </p:txBody>
      </p:sp>
      <p:sp>
        <p:nvSpPr>
          <p:cNvPr id="17412" name="Line 68"/>
          <p:cNvSpPr>
            <a:spLocks noChangeShapeType="1"/>
          </p:cNvSpPr>
          <p:nvPr/>
        </p:nvSpPr>
        <p:spPr bwMode="auto">
          <a:xfrm>
            <a:off x="2590800" y="5257800"/>
            <a:ext cx="0" cy="762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74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74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E18BF8D-E699-4E88-B41C-B9E612FF42A2}" type="slidenum">
              <a:rPr lang="en-US" altLang="en-US" sz="1600">
                <a:solidFill>
                  <a:srgbClr val="C00000"/>
                </a:solidFill>
              </a:rPr>
              <a:pPr/>
              <a:t>5</a:t>
            </a:fld>
            <a:endParaRPr lang="en-US" altLang="en-US" sz="1600" b="0" i="0">
              <a:solidFill>
                <a:srgbClr val="C0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4"/>
          <p:cNvSpPr txBox="1">
            <a:spLocks noChangeArrowheads="1"/>
          </p:cNvSpPr>
          <p:nvPr/>
        </p:nvSpPr>
        <p:spPr bwMode="auto">
          <a:xfrm>
            <a:off x="457200" y="633413"/>
            <a:ext cx="8229600" cy="53863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dirty="0">
                <a:latin typeface="Arial" charset="0"/>
                <a:cs typeface="Arial" charset="0"/>
              </a:rPr>
              <a:t>new	</a:t>
            </a:r>
            <a:r>
              <a:rPr lang="en-US" altLang="en-US" sz="2000" b="1" dirty="0" err="1">
                <a:latin typeface="Arial" charset="0"/>
                <a:cs typeface="Arial" charset="0"/>
              </a:rPr>
              <a:t>movb</a:t>
            </a:r>
            <a:r>
              <a:rPr lang="en-US" altLang="en-US" sz="2000" b="1" dirty="0">
                <a:latin typeface="Arial" charset="0"/>
                <a:cs typeface="Arial" charset="0"/>
              </a:rPr>
              <a:t>    0,y,dig1       	; load initial values into</a:t>
            </a:r>
          </a:p>
          <a:p>
            <a:r>
              <a:rPr lang="en-US" altLang="en-US" sz="2000" b="1" dirty="0">
                <a:latin typeface="Arial" charset="0"/>
                <a:cs typeface="Arial" charset="0"/>
              </a:rPr>
              <a:t>	</a:t>
            </a:r>
            <a:r>
              <a:rPr lang="en-US" altLang="en-US" sz="2000" b="1" dirty="0" err="1">
                <a:latin typeface="Arial" charset="0"/>
                <a:cs typeface="Arial" charset="0"/>
              </a:rPr>
              <a:t>movb</a:t>
            </a:r>
            <a:r>
              <a:rPr lang="en-US" altLang="en-US" sz="2000" b="1" dirty="0">
                <a:latin typeface="Arial" charset="0"/>
                <a:cs typeface="Arial" charset="0"/>
              </a:rPr>
              <a:t>    1,y,dig2        	 ; four 7-segments</a:t>
            </a:r>
          </a:p>
          <a:p>
            <a:r>
              <a:rPr lang="en-US" altLang="en-US" sz="2000" b="1" dirty="0">
                <a:latin typeface="Arial" charset="0"/>
                <a:cs typeface="Arial" charset="0"/>
              </a:rPr>
              <a:t>	</a:t>
            </a:r>
            <a:r>
              <a:rPr lang="en-US" altLang="en-US" sz="2000" b="1" dirty="0" err="1">
                <a:latin typeface="Arial" charset="0"/>
                <a:cs typeface="Arial" charset="0"/>
              </a:rPr>
              <a:t>movb</a:t>
            </a:r>
            <a:r>
              <a:rPr lang="en-US" altLang="en-US" sz="2000" b="1" dirty="0">
                <a:latin typeface="Arial" charset="0"/>
                <a:cs typeface="Arial" charset="0"/>
              </a:rPr>
              <a:t>    2,y,dig3        	  ;</a:t>
            </a:r>
          </a:p>
          <a:p>
            <a:r>
              <a:rPr lang="en-US" altLang="en-US" sz="2000" b="1" dirty="0">
                <a:latin typeface="Arial" charset="0"/>
                <a:cs typeface="Arial" charset="0"/>
              </a:rPr>
              <a:t>	</a:t>
            </a:r>
            <a:r>
              <a:rPr lang="en-US" altLang="en-US" sz="2000" b="1" dirty="0" err="1">
                <a:latin typeface="Arial" charset="0"/>
                <a:cs typeface="Arial" charset="0"/>
              </a:rPr>
              <a:t>movb</a:t>
            </a:r>
            <a:r>
              <a:rPr lang="en-US" altLang="en-US" sz="2000" b="1" dirty="0">
                <a:latin typeface="Arial" charset="0"/>
                <a:cs typeface="Arial" charset="0"/>
              </a:rPr>
              <a:t>    3,y,dig4         	   ;</a:t>
            </a:r>
          </a:p>
          <a:p>
            <a:endParaRPr lang="en-US" altLang="en-US" sz="2000" b="1" dirty="0">
              <a:latin typeface="Arial" charset="0"/>
              <a:cs typeface="Arial" charset="0"/>
            </a:endParaRPr>
          </a:p>
          <a:p>
            <a:r>
              <a:rPr lang="en-US" altLang="en-US" sz="2000" b="1" dirty="0">
                <a:latin typeface="Arial" charset="0"/>
                <a:cs typeface="Arial" charset="0"/>
              </a:rPr>
              <a:t>  	</a:t>
            </a:r>
            <a:r>
              <a:rPr lang="en-US" altLang="en-US" sz="2000" b="1" dirty="0" err="1">
                <a:latin typeface="Arial" charset="0"/>
                <a:cs typeface="Arial" charset="0"/>
              </a:rPr>
              <a:t>ldab</a:t>
            </a:r>
            <a:r>
              <a:rPr lang="en-US" altLang="en-US" sz="2000" b="1" dirty="0">
                <a:latin typeface="Arial" charset="0"/>
                <a:cs typeface="Arial" charset="0"/>
              </a:rPr>
              <a:t>    	#25         	; repeat 25 times</a:t>
            </a:r>
          </a:p>
          <a:p>
            <a:r>
              <a:rPr lang="en-US" altLang="en-US" sz="2000" b="1" dirty="0">
                <a:latin typeface="Arial" charset="0"/>
                <a:cs typeface="Arial" charset="0"/>
              </a:rPr>
              <a:t>redo	</a:t>
            </a:r>
            <a:r>
              <a:rPr lang="en-US" altLang="en-US" sz="2000" b="1" dirty="0" err="1">
                <a:latin typeface="Arial" charset="0"/>
                <a:cs typeface="Arial" charset="0"/>
              </a:rPr>
              <a:t>ldaa</a:t>
            </a:r>
            <a:r>
              <a:rPr lang="en-US" altLang="en-US" sz="2000" b="1" dirty="0">
                <a:latin typeface="Arial" charset="0"/>
                <a:cs typeface="Arial" charset="0"/>
              </a:rPr>
              <a:t> 	dig1            	; get unit digit</a:t>
            </a:r>
          </a:p>
          <a:p>
            <a:r>
              <a:rPr lang="en-US" altLang="en-US" sz="2000" b="1" dirty="0">
                <a:latin typeface="Arial" charset="0"/>
                <a:cs typeface="Arial" charset="0"/>
              </a:rPr>
              <a:t>	</a:t>
            </a:r>
            <a:r>
              <a:rPr lang="en-US" altLang="en-US" sz="2000" b="1" dirty="0" err="1">
                <a:latin typeface="Arial" charset="0"/>
                <a:cs typeface="Arial" charset="0"/>
              </a:rPr>
              <a:t>staa</a:t>
            </a:r>
            <a:r>
              <a:rPr lang="en-US" altLang="en-US" sz="2000" b="1" dirty="0">
                <a:latin typeface="Arial" charset="0"/>
                <a:cs typeface="Arial" charset="0"/>
              </a:rPr>
              <a:t>	</a:t>
            </a:r>
            <a:r>
              <a:rPr lang="en-US" altLang="en-US" sz="2000" b="1" dirty="0" err="1">
                <a:latin typeface="Arial" charset="0"/>
                <a:cs typeface="Arial" charset="0"/>
              </a:rPr>
              <a:t>portb</a:t>
            </a:r>
            <a:r>
              <a:rPr lang="en-US" altLang="en-US" sz="2000" b="1" dirty="0">
                <a:latin typeface="Arial" charset="0"/>
                <a:cs typeface="Arial" charset="0"/>
              </a:rPr>
              <a:t>                 ; send it to 7-segment</a:t>
            </a:r>
          </a:p>
          <a:p>
            <a:r>
              <a:rPr lang="en-US" altLang="en-US" sz="2000" b="1" dirty="0">
                <a:latin typeface="Arial" charset="0"/>
                <a:cs typeface="Arial" charset="0"/>
              </a:rPr>
              <a:t>	</a:t>
            </a:r>
            <a:r>
              <a:rPr lang="en-US" altLang="en-US" sz="2000" b="1" dirty="0" err="1">
                <a:latin typeface="Arial" charset="0"/>
                <a:cs typeface="Arial" charset="0"/>
              </a:rPr>
              <a:t>bclr</a:t>
            </a:r>
            <a:r>
              <a:rPr lang="en-US" altLang="en-US" sz="2000" b="1" dirty="0">
                <a:latin typeface="Arial" charset="0"/>
                <a:cs typeface="Arial" charset="0"/>
              </a:rPr>
              <a:t>	ptp,$01		; turn on digit 4</a:t>
            </a:r>
          </a:p>
          <a:p>
            <a:r>
              <a:rPr lang="en-US" altLang="en-US" sz="2000" b="1" dirty="0">
                <a:latin typeface="Arial" charset="0"/>
                <a:cs typeface="Arial" charset="0"/>
              </a:rPr>
              <a:t>	</a:t>
            </a:r>
            <a:r>
              <a:rPr lang="en-US" altLang="en-US" sz="2000" b="1" dirty="0" err="1">
                <a:latin typeface="Arial" charset="0"/>
                <a:cs typeface="Arial" charset="0"/>
              </a:rPr>
              <a:t>jsr</a:t>
            </a:r>
            <a:r>
              <a:rPr lang="en-US" altLang="en-US" sz="2000" b="1" dirty="0">
                <a:latin typeface="Arial" charset="0"/>
                <a:cs typeface="Arial" charset="0"/>
              </a:rPr>
              <a:t>     	d_1ms              	; delay 1 </a:t>
            </a:r>
            <a:r>
              <a:rPr lang="en-US" altLang="en-US" sz="2000" b="1" dirty="0" err="1">
                <a:latin typeface="Arial" charset="0"/>
                <a:cs typeface="Arial" charset="0"/>
              </a:rPr>
              <a:t>ms</a:t>
            </a:r>
            <a:endParaRPr lang="en-US" altLang="en-US" sz="2000" b="1" dirty="0">
              <a:latin typeface="Arial" charset="0"/>
              <a:cs typeface="Arial" charset="0"/>
            </a:endParaRPr>
          </a:p>
          <a:p>
            <a:r>
              <a:rPr lang="en-US" altLang="en-US" sz="2000" b="1" dirty="0">
                <a:latin typeface="Arial" charset="0"/>
                <a:cs typeface="Arial" charset="0"/>
              </a:rPr>
              <a:t>	</a:t>
            </a:r>
            <a:r>
              <a:rPr lang="en-US" altLang="en-US" sz="2000" b="1" dirty="0" err="1">
                <a:latin typeface="Arial" charset="0"/>
                <a:cs typeface="Arial" charset="0"/>
              </a:rPr>
              <a:t>bset</a:t>
            </a:r>
            <a:r>
              <a:rPr lang="en-US" altLang="en-US" sz="2000" b="1" dirty="0">
                <a:latin typeface="Arial" charset="0"/>
                <a:cs typeface="Arial" charset="0"/>
              </a:rPr>
              <a:t>    	ptp,$01               ; turn off digit 4</a:t>
            </a:r>
          </a:p>
          <a:p>
            <a:r>
              <a:rPr lang="en-US" altLang="en-US" sz="2000" b="1" dirty="0">
                <a:latin typeface="Arial" charset="0"/>
                <a:cs typeface="Arial" charset="0"/>
              </a:rPr>
              <a:t>	</a:t>
            </a:r>
            <a:r>
              <a:rPr lang="en-US" altLang="en-US" sz="2000" b="1" dirty="0" err="1">
                <a:latin typeface="Arial" charset="0"/>
                <a:cs typeface="Arial" charset="0"/>
              </a:rPr>
              <a:t>ldaa</a:t>
            </a:r>
            <a:r>
              <a:rPr lang="en-US" altLang="en-US" sz="2000" b="1" dirty="0">
                <a:latin typeface="Arial" charset="0"/>
                <a:cs typeface="Arial" charset="0"/>
              </a:rPr>
              <a:t>    	dig2            	; get 10 digit</a:t>
            </a:r>
          </a:p>
          <a:p>
            <a:r>
              <a:rPr lang="en-US" altLang="en-US" sz="2000" b="1" dirty="0">
                <a:latin typeface="Arial" charset="0"/>
                <a:cs typeface="Arial" charset="0"/>
              </a:rPr>
              <a:t>	</a:t>
            </a:r>
            <a:r>
              <a:rPr lang="en-US" altLang="en-US" sz="2000" b="1" dirty="0" err="1">
                <a:latin typeface="Arial" charset="0"/>
                <a:cs typeface="Arial" charset="0"/>
              </a:rPr>
              <a:t>staa</a:t>
            </a:r>
            <a:r>
              <a:rPr lang="en-US" altLang="en-US" sz="2000" b="1" dirty="0">
                <a:latin typeface="Arial" charset="0"/>
                <a:cs typeface="Arial" charset="0"/>
              </a:rPr>
              <a:t>	</a:t>
            </a:r>
            <a:r>
              <a:rPr lang="en-US" altLang="en-US" sz="2000" b="1" dirty="0" err="1">
                <a:latin typeface="Arial" charset="0"/>
                <a:cs typeface="Arial" charset="0"/>
              </a:rPr>
              <a:t>portb</a:t>
            </a:r>
            <a:r>
              <a:rPr lang="en-US" altLang="en-US" sz="2000" b="1" dirty="0">
                <a:latin typeface="Arial" charset="0"/>
                <a:cs typeface="Arial" charset="0"/>
              </a:rPr>
              <a:t>                 ; send it to 7-segment</a:t>
            </a:r>
          </a:p>
          <a:p>
            <a:r>
              <a:rPr lang="en-US" altLang="en-US" sz="2000" b="1" dirty="0">
                <a:latin typeface="Arial" charset="0"/>
                <a:cs typeface="Arial" charset="0"/>
              </a:rPr>
              <a:t>	</a:t>
            </a:r>
            <a:r>
              <a:rPr lang="en-US" altLang="en-US" sz="2000" b="1" dirty="0" err="1">
                <a:latin typeface="Arial" charset="0"/>
                <a:cs typeface="Arial" charset="0"/>
              </a:rPr>
              <a:t>bclr</a:t>
            </a:r>
            <a:r>
              <a:rPr lang="en-US" altLang="en-US" sz="2000" b="1" dirty="0">
                <a:latin typeface="Arial" charset="0"/>
                <a:cs typeface="Arial" charset="0"/>
              </a:rPr>
              <a:t>	ptp,$02		; turn on digit 3</a:t>
            </a:r>
          </a:p>
          <a:p>
            <a:r>
              <a:rPr lang="en-US" altLang="en-US" sz="2000" b="1" dirty="0">
                <a:latin typeface="Arial" charset="0"/>
                <a:cs typeface="Arial" charset="0"/>
              </a:rPr>
              <a:t>	</a:t>
            </a:r>
            <a:r>
              <a:rPr lang="en-US" altLang="en-US" sz="2000" b="1" dirty="0" err="1">
                <a:latin typeface="Arial" charset="0"/>
                <a:cs typeface="Arial" charset="0"/>
              </a:rPr>
              <a:t>jsr</a:t>
            </a:r>
            <a:r>
              <a:rPr lang="en-US" altLang="en-US" sz="2000" b="1" dirty="0">
                <a:latin typeface="Arial" charset="0"/>
                <a:cs typeface="Arial" charset="0"/>
              </a:rPr>
              <a:t>     	d_1ms              	; delay 1 </a:t>
            </a:r>
            <a:r>
              <a:rPr lang="en-US" altLang="en-US" sz="2000" b="1" dirty="0" err="1">
                <a:latin typeface="Arial" charset="0"/>
                <a:cs typeface="Arial" charset="0"/>
              </a:rPr>
              <a:t>ms</a:t>
            </a:r>
            <a:endParaRPr lang="en-US" altLang="en-US" sz="2000" b="1" dirty="0">
              <a:latin typeface="Arial" charset="0"/>
              <a:cs typeface="Arial" charset="0"/>
            </a:endParaRPr>
          </a:p>
          <a:p>
            <a:r>
              <a:rPr lang="en-US" altLang="en-US" sz="2000" b="1" dirty="0">
                <a:latin typeface="Arial" charset="0"/>
                <a:cs typeface="Arial" charset="0"/>
              </a:rPr>
              <a:t>	</a:t>
            </a:r>
            <a:r>
              <a:rPr lang="en-US" altLang="en-US" sz="2000" b="1" dirty="0" err="1">
                <a:latin typeface="Arial" charset="0"/>
                <a:cs typeface="Arial" charset="0"/>
              </a:rPr>
              <a:t>bset</a:t>
            </a:r>
            <a:r>
              <a:rPr lang="en-US" altLang="en-US" sz="2000" b="1" dirty="0">
                <a:latin typeface="Arial" charset="0"/>
                <a:cs typeface="Arial" charset="0"/>
              </a:rPr>
              <a:t>    	ptp,$02               ; turn off digit 3</a:t>
            </a:r>
          </a:p>
          <a:p>
            <a:r>
              <a:rPr lang="en-US" altLang="en-US" sz="2000" b="1" dirty="0">
                <a:latin typeface="Arial" charset="0"/>
                <a:cs typeface="Arial" charset="0"/>
              </a:rPr>
              <a:t>	</a:t>
            </a:r>
            <a:r>
              <a:rPr lang="en-US" altLang="en-US" sz="2000" b="1" dirty="0" err="1">
                <a:latin typeface="Arial" charset="0"/>
                <a:cs typeface="Arial" charset="0"/>
              </a:rPr>
              <a:t>ldaa</a:t>
            </a:r>
            <a:r>
              <a:rPr lang="en-US" altLang="en-US" sz="2000" b="1" dirty="0">
                <a:latin typeface="Arial" charset="0"/>
                <a:cs typeface="Arial" charset="0"/>
              </a:rPr>
              <a:t>    	dig3            	; get 100 digit</a:t>
            </a:r>
          </a:p>
        </p:txBody>
      </p:sp>
      <p:sp>
        <p:nvSpPr>
          <p:cNvPr id="60419" name="Rectangle 7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6042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042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04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B5D737D0-E818-4BBF-9A50-3F9CFB8BF989}" type="slidenum">
              <a:rPr lang="en-US" altLang="en-US" sz="1600">
                <a:solidFill>
                  <a:srgbClr val="C00000"/>
                </a:solidFill>
              </a:rPr>
              <a:pPr/>
              <a:t>50</a:t>
            </a:fld>
            <a:endParaRPr lang="en-US" altLang="en-US" sz="1600" b="0" i="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4"/>
          <p:cNvSpPr txBox="1">
            <a:spLocks noChangeArrowheads="1"/>
          </p:cNvSpPr>
          <p:nvPr/>
        </p:nvSpPr>
        <p:spPr bwMode="auto">
          <a:xfrm>
            <a:off x="609600" y="709613"/>
            <a:ext cx="8001000" cy="53863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dirty="0">
                <a:latin typeface="Arial" charset="0"/>
                <a:cs typeface="Arial" charset="0"/>
              </a:rPr>
              <a:t>	</a:t>
            </a:r>
            <a:r>
              <a:rPr lang="en-US" altLang="en-US" sz="2000" b="1" dirty="0" err="1">
                <a:latin typeface="Arial" charset="0"/>
                <a:cs typeface="Arial" charset="0"/>
              </a:rPr>
              <a:t>staa</a:t>
            </a:r>
            <a:r>
              <a:rPr lang="en-US" altLang="en-US" sz="2000" b="1" dirty="0">
                <a:latin typeface="Arial" charset="0"/>
                <a:cs typeface="Arial" charset="0"/>
              </a:rPr>
              <a:t>	</a:t>
            </a:r>
            <a:r>
              <a:rPr lang="en-US" altLang="en-US" sz="2000" b="1" dirty="0" err="1">
                <a:latin typeface="Arial" charset="0"/>
                <a:cs typeface="Arial" charset="0"/>
              </a:rPr>
              <a:t>portb</a:t>
            </a:r>
            <a:r>
              <a:rPr lang="en-US" altLang="en-US" sz="2000" b="1" dirty="0">
                <a:latin typeface="Arial" charset="0"/>
                <a:cs typeface="Arial" charset="0"/>
              </a:rPr>
              <a:t>           	; send it to 7-segment</a:t>
            </a:r>
          </a:p>
          <a:p>
            <a:r>
              <a:rPr lang="en-US" altLang="en-US" sz="2000" b="1" dirty="0">
                <a:latin typeface="Arial" charset="0"/>
                <a:cs typeface="Arial" charset="0"/>
              </a:rPr>
              <a:t>	</a:t>
            </a:r>
            <a:r>
              <a:rPr lang="en-US" altLang="en-US" sz="2000" b="1" dirty="0" err="1">
                <a:latin typeface="Arial" charset="0"/>
                <a:cs typeface="Arial" charset="0"/>
              </a:rPr>
              <a:t>bclr</a:t>
            </a:r>
            <a:r>
              <a:rPr lang="en-US" altLang="en-US" sz="2000" b="1" dirty="0">
                <a:latin typeface="Arial" charset="0"/>
                <a:cs typeface="Arial" charset="0"/>
              </a:rPr>
              <a:t>	ptp,$04               ; turn on digit 2</a:t>
            </a:r>
          </a:p>
          <a:p>
            <a:r>
              <a:rPr lang="en-US" altLang="en-US" sz="2000" b="1" dirty="0">
                <a:latin typeface="Arial" charset="0"/>
                <a:cs typeface="Arial" charset="0"/>
              </a:rPr>
              <a:t>	</a:t>
            </a:r>
            <a:r>
              <a:rPr lang="en-US" altLang="en-US" sz="2000" b="1" dirty="0" err="1">
                <a:latin typeface="Arial" charset="0"/>
                <a:cs typeface="Arial" charset="0"/>
              </a:rPr>
              <a:t>jsr</a:t>
            </a:r>
            <a:r>
              <a:rPr lang="en-US" altLang="en-US" sz="2000" b="1" dirty="0">
                <a:latin typeface="Arial" charset="0"/>
                <a:cs typeface="Arial" charset="0"/>
              </a:rPr>
              <a:t>     	d_1ms                  ; delay 1 </a:t>
            </a:r>
            <a:r>
              <a:rPr lang="en-US" altLang="en-US" sz="2000" b="1" dirty="0" err="1">
                <a:latin typeface="Arial" charset="0"/>
                <a:cs typeface="Arial" charset="0"/>
              </a:rPr>
              <a:t>ms</a:t>
            </a:r>
            <a:endParaRPr lang="en-US" altLang="en-US" sz="2000" b="1" dirty="0">
              <a:latin typeface="Arial" charset="0"/>
              <a:cs typeface="Arial" charset="0"/>
            </a:endParaRPr>
          </a:p>
          <a:p>
            <a:r>
              <a:rPr lang="en-US" altLang="en-US" sz="2000" b="1" dirty="0">
                <a:latin typeface="Arial" charset="0"/>
                <a:cs typeface="Arial" charset="0"/>
              </a:rPr>
              <a:t>	</a:t>
            </a:r>
            <a:r>
              <a:rPr lang="en-US" altLang="en-US" sz="2000" b="1" dirty="0" err="1">
                <a:latin typeface="Arial" charset="0"/>
                <a:cs typeface="Arial" charset="0"/>
              </a:rPr>
              <a:t>bset</a:t>
            </a:r>
            <a:r>
              <a:rPr lang="en-US" altLang="en-US" sz="2000" b="1" dirty="0">
                <a:latin typeface="Arial" charset="0"/>
                <a:cs typeface="Arial" charset="0"/>
              </a:rPr>
              <a:t>    	ptp,$04               ; turn off digit 2</a:t>
            </a:r>
          </a:p>
          <a:p>
            <a:r>
              <a:rPr lang="en-US" altLang="en-US" sz="2000" b="1" dirty="0">
                <a:latin typeface="Arial" charset="0"/>
                <a:cs typeface="Arial" charset="0"/>
              </a:rPr>
              <a:t>	</a:t>
            </a:r>
            <a:r>
              <a:rPr lang="en-US" altLang="en-US" sz="2000" b="1" dirty="0" err="1">
                <a:latin typeface="Arial" charset="0"/>
                <a:cs typeface="Arial" charset="0"/>
              </a:rPr>
              <a:t>ldaa</a:t>
            </a:r>
            <a:r>
              <a:rPr lang="en-US" altLang="en-US" sz="2000" b="1" dirty="0">
                <a:latin typeface="Arial" charset="0"/>
                <a:cs typeface="Arial" charset="0"/>
              </a:rPr>
              <a:t>    	dig4            	; get 1000 digit</a:t>
            </a:r>
          </a:p>
          <a:p>
            <a:r>
              <a:rPr lang="en-US" altLang="en-US" sz="2000" b="1" dirty="0">
                <a:latin typeface="Arial" charset="0"/>
                <a:cs typeface="Arial" charset="0"/>
              </a:rPr>
              <a:t>	</a:t>
            </a:r>
            <a:r>
              <a:rPr lang="en-US" altLang="en-US" sz="2000" b="1" dirty="0" err="1">
                <a:latin typeface="Arial" charset="0"/>
                <a:cs typeface="Arial" charset="0"/>
              </a:rPr>
              <a:t>staa</a:t>
            </a:r>
            <a:r>
              <a:rPr lang="en-US" altLang="en-US" sz="2000" b="1" dirty="0">
                <a:latin typeface="Arial" charset="0"/>
                <a:cs typeface="Arial" charset="0"/>
              </a:rPr>
              <a:t>	</a:t>
            </a:r>
            <a:r>
              <a:rPr lang="en-US" altLang="en-US" sz="2000" b="1" dirty="0" err="1">
                <a:latin typeface="Arial" charset="0"/>
                <a:cs typeface="Arial" charset="0"/>
              </a:rPr>
              <a:t>portb</a:t>
            </a:r>
            <a:r>
              <a:rPr lang="en-US" altLang="en-US" sz="2000" b="1" dirty="0">
                <a:latin typeface="Arial" charset="0"/>
                <a:cs typeface="Arial" charset="0"/>
              </a:rPr>
              <a:t>                 ; send it to 7-segment</a:t>
            </a:r>
          </a:p>
          <a:p>
            <a:r>
              <a:rPr lang="en-US" altLang="en-US" sz="2000" b="1" dirty="0">
                <a:latin typeface="Arial" charset="0"/>
                <a:cs typeface="Arial" charset="0"/>
              </a:rPr>
              <a:t>	</a:t>
            </a:r>
            <a:r>
              <a:rPr lang="en-US" altLang="en-US" sz="2000" b="1" dirty="0" err="1">
                <a:latin typeface="Arial" charset="0"/>
                <a:cs typeface="Arial" charset="0"/>
              </a:rPr>
              <a:t>bclr</a:t>
            </a:r>
            <a:r>
              <a:rPr lang="en-US" altLang="en-US" sz="2000" b="1" dirty="0">
                <a:latin typeface="Arial" charset="0"/>
                <a:cs typeface="Arial" charset="0"/>
              </a:rPr>
              <a:t>	ptp,$08               ; turn on digit 1</a:t>
            </a:r>
          </a:p>
          <a:p>
            <a:r>
              <a:rPr lang="en-US" altLang="en-US" sz="2000" b="1" dirty="0">
                <a:latin typeface="Arial" charset="0"/>
                <a:cs typeface="Arial" charset="0"/>
              </a:rPr>
              <a:t>	</a:t>
            </a:r>
            <a:r>
              <a:rPr lang="en-US" altLang="en-US" sz="2000" b="1" dirty="0" err="1">
                <a:latin typeface="Arial" charset="0"/>
                <a:cs typeface="Arial" charset="0"/>
              </a:rPr>
              <a:t>jsr</a:t>
            </a:r>
            <a:r>
              <a:rPr lang="en-US" altLang="en-US" sz="2000" b="1" dirty="0">
                <a:latin typeface="Arial" charset="0"/>
                <a:cs typeface="Arial" charset="0"/>
              </a:rPr>
              <a:t>     	d_1ms                 ; delay 1 </a:t>
            </a:r>
            <a:r>
              <a:rPr lang="en-US" altLang="en-US" sz="2000" b="1" dirty="0" err="1">
                <a:latin typeface="Arial" charset="0"/>
                <a:cs typeface="Arial" charset="0"/>
              </a:rPr>
              <a:t>ms</a:t>
            </a:r>
            <a:endParaRPr lang="en-US" altLang="en-US" sz="2000" b="1" dirty="0">
              <a:latin typeface="Arial" charset="0"/>
              <a:cs typeface="Arial" charset="0"/>
            </a:endParaRPr>
          </a:p>
          <a:p>
            <a:r>
              <a:rPr lang="en-US" altLang="en-US" sz="2000" b="1" dirty="0">
                <a:latin typeface="Arial" charset="0"/>
                <a:cs typeface="Arial" charset="0"/>
              </a:rPr>
              <a:t>	</a:t>
            </a:r>
            <a:r>
              <a:rPr lang="en-US" altLang="en-US" sz="2000" b="1" dirty="0" err="1">
                <a:latin typeface="Arial" charset="0"/>
                <a:cs typeface="Arial" charset="0"/>
              </a:rPr>
              <a:t>bset</a:t>
            </a:r>
            <a:r>
              <a:rPr lang="en-US" altLang="en-US" sz="2000" b="1" dirty="0">
                <a:latin typeface="Arial" charset="0"/>
                <a:cs typeface="Arial" charset="0"/>
              </a:rPr>
              <a:t>    	ptp,$08               ; turn off digit 1</a:t>
            </a:r>
          </a:p>
          <a:p>
            <a:r>
              <a:rPr lang="en-US" altLang="en-US" sz="2000" b="1" dirty="0">
                <a:latin typeface="Arial" charset="0"/>
                <a:cs typeface="Arial" charset="0"/>
              </a:rPr>
              <a:t>	</a:t>
            </a:r>
            <a:r>
              <a:rPr lang="en-US" altLang="en-US" sz="2000" b="1" dirty="0" err="1">
                <a:latin typeface="Arial" charset="0"/>
                <a:cs typeface="Arial" charset="0"/>
              </a:rPr>
              <a:t>dbne</a:t>
            </a:r>
            <a:r>
              <a:rPr lang="en-US" altLang="en-US" sz="2000" b="1" dirty="0">
                <a:latin typeface="Arial" charset="0"/>
                <a:cs typeface="Arial" charset="0"/>
              </a:rPr>
              <a:t>	</a:t>
            </a:r>
            <a:r>
              <a:rPr lang="en-US" altLang="en-US" sz="2000" b="1" dirty="0" err="1">
                <a:latin typeface="Arial" charset="0"/>
                <a:cs typeface="Arial" charset="0"/>
              </a:rPr>
              <a:t>b,redo</a:t>
            </a:r>
            <a:endParaRPr lang="en-US" altLang="en-US" sz="2000" b="1" dirty="0">
              <a:latin typeface="Arial" charset="0"/>
              <a:cs typeface="Arial" charset="0"/>
            </a:endParaRPr>
          </a:p>
          <a:p>
            <a:r>
              <a:rPr lang="en-US" altLang="en-US" sz="2000" b="1" dirty="0">
                <a:latin typeface="Arial" charset="0"/>
                <a:cs typeface="Arial" charset="0"/>
              </a:rPr>
              <a:t>	</a:t>
            </a:r>
          </a:p>
          <a:p>
            <a:r>
              <a:rPr lang="en-US" altLang="en-US" sz="2000" b="1" dirty="0">
                <a:latin typeface="Arial" charset="0"/>
                <a:cs typeface="Arial" charset="0"/>
              </a:rPr>
              <a:t>	</a:t>
            </a:r>
            <a:r>
              <a:rPr lang="en-US" altLang="en-US" sz="2000" b="1" dirty="0" err="1">
                <a:latin typeface="Arial" charset="0"/>
                <a:cs typeface="Arial" charset="0"/>
              </a:rPr>
              <a:t>iny</a:t>
            </a:r>
            <a:r>
              <a:rPr lang="en-US" altLang="en-US" sz="2000" b="1" dirty="0">
                <a:latin typeface="Arial" charset="0"/>
                <a:cs typeface="Arial" charset="0"/>
              </a:rPr>
              <a:t>			; scroll down by one</a:t>
            </a:r>
          </a:p>
          <a:p>
            <a:r>
              <a:rPr lang="en-US" altLang="en-US" sz="2000" b="1" dirty="0">
                <a:latin typeface="Arial" charset="0"/>
                <a:cs typeface="Arial" charset="0"/>
              </a:rPr>
              <a:t>	</a:t>
            </a:r>
            <a:r>
              <a:rPr lang="en-US" altLang="en-US" sz="2000" b="1" dirty="0" err="1">
                <a:latin typeface="Arial" charset="0"/>
                <a:cs typeface="Arial" charset="0"/>
              </a:rPr>
              <a:t>cpy</a:t>
            </a:r>
            <a:r>
              <a:rPr lang="en-US" altLang="en-US" sz="2000" b="1" dirty="0">
                <a:latin typeface="Arial" charset="0"/>
                <a:cs typeface="Arial" charset="0"/>
              </a:rPr>
              <a:t>     	#zero+16	; is pointer out of range? </a:t>
            </a:r>
          </a:p>
          <a:p>
            <a:r>
              <a:rPr lang="en-US" altLang="en-US" sz="2000" b="1" dirty="0">
                <a:latin typeface="Arial" charset="0"/>
                <a:cs typeface="Arial" charset="0"/>
              </a:rPr>
              <a:t>	</a:t>
            </a:r>
            <a:r>
              <a:rPr lang="en-US" altLang="en-US" sz="2000" b="1" dirty="0" err="1">
                <a:latin typeface="Arial" charset="0"/>
                <a:cs typeface="Arial" charset="0"/>
              </a:rPr>
              <a:t>bne</a:t>
            </a:r>
            <a:r>
              <a:rPr lang="en-US" altLang="en-US" sz="2000" b="1" dirty="0">
                <a:latin typeface="Arial" charset="0"/>
                <a:cs typeface="Arial" charset="0"/>
              </a:rPr>
              <a:t>     	new		; if no, then continue</a:t>
            </a:r>
          </a:p>
          <a:p>
            <a:r>
              <a:rPr lang="en-US" altLang="en-US" sz="2000" b="1" dirty="0">
                <a:latin typeface="Arial" charset="0"/>
                <a:cs typeface="Arial" charset="0"/>
              </a:rPr>
              <a:t>	</a:t>
            </a:r>
            <a:r>
              <a:rPr lang="en-US" altLang="en-US" sz="2000" b="1" dirty="0" err="1">
                <a:latin typeface="Arial" charset="0"/>
                <a:cs typeface="Arial" charset="0"/>
              </a:rPr>
              <a:t>jmp</a:t>
            </a:r>
            <a:r>
              <a:rPr lang="en-US" altLang="en-US" sz="2000" b="1" dirty="0">
                <a:latin typeface="Arial" charset="0"/>
                <a:cs typeface="Arial" charset="0"/>
              </a:rPr>
              <a:t>    	repeat		; if yes, then re-initialize</a:t>
            </a:r>
          </a:p>
          <a:p>
            <a:r>
              <a:rPr lang="en-US" altLang="en-US" sz="2000" b="1" dirty="0">
                <a:latin typeface="Arial" charset="0"/>
                <a:cs typeface="Arial" charset="0"/>
              </a:rPr>
              <a:t>done    </a:t>
            </a:r>
            <a:r>
              <a:rPr lang="en-US" altLang="en-US" sz="2000" b="1" dirty="0" err="1">
                <a:latin typeface="Arial" charset="0"/>
                <a:cs typeface="Arial" charset="0"/>
              </a:rPr>
              <a:t>swi</a:t>
            </a:r>
            <a:endParaRPr lang="en-US" altLang="en-US" sz="2000" b="1" dirty="0">
              <a:latin typeface="Arial" charset="0"/>
              <a:cs typeface="Arial" charset="0"/>
            </a:endParaRPr>
          </a:p>
          <a:p>
            <a:endParaRPr lang="en-US" altLang="en-US" sz="2000" b="1" dirty="0">
              <a:latin typeface="Arial" charset="0"/>
              <a:cs typeface="Arial" charset="0"/>
            </a:endParaRPr>
          </a:p>
        </p:txBody>
      </p:sp>
      <p:sp>
        <p:nvSpPr>
          <p:cNvPr id="61443" name="Rectangle 7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6144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144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14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D27A0EA-66F9-4F2D-AA7A-51B0A6CDD766}" type="slidenum">
              <a:rPr lang="en-US" altLang="en-US" sz="1600">
                <a:solidFill>
                  <a:srgbClr val="C00000"/>
                </a:solidFill>
              </a:rPr>
              <a:pPr/>
              <a:t>51</a:t>
            </a:fld>
            <a:endParaRPr lang="en-US" altLang="en-US" sz="1600" b="0" i="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4"/>
          <p:cNvSpPr txBox="1">
            <a:spLocks noChangeArrowheads="1"/>
          </p:cNvSpPr>
          <p:nvPr/>
        </p:nvSpPr>
        <p:spPr bwMode="auto">
          <a:xfrm>
            <a:off x="609600" y="536575"/>
            <a:ext cx="8077200" cy="59404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a:latin typeface="Arial" charset="0"/>
                <a:cs typeface="Arial" charset="0"/>
              </a:rPr>
              <a:t>d_1ms 	brclr   	pth,$01,done</a:t>
            </a:r>
          </a:p>
          <a:p>
            <a:r>
              <a:rPr lang="en-US" altLang="en-US" sz="2000" b="1">
                <a:latin typeface="Arial" charset="0"/>
                <a:cs typeface="Arial" charset="0"/>
              </a:rPr>
              <a:t>	ldx	#6000		; 6000 x 4 = 24,000 cycles = 1ms</a:t>
            </a:r>
          </a:p>
          <a:p>
            <a:r>
              <a:rPr lang="en-US" altLang="en-US" sz="2000" b="1">
                <a:latin typeface="Arial" charset="0"/>
                <a:cs typeface="Arial" charset="0"/>
              </a:rPr>
              <a:t>dly	dex			; 1 cycle</a:t>
            </a:r>
          </a:p>
          <a:p>
            <a:r>
              <a:rPr lang="en-US" altLang="en-US" sz="2000" b="1">
                <a:latin typeface="Arial" charset="0"/>
                <a:cs typeface="Arial" charset="0"/>
              </a:rPr>
              <a:t>	bne	dly		; 3 cycles</a:t>
            </a:r>
          </a:p>
          <a:p>
            <a:r>
              <a:rPr lang="en-US" altLang="en-US" sz="2000" b="1">
                <a:latin typeface="Arial" charset="0"/>
                <a:cs typeface="Arial" charset="0"/>
              </a:rPr>
              <a:t>	rts</a:t>
            </a:r>
          </a:p>
          <a:p>
            <a:endParaRPr lang="en-US" altLang="en-US" sz="2000" b="1">
              <a:latin typeface="Arial" charset="0"/>
              <a:cs typeface="Arial" charset="0"/>
            </a:endParaRPr>
          </a:p>
          <a:p>
            <a:r>
              <a:rPr lang="en-US" altLang="en-US" sz="2000" b="1">
                <a:latin typeface="Arial" charset="0"/>
                <a:cs typeface="Arial" charset="0"/>
              </a:rPr>
              <a:t>***   segment pattern    ***</a:t>
            </a:r>
          </a:p>
          <a:p>
            <a:r>
              <a:rPr lang="en-US" altLang="en-US" sz="2000" b="1">
                <a:latin typeface="Arial" charset="0"/>
                <a:cs typeface="Arial" charset="0"/>
              </a:rPr>
              <a:t>zero	fcb     $3f,$06,$5b,$4f,$66,$6d,$7d,$07		; 0-7</a:t>
            </a:r>
          </a:p>
          <a:p>
            <a:r>
              <a:rPr lang="en-US" altLang="en-US" sz="2000" b="1">
                <a:latin typeface="Arial" charset="0"/>
                <a:cs typeface="Arial" charset="0"/>
              </a:rPr>
              <a:t>*	           0,   1,     2,    3,   4,    5,    6,    7</a:t>
            </a:r>
          </a:p>
          <a:p>
            <a:r>
              <a:rPr lang="en-US" altLang="en-US" sz="2000" b="1">
                <a:latin typeface="Arial" charset="0"/>
                <a:cs typeface="Arial" charset="0"/>
              </a:rPr>
              <a:t>        	fcb     $7f,$6f,$77,$7c,$39,$5e,$79,$71		; 8-$0f</a:t>
            </a:r>
          </a:p>
          <a:p>
            <a:r>
              <a:rPr lang="en-US" altLang="en-US" sz="2000" b="1">
                <a:latin typeface="Arial" charset="0"/>
                <a:cs typeface="Arial" charset="0"/>
              </a:rPr>
              <a:t>*	            8,   9,   A,    b,   C,    d,   E,    F</a:t>
            </a:r>
          </a:p>
          <a:p>
            <a:r>
              <a:rPr lang="en-US" altLang="en-US" sz="2000" b="1">
                <a:latin typeface="Arial" charset="0"/>
                <a:cs typeface="Arial" charset="0"/>
              </a:rPr>
              <a:t>	fcb     $3f,$06,$5b</a:t>
            </a:r>
          </a:p>
          <a:p>
            <a:r>
              <a:rPr lang="en-US" altLang="en-US" sz="2000" b="1">
                <a:latin typeface="Arial" charset="0"/>
                <a:cs typeface="Arial" charset="0"/>
              </a:rPr>
              <a:t>*	            0,    1,    2</a:t>
            </a:r>
          </a:p>
          <a:p>
            <a:r>
              <a:rPr lang="en-US" altLang="en-US" sz="2000" b="1">
                <a:latin typeface="Arial" charset="0"/>
                <a:cs typeface="Arial" charset="0"/>
              </a:rPr>
              <a:t>dig1    	rmb     1</a:t>
            </a:r>
          </a:p>
          <a:p>
            <a:r>
              <a:rPr lang="en-US" altLang="en-US" sz="2000" b="1">
                <a:latin typeface="Arial" charset="0"/>
                <a:cs typeface="Arial" charset="0"/>
              </a:rPr>
              <a:t>dig2    	rmb     1</a:t>
            </a:r>
          </a:p>
          <a:p>
            <a:r>
              <a:rPr lang="en-US" altLang="en-US" sz="2000" b="1">
                <a:latin typeface="Arial" charset="0"/>
                <a:cs typeface="Arial" charset="0"/>
              </a:rPr>
              <a:t>dig3    	rmb     1</a:t>
            </a:r>
          </a:p>
          <a:p>
            <a:r>
              <a:rPr lang="en-US" altLang="en-US" sz="2000" b="1">
                <a:latin typeface="Arial" charset="0"/>
                <a:cs typeface="Arial" charset="0"/>
              </a:rPr>
              <a:t>dig4    	rmb     1</a:t>
            </a:r>
          </a:p>
          <a:p>
            <a:endParaRPr lang="en-US" altLang="en-US" sz="2000" b="1">
              <a:latin typeface="Arial" charset="0"/>
              <a:cs typeface="Arial" charset="0"/>
            </a:endParaRPr>
          </a:p>
          <a:p>
            <a:r>
              <a:rPr lang="en-US" altLang="en-US" sz="2000" b="1">
                <a:latin typeface="Arial" charset="0"/>
                <a:cs typeface="Arial" charset="0"/>
              </a:rPr>
              <a:t>	end</a:t>
            </a:r>
          </a:p>
        </p:txBody>
      </p:sp>
      <p:sp>
        <p:nvSpPr>
          <p:cNvPr id="62467" name="Rectangle 7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6246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246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24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64A9917-B7B6-47B6-AB17-C0DDBBCFE944}" type="slidenum">
              <a:rPr lang="en-US" altLang="en-US" sz="1600">
                <a:solidFill>
                  <a:srgbClr val="C00000"/>
                </a:solidFill>
              </a:rPr>
              <a:pPr/>
              <a:t>52</a:t>
            </a:fld>
            <a:endParaRPr lang="en-US" altLang="en-US" sz="1600" b="0" i="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85FD6-2B38-45CF-8BEA-4254E8915A22}"/>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0C00D840-9876-4168-80D3-F7069DD51C84}"/>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FA891E2C-C774-4661-BF68-ABCCAA593125}"/>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53</a:t>
            </a:fld>
            <a:endParaRPr lang="en-US" b="0" i="0" dirty="0"/>
          </a:p>
        </p:txBody>
      </p:sp>
      <p:sp>
        <p:nvSpPr>
          <p:cNvPr id="5" name="Rectangle 20">
            <a:extLst>
              <a:ext uri="{FF2B5EF4-FFF2-40B4-BE49-F238E27FC236}">
                <a16:creationId xmlns:a16="http://schemas.microsoft.com/office/drawing/2014/main" id="{2B808F93-1144-4215-823D-39C2316DFA5C}"/>
              </a:ext>
            </a:extLst>
          </p:cNvPr>
          <p:cNvSpPr>
            <a:spLocks noChangeArrowheads="1"/>
          </p:cNvSpPr>
          <p:nvPr/>
        </p:nvSpPr>
        <p:spPr bwMode="auto">
          <a:xfrm>
            <a:off x="2971800" y="2743200"/>
            <a:ext cx="3657600" cy="17526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6" name="Group 119">
            <a:extLst>
              <a:ext uri="{FF2B5EF4-FFF2-40B4-BE49-F238E27FC236}">
                <a16:creationId xmlns:a16="http://schemas.microsoft.com/office/drawing/2014/main" id="{448EADBA-2EDD-4AEC-8885-34B8169D8CB1}"/>
              </a:ext>
            </a:extLst>
          </p:cNvPr>
          <p:cNvGrpSpPr>
            <a:grpSpLocks/>
          </p:cNvGrpSpPr>
          <p:nvPr/>
        </p:nvGrpSpPr>
        <p:grpSpPr bwMode="auto">
          <a:xfrm>
            <a:off x="3352800" y="3200400"/>
            <a:ext cx="381000" cy="1066800"/>
            <a:chOff x="3984" y="528"/>
            <a:chExt cx="240" cy="672"/>
          </a:xfrm>
        </p:grpSpPr>
        <p:sp>
          <p:nvSpPr>
            <p:cNvPr id="7" name="Line 89">
              <a:extLst>
                <a:ext uri="{FF2B5EF4-FFF2-40B4-BE49-F238E27FC236}">
                  <a16:creationId xmlns:a16="http://schemas.microsoft.com/office/drawing/2014/main" id="{297D0B87-8C3F-4E0C-9213-AC415B81BDDD}"/>
                </a:ext>
              </a:extLst>
            </p:cNvPr>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0">
              <a:extLst>
                <a:ext uri="{FF2B5EF4-FFF2-40B4-BE49-F238E27FC236}">
                  <a16:creationId xmlns:a16="http://schemas.microsoft.com/office/drawing/2014/main" id="{F9DF3A1F-5D62-46EB-8037-43EED2B9ECE1}"/>
                </a:ext>
              </a:extLst>
            </p:cNvPr>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91">
              <a:extLst>
                <a:ext uri="{FF2B5EF4-FFF2-40B4-BE49-F238E27FC236}">
                  <a16:creationId xmlns:a16="http://schemas.microsoft.com/office/drawing/2014/main" id="{CFD76971-1274-47C3-8A7D-01182A902138}"/>
                </a:ext>
              </a:extLst>
            </p:cNvPr>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92">
              <a:extLst>
                <a:ext uri="{FF2B5EF4-FFF2-40B4-BE49-F238E27FC236}">
                  <a16:creationId xmlns:a16="http://schemas.microsoft.com/office/drawing/2014/main" id="{B92BFD5F-EBB5-4D47-B2BA-3344B8A04489}"/>
                </a:ext>
              </a:extLst>
            </p:cNvPr>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3">
              <a:extLst>
                <a:ext uri="{FF2B5EF4-FFF2-40B4-BE49-F238E27FC236}">
                  <a16:creationId xmlns:a16="http://schemas.microsoft.com/office/drawing/2014/main" id="{C2683D7D-82D8-4CE6-A6FD-97D9ACAD782D}"/>
                </a:ext>
              </a:extLst>
            </p:cNvPr>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4">
              <a:extLst>
                <a:ext uri="{FF2B5EF4-FFF2-40B4-BE49-F238E27FC236}">
                  <a16:creationId xmlns:a16="http://schemas.microsoft.com/office/drawing/2014/main" id="{4B531FB6-8C4A-4574-98C6-ED44FDE43780}"/>
                </a:ext>
              </a:extLst>
            </p:cNvPr>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95">
              <a:extLst>
                <a:ext uri="{FF2B5EF4-FFF2-40B4-BE49-F238E27FC236}">
                  <a16:creationId xmlns:a16="http://schemas.microsoft.com/office/drawing/2014/main" id="{AAF06F04-10BB-43DB-B3C0-8C594280CAD1}"/>
                </a:ext>
              </a:extLst>
            </p:cNvPr>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120">
            <a:extLst>
              <a:ext uri="{FF2B5EF4-FFF2-40B4-BE49-F238E27FC236}">
                <a16:creationId xmlns:a16="http://schemas.microsoft.com/office/drawing/2014/main" id="{421C4361-AB8B-4B89-A1DB-A8C114123B27}"/>
              </a:ext>
            </a:extLst>
          </p:cNvPr>
          <p:cNvGrpSpPr>
            <a:grpSpLocks/>
          </p:cNvGrpSpPr>
          <p:nvPr/>
        </p:nvGrpSpPr>
        <p:grpSpPr bwMode="auto">
          <a:xfrm>
            <a:off x="4191000" y="3200400"/>
            <a:ext cx="381000" cy="1066800"/>
            <a:chOff x="3984" y="528"/>
            <a:chExt cx="240" cy="672"/>
          </a:xfrm>
        </p:grpSpPr>
        <p:sp>
          <p:nvSpPr>
            <p:cNvPr id="16" name="Line 121">
              <a:extLst>
                <a:ext uri="{FF2B5EF4-FFF2-40B4-BE49-F238E27FC236}">
                  <a16:creationId xmlns:a16="http://schemas.microsoft.com/office/drawing/2014/main" id="{77FB5751-5EE2-4783-8A70-9DC8E027C775}"/>
                </a:ext>
              </a:extLst>
            </p:cNvPr>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22">
              <a:extLst>
                <a:ext uri="{FF2B5EF4-FFF2-40B4-BE49-F238E27FC236}">
                  <a16:creationId xmlns:a16="http://schemas.microsoft.com/office/drawing/2014/main" id="{AB50AA26-7F79-4356-8D1C-C4B7C2064A1C}"/>
                </a:ext>
              </a:extLst>
            </p:cNvPr>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23">
              <a:extLst>
                <a:ext uri="{FF2B5EF4-FFF2-40B4-BE49-F238E27FC236}">
                  <a16:creationId xmlns:a16="http://schemas.microsoft.com/office/drawing/2014/main" id="{5B4D3097-32BE-48A1-9C9A-9DCEA2345081}"/>
                </a:ext>
              </a:extLst>
            </p:cNvPr>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24">
              <a:extLst>
                <a:ext uri="{FF2B5EF4-FFF2-40B4-BE49-F238E27FC236}">
                  <a16:creationId xmlns:a16="http://schemas.microsoft.com/office/drawing/2014/main" id="{DFA1C54A-C772-44F0-AA00-371C6A02BBBE}"/>
                </a:ext>
              </a:extLst>
            </p:cNvPr>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25">
              <a:extLst>
                <a:ext uri="{FF2B5EF4-FFF2-40B4-BE49-F238E27FC236}">
                  <a16:creationId xmlns:a16="http://schemas.microsoft.com/office/drawing/2014/main" id="{28D9F2BE-06C6-4EFD-8E68-4712EB3A4579}"/>
                </a:ext>
              </a:extLst>
            </p:cNvPr>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26">
              <a:extLst>
                <a:ext uri="{FF2B5EF4-FFF2-40B4-BE49-F238E27FC236}">
                  <a16:creationId xmlns:a16="http://schemas.microsoft.com/office/drawing/2014/main" id="{B5E65689-7295-4429-BA8A-EF6734577CC5}"/>
                </a:ext>
              </a:extLst>
            </p:cNvPr>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27">
              <a:extLst>
                <a:ext uri="{FF2B5EF4-FFF2-40B4-BE49-F238E27FC236}">
                  <a16:creationId xmlns:a16="http://schemas.microsoft.com/office/drawing/2014/main" id="{22EF45DE-9F40-4BA1-B0AC-909326650799}"/>
                </a:ext>
              </a:extLst>
            </p:cNvPr>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 name="Group 128">
            <a:extLst>
              <a:ext uri="{FF2B5EF4-FFF2-40B4-BE49-F238E27FC236}">
                <a16:creationId xmlns:a16="http://schemas.microsoft.com/office/drawing/2014/main" id="{61128F5C-4CEE-4A14-B844-9C7AB414C6E1}"/>
              </a:ext>
            </a:extLst>
          </p:cNvPr>
          <p:cNvGrpSpPr>
            <a:grpSpLocks/>
          </p:cNvGrpSpPr>
          <p:nvPr/>
        </p:nvGrpSpPr>
        <p:grpSpPr bwMode="auto">
          <a:xfrm>
            <a:off x="5029200" y="3200400"/>
            <a:ext cx="381000" cy="1066800"/>
            <a:chOff x="3984" y="528"/>
            <a:chExt cx="240" cy="672"/>
          </a:xfrm>
        </p:grpSpPr>
        <p:sp>
          <p:nvSpPr>
            <p:cNvPr id="24" name="Line 129">
              <a:extLst>
                <a:ext uri="{FF2B5EF4-FFF2-40B4-BE49-F238E27FC236}">
                  <a16:creationId xmlns:a16="http://schemas.microsoft.com/office/drawing/2014/main" id="{164BA0FB-62FC-4CC3-9720-D86E99638DAB}"/>
                </a:ext>
              </a:extLst>
            </p:cNvPr>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30">
              <a:extLst>
                <a:ext uri="{FF2B5EF4-FFF2-40B4-BE49-F238E27FC236}">
                  <a16:creationId xmlns:a16="http://schemas.microsoft.com/office/drawing/2014/main" id="{93F0482B-8C31-4622-93D0-9A032B1AC356}"/>
                </a:ext>
              </a:extLst>
            </p:cNvPr>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31">
              <a:extLst>
                <a:ext uri="{FF2B5EF4-FFF2-40B4-BE49-F238E27FC236}">
                  <a16:creationId xmlns:a16="http://schemas.microsoft.com/office/drawing/2014/main" id="{DA842FF3-BB2B-44E2-ACB9-70C2C6CE3173}"/>
                </a:ext>
              </a:extLst>
            </p:cNvPr>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32">
              <a:extLst>
                <a:ext uri="{FF2B5EF4-FFF2-40B4-BE49-F238E27FC236}">
                  <a16:creationId xmlns:a16="http://schemas.microsoft.com/office/drawing/2014/main" id="{08D6AFE6-A685-466C-8615-A0B4D88BC280}"/>
                </a:ext>
              </a:extLst>
            </p:cNvPr>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33">
              <a:extLst>
                <a:ext uri="{FF2B5EF4-FFF2-40B4-BE49-F238E27FC236}">
                  <a16:creationId xmlns:a16="http://schemas.microsoft.com/office/drawing/2014/main" id="{EC63E638-85D8-48A0-8CDE-32C3A56E4D82}"/>
                </a:ext>
              </a:extLst>
            </p:cNvPr>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34">
              <a:extLst>
                <a:ext uri="{FF2B5EF4-FFF2-40B4-BE49-F238E27FC236}">
                  <a16:creationId xmlns:a16="http://schemas.microsoft.com/office/drawing/2014/main" id="{BCD84A79-84D9-4AD5-A180-92DC806B3F9A}"/>
                </a:ext>
              </a:extLst>
            </p:cNvPr>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35">
              <a:extLst>
                <a:ext uri="{FF2B5EF4-FFF2-40B4-BE49-F238E27FC236}">
                  <a16:creationId xmlns:a16="http://schemas.microsoft.com/office/drawing/2014/main" id="{3B97D9AD-1E4E-489B-825B-23BBCB0D512C}"/>
                </a:ext>
              </a:extLst>
            </p:cNvPr>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 name="Group 136">
            <a:extLst>
              <a:ext uri="{FF2B5EF4-FFF2-40B4-BE49-F238E27FC236}">
                <a16:creationId xmlns:a16="http://schemas.microsoft.com/office/drawing/2014/main" id="{48E36824-F8B2-44A1-8418-74421FD3067E}"/>
              </a:ext>
            </a:extLst>
          </p:cNvPr>
          <p:cNvGrpSpPr>
            <a:grpSpLocks/>
          </p:cNvGrpSpPr>
          <p:nvPr/>
        </p:nvGrpSpPr>
        <p:grpSpPr bwMode="auto">
          <a:xfrm>
            <a:off x="5867400" y="3200400"/>
            <a:ext cx="381000" cy="1066800"/>
            <a:chOff x="3984" y="528"/>
            <a:chExt cx="240" cy="672"/>
          </a:xfrm>
        </p:grpSpPr>
        <p:sp>
          <p:nvSpPr>
            <p:cNvPr id="32" name="Line 137">
              <a:extLst>
                <a:ext uri="{FF2B5EF4-FFF2-40B4-BE49-F238E27FC236}">
                  <a16:creationId xmlns:a16="http://schemas.microsoft.com/office/drawing/2014/main" id="{0C1DB18D-7528-4512-83F7-AB730F754C0D}"/>
                </a:ext>
              </a:extLst>
            </p:cNvPr>
            <p:cNvSpPr>
              <a:spLocks noChangeShapeType="1"/>
            </p:cNvSpPr>
            <p:nvPr/>
          </p:nvSpPr>
          <p:spPr bwMode="auto">
            <a:xfrm>
              <a:off x="3984" y="528"/>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38">
              <a:extLst>
                <a:ext uri="{FF2B5EF4-FFF2-40B4-BE49-F238E27FC236}">
                  <a16:creationId xmlns:a16="http://schemas.microsoft.com/office/drawing/2014/main" id="{0D8A0907-C090-4F1A-ABBB-37465612C25B}"/>
                </a:ext>
              </a:extLst>
            </p:cNvPr>
            <p:cNvSpPr>
              <a:spLocks noChangeShapeType="1"/>
            </p:cNvSpPr>
            <p:nvPr/>
          </p:nvSpPr>
          <p:spPr bwMode="auto">
            <a:xfrm>
              <a:off x="3984" y="864"/>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39">
              <a:extLst>
                <a:ext uri="{FF2B5EF4-FFF2-40B4-BE49-F238E27FC236}">
                  <a16:creationId xmlns:a16="http://schemas.microsoft.com/office/drawing/2014/main" id="{177B9977-936F-4600-8E28-2D07753DC6F9}"/>
                </a:ext>
              </a:extLst>
            </p:cNvPr>
            <p:cNvSpPr>
              <a:spLocks noChangeShapeType="1"/>
            </p:cNvSpPr>
            <p:nvPr/>
          </p:nvSpPr>
          <p:spPr bwMode="auto">
            <a:xfrm>
              <a:off x="3984" y="1200"/>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40">
              <a:extLst>
                <a:ext uri="{FF2B5EF4-FFF2-40B4-BE49-F238E27FC236}">
                  <a16:creationId xmlns:a16="http://schemas.microsoft.com/office/drawing/2014/main" id="{12CB9F62-557E-4223-8CAF-5D293B3F7CDD}"/>
                </a:ext>
              </a:extLst>
            </p:cNvPr>
            <p:cNvSpPr>
              <a:spLocks noChangeShapeType="1"/>
            </p:cNvSpPr>
            <p:nvPr/>
          </p:nvSpPr>
          <p:spPr bwMode="auto">
            <a:xfrm rot="5400000">
              <a:off x="386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41">
              <a:extLst>
                <a:ext uri="{FF2B5EF4-FFF2-40B4-BE49-F238E27FC236}">
                  <a16:creationId xmlns:a16="http://schemas.microsoft.com/office/drawing/2014/main" id="{D567E7DC-DC32-42B7-A7F0-172F03520897}"/>
                </a:ext>
              </a:extLst>
            </p:cNvPr>
            <p:cNvSpPr>
              <a:spLocks noChangeShapeType="1"/>
            </p:cNvSpPr>
            <p:nvPr/>
          </p:nvSpPr>
          <p:spPr bwMode="auto">
            <a:xfrm rot="5400000">
              <a:off x="4104" y="696"/>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42">
              <a:extLst>
                <a:ext uri="{FF2B5EF4-FFF2-40B4-BE49-F238E27FC236}">
                  <a16:creationId xmlns:a16="http://schemas.microsoft.com/office/drawing/2014/main" id="{C2EFF1FB-1783-4582-86CA-BA20F0E5B3E0}"/>
                </a:ext>
              </a:extLst>
            </p:cNvPr>
            <p:cNvSpPr>
              <a:spLocks noChangeShapeType="1"/>
            </p:cNvSpPr>
            <p:nvPr/>
          </p:nvSpPr>
          <p:spPr bwMode="auto">
            <a:xfrm rot="5400000">
              <a:off x="386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43">
              <a:extLst>
                <a:ext uri="{FF2B5EF4-FFF2-40B4-BE49-F238E27FC236}">
                  <a16:creationId xmlns:a16="http://schemas.microsoft.com/office/drawing/2014/main" id="{8E288CCA-DD9A-4C28-9327-C6284489248B}"/>
                </a:ext>
              </a:extLst>
            </p:cNvPr>
            <p:cNvSpPr>
              <a:spLocks noChangeShapeType="1"/>
            </p:cNvSpPr>
            <p:nvPr/>
          </p:nvSpPr>
          <p:spPr bwMode="auto">
            <a:xfrm rot="5400000">
              <a:off x="4104" y="1032"/>
              <a:ext cx="2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 name="Text Box 238">
            <a:extLst>
              <a:ext uri="{FF2B5EF4-FFF2-40B4-BE49-F238E27FC236}">
                <a16:creationId xmlns:a16="http://schemas.microsoft.com/office/drawing/2014/main" id="{DDF023E8-A09C-4545-A4B5-BE0937C3C3B3}"/>
              </a:ext>
            </a:extLst>
          </p:cNvPr>
          <p:cNvSpPr txBox="1">
            <a:spLocks noChangeArrowheads="1"/>
          </p:cNvSpPr>
          <p:nvPr/>
        </p:nvSpPr>
        <p:spPr bwMode="auto">
          <a:xfrm>
            <a:off x="5867400" y="28194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dirty="0"/>
              <a:t>#4</a:t>
            </a:r>
          </a:p>
        </p:txBody>
      </p:sp>
      <p:sp>
        <p:nvSpPr>
          <p:cNvPr id="42" name="Text Box 239">
            <a:extLst>
              <a:ext uri="{FF2B5EF4-FFF2-40B4-BE49-F238E27FC236}">
                <a16:creationId xmlns:a16="http://schemas.microsoft.com/office/drawing/2014/main" id="{FA8D714F-A4B8-4A63-A1B1-262DBB3F6C37}"/>
              </a:ext>
            </a:extLst>
          </p:cNvPr>
          <p:cNvSpPr txBox="1">
            <a:spLocks noChangeArrowheads="1"/>
          </p:cNvSpPr>
          <p:nvPr/>
        </p:nvSpPr>
        <p:spPr bwMode="auto">
          <a:xfrm>
            <a:off x="5029200" y="28194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dirty="0"/>
              <a:t>#3</a:t>
            </a:r>
          </a:p>
        </p:txBody>
      </p:sp>
      <p:sp>
        <p:nvSpPr>
          <p:cNvPr id="43" name="Text Box 240">
            <a:extLst>
              <a:ext uri="{FF2B5EF4-FFF2-40B4-BE49-F238E27FC236}">
                <a16:creationId xmlns:a16="http://schemas.microsoft.com/office/drawing/2014/main" id="{8364580A-F2F4-41A6-9177-6BE0A5CF9258}"/>
              </a:ext>
            </a:extLst>
          </p:cNvPr>
          <p:cNvSpPr txBox="1">
            <a:spLocks noChangeArrowheads="1"/>
          </p:cNvSpPr>
          <p:nvPr/>
        </p:nvSpPr>
        <p:spPr bwMode="auto">
          <a:xfrm>
            <a:off x="4191000" y="28194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dirty="0"/>
              <a:t>#2</a:t>
            </a:r>
          </a:p>
        </p:txBody>
      </p:sp>
      <p:sp>
        <p:nvSpPr>
          <p:cNvPr id="44" name="Text Box 241">
            <a:extLst>
              <a:ext uri="{FF2B5EF4-FFF2-40B4-BE49-F238E27FC236}">
                <a16:creationId xmlns:a16="http://schemas.microsoft.com/office/drawing/2014/main" id="{A74CD4B7-D7B6-4FA5-84CF-A13FE1CC6F87}"/>
              </a:ext>
            </a:extLst>
          </p:cNvPr>
          <p:cNvSpPr txBox="1">
            <a:spLocks noChangeArrowheads="1"/>
          </p:cNvSpPr>
          <p:nvPr/>
        </p:nvSpPr>
        <p:spPr bwMode="auto">
          <a:xfrm>
            <a:off x="3352800" y="28194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40000"/>
              </a:spcBef>
            </a:pPr>
            <a:r>
              <a:rPr lang="en-US" altLang="en-US" sz="1400" b="1" dirty="0"/>
              <a:t>#1</a:t>
            </a:r>
          </a:p>
        </p:txBody>
      </p:sp>
      <p:sp>
        <p:nvSpPr>
          <p:cNvPr id="46" name="TextBox 45">
            <a:extLst>
              <a:ext uri="{FF2B5EF4-FFF2-40B4-BE49-F238E27FC236}">
                <a16:creationId xmlns:a16="http://schemas.microsoft.com/office/drawing/2014/main" id="{90F0DE79-8C33-4ED3-97CA-D69712779D96}"/>
              </a:ext>
            </a:extLst>
          </p:cNvPr>
          <p:cNvSpPr txBox="1"/>
          <p:nvPr/>
        </p:nvSpPr>
        <p:spPr>
          <a:xfrm>
            <a:off x="4914900" y="2129180"/>
            <a:ext cx="609600" cy="400110"/>
          </a:xfrm>
          <a:prstGeom prst="rect">
            <a:avLst/>
          </a:prstGeom>
          <a:noFill/>
        </p:spPr>
        <p:txBody>
          <a:bodyPr wrap="square" rtlCol="0">
            <a:spAutoFit/>
          </a:bodyPr>
          <a:lstStyle/>
          <a:p>
            <a:pPr algn="ctr"/>
            <a:r>
              <a:rPr lang="en-US" sz="2000" dirty="0"/>
              <a:t>ad3</a:t>
            </a:r>
          </a:p>
        </p:txBody>
      </p:sp>
      <p:sp>
        <p:nvSpPr>
          <p:cNvPr id="47" name="TextBox 46">
            <a:extLst>
              <a:ext uri="{FF2B5EF4-FFF2-40B4-BE49-F238E27FC236}">
                <a16:creationId xmlns:a16="http://schemas.microsoft.com/office/drawing/2014/main" id="{0C9C03C6-AE68-476A-8FDC-D38F9F4E50A0}"/>
              </a:ext>
            </a:extLst>
          </p:cNvPr>
          <p:cNvSpPr txBox="1"/>
          <p:nvPr/>
        </p:nvSpPr>
        <p:spPr>
          <a:xfrm>
            <a:off x="4038600" y="2133600"/>
            <a:ext cx="609600" cy="400110"/>
          </a:xfrm>
          <a:prstGeom prst="rect">
            <a:avLst/>
          </a:prstGeom>
          <a:noFill/>
        </p:spPr>
        <p:txBody>
          <a:bodyPr wrap="square" rtlCol="0">
            <a:spAutoFit/>
          </a:bodyPr>
          <a:lstStyle/>
          <a:p>
            <a:pPr algn="ctr"/>
            <a:r>
              <a:rPr lang="en-US" sz="2000" dirty="0"/>
              <a:t>ad2</a:t>
            </a:r>
          </a:p>
        </p:txBody>
      </p:sp>
      <p:sp>
        <p:nvSpPr>
          <p:cNvPr id="48" name="TextBox 47">
            <a:extLst>
              <a:ext uri="{FF2B5EF4-FFF2-40B4-BE49-F238E27FC236}">
                <a16:creationId xmlns:a16="http://schemas.microsoft.com/office/drawing/2014/main" id="{3B7808C2-6DE0-4D23-B9A7-499C6B75C08F}"/>
              </a:ext>
            </a:extLst>
          </p:cNvPr>
          <p:cNvSpPr txBox="1"/>
          <p:nvPr/>
        </p:nvSpPr>
        <p:spPr>
          <a:xfrm>
            <a:off x="3162300" y="2138020"/>
            <a:ext cx="609600" cy="400110"/>
          </a:xfrm>
          <a:prstGeom prst="rect">
            <a:avLst/>
          </a:prstGeom>
          <a:noFill/>
        </p:spPr>
        <p:txBody>
          <a:bodyPr wrap="square" rtlCol="0">
            <a:spAutoFit/>
          </a:bodyPr>
          <a:lstStyle/>
          <a:p>
            <a:pPr algn="ctr"/>
            <a:r>
              <a:rPr lang="en-US" sz="2000" dirty="0"/>
              <a:t>ad1</a:t>
            </a:r>
          </a:p>
        </p:txBody>
      </p:sp>
      <p:sp>
        <p:nvSpPr>
          <p:cNvPr id="49" name="TextBox 48">
            <a:extLst>
              <a:ext uri="{FF2B5EF4-FFF2-40B4-BE49-F238E27FC236}">
                <a16:creationId xmlns:a16="http://schemas.microsoft.com/office/drawing/2014/main" id="{6FE4D1C9-4FE0-4C57-B1DC-B4833C9806F7}"/>
              </a:ext>
            </a:extLst>
          </p:cNvPr>
          <p:cNvSpPr txBox="1"/>
          <p:nvPr/>
        </p:nvSpPr>
        <p:spPr>
          <a:xfrm>
            <a:off x="5715000" y="2133600"/>
            <a:ext cx="609600" cy="400110"/>
          </a:xfrm>
          <a:prstGeom prst="rect">
            <a:avLst/>
          </a:prstGeom>
          <a:noFill/>
        </p:spPr>
        <p:txBody>
          <a:bodyPr wrap="square" rtlCol="0">
            <a:spAutoFit/>
          </a:bodyPr>
          <a:lstStyle/>
          <a:p>
            <a:pPr algn="ctr"/>
            <a:r>
              <a:rPr lang="en-US" sz="2000" dirty="0"/>
              <a:t>Y</a:t>
            </a:r>
          </a:p>
        </p:txBody>
      </p:sp>
      <p:sp>
        <p:nvSpPr>
          <p:cNvPr id="50" name="TextBox 49">
            <a:extLst>
              <a:ext uri="{FF2B5EF4-FFF2-40B4-BE49-F238E27FC236}">
                <a16:creationId xmlns:a16="http://schemas.microsoft.com/office/drawing/2014/main" id="{3A818556-F6FE-4287-B52D-4966275A08E5}"/>
              </a:ext>
            </a:extLst>
          </p:cNvPr>
          <p:cNvSpPr txBox="1"/>
          <p:nvPr/>
        </p:nvSpPr>
        <p:spPr>
          <a:xfrm>
            <a:off x="3200400" y="4629090"/>
            <a:ext cx="685800" cy="400110"/>
          </a:xfrm>
          <a:prstGeom prst="rect">
            <a:avLst/>
          </a:prstGeom>
          <a:noFill/>
        </p:spPr>
        <p:txBody>
          <a:bodyPr wrap="square" rtlCol="0">
            <a:spAutoFit/>
          </a:bodyPr>
          <a:lstStyle/>
          <a:p>
            <a:pPr algn="ctr"/>
            <a:r>
              <a:rPr lang="en-US" sz="2000" dirty="0"/>
              <a:t>dig1</a:t>
            </a:r>
          </a:p>
        </p:txBody>
      </p:sp>
      <p:sp>
        <p:nvSpPr>
          <p:cNvPr id="51" name="TextBox 50">
            <a:extLst>
              <a:ext uri="{FF2B5EF4-FFF2-40B4-BE49-F238E27FC236}">
                <a16:creationId xmlns:a16="http://schemas.microsoft.com/office/drawing/2014/main" id="{0745FC94-6309-4CCB-A680-508CBDB08545}"/>
              </a:ext>
            </a:extLst>
          </p:cNvPr>
          <p:cNvSpPr txBox="1"/>
          <p:nvPr/>
        </p:nvSpPr>
        <p:spPr>
          <a:xfrm>
            <a:off x="4038600" y="4629090"/>
            <a:ext cx="685800" cy="400110"/>
          </a:xfrm>
          <a:prstGeom prst="rect">
            <a:avLst/>
          </a:prstGeom>
          <a:noFill/>
        </p:spPr>
        <p:txBody>
          <a:bodyPr wrap="square" rtlCol="0">
            <a:spAutoFit/>
          </a:bodyPr>
          <a:lstStyle/>
          <a:p>
            <a:pPr algn="ctr"/>
            <a:r>
              <a:rPr lang="en-US" sz="2000" dirty="0"/>
              <a:t>dig2</a:t>
            </a:r>
          </a:p>
        </p:txBody>
      </p:sp>
      <p:sp>
        <p:nvSpPr>
          <p:cNvPr id="52" name="TextBox 51">
            <a:extLst>
              <a:ext uri="{FF2B5EF4-FFF2-40B4-BE49-F238E27FC236}">
                <a16:creationId xmlns:a16="http://schemas.microsoft.com/office/drawing/2014/main" id="{1204A5E3-F6BC-4459-B8D0-171769D3B4F5}"/>
              </a:ext>
            </a:extLst>
          </p:cNvPr>
          <p:cNvSpPr txBox="1"/>
          <p:nvPr/>
        </p:nvSpPr>
        <p:spPr>
          <a:xfrm>
            <a:off x="4876800" y="4629090"/>
            <a:ext cx="685800" cy="400110"/>
          </a:xfrm>
          <a:prstGeom prst="rect">
            <a:avLst/>
          </a:prstGeom>
          <a:noFill/>
        </p:spPr>
        <p:txBody>
          <a:bodyPr wrap="square" rtlCol="0">
            <a:spAutoFit/>
          </a:bodyPr>
          <a:lstStyle/>
          <a:p>
            <a:pPr algn="ctr"/>
            <a:r>
              <a:rPr lang="en-US" sz="2000" dirty="0"/>
              <a:t>dig3</a:t>
            </a:r>
          </a:p>
        </p:txBody>
      </p:sp>
      <p:sp>
        <p:nvSpPr>
          <p:cNvPr id="53" name="TextBox 52">
            <a:extLst>
              <a:ext uri="{FF2B5EF4-FFF2-40B4-BE49-F238E27FC236}">
                <a16:creationId xmlns:a16="http://schemas.microsoft.com/office/drawing/2014/main" id="{A43039BA-85AB-4A5C-ACCA-0315C30F094F}"/>
              </a:ext>
            </a:extLst>
          </p:cNvPr>
          <p:cNvSpPr txBox="1"/>
          <p:nvPr/>
        </p:nvSpPr>
        <p:spPr>
          <a:xfrm>
            <a:off x="5715000" y="4629090"/>
            <a:ext cx="685800" cy="400110"/>
          </a:xfrm>
          <a:prstGeom prst="rect">
            <a:avLst/>
          </a:prstGeom>
          <a:noFill/>
        </p:spPr>
        <p:txBody>
          <a:bodyPr wrap="square" rtlCol="0">
            <a:spAutoFit/>
          </a:bodyPr>
          <a:lstStyle/>
          <a:p>
            <a:pPr algn="ctr"/>
            <a:r>
              <a:rPr lang="en-US" sz="2000" dirty="0"/>
              <a:t>dig4</a:t>
            </a:r>
          </a:p>
        </p:txBody>
      </p:sp>
      <p:sp>
        <p:nvSpPr>
          <p:cNvPr id="54" name="Text Box 75">
            <a:extLst>
              <a:ext uri="{FF2B5EF4-FFF2-40B4-BE49-F238E27FC236}">
                <a16:creationId xmlns:a16="http://schemas.microsoft.com/office/drawing/2014/main" id="{2BB72F71-F7C8-41ED-946B-1F1F454BBE27}"/>
              </a:ext>
            </a:extLst>
          </p:cNvPr>
          <p:cNvSpPr txBox="1">
            <a:spLocks noChangeArrowheads="1"/>
          </p:cNvSpPr>
          <p:nvPr/>
        </p:nvSpPr>
        <p:spPr bwMode="auto">
          <a:xfrm>
            <a:off x="304800" y="539750"/>
            <a:ext cx="8610600" cy="3746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163"/>
              </a:lnSpc>
            </a:pPr>
            <a:r>
              <a:rPr lang="en-US" altLang="en-US" sz="1800">
                <a:latin typeface="Arial" charset="0"/>
              </a:rPr>
              <a:t>Write an assembly program to set the 7-segment module to count up to ‘9999’.</a:t>
            </a:r>
          </a:p>
        </p:txBody>
      </p:sp>
    </p:spTree>
    <p:extLst>
      <p:ext uri="{BB962C8B-B14F-4D97-AF65-F5344CB8AC3E}">
        <p14:creationId xmlns:p14="http://schemas.microsoft.com/office/powerpoint/2010/main" val="3305854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914400" y="838200"/>
            <a:ext cx="7315200" cy="5319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latin typeface="Arial" charset="0"/>
              </a:rPr>
              <a:t>********************************************************************************</a:t>
            </a:r>
          </a:p>
          <a:p>
            <a:r>
              <a:rPr lang="en-US" altLang="en-US" sz="1800" b="1">
                <a:latin typeface="Arial" charset="0"/>
              </a:rPr>
              <a:t>*                    Set 7-segment module to Count up to '9999'              *</a:t>
            </a:r>
          </a:p>
          <a:p>
            <a:r>
              <a:rPr lang="en-US" altLang="en-US" sz="1800" b="1">
                <a:latin typeface="Arial" charset="0"/>
              </a:rPr>
              <a:t>********************************************************************************</a:t>
            </a:r>
          </a:p>
          <a:p>
            <a:r>
              <a:rPr lang="en-US" altLang="en-US" sz="1800" b="1">
                <a:latin typeface="Arial" charset="0"/>
              </a:rPr>
              <a:t>#include        reg9s12.h	; include register equates</a:t>
            </a:r>
          </a:p>
          <a:p>
            <a:endParaRPr lang="en-US" altLang="en-US" sz="1800" b="1">
              <a:latin typeface="Arial" charset="0"/>
            </a:endParaRPr>
          </a:p>
          <a:p>
            <a:r>
              <a:rPr lang="en-US" altLang="en-US" sz="1800" b="1">
                <a:latin typeface="Arial" charset="0"/>
              </a:rPr>
              <a:t>	org	$1000</a:t>
            </a:r>
          </a:p>
          <a:p>
            <a:r>
              <a:rPr lang="en-US" altLang="en-US" sz="1800" b="1">
                <a:latin typeface="Arial" charset="0"/>
              </a:rPr>
              <a:t>	ldaa	#$ff		; [A] = 11111111</a:t>
            </a:r>
          </a:p>
          <a:p>
            <a:r>
              <a:rPr lang="en-US" altLang="en-US" sz="1800" b="1">
                <a:latin typeface="Arial" charset="0"/>
              </a:rPr>
              <a:t>	staa	ddrb		; portb = output</a:t>
            </a:r>
          </a:p>
          <a:p>
            <a:r>
              <a:rPr lang="en-US" altLang="en-US" sz="1800" b="1">
                <a:latin typeface="Arial" charset="0"/>
              </a:rPr>
              <a:t>	staa	ddrp		; portp = output</a:t>
            </a:r>
          </a:p>
          <a:p>
            <a:r>
              <a:rPr lang="en-US" altLang="en-US" sz="1800" b="1">
                <a:latin typeface="Arial" charset="0"/>
              </a:rPr>
              <a:t>	staa	ptp		; turn off 7-segment displays</a:t>
            </a:r>
          </a:p>
          <a:p>
            <a:endParaRPr lang="en-US" altLang="en-US" sz="1800" b="1">
              <a:latin typeface="Arial" charset="0"/>
            </a:endParaRPr>
          </a:p>
          <a:p>
            <a:r>
              <a:rPr lang="en-US" altLang="en-US" sz="1800" b="1">
                <a:latin typeface="Arial" charset="0"/>
              </a:rPr>
              <a:t>	ldy     #zero</a:t>
            </a:r>
          </a:p>
          <a:p>
            <a:r>
              <a:rPr lang="en-US" altLang="en-US" sz="1800" b="1">
                <a:latin typeface="Arial" charset="0"/>
              </a:rPr>
              <a:t>	sty     ad3</a:t>
            </a:r>
          </a:p>
          <a:p>
            <a:r>
              <a:rPr lang="en-US" altLang="en-US" sz="1800" b="1">
                <a:latin typeface="Arial" charset="0"/>
              </a:rPr>
              <a:t>	sty     ad2</a:t>
            </a:r>
          </a:p>
          <a:p>
            <a:r>
              <a:rPr lang="en-US" altLang="en-US" sz="1800" b="1">
                <a:latin typeface="Arial" charset="0"/>
              </a:rPr>
              <a:t>	sty     ad1</a:t>
            </a:r>
          </a:p>
          <a:p>
            <a:r>
              <a:rPr lang="en-US" altLang="en-US" sz="1800" b="1">
                <a:latin typeface="Arial" charset="0"/>
              </a:rPr>
              <a:t>	movb    0,y,dig4</a:t>
            </a:r>
          </a:p>
          <a:p>
            <a:r>
              <a:rPr lang="en-US" altLang="en-US" sz="1800" b="1">
                <a:latin typeface="Arial" charset="0"/>
              </a:rPr>
              <a:t>	movb    #0,dig3</a:t>
            </a:r>
          </a:p>
          <a:p>
            <a:r>
              <a:rPr lang="en-US" altLang="en-US" sz="1800" b="1">
                <a:latin typeface="Arial" charset="0"/>
              </a:rPr>
              <a:t>	movb    #0,dig2</a:t>
            </a:r>
          </a:p>
          <a:p>
            <a:r>
              <a:rPr lang="en-US" altLang="en-US" sz="1800" b="1">
                <a:latin typeface="Arial" charset="0"/>
              </a:rPr>
              <a:t>	movb    #0,dig1</a:t>
            </a:r>
          </a:p>
        </p:txBody>
      </p:sp>
      <p:sp>
        <p:nvSpPr>
          <p:cNvPr id="63491"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6349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34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34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06C64867-B594-4608-B688-589350D3CA89}" type="slidenum">
              <a:rPr lang="en-US" altLang="en-US" sz="1600">
                <a:solidFill>
                  <a:srgbClr val="C00000"/>
                </a:solidFill>
              </a:rPr>
              <a:pPr/>
              <a:t>54</a:t>
            </a:fld>
            <a:endParaRPr lang="en-US" altLang="en-US" sz="1600" b="0" i="0">
              <a:solidFill>
                <a:srgbClr val="C00000"/>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7"/>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64515" name="Text Box 98"/>
          <p:cNvSpPr txBox="1">
            <a:spLocks noChangeArrowheads="1"/>
          </p:cNvSpPr>
          <p:nvPr/>
        </p:nvSpPr>
        <p:spPr bwMode="auto">
          <a:xfrm>
            <a:off x="990600" y="457200"/>
            <a:ext cx="7162800" cy="6143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latin typeface="Arial" charset="0"/>
              </a:rPr>
              <a:t>repeat  	ldab    	#10</a:t>
            </a:r>
          </a:p>
          <a:p>
            <a:r>
              <a:rPr lang="en-US" altLang="en-US" sz="1800" b="1">
                <a:latin typeface="Arial" charset="0"/>
              </a:rPr>
              <a:t>redo	ldaa 	dig4            	; get unit digit</a:t>
            </a:r>
          </a:p>
          <a:p>
            <a:r>
              <a:rPr lang="en-US" altLang="en-US" sz="1800" b="1">
                <a:latin typeface="Arial" charset="0"/>
              </a:rPr>
              <a:t>	staa	portb                 	; send it to 7-segment</a:t>
            </a:r>
          </a:p>
          <a:p>
            <a:r>
              <a:rPr lang="en-US" altLang="en-US" sz="1800" b="1">
                <a:latin typeface="Arial" charset="0"/>
              </a:rPr>
              <a:t>	bclr	ptp,$08		; turn on digit 4</a:t>
            </a:r>
          </a:p>
          <a:p>
            <a:r>
              <a:rPr lang="en-US" altLang="en-US" sz="1800" b="1">
                <a:latin typeface="Arial" charset="0"/>
              </a:rPr>
              <a:t>	jsr     	d_1ms                  ; delay 1 ms</a:t>
            </a:r>
          </a:p>
          <a:p>
            <a:r>
              <a:rPr lang="en-US" altLang="en-US" sz="1800" b="1">
                <a:latin typeface="Arial" charset="0"/>
              </a:rPr>
              <a:t>	bset    	ptp,$08             	; turn off digit 4</a:t>
            </a:r>
          </a:p>
          <a:p>
            <a:r>
              <a:rPr lang="en-US" altLang="en-US" sz="1800" b="1">
                <a:latin typeface="Arial" charset="0"/>
              </a:rPr>
              <a:t>	ldaa    	dig3            	; get 10</a:t>
            </a:r>
            <a:r>
              <a:rPr lang="en-US" altLang="en-US" sz="1800" b="1" baseline="30000">
                <a:latin typeface="Arial" charset="0"/>
              </a:rPr>
              <a:t>th</a:t>
            </a:r>
            <a:r>
              <a:rPr lang="en-US" altLang="en-US" sz="1800" b="1">
                <a:latin typeface="Arial" charset="0"/>
              </a:rPr>
              <a:t> digit</a:t>
            </a:r>
          </a:p>
          <a:p>
            <a:r>
              <a:rPr lang="en-US" altLang="en-US" sz="1800" b="1">
                <a:latin typeface="Arial" charset="0"/>
              </a:rPr>
              <a:t>	staa	portb                 	; send it to 7-segment</a:t>
            </a:r>
          </a:p>
          <a:p>
            <a:r>
              <a:rPr lang="en-US" altLang="en-US" sz="1800" b="1">
                <a:latin typeface="Arial" charset="0"/>
              </a:rPr>
              <a:t>	bclr	ptp,$04		; turn on digit 3</a:t>
            </a:r>
          </a:p>
          <a:p>
            <a:r>
              <a:rPr lang="en-US" altLang="en-US" sz="1800" b="1">
                <a:latin typeface="Arial" charset="0"/>
              </a:rPr>
              <a:t>	jsr     	d_1ms                  ; delay 1 ms</a:t>
            </a:r>
          </a:p>
          <a:p>
            <a:r>
              <a:rPr lang="en-US" altLang="en-US" sz="1800" b="1">
                <a:latin typeface="Arial" charset="0"/>
              </a:rPr>
              <a:t>	bset    	ptp,$04              	; turn off digit 3</a:t>
            </a:r>
          </a:p>
          <a:p>
            <a:r>
              <a:rPr lang="en-US" altLang="en-US" sz="1800" b="1">
                <a:latin typeface="Arial" charset="0"/>
              </a:rPr>
              <a:t>	ldaa    	dig2            	; get 100</a:t>
            </a:r>
            <a:r>
              <a:rPr lang="en-US" altLang="en-US" sz="1800" b="1" baseline="30000">
                <a:latin typeface="Arial" charset="0"/>
              </a:rPr>
              <a:t>th</a:t>
            </a:r>
            <a:r>
              <a:rPr lang="en-US" altLang="en-US" sz="1800" b="1">
                <a:latin typeface="Arial" charset="0"/>
              </a:rPr>
              <a:t> digit</a:t>
            </a:r>
          </a:p>
          <a:p>
            <a:r>
              <a:rPr lang="en-US" altLang="en-US" sz="1800" b="1">
                <a:latin typeface="Arial" charset="0"/>
              </a:rPr>
              <a:t>	staa	portb                 	; send it to 7-segment</a:t>
            </a:r>
          </a:p>
          <a:p>
            <a:r>
              <a:rPr lang="en-US" altLang="en-US" sz="1800" b="1">
                <a:latin typeface="Arial" charset="0"/>
              </a:rPr>
              <a:t>	bclr	ptp,$02              	; turn on digit 2</a:t>
            </a:r>
          </a:p>
          <a:p>
            <a:r>
              <a:rPr lang="en-US" altLang="en-US" sz="1800" b="1">
                <a:latin typeface="Arial" charset="0"/>
              </a:rPr>
              <a:t>	jsr     	d_1ms                  ; delay 1 ms</a:t>
            </a:r>
          </a:p>
          <a:p>
            <a:r>
              <a:rPr lang="en-US" altLang="en-US" sz="1800" b="1">
                <a:latin typeface="Arial" charset="0"/>
              </a:rPr>
              <a:t>	bset    	ptp,$02              	; turn off digit 2</a:t>
            </a:r>
          </a:p>
          <a:p>
            <a:r>
              <a:rPr lang="en-US" altLang="en-US" sz="1800" b="1">
                <a:latin typeface="Arial" charset="0"/>
              </a:rPr>
              <a:t>	ldaa    	dig1            	; get 1000</a:t>
            </a:r>
            <a:r>
              <a:rPr lang="en-US" altLang="en-US" sz="1800" b="1" baseline="30000">
                <a:latin typeface="Arial" charset="0"/>
              </a:rPr>
              <a:t>th</a:t>
            </a:r>
            <a:r>
              <a:rPr lang="en-US" altLang="en-US" sz="1800" b="1">
                <a:latin typeface="Arial" charset="0"/>
              </a:rPr>
              <a:t> digit</a:t>
            </a:r>
          </a:p>
          <a:p>
            <a:r>
              <a:rPr lang="en-US" altLang="en-US" sz="1800" b="1">
                <a:latin typeface="Arial" charset="0"/>
              </a:rPr>
              <a:t>	staa	portb                 	; send it to 7-segment</a:t>
            </a:r>
          </a:p>
          <a:p>
            <a:r>
              <a:rPr lang="en-US" altLang="en-US" sz="1800" b="1">
                <a:latin typeface="Arial" charset="0"/>
              </a:rPr>
              <a:t>	bclr	ptp,$01              	; turn on digit 1</a:t>
            </a:r>
          </a:p>
          <a:p>
            <a:r>
              <a:rPr lang="en-US" altLang="en-US" sz="1800" b="1">
                <a:latin typeface="Arial" charset="0"/>
              </a:rPr>
              <a:t>	jsr     	d_1ms                  ; delay 1 ms</a:t>
            </a:r>
          </a:p>
          <a:p>
            <a:r>
              <a:rPr lang="en-US" altLang="en-US" sz="1800" b="1">
                <a:latin typeface="Arial" charset="0"/>
              </a:rPr>
              <a:t>	bset    	ptp,$01              	; turn off digit 1</a:t>
            </a:r>
          </a:p>
          <a:p>
            <a:r>
              <a:rPr lang="en-US" altLang="en-US" sz="1800" b="1">
                <a:latin typeface="Arial" charset="0"/>
              </a:rPr>
              <a:t>	dbne	b,redo</a:t>
            </a:r>
          </a:p>
        </p:txBody>
      </p:sp>
      <p:sp>
        <p:nvSpPr>
          <p:cNvPr id="6451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451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45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0F042EF-6B59-4C35-B00B-CA98980548EB}" type="slidenum">
              <a:rPr lang="en-US" altLang="en-US" sz="1600">
                <a:solidFill>
                  <a:srgbClr val="C00000"/>
                </a:solidFill>
              </a:rPr>
              <a:pPr/>
              <a:t>55</a:t>
            </a:fld>
            <a:endParaRPr lang="en-US" altLang="en-US" sz="1600" b="0" i="0">
              <a:solidFill>
                <a:srgbClr val="C00000"/>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65539" name="Text Box 15"/>
          <p:cNvSpPr txBox="1">
            <a:spLocks noChangeArrowheads="1"/>
          </p:cNvSpPr>
          <p:nvPr/>
        </p:nvSpPr>
        <p:spPr bwMode="auto">
          <a:xfrm>
            <a:off x="838200" y="304800"/>
            <a:ext cx="7696200" cy="632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500" b="1">
                <a:latin typeface="Arial" charset="0"/>
              </a:rPr>
              <a:t>	iny		; increment unit digit</a:t>
            </a:r>
          </a:p>
          <a:p>
            <a:r>
              <a:rPr lang="en-US" altLang="en-US" sz="1500" b="1">
                <a:latin typeface="Arial" charset="0"/>
              </a:rPr>
              <a:t>	cpy     #zero+10	; as long as not 10, continue refreshing</a:t>
            </a:r>
          </a:p>
          <a:p>
            <a:r>
              <a:rPr lang="en-US" altLang="en-US" sz="1500" b="1">
                <a:latin typeface="Arial" charset="0"/>
              </a:rPr>
              <a:t>	bne     cont4	 ;</a:t>
            </a:r>
          </a:p>
          <a:p>
            <a:r>
              <a:rPr lang="en-US" altLang="en-US" sz="1500" b="1">
                <a:latin typeface="Arial" charset="0"/>
              </a:rPr>
              <a:t>	ldy     ad3		; get 10</a:t>
            </a:r>
            <a:r>
              <a:rPr lang="en-US" altLang="en-US" sz="1500" b="1" baseline="30000">
                <a:latin typeface="Arial" charset="0"/>
              </a:rPr>
              <a:t>th</a:t>
            </a:r>
            <a:r>
              <a:rPr lang="en-US" altLang="en-US" sz="1500" b="1">
                <a:latin typeface="Arial" charset="0"/>
              </a:rPr>
              <a:t> digit</a:t>
            </a:r>
          </a:p>
          <a:p>
            <a:r>
              <a:rPr lang="en-US" altLang="en-US" sz="1500" b="1">
                <a:latin typeface="Arial" charset="0"/>
              </a:rPr>
              <a:t>	iny		; increment 10</a:t>
            </a:r>
            <a:r>
              <a:rPr lang="en-US" altLang="en-US" sz="1500" b="1" baseline="30000">
                <a:latin typeface="Arial" charset="0"/>
              </a:rPr>
              <a:t>th</a:t>
            </a:r>
            <a:r>
              <a:rPr lang="en-US" altLang="en-US" sz="1500" b="1">
                <a:latin typeface="Arial" charset="0"/>
              </a:rPr>
              <a:t> digit</a:t>
            </a:r>
          </a:p>
          <a:p>
            <a:r>
              <a:rPr lang="en-US" altLang="en-US" sz="1500" b="1">
                <a:latin typeface="Arial" charset="0"/>
              </a:rPr>
              <a:t>	cpy     #zero+10	; as long as not 10, re-initialize pointer</a:t>
            </a:r>
          </a:p>
          <a:p>
            <a:r>
              <a:rPr lang="en-US" altLang="en-US" sz="1500" b="1">
                <a:latin typeface="Arial" charset="0"/>
              </a:rPr>
              <a:t>	bne     cont3	 ; for unit digit and continue refreshing</a:t>
            </a:r>
          </a:p>
          <a:p>
            <a:r>
              <a:rPr lang="en-US" altLang="en-US" sz="1500" b="1">
                <a:latin typeface="Arial" charset="0"/>
              </a:rPr>
              <a:t>	ldy     ad2		; get 100</a:t>
            </a:r>
            <a:r>
              <a:rPr lang="en-US" altLang="en-US" sz="1500" b="1" baseline="30000">
                <a:latin typeface="Arial" charset="0"/>
              </a:rPr>
              <a:t>th</a:t>
            </a:r>
            <a:r>
              <a:rPr lang="en-US" altLang="en-US" sz="1500" b="1">
                <a:latin typeface="Arial" charset="0"/>
              </a:rPr>
              <a:t> digit</a:t>
            </a:r>
          </a:p>
          <a:p>
            <a:r>
              <a:rPr lang="en-US" altLang="en-US" sz="1500" b="1">
                <a:latin typeface="Arial" charset="0"/>
              </a:rPr>
              <a:t>	iny		; increment 100</a:t>
            </a:r>
            <a:r>
              <a:rPr lang="en-US" altLang="en-US" sz="1500" b="1" baseline="30000">
                <a:latin typeface="Arial" charset="0"/>
              </a:rPr>
              <a:t>th</a:t>
            </a:r>
            <a:r>
              <a:rPr lang="en-US" altLang="en-US" sz="1500" b="1">
                <a:latin typeface="Arial" charset="0"/>
              </a:rPr>
              <a:t> digit</a:t>
            </a:r>
          </a:p>
          <a:p>
            <a:r>
              <a:rPr lang="en-US" altLang="en-US" sz="1500" b="1">
                <a:latin typeface="Arial" charset="0"/>
              </a:rPr>
              <a:t>	cpy     #zero+10	; as long as not 10, re-initialize pointer</a:t>
            </a:r>
          </a:p>
          <a:p>
            <a:r>
              <a:rPr lang="en-US" altLang="en-US" sz="1500" b="1">
                <a:latin typeface="Arial" charset="0"/>
              </a:rPr>
              <a:t>	bne     cont2	 ; for unit &amp; 10</a:t>
            </a:r>
            <a:r>
              <a:rPr lang="en-US" altLang="en-US" sz="1500" b="1" baseline="30000">
                <a:latin typeface="Arial" charset="0"/>
              </a:rPr>
              <a:t>th</a:t>
            </a:r>
            <a:r>
              <a:rPr lang="en-US" altLang="en-US" sz="1500" b="1">
                <a:latin typeface="Arial" charset="0"/>
              </a:rPr>
              <a:t> digits, continue refreshing</a:t>
            </a:r>
          </a:p>
          <a:p>
            <a:r>
              <a:rPr lang="en-US" altLang="en-US" sz="1500" b="1">
                <a:latin typeface="Arial" charset="0"/>
              </a:rPr>
              <a:t>	ldy     ad1		; get 1000</a:t>
            </a:r>
            <a:r>
              <a:rPr lang="en-US" altLang="en-US" sz="1500" b="1" baseline="30000">
                <a:latin typeface="Arial" charset="0"/>
              </a:rPr>
              <a:t>th</a:t>
            </a:r>
            <a:r>
              <a:rPr lang="en-US" altLang="en-US" sz="1500" b="1">
                <a:latin typeface="Arial" charset="0"/>
              </a:rPr>
              <a:t> digit</a:t>
            </a:r>
          </a:p>
          <a:p>
            <a:r>
              <a:rPr lang="en-US" altLang="en-US" sz="1500" b="1">
                <a:latin typeface="Arial" charset="0"/>
              </a:rPr>
              <a:t>	iny		; increment 1000</a:t>
            </a:r>
            <a:r>
              <a:rPr lang="en-US" altLang="en-US" sz="1500" b="1" baseline="30000">
                <a:latin typeface="Arial" charset="0"/>
              </a:rPr>
              <a:t>th</a:t>
            </a:r>
            <a:r>
              <a:rPr lang="en-US" altLang="en-US" sz="1500" b="1">
                <a:latin typeface="Arial" charset="0"/>
              </a:rPr>
              <a:t> digit</a:t>
            </a:r>
          </a:p>
          <a:p>
            <a:r>
              <a:rPr lang="en-US" altLang="en-US" sz="1500" b="1">
                <a:latin typeface="Arial" charset="0"/>
              </a:rPr>
              <a:t>	cpy     #zero+10	; as long as not 10, re-initialize pointer for</a:t>
            </a:r>
          </a:p>
          <a:p>
            <a:r>
              <a:rPr lang="en-US" altLang="en-US" sz="1500" b="1">
                <a:latin typeface="Arial" charset="0"/>
              </a:rPr>
              <a:t>	bne     cont1	 ; unit, 10</a:t>
            </a:r>
            <a:r>
              <a:rPr lang="en-US" altLang="en-US" sz="1500" b="1" baseline="30000">
                <a:latin typeface="Arial" charset="0"/>
              </a:rPr>
              <a:t>th</a:t>
            </a:r>
            <a:r>
              <a:rPr lang="en-US" altLang="en-US" sz="1500" b="1">
                <a:latin typeface="Arial" charset="0"/>
              </a:rPr>
              <a:t>, &amp; 100</a:t>
            </a:r>
            <a:r>
              <a:rPr lang="en-US" altLang="en-US" sz="1500" b="1" baseline="30000">
                <a:latin typeface="Arial" charset="0"/>
              </a:rPr>
              <a:t>th</a:t>
            </a:r>
            <a:r>
              <a:rPr lang="en-US" altLang="en-US" sz="1500" b="1">
                <a:latin typeface="Arial" charset="0"/>
              </a:rPr>
              <a:t> digits, continue refreshing</a:t>
            </a:r>
          </a:p>
          <a:p>
            <a:r>
              <a:rPr lang="en-US" altLang="en-US" sz="1500" b="1">
                <a:latin typeface="Arial" charset="0"/>
              </a:rPr>
              <a:t>	swi</a:t>
            </a:r>
          </a:p>
          <a:p>
            <a:r>
              <a:rPr lang="en-US" altLang="en-US" sz="1500" b="1">
                <a:latin typeface="Arial" charset="0"/>
              </a:rPr>
              <a:t>cont1   	movb    0,y,dig1	; update 1000</a:t>
            </a:r>
            <a:r>
              <a:rPr lang="en-US" altLang="en-US" sz="1500" b="1" baseline="30000">
                <a:latin typeface="Arial" charset="0"/>
              </a:rPr>
              <a:t>th</a:t>
            </a:r>
            <a:r>
              <a:rPr lang="en-US" altLang="en-US" sz="1500" b="1">
                <a:latin typeface="Arial" charset="0"/>
              </a:rPr>
              <a:t> digit</a:t>
            </a:r>
          </a:p>
          <a:p>
            <a:r>
              <a:rPr lang="en-US" altLang="en-US" sz="1500" b="1">
                <a:latin typeface="Arial" charset="0"/>
              </a:rPr>
              <a:t>	sty     ad1		; save 1000</a:t>
            </a:r>
            <a:r>
              <a:rPr lang="en-US" altLang="en-US" sz="1500" b="1" baseline="30000">
                <a:latin typeface="Arial" charset="0"/>
              </a:rPr>
              <a:t>th</a:t>
            </a:r>
            <a:r>
              <a:rPr lang="en-US" altLang="en-US" sz="1500" b="1">
                <a:latin typeface="Arial" charset="0"/>
              </a:rPr>
              <a:t> digit pointer</a:t>
            </a:r>
          </a:p>
          <a:p>
            <a:r>
              <a:rPr lang="en-US" altLang="en-US" sz="1500" b="1">
                <a:latin typeface="Arial" charset="0"/>
              </a:rPr>
              <a:t>	ldy     #zero	; update digit 100</a:t>
            </a:r>
            <a:r>
              <a:rPr lang="en-US" altLang="en-US" sz="1500" b="1" baseline="30000">
                <a:latin typeface="Arial" charset="0"/>
              </a:rPr>
              <a:t>th</a:t>
            </a:r>
            <a:r>
              <a:rPr lang="en-US" altLang="en-US" sz="1500" b="1">
                <a:latin typeface="Arial" charset="0"/>
              </a:rPr>
              <a:t> to zero</a:t>
            </a:r>
          </a:p>
          <a:p>
            <a:r>
              <a:rPr lang="en-US" altLang="en-US" sz="1500" b="1">
                <a:latin typeface="Arial" charset="0"/>
              </a:rPr>
              <a:t>cont2   	movb    0,y,dig2	 ;</a:t>
            </a:r>
          </a:p>
          <a:p>
            <a:r>
              <a:rPr lang="en-US" altLang="en-US" sz="1500" b="1">
                <a:latin typeface="Arial" charset="0"/>
              </a:rPr>
              <a:t>	sty     ad2		; save 100</a:t>
            </a:r>
            <a:r>
              <a:rPr lang="en-US" altLang="en-US" sz="1500" b="1" baseline="30000">
                <a:latin typeface="Arial" charset="0"/>
              </a:rPr>
              <a:t>th</a:t>
            </a:r>
            <a:r>
              <a:rPr lang="en-US" altLang="en-US" sz="1500" b="1">
                <a:latin typeface="Arial" charset="0"/>
              </a:rPr>
              <a:t> digit pointer</a:t>
            </a:r>
          </a:p>
          <a:p>
            <a:r>
              <a:rPr lang="en-US" altLang="en-US" sz="1500" b="1">
                <a:latin typeface="Arial" charset="0"/>
              </a:rPr>
              <a:t>	ldy     #zero	; update digit 10</a:t>
            </a:r>
            <a:r>
              <a:rPr lang="en-US" altLang="en-US" sz="1500" b="1" baseline="30000">
                <a:latin typeface="Arial" charset="0"/>
              </a:rPr>
              <a:t>th</a:t>
            </a:r>
            <a:r>
              <a:rPr lang="en-US" altLang="en-US" sz="1500" b="1">
                <a:latin typeface="Arial" charset="0"/>
              </a:rPr>
              <a:t> to zero</a:t>
            </a:r>
          </a:p>
          <a:p>
            <a:r>
              <a:rPr lang="en-US" altLang="en-US" sz="1500" b="1">
                <a:latin typeface="Arial" charset="0"/>
              </a:rPr>
              <a:t>cont3   	movb    0,y,dig3	 ;</a:t>
            </a:r>
          </a:p>
          <a:p>
            <a:r>
              <a:rPr lang="en-US" altLang="en-US" sz="1500" b="1">
                <a:latin typeface="Arial" charset="0"/>
              </a:rPr>
              <a:t>	sty     ad3		; save 10</a:t>
            </a:r>
            <a:r>
              <a:rPr lang="en-US" altLang="en-US" sz="1500" b="1" baseline="30000">
                <a:latin typeface="Arial" charset="0"/>
              </a:rPr>
              <a:t>th</a:t>
            </a:r>
            <a:r>
              <a:rPr lang="en-US" altLang="en-US" sz="1500" b="1">
                <a:latin typeface="Arial" charset="0"/>
              </a:rPr>
              <a:t> digit pointer</a:t>
            </a:r>
          </a:p>
          <a:p>
            <a:r>
              <a:rPr lang="en-US" altLang="en-US" sz="1500" b="1">
                <a:latin typeface="Arial" charset="0"/>
              </a:rPr>
              <a:t>	ldy     #zero	; update unit digit to zero</a:t>
            </a:r>
          </a:p>
          <a:p>
            <a:r>
              <a:rPr lang="en-US" altLang="en-US" sz="1500" b="1">
                <a:latin typeface="Arial" charset="0"/>
              </a:rPr>
              <a:t>cont4   	movb    0,y,dig4	 ;</a:t>
            </a:r>
          </a:p>
          <a:p>
            <a:r>
              <a:rPr lang="en-US" altLang="en-US" sz="1500" b="1">
                <a:latin typeface="Arial" charset="0"/>
              </a:rPr>
              <a:t>	jmp     repeat	; go back to refresh all 4 digits</a:t>
            </a:r>
          </a:p>
        </p:txBody>
      </p:sp>
      <p:sp>
        <p:nvSpPr>
          <p:cNvPr id="6554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554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55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CE919A2-741C-4CA8-8C61-2A23BD190A45}" type="slidenum">
              <a:rPr lang="en-US" altLang="en-US" sz="1600">
                <a:solidFill>
                  <a:srgbClr val="C00000"/>
                </a:solidFill>
              </a:rPr>
              <a:pPr/>
              <a:t>56</a:t>
            </a:fld>
            <a:endParaRPr lang="en-US" altLang="en-US" sz="1600" b="0" i="0">
              <a:solidFill>
                <a:srgbClr val="C00000"/>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Simple I/O Devices </a:t>
            </a:r>
            <a:r>
              <a:rPr lang="en-US" altLang="en-US" sz="1600" i="1" u="sng">
                <a:solidFill>
                  <a:srgbClr val="C00000"/>
                </a:solidFill>
              </a:rPr>
              <a:t>cont’d …</a:t>
            </a:r>
            <a:r>
              <a:rPr lang="en-US" altLang="en-US" sz="1600" u="sng">
                <a:solidFill>
                  <a:srgbClr val="C00000"/>
                </a:solidFill>
              </a:rPr>
              <a:t> </a:t>
            </a:r>
          </a:p>
        </p:txBody>
      </p:sp>
      <p:sp>
        <p:nvSpPr>
          <p:cNvPr id="66563" name="Text Box 4"/>
          <p:cNvSpPr txBox="1">
            <a:spLocks noChangeArrowheads="1"/>
          </p:cNvSpPr>
          <p:nvPr/>
        </p:nvSpPr>
        <p:spPr bwMode="auto">
          <a:xfrm>
            <a:off x="914400" y="852488"/>
            <a:ext cx="7315200" cy="5319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t>d_1ms   	ldx	#6000		; 6000 x 4 = 24,000 cycles = 1ms</a:t>
            </a:r>
          </a:p>
          <a:p>
            <a:r>
              <a:rPr lang="en-US" altLang="en-US" sz="1800" b="1"/>
              <a:t>dly	dex			; 1 cycle</a:t>
            </a:r>
          </a:p>
          <a:p>
            <a:r>
              <a:rPr lang="en-US" altLang="en-US" sz="1800" b="1"/>
              <a:t>	bne	dly		; 3 cycles</a:t>
            </a:r>
          </a:p>
          <a:p>
            <a:r>
              <a:rPr lang="en-US" altLang="en-US" sz="1800" b="1"/>
              <a:t>	rts</a:t>
            </a:r>
          </a:p>
          <a:p>
            <a:endParaRPr lang="en-US" altLang="en-US" sz="1800" b="1"/>
          </a:p>
          <a:p>
            <a:r>
              <a:rPr lang="en-US" altLang="en-US" sz="1800" b="1"/>
              <a:t>* segment pattern</a:t>
            </a:r>
          </a:p>
          <a:p>
            <a:r>
              <a:rPr lang="en-US" altLang="en-US" sz="1800" b="1"/>
              <a:t>zero	fcb     	$3f,$06,$5b,$4f,$66,$6d,$7d,$07	; 0-7</a:t>
            </a:r>
          </a:p>
          <a:p>
            <a:r>
              <a:rPr lang="en-US" altLang="en-US" sz="1800" b="1"/>
              <a:t>*		 0,  1,  2,  3,  4,  5,  6,  7</a:t>
            </a:r>
          </a:p>
          <a:p>
            <a:r>
              <a:rPr lang="en-US" altLang="en-US" sz="1800" b="1"/>
              <a:t>        	fcb     	$7f,$6f,$77,$7c,$39,$5e,$79,$71	; 8-$0f</a:t>
            </a:r>
          </a:p>
          <a:p>
            <a:r>
              <a:rPr lang="en-US" altLang="en-US" sz="1800" b="1"/>
              <a:t>*		 8,  9,  A,  b,  C,  d,  E,  F</a:t>
            </a:r>
          </a:p>
          <a:p>
            <a:r>
              <a:rPr lang="en-US" altLang="en-US" sz="1800" b="1"/>
              <a:t>dig1    	rmb     1</a:t>
            </a:r>
          </a:p>
          <a:p>
            <a:r>
              <a:rPr lang="en-US" altLang="en-US" sz="1800" b="1"/>
              <a:t>dig2    	rmb     1</a:t>
            </a:r>
          </a:p>
          <a:p>
            <a:r>
              <a:rPr lang="en-US" altLang="en-US" sz="1800" b="1"/>
              <a:t>dig3    	rmb     1</a:t>
            </a:r>
          </a:p>
          <a:p>
            <a:r>
              <a:rPr lang="en-US" altLang="en-US" sz="1800" b="1"/>
              <a:t>dig4    	rmb     1</a:t>
            </a:r>
          </a:p>
          <a:p>
            <a:r>
              <a:rPr lang="en-US" altLang="en-US" sz="1800" b="1"/>
              <a:t>ad3     	rmb     2</a:t>
            </a:r>
          </a:p>
          <a:p>
            <a:r>
              <a:rPr lang="en-US" altLang="en-US" sz="1800" b="1"/>
              <a:t>ad2     	rmb     2</a:t>
            </a:r>
          </a:p>
          <a:p>
            <a:r>
              <a:rPr lang="en-US" altLang="en-US" sz="1800" b="1"/>
              <a:t>ad1     	rmb     2</a:t>
            </a:r>
          </a:p>
          <a:p>
            <a:endParaRPr lang="en-US" altLang="en-US" sz="1800" b="1"/>
          </a:p>
          <a:p>
            <a:r>
              <a:rPr lang="en-US" altLang="en-US" sz="1800" b="1"/>
              <a:t>	end</a:t>
            </a:r>
          </a:p>
        </p:txBody>
      </p:sp>
      <p:sp>
        <p:nvSpPr>
          <p:cNvPr id="6656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656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65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69B331D-E653-4EF7-B6DE-F6D6FE264A3A}" type="slidenum">
              <a:rPr lang="en-US" altLang="en-US" sz="1600">
                <a:solidFill>
                  <a:srgbClr val="C00000"/>
                </a:solidFill>
              </a:rPr>
              <a:pPr/>
              <a:t>57</a:t>
            </a:fld>
            <a:endParaRPr lang="en-US" altLang="en-US" sz="1600" b="0" i="0">
              <a:solidFill>
                <a:srgbClr val="C0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8A541-3DA6-4DEE-9403-200DA37B5278}"/>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742F35EC-905B-4625-8D6C-5460F5400B35}"/>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A26AD1A2-8025-42A5-A94C-4DE76F756EDE}"/>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58</a:t>
            </a:fld>
            <a:endParaRPr lang="en-US" b="0" i="0" dirty="0"/>
          </a:p>
        </p:txBody>
      </p:sp>
      <p:sp>
        <p:nvSpPr>
          <p:cNvPr id="5" name="TextBox 4">
            <a:extLst>
              <a:ext uri="{FF2B5EF4-FFF2-40B4-BE49-F238E27FC236}">
                <a16:creationId xmlns:a16="http://schemas.microsoft.com/office/drawing/2014/main" id="{E197E9AB-9668-428C-97F1-361E38D7C124}"/>
              </a:ext>
            </a:extLst>
          </p:cNvPr>
          <p:cNvSpPr txBox="1"/>
          <p:nvPr/>
        </p:nvSpPr>
        <p:spPr>
          <a:xfrm>
            <a:off x="609600" y="152400"/>
            <a:ext cx="8229600" cy="6340197"/>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Set 7-segment module to Count up to '9999'                                  *</a:t>
            </a:r>
          </a:p>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#include	C:\Dragon12P\Examples\Reg9s12.h 	; include register equates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ORG  	$1000</a:t>
            </a:r>
          </a:p>
          <a:p>
            <a:r>
              <a:rPr lang="en-US" sz="1400" dirty="0">
                <a:latin typeface="Arial" panose="020B0604020202020204" pitchFamily="34" charset="0"/>
                <a:cs typeface="Arial" panose="020B0604020202020204" pitchFamily="34" charset="0"/>
              </a:rPr>
              <a:t>	MOVB  	#$</a:t>
            </a:r>
            <a:r>
              <a:rPr lang="en-US" sz="1400" dirty="0" err="1">
                <a:latin typeface="Arial" panose="020B0604020202020204" pitchFamily="34" charset="0"/>
                <a:cs typeface="Arial" panose="020B0604020202020204" pitchFamily="34" charset="0"/>
              </a:rPr>
              <a:t>FF,ddrb</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portb</a:t>
            </a:r>
            <a:r>
              <a:rPr lang="en-US" sz="1400" dirty="0">
                <a:latin typeface="Arial" panose="020B0604020202020204" pitchFamily="34" charset="0"/>
                <a:cs typeface="Arial" panose="020B0604020202020204" pitchFamily="34" charset="0"/>
              </a:rPr>
              <a:t> = output</a:t>
            </a:r>
          </a:p>
          <a:p>
            <a:r>
              <a:rPr lang="en-US" sz="1400" dirty="0">
                <a:latin typeface="Arial" panose="020B0604020202020204" pitchFamily="34" charset="0"/>
                <a:cs typeface="Arial" panose="020B0604020202020204" pitchFamily="34" charset="0"/>
              </a:rPr>
              <a:t>        	MOVB   	#$</a:t>
            </a:r>
            <a:r>
              <a:rPr lang="en-US" sz="1400" dirty="0" err="1">
                <a:latin typeface="Arial" panose="020B0604020202020204" pitchFamily="34" charset="0"/>
                <a:cs typeface="Arial" panose="020B0604020202020204" pitchFamily="34" charset="0"/>
              </a:rPr>
              <a:t>FF,ddrp</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portp</a:t>
            </a:r>
            <a:r>
              <a:rPr lang="en-US" sz="1400" dirty="0">
                <a:latin typeface="Arial" panose="020B0604020202020204" pitchFamily="34" charset="0"/>
                <a:cs typeface="Arial" panose="020B0604020202020204" pitchFamily="34" charset="0"/>
              </a:rPr>
              <a:t> = output</a:t>
            </a:r>
          </a:p>
          <a:p>
            <a:r>
              <a:rPr lang="en-US" sz="1400" dirty="0">
                <a:latin typeface="Arial" panose="020B0604020202020204" pitchFamily="34" charset="0"/>
                <a:cs typeface="Arial" panose="020B0604020202020204" pitchFamily="34" charset="0"/>
              </a:rPr>
              <a:t>        	MOVB  	#$</a:t>
            </a:r>
            <a:r>
              <a:rPr lang="en-US" sz="1400" dirty="0" err="1">
                <a:latin typeface="Arial" panose="020B0604020202020204" pitchFamily="34" charset="0"/>
                <a:cs typeface="Arial" panose="020B0604020202020204" pitchFamily="34" charset="0"/>
              </a:rPr>
              <a:t>FF,ptp</a:t>
            </a:r>
            <a:r>
              <a:rPr lang="en-US" sz="1400" dirty="0">
                <a:latin typeface="Arial" panose="020B0604020202020204" pitchFamily="34" charset="0"/>
                <a:cs typeface="Arial" panose="020B0604020202020204" pitchFamily="34" charset="0"/>
              </a:rPr>
              <a:t>                		; turn off 7-segment displays</a:t>
            </a:r>
          </a:p>
          <a:p>
            <a:r>
              <a:rPr lang="en-US" sz="1400" dirty="0">
                <a:latin typeface="Arial" panose="020B0604020202020204" pitchFamily="34" charset="0"/>
                <a:cs typeface="Arial" panose="020B0604020202020204" pitchFamily="34" charset="0"/>
              </a:rPr>
              <a:t>        	CLR   	</a:t>
            </a:r>
            <a:r>
              <a:rPr lang="en-US" sz="1400" dirty="0" err="1">
                <a:latin typeface="Arial" panose="020B0604020202020204" pitchFamily="34" charset="0"/>
                <a:cs typeface="Arial" panose="020B0604020202020204" pitchFamily="34" charset="0"/>
              </a:rPr>
              <a:t>ddrh</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porth</a:t>
            </a:r>
            <a:r>
              <a:rPr lang="en-US" sz="1400" dirty="0">
                <a:latin typeface="Arial" panose="020B0604020202020204" pitchFamily="34" charset="0"/>
                <a:cs typeface="Arial" panose="020B0604020202020204" pitchFamily="34" charset="0"/>
              </a:rPr>
              <a:t> = input</a:t>
            </a:r>
          </a:p>
          <a:p>
            <a:r>
              <a:rPr lang="en-US" sz="1400" dirty="0">
                <a:latin typeface="Arial" panose="020B0604020202020204" pitchFamily="34" charset="0"/>
                <a:cs typeface="Arial" panose="020B0604020202020204" pitchFamily="34" charset="0"/>
              </a:rPr>
              <a:t>        	BSET    	ddrj,$02                		; bit 1 of port j is output</a:t>
            </a:r>
          </a:p>
          <a:p>
            <a:r>
              <a:rPr lang="en-US" sz="1400" dirty="0">
                <a:latin typeface="Arial" panose="020B0604020202020204" pitchFamily="34" charset="0"/>
                <a:cs typeface="Arial" panose="020B0604020202020204" pitchFamily="34" charset="0"/>
              </a:rPr>
              <a:t>        	BSET    	ptj,$02                 		; disable LEDs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873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8A541-3DA6-4DEE-9403-200DA37B5278}"/>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742F35EC-905B-4625-8D6C-5460F5400B35}"/>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A26AD1A2-8025-42A5-A94C-4DE76F756EDE}"/>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59</a:t>
            </a:fld>
            <a:endParaRPr lang="en-US" b="0" i="0" dirty="0"/>
          </a:p>
        </p:txBody>
      </p:sp>
      <p:sp>
        <p:nvSpPr>
          <p:cNvPr id="5" name="TextBox 4">
            <a:extLst>
              <a:ext uri="{FF2B5EF4-FFF2-40B4-BE49-F238E27FC236}">
                <a16:creationId xmlns:a16="http://schemas.microsoft.com/office/drawing/2014/main" id="{E197E9AB-9668-428C-97F1-361E38D7C124}"/>
              </a:ext>
            </a:extLst>
          </p:cNvPr>
          <p:cNvSpPr txBox="1"/>
          <p:nvPr/>
        </p:nvSpPr>
        <p:spPr>
          <a:xfrm>
            <a:off x="609600" y="76200"/>
            <a:ext cx="8229600" cy="6555641"/>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 	LDAA 	dig1                    		; get rid of leading zeros</a:t>
            </a:r>
          </a:p>
          <a:p>
            <a:r>
              <a:rPr lang="en-US" sz="1400" dirty="0">
                <a:latin typeface="Arial" panose="020B0604020202020204" pitchFamily="34" charset="0"/>
                <a:cs typeface="Arial" panose="020B0604020202020204" pitchFamily="34" charset="0"/>
              </a:rPr>
              <a:t>        	CMPA    	#$3F                     		 ;</a:t>
            </a:r>
          </a:p>
          <a:p>
            <a:r>
              <a:rPr lang="en-US" sz="1400" dirty="0">
                <a:latin typeface="Arial" panose="020B0604020202020204" pitchFamily="34" charset="0"/>
                <a:cs typeface="Arial" panose="020B0604020202020204" pitchFamily="34" charset="0"/>
              </a:rPr>
              <a:t>        	BNE     	</a:t>
            </a:r>
            <a:r>
              <a:rPr lang="en-US" sz="1400" dirty="0" err="1">
                <a:latin typeface="Arial" panose="020B0604020202020204" pitchFamily="34" charset="0"/>
                <a:cs typeface="Arial" panose="020B0604020202020204" pitchFamily="34" charset="0"/>
              </a:rPr>
              <a:t>cont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MOVB    	#0,dig1                    		   ;</a:t>
            </a:r>
          </a:p>
          <a:p>
            <a:r>
              <a:rPr lang="en-US" sz="1400" dirty="0">
                <a:latin typeface="Arial" panose="020B0604020202020204" pitchFamily="34" charset="0"/>
                <a:cs typeface="Arial" panose="020B0604020202020204" pitchFamily="34" charset="0"/>
              </a:rPr>
              <a:t>        	LDAA    	dig2                        		    ;</a:t>
            </a:r>
          </a:p>
          <a:p>
            <a:r>
              <a:rPr lang="en-US" sz="1400" dirty="0">
                <a:latin typeface="Arial" panose="020B0604020202020204" pitchFamily="34" charset="0"/>
                <a:cs typeface="Arial" panose="020B0604020202020204" pitchFamily="34" charset="0"/>
              </a:rPr>
              <a:t>        	CMPA    	#$3F                         		     ;</a:t>
            </a:r>
          </a:p>
          <a:p>
            <a:r>
              <a:rPr lang="en-US" sz="1400" dirty="0">
                <a:latin typeface="Arial" panose="020B0604020202020204" pitchFamily="34" charset="0"/>
                <a:cs typeface="Arial" panose="020B0604020202020204" pitchFamily="34" charset="0"/>
              </a:rPr>
              <a:t>        	BNE     	</a:t>
            </a:r>
            <a:r>
              <a:rPr lang="en-US" sz="1400" dirty="0" err="1">
                <a:latin typeface="Arial" panose="020B0604020202020204" pitchFamily="34" charset="0"/>
                <a:cs typeface="Arial" panose="020B0604020202020204" pitchFamily="34" charset="0"/>
              </a:rPr>
              <a:t>cont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MOVB    	#0,dig2                        		       ;</a:t>
            </a:r>
          </a:p>
          <a:p>
            <a:r>
              <a:rPr lang="en-US" sz="1400" dirty="0">
                <a:latin typeface="Arial" panose="020B0604020202020204" pitchFamily="34" charset="0"/>
                <a:cs typeface="Arial" panose="020B0604020202020204" pitchFamily="34" charset="0"/>
              </a:rPr>
              <a:t>        	LDAA    	dig3                            		        ;</a:t>
            </a:r>
          </a:p>
          <a:p>
            <a:r>
              <a:rPr lang="en-US" sz="1400" dirty="0">
                <a:latin typeface="Arial" panose="020B0604020202020204" pitchFamily="34" charset="0"/>
                <a:cs typeface="Arial" panose="020B0604020202020204" pitchFamily="34" charset="0"/>
              </a:rPr>
              <a:t>        	CMPA    	#$3F                             	         ;</a:t>
            </a:r>
          </a:p>
          <a:p>
            <a:r>
              <a:rPr lang="en-US" sz="1400" dirty="0">
                <a:latin typeface="Arial" panose="020B0604020202020204" pitchFamily="34" charset="0"/>
                <a:cs typeface="Arial" panose="020B0604020202020204" pitchFamily="34" charset="0"/>
              </a:rPr>
              <a:t>        	BNE     	</a:t>
            </a:r>
            <a:r>
              <a:rPr lang="en-US" sz="1400" dirty="0" err="1">
                <a:latin typeface="Arial" panose="020B0604020202020204" pitchFamily="34" charset="0"/>
                <a:cs typeface="Arial" panose="020B0604020202020204" pitchFamily="34" charset="0"/>
              </a:rPr>
              <a:t>cont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MOVB    	#0,dig3                            	           ;</a:t>
            </a:r>
          </a:p>
          <a:p>
            <a:r>
              <a:rPr lang="en-US" sz="1400" dirty="0" err="1">
                <a:latin typeface="Arial" panose="020B0604020202020204" pitchFamily="34" charset="0"/>
                <a:cs typeface="Arial" panose="020B0604020202020204" pitchFamily="34" charset="0"/>
              </a:rPr>
              <a:t>cont</a:t>
            </a:r>
            <a:r>
              <a:rPr lang="en-US" sz="1400" dirty="0">
                <a:latin typeface="Arial" panose="020B0604020202020204" pitchFamily="34" charset="0"/>
                <a:cs typeface="Arial" panose="020B0604020202020204" pitchFamily="34" charset="0"/>
              </a:rPr>
              <a:t>  	LDAB    	</a:t>
            </a:r>
            <a:r>
              <a:rPr lang="en-US" sz="1400" dirty="0" err="1">
                <a:latin typeface="Arial" panose="020B0604020202020204" pitchFamily="34" charset="0"/>
                <a:cs typeface="Arial" panose="020B0604020202020204" pitchFamily="34" charset="0"/>
              </a:rPr>
              <a:t>pth</a:t>
            </a:r>
            <a:r>
              <a:rPr lang="en-US" sz="1400" dirty="0">
                <a:latin typeface="Arial" panose="020B0604020202020204" pitchFamily="34" charset="0"/>
                <a:cs typeface="Arial" panose="020B0604020202020204" pitchFamily="34" charset="0"/>
              </a:rPr>
              <a:t>                        		; set the speed</a:t>
            </a:r>
          </a:p>
          <a:p>
            <a:r>
              <a:rPr lang="en-US" sz="1400" dirty="0">
                <a:latin typeface="Arial" panose="020B0604020202020204" pitchFamily="34" charset="0"/>
                <a:cs typeface="Arial" panose="020B0604020202020204" pitchFamily="34" charset="0"/>
              </a:rPr>
              <a:t>redo  	MOVB 	dig4,portb                    		; get unit digit</a:t>
            </a:r>
          </a:p>
          <a:p>
            <a:r>
              <a:rPr lang="en-US" sz="1400" dirty="0">
                <a:latin typeface="Arial" panose="020B0604020202020204" pitchFamily="34" charset="0"/>
                <a:cs typeface="Arial" panose="020B0604020202020204" pitchFamily="34" charset="0"/>
              </a:rPr>
              <a:t>        	BCLR   	ptp,$08                        		; turn on digit 4</a:t>
            </a:r>
          </a:p>
          <a:p>
            <a:r>
              <a:rPr lang="en-US" sz="1400" dirty="0">
                <a:latin typeface="Arial" panose="020B0604020202020204" pitchFamily="34" charset="0"/>
                <a:cs typeface="Arial" panose="020B0604020202020204" pitchFamily="34" charset="0"/>
              </a:rPr>
              <a:t>        	JSR     	d_1ms                          		; delay 1 </a:t>
            </a:r>
            <a:r>
              <a:rPr lang="en-US" sz="1400" dirty="0" err="1">
                <a:latin typeface="Arial" panose="020B0604020202020204" pitchFamily="34" charset="0"/>
                <a:cs typeface="Arial" panose="020B0604020202020204" pitchFamily="34" charset="0"/>
              </a:rPr>
              <a:t>ms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BSET    	ptp,$08                     		; turn off digit 4</a:t>
            </a:r>
          </a:p>
          <a:p>
            <a:r>
              <a:rPr lang="en-US" sz="1400" dirty="0">
                <a:latin typeface="Arial" panose="020B0604020202020204" pitchFamily="34" charset="0"/>
                <a:cs typeface="Arial" panose="020B0604020202020204" pitchFamily="34" charset="0"/>
              </a:rPr>
              <a:t>        	MOVB    	dig3,portb                    		; get 10th digit</a:t>
            </a:r>
          </a:p>
          <a:p>
            <a:r>
              <a:rPr lang="en-US" sz="1400" dirty="0">
                <a:latin typeface="Arial" panose="020B0604020202020204" pitchFamily="34" charset="0"/>
                <a:cs typeface="Arial" panose="020B0604020202020204" pitchFamily="34" charset="0"/>
              </a:rPr>
              <a:t>        	BCLR   	ptp,$04                        		; turn on digit 3</a:t>
            </a:r>
          </a:p>
          <a:p>
            <a:r>
              <a:rPr lang="en-US" sz="1400" dirty="0">
                <a:latin typeface="Arial" panose="020B0604020202020204" pitchFamily="34" charset="0"/>
                <a:cs typeface="Arial" panose="020B0604020202020204" pitchFamily="34" charset="0"/>
              </a:rPr>
              <a:t>        	JSR     	d_1ms                          		; delay 1 </a:t>
            </a:r>
            <a:r>
              <a:rPr lang="en-US" sz="1400" dirty="0" err="1">
                <a:latin typeface="Arial" panose="020B0604020202020204" pitchFamily="34" charset="0"/>
                <a:cs typeface="Arial" panose="020B0604020202020204" pitchFamily="34" charset="0"/>
              </a:rPr>
              <a:t>ms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BSET    	ptp,$04                      		; turn off digit 3</a:t>
            </a:r>
          </a:p>
          <a:p>
            <a:r>
              <a:rPr lang="en-US" sz="1400" dirty="0">
                <a:latin typeface="Arial" panose="020B0604020202020204" pitchFamily="34" charset="0"/>
                <a:cs typeface="Arial" panose="020B0604020202020204" pitchFamily="34" charset="0"/>
              </a:rPr>
              <a:t>        	MOVB    	dig2,portb                    		; get 100th digit</a:t>
            </a:r>
          </a:p>
          <a:p>
            <a:r>
              <a:rPr lang="en-US" sz="1400" dirty="0">
                <a:latin typeface="Arial" panose="020B0604020202020204" pitchFamily="34" charset="0"/>
                <a:cs typeface="Arial" panose="020B0604020202020204" pitchFamily="34" charset="0"/>
              </a:rPr>
              <a:t>        	BCLR   	ptp,$02                      		; turn on digit 2</a:t>
            </a:r>
          </a:p>
          <a:p>
            <a:r>
              <a:rPr lang="en-US" sz="1400" dirty="0">
                <a:latin typeface="Arial" panose="020B0604020202020204" pitchFamily="34" charset="0"/>
                <a:cs typeface="Arial" panose="020B0604020202020204" pitchFamily="34" charset="0"/>
              </a:rPr>
              <a:t>        	JSR     	d_1ms                          		; delay 1 </a:t>
            </a:r>
            <a:r>
              <a:rPr lang="en-US" sz="1400" dirty="0" err="1">
                <a:latin typeface="Arial" panose="020B0604020202020204" pitchFamily="34" charset="0"/>
                <a:cs typeface="Arial" panose="020B0604020202020204" pitchFamily="34" charset="0"/>
              </a:rPr>
              <a:t>ms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BSET    	ptp,$02                      		; turn off digit 2</a:t>
            </a:r>
          </a:p>
          <a:p>
            <a:r>
              <a:rPr lang="en-US" sz="1400" dirty="0">
                <a:latin typeface="Arial" panose="020B0604020202020204" pitchFamily="34" charset="0"/>
                <a:cs typeface="Arial" panose="020B0604020202020204" pitchFamily="34" charset="0"/>
              </a:rPr>
              <a:t>        	MOVB    	dig1,portb                    		; get 1000th digit</a:t>
            </a:r>
          </a:p>
          <a:p>
            <a:r>
              <a:rPr lang="en-US" sz="1400" dirty="0">
                <a:latin typeface="Arial" panose="020B0604020202020204" pitchFamily="34" charset="0"/>
                <a:cs typeface="Arial" panose="020B0604020202020204" pitchFamily="34" charset="0"/>
              </a:rPr>
              <a:t>	BCLR  	ptp,$01                      		; turn on digit 1</a:t>
            </a:r>
          </a:p>
          <a:p>
            <a:r>
              <a:rPr lang="en-US" sz="1400" dirty="0">
                <a:latin typeface="Arial" panose="020B0604020202020204" pitchFamily="34" charset="0"/>
                <a:cs typeface="Arial" panose="020B0604020202020204" pitchFamily="34" charset="0"/>
              </a:rPr>
              <a:t>        	JSR     	d_1ms                          		; delay 1 </a:t>
            </a:r>
            <a:r>
              <a:rPr lang="en-US" sz="1400" dirty="0" err="1">
                <a:latin typeface="Arial" panose="020B0604020202020204" pitchFamily="34" charset="0"/>
                <a:cs typeface="Arial" panose="020B0604020202020204" pitchFamily="34" charset="0"/>
              </a:rPr>
              <a:t>ms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BSET    	ptp,$01                      		; turn off digit 1</a:t>
            </a:r>
          </a:p>
          <a:p>
            <a:r>
              <a:rPr lang="en-US" sz="1400" dirty="0">
                <a:latin typeface="Arial" panose="020B0604020202020204" pitchFamily="34" charset="0"/>
                <a:cs typeface="Arial" panose="020B0604020202020204" pitchFamily="34" charset="0"/>
              </a:rPr>
              <a:t>        	DBNE  	</a:t>
            </a:r>
            <a:r>
              <a:rPr lang="en-US" sz="1400" dirty="0" err="1">
                <a:latin typeface="Arial" panose="020B0604020202020204" pitchFamily="34" charset="0"/>
                <a:cs typeface="Arial" panose="020B0604020202020204" pitchFamily="34" charset="0"/>
              </a:rPr>
              <a:t>b,redo</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12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85800" y="3048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4000">
                <a:solidFill>
                  <a:srgbClr val="C00000"/>
                </a:solidFill>
              </a:rPr>
              <a:t>Port Registers</a:t>
            </a:r>
            <a:r>
              <a:rPr lang="en-US" altLang="en-US" sz="3600">
                <a:solidFill>
                  <a:srgbClr val="C00000"/>
                </a:solidFill>
              </a:rPr>
              <a:t> </a:t>
            </a:r>
          </a:p>
        </p:txBody>
      </p:sp>
      <p:sp>
        <p:nvSpPr>
          <p:cNvPr id="18435" name="Line 4"/>
          <p:cNvSpPr>
            <a:spLocks noChangeShapeType="1"/>
          </p:cNvSpPr>
          <p:nvPr/>
        </p:nvSpPr>
        <p:spPr bwMode="auto">
          <a:xfrm>
            <a:off x="609600" y="1066800"/>
            <a:ext cx="7924800" cy="0"/>
          </a:xfrm>
          <a:prstGeom prst="line">
            <a:avLst/>
          </a:prstGeom>
          <a:noFill/>
          <a:ln w="57150" cmpd="thinThick">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36" name="Rectangle 9"/>
          <p:cNvSpPr>
            <a:spLocks noChangeArrowheads="1"/>
          </p:cNvSpPr>
          <p:nvPr/>
        </p:nvSpPr>
        <p:spPr bwMode="auto">
          <a:xfrm>
            <a:off x="381000" y="12954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sz="2800" dirty="0"/>
              <a:t> All I/O ports (except PAD0 &amp; PAD1) have an associated </a:t>
            </a:r>
            <a:r>
              <a:rPr lang="en-US" altLang="en-US" sz="2800" i="1" dirty="0">
                <a:solidFill>
                  <a:srgbClr val="C00000"/>
                </a:solidFill>
              </a:rPr>
              <a:t>data direction register</a:t>
            </a:r>
            <a:r>
              <a:rPr lang="en-US" altLang="en-US" sz="2800" dirty="0">
                <a:solidFill>
                  <a:srgbClr val="C00000"/>
                </a:solidFill>
              </a:rPr>
              <a:t> </a:t>
            </a:r>
            <a:r>
              <a:rPr lang="en-US" altLang="en-US" sz="2800" dirty="0"/>
              <a:t>(DDR) and a </a:t>
            </a:r>
            <a:r>
              <a:rPr lang="en-US" altLang="en-US" sz="2800" i="1" dirty="0">
                <a:solidFill>
                  <a:srgbClr val="C00000"/>
                </a:solidFill>
              </a:rPr>
              <a:t>data register</a:t>
            </a:r>
            <a:r>
              <a:rPr lang="en-US" altLang="en-US" sz="2800" dirty="0"/>
              <a:t>.</a:t>
            </a:r>
          </a:p>
          <a:p>
            <a:pPr>
              <a:spcBef>
                <a:spcPct val="20000"/>
              </a:spcBef>
              <a:buClr>
                <a:srgbClr val="C00000"/>
              </a:buClr>
              <a:buFont typeface="Wingdings" pitchFamily="2" charset="2"/>
              <a:buChar char="Ø"/>
            </a:pPr>
            <a:r>
              <a:rPr lang="en-US" altLang="en-US" sz="2800" dirty="0"/>
              <a:t> To configure a pin for </a:t>
            </a:r>
            <a:r>
              <a:rPr lang="en-US" altLang="en-US" sz="2800" dirty="0">
                <a:solidFill>
                  <a:srgbClr val="C00000"/>
                </a:solidFill>
              </a:rPr>
              <a:t>output</a:t>
            </a:r>
            <a:r>
              <a:rPr lang="en-US" altLang="en-US" sz="2800" dirty="0"/>
              <a:t>, write a </a:t>
            </a:r>
            <a:r>
              <a:rPr lang="en-US" altLang="en-US" sz="2800" dirty="0">
                <a:solidFill>
                  <a:srgbClr val="C00000"/>
                </a:solidFill>
              </a:rPr>
              <a:t>1</a:t>
            </a:r>
            <a:r>
              <a:rPr lang="en-US" altLang="en-US" sz="2800" dirty="0"/>
              <a:t> to the corresponding bit in the </a:t>
            </a:r>
            <a:r>
              <a:rPr lang="en-US" altLang="en-US" sz="2800" i="1" dirty="0">
                <a:solidFill>
                  <a:srgbClr val="C00000"/>
                </a:solidFill>
              </a:rPr>
              <a:t>data direction register</a:t>
            </a:r>
            <a:r>
              <a:rPr lang="en-US" altLang="en-US" sz="2800" dirty="0"/>
              <a:t>.</a:t>
            </a:r>
          </a:p>
          <a:p>
            <a:pPr>
              <a:spcBef>
                <a:spcPct val="20000"/>
              </a:spcBef>
              <a:buClr>
                <a:srgbClr val="C00000"/>
              </a:buClr>
              <a:buFont typeface="Wingdings" pitchFamily="2" charset="2"/>
              <a:buChar char="Ø"/>
            </a:pPr>
            <a:r>
              <a:rPr lang="en-US" altLang="en-US" sz="2800" dirty="0"/>
              <a:t> To configure a pin for </a:t>
            </a:r>
            <a:r>
              <a:rPr lang="en-US" altLang="en-US" sz="2800" dirty="0">
                <a:solidFill>
                  <a:srgbClr val="C00000"/>
                </a:solidFill>
              </a:rPr>
              <a:t>input</a:t>
            </a:r>
            <a:r>
              <a:rPr lang="en-US" altLang="en-US" sz="2800" dirty="0"/>
              <a:t>, write a </a:t>
            </a:r>
            <a:r>
              <a:rPr lang="en-US" altLang="en-US" sz="2800" dirty="0">
                <a:solidFill>
                  <a:srgbClr val="C00000"/>
                </a:solidFill>
              </a:rPr>
              <a:t>0</a:t>
            </a:r>
            <a:r>
              <a:rPr lang="en-US" altLang="en-US" sz="2800" dirty="0"/>
              <a:t> to the corresponding bit in the </a:t>
            </a:r>
            <a:r>
              <a:rPr lang="en-US" altLang="en-US" sz="2800" i="1" dirty="0">
                <a:solidFill>
                  <a:srgbClr val="C00000"/>
                </a:solidFill>
              </a:rPr>
              <a:t>data direction register</a:t>
            </a:r>
            <a:r>
              <a:rPr lang="en-US" altLang="en-US" sz="2800" dirty="0"/>
              <a:t>.</a:t>
            </a:r>
          </a:p>
          <a:p>
            <a:pPr>
              <a:spcBef>
                <a:spcPct val="20000"/>
              </a:spcBef>
              <a:buClr>
                <a:srgbClr val="603000"/>
              </a:buClr>
              <a:buFont typeface="Wingdings" pitchFamily="2" charset="2"/>
              <a:buNone/>
            </a:pPr>
            <a:endParaRPr lang="en-US" altLang="en-US" sz="2000" dirty="0">
              <a:latin typeface="Arial" charset="0"/>
            </a:endParaRPr>
          </a:p>
          <a:p>
            <a:pPr>
              <a:spcBef>
                <a:spcPct val="20000"/>
              </a:spcBef>
              <a:buClr>
                <a:srgbClr val="603000"/>
              </a:buClr>
              <a:buFont typeface="Wingdings" pitchFamily="2" charset="2"/>
              <a:buNone/>
            </a:pPr>
            <a:r>
              <a:rPr lang="en-US" altLang="en-US" sz="2000" dirty="0">
                <a:latin typeface="Arial" charset="0"/>
              </a:rPr>
              <a:t>			MOVB	#$00,DDRA	;configure port A for input</a:t>
            </a:r>
          </a:p>
          <a:p>
            <a:pPr>
              <a:spcBef>
                <a:spcPct val="20000"/>
              </a:spcBef>
              <a:buClr>
                <a:srgbClr val="603000"/>
              </a:buClr>
              <a:buFont typeface="Wingdings" pitchFamily="2" charset="2"/>
              <a:buNone/>
            </a:pPr>
            <a:r>
              <a:rPr lang="en-US" altLang="en-US" sz="2000" dirty="0">
                <a:latin typeface="Arial" charset="0"/>
              </a:rPr>
              <a:t>			LDAA	PORTA		;reads a byte into A from port A</a:t>
            </a:r>
          </a:p>
          <a:p>
            <a:pPr>
              <a:spcBef>
                <a:spcPct val="20000"/>
              </a:spcBef>
              <a:buClr>
                <a:srgbClr val="603000"/>
              </a:buClr>
              <a:buFont typeface="Wingdings" pitchFamily="2" charset="2"/>
              <a:buNone/>
            </a:pPr>
            <a:r>
              <a:rPr lang="en-US" altLang="en-US" sz="2000" dirty="0">
                <a:latin typeface="Arial" charset="0"/>
              </a:rPr>
              <a:t>			MOVB	#$FF,DDRB	;configure port B for output</a:t>
            </a:r>
          </a:p>
          <a:p>
            <a:pPr>
              <a:spcBef>
                <a:spcPct val="20000"/>
              </a:spcBef>
              <a:buClr>
                <a:srgbClr val="603000"/>
              </a:buClr>
              <a:buFont typeface="Wingdings" pitchFamily="2" charset="2"/>
              <a:buNone/>
            </a:pPr>
            <a:r>
              <a:rPr lang="en-US" altLang="en-US" sz="2000" dirty="0">
                <a:latin typeface="Arial" charset="0"/>
              </a:rPr>
              <a:t>			MOVB	#$A5,PORTB	;output $A5 to port B</a:t>
            </a:r>
          </a:p>
        </p:txBody>
      </p:sp>
      <p:sp>
        <p:nvSpPr>
          <p:cNvPr id="1843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84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84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28ED054-9484-445E-B280-AE9D4DED21F5}" type="slidenum">
              <a:rPr lang="en-US" altLang="en-US" sz="1600">
                <a:solidFill>
                  <a:srgbClr val="C00000"/>
                </a:solidFill>
              </a:rPr>
              <a:pPr/>
              <a:t>6</a:t>
            </a:fld>
            <a:endParaRPr lang="en-US" altLang="en-US" sz="1600" b="0" i="0">
              <a:solidFill>
                <a:srgbClr val="C00000"/>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8A541-3DA6-4DEE-9403-200DA37B5278}"/>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742F35EC-905B-4625-8D6C-5460F5400B35}"/>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A26AD1A2-8025-42A5-A94C-4DE76F756EDE}"/>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60</a:t>
            </a:fld>
            <a:endParaRPr lang="en-US" b="0" i="0" dirty="0"/>
          </a:p>
        </p:txBody>
      </p:sp>
      <p:sp>
        <p:nvSpPr>
          <p:cNvPr id="5" name="TextBox 4">
            <a:extLst>
              <a:ext uri="{FF2B5EF4-FFF2-40B4-BE49-F238E27FC236}">
                <a16:creationId xmlns:a16="http://schemas.microsoft.com/office/drawing/2014/main" id="{E197E9AB-9668-428C-97F1-361E38D7C124}"/>
              </a:ext>
            </a:extLst>
          </p:cNvPr>
          <p:cNvSpPr txBox="1"/>
          <p:nvPr/>
        </p:nvSpPr>
        <p:spPr>
          <a:xfrm>
            <a:off x="609600" y="402134"/>
            <a:ext cx="8229600" cy="5693866"/>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 	LDX     	N</a:t>
            </a:r>
          </a:p>
          <a:p>
            <a:r>
              <a:rPr lang="en-US" sz="1400" dirty="0">
                <a:latin typeface="Arial" panose="020B0604020202020204" pitchFamily="34" charset="0"/>
                <a:cs typeface="Arial" panose="020B0604020202020204" pitchFamily="34" charset="0"/>
              </a:rPr>
              <a:t>        	INX</a:t>
            </a:r>
          </a:p>
          <a:p>
            <a:r>
              <a:rPr lang="en-US" sz="1400" dirty="0">
                <a:latin typeface="Arial" panose="020B0604020202020204" pitchFamily="34" charset="0"/>
                <a:cs typeface="Arial" panose="020B0604020202020204" pitchFamily="34" charset="0"/>
              </a:rPr>
              <a:t>        	STX     	N</a:t>
            </a:r>
          </a:p>
          <a:p>
            <a:r>
              <a:rPr lang="en-US" sz="1400" dirty="0">
                <a:latin typeface="Arial" panose="020B0604020202020204" pitchFamily="34" charset="0"/>
                <a:cs typeface="Arial" panose="020B0604020202020204" pitchFamily="34" charset="0"/>
              </a:rPr>
              <a:t>        	CPX     	#9999</a:t>
            </a:r>
          </a:p>
          <a:p>
            <a:r>
              <a:rPr lang="en-US" sz="1400" dirty="0">
                <a:latin typeface="Arial" panose="020B0604020202020204" pitchFamily="34" charset="0"/>
                <a:cs typeface="Arial" panose="020B0604020202020204" pitchFamily="34" charset="0"/>
              </a:rPr>
              <a:t>        	LBLS     	next</a:t>
            </a:r>
          </a:p>
          <a:p>
            <a:r>
              <a:rPr lang="en-US" sz="1400" dirty="0">
                <a:latin typeface="Arial" panose="020B0604020202020204" pitchFamily="34" charset="0"/>
                <a:cs typeface="Arial" panose="020B0604020202020204" pitchFamily="34" charset="0"/>
              </a:rPr>
              <a:t>        	JMP     	</a:t>
            </a:r>
            <a:r>
              <a:rPr lang="en-US" sz="1400" dirty="0" err="1">
                <a:latin typeface="Arial" panose="020B0604020202020204" pitchFamily="34" charset="0"/>
                <a:cs typeface="Arial" panose="020B0604020202020204" pitchFamily="34" charset="0"/>
              </a:rPr>
              <a:t>restrt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done    	SWI</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d_1ms   	BRCLR   	pth,$01,done</a:t>
            </a:r>
          </a:p>
          <a:p>
            <a:r>
              <a:rPr lang="en-US" sz="1400" dirty="0">
                <a:latin typeface="Arial" panose="020B0604020202020204" pitchFamily="34" charset="0"/>
                <a:cs typeface="Arial" panose="020B0604020202020204" pitchFamily="34" charset="0"/>
              </a:rPr>
              <a:t>        	LDX   	#6000                		; 6000 x 4 = 24,000 cycles = 1ms</a:t>
            </a:r>
          </a:p>
          <a:p>
            <a:r>
              <a:rPr lang="en-US" sz="1400" dirty="0" err="1">
                <a:latin typeface="Arial" panose="020B0604020202020204" pitchFamily="34" charset="0"/>
                <a:cs typeface="Arial" panose="020B0604020202020204" pitchFamily="34" charset="0"/>
              </a:rPr>
              <a:t>dly</a:t>
            </a:r>
            <a:r>
              <a:rPr lang="en-US" sz="1400" dirty="0">
                <a:latin typeface="Arial" panose="020B0604020202020204" pitchFamily="34" charset="0"/>
                <a:cs typeface="Arial" panose="020B0604020202020204" pitchFamily="34" charset="0"/>
              </a:rPr>
              <a:t>   	DEX                        			; 1 cycle</a:t>
            </a:r>
          </a:p>
          <a:p>
            <a:r>
              <a:rPr lang="en-US" sz="1400" dirty="0">
                <a:latin typeface="Arial" panose="020B0604020202020204" pitchFamily="34" charset="0"/>
                <a:cs typeface="Arial" panose="020B0604020202020204" pitchFamily="34" charset="0"/>
              </a:rPr>
              <a:t>        	BNE   	</a:t>
            </a:r>
            <a:r>
              <a:rPr lang="en-US" sz="1400" dirty="0" err="1">
                <a:latin typeface="Arial" panose="020B0604020202020204" pitchFamily="34" charset="0"/>
                <a:cs typeface="Arial" panose="020B0604020202020204" pitchFamily="34" charset="0"/>
              </a:rPr>
              <a:t>dly</a:t>
            </a:r>
            <a:r>
              <a:rPr lang="en-US" sz="1400" dirty="0">
                <a:latin typeface="Arial" panose="020B0604020202020204" pitchFamily="34" charset="0"/>
                <a:cs typeface="Arial" panose="020B0604020202020204" pitchFamily="34" charset="0"/>
              </a:rPr>
              <a:t>                		; 3 cycles</a:t>
            </a:r>
          </a:p>
          <a:p>
            <a:r>
              <a:rPr lang="en-US" sz="1400" dirty="0">
                <a:latin typeface="Arial" panose="020B0604020202020204" pitchFamily="34" charset="0"/>
                <a:cs typeface="Arial" panose="020B0604020202020204" pitchFamily="34" charset="0"/>
              </a:rPr>
              <a:t>	RTS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segment pattern</a:t>
            </a:r>
          </a:p>
          <a:p>
            <a:r>
              <a:rPr lang="en-US" sz="1400" dirty="0">
                <a:latin typeface="Arial" panose="020B0604020202020204" pitchFamily="34" charset="0"/>
                <a:cs typeface="Arial" panose="020B0604020202020204" pitchFamily="34" charset="0"/>
              </a:rPr>
              <a:t>zero  	DB   	$3f,$06,$5b,$4f,$66,$6d,$7d,$07	; 0-7</a:t>
            </a:r>
          </a:p>
          <a:p>
            <a:r>
              <a:rPr lang="en-US" sz="1400" dirty="0">
                <a:latin typeface="Arial" panose="020B0604020202020204" pitchFamily="34" charset="0"/>
                <a:cs typeface="Arial" panose="020B0604020202020204" pitchFamily="34" charset="0"/>
              </a:rPr>
              <a:t>*            	0,  1,  2,  3,  4,  5,  6,  7</a:t>
            </a:r>
          </a:p>
          <a:p>
            <a:r>
              <a:rPr lang="en-US" sz="1400" dirty="0">
                <a:latin typeface="Arial" panose="020B0604020202020204" pitchFamily="34" charset="0"/>
                <a:cs typeface="Arial" panose="020B0604020202020204" pitchFamily="34" charset="0"/>
              </a:rPr>
              <a:t>        	DB    	$7f,$6f,$77,$7c,$39,$5e,$79,$71 	; 8-$0f</a:t>
            </a:r>
          </a:p>
          <a:p>
            <a:r>
              <a:rPr lang="en-US" sz="1400" dirty="0">
                <a:latin typeface="Arial" panose="020B0604020202020204" pitchFamily="34" charset="0"/>
                <a:cs typeface="Arial" panose="020B0604020202020204" pitchFamily="34" charset="0"/>
              </a:rPr>
              <a:t>*             	8,  9,  A,  b,  C,  d,  E,  F</a:t>
            </a:r>
          </a:p>
          <a:p>
            <a:r>
              <a:rPr lang="en-US" sz="1400" dirty="0">
                <a:latin typeface="Arial" panose="020B0604020202020204" pitchFamily="34" charset="0"/>
                <a:cs typeface="Arial" panose="020B0604020202020204" pitchFamily="34" charset="0"/>
              </a:rPr>
              <a:t>dig1    	RMB     	1</a:t>
            </a:r>
          </a:p>
          <a:p>
            <a:r>
              <a:rPr lang="en-US" sz="1400" dirty="0">
                <a:latin typeface="Arial" panose="020B0604020202020204" pitchFamily="34" charset="0"/>
                <a:cs typeface="Arial" panose="020B0604020202020204" pitchFamily="34" charset="0"/>
              </a:rPr>
              <a:t>dig2    	RMB     	1</a:t>
            </a:r>
          </a:p>
          <a:p>
            <a:r>
              <a:rPr lang="en-US" sz="1400" dirty="0">
                <a:latin typeface="Arial" panose="020B0604020202020204" pitchFamily="34" charset="0"/>
                <a:cs typeface="Arial" panose="020B0604020202020204" pitchFamily="34" charset="0"/>
              </a:rPr>
              <a:t>dig3    	RMB     	1</a:t>
            </a:r>
          </a:p>
          <a:p>
            <a:r>
              <a:rPr lang="en-US" sz="1400" dirty="0">
                <a:latin typeface="Arial" panose="020B0604020202020204" pitchFamily="34" charset="0"/>
                <a:cs typeface="Arial" panose="020B0604020202020204" pitchFamily="34" charset="0"/>
              </a:rPr>
              <a:t>dig4    	RMB     	1</a:t>
            </a:r>
          </a:p>
          <a:p>
            <a:r>
              <a:rPr lang="en-US" sz="1400" dirty="0">
                <a:latin typeface="Arial" panose="020B0604020202020204" pitchFamily="34" charset="0"/>
                <a:cs typeface="Arial" panose="020B0604020202020204" pitchFamily="34" charset="0"/>
              </a:rPr>
              <a:t>N    	RMB     	2</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END</a:t>
            </a:r>
          </a:p>
        </p:txBody>
      </p:sp>
    </p:spTree>
    <p:extLst>
      <p:ext uri="{BB962C8B-B14F-4D97-AF65-F5344CB8AC3E}">
        <p14:creationId xmlns:p14="http://schemas.microsoft.com/office/powerpoint/2010/main" val="1607662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304800" y="152400"/>
            <a:ext cx="8382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a:t>
            </a:r>
            <a:r>
              <a:rPr lang="en-US" altLang="en-US">
                <a:solidFill>
                  <a:srgbClr val="C00000"/>
                </a:solidFill>
              </a:rPr>
              <a:t>Interfacing with Liquid Crystal Displays (LCDs):</a:t>
            </a:r>
          </a:p>
          <a:p>
            <a:pPr>
              <a:spcBef>
                <a:spcPct val="20000"/>
              </a:spcBef>
              <a:buClr>
                <a:srgbClr val="C00000"/>
              </a:buClr>
              <a:buFont typeface="Wingdings" pitchFamily="2" charset="2"/>
              <a:buChar char="Ø"/>
            </a:pPr>
            <a:r>
              <a:rPr lang="en-US" altLang="en-US"/>
              <a:t>Although seven-segment displays are easy to use, they are bulky and quite limited in the set of characters that they can display.</a:t>
            </a:r>
          </a:p>
          <a:p>
            <a:pPr>
              <a:spcBef>
                <a:spcPct val="20000"/>
              </a:spcBef>
              <a:buClr>
                <a:srgbClr val="C00000"/>
              </a:buClr>
              <a:buFont typeface="Wingdings" pitchFamily="2" charset="2"/>
              <a:buChar char="Ø"/>
            </a:pPr>
            <a:r>
              <a:rPr lang="en-US" altLang="en-US"/>
              <a:t>Liquid Crystal Displays come in handy when the application requires the display of many characters.</a:t>
            </a:r>
          </a:p>
          <a:p>
            <a:pPr>
              <a:spcBef>
                <a:spcPct val="20000"/>
              </a:spcBef>
              <a:buClr>
                <a:srgbClr val="C00000"/>
              </a:buClr>
              <a:buFont typeface="Wingdings" pitchFamily="2" charset="2"/>
              <a:buChar char="Ø"/>
            </a:pPr>
            <a:r>
              <a:rPr lang="en-US" altLang="en-US"/>
              <a:t>LCD has the following advantages:</a:t>
            </a:r>
          </a:p>
          <a:p>
            <a:pPr lvl="2">
              <a:spcBef>
                <a:spcPct val="20000"/>
              </a:spcBef>
              <a:buClr>
                <a:srgbClr val="C00000"/>
              </a:buClr>
              <a:buFont typeface="Wingdings" pitchFamily="2" charset="2"/>
              <a:buChar char="§"/>
            </a:pPr>
            <a:r>
              <a:rPr lang="en-US" altLang="en-US" sz="2000"/>
              <a:t>High contrast</a:t>
            </a:r>
          </a:p>
          <a:p>
            <a:pPr lvl="2">
              <a:spcBef>
                <a:spcPct val="20000"/>
              </a:spcBef>
              <a:buClr>
                <a:srgbClr val="C00000"/>
              </a:buClr>
              <a:buFont typeface="Wingdings" pitchFamily="2" charset="2"/>
              <a:buChar char="§"/>
            </a:pPr>
            <a:r>
              <a:rPr lang="en-US" altLang="en-US" sz="2000"/>
              <a:t>Low power consumption</a:t>
            </a:r>
          </a:p>
          <a:p>
            <a:pPr lvl="2">
              <a:spcBef>
                <a:spcPct val="20000"/>
              </a:spcBef>
              <a:buClr>
                <a:srgbClr val="C00000"/>
              </a:buClr>
              <a:buFont typeface="Wingdings" pitchFamily="2" charset="2"/>
              <a:buChar char="§"/>
            </a:pPr>
            <a:r>
              <a:rPr lang="en-US" altLang="en-US" sz="2000"/>
              <a:t>Small footprint</a:t>
            </a:r>
          </a:p>
          <a:p>
            <a:pPr lvl="2">
              <a:spcBef>
                <a:spcPct val="20000"/>
              </a:spcBef>
              <a:buClr>
                <a:srgbClr val="C00000"/>
              </a:buClr>
              <a:buFont typeface="Wingdings" pitchFamily="2" charset="2"/>
              <a:buChar char="§"/>
            </a:pPr>
            <a:r>
              <a:rPr lang="en-US" altLang="en-US" sz="2000"/>
              <a:t>Ability to display both characters and graphics</a:t>
            </a:r>
          </a:p>
          <a:p>
            <a:pPr>
              <a:spcBef>
                <a:spcPct val="20000"/>
              </a:spcBef>
              <a:buClr>
                <a:srgbClr val="C00000"/>
              </a:buClr>
              <a:buFont typeface="Wingdings" pitchFamily="2" charset="2"/>
              <a:buChar char="Ø"/>
            </a:pPr>
            <a:r>
              <a:rPr lang="en-US" altLang="en-US"/>
              <a:t>The basic construction of an LCD is shown on next slide. The most common type of LCD allows light to pass through when activated.</a:t>
            </a:r>
          </a:p>
          <a:p>
            <a:pPr>
              <a:spcBef>
                <a:spcPct val="20000"/>
              </a:spcBef>
              <a:buClr>
                <a:srgbClr val="C00000"/>
              </a:buClr>
              <a:buFont typeface="Wingdings" pitchFamily="2" charset="2"/>
              <a:buChar char="Ø"/>
            </a:pPr>
            <a:r>
              <a:rPr lang="en-US" altLang="en-US"/>
              <a:t>When a voltage is applied across the segment, an electrostatic field is set up that aligns the crystal in the liquid.</a:t>
            </a:r>
          </a:p>
        </p:txBody>
      </p:sp>
      <p:sp>
        <p:nvSpPr>
          <p:cNvPr id="6758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758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75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7B36527-AE44-480C-9706-9DB62A5FD27C}" type="slidenum">
              <a:rPr lang="en-US" altLang="en-US" sz="1600">
                <a:solidFill>
                  <a:srgbClr val="C00000"/>
                </a:solidFill>
              </a:rPr>
              <a:pPr/>
              <a:t>61</a:t>
            </a:fld>
            <a:endParaRPr lang="en-US" altLang="en-US" sz="1600" b="0" i="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
          <p:cNvSpPr>
            <a:spLocks noChangeArrowheads="1"/>
          </p:cNvSpPr>
          <p:nvPr/>
        </p:nvSpPr>
        <p:spPr bwMode="auto">
          <a:xfrm>
            <a:off x="2971800" y="2454275"/>
            <a:ext cx="4343400" cy="3048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1" name="Rectangle 21"/>
          <p:cNvSpPr>
            <a:spLocks noChangeArrowheads="1"/>
          </p:cNvSpPr>
          <p:nvPr/>
        </p:nvSpPr>
        <p:spPr bwMode="auto">
          <a:xfrm>
            <a:off x="2971800" y="2759075"/>
            <a:ext cx="4343400" cy="1524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2" name="Rectangle 22"/>
          <p:cNvSpPr>
            <a:spLocks noChangeArrowheads="1"/>
          </p:cNvSpPr>
          <p:nvPr/>
        </p:nvSpPr>
        <p:spPr bwMode="auto">
          <a:xfrm>
            <a:off x="2971800" y="1311275"/>
            <a:ext cx="4343400" cy="1143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3" name="Rectangle 23"/>
          <p:cNvSpPr>
            <a:spLocks noChangeArrowheads="1"/>
          </p:cNvSpPr>
          <p:nvPr/>
        </p:nvSpPr>
        <p:spPr bwMode="auto">
          <a:xfrm>
            <a:off x="2971800" y="1006475"/>
            <a:ext cx="4343400" cy="3048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Oval 24"/>
          <p:cNvSpPr>
            <a:spLocks noChangeArrowheads="1"/>
          </p:cNvSpPr>
          <p:nvPr/>
        </p:nvSpPr>
        <p:spPr bwMode="auto">
          <a:xfrm>
            <a:off x="4495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5" name="Oval 25"/>
          <p:cNvSpPr>
            <a:spLocks noChangeArrowheads="1"/>
          </p:cNvSpPr>
          <p:nvPr/>
        </p:nvSpPr>
        <p:spPr bwMode="auto">
          <a:xfrm>
            <a:off x="4876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6" name="Oval 26"/>
          <p:cNvSpPr>
            <a:spLocks noChangeArrowheads="1"/>
          </p:cNvSpPr>
          <p:nvPr/>
        </p:nvSpPr>
        <p:spPr bwMode="auto">
          <a:xfrm>
            <a:off x="5257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Oval 27"/>
          <p:cNvSpPr>
            <a:spLocks noChangeArrowheads="1"/>
          </p:cNvSpPr>
          <p:nvPr/>
        </p:nvSpPr>
        <p:spPr bwMode="auto">
          <a:xfrm>
            <a:off x="5638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8" name="Oval 28"/>
          <p:cNvSpPr>
            <a:spLocks noChangeArrowheads="1"/>
          </p:cNvSpPr>
          <p:nvPr/>
        </p:nvSpPr>
        <p:spPr bwMode="auto">
          <a:xfrm>
            <a:off x="6019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9" name="Oval 29"/>
          <p:cNvSpPr>
            <a:spLocks noChangeArrowheads="1"/>
          </p:cNvSpPr>
          <p:nvPr/>
        </p:nvSpPr>
        <p:spPr bwMode="auto">
          <a:xfrm>
            <a:off x="6400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0" name="Oval 30"/>
          <p:cNvSpPr>
            <a:spLocks noChangeArrowheads="1"/>
          </p:cNvSpPr>
          <p:nvPr/>
        </p:nvSpPr>
        <p:spPr bwMode="auto">
          <a:xfrm>
            <a:off x="6781800" y="13112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1" name="Oval 31"/>
          <p:cNvSpPr>
            <a:spLocks noChangeArrowheads="1"/>
          </p:cNvSpPr>
          <p:nvPr/>
        </p:nvSpPr>
        <p:spPr bwMode="auto">
          <a:xfrm>
            <a:off x="4495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2" name="Oval 32"/>
          <p:cNvSpPr>
            <a:spLocks noChangeArrowheads="1"/>
          </p:cNvSpPr>
          <p:nvPr/>
        </p:nvSpPr>
        <p:spPr bwMode="auto">
          <a:xfrm>
            <a:off x="4876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3" name="Oval 33"/>
          <p:cNvSpPr>
            <a:spLocks noChangeArrowheads="1"/>
          </p:cNvSpPr>
          <p:nvPr/>
        </p:nvSpPr>
        <p:spPr bwMode="auto">
          <a:xfrm>
            <a:off x="5257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4" name="Oval 34"/>
          <p:cNvSpPr>
            <a:spLocks noChangeArrowheads="1"/>
          </p:cNvSpPr>
          <p:nvPr/>
        </p:nvSpPr>
        <p:spPr bwMode="auto">
          <a:xfrm>
            <a:off x="5638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5" name="Oval 35"/>
          <p:cNvSpPr>
            <a:spLocks noChangeArrowheads="1"/>
          </p:cNvSpPr>
          <p:nvPr/>
        </p:nvSpPr>
        <p:spPr bwMode="auto">
          <a:xfrm>
            <a:off x="6019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6" name="Oval 36"/>
          <p:cNvSpPr>
            <a:spLocks noChangeArrowheads="1"/>
          </p:cNvSpPr>
          <p:nvPr/>
        </p:nvSpPr>
        <p:spPr bwMode="auto">
          <a:xfrm>
            <a:off x="6400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7" name="Oval 37"/>
          <p:cNvSpPr>
            <a:spLocks noChangeArrowheads="1"/>
          </p:cNvSpPr>
          <p:nvPr/>
        </p:nvSpPr>
        <p:spPr bwMode="auto">
          <a:xfrm>
            <a:off x="6781800" y="2225675"/>
            <a:ext cx="228600" cy="228600"/>
          </a:xfrm>
          <a:prstGeom prst="ellipse">
            <a:avLst/>
          </a:prstGeom>
          <a:solidFill>
            <a:schemeClr val="accent1"/>
          </a:solidFill>
          <a:ln w="1905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28" name="Text Box 38"/>
          <p:cNvSpPr txBox="1">
            <a:spLocks noChangeArrowheads="1"/>
          </p:cNvSpPr>
          <p:nvPr/>
        </p:nvSpPr>
        <p:spPr bwMode="auto">
          <a:xfrm>
            <a:off x="1295400" y="16922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Glass</a:t>
            </a:r>
          </a:p>
        </p:txBody>
      </p:sp>
      <p:sp>
        <p:nvSpPr>
          <p:cNvPr id="68629" name="Text Box 39"/>
          <p:cNvSpPr txBox="1">
            <a:spLocks noChangeArrowheads="1"/>
          </p:cNvSpPr>
          <p:nvPr/>
        </p:nvSpPr>
        <p:spPr bwMode="auto">
          <a:xfrm>
            <a:off x="3962400" y="3810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Segment</a:t>
            </a:r>
          </a:p>
        </p:txBody>
      </p:sp>
      <p:sp>
        <p:nvSpPr>
          <p:cNvPr id="68630" name="Text Box 40"/>
          <p:cNvSpPr txBox="1">
            <a:spLocks noChangeArrowheads="1"/>
          </p:cNvSpPr>
          <p:nvPr/>
        </p:nvSpPr>
        <p:spPr bwMode="auto">
          <a:xfrm>
            <a:off x="6172200" y="381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Frontplane</a:t>
            </a:r>
          </a:p>
        </p:txBody>
      </p:sp>
      <p:sp>
        <p:nvSpPr>
          <p:cNvPr id="68631" name="Text Box 41"/>
          <p:cNvSpPr txBox="1">
            <a:spLocks noChangeArrowheads="1"/>
          </p:cNvSpPr>
          <p:nvPr/>
        </p:nvSpPr>
        <p:spPr bwMode="auto">
          <a:xfrm>
            <a:off x="6248400" y="306387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Backplane</a:t>
            </a:r>
          </a:p>
        </p:txBody>
      </p:sp>
      <p:sp>
        <p:nvSpPr>
          <p:cNvPr id="68632" name="Text Box 42"/>
          <p:cNvSpPr txBox="1">
            <a:spLocks noChangeArrowheads="1"/>
          </p:cNvSpPr>
          <p:nvPr/>
        </p:nvSpPr>
        <p:spPr bwMode="auto">
          <a:xfrm>
            <a:off x="2819400" y="3521075"/>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dirty="0"/>
              <a:t>Black cardboard backing or light source</a:t>
            </a:r>
          </a:p>
        </p:txBody>
      </p:sp>
      <p:sp>
        <p:nvSpPr>
          <p:cNvPr id="68633" name="Text Box 43"/>
          <p:cNvSpPr txBox="1">
            <a:spLocks noChangeArrowheads="1"/>
          </p:cNvSpPr>
          <p:nvPr/>
        </p:nvSpPr>
        <p:spPr bwMode="auto">
          <a:xfrm>
            <a:off x="2057400" y="3140075"/>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Liquid crystal</a:t>
            </a:r>
          </a:p>
        </p:txBody>
      </p:sp>
      <p:sp>
        <p:nvSpPr>
          <p:cNvPr id="68634" name="Line 44"/>
          <p:cNvSpPr>
            <a:spLocks noChangeShapeType="1"/>
          </p:cNvSpPr>
          <p:nvPr/>
        </p:nvSpPr>
        <p:spPr bwMode="auto">
          <a:xfrm flipV="1">
            <a:off x="2133600" y="1158875"/>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5" name="Line 45"/>
          <p:cNvSpPr>
            <a:spLocks noChangeShapeType="1"/>
          </p:cNvSpPr>
          <p:nvPr/>
        </p:nvSpPr>
        <p:spPr bwMode="auto">
          <a:xfrm>
            <a:off x="2133600" y="1920875"/>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6" name="Line 46"/>
          <p:cNvSpPr>
            <a:spLocks noChangeShapeType="1"/>
          </p:cNvSpPr>
          <p:nvPr/>
        </p:nvSpPr>
        <p:spPr bwMode="auto">
          <a:xfrm flipV="1">
            <a:off x="2971800" y="1997075"/>
            <a:ext cx="8382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7" name="Line 47"/>
          <p:cNvSpPr>
            <a:spLocks noChangeShapeType="1"/>
          </p:cNvSpPr>
          <p:nvPr/>
        </p:nvSpPr>
        <p:spPr bwMode="auto">
          <a:xfrm>
            <a:off x="4495800" y="777875"/>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8" name="Line 48"/>
          <p:cNvSpPr>
            <a:spLocks noChangeShapeType="1"/>
          </p:cNvSpPr>
          <p:nvPr/>
        </p:nvSpPr>
        <p:spPr bwMode="auto">
          <a:xfrm flipH="1">
            <a:off x="6553200" y="701675"/>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9" name="Line 49"/>
          <p:cNvSpPr>
            <a:spLocks noChangeShapeType="1"/>
          </p:cNvSpPr>
          <p:nvPr/>
        </p:nvSpPr>
        <p:spPr bwMode="auto">
          <a:xfrm flipH="1" flipV="1">
            <a:off x="6477000" y="2378075"/>
            <a:ext cx="457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40" name="Line 50"/>
          <p:cNvSpPr>
            <a:spLocks noChangeShapeType="1"/>
          </p:cNvSpPr>
          <p:nvPr/>
        </p:nvSpPr>
        <p:spPr bwMode="auto">
          <a:xfrm flipV="1">
            <a:off x="4495800" y="2911475"/>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41" name="Text Box 51"/>
          <p:cNvSpPr txBox="1">
            <a:spLocks noChangeArrowheads="1"/>
          </p:cNvSpPr>
          <p:nvPr/>
        </p:nvSpPr>
        <p:spPr bwMode="auto">
          <a:xfrm>
            <a:off x="2209800" y="3976687"/>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a:solidFill>
                  <a:srgbClr val="C00000"/>
                </a:solidFill>
              </a:rPr>
              <a:t>A Liquid Crystal Display (LCD)</a:t>
            </a:r>
          </a:p>
        </p:txBody>
      </p:sp>
      <p:sp>
        <p:nvSpPr>
          <p:cNvPr id="68642" name="Line 52"/>
          <p:cNvSpPr>
            <a:spLocks noChangeShapeType="1"/>
          </p:cNvSpPr>
          <p:nvPr/>
        </p:nvSpPr>
        <p:spPr bwMode="auto">
          <a:xfrm>
            <a:off x="838200" y="3962400"/>
            <a:ext cx="77724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3" name="Rectangle 5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68644" name="Rectangle 54"/>
          <p:cNvSpPr>
            <a:spLocks noChangeArrowheads="1"/>
          </p:cNvSpPr>
          <p:nvPr/>
        </p:nvSpPr>
        <p:spPr bwMode="auto">
          <a:xfrm>
            <a:off x="381000" y="4648200"/>
            <a:ext cx="838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dirty="0"/>
              <a:t>Although LCDs can display graphics and characters, only character-based LCD controller is used on Dragon12 board.</a:t>
            </a:r>
          </a:p>
          <a:p>
            <a:pPr>
              <a:spcBef>
                <a:spcPct val="20000"/>
              </a:spcBef>
              <a:buClr>
                <a:srgbClr val="C00000"/>
              </a:buClr>
              <a:buFont typeface="Wingdings" pitchFamily="2" charset="2"/>
              <a:buChar char="Ø"/>
            </a:pPr>
            <a:r>
              <a:rPr lang="en-US" altLang="en-US" dirty="0"/>
              <a:t>The Hitachi </a:t>
            </a:r>
            <a:r>
              <a:rPr lang="en-US" altLang="en-US" dirty="0">
                <a:solidFill>
                  <a:srgbClr val="C00000"/>
                </a:solidFill>
              </a:rPr>
              <a:t>HD44780</a:t>
            </a:r>
            <a:r>
              <a:rPr lang="en-US" altLang="en-US" dirty="0"/>
              <a:t>, one of the most popular LCD display controllers, is used on Dragon12.</a:t>
            </a:r>
          </a:p>
        </p:txBody>
      </p:sp>
      <p:sp>
        <p:nvSpPr>
          <p:cNvPr id="6864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86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86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5588603-330A-44C2-A275-F830808F78CD}" type="slidenum">
              <a:rPr lang="en-US" altLang="en-US" sz="1600">
                <a:solidFill>
                  <a:srgbClr val="C00000"/>
                </a:solidFill>
              </a:rPr>
              <a:pPr/>
              <a:t>62</a:t>
            </a:fld>
            <a:endParaRPr lang="en-US" altLang="en-US" sz="1600" b="0" i="0">
              <a:solidFill>
                <a:srgbClr val="C00000"/>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304800" y="838200"/>
            <a:ext cx="1066800" cy="5638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59" name="Text Box 5"/>
          <p:cNvSpPr txBox="1">
            <a:spLocks noChangeArrowheads="1"/>
          </p:cNvSpPr>
          <p:nvPr/>
        </p:nvSpPr>
        <p:spPr bwMode="auto">
          <a:xfrm>
            <a:off x="228600" y="550863"/>
            <a:ext cx="1295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1600" b="1"/>
              <a:t>HD44780U</a:t>
            </a:r>
          </a:p>
        </p:txBody>
      </p:sp>
      <p:sp>
        <p:nvSpPr>
          <p:cNvPr id="70660" name="Rectangle 6"/>
          <p:cNvSpPr>
            <a:spLocks noChangeArrowheads="1"/>
          </p:cNvSpPr>
          <p:nvPr/>
        </p:nvSpPr>
        <p:spPr bwMode="auto">
          <a:xfrm>
            <a:off x="2514600" y="914400"/>
            <a:ext cx="6324600" cy="1371600"/>
          </a:xfrm>
          <a:prstGeom prst="rect">
            <a:avLst/>
          </a:prstGeom>
          <a:solidFill>
            <a:schemeClr val="accent1"/>
          </a:solidFill>
          <a:ln w="38100" cmpd="dbl">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1" name="Line 7"/>
          <p:cNvSpPr>
            <a:spLocks noChangeShapeType="1"/>
          </p:cNvSpPr>
          <p:nvPr/>
        </p:nvSpPr>
        <p:spPr bwMode="auto">
          <a:xfrm>
            <a:off x="1371600" y="9906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2" name="Line 8"/>
          <p:cNvSpPr>
            <a:spLocks noChangeShapeType="1"/>
          </p:cNvSpPr>
          <p:nvPr/>
        </p:nvSpPr>
        <p:spPr bwMode="auto">
          <a:xfrm>
            <a:off x="1371600" y="10668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3" name="Line 9"/>
          <p:cNvSpPr>
            <a:spLocks noChangeShapeType="1"/>
          </p:cNvSpPr>
          <p:nvPr/>
        </p:nvSpPr>
        <p:spPr bwMode="auto">
          <a:xfrm>
            <a:off x="1371600" y="1143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4" name="Line 10"/>
          <p:cNvSpPr>
            <a:spLocks noChangeShapeType="1"/>
          </p:cNvSpPr>
          <p:nvPr/>
        </p:nvSpPr>
        <p:spPr bwMode="auto">
          <a:xfrm>
            <a:off x="1371600" y="12192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5" name="Line 11"/>
          <p:cNvSpPr>
            <a:spLocks noChangeShapeType="1"/>
          </p:cNvSpPr>
          <p:nvPr/>
        </p:nvSpPr>
        <p:spPr bwMode="auto">
          <a:xfrm>
            <a:off x="1371600" y="12954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6" name="Line 12"/>
          <p:cNvSpPr>
            <a:spLocks noChangeShapeType="1"/>
          </p:cNvSpPr>
          <p:nvPr/>
        </p:nvSpPr>
        <p:spPr bwMode="auto">
          <a:xfrm>
            <a:off x="1371600" y="13716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7" name="Line 13"/>
          <p:cNvSpPr>
            <a:spLocks noChangeShapeType="1"/>
          </p:cNvSpPr>
          <p:nvPr/>
        </p:nvSpPr>
        <p:spPr bwMode="auto">
          <a:xfrm>
            <a:off x="1371600" y="14478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8" name="Line 14"/>
          <p:cNvSpPr>
            <a:spLocks noChangeShapeType="1"/>
          </p:cNvSpPr>
          <p:nvPr/>
        </p:nvSpPr>
        <p:spPr bwMode="auto">
          <a:xfrm>
            <a:off x="1371600" y="1524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Line 15"/>
          <p:cNvSpPr>
            <a:spLocks noChangeShapeType="1"/>
          </p:cNvSpPr>
          <p:nvPr/>
        </p:nvSpPr>
        <p:spPr bwMode="auto">
          <a:xfrm>
            <a:off x="1371600" y="16764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0" name="Line 16"/>
          <p:cNvSpPr>
            <a:spLocks noChangeShapeType="1"/>
          </p:cNvSpPr>
          <p:nvPr/>
        </p:nvSpPr>
        <p:spPr bwMode="auto">
          <a:xfrm>
            <a:off x="1371600" y="17526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Line 17"/>
          <p:cNvSpPr>
            <a:spLocks noChangeShapeType="1"/>
          </p:cNvSpPr>
          <p:nvPr/>
        </p:nvSpPr>
        <p:spPr bwMode="auto">
          <a:xfrm>
            <a:off x="1371600" y="18288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18"/>
          <p:cNvSpPr>
            <a:spLocks noChangeShapeType="1"/>
          </p:cNvSpPr>
          <p:nvPr/>
        </p:nvSpPr>
        <p:spPr bwMode="auto">
          <a:xfrm>
            <a:off x="1371600" y="1905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Line 19"/>
          <p:cNvSpPr>
            <a:spLocks noChangeShapeType="1"/>
          </p:cNvSpPr>
          <p:nvPr/>
        </p:nvSpPr>
        <p:spPr bwMode="auto">
          <a:xfrm>
            <a:off x="1371600" y="19812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20"/>
          <p:cNvSpPr>
            <a:spLocks noChangeShapeType="1"/>
          </p:cNvSpPr>
          <p:nvPr/>
        </p:nvSpPr>
        <p:spPr bwMode="auto">
          <a:xfrm>
            <a:off x="1371600" y="20574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21"/>
          <p:cNvSpPr>
            <a:spLocks noChangeShapeType="1"/>
          </p:cNvSpPr>
          <p:nvPr/>
        </p:nvSpPr>
        <p:spPr bwMode="auto">
          <a:xfrm>
            <a:off x="1371600" y="21336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Line 22"/>
          <p:cNvSpPr>
            <a:spLocks noChangeShapeType="1"/>
          </p:cNvSpPr>
          <p:nvPr/>
        </p:nvSpPr>
        <p:spPr bwMode="auto">
          <a:xfrm>
            <a:off x="1371600" y="22098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7" name="Line 23"/>
          <p:cNvSpPr>
            <a:spLocks noChangeShapeType="1"/>
          </p:cNvSpPr>
          <p:nvPr/>
        </p:nvSpPr>
        <p:spPr bwMode="auto">
          <a:xfrm>
            <a:off x="2667000" y="9906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8" name="Line 24"/>
          <p:cNvSpPr>
            <a:spLocks noChangeShapeType="1"/>
          </p:cNvSpPr>
          <p:nvPr/>
        </p:nvSpPr>
        <p:spPr bwMode="auto">
          <a:xfrm>
            <a:off x="2743200" y="9906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Line 25"/>
          <p:cNvSpPr>
            <a:spLocks noChangeShapeType="1"/>
          </p:cNvSpPr>
          <p:nvPr/>
        </p:nvSpPr>
        <p:spPr bwMode="auto">
          <a:xfrm>
            <a:off x="2819400" y="9906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0" name="Line 26"/>
          <p:cNvSpPr>
            <a:spLocks noChangeShapeType="1"/>
          </p:cNvSpPr>
          <p:nvPr/>
        </p:nvSpPr>
        <p:spPr bwMode="auto">
          <a:xfrm>
            <a:off x="2895600" y="99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1" name="Line 27"/>
          <p:cNvSpPr>
            <a:spLocks noChangeShapeType="1"/>
          </p:cNvSpPr>
          <p:nvPr/>
        </p:nvSpPr>
        <p:spPr bwMode="auto">
          <a:xfrm>
            <a:off x="2971800" y="9906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2" name="Line 28"/>
          <p:cNvSpPr>
            <a:spLocks noChangeShapeType="1"/>
          </p:cNvSpPr>
          <p:nvPr/>
        </p:nvSpPr>
        <p:spPr bwMode="auto">
          <a:xfrm>
            <a:off x="3124200" y="9906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3" name="Line 29"/>
          <p:cNvSpPr>
            <a:spLocks noChangeShapeType="1"/>
          </p:cNvSpPr>
          <p:nvPr/>
        </p:nvSpPr>
        <p:spPr bwMode="auto">
          <a:xfrm>
            <a:off x="3200400" y="9906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4" name="Line 30"/>
          <p:cNvSpPr>
            <a:spLocks noChangeShapeType="1"/>
          </p:cNvSpPr>
          <p:nvPr/>
        </p:nvSpPr>
        <p:spPr bwMode="auto">
          <a:xfrm>
            <a:off x="3276600" y="9906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5" name="Line 31"/>
          <p:cNvSpPr>
            <a:spLocks noChangeShapeType="1"/>
          </p:cNvSpPr>
          <p:nvPr/>
        </p:nvSpPr>
        <p:spPr bwMode="auto">
          <a:xfrm>
            <a:off x="3352800" y="9906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Line 32"/>
          <p:cNvSpPr>
            <a:spLocks noChangeShapeType="1"/>
          </p:cNvSpPr>
          <p:nvPr/>
        </p:nvSpPr>
        <p:spPr bwMode="auto">
          <a:xfrm>
            <a:off x="3429000" y="990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7" name="Line 33"/>
          <p:cNvSpPr>
            <a:spLocks noChangeShapeType="1"/>
          </p:cNvSpPr>
          <p:nvPr/>
        </p:nvSpPr>
        <p:spPr bwMode="auto">
          <a:xfrm>
            <a:off x="8686800" y="9906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8" name="Line 34"/>
          <p:cNvSpPr>
            <a:spLocks noChangeShapeType="1"/>
          </p:cNvSpPr>
          <p:nvPr/>
        </p:nvSpPr>
        <p:spPr bwMode="auto">
          <a:xfrm flipH="1">
            <a:off x="1371600" y="2514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Line 35"/>
          <p:cNvSpPr>
            <a:spLocks noChangeShapeType="1"/>
          </p:cNvSpPr>
          <p:nvPr/>
        </p:nvSpPr>
        <p:spPr bwMode="auto">
          <a:xfrm flipH="1">
            <a:off x="1371600" y="25908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36"/>
          <p:cNvSpPr>
            <a:spLocks noChangeShapeType="1"/>
          </p:cNvSpPr>
          <p:nvPr/>
        </p:nvSpPr>
        <p:spPr bwMode="auto">
          <a:xfrm flipH="1">
            <a:off x="1371600" y="2667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Line 37"/>
          <p:cNvSpPr>
            <a:spLocks noChangeShapeType="1"/>
          </p:cNvSpPr>
          <p:nvPr/>
        </p:nvSpPr>
        <p:spPr bwMode="auto">
          <a:xfrm flipH="1">
            <a:off x="1371600" y="27432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2" name="Line 38"/>
          <p:cNvSpPr>
            <a:spLocks noChangeShapeType="1"/>
          </p:cNvSpPr>
          <p:nvPr/>
        </p:nvSpPr>
        <p:spPr bwMode="auto">
          <a:xfrm flipH="1">
            <a:off x="1371600" y="28194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3" name="Line 39"/>
          <p:cNvSpPr>
            <a:spLocks noChangeShapeType="1"/>
          </p:cNvSpPr>
          <p:nvPr/>
        </p:nvSpPr>
        <p:spPr bwMode="auto">
          <a:xfrm flipH="1">
            <a:off x="1371600" y="29718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4" name="Line 40"/>
          <p:cNvSpPr>
            <a:spLocks noChangeShapeType="1"/>
          </p:cNvSpPr>
          <p:nvPr/>
        </p:nvSpPr>
        <p:spPr bwMode="auto">
          <a:xfrm flipH="1">
            <a:off x="1371600" y="30480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5" name="Line 41"/>
          <p:cNvSpPr>
            <a:spLocks noChangeShapeType="1"/>
          </p:cNvSpPr>
          <p:nvPr/>
        </p:nvSpPr>
        <p:spPr bwMode="auto">
          <a:xfrm flipH="1">
            <a:off x="1371600" y="3124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6" name="Line 42"/>
          <p:cNvSpPr>
            <a:spLocks noChangeShapeType="1"/>
          </p:cNvSpPr>
          <p:nvPr/>
        </p:nvSpPr>
        <p:spPr bwMode="auto">
          <a:xfrm flipH="1">
            <a:off x="1371600" y="32004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7" name="Line 43"/>
          <p:cNvSpPr>
            <a:spLocks noChangeShapeType="1"/>
          </p:cNvSpPr>
          <p:nvPr/>
        </p:nvSpPr>
        <p:spPr bwMode="auto">
          <a:xfrm flipH="1">
            <a:off x="1371600" y="3276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Line 44"/>
          <p:cNvSpPr>
            <a:spLocks noChangeShapeType="1"/>
          </p:cNvSpPr>
          <p:nvPr/>
        </p:nvSpPr>
        <p:spPr bwMode="auto">
          <a:xfrm flipH="1">
            <a:off x="1371600" y="63246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9" name="Text Box 45"/>
          <p:cNvSpPr txBox="1">
            <a:spLocks noChangeArrowheads="1"/>
          </p:cNvSpPr>
          <p:nvPr/>
        </p:nvSpPr>
        <p:spPr bwMode="auto">
          <a:xfrm>
            <a:off x="762000" y="8382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Com1</a:t>
            </a:r>
          </a:p>
        </p:txBody>
      </p:sp>
      <p:sp>
        <p:nvSpPr>
          <p:cNvPr id="70700" name="Text Box 46"/>
          <p:cNvSpPr txBox="1">
            <a:spLocks noChangeArrowheads="1"/>
          </p:cNvSpPr>
          <p:nvPr/>
        </p:nvSpPr>
        <p:spPr bwMode="auto">
          <a:xfrm>
            <a:off x="762000" y="13716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Com8</a:t>
            </a:r>
          </a:p>
        </p:txBody>
      </p:sp>
      <p:sp>
        <p:nvSpPr>
          <p:cNvPr id="70701" name="Text Box 47"/>
          <p:cNvSpPr txBox="1">
            <a:spLocks noChangeArrowheads="1"/>
          </p:cNvSpPr>
          <p:nvPr/>
        </p:nvSpPr>
        <p:spPr bwMode="auto">
          <a:xfrm>
            <a:off x="762000" y="15240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Com9</a:t>
            </a:r>
          </a:p>
        </p:txBody>
      </p:sp>
      <p:sp>
        <p:nvSpPr>
          <p:cNvPr id="70702" name="Text Box 48"/>
          <p:cNvSpPr txBox="1">
            <a:spLocks noChangeArrowheads="1"/>
          </p:cNvSpPr>
          <p:nvPr/>
        </p:nvSpPr>
        <p:spPr bwMode="auto">
          <a:xfrm>
            <a:off x="685800" y="20574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Com16</a:t>
            </a:r>
          </a:p>
        </p:txBody>
      </p:sp>
      <p:sp>
        <p:nvSpPr>
          <p:cNvPr id="70703" name="Text Box 49"/>
          <p:cNvSpPr txBox="1">
            <a:spLocks noChangeArrowheads="1"/>
          </p:cNvSpPr>
          <p:nvPr/>
        </p:nvSpPr>
        <p:spPr bwMode="auto">
          <a:xfrm>
            <a:off x="685800" y="23622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Seg1</a:t>
            </a:r>
          </a:p>
        </p:txBody>
      </p:sp>
      <p:sp>
        <p:nvSpPr>
          <p:cNvPr id="70704" name="Line 50"/>
          <p:cNvSpPr>
            <a:spLocks noChangeShapeType="1"/>
          </p:cNvSpPr>
          <p:nvPr/>
        </p:nvSpPr>
        <p:spPr bwMode="auto">
          <a:xfrm>
            <a:off x="1066800" y="1066800"/>
            <a:ext cx="0" cy="381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0705" name="Line 51"/>
          <p:cNvSpPr>
            <a:spLocks noChangeShapeType="1"/>
          </p:cNvSpPr>
          <p:nvPr/>
        </p:nvSpPr>
        <p:spPr bwMode="auto">
          <a:xfrm>
            <a:off x="1066800" y="1752600"/>
            <a:ext cx="0" cy="381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0706" name="Text Box 52"/>
          <p:cNvSpPr txBox="1">
            <a:spLocks noChangeArrowheads="1"/>
          </p:cNvSpPr>
          <p:nvPr/>
        </p:nvSpPr>
        <p:spPr bwMode="auto">
          <a:xfrm>
            <a:off x="685800" y="26670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Seg5</a:t>
            </a:r>
          </a:p>
        </p:txBody>
      </p:sp>
      <p:sp>
        <p:nvSpPr>
          <p:cNvPr id="70707" name="Text Box 53"/>
          <p:cNvSpPr txBox="1">
            <a:spLocks noChangeArrowheads="1"/>
          </p:cNvSpPr>
          <p:nvPr/>
        </p:nvSpPr>
        <p:spPr bwMode="auto">
          <a:xfrm>
            <a:off x="685800" y="28194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Seg6</a:t>
            </a:r>
          </a:p>
        </p:txBody>
      </p:sp>
      <p:sp>
        <p:nvSpPr>
          <p:cNvPr id="70708" name="Text Box 54"/>
          <p:cNvSpPr txBox="1">
            <a:spLocks noChangeArrowheads="1"/>
          </p:cNvSpPr>
          <p:nvPr/>
        </p:nvSpPr>
        <p:spPr bwMode="auto">
          <a:xfrm>
            <a:off x="685800" y="31242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Seg10</a:t>
            </a:r>
          </a:p>
        </p:txBody>
      </p:sp>
      <p:sp>
        <p:nvSpPr>
          <p:cNvPr id="70709" name="Text Box 55"/>
          <p:cNvSpPr txBox="1">
            <a:spLocks noChangeArrowheads="1"/>
          </p:cNvSpPr>
          <p:nvPr/>
        </p:nvSpPr>
        <p:spPr bwMode="auto">
          <a:xfrm>
            <a:off x="685800" y="61722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t>Seg200</a:t>
            </a:r>
          </a:p>
        </p:txBody>
      </p:sp>
      <p:sp>
        <p:nvSpPr>
          <p:cNvPr id="70710" name="Line 56"/>
          <p:cNvSpPr>
            <a:spLocks noChangeShapeType="1"/>
          </p:cNvSpPr>
          <p:nvPr/>
        </p:nvSpPr>
        <p:spPr bwMode="auto">
          <a:xfrm>
            <a:off x="1066800" y="3505200"/>
            <a:ext cx="0" cy="2590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0711" name="Line 57"/>
          <p:cNvSpPr>
            <a:spLocks noChangeShapeType="1"/>
          </p:cNvSpPr>
          <p:nvPr/>
        </p:nvSpPr>
        <p:spPr bwMode="auto">
          <a:xfrm>
            <a:off x="2514600" y="3505200"/>
            <a:ext cx="0" cy="2590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0712" name="Line 58"/>
          <p:cNvSpPr>
            <a:spLocks noChangeShapeType="1"/>
          </p:cNvSpPr>
          <p:nvPr/>
        </p:nvSpPr>
        <p:spPr bwMode="auto">
          <a:xfrm rot="-5400000">
            <a:off x="6210300" y="647700"/>
            <a:ext cx="0" cy="4343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0713" name="Group 76"/>
          <p:cNvGrpSpPr>
            <a:grpSpLocks/>
          </p:cNvGrpSpPr>
          <p:nvPr/>
        </p:nvGrpSpPr>
        <p:grpSpPr bwMode="auto">
          <a:xfrm>
            <a:off x="2617788" y="1033463"/>
            <a:ext cx="90487" cy="460375"/>
            <a:chOff x="1649" y="651"/>
            <a:chExt cx="57" cy="290"/>
          </a:xfrm>
        </p:grpSpPr>
        <p:sp>
          <p:nvSpPr>
            <p:cNvPr id="70739" name="Oval 59"/>
            <p:cNvSpPr>
              <a:spLocks noChangeArrowheads="1"/>
            </p:cNvSpPr>
            <p:nvPr/>
          </p:nvSpPr>
          <p:spPr bwMode="auto">
            <a:xfrm>
              <a:off x="1651" y="893"/>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40" name="Oval 60"/>
            <p:cNvSpPr>
              <a:spLocks noChangeArrowheads="1"/>
            </p:cNvSpPr>
            <p:nvPr/>
          </p:nvSpPr>
          <p:spPr bwMode="auto">
            <a:xfrm>
              <a:off x="1651" y="837"/>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41" name="Oval 61"/>
            <p:cNvSpPr>
              <a:spLocks noChangeArrowheads="1"/>
            </p:cNvSpPr>
            <p:nvPr/>
          </p:nvSpPr>
          <p:spPr bwMode="auto">
            <a:xfrm>
              <a:off x="1658" y="799"/>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42" name="Oval 62"/>
            <p:cNvSpPr>
              <a:spLocks noChangeArrowheads="1"/>
            </p:cNvSpPr>
            <p:nvPr/>
          </p:nvSpPr>
          <p:spPr bwMode="auto">
            <a:xfrm>
              <a:off x="1653" y="745"/>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43" name="Oval 63"/>
            <p:cNvSpPr>
              <a:spLocks noChangeArrowheads="1"/>
            </p:cNvSpPr>
            <p:nvPr/>
          </p:nvSpPr>
          <p:spPr bwMode="auto">
            <a:xfrm>
              <a:off x="1649" y="689"/>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44" name="Oval 64"/>
            <p:cNvSpPr>
              <a:spLocks noChangeArrowheads="1"/>
            </p:cNvSpPr>
            <p:nvPr/>
          </p:nvSpPr>
          <p:spPr bwMode="auto">
            <a:xfrm>
              <a:off x="1650" y="651"/>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70714" name="Oval 65"/>
          <p:cNvSpPr>
            <a:spLocks noChangeArrowheads="1"/>
          </p:cNvSpPr>
          <p:nvPr/>
        </p:nvSpPr>
        <p:spPr bwMode="auto">
          <a:xfrm>
            <a:off x="2690813" y="954088"/>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15" name="Oval 66"/>
          <p:cNvSpPr>
            <a:spLocks noChangeArrowheads="1"/>
          </p:cNvSpPr>
          <p:nvPr/>
        </p:nvSpPr>
        <p:spPr bwMode="auto">
          <a:xfrm>
            <a:off x="2781300" y="95726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16" name="Oval 67"/>
          <p:cNvSpPr>
            <a:spLocks noChangeArrowheads="1"/>
          </p:cNvSpPr>
          <p:nvPr/>
        </p:nvSpPr>
        <p:spPr bwMode="auto">
          <a:xfrm>
            <a:off x="2852738" y="95726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17" name="Oval 68"/>
          <p:cNvSpPr>
            <a:spLocks noChangeArrowheads="1"/>
          </p:cNvSpPr>
          <p:nvPr/>
        </p:nvSpPr>
        <p:spPr bwMode="auto">
          <a:xfrm>
            <a:off x="2703513" y="124460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18" name="Oval 69"/>
          <p:cNvSpPr>
            <a:spLocks noChangeArrowheads="1"/>
          </p:cNvSpPr>
          <p:nvPr/>
        </p:nvSpPr>
        <p:spPr bwMode="auto">
          <a:xfrm>
            <a:off x="2767013" y="1244600"/>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19" name="Oval 70"/>
          <p:cNvSpPr>
            <a:spLocks noChangeArrowheads="1"/>
          </p:cNvSpPr>
          <p:nvPr/>
        </p:nvSpPr>
        <p:spPr bwMode="auto">
          <a:xfrm>
            <a:off x="2867025" y="1255713"/>
            <a:ext cx="76200" cy="762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70720" name="Group 77"/>
          <p:cNvGrpSpPr>
            <a:grpSpLocks/>
          </p:cNvGrpSpPr>
          <p:nvPr/>
        </p:nvGrpSpPr>
        <p:grpSpPr bwMode="auto">
          <a:xfrm>
            <a:off x="2922588" y="1039813"/>
            <a:ext cx="90487" cy="460375"/>
            <a:chOff x="1649" y="651"/>
            <a:chExt cx="57" cy="290"/>
          </a:xfrm>
        </p:grpSpPr>
        <p:sp>
          <p:nvSpPr>
            <p:cNvPr id="70733" name="Oval 78"/>
            <p:cNvSpPr>
              <a:spLocks noChangeArrowheads="1"/>
            </p:cNvSpPr>
            <p:nvPr/>
          </p:nvSpPr>
          <p:spPr bwMode="auto">
            <a:xfrm>
              <a:off x="1651" y="893"/>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34" name="Oval 79"/>
            <p:cNvSpPr>
              <a:spLocks noChangeArrowheads="1"/>
            </p:cNvSpPr>
            <p:nvPr/>
          </p:nvSpPr>
          <p:spPr bwMode="auto">
            <a:xfrm>
              <a:off x="1651" y="837"/>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35" name="Oval 80"/>
            <p:cNvSpPr>
              <a:spLocks noChangeArrowheads="1"/>
            </p:cNvSpPr>
            <p:nvPr/>
          </p:nvSpPr>
          <p:spPr bwMode="auto">
            <a:xfrm>
              <a:off x="1658" y="799"/>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36" name="Oval 81"/>
            <p:cNvSpPr>
              <a:spLocks noChangeArrowheads="1"/>
            </p:cNvSpPr>
            <p:nvPr/>
          </p:nvSpPr>
          <p:spPr bwMode="auto">
            <a:xfrm>
              <a:off x="1653" y="745"/>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37" name="Oval 82"/>
            <p:cNvSpPr>
              <a:spLocks noChangeArrowheads="1"/>
            </p:cNvSpPr>
            <p:nvPr/>
          </p:nvSpPr>
          <p:spPr bwMode="auto">
            <a:xfrm>
              <a:off x="1649" y="689"/>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738" name="Oval 83"/>
            <p:cNvSpPr>
              <a:spLocks noChangeArrowheads="1"/>
            </p:cNvSpPr>
            <p:nvPr/>
          </p:nvSpPr>
          <p:spPr bwMode="auto">
            <a:xfrm>
              <a:off x="1650" y="651"/>
              <a:ext cx="48" cy="48"/>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70721" name="Group 90"/>
          <p:cNvGrpSpPr>
            <a:grpSpLocks/>
          </p:cNvGrpSpPr>
          <p:nvPr/>
        </p:nvGrpSpPr>
        <p:grpSpPr bwMode="auto">
          <a:xfrm>
            <a:off x="2667000" y="3352800"/>
            <a:ext cx="5943600" cy="457200"/>
            <a:chOff x="1344" y="2256"/>
            <a:chExt cx="3648" cy="288"/>
          </a:xfrm>
        </p:grpSpPr>
        <p:grpSp>
          <p:nvGrpSpPr>
            <p:cNvPr id="70727" name="Group 86"/>
            <p:cNvGrpSpPr>
              <a:grpSpLocks/>
            </p:cNvGrpSpPr>
            <p:nvPr/>
          </p:nvGrpSpPr>
          <p:grpSpPr bwMode="auto">
            <a:xfrm>
              <a:off x="3168" y="2256"/>
              <a:ext cx="1824" cy="288"/>
              <a:chOff x="3168" y="2256"/>
              <a:chExt cx="1824" cy="288"/>
            </a:xfrm>
          </p:grpSpPr>
          <p:sp>
            <p:nvSpPr>
              <p:cNvPr id="70731" name="Arc 84"/>
              <p:cNvSpPr>
                <a:spLocks/>
              </p:cNvSpPr>
              <p:nvPr/>
            </p:nvSpPr>
            <p:spPr bwMode="auto">
              <a:xfrm flipH="1">
                <a:off x="3168" y="2400"/>
                <a:ext cx="91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32" name="Arc 85"/>
              <p:cNvSpPr>
                <a:spLocks/>
              </p:cNvSpPr>
              <p:nvPr/>
            </p:nvSpPr>
            <p:spPr bwMode="auto">
              <a:xfrm flipV="1">
                <a:off x="4080" y="2256"/>
                <a:ext cx="91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0728" name="Group 87"/>
            <p:cNvGrpSpPr>
              <a:grpSpLocks/>
            </p:cNvGrpSpPr>
            <p:nvPr/>
          </p:nvGrpSpPr>
          <p:grpSpPr bwMode="auto">
            <a:xfrm flipH="1">
              <a:off x="1344" y="2256"/>
              <a:ext cx="1824" cy="288"/>
              <a:chOff x="3168" y="2256"/>
              <a:chExt cx="1824" cy="288"/>
            </a:xfrm>
          </p:grpSpPr>
          <p:sp>
            <p:nvSpPr>
              <p:cNvPr id="70729" name="Arc 88"/>
              <p:cNvSpPr>
                <a:spLocks/>
              </p:cNvSpPr>
              <p:nvPr/>
            </p:nvSpPr>
            <p:spPr bwMode="auto">
              <a:xfrm flipH="1">
                <a:off x="3168" y="2400"/>
                <a:ext cx="91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30" name="Arc 89"/>
              <p:cNvSpPr>
                <a:spLocks/>
              </p:cNvSpPr>
              <p:nvPr/>
            </p:nvSpPr>
            <p:spPr bwMode="auto">
              <a:xfrm flipV="1">
                <a:off x="4080" y="2256"/>
                <a:ext cx="91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0722" name="Text Box 91"/>
          <p:cNvSpPr txBox="1">
            <a:spLocks noChangeArrowheads="1"/>
          </p:cNvSpPr>
          <p:nvPr/>
        </p:nvSpPr>
        <p:spPr bwMode="auto">
          <a:xfrm>
            <a:off x="4800600" y="3886200"/>
            <a:ext cx="16764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1600" b="1">
                <a:solidFill>
                  <a:srgbClr val="008000"/>
                </a:solidFill>
              </a:rPr>
              <a:t>40 Characters</a:t>
            </a:r>
          </a:p>
        </p:txBody>
      </p:sp>
      <p:sp>
        <p:nvSpPr>
          <p:cNvPr id="70723" name="Rectangle 92"/>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072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072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07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dirty="0">
                <a:solidFill>
                  <a:srgbClr val="C00000"/>
                </a:solidFill>
              </a:rPr>
              <a:t>L7-</a:t>
            </a:r>
            <a:fld id="{07DC4B33-2604-4F28-BF87-FB7A7DD9E70D}" type="slidenum">
              <a:rPr lang="en-US" altLang="en-US" sz="1600">
                <a:solidFill>
                  <a:srgbClr val="C00000"/>
                </a:solidFill>
              </a:rPr>
              <a:pPr/>
              <a:t>63</a:t>
            </a:fld>
            <a:endParaRPr lang="en-US" altLang="en-US" sz="1600" b="0" i="0" dirty="0">
              <a:solidFill>
                <a:srgbClr val="C00000"/>
              </a:solidFill>
            </a:endParaRPr>
          </a:p>
        </p:txBody>
      </p:sp>
      <p:sp>
        <p:nvSpPr>
          <p:cNvPr id="2" name="TextBox 1">
            <a:extLst>
              <a:ext uri="{FF2B5EF4-FFF2-40B4-BE49-F238E27FC236}">
                <a16:creationId xmlns:a16="http://schemas.microsoft.com/office/drawing/2014/main" id="{A883C57D-2BE7-40F6-9EA1-006158424F1E}"/>
              </a:ext>
            </a:extLst>
          </p:cNvPr>
          <p:cNvSpPr txBox="1"/>
          <p:nvPr/>
        </p:nvSpPr>
        <p:spPr>
          <a:xfrm>
            <a:off x="266701" y="1132414"/>
            <a:ext cx="685800" cy="307777"/>
          </a:xfrm>
          <a:prstGeom prst="rect">
            <a:avLst/>
          </a:prstGeom>
          <a:noFill/>
        </p:spPr>
        <p:txBody>
          <a:bodyPr wrap="square" rtlCol="0">
            <a:spAutoFit/>
          </a:bodyPr>
          <a:lstStyle/>
          <a:p>
            <a:pPr algn="ctr"/>
            <a:r>
              <a:rPr lang="en-US" sz="1400" b="1" dirty="0"/>
              <a:t>Line 1</a:t>
            </a:r>
          </a:p>
        </p:txBody>
      </p:sp>
      <p:sp>
        <p:nvSpPr>
          <p:cNvPr id="90" name="TextBox 89">
            <a:extLst>
              <a:ext uri="{FF2B5EF4-FFF2-40B4-BE49-F238E27FC236}">
                <a16:creationId xmlns:a16="http://schemas.microsoft.com/office/drawing/2014/main" id="{A9119747-1099-4AE5-8547-7B17099B4584}"/>
              </a:ext>
            </a:extLst>
          </p:cNvPr>
          <p:cNvSpPr txBox="1"/>
          <p:nvPr/>
        </p:nvSpPr>
        <p:spPr>
          <a:xfrm>
            <a:off x="241081" y="1752426"/>
            <a:ext cx="685800" cy="307777"/>
          </a:xfrm>
          <a:prstGeom prst="rect">
            <a:avLst/>
          </a:prstGeom>
          <a:noFill/>
        </p:spPr>
        <p:txBody>
          <a:bodyPr wrap="square" rtlCol="0">
            <a:spAutoFit/>
          </a:bodyPr>
          <a:lstStyle/>
          <a:p>
            <a:pPr algn="ctr"/>
            <a:r>
              <a:rPr lang="en-US" sz="1400" b="1" dirty="0"/>
              <a:t>Line 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1981200" y="2438400"/>
            <a:ext cx="1828800" cy="3200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5" name="Rectangle 5"/>
          <p:cNvSpPr>
            <a:spLocks noChangeArrowheads="1"/>
          </p:cNvSpPr>
          <p:nvPr/>
        </p:nvSpPr>
        <p:spPr bwMode="auto">
          <a:xfrm>
            <a:off x="5257800" y="2514600"/>
            <a:ext cx="3048000" cy="1143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6" name="Rectangle 6"/>
          <p:cNvSpPr>
            <a:spLocks noChangeArrowheads="1"/>
          </p:cNvSpPr>
          <p:nvPr/>
        </p:nvSpPr>
        <p:spPr bwMode="auto">
          <a:xfrm>
            <a:off x="5257800" y="4648200"/>
            <a:ext cx="30480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7" name="Line 7"/>
          <p:cNvSpPr>
            <a:spLocks noChangeShapeType="1"/>
          </p:cNvSpPr>
          <p:nvPr/>
        </p:nvSpPr>
        <p:spPr bwMode="auto">
          <a:xfrm>
            <a:off x="1219200" y="3810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38" name="Line 8"/>
          <p:cNvSpPr>
            <a:spLocks noChangeShapeType="1"/>
          </p:cNvSpPr>
          <p:nvPr/>
        </p:nvSpPr>
        <p:spPr bwMode="auto">
          <a:xfrm>
            <a:off x="1219200" y="41148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39" name="Line 9"/>
          <p:cNvSpPr>
            <a:spLocks noChangeShapeType="1"/>
          </p:cNvSpPr>
          <p:nvPr/>
        </p:nvSpPr>
        <p:spPr bwMode="auto">
          <a:xfrm>
            <a:off x="1219200" y="4419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0" name="Line 10"/>
          <p:cNvSpPr>
            <a:spLocks noChangeShapeType="1"/>
          </p:cNvSpPr>
          <p:nvPr/>
        </p:nvSpPr>
        <p:spPr bwMode="auto">
          <a:xfrm>
            <a:off x="1219200" y="4724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1" name="Line 11"/>
          <p:cNvSpPr>
            <a:spLocks noChangeShapeType="1"/>
          </p:cNvSpPr>
          <p:nvPr/>
        </p:nvSpPr>
        <p:spPr bwMode="auto">
          <a:xfrm>
            <a:off x="1219200" y="5029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2" name="Line 12"/>
          <p:cNvSpPr>
            <a:spLocks noChangeShapeType="1"/>
          </p:cNvSpPr>
          <p:nvPr/>
        </p:nvSpPr>
        <p:spPr bwMode="auto">
          <a:xfrm>
            <a:off x="1219200" y="5334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3" name="AutoShape 13"/>
          <p:cNvSpPr>
            <a:spLocks noChangeArrowheads="1"/>
          </p:cNvSpPr>
          <p:nvPr/>
        </p:nvSpPr>
        <p:spPr bwMode="auto">
          <a:xfrm>
            <a:off x="914400" y="2667000"/>
            <a:ext cx="1066800" cy="609600"/>
          </a:xfrm>
          <a:prstGeom prst="leftRightArrow">
            <a:avLst>
              <a:gd name="adj1" fmla="val 50000"/>
              <a:gd name="adj2" fmla="val 35000"/>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4" name="Line 14"/>
          <p:cNvSpPr>
            <a:spLocks noChangeShapeType="1"/>
          </p:cNvSpPr>
          <p:nvPr/>
        </p:nvSpPr>
        <p:spPr bwMode="auto">
          <a:xfrm>
            <a:off x="3810000" y="31242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Line 15"/>
          <p:cNvSpPr>
            <a:spLocks noChangeShapeType="1"/>
          </p:cNvSpPr>
          <p:nvPr/>
        </p:nvSpPr>
        <p:spPr bwMode="auto">
          <a:xfrm>
            <a:off x="381000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6" name="Line 16"/>
          <p:cNvSpPr>
            <a:spLocks noChangeShapeType="1"/>
          </p:cNvSpPr>
          <p:nvPr/>
        </p:nvSpPr>
        <p:spPr bwMode="auto">
          <a:xfrm flipV="1">
            <a:off x="5715000" y="3657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7" name="Line 17"/>
          <p:cNvSpPr>
            <a:spLocks noChangeShapeType="1"/>
          </p:cNvSpPr>
          <p:nvPr/>
        </p:nvSpPr>
        <p:spPr bwMode="auto">
          <a:xfrm flipV="1">
            <a:off x="6858000" y="36576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8" name="Line 18"/>
          <p:cNvSpPr>
            <a:spLocks noChangeShapeType="1"/>
          </p:cNvSpPr>
          <p:nvPr/>
        </p:nvSpPr>
        <p:spPr bwMode="auto">
          <a:xfrm>
            <a:off x="3810000" y="50292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19"/>
          <p:cNvSpPr>
            <a:spLocks noChangeShapeType="1"/>
          </p:cNvSpPr>
          <p:nvPr/>
        </p:nvSpPr>
        <p:spPr bwMode="auto">
          <a:xfrm flipH="1">
            <a:off x="4495800" y="4876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20"/>
          <p:cNvSpPr>
            <a:spLocks noChangeShapeType="1"/>
          </p:cNvSpPr>
          <p:nvPr/>
        </p:nvSpPr>
        <p:spPr bwMode="auto">
          <a:xfrm flipH="1">
            <a:off x="4572000" y="2971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21"/>
          <p:cNvSpPr>
            <a:spLocks noChangeShapeType="1"/>
          </p:cNvSpPr>
          <p:nvPr/>
        </p:nvSpPr>
        <p:spPr bwMode="auto">
          <a:xfrm flipH="1">
            <a:off x="4572000" y="3886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22"/>
          <p:cNvSpPr>
            <a:spLocks noChangeShapeType="1"/>
          </p:cNvSpPr>
          <p:nvPr/>
        </p:nvSpPr>
        <p:spPr bwMode="auto">
          <a:xfrm flipH="1">
            <a:off x="6781800" y="4038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Text Box 23"/>
          <p:cNvSpPr txBox="1">
            <a:spLocks noChangeArrowheads="1"/>
          </p:cNvSpPr>
          <p:nvPr/>
        </p:nvSpPr>
        <p:spPr bwMode="auto">
          <a:xfrm>
            <a:off x="1828800" y="3505200"/>
            <a:ext cx="2133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2000"/>
              <a:t>CONTROLLER</a:t>
            </a:r>
          </a:p>
          <a:p>
            <a:pPr algn="ctr">
              <a:lnSpc>
                <a:spcPct val="80000"/>
              </a:lnSpc>
              <a:spcBef>
                <a:spcPct val="30000"/>
              </a:spcBef>
            </a:pPr>
            <a:r>
              <a:rPr lang="en-US" altLang="en-US" sz="2000"/>
              <a:t>LSI</a:t>
            </a:r>
          </a:p>
          <a:p>
            <a:pPr algn="ctr">
              <a:lnSpc>
                <a:spcPct val="80000"/>
              </a:lnSpc>
              <a:spcBef>
                <a:spcPct val="30000"/>
              </a:spcBef>
            </a:pPr>
            <a:r>
              <a:rPr lang="en-US" altLang="en-US" sz="2000"/>
              <a:t>HD44780U</a:t>
            </a:r>
          </a:p>
        </p:txBody>
      </p:sp>
      <p:sp>
        <p:nvSpPr>
          <p:cNvPr id="69654" name="Text Box 24"/>
          <p:cNvSpPr txBox="1">
            <a:spLocks noChangeArrowheads="1"/>
          </p:cNvSpPr>
          <p:nvPr/>
        </p:nvSpPr>
        <p:spPr bwMode="auto">
          <a:xfrm>
            <a:off x="5715000" y="4876800"/>
            <a:ext cx="220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2000"/>
              <a:t>Segment Driver </a:t>
            </a:r>
            <a:r>
              <a:rPr lang="en-US" altLang="en-US" sz="2000">
                <a:sym typeface="Symbol" pitchFamily="18" charset="2"/>
              </a:rPr>
              <a:t> 4</a:t>
            </a:r>
          </a:p>
        </p:txBody>
      </p:sp>
      <p:sp>
        <p:nvSpPr>
          <p:cNvPr id="69655" name="Text Box 25"/>
          <p:cNvSpPr txBox="1">
            <a:spLocks noChangeArrowheads="1"/>
          </p:cNvSpPr>
          <p:nvPr/>
        </p:nvSpPr>
        <p:spPr bwMode="auto">
          <a:xfrm>
            <a:off x="5715000" y="28956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30000"/>
              </a:spcBef>
            </a:pPr>
            <a:r>
              <a:rPr lang="en-US" altLang="en-US" sz="2000"/>
              <a:t>LCDP (FRD7069)</a:t>
            </a:r>
          </a:p>
        </p:txBody>
      </p:sp>
      <p:sp>
        <p:nvSpPr>
          <p:cNvPr id="69656" name="Text Box 26"/>
          <p:cNvSpPr txBox="1">
            <a:spLocks noChangeArrowheads="1"/>
          </p:cNvSpPr>
          <p:nvPr/>
        </p:nvSpPr>
        <p:spPr bwMode="auto">
          <a:xfrm>
            <a:off x="3962400" y="2667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COM 16</a:t>
            </a:r>
          </a:p>
        </p:txBody>
      </p:sp>
      <p:sp>
        <p:nvSpPr>
          <p:cNvPr id="69657" name="Text Box 27"/>
          <p:cNvSpPr txBox="1">
            <a:spLocks noChangeArrowheads="1"/>
          </p:cNvSpPr>
          <p:nvPr/>
        </p:nvSpPr>
        <p:spPr bwMode="auto">
          <a:xfrm>
            <a:off x="4038600" y="3581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SEG 40</a:t>
            </a:r>
          </a:p>
        </p:txBody>
      </p:sp>
      <p:sp>
        <p:nvSpPr>
          <p:cNvPr id="69658" name="Text Box 28"/>
          <p:cNvSpPr txBox="1">
            <a:spLocks noChangeArrowheads="1"/>
          </p:cNvSpPr>
          <p:nvPr/>
        </p:nvSpPr>
        <p:spPr bwMode="auto">
          <a:xfrm>
            <a:off x="6934200" y="3962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SEG 160</a:t>
            </a:r>
          </a:p>
        </p:txBody>
      </p:sp>
      <p:sp>
        <p:nvSpPr>
          <p:cNvPr id="69659" name="Text Box 29"/>
          <p:cNvSpPr txBox="1">
            <a:spLocks noChangeArrowheads="1"/>
          </p:cNvSpPr>
          <p:nvPr/>
        </p:nvSpPr>
        <p:spPr bwMode="auto">
          <a:xfrm>
            <a:off x="3962400" y="4648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4</a:t>
            </a:r>
          </a:p>
        </p:txBody>
      </p:sp>
      <p:sp>
        <p:nvSpPr>
          <p:cNvPr id="69660" name="Text Box 30"/>
          <p:cNvSpPr txBox="1">
            <a:spLocks noChangeArrowheads="1"/>
          </p:cNvSpPr>
          <p:nvPr/>
        </p:nvSpPr>
        <p:spPr bwMode="auto">
          <a:xfrm>
            <a:off x="228600" y="2362200"/>
            <a:ext cx="762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DB7</a:t>
            </a:r>
          </a:p>
          <a:p>
            <a:pPr algn="ctr">
              <a:spcBef>
                <a:spcPct val="50000"/>
              </a:spcBef>
            </a:pPr>
            <a:endParaRPr lang="en-US" altLang="en-US" sz="1800"/>
          </a:p>
          <a:p>
            <a:pPr algn="ctr">
              <a:spcBef>
                <a:spcPct val="50000"/>
              </a:spcBef>
            </a:pPr>
            <a:r>
              <a:rPr lang="en-US" altLang="en-US" sz="1800"/>
              <a:t>DB0</a:t>
            </a:r>
          </a:p>
        </p:txBody>
      </p:sp>
      <p:sp>
        <p:nvSpPr>
          <p:cNvPr id="69661" name="Text Box 31"/>
          <p:cNvSpPr txBox="1">
            <a:spLocks noChangeArrowheads="1"/>
          </p:cNvSpPr>
          <p:nvPr/>
        </p:nvSpPr>
        <p:spPr bwMode="auto">
          <a:xfrm>
            <a:off x="609600" y="3581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E</a:t>
            </a:r>
          </a:p>
        </p:txBody>
      </p:sp>
      <p:sp>
        <p:nvSpPr>
          <p:cNvPr id="69662" name="Text Box 32"/>
          <p:cNvSpPr txBox="1">
            <a:spLocks noChangeArrowheads="1"/>
          </p:cNvSpPr>
          <p:nvPr/>
        </p:nvSpPr>
        <p:spPr bwMode="auto">
          <a:xfrm>
            <a:off x="609600" y="39004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R/W</a:t>
            </a:r>
          </a:p>
        </p:txBody>
      </p:sp>
      <p:sp>
        <p:nvSpPr>
          <p:cNvPr id="69663" name="Text Box 33"/>
          <p:cNvSpPr txBox="1">
            <a:spLocks noChangeArrowheads="1"/>
          </p:cNvSpPr>
          <p:nvPr/>
        </p:nvSpPr>
        <p:spPr bwMode="auto">
          <a:xfrm>
            <a:off x="609600" y="42052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RS</a:t>
            </a:r>
          </a:p>
        </p:txBody>
      </p:sp>
      <p:sp>
        <p:nvSpPr>
          <p:cNvPr id="69664" name="Text Box 34"/>
          <p:cNvSpPr txBox="1">
            <a:spLocks noChangeArrowheads="1"/>
          </p:cNvSpPr>
          <p:nvPr/>
        </p:nvSpPr>
        <p:spPr bwMode="auto">
          <a:xfrm>
            <a:off x="609600" y="45100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V</a:t>
            </a:r>
            <a:r>
              <a:rPr lang="en-US" altLang="en-US" sz="1800" baseline="-25000"/>
              <a:t>EE</a:t>
            </a:r>
            <a:endParaRPr lang="en-US" altLang="en-US" sz="1800"/>
          </a:p>
        </p:txBody>
      </p:sp>
      <p:sp>
        <p:nvSpPr>
          <p:cNvPr id="69665" name="Text Box 35"/>
          <p:cNvSpPr txBox="1">
            <a:spLocks noChangeArrowheads="1"/>
          </p:cNvSpPr>
          <p:nvPr/>
        </p:nvSpPr>
        <p:spPr bwMode="auto">
          <a:xfrm>
            <a:off x="609600" y="4814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V</a:t>
            </a:r>
            <a:r>
              <a:rPr lang="en-US" altLang="en-US" sz="1800" baseline="-25000"/>
              <a:t>CC</a:t>
            </a:r>
          </a:p>
        </p:txBody>
      </p:sp>
      <p:sp>
        <p:nvSpPr>
          <p:cNvPr id="69666" name="Text Box 36"/>
          <p:cNvSpPr txBox="1">
            <a:spLocks noChangeArrowheads="1"/>
          </p:cNvSpPr>
          <p:nvPr/>
        </p:nvSpPr>
        <p:spPr bwMode="auto">
          <a:xfrm>
            <a:off x="609600" y="5119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V</a:t>
            </a:r>
            <a:r>
              <a:rPr lang="en-US" altLang="en-US" sz="1800" baseline="-25000"/>
              <a:t>SS</a:t>
            </a:r>
            <a:endParaRPr lang="en-US" altLang="en-US" sz="1800"/>
          </a:p>
        </p:txBody>
      </p:sp>
      <p:sp>
        <p:nvSpPr>
          <p:cNvPr id="69667" name="Line 37"/>
          <p:cNvSpPr>
            <a:spLocks noChangeShapeType="1"/>
          </p:cNvSpPr>
          <p:nvPr/>
        </p:nvSpPr>
        <p:spPr bwMode="auto">
          <a:xfrm>
            <a:off x="990600" y="3962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9668" name="Group 42"/>
          <p:cNvGrpSpPr>
            <a:grpSpLocks/>
          </p:cNvGrpSpPr>
          <p:nvPr/>
        </p:nvGrpSpPr>
        <p:grpSpPr bwMode="auto">
          <a:xfrm flipH="1" flipV="1">
            <a:off x="533400" y="2667000"/>
            <a:ext cx="76200" cy="609600"/>
            <a:chOff x="1488" y="2976"/>
            <a:chExt cx="96" cy="480"/>
          </a:xfrm>
        </p:grpSpPr>
        <p:sp>
          <p:nvSpPr>
            <p:cNvPr id="69676" name="Arc 38"/>
            <p:cNvSpPr>
              <a:spLocks/>
            </p:cNvSpPr>
            <p:nvPr/>
          </p:nvSpPr>
          <p:spPr bwMode="auto">
            <a:xfrm>
              <a:off x="1488" y="2976"/>
              <a:ext cx="96" cy="247"/>
            </a:xfrm>
            <a:custGeom>
              <a:avLst/>
              <a:gdLst>
                <a:gd name="T0" fmla="*/ 0 w 21600"/>
                <a:gd name="T1" fmla="*/ 0 h 40350"/>
                <a:gd name="T2" fmla="*/ 0 w 21600"/>
                <a:gd name="T3" fmla="*/ 0 h 40350"/>
                <a:gd name="T4" fmla="*/ 0 w 21600"/>
                <a:gd name="T5" fmla="*/ 0 h 40350"/>
                <a:gd name="T6" fmla="*/ 0 60000 65536"/>
                <a:gd name="T7" fmla="*/ 0 60000 65536"/>
                <a:gd name="T8" fmla="*/ 0 60000 65536"/>
                <a:gd name="T9" fmla="*/ 0 w 21600"/>
                <a:gd name="T10" fmla="*/ 0 h 40350"/>
                <a:gd name="T11" fmla="*/ 21600 w 21600"/>
                <a:gd name="T12" fmla="*/ 40350 h 40350"/>
              </a:gdLst>
              <a:ahLst/>
              <a:cxnLst>
                <a:cxn ang="T6">
                  <a:pos x="T0" y="T1"/>
                </a:cxn>
                <a:cxn ang="T7">
                  <a:pos x="T2" y="T3"/>
                </a:cxn>
                <a:cxn ang="T8">
                  <a:pos x="T4" y="T5"/>
                </a:cxn>
              </a:cxnLst>
              <a:rect l="T9" t="T10" r="T11" b="T12"/>
              <a:pathLst>
                <a:path w="21600" h="40350" fill="none" extrusionOk="0">
                  <a:moveTo>
                    <a:pt x="-1" y="0"/>
                  </a:moveTo>
                  <a:cubicBezTo>
                    <a:pt x="11929" y="0"/>
                    <a:pt x="21600" y="9670"/>
                    <a:pt x="21600" y="21600"/>
                  </a:cubicBezTo>
                  <a:cubicBezTo>
                    <a:pt x="21600" y="29348"/>
                    <a:pt x="17449" y="36503"/>
                    <a:pt x="10723" y="40349"/>
                  </a:cubicBezTo>
                </a:path>
                <a:path w="21600" h="40350" stroke="0" extrusionOk="0">
                  <a:moveTo>
                    <a:pt x="-1" y="0"/>
                  </a:moveTo>
                  <a:cubicBezTo>
                    <a:pt x="11929" y="0"/>
                    <a:pt x="21600" y="9670"/>
                    <a:pt x="21600" y="21600"/>
                  </a:cubicBezTo>
                  <a:cubicBezTo>
                    <a:pt x="21600" y="29348"/>
                    <a:pt x="17449" y="36503"/>
                    <a:pt x="10723" y="40349"/>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7" name="Arc 41"/>
            <p:cNvSpPr>
              <a:spLocks/>
            </p:cNvSpPr>
            <p:nvPr/>
          </p:nvSpPr>
          <p:spPr bwMode="auto">
            <a:xfrm flipH="1" flipV="1">
              <a:off x="1488" y="3209"/>
              <a:ext cx="96" cy="247"/>
            </a:xfrm>
            <a:custGeom>
              <a:avLst/>
              <a:gdLst>
                <a:gd name="T0" fmla="*/ 0 w 21600"/>
                <a:gd name="T1" fmla="*/ 0 h 40350"/>
                <a:gd name="T2" fmla="*/ 0 w 21600"/>
                <a:gd name="T3" fmla="*/ 0 h 40350"/>
                <a:gd name="T4" fmla="*/ 0 w 21600"/>
                <a:gd name="T5" fmla="*/ 0 h 40350"/>
                <a:gd name="T6" fmla="*/ 0 60000 65536"/>
                <a:gd name="T7" fmla="*/ 0 60000 65536"/>
                <a:gd name="T8" fmla="*/ 0 60000 65536"/>
                <a:gd name="T9" fmla="*/ 0 w 21600"/>
                <a:gd name="T10" fmla="*/ 0 h 40350"/>
                <a:gd name="T11" fmla="*/ 21600 w 21600"/>
                <a:gd name="T12" fmla="*/ 40350 h 40350"/>
              </a:gdLst>
              <a:ahLst/>
              <a:cxnLst>
                <a:cxn ang="T6">
                  <a:pos x="T0" y="T1"/>
                </a:cxn>
                <a:cxn ang="T7">
                  <a:pos x="T2" y="T3"/>
                </a:cxn>
                <a:cxn ang="T8">
                  <a:pos x="T4" y="T5"/>
                </a:cxn>
              </a:cxnLst>
              <a:rect l="T9" t="T10" r="T11" b="T12"/>
              <a:pathLst>
                <a:path w="21600" h="40350" fill="none" extrusionOk="0">
                  <a:moveTo>
                    <a:pt x="-1" y="0"/>
                  </a:moveTo>
                  <a:cubicBezTo>
                    <a:pt x="11929" y="0"/>
                    <a:pt x="21600" y="9670"/>
                    <a:pt x="21600" y="21600"/>
                  </a:cubicBezTo>
                  <a:cubicBezTo>
                    <a:pt x="21600" y="29348"/>
                    <a:pt x="17449" y="36503"/>
                    <a:pt x="10723" y="40349"/>
                  </a:cubicBezTo>
                </a:path>
                <a:path w="21600" h="40350" stroke="0" extrusionOk="0">
                  <a:moveTo>
                    <a:pt x="-1" y="0"/>
                  </a:moveTo>
                  <a:cubicBezTo>
                    <a:pt x="11929" y="0"/>
                    <a:pt x="21600" y="9670"/>
                    <a:pt x="21600" y="21600"/>
                  </a:cubicBezTo>
                  <a:cubicBezTo>
                    <a:pt x="21600" y="29348"/>
                    <a:pt x="17449" y="36503"/>
                    <a:pt x="10723" y="40349"/>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9669" name="Text Box 43"/>
          <p:cNvSpPr txBox="1">
            <a:spLocks noChangeArrowheads="1"/>
          </p:cNvSpPr>
          <p:nvPr/>
        </p:nvSpPr>
        <p:spPr bwMode="auto">
          <a:xfrm>
            <a:off x="990600" y="5805488"/>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dirty="0">
                <a:solidFill>
                  <a:srgbClr val="C00000"/>
                </a:solidFill>
              </a:rPr>
              <a:t>Block diagram of a HD44780U-based LCD kit</a:t>
            </a:r>
          </a:p>
        </p:txBody>
      </p:sp>
      <p:sp>
        <p:nvSpPr>
          <p:cNvPr id="69670" name="Line 44"/>
          <p:cNvSpPr>
            <a:spLocks noChangeShapeType="1"/>
          </p:cNvSpPr>
          <p:nvPr/>
        </p:nvSpPr>
        <p:spPr bwMode="auto">
          <a:xfrm>
            <a:off x="533400" y="5789613"/>
            <a:ext cx="8077200" cy="1587"/>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71" name="Rectangle 4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69672" name="Rectangle 46"/>
          <p:cNvSpPr>
            <a:spLocks noChangeArrowheads="1"/>
          </p:cNvSpPr>
          <p:nvPr/>
        </p:nvSpPr>
        <p:spPr bwMode="auto">
          <a:xfrm>
            <a:off x="304800" y="609600"/>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solidFill>
                  <a:srgbClr val="C00000"/>
                </a:solidFill>
              </a:rPr>
              <a:t>The HD44780U LCD Controller:</a:t>
            </a:r>
          </a:p>
          <a:p>
            <a:pPr>
              <a:spcBef>
                <a:spcPct val="20000"/>
              </a:spcBef>
              <a:buClr>
                <a:srgbClr val="C00000"/>
              </a:buClr>
              <a:buFont typeface="Wingdings" pitchFamily="2" charset="2"/>
              <a:buChar char="Ø"/>
            </a:pPr>
            <a:r>
              <a:rPr lang="en-US" altLang="en-US"/>
              <a:t>The block diagram of an LCD kit that incorporates the HD44780U controller is shown.</a:t>
            </a:r>
          </a:p>
        </p:txBody>
      </p:sp>
      <p:sp>
        <p:nvSpPr>
          <p:cNvPr id="6967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696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696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06A3E71-4B1C-4D87-A8B1-9BA29B5130BA}" type="slidenum">
              <a:rPr lang="en-US" altLang="en-US" sz="1600">
                <a:solidFill>
                  <a:srgbClr val="C00000"/>
                </a:solidFill>
              </a:rPr>
              <a:pPr/>
              <a:t>64</a:t>
            </a:fld>
            <a:endParaRPr lang="en-US" altLang="en-US" sz="1600" b="0" i="0">
              <a:solidFill>
                <a:srgbClr val="C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65334" name="Group 54"/>
          <p:cNvGraphicFramePr>
            <a:graphicFrameLocks noGrp="1"/>
          </p:cNvGraphicFramePr>
          <p:nvPr>
            <p:ph/>
          </p:nvPr>
        </p:nvGraphicFramePr>
        <p:xfrm>
          <a:off x="1371600" y="868363"/>
          <a:ext cx="6629400" cy="4861162"/>
        </p:xfrm>
        <a:graphic>
          <a:graphicData uri="http://schemas.openxmlformats.org/drawingml/2006/table">
            <a:tbl>
              <a:tblPr/>
              <a:tblGrid>
                <a:gridCol w="9906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3902075">
                  <a:extLst>
                    <a:ext uri="{9D8B030D-6E8A-4147-A177-3AD203B41FA5}">
                      <a16:colId xmlns:a16="http://schemas.microsoft.com/office/drawing/2014/main" val="20003"/>
                    </a:ext>
                  </a:extLst>
                </a:gridCol>
              </a:tblGrid>
              <a:tr h="563494">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Pin No.</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Symbol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Function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97431">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SS</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CC</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EE</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RS</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R/W</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Power supply (GND)</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Power supply (+5 V)</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Contrast adjust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 = instruction input, 1 = data input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0=write to LCD, 1=read from LCD</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Enable signal</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0</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1</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2</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3</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4</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5</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6</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7</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699" name="Text Box 55"/>
          <p:cNvSpPr txBox="1">
            <a:spLocks noChangeArrowheads="1"/>
          </p:cNvSpPr>
          <p:nvPr/>
        </p:nvSpPr>
        <p:spPr bwMode="auto">
          <a:xfrm>
            <a:off x="1295400" y="5927725"/>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Pin assignment for displays with no more than 80 characters</a:t>
            </a:r>
          </a:p>
        </p:txBody>
      </p:sp>
      <p:sp>
        <p:nvSpPr>
          <p:cNvPr id="71700" name="Rectangle 5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170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17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17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10ABE42-0F39-4B56-A59B-12C8761D15F7}" type="slidenum">
              <a:rPr lang="en-US" altLang="en-US" sz="1600">
                <a:solidFill>
                  <a:srgbClr val="C00000"/>
                </a:solidFill>
              </a:rPr>
              <a:pPr/>
              <a:t>65</a:t>
            </a:fld>
            <a:endParaRPr lang="en-US" altLang="en-US" sz="1600" b="0" i="0">
              <a:solidFill>
                <a:srgbClr val="C00000"/>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67373" name="Group 45"/>
          <p:cNvGraphicFramePr>
            <a:graphicFrameLocks noGrp="1"/>
          </p:cNvGraphicFramePr>
          <p:nvPr/>
        </p:nvGraphicFramePr>
        <p:xfrm>
          <a:off x="1524000" y="427038"/>
          <a:ext cx="6629400" cy="5592762"/>
        </p:xfrm>
        <a:graphic>
          <a:graphicData uri="http://schemas.openxmlformats.org/drawingml/2006/table">
            <a:tbl>
              <a:tblPr/>
              <a:tblGrid>
                <a:gridCol w="9906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3902075">
                  <a:extLst>
                    <a:ext uri="{9D8B030D-6E8A-4147-A177-3AD203B41FA5}">
                      <a16:colId xmlns:a16="http://schemas.microsoft.com/office/drawing/2014/main" val="20003"/>
                    </a:ext>
                  </a:extLst>
                </a:gridCol>
              </a:tblGrid>
              <a:tr h="576263">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Pin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Symbol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40000"/>
                        </a:spcBef>
                        <a:spcAft>
                          <a:spcPct val="20000"/>
                        </a:spcAft>
                        <a:buClrTx/>
                        <a:buSzTx/>
                        <a:buFontTx/>
                        <a:buNone/>
                        <a:tabLst/>
                      </a:pPr>
                      <a:r>
                        <a:rPr kumimoji="0" lang="en-US" sz="2000" b="0" i="0" u="none" strike="noStrike" cap="none" normalizeH="0" baseline="0">
                          <a:ln>
                            <a:noFill/>
                          </a:ln>
                          <a:solidFill>
                            <a:schemeClr val="tx1"/>
                          </a:solidFill>
                          <a:effectLst/>
                          <a:latin typeface="Times New Roman"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499">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R/W </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RS</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EE</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SS</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r>
                        <a:rPr kumimoji="0" lang="en-US" sz="2000" b="0" i="0" u="none" strike="noStrike" cap="none" normalizeH="0" baseline="-25000">
                          <a:ln>
                            <a:noFill/>
                          </a:ln>
                          <a:solidFill>
                            <a:schemeClr val="tx1"/>
                          </a:solidFill>
                          <a:effectLst/>
                          <a:latin typeface="Times New Roman" pitchFamily="18" charset="0"/>
                        </a:rPr>
                        <a:t>CC</a:t>
                      </a:r>
                      <a:endParaRPr kumimoji="0" lang="en-U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I/O</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7</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6</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5</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4</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3</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2</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1</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Data bus line 0</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Enable signal row 0 and 1 </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0=write to LCD, 1=read from LCD </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 = instruction input, 1 = data input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Contrast adjust (GND)</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Power supply (+5 V)</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Power supply</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Enable signal row 2 and 3</a:t>
                      </a:r>
                    </a:p>
                    <a:p>
                      <a:pPr marL="0" marR="0" lvl="0" indent="0" algn="l" defTabSz="914400" rtl="0" eaLnBrk="0" fontAlgn="base" latinLnBrk="0" hangingPunct="0">
                        <a:lnSpc>
                          <a:spcPct val="8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2723" name="Text Box 26"/>
          <p:cNvSpPr txBox="1">
            <a:spLocks noChangeArrowheads="1"/>
          </p:cNvSpPr>
          <p:nvPr/>
        </p:nvSpPr>
        <p:spPr bwMode="auto">
          <a:xfrm>
            <a:off x="1447800" y="6080125"/>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b="1">
                <a:solidFill>
                  <a:srgbClr val="C00000"/>
                </a:solidFill>
              </a:rPr>
              <a:t>Pin assignment for displays with more than 80 characters</a:t>
            </a:r>
          </a:p>
        </p:txBody>
      </p:sp>
      <p:sp>
        <p:nvSpPr>
          <p:cNvPr id="72724" name="Rectangle 4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272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27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27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5D735C6-8EF9-4CD2-8E0A-E5DF4360267D}" type="slidenum">
              <a:rPr lang="en-US" altLang="en-US" sz="1600">
                <a:solidFill>
                  <a:srgbClr val="C00000"/>
                </a:solidFill>
              </a:rPr>
              <a:pPr/>
              <a:t>66</a:t>
            </a:fld>
            <a:endParaRPr lang="en-US" altLang="en-US" sz="1600" b="0" i="0">
              <a:solidFill>
                <a:srgbClr val="C000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3731" name="Rectangle 5"/>
          <p:cNvSpPr>
            <a:spLocks noChangeArrowheads="1"/>
          </p:cNvSpPr>
          <p:nvPr/>
        </p:nvSpPr>
        <p:spPr bwMode="auto">
          <a:xfrm>
            <a:off x="304800" y="609600"/>
            <a:ext cx="8686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The HD44780U provides a set of instructions for user to setup the LCD parameters.</a:t>
            </a:r>
          </a:p>
          <a:p>
            <a:pPr>
              <a:spcBef>
                <a:spcPct val="20000"/>
              </a:spcBef>
              <a:buClr>
                <a:srgbClr val="C00000"/>
              </a:buClr>
              <a:buFont typeface="Wingdings" pitchFamily="2" charset="2"/>
              <a:buChar char="Ø"/>
            </a:pPr>
            <a:r>
              <a:rPr lang="en-US" altLang="en-US"/>
              <a:t>The operations performed by these instructions are summarized on a table and will be presented in upcoming slides.</a:t>
            </a:r>
          </a:p>
          <a:p>
            <a:pPr>
              <a:spcBef>
                <a:spcPct val="20000"/>
              </a:spcBef>
              <a:buClr>
                <a:srgbClr val="C00000"/>
              </a:buClr>
              <a:buFont typeface="Wingdings" pitchFamily="2" charset="2"/>
              <a:buChar char="Ø"/>
            </a:pPr>
            <a:r>
              <a:rPr lang="en-US" altLang="en-US"/>
              <a:t>The HD44780U can be configured to control 1-line, 2-line, and 4-line LCDs.</a:t>
            </a:r>
          </a:p>
          <a:p>
            <a:pPr>
              <a:spcBef>
                <a:spcPct val="20000"/>
              </a:spcBef>
              <a:buClr>
                <a:srgbClr val="C00000"/>
              </a:buClr>
              <a:buFont typeface="Wingdings" pitchFamily="2" charset="2"/>
              <a:buChar char="Ø"/>
            </a:pPr>
            <a:r>
              <a:rPr lang="en-US" altLang="en-US"/>
              <a:t>The mappings of the character positions on the LCD screen and the </a:t>
            </a:r>
            <a:r>
              <a:rPr lang="en-US" altLang="en-US">
                <a:solidFill>
                  <a:srgbClr val="C00000"/>
                </a:solidFill>
              </a:rPr>
              <a:t>D</a:t>
            </a:r>
            <a:r>
              <a:rPr lang="en-US" altLang="en-US"/>
              <a:t>isplay </a:t>
            </a:r>
            <a:r>
              <a:rPr lang="en-US" altLang="en-US">
                <a:solidFill>
                  <a:srgbClr val="C00000"/>
                </a:solidFill>
              </a:rPr>
              <a:t>D</a:t>
            </a:r>
            <a:r>
              <a:rPr lang="en-US" altLang="en-US"/>
              <a:t>ata </a:t>
            </a:r>
            <a:r>
              <a:rPr lang="en-US" altLang="en-US">
                <a:solidFill>
                  <a:srgbClr val="C00000"/>
                </a:solidFill>
              </a:rPr>
              <a:t>RAM</a:t>
            </a:r>
            <a:r>
              <a:rPr lang="en-US" altLang="en-US"/>
              <a:t> (DDRAM) addresses are not sequential and are shown in a table in upcoming slides.</a:t>
            </a:r>
          </a:p>
          <a:p>
            <a:pPr>
              <a:spcBef>
                <a:spcPct val="20000"/>
              </a:spcBef>
              <a:buClr>
                <a:srgbClr val="C00000"/>
              </a:buClr>
              <a:buFont typeface="Wingdings" pitchFamily="2" charset="2"/>
              <a:buChar char="Ø"/>
            </a:pPr>
            <a:r>
              <a:rPr lang="en-US" altLang="en-US"/>
              <a:t>To better understand these tables, one needs to get familiar with memory allocations and different registers on board of the LCD controller.</a:t>
            </a:r>
          </a:p>
          <a:p>
            <a:pPr>
              <a:spcBef>
                <a:spcPct val="20000"/>
              </a:spcBef>
              <a:buClr>
                <a:srgbClr val="603000"/>
              </a:buClr>
              <a:buFont typeface="Wingdings" pitchFamily="2" charset="2"/>
              <a:buNone/>
            </a:pPr>
            <a:r>
              <a:rPr lang="en-US" altLang="en-US">
                <a:solidFill>
                  <a:srgbClr val="C00000"/>
                </a:solidFill>
              </a:rPr>
              <a:t>Display Data RAM (DDRAM)</a:t>
            </a:r>
            <a:r>
              <a:rPr lang="en-US" altLang="en-US"/>
              <a:t> – stores display data represented in 8-bit character codes. Its extended capacity is 80 </a:t>
            </a:r>
            <a:r>
              <a:rPr lang="en-US" altLang="en-US">
                <a:sym typeface="Symbol" pitchFamily="18" charset="2"/>
              </a:rPr>
              <a:t> 8 bits, or 80 characters.</a:t>
            </a:r>
          </a:p>
        </p:txBody>
      </p:sp>
      <p:sp>
        <p:nvSpPr>
          <p:cNvPr id="7373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373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37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38A7A94-31C5-4502-855E-2770110F682F}" type="slidenum">
              <a:rPr lang="en-US" altLang="en-US" sz="1600">
                <a:solidFill>
                  <a:srgbClr val="C00000"/>
                </a:solidFill>
              </a:rPr>
              <a:pPr/>
              <a:t>67</a:t>
            </a:fld>
            <a:endParaRPr lang="en-US" altLang="en-US" sz="1600" b="0" i="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4755" name="Rectangle 5"/>
          <p:cNvSpPr>
            <a:spLocks noChangeArrowheads="1"/>
          </p:cNvSpPr>
          <p:nvPr/>
        </p:nvSpPr>
        <p:spPr bwMode="auto">
          <a:xfrm>
            <a:off x="304800" y="609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dirty="0">
                <a:solidFill>
                  <a:srgbClr val="C00000"/>
                </a:solidFill>
              </a:rPr>
              <a:t>Character Generator ROM (CGROM) </a:t>
            </a:r>
            <a:r>
              <a:rPr lang="en-US" altLang="en-US" dirty="0"/>
              <a:t>– The character generator ROM generates 5 </a:t>
            </a:r>
            <a:r>
              <a:rPr lang="en-US" altLang="en-US" dirty="0">
                <a:sym typeface="Symbol" pitchFamily="18" charset="2"/>
              </a:rPr>
              <a:t> 8 or 5  10 dot character patterns from 8-bit character codes. It can generate </a:t>
            </a:r>
            <a:r>
              <a:rPr lang="en-US" altLang="en-US" dirty="0">
                <a:solidFill>
                  <a:srgbClr val="FF0066"/>
                </a:solidFill>
                <a:sym typeface="Symbol" pitchFamily="18" charset="2"/>
              </a:rPr>
              <a:t>208</a:t>
            </a:r>
            <a:r>
              <a:rPr lang="en-US" altLang="en-US" dirty="0">
                <a:sym typeface="Symbol" pitchFamily="18" charset="2"/>
              </a:rPr>
              <a:t> (</a:t>
            </a:r>
            <a:r>
              <a:rPr lang="en-US" altLang="en-US" dirty="0"/>
              <a:t>5</a:t>
            </a:r>
            <a:r>
              <a:rPr lang="en-US" altLang="en-US" dirty="0">
                <a:sym typeface="Symbol" pitchFamily="18" charset="2"/>
              </a:rPr>
              <a:t>8) dot character patterns and </a:t>
            </a:r>
            <a:r>
              <a:rPr lang="en-US" altLang="en-US" dirty="0">
                <a:solidFill>
                  <a:srgbClr val="FF0066"/>
                </a:solidFill>
                <a:sym typeface="Symbol" pitchFamily="18" charset="2"/>
              </a:rPr>
              <a:t>32</a:t>
            </a:r>
            <a:r>
              <a:rPr lang="en-US" altLang="en-US" dirty="0">
                <a:sym typeface="Symbol" pitchFamily="18" charset="2"/>
              </a:rPr>
              <a:t> (</a:t>
            </a:r>
            <a:r>
              <a:rPr lang="en-US" altLang="en-US" dirty="0"/>
              <a:t>5</a:t>
            </a:r>
            <a:r>
              <a:rPr lang="en-US" altLang="en-US" dirty="0">
                <a:sym typeface="Symbol" pitchFamily="18" charset="2"/>
              </a:rPr>
              <a:t>10) dot character patterns.</a:t>
            </a:r>
          </a:p>
          <a:p>
            <a:pPr>
              <a:spcBef>
                <a:spcPct val="20000"/>
              </a:spcBef>
              <a:buClr>
                <a:srgbClr val="603000"/>
              </a:buClr>
              <a:buFont typeface="Wingdings" pitchFamily="2" charset="2"/>
              <a:buNone/>
            </a:pPr>
            <a:r>
              <a:rPr lang="en-US" altLang="en-US" dirty="0">
                <a:solidFill>
                  <a:srgbClr val="C00000"/>
                </a:solidFill>
                <a:sym typeface="Symbol" pitchFamily="18" charset="2"/>
              </a:rPr>
              <a:t>Character Generator RAM (CGRAM) </a:t>
            </a:r>
            <a:r>
              <a:rPr lang="en-US" altLang="en-US" dirty="0">
                <a:sym typeface="Symbol" pitchFamily="18" charset="2"/>
              </a:rPr>
              <a:t>– The user can rewrite character patterns into the CGRAM by programming. For </a:t>
            </a:r>
            <a:r>
              <a:rPr lang="en-US" altLang="en-US" dirty="0"/>
              <a:t>5 </a:t>
            </a:r>
            <a:r>
              <a:rPr lang="en-US" altLang="en-US" dirty="0">
                <a:sym typeface="Symbol" pitchFamily="18" charset="2"/>
              </a:rPr>
              <a:t> 8 fonts, </a:t>
            </a:r>
            <a:r>
              <a:rPr lang="en-US" altLang="en-US" dirty="0">
                <a:solidFill>
                  <a:srgbClr val="FF0066"/>
                </a:solidFill>
                <a:sym typeface="Symbol" pitchFamily="18" charset="2"/>
              </a:rPr>
              <a:t>eight</a:t>
            </a:r>
            <a:r>
              <a:rPr lang="en-US" altLang="en-US" dirty="0">
                <a:sym typeface="Symbol" pitchFamily="18" charset="2"/>
              </a:rPr>
              <a:t> character patterns can be written, and for </a:t>
            </a:r>
            <a:r>
              <a:rPr lang="en-US" altLang="en-US" dirty="0"/>
              <a:t>5 </a:t>
            </a:r>
            <a:r>
              <a:rPr lang="en-US" altLang="en-US" dirty="0">
                <a:sym typeface="Symbol" pitchFamily="18" charset="2"/>
              </a:rPr>
              <a:t> 10 fonts, </a:t>
            </a:r>
            <a:r>
              <a:rPr lang="en-US" altLang="en-US" dirty="0">
                <a:solidFill>
                  <a:srgbClr val="FF0066"/>
                </a:solidFill>
                <a:sym typeface="Symbol" pitchFamily="18" charset="2"/>
              </a:rPr>
              <a:t>four</a:t>
            </a:r>
            <a:r>
              <a:rPr lang="en-US" altLang="en-US" dirty="0">
                <a:sym typeface="Symbol" pitchFamily="18" charset="2"/>
              </a:rPr>
              <a:t> character patterns can be written.</a:t>
            </a:r>
          </a:p>
          <a:p>
            <a:pPr>
              <a:spcBef>
                <a:spcPct val="20000"/>
              </a:spcBef>
              <a:buClr>
                <a:srgbClr val="603000"/>
              </a:buClr>
              <a:buFont typeface="Wingdings" pitchFamily="2" charset="2"/>
              <a:buNone/>
            </a:pPr>
            <a:r>
              <a:rPr lang="en-US" altLang="en-US" dirty="0">
                <a:solidFill>
                  <a:srgbClr val="C00000"/>
                </a:solidFill>
                <a:sym typeface="Symbol" pitchFamily="18" charset="2"/>
              </a:rPr>
              <a:t>Instruction Register (IR)</a:t>
            </a:r>
            <a:r>
              <a:rPr lang="en-US" altLang="en-US" dirty="0">
                <a:sym typeface="Symbol" pitchFamily="18" charset="2"/>
              </a:rPr>
              <a:t> – The IR is an 8-bit register which stores </a:t>
            </a:r>
            <a:r>
              <a:rPr lang="en-US" altLang="en-US" i="1" dirty="0">
                <a:sym typeface="Symbol" pitchFamily="18" charset="2"/>
              </a:rPr>
              <a:t>instruction codes</a:t>
            </a:r>
            <a:r>
              <a:rPr lang="en-US" altLang="en-US" dirty="0">
                <a:sym typeface="Symbol" pitchFamily="18" charset="2"/>
              </a:rPr>
              <a:t>, such as “display clear” and “cursor move”, and </a:t>
            </a:r>
            <a:r>
              <a:rPr lang="en-US" altLang="en-US" i="1" dirty="0">
                <a:sym typeface="Symbol" pitchFamily="18" charset="2"/>
              </a:rPr>
              <a:t>address information</a:t>
            </a:r>
            <a:r>
              <a:rPr lang="en-US" altLang="en-US" dirty="0">
                <a:sym typeface="Symbol" pitchFamily="18" charset="2"/>
              </a:rPr>
              <a:t> for DDRAM and CGRAM.</a:t>
            </a:r>
          </a:p>
          <a:p>
            <a:pPr>
              <a:spcBef>
                <a:spcPct val="20000"/>
              </a:spcBef>
              <a:buClr>
                <a:srgbClr val="603000"/>
              </a:buClr>
              <a:buFont typeface="Wingdings" pitchFamily="2" charset="2"/>
              <a:buNone/>
            </a:pPr>
            <a:r>
              <a:rPr lang="en-US" altLang="en-US" dirty="0">
                <a:solidFill>
                  <a:srgbClr val="C00000"/>
                </a:solidFill>
                <a:sym typeface="Symbol" pitchFamily="18" charset="2"/>
              </a:rPr>
              <a:t>Data Register (DR) </a:t>
            </a:r>
            <a:r>
              <a:rPr lang="en-US" altLang="en-US" dirty="0">
                <a:sym typeface="Symbol" pitchFamily="18" charset="2"/>
              </a:rPr>
              <a:t>– The DR is an 8-bit register that is used to transfer data from microcontroller into LCD controller. The IR and DR registers are distinguished by the </a:t>
            </a:r>
            <a:r>
              <a:rPr lang="en-US" altLang="en-US" dirty="0">
                <a:solidFill>
                  <a:srgbClr val="C00000"/>
                </a:solidFill>
                <a:sym typeface="Symbol" pitchFamily="18" charset="2"/>
              </a:rPr>
              <a:t>RS</a:t>
            </a:r>
            <a:r>
              <a:rPr lang="en-US" altLang="en-US" dirty="0">
                <a:sym typeface="Symbol" pitchFamily="18" charset="2"/>
              </a:rPr>
              <a:t> signal.</a:t>
            </a:r>
          </a:p>
        </p:txBody>
      </p:sp>
      <p:sp>
        <p:nvSpPr>
          <p:cNvPr id="7475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475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47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B6235EF-8844-48D1-B1F7-61CF1A25EC45}" type="slidenum">
              <a:rPr lang="en-US" altLang="en-US" sz="1600">
                <a:solidFill>
                  <a:srgbClr val="C00000"/>
                </a:solidFill>
              </a:rPr>
              <a:pPr/>
              <a:t>68</a:t>
            </a:fld>
            <a:endParaRPr lang="en-US" altLang="en-US" sz="1600" b="0" i="0">
              <a:solidFill>
                <a:srgbClr val="C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5851" name="Group 75"/>
          <p:cNvGraphicFramePr>
            <a:graphicFrameLocks noGrp="1"/>
          </p:cNvGraphicFramePr>
          <p:nvPr>
            <p:ph/>
          </p:nvPr>
        </p:nvGraphicFramePr>
        <p:xfrm>
          <a:off x="152400" y="152400"/>
          <a:ext cx="8915400" cy="6425002"/>
        </p:xfrm>
        <a:graphic>
          <a:graphicData uri="http://schemas.openxmlformats.org/drawingml/2006/table">
            <a:tbl>
              <a:tblPr/>
              <a:tblGrid>
                <a:gridCol w="12954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65725">
                <a:tc rowSpan="2">
                  <a:txBody>
                    <a:body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Instruction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Code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Description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Execution time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92">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RS  R/W  B7  B6  B5  B4  B3  B2  B1  B0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Clear display</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0     0      0    0    0    0    0   0   0    1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Clears display and returns cursor to the home position (address 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1.64 ms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Cursor home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0    0    0   0   1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Returns cursor to home position. Also returns display being shifted to the original position. DDRAM content remains unchanged.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1.64 ms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Entry mode set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0   0    0   1  I/D  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cursor move direction (I/D); specifies to shift the display (S). These operations are performed during data read/write.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Display on/off control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0   0    1   D   C   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on/off of all display (D), cursor on/off (C), and blink of cursor position character (B).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Cursor/display shift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0   1  S/C R/L  *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cursor-move or display-shift (S/C), shift direction (R/L). DDRAM content remains unchanged.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Function set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0   1  DL  N    F   *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interface data length (DL), number of display line (N), and character font (F).</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Set CGRAM address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0      1     CGRAM address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the CGRAM address. CGRAM data are sent and received after this setting.</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59">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Set DDRAM address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0      1       DDRAM address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Sets the DDRAM address. DDRAM data are sent and received after this setting.</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400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Read busy flag &amp; address counter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0      1     BF   CGRAM/DDRAM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address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Reads busy flag (BF) indicating internal operation being performed and reads CGRAM or DDRAM address counter contents (depending on previous instruction.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60783">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Write CGRAM or DDRAM</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1      0              write data</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Write data to CGRAM or DDRAM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60783">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Read from CG/DDRAM</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1      1               read data</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Read data from CGRAM or DDRAM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40 </a:t>
                      </a:r>
                      <a:r>
                        <a:rPr kumimoji="0" lang="en-US" sz="1400" b="0" i="0" u="none" strike="noStrike" cap="none" normalizeH="0" baseline="0">
                          <a:ln>
                            <a:noFill/>
                          </a:ln>
                          <a:solidFill>
                            <a:schemeClr val="tx1"/>
                          </a:solidFill>
                          <a:effectLst/>
                          <a:latin typeface="Times New Roman" pitchFamily="18" charset="0"/>
                          <a:sym typeface="Symbol" pitchFamily="18" charset="2"/>
                        </a:rPr>
                        <a:t>s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7584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58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58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F6295E0-1010-41AA-BFDC-1AB6AD2CEC2E}" type="slidenum">
              <a:rPr lang="en-US" altLang="en-US" sz="1600">
                <a:solidFill>
                  <a:srgbClr val="C00000"/>
                </a:solidFill>
              </a:rPr>
              <a:pPr/>
              <a:t>69</a:t>
            </a:fld>
            <a:endParaRPr lang="en-US" altLang="en-US" sz="1600" b="0" i="0">
              <a:solidFill>
                <a:srgbClr val="C0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96"/>
          <p:cNvSpPr txBox="1">
            <a:spLocks noChangeArrowheads="1"/>
          </p:cNvSpPr>
          <p:nvPr/>
        </p:nvSpPr>
        <p:spPr bwMode="auto">
          <a:xfrm>
            <a:off x="304800" y="152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u="sng">
                <a:solidFill>
                  <a:srgbClr val="C00000"/>
                </a:solidFill>
              </a:rPr>
              <a:t>Port Registers </a:t>
            </a:r>
            <a:r>
              <a:rPr lang="en-US" altLang="en-US" i="1" u="sng">
                <a:solidFill>
                  <a:srgbClr val="C00000"/>
                </a:solidFill>
              </a:rPr>
              <a:t>Cont’d …</a:t>
            </a:r>
          </a:p>
        </p:txBody>
      </p:sp>
      <p:sp>
        <p:nvSpPr>
          <p:cNvPr id="19459" name="Rectangle 97"/>
          <p:cNvSpPr>
            <a:spLocks noChangeArrowheads="1"/>
          </p:cNvSpPr>
          <p:nvPr/>
        </p:nvSpPr>
        <p:spPr bwMode="auto">
          <a:xfrm>
            <a:off x="381000" y="60960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sz="2800" dirty="0"/>
              <a:t> A complete list of </a:t>
            </a:r>
            <a:r>
              <a:rPr lang="en-US" altLang="en-US" sz="2800" i="1" dirty="0"/>
              <a:t>symbolic</a:t>
            </a:r>
            <a:r>
              <a:rPr lang="en-US" altLang="en-US" sz="2800" dirty="0"/>
              <a:t> names for </a:t>
            </a:r>
            <a:r>
              <a:rPr lang="en-US" altLang="en-US" sz="2800" i="1" dirty="0">
                <a:solidFill>
                  <a:srgbClr val="FF0000"/>
                </a:solidFill>
              </a:rPr>
              <a:t>port data registers</a:t>
            </a:r>
            <a:r>
              <a:rPr lang="en-US" altLang="en-US" sz="2800" dirty="0"/>
              <a:t> is shown in the following table:</a:t>
            </a:r>
          </a:p>
        </p:txBody>
      </p:sp>
      <p:graphicFrame>
        <p:nvGraphicFramePr>
          <p:cNvPr id="652402" name="Group 114"/>
          <p:cNvGraphicFramePr>
            <a:graphicFrameLocks noGrp="1"/>
          </p:cNvGraphicFramePr>
          <p:nvPr/>
        </p:nvGraphicFramePr>
        <p:xfrm>
          <a:off x="838200" y="1684338"/>
          <a:ext cx="5638800" cy="4712168"/>
        </p:xfrm>
        <a:graphic>
          <a:graphicData uri="http://schemas.openxmlformats.org/drawingml/2006/table">
            <a:tbl>
              <a:tblPr/>
              <a:tblGrid>
                <a:gridCol w="22860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39618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Port Name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Data Register Name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551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B</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E</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H</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J</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K</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M</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P</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S</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T</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PAD1,PAD0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U</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V</a:t>
                      </a:r>
                      <a:br>
                        <a:rPr kumimoji="0" lang="en-US" sz="18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W</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PORTA</a:t>
                      </a:r>
                      <a:r>
                        <a:rPr kumimoji="0" lang="en-US" sz="1800" b="1" i="0" u="none" strike="noStrike" cap="none" normalizeH="0" baseline="30000" dirty="0">
                          <a:ln>
                            <a:noFill/>
                          </a:ln>
                          <a:solidFill>
                            <a:srgbClr val="FF0000"/>
                          </a:solidFill>
                          <a:effectLst/>
                          <a:latin typeface="Times New Roman" pitchFamily="18" charset="0"/>
                        </a:rPr>
                        <a:t>1</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PORTB</a:t>
                      </a:r>
                      <a:r>
                        <a:rPr kumimoji="0" lang="en-US" sz="1800" b="1" i="0" u="none" strike="noStrike" cap="none" normalizeH="0" baseline="30000" dirty="0">
                          <a:ln>
                            <a:noFill/>
                          </a:ln>
                          <a:solidFill>
                            <a:srgbClr val="FF0000"/>
                          </a:solidFill>
                          <a:effectLst/>
                          <a:latin typeface="Times New Roman" pitchFamily="18" charset="0"/>
                        </a:rPr>
                        <a:t>1</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PORTE</a:t>
                      </a:r>
                      <a:r>
                        <a:rPr kumimoji="0" lang="en-US" sz="1800" b="1" i="0" u="none" strike="noStrike" cap="none" normalizeH="0" baseline="30000" dirty="0">
                          <a:ln>
                            <a:noFill/>
                          </a:ln>
                          <a:solidFill>
                            <a:srgbClr val="FF0000"/>
                          </a:solidFill>
                          <a:effectLst/>
                          <a:latin typeface="Times New Roman" pitchFamily="18" charset="0"/>
                        </a:rPr>
                        <a:t>1</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PTH</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PTJ</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PORTK</a:t>
                      </a:r>
                      <a:r>
                        <a:rPr kumimoji="0" lang="en-US" sz="1800" b="1" i="0" u="none" strike="noStrike" cap="none" normalizeH="0" baseline="30000" dirty="0">
                          <a:ln>
                            <a:noFill/>
                          </a:ln>
                          <a:solidFill>
                            <a:srgbClr val="FF0000"/>
                          </a:solidFill>
                          <a:effectLst/>
                          <a:latin typeface="Times New Roman" pitchFamily="18" charset="0"/>
                        </a:rPr>
                        <a:t>1</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PTM</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PTP</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PTS</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PTT</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PORTAD1,PORTAD0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PTL</a:t>
                      </a:r>
                      <a:r>
                        <a:rPr kumimoji="0" lang="en-US" sz="1800" b="1" i="0" u="none" strike="noStrike" cap="none" normalizeH="0" baseline="30000" dirty="0">
                          <a:ln>
                            <a:noFill/>
                          </a:ln>
                          <a:solidFill>
                            <a:srgbClr val="FF0000"/>
                          </a:solidFill>
                          <a:effectLst/>
                          <a:latin typeface="Times New Roman" pitchFamily="18" charset="0"/>
                        </a:rPr>
                        <a:t>2</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PTU</a:t>
                      </a:r>
                      <a:r>
                        <a:rPr kumimoji="0" lang="en-US" sz="1800" b="1" i="0" u="none" strike="noStrike" cap="none" normalizeH="0" baseline="30000" dirty="0">
                          <a:ln>
                            <a:noFill/>
                          </a:ln>
                          <a:solidFill>
                            <a:srgbClr val="FF0000"/>
                          </a:solidFill>
                          <a:effectLst/>
                          <a:latin typeface="Times New Roman" pitchFamily="18" charset="0"/>
                        </a:rPr>
                        <a:t>2</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PTV</a:t>
                      </a:r>
                      <a:r>
                        <a:rPr kumimoji="0" lang="en-US" sz="1800" b="1" i="0" u="none" strike="noStrike" cap="none" normalizeH="0" baseline="30000" dirty="0">
                          <a:ln>
                            <a:noFill/>
                          </a:ln>
                          <a:solidFill>
                            <a:srgbClr val="FF0000"/>
                          </a:solidFill>
                          <a:effectLst/>
                          <a:latin typeface="Times New Roman" pitchFamily="18" charset="0"/>
                        </a:rPr>
                        <a:t>2</a:t>
                      </a:r>
                      <a:endParaRPr kumimoji="0" lang="en-US" sz="1800" b="1" i="0" u="none" strike="noStrike" cap="none" normalizeH="0" baseline="0" dirty="0">
                        <a:ln>
                          <a:noFill/>
                        </a:ln>
                        <a:solidFill>
                          <a:srgbClr val="FF0000"/>
                        </a:solidFill>
                        <a:effectLst/>
                        <a:latin typeface="Times New Roman" pitchFamily="18" charset="0"/>
                      </a:endParaRP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PTW</a:t>
                      </a:r>
                      <a:r>
                        <a:rPr kumimoji="0" lang="en-US" sz="1800" b="1" i="0" u="none" strike="noStrike" cap="none" normalizeH="0" baseline="30000" dirty="0">
                          <a:ln>
                            <a:noFill/>
                          </a:ln>
                          <a:solidFill>
                            <a:srgbClr val="FF0000"/>
                          </a:solidFill>
                          <a:effectLst/>
                          <a:latin typeface="Times New Roman" pitchFamily="18" charset="0"/>
                        </a:rPr>
                        <a:t>2</a:t>
                      </a:r>
                      <a:endParaRPr kumimoji="0" lang="en-US" sz="1800" b="1" i="0" u="none" strike="noStrike" cap="none" normalizeH="0" baseline="0" dirty="0">
                        <a:ln>
                          <a:noFill/>
                        </a:ln>
                        <a:solidFill>
                          <a:srgbClr val="FF0000"/>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1" name="Text Box 115"/>
          <p:cNvSpPr txBox="1">
            <a:spLocks noChangeArrowheads="1"/>
          </p:cNvSpPr>
          <p:nvPr/>
        </p:nvSpPr>
        <p:spPr bwMode="auto">
          <a:xfrm>
            <a:off x="6858000" y="2590800"/>
            <a:ext cx="1981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b="1" baseline="30000">
                <a:solidFill>
                  <a:srgbClr val="CC0000"/>
                </a:solidFill>
              </a:rPr>
              <a:t>1</a:t>
            </a:r>
            <a:r>
              <a:rPr lang="en-US" altLang="en-US" sz="1800"/>
              <a:t> PORTA, PORTB, PORTE, and PORTK are also referred to as PTA, PTB, PTE, and PTK in the </a:t>
            </a:r>
            <a:r>
              <a:rPr lang="en-US" altLang="en-US" sz="1800" i="1"/>
              <a:t>Reg9S12.h</a:t>
            </a:r>
            <a:r>
              <a:rPr lang="en-US" altLang="en-US" sz="1800"/>
              <a:t> file.</a:t>
            </a:r>
          </a:p>
          <a:p>
            <a:pPr>
              <a:spcBef>
                <a:spcPct val="50000"/>
              </a:spcBef>
            </a:pPr>
            <a:r>
              <a:rPr lang="en-US" altLang="en-US" sz="1800" b="1" baseline="30000">
                <a:solidFill>
                  <a:srgbClr val="CC0000"/>
                </a:solidFill>
              </a:rPr>
              <a:t>2</a:t>
            </a:r>
            <a:r>
              <a:rPr lang="en-US" altLang="en-US" sz="1800"/>
              <a:t> Port L, U, V, &amp; W are available in H-family devices only.</a:t>
            </a:r>
            <a:endParaRPr lang="en-US" altLang="en-US" sz="1800" baseline="30000"/>
          </a:p>
        </p:txBody>
      </p:sp>
      <p:sp>
        <p:nvSpPr>
          <p:cNvPr id="1947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1947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194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CD39014E-8C22-43BC-819C-9D22D133BC6F}" type="slidenum">
              <a:rPr lang="en-US" altLang="en-US" sz="1600">
                <a:solidFill>
                  <a:srgbClr val="C00000"/>
                </a:solidFill>
              </a:rPr>
              <a:pPr/>
              <a:t>7</a:t>
            </a:fld>
            <a:endParaRPr lang="en-US" altLang="en-US" sz="1600" b="0" i="0">
              <a:solidFill>
                <a:srgbClr val="C00000"/>
              </a:solidFill>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6803" name="Rectangle 5"/>
          <p:cNvSpPr>
            <a:spLocks noChangeArrowheads="1"/>
          </p:cNvSpPr>
          <p:nvPr/>
        </p:nvSpPr>
        <p:spPr bwMode="auto">
          <a:xfrm>
            <a:off x="304800" y="609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solidFill>
                  <a:srgbClr val="C00000"/>
                </a:solidFill>
              </a:rPr>
              <a:t>Busy Flag (BF) </a:t>
            </a:r>
            <a:r>
              <a:rPr lang="en-US" altLang="en-US"/>
              <a:t>– The HD44780U has a busy flag to indicate whether the current internal operation is complete</a:t>
            </a:r>
            <a:r>
              <a:rPr lang="en-US" altLang="en-US">
                <a:sym typeface="Symbol" pitchFamily="18" charset="2"/>
              </a:rPr>
              <a:t>. When BF is 1, the controller is still busy with an internal operation. When RS = 0 and R/W = 1, the busy flag is output to the DB7.</a:t>
            </a:r>
          </a:p>
          <a:p>
            <a:pPr>
              <a:spcBef>
                <a:spcPct val="20000"/>
              </a:spcBef>
              <a:buClr>
                <a:srgbClr val="603000"/>
              </a:buClr>
              <a:buFont typeface="Wingdings" pitchFamily="2" charset="2"/>
              <a:buNone/>
            </a:pPr>
            <a:r>
              <a:rPr lang="en-US" altLang="en-US">
                <a:solidFill>
                  <a:srgbClr val="C00000"/>
                </a:solidFill>
                <a:sym typeface="Symbol" pitchFamily="18" charset="2"/>
              </a:rPr>
              <a:t>Address Counter (AC) </a:t>
            </a:r>
            <a:r>
              <a:rPr lang="en-US" altLang="en-US">
                <a:sym typeface="Symbol" pitchFamily="18" charset="2"/>
              </a:rPr>
              <a:t>– The HD44780U uses a 7-bit address counter to keep track of the address of the next DDRAM or CGRAM location to be accessed. When an instruction is written into the IR register, the address information contained in the instruction is transferred to the AC register. After writing or reading of DDRAM or CGRAM, the content of the AC register is </a:t>
            </a:r>
            <a:r>
              <a:rPr lang="en-US" altLang="en-US">
                <a:solidFill>
                  <a:srgbClr val="FF0066"/>
                </a:solidFill>
                <a:sym typeface="Symbol" pitchFamily="18" charset="2"/>
              </a:rPr>
              <a:t>automatically</a:t>
            </a:r>
            <a:r>
              <a:rPr lang="en-US" altLang="en-US">
                <a:sym typeface="Symbol" pitchFamily="18" charset="2"/>
              </a:rPr>
              <a:t> incremented by 1.</a:t>
            </a:r>
          </a:p>
          <a:p>
            <a:pPr>
              <a:spcBef>
                <a:spcPct val="20000"/>
              </a:spcBef>
              <a:buClr>
                <a:srgbClr val="603000"/>
              </a:buClr>
              <a:buFont typeface="Wingdings" pitchFamily="2" charset="2"/>
              <a:buNone/>
            </a:pPr>
            <a:endParaRPr lang="en-US" altLang="en-US">
              <a:sym typeface="Symbol" pitchFamily="18" charset="2"/>
            </a:endParaRPr>
          </a:p>
          <a:p>
            <a:pPr>
              <a:spcBef>
                <a:spcPct val="20000"/>
              </a:spcBef>
              <a:buClr>
                <a:srgbClr val="603000"/>
              </a:buClr>
              <a:buFont typeface="Wingdings" pitchFamily="2" charset="2"/>
              <a:buNone/>
            </a:pPr>
            <a:r>
              <a:rPr lang="en-US" altLang="en-US" u="sng">
                <a:solidFill>
                  <a:srgbClr val="C00000"/>
                </a:solidFill>
                <a:sym typeface="Symbol" pitchFamily="18" charset="2"/>
              </a:rPr>
              <a:t>Instruction Description:</a:t>
            </a:r>
            <a:r>
              <a:rPr lang="en-US" altLang="en-US">
                <a:solidFill>
                  <a:srgbClr val="C00000"/>
                </a:solidFill>
                <a:sym typeface="Symbol" pitchFamily="18" charset="2"/>
              </a:rPr>
              <a:t> </a:t>
            </a:r>
          </a:p>
          <a:p>
            <a:pPr lvl="1">
              <a:spcBef>
                <a:spcPct val="20000"/>
              </a:spcBef>
              <a:buClr>
                <a:srgbClr val="603000"/>
              </a:buClr>
              <a:buFont typeface="Wingdings" pitchFamily="2" charset="2"/>
              <a:buNone/>
            </a:pPr>
            <a:r>
              <a:rPr lang="en-US" altLang="en-US" sz="2000">
                <a:solidFill>
                  <a:srgbClr val="C00000"/>
                </a:solidFill>
                <a:sym typeface="Symbol" pitchFamily="18" charset="2"/>
              </a:rPr>
              <a:t>Clear Display </a:t>
            </a:r>
            <a:r>
              <a:rPr lang="en-US" altLang="en-US" sz="2000">
                <a:sym typeface="Symbol" pitchFamily="18" charset="2"/>
              </a:rPr>
              <a:t>– Clears the whole DDRAM and sets the address counter to 0. It reconfigures the LCD to its initial mode and sets I/D to 1 (increment mode).</a:t>
            </a:r>
          </a:p>
        </p:txBody>
      </p:sp>
      <p:sp>
        <p:nvSpPr>
          <p:cNvPr id="7680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680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680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2094FE17-F7F1-4899-BE78-6972F0B811B5}" type="slidenum">
              <a:rPr lang="en-US" altLang="en-US" sz="1600">
                <a:solidFill>
                  <a:srgbClr val="C00000"/>
                </a:solidFill>
              </a:rPr>
              <a:pPr/>
              <a:t>70</a:t>
            </a:fld>
            <a:endParaRPr lang="en-US" altLang="en-US" sz="1600" b="0" i="0">
              <a:solidFill>
                <a:srgbClr val="C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7827" name="Rectangle 5"/>
          <p:cNvSpPr>
            <a:spLocks noChangeArrowheads="1"/>
          </p:cNvSpPr>
          <p:nvPr/>
        </p:nvSpPr>
        <p:spPr bwMode="auto">
          <a:xfrm>
            <a:off x="304800" y="6858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rgbClr val="603000"/>
              </a:buClr>
              <a:buFont typeface="Wingdings" pitchFamily="2" charset="2"/>
              <a:buNone/>
            </a:pPr>
            <a:r>
              <a:rPr lang="en-US" altLang="en-US" sz="2000">
                <a:solidFill>
                  <a:srgbClr val="C00000"/>
                </a:solidFill>
                <a:sym typeface="Symbol" pitchFamily="18" charset="2"/>
              </a:rPr>
              <a:t>Return Home</a:t>
            </a:r>
            <a:r>
              <a:rPr lang="en-US" altLang="en-US" sz="2000">
                <a:sym typeface="Symbol" pitchFamily="18" charset="2"/>
              </a:rPr>
              <a:t> – sets DDRAM address 0 into the address counter and returns to its original status if it was shifted. The DDRAM contents are not changed.</a:t>
            </a:r>
          </a:p>
          <a:p>
            <a:pPr lvl="1">
              <a:spcBef>
                <a:spcPct val="20000"/>
              </a:spcBef>
              <a:buClr>
                <a:srgbClr val="603000"/>
              </a:buClr>
              <a:buFont typeface="Wingdings" pitchFamily="2" charset="2"/>
              <a:buNone/>
            </a:pPr>
            <a:r>
              <a:rPr lang="en-US" altLang="en-US" sz="2000">
                <a:solidFill>
                  <a:srgbClr val="C00000"/>
                </a:solidFill>
                <a:sym typeface="Symbol" pitchFamily="18" charset="2"/>
              </a:rPr>
              <a:t>Entry Mode Set </a:t>
            </a:r>
            <a:r>
              <a:rPr lang="en-US" altLang="en-US" sz="2000">
                <a:sym typeface="Symbol" pitchFamily="18" charset="2"/>
              </a:rPr>
              <a:t>– The I/D bit of the instruction controls increment/decrement which in turn controls cursor going to right or left. The S bit controls the shifting of the LCD display. S=1</a:t>
            </a:r>
            <a:r>
              <a:rPr lang="en-US" altLang="en-US" sz="2000">
                <a:cs typeface="Times New Roman" pitchFamily="18" charset="0"/>
                <a:sym typeface="Symbol" pitchFamily="18" charset="2"/>
              </a:rPr>
              <a:t>→</a:t>
            </a:r>
            <a:r>
              <a:rPr lang="en-US" altLang="en-US" sz="2000">
                <a:sym typeface="Symbol" pitchFamily="18" charset="2"/>
              </a:rPr>
              <a:t> display shifts, S=0 </a:t>
            </a:r>
            <a:r>
              <a:rPr lang="en-US" altLang="en-US" sz="2000">
                <a:cs typeface="Times New Roman" pitchFamily="18" charset="0"/>
                <a:sym typeface="Symbol" pitchFamily="18" charset="2"/>
              </a:rPr>
              <a:t>→ display does not shift.</a:t>
            </a:r>
          </a:p>
          <a:p>
            <a:pPr lvl="1">
              <a:spcBef>
                <a:spcPct val="20000"/>
              </a:spcBef>
              <a:buClr>
                <a:srgbClr val="603000"/>
              </a:buClr>
              <a:buFont typeface="Wingdings" pitchFamily="2" charset="2"/>
              <a:buNone/>
            </a:pPr>
            <a:r>
              <a:rPr lang="en-US" altLang="en-US" sz="2000">
                <a:solidFill>
                  <a:srgbClr val="C00000"/>
                </a:solidFill>
                <a:cs typeface="Times New Roman" pitchFamily="18" charset="0"/>
                <a:sym typeface="Symbol" pitchFamily="18" charset="2"/>
              </a:rPr>
              <a:t>Display ON/OFF Control </a:t>
            </a:r>
            <a:r>
              <a:rPr lang="en-US" altLang="en-US" sz="2000">
                <a:cs typeface="Times New Roman" pitchFamily="18" charset="0"/>
                <a:sym typeface="Symbol" pitchFamily="18" charset="2"/>
              </a:rPr>
              <a:t>– This instruction has three bit parameters: D, C, and B. D=1→ display is turned ON, C=1 → cursor is turned on, B=1 → cursor blinks.</a:t>
            </a:r>
          </a:p>
          <a:p>
            <a:pPr lvl="1">
              <a:spcBef>
                <a:spcPct val="20000"/>
              </a:spcBef>
              <a:buClr>
                <a:srgbClr val="603000"/>
              </a:buClr>
              <a:buFont typeface="Wingdings" pitchFamily="2" charset="2"/>
              <a:buNone/>
            </a:pPr>
            <a:r>
              <a:rPr lang="en-US" altLang="en-US" sz="2000">
                <a:solidFill>
                  <a:srgbClr val="C00000"/>
                </a:solidFill>
                <a:cs typeface="Times New Roman" pitchFamily="18" charset="0"/>
                <a:sym typeface="Symbol" pitchFamily="18" charset="2"/>
              </a:rPr>
              <a:t>Cursor or Display Shift </a:t>
            </a:r>
            <a:r>
              <a:rPr lang="en-US" altLang="en-US" sz="2000">
                <a:cs typeface="Times New Roman" pitchFamily="18" charset="0"/>
                <a:sym typeface="Symbol" pitchFamily="18" charset="2"/>
              </a:rPr>
              <a:t>– This instruction shifts the cursor position to the right or left without writing or reading display data. Shifting is controlled by two bits as its shown.</a:t>
            </a:r>
          </a:p>
        </p:txBody>
      </p:sp>
      <p:graphicFrame>
        <p:nvGraphicFramePr>
          <p:cNvPr id="986143" name="Group 31"/>
          <p:cNvGraphicFramePr>
            <a:graphicFrameLocks noGrp="1"/>
          </p:cNvGraphicFramePr>
          <p:nvPr/>
        </p:nvGraphicFramePr>
        <p:xfrm>
          <a:off x="1600200" y="4953000"/>
          <a:ext cx="6705600" cy="1371600"/>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441325">
                <a:tc>
                  <a:txBody>
                    <a:bodyPr/>
                    <a:lstStyle/>
                    <a:p>
                      <a:pPr marL="0" marR="0" lvl="0" indent="0" algn="ctr" defTabSz="914400" rtl="0" eaLnBrk="0" fontAlgn="base" latinLnBrk="0" hangingPunct="0">
                        <a:lnSpc>
                          <a:spcPct val="11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Operation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0275">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Shifts the cursor position to the left. (AC is decremented by 1).</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Shifts the cursor position to the right. (AC is incremented by 1).</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Shifts the entire display to the left. The cursor follows the display shift.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Shifts the entire display to the right. The cursor follows the display shift.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784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784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784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86A8648-F8DC-4557-BCBF-3E1FDD5D1941}" type="slidenum">
              <a:rPr lang="en-US" altLang="en-US" sz="1600">
                <a:solidFill>
                  <a:srgbClr val="C00000"/>
                </a:solidFill>
              </a:rPr>
              <a:pPr/>
              <a:t>71</a:t>
            </a:fld>
            <a:endParaRPr lang="en-US" altLang="en-US" sz="1600" b="0" i="0">
              <a:solidFill>
                <a:srgbClr val="C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8851" name="Rectangle 5"/>
          <p:cNvSpPr>
            <a:spLocks noChangeArrowheads="1"/>
          </p:cNvSpPr>
          <p:nvPr/>
        </p:nvSpPr>
        <p:spPr bwMode="auto">
          <a:xfrm>
            <a:off x="304800" y="762000"/>
            <a:ext cx="8686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rgbClr val="603000"/>
              </a:buClr>
              <a:buFont typeface="Wingdings" pitchFamily="2" charset="2"/>
              <a:buNone/>
            </a:pPr>
            <a:r>
              <a:rPr lang="en-US" altLang="en-US" sz="2000">
                <a:solidFill>
                  <a:srgbClr val="C00000"/>
                </a:solidFill>
                <a:sym typeface="Symbol" pitchFamily="18" charset="2"/>
              </a:rPr>
              <a:t>Function Set </a:t>
            </a:r>
            <a:r>
              <a:rPr lang="en-US" altLang="en-US" sz="2000">
                <a:sym typeface="Symbol" pitchFamily="18" charset="2"/>
              </a:rPr>
              <a:t>– This instruction allows the user to set the interface data length, select the number of display lines, and select the character fonts. There are three bit variables in this instruction:</a:t>
            </a:r>
          </a:p>
          <a:p>
            <a:pPr lvl="1">
              <a:spcBef>
                <a:spcPct val="20000"/>
              </a:spcBef>
              <a:buClr>
                <a:srgbClr val="603000"/>
              </a:buClr>
              <a:buFont typeface="Wingdings" pitchFamily="2" charset="2"/>
              <a:buNone/>
            </a:pPr>
            <a:r>
              <a:rPr lang="en-US" altLang="en-US" sz="2000">
                <a:sym typeface="Symbol" pitchFamily="18" charset="2"/>
              </a:rPr>
              <a:t>	</a:t>
            </a:r>
            <a:r>
              <a:rPr lang="en-US" altLang="en-US" sz="2000">
                <a:solidFill>
                  <a:srgbClr val="C00000"/>
                </a:solidFill>
                <a:sym typeface="Symbol" pitchFamily="18" charset="2"/>
              </a:rPr>
              <a:t>DL</a:t>
            </a:r>
            <a:r>
              <a:rPr lang="en-US" altLang="en-US" sz="2000">
                <a:sym typeface="Symbol" pitchFamily="18" charset="2"/>
              </a:rPr>
              <a:t> = 1 </a:t>
            </a:r>
            <a:r>
              <a:rPr lang="en-US" altLang="en-US" sz="2000">
                <a:cs typeface="Times New Roman" pitchFamily="18" charset="0"/>
                <a:sym typeface="Symbol" pitchFamily="18" charset="2"/>
              </a:rPr>
              <a:t>→ data length 8-bit,  </a:t>
            </a:r>
            <a:r>
              <a:rPr lang="en-US" altLang="en-US" sz="2000">
                <a:solidFill>
                  <a:srgbClr val="C00000"/>
                </a:solidFill>
                <a:cs typeface="Times New Roman" pitchFamily="18" charset="0"/>
                <a:sym typeface="Symbol" pitchFamily="18" charset="2"/>
              </a:rPr>
              <a:t>DL</a:t>
            </a:r>
            <a:r>
              <a:rPr lang="en-US" altLang="en-US" sz="2000">
                <a:cs typeface="Times New Roman" pitchFamily="18" charset="0"/>
                <a:sym typeface="Symbol" pitchFamily="18" charset="2"/>
              </a:rPr>
              <a:t> = 0 → data length 4-bit (DB7 – DB4)</a:t>
            </a:r>
          </a:p>
          <a:p>
            <a:pPr lvl="1">
              <a:spcBef>
                <a:spcPct val="20000"/>
              </a:spcBef>
              <a:buClr>
                <a:srgbClr val="603000"/>
              </a:buClr>
              <a:buFont typeface="Wingdings" pitchFamily="2" charset="2"/>
              <a:buNone/>
            </a:pPr>
            <a:r>
              <a:rPr lang="en-US" altLang="en-US" sz="2000">
                <a:cs typeface="Times New Roman" pitchFamily="18" charset="0"/>
                <a:sym typeface="Symbol" pitchFamily="18" charset="2"/>
              </a:rPr>
              <a:t>	</a:t>
            </a:r>
            <a:r>
              <a:rPr lang="en-US" altLang="en-US" sz="2000">
                <a:solidFill>
                  <a:srgbClr val="C00000"/>
                </a:solidFill>
                <a:cs typeface="Times New Roman" pitchFamily="18" charset="0"/>
                <a:sym typeface="Symbol" pitchFamily="18" charset="2"/>
              </a:rPr>
              <a:t>N</a:t>
            </a:r>
            <a:r>
              <a:rPr lang="en-US" altLang="en-US" sz="2000">
                <a:cs typeface="Times New Roman" pitchFamily="18" charset="0"/>
                <a:sym typeface="Symbol" pitchFamily="18" charset="2"/>
              </a:rPr>
              <a:t> = 0 → 1-line display is selected,  </a:t>
            </a:r>
            <a:r>
              <a:rPr lang="en-US" altLang="en-US" sz="2000">
                <a:solidFill>
                  <a:srgbClr val="C00000"/>
                </a:solidFill>
                <a:cs typeface="Times New Roman" pitchFamily="18" charset="0"/>
                <a:sym typeface="Symbol" pitchFamily="18" charset="2"/>
              </a:rPr>
              <a:t>N</a:t>
            </a:r>
            <a:r>
              <a:rPr lang="en-US" altLang="en-US" sz="2000">
                <a:cs typeface="Times New Roman" pitchFamily="18" charset="0"/>
                <a:sym typeface="Symbol" pitchFamily="18" charset="2"/>
              </a:rPr>
              <a:t> = 1 → 2-line display is selected</a:t>
            </a:r>
          </a:p>
          <a:p>
            <a:pPr lvl="1">
              <a:spcBef>
                <a:spcPct val="20000"/>
              </a:spcBef>
              <a:buClr>
                <a:srgbClr val="603000"/>
              </a:buClr>
              <a:buFont typeface="Wingdings" pitchFamily="2" charset="2"/>
              <a:buNone/>
            </a:pPr>
            <a:r>
              <a:rPr lang="en-US" altLang="en-US" sz="2000">
                <a:cs typeface="Times New Roman" pitchFamily="18" charset="0"/>
                <a:sym typeface="Symbol" pitchFamily="18" charset="2"/>
              </a:rPr>
              <a:t>	</a:t>
            </a:r>
            <a:r>
              <a:rPr lang="en-US" altLang="en-US" sz="2000">
                <a:solidFill>
                  <a:srgbClr val="C00000"/>
                </a:solidFill>
                <a:cs typeface="Times New Roman" pitchFamily="18" charset="0"/>
                <a:sym typeface="Symbol" pitchFamily="18" charset="2"/>
              </a:rPr>
              <a:t>F</a:t>
            </a:r>
            <a:r>
              <a:rPr lang="en-US" altLang="en-US" sz="2000">
                <a:cs typeface="Times New Roman" pitchFamily="18" charset="0"/>
                <a:sym typeface="Symbol" pitchFamily="18" charset="2"/>
              </a:rPr>
              <a:t> = 0 → 5  8 font is selected,  </a:t>
            </a:r>
            <a:r>
              <a:rPr lang="en-US" altLang="en-US" sz="2000">
                <a:solidFill>
                  <a:srgbClr val="C00000"/>
                </a:solidFill>
                <a:cs typeface="Times New Roman" pitchFamily="18" charset="0"/>
                <a:sym typeface="Symbol" pitchFamily="18" charset="2"/>
              </a:rPr>
              <a:t>F</a:t>
            </a:r>
            <a:r>
              <a:rPr lang="en-US" altLang="en-US" sz="2000">
                <a:cs typeface="Times New Roman" pitchFamily="18" charset="0"/>
                <a:sym typeface="Symbol" pitchFamily="18" charset="2"/>
              </a:rPr>
              <a:t> =1 → the 5  10 font is selected.</a:t>
            </a:r>
          </a:p>
          <a:p>
            <a:pPr lvl="1">
              <a:spcBef>
                <a:spcPct val="20000"/>
              </a:spcBef>
              <a:buClr>
                <a:srgbClr val="603000"/>
              </a:buClr>
              <a:buFont typeface="Wingdings" pitchFamily="2" charset="2"/>
              <a:buNone/>
            </a:pPr>
            <a:r>
              <a:rPr lang="en-US" altLang="en-US" sz="2000">
                <a:solidFill>
                  <a:srgbClr val="C00000"/>
                </a:solidFill>
                <a:sym typeface="Symbol" pitchFamily="18" charset="2"/>
              </a:rPr>
              <a:t>Set CGRAM Address </a:t>
            </a:r>
            <a:r>
              <a:rPr lang="en-US" altLang="en-US" sz="2000">
                <a:sym typeface="Symbol" pitchFamily="18" charset="2"/>
              </a:rPr>
              <a:t>– This instruction contains the CGRAM address to be set into the address counter.</a:t>
            </a:r>
          </a:p>
          <a:p>
            <a:pPr lvl="1">
              <a:spcBef>
                <a:spcPct val="20000"/>
              </a:spcBef>
              <a:buClr>
                <a:srgbClr val="603000"/>
              </a:buClr>
              <a:buFont typeface="Wingdings" pitchFamily="2" charset="2"/>
              <a:buNone/>
            </a:pPr>
            <a:r>
              <a:rPr lang="en-US" altLang="en-US" sz="2000">
                <a:solidFill>
                  <a:srgbClr val="C00000"/>
                </a:solidFill>
                <a:sym typeface="Symbol" pitchFamily="18" charset="2"/>
              </a:rPr>
              <a:t>Set DDRAM Address </a:t>
            </a:r>
            <a:r>
              <a:rPr lang="en-US" altLang="en-US" sz="2000">
                <a:sym typeface="Symbol" pitchFamily="18" charset="2"/>
              </a:rPr>
              <a:t>– This instruction allows the user to set the address of the DDRAM (in address counter).</a:t>
            </a:r>
            <a:endParaRPr lang="en-US" altLang="en-US" sz="2000">
              <a:cs typeface="Times New Roman" pitchFamily="18" charset="0"/>
              <a:sym typeface="Symbol" pitchFamily="18" charset="2"/>
            </a:endParaRPr>
          </a:p>
          <a:p>
            <a:pPr lvl="1">
              <a:spcBef>
                <a:spcPct val="20000"/>
              </a:spcBef>
              <a:buClr>
                <a:srgbClr val="603000"/>
              </a:buClr>
              <a:buFont typeface="Wingdings" pitchFamily="2" charset="2"/>
              <a:buNone/>
            </a:pPr>
            <a:r>
              <a:rPr lang="en-US" altLang="en-US" sz="2000">
                <a:solidFill>
                  <a:srgbClr val="C00000"/>
                </a:solidFill>
                <a:cs typeface="Times New Roman" pitchFamily="18" charset="0"/>
                <a:sym typeface="Symbol" pitchFamily="18" charset="2"/>
              </a:rPr>
              <a:t>Read Busy Flag and Address </a:t>
            </a:r>
            <a:r>
              <a:rPr lang="en-US" altLang="en-US" sz="2000">
                <a:cs typeface="Times New Roman" pitchFamily="18" charset="0"/>
                <a:sym typeface="Symbol" pitchFamily="18" charset="2"/>
              </a:rPr>
              <a:t>– This instruction reads the busy flag (BF) and the address counter. The BF flag indicates whether the LCD controller is still executing the previously received instruction.</a:t>
            </a:r>
          </a:p>
        </p:txBody>
      </p:sp>
      <p:sp>
        <p:nvSpPr>
          <p:cNvPr id="7885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885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88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8875A4C1-AF75-4624-BDB5-9AD43EBF97A2}" type="slidenum">
              <a:rPr lang="en-US" altLang="en-US" sz="1600">
                <a:solidFill>
                  <a:srgbClr val="C00000"/>
                </a:solidFill>
              </a:rPr>
              <a:pPr/>
              <a:t>72</a:t>
            </a:fld>
            <a:endParaRPr lang="en-US" altLang="en-US" sz="1600" b="0" i="0">
              <a:solidFill>
                <a:srgbClr val="C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1494" name="Group 70"/>
          <p:cNvGraphicFramePr>
            <a:graphicFrameLocks noGrp="1"/>
          </p:cNvGraphicFramePr>
          <p:nvPr/>
        </p:nvGraphicFramePr>
        <p:xfrm>
          <a:off x="1295400" y="1028700"/>
          <a:ext cx="6705600" cy="3232655"/>
        </p:xfrm>
        <a:graphic>
          <a:graphicData uri="http://schemas.openxmlformats.org/drawingml/2006/table">
            <a:tbl>
              <a:tblPr/>
              <a:tblGrid>
                <a:gridCol w="1066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507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Bit Name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Settings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24367">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I/D</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S/C</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R/L</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DL</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N</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0=decrement cursor position    1=increment cursor position</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no display shift                   1 = display shift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display off                           1 = display on</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cursor off                            1 = cursor on</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cursor blink off                   1 = cursor blink on</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move cursor                        1 = shift display</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shift left                              1 = shift right</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4-bit interface                     1 = 8-bit interface</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1/8 or 1/11 duty (1 line)     1 = 1/16 duty (2 lines)</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 = 5</a:t>
                      </a:r>
                      <a:r>
                        <a:rPr kumimoji="0" lang="en-US" sz="1600" b="0" i="0" u="none" strike="noStrike" cap="none" normalizeH="0" baseline="0">
                          <a:ln>
                            <a:noFill/>
                          </a:ln>
                          <a:solidFill>
                            <a:schemeClr val="tx1"/>
                          </a:solidFill>
                          <a:effectLst/>
                          <a:latin typeface="Times New Roman" pitchFamily="18" charset="0"/>
                          <a:sym typeface="Symbol" pitchFamily="18" charset="2"/>
                        </a:rPr>
                        <a:t>8 dots                              1 = 510 dots</a:t>
                      </a:r>
                    </a:p>
                    <a:p>
                      <a:pPr marL="0" marR="0" lvl="0" indent="0" algn="l" defTabSz="914400" rtl="0" eaLnBrk="0" fontAlgn="base" latinLnBrk="0" hangingPunct="0">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 = can accept instruction         1 = internal operation in progress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9885" name="Text Box 71"/>
          <p:cNvSpPr txBox="1">
            <a:spLocks noChangeArrowheads="1"/>
          </p:cNvSpPr>
          <p:nvPr/>
        </p:nvSpPr>
        <p:spPr bwMode="auto">
          <a:xfrm>
            <a:off x="1524000" y="4953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a:solidFill>
                  <a:srgbClr val="C00000"/>
                </a:solidFill>
              </a:rPr>
              <a:t>LCD Instruction bit names</a:t>
            </a:r>
          </a:p>
        </p:txBody>
      </p:sp>
      <p:sp>
        <p:nvSpPr>
          <p:cNvPr id="79886" name="Rectangle 72"/>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79887" name="Rectangle 73"/>
          <p:cNvSpPr>
            <a:spLocks noChangeArrowheads="1"/>
          </p:cNvSpPr>
          <p:nvPr/>
        </p:nvSpPr>
        <p:spPr bwMode="auto">
          <a:xfrm>
            <a:off x="304800" y="48768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The next slide represents the DDRAM address usage both for 1-line display as well as 2-line display</a:t>
            </a:r>
            <a:r>
              <a:rPr lang="en-US" altLang="en-US">
                <a:sym typeface="Symbol" pitchFamily="18" charset="2"/>
              </a:rPr>
              <a:t>.</a:t>
            </a:r>
          </a:p>
        </p:txBody>
      </p:sp>
      <p:sp>
        <p:nvSpPr>
          <p:cNvPr id="7988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7988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79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911D5B9-8F32-42E6-8678-BF874B10FEFC}" type="slidenum">
              <a:rPr lang="en-US" altLang="en-US" sz="1600">
                <a:solidFill>
                  <a:srgbClr val="C00000"/>
                </a:solidFill>
              </a:rPr>
              <a:pPr/>
              <a:t>73</a:t>
            </a:fld>
            <a:endParaRPr lang="en-US" altLang="en-US" sz="1600" b="0" i="0">
              <a:solidFill>
                <a:srgbClr val="C00000"/>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73533" name="Group 61"/>
          <p:cNvGraphicFramePr>
            <a:graphicFrameLocks noGrp="1"/>
          </p:cNvGraphicFramePr>
          <p:nvPr>
            <p:ph/>
          </p:nvPr>
        </p:nvGraphicFramePr>
        <p:xfrm>
          <a:off x="1524000" y="487363"/>
          <a:ext cx="6096000" cy="2514620"/>
        </p:xfrm>
        <a:graphic>
          <a:graphicData uri="http://schemas.openxmlformats.org/drawingml/2006/table">
            <a:tbl>
              <a:tblPr/>
              <a:tblGrid>
                <a:gridCol w="15748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96216">
                <a:tc rowSpan="2">
                  <a:txBody>
                    <a:bodyPr/>
                    <a:lstStyle/>
                    <a:p>
                      <a:pPr marL="0" marR="0" lvl="0" indent="0" algn="ctr" defTabSz="914400" rtl="0" eaLnBrk="0" fontAlgn="base" latinLnBrk="0" hangingPunct="0">
                        <a:lnSpc>
                          <a:spcPct val="17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Display Size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Visible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96216">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Character Positions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DDRAM Addresses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22168">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 </a:t>
                      </a:r>
                      <a:r>
                        <a:rPr kumimoji="0" lang="en-US" sz="1800" b="0" i="0" u="none" strike="noStrike" cap="none" normalizeH="0" baseline="0">
                          <a:ln>
                            <a:noFill/>
                          </a:ln>
                          <a:solidFill>
                            <a:schemeClr val="tx1"/>
                          </a:solidFill>
                          <a:effectLst/>
                          <a:latin typeface="Times New Roman" pitchFamily="18" charset="0"/>
                          <a:sym typeface="Symbol" pitchFamily="18" charset="2"/>
                        </a:rPr>
                        <a:t> 8</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1  16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1  20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1  24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1  32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1  40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00..07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00..15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00..19</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00..23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00..31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00..39</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 </a:t>
                      </a:r>
                      <a:r>
                        <a:rPr kumimoji="0" lang="en-US" sz="1800" b="0" i="0" u="none" strike="noStrike" cap="none" normalizeH="0" baseline="0">
                          <a:ln>
                            <a:noFill/>
                          </a:ln>
                          <a:solidFill>
                            <a:schemeClr val="tx1"/>
                          </a:solidFill>
                          <a:effectLst/>
                          <a:latin typeface="Times New Roman" pitchFamily="18" charset="0"/>
                          <a:sym typeface="Symbol" pitchFamily="18" charset="2"/>
                        </a:rPr>
                        <a:t>00..0 07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0F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27</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73557" name="Group 85"/>
          <p:cNvGraphicFramePr>
            <a:graphicFrameLocks noGrp="1"/>
          </p:cNvGraphicFramePr>
          <p:nvPr/>
        </p:nvGraphicFramePr>
        <p:xfrm>
          <a:off x="1295400" y="3735388"/>
          <a:ext cx="6629400" cy="2286022"/>
        </p:xfrm>
        <a:graphic>
          <a:graphicData uri="http://schemas.openxmlformats.org/drawingml/2006/table">
            <a:tbl>
              <a:tblPr/>
              <a:tblGrid>
                <a:gridCol w="15748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96213">
                <a:tc rowSpan="2">
                  <a:txBody>
                    <a:bodyPr/>
                    <a:lstStyle/>
                    <a:p>
                      <a:pPr marL="0" marR="0" lvl="0" indent="0" algn="ctr" defTabSz="914400" rtl="0" eaLnBrk="0" fontAlgn="base" latinLnBrk="0" hangingPunct="0">
                        <a:lnSpc>
                          <a:spcPct val="17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Display Size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Visible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96213">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Character Positions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DDRAM Addresses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3574">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 </a:t>
                      </a:r>
                      <a:r>
                        <a:rPr kumimoji="0" lang="en-US" sz="1800" b="0" i="0" u="none" strike="noStrike" cap="none" normalizeH="0" baseline="0">
                          <a:ln>
                            <a:noFill/>
                          </a:ln>
                          <a:solidFill>
                            <a:schemeClr val="tx1"/>
                          </a:solidFill>
                          <a:effectLst/>
                          <a:latin typeface="Times New Roman" pitchFamily="18" charset="0"/>
                          <a:sym typeface="Symbol" pitchFamily="18" charset="2"/>
                        </a:rPr>
                        <a:t> 16</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2  20</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2  24</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2  32</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2  40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00..15</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00..19</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00..23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00..31</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00..39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0F + 0 40..0 4F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13 + 0 40..0 53</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17 + 0 40..0 57</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1F + 0 40..0 5F</a:t>
                      </a:r>
                    </a:p>
                    <a:p>
                      <a:pPr marL="0" marR="0" lvl="0" indent="0" algn="ctr" defTabSz="914400" rtl="0" eaLnBrk="0" fontAlgn="base" latinLnBrk="0" hangingPunct="0">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sym typeface="Symbol" pitchFamily="18" charset="2"/>
                        </a:rPr>
                        <a:t>0 00..0 27 + 0 40..0 67</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30" name="Text Box 86"/>
          <p:cNvSpPr txBox="1">
            <a:spLocks noChangeArrowheads="1"/>
          </p:cNvSpPr>
          <p:nvPr/>
        </p:nvSpPr>
        <p:spPr bwMode="auto">
          <a:xfrm>
            <a:off x="1524000" y="3032125"/>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solidFill>
                  <a:srgbClr val="C00000"/>
                </a:solidFill>
              </a:rPr>
              <a:t>DDRAM address usage for a 1-line LCD</a:t>
            </a:r>
          </a:p>
        </p:txBody>
      </p:sp>
      <p:sp>
        <p:nvSpPr>
          <p:cNvPr id="80931" name="Text Box 87"/>
          <p:cNvSpPr txBox="1">
            <a:spLocks noChangeArrowheads="1"/>
          </p:cNvSpPr>
          <p:nvPr/>
        </p:nvSpPr>
        <p:spPr bwMode="auto">
          <a:xfrm>
            <a:off x="1524000" y="6003925"/>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solidFill>
                  <a:srgbClr val="C00000"/>
                </a:solidFill>
              </a:rPr>
              <a:t>DDRAM address usage for a 2-line LCD</a:t>
            </a:r>
          </a:p>
        </p:txBody>
      </p:sp>
      <p:sp>
        <p:nvSpPr>
          <p:cNvPr id="80932" name="Rectangle 88"/>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093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09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09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30AA3882-403F-46B5-B6D4-84B362980147}" type="slidenum">
              <a:rPr lang="en-US" altLang="en-US" sz="1600">
                <a:solidFill>
                  <a:srgbClr val="C00000"/>
                </a:solidFill>
              </a:rPr>
              <a:pPr/>
              <a:t>74</a:t>
            </a:fld>
            <a:endParaRPr lang="en-US" altLang="en-US" sz="1600" b="0" i="0">
              <a:solidFill>
                <a:srgbClr val="C000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7"/>
          <p:cNvSpPr>
            <a:spLocks noChangeArrowheads="1"/>
          </p:cNvSpPr>
          <p:nvPr/>
        </p:nvSpPr>
        <p:spPr bwMode="auto">
          <a:xfrm>
            <a:off x="1752600" y="3505200"/>
            <a:ext cx="1600200" cy="27432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3" name="Rectangle 8"/>
          <p:cNvSpPr>
            <a:spLocks noChangeArrowheads="1"/>
          </p:cNvSpPr>
          <p:nvPr/>
        </p:nvSpPr>
        <p:spPr bwMode="auto">
          <a:xfrm>
            <a:off x="4876800" y="3505200"/>
            <a:ext cx="1981200" cy="274320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4" name="AutoShape 9"/>
          <p:cNvSpPr>
            <a:spLocks noChangeArrowheads="1"/>
          </p:cNvSpPr>
          <p:nvPr/>
        </p:nvSpPr>
        <p:spPr bwMode="auto">
          <a:xfrm>
            <a:off x="3352800" y="5257800"/>
            <a:ext cx="1524000" cy="609600"/>
          </a:xfrm>
          <a:prstGeom prst="leftRightArrow">
            <a:avLst>
              <a:gd name="adj1" fmla="val 50000"/>
              <a:gd name="adj2" fmla="val 50000"/>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81925" name="Group 10"/>
          <p:cNvGrpSpPr>
            <a:grpSpLocks/>
          </p:cNvGrpSpPr>
          <p:nvPr/>
        </p:nvGrpSpPr>
        <p:grpSpPr bwMode="auto">
          <a:xfrm>
            <a:off x="4267200" y="4800600"/>
            <a:ext cx="304800" cy="152400"/>
            <a:chOff x="3408" y="2304"/>
            <a:chExt cx="384" cy="288"/>
          </a:xfrm>
        </p:grpSpPr>
        <p:sp>
          <p:nvSpPr>
            <p:cNvPr id="81977" name="Line 11"/>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8" name="Line 12"/>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9" name="Line 13"/>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0" name="Line 14"/>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26" name="Line 23"/>
          <p:cNvSpPr>
            <a:spLocks noChangeShapeType="1"/>
          </p:cNvSpPr>
          <p:nvPr/>
        </p:nvSpPr>
        <p:spPr bwMode="auto">
          <a:xfrm>
            <a:off x="4419600" y="4572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27" name="Line 24"/>
          <p:cNvSpPr>
            <a:spLocks noChangeShapeType="1"/>
          </p:cNvSpPr>
          <p:nvPr/>
        </p:nvSpPr>
        <p:spPr bwMode="auto">
          <a:xfrm>
            <a:off x="4419600" y="4572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8" name="Line 25"/>
          <p:cNvSpPr>
            <a:spLocks noChangeShapeType="1"/>
          </p:cNvSpPr>
          <p:nvPr/>
        </p:nvSpPr>
        <p:spPr bwMode="auto">
          <a:xfrm>
            <a:off x="3352800" y="4191000"/>
            <a:ext cx="1524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29" name="Line 26"/>
          <p:cNvSpPr>
            <a:spLocks noChangeShapeType="1"/>
          </p:cNvSpPr>
          <p:nvPr/>
        </p:nvSpPr>
        <p:spPr bwMode="auto">
          <a:xfrm>
            <a:off x="3352800" y="3810000"/>
            <a:ext cx="1524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0" name="Line 27"/>
          <p:cNvSpPr>
            <a:spLocks noChangeShapeType="1"/>
          </p:cNvSpPr>
          <p:nvPr/>
        </p:nvSpPr>
        <p:spPr bwMode="auto">
          <a:xfrm>
            <a:off x="6858000" y="38100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1" name="Line 28"/>
          <p:cNvSpPr>
            <a:spLocks noChangeShapeType="1"/>
          </p:cNvSpPr>
          <p:nvPr/>
        </p:nvSpPr>
        <p:spPr bwMode="auto">
          <a:xfrm flipV="1">
            <a:off x="7315200" y="34290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2" name="Line 29"/>
          <p:cNvSpPr>
            <a:spLocks noChangeShapeType="1"/>
          </p:cNvSpPr>
          <p:nvPr/>
        </p:nvSpPr>
        <p:spPr bwMode="auto">
          <a:xfrm>
            <a:off x="6858000" y="47244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1933" name="Group 30"/>
          <p:cNvGrpSpPr>
            <a:grpSpLocks/>
          </p:cNvGrpSpPr>
          <p:nvPr/>
        </p:nvGrpSpPr>
        <p:grpSpPr bwMode="auto">
          <a:xfrm>
            <a:off x="7162800" y="6019800"/>
            <a:ext cx="304800" cy="152400"/>
            <a:chOff x="3408" y="2304"/>
            <a:chExt cx="384" cy="288"/>
          </a:xfrm>
        </p:grpSpPr>
        <p:sp>
          <p:nvSpPr>
            <p:cNvPr id="81973" name="Line 31"/>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4" name="Line 32"/>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5" name="Line 33"/>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6" name="Line 34"/>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34" name="Line 35"/>
          <p:cNvSpPr>
            <a:spLocks noChangeShapeType="1"/>
          </p:cNvSpPr>
          <p:nvPr/>
        </p:nvSpPr>
        <p:spPr bwMode="auto">
          <a:xfrm>
            <a:off x="7315200" y="5791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5" name="Line 36"/>
          <p:cNvSpPr>
            <a:spLocks noChangeShapeType="1"/>
          </p:cNvSpPr>
          <p:nvPr/>
        </p:nvSpPr>
        <p:spPr bwMode="auto">
          <a:xfrm>
            <a:off x="6858000" y="57912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1936" name="Group 44"/>
          <p:cNvGrpSpPr>
            <a:grpSpLocks/>
          </p:cNvGrpSpPr>
          <p:nvPr/>
        </p:nvGrpSpPr>
        <p:grpSpPr bwMode="auto">
          <a:xfrm>
            <a:off x="7162800" y="4267200"/>
            <a:ext cx="304800" cy="1219200"/>
            <a:chOff x="4848" y="2400"/>
            <a:chExt cx="192" cy="768"/>
          </a:xfrm>
        </p:grpSpPr>
        <p:grpSp>
          <p:nvGrpSpPr>
            <p:cNvPr id="81958" name="Group 15"/>
            <p:cNvGrpSpPr>
              <a:grpSpLocks/>
            </p:cNvGrpSpPr>
            <p:nvPr/>
          </p:nvGrpSpPr>
          <p:grpSpPr bwMode="auto">
            <a:xfrm rot="-5400000">
              <a:off x="4752" y="2688"/>
              <a:ext cx="384" cy="96"/>
              <a:chOff x="833" y="912"/>
              <a:chExt cx="297" cy="96"/>
            </a:xfrm>
          </p:grpSpPr>
          <p:sp>
            <p:nvSpPr>
              <p:cNvPr id="81966" name="Line 16"/>
              <p:cNvSpPr>
                <a:spLocks noChangeShapeType="1"/>
              </p:cNvSpPr>
              <p:nvPr/>
            </p:nvSpPr>
            <p:spPr bwMode="auto">
              <a:xfrm flipV="1">
                <a:off x="833" y="912"/>
                <a:ext cx="31" cy="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7" name="Line 17"/>
              <p:cNvSpPr>
                <a:spLocks noChangeShapeType="1"/>
              </p:cNvSpPr>
              <p:nvPr/>
            </p:nvSpPr>
            <p:spPr bwMode="auto">
              <a:xfrm flipH="1" flipV="1">
                <a:off x="864"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8" name="Line 18"/>
              <p:cNvSpPr>
                <a:spLocks noChangeShapeType="1"/>
              </p:cNvSpPr>
              <p:nvPr/>
            </p:nvSpPr>
            <p:spPr bwMode="auto">
              <a:xfrm flipV="1">
                <a:off x="912"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9" name="Line 19"/>
              <p:cNvSpPr>
                <a:spLocks noChangeShapeType="1"/>
              </p:cNvSpPr>
              <p:nvPr/>
            </p:nvSpPr>
            <p:spPr bwMode="auto">
              <a:xfrm flipH="1" flipV="1">
                <a:off x="960"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0" name="Line 20"/>
              <p:cNvSpPr>
                <a:spLocks noChangeShapeType="1"/>
              </p:cNvSpPr>
              <p:nvPr/>
            </p:nvSpPr>
            <p:spPr bwMode="auto">
              <a:xfrm flipV="1">
                <a:off x="1008"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1" name="Line 21"/>
              <p:cNvSpPr>
                <a:spLocks noChangeShapeType="1"/>
              </p:cNvSpPr>
              <p:nvPr/>
            </p:nvSpPr>
            <p:spPr bwMode="auto">
              <a:xfrm flipH="1" flipV="1">
                <a:off x="1056" y="912"/>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2" name="Line 22"/>
              <p:cNvSpPr>
                <a:spLocks noChangeShapeType="1"/>
              </p:cNvSpPr>
              <p:nvPr/>
            </p:nvSpPr>
            <p:spPr bwMode="auto">
              <a:xfrm flipV="1">
                <a:off x="1104" y="939"/>
                <a:ext cx="26"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959" name="Group 37"/>
            <p:cNvGrpSpPr>
              <a:grpSpLocks/>
            </p:cNvGrpSpPr>
            <p:nvPr/>
          </p:nvGrpSpPr>
          <p:grpSpPr bwMode="auto">
            <a:xfrm>
              <a:off x="4848" y="3072"/>
              <a:ext cx="192" cy="96"/>
              <a:chOff x="3408" y="2304"/>
              <a:chExt cx="384" cy="288"/>
            </a:xfrm>
          </p:grpSpPr>
          <p:sp>
            <p:nvSpPr>
              <p:cNvPr id="81962" name="Line 38"/>
              <p:cNvSpPr>
                <a:spLocks noChangeShapeType="1"/>
              </p:cNvSpPr>
              <p:nvPr/>
            </p:nvSpPr>
            <p:spPr bwMode="auto">
              <a:xfrm>
                <a:off x="3408" y="23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3" name="Line 39"/>
              <p:cNvSpPr>
                <a:spLocks noChangeShapeType="1"/>
              </p:cNvSpPr>
              <p:nvPr/>
            </p:nvSpPr>
            <p:spPr bwMode="auto">
              <a:xfrm>
                <a:off x="3456"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4" name="Line 40"/>
              <p:cNvSpPr>
                <a:spLocks noChangeShapeType="1"/>
              </p:cNvSpPr>
              <p:nvPr/>
            </p:nvSpPr>
            <p:spPr bwMode="auto">
              <a:xfrm>
                <a:off x="3504" y="24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5" name="Line 41"/>
              <p:cNvSpPr>
                <a:spLocks noChangeShapeType="1"/>
              </p:cNvSpPr>
              <p:nvPr/>
            </p:nvSpPr>
            <p:spPr bwMode="auto">
              <a:xfrm>
                <a:off x="3552" y="25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60" name="Line 42"/>
            <p:cNvSpPr>
              <a:spLocks noChangeShapeType="1"/>
            </p:cNvSpPr>
            <p:nvPr/>
          </p:nvSpPr>
          <p:spPr bwMode="auto">
            <a:xfrm>
              <a:off x="4944" y="292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1" name="Line 43"/>
            <p:cNvSpPr>
              <a:spLocks noChangeShapeType="1"/>
            </p:cNvSpPr>
            <p:nvPr/>
          </p:nvSpPr>
          <p:spPr bwMode="auto">
            <a:xfrm flipV="1">
              <a:off x="4944" y="240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1937" name="Text Box 45"/>
          <p:cNvSpPr txBox="1">
            <a:spLocks noChangeArrowheads="1"/>
          </p:cNvSpPr>
          <p:nvPr/>
        </p:nvSpPr>
        <p:spPr bwMode="auto">
          <a:xfrm>
            <a:off x="1752600" y="3124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HCS12 MCU</a:t>
            </a:r>
          </a:p>
        </p:txBody>
      </p:sp>
      <p:sp>
        <p:nvSpPr>
          <p:cNvPr id="81938" name="Text Box 46"/>
          <p:cNvSpPr txBox="1">
            <a:spLocks noChangeArrowheads="1"/>
          </p:cNvSpPr>
          <p:nvPr/>
        </p:nvSpPr>
        <p:spPr bwMode="auto">
          <a:xfrm>
            <a:off x="4843463" y="287337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000"/>
              <a:t>HD44780U-based LCD module</a:t>
            </a:r>
          </a:p>
        </p:txBody>
      </p:sp>
      <p:sp>
        <p:nvSpPr>
          <p:cNvPr id="81939" name="Text Box 47"/>
          <p:cNvSpPr txBox="1">
            <a:spLocks noChangeArrowheads="1"/>
          </p:cNvSpPr>
          <p:nvPr/>
        </p:nvSpPr>
        <p:spPr bwMode="auto">
          <a:xfrm>
            <a:off x="2133600" y="5334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PK5..PK2</a:t>
            </a:r>
          </a:p>
        </p:txBody>
      </p:sp>
      <p:sp>
        <p:nvSpPr>
          <p:cNvPr id="81940" name="Text Box 48"/>
          <p:cNvSpPr txBox="1">
            <a:spLocks noChangeArrowheads="1"/>
          </p:cNvSpPr>
          <p:nvPr/>
        </p:nvSpPr>
        <p:spPr bwMode="auto">
          <a:xfrm>
            <a:off x="4800600" y="5334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DB7..DB4</a:t>
            </a:r>
          </a:p>
        </p:txBody>
      </p:sp>
      <p:sp>
        <p:nvSpPr>
          <p:cNvPr id="81941" name="Text Box 49"/>
          <p:cNvSpPr txBox="1">
            <a:spLocks noChangeArrowheads="1"/>
          </p:cNvSpPr>
          <p:nvPr/>
        </p:nvSpPr>
        <p:spPr bwMode="auto">
          <a:xfrm>
            <a:off x="6172200" y="5562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GND</a:t>
            </a:r>
          </a:p>
        </p:txBody>
      </p:sp>
      <p:sp>
        <p:nvSpPr>
          <p:cNvPr id="81942" name="Text Box 50"/>
          <p:cNvSpPr txBox="1">
            <a:spLocks noChangeArrowheads="1"/>
          </p:cNvSpPr>
          <p:nvPr/>
        </p:nvSpPr>
        <p:spPr bwMode="auto">
          <a:xfrm>
            <a:off x="6248400" y="4495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V</a:t>
            </a:r>
            <a:r>
              <a:rPr lang="en-US" altLang="en-US" sz="1800" baseline="-25000"/>
              <a:t>EE</a:t>
            </a:r>
            <a:endParaRPr lang="en-US" altLang="en-US" sz="1800"/>
          </a:p>
        </p:txBody>
      </p:sp>
      <p:sp>
        <p:nvSpPr>
          <p:cNvPr id="81943" name="Text Box 51"/>
          <p:cNvSpPr txBox="1">
            <a:spLocks noChangeArrowheads="1"/>
          </p:cNvSpPr>
          <p:nvPr/>
        </p:nvSpPr>
        <p:spPr bwMode="auto">
          <a:xfrm>
            <a:off x="6248400" y="3581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V</a:t>
            </a:r>
            <a:r>
              <a:rPr lang="en-US" altLang="en-US" sz="1800" baseline="-25000"/>
              <a:t>CC</a:t>
            </a:r>
            <a:endParaRPr lang="en-US" altLang="en-US" sz="1800"/>
          </a:p>
        </p:txBody>
      </p:sp>
      <p:sp>
        <p:nvSpPr>
          <p:cNvPr id="81944" name="Text Box 52"/>
          <p:cNvSpPr txBox="1">
            <a:spLocks noChangeArrowheads="1"/>
          </p:cNvSpPr>
          <p:nvPr/>
        </p:nvSpPr>
        <p:spPr bwMode="auto">
          <a:xfrm>
            <a:off x="7162800" y="3124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5 V</a:t>
            </a:r>
          </a:p>
        </p:txBody>
      </p:sp>
      <p:sp>
        <p:nvSpPr>
          <p:cNvPr id="81945" name="Text Box 53"/>
          <p:cNvSpPr txBox="1">
            <a:spLocks noChangeArrowheads="1"/>
          </p:cNvSpPr>
          <p:nvPr/>
        </p:nvSpPr>
        <p:spPr bwMode="auto">
          <a:xfrm>
            <a:off x="7162800" y="3962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5 V</a:t>
            </a:r>
          </a:p>
        </p:txBody>
      </p:sp>
      <p:sp>
        <p:nvSpPr>
          <p:cNvPr id="81946" name="Text Box 54"/>
          <p:cNvSpPr txBox="1">
            <a:spLocks noChangeArrowheads="1"/>
          </p:cNvSpPr>
          <p:nvPr/>
        </p:nvSpPr>
        <p:spPr bwMode="auto">
          <a:xfrm>
            <a:off x="4876800" y="3581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RS</a:t>
            </a:r>
          </a:p>
        </p:txBody>
      </p:sp>
      <p:sp>
        <p:nvSpPr>
          <p:cNvPr id="81947" name="Text Box 55"/>
          <p:cNvSpPr txBox="1">
            <a:spLocks noChangeArrowheads="1"/>
          </p:cNvSpPr>
          <p:nvPr/>
        </p:nvSpPr>
        <p:spPr bwMode="auto">
          <a:xfrm>
            <a:off x="4876800" y="3976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E</a:t>
            </a:r>
          </a:p>
        </p:txBody>
      </p:sp>
      <p:sp>
        <p:nvSpPr>
          <p:cNvPr id="81948" name="Text Box 56"/>
          <p:cNvSpPr txBox="1">
            <a:spLocks noChangeArrowheads="1"/>
          </p:cNvSpPr>
          <p:nvPr/>
        </p:nvSpPr>
        <p:spPr bwMode="auto">
          <a:xfrm>
            <a:off x="4800600" y="4357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R/W</a:t>
            </a:r>
          </a:p>
        </p:txBody>
      </p:sp>
      <p:sp>
        <p:nvSpPr>
          <p:cNvPr id="81949" name="Line 57"/>
          <p:cNvSpPr>
            <a:spLocks noChangeShapeType="1"/>
          </p:cNvSpPr>
          <p:nvPr/>
        </p:nvSpPr>
        <p:spPr bwMode="auto">
          <a:xfrm>
            <a:off x="5181600" y="44196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0" name="Text Box 58"/>
          <p:cNvSpPr txBox="1">
            <a:spLocks noChangeArrowheads="1"/>
          </p:cNvSpPr>
          <p:nvPr/>
        </p:nvSpPr>
        <p:spPr bwMode="auto">
          <a:xfrm>
            <a:off x="2743200" y="3581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PK0</a:t>
            </a:r>
          </a:p>
        </p:txBody>
      </p:sp>
      <p:sp>
        <p:nvSpPr>
          <p:cNvPr id="81951" name="Text Box 59"/>
          <p:cNvSpPr txBox="1">
            <a:spLocks noChangeArrowheads="1"/>
          </p:cNvSpPr>
          <p:nvPr/>
        </p:nvSpPr>
        <p:spPr bwMode="auto">
          <a:xfrm>
            <a:off x="2743200" y="39766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800"/>
              <a:t>PK1</a:t>
            </a:r>
          </a:p>
        </p:txBody>
      </p:sp>
      <p:sp>
        <p:nvSpPr>
          <p:cNvPr id="81952" name="Text Box 60"/>
          <p:cNvSpPr txBox="1">
            <a:spLocks noChangeArrowheads="1"/>
          </p:cNvSpPr>
          <p:nvPr/>
        </p:nvSpPr>
        <p:spPr bwMode="auto">
          <a:xfrm>
            <a:off x="1219200" y="61722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a:solidFill>
                  <a:srgbClr val="C00000"/>
                </a:solidFill>
              </a:rPr>
              <a:t>LCD Interface Example (4-bit bus, used in Dragon12)</a:t>
            </a:r>
          </a:p>
        </p:txBody>
      </p:sp>
      <p:sp>
        <p:nvSpPr>
          <p:cNvPr id="81953" name="Rectangle 61"/>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1954" name="Rectangle 62"/>
          <p:cNvSpPr>
            <a:spLocks noChangeArrowheads="1"/>
          </p:cNvSpPr>
          <p:nvPr/>
        </p:nvSpPr>
        <p:spPr bwMode="auto">
          <a:xfrm>
            <a:off x="228600" y="457200"/>
            <a:ext cx="876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solidFill>
                  <a:srgbClr val="C00000"/>
                </a:solidFill>
              </a:rPr>
              <a:t>Interfacing the HD44780U to Dragon12</a:t>
            </a:r>
          </a:p>
          <a:p>
            <a:pPr>
              <a:spcBef>
                <a:spcPct val="20000"/>
              </a:spcBef>
              <a:buClr>
                <a:srgbClr val="C00000"/>
              </a:buClr>
              <a:buFont typeface="Wingdings" pitchFamily="2" charset="2"/>
              <a:buChar char="Ø"/>
            </a:pPr>
            <a:r>
              <a:rPr lang="en-US" altLang="en-US"/>
              <a:t>It uses 4-bit data transfer. First the upper four bits are sent over DB7 ~ DB4 followed immediately by the lower four bits.</a:t>
            </a:r>
          </a:p>
          <a:p>
            <a:pPr>
              <a:spcBef>
                <a:spcPct val="20000"/>
              </a:spcBef>
              <a:buClr>
                <a:srgbClr val="C00000"/>
              </a:buClr>
              <a:buFont typeface="Wingdings" pitchFamily="2" charset="2"/>
              <a:buChar char="Ø"/>
            </a:pPr>
            <a:r>
              <a:rPr lang="en-US" altLang="en-US"/>
              <a:t>The R/W signal to the LCD kit in the Dragon12 demo board is grounded, which prevents the user from polling the BF flag to determine whether the LCD internal operation has been completed.</a:t>
            </a:r>
          </a:p>
        </p:txBody>
      </p:sp>
      <p:sp>
        <p:nvSpPr>
          <p:cNvPr id="8195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195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19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8085D18-3BF3-4E48-B92D-E1BFCE6CDC69}" type="slidenum">
              <a:rPr lang="en-US" altLang="en-US" sz="1600">
                <a:solidFill>
                  <a:srgbClr val="C00000"/>
                </a:solidFill>
              </a:rPr>
              <a:pPr/>
              <a:t>75</a:t>
            </a:fld>
            <a:endParaRPr lang="en-US" altLang="en-US" sz="1600" b="0" i="0">
              <a:solidFill>
                <a:srgbClr val="C000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8"/>
          <p:cNvSpPr>
            <a:spLocks noChangeShapeType="1"/>
          </p:cNvSpPr>
          <p:nvPr/>
        </p:nvSpPr>
        <p:spPr bwMode="auto">
          <a:xfrm>
            <a:off x="2286000" y="2667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47" name="Line 9"/>
          <p:cNvSpPr>
            <a:spLocks noChangeShapeType="1"/>
          </p:cNvSpPr>
          <p:nvPr/>
        </p:nvSpPr>
        <p:spPr bwMode="auto">
          <a:xfrm>
            <a:off x="2286000" y="3048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48" name="Line 10"/>
          <p:cNvSpPr>
            <a:spLocks noChangeShapeType="1"/>
          </p:cNvSpPr>
          <p:nvPr/>
        </p:nvSpPr>
        <p:spPr bwMode="auto">
          <a:xfrm>
            <a:off x="2743200" y="2667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49" name="Line 11"/>
          <p:cNvSpPr>
            <a:spLocks noChangeShapeType="1"/>
          </p:cNvSpPr>
          <p:nvPr/>
        </p:nvSpPr>
        <p:spPr bwMode="auto">
          <a:xfrm flipV="1">
            <a:off x="2743200" y="2667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0" name="Line 12"/>
          <p:cNvSpPr>
            <a:spLocks noChangeShapeType="1"/>
          </p:cNvSpPr>
          <p:nvPr/>
        </p:nvSpPr>
        <p:spPr bwMode="auto">
          <a:xfrm>
            <a:off x="2971800" y="26670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1" name="Line 13"/>
          <p:cNvSpPr>
            <a:spLocks noChangeShapeType="1"/>
          </p:cNvSpPr>
          <p:nvPr/>
        </p:nvSpPr>
        <p:spPr bwMode="auto">
          <a:xfrm>
            <a:off x="2971800" y="30480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Line 15"/>
          <p:cNvSpPr>
            <a:spLocks noChangeShapeType="1"/>
          </p:cNvSpPr>
          <p:nvPr/>
        </p:nvSpPr>
        <p:spPr bwMode="auto">
          <a:xfrm>
            <a:off x="2286000" y="3429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3" name="Line 16"/>
          <p:cNvSpPr>
            <a:spLocks noChangeShapeType="1"/>
          </p:cNvSpPr>
          <p:nvPr/>
        </p:nvSpPr>
        <p:spPr bwMode="auto">
          <a:xfrm>
            <a:off x="2743200" y="3429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4" name="Line 17"/>
          <p:cNvSpPr>
            <a:spLocks noChangeShapeType="1"/>
          </p:cNvSpPr>
          <p:nvPr/>
        </p:nvSpPr>
        <p:spPr bwMode="auto">
          <a:xfrm>
            <a:off x="2971800" y="38100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5" name="Line 18"/>
          <p:cNvSpPr>
            <a:spLocks noChangeShapeType="1"/>
          </p:cNvSpPr>
          <p:nvPr/>
        </p:nvSpPr>
        <p:spPr bwMode="auto">
          <a:xfrm>
            <a:off x="6096000" y="2667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6" name="Line 19"/>
          <p:cNvSpPr>
            <a:spLocks noChangeShapeType="1"/>
          </p:cNvSpPr>
          <p:nvPr/>
        </p:nvSpPr>
        <p:spPr bwMode="auto">
          <a:xfrm flipV="1">
            <a:off x="6096000" y="2667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7" name="Line 20"/>
          <p:cNvSpPr>
            <a:spLocks noChangeShapeType="1"/>
          </p:cNvSpPr>
          <p:nvPr/>
        </p:nvSpPr>
        <p:spPr bwMode="auto">
          <a:xfrm flipV="1">
            <a:off x="6096000" y="3429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8" name="Line 21"/>
          <p:cNvSpPr>
            <a:spLocks noChangeShapeType="1"/>
          </p:cNvSpPr>
          <p:nvPr/>
        </p:nvSpPr>
        <p:spPr bwMode="auto">
          <a:xfrm>
            <a:off x="6324600" y="2667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9" name="Line 22"/>
          <p:cNvSpPr>
            <a:spLocks noChangeShapeType="1"/>
          </p:cNvSpPr>
          <p:nvPr/>
        </p:nvSpPr>
        <p:spPr bwMode="auto">
          <a:xfrm>
            <a:off x="6324600" y="3048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0" name="Line 23"/>
          <p:cNvSpPr>
            <a:spLocks noChangeShapeType="1"/>
          </p:cNvSpPr>
          <p:nvPr/>
        </p:nvSpPr>
        <p:spPr bwMode="auto">
          <a:xfrm>
            <a:off x="6324600" y="3429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1" name="Line 24"/>
          <p:cNvSpPr>
            <a:spLocks noChangeShapeType="1"/>
          </p:cNvSpPr>
          <p:nvPr/>
        </p:nvSpPr>
        <p:spPr bwMode="auto">
          <a:xfrm>
            <a:off x="2286000" y="4724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Line 38"/>
          <p:cNvSpPr>
            <a:spLocks noChangeShapeType="1"/>
          </p:cNvSpPr>
          <p:nvPr/>
        </p:nvSpPr>
        <p:spPr bwMode="auto">
          <a:xfrm flipV="1">
            <a:off x="3505200" y="4343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3" name="Line 39"/>
          <p:cNvSpPr>
            <a:spLocks noChangeShapeType="1"/>
          </p:cNvSpPr>
          <p:nvPr/>
        </p:nvSpPr>
        <p:spPr bwMode="auto">
          <a:xfrm flipV="1">
            <a:off x="3733800" y="43434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4" name="Line 40"/>
          <p:cNvSpPr>
            <a:spLocks noChangeShapeType="1"/>
          </p:cNvSpPr>
          <p:nvPr/>
        </p:nvSpPr>
        <p:spPr bwMode="auto">
          <a:xfrm>
            <a:off x="5791200" y="4343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5" name="Line 41"/>
          <p:cNvSpPr>
            <a:spLocks noChangeShapeType="1"/>
          </p:cNvSpPr>
          <p:nvPr/>
        </p:nvSpPr>
        <p:spPr bwMode="auto">
          <a:xfrm>
            <a:off x="60198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6" name="Line 42"/>
          <p:cNvSpPr>
            <a:spLocks noChangeShapeType="1"/>
          </p:cNvSpPr>
          <p:nvPr/>
        </p:nvSpPr>
        <p:spPr bwMode="auto">
          <a:xfrm flipV="1">
            <a:off x="7010400" y="4343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7" name="Line 43"/>
          <p:cNvSpPr>
            <a:spLocks noChangeShapeType="1"/>
          </p:cNvSpPr>
          <p:nvPr/>
        </p:nvSpPr>
        <p:spPr bwMode="auto">
          <a:xfrm>
            <a:off x="7239000" y="4343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8" name="Line 44"/>
          <p:cNvSpPr>
            <a:spLocks noChangeShapeType="1"/>
          </p:cNvSpPr>
          <p:nvPr/>
        </p:nvSpPr>
        <p:spPr bwMode="auto">
          <a:xfrm>
            <a:off x="2286000" y="5257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9" name="Line 45"/>
          <p:cNvSpPr>
            <a:spLocks noChangeShapeType="1"/>
          </p:cNvSpPr>
          <p:nvPr/>
        </p:nvSpPr>
        <p:spPr bwMode="auto">
          <a:xfrm>
            <a:off x="2286000" y="5638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0" name="Line 46"/>
          <p:cNvSpPr>
            <a:spLocks noChangeShapeType="1"/>
          </p:cNvSpPr>
          <p:nvPr/>
        </p:nvSpPr>
        <p:spPr bwMode="auto">
          <a:xfrm>
            <a:off x="4114800" y="5257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1" name="Line 47"/>
          <p:cNvSpPr>
            <a:spLocks noChangeShapeType="1"/>
          </p:cNvSpPr>
          <p:nvPr/>
        </p:nvSpPr>
        <p:spPr bwMode="auto">
          <a:xfrm flipV="1">
            <a:off x="4114800" y="5257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2" name="Line 48"/>
          <p:cNvSpPr>
            <a:spLocks noChangeShapeType="1"/>
          </p:cNvSpPr>
          <p:nvPr/>
        </p:nvSpPr>
        <p:spPr bwMode="auto">
          <a:xfrm>
            <a:off x="4343400" y="5638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3" name="Line 49"/>
          <p:cNvSpPr>
            <a:spLocks noChangeShapeType="1"/>
          </p:cNvSpPr>
          <p:nvPr/>
        </p:nvSpPr>
        <p:spPr bwMode="auto">
          <a:xfrm>
            <a:off x="4343400" y="5257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4" name="Line 50"/>
          <p:cNvSpPr>
            <a:spLocks noChangeShapeType="1"/>
          </p:cNvSpPr>
          <p:nvPr/>
        </p:nvSpPr>
        <p:spPr bwMode="auto">
          <a:xfrm>
            <a:off x="6019800" y="5257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5" name="Line 51"/>
          <p:cNvSpPr>
            <a:spLocks noChangeShapeType="1"/>
          </p:cNvSpPr>
          <p:nvPr/>
        </p:nvSpPr>
        <p:spPr bwMode="auto">
          <a:xfrm flipV="1">
            <a:off x="6019800" y="5257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6" name="Line 52"/>
          <p:cNvSpPr>
            <a:spLocks noChangeShapeType="1"/>
          </p:cNvSpPr>
          <p:nvPr/>
        </p:nvSpPr>
        <p:spPr bwMode="auto">
          <a:xfrm>
            <a:off x="6248400" y="52578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7" name="Line 53"/>
          <p:cNvSpPr>
            <a:spLocks noChangeShapeType="1"/>
          </p:cNvSpPr>
          <p:nvPr/>
        </p:nvSpPr>
        <p:spPr bwMode="auto">
          <a:xfrm>
            <a:off x="6248400" y="56388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8" name="Line 54"/>
          <p:cNvSpPr>
            <a:spLocks noChangeShapeType="1"/>
          </p:cNvSpPr>
          <p:nvPr/>
        </p:nvSpPr>
        <p:spPr bwMode="auto">
          <a:xfrm>
            <a:off x="2895600" y="25146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9" name="Line 55"/>
          <p:cNvSpPr>
            <a:spLocks noChangeShapeType="1"/>
          </p:cNvSpPr>
          <p:nvPr/>
        </p:nvSpPr>
        <p:spPr bwMode="auto">
          <a:xfrm>
            <a:off x="3581400" y="44196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0" name="Line 56"/>
          <p:cNvSpPr>
            <a:spLocks noChangeShapeType="1"/>
          </p:cNvSpPr>
          <p:nvPr/>
        </p:nvSpPr>
        <p:spPr bwMode="auto">
          <a:xfrm>
            <a:off x="3657600" y="32004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1" name="Line 57"/>
          <p:cNvSpPr>
            <a:spLocks noChangeShapeType="1"/>
          </p:cNvSpPr>
          <p:nvPr/>
        </p:nvSpPr>
        <p:spPr bwMode="auto">
          <a:xfrm>
            <a:off x="4267200" y="4876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2" name="Line 58"/>
          <p:cNvSpPr>
            <a:spLocks noChangeShapeType="1"/>
          </p:cNvSpPr>
          <p:nvPr/>
        </p:nvSpPr>
        <p:spPr bwMode="auto">
          <a:xfrm>
            <a:off x="5867400" y="3886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3" name="Line 59"/>
          <p:cNvSpPr>
            <a:spLocks noChangeShapeType="1"/>
          </p:cNvSpPr>
          <p:nvPr/>
        </p:nvSpPr>
        <p:spPr bwMode="auto">
          <a:xfrm>
            <a:off x="5943600" y="31242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4" name="Line 60"/>
          <p:cNvSpPr>
            <a:spLocks noChangeShapeType="1"/>
          </p:cNvSpPr>
          <p:nvPr/>
        </p:nvSpPr>
        <p:spPr bwMode="auto">
          <a:xfrm>
            <a:off x="6096000" y="48006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5" name="Line 61"/>
          <p:cNvSpPr>
            <a:spLocks noChangeShapeType="1"/>
          </p:cNvSpPr>
          <p:nvPr/>
        </p:nvSpPr>
        <p:spPr bwMode="auto">
          <a:xfrm>
            <a:off x="6172200" y="2514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6" name="Line 62"/>
          <p:cNvSpPr>
            <a:spLocks noChangeShapeType="1"/>
          </p:cNvSpPr>
          <p:nvPr/>
        </p:nvSpPr>
        <p:spPr bwMode="auto">
          <a:xfrm>
            <a:off x="7086600" y="42672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7" name="Line 63"/>
          <p:cNvSpPr>
            <a:spLocks noChangeShapeType="1"/>
          </p:cNvSpPr>
          <p:nvPr/>
        </p:nvSpPr>
        <p:spPr bwMode="auto">
          <a:xfrm flipH="1">
            <a:off x="2895600" y="3276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88" name="Line 64"/>
          <p:cNvSpPr>
            <a:spLocks noChangeShapeType="1"/>
          </p:cNvSpPr>
          <p:nvPr/>
        </p:nvSpPr>
        <p:spPr bwMode="auto">
          <a:xfrm>
            <a:off x="3505200" y="3276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89" name="Line 65"/>
          <p:cNvSpPr>
            <a:spLocks noChangeShapeType="1"/>
          </p:cNvSpPr>
          <p:nvPr/>
        </p:nvSpPr>
        <p:spPr bwMode="auto">
          <a:xfrm>
            <a:off x="5791200" y="3276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0" name="Line 66"/>
          <p:cNvSpPr>
            <a:spLocks noChangeShapeType="1"/>
          </p:cNvSpPr>
          <p:nvPr/>
        </p:nvSpPr>
        <p:spPr bwMode="auto">
          <a:xfrm flipH="1">
            <a:off x="6172200" y="3276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1" name="Line 67"/>
          <p:cNvSpPr>
            <a:spLocks noChangeShapeType="1"/>
          </p:cNvSpPr>
          <p:nvPr/>
        </p:nvSpPr>
        <p:spPr bwMode="auto">
          <a:xfrm flipH="1">
            <a:off x="3657600" y="4038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2" name="Line 68"/>
          <p:cNvSpPr>
            <a:spLocks noChangeShapeType="1"/>
          </p:cNvSpPr>
          <p:nvPr/>
        </p:nvSpPr>
        <p:spPr bwMode="auto">
          <a:xfrm>
            <a:off x="5105400" y="4038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3" name="Line 69"/>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4" name="Line 70"/>
          <p:cNvSpPr>
            <a:spLocks noChangeShapeType="1"/>
          </p:cNvSpPr>
          <p:nvPr/>
        </p:nvSpPr>
        <p:spPr bwMode="auto">
          <a:xfrm flipH="1">
            <a:off x="59436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5" name="Line 71"/>
          <p:cNvSpPr>
            <a:spLocks noChangeShapeType="1"/>
          </p:cNvSpPr>
          <p:nvPr/>
        </p:nvSpPr>
        <p:spPr bwMode="auto">
          <a:xfrm>
            <a:off x="5791200" y="51054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6" name="Line 72"/>
          <p:cNvSpPr>
            <a:spLocks noChangeShapeType="1"/>
          </p:cNvSpPr>
          <p:nvPr/>
        </p:nvSpPr>
        <p:spPr bwMode="auto">
          <a:xfrm flipH="1">
            <a:off x="6096000" y="51054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7" name="Line 73"/>
          <p:cNvSpPr>
            <a:spLocks noChangeShapeType="1"/>
          </p:cNvSpPr>
          <p:nvPr/>
        </p:nvSpPr>
        <p:spPr bwMode="auto">
          <a:xfrm flipH="1">
            <a:off x="3657600" y="5029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8" name="Line 74"/>
          <p:cNvSpPr>
            <a:spLocks noChangeShapeType="1"/>
          </p:cNvSpPr>
          <p:nvPr/>
        </p:nvSpPr>
        <p:spPr bwMode="auto">
          <a:xfrm flipH="1">
            <a:off x="4267200" y="4953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99" name="Line 75"/>
          <p:cNvSpPr>
            <a:spLocks noChangeShapeType="1"/>
          </p:cNvSpPr>
          <p:nvPr/>
        </p:nvSpPr>
        <p:spPr bwMode="auto">
          <a:xfrm>
            <a:off x="3429000" y="5029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000" name="Line 76"/>
          <p:cNvSpPr>
            <a:spLocks noChangeShapeType="1"/>
          </p:cNvSpPr>
          <p:nvPr/>
        </p:nvSpPr>
        <p:spPr bwMode="auto">
          <a:xfrm flipH="1">
            <a:off x="3581400" y="59436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001" name="Line 77"/>
          <p:cNvSpPr>
            <a:spLocks noChangeShapeType="1"/>
          </p:cNvSpPr>
          <p:nvPr/>
        </p:nvSpPr>
        <p:spPr bwMode="auto">
          <a:xfrm>
            <a:off x="5715000" y="5943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002" name="Text Box 78"/>
          <p:cNvSpPr txBox="1">
            <a:spLocks noChangeArrowheads="1"/>
          </p:cNvSpPr>
          <p:nvPr/>
        </p:nvSpPr>
        <p:spPr bwMode="auto">
          <a:xfrm>
            <a:off x="2971800" y="31242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AS</a:t>
            </a:r>
            <a:endParaRPr lang="en-US" altLang="en-US" sz="1200" b="1">
              <a:latin typeface="Arial" charset="0"/>
            </a:endParaRPr>
          </a:p>
        </p:txBody>
      </p:sp>
      <p:sp>
        <p:nvSpPr>
          <p:cNvPr id="83003" name="Text Box 79"/>
          <p:cNvSpPr txBox="1">
            <a:spLocks noChangeArrowheads="1"/>
          </p:cNvSpPr>
          <p:nvPr/>
        </p:nvSpPr>
        <p:spPr bwMode="auto">
          <a:xfrm>
            <a:off x="4419600" y="3886200"/>
            <a:ext cx="685800" cy="274638"/>
          </a:xfrm>
          <a:prstGeom prst="rect">
            <a:avLst/>
          </a:prstGeom>
          <a:solidFill>
            <a:srgbClr val="FFFF00"/>
          </a:solidFill>
          <a:ln>
            <a:noFill/>
          </a:ln>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dirty="0">
                <a:latin typeface="Arial" charset="0"/>
              </a:rPr>
              <a:t>PW</a:t>
            </a:r>
            <a:r>
              <a:rPr lang="en-US" altLang="en-US" sz="1200" b="1" baseline="-25000" dirty="0">
                <a:latin typeface="Arial" charset="0"/>
              </a:rPr>
              <a:t>EH</a:t>
            </a:r>
            <a:endParaRPr lang="en-US" altLang="en-US" sz="1200" b="1" dirty="0">
              <a:latin typeface="Arial" charset="0"/>
            </a:endParaRPr>
          </a:p>
        </p:txBody>
      </p:sp>
      <p:sp>
        <p:nvSpPr>
          <p:cNvPr id="83004" name="Text Box 80"/>
          <p:cNvSpPr txBox="1">
            <a:spLocks noChangeArrowheads="1"/>
          </p:cNvSpPr>
          <p:nvPr/>
        </p:nvSpPr>
        <p:spPr bwMode="auto">
          <a:xfrm>
            <a:off x="4953000" y="57912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CYCLE</a:t>
            </a:r>
            <a:endParaRPr lang="en-US" altLang="en-US" sz="1200" b="1">
              <a:latin typeface="Arial" charset="0"/>
            </a:endParaRPr>
          </a:p>
        </p:txBody>
      </p:sp>
      <p:sp>
        <p:nvSpPr>
          <p:cNvPr id="83005" name="Text Box 81"/>
          <p:cNvSpPr txBox="1">
            <a:spLocks noChangeArrowheads="1"/>
          </p:cNvSpPr>
          <p:nvPr/>
        </p:nvSpPr>
        <p:spPr bwMode="auto">
          <a:xfrm>
            <a:off x="5746750" y="312261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AH</a:t>
            </a:r>
            <a:endParaRPr lang="en-US" altLang="en-US" sz="1200" b="1">
              <a:latin typeface="Arial" charset="0"/>
            </a:endParaRPr>
          </a:p>
        </p:txBody>
      </p:sp>
      <p:sp>
        <p:nvSpPr>
          <p:cNvPr id="83006" name="Text Box 82"/>
          <p:cNvSpPr txBox="1">
            <a:spLocks noChangeArrowheads="1"/>
          </p:cNvSpPr>
          <p:nvPr/>
        </p:nvSpPr>
        <p:spPr bwMode="auto">
          <a:xfrm>
            <a:off x="6172200" y="495300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H</a:t>
            </a:r>
            <a:endParaRPr lang="en-US" altLang="en-US" sz="1200" b="1">
              <a:latin typeface="Arial" charset="0"/>
            </a:endParaRPr>
          </a:p>
        </p:txBody>
      </p:sp>
      <p:sp>
        <p:nvSpPr>
          <p:cNvPr id="83007" name="Text Box 83"/>
          <p:cNvSpPr txBox="1">
            <a:spLocks noChangeArrowheads="1"/>
          </p:cNvSpPr>
          <p:nvPr/>
        </p:nvSpPr>
        <p:spPr bwMode="auto">
          <a:xfrm>
            <a:off x="6019800" y="403860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Ef</a:t>
            </a:r>
            <a:endParaRPr lang="en-US" altLang="en-US" sz="1200" b="1">
              <a:latin typeface="Arial" charset="0"/>
            </a:endParaRPr>
          </a:p>
        </p:txBody>
      </p:sp>
      <p:sp>
        <p:nvSpPr>
          <p:cNvPr id="83008" name="Text Box 84"/>
          <p:cNvSpPr txBox="1">
            <a:spLocks noChangeArrowheads="1"/>
          </p:cNvSpPr>
          <p:nvPr/>
        </p:nvSpPr>
        <p:spPr bwMode="auto">
          <a:xfrm>
            <a:off x="3124200" y="4876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Er</a:t>
            </a:r>
            <a:endParaRPr lang="en-US" altLang="en-US" sz="1200" b="1">
              <a:latin typeface="Arial" charset="0"/>
            </a:endParaRPr>
          </a:p>
        </p:txBody>
      </p:sp>
      <p:sp>
        <p:nvSpPr>
          <p:cNvPr id="83009" name="Line 85"/>
          <p:cNvSpPr>
            <a:spLocks noChangeShapeType="1"/>
          </p:cNvSpPr>
          <p:nvPr/>
        </p:nvSpPr>
        <p:spPr bwMode="auto">
          <a:xfrm>
            <a:off x="5334000" y="4953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010" name="Text Box 86"/>
          <p:cNvSpPr txBox="1">
            <a:spLocks noChangeArrowheads="1"/>
          </p:cNvSpPr>
          <p:nvPr/>
        </p:nvSpPr>
        <p:spPr bwMode="auto">
          <a:xfrm>
            <a:off x="4724400" y="4800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i="1">
                <a:latin typeface="Arial" charset="0"/>
              </a:rPr>
              <a:t>t</a:t>
            </a:r>
            <a:r>
              <a:rPr lang="en-US" altLang="en-US" sz="1200" b="1" baseline="-25000">
                <a:latin typeface="Arial" charset="0"/>
              </a:rPr>
              <a:t>DSW</a:t>
            </a:r>
            <a:endParaRPr lang="en-US" altLang="en-US" sz="1200" b="1">
              <a:latin typeface="Arial" charset="0"/>
            </a:endParaRPr>
          </a:p>
        </p:txBody>
      </p:sp>
      <p:sp>
        <p:nvSpPr>
          <p:cNvPr id="83011" name="Text Box 87"/>
          <p:cNvSpPr txBox="1">
            <a:spLocks noChangeArrowheads="1"/>
          </p:cNvSpPr>
          <p:nvPr/>
        </p:nvSpPr>
        <p:spPr bwMode="auto">
          <a:xfrm>
            <a:off x="1600200" y="27432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latin typeface="Arial" charset="0"/>
              </a:rPr>
              <a:t>RS</a:t>
            </a:r>
          </a:p>
        </p:txBody>
      </p:sp>
      <p:sp>
        <p:nvSpPr>
          <p:cNvPr id="83012" name="Text Box 88"/>
          <p:cNvSpPr txBox="1">
            <a:spLocks noChangeArrowheads="1"/>
          </p:cNvSpPr>
          <p:nvPr/>
        </p:nvSpPr>
        <p:spPr bwMode="auto">
          <a:xfrm>
            <a:off x="1600200" y="3535363"/>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latin typeface="Arial" charset="0"/>
              </a:rPr>
              <a:t>R/W</a:t>
            </a:r>
          </a:p>
        </p:txBody>
      </p:sp>
      <p:sp>
        <p:nvSpPr>
          <p:cNvPr id="83013" name="Text Box 89"/>
          <p:cNvSpPr txBox="1">
            <a:spLocks noChangeArrowheads="1"/>
          </p:cNvSpPr>
          <p:nvPr/>
        </p:nvSpPr>
        <p:spPr bwMode="auto">
          <a:xfrm>
            <a:off x="1600200" y="4602163"/>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latin typeface="Arial" charset="0"/>
              </a:rPr>
              <a:t>E</a:t>
            </a:r>
          </a:p>
        </p:txBody>
      </p:sp>
      <p:sp>
        <p:nvSpPr>
          <p:cNvPr id="83014" name="Text Box 90"/>
          <p:cNvSpPr txBox="1">
            <a:spLocks noChangeArrowheads="1"/>
          </p:cNvSpPr>
          <p:nvPr/>
        </p:nvSpPr>
        <p:spPr bwMode="auto">
          <a:xfrm>
            <a:off x="1447800" y="53340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latin typeface="Arial" charset="0"/>
              </a:rPr>
              <a:t>DB0-DB7</a:t>
            </a:r>
          </a:p>
        </p:txBody>
      </p:sp>
      <p:sp>
        <p:nvSpPr>
          <p:cNvPr id="83015" name="Line 91"/>
          <p:cNvSpPr>
            <a:spLocks noChangeShapeType="1"/>
          </p:cNvSpPr>
          <p:nvPr/>
        </p:nvSpPr>
        <p:spPr bwMode="auto">
          <a:xfrm>
            <a:off x="1905000" y="3581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16" name="Text Box 92"/>
          <p:cNvSpPr txBox="1">
            <a:spLocks noChangeArrowheads="1"/>
          </p:cNvSpPr>
          <p:nvPr/>
        </p:nvSpPr>
        <p:spPr bwMode="auto">
          <a:xfrm>
            <a:off x="4679950" y="5291138"/>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200" b="1">
                <a:latin typeface="Arial" charset="0"/>
              </a:rPr>
              <a:t>Valid data</a:t>
            </a:r>
          </a:p>
        </p:txBody>
      </p:sp>
      <p:sp>
        <p:nvSpPr>
          <p:cNvPr id="83017" name="Text Box 93"/>
          <p:cNvSpPr txBox="1">
            <a:spLocks noChangeArrowheads="1"/>
          </p:cNvSpPr>
          <p:nvPr/>
        </p:nvSpPr>
        <p:spPr bwMode="auto">
          <a:xfrm>
            <a:off x="1447800" y="6096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a:solidFill>
                  <a:srgbClr val="C00000"/>
                </a:solidFill>
              </a:rPr>
              <a:t>HD44780U LCD controller write timing diagram</a:t>
            </a:r>
          </a:p>
        </p:txBody>
      </p:sp>
      <p:sp>
        <p:nvSpPr>
          <p:cNvPr id="83018" name="Rectangle 9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3019" name="Rectangle 95"/>
          <p:cNvSpPr>
            <a:spLocks noChangeArrowheads="1"/>
          </p:cNvSpPr>
          <p:nvPr/>
        </p:nvSpPr>
        <p:spPr bwMode="auto">
          <a:xfrm>
            <a:off x="228600" y="609600"/>
            <a:ext cx="876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Certain timing parameters must be satisfied in order to access the LCD successfully.</a:t>
            </a:r>
          </a:p>
          <a:p>
            <a:pPr>
              <a:spcBef>
                <a:spcPct val="20000"/>
              </a:spcBef>
              <a:buClr>
                <a:srgbClr val="C00000"/>
              </a:buClr>
              <a:buFont typeface="Wingdings" pitchFamily="2" charset="2"/>
              <a:buChar char="Ø"/>
            </a:pPr>
            <a:r>
              <a:rPr lang="en-US" altLang="en-US"/>
              <a:t>The write timing diagram is shown below and the values of timing parameters are given in a table on next slide.</a:t>
            </a:r>
          </a:p>
        </p:txBody>
      </p:sp>
      <p:sp>
        <p:nvSpPr>
          <p:cNvPr id="8302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302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30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64A3E89-9DF2-4D9E-B16F-B35534251AD7}" type="slidenum">
              <a:rPr lang="en-US" altLang="en-US" sz="1600">
                <a:solidFill>
                  <a:srgbClr val="C00000"/>
                </a:solidFill>
              </a:rPr>
              <a:pPr/>
              <a:t>76</a:t>
            </a:fld>
            <a:endParaRPr lang="en-US" altLang="en-US" sz="1600" b="0" i="0">
              <a:solidFill>
                <a:srgbClr val="C0000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p:cNvSpPr>
            <a:spLocks noChangeArrowheads="1"/>
          </p:cNvSpPr>
          <p:nvPr/>
        </p:nvSpPr>
        <p:spPr bwMode="auto">
          <a:xfrm>
            <a:off x="5334000" y="1676400"/>
            <a:ext cx="533400" cy="228600"/>
          </a:xfrm>
          <a:prstGeom prst="rect">
            <a:avLst/>
          </a:prstGeom>
          <a:solidFill>
            <a:srgbClr val="66FFFF"/>
          </a:solidFill>
          <a:ln w="9525" algn="ctr">
            <a:solidFill>
              <a:srgbClr val="66FF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9662" name="Group 46"/>
          <p:cNvGraphicFramePr>
            <a:graphicFrameLocks noGrp="1"/>
          </p:cNvGraphicFramePr>
          <p:nvPr>
            <p:ph/>
          </p:nvPr>
        </p:nvGraphicFramePr>
        <p:xfrm>
          <a:off x="1143000" y="960438"/>
          <a:ext cx="6858000" cy="3001962"/>
        </p:xfrm>
        <a:graphic>
          <a:graphicData uri="http://schemas.openxmlformats.org/drawingml/2006/table">
            <a:tbl>
              <a:tblPr/>
              <a:tblGrid>
                <a:gridCol w="914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28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Typ.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Unit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73337">
                <a:tc>
                  <a:txBody>
                    <a:bodyPr/>
                    <a:lstStyle/>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CYCLE</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PW</a:t>
                      </a:r>
                      <a:r>
                        <a:rPr kumimoji="0" lang="en-US" sz="1600" b="0" i="0" u="none" strike="noStrike" cap="none" normalizeH="0" baseline="-25000">
                          <a:ln>
                            <a:noFill/>
                          </a:ln>
                          <a:solidFill>
                            <a:schemeClr val="tx1"/>
                          </a:solidFill>
                          <a:effectLst/>
                          <a:latin typeface="Arial" charset="0"/>
                        </a:rPr>
                        <a:t>EH</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Er</a:t>
                      </a:r>
                      <a:r>
                        <a:rPr kumimoji="0" lang="en-US" sz="1600" b="0" i="1" u="none" strike="noStrike" cap="none" normalizeH="0" baseline="0">
                          <a:ln>
                            <a:noFill/>
                          </a:ln>
                          <a:solidFill>
                            <a:schemeClr val="tx1"/>
                          </a:solidFill>
                          <a:effectLst/>
                          <a:latin typeface="Arial" charset="0"/>
                        </a:rPr>
                        <a:t>, t</a:t>
                      </a:r>
                      <a:r>
                        <a:rPr kumimoji="0" lang="en-US" sz="1600" b="0" i="0" u="none" strike="noStrike" cap="none" normalizeH="0" baseline="-25000">
                          <a:ln>
                            <a:noFill/>
                          </a:ln>
                          <a:solidFill>
                            <a:schemeClr val="tx1"/>
                          </a:solidFill>
                          <a:effectLst/>
                          <a:latin typeface="Arial" charset="0"/>
                        </a:rPr>
                        <a:t>Ef</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AS</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DDR</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DSW</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H</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DHR</a:t>
                      </a:r>
                      <a:endParaRPr kumimoji="0" lang="en-US" sz="16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Arial" charset="0"/>
                        </a:rPr>
                        <a:t>t</a:t>
                      </a:r>
                      <a:r>
                        <a:rPr kumimoji="0" lang="en-US" sz="1600" b="0" i="0" u="none" strike="noStrike" cap="none" normalizeH="0" baseline="-25000">
                          <a:ln>
                            <a:noFill/>
                          </a:ln>
                          <a:solidFill>
                            <a:schemeClr val="tx1"/>
                          </a:solidFill>
                          <a:effectLst/>
                          <a:latin typeface="Arial" charset="0"/>
                        </a:rPr>
                        <a:t>AH</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Enable cycle time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Enable pulse width (high level)</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Enable rise and decay time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Address setup time, RS, R/W, 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Data delay time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Data setup time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Data hold time (write)</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Data hold time (read)</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Address hold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450</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60</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195</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5</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25</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360</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3994" name="Text Box 47"/>
          <p:cNvSpPr txBox="1">
            <a:spLocks noChangeArrowheads="1"/>
          </p:cNvSpPr>
          <p:nvPr/>
        </p:nvSpPr>
        <p:spPr bwMode="auto">
          <a:xfrm>
            <a:off x="838200" y="533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a:solidFill>
                  <a:srgbClr val="C00000"/>
                </a:solidFill>
              </a:rPr>
              <a:t>HD44780U LCD bus timing parameters (1 MHz operation)</a:t>
            </a:r>
          </a:p>
        </p:txBody>
      </p:sp>
      <p:sp>
        <p:nvSpPr>
          <p:cNvPr id="83995" name="Rectangle 48"/>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3996" name="Rectangle 49"/>
          <p:cNvSpPr>
            <a:spLocks noChangeArrowheads="1"/>
          </p:cNvSpPr>
          <p:nvPr/>
        </p:nvSpPr>
        <p:spPr bwMode="auto">
          <a:xfrm>
            <a:off x="228600" y="44958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In the next few slides we will try to develop a set of subroutines that will perform certain functions for the LCD on the Dragon12 demo board such as </a:t>
            </a:r>
            <a:r>
              <a:rPr lang="en-US" altLang="en-US" b="1" i="1">
                <a:solidFill>
                  <a:srgbClr val="C00000"/>
                </a:solidFill>
              </a:rPr>
              <a:t>cmd2lcd</a:t>
            </a:r>
            <a:r>
              <a:rPr lang="en-US" altLang="en-US"/>
              <a:t>, </a:t>
            </a:r>
            <a:r>
              <a:rPr lang="en-US" altLang="en-US" b="1" i="1">
                <a:solidFill>
                  <a:srgbClr val="C00000"/>
                </a:solidFill>
              </a:rPr>
              <a:t>openlcd</a:t>
            </a:r>
            <a:r>
              <a:rPr lang="en-US" altLang="en-US"/>
              <a:t>, </a:t>
            </a:r>
            <a:r>
              <a:rPr lang="en-US" altLang="en-US" b="1" i="1">
                <a:solidFill>
                  <a:srgbClr val="C00000"/>
                </a:solidFill>
              </a:rPr>
              <a:t>putc2lcd</a:t>
            </a:r>
            <a:r>
              <a:rPr lang="en-US" altLang="en-US"/>
              <a:t>,and </a:t>
            </a:r>
            <a:r>
              <a:rPr lang="en-US" altLang="en-US" b="1" i="1">
                <a:solidFill>
                  <a:srgbClr val="C00000"/>
                </a:solidFill>
              </a:rPr>
              <a:t>puts2lcd</a:t>
            </a:r>
            <a:r>
              <a:rPr lang="en-US" altLang="en-US"/>
              <a:t>. </a:t>
            </a:r>
          </a:p>
        </p:txBody>
      </p:sp>
      <p:sp>
        <p:nvSpPr>
          <p:cNvPr id="8399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39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39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9F5851E-CFEE-4BD5-A475-32C70E3B943F}" type="slidenum">
              <a:rPr lang="en-US" altLang="en-US" sz="1600">
                <a:solidFill>
                  <a:srgbClr val="C00000"/>
                </a:solidFill>
              </a:rPr>
              <a:pPr/>
              <a:t>77</a:t>
            </a:fld>
            <a:endParaRPr lang="en-US" altLang="en-US" sz="1600" b="0" i="0">
              <a:solidFill>
                <a:srgbClr val="C00000"/>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4995" name="Rectangle 6"/>
          <p:cNvSpPr>
            <a:spLocks noChangeArrowheads="1"/>
          </p:cNvSpPr>
          <p:nvPr/>
        </p:nvSpPr>
        <p:spPr bwMode="auto">
          <a:xfrm>
            <a:off x="228600" y="457200"/>
            <a:ext cx="8686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u="sng" dirty="0">
                <a:solidFill>
                  <a:srgbClr val="C00000"/>
                </a:solidFill>
              </a:rPr>
              <a:t>cmd2lcd:</a:t>
            </a:r>
          </a:p>
          <a:p>
            <a:pPr>
              <a:spcBef>
                <a:spcPct val="20000"/>
              </a:spcBef>
              <a:buClr>
                <a:srgbClr val="C00000"/>
              </a:buClr>
              <a:buFont typeface="Wingdings" pitchFamily="2" charset="2"/>
              <a:buChar char="Ø"/>
            </a:pPr>
            <a:r>
              <a:rPr lang="en-US" altLang="en-US" dirty="0"/>
              <a:t>Write a subroutine that sends the command </a:t>
            </a:r>
            <a:r>
              <a:rPr lang="en-US" altLang="en-US" b="1" dirty="0">
                <a:solidFill>
                  <a:srgbClr val="C00000"/>
                </a:solidFill>
              </a:rPr>
              <a:t>cmd</a:t>
            </a:r>
            <a:r>
              <a:rPr lang="en-US" altLang="en-US" dirty="0"/>
              <a:t> to the LCD kit.</a:t>
            </a:r>
          </a:p>
          <a:p>
            <a:pPr>
              <a:spcBef>
                <a:spcPct val="20000"/>
              </a:spcBef>
              <a:buClr>
                <a:srgbClr val="C00000"/>
              </a:buClr>
              <a:buFont typeface="Wingdings" pitchFamily="2" charset="2"/>
              <a:buChar char="Ø"/>
            </a:pPr>
            <a:r>
              <a:rPr lang="en-US" altLang="en-US" dirty="0"/>
              <a:t>The procedure for sending a command to the IR register of the LCD is as follows:</a:t>
            </a:r>
          </a:p>
          <a:p>
            <a:pPr lvl="2">
              <a:spcBef>
                <a:spcPct val="20000"/>
              </a:spcBef>
              <a:buClr>
                <a:srgbClr val="C00000"/>
              </a:buClr>
              <a:buFont typeface="Wingdings" pitchFamily="2" charset="2"/>
              <a:buAutoNum type="arabicPeriod"/>
            </a:pPr>
            <a:r>
              <a:rPr lang="en-US" altLang="en-US" sz="2000" dirty="0"/>
              <a:t>Pull the RS and the E signals to low.</a:t>
            </a:r>
          </a:p>
          <a:p>
            <a:pPr lvl="2">
              <a:spcBef>
                <a:spcPct val="20000"/>
              </a:spcBef>
              <a:buClr>
                <a:srgbClr val="C00000"/>
              </a:buClr>
              <a:buFont typeface="Wingdings" pitchFamily="2" charset="2"/>
              <a:buAutoNum type="arabicPeriod"/>
            </a:pPr>
            <a:r>
              <a:rPr lang="en-US" altLang="en-US" sz="2000" dirty="0"/>
              <a:t>Pull the R/W signal to low.</a:t>
            </a:r>
          </a:p>
          <a:p>
            <a:pPr lvl="2">
              <a:spcBef>
                <a:spcPct val="20000"/>
              </a:spcBef>
              <a:buClr>
                <a:srgbClr val="C00000"/>
              </a:buClr>
              <a:buFont typeface="Wingdings" pitchFamily="2" charset="2"/>
              <a:buAutoNum type="arabicPeriod"/>
            </a:pPr>
            <a:r>
              <a:rPr lang="en-US" altLang="en-US" sz="2000" dirty="0"/>
              <a:t>Pull the E signal to high.</a:t>
            </a:r>
          </a:p>
          <a:p>
            <a:pPr lvl="2">
              <a:spcBef>
                <a:spcPct val="20000"/>
              </a:spcBef>
              <a:buClr>
                <a:srgbClr val="C00000"/>
              </a:buClr>
              <a:buFont typeface="Wingdings" pitchFamily="2" charset="2"/>
              <a:buAutoNum type="arabicPeriod"/>
            </a:pPr>
            <a:r>
              <a:rPr lang="en-US" altLang="en-US" sz="2000" dirty="0"/>
              <a:t>Output data to the output port attached to the LCD data bus. One needs to configure port K for output before writing data to the LCD kit.</a:t>
            </a:r>
          </a:p>
          <a:p>
            <a:pPr lvl="2">
              <a:spcBef>
                <a:spcPct val="20000"/>
              </a:spcBef>
              <a:buClr>
                <a:srgbClr val="C00000"/>
              </a:buClr>
              <a:buFont typeface="Wingdings" pitchFamily="2" charset="2"/>
              <a:buAutoNum type="arabicPeriod"/>
            </a:pPr>
            <a:r>
              <a:rPr lang="en-US" altLang="en-US" sz="2000" dirty="0"/>
              <a:t>Pull the E signal to low and make sure that the internal operation is complete.</a:t>
            </a:r>
          </a:p>
          <a:p>
            <a:pPr>
              <a:spcBef>
                <a:spcPct val="20000"/>
              </a:spcBef>
              <a:buClr>
                <a:srgbClr val="C00000"/>
              </a:buClr>
              <a:buFont typeface="Wingdings" pitchFamily="2" charset="2"/>
              <a:buChar char="Ø"/>
            </a:pPr>
            <a:r>
              <a:rPr lang="en-US" altLang="en-US" dirty="0"/>
              <a:t>Note that with exception of (</a:t>
            </a:r>
            <a:r>
              <a:rPr lang="en-US" altLang="en-US" i="1" dirty="0"/>
              <a:t>clear display</a:t>
            </a:r>
            <a:r>
              <a:rPr lang="en-US" altLang="en-US" dirty="0"/>
              <a:t> &amp; </a:t>
            </a:r>
            <a:r>
              <a:rPr lang="en-US" altLang="en-US" i="1" dirty="0"/>
              <a:t>cursor home</a:t>
            </a:r>
            <a:r>
              <a:rPr lang="en-US" altLang="en-US" dirty="0"/>
              <a:t>), every other operation takes </a:t>
            </a:r>
            <a:r>
              <a:rPr lang="en-US" altLang="en-US" dirty="0">
                <a:solidFill>
                  <a:srgbClr val="FF0000"/>
                </a:solidFill>
              </a:rPr>
              <a:t>40 </a:t>
            </a:r>
            <a:r>
              <a:rPr lang="en-US" altLang="en-US" dirty="0">
                <a:solidFill>
                  <a:srgbClr val="FF0000"/>
                </a:solidFill>
                <a:sym typeface="Symbol" pitchFamily="18" charset="2"/>
              </a:rPr>
              <a:t>s</a:t>
            </a:r>
            <a:r>
              <a:rPr lang="en-US" altLang="en-US" dirty="0">
                <a:sym typeface="Symbol" pitchFamily="18" charset="2"/>
              </a:rPr>
              <a:t> to be completed. For those two commands one needs extra delay loop.</a:t>
            </a:r>
          </a:p>
        </p:txBody>
      </p:sp>
      <p:sp>
        <p:nvSpPr>
          <p:cNvPr id="84996" name="Line 7"/>
          <p:cNvSpPr>
            <a:spLocks noChangeShapeType="1"/>
          </p:cNvSpPr>
          <p:nvPr/>
        </p:nvSpPr>
        <p:spPr bwMode="auto">
          <a:xfrm>
            <a:off x="2801938" y="25654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9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49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49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B0B9DAD2-183D-45E1-B6A7-8009A6E91547}" type="slidenum">
              <a:rPr lang="en-US" altLang="en-US" sz="1600">
                <a:solidFill>
                  <a:srgbClr val="C00000"/>
                </a:solidFill>
              </a:rPr>
              <a:pPr/>
              <a:t>78</a:t>
            </a:fld>
            <a:endParaRPr lang="en-US" altLang="en-US" sz="1600" b="0" i="0">
              <a:solidFill>
                <a:srgbClr val="C00000"/>
              </a:solidFill>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1"/>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6019" name="Text Box 22"/>
          <p:cNvSpPr txBox="1">
            <a:spLocks noChangeArrowheads="1"/>
          </p:cNvSpPr>
          <p:nvPr/>
        </p:nvSpPr>
        <p:spPr bwMode="auto">
          <a:xfrm>
            <a:off x="304800" y="533400"/>
            <a:ext cx="8686800" cy="6088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cmd2lcd		PSHA			; save the command in stack</a:t>
            </a:r>
          </a:p>
          <a:p>
            <a:pPr>
              <a:lnSpc>
                <a:spcPct val="80000"/>
              </a:lnSpc>
              <a:spcBef>
                <a:spcPct val="20000"/>
              </a:spcBef>
            </a:pPr>
            <a:r>
              <a:rPr lang="en-US" altLang="en-US" sz="1800">
                <a:latin typeface="Arial" charset="0"/>
              </a:rPr>
              <a:t>		BCLR	PORTK,RS	; select the instruction register</a:t>
            </a:r>
          </a:p>
          <a:p>
            <a:pPr>
              <a:lnSpc>
                <a:spcPct val="80000"/>
              </a:lnSpc>
              <a:spcBef>
                <a:spcPct val="20000"/>
              </a:spcBef>
            </a:pPr>
            <a:r>
              <a:rPr lang="en-US" altLang="en-US" sz="1800">
                <a:latin typeface="Arial" charset="0"/>
              </a:rPr>
              <a:t>		BSET	PORTK,E	; pull the E signal high</a:t>
            </a:r>
          </a:p>
          <a:p>
            <a:pPr>
              <a:lnSpc>
                <a:spcPct val="80000"/>
              </a:lnSpc>
              <a:spcBef>
                <a:spcPct val="20000"/>
              </a:spcBef>
            </a:pPr>
            <a:r>
              <a:rPr lang="en-US" altLang="en-US" sz="1800">
                <a:latin typeface="Arial" charset="0"/>
              </a:rPr>
              <a:t>		ANDA	#$F0		; clear the lower 4 bits</a:t>
            </a:r>
          </a:p>
          <a:p>
            <a:pPr>
              <a:lnSpc>
                <a:spcPct val="80000"/>
              </a:lnSpc>
              <a:spcBef>
                <a:spcPct val="20000"/>
              </a:spcBef>
            </a:pPr>
            <a:r>
              <a:rPr lang="en-US" altLang="en-US" sz="1800">
                <a:latin typeface="Arial" charset="0"/>
              </a:rPr>
              <a:t>		LSRA			; match the upper four bits</a:t>
            </a:r>
          </a:p>
          <a:p>
            <a:pPr>
              <a:lnSpc>
                <a:spcPct val="80000"/>
              </a:lnSpc>
              <a:spcBef>
                <a:spcPct val="20000"/>
              </a:spcBef>
            </a:pPr>
            <a:r>
              <a:rPr lang="en-US" altLang="en-US" sz="1800">
                <a:latin typeface="Arial" charset="0"/>
              </a:rPr>
              <a:t>		LSRA			 ; with the LCD data pins</a:t>
            </a:r>
          </a:p>
          <a:p>
            <a:pPr>
              <a:lnSpc>
                <a:spcPct val="80000"/>
              </a:lnSpc>
              <a:spcBef>
                <a:spcPct val="20000"/>
              </a:spcBef>
            </a:pPr>
            <a:r>
              <a:rPr lang="en-US" altLang="en-US" sz="1800">
                <a:latin typeface="Arial" charset="0"/>
              </a:rPr>
              <a:t>		ORAA	#E		; Maintain the E signal value</a:t>
            </a:r>
          </a:p>
          <a:p>
            <a:pPr>
              <a:lnSpc>
                <a:spcPct val="80000"/>
              </a:lnSpc>
              <a:spcBef>
                <a:spcPct val="20000"/>
              </a:spcBef>
            </a:pPr>
            <a:r>
              <a:rPr lang="en-US" altLang="en-US" sz="1800">
                <a:latin typeface="Arial" charset="0"/>
              </a:rPr>
              <a:t>		STAA	PORTK		; send the command along w/ RS &amp; E</a:t>
            </a:r>
          </a:p>
          <a:p>
            <a:pPr>
              <a:lnSpc>
                <a:spcPct val="80000"/>
              </a:lnSpc>
              <a:spcBef>
                <a:spcPct val="20000"/>
              </a:spcBef>
            </a:pPr>
            <a:r>
              <a:rPr lang="en-US" altLang="en-US" sz="1800">
                <a:latin typeface="Arial" charset="0"/>
              </a:rPr>
              <a:t>		NOP			; extend the duration of E pulse</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BCLR	PORTK,E	; pull the E signal low</a:t>
            </a:r>
          </a:p>
          <a:p>
            <a:pPr>
              <a:lnSpc>
                <a:spcPct val="80000"/>
              </a:lnSpc>
              <a:spcBef>
                <a:spcPct val="20000"/>
              </a:spcBef>
            </a:pPr>
            <a:r>
              <a:rPr lang="en-US" altLang="en-US" sz="1800">
                <a:latin typeface="Arial" charset="0"/>
              </a:rPr>
              <a:t>		PULA			; retrieve the LCD command</a:t>
            </a:r>
          </a:p>
          <a:p>
            <a:pPr>
              <a:lnSpc>
                <a:spcPct val="80000"/>
              </a:lnSpc>
              <a:spcBef>
                <a:spcPct val="20000"/>
              </a:spcBef>
            </a:pPr>
            <a:r>
              <a:rPr lang="en-US" altLang="en-US" sz="1800">
                <a:latin typeface="Arial" charset="0"/>
              </a:rPr>
              <a:t>		ANDA	#$0F		; clear the upper four bits</a:t>
            </a:r>
          </a:p>
          <a:p>
            <a:pPr>
              <a:lnSpc>
                <a:spcPct val="80000"/>
              </a:lnSpc>
              <a:spcBef>
                <a:spcPct val="20000"/>
              </a:spcBef>
            </a:pPr>
            <a:r>
              <a:rPr lang="en-US" altLang="en-US" sz="1800">
                <a:latin typeface="Arial" charset="0"/>
              </a:rPr>
              <a:t>		LSLA			; match the lower four bits</a:t>
            </a:r>
          </a:p>
          <a:p>
            <a:pPr>
              <a:lnSpc>
                <a:spcPct val="80000"/>
              </a:lnSpc>
              <a:spcBef>
                <a:spcPct val="20000"/>
              </a:spcBef>
            </a:pPr>
            <a:r>
              <a:rPr lang="en-US" altLang="en-US" sz="1800">
                <a:latin typeface="Arial" charset="0"/>
              </a:rPr>
              <a:t>		LSLA			 ; with the LCD data pins</a:t>
            </a:r>
          </a:p>
          <a:p>
            <a:pPr>
              <a:lnSpc>
                <a:spcPct val="80000"/>
              </a:lnSpc>
              <a:spcBef>
                <a:spcPct val="20000"/>
              </a:spcBef>
            </a:pPr>
            <a:r>
              <a:rPr lang="en-US" altLang="en-US" sz="1800">
                <a:latin typeface="Arial" charset="0"/>
              </a:rPr>
              <a:t>		BSET	PORTK,E	; pull the E signal high</a:t>
            </a:r>
          </a:p>
          <a:p>
            <a:pPr>
              <a:lnSpc>
                <a:spcPct val="80000"/>
              </a:lnSpc>
              <a:spcBef>
                <a:spcPct val="20000"/>
              </a:spcBef>
            </a:pPr>
            <a:r>
              <a:rPr lang="en-US" altLang="en-US" sz="1800">
                <a:latin typeface="Arial" charset="0"/>
              </a:rPr>
              <a:t>		ORAA	#E		; maintain the E signal value</a:t>
            </a:r>
          </a:p>
          <a:p>
            <a:pPr>
              <a:lnSpc>
                <a:spcPct val="80000"/>
              </a:lnSpc>
              <a:spcBef>
                <a:spcPct val="20000"/>
              </a:spcBef>
            </a:pPr>
            <a:r>
              <a:rPr lang="en-US" altLang="en-US" sz="1800">
                <a:latin typeface="Arial" charset="0"/>
              </a:rPr>
              <a:t>		STAA	PORTK		; send the lower 4-bit w/RS &amp; E</a:t>
            </a:r>
          </a:p>
          <a:p>
            <a:pPr>
              <a:lnSpc>
                <a:spcPct val="80000"/>
              </a:lnSpc>
              <a:spcBef>
                <a:spcPct val="20000"/>
              </a:spcBef>
            </a:pPr>
            <a:r>
              <a:rPr lang="en-US" altLang="en-US" sz="1800">
                <a:latin typeface="Arial" charset="0"/>
              </a:rPr>
              <a:t>		NOP			; extend the duration of E pulse </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NOP			  ;	</a:t>
            </a:r>
          </a:p>
        </p:txBody>
      </p:sp>
      <p:grpSp>
        <p:nvGrpSpPr>
          <p:cNvPr id="2" name="Group 31"/>
          <p:cNvGrpSpPr>
            <a:grpSpLocks/>
          </p:cNvGrpSpPr>
          <p:nvPr/>
        </p:nvGrpSpPr>
        <p:grpSpPr bwMode="auto">
          <a:xfrm>
            <a:off x="533400" y="1447800"/>
            <a:ext cx="1524000" cy="2133600"/>
            <a:chOff x="336" y="912"/>
            <a:chExt cx="960" cy="1344"/>
          </a:xfrm>
        </p:grpSpPr>
        <p:grpSp>
          <p:nvGrpSpPr>
            <p:cNvPr id="86024" name="Group 29"/>
            <p:cNvGrpSpPr>
              <a:grpSpLocks/>
            </p:cNvGrpSpPr>
            <p:nvPr/>
          </p:nvGrpSpPr>
          <p:grpSpPr bwMode="auto">
            <a:xfrm>
              <a:off x="1104" y="912"/>
              <a:ext cx="192" cy="1344"/>
              <a:chOff x="624" y="1104"/>
              <a:chExt cx="192" cy="1920"/>
            </a:xfrm>
          </p:grpSpPr>
          <p:grpSp>
            <p:nvGrpSpPr>
              <p:cNvPr id="86026" name="Group 25"/>
              <p:cNvGrpSpPr>
                <a:grpSpLocks/>
              </p:cNvGrpSpPr>
              <p:nvPr/>
            </p:nvGrpSpPr>
            <p:grpSpPr bwMode="auto">
              <a:xfrm>
                <a:off x="624" y="1104"/>
                <a:ext cx="192" cy="960"/>
                <a:chOff x="624" y="1104"/>
                <a:chExt cx="192" cy="960"/>
              </a:xfrm>
            </p:grpSpPr>
            <p:sp>
              <p:nvSpPr>
                <p:cNvPr id="86030" name="Arc 23"/>
                <p:cNvSpPr>
                  <a:spLocks/>
                </p:cNvSpPr>
                <p:nvPr/>
              </p:nvSpPr>
              <p:spPr bwMode="auto">
                <a:xfrm flipH="1">
                  <a:off x="720" y="1104"/>
                  <a:ext cx="96"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31" name="Arc 24"/>
                <p:cNvSpPr>
                  <a:spLocks/>
                </p:cNvSpPr>
                <p:nvPr/>
              </p:nvSpPr>
              <p:spPr bwMode="auto">
                <a:xfrm flipV="1">
                  <a:off x="624" y="1584"/>
                  <a:ext cx="96"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86027" name="Group 26"/>
              <p:cNvGrpSpPr>
                <a:grpSpLocks/>
              </p:cNvGrpSpPr>
              <p:nvPr/>
            </p:nvGrpSpPr>
            <p:grpSpPr bwMode="auto">
              <a:xfrm flipV="1">
                <a:off x="624" y="2064"/>
                <a:ext cx="192" cy="960"/>
                <a:chOff x="624" y="1104"/>
                <a:chExt cx="192" cy="960"/>
              </a:xfrm>
            </p:grpSpPr>
            <p:sp>
              <p:nvSpPr>
                <p:cNvPr id="86028" name="Arc 27"/>
                <p:cNvSpPr>
                  <a:spLocks/>
                </p:cNvSpPr>
                <p:nvPr/>
              </p:nvSpPr>
              <p:spPr bwMode="auto">
                <a:xfrm flipH="1">
                  <a:off x="720" y="1104"/>
                  <a:ext cx="96"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29" name="Arc 28"/>
                <p:cNvSpPr>
                  <a:spLocks/>
                </p:cNvSpPr>
                <p:nvPr/>
              </p:nvSpPr>
              <p:spPr bwMode="auto">
                <a:xfrm flipV="1">
                  <a:off x="624" y="1584"/>
                  <a:ext cx="96"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6025" name="Text Box 30"/>
            <p:cNvSpPr txBox="1">
              <a:spLocks noChangeArrowheads="1"/>
            </p:cNvSpPr>
            <p:nvPr/>
          </p:nvSpPr>
          <p:spPr bwMode="auto">
            <a:xfrm>
              <a:off x="336" y="144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a:solidFill>
                    <a:srgbClr val="008000"/>
                  </a:solidFill>
                </a:rPr>
                <a:t>450 ns</a:t>
              </a:r>
            </a:p>
          </p:txBody>
        </p:sp>
      </p:grpSp>
      <p:sp>
        <p:nvSpPr>
          <p:cNvPr id="8602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602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602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98CD713C-3FC1-4B60-ACED-0A09627E413C}" type="slidenum">
              <a:rPr lang="en-US" altLang="en-US" sz="1600">
                <a:solidFill>
                  <a:srgbClr val="C00000"/>
                </a:solidFill>
              </a:rPr>
              <a:pPr/>
              <a:t>79</a:t>
            </a:fld>
            <a:endParaRPr lang="en-US" altLang="en-US" sz="1600" b="0" i="0">
              <a:solidFill>
                <a:srgbClr val="C00000"/>
              </a:solidFill>
            </a:endParaRPr>
          </a:p>
        </p:txBody>
      </p:sp>
      <p:grpSp>
        <p:nvGrpSpPr>
          <p:cNvPr id="4" name="Group 3"/>
          <p:cNvGrpSpPr/>
          <p:nvPr/>
        </p:nvGrpSpPr>
        <p:grpSpPr>
          <a:xfrm>
            <a:off x="4114800" y="1371600"/>
            <a:ext cx="762000" cy="2071806"/>
            <a:chOff x="4114800" y="1371600"/>
            <a:chExt cx="762000" cy="2071806"/>
          </a:xfrm>
        </p:grpSpPr>
        <p:sp>
          <p:nvSpPr>
            <p:cNvPr id="3" name="TextBox 2"/>
            <p:cNvSpPr txBox="1"/>
            <p:nvPr/>
          </p:nvSpPr>
          <p:spPr>
            <a:xfrm>
              <a:off x="4114800" y="1371600"/>
              <a:ext cx="762000" cy="276999"/>
            </a:xfrm>
            <a:prstGeom prst="rect">
              <a:avLst/>
            </a:prstGeom>
            <a:noFill/>
          </p:spPr>
          <p:txBody>
            <a:bodyPr wrap="square" rtlCol="0">
              <a:spAutoFit/>
            </a:bodyPr>
            <a:lstStyle/>
            <a:p>
              <a:pPr algn="ctr"/>
              <a:r>
                <a:rPr lang="en-US" sz="1200" dirty="0">
                  <a:solidFill>
                    <a:srgbClr val="FF0000"/>
                  </a:solidFill>
                </a:rPr>
                <a:t>2 Cycles</a:t>
              </a:r>
            </a:p>
          </p:txBody>
        </p:sp>
        <p:sp>
          <p:nvSpPr>
            <p:cNvPr id="17" name="TextBox 16"/>
            <p:cNvSpPr txBox="1"/>
            <p:nvPr/>
          </p:nvSpPr>
          <p:spPr>
            <a:xfrm>
              <a:off x="4114800" y="1628001"/>
              <a:ext cx="762000" cy="276999"/>
            </a:xfrm>
            <a:prstGeom prst="rect">
              <a:avLst/>
            </a:prstGeom>
            <a:noFill/>
          </p:spPr>
          <p:txBody>
            <a:bodyPr wrap="square" rtlCol="0">
              <a:spAutoFit/>
            </a:bodyPr>
            <a:lstStyle/>
            <a:p>
              <a:pPr algn="ctr"/>
              <a:r>
                <a:rPr lang="en-US" sz="1200" dirty="0">
                  <a:solidFill>
                    <a:srgbClr val="FF0000"/>
                  </a:solidFill>
                </a:rPr>
                <a:t>1 Cycles</a:t>
              </a:r>
            </a:p>
          </p:txBody>
        </p:sp>
        <p:sp>
          <p:nvSpPr>
            <p:cNvPr id="18" name="TextBox 17"/>
            <p:cNvSpPr txBox="1"/>
            <p:nvPr/>
          </p:nvSpPr>
          <p:spPr>
            <a:xfrm>
              <a:off x="4114800" y="1884402"/>
              <a:ext cx="762000" cy="276999"/>
            </a:xfrm>
            <a:prstGeom prst="rect">
              <a:avLst/>
            </a:prstGeom>
            <a:noFill/>
          </p:spPr>
          <p:txBody>
            <a:bodyPr wrap="square" rtlCol="0">
              <a:spAutoFit/>
            </a:bodyPr>
            <a:lstStyle/>
            <a:p>
              <a:pPr algn="ctr"/>
              <a:r>
                <a:rPr lang="en-US" sz="1200" dirty="0">
                  <a:solidFill>
                    <a:srgbClr val="FF0000"/>
                  </a:solidFill>
                </a:rPr>
                <a:t>1 Cycles</a:t>
              </a:r>
            </a:p>
          </p:txBody>
        </p:sp>
        <p:sp>
          <p:nvSpPr>
            <p:cNvPr id="19" name="TextBox 18"/>
            <p:cNvSpPr txBox="1"/>
            <p:nvPr/>
          </p:nvSpPr>
          <p:spPr>
            <a:xfrm>
              <a:off x="4114800" y="2140803"/>
              <a:ext cx="762000" cy="276999"/>
            </a:xfrm>
            <a:prstGeom prst="rect">
              <a:avLst/>
            </a:prstGeom>
            <a:noFill/>
          </p:spPr>
          <p:txBody>
            <a:bodyPr wrap="square" rtlCol="0">
              <a:spAutoFit/>
            </a:bodyPr>
            <a:lstStyle/>
            <a:p>
              <a:pPr algn="ctr"/>
              <a:r>
                <a:rPr lang="en-US" sz="1200" dirty="0">
                  <a:solidFill>
                    <a:srgbClr val="FF0000"/>
                  </a:solidFill>
                </a:rPr>
                <a:t>2 Cycles</a:t>
              </a:r>
            </a:p>
          </p:txBody>
        </p:sp>
        <p:sp>
          <p:nvSpPr>
            <p:cNvPr id="20" name="TextBox 19"/>
            <p:cNvSpPr txBox="1"/>
            <p:nvPr/>
          </p:nvSpPr>
          <p:spPr>
            <a:xfrm>
              <a:off x="4114800" y="2397204"/>
              <a:ext cx="762000" cy="276999"/>
            </a:xfrm>
            <a:prstGeom prst="rect">
              <a:avLst/>
            </a:prstGeom>
            <a:noFill/>
          </p:spPr>
          <p:txBody>
            <a:bodyPr wrap="square" rtlCol="0">
              <a:spAutoFit/>
            </a:bodyPr>
            <a:lstStyle/>
            <a:p>
              <a:pPr algn="ctr"/>
              <a:r>
                <a:rPr lang="en-US" sz="1200" dirty="0">
                  <a:solidFill>
                    <a:srgbClr val="FF0000"/>
                  </a:solidFill>
                </a:rPr>
                <a:t>2 Cycles</a:t>
              </a:r>
            </a:p>
          </p:txBody>
        </p:sp>
        <p:sp>
          <p:nvSpPr>
            <p:cNvPr id="21" name="TextBox 20"/>
            <p:cNvSpPr txBox="1"/>
            <p:nvPr/>
          </p:nvSpPr>
          <p:spPr>
            <a:xfrm>
              <a:off x="4114800" y="2653605"/>
              <a:ext cx="762000" cy="276999"/>
            </a:xfrm>
            <a:prstGeom prst="rect">
              <a:avLst/>
            </a:prstGeom>
            <a:noFill/>
          </p:spPr>
          <p:txBody>
            <a:bodyPr wrap="square" rtlCol="0">
              <a:spAutoFit/>
            </a:bodyPr>
            <a:lstStyle/>
            <a:p>
              <a:pPr algn="ctr"/>
              <a:r>
                <a:rPr lang="en-US" sz="1200" dirty="0">
                  <a:solidFill>
                    <a:srgbClr val="FF0000"/>
                  </a:solidFill>
                </a:rPr>
                <a:t>1 Cycles</a:t>
              </a:r>
            </a:p>
          </p:txBody>
        </p:sp>
        <p:sp>
          <p:nvSpPr>
            <p:cNvPr id="22" name="TextBox 21"/>
            <p:cNvSpPr txBox="1"/>
            <p:nvPr/>
          </p:nvSpPr>
          <p:spPr>
            <a:xfrm>
              <a:off x="4114800" y="2910006"/>
              <a:ext cx="762000" cy="276999"/>
            </a:xfrm>
            <a:prstGeom prst="rect">
              <a:avLst/>
            </a:prstGeom>
            <a:noFill/>
          </p:spPr>
          <p:txBody>
            <a:bodyPr wrap="square" rtlCol="0">
              <a:spAutoFit/>
            </a:bodyPr>
            <a:lstStyle/>
            <a:p>
              <a:pPr algn="ctr"/>
              <a:r>
                <a:rPr lang="en-US" sz="1200" dirty="0">
                  <a:solidFill>
                    <a:srgbClr val="FF0000"/>
                  </a:solidFill>
                </a:rPr>
                <a:t>1 Cycles</a:t>
              </a:r>
            </a:p>
          </p:txBody>
        </p:sp>
        <p:sp>
          <p:nvSpPr>
            <p:cNvPr id="23" name="TextBox 22"/>
            <p:cNvSpPr txBox="1"/>
            <p:nvPr/>
          </p:nvSpPr>
          <p:spPr>
            <a:xfrm>
              <a:off x="4114800" y="3166407"/>
              <a:ext cx="762000" cy="276999"/>
            </a:xfrm>
            <a:prstGeom prst="rect">
              <a:avLst/>
            </a:prstGeom>
            <a:noFill/>
          </p:spPr>
          <p:txBody>
            <a:bodyPr wrap="square" rtlCol="0">
              <a:spAutoFit/>
            </a:bodyPr>
            <a:lstStyle/>
            <a:p>
              <a:pPr algn="ctr"/>
              <a:r>
                <a:rPr lang="en-US" sz="1200" dirty="0">
                  <a:solidFill>
                    <a:srgbClr val="FF0000"/>
                  </a:solidFill>
                </a:rPr>
                <a:t>1 Cycles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41612-419A-4A06-93E9-8A7CC13376DB}"/>
              </a:ext>
            </a:extLst>
          </p:cNvPr>
          <p:cNvSpPr>
            <a:spLocks noGrp="1"/>
          </p:cNvSpPr>
          <p:nvPr>
            <p:ph type="dt" sz="half" idx="10"/>
          </p:nvPr>
        </p:nvSpPr>
        <p:spPr/>
        <p:txBody>
          <a:bodyPr/>
          <a:lstStyle/>
          <a:p>
            <a:pPr>
              <a:defRPr/>
            </a:pPr>
            <a:r>
              <a:rPr lang="en-US" dirty="0"/>
              <a:t>Microprocessors</a:t>
            </a:r>
            <a:endParaRPr lang="en-US" b="0" i="0" dirty="0"/>
          </a:p>
        </p:txBody>
      </p:sp>
      <p:sp>
        <p:nvSpPr>
          <p:cNvPr id="3" name="Footer Placeholder 2">
            <a:extLst>
              <a:ext uri="{FF2B5EF4-FFF2-40B4-BE49-F238E27FC236}">
                <a16:creationId xmlns:a16="http://schemas.microsoft.com/office/drawing/2014/main" id="{0CDFFEA5-7D3C-47FD-B0EC-6E74606A8B18}"/>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1C3BEB6B-82DB-4CDD-BB7B-1AC20614F572}"/>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8</a:t>
            </a:fld>
            <a:endParaRPr lang="en-US" b="0" i="0" dirty="0"/>
          </a:p>
        </p:txBody>
      </p:sp>
      <p:pic>
        <p:nvPicPr>
          <p:cNvPr id="6" name="Picture 5">
            <a:extLst>
              <a:ext uri="{FF2B5EF4-FFF2-40B4-BE49-F238E27FC236}">
                <a16:creationId xmlns:a16="http://schemas.microsoft.com/office/drawing/2014/main" id="{B4524E0F-004C-421B-A9BC-BF8D6AC9EF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556" t="4167" r="10000"/>
          <a:stretch/>
        </p:blipFill>
        <p:spPr>
          <a:xfrm rot="16200000">
            <a:off x="1908313" y="-1222512"/>
            <a:ext cx="5327373" cy="9143999"/>
          </a:xfrm>
          <a:prstGeom prst="rect">
            <a:avLst/>
          </a:prstGeom>
        </p:spPr>
      </p:pic>
      <p:grpSp>
        <p:nvGrpSpPr>
          <p:cNvPr id="53" name="Group 52">
            <a:extLst>
              <a:ext uri="{FF2B5EF4-FFF2-40B4-BE49-F238E27FC236}">
                <a16:creationId xmlns:a16="http://schemas.microsoft.com/office/drawing/2014/main" id="{7046B1E7-470A-4173-BBF1-033C3702E1BC}"/>
              </a:ext>
            </a:extLst>
          </p:cNvPr>
          <p:cNvGrpSpPr/>
          <p:nvPr/>
        </p:nvGrpSpPr>
        <p:grpSpPr>
          <a:xfrm>
            <a:off x="381000" y="5829134"/>
            <a:ext cx="685800" cy="724066"/>
            <a:chOff x="381000" y="5829134"/>
            <a:chExt cx="685800" cy="724066"/>
          </a:xfrm>
        </p:grpSpPr>
        <p:sp>
          <p:nvSpPr>
            <p:cNvPr id="7" name="TextBox 6">
              <a:extLst>
                <a:ext uri="{FF2B5EF4-FFF2-40B4-BE49-F238E27FC236}">
                  <a16:creationId xmlns:a16="http://schemas.microsoft.com/office/drawing/2014/main" id="{B534F2F4-FF77-4E71-90B1-1490E3E727F5}"/>
                </a:ext>
              </a:extLst>
            </p:cNvPr>
            <p:cNvSpPr txBox="1"/>
            <p:nvPr/>
          </p:nvSpPr>
          <p:spPr>
            <a:xfrm>
              <a:off x="381000" y="6214646"/>
              <a:ext cx="685800" cy="338554"/>
            </a:xfrm>
            <a:prstGeom prst="rect">
              <a:avLst/>
            </a:prstGeom>
            <a:noFill/>
          </p:spPr>
          <p:txBody>
            <a:bodyPr wrap="square" rtlCol="0">
              <a:spAutoFit/>
            </a:bodyPr>
            <a:lstStyle/>
            <a:p>
              <a:pPr algn="ctr"/>
              <a:r>
                <a:rPr lang="en-US" sz="1600" dirty="0">
                  <a:solidFill>
                    <a:srgbClr val="FF0000"/>
                  </a:solidFill>
                </a:rPr>
                <a:t>GND</a:t>
              </a:r>
            </a:p>
          </p:txBody>
        </p:sp>
        <p:cxnSp>
          <p:nvCxnSpPr>
            <p:cNvPr id="9" name="Straight Arrow Connector 8">
              <a:extLst>
                <a:ext uri="{FF2B5EF4-FFF2-40B4-BE49-F238E27FC236}">
                  <a16:creationId xmlns:a16="http://schemas.microsoft.com/office/drawing/2014/main" id="{7B787E53-4403-4892-B2DF-246E5964C8B1}"/>
                </a:ext>
              </a:extLst>
            </p:cNvPr>
            <p:cNvCxnSpPr>
              <a:cxnSpLocks/>
              <a:stCxn id="7" idx="0"/>
            </p:cNvCxnSpPr>
            <p:nvPr/>
          </p:nvCxnSpPr>
          <p:spPr bwMode="auto">
            <a:xfrm flipV="1">
              <a:off x="723900" y="5829134"/>
              <a:ext cx="307916" cy="38551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4" name="Group 53">
            <a:extLst>
              <a:ext uri="{FF2B5EF4-FFF2-40B4-BE49-F238E27FC236}">
                <a16:creationId xmlns:a16="http://schemas.microsoft.com/office/drawing/2014/main" id="{2D70F2FE-05CE-4795-B3BB-A65885BF8D35}"/>
              </a:ext>
            </a:extLst>
          </p:cNvPr>
          <p:cNvGrpSpPr/>
          <p:nvPr/>
        </p:nvGrpSpPr>
        <p:grpSpPr>
          <a:xfrm>
            <a:off x="-76199" y="3377625"/>
            <a:ext cx="990599" cy="758108"/>
            <a:chOff x="-76199" y="3377625"/>
            <a:chExt cx="990599" cy="758108"/>
          </a:xfrm>
        </p:grpSpPr>
        <p:sp>
          <p:nvSpPr>
            <p:cNvPr id="10" name="TextBox 9">
              <a:extLst>
                <a:ext uri="{FF2B5EF4-FFF2-40B4-BE49-F238E27FC236}">
                  <a16:creationId xmlns:a16="http://schemas.microsoft.com/office/drawing/2014/main" id="{3D87C40E-DA13-4F20-AB51-8569FAC52F8F}"/>
                </a:ext>
              </a:extLst>
            </p:cNvPr>
            <p:cNvSpPr txBox="1"/>
            <p:nvPr/>
          </p:nvSpPr>
          <p:spPr>
            <a:xfrm>
              <a:off x="-76199" y="3377625"/>
              <a:ext cx="990599" cy="584775"/>
            </a:xfrm>
            <a:prstGeom prst="rect">
              <a:avLst/>
            </a:prstGeom>
            <a:noFill/>
          </p:spPr>
          <p:txBody>
            <a:bodyPr wrap="square" rtlCol="0">
              <a:spAutoFit/>
            </a:bodyPr>
            <a:lstStyle/>
            <a:p>
              <a:pPr algn="ctr"/>
              <a:r>
                <a:rPr lang="en-US" sz="1600" dirty="0">
                  <a:solidFill>
                    <a:srgbClr val="FF0000"/>
                  </a:solidFill>
                </a:rPr>
                <a:t>Dip Switches</a:t>
              </a:r>
            </a:p>
          </p:txBody>
        </p:sp>
        <p:cxnSp>
          <p:nvCxnSpPr>
            <p:cNvPr id="11" name="Straight Arrow Connector 10">
              <a:extLst>
                <a:ext uri="{FF2B5EF4-FFF2-40B4-BE49-F238E27FC236}">
                  <a16:creationId xmlns:a16="http://schemas.microsoft.com/office/drawing/2014/main" id="{1D8EE4A0-7415-4199-947A-7598813D630E}"/>
                </a:ext>
              </a:extLst>
            </p:cNvPr>
            <p:cNvCxnSpPr>
              <a:cxnSpLocks/>
              <a:stCxn id="10" idx="2"/>
            </p:cNvCxnSpPr>
            <p:nvPr/>
          </p:nvCxnSpPr>
          <p:spPr bwMode="auto">
            <a:xfrm>
              <a:off x="419101" y="3962400"/>
              <a:ext cx="495299" cy="17333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5" name="Group 54">
            <a:extLst>
              <a:ext uri="{FF2B5EF4-FFF2-40B4-BE49-F238E27FC236}">
                <a16:creationId xmlns:a16="http://schemas.microsoft.com/office/drawing/2014/main" id="{438F70B9-B252-4013-8A5B-7C9296F5BF7C}"/>
              </a:ext>
            </a:extLst>
          </p:cNvPr>
          <p:cNvGrpSpPr/>
          <p:nvPr/>
        </p:nvGrpSpPr>
        <p:grpSpPr>
          <a:xfrm>
            <a:off x="-108064" y="2692114"/>
            <a:ext cx="1479664" cy="813086"/>
            <a:chOff x="-108064" y="2692114"/>
            <a:chExt cx="1479664" cy="813086"/>
          </a:xfrm>
        </p:grpSpPr>
        <p:sp>
          <p:nvSpPr>
            <p:cNvPr id="14" name="TextBox 13">
              <a:extLst>
                <a:ext uri="{FF2B5EF4-FFF2-40B4-BE49-F238E27FC236}">
                  <a16:creationId xmlns:a16="http://schemas.microsoft.com/office/drawing/2014/main" id="{2EB413A2-9816-401A-8B50-4B142C23AE4E}"/>
                </a:ext>
              </a:extLst>
            </p:cNvPr>
            <p:cNvSpPr txBox="1"/>
            <p:nvPr/>
          </p:nvSpPr>
          <p:spPr>
            <a:xfrm>
              <a:off x="-108064" y="2692114"/>
              <a:ext cx="990599" cy="338554"/>
            </a:xfrm>
            <a:prstGeom prst="rect">
              <a:avLst/>
            </a:prstGeom>
            <a:noFill/>
          </p:spPr>
          <p:txBody>
            <a:bodyPr wrap="square" rtlCol="0">
              <a:spAutoFit/>
            </a:bodyPr>
            <a:lstStyle/>
            <a:p>
              <a:pPr algn="ctr"/>
              <a:r>
                <a:rPr lang="en-US" sz="1600" dirty="0">
                  <a:solidFill>
                    <a:srgbClr val="FF0000"/>
                  </a:solidFill>
                </a:rPr>
                <a:t>LEDs</a:t>
              </a:r>
            </a:p>
          </p:txBody>
        </p:sp>
        <p:cxnSp>
          <p:nvCxnSpPr>
            <p:cNvPr id="15" name="Straight Arrow Connector 14">
              <a:extLst>
                <a:ext uri="{FF2B5EF4-FFF2-40B4-BE49-F238E27FC236}">
                  <a16:creationId xmlns:a16="http://schemas.microsoft.com/office/drawing/2014/main" id="{A5D20892-233D-4CE7-98EE-4E0BC4E72FBD}"/>
                </a:ext>
              </a:extLst>
            </p:cNvPr>
            <p:cNvCxnSpPr>
              <a:cxnSpLocks/>
            </p:cNvCxnSpPr>
            <p:nvPr/>
          </p:nvCxnSpPr>
          <p:spPr bwMode="auto">
            <a:xfrm>
              <a:off x="356755" y="3009734"/>
              <a:ext cx="1014845" cy="49546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0" name="Group 59">
            <a:extLst>
              <a:ext uri="{FF2B5EF4-FFF2-40B4-BE49-F238E27FC236}">
                <a16:creationId xmlns:a16="http://schemas.microsoft.com/office/drawing/2014/main" id="{00098F5D-22FD-41A1-AFB2-CFB18F510444}"/>
              </a:ext>
            </a:extLst>
          </p:cNvPr>
          <p:cNvGrpSpPr/>
          <p:nvPr/>
        </p:nvGrpSpPr>
        <p:grpSpPr>
          <a:xfrm>
            <a:off x="171450" y="46455"/>
            <a:ext cx="1504950" cy="2908709"/>
            <a:chOff x="171450" y="46455"/>
            <a:chExt cx="1504950" cy="2908709"/>
          </a:xfrm>
        </p:grpSpPr>
        <p:sp>
          <p:nvSpPr>
            <p:cNvPr id="17" name="TextBox 16">
              <a:extLst>
                <a:ext uri="{FF2B5EF4-FFF2-40B4-BE49-F238E27FC236}">
                  <a16:creationId xmlns:a16="http://schemas.microsoft.com/office/drawing/2014/main" id="{0A21AA68-F4DE-418A-BC26-3265D97C91E5}"/>
                </a:ext>
              </a:extLst>
            </p:cNvPr>
            <p:cNvSpPr txBox="1"/>
            <p:nvPr/>
          </p:nvSpPr>
          <p:spPr>
            <a:xfrm>
              <a:off x="171450" y="46455"/>
              <a:ext cx="1047750" cy="584775"/>
            </a:xfrm>
            <a:prstGeom prst="rect">
              <a:avLst/>
            </a:prstGeom>
            <a:noFill/>
          </p:spPr>
          <p:txBody>
            <a:bodyPr wrap="square" rtlCol="0">
              <a:spAutoFit/>
            </a:bodyPr>
            <a:lstStyle/>
            <a:p>
              <a:pPr algn="ctr"/>
              <a:r>
                <a:rPr lang="en-US" sz="1600" dirty="0">
                  <a:solidFill>
                    <a:srgbClr val="FF0000"/>
                  </a:solidFill>
                </a:rPr>
                <a:t>7-segment LEDs</a:t>
              </a:r>
            </a:p>
          </p:txBody>
        </p:sp>
        <p:cxnSp>
          <p:nvCxnSpPr>
            <p:cNvPr id="18" name="Straight Arrow Connector 17">
              <a:extLst>
                <a:ext uri="{FF2B5EF4-FFF2-40B4-BE49-F238E27FC236}">
                  <a16:creationId xmlns:a16="http://schemas.microsoft.com/office/drawing/2014/main" id="{26EB0F76-60AB-4A4B-90C0-2B03174BCB02}"/>
                </a:ext>
              </a:extLst>
            </p:cNvPr>
            <p:cNvCxnSpPr>
              <a:cxnSpLocks/>
            </p:cNvCxnSpPr>
            <p:nvPr/>
          </p:nvCxnSpPr>
          <p:spPr bwMode="auto">
            <a:xfrm>
              <a:off x="953193" y="492546"/>
              <a:ext cx="723207" cy="246261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1" name="Group 60">
            <a:extLst>
              <a:ext uri="{FF2B5EF4-FFF2-40B4-BE49-F238E27FC236}">
                <a16:creationId xmlns:a16="http://schemas.microsoft.com/office/drawing/2014/main" id="{2BD2BABD-1E94-4FC0-BB9F-D5B41B119F24}"/>
              </a:ext>
            </a:extLst>
          </p:cNvPr>
          <p:cNvGrpSpPr/>
          <p:nvPr/>
        </p:nvGrpSpPr>
        <p:grpSpPr>
          <a:xfrm>
            <a:off x="1349432" y="153992"/>
            <a:ext cx="2637732" cy="1522408"/>
            <a:chOff x="1349432" y="153992"/>
            <a:chExt cx="2637732" cy="1522408"/>
          </a:xfrm>
        </p:grpSpPr>
        <p:sp>
          <p:nvSpPr>
            <p:cNvPr id="20" name="TextBox 19">
              <a:extLst>
                <a:ext uri="{FF2B5EF4-FFF2-40B4-BE49-F238E27FC236}">
                  <a16:creationId xmlns:a16="http://schemas.microsoft.com/office/drawing/2014/main" id="{763AFBAA-64EB-4478-9FFA-3C75A14CA5B6}"/>
                </a:ext>
              </a:extLst>
            </p:cNvPr>
            <p:cNvSpPr txBox="1"/>
            <p:nvPr/>
          </p:nvSpPr>
          <p:spPr>
            <a:xfrm>
              <a:off x="1349432" y="153992"/>
              <a:ext cx="2637732" cy="338554"/>
            </a:xfrm>
            <a:prstGeom prst="rect">
              <a:avLst/>
            </a:prstGeom>
            <a:noFill/>
          </p:spPr>
          <p:txBody>
            <a:bodyPr wrap="square" rtlCol="0">
              <a:spAutoFit/>
            </a:bodyPr>
            <a:lstStyle/>
            <a:p>
              <a:pPr algn="ctr"/>
              <a:r>
                <a:rPr lang="en-US" sz="1600" dirty="0">
                  <a:solidFill>
                    <a:srgbClr val="FF0000"/>
                  </a:solidFill>
                </a:rPr>
                <a:t>2-line, 16 character/line LCD</a:t>
              </a:r>
            </a:p>
          </p:txBody>
        </p:sp>
        <p:cxnSp>
          <p:nvCxnSpPr>
            <p:cNvPr id="21" name="Straight Arrow Connector 20">
              <a:extLst>
                <a:ext uri="{FF2B5EF4-FFF2-40B4-BE49-F238E27FC236}">
                  <a16:creationId xmlns:a16="http://schemas.microsoft.com/office/drawing/2014/main" id="{4EFD92D7-D388-4DAD-B4DC-52C5C93ADBA7}"/>
                </a:ext>
              </a:extLst>
            </p:cNvPr>
            <p:cNvCxnSpPr>
              <a:cxnSpLocks/>
            </p:cNvCxnSpPr>
            <p:nvPr/>
          </p:nvCxnSpPr>
          <p:spPr bwMode="auto">
            <a:xfrm flipH="1">
              <a:off x="2286000" y="492546"/>
              <a:ext cx="382298" cy="118385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7" name="Group 56">
            <a:extLst>
              <a:ext uri="{FF2B5EF4-FFF2-40B4-BE49-F238E27FC236}">
                <a16:creationId xmlns:a16="http://schemas.microsoft.com/office/drawing/2014/main" id="{992104C7-9BEE-47FA-A42E-A91B94E735E1}"/>
              </a:ext>
            </a:extLst>
          </p:cNvPr>
          <p:cNvGrpSpPr/>
          <p:nvPr/>
        </p:nvGrpSpPr>
        <p:grpSpPr>
          <a:xfrm>
            <a:off x="2236817" y="5839553"/>
            <a:ext cx="1496983" cy="866047"/>
            <a:chOff x="2236817" y="5839553"/>
            <a:chExt cx="1496983" cy="866047"/>
          </a:xfrm>
        </p:grpSpPr>
        <p:sp>
          <p:nvSpPr>
            <p:cNvPr id="23" name="TextBox 22">
              <a:extLst>
                <a:ext uri="{FF2B5EF4-FFF2-40B4-BE49-F238E27FC236}">
                  <a16:creationId xmlns:a16="http://schemas.microsoft.com/office/drawing/2014/main" id="{9CC4FC06-CAAB-4269-BD80-7F75EAE552FB}"/>
                </a:ext>
              </a:extLst>
            </p:cNvPr>
            <p:cNvSpPr txBox="1"/>
            <p:nvPr/>
          </p:nvSpPr>
          <p:spPr>
            <a:xfrm>
              <a:off x="2236817" y="6120825"/>
              <a:ext cx="1496983" cy="584775"/>
            </a:xfrm>
            <a:prstGeom prst="rect">
              <a:avLst/>
            </a:prstGeom>
            <a:noFill/>
          </p:spPr>
          <p:txBody>
            <a:bodyPr wrap="square" rtlCol="0">
              <a:spAutoFit/>
            </a:bodyPr>
            <a:lstStyle/>
            <a:p>
              <a:pPr algn="ctr"/>
              <a:r>
                <a:rPr lang="en-US" sz="1600" dirty="0">
                  <a:solidFill>
                    <a:srgbClr val="FF0000"/>
                  </a:solidFill>
                </a:rPr>
                <a:t>H-Bridge Connections</a:t>
              </a:r>
            </a:p>
          </p:txBody>
        </p:sp>
        <p:cxnSp>
          <p:nvCxnSpPr>
            <p:cNvPr id="24" name="Straight Arrow Connector 23">
              <a:extLst>
                <a:ext uri="{FF2B5EF4-FFF2-40B4-BE49-F238E27FC236}">
                  <a16:creationId xmlns:a16="http://schemas.microsoft.com/office/drawing/2014/main" id="{5D4DBA67-7E8A-41C5-A68A-09E1942B8CEB}"/>
                </a:ext>
              </a:extLst>
            </p:cNvPr>
            <p:cNvCxnSpPr>
              <a:cxnSpLocks/>
              <a:stCxn id="23" idx="0"/>
            </p:cNvCxnSpPr>
            <p:nvPr/>
          </p:nvCxnSpPr>
          <p:spPr bwMode="auto">
            <a:xfrm flipH="1" flipV="1">
              <a:off x="2895601" y="5839553"/>
              <a:ext cx="89708" cy="28127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8" name="Group 57">
            <a:extLst>
              <a:ext uri="{FF2B5EF4-FFF2-40B4-BE49-F238E27FC236}">
                <a16:creationId xmlns:a16="http://schemas.microsoft.com/office/drawing/2014/main" id="{66527F01-F3C3-4A40-B6FE-437C0BE14775}"/>
              </a:ext>
            </a:extLst>
          </p:cNvPr>
          <p:cNvGrpSpPr/>
          <p:nvPr/>
        </p:nvGrpSpPr>
        <p:grpSpPr>
          <a:xfrm>
            <a:off x="3373582" y="5743163"/>
            <a:ext cx="817418" cy="782189"/>
            <a:chOff x="3373582" y="5743163"/>
            <a:chExt cx="817418" cy="782189"/>
          </a:xfrm>
        </p:grpSpPr>
        <p:sp>
          <p:nvSpPr>
            <p:cNvPr id="25" name="TextBox 24">
              <a:extLst>
                <a:ext uri="{FF2B5EF4-FFF2-40B4-BE49-F238E27FC236}">
                  <a16:creationId xmlns:a16="http://schemas.microsoft.com/office/drawing/2014/main" id="{4BB52581-136B-441D-BC2C-F531C0C2AA92}"/>
                </a:ext>
              </a:extLst>
            </p:cNvPr>
            <p:cNvSpPr txBox="1"/>
            <p:nvPr/>
          </p:nvSpPr>
          <p:spPr>
            <a:xfrm>
              <a:off x="3373582" y="6186798"/>
              <a:ext cx="817418" cy="338554"/>
            </a:xfrm>
            <a:prstGeom prst="rect">
              <a:avLst/>
            </a:prstGeom>
            <a:noFill/>
          </p:spPr>
          <p:txBody>
            <a:bodyPr wrap="square" rtlCol="0">
              <a:spAutoFit/>
            </a:bodyPr>
            <a:lstStyle/>
            <a:p>
              <a:pPr algn="ctr"/>
              <a:r>
                <a:rPr lang="en-US" sz="1600" dirty="0">
                  <a:solidFill>
                    <a:srgbClr val="FF0000"/>
                  </a:solidFill>
                </a:rPr>
                <a:t>Reset</a:t>
              </a:r>
            </a:p>
          </p:txBody>
        </p:sp>
        <p:cxnSp>
          <p:nvCxnSpPr>
            <p:cNvPr id="26" name="Straight Arrow Connector 25">
              <a:extLst>
                <a:ext uri="{FF2B5EF4-FFF2-40B4-BE49-F238E27FC236}">
                  <a16:creationId xmlns:a16="http://schemas.microsoft.com/office/drawing/2014/main" id="{63540124-9A5C-4A60-81D7-19AAFC78D199}"/>
                </a:ext>
              </a:extLst>
            </p:cNvPr>
            <p:cNvCxnSpPr>
              <a:cxnSpLocks/>
            </p:cNvCxnSpPr>
            <p:nvPr/>
          </p:nvCxnSpPr>
          <p:spPr bwMode="auto">
            <a:xfrm flipH="1" flipV="1">
              <a:off x="3716482" y="5743163"/>
              <a:ext cx="23549" cy="53044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9" name="Group 58">
            <a:extLst>
              <a:ext uri="{FF2B5EF4-FFF2-40B4-BE49-F238E27FC236}">
                <a16:creationId xmlns:a16="http://schemas.microsoft.com/office/drawing/2014/main" id="{6912C29F-C6AD-45C3-A129-70099586B6D4}"/>
              </a:ext>
            </a:extLst>
          </p:cNvPr>
          <p:cNvGrpSpPr/>
          <p:nvPr/>
        </p:nvGrpSpPr>
        <p:grpSpPr>
          <a:xfrm>
            <a:off x="3782291" y="4953000"/>
            <a:ext cx="1229590" cy="1572352"/>
            <a:chOff x="3782291" y="4953000"/>
            <a:chExt cx="1229590" cy="1572352"/>
          </a:xfrm>
        </p:grpSpPr>
        <p:sp>
          <p:nvSpPr>
            <p:cNvPr id="28" name="TextBox 27">
              <a:extLst>
                <a:ext uri="{FF2B5EF4-FFF2-40B4-BE49-F238E27FC236}">
                  <a16:creationId xmlns:a16="http://schemas.microsoft.com/office/drawing/2014/main" id="{E4123742-3FBC-472A-9596-515674F99B07}"/>
                </a:ext>
              </a:extLst>
            </p:cNvPr>
            <p:cNvSpPr txBox="1"/>
            <p:nvPr/>
          </p:nvSpPr>
          <p:spPr>
            <a:xfrm>
              <a:off x="3973482" y="6186798"/>
              <a:ext cx="1038399" cy="338554"/>
            </a:xfrm>
            <a:prstGeom prst="rect">
              <a:avLst/>
            </a:prstGeom>
            <a:noFill/>
          </p:spPr>
          <p:txBody>
            <a:bodyPr wrap="square" rtlCol="0">
              <a:spAutoFit/>
            </a:bodyPr>
            <a:lstStyle/>
            <a:p>
              <a:pPr algn="ctr"/>
              <a:r>
                <a:rPr lang="en-US" sz="1600" dirty="0">
                  <a:solidFill>
                    <a:srgbClr val="FF0000"/>
                  </a:solidFill>
                </a:rPr>
                <a:t>Speaker</a:t>
              </a:r>
            </a:p>
          </p:txBody>
        </p:sp>
        <p:cxnSp>
          <p:nvCxnSpPr>
            <p:cNvPr id="29" name="Straight Arrow Connector 28">
              <a:extLst>
                <a:ext uri="{FF2B5EF4-FFF2-40B4-BE49-F238E27FC236}">
                  <a16:creationId xmlns:a16="http://schemas.microsoft.com/office/drawing/2014/main" id="{2381F9AE-DD89-4351-8B70-6692D40315D7}"/>
                </a:ext>
              </a:extLst>
            </p:cNvPr>
            <p:cNvCxnSpPr>
              <a:cxnSpLocks/>
            </p:cNvCxnSpPr>
            <p:nvPr/>
          </p:nvCxnSpPr>
          <p:spPr bwMode="auto">
            <a:xfrm flipH="1" flipV="1">
              <a:off x="3782291" y="4953000"/>
              <a:ext cx="706576" cy="130158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3" name="Group 62">
            <a:extLst>
              <a:ext uri="{FF2B5EF4-FFF2-40B4-BE49-F238E27FC236}">
                <a16:creationId xmlns:a16="http://schemas.microsoft.com/office/drawing/2014/main" id="{B0FCA4A7-E41E-4AA5-8A65-2BDA08C44D73}"/>
              </a:ext>
            </a:extLst>
          </p:cNvPr>
          <p:cNvGrpSpPr/>
          <p:nvPr/>
        </p:nvGrpSpPr>
        <p:grpSpPr>
          <a:xfrm>
            <a:off x="5441023" y="4876800"/>
            <a:ext cx="1269772" cy="1802476"/>
            <a:chOff x="5441023" y="4876800"/>
            <a:chExt cx="1269772" cy="1802476"/>
          </a:xfrm>
        </p:grpSpPr>
        <p:sp>
          <p:nvSpPr>
            <p:cNvPr id="31" name="TextBox 30">
              <a:extLst>
                <a:ext uri="{FF2B5EF4-FFF2-40B4-BE49-F238E27FC236}">
                  <a16:creationId xmlns:a16="http://schemas.microsoft.com/office/drawing/2014/main" id="{2185A9FC-33C1-41CD-8157-CDADF867048C}"/>
                </a:ext>
              </a:extLst>
            </p:cNvPr>
            <p:cNvSpPr txBox="1"/>
            <p:nvPr/>
          </p:nvSpPr>
          <p:spPr>
            <a:xfrm>
              <a:off x="5441023" y="6094501"/>
              <a:ext cx="1269772" cy="584775"/>
            </a:xfrm>
            <a:prstGeom prst="rect">
              <a:avLst/>
            </a:prstGeom>
            <a:noFill/>
          </p:spPr>
          <p:txBody>
            <a:bodyPr wrap="square" rtlCol="0">
              <a:spAutoFit/>
            </a:bodyPr>
            <a:lstStyle/>
            <a:p>
              <a:pPr algn="ctr"/>
              <a:r>
                <a:rPr lang="en-US" sz="1600" dirty="0">
                  <a:solidFill>
                    <a:srgbClr val="FF0000"/>
                  </a:solidFill>
                </a:rPr>
                <a:t>Small Breadboard</a:t>
              </a:r>
            </a:p>
          </p:txBody>
        </p:sp>
        <p:cxnSp>
          <p:nvCxnSpPr>
            <p:cNvPr id="32" name="Straight Arrow Connector 31">
              <a:extLst>
                <a:ext uri="{FF2B5EF4-FFF2-40B4-BE49-F238E27FC236}">
                  <a16:creationId xmlns:a16="http://schemas.microsoft.com/office/drawing/2014/main" id="{A962A6AB-6D27-4261-9B17-B9B18E384A54}"/>
                </a:ext>
              </a:extLst>
            </p:cNvPr>
            <p:cNvCxnSpPr>
              <a:cxnSpLocks/>
            </p:cNvCxnSpPr>
            <p:nvPr/>
          </p:nvCxnSpPr>
          <p:spPr bwMode="auto">
            <a:xfrm flipH="1" flipV="1">
              <a:off x="5791200" y="4876800"/>
              <a:ext cx="284709" cy="124104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4" name="Group 63">
            <a:extLst>
              <a:ext uri="{FF2B5EF4-FFF2-40B4-BE49-F238E27FC236}">
                <a16:creationId xmlns:a16="http://schemas.microsoft.com/office/drawing/2014/main" id="{5E5330C1-5005-4D58-B29E-548CCACAF4B2}"/>
              </a:ext>
            </a:extLst>
          </p:cNvPr>
          <p:cNvGrpSpPr/>
          <p:nvPr/>
        </p:nvGrpSpPr>
        <p:grpSpPr>
          <a:xfrm>
            <a:off x="6629400" y="4876800"/>
            <a:ext cx="1277566" cy="1686098"/>
            <a:chOff x="6629400" y="4876800"/>
            <a:chExt cx="1277566" cy="1686098"/>
          </a:xfrm>
        </p:grpSpPr>
        <p:sp>
          <p:nvSpPr>
            <p:cNvPr id="34" name="TextBox 33">
              <a:extLst>
                <a:ext uri="{FF2B5EF4-FFF2-40B4-BE49-F238E27FC236}">
                  <a16:creationId xmlns:a16="http://schemas.microsoft.com/office/drawing/2014/main" id="{1AE9C2D8-8AB0-42FB-B0EF-C20561C06D02}"/>
                </a:ext>
              </a:extLst>
            </p:cNvPr>
            <p:cNvSpPr txBox="1"/>
            <p:nvPr/>
          </p:nvSpPr>
          <p:spPr>
            <a:xfrm>
              <a:off x="6629400" y="6224344"/>
              <a:ext cx="1269772" cy="338554"/>
            </a:xfrm>
            <a:prstGeom prst="rect">
              <a:avLst/>
            </a:prstGeom>
            <a:noFill/>
          </p:spPr>
          <p:txBody>
            <a:bodyPr wrap="square" rtlCol="0">
              <a:spAutoFit/>
            </a:bodyPr>
            <a:lstStyle/>
            <a:p>
              <a:pPr algn="ctr"/>
              <a:r>
                <a:rPr lang="en-US" sz="1600" dirty="0">
                  <a:solidFill>
                    <a:srgbClr val="FF0000"/>
                  </a:solidFill>
                </a:rPr>
                <a:t>Keypad</a:t>
              </a:r>
            </a:p>
          </p:txBody>
        </p:sp>
        <p:cxnSp>
          <p:nvCxnSpPr>
            <p:cNvPr id="35" name="Straight Arrow Connector 34">
              <a:extLst>
                <a:ext uri="{FF2B5EF4-FFF2-40B4-BE49-F238E27FC236}">
                  <a16:creationId xmlns:a16="http://schemas.microsoft.com/office/drawing/2014/main" id="{97C22ED0-4145-4969-BC0C-80B491522F81}"/>
                </a:ext>
              </a:extLst>
            </p:cNvPr>
            <p:cNvCxnSpPr>
              <a:cxnSpLocks/>
              <a:stCxn id="34" idx="0"/>
            </p:cNvCxnSpPr>
            <p:nvPr/>
          </p:nvCxnSpPr>
          <p:spPr bwMode="auto">
            <a:xfrm flipV="1">
              <a:off x="7264286" y="4876800"/>
              <a:ext cx="642680" cy="134754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5" name="Group 64">
            <a:extLst>
              <a:ext uri="{FF2B5EF4-FFF2-40B4-BE49-F238E27FC236}">
                <a16:creationId xmlns:a16="http://schemas.microsoft.com/office/drawing/2014/main" id="{F40846CB-C925-4988-9595-85252559AAE7}"/>
              </a:ext>
            </a:extLst>
          </p:cNvPr>
          <p:cNvGrpSpPr/>
          <p:nvPr/>
        </p:nvGrpSpPr>
        <p:grpSpPr>
          <a:xfrm>
            <a:off x="7555229" y="3349487"/>
            <a:ext cx="1518638" cy="3255088"/>
            <a:chOff x="7555229" y="3349487"/>
            <a:chExt cx="1518638" cy="3255088"/>
          </a:xfrm>
        </p:grpSpPr>
        <p:sp>
          <p:nvSpPr>
            <p:cNvPr id="37" name="TextBox 36">
              <a:extLst>
                <a:ext uri="{FF2B5EF4-FFF2-40B4-BE49-F238E27FC236}">
                  <a16:creationId xmlns:a16="http://schemas.microsoft.com/office/drawing/2014/main" id="{383AA012-9825-4B16-885F-76F87578F07F}"/>
                </a:ext>
              </a:extLst>
            </p:cNvPr>
            <p:cNvSpPr txBox="1"/>
            <p:nvPr/>
          </p:nvSpPr>
          <p:spPr>
            <a:xfrm>
              <a:off x="7555229" y="6019800"/>
              <a:ext cx="1518638" cy="584775"/>
            </a:xfrm>
            <a:prstGeom prst="rect">
              <a:avLst/>
            </a:prstGeom>
            <a:noFill/>
          </p:spPr>
          <p:txBody>
            <a:bodyPr wrap="square" rtlCol="0">
              <a:spAutoFit/>
            </a:bodyPr>
            <a:lstStyle/>
            <a:p>
              <a:pPr algn="ctr"/>
              <a:r>
                <a:rPr lang="en-US" sz="1600" dirty="0">
                  <a:solidFill>
                    <a:srgbClr val="FF0000"/>
                  </a:solidFill>
                </a:rPr>
                <a:t>Mode indicator switches</a:t>
              </a:r>
            </a:p>
          </p:txBody>
        </p:sp>
        <p:cxnSp>
          <p:nvCxnSpPr>
            <p:cNvPr id="38" name="Straight Arrow Connector 37">
              <a:extLst>
                <a:ext uri="{FF2B5EF4-FFF2-40B4-BE49-F238E27FC236}">
                  <a16:creationId xmlns:a16="http://schemas.microsoft.com/office/drawing/2014/main" id="{E464F380-EE57-4266-B748-2C108210B071}"/>
                </a:ext>
              </a:extLst>
            </p:cNvPr>
            <p:cNvCxnSpPr>
              <a:cxnSpLocks/>
            </p:cNvCxnSpPr>
            <p:nvPr/>
          </p:nvCxnSpPr>
          <p:spPr bwMode="auto">
            <a:xfrm flipH="1" flipV="1">
              <a:off x="8001000" y="3349487"/>
              <a:ext cx="270159" cy="272611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2" name="Group 61">
            <a:extLst>
              <a:ext uri="{FF2B5EF4-FFF2-40B4-BE49-F238E27FC236}">
                <a16:creationId xmlns:a16="http://schemas.microsoft.com/office/drawing/2014/main" id="{491BD546-6A11-4A63-9BCF-AF85EABE152B}"/>
              </a:ext>
            </a:extLst>
          </p:cNvPr>
          <p:cNvGrpSpPr/>
          <p:nvPr/>
        </p:nvGrpSpPr>
        <p:grpSpPr>
          <a:xfrm>
            <a:off x="4454491" y="145775"/>
            <a:ext cx="3013109" cy="1225825"/>
            <a:chOff x="4454491" y="145775"/>
            <a:chExt cx="3013109" cy="1225825"/>
          </a:xfrm>
        </p:grpSpPr>
        <p:sp>
          <p:nvSpPr>
            <p:cNvPr id="42" name="TextBox 41">
              <a:extLst>
                <a:ext uri="{FF2B5EF4-FFF2-40B4-BE49-F238E27FC236}">
                  <a16:creationId xmlns:a16="http://schemas.microsoft.com/office/drawing/2014/main" id="{9F96E01F-D3F7-4D3B-ADB4-32938132CC68}"/>
                </a:ext>
              </a:extLst>
            </p:cNvPr>
            <p:cNvSpPr txBox="1"/>
            <p:nvPr/>
          </p:nvSpPr>
          <p:spPr>
            <a:xfrm>
              <a:off x="4454491" y="145775"/>
              <a:ext cx="1973063" cy="338554"/>
            </a:xfrm>
            <a:prstGeom prst="rect">
              <a:avLst/>
            </a:prstGeom>
            <a:noFill/>
          </p:spPr>
          <p:txBody>
            <a:bodyPr wrap="square" rtlCol="0">
              <a:spAutoFit/>
            </a:bodyPr>
            <a:lstStyle/>
            <a:p>
              <a:pPr algn="ctr"/>
              <a:r>
                <a:rPr lang="en-US" sz="1600" dirty="0">
                  <a:solidFill>
                    <a:srgbClr val="FF0000"/>
                  </a:solidFill>
                </a:rPr>
                <a:t>LCD contrast Pot</a:t>
              </a:r>
            </a:p>
          </p:txBody>
        </p:sp>
        <p:cxnSp>
          <p:nvCxnSpPr>
            <p:cNvPr id="43" name="Straight Arrow Connector 42">
              <a:extLst>
                <a:ext uri="{FF2B5EF4-FFF2-40B4-BE49-F238E27FC236}">
                  <a16:creationId xmlns:a16="http://schemas.microsoft.com/office/drawing/2014/main" id="{9AC5C78D-16AC-48DD-89E1-2C00DF3E56FC}"/>
                </a:ext>
              </a:extLst>
            </p:cNvPr>
            <p:cNvCxnSpPr>
              <a:cxnSpLocks/>
            </p:cNvCxnSpPr>
            <p:nvPr/>
          </p:nvCxnSpPr>
          <p:spPr bwMode="auto">
            <a:xfrm>
              <a:off x="5471502" y="507882"/>
              <a:ext cx="1996098" cy="86371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66" name="Group 65">
            <a:extLst>
              <a:ext uri="{FF2B5EF4-FFF2-40B4-BE49-F238E27FC236}">
                <a16:creationId xmlns:a16="http://schemas.microsoft.com/office/drawing/2014/main" id="{F1CFE4DC-23FA-4BF2-9140-C5484BEA2261}"/>
              </a:ext>
            </a:extLst>
          </p:cNvPr>
          <p:cNvGrpSpPr/>
          <p:nvPr/>
        </p:nvGrpSpPr>
        <p:grpSpPr>
          <a:xfrm>
            <a:off x="7221679" y="145775"/>
            <a:ext cx="1092869" cy="2884893"/>
            <a:chOff x="7221679" y="145775"/>
            <a:chExt cx="1092869" cy="2884893"/>
          </a:xfrm>
        </p:grpSpPr>
        <p:sp>
          <p:nvSpPr>
            <p:cNvPr id="45" name="TextBox 44">
              <a:extLst>
                <a:ext uri="{FF2B5EF4-FFF2-40B4-BE49-F238E27FC236}">
                  <a16:creationId xmlns:a16="http://schemas.microsoft.com/office/drawing/2014/main" id="{3BB25DD7-C7E0-4383-9102-D4E75C17FFB9}"/>
                </a:ext>
              </a:extLst>
            </p:cNvPr>
            <p:cNvSpPr txBox="1"/>
            <p:nvPr/>
          </p:nvSpPr>
          <p:spPr>
            <a:xfrm>
              <a:off x="7221679" y="145775"/>
              <a:ext cx="914400" cy="338554"/>
            </a:xfrm>
            <a:prstGeom prst="rect">
              <a:avLst/>
            </a:prstGeom>
            <a:noFill/>
          </p:spPr>
          <p:txBody>
            <a:bodyPr wrap="square" rtlCol="0">
              <a:spAutoFit/>
            </a:bodyPr>
            <a:lstStyle/>
            <a:p>
              <a:pPr algn="ctr"/>
              <a:r>
                <a:rPr lang="en-US" sz="1600" dirty="0">
                  <a:solidFill>
                    <a:srgbClr val="FF0000"/>
                  </a:solidFill>
                </a:rPr>
                <a:t>Abort</a:t>
              </a:r>
            </a:p>
          </p:txBody>
        </p:sp>
        <p:cxnSp>
          <p:nvCxnSpPr>
            <p:cNvPr id="46" name="Straight Arrow Connector 45">
              <a:extLst>
                <a:ext uri="{FF2B5EF4-FFF2-40B4-BE49-F238E27FC236}">
                  <a16:creationId xmlns:a16="http://schemas.microsoft.com/office/drawing/2014/main" id="{5F441C73-B6C0-4409-AE89-643C27A3CD1C}"/>
                </a:ext>
              </a:extLst>
            </p:cNvPr>
            <p:cNvCxnSpPr>
              <a:cxnSpLocks/>
            </p:cNvCxnSpPr>
            <p:nvPr/>
          </p:nvCxnSpPr>
          <p:spPr bwMode="auto">
            <a:xfrm>
              <a:off x="7696200" y="484329"/>
              <a:ext cx="618348" cy="254633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grpSp>
        <p:nvGrpSpPr>
          <p:cNvPr id="56" name="Group 55">
            <a:extLst>
              <a:ext uri="{FF2B5EF4-FFF2-40B4-BE49-F238E27FC236}">
                <a16:creationId xmlns:a16="http://schemas.microsoft.com/office/drawing/2014/main" id="{A8FC61F7-ED47-4CD2-8E48-272C5336A82D}"/>
              </a:ext>
            </a:extLst>
          </p:cNvPr>
          <p:cNvGrpSpPr/>
          <p:nvPr/>
        </p:nvGrpSpPr>
        <p:grpSpPr>
          <a:xfrm>
            <a:off x="1014497" y="4572000"/>
            <a:ext cx="1496983" cy="1982528"/>
            <a:chOff x="1014497" y="4572000"/>
            <a:chExt cx="1496983" cy="1982528"/>
          </a:xfrm>
        </p:grpSpPr>
        <p:sp>
          <p:nvSpPr>
            <p:cNvPr id="50" name="TextBox 49">
              <a:extLst>
                <a:ext uri="{FF2B5EF4-FFF2-40B4-BE49-F238E27FC236}">
                  <a16:creationId xmlns:a16="http://schemas.microsoft.com/office/drawing/2014/main" id="{35E674B1-D59A-4457-8823-0500D06B4893}"/>
                </a:ext>
              </a:extLst>
            </p:cNvPr>
            <p:cNvSpPr txBox="1"/>
            <p:nvPr/>
          </p:nvSpPr>
          <p:spPr>
            <a:xfrm>
              <a:off x="1014497" y="6215974"/>
              <a:ext cx="1496983" cy="338554"/>
            </a:xfrm>
            <a:prstGeom prst="rect">
              <a:avLst/>
            </a:prstGeom>
            <a:noFill/>
          </p:spPr>
          <p:txBody>
            <a:bodyPr wrap="square" rtlCol="0">
              <a:spAutoFit/>
            </a:bodyPr>
            <a:lstStyle/>
            <a:p>
              <a:pPr algn="ctr"/>
              <a:r>
                <a:rPr lang="en-US" sz="1600" dirty="0">
                  <a:solidFill>
                    <a:srgbClr val="FF0000"/>
                  </a:solidFill>
                </a:rPr>
                <a:t>Push buttons</a:t>
              </a:r>
            </a:p>
          </p:txBody>
        </p:sp>
        <p:cxnSp>
          <p:nvCxnSpPr>
            <p:cNvPr id="51" name="Straight Arrow Connector 50">
              <a:extLst>
                <a:ext uri="{FF2B5EF4-FFF2-40B4-BE49-F238E27FC236}">
                  <a16:creationId xmlns:a16="http://schemas.microsoft.com/office/drawing/2014/main" id="{88AE1E1C-9EC6-4F8C-BCFF-A9091CEA2939}"/>
                </a:ext>
              </a:extLst>
            </p:cNvPr>
            <p:cNvCxnSpPr>
              <a:cxnSpLocks/>
            </p:cNvCxnSpPr>
            <p:nvPr/>
          </p:nvCxnSpPr>
          <p:spPr bwMode="auto">
            <a:xfrm flipV="1">
              <a:off x="1769921" y="4572000"/>
              <a:ext cx="705714" cy="168347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744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8"/>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7043" name="Text Box 79"/>
          <p:cNvSpPr txBox="1">
            <a:spLocks noChangeArrowheads="1"/>
          </p:cNvSpPr>
          <p:nvPr/>
        </p:nvSpPr>
        <p:spPr bwMode="auto">
          <a:xfrm>
            <a:off x="304800" y="758825"/>
            <a:ext cx="8686800" cy="251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		BCLR	PORTK,E	; clear E signal to comp. the operation</a:t>
            </a:r>
          </a:p>
          <a:p>
            <a:pPr>
              <a:lnSpc>
                <a:spcPct val="80000"/>
              </a:lnSpc>
              <a:spcBef>
                <a:spcPct val="20000"/>
              </a:spcBef>
            </a:pPr>
            <a:r>
              <a:rPr lang="en-US" altLang="en-US" sz="1800">
                <a:latin typeface="Arial" charset="0"/>
              </a:rPr>
              <a:t>*            Add 40 </a:t>
            </a:r>
            <a:r>
              <a:rPr lang="en-US" altLang="en-US" sz="1800">
                <a:latin typeface="Arial" charset="0"/>
                <a:sym typeface="Symbol" pitchFamily="18" charset="2"/>
              </a:rPr>
              <a:t></a:t>
            </a:r>
            <a:r>
              <a:rPr lang="en-US" altLang="en-US" sz="1800">
                <a:latin typeface="Arial" charset="0"/>
              </a:rPr>
              <a:t>s delay to complete the internal operation</a:t>
            </a:r>
          </a:p>
          <a:p>
            <a:pPr>
              <a:lnSpc>
                <a:spcPct val="80000"/>
              </a:lnSpc>
              <a:spcBef>
                <a:spcPct val="20000"/>
              </a:spcBef>
            </a:pPr>
            <a:r>
              <a:rPr lang="en-US" altLang="en-US" sz="1800">
                <a:latin typeface="Arial" charset="0"/>
              </a:rPr>
              <a:t>		LDY	#240		; 240 x 4 = 960 cycles = 40 </a:t>
            </a:r>
            <a:r>
              <a:rPr lang="en-US" altLang="en-US" sz="1800">
                <a:latin typeface="Arial" charset="0"/>
                <a:sym typeface="Symbol" pitchFamily="18" charset="2"/>
              </a:rPr>
              <a:t></a:t>
            </a:r>
            <a:r>
              <a:rPr lang="en-US" altLang="en-US" sz="1800">
                <a:latin typeface="Arial" charset="0"/>
              </a:rPr>
              <a:t>s</a:t>
            </a:r>
          </a:p>
          <a:p>
            <a:pPr>
              <a:lnSpc>
                <a:spcPct val="80000"/>
              </a:lnSpc>
              <a:spcBef>
                <a:spcPct val="20000"/>
              </a:spcBef>
            </a:pPr>
            <a:r>
              <a:rPr lang="en-US" altLang="en-US" sz="1800">
                <a:latin typeface="Arial" charset="0"/>
              </a:rPr>
              <a:t>dly		DEY			; 1 cycle</a:t>
            </a:r>
          </a:p>
          <a:p>
            <a:pPr>
              <a:lnSpc>
                <a:spcPct val="80000"/>
              </a:lnSpc>
              <a:spcBef>
                <a:spcPct val="20000"/>
              </a:spcBef>
            </a:pPr>
            <a:r>
              <a:rPr lang="en-US" altLang="en-US" sz="1800">
                <a:latin typeface="Arial" charset="0"/>
              </a:rPr>
              <a:t>		BNE	dly		; 3 cycles</a:t>
            </a:r>
          </a:p>
          <a:p>
            <a:pPr>
              <a:lnSpc>
                <a:spcPct val="80000"/>
              </a:lnSpc>
              <a:spcBef>
                <a:spcPct val="20000"/>
              </a:spcBef>
            </a:pPr>
            <a:r>
              <a:rPr lang="en-US" altLang="en-US" sz="1800">
                <a:latin typeface="Arial" charset="0"/>
              </a:rPr>
              <a:t>		RTS</a:t>
            </a:r>
          </a:p>
          <a:p>
            <a:pPr>
              <a:lnSpc>
                <a:spcPct val="80000"/>
              </a:lnSpc>
              <a:spcBef>
                <a:spcPct val="20000"/>
              </a:spcBef>
            </a:pPr>
            <a:endParaRPr lang="en-US" altLang="en-US" sz="1800">
              <a:latin typeface="Arial" charset="0"/>
            </a:endParaRPr>
          </a:p>
          <a:p>
            <a:pPr>
              <a:lnSpc>
                <a:spcPct val="80000"/>
              </a:lnSpc>
              <a:spcBef>
                <a:spcPct val="20000"/>
              </a:spcBef>
            </a:pPr>
            <a:r>
              <a:rPr lang="en-US" altLang="en-US" sz="1800">
                <a:latin typeface="Arial" charset="0"/>
              </a:rPr>
              <a:t>RS		EQU	$01</a:t>
            </a:r>
          </a:p>
          <a:p>
            <a:pPr>
              <a:lnSpc>
                <a:spcPct val="80000"/>
              </a:lnSpc>
              <a:spcBef>
                <a:spcPct val="20000"/>
              </a:spcBef>
            </a:pPr>
            <a:r>
              <a:rPr lang="en-US" altLang="en-US" sz="1800">
                <a:latin typeface="Arial" charset="0"/>
              </a:rPr>
              <a:t>E		EQU	$02</a:t>
            </a:r>
          </a:p>
        </p:txBody>
      </p:sp>
      <p:sp>
        <p:nvSpPr>
          <p:cNvPr id="87044" name="Rectangle 80"/>
          <p:cNvSpPr>
            <a:spLocks noChangeArrowheads="1"/>
          </p:cNvSpPr>
          <p:nvPr/>
        </p:nvSpPr>
        <p:spPr bwMode="auto">
          <a:xfrm>
            <a:off x="228600" y="36576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a:solidFill>
                  <a:schemeClr val="tx1"/>
                </a:solidFill>
                <a:latin typeface="Times New Roman" pitchFamily="18" charset="0"/>
              </a:defRPr>
            </a:lvl1pPr>
            <a:lvl2pPr marL="990600" indent="-5334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a:t>Before using the LCD, one must configure it properly. The configuration of the LCD involves at least the following for LCD instructions:</a:t>
            </a:r>
          </a:p>
          <a:p>
            <a:pPr lvl="1">
              <a:spcBef>
                <a:spcPct val="20000"/>
              </a:spcBef>
              <a:buClr>
                <a:srgbClr val="C00000"/>
              </a:buClr>
              <a:buFont typeface="Wingdings" pitchFamily="2" charset="2"/>
              <a:buAutoNum type="arabicPeriod"/>
            </a:pPr>
            <a:r>
              <a:rPr lang="en-US" altLang="en-US" sz="2000">
                <a:solidFill>
                  <a:srgbClr val="C00000"/>
                </a:solidFill>
              </a:rPr>
              <a:t>Entry Mode Set </a:t>
            </a:r>
            <a:r>
              <a:rPr lang="en-US" altLang="en-US" sz="2000"/>
              <a:t>– The common setting for this instruction is to move the cursor to the right after reading or writing a character from/to the LCD.</a:t>
            </a:r>
          </a:p>
          <a:p>
            <a:pPr lvl="1">
              <a:spcBef>
                <a:spcPct val="20000"/>
              </a:spcBef>
              <a:buClr>
                <a:srgbClr val="C00000"/>
              </a:buClr>
              <a:buFont typeface="Wingdings" pitchFamily="2" charset="2"/>
              <a:buAutoNum type="arabicPeriod"/>
            </a:pPr>
            <a:r>
              <a:rPr lang="en-US" altLang="en-US" sz="2000">
                <a:solidFill>
                  <a:srgbClr val="C00000"/>
                </a:solidFill>
              </a:rPr>
              <a:t>Display ON/OFF </a:t>
            </a:r>
            <a:r>
              <a:rPr lang="en-US" altLang="en-US" sz="2000"/>
              <a:t>– The common setting for this instruction is to turn ON the display, cursor, and blinking.</a:t>
            </a:r>
          </a:p>
        </p:txBody>
      </p:sp>
      <p:sp>
        <p:nvSpPr>
          <p:cNvPr id="8704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70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70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9EF132D1-48A7-4BD3-A16D-8C15776FBD66}" type="slidenum">
              <a:rPr lang="en-US" altLang="en-US" sz="1600">
                <a:solidFill>
                  <a:srgbClr val="C00000"/>
                </a:solidFill>
              </a:rPr>
              <a:pPr/>
              <a:t>80</a:t>
            </a:fld>
            <a:endParaRPr lang="en-US" altLang="en-US" sz="1600" b="0" i="0">
              <a:solidFill>
                <a:srgbClr val="C00000"/>
              </a:solidFill>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8067" name="Rectangle 7"/>
          <p:cNvSpPr>
            <a:spLocks noChangeArrowheads="1"/>
          </p:cNvSpPr>
          <p:nvPr/>
        </p:nvSpPr>
        <p:spPr bwMode="auto">
          <a:xfrm>
            <a:off x="228600" y="457200"/>
            <a:ext cx="8763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a:solidFill>
                  <a:schemeClr val="tx1"/>
                </a:solidFill>
                <a:latin typeface="Times New Roman" pitchFamily="18" charset="0"/>
              </a:defRPr>
            </a:lvl1pPr>
            <a:lvl2pPr marL="990600" indent="-5334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rgbClr val="C00000"/>
              </a:buClr>
              <a:buFont typeface="Wingdings" pitchFamily="2" charset="2"/>
              <a:buAutoNum type="arabicPeriod" startAt="3"/>
            </a:pPr>
            <a:r>
              <a:rPr lang="en-US" altLang="en-US" sz="2000">
                <a:solidFill>
                  <a:srgbClr val="C00000"/>
                </a:solidFill>
              </a:rPr>
              <a:t>Function Set </a:t>
            </a:r>
            <a:r>
              <a:rPr lang="en-US" altLang="en-US" sz="2000"/>
              <a:t>– This instruction sets the number of rows for display, the font size, and the width of the interface data (4 or 8 bits).</a:t>
            </a:r>
          </a:p>
          <a:p>
            <a:pPr lvl="1">
              <a:spcBef>
                <a:spcPct val="20000"/>
              </a:spcBef>
              <a:buClr>
                <a:srgbClr val="C00000"/>
              </a:buClr>
              <a:buFont typeface="Wingdings" pitchFamily="2" charset="2"/>
              <a:buAutoNum type="arabicPeriod" startAt="3"/>
            </a:pPr>
            <a:r>
              <a:rPr lang="en-US" altLang="en-US" sz="2000">
                <a:solidFill>
                  <a:srgbClr val="C00000"/>
                </a:solidFill>
              </a:rPr>
              <a:t>Clear Display </a:t>
            </a:r>
            <a:r>
              <a:rPr lang="en-US" altLang="en-US" sz="2000"/>
              <a:t>– Before outputting any data, it is always a good idea to clear the LCD screen and move the cursor to the home position (upper left corner).</a:t>
            </a:r>
          </a:p>
          <a:p>
            <a:pPr>
              <a:spcBef>
                <a:spcPct val="20000"/>
              </a:spcBef>
              <a:buClr>
                <a:srgbClr val="603000"/>
              </a:buClr>
              <a:buFont typeface="Wingdings" pitchFamily="2" charset="2"/>
              <a:buNone/>
            </a:pPr>
            <a:r>
              <a:rPr lang="en-US" altLang="en-US"/>
              <a:t>The following subroutine performs the LCD configuration:</a:t>
            </a:r>
          </a:p>
        </p:txBody>
      </p:sp>
      <p:sp>
        <p:nvSpPr>
          <p:cNvPr id="88068" name="Text Box 8"/>
          <p:cNvSpPr txBox="1">
            <a:spLocks noChangeArrowheads="1"/>
          </p:cNvSpPr>
          <p:nvPr/>
        </p:nvSpPr>
        <p:spPr bwMode="auto">
          <a:xfrm>
            <a:off x="152400" y="2941638"/>
            <a:ext cx="8839200" cy="3078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pPr>
            <a:r>
              <a:rPr lang="en-US" altLang="en-US" sz="1800">
                <a:latin typeface="Arial" charset="0"/>
              </a:rPr>
              <a:t>openlcd		MOVB	#$FF,DDRK	; configure port K for output</a:t>
            </a:r>
          </a:p>
          <a:p>
            <a:pPr>
              <a:lnSpc>
                <a:spcPct val="90000"/>
              </a:lnSpc>
              <a:spcBef>
                <a:spcPct val="20000"/>
              </a:spcBef>
            </a:pPr>
            <a:r>
              <a:rPr lang="en-US" altLang="en-US" sz="1800">
                <a:latin typeface="Arial" charset="0"/>
              </a:rPr>
              <a:t>		JSR 	d_10ms		; wait for LCD to be ready</a:t>
            </a:r>
          </a:p>
          <a:p>
            <a:pPr>
              <a:lnSpc>
                <a:spcPct val="90000"/>
              </a:lnSpc>
              <a:spcBef>
                <a:spcPct val="20000"/>
              </a:spcBef>
            </a:pPr>
            <a:r>
              <a:rPr lang="en-US" altLang="en-US" sz="1800">
                <a:latin typeface="Arial" charset="0"/>
              </a:rPr>
              <a:t>		LDAA	#$28		; set 4-bit data, 2-line display,  5</a:t>
            </a:r>
            <a:r>
              <a:rPr lang="en-US" altLang="en-US" sz="1800">
                <a:latin typeface="Arial" charset="0"/>
                <a:sym typeface="Symbol" pitchFamily="18" charset="2"/>
              </a:rPr>
              <a:t>8 font</a:t>
            </a:r>
          </a:p>
          <a:p>
            <a:pPr>
              <a:lnSpc>
                <a:spcPct val="90000"/>
              </a:lnSpc>
              <a:spcBef>
                <a:spcPct val="20000"/>
              </a:spcBef>
            </a:pPr>
            <a:r>
              <a:rPr lang="en-US" altLang="en-US" sz="1800">
                <a:latin typeface="Arial" charset="0"/>
              </a:rPr>
              <a:t>		JSR	cmd2lcd		 ; </a:t>
            </a:r>
          </a:p>
          <a:p>
            <a:pPr>
              <a:lnSpc>
                <a:spcPct val="90000"/>
              </a:lnSpc>
              <a:spcBef>
                <a:spcPct val="20000"/>
              </a:spcBef>
            </a:pPr>
            <a:r>
              <a:rPr lang="en-US" altLang="en-US" sz="1800">
                <a:latin typeface="Arial" charset="0"/>
              </a:rPr>
              <a:t>		LDAA	#$0F		; turn on display, cursor, and blinking</a:t>
            </a:r>
          </a:p>
          <a:p>
            <a:pPr>
              <a:lnSpc>
                <a:spcPct val="90000"/>
              </a:lnSpc>
              <a:spcBef>
                <a:spcPct val="20000"/>
              </a:spcBef>
            </a:pPr>
            <a:r>
              <a:rPr lang="en-US" altLang="en-US" sz="1800">
                <a:latin typeface="Arial" charset="0"/>
              </a:rPr>
              <a:t>		JSR	cmd2lcd		 ; </a:t>
            </a:r>
          </a:p>
          <a:p>
            <a:pPr>
              <a:lnSpc>
                <a:spcPct val="90000"/>
              </a:lnSpc>
              <a:spcBef>
                <a:spcPct val="20000"/>
              </a:spcBef>
            </a:pPr>
            <a:r>
              <a:rPr lang="en-US" altLang="en-US" sz="1800">
                <a:latin typeface="Arial" charset="0"/>
              </a:rPr>
              <a:t>		LDAA	#$06		; move cursor right (entry mode set</a:t>
            </a:r>
          </a:p>
          <a:p>
            <a:pPr>
              <a:lnSpc>
                <a:spcPct val="90000"/>
              </a:lnSpc>
              <a:spcBef>
                <a:spcPct val="20000"/>
              </a:spcBef>
            </a:pPr>
            <a:r>
              <a:rPr lang="en-US" altLang="en-US" sz="1800">
                <a:latin typeface="Arial" charset="0"/>
              </a:rPr>
              <a:t>		JSR	cmd2lcd		 ; instruction)</a:t>
            </a:r>
          </a:p>
          <a:p>
            <a:pPr>
              <a:lnSpc>
                <a:spcPct val="90000"/>
              </a:lnSpc>
              <a:spcBef>
                <a:spcPct val="20000"/>
              </a:spcBef>
            </a:pPr>
            <a:r>
              <a:rPr lang="en-US" altLang="en-US" sz="1800">
                <a:latin typeface="Arial" charset="0"/>
              </a:rPr>
              <a:t>		LDAA	#$01		; clear the screen and return to home</a:t>
            </a:r>
          </a:p>
          <a:p>
            <a:pPr>
              <a:lnSpc>
                <a:spcPct val="90000"/>
              </a:lnSpc>
              <a:spcBef>
                <a:spcPct val="20000"/>
              </a:spcBef>
            </a:pPr>
            <a:r>
              <a:rPr lang="en-US" altLang="en-US" sz="1800">
                <a:latin typeface="Arial" charset="0"/>
              </a:rPr>
              <a:t>		JSR	cmd2lcd		 ; position</a:t>
            </a:r>
          </a:p>
        </p:txBody>
      </p:sp>
      <p:sp>
        <p:nvSpPr>
          <p:cNvPr id="880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80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80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6219FB7F-2995-44AB-ABB8-ADE9ADDFD3FD}" type="slidenum">
              <a:rPr lang="en-US" altLang="en-US" sz="1600">
                <a:solidFill>
                  <a:srgbClr val="C00000"/>
                </a:solidFill>
              </a:rPr>
              <a:pPr/>
              <a:t>81</a:t>
            </a:fld>
            <a:endParaRPr lang="en-US" altLang="en-US" sz="1600" b="0" i="0">
              <a:solidFill>
                <a:srgbClr val="C00000"/>
              </a:solidFill>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85800" y="914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9091" name="Rectangle 6"/>
          <p:cNvSpPr>
            <a:spLocks noChangeArrowheads="1"/>
          </p:cNvSpPr>
          <p:nvPr/>
        </p:nvSpPr>
        <p:spPr bwMode="auto">
          <a:xfrm>
            <a:off x="304800" y="533400"/>
            <a:ext cx="8610600"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dirty="0">
                <a:latin typeface="Arial" charset="0"/>
              </a:rPr>
              <a:t>*    Wait until “clear display” command is complete</a:t>
            </a:r>
          </a:p>
          <a:p>
            <a:r>
              <a:rPr lang="en-US" altLang="en-US" sz="1800" dirty="0">
                <a:latin typeface="Arial" charset="0"/>
              </a:rPr>
              <a:t>		LDY	#10000		; 10000 x 4 = 40,000 cycles = 1.67ms</a:t>
            </a:r>
          </a:p>
          <a:p>
            <a:r>
              <a:rPr lang="en-US" altLang="en-US" sz="1800" dirty="0">
                <a:latin typeface="Arial" charset="0"/>
              </a:rPr>
              <a:t>dly1		DEY			; 1 cycle</a:t>
            </a:r>
          </a:p>
          <a:p>
            <a:r>
              <a:rPr lang="en-US" altLang="en-US" sz="1800" dirty="0">
                <a:latin typeface="Arial" charset="0"/>
              </a:rPr>
              <a:t>		BNE	dly1		; 3 cycles 		</a:t>
            </a:r>
          </a:p>
          <a:p>
            <a:r>
              <a:rPr lang="en-US" altLang="en-US" sz="1800" dirty="0">
                <a:latin typeface="Arial" charset="0"/>
              </a:rPr>
              <a:t>		RTS</a:t>
            </a:r>
          </a:p>
          <a:p>
            <a:r>
              <a:rPr lang="en-US" altLang="en-US" sz="1800" dirty="0">
                <a:latin typeface="Arial" charset="0"/>
              </a:rPr>
              <a:t>			</a:t>
            </a:r>
          </a:p>
          <a:p>
            <a:r>
              <a:rPr lang="en-US" altLang="en-US" sz="1800" dirty="0">
                <a:latin typeface="Arial" charset="0"/>
              </a:rPr>
              <a:t>d_10ms   	LDY	#60000		; 60000 x 4 = 240,000 cycles = 10ms</a:t>
            </a:r>
          </a:p>
          <a:p>
            <a:r>
              <a:rPr lang="en-US" altLang="en-US" sz="1800" dirty="0" err="1">
                <a:latin typeface="Arial" charset="0"/>
              </a:rPr>
              <a:t>dly</a:t>
            </a:r>
            <a:r>
              <a:rPr lang="en-US" altLang="en-US" sz="1800" dirty="0">
                <a:latin typeface="Arial" charset="0"/>
              </a:rPr>
              <a:t>		DEY			; 1 cycle</a:t>
            </a:r>
          </a:p>
          <a:p>
            <a:r>
              <a:rPr lang="en-US" altLang="en-US" sz="1800" dirty="0">
                <a:latin typeface="Arial" charset="0"/>
              </a:rPr>
              <a:t>		BNE	</a:t>
            </a:r>
            <a:r>
              <a:rPr lang="en-US" altLang="en-US" sz="1800" dirty="0" err="1">
                <a:latin typeface="Arial" charset="0"/>
              </a:rPr>
              <a:t>dly</a:t>
            </a:r>
            <a:r>
              <a:rPr lang="en-US" altLang="en-US" sz="1800" dirty="0">
                <a:latin typeface="Arial" charset="0"/>
              </a:rPr>
              <a:t>		; 3 cycles</a:t>
            </a:r>
          </a:p>
          <a:p>
            <a:r>
              <a:rPr lang="en-US" altLang="en-US" sz="1800" dirty="0">
                <a:latin typeface="Arial" charset="0"/>
              </a:rPr>
              <a:t>		RTS</a:t>
            </a:r>
          </a:p>
        </p:txBody>
      </p:sp>
      <p:sp>
        <p:nvSpPr>
          <p:cNvPr id="89092" name="Rectangle 7"/>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9093" name="Rectangle 8"/>
          <p:cNvSpPr>
            <a:spLocks noChangeArrowheads="1"/>
          </p:cNvSpPr>
          <p:nvPr/>
        </p:nvSpPr>
        <p:spPr bwMode="auto">
          <a:xfrm>
            <a:off x="228600" y="35814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C00000"/>
              </a:buClr>
              <a:buFont typeface="Wingdings" pitchFamily="2" charset="2"/>
              <a:buChar char="Ø"/>
            </a:pPr>
            <a:r>
              <a:rPr lang="en-US" altLang="en-US" dirty="0"/>
              <a:t>The procedure for writing a byte to the LCD data register is as follows:</a:t>
            </a:r>
          </a:p>
          <a:p>
            <a:pPr lvl="2">
              <a:spcBef>
                <a:spcPct val="20000"/>
              </a:spcBef>
              <a:buClr>
                <a:srgbClr val="C00000"/>
              </a:buClr>
              <a:buFont typeface="Wingdings" pitchFamily="2" charset="2"/>
              <a:buAutoNum type="arabicPeriod"/>
            </a:pPr>
            <a:r>
              <a:rPr lang="en-US" altLang="en-US" sz="2000" dirty="0"/>
              <a:t>Pull the RS signal to high.</a:t>
            </a:r>
          </a:p>
          <a:p>
            <a:pPr lvl="2">
              <a:spcBef>
                <a:spcPct val="20000"/>
              </a:spcBef>
              <a:buClr>
                <a:srgbClr val="C00000"/>
              </a:buClr>
              <a:buFont typeface="Wingdings" pitchFamily="2" charset="2"/>
              <a:buAutoNum type="arabicPeriod"/>
            </a:pPr>
            <a:r>
              <a:rPr lang="en-US" altLang="en-US" sz="2000" dirty="0"/>
              <a:t>Pull the R/W signal to low.</a:t>
            </a:r>
          </a:p>
          <a:p>
            <a:pPr lvl="2">
              <a:spcBef>
                <a:spcPct val="20000"/>
              </a:spcBef>
              <a:buClr>
                <a:srgbClr val="C00000"/>
              </a:buClr>
              <a:buFont typeface="Wingdings" pitchFamily="2" charset="2"/>
              <a:buAutoNum type="arabicPeriod"/>
            </a:pPr>
            <a:r>
              <a:rPr lang="en-US" altLang="en-US" sz="2000" dirty="0"/>
              <a:t>Pull the E signal to high.</a:t>
            </a:r>
          </a:p>
          <a:p>
            <a:pPr lvl="2">
              <a:spcBef>
                <a:spcPct val="20000"/>
              </a:spcBef>
              <a:buClr>
                <a:srgbClr val="C00000"/>
              </a:buClr>
              <a:buFont typeface="Wingdings" pitchFamily="2" charset="2"/>
              <a:buAutoNum type="arabicPeriod"/>
            </a:pPr>
            <a:r>
              <a:rPr lang="en-US" altLang="en-US" sz="2000" dirty="0"/>
              <a:t>Output data to the I/O port attached to the LCD data bus. </a:t>
            </a:r>
          </a:p>
          <a:p>
            <a:pPr lvl="2">
              <a:spcBef>
                <a:spcPct val="20000"/>
              </a:spcBef>
              <a:buClr>
                <a:srgbClr val="C00000"/>
              </a:buClr>
              <a:buFont typeface="Wingdings" pitchFamily="2" charset="2"/>
              <a:buAutoNum type="arabicPeriod"/>
            </a:pPr>
            <a:r>
              <a:rPr lang="en-US" altLang="en-US" sz="2000" dirty="0"/>
              <a:t>Pull the E signal to low and make sure that the internal operation is complete.</a:t>
            </a:r>
          </a:p>
        </p:txBody>
      </p:sp>
      <p:sp>
        <p:nvSpPr>
          <p:cNvPr id="8909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8909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8909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F51B46A9-3667-432D-8446-9DAA0BD55E5A}" type="slidenum">
              <a:rPr lang="en-US" altLang="en-US" sz="1600">
                <a:solidFill>
                  <a:srgbClr val="C00000"/>
                </a:solidFill>
              </a:rPr>
              <a:pPr/>
              <a:t>82</a:t>
            </a:fld>
            <a:endParaRPr lang="en-US" altLang="en-US" sz="1600" b="0" i="0">
              <a:solidFill>
                <a:srgbClr val="C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90115" name="Text Box 14"/>
          <p:cNvSpPr txBox="1">
            <a:spLocks noChangeArrowheads="1"/>
          </p:cNvSpPr>
          <p:nvPr/>
        </p:nvSpPr>
        <p:spPr bwMode="auto">
          <a:xfrm>
            <a:off x="304800" y="533400"/>
            <a:ext cx="8686800" cy="6088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putc2lcd		PSHA			; save the command in stack</a:t>
            </a:r>
          </a:p>
          <a:p>
            <a:pPr>
              <a:lnSpc>
                <a:spcPct val="80000"/>
              </a:lnSpc>
              <a:spcBef>
                <a:spcPct val="20000"/>
              </a:spcBef>
            </a:pPr>
            <a:r>
              <a:rPr lang="en-US" altLang="en-US" sz="1800">
                <a:latin typeface="Arial" charset="0"/>
              </a:rPr>
              <a:t>		BSET	PORTK,RS	; select LCD data register</a:t>
            </a:r>
          </a:p>
          <a:p>
            <a:pPr>
              <a:lnSpc>
                <a:spcPct val="80000"/>
              </a:lnSpc>
              <a:spcBef>
                <a:spcPct val="20000"/>
              </a:spcBef>
            </a:pPr>
            <a:r>
              <a:rPr lang="en-US" altLang="en-US" sz="1800">
                <a:latin typeface="Arial" charset="0"/>
              </a:rPr>
              <a:t>		BSET	PORTK,E	; pull the E signal high</a:t>
            </a:r>
          </a:p>
          <a:p>
            <a:pPr>
              <a:lnSpc>
                <a:spcPct val="80000"/>
              </a:lnSpc>
              <a:spcBef>
                <a:spcPct val="20000"/>
              </a:spcBef>
            </a:pPr>
            <a:r>
              <a:rPr lang="en-US" altLang="en-US" sz="1800">
                <a:latin typeface="Arial" charset="0"/>
              </a:rPr>
              <a:t>		ANDA	#$F0		; clear the lower 4 bits</a:t>
            </a:r>
          </a:p>
          <a:p>
            <a:pPr>
              <a:lnSpc>
                <a:spcPct val="80000"/>
              </a:lnSpc>
              <a:spcBef>
                <a:spcPct val="20000"/>
              </a:spcBef>
            </a:pPr>
            <a:r>
              <a:rPr lang="en-US" altLang="en-US" sz="1800">
                <a:latin typeface="Arial" charset="0"/>
              </a:rPr>
              <a:t>		LSRA			; match the upper four bits</a:t>
            </a:r>
          </a:p>
          <a:p>
            <a:pPr>
              <a:lnSpc>
                <a:spcPct val="80000"/>
              </a:lnSpc>
              <a:spcBef>
                <a:spcPct val="20000"/>
              </a:spcBef>
            </a:pPr>
            <a:r>
              <a:rPr lang="en-US" altLang="en-US" sz="1800">
                <a:latin typeface="Arial" charset="0"/>
              </a:rPr>
              <a:t>		LSRA			 ; with the LCD data pins</a:t>
            </a:r>
          </a:p>
          <a:p>
            <a:pPr>
              <a:lnSpc>
                <a:spcPct val="80000"/>
              </a:lnSpc>
              <a:spcBef>
                <a:spcPct val="20000"/>
              </a:spcBef>
            </a:pPr>
            <a:r>
              <a:rPr lang="en-US" altLang="en-US" sz="1800">
                <a:latin typeface="Arial" charset="0"/>
              </a:rPr>
              <a:t>		ORAA	#$03		; keep E &amp; RS signals unchanged</a:t>
            </a:r>
          </a:p>
          <a:p>
            <a:pPr>
              <a:lnSpc>
                <a:spcPct val="80000"/>
              </a:lnSpc>
              <a:spcBef>
                <a:spcPct val="20000"/>
              </a:spcBef>
            </a:pPr>
            <a:r>
              <a:rPr lang="en-US" altLang="en-US" sz="1800">
                <a:latin typeface="Arial" charset="0"/>
              </a:rPr>
              <a:t>		STAA	PORTK		; send the upper 4-bit along w/ RS &amp; E</a:t>
            </a:r>
          </a:p>
          <a:p>
            <a:pPr>
              <a:lnSpc>
                <a:spcPct val="80000"/>
              </a:lnSpc>
              <a:spcBef>
                <a:spcPct val="20000"/>
              </a:spcBef>
            </a:pPr>
            <a:r>
              <a:rPr lang="en-US" altLang="en-US" sz="1800">
                <a:latin typeface="Arial" charset="0"/>
              </a:rPr>
              <a:t>		NOP			; extend the duration of E pulse</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BCLR	PORTK,E	; pull the E signal low</a:t>
            </a:r>
          </a:p>
          <a:p>
            <a:pPr>
              <a:lnSpc>
                <a:spcPct val="80000"/>
              </a:lnSpc>
              <a:spcBef>
                <a:spcPct val="20000"/>
              </a:spcBef>
            </a:pPr>
            <a:r>
              <a:rPr lang="en-US" altLang="en-US" sz="1800">
                <a:latin typeface="Arial" charset="0"/>
              </a:rPr>
              <a:t>		PULA			; retrieve the LCD command</a:t>
            </a:r>
          </a:p>
          <a:p>
            <a:pPr>
              <a:lnSpc>
                <a:spcPct val="80000"/>
              </a:lnSpc>
              <a:spcBef>
                <a:spcPct val="20000"/>
              </a:spcBef>
            </a:pPr>
            <a:r>
              <a:rPr lang="en-US" altLang="en-US" sz="1800">
                <a:latin typeface="Arial" charset="0"/>
              </a:rPr>
              <a:t>		ANDA	#$0F		; clear the upper four bits</a:t>
            </a:r>
          </a:p>
          <a:p>
            <a:pPr>
              <a:lnSpc>
                <a:spcPct val="80000"/>
              </a:lnSpc>
              <a:spcBef>
                <a:spcPct val="20000"/>
              </a:spcBef>
            </a:pPr>
            <a:r>
              <a:rPr lang="en-US" altLang="en-US" sz="1800">
                <a:latin typeface="Arial" charset="0"/>
              </a:rPr>
              <a:t>		LSLA			; match the lower four bits</a:t>
            </a:r>
          </a:p>
          <a:p>
            <a:pPr>
              <a:lnSpc>
                <a:spcPct val="80000"/>
              </a:lnSpc>
              <a:spcBef>
                <a:spcPct val="20000"/>
              </a:spcBef>
            </a:pPr>
            <a:r>
              <a:rPr lang="en-US" altLang="en-US" sz="1800">
                <a:latin typeface="Arial" charset="0"/>
              </a:rPr>
              <a:t>		LSLA			 ; with the LCD data pins</a:t>
            </a:r>
          </a:p>
          <a:p>
            <a:pPr>
              <a:lnSpc>
                <a:spcPct val="80000"/>
              </a:lnSpc>
              <a:spcBef>
                <a:spcPct val="20000"/>
              </a:spcBef>
            </a:pPr>
            <a:r>
              <a:rPr lang="en-US" altLang="en-US" sz="1800">
                <a:latin typeface="Arial" charset="0"/>
              </a:rPr>
              <a:t>		BSET	PORTK,E	; pull the E signal high</a:t>
            </a:r>
          </a:p>
          <a:p>
            <a:pPr>
              <a:lnSpc>
                <a:spcPct val="80000"/>
              </a:lnSpc>
              <a:spcBef>
                <a:spcPct val="20000"/>
              </a:spcBef>
            </a:pPr>
            <a:r>
              <a:rPr lang="en-US" altLang="en-US" sz="1800">
                <a:latin typeface="Arial" charset="0"/>
              </a:rPr>
              <a:t>		ORAA	#$03		; keep E &amp; RS signals unchanged</a:t>
            </a:r>
          </a:p>
          <a:p>
            <a:pPr>
              <a:lnSpc>
                <a:spcPct val="80000"/>
              </a:lnSpc>
              <a:spcBef>
                <a:spcPct val="20000"/>
              </a:spcBef>
            </a:pPr>
            <a:r>
              <a:rPr lang="en-US" altLang="en-US" sz="1800">
                <a:latin typeface="Arial" charset="0"/>
              </a:rPr>
              <a:t>		STAA	PORTK		; send the lower 4-bit w/RS &amp; E</a:t>
            </a:r>
          </a:p>
          <a:p>
            <a:pPr>
              <a:lnSpc>
                <a:spcPct val="80000"/>
              </a:lnSpc>
              <a:spcBef>
                <a:spcPct val="20000"/>
              </a:spcBef>
            </a:pPr>
            <a:r>
              <a:rPr lang="en-US" altLang="en-US" sz="1800">
                <a:latin typeface="Arial" charset="0"/>
              </a:rPr>
              <a:t>		NOP			; extend the duration of E pulse </a:t>
            </a:r>
          </a:p>
          <a:p>
            <a:pPr>
              <a:lnSpc>
                <a:spcPct val="80000"/>
              </a:lnSpc>
              <a:spcBef>
                <a:spcPct val="20000"/>
              </a:spcBef>
            </a:pPr>
            <a:r>
              <a:rPr lang="en-US" altLang="en-US" sz="1800">
                <a:latin typeface="Arial" charset="0"/>
              </a:rPr>
              <a:t>		NOP			 ;</a:t>
            </a:r>
          </a:p>
          <a:p>
            <a:pPr>
              <a:lnSpc>
                <a:spcPct val="80000"/>
              </a:lnSpc>
              <a:spcBef>
                <a:spcPct val="20000"/>
              </a:spcBef>
            </a:pPr>
            <a:r>
              <a:rPr lang="en-US" altLang="en-US" sz="1800">
                <a:latin typeface="Arial" charset="0"/>
              </a:rPr>
              <a:t>		NOP			  ;	</a:t>
            </a:r>
          </a:p>
        </p:txBody>
      </p:sp>
      <p:sp>
        <p:nvSpPr>
          <p:cNvPr id="9011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011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01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4631E635-F33C-4B92-982B-EF1D0C61B9AA}" type="slidenum">
              <a:rPr lang="en-US" altLang="en-US" sz="1600">
                <a:solidFill>
                  <a:srgbClr val="C00000"/>
                </a:solidFill>
              </a:rPr>
              <a:pPr/>
              <a:t>83</a:t>
            </a:fld>
            <a:endParaRPr lang="en-US" altLang="en-US" sz="1600" b="0" i="0">
              <a:solidFill>
                <a:srgbClr val="C00000"/>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91139" name="Text Box 7"/>
          <p:cNvSpPr txBox="1">
            <a:spLocks noChangeArrowheads="1"/>
          </p:cNvSpPr>
          <p:nvPr/>
        </p:nvSpPr>
        <p:spPr bwMode="auto">
          <a:xfrm>
            <a:off x="304800" y="533400"/>
            <a:ext cx="8686800" cy="1693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		BCLR	PORTK,E	; clear E signal to comp. operation</a:t>
            </a:r>
          </a:p>
          <a:p>
            <a:pPr>
              <a:lnSpc>
                <a:spcPct val="80000"/>
              </a:lnSpc>
              <a:spcBef>
                <a:spcPct val="20000"/>
              </a:spcBef>
            </a:pPr>
            <a:r>
              <a:rPr lang="en-US" altLang="en-US" sz="1800">
                <a:latin typeface="Arial" charset="0"/>
              </a:rPr>
              <a:t>*            Add 40 </a:t>
            </a:r>
            <a:r>
              <a:rPr lang="en-US" altLang="en-US" sz="1800">
                <a:latin typeface="Arial" charset="0"/>
                <a:sym typeface="Symbol" pitchFamily="18" charset="2"/>
              </a:rPr>
              <a:t></a:t>
            </a:r>
            <a:r>
              <a:rPr lang="en-US" altLang="en-US" sz="1800">
                <a:latin typeface="Arial" charset="0"/>
              </a:rPr>
              <a:t>s delay to complete the internal operation</a:t>
            </a:r>
          </a:p>
          <a:p>
            <a:pPr>
              <a:lnSpc>
                <a:spcPct val="80000"/>
              </a:lnSpc>
              <a:spcBef>
                <a:spcPct val="20000"/>
              </a:spcBef>
            </a:pPr>
            <a:r>
              <a:rPr lang="en-US" altLang="en-US" sz="1800">
                <a:latin typeface="Arial" charset="0"/>
              </a:rPr>
              <a:t>		LDY	#240		; 240 x 4 = 960 cycles = 40 </a:t>
            </a:r>
            <a:r>
              <a:rPr lang="en-US" altLang="en-US" sz="1800">
                <a:latin typeface="Arial" charset="0"/>
                <a:sym typeface="Symbol" pitchFamily="18" charset="2"/>
              </a:rPr>
              <a:t></a:t>
            </a:r>
            <a:r>
              <a:rPr lang="en-US" altLang="en-US" sz="1800">
                <a:latin typeface="Arial" charset="0"/>
              </a:rPr>
              <a:t>s</a:t>
            </a:r>
          </a:p>
          <a:p>
            <a:pPr>
              <a:lnSpc>
                <a:spcPct val="80000"/>
              </a:lnSpc>
              <a:spcBef>
                <a:spcPct val="20000"/>
              </a:spcBef>
            </a:pPr>
            <a:r>
              <a:rPr lang="en-US" altLang="en-US" sz="1800">
                <a:latin typeface="Arial" charset="0"/>
              </a:rPr>
              <a:t>dly		DEY			; 1 cycle</a:t>
            </a:r>
          </a:p>
          <a:p>
            <a:pPr>
              <a:lnSpc>
                <a:spcPct val="80000"/>
              </a:lnSpc>
              <a:spcBef>
                <a:spcPct val="20000"/>
              </a:spcBef>
            </a:pPr>
            <a:r>
              <a:rPr lang="en-US" altLang="en-US" sz="1800">
                <a:latin typeface="Arial" charset="0"/>
              </a:rPr>
              <a:t>		BNE	dly		; 3 cycles</a:t>
            </a:r>
          </a:p>
          <a:p>
            <a:pPr>
              <a:lnSpc>
                <a:spcPct val="80000"/>
              </a:lnSpc>
              <a:spcBef>
                <a:spcPct val="20000"/>
              </a:spcBef>
            </a:pPr>
            <a:r>
              <a:rPr lang="en-US" altLang="en-US" sz="1800">
                <a:latin typeface="Arial" charset="0"/>
              </a:rPr>
              <a:t>		RTS</a:t>
            </a:r>
          </a:p>
        </p:txBody>
      </p:sp>
      <p:sp>
        <p:nvSpPr>
          <p:cNvPr id="91140" name="Rectangle 8"/>
          <p:cNvSpPr>
            <a:spLocks noChangeArrowheads="1"/>
          </p:cNvSpPr>
          <p:nvPr/>
        </p:nvSpPr>
        <p:spPr bwMode="auto">
          <a:xfrm>
            <a:off x="152400" y="26670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603000"/>
              </a:buClr>
              <a:buFont typeface="Wingdings" pitchFamily="2" charset="2"/>
              <a:buNone/>
            </a:pPr>
            <a:r>
              <a:rPr lang="en-US" altLang="en-US"/>
              <a:t>	The subroutine that outputs a NULL-terminated string pointed to by the index register X is as follows:</a:t>
            </a:r>
          </a:p>
        </p:txBody>
      </p:sp>
      <p:sp>
        <p:nvSpPr>
          <p:cNvPr id="91141" name="Text Box 9"/>
          <p:cNvSpPr txBox="1">
            <a:spLocks noChangeArrowheads="1"/>
          </p:cNvSpPr>
          <p:nvPr/>
        </p:nvSpPr>
        <p:spPr bwMode="auto">
          <a:xfrm>
            <a:off x="152400" y="4000500"/>
            <a:ext cx="88392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pPr>
            <a:r>
              <a:rPr lang="en-US" altLang="en-US" sz="1800">
                <a:latin typeface="Arial" charset="0"/>
              </a:rPr>
              <a:t>puts2lcd		LDAA	1,X+		; get a character from string</a:t>
            </a:r>
          </a:p>
          <a:p>
            <a:pPr>
              <a:lnSpc>
                <a:spcPct val="90000"/>
              </a:lnSpc>
              <a:spcBef>
                <a:spcPct val="20000"/>
              </a:spcBef>
            </a:pPr>
            <a:r>
              <a:rPr lang="en-US" altLang="en-US" sz="1800">
                <a:latin typeface="Arial" charset="0"/>
              </a:rPr>
              <a:t>		BEQ 	done_puts	; reach NULL character?</a:t>
            </a:r>
          </a:p>
          <a:p>
            <a:pPr>
              <a:lnSpc>
                <a:spcPct val="90000"/>
              </a:lnSpc>
              <a:spcBef>
                <a:spcPct val="20000"/>
              </a:spcBef>
            </a:pPr>
            <a:r>
              <a:rPr lang="en-US" altLang="en-US" sz="1800">
                <a:latin typeface="Arial" charset="0"/>
              </a:rPr>
              <a:t>		JSR	putc2lcd		; if not, output to screen</a:t>
            </a:r>
          </a:p>
          <a:p>
            <a:pPr>
              <a:lnSpc>
                <a:spcPct val="90000"/>
              </a:lnSpc>
              <a:spcBef>
                <a:spcPct val="20000"/>
              </a:spcBef>
            </a:pPr>
            <a:r>
              <a:rPr lang="en-US" altLang="en-US" sz="1800">
                <a:latin typeface="Arial" charset="0"/>
              </a:rPr>
              <a:t>		JMP	puts2lcd		; continue till whole string is outputed</a:t>
            </a:r>
          </a:p>
          <a:p>
            <a:pPr>
              <a:lnSpc>
                <a:spcPct val="90000"/>
              </a:lnSpc>
              <a:spcBef>
                <a:spcPct val="20000"/>
              </a:spcBef>
            </a:pPr>
            <a:r>
              <a:rPr lang="en-US" altLang="en-US" sz="1800">
                <a:latin typeface="Arial" charset="0"/>
              </a:rPr>
              <a:t>done_puts		RTS	</a:t>
            </a:r>
          </a:p>
        </p:txBody>
      </p:sp>
      <p:sp>
        <p:nvSpPr>
          <p:cNvPr id="9114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114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114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939A0DA5-4165-4D81-A6D6-822E0729AD16}" type="slidenum">
              <a:rPr lang="en-US" altLang="en-US" sz="1600">
                <a:solidFill>
                  <a:srgbClr val="C00000"/>
                </a:solidFill>
              </a:rPr>
              <a:pPr/>
              <a:t>84</a:t>
            </a:fld>
            <a:endParaRPr lang="en-US" altLang="en-US" sz="1600" b="0" i="0">
              <a:solidFill>
                <a:srgbClr val="C00000"/>
              </a:solidFill>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u="sng">
                <a:solidFill>
                  <a:srgbClr val="C00000"/>
                </a:solidFill>
              </a:rPr>
              <a:t>Interfacing with LCD </a:t>
            </a:r>
            <a:r>
              <a:rPr lang="en-US" altLang="en-US" sz="1600" i="1" u="sng">
                <a:solidFill>
                  <a:srgbClr val="C00000"/>
                </a:solidFill>
              </a:rPr>
              <a:t>cont’d …</a:t>
            </a:r>
            <a:r>
              <a:rPr lang="en-US" altLang="en-US" sz="1600" u="sng">
                <a:solidFill>
                  <a:srgbClr val="C00000"/>
                </a:solidFill>
              </a:rPr>
              <a:t> </a:t>
            </a:r>
          </a:p>
        </p:txBody>
      </p:sp>
      <p:sp>
        <p:nvSpPr>
          <p:cNvPr id="896074" name="Text Box 74"/>
          <p:cNvSpPr txBox="1">
            <a:spLocks noChangeArrowheads="1"/>
          </p:cNvSpPr>
          <p:nvPr/>
        </p:nvSpPr>
        <p:spPr bwMode="auto">
          <a:xfrm>
            <a:off x="304800" y="1930400"/>
            <a:ext cx="8686800" cy="416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#include		“C:\Dragon12\examples\Reg9s12.h”</a:t>
            </a:r>
          </a:p>
          <a:p>
            <a:pPr>
              <a:lnSpc>
                <a:spcPct val="80000"/>
              </a:lnSpc>
              <a:spcBef>
                <a:spcPct val="20000"/>
              </a:spcBef>
            </a:pPr>
            <a:r>
              <a:rPr lang="en-US" altLang="en-US" sz="1800">
                <a:latin typeface="Arial" charset="0"/>
              </a:rPr>
              <a:t>		ORG	$1000		</a:t>
            </a:r>
          </a:p>
          <a:p>
            <a:pPr>
              <a:lnSpc>
                <a:spcPct val="80000"/>
              </a:lnSpc>
              <a:spcBef>
                <a:spcPct val="20000"/>
              </a:spcBef>
            </a:pPr>
            <a:r>
              <a:rPr lang="en-US" altLang="en-US" sz="1800">
                <a:latin typeface="Arial" charset="0"/>
              </a:rPr>
              <a:t>		JSR	openlcd		; initialize the LCD</a:t>
            </a:r>
          </a:p>
          <a:p>
            <a:pPr>
              <a:lnSpc>
                <a:spcPct val="80000"/>
              </a:lnSpc>
              <a:spcBef>
                <a:spcPct val="20000"/>
              </a:spcBef>
            </a:pPr>
            <a:r>
              <a:rPr lang="en-US" altLang="en-US" sz="1800">
                <a:latin typeface="Arial" charset="0"/>
              </a:rPr>
              <a:t>		LDX	#msg1_lcd	; point to 1</a:t>
            </a:r>
            <a:r>
              <a:rPr lang="en-US" altLang="en-US" sz="1800" baseline="30000">
                <a:latin typeface="Arial" charset="0"/>
              </a:rPr>
              <a:t>st</a:t>
            </a:r>
            <a:r>
              <a:rPr lang="en-US" altLang="en-US" sz="1800">
                <a:latin typeface="Arial" charset="0"/>
              </a:rPr>
              <a:t> message</a:t>
            </a:r>
          </a:p>
          <a:p>
            <a:pPr>
              <a:lnSpc>
                <a:spcPct val="80000"/>
              </a:lnSpc>
              <a:spcBef>
                <a:spcPct val="20000"/>
              </a:spcBef>
            </a:pPr>
            <a:r>
              <a:rPr lang="en-US" altLang="en-US" sz="1800">
                <a:latin typeface="Arial" charset="0"/>
              </a:rPr>
              <a:t>		JSR	puts2lcd		; output it to LCD screen</a:t>
            </a:r>
          </a:p>
          <a:p>
            <a:pPr>
              <a:lnSpc>
                <a:spcPct val="80000"/>
              </a:lnSpc>
              <a:spcBef>
                <a:spcPct val="20000"/>
              </a:spcBef>
            </a:pPr>
            <a:r>
              <a:rPr lang="en-US" altLang="en-US" sz="1800">
                <a:latin typeface="Arial" charset="0"/>
              </a:rPr>
              <a:t>		LDAA	#$C0		; move the cursor to 2</a:t>
            </a:r>
            <a:r>
              <a:rPr lang="en-US" altLang="en-US" sz="1800" baseline="30000">
                <a:latin typeface="Arial" charset="0"/>
              </a:rPr>
              <a:t>nd</a:t>
            </a:r>
            <a:r>
              <a:rPr lang="en-US" altLang="en-US" sz="1800">
                <a:latin typeface="Arial" charset="0"/>
              </a:rPr>
              <a:t> row</a:t>
            </a:r>
          </a:p>
          <a:p>
            <a:pPr>
              <a:lnSpc>
                <a:spcPct val="80000"/>
              </a:lnSpc>
              <a:spcBef>
                <a:spcPct val="20000"/>
              </a:spcBef>
            </a:pPr>
            <a:r>
              <a:rPr lang="en-US" altLang="en-US" sz="1800">
                <a:latin typeface="Arial" charset="0"/>
              </a:rPr>
              <a:t>		JSR	cmd2lcd		 ; </a:t>
            </a:r>
          </a:p>
          <a:p>
            <a:pPr>
              <a:lnSpc>
                <a:spcPct val="80000"/>
              </a:lnSpc>
              <a:spcBef>
                <a:spcPct val="20000"/>
              </a:spcBef>
            </a:pPr>
            <a:r>
              <a:rPr lang="en-US" altLang="en-US" sz="1800">
                <a:latin typeface="Arial" charset="0"/>
              </a:rPr>
              <a:t>		LDX	#msg2_lcd	; point to 2</a:t>
            </a:r>
            <a:r>
              <a:rPr lang="en-US" altLang="en-US" sz="1800" baseline="30000">
                <a:latin typeface="Arial" charset="0"/>
              </a:rPr>
              <a:t>nd</a:t>
            </a:r>
            <a:r>
              <a:rPr lang="en-US" altLang="en-US" sz="1800">
                <a:latin typeface="Arial" charset="0"/>
              </a:rPr>
              <a:t> message</a:t>
            </a:r>
          </a:p>
          <a:p>
            <a:pPr>
              <a:lnSpc>
                <a:spcPct val="80000"/>
              </a:lnSpc>
              <a:spcBef>
                <a:spcPct val="20000"/>
              </a:spcBef>
            </a:pPr>
            <a:r>
              <a:rPr lang="en-US" altLang="en-US" sz="1800">
                <a:latin typeface="Arial" charset="0"/>
              </a:rPr>
              <a:t>		JSR	puts2lcd		 ; 	</a:t>
            </a:r>
          </a:p>
          <a:p>
            <a:pPr>
              <a:lnSpc>
                <a:spcPct val="80000"/>
              </a:lnSpc>
              <a:spcBef>
                <a:spcPct val="20000"/>
              </a:spcBef>
            </a:pPr>
            <a:r>
              <a:rPr lang="en-US" altLang="en-US" sz="1800">
                <a:latin typeface="Arial" charset="0"/>
              </a:rPr>
              <a:t>		SWI			</a:t>
            </a:r>
          </a:p>
          <a:p>
            <a:pPr>
              <a:lnSpc>
                <a:spcPct val="80000"/>
              </a:lnSpc>
              <a:spcBef>
                <a:spcPct val="20000"/>
              </a:spcBef>
            </a:pPr>
            <a:r>
              <a:rPr lang="en-US" altLang="en-US" sz="1800">
                <a:latin typeface="Arial" charset="0"/>
              </a:rPr>
              <a:t>					 </a:t>
            </a:r>
          </a:p>
          <a:p>
            <a:pPr>
              <a:lnSpc>
                <a:spcPct val="80000"/>
              </a:lnSpc>
              <a:spcBef>
                <a:spcPct val="20000"/>
              </a:spcBef>
            </a:pPr>
            <a:r>
              <a:rPr lang="en-US" altLang="en-US" sz="1800">
                <a:latin typeface="Arial" charset="0"/>
              </a:rPr>
              <a:t>msg1_lcd	FCC	‘Hello world!’			</a:t>
            </a:r>
          </a:p>
          <a:p>
            <a:pPr>
              <a:lnSpc>
                <a:spcPct val="80000"/>
              </a:lnSpc>
              <a:spcBef>
                <a:spcPct val="20000"/>
              </a:spcBef>
            </a:pPr>
            <a:r>
              <a:rPr lang="en-US" altLang="en-US" sz="1800">
                <a:latin typeface="Arial" charset="0"/>
              </a:rPr>
              <a:t>		DC.B	0		</a:t>
            </a:r>
          </a:p>
          <a:p>
            <a:pPr>
              <a:lnSpc>
                <a:spcPct val="80000"/>
              </a:lnSpc>
              <a:spcBef>
                <a:spcPct val="20000"/>
              </a:spcBef>
            </a:pPr>
            <a:r>
              <a:rPr lang="en-US" altLang="en-US" sz="1800">
                <a:latin typeface="Arial" charset="0"/>
              </a:rPr>
              <a:t>msg2_lcd	FCC	‘I am ready!’		</a:t>
            </a:r>
          </a:p>
          <a:p>
            <a:pPr>
              <a:lnSpc>
                <a:spcPct val="80000"/>
              </a:lnSpc>
              <a:spcBef>
                <a:spcPct val="20000"/>
              </a:spcBef>
            </a:pPr>
            <a:r>
              <a:rPr lang="en-US" altLang="en-US" sz="1800">
                <a:latin typeface="Arial" charset="0"/>
              </a:rPr>
              <a:t>		DC.B	0		; clear the upper four bits</a:t>
            </a:r>
          </a:p>
        </p:txBody>
      </p:sp>
      <p:sp>
        <p:nvSpPr>
          <p:cNvPr id="92164" name="Text Box 75"/>
          <p:cNvSpPr txBox="1">
            <a:spLocks noChangeArrowheads="1"/>
          </p:cNvSpPr>
          <p:nvPr/>
        </p:nvSpPr>
        <p:spPr bwMode="auto">
          <a:xfrm>
            <a:off x="304800" y="465138"/>
            <a:ext cx="8686800" cy="1089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spcBef>
                <a:spcPct val="20000"/>
              </a:spcBef>
            </a:pPr>
            <a:r>
              <a:rPr lang="en-US" altLang="en-US" sz="1800">
                <a:latin typeface="Arial" charset="0"/>
              </a:rPr>
              <a:t>Write an assembly program to test the previous four subroutines by displaying the following messages on two lines:</a:t>
            </a:r>
          </a:p>
          <a:p>
            <a:pPr>
              <a:lnSpc>
                <a:spcPct val="80000"/>
              </a:lnSpc>
              <a:spcBef>
                <a:spcPct val="20000"/>
              </a:spcBef>
            </a:pPr>
            <a:r>
              <a:rPr lang="en-US" altLang="en-US" sz="1800">
                <a:latin typeface="Arial" charset="0"/>
              </a:rPr>
              <a:t>Hello world!</a:t>
            </a:r>
          </a:p>
          <a:p>
            <a:pPr>
              <a:lnSpc>
                <a:spcPct val="80000"/>
              </a:lnSpc>
              <a:spcBef>
                <a:spcPct val="20000"/>
              </a:spcBef>
            </a:pPr>
            <a:r>
              <a:rPr lang="en-US" altLang="en-US" sz="1800">
                <a:latin typeface="Arial" charset="0"/>
              </a:rPr>
              <a:t>I am ready!</a:t>
            </a:r>
          </a:p>
        </p:txBody>
      </p:sp>
      <p:sp>
        <p:nvSpPr>
          <p:cNvPr id="9216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21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21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34060675-E9F6-4BF2-8D6E-8BD8FD85826D}" type="slidenum">
              <a:rPr lang="en-US" altLang="en-US" sz="1600">
                <a:solidFill>
                  <a:srgbClr val="C00000"/>
                </a:solidFill>
              </a:rPr>
              <a:pPr/>
              <a:t>85</a:t>
            </a:fld>
            <a:endParaRPr lang="en-US" altLang="en-US" sz="1600" b="0" i="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6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7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4"/>
          <p:cNvSpPr txBox="1">
            <a:spLocks noChangeArrowheads="1"/>
          </p:cNvSpPr>
          <p:nvPr/>
        </p:nvSpPr>
        <p:spPr bwMode="auto">
          <a:xfrm>
            <a:off x="228600" y="76200"/>
            <a:ext cx="8686800" cy="64627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Arial" charset="0"/>
                <a:cs typeface="Arial" charset="0"/>
              </a:rPr>
              <a:t>cmd2lcd	PSHA			; save the command in stack</a:t>
            </a:r>
          </a:p>
          <a:p>
            <a:r>
              <a:rPr lang="en-US" altLang="en-US" sz="1800">
                <a:latin typeface="Arial" charset="0"/>
                <a:cs typeface="Arial" charset="0"/>
              </a:rPr>
              <a:t>	BCLR	PORTK,RS	; select the instruction register</a:t>
            </a:r>
          </a:p>
          <a:p>
            <a:r>
              <a:rPr lang="en-US" altLang="en-US" sz="1800">
                <a:latin typeface="Arial" charset="0"/>
                <a:cs typeface="Arial" charset="0"/>
              </a:rPr>
              <a:t>	BSET	PORTK,E	; pull the E signal high</a:t>
            </a:r>
          </a:p>
          <a:p>
            <a:r>
              <a:rPr lang="en-US" altLang="en-US" sz="1800">
                <a:latin typeface="Arial" charset="0"/>
                <a:cs typeface="Arial" charset="0"/>
              </a:rPr>
              <a:t>	ANDA	#$F0		; clear the lower 4 bits</a:t>
            </a:r>
          </a:p>
          <a:p>
            <a:r>
              <a:rPr lang="en-US" altLang="en-US" sz="1800">
                <a:latin typeface="Arial" charset="0"/>
                <a:cs typeface="Arial" charset="0"/>
              </a:rPr>
              <a:t>	LSRA			; match the upper four bits</a:t>
            </a:r>
          </a:p>
          <a:p>
            <a:r>
              <a:rPr lang="en-US" altLang="en-US" sz="1800">
                <a:latin typeface="Arial" charset="0"/>
                <a:cs typeface="Arial" charset="0"/>
              </a:rPr>
              <a:t>	LSRA			 ; with the LCD data pins</a:t>
            </a:r>
          </a:p>
          <a:p>
            <a:r>
              <a:rPr lang="en-US" altLang="en-US" sz="1800">
                <a:latin typeface="Arial" charset="0"/>
                <a:cs typeface="Arial" charset="0"/>
              </a:rPr>
              <a:t>	ORAA	#E		; Maintain the E signal value</a:t>
            </a:r>
          </a:p>
          <a:p>
            <a:r>
              <a:rPr lang="en-US" altLang="en-US" sz="1800">
                <a:latin typeface="Arial" charset="0"/>
                <a:cs typeface="Arial" charset="0"/>
              </a:rPr>
              <a:t>	STAA	PORTK		; send the command along w/ RS &amp; E</a:t>
            </a:r>
          </a:p>
          <a:p>
            <a:r>
              <a:rPr lang="en-US" altLang="en-US" sz="1800">
                <a:latin typeface="Arial" charset="0"/>
                <a:cs typeface="Arial" charset="0"/>
              </a:rPr>
              <a:t>	NOP			; extend the duration of E pulse</a:t>
            </a:r>
          </a:p>
          <a:p>
            <a:r>
              <a:rPr lang="en-US" altLang="en-US" sz="1800">
                <a:latin typeface="Arial" charset="0"/>
                <a:cs typeface="Arial" charset="0"/>
              </a:rPr>
              <a:t>	NOP			 ;</a:t>
            </a:r>
          </a:p>
          <a:p>
            <a:r>
              <a:rPr lang="en-US" altLang="en-US" sz="1800">
                <a:latin typeface="Arial" charset="0"/>
                <a:cs typeface="Arial" charset="0"/>
              </a:rPr>
              <a:t>	NOP			  ;</a:t>
            </a:r>
          </a:p>
          <a:p>
            <a:r>
              <a:rPr lang="en-US" altLang="en-US" sz="1800">
                <a:latin typeface="Arial" charset="0"/>
                <a:cs typeface="Arial" charset="0"/>
              </a:rPr>
              <a:t>	BCLR	PORTK,E		; pull the E signal low</a:t>
            </a:r>
          </a:p>
          <a:p>
            <a:r>
              <a:rPr lang="en-US" altLang="en-US" sz="1800">
                <a:latin typeface="Arial" charset="0"/>
                <a:cs typeface="Arial" charset="0"/>
              </a:rPr>
              <a:t>	PULA			; retrieve the LCD command</a:t>
            </a:r>
          </a:p>
          <a:p>
            <a:r>
              <a:rPr lang="en-US" altLang="en-US" sz="1800">
                <a:latin typeface="Arial" charset="0"/>
                <a:cs typeface="Arial" charset="0"/>
              </a:rPr>
              <a:t>	ANDA	#$0F		; clear the upper four bits</a:t>
            </a:r>
          </a:p>
          <a:p>
            <a:r>
              <a:rPr lang="en-US" altLang="en-US" sz="1800">
                <a:latin typeface="Arial" charset="0"/>
                <a:cs typeface="Arial" charset="0"/>
              </a:rPr>
              <a:t>	LSLA			; match the lower four bits</a:t>
            </a:r>
          </a:p>
          <a:p>
            <a:r>
              <a:rPr lang="en-US" altLang="en-US" sz="1800">
                <a:latin typeface="Arial" charset="0"/>
                <a:cs typeface="Arial" charset="0"/>
              </a:rPr>
              <a:t>	LSLA			 ; with the LCD data pins</a:t>
            </a:r>
          </a:p>
          <a:p>
            <a:r>
              <a:rPr lang="en-US" altLang="en-US" sz="1800">
                <a:latin typeface="Arial" charset="0"/>
                <a:cs typeface="Arial" charset="0"/>
              </a:rPr>
              <a:t>	BSET	PORTK,E		; pull the E signal high</a:t>
            </a:r>
          </a:p>
          <a:p>
            <a:r>
              <a:rPr lang="en-US" altLang="en-US" sz="1800">
                <a:latin typeface="Arial" charset="0"/>
                <a:cs typeface="Arial" charset="0"/>
              </a:rPr>
              <a:t>	ORAA	#E		; maintain the E signal value</a:t>
            </a:r>
          </a:p>
          <a:p>
            <a:r>
              <a:rPr lang="en-US" altLang="en-US" sz="1800">
                <a:latin typeface="Arial" charset="0"/>
                <a:cs typeface="Arial" charset="0"/>
              </a:rPr>
              <a:t>	STAA	PORTK		; send the lower 4-bit w/RS &amp; E</a:t>
            </a:r>
          </a:p>
          <a:p>
            <a:r>
              <a:rPr lang="en-US" altLang="en-US" sz="1800">
                <a:latin typeface="Arial" charset="0"/>
                <a:cs typeface="Arial" charset="0"/>
              </a:rPr>
              <a:t>	NOP			; extend the duration of E pulse</a:t>
            </a:r>
          </a:p>
          <a:p>
            <a:r>
              <a:rPr lang="en-US" altLang="en-US" sz="1800">
                <a:latin typeface="Arial" charset="0"/>
                <a:cs typeface="Arial" charset="0"/>
              </a:rPr>
              <a:t>	NOP			 ;</a:t>
            </a:r>
          </a:p>
          <a:p>
            <a:r>
              <a:rPr lang="en-US" altLang="en-US" sz="1800">
                <a:latin typeface="Arial" charset="0"/>
                <a:cs typeface="Arial" charset="0"/>
              </a:rPr>
              <a:t>	NOP			  ;</a:t>
            </a:r>
          </a:p>
          <a:p>
            <a:r>
              <a:rPr lang="en-US" altLang="en-US" sz="1800">
                <a:latin typeface="Arial" charset="0"/>
                <a:cs typeface="Arial" charset="0"/>
              </a:rPr>
              <a:t>	BCLR	PORTK,E	; clear E signal to complete the operation</a:t>
            </a:r>
          </a:p>
        </p:txBody>
      </p:sp>
      <p:sp>
        <p:nvSpPr>
          <p:cNvPr id="9421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421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42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5C632F0A-27E2-4061-AD36-2B467035E2D8}" type="slidenum">
              <a:rPr lang="en-US" altLang="en-US" sz="1600">
                <a:solidFill>
                  <a:srgbClr val="C00000"/>
                </a:solidFill>
              </a:rPr>
              <a:pPr/>
              <a:t>86</a:t>
            </a:fld>
            <a:endParaRPr lang="en-US" altLang="en-US" sz="1600" b="0" i="0">
              <a:solidFill>
                <a:srgbClr val="C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4"/>
          <p:cNvSpPr txBox="1">
            <a:spLocks noChangeArrowheads="1"/>
          </p:cNvSpPr>
          <p:nvPr/>
        </p:nvSpPr>
        <p:spPr bwMode="auto">
          <a:xfrm>
            <a:off x="457200" y="415925"/>
            <a:ext cx="8305800" cy="59086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Arial" charset="0"/>
                <a:cs typeface="Arial" charset="0"/>
              </a:rPr>
              <a:t>*            Add 40 ?s delay to complete the internal operation</a:t>
            </a:r>
          </a:p>
          <a:p>
            <a:r>
              <a:rPr lang="en-US" altLang="en-US" sz="1800">
                <a:latin typeface="Arial" charset="0"/>
                <a:cs typeface="Arial" charset="0"/>
              </a:rPr>
              <a:t>	LDY	#240		; 240 x 4 = 960 cycles = 40 micro_s</a:t>
            </a:r>
          </a:p>
          <a:p>
            <a:r>
              <a:rPr lang="en-US" altLang="en-US" sz="1800">
                <a:latin typeface="Arial" charset="0"/>
                <a:cs typeface="Arial" charset="0"/>
              </a:rPr>
              <a:t>sdly	DEY			; 1 cycle</a:t>
            </a:r>
          </a:p>
          <a:p>
            <a:r>
              <a:rPr lang="en-US" altLang="en-US" sz="1800">
                <a:latin typeface="Arial" charset="0"/>
                <a:cs typeface="Arial" charset="0"/>
              </a:rPr>
              <a:t>	BNE	sdly		; 3 cycles</a:t>
            </a:r>
          </a:p>
          <a:p>
            <a:r>
              <a:rPr lang="en-US" altLang="en-US" sz="1800">
                <a:latin typeface="Arial" charset="0"/>
                <a:cs typeface="Arial" charset="0"/>
              </a:rPr>
              <a:t>	RTS</a:t>
            </a:r>
          </a:p>
          <a:p>
            <a:endParaRPr lang="en-US" altLang="en-US" sz="1800">
              <a:latin typeface="Arial" charset="0"/>
              <a:cs typeface="Arial" charset="0"/>
            </a:endParaRPr>
          </a:p>
          <a:p>
            <a:r>
              <a:rPr lang="en-US" altLang="en-US" sz="1800">
                <a:latin typeface="Arial" charset="0"/>
                <a:cs typeface="Arial" charset="0"/>
              </a:rPr>
              <a:t>openlcd	MOVB	#$FF,DDRK	; configure port K for output</a:t>
            </a:r>
          </a:p>
          <a:p>
            <a:r>
              <a:rPr lang="en-US" altLang="en-US" sz="1800">
                <a:latin typeface="Arial" charset="0"/>
                <a:cs typeface="Arial" charset="0"/>
              </a:rPr>
              <a:t>	JSR 	d_10ms		; wait for LCD to be ready</a:t>
            </a:r>
          </a:p>
          <a:p>
            <a:r>
              <a:rPr lang="en-US" altLang="en-US" sz="1800">
                <a:latin typeface="Arial" charset="0"/>
                <a:cs typeface="Arial" charset="0"/>
              </a:rPr>
              <a:t>	LDAA	#$28		; set 4-bit data, 2-line display, 5x8 font</a:t>
            </a:r>
          </a:p>
          <a:p>
            <a:r>
              <a:rPr lang="en-US" altLang="en-US" sz="1800">
                <a:latin typeface="Arial" charset="0"/>
                <a:cs typeface="Arial" charset="0"/>
              </a:rPr>
              <a:t>	JSR	cmd2lcd		 ;</a:t>
            </a:r>
          </a:p>
          <a:p>
            <a:r>
              <a:rPr lang="en-US" altLang="en-US" sz="1800">
                <a:latin typeface="Arial" charset="0"/>
                <a:cs typeface="Arial" charset="0"/>
              </a:rPr>
              <a:t>	LDAA	#$0F		; turn on display, cursor, and blinking</a:t>
            </a:r>
          </a:p>
          <a:p>
            <a:r>
              <a:rPr lang="en-US" altLang="en-US" sz="1800">
                <a:latin typeface="Arial" charset="0"/>
                <a:cs typeface="Arial" charset="0"/>
              </a:rPr>
              <a:t>	JSR	cmd2lcd		 ;</a:t>
            </a:r>
          </a:p>
          <a:p>
            <a:r>
              <a:rPr lang="en-US" altLang="en-US" sz="1800">
                <a:latin typeface="Arial" charset="0"/>
                <a:cs typeface="Arial" charset="0"/>
              </a:rPr>
              <a:t>	LDAA	#$06		; move cursor right (entry mode set</a:t>
            </a:r>
          </a:p>
          <a:p>
            <a:r>
              <a:rPr lang="en-US" altLang="en-US" sz="1800">
                <a:latin typeface="Arial" charset="0"/>
                <a:cs typeface="Arial" charset="0"/>
              </a:rPr>
              <a:t>	JSR	cmd2lcd		 ; instruction)</a:t>
            </a:r>
          </a:p>
          <a:p>
            <a:r>
              <a:rPr lang="en-US" altLang="en-US" sz="1800">
                <a:latin typeface="Arial" charset="0"/>
                <a:cs typeface="Arial" charset="0"/>
              </a:rPr>
              <a:t>	LDAA	#$01		; clear the screen and return to home</a:t>
            </a:r>
          </a:p>
          <a:p>
            <a:r>
              <a:rPr lang="en-US" altLang="en-US" sz="1800">
                <a:latin typeface="Arial" charset="0"/>
                <a:cs typeface="Arial" charset="0"/>
              </a:rPr>
              <a:t>	JSR	cmd2lcd		 ; position</a:t>
            </a:r>
          </a:p>
          <a:p>
            <a:r>
              <a:rPr lang="en-US" altLang="en-US" sz="1800">
                <a:latin typeface="Arial" charset="0"/>
                <a:cs typeface="Arial" charset="0"/>
              </a:rPr>
              <a:t>*    Wait until “clear display” command is complete</a:t>
            </a:r>
          </a:p>
          <a:p>
            <a:r>
              <a:rPr lang="en-US" altLang="en-US" sz="1800">
                <a:latin typeface="Arial" charset="0"/>
                <a:cs typeface="Arial" charset="0"/>
              </a:rPr>
              <a:t>	LDY	#10000		; 10000 x 4 = 40,000 cycles = 1.67ms</a:t>
            </a:r>
          </a:p>
          <a:p>
            <a:r>
              <a:rPr lang="en-US" altLang="en-US" sz="1800">
                <a:latin typeface="Arial" charset="0"/>
                <a:cs typeface="Arial" charset="0"/>
              </a:rPr>
              <a:t>dly1	DEY			; 1 cycle</a:t>
            </a:r>
          </a:p>
          <a:p>
            <a:r>
              <a:rPr lang="en-US" altLang="en-US" sz="1800">
                <a:latin typeface="Arial" charset="0"/>
                <a:cs typeface="Arial" charset="0"/>
              </a:rPr>
              <a:t>	BNE	dly1		; 3 cycles</a:t>
            </a:r>
          </a:p>
          <a:p>
            <a:r>
              <a:rPr lang="en-US" altLang="en-US" sz="1800">
                <a:latin typeface="Arial" charset="0"/>
                <a:cs typeface="Arial" charset="0"/>
              </a:rPr>
              <a:t>	RTS</a:t>
            </a:r>
          </a:p>
        </p:txBody>
      </p:sp>
      <p:sp>
        <p:nvSpPr>
          <p:cNvPr id="9523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523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52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7D692ECE-487F-4582-9E2C-8556C6994DCB}" type="slidenum">
              <a:rPr lang="en-US" altLang="en-US" sz="1600">
                <a:solidFill>
                  <a:srgbClr val="C00000"/>
                </a:solidFill>
              </a:rPr>
              <a:pPr/>
              <a:t>87</a:t>
            </a:fld>
            <a:endParaRPr lang="en-US" altLang="en-US" sz="1600" b="0" i="0">
              <a:solidFill>
                <a:srgbClr val="C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4"/>
          <p:cNvSpPr txBox="1">
            <a:spLocks noChangeArrowheads="1"/>
          </p:cNvSpPr>
          <p:nvPr/>
        </p:nvSpPr>
        <p:spPr bwMode="auto">
          <a:xfrm>
            <a:off x="304800" y="304800"/>
            <a:ext cx="8534400" cy="61864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Arial" charset="0"/>
                <a:cs typeface="Arial" charset="0"/>
              </a:rPr>
              <a:t>d_10ms  LDY	#60000		; 60000 x 4 = 240,000 cycles = 10ms</a:t>
            </a:r>
          </a:p>
          <a:p>
            <a:r>
              <a:rPr lang="en-US" altLang="en-US" sz="1800">
                <a:latin typeface="Arial" charset="0"/>
                <a:cs typeface="Arial" charset="0"/>
              </a:rPr>
              <a:t>dly	DEY			; 1 cycle</a:t>
            </a:r>
          </a:p>
          <a:p>
            <a:r>
              <a:rPr lang="en-US" altLang="en-US" sz="1800">
                <a:latin typeface="Arial" charset="0"/>
                <a:cs typeface="Arial" charset="0"/>
              </a:rPr>
              <a:t>	BNE	dly		; 3 cycles</a:t>
            </a:r>
          </a:p>
          <a:p>
            <a:r>
              <a:rPr lang="en-US" altLang="en-US" sz="1800">
                <a:latin typeface="Arial" charset="0"/>
                <a:cs typeface="Arial" charset="0"/>
              </a:rPr>
              <a:t>	RTS</a:t>
            </a:r>
          </a:p>
          <a:p>
            <a:endParaRPr lang="en-US" altLang="en-US" sz="1800">
              <a:latin typeface="Arial" charset="0"/>
              <a:cs typeface="Arial" charset="0"/>
            </a:endParaRPr>
          </a:p>
          <a:p>
            <a:r>
              <a:rPr lang="en-US" altLang="en-US" sz="1800">
                <a:latin typeface="Arial" charset="0"/>
                <a:cs typeface="Arial" charset="0"/>
              </a:rPr>
              <a:t>putc2lcd	PSHA			; save the command in stack</a:t>
            </a:r>
          </a:p>
          <a:p>
            <a:r>
              <a:rPr lang="en-US" altLang="en-US" sz="1800">
                <a:latin typeface="Arial" charset="0"/>
                <a:cs typeface="Arial" charset="0"/>
              </a:rPr>
              <a:t>	BSET	PORTK,RS		; select LCD data register</a:t>
            </a:r>
          </a:p>
          <a:p>
            <a:r>
              <a:rPr lang="en-US" altLang="en-US" sz="1800">
                <a:latin typeface="Arial" charset="0"/>
                <a:cs typeface="Arial" charset="0"/>
              </a:rPr>
              <a:t>	BSET	PORTK,E		; pull the E signal high</a:t>
            </a:r>
          </a:p>
          <a:p>
            <a:r>
              <a:rPr lang="en-US" altLang="en-US" sz="1800">
                <a:latin typeface="Arial" charset="0"/>
                <a:cs typeface="Arial" charset="0"/>
              </a:rPr>
              <a:t>	ANDA	#$F0		; clear the lower 4 bits</a:t>
            </a:r>
          </a:p>
          <a:p>
            <a:r>
              <a:rPr lang="en-US" altLang="en-US" sz="1800">
                <a:latin typeface="Arial" charset="0"/>
                <a:cs typeface="Arial" charset="0"/>
              </a:rPr>
              <a:t>	LSRA			; match the upper four bits</a:t>
            </a:r>
          </a:p>
          <a:p>
            <a:r>
              <a:rPr lang="en-US" altLang="en-US" sz="1800">
                <a:latin typeface="Arial" charset="0"/>
                <a:cs typeface="Arial" charset="0"/>
              </a:rPr>
              <a:t>	LSRA			 ; with the LCD data pins</a:t>
            </a:r>
          </a:p>
          <a:p>
            <a:r>
              <a:rPr lang="en-US" altLang="en-US" sz="1800">
                <a:latin typeface="Arial" charset="0"/>
                <a:cs typeface="Arial" charset="0"/>
              </a:rPr>
              <a:t>	ORAA	#$03		; keep E &amp; RS signals unchanged</a:t>
            </a:r>
          </a:p>
          <a:p>
            <a:r>
              <a:rPr lang="en-US" altLang="en-US" sz="1800">
                <a:latin typeface="Arial" charset="0"/>
                <a:cs typeface="Arial" charset="0"/>
              </a:rPr>
              <a:t>	STAA	PORTK		; send the upper 4-bit along w/ RS &amp; E</a:t>
            </a:r>
          </a:p>
          <a:p>
            <a:r>
              <a:rPr lang="en-US" altLang="en-US" sz="1800">
                <a:latin typeface="Arial" charset="0"/>
                <a:cs typeface="Arial" charset="0"/>
              </a:rPr>
              <a:t>	NOP			; extend the duration of E pulse</a:t>
            </a:r>
          </a:p>
          <a:p>
            <a:r>
              <a:rPr lang="en-US" altLang="en-US" sz="1800">
                <a:latin typeface="Arial" charset="0"/>
                <a:cs typeface="Arial" charset="0"/>
              </a:rPr>
              <a:t>	NOP			 ;</a:t>
            </a:r>
          </a:p>
          <a:p>
            <a:r>
              <a:rPr lang="en-US" altLang="en-US" sz="1800">
                <a:latin typeface="Arial" charset="0"/>
                <a:cs typeface="Arial" charset="0"/>
              </a:rPr>
              <a:t>	NOP			  ;</a:t>
            </a:r>
          </a:p>
          <a:p>
            <a:r>
              <a:rPr lang="en-US" altLang="en-US" sz="1800">
                <a:latin typeface="Arial" charset="0"/>
                <a:cs typeface="Arial" charset="0"/>
              </a:rPr>
              <a:t>	BCLR	PORTK,E		; pull the E signal low</a:t>
            </a:r>
          </a:p>
          <a:p>
            <a:r>
              <a:rPr lang="en-US" altLang="en-US" sz="1800">
                <a:latin typeface="Arial" charset="0"/>
                <a:cs typeface="Arial" charset="0"/>
              </a:rPr>
              <a:t>	PULA			; retrieve the LCD command</a:t>
            </a:r>
          </a:p>
          <a:p>
            <a:r>
              <a:rPr lang="en-US" altLang="en-US" sz="1800">
                <a:latin typeface="Arial" charset="0"/>
                <a:cs typeface="Arial" charset="0"/>
              </a:rPr>
              <a:t>	ANDA	#$0F		; clear the upper four bits</a:t>
            </a:r>
          </a:p>
          <a:p>
            <a:r>
              <a:rPr lang="en-US" altLang="en-US" sz="1800">
                <a:latin typeface="Arial" charset="0"/>
                <a:cs typeface="Arial" charset="0"/>
              </a:rPr>
              <a:t>	LSLA			; match the lower four bits</a:t>
            </a:r>
          </a:p>
          <a:p>
            <a:r>
              <a:rPr lang="en-US" altLang="en-US" sz="1800">
                <a:latin typeface="Arial" charset="0"/>
                <a:cs typeface="Arial" charset="0"/>
              </a:rPr>
              <a:t>	LSLA			 ; with the LCD data pins</a:t>
            </a:r>
          </a:p>
          <a:p>
            <a:r>
              <a:rPr lang="en-US" altLang="en-US" sz="1800">
                <a:latin typeface="Arial" charset="0"/>
                <a:cs typeface="Arial" charset="0"/>
              </a:rPr>
              <a:t>	BSET	PORTK,E		; pull the E signal high</a:t>
            </a:r>
          </a:p>
        </p:txBody>
      </p:sp>
      <p:sp>
        <p:nvSpPr>
          <p:cNvPr id="9625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626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62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19BFC173-001E-425F-8035-7C24A105D448}" type="slidenum">
              <a:rPr lang="en-US" altLang="en-US" sz="1600">
                <a:solidFill>
                  <a:srgbClr val="C00000"/>
                </a:solidFill>
              </a:rPr>
              <a:pPr/>
              <a:t>88</a:t>
            </a:fld>
            <a:endParaRPr lang="en-US" altLang="en-US" sz="1600" b="0" i="0">
              <a:solidFill>
                <a:srgbClr val="C0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4"/>
          <p:cNvSpPr txBox="1">
            <a:spLocks noChangeArrowheads="1"/>
          </p:cNvSpPr>
          <p:nvPr/>
        </p:nvSpPr>
        <p:spPr bwMode="auto">
          <a:xfrm>
            <a:off x="381000" y="304800"/>
            <a:ext cx="8458200" cy="61863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dirty="0">
                <a:latin typeface="Arial" charset="0"/>
                <a:cs typeface="Arial" charset="0"/>
              </a:rPr>
              <a:t>	ORAA	#$03		; keep E &amp; RS signals unchanged</a:t>
            </a:r>
          </a:p>
          <a:p>
            <a:r>
              <a:rPr lang="en-US" altLang="en-US" sz="1800" dirty="0">
                <a:latin typeface="Arial" charset="0"/>
                <a:cs typeface="Arial" charset="0"/>
              </a:rPr>
              <a:t>	STAA	PORTK		; send the lower 4-bit w/RS &amp; E</a:t>
            </a:r>
          </a:p>
          <a:p>
            <a:r>
              <a:rPr lang="en-US" altLang="en-US" sz="1800" dirty="0">
                <a:latin typeface="Arial" charset="0"/>
                <a:cs typeface="Arial" charset="0"/>
              </a:rPr>
              <a:t>	NOP			; extend the duration of E pulse</a:t>
            </a:r>
          </a:p>
          <a:p>
            <a:r>
              <a:rPr lang="en-US" altLang="en-US" sz="1800" dirty="0">
                <a:latin typeface="Arial" charset="0"/>
                <a:cs typeface="Arial" charset="0"/>
              </a:rPr>
              <a:t>	NOP			 ;</a:t>
            </a:r>
          </a:p>
          <a:p>
            <a:r>
              <a:rPr lang="en-US" altLang="en-US" sz="1800" dirty="0">
                <a:latin typeface="Arial" charset="0"/>
                <a:cs typeface="Arial" charset="0"/>
              </a:rPr>
              <a:t>	NOP			  ;</a:t>
            </a:r>
          </a:p>
          <a:p>
            <a:r>
              <a:rPr lang="en-US" altLang="en-US" sz="1800" dirty="0">
                <a:latin typeface="Arial" charset="0"/>
                <a:cs typeface="Arial" charset="0"/>
              </a:rPr>
              <a:t>	BCLR	PORTK,E	; clear E signal to complete the operation</a:t>
            </a:r>
          </a:p>
          <a:p>
            <a:r>
              <a:rPr lang="en-US" altLang="en-US" sz="1800" dirty="0">
                <a:latin typeface="Arial" charset="0"/>
                <a:cs typeface="Arial" charset="0"/>
              </a:rPr>
              <a:t>*            Add 40 ?s delay to complete the internal operation</a:t>
            </a:r>
          </a:p>
          <a:p>
            <a:r>
              <a:rPr lang="en-US" altLang="en-US" sz="1800" dirty="0">
                <a:latin typeface="Arial" charset="0"/>
                <a:cs typeface="Arial" charset="0"/>
              </a:rPr>
              <a:t>	LDY	#240		; 240 x 4 = 960 cycles = 40 ?s</a:t>
            </a:r>
          </a:p>
          <a:p>
            <a:r>
              <a:rPr lang="en-US" altLang="en-US" sz="1800" dirty="0">
                <a:latin typeface="Arial" charset="0"/>
                <a:cs typeface="Arial" charset="0"/>
              </a:rPr>
              <a:t>dly2	DEY			; 1 cycle</a:t>
            </a:r>
          </a:p>
          <a:p>
            <a:r>
              <a:rPr lang="en-US" altLang="en-US" sz="1800" dirty="0">
                <a:latin typeface="Arial" charset="0"/>
                <a:cs typeface="Arial" charset="0"/>
              </a:rPr>
              <a:t>	BNE	dly2		; 3 cycles</a:t>
            </a:r>
          </a:p>
          <a:p>
            <a:r>
              <a:rPr lang="en-US" altLang="en-US" sz="1800" dirty="0">
                <a:latin typeface="Arial" charset="0"/>
                <a:cs typeface="Arial" charset="0"/>
              </a:rPr>
              <a:t>	RTS</a:t>
            </a:r>
          </a:p>
          <a:p>
            <a:r>
              <a:rPr lang="en-US" altLang="en-US" sz="1800" dirty="0">
                <a:latin typeface="Arial" charset="0"/>
                <a:cs typeface="Arial" charset="0"/>
              </a:rPr>
              <a:t>puts2lcd		LDAA	1,X+	; get a character from string</a:t>
            </a:r>
          </a:p>
          <a:p>
            <a:r>
              <a:rPr lang="en-US" altLang="en-US" sz="1800" dirty="0">
                <a:latin typeface="Arial" charset="0"/>
                <a:cs typeface="Arial" charset="0"/>
              </a:rPr>
              <a:t>		BEQ 	</a:t>
            </a:r>
            <a:r>
              <a:rPr lang="en-US" altLang="en-US" sz="1800" dirty="0" err="1">
                <a:latin typeface="Arial" charset="0"/>
                <a:cs typeface="Arial" charset="0"/>
              </a:rPr>
              <a:t>done_puts</a:t>
            </a:r>
            <a:r>
              <a:rPr lang="en-US" altLang="en-US" sz="1800" dirty="0">
                <a:latin typeface="Arial" charset="0"/>
                <a:cs typeface="Arial" charset="0"/>
              </a:rPr>
              <a:t>	; reach NULL character?</a:t>
            </a:r>
          </a:p>
          <a:p>
            <a:r>
              <a:rPr lang="en-US" altLang="en-US" sz="1800" dirty="0">
                <a:latin typeface="Arial" charset="0"/>
                <a:cs typeface="Arial" charset="0"/>
              </a:rPr>
              <a:t>		JSR	putc2lcd		; if not, output to screen</a:t>
            </a:r>
          </a:p>
          <a:p>
            <a:r>
              <a:rPr lang="en-US" altLang="en-US" sz="1800" dirty="0">
                <a:latin typeface="Arial" charset="0"/>
                <a:cs typeface="Arial" charset="0"/>
              </a:rPr>
              <a:t>		JMP	puts2lcd		; continue till whole string is done</a:t>
            </a:r>
          </a:p>
          <a:p>
            <a:r>
              <a:rPr lang="en-US" altLang="en-US" sz="1800" dirty="0" err="1">
                <a:latin typeface="Arial" charset="0"/>
                <a:cs typeface="Arial" charset="0"/>
              </a:rPr>
              <a:t>done_puts</a:t>
            </a:r>
            <a:r>
              <a:rPr lang="en-US" altLang="en-US" sz="1800" dirty="0">
                <a:latin typeface="Arial" charset="0"/>
                <a:cs typeface="Arial" charset="0"/>
              </a:rPr>
              <a:t>	RTS</a:t>
            </a:r>
          </a:p>
          <a:p>
            <a:r>
              <a:rPr lang="en-US" altLang="en-US" sz="1800" dirty="0" err="1">
                <a:latin typeface="Arial" charset="0"/>
                <a:cs typeface="Arial" charset="0"/>
              </a:rPr>
              <a:t>getchar</a:t>
            </a:r>
            <a:r>
              <a:rPr lang="en-US" altLang="en-US" sz="1800" dirty="0">
                <a:latin typeface="Arial" charset="0"/>
                <a:cs typeface="Arial" charset="0"/>
              </a:rPr>
              <a:t> 		EQU     $EE84</a:t>
            </a:r>
          </a:p>
          <a:p>
            <a:r>
              <a:rPr lang="en-US" altLang="en-US" sz="1800" dirty="0">
                <a:latin typeface="Arial" charset="0"/>
                <a:cs typeface="Arial" charset="0"/>
              </a:rPr>
              <a:t>RS		EQU	$01</a:t>
            </a:r>
          </a:p>
          <a:p>
            <a:r>
              <a:rPr lang="en-US" altLang="en-US" sz="1800" dirty="0">
                <a:latin typeface="Arial" charset="0"/>
                <a:cs typeface="Arial" charset="0"/>
              </a:rPr>
              <a:t>E		EQU	$02</a:t>
            </a:r>
          </a:p>
          <a:p>
            <a:r>
              <a:rPr lang="en-US" altLang="en-US" sz="1800" dirty="0" err="1">
                <a:latin typeface="Arial" charset="0"/>
                <a:cs typeface="Arial" charset="0"/>
              </a:rPr>
              <a:t>msg</a:t>
            </a:r>
            <a:r>
              <a:rPr lang="en-US" altLang="en-US" sz="1800" dirty="0">
                <a:latin typeface="Arial" charset="0"/>
                <a:cs typeface="Arial" charset="0"/>
              </a:rPr>
              <a:t>		FCC	'                ' 	; 16 space characters</a:t>
            </a:r>
          </a:p>
          <a:p>
            <a:r>
              <a:rPr lang="en-US" altLang="en-US" sz="1800" dirty="0" err="1">
                <a:latin typeface="Arial" charset="0"/>
                <a:cs typeface="Arial" charset="0"/>
              </a:rPr>
              <a:t>endmsg</a:t>
            </a:r>
            <a:r>
              <a:rPr lang="en-US" altLang="en-US" sz="1800" dirty="0">
                <a:latin typeface="Arial" charset="0"/>
                <a:cs typeface="Arial" charset="0"/>
              </a:rPr>
              <a:t>		DB	0</a:t>
            </a:r>
          </a:p>
          <a:p>
            <a:r>
              <a:rPr lang="en-US" altLang="en-US" sz="1800" dirty="0">
                <a:latin typeface="Arial" charset="0"/>
                <a:cs typeface="Arial" charset="0"/>
              </a:rPr>
              <a:t>		END</a:t>
            </a:r>
          </a:p>
        </p:txBody>
      </p:sp>
      <p:sp>
        <p:nvSpPr>
          <p:cNvPr id="9728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72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72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EFAA15BA-6E2F-4178-BED0-5E14C83F243D}" type="slidenum">
              <a:rPr lang="en-US" altLang="en-US" sz="1600">
                <a:solidFill>
                  <a:srgbClr val="C00000"/>
                </a:solidFill>
              </a:rPr>
              <a:pPr/>
              <a:t>89</a:t>
            </a:fld>
            <a:endParaRPr lang="en-US" altLang="en-US" sz="1600" b="0" i="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F3929-9FCF-482C-B320-96D47EE67C75}"/>
              </a:ext>
            </a:extLst>
          </p:cNvPr>
          <p:cNvSpPr>
            <a:spLocks noGrp="1"/>
          </p:cNvSpPr>
          <p:nvPr>
            <p:ph type="dt" sz="half" idx="10"/>
          </p:nvPr>
        </p:nvSpPr>
        <p:spPr/>
        <p:txBody>
          <a:bodyPr/>
          <a:lstStyle/>
          <a:p>
            <a:pPr>
              <a:defRPr/>
            </a:pPr>
            <a:r>
              <a:rPr lang="en-US"/>
              <a:t>Microprocessors</a:t>
            </a:r>
            <a:endParaRPr lang="en-US" b="0" i="0"/>
          </a:p>
        </p:txBody>
      </p:sp>
      <p:sp>
        <p:nvSpPr>
          <p:cNvPr id="3" name="Footer Placeholder 2">
            <a:extLst>
              <a:ext uri="{FF2B5EF4-FFF2-40B4-BE49-F238E27FC236}">
                <a16:creationId xmlns:a16="http://schemas.microsoft.com/office/drawing/2014/main" id="{B35DC41B-6531-4283-829C-071799246721}"/>
              </a:ext>
            </a:extLst>
          </p:cNvPr>
          <p:cNvSpPr>
            <a:spLocks noGrp="1"/>
          </p:cNvSpPr>
          <p:nvPr>
            <p:ph type="ftr" sz="quarter" idx="11"/>
          </p:nvPr>
        </p:nvSpPr>
        <p:spPr/>
        <p:txBody>
          <a:bodyPr/>
          <a:lstStyle/>
          <a:p>
            <a:pPr>
              <a:defRPr/>
            </a:pPr>
            <a:r>
              <a:rPr lang="en-US"/>
              <a:t>St. Mary’s University</a:t>
            </a:r>
            <a:endParaRPr lang="en-US" b="0" i="0"/>
          </a:p>
        </p:txBody>
      </p:sp>
      <p:sp>
        <p:nvSpPr>
          <p:cNvPr id="4" name="Slide Number Placeholder 3">
            <a:extLst>
              <a:ext uri="{FF2B5EF4-FFF2-40B4-BE49-F238E27FC236}">
                <a16:creationId xmlns:a16="http://schemas.microsoft.com/office/drawing/2014/main" id="{501A2256-3411-4FAD-878A-93D690749AA7}"/>
              </a:ext>
            </a:extLst>
          </p:cNvPr>
          <p:cNvSpPr>
            <a:spLocks noGrp="1"/>
          </p:cNvSpPr>
          <p:nvPr>
            <p:ph type="sldNum" sz="quarter" idx="12"/>
          </p:nvPr>
        </p:nvSpPr>
        <p:spPr/>
        <p:txBody>
          <a:bodyPr/>
          <a:lstStyle/>
          <a:p>
            <a:pPr>
              <a:defRPr/>
            </a:pPr>
            <a:r>
              <a:rPr lang="en-US"/>
              <a:t>L7-</a:t>
            </a:r>
            <a:fld id="{4A395980-E144-4DF3-A56B-92E402BC5F19}" type="slidenum">
              <a:rPr lang="en-US" smtClean="0"/>
              <a:pPr>
                <a:defRPr/>
              </a:pPr>
              <a:t>9</a:t>
            </a:fld>
            <a:endParaRPr lang="en-US" b="0" i="0" dirty="0"/>
          </a:p>
        </p:txBody>
      </p:sp>
      <p:pic>
        <p:nvPicPr>
          <p:cNvPr id="8" name="Picture 7">
            <a:extLst>
              <a:ext uri="{FF2B5EF4-FFF2-40B4-BE49-F238E27FC236}">
                <a16:creationId xmlns:a16="http://schemas.microsoft.com/office/drawing/2014/main" id="{A225710C-105A-4AAA-882E-64D0F847DCA7}"/>
              </a:ext>
            </a:extLst>
          </p:cNvPr>
          <p:cNvPicPr>
            <a:picLocks noChangeAspect="1"/>
          </p:cNvPicPr>
          <p:nvPr/>
        </p:nvPicPr>
        <p:blipFill rotWithShape="1">
          <a:blip r:embed="rId3">
            <a:extLst>
              <a:ext uri="{28A0092B-C50C-407E-A947-70E740481C1C}">
                <a14:useLocalDpi xmlns:a14="http://schemas.microsoft.com/office/drawing/2010/main" val="0"/>
              </a:ext>
            </a:extLst>
          </a:blip>
          <a:srcRect l="44445" t="44748" r="23332" b="23333"/>
          <a:stretch/>
        </p:blipFill>
        <p:spPr>
          <a:xfrm rot="5400000">
            <a:off x="1493520" y="-971006"/>
            <a:ext cx="6461760" cy="8534400"/>
          </a:xfrm>
          <a:prstGeom prst="rect">
            <a:avLst/>
          </a:prstGeom>
        </p:spPr>
      </p:pic>
      <p:cxnSp>
        <p:nvCxnSpPr>
          <p:cNvPr id="10" name="Straight Connector 9">
            <a:extLst>
              <a:ext uri="{FF2B5EF4-FFF2-40B4-BE49-F238E27FC236}">
                <a16:creationId xmlns:a16="http://schemas.microsoft.com/office/drawing/2014/main" id="{C71FCAA7-2A96-4E41-85C2-23EAD3F511AC}"/>
              </a:ext>
            </a:extLst>
          </p:cNvPr>
          <p:cNvCxnSpPr/>
          <p:nvPr/>
        </p:nvCxnSpPr>
        <p:spPr bwMode="auto">
          <a:xfrm flipV="1">
            <a:off x="1219200" y="1524000"/>
            <a:ext cx="838200" cy="1295400"/>
          </a:xfrm>
          <a:prstGeom prst="line">
            <a:avLst/>
          </a:prstGeom>
          <a:solidFill>
            <a:schemeClr val="accent1"/>
          </a:solidFill>
          <a:ln w="28575" cap="flat" cmpd="sng" algn="ctr">
            <a:solidFill>
              <a:srgbClr val="FF0000"/>
            </a:solidFill>
            <a:prstDash val="solid"/>
            <a:round/>
            <a:headEnd type="oval" w="lg" len="lg"/>
            <a:tailEnd type="oval" w="lg" len="lg"/>
          </a:ln>
          <a:effectLst/>
        </p:spPr>
      </p:cxnSp>
      <p:cxnSp>
        <p:nvCxnSpPr>
          <p:cNvPr id="12" name="Straight Connector 11">
            <a:extLst>
              <a:ext uri="{FF2B5EF4-FFF2-40B4-BE49-F238E27FC236}">
                <a16:creationId xmlns:a16="http://schemas.microsoft.com/office/drawing/2014/main" id="{378FFB8D-8093-43D8-85E0-6FEB693947F6}"/>
              </a:ext>
            </a:extLst>
          </p:cNvPr>
          <p:cNvCxnSpPr>
            <a:cxnSpLocks/>
          </p:cNvCxnSpPr>
          <p:nvPr/>
        </p:nvCxnSpPr>
        <p:spPr bwMode="auto">
          <a:xfrm flipV="1">
            <a:off x="1219200" y="1752600"/>
            <a:ext cx="838200" cy="838200"/>
          </a:xfrm>
          <a:prstGeom prst="line">
            <a:avLst/>
          </a:prstGeom>
          <a:solidFill>
            <a:schemeClr val="accent1"/>
          </a:solidFill>
          <a:ln w="28575" cap="flat" cmpd="sng" algn="ctr">
            <a:solidFill>
              <a:srgbClr val="0066FF"/>
            </a:solidFill>
            <a:prstDash val="solid"/>
            <a:round/>
            <a:headEnd type="oval" w="lg" len="lg"/>
            <a:tailEnd type="oval" w="lg" len="lg"/>
          </a:ln>
          <a:effectLst/>
        </p:spPr>
      </p:cxnSp>
    </p:spTree>
    <p:extLst>
      <p:ext uri="{BB962C8B-B14F-4D97-AF65-F5344CB8AC3E}">
        <p14:creationId xmlns:p14="http://schemas.microsoft.com/office/powerpoint/2010/main" val="810730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Microprocessors</a:t>
            </a:r>
            <a:endParaRPr lang="en-US" b="0" i="0"/>
          </a:p>
        </p:txBody>
      </p:sp>
      <p:sp>
        <p:nvSpPr>
          <p:cNvPr id="3" name="Footer Placeholder 2"/>
          <p:cNvSpPr>
            <a:spLocks noGrp="1"/>
          </p:cNvSpPr>
          <p:nvPr>
            <p:ph type="ftr" sz="quarter" idx="11"/>
          </p:nvPr>
        </p:nvSpPr>
        <p:spPr/>
        <p:txBody>
          <a:bodyPr/>
          <a:lstStyle/>
          <a:p>
            <a:pPr>
              <a:defRPr/>
            </a:pPr>
            <a:r>
              <a:rPr lang="en-US"/>
              <a:t>St. Mary’s University</a:t>
            </a:r>
            <a:endParaRPr lang="en-US" b="0" i="0"/>
          </a:p>
        </p:txBody>
      </p:sp>
      <p:sp>
        <p:nvSpPr>
          <p:cNvPr id="4" name="Slide Number Placeholder 3"/>
          <p:cNvSpPr>
            <a:spLocks noGrp="1"/>
          </p:cNvSpPr>
          <p:nvPr>
            <p:ph type="sldNum" sz="quarter" idx="12"/>
          </p:nvPr>
        </p:nvSpPr>
        <p:spPr/>
        <p:txBody>
          <a:bodyPr/>
          <a:lstStyle/>
          <a:p>
            <a:pPr>
              <a:defRPr/>
            </a:pPr>
            <a:r>
              <a:rPr lang="en-US"/>
              <a:t>L7-</a:t>
            </a:r>
            <a:fld id="{4A395980-E144-4DF3-A56B-92E402BC5F19}" type="slidenum">
              <a:rPr lang="en-US" smtClean="0"/>
              <a:pPr>
                <a:defRPr/>
              </a:pPr>
              <a:t>90</a:t>
            </a:fld>
            <a:endParaRPr lang="en-US" b="0" i="0" dirty="0"/>
          </a:p>
        </p:txBody>
      </p:sp>
      <p:sp>
        <p:nvSpPr>
          <p:cNvPr id="5" name="TextBox 4"/>
          <p:cNvSpPr txBox="1"/>
          <p:nvPr/>
        </p:nvSpPr>
        <p:spPr>
          <a:xfrm>
            <a:off x="533400" y="76200"/>
            <a:ext cx="8153400" cy="830997"/>
          </a:xfrm>
          <a:prstGeom prst="rect">
            <a:avLst/>
          </a:prstGeom>
          <a:noFill/>
        </p:spPr>
        <p:txBody>
          <a:bodyPr wrap="square" rtlCol="0">
            <a:spAutoFit/>
          </a:bodyPr>
          <a:lstStyle/>
          <a:p>
            <a:pPr algn="ctr"/>
            <a:r>
              <a:rPr lang="en-US" cap="small" dirty="0">
                <a:solidFill>
                  <a:srgbClr val="FF0000"/>
                </a:solidFill>
              </a:rPr>
              <a:t>Create a file with necessary Routines for LCD</a:t>
            </a:r>
          </a:p>
          <a:p>
            <a:pPr algn="ctr"/>
            <a:r>
              <a:rPr lang="en-US" i="1" dirty="0">
                <a:solidFill>
                  <a:srgbClr val="FF0000"/>
                </a:solidFill>
              </a:rPr>
              <a:t>‘lcdsubs.asm’</a:t>
            </a:r>
          </a:p>
        </p:txBody>
      </p:sp>
      <p:sp>
        <p:nvSpPr>
          <p:cNvPr id="6" name="TextBox 5"/>
          <p:cNvSpPr txBox="1"/>
          <p:nvPr/>
        </p:nvSpPr>
        <p:spPr>
          <a:xfrm>
            <a:off x="685800" y="969288"/>
            <a:ext cx="7848600" cy="5355312"/>
          </a:xfrm>
          <a:prstGeom prst="rect">
            <a:avLst/>
          </a:prstGeom>
          <a:noFill/>
          <a:ln w="15875">
            <a:solidFill>
              <a:schemeClr val="tx1"/>
            </a:solidFill>
          </a:ln>
        </p:spPr>
        <p:txBody>
          <a:bodyPr wrap="square" rtlCol="0">
            <a:spAutoFit/>
          </a:bodyPr>
          <a:lstStyle/>
          <a:p>
            <a:r>
              <a:rPr lang="en-US" sz="1800" dirty="0">
                <a:latin typeface="Arial" panose="020B0604020202020204" pitchFamily="34" charset="0"/>
                <a:cs typeface="Arial" panose="020B0604020202020204" pitchFamily="34" charset="0"/>
              </a:rPr>
              <a:t>		ORG	$3000</a:t>
            </a:r>
          </a:p>
          <a:p>
            <a:r>
              <a:rPr lang="en-US" sz="1800" dirty="0">
                <a:latin typeface="Arial" panose="020B0604020202020204" pitchFamily="34" charset="0"/>
                <a:cs typeface="Arial" panose="020B0604020202020204" pitchFamily="34" charset="0"/>
              </a:rPr>
              <a:t>cmd2lcd</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RTS</a:t>
            </a:r>
          </a:p>
          <a:p>
            <a:r>
              <a:rPr lang="en-US" sz="1800" dirty="0" err="1">
                <a:latin typeface="Arial" panose="020B0604020202020204" pitchFamily="34" charset="0"/>
                <a:cs typeface="Arial" panose="020B0604020202020204" pitchFamily="34" charset="0"/>
              </a:rPr>
              <a:t>openlcd</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RTS</a:t>
            </a:r>
          </a:p>
          <a:p>
            <a:r>
              <a:rPr lang="en-US" sz="1800" dirty="0">
                <a:latin typeface="Arial" panose="020B0604020202020204" pitchFamily="34" charset="0"/>
                <a:cs typeface="Arial" panose="020B0604020202020204" pitchFamily="34" charset="0"/>
              </a:rPr>
              <a:t>putc2lcd</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RTS</a:t>
            </a:r>
          </a:p>
          <a:p>
            <a:r>
              <a:rPr lang="en-US" sz="1800" dirty="0">
                <a:latin typeface="Arial" panose="020B0604020202020204" pitchFamily="34" charset="0"/>
                <a:cs typeface="Arial" panose="020B0604020202020204" pitchFamily="34" charset="0"/>
              </a:rPr>
              <a:t>puts2lcd</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RTS</a:t>
            </a:r>
          </a:p>
          <a:p>
            <a:r>
              <a:rPr lang="en-US" sz="1800" dirty="0">
                <a:latin typeface="Arial" panose="020B0604020202020204" pitchFamily="34" charset="0"/>
                <a:cs typeface="Arial" panose="020B0604020202020204" pitchFamily="34" charset="0"/>
              </a:rPr>
              <a:t>d_10ms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RTS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RS		EQU	$01</a:t>
            </a:r>
          </a:p>
          <a:p>
            <a:r>
              <a:rPr lang="en-US" sz="1800" dirty="0">
                <a:latin typeface="Arial" panose="020B0604020202020204" pitchFamily="34" charset="0"/>
                <a:cs typeface="Arial" panose="020B0604020202020204" pitchFamily="34" charset="0"/>
              </a:rPr>
              <a:t>E		EQU	$02</a:t>
            </a:r>
          </a:p>
        </p:txBody>
      </p:sp>
      <p:cxnSp>
        <p:nvCxnSpPr>
          <p:cNvPr id="8" name="Straight Connector 7"/>
          <p:cNvCxnSpPr/>
          <p:nvPr/>
        </p:nvCxnSpPr>
        <p:spPr bwMode="auto">
          <a:xfrm>
            <a:off x="2743200" y="1371600"/>
            <a:ext cx="0" cy="304800"/>
          </a:xfrm>
          <a:prstGeom prst="line">
            <a:avLst/>
          </a:prstGeom>
          <a:solidFill>
            <a:schemeClr val="accent1"/>
          </a:solidFill>
          <a:ln w="25400" cap="flat" cmpd="sng" algn="ctr">
            <a:solidFill>
              <a:schemeClr val="tx1"/>
            </a:solidFill>
            <a:prstDash val="sysDot"/>
            <a:round/>
            <a:headEnd type="none" w="med" len="med"/>
            <a:tailEnd type="none" w="med" len="med"/>
          </a:ln>
          <a:effectLst/>
        </p:spPr>
      </p:cxnSp>
      <p:cxnSp>
        <p:nvCxnSpPr>
          <p:cNvPr id="9" name="Straight Connector 8"/>
          <p:cNvCxnSpPr/>
          <p:nvPr/>
        </p:nvCxnSpPr>
        <p:spPr bwMode="auto">
          <a:xfrm>
            <a:off x="2743200" y="2133600"/>
            <a:ext cx="0" cy="304800"/>
          </a:xfrm>
          <a:prstGeom prst="line">
            <a:avLst/>
          </a:prstGeom>
          <a:solidFill>
            <a:schemeClr val="accent1"/>
          </a:solidFill>
          <a:ln w="25400" cap="flat" cmpd="sng" algn="ctr">
            <a:solidFill>
              <a:schemeClr val="tx1"/>
            </a:solidFill>
            <a:prstDash val="sysDot"/>
            <a:round/>
            <a:headEnd type="none" w="med" len="med"/>
            <a:tailEnd type="none" w="med" len="med"/>
          </a:ln>
          <a:effectLst/>
        </p:spPr>
      </p:cxnSp>
      <p:cxnSp>
        <p:nvCxnSpPr>
          <p:cNvPr id="10" name="Straight Connector 9"/>
          <p:cNvCxnSpPr/>
          <p:nvPr/>
        </p:nvCxnSpPr>
        <p:spPr bwMode="auto">
          <a:xfrm>
            <a:off x="2743200" y="2971800"/>
            <a:ext cx="0" cy="304800"/>
          </a:xfrm>
          <a:prstGeom prst="line">
            <a:avLst/>
          </a:prstGeom>
          <a:solidFill>
            <a:schemeClr val="accent1"/>
          </a:solidFill>
          <a:ln w="25400"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a:off x="2743200" y="3810000"/>
            <a:ext cx="0" cy="304800"/>
          </a:xfrm>
          <a:prstGeom prst="line">
            <a:avLst/>
          </a:prstGeom>
          <a:solidFill>
            <a:schemeClr val="accent1"/>
          </a:solidFill>
          <a:ln w="25400" cap="flat" cmpd="sng" algn="ctr">
            <a:solidFill>
              <a:schemeClr val="tx1"/>
            </a:solidFill>
            <a:prstDash val="sysDot"/>
            <a:round/>
            <a:headEnd type="none" w="med" len="med"/>
            <a:tailEnd type="none" w="med" len="med"/>
          </a:ln>
          <a:effectLst/>
        </p:spPr>
      </p:cxnSp>
      <p:cxnSp>
        <p:nvCxnSpPr>
          <p:cNvPr id="12" name="Straight Connector 11"/>
          <p:cNvCxnSpPr/>
          <p:nvPr/>
        </p:nvCxnSpPr>
        <p:spPr bwMode="auto">
          <a:xfrm>
            <a:off x="2743200" y="4648200"/>
            <a:ext cx="0" cy="304800"/>
          </a:xfrm>
          <a:prstGeom prst="line">
            <a:avLst/>
          </a:prstGeom>
          <a:solidFill>
            <a:schemeClr val="accent1"/>
          </a:solidFill>
          <a:ln w="2540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20660739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Microprocessors</a:t>
            </a:r>
            <a:endParaRPr lang="en-US" b="0" i="0"/>
          </a:p>
        </p:txBody>
      </p:sp>
      <p:sp>
        <p:nvSpPr>
          <p:cNvPr id="3" name="Footer Placeholder 2"/>
          <p:cNvSpPr>
            <a:spLocks noGrp="1"/>
          </p:cNvSpPr>
          <p:nvPr>
            <p:ph type="ftr" sz="quarter" idx="11"/>
          </p:nvPr>
        </p:nvSpPr>
        <p:spPr/>
        <p:txBody>
          <a:bodyPr/>
          <a:lstStyle/>
          <a:p>
            <a:pPr>
              <a:defRPr/>
            </a:pPr>
            <a:r>
              <a:rPr lang="en-US"/>
              <a:t>St. Mary’s University</a:t>
            </a:r>
            <a:endParaRPr lang="en-US" b="0" i="0"/>
          </a:p>
        </p:txBody>
      </p:sp>
      <p:sp>
        <p:nvSpPr>
          <p:cNvPr id="4" name="Slide Number Placeholder 3"/>
          <p:cNvSpPr>
            <a:spLocks noGrp="1"/>
          </p:cNvSpPr>
          <p:nvPr>
            <p:ph type="sldNum" sz="quarter" idx="12"/>
          </p:nvPr>
        </p:nvSpPr>
        <p:spPr/>
        <p:txBody>
          <a:bodyPr/>
          <a:lstStyle/>
          <a:p>
            <a:pPr>
              <a:defRPr/>
            </a:pPr>
            <a:r>
              <a:rPr lang="en-US"/>
              <a:t>L7-</a:t>
            </a:r>
            <a:fld id="{4A395980-E144-4DF3-A56B-92E402BC5F19}" type="slidenum">
              <a:rPr lang="en-US" smtClean="0"/>
              <a:pPr>
                <a:defRPr/>
              </a:pPr>
              <a:t>91</a:t>
            </a:fld>
            <a:endParaRPr lang="en-US" b="0" i="0" dirty="0"/>
          </a:p>
        </p:txBody>
      </p:sp>
      <p:sp>
        <p:nvSpPr>
          <p:cNvPr id="5" name="TextBox 4"/>
          <p:cNvSpPr txBox="1"/>
          <p:nvPr/>
        </p:nvSpPr>
        <p:spPr>
          <a:xfrm>
            <a:off x="381000" y="76200"/>
            <a:ext cx="8382000" cy="6555641"/>
          </a:xfrm>
          <a:prstGeom prst="rect">
            <a:avLst/>
          </a:prstGeom>
          <a:noFill/>
          <a:ln w="12700">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Write a program that scrolls LCD display to left-and-right.       *</a:t>
            </a:r>
          </a:p>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#include   	reg9s12.h                	; include register equates</a:t>
            </a:r>
          </a:p>
          <a:p>
            <a:r>
              <a:rPr lang="en-US" sz="1400" dirty="0">
                <a:latin typeface="Arial" panose="020B0604020202020204" pitchFamily="34" charset="0"/>
                <a:cs typeface="Arial" panose="020B0604020202020204" pitchFamily="34" charset="0"/>
              </a:rPr>
              <a:t>#include 	lcdsubs.asm</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ORG  	$1000</a:t>
            </a:r>
          </a:p>
          <a:p>
            <a:r>
              <a:rPr lang="en-US" sz="1400" dirty="0">
                <a:latin typeface="Arial" panose="020B0604020202020204" pitchFamily="34" charset="0"/>
                <a:cs typeface="Arial" panose="020B0604020202020204" pitchFamily="34" charset="0"/>
              </a:rPr>
              <a:t>                	JSR     	</a:t>
            </a:r>
            <a:r>
              <a:rPr lang="en-US" sz="1400" dirty="0" err="1">
                <a:latin typeface="Arial" panose="020B0604020202020204" pitchFamily="34" charset="0"/>
                <a:cs typeface="Arial" panose="020B0604020202020204" pitchFamily="34" charset="0"/>
              </a:rPr>
              <a:t>openlcd</a:t>
            </a:r>
            <a:r>
              <a:rPr lang="en-US" sz="1400" dirty="0">
                <a:latin typeface="Arial" panose="020B0604020202020204" pitchFamily="34" charset="0"/>
                <a:cs typeface="Arial" panose="020B0604020202020204" pitchFamily="34" charset="0"/>
              </a:rPr>
              <a:t>  	; initialize the LCD</a:t>
            </a:r>
          </a:p>
          <a:p>
            <a:r>
              <a:rPr lang="en-US" sz="1400" dirty="0">
                <a:latin typeface="Arial" panose="020B0604020202020204" pitchFamily="34" charset="0"/>
                <a:cs typeface="Arial" panose="020B0604020202020204" pitchFamily="34" charset="0"/>
              </a:rPr>
              <a:t>                	LDAA    	#$80            ; start at home position</a:t>
            </a:r>
          </a:p>
          <a:p>
            <a:r>
              <a:rPr lang="en-US" sz="1400" dirty="0">
                <a:latin typeface="Arial" panose="020B0604020202020204" pitchFamily="34" charset="0"/>
                <a:cs typeface="Arial" panose="020B0604020202020204" pitchFamily="34" charset="0"/>
              </a:rPr>
              <a:t>                	JSR     	cmd2lcd</a:t>
            </a:r>
          </a:p>
          <a:p>
            <a:r>
              <a:rPr lang="en-US" sz="1400" dirty="0">
                <a:latin typeface="Arial" panose="020B0604020202020204" pitchFamily="34" charset="0"/>
                <a:cs typeface="Arial" panose="020B0604020202020204" pitchFamily="34" charset="0"/>
              </a:rPr>
              <a:t>                	LDAA        	#$0C         	; turn off cursor and blinking</a:t>
            </a:r>
          </a:p>
          <a:p>
            <a:r>
              <a:rPr lang="en-US" sz="1400" dirty="0">
                <a:latin typeface="Arial" panose="020B0604020202020204" pitchFamily="34" charset="0"/>
                <a:cs typeface="Arial" panose="020B0604020202020204" pitchFamily="34" charset="0"/>
              </a:rPr>
              <a:t>                	JSR          	cmd2lcd 	 ;</a:t>
            </a:r>
          </a:p>
          <a:p>
            <a:r>
              <a:rPr lang="en-US" sz="1400" dirty="0">
                <a:latin typeface="Arial" panose="020B0604020202020204" pitchFamily="34" charset="0"/>
                <a:cs typeface="Arial" panose="020B0604020202020204" pitchFamily="34" charset="0"/>
              </a:rPr>
              <a:t>                	LDX     	#msg1</a:t>
            </a:r>
          </a:p>
          <a:p>
            <a:r>
              <a:rPr lang="en-US" sz="1400" dirty="0">
                <a:latin typeface="Arial" panose="020B0604020202020204" pitchFamily="34" charset="0"/>
                <a:cs typeface="Arial" panose="020B0604020202020204" pitchFamily="34" charset="0"/>
              </a:rPr>
              <a:t>                	JSR     	puts2lcd</a:t>
            </a:r>
          </a:p>
          <a:p>
            <a:r>
              <a:rPr lang="en-US" sz="1400" dirty="0">
                <a:latin typeface="Arial" panose="020B0604020202020204" pitchFamily="34" charset="0"/>
                <a:cs typeface="Arial" panose="020B0604020202020204" pitchFamily="34" charset="0"/>
              </a:rPr>
              <a:t>                	LDAA    	#$C0</a:t>
            </a:r>
          </a:p>
          <a:p>
            <a:r>
              <a:rPr lang="en-US" sz="1400" dirty="0">
                <a:latin typeface="Arial" panose="020B0604020202020204" pitchFamily="34" charset="0"/>
                <a:cs typeface="Arial" panose="020B0604020202020204" pitchFamily="34" charset="0"/>
              </a:rPr>
              <a:t>                	JSR     	cmd2lcd</a:t>
            </a:r>
          </a:p>
          <a:p>
            <a:r>
              <a:rPr lang="en-US" sz="1400" dirty="0">
                <a:latin typeface="Arial" panose="020B0604020202020204" pitchFamily="34" charset="0"/>
                <a:cs typeface="Arial" panose="020B0604020202020204" pitchFamily="34" charset="0"/>
              </a:rPr>
              <a:t>                	LDX     	#msg2</a:t>
            </a:r>
          </a:p>
          <a:p>
            <a:r>
              <a:rPr lang="en-US" sz="1400" dirty="0">
                <a:latin typeface="Arial" panose="020B0604020202020204" pitchFamily="34" charset="0"/>
                <a:cs typeface="Arial" panose="020B0604020202020204" pitchFamily="34" charset="0"/>
              </a:rPr>
              <a:t>                	JSR     	puts2lcd</a:t>
            </a:r>
          </a:p>
          <a:p>
            <a:r>
              <a:rPr lang="en-US" sz="1400" dirty="0">
                <a:latin typeface="Arial" panose="020B0604020202020204" pitchFamily="34" charset="0"/>
                <a:cs typeface="Arial" panose="020B0604020202020204" pitchFamily="34" charset="0"/>
              </a:rPr>
              <a:t>repeat   	LDAB    	#4</a:t>
            </a:r>
          </a:p>
          <a:p>
            <a:r>
              <a:rPr lang="en-US" sz="1400" dirty="0">
                <a:latin typeface="Arial" panose="020B0604020202020204" pitchFamily="34" charset="0"/>
                <a:cs typeface="Arial" panose="020B0604020202020204" pitchFamily="34" charset="0"/>
              </a:rPr>
              <a:t>dloop1    	LDAA    	#$1C      	; shift display to the left</a:t>
            </a:r>
          </a:p>
          <a:p>
            <a:r>
              <a:rPr lang="en-US" sz="1400" dirty="0">
                <a:latin typeface="Arial" panose="020B0604020202020204" pitchFamily="34" charset="0"/>
                <a:cs typeface="Arial" panose="020B0604020202020204" pitchFamily="34" charset="0"/>
              </a:rPr>
              <a:t>                	JSR     	cmd2lcd</a:t>
            </a:r>
          </a:p>
          <a:p>
            <a:r>
              <a:rPr lang="en-US" sz="1400" dirty="0">
                <a:latin typeface="Arial" panose="020B0604020202020204" pitchFamily="34" charset="0"/>
                <a:cs typeface="Arial" panose="020B0604020202020204" pitchFamily="34" charset="0"/>
              </a:rPr>
              <a:t>                	JSR     	d_250ms</a:t>
            </a:r>
          </a:p>
          <a:p>
            <a:r>
              <a:rPr lang="en-US" sz="1400" dirty="0">
                <a:latin typeface="Arial" panose="020B0604020202020204" pitchFamily="34" charset="0"/>
                <a:cs typeface="Arial" panose="020B0604020202020204" pitchFamily="34" charset="0"/>
              </a:rPr>
              <a:t>                	DBNE    	B,dloop1</a:t>
            </a:r>
          </a:p>
          <a:p>
            <a:r>
              <a:rPr lang="en-US" sz="1400" dirty="0">
                <a:latin typeface="Arial" panose="020B0604020202020204" pitchFamily="34" charset="0"/>
                <a:cs typeface="Arial" panose="020B0604020202020204" pitchFamily="34" charset="0"/>
              </a:rPr>
              <a:t>                	LDAB    	#4</a:t>
            </a:r>
          </a:p>
          <a:p>
            <a:r>
              <a:rPr lang="en-US" sz="1400" dirty="0">
                <a:latin typeface="Arial" panose="020B0604020202020204" pitchFamily="34" charset="0"/>
                <a:cs typeface="Arial" panose="020B0604020202020204" pitchFamily="34" charset="0"/>
              </a:rPr>
              <a:t>dloop2  	LDAA    	#$18      	; shift display to the right</a:t>
            </a:r>
          </a:p>
          <a:p>
            <a:r>
              <a:rPr lang="en-US" sz="1400" dirty="0">
                <a:latin typeface="Arial" panose="020B0604020202020204" pitchFamily="34" charset="0"/>
                <a:cs typeface="Arial" panose="020B0604020202020204" pitchFamily="34" charset="0"/>
              </a:rPr>
              <a:t>                	JSR     	cmd2lcd</a:t>
            </a:r>
          </a:p>
          <a:p>
            <a:r>
              <a:rPr lang="en-US" sz="1400" dirty="0">
                <a:latin typeface="Arial" panose="020B0604020202020204" pitchFamily="34" charset="0"/>
                <a:cs typeface="Arial" panose="020B0604020202020204" pitchFamily="34" charset="0"/>
              </a:rPr>
              <a:t>                	JSR     	d_250ms</a:t>
            </a:r>
          </a:p>
          <a:p>
            <a:r>
              <a:rPr lang="en-US" sz="1400" dirty="0">
                <a:latin typeface="Arial" panose="020B0604020202020204" pitchFamily="34" charset="0"/>
                <a:cs typeface="Arial" panose="020B0604020202020204" pitchFamily="34" charset="0"/>
              </a:rPr>
              <a:t>                	DBNE    	B,dloop2</a:t>
            </a:r>
          </a:p>
          <a:p>
            <a:r>
              <a:rPr lang="en-US" sz="1400" dirty="0">
                <a:latin typeface="Arial" panose="020B0604020202020204" pitchFamily="34" charset="0"/>
                <a:cs typeface="Arial" panose="020B0604020202020204" pitchFamily="34" charset="0"/>
              </a:rPr>
              <a:t>                	JMP     	repeat</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3638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Microprocessors</a:t>
            </a:r>
            <a:endParaRPr lang="en-US" b="0" i="0"/>
          </a:p>
        </p:txBody>
      </p:sp>
      <p:sp>
        <p:nvSpPr>
          <p:cNvPr id="3" name="Footer Placeholder 2"/>
          <p:cNvSpPr>
            <a:spLocks noGrp="1"/>
          </p:cNvSpPr>
          <p:nvPr>
            <p:ph type="ftr" sz="quarter" idx="11"/>
          </p:nvPr>
        </p:nvSpPr>
        <p:spPr/>
        <p:txBody>
          <a:bodyPr/>
          <a:lstStyle/>
          <a:p>
            <a:pPr>
              <a:defRPr/>
            </a:pPr>
            <a:r>
              <a:rPr lang="en-US"/>
              <a:t>St. Mary’s University</a:t>
            </a:r>
            <a:endParaRPr lang="en-US" b="0" i="0"/>
          </a:p>
        </p:txBody>
      </p:sp>
      <p:sp>
        <p:nvSpPr>
          <p:cNvPr id="4" name="Slide Number Placeholder 3"/>
          <p:cNvSpPr>
            <a:spLocks noGrp="1"/>
          </p:cNvSpPr>
          <p:nvPr>
            <p:ph type="sldNum" sz="quarter" idx="12"/>
          </p:nvPr>
        </p:nvSpPr>
        <p:spPr/>
        <p:txBody>
          <a:bodyPr/>
          <a:lstStyle/>
          <a:p>
            <a:pPr>
              <a:defRPr/>
            </a:pPr>
            <a:r>
              <a:rPr lang="en-US"/>
              <a:t>L7-</a:t>
            </a:r>
            <a:fld id="{4A395980-E144-4DF3-A56B-92E402BC5F19}" type="slidenum">
              <a:rPr lang="en-US" smtClean="0"/>
              <a:pPr>
                <a:defRPr/>
              </a:pPr>
              <a:t>92</a:t>
            </a:fld>
            <a:endParaRPr lang="en-US" b="0" i="0" dirty="0"/>
          </a:p>
        </p:txBody>
      </p:sp>
      <p:sp>
        <p:nvSpPr>
          <p:cNvPr id="5" name="TextBox 4"/>
          <p:cNvSpPr txBox="1"/>
          <p:nvPr/>
        </p:nvSpPr>
        <p:spPr>
          <a:xfrm>
            <a:off x="381000" y="320457"/>
            <a:ext cx="8382000" cy="3108543"/>
          </a:xfrm>
          <a:prstGeom prst="rect">
            <a:avLst/>
          </a:prstGeom>
          <a:noFill/>
          <a:ln w="12700">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d_250ms 	LDAA  	#25        	; create 25 ten </a:t>
            </a:r>
            <a:r>
              <a:rPr lang="en-US" sz="1400" dirty="0" err="1">
                <a:latin typeface="Arial" panose="020B0604020202020204" pitchFamily="34" charset="0"/>
                <a:cs typeface="Arial" panose="020B0604020202020204" pitchFamily="34" charset="0"/>
              </a:rPr>
              <a:t>milisecond</a:t>
            </a:r>
            <a:r>
              <a:rPr lang="en-US" sz="1400" dirty="0">
                <a:latin typeface="Arial" panose="020B0604020202020204" pitchFamily="34" charset="0"/>
                <a:cs typeface="Arial" panose="020B0604020202020204" pitchFamily="34" charset="0"/>
              </a:rPr>
              <a:t> delays</a:t>
            </a:r>
          </a:p>
          <a:p>
            <a:r>
              <a:rPr lang="en-US" sz="1400" dirty="0">
                <a:latin typeface="Arial" panose="020B0604020202020204" pitchFamily="34" charset="0"/>
                <a:cs typeface="Arial" panose="020B0604020202020204" pitchFamily="34" charset="0"/>
              </a:rPr>
              <a:t>DL0       	LDY     	#60000	 ;	</a:t>
            </a:r>
          </a:p>
          <a:p>
            <a:r>
              <a:rPr lang="en-US" sz="1400" dirty="0">
                <a:latin typeface="Arial" panose="020B0604020202020204" pitchFamily="34" charset="0"/>
                <a:cs typeface="Arial" panose="020B0604020202020204" pitchFamily="34" charset="0"/>
              </a:rPr>
              <a:t>DL1      	DEY                          	  ;</a:t>
            </a:r>
          </a:p>
          <a:p>
            <a:r>
              <a:rPr lang="en-US" sz="1400" dirty="0">
                <a:latin typeface="Arial" panose="020B0604020202020204" pitchFamily="34" charset="0"/>
                <a:cs typeface="Arial" panose="020B0604020202020204" pitchFamily="34" charset="0"/>
              </a:rPr>
              <a:t>                	BNE     	DL1         	; scroll buffer by 1</a:t>
            </a:r>
          </a:p>
          <a:p>
            <a:r>
              <a:rPr lang="en-US" sz="1400" dirty="0">
                <a:latin typeface="Arial" panose="020B0604020202020204" pitchFamily="34" charset="0"/>
                <a:cs typeface="Arial" panose="020B0604020202020204" pitchFamily="34" charset="0"/>
              </a:rPr>
              <a:t>                	DBNE    	A,DL0   	 ;</a:t>
            </a:r>
          </a:p>
          <a:p>
            <a:r>
              <a:rPr lang="en-US" sz="1400" dirty="0">
                <a:latin typeface="Arial" panose="020B0604020202020204" pitchFamily="34" charset="0"/>
                <a:cs typeface="Arial" panose="020B0604020202020204" pitchFamily="34" charset="0"/>
              </a:rPr>
              <a:t>                	RTS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msg1   	FCC        	'Hello There!'</a:t>
            </a:r>
          </a:p>
          <a:p>
            <a:r>
              <a:rPr lang="en-US" sz="1400" dirty="0">
                <a:latin typeface="Arial" panose="020B0604020202020204" pitchFamily="34" charset="0"/>
                <a:cs typeface="Arial" panose="020B0604020202020204" pitchFamily="34" charset="0"/>
              </a:rPr>
              <a:t>                	DB      	0</a:t>
            </a:r>
          </a:p>
          <a:p>
            <a:r>
              <a:rPr lang="en-US" sz="1400" dirty="0">
                <a:latin typeface="Arial" panose="020B0604020202020204" pitchFamily="34" charset="0"/>
                <a:cs typeface="Arial" panose="020B0604020202020204" pitchFamily="34" charset="0"/>
              </a:rPr>
              <a:t>msg2    	FCC     	'I am alive!!'</a:t>
            </a:r>
          </a:p>
          <a:p>
            <a:r>
              <a:rPr lang="en-US" sz="1400" dirty="0">
                <a:latin typeface="Arial" panose="020B0604020202020204" pitchFamily="34" charset="0"/>
                <a:cs typeface="Arial" panose="020B0604020202020204" pitchFamily="34" charset="0"/>
              </a:rPr>
              <a:t>                	DB      	0</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END</a:t>
            </a:r>
          </a:p>
        </p:txBody>
      </p:sp>
    </p:spTree>
    <p:extLst>
      <p:ext uri="{BB962C8B-B14F-4D97-AF65-F5344CB8AC3E}">
        <p14:creationId xmlns:p14="http://schemas.microsoft.com/office/powerpoint/2010/main" val="12867578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4"/>
          <p:cNvSpPr txBox="1">
            <a:spLocks noChangeArrowheads="1"/>
          </p:cNvSpPr>
          <p:nvPr/>
        </p:nvSpPr>
        <p:spPr bwMode="auto">
          <a:xfrm>
            <a:off x="228600" y="76200"/>
            <a:ext cx="8686800" cy="655564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dirty="0">
                <a:latin typeface="Arial" charset="0"/>
                <a:cs typeface="Arial" charset="0"/>
              </a:rPr>
              <a:t>****************************************************************************************</a:t>
            </a:r>
          </a:p>
          <a:p>
            <a:r>
              <a:rPr lang="en-US" altLang="en-US" sz="1400" dirty="0">
                <a:latin typeface="Arial" charset="0"/>
                <a:cs typeface="Arial" charset="0"/>
              </a:rPr>
              <a:t>*Write a program that as you type on keyboard it appears on LCD and scrolls *</a:t>
            </a:r>
          </a:p>
          <a:p>
            <a:r>
              <a:rPr lang="en-US" altLang="en-US" sz="1400" dirty="0">
                <a:latin typeface="Arial" charset="0"/>
                <a:cs typeface="Arial" charset="0"/>
              </a:rPr>
              <a:t>****************************************************************************************</a:t>
            </a:r>
          </a:p>
          <a:p>
            <a:r>
              <a:rPr lang="en-US" altLang="en-US" sz="1400" dirty="0">
                <a:latin typeface="Arial" charset="0"/>
                <a:cs typeface="Arial" charset="0"/>
              </a:rPr>
              <a:t>#include	reg9s12.h		; include register equates</a:t>
            </a:r>
          </a:p>
          <a:p>
            <a:r>
              <a:rPr lang="en-US" altLang="en-US" sz="1400" dirty="0">
                <a:latin typeface="Arial" charset="0"/>
                <a:cs typeface="Arial" charset="0"/>
              </a:rPr>
              <a:t>#include	lcdsubs.asm             	; include LCD subroutines</a:t>
            </a:r>
          </a:p>
          <a:p>
            <a:r>
              <a:rPr lang="en-US" altLang="en-US" sz="1400" dirty="0">
                <a:latin typeface="Arial" charset="0"/>
                <a:cs typeface="Arial" charset="0"/>
              </a:rPr>
              <a:t>                	ORG	$1000</a:t>
            </a:r>
          </a:p>
          <a:p>
            <a:r>
              <a:rPr lang="en-US" altLang="en-US" sz="1400" dirty="0">
                <a:latin typeface="Arial" charset="0"/>
                <a:cs typeface="Arial" charset="0"/>
              </a:rPr>
              <a:t>                	JSR	</a:t>
            </a:r>
            <a:r>
              <a:rPr lang="en-US" altLang="en-US" sz="1400" dirty="0" err="1">
                <a:latin typeface="Arial" charset="0"/>
                <a:cs typeface="Arial" charset="0"/>
              </a:rPr>
              <a:t>openlcd</a:t>
            </a:r>
            <a:r>
              <a:rPr lang="en-US" altLang="en-US" sz="1400" dirty="0">
                <a:latin typeface="Arial" charset="0"/>
                <a:cs typeface="Arial" charset="0"/>
              </a:rPr>
              <a:t>	; initialize the LCD</a:t>
            </a:r>
          </a:p>
          <a:p>
            <a:r>
              <a:rPr lang="en-US" altLang="en-US" sz="1400" dirty="0">
                <a:latin typeface="Arial" charset="0"/>
                <a:cs typeface="Arial" charset="0"/>
              </a:rPr>
              <a:t>                	LDAA    	#$80           ; start at home position</a:t>
            </a:r>
          </a:p>
          <a:p>
            <a:r>
              <a:rPr lang="en-US" altLang="en-US" sz="1400" dirty="0">
                <a:latin typeface="Arial" charset="0"/>
                <a:cs typeface="Arial" charset="0"/>
              </a:rPr>
              <a:t>                	JSR     	cmd2lcd	 ;</a:t>
            </a:r>
          </a:p>
          <a:p>
            <a:r>
              <a:rPr lang="en-US" altLang="en-US" sz="1400" dirty="0">
                <a:latin typeface="Arial" charset="0"/>
                <a:cs typeface="Arial" charset="0"/>
              </a:rPr>
              <a:t>                	LDAA	#$0C	; turn off cursor and blinking</a:t>
            </a:r>
          </a:p>
          <a:p>
            <a:r>
              <a:rPr lang="en-US" altLang="en-US" sz="1400" dirty="0">
                <a:latin typeface="Arial" charset="0"/>
                <a:cs typeface="Arial" charset="0"/>
              </a:rPr>
              <a:t>                	JSR	cmd2lcd	 ;</a:t>
            </a:r>
          </a:p>
          <a:p>
            <a:r>
              <a:rPr lang="en-US" altLang="en-US" sz="1400" dirty="0" err="1">
                <a:latin typeface="Arial" charset="0"/>
                <a:cs typeface="Arial" charset="0"/>
              </a:rPr>
              <a:t>nexchar</a:t>
            </a:r>
            <a:r>
              <a:rPr lang="en-US" altLang="en-US" sz="1400" dirty="0">
                <a:latin typeface="Arial" charset="0"/>
                <a:cs typeface="Arial" charset="0"/>
              </a:rPr>
              <a:t>	</a:t>
            </a: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endParaRPr lang="en-US" altLang="en-US" sz="1400" dirty="0">
              <a:latin typeface="Arial" charset="0"/>
              <a:cs typeface="Arial" charset="0"/>
            </a:endParaRPr>
          </a:p>
          <a:p>
            <a:r>
              <a:rPr lang="en-US" altLang="en-US" sz="1400" dirty="0">
                <a:latin typeface="Arial" charset="0"/>
                <a:cs typeface="Arial" charset="0"/>
              </a:rPr>
              <a:t>                	JMP     	</a:t>
            </a:r>
            <a:r>
              <a:rPr lang="en-US" altLang="en-US" sz="1400" dirty="0" err="1">
                <a:latin typeface="Arial" charset="0"/>
                <a:cs typeface="Arial" charset="0"/>
              </a:rPr>
              <a:t>nexchar</a:t>
            </a:r>
            <a:r>
              <a:rPr lang="en-US" altLang="en-US" sz="1400" dirty="0">
                <a:latin typeface="Arial" charset="0"/>
                <a:cs typeface="Arial" charset="0"/>
              </a:rPr>
              <a:t>	; get next character</a:t>
            </a:r>
          </a:p>
          <a:p>
            <a:endParaRPr lang="en-US" altLang="en-US" sz="1400" dirty="0">
              <a:latin typeface="Arial" charset="0"/>
              <a:cs typeface="Arial" charset="0"/>
            </a:endParaRPr>
          </a:p>
          <a:p>
            <a:r>
              <a:rPr lang="en-US" altLang="en-US" sz="1400" dirty="0" err="1">
                <a:latin typeface="Arial" charset="0"/>
                <a:cs typeface="Arial" charset="0"/>
              </a:rPr>
              <a:t>Getchar</a:t>
            </a:r>
            <a:r>
              <a:rPr lang="en-US" altLang="en-US" sz="1400" dirty="0">
                <a:latin typeface="Arial" charset="0"/>
                <a:cs typeface="Arial" charset="0"/>
              </a:rPr>
              <a:t>	EQU     	$EE84</a:t>
            </a:r>
          </a:p>
          <a:p>
            <a:r>
              <a:rPr lang="en-US" altLang="en-US" sz="1400" dirty="0" err="1">
                <a:latin typeface="Arial" charset="0"/>
                <a:cs typeface="Arial" charset="0"/>
              </a:rPr>
              <a:t>msg</a:t>
            </a:r>
            <a:r>
              <a:rPr lang="en-US" altLang="en-US" sz="1400" dirty="0">
                <a:latin typeface="Arial" charset="0"/>
                <a:cs typeface="Arial" charset="0"/>
              </a:rPr>
              <a:t>	FCC	'                '        ; 16 space characters</a:t>
            </a:r>
          </a:p>
          <a:p>
            <a:r>
              <a:rPr lang="en-US" altLang="en-US" sz="1400" dirty="0" err="1">
                <a:latin typeface="Arial" charset="0"/>
                <a:cs typeface="Arial" charset="0"/>
              </a:rPr>
              <a:t>endmsg</a:t>
            </a:r>
            <a:r>
              <a:rPr lang="en-US" altLang="en-US" sz="1400" dirty="0">
                <a:latin typeface="Arial" charset="0"/>
                <a:cs typeface="Arial" charset="0"/>
              </a:rPr>
              <a:t>	DB	0</a:t>
            </a:r>
          </a:p>
          <a:p>
            <a:r>
              <a:rPr lang="en-US" altLang="en-US" sz="1400" dirty="0">
                <a:latin typeface="Arial" charset="0"/>
                <a:cs typeface="Arial" charset="0"/>
              </a:rPr>
              <a:t>                	END</a:t>
            </a:r>
          </a:p>
        </p:txBody>
      </p:sp>
      <p:sp>
        <p:nvSpPr>
          <p:cNvPr id="9318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Microprocessors</a:t>
            </a:r>
            <a:endParaRPr lang="en-US" altLang="en-US" sz="1600" b="0" i="0">
              <a:solidFill>
                <a:srgbClr val="C00000"/>
              </a:solidFill>
            </a:endParaRPr>
          </a:p>
        </p:txBody>
      </p:sp>
      <p:sp>
        <p:nvSpPr>
          <p:cNvPr id="9318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St. Mary’s University</a:t>
            </a:r>
            <a:endParaRPr lang="en-US" altLang="en-US" sz="1600" b="0" i="0">
              <a:solidFill>
                <a:srgbClr val="C00000"/>
              </a:solidFill>
            </a:endParaRPr>
          </a:p>
        </p:txBody>
      </p:sp>
      <p:sp>
        <p:nvSpPr>
          <p:cNvPr id="931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C00000"/>
                </a:solidFill>
              </a:rPr>
              <a:t>L7-</a:t>
            </a:r>
            <a:fld id="{B7FA27F7-37E6-4A1B-9918-5AD3A6B16D07}" type="slidenum">
              <a:rPr lang="en-US" altLang="en-US" sz="1600">
                <a:solidFill>
                  <a:srgbClr val="C00000"/>
                </a:solidFill>
              </a:rPr>
              <a:pPr/>
              <a:t>93</a:t>
            </a:fld>
            <a:endParaRPr lang="en-US" altLang="en-US" sz="1600" b="0" i="0">
              <a:solidFill>
                <a:srgbClr val="C00000"/>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12954</TotalTime>
  <Words>8535</Words>
  <Application>Microsoft Office PowerPoint</Application>
  <PresentationFormat>On-screen Show (4:3)</PresentationFormat>
  <Paragraphs>2365</Paragraphs>
  <Slides>93</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Arial</vt:lpstr>
      <vt:lpstr>Symbol</vt:lpstr>
      <vt:lpstr>Times New Roman</vt:lpstr>
      <vt:lpstr>Wingdings</vt:lpstr>
      <vt:lpstr>Default Design</vt:lpstr>
      <vt:lpstr>Overview of HCS12 Parallel Ports</vt:lpstr>
      <vt:lpstr>PowerPoint Presentation</vt:lpstr>
      <vt:lpstr>PowerPoint Presentation</vt:lpstr>
      <vt:lpstr>PowerPoint Presentation</vt:lpstr>
      <vt:lpstr>PowerPoint Presentation</vt:lpstr>
      <vt:lpstr>Port Registers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Interfacing with Simple I/O Devices </vt:lpstr>
      <vt:lpstr>Interfacing with Simple I/O Devices cont’d … </vt:lpstr>
      <vt:lpstr>Interfacing with Simple I/O Devices cont’d … </vt:lpstr>
      <vt:lpstr>PowerPoint Presentation</vt:lpstr>
      <vt:lpstr>Interfacing with Simple I/O Devices cont’d … </vt:lpstr>
      <vt:lpstr>Interfacing with Simple I/O Devices cont’d … </vt:lpstr>
      <vt:lpstr>PowerPoint Presentation</vt:lpstr>
      <vt:lpstr>PowerPoint Presentation</vt:lpstr>
      <vt:lpstr>PowerPoint Presentation</vt:lpstr>
      <vt:lpstr>Interfacing with Simple I/O Devices cont’d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Bahman Rezaie</dc:creator>
  <cp:lastModifiedBy>bahman</cp:lastModifiedBy>
  <cp:revision>292</cp:revision>
  <dcterms:created xsi:type="dcterms:W3CDTF">1998-06-11T00:48:26Z</dcterms:created>
  <dcterms:modified xsi:type="dcterms:W3CDTF">2018-01-11T13:32:48Z</dcterms:modified>
</cp:coreProperties>
</file>