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17"/>
  </p:notesMasterIdLst>
  <p:sldIdLst>
    <p:sldId id="277" r:id="rId3"/>
    <p:sldId id="341" r:id="rId4"/>
    <p:sldId id="351" r:id="rId5"/>
    <p:sldId id="346" r:id="rId6"/>
    <p:sldId id="352" r:id="rId7"/>
    <p:sldId id="354" r:id="rId8"/>
    <p:sldId id="353" r:id="rId9"/>
    <p:sldId id="355" r:id="rId10"/>
    <p:sldId id="356" r:id="rId11"/>
    <p:sldId id="357" r:id="rId12"/>
    <p:sldId id="348" r:id="rId13"/>
    <p:sldId id="358" r:id="rId14"/>
    <p:sldId id="359" r:id="rId15"/>
    <p:sldId id="342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8">
          <p15:clr>
            <a:srgbClr val="A4A3A4"/>
          </p15:clr>
        </p15:guide>
        <p15:guide id="2" pos="3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14865"/>
    <a:srgbClr val="610303"/>
    <a:srgbClr val="31C2DF"/>
    <a:srgbClr val="82B0CC"/>
    <a:srgbClr val="4D8FB7"/>
    <a:srgbClr val="666666"/>
    <a:srgbClr val="8E8E8E"/>
    <a:srgbClr val="E2E9E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72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762" y="66"/>
      </p:cViewPr>
      <p:guideLst>
        <p:guide orient="horz" pos="2218"/>
        <p:guide pos="38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FB1FE-9661-484F-A3F4-A28076CBD086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CB6D9-8422-47B9-A6AD-378C452C6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904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836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877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802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464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365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8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065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370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346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338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273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816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76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42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65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9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39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14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63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6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72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43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06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12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674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5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56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9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64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11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58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887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21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0FBE-D378-4AC7-9844-FE416A5B8B57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C49-4F1C-4FE7-A102-521248C79C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68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54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08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1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02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982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036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76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58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86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86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59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865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07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92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0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2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53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24.xml"/><Relationship Id="rId34" Type="http://schemas.openxmlformats.org/officeDocument/2006/relationships/slideLayout" Target="../slideLayouts/slideLayout37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41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29" Type="http://schemas.openxmlformats.org/officeDocument/2006/relationships/slideLayout" Target="../slideLayouts/slideLayout3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27.xml"/><Relationship Id="rId32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40.xml"/><Relationship Id="rId40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31.xml"/><Relationship Id="rId36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31" Type="http://schemas.openxmlformats.org/officeDocument/2006/relationships/slideLayout" Target="../slideLayouts/slideLayout34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8.xml"/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8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  <p:sldLayoutId id="2147483687" r:id="rId35"/>
    <p:sldLayoutId id="2147483688" r:id="rId36"/>
    <p:sldLayoutId id="2147483689" r:id="rId37"/>
    <p:sldLayoutId id="2147483690" r:id="rId38"/>
    <p:sldLayoutId id="2147483691" r:id="rId39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0292" y="2588248"/>
            <a:ext cx="9655728" cy="768350"/>
          </a:xfrm>
          <a:prstGeom prst="rect">
            <a:avLst/>
          </a:prstGeom>
          <a:solidFill>
            <a:srgbClr val="3148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Deep Meta Metric Learning</a:t>
            </a:r>
          </a:p>
        </p:txBody>
      </p:sp>
      <p:sp>
        <p:nvSpPr>
          <p:cNvPr id="22" name="TextBox 7"/>
          <p:cNvSpPr>
            <a:spLocks noChangeArrowheads="1"/>
          </p:cNvSpPr>
          <p:nvPr/>
        </p:nvSpPr>
        <p:spPr bwMode="auto">
          <a:xfrm>
            <a:off x="4399256" y="4950086"/>
            <a:ext cx="2681652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Zhu Min</a:t>
            </a: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3675005" y="5057807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03396" y="5057807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33984" y="178435"/>
            <a:ext cx="3754795" cy="90339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606793" y="223247"/>
              <a:ext cx="2340129" cy="23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3200" b="1" dirty="0" smtClean="0">
                  <a:solidFill>
                    <a:prstClr val="black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sym typeface="Arial" panose="020B0604020202020204"/>
                </a:rPr>
                <a:t>DMML method</a:t>
              </a:r>
              <a:endParaRPr lang="zh-CN" altLang="en-US" sz="3200" b="1" dirty="0">
                <a:solidFill>
                  <a:prstClr val="black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B0604020202020204"/>
                <a:sym typeface="Arial" panose="020B0604020202020204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411895"/>
              </p:ext>
            </p:extLst>
          </p:nvPr>
        </p:nvGraphicFramePr>
        <p:xfrm>
          <a:off x="1146630" y="1459895"/>
          <a:ext cx="9971314" cy="4815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971314"/>
              </a:tblGrid>
              <a:tr h="370840">
                <a:tc>
                  <a:txBody>
                    <a:bodyPr/>
                    <a:lstStyle/>
                    <a:p>
                      <a:pPr marL="0" indent="45720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Algorithm 1 : DMML </a:t>
                      </a:r>
                      <a:endParaRPr lang="zh-CN" altLang="en-US" sz="2400" kern="12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lvl="0" indent="457200" algn="l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Require: </a:t>
                      </a:r>
                      <a:r>
                        <a:rPr lang="en-US" altLang="zh-CN" sz="2000" kern="120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Training image set, the number of classes in the training set N, the number of  </a:t>
                      </a:r>
                    </a:p>
                    <a:p>
                      <a:pPr marL="0" lvl="0" indent="457200" algn="l" defTabSz="914400" rtl="0" eaLnBrk="1" latinLnBrk="0" hangingPunct="1"/>
                      <a:r>
                        <a:rPr lang="en-US" altLang="zh-CN" sz="2000" kern="120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classes sampled per episode M (M ≤ N), the number of support instances per class ns, the</a:t>
                      </a:r>
                      <a:r>
                        <a:rPr lang="en-US" altLang="zh-CN" sz="2000" kern="1200" baseline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lvl="0" indent="457200" algn="l" defTabSz="914400" rtl="0" eaLnBrk="1" latinLnBrk="0" hangingPunct="1"/>
                      <a:r>
                        <a:rPr lang="en-US" altLang="zh-CN" sz="2000" kern="120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query instances per class </a:t>
                      </a:r>
                      <a:r>
                        <a:rPr lang="en-US" altLang="zh-CN" sz="2000" kern="1200" dirty="0" err="1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nq</a:t>
                      </a:r>
                      <a:r>
                        <a:rPr lang="en-US" altLang="zh-CN" sz="2000" kern="120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margin parameter τ , max episode number T. </a:t>
                      </a:r>
                    </a:p>
                    <a:p>
                      <a:pPr marL="0" indent="457200" algn="just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Ensure: </a:t>
                      </a:r>
                      <a:r>
                        <a:rPr lang="en-US" altLang="zh-CN" sz="2000" kern="120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Parameters θ of the embedding function f(·). </a:t>
                      </a:r>
                    </a:p>
                    <a:p>
                      <a:pPr marL="0" indent="457200" algn="just" defTabSz="914400" rtl="0" eaLnBrk="1" latinLnBrk="0" hangingPunct="1"/>
                      <a:r>
                        <a:rPr lang="en-US" altLang="zh-CN" sz="2000" kern="120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1: Initialize θ. </a:t>
                      </a:r>
                    </a:p>
                    <a:p>
                      <a:pPr marL="0" indent="457200" algn="just" defTabSz="914400" rtl="0" eaLnBrk="1" latinLnBrk="0" hangingPunct="1"/>
                      <a:r>
                        <a:rPr lang="en-US" altLang="zh-CN" sz="2000" kern="120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2: </a:t>
                      </a:r>
                      <a:r>
                        <a:rPr lang="en-US" altLang="zh-CN" sz="2000" b="1" kern="120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lang="en-US" altLang="zh-CN" sz="2000" kern="120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episode = 1, 2, · · · , T do </a:t>
                      </a:r>
                    </a:p>
                    <a:p>
                      <a:pPr marL="0" indent="457200" algn="just" defTabSz="914400" rtl="0" eaLnBrk="1" latinLnBrk="0" hangingPunct="1"/>
                      <a:r>
                        <a:rPr lang="en-US" altLang="zh-CN" sz="2000" kern="120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3: Randomly sample M class indices from N. </a:t>
                      </a:r>
                    </a:p>
                    <a:p>
                      <a:pPr marL="0" indent="457200" algn="just" defTabSz="914400" rtl="0" eaLnBrk="1" latinLnBrk="0" hangingPunct="1"/>
                      <a:r>
                        <a:rPr lang="en-US" altLang="zh-CN" sz="2000" kern="120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4: Randomly sample support set and query set for each </a:t>
                      </a:r>
                    </a:p>
                    <a:p>
                      <a:pPr marL="0" indent="457200" algn="just" defTabSz="914400" rtl="0" eaLnBrk="1" latinLnBrk="0" hangingPunct="1"/>
                      <a:r>
                        <a:rPr lang="en-US" altLang="zh-CN" sz="2000" kern="120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class. </a:t>
                      </a:r>
                    </a:p>
                    <a:p>
                      <a:pPr marL="0" indent="457200" algn="just" defTabSz="914400" rtl="0" eaLnBrk="1" latinLnBrk="0" hangingPunct="1"/>
                      <a:r>
                        <a:rPr lang="en-US" altLang="zh-CN" sz="2000" kern="120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5: Compute distances between each query sample and </a:t>
                      </a:r>
                    </a:p>
                    <a:p>
                      <a:pPr marL="0" indent="457200" algn="just" defTabSz="914400" rtl="0" eaLnBrk="1" latinLnBrk="0" hangingPunct="1"/>
                      <a:r>
                        <a:rPr lang="en-US" altLang="zh-CN" sz="2000" kern="120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all meta-cells . </a:t>
                      </a:r>
                    </a:p>
                    <a:p>
                      <a:pPr marL="0" indent="457200" algn="just" defTabSz="914400" rtl="0" eaLnBrk="1" latinLnBrk="0" hangingPunct="1"/>
                      <a:r>
                        <a:rPr lang="en-US" altLang="zh-CN" sz="2000" kern="120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6: Optimize θ.</a:t>
                      </a:r>
                    </a:p>
                    <a:p>
                      <a:pPr marL="0" indent="457200" algn="just" defTabSz="914400" rtl="0" eaLnBrk="1" latinLnBrk="0" hangingPunct="1"/>
                      <a:r>
                        <a:rPr lang="en-US" altLang="zh-CN" sz="2000" kern="120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7: </a:t>
                      </a:r>
                      <a:r>
                        <a:rPr lang="en-US" altLang="zh-CN" sz="2000" b="1" kern="120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end for </a:t>
                      </a:r>
                    </a:p>
                    <a:p>
                      <a:pPr marL="0" indent="457200" algn="just" defTabSz="914400" rtl="0" eaLnBrk="1" latinLnBrk="0" hangingPunct="1"/>
                      <a:r>
                        <a:rPr lang="en-US" altLang="zh-CN" sz="2000" kern="120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8: </a:t>
                      </a:r>
                      <a:r>
                        <a:rPr lang="en-US" altLang="zh-CN" sz="2000" b="1" kern="120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return θ. </a:t>
                      </a:r>
                      <a:endParaRPr lang="zh-CN" altLang="en-US" sz="2000" b="1" kern="12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51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33984" y="178435"/>
            <a:ext cx="3523615" cy="807445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629104" y="178180"/>
              <a:ext cx="2224253" cy="266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3200" b="1" dirty="0" smtClean="0">
                  <a:solidFill>
                    <a:prstClr val="black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sym typeface="Arial" panose="020B0604020202020204"/>
                </a:rPr>
                <a:t>Experiments</a:t>
              </a:r>
              <a:endParaRPr lang="zh-CN" altLang="en-US" sz="3200" b="1" dirty="0">
                <a:solidFill>
                  <a:prstClr val="black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935264" y="1744453"/>
            <a:ext cx="1037136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authors evaluate the proposed DMML method on three visual recognition tasks: person re-identification ,vehicle re-identification, and face verification. In addition,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authors conducted ablation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 and did parameter analysis to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investigate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robustness of DMML.</a:t>
            </a:r>
          </a:p>
          <a:p>
            <a:pPr algn="just"/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experiments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ResNet-50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basic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and set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class number of each sub-task and the number of support samples in each meta-cell to 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32 and 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5 respectively, and fixed margin parameter 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in our negative-margin-based objective function .During training, the experiments applied Adam Optimizer and set the base learning rate to 0.0002.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02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33984" y="178435"/>
            <a:ext cx="3523615" cy="807445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629104" y="178180"/>
              <a:ext cx="2224253" cy="266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3200" b="1" dirty="0" smtClean="0">
                  <a:solidFill>
                    <a:prstClr val="black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sym typeface="Arial" panose="020B0604020202020204"/>
                </a:rPr>
                <a:t>Experiments</a:t>
              </a:r>
              <a:endParaRPr lang="zh-CN" altLang="en-US" sz="3200" b="1" dirty="0">
                <a:solidFill>
                  <a:prstClr val="black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9488"/>
          <a:stretch/>
        </p:blipFill>
        <p:spPr>
          <a:xfrm>
            <a:off x="877206" y="2525485"/>
            <a:ext cx="10665375" cy="318454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80941" y="1594928"/>
            <a:ext cx="8457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baseline methods on Market-1501,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DukeMTMC-reID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VeRi-776, LFW and YTF datasets.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31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33984" y="178435"/>
            <a:ext cx="3523615" cy="807445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629104" y="178180"/>
              <a:ext cx="2224253" cy="266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3200" b="1" dirty="0" smtClean="0">
                  <a:solidFill>
                    <a:prstClr val="black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sym typeface="Arial" panose="020B0604020202020204"/>
                </a:rPr>
                <a:t>Experiments</a:t>
              </a:r>
              <a:endParaRPr lang="zh-CN" altLang="en-US" sz="3200" b="1" dirty="0">
                <a:solidFill>
                  <a:prstClr val="black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693" y="2944107"/>
            <a:ext cx="4915954" cy="28564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84" y="2944107"/>
            <a:ext cx="6637893" cy="285642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09682" y="1626079"/>
            <a:ext cx="54864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ablation experiments on hard mining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and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 strategy on Market-1501 dataset.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51693" y="1626080"/>
            <a:ext cx="49159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with different numbers of selected classes M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support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 ns on Market-1501 dataset.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87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306544" y="2668688"/>
            <a:ext cx="9655728" cy="1107996"/>
          </a:xfrm>
          <a:prstGeom prst="rect">
            <a:avLst/>
          </a:prstGeom>
          <a:solidFill>
            <a:srgbClr val="3148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US" altLang="zh-CN" sz="6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THINK YOU!</a:t>
            </a:r>
            <a:endParaRPr lang="en-US" altLang="zh-CN" sz="6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4399256" y="4950086"/>
            <a:ext cx="2681652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Zhu Min</a:t>
            </a: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3675005" y="5057807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203396" y="5057807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86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33984" y="178435"/>
            <a:ext cx="3523615" cy="807445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629104" y="178180"/>
              <a:ext cx="2039761" cy="266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3200" b="1" dirty="0" smtClean="0">
                  <a:solidFill>
                    <a:schemeClr val="tx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Introduction</a:t>
              </a:r>
              <a:endParaRPr lang="zh-CN" altLang="en-US" sz="3200" b="1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004959" y="1631406"/>
            <a:ext cx="1008395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paper, the authors propose a deep meta metric learning (DMML) method, which formulates the metric learning process in a meta way and learns set-based distances, instead of sample-based ones. </a:t>
            </a: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/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/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detail , sampling multiple subsets from the original training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learning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 across different subsets, called meta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metric.</a:t>
            </a:r>
          </a:p>
          <a:p>
            <a:pPr indent="457200" algn="just"/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/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episode,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subset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task and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splitting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data into a support set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well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query set.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authors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support samples in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class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“meta-cell”, and optimize the model to match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query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with positive meta-cell by set-based distance.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33984" y="178435"/>
            <a:ext cx="3523615" cy="807445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629104" y="178180"/>
              <a:ext cx="2224253" cy="266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3200" b="1" dirty="0" smtClean="0">
                  <a:solidFill>
                    <a:prstClr val="black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sym typeface="Arial" panose="020B0604020202020204"/>
                </a:rPr>
                <a:t>Introduction</a:t>
              </a:r>
              <a:endParaRPr lang="zh-CN" altLang="en-US" sz="3200" b="1" dirty="0">
                <a:solidFill>
                  <a:prstClr val="black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409" y="1146589"/>
            <a:ext cx="5413658" cy="474023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9599" y="6048223"/>
            <a:ext cx="112050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1. Difference between global optimization methods and meta-based methods.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54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33984" y="178435"/>
            <a:ext cx="3523615" cy="807445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629104" y="178180"/>
              <a:ext cx="2224253" cy="266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3200" b="1" dirty="0" smtClean="0">
                  <a:solidFill>
                    <a:prstClr val="black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sym typeface="Arial" panose="020B0604020202020204"/>
                </a:rPr>
                <a:t>Related Work</a:t>
              </a:r>
              <a:endParaRPr lang="zh-CN" altLang="en-US" sz="3200" b="1" dirty="0">
                <a:solidFill>
                  <a:prstClr val="black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1918" y="1225689"/>
            <a:ext cx="111677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 Learning: </a:t>
            </a:r>
          </a:p>
          <a:p>
            <a:pPr algn="just"/>
            <a:endParaRPr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aims to learn a distance function to measure the similarity of a pair of samples.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Early metric learning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a linear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Mahalanobis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metric for similarity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measurement.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 learning approaches usually suffer from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nonlinear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correlations of samples, deep metric learning methods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been proposed to learn discriminative nonlinear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neural networks.</a:t>
            </a:r>
          </a:p>
          <a:p>
            <a:pPr algn="just"/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metric learning methods can mainly be divided into three categories: contrastive loss with pair-wise inputs, triplet loss with triplet inputs, and N-pair loss with batch inputs. </a:t>
            </a:r>
          </a:p>
          <a:p>
            <a:pPr algn="just"/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methods hardly explain the generalization capacity of metric from training  dataset to testing dataset. </a:t>
            </a:r>
          </a:p>
          <a:p>
            <a:endParaRPr lang="zh-CN" altLang="en-US" sz="2400" dirty="0">
              <a:solidFill>
                <a:srgbClr val="000000"/>
              </a:solidFill>
              <a:latin typeface="NimbusRomNo9L-Medi"/>
            </a:endParaRPr>
          </a:p>
        </p:txBody>
      </p:sp>
    </p:spTree>
    <p:extLst>
      <p:ext uri="{BB962C8B-B14F-4D97-AF65-F5344CB8AC3E}">
        <p14:creationId xmlns:p14="http://schemas.microsoft.com/office/powerpoint/2010/main" val="280351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33984" y="178435"/>
            <a:ext cx="3523615" cy="807445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629104" y="178180"/>
              <a:ext cx="2224253" cy="266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3200" b="1" dirty="0" smtClean="0">
                  <a:solidFill>
                    <a:prstClr val="black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sym typeface="Arial" panose="020B0604020202020204"/>
                </a:rPr>
                <a:t>Related Work</a:t>
              </a:r>
              <a:endParaRPr lang="zh-CN" altLang="en-US" sz="3200" b="1" dirty="0">
                <a:solidFill>
                  <a:prstClr val="black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717549" y="1389776"/>
            <a:ext cx="104874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 Learning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endParaRPr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/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of meta learning is to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base learning algorithm to adapt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tasks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efficiently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by extracting some transferable knowledge from a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auxiliary tasks. 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/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/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authors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the set-based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meta formulation with hard sample mining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to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accelerate the learning process.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28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33984" y="178435"/>
            <a:ext cx="3754795" cy="90339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606793" y="223247"/>
              <a:ext cx="2340129" cy="23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3200" b="1" dirty="0" smtClean="0">
                  <a:solidFill>
                    <a:prstClr val="black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sym typeface="Arial" panose="020B0604020202020204"/>
                </a:rPr>
                <a:t>DMML method</a:t>
              </a:r>
              <a:endParaRPr lang="zh-CN" altLang="en-US" sz="3200" b="1" dirty="0">
                <a:solidFill>
                  <a:prstClr val="black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B0604020202020204"/>
                <a:sym typeface="Arial" panose="020B0604020202020204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254878" y="2572596"/>
                <a:ext cx="5112554" cy="8249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CN" alt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Sup>
                                <m:sSubSupPr>
                                  <m:ctrlPr>
                                    <a:rPr lang="en-US" altLang="zh-CN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en-US" altLang="zh-CN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altLang="zh-CN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m:rPr>
                                  <m:brk m:alnAt="7"/>
                                </m:r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𝑒𝑝𝑠</m:t>
                                  </m:r>
                                </m:sub>
                              </m:sSub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878" y="2572596"/>
                <a:ext cx="5112554" cy="8249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725967" y="1752382"/>
            <a:ext cx="7641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 of the proposed DMML method: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020370" y="4806712"/>
                <a:ext cx="3861185" cy="681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𝑡𝑟𝑖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⁡(0,</m:t>
                          </m:r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altLang="zh-CN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zh-CN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bSup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70" y="4806712"/>
                <a:ext cx="3861185" cy="6814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742627" y="4325459"/>
                <a:ext cx="4259179" cy="1643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𝑒𝑝𝑠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sSup>
                                                <m:sSup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sup>
                                          </m:sSubSup>
                                          <m: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zh-CN" alt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altLang="zh-CN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p>
                                </m:sSubSup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altLang="zh-CN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p>
                                </m:sSubSup>
                              </m:sup>
                            </m:s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zh-CN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bSup>
                                    <m:r>
                                      <a:rPr lang="en-US" altLang="zh-CN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zh-CN" altLang="en-US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</m:e>
                    </m:func>
                  </m:oMath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627" y="4325459"/>
                <a:ext cx="4259179" cy="164391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箭头 8"/>
          <p:cNvSpPr/>
          <p:nvPr/>
        </p:nvSpPr>
        <p:spPr>
          <a:xfrm>
            <a:off x="5341678" y="4912719"/>
            <a:ext cx="1281114" cy="46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88302" y="3755086"/>
            <a:ext cx="4019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/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Where, the loss function is: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91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33984" y="178435"/>
            <a:ext cx="3754795" cy="90339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606793" y="223247"/>
              <a:ext cx="2340129" cy="23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3200" b="1" dirty="0" smtClean="0">
                  <a:solidFill>
                    <a:prstClr val="black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sym typeface="Arial" panose="020B0604020202020204"/>
                </a:rPr>
                <a:t>DMML method</a:t>
              </a:r>
              <a:endParaRPr lang="zh-CN" altLang="en-US" sz="3200" b="1" dirty="0">
                <a:solidFill>
                  <a:prstClr val="black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725967" y="1757341"/>
            <a:ext cx="8069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distance between the query sample and the meta-cell is: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88302" y="3755087"/>
            <a:ext cx="3579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/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Where, the meta-cell is: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228027" y="2513520"/>
                <a:ext cx="5029199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027" y="2513520"/>
                <a:ext cx="5029199" cy="7562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228027" y="3828151"/>
                <a:ext cx="5612660" cy="315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1,0≤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027" y="3828151"/>
                <a:ext cx="5612660" cy="315536"/>
              </a:xfrm>
              <a:prstGeom prst="rect">
                <a:avLst/>
              </a:prstGeom>
              <a:blipFill rotWithShape="0">
                <a:blip r:embed="rId4"/>
                <a:stretch>
                  <a:fillRect t="-148077" b="-2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788302" y="4702085"/>
            <a:ext cx="108521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this general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optimize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directly. Therefore, the authors propose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alternative set-based distances: center support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hard mining distance. 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62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33984" y="178435"/>
            <a:ext cx="3754795" cy="90339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606793" y="223247"/>
              <a:ext cx="2340129" cy="23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3200" b="1" dirty="0" smtClean="0">
                  <a:solidFill>
                    <a:prstClr val="black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sym typeface="Arial" panose="020B0604020202020204"/>
                </a:rPr>
                <a:t>DMML method</a:t>
              </a:r>
              <a:endParaRPr lang="zh-CN" altLang="en-US" sz="3200" b="1" dirty="0">
                <a:solidFill>
                  <a:prstClr val="black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725967" y="1579672"/>
            <a:ext cx="105951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 support distance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the center point of samples in a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meta-cell to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 the whole meta-cell and computes the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point-to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distance.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5967" y="4090181"/>
            <a:ext cx="10276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mining distance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 selects the nearest support point from each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meta-cell and the farthest point from the positive meta-cell.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492120" y="2549058"/>
                <a:ext cx="7625949" cy="4419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p>
                            </m:sSubSup>
                          </m:e>
                        </m:d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</m:t>
                    </m:r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120" y="2549058"/>
                <a:ext cx="7625949" cy="441916"/>
              </a:xfrm>
              <a:prstGeom prst="rect">
                <a:avLst/>
              </a:prstGeom>
              <a:blipFill rotWithShape="0">
                <a:blip r:embed="rId3"/>
                <a:stretch>
                  <a:fillRect l="-1119" t="-93151" b="-143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725967" y="3125079"/>
            <a:ext cx="101600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center support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distance, hard samples and easy samples are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treated equally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violates the principle of hard sample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r>
              <a:rPr lang="en-US" altLang="zh-CN" dirty="0"/>
              <a:t>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160945" y="5055283"/>
                <a:ext cx="5406159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zh-CN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altLang="zh-CN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func>
                                <m:funcPr>
                                  <m:ctrlPr>
                                    <a:rPr lang="en-US" altLang="zh-CN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altLang="zh-CN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sSup>
                                                <m:sSup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</m:t>
                                  </m:r>
                                </m:e>
                              </m:func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945" y="5055283"/>
                <a:ext cx="5406159" cy="10346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00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33984" y="178435"/>
            <a:ext cx="3754795" cy="90339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606793" y="223247"/>
              <a:ext cx="2340129" cy="23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3200" b="1" dirty="0" smtClean="0">
                  <a:solidFill>
                    <a:prstClr val="black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sym typeface="Arial" panose="020B0604020202020204"/>
                </a:rPr>
                <a:t>DMML method</a:t>
              </a:r>
              <a:endParaRPr lang="zh-CN" altLang="en-US" sz="3200" b="1" dirty="0">
                <a:solidFill>
                  <a:prstClr val="black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294" y="1691095"/>
            <a:ext cx="9752381" cy="289523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407884" y="5195603"/>
            <a:ext cx="95497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 support distance and hard mining distance in DMML.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78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017工作总结与2018工作规划PPT模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796</Words>
  <Application>Microsoft Office PowerPoint</Application>
  <PresentationFormat>宽屏</PresentationFormat>
  <Paragraphs>86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NimbusRomNo9L-Medi</vt:lpstr>
      <vt:lpstr>宋体</vt:lpstr>
      <vt:lpstr>微软雅黑</vt:lpstr>
      <vt:lpstr>Arial</vt:lpstr>
      <vt:lpstr>Calibri</vt:lpstr>
      <vt:lpstr>Calibri Light</vt:lpstr>
      <vt:lpstr>Cambria Math</vt:lpstr>
      <vt:lpstr>Franklin Gothic Book</vt:lpstr>
      <vt:lpstr>Franklin Gothic Medium</vt:lpstr>
      <vt:lpstr>Times New Roman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dell</cp:lastModifiedBy>
  <cp:revision>161</cp:revision>
  <dcterms:created xsi:type="dcterms:W3CDTF">2013-07-01T03:05:00Z</dcterms:created>
  <dcterms:modified xsi:type="dcterms:W3CDTF">2019-10-28T14:30:34Z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