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9" r:id="rId4"/>
    <p:sldId id="314" r:id="rId5"/>
    <p:sldId id="292" r:id="rId6"/>
    <p:sldId id="289" r:id="rId7"/>
    <p:sldId id="294" r:id="rId8"/>
    <p:sldId id="313" r:id="rId9"/>
    <p:sldId id="290" r:id="rId10"/>
    <p:sldId id="312" r:id="rId11"/>
    <p:sldId id="296" r:id="rId12"/>
    <p:sldId id="291" r:id="rId13"/>
    <p:sldId id="301" r:id="rId14"/>
    <p:sldId id="307" r:id="rId15"/>
    <p:sldId id="308" r:id="rId16"/>
    <p:sldId id="303" r:id="rId17"/>
    <p:sldId id="311" r:id="rId18"/>
    <p:sldId id="302" r:id="rId19"/>
    <p:sldId id="304" r:id="rId20"/>
    <p:sldId id="298"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23">
          <p15:clr>
            <a:srgbClr val="A4A3A4"/>
          </p15:clr>
        </p15:guide>
        <p15:guide id="2" orient="horz" pos="4020">
          <p15:clr>
            <a:srgbClr val="A4A3A4"/>
          </p15:clr>
        </p15:guide>
        <p15:guide id="3" orient="horz" pos="2183">
          <p15:clr>
            <a:srgbClr val="A4A3A4"/>
          </p15:clr>
        </p15:guide>
        <p15:guide id="4" pos="438">
          <p15:clr>
            <a:srgbClr val="A4A3A4"/>
          </p15:clr>
        </p15:guide>
        <p15:guide id="5" pos="7242">
          <p15:clr>
            <a:srgbClr val="A4A3A4"/>
          </p15:clr>
        </p15:guide>
        <p15:guide id="6"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DA"/>
    <a:srgbClr val="0070C0"/>
    <a:srgbClr val="0078D2"/>
    <a:srgbClr val="004376"/>
    <a:srgbClr val="0069B8"/>
    <a:srgbClr val="6295B7"/>
    <a:srgbClr val="005696"/>
    <a:srgbClr val="005DA2"/>
    <a:srgbClr val="003760"/>
    <a:srgbClr val="61B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95" autoAdjust="0"/>
    <p:restoredTop sz="91463" autoAdjust="0"/>
  </p:normalViewPr>
  <p:slideViewPr>
    <p:cSldViewPr snapToGrid="0">
      <p:cViewPr varScale="1">
        <p:scale>
          <a:sx n="81" d="100"/>
          <a:sy n="81" d="100"/>
        </p:scale>
        <p:origin x="-576" y="-96"/>
      </p:cViewPr>
      <p:guideLst>
        <p:guide orient="horz" pos="323"/>
        <p:guide orient="horz" pos="4020"/>
        <p:guide orient="horz" pos="2183"/>
        <p:guide pos="438"/>
        <p:guide pos="7242"/>
        <p:guide pos="3840"/>
      </p:guideLst>
    </p:cSldViewPr>
  </p:slideViewPr>
  <p:outlineViewPr>
    <p:cViewPr>
      <p:scale>
        <a:sx n="33" d="100"/>
        <a:sy n="33" d="100"/>
      </p:scale>
      <p:origin x="0" y="-1506"/>
    </p:cViewPr>
  </p:outlin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1AA2AD-6352-4581-9806-612D214B2B31}" type="datetimeFigureOut">
              <a:rPr lang="zh-CN" altLang="en-US" smtClean="0"/>
              <a:pPr/>
              <a:t>2019/11/20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E7831B-8E04-41E3-B5A8-D62412D64D7F}" type="slidenum">
              <a:rPr lang="zh-CN" altLang="en-US" smtClean="0"/>
              <a:pPr/>
              <a:t>‹#›</a:t>
            </a:fld>
            <a:endParaRPr lang="zh-CN" altLang="en-US"/>
          </a:p>
        </p:txBody>
      </p:sp>
    </p:spTree>
    <p:extLst>
      <p:ext uri="{BB962C8B-B14F-4D97-AF65-F5344CB8AC3E}">
        <p14:creationId xmlns:p14="http://schemas.microsoft.com/office/powerpoint/2010/main" val="1157842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当今，我们有海量的数据，但是其中绝大多数是没有标签的；</a:t>
            </a:r>
            <a:endParaRPr lang="en-US" altLang="zh-CN" dirty="0"/>
          </a:p>
          <a:p>
            <a:r>
              <a:rPr lang="zh-CN" altLang="en-US" dirty="0"/>
              <a:t>而从新标注数据搭建学习模型，代价高昂，</a:t>
            </a:r>
            <a:endParaRPr lang="en-US" altLang="zh-CN" dirty="0"/>
          </a:p>
          <a:p>
            <a:r>
              <a:rPr lang="zh-CN" altLang="en-US" dirty="0"/>
              <a:t>由此，我们希望能够利用已有标注源域数据来辅助标注无标签的目的域的数据。</a:t>
            </a:r>
            <a:endParaRPr lang="en-US" altLang="zh-CN" dirty="0"/>
          </a:p>
          <a:p>
            <a:r>
              <a:rPr lang="zh-CN" altLang="en-US" dirty="0"/>
              <a:t>但是传统机器学习模型假设</a:t>
            </a:r>
            <a:r>
              <a:rPr lang="en-US" altLang="zh-CN" dirty="0"/>
              <a:t>····</a:t>
            </a:r>
            <a:r>
              <a:rPr lang="zh-CN" altLang="en-US" dirty="0"/>
              <a:t>；</a:t>
            </a:r>
            <a:endParaRPr lang="en-US" altLang="zh-CN" dirty="0"/>
          </a:p>
          <a:p>
            <a:r>
              <a:rPr lang="zh-CN" altLang="en-US" dirty="0"/>
              <a:t>而事实上，由于采集条件不同，域间难以避免的分布差异，从而使得传统机器学习不再适用。</a:t>
            </a:r>
            <a:endParaRPr lang="en-US" altLang="zh-CN" dirty="0"/>
          </a:p>
          <a:p>
            <a:r>
              <a:rPr lang="zh-CN" altLang="en-US" dirty="0"/>
              <a:t>领域自适应可以有效的帮我们克服上述“域间分布差异”问题。</a:t>
            </a:r>
          </a:p>
        </p:txBody>
      </p:sp>
      <p:sp>
        <p:nvSpPr>
          <p:cNvPr id="4" name="灯片编号占位符 3"/>
          <p:cNvSpPr>
            <a:spLocks noGrp="1"/>
          </p:cNvSpPr>
          <p:nvPr>
            <p:ph type="sldNum" sz="quarter" idx="5"/>
          </p:nvPr>
        </p:nvSpPr>
        <p:spPr/>
        <p:txBody>
          <a:bodyPr/>
          <a:lstStyle/>
          <a:p>
            <a:fld id="{E1E7831B-8E04-41E3-B5A8-D62412D64D7F}" type="slidenum">
              <a:rPr lang="zh-CN" altLang="en-US" smtClean="0"/>
              <a:pPr/>
              <a:t>4</a:t>
            </a:fld>
            <a:endParaRPr lang="zh-CN" altLang="en-US"/>
          </a:p>
        </p:txBody>
      </p:sp>
    </p:spTree>
    <p:extLst>
      <p:ext uri="{BB962C8B-B14F-4D97-AF65-F5344CB8AC3E}">
        <p14:creationId xmlns:p14="http://schemas.microsoft.com/office/powerpoint/2010/main" val="41732071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基于四个目标预期四个成果；成功发表一篇，在审一篇，拟发表一篇会议或者期刊。</a:t>
            </a:r>
          </a:p>
        </p:txBody>
      </p:sp>
      <p:sp>
        <p:nvSpPr>
          <p:cNvPr id="4" name="灯片编号占位符 3"/>
          <p:cNvSpPr>
            <a:spLocks noGrp="1"/>
          </p:cNvSpPr>
          <p:nvPr>
            <p:ph type="sldNum" sz="quarter" idx="5"/>
          </p:nvPr>
        </p:nvSpPr>
        <p:spPr/>
        <p:txBody>
          <a:bodyPr/>
          <a:lstStyle/>
          <a:p>
            <a:fld id="{E1E7831B-8E04-41E3-B5A8-D62412D64D7F}" type="slidenum">
              <a:rPr lang="zh-CN" altLang="en-US" smtClean="0"/>
              <a:pPr/>
              <a:t>19</a:t>
            </a:fld>
            <a:endParaRPr lang="zh-CN" altLang="en-US"/>
          </a:p>
        </p:txBody>
      </p:sp>
    </p:spTree>
    <p:extLst>
      <p:ext uri="{BB962C8B-B14F-4D97-AF65-F5344CB8AC3E}">
        <p14:creationId xmlns:p14="http://schemas.microsoft.com/office/powerpoint/2010/main" val="11546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领域自适应可以有效地帮助我们克服上述提及的</a:t>
            </a:r>
            <a:r>
              <a:rPr lang="zh-CN" altLang="en-US" b="1" dirty="0"/>
              <a:t>域间分布差异</a:t>
            </a:r>
            <a:r>
              <a:rPr lang="zh-CN" altLang="en-US" dirty="0"/>
              <a:t>问题。</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1E7831B-8E04-41E3-B5A8-D62412D64D7F}" type="slidenum">
              <a:rPr lang="zh-CN" altLang="en-US" smtClean="0"/>
              <a:pPr/>
              <a:t>5</a:t>
            </a:fld>
            <a:endParaRPr lang="zh-CN" altLang="en-US"/>
          </a:p>
        </p:txBody>
      </p:sp>
    </p:spTree>
    <p:extLst>
      <p:ext uri="{BB962C8B-B14F-4D97-AF65-F5344CB8AC3E}">
        <p14:creationId xmlns:p14="http://schemas.microsoft.com/office/powerpoint/2010/main" val="2933863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领域自适应在国内外已经有很多研究成果，例如利用</a:t>
            </a:r>
            <a:r>
              <a:rPr lang="en-US" altLang="zh-CN" dirty="0"/>
              <a:t>MMD</a:t>
            </a:r>
            <a:r>
              <a:rPr lang="zh-CN" altLang="en-US" dirty="0"/>
              <a:t>量化域间差异，利用数据低维几何结构进行域间适配等</a:t>
            </a:r>
          </a:p>
        </p:txBody>
      </p:sp>
      <p:sp>
        <p:nvSpPr>
          <p:cNvPr id="4" name="灯片编号占位符 3"/>
          <p:cNvSpPr>
            <a:spLocks noGrp="1"/>
          </p:cNvSpPr>
          <p:nvPr>
            <p:ph type="sldNum" sz="quarter" idx="5"/>
          </p:nvPr>
        </p:nvSpPr>
        <p:spPr/>
        <p:txBody>
          <a:bodyPr/>
          <a:lstStyle/>
          <a:p>
            <a:fld id="{E1E7831B-8E04-41E3-B5A8-D62412D64D7F}" type="slidenum">
              <a:rPr lang="zh-CN" altLang="en-US" smtClean="0"/>
              <a:pPr/>
              <a:t>7</a:t>
            </a:fld>
            <a:endParaRPr lang="zh-CN" altLang="en-US"/>
          </a:p>
        </p:txBody>
      </p:sp>
    </p:spTree>
    <p:extLst>
      <p:ext uri="{BB962C8B-B14F-4D97-AF65-F5344CB8AC3E}">
        <p14:creationId xmlns:p14="http://schemas.microsoft.com/office/powerpoint/2010/main" val="3182442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基于目前的国内外研究成果，我们的目标：</a:t>
            </a:r>
            <a:r>
              <a:rPr lang="zh-CN" altLang="en-US" b="1" dirty="0">
                <a:solidFill>
                  <a:srgbClr val="C00000"/>
                </a:solidFill>
              </a:rPr>
              <a:t>通过挖掘域间几何结构的关系来量化域间分布的相关性</a:t>
            </a:r>
            <a:r>
              <a:rPr lang="zh-CN" altLang="en-US" dirty="0"/>
              <a:t>，从而搭建一个域间几何结构桥梁。</a:t>
            </a:r>
            <a:endParaRPr lang="en-US" altLang="zh-CN" dirty="0"/>
          </a:p>
          <a:p>
            <a:r>
              <a:rPr lang="zh-CN" altLang="en-US" dirty="0"/>
              <a:t>在总目标下分别确定如下四个分目标：站在源域几何角度，站在目的域几何角度，从数据的几何和统计双角度来适配域间分布，以及</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E1E7831B-8E04-41E3-B5A8-D62412D64D7F}" type="slidenum">
              <a:rPr lang="zh-CN" altLang="en-US" smtClean="0"/>
              <a:pPr/>
              <a:t>10</a:t>
            </a:fld>
            <a:endParaRPr lang="zh-CN" altLang="en-US"/>
          </a:p>
        </p:txBody>
      </p:sp>
    </p:spTree>
    <p:extLst>
      <p:ext uri="{BB962C8B-B14F-4D97-AF65-F5344CB8AC3E}">
        <p14:creationId xmlns:p14="http://schemas.microsoft.com/office/powerpoint/2010/main" val="4064916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从领域数据的几何和统计双角度出发来适配域间分布；</a:t>
            </a:r>
            <a:endParaRPr lang="en-US" altLang="zh-CN" dirty="0"/>
          </a:p>
          <a:p>
            <a:r>
              <a:rPr lang="zh-CN" altLang="en-US" dirty="0"/>
              <a:t>最后一个是一个结和“   ”的的综合性工作。</a:t>
            </a:r>
          </a:p>
        </p:txBody>
      </p:sp>
      <p:sp>
        <p:nvSpPr>
          <p:cNvPr id="4" name="灯片编号占位符 3"/>
          <p:cNvSpPr>
            <a:spLocks noGrp="1"/>
          </p:cNvSpPr>
          <p:nvPr>
            <p:ph type="sldNum" sz="quarter" idx="5"/>
          </p:nvPr>
        </p:nvSpPr>
        <p:spPr/>
        <p:txBody>
          <a:bodyPr/>
          <a:lstStyle/>
          <a:p>
            <a:fld id="{E1E7831B-8E04-41E3-B5A8-D62412D64D7F}" type="slidenum">
              <a:rPr lang="zh-CN" altLang="en-US" smtClean="0"/>
              <a:pPr/>
              <a:t>11</a:t>
            </a:fld>
            <a:endParaRPr lang="zh-CN" altLang="en-US"/>
          </a:p>
        </p:txBody>
      </p:sp>
    </p:spTree>
    <p:extLst>
      <p:ext uri="{BB962C8B-B14F-4D97-AF65-F5344CB8AC3E}">
        <p14:creationId xmlns:p14="http://schemas.microsoft.com/office/powerpoint/2010/main" val="1399640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基于上述四个分目标，我们分别提出第一个。。。模型；通过优化目标函数得到一自适应分类器</a:t>
            </a:r>
          </a:p>
        </p:txBody>
      </p:sp>
      <p:sp>
        <p:nvSpPr>
          <p:cNvPr id="4" name="灯片编号占位符 3"/>
          <p:cNvSpPr>
            <a:spLocks noGrp="1"/>
          </p:cNvSpPr>
          <p:nvPr>
            <p:ph type="sldNum" sz="quarter" idx="5"/>
          </p:nvPr>
        </p:nvSpPr>
        <p:spPr/>
        <p:txBody>
          <a:bodyPr/>
          <a:lstStyle/>
          <a:p>
            <a:fld id="{E1E7831B-8E04-41E3-B5A8-D62412D64D7F}" type="slidenum">
              <a:rPr lang="zh-CN" altLang="en-US" smtClean="0"/>
              <a:pPr/>
              <a:t>13</a:t>
            </a:fld>
            <a:endParaRPr lang="zh-CN" altLang="en-US"/>
          </a:p>
        </p:txBody>
      </p:sp>
    </p:spTree>
    <p:extLst>
      <p:ext uri="{BB962C8B-B14F-4D97-AF65-F5344CB8AC3E}">
        <p14:creationId xmlns:p14="http://schemas.microsoft.com/office/powerpoint/2010/main" val="2692293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该工作是一个二步走方法，首先，，，，在结合半监督理论，建立一个域间自适应模型。</a:t>
            </a:r>
          </a:p>
        </p:txBody>
      </p:sp>
      <p:sp>
        <p:nvSpPr>
          <p:cNvPr id="4" name="灯片编号占位符 3"/>
          <p:cNvSpPr>
            <a:spLocks noGrp="1"/>
          </p:cNvSpPr>
          <p:nvPr>
            <p:ph type="sldNum" sz="quarter" idx="5"/>
          </p:nvPr>
        </p:nvSpPr>
        <p:spPr/>
        <p:txBody>
          <a:bodyPr/>
          <a:lstStyle/>
          <a:p>
            <a:fld id="{E1E7831B-8E04-41E3-B5A8-D62412D64D7F}" type="slidenum">
              <a:rPr lang="zh-CN" altLang="en-US" smtClean="0"/>
              <a:pPr/>
              <a:t>14</a:t>
            </a:fld>
            <a:endParaRPr lang="zh-CN" altLang="en-US"/>
          </a:p>
        </p:txBody>
      </p:sp>
    </p:spTree>
    <p:extLst>
      <p:ext uri="{BB962C8B-B14F-4D97-AF65-F5344CB8AC3E}">
        <p14:creationId xmlns:p14="http://schemas.microsoft.com/office/powerpoint/2010/main" val="1700213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从数据的几何和统计两个角度进行域间适配，并结合字典学习，最终得到一个域间共享字典。</a:t>
            </a:r>
          </a:p>
        </p:txBody>
      </p:sp>
      <p:sp>
        <p:nvSpPr>
          <p:cNvPr id="4" name="灯片编号占位符 3"/>
          <p:cNvSpPr>
            <a:spLocks noGrp="1"/>
          </p:cNvSpPr>
          <p:nvPr>
            <p:ph type="sldNum" sz="quarter" idx="5"/>
          </p:nvPr>
        </p:nvSpPr>
        <p:spPr/>
        <p:txBody>
          <a:bodyPr/>
          <a:lstStyle/>
          <a:p>
            <a:fld id="{E1E7831B-8E04-41E3-B5A8-D62412D64D7F}" type="slidenum">
              <a:rPr lang="zh-CN" altLang="en-US" smtClean="0"/>
              <a:pPr/>
              <a:t>15</a:t>
            </a:fld>
            <a:endParaRPr lang="zh-CN" altLang="en-US"/>
          </a:p>
        </p:txBody>
      </p:sp>
    </p:spTree>
    <p:extLst>
      <p:ext uri="{BB962C8B-B14F-4D97-AF65-F5344CB8AC3E}">
        <p14:creationId xmlns:p14="http://schemas.microsoft.com/office/powerpoint/2010/main" val="509752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solidFill>
                <a:schemeClr val="tx1">
                  <a:lumMod val="95000"/>
                  <a:lumOff val="5000"/>
                </a:schemeClr>
              </a:solidFill>
              <a:latin typeface="微软雅黑" pitchFamily="34" charset="-122"/>
              <a:ea typeface="微软雅黑"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chemeClr val="tx1">
                    <a:lumMod val="95000"/>
                    <a:lumOff val="5000"/>
                  </a:schemeClr>
                </a:solidFill>
                <a:latin typeface="微软雅黑" pitchFamily="34" charset="-122"/>
                <a:ea typeface="微软雅黑" pitchFamily="34" charset="-122"/>
              </a:rPr>
              <a:t>以上四个目标在实验和理论上分析都是可行的。</a:t>
            </a:r>
            <a:endParaRPr lang="en-US" altLang="zh-CN" sz="1200" b="1" dirty="0">
              <a:solidFill>
                <a:schemeClr val="tx1">
                  <a:lumMod val="95000"/>
                  <a:lumOff val="5000"/>
                </a:schemeClr>
              </a:solidFill>
              <a:latin typeface="微软雅黑" pitchFamily="34" charset="-122"/>
              <a:ea typeface="微软雅黑"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solidFill>
                <a:schemeClr val="tx1">
                  <a:lumMod val="95000"/>
                  <a:lumOff val="5000"/>
                </a:schemeClr>
              </a:solidFill>
              <a:latin typeface="微软雅黑" pitchFamily="34" charset="-122"/>
              <a:ea typeface="微软雅黑"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chemeClr val="tx1">
                    <a:lumMod val="95000"/>
                    <a:lumOff val="5000"/>
                  </a:schemeClr>
                </a:solidFill>
                <a:latin typeface="微软雅黑" pitchFamily="34" charset="-122"/>
                <a:ea typeface="微软雅黑" pitchFamily="34" charset="-122"/>
              </a:rPr>
              <a:t>源域半监督领域自适应模型；基于域间不变几何图的自适应半监督模型；域间共享字典学习基本框架；</a:t>
            </a:r>
            <a:r>
              <a:rPr lang="zh-CN" altLang="en-US" sz="1200" b="1" dirty="0">
                <a:latin typeface="微软雅黑" pitchFamily="34" charset="-122"/>
                <a:ea typeface="微软雅黑" pitchFamily="34" charset="-122"/>
              </a:rPr>
              <a:t>跨域自适应分类器实验方案</a:t>
            </a:r>
            <a:endParaRPr lang="zh-CN" altLang="en-US" sz="1200" b="1" dirty="0">
              <a:solidFill>
                <a:schemeClr val="tx1">
                  <a:lumMod val="95000"/>
                  <a:lumOff val="5000"/>
                </a:schemeClr>
              </a:solidFill>
              <a:latin typeface="微软雅黑" pitchFamily="34" charset="-122"/>
              <a:ea typeface="微软雅黑"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1" dirty="0">
              <a:solidFill>
                <a:schemeClr val="tx1">
                  <a:lumMod val="95000"/>
                  <a:lumOff val="5000"/>
                </a:schemeClr>
              </a:solidFill>
              <a:latin typeface="微软雅黑" pitchFamily="34" charset="-122"/>
              <a:ea typeface="微软雅黑" pitchFamily="34" charset="-122"/>
            </a:endParaRPr>
          </a:p>
          <a:p>
            <a:endParaRPr lang="en-US" altLang="zh-CN" sz="1200" b="1" dirty="0">
              <a:solidFill>
                <a:schemeClr val="tx1">
                  <a:lumMod val="95000"/>
                  <a:lumOff val="5000"/>
                </a:schemeClr>
              </a:solidFill>
              <a:latin typeface="微软雅黑" pitchFamily="34" charset="-122"/>
              <a:ea typeface="微软雅黑" pitchFamily="34" charset="-122"/>
            </a:endParaRPr>
          </a:p>
          <a:p>
            <a:endParaRPr lang="zh-CN" altLang="en-US" sz="1200" b="1" dirty="0">
              <a:solidFill>
                <a:schemeClr val="tx1">
                  <a:lumMod val="95000"/>
                  <a:lumOff val="5000"/>
                </a:schemeClr>
              </a:solidFill>
              <a:latin typeface="微软雅黑" pitchFamily="34" charset="-122"/>
              <a:ea typeface="微软雅黑" pitchFamily="34" charset="-122"/>
            </a:endParaRPr>
          </a:p>
        </p:txBody>
      </p:sp>
      <p:sp>
        <p:nvSpPr>
          <p:cNvPr id="4" name="灯片编号占位符 3"/>
          <p:cNvSpPr>
            <a:spLocks noGrp="1"/>
          </p:cNvSpPr>
          <p:nvPr>
            <p:ph type="sldNum" sz="quarter" idx="5"/>
          </p:nvPr>
        </p:nvSpPr>
        <p:spPr/>
        <p:txBody>
          <a:bodyPr/>
          <a:lstStyle/>
          <a:p>
            <a:fld id="{E1E7831B-8E04-41E3-B5A8-D62412D64D7F}" type="slidenum">
              <a:rPr lang="zh-CN" altLang="en-US" smtClean="0"/>
              <a:pPr/>
              <a:t>16</a:t>
            </a:fld>
            <a:endParaRPr lang="zh-CN" altLang="en-US"/>
          </a:p>
        </p:txBody>
      </p:sp>
    </p:spTree>
    <p:extLst>
      <p:ext uri="{BB962C8B-B14F-4D97-AF65-F5344CB8AC3E}">
        <p14:creationId xmlns:p14="http://schemas.microsoft.com/office/powerpoint/2010/main" val="1701661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94C0072-DF53-4E6F-995A-C346827FC413}" type="datetimeFigureOut">
              <a:rPr lang="zh-CN" altLang="en-US" smtClean="0"/>
              <a:pPr/>
              <a:t>2019/11/20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FF0199-151D-428B-8932-CF557838D6B1}"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94C0072-DF53-4E6F-995A-C346827FC413}" type="datetimeFigureOut">
              <a:rPr lang="zh-CN" altLang="en-US" smtClean="0"/>
              <a:pPr/>
              <a:t>2019/11/20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FF0199-151D-428B-8932-CF557838D6B1}"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94C0072-DF53-4E6F-995A-C346827FC413}" type="datetimeFigureOut">
              <a:rPr lang="zh-CN" altLang="en-US" smtClean="0"/>
              <a:pPr/>
              <a:t>2019/11/20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FF0199-151D-428B-8932-CF557838D6B1}"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94C0072-DF53-4E6F-995A-C346827FC413}" type="datetimeFigureOut">
              <a:rPr lang="zh-CN" altLang="en-US" smtClean="0"/>
              <a:pPr/>
              <a:t>2019/11/20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FF0199-151D-428B-8932-CF557838D6B1}"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94C0072-DF53-4E6F-995A-C346827FC413}" type="datetimeFigureOut">
              <a:rPr lang="zh-CN" altLang="en-US" smtClean="0"/>
              <a:pPr/>
              <a:t>2019/11/20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FF0199-151D-428B-8932-CF557838D6B1}"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94C0072-DF53-4E6F-995A-C346827FC413}" type="datetimeFigureOut">
              <a:rPr lang="zh-CN" altLang="en-US" smtClean="0"/>
              <a:pPr/>
              <a:t>2019/11/20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FF0199-151D-428B-8932-CF557838D6B1}"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94C0072-DF53-4E6F-995A-C346827FC413}" type="datetimeFigureOut">
              <a:rPr lang="zh-CN" altLang="en-US" smtClean="0"/>
              <a:pPr/>
              <a:t>2019/11/20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EFF0199-151D-428B-8932-CF557838D6B1}"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94C0072-DF53-4E6F-995A-C346827FC413}" type="datetimeFigureOut">
              <a:rPr lang="zh-CN" altLang="en-US" smtClean="0"/>
              <a:pPr/>
              <a:t>2019/11/20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FF0199-151D-428B-8932-CF557838D6B1}"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94C0072-DF53-4E6F-995A-C346827FC413}" type="datetimeFigureOut">
              <a:rPr lang="zh-CN" altLang="en-US" smtClean="0"/>
              <a:pPr/>
              <a:t>2019/11/20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EFF0199-151D-428B-8932-CF557838D6B1}"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94C0072-DF53-4E6F-995A-C346827FC413}" type="datetimeFigureOut">
              <a:rPr lang="zh-CN" altLang="en-US" smtClean="0"/>
              <a:pPr/>
              <a:t>2019/11/20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FF0199-151D-428B-8932-CF557838D6B1}"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94C0072-DF53-4E6F-995A-C346827FC413}" type="datetimeFigureOut">
              <a:rPr lang="zh-CN" altLang="en-US" smtClean="0"/>
              <a:pPr/>
              <a:t>2019/11/20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FF0199-151D-428B-8932-CF557838D6B1}"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55A2">
            <a:alpha val="4000"/>
          </a:srgb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4C0072-DF53-4E6F-995A-C346827FC413}" type="datetimeFigureOut">
              <a:rPr lang="zh-CN" altLang="en-US" smtClean="0"/>
              <a:pPr/>
              <a:t>2019/11/20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FF0199-151D-428B-8932-CF557838D6B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gongdapaopao.yanj.cn/"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5.jpg"/><Relationship Id="rId13" Type="http://schemas.openxmlformats.org/officeDocument/2006/relationships/image" Target="../media/image10.jpg"/><Relationship Id="rId3" Type="http://schemas.openxmlformats.org/officeDocument/2006/relationships/notesSlide" Target="../notesSlides/notesSlide1.xml"/><Relationship Id="rId7" Type="http://schemas.openxmlformats.org/officeDocument/2006/relationships/image" Target="../media/image4.jpg"/><Relationship Id="rId12"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3.jpg"/><Relationship Id="rId11" Type="http://schemas.openxmlformats.org/officeDocument/2006/relationships/image" Target="../media/image8.jpg"/><Relationship Id="rId5" Type="http://schemas.openxmlformats.org/officeDocument/2006/relationships/image" Target="../media/image2.jpg"/><Relationship Id="rId15" Type="http://schemas.openxmlformats.org/officeDocument/2006/relationships/image" Target="../media/image12.jpeg"/><Relationship Id="rId10" Type="http://schemas.openxmlformats.org/officeDocument/2006/relationships/image" Target="../media/image7.jpeg"/><Relationship Id="rId4" Type="http://schemas.openxmlformats.org/officeDocument/2006/relationships/image" Target="../media/image1.jpg"/><Relationship Id="rId9" Type="http://schemas.openxmlformats.org/officeDocument/2006/relationships/image" Target="../media/image6.jpg"/><Relationship Id="rId14" Type="http://schemas.openxmlformats.org/officeDocument/2006/relationships/image" Target="../media/image11.jp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789235" y="4496240"/>
            <a:ext cx="8648700" cy="461665"/>
          </a:xfrm>
          <a:prstGeom prst="rect">
            <a:avLst/>
          </a:prstGeom>
          <a:noFill/>
        </p:spPr>
        <p:txBody>
          <a:bodyPr wrap="square" rtlCol="0">
            <a:spAutoFit/>
          </a:bodyPr>
          <a:lstStyle/>
          <a:p>
            <a:pPr algn="ctr"/>
            <a:r>
              <a:rPr lang="zh-CN" altLang="en-US" sz="2400" dirty="0">
                <a:latin typeface="微软雅黑" pitchFamily="34" charset="-122"/>
                <a:ea typeface="微软雅黑" pitchFamily="34" charset="-122"/>
              </a:rPr>
              <a:t>答辩人：李金凤</a:t>
            </a:r>
            <a:endParaRPr lang="en-US" altLang="zh-CN" sz="2400" dirty="0">
              <a:latin typeface="微软雅黑" pitchFamily="34" charset="-122"/>
              <a:ea typeface="微软雅黑" pitchFamily="34" charset="-122"/>
            </a:endParaRPr>
          </a:p>
        </p:txBody>
      </p:sp>
      <p:cxnSp>
        <p:nvCxnSpPr>
          <p:cNvPr id="14" name="直接连接符 13"/>
          <p:cNvCxnSpPr/>
          <p:nvPr/>
        </p:nvCxnSpPr>
        <p:spPr>
          <a:xfrm>
            <a:off x="2290762" y="6021105"/>
            <a:ext cx="7610475" cy="0"/>
          </a:xfrm>
          <a:prstGeom prst="line">
            <a:avLst/>
          </a:prstGeom>
          <a:ln w="127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0" y="993531"/>
            <a:ext cx="12191998" cy="1938992"/>
          </a:xfrm>
          <a:prstGeom prst="rect">
            <a:avLst/>
          </a:prstGeom>
          <a:noFill/>
        </p:spPr>
        <p:txBody>
          <a:bodyPr wrap="square" rtlCol="0">
            <a:spAutoFit/>
          </a:bodyPr>
          <a:lstStyle/>
          <a:p>
            <a:pPr algn="ctr"/>
            <a:r>
              <a:rPr lang="zh-CN" altLang="en-US" sz="6000" b="1" dirty="0">
                <a:solidFill>
                  <a:srgbClr val="0069B8"/>
                </a:solidFill>
                <a:latin typeface="微软雅黑" pitchFamily="34" charset="-122"/>
                <a:ea typeface="微软雅黑" pitchFamily="34" charset="-122"/>
              </a:rPr>
              <a:t>基于几何结构迁移的领域自适应方法</a:t>
            </a:r>
            <a:r>
              <a:rPr lang="zh-CN" altLang="zh-CN" sz="6000" b="1" dirty="0">
                <a:solidFill>
                  <a:srgbClr val="0069B8"/>
                </a:solidFill>
                <a:latin typeface="微软雅黑" pitchFamily="34" charset="-122"/>
                <a:ea typeface="微软雅黑" pitchFamily="34" charset="-122"/>
              </a:rPr>
              <a:t>研究</a:t>
            </a:r>
          </a:p>
        </p:txBody>
      </p:sp>
      <p:sp>
        <p:nvSpPr>
          <p:cNvPr id="10" name="文本框 11"/>
          <p:cNvSpPr txBox="1"/>
          <p:nvPr/>
        </p:nvSpPr>
        <p:spPr>
          <a:xfrm>
            <a:off x="1818543" y="5035501"/>
            <a:ext cx="8648700" cy="461665"/>
          </a:xfrm>
          <a:prstGeom prst="rect">
            <a:avLst/>
          </a:prstGeom>
          <a:noFill/>
        </p:spPr>
        <p:txBody>
          <a:bodyPr wrap="square" rtlCol="0">
            <a:spAutoFit/>
          </a:bodyPr>
          <a:lstStyle/>
          <a:p>
            <a:pPr algn="ctr"/>
            <a:r>
              <a:rPr lang="zh-CN" altLang="en-US" sz="2400" dirty="0">
                <a:latin typeface="微软雅黑" pitchFamily="34" charset="-122"/>
                <a:ea typeface="微软雅黑" pitchFamily="34" charset="-122"/>
              </a:rPr>
              <a:t>导   师： 刘伟锋</a:t>
            </a:r>
            <a:endParaRPr lang="en-US" altLang="zh-CN" sz="2400" dirty="0">
              <a:latin typeface="微软雅黑" pitchFamily="34" charset="-122"/>
              <a:ea typeface="微软雅黑" pitchFamily="34" charset="-122"/>
            </a:endParaRPr>
          </a:p>
        </p:txBody>
      </p:sp>
      <p:sp>
        <p:nvSpPr>
          <p:cNvPr id="2" name="文本框 1">
            <a:extLst>
              <a:ext uri="{FF2B5EF4-FFF2-40B4-BE49-F238E27FC236}">
                <a16:creationId xmlns:a16="http://schemas.microsoft.com/office/drawing/2014/main" xmlns="" id="{70F9AC2C-6966-4632-9F09-98DF2F7F2F23}"/>
              </a:ext>
            </a:extLst>
          </p:cNvPr>
          <p:cNvSpPr txBox="1"/>
          <p:nvPr/>
        </p:nvSpPr>
        <p:spPr>
          <a:xfrm>
            <a:off x="10753616" y="6488668"/>
            <a:ext cx="1438382" cy="369332"/>
          </a:xfrm>
          <a:prstGeom prst="rect">
            <a:avLst/>
          </a:prstGeom>
          <a:noFill/>
        </p:spPr>
        <p:txBody>
          <a:bodyPr wrap="square" rtlCol="0">
            <a:spAutoFit/>
          </a:bodyPr>
          <a:lstStyle/>
          <a:p>
            <a:r>
              <a:rPr lang="en-US" altLang="zh-CN" dirty="0"/>
              <a:t>2019/11/17</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5652"/>
    </mc:Choice>
    <mc:Fallback xmlns="">
      <p:transition spd="slow" advTm="565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4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42" presetClass="entr" presetSubtype="0" fill="hold" grpId="0" nodeType="withEffect">
                                  <p:stCondLst>
                                    <p:cond delay="8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600"/>
                                        <p:tgtEl>
                                          <p:spTgt spid="12"/>
                                        </p:tgtEl>
                                      </p:cBhvr>
                                    </p:animEffect>
                                    <p:anim calcmode="lin" valueType="num">
                                      <p:cBhvr>
                                        <p:cTn id="11" dur="600" fill="hold"/>
                                        <p:tgtEl>
                                          <p:spTgt spid="12"/>
                                        </p:tgtEl>
                                        <p:attrNameLst>
                                          <p:attrName>ppt_x</p:attrName>
                                        </p:attrNameLst>
                                      </p:cBhvr>
                                      <p:tavLst>
                                        <p:tav tm="0">
                                          <p:val>
                                            <p:strVal val="#ppt_x"/>
                                          </p:val>
                                        </p:tav>
                                        <p:tav tm="100000">
                                          <p:val>
                                            <p:strVal val="#ppt_x"/>
                                          </p:val>
                                        </p:tav>
                                      </p:tavLst>
                                    </p:anim>
                                    <p:anim calcmode="lin" valueType="num">
                                      <p:cBhvr>
                                        <p:cTn id="12" dur="600" fill="hold"/>
                                        <p:tgtEl>
                                          <p:spTgt spid="12"/>
                                        </p:tgtEl>
                                        <p:attrNameLst>
                                          <p:attrName>ppt_y</p:attrName>
                                        </p:attrNameLst>
                                      </p:cBhvr>
                                      <p:tavLst>
                                        <p:tav tm="0">
                                          <p:val>
                                            <p:strVal val="#ppt_y+.1"/>
                                          </p:val>
                                        </p:tav>
                                        <p:tav tm="100000">
                                          <p:val>
                                            <p:strVal val="#ppt_y"/>
                                          </p:val>
                                        </p:tav>
                                      </p:tavLst>
                                    </p:anim>
                                  </p:childTnLst>
                                </p:cTn>
                              </p:par>
                              <p:par>
                                <p:cTn id="13" presetID="16" presetClass="entr" presetSubtype="37"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barn(outVertical)">
                                      <p:cBhvr>
                                        <p:cTn id="15" dur="500"/>
                                        <p:tgtEl>
                                          <p:spTgt spid="14"/>
                                        </p:tgtEl>
                                      </p:cBhvr>
                                    </p:animEffect>
                                  </p:childTnLst>
                                </p:cTn>
                              </p:par>
                              <p:par>
                                <p:cTn id="16" presetID="42" presetClass="entr" presetSubtype="0" fill="hold" grpId="0" nodeType="withEffect">
                                  <p:stCondLst>
                                    <p:cond delay="80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600"/>
                                        <p:tgtEl>
                                          <p:spTgt spid="10"/>
                                        </p:tgtEl>
                                      </p:cBhvr>
                                    </p:animEffect>
                                    <p:anim calcmode="lin" valueType="num">
                                      <p:cBhvr>
                                        <p:cTn id="19" dur="600" fill="hold"/>
                                        <p:tgtEl>
                                          <p:spTgt spid="10"/>
                                        </p:tgtEl>
                                        <p:attrNameLst>
                                          <p:attrName>ppt_x</p:attrName>
                                        </p:attrNameLst>
                                      </p:cBhvr>
                                      <p:tavLst>
                                        <p:tav tm="0">
                                          <p:val>
                                            <p:strVal val="#ppt_x"/>
                                          </p:val>
                                        </p:tav>
                                        <p:tav tm="100000">
                                          <p:val>
                                            <p:strVal val="#ppt_x"/>
                                          </p:val>
                                        </p:tav>
                                      </p:tavLst>
                                    </p:anim>
                                    <p:anim calcmode="lin" valueType="num">
                                      <p:cBhvr>
                                        <p:cTn id="20" dur="6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8"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485174"/>
            <a:ext cx="182880" cy="52066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591986" y="311153"/>
            <a:ext cx="301752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itchFamily="34" charset="-122"/>
                <a:ea typeface="微软雅黑" pitchFamily="34" charset="-122"/>
              </a:rPr>
              <a:t>研究目标</a:t>
            </a:r>
          </a:p>
        </p:txBody>
      </p:sp>
      <p:grpSp>
        <p:nvGrpSpPr>
          <p:cNvPr id="5"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5" name="直接连接符 34"/>
          <p:cNvCxnSpPr>
            <a:cxnSpLocks/>
          </p:cNvCxnSpPr>
          <p:nvPr/>
        </p:nvCxnSpPr>
        <p:spPr>
          <a:xfrm>
            <a:off x="1081321" y="5824989"/>
            <a:ext cx="937355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0" name="六边形 39"/>
          <p:cNvSpPr/>
          <p:nvPr/>
        </p:nvSpPr>
        <p:spPr>
          <a:xfrm>
            <a:off x="1750041" y="5738967"/>
            <a:ext cx="199570" cy="172044"/>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40"/>
          <p:cNvGrpSpPr/>
          <p:nvPr/>
        </p:nvGrpSpPr>
        <p:grpSpPr>
          <a:xfrm>
            <a:off x="1519092" y="5031410"/>
            <a:ext cx="633412" cy="633412"/>
            <a:chOff x="1744706" y="3555940"/>
            <a:chExt cx="633412" cy="633412"/>
          </a:xfrm>
        </p:grpSpPr>
        <p:sp>
          <p:nvSpPr>
            <p:cNvPr id="42" name="椭圆 41"/>
            <p:cNvSpPr/>
            <p:nvPr/>
          </p:nvSpPr>
          <p:spPr>
            <a:xfrm>
              <a:off x="1744706" y="3555940"/>
              <a:ext cx="633412" cy="633412"/>
            </a:xfrm>
            <a:prstGeom prst="ellipse">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Freeform 14"/>
            <p:cNvSpPr>
              <a:spLocks noEditPoints="1"/>
            </p:cNvSpPr>
            <p:nvPr/>
          </p:nvSpPr>
          <p:spPr bwMode="auto">
            <a:xfrm>
              <a:off x="1923652" y="3670080"/>
              <a:ext cx="275520" cy="405132"/>
            </a:xfrm>
            <a:custGeom>
              <a:avLst/>
              <a:gdLst>
                <a:gd name="T0" fmla="*/ 110 w 157"/>
                <a:gd name="T1" fmla="*/ 3 h 231"/>
                <a:gd name="T2" fmla="*/ 13 w 157"/>
                <a:gd name="T3" fmla="*/ 36 h 231"/>
                <a:gd name="T4" fmla="*/ 3 w 157"/>
                <a:gd name="T5" fmla="*/ 75 h 231"/>
                <a:gd name="T6" fmla="*/ 5 w 157"/>
                <a:gd name="T7" fmla="*/ 201 h 231"/>
                <a:gd name="T8" fmla="*/ 42 w 157"/>
                <a:gd name="T9" fmla="*/ 229 h 231"/>
                <a:gd name="T10" fmla="*/ 52 w 157"/>
                <a:gd name="T11" fmla="*/ 229 h 231"/>
                <a:gd name="T12" fmla="*/ 150 w 157"/>
                <a:gd name="T13" fmla="*/ 193 h 231"/>
                <a:gd name="T14" fmla="*/ 156 w 157"/>
                <a:gd name="T15" fmla="*/ 170 h 231"/>
                <a:gd name="T16" fmla="*/ 155 w 157"/>
                <a:gd name="T17" fmla="*/ 29 h 231"/>
                <a:gd name="T18" fmla="*/ 152 w 157"/>
                <a:gd name="T19" fmla="*/ 27 h 231"/>
                <a:gd name="T20" fmla="*/ 150 w 157"/>
                <a:gd name="T21" fmla="*/ 27 h 231"/>
                <a:gd name="T22" fmla="*/ 88 w 157"/>
                <a:gd name="T23" fmla="*/ 51 h 231"/>
                <a:gd name="T24" fmla="*/ 87 w 157"/>
                <a:gd name="T25" fmla="*/ 51 h 231"/>
                <a:gd name="T26" fmla="*/ 53 w 157"/>
                <a:gd name="T27" fmla="*/ 64 h 231"/>
                <a:gd name="T28" fmla="*/ 51 w 157"/>
                <a:gd name="T29" fmla="*/ 65 h 231"/>
                <a:gd name="T30" fmla="*/ 87 w 157"/>
                <a:gd name="T31" fmla="*/ 51 h 231"/>
                <a:gd name="T32" fmla="*/ 150 w 157"/>
                <a:gd name="T33" fmla="*/ 27 h 231"/>
                <a:gd name="T34" fmla="*/ 145 w 157"/>
                <a:gd name="T35" fmla="*/ 24 h 231"/>
                <a:gd name="T36" fmla="*/ 40 w 157"/>
                <a:gd name="T37" fmla="*/ 64 h 231"/>
                <a:gd name="T38" fmla="*/ 43 w 157"/>
                <a:gd name="T39" fmla="*/ 65 h 231"/>
                <a:gd name="T40" fmla="*/ 42 w 157"/>
                <a:gd name="T41" fmla="*/ 65 h 231"/>
                <a:gd name="T42" fmla="*/ 36 w 157"/>
                <a:gd name="T43" fmla="*/ 62 h 231"/>
                <a:gd name="T44" fmla="*/ 142 w 157"/>
                <a:gd name="T45" fmla="*/ 22 h 231"/>
                <a:gd name="T46" fmla="*/ 137 w 157"/>
                <a:gd name="T47" fmla="*/ 19 h 231"/>
                <a:gd name="T48" fmla="*/ 31 w 157"/>
                <a:gd name="T49" fmla="*/ 59 h 231"/>
                <a:gd name="T50" fmla="*/ 27 w 157"/>
                <a:gd name="T51" fmla="*/ 57 h 231"/>
                <a:gd name="T52" fmla="*/ 134 w 157"/>
                <a:gd name="T53" fmla="*/ 17 h 231"/>
                <a:gd name="T54" fmla="*/ 130 w 157"/>
                <a:gd name="T55" fmla="*/ 15 h 231"/>
                <a:gd name="T56" fmla="*/ 23 w 157"/>
                <a:gd name="T57" fmla="*/ 55 h 231"/>
                <a:gd name="T58" fmla="*/ 21 w 157"/>
                <a:gd name="T59" fmla="*/ 53 h 231"/>
                <a:gd name="T60" fmla="*/ 127 w 157"/>
                <a:gd name="T61" fmla="*/ 13 h 231"/>
                <a:gd name="T62" fmla="*/ 123 w 157"/>
                <a:gd name="T63" fmla="*/ 10 h 231"/>
                <a:gd name="T64" fmla="*/ 17 w 157"/>
                <a:gd name="T65" fmla="*/ 50 h 231"/>
                <a:gd name="T66" fmla="*/ 26 w 157"/>
                <a:gd name="T67" fmla="*/ 42 h 231"/>
                <a:gd name="T68" fmla="*/ 120 w 157"/>
                <a:gd name="T69" fmla="*/ 9 h 231"/>
                <a:gd name="T70" fmla="*/ 110 w 157"/>
                <a:gd name="T71" fmla="*/ 3 h 231"/>
                <a:gd name="T72" fmla="*/ 27 w 157"/>
                <a:gd name="T73" fmla="*/ 57 h 231"/>
                <a:gd name="T74" fmla="*/ 23 w 157"/>
                <a:gd name="T75" fmla="*/ 55 h 231"/>
                <a:gd name="T76" fmla="*/ 27 w 157"/>
                <a:gd name="T77" fmla="*/ 57 h 231"/>
                <a:gd name="T78" fmla="*/ 18 w 157"/>
                <a:gd name="T79" fmla="*/ 51 h 231"/>
                <a:gd name="T80" fmla="*/ 17 w 157"/>
                <a:gd name="T81" fmla="*/ 50 h 231"/>
                <a:gd name="T82" fmla="*/ 18 w 157"/>
                <a:gd name="T83" fmla="*/ 51 h 231"/>
                <a:gd name="T84" fmla="*/ 70 w 157"/>
                <a:gd name="T85" fmla="*/ 108 h 231"/>
                <a:gd name="T86" fmla="*/ 67 w 157"/>
                <a:gd name="T87" fmla="*/ 105 h 231"/>
                <a:gd name="T88" fmla="*/ 68 w 157"/>
                <a:gd name="T89" fmla="*/ 88 h 231"/>
                <a:gd name="T90" fmla="*/ 71 w 157"/>
                <a:gd name="T91" fmla="*/ 83 h 231"/>
                <a:gd name="T92" fmla="*/ 142 w 157"/>
                <a:gd name="T93" fmla="*/ 60 h 231"/>
                <a:gd name="T94" fmla="*/ 145 w 157"/>
                <a:gd name="T95" fmla="*/ 63 h 231"/>
                <a:gd name="T96" fmla="*/ 145 w 157"/>
                <a:gd name="T97" fmla="*/ 80 h 231"/>
                <a:gd name="T98" fmla="*/ 142 w 157"/>
                <a:gd name="T99" fmla="*/ 85 h 231"/>
                <a:gd name="T100" fmla="*/ 70 w 157"/>
                <a:gd name="T101" fmla="*/ 108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231">
                  <a:moveTo>
                    <a:pt x="110" y="3"/>
                  </a:moveTo>
                  <a:cubicBezTo>
                    <a:pt x="78" y="14"/>
                    <a:pt x="45" y="25"/>
                    <a:pt x="13" y="36"/>
                  </a:cubicBezTo>
                  <a:cubicBezTo>
                    <a:pt x="0" y="42"/>
                    <a:pt x="5" y="57"/>
                    <a:pt x="3" y="75"/>
                  </a:cubicBezTo>
                  <a:cubicBezTo>
                    <a:pt x="4" y="117"/>
                    <a:pt x="4" y="159"/>
                    <a:pt x="5" y="201"/>
                  </a:cubicBezTo>
                  <a:cubicBezTo>
                    <a:pt x="5" y="214"/>
                    <a:pt x="24" y="225"/>
                    <a:pt x="42" y="229"/>
                  </a:cubicBezTo>
                  <a:cubicBezTo>
                    <a:pt x="46" y="231"/>
                    <a:pt x="49" y="230"/>
                    <a:pt x="52" y="229"/>
                  </a:cubicBezTo>
                  <a:cubicBezTo>
                    <a:pt x="150" y="193"/>
                    <a:pt x="150" y="193"/>
                    <a:pt x="150" y="193"/>
                  </a:cubicBezTo>
                  <a:cubicBezTo>
                    <a:pt x="157" y="190"/>
                    <a:pt x="156" y="183"/>
                    <a:pt x="156" y="170"/>
                  </a:cubicBezTo>
                  <a:cubicBezTo>
                    <a:pt x="155" y="123"/>
                    <a:pt x="155" y="76"/>
                    <a:pt x="155" y="29"/>
                  </a:cubicBezTo>
                  <a:cubicBezTo>
                    <a:pt x="155" y="27"/>
                    <a:pt x="153" y="26"/>
                    <a:pt x="152" y="27"/>
                  </a:cubicBezTo>
                  <a:cubicBezTo>
                    <a:pt x="150" y="27"/>
                    <a:pt x="150" y="27"/>
                    <a:pt x="150" y="27"/>
                  </a:cubicBezTo>
                  <a:cubicBezTo>
                    <a:pt x="88" y="51"/>
                    <a:pt x="88" y="51"/>
                    <a:pt x="88" y="51"/>
                  </a:cubicBezTo>
                  <a:cubicBezTo>
                    <a:pt x="87" y="51"/>
                    <a:pt x="87" y="51"/>
                    <a:pt x="87" y="51"/>
                  </a:cubicBezTo>
                  <a:cubicBezTo>
                    <a:pt x="53" y="64"/>
                    <a:pt x="53" y="64"/>
                    <a:pt x="53" y="64"/>
                  </a:cubicBezTo>
                  <a:cubicBezTo>
                    <a:pt x="52" y="64"/>
                    <a:pt x="51" y="65"/>
                    <a:pt x="51" y="65"/>
                  </a:cubicBezTo>
                  <a:cubicBezTo>
                    <a:pt x="87" y="51"/>
                    <a:pt x="87" y="51"/>
                    <a:pt x="87" y="51"/>
                  </a:cubicBezTo>
                  <a:cubicBezTo>
                    <a:pt x="150" y="27"/>
                    <a:pt x="150" y="27"/>
                    <a:pt x="150" y="27"/>
                  </a:cubicBezTo>
                  <a:cubicBezTo>
                    <a:pt x="145" y="24"/>
                    <a:pt x="145" y="24"/>
                    <a:pt x="145" y="24"/>
                  </a:cubicBezTo>
                  <a:cubicBezTo>
                    <a:pt x="40" y="64"/>
                    <a:pt x="40" y="64"/>
                    <a:pt x="40" y="64"/>
                  </a:cubicBezTo>
                  <a:cubicBezTo>
                    <a:pt x="43" y="65"/>
                    <a:pt x="43" y="65"/>
                    <a:pt x="43" y="65"/>
                  </a:cubicBezTo>
                  <a:cubicBezTo>
                    <a:pt x="43" y="65"/>
                    <a:pt x="42" y="65"/>
                    <a:pt x="42" y="65"/>
                  </a:cubicBezTo>
                  <a:cubicBezTo>
                    <a:pt x="40" y="64"/>
                    <a:pt x="38" y="63"/>
                    <a:pt x="36" y="62"/>
                  </a:cubicBezTo>
                  <a:cubicBezTo>
                    <a:pt x="142" y="22"/>
                    <a:pt x="142" y="22"/>
                    <a:pt x="142" y="22"/>
                  </a:cubicBezTo>
                  <a:cubicBezTo>
                    <a:pt x="137" y="19"/>
                    <a:pt x="137" y="19"/>
                    <a:pt x="137" y="19"/>
                  </a:cubicBezTo>
                  <a:cubicBezTo>
                    <a:pt x="31" y="59"/>
                    <a:pt x="31" y="59"/>
                    <a:pt x="31" y="59"/>
                  </a:cubicBezTo>
                  <a:cubicBezTo>
                    <a:pt x="30" y="59"/>
                    <a:pt x="29" y="58"/>
                    <a:pt x="27" y="57"/>
                  </a:cubicBezTo>
                  <a:cubicBezTo>
                    <a:pt x="134" y="17"/>
                    <a:pt x="134" y="17"/>
                    <a:pt x="134" y="17"/>
                  </a:cubicBezTo>
                  <a:cubicBezTo>
                    <a:pt x="130" y="15"/>
                    <a:pt x="130" y="15"/>
                    <a:pt x="130" y="15"/>
                  </a:cubicBezTo>
                  <a:cubicBezTo>
                    <a:pt x="23" y="55"/>
                    <a:pt x="23" y="55"/>
                    <a:pt x="23" y="55"/>
                  </a:cubicBezTo>
                  <a:cubicBezTo>
                    <a:pt x="21" y="53"/>
                    <a:pt x="21" y="53"/>
                    <a:pt x="21" y="53"/>
                  </a:cubicBezTo>
                  <a:cubicBezTo>
                    <a:pt x="127" y="13"/>
                    <a:pt x="127" y="13"/>
                    <a:pt x="127" y="13"/>
                  </a:cubicBezTo>
                  <a:cubicBezTo>
                    <a:pt x="123" y="10"/>
                    <a:pt x="123" y="10"/>
                    <a:pt x="123" y="10"/>
                  </a:cubicBezTo>
                  <a:cubicBezTo>
                    <a:pt x="17" y="50"/>
                    <a:pt x="17" y="50"/>
                    <a:pt x="17" y="50"/>
                  </a:cubicBezTo>
                  <a:cubicBezTo>
                    <a:pt x="14" y="48"/>
                    <a:pt x="16" y="45"/>
                    <a:pt x="26" y="42"/>
                  </a:cubicBezTo>
                  <a:cubicBezTo>
                    <a:pt x="58" y="31"/>
                    <a:pt x="89" y="20"/>
                    <a:pt x="120" y="9"/>
                  </a:cubicBezTo>
                  <a:cubicBezTo>
                    <a:pt x="124" y="7"/>
                    <a:pt x="119" y="0"/>
                    <a:pt x="110" y="3"/>
                  </a:cubicBezTo>
                  <a:close/>
                  <a:moveTo>
                    <a:pt x="27" y="57"/>
                  </a:moveTo>
                  <a:cubicBezTo>
                    <a:pt x="26" y="56"/>
                    <a:pt x="25" y="55"/>
                    <a:pt x="23" y="55"/>
                  </a:cubicBezTo>
                  <a:cubicBezTo>
                    <a:pt x="27" y="57"/>
                    <a:pt x="27" y="57"/>
                    <a:pt x="27" y="57"/>
                  </a:cubicBezTo>
                  <a:close/>
                  <a:moveTo>
                    <a:pt x="18" y="51"/>
                  </a:moveTo>
                  <a:cubicBezTo>
                    <a:pt x="17" y="50"/>
                    <a:pt x="17" y="50"/>
                    <a:pt x="17" y="50"/>
                  </a:cubicBezTo>
                  <a:cubicBezTo>
                    <a:pt x="18" y="51"/>
                    <a:pt x="18" y="51"/>
                    <a:pt x="18" y="51"/>
                  </a:cubicBezTo>
                  <a:close/>
                  <a:moveTo>
                    <a:pt x="70" y="108"/>
                  </a:moveTo>
                  <a:cubicBezTo>
                    <a:pt x="69" y="108"/>
                    <a:pt x="67" y="107"/>
                    <a:pt x="67" y="105"/>
                  </a:cubicBezTo>
                  <a:cubicBezTo>
                    <a:pt x="68" y="88"/>
                    <a:pt x="68" y="88"/>
                    <a:pt x="68" y="88"/>
                  </a:cubicBezTo>
                  <a:cubicBezTo>
                    <a:pt x="68" y="86"/>
                    <a:pt x="69" y="84"/>
                    <a:pt x="71" y="83"/>
                  </a:cubicBezTo>
                  <a:cubicBezTo>
                    <a:pt x="142" y="60"/>
                    <a:pt x="142" y="60"/>
                    <a:pt x="142" y="60"/>
                  </a:cubicBezTo>
                  <a:cubicBezTo>
                    <a:pt x="144" y="60"/>
                    <a:pt x="145" y="61"/>
                    <a:pt x="145" y="63"/>
                  </a:cubicBezTo>
                  <a:cubicBezTo>
                    <a:pt x="145" y="80"/>
                    <a:pt x="145" y="80"/>
                    <a:pt x="145" y="80"/>
                  </a:cubicBezTo>
                  <a:cubicBezTo>
                    <a:pt x="145" y="82"/>
                    <a:pt x="143" y="84"/>
                    <a:pt x="142" y="85"/>
                  </a:cubicBezTo>
                  <a:lnTo>
                    <a:pt x="70" y="10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50" name="六边形 49"/>
          <p:cNvSpPr/>
          <p:nvPr/>
        </p:nvSpPr>
        <p:spPr>
          <a:xfrm>
            <a:off x="4043587" y="5738967"/>
            <a:ext cx="199570" cy="172044"/>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50"/>
          <p:cNvGrpSpPr/>
          <p:nvPr/>
        </p:nvGrpSpPr>
        <p:grpSpPr>
          <a:xfrm>
            <a:off x="3826666" y="5017230"/>
            <a:ext cx="633412" cy="633412"/>
            <a:chOff x="3231450" y="3555940"/>
            <a:chExt cx="633412" cy="633412"/>
          </a:xfrm>
        </p:grpSpPr>
        <p:sp>
          <p:nvSpPr>
            <p:cNvPr id="52" name="椭圆 51"/>
            <p:cNvSpPr/>
            <p:nvPr/>
          </p:nvSpPr>
          <p:spPr>
            <a:xfrm>
              <a:off x="3231450" y="3555940"/>
              <a:ext cx="633412" cy="633412"/>
            </a:xfrm>
            <a:prstGeom prst="ellipse">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Freeform 29"/>
            <p:cNvSpPr>
              <a:spLocks noEditPoints="1"/>
            </p:cNvSpPr>
            <p:nvPr/>
          </p:nvSpPr>
          <p:spPr bwMode="auto">
            <a:xfrm>
              <a:off x="3410691" y="3702149"/>
              <a:ext cx="274930" cy="340994"/>
            </a:xfrm>
            <a:custGeom>
              <a:avLst/>
              <a:gdLst>
                <a:gd name="T0" fmla="*/ 108 w 174"/>
                <a:gd name="T1" fmla="*/ 18 h 216"/>
                <a:gd name="T2" fmla="*/ 108 w 174"/>
                <a:gd name="T3" fmla="*/ 89 h 216"/>
                <a:gd name="T4" fmla="*/ 134 w 174"/>
                <a:gd name="T5" fmla="*/ 134 h 216"/>
                <a:gd name="T6" fmla="*/ 169 w 174"/>
                <a:gd name="T7" fmla="*/ 194 h 216"/>
                <a:gd name="T8" fmla="*/ 157 w 174"/>
                <a:gd name="T9" fmla="*/ 215 h 216"/>
                <a:gd name="T10" fmla="*/ 87 w 174"/>
                <a:gd name="T11" fmla="*/ 215 h 216"/>
                <a:gd name="T12" fmla="*/ 20 w 174"/>
                <a:gd name="T13" fmla="*/ 215 h 216"/>
                <a:gd name="T14" fmla="*/ 6 w 174"/>
                <a:gd name="T15" fmla="*/ 193 h 216"/>
                <a:gd name="T16" fmla="*/ 41 w 174"/>
                <a:gd name="T17" fmla="*/ 134 h 216"/>
                <a:gd name="T18" fmla="*/ 66 w 174"/>
                <a:gd name="T19" fmla="*/ 89 h 216"/>
                <a:gd name="T20" fmla="*/ 66 w 174"/>
                <a:gd name="T21" fmla="*/ 18 h 216"/>
                <a:gd name="T22" fmla="*/ 49 w 174"/>
                <a:gd name="T23" fmla="*/ 18 h 216"/>
                <a:gd name="T24" fmla="*/ 49 w 174"/>
                <a:gd name="T25" fmla="*/ 0 h 216"/>
                <a:gd name="T26" fmla="*/ 126 w 174"/>
                <a:gd name="T27" fmla="*/ 0 h 216"/>
                <a:gd name="T28" fmla="*/ 126 w 174"/>
                <a:gd name="T29" fmla="*/ 18 h 216"/>
                <a:gd name="T30" fmla="*/ 108 w 174"/>
                <a:gd name="T31" fmla="*/ 18 h 216"/>
                <a:gd name="T32" fmla="*/ 73 w 174"/>
                <a:gd name="T33" fmla="*/ 156 h 216"/>
                <a:gd name="T34" fmla="*/ 66 w 174"/>
                <a:gd name="T35" fmla="*/ 163 h 216"/>
                <a:gd name="T36" fmla="*/ 73 w 174"/>
                <a:gd name="T37" fmla="*/ 170 h 216"/>
                <a:gd name="T38" fmla="*/ 80 w 174"/>
                <a:gd name="T39" fmla="*/ 163 h 216"/>
                <a:gd name="T40" fmla="*/ 73 w 174"/>
                <a:gd name="T41" fmla="*/ 156 h 216"/>
                <a:gd name="T42" fmla="*/ 105 w 174"/>
                <a:gd name="T43" fmla="*/ 161 h 216"/>
                <a:gd name="T44" fmla="*/ 91 w 174"/>
                <a:gd name="T45" fmla="*/ 175 h 216"/>
                <a:gd name="T46" fmla="*/ 105 w 174"/>
                <a:gd name="T47" fmla="*/ 189 h 216"/>
                <a:gd name="T48" fmla="*/ 119 w 174"/>
                <a:gd name="T49" fmla="*/ 175 h 216"/>
                <a:gd name="T50" fmla="*/ 105 w 174"/>
                <a:gd name="T51" fmla="*/ 161 h 216"/>
                <a:gd name="T52" fmla="*/ 73 w 174"/>
                <a:gd name="T53" fmla="*/ 133 h 216"/>
                <a:gd name="T54" fmla="*/ 67 w 174"/>
                <a:gd name="T55" fmla="*/ 139 h 216"/>
                <a:gd name="T56" fmla="*/ 73 w 174"/>
                <a:gd name="T57" fmla="*/ 145 h 216"/>
                <a:gd name="T58" fmla="*/ 80 w 174"/>
                <a:gd name="T59" fmla="*/ 139 h 216"/>
                <a:gd name="T60" fmla="*/ 73 w 174"/>
                <a:gd name="T61" fmla="*/ 133 h 216"/>
                <a:gd name="T62" fmla="*/ 91 w 174"/>
                <a:gd name="T63" fmla="*/ 120 h 216"/>
                <a:gd name="T64" fmla="*/ 86 w 174"/>
                <a:gd name="T65" fmla="*/ 124 h 216"/>
                <a:gd name="T66" fmla="*/ 91 w 174"/>
                <a:gd name="T67" fmla="*/ 129 h 216"/>
                <a:gd name="T68" fmla="*/ 95 w 174"/>
                <a:gd name="T69" fmla="*/ 124 h 216"/>
                <a:gd name="T70" fmla="*/ 91 w 174"/>
                <a:gd name="T71" fmla="*/ 120 h 216"/>
                <a:gd name="T72" fmla="*/ 96 w 174"/>
                <a:gd name="T73" fmla="*/ 18 h 216"/>
                <a:gd name="T74" fmla="*/ 78 w 174"/>
                <a:gd name="T75" fmla="*/ 18 h 216"/>
                <a:gd name="T76" fmla="*/ 78 w 174"/>
                <a:gd name="T77" fmla="*/ 92 h 216"/>
                <a:gd name="T78" fmla="*/ 45 w 174"/>
                <a:gd name="T79" fmla="*/ 151 h 216"/>
                <a:gd name="T80" fmla="*/ 130 w 174"/>
                <a:gd name="T81" fmla="*/ 151 h 216"/>
                <a:gd name="T82" fmla="*/ 159 w 174"/>
                <a:gd name="T83" fmla="*/ 200 h 216"/>
                <a:gd name="T84" fmla="*/ 96 w 174"/>
                <a:gd name="T85" fmla="*/ 92 h 216"/>
                <a:gd name="T86" fmla="*/ 96 w 174"/>
                <a:gd name="T87" fmla="*/ 1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4" h="216">
                  <a:moveTo>
                    <a:pt x="108" y="18"/>
                  </a:moveTo>
                  <a:cubicBezTo>
                    <a:pt x="108" y="89"/>
                    <a:pt x="108" y="89"/>
                    <a:pt x="108" y="89"/>
                  </a:cubicBezTo>
                  <a:cubicBezTo>
                    <a:pt x="134" y="134"/>
                    <a:pt x="134" y="134"/>
                    <a:pt x="134" y="134"/>
                  </a:cubicBezTo>
                  <a:cubicBezTo>
                    <a:pt x="169" y="194"/>
                    <a:pt x="169" y="194"/>
                    <a:pt x="169" y="194"/>
                  </a:cubicBezTo>
                  <a:cubicBezTo>
                    <a:pt x="174" y="205"/>
                    <a:pt x="167" y="216"/>
                    <a:pt x="157" y="215"/>
                  </a:cubicBezTo>
                  <a:cubicBezTo>
                    <a:pt x="87" y="215"/>
                    <a:pt x="87" y="215"/>
                    <a:pt x="87" y="215"/>
                  </a:cubicBezTo>
                  <a:cubicBezTo>
                    <a:pt x="20" y="215"/>
                    <a:pt x="20" y="215"/>
                    <a:pt x="20" y="215"/>
                  </a:cubicBezTo>
                  <a:cubicBezTo>
                    <a:pt x="8" y="216"/>
                    <a:pt x="0" y="204"/>
                    <a:pt x="6" y="193"/>
                  </a:cubicBezTo>
                  <a:cubicBezTo>
                    <a:pt x="41" y="134"/>
                    <a:pt x="41" y="134"/>
                    <a:pt x="41" y="134"/>
                  </a:cubicBezTo>
                  <a:cubicBezTo>
                    <a:pt x="66" y="89"/>
                    <a:pt x="66" y="89"/>
                    <a:pt x="66" y="89"/>
                  </a:cubicBezTo>
                  <a:cubicBezTo>
                    <a:pt x="66" y="18"/>
                    <a:pt x="66" y="18"/>
                    <a:pt x="66" y="18"/>
                  </a:cubicBezTo>
                  <a:cubicBezTo>
                    <a:pt x="49" y="18"/>
                    <a:pt x="49" y="18"/>
                    <a:pt x="49" y="18"/>
                  </a:cubicBezTo>
                  <a:cubicBezTo>
                    <a:pt x="49" y="0"/>
                    <a:pt x="49" y="0"/>
                    <a:pt x="49" y="0"/>
                  </a:cubicBezTo>
                  <a:cubicBezTo>
                    <a:pt x="126" y="0"/>
                    <a:pt x="126" y="0"/>
                    <a:pt x="126" y="0"/>
                  </a:cubicBezTo>
                  <a:cubicBezTo>
                    <a:pt x="126" y="18"/>
                    <a:pt x="126" y="18"/>
                    <a:pt x="126" y="18"/>
                  </a:cubicBezTo>
                  <a:cubicBezTo>
                    <a:pt x="108" y="18"/>
                    <a:pt x="108" y="18"/>
                    <a:pt x="108" y="18"/>
                  </a:cubicBezTo>
                  <a:close/>
                  <a:moveTo>
                    <a:pt x="73" y="156"/>
                  </a:moveTo>
                  <a:cubicBezTo>
                    <a:pt x="69" y="156"/>
                    <a:pt x="66" y="159"/>
                    <a:pt x="66" y="163"/>
                  </a:cubicBezTo>
                  <a:cubicBezTo>
                    <a:pt x="66" y="167"/>
                    <a:pt x="69" y="170"/>
                    <a:pt x="73" y="170"/>
                  </a:cubicBezTo>
                  <a:cubicBezTo>
                    <a:pt x="77" y="170"/>
                    <a:pt x="80" y="167"/>
                    <a:pt x="80" y="163"/>
                  </a:cubicBezTo>
                  <a:cubicBezTo>
                    <a:pt x="80" y="159"/>
                    <a:pt x="77" y="156"/>
                    <a:pt x="73" y="156"/>
                  </a:cubicBezTo>
                  <a:close/>
                  <a:moveTo>
                    <a:pt x="105" y="161"/>
                  </a:moveTo>
                  <a:cubicBezTo>
                    <a:pt x="97" y="161"/>
                    <a:pt x="91" y="167"/>
                    <a:pt x="91" y="175"/>
                  </a:cubicBezTo>
                  <a:cubicBezTo>
                    <a:pt x="91" y="183"/>
                    <a:pt x="97" y="189"/>
                    <a:pt x="105" y="189"/>
                  </a:cubicBezTo>
                  <a:cubicBezTo>
                    <a:pt x="113" y="189"/>
                    <a:pt x="119" y="183"/>
                    <a:pt x="119" y="175"/>
                  </a:cubicBezTo>
                  <a:cubicBezTo>
                    <a:pt x="119" y="167"/>
                    <a:pt x="113" y="161"/>
                    <a:pt x="105" y="161"/>
                  </a:cubicBezTo>
                  <a:close/>
                  <a:moveTo>
                    <a:pt x="73" y="133"/>
                  </a:moveTo>
                  <a:cubicBezTo>
                    <a:pt x="70" y="133"/>
                    <a:pt x="67" y="136"/>
                    <a:pt x="67" y="139"/>
                  </a:cubicBezTo>
                  <a:cubicBezTo>
                    <a:pt x="67" y="143"/>
                    <a:pt x="70" y="145"/>
                    <a:pt x="73" y="145"/>
                  </a:cubicBezTo>
                  <a:cubicBezTo>
                    <a:pt x="77" y="145"/>
                    <a:pt x="80" y="143"/>
                    <a:pt x="80" y="139"/>
                  </a:cubicBezTo>
                  <a:cubicBezTo>
                    <a:pt x="80" y="136"/>
                    <a:pt x="77" y="133"/>
                    <a:pt x="73" y="133"/>
                  </a:cubicBezTo>
                  <a:close/>
                  <a:moveTo>
                    <a:pt x="91" y="120"/>
                  </a:moveTo>
                  <a:cubicBezTo>
                    <a:pt x="88" y="120"/>
                    <a:pt x="86" y="122"/>
                    <a:pt x="86" y="124"/>
                  </a:cubicBezTo>
                  <a:cubicBezTo>
                    <a:pt x="86" y="127"/>
                    <a:pt x="88" y="129"/>
                    <a:pt x="91" y="129"/>
                  </a:cubicBezTo>
                  <a:cubicBezTo>
                    <a:pt x="93" y="129"/>
                    <a:pt x="95" y="127"/>
                    <a:pt x="95" y="124"/>
                  </a:cubicBezTo>
                  <a:cubicBezTo>
                    <a:pt x="95" y="122"/>
                    <a:pt x="93" y="120"/>
                    <a:pt x="91" y="120"/>
                  </a:cubicBezTo>
                  <a:close/>
                  <a:moveTo>
                    <a:pt x="96" y="18"/>
                  </a:moveTo>
                  <a:cubicBezTo>
                    <a:pt x="78" y="18"/>
                    <a:pt x="78" y="18"/>
                    <a:pt x="78" y="18"/>
                  </a:cubicBezTo>
                  <a:cubicBezTo>
                    <a:pt x="78" y="92"/>
                    <a:pt x="78" y="92"/>
                    <a:pt x="78" y="92"/>
                  </a:cubicBezTo>
                  <a:cubicBezTo>
                    <a:pt x="45" y="151"/>
                    <a:pt x="45" y="151"/>
                    <a:pt x="45" y="151"/>
                  </a:cubicBezTo>
                  <a:cubicBezTo>
                    <a:pt x="130" y="151"/>
                    <a:pt x="130" y="151"/>
                    <a:pt x="130" y="151"/>
                  </a:cubicBezTo>
                  <a:cubicBezTo>
                    <a:pt x="159" y="200"/>
                    <a:pt x="159" y="200"/>
                    <a:pt x="159" y="200"/>
                  </a:cubicBezTo>
                  <a:cubicBezTo>
                    <a:pt x="96" y="92"/>
                    <a:pt x="96" y="92"/>
                    <a:pt x="96" y="92"/>
                  </a:cubicBezTo>
                  <a:lnTo>
                    <a:pt x="96" y="18"/>
                  </a:lnTo>
                  <a:close/>
                </a:path>
              </a:pathLst>
            </a:custGeom>
            <a:solidFill>
              <a:schemeClr val="bg1"/>
            </a:solidFill>
            <a:ln>
              <a:noFill/>
            </a:ln>
          </p:spPr>
          <p:txBody>
            <a:bodyPr vert="horz" wrap="square" lIns="91440" tIns="45720" rIns="91440" bIns="45720" numCol="1" anchor="t" anchorCtr="0" compatLnSpc="1"/>
            <a:lstStyle/>
            <a:p>
              <a:pPr algn="ctr"/>
              <a:endParaRPr lang="zh-CN" altLang="en-US"/>
            </a:p>
          </p:txBody>
        </p:sp>
      </p:grpSp>
      <p:sp>
        <p:nvSpPr>
          <p:cNvPr id="55" name="六边形 54"/>
          <p:cNvSpPr/>
          <p:nvPr/>
        </p:nvSpPr>
        <p:spPr>
          <a:xfrm>
            <a:off x="6560921" y="5775171"/>
            <a:ext cx="199570" cy="172044"/>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55"/>
          <p:cNvGrpSpPr/>
          <p:nvPr/>
        </p:nvGrpSpPr>
        <p:grpSpPr>
          <a:xfrm>
            <a:off x="6302305" y="4980908"/>
            <a:ext cx="633412" cy="633412"/>
            <a:chOff x="4916977" y="3555940"/>
            <a:chExt cx="633412" cy="633412"/>
          </a:xfrm>
        </p:grpSpPr>
        <p:sp>
          <p:nvSpPr>
            <p:cNvPr id="57" name="椭圆 56"/>
            <p:cNvSpPr/>
            <p:nvPr/>
          </p:nvSpPr>
          <p:spPr>
            <a:xfrm>
              <a:off x="4916977" y="3555940"/>
              <a:ext cx="633412" cy="633412"/>
            </a:xfrm>
            <a:prstGeom prst="ellipse">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Freeform 24"/>
            <p:cNvSpPr>
              <a:spLocks noEditPoints="1"/>
            </p:cNvSpPr>
            <p:nvPr/>
          </p:nvSpPr>
          <p:spPr bwMode="auto">
            <a:xfrm>
              <a:off x="5068142" y="3730839"/>
              <a:ext cx="331082" cy="283614"/>
            </a:xfrm>
            <a:custGeom>
              <a:avLst/>
              <a:gdLst>
                <a:gd name="T0" fmla="*/ 233 w 233"/>
                <a:gd name="T1" fmla="*/ 199 h 199"/>
                <a:gd name="T2" fmla="*/ 193 w 233"/>
                <a:gd name="T3" fmla="*/ 187 h 199"/>
                <a:gd name="T4" fmla="*/ 193 w 233"/>
                <a:gd name="T5" fmla="*/ 9 h 199"/>
                <a:gd name="T6" fmla="*/ 137 w 233"/>
                <a:gd name="T7" fmla="*/ 55 h 199"/>
                <a:gd name="T8" fmla="*/ 199 w 233"/>
                <a:gd name="T9" fmla="*/ 55 h 199"/>
                <a:gd name="T10" fmla="*/ 137 w 233"/>
                <a:gd name="T11" fmla="*/ 81 h 199"/>
                <a:gd name="T12" fmla="*/ 137 w 233"/>
                <a:gd name="T13" fmla="*/ 77 h 199"/>
                <a:gd name="T14" fmla="*/ 199 w 233"/>
                <a:gd name="T15" fmla="*/ 102 h 199"/>
                <a:gd name="T16" fmla="*/ 137 w 233"/>
                <a:gd name="T17" fmla="*/ 119 h 199"/>
                <a:gd name="T18" fmla="*/ 199 w 233"/>
                <a:gd name="T19" fmla="*/ 119 h 199"/>
                <a:gd name="T20" fmla="*/ 137 w 233"/>
                <a:gd name="T21" fmla="*/ 145 h 199"/>
                <a:gd name="T22" fmla="*/ 137 w 233"/>
                <a:gd name="T23" fmla="*/ 140 h 199"/>
                <a:gd name="T24" fmla="*/ 96 w 233"/>
                <a:gd name="T25" fmla="*/ 60 h 199"/>
                <a:gd name="T26" fmla="*/ 33 w 233"/>
                <a:gd name="T27" fmla="*/ 77 h 199"/>
                <a:gd name="T28" fmla="*/ 33 w 233"/>
                <a:gd name="T29" fmla="*/ 81 h 199"/>
                <a:gd name="T30" fmla="*/ 96 w 233"/>
                <a:gd name="T31" fmla="*/ 98 h 199"/>
                <a:gd name="T32" fmla="*/ 33 w 233"/>
                <a:gd name="T33" fmla="*/ 98 h 199"/>
                <a:gd name="T34" fmla="*/ 96 w 233"/>
                <a:gd name="T35" fmla="*/ 124 h 199"/>
                <a:gd name="T36" fmla="*/ 33 w 233"/>
                <a:gd name="T37" fmla="*/ 140 h 199"/>
                <a:gd name="T38" fmla="*/ 33 w 233"/>
                <a:gd name="T39" fmla="*/ 145 h 199"/>
                <a:gd name="T40" fmla="*/ 16 w 233"/>
                <a:gd name="T41" fmla="*/ 34 h 199"/>
                <a:gd name="T42" fmla="*/ 114 w 233"/>
                <a:gd name="T43" fmla="*/ 183 h 199"/>
                <a:gd name="T44" fmla="*/ 102 w 233"/>
                <a:gd name="T45" fmla="*/ 157 h 199"/>
                <a:gd name="T46" fmla="*/ 102 w 233"/>
                <a:gd name="T47" fmla="*/ 48 h 199"/>
                <a:gd name="T48" fmla="*/ 114 w 233"/>
                <a:gd name="T49" fmla="*/ 12 h 199"/>
                <a:gd name="T50" fmla="*/ 191 w 233"/>
                <a:gd name="T51" fmla="*/ 183 h 199"/>
                <a:gd name="T52" fmla="*/ 191 w 233"/>
                <a:gd name="T53" fmla="*/ 12 h 199"/>
                <a:gd name="T54" fmla="*/ 131 w 233"/>
                <a:gd name="T55" fmla="*/ 38 h 199"/>
                <a:gd name="T56" fmla="*/ 118 w 233"/>
                <a:gd name="T57" fmla="*/ 157 h 199"/>
                <a:gd name="T58" fmla="*/ 118 w 233"/>
                <a:gd name="T59" fmla="*/ 168 h 199"/>
                <a:gd name="T60" fmla="*/ 0 w 233"/>
                <a:gd name="T61" fmla="*/ 199 h 199"/>
                <a:gd name="T62" fmla="*/ 114 w 233"/>
                <a:gd name="T63" fmla="*/ 187 h 199"/>
                <a:gd name="T64" fmla="*/ 11 w 233"/>
                <a:gd name="T65" fmla="*/ 34 h 199"/>
                <a:gd name="T66" fmla="*/ 114 w 233"/>
                <a:gd name="T67" fmla="*/ 9 h 199"/>
                <a:gd name="T68" fmla="*/ 114 w 233"/>
                <a:gd name="T69" fmla="*/ 41 h 199"/>
                <a:gd name="T70" fmla="*/ 104 w 233"/>
                <a:gd name="T71" fmla="*/ 45 h 199"/>
                <a:gd name="T72" fmla="*/ 114 w 233"/>
                <a:gd name="T73" fmla="*/ 41 h 199"/>
                <a:gd name="T74" fmla="*/ 114 w 233"/>
                <a:gd name="T75" fmla="*/ 165 h 199"/>
                <a:gd name="T76" fmla="*/ 114 w 233"/>
                <a:gd name="T77" fmla="*/ 161 h 199"/>
                <a:gd name="T78" fmla="*/ 129 w 233"/>
                <a:gd name="T79" fmla="*/ 165 h 199"/>
                <a:gd name="T80" fmla="*/ 118 w 233"/>
                <a:gd name="T81" fmla="*/ 165 h 199"/>
                <a:gd name="T82" fmla="*/ 129 w 233"/>
                <a:gd name="T83" fmla="*/ 4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3" h="199">
                  <a:moveTo>
                    <a:pt x="118" y="0"/>
                  </a:moveTo>
                  <a:cubicBezTo>
                    <a:pt x="233" y="0"/>
                    <a:pt x="233" y="0"/>
                    <a:pt x="233" y="0"/>
                  </a:cubicBezTo>
                  <a:cubicBezTo>
                    <a:pt x="233" y="199"/>
                    <a:pt x="233" y="199"/>
                    <a:pt x="233" y="199"/>
                  </a:cubicBezTo>
                  <a:cubicBezTo>
                    <a:pt x="118" y="199"/>
                    <a:pt x="118" y="199"/>
                    <a:pt x="118" y="199"/>
                  </a:cubicBezTo>
                  <a:cubicBezTo>
                    <a:pt x="118" y="187"/>
                    <a:pt x="118" y="187"/>
                    <a:pt x="118" y="187"/>
                  </a:cubicBezTo>
                  <a:cubicBezTo>
                    <a:pt x="193" y="187"/>
                    <a:pt x="193" y="187"/>
                    <a:pt x="193" y="187"/>
                  </a:cubicBezTo>
                  <a:cubicBezTo>
                    <a:pt x="209" y="187"/>
                    <a:pt x="222" y="175"/>
                    <a:pt x="222" y="161"/>
                  </a:cubicBezTo>
                  <a:cubicBezTo>
                    <a:pt x="222" y="34"/>
                    <a:pt x="222" y="34"/>
                    <a:pt x="222" y="34"/>
                  </a:cubicBezTo>
                  <a:cubicBezTo>
                    <a:pt x="222" y="20"/>
                    <a:pt x="209" y="9"/>
                    <a:pt x="193" y="9"/>
                  </a:cubicBezTo>
                  <a:cubicBezTo>
                    <a:pt x="118" y="9"/>
                    <a:pt x="118" y="9"/>
                    <a:pt x="118" y="9"/>
                  </a:cubicBezTo>
                  <a:cubicBezTo>
                    <a:pt x="118" y="0"/>
                    <a:pt x="118" y="0"/>
                    <a:pt x="118" y="0"/>
                  </a:cubicBezTo>
                  <a:close/>
                  <a:moveTo>
                    <a:pt x="137" y="55"/>
                  </a:moveTo>
                  <a:cubicBezTo>
                    <a:pt x="137" y="60"/>
                    <a:pt x="137" y="60"/>
                    <a:pt x="137" y="60"/>
                  </a:cubicBezTo>
                  <a:cubicBezTo>
                    <a:pt x="199" y="60"/>
                    <a:pt x="199" y="60"/>
                    <a:pt x="199" y="60"/>
                  </a:cubicBezTo>
                  <a:cubicBezTo>
                    <a:pt x="199" y="55"/>
                    <a:pt x="199" y="55"/>
                    <a:pt x="199" y="55"/>
                  </a:cubicBezTo>
                  <a:cubicBezTo>
                    <a:pt x="137" y="55"/>
                    <a:pt x="137" y="55"/>
                    <a:pt x="137" y="55"/>
                  </a:cubicBezTo>
                  <a:close/>
                  <a:moveTo>
                    <a:pt x="137" y="77"/>
                  </a:moveTo>
                  <a:cubicBezTo>
                    <a:pt x="137" y="81"/>
                    <a:pt x="137" y="81"/>
                    <a:pt x="137" y="81"/>
                  </a:cubicBezTo>
                  <a:cubicBezTo>
                    <a:pt x="199" y="81"/>
                    <a:pt x="199" y="81"/>
                    <a:pt x="199" y="81"/>
                  </a:cubicBezTo>
                  <a:cubicBezTo>
                    <a:pt x="199" y="77"/>
                    <a:pt x="199" y="77"/>
                    <a:pt x="199" y="77"/>
                  </a:cubicBezTo>
                  <a:cubicBezTo>
                    <a:pt x="137" y="77"/>
                    <a:pt x="137" y="77"/>
                    <a:pt x="137" y="77"/>
                  </a:cubicBezTo>
                  <a:close/>
                  <a:moveTo>
                    <a:pt x="137" y="98"/>
                  </a:moveTo>
                  <a:cubicBezTo>
                    <a:pt x="137" y="102"/>
                    <a:pt x="137" y="102"/>
                    <a:pt x="137" y="102"/>
                  </a:cubicBezTo>
                  <a:cubicBezTo>
                    <a:pt x="199" y="102"/>
                    <a:pt x="199" y="102"/>
                    <a:pt x="199" y="102"/>
                  </a:cubicBezTo>
                  <a:cubicBezTo>
                    <a:pt x="199" y="98"/>
                    <a:pt x="199" y="98"/>
                    <a:pt x="199" y="98"/>
                  </a:cubicBezTo>
                  <a:cubicBezTo>
                    <a:pt x="137" y="98"/>
                    <a:pt x="137" y="98"/>
                    <a:pt x="137" y="98"/>
                  </a:cubicBezTo>
                  <a:close/>
                  <a:moveTo>
                    <a:pt x="137" y="119"/>
                  </a:moveTo>
                  <a:cubicBezTo>
                    <a:pt x="137" y="124"/>
                    <a:pt x="137" y="124"/>
                    <a:pt x="137" y="124"/>
                  </a:cubicBezTo>
                  <a:cubicBezTo>
                    <a:pt x="199" y="124"/>
                    <a:pt x="199" y="124"/>
                    <a:pt x="199" y="124"/>
                  </a:cubicBezTo>
                  <a:cubicBezTo>
                    <a:pt x="199" y="119"/>
                    <a:pt x="199" y="119"/>
                    <a:pt x="199" y="119"/>
                  </a:cubicBezTo>
                  <a:cubicBezTo>
                    <a:pt x="137" y="119"/>
                    <a:pt x="137" y="119"/>
                    <a:pt x="137" y="119"/>
                  </a:cubicBezTo>
                  <a:close/>
                  <a:moveTo>
                    <a:pt x="137" y="140"/>
                  </a:moveTo>
                  <a:cubicBezTo>
                    <a:pt x="137" y="145"/>
                    <a:pt x="137" y="145"/>
                    <a:pt x="137" y="145"/>
                  </a:cubicBezTo>
                  <a:cubicBezTo>
                    <a:pt x="199" y="145"/>
                    <a:pt x="199" y="145"/>
                    <a:pt x="199" y="145"/>
                  </a:cubicBezTo>
                  <a:cubicBezTo>
                    <a:pt x="199" y="140"/>
                    <a:pt x="199" y="140"/>
                    <a:pt x="199" y="140"/>
                  </a:cubicBezTo>
                  <a:cubicBezTo>
                    <a:pt x="137" y="140"/>
                    <a:pt x="137" y="140"/>
                    <a:pt x="137" y="140"/>
                  </a:cubicBezTo>
                  <a:close/>
                  <a:moveTo>
                    <a:pt x="33" y="55"/>
                  </a:moveTo>
                  <a:cubicBezTo>
                    <a:pt x="96" y="55"/>
                    <a:pt x="96" y="55"/>
                    <a:pt x="96" y="55"/>
                  </a:cubicBezTo>
                  <a:cubicBezTo>
                    <a:pt x="96" y="60"/>
                    <a:pt x="96" y="60"/>
                    <a:pt x="96" y="60"/>
                  </a:cubicBezTo>
                  <a:cubicBezTo>
                    <a:pt x="33" y="60"/>
                    <a:pt x="33" y="60"/>
                    <a:pt x="33" y="60"/>
                  </a:cubicBezTo>
                  <a:cubicBezTo>
                    <a:pt x="33" y="55"/>
                    <a:pt x="33" y="55"/>
                    <a:pt x="33" y="55"/>
                  </a:cubicBezTo>
                  <a:close/>
                  <a:moveTo>
                    <a:pt x="33" y="77"/>
                  </a:moveTo>
                  <a:cubicBezTo>
                    <a:pt x="96" y="77"/>
                    <a:pt x="96" y="77"/>
                    <a:pt x="96" y="77"/>
                  </a:cubicBezTo>
                  <a:cubicBezTo>
                    <a:pt x="96" y="81"/>
                    <a:pt x="96" y="81"/>
                    <a:pt x="96" y="81"/>
                  </a:cubicBezTo>
                  <a:cubicBezTo>
                    <a:pt x="33" y="81"/>
                    <a:pt x="33" y="81"/>
                    <a:pt x="33" y="81"/>
                  </a:cubicBezTo>
                  <a:cubicBezTo>
                    <a:pt x="33" y="77"/>
                    <a:pt x="33" y="77"/>
                    <a:pt x="33" y="77"/>
                  </a:cubicBezTo>
                  <a:close/>
                  <a:moveTo>
                    <a:pt x="33" y="98"/>
                  </a:moveTo>
                  <a:cubicBezTo>
                    <a:pt x="96" y="98"/>
                    <a:pt x="96" y="98"/>
                    <a:pt x="96" y="98"/>
                  </a:cubicBezTo>
                  <a:cubicBezTo>
                    <a:pt x="96" y="102"/>
                    <a:pt x="96" y="102"/>
                    <a:pt x="96" y="102"/>
                  </a:cubicBezTo>
                  <a:cubicBezTo>
                    <a:pt x="33" y="102"/>
                    <a:pt x="33" y="102"/>
                    <a:pt x="33" y="102"/>
                  </a:cubicBezTo>
                  <a:cubicBezTo>
                    <a:pt x="33" y="98"/>
                    <a:pt x="33" y="98"/>
                    <a:pt x="33" y="98"/>
                  </a:cubicBezTo>
                  <a:close/>
                  <a:moveTo>
                    <a:pt x="33" y="119"/>
                  </a:moveTo>
                  <a:cubicBezTo>
                    <a:pt x="96" y="119"/>
                    <a:pt x="96" y="119"/>
                    <a:pt x="96" y="119"/>
                  </a:cubicBezTo>
                  <a:cubicBezTo>
                    <a:pt x="96" y="124"/>
                    <a:pt x="96" y="124"/>
                    <a:pt x="96" y="124"/>
                  </a:cubicBezTo>
                  <a:cubicBezTo>
                    <a:pt x="33" y="124"/>
                    <a:pt x="33" y="124"/>
                    <a:pt x="33" y="124"/>
                  </a:cubicBezTo>
                  <a:cubicBezTo>
                    <a:pt x="33" y="119"/>
                    <a:pt x="33" y="119"/>
                    <a:pt x="33" y="119"/>
                  </a:cubicBezTo>
                  <a:close/>
                  <a:moveTo>
                    <a:pt x="33" y="140"/>
                  </a:moveTo>
                  <a:cubicBezTo>
                    <a:pt x="96" y="140"/>
                    <a:pt x="96" y="140"/>
                    <a:pt x="96" y="140"/>
                  </a:cubicBezTo>
                  <a:cubicBezTo>
                    <a:pt x="96" y="145"/>
                    <a:pt x="96" y="145"/>
                    <a:pt x="96" y="145"/>
                  </a:cubicBezTo>
                  <a:cubicBezTo>
                    <a:pt x="33" y="145"/>
                    <a:pt x="33" y="145"/>
                    <a:pt x="33" y="145"/>
                  </a:cubicBezTo>
                  <a:cubicBezTo>
                    <a:pt x="33" y="140"/>
                    <a:pt x="33" y="140"/>
                    <a:pt x="33" y="140"/>
                  </a:cubicBezTo>
                  <a:close/>
                  <a:moveTo>
                    <a:pt x="41" y="12"/>
                  </a:moveTo>
                  <a:cubicBezTo>
                    <a:pt x="29" y="12"/>
                    <a:pt x="16" y="21"/>
                    <a:pt x="16" y="34"/>
                  </a:cubicBezTo>
                  <a:cubicBezTo>
                    <a:pt x="16" y="161"/>
                    <a:pt x="16" y="161"/>
                    <a:pt x="16" y="161"/>
                  </a:cubicBezTo>
                  <a:cubicBezTo>
                    <a:pt x="16" y="174"/>
                    <a:pt x="29" y="183"/>
                    <a:pt x="41" y="183"/>
                  </a:cubicBezTo>
                  <a:cubicBezTo>
                    <a:pt x="114" y="183"/>
                    <a:pt x="114" y="183"/>
                    <a:pt x="114" y="183"/>
                  </a:cubicBezTo>
                  <a:cubicBezTo>
                    <a:pt x="114" y="168"/>
                    <a:pt x="114" y="168"/>
                    <a:pt x="114" y="168"/>
                  </a:cubicBezTo>
                  <a:cubicBezTo>
                    <a:pt x="102" y="168"/>
                    <a:pt x="102" y="168"/>
                    <a:pt x="102" y="168"/>
                  </a:cubicBezTo>
                  <a:cubicBezTo>
                    <a:pt x="102" y="157"/>
                    <a:pt x="102" y="157"/>
                    <a:pt x="102" y="157"/>
                  </a:cubicBezTo>
                  <a:cubicBezTo>
                    <a:pt x="114" y="157"/>
                    <a:pt x="114" y="157"/>
                    <a:pt x="114" y="157"/>
                  </a:cubicBezTo>
                  <a:cubicBezTo>
                    <a:pt x="114" y="48"/>
                    <a:pt x="114" y="48"/>
                    <a:pt x="114" y="48"/>
                  </a:cubicBezTo>
                  <a:cubicBezTo>
                    <a:pt x="102" y="48"/>
                    <a:pt x="102" y="48"/>
                    <a:pt x="102" y="48"/>
                  </a:cubicBezTo>
                  <a:cubicBezTo>
                    <a:pt x="102" y="38"/>
                    <a:pt x="102" y="38"/>
                    <a:pt x="102" y="38"/>
                  </a:cubicBezTo>
                  <a:cubicBezTo>
                    <a:pt x="114" y="38"/>
                    <a:pt x="114" y="38"/>
                    <a:pt x="114" y="38"/>
                  </a:cubicBezTo>
                  <a:cubicBezTo>
                    <a:pt x="114" y="12"/>
                    <a:pt x="114" y="12"/>
                    <a:pt x="114" y="12"/>
                  </a:cubicBezTo>
                  <a:cubicBezTo>
                    <a:pt x="41" y="12"/>
                    <a:pt x="41" y="12"/>
                    <a:pt x="41" y="12"/>
                  </a:cubicBezTo>
                  <a:close/>
                  <a:moveTo>
                    <a:pt x="118" y="183"/>
                  </a:moveTo>
                  <a:cubicBezTo>
                    <a:pt x="191" y="183"/>
                    <a:pt x="191" y="183"/>
                    <a:pt x="191" y="183"/>
                  </a:cubicBezTo>
                  <a:cubicBezTo>
                    <a:pt x="204" y="183"/>
                    <a:pt x="217" y="174"/>
                    <a:pt x="217" y="161"/>
                  </a:cubicBezTo>
                  <a:cubicBezTo>
                    <a:pt x="217" y="34"/>
                    <a:pt x="217" y="34"/>
                    <a:pt x="217" y="34"/>
                  </a:cubicBezTo>
                  <a:cubicBezTo>
                    <a:pt x="217" y="21"/>
                    <a:pt x="204" y="12"/>
                    <a:pt x="191" y="12"/>
                  </a:cubicBezTo>
                  <a:cubicBezTo>
                    <a:pt x="118" y="12"/>
                    <a:pt x="118" y="12"/>
                    <a:pt x="118" y="12"/>
                  </a:cubicBezTo>
                  <a:cubicBezTo>
                    <a:pt x="118" y="38"/>
                    <a:pt x="118" y="38"/>
                    <a:pt x="118" y="38"/>
                  </a:cubicBezTo>
                  <a:cubicBezTo>
                    <a:pt x="131" y="38"/>
                    <a:pt x="131" y="38"/>
                    <a:pt x="131" y="38"/>
                  </a:cubicBezTo>
                  <a:cubicBezTo>
                    <a:pt x="131" y="48"/>
                    <a:pt x="131" y="48"/>
                    <a:pt x="131" y="48"/>
                  </a:cubicBezTo>
                  <a:cubicBezTo>
                    <a:pt x="118" y="48"/>
                    <a:pt x="118" y="48"/>
                    <a:pt x="118" y="48"/>
                  </a:cubicBezTo>
                  <a:cubicBezTo>
                    <a:pt x="118" y="157"/>
                    <a:pt x="118" y="157"/>
                    <a:pt x="118" y="157"/>
                  </a:cubicBezTo>
                  <a:cubicBezTo>
                    <a:pt x="131" y="157"/>
                    <a:pt x="131" y="157"/>
                    <a:pt x="131" y="157"/>
                  </a:cubicBezTo>
                  <a:cubicBezTo>
                    <a:pt x="131" y="168"/>
                    <a:pt x="131" y="168"/>
                    <a:pt x="131" y="168"/>
                  </a:cubicBezTo>
                  <a:cubicBezTo>
                    <a:pt x="118" y="168"/>
                    <a:pt x="118" y="168"/>
                    <a:pt x="118" y="168"/>
                  </a:cubicBezTo>
                  <a:cubicBezTo>
                    <a:pt x="118" y="183"/>
                    <a:pt x="118" y="183"/>
                    <a:pt x="118" y="183"/>
                  </a:cubicBezTo>
                  <a:close/>
                  <a:moveTo>
                    <a:pt x="0" y="0"/>
                  </a:moveTo>
                  <a:cubicBezTo>
                    <a:pt x="0" y="199"/>
                    <a:pt x="0" y="199"/>
                    <a:pt x="0" y="199"/>
                  </a:cubicBezTo>
                  <a:cubicBezTo>
                    <a:pt x="114" y="199"/>
                    <a:pt x="114" y="199"/>
                    <a:pt x="114" y="199"/>
                  </a:cubicBezTo>
                  <a:cubicBezTo>
                    <a:pt x="114" y="187"/>
                    <a:pt x="114" y="187"/>
                    <a:pt x="114" y="187"/>
                  </a:cubicBezTo>
                  <a:cubicBezTo>
                    <a:pt x="114" y="187"/>
                    <a:pt x="114" y="187"/>
                    <a:pt x="114" y="187"/>
                  </a:cubicBezTo>
                  <a:cubicBezTo>
                    <a:pt x="39" y="187"/>
                    <a:pt x="39" y="187"/>
                    <a:pt x="39" y="187"/>
                  </a:cubicBezTo>
                  <a:cubicBezTo>
                    <a:pt x="23" y="187"/>
                    <a:pt x="11" y="175"/>
                    <a:pt x="11" y="161"/>
                  </a:cubicBezTo>
                  <a:cubicBezTo>
                    <a:pt x="11" y="34"/>
                    <a:pt x="11" y="34"/>
                    <a:pt x="11" y="34"/>
                  </a:cubicBezTo>
                  <a:cubicBezTo>
                    <a:pt x="11" y="20"/>
                    <a:pt x="23" y="9"/>
                    <a:pt x="39" y="9"/>
                  </a:cubicBezTo>
                  <a:cubicBezTo>
                    <a:pt x="114" y="9"/>
                    <a:pt x="114" y="9"/>
                    <a:pt x="114" y="9"/>
                  </a:cubicBezTo>
                  <a:cubicBezTo>
                    <a:pt x="114" y="9"/>
                    <a:pt x="114" y="9"/>
                    <a:pt x="114" y="9"/>
                  </a:cubicBezTo>
                  <a:cubicBezTo>
                    <a:pt x="114" y="0"/>
                    <a:pt x="114" y="0"/>
                    <a:pt x="114" y="0"/>
                  </a:cubicBezTo>
                  <a:cubicBezTo>
                    <a:pt x="0" y="0"/>
                    <a:pt x="0" y="0"/>
                    <a:pt x="0" y="0"/>
                  </a:cubicBezTo>
                  <a:close/>
                  <a:moveTo>
                    <a:pt x="114" y="41"/>
                  </a:moveTo>
                  <a:cubicBezTo>
                    <a:pt x="114" y="45"/>
                    <a:pt x="114" y="45"/>
                    <a:pt x="114" y="45"/>
                  </a:cubicBezTo>
                  <a:cubicBezTo>
                    <a:pt x="114" y="45"/>
                    <a:pt x="114" y="45"/>
                    <a:pt x="114" y="45"/>
                  </a:cubicBezTo>
                  <a:cubicBezTo>
                    <a:pt x="104" y="45"/>
                    <a:pt x="104" y="45"/>
                    <a:pt x="104" y="45"/>
                  </a:cubicBezTo>
                  <a:cubicBezTo>
                    <a:pt x="104" y="41"/>
                    <a:pt x="104" y="41"/>
                    <a:pt x="104" y="41"/>
                  </a:cubicBezTo>
                  <a:cubicBezTo>
                    <a:pt x="114" y="41"/>
                    <a:pt x="114" y="41"/>
                    <a:pt x="114" y="41"/>
                  </a:cubicBezTo>
                  <a:cubicBezTo>
                    <a:pt x="114" y="41"/>
                    <a:pt x="114" y="41"/>
                    <a:pt x="114" y="41"/>
                  </a:cubicBezTo>
                  <a:close/>
                  <a:moveTo>
                    <a:pt x="114" y="161"/>
                  </a:moveTo>
                  <a:cubicBezTo>
                    <a:pt x="114" y="165"/>
                    <a:pt x="114" y="165"/>
                    <a:pt x="114" y="165"/>
                  </a:cubicBezTo>
                  <a:cubicBezTo>
                    <a:pt x="114" y="165"/>
                    <a:pt x="114" y="165"/>
                    <a:pt x="114" y="165"/>
                  </a:cubicBezTo>
                  <a:cubicBezTo>
                    <a:pt x="104" y="165"/>
                    <a:pt x="104" y="165"/>
                    <a:pt x="104" y="165"/>
                  </a:cubicBezTo>
                  <a:cubicBezTo>
                    <a:pt x="104" y="161"/>
                    <a:pt x="104" y="161"/>
                    <a:pt x="104" y="161"/>
                  </a:cubicBezTo>
                  <a:cubicBezTo>
                    <a:pt x="114" y="161"/>
                    <a:pt x="114" y="161"/>
                    <a:pt x="114" y="161"/>
                  </a:cubicBezTo>
                  <a:cubicBezTo>
                    <a:pt x="114" y="161"/>
                    <a:pt x="114" y="161"/>
                    <a:pt x="114" y="161"/>
                  </a:cubicBezTo>
                  <a:close/>
                  <a:moveTo>
                    <a:pt x="118" y="165"/>
                  </a:moveTo>
                  <a:cubicBezTo>
                    <a:pt x="129" y="165"/>
                    <a:pt x="129" y="165"/>
                    <a:pt x="129" y="165"/>
                  </a:cubicBezTo>
                  <a:cubicBezTo>
                    <a:pt x="129" y="161"/>
                    <a:pt x="129" y="161"/>
                    <a:pt x="129" y="161"/>
                  </a:cubicBezTo>
                  <a:cubicBezTo>
                    <a:pt x="118" y="161"/>
                    <a:pt x="118" y="161"/>
                    <a:pt x="118" y="161"/>
                  </a:cubicBezTo>
                  <a:cubicBezTo>
                    <a:pt x="118" y="165"/>
                    <a:pt x="118" y="165"/>
                    <a:pt x="118" y="165"/>
                  </a:cubicBezTo>
                  <a:close/>
                  <a:moveTo>
                    <a:pt x="118" y="45"/>
                  </a:moveTo>
                  <a:cubicBezTo>
                    <a:pt x="129" y="45"/>
                    <a:pt x="129" y="45"/>
                    <a:pt x="129" y="45"/>
                  </a:cubicBezTo>
                  <a:cubicBezTo>
                    <a:pt x="129" y="41"/>
                    <a:pt x="129" y="41"/>
                    <a:pt x="129" y="41"/>
                  </a:cubicBezTo>
                  <a:cubicBezTo>
                    <a:pt x="118" y="41"/>
                    <a:pt x="118" y="41"/>
                    <a:pt x="118" y="41"/>
                  </a:cubicBezTo>
                  <a:lnTo>
                    <a:pt x="118" y="45"/>
                  </a:lnTo>
                  <a:close/>
                </a:path>
              </a:pathLst>
            </a:custGeom>
            <a:solidFill>
              <a:schemeClr val="bg1"/>
            </a:solidFill>
            <a:ln>
              <a:noFill/>
            </a:ln>
          </p:spPr>
          <p:txBody>
            <a:bodyPr vert="horz" wrap="square" lIns="91440" tIns="45720" rIns="91440" bIns="45720" numCol="1" anchor="t" anchorCtr="0" compatLnSpc="1"/>
            <a:lstStyle/>
            <a:p>
              <a:pPr algn="ctr"/>
              <a:endParaRPr lang="zh-CN" altLang="en-US"/>
            </a:p>
          </p:txBody>
        </p:sp>
      </p:grpSp>
      <p:grpSp>
        <p:nvGrpSpPr>
          <p:cNvPr id="11" name="组合 60"/>
          <p:cNvGrpSpPr/>
          <p:nvPr/>
        </p:nvGrpSpPr>
        <p:grpSpPr>
          <a:xfrm>
            <a:off x="9243291" y="4893893"/>
            <a:ext cx="633412" cy="633412"/>
            <a:chOff x="6443478" y="3555940"/>
            <a:chExt cx="633412" cy="633412"/>
          </a:xfrm>
        </p:grpSpPr>
        <p:sp>
          <p:nvSpPr>
            <p:cNvPr id="62" name="椭圆 61"/>
            <p:cNvSpPr/>
            <p:nvPr/>
          </p:nvSpPr>
          <p:spPr>
            <a:xfrm>
              <a:off x="6443478" y="3555940"/>
              <a:ext cx="633412" cy="633412"/>
            </a:xfrm>
            <a:prstGeom prst="ellipse">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13"/>
            <p:cNvSpPr>
              <a:spLocks noEditPoints="1"/>
            </p:cNvSpPr>
            <p:nvPr/>
          </p:nvSpPr>
          <p:spPr bwMode="auto">
            <a:xfrm>
              <a:off x="6582884" y="3680358"/>
              <a:ext cx="354600" cy="384576"/>
            </a:xfrm>
            <a:custGeom>
              <a:avLst/>
              <a:gdLst>
                <a:gd name="T0" fmla="*/ 185 w 205"/>
                <a:gd name="T1" fmla="*/ 103 h 222"/>
                <a:gd name="T2" fmla="*/ 150 w 205"/>
                <a:gd name="T3" fmla="*/ 174 h 222"/>
                <a:gd name="T4" fmla="*/ 12 w 205"/>
                <a:gd name="T5" fmla="*/ 96 h 222"/>
                <a:gd name="T6" fmla="*/ 194 w 205"/>
                <a:gd name="T7" fmla="*/ 83 h 222"/>
                <a:gd name="T8" fmla="*/ 12 w 205"/>
                <a:gd name="T9" fmla="*/ 96 h 222"/>
                <a:gd name="T10" fmla="*/ 205 w 205"/>
                <a:gd name="T11" fmla="*/ 222 h 222"/>
                <a:gd name="T12" fmla="*/ 199 w 205"/>
                <a:gd name="T13" fmla="*/ 209 h 222"/>
                <a:gd name="T14" fmla="*/ 192 w 205"/>
                <a:gd name="T15" fmla="*/ 200 h 222"/>
                <a:gd name="T16" fmla="*/ 188 w 205"/>
                <a:gd name="T17" fmla="*/ 189 h 222"/>
                <a:gd name="T18" fmla="*/ 17 w 205"/>
                <a:gd name="T19" fmla="*/ 179 h 222"/>
                <a:gd name="T20" fmla="*/ 13 w 205"/>
                <a:gd name="T21" fmla="*/ 189 h 222"/>
                <a:gd name="T22" fmla="*/ 6 w 205"/>
                <a:gd name="T23" fmla="*/ 200 h 222"/>
                <a:gd name="T24" fmla="*/ 0 w 205"/>
                <a:gd name="T25" fmla="*/ 209 h 222"/>
                <a:gd name="T26" fmla="*/ 9 w 205"/>
                <a:gd name="T27" fmla="*/ 78 h 222"/>
                <a:gd name="T28" fmla="*/ 197 w 205"/>
                <a:gd name="T29" fmla="*/ 63 h 222"/>
                <a:gd name="T30" fmla="*/ 9 w 205"/>
                <a:gd name="T31" fmla="*/ 63 h 222"/>
                <a:gd name="T32" fmla="*/ 19 w 205"/>
                <a:gd name="T33" fmla="*/ 103 h 222"/>
                <a:gd name="T34" fmla="*/ 54 w 205"/>
                <a:gd name="T35" fmla="*/ 174 h 222"/>
                <a:gd name="T36" fmla="*/ 19 w 205"/>
                <a:gd name="T37" fmla="*/ 103 h 222"/>
                <a:gd name="T38" fmla="*/ 25 w 205"/>
                <a:gd name="T39" fmla="*/ 110 h 222"/>
                <a:gd name="T40" fmla="*/ 28 w 205"/>
                <a:gd name="T41" fmla="*/ 170 h 222"/>
                <a:gd name="T42" fmla="*/ 31 w 205"/>
                <a:gd name="T43" fmla="*/ 167 h 222"/>
                <a:gd name="T44" fmla="*/ 28 w 205"/>
                <a:gd name="T45" fmla="*/ 107 h 222"/>
                <a:gd name="T46" fmla="*/ 63 w 205"/>
                <a:gd name="T47" fmla="*/ 103 h 222"/>
                <a:gd name="T48" fmla="*/ 97 w 205"/>
                <a:gd name="T49" fmla="*/ 174 h 222"/>
                <a:gd name="T50" fmla="*/ 63 w 205"/>
                <a:gd name="T51" fmla="*/ 103 h 222"/>
                <a:gd name="T52" fmla="*/ 69 w 205"/>
                <a:gd name="T53" fmla="*/ 110 h 222"/>
                <a:gd name="T54" fmla="*/ 72 w 205"/>
                <a:gd name="T55" fmla="*/ 170 h 222"/>
                <a:gd name="T56" fmla="*/ 74 w 205"/>
                <a:gd name="T57" fmla="*/ 167 h 222"/>
                <a:gd name="T58" fmla="*/ 72 w 205"/>
                <a:gd name="T59" fmla="*/ 107 h 222"/>
                <a:gd name="T60" fmla="*/ 106 w 205"/>
                <a:gd name="T61" fmla="*/ 103 h 222"/>
                <a:gd name="T62" fmla="*/ 141 w 205"/>
                <a:gd name="T63" fmla="*/ 174 h 222"/>
                <a:gd name="T64" fmla="*/ 106 w 205"/>
                <a:gd name="T65" fmla="*/ 103 h 222"/>
                <a:gd name="T66" fmla="*/ 113 w 205"/>
                <a:gd name="T67" fmla="*/ 110 h 222"/>
                <a:gd name="T68" fmla="*/ 115 w 205"/>
                <a:gd name="T69" fmla="*/ 170 h 222"/>
                <a:gd name="T70" fmla="*/ 118 w 205"/>
                <a:gd name="T71" fmla="*/ 167 h 222"/>
                <a:gd name="T72" fmla="*/ 115 w 205"/>
                <a:gd name="T73" fmla="*/ 107 h 222"/>
                <a:gd name="T74" fmla="*/ 159 w 205"/>
                <a:gd name="T75" fmla="*/ 107 h 222"/>
                <a:gd name="T76" fmla="*/ 156 w 205"/>
                <a:gd name="T77" fmla="*/ 167 h 222"/>
                <a:gd name="T78" fmla="*/ 159 w 205"/>
                <a:gd name="T79" fmla="*/ 170 h 222"/>
                <a:gd name="T80" fmla="*/ 162 w 205"/>
                <a:gd name="T81" fmla="*/ 11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5" h="222">
                  <a:moveTo>
                    <a:pt x="150" y="103"/>
                  </a:moveTo>
                  <a:cubicBezTo>
                    <a:pt x="185" y="103"/>
                    <a:pt x="185" y="103"/>
                    <a:pt x="185" y="103"/>
                  </a:cubicBezTo>
                  <a:cubicBezTo>
                    <a:pt x="185" y="174"/>
                    <a:pt x="185" y="174"/>
                    <a:pt x="185" y="174"/>
                  </a:cubicBezTo>
                  <a:cubicBezTo>
                    <a:pt x="150" y="174"/>
                    <a:pt x="150" y="174"/>
                    <a:pt x="150" y="174"/>
                  </a:cubicBezTo>
                  <a:cubicBezTo>
                    <a:pt x="150" y="103"/>
                    <a:pt x="150" y="103"/>
                    <a:pt x="150" y="103"/>
                  </a:cubicBezTo>
                  <a:close/>
                  <a:moveTo>
                    <a:pt x="12" y="96"/>
                  </a:moveTo>
                  <a:cubicBezTo>
                    <a:pt x="194" y="96"/>
                    <a:pt x="194" y="96"/>
                    <a:pt x="194" y="96"/>
                  </a:cubicBezTo>
                  <a:cubicBezTo>
                    <a:pt x="194" y="83"/>
                    <a:pt x="194" y="83"/>
                    <a:pt x="194" y="83"/>
                  </a:cubicBezTo>
                  <a:cubicBezTo>
                    <a:pt x="12" y="83"/>
                    <a:pt x="12" y="83"/>
                    <a:pt x="12" y="83"/>
                  </a:cubicBezTo>
                  <a:cubicBezTo>
                    <a:pt x="12" y="96"/>
                    <a:pt x="12" y="96"/>
                    <a:pt x="12" y="96"/>
                  </a:cubicBezTo>
                  <a:close/>
                  <a:moveTo>
                    <a:pt x="0" y="222"/>
                  </a:moveTo>
                  <a:cubicBezTo>
                    <a:pt x="205" y="222"/>
                    <a:pt x="205" y="222"/>
                    <a:pt x="205" y="222"/>
                  </a:cubicBezTo>
                  <a:cubicBezTo>
                    <a:pt x="205" y="209"/>
                    <a:pt x="205" y="209"/>
                    <a:pt x="205" y="209"/>
                  </a:cubicBezTo>
                  <a:cubicBezTo>
                    <a:pt x="199" y="209"/>
                    <a:pt x="199" y="209"/>
                    <a:pt x="199" y="209"/>
                  </a:cubicBezTo>
                  <a:cubicBezTo>
                    <a:pt x="199" y="200"/>
                    <a:pt x="199" y="200"/>
                    <a:pt x="199" y="200"/>
                  </a:cubicBezTo>
                  <a:cubicBezTo>
                    <a:pt x="192" y="200"/>
                    <a:pt x="192" y="200"/>
                    <a:pt x="192" y="200"/>
                  </a:cubicBezTo>
                  <a:cubicBezTo>
                    <a:pt x="192" y="196"/>
                    <a:pt x="192" y="192"/>
                    <a:pt x="192" y="189"/>
                  </a:cubicBezTo>
                  <a:cubicBezTo>
                    <a:pt x="188" y="189"/>
                    <a:pt x="188" y="189"/>
                    <a:pt x="188" y="189"/>
                  </a:cubicBezTo>
                  <a:cubicBezTo>
                    <a:pt x="188" y="179"/>
                    <a:pt x="188" y="179"/>
                    <a:pt x="188" y="179"/>
                  </a:cubicBezTo>
                  <a:cubicBezTo>
                    <a:pt x="17" y="179"/>
                    <a:pt x="17" y="179"/>
                    <a:pt x="17" y="179"/>
                  </a:cubicBezTo>
                  <a:cubicBezTo>
                    <a:pt x="17" y="189"/>
                    <a:pt x="17" y="189"/>
                    <a:pt x="17" y="189"/>
                  </a:cubicBezTo>
                  <a:cubicBezTo>
                    <a:pt x="13" y="189"/>
                    <a:pt x="13" y="189"/>
                    <a:pt x="13" y="189"/>
                  </a:cubicBezTo>
                  <a:cubicBezTo>
                    <a:pt x="13" y="192"/>
                    <a:pt x="13" y="196"/>
                    <a:pt x="13" y="200"/>
                  </a:cubicBezTo>
                  <a:cubicBezTo>
                    <a:pt x="6" y="200"/>
                    <a:pt x="6" y="200"/>
                    <a:pt x="6" y="200"/>
                  </a:cubicBezTo>
                  <a:cubicBezTo>
                    <a:pt x="6" y="209"/>
                    <a:pt x="6" y="209"/>
                    <a:pt x="6" y="209"/>
                  </a:cubicBezTo>
                  <a:cubicBezTo>
                    <a:pt x="0" y="209"/>
                    <a:pt x="0" y="209"/>
                    <a:pt x="0" y="209"/>
                  </a:cubicBezTo>
                  <a:cubicBezTo>
                    <a:pt x="0" y="222"/>
                    <a:pt x="0" y="222"/>
                    <a:pt x="0" y="222"/>
                  </a:cubicBezTo>
                  <a:close/>
                  <a:moveTo>
                    <a:pt x="9" y="78"/>
                  </a:moveTo>
                  <a:cubicBezTo>
                    <a:pt x="197" y="78"/>
                    <a:pt x="197" y="78"/>
                    <a:pt x="197" y="78"/>
                  </a:cubicBezTo>
                  <a:cubicBezTo>
                    <a:pt x="197" y="63"/>
                    <a:pt x="197" y="63"/>
                    <a:pt x="197" y="63"/>
                  </a:cubicBezTo>
                  <a:cubicBezTo>
                    <a:pt x="103" y="0"/>
                    <a:pt x="103" y="0"/>
                    <a:pt x="103" y="0"/>
                  </a:cubicBezTo>
                  <a:cubicBezTo>
                    <a:pt x="9" y="63"/>
                    <a:pt x="9" y="63"/>
                    <a:pt x="9" y="63"/>
                  </a:cubicBezTo>
                  <a:cubicBezTo>
                    <a:pt x="9" y="78"/>
                    <a:pt x="9" y="78"/>
                    <a:pt x="9" y="78"/>
                  </a:cubicBezTo>
                  <a:close/>
                  <a:moveTo>
                    <a:pt x="19" y="103"/>
                  </a:moveTo>
                  <a:cubicBezTo>
                    <a:pt x="54" y="103"/>
                    <a:pt x="54" y="103"/>
                    <a:pt x="54" y="103"/>
                  </a:cubicBezTo>
                  <a:cubicBezTo>
                    <a:pt x="54" y="174"/>
                    <a:pt x="54" y="174"/>
                    <a:pt x="54" y="174"/>
                  </a:cubicBezTo>
                  <a:cubicBezTo>
                    <a:pt x="19" y="174"/>
                    <a:pt x="19" y="174"/>
                    <a:pt x="19" y="174"/>
                  </a:cubicBezTo>
                  <a:cubicBezTo>
                    <a:pt x="19" y="103"/>
                    <a:pt x="19" y="103"/>
                    <a:pt x="19" y="103"/>
                  </a:cubicBezTo>
                  <a:close/>
                  <a:moveTo>
                    <a:pt x="28" y="107"/>
                  </a:moveTo>
                  <a:cubicBezTo>
                    <a:pt x="26" y="107"/>
                    <a:pt x="25" y="108"/>
                    <a:pt x="25" y="110"/>
                  </a:cubicBezTo>
                  <a:cubicBezTo>
                    <a:pt x="25" y="167"/>
                    <a:pt x="25" y="167"/>
                    <a:pt x="25" y="167"/>
                  </a:cubicBezTo>
                  <a:cubicBezTo>
                    <a:pt x="25" y="169"/>
                    <a:pt x="26" y="170"/>
                    <a:pt x="28" y="170"/>
                  </a:cubicBezTo>
                  <a:cubicBezTo>
                    <a:pt x="28" y="170"/>
                    <a:pt x="28" y="170"/>
                    <a:pt x="28" y="170"/>
                  </a:cubicBezTo>
                  <a:cubicBezTo>
                    <a:pt x="29" y="170"/>
                    <a:pt x="31" y="169"/>
                    <a:pt x="31" y="167"/>
                  </a:cubicBezTo>
                  <a:cubicBezTo>
                    <a:pt x="31" y="110"/>
                    <a:pt x="31" y="110"/>
                    <a:pt x="31" y="110"/>
                  </a:cubicBezTo>
                  <a:cubicBezTo>
                    <a:pt x="31" y="108"/>
                    <a:pt x="29" y="107"/>
                    <a:pt x="28" y="107"/>
                  </a:cubicBezTo>
                  <a:cubicBezTo>
                    <a:pt x="28" y="107"/>
                    <a:pt x="28" y="107"/>
                    <a:pt x="28" y="107"/>
                  </a:cubicBezTo>
                  <a:close/>
                  <a:moveTo>
                    <a:pt x="63" y="103"/>
                  </a:moveTo>
                  <a:cubicBezTo>
                    <a:pt x="74" y="103"/>
                    <a:pt x="86" y="103"/>
                    <a:pt x="97" y="103"/>
                  </a:cubicBezTo>
                  <a:cubicBezTo>
                    <a:pt x="97" y="127"/>
                    <a:pt x="97" y="150"/>
                    <a:pt x="97" y="174"/>
                  </a:cubicBezTo>
                  <a:cubicBezTo>
                    <a:pt x="86" y="174"/>
                    <a:pt x="74" y="174"/>
                    <a:pt x="63" y="174"/>
                  </a:cubicBezTo>
                  <a:cubicBezTo>
                    <a:pt x="63" y="150"/>
                    <a:pt x="63" y="127"/>
                    <a:pt x="63" y="103"/>
                  </a:cubicBezTo>
                  <a:close/>
                  <a:moveTo>
                    <a:pt x="72" y="107"/>
                  </a:moveTo>
                  <a:cubicBezTo>
                    <a:pt x="70" y="107"/>
                    <a:pt x="69" y="108"/>
                    <a:pt x="69" y="110"/>
                  </a:cubicBezTo>
                  <a:cubicBezTo>
                    <a:pt x="69" y="167"/>
                    <a:pt x="69" y="167"/>
                    <a:pt x="69" y="167"/>
                  </a:cubicBezTo>
                  <a:cubicBezTo>
                    <a:pt x="69" y="169"/>
                    <a:pt x="70" y="170"/>
                    <a:pt x="72" y="170"/>
                  </a:cubicBezTo>
                  <a:cubicBezTo>
                    <a:pt x="72" y="170"/>
                    <a:pt x="72" y="170"/>
                    <a:pt x="72" y="170"/>
                  </a:cubicBezTo>
                  <a:cubicBezTo>
                    <a:pt x="73" y="170"/>
                    <a:pt x="74" y="169"/>
                    <a:pt x="74" y="167"/>
                  </a:cubicBezTo>
                  <a:cubicBezTo>
                    <a:pt x="74" y="110"/>
                    <a:pt x="74" y="110"/>
                    <a:pt x="74" y="110"/>
                  </a:cubicBezTo>
                  <a:cubicBezTo>
                    <a:pt x="74" y="108"/>
                    <a:pt x="73" y="107"/>
                    <a:pt x="72" y="107"/>
                  </a:cubicBezTo>
                  <a:cubicBezTo>
                    <a:pt x="72" y="107"/>
                    <a:pt x="72" y="107"/>
                    <a:pt x="72" y="107"/>
                  </a:cubicBezTo>
                  <a:close/>
                  <a:moveTo>
                    <a:pt x="106" y="103"/>
                  </a:moveTo>
                  <a:cubicBezTo>
                    <a:pt x="141" y="103"/>
                    <a:pt x="141" y="103"/>
                    <a:pt x="141" y="103"/>
                  </a:cubicBezTo>
                  <a:cubicBezTo>
                    <a:pt x="141" y="174"/>
                    <a:pt x="141" y="174"/>
                    <a:pt x="141" y="174"/>
                  </a:cubicBezTo>
                  <a:cubicBezTo>
                    <a:pt x="106" y="174"/>
                    <a:pt x="106" y="174"/>
                    <a:pt x="106" y="174"/>
                  </a:cubicBezTo>
                  <a:cubicBezTo>
                    <a:pt x="106" y="103"/>
                    <a:pt x="106" y="103"/>
                    <a:pt x="106" y="103"/>
                  </a:cubicBezTo>
                  <a:close/>
                  <a:moveTo>
                    <a:pt x="115" y="107"/>
                  </a:moveTo>
                  <a:cubicBezTo>
                    <a:pt x="114" y="107"/>
                    <a:pt x="113" y="108"/>
                    <a:pt x="113" y="110"/>
                  </a:cubicBezTo>
                  <a:cubicBezTo>
                    <a:pt x="113" y="167"/>
                    <a:pt x="113" y="167"/>
                    <a:pt x="113" y="167"/>
                  </a:cubicBezTo>
                  <a:cubicBezTo>
                    <a:pt x="113" y="169"/>
                    <a:pt x="114" y="170"/>
                    <a:pt x="115" y="170"/>
                  </a:cubicBezTo>
                  <a:cubicBezTo>
                    <a:pt x="115" y="170"/>
                    <a:pt x="115" y="170"/>
                    <a:pt x="115" y="170"/>
                  </a:cubicBezTo>
                  <a:cubicBezTo>
                    <a:pt x="117" y="170"/>
                    <a:pt x="118" y="169"/>
                    <a:pt x="118" y="167"/>
                  </a:cubicBezTo>
                  <a:cubicBezTo>
                    <a:pt x="118" y="110"/>
                    <a:pt x="118" y="110"/>
                    <a:pt x="118" y="110"/>
                  </a:cubicBezTo>
                  <a:cubicBezTo>
                    <a:pt x="118" y="108"/>
                    <a:pt x="117" y="107"/>
                    <a:pt x="115" y="107"/>
                  </a:cubicBezTo>
                  <a:cubicBezTo>
                    <a:pt x="115" y="107"/>
                    <a:pt x="115" y="107"/>
                    <a:pt x="115" y="107"/>
                  </a:cubicBezTo>
                  <a:close/>
                  <a:moveTo>
                    <a:pt x="159" y="107"/>
                  </a:moveTo>
                  <a:cubicBezTo>
                    <a:pt x="158" y="107"/>
                    <a:pt x="156" y="108"/>
                    <a:pt x="156" y="110"/>
                  </a:cubicBezTo>
                  <a:cubicBezTo>
                    <a:pt x="156" y="167"/>
                    <a:pt x="156" y="167"/>
                    <a:pt x="156" y="167"/>
                  </a:cubicBezTo>
                  <a:cubicBezTo>
                    <a:pt x="156" y="169"/>
                    <a:pt x="158" y="170"/>
                    <a:pt x="159" y="170"/>
                  </a:cubicBezTo>
                  <a:cubicBezTo>
                    <a:pt x="159" y="170"/>
                    <a:pt x="159" y="170"/>
                    <a:pt x="159" y="170"/>
                  </a:cubicBezTo>
                  <a:cubicBezTo>
                    <a:pt x="161" y="170"/>
                    <a:pt x="162" y="169"/>
                    <a:pt x="162" y="167"/>
                  </a:cubicBezTo>
                  <a:cubicBezTo>
                    <a:pt x="162" y="110"/>
                    <a:pt x="162" y="110"/>
                    <a:pt x="162" y="110"/>
                  </a:cubicBezTo>
                  <a:cubicBezTo>
                    <a:pt x="162" y="108"/>
                    <a:pt x="161" y="107"/>
                    <a:pt x="159" y="107"/>
                  </a:cubicBezTo>
                  <a:close/>
                </a:path>
              </a:pathLst>
            </a:custGeom>
            <a:solidFill>
              <a:schemeClr val="bg1"/>
            </a:solidFill>
            <a:ln>
              <a:noFill/>
            </a:ln>
          </p:spPr>
          <p:txBody>
            <a:bodyPr vert="horz" wrap="square" lIns="91440" tIns="45720" rIns="91440" bIns="45720" numCol="1" anchor="t" anchorCtr="0" compatLnSpc="1"/>
            <a:lstStyle/>
            <a:p>
              <a:pPr algn="ctr"/>
              <a:endParaRPr lang="zh-CN" altLang="en-US"/>
            </a:p>
          </p:txBody>
        </p:sp>
      </p:grpSp>
      <p:sp>
        <p:nvSpPr>
          <p:cNvPr id="65" name="六边形 64"/>
          <p:cNvSpPr/>
          <p:nvPr/>
        </p:nvSpPr>
        <p:spPr>
          <a:xfrm>
            <a:off x="9527198" y="5717810"/>
            <a:ext cx="199570" cy="172044"/>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nvGrpSpPr>
        <p:grpSpPr>
          <a:xfrm>
            <a:off x="969669" y="1861329"/>
            <a:ext cx="1911363" cy="2634824"/>
            <a:chOff x="1037721" y="1749866"/>
            <a:chExt cx="1911363" cy="2634824"/>
          </a:xfrm>
        </p:grpSpPr>
        <p:sp>
          <p:nvSpPr>
            <p:cNvPr id="72" name="文本框 71"/>
            <p:cNvSpPr txBox="1"/>
            <p:nvPr/>
          </p:nvSpPr>
          <p:spPr>
            <a:xfrm>
              <a:off x="1185658" y="1749866"/>
              <a:ext cx="1763426" cy="2634824"/>
            </a:xfrm>
            <a:prstGeom prst="rect">
              <a:avLst/>
            </a:prstGeom>
            <a:noFill/>
          </p:spPr>
          <p:txBody>
            <a:bodyPr wrap="square" rtlCol="0">
              <a:spAutoFit/>
            </a:bodyPr>
            <a:lstStyle/>
            <a:p>
              <a:pPr>
                <a:lnSpc>
                  <a:spcPct val="125000"/>
                </a:lnSpc>
              </a:pPr>
              <a:r>
                <a:rPr lang="en-US" altLang="zh-CN" sz="2000" b="1" dirty="0">
                  <a:solidFill>
                    <a:schemeClr val="tx1">
                      <a:lumMod val="95000"/>
                      <a:lumOff val="5000"/>
                    </a:schemeClr>
                  </a:solidFill>
                  <a:latin typeface="微软雅黑" pitchFamily="34" charset="-122"/>
                  <a:ea typeface="微软雅黑" pitchFamily="34" charset="-122"/>
                </a:rPr>
                <a:t>P1</a:t>
              </a:r>
              <a:r>
                <a:rPr lang="zh-CN" altLang="en-US" sz="2000" b="1" dirty="0">
                  <a:solidFill>
                    <a:schemeClr val="tx1">
                      <a:lumMod val="95000"/>
                      <a:lumOff val="5000"/>
                    </a:schemeClr>
                  </a:solidFill>
                  <a:latin typeface="微软雅黑" pitchFamily="34" charset="-122"/>
                  <a:ea typeface="微软雅黑" pitchFamily="34" charset="-122"/>
                </a:rPr>
                <a:t>：探究源域数据几何结构信息。</a:t>
              </a:r>
              <a:endParaRPr lang="en-US" altLang="zh-CN" sz="2000" b="1" dirty="0">
                <a:solidFill>
                  <a:schemeClr val="tx1">
                    <a:lumMod val="95000"/>
                    <a:lumOff val="5000"/>
                  </a:schemeClr>
                </a:solidFill>
                <a:latin typeface="微软雅黑" pitchFamily="34" charset="-122"/>
                <a:ea typeface="微软雅黑" pitchFamily="34" charset="-122"/>
              </a:endParaRPr>
            </a:p>
            <a:p>
              <a:pPr>
                <a:lnSpc>
                  <a:spcPct val="125000"/>
                </a:lnSpc>
              </a:pPr>
              <a:r>
                <a:rPr lang="zh-CN" altLang="en-US" dirty="0">
                  <a:solidFill>
                    <a:schemeClr val="tx1">
                      <a:lumMod val="95000"/>
                      <a:lumOff val="5000"/>
                    </a:schemeClr>
                  </a:solidFill>
                  <a:latin typeface="微软雅黑" pitchFamily="34" charset="-122"/>
                  <a:ea typeface="微软雅黑" pitchFamily="34" charset="-122"/>
                </a:rPr>
                <a:t>提出源域半监督的领域自适应学习模型，进行实验验证</a:t>
              </a:r>
              <a:r>
                <a:rPr lang="zh-CN" altLang="en-US" sz="2000" dirty="0">
                  <a:solidFill>
                    <a:schemeClr val="tx1">
                      <a:lumMod val="95000"/>
                      <a:lumOff val="5000"/>
                    </a:schemeClr>
                  </a:solidFill>
                  <a:latin typeface="微软雅黑" pitchFamily="34" charset="-122"/>
                  <a:ea typeface="微软雅黑" pitchFamily="34" charset="-122"/>
                </a:rPr>
                <a:t>。</a:t>
              </a:r>
            </a:p>
          </p:txBody>
        </p:sp>
        <p:sp>
          <p:nvSpPr>
            <p:cNvPr id="87" name="矩形 86"/>
            <p:cNvSpPr/>
            <p:nvPr/>
          </p:nvSpPr>
          <p:spPr>
            <a:xfrm>
              <a:off x="1037721" y="1836578"/>
              <a:ext cx="157156" cy="216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grpSp>
        <p:nvGrpSpPr>
          <p:cNvPr id="76" name="组合 75"/>
          <p:cNvGrpSpPr/>
          <p:nvPr/>
        </p:nvGrpSpPr>
        <p:grpSpPr>
          <a:xfrm>
            <a:off x="3079090" y="1879396"/>
            <a:ext cx="1846328" cy="2750240"/>
            <a:chOff x="3120066" y="1898356"/>
            <a:chExt cx="2023434" cy="2381172"/>
          </a:xfrm>
        </p:grpSpPr>
        <p:sp>
          <p:nvSpPr>
            <p:cNvPr id="88" name="文本框 87"/>
            <p:cNvSpPr txBox="1"/>
            <p:nvPr/>
          </p:nvSpPr>
          <p:spPr>
            <a:xfrm>
              <a:off x="3237604" y="1898356"/>
              <a:ext cx="1905896" cy="2381172"/>
            </a:xfrm>
            <a:prstGeom prst="rect">
              <a:avLst/>
            </a:prstGeom>
            <a:noFill/>
          </p:spPr>
          <p:txBody>
            <a:bodyPr wrap="square" rtlCol="0">
              <a:spAutoFit/>
            </a:bodyPr>
            <a:lstStyle/>
            <a:p>
              <a:pPr>
                <a:lnSpc>
                  <a:spcPct val="125000"/>
                </a:lnSpc>
              </a:pPr>
              <a:r>
                <a:rPr lang="en-US" altLang="zh-CN" sz="2000" b="1" dirty="0">
                  <a:solidFill>
                    <a:schemeClr val="tx1">
                      <a:lumMod val="95000"/>
                      <a:lumOff val="5000"/>
                    </a:schemeClr>
                  </a:solidFill>
                  <a:latin typeface="微软雅黑" pitchFamily="34" charset="-122"/>
                  <a:ea typeface="微软雅黑" pitchFamily="34" charset="-122"/>
                </a:rPr>
                <a:t>P2</a:t>
              </a:r>
              <a:r>
                <a:rPr lang="zh-CN" altLang="en-US" sz="2000" b="1" dirty="0">
                  <a:solidFill>
                    <a:schemeClr val="tx1">
                      <a:lumMod val="95000"/>
                      <a:lumOff val="5000"/>
                    </a:schemeClr>
                  </a:solidFill>
                  <a:latin typeface="微软雅黑" pitchFamily="34" charset="-122"/>
                  <a:ea typeface="微软雅黑" pitchFamily="34" charset="-122"/>
                </a:rPr>
                <a:t>：利用目的域几何信息适配源域数据几何结构。</a:t>
              </a:r>
              <a:endParaRPr lang="en-US" altLang="zh-CN" sz="2000" b="1" dirty="0">
                <a:solidFill>
                  <a:schemeClr val="tx1">
                    <a:lumMod val="95000"/>
                    <a:lumOff val="5000"/>
                  </a:schemeClr>
                </a:solidFill>
                <a:latin typeface="微软雅黑" pitchFamily="34" charset="-122"/>
                <a:ea typeface="微软雅黑" pitchFamily="34" charset="-122"/>
              </a:endParaRPr>
            </a:p>
            <a:p>
              <a:pPr>
                <a:lnSpc>
                  <a:spcPct val="125000"/>
                </a:lnSpc>
              </a:pPr>
              <a:r>
                <a:rPr lang="zh-CN" altLang="en-US" dirty="0">
                  <a:solidFill>
                    <a:schemeClr val="tx1">
                      <a:lumMod val="95000"/>
                      <a:lumOff val="5000"/>
                    </a:schemeClr>
                  </a:solidFill>
                  <a:latin typeface="微软雅黑" pitchFamily="34" charset="-122"/>
                  <a:ea typeface="微软雅黑" pitchFamily="34" charset="-122"/>
                </a:rPr>
                <a:t>学习一个域间不变几何图，进行实验验证</a:t>
              </a:r>
              <a:r>
                <a:rPr lang="zh-CN" altLang="en-US" sz="2000" dirty="0">
                  <a:solidFill>
                    <a:schemeClr val="tx1">
                      <a:lumMod val="95000"/>
                      <a:lumOff val="5000"/>
                    </a:schemeClr>
                  </a:solidFill>
                  <a:latin typeface="微软雅黑" pitchFamily="34" charset="-122"/>
                  <a:ea typeface="微软雅黑" pitchFamily="34" charset="-122"/>
                </a:rPr>
                <a:t>。</a:t>
              </a:r>
            </a:p>
          </p:txBody>
        </p:sp>
        <p:sp>
          <p:nvSpPr>
            <p:cNvPr id="66" name="矩形 65"/>
            <p:cNvSpPr/>
            <p:nvPr/>
          </p:nvSpPr>
          <p:spPr>
            <a:xfrm>
              <a:off x="3120066" y="2005120"/>
              <a:ext cx="157156" cy="216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grpSp>
        <p:nvGrpSpPr>
          <p:cNvPr id="77" name="组合 76"/>
          <p:cNvGrpSpPr/>
          <p:nvPr/>
        </p:nvGrpSpPr>
        <p:grpSpPr>
          <a:xfrm>
            <a:off x="5435043" y="1861317"/>
            <a:ext cx="2158964" cy="2638351"/>
            <a:chOff x="5596566" y="1784057"/>
            <a:chExt cx="2158964" cy="2638351"/>
          </a:xfrm>
        </p:grpSpPr>
        <p:sp>
          <p:nvSpPr>
            <p:cNvPr id="112" name="文本框 111"/>
            <p:cNvSpPr txBox="1"/>
            <p:nvPr/>
          </p:nvSpPr>
          <p:spPr>
            <a:xfrm>
              <a:off x="5748198" y="1784057"/>
              <a:ext cx="2007332" cy="2638351"/>
            </a:xfrm>
            <a:prstGeom prst="rect">
              <a:avLst/>
            </a:prstGeom>
            <a:noFill/>
          </p:spPr>
          <p:txBody>
            <a:bodyPr wrap="square" rtlCol="0">
              <a:spAutoFit/>
            </a:bodyPr>
            <a:lstStyle/>
            <a:p>
              <a:pPr>
                <a:lnSpc>
                  <a:spcPct val="125000"/>
                </a:lnSpc>
              </a:pPr>
              <a:r>
                <a:rPr lang="en-US" altLang="zh-CN" sz="2000" b="1" dirty="0">
                  <a:solidFill>
                    <a:schemeClr val="tx1">
                      <a:lumMod val="95000"/>
                      <a:lumOff val="5000"/>
                    </a:schemeClr>
                  </a:solidFill>
                  <a:latin typeface="微软雅黑" pitchFamily="34" charset="-122"/>
                  <a:ea typeface="微软雅黑" pitchFamily="34" charset="-122"/>
                </a:rPr>
                <a:t>P3</a:t>
              </a:r>
              <a:r>
                <a:rPr lang="zh-CN" altLang="en-US" sz="2000" b="1" dirty="0">
                  <a:solidFill>
                    <a:schemeClr val="tx1">
                      <a:lumMod val="95000"/>
                      <a:lumOff val="5000"/>
                    </a:schemeClr>
                  </a:solidFill>
                  <a:latin typeface="微软雅黑" pitchFamily="34" charset="-122"/>
                  <a:ea typeface="微软雅黑" pitchFamily="34" charset="-122"/>
                </a:rPr>
                <a:t>：利用领域数据几何结构与统计属性的互补性。</a:t>
              </a:r>
              <a:endParaRPr lang="en-US" altLang="zh-CN" sz="2000" b="1" dirty="0">
                <a:solidFill>
                  <a:schemeClr val="tx1">
                    <a:lumMod val="95000"/>
                    <a:lumOff val="5000"/>
                  </a:schemeClr>
                </a:solidFill>
                <a:latin typeface="微软雅黑" pitchFamily="34" charset="-122"/>
                <a:ea typeface="微软雅黑" pitchFamily="34" charset="-122"/>
              </a:endParaRPr>
            </a:p>
            <a:p>
              <a:pPr>
                <a:lnSpc>
                  <a:spcPct val="125000"/>
                </a:lnSpc>
              </a:pPr>
              <a:r>
                <a:rPr lang="zh-CN" altLang="en-US" dirty="0">
                  <a:solidFill>
                    <a:schemeClr val="tx1">
                      <a:lumMod val="95000"/>
                      <a:lumOff val="5000"/>
                    </a:schemeClr>
                  </a:solidFill>
                  <a:latin typeface="微软雅黑" pitchFamily="34" charset="-122"/>
                  <a:ea typeface="微软雅黑" pitchFamily="34" charset="-122"/>
                </a:rPr>
                <a:t>提出域间共享字典学习算法，进行实验验证。</a:t>
              </a:r>
            </a:p>
          </p:txBody>
        </p:sp>
        <p:sp>
          <p:nvSpPr>
            <p:cNvPr id="74" name="矩形 73"/>
            <p:cNvSpPr/>
            <p:nvPr/>
          </p:nvSpPr>
          <p:spPr>
            <a:xfrm>
              <a:off x="5596566" y="1870284"/>
              <a:ext cx="157156" cy="216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grpSp>
        <p:nvGrpSpPr>
          <p:cNvPr id="79" name="组合 78"/>
          <p:cNvGrpSpPr/>
          <p:nvPr/>
        </p:nvGrpSpPr>
        <p:grpSpPr>
          <a:xfrm>
            <a:off x="8149942" y="1821655"/>
            <a:ext cx="2000926" cy="2750240"/>
            <a:chOff x="7782919" y="1871980"/>
            <a:chExt cx="1826574" cy="2750240"/>
          </a:xfrm>
        </p:grpSpPr>
        <p:sp>
          <p:nvSpPr>
            <p:cNvPr id="116" name="文本框 115"/>
            <p:cNvSpPr txBox="1"/>
            <p:nvPr/>
          </p:nvSpPr>
          <p:spPr>
            <a:xfrm>
              <a:off x="7898488" y="1871980"/>
              <a:ext cx="1711005" cy="2750240"/>
            </a:xfrm>
            <a:prstGeom prst="rect">
              <a:avLst/>
            </a:prstGeom>
            <a:noFill/>
          </p:spPr>
          <p:txBody>
            <a:bodyPr wrap="square" rtlCol="0">
              <a:spAutoFit/>
            </a:bodyPr>
            <a:lstStyle/>
            <a:p>
              <a:pPr>
                <a:lnSpc>
                  <a:spcPct val="125000"/>
                </a:lnSpc>
              </a:pPr>
              <a:r>
                <a:rPr lang="en-US" altLang="zh-CN" sz="2000" b="1" dirty="0">
                  <a:solidFill>
                    <a:schemeClr val="tx1">
                      <a:lumMod val="95000"/>
                      <a:lumOff val="5000"/>
                    </a:schemeClr>
                  </a:solidFill>
                  <a:latin typeface="微软雅黑" pitchFamily="34" charset="-122"/>
                  <a:ea typeface="微软雅黑" pitchFamily="34" charset="-122"/>
                </a:rPr>
                <a:t>P4</a:t>
              </a:r>
              <a:r>
                <a:rPr lang="zh-CN" altLang="en-US" sz="2000" b="1" dirty="0">
                  <a:solidFill>
                    <a:schemeClr val="tx1">
                      <a:lumMod val="95000"/>
                      <a:lumOff val="5000"/>
                    </a:schemeClr>
                  </a:solidFill>
                  <a:latin typeface="微软雅黑" pitchFamily="34" charset="-122"/>
                  <a:ea typeface="微软雅黑" pitchFamily="34" charset="-122"/>
                </a:rPr>
                <a:t>：探究域间几何结构与数据联合分布关系。</a:t>
              </a:r>
              <a:endParaRPr lang="en-US" altLang="zh-CN" sz="2000" b="1" dirty="0">
                <a:solidFill>
                  <a:schemeClr val="tx1">
                    <a:lumMod val="95000"/>
                    <a:lumOff val="5000"/>
                  </a:schemeClr>
                </a:solidFill>
                <a:latin typeface="微软雅黑" pitchFamily="34" charset="-122"/>
                <a:ea typeface="微软雅黑" pitchFamily="34" charset="-122"/>
              </a:endParaRPr>
            </a:p>
            <a:p>
              <a:pPr>
                <a:lnSpc>
                  <a:spcPct val="125000"/>
                </a:lnSpc>
              </a:pPr>
              <a:r>
                <a:rPr lang="zh-CN" altLang="en-US" dirty="0">
                  <a:solidFill>
                    <a:schemeClr val="tx1">
                      <a:lumMod val="95000"/>
                      <a:lumOff val="5000"/>
                    </a:schemeClr>
                  </a:solidFill>
                  <a:latin typeface="微软雅黑" pitchFamily="34" charset="-122"/>
                  <a:ea typeface="微软雅黑" pitchFamily="34" charset="-122"/>
                </a:rPr>
                <a:t>提出一个跨域自适应分类器模型，进行实验验证</a:t>
              </a:r>
              <a:r>
                <a:rPr lang="zh-CN" altLang="en-US" sz="2000" dirty="0">
                  <a:solidFill>
                    <a:schemeClr val="tx1">
                      <a:lumMod val="95000"/>
                      <a:lumOff val="5000"/>
                    </a:schemeClr>
                  </a:solidFill>
                  <a:latin typeface="微软雅黑" pitchFamily="34" charset="-122"/>
                  <a:ea typeface="微软雅黑" pitchFamily="34" charset="-122"/>
                </a:rPr>
                <a:t>。</a:t>
              </a:r>
            </a:p>
          </p:txBody>
        </p:sp>
        <p:sp>
          <p:nvSpPr>
            <p:cNvPr id="78" name="矩形 77"/>
            <p:cNvSpPr/>
            <p:nvPr/>
          </p:nvSpPr>
          <p:spPr>
            <a:xfrm>
              <a:off x="7782919" y="1999258"/>
              <a:ext cx="157156" cy="216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2" name="文本框 1">
            <a:extLst>
              <a:ext uri="{FF2B5EF4-FFF2-40B4-BE49-F238E27FC236}">
                <a16:creationId xmlns:a16="http://schemas.microsoft.com/office/drawing/2014/main" xmlns="" id="{5B9EAE8B-27C5-4EC5-A8A6-E89DAA6D625E}"/>
              </a:ext>
            </a:extLst>
          </p:cNvPr>
          <p:cNvSpPr txBox="1"/>
          <p:nvPr/>
        </p:nvSpPr>
        <p:spPr>
          <a:xfrm>
            <a:off x="827809" y="833699"/>
            <a:ext cx="10948992" cy="707886"/>
          </a:xfrm>
          <a:prstGeom prst="rect">
            <a:avLst/>
          </a:prstGeom>
          <a:noFill/>
        </p:spPr>
        <p:txBody>
          <a:bodyPr wrap="square" rtlCol="0">
            <a:spAutoFit/>
          </a:bodyPr>
          <a:lstStyle/>
          <a:p>
            <a:r>
              <a:rPr lang="zh-CN" altLang="en-US" sz="2000" b="1" dirty="0">
                <a:solidFill>
                  <a:srgbClr val="C00000"/>
                </a:solidFill>
                <a:latin typeface="微软雅黑" pitchFamily="34" charset="-122"/>
                <a:ea typeface="微软雅黑" pitchFamily="34" charset="-122"/>
              </a:rPr>
              <a:t>总体目标</a:t>
            </a:r>
            <a:r>
              <a:rPr lang="zh-CN" altLang="en-US" sz="2000" b="1" dirty="0">
                <a:solidFill>
                  <a:srgbClr val="0070C0"/>
                </a:solidFill>
                <a:latin typeface="微软雅黑" pitchFamily="34" charset="-122"/>
                <a:ea typeface="微软雅黑" pitchFamily="34" charset="-122"/>
              </a:rPr>
              <a:t>：挖掘源域与目的域的几何结构之间的相关性，搭建域间几何结构桥梁，实现不同数据域间的知识迁移。</a:t>
            </a:r>
          </a:p>
        </p:txBody>
      </p:sp>
    </p:spTree>
    <p:custDataLst>
      <p:tags r:id="rId1"/>
    </p:custDataLst>
  </p:cSld>
  <p:clrMapOvr>
    <a:masterClrMapping/>
  </p:clrMapOvr>
  <p:transition spd="slow" advTm="32658">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animEffect transition="in" filter="wipe(down)">
                                      <p:cBhvr>
                                        <p:cTn id="19" dur="500"/>
                                        <p:tgtEl>
                                          <p:spTgt spid="2">
                                            <p:txEl>
                                              <p:pRg st="0" end="0"/>
                                            </p:txEl>
                                          </p:spTgt>
                                        </p:tgtEl>
                                      </p:cBhvr>
                                    </p:animEffect>
                                  </p:childTnLst>
                                </p:cTn>
                              </p:par>
                              <p:par>
                                <p:cTn id="20" presetID="22" presetClass="entr" presetSubtype="8" fill="hold" nodeType="withEffect">
                                  <p:stCondLst>
                                    <p:cond delay="300"/>
                                  </p:stCondLst>
                                  <p:childTnLst>
                                    <p:set>
                                      <p:cBhvr>
                                        <p:cTn id="21" dur="1" fill="hold">
                                          <p:stCondLst>
                                            <p:cond delay="0"/>
                                          </p:stCondLst>
                                        </p:cTn>
                                        <p:tgtEl>
                                          <p:spTgt spid="35"/>
                                        </p:tgtEl>
                                        <p:attrNameLst>
                                          <p:attrName>style.visibility</p:attrName>
                                        </p:attrNameLst>
                                      </p:cBhvr>
                                      <p:to>
                                        <p:strVal val="visible"/>
                                      </p:to>
                                    </p:set>
                                    <p:animEffect transition="in" filter="wipe(left)">
                                      <p:cBhvr>
                                        <p:cTn id="22" dur="5000"/>
                                        <p:tgtEl>
                                          <p:spTgt spid="35"/>
                                        </p:tgtEl>
                                      </p:cBhvr>
                                    </p:animEffect>
                                  </p:childTnLst>
                                </p:cTn>
                              </p:par>
                              <p:par>
                                <p:cTn id="23" presetID="10" presetClass="entr" presetSubtype="0" fill="hold" grpId="0" nodeType="withEffect">
                                  <p:stCondLst>
                                    <p:cond delay="60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42" presetClass="entr" presetSubtype="0" fill="hold" nodeType="withEffect">
                                  <p:stCondLst>
                                    <p:cond delay="70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300"/>
                                        <p:tgtEl>
                                          <p:spTgt spid="7"/>
                                        </p:tgtEl>
                                      </p:cBhvr>
                                    </p:animEffect>
                                    <p:anim calcmode="lin" valueType="num">
                                      <p:cBhvr>
                                        <p:cTn id="29" dur="300" fill="hold"/>
                                        <p:tgtEl>
                                          <p:spTgt spid="7"/>
                                        </p:tgtEl>
                                        <p:attrNameLst>
                                          <p:attrName>ppt_x</p:attrName>
                                        </p:attrNameLst>
                                      </p:cBhvr>
                                      <p:tavLst>
                                        <p:tav tm="0">
                                          <p:val>
                                            <p:strVal val="#ppt_x"/>
                                          </p:val>
                                        </p:tav>
                                        <p:tav tm="100000">
                                          <p:val>
                                            <p:strVal val="#ppt_x"/>
                                          </p:val>
                                        </p:tav>
                                      </p:tavLst>
                                    </p:anim>
                                    <p:anim calcmode="lin" valueType="num">
                                      <p:cBhvr>
                                        <p:cTn id="30" dur="300" fill="hold"/>
                                        <p:tgtEl>
                                          <p:spTgt spid="7"/>
                                        </p:tgtEl>
                                        <p:attrNameLst>
                                          <p:attrName>ppt_y</p:attrName>
                                        </p:attrNameLst>
                                      </p:cBhvr>
                                      <p:tavLst>
                                        <p:tav tm="0">
                                          <p:val>
                                            <p:strVal val="#ppt_y+.1"/>
                                          </p:val>
                                        </p:tav>
                                        <p:tav tm="100000">
                                          <p:val>
                                            <p:strVal val="#ppt_y"/>
                                          </p:val>
                                        </p:tav>
                                      </p:tavLst>
                                    </p:anim>
                                  </p:childTnLst>
                                </p:cTn>
                              </p:par>
                              <p:par>
                                <p:cTn id="31" presetID="22" presetClass="entr" presetSubtype="4" fill="hold" nodeType="withEffect">
                                  <p:stCondLst>
                                    <p:cond delay="700"/>
                                  </p:stCondLst>
                                  <p:childTnLst>
                                    <p:set>
                                      <p:cBhvr>
                                        <p:cTn id="32" dur="1" fill="hold">
                                          <p:stCondLst>
                                            <p:cond delay="0"/>
                                          </p:stCondLst>
                                        </p:cTn>
                                        <p:tgtEl>
                                          <p:spTgt spid="75"/>
                                        </p:tgtEl>
                                        <p:attrNameLst>
                                          <p:attrName>style.visibility</p:attrName>
                                        </p:attrNameLst>
                                      </p:cBhvr>
                                      <p:to>
                                        <p:strVal val="visible"/>
                                      </p:to>
                                    </p:set>
                                    <p:animEffect transition="in" filter="wipe(down)">
                                      <p:cBhvr>
                                        <p:cTn id="33" dur="500"/>
                                        <p:tgtEl>
                                          <p:spTgt spid="75"/>
                                        </p:tgtEl>
                                      </p:cBhvr>
                                    </p:animEffect>
                                  </p:childTnLst>
                                </p:cTn>
                              </p:par>
                              <p:par>
                                <p:cTn id="34" presetID="10" presetClass="entr" presetSubtype="0" fill="hold" grpId="0" nodeType="withEffect">
                                  <p:stCondLst>
                                    <p:cond delay="1700"/>
                                  </p:stCondLst>
                                  <p:childTnLst>
                                    <p:set>
                                      <p:cBhvr>
                                        <p:cTn id="35" dur="1" fill="hold">
                                          <p:stCondLst>
                                            <p:cond delay="0"/>
                                          </p:stCondLst>
                                        </p:cTn>
                                        <p:tgtEl>
                                          <p:spTgt spid="50"/>
                                        </p:tgtEl>
                                        <p:attrNameLst>
                                          <p:attrName>style.visibility</p:attrName>
                                        </p:attrNameLst>
                                      </p:cBhvr>
                                      <p:to>
                                        <p:strVal val="visible"/>
                                      </p:to>
                                    </p:set>
                                    <p:animEffect transition="in" filter="fade">
                                      <p:cBhvr>
                                        <p:cTn id="36" dur="500"/>
                                        <p:tgtEl>
                                          <p:spTgt spid="50"/>
                                        </p:tgtEl>
                                      </p:cBhvr>
                                    </p:animEffect>
                                  </p:childTnLst>
                                </p:cTn>
                              </p:par>
                              <p:par>
                                <p:cTn id="37" presetID="42" presetClass="entr" presetSubtype="0" fill="hold" nodeType="withEffect">
                                  <p:stCondLst>
                                    <p:cond delay="190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300"/>
                                        <p:tgtEl>
                                          <p:spTgt spid="9"/>
                                        </p:tgtEl>
                                      </p:cBhvr>
                                    </p:animEffect>
                                    <p:anim calcmode="lin" valueType="num">
                                      <p:cBhvr>
                                        <p:cTn id="40" dur="300" fill="hold"/>
                                        <p:tgtEl>
                                          <p:spTgt spid="9"/>
                                        </p:tgtEl>
                                        <p:attrNameLst>
                                          <p:attrName>ppt_x</p:attrName>
                                        </p:attrNameLst>
                                      </p:cBhvr>
                                      <p:tavLst>
                                        <p:tav tm="0">
                                          <p:val>
                                            <p:strVal val="#ppt_x"/>
                                          </p:val>
                                        </p:tav>
                                        <p:tav tm="100000">
                                          <p:val>
                                            <p:strVal val="#ppt_x"/>
                                          </p:val>
                                        </p:tav>
                                      </p:tavLst>
                                    </p:anim>
                                    <p:anim calcmode="lin" valueType="num">
                                      <p:cBhvr>
                                        <p:cTn id="41" dur="300" fill="hold"/>
                                        <p:tgtEl>
                                          <p:spTgt spid="9"/>
                                        </p:tgtEl>
                                        <p:attrNameLst>
                                          <p:attrName>ppt_y</p:attrName>
                                        </p:attrNameLst>
                                      </p:cBhvr>
                                      <p:tavLst>
                                        <p:tav tm="0">
                                          <p:val>
                                            <p:strVal val="#ppt_y+.1"/>
                                          </p:val>
                                        </p:tav>
                                        <p:tav tm="100000">
                                          <p:val>
                                            <p:strVal val="#ppt_y"/>
                                          </p:val>
                                        </p:tav>
                                      </p:tavLst>
                                    </p:anim>
                                  </p:childTnLst>
                                </p:cTn>
                              </p:par>
                              <p:par>
                                <p:cTn id="42" presetID="22" presetClass="entr" presetSubtype="4" fill="hold" nodeType="withEffect">
                                  <p:stCondLst>
                                    <p:cond delay="1900"/>
                                  </p:stCondLst>
                                  <p:childTnLst>
                                    <p:set>
                                      <p:cBhvr>
                                        <p:cTn id="43" dur="1" fill="hold">
                                          <p:stCondLst>
                                            <p:cond delay="0"/>
                                          </p:stCondLst>
                                        </p:cTn>
                                        <p:tgtEl>
                                          <p:spTgt spid="76"/>
                                        </p:tgtEl>
                                        <p:attrNameLst>
                                          <p:attrName>style.visibility</p:attrName>
                                        </p:attrNameLst>
                                      </p:cBhvr>
                                      <p:to>
                                        <p:strVal val="visible"/>
                                      </p:to>
                                    </p:set>
                                    <p:animEffect transition="in" filter="wipe(down)">
                                      <p:cBhvr>
                                        <p:cTn id="44" dur="500"/>
                                        <p:tgtEl>
                                          <p:spTgt spid="76"/>
                                        </p:tgtEl>
                                      </p:cBhvr>
                                    </p:animEffect>
                                  </p:childTnLst>
                                </p:cTn>
                              </p:par>
                              <p:par>
                                <p:cTn id="45" presetID="10" presetClass="entr" presetSubtype="0" fill="hold" grpId="0" nodeType="withEffect">
                                  <p:stCondLst>
                                    <p:cond delay="2200"/>
                                  </p:stCondLst>
                                  <p:childTnLst>
                                    <p:set>
                                      <p:cBhvr>
                                        <p:cTn id="46" dur="1" fill="hold">
                                          <p:stCondLst>
                                            <p:cond delay="0"/>
                                          </p:stCondLst>
                                        </p:cTn>
                                        <p:tgtEl>
                                          <p:spTgt spid="55"/>
                                        </p:tgtEl>
                                        <p:attrNameLst>
                                          <p:attrName>style.visibility</p:attrName>
                                        </p:attrNameLst>
                                      </p:cBhvr>
                                      <p:to>
                                        <p:strVal val="visible"/>
                                      </p:to>
                                    </p:set>
                                    <p:animEffect transition="in" filter="fade">
                                      <p:cBhvr>
                                        <p:cTn id="47" dur="500"/>
                                        <p:tgtEl>
                                          <p:spTgt spid="55"/>
                                        </p:tgtEl>
                                      </p:cBhvr>
                                    </p:animEffect>
                                  </p:childTnLst>
                                </p:cTn>
                              </p:par>
                              <p:par>
                                <p:cTn id="48" presetID="42" presetClass="entr" presetSubtype="0" fill="hold" nodeType="withEffect">
                                  <p:stCondLst>
                                    <p:cond delay="230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300"/>
                                        <p:tgtEl>
                                          <p:spTgt spid="10"/>
                                        </p:tgtEl>
                                      </p:cBhvr>
                                    </p:animEffect>
                                    <p:anim calcmode="lin" valueType="num">
                                      <p:cBhvr>
                                        <p:cTn id="51" dur="300" fill="hold"/>
                                        <p:tgtEl>
                                          <p:spTgt spid="10"/>
                                        </p:tgtEl>
                                        <p:attrNameLst>
                                          <p:attrName>ppt_x</p:attrName>
                                        </p:attrNameLst>
                                      </p:cBhvr>
                                      <p:tavLst>
                                        <p:tav tm="0">
                                          <p:val>
                                            <p:strVal val="#ppt_x"/>
                                          </p:val>
                                        </p:tav>
                                        <p:tav tm="100000">
                                          <p:val>
                                            <p:strVal val="#ppt_x"/>
                                          </p:val>
                                        </p:tav>
                                      </p:tavLst>
                                    </p:anim>
                                    <p:anim calcmode="lin" valueType="num">
                                      <p:cBhvr>
                                        <p:cTn id="52" dur="300" fill="hold"/>
                                        <p:tgtEl>
                                          <p:spTgt spid="10"/>
                                        </p:tgtEl>
                                        <p:attrNameLst>
                                          <p:attrName>ppt_y</p:attrName>
                                        </p:attrNameLst>
                                      </p:cBhvr>
                                      <p:tavLst>
                                        <p:tav tm="0">
                                          <p:val>
                                            <p:strVal val="#ppt_y+.1"/>
                                          </p:val>
                                        </p:tav>
                                        <p:tav tm="100000">
                                          <p:val>
                                            <p:strVal val="#ppt_y"/>
                                          </p:val>
                                        </p:tav>
                                      </p:tavLst>
                                    </p:anim>
                                  </p:childTnLst>
                                </p:cTn>
                              </p:par>
                              <p:par>
                                <p:cTn id="53" presetID="22" presetClass="entr" presetSubtype="1" fill="hold" nodeType="withEffect">
                                  <p:stCondLst>
                                    <p:cond delay="2300"/>
                                  </p:stCondLst>
                                  <p:childTnLst>
                                    <p:set>
                                      <p:cBhvr>
                                        <p:cTn id="54" dur="1" fill="hold">
                                          <p:stCondLst>
                                            <p:cond delay="0"/>
                                          </p:stCondLst>
                                        </p:cTn>
                                        <p:tgtEl>
                                          <p:spTgt spid="77"/>
                                        </p:tgtEl>
                                        <p:attrNameLst>
                                          <p:attrName>style.visibility</p:attrName>
                                        </p:attrNameLst>
                                      </p:cBhvr>
                                      <p:to>
                                        <p:strVal val="visible"/>
                                      </p:to>
                                    </p:set>
                                    <p:animEffect transition="in" filter="wipe(up)">
                                      <p:cBhvr>
                                        <p:cTn id="55" dur="500"/>
                                        <p:tgtEl>
                                          <p:spTgt spid="77"/>
                                        </p:tgtEl>
                                      </p:cBhvr>
                                    </p:animEffect>
                                  </p:childTnLst>
                                </p:cTn>
                              </p:par>
                              <p:par>
                                <p:cTn id="56" presetID="42" presetClass="entr" presetSubtype="0" fill="hold" nodeType="withEffect">
                                  <p:stCondLst>
                                    <p:cond delay="360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300"/>
                                        <p:tgtEl>
                                          <p:spTgt spid="11"/>
                                        </p:tgtEl>
                                      </p:cBhvr>
                                    </p:animEffect>
                                    <p:anim calcmode="lin" valueType="num">
                                      <p:cBhvr>
                                        <p:cTn id="59" dur="300" fill="hold"/>
                                        <p:tgtEl>
                                          <p:spTgt spid="11"/>
                                        </p:tgtEl>
                                        <p:attrNameLst>
                                          <p:attrName>ppt_x</p:attrName>
                                        </p:attrNameLst>
                                      </p:cBhvr>
                                      <p:tavLst>
                                        <p:tav tm="0">
                                          <p:val>
                                            <p:strVal val="#ppt_x"/>
                                          </p:val>
                                        </p:tav>
                                        <p:tav tm="100000">
                                          <p:val>
                                            <p:strVal val="#ppt_x"/>
                                          </p:val>
                                        </p:tav>
                                      </p:tavLst>
                                    </p:anim>
                                    <p:anim calcmode="lin" valueType="num">
                                      <p:cBhvr>
                                        <p:cTn id="60" dur="300" fill="hold"/>
                                        <p:tgtEl>
                                          <p:spTgt spid="11"/>
                                        </p:tgtEl>
                                        <p:attrNameLst>
                                          <p:attrName>ppt_y</p:attrName>
                                        </p:attrNameLst>
                                      </p:cBhvr>
                                      <p:tavLst>
                                        <p:tav tm="0">
                                          <p:val>
                                            <p:strVal val="#ppt_y+.1"/>
                                          </p:val>
                                        </p:tav>
                                        <p:tav tm="100000">
                                          <p:val>
                                            <p:strVal val="#ppt_y"/>
                                          </p:val>
                                        </p:tav>
                                      </p:tavLst>
                                    </p:anim>
                                  </p:childTnLst>
                                </p:cTn>
                              </p:par>
                              <p:par>
                                <p:cTn id="61" presetID="22" presetClass="entr" presetSubtype="1" fill="hold" nodeType="withEffect">
                                  <p:stCondLst>
                                    <p:cond delay="3600"/>
                                  </p:stCondLst>
                                  <p:childTnLst>
                                    <p:set>
                                      <p:cBhvr>
                                        <p:cTn id="62" dur="1" fill="hold">
                                          <p:stCondLst>
                                            <p:cond delay="0"/>
                                          </p:stCondLst>
                                        </p:cTn>
                                        <p:tgtEl>
                                          <p:spTgt spid="79"/>
                                        </p:tgtEl>
                                        <p:attrNameLst>
                                          <p:attrName>style.visibility</p:attrName>
                                        </p:attrNameLst>
                                      </p:cBhvr>
                                      <p:to>
                                        <p:strVal val="visible"/>
                                      </p:to>
                                    </p:set>
                                    <p:animEffect transition="in" filter="wipe(up)">
                                      <p:cBhvr>
                                        <p:cTn id="63" dur="500"/>
                                        <p:tgtEl>
                                          <p:spTgt spid="79"/>
                                        </p:tgtEl>
                                      </p:cBhvr>
                                    </p:animEffect>
                                  </p:childTnLst>
                                </p:cTn>
                              </p:par>
                              <p:par>
                                <p:cTn id="64" presetID="10" presetClass="entr" presetSubtype="0" fill="hold" grpId="0" nodeType="withEffect">
                                  <p:stCondLst>
                                    <p:cond delay="3600"/>
                                  </p:stCondLst>
                                  <p:childTnLst>
                                    <p:set>
                                      <p:cBhvr>
                                        <p:cTn id="65" dur="1" fill="hold">
                                          <p:stCondLst>
                                            <p:cond delay="0"/>
                                          </p:stCondLst>
                                        </p:cTn>
                                        <p:tgtEl>
                                          <p:spTgt spid="65"/>
                                        </p:tgtEl>
                                        <p:attrNameLst>
                                          <p:attrName>style.visibility</p:attrName>
                                        </p:attrNameLst>
                                      </p:cBhvr>
                                      <p:to>
                                        <p:strVal val="visible"/>
                                      </p:to>
                                    </p:set>
                                    <p:animEffect transition="in" filter="fade">
                                      <p:cBhvr>
                                        <p:cTn id="66"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0" grpId="0" animBg="1"/>
      <p:bldP spid="50" grpId="0" animBg="1"/>
      <p:bldP spid="55" grpId="0" animBg="1"/>
      <p:bldP spid="6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301752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itchFamily="34" charset="-122"/>
                <a:ea typeface="微软雅黑" pitchFamily="34" charset="-122"/>
              </a:rPr>
              <a:t>研究内容</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8" name="组合 77"/>
          <p:cNvGrpSpPr/>
          <p:nvPr/>
        </p:nvGrpSpPr>
        <p:grpSpPr>
          <a:xfrm>
            <a:off x="393700" y="1138158"/>
            <a:ext cx="603250" cy="699770"/>
            <a:chOff x="623443" y="1726565"/>
            <a:chExt cx="603250" cy="699770"/>
          </a:xfrm>
        </p:grpSpPr>
        <p:sp>
          <p:nvSpPr>
            <p:cNvPr id="79" name="六边形 78"/>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0" name="文本框 79"/>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itchFamily="34" charset="-122"/>
                  <a:ea typeface="微软雅黑" pitchFamily="34" charset="-122"/>
                </a:rPr>
                <a:t>01</a:t>
              </a:r>
              <a:endParaRPr lang="zh-CN" altLang="en-US" sz="2000" dirty="0">
                <a:solidFill>
                  <a:schemeClr val="bg1"/>
                </a:solidFill>
                <a:latin typeface="微软雅黑" pitchFamily="34" charset="-122"/>
                <a:ea typeface="微软雅黑" pitchFamily="34" charset="-122"/>
              </a:endParaRPr>
            </a:p>
          </p:txBody>
        </p:sp>
      </p:grpSp>
      <p:sp>
        <p:nvSpPr>
          <p:cNvPr id="81" name="文本框 80"/>
          <p:cNvSpPr txBox="1"/>
          <p:nvPr/>
        </p:nvSpPr>
        <p:spPr>
          <a:xfrm>
            <a:off x="1064736" y="1006317"/>
            <a:ext cx="10593864" cy="1099468"/>
          </a:xfrm>
          <a:prstGeom prst="rect">
            <a:avLst/>
          </a:prstGeom>
          <a:noFill/>
        </p:spPr>
        <p:txBody>
          <a:bodyPr wrap="square" rtlCol="0">
            <a:spAutoFit/>
          </a:bodyPr>
          <a:lstStyle/>
          <a:p>
            <a:pPr algn="just">
              <a:lnSpc>
                <a:spcPct val="125000"/>
              </a:lnSpc>
            </a:pPr>
            <a:r>
              <a:rPr lang="zh-CN" altLang="en-US" b="1" dirty="0">
                <a:solidFill>
                  <a:schemeClr val="accent1">
                    <a:lumMod val="75000"/>
                  </a:schemeClr>
                </a:solidFill>
                <a:latin typeface="微软雅黑" pitchFamily="34" charset="-122"/>
                <a:ea typeface="微软雅黑" pitchFamily="34" charset="-122"/>
              </a:rPr>
              <a:t>源域半监督的领域自适应模型：</a:t>
            </a:r>
            <a:endParaRPr lang="en-US" altLang="zh-CN" b="1" dirty="0">
              <a:solidFill>
                <a:schemeClr val="accent1">
                  <a:lumMod val="75000"/>
                </a:schemeClr>
              </a:solidFill>
              <a:latin typeface="微软雅黑" pitchFamily="34" charset="-122"/>
              <a:ea typeface="微软雅黑" pitchFamily="34" charset="-122"/>
            </a:endParaRPr>
          </a:p>
          <a:p>
            <a:pPr algn="just">
              <a:lnSpc>
                <a:spcPct val="125000"/>
              </a:lnSpc>
            </a:pPr>
            <a:r>
              <a:rPr lang="zh-CN" altLang="en-US" dirty="0">
                <a:latin typeface="微软雅黑" pitchFamily="34" charset="-122"/>
                <a:ea typeface="微软雅黑" pitchFamily="34" charset="-122"/>
              </a:rPr>
              <a:t>将</a:t>
            </a:r>
            <a:r>
              <a:rPr lang="zh-CN" altLang="en-US" b="1" dirty="0">
                <a:latin typeface="微软雅黑" pitchFamily="34" charset="-122"/>
                <a:ea typeface="微软雅黑" pitchFamily="34" charset="-122"/>
              </a:rPr>
              <a:t>图</a:t>
            </a:r>
            <a:r>
              <a:rPr lang="en-US" altLang="zh-CN" b="1" dirty="0">
                <a:latin typeface="微软雅黑" pitchFamily="34" charset="-122"/>
                <a:ea typeface="微软雅黑" pitchFamily="34" charset="-122"/>
              </a:rPr>
              <a:t>Laplacian</a:t>
            </a:r>
            <a:r>
              <a:rPr lang="zh-CN" altLang="en-US" dirty="0">
                <a:latin typeface="微软雅黑" pitchFamily="34" charset="-122"/>
                <a:ea typeface="微软雅黑" pitchFamily="34" charset="-122"/>
              </a:rPr>
              <a:t>应用于源域，</a:t>
            </a:r>
            <a:r>
              <a:rPr lang="zh-CN" altLang="en-US" b="1" dirty="0">
                <a:latin typeface="微软雅黑" pitchFamily="34" charset="-122"/>
                <a:ea typeface="微软雅黑" pitchFamily="34" charset="-122"/>
              </a:rPr>
              <a:t>解析源域数据间的几何关系</a:t>
            </a:r>
            <a:r>
              <a:rPr lang="zh-CN" altLang="en-US" dirty="0">
                <a:latin typeface="微软雅黑" pitchFamily="34" charset="-122"/>
                <a:ea typeface="微软雅黑" pitchFamily="34" charset="-122"/>
              </a:rPr>
              <a:t>，使得</a:t>
            </a:r>
            <a:r>
              <a:rPr lang="zh-CN" altLang="en-US" b="1" dirty="0">
                <a:latin typeface="微软雅黑" pitchFamily="34" charset="-122"/>
                <a:ea typeface="微软雅黑" pitchFamily="34" charset="-122"/>
              </a:rPr>
              <a:t>无标签的源域数据也参与到域间迁移中</a:t>
            </a:r>
            <a:r>
              <a:rPr lang="zh-CN" altLang="en-US" dirty="0">
                <a:latin typeface="微软雅黑" pitchFamily="34" charset="-122"/>
                <a:ea typeface="微软雅黑" pitchFamily="34" charset="-122"/>
              </a:rPr>
              <a:t>，</a:t>
            </a:r>
            <a:r>
              <a:rPr lang="zh-CN" altLang="en-US" b="1" dirty="0">
                <a:latin typeface="微软雅黑" pitchFamily="34" charset="-122"/>
                <a:ea typeface="微软雅黑" pitchFamily="34" charset="-122"/>
              </a:rPr>
              <a:t>减小</a:t>
            </a:r>
            <a:r>
              <a:rPr lang="zh-CN" altLang="en-US" dirty="0">
                <a:latin typeface="微软雅黑" pitchFamily="34" charset="-122"/>
                <a:ea typeface="微软雅黑" pitchFamily="34" charset="-122"/>
              </a:rPr>
              <a:t>了迁移算法对</a:t>
            </a:r>
            <a:r>
              <a:rPr lang="zh-CN" altLang="en-US" b="1" dirty="0">
                <a:latin typeface="微软雅黑" pitchFamily="34" charset="-122"/>
                <a:ea typeface="微软雅黑" pitchFamily="34" charset="-122"/>
              </a:rPr>
              <a:t>源域标签信息的依赖性</a:t>
            </a:r>
            <a:r>
              <a:rPr lang="zh-CN" altLang="en-US" dirty="0">
                <a:latin typeface="微软雅黑" pitchFamily="34" charset="-122"/>
                <a:ea typeface="微软雅黑" pitchFamily="34" charset="-122"/>
              </a:rPr>
              <a:t>。</a:t>
            </a:r>
          </a:p>
        </p:txBody>
      </p:sp>
      <p:grpSp>
        <p:nvGrpSpPr>
          <p:cNvPr id="82" name="组合 81"/>
          <p:cNvGrpSpPr/>
          <p:nvPr/>
        </p:nvGrpSpPr>
        <p:grpSpPr>
          <a:xfrm>
            <a:off x="318018" y="2533183"/>
            <a:ext cx="603250" cy="699770"/>
            <a:chOff x="623443" y="1726565"/>
            <a:chExt cx="603250" cy="699770"/>
          </a:xfrm>
        </p:grpSpPr>
        <p:sp>
          <p:nvSpPr>
            <p:cNvPr id="83" name="六边形 82"/>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4" name="文本框 83"/>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itchFamily="34" charset="-122"/>
                  <a:ea typeface="微软雅黑" pitchFamily="34" charset="-122"/>
                </a:rPr>
                <a:t>02</a:t>
              </a:r>
              <a:endParaRPr lang="zh-CN" altLang="en-US" sz="2000" dirty="0">
                <a:solidFill>
                  <a:schemeClr val="bg1"/>
                </a:solidFill>
                <a:latin typeface="微软雅黑" pitchFamily="34" charset="-122"/>
                <a:ea typeface="微软雅黑" pitchFamily="34" charset="-122"/>
              </a:endParaRPr>
            </a:p>
          </p:txBody>
        </p:sp>
      </p:grpSp>
      <p:sp>
        <p:nvSpPr>
          <p:cNvPr id="89" name="文本框 88"/>
          <p:cNvSpPr txBox="1"/>
          <p:nvPr/>
        </p:nvSpPr>
        <p:spPr>
          <a:xfrm>
            <a:off x="1053650" y="2416008"/>
            <a:ext cx="10532318" cy="1099468"/>
          </a:xfrm>
          <a:prstGeom prst="rect">
            <a:avLst/>
          </a:prstGeom>
          <a:noFill/>
        </p:spPr>
        <p:txBody>
          <a:bodyPr wrap="square" rtlCol="0">
            <a:spAutoFit/>
          </a:bodyPr>
          <a:lstStyle/>
          <a:p>
            <a:pPr algn="just">
              <a:lnSpc>
                <a:spcPct val="125000"/>
              </a:lnSpc>
            </a:pPr>
            <a:r>
              <a:rPr lang="zh-CN" altLang="en-US" b="1" dirty="0">
                <a:solidFill>
                  <a:schemeClr val="accent1">
                    <a:lumMod val="75000"/>
                  </a:schemeClr>
                </a:solidFill>
                <a:latin typeface="微软雅黑" pitchFamily="34" charset="-122"/>
                <a:ea typeface="微软雅黑" pitchFamily="34" charset="-122"/>
              </a:rPr>
              <a:t>基于域间不变几何图的自适应半监督模型</a:t>
            </a:r>
            <a:r>
              <a:rPr lang="zh-CN" altLang="en-US" dirty="0">
                <a:solidFill>
                  <a:schemeClr val="accent1">
                    <a:lumMod val="75000"/>
                  </a:schemeClr>
                </a:solidFill>
                <a:latin typeface="微软雅黑" pitchFamily="34" charset="-122"/>
                <a:ea typeface="微软雅黑" pitchFamily="34" charset="-122"/>
              </a:rPr>
              <a:t>：</a:t>
            </a:r>
            <a:endParaRPr lang="en-US" altLang="zh-CN" dirty="0">
              <a:solidFill>
                <a:schemeClr val="accent1">
                  <a:lumMod val="75000"/>
                </a:schemeClr>
              </a:solidFill>
              <a:latin typeface="微软雅黑" pitchFamily="34" charset="-122"/>
              <a:ea typeface="微软雅黑" pitchFamily="34" charset="-122"/>
            </a:endParaRPr>
          </a:p>
          <a:p>
            <a:pPr algn="just">
              <a:lnSpc>
                <a:spcPct val="125000"/>
              </a:lnSpc>
            </a:pPr>
            <a:r>
              <a:rPr lang="zh-CN" altLang="en-US" dirty="0">
                <a:latin typeface="微软雅黑" pitchFamily="34" charset="-122"/>
                <a:ea typeface="微软雅黑" pitchFamily="34" charset="-122"/>
              </a:rPr>
              <a:t>利用</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Nyström</a:t>
            </a:r>
            <a:r>
              <a:rPr lang="zh-CN" altLang="en-US" dirty="0">
                <a:latin typeface="微软雅黑" pitchFamily="34" charset="-122"/>
                <a:ea typeface="微软雅黑" pitchFamily="34" charset="-122"/>
              </a:rPr>
              <a:t>近似误差</a:t>
            </a:r>
            <a:r>
              <a:rPr lang="zh-CN" altLang="en-US" b="1" dirty="0">
                <a:latin typeface="微软雅黑" pitchFamily="34" charset="-122"/>
                <a:ea typeface="微软雅黑" pitchFamily="34" charset="-122"/>
              </a:rPr>
              <a:t>几何角度度量域间分布差异</a:t>
            </a:r>
            <a:r>
              <a:rPr lang="zh-CN" altLang="en-US" dirty="0">
                <a:latin typeface="微软雅黑" pitchFamily="34" charset="-122"/>
                <a:ea typeface="微软雅黑" pitchFamily="34" charset="-122"/>
              </a:rPr>
              <a:t>。通过</a:t>
            </a:r>
            <a:r>
              <a:rPr lang="zh-CN" altLang="en-US" b="1" dirty="0">
                <a:latin typeface="微软雅黑" pitchFamily="34" charset="-122"/>
                <a:ea typeface="微软雅黑" pitchFamily="34" charset="-122"/>
              </a:rPr>
              <a:t>最小化</a:t>
            </a:r>
            <a:r>
              <a:rPr lang="en-US" altLang="zh-CN" b="1" dirty="0" err="1">
                <a:latin typeface="微软雅黑" pitchFamily="34" charset="-122"/>
                <a:ea typeface="微软雅黑" pitchFamily="34" charset="-122"/>
              </a:rPr>
              <a:t>Nyström</a:t>
            </a:r>
            <a:r>
              <a:rPr lang="zh-CN" altLang="en-US" b="1" dirty="0">
                <a:latin typeface="微软雅黑" pitchFamily="34" charset="-122"/>
                <a:ea typeface="微软雅黑" pitchFamily="34" charset="-122"/>
              </a:rPr>
              <a:t>近似误差</a:t>
            </a:r>
            <a:r>
              <a:rPr lang="zh-CN" altLang="en-US" dirty="0">
                <a:latin typeface="微软雅黑" pitchFamily="34" charset="-122"/>
                <a:ea typeface="微软雅黑" pitchFamily="34" charset="-122"/>
              </a:rPr>
              <a:t>得到一个</a:t>
            </a:r>
            <a:r>
              <a:rPr lang="zh-CN" altLang="en-US" b="1" dirty="0">
                <a:latin typeface="微软雅黑" pitchFamily="34" charset="-122"/>
                <a:ea typeface="微软雅黑" pitchFamily="34" charset="-122"/>
              </a:rPr>
              <a:t>域不变的几何图</a:t>
            </a:r>
            <a:r>
              <a:rPr lang="zh-CN" altLang="en-US" b="1" dirty="0">
                <a:solidFill>
                  <a:schemeClr val="tx1">
                    <a:lumMod val="95000"/>
                    <a:lumOff val="5000"/>
                  </a:schemeClr>
                </a:solidFill>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grpSp>
        <p:nvGrpSpPr>
          <p:cNvPr id="90" name="组合 89"/>
          <p:cNvGrpSpPr/>
          <p:nvPr/>
        </p:nvGrpSpPr>
        <p:grpSpPr>
          <a:xfrm>
            <a:off x="330916" y="3938611"/>
            <a:ext cx="603250" cy="699770"/>
            <a:chOff x="623443" y="1726565"/>
            <a:chExt cx="603250" cy="699770"/>
          </a:xfrm>
        </p:grpSpPr>
        <p:sp>
          <p:nvSpPr>
            <p:cNvPr id="91" name="六边形 90"/>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2" name="文本框 91"/>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itchFamily="34" charset="-122"/>
                  <a:ea typeface="微软雅黑" pitchFamily="34" charset="-122"/>
                </a:rPr>
                <a:t>03</a:t>
              </a:r>
              <a:endParaRPr lang="zh-CN" altLang="en-US" sz="2000" dirty="0">
                <a:solidFill>
                  <a:schemeClr val="bg1"/>
                </a:solidFill>
                <a:latin typeface="微软雅黑" pitchFamily="34" charset="-122"/>
                <a:ea typeface="微软雅黑" pitchFamily="34" charset="-122"/>
              </a:endParaRPr>
            </a:p>
          </p:txBody>
        </p:sp>
      </p:grpSp>
      <p:sp>
        <p:nvSpPr>
          <p:cNvPr id="93" name="文本框 92"/>
          <p:cNvSpPr txBox="1"/>
          <p:nvPr/>
        </p:nvSpPr>
        <p:spPr>
          <a:xfrm>
            <a:off x="1090421" y="3938611"/>
            <a:ext cx="10541110" cy="1099468"/>
          </a:xfrm>
          <a:prstGeom prst="rect">
            <a:avLst/>
          </a:prstGeom>
          <a:noFill/>
        </p:spPr>
        <p:txBody>
          <a:bodyPr wrap="square" rtlCol="0">
            <a:spAutoFit/>
          </a:bodyPr>
          <a:lstStyle/>
          <a:p>
            <a:pPr algn="just">
              <a:lnSpc>
                <a:spcPct val="125000"/>
              </a:lnSpc>
            </a:pPr>
            <a:r>
              <a:rPr lang="zh-CN" altLang="en-US" b="1" dirty="0">
                <a:solidFill>
                  <a:schemeClr val="accent1">
                    <a:lumMod val="75000"/>
                  </a:schemeClr>
                </a:solidFill>
                <a:latin typeface="微软雅黑" pitchFamily="34" charset="-122"/>
                <a:ea typeface="微软雅黑" pitchFamily="34" charset="-122"/>
              </a:rPr>
              <a:t>域间共享字典学习算法：</a:t>
            </a:r>
            <a:endParaRPr lang="en-US" altLang="zh-CN" b="1" dirty="0">
              <a:solidFill>
                <a:schemeClr val="accent1">
                  <a:lumMod val="75000"/>
                </a:schemeClr>
              </a:solidFill>
              <a:latin typeface="微软雅黑" pitchFamily="34" charset="-122"/>
              <a:ea typeface="微软雅黑" pitchFamily="34" charset="-122"/>
            </a:endParaRPr>
          </a:p>
          <a:p>
            <a:pPr algn="just">
              <a:lnSpc>
                <a:spcPct val="125000"/>
              </a:lnSpc>
            </a:pPr>
            <a:r>
              <a:rPr lang="zh-CN" altLang="en-US" dirty="0">
                <a:latin typeface="微软雅黑" pitchFamily="34" charset="-122"/>
                <a:ea typeface="微软雅黑" pitchFamily="34" charset="-122"/>
              </a:rPr>
              <a:t>从</a:t>
            </a:r>
            <a:r>
              <a:rPr lang="zh-CN" altLang="en-US" b="1" dirty="0">
                <a:latin typeface="微软雅黑" pitchFamily="34" charset="-122"/>
                <a:ea typeface="微软雅黑" pitchFamily="34" charset="-122"/>
              </a:rPr>
              <a:t>领域数据</a:t>
            </a:r>
            <a:r>
              <a:rPr lang="zh-CN" altLang="en-US" dirty="0">
                <a:latin typeface="微软雅黑" pitchFamily="34" charset="-122"/>
                <a:ea typeface="微软雅黑" pitchFamily="34" charset="-122"/>
              </a:rPr>
              <a:t>的</a:t>
            </a:r>
            <a:r>
              <a:rPr lang="zh-CN" altLang="en-US" b="1" dirty="0">
                <a:latin typeface="微软雅黑" pitchFamily="34" charset="-122"/>
                <a:ea typeface="微软雅黑" pitchFamily="34" charset="-122"/>
              </a:rPr>
              <a:t>几何关系</a:t>
            </a:r>
            <a:r>
              <a:rPr lang="zh-CN" altLang="en-US" dirty="0">
                <a:latin typeface="微软雅黑" pitchFamily="34" charset="-122"/>
                <a:ea typeface="微软雅黑" pitchFamily="34" charset="-122"/>
              </a:rPr>
              <a:t>，</a:t>
            </a:r>
            <a:r>
              <a:rPr lang="zh-CN" altLang="en-US" b="1" dirty="0">
                <a:latin typeface="微软雅黑" pitchFamily="34" charset="-122"/>
                <a:ea typeface="微软雅黑" pitchFamily="34" charset="-122"/>
              </a:rPr>
              <a:t>统计属性</a:t>
            </a:r>
            <a:r>
              <a:rPr lang="zh-CN" altLang="en-US" dirty="0">
                <a:latin typeface="微软雅黑" pitchFamily="34" charset="-122"/>
                <a:ea typeface="微软雅黑" pitchFamily="34" charset="-122"/>
              </a:rPr>
              <a:t>建立域间关联性，并</a:t>
            </a:r>
            <a:r>
              <a:rPr lang="zh-CN" altLang="en-US" b="1" dirty="0">
                <a:latin typeface="微软雅黑" pitchFamily="34" charset="-122"/>
                <a:ea typeface="微软雅黑" pitchFamily="34" charset="-122"/>
              </a:rPr>
              <a:t>结合字典学习</a:t>
            </a:r>
            <a:r>
              <a:rPr lang="zh-CN" altLang="en-US" dirty="0">
                <a:latin typeface="微软雅黑" pitchFamily="34" charset="-122"/>
                <a:ea typeface="微软雅黑" pitchFamily="34" charset="-122"/>
              </a:rPr>
              <a:t>，提出了域间共享字典学习算法，用以捕捉域间潜在语义共性。</a:t>
            </a:r>
          </a:p>
        </p:txBody>
      </p:sp>
      <p:sp>
        <p:nvSpPr>
          <p:cNvPr id="4" name="文本框 3"/>
          <p:cNvSpPr txBox="1"/>
          <p:nvPr/>
        </p:nvSpPr>
        <p:spPr>
          <a:xfrm>
            <a:off x="10794075" y="6157133"/>
            <a:ext cx="586078" cy="400110"/>
          </a:xfrm>
          <a:prstGeom prst="rect">
            <a:avLst/>
          </a:prstGeom>
          <a:noFill/>
        </p:spPr>
        <p:txBody>
          <a:bodyPr wrap="square" rtlCol="0">
            <a:spAutoFit/>
          </a:bodyPr>
          <a:lstStyle/>
          <a:p>
            <a:pPr algn="ctr"/>
            <a:r>
              <a:rPr lang="en-US" altLang="zh-CN" sz="2000" b="1" dirty="0">
                <a:solidFill>
                  <a:schemeClr val="bg1"/>
                </a:solidFill>
                <a:latin typeface="微软雅黑" pitchFamily="34" charset="-122"/>
                <a:ea typeface="微软雅黑" pitchFamily="34" charset="-122"/>
              </a:rPr>
              <a:t>10</a:t>
            </a:r>
            <a:endParaRPr lang="zh-CN" altLang="en-US" sz="2000" b="1" dirty="0">
              <a:solidFill>
                <a:schemeClr val="bg1"/>
              </a:solidFill>
              <a:latin typeface="微软雅黑" pitchFamily="34" charset="-122"/>
              <a:ea typeface="微软雅黑" pitchFamily="34" charset="-122"/>
            </a:endParaRPr>
          </a:p>
        </p:txBody>
      </p:sp>
      <p:grpSp>
        <p:nvGrpSpPr>
          <p:cNvPr id="20" name="组合 77"/>
          <p:cNvGrpSpPr/>
          <p:nvPr/>
        </p:nvGrpSpPr>
        <p:grpSpPr>
          <a:xfrm>
            <a:off x="361637" y="5343838"/>
            <a:ext cx="603250" cy="699770"/>
            <a:chOff x="623443" y="1726565"/>
            <a:chExt cx="603250" cy="699770"/>
          </a:xfrm>
        </p:grpSpPr>
        <p:sp>
          <p:nvSpPr>
            <p:cNvPr id="21" name="六边形 20"/>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79"/>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itchFamily="34" charset="-122"/>
                  <a:ea typeface="微软雅黑" pitchFamily="34" charset="-122"/>
                </a:rPr>
                <a:t>04</a:t>
              </a:r>
              <a:endParaRPr lang="zh-CN" altLang="en-US" sz="2000" dirty="0">
                <a:solidFill>
                  <a:schemeClr val="bg1"/>
                </a:solidFill>
                <a:latin typeface="微软雅黑" pitchFamily="34" charset="-122"/>
                <a:ea typeface="微软雅黑" pitchFamily="34" charset="-122"/>
              </a:endParaRPr>
            </a:p>
          </p:txBody>
        </p:sp>
      </p:grpSp>
      <p:sp>
        <p:nvSpPr>
          <p:cNvPr id="23" name="文本框 80"/>
          <p:cNvSpPr txBox="1"/>
          <p:nvPr/>
        </p:nvSpPr>
        <p:spPr>
          <a:xfrm>
            <a:off x="1045373" y="5311948"/>
            <a:ext cx="10593864" cy="1099468"/>
          </a:xfrm>
          <a:prstGeom prst="rect">
            <a:avLst/>
          </a:prstGeom>
          <a:noFill/>
        </p:spPr>
        <p:txBody>
          <a:bodyPr wrap="square" rtlCol="0">
            <a:spAutoFit/>
          </a:bodyPr>
          <a:lstStyle/>
          <a:p>
            <a:pPr algn="just">
              <a:lnSpc>
                <a:spcPct val="125000"/>
              </a:lnSpc>
            </a:pPr>
            <a:r>
              <a:rPr lang="zh-CN" altLang="en-US" b="1" dirty="0">
                <a:solidFill>
                  <a:schemeClr val="accent1">
                    <a:lumMod val="75000"/>
                  </a:schemeClr>
                </a:solidFill>
                <a:latin typeface="微软雅黑" pitchFamily="34" charset="-122"/>
                <a:ea typeface="微软雅黑" pitchFamily="34" charset="-122"/>
              </a:rPr>
              <a:t>跨域自适应的分类器</a:t>
            </a:r>
            <a:endParaRPr lang="en-US" altLang="zh-CN" b="1" dirty="0">
              <a:solidFill>
                <a:schemeClr val="accent1">
                  <a:lumMod val="75000"/>
                </a:schemeClr>
              </a:solidFill>
              <a:latin typeface="微软雅黑" pitchFamily="34" charset="-122"/>
              <a:ea typeface="微软雅黑" pitchFamily="34" charset="-122"/>
            </a:endParaRPr>
          </a:p>
          <a:p>
            <a:pPr algn="just">
              <a:lnSpc>
                <a:spcPct val="125000"/>
              </a:lnSpc>
            </a:pPr>
            <a:r>
              <a:rPr lang="zh-CN" altLang="en-US" dirty="0">
                <a:latin typeface="微软雅黑" pitchFamily="34" charset="-122"/>
                <a:ea typeface="微软雅黑" pitchFamily="34" charset="-122"/>
              </a:rPr>
              <a:t>将</a:t>
            </a:r>
            <a:r>
              <a:rPr lang="zh-CN" altLang="en-US" b="1" dirty="0">
                <a:latin typeface="微软雅黑" pitchFamily="34" charset="-122"/>
                <a:ea typeface="微软雅黑" pitchFamily="34" charset="-122"/>
              </a:rPr>
              <a:t>源域分类误差</a:t>
            </a:r>
            <a:r>
              <a:rPr lang="zh-CN" altLang="en-US" dirty="0">
                <a:latin typeface="微软雅黑" pitchFamily="34" charset="-122"/>
                <a:ea typeface="微软雅黑" pitchFamily="34" charset="-122"/>
              </a:rPr>
              <a:t>最小化，领域数据间的</a:t>
            </a:r>
            <a:r>
              <a:rPr lang="zh-CN" altLang="en-US" b="1" dirty="0">
                <a:latin typeface="微软雅黑" pitchFamily="34" charset="-122"/>
                <a:ea typeface="微软雅黑" pitchFamily="34" charset="-122"/>
              </a:rPr>
              <a:t>几何结构适配</a:t>
            </a:r>
            <a:r>
              <a:rPr lang="zh-CN" altLang="en-US" dirty="0">
                <a:latin typeface="微软雅黑" pitchFamily="34" charset="-122"/>
                <a:ea typeface="微软雅黑" pitchFamily="34" charset="-122"/>
              </a:rPr>
              <a:t>，边缘以及条件分布</a:t>
            </a:r>
            <a:r>
              <a:rPr lang="zh-CN" altLang="en-US" b="1" dirty="0">
                <a:latin typeface="微软雅黑" pitchFamily="34" charset="-122"/>
                <a:ea typeface="微软雅黑" pitchFamily="34" charset="-122"/>
              </a:rPr>
              <a:t>联合分布适配</a:t>
            </a:r>
            <a:r>
              <a:rPr lang="zh-CN" altLang="en-US" dirty="0">
                <a:latin typeface="微软雅黑" pitchFamily="34" charset="-122"/>
                <a:ea typeface="微软雅黑" pitchFamily="34" charset="-122"/>
              </a:rPr>
              <a:t>，三者结合到一个统一框架之下，建立出一个</a:t>
            </a:r>
            <a:r>
              <a:rPr lang="zh-CN" altLang="en-US" b="1" dirty="0">
                <a:latin typeface="微软雅黑" pitchFamily="34" charset="-122"/>
                <a:ea typeface="微软雅黑" pitchFamily="34" charset="-122"/>
              </a:rPr>
              <a:t>跨域自适应的分类器</a:t>
            </a:r>
            <a:r>
              <a:rPr lang="zh-CN" altLang="en-US" dirty="0">
                <a:latin typeface="微软雅黑" pitchFamily="34" charset="-122"/>
                <a:ea typeface="微软雅黑" pitchFamily="34" charset="-122"/>
              </a:rPr>
              <a:t>，并将其应用于目的域进行标签预测。</a:t>
            </a:r>
          </a:p>
        </p:txBody>
      </p:sp>
    </p:spTree>
    <p:custDataLst>
      <p:tags r:id="rId1"/>
    </p:custDataLst>
  </p:cSld>
  <p:clrMapOvr>
    <a:masterClrMapping/>
  </p:clrMapOvr>
  <p:transition spd="slow" advTm="49263">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78"/>
                                        </p:tgtEl>
                                        <p:attrNameLst>
                                          <p:attrName>style.visibility</p:attrName>
                                        </p:attrNameLst>
                                      </p:cBhvr>
                                      <p:to>
                                        <p:strVal val="visible"/>
                                      </p:to>
                                    </p:set>
                                    <p:animEffect transition="in" filter="wipe(left)">
                                      <p:cBhvr>
                                        <p:cTn id="19" dur="500"/>
                                        <p:tgtEl>
                                          <p:spTgt spid="78"/>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wipe(left)">
                                      <p:cBhvr>
                                        <p:cTn id="22" dur="500"/>
                                        <p:tgtEl>
                                          <p:spTgt spid="81"/>
                                        </p:tgtEl>
                                      </p:cBhvr>
                                    </p:animEffect>
                                  </p:childTnLst>
                                </p:cTn>
                              </p:par>
                              <p:par>
                                <p:cTn id="23" presetID="22" presetClass="entr" presetSubtype="8" fill="hold" nodeType="withEffect">
                                  <p:stCondLst>
                                    <p:cond delay="0"/>
                                  </p:stCondLst>
                                  <p:childTnLst>
                                    <p:set>
                                      <p:cBhvr>
                                        <p:cTn id="24" dur="1" fill="hold">
                                          <p:stCondLst>
                                            <p:cond delay="0"/>
                                          </p:stCondLst>
                                        </p:cTn>
                                        <p:tgtEl>
                                          <p:spTgt spid="82"/>
                                        </p:tgtEl>
                                        <p:attrNameLst>
                                          <p:attrName>style.visibility</p:attrName>
                                        </p:attrNameLst>
                                      </p:cBhvr>
                                      <p:to>
                                        <p:strVal val="visible"/>
                                      </p:to>
                                    </p:set>
                                    <p:animEffect transition="in" filter="wipe(left)">
                                      <p:cBhvr>
                                        <p:cTn id="25" dur="500"/>
                                        <p:tgtEl>
                                          <p:spTgt spid="82"/>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89"/>
                                        </p:tgtEl>
                                        <p:attrNameLst>
                                          <p:attrName>style.visibility</p:attrName>
                                        </p:attrNameLst>
                                      </p:cBhvr>
                                      <p:to>
                                        <p:strVal val="visible"/>
                                      </p:to>
                                    </p:set>
                                    <p:animEffect transition="in" filter="wipe(left)">
                                      <p:cBhvr>
                                        <p:cTn id="28" dur="500"/>
                                        <p:tgtEl>
                                          <p:spTgt spid="89"/>
                                        </p:tgtEl>
                                      </p:cBhvr>
                                    </p:animEffect>
                                  </p:childTnLst>
                                </p:cTn>
                              </p:par>
                              <p:par>
                                <p:cTn id="29" presetID="22" presetClass="entr" presetSubtype="8" fill="hold" nodeType="withEffect">
                                  <p:stCondLst>
                                    <p:cond delay="0"/>
                                  </p:stCondLst>
                                  <p:childTnLst>
                                    <p:set>
                                      <p:cBhvr>
                                        <p:cTn id="30" dur="1" fill="hold">
                                          <p:stCondLst>
                                            <p:cond delay="0"/>
                                          </p:stCondLst>
                                        </p:cTn>
                                        <p:tgtEl>
                                          <p:spTgt spid="90"/>
                                        </p:tgtEl>
                                        <p:attrNameLst>
                                          <p:attrName>style.visibility</p:attrName>
                                        </p:attrNameLst>
                                      </p:cBhvr>
                                      <p:to>
                                        <p:strVal val="visible"/>
                                      </p:to>
                                    </p:set>
                                    <p:animEffect transition="in" filter="wipe(left)">
                                      <p:cBhvr>
                                        <p:cTn id="31" dur="500"/>
                                        <p:tgtEl>
                                          <p:spTgt spid="90"/>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93"/>
                                        </p:tgtEl>
                                        <p:attrNameLst>
                                          <p:attrName>style.visibility</p:attrName>
                                        </p:attrNameLst>
                                      </p:cBhvr>
                                      <p:to>
                                        <p:strVal val="visible"/>
                                      </p:to>
                                    </p:set>
                                    <p:animEffect transition="in" filter="wipe(left)">
                                      <p:cBhvr>
                                        <p:cTn id="34" dur="500"/>
                                        <p:tgtEl>
                                          <p:spTgt spid="93"/>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par>
                                <p:cTn id="38" presetID="22" presetClass="entr" presetSubtype="8"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left)">
                                      <p:cBhvr>
                                        <p:cTn id="40" dur="500"/>
                                        <p:tgtEl>
                                          <p:spTgt spid="20"/>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left)">
                                      <p:cBhvr>
                                        <p:cTn id="4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81" grpId="0"/>
      <p:bldP spid="89" grpId="0"/>
      <p:bldP spid="93" grpId="0"/>
      <p:bldP spid="4"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4296000" y="876300"/>
            <a:ext cx="3600000" cy="3600000"/>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3371850" y="4978520"/>
            <a:ext cx="5448300" cy="646331"/>
          </a:xfrm>
          <a:prstGeom prst="rect">
            <a:avLst/>
          </a:prstGeom>
          <a:noFill/>
        </p:spPr>
        <p:txBody>
          <a:bodyPr wrap="square" rtlCol="0">
            <a:spAutoFit/>
          </a:bodyPr>
          <a:lstStyle/>
          <a:p>
            <a:pPr algn="ctr"/>
            <a:r>
              <a:rPr lang="zh-CN" altLang="en-US" sz="3600" b="1" dirty="0">
                <a:solidFill>
                  <a:schemeClr val="accent1"/>
                </a:solidFill>
                <a:latin typeface="微软雅黑" pitchFamily="34" charset="-122"/>
                <a:ea typeface="微软雅黑" pitchFamily="34" charset="-122"/>
              </a:rPr>
              <a:t>实验方案及可行性分析</a:t>
            </a:r>
          </a:p>
        </p:txBody>
      </p:sp>
      <p:sp>
        <p:nvSpPr>
          <p:cNvPr id="10" name="文本框 9"/>
          <p:cNvSpPr txBox="1"/>
          <p:nvPr/>
        </p:nvSpPr>
        <p:spPr>
          <a:xfrm>
            <a:off x="4210051" y="1891470"/>
            <a:ext cx="3771898" cy="1569660"/>
          </a:xfrm>
          <a:prstGeom prst="rect">
            <a:avLst/>
          </a:prstGeom>
          <a:noFill/>
        </p:spPr>
        <p:txBody>
          <a:bodyPr wrap="square" rtlCol="0">
            <a:spAutoFit/>
          </a:bodyPr>
          <a:lstStyle/>
          <a:p>
            <a:pPr algn="ctr"/>
            <a:r>
              <a:rPr lang="en-US" altLang="zh-CN" sz="4800" b="1" dirty="0">
                <a:solidFill>
                  <a:schemeClr val="accent1"/>
                </a:solidFill>
                <a:latin typeface="Times New Roman" pitchFamily="18" charset="0"/>
                <a:ea typeface="微软雅黑" pitchFamily="34" charset="-122"/>
                <a:cs typeface="Times New Roman" pitchFamily="18" charset="0"/>
              </a:rPr>
              <a:t>PART</a:t>
            </a:r>
          </a:p>
          <a:p>
            <a:pPr algn="ctr"/>
            <a:r>
              <a:rPr lang="en-US" altLang="zh-CN" sz="4800" b="1" dirty="0">
                <a:solidFill>
                  <a:schemeClr val="accent1"/>
                </a:solidFill>
                <a:latin typeface="Times New Roman" pitchFamily="18" charset="0"/>
                <a:ea typeface="微软雅黑" pitchFamily="34" charset="-122"/>
                <a:cs typeface="Times New Roman" pitchFamily="18" charset="0"/>
              </a:rPr>
              <a:t>FOUR</a:t>
            </a:r>
            <a:endParaRPr lang="zh-CN" altLang="en-US" sz="4800" b="1" dirty="0">
              <a:solidFill>
                <a:schemeClr val="accent1"/>
              </a:solidFill>
              <a:latin typeface="Times New Roman" pitchFamily="18" charset="0"/>
              <a:ea typeface="微软雅黑" pitchFamily="34" charset="-122"/>
              <a:cs typeface="Times New Roman" pitchFamily="18" charset="0"/>
            </a:endParaRPr>
          </a:p>
        </p:txBody>
      </p:sp>
      <p:sp>
        <p:nvSpPr>
          <p:cNvPr id="11" name="直角三角形 10"/>
          <p:cNvSpPr>
            <a:spLocks noChangeAspect="1"/>
          </p:cNvSpPr>
          <p:nvPr/>
        </p:nvSpPr>
        <p:spPr>
          <a:xfrm rot="16200000">
            <a:off x="6181948" y="2786002"/>
            <a:ext cx="1800000" cy="180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875">
        <p:fade/>
      </p:transition>
    </mc:Choice>
    <mc:Fallback xmlns="">
      <p:transition spd="med" advTm="87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400"/>
                                        <p:tgtEl>
                                          <p:spTgt spid="11"/>
                                        </p:tgtEl>
                                      </p:cBhvr>
                                    </p:animEffect>
                                  </p:childTnLst>
                                </p:cTn>
                              </p:par>
                              <p:par>
                                <p:cTn id="8" presetID="41" presetClass="entr" presetSubtype="0" fill="hold" grpId="0" nodeType="withEffect">
                                  <p:stCondLst>
                                    <p:cond delay="250"/>
                                  </p:stCondLst>
                                  <p:iterate type="lt">
                                    <p:tmPct val="14286"/>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389426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itchFamily="34" charset="-122"/>
                <a:ea typeface="微软雅黑" pitchFamily="34" charset="-122"/>
              </a:rPr>
              <a:t>源域半监督领域自适应模型</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9478108" y="6268915"/>
            <a:ext cx="2018567" cy="589086"/>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5717"/>
            </a:xfrm>
            <a:prstGeom prst="rect">
              <a:avLst/>
            </a:prstGeom>
            <a:noFill/>
          </p:spPr>
          <p:txBody>
            <a:bodyPr wrap="square" rtlCol="0">
              <a:spAutoFit/>
            </a:bodyPr>
            <a:lstStyle/>
            <a:p>
              <a:pPr algn="ctr"/>
              <a:r>
                <a:rPr lang="zh-CN" altLang="en-US" sz="2000" b="1" dirty="0">
                  <a:solidFill>
                    <a:schemeClr val="bg1"/>
                  </a:solidFill>
                  <a:latin typeface="微软雅黑" pitchFamily="34" charset="-122"/>
                  <a:ea typeface="微软雅黑" pitchFamily="34" charset="-122"/>
                </a:rPr>
                <a:t>实验方案</a:t>
              </a:r>
            </a:p>
          </p:txBody>
        </p:sp>
      </p:grpSp>
      <p:pic>
        <p:nvPicPr>
          <p:cNvPr id="6" name="图片 5">
            <a:extLst>
              <a:ext uri="{FF2B5EF4-FFF2-40B4-BE49-F238E27FC236}">
                <a16:creationId xmlns:a16="http://schemas.microsoft.com/office/drawing/2014/main" xmlns="" id="{C4A5A7BE-4EAF-406B-82B5-BCF8B0DACF28}"/>
              </a:ext>
            </a:extLst>
          </p:cNvPr>
          <p:cNvPicPr>
            <a:picLocks noChangeAspect="1"/>
          </p:cNvPicPr>
          <p:nvPr/>
        </p:nvPicPr>
        <p:blipFill rotWithShape="1">
          <a:blip r:embed="rId3">
            <a:extLst>
              <a:ext uri="{28A0092B-C50C-407E-A947-70E740481C1C}">
                <a14:useLocalDpi xmlns:a14="http://schemas.microsoft.com/office/drawing/2010/main" val="0"/>
              </a:ext>
            </a:extLst>
          </a:blip>
          <a:srcRect l="879" t="12349" r="29012" b="30399"/>
          <a:stretch/>
        </p:blipFill>
        <p:spPr>
          <a:xfrm>
            <a:off x="1738041" y="983853"/>
            <a:ext cx="8875163" cy="4171717"/>
          </a:xfrm>
          <a:prstGeom prst="rect">
            <a:avLst/>
          </a:prstGeom>
          <a:effectLst>
            <a:glow rad="63500">
              <a:schemeClr val="accent1">
                <a:satMod val="175000"/>
                <a:alpha val="40000"/>
              </a:schemeClr>
            </a:glow>
          </a:effectLst>
        </p:spPr>
      </p:pic>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xmlns="" id="{B98C40B8-168B-41D6-AB1A-64F414B6709E}"/>
                  </a:ext>
                </a:extLst>
              </p:cNvPr>
              <p:cNvSpPr/>
              <p:nvPr/>
            </p:nvSpPr>
            <p:spPr>
              <a:xfrm>
                <a:off x="2011702" y="5432002"/>
                <a:ext cx="8475689" cy="87690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a:rPr>
                          </m:ctrlPr>
                        </m:sSubPr>
                        <m:e>
                          <m:r>
                            <a:rPr lang="zh-CN" altLang="en-US">
                              <a:latin typeface="Cambria Math" panose="02040503050406030204" pitchFamily="18" charset="0"/>
                            </a:rPr>
                            <m:t>ℒ</m:t>
                          </m:r>
                          <m:r>
                            <a:rPr lang="zh-CN" altLang="en-US" i="0">
                              <a:latin typeface="Cambria Math" panose="02040503050406030204" pitchFamily="18" charset="0"/>
                            </a:rPr>
                            <m:t>=</m:t>
                          </m:r>
                          <m:r>
                            <a:rPr lang="zh-CN" altLang="en-US" i="1">
                              <a:latin typeface="Cambria Math" panose="02040503050406030204" pitchFamily="18" charset="0"/>
                            </a:rPr>
                            <m:t>𝑚𝑖𝑛</m:t>
                          </m:r>
                        </m:e>
                        <m:sub>
                          <m:r>
                            <m:rPr>
                              <m:sty m:val="p"/>
                            </m:rPr>
                            <a:rPr lang="zh-CN" altLang="en-US" i="0">
                              <a:latin typeface="Cambria Math" panose="02040503050406030204" pitchFamily="18" charset="0"/>
                            </a:rPr>
                            <m:t>Θ</m:t>
                          </m:r>
                        </m:sub>
                      </m:sSub>
                      <m:f>
                        <m:fPr>
                          <m:ctrlPr>
                            <a:rPr lang="zh-CN" altLang="en-US" i="1">
                              <a:latin typeface="Cambria Math"/>
                            </a:rPr>
                          </m:ctrlPr>
                        </m:fPr>
                        <m:num>
                          <m:r>
                            <a:rPr lang="zh-CN" altLang="en-US" i="0">
                              <a:latin typeface="Cambria Math" panose="02040503050406030204" pitchFamily="18" charset="0"/>
                            </a:rPr>
                            <m:t>1</m:t>
                          </m:r>
                        </m:num>
                        <m:den>
                          <m:r>
                            <a:rPr lang="zh-CN" altLang="en-US" i="1">
                              <a:latin typeface="Cambria Math" panose="02040503050406030204" pitchFamily="18" charset="0"/>
                            </a:rPr>
                            <m:t>𝑙</m:t>
                          </m:r>
                        </m:den>
                      </m:f>
                      <m:nary>
                        <m:naryPr>
                          <m:chr m:val="∑"/>
                          <m:limLoc m:val="undOvr"/>
                          <m:ctrlPr>
                            <a:rPr lang="zh-CN" altLang="en-US" i="1">
                              <a:latin typeface="Cambria Math"/>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𝑙</m:t>
                          </m:r>
                        </m:sup>
                        <m:e>
                          <m:r>
                            <a:rPr lang="zh-CN" altLang="en-US" i="1">
                              <a:latin typeface="Cambria Math" panose="02040503050406030204" pitchFamily="18" charset="0"/>
                            </a:rPr>
                            <m:t>𝑉</m:t>
                          </m:r>
                          <m:d>
                            <m:dPr>
                              <m:ctrlPr>
                                <a:rPr lang="zh-CN" altLang="en-US" i="1">
                                  <a:latin typeface="Cambria Math"/>
                                </a:rPr>
                              </m:ctrlPr>
                            </m:dPr>
                            <m:e>
                              <m:sSubSup>
                                <m:sSubSupPr>
                                  <m:ctrlPr>
                                    <a:rPr lang="zh-CN" altLang="en-US" i="1">
                                      <a:latin typeface="Cambria Math"/>
                                    </a:rPr>
                                  </m:ctrlPr>
                                </m:sSubSupPr>
                                <m:e>
                                  <m:r>
                                    <a:rPr lang="zh-CN" altLang="en-US" b="1" i="1">
                                      <a:latin typeface="Cambria Math" panose="02040503050406030204" pitchFamily="18" charset="0"/>
                                    </a:rPr>
                                    <m:t>𝒙</m:t>
                                  </m:r>
                                </m:e>
                                <m:sub>
                                  <m:r>
                                    <a:rPr lang="zh-CN" altLang="en-US" b="1" i="1">
                                      <a:latin typeface="Cambria Math" panose="02040503050406030204" pitchFamily="18" charset="0"/>
                                    </a:rPr>
                                    <m:t>𝒊</m:t>
                                  </m:r>
                                </m:sub>
                                <m:sup>
                                  <m:r>
                                    <a:rPr lang="zh-CN" altLang="en-US" b="1" i="1">
                                      <a:latin typeface="Cambria Math" panose="02040503050406030204" pitchFamily="18" charset="0"/>
                                    </a:rPr>
                                    <m:t>𝒔𝒍</m:t>
                                  </m:r>
                                </m:sup>
                              </m:sSubSup>
                              <m:r>
                                <a:rPr lang="zh-CN" altLang="en-US" b="0" i="0">
                                  <a:latin typeface="Cambria Math" panose="02040503050406030204" pitchFamily="18" charset="0"/>
                                </a:rPr>
                                <m:t>,</m:t>
                              </m:r>
                              <m:sSubSup>
                                <m:sSubSupPr>
                                  <m:ctrlPr>
                                    <a:rPr lang="zh-CN" altLang="en-US" b="0" i="1">
                                      <a:latin typeface="Cambria Math"/>
                                    </a:rPr>
                                  </m:ctrlPr>
                                </m:sSubSupPr>
                                <m:e>
                                  <m:r>
                                    <a:rPr lang="zh-CN" altLang="en-US" b="1" i="1">
                                      <a:latin typeface="Cambria Math" panose="02040503050406030204" pitchFamily="18" charset="0"/>
                                    </a:rPr>
                                    <m:t>𝒚</m:t>
                                  </m:r>
                                </m:e>
                                <m:sub>
                                  <m:r>
                                    <a:rPr lang="zh-CN" altLang="en-US" b="1" i="1">
                                      <a:latin typeface="Cambria Math" panose="02040503050406030204" pitchFamily="18" charset="0"/>
                                    </a:rPr>
                                    <m:t>𝒊</m:t>
                                  </m:r>
                                </m:sub>
                                <m:sup>
                                  <m:r>
                                    <a:rPr lang="zh-CN" altLang="en-US" b="1" i="1">
                                      <a:latin typeface="Cambria Math" panose="02040503050406030204" pitchFamily="18" charset="0"/>
                                    </a:rPr>
                                    <m:t>𝒔𝒍</m:t>
                                  </m:r>
                                </m:sup>
                              </m:sSubSup>
                              <m:r>
                                <a:rPr lang="zh-CN" altLang="en-US" b="0" i="0">
                                  <a:latin typeface="Cambria Math" panose="02040503050406030204" pitchFamily="18" charset="0"/>
                                </a:rPr>
                                <m:t>,</m:t>
                              </m:r>
                              <m:r>
                                <a:rPr lang="zh-CN" altLang="en-US" b="0" i="1">
                                  <a:latin typeface="Cambria Math" panose="02040503050406030204" pitchFamily="18" charset="0"/>
                                </a:rPr>
                                <m:t>𝑓</m:t>
                              </m:r>
                            </m:e>
                          </m:d>
                          <m:r>
                            <a:rPr lang="zh-CN" altLang="en-US" b="0" i="0">
                              <a:latin typeface="Cambria Math" panose="02040503050406030204" pitchFamily="18" charset="0"/>
                            </a:rPr>
                            <m:t>+</m:t>
                          </m:r>
                          <m:sSub>
                            <m:sSubPr>
                              <m:ctrlPr>
                                <a:rPr lang="zh-CN" altLang="en-US" b="0" i="1">
                                  <a:latin typeface="Cambria Math"/>
                                </a:rPr>
                              </m:ctrlPr>
                            </m:sSubPr>
                            <m:e>
                              <m:r>
                                <a:rPr lang="zh-CN" altLang="en-US" b="0" i="1">
                                  <a:latin typeface="Cambria Math" panose="02040503050406030204" pitchFamily="18" charset="0"/>
                                </a:rPr>
                                <m:t>𝛾</m:t>
                              </m:r>
                            </m:e>
                            <m:sub>
                              <m:r>
                                <a:rPr lang="zh-CN" altLang="en-US" b="0" i="1">
                                  <a:latin typeface="Cambria Math" panose="02040503050406030204" pitchFamily="18" charset="0"/>
                                </a:rPr>
                                <m:t>𝐴</m:t>
                              </m:r>
                            </m:sub>
                          </m:sSub>
                        </m:e>
                      </m:nary>
                      <m:sSubSup>
                        <m:sSubSupPr>
                          <m:ctrlPr>
                            <a:rPr lang="zh-CN" altLang="en-US" b="0" i="1">
                              <a:latin typeface="Cambria Math"/>
                            </a:rPr>
                          </m:ctrlPr>
                        </m:sSubSupPr>
                        <m:e>
                          <m:d>
                            <m:dPr>
                              <m:begChr m:val="‖"/>
                              <m:endChr m:val="‖"/>
                              <m:ctrlPr>
                                <a:rPr lang="zh-CN" altLang="en-US" b="0" i="1">
                                  <a:latin typeface="Cambria Math"/>
                                </a:rPr>
                              </m:ctrlPr>
                            </m:dPr>
                            <m:e>
                              <m:r>
                                <a:rPr lang="zh-CN" altLang="en-US" b="0" i="1">
                                  <a:latin typeface="Cambria Math" panose="02040503050406030204" pitchFamily="18" charset="0"/>
                                </a:rPr>
                                <m:t>𝑓</m:t>
                              </m:r>
                            </m:e>
                          </m:d>
                        </m:e>
                        <m:sub>
                          <m:r>
                            <a:rPr lang="zh-CN" altLang="en-US" b="0" i="0">
                              <a:latin typeface="Cambria Math" panose="02040503050406030204" pitchFamily="18" charset="0"/>
                            </a:rPr>
                            <m:t>2</m:t>
                          </m:r>
                        </m:sub>
                        <m:sup>
                          <m:r>
                            <a:rPr lang="zh-CN" altLang="en-US" b="0" i="0">
                              <a:latin typeface="Cambria Math" panose="02040503050406030204" pitchFamily="18" charset="0"/>
                            </a:rPr>
                            <m:t>2</m:t>
                          </m:r>
                        </m:sup>
                      </m:sSubSup>
                      <m:r>
                        <a:rPr lang="zh-CN" altLang="en-US" b="0" i="0">
                          <a:latin typeface="Cambria Math" panose="02040503050406030204" pitchFamily="18" charset="0"/>
                        </a:rPr>
                        <m:t>+</m:t>
                      </m:r>
                      <m:sSub>
                        <m:sSubPr>
                          <m:ctrlPr>
                            <a:rPr lang="zh-CN" altLang="en-US" b="0" i="1">
                              <a:latin typeface="Cambria Math"/>
                            </a:rPr>
                          </m:ctrlPr>
                        </m:sSubPr>
                        <m:e>
                          <m:r>
                            <a:rPr lang="zh-CN" altLang="en-US" b="0" i="1">
                              <a:latin typeface="Cambria Math" panose="02040503050406030204" pitchFamily="18" charset="0"/>
                            </a:rPr>
                            <m:t>𝛾</m:t>
                          </m:r>
                        </m:e>
                        <m:sub>
                          <m:r>
                            <a:rPr lang="zh-CN" altLang="en-US" b="0" i="1">
                              <a:latin typeface="Cambria Math" panose="02040503050406030204" pitchFamily="18" charset="0"/>
                            </a:rPr>
                            <m:t>𝐵</m:t>
                          </m:r>
                        </m:sub>
                      </m:sSub>
                      <m:r>
                        <a:rPr lang="zh-CN" altLang="en-US" b="0" i="0">
                          <a:latin typeface="Cambria Math" panose="02040503050406030204" pitchFamily="18" charset="0"/>
                        </a:rPr>
                        <m:t> </m:t>
                      </m:r>
                      <m:sSup>
                        <m:sSupPr>
                          <m:ctrlPr>
                            <a:rPr lang="zh-CN" altLang="en-US" b="0" i="1">
                              <a:latin typeface="Cambria Math"/>
                            </a:rPr>
                          </m:ctrlPr>
                        </m:sSupPr>
                        <m:e>
                          <m:r>
                            <a:rPr lang="zh-CN" altLang="en-US" b="1" i="0">
                              <a:latin typeface="Cambria Math" panose="02040503050406030204" pitchFamily="18" charset="0"/>
                            </a:rPr>
                            <m:t>𝐟</m:t>
                          </m:r>
                        </m:e>
                        <m:sup>
                          <m:r>
                            <a:rPr lang="zh-CN" altLang="en-US" b="0" i="1">
                              <a:latin typeface="Cambria Math" panose="02040503050406030204" pitchFamily="18" charset="0"/>
                            </a:rPr>
                            <m:t>𝑇</m:t>
                          </m:r>
                        </m:sup>
                      </m:sSup>
                      <m:r>
                        <a:rPr lang="zh-CN" altLang="en-US" b="1" i="1">
                          <a:latin typeface="Cambria Math" panose="02040503050406030204" pitchFamily="18" charset="0"/>
                        </a:rPr>
                        <m:t>𝑳</m:t>
                      </m:r>
                      <m:r>
                        <a:rPr lang="zh-CN" altLang="en-US" b="1" i="0">
                          <a:latin typeface="Cambria Math" panose="02040503050406030204" pitchFamily="18" charset="0"/>
                        </a:rPr>
                        <m:t>𝐟</m:t>
                      </m:r>
                      <m:r>
                        <a:rPr lang="zh-CN" altLang="en-US" b="0" i="0">
                          <a:latin typeface="Cambria Math" panose="02040503050406030204" pitchFamily="18" charset="0"/>
                        </a:rPr>
                        <m:t>+</m:t>
                      </m:r>
                      <m:sSub>
                        <m:sSubPr>
                          <m:ctrlPr>
                            <a:rPr lang="zh-CN" altLang="en-US" b="0" i="1">
                              <a:latin typeface="Cambria Math"/>
                            </a:rPr>
                          </m:ctrlPr>
                        </m:sSubPr>
                        <m:e>
                          <m:r>
                            <a:rPr lang="zh-CN" altLang="en-US" b="0" i="1">
                              <a:latin typeface="Cambria Math" panose="02040503050406030204" pitchFamily="18" charset="0"/>
                            </a:rPr>
                            <m:t>𝛾</m:t>
                          </m:r>
                        </m:e>
                        <m:sub>
                          <m:r>
                            <a:rPr lang="zh-CN" altLang="en-US" b="0" i="1">
                              <a:latin typeface="Cambria Math" panose="02040503050406030204" pitchFamily="18" charset="0"/>
                            </a:rPr>
                            <m:t>𝐶</m:t>
                          </m:r>
                        </m:sub>
                      </m:sSub>
                      <m:sSup>
                        <m:sSupPr>
                          <m:ctrlPr>
                            <a:rPr lang="zh-CN" altLang="en-US" b="0" i="1">
                              <a:latin typeface="Cambria Math"/>
                            </a:rPr>
                          </m:ctrlPr>
                        </m:sSupPr>
                        <m:e>
                          <m:r>
                            <m:rPr>
                              <m:sty m:val="p"/>
                            </m:rPr>
                            <a:rPr lang="zh-CN" altLang="en-US" b="0" i="0">
                              <a:latin typeface="Cambria Math" panose="02040503050406030204" pitchFamily="18" charset="0"/>
                            </a:rPr>
                            <m:t>MMD</m:t>
                          </m:r>
                        </m:e>
                        <m:sup>
                          <m:r>
                            <a:rPr lang="zh-CN" altLang="en-US" b="0" i="0">
                              <a:latin typeface="Cambria Math" panose="02040503050406030204" pitchFamily="18" charset="0"/>
                            </a:rPr>
                            <m:t>2</m:t>
                          </m:r>
                        </m:sup>
                      </m:sSup>
                      <m:d>
                        <m:dPr>
                          <m:ctrlPr>
                            <a:rPr lang="zh-CN" altLang="en-US" b="0" i="1">
                              <a:latin typeface="Cambria Math"/>
                            </a:rPr>
                          </m:ctrlPr>
                        </m:dPr>
                        <m:e>
                          <m:r>
                            <a:rPr lang="zh-CN" altLang="en-US" b="1" i="0">
                              <a:latin typeface="Cambria Math" panose="02040503050406030204" pitchFamily="18" charset="0"/>
                            </a:rPr>
                            <m:t>𝚯</m:t>
                          </m:r>
                          <m:sSub>
                            <m:sSubPr>
                              <m:ctrlPr>
                                <a:rPr lang="zh-CN" altLang="en-US" b="1" i="1">
                                  <a:latin typeface="Cambria Math"/>
                                </a:rPr>
                              </m:ctrlPr>
                            </m:sSubPr>
                            <m:e>
                              <m:r>
                                <a:rPr lang="zh-CN" altLang="en-US" b="1" i="1">
                                  <a:latin typeface="Cambria Math" panose="02040503050406030204" pitchFamily="18" charset="0"/>
                                </a:rPr>
                                <m:t>𝑿</m:t>
                              </m:r>
                            </m:e>
                            <m:sub>
                              <m:r>
                                <a:rPr lang="zh-CN" altLang="en-US" b="1" i="1">
                                  <a:latin typeface="Cambria Math" panose="02040503050406030204" pitchFamily="18" charset="0"/>
                                </a:rPr>
                                <m:t>𝒔𝒓𝒄</m:t>
                              </m:r>
                            </m:sub>
                          </m:sSub>
                          <m:r>
                            <a:rPr lang="zh-CN" altLang="en-US" b="0" i="0">
                              <a:latin typeface="Cambria Math" panose="02040503050406030204" pitchFamily="18" charset="0"/>
                            </a:rPr>
                            <m:t>,</m:t>
                          </m:r>
                          <m:r>
                            <a:rPr lang="zh-CN" altLang="en-US" b="1" i="0">
                              <a:latin typeface="Cambria Math" panose="02040503050406030204" pitchFamily="18" charset="0"/>
                            </a:rPr>
                            <m:t>𝚯</m:t>
                          </m:r>
                          <m:sSub>
                            <m:sSubPr>
                              <m:ctrlPr>
                                <a:rPr lang="zh-CN" altLang="en-US" b="1" i="1">
                                  <a:latin typeface="Cambria Math"/>
                                </a:rPr>
                              </m:ctrlPr>
                            </m:sSubPr>
                            <m:e>
                              <m:r>
                                <a:rPr lang="zh-CN" altLang="en-US" b="1" i="1">
                                  <a:latin typeface="Cambria Math" panose="02040503050406030204" pitchFamily="18" charset="0"/>
                                </a:rPr>
                                <m:t>𝑿</m:t>
                              </m:r>
                            </m:e>
                            <m:sub>
                              <m:r>
                                <a:rPr lang="zh-CN" altLang="en-US" b="1" i="1">
                                  <a:latin typeface="Cambria Math" panose="02040503050406030204" pitchFamily="18" charset="0"/>
                                </a:rPr>
                                <m:t>𝒕𝒂𝒓</m:t>
                              </m:r>
                            </m:sub>
                          </m:sSub>
                        </m:e>
                      </m:d>
                    </m:oMath>
                  </m:oMathPara>
                </a14:m>
                <a:endParaRPr lang="zh-CN" altLang="en-US" dirty="0"/>
              </a:p>
            </p:txBody>
          </p:sp>
        </mc:Choice>
        <mc:Fallback xmlns="">
          <p:sp>
            <p:nvSpPr>
              <p:cNvPr id="7" name="矩形 6">
                <a:extLst>
                  <a:ext uri="{FF2B5EF4-FFF2-40B4-BE49-F238E27FC236}">
                    <a16:creationId xmlns:a16="http://schemas.microsoft.com/office/drawing/2014/main" id="{B98C40B8-168B-41D6-AB1A-64F414B6709E}"/>
                  </a:ext>
                </a:extLst>
              </p:cNvPr>
              <p:cNvSpPr>
                <a:spLocks noRot="1" noChangeAspect="1" noMove="1" noResize="1" noEditPoints="1" noAdjustHandles="1" noChangeArrowheads="1" noChangeShapeType="1" noTextEdit="1"/>
              </p:cNvSpPr>
              <p:nvPr/>
            </p:nvSpPr>
            <p:spPr>
              <a:xfrm>
                <a:off x="2011702" y="5432002"/>
                <a:ext cx="8475689" cy="876907"/>
              </a:xfrm>
              <a:prstGeom prst="rect">
                <a:avLst/>
              </a:prstGeom>
              <a:blipFill>
                <a:blip r:embed="rId4"/>
                <a:stretch>
                  <a:fillRect/>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xmlns="" id="{14B8E049-77C7-4B56-B7FB-1834D79D68BB}"/>
              </a:ext>
            </a:extLst>
          </p:cNvPr>
          <p:cNvSpPr/>
          <p:nvPr/>
        </p:nvSpPr>
        <p:spPr>
          <a:xfrm>
            <a:off x="6537646" y="5622400"/>
            <a:ext cx="842480" cy="5442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xmlns="" id="{2575D185-691D-4B99-9B0D-F200B4FBA328}"/>
              </a:ext>
            </a:extLst>
          </p:cNvPr>
          <p:cNvSpPr/>
          <p:nvPr/>
        </p:nvSpPr>
        <p:spPr>
          <a:xfrm>
            <a:off x="7609189" y="5581668"/>
            <a:ext cx="2560835" cy="584957"/>
          </a:xfrm>
          <a:prstGeom prst="rect">
            <a:avLst/>
          </a:prstGeom>
          <a:noFill/>
          <a:ln w="28575">
            <a:solidFill>
              <a:srgbClr val="007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Tm="11216">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6126716"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itchFamily="34" charset="-122"/>
                <a:ea typeface="微软雅黑" pitchFamily="34" charset="-122"/>
              </a:rPr>
              <a:t>基于域间不变几何图的自适应半监督模型</a:t>
            </a:r>
          </a:p>
        </p:txBody>
      </p:sp>
      <p:grpSp>
        <p:nvGrpSpPr>
          <p:cNvPr id="3"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9478108" y="6268915"/>
            <a:ext cx="2018567" cy="589086"/>
            <a:chOff x="9868845" y="-64101"/>
            <a:chExt cx="826630" cy="549275"/>
          </a:xfrm>
        </p:grpSpPr>
        <p:sp>
          <p:nvSpPr>
            <p:cNvPr id="15" name="矩形 14"/>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3"/>
            <p:cNvSpPr txBox="1"/>
            <p:nvPr/>
          </p:nvSpPr>
          <p:spPr>
            <a:xfrm>
              <a:off x="9989121" y="10481"/>
              <a:ext cx="586078" cy="405717"/>
            </a:xfrm>
            <a:prstGeom prst="rect">
              <a:avLst/>
            </a:prstGeom>
            <a:noFill/>
          </p:spPr>
          <p:txBody>
            <a:bodyPr wrap="square" rtlCol="0">
              <a:spAutoFit/>
            </a:bodyPr>
            <a:lstStyle/>
            <a:p>
              <a:pPr algn="ctr"/>
              <a:r>
                <a:rPr lang="zh-CN" altLang="en-US" sz="2000" b="1" dirty="0">
                  <a:solidFill>
                    <a:schemeClr val="bg1"/>
                  </a:solidFill>
                  <a:latin typeface="微软雅黑" pitchFamily="34" charset="-122"/>
                  <a:ea typeface="微软雅黑" pitchFamily="34" charset="-122"/>
                </a:rPr>
                <a:t>实验方案</a:t>
              </a:r>
            </a:p>
          </p:txBody>
        </p:sp>
      </p:grpSp>
      <p:pic>
        <p:nvPicPr>
          <p:cNvPr id="4" name="图片 3">
            <a:extLst>
              <a:ext uri="{FF2B5EF4-FFF2-40B4-BE49-F238E27FC236}">
                <a16:creationId xmlns:a16="http://schemas.microsoft.com/office/drawing/2014/main" xmlns="" id="{7CDD0FB4-8720-4177-BC11-3728A3199B54}"/>
              </a:ext>
            </a:extLst>
          </p:cNvPr>
          <p:cNvPicPr>
            <a:picLocks noChangeAspect="1"/>
          </p:cNvPicPr>
          <p:nvPr/>
        </p:nvPicPr>
        <p:blipFill rotWithShape="1">
          <a:blip r:embed="rId3">
            <a:extLst>
              <a:ext uri="{28A0092B-C50C-407E-A947-70E740481C1C}">
                <a14:useLocalDpi xmlns:a14="http://schemas.microsoft.com/office/drawing/2010/main" val="0"/>
              </a:ext>
            </a:extLst>
          </a:blip>
          <a:srcRect t="5238"/>
          <a:stretch/>
        </p:blipFill>
        <p:spPr>
          <a:xfrm>
            <a:off x="1551398" y="916110"/>
            <a:ext cx="8905981" cy="4649523"/>
          </a:xfrm>
          <a:prstGeom prst="rect">
            <a:avLst/>
          </a:prstGeom>
          <a:effectLst>
            <a:glow rad="63500">
              <a:schemeClr val="accent1">
                <a:satMod val="175000"/>
                <a:alpha val="40000"/>
              </a:schemeClr>
            </a:glow>
          </a:effectLst>
        </p:spPr>
      </p:pic>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xmlns="" id="{DEBB992A-3D9B-48A8-90EA-BA8688C15DC9}"/>
                  </a:ext>
                </a:extLst>
              </p:cNvPr>
              <p:cNvSpPr/>
              <p:nvPr/>
            </p:nvSpPr>
            <p:spPr>
              <a:xfrm>
                <a:off x="2707228" y="6258114"/>
                <a:ext cx="6089809" cy="484941"/>
              </a:xfrm>
              <a:prstGeom prst="rect">
                <a:avLst/>
              </a:prstGeom>
            </p:spPr>
            <p:txBody>
              <a:bodyPr wrap="none">
                <a:spAutoFit/>
              </a:bodyPr>
              <a:lstStyle/>
              <a:p>
                <a14:m>
                  <m:oMath xmlns:m="http://schemas.openxmlformats.org/officeDocument/2006/math">
                    <m:r>
                      <a:rPr lang="en-US" altLang="zh-CN" b="1" i="0" smtClean="0">
                        <a:latin typeface="Cambria Math" panose="02040503050406030204" pitchFamily="18" charset="0"/>
                        <a:ea typeface="Cambria Math" panose="02040503050406030204" pitchFamily="18" charset="0"/>
                      </a:rPr>
                      <m:t>𝐬𝐭𝐞𝐩𝟐</m:t>
                    </m:r>
                    <m:r>
                      <a:rPr lang="en-US" altLang="zh-CN" b="1" i="0" smtClean="0">
                        <a:latin typeface="Cambria Math" panose="02040503050406030204" pitchFamily="18" charset="0"/>
                        <a:ea typeface="Cambria Math" panose="02040503050406030204" pitchFamily="18" charset="0"/>
                      </a:rPr>
                      <m:t>:</m:t>
                    </m:r>
                    <m:sSubSup>
                      <m:sSubSupPr>
                        <m:ctrlPr>
                          <a:rPr lang="zh-CN" altLang="zh-CN" i="1" smtClean="0">
                            <a:latin typeface="Cambria Math"/>
                            <a:ea typeface="Cambria Math" panose="02040503050406030204" pitchFamily="18" charset="0"/>
                          </a:rPr>
                        </m:ctrlPr>
                      </m:sSubSupPr>
                      <m:e>
                        <m:r>
                          <a:rPr lang="en-US" altLang="zh-CN" i="1">
                            <a:latin typeface="Cambria Math" panose="02040503050406030204" pitchFamily="18" charset="0"/>
                            <a:ea typeface="等线" panose="02010600030101010101" pitchFamily="2" charset="-122"/>
                            <a:cs typeface="Times New Roman" panose="02020603050405020304" pitchFamily="18" charset="0"/>
                          </a:rPr>
                          <m:t>𝑓</m:t>
                        </m:r>
                      </m:e>
                      <m:sub>
                        <m:r>
                          <m:rPr>
                            <m:sty m:val="p"/>
                          </m:rPr>
                          <a:rPr lang="en-US" altLang="zh-CN">
                            <a:latin typeface="Cambria Math" panose="02040503050406030204" pitchFamily="18" charset="0"/>
                            <a:ea typeface="等线" panose="02010600030101010101" pitchFamily="2" charset="-122"/>
                            <a:cs typeface="Times New Roman" panose="02020603050405020304" pitchFamily="18" charset="0"/>
                          </a:rPr>
                          <m:t>Θ</m:t>
                        </m:r>
                      </m:sub>
                      <m:sup>
                        <m:r>
                          <a:rPr lang="en-US" altLang="zh-CN" i="1">
                            <a:latin typeface="Cambria Math" panose="02040503050406030204" pitchFamily="18" charset="0"/>
                            <a:ea typeface="等线" panose="02010600030101010101" pitchFamily="2" charset="-122"/>
                            <a:cs typeface="Times New Roman" panose="02020603050405020304" pitchFamily="18" charset="0"/>
                          </a:rPr>
                          <m:t>∗</m:t>
                        </m:r>
                      </m:sup>
                    </m:sSubSup>
                    <m:r>
                      <a:rPr lang="en-US" altLang="zh-CN" i="1">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i="1">
                            <a:effectLst/>
                            <a:latin typeface="Cambria Math"/>
                            <a:ea typeface="Cambria Math" panose="02040503050406030204" pitchFamily="18" charset="0"/>
                          </a:rPr>
                        </m:ctrlPr>
                      </m:sSubPr>
                      <m:e>
                        <m:r>
                          <a:rPr lang="en-US" altLang="zh-CN" i="1">
                            <a:latin typeface="Cambria Math" panose="02040503050406030204" pitchFamily="18" charset="0"/>
                            <a:ea typeface="等线" panose="02010600030101010101" pitchFamily="2" charset="-122"/>
                            <a:cs typeface="Times New Roman" panose="02020603050405020304" pitchFamily="18" charset="0"/>
                          </a:rPr>
                          <m:t>𝑎𝑟𝑔𝑚𝑖𝑛</m:t>
                        </m:r>
                      </m:e>
                      <m:sub>
                        <m:r>
                          <m:rPr>
                            <m:sty m:val="p"/>
                          </m:rPr>
                          <a:rPr lang="en-US" altLang="zh-CN">
                            <a:latin typeface="Cambria Math" panose="02040503050406030204" pitchFamily="18" charset="0"/>
                            <a:ea typeface="等线" panose="02010600030101010101" pitchFamily="2" charset="-122"/>
                            <a:cs typeface="Times New Roman" panose="02020603050405020304" pitchFamily="18" charset="0"/>
                          </a:rPr>
                          <m:t>Θ</m:t>
                        </m:r>
                      </m:sub>
                    </m:sSub>
                    <m:f>
                      <m:fPr>
                        <m:ctrlPr>
                          <a:rPr lang="zh-CN" altLang="zh-CN" i="1">
                            <a:effectLst/>
                            <a:latin typeface="Cambria Math"/>
                            <a:ea typeface="Cambria Math" panose="02040503050406030204" pitchFamily="18" charset="0"/>
                          </a:rPr>
                        </m:ctrlPr>
                      </m:fPr>
                      <m:num>
                        <m:r>
                          <a:rPr lang="en-US" altLang="zh-CN" i="1">
                            <a:latin typeface="Cambria Math" panose="02040503050406030204" pitchFamily="18" charset="0"/>
                            <a:ea typeface="等线" panose="02010600030101010101" pitchFamily="2" charset="-122"/>
                            <a:cs typeface="Times New Roman" panose="02020603050405020304" pitchFamily="18" charset="0"/>
                          </a:rPr>
                          <m:t>1</m:t>
                        </m:r>
                      </m:num>
                      <m:den>
                        <m:r>
                          <a:rPr lang="en-US" altLang="zh-CN" i="1">
                            <a:latin typeface="Cambria Math" panose="02040503050406030204" pitchFamily="18" charset="0"/>
                            <a:ea typeface="等线" panose="02010600030101010101" pitchFamily="2" charset="-122"/>
                            <a:cs typeface="Times New Roman" panose="02020603050405020304" pitchFamily="18" charset="0"/>
                          </a:rPr>
                          <m:t>𝑙</m:t>
                        </m:r>
                      </m:den>
                    </m:f>
                    <m:r>
                      <a:rPr lang="en-US" altLang="zh-CN" i="1">
                        <a:latin typeface="Cambria Math" panose="02040503050406030204" pitchFamily="18" charset="0"/>
                        <a:ea typeface="等线" panose="02010600030101010101" pitchFamily="2" charset="-122"/>
                        <a:cs typeface="Times New Roman" panose="02020603050405020304" pitchFamily="18" charset="0"/>
                      </a:rPr>
                      <m:t>𝑉</m:t>
                    </m:r>
                    <m:d>
                      <m:dPr>
                        <m:ctrlPr>
                          <a:rPr lang="zh-CN" altLang="zh-CN" i="1">
                            <a:effectLst/>
                            <a:latin typeface="Cambria Math"/>
                            <a:ea typeface="Cambria Math" panose="02040503050406030204" pitchFamily="18" charset="0"/>
                          </a:rPr>
                        </m:ctrlPr>
                      </m:dPr>
                      <m:e>
                        <m:sSubSup>
                          <m:sSubSupPr>
                            <m:ctrlPr>
                              <a:rPr lang="zh-CN" altLang="zh-CN" i="1">
                                <a:effectLst/>
                                <a:latin typeface="Cambria Math"/>
                                <a:ea typeface="Cambria Math" panose="02040503050406030204" pitchFamily="18" charset="0"/>
                              </a:rPr>
                            </m:ctrlPr>
                          </m:sSubSupPr>
                          <m:e>
                            <m:r>
                              <a:rPr lang="en-US" altLang="zh-CN" i="1">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i="1">
                                <a:latin typeface="Cambria Math" panose="02040503050406030204" pitchFamily="18" charset="0"/>
                                <a:ea typeface="等线" panose="02010600030101010101" pitchFamily="2" charset="-122"/>
                                <a:cs typeface="Times New Roman" panose="02020603050405020304" pitchFamily="18" charset="0"/>
                              </a:rPr>
                              <m:t>𝑖</m:t>
                            </m:r>
                          </m:sub>
                          <m:sup>
                            <m:r>
                              <a:rPr lang="en-US" altLang="zh-CN" i="1">
                                <a:latin typeface="Cambria Math" panose="02040503050406030204" pitchFamily="18" charset="0"/>
                                <a:ea typeface="等线" panose="02010600030101010101" pitchFamily="2" charset="-122"/>
                                <a:cs typeface="Times New Roman" panose="02020603050405020304" pitchFamily="18" charset="0"/>
                              </a:rPr>
                              <m:t>𝑠𝑙</m:t>
                            </m:r>
                          </m:sup>
                        </m:sSubSup>
                        <m:r>
                          <a:rPr lang="en-US" altLang="zh-CN" i="1">
                            <a:latin typeface="Cambria Math" panose="02040503050406030204" pitchFamily="18" charset="0"/>
                            <a:ea typeface="等线" panose="02010600030101010101" pitchFamily="2" charset="-122"/>
                            <a:cs typeface="Times New Roman" panose="02020603050405020304" pitchFamily="18" charset="0"/>
                          </a:rPr>
                          <m:t>,</m:t>
                        </m:r>
                        <m:sSubSup>
                          <m:sSubSupPr>
                            <m:ctrlPr>
                              <a:rPr lang="zh-CN" altLang="zh-CN" i="1">
                                <a:effectLst/>
                                <a:latin typeface="Cambria Math"/>
                                <a:ea typeface="Cambria Math" panose="02040503050406030204" pitchFamily="18" charset="0"/>
                              </a:rPr>
                            </m:ctrlPr>
                          </m:sSubSupPr>
                          <m:e>
                            <m:r>
                              <a:rPr lang="en-US" altLang="zh-CN" i="1">
                                <a:latin typeface="Cambria Math" panose="02040503050406030204" pitchFamily="18" charset="0"/>
                                <a:ea typeface="等线" panose="02010600030101010101" pitchFamily="2" charset="-122"/>
                                <a:cs typeface="Times New Roman" panose="02020603050405020304" pitchFamily="18" charset="0"/>
                              </a:rPr>
                              <m:t>𝑦</m:t>
                            </m:r>
                          </m:e>
                          <m:sub>
                            <m:r>
                              <a:rPr lang="en-US" altLang="zh-CN" i="1">
                                <a:latin typeface="Cambria Math" panose="02040503050406030204" pitchFamily="18" charset="0"/>
                                <a:ea typeface="等线" panose="02010600030101010101" pitchFamily="2" charset="-122"/>
                                <a:cs typeface="Times New Roman" panose="02020603050405020304" pitchFamily="18" charset="0"/>
                              </a:rPr>
                              <m:t>𝑖</m:t>
                            </m:r>
                          </m:sub>
                          <m:sup>
                            <m:r>
                              <a:rPr lang="en-US" altLang="zh-CN" i="1">
                                <a:latin typeface="Cambria Math" panose="02040503050406030204" pitchFamily="18" charset="0"/>
                                <a:ea typeface="等线" panose="02010600030101010101" pitchFamily="2" charset="-122"/>
                                <a:cs typeface="Times New Roman" panose="02020603050405020304" pitchFamily="18" charset="0"/>
                              </a:rPr>
                              <m:t>𝑠𝑙</m:t>
                            </m:r>
                          </m:sup>
                        </m:sSubSup>
                        <m:r>
                          <a:rPr lang="en-US" altLang="zh-CN" i="1">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i="1">
                                <a:effectLst/>
                                <a:latin typeface="Cambria Math"/>
                                <a:ea typeface="Cambria Math" panose="02040503050406030204" pitchFamily="18" charset="0"/>
                              </a:rPr>
                            </m:ctrlPr>
                          </m:sSubPr>
                          <m:e>
                            <m:r>
                              <a:rPr lang="en-US" altLang="zh-CN" i="1">
                                <a:latin typeface="Cambria Math" panose="02040503050406030204" pitchFamily="18" charset="0"/>
                                <a:ea typeface="等线" panose="02010600030101010101" pitchFamily="2" charset="-122"/>
                                <a:cs typeface="Times New Roman" panose="02020603050405020304" pitchFamily="18" charset="0"/>
                              </a:rPr>
                              <m:t>𝑓</m:t>
                            </m:r>
                          </m:e>
                          <m:sub>
                            <m:r>
                              <m:rPr>
                                <m:sty m:val="p"/>
                              </m:rPr>
                              <a:rPr lang="en-US" altLang="zh-CN">
                                <a:latin typeface="Cambria Math" panose="02040503050406030204" pitchFamily="18" charset="0"/>
                                <a:ea typeface="等线" panose="02010600030101010101" pitchFamily="2" charset="-122"/>
                                <a:cs typeface="Times New Roman" panose="02020603050405020304" pitchFamily="18" charset="0"/>
                              </a:rPr>
                              <m:t>Θ</m:t>
                            </m:r>
                          </m:sub>
                        </m:sSub>
                      </m:e>
                    </m:d>
                    <m:r>
                      <a:rPr lang="en-US" altLang="zh-CN" i="1">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i="1">
                            <a:effectLst/>
                            <a:latin typeface="Cambria Math"/>
                            <a:ea typeface="Cambria Math" panose="02040503050406030204" pitchFamily="18" charset="0"/>
                          </a:rPr>
                        </m:ctrlPr>
                      </m:sSubPr>
                      <m:e>
                        <m:r>
                          <a:rPr lang="en-US" altLang="zh-CN" i="1">
                            <a:latin typeface="Cambria Math" panose="02040503050406030204" pitchFamily="18" charset="0"/>
                            <a:ea typeface="等线" panose="02010600030101010101" pitchFamily="2" charset="-122"/>
                            <a:cs typeface="Times New Roman" panose="02020603050405020304" pitchFamily="18" charset="0"/>
                          </a:rPr>
                          <m:t>𝜆</m:t>
                        </m:r>
                      </m:e>
                      <m:sub>
                        <m:r>
                          <a:rPr lang="en-US" altLang="zh-CN" i="1">
                            <a:latin typeface="Cambria Math" panose="02040503050406030204" pitchFamily="18" charset="0"/>
                            <a:ea typeface="等线" panose="02010600030101010101" pitchFamily="2" charset="-122"/>
                            <a:cs typeface="Times New Roman" panose="02020603050405020304" pitchFamily="18" charset="0"/>
                          </a:rPr>
                          <m:t>1</m:t>
                        </m:r>
                      </m:sub>
                    </m:sSub>
                    <m:sSubSup>
                      <m:sSubSupPr>
                        <m:ctrlPr>
                          <a:rPr lang="zh-CN" altLang="zh-CN" i="1">
                            <a:effectLst/>
                            <a:latin typeface="Cambria Math"/>
                            <a:ea typeface="Cambria Math" panose="02040503050406030204" pitchFamily="18" charset="0"/>
                          </a:rPr>
                        </m:ctrlPr>
                      </m:sSubSupPr>
                      <m:e>
                        <m:d>
                          <m:dPr>
                            <m:begChr m:val="‖"/>
                            <m:endChr m:val="‖"/>
                            <m:ctrlPr>
                              <a:rPr lang="zh-CN" altLang="zh-CN" i="1">
                                <a:effectLst/>
                                <a:latin typeface="Cambria Math"/>
                                <a:ea typeface="Cambria Math" panose="02040503050406030204" pitchFamily="18" charset="0"/>
                              </a:rPr>
                            </m:ctrlPr>
                          </m:dPr>
                          <m:e>
                            <m:sSub>
                              <m:sSubPr>
                                <m:ctrlPr>
                                  <a:rPr lang="zh-CN" altLang="zh-CN" i="1">
                                    <a:effectLst/>
                                    <a:latin typeface="Cambria Math"/>
                                    <a:ea typeface="Cambria Math" panose="02040503050406030204" pitchFamily="18" charset="0"/>
                                  </a:rPr>
                                </m:ctrlPr>
                              </m:sSubPr>
                              <m:e>
                                <m:r>
                                  <a:rPr lang="en-US" altLang="zh-CN" i="1">
                                    <a:latin typeface="Cambria Math" panose="02040503050406030204" pitchFamily="18" charset="0"/>
                                    <a:ea typeface="等线" panose="02010600030101010101" pitchFamily="2" charset="-122"/>
                                    <a:cs typeface="Times New Roman" panose="02020603050405020304" pitchFamily="18" charset="0"/>
                                  </a:rPr>
                                  <m:t>𝑓</m:t>
                                </m:r>
                              </m:e>
                              <m:sub>
                                <m:r>
                                  <m:rPr>
                                    <m:sty m:val="p"/>
                                  </m:rPr>
                                  <a:rPr lang="en-US" altLang="zh-CN">
                                    <a:latin typeface="Cambria Math" panose="02040503050406030204" pitchFamily="18" charset="0"/>
                                    <a:ea typeface="等线" panose="02010600030101010101" pitchFamily="2" charset="-122"/>
                                    <a:cs typeface="Times New Roman" panose="02020603050405020304" pitchFamily="18" charset="0"/>
                                  </a:rPr>
                                  <m:t>Θ</m:t>
                                </m:r>
                              </m:sub>
                            </m:sSub>
                          </m:e>
                        </m:d>
                      </m:e>
                      <m:sub>
                        <m:r>
                          <a:rPr lang="en-US" altLang="zh-CN" i="1">
                            <a:latin typeface="Cambria Math" panose="02040503050406030204" pitchFamily="18" charset="0"/>
                            <a:ea typeface="等线" panose="02010600030101010101" pitchFamily="2" charset="-122"/>
                            <a:cs typeface="Times New Roman" panose="02020603050405020304" pitchFamily="18" charset="0"/>
                          </a:rPr>
                          <m:t>2</m:t>
                        </m:r>
                      </m:sub>
                      <m:sup>
                        <m:r>
                          <a:rPr lang="en-US" altLang="zh-CN" i="1">
                            <a:latin typeface="Cambria Math" panose="02040503050406030204" pitchFamily="18" charset="0"/>
                            <a:ea typeface="等线" panose="02010600030101010101" pitchFamily="2" charset="-122"/>
                            <a:cs typeface="Times New Roman" panose="02020603050405020304" pitchFamily="18" charset="0"/>
                          </a:rPr>
                          <m:t>2</m:t>
                        </m:r>
                      </m:sup>
                    </m:sSubSup>
                    <m:r>
                      <a:rPr lang="en-US" altLang="zh-CN" i="1">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i="1">
                            <a:effectLst/>
                            <a:latin typeface="Cambria Math"/>
                            <a:ea typeface="Cambria Math" panose="02040503050406030204" pitchFamily="18" charset="0"/>
                          </a:rPr>
                        </m:ctrlPr>
                      </m:sSubPr>
                      <m:e>
                        <m:r>
                          <a:rPr lang="en-US" altLang="zh-CN" i="1">
                            <a:latin typeface="Cambria Math" panose="02040503050406030204" pitchFamily="18" charset="0"/>
                            <a:ea typeface="等线" panose="02010600030101010101" pitchFamily="2" charset="-122"/>
                            <a:cs typeface="Times New Roman" panose="02020603050405020304" pitchFamily="18" charset="0"/>
                          </a:rPr>
                          <m:t>𝜆</m:t>
                        </m:r>
                      </m:e>
                      <m:sub>
                        <m:r>
                          <a:rPr lang="en-US" altLang="zh-CN" i="1">
                            <a:latin typeface="Cambria Math" panose="02040503050406030204" pitchFamily="18" charset="0"/>
                            <a:ea typeface="等线" panose="02010600030101010101" pitchFamily="2" charset="-122"/>
                            <a:cs typeface="Times New Roman" panose="02020603050405020304" pitchFamily="18" charset="0"/>
                          </a:rPr>
                          <m:t>2</m:t>
                        </m:r>
                      </m:sub>
                    </m:sSub>
                    <m:sSup>
                      <m:sSupPr>
                        <m:ctrlPr>
                          <a:rPr lang="zh-CN" altLang="zh-CN" i="1">
                            <a:effectLst/>
                            <a:latin typeface="Cambria Math"/>
                            <a:ea typeface="Cambria Math" panose="02040503050406030204" pitchFamily="18" charset="0"/>
                          </a:rPr>
                        </m:ctrlPr>
                      </m:sSupPr>
                      <m:e>
                        <m:r>
                          <m:rPr>
                            <m:sty m:val="p"/>
                          </m:rPr>
                          <a:rPr lang="en-US" altLang="zh-CN">
                            <a:latin typeface="Cambria Math" panose="02040503050406030204" pitchFamily="18" charset="0"/>
                            <a:ea typeface="等线" panose="02010600030101010101" pitchFamily="2" charset="-122"/>
                            <a:cs typeface="Times New Roman" panose="02020603050405020304" pitchFamily="18" charset="0"/>
                          </a:rPr>
                          <m:t>f</m:t>
                        </m:r>
                      </m:e>
                      <m:sup>
                        <m:r>
                          <a:rPr lang="en-US" altLang="zh-CN" i="1">
                            <a:latin typeface="Cambria Math" panose="02040503050406030204" pitchFamily="18" charset="0"/>
                            <a:ea typeface="等线" panose="02010600030101010101" pitchFamily="2" charset="-122"/>
                            <a:cs typeface="Times New Roman" panose="02020603050405020304" pitchFamily="18" charset="0"/>
                          </a:rPr>
                          <m:t>𝑇</m:t>
                        </m:r>
                      </m:sup>
                    </m:sSup>
                    <m:sSup>
                      <m:sSupPr>
                        <m:ctrlPr>
                          <a:rPr lang="zh-CN" altLang="zh-CN" i="1">
                            <a:effectLst/>
                            <a:latin typeface="Cambria Math"/>
                            <a:ea typeface="Cambria Math" panose="02040503050406030204" pitchFamily="18" charset="0"/>
                          </a:rPr>
                        </m:ctrlPr>
                      </m:sSupPr>
                      <m:e>
                        <m:acc>
                          <m:accPr>
                            <m:chr m:val="̅"/>
                            <m:ctrlPr>
                              <a:rPr lang="zh-CN" altLang="zh-CN" i="1">
                                <a:effectLst/>
                                <a:latin typeface="Cambria Math"/>
                                <a:ea typeface="Cambria Math" panose="02040503050406030204" pitchFamily="18" charset="0"/>
                              </a:rPr>
                            </m:ctrlPr>
                          </m:accPr>
                          <m:e>
                            <m:r>
                              <a:rPr lang="en-US" altLang="zh-CN" i="1">
                                <a:latin typeface="Cambria Math" panose="02040503050406030204" pitchFamily="18" charset="0"/>
                                <a:ea typeface="等线" panose="02010600030101010101" pitchFamily="2" charset="-122"/>
                                <a:cs typeface="Times New Roman" panose="02020603050405020304" pitchFamily="18" charset="0"/>
                              </a:rPr>
                              <m:t>𝐿</m:t>
                            </m:r>
                          </m:e>
                        </m:acc>
                      </m:e>
                      <m:sup>
                        <m:r>
                          <a:rPr lang="en-US" altLang="zh-CN" i="1">
                            <a:latin typeface="Cambria Math" panose="02040503050406030204" pitchFamily="18" charset="0"/>
                            <a:ea typeface="等线" panose="02010600030101010101" pitchFamily="2" charset="-122"/>
                            <a:cs typeface="Times New Roman" panose="02020603050405020304" pitchFamily="18" charset="0"/>
                          </a:rPr>
                          <m:t>𝑠</m:t>
                        </m:r>
                        <m:r>
                          <a:rPr lang="en-US" altLang="zh-CN" i="1">
                            <a:latin typeface="Cambria Math" panose="02040503050406030204" pitchFamily="18" charset="0"/>
                            <a:ea typeface="等线" panose="02010600030101010101" pitchFamily="2" charset="-122"/>
                            <a:cs typeface="Times New Roman" panose="02020603050405020304" pitchFamily="18" charset="0"/>
                          </a:rPr>
                          <m:t>∎</m:t>
                        </m:r>
                      </m:sup>
                    </m:sSup>
                    <m:r>
                      <m:rPr>
                        <m:sty m:val="p"/>
                      </m:rPr>
                      <a:rPr lang="en-US" altLang="zh-CN">
                        <a:latin typeface="Cambria Math" panose="02040503050406030204" pitchFamily="18" charset="0"/>
                        <a:ea typeface="等线" panose="02010600030101010101" pitchFamily="2" charset="-122"/>
                        <a:cs typeface="Times New Roman" panose="02020603050405020304" pitchFamily="18" charset="0"/>
                      </a:rPr>
                      <m:t>f</m:t>
                    </m:r>
                  </m:oMath>
                </a14:m>
                <a:r>
                  <a:rPr lang="en-US" altLang="zh-CN" b="1" dirty="0">
                    <a:latin typeface="Times New Roman" panose="02020603050405020304" pitchFamily="18" charset="0"/>
                    <a:ea typeface="等线" panose="02010600030101010101" pitchFamily="2" charset="-122"/>
                  </a:rPr>
                  <a:t> </a:t>
                </a:r>
                <a:endParaRPr lang="zh-CN" altLang="en-US" dirty="0"/>
              </a:p>
            </p:txBody>
          </p:sp>
        </mc:Choice>
        <mc:Fallback xmlns="">
          <p:sp>
            <p:nvSpPr>
              <p:cNvPr id="5" name="矩形 4">
                <a:extLst>
                  <a:ext uri="{FF2B5EF4-FFF2-40B4-BE49-F238E27FC236}">
                    <a16:creationId xmlns:a16="http://schemas.microsoft.com/office/drawing/2014/main" id="{DEBB992A-3D9B-48A8-90EA-BA8688C15DC9}"/>
                  </a:ext>
                </a:extLst>
              </p:cNvPr>
              <p:cNvSpPr>
                <a:spLocks noRot="1" noChangeAspect="1" noMove="1" noResize="1" noEditPoints="1" noAdjustHandles="1" noChangeArrowheads="1" noChangeShapeType="1" noTextEdit="1"/>
              </p:cNvSpPr>
              <p:nvPr/>
            </p:nvSpPr>
            <p:spPr>
              <a:xfrm>
                <a:off x="2707228" y="6258114"/>
                <a:ext cx="6089809" cy="484941"/>
              </a:xfrm>
              <a:prstGeom prst="rect">
                <a:avLst/>
              </a:prstGeom>
              <a:blipFill>
                <a:blip r:embed="rId4"/>
                <a:stretch>
                  <a:fillRect l="-200" b="-25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xmlns="" id="{93E76A39-1CCD-462B-8538-040AF1D5ADA9}"/>
                  </a:ext>
                </a:extLst>
              </p:cNvPr>
              <p:cNvSpPr/>
              <p:nvPr/>
            </p:nvSpPr>
            <p:spPr>
              <a:xfrm>
                <a:off x="2378456" y="5833185"/>
                <a:ext cx="5190106" cy="38244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1" i="0" smtClean="0">
                          <a:latin typeface="Cambria Math" panose="02040503050406030204" pitchFamily="18" charset="0"/>
                        </a:rPr>
                        <m:t> </m:t>
                      </m:r>
                      <m:r>
                        <a:rPr lang="en-US" altLang="zh-CN" b="1" i="0" smtClean="0">
                          <a:latin typeface="Cambria Math" panose="02040503050406030204" pitchFamily="18" charset="0"/>
                        </a:rPr>
                        <m:t>𝐬𝐭𝐞𝐩𝟏</m:t>
                      </m:r>
                      <m:r>
                        <a:rPr lang="en-US" altLang="zh-CN" b="0" i="0" smtClean="0">
                          <a:latin typeface="Cambria Math" panose="02040503050406030204" pitchFamily="18" charset="0"/>
                        </a:rPr>
                        <m:t>:</m:t>
                      </m:r>
                      <m:sSub>
                        <m:sSubPr>
                          <m:ctrlPr>
                            <a:rPr lang="zh-CN" altLang="en-US" i="1">
                              <a:latin typeface="Cambria Math"/>
                            </a:rPr>
                          </m:ctrlPr>
                        </m:sSubPr>
                        <m:e>
                          <m:r>
                            <a:rPr lang="zh-CN" altLang="en-US" i="1">
                              <a:latin typeface="Cambria Math" panose="02040503050406030204" pitchFamily="18" charset="0"/>
                            </a:rPr>
                            <m:t>𝑚𝑖𝑛</m:t>
                          </m:r>
                        </m:e>
                        <m:sub>
                          <m:r>
                            <a:rPr lang="zh-CN" altLang="en-US" i="1">
                              <a:latin typeface="Cambria Math" panose="02040503050406030204" pitchFamily="18" charset="0"/>
                            </a:rPr>
                            <m:t>𝛬</m:t>
                          </m:r>
                        </m:sub>
                      </m:sSub>
                      <m:sSubSup>
                        <m:sSubSupPr>
                          <m:ctrlPr>
                            <a:rPr lang="zh-CN" altLang="en-US" i="1">
                              <a:latin typeface="Cambria Math"/>
                            </a:rPr>
                          </m:ctrlPr>
                        </m:sSubSupPr>
                        <m:e>
                          <m:d>
                            <m:dPr>
                              <m:begChr m:val="‖"/>
                              <m:endChr m:val="‖"/>
                              <m:ctrlPr>
                                <a:rPr lang="zh-CN" altLang="en-US" i="1">
                                  <a:latin typeface="Cambria Math"/>
                                </a:rPr>
                              </m:ctrlPr>
                            </m:dPr>
                            <m:e>
                              <m:sSup>
                                <m:sSupPr>
                                  <m:ctrlPr>
                                    <a:rPr lang="zh-CN" altLang="en-US" i="1">
                                      <a:latin typeface="Cambria Math"/>
                                    </a:rPr>
                                  </m:ctrlPr>
                                </m:sSupPr>
                                <m:e>
                                  <m:acc>
                                    <m:accPr>
                                      <m:chr m:val="̅"/>
                                      <m:ctrlPr>
                                        <a:rPr lang="zh-CN" altLang="en-US" i="1">
                                          <a:latin typeface="Cambria Math"/>
                                        </a:rPr>
                                      </m:ctrlPr>
                                    </m:accPr>
                                    <m:e>
                                      <m:r>
                                        <a:rPr lang="zh-CN" altLang="en-US" i="1">
                                          <a:latin typeface="Cambria Math" panose="02040503050406030204" pitchFamily="18" charset="0"/>
                                        </a:rPr>
                                        <m:t>𝐿</m:t>
                                      </m:r>
                                    </m:e>
                                  </m:acc>
                                </m:e>
                                <m:sup>
                                  <m:r>
                                    <a:rPr lang="zh-CN" altLang="en-US" i="1">
                                      <a:latin typeface="Cambria Math" panose="02040503050406030204" pitchFamily="18" charset="0"/>
                                    </a:rPr>
                                    <m:t>𝑠</m:t>
                                  </m:r>
                                </m:sup>
                              </m:sSup>
                              <m:r>
                                <a:rPr lang="zh-CN" altLang="en-US" i="0">
                                  <a:latin typeface="Cambria Math" panose="02040503050406030204" pitchFamily="18" charset="0"/>
                                </a:rPr>
                                <m:t>−</m:t>
                              </m:r>
                              <m:sSup>
                                <m:sSupPr>
                                  <m:ctrlPr>
                                    <a:rPr lang="zh-CN" altLang="en-US" i="1">
                                      <a:latin typeface="Cambria Math"/>
                                    </a:rPr>
                                  </m:ctrlPr>
                                </m:sSupPr>
                                <m:e>
                                  <m:r>
                                    <a:rPr lang="zh-CN" altLang="en-US" i="1">
                                      <a:latin typeface="Cambria Math" panose="02040503050406030204" pitchFamily="18" charset="0"/>
                                    </a:rPr>
                                    <m:t>𝐿</m:t>
                                  </m:r>
                                </m:e>
                                <m:sup>
                                  <m:r>
                                    <a:rPr lang="zh-CN" altLang="en-US" i="1">
                                      <a:latin typeface="Cambria Math" panose="02040503050406030204" pitchFamily="18" charset="0"/>
                                    </a:rPr>
                                    <m:t>𝑠</m:t>
                                  </m:r>
                                </m:sup>
                              </m:sSup>
                            </m:e>
                          </m:d>
                        </m:e>
                        <m:sub>
                          <m:r>
                            <a:rPr lang="zh-CN" altLang="en-US" i="1">
                              <a:latin typeface="Cambria Math" panose="02040503050406030204" pitchFamily="18" charset="0"/>
                            </a:rPr>
                            <m:t>𝐹</m:t>
                          </m:r>
                        </m:sub>
                        <m:sup>
                          <m:r>
                            <a:rPr lang="zh-CN" altLang="en-US" i="0">
                              <a:latin typeface="Cambria Math" panose="02040503050406030204" pitchFamily="18" charset="0"/>
                            </a:rPr>
                            <m:t>2</m:t>
                          </m:r>
                        </m:sup>
                      </m:sSubSup>
                      <m:r>
                        <a:rPr lang="zh-CN" altLang="en-US" i="0">
                          <a:latin typeface="Cambria Math" panose="02040503050406030204" pitchFamily="18" charset="0"/>
                        </a:rPr>
                        <m:t>=</m:t>
                      </m:r>
                      <m:sSubSup>
                        <m:sSubSupPr>
                          <m:ctrlPr>
                            <a:rPr lang="zh-CN" altLang="en-US" i="1">
                              <a:latin typeface="Cambria Math"/>
                            </a:rPr>
                          </m:ctrlPr>
                        </m:sSubSupPr>
                        <m:e>
                          <m:d>
                            <m:dPr>
                              <m:begChr m:val="‖"/>
                              <m:endChr m:val="‖"/>
                              <m:ctrlPr>
                                <a:rPr lang="zh-CN" altLang="en-US" i="1">
                                  <a:latin typeface="Cambria Math"/>
                                </a:rPr>
                              </m:ctrlPr>
                            </m:dPr>
                            <m:e>
                              <m:sSup>
                                <m:sSupPr>
                                  <m:ctrlPr>
                                    <a:rPr lang="zh-CN" altLang="en-US" i="1">
                                      <a:latin typeface="Cambria Math"/>
                                    </a:rPr>
                                  </m:ctrlPr>
                                </m:sSupPr>
                                <m:e>
                                  <m:acc>
                                    <m:accPr>
                                      <m:chr m:val="̅"/>
                                      <m:ctrlPr>
                                        <a:rPr lang="zh-CN" altLang="en-US" i="1">
                                          <a:latin typeface="Cambria Math"/>
                                        </a:rPr>
                                      </m:ctrlPr>
                                    </m:accPr>
                                    <m:e>
                                      <m:r>
                                        <a:rPr lang="zh-CN" altLang="en-US" i="1">
                                          <a:latin typeface="Cambria Math" panose="02040503050406030204" pitchFamily="18" charset="0"/>
                                        </a:rPr>
                                        <m:t>𝛷</m:t>
                                      </m:r>
                                    </m:e>
                                  </m:acc>
                                </m:e>
                                <m:sup>
                                  <m:r>
                                    <a:rPr lang="zh-CN" altLang="en-US" i="1">
                                      <a:latin typeface="Cambria Math" panose="02040503050406030204" pitchFamily="18" charset="0"/>
                                    </a:rPr>
                                    <m:t>𝑠</m:t>
                                  </m:r>
                                </m:sup>
                              </m:sSup>
                              <m:r>
                                <a:rPr lang="zh-CN" altLang="en-US" i="1">
                                  <a:latin typeface="Cambria Math" panose="02040503050406030204" pitchFamily="18" charset="0"/>
                                </a:rPr>
                                <m:t>𝛬</m:t>
                              </m:r>
                              <m:sSup>
                                <m:sSupPr>
                                  <m:ctrlPr>
                                    <a:rPr lang="zh-CN" altLang="en-US" i="1">
                                      <a:latin typeface="Cambria Math"/>
                                    </a:rPr>
                                  </m:ctrlPr>
                                </m:sSupPr>
                                <m:e>
                                  <m:d>
                                    <m:dPr>
                                      <m:ctrlPr>
                                        <a:rPr lang="zh-CN" altLang="en-US" i="1">
                                          <a:latin typeface="Cambria Math"/>
                                        </a:rPr>
                                      </m:ctrlPr>
                                    </m:dPr>
                                    <m:e>
                                      <m:sSup>
                                        <m:sSupPr>
                                          <m:ctrlPr>
                                            <a:rPr lang="zh-CN" altLang="en-US" i="1">
                                              <a:latin typeface="Cambria Math"/>
                                            </a:rPr>
                                          </m:ctrlPr>
                                        </m:sSupPr>
                                        <m:e>
                                          <m:acc>
                                            <m:accPr>
                                              <m:chr m:val="̅"/>
                                              <m:ctrlPr>
                                                <a:rPr lang="zh-CN" altLang="en-US" i="1">
                                                  <a:latin typeface="Cambria Math"/>
                                                </a:rPr>
                                              </m:ctrlPr>
                                            </m:accPr>
                                            <m:e>
                                              <m:r>
                                                <a:rPr lang="zh-CN" altLang="en-US" i="1">
                                                  <a:latin typeface="Cambria Math" panose="02040503050406030204" pitchFamily="18" charset="0"/>
                                                </a:rPr>
                                                <m:t>𝛷</m:t>
                                              </m:r>
                                            </m:e>
                                          </m:acc>
                                        </m:e>
                                        <m:sup>
                                          <m:r>
                                            <a:rPr lang="zh-CN" altLang="en-US" i="1">
                                              <a:latin typeface="Cambria Math" panose="02040503050406030204" pitchFamily="18" charset="0"/>
                                            </a:rPr>
                                            <m:t>𝑠</m:t>
                                          </m:r>
                                        </m:sup>
                                      </m:sSup>
                                    </m:e>
                                  </m:d>
                                </m:e>
                                <m:sup>
                                  <m:r>
                                    <a:rPr lang="zh-CN" altLang="en-US" i="1">
                                      <a:latin typeface="Cambria Math" panose="02040503050406030204" pitchFamily="18" charset="0"/>
                                    </a:rPr>
                                    <m:t>𝑇</m:t>
                                  </m:r>
                                </m:sup>
                              </m:sSup>
                              <m:r>
                                <a:rPr lang="zh-CN" altLang="en-US" i="0">
                                  <a:latin typeface="Cambria Math" panose="02040503050406030204" pitchFamily="18" charset="0"/>
                                </a:rPr>
                                <m:t>−</m:t>
                              </m:r>
                              <m:sSup>
                                <m:sSupPr>
                                  <m:ctrlPr>
                                    <a:rPr lang="zh-CN" altLang="en-US" i="1">
                                      <a:latin typeface="Cambria Math"/>
                                    </a:rPr>
                                  </m:ctrlPr>
                                </m:sSupPr>
                                <m:e>
                                  <m:r>
                                    <a:rPr lang="zh-CN" altLang="en-US" i="1">
                                      <a:latin typeface="Cambria Math" panose="02040503050406030204" pitchFamily="18" charset="0"/>
                                    </a:rPr>
                                    <m:t>𝐿</m:t>
                                  </m:r>
                                </m:e>
                                <m:sup>
                                  <m:r>
                                    <a:rPr lang="zh-CN" altLang="en-US" i="1">
                                      <a:latin typeface="Cambria Math" panose="02040503050406030204" pitchFamily="18" charset="0"/>
                                    </a:rPr>
                                    <m:t>𝑠</m:t>
                                  </m:r>
                                </m:sup>
                              </m:sSup>
                            </m:e>
                          </m:d>
                        </m:e>
                        <m:sub>
                          <m:r>
                            <a:rPr lang="zh-CN" altLang="en-US" i="1">
                              <a:latin typeface="Cambria Math" panose="02040503050406030204" pitchFamily="18" charset="0"/>
                            </a:rPr>
                            <m:t>𝐹</m:t>
                          </m:r>
                        </m:sub>
                        <m:sup>
                          <m:r>
                            <a:rPr lang="zh-CN" altLang="en-US" i="0">
                              <a:latin typeface="Cambria Math" panose="02040503050406030204" pitchFamily="18" charset="0"/>
                            </a:rPr>
                            <m:t>2</m:t>
                          </m:r>
                        </m:sup>
                      </m:sSubSup>
                    </m:oMath>
                  </m:oMathPara>
                </a14:m>
                <a:endParaRPr lang="zh-CN" altLang="en-US" dirty="0"/>
              </a:p>
            </p:txBody>
          </p:sp>
        </mc:Choice>
        <mc:Fallback xmlns="">
          <p:sp>
            <p:nvSpPr>
              <p:cNvPr id="6" name="矩形 5">
                <a:extLst>
                  <a:ext uri="{FF2B5EF4-FFF2-40B4-BE49-F238E27FC236}">
                    <a16:creationId xmlns:a16="http://schemas.microsoft.com/office/drawing/2014/main" id="{93E76A39-1CCD-462B-8538-040AF1D5ADA9}"/>
                  </a:ext>
                </a:extLst>
              </p:cNvPr>
              <p:cNvSpPr>
                <a:spLocks noRot="1" noChangeAspect="1" noMove="1" noResize="1" noEditPoints="1" noAdjustHandles="1" noChangeArrowheads="1" noChangeShapeType="1" noTextEdit="1"/>
              </p:cNvSpPr>
              <p:nvPr/>
            </p:nvSpPr>
            <p:spPr>
              <a:xfrm>
                <a:off x="2378456" y="5833185"/>
                <a:ext cx="5190106" cy="382440"/>
              </a:xfrm>
              <a:prstGeom prst="rect">
                <a:avLst/>
              </a:prstGeom>
              <a:blipFill>
                <a:blip r:embed="rId5"/>
                <a:stretch>
                  <a:fillRect b="-9524"/>
                </a:stretch>
              </a:blipFill>
            </p:spPr>
            <p:txBody>
              <a:bodyPr/>
              <a:lstStyle/>
              <a:p>
                <a:r>
                  <a:rPr lang="zh-CN" altLang="en-US">
                    <a:noFill/>
                  </a:rPr>
                  <a:t> </a:t>
                </a:r>
              </a:p>
            </p:txBody>
          </p:sp>
        </mc:Fallback>
      </mc:AlternateContent>
      <p:sp>
        <p:nvSpPr>
          <p:cNvPr id="7" name="矩形 6">
            <a:extLst>
              <a:ext uri="{FF2B5EF4-FFF2-40B4-BE49-F238E27FC236}">
                <a16:creationId xmlns:a16="http://schemas.microsoft.com/office/drawing/2014/main" xmlns="" id="{C2C847D0-643D-4FA7-B6C0-F12CDCC87942}"/>
              </a:ext>
            </a:extLst>
          </p:cNvPr>
          <p:cNvSpPr/>
          <p:nvPr/>
        </p:nvSpPr>
        <p:spPr>
          <a:xfrm>
            <a:off x="7724472" y="6215625"/>
            <a:ext cx="1050322" cy="5684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Tm="1886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39012"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itchFamily="34" charset="-122"/>
                <a:ea typeface="微软雅黑" pitchFamily="34" charset="-122"/>
              </a:rPr>
              <a:t>域间共享字典学习基本框架</a:t>
            </a:r>
          </a:p>
        </p:txBody>
      </p:sp>
      <p:grpSp>
        <p:nvGrpSpPr>
          <p:cNvPr id="3"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9478108" y="6268915"/>
            <a:ext cx="2018567" cy="589086"/>
            <a:chOff x="9868845" y="-64101"/>
            <a:chExt cx="826630" cy="549275"/>
          </a:xfrm>
        </p:grpSpPr>
        <p:sp>
          <p:nvSpPr>
            <p:cNvPr id="16" name="矩形 15"/>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3"/>
            <p:cNvSpPr txBox="1"/>
            <p:nvPr/>
          </p:nvSpPr>
          <p:spPr>
            <a:xfrm>
              <a:off x="9989121" y="10481"/>
              <a:ext cx="586078" cy="405717"/>
            </a:xfrm>
            <a:prstGeom prst="rect">
              <a:avLst/>
            </a:prstGeom>
            <a:noFill/>
          </p:spPr>
          <p:txBody>
            <a:bodyPr wrap="square" rtlCol="0">
              <a:spAutoFit/>
            </a:bodyPr>
            <a:lstStyle/>
            <a:p>
              <a:pPr algn="ctr"/>
              <a:r>
                <a:rPr lang="zh-CN" altLang="en-US" sz="2000" b="1" dirty="0">
                  <a:solidFill>
                    <a:schemeClr val="bg1"/>
                  </a:solidFill>
                  <a:latin typeface="微软雅黑" pitchFamily="34" charset="-122"/>
                  <a:ea typeface="微软雅黑" pitchFamily="34" charset="-122"/>
                </a:rPr>
                <a:t>实验方案</a:t>
              </a:r>
            </a:p>
          </p:txBody>
        </p:sp>
      </p:grpSp>
      <p:pic>
        <p:nvPicPr>
          <p:cNvPr id="11" name="图片 10">
            <a:extLst>
              <a:ext uri="{FF2B5EF4-FFF2-40B4-BE49-F238E27FC236}">
                <a16:creationId xmlns:a16="http://schemas.microsoft.com/office/drawing/2014/main" xmlns="" id="{0CFA6750-3693-4383-985E-A5C847A45C06}"/>
              </a:ext>
            </a:extLst>
          </p:cNvPr>
          <p:cNvPicPr/>
          <p:nvPr/>
        </p:nvPicPr>
        <p:blipFill>
          <a:blip r:embed="rId3">
            <a:extLst>
              <a:ext uri="{28A0092B-C50C-407E-A947-70E740481C1C}">
                <a14:useLocalDpi xmlns:a14="http://schemas.microsoft.com/office/drawing/2010/main" val="0"/>
              </a:ext>
            </a:extLst>
          </a:blip>
          <a:stretch>
            <a:fillRect/>
          </a:stretch>
        </p:blipFill>
        <p:spPr>
          <a:xfrm>
            <a:off x="1746607" y="860095"/>
            <a:ext cx="8476179" cy="4778248"/>
          </a:xfrm>
          <a:prstGeom prst="rect">
            <a:avLst/>
          </a:prstGeom>
          <a:ln>
            <a:solidFill>
              <a:schemeClr val="bg1">
                <a:lumMod val="95000"/>
              </a:schemeClr>
            </a:solidFill>
          </a:ln>
          <a:effectLst>
            <a:glow rad="63500">
              <a:schemeClr val="accent1">
                <a:satMod val="175000"/>
                <a:alpha val="40000"/>
              </a:schemeClr>
            </a:glow>
          </a:effectLst>
        </p:spPr>
      </p:pic>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xmlns="" id="{A45A1CE9-6C8D-44E6-8BE8-D554A6DBF3A8}"/>
                  </a:ext>
                </a:extLst>
              </p:cNvPr>
              <p:cNvSpPr/>
              <p:nvPr/>
            </p:nvSpPr>
            <p:spPr>
              <a:xfrm>
                <a:off x="1850107" y="5902973"/>
                <a:ext cx="7478072" cy="63658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a:rPr>
                          </m:ctrlPr>
                        </m:sSubPr>
                        <m:e>
                          <m:r>
                            <a:rPr lang="zh-CN" altLang="en-US" i="1">
                              <a:latin typeface="Cambria Math" panose="02040503050406030204" pitchFamily="18" charset="0"/>
                            </a:rPr>
                            <m:t>𝑚𝑖𝑛</m:t>
                          </m:r>
                        </m:e>
                        <m:sub>
                          <m:r>
                            <a:rPr lang="zh-CN" altLang="en-US" i="1">
                              <a:latin typeface="Cambria Math" panose="02040503050406030204" pitchFamily="18" charset="0"/>
                            </a:rPr>
                            <m:t>𝐵</m:t>
                          </m:r>
                          <m:r>
                            <a:rPr lang="zh-CN" altLang="en-US" i="0">
                              <a:latin typeface="Cambria Math" panose="02040503050406030204" pitchFamily="18" charset="0"/>
                            </a:rPr>
                            <m:t>,</m:t>
                          </m:r>
                          <m:r>
                            <a:rPr lang="zh-CN" altLang="en-US" i="1">
                              <a:latin typeface="Cambria Math" panose="02040503050406030204" pitchFamily="18" charset="0"/>
                            </a:rPr>
                            <m:t>𝑆</m:t>
                          </m:r>
                        </m:sub>
                      </m:sSub>
                      <m:sSubSup>
                        <m:sSubSupPr>
                          <m:ctrlPr>
                            <a:rPr lang="zh-CN" altLang="en-US" i="1">
                              <a:latin typeface="Cambria Math"/>
                            </a:rPr>
                          </m:ctrlPr>
                        </m:sSubSupPr>
                        <m:e>
                          <m:d>
                            <m:dPr>
                              <m:begChr m:val="‖"/>
                              <m:endChr m:val="‖"/>
                              <m:ctrlPr>
                                <a:rPr lang="zh-CN" altLang="en-US" i="1">
                                  <a:latin typeface="Cambria Math"/>
                                </a:rPr>
                              </m:ctrlPr>
                            </m:dPr>
                            <m:e>
                              <m:r>
                                <m:rPr>
                                  <m:sty m:val="p"/>
                                </m:rPr>
                                <a:rPr lang="zh-CN" altLang="en-US" i="0">
                                  <a:latin typeface="Cambria Math" panose="02040503050406030204" pitchFamily="18" charset="0"/>
                                </a:rPr>
                                <m:t>X</m:t>
                              </m:r>
                              <m:r>
                                <a:rPr lang="zh-CN" altLang="en-US" i="0">
                                  <a:latin typeface="Cambria Math" panose="02040503050406030204" pitchFamily="18" charset="0"/>
                                </a:rPr>
                                <m:t>−</m:t>
                              </m:r>
                              <m:r>
                                <m:rPr>
                                  <m:sty m:val="p"/>
                                </m:rPr>
                                <a:rPr lang="zh-CN" altLang="en-US" i="0">
                                  <a:latin typeface="Cambria Math" panose="02040503050406030204" pitchFamily="18" charset="0"/>
                                </a:rPr>
                                <m:t>BS</m:t>
                              </m:r>
                            </m:e>
                          </m:d>
                        </m:e>
                        <m:sub>
                          <m:r>
                            <a:rPr lang="zh-CN" altLang="en-US" i="1">
                              <a:latin typeface="Cambria Math" panose="02040503050406030204" pitchFamily="18" charset="0"/>
                            </a:rPr>
                            <m:t>𝐹</m:t>
                          </m:r>
                        </m:sub>
                        <m:sup>
                          <m:r>
                            <a:rPr lang="zh-CN" altLang="en-US" i="0">
                              <a:latin typeface="Cambria Math" panose="02040503050406030204" pitchFamily="18" charset="0"/>
                            </a:rPr>
                            <m:t>2</m:t>
                          </m:r>
                        </m:sup>
                      </m:sSubSup>
                      <m:r>
                        <a:rPr lang="zh-CN" altLang="en-US" i="0">
                          <a:latin typeface="Cambria Math" panose="02040503050406030204" pitchFamily="18" charset="0"/>
                        </a:rPr>
                        <m:t>+</m:t>
                      </m:r>
                      <m:r>
                        <a:rPr lang="zh-CN" altLang="en-US" i="1">
                          <a:latin typeface="Cambria Math" panose="02040503050406030204" pitchFamily="18" charset="0"/>
                        </a:rPr>
                        <m:t>𝛼</m:t>
                      </m:r>
                      <m:r>
                        <a:rPr lang="zh-CN" altLang="en-US" i="1">
                          <a:latin typeface="Cambria Math" panose="02040503050406030204" pitchFamily="18" charset="0"/>
                        </a:rPr>
                        <m:t>𝑡𝑟</m:t>
                      </m:r>
                      <m:d>
                        <m:dPr>
                          <m:ctrlPr>
                            <a:rPr lang="zh-CN" altLang="en-US" i="1">
                              <a:latin typeface="Cambria Math"/>
                            </a:rPr>
                          </m:ctrlPr>
                        </m:dPr>
                        <m:e>
                          <m:r>
                            <m:rPr>
                              <m:sty m:val="p"/>
                            </m:rPr>
                            <a:rPr lang="zh-CN" altLang="en-US" i="0">
                              <a:latin typeface="Cambria Math" panose="02040503050406030204" pitchFamily="18" charset="0"/>
                            </a:rPr>
                            <m:t>SM</m:t>
                          </m:r>
                          <m:sSup>
                            <m:sSupPr>
                              <m:ctrlPr>
                                <a:rPr lang="zh-CN" altLang="en-US" i="1">
                                  <a:latin typeface="Cambria Math"/>
                                </a:rPr>
                              </m:ctrlPr>
                            </m:sSupPr>
                            <m:e>
                              <m:r>
                                <m:rPr>
                                  <m:sty m:val="p"/>
                                </m:rPr>
                                <a:rPr lang="zh-CN" altLang="en-US" i="0">
                                  <a:latin typeface="Cambria Math" panose="02040503050406030204" pitchFamily="18" charset="0"/>
                                </a:rPr>
                                <m:t>S</m:t>
                              </m:r>
                            </m:e>
                            <m:sup>
                              <m:r>
                                <m:rPr>
                                  <m:sty m:val="p"/>
                                </m:rPr>
                                <a:rPr lang="zh-CN" altLang="en-US" i="0">
                                  <a:latin typeface="Cambria Math" panose="02040503050406030204" pitchFamily="18" charset="0"/>
                                </a:rPr>
                                <m:t>T</m:t>
                              </m:r>
                            </m:sup>
                          </m:sSup>
                        </m:e>
                      </m:d>
                      <m:r>
                        <a:rPr lang="zh-CN" altLang="en-US" i="0">
                          <a:latin typeface="Cambria Math" panose="02040503050406030204" pitchFamily="18" charset="0"/>
                        </a:rPr>
                        <m:t>+</m:t>
                      </m:r>
                      <m:r>
                        <a:rPr lang="zh-CN" altLang="en-US" i="1">
                          <a:latin typeface="Cambria Math" panose="02040503050406030204" pitchFamily="18" charset="0"/>
                        </a:rPr>
                        <m:t>𝛽</m:t>
                      </m:r>
                      <m:r>
                        <a:rPr lang="zh-CN" altLang="en-US" i="1">
                          <a:latin typeface="Cambria Math" panose="02040503050406030204" pitchFamily="18" charset="0"/>
                        </a:rPr>
                        <m:t>𝑡𝑟</m:t>
                      </m:r>
                      <m:d>
                        <m:dPr>
                          <m:ctrlPr>
                            <a:rPr lang="zh-CN" altLang="en-US" i="1">
                              <a:latin typeface="Cambria Math"/>
                            </a:rPr>
                          </m:ctrlPr>
                        </m:dPr>
                        <m:e>
                          <m:r>
                            <m:rPr>
                              <m:sty m:val="p"/>
                            </m:rPr>
                            <a:rPr lang="zh-CN" altLang="en-US" i="0">
                              <a:latin typeface="Cambria Math" panose="02040503050406030204" pitchFamily="18" charset="0"/>
                            </a:rPr>
                            <m:t>S</m:t>
                          </m:r>
                          <m:sSup>
                            <m:sSupPr>
                              <m:ctrlPr>
                                <a:rPr lang="zh-CN" altLang="en-US" i="1">
                                  <a:latin typeface="Cambria Math"/>
                                </a:rPr>
                              </m:ctrlPr>
                            </m:sSupPr>
                            <m:e>
                              <m:sSup>
                                <m:sSupPr>
                                  <m:ctrlPr>
                                    <a:rPr lang="zh-CN" altLang="en-US" i="1">
                                      <a:latin typeface="Cambria Math"/>
                                    </a:rPr>
                                  </m:ctrlPr>
                                </m:sSupPr>
                                <m:e>
                                  <m:acc>
                                    <m:accPr>
                                      <m:chr m:val="̅"/>
                                      <m:ctrlPr>
                                        <a:rPr lang="zh-CN" altLang="en-US" i="1">
                                          <a:latin typeface="Cambria Math"/>
                                        </a:rPr>
                                      </m:ctrlPr>
                                    </m:accPr>
                                    <m:e>
                                      <m:r>
                                        <m:rPr>
                                          <m:sty m:val="p"/>
                                        </m:rPr>
                                        <a:rPr lang="zh-CN" altLang="en-US" i="0">
                                          <a:latin typeface="Cambria Math" panose="02040503050406030204" pitchFamily="18" charset="0"/>
                                        </a:rPr>
                                        <m:t>L</m:t>
                                      </m:r>
                                    </m:e>
                                  </m:acc>
                                </m:e>
                                <m:sup>
                                  <m:r>
                                    <m:rPr>
                                      <m:sty m:val="p"/>
                                    </m:rPr>
                                    <a:rPr lang="zh-CN" altLang="en-US" i="0">
                                      <a:latin typeface="Cambria Math" panose="02040503050406030204" pitchFamily="18" charset="0"/>
                                    </a:rPr>
                                    <m:t>s</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t</m:t>
                                  </m:r>
                                </m:sup>
                              </m:sSup>
                              <m:r>
                                <m:rPr>
                                  <m:sty m:val="p"/>
                                </m:rPr>
                                <a:rPr lang="zh-CN" altLang="en-US" i="0">
                                  <a:latin typeface="Cambria Math" panose="02040503050406030204" pitchFamily="18" charset="0"/>
                                </a:rPr>
                                <m:t>S</m:t>
                              </m:r>
                            </m:e>
                            <m:sup>
                              <m:r>
                                <m:rPr>
                                  <m:sty m:val="p"/>
                                </m:rPr>
                                <a:rPr lang="zh-CN" altLang="en-US" i="0">
                                  <a:latin typeface="Cambria Math" panose="02040503050406030204" pitchFamily="18" charset="0"/>
                                </a:rPr>
                                <m:t>T</m:t>
                              </m:r>
                            </m:sup>
                          </m:sSup>
                        </m:e>
                      </m:d>
                      <m:r>
                        <a:rPr lang="zh-CN" altLang="en-US" i="0">
                          <a:latin typeface="Cambria Math" panose="02040503050406030204" pitchFamily="18" charset="0"/>
                        </a:rPr>
                        <m:t>+</m:t>
                      </m:r>
                      <m:r>
                        <a:rPr lang="zh-CN" altLang="en-US" i="1">
                          <a:latin typeface="Cambria Math" panose="02040503050406030204" pitchFamily="18" charset="0"/>
                        </a:rPr>
                        <m:t>𝛾</m:t>
                      </m:r>
                      <m:nary>
                        <m:naryPr>
                          <m:chr m:val="∑"/>
                          <m:limLoc m:val="subSup"/>
                          <m:ctrlPr>
                            <a:rPr lang="zh-CN" altLang="en-US" i="1">
                              <a:latin typeface="Cambria Math"/>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𝑛</m:t>
                          </m:r>
                        </m:sup>
                        <m:e>
                          <m:sSub>
                            <m:sSubPr>
                              <m:ctrlPr>
                                <a:rPr lang="zh-CN" altLang="en-US" i="1">
                                  <a:latin typeface="Cambria Math"/>
                                </a:rPr>
                              </m:ctrlPr>
                            </m:sSubPr>
                            <m:e>
                              <m:d>
                                <m:dPr>
                                  <m:begChr m:val="‖"/>
                                  <m:endChr m:val="‖"/>
                                  <m:ctrlPr>
                                    <a:rPr lang="zh-CN" altLang="en-US" i="1">
                                      <a:latin typeface="Cambria Math"/>
                                    </a:rPr>
                                  </m:ctrlPr>
                                </m:dPr>
                                <m:e>
                                  <m:sSub>
                                    <m:sSubPr>
                                      <m:ctrlPr>
                                        <a:rPr lang="zh-CN" altLang="en-US" i="1">
                                          <a:latin typeface="Cambria Math"/>
                                        </a:rPr>
                                      </m:ctrlPr>
                                    </m:sSubPr>
                                    <m:e>
                                      <m:r>
                                        <a:rPr lang="zh-CN" altLang="en-US" i="1">
                                          <a:latin typeface="Cambria Math" panose="02040503050406030204" pitchFamily="18" charset="0"/>
                                        </a:rPr>
                                        <m:t>𝑠</m:t>
                                      </m:r>
                                    </m:e>
                                    <m:sub>
                                      <m:r>
                                        <a:rPr lang="zh-CN" altLang="en-US" i="1">
                                          <a:latin typeface="Cambria Math" panose="02040503050406030204" pitchFamily="18" charset="0"/>
                                        </a:rPr>
                                        <m:t>𝑖</m:t>
                                      </m:r>
                                    </m:sub>
                                  </m:sSub>
                                </m:e>
                              </m:d>
                            </m:e>
                            <m:sub>
                              <m:r>
                                <a:rPr lang="zh-CN" altLang="en-US" i="0">
                                  <a:latin typeface="Cambria Math" panose="02040503050406030204" pitchFamily="18" charset="0"/>
                                </a:rPr>
                                <m:t>1</m:t>
                              </m:r>
                            </m:sub>
                          </m:sSub>
                        </m:e>
                      </m:nary>
                    </m:oMath>
                  </m:oMathPara>
                </a14:m>
                <a:endParaRPr lang="zh-CN" altLang="en-US" dirty="0"/>
              </a:p>
            </p:txBody>
          </p:sp>
        </mc:Choice>
        <mc:Fallback xmlns="">
          <p:sp>
            <p:nvSpPr>
              <p:cNvPr id="2" name="矩形 1">
                <a:extLst>
                  <a:ext uri="{FF2B5EF4-FFF2-40B4-BE49-F238E27FC236}">
                    <a16:creationId xmlns:a16="http://schemas.microsoft.com/office/drawing/2014/main" id="{A45A1CE9-6C8D-44E6-8BE8-D554A6DBF3A8}"/>
                  </a:ext>
                </a:extLst>
              </p:cNvPr>
              <p:cNvSpPr>
                <a:spLocks noRot="1" noChangeAspect="1" noMove="1" noResize="1" noEditPoints="1" noAdjustHandles="1" noChangeArrowheads="1" noChangeShapeType="1" noTextEdit="1"/>
              </p:cNvSpPr>
              <p:nvPr/>
            </p:nvSpPr>
            <p:spPr>
              <a:xfrm>
                <a:off x="1850107" y="5902973"/>
                <a:ext cx="7478072" cy="636585"/>
              </a:xfrm>
              <a:prstGeom prst="rect">
                <a:avLst/>
              </a:prstGeom>
              <a:blipFill>
                <a:blip r:embed="rId4"/>
                <a:stretch>
                  <a:fillRect/>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xmlns="" id="{73AC4EE6-A363-4388-BC55-44251FDCB100}"/>
              </a:ext>
            </a:extLst>
          </p:cNvPr>
          <p:cNvSpPr/>
          <p:nvPr/>
        </p:nvSpPr>
        <p:spPr>
          <a:xfrm>
            <a:off x="4397342" y="5980085"/>
            <a:ext cx="1160980" cy="48235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xmlns="" id="{83C97635-ED7E-4DCB-B318-042F90039534}"/>
              </a:ext>
            </a:extLst>
          </p:cNvPr>
          <p:cNvSpPr/>
          <p:nvPr/>
        </p:nvSpPr>
        <p:spPr>
          <a:xfrm>
            <a:off x="5794625" y="5980085"/>
            <a:ext cx="1345914" cy="482359"/>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Tree>
  </p:cSld>
  <p:clrMapOvr>
    <a:masterClrMapping/>
  </p:clrMapOvr>
  <p:transition spd="slow" advTm="14051">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301752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itchFamily="34" charset="-122"/>
                <a:ea typeface="微软雅黑" pitchFamily="34" charset="-122"/>
              </a:rPr>
              <a:t>可行性分析</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圆角矩形 10"/>
          <p:cNvSpPr/>
          <p:nvPr/>
        </p:nvSpPr>
        <p:spPr>
          <a:xfrm>
            <a:off x="968901" y="1023975"/>
            <a:ext cx="937844" cy="914640"/>
          </a:xfrm>
          <a:prstGeom prst="roundRect">
            <a:avLst>
              <a:gd name="adj" fmla="val 16670"/>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dirty="0"/>
          </a:p>
        </p:txBody>
      </p:sp>
      <p:sp>
        <p:nvSpPr>
          <p:cNvPr id="12" name="任意多边形 11"/>
          <p:cNvSpPr/>
          <p:nvPr/>
        </p:nvSpPr>
        <p:spPr>
          <a:xfrm>
            <a:off x="1988820" y="1124300"/>
            <a:ext cx="8574077" cy="866484"/>
          </a:xfrm>
          <a:custGeom>
            <a:avLst/>
            <a:gdLst>
              <a:gd name="connsiteX0" fmla="*/ 0 w 6692053"/>
              <a:gd name="connsiteY0" fmla="*/ 225823 h 1354666"/>
              <a:gd name="connsiteX1" fmla="*/ 225823 w 6692053"/>
              <a:gd name="connsiteY1" fmla="*/ 0 h 1354666"/>
              <a:gd name="connsiteX2" fmla="*/ 6466230 w 6692053"/>
              <a:gd name="connsiteY2" fmla="*/ 0 h 1354666"/>
              <a:gd name="connsiteX3" fmla="*/ 6692053 w 6692053"/>
              <a:gd name="connsiteY3" fmla="*/ 225823 h 1354666"/>
              <a:gd name="connsiteX4" fmla="*/ 6692053 w 6692053"/>
              <a:gd name="connsiteY4" fmla="*/ 1128843 h 1354666"/>
              <a:gd name="connsiteX5" fmla="*/ 6466230 w 6692053"/>
              <a:gd name="connsiteY5" fmla="*/ 1354666 h 1354666"/>
              <a:gd name="connsiteX6" fmla="*/ 225823 w 6692053"/>
              <a:gd name="connsiteY6" fmla="*/ 1354666 h 1354666"/>
              <a:gd name="connsiteX7" fmla="*/ 0 w 6692053"/>
              <a:gd name="connsiteY7" fmla="*/ 1128843 h 1354666"/>
              <a:gd name="connsiteX8" fmla="*/ 0 w 6692053"/>
              <a:gd name="connsiteY8" fmla="*/ 225823 h 135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92053" h="1354666">
                <a:moveTo>
                  <a:pt x="0" y="225823"/>
                </a:moveTo>
                <a:cubicBezTo>
                  <a:pt x="0" y="101104"/>
                  <a:pt x="101104" y="0"/>
                  <a:pt x="225823" y="0"/>
                </a:cubicBezTo>
                <a:lnTo>
                  <a:pt x="6466230" y="0"/>
                </a:lnTo>
                <a:cubicBezTo>
                  <a:pt x="6590949" y="0"/>
                  <a:pt x="6692053" y="101104"/>
                  <a:pt x="6692053" y="225823"/>
                </a:cubicBezTo>
                <a:lnTo>
                  <a:pt x="6692053" y="1128843"/>
                </a:lnTo>
                <a:cubicBezTo>
                  <a:pt x="6692053" y="1253562"/>
                  <a:pt x="6590949" y="1354666"/>
                  <a:pt x="6466230" y="1354666"/>
                </a:cubicBezTo>
                <a:lnTo>
                  <a:pt x="225823" y="1354666"/>
                </a:lnTo>
                <a:cubicBezTo>
                  <a:pt x="101104" y="1354666"/>
                  <a:pt x="0" y="1253562"/>
                  <a:pt x="0" y="1128843"/>
                </a:cubicBezTo>
                <a:lnTo>
                  <a:pt x="0" y="225823"/>
                </a:lnTo>
                <a:close/>
              </a:path>
            </a:pathLst>
          </a:custGeom>
          <a:solidFill>
            <a:schemeClr val="bg1"/>
          </a:solidFill>
          <a:ln w="2540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4845" tIns="364845" rIns="364845" bIns="364845" numCol="1" spcCol="1270" anchor="ctr" anchorCtr="0">
            <a:noAutofit/>
          </a:bodyPr>
          <a:lstStyle/>
          <a:p>
            <a:pPr lvl="0" algn="ctr" defTabSz="1866900">
              <a:lnSpc>
                <a:spcPct val="90000"/>
              </a:lnSpc>
              <a:spcBef>
                <a:spcPct val="0"/>
              </a:spcBef>
              <a:spcAft>
                <a:spcPct val="35000"/>
              </a:spcAft>
            </a:pPr>
            <a:endParaRPr lang="zh-CN" altLang="en-US" sz="4400" kern="1200"/>
          </a:p>
        </p:txBody>
      </p:sp>
      <p:sp>
        <p:nvSpPr>
          <p:cNvPr id="14" name="任意多边形 13"/>
          <p:cNvSpPr/>
          <p:nvPr/>
        </p:nvSpPr>
        <p:spPr>
          <a:xfrm>
            <a:off x="1945148" y="2458798"/>
            <a:ext cx="8713489" cy="1057748"/>
          </a:xfrm>
          <a:custGeom>
            <a:avLst/>
            <a:gdLst>
              <a:gd name="connsiteX0" fmla="*/ 0 w 6692053"/>
              <a:gd name="connsiteY0" fmla="*/ 225823 h 1354666"/>
              <a:gd name="connsiteX1" fmla="*/ 225823 w 6692053"/>
              <a:gd name="connsiteY1" fmla="*/ 0 h 1354666"/>
              <a:gd name="connsiteX2" fmla="*/ 6466230 w 6692053"/>
              <a:gd name="connsiteY2" fmla="*/ 0 h 1354666"/>
              <a:gd name="connsiteX3" fmla="*/ 6692053 w 6692053"/>
              <a:gd name="connsiteY3" fmla="*/ 225823 h 1354666"/>
              <a:gd name="connsiteX4" fmla="*/ 6692053 w 6692053"/>
              <a:gd name="connsiteY4" fmla="*/ 1128843 h 1354666"/>
              <a:gd name="connsiteX5" fmla="*/ 6466230 w 6692053"/>
              <a:gd name="connsiteY5" fmla="*/ 1354666 h 1354666"/>
              <a:gd name="connsiteX6" fmla="*/ 225823 w 6692053"/>
              <a:gd name="connsiteY6" fmla="*/ 1354666 h 1354666"/>
              <a:gd name="connsiteX7" fmla="*/ 0 w 6692053"/>
              <a:gd name="connsiteY7" fmla="*/ 1128843 h 1354666"/>
              <a:gd name="connsiteX8" fmla="*/ 0 w 6692053"/>
              <a:gd name="connsiteY8" fmla="*/ 225823 h 135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92053" h="1354666">
                <a:moveTo>
                  <a:pt x="0" y="225823"/>
                </a:moveTo>
                <a:cubicBezTo>
                  <a:pt x="0" y="101104"/>
                  <a:pt x="101104" y="0"/>
                  <a:pt x="225823" y="0"/>
                </a:cubicBezTo>
                <a:lnTo>
                  <a:pt x="6466230" y="0"/>
                </a:lnTo>
                <a:cubicBezTo>
                  <a:pt x="6590949" y="0"/>
                  <a:pt x="6692053" y="101104"/>
                  <a:pt x="6692053" y="225823"/>
                </a:cubicBezTo>
                <a:lnTo>
                  <a:pt x="6692053" y="1128843"/>
                </a:lnTo>
                <a:cubicBezTo>
                  <a:pt x="6692053" y="1253562"/>
                  <a:pt x="6590949" y="1354666"/>
                  <a:pt x="6466230" y="1354666"/>
                </a:cubicBezTo>
                <a:lnTo>
                  <a:pt x="225823" y="1354666"/>
                </a:lnTo>
                <a:cubicBezTo>
                  <a:pt x="101104" y="1354666"/>
                  <a:pt x="0" y="1253562"/>
                  <a:pt x="0" y="1128843"/>
                </a:cubicBezTo>
                <a:lnTo>
                  <a:pt x="0" y="225823"/>
                </a:lnTo>
                <a:close/>
              </a:path>
            </a:pathLst>
          </a:custGeom>
          <a:solidFill>
            <a:schemeClr val="bg1"/>
          </a:solidFill>
          <a:ln w="2540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4845" tIns="364845" rIns="364845" bIns="364845" numCol="1" spcCol="1270" anchor="ctr" anchorCtr="0">
            <a:noAutofit/>
          </a:bodyPr>
          <a:lstStyle/>
          <a:p>
            <a:pPr lvl="0" algn="ctr" defTabSz="1866900">
              <a:lnSpc>
                <a:spcPct val="90000"/>
              </a:lnSpc>
              <a:spcBef>
                <a:spcPct val="0"/>
              </a:spcBef>
              <a:spcAft>
                <a:spcPct val="35000"/>
              </a:spcAft>
            </a:pPr>
            <a:endParaRPr lang="zh-CN" altLang="en-US" sz="4200" kern="1200"/>
          </a:p>
        </p:txBody>
      </p:sp>
      <p:sp>
        <p:nvSpPr>
          <p:cNvPr id="17" name="圆角矩形 16"/>
          <p:cNvSpPr/>
          <p:nvPr/>
        </p:nvSpPr>
        <p:spPr>
          <a:xfrm>
            <a:off x="892144" y="2458798"/>
            <a:ext cx="937844" cy="914640"/>
          </a:xfrm>
          <a:prstGeom prst="roundRect">
            <a:avLst>
              <a:gd name="adj" fmla="val 16670"/>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dirty="0"/>
          </a:p>
        </p:txBody>
      </p:sp>
      <p:sp>
        <p:nvSpPr>
          <p:cNvPr id="18" name="任意多边形 17"/>
          <p:cNvSpPr/>
          <p:nvPr/>
        </p:nvSpPr>
        <p:spPr>
          <a:xfrm>
            <a:off x="1956834" y="4087835"/>
            <a:ext cx="8721662" cy="798864"/>
          </a:xfrm>
          <a:custGeom>
            <a:avLst/>
            <a:gdLst>
              <a:gd name="connsiteX0" fmla="*/ 0 w 6692053"/>
              <a:gd name="connsiteY0" fmla="*/ 225823 h 1354666"/>
              <a:gd name="connsiteX1" fmla="*/ 225823 w 6692053"/>
              <a:gd name="connsiteY1" fmla="*/ 0 h 1354666"/>
              <a:gd name="connsiteX2" fmla="*/ 6466230 w 6692053"/>
              <a:gd name="connsiteY2" fmla="*/ 0 h 1354666"/>
              <a:gd name="connsiteX3" fmla="*/ 6692053 w 6692053"/>
              <a:gd name="connsiteY3" fmla="*/ 225823 h 1354666"/>
              <a:gd name="connsiteX4" fmla="*/ 6692053 w 6692053"/>
              <a:gd name="connsiteY4" fmla="*/ 1128843 h 1354666"/>
              <a:gd name="connsiteX5" fmla="*/ 6466230 w 6692053"/>
              <a:gd name="connsiteY5" fmla="*/ 1354666 h 1354666"/>
              <a:gd name="connsiteX6" fmla="*/ 225823 w 6692053"/>
              <a:gd name="connsiteY6" fmla="*/ 1354666 h 1354666"/>
              <a:gd name="connsiteX7" fmla="*/ 0 w 6692053"/>
              <a:gd name="connsiteY7" fmla="*/ 1128843 h 1354666"/>
              <a:gd name="connsiteX8" fmla="*/ 0 w 6692053"/>
              <a:gd name="connsiteY8" fmla="*/ 225823 h 135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92053" h="1354666">
                <a:moveTo>
                  <a:pt x="0" y="225823"/>
                </a:moveTo>
                <a:cubicBezTo>
                  <a:pt x="0" y="101104"/>
                  <a:pt x="101104" y="0"/>
                  <a:pt x="225823" y="0"/>
                </a:cubicBezTo>
                <a:lnTo>
                  <a:pt x="6466230" y="0"/>
                </a:lnTo>
                <a:cubicBezTo>
                  <a:pt x="6590949" y="0"/>
                  <a:pt x="6692053" y="101104"/>
                  <a:pt x="6692053" y="225823"/>
                </a:cubicBezTo>
                <a:lnTo>
                  <a:pt x="6692053" y="1128843"/>
                </a:lnTo>
                <a:cubicBezTo>
                  <a:pt x="6692053" y="1253562"/>
                  <a:pt x="6590949" y="1354666"/>
                  <a:pt x="6466230" y="1354666"/>
                </a:cubicBezTo>
                <a:lnTo>
                  <a:pt x="225823" y="1354666"/>
                </a:lnTo>
                <a:cubicBezTo>
                  <a:pt x="101104" y="1354666"/>
                  <a:pt x="0" y="1253562"/>
                  <a:pt x="0" y="1128843"/>
                </a:cubicBezTo>
                <a:lnTo>
                  <a:pt x="0" y="225823"/>
                </a:lnTo>
                <a:close/>
              </a:path>
            </a:pathLst>
          </a:custGeom>
          <a:solidFill>
            <a:schemeClr val="bg1"/>
          </a:solidFill>
          <a:ln w="2540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4845" tIns="364845" rIns="364845" bIns="364845" numCol="1" spcCol="1270" anchor="ctr" anchorCtr="0">
            <a:noAutofit/>
          </a:bodyPr>
          <a:lstStyle/>
          <a:p>
            <a:pPr lvl="0" algn="ctr" defTabSz="1866900">
              <a:lnSpc>
                <a:spcPct val="90000"/>
              </a:lnSpc>
              <a:spcBef>
                <a:spcPct val="0"/>
              </a:spcBef>
              <a:spcAft>
                <a:spcPct val="35000"/>
              </a:spcAft>
            </a:pPr>
            <a:endParaRPr lang="zh-CN" altLang="en-US" sz="4200" kern="1200"/>
          </a:p>
        </p:txBody>
      </p:sp>
      <p:sp>
        <p:nvSpPr>
          <p:cNvPr id="19" name="圆角矩形 18"/>
          <p:cNvSpPr/>
          <p:nvPr/>
        </p:nvSpPr>
        <p:spPr>
          <a:xfrm>
            <a:off x="869997" y="4033953"/>
            <a:ext cx="937844" cy="868784"/>
          </a:xfrm>
          <a:prstGeom prst="roundRect">
            <a:avLst>
              <a:gd name="adj" fmla="val 16670"/>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任意多边形 19"/>
          <p:cNvSpPr/>
          <p:nvPr/>
        </p:nvSpPr>
        <p:spPr>
          <a:xfrm>
            <a:off x="1948661" y="5215680"/>
            <a:ext cx="8721662" cy="1165269"/>
          </a:xfrm>
          <a:custGeom>
            <a:avLst/>
            <a:gdLst>
              <a:gd name="connsiteX0" fmla="*/ 0 w 6692053"/>
              <a:gd name="connsiteY0" fmla="*/ 225823 h 1354666"/>
              <a:gd name="connsiteX1" fmla="*/ 225823 w 6692053"/>
              <a:gd name="connsiteY1" fmla="*/ 0 h 1354666"/>
              <a:gd name="connsiteX2" fmla="*/ 6466230 w 6692053"/>
              <a:gd name="connsiteY2" fmla="*/ 0 h 1354666"/>
              <a:gd name="connsiteX3" fmla="*/ 6692053 w 6692053"/>
              <a:gd name="connsiteY3" fmla="*/ 225823 h 1354666"/>
              <a:gd name="connsiteX4" fmla="*/ 6692053 w 6692053"/>
              <a:gd name="connsiteY4" fmla="*/ 1128843 h 1354666"/>
              <a:gd name="connsiteX5" fmla="*/ 6466230 w 6692053"/>
              <a:gd name="connsiteY5" fmla="*/ 1354666 h 1354666"/>
              <a:gd name="connsiteX6" fmla="*/ 225823 w 6692053"/>
              <a:gd name="connsiteY6" fmla="*/ 1354666 h 1354666"/>
              <a:gd name="connsiteX7" fmla="*/ 0 w 6692053"/>
              <a:gd name="connsiteY7" fmla="*/ 1128843 h 1354666"/>
              <a:gd name="connsiteX8" fmla="*/ 0 w 6692053"/>
              <a:gd name="connsiteY8" fmla="*/ 225823 h 135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92053" h="1354666">
                <a:moveTo>
                  <a:pt x="0" y="225823"/>
                </a:moveTo>
                <a:cubicBezTo>
                  <a:pt x="0" y="101104"/>
                  <a:pt x="101104" y="0"/>
                  <a:pt x="225823" y="0"/>
                </a:cubicBezTo>
                <a:lnTo>
                  <a:pt x="6466230" y="0"/>
                </a:lnTo>
                <a:cubicBezTo>
                  <a:pt x="6590949" y="0"/>
                  <a:pt x="6692053" y="101104"/>
                  <a:pt x="6692053" y="225823"/>
                </a:cubicBezTo>
                <a:lnTo>
                  <a:pt x="6692053" y="1128843"/>
                </a:lnTo>
                <a:cubicBezTo>
                  <a:pt x="6692053" y="1253562"/>
                  <a:pt x="6590949" y="1354666"/>
                  <a:pt x="6466230" y="1354666"/>
                </a:cubicBezTo>
                <a:lnTo>
                  <a:pt x="225823" y="1354666"/>
                </a:lnTo>
                <a:cubicBezTo>
                  <a:pt x="101104" y="1354666"/>
                  <a:pt x="0" y="1253562"/>
                  <a:pt x="0" y="1128843"/>
                </a:cubicBezTo>
                <a:lnTo>
                  <a:pt x="0" y="225823"/>
                </a:lnTo>
                <a:close/>
              </a:path>
            </a:pathLst>
          </a:custGeom>
          <a:solidFill>
            <a:schemeClr val="bg1"/>
          </a:solidFill>
          <a:ln w="2540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4845" tIns="364845" rIns="364845" bIns="364845" numCol="1" spcCol="1270" anchor="ctr" anchorCtr="0">
            <a:noAutofit/>
          </a:bodyPr>
          <a:lstStyle/>
          <a:p>
            <a:pPr lvl="0" algn="ctr" defTabSz="1866900">
              <a:lnSpc>
                <a:spcPct val="90000"/>
              </a:lnSpc>
              <a:spcBef>
                <a:spcPct val="0"/>
              </a:spcBef>
              <a:spcAft>
                <a:spcPct val="35000"/>
              </a:spcAft>
            </a:pPr>
            <a:endParaRPr lang="zh-CN" altLang="en-US" sz="4200" kern="1200"/>
          </a:p>
        </p:txBody>
      </p:sp>
      <p:sp>
        <p:nvSpPr>
          <p:cNvPr id="21" name="圆角矩形 20"/>
          <p:cNvSpPr/>
          <p:nvPr/>
        </p:nvSpPr>
        <p:spPr>
          <a:xfrm>
            <a:off x="809952" y="5468776"/>
            <a:ext cx="1020035" cy="782604"/>
          </a:xfrm>
          <a:prstGeom prst="roundRect">
            <a:avLst>
              <a:gd name="adj" fmla="val 16670"/>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Freeform 10"/>
          <p:cNvSpPr>
            <a:spLocks noEditPoints="1"/>
          </p:cNvSpPr>
          <p:nvPr/>
        </p:nvSpPr>
        <p:spPr bwMode="auto">
          <a:xfrm>
            <a:off x="996517" y="5510404"/>
            <a:ext cx="602614" cy="602355"/>
          </a:xfrm>
          <a:custGeom>
            <a:avLst/>
            <a:gdLst>
              <a:gd name="T0" fmla="*/ 88 w 109"/>
              <a:gd name="T1" fmla="*/ 75 h 112"/>
              <a:gd name="T2" fmla="*/ 63 w 109"/>
              <a:gd name="T3" fmla="*/ 84 h 112"/>
              <a:gd name="T4" fmla="*/ 74 w 109"/>
              <a:gd name="T5" fmla="*/ 71 h 112"/>
              <a:gd name="T6" fmla="*/ 76 w 109"/>
              <a:gd name="T7" fmla="*/ 21 h 112"/>
              <a:gd name="T8" fmla="*/ 62 w 109"/>
              <a:gd name="T9" fmla="*/ 72 h 112"/>
              <a:gd name="T10" fmla="*/ 68 w 109"/>
              <a:gd name="T11" fmla="*/ 13 h 112"/>
              <a:gd name="T12" fmla="*/ 62 w 109"/>
              <a:gd name="T13" fmla="*/ 22 h 112"/>
              <a:gd name="T14" fmla="*/ 62 w 109"/>
              <a:gd name="T15" fmla="*/ 33 h 112"/>
              <a:gd name="T16" fmla="*/ 53 w 109"/>
              <a:gd name="T17" fmla="*/ 27 h 112"/>
              <a:gd name="T18" fmla="*/ 6 w 109"/>
              <a:gd name="T19" fmla="*/ 28 h 112"/>
              <a:gd name="T20" fmla="*/ 4 w 109"/>
              <a:gd name="T21" fmla="*/ 31 h 112"/>
              <a:gd name="T22" fmla="*/ 0 w 109"/>
              <a:gd name="T23" fmla="*/ 42 h 112"/>
              <a:gd name="T24" fmla="*/ 5 w 109"/>
              <a:gd name="T25" fmla="*/ 109 h 112"/>
              <a:gd name="T26" fmla="*/ 44 w 109"/>
              <a:gd name="T27" fmla="*/ 112 h 112"/>
              <a:gd name="T28" fmla="*/ 68 w 109"/>
              <a:gd name="T29" fmla="*/ 109 h 112"/>
              <a:gd name="T30" fmla="*/ 109 w 109"/>
              <a:gd name="T31" fmla="*/ 104 h 112"/>
              <a:gd name="T32" fmla="*/ 105 w 109"/>
              <a:gd name="T33" fmla="*/ 37 h 112"/>
              <a:gd name="T34" fmla="*/ 103 w 109"/>
              <a:gd name="T35" fmla="*/ 28 h 112"/>
              <a:gd name="T36" fmla="*/ 96 w 109"/>
              <a:gd name="T37" fmla="*/ 15 h 112"/>
              <a:gd name="T38" fmla="*/ 96 w 109"/>
              <a:gd name="T39" fmla="*/ 15 h 112"/>
              <a:gd name="T40" fmla="*/ 76 w 109"/>
              <a:gd name="T41" fmla="*/ 13 h 112"/>
              <a:gd name="T42" fmla="*/ 76 w 109"/>
              <a:gd name="T43" fmla="*/ 5 h 112"/>
              <a:gd name="T44" fmla="*/ 70 w 109"/>
              <a:gd name="T45" fmla="*/ 1 h 112"/>
              <a:gd name="T46" fmla="*/ 53 w 109"/>
              <a:gd name="T47" fmla="*/ 27 h 112"/>
              <a:gd name="T48" fmla="*/ 48 w 109"/>
              <a:gd name="T49" fmla="*/ 106 h 112"/>
              <a:gd name="T50" fmla="*/ 51 w 109"/>
              <a:gd name="T51" fmla="*/ 98 h 112"/>
              <a:gd name="T52" fmla="*/ 61 w 109"/>
              <a:gd name="T53" fmla="*/ 98 h 112"/>
              <a:gd name="T54" fmla="*/ 64 w 109"/>
              <a:gd name="T55" fmla="*/ 105 h 112"/>
              <a:gd name="T56" fmla="*/ 59 w 109"/>
              <a:gd name="T57" fmla="*/ 101 h 112"/>
              <a:gd name="T58" fmla="*/ 53 w 109"/>
              <a:gd name="T59" fmla="*/ 101 h 112"/>
              <a:gd name="T60" fmla="*/ 45 w 109"/>
              <a:gd name="T61" fmla="*/ 69 h 112"/>
              <a:gd name="T62" fmla="*/ 17 w 109"/>
              <a:gd name="T63" fmla="*/ 69 h 112"/>
              <a:gd name="T64" fmla="*/ 15 w 109"/>
              <a:gd name="T65" fmla="*/ 65 h 112"/>
              <a:gd name="T66" fmla="*/ 46 w 109"/>
              <a:gd name="T67" fmla="*/ 65 h 112"/>
              <a:gd name="T68" fmla="*/ 45 w 109"/>
              <a:gd name="T69" fmla="*/ 69 h 112"/>
              <a:gd name="T70" fmla="*/ 31 w 109"/>
              <a:gd name="T71" fmla="*/ 57 h 112"/>
              <a:gd name="T72" fmla="*/ 14 w 109"/>
              <a:gd name="T73" fmla="*/ 58 h 112"/>
              <a:gd name="T74" fmla="*/ 31 w 109"/>
              <a:gd name="T75" fmla="*/ 53 h 112"/>
              <a:gd name="T76" fmla="*/ 47 w 109"/>
              <a:gd name="T77" fmla="*/ 58 h 112"/>
              <a:gd name="T78" fmla="*/ 45 w 109"/>
              <a:gd name="T79" fmla="*/ 50 h 112"/>
              <a:gd name="T80" fmla="*/ 17 w 109"/>
              <a:gd name="T81" fmla="*/ 50 h 112"/>
              <a:gd name="T82" fmla="*/ 15 w 109"/>
              <a:gd name="T83" fmla="*/ 46 h 112"/>
              <a:gd name="T84" fmla="*/ 46 w 109"/>
              <a:gd name="T85" fmla="*/ 46 h 112"/>
              <a:gd name="T86" fmla="*/ 45 w 109"/>
              <a:gd name="T87" fmla="*/ 50 h 112"/>
              <a:gd name="T88" fmla="*/ 31 w 109"/>
              <a:gd name="T89" fmla="*/ 37 h 112"/>
              <a:gd name="T90" fmla="*/ 14 w 109"/>
              <a:gd name="T91" fmla="*/ 39 h 112"/>
              <a:gd name="T92" fmla="*/ 31 w 109"/>
              <a:gd name="T93" fmla="*/ 34 h 112"/>
              <a:gd name="T94" fmla="*/ 47 w 109"/>
              <a:gd name="T95" fmla="*/ 39 h 112"/>
              <a:gd name="T96" fmla="*/ 96 w 109"/>
              <a:gd name="T97" fmla="*/ 32 h 112"/>
              <a:gd name="T98" fmla="*/ 92 w 109"/>
              <a:gd name="T99" fmla="*/ 83 h 112"/>
              <a:gd name="T100" fmla="*/ 74 w 109"/>
              <a:gd name="T101" fmla="*/ 87 h 112"/>
              <a:gd name="T102" fmla="*/ 78 w 109"/>
              <a:gd name="T103" fmla="*/ 89 h 112"/>
              <a:gd name="T104" fmla="*/ 99 w 109"/>
              <a:gd name="T105" fmla="*/ 33 h 112"/>
              <a:gd name="T106" fmla="*/ 31 w 109"/>
              <a:gd name="T107" fmla="*/ 28 h 112"/>
              <a:gd name="T108" fmla="*/ 51 w 109"/>
              <a:gd name="T109" fmla="*/ 93 h 112"/>
              <a:gd name="T110" fmla="*/ 11 w 109"/>
              <a:gd name="T111" fmla="*/ 93 h 112"/>
              <a:gd name="T112" fmla="*/ 31 w 109"/>
              <a:gd name="T113" fmla="*/ 2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9" h="112">
                <a:moveTo>
                  <a:pt x="88" y="20"/>
                </a:moveTo>
                <a:cubicBezTo>
                  <a:pt x="88" y="75"/>
                  <a:pt x="88" y="75"/>
                  <a:pt x="88" y="75"/>
                </a:cubicBezTo>
                <a:cubicBezTo>
                  <a:pt x="81" y="76"/>
                  <a:pt x="75" y="78"/>
                  <a:pt x="70" y="80"/>
                </a:cubicBezTo>
                <a:cubicBezTo>
                  <a:pt x="68" y="81"/>
                  <a:pt x="66" y="82"/>
                  <a:pt x="63" y="84"/>
                </a:cubicBezTo>
                <a:cubicBezTo>
                  <a:pt x="64" y="82"/>
                  <a:pt x="65" y="81"/>
                  <a:pt x="66" y="80"/>
                </a:cubicBezTo>
                <a:cubicBezTo>
                  <a:pt x="68" y="76"/>
                  <a:pt x="71" y="74"/>
                  <a:pt x="74" y="71"/>
                </a:cubicBezTo>
                <a:cubicBezTo>
                  <a:pt x="75" y="71"/>
                  <a:pt x="76" y="70"/>
                  <a:pt x="76" y="68"/>
                </a:cubicBezTo>
                <a:cubicBezTo>
                  <a:pt x="76" y="21"/>
                  <a:pt x="76" y="21"/>
                  <a:pt x="76" y="21"/>
                </a:cubicBezTo>
                <a:cubicBezTo>
                  <a:pt x="80" y="20"/>
                  <a:pt x="84" y="20"/>
                  <a:pt x="88" y="20"/>
                </a:cubicBezTo>
                <a:close/>
                <a:moveTo>
                  <a:pt x="62" y="72"/>
                </a:moveTo>
                <a:cubicBezTo>
                  <a:pt x="64" y="70"/>
                  <a:pt x="66" y="68"/>
                  <a:pt x="68" y="66"/>
                </a:cubicBezTo>
                <a:cubicBezTo>
                  <a:pt x="68" y="13"/>
                  <a:pt x="68" y="13"/>
                  <a:pt x="68" y="13"/>
                </a:cubicBezTo>
                <a:cubicBezTo>
                  <a:pt x="67" y="14"/>
                  <a:pt x="66" y="15"/>
                  <a:pt x="65" y="17"/>
                </a:cubicBezTo>
                <a:cubicBezTo>
                  <a:pt x="64" y="19"/>
                  <a:pt x="63" y="20"/>
                  <a:pt x="62" y="22"/>
                </a:cubicBezTo>
                <a:cubicBezTo>
                  <a:pt x="62" y="32"/>
                  <a:pt x="62" y="32"/>
                  <a:pt x="62" y="32"/>
                </a:cubicBezTo>
                <a:cubicBezTo>
                  <a:pt x="62" y="33"/>
                  <a:pt x="62" y="33"/>
                  <a:pt x="62" y="33"/>
                </a:cubicBezTo>
                <a:cubicBezTo>
                  <a:pt x="62" y="72"/>
                  <a:pt x="62" y="72"/>
                  <a:pt x="62" y="72"/>
                </a:cubicBezTo>
                <a:close/>
                <a:moveTo>
                  <a:pt x="53" y="27"/>
                </a:moveTo>
                <a:cubicBezTo>
                  <a:pt x="45" y="23"/>
                  <a:pt x="38" y="22"/>
                  <a:pt x="31" y="22"/>
                </a:cubicBezTo>
                <a:cubicBezTo>
                  <a:pt x="22" y="22"/>
                  <a:pt x="14" y="24"/>
                  <a:pt x="6" y="28"/>
                </a:cubicBezTo>
                <a:cubicBezTo>
                  <a:pt x="5" y="29"/>
                  <a:pt x="4" y="30"/>
                  <a:pt x="4" y="31"/>
                </a:cubicBezTo>
                <a:cubicBezTo>
                  <a:pt x="4" y="31"/>
                  <a:pt x="4" y="31"/>
                  <a:pt x="4" y="31"/>
                </a:cubicBezTo>
                <a:cubicBezTo>
                  <a:pt x="4" y="37"/>
                  <a:pt x="4" y="37"/>
                  <a:pt x="4" y="37"/>
                </a:cubicBezTo>
                <a:cubicBezTo>
                  <a:pt x="2" y="37"/>
                  <a:pt x="0" y="39"/>
                  <a:pt x="0" y="42"/>
                </a:cubicBezTo>
                <a:cubicBezTo>
                  <a:pt x="0" y="104"/>
                  <a:pt x="0" y="104"/>
                  <a:pt x="0" y="104"/>
                </a:cubicBezTo>
                <a:cubicBezTo>
                  <a:pt x="0" y="106"/>
                  <a:pt x="2" y="109"/>
                  <a:pt x="5" y="109"/>
                </a:cubicBezTo>
                <a:cubicBezTo>
                  <a:pt x="44" y="109"/>
                  <a:pt x="44" y="109"/>
                  <a:pt x="44" y="109"/>
                </a:cubicBezTo>
                <a:cubicBezTo>
                  <a:pt x="44" y="112"/>
                  <a:pt x="44" y="112"/>
                  <a:pt x="44" y="112"/>
                </a:cubicBezTo>
                <a:cubicBezTo>
                  <a:pt x="68" y="112"/>
                  <a:pt x="68" y="112"/>
                  <a:pt x="68" y="112"/>
                </a:cubicBezTo>
                <a:cubicBezTo>
                  <a:pt x="68" y="109"/>
                  <a:pt x="68" y="109"/>
                  <a:pt x="68" y="109"/>
                </a:cubicBezTo>
                <a:cubicBezTo>
                  <a:pt x="104" y="109"/>
                  <a:pt x="104" y="109"/>
                  <a:pt x="104" y="109"/>
                </a:cubicBezTo>
                <a:cubicBezTo>
                  <a:pt x="107" y="109"/>
                  <a:pt x="109" y="106"/>
                  <a:pt x="109" y="104"/>
                </a:cubicBezTo>
                <a:cubicBezTo>
                  <a:pt x="109" y="42"/>
                  <a:pt x="109" y="42"/>
                  <a:pt x="109" y="42"/>
                </a:cubicBezTo>
                <a:cubicBezTo>
                  <a:pt x="109" y="39"/>
                  <a:pt x="107" y="37"/>
                  <a:pt x="105" y="37"/>
                </a:cubicBezTo>
                <a:cubicBezTo>
                  <a:pt x="105" y="31"/>
                  <a:pt x="105" y="31"/>
                  <a:pt x="105" y="31"/>
                </a:cubicBezTo>
                <a:cubicBezTo>
                  <a:pt x="105" y="30"/>
                  <a:pt x="104" y="29"/>
                  <a:pt x="103" y="28"/>
                </a:cubicBezTo>
                <a:cubicBezTo>
                  <a:pt x="101" y="27"/>
                  <a:pt x="98" y="26"/>
                  <a:pt x="96" y="25"/>
                </a:cubicBezTo>
                <a:cubicBezTo>
                  <a:pt x="96" y="15"/>
                  <a:pt x="96" y="15"/>
                  <a:pt x="96" y="15"/>
                </a:cubicBezTo>
                <a:cubicBezTo>
                  <a:pt x="96" y="15"/>
                  <a:pt x="96" y="15"/>
                  <a:pt x="96" y="15"/>
                </a:cubicBezTo>
                <a:cubicBezTo>
                  <a:pt x="96" y="15"/>
                  <a:pt x="96" y="15"/>
                  <a:pt x="96" y="15"/>
                </a:cubicBezTo>
                <a:cubicBezTo>
                  <a:pt x="96" y="13"/>
                  <a:pt x="94" y="11"/>
                  <a:pt x="92" y="11"/>
                </a:cubicBezTo>
                <a:cubicBezTo>
                  <a:pt x="86" y="12"/>
                  <a:pt x="81" y="12"/>
                  <a:pt x="76" y="13"/>
                </a:cubicBezTo>
                <a:cubicBezTo>
                  <a:pt x="76" y="5"/>
                  <a:pt x="76" y="5"/>
                  <a:pt x="76" y="5"/>
                </a:cubicBezTo>
                <a:cubicBezTo>
                  <a:pt x="76" y="5"/>
                  <a:pt x="76" y="5"/>
                  <a:pt x="76" y="5"/>
                </a:cubicBezTo>
                <a:cubicBezTo>
                  <a:pt x="76" y="4"/>
                  <a:pt x="76" y="3"/>
                  <a:pt x="75" y="3"/>
                </a:cubicBezTo>
                <a:cubicBezTo>
                  <a:pt x="74" y="1"/>
                  <a:pt x="72" y="0"/>
                  <a:pt x="70" y="1"/>
                </a:cubicBezTo>
                <a:cubicBezTo>
                  <a:pt x="65" y="4"/>
                  <a:pt x="61" y="8"/>
                  <a:pt x="58" y="13"/>
                </a:cubicBezTo>
                <a:cubicBezTo>
                  <a:pt x="56" y="17"/>
                  <a:pt x="54" y="21"/>
                  <a:pt x="53" y="27"/>
                </a:cubicBezTo>
                <a:close/>
                <a:moveTo>
                  <a:pt x="50" y="105"/>
                </a:moveTo>
                <a:cubicBezTo>
                  <a:pt x="50" y="106"/>
                  <a:pt x="49" y="106"/>
                  <a:pt x="48" y="106"/>
                </a:cubicBezTo>
                <a:cubicBezTo>
                  <a:pt x="47" y="105"/>
                  <a:pt x="46" y="104"/>
                  <a:pt x="47" y="103"/>
                </a:cubicBezTo>
                <a:cubicBezTo>
                  <a:pt x="48" y="100"/>
                  <a:pt x="49" y="99"/>
                  <a:pt x="51" y="98"/>
                </a:cubicBezTo>
                <a:cubicBezTo>
                  <a:pt x="53" y="96"/>
                  <a:pt x="55" y="96"/>
                  <a:pt x="56" y="96"/>
                </a:cubicBezTo>
                <a:cubicBezTo>
                  <a:pt x="58" y="96"/>
                  <a:pt x="60" y="97"/>
                  <a:pt x="61" y="98"/>
                </a:cubicBezTo>
                <a:cubicBezTo>
                  <a:pt x="63" y="99"/>
                  <a:pt x="64" y="101"/>
                  <a:pt x="65" y="103"/>
                </a:cubicBezTo>
                <a:cubicBezTo>
                  <a:pt x="65" y="104"/>
                  <a:pt x="65" y="105"/>
                  <a:pt x="64" y="105"/>
                </a:cubicBezTo>
                <a:cubicBezTo>
                  <a:pt x="63" y="106"/>
                  <a:pt x="61" y="105"/>
                  <a:pt x="61" y="104"/>
                </a:cubicBezTo>
                <a:cubicBezTo>
                  <a:pt x="61" y="103"/>
                  <a:pt x="60" y="102"/>
                  <a:pt x="59" y="101"/>
                </a:cubicBezTo>
                <a:cubicBezTo>
                  <a:pt x="58" y="100"/>
                  <a:pt x="57" y="100"/>
                  <a:pt x="56" y="100"/>
                </a:cubicBezTo>
                <a:cubicBezTo>
                  <a:pt x="55" y="100"/>
                  <a:pt x="54" y="100"/>
                  <a:pt x="53" y="101"/>
                </a:cubicBezTo>
                <a:cubicBezTo>
                  <a:pt x="52" y="101"/>
                  <a:pt x="51" y="103"/>
                  <a:pt x="50" y="105"/>
                </a:cubicBezTo>
                <a:close/>
                <a:moveTo>
                  <a:pt x="45" y="69"/>
                </a:moveTo>
                <a:cubicBezTo>
                  <a:pt x="40" y="67"/>
                  <a:pt x="35" y="67"/>
                  <a:pt x="31" y="67"/>
                </a:cubicBezTo>
                <a:cubicBezTo>
                  <a:pt x="26" y="67"/>
                  <a:pt x="21" y="67"/>
                  <a:pt x="17" y="69"/>
                </a:cubicBezTo>
                <a:cubicBezTo>
                  <a:pt x="16" y="70"/>
                  <a:pt x="15" y="69"/>
                  <a:pt x="14" y="68"/>
                </a:cubicBezTo>
                <a:cubicBezTo>
                  <a:pt x="14" y="67"/>
                  <a:pt x="14" y="66"/>
                  <a:pt x="15" y="65"/>
                </a:cubicBezTo>
                <a:cubicBezTo>
                  <a:pt x="20" y="64"/>
                  <a:pt x="26" y="63"/>
                  <a:pt x="31" y="63"/>
                </a:cubicBezTo>
                <a:cubicBezTo>
                  <a:pt x="36" y="63"/>
                  <a:pt x="41" y="63"/>
                  <a:pt x="46" y="65"/>
                </a:cubicBezTo>
                <a:cubicBezTo>
                  <a:pt x="47" y="66"/>
                  <a:pt x="48" y="67"/>
                  <a:pt x="47" y="68"/>
                </a:cubicBezTo>
                <a:cubicBezTo>
                  <a:pt x="47" y="69"/>
                  <a:pt x="46" y="70"/>
                  <a:pt x="45" y="69"/>
                </a:cubicBezTo>
                <a:close/>
                <a:moveTo>
                  <a:pt x="45" y="59"/>
                </a:moveTo>
                <a:cubicBezTo>
                  <a:pt x="40" y="58"/>
                  <a:pt x="35" y="57"/>
                  <a:pt x="31" y="57"/>
                </a:cubicBezTo>
                <a:cubicBezTo>
                  <a:pt x="26" y="57"/>
                  <a:pt x="21" y="58"/>
                  <a:pt x="17" y="59"/>
                </a:cubicBezTo>
                <a:cubicBezTo>
                  <a:pt x="16" y="60"/>
                  <a:pt x="15" y="59"/>
                  <a:pt x="14" y="58"/>
                </a:cubicBezTo>
                <a:cubicBezTo>
                  <a:pt x="14" y="57"/>
                  <a:pt x="14" y="56"/>
                  <a:pt x="15" y="56"/>
                </a:cubicBezTo>
                <a:cubicBezTo>
                  <a:pt x="20" y="54"/>
                  <a:pt x="26" y="53"/>
                  <a:pt x="31" y="53"/>
                </a:cubicBezTo>
                <a:cubicBezTo>
                  <a:pt x="36" y="53"/>
                  <a:pt x="41" y="54"/>
                  <a:pt x="46" y="56"/>
                </a:cubicBezTo>
                <a:cubicBezTo>
                  <a:pt x="47" y="56"/>
                  <a:pt x="48" y="57"/>
                  <a:pt x="47" y="58"/>
                </a:cubicBezTo>
                <a:cubicBezTo>
                  <a:pt x="47" y="59"/>
                  <a:pt x="46" y="60"/>
                  <a:pt x="45" y="59"/>
                </a:cubicBezTo>
                <a:close/>
                <a:moveTo>
                  <a:pt x="45" y="50"/>
                </a:moveTo>
                <a:cubicBezTo>
                  <a:pt x="40" y="48"/>
                  <a:pt x="35" y="47"/>
                  <a:pt x="31" y="47"/>
                </a:cubicBezTo>
                <a:cubicBezTo>
                  <a:pt x="26" y="47"/>
                  <a:pt x="21" y="48"/>
                  <a:pt x="17" y="50"/>
                </a:cubicBezTo>
                <a:cubicBezTo>
                  <a:pt x="16" y="50"/>
                  <a:pt x="15" y="50"/>
                  <a:pt x="14" y="49"/>
                </a:cubicBezTo>
                <a:cubicBezTo>
                  <a:pt x="14" y="48"/>
                  <a:pt x="14" y="47"/>
                  <a:pt x="15" y="46"/>
                </a:cubicBezTo>
                <a:cubicBezTo>
                  <a:pt x="20" y="44"/>
                  <a:pt x="26" y="43"/>
                  <a:pt x="31" y="43"/>
                </a:cubicBezTo>
                <a:cubicBezTo>
                  <a:pt x="36" y="43"/>
                  <a:pt x="41" y="44"/>
                  <a:pt x="46" y="46"/>
                </a:cubicBezTo>
                <a:cubicBezTo>
                  <a:pt x="47" y="47"/>
                  <a:pt x="48" y="48"/>
                  <a:pt x="47" y="49"/>
                </a:cubicBezTo>
                <a:cubicBezTo>
                  <a:pt x="47" y="50"/>
                  <a:pt x="46" y="50"/>
                  <a:pt x="45" y="50"/>
                </a:cubicBezTo>
                <a:close/>
                <a:moveTo>
                  <a:pt x="45" y="40"/>
                </a:moveTo>
                <a:cubicBezTo>
                  <a:pt x="40" y="38"/>
                  <a:pt x="35" y="37"/>
                  <a:pt x="31" y="37"/>
                </a:cubicBezTo>
                <a:cubicBezTo>
                  <a:pt x="26" y="38"/>
                  <a:pt x="21" y="38"/>
                  <a:pt x="17" y="40"/>
                </a:cubicBezTo>
                <a:cubicBezTo>
                  <a:pt x="16" y="40"/>
                  <a:pt x="15" y="40"/>
                  <a:pt x="14" y="39"/>
                </a:cubicBezTo>
                <a:cubicBezTo>
                  <a:pt x="14" y="38"/>
                  <a:pt x="14" y="37"/>
                  <a:pt x="15" y="36"/>
                </a:cubicBezTo>
                <a:cubicBezTo>
                  <a:pt x="20" y="35"/>
                  <a:pt x="26" y="34"/>
                  <a:pt x="31" y="34"/>
                </a:cubicBezTo>
                <a:cubicBezTo>
                  <a:pt x="36" y="34"/>
                  <a:pt x="41" y="34"/>
                  <a:pt x="46" y="36"/>
                </a:cubicBezTo>
                <a:cubicBezTo>
                  <a:pt x="47" y="37"/>
                  <a:pt x="48" y="38"/>
                  <a:pt x="47" y="39"/>
                </a:cubicBezTo>
                <a:cubicBezTo>
                  <a:pt x="47" y="40"/>
                  <a:pt x="46" y="40"/>
                  <a:pt x="45" y="40"/>
                </a:cubicBezTo>
                <a:close/>
                <a:moveTo>
                  <a:pt x="96" y="32"/>
                </a:moveTo>
                <a:cubicBezTo>
                  <a:pt x="96" y="79"/>
                  <a:pt x="96" y="79"/>
                  <a:pt x="96" y="79"/>
                </a:cubicBezTo>
                <a:cubicBezTo>
                  <a:pt x="96" y="81"/>
                  <a:pt x="94" y="83"/>
                  <a:pt x="92" y="83"/>
                </a:cubicBezTo>
                <a:cubicBezTo>
                  <a:pt x="92" y="83"/>
                  <a:pt x="92" y="83"/>
                  <a:pt x="92" y="83"/>
                </a:cubicBezTo>
                <a:cubicBezTo>
                  <a:pt x="84" y="83"/>
                  <a:pt x="79" y="85"/>
                  <a:pt x="74" y="87"/>
                </a:cubicBezTo>
                <a:cubicBezTo>
                  <a:pt x="72" y="88"/>
                  <a:pt x="70" y="89"/>
                  <a:pt x="68" y="90"/>
                </a:cubicBezTo>
                <a:cubicBezTo>
                  <a:pt x="71" y="89"/>
                  <a:pt x="75" y="89"/>
                  <a:pt x="78" y="89"/>
                </a:cubicBezTo>
                <a:cubicBezTo>
                  <a:pt x="85" y="89"/>
                  <a:pt x="92" y="90"/>
                  <a:pt x="99" y="93"/>
                </a:cubicBezTo>
                <a:cubicBezTo>
                  <a:pt x="99" y="33"/>
                  <a:pt x="99" y="33"/>
                  <a:pt x="99" y="33"/>
                </a:cubicBezTo>
                <a:cubicBezTo>
                  <a:pt x="98" y="33"/>
                  <a:pt x="97" y="32"/>
                  <a:pt x="96" y="32"/>
                </a:cubicBezTo>
                <a:close/>
                <a:moveTo>
                  <a:pt x="31" y="28"/>
                </a:moveTo>
                <a:cubicBezTo>
                  <a:pt x="37" y="28"/>
                  <a:pt x="44" y="30"/>
                  <a:pt x="51" y="33"/>
                </a:cubicBezTo>
                <a:cubicBezTo>
                  <a:pt x="51" y="93"/>
                  <a:pt x="51" y="93"/>
                  <a:pt x="51" y="93"/>
                </a:cubicBezTo>
                <a:cubicBezTo>
                  <a:pt x="44" y="90"/>
                  <a:pt x="37" y="89"/>
                  <a:pt x="31" y="89"/>
                </a:cubicBezTo>
                <a:cubicBezTo>
                  <a:pt x="24" y="89"/>
                  <a:pt x="17" y="90"/>
                  <a:pt x="11" y="93"/>
                </a:cubicBezTo>
                <a:cubicBezTo>
                  <a:pt x="11" y="33"/>
                  <a:pt x="11" y="33"/>
                  <a:pt x="11" y="33"/>
                </a:cubicBezTo>
                <a:cubicBezTo>
                  <a:pt x="17" y="30"/>
                  <a:pt x="24" y="28"/>
                  <a:pt x="31" y="2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3" name="Freeform 9"/>
          <p:cNvSpPr>
            <a:spLocks noEditPoints="1"/>
          </p:cNvSpPr>
          <p:nvPr/>
        </p:nvSpPr>
        <p:spPr bwMode="auto">
          <a:xfrm>
            <a:off x="956154" y="4196934"/>
            <a:ext cx="683341" cy="689764"/>
          </a:xfrm>
          <a:custGeom>
            <a:avLst/>
            <a:gdLst>
              <a:gd name="T0" fmla="*/ 118 w 126"/>
              <a:gd name="T1" fmla="*/ 0 h 117"/>
              <a:gd name="T2" fmla="*/ 126 w 126"/>
              <a:gd name="T3" fmla="*/ 78 h 117"/>
              <a:gd name="T4" fmla="*/ 113 w 126"/>
              <a:gd name="T5" fmla="*/ 86 h 117"/>
              <a:gd name="T6" fmla="*/ 116 w 126"/>
              <a:gd name="T7" fmla="*/ 77 h 117"/>
              <a:gd name="T8" fmla="*/ 10 w 126"/>
              <a:gd name="T9" fmla="*/ 8 h 117"/>
              <a:gd name="T10" fmla="*/ 48 w 126"/>
              <a:gd name="T11" fmla="*/ 77 h 117"/>
              <a:gd name="T12" fmla="*/ 55 w 126"/>
              <a:gd name="T13" fmla="*/ 86 h 117"/>
              <a:gd name="T14" fmla="*/ 0 w 126"/>
              <a:gd name="T15" fmla="*/ 78 h 117"/>
              <a:gd name="T16" fmla="*/ 8 w 126"/>
              <a:gd name="T17" fmla="*/ 0 h 117"/>
              <a:gd name="T18" fmla="*/ 86 w 126"/>
              <a:gd name="T19" fmla="*/ 48 h 117"/>
              <a:gd name="T20" fmla="*/ 111 w 126"/>
              <a:gd name="T21" fmla="*/ 46 h 117"/>
              <a:gd name="T22" fmla="*/ 86 w 126"/>
              <a:gd name="T23" fmla="*/ 39 h 117"/>
              <a:gd name="T24" fmla="*/ 111 w 126"/>
              <a:gd name="T25" fmla="*/ 41 h 117"/>
              <a:gd name="T26" fmla="*/ 86 w 126"/>
              <a:gd name="T27" fmla="*/ 39 h 117"/>
              <a:gd name="T28" fmla="*/ 99 w 126"/>
              <a:gd name="T29" fmla="*/ 32 h 117"/>
              <a:gd name="T30" fmla="*/ 111 w 126"/>
              <a:gd name="T31" fmla="*/ 30 h 117"/>
              <a:gd name="T32" fmla="*/ 99 w 126"/>
              <a:gd name="T33" fmla="*/ 23 h 117"/>
              <a:gd name="T34" fmla="*/ 111 w 126"/>
              <a:gd name="T35" fmla="*/ 25 h 117"/>
              <a:gd name="T36" fmla="*/ 99 w 126"/>
              <a:gd name="T37" fmla="*/ 23 h 117"/>
              <a:gd name="T38" fmla="*/ 99 w 126"/>
              <a:gd name="T39" fmla="*/ 18 h 117"/>
              <a:gd name="T40" fmla="*/ 111 w 126"/>
              <a:gd name="T41" fmla="*/ 16 h 117"/>
              <a:gd name="T42" fmla="*/ 73 w 126"/>
              <a:gd name="T43" fmla="*/ 16 h 117"/>
              <a:gd name="T44" fmla="*/ 95 w 126"/>
              <a:gd name="T45" fmla="*/ 34 h 117"/>
              <a:gd name="T46" fmla="*/ 73 w 126"/>
              <a:gd name="T47" fmla="*/ 16 h 117"/>
              <a:gd name="T48" fmla="*/ 37 w 126"/>
              <a:gd name="T49" fmla="*/ 57 h 117"/>
              <a:gd name="T50" fmla="*/ 31 w 126"/>
              <a:gd name="T51" fmla="*/ 40 h 117"/>
              <a:gd name="T52" fmla="*/ 17 w 126"/>
              <a:gd name="T53" fmla="*/ 39 h 117"/>
              <a:gd name="T54" fmla="*/ 31 w 126"/>
              <a:gd name="T55" fmla="*/ 34 h 117"/>
              <a:gd name="T56" fmla="*/ 42 w 126"/>
              <a:gd name="T57" fmla="*/ 38 h 117"/>
              <a:gd name="T58" fmla="*/ 43 w 126"/>
              <a:gd name="T59" fmla="*/ 39 h 117"/>
              <a:gd name="T60" fmla="*/ 51 w 126"/>
              <a:gd name="T61" fmla="*/ 42 h 117"/>
              <a:gd name="T62" fmla="*/ 53 w 126"/>
              <a:gd name="T63" fmla="*/ 28 h 117"/>
              <a:gd name="T64" fmla="*/ 58 w 126"/>
              <a:gd name="T65" fmla="*/ 31 h 117"/>
              <a:gd name="T66" fmla="*/ 67 w 126"/>
              <a:gd name="T67" fmla="*/ 22 h 117"/>
              <a:gd name="T68" fmla="*/ 55 w 126"/>
              <a:gd name="T69" fmla="*/ 19 h 117"/>
              <a:gd name="T70" fmla="*/ 50 w 126"/>
              <a:gd name="T71" fmla="*/ 24 h 117"/>
              <a:gd name="T72" fmla="*/ 49 w 126"/>
              <a:gd name="T73" fmla="*/ 26 h 117"/>
              <a:gd name="T74" fmla="*/ 45 w 126"/>
              <a:gd name="T75" fmla="*/ 35 h 117"/>
              <a:gd name="T76" fmla="*/ 41 w 126"/>
              <a:gd name="T77" fmla="*/ 31 h 117"/>
              <a:gd name="T78" fmla="*/ 31 w 126"/>
              <a:gd name="T79" fmla="*/ 29 h 117"/>
              <a:gd name="T80" fmla="*/ 22 w 126"/>
              <a:gd name="T81" fmla="*/ 57 h 117"/>
              <a:gd name="T82" fmla="*/ 28 w 126"/>
              <a:gd name="T83" fmla="*/ 44 h 117"/>
              <a:gd name="T84" fmla="*/ 22 w 126"/>
              <a:gd name="T85" fmla="*/ 57 h 117"/>
              <a:gd name="T86" fmla="*/ 63 w 126"/>
              <a:gd name="T87" fmla="*/ 57 h 117"/>
              <a:gd name="T88" fmla="*/ 57 w 126"/>
              <a:gd name="T89" fmla="*/ 32 h 117"/>
              <a:gd name="T90" fmla="*/ 48 w 126"/>
              <a:gd name="T91" fmla="*/ 57 h 117"/>
              <a:gd name="T92" fmla="*/ 54 w 126"/>
              <a:gd name="T93" fmla="*/ 46 h 117"/>
              <a:gd name="T94" fmla="*/ 48 w 126"/>
              <a:gd name="T95" fmla="*/ 57 h 117"/>
              <a:gd name="T96" fmla="*/ 45 w 126"/>
              <a:gd name="T97" fmla="*/ 57 h 117"/>
              <a:gd name="T98" fmla="*/ 39 w 126"/>
              <a:gd name="T99" fmla="*/ 43 h 117"/>
              <a:gd name="T100" fmla="*/ 82 w 126"/>
              <a:gd name="T101" fmla="*/ 67 h 117"/>
              <a:gd name="T102" fmla="*/ 73 w 126"/>
              <a:gd name="T103" fmla="*/ 41 h 117"/>
              <a:gd name="T104" fmla="*/ 61 w 126"/>
              <a:gd name="T105" fmla="*/ 71 h 117"/>
              <a:gd name="T106" fmla="*/ 66 w 126"/>
              <a:gd name="T107" fmla="*/ 93 h 117"/>
              <a:gd name="T108" fmla="*/ 73 w 126"/>
              <a:gd name="T109" fmla="*/ 117 h 117"/>
              <a:gd name="T110" fmla="*/ 101 w 126"/>
              <a:gd name="T111" fmla="*/ 110 h 117"/>
              <a:gd name="T112" fmla="*/ 98 w 126"/>
              <a:gd name="T113" fmla="*/ 66 h 117"/>
              <a:gd name="T114" fmla="*/ 97 w 126"/>
              <a:gd name="T115" fmla="*/ 61 h 117"/>
              <a:gd name="T116" fmla="*/ 89 w 126"/>
              <a:gd name="T117" fmla="*/ 63 h 117"/>
              <a:gd name="T118" fmla="*/ 83 w 126"/>
              <a:gd name="T119" fmla="*/ 58 h 117"/>
              <a:gd name="T120" fmla="*/ 3 w 126"/>
              <a:gd name="T121" fmla="*/ 31 h 117"/>
              <a:gd name="T122" fmla="*/ 6 w 126"/>
              <a:gd name="T123" fmla="*/ 53 h 117"/>
              <a:gd name="T124" fmla="*/ 3 w 126"/>
              <a:gd name="T125" fmla="*/ 3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6" h="117">
                <a:moveTo>
                  <a:pt x="8" y="0"/>
                </a:moveTo>
                <a:cubicBezTo>
                  <a:pt x="118" y="0"/>
                  <a:pt x="118" y="0"/>
                  <a:pt x="118" y="0"/>
                </a:cubicBezTo>
                <a:cubicBezTo>
                  <a:pt x="123" y="0"/>
                  <a:pt x="126" y="4"/>
                  <a:pt x="126" y="8"/>
                </a:cubicBezTo>
                <a:cubicBezTo>
                  <a:pt x="126" y="78"/>
                  <a:pt x="126" y="78"/>
                  <a:pt x="126" y="78"/>
                </a:cubicBezTo>
                <a:cubicBezTo>
                  <a:pt x="126" y="82"/>
                  <a:pt x="123" y="86"/>
                  <a:pt x="118" y="86"/>
                </a:cubicBezTo>
                <a:cubicBezTo>
                  <a:pt x="113" y="86"/>
                  <a:pt x="113" y="86"/>
                  <a:pt x="113" y="86"/>
                </a:cubicBezTo>
                <a:cubicBezTo>
                  <a:pt x="113" y="83"/>
                  <a:pt x="114" y="80"/>
                  <a:pt x="114" y="77"/>
                </a:cubicBezTo>
                <a:cubicBezTo>
                  <a:pt x="116" y="77"/>
                  <a:pt x="116" y="77"/>
                  <a:pt x="116" y="77"/>
                </a:cubicBezTo>
                <a:cubicBezTo>
                  <a:pt x="116" y="8"/>
                  <a:pt x="116" y="8"/>
                  <a:pt x="116" y="8"/>
                </a:cubicBezTo>
                <a:cubicBezTo>
                  <a:pt x="10" y="8"/>
                  <a:pt x="10" y="8"/>
                  <a:pt x="10" y="8"/>
                </a:cubicBezTo>
                <a:cubicBezTo>
                  <a:pt x="10" y="77"/>
                  <a:pt x="10" y="77"/>
                  <a:pt x="10" y="77"/>
                </a:cubicBezTo>
                <a:cubicBezTo>
                  <a:pt x="48" y="77"/>
                  <a:pt x="48" y="77"/>
                  <a:pt x="48" y="77"/>
                </a:cubicBezTo>
                <a:cubicBezTo>
                  <a:pt x="51" y="81"/>
                  <a:pt x="51" y="81"/>
                  <a:pt x="51" y="81"/>
                </a:cubicBezTo>
                <a:cubicBezTo>
                  <a:pt x="52" y="82"/>
                  <a:pt x="54" y="84"/>
                  <a:pt x="55" y="86"/>
                </a:cubicBezTo>
                <a:cubicBezTo>
                  <a:pt x="8" y="86"/>
                  <a:pt x="8" y="86"/>
                  <a:pt x="8" y="86"/>
                </a:cubicBezTo>
                <a:cubicBezTo>
                  <a:pt x="3" y="86"/>
                  <a:pt x="0" y="82"/>
                  <a:pt x="0" y="78"/>
                </a:cubicBezTo>
                <a:cubicBezTo>
                  <a:pt x="0" y="8"/>
                  <a:pt x="0" y="8"/>
                  <a:pt x="0" y="8"/>
                </a:cubicBezTo>
                <a:cubicBezTo>
                  <a:pt x="0" y="4"/>
                  <a:pt x="3" y="0"/>
                  <a:pt x="8" y="0"/>
                </a:cubicBezTo>
                <a:close/>
                <a:moveTo>
                  <a:pt x="86" y="46"/>
                </a:moveTo>
                <a:cubicBezTo>
                  <a:pt x="86" y="48"/>
                  <a:pt x="86" y="48"/>
                  <a:pt x="86" y="48"/>
                </a:cubicBezTo>
                <a:cubicBezTo>
                  <a:pt x="111" y="48"/>
                  <a:pt x="111" y="48"/>
                  <a:pt x="111" y="48"/>
                </a:cubicBezTo>
                <a:cubicBezTo>
                  <a:pt x="111" y="46"/>
                  <a:pt x="111" y="46"/>
                  <a:pt x="111" y="46"/>
                </a:cubicBezTo>
                <a:cubicBezTo>
                  <a:pt x="86" y="46"/>
                  <a:pt x="86" y="46"/>
                  <a:pt x="86" y="46"/>
                </a:cubicBezTo>
                <a:close/>
                <a:moveTo>
                  <a:pt x="86" y="39"/>
                </a:moveTo>
                <a:cubicBezTo>
                  <a:pt x="86" y="41"/>
                  <a:pt x="86" y="41"/>
                  <a:pt x="86" y="41"/>
                </a:cubicBezTo>
                <a:cubicBezTo>
                  <a:pt x="111" y="41"/>
                  <a:pt x="111" y="41"/>
                  <a:pt x="111" y="41"/>
                </a:cubicBezTo>
                <a:cubicBezTo>
                  <a:pt x="111" y="39"/>
                  <a:pt x="111" y="39"/>
                  <a:pt x="111" y="39"/>
                </a:cubicBezTo>
                <a:cubicBezTo>
                  <a:pt x="86" y="39"/>
                  <a:pt x="86" y="39"/>
                  <a:pt x="86" y="39"/>
                </a:cubicBezTo>
                <a:close/>
                <a:moveTo>
                  <a:pt x="99" y="30"/>
                </a:moveTo>
                <a:cubicBezTo>
                  <a:pt x="99" y="32"/>
                  <a:pt x="99" y="32"/>
                  <a:pt x="99" y="32"/>
                </a:cubicBezTo>
                <a:cubicBezTo>
                  <a:pt x="111" y="32"/>
                  <a:pt x="111" y="32"/>
                  <a:pt x="111" y="32"/>
                </a:cubicBezTo>
                <a:cubicBezTo>
                  <a:pt x="111" y="30"/>
                  <a:pt x="111" y="30"/>
                  <a:pt x="111" y="30"/>
                </a:cubicBezTo>
                <a:cubicBezTo>
                  <a:pt x="99" y="30"/>
                  <a:pt x="99" y="30"/>
                  <a:pt x="99" y="30"/>
                </a:cubicBezTo>
                <a:close/>
                <a:moveTo>
                  <a:pt x="99" y="23"/>
                </a:moveTo>
                <a:cubicBezTo>
                  <a:pt x="99" y="25"/>
                  <a:pt x="99" y="25"/>
                  <a:pt x="99" y="25"/>
                </a:cubicBezTo>
                <a:cubicBezTo>
                  <a:pt x="111" y="25"/>
                  <a:pt x="111" y="25"/>
                  <a:pt x="111" y="25"/>
                </a:cubicBezTo>
                <a:cubicBezTo>
                  <a:pt x="111" y="23"/>
                  <a:pt x="111" y="23"/>
                  <a:pt x="111" y="23"/>
                </a:cubicBezTo>
                <a:cubicBezTo>
                  <a:pt x="99" y="23"/>
                  <a:pt x="99" y="23"/>
                  <a:pt x="99" y="23"/>
                </a:cubicBezTo>
                <a:close/>
                <a:moveTo>
                  <a:pt x="99" y="16"/>
                </a:moveTo>
                <a:cubicBezTo>
                  <a:pt x="99" y="18"/>
                  <a:pt x="99" y="18"/>
                  <a:pt x="99" y="18"/>
                </a:cubicBezTo>
                <a:cubicBezTo>
                  <a:pt x="111" y="18"/>
                  <a:pt x="111" y="18"/>
                  <a:pt x="111" y="18"/>
                </a:cubicBezTo>
                <a:cubicBezTo>
                  <a:pt x="111" y="16"/>
                  <a:pt x="111" y="16"/>
                  <a:pt x="111" y="16"/>
                </a:cubicBezTo>
                <a:cubicBezTo>
                  <a:pt x="99" y="16"/>
                  <a:pt x="99" y="16"/>
                  <a:pt x="99" y="16"/>
                </a:cubicBezTo>
                <a:close/>
                <a:moveTo>
                  <a:pt x="73" y="16"/>
                </a:moveTo>
                <a:cubicBezTo>
                  <a:pt x="73" y="34"/>
                  <a:pt x="73" y="34"/>
                  <a:pt x="73" y="34"/>
                </a:cubicBezTo>
                <a:cubicBezTo>
                  <a:pt x="95" y="34"/>
                  <a:pt x="95" y="34"/>
                  <a:pt x="95" y="34"/>
                </a:cubicBezTo>
                <a:cubicBezTo>
                  <a:pt x="95" y="16"/>
                  <a:pt x="95" y="16"/>
                  <a:pt x="95" y="16"/>
                </a:cubicBezTo>
                <a:cubicBezTo>
                  <a:pt x="73" y="16"/>
                  <a:pt x="73" y="16"/>
                  <a:pt x="73" y="16"/>
                </a:cubicBezTo>
                <a:close/>
                <a:moveTo>
                  <a:pt x="31" y="57"/>
                </a:moveTo>
                <a:cubicBezTo>
                  <a:pt x="37" y="57"/>
                  <a:pt x="37" y="57"/>
                  <a:pt x="37" y="57"/>
                </a:cubicBezTo>
                <a:cubicBezTo>
                  <a:pt x="37" y="40"/>
                  <a:pt x="37" y="40"/>
                  <a:pt x="37" y="40"/>
                </a:cubicBezTo>
                <a:cubicBezTo>
                  <a:pt x="31" y="40"/>
                  <a:pt x="31" y="40"/>
                  <a:pt x="31" y="40"/>
                </a:cubicBezTo>
                <a:cubicBezTo>
                  <a:pt x="31" y="57"/>
                  <a:pt x="31" y="57"/>
                  <a:pt x="31" y="57"/>
                </a:cubicBezTo>
                <a:close/>
                <a:moveTo>
                  <a:pt x="17" y="39"/>
                </a:moveTo>
                <a:cubicBezTo>
                  <a:pt x="19" y="43"/>
                  <a:pt x="19" y="43"/>
                  <a:pt x="19" y="43"/>
                </a:cubicBezTo>
                <a:cubicBezTo>
                  <a:pt x="31" y="34"/>
                  <a:pt x="31" y="34"/>
                  <a:pt x="31" y="34"/>
                </a:cubicBezTo>
                <a:cubicBezTo>
                  <a:pt x="38" y="34"/>
                  <a:pt x="38" y="34"/>
                  <a:pt x="38" y="34"/>
                </a:cubicBezTo>
                <a:cubicBezTo>
                  <a:pt x="42" y="38"/>
                  <a:pt x="42" y="38"/>
                  <a:pt x="42" y="38"/>
                </a:cubicBezTo>
                <a:cubicBezTo>
                  <a:pt x="42" y="39"/>
                  <a:pt x="42" y="39"/>
                  <a:pt x="42" y="39"/>
                </a:cubicBezTo>
                <a:cubicBezTo>
                  <a:pt x="43" y="39"/>
                  <a:pt x="43" y="39"/>
                  <a:pt x="43" y="39"/>
                </a:cubicBezTo>
                <a:cubicBezTo>
                  <a:pt x="48" y="41"/>
                  <a:pt x="48" y="41"/>
                  <a:pt x="48" y="41"/>
                </a:cubicBezTo>
                <a:cubicBezTo>
                  <a:pt x="51" y="42"/>
                  <a:pt x="51" y="42"/>
                  <a:pt x="51" y="42"/>
                </a:cubicBezTo>
                <a:cubicBezTo>
                  <a:pt x="51" y="39"/>
                  <a:pt x="51" y="39"/>
                  <a:pt x="51" y="39"/>
                </a:cubicBezTo>
                <a:cubicBezTo>
                  <a:pt x="53" y="28"/>
                  <a:pt x="53" y="28"/>
                  <a:pt x="53" y="28"/>
                </a:cubicBezTo>
                <a:cubicBezTo>
                  <a:pt x="57" y="27"/>
                  <a:pt x="57" y="27"/>
                  <a:pt x="57" y="27"/>
                </a:cubicBezTo>
                <a:cubicBezTo>
                  <a:pt x="58" y="31"/>
                  <a:pt x="58" y="31"/>
                  <a:pt x="58" y="31"/>
                </a:cubicBezTo>
                <a:cubicBezTo>
                  <a:pt x="62" y="26"/>
                  <a:pt x="62" y="26"/>
                  <a:pt x="62" y="26"/>
                </a:cubicBezTo>
                <a:cubicBezTo>
                  <a:pt x="67" y="22"/>
                  <a:pt x="67" y="22"/>
                  <a:pt x="67" y="22"/>
                </a:cubicBezTo>
                <a:cubicBezTo>
                  <a:pt x="61" y="21"/>
                  <a:pt x="61" y="21"/>
                  <a:pt x="61" y="21"/>
                </a:cubicBezTo>
                <a:cubicBezTo>
                  <a:pt x="55" y="19"/>
                  <a:pt x="55" y="19"/>
                  <a:pt x="55" y="19"/>
                </a:cubicBezTo>
                <a:cubicBezTo>
                  <a:pt x="56" y="23"/>
                  <a:pt x="56" y="23"/>
                  <a:pt x="56" y="23"/>
                </a:cubicBezTo>
                <a:cubicBezTo>
                  <a:pt x="50" y="24"/>
                  <a:pt x="50" y="24"/>
                  <a:pt x="50" y="24"/>
                </a:cubicBezTo>
                <a:cubicBezTo>
                  <a:pt x="49" y="25"/>
                  <a:pt x="49" y="25"/>
                  <a:pt x="49" y="25"/>
                </a:cubicBezTo>
                <a:cubicBezTo>
                  <a:pt x="49" y="26"/>
                  <a:pt x="49" y="26"/>
                  <a:pt x="49" y="26"/>
                </a:cubicBezTo>
                <a:cubicBezTo>
                  <a:pt x="47" y="36"/>
                  <a:pt x="47" y="36"/>
                  <a:pt x="47" y="36"/>
                </a:cubicBezTo>
                <a:cubicBezTo>
                  <a:pt x="45" y="35"/>
                  <a:pt x="45" y="35"/>
                  <a:pt x="45" y="35"/>
                </a:cubicBezTo>
                <a:cubicBezTo>
                  <a:pt x="41" y="31"/>
                  <a:pt x="41" y="31"/>
                  <a:pt x="41" y="31"/>
                </a:cubicBezTo>
                <a:cubicBezTo>
                  <a:pt x="41" y="31"/>
                  <a:pt x="41" y="31"/>
                  <a:pt x="41" y="31"/>
                </a:cubicBezTo>
                <a:cubicBezTo>
                  <a:pt x="40" y="30"/>
                  <a:pt x="40" y="30"/>
                  <a:pt x="40" y="30"/>
                </a:cubicBezTo>
                <a:cubicBezTo>
                  <a:pt x="31" y="29"/>
                  <a:pt x="31" y="29"/>
                  <a:pt x="31" y="29"/>
                </a:cubicBezTo>
                <a:cubicBezTo>
                  <a:pt x="17" y="39"/>
                  <a:pt x="17" y="39"/>
                  <a:pt x="17" y="39"/>
                </a:cubicBezTo>
                <a:close/>
                <a:moveTo>
                  <a:pt x="22" y="57"/>
                </a:moveTo>
                <a:cubicBezTo>
                  <a:pt x="28" y="57"/>
                  <a:pt x="28" y="57"/>
                  <a:pt x="28" y="57"/>
                </a:cubicBezTo>
                <a:cubicBezTo>
                  <a:pt x="28" y="44"/>
                  <a:pt x="28" y="44"/>
                  <a:pt x="28" y="44"/>
                </a:cubicBezTo>
                <a:cubicBezTo>
                  <a:pt x="22" y="44"/>
                  <a:pt x="22" y="44"/>
                  <a:pt x="22" y="44"/>
                </a:cubicBezTo>
                <a:cubicBezTo>
                  <a:pt x="22" y="57"/>
                  <a:pt x="22" y="57"/>
                  <a:pt x="22" y="57"/>
                </a:cubicBezTo>
                <a:close/>
                <a:moveTo>
                  <a:pt x="57" y="57"/>
                </a:moveTo>
                <a:cubicBezTo>
                  <a:pt x="63" y="57"/>
                  <a:pt x="63" y="57"/>
                  <a:pt x="63" y="57"/>
                </a:cubicBezTo>
                <a:cubicBezTo>
                  <a:pt x="63" y="32"/>
                  <a:pt x="63" y="32"/>
                  <a:pt x="63" y="32"/>
                </a:cubicBezTo>
                <a:cubicBezTo>
                  <a:pt x="57" y="32"/>
                  <a:pt x="57" y="32"/>
                  <a:pt x="57" y="32"/>
                </a:cubicBezTo>
                <a:cubicBezTo>
                  <a:pt x="57" y="57"/>
                  <a:pt x="57" y="57"/>
                  <a:pt x="57" y="57"/>
                </a:cubicBezTo>
                <a:close/>
                <a:moveTo>
                  <a:pt x="48" y="57"/>
                </a:moveTo>
                <a:cubicBezTo>
                  <a:pt x="54" y="57"/>
                  <a:pt x="54" y="57"/>
                  <a:pt x="54" y="57"/>
                </a:cubicBezTo>
                <a:cubicBezTo>
                  <a:pt x="54" y="46"/>
                  <a:pt x="54" y="46"/>
                  <a:pt x="54" y="46"/>
                </a:cubicBezTo>
                <a:cubicBezTo>
                  <a:pt x="48" y="46"/>
                  <a:pt x="48" y="46"/>
                  <a:pt x="48" y="46"/>
                </a:cubicBezTo>
                <a:cubicBezTo>
                  <a:pt x="48" y="57"/>
                  <a:pt x="48" y="57"/>
                  <a:pt x="48" y="57"/>
                </a:cubicBezTo>
                <a:close/>
                <a:moveTo>
                  <a:pt x="39" y="57"/>
                </a:moveTo>
                <a:cubicBezTo>
                  <a:pt x="45" y="57"/>
                  <a:pt x="45" y="57"/>
                  <a:pt x="45" y="57"/>
                </a:cubicBezTo>
                <a:cubicBezTo>
                  <a:pt x="45" y="43"/>
                  <a:pt x="45" y="43"/>
                  <a:pt x="45" y="43"/>
                </a:cubicBezTo>
                <a:cubicBezTo>
                  <a:pt x="39" y="43"/>
                  <a:pt x="39" y="43"/>
                  <a:pt x="39" y="43"/>
                </a:cubicBezTo>
                <a:cubicBezTo>
                  <a:pt x="39" y="57"/>
                  <a:pt x="39" y="57"/>
                  <a:pt x="39" y="57"/>
                </a:cubicBezTo>
                <a:close/>
                <a:moveTo>
                  <a:pt x="82" y="67"/>
                </a:moveTo>
                <a:cubicBezTo>
                  <a:pt x="82" y="59"/>
                  <a:pt x="81" y="50"/>
                  <a:pt x="80" y="42"/>
                </a:cubicBezTo>
                <a:cubicBezTo>
                  <a:pt x="78" y="41"/>
                  <a:pt x="75" y="41"/>
                  <a:pt x="73" y="41"/>
                </a:cubicBezTo>
                <a:cubicBezTo>
                  <a:pt x="72" y="55"/>
                  <a:pt x="73" y="68"/>
                  <a:pt x="72" y="82"/>
                </a:cubicBezTo>
                <a:cubicBezTo>
                  <a:pt x="70" y="77"/>
                  <a:pt x="68" y="73"/>
                  <a:pt x="61" y="71"/>
                </a:cubicBezTo>
                <a:cubicBezTo>
                  <a:pt x="60" y="73"/>
                  <a:pt x="59" y="73"/>
                  <a:pt x="58" y="75"/>
                </a:cubicBezTo>
                <a:cubicBezTo>
                  <a:pt x="62" y="80"/>
                  <a:pt x="65" y="87"/>
                  <a:pt x="66" y="93"/>
                </a:cubicBezTo>
                <a:cubicBezTo>
                  <a:pt x="68" y="107"/>
                  <a:pt x="68" y="107"/>
                  <a:pt x="68" y="107"/>
                </a:cubicBezTo>
                <a:cubicBezTo>
                  <a:pt x="69" y="110"/>
                  <a:pt x="71" y="114"/>
                  <a:pt x="73" y="117"/>
                </a:cubicBezTo>
                <a:cubicBezTo>
                  <a:pt x="82" y="116"/>
                  <a:pt x="89" y="116"/>
                  <a:pt x="99" y="116"/>
                </a:cubicBezTo>
                <a:cubicBezTo>
                  <a:pt x="99" y="114"/>
                  <a:pt x="100" y="112"/>
                  <a:pt x="101" y="110"/>
                </a:cubicBezTo>
                <a:cubicBezTo>
                  <a:pt x="103" y="99"/>
                  <a:pt x="105" y="78"/>
                  <a:pt x="105" y="67"/>
                </a:cubicBezTo>
                <a:cubicBezTo>
                  <a:pt x="102" y="67"/>
                  <a:pt x="101" y="66"/>
                  <a:pt x="98" y="66"/>
                </a:cubicBezTo>
                <a:cubicBezTo>
                  <a:pt x="98" y="67"/>
                  <a:pt x="97" y="72"/>
                  <a:pt x="97" y="73"/>
                </a:cubicBezTo>
                <a:cubicBezTo>
                  <a:pt x="97" y="69"/>
                  <a:pt x="97" y="65"/>
                  <a:pt x="97" y="61"/>
                </a:cubicBezTo>
                <a:cubicBezTo>
                  <a:pt x="94" y="61"/>
                  <a:pt x="92" y="61"/>
                  <a:pt x="90" y="60"/>
                </a:cubicBezTo>
                <a:cubicBezTo>
                  <a:pt x="90" y="61"/>
                  <a:pt x="90" y="62"/>
                  <a:pt x="89" y="63"/>
                </a:cubicBezTo>
                <a:cubicBezTo>
                  <a:pt x="89" y="62"/>
                  <a:pt x="89" y="60"/>
                  <a:pt x="89" y="58"/>
                </a:cubicBezTo>
                <a:cubicBezTo>
                  <a:pt x="87" y="58"/>
                  <a:pt x="85" y="58"/>
                  <a:pt x="83" y="58"/>
                </a:cubicBezTo>
                <a:cubicBezTo>
                  <a:pt x="83" y="61"/>
                  <a:pt x="83" y="64"/>
                  <a:pt x="82" y="67"/>
                </a:cubicBezTo>
                <a:close/>
                <a:moveTo>
                  <a:pt x="3" y="31"/>
                </a:moveTo>
                <a:cubicBezTo>
                  <a:pt x="3" y="53"/>
                  <a:pt x="3" y="53"/>
                  <a:pt x="3" y="53"/>
                </a:cubicBezTo>
                <a:cubicBezTo>
                  <a:pt x="6" y="53"/>
                  <a:pt x="6" y="53"/>
                  <a:pt x="6" y="53"/>
                </a:cubicBezTo>
                <a:cubicBezTo>
                  <a:pt x="6" y="31"/>
                  <a:pt x="6" y="31"/>
                  <a:pt x="6" y="31"/>
                </a:cubicBezTo>
                <a:lnTo>
                  <a:pt x="3" y="31"/>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4" name="Freeform 13"/>
          <p:cNvSpPr>
            <a:spLocks noEditPoints="1"/>
          </p:cNvSpPr>
          <p:nvPr/>
        </p:nvSpPr>
        <p:spPr bwMode="auto">
          <a:xfrm>
            <a:off x="1160266" y="1124300"/>
            <a:ext cx="503504" cy="718366"/>
          </a:xfrm>
          <a:custGeom>
            <a:avLst/>
            <a:gdLst>
              <a:gd name="T0" fmla="*/ 185 w 205"/>
              <a:gd name="T1" fmla="*/ 103 h 222"/>
              <a:gd name="T2" fmla="*/ 150 w 205"/>
              <a:gd name="T3" fmla="*/ 174 h 222"/>
              <a:gd name="T4" fmla="*/ 12 w 205"/>
              <a:gd name="T5" fmla="*/ 96 h 222"/>
              <a:gd name="T6" fmla="*/ 194 w 205"/>
              <a:gd name="T7" fmla="*/ 83 h 222"/>
              <a:gd name="T8" fmla="*/ 12 w 205"/>
              <a:gd name="T9" fmla="*/ 96 h 222"/>
              <a:gd name="T10" fmla="*/ 205 w 205"/>
              <a:gd name="T11" fmla="*/ 222 h 222"/>
              <a:gd name="T12" fmla="*/ 199 w 205"/>
              <a:gd name="T13" fmla="*/ 209 h 222"/>
              <a:gd name="T14" fmla="*/ 192 w 205"/>
              <a:gd name="T15" fmla="*/ 200 h 222"/>
              <a:gd name="T16" fmla="*/ 188 w 205"/>
              <a:gd name="T17" fmla="*/ 189 h 222"/>
              <a:gd name="T18" fmla="*/ 17 w 205"/>
              <a:gd name="T19" fmla="*/ 179 h 222"/>
              <a:gd name="T20" fmla="*/ 13 w 205"/>
              <a:gd name="T21" fmla="*/ 189 h 222"/>
              <a:gd name="T22" fmla="*/ 6 w 205"/>
              <a:gd name="T23" fmla="*/ 200 h 222"/>
              <a:gd name="T24" fmla="*/ 0 w 205"/>
              <a:gd name="T25" fmla="*/ 209 h 222"/>
              <a:gd name="T26" fmla="*/ 9 w 205"/>
              <a:gd name="T27" fmla="*/ 78 h 222"/>
              <a:gd name="T28" fmla="*/ 197 w 205"/>
              <a:gd name="T29" fmla="*/ 63 h 222"/>
              <a:gd name="T30" fmla="*/ 9 w 205"/>
              <a:gd name="T31" fmla="*/ 63 h 222"/>
              <a:gd name="T32" fmla="*/ 19 w 205"/>
              <a:gd name="T33" fmla="*/ 103 h 222"/>
              <a:gd name="T34" fmla="*/ 54 w 205"/>
              <a:gd name="T35" fmla="*/ 174 h 222"/>
              <a:gd name="T36" fmla="*/ 19 w 205"/>
              <a:gd name="T37" fmla="*/ 103 h 222"/>
              <a:gd name="T38" fmla="*/ 25 w 205"/>
              <a:gd name="T39" fmla="*/ 110 h 222"/>
              <a:gd name="T40" fmla="*/ 28 w 205"/>
              <a:gd name="T41" fmla="*/ 170 h 222"/>
              <a:gd name="T42" fmla="*/ 31 w 205"/>
              <a:gd name="T43" fmla="*/ 167 h 222"/>
              <a:gd name="T44" fmla="*/ 28 w 205"/>
              <a:gd name="T45" fmla="*/ 107 h 222"/>
              <a:gd name="T46" fmla="*/ 63 w 205"/>
              <a:gd name="T47" fmla="*/ 103 h 222"/>
              <a:gd name="T48" fmla="*/ 97 w 205"/>
              <a:gd name="T49" fmla="*/ 174 h 222"/>
              <a:gd name="T50" fmla="*/ 63 w 205"/>
              <a:gd name="T51" fmla="*/ 103 h 222"/>
              <a:gd name="T52" fmla="*/ 69 w 205"/>
              <a:gd name="T53" fmla="*/ 110 h 222"/>
              <a:gd name="T54" fmla="*/ 72 w 205"/>
              <a:gd name="T55" fmla="*/ 170 h 222"/>
              <a:gd name="T56" fmla="*/ 74 w 205"/>
              <a:gd name="T57" fmla="*/ 167 h 222"/>
              <a:gd name="T58" fmla="*/ 72 w 205"/>
              <a:gd name="T59" fmla="*/ 107 h 222"/>
              <a:gd name="T60" fmla="*/ 106 w 205"/>
              <a:gd name="T61" fmla="*/ 103 h 222"/>
              <a:gd name="T62" fmla="*/ 141 w 205"/>
              <a:gd name="T63" fmla="*/ 174 h 222"/>
              <a:gd name="T64" fmla="*/ 106 w 205"/>
              <a:gd name="T65" fmla="*/ 103 h 222"/>
              <a:gd name="T66" fmla="*/ 113 w 205"/>
              <a:gd name="T67" fmla="*/ 110 h 222"/>
              <a:gd name="T68" fmla="*/ 115 w 205"/>
              <a:gd name="T69" fmla="*/ 170 h 222"/>
              <a:gd name="T70" fmla="*/ 118 w 205"/>
              <a:gd name="T71" fmla="*/ 167 h 222"/>
              <a:gd name="T72" fmla="*/ 115 w 205"/>
              <a:gd name="T73" fmla="*/ 107 h 222"/>
              <a:gd name="T74" fmla="*/ 159 w 205"/>
              <a:gd name="T75" fmla="*/ 107 h 222"/>
              <a:gd name="T76" fmla="*/ 156 w 205"/>
              <a:gd name="T77" fmla="*/ 167 h 222"/>
              <a:gd name="T78" fmla="*/ 159 w 205"/>
              <a:gd name="T79" fmla="*/ 170 h 222"/>
              <a:gd name="T80" fmla="*/ 162 w 205"/>
              <a:gd name="T81" fmla="*/ 11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5" h="222">
                <a:moveTo>
                  <a:pt x="150" y="103"/>
                </a:moveTo>
                <a:cubicBezTo>
                  <a:pt x="185" y="103"/>
                  <a:pt x="185" y="103"/>
                  <a:pt x="185" y="103"/>
                </a:cubicBezTo>
                <a:cubicBezTo>
                  <a:pt x="185" y="174"/>
                  <a:pt x="185" y="174"/>
                  <a:pt x="185" y="174"/>
                </a:cubicBezTo>
                <a:cubicBezTo>
                  <a:pt x="150" y="174"/>
                  <a:pt x="150" y="174"/>
                  <a:pt x="150" y="174"/>
                </a:cubicBezTo>
                <a:cubicBezTo>
                  <a:pt x="150" y="103"/>
                  <a:pt x="150" y="103"/>
                  <a:pt x="150" y="103"/>
                </a:cubicBezTo>
                <a:close/>
                <a:moveTo>
                  <a:pt x="12" y="96"/>
                </a:moveTo>
                <a:cubicBezTo>
                  <a:pt x="194" y="96"/>
                  <a:pt x="194" y="96"/>
                  <a:pt x="194" y="96"/>
                </a:cubicBezTo>
                <a:cubicBezTo>
                  <a:pt x="194" y="83"/>
                  <a:pt x="194" y="83"/>
                  <a:pt x="194" y="83"/>
                </a:cubicBezTo>
                <a:cubicBezTo>
                  <a:pt x="12" y="83"/>
                  <a:pt x="12" y="83"/>
                  <a:pt x="12" y="83"/>
                </a:cubicBezTo>
                <a:cubicBezTo>
                  <a:pt x="12" y="96"/>
                  <a:pt x="12" y="96"/>
                  <a:pt x="12" y="96"/>
                </a:cubicBezTo>
                <a:close/>
                <a:moveTo>
                  <a:pt x="0" y="222"/>
                </a:moveTo>
                <a:cubicBezTo>
                  <a:pt x="205" y="222"/>
                  <a:pt x="205" y="222"/>
                  <a:pt x="205" y="222"/>
                </a:cubicBezTo>
                <a:cubicBezTo>
                  <a:pt x="205" y="209"/>
                  <a:pt x="205" y="209"/>
                  <a:pt x="205" y="209"/>
                </a:cubicBezTo>
                <a:cubicBezTo>
                  <a:pt x="199" y="209"/>
                  <a:pt x="199" y="209"/>
                  <a:pt x="199" y="209"/>
                </a:cubicBezTo>
                <a:cubicBezTo>
                  <a:pt x="199" y="200"/>
                  <a:pt x="199" y="200"/>
                  <a:pt x="199" y="200"/>
                </a:cubicBezTo>
                <a:cubicBezTo>
                  <a:pt x="192" y="200"/>
                  <a:pt x="192" y="200"/>
                  <a:pt x="192" y="200"/>
                </a:cubicBezTo>
                <a:cubicBezTo>
                  <a:pt x="192" y="196"/>
                  <a:pt x="192" y="192"/>
                  <a:pt x="192" y="189"/>
                </a:cubicBezTo>
                <a:cubicBezTo>
                  <a:pt x="188" y="189"/>
                  <a:pt x="188" y="189"/>
                  <a:pt x="188" y="189"/>
                </a:cubicBezTo>
                <a:cubicBezTo>
                  <a:pt x="188" y="179"/>
                  <a:pt x="188" y="179"/>
                  <a:pt x="188" y="179"/>
                </a:cubicBezTo>
                <a:cubicBezTo>
                  <a:pt x="17" y="179"/>
                  <a:pt x="17" y="179"/>
                  <a:pt x="17" y="179"/>
                </a:cubicBezTo>
                <a:cubicBezTo>
                  <a:pt x="17" y="189"/>
                  <a:pt x="17" y="189"/>
                  <a:pt x="17" y="189"/>
                </a:cubicBezTo>
                <a:cubicBezTo>
                  <a:pt x="13" y="189"/>
                  <a:pt x="13" y="189"/>
                  <a:pt x="13" y="189"/>
                </a:cubicBezTo>
                <a:cubicBezTo>
                  <a:pt x="13" y="192"/>
                  <a:pt x="13" y="196"/>
                  <a:pt x="13" y="200"/>
                </a:cubicBezTo>
                <a:cubicBezTo>
                  <a:pt x="6" y="200"/>
                  <a:pt x="6" y="200"/>
                  <a:pt x="6" y="200"/>
                </a:cubicBezTo>
                <a:cubicBezTo>
                  <a:pt x="6" y="209"/>
                  <a:pt x="6" y="209"/>
                  <a:pt x="6" y="209"/>
                </a:cubicBezTo>
                <a:cubicBezTo>
                  <a:pt x="0" y="209"/>
                  <a:pt x="0" y="209"/>
                  <a:pt x="0" y="209"/>
                </a:cubicBezTo>
                <a:cubicBezTo>
                  <a:pt x="0" y="222"/>
                  <a:pt x="0" y="222"/>
                  <a:pt x="0" y="222"/>
                </a:cubicBezTo>
                <a:close/>
                <a:moveTo>
                  <a:pt x="9" y="78"/>
                </a:moveTo>
                <a:cubicBezTo>
                  <a:pt x="197" y="78"/>
                  <a:pt x="197" y="78"/>
                  <a:pt x="197" y="78"/>
                </a:cubicBezTo>
                <a:cubicBezTo>
                  <a:pt x="197" y="63"/>
                  <a:pt x="197" y="63"/>
                  <a:pt x="197" y="63"/>
                </a:cubicBezTo>
                <a:cubicBezTo>
                  <a:pt x="103" y="0"/>
                  <a:pt x="103" y="0"/>
                  <a:pt x="103" y="0"/>
                </a:cubicBezTo>
                <a:cubicBezTo>
                  <a:pt x="9" y="63"/>
                  <a:pt x="9" y="63"/>
                  <a:pt x="9" y="63"/>
                </a:cubicBezTo>
                <a:cubicBezTo>
                  <a:pt x="9" y="78"/>
                  <a:pt x="9" y="78"/>
                  <a:pt x="9" y="78"/>
                </a:cubicBezTo>
                <a:close/>
                <a:moveTo>
                  <a:pt x="19" y="103"/>
                </a:moveTo>
                <a:cubicBezTo>
                  <a:pt x="54" y="103"/>
                  <a:pt x="54" y="103"/>
                  <a:pt x="54" y="103"/>
                </a:cubicBezTo>
                <a:cubicBezTo>
                  <a:pt x="54" y="174"/>
                  <a:pt x="54" y="174"/>
                  <a:pt x="54" y="174"/>
                </a:cubicBezTo>
                <a:cubicBezTo>
                  <a:pt x="19" y="174"/>
                  <a:pt x="19" y="174"/>
                  <a:pt x="19" y="174"/>
                </a:cubicBezTo>
                <a:cubicBezTo>
                  <a:pt x="19" y="103"/>
                  <a:pt x="19" y="103"/>
                  <a:pt x="19" y="103"/>
                </a:cubicBezTo>
                <a:close/>
                <a:moveTo>
                  <a:pt x="28" y="107"/>
                </a:moveTo>
                <a:cubicBezTo>
                  <a:pt x="26" y="107"/>
                  <a:pt x="25" y="108"/>
                  <a:pt x="25" y="110"/>
                </a:cubicBezTo>
                <a:cubicBezTo>
                  <a:pt x="25" y="167"/>
                  <a:pt x="25" y="167"/>
                  <a:pt x="25" y="167"/>
                </a:cubicBezTo>
                <a:cubicBezTo>
                  <a:pt x="25" y="169"/>
                  <a:pt x="26" y="170"/>
                  <a:pt x="28" y="170"/>
                </a:cubicBezTo>
                <a:cubicBezTo>
                  <a:pt x="28" y="170"/>
                  <a:pt x="28" y="170"/>
                  <a:pt x="28" y="170"/>
                </a:cubicBezTo>
                <a:cubicBezTo>
                  <a:pt x="29" y="170"/>
                  <a:pt x="31" y="169"/>
                  <a:pt x="31" y="167"/>
                </a:cubicBezTo>
                <a:cubicBezTo>
                  <a:pt x="31" y="110"/>
                  <a:pt x="31" y="110"/>
                  <a:pt x="31" y="110"/>
                </a:cubicBezTo>
                <a:cubicBezTo>
                  <a:pt x="31" y="108"/>
                  <a:pt x="29" y="107"/>
                  <a:pt x="28" y="107"/>
                </a:cubicBezTo>
                <a:cubicBezTo>
                  <a:pt x="28" y="107"/>
                  <a:pt x="28" y="107"/>
                  <a:pt x="28" y="107"/>
                </a:cubicBezTo>
                <a:close/>
                <a:moveTo>
                  <a:pt x="63" y="103"/>
                </a:moveTo>
                <a:cubicBezTo>
                  <a:pt x="74" y="103"/>
                  <a:pt x="86" y="103"/>
                  <a:pt x="97" y="103"/>
                </a:cubicBezTo>
                <a:cubicBezTo>
                  <a:pt x="97" y="127"/>
                  <a:pt x="97" y="150"/>
                  <a:pt x="97" y="174"/>
                </a:cubicBezTo>
                <a:cubicBezTo>
                  <a:pt x="86" y="174"/>
                  <a:pt x="74" y="174"/>
                  <a:pt x="63" y="174"/>
                </a:cubicBezTo>
                <a:cubicBezTo>
                  <a:pt x="63" y="150"/>
                  <a:pt x="63" y="127"/>
                  <a:pt x="63" y="103"/>
                </a:cubicBezTo>
                <a:close/>
                <a:moveTo>
                  <a:pt x="72" y="107"/>
                </a:moveTo>
                <a:cubicBezTo>
                  <a:pt x="70" y="107"/>
                  <a:pt x="69" y="108"/>
                  <a:pt x="69" y="110"/>
                </a:cubicBezTo>
                <a:cubicBezTo>
                  <a:pt x="69" y="167"/>
                  <a:pt x="69" y="167"/>
                  <a:pt x="69" y="167"/>
                </a:cubicBezTo>
                <a:cubicBezTo>
                  <a:pt x="69" y="169"/>
                  <a:pt x="70" y="170"/>
                  <a:pt x="72" y="170"/>
                </a:cubicBezTo>
                <a:cubicBezTo>
                  <a:pt x="72" y="170"/>
                  <a:pt x="72" y="170"/>
                  <a:pt x="72" y="170"/>
                </a:cubicBezTo>
                <a:cubicBezTo>
                  <a:pt x="73" y="170"/>
                  <a:pt x="74" y="169"/>
                  <a:pt x="74" y="167"/>
                </a:cubicBezTo>
                <a:cubicBezTo>
                  <a:pt x="74" y="110"/>
                  <a:pt x="74" y="110"/>
                  <a:pt x="74" y="110"/>
                </a:cubicBezTo>
                <a:cubicBezTo>
                  <a:pt x="74" y="108"/>
                  <a:pt x="73" y="107"/>
                  <a:pt x="72" y="107"/>
                </a:cubicBezTo>
                <a:cubicBezTo>
                  <a:pt x="72" y="107"/>
                  <a:pt x="72" y="107"/>
                  <a:pt x="72" y="107"/>
                </a:cubicBezTo>
                <a:close/>
                <a:moveTo>
                  <a:pt x="106" y="103"/>
                </a:moveTo>
                <a:cubicBezTo>
                  <a:pt x="141" y="103"/>
                  <a:pt x="141" y="103"/>
                  <a:pt x="141" y="103"/>
                </a:cubicBezTo>
                <a:cubicBezTo>
                  <a:pt x="141" y="174"/>
                  <a:pt x="141" y="174"/>
                  <a:pt x="141" y="174"/>
                </a:cubicBezTo>
                <a:cubicBezTo>
                  <a:pt x="106" y="174"/>
                  <a:pt x="106" y="174"/>
                  <a:pt x="106" y="174"/>
                </a:cubicBezTo>
                <a:cubicBezTo>
                  <a:pt x="106" y="103"/>
                  <a:pt x="106" y="103"/>
                  <a:pt x="106" y="103"/>
                </a:cubicBezTo>
                <a:close/>
                <a:moveTo>
                  <a:pt x="115" y="107"/>
                </a:moveTo>
                <a:cubicBezTo>
                  <a:pt x="114" y="107"/>
                  <a:pt x="113" y="108"/>
                  <a:pt x="113" y="110"/>
                </a:cubicBezTo>
                <a:cubicBezTo>
                  <a:pt x="113" y="167"/>
                  <a:pt x="113" y="167"/>
                  <a:pt x="113" y="167"/>
                </a:cubicBezTo>
                <a:cubicBezTo>
                  <a:pt x="113" y="169"/>
                  <a:pt x="114" y="170"/>
                  <a:pt x="115" y="170"/>
                </a:cubicBezTo>
                <a:cubicBezTo>
                  <a:pt x="115" y="170"/>
                  <a:pt x="115" y="170"/>
                  <a:pt x="115" y="170"/>
                </a:cubicBezTo>
                <a:cubicBezTo>
                  <a:pt x="117" y="170"/>
                  <a:pt x="118" y="169"/>
                  <a:pt x="118" y="167"/>
                </a:cubicBezTo>
                <a:cubicBezTo>
                  <a:pt x="118" y="110"/>
                  <a:pt x="118" y="110"/>
                  <a:pt x="118" y="110"/>
                </a:cubicBezTo>
                <a:cubicBezTo>
                  <a:pt x="118" y="108"/>
                  <a:pt x="117" y="107"/>
                  <a:pt x="115" y="107"/>
                </a:cubicBezTo>
                <a:cubicBezTo>
                  <a:pt x="115" y="107"/>
                  <a:pt x="115" y="107"/>
                  <a:pt x="115" y="107"/>
                </a:cubicBezTo>
                <a:close/>
                <a:moveTo>
                  <a:pt x="159" y="107"/>
                </a:moveTo>
                <a:cubicBezTo>
                  <a:pt x="158" y="107"/>
                  <a:pt x="156" y="108"/>
                  <a:pt x="156" y="110"/>
                </a:cubicBezTo>
                <a:cubicBezTo>
                  <a:pt x="156" y="167"/>
                  <a:pt x="156" y="167"/>
                  <a:pt x="156" y="167"/>
                </a:cubicBezTo>
                <a:cubicBezTo>
                  <a:pt x="156" y="169"/>
                  <a:pt x="158" y="170"/>
                  <a:pt x="159" y="170"/>
                </a:cubicBezTo>
                <a:cubicBezTo>
                  <a:pt x="159" y="170"/>
                  <a:pt x="159" y="170"/>
                  <a:pt x="159" y="170"/>
                </a:cubicBezTo>
                <a:cubicBezTo>
                  <a:pt x="161" y="170"/>
                  <a:pt x="162" y="169"/>
                  <a:pt x="162" y="167"/>
                </a:cubicBezTo>
                <a:cubicBezTo>
                  <a:pt x="162" y="110"/>
                  <a:pt x="162" y="110"/>
                  <a:pt x="162" y="110"/>
                </a:cubicBezTo>
                <a:cubicBezTo>
                  <a:pt x="162" y="108"/>
                  <a:pt x="161" y="107"/>
                  <a:pt x="159" y="107"/>
                </a:cubicBezTo>
                <a:close/>
              </a:path>
            </a:pathLst>
          </a:custGeom>
          <a:solidFill>
            <a:schemeClr val="bg1"/>
          </a:solidFill>
          <a:ln>
            <a:noFill/>
          </a:ln>
        </p:spPr>
        <p:txBody>
          <a:bodyPr vert="horz" wrap="square" lIns="91440" tIns="45720" rIns="91440" bIns="45720" numCol="1" anchor="t" anchorCtr="0" compatLnSpc="1"/>
          <a:lstStyle/>
          <a:p>
            <a:pPr algn="ctr"/>
            <a:endParaRPr lang="zh-CN" altLang="en-US" dirty="0"/>
          </a:p>
        </p:txBody>
      </p:sp>
      <p:sp>
        <p:nvSpPr>
          <p:cNvPr id="25" name="Freeform 5"/>
          <p:cNvSpPr>
            <a:spLocks noEditPoints="1"/>
          </p:cNvSpPr>
          <p:nvPr/>
        </p:nvSpPr>
        <p:spPr bwMode="auto">
          <a:xfrm>
            <a:off x="1110448" y="2682976"/>
            <a:ext cx="518080" cy="474578"/>
          </a:xfrm>
          <a:custGeom>
            <a:avLst/>
            <a:gdLst>
              <a:gd name="T0" fmla="*/ 60 w 110"/>
              <a:gd name="T1" fmla="*/ 91 h 99"/>
              <a:gd name="T2" fmla="*/ 68 w 110"/>
              <a:gd name="T3" fmla="*/ 85 h 99"/>
              <a:gd name="T4" fmla="*/ 68 w 110"/>
              <a:gd name="T5" fmla="*/ 86 h 99"/>
              <a:gd name="T6" fmla="*/ 72 w 110"/>
              <a:gd name="T7" fmla="*/ 5 h 99"/>
              <a:gd name="T8" fmla="*/ 17 w 110"/>
              <a:gd name="T9" fmla="*/ 55 h 99"/>
              <a:gd name="T10" fmla="*/ 16 w 110"/>
              <a:gd name="T11" fmla="*/ 52 h 99"/>
              <a:gd name="T12" fmla="*/ 46 w 110"/>
              <a:gd name="T13" fmla="*/ 52 h 99"/>
              <a:gd name="T14" fmla="*/ 46 w 110"/>
              <a:gd name="T15" fmla="*/ 55 h 99"/>
              <a:gd name="T16" fmla="*/ 17 w 110"/>
              <a:gd name="T17" fmla="*/ 55 h 99"/>
              <a:gd name="T18" fmla="*/ 15 w 110"/>
              <a:gd name="T19" fmla="*/ 44 h 99"/>
              <a:gd name="T20" fmla="*/ 31 w 110"/>
              <a:gd name="T21" fmla="*/ 39 h 99"/>
              <a:gd name="T22" fmla="*/ 47 w 110"/>
              <a:gd name="T23" fmla="*/ 44 h 99"/>
              <a:gd name="T24" fmla="*/ 31 w 110"/>
              <a:gd name="T25" fmla="*/ 42 h 99"/>
              <a:gd name="T26" fmla="*/ 17 w 110"/>
              <a:gd name="T27" fmla="*/ 36 h 99"/>
              <a:gd name="T28" fmla="*/ 16 w 110"/>
              <a:gd name="T29" fmla="*/ 33 h 99"/>
              <a:gd name="T30" fmla="*/ 46 w 110"/>
              <a:gd name="T31" fmla="*/ 33 h 99"/>
              <a:gd name="T32" fmla="*/ 46 w 110"/>
              <a:gd name="T33" fmla="*/ 36 h 99"/>
              <a:gd name="T34" fmla="*/ 17 w 110"/>
              <a:gd name="T35" fmla="*/ 36 h 99"/>
              <a:gd name="T36" fmla="*/ 15 w 110"/>
              <a:gd name="T37" fmla="*/ 26 h 99"/>
              <a:gd name="T38" fmla="*/ 31 w 110"/>
              <a:gd name="T39" fmla="*/ 21 h 99"/>
              <a:gd name="T40" fmla="*/ 47 w 110"/>
              <a:gd name="T41" fmla="*/ 26 h 99"/>
              <a:gd name="T42" fmla="*/ 31 w 110"/>
              <a:gd name="T43" fmla="*/ 24 h 99"/>
              <a:gd name="T44" fmla="*/ 17 w 110"/>
              <a:gd name="T45" fmla="*/ 19 h 99"/>
              <a:gd name="T46" fmla="*/ 16 w 110"/>
              <a:gd name="T47" fmla="*/ 16 h 99"/>
              <a:gd name="T48" fmla="*/ 46 w 110"/>
              <a:gd name="T49" fmla="*/ 16 h 99"/>
              <a:gd name="T50" fmla="*/ 46 w 110"/>
              <a:gd name="T51" fmla="*/ 19 h 99"/>
              <a:gd name="T52" fmla="*/ 17 w 110"/>
              <a:gd name="T53" fmla="*/ 19 h 99"/>
              <a:gd name="T54" fmla="*/ 110 w 110"/>
              <a:gd name="T55" fmla="*/ 20 h 99"/>
              <a:gd name="T56" fmla="*/ 106 w 110"/>
              <a:gd name="T57" fmla="*/ 88 h 99"/>
              <a:gd name="T58" fmla="*/ 76 w 110"/>
              <a:gd name="T59" fmla="*/ 97 h 99"/>
              <a:gd name="T60" fmla="*/ 75 w 110"/>
              <a:gd name="T61" fmla="*/ 98 h 99"/>
              <a:gd name="T62" fmla="*/ 66 w 110"/>
              <a:gd name="T63" fmla="*/ 90 h 99"/>
              <a:gd name="T64" fmla="*/ 58 w 110"/>
              <a:gd name="T65" fmla="*/ 99 h 99"/>
              <a:gd name="T66" fmla="*/ 56 w 110"/>
              <a:gd name="T67" fmla="*/ 88 h 99"/>
              <a:gd name="T68" fmla="*/ 0 w 110"/>
              <a:gd name="T69" fmla="*/ 83 h 99"/>
              <a:gd name="T70" fmla="*/ 4 w 110"/>
              <a:gd name="T71" fmla="*/ 15 h 99"/>
              <a:gd name="T72" fmla="*/ 6 w 110"/>
              <a:gd name="T73" fmla="*/ 6 h 99"/>
              <a:gd name="T74" fmla="*/ 55 w 110"/>
              <a:gd name="T75" fmla="*/ 5 h 99"/>
              <a:gd name="T76" fmla="*/ 104 w 110"/>
              <a:gd name="T77" fmla="*/ 6 h 99"/>
              <a:gd name="T78" fmla="*/ 106 w 110"/>
              <a:gd name="T79" fmla="*/ 9 h 99"/>
              <a:gd name="T80" fmla="*/ 76 w 110"/>
              <a:gd name="T81" fmla="*/ 68 h 99"/>
              <a:gd name="T82" fmla="*/ 99 w 110"/>
              <a:gd name="T83" fmla="*/ 72 h 99"/>
              <a:gd name="T84" fmla="*/ 79 w 110"/>
              <a:gd name="T85" fmla="*/ 6 h 99"/>
              <a:gd name="T86" fmla="*/ 76 w 110"/>
              <a:gd name="T87" fmla="*/ 68 h 99"/>
              <a:gd name="T88" fmla="*/ 10 w 110"/>
              <a:gd name="T89" fmla="*/ 11 h 99"/>
              <a:gd name="T90" fmla="*/ 31 w 110"/>
              <a:gd name="T91" fmla="*/ 68 h 99"/>
              <a:gd name="T92" fmla="*/ 51 w 110"/>
              <a:gd name="T93" fmla="*/ 1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0" h="99">
                <a:moveTo>
                  <a:pt x="60" y="9"/>
                </a:moveTo>
                <a:cubicBezTo>
                  <a:pt x="60" y="91"/>
                  <a:pt x="60" y="91"/>
                  <a:pt x="60" y="91"/>
                </a:cubicBezTo>
                <a:cubicBezTo>
                  <a:pt x="65" y="86"/>
                  <a:pt x="65" y="86"/>
                  <a:pt x="65" y="86"/>
                </a:cubicBezTo>
                <a:cubicBezTo>
                  <a:pt x="65" y="85"/>
                  <a:pt x="67" y="85"/>
                  <a:pt x="68" y="85"/>
                </a:cubicBezTo>
                <a:cubicBezTo>
                  <a:pt x="68" y="85"/>
                  <a:pt x="68" y="85"/>
                  <a:pt x="68" y="86"/>
                </a:cubicBezTo>
                <a:cubicBezTo>
                  <a:pt x="68" y="86"/>
                  <a:pt x="68" y="86"/>
                  <a:pt x="68" y="86"/>
                </a:cubicBezTo>
                <a:cubicBezTo>
                  <a:pt x="72" y="91"/>
                  <a:pt x="72" y="91"/>
                  <a:pt x="72" y="91"/>
                </a:cubicBezTo>
                <a:cubicBezTo>
                  <a:pt x="72" y="5"/>
                  <a:pt x="72" y="5"/>
                  <a:pt x="72" y="5"/>
                </a:cubicBezTo>
                <a:cubicBezTo>
                  <a:pt x="60" y="9"/>
                  <a:pt x="60" y="9"/>
                  <a:pt x="60" y="9"/>
                </a:cubicBezTo>
                <a:close/>
                <a:moveTo>
                  <a:pt x="17" y="55"/>
                </a:moveTo>
                <a:cubicBezTo>
                  <a:pt x="16" y="55"/>
                  <a:pt x="15" y="55"/>
                  <a:pt x="15" y="54"/>
                </a:cubicBezTo>
                <a:cubicBezTo>
                  <a:pt x="15" y="53"/>
                  <a:pt x="15" y="52"/>
                  <a:pt x="16" y="52"/>
                </a:cubicBezTo>
                <a:cubicBezTo>
                  <a:pt x="21" y="50"/>
                  <a:pt x="26" y="49"/>
                  <a:pt x="31" y="49"/>
                </a:cubicBezTo>
                <a:cubicBezTo>
                  <a:pt x="36" y="49"/>
                  <a:pt x="41" y="50"/>
                  <a:pt x="46" y="52"/>
                </a:cubicBezTo>
                <a:cubicBezTo>
                  <a:pt x="47" y="52"/>
                  <a:pt x="48" y="53"/>
                  <a:pt x="47" y="54"/>
                </a:cubicBezTo>
                <a:cubicBezTo>
                  <a:pt x="47" y="54"/>
                  <a:pt x="46" y="55"/>
                  <a:pt x="46" y="55"/>
                </a:cubicBezTo>
                <a:cubicBezTo>
                  <a:pt x="41" y="53"/>
                  <a:pt x="36" y="52"/>
                  <a:pt x="31" y="52"/>
                </a:cubicBezTo>
                <a:cubicBezTo>
                  <a:pt x="26" y="52"/>
                  <a:pt x="21" y="53"/>
                  <a:pt x="17" y="55"/>
                </a:cubicBezTo>
                <a:close/>
                <a:moveTo>
                  <a:pt x="17" y="45"/>
                </a:moveTo>
                <a:cubicBezTo>
                  <a:pt x="16" y="45"/>
                  <a:pt x="15" y="45"/>
                  <a:pt x="15" y="44"/>
                </a:cubicBezTo>
                <a:cubicBezTo>
                  <a:pt x="15" y="43"/>
                  <a:pt x="15" y="42"/>
                  <a:pt x="16" y="42"/>
                </a:cubicBezTo>
                <a:cubicBezTo>
                  <a:pt x="21" y="40"/>
                  <a:pt x="26" y="39"/>
                  <a:pt x="31" y="39"/>
                </a:cubicBezTo>
                <a:cubicBezTo>
                  <a:pt x="36" y="39"/>
                  <a:pt x="41" y="40"/>
                  <a:pt x="46" y="42"/>
                </a:cubicBezTo>
                <a:cubicBezTo>
                  <a:pt x="47" y="42"/>
                  <a:pt x="48" y="43"/>
                  <a:pt x="47" y="44"/>
                </a:cubicBezTo>
                <a:cubicBezTo>
                  <a:pt x="47" y="45"/>
                  <a:pt x="46" y="45"/>
                  <a:pt x="46" y="45"/>
                </a:cubicBezTo>
                <a:cubicBezTo>
                  <a:pt x="41" y="43"/>
                  <a:pt x="36" y="42"/>
                  <a:pt x="31" y="42"/>
                </a:cubicBezTo>
                <a:cubicBezTo>
                  <a:pt x="26" y="42"/>
                  <a:pt x="21" y="43"/>
                  <a:pt x="17" y="45"/>
                </a:cubicBezTo>
                <a:close/>
                <a:moveTo>
                  <a:pt x="17" y="36"/>
                </a:moveTo>
                <a:cubicBezTo>
                  <a:pt x="16" y="37"/>
                  <a:pt x="15" y="36"/>
                  <a:pt x="15" y="35"/>
                </a:cubicBezTo>
                <a:cubicBezTo>
                  <a:pt x="15" y="35"/>
                  <a:pt x="15" y="34"/>
                  <a:pt x="16" y="33"/>
                </a:cubicBezTo>
                <a:cubicBezTo>
                  <a:pt x="21" y="32"/>
                  <a:pt x="26" y="31"/>
                  <a:pt x="31" y="31"/>
                </a:cubicBezTo>
                <a:cubicBezTo>
                  <a:pt x="36" y="31"/>
                  <a:pt x="41" y="32"/>
                  <a:pt x="46" y="33"/>
                </a:cubicBezTo>
                <a:cubicBezTo>
                  <a:pt x="47" y="34"/>
                  <a:pt x="48" y="34"/>
                  <a:pt x="47" y="35"/>
                </a:cubicBezTo>
                <a:cubicBezTo>
                  <a:pt x="47" y="36"/>
                  <a:pt x="46" y="36"/>
                  <a:pt x="46" y="36"/>
                </a:cubicBezTo>
                <a:cubicBezTo>
                  <a:pt x="41" y="35"/>
                  <a:pt x="36" y="34"/>
                  <a:pt x="31" y="34"/>
                </a:cubicBezTo>
                <a:cubicBezTo>
                  <a:pt x="26" y="34"/>
                  <a:pt x="21" y="34"/>
                  <a:pt x="17" y="36"/>
                </a:cubicBezTo>
                <a:close/>
                <a:moveTo>
                  <a:pt x="17" y="27"/>
                </a:moveTo>
                <a:cubicBezTo>
                  <a:pt x="16" y="27"/>
                  <a:pt x="15" y="27"/>
                  <a:pt x="15" y="26"/>
                </a:cubicBezTo>
                <a:cubicBezTo>
                  <a:pt x="15" y="25"/>
                  <a:pt x="15" y="24"/>
                  <a:pt x="16" y="24"/>
                </a:cubicBezTo>
                <a:cubicBezTo>
                  <a:pt x="21" y="22"/>
                  <a:pt x="26" y="21"/>
                  <a:pt x="31" y="21"/>
                </a:cubicBezTo>
                <a:cubicBezTo>
                  <a:pt x="36" y="21"/>
                  <a:pt x="41" y="22"/>
                  <a:pt x="46" y="24"/>
                </a:cubicBezTo>
                <a:cubicBezTo>
                  <a:pt x="47" y="24"/>
                  <a:pt x="48" y="25"/>
                  <a:pt x="47" y="26"/>
                </a:cubicBezTo>
                <a:cubicBezTo>
                  <a:pt x="47" y="27"/>
                  <a:pt x="46" y="27"/>
                  <a:pt x="46" y="27"/>
                </a:cubicBezTo>
                <a:cubicBezTo>
                  <a:pt x="41" y="25"/>
                  <a:pt x="36" y="24"/>
                  <a:pt x="31" y="24"/>
                </a:cubicBezTo>
                <a:cubicBezTo>
                  <a:pt x="26" y="24"/>
                  <a:pt x="21" y="25"/>
                  <a:pt x="17" y="27"/>
                </a:cubicBezTo>
                <a:close/>
                <a:moveTo>
                  <a:pt x="17" y="19"/>
                </a:moveTo>
                <a:cubicBezTo>
                  <a:pt x="16" y="19"/>
                  <a:pt x="15" y="19"/>
                  <a:pt x="15" y="18"/>
                </a:cubicBezTo>
                <a:cubicBezTo>
                  <a:pt x="15" y="17"/>
                  <a:pt x="15" y="16"/>
                  <a:pt x="16" y="16"/>
                </a:cubicBezTo>
                <a:cubicBezTo>
                  <a:pt x="21" y="14"/>
                  <a:pt x="26" y="13"/>
                  <a:pt x="31" y="13"/>
                </a:cubicBezTo>
                <a:cubicBezTo>
                  <a:pt x="36" y="13"/>
                  <a:pt x="41" y="14"/>
                  <a:pt x="46" y="16"/>
                </a:cubicBezTo>
                <a:cubicBezTo>
                  <a:pt x="47" y="16"/>
                  <a:pt x="48" y="17"/>
                  <a:pt x="47" y="18"/>
                </a:cubicBezTo>
                <a:cubicBezTo>
                  <a:pt x="47" y="18"/>
                  <a:pt x="46" y="19"/>
                  <a:pt x="46" y="19"/>
                </a:cubicBezTo>
                <a:cubicBezTo>
                  <a:pt x="41" y="17"/>
                  <a:pt x="36" y="16"/>
                  <a:pt x="31" y="16"/>
                </a:cubicBezTo>
                <a:cubicBezTo>
                  <a:pt x="26" y="16"/>
                  <a:pt x="21" y="17"/>
                  <a:pt x="17" y="19"/>
                </a:cubicBezTo>
                <a:close/>
                <a:moveTo>
                  <a:pt x="106" y="15"/>
                </a:moveTo>
                <a:cubicBezTo>
                  <a:pt x="108" y="15"/>
                  <a:pt x="110" y="17"/>
                  <a:pt x="110" y="20"/>
                </a:cubicBezTo>
                <a:cubicBezTo>
                  <a:pt x="110" y="83"/>
                  <a:pt x="110" y="83"/>
                  <a:pt x="110" y="83"/>
                </a:cubicBezTo>
                <a:cubicBezTo>
                  <a:pt x="110" y="86"/>
                  <a:pt x="108" y="88"/>
                  <a:pt x="106" y="88"/>
                </a:cubicBezTo>
                <a:cubicBezTo>
                  <a:pt x="76" y="88"/>
                  <a:pt x="76" y="88"/>
                  <a:pt x="76" y="88"/>
                </a:cubicBezTo>
                <a:cubicBezTo>
                  <a:pt x="76" y="97"/>
                  <a:pt x="76" y="97"/>
                  <a:pt x="76" y="97"/>
                </a:cubicBezTo>
                <a:cubicBezTo>
                  <a:pt x="76" y="97"/>
                  <a:pt x="76" y="97"/>
                  <a:pt x="76" y="97"/>
                </a:cubicBezTo>
                <a:cubicBezTo>
                  <a:pt x="76" y="97"/>
                  <a:pt x="76" y="98"/>
                  <a:pt x="75" y="98"/>
                </a:cubicBezTo>
                <a:cubicBezTo>
                  <a:pt x="74" y="99"/>
                  <a:pt x="73" y="99"/>
                  <a:pt x="72" y="98"/>
                </a:cubicBezTo>
                <a:cubicBezTo>
                  <a:pt x="66" y="90"/>
                  <a:pt x="66" y="90"/>
                  <a:pt x="66" y="90"/>
                </a:cubicBezTo>
                <a:cubicBezTo>
                  <a:pt x="60" y="98"/>
                  <a:pt x="60" y="98"/>
                  <a:pt x="60" y="98"/>
                </a:cubicBezTo>
                <a:cubicBezTo>
                  <a:pt x="60" y="99"/>
                  <a:pt x="59" y="99"/>
                  <a:pt x="58" y="99"/>
                </a:cubicBezTo>
                <a:cubicBezTo>
                  <a:pt x="57" y="99"/>
                  <a:pt x="56" y="98"/>
                  <a:pt x="56" y="97"/>
                </a:cubicBezTo>
                <a:cubicBezTo>
                  <a:pt x="56" y="88"/>
                  <a:pt x="56" y="88"/>
                  <a:pt x="56" y="88"/>
                </a:cubicBezTo>
                <a:cubicBezTo>
                  <a:pt x="4" y="88"/>
                  <a:pt x="4" y="88"/>
                  <a:pt x="4" y="88"/>
                </a:cubicBezTo>
                <a:cubicBezTo>
                  <a:pt x="2" y="88"/>
                  <a:pt x="0" y="86"/>
                  <a:pt x="0" y="83"/>
                </a:cubicBezTo>
                <a:cubicBezTo>
                  <a:pt x="0" y="20"/>
                  <a:pt x="0" y="20"/>
                  <a:pt x="0" y="20"/>
                </a:cubicBezTo>
                <a:cubicBezTo>
                  <a:pt x="0" y="17"/>
                  <a:pt x="1" y="15"/>
                  <a:pt x="4" y="15"/>
                </a:cubicBezTo>
                <a:cubicBezTo>
                  <a:pt x="4" y="9"/>
                  <a:pt x="4" y="9"/>
                  <a:pt x="4" y="9"/>
                </a:cubicBezTo>
                <a:cubicBezTo>
                  <a:pt x="4" y="8"/>
                  <a:pt x="4" y="6"/>
                  <a:pt x="6" y="6"/>
                </a:cubicBezTo>
                <a:cubicBezTo>
                  <a:pt x="14" y="1"/>
                  <a:pt x="23" y="0"/>
                  <a:pt x="31" y="0"/>
                </a:cubicBezTo>
                <a:cubicBezTo>
                  <a:pt x="39" y="0"/>
                  <a:pt x="47" y="2"/>
                  <a:pt x="55" y="5"/>
                </a:cubicBezTo>
                <a:cubicBezTo>
                  <a:pt x="63" y="1"/>
                  <a:pt x="71" y="0"/>
                  <a:pt x="79" y="0"/>
                </a:cubicBezTo>
                <a:cubicBezTo>
                  <a:pt x="88" y="0"/>
                  <a:pt x="96" y="2"/>
                  <a:pt x="104" y="6"/>
                </a:cubicBezTo>
                <a:cubicBezTo>
                  <a:pt x="105" y="7"/>
                  <a:pt x="106" y="8"/>
                  <a:pt x="106" y="9"/>
                </a:cubicBezTo>
                <a:cubicBezTo>
                  <a:pt x="106" y="9"/>
                  <a:pt x="106" y="9"/>
                  <a:pt x="106" y="9"/>
                </a:cubicBezTo>
                <a:cubicBezTo>
                  <a:pt x="106" y="15"/>
                  <a:pt x="106" y="15"/>
                  <a:pt x="106" y="15"/>
                </a:cubicBezTo>
                <a:close/>
                <a:moveTo>
                  <a:pt x="76" y="68"/>
                </a:moveTo>
                <a:cubicBezTo>
                  <a:pt x="77" y="68"/>
                  <a:pt x="78" y="68"/>
                  <a:pt x="79" y="68"/>
                </a:cubicBezTo>
                <a:cubicBezTo>
                  <a:pt x="86" y="68"/>
                  <a:pt x="93" y="69"/>
                  <a:pt x="99" y="72"/>
                </a:cubicBezTo>
                <a:cubicBezTo>
                  <a:pt x="99" y="11"/>
                  <a:pt x="99" y="11"/>
                  <a:pt x="99" y="11"/>
                </a:cubicBezTo>
                <a:cubicBezTo>
                  <a:pt x="93" y="8"/>
                  <a:pt x="86" y="6"/>
                  <a:pt x="79" y="6"/>
                </a:cubicBezTo>
                <a:cubicBezTo>
                  <a:pt x="78" y="6"/>
                  <a:pt x="77" y="6"/>
                  <a:pt x="76" y="6"/>
                </a:cubicBezTo>
                <a:cubicBezTo>
                  <a:pt x="76" y="68"/>
                  <a:pt x="76" y="68"/>
                  <a:pt x="76" y="68"/>
                </a:cubicBezTo>
                <a:close/>
                <a:moveTo>
                  <a:pt x="31" y="6"/>
                </a:moveTo>
                <a:cubicBezTo>
                  <a:pt x="24" y="6"/>
                  <a:pt x="17" y="8"/>
                  <a:pt x="10" y="11"/>
                </a:cubicBezTo>
                <a:cubicBezTo>
                  <a:pt x="10" y="72"/>
                  <a:pt x="10" y="72"/>
                  <a:pt x="10" y="72"/>
                </a:cubicBezTo>
                <a:cubicBezTo>
                  <a:pt x="17" y="69"/>
                  <a:pt x="24" y="67"/>
                  <a:pt x="31" y="68"/>
                </a:cubicBezTo>
                <a:cubicBezTo>
                  <a:pt x="38" y="68"/>
                  <a:pt x="45" y="69"/>
                  <a:pt x="51" y="72"/>
                </a:cubicBezTo>
                <a:cubicBezTo>
                  <a:pt x="51" y="11"/>
                  <a:pt x="51" y="11"/>
                  <a:pt x="51" y="11"/>
                </a:cubicBezTo>
                <a:cubicBezTo>
                  <a:pt x="45" y="8"/>
                  <a:pt x="38" y="6"/>
                  <a:pt x="31" y="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9" name="文本框 28"/>
          <p:cNvSpPr txBox="1"/>
          <p:nvPr/>
        </p:nvSpPr>
        <p:spPr>
          <a:xfrm>
            <a:off x="2189284" y="1197534"/>
            <a:ext cx="7130561" cy="707886"/>
          </a:xfrm>
          <a:prstGeom prst="rect">
            <a:avLst/>
          </a:prstGeom>
          <a:noFill/>
        </p:spPr>
        <p:txBody>
          <a:bodyPr wrap="square" rtlCol="0">
            <a:spAutoFit/>
          </a:bodyPr>
          <a:lstStyle/>
          <a:p>
            <a:pPr algn="just"/>
            <a:r>
              <a:rPr lang="en-US" altLang="zh-CN" sz="2000" b="1" dirty="0">
                <a:latin typeface="微软雅黑" pitchFamily="34" charset="-122"/>
                <a:ea typeface="微软雅黑" pitchFamily="34" charset="-122"/>
              </a:rPr>
              <a:t>Domain Adaptation with Few Labeled Source Samples</a:t>
            </a:r>
          </a:p>
          <a:p>
            <a:pPr algn="just"/>
            <a:r>
              <a:rPr lang="en-US" altLang="zh-CN" sz="2000" b="1" dirty="0">
                <a:latin typeface="微软雅黑" pitchFamily="34" charset="-122"/>
                <a:ea typeface="微软雅黑" pitchFamily="34" charset="-122"/>
              </a:rPr>
              <a:t>by Graph Regularization</a:t>
            </a:r>
            <a:endParaRPr lang="zh-CN" altLang="zh-CN" sz="2000" b="1" dirty="0">
              <a:latin typeface="微软雅黑" pitchFamily="34" charset="-122"/>
              <a:ea typeface="微软雅黑" pitchFamily="34" charset="-122"/>
            </a:endParaRPr>
          </a:p>
        </p:txBody>
      </p:sp>
      <p:sp>
        <p:nvSpPr>
          <p:cNvPr id="30" name="文本框 29"/>
          <p:cNvSpPr txBox="1"/>
          <p:nvPr/>
        </p:nvSpPr>
        <p:spPr>
          <a:xfrm>
            <a:off x="2140988" y="2500883"/>
            <a:ext cx="8151288" cy="1015663"/>
          </a:xfrm>
          <a:prstGeom prst="rect">
            <a:avLst/>
          </a:prstGeom>
          <a:noFill/>
        </p:spPr>
        <p:txBody>
          <a:bodyPr wrap="square" rtlCol="0">
            <a:spAutoFit/>
          </a:bodyPr>
          <a:lstStyle/>
          <a:p>
            <a:pPr algn="just"/>
            <a:r>
              <a:rPr lang="en-US" altLang="zh-CN" sz="2000" b="1" dirty="0">
                <a:latin typeface="微软雅黑" pitchFamily="34" charset="-122"/>
                <a:ea typeface="微软雅黑" pitchFamily="34" charset="-122"/>
              </a:rPr>
              <a:t>Learning Domain-invariant Graph for Adaptive Semi-supervised Domain Adaptation with Few Labelled Source Samples</a:t>
            </a:r>
            <a:endParaRPr lang="zh-CN" altLang="zh-CN" sz="2000" b="1" dirty="0">
              <a:latin typeface="微软雅黑" pitchFamily="34" charset="-122"/>
              <a:ea typeface="微软雅黑" pitchFamily="34" charset="-122"/>
            </a:endParaRPr>
          </a:p>
        </p:txBody>
      </p:sp>
      <p:sp>
        <p:nvSpPr>
          <p:cNvPr id="35" name="文本框 34"/>
          <p:cNvSpPr txBox="1"/>
          <p:nvPr/>
        </p:nvSpPr>
        <p:spPr>
          <a:xfrm>
            <a:off x="2194367" y="4114402"/>
            <a:ext cx="8215050" cy="707886"/>
          </a:xfrm>
          <a:prstGeom prst="rect">
            <a:avLst/>
          </a:prstGeom>
          <a:noFill/>
        </p:spPr>
        <p:txBody>
          <a:bodyPr wrap="square" rtlCol="0">
            <a:spAutoFit/>
          </a:bodyPr>
          <a:lstStyle/>
          <a:p>
            <a:pPr algn="just"/>
            <a:r>
              <a:rPr lang="en-US" altLang="zh-CN" sz="2000" b="1" dirty="0">
                <a:latin typeface="微软雅黑" pitchFamily="34" charset="-122"/>
                <a:ea typeface="微软雅黑" pitchFamily="34" charset="-122"/>
              </a:rPr>
              <a:t>Shared Dictionary Learning via Coupled Adaptations for Cross-domain Classification</a:t>
            </a:r>
            <a:endParaRPr lang="zh-CN" altLang="zh-CN" sz="2000" b="1" dirty="0">
              <a:latin typeface="微软雅黑" pitchFamily="34" charset="-122"/>
              <a:ea typeface="微软雅黑" pitchFamily="34" charset="-122"/>
            </a:endParaRPr>
          </a:p>
        </p:txBody>
      </p:sp>
      <p:sp>
        <p:nvSpPr>
          <p:cNvPr id="36" name="文本框 35"/>
          <p:cNvSpPr txBox="1"/>
          <p:nvPr/>
        </p:nvSpPr>
        <p:spPr>
          <a:xfrm>
            <a:off x="2179010" y="5291191"/>
            <a:ext cx="8479627" cy="1028223"/>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将源域分类误差最小化，边缘以及条件分布适配，几何结构适配，三者同时结合到跨域自适应的分类器的学习之中，可以挖掘域间更全面的联系，建立更鲁棒的迁移学习模型，从理论上分析是可行的。</a:t>
            </a:r>
          </a:p>
        </p:txBody>
      </p:sp>
    </p:spTree>
  </p:cSld>
  <p:clrMapOvr>
    <a:masterClrMapping/>
  </p:clrMapOvr>
  <p:transition spd="slow" advTm="6164">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4296000" y="876300"/>
            <a:ext cx="3600000" cy="3600000"/>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3371850" y="4978520"/>
            <a:ext cx="5448300" cy="646331"/>
          </a:xfrm>
          <a:prstGeom prst="rect">
            <a:avLst/>
          </a:prstGeom>
          <a:noFill/>
        </p:spPr>
        <p:txBody>
          <a:bodyPr wrap="square" rtlCol="0">
            <a:spAutoFit/>
          </a:bodyPr>
          <a:lstStyle/>
          <a:p>
            <a:pPr algn="ctr"/>
            <a:r>
              <a:rPr lang="zh-CN" altLang="en-US" sz="3600" b="1" dirty="0">
                <a:solidFill>
                  <a:schemeClr val="accent1"/>
                </a:solidFill>
                <a:latin typeface="微软雅黑" pitchFamily="34" charset="-122"/>
                <a:ea typeface="微软雅黑" pitchFamily="34" charset="-122"/>
              </a:rPr>
              <a:t>进度安排及预期成果</a:t>
            </a:r>
          </a:p>
        </p:txBody>
      </p:sp>
      <p:sp>
        <p:nvSpPr>
          <p:cNvPr id="10" name="文本框 9"/>
          <p:cNvSpPr txBox="1"/>
          <p:nvPr/>
        </p:nvSpPr>
        <p:spPr>
          <a:xfrm>
            <a:off x="4210051" y="1891470"/>
            <a:ext cx="3771898" cy="1569660"/>
          </a:xfrm>
          <a:prstGeom prst="rect">
            <a:avLst/>
          </a:prstGeom>
          <a:noFill/>
        </p:spPr>
        <p:txBody>
          <a:bodyPr wrap="square" rtlCol="0">
            <a:spAutoFit/>
          </a:bodyPr>
          <a:lstStyle/>
          <a:p>
            <a:pPr algn="ctr"/>
            <a:r>
              <a:rPr lang="en-US" altLang="zh-CN" sz="4800" b="1" dirty="0">
                <a:solidFill>
                  <a:schemeClr val="accent1"/>
                </a:solidFill>
                <a:latin typeface="Times New Roman" pitchFamily="18" charset="0"/>
                <a:ea typeface="微软雅黑" pitchFamily="34" charset="-122"/>
                <a:cs typeface="Times New Roman" pitchFamily="18" charset="0"/>
              </a:rPr>
              <a:t>PART</a:t>
            </a:r>
          </a:p>
          <a:p>
            <a:pPr algn="ctr"/>
            <a:r>
              <a:rPr lang="en-US" altLang="zh-CN" sz="4800" b="1" dirty="0">
                <a:solidFill>
                  <a:schemeClr val="accent1"/>
                </a:solidFill>
                <a:latin typeface="Times New Roman" pitchFamily="18" charset="0"/>
                <a:ea typeface="微软雅黑" pitchFamily="34" charset="-122"/>
                <a:cs typeface="Times New Roman" pitchFamily="18" charset="0"/>
              </a:rPr>
              <a:t>Five</a:t>
            </a:r>
            <a:endParaRPr lang="zh-CN" altLang="en-US" sz="4800" b="1" dirty="0">
              <a:solidFill>
                <a:schemeClr val="accent1"/>
              </a:solidFill>
              <a:latin typeface="Times New Roman" pitchFamily="18" charset="0"/>
              <a:ea typeface="微软雅黑" pitchFamily="34" charset="-122"/>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advTm="770">
        <p:fade/>
      </p:transition>
    </mc:Choice>
    <mc:Fallback xmlns="">
      <p:transition spd="med" advTm="77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250"/>
                                  </p:stCondLst>
                                  <p:iterate type="lt">
                                    <p:tmPct val="14286"/>
                                  </p:iterate>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0"/>
                                        </p:tgtEl>
                                        <p:attrNameLst>
                                          <p:attrName>ppt_y</p:attrName>
                                        </p:attrNameLst>
                                      </p:cBhvr>
                                      <p:tavLst>
                                        <p:tav tm="0">
                                          <p:val>
                                            <p:strVal val="#ppt_y"/>
                                          </p:val>
                                        </p:tav>
                                        <p:tav tm="100000">
                                          <p:val>
                                            <p:strVal val="#ppt_y"/>
                                          </p:val>
                                        </p:tav>
                                      </p:tavLst>
                                    </p:anim>
                                    <p:anim calcmode="lin" valueType="num">
                                      <p:cBhvr>
                                        <p:cTn id="9"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0"/>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301752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itchFamily="34" charset="-122"/>
                <a:ea typeface="微软雅黑" pitchFamily="34" charset="-122"/>
              </a:rPr>
              <a:t>课题进度安排</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任意多边形 9"/>
          <p:cNvSpPr/>
          <p:nvPr/>
        </p:nvSpPr>
        <p:spPr>
          <a:xfrm>
            <a:off x="6713638" y="4093675"/>
            <a:ext cx="4026214" cy="1677404"/>
          </a:xfrm>
          <a:custGeom>
            <a:avLst/>
            <a:gdLst>
              <a:gd name="connsiteX0" fmla="*/ 0 w 2676821"/>
              <a:gd name="connsiteY0" fmla="*/ 173397 h 1733973"/>
              <a:gd name="connsiteX1" fmla="*/ 173397 w 2676821"/>
              <a:gd name="connsiteY1" fmla="*/ 0 h 1733973"/>
              <a:gd name="connsiteX2" fmla="*/ 2503424 w 2676821"/>
              <a:gd name="connsiteY2" fmla="*/ 0 h 1733973"/>
              <a:gd name="connsiteX3" fmla="*/ 2676821 w 2676821"/>
              <a:gd name="connsiteY3" fmla="*/ 173397 h 1733973"/>
              <a:gd name="connsiteX4" fmla="*/ 2676821 w 2676821"/>
              <a:gd name="connsiteY4" fmla="*/ 1560576 h 1733973"/>
              <a:gd name="connsiteX5" fmla="*/ 2503424 w 2676821"/>
              <a:gd name="connsiteY5" fmla="*/ 1733973 h 1733973"/>
              <a:gd name="connsiteX6" fmla="*/ 173397 w 2676821"/>
              <a:gd name="connsiteY6" fmla="*/ 1733973 h 1733973"/>
              <a:gd name="connsiteX7" fmla="*/ 0 w 2676821"/>
              <a:gd name="connsiteY7" fmla="*/ 1560576 h 1733973"/>
              <a:gd name="connsiteX8" fmla="*/ 0 w 2676821"/>
              <a:gd name="connsiteY8" fmla="*/ 173397 h 1733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6821" h="1733973">
                <a:moveTo>
                  <a:pt x="0" y="173397"/>
                </a:moveTo>
                <a:cubicBezTo>
                  <a:pt x="0" y="77632"/>
                  <a:pt x="77632" y="0"/>
                  <a:pt x="173397" y="0"/>
                </a:cubicBezTo>
                <a:lnTo>
                  <a:pt x="2503424" y="0"/>
                </a:lnTo>
                <a:cubicBezTo>
                  <a:pt x="2599189" y="0"/>
                  <a:pt x="2676821" y="77632"/>
                  <a:pt x="2676821" y="173397"/>
                </a:cubicBezTo>
                <a:lnTo>
                  <a:pt x="2676821" y="1560576"/>
                </a:lnTo>
                <a:cubicBezTo>
                  <a:pt x="2676821" y="1656341"/>
                  <a:pt x="2599189" y="1733973"/>
                  <a:pt x="2503424" y="1733973"/>
                </a:cubicBezTo>
                <a:lnTo>
                  <a:pt x="173397" y="1733973"/>
                </a:lnTo>
                <a:cubicBezTo>
                  <a:pt x="77632" y="1733973"/>
                  <a:pt x="0" y="1656341"/>
                  <a:pt x="0" y="1560576"/>
                </a:cubicBezTo>
                <a:lnTo>
                  <a:pt x="0" y="173397"/>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27826" tIns="658273" rIns="224780" bIns="224780" numCol="1" spcCol="1270" anchor="t" anchorCtr="0">
            <a:noAutofit/>
          </a:bodyPr>
          <a:lstStyle/>
          <a:p>
            <a:pPr marL="285750" lvl="1" indent="-285750" algn="l" defTabSz="1689100">
              <a:lnSpc>
                <a:spcPct val="90000"/>
              </a:lnSpc>
              <a:spcBef>
                <a:spcPct val="0"/>
              </a:spcBef>
              <a:spcAft>
                <a:spcPct val="15000"/>
              </a:spcAft>
              <a:buChar char="•"/>
            </a:pPr>
            <a:endParaRPr lang="zh-CN" altLang="en-US" kern="1200"/>
          </a:p>
        </p:txBody>
      </p:sp>
      <p:sp>
        <p:nvSpPr>
          <p:cNvPr id="11" name="任意多边形 10"/>
          <p:cNvSpPr/>
          <p:nvPr/>
        </p:nvSpPr>
        <p:spPr>
          <a:xfrm>
            <a:off x="1452147" y="4077194"/>
            <a:ext cx="3794847" cy="1677404"/>
          </a:xfrm>
          <a:custGeom>
            <a:avLst/>
            <a:gdLst>
              <a:gd name="connsiteX0" fmla="*/ 0 w 2676821"/>
              <a:gd name="connsiteY0" fmla="*/ 173397 h 1733973"/>
              <a:gd name="connsiteX1" fmla="*/ 173397 w 2676821"/>
              <a:gd name="connsiteY1" fmla="*/ 0 h 1733973"/>
              <a:gd name="connsiteX2" fmla="*/ 2503424 w 2676821"/>
              <a:gd name="connsiteY2" fmla="*/ 0 h 1733973"/>
              <a:gd name="connsiteX3" fmla="*/ 2676821 w 2676821"/>
              <a:gd name="connsiteY3" fmla="*/ 173397 h 1733973"/>
              <a:gd name="connsiteX4" fmla="*/ 2676821 w 2676821"/>
              <a:gd name="connsiteY4" fmla="*/ 1560576 h 1733973"/>
              <a:gd name="connsiteX5" fmla="*/ 2503424 w 2676821"/>
              <a:gd name="connsiteY5" fmla="*/ 1733973 h 1733973"/>
              <a:gd name="connsiteX6" fmla="*/ 173397 w 2676821"/>
              <a:gd name="connsiteY6" fmla="*/ 1733973 h 1733973"/>
              <a:gd name="connsiteX7" fmla="*/ 0 w 2676821"/>
              <a:gd name="connsiteY7" fmla="*/ 1560576 h 1733973"/>
              <a:gd name="connsiteX8" fmla="*/ 0 w 2676821"/>
              <a:gd name="connsiteY8" fmla="*/ 173397 h 1733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6821" h="1733973">
                <a:moveTo>
                  <a:pt x="0" y="173397"/>
                </a:moveTo>
                <a:cubicBezTo>
                  <a:pt x="0" y="77632"/>
                  <a:pt x="77632" y="0"/>
                  <a:pt x="173397" y="0"/>
                </a:cubicBezTo>
                <a:lnTo>
                  <a:pt x="2503424" y="0"/>
                </a:lnTo>
                <a:cubicBezTo>
                  <a:pt x="2599189" y="0"/>
                  <a:pt x="2676821" y="77632"/>
                  <a:pt x="2676821" y="173397"/>
                </a:cubicBezTo>
                <a:lnTo>
                  <a:pt x="2676821" y="1560576"/>
                </a:lnTo>
                <a:cubicBezTo>
                  <a:pt x="2676821" y="1656341"/>
                  <a:pt x="2599189" y="1733973"/>
                  <a:pt x="2503424" y="1733973"/>
                </a:cubicBezTo>
                <a:lnTo>
                  <a:pt x="173397" y="1733973"/>
                </a:lnTo>
                <a:cubicBezTo>
                  <a:pt x="77632" y="1733973"/>
                  <a:pt x="0" y="1656341"/>
                  <a:pt x="0" y="1560576"/>
                </a:cubicBezTo>
                <a:lnTo>
                  <a:pt x="0" y="173397"/>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24780" tIns="658273" rIns="1027826" bIns="224780" numCol="1" spcCol="1270" anchor="t" anchorCtr="0">
            <a:noAutofit/>
          </a:bodyPr>
          <a:lstStyle/>
          <a:p>
            <a:pPr marL="285750" lvl="1" indent="-285750" algn="l" defTabSz="1689100">
              <a:lnSpc>
                <a:spcPct val="90000"/>
              </a:lnSpc>
              <a:spcBef>
                <a:spcPct val="0"/>
              </a:spcBef>
              <a:spcAft>
                <a:spcPct val="15000"/>
              </a:spcAft>
              <a:buChar char="•"/>
            </a:pPr>
            <a:endParaRPr lang="zh-CN" altLang="en-US" kern="1200"/>
          </a:p>
        </p:txBody>
      </p:sp>
      <p:sp>
        <p:nvSpPr>
          <p:cNvPr id="12" name="任意多边形 11"/>
          <p:cNvSpPr/>
          <p:nvPr/>
        </p:nvSpPr>
        <p:spPr>
          <a:xfrm>
            <a:off x="6713638" y="1103402"/>
            <a:ext cx="4026214" cy="1701277"/>
          </a:xfrm>
          <a:custGeom>
            <a:avLst/>
            <a:gdLst>
              <a:gd name="connsiteX0" fmla="*/ 0 w 2676821"/>
              <a:gd name="connsiteY0" fmla="*/ 173397 h 1733973"/>
              <a:gd name="connsiteX1" fmla="*/ 173397 w 2676821"/>
              <a:gd name="connsiteY1" fmla="*/ 0 h 1733973"/>
              <a:gd name="connsiteX2" fmla="*/ 2503424 w 2676821"/>
              <a:gd name="connsiteY2" fmla="*/ 0 h 1733973"/>
              <a:gd name="connsiteX3" fmla="*/ 2676821 w 2676821"/>
              <a:gd name="connsiteY3" fmla="*/ 173397 h 1733973"/>
              <a:gd name="connsiteX4" fmla="*/ 2676821 w 2676821"/>
              <a:gd name="connsiteY4" fmla="*/ 1560576 h 1733973"/>
              <a:gd name="connsiteX5" fmla="*/ 2503424 w 2676821"/>
              <a:gd name="connsiteY5" fmla="*/ 1733973 h 1733973"/>
              <a:gd name="connsiteX6" fmla="*/ 173397 w 2676821"/>
              <a:gd name="connsiteY6" fmla="*/ 1733973 h 1733973"/>
              <a:gd name="connsiteX7" fmla="*/ 0 w 2676821"/>
              <a:gd name="connsiteY7" fmla="*/ 1560576 h 1733973"/>
              <a:gd name="connsiteX8" fmla="*/ 0 w 2676821"/>
              <a:gd name="connsiteY8" fmla="*/ 173397 h 1733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6821" h="1733973">
                <a:moveTo>
                  <a:pt x="0" y="173397"/>
                </a:moveTo>
                <a:cubicBezTo>
                  <a:pt x="0" y="77632"/>
                  <a:pt x="77632" y="0"/>
                  <a:pt x="173397" y="0"/>
                </a:cubicBezTo>
                <a:lnTo>
                  <a:pt x="2503424" y="0"/>
                </a:lnTo>
                <a:cubicBezTo>
                  <a:pt x="2599189" y="0"/>
                  <a:pt x="2676821" y="77632"/>
                  <a:pt x="2676821" y="173397"/>
                </a:cubicBezTo>
                <a:lnTo>
                  <a:pt x="2676821" y="1560576"/>
                </a:lnTo>
                <a:cubicBezTo>
                  <a:pt x="2676821" y="1656341"/>
                  <a:pt x="2599189" y="1733973"/>
                  <a:pt x="2503424" y="1733973"/>
                </a:cubicBezTo>
                <a:lnTo>
                  <a:pt x="173397" y="1733973"/>
                </a:lnTo>
                <a:cubicBezTo>
                  <a:pt x="77632" y="1733973"/>
                  <a:pt x="0" y="1656341"/>
                  <a:pt x="0" y="1560576"/>
                </a:cubicBezTo>
                <a:lnTo>
                  <a:pt x="0" y="173397"/>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24780" tIns="224780" rIns="1027826" bIns="658273" numCol="1" spcCol="1270" anchor="t" anchorCtr="0">
            <a:noAutofit/>
          </a:bodyPr>
          <a:lstStyle/>
          <a:p>
            <a:pPr marL="285750" lvl="1" indent="-285750" defTabSz="1689100">
              <a:lnSpc>
                <a:spcPct val="90000"/>
              </a:lnSpc>
              <a:spcBef>
                <a:spcPct val="0"/>
              </a:spcBef>
              <a:spcAft>
                <a:spcPct val="15000"/>
              </a:spcAft>
              <a:buChar char="•"/>
            </a:pPr>
            <a:endParaRPr lang="zh-CN" altLang="en-US"/>
          </a:p>
        </p:txBody>
      </p:sp>
      <p:sp>
        <p:nvSpPr>
          <p:cNvPr id="14" name="任意多边形 13"/>
          <p:cNvSpPr/>
          <p:nvPr/>
        </p:nvSpPr>
        <p:spPr>
          <a:xfrm>
            <a:off x="1452147" y="1103402"/>
            <a:ext cx="3794847" cy="1701277"/>
          </a:xfrm>
          <a:custGeom>
            <a:avLst/>
            <a:gdLst>
              <a:gd name="connsiteX0" fmla="*/ 0 w 2676821"/>
              <a:gd name="connsiteY0" fmla="*/ 173397 h 1733973"/>
              <a:gd name="connsiteX1" fmla="*/ 173397 w 2676821"/>
              <a:gd name="connsiteY1" fmla="*/ 0 h 1733973"/>
              <a:gd name="connsiteX2" fmla="*/ 2503424 w 2676821"/>
              <a:gd name="connsiteY2" fmla="*/ 0 h 1733973"/>
              <a:gd name="connsiteX3" fmla="*/ 2676821 w 2676821"/>
              <a:gd name="connsiteY3" fmla="*/ 173397 h 1733973"/>
              <a:gd name="connsiteX4" fmla="*/ 2676821 w 2676821"/>
              <a:gd name="connsiteY4" fmla="*/ 1560576 h 1733973"/>
              <a:gd name="connsiteX5" fmla="*/ 2503424 w 2676821"/>
              <a:gd name="connsiteY5" fmla="*/ 1733973 h 1733973"/>
              <a:gd name="connsiteX6" fmla="*/ 173397 w 2676821"/>
              <a:gd name="connsiteY6" fmla="*/ 1733973 h 1733973"/>
              <a:gd name="connsiteX7" fmla="*/ 0 w 2676821"/>
              <a:gd name="connsiteY7" fmla="*/ 1560576 h 1733973"/>
              <a:gd name="connsiteX8" fmla="*/ 0 w 2676821"/>
              <a:gd name="connsiteY8" fmla="*/ 173397 h 1733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6821" h="1733973">
                <a:moveTo>
                  <a:pt x="0" y="173397"/>
                </a:moveTo>
                <a:cubicBezTo>
                  <a:pt x="0" y="77632"/>
                  <a:pt x="77632" y="0"/>
                  <a:pt x="173397" y="0"/>
                </a:cubicBezTo>
                <a:lnTo>
                  <a:pt x="2503424" y="0"/>
                </a:lnTo>
                <a:cubicBezTo>
                  <a:pt x="2599189" y="0"/>
                  <a:pt x="2676821" y="77632"/>
                  <a:pt x="2676821" y="173397"/>
                </a:cubicBezTo>
                <a:lnTo>
                  <a:pt x="2676821" y="1560576"/>
                </a:lnTo>
                <a:cubicBezTo>
                  <a:pt x="2676821" y="1656341"/>
                  <a:pt x="2599189" y="1733973"/>
                  <a:pt x="2503424" y="1733973"/>
                </a:cubicBezTo>
                <a:lnTo>
                  <a:pt x="173397" y="1733973"/>
                </a:lnTo>
                <a:cubicBezTo>
                  <a:pt x="77632" y="1733973"/>
                  <a:pt x="0" y="1656341"/>
                  <a:pt x="0" y="1560576"/>
                </a:cubicBezTo>
                <a:lnTo>
                  <a:pt x="0" y="173397"/>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24780" tIns="224780" rIns="1027826" bIns="658273" numCol="1" spcCol="1270" anchor="t" anchorCtr="0">
            <a:noAutofit/>
          </a:bodyPr>
          <a:lstStyle/>
          <a:p>
            <a:pPr marL="285750" lvl="1" indent="-285750" algn="l" defTabSz="1689100">
              <a:lnSpc>
                <a:spcPct val="90000"/>
              </a:lnSpc>
              <a:spcBef>
                <a:spcPct val="0"/>
              </a:spcBef>
              <a:spcAft>
                <a:spcPct val="15000"/>
              </a:spcAft>
              <a:buChar char="•"/>
            </a:pPr>
            <a:endParaRPr lang="zh-CN" altLang="en-US" kern="1200"/>
          </a:p>
        </p:txBody>
      </p:sp>
      <p:sp>
        <p:nvSpPr>
          <p:cNvPr id="15" name="任意多边形 14"/>
          <p:cNvSpPr/>
          <p:nvPr/>
        </p:nvSpPr>
        <p:spPr>
          <a:xfrm>
            <a:off x="3897872" y="1371346"/>
            <a:ext cx="2035435" cy="2035435"/>
          </a:xfrm>
          <a:custGeom>
            <a:avLst/>
            <a:gdLst>
              <a:gd name="connsiteX0" fmla="*/ 0 w 2346282"/>
              <a:gd name="connsiteY0" fmla="*/ 2346282 h 2346282"/>
              <a:gd name="connsiteX1" fmla="*/ 2346282 w 2346282"/>
              <a:gd name="connsiteY1" fmla="*/ 0 h 2346282"/>
              <a:gd name="connsiteX2" fmla="*/ 2346282 w 2346282"/>
              <a:gd name="connsiteY2" fmla="*/ 2346282 h 2346282"/>
              <a:gd name="connsiteX3" fmla="*/ 0 w 2346282"/>
              <a:gd name="connsiteY3" fmla="*/ 2346282 h 2346282"/>
            </a:gdLst>
            <a:ahLst/>
            <a:cxnLst>
              <a:cxn ang="0">
                <a:pos x="connsiteX0" y="connsiteY0"/>
              </a:cxn>
              <a:cxn ang="0">
                <a:pos x="connsiteX1" y="connsiteY1"/>
              </a:cxn>
              <a:cxn ang="0">
                <a:pos x="connsiteX2" y="connsiteY2"/>
              </a:cxn>
              <a:cxn ang="0">
                <a:pos x="connsiteX3" y="connsiteY3"/>
              </a:cxn>
            </a:cxnLst>
            <a:rect l="l" t="t" r="r" b="b"/>
            <a:pathLst>
              <a:path w="2346282" h="2346282">
                <a:moveTo>
                  <a:pt x="0" y="2346282"/>
                </a:moveTo>
                <a:cubicBezTo>
                  <a:pt x="0" y="1050466"/>
                  <a:pt x="1050466" y="0"/>
                  <a:pt x="2346282" y="0"/>
                </a:cubicBezTo>
                <a:lnTo>
                  <a:pt x="2346282" y="2346282"/>
                </a:lnTo>
                <a:lnTo>
                  <a:pt x="0" y="234628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7466" tIns="957466" rIns="270256" bIns="270256" numCol="1" spcCol="1270" anchor="ctr" anchorCtr="0">
            <a:noAutofit/>
          </a:bodyPr>
          <a:lstStyle/>
          <a:p>
            <a:pPr lvl="0" algn="ctr" defTabSz="1689100">
              <a:lnSpc>
                <a:spcPct val="90000"/>
              </a:lnSpc>
              <a:spcBef>
                <a:spcPct val="0"/>
              </a:spcBef>
              <a:spcAft>
                <a:spcPct val="35000"/>
              </a:spcAft>
            </a:pPr>
            <a:endParaRPr lang="zh-CN" altLang="en-US" kern="1200"/>
          </a:p>
        </p:txBody>
      </p:sp>
      <p:sp>
        <p:nvSpPr>
          <p:cNvPr id="16" name="任意多边形 15"/>
          <p:cNvSpPr/>
          <p:nvPr/>
        </p:nvSpPr>
        <p:spPr>
          <a:xfrm>
            <a:off x="6027324" y="1371346"/>
            <a:ext cx="2035435" cy="2035435"/>
          </a:xfrm>
          <a:custGeom>
            <a:avLst/>
            <a:gdLst>
              <a:gd name="connsiteX0" fmla="*/ 0 w 2346282"/>
              <a:gd name="connsiteY0" fmla="*/ 2346282 h 2346282"/>
              <a:gd name="connsiteX1" fmla="*/ 2346282 w 2346282"/>
              <a:gd name="connsiteY1" fmla="*/ 0 h 2346282"/>
              <a:gd name="connsiteX2" fmla="*/ 2346282 w 2346282"/>
              <a:gd name="connsiteY2" fmla="*/ 2346282 h 2346282"/>
              <a:gd name="connsiteX3" fmla="*/ 0 w 2346282"/>
              <a:gd name="connsiteY3" fmla="*/ 2346282 h 2346282"/>
            </a:gdLst>
            <a:ahLst/>
            <a:cxnLst>
              <a:cxn ang="0">
                <a:pos x="connsiteX0" y="connsiteY0"/>
              </a:cxn>
              <a:cxn ang="0">
                <a:pos x="connsiteX1" y="connsiteY1"/>
              </a:cxn>
              <a:cxn ang="0">
                <a:pos x="connsiteX2" y="connsiteY2"/>
              </a:cxn>
              <a:cxn ang="0">
                <a:pos x="connsiteX3" y="connsiteY3"/>
              </a:cxn>
            </a:cxnLst>
            <a:rect l="l" t="t" r="r" b="b"/>
            <a:pathLst>
              <a:path w="2346282" h="2346282">
                <a:moveTo>
                  <a:pt x="0" y="0"/>
                </a:moveTo>
                <a:cubicBezTo>
                  <a:pt x="1295816" y="0"/>
                  <a:pt x="2346282" y="1050466"/>
                  <a:pt x="2346282" y="2346282"/>
                </a:cubicBezTo>
                <a:lnTo>
                  <a:pt x="0" y="234628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0256" tIns="957466" rIns="957466" bIns="270256" numCol="1" spcCol="1270" anchor="ctr" anchorCtr="0">
            <a:noAutofit/>
          </a:bodyPr>
          <a:lstStyle/>
          <a:p>
            <a:pPr lvl="0" algn="ctr" defTabSz="1689100">
              <a:lnSpc>
                <a:spcPct val="90000"/>
              </a:lnSpc>
              <a:spcBef>
                <a:spcPct val="0"/>
              </a:spcBef>
              <a:spcAft>
                <a:spcPct val="35000"/>
              </a:spcAft>
            </a:pPr>
            <a:endParaRPr lang="zh-CN" altLang="en-US" kern="1200"/>
          </a:p>
        </p:txBody>
      </p:sp>
      <p:sp>
        <p:nvSpPr>
          <p:cNvPr id="17" name="任意多边形 16"/>
          <p:cNvSpPr/>
          <p:nvPr/>
        </p:nvSpPr>
        <p:spPr>
          <a:xfrm>
            <a:off x="6027324" y="3500796"/>
            <a:ext cx="2035435" cy="2035435"/>
          </a:xfrm>
          <a:custGeom>
            <a:avLst/>
            <a:gdLst>
              <a:gd name="connsiteX0" fmla="*/ 0 w 2346282"/>
              <a:gd name="connsiteY0" fmla="*/ 2346282 h 2346282"/>
              <a:gd name="connsiteX1" fmla="*/ 2346282 w 2346282"/>
              <a:gd name="connsiteY1" fmla="*/ 0 h 2346282"/>
              <a:gd name="connsiteX2" fmla="*/ 2346282 w 2346282"/>
              <a:gd name="connsiteY2" fmla="*/ 2346282 h 2346282"/>
              <a:gd name="connsiteX3" fmla="*/ 0 w 2346282"/>
              <a:gd name="connsiteY3" fmla="*/ 2346282 h 2346282"/>
            </a:gdLst>
            <a:ahLst/>
            <a:cxnLst>
              <a:cxn ang="0">
                <a:pos x="connsiteX0" y="connsiteY0"/>
              </a:cxn>
              <a:cxn ang="0">
                <a:pos x="connsiteX1" y="connsiteY1"/>
              </a:cxn>
              <a:cxn ang="0">
                <a:pos x="connsiteX2" y="connsiteY2"/>
              </a:cxn>
              <a:cxn ang="0">
                <a:pos x="connsiteX3" y="connsiteY3"/>
              </a:cxn>
            </a:cxnLst>
            <a:rect l="l" t="t" r="r" b="b"/>
            <a:pathLst>
              <a:path w="2346282" h="2346282">
                <a:moveTo>
                  <a:pt x="2346282" y="0"/>
                </a:moveTo>
                <a:cubicBezTo>
                  <a:pt x="2346282" y="1295816"/>
                  <a:pt x="1295816" y="2346282"/>
                  <a:pt x="0" y="2346282"/>
                </a:cubicBezTo>
                <a:lnTo>
                  <a:pt x="0" y="0"/>
                </a:lnTo>
                <a:lnTo>
                  <a:pt x="2346282"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0256" tIns="270257" rIns="957466" bIns="957466" numCol="1" spcCol="1270" anchor="ctr" anchorCtr="0">
            <a:noAutofit/>
          </a:bodyPr>
          <a:lstStyle/>
          <a:p>
            <a:pPr lvl="0" algn="ctr" defTabSz="1689100">
              <a:lnSpc>
                <a:spcPct val="90000"/>
              </a:lnSpc>
              <a:spcBef>
                <a:spcPct val="0"/>
              </a:spcBef>
              <a:spcAft>
                <a:spcPct val="35000"/>
              </a:spcAft>
            </a:pPr>
            <a:endParaRPr lang="zh-CN" altLang="en-US" kern="1200"/>
          </a:p>
        </p:txBody>
      </p:sp>
      <p:sp>
        <p:nvSpPr>
          <p:cNvPr id="18" name="任意多边形 17"/>
          <p:cNvSpPr/>
          <p:nvPr/>
        </p:nvSpPr>
        <p:spPr>
          <a:xfrm>
            <a:off x="3897872" y="3500797"/>
            <a:ext cx="2035435" cy="2035435"/>
          </a:xfrm>
          <a:custGeom>
            <a:avLst/>
            <a:gdLst>
              <a:gd name="connsiteX0" fmla="*/ 0 w 2346282"/>
              <a:gd name="connsiteY0" fmla="*/ 2346282 h 2346282"/>
              <a:gd name="connsiteX1" fmla="*/ 2346282 w 2346282"/>
              <a:gd name="connsiteY1" fmla="*/ 0 h 2346282"/>
              <a:gd name="connsiteX2" fmla="*/ 2346282 w 2346282"/>
              <a:gd name="connsiteY2" fmla="*/ 2346282 h 2346282"/>
              <a:gd name="connsiteX3" fmla="*/ 0 w 2346282"/>
              <a:gd name="connsiteY3" fmla="*/ 2346282 h 2346282"/>
            </a:gdLst>
            <a:ahLst/>
            <a:cxnLst>
              <a:cxn ang="0">
                <a:pos x="connsiteX0" y="connsiteY0"/>
              </a:cxn>
              <a:cxn ang="0">
                <a:pos x="connsiteX1" y="connsiteY1"/>
              </a:cxn>
              <a:cxn ang="0">
                <a:pos x="connsiteX2" y="connsiteY2"/>
              </a:cxn>
              <a:cxn ang="0">
                <a:pos x="connsiteX3" y="connsiteY3"/>
              </a:cxn>
            </a:cxnLst>
            <a:rect l="l" t="t" r="r" b="b"/>
            <a:pathLst>
              <a:path w="2346282" h="2346282">
                <a:moveTo>
                  <a:pt x="2346282" y="2346282"/>
                </a:moveTo>
                <a:cubicBezTo>
                  <a:pt x="1050466" y="2346282"/>
                  <a:pt x="0" y="1295816"/>
                  <a:pt x="0" y="0"/>
                </a:cubicBezTo>
                <a:lnTo>
                  <a:pt x="2346282" y="0"/>
                </a:lnTo>
                <a:lnTo>
                  <a:pt x="2346282" y="234628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7466" tIns="270256" rIns="270256" bIns="957466" numCol="1" spcCol="1270" anchor="ctr" anchorCtr="0">
            <a:noAutofit/>
          </a:bodyPr>
          <a:lstStyle/>
          <a:p>
            <a:pPr lvl="0" algn="ctr" defTabSz="1689100">
              <a:lnSpc>
                <a:spcPct val="90000"/>
              </a:lnSpc>
              <a:spcBef>
                <a:spcPct val="0"/>
              </a:spcBef>
              <a:spcAft>
                <a:spcPct val="35000"/>
              </a:spcAft>
            </a:pPr>
            <a:endParaRPr lang="zh-CN" altLang="en-US" kern="1200"/>
          </a:p>
        </p:txBody>
      </p:sp>
      <p:sp>
        <p:nvSpPr>
          <p:cNvPr id="19" name="环形箭头 18"/>
          <p:cNvSpPr/>
          <p:nvPr/>
        </p:nvSpPr>
        <p:spPr>
          <a:xfrm>
            <a:off x="5360537" y="2797332"/>
            <a:ext cx="1239558" cy="1077875"/>
          </a:xfrm>
          <a:prstGeom prst="circular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20" name="环形箭头 19"/>
          <p:cNvSpPr/>
          <p:nvPr/>
        </p:nvSpPr>
        <p:spPr>
          <a:xfrm rot="10800000">
            <a:off x="5360537" y="3032370"/>
            <a:ext cx="1239558" cy="1077875"/>
          </a:xfrm>
          <a:prstGeom prst="circular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21" name="Freeform 5"/>
          <p:cNvSpPr>
            <a:spLocks noEditPoints="1"/>
          </p:cNvSpPr>
          <p:nvPr/>
        </p:nvSpPr>
        <p:spPr bwMode="auto">
          <a:xfrm>
            <a:off x="6431130" y="2145010"/>
            <a:ext cx="966258" cy="759875"/>
          </a:xfrm>
          <a:custGeom>
            <a:avLst/>
            <a:gdLst>
              <a:gd name="T0" fmla="*/ 54 w 128"/>
              <a:gd name="T1" fmla="*/ 30 h 100"/>
              <a:gd name="T2" fmla="*/ 59 w 128"/>
              <a:gd name="T3" fmla="*/ 26 h 100"/>
              <a:gd name="T4" fmla="*/ 54 w 128"/>
              <a:gd name="T5" fmla="*/ 19 h 100"/>
              <a:gd name="T6" fmla="*/ 54 w 128"/>
              <a:gd name="T7" fmla="*/ 15 h 100"/>
              <a:gd name="T8" fmla="*/ 54 w 128"/>
              <a:gd name="T9" fmla="*/ 14 h 100"/>
              <a:gd name="T10" fmla="*/ 73 w 128"/>
              <a:gd name="T11" fmla="*/ 3 h 100"/>
              <a:gd name="T12" fmla="*/ 77 w 128"/>
              <a:gd name="T13" fmla="*/ 15 h 100"/>
              <a:gd name="T14" fmla="*/ 77 w 128"/>
              <a:gd name="T15" fmla="*/ 15 h 100"/>
              <a:gd name="T16" fmla="*/ 75 w 128"/>
              <a:gd name="T17" fmla="*/ 21 h 100"/>
              <a:gd name="T18" fmla="*/ 74 w 128"/>
              <a:gd name="T19" fmla="*/ 30 h 100"/>
              <a:gd name="T20" fmla="*/ 82 w 128"/>
              <a:gd name="T21" fmla="*/ 30 h 100"/>
              <a:gd name="T22" fmla="*/ 43 w 128"/>
              <a:gd name="T23" fmla="*/ 50 h 100"/>
              <a:gd name="T24" fmla="*/ 51 w 128"/>
              <a:gd name="T25" fmla="*/ 90 h 100"/>
              <a:gd name="T26" fmla="*/ 66 w 128"/>
              <a:gd name="T27" fmla="*/ 72 h 100"/>
              <a:gd name="T28" fmla="*/ 79 w 128"/>
              <a:gd name="T29" fmla="*/ 75 h 100"/>
              <a:gd name="T30" fmla="*/ 84 w 128"/>
              <a:gd name="T31" fmla="*/ 72 h 100"/>
              <a:gd name="T32" fmla="*/ 55 w 128"/>
              <a:gd name="T33" fmla="*/ 85 h 100"/>
              <a:gd name="T34" fmla="*/ 33 w 128"/>
              <a:gd name="T35" fmla="*/ 6 h 100"/>
              <a:gd name="T36" fmla="*/ 18 w 128"/>
              <a:gd name="T37" fmla="*/ 31 h 100"/>
              <a:gd name="T38" fmla="*/ 24 w 128"/>
              <a:gd name="T39" fmla="*/ 40 h 100"/>
              <a:gd name="T40" fmla="*/ 34 w 128"/>
              <a:gd name="T41" fmla="*/ 22 h 100"/>
              <a:gd name="T42" fmla="*/ 49 w 128"/>
              <a:gd name="T43" fmla="*/ 16 h 100"/>
              <a:gd name="T44" fmla="*/ 118 w 128"/>
              <a:gd name="T45" fmla="*/ 24 h 100"/>
              <a:gd name="T46" fmla="*/ 93 w 128"/>
              <a:gd name="T47" fmla="*/ 9 h 100"/>
              <a:gd name="T48" fmla="*/ 84 w 128"/>
              <a:gd name="T49" fmla="*/ 15 h 100"/>
              <a:gd name="T50" fmla="*/ 102 w 128"/>
              <a:gd name="T51" fmla="*/ 25 h 100"/>
              <a:gd name="T52" fmla="*/ 108 w 128"/>
              <a:gd name="T53" fmla="*/ 40 h 100"/>
              <a:gd name="T54" fmla="*/ 30 w 128"/>
              <a:gd name="T55" fmla="*/ 70 h 100"/>
              <a:gd name="T56" fmla="*/ 27 w 128"/>
              <a:gd name="T57" fmla="*/ 80 h 100"/>
              <a:gd name="T58" fmla="*/ 41 w 128"/>
              <a:gd name="T59" fmla="*/ 96 h 100"/>
              <a:gd name="T60" fmla="*/ 4 w 128"/>
              <a:gd name="T61" fmla="*/ 82 h 100"/>
              <a:gd name="T62" fmla="*/ 15 w 128"/>
              <a:gd name="T63" fmla="*/ 76 h 100"/>
              <a:gd name="T64" fmla="*/ 7 w 128"/>
              <a:gd name="T65" fmla="*/ 70 h 100"/>
              <a:gd name="T66" fmla="*/ 30 w 128"/>
              <a:gd name="T67" fmla="*/ 49 h 100"/>
              <a:gd name="T68" fmla="*/ 30 w 128"/>
              <a:gd name="T69" fmla="*/ 70 h 100"/>
              <a:gd name="T70" fmla="*/ 121 w 128"/>
              <a:gd name="T71" fmla="*/ 68 h 100"/>
              <a:gd name="T72" fmla="*/ 97 w 128"/>
              <a:gd name="T73" fmla="*/ 48 h 100"/>
              <a:gd name="T74" fmla="*/ 98 w 128"/>
              <a:gd name="T75" fmla="*/ 69 h 100"/>
              <a:gd name="T76" fmla="*/ 101 w 128"/>
              <a:gd name="T77" fmla="*/ 78 h 100"/>
              <a:gd name="T78" fmla="*/ 87 w 128"/>
              <a:gd name="T79" fmla="*/ 94 h 100"/>
              <a:gd name="T80" fmla="*/ 124 w 128"/>
              <a:gd name="T81" fmla="*/ 80 h 100"/>
              <a:gd name="T82" fmla="*/ 112 w 128"/>
              <a:gd name="T83" fmla="*/ 7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8" h="100">
                <a:moveTo>
                  <a:pt x="49" y="30"/>
                </a:moveTo>
                <a:cubicBezTo>
                  <a:pt x="51" y="30"/>
                  <a:pt x="53" y="30"/>
                  <a:pt x="54" y="30"/>
                </a:cubicBezTo>
                <a:cubicBezTo>
                  <a:pt x="56" y="31"/>
                  <a:pt x="57" y="30"/>
                  <a:pt x="57" y="29"/>
                </a:cubicBezTo>
                <a:cubicBezTo>
                  <a:pt x="58" y="28"/>
                  <a:pt x="59" y="27"/>
                  <a:pt x="59" y="26"/>
                </a:cubicBezTo>
                <a:cubicBezTo>
                  <a:pt x="58" y="24"/>
                  <a:pt x="57" y="23"/>
                  <a:pt x="56" y="21"/>
                </a:cubicBezTo>
                <a:cubicBezTo>
                  <a:pt x="55" y="20"/>
                  <a:pt x="55" y="20"/>
                  <a:pt x="54" y="19"/>
                </a:cubicBezTo>
                <a:cubicBezTo>
                  <a:pt x="54" y="18"/>
                  <a:pt x="54" y="17"/>
                  <a:pt x="54" y="15"/>
                </a:cubicBezTo>
                <a:cubicBezTo>
                  <a:pt x="54" y="15"/>
                  <a:pt x="54" y="15"/>
                  <a:pt x="54" y="15"/>
                </a:cubicBezTo>
                <a:cubicBezTo>
                  <a:pt x="54" y="15"/>
                  <a:pt x="54" y="15"/>
                  <a:pt x="54" y="15"/>
                </a:cubicBezTo>
                <a:cubicBezTo>
                  <a:pt x="54" y="14"/>
                  <a:pt x="54" y="14"/>
                  <a:pt x="54" y="14"/>
                </a:cubicBezTo>
                <a:cubicBezTo>
                  <a:pt x="54" y="8"/>
                  <a:pt x="54" y="5"/>
                  <a:pt x="57" y="3"/>
                </a:cubicBezTo>
                <a:cubicBezTo>
                  <a:pt x="61" y="0"/>
                  <a:pt x="69" y="0"/>
                  <a:pt x="73" y="3"/>
                </a:cubicBezTo>
                <a:cubicBezTo>
                  <a:pt x="76" y="5"/>
                  <a:pt x="77" y="9"/>
                  <a:pt x="76" y="14"/>
                </a:cubicBezTo>
                <a:cubicBezTo>
                  <a:pt x="77" y="14"/>
                  <a:pt x="77" y="14"/>
                  <a:pt x="77" y="15"/>
                </a:cubicBezTo>
                <a:cubicBezTo>
                  <a:pt x="77" y="15"/>
                  <a:pt x="77" y="15"/>
                  <a:pt x="77" y="15"/>
                </a:cubicBezTo>
                <a:cubicBezTo>
                  <a:pt x="77" y="15"/>
                  <a:pt x="77" y="15"/>
                  <a:pt x="77" y="15"/>
                </a:cubicBezTo>
                <a:cubicBezTo>
                  <a:pt x="77" y="17"/>
                  <a:pt x="77" y="18"/>
                  <a:pt x="77" y="19"/>
                </a:cubicBezTo>
                <a:cubicBezTo>
                  <a:pt x="76" y="20"/>
                  <a:pt x="76" y="20"/>
                  <a:pt x="75" y="21"/>
                </a:cubicBezTo>
                <a:cubicBezTo>
                  <a:pt x="75" y="22"/>
                  <a:pt x="74" y="24"/>
                  <a:pt x="73" y="25"/>
                </a:cubicBezTo>
                <a:cubicBezTo>
                  <a:pt x="73" y="27"/>
                  <a:pt x="73" y="29"/>
                  <a:pt x="74" y="30"/>
                </a:cubicBezTo>
                <a:cubicBezTo>
                  <a:pt x="75" y="30"/>
                  <a:pt x="76" y="30"/>
                  <a:pt x="77" y="30"/>
                </a:cubicBezTo>
                <a:cubicBezTo>
                  <a:pt x="79" y="30"/>
                  <a:pt x="80" y="30"/>
                  <a:pt x="82" y="30"/>
                </a:cubicBezTo>
                <a:cubicBezTo>
                  <a:pt x="86" y="34"/>
                  <a:pt x="89" y="44"/>
                  <a:pt x="88" y="50"/>
                </a:cubicBezTo>
                <a:cubicBezTo>
                  <a:pt x="81" y="55"/>
                  <a:pt x="48" y="55"/>
                  <a:pt x="43" y="50"/>
                </a:cubicBezTo>
                <a:cubicBezTo>
                  <a:pt x="43" y="44"/>
                  <a:pt x="44" y="35"/>
                  <a:pt x="49" y="30"/>
                </a:cubicBezTo>
                <a:close/>
                <a:moveTo>
                  <a:pt x="51" y="90"/>
                </a:moveTo>
                <a:cubicBezTo>
                  <a:pt x="47" y="72"/>
                  <a:pt x="47" y="72"/>
                  <a:pt x="47" y="72"/>
                </a:cubicBezTo>
                <a:cubicBezTo>
                  <a:pt x="66" y="72"/>
                  <a:pt x="66" y="72"/>
                  <a:pt x="66" y="72"/>
                </a:cubicBezTo>
                <a:cubicBezTo>
                  <a:pt x="62" y="77"/>
                  <a:pt x="62" y="77"/>
                  <a:pt x="62" y="77"/>
                </a:cubicBezTo>
                <a:cubicBezTo>
                  <a:pt x="67" y="81"/>
                  <a:pt x="75" y="80"/>
                  <a:pt x="79" y="75"/>
                </a:cubicBezTo>
                <a:cubicBezTo>
                  <a:pt x="80" y="74"/>
                  <a:pt x="81" y="72"/>
                  <a:pt x="81" y="71"/>
                </a:cubicBezTo>
                <a:cubicBezTo>
                  <a:pt x="84" y="72"/>
                  <a:pt x="84" y="72"/>
                  <a:pt x="84" y="72"/>
                </a:cubicBezTo>
                <a:cubicBezTo>
                  <a:pt x="84" y="76"/>
                  <a:pt x="82" y="79"/>
                  <a:pt x="80" y="82"/>
                </a:cubicBezTo>
                <a:cubicBezTo>
                  <a:pt x="74" y="89"/>
                  <a:pt x="63" y="91"/>
                  <a:pt x="55" y="85"/>
                </a:cubicBezTo>
                <a:cubicBezTo>
                  <a:pt x="51" y="90"/>
                  <a:pt x="51" y="90"/>
                  <a:pt x="51" y="90"/>
                </a:cubicBezTo>
                <a:close/>
                <a:moveTo>
                  <a:pt x="33" y="6"/>
                </a:moveTo>
                <a:cubicBezTo>
                  <a:pt x="33" y="12"/>
                  <a:pt x="33" y="12"/>
                  <a:pt x="33" y="12"/>
                </a:cubicBezTo>
                <a:cubicBezTo>
                  <a:pt x="24" y="13"/>
                  <a:pt x="17" y="22"/>
                  <a:pt x="18" y="31"/>
                </a:cubicBezTo>
                <a:cubicBezTo>
                  <a:pt x="18" y="35"/>
                  <a:pt x="20" y="39"/>
                  <a:pt x="22" y="41"/>
                </a:cubicBezTo>
                <a:cubicBezTo>
                  <a:pt x="24" y="40"/>
                  <a:pt x="24" y="40"/>
                  <a:pt x="24" y="40"/>
                </a:cubicBezTo>
                <a:cubicBezTo>
                  <a:pt x="24" y="39"/>
                  <a:pt x="24" y="38"/>
                  <a:pt x="23" y="36"/>
                </a:cubicBezTo>
                <a:cubicBezTo>
                  <a:pt x="23" y="29"/>
                  <a:pt x="28" y="24"/>
                  <a:pt x="34" y="22"/>
                </a:cubicBezTo>
                <a:cubicBezTo>
                  <a:pt x="35" y="29"/>
                  <a:pt x="35" y="29"/>
                  <a:pt x="35" y="29"/>
                </a:cubicBezTo>
                <a:cubicBezTo>
                  <a:pt x="49" y="16"/>
                  <a:pt x="49" y="16"/>
                  <a:pt x="49" y="16"/>
                </a:cubicBezTo>
                <a:cubicBezTo>
                  <a:pt x="33" y="6"/>
                  <a:pt x="33" y="6"/>
                  <a:pt x="33" y="6"/>
                </a:cubicBezTo>
                <a:close/>
                <a:moveTo>
                  <a:pt x="118" y="24"/>
                </a:moveTo>
                <a:cubicBezTo>
                  <a:pt x="112" y="24"/>
                  <a:pt x="112" y="24"/>
                  <a:pt x="112" y="24"/>
                </a:cubicBezTo>
                <a:cubicBezTo>
                  <a:pt x="111" y="15"/>
                  <a:pt x="102" y="8"/>
                  <a:pt x="93" y="9"/>
                </a:cubicBezTo>
                <a:cubicBezTo>
                  <a:pt x="89" y="9"/>
                  <a:pt x="86" y="10"/>
                  <a:pt x="83" y="13"/>
                </a:cubicBezTo>
                <a:cubicBezTo>
                  <a:pt x="84" y="15"/>
                  <a:pt x="84" y="15"/>
                  <a:pt x="84" y="15"/>
                </a:cubicBezTo>
                <a:cubicBezTo>
                  <a:pt x="85" y="15"/>
                  <a:pt x="87" y="14"/>
                  <a:pt x="88" y="14"/>
                </a:cubicBezTo>
                <a:cubicBezTo>
                  <a:pt x="95" y="14"/>
                  <a:pt x="101" y="19"/>
                  <a:pt x="102" y="25"/>
                </a:cubicBezTo>
                <a:cubicBezTo>
                  <a:pt x="95" y="25"/>
                  <a:pt x="95" y="25"/>
                  <a:pt x="95" y="25"/>
                </a:cubicBezTo>
                <a:cubicBezTo>
                  <a:pt x="108" y="40"/>
                  <a:pt x="108" y="40"/>
                  <a:pt x="108" y="40"/>
                </a:cubicBezTo>
                <a:cubicBezTo>
                  <a:pt x="118" y="24"/>
                  <a:pt x="118" y="24"/>
                  <a:pt x="118" y="24"/>
                </a:cubicBezTo>
                <a:close/>
                <a:moveTo>
                  <a:pt x="30" y="70"/>
                </a:moveTo>
                <a:cubicBezTo>
                  <a:pt x="29" y="72"/>
                  <a:pt x="28" y="74"/>
                  <a:pt x="26" y="76"/>
                </a:cubicBezTo>
                <a:cubicBezTo>
                  <a:pt x="26" y="78"/>
                  <a:pt x="27" y="79"/>
                  <a:pt x="27" y="80"/>
                </a:cubicBezTo>
                <a:cubicBezTo>
                  <a:pt x="28" y="80"/>
                  <a:pt x="37" y="80"/>
                  <a:pt x="38" y="82"/>
                </a:cubicBezTo>
                <a:cubicBezTo>
                  <a:pt x="41" y="86"/>
                  <a:pt x="41" y="92"/>
                  <a:pt x="41" y="96"/>
                </a:cubicBezTo>
                <a:cubicBezTo>
                  <a:pt x="31" y="100"/>
                  <a:pt x="10" y="100"/>
                  <a:pt x="1" y="96"/>
                </a:cubicBezTo>
                <a:cubicBezTo>
                  <a:pt x="0" y="92"/>
                  <a:pt x="0" y="86"/>
                  <a:pt x="4" y="82"/>
                </a:cubicBezTo>
                <a:cubicBezTo>
                  <a:pt x="4" y="80"/>
                  <a:pt x="13" y="80"/>
                  <a:pt x="14" y="80"/>
                </a:cubicBezTo>
                <a:cubicBezTo>
                  <a:pt x="15" y="78"/>
                  <a:pt x="15" y="77"/>
                  <a:pt x="15" y="76"/>
                </a:cubicBezTo>
                <a:cubicBezTo>
                  <a:pt x="13" y="74"/>
                  <a:pt x="12" y="72"/>
                  <a:pt x="11" y="70"/>
                </a:cubicBezTo>
                <a:cubicBezTo>
                  <a:pt x="10" y="70"/>
                  <a:pt x="8" y="70"/>
                  <a:pt x="7" y="70"/>
                </a:cubicBezTo>
                <a:cubicBezTo>
                  <a:pt x="6" y="63"/>
                  <a:pt x="7" y="52"/>
                  <a:pt x="10" y="49"/>
                </a:cubicBezTo>
                <a:cubicBezTo>
                  <a:pt x="15" y="45"/>
                  <a:pt x="26" y="45"/>
                  <a:pt x="30" y="49"/>
                </a:cubicBezTo>
                <a:cubicBezTo>
                  <a:pt x="34" y="51"/>
                  <a:pt x="36" y="63"/>
                  <a:pt x="35" y="70"/>
                </a:cubicBezTo>
                <a:cubicBezTo>
                  <a:pt x="34" y="70"/>
                  <a:pt x="31" y="70"/>
                  <a:pt x="30" y="70"/>
                </a:cubicBezTo>
                <a:close/>
                <a:moveTo>
                  <a:pt x="117" y="69"/>
                </a:moveTo>
                <a:cubicBezTo>
                  <a:pt x="117" y="68"/>
                  <a:pt x="121" y="68"/>
                  <a:pt x="121" y="68"/>
                </a:cubicBezTo>
                <a:cubicBezTo>
                  <a:pt x="122" y="61"/>
                  <a:pt x="120" y="50"/>
                  <a:pt x="117" y="47"/>
                </a:cubicBezTo>
                <a:cubicBezTo>
                  <a:pt x="112" y="44"/>
                  <a:pt x="101" y="44"/>
                  <a:pt x="97" y="48"/>
                </a:cubicBezTo>
                <a:cubicBezTo>
                  <a:pt x="94" y="50"/>
                  <a:pt x="92" y="61"/>
                  <a:pt x="93" y="68"/>
                </a:cubicBezTo>
                <a:cubicBezTo>
                  <a:pt x="94" y="69"/>
                  <a:pt x="97" y="68"/>
                  <a:pt x="98" y="69"/>
                </a:cubicBezTo>
                <a:cubicBezTo>
                  <a:pt x="98" y="71"/>
                  <a:pt x="100" y="73"/>
                  <a:pt x="102" y="74"/>
                </a:cubicBezTo>
                <a:cubicBezTo>
                  <a:pt x="102" y="76"/>
                  <a:pt x="101" y="77"/>
                  <a:pt x="101" y="78"/>
                </a:cubicBezTo>
                <a:cubicBezTo>
                  <a:pt x="100" y="78"/>
                  <a:pt x="91" y="79"/>
                  <a:pt x="90" y="80"/>
                </a:cubicBezTo>
                <a:cubicBezTo>
                  <a:pt x="87" y="84"/>
                  <a:pt x="87" y="91"/>
                  <a:pt x="87" y="94"/>
                </a:cubicBezTo>
                <a:cubicBezTo>
                  <a:pt x="97" y="98"/>
                  <a:pt x="118" y="98"/>
                  <a:pt x="127" y="94"/>
                </a:cubicBezTo>
                <a:cubicBezTo>
                  <a:pt x="128" y="91"/>
                  <a:pt x="127" y="84"/>
                  <a:pt x="124" y="80"/>
                </a:cubicBezTo>
                <a:cubicBezTo>
                  <a:pt x="124" y="79"/>
                  <a:pt x="115" y="78"/>
                  <a:pt x="114" y="78"/>
                </a:cubicBezTo>
                <a:cubicBezTo>
                  <a:pt x="113" y="77"/>
                  <a:pt x="113" y="76"/>
                  <a:pt x="112" y="74"/>
                </a:cubicBezTo>
                <a:cubicBezTo>
                  <a:pt x="114" y="73"/>
                  <a:pt x="116" y="71"/>
                  <a:pt x="117" y="6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2" name="Freeform 9"/>
          <p:cNvSpPr>
            <a:spLocks noEditPoints="1"/>
          </p:cNvSpPr>
          <p:nvPr/>
        </p:nvSpPr>
        <p:spPr bwMode="auto">
          <a:xfrm>
            <a:off x="4573921" y="3912447"/>
            <a:ext cx="844857" cy="905431"/>
          </a:xfrm>
          <a:custGeom>
            <a:avLst/>
            <a:gdLst>
              <a:gd name="T0" fmla="*/ 109 w 109"/>
              <a:gd name="T1" fmla="*/ 109 h 117"/>
              <a:gd name="T2" fmla="*/ 101 w 109"/>
              <a:gd name="T3" fmla="*/ 86 h 117"/>
              <a:gd name="T4" fmla="*/ 102 w 109"/>
              <a:gd name="T5" fmla="*/ 61 h 117"/>
              <a:gd name="T6" fmla="*/ 82 w 109"/>
              <a:gd name="T7" fmla="*/ 38 h 117"/>
              <a:gd name="T8" fmla="*/ 74 w 109"/>
              <a:gd name="T9" fmla="*/ 60 h 117"/>
              <a:gd name="T10" fmla="*/ 85 w 109"/>
              <a:gd name="T11" fmla="*/ 86 h 117"/>
              <a:gd name="T12" fmla="*/ 70 w 109"/>
              <a:gd name="T13" fmla="*/ 109 h 117"/>
              <a:gd name="T14" fmla="*/ 66 w 109"/>
              <a:gd name="T15" fmla="*/ 46 h 117"/>
              <a:gd name="T16" fmla="*/ 68 w 109"/>
              <a:gd name="T17" fmla="*/ 46 h 117"/>
              <a:gd name="T18" fmla="*/ 68 w 109"/>
              <a:gd name="T19" fmla="*/ 21 h 117"/>
              <a:gd name="T20" fmla="*/ 39 w 109"/>
              <a:gd name="T21" fmla="*/ 10 h 117"/>
              <a:gd name="T22" fmla="*/ 49 w 109"/>
              <a:gd name="T23" fmla="*/ 34 h 117"/>
              <a:gd name="T24" fmla="*/ 41 w 109"/>
              <a:gd name="T25" fmla="*/ 70 h 117"/>
              <a:gd name="T26" fmla="*/ 33 w 109"/>
              <a:gd name="T27" fmla="*/ 76 h 117"/>
              <a:gd name="T28" fmla="*/ 28 w 109"/>
              <a:gd name="T29" fmla="*/ 44 h 117"/>
              <a:gd name="T30" fmla="*/ 28 w 109"/>
              <a:gd name="T31" fmla="*/ 29 h 117"/>
              <a:gd name="T32" fmla="*/ 3 w 109"/>
              <a:gd name="T33" fmla="*/ 48 h 117"/>
              <a:gd name="T34" fmla="*/ 9 w 109"/>
              <a:gd name="T35" fmla="*/ 76 h 117"/>
              <a:gd name="T36" fmla="*/ 0 w 109"/>
              <a:gd name="T37" fmla="*/ 109 h 117"/>
              <a:gd name="T38" fmla="*/ 90 w 109"/>
              <a:gd name="T39" fmla="*/ 86 h 117"/>
              <a:gd name="T40" fmla="*/ 97 w 109"/>
              <a:gd name="T41" fmla="*/ 86 h 117"/>
              <a:gd name="T42" fmla="*/ 87 w 109"/>
              <a:gd name="T43" fmla="*/ 33 h 117"/>
              <a:gd name="T44" fmla="*/ 20 w 109"/>
              <a:gd name="T45" fmla="*/ 76 h 117"/>
              <a:gd name="T46" fmla="*/ 20 w 109"/>
              <a:gd name="T47" fmla="*/ 55 h 117"/>
              <a:gd name="T48" fmla="*/ 26 w 109"/>
              <a:gd name="T49" fmla="*/ 13 h 117"/>
              <a:gd name="T50" fmla="*/ 15 w 109"/>
              <a:gd name="T51" fmla="*/ 11 h 117"/>
              <a:gd name="T52" fmla="*/ 56 w 109"/>
              <a:gd name="T53" fmla="*/ 48 h 117"/>
              <a:gd name="T54" fmla="*/ 61 w 109"/>
              <a:gd name="T55" fmla="*/ 3 h 117"/>
              <a:gd name="T56" fmla="*/ 50 w 109"/>
              <a:gd name="T57" fmla="*/ 5 h 117"/>
              <a:gd name="T58" fmla="*/ 90 w 109"/>
              <a:gd name="T59" fmla="*/ 99 h 117"/>
              <a:gd name="T60" fmla="*/ 91 w 109"/>
              <a:gd name="T61" fmla="*/ 104 h 117"/>
              <a:gd name="T62" fmla="*/ 89 w 109"/>
              <a:gd name="T63" fmla="*/ 98 h 117"/>
              <a:gd name="T64" fmla="*/ 91 w 109"/>
              <a:gd name="T65" fmla="*/ 92 h 117"/>
              <a:gd name="T66" fmla="*/ 90 w 109"/>
              <a:gd name="T67" fmla="*/ 95 h 117"/>
              <a:gd name="T68" fmla="*/ 91 w 109"/>
              <a:gd name="T69" fmla="*/ 89 h 117"/>
              <a:gd name="T70" fmla="*/ 95 w 109"/>
              <a:gd name="T71" fmla="*/ 94 h 117"/>
              <a:gd name="T72" fmla="*/ 95 w 109"/>
              <a:gd name="T73" fmla="*/ 103 h 117"/>
              <a:gd name="T74" fmla="*/ 86 w 109"/>
              <a:gd name="T75" fmla="*/ 99 h 117"/>
              <a:gd name="T76" fmla="*/ 13 w 109"/>
              <a:gd name="T77" fmla="*/ 103 h 117"/>
              <a:gd name="T78" fmla="*/ 18 w 109"/>
              <a:gd name="T79" fmla="*/ 86 h 117"/>
              <a:gd name="T80" fmla="*/ 13 w 109"/>
              <a:gd name="T81" fmla="*/ 91 h 117"/>
              <a:gd name="T82" fmla="*/ 23 w 109"/>
              <a:gd name="T83" fmla="*/ 84 h 117"/>
              <a:gd name="T84" fmla="*/ 18 w 109"/>
              <a:gd name="T85" fmla="*/ 103 h 117"/>
              <a:gd name="T86" fmla="*/ 59 w 109"/>
              <a:gd name="T87" fmla="*/ 105 h 117"/>
              <a:gd name="T88" fmla="*/ 50 w 109"/>
              <a:gd name="T89" fmla="*/ 84 h 117"/>
              <a:gd name="T90" fmla="*/ 54 w 109"/>
              <a:gd name="T91" fmla="*/ 7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9" h="117">
                <a:moveTo>
                  <a:pt x="0" y="117"/>
                </a:moveTo>
                <a:cubicBezTo>
                  <a:pt x="109" y="117"/>
                  <a:pt x="109" y="117"/>
                  <a:pt x="109" y="117"/>
                </a:cubicBezTo>
                <a:cubicBezTo>
                  <a:pt x="109" y="109"/>
                  <a:pt x="109" y="109"/>
                  <a:pt x="109" y="109"/>
                </a:cubicBezTo>
                <a:cubicBezTo>
                  <a:pt x="105" y="109"/>
                  <a:pt x="105" y="109"/>
                  <a:pt x="105" y="109"/>
                </a:cubicBezTo>
                <a:cubicBezTo>
                  <a:pt x="105" y="86"/>
                  <a:pt x="105" y="86"/>
                  <a:pt x="105" y="86"/>
                </a:cubicBezTo>
                <a:cubicBezTo>
                  <a:pt x="101" y="86"/>
                  <a:pt x="101" y="86"/>
                  <a:pt x="101" y="86"/>
                </a:cubicBezTo>
                <a:cubicBezTo>
                  <a:pt x="100" y="63"/>
                  <a:pt x="100" y="63"/>
                  <a:pt x="100" y="63"/>
                </a:cubicBezTo>
                <a:cubicBezTo>
                  <a:pt x="100" y="54"/>
                  <a:pt x="100" y="54"/>
                  <a:pt x="100" y="54"/>
                </a:cubicBezTo>
                <a:cubicBezTo>
                  <a:pt x="102" y="61"/>
                  <a:pt x="102" y="61"/>
                  <a:pt x="102" y="61"/>
                </a:cubicBezTo>
                <a:cubicBezTo>
                  <a:pt x="107" y="58"/>
                  <a:pt x="107" y="58"/>
                  <a:pt x="107" y="58"/>
                </a:cubicBezTo>
                <a:cubicBezTo>
                  <a:pt x="100" y="38"/>
                  <a:pt x="100" y="38"/>
                  <a:pt x="100" y="38"/>
                </a:cubicBezTo>
                <a:cubicBezTo>
                  <a:pt x="82" y="38"/>
                  <a:pt x="82" y="38"/>
                  <a:pt x="82" y="38"/>
                </a:cubicBezTo>
                <a:cubicBezTo>
                  <a:pt x="78" y="48"/>
                  <a:pt x="78" y="48"/>
                  <a:pt x="78" y="48"/>
                </a:cubicBezTo>
                <a:cubicBezTo>
                  <a:pt x="71" y="57"/>
                  <a:pt x="71" y="57"/>
                  <a:pt x="71" y="57"/>
                </a:cubicBezTo>
                <a:cubicBezTo>
                  <a:pt x="74" y="60"/>
                  <a:pt x="74" y="60"/>
                  <a:pt x="74" y="60"/>
                </a:cubicBezTo>
                <a:cubicBezTo>
                  <a:pt x="82" y="53"/>
                  <a:pt x="82" y="53"/>
                  <a:pt x="82" y="53"/>
                </a:cubicBezTo>
                <a:cubicBezTo>
                  <a:pt x="82" y="63"/>
                  <a:pt x="82" y="63"/>
                  <a:pt x="82" y="63"/>
                </a:cubicBezTo>
                <a:cubicBezTo>
                  <a:pt x="85" y="86"/>
                  <a:pt x="85" y="86"/>
                  <a:pt x="85" y="86"/>
                </a:cubicBezTo>
                <a:cubicBezTo>
                  <a:pt x="76" y="86"/>
                  <a:pt x="76" y="86"/>
                  <a:pt x="76" y="86"/>
                </a:cubicBezTo>
                <a:cubicBezTo>
                  <a:pt x="76" y="109"/>
                  <a:pt x="76" y="109"/>
                  <a:pt x="76" y="109"/>
                </a:cubicBezTo>
                <a:cubicBezTo>
                  <a:pt x="70" y="109"/>
                  <a:pt x="70" y="109"/>
                  <a:pt x="70" y="109"/>
                </a:cubicBezTo>
                <a:cubicBezTo>
                  <a:pt x="70" y="70"/>
                  <a:pt x="70" y="70"/>
                  <a:pt x="70" y="70"/>
                </a:cubicBezTo>
                <a:cubicBezTo>
                  <a:pt x="63" y="70"/>
                  <a:pt x="63" y="70"/>
                  <a:pt x="63" y="70"/>
                </a:cubicBezTo>
                <a:cubicBezTo>
                  <a:pt x="66" y="46"/>
                  <a:pt x="66" y="46"/>
                  <a:pt x="66" y="46"/>
                </a:cubicBezTo>
                <a:cubicBezTo>
                  <a:pt x="67" y="33"/>
                  <a:pt x="67" y="33"/>
                  <a:pt x="67" y="33"/>
                </a:cubicBezTo>
                <a:cubicBezTo>
                  <a:pt x="69" y="38"/>
                  <a:pt x="69" y="38"/>
                  <a:pt x="69" y="38"/>
                </a:cubicBezTo>
                <a:cubicBezTo>
                  <a:pt x="68" y="46"/>
                  <a:pt x="68" y="46"/>
                  <a:pt x="68" y="46"/>
                </a:cubicBezTo>
                <a:cubicBezTo>
                  <a:pt x="71" y="46"/>
                  <a:pt x="71" y="46"/>
                  <a:pt x="71" y="46"/>
                </a:cubicBezTo>
                <a:cubicBezTo>
                  <a:pt x="74" y="37"/>
                  <a:pt x="74" y="37"/>
                  <a:pt x="74" y="37"/>
                </a:cubicBezTo>
                <a:cubicBezTo>
                  <a:pt x="68" y="21"/>
                  <a:pt x="68" y="21"/>
                  <a:pt x="68" y="21"/>
                </a:cubicBezTo>
                <a:cubicBezTo>
                  <a:pt x="49" y="21"/>
                  <a:pt x="49" y="21"/>
                  <a:pt x="49" y="21"/>
                </a:cubicBezTo>
                <a:cubicBezTo>
                  <a:pt x="43" y="18"/>
                  <a:pt x="43" y="18"/>
                  <a:pt x="43" y="18"/>
                </a:cubicBezTo>
                <a:cubicBezTo>
                  <a:pt x="39" y="10"/>
                  <a:pt x="39" y="10"/>
                  <a:pt x="39" y="10"/>
                </a:cubicBezTo>
                <a:cubicBezTo>
                  <a:pt x="37" y="11"/>
                  <a:pt x="35" y="11"/>
                  <a:pt x="34" y="12"/>
                </a:cubicBezTo>
                <a:cubicBezTo>
                  <a:pt x="38" y="22"/>
                  <a:pt x="38" y="22"/>
                  <a:pt x="38" y="22"/>
                </a:cubicBezTo>
                <a:cubicBezTo>
                  <a:pt x="49" y="34"/>
                  <a:pt x="49" y="34"/>
                  <a:pt x="49" y="34"/>
                </a:cubicBezTo>
                <a:cubicBezTo>
                  <a:pt x="49" y="46"/>
                  <a:pt x="49" y="46"/>
                  <a:pt x="49" y="46"/>
                </a:cubicBezTo>
                <a:cubicBezTo>
                  <a:pt x="47" y="70"/>
                  <a:pt x="47" y="70"/>
                  <a:pt x="47" y="70"/>
                </a:cubicBezTo>
                <a:cubicBezTo>
                  <a:pt x="41" y="70"/>
                  <a:pt x="41" y="70"/>
                  <a:pt x="41" y="70"/>
                </a:cubicBezTo>
                <a:cubicBezTo>
                  <a:pt x="41" y="109"/>
                  <a:pt x="41" y="109"/>
                  <a:pt x="41" y="109"/>
                </a:cubicBezTo>
                <a:cubicBezTo>
                  <a:pt x="33" y="109"/>
                  <a:pt x="33" y="109"/>
                  <a:pt x="33" y="109"/>
                </a:cubicBezTo>
                <a:cubicBezTo>
                  <a:pt x="33" y="76"/>
                  <a:pt x="33" y="76"/>
                  <a:pt x="33" y="76"/>
                </a:cubicBezTo>
                <a:cubicBezTo>
                  <a:pt x="25" y="76"/>
                  <a:pt x="25" y="76"/>
                  <a:pt x="25" y="76"/>
                </a:cubicBezTo>
                <a:cubicBezTo>
                  <a:pt x="28" y="53"/>
                  <a:pt x="28" y="53"/>
                  <a:pt x="28" y="53"/>
                </a:cubicBezTo>
                <a:cubicBezTo>
                  <a:pt x="28" y="44"/>
                  <a:pt x="28" y="44"/>
                  <a:pt x="28" y="44"/>
                </a:cubicBezTo>
                <a:cubicBezTo>
                  <a:pt x="34" y="51"/>
                  <a:pt x="34" y="51"/>
                  <a:pt x="34" y="51"/>
                </a:cubicBezTo>
                <a:cubicBezTo>
                  <a:pt x="38" y="49"/>
                  <a:pt x="38" y="49"/>
                  <a:pt x="38" y="49"/>
                </a:cubicBezTo>
                <a:cubicBezTo>
                  <a:pt x="28" y="29"/>
                  <a:pt x="28" y="29"/>
                  <a:pt x="28" y="29"/>
                </a:cubicBezTo>
                <a:cubicBezTo>
                  <a:pt x="10" y="29"/>
                  <a:pt x="10" y="29"/>
                  <a:pt x="10" y="29"/>
                </a:cubicBezTo>
                <a:cubicBezTo>
                  <a:pt x="0" y="44"/>
                  <a:pt x="0" y="44"/>
                  <a:pt x="0" y="44"/>
                </a:cubicBezTo>
                <a:cubicBezTo>
                  <a:pt x="3" y="48"/>
                  <a:pt x="3" y="48"/>
                  <a:pt x="3" y="48"/>
                </a:cubicBezTo>
                <a:cubicBezTo>
                  <a:pt x="11" y="38"/>
                  <a:pt x="11" y="38"/>
                  <a:pt x="11" y="38"/>
                </a:cubicBezTo>
                <a:cubicBezTo>
                  <a:pt x="11" y="53"/>
                  <a:pt x="11" y="53"/>
                  <a:pt x="11" y="53"/>
                </a:cubicBezTo>
                <a:cubicBezTo>
                  <a:pt x="9" y="76"/>
                  <a:pt x="9" y="76"/>
                  <a:pt x="9" y="76"/>
                </a:cubicBezTo>
                <a:cubicBezTo>
                  <a:pt x="4" y="76"/>
                  <a:pt x="4" y="76"/>
                  <a:pt x="4" y="76"/>
                </a:cubicBezTo>
                <a:cubicBezTo>
                  <a:pt x="4" y="109"/>
                  <a:pt x="4" y="109"/>
                  <a:pt x="4" y="109"/>
                </a:cubicBezTo>
                <a:cubicBezTo>
                  <a:pt x="0" y="109"/>
                  <a:pt x="0" y="109"/>
                  <a:pt x="0" y="109"/>
                </a:cubicBezTo>
                <a:cubicBezTo>
                  <a:pt x="0" y="117"/>
                  <a:pt x="0" y="117"/>
                  <a:pt x="0" y="117"/>
                </a:cubicBezTo>
                <a:close/>
                <a:moveTo>
                  <a:pt x="97" y="86"/>
                </a:moveTo>
                <a:cubicBezTo>
                  <a:pt x="90" y="86"/>
                  <a:pt x="90" y="86"/>
                  <a:pt x="90" y="86"/>
                </a:cubicBezTo>
                <a:cubicBezTo>
                  <a:pt x="90" y="65"/>
                  <a:pt x="90" y="65"/>
                  <a:pt x="90" y="65"/>
                </a:cubicBezTo>
                <a:cubicBezTo>
                  <a:pt x="92" y="65"/>
                  <a:pt x="92" y="65"/>
                  <a:pt x="92" y="65"/>
                </a:cubicBezTo>
                <a:cubicBezTo>
                  <a:pt x="97" y="86"/>
                  <a:pt x="97" y="86"/>
                  <a:pt x="97" y="86"/>
                </a:cubicBezTo>
                <a:close/>
                <a:moveTo>
                  <a:pt x="96" y="19"/>
                </a:moveTo>
                <a:cubicBezTo>
                  <a:pt x="99" y="22"/>
                  <a:pt x="101" y="27"/>
                  <a:pt x="98" y="31"/>
                </a:cubicBezTo>
                <a:cubicBezTo>
                  <a:pt x="96" y="35"/>
                  <a:pt x="91" y="36"/>
                  <a:pt x="87" y="33"/>
                </a:cubicBezTo>
                <a:cubicBezTo>
                  <a:pt x="83" y="31"/>
                  <a:pt x="82" y="26"/>
                  <a:pt x="84" y="22"/>
                </a:cubicBezTo>
                <a:cubicBezTo>
                  <a:pt x="87" y="18"/>
                  <a:pt x="92" y="17"/>
                  <a:pt x="96" y="19"/>
                </a:cubicBezTo>
                <a:close/>
                <a:moveTo>
                  <a:pt x="20" y="76"/>
                </a:moveTo>
                <a:cubicBezTo>
                  <a:pt x="14" y="76"/>
                  <a:pt x="14" y="76"/>
                  <a:pt x="14" y="76"/>
                </a:cubicBezTo>
                <a:cubicBezTo>
                  <a:pt x="18" y="55"/>
                  <a:pt x="18" y="55"/>
                  <a:pt x="18" y="55"/>
                </a:cubicBezTo>
                <a:cubicBezTo>
                  <a:pt x="20" y="55"/>
                  <a:pt x="20" y="55"/>
                  <a:pt x="20" y="55"/>
                </a:cubicBezTo>
                <a:cubicBezTo>
                  <a:pt x="20" y="76"/>
                  <a:pt x="20" y="76"/>
                  <a:pt x="20" y="76"/>
                </a:cubicBezTo>
                <a:close/>
                <a:moveTo>
                  <a:pt x="15" y="11"/>
                </a:moveTo>
                <a:cubicBezTo>
                  <a:pt x="19" y="8"/>
                  <a:pt x="24" y="10"/>
                  <a:pt x="26" y="13"/>
                </a:cubicBezTo>
                <a:cubicBezTo>
                  <a:pt x="28" y="17"/>
                  <a:pt x="27" y="22"/>
                  <a:pt x="23" y="24"/>
                </a:cubicBezTo>
                <a:cubicBezTo>
                  <a:pt x="19" y="26"/>
                  <a:pt x="14" y="25"/>
                  <a:pt x="12" y="22"/>
                </a:cubicBezTo>
                <a:cubicBezTo>
                  <a:pt x="10" y="18"/>
                  <a:pt x="11" y="13"/>
                  <a:pt x="15" y="11"/>
                </a:cubicBezTo>
                <a:close/>
                <a:moveTo>
                  <a:pt x="59" y="70"/>
                </a:moveTo>
                <a:cubicBezTo>
                  <a:pt x="52" y="70"/>
                  <a:pt x="52" y="70"/>
                  <a:pt x="52" y="70"/>
                </a:cubicBezTo>
                <a:cubicBezTo>
                  <a:pt x="56" y="48"/>
                  <a:pt x="56" y="48"/>
                  <a:pt x="56" y="48"/>
                </a:cubicBezTo>
                <a:cubicBezTo>
                  <a:pt x="59" y="48"/>
                  <a:pt x="59" y="48"/>
                  <a:pt x="59" y="48"/>
                </a:cubicBezTo>
                <a:cubicBezTo>
                  <a:pt x="59" y="70"/>
                  <a:pt x="59" y="70"/>
                  <a:pt x="59" y="70"/>
                </a:cubicBezTo>
                <a:close/>
                <a:moveTo>
                  <a:pt x="61" y="3"/>
                </a:moveTo>
                <a:cubicBezTo>
                  <a:pt x="65" y="5"/>
                  <a:pt x="66" y="10"/>
                  <a:pt x="64" y="14"/>
                </a:cubicBezTo>
                <a:cubicBezTo>
                  <a:pt x="61" y="18"/>
                  <a:pt x="56" y="19"/>
                  <a:pt x="52" y="17"/>
                </a:cubicBezTo>
                <a:cubicBezTo>
                  <a:pt x="49" y="14"/>
                  <a:pt x="47" y="9"/>
                  <a:pt x="50" y="5"/>
                </a:cubicBezTo>
                <a:cubicBezTo>
                  <a:pt x="52" y="2"/>
                  <a:pt x="57" y="0"/>
                  <a:pt x="61" y="3"/>
                </a:cubicBezTo>
                <a:close/>
                <a:moveTo>
                  <a:pt x="86" y="99"/>
                </a:moveTo>
                <a:cubicBezTo>
                  <a:pt x="90" y="99"/>
                  <a:pt x="90" y="99"/>
                  <a:pt x="90" y="99"/>
                </a:cubicBezTo>
                <a:cubicBezTo>
                  <a:pt x="90" y="104"/>
                  <a:pt x="90" y="104"/>
                  <a:pt x="90" y="104"/>
                </a:cubicBezTo>
                <a:cubicBezTo>
                  <a:pt x="90" y="104"/>
                  <a:pt x="90" y="104"/>
                  <a:pt x="90" y="104"/>
                </a:cubicBezTo>
                <a:cubicBezTo>
                  <a:pt x="91" y="104"/>
                  <a:pt x="91" y="104"/>
                  <a:pt x="91" y="104"/>
                </a:cubicBezTo>
                <a:cubicBezTo>
                  <a:pt x="91" y="100"/>
                  <a:pt x="91" y="100"/>
                  <a:pt x="91" y="100"/>
                </a:cubicBezTo>
                <a:cubicBezTo>
                  <a:pt x="91" y="99"/>
                  <a:pt x="91" y="99"/>
                  <a:pt x="91" y="99"/>
                </a:cubicBezTo>
                <a:cubicBezTo>
                  <a:pt x="91" y="98"/>
                  <a:pt x="90" y="98"/>
                  <a:pt x="89" y="98"/>
                </a:cubicBezTo>
                <a:cubicBezTo>
                  <a:pt x="89" y="96"/>
                  <a:pt x="89" y="96"/>
                  <a:pt x="89" y="96"/>
                </a:cubicBezTo>
                <a:cubicBezTo>
                  <a:pt x="91" y="96"/>
                  <a:pt x="91" y="96"/>
                  <a:pt x="91" y="95"/>
                </a:cubicBezTo>
                <a:cubicBezTo>
                  <a:pt x="91" y="92"/>
                  <a:pt x="91" y="92"/>
                  <a:pt x="91" y="92"/>
                </a:cubicBezTo>
                <a:cubicBezTo>
                  <a:pt x="91" y="92"/>
                  <a:pt x="91" y="91"/>
                  <a:pt x="90" y="91"/>
                </a:cubicBezTo>
                <a:cubicBezTo>
                  <a:pt x="90" y="91"/>
                  <a:pt x="90" y="92"/>
                  <a:pt x="90" y="92"/>
                </a:cubicBezTo>
                <a:cubicBezTo>
                  <a:pt x="90" y="95"/>
                  <a:pt x="90" y="95"/>
                  <a:pt x="90" y="95"/>
                </a:cubicBezTo>
                <a:cubicBezTo>
                  <a:pt x="86" y="95"/>
                  <a:pt x="86" y="95"/>
                  <a:pt x="86" y="95"/>
                </a:cubicBezTo>
                <a:cubicBezTo>
                  <a:pt x="86" y="92"/>
                  <a:pt x="86" y="92"/>
                  <a:pt x="86" y="92"/>
                </a:cubicBezTo>
                <a:cubicBezTo>
                  <a:pt x="86" y="90"/>
                  <a:pt x="88" y="89"/>
                  <a:pt x="91" y="89"/>
                </a:cubicBezTo>
                <a:cubicBezTo>
                  <a:pt x="92" y="89"/>
                  <a:pt x="93" y="89"/>
                  <a:pt x="94" y="90"/>
                </a:cubicBezTo>
                <a:cubicBezTo>
                  <a:pt x="95" y="90"/>
                  <a:pt x="95" y="91"/>
                  <a:pt x="95" y="92"/>
                </a:cubicBezTo>
                <a:cubicBezTo>
                  <a:pt x="95" y="94"/>
                  <a:pt x="95" y="94"/>
                  <a:pt x="95" y="94"/>
                </a:cubicBezTo>
                <a:cubicBezTo>
                  <a:pt x="95" y="96"/>
                  <a:pt x="94" y="97"/>
                  <a:pt x="93" y="97"/>
                </a:cubicBezTo>
                <a:cubicBezTo>
                  <a:pt x="94" y="98"/>
                  <a:pt x="95" y="99"/>
                  <a:pt x="95" y="101"/>
                </a:cubicBezTo>
                <a:cubicBezTo>
                  <a:pt x="95" y="103"/>
                  <a:pt x="95" y="103"/>
                  <a:pt x="95" y="103"/>
                </a:cubicBezTo>
                <a:cubicBezTo>
                  <a:pt x="95" y="106"/>
                  <a:pt x="94" y="107"/>
                  <a:pt x="91" y="107"/>
                </a:cubicBezTo>
                <a:cubicBezTo>
                  <a:pt x="88" y="107"/>
                  <a:pt x="86" y="106"/>
                  <a:pt x="86" y="104"/>
                </a:cubicBezTo>
                <a:cubicBezTo>
                  <a:pt x="86" y="99"/>
                  <a:pt x="86" y="99"/>
                  <a:pt x="86" y="99"/>
                </a:cubicBezTo>
                <a:close/>
                <a:moveTo>
                  <a:pt x="24" y="106"/>
                </a:moveTo>
                <a:cubicBezTo>
                  <a:pt x="13" y="106"/>
                  <a:pt x="13" y="106"/>
                  <a:pt x="13" y="106"/>
                </a:cubicBezTo>
                <a:cubicBezTo>
                  <a:pt x="13" y="103"/>
                  <a:pt x="13" y="103"/>
                  <a:pt x="13" y="103"/>
                </a:cubicBezTo>
                <a:cubicBezTo>
                  <a:pt x="18" y="93"/>
                  <a:pt x="18" y="93"/>
                  <a:pt x="18" y="93"/>
                </a:cubicBezTo>
                <a:cubicBezTo>
                  <a:pt x="19" y="91"/>
                  <a:pt x="19" y="90"/>
                  <a:pt x="19" y="88"/>
                </a:cubicBezTo>
                <a:cubicBezTo>
                  <a:pt x="19" y="87"/>
                  <a:pt x="19" y="86"/>
                  <a:pt x="18" y="86"/>
                </a:cubicBezTo>
                <a:cubicBezTo>
                  <a:pt x="18" y="86"/>
                  <a:pt x="17" y="87"/>
                  <a:pt x="17" y="87"/>
                </a:cubicBezTo>
                <a:cubicBezTo>
                  <a:pt x="17" y="91"/>
                  <a:pt x="17" y="91"/>
                  <a:pt x="17" y="91"/>
                </a:cubicBezTo>
                <a:cubicBezTo>
                  <a:pt x="13" y="91"/>
                  <a:pt x="13" y="91"/>
                  <a:pt x="13" y="91"/>
                </a:cubicBezTo>
                <a:cubicBezTo>
                  <a:pt x="13" y="87"/>
                  <a:pt x="13" y="87"/>
                  <a:pt x="13" y="87"/>
                </a:cubicBezTo>
                <a:cubicBezTo>
                  <a:pt x="13" y="84"/>
                  <a:pt x="15" y="83"/>
                  <a:pt x="18" y="83"/>
                </a:cubicBezTo>
                <a:cubicBezTo>
                  <a:pt x="21" y="83"/>
                  <a:pt x="22" y="83"/>
                  <a:pt x="23" y="84"/>
                </a:cubicBezTo>
                <a:cubicBezTo>
                  <a:pt x="24" y="85"/>
                  <a:pt x="24" y="87"/>
                  <a:pt x="24" y="90"/>
                </a:cubicBezTo>
                <a:cubicBezTo>
                  <a:pt x="24" y="91"/>
                  <a:pt x="24" y="92"/>
                  <a:pt x="24" y="92"/>
                </a:cubicBezTo>
                <a:cubicBezTo>
                  <a:pt x="18" y="103"/>
                  <a:pt x="18" y="103"/>
                  <a:pt x="18" y="103"/>
                </a:cubicBezTo>
                <a:cubicBezTo>
                  <a:pt x="24" y="103"/>
                  <a:pt x="24" y="103"/>
                  <a:pt x="24" y="103"/>
                </a:cubicBezTo>
                <a:cubicBezTo>
                  <a:pt x="24" y="106"/>
                  <a:pt x="24" y="106"/>
                  <a:pt x="24" y="106"/>
                </a:cubicBezTo>
                <a:close/>
                <a:moveTo>
                  <a:pt x="59" y="105"/>
                </a:moveTo>
                <a:cubicBezTo>
                  <a:pt x="53" y="105"/>
                  <a:pt x="53" y="105"/>
                  <a:pt x="53" y="105"/>
                </a:cubicBezTo>
                <a:cubicBezTo>
                  <a:pt x="53" y="84"/>
                  <a:pt x="53" y="84"/>
                  <a:pt x="53" y="84"/>
                </a:cubicBezTo>
                <a:cubicBezTo>
                  <a:pt x="50" y="84"/>
                  <a:pt x="50" y="84"/>
                  <a:pt x="50" y="84"/>
                </a:cubicBezTo>
                <a:cubicBezTo>
                  <a:pt x="50" y="80"/>
                  <a:pt x="50" y="80"/>
                  <a:pt x="50" y="80"/>
                </a:cubicBezTo>
                <a:cubicBezTo>
                  <a:pt x="51" y="80"/>
                  <a:pt x="52" y="79"/>
                  <a:pt x="53" y="79"/>
                </a:cubicBezTo>
                <a:cubicBezTo>
                  <a:pt x="53" y="78"/>
                  <a:pt x="54" y="77"/>
                  <a:pt x="54" y="76"/>
                </a:cubicBezTo>
                <a:cubicBezTo>
                  <a:pt x="59" y="76"/>
                  <a:pt x="59" y="76"/>
                  <a:pt x="59" y="76"/>
                </a:cubicBezTo>
                <a:lnTo>
                  <a:pt x="59" y="105"/>
                </a:lnTo>
                <a:close/>
              </a:path>
            </a:pathLst>
          </a:custGeom>
          <a:solidFill>
            <a:schemeClr val="bg1"/>
          </a:solidFill>
          <a:ln>
            <a:noFill/>
          </a:ln>
        </p:spPr>
        <p:txBody>
          <a:bodyPr vert="horz" wrap="square" lIns="91440" tIns="45720" rIns="91440" bIns="45720" numCol="1" anchor="t" anchorCtr="0" compatLnSpc="1"/>
          <a:lstStyle/>
          <a:p>
            <a:pPr algn="ctr"/>
            <a:endParaRPr lang="zh-CN" altLang="en-US"/>
          </a:p>
        </p:txBody>
      </p:sp>
      <p:sp>
        <p:nvSpPr>
          <p:cNvPr id="23" name="Freeform 5"/>
          <p:cNvSpPr>
            <a:spLocks noEditPoints="1"/>
          </p:cNvSpPr>
          <p:nvPr/>
        </p:nvSpPr>
        <p:spPr bwMode="auto">
          <a:xfrm>
            <a:off x="4648283" y="2147062"/>
            <a:ext cx="652351" cy="755770"/>
          </a:xfrm>
          <a:custGeom>
            <a:avLst/>
            <a:gdLst>
              <a:gd name="T0" fmla="*/ 14 w 101"/>
              <a:gd name="T1" fmla="*/ 67 h 118"/>
              <a:gd name="T2" fmla="*/ 25 w 101"/>
              <a:gd name="T3" fmla="*/ 67 h 118"/>
              <a:gd name="T4" fmla="*/ 32 w 101"/>
              <a:gd name="T5" fmla="*/ 65 h 118"/>
              <a:gd name="T6" fmla="*/ 46 w 101"/>
              <a:gd name="T7" fmla="*/ 93 h 118"/>
              <a:gd name="T8" fmla="*/ 49 w 101"/>
              <a:gd name="T9" fmla="*/ 75 h 118"/>
              <a:gd name="T10" fmla="*/ 47 w 101"/>
              <a:gd name="T11" fmla="*/ 74 h 118"/>
              <a:gd name="T12" fmla="*/ 47 w 101"/>
              <a:gd name="T13" fmla="*/ 72 h 118"/>
              <a:gd name="T14" fmla="*/ 57 w 101"/>
              <a:gd name="T15" fmla="*/ 72 h 118"/>
              <a:gd name="T16" fmla="*/ 57 w 101"/>
              <a:gd name="T17" fmla="*/ 74 h 118"/>
              <a:gd name="T18" fmla="*/ 54 w 101"/>
              <a:gd name="T19" fmla="*/ 75 h 118"/>
              <a:gd name="T20" fmla="*/ 58 w 101"/>
              <a:gd name="T21" fmla="*/ 92 h 118"/>
              <a:gd name="T22" fmla="*/ 69 w 101"/>
              <a:gd name="T23" fmla="*/ 66 h 118"/>
              <a:gd name="T24" fmla="*/ 76 w 101"/>
              <a:gd name="T25" fmla="*/ 67 h 118"/>
              <a:gd name="T26" fmla="*/ 86 w 101"/>
              <a:gd name="T27" fmla="*/ 67 h 118"/>
              <a:gd name="T28" fmla="*/ 100 w 101"/>
              <a:gd name="T29" fmla="*/ 110 h 118"/>
              <a:gd name="T30" fmla="*/ 86 w 101"/>
              <a:gd name="T31" fmla="*/ 114 h 118"/>
              <a:gd name="T32" fmla="*/ 84 w 101"/>
              <a:gd name="T33" fmla="*/ 108 h 118"/>
              <a:gd name="T34" fmla="*/ 80 w 101"/>
              <a:gd name="T35" fmla="*/ 116 h 118"/>
              <a:gd name="T36" fmla="*/ 19 w 101"/>
              <a:gd name="T37" fmla="*/ 116 h 118"/>
              <a:gd name="T38" fmla="*/ 15 w 101"/>
              <a:gd name="T39" fmla="*/ 108 h 118"/>
              <a:gd name="T40" fmla="*/ 13 w 101"/>
              <a:gd name="T41" fmla="*/ 115 h 118"/>
              <a:gd name="T42" fmla="*/ 0 w 101"/>
              <a:gd name="T43" fmla="*/ 110 h 118"/>
              <a:gd name="T44" fmla="*/ 14 w 101"/>
              <a:gd name="T45" fmla="*/ 67 h 118"/>
              <a:gd name="T46" fmla="*/ 29 w 101"/>
              <a:gd name="T47" fmla="*/ 46 h 118"/>
              <a:gd name="T48" fmla="*/ 25 w 101"/>
              <a:gd name="T49" fmla="*/ 42 h 118"/>
              <a:gd name="T50" fmla="*/ 24 w 101"/>
              <a:gd name="T51" fmla="*/ 34 h 118"/>
              <a:gd name="T52" fmla="*/ 24 w 101"/>
              <a:gd name="T53" fmla="*/ 33 h 118"/>
              <a:gd name="T54" fmla="*/ 25 w 101"/>
              <a:gd name="T55" fmla="*/ 32 h 118"/>
              <a:gd name="T56" fmla="*/ 26 w 101"/>
              <a:gd name="T57" fmla="*/ 32 h 118"/>
              <a:gd name="T58" fmla="*/ 31 w 101"/>
              <a:gd name="T59" fmla="*/ 8 h 118"/>
              <a:gd name="T60" fmla="*/ 67 w 101"/>
              <a:gd name="T61" fmla="*/ 7 h 118"/>
              <a:gd name="T62" fmla="*/ 74 w 101"/>
              <a:gd name="T63" fmla="*/ 32 h 118"/>
              <a:gd name="T64" fmla="*/ 74 w 101"/>
              <a:gd name="T65" fmla="*/ 32 h 118"/>
              <a:gd name="T66" fmla="*/ 75 w 101"/>
              <a:gd name="T67" fmla="*/ 33 h 118"/>
              <a:gd name="T68" fmla="*/ 75 w 101"/>
              <a:gd name="T69" fmla="*/ 34 h 118"/>
              <a:gd name="T70" fmla="*/ 74 w 101"/>
              <a:gd name="T71" fmla="*/ 42 h 118"/>
              <a:gd name="T72" fmla="*/ 71 w 101"/>
              <a:gd name="T73" fmla="*/ 46 h 118"/>
              <a:gd name="T74" fmla="*/ 52 w 101"/>
              <a:gd name="T75" fmla="*/ 63 h 118"/>
              <a:gd name="T76" fmla="*/ 47 w 101"/>
              <a:gd name="T77" fmla="*/ 63 h 118"/>
              <a:gd name="T78" fmla="*/ 29 w 101"/>
              <a:gd name="T79" fmla="*/ 4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1" h="118">
                <a:moveTo>
                  <a:pt x="14" y="67"/>
                </a:moveTo>
                <a:cubicBezTo>
                  <a:pt x="18" y="67"/>
                  <a:pt x="21" y="67"/>
                  <a:pt x="25" y="67"/>
                </a:cubicBezTo>
                <a:cubicBezTo>
                  <a:pt x="28" y="67"/>
                  <a:pt x="30" y="67"/>
                  <a:pt x="32" y="65"/>
                </a:cubicBezTo>
                <a:cubicBezTo>
                  <a:pt x="46" y="93"/>
                  <a:pt x="46" y="93"/>
                  <a:pt x="46" y="93"/>
                </a:cubicBezTo>
                <a:cubicBezTo>
                  <a:pt x="49" y="75"/>
                  <a:pt x="49" y="75"/>
                  <a:pt x="49" y="75"/>
                </a:cubicBezTo>
                <a:cubicBezTo>
                  <a:pt x="47" y="74"/>
                  <a:pt x="47" y="74"/>
                  <a:pt x="47" y="74"/>
                </a:cubicBezTo>
                <a:cubicBezTo>
                  <a:pt x="47" y="72"/>
                  <a:pt x="47" y="72"/>
                  <a:pt x="47" y="72"/>
                </a:cubicBezTo>
                <a:cubicBezTo>
                  <a:pt x="57" y="72"/>
                  <a:pt x="57" y="72"/>
                  <a:pt x="57" y="72"/>
                </a:cubicBezTo>
                <a:cubicBezTo>
                  <a:pt x="57" y="74"/>
                  <a:pt x="57" y="74"/>
                  <a:pt x="57" y="74"/>
                </a:cubicBezTo>
                <a:cubicBezTo>
                  <a:pt x="54" y="75"/>
                  <a:pt x="54" y="75"/>
                  <a:pt x="54" y="75"/>
                </a:cubicBezTo>
                <a:cubicBezTo>
                  <a:pt x="58" y="92"/>
                  <a:pt x="58" y="92"/>
                  <a:pt x="58" y="92"/>
                </a:cubicBezTo>
                <a:cubicBezTo>
                  <a:pt x="69" y="66"/>
                  <a:pt x="69" y="66"/>
                  <a:pt x="69" y="66"/>
                </a:cubicBezTo>
                <a:cubicBezTo>
                  <a:pt x="71" y="67"/>
                  <a:pt x="73" y="67"/>
                  <a:pt x="76" y="67"/>
                </a:cubicBezTo>
                <a:cubicBezTo>
                  <a:pt x="79" y="67"/>
                  <a:pt x="82" y="67"/>
                  <a:pt x="86" y="67"/>
                </a:cubicBezTo>
                <a:cubicBezTo>
                  <a:pt x="95" y="75"/>
                  <a:pt x="101" y="96"/>
                  <a:pt x="100" y="110"/>
                </a:cubicBezTo>
                <a:cubicBezTo>
                  <a:pt x="97" y="112"/>
                  <a:pt x="92" y="113"/>
                  <a:pt x="86" y="114"/>
                </a:cubicBezTo>
                <a:cubicBezTo>
                  <a:pt x="84" y="108"/>
                  <a:pt x="84" y="108"/>
                  <a:pt x="84" y="108"/>
                </a:cubicBezTo>
                <a:cubicBezTo>
                  <a:pt x="80" y="116"/>
                  <a:pt x="80" y="116"/>
                  <a:pt x="80" y="116"/>
                </a:cubicBezTo>
                <a:cubicBezTo>
                  <a:pt x="61" y="118"/>
                  <a:pt x="37" y="118"/>
                  <a:pt x="19" y="116"/>
                </a:cubicBezTo>
                <a:cubicBezTo>
                  <a:pt x="15" y="108"/>
                  <a:pt x="15" y="108"/>
                  <a:pt x="15" y="108"/>
                </a:cubicBezTo>
                <a:cubicBezTo>
                  <a:pt x="13" y="115"/>
                  <a:pt x="13" y="115"/>
                  <a:pt x="13" y="115"/>
                </a:cubicBezTo>
                <a:cubicBezTo>
                  <a:pt x="6" y="113"/>
                  <a:pt x="2" y="112"/>
                  <a:pt x="0" y="110"/>
                </a:cubicBezTo>
                <a:cubicBezTo>
                  <a:pt x="0" y="98"/>
                  <a:pt x="2" y="77"/>
                  <a:pt x="14" y="67"/>
                </a:cubicBezTo>
                <a:close/>
                <a:moveTo>
                  <a:pt x="29" y="46"/>
                </a:moveTo>
                <a:cubicBezTo>
                  <a:pt x="27" y="45"/>
                  <a:pt x="26" y="44"/>
                  <a:pt x="25" y="42"/>
                </a:cubicBezTo>
                <a:cubicBezTo>
                  <a:pt x="25" y="40"/>
                  <a:pt x="24" y="37"/>
                  <a:pt x="24" y="34"/>
                </a:cubicBezTo>
                <a:cubicBezTo>
                  <a:pt x="24" y="33"/>
                  <a:pt x="24" y="33"/>
                  <a:pt x="24" y="33"/>
                </a:cubicBezTo>
                <a:cubicBezTo>
                  <a:pt x="25" y="32"/>
                  <a:pt x="25" y="32"/>
                  <a:pt x="25" y="32"/>
                </a:cubicBezTo>
                <a:cubicBezTo>
                  <a:pt x="25" y="32"/>
                  <a:pt x="25" y="32"/>
                  <a:pt x="26" y="32"/>
                </a:cubicBezTo>
                <a:cubicBezTo>
                  <a:pt x="24" y="19"/>
                  <a:pt x="25" y="12"/>
                  <a:pt x="31" y="8"/>
                </a:cubicBezTo>
                <a:cubicBezTo>
                  <a:pt x="40" y="0"/>
                  <a:pt x="57" y="0"/>
                  <a:pt x="67" y="7"/>
                </a:cubicBezTo>
                <a:cubicBezTo>
                  <a:pt x="73" y="11"/>
                  <a:pt x="75" y="20"/>
                  <a:pt x="74" y="32"/>
                </a:cubicBezTo>
                <a:cubicBezTo>
                  <a:pt x="74" y="32"/>
                  <a:pt x="74" y="32"/>
                  <a:pt x="74" y="32"/>
                </a:cubicBezTo>
                <a:cubicBezTo>
                  <a:pt x="75" y="33"/>
                  <a:pt x="75" y="33"/>
                  <a:pt x="75" y="33"/>
                </a:cubicBezTo>
                <a:cubicBezTo>
                  <a:pt x="75" y="34"/>
                  <a:pt x="75" y="34"/>
                  <a:pt x="75" y="34"/>
                </a:cubicBezTo>
                <a:cubicBezTo>
                  <a:pt x="75" y="37"/>
                  <a:pt x="75" y="40"/>
                  <a:pt x="74" y="42"/>
                </a:cubicBezTo>
                <a:cubicBezTo>
                  <a:pt x="73" y="44"/>
                  <a:pt x="72" y="45"/>
                  <a:pt x="71" y="46"/>
                </a:cubicBezTo>
                <a:cubicBezTo>
                  <a:pt x="68" y="54"/>
                  <a:pt x="60" y="62"/>
                  <a:pt x="52" y="63"/>
                </a:cubicBezTo>
                <a:cubicBezTo>
                  <a:pt x="50" y="63"/>
                  <a:pt x="48" y="63"/>
                  <a:pt x="47" y="63"/>
                </a:cubicBezTo>
                <a:cubicBezTo>
                  <a:pt x="38" y="59"/>
                  <a:pt x="32" y="55"/>
                  <a:pt x="29" y="4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4" name="Freeform 5"/>
          <p:cNvSpPr>
            <a:spLocks noEditPoints="1"/>
          </p:cNvSpPr>
          <p:nvPr/>
        </p:nvSpPr>
        <p:spPr bwMode="auto">
          <a:xfrm>
            <a:off x="6378551" y="3955166"/>
            <a:ext cx="1071414" cy="819994"/>
          </a:xfrm>
          <a:custGeom>
            <a:avLst/>
            <a:gdLst>
              <a:gd name="T0" fmla="*/ 2 w 120"/>
              <a:gd name="T1" fmla="*/ 42 h 91"/>
              <a:gd name="T2" fmla="*/ 120 w 120"/>
              <a:gd name="T3" fmla="*/ 47 h 91"/>
              <a:gd name="T4" fmla="*/ 90 w 120"/>
              <a:gd name="T5" fmla="*/ 88 h 91"/>
              <a:gd name="T6" fmla="*/ 74 w 120"/>
              <a:gd name="T7" fmla="*/ 78 h 91"/>
              <a:gd name="T8" fmla="*/ 30 w 120"/>
              <a:gd name="T9" fmla="*/ 71 h 91"/>
              <a:gd name="T10" fmla="*/ 24 w 120"/>
              <a:gd name="T11" fmla="*/ 49 h 91"/>
              <a:gd name="T12" fmla="*/ 53 w 120"/>
              <a:gd name="T13" fmla="*/ 33 h 91"/>
              <a:gd name="T14" fmla="*/ 58 w 120"/>
              <a:gd name="T15" fmla="*/ 38 h 91"/>
              <a:gd name="T16" fmla="*/ 71 w 120"/>
              <a:gd name="T17" fmla="*/ 31 h 91"/>
              <a:gd name="T18" fmla="*/ 64 w 120"/>
              <a:gd name="T19" fmla="*/ 27 h 91"/>
              <a:gd name="T20" fmla="*/ 59 w 120"/>
              <a:gd name="T21" fmla="*/ 22 h 91"/>
              <a:gd name="T22" fmla="*/ 43 w 120"/>
              <a:gd name="T23" fmla="*/ 33 h 91"/>
              <a:gd name="T24" fmla="*/ 32 w 120"/>
              <a:gd name="T25" fmla="*/ 31 h 91"/>
              <a:gd name="T26" fmla="*/ 32 w 120"/>
              <a:gd name="T27" fmla="*/ 38 h 91"/>
              <a:gd name="T28" fmla="*/ 16 w 120"/>
              <a:gd name="T29" fmla="*/ 40 h 91"/>
              <a:gd name="T30" fmla="*/ 20 w 120"/>
              <a:gd name="T31" fmla="*/ 49 h 91"/>
              <a:gd name="T32" fmla="*/ 16 w 120"/>
              <a:gd name="T33" fmla="*/ 71 h 91"/>
              <a:gd name="T34" fmla="*/ 38 w 120"/>
              <a:gd name="T35" fmla="*/ 57 h 91"/>
              <a:gd name="T36" fmla="*/ 84 w 120"/>
              <a:gd name="T37" fmla="*/ 46 h 91"/>
              <a:gd name="T38" fmla="*/ 86 w 120"/>
              <a:gd name="T39" fmla="*/ 46 h 91"/>
              <a:gd name="T40" fmla="*/ 97 w 120"/>
              <a:gd name="T41" fmla="*/ 31 h 91"/>
              <a:gd name="T42" fmla="*/ 73 w 120"/>
              <a:gd name="T43" fmla="*/ 42 h 91"/>
              <a:gd name="T44" fmla="*/ 68 w 120"/>
              <a:gd name="T45" fmla="*/ 36 h 91"/>
              <a:gd name="T46" fmla="*/ 58 w 120"/>
              <a:gd name="T47" fmla="*/ 44 h 91"/>
              <a:gd name="T48" fmla="*/ 48 w 120"/>
              <a:gd name="T49" fmla="*/ 43 h 91"/>
              <a:gd name="T50" fmla="*/ 46 w 120"/>
              <a:gd name="T51" fmla="*/ 48 h 91"/>
              <a:gd name="T52" fmla="*/ 49 w 120"/>
              <a:gd name="T53" fmla="*/ 63 h 91"/>
              <a:gd name="T54" fmla="*/ 62 w 120"/>
              <a:gd name="T55" fmla="*/ 62 h 91"/>
              <a:gd name="T56" fmla="*/ 76 w 120"/>
              <a:gd name="T57" fmla="*/ 65 h 91"/>
              <a:gd name="T58" fmla="*/ 87 w 120"/>
              <a:gd name="T59" fmla="*/ 58 h 91"/>
              <a:gd name="T60" fmla="*/ 98 w 120"/>
              <a:gd name="T61" fmla="*/ 59 h 91"/>
              <a:gd name="T62" fmla="*/ 107 w 120"/>
              <a:gd name="T63" fmla="*/ 50 h 91"/>
              <a:gd name="T64" fmla="*/ 97 w 120"/>
              <a:gd name="T65" fmla="*/ 55 h 91"/>
              <a:gd name="T66" fmla="*/ 86 w 120"/>
              <a:gd name="T67" fmla="*/ 54 h 91"/>
              <a:gd name="T68" fmla="*/ 75 w 120"/>
              <a:gd name="T69" fmla="*/ 61 h 91"/>
              <a:gd name="T70" fmla="*/ 62 w 120"/>
              <a:gd name="T71" fmla="*/ 58 h 91"/>
              <a:gd name="T72" fmla="*/ 49 w 120"/>
              <a:gd name="T73" fmla="*/ 63 h 91"/>
              <a:gd name="T74" fmla="*/ 14 w 120"/>
              <a:gd name="T75" fmla="*/ 33 h 91"/>
              <a:gd name="T76" fmla="*/ 31 w 120"/>
              <a:gd name="T77" fmla="*/ 29 h 91"/>
              <a:gd name="T78" fmla="*/ 37 w 120"/>
              <a:gd name="T79" fmla="*/ 20 h 91"/>
              <a:gd name="T80" fmla="*/ 48 w 120"/>
              <a:gd name="T81" fmla="*/ 22 h 91"/>
              <a:gd name="T82" fmla="*/ 61 w 120"/>
              <a:gd name="T83" fmla="*/ 17 h 91"/>
              <a:gd name="T84" fmla="*/ 68 w 120"/>
              <a:gd name="T85" fmla="*/ 21 h 91"/>
              <a:gd name="T86" fmla="*/ 77 w 120"/>
              <a:gd name="T87" fmla="*/ 18 h 91"/>
              <a:gd name="T88" fmla="*/ 84 w 120"/>
              <a:gd name="T89" fmla="*/ 20 h 91"/>
              <a:gd name="T90" fmla="*/ 78 w 120"/>
              <a:gd name="T91" fmla="*/ 14 h 91"/>
              <a:gd name="T92" fmla="*/ 69 w 120"/>
              <a:gd name="T93" fmla="*/ 16 h 91"/>
              <a:gd name="T94" fmla="*/ 62 w 120"/>
              <a:gd name="T95" fmla="*/ 12 h 91"/>
              <a:gd name="T96" fmla="*/ 48 w 120"/>
              <a:gd name="T97" fmla="*/ 17 h 91"/>
              <a:gd name="T98" fmla="*/ 35 w 120"/>
              <a:gd name="T99" fmla="*/ 15 h 91"/>
              <a:gd name="T100" fmla="*/ 28 w 120"/>
              <a:gd name="T101" fmla="*/ 2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0" h="91">
                <a:moveTo>
                  <a:pt x="16" y="71"/>
                </a:moveTo>
                <a:cubicBezTo>
                  <a:pt x="5" y="66"/>
                  <a:pt x="0" y="56"/>
                  <a:pt x="2" y="42"/>
                </a:cubicBezTo>
                <a:cubicBezTo>
                  <a:pt x="1" y="37"/>
                  <a:pt x="13" y="16"/>
                  <a:pt x="49" y="8"/>
                </a:cubicBezTo>
                <a:cubicBezTo>
                  <a:pt x="85" y="0"/>
                  <a:pt x="120" y="31"/>
                  <a:pt x="120" y="47"/>
                </a:cubicBezTo>
                <a:cubicBezTo>
                  <a:pt x="120" y="58"/>
                  <a:pt x="105" y="68"/>
                  <a:pt x="88" y="74"/>
                </a:cubicBezTo>
                <a:cubicBezTo>
                  <a:pt x="90" y="88"/>
                  <a:pt x="90" y="88"/>
                  <a:pt x="90" y="88"/>
                </a:cubicBezTo>
                <a:cubicBezTo>
                  <a:pt x="84" y="91"/>
                  <a:pt x="84" y="91"/>
                  <a:pt x="84" y="91"/>
                </a:cubicBezTo>
                <a:cubicBezTo>
                  <a:pt x="74" y="78"/>
                  <a:pt x="74" y="78"/>
                  <a:pt x="74" y="78"/>
                </a:cubicBezTo>
                <a:cubicBezTo>
                  <a:pt x="60" y="81"/>
                  <a:pt x="47" y="81"/>
                  <a:pt x="42" y="79"/>
                </a:cubicBezTo>
                <a:cubicBezTo>
                  <a:pt x="35" y="77"/>
                  <a:pt x="30" y="71"/>
                  <a:pt x="30" y="71"/>
                </a:cubicBezTo>
                <a:cubicBezTo>
                  <a:pt x="30" y="71"/>
                  <a:pt x="30" y="71"/>
                  <a:pt x="30" y="71"/>
                </a:cubicBezTo>
                <a:cubicBezTo>
                  <a:pt x="26" y="66"/>
                  <a:pt x="24" y="55"/>
                  <a:pt x="24" y="49"/>
                </a:cubicBezTo>
                <a:cubicBezTo>
                  <a:pt x="30" y="44"/>
                  <a:pt x="37" y="40"/>
                  <a:pt x="45" y="36"/>
                </a:cubicBezTo>
                <a:cubicBezTo>
                  <a:pt x="47" y="35"/>
                  <a:pt x="50" y="34"/>
                  <a:pt x="53" y="33"/>
                </a:cubicBezTo>
                <a:cubicBezTo>
                  <a:pt x="54" y="39"/>
                  <a:pt x="54" y="39"/>
                  <a:pt x="54" y="39"/>
                </a:cubicBezTo>
                <a:cubicBezTo>
                  <a:pt x="58" y="38"/>
                  <a:pt x="58" y="38"/>
                  <a:pt x="58" y="38"/>
                </a:cubicBezTo>
                <a:cubicBezTo>
                  <a:pt x="57" y="32"/>
                  <a:pt x="57" y="32"/>
                  <a:pt x="57" y="32"/>
                </a:cubicBezTo>
                <a:cubicBezTo>
                  <a:pt x="61" y="32"/>
                  <a:pt x="66" y="31"/>
                  <a:pt x="71" y="31"/>
                </a:cubicBezTo>
                <a:cubicBezTo>
                  <a:pt x="71" y="27"/>
                  <a:pt x="71" y="27"/>
                  <a:pt x="71" y="27"/>
                </a:cubicBezTo>
                <a:cubicBezTo>
                  <a:pt x="69" y="27"/>
                  <a:pt x="67" y="27"/>
                  <a:pt x="64" y="27"/>
                </a:cubicBezTo>
                <a:cubicBezTo>
                  <a:pt x="64" y="21"/>
                  <a:pt x="64" y="21"/>
                  <a:pt x="64" y="21"/>
                </a:cubicBezTo>
                <a:cubicBezTo>
                  <a:pt x="59" y="22"/>
                  <a:pt x="59" y="22"/>
                  <a:pt x="59" y="22"/>
                </a:cubicBezTo>
                <a:cubicBezTo>
                  <a:pt x="60" y="28"/>
                  <a:pt x="60" y="28"/>
                  <a:pt x="60" y="28"/>
                </a:cubicBezTo>
                <a:cubicBezTo>
                  <a:pt x="54" y="29"/>
                  <a:pt x="48" y="30"/>
                  <a:pt x="43" y="33"/>
                </a:cubicBezTo>
                <a:cubicBezTo>
                  <a:pt x="40" y="34"/>
                  <a:pt x="38" y="35"/>
                  <a:pt x="35" y="36"/>
                </a:cubicBezTo>
                <a:cubicBezTo>
                  <a:pt x="32" y="31"/>
                  <a:pt x="32" y="31"/>
                  <a:pt x="32" y="31"/>
                </a:cubicBezTo>
                <a:cubicBezTo>
                  <a:pt x="28" y="33"/>
                  <a:pt x="28" y="33"/>
                  <a:pt x="28" y="33"/>
                </a:cubicBezTo>
                <a:cubicBezTo>
                  <a:pt x="32" y="38"/>
                  <a:pt x="32" y="38"/>
                  <a:pt x="32" y="38"/>
                </a:cubicBezTo>
                <a:cubicBezTo>
                  <a:pt x="29" y="41"/>
                  <a:pt x="25" y="43"/>
                  <a:pt x="22" y="46"/>
                </a:cubicBezTo>
                <a:cubicBezTo>
                  <a:pt x="16" y="40"/>
                  <a:pt x="16" y="40"/>
                  <a:pt x="16" y="40"/>
                </a:cubicBezTo>
                <a:cubicBezTo>
                  <a:pt x="13" y="44"/>
                  <a:pt x="13" y="44"/>
                  <a:pt x="13" y="44"/>
                </a:cubicBezTo>
                <a:cubicBezTo>
                  <a:pt x="20" y="49"/>
                  <a:pt x="20" y="49"/>
                  <a:pt x="20" y="49"/>
                </a:cubicBezTo>
                <a:cubicBezTo>
                  <a:pt x="20" y="55"/>
                  <a:pt x="22" y="65"/>
                  <a:pt x="25" y="71"/>
                </a:cubicBezTo>
                <a:cubicBezTo>
                  <a:pt x="16" y="71"/>
                  <a:pt x="16" y="71"/>
                  <a:pt x="16" y="71"/>
                </a:cubicBezTo>
                <a:close/>
                <a:moveTo>
                  <a:pt x="36" y="54"/>
                </a:moveTo>
                <a:cubicBezTo>
                  <a:pt x="38" y="57"/>
                  <a:pt x="38" y="57"/>
                  <a:pt x="38" y="57"/>
                </a:cubicBezTo>
                <a:cubicBezTo>
                  <a:pt x="44" y="53"/>
                  <a:pt x="51" y="50"/>
                  <a:pt x="59" y="48"/>
                </a:cubicBezTo>
                <a:cubicBezTo>
                  <a:pt x="67" y="47"/>
                  <a:pt x="75" y="46"/>
                  <a:pt x="84" y="46"/>
                </a:cubicBezTo>
                <a:cubicBezTo>
                  <a:pt x="85" y="46"/>
                  <a:pt x="85" y="46"/>
                  <a:pt x="85" y="46"/>
                </a:cubicBezTo>
                <a:cubicBezTo>
                  <a:pt x="86" y="46"/>
                  <a:pt x="86" y="46"/>
                  <a:pt x="86" y="46"/>
                </a:cubicBezTo>
                <a:cubicBezTo>
                  <a:pt x="100" y="34"/>
                  <a:pt x="100" y="34"/>
                  <a:pt x="100" y="34"/>
                </a:cubicBezTo>
                <a:cubicBezTo>
                  <a:pt x="97" y="31"/>
                  <a:pt x="97" y="31"/>
                  <a:pt x="97" y="31"/>
                </a:cubicBezTo>
                <a:cubicBezTo>
                  <a:pt x="84" y="42"/>
                  <a:pt x="84" y="42"/>
                  <a:pt x="84" y="42"/>
                </a:cubicBezTo>
                <a:cubicBezTo>
                  <a:pt x="80" y="42"/>
                  <a:pt x="76" y="42"/>
                  <a:pt x="73" y="42"/>
                </a:cubicBezTo>
                <a:cubicBezTo>
                  <a:pt x="72" y="36"/>
                  <a:pt x="72" y="36"/>
                  <a:pt x="72" y="36"/>
                </a:cubicBezTo>
                <a:cubicBezTo>
                  <a:pt x="68" y="36"/>
                  <a:pt x="68" y="36"/>
                  <a:pt x="68" y="36"/>
                </a:cubicBezTo>
                <a:cubicBezTo>
                  <a:pt x="68" y="43"/>
                  <a:pt x="68" y="43"/>
                  <a:pt x="68" y="43"/>
                </a:cubicBezTo>
                <a:cubicBezTo>
                  <a:pt x="65" y="43"/>
                  <a:pt x="61" y="44"/>
                  <a:pt x="58" y="44"/>
                </a:cubicBezTo>
                <a:cubicBezTo>
                  <a:pt x="55" y="45"/>
                  <a:pt x="53" y="46"/>
                  <a:pt x="50" y="47"/>
                </a:cubicBezTo>
                <a:cubicBezTo>
                  <a:pt x="48" y="43"/>
                  <a:pt x="48" y="43"/>
                  <a:pt x="48" y="43"/>
                </a:cubicBezTo>
                <a:cubicBezTo>
                  <a:pt x="44" y="44"/>
                  <a:pt x="44" y="44"/>
                  <a:pt x="44" y="44"/>
                </a:cubicBezTo>
                <a:cubicBezTo>
                  <a:pt x="46" y="48"/>
                  <a:pt x="46" y="48"/>
                  <a:pt x="46" y="48"/>
                </a:cubicBezTo>
                <a:cubicBezTo>
                  <a:pt x="42" y="50"/>
                  <a:pt x="39" y="52"/>
                  <a:pt x="36" y="54"/>
                </a:cubicBezTo>
                <a:close/>
                <a:moveTo>
                  <a:pt x="49" y="63"/>
                </a:moveTo>
                <a:cubicBezTo>
                  <a:pt x="50" y="67"/>
                  <a:pt x="50" y="67"/>
                  <a:pt x="50" y="67"/>
                </a:cubicBezTo>
                <a:cubicBezTo>
                  <a:pt x="62" y="62"/>
                  <a:pt x="62" y="62"/>
                  <a:pt x="62" y="62"/>
                </a:cubicBezTo>
                <a:cubicBezTo>
                  <a:pt x="75" y="65"/>
                  <a:pt x="75" y="65"/>
                  <a:pt x="75" y="65"/>
                </a:cubicBezTo>
                <a:cubicBezTo>
                  <a:pt x="76" y="65"/>
                  <a:pt x="76" y="65"/>
                  <a:pt x="76" y="65"/>
                </a:cubicBezTo>
                <a:cubicBezTo>
                  <a:pt x="76" y="65"/>
                  <a:pt x="76" y="65"/>
                  <a:pt x="76" y="65"/>
                </a:cubicBezTo>
                <a:cubicBezTo>
                  <a:pt x="87" y="58"/>
                  <a:pt x="87" y="58"/>
                  <a:pt x="87" y="58"/>
                </a:cubicBezTo>
                <a:cubicBezTo>
                  <a:pt x="97" y="59"/>
                  <a:pt x="97" y="59"/>
                  <a:pt x="97" y="59"/>
                </a:cubicBezTo>
                <a:cubicBezTo>
                  <a:pt x="98" y="59"/>
                  <a:pt x="98" y="59"/>
                  <a:pt x="98" y="59"/>
                </a:cubicBezTo>
                <a:cubicBezTo>
                  <a:pt x="99" y="58"/>
                  <a:pt x="99" y="58"/>
                  <a:pt x="99" y="58"/>
                </a:cubicBezTo>
                <a:cubicBezTo>
                  <a:pt x="107" y="50"/>
                  <a:pt x="107" y="50"/>
                  <a:pt x="107" y="50"/>
                </a:cubicBezTo>
                <a:cubicBezTo>
                  <a:pt x="104" y="47"/>
                  <a:pt x="104" y="47"/>
                  <a:pt x="104" y="47"/>
                </a:cubicBezTo>
                <a:cubicBezTo>
                  <a:pt x="97" y="55"/>
                  <a:pt x="97" y="55"/>
                  <a:pt x="97" y="55"/>
                </a:cubicBezTo>
                <a:cubicBezTo>
                  <a:pt x="87" y="54"/>
                  <a:pt x="87" y="54"/>
                  <a:pt x="87" y="54"/>
                </a:cubicBezTo>
                <a:cubicBezTo>
                  <a:pt x="86" y="54"/>
                  <a:pt x="86" y="54"/>
                  <a:pt x="86" y="54"/>
                </a:cubicBezTo>
                <a:cubicBezTo>
                  <a:pt x="86" y="54"/>
                  <a:pt x="86" y="54"/>
                  <a:pt x="86" y="54"/>
                </a:cubicBezTo>
                <a:cubicBezTo>
                  <a:pt x="75" y="61"/>
                  <a:pt x="75" y="61"/>
                  <a:pt x="75" y="61"/>
                </a:cubicBezTo>
                <a:cubicBezTo>
                  <a:pt x="63" y="58"/>
                  <a:pt x="63" y="58"/>
                  <a:pt x="63" y="58"/>
                </a:cubicBezTo>
                <a:cubicBezTo>
                  <a:pt x="62" y="58"/>
                  <a:pt x="62" y="58"/>
                  <a:pt x="62" y="58"/>
                </a:cubicBezTo>
                <a:cubicBezTo>
                  <a:pt x="61" y="58"/>
                  <a:pt x="61" y="58"/>
                  <a:pt x="61" y="58"/>
                </a:cubicBezTo>
                <a:cubicBezTo>
                  <a:pt x="49" y="63"/>
                  <a:pt x="49" y="63"/>
                  <a:pt x="49" y="63"/>
                </a:cubicBezTo>
                <a:close/>
                <a:moveTo>
                  <a:pt x="13" y="29"/>
                </a:moveTo>
                <a:cubicBezTo>
                  <a:pt x="14" y="33"/>
                  <a:pt x="14" y="33"/>
                  <a:pt x="14" y="33"/>
                </a:cubicBezTo>
                <a:cubicBezTo>
                  <a:pt x="30" y="29"/>
                  <a:pt x="30" y="29"/>
                  <a:pt x="30" y="29"/>
                </a:cubicBezTo>
                <a:cubicBezTo>
                  <a:pt x="31" y="29"/>
                  <a:pt x="31" y="29"/>
                  <a:pt x="31" y="29"/>
                </a:cubicBezTo>
                <a:cubicBezTo>
                  <a:pt x="31" y="28"/>
                  <a:pt x="31" y="28"/>
                  <a:pt x="31" y="28"/>
                </a:cubicBezTo>
                <a:cubicBezTo>
                  <a:pt x="37" y="20"/>
                  <a:pt x="37" y="20"/>
                  <a:pt x="37" y="20"/>
                </a:cubicBezTo>
                <a:cubicBezTo>
                  <a:pt x="47" y="22"/>
                  <a:pt x="47" y="22"/>
                  <a:pt x="47" y="22"/>
                </a:cubicBezTo>
                <a:cubicBezTo>
                  <a:pt x="48" y="22"/>
                  <a:pt x="48" y="22"/>
                  <a:pt x="48" y="22"/>
                </a:cubicBezTo>
                <a:cubicBezTo>
                  <a:pt x="48" y="22"/>
                  <a:pt x="48" y="22"/>
                  <a:pt x="48" y="22"/>
                </a:cubicBezTo>
                <a:cubicBezTo>
                  <a:pt x="61" y="17"/>
                  <a:pt x="61" y="17"/>
                  <a:pt x="61" y="17"/>
                </a:cubicBezTo>
                <a:cubicBezTo>
                  <a:pt x="67" y="20"/>
                  <a:pt x="67" y="20"/>
                  <a:pt x="67" y="20"/>
                </a:cubicBezTo>
                <a:cubicBezTo>
                  <a:pt x="68" y="21"/>
                  <a:pt x="68" y="21"/>
                  <a:pt x="68" y="21"/>
                </a:cubicBezTo>
                <a:cubicBezTo>
                  <a:pt x="69" y="21"/>
                  <a:pt x="69" y="21"/>
                  <a:pt x="69" y="21"/>
                </a:cubicBezTo>
                <a:cubicBezTo>
                  <a:pt x="77" y="18"/>
                  <a:pt x="77" y="18"/>
                  <a:pt x="77" y="18"/>
                </a:cubicBezTo>
                <a:cubicBezTo>
                  <a:pt x="81" y="23"/>
                  <a:pt x="81" y="23"/>
                  <a:pt x="81" y="23"/>
                </a:cubicBezTo>
                <a:cubicBezTo>
                  <a:pt x="84" y="20"/>
                  <a:pt x="84" y="20"/>
                  <a:pt x="84" y="20"/>
                </a:cubicBezTo>
                <a:cubicBezTo>
                  <a:pt x="79" y="15"/>
                  <a:pt x="79" y="15"/>
                  <a:pt x="79" y="15"/>
                </a:cubicBezTo>
                <a:cubicBezTo>
                  <a:pt x="78" y="14"/>
                  <a:pt x="78" y="14"/>
                  <a:pt x="78" y="14"/>
                </a:cubicBezTo>
                <a:cubicBezTo>
                  <a:pt x="77" y="14"/>
                  <a:pt x="77" y="14"/>
                  <a:pt x="77" y="14"/>
                </a:cubicBezTo>
                <a:cubicBezTo>
                  <a:pt x="69" y="16"/>
                  <a:pt x="69" y="16"/>
                  <a:pt x="69" y="16"/>
                </a:cubicBezTo>
                <a:cubicBezTo>
                  <a:pt x="63" y="13"/>
                  <a:pt x="63" y="13"/>
                  <a:pt x="63" y="13"/>
                </a:cubicBezTo>
                <a:cubicBezTo>
                  <a:pt x="62" y="12"/>
                  <a:pt x="62" y="12"/>
                  <a:pt x="62" y="12"/>
                </a:cubicBezTo>
                <a:cubicBezTo>
                  <a:pt x="61" y="12"/>
                  <a:pt x="61" y="12"/>
                  <a:pt x="61" y="12"/>
                </a:cubicBezTo>
                <a:cubicBezTo>
                  <a:pt x="48" y="17"/>
                  <a:pt x="48" y="17"/>
                  <a:pt x="48" y="17"/>
                </a:cubicBezTo>
                <a:cubicBezTo>
                  <a:pt x="37" y="15"/>
                  <a:pt x="37" y="15"/>
                  <a:pt x="37" y="15"/>
                </a:cubicBezTo>
                <a:cubicBezTo>
                  <a:pt x="35" y="15"/>
                  <a:pt x="35" y="15"/>
                  <a:pt x="35" y="15"/>
                </a:cubicBezTo>
                <a:cubicBezTo>
                  <a:pt x="35" y="16"/>
                  <a:pt x="35" y="16"/>
                  <a:pt x="35" y="16"/>
                </a:cubicBezTo>
                <a:cubicBezTo>
                  <a:pt x="28" y="25"/>
                  <a:pt x="28" y="25"/>
                  <a:pt x="28" y="25"/>
                </a:cubicBezTo>
                <a:lnTo>
                  <a:pt x="13" y="29"/>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 name="文本框 24"/>
          <p:cNvSpPr txBox="1"/>
          <p:nvPr/>
        </p:nvSpPr>
        <p:spPr>
          <a:xfrm>
            <a:off x="1452147" y="1215376"/>
            <a:ext cx="3794845" cy="1477328"/>
          </a:xfrm>
          <a:prstGeom prst="rect">
            <a:avLst/>
          </a:prstGeom>
          <a:noFill/>
        </p:spPr>
        <p:txBody>
          <a:bodyPr wrap="square" rtlCol="0">
            <a:spAutoFit/>
          </a:bodyPr>
          <a:lstStyle/>
          <a:p>
            <a:pPr>
              <a:lnSpc>
                <a:spcPct val="125000"/>
              </a:lnSpc>
            </a:pPr>
            <a:r>
              <a:rPr lang="en-US" altLang="zh-CN" b="1" dirty="0">
                <a:latin typeface="微软雅黑" pitchFamily="34" charset="-122"/>
                <a:ea typeface="微软雅黑" pitchFamily="34" charset="-122"/>
              </a:rPr>
              <a:t>2019.09-2019.11</a:t>
            </a:r>
          </a:p>
          <a:p>
            <a:pPr lvl="0">
              <a:lnSpc>
                <a:spcPct val="125000"/>
              </a:lnSpc>
            </a:pPr>
            <a:r>
              <a:rPr lang="zh-CN" altLang="zh-CN" b="1" dirty="0">
                <a:latin typeface="微软雅黑" pitchFamily="34" charset="-122"/>
                <a:ea typeface="微软雅黑" pitchFamily="34" charset="-122"/>
              </a:rPr>
              <a:t>查阅资料、文献调研</a:t>
            </a:r>
            <a:endParaRPr lang="en-US" altLang="zh-CN" b="1" dirty="0">
              <a:latin typeface="微软雅黑" pitchFamily="34" charset="-122"/>
              <a:ea typeface="微软雅黑" pitchFamily="34" charset="-122"/>
            </a:endParaRPr>
          </a:p>
          <a:p>
            <a:pPr lvl="0">
              <a:lnSpc>
                <a:spcPct val="125000"/>
              </a:lnSpc>
            </a:pPr>
            <a:r>
              <a:rPr lang="zh-CN" altLang="zh-CN" b="1" dirty="0">
                <a:latin typeface="微软雅黑" pitchFamily="34" charset="-122"/>
                <a:ea typeface="微软雅黑" pitchFamily="34" charset="-122"/>
              </a:rPr>
              <a:t>制定研究方案</a:t>
            </a:r>
          </a:p>
          <a:p>
            <a:pPr>
              <a:lnSpc>
                <a:spcPct val="125000"/>
              </a:lnSpc>
            </a:pPr>
            <a:endParaRPr lang="zh-CN" altLang="en-US" dirty="0">
              <a:latin typeface="微软雅黑" pitchFamily="34" charset="-122"/>
              <a:ea typeface="微软雅黑" pitchFamily="34" charset="-122"/>
            </a:endParaRPr>
          </a:p>
        </p:txBody>
      </p:sp>
      <p:sp>
        <p:nvSpPr>
          <p:cNvPr id="26" name="文本框 25"/>
          <p:cNvSpPr txBox="1"/>
          <p:nvPr/>
        </p:nvSpPr>
        <p:spPr>
          <a:xfrm>
            <a:off x="6843836" y="1246488"/>
            <a:ext cx="3896016" cy="1131079"/>
          </a:xfrm>
          <a:prstGeom prst="rect">
            <a:avLst/>
          </a:prstGeom>
          <a:noFill/>
        </p:spPr>
        <p:txBody>
          <a:bodyPr wrap="square" rtlCol="0">
            <a:spAutoFit/>
          </a:bodyPr>
          <a:lstStyle/>
          <a:p>
            <a:pPr algn="r">
              <a:lnSpc>
                <a:spcPct val="125000"/>
              </a:lnSpc>
            </a:pPr>
            <a:r>
              <a:rPr lang="en-US" altLang="zh-CN" b="1" dirty="0">
                <a:latin typeface="微软雅黑" pitchFamily="34" charset="-122"/>
                <a:ea typeface="微软雅黑" pitchFamily="34" charset="-122"/>
              </a:rPr>
              <a:t>2019.12-2020.06</a:t>
            </a:r>
          </a:p>
          <a:p>
            <a:pPr algn="r">
              <a:lnSpc>
                <a:spcPct val="125000"/>
              </a:lnSpc>
            </a:pPr>
            <a:r>
              <a:rPr lang="zh-CN" altLang="en-US" b="1" dirty="0">
                <a:latin typeface="微软雅黑" pitchFamily="34" charset="-122"/>
                <a:ea typeface="微软雅黑" pitchFamily="34" charset="-122"/>
              </a:rPr>
              <a:t>实现域间共享字典学习算法</a:t>
            </a:r>
            <a:endParaRPr lang="en-US" altLang="zh-CN" b="1" dirty="0">
              <a:latin typeface="微软雅黑" pitchFamily="34" charset="-122"/>
              <a:ea typeface="微软雅黑" pitchFamily="34" charset="-122"/>
            </a:endParaRPr>
          </a:p>
          <a:p>
            <a:pPr algn="r">
              <a:lnSpc>
                <a:spcPct val="125000"/>
              </a:lnSpc>
            </a:pPr>
            <a:r>
              <a:rPr lang="zh-CN" altLang="en-US" b="1" dirty="0">
                <a:latin typeface="微软雅黑" pitchFamily="34" charset="-122"/>
                <a:ea typeface="微软雅黑" pitchFamily="34" charset="-122"/>
              </a:rPr>
              <a:t>进行实验验证</a:t>
            </a:r>
          </a:p>
        </p:txBody>
      </p:sp>
      <p:sp>
        <p:nvSpPr>
          <p:cNvPr id="27" name="文本框 26"/>
          <p:cNvSpPr txBox="1"/>
          <p:nvPr/>
        </p:nvSpPr>
        <p:spPr>
          <a:xfrm>
            <a:off x="7045041" y="4209519"/>
            <a:ext cx="3692240" cy="1131079"/>
          </a:xfrm>
          <a:prstGeom prst="rect">
            <a:avLst/>
          </a:prstGeom>
          <a:noFill/>
        </p:spPr>
        <p:txBody>
          <a:bodyPr wrap="square" rtlCol="0">
            <a:spAutoFit/>
          </a:bodyPr>
          <a:lstStyle/>
          <a:p>
            <a:pPr algn="r">
              <a:lnSpc>
                <a:spcPct val="125000"/>
              </a:lnSpc>
            </a:pPr>
            <a:r>
              <a:rPr lang="en-US" altLang="zh-CN" b="1" dirty="0">
                <a:latin typeface="微软雅黑" pitchFamily="34" charset="-122"/>
                <a:ea typeface="微软雅黑" pitchFamily="34" charset="-122"/>
              </a:rPr>
              <a:t>2020.07-2020.12</a:t>
            </a:r>
          </a:p>
          <a:p>
            <a:pPr algn="r">
              <a:lnSpc>
                <a:spcPct val="125000"/>
              </a:lnSpc>
            </a:pPr>
            <a:r>
              <a:rPr lang="zh-CN" altLang="en-US" b="1" dirty="0">
                <a:latin typeface="微软雅黑" pitchFamily="34" charset="-122"/>
                <a:ea typeface="微软雅黑" pitchFamily="34" charset="-122"/>
              </a:rPr>
              <a:t>建立跨域自适应的分类器模型</a:t>
            </a:r>
            <a:endParaRPr lang="en-US" altLang="zh-CN" b="1" dirty="0">
              <a:latin typeface="微软雅黑" pitchFamily="34" charset="-122"/>
              <a:ea typeface="微软雅黑" pitchFamily="34" charset="-122"/>
            </a:endParaRPr>
          </a:p>
          <a:p>
            <a:pPr algn="r">
              <a:lnSpc>
                <a:spcPct val="125000"/>
              </a:lnSpc>
            </a:pPr>
            <a:r>
              <a:rPr lang="zh-CN" altLang="en-US" b="1" dirty="0">
                <a:latin typeface="微软雅黑" pitchFamily="34" charset="-122"/>
                <a:ea typeface="微软雅黑" pitchFamily="34" charset="-122"/>
              </a:rPr>
              <a:t>并通过实验验证其性能</a:t>
            </a:r>
            <a:endParaRPr lang="en-US" altLang="zh-CN" b="1" dirty="0">
              <a:latin typeface="微软雅黑" pitchFamily="34" charset="-122"/>
              <a:ea typeface="微软雅黑" pitchFamily="34" charset="-122"/>
            </a:endParaRPr>
          </a:p>
        </p:txBody>
      </p:sp>
      <p:sp>
        <p:nvSpPr>
          <p:cNvPr id="28" name="文本框 27"/>
          <p:cNvSpPr txBox="1"/>
          <p:nvPr/>
        </p:nvSpPr>
        <p:spPr>
          <a:xfrm>
            <a:off x="1449577" y="4177232"/>
            <a:ext cx="3797415" cy="1131079"/>
          </a:xfrm>
          <a:prstGeom prst="rect">
            <a:avLst/>
          </a:prstGeom>
          <a:noFill/>
        </p:spPr>
        <p:txBody>
          <a:bodyPr wrap="square" rtlCol="0">
            <a:spAutoFit/>
          </a:bodyPr>
          <a:lstStyle/>
          <a:p>
            <a:pPr>
              <a:lnSpc>
                <a:spcPct val="125000"/>
              </a:lnSpc>
            </a:pPr>
            <a:r>
              <a:rPr lang="en-US" altLang="zh-CN" b="1" dirty="0">
                <a:latin typeface="微软雅黑" pitchFamily="34" charset="-122"/>
                <a:ea typeface="微软雅黑" pitchFamily="34" charset="-122"/>
              </a:rPr>
              <a:t>2021.01-2021.05</a:t>
            </a:r>
          </a:p>
          <a:p>
            <a:pPr>
              <a:lnSpc>
                <a:spcPct val="125000"/>
              </a:lnSpc>
            </a:pPr>
            <a:r>
              <a:rPr lang="zh-CN" altLang="en-US" b="1" dirty="0">
                <a:latin typeface="微软雅黑" pitchFamily="34" charset="-122"/>
                <a:ea typeface="微软雅黑" pitchFamily="34" charset="-122"/>
              </a:rPr>
              <a:t>撰写硕士学位论文</a:t>
            </a:r>
            <a:endParaRPr lang="en-US" altLang="zh-CN" b="1" dirty="0">
              <a:latin typeface="微软雅黑" pitchFamily="34" charset="-122"/>
              <a:ea typeface="微软雅黑" pitchFamily="34" charset="-122"/>
            </a:endParaRPr>
          </a:p>
          <a:p>
            <a:pPr>
              <a:lnSpc>
                <a:spcPct val="125000"/>
              </a:lnSpc>
            </a:pPr>
            <a:r>
              <a:rPr lang="zh-CN" altLang="en-US" b="1" dirty="0">
                <a:latin typeface="微软雅黑" pitchFamily="34" charset="-122"/>
                <a:ea typeface="微软雅黑" pitchFamily="34" charset="-122"/>
              </a:rPr>
              <a:t>准备答辩</a:t>
            </a:r>
            <a:endParaRPr lang="en-US" altLang="zh-CN" b="1" dirty="0">
              <a:latin typeface="微软雅黑" pitchFamily="34" charset="-122"/>
              <a:ea typeface="微软雅黑" pitchFamily="34" charset="-122"/>
            </a:endParaRPr>
          </a:p>
        </p:txBody>
      </p:sp>
    </p:spTree>
  </p:cSld>
  <p:clrMapOvr>
    <a:masterClrMapping/>
  </p:clrMapOvr>
  <p:transition spd="slow" advTm="949">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down)">
                                      <p:cBhvr>
                                        <p:cTn id="20" dur="500"/>
                                        <p:tgtEl>
                                          <p:spTgt spid="23"/>
                                        </p:tgtEl>
                                      </p:cBhvr>
                                    </p:animEffect>
                                  </p:childTnLst>
                                </p:cTn>
                              </p:par>
                              <p:par>
                                <p:cTn id="21" presetID="22" presetClass="entr" presetSubtype="8" fill="hold" grpId="0" nodeType="withEffect">
                                  <p:stCondLst>
                                    <p:cond delay="30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par>
                                <p:cTn id="24" presetID="22" presetClass="entr" presetSubtype="8" fill="hold" grpId="0" nodeType="withEffect">
                                  <p:stCondLst>
                                    <p:cond delay="300"/>
                                  </p:stCondLst>
                                  <p:childTnLst>
                                    <p:set>
                                      <p:cBhvr>
                                        <p:cTn id="25" dur="1" fill="hold">
                                          <p:stCondLst>
                                            <p:cond delay="0"/>
                                          </p:stCondLst>
                                        </p:cTn>
                                        <p:tgtEl>
                                          <p:spTgt spid="21"/>
                                        </p:tgtEl>
                                        <p:attrNameLst>
                                          <p:attrName>style.visibility</p:attrName>
                                        </p:attrNameLst>
                                      </p:cBhvr>
                                      <p:to>
                                        <p:strVal val="visible"/>
                                      </p:to>
                                    </p:set>
                                    <p:animEffect transition="in" filter="wipe(left)">
                                      <p:cBhvr>
                                        <p:cTn id="26" dur="500"/>
                                        <p:tgtEl>
                                          <p:spTgt spid="21"/>
                                        </p:tgtEl>
                                      </p:cBhvr>
                                    </p:animEffect>
                                  </p:childTnLst>
                                </p:cTn>
                              </p:par>
                              <p:par>
                                <p:cTn id="27" presetID="22" presetClass="entr" presetSubtype="8"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1000"/>
                                        <p:tgtEl>
                                          <p:spTgt spid="19"/>
                                        </p:tgtEl>
                                      </p:cBhvr>
                                    </p:animEffect>
                                  </p:childTnLst>
                                </p:cTn>
                              </p:par>
                              <p:par>
                                <p:cTn id="30" presetID="22" presetClass="entr" presetSubtype="2" fill="hold" nodeType="withEffect">
                                  <p:stCondLst>
                                    <p:cond delay="900"/>
                                  </p:stCondLst>
                                  <p:childTnLst>
                                    <p:set>
                                      <p:cBhvr>
                                        <p:cTn id="31" dur="1" fill="hold">
                                          <p:stCondLst>
                                            <p:cond delay="0"/>
                                          </p:stCondLst>
                                        </p:cTn>
                                        <p:tgtEl>
                                          <p:spTgt spid="20"/>
                                        </p:tgtEl>
                                        <p:attrNameLst>
                                          <p:attrName>style.visibility</p:attrName>
                                        </p:attrNameLst>
                                      </p:cBhvr>
                                      <p:to>
                                        <p:strVal val="visible"/>
                                      </p:to>
                                    </p:set>
                                    <p:animEffect transition="in" filter="wipe(right)">
                                      <p:cBhvr>
                                        <p:cTn id="32" dur="1000"/>
                                        <p:tgtEl>
                                          <p:spTgt spid="20"/>
                                        </p:tgtEl>
                                      </p:cBhvr>
                                    </p:animEffect>
                                  </p:childTnLst>
                                </p:cTn>
                              </p:par>
                              <p:par>
                                <p:cTn id="33" presetID="22" presetClass="entr" presetSubtype="2" fill="hold" grpId="0" nodeType="withEffect">
                                  <p:stCondLst>
                                    <p:cond delay="700"/>
                                  </p:stCondLst>
                                  <p:childTnLst>
                                    <p:set>
                                      <p:cBhvr>
                                        <p:cTn id="34" dur="1" fill="hold">
                                          <p:stCondLst>
                                            <p:cond delay="0"/>
                                          </p:stCondLst>
                                        </p:cTn>
                                        <p:tgtEl>
                                          <p:spTgt spid="17"/>
                                        </p:tgtEl>
                                        <p:attrNameLst>
                                          <p:attrName>style.visibility</p:attrName>
                                        </p:attrNameLst>
                                      </p:cBhvr>
                                      <p:to>
                                        <p:strVal val="visible"/>
                                      </p:to>
                                    </p:set>
                                    <p:animEffect transition="in" filter="wipe(right)">
                                      <p:cBhvr>
                                        <p:cTn id="35" dur="500"/>
                                        <p:tgtEl>
                                          <p:spTgt spid="17"/>
                                        </p:tgtEl>
                                      </p:cBhvr>
                                    </p:animEffect>
                                  </p:childTnLst>
                                </p:cTn>
                              </p:par>
                              <p:par>
                                <p:cTn id="36" presetID="22" presetClass="entr" presetSubtype="2" fill="hold" grpId="0" nodeType="withEffect">
                                  <p:stCondLst>
                                    <p:cond delay="700"/>
                                  </p:stCondLst>
                                  <p:childTnLst>
                                    <p:set>
                                      <p:cBhvr>
                                        <p:cTn id="37" dur="1" fill="hold">
                                          <p:stCondLst>
                                            <p:cond delay="0"/>
                                          </p:stCondLst>
                                        </p:cTn>
                                        <p:tgtEl>
                                          <p:spTgt spid="24"/>
                                        </p:tgtEl>
                                        <p:attrNameLst>
                                          <p:attrName>style.visibility</p:attrName>
                                        </p:attrNameLst>
                                      </p:cBhvr>
                                      <p:to>
                                        <p:strVal val="visible"/>
                                      </p:to>
                                    </p:set>
                                    <p:animEffect transition="in" filter="wipe(right)">
                                      <p:cBhvr>
                                        <p:cTn id="38" dur="500"/>
                                        <p:tgtEl>
                                          <p:spTgt spid="24"/>
                                        </p:tgtEl>
                                      </p:cBhvr>
                                    </p:animEffect>
                                  </p:childTnLst>
                                </p:cTn>
                              </p:par>
                              <p:par>
                                <p:cTn id="39" presetID="22" presetClass="entr" presetSubtype="2" fill="hold" grpId="0" nodeType="withEffect">
                                  <p:stCondLst>
                                    <p:cond delay="1100"/>
                                  </p:stCondLst>
                                  <p:childTnLst>
                                    <p:set>
                                      <p:cBhvr>
                                        <p:cTn id="40" dur="1" fill="hold">
                                          <p:stCondLst>
                                            <p:cond delay="0"/>
                                          </p:stCondLst>
                                        </p:cTn>
                                        <p:tgtEl>
                                          <p:spTgt spid="18"/>
                                        </p:tgtEl>
                                        <p:attrNameLst>
                                          <p:attrName>style.visibility</p:attrName>
                                        </p:attrNameLst>
                                      </p:cBhvr>
                                      <p:to>
                                        <p:strVal val="visible"/>
                                      </p:to>
                                    </p:set>
                                    <p:animEffect transition="in" filter="wipe(right)">
                                      <p:cBhvr>
                                        <p:cTn id="41" dur="500"/>
                                        <p:tgtEl>
                                          <p:spTgt spid="18"/>
                                        </p:tgtEl>
                                      </p:cBhvr>
                                    </p:animEffect>
                                  </p:childTnLst>
                                </p:cTn>
                              </p:par>
                              <p:par>
                                <p:cTn id="42" presetID="22" presetClass="entr" presetSubtype="2" fill="hold" grpId="0" nodeType="withEffect">
                                  <p:stCondLst>
                                    <p:cond delay="1100"/>
                                  </p:stCondLst>
                                  <p:childTnLst>
                                    <p:set>
                                      <p:cBhvr>
                                        <p:cTn id="43" dur="1" fill="hold">
                                          <p:stCondLst>
                                            <p:cond delay="0"/>
                                          </p:stCondLst>
                                        </p:cTn>
                                        <p:tgtEl>
                                          <p:spTgt spid="22"/>
                                        </p:tgtEl>
                                        <p:attrNameLst>
                                          <p:attrName>style.visibility</p:attrName>
                                        </p:attrNameLst>
                                      </p:cBhvr>
                                      <p:to>
                                        <p:strVal val="visible"/>
                                      </p:to>
                                    </p:set>
                                    <p:animEffect transition="in" filter="wipe(right)">
                                      <p:cBhvr>
                                        <p:cTn id="44" dur="500"/>
                                        <p:tgtEl>
                                          <p:spTgt spid="22"/>
                                        </p:tgtEl>
                                      </p:cBhvr>
                                    </p:animEffect>
                                  </p:childTnLst>
                                </p:cTn>
                              </p:par>
                              <p:par>
                                <p:cTn id="45" presetID="10" presetClass="entr" presetSubtype="0" fill="hold" grpId="0" nodeType="withEffect">
                                  <p:stCondLst>
                                    <p:cond delay="160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par>
                                <p:cTn id="48" presetID="22" presetClass="entr" presetSubtype="2" fill="hold" grpId="0" nodeType="withEffect">
                                  <p:stCondLst>
                                    <p:cond delay="1500"/>
                                  </p:stCondLst>
                                  <p:childTnLst>
                                    <p:set>
                                      <p:cBhvr>
                                        <p:cTn id="49" dur="1" fill="hold">
                                          <p:stCondLst>
                                            <p:cond delay="0"/>
                                          </p:stCondLst>
                                        </p:cTn>
                                        <p:tgtEl>
                                          <p:spTgt spid="14"/>
                                        </p:tgtEl>
                                        <p:attrNameLst>
                                          <p:attrName>style.visibility</p:attrName>
                                        </p:attrNameLst>
                                      </p:cBhvr>
                                      <p:to>
                                        <p:strVal val="visible"/>
                                      </p:to>
                                    </p:set>
                                    <p:animEffect transition="in" filter="wipe(right)">
                                      <p:cBhvr>
                                        <p:cTn id="50" dur="500"/>
                                        <p:tgtEl>
                                          <p:spTgt spid="14"/>
                                        </p:tgtEl>
                                      </p:cBhvr>
                                    </p:animEffect>
                                  </p:childTnLst>
                                </p:cTn>
                              </p:par>
                              <p:par>
                                <p:cTn id="51" presetID="10" presetClass="entr" presetSubtype="0" fill="hold" grpId="0" nodeType="withEffect">
                                  <p:stCondLst>
                                    <p:cond delay="220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par>
                                <p:cTn id="54" presetID="22" presetClass="entr" presetSubtype="8" fill="hold" grpId="0" nodeType="withEffect">
                                  <p:stCondLst>
                                    <p:cond delay="2000"/>
                                  </p:stCondLst>
                                  <p:childTnLst>
                                    <p:set>
                                      <p:cBhvr>
                                        <p:cTn id="55" dur="1" fill="hold">
                                          <p:stCondLst>
                                            <p:cond delay="0"/>
                                          </p:stCondLst>
                                        </p:cTn>
                                        <p:tgtEl>
                                          <p:spTgt spid="12"/>
                                        </p:tgtEl>
                                        <p:attrNameLst>
                                          <p:attrName>style.visibility</p:attrName>
                                        </p:attrNameLst>
                                      </p:cBhvr>
                                      <p:to>
                                        <p:strVal val="visible"/>
                                      </p:to>
                                    </p:set>
                                    <p:animEffect transition="in" filter="wipe(left)">
                                      <p:cBhvr>
                                        <p:cTn id="56" dur="500"/>
                                        <p:tgtEl>
                                          <p:spTgt spid="12"/>
                                        </p:tgtEl>
                                      </p:cBhvr>
                                    </p:animEffect>
                                  </p:childTnLst>
                                </p:cTn>
                              </p:par>
                              <p:par>
                                <p:cTn id="57" presetID="10" presetClass="entr" presetSubtype="0" fill="hold" grpId="0" nodeType="withEffect">
                                  <p:stCondLst>
                                    <p:cond delay="300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500"/>
                                        <p:tgtEl>
                                          <p:spTgt spid="28"/>
                                        </p:tgtEl>
                                      </p:cBhvr>
                                    </p:animEffect>
                                  </p:childTnLst>
                                </p:cTn>
                              </p:par>
                              <p:par>
                                <p:cTn id="60" presetID="22" presetClass="entr" presetSubtype="2" fill="hold" grpId="0" nodeType="withEffect">
                                  <p:stCondLst>
                                    <p:cond delay="2800"/>
                                  </p:stCondLst>
                                  <p:childTnLst>
                                    <p:set>
                                      <p:cBhvr>
                                        <p:cTn id="61" dur="1" fill="hold">
                                          <p:stCondLst>
                                            <p:cond delay="0"/>
                                          </p:stCondLst>
                                        </p:cTn>
                                        <p:tgtEl>
                                          <p:spTgt spid="11"/>
                                        </p:tgtEl>
                                        <p:attrNameLst>
                                          <p:attrName>style.visibility</p:attrName>
                                        </p:attrNameLst>
                                      </p:cBhvr>
                                      <p:to>
                                        <p:strVal val="visible"/>
                                      </p:to>
                                    </p:set>
                                    <p:animEffect transition="in" filter="wipe(right)">
                                      <p:cBhvr>
                                        <p:cTn id="62" dur="500"/>
                                        <p:tgtEl>
                                          <p:spTgt spid="11"/>
                                        </p:tgtEl>
                                      </p:cBhvr>
                                    </p:animEffect>
                                  </p:childTnLst>
                                </p:cTn>
                              </p:par>
                              <p:par>
                                <p:cTn id="63" presetID="10" presetClass="entr" presetSubtype="0" fill="hold" grpId="0" nodeType="withEffect">
                                  <p:stCondLst>
                                    <p:cond delay="260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par>
                                <p:cTn id="66" presetID="22" presetClass="entr" presetSubtype="8" fill="hold" grpId="0" nodeType="withEffect">
                                  <p:stCondLst>
                                    <p:cond delay="2500"/>
                                  </p:stCondLst>
                                  <p:childTnLst>
                                    <p:set>
                                      <p:cBhvr>
                                        <p:cTn id="67" dur="1" fill="hold">
                                          <p:stCondLst>
                                            <p:cond delay="0"/>
                                          </p:stCondLst>
                                        </p:cTn>
                                        <p:tgtEl>
                                          <p:spTgt spid="10"/>
                                        </p:tgtEl>
                                        <p:attrNameLst>
                                          <p:attrName>style.visibility</p:attrName>
                                        </p:attrNameLst>
                                      </p:cBhvr>
                                      <p:to>
                                        <p:strVal val="visible"/>
                                      </p:to>
                                    </p:set>
                                    <p:animEffect transition="in" filter="wipe(left)">
                                      <p:cBhvr>
                                        <p:cTn id="6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animBg="1"/>
      <p:bldP spid="11" grpId="0" animBg="1"/>
      <p:bldP spid="12" grpId="0" animBg="1"/>
      <p:bldP spid="14" grpId="0" animBg="1"/>
      <p:bldP spid="15" grpId="0" animBg="1"/>
      <p:bldP spid="16" grpId="0" animBg="1"/>
      <p:bldP spid="17" grpId="0" animBg="1"/>
      <p:bldP spid="18" grpId="0" animBg="1"/>
      <p:bldP spid="21" grpId="0" animBg="1"/>
      <p:bldP spid="22" grpId="0" animBg="1"/>
      <p:bldP spid="23" grpId="0" animBg="1"/>
      <p:bldP spid="24" grpId="0" animBg="1"/>
      <p:bldP spid="25" grpId="0"/>
      <p:bldP spid="26" grpId="0"/>
      <p:bldP spid="27" grpId="0"/>
      <p:bldP spid="2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569674" y="317448"/>
            <a:ext cx="2265993"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itchFamily="34" charset="-122"/>
                <a:ea typeface="微软雅黑" pitchFamily="34" charset="-122"/>
              </a:rPr>
              <a:t>课题预期成果</a:t>
            </a:r>
            <a:endParaRPr lang="en-US" altLang="zh-CN" sz="2400" b="1" dirty="0">
              <a:solidFill>
                <a:schemeClr val="tx1">
                  <a:lumMod val="95000"/>
                  <a:lumOff val="5000"/>
                </a:schemeClr>
              </a:solidFill>
              <a:latin typeface="微软雅黑" pitchFamily="34" charset="-122"/>
              <a:ea typeface="微软雅黑" pitchFamily="34" charset="-122"/>
            </a:endParaRPr>
          </a:p>
        </p:txBody>
      </p:sp>
      <p:grpSp>
        <p:nvGrpSpPr>
          <p:cNvPr id="31" name="组合 30"/>
          <p:cNvGrpSpPr/>
          <p:nvPr/>
        </p:nvGrpSpPr>
        <p:grpSpPr>
          <a:xfrm>
            <a:off x="123780" y="317448"/>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任意多边形 36"/>
          <p:cNvSpPr/>
          <p:nvPr/>
        </p:nvSpPr>
        <p:spPr>
          <a:xfrm>
            <a:off x="617782" y="4895374"/>
            <a:ext cx="961175" cy="872420"/>
          </a:xfrm>
          <a:custGeom>
            <a:avLst/>
            <a:gdLst>
              <a:gd name="connsiteX0" fmla="*/ 2115406 w 2980266"/>
              <a:gd name="connsiteY0" fmla="*/ 475169 h 2980266"/>
              <a:gd name="connsiteX1" fmla="*/ 2347223 w 2980266"/>
              <a:gd name="connsiteY1" fmla="*/ 280641 h 2980266"/>
              <a:gd name="connsiteX2" fmla="*/ 2532418 w 2980266"/>
              <a:gd name="connsiteY2" fmla="*/ 436038 h 2980266"/>
              <a:gd name="connsiteX3" fmla="*/ 2381100 w 2980266"/>
              <a:gd name="connsiteY3" fmla="*/ 698113 h 2980266"/>
              <a:gd name="connsiteX4" fmla="*/ 2621526 w 2980266"/>
              <a:gd name="connsiteY4" fmla="*/ 1114543 h 2980266"/>
              <a:gd name="connsiteX5" fmla="*/ 2924149 w 2980266"/>
              <a:gd name="connsiteY5" fmla="*/ 1114535 h 2980266"/>
              <a:gd name="connsiteX6" fmla="*/ 2966129 w 2980266"/>
              <a:gd name="connsiteY6" fmla="*/ 1352617 h 2980266"/>
              <a:gd name="connsiteX7" fmla="*/ 2681754 w 2980266"/>
              <a:gd name="connsiteY7" fmla="*/ 1456113 h 2980266"/>
              <a:gd name="connsiteX8" fmla="*/ 2598255 w 2980266"/>
              <a:gd name="connsiteY8" fmla="*/ 1929659 h 2980266"/>
              <a:gd name="connsiteX9" fmla="*/ 2830082 w 2980266"/>
              <a:gd name="connsiteY9" fmla="*/ 2124176 h 2980266"/>
              <a:gd name="connsiteX10" fmla="*/ 2709205 w 2980266"/>
              <a:gd name="connsiteY10" fmla="*/ 2333542 h 2980266"/>
              <a:gd name="connsiteX11" fmla="*/ 2424835 w 2980266"/>
              <a:gd name="connsiteY11" fmla="*/ 2230031 h 2980266"/>
              <a:gd name="connsiteX12" fmla="*/ 2056481 w 2980266"/>
              <a:gd name="connsiteY12" fmla="*/ 2539116 h 2980266"/>
              <a:gd name="connsiteX13" fmla="*/ 2109039 w 2980266"/>
              <a:gd name="connsiteY13" fmla="*/ 2837141 h 2980266"/>
              <a:gd name="connsiteX14" fmla="*/ 1881863 w 2980266"/>
              <a:gd name="connsiteY14" fmla="*/ 2919826 h 2980266"/>
              <a:gd name="connsiteX15" fmla="*/ 1730559 w 2980266"/>
              <a:gd name="connsiteY15" fmla="*/ 2657743 h 2980266"/>
              <a:gd name="connsiteX16" fmla="*/ 1249707 w 2980266"/>
              <a:gd name="connsiteY16" fmla="*/ 2657743 h 2980266"/>
              <a:gd name="connsiteX17" fmla="*/ 1098403 w 2980266"/>
              <a:gd name="connsiteY17" fmla="*/ 2919826 h 2980266"/>
              <a:gd name="connsiteX18" fmla="*/ 871227 w 2980266"/>
              <a:gd name="connsiteY18" fmla="*/ 2837141 h 2980266"/>
              <a:gd name="connsiteX19" fmla="*/ 923785 w 2980266"/>
              <a:gd name="connsiteY19" fmla="*/ 2539117 h 2980266"/>
              <a:gd name="connsiteX20" fmla="*/ 555431 w 2980266"/>
              <a:gd name="connsiteY20" fmla="*/ 2230032 h 2980266"/>
              <a:gd name="connsiteX21" fmla="*/ 271061 w 2980266"/>
              <a:gd name="connsiteY21" fmla="*/ 2333542 h 2980266"/>
              <a:gd name="connsiteX22" fmla="*/ 150184 w 2980266"/>
              <a:gd name="connsiteY22" fmla="*/ 2124176 h 2980266"/>
              <a:gd name="connsiteX23" fmla="*/ 382011 w 2980266"/>
              <a:gd name="connsiteY23" fmla="*/ 1929660 h 2980266"/>
              <a:gd name="connsiteX24" fmla="*/ 298512 w 2980266"/>
              <a:gd name="connsiteY24" fmla="*/ 1456114 h 2980266"/>
              <a:gd name="connsiteX25" fmla="*/ 14137 w 2980266"/>
              <a:gd name="connsiteY25" fmla="*/ 1352617 h 2980266"/>
              <a:gd name="connsiteX26" fmla="*/ 56117 w 2980266"/>
              <a:gd name="connsiteY26" fmla="*/ 1114535 h 2980266"/>
              <a:gd name="connsiteX27" fmla="*/ 358740 w 2980266"/>
              <a:gd name="connsiteY27" fmla="*/ 1114543 h 2980266"/>
              <a:gd name="connsiteX28" fmla="*/ 599166 w 2980266"/>
              <a:gd name="connsiteY28" fmla="*/ 698113 h 2980266"/>
              <a:gd name="connsiteX29" fmla="*/ 447848 w 2980266"/>
              <a:gd name="connsiteY29" fmla="*/ 436038 h 2980266"/>
              <a:gd name="connsiteX30" fmla="*/ 633043 w 2980266"/>
              <a:gd name="connsiteY30" fmla="*/ 280641 h 2980266"/>
              <a:gd name="connsiteX31" fmla="*/ 864860 w 2980266"/>
              <a:gd name="connsiteY31" fmla="*/ 475169 h 2980266"/>
              <a:gd name="connsiteX32" fmla="*/ 1316713 w 2980266"/>
              <a:gd name="connsiteY32" fmla="*/ 310708 h 2980266"/>
              <a:gd name="connsiteX33" fmla="*/ 1369255 w 2980266"/>
              <a:gd name="connsiteY33" fmla="*/ 12681 h 2980266"/>
              <a:gd name="connsiteX34" fmla="*/ 1611011 w 2980266"/>
              <a:gd name="connsiteY34" fmla="*/ 12681 h 2980266"/>
              <a:gd name="connsiteX35" fmla="*/ 1663553 w 2980266"/>
              <a:gd name="connsiteY35" fmla="*/ 310708 h 2980266"/>
              <a:gd name="connsiteX36" fmla="*/ 2115406 w 2980266"/>
              <a:gd name="connsiteY36" fmla="*/ 475169 h 29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980266" h="2980266">
                <a:moveTo>
                  <a:pt x="2115406" y="475169"/>
                </a:moveTo>
                <a:lnTo>
                  <a:pt x="2347223" y="280641"/>
                </a:lnTo>
                <a:lnTo>
                  <a:pt x="2532418" y="436038"/>
                </a:lnTo>
                <a:lnTo>
                  <a:pt x="2381100" y="698113"/>
                </a:lnTo>
                <a:cubicBezTo>
                  <a:pt x="2488696" y="819151"/>
                  <a:pt x="2570502" y="960843"/>
                  <a:pt x="2621526" y="1114543"/>
                </a:cubicBezTo>
                <a:lnTo>
                  <a:pt x="2924149" y="1114535"/>
                </a:lnTo>
                <a:lnTo>
                  <a:pt x="2966129" y="1352617"/>
                </a:lnTo>
                <a:lnTo>
                  <a:pt x="2681754" y="1456113"/>
                </a:lnTo>
                <a:cubicBezTo>
                  <a:pt x="2686376" y="1617995"/>
                  <a:pt x="2657965" y="1779121"/>
                  <a:pt x="2598255" y="1929659"/>
                </a:cubicBezTo>
                <a:lnTo>
                  <a:pt x="2830082" y="2124176"/>
                </a:lnTo>
                <a:lnTo>
                  <a:pt x="2709205" y="2333542"/>
                </a:lnTo>
                <a:lnTo>
                  <a:pt x="2424835" y="2230031"/>
                </a:lnTo>
                <a:cubicBezTo>
                  <a:pt x="2324320" y="2357010"/>
                  <a:pt x="2198986" y="2462178"/>
                  <a:pt x="2056481" y="2539116"/>
                </a:cubicBezTo>
                <a:lnTo>
                  <a:pt x="2109039" y="2837141"/>
                </a:lnTo>
                <a:lnTo>
                  <a:pt x="1881863" y="2919826"/>
                </a:lnTo>
                <a:lnTo>
                  <a:pt x="1730559" y="2657743"/>
                </a:lnTo>
                <a:cubicBezTo>
                  <a:pt x="1571939" y="2690405"/>
                  <a:pt x="1408327" y="2690405"/>
                  <a:pt x="1249707" y="2657743"/>
                </a:cubicBezTo>
                <a:lnTo>
                  <a:pt x="1098403" y="2919826"/>
                </a:lnTo>
                <a:lnTo>
                  <a:pt x="871227" y="2837141"/>
                </a:lnTo>
                <a:lnTo>
                  <a:pt x="923785" y="2539117"/>
                </a:lnTo>
                <a:cubicBezTo>
                  <a:pt x="781280" y="2462179"/>
                  <a:pt x="655947" y="2357011"/>
                  <a:pt x="555431" y="2230032"/>
                </a:cubicBezTo>
                <a:lnTo>
                  <a:pt x="271061" y="2333542"/>
                </a:lnTo>
                <a:lnTo>
                  <a:pt x="150184" y="2124176"/>
                </a:lnTo>
                <a:lnTo>
                  <a:pt x="382011" y="1929660"/>
                </a:lnTo>
                <a:cubicBezTo>
                  <a:pt x="322301" y="1779122"/>
                  <a:pt x="293890" y="1617995"/>
                  <a:pt x="298512" y="1456114"/>
                </a:cubicBezTo>
                <a:lnTo>
                  <a:pt x="14137" y="1352617"/>
                </a:lnTo>
                <a:lnTo>
                  <a:pt x="56117" y="1114535"/>
                </a:lnTo>
                <a:lnTo>
                  <a:pt x="358740" y="1114543"/>
                </a:lnTo>
                <a:cubicBezTo>
                  <a:pt x="409764" y="960843"/>
                  <a:pt x="491570" y="819151"/>
                  <a:pt x="599166" y="698113"/>
                </a:cubicBezTo>
                <a:lnTo>
                  <a:pt x="447848" y="436038"/>
                </a:lnTo>
                <a:lnTo>
                  <a:pt x="633043" y="280641"/>
                </a:lnTo>
                <a:lnTo>
                  <a:pt x="864860" y="475169"/>
                </a:lnTo>
                <a:cubicBezTo>
                  <a:pt x="1002743" y="390226"/>
                  <a:pt x="1156488" y="334267"/>
                  <a:pt x="1316713" y="310708"/>
                </a:cubicBezTo>
                <a:lnTo>
                  <a:pt x="1369255" y="12681"/>
                </a:lnTo>
                <a:lnTo>
                  <a:pt x="1611011" y="12681"/>
                </a:lnTo>
                <a:lnTo>
                  <a:pt x="1663553" y="310708"/>
                </a:lnTo>
                <a:cubicBezTo>
                  <a:pt x="1823778" y="334267"/>
                  <a:pt x="1977523" y="390226"/>
                  <a:pt x="2115406" y="475169"/>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61396" tIns="760343" rIns="661396" bIns="812465" numCol="1" spcCol="1270" anchor="ctr" anchorCtr="0">
            <a:noAutofit/>
          </a:bodyPr>
          <a:lstStyle/>
          <a:p>
            <a:pPr lvl="0" algn="ctr" defTabSz="2178050">
              <a:lnSpc>
                <a:spcPct val="90000"/>
              </a:lnSpc>
              <a:spcBef>
                <a:spcPct val="0"/>
              </a:spcBef>
              <a:spcAft>
                <a:spcPct val="35000"/>
              </a:spcAft>
            </a:pPr>
            <a:endParaRPr lang="zh-CN" altLang="en-US" sz="4900" kern="1200"/>
          </a:p>
        </p:txBody>
      </p:sp>
      <p:sp>
        <p:nvSpPr>
          <p:cNvPr id="38" name="任意多边形 37"/>
          <p:cNvSpPr/>
          <p:nvPr/>
        </p:nvSpPr>
        <p:spPr>
          <a:xfrm>
            <a:off x="599986" y="3544015"/>
            <a:ext cx="961175" cy="872420"/>
          </a:xfrm>
          <a:custGeom>
            <a:avLst/>
            <a:gdLst>
              <a:gd name="connsiteX0" fmla="*/ 1621800 w 2167466"/>
              <a:gd name="connsiteY0" fmla="*/ 548964 h 2167466"/>
              <a:gd name="connsiteX1" fmla="*/ 1941574 w 2167466"/>
              <a:gd name="connsiteY1" fmla="*/ 452590 h 2167466"/>
              <a:gd name="connsiteX2" fmla="*/ 2059240 w 2167466"/>
              <a:gd name="connsiteY2" fmla="*/ 656392 h 2167466"/>
              <a:gd name="connsiteX3" fmla="*/ 1815890 w 2167466"/>
              <a:gd name="connsiteY3" fmla="*/ 885138 h 2167466"/>
              <a:gd name="connsiteX4" fmla="*/ 1815890 w 2167466"/>
              <a:gd name="connsiteY4" fmla="*/ 1282328 h 2167466"/>
              <a:gd name="connsiteX5" fmla="*/ 2059240 w 2167466"/>
              <a:gd name="connsiteY5" fmla="*/ 1511074 h 2167466"/>
              <a:gd name="connsiteX6" fmla="*/ 1941574 w 2167466"/>
              <a:gd name="connsiteY6" fmla="*/ 1714876 h 2167466"/>
              <a:gd name="connsiteX7" fmla="*/ 1621800 w 2167466"/>
              <a:gd name="connsiteY7" fmla="*/ 1618502 h 2167466"/>
              <a:gd name="connsiteX8" fmla="*/ 1277823 w 2167466"/>
              <a:gd name="connsiteY8" fmla="*/ 1817097 h 2167466"/>
              <a:gd name="connsiteX9" fmla="*/ 1201398 w 2167466"/>
              <a:gd name="connsiteY9" fmla="*/ 2142217 h 2167466"/>
              <a:gd name="connsiteX10" fmla="*/ 966068 w 2167466"/>
              <a:gd name="connsiteY10" fmla="*/ 2142217 h 2167466"/>
              <a:gd name="connsiteX11" fmla="*/ 889643 w 2167466"/>
              <a:gd name="connsiteY11" fmla="*/ 1817097 h 2167466"/>
              <a:gd name="connsiteX12" fmla="*/ 545666 w 2167466"/>
              <a:gd name="connsiteY12" fmla="*/ 1618502 h 2167466"/>
              <a:gd name="connsiteX13" fmla="*/ 225892 w 2167466"/>
              <a:gd name="connsiteY13" fmla="*/ 1714876 h 2167466"/>
              <a:gd name="connsiteX14" fmla="*/ 108226 w 2167466"/>
              <a:gd name="connsiteY14" fmla="*/ 1511074 h 2167466"/>
              <a:gd name="connsiteX15" fmla="*/ 351576 w 2167466"/>
              <a:gd name="connsiteY15" fmla="*/ 1282328 h 2167466"/>
              <a:gd name="connsiteX16" fmla="*/ 351576 w 2167466"/>
              <a:gd name="connsiteY16" fmla="*/ 885138 h 2167466"/>
              <a:gd name="connsiteX17" fmla="*/ 108226 w 2167466"/>
              <a:gd name="connsiteY17" fmla="*/ 656392 h 2167466"/>
              <a:gd name="connsiteX18" fmla="*/ 225892 w 2167466"/>
              <a:gd name="connsiteY18" fmla="*/ 452590 h 2167466"/>
              <a:gd name="connsiteX19" fmla="*/ 545666 w 2167466"/>
              <a:gd name="connsiteY19" fmla="*/ 548964 h 2167466"/>
              <a:gd name="connsiteX20" fmla="*/ 889643 w 2167466"/>
              <a:gd name="connsiteY20" fmla="*/ 350369 h 2167466"/>
              <a:gd name="connsiteX21" fmla="*/ 966068 w 2167466"/>
              <a:gd name="connsiteY21" fmla="*/ 25249 h 2167466"/>
              <a:gd name="connsiteX22" fmla="*/ 1201398 w 2167466"/>
              <a:gd name="connsiteY22" fmla="*/ 25249 h 2167466"/>
              <a:gd name="connsiteX23" fmla="*/ 1277823 w 2167466"/>
              <a:gd name="connsiteY23" fmla="*/ 350369 h 2167466"/>
              <a:gd name="connsiteX24" fmla="*/ 1621800 w 2167466"/>
              <a:gd name="connsiteY24" fmla="*/ 548964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67466" h="2167466">
                <a:moveTo>
                  <a:pt x="1621800" y="548964"/>
                </a:moveTo>
                <a:lnTo>
                  <a:pt x="1941574" y="452590"/>
                </a:lnTo>
                <a:lnTo>
                  <a:pt x="2059240" y="656392"/>
                </a:lnTo>
                <a:lnTo>
                  <a:pt x="1815890" y="885138"/>
                </a:lnTo>
                <a:cubicBezTo>
                  <a:pt x="1851165" y="1015185"/>
                  <a:pt x="1851165" y="1152281"/>
                  <a:pt x="1815890" y="1282328"/>
                </a:cubicBezTo>
                <a:lnTo>
                  <a:pt x="2059240" y="1511074"/>
                </a:lnTo>
                <a:lnTo>
                  <a:pt x="1941574" y="1714876"/>
                </a:lnTo>
                <a:lnTo>
                  <a:pt x="1621800" y="1618502"/>
                </a:lnTo>
                <a:cubicBezTo>
                  <a:pt x="1526813" y="1714075"/>
                  <a:pt x="1408085" y="1782623"/>
                  <a:pt x="1277823" y="1817097"/>
                </a:cubicBezTo>
                <a:lnTo>
                  <a:pt x="1201398" y="2142217"/>
                </a:lnTo>
                <a:lnTo>
                  <a:pt x="966068" y="2142217"/>
                </a:lnTo>
                <a:lnTo>
                  <a:pt x="889643" y="1817097"/>
                </a:lnTo>
                <a:cubicBezTo>
                  <a:pt x="759381" y="1782622"/>
                  <a:pt x="640653" y="1714074"/>
                  <a:pt x="545666" y="1618502"/>
                </a:cubicBezTo>
                <a:lnTo>
                  <a:pt x="225892" y="1714876"/>
                </a:lnTo>
                <a:lnTo>
                  <a:pt x="108226" y="1511074"/>
                </a:lnTo>
                <a:lnTo>
                  <a:pt x="351576" y="1282328"/>
                </a:lnTo>
                <a:cubicBezTo>
                  <a:pt x="316301" y="1152281"/>
                  <a:pt x="316301" y="1015185"/>
                  <a:pt x="351576" y="885138"/>
                </a:cubicBezTo>
                <a:lnTo>
                  <a:pt x="108226" y="656392"/>
                </a:lnTo>
                <a:lnTo>
                  <a:pt x="225892" y="452590"/>
                </a:lnTo>
                <a:lnTo>
                  <a:pt x="545666" y="548964"/>
                </a:lnTo>
                <a:cubicBezTo>
                  <a:pt x="640653" y="453391"/>
                  <a:pt x="759381" y="384843"/>
                  <a:pt x="889643" y="350369"/>
                </a:cubicBezTo>
                <a:lnTo>
                  <a:pt x="966068" y="25249"/>
                </a:lnTo>
                <a:lnTo>
                  <a:pt x="1201398" y="25249"/>
                </a:lnTo>
                <a:lnTo>
                  <a:pt x="1277823" y="350369"/>
                </a:lnTo>
                <a:cubicBezTo>
                  <a:pt x="1408085" y="384844"/>
                  <a:pt x="1526813" y="453392"/>
                  <a:pt x="1621800" y="548964"/>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3766" tIns="587064" rIns="583766" bIns="587064" numCol="1" spcCol="1270" anchor="ctr" anchorCtr="0">
            <a:noAutofit/>
          </a:bodyPr>
          <a:lstStyle/>
          <a:p>
            <a:pPr lvl="0" algn="ctr" defTabSz="1333500">
              <a:lnSpc>
                <a:spcPct val="90000"/>
              </a:lnSpc>
              <a:spcBef>
                <a:spcPct val="0"/>
              </a:spcBef>
              <a:spcAft>
                <a:spcPct val="35000"/>
              </a:spcAft>
            </a:pPr>
            <a:endParaRPr lang="zh-CN" altLang="en-US" sz="3000" kern="1200"/>
          </a:p>
        </p:txBody>
      </p:sp>
      <p:sp>
        <p:nvSpPr>
          <p:cNvPr id="39" name="任意多边形 38"/>
          <p:cNvSpPr/>
          <p:nvPr/>
        </p:nvSpPr>
        <p:spPr>
          <a:xfrm>
            <a:off x="510406" y="983639"/>
            <a:ext cx="1147853" cy="1099468"/>
          </a:xfrm>
          <a:custGeom>
            <a:avLst/>
            <a:gdLst>
              <a:gd name="connsiteX0" fmla="*/ 1589033 w 2123675"/>
              <a:gd name="connsiteY0" fmla="*/ 537873 h 2123675"/>
              <a:gd name="connsiteX1" fmla="*/ 1902347 w 2123675"/>
              <a:gd name="connsiteY1" fmla="*/ 443446 h 2123675"/>
              <a:gd name="connsiteX2" fmla="*/ 2017635 w 2123675"/>
              <a:gd name="connsiteY2" fmla="*/ 643130 h 2123675"/>
              <a:gd name="connsiteX3" fmla="*/ 1779202 w 2123675"/>
              <a:gd name="connsiteY3" fmla="*/ 867255 h 2123675"/>
              <a:gd name="connsiteX4" fmla="*/ 1779202 w 2123675"/>
              <a:gd name="connsiteY4" fmla="*/ 1256420 h 2123675"/>
              <a:gd name="connsiteX5" fmla="*/ 2017635 w 2123675"/>
              <a:gd name="connsiteY5" fmla="*/ 1480545 h 2123675"/>
              <a:gd name="connsiteX6" fmla="*/ 1902347 w 2123675"/>
              <a:gd name="connsiteY6" fmla="*/ 1680229 h 2123675"/>
              <a:gd name="connsiteX7" fmla="*/ 1589033 w 2123675"/>
              <a:gd name="connsiteY7" fmla="*/ 1585802 h 2123675"/>
              <a:gd name="connsiteX8" fmla="*/ 1252006 w 2123675"/>
              <a:gd name="connsiteY8" fmla="*/ 1780385 h 2123675"/>
              <a:gd name="connsiteX9" fmla="*/ 1177125 w 2123675"/>
              <a:gd name="connsiteY9" fmla="*/ 2098936 h 2123675"/>
              <a:gd name="connsiteX10" fmla="*/ 946550 w 2123675"/>
              <a:gd name="connsiteY10" fmla="*/ 2098936 h 2123675"/>
              <a:gd name="connsiteX11" fmla="*/ 871669 w 2123675"/>
              <a:gd name="connsiteY11" fmla="*/ 1780385 h 2123675"/>
              <a:gd name="connsiteX12" fmla="*/ 534642 w 2123675"/>
              <a:gd name="connsiteY12" fmla="*/ 1585802 h 2123675"/>
              <a:gd name="connsiteX13" fmla="*/ 221328 w 2123675"/>
              <a:gd name="connsiteY13" fmla="*/ 1680229 h 2123675"/>
              <a:gd name="connsiteX14" fmla="*/ 106040 w 2123675"/>
              <a:gd name="connsiteY14" fmla="*/ 1480545 h 2123675"/>
              <a:gd name="connsiteX15" fmla="*/ 344473 w 2123675"/>
              <a:gd name="connsiteY15" fmla="*/ 1256420 h 2123675"/>
              <a:gd name="connsiteX16" fmla="*/ 344473 w 2123675"/>
              <a:gd name="connsiteY16" fmla="*/ 867255 h 2123675"/>
              <a:gd name="connsiteX17" fmla="*/ 106040 w 2123675"/>
              <a:gd name="connsiteY17" fmla="*/ 643130 h 2123675"/>
              <a:gd name="connsiteX18" fmla="*/ 221328 w 2123675"/>
              <a:gd name="connsiteY18" fmla="*/ 443446 h 2123675"/>
              <a:gd name="connsiteX19" fmla="*/ 534642 w 2123675"/>
              <a:gd name="connsiteY19" fmla="*/ 537873 h 2123675"/>
              <a:gd name="connsiteX20" fmla="*/ 871669 w 2123675"/>
              <a:gd name="connsiteY20" fmla="*/ 343290 h 2123675"/>
              <a:gd name="connsiteX21" fmla="*/ 946550 w 2123675"/>
              <a:gd name="connsiteY21" fmla="*/ 24739 h 2123675"/>
              <a:gd name="connsiteX22" fmla="*/ 1177125 w 2123675"/>
              <a:gd name="connsiteY22" fmla="*/ 24739 h 2123675"/>
              <a:gd name="connsiteX23" fmla="*/ 1252006 w 2123675"/>
              <a:gd name="connsiteY23" fmla="*/ 343290 h 2123675"/>
              <a:gd name="connsiteX24" fmla="*/ 1589033 w 2123675"/>
              <a:gd name="connsiteY24" fmla="*/ 537873 h 2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23675" h="2123675">
                <a:moveTo>
                  <a:pt x="1366897" y="537190"/>
                </a:moveTo>
                <a:lnTo>
                  <a:pt x="1594045" y="396507"/>
                </a:lnTo>
                <a:lnTo>
                  <a:pt x="1727168" y="529630"/>
                </a:lnTo>
                <a:lnTo>
                  <a:pt x="1586485" y="756778"/>
                </a:lnTo>
                <a:cubicBezTo>
                  <a:pt x="1640670" y="849967"/>
                  <a:pt x="1669056" y="955907"/>
                  <a:pt x="1668725" y="1063703"/>
                </a:cubicBezTo>
                <a:lnTo>
                  <a:pt x="1904134" y="1190078"/>
                </a:lnTo>
                <a:lnTo>
                  <a:pt x="1855408" y="1371927"/>
                </a:lnTo>
                <a:lnTo>
                  <a:pt x="1588350" y="1363666"/>
                </a:lnTo>
                <a:cubicBezTo>
                  <a:pt x="1534739" y="1457186"/>
                  <a:pt x="1457186" y="1534739"/>
                  <a:pt x="1363666" y="1588351"/>
                </a:cubicBezTo>
                <a:lnTo>
                  <a:pt x="1371926" y="1855408"/>
                </a:lnTo>
                <a:lnTo>
                  <a:pt x="1190078" y="1904134"/>
                </a:lnTo>
                <a:lnTo>
                  <a:pt x="1063703" y="1668725"/>
                </a:lnTo>
                <a:cubicBezTo>
                  <a:pt x="955907" y="1669057"/>
                  <a:pt x="849967" y="1640670"/>
                  <a:pt x="756778" y="1586485"/>
                </a:cubicBezTo>
                <a:lnTo>
                  <a:pt x="529630" y="1727168"/>
                </a:lnTo>
                <a:lnTo>
                  <a:pt x="396507" y="1594045"/>
                </a:lnTo>
                <a:lnTo>
                  <a:pt x="537190" y="1366897"/>
                </a:lnTo>
                <a:cubicBezTo>
                  <a:pt x="483005" y="1273708"/>
                  <a:pt x="454619" y="1167768"/>
                  <a:pt x="454950" y="1059972"/>
                </a:cubicBezTo>
                <a:lnTo>
                  <a:pt x="219541" y="933597"/>
                </a:lnTo>
                <a:lnTo>
                  <a:pt x="268267" y="751748"/>
                </a:lnTo>
                <a:lnTo>
                  <a:pt x="535325" y="760009"/>
                </a:lnTo>
                <a:cubicBezTo>
                  <a:pt x="588936" y="666489"/>
                  <a:pt x="666489" y="588936"/>
                  <a:pt x="760009" y="535324"/>
                </a:cubicBezTo>
                <a:lnTo>
                  <a:pt x="751749" y="268267"/>
                </a:lnTo>
                <a:lnTo>
                  <a:pt x="933597" y="219541"/>
                </a:lnTo>
                <a:lnTo>
                  <a:pt x="1059972" y="454950"/>
                </a:lnTo>
                <a:cubicBezTo>
                  <a:pt x="1167768" y="454618"/>
                  <a:pt x="1273708" y="483005"/>
                  <a:pt x="1366897" y="537190"/>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46337" tIns="746337" rIns="746338" bIns="746338" numCol="1" spcCol="1270" anchor="ctr" anchorCtr="0">
            <a:noAutofit/>
          </a:bodyPr>
          <a:lstStyle/>
          <a:p>
            <a:pPr lvl="0" algn="ctr" defTabSz="1466850">
              <a:lnSpc>
                <a:spcPct val="90000"/>
              </a:lnSpc>
              <a:spcBef>
                <a:spcPct val="0"/>
              </a:spcBef>
              <a:spcAft>
                <a:spcPct val="35000"/>
              </a:spcAft>
            </a:pPr>
            <a:endParaRPr lang="zh-CN" altLang="en-US" sz="3300" kern="1200" dirty="0"/>
          </a:p>
        </p:txBody>
      </p:sp>
      <p:sp>
        <p:nvSpPr>
          <p:cNvPr id="43" name="Freeform 17"/>
          <p:cNvSpPr>
            <a:spLocks noEditPoints="1"/>
          </p:cNvSpPr>
          <p:nvPr/>
        </p:nvSpPr>
        <p:spPr bwMode="auto">
          <a:xfrm>
            <a:off x="924227" y="3768128"/>
            <a:ext cx="312691" cy="448436"/>
          </a:xfrm>
          <a:custGeom>
            <a:avLst/>
            <a:gdLst>
              <a:gd name="T0" fmla="*/ 17 w 101"/>
              <a:gd name="T1" fmla="*/ 16 h 123"/>
              <a:gd name="T2" fmla="*/ 66 w 101"/>
              <a:gd name="T3" fmla="*/ 10 h 123"/>
              <a:gd name="T4" fmla="*/ 73 w 101"/>
              <a:gd name="T5" fmla="*/ 16 h 123"/>
              <a:gd name="T6" fmla="*/ 73 w 101"/>
              <a:gd name="T7" fmla="*/ 18 h 123"/>
              <a:gd name="T8" fmla="*/ 28 w 101"/>
              <a:gd name="T9" fmla="*/ 24 h 123"/>
              <a:gd name="T10" fmla="*/ 23 w 101"/>
              <a:gd name="T11" fmla="*/ 31 h 123"/>
              <a:gd name="T12" fmla="*/ 23 w 101"/>
              <a:gd name="T13" fmla="*/ 99 h 123"/>
              <a:gd name="T14" fmla="*/ 17 w 101"/>
              <a:gd name="T15" fmla="*/ 99 h 123"/>
              <a:gd name="T16" fmla="*/ 17 w 101"/>
              <a:gd name="T17" fmla="*/ 16 h 123"/>
              <a:gd name="T18" fmla="*/ 54 w 101"/>
              <a:gd name="T19" fmla="*/ 49 h 123"/>
              <a:gd name="T20" fmla="*/ 54 w 101"/>
              <a:gd name="T21" fmla="*/ 66 h 123"/>
              <a:gd name="T22" fmla="*/ 92 w 101"/>
              <a:gd name="T23" fmla="*/ 61 h 123"/>
              <a:gd name="T24" fmla="*/ 92 w 101"/>
              <a:gd name="T25" fmla="*/ 44 h 123"/>
              <a:gd name="T26" fmla="*/ 54 w 101"/>
              <a:gd name="T27" fmla="*/ 49 h 123"/>
              <a:gd name="T28" fmla="*/ 45 w 101"/>
              <a:gd name="T29" fmla="*/ 38 h 123"/>
              <a:gd name="T30" fmla="*/ 45 w 101"/>
              <a:gd name="T31" fmla="*/ 121 h 123"/>
              <a:gd name="T32" fmla="*/ 93 w 101"/>
              <a:gd name="T33" fmla="*/ 115 h 123"/>
              <a:gd name="T34" fmla="*/ 101 w 101"/>
              <a:gd name="T35" fmla="*/ 107 h 123"/>
              <a:gd name="T36" fmla="*/ 101 w 101"/>
              <a:gd name="T37" fmla="*/ 38 h 123"/>
              <a:gd name="T38" fmla="*/ 93 w 101"/>
              <a:gd name="T39" fmla="*/ 32 h 123"/>
              <a:gd name="T40" fmla="*/ 45 w 101"/>
              <a:gd name="T41" fmla="*/ 38 h 123"/>
              <a:gd name="T42" fmla="*/ 30 w 101"/>
              <a:gd name="T43" fmla="*/ 29 h 123"/>
              <a:gd name="T44" fmla="*/ 27 w 101"/>
              <a:gd name="T45" fmla="*/ 31 h 123"/>
              <a:gd name="T46" fmla="*/ 27 w 101"/>
              <a:gd name="T47" fmla="*/ 111 h 123"/>
              <a:gd name="T48" fmla="*/ 30 w 101"/>
              <a:gd name="T49" fmla="*/ 116 h 123"/>
              <a:gd name="T50" fmla="*/ 38 w 101"/>
              <a:gd name="T51" fmla="*/ 122 h 123"/>
              <a:gd name="T52" fmla="*/ 41 w 101"/>
              <a:gd name="T53" fmla="*/ 119 h 123"/>
              <a:gd name="T54" fmla="*/ 41 w 101"/>
              <a:gd name="T55" fmla="*/ 39 h 123"/>
              <a:gd name="T56" fmla="*/ 38 w 101"/>
              <a:gd name="T57" fmla="*/ 34 h 123"/>
              <a:gd name="T58" fmla="*/ 30 w 101"/>
              <a:gd name="T59" fmla="*/ 29 h 123"/>
              <a:gd name="T60" fmla="*/ 36 w 101"/>
              <a:gd name="T61" fmla="*/ 27 h 123"/>
              <a:gd name="T62" fmla="*/ 41 w 101"/>
              <a:gd name="T63" fmla="*/ 31 h 123"/>
              <a:gd name="T64" fmla="*/ 42 w 101"/>
              <a:gd name="T65" fmla="*/ 31 h 123"/>
              <a:gd name="T66" fmla="*/ 88 w 101"/>
              <a:gd name="T67" fmla="*/ 25 h 123"/>
              <a:gd name="T68" fmla="*/ 81 w 101"/>
              <a:gd name="T69" fmla="*/ 22 h 123"/>
              <a:gd name="T70" fmla="*/ 36 w 101"/>
              <a:gd name="T71" fmla="*/ 27 h 123"/>
              <a:gd name="T72" fmla="*/ 2 w 101"/>
              <a:gd name="T73" fmla="*/ 7 h 123"/>
              <a:gd name="T74" fmla="*/ 11 w 101"/>
              <a:gd name="T75" fmla="*/ 13 h 123"/>
              <a:gd name="T76" fmla="*/ 13 w 101"/>
              <a:gd name="T77" fmla="*/ 18 h 123"/>
              <a:gd name="T78" fmla="*/ 13 w 101"/>
              <a:gd name="T79" fmla="*/ 98 h 123"/>
              <a:gd name="T80" fmla="*/ 11 w 101"/>
              <a:gd name="T81" fmla="*/ 100 h 123"/>
              <a:gd name="T82" fmla="*/ 2 w 101"/>
              <a:gd name="T83" fmla="*/ 95 h 123"/>
              <a:gd name="T84" fmla="*/ 0 w 101"/>
              <a:gd name="T85" fmla="*/ 89 h 123"/>
              <a:gd name="T86" fmla="*/ 0 w 101"/>
              <a:gd name="T87" fmla="*/ 9 h 123"/>
              <a:gd name="T88" fmla="*/ 2 w 101"/>
              <a:gd name="T89" fmla="*/ 7 h 123"/>
              <a:gd name="T90" fmla="*/ 8 w 101"/>
              <a:gd name="T91" fmla="*/ 6 h 123"/>
              <a:gd name="T92" fmla="*/ 13 w 101"/>
              <a:gd name="T93" fmla="*/ 9 h 123"/>
              <a:gd name="T94" fmla="*/ 14 w 101"/>
              <a:gd name="T95" fmla="*/ 10 h 123"/>
              <a:gd name="T96" fmla="*/ 60 w 101"/>
              <a:gd name="T97" fmla="*/ 4 h 123"/>
              <a:gd name="T98" fmla="*/ 53 w 101"/>
              <a:gd name="T99" fmla="*/ 0 h 123"/>
              <a:gd name="T100" fmla="*/ 8 w 101"/>
              <a:gd name="T101" fmla="*/ 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1" h="123">
                <a:moveTo>
                  <a:pt x="17" y="16"/>
                </a:moveTo>
                <a:cubicBezTo>
                  <a:pt x="66" y="10"/>
                  <a:pt x="66" y="10"/>
                  <a:pt x="66" y="10"/>
                </a:cubicBezTo>
                <a:cubicBezTo>
                  <a:pt x="70" y="10"/>
                  <a:pt x="73" y="12"/>
                  <a:pt x="73" y="16"/>
                </a:cubicBezTo>
                <a:cubicBezTo>
                  <a:pt x="73" y="18"/>
                  <a:pt x="73" y="18"/>
                  <a:pt x="73" y="18"/>
                </a:cubicBezTo>
                <a:cubicBezTo>
                  <a:pt x="28" y="24"/>
                  <a:pt x="28" y="24"/>
                  <a:pt x="28" y="24"/>
                </a:cubicBezTo>
                <a:cubicBezTo>
                  <a:pt x="24" y="25"/>
                  <a:pt x="23" y="27"/>
                  <a:pt x="23" y="31"/>
                </a:cubicBezTo>
                <a:cubicBezTo>
                  <a:pt x="23" y="99"/>
                  <a:pt x="23" y="99"/>
                  <a:pt x="23" y="99"/>
                </a:cubicBezTo>
                <a:cubicBezTo>
                  <a:pt x="17" y="99"/>
                  <a:pt x="17" y="99"/>
                  <a:pt x="17" y="99"/>
                </a:cubicBezTo>
                <a:cubicBezTo>
                  <a:pt x="17" y="16"/>
                  <a:pt x="17" y="16"/>
                  <a:pt x="17" y="16"/>
                </a:cubicBezTo>
                <a:close/>
                <a:moveTo>
                  <a:pt x="54" y="49"/>
                </a:moveTo>
                <a:cubicBezTo>
                  <a:pt x="54" y="66"/>
                  <a:pt x="54" y="66"/>
                  <a:pt x="54" y="66"/>
                </a:cubicBezTo>
                <a:cubicBezTo>
                  <a:pt x="92" y="61"/>
                  <a:pt x="92" y="61"/>
                  <a:pt x="92" y="61"/>
                </a:cubicBezTo>
                <a:cubicBezTo>
                  <a:pt x="92" y="44"/>
                  <a:pt x="92" y="44"/>
                  <a:pt x="92" y="44"/>
                </a:cubicBezTo>
                <a:cubicBezTo>
                  <a:pt x="54" y="49"/>
                  <a:pt x="54" y="49"/>
                  <a:pt x="54" y="49"/>
                </a:cubicBezTo>
                <a:close/>
                <a:moveTo>
                  <a:pt x="45" y="38"/>
                </a:moveTo>
                <a:cubicBezTo>
                  <a:pt x="45" y="121"/>
                  <a:pt x="45" y="121"/>
                  <a:pt x="45" y="121"/>
                </a:cubicBezTo>
                <a:cubicBezTo>
                  <a:pt x="93" y="115"/>
                  <a:pt x="93" y="115"/>
                  <a:pt x="93" y="115"/>
                </a:cubicBezTo>
                <a:cubicBezTo>
                  <a:pt x="97" y="114"/>
                  <a:pt x="101" y="111"/>
                  <a:pt x="101" y="107"/>
                </a:cubicBezTo>
                <a:cubicBezTo>
                  <a:pt x="101" y="38"/>
                  <a:pt x="101" y="38"/>
                  <a:pt x="101" y="38"/>
                </a:cubicBezTo>
                <a:cubicBezTo>
                  <a:pt x="101" y="34"/>
                  <a:pt x="97" y="31"/>
                  <a:pt x="93" y="32"/>
                </a:cubicBezTo>
                <a:cubicBezTo>
                  <a:pt x="45" y="38"/>
                  <a:pt x="45" y="38"/>
                  <a:pt x="45" y="38"/>
                </a:cubicBezTo>
                <a:close/>
                <a:moveTo>
                  <a:pt x="30" y="29"/>
                </a:moveTo>
                <a:cubicBezTo>
                  <a:pt x="28" y="28"/>
                  <a:pt x="27" y="29"/>
                  <a:pt x="27" y="31"/>
                </a:cubicBezTo>
                <a:cubicBezTo>
                  <a:pt x="27" y="111"/>
                  <a:pt x="27" y="111"/>
                  <a:pt x="27" y="111"/>
                </a:cubicBezTo>
                <a:cubicBezTo>
                  <a:pt x="27" y="113"/>
                  <a:pt x="28" y="115"/>
                  <a:pt x="30" y="116"/>
                </a:cubicBezTo>
                <a:cubicBezTo>
                  <a:pt x="38" y="122"/>
                  <a:pt x="38" y="122"/>
                  <a:pt x="38" y="122"/>
                </a:cubicBezTo>
                <a:cubicBezTo>
                  <a:pt x="40" y="123"/>
                  <a:pt x="41" y="122"/>
                  <a:pt x="41" y="119"/>
                </a:cubicBezTo>
                <a:cubicBezTo>
                  <a:pt x="41" y="39"/>
                  <a:pt x="41" y="39"/>
                  <a:pt x="41" y="39"/>
                </a:cubicBezTo>
                <a:cubicBezTo>
                  <a:pt x="41" y="37"/>
                  <a:pt x="40" y="35"/>
                  <a:pt x="38" y="34"/>
                </a:cubicBezTo>
                <a:cubicBezTo>
                  <a:pt x="30" y="29"/>
                  <a:pt x="30" y="29"/>
                  <a:pt x="30" y="29"/>
                </a:cubicBezTo>
                <a:close/>
                <a:moveTo>
                  <a:pt x="36" y="27"/>
                </a:moveTo>
                <a:cubicBezTo>
                  <a:pt x="41" y="31"/>
                  <a:pt x="41" y="31"/>
                  <a:pt x="41" y="31"/>
                </a:cubicBezTo>
                <a:cubicBezTo>
                  <a:pt x="41" y="31"/>
                  <a:pt x="42" y="31"/>
                  <a:pt x="42" y="31"/>
                </a:cubicBezTo>
                <a:cubicBezTo>
                  <a:pt x="88" y="25"/>
                  <a:pt x="88" y="25"/>
                  <a:pt x="88" y="25"/>
                </a:cubicBezTo>
                <a:cubicBezTo>
                  <a:pt x="87" y="23"/>
                  <a:pt x="84" y="21"/>
                  <a:pt x="81" y="22"/>
                </a:cubicBezTo>
                <a:cubicBezTo>
                  <a:pt x="36" y="27"/>
                  <a:pt x="36" y="27"/>
                  <a:pt x="36" y="27"/>
                </a:cubicBezTo>
                <a:close/>
                <a:moveTo>
                  <a:pt x="2" y="7"/>
                </a:moveTo>
                <a:cubicBezTo>
                  <a:pt x="11" y="13"/>
                  <a:pt x="11" y="13"/>
                  <a:pt x="11" y="13"/>
                </a:cubicBezTo>
                <a:cubicBezTo>
                  <a:pt x="12" y="14"/>
                  <a:pt x="13" y="16"/>
                  <a:pt x="13" y="18"/>
                </a:cubicBezTo>
                <a:cubicBezTo>
                  <a:pt x="13" y="98"/>
                  <a:pt x="13" y="98"/>
                  <a:pt x="13" y="98"/>
                </a:cubicBezTo>
                <a:cubicBezTo>
                  <a:pt x="13" y="100"/>
                  <a:pt x="12" y="101"/>
                  <a:pt x="11" y="100"/>
                </a:cubicBezTo>
                <a:cubicBezTo>
                  <a:pt x="2" y="95"/>
                  <a:pt x="2" y="95"/>
                  <a:pt x="2" y="95"/>
                </a:cubicBezTo>
                <a:cubicBezTo>
                  <a:pt x="1" y="94"/>
                  <a:pt x="0" y="92"/>
                  <a:pt x="0" y="89"/>
                </a:cubicBezTo>
                <a:cubicBezTo>
                  <a:pt x="0" y="9"/>
                  <a:pt x="0" y="9"/>
                  <a:pt x="0" y="9"/>
                </a:cubicBezTo>
                <a:cubicBezTo>
                  <a:pt x="0" y="7"/>
                  <a:pt x="1" y="6"/>
                  <a:pt x="2" y="7"/>
                </a:cubicBezTo>
                <a:close/>
                <a:moveTo>
                  <a:pt x="8" y="6"/>
                </a:moveTo>
                <a:cubicBezTo>
                  <a:pt x="13" y="9"/>
                  <a:pt x="13" y="9"/>
                  <a:pt x="13" y="9"/>
                </a:cubicBezTo>
                <a:cubicBezTo>
                  <a:pt x="14" y="9"/>
                  <a:pt x="14" y="9"/>
                  <a:pt x="14" y="10"/>
                </a:cubicBezTo>
                <a:cubicBezTo>
                  <a:pt x="60" y="4"/>
                  <a:pt x="60" y="4"/>
                  <a:pt x="60" y="4"/>
                </a:cubicBezTo>
                <a:cubicBezTo>
                  <a:pt x="59" y="1"/>
                  <a:pt x="56" y="0"/>
                  <a:pt x="53" y="0"/>
                </a:cubicBezTo>
                <a:lnTo>
                  <a:pt x="8" y="6"/>
                </a:lnTo>
                <a:close/>
              </a:path>
            </a:pathLst>
          </a:custGeom>
          <a:solidFill>
            <a:schemeClr val="bg1"/>
          </a:solidFill>
          <a:ln>
            <a:noFill/>
          </a:ln>
        </p:spPr>
        <p:txBody>
          <a:bodyPr vert="horz" wrap="square" lIns="91440" tIns="45720" rIns="91440" bIns="45720" numCol="1" anchor="t" anchorCtr="0" compatLnSpc="1"/>
          <a:lstStyle/>
          <a:p>
            <a:endParaRPr lang="zh-CN" altLang="en-US" dirty="0"/>
          </a:p>
        </p:txBody>
      </p:sp>
      <p:sp>
        <p:nvSpPr>
          <p:cNvPr id="44" name="Freeform 21"/>
          <p:cNvSpPr>
            <a:spLocks noEditPoints="1"/>
          </p:cNvSpPr>
          <p:nvPr/>
        </p:nvSpPr>
        <p:spPr bwMode="auto">
          <a:xfrm>
            <a:off x="914809" y="1402340"/>
            <a:ext cx="339047" cy="322429"/>
          </a:xfrm>
          <a:custGeom>
            <a:avLst/>
            <a:gdLst>
              <a:gd name="T0" fmla="*/ 218 w 284"/>
              <a:gd name="T1" fmla="*/ 0 h 258"/>
              <a:gd name="T2" fmla="*/ 230 w 284"/>
              <a:gd name="T3" fmla="*/ 13 h 258"/>
              <a:gd name="T4" fmla="*/ 209 w 284"/>
              <a:gd name="T5" fmla="*/ 76 h 258"/>
              <a:gd name="T6" fmla="*/ 49 w 284"/>
              <a:gd name="T7" fmla="*/ 22 h 258"/>
              <a:gd name="T8" fmla="*/ 61 w 284"/>
              <a:gd name="T9" fmla="*/ 32 h 258"/>
              <a:gd name="T10" fmla="*/ 80 w 284"/>
              <a:gd name="T11" fmla="*/ 49 h 258"/>
              <a:gd name="T12" fmla="*/ 49 w 284"/>
              <a:gd name="T13" fmla="*/ 61 h 258"/>
              <a:gd name="T14" fmla="*/ 61 w 284"/>
              <a:gd name="T15" fmla="*/ 68 h 258"/>
              <a:gd name="T16" fmla="*/ 80 w 284"/>
              <a:gd name="T17" fmla="*/ 85 h 258"/>
              <a:gd name="T18" fmla="*/ 49 w 284"/>
              <a:gd name="T19" fmla="*/ 98 h 258"/>
              <a:gd name="T20" fmla="*/ 61 w 284"/>
              <a:gd name="T21" fmla="*/ 107 h 258"/>
              <a:gd name="T22" fmla="*/ 80 w 284"/>
              <a:gd name="T23" fmla="*/ 122 h 258"/>
              <a:gd name="T24" fmla="*/ 49 w 284"/>
              <a:gd name="T25" fmla="*/ 136 h 258"/>
              <a:gd name="T26" fmla="*/ 61 w 284"/>
              <a:gd name="T27" fmla="*/ 144 h 258"/>
              <a:gd name="T28" fmla="*/ 80 w 284"/>
              <a:gd name="T29" fmla="*/ 158 h 258"/>
              <a:gd name="T30" fmla="*/ 49 w 284"/>
              <a:gd name="T31" fmla="*/ 173 h 258"/>
              <a:gd name="T32" fmla="*/ 61 w 284"/>
              <a:gd name="T33" fmla="*/ 182 h 258"/>
              <a:gd name="T34" fmla="*/ 80 w 284"/>
              <a:gd name="T35" fmla="*/ 197 h 258"/>
              <a:gd name="T36" fmla="*/ 49 w 284"/>
              <a:gd name="T37" fmla="*/ 212 h 258"/>
              <a:gd name="T38" fmla="*/ 49 w 284"/>
              <a:gd name="T39" fmla="*/ 236 h 258"/>
              <a:gd name="T40" fmla="*/ 209 w 284"/>
              <a:gd name="T41" fmla="*/ 187 h 258"/>
              <a:gd name="T42" fmla="*/ 230 w 284"/>
              <a:gd name="T43" fmla="*/ 248 h 258"/>
              <a:gd name="T44" fmla="*/ 218 w 284"/>
              <a:gd name="T45" fmla="*/ 258 h 258"/>
              <a:gd name="T46" fmla="*/ 27 w 284"/>
              <a:gd name="T47" fmla="*/ 258 h 258"/>
              <a:gd name="T48" fmla="*/ 27 w 284"/>
              <a:gd name="T49" fmla="*/ 229 h 258"/>
              <a:gd name="T50" fmla="*/ 0 w 284"/>
              <a:gd name="T51" fmla="*/ 209 h 258"/>
              <a:gd name="T52" fmla="*/ 27 w 284"/>
              <a:gd name="T53" fmla="*/ 190 h 258"/>
              <a:gd name="T54" fmla="*/ 0 w 284"/>
              <a:gd name="T55" fmla="*/ 170 h 258"/>
              <a:gd name="T56" fmla="*/ 27 w 284"/>
              <a:gd name="T57" fmla="*/ 153 h 258"/>
              <a:gd name="T58" fmla="*/ 0 w 284"/>
              <a:gd name="T59" fmla="*/ 134 h 258"/>
              <a:gd name="T60" fmla="*/ 27 w 284"/>
              <a:gd name="T61" fmla="*/ 117 h 258"/>
              <a:gd name="T62" fmla="*/ 0 w 284"/>
              <a:gd name="T63" fmla="*/ 95 h 258"/>
              <a:gd name="T64" fmla="*/ 27 w 284"/>
              <a:gd name="T65" fmla="*/ 81 h 258"/>
              <a:gd name="T66" fmla="*/ 0 w 284"/>
              <a:gd name="T67" fmla="*/ 59 h 258"/>
              <a:gd name="T68" fmla="*/ 27 w 284"/>
              <a:gd name="T69" fmla="*/ 13 h 258"/>
              <a:gd name="T70" fmla="*/ 39 w 284"/>
              <a:gd name="T71" fmla="*/ 0 h 258"/>
              <a:gd name="T72" fmla="*/ 131 w 284"/>
              <a:gd name="T73" fmla="*/ 207 h 258"/>
              <a:gd name="T74" fmla="*/ 165 w 284"/>
              <a:gd name="T75" fmla="*/ 204 h 258"/>
              <a:gd name="T76" fmla="*/ 134 w 284"/>
              <a:gd name="T77" fmla="*/ 170 h 258"/>
              <a:gd name="T78" fmla="*/ 131 w 284"/>
              <a:gd name="T79" fmla="*/ 207 h 258"/>
              <a:gd name="T80" fmla="*/ 252 w 284"/>
              <a:gd name="T81" fmla="*/ 56 h 258"/>
              <a:gd name="T82" fmla="*/ 180 w 284"/>
              <a:gd name="T83" fmla="*/ 190 h 258"/>
              <a:gd name="T84" fmla="*/ 252 w 284"/>
              <a:gd name="T85" fmla="*/ 56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4" h="258">
                <a:moveTo>
                  <a:pt x="39" y="0"/>
                </a:moveTo>
                <a:lnTo>
                  <a:pt x="218" y="0"/>
                </a:lnTo>
                <a:lnTo>
                  <a:pt x="230" y="0"/>
                </a:lnTo>
                <a:lnTo>
                  <a:pt x="230" y="13"/>
                </a:lnTo>
                <a:lnTo>
                  <a:pt x="230" y="54"/>
                </a:lnTo>
                <a:lnTo>
                  <a:pt x="209" y="76"/>
                </a:lnTo>
                <a:lnTo>
                  <a:pt x="209" y="22"/>
                </a:lnTo>
                <a:lnTo>
                  <a:pt x="49" y="22"/>
                </a:lnTo>
                <a:lnTo>
                  <a:pt x="49" y="37"/>
                </a:lnTo>
                <a:lnTo>
                  <a:pt x="61" y="32"/>
                </a:lnTo>
                <a:lnTo>
                  <a:pt x="71" y="30"/>
                </a:lnTo>
                <a:lnTo>
                  <a:pt x="80" y="49"/>
                </a:lnTo>
                <a:lnTo>
                  <a:pt x="71" y="54"/>
                </a:lnTo>
                <a:lnTo>
                  <a:pt x="49" y="61"/>
                </a:lnTo>
                <a:lnTo>
                  <a:pt x="49" y="73"/>
                </a:lnTo>
                <a:lnTo>
                  <a:pt x="61" y="68"/>
                </a:lnTo>
                <a:lnTo>
                  <a:pt x="71" y="66"/>
                </a:lnTo>
                <a:lnTo>
                  <a:pt x="80" y="85"/>
                </a:lnTo>
                <a:lnTo>
                  <a:pt x="71" y="90"/>
                </a:lnTo>
                <a:lnTo>
                  <a:pt x="49" y="98"/>
                </a:lnTo>
                <a:lnTo>
                  <a:pt x="49" y="112"/>
                </a:lnTo>
                <a:lnTo>
                  <a:pt x="61" y="107"/>
                </a:lnTo>
                <a:lnTo>
                  <a:pt x="71" y="102"/>
                </a:lnTo>
                <a:lnTo>
                  <a:pt x="80" y="122"/>
                </a:lnTo>
                <a:lnTo>
                  <a:pt x="71" y="127"/>
                </a:lnTo>
                <a:lnTo>
                  <a:pt x="49" y="136"/>
                </a:lnTo>
                <a:lnTo>
                  <a:pt x="49" y="148"/>
                </a:lnTo>
                <a:lnTo>
                  <a:pt x="61" y="144"/>
                </a:lnTo>
                <a:lnTo>
                  <a:pt x="71" y="139"/>
                </a:lnTo>
                <a:lnTo>
                  <a:pt x="80" y="158"/>
                </a:lnTo>
                <a:lnTo>
                  <a:pt x="71" y="163"/>
                </a:lnTo>
                <a:lnTo>
                  <a:pt x="49" y="173"/>
                </a:lnTo>
                <a:lnTo>
                  <a:pt x="49" y="187"/>
                </a:lnTo>
                <a:lnTo>
                  <a:pt x="61" y="182"/>
                </a:lnTo>
                <a:lnTo>
                  <a:pt x="71" y="178"/>
                </a:lnTo>
                <a:lnTo>
                  <a:pt x="80" y="197"/>
                </a:lnTo>
                <a:lnTo>
                  <a:pt x="71" y="202"/>
                </a:lnTo>
                <a:lnTo>
                  <a:pt x="49" y="212"/>
                </a:lnTo>
                <a:lnTo>
                  <a:pt x="49" y="229"/>
                </a:lnTo>
                <a:lnTo>
                  <a:pt x="49" y="236"/>
                </a:lnTo>
                <a:lnTo>
                  <a:pt x="209" y="236"/>
                </a:lnTo>
                <a:lnTo>
                  <a:pt x="209" y="187"/>
                </a:lnTo>
                <a:lnTo>
                  <a:pt x="230" y="165"/>
                </a:lnTo>
                <a:lnTo>
                  <a:pt x="230" y="248"/>
                </a:lnTo>
                <a:lnTo>
                  <a:pt x="230" y="258"/>
                </a:lnTo>
                <a:lnTo>
                  <a:pt x="218" y="258"/>
                </a:lnTo>
                <a:lnTo>
                  <a:pt x="39" y="258"/>
                </a:lnTo>
                <a:lnTo>
                  <a:pt x="27" y="258"/>
                </a:lnTo>
                <a:lnTo>
                  <a:pt x="27" y="248"/>
                </a:lnTo>
                <a:lnTo>
                  <a:pt x="27" y="229"/>
                </a:lnTo>
                <a:lnTo>
                  <a:pt x="5" y="229"/>
                </a:lnTo>
                <a:lnTo>
                  <a:pt x="0" y="209"/>
                </a:lnTo>
                <a:lnTo>
                  <a:pt x="27" y="197"/>
                </a:lnTo>
                <a:lnTo>
                  <a:pt x="27" y="190"/>
                </a:lnTo>
                <a:lnTo>
                  <a:pt x="5" y="190"/>
                </a:lnTo>
                <a:lnTo>
                  <a:pt x="0" y="170"/>
                </a:lnTo>
                <a:lnTo>
                  <a:pt x="27" y="158"/>
                </a:lnTo>
                <a:lnTo>
                  <a:pt x="27" y="153"/>
                </a:lnTo>
                <a:lnTo>
                  <a:pt x="5" y="153"/>
                </a:lnTo>
                <a:lnTo>
                  <a:pt x="0" y="134"/>
                </a:lnTo>
                <a:lnTo>
                  <a:pt x="27" y="122"/>
                </a:lnTo>
                <a:lnTo>
                  <a:pt x="27" y="117"/>
                </a:lnTo>
                <a:lnTo>
                  <a:pt x="5" y="117"/>
                </a:lnTo>
                <a:lnTo>
                  <a:pt x="0" y="95"/>
                </a:lnTo>
                <a:lnTo>
                  <a:pt x="27" y="83"/>
                </a:lnTo>
                <a:lnTo>
                  <a:pt x="27" y="81"/>
                </a:lnTo>
                <a:lnTo>
                  <a:pt x="5" y="81"/>
                </a:lnTo>
                <a:lnTo>
                  <a:pt x="0" y="59"/>
                </a:lnTo>
                <a:lnTo>
                  <a:pt x="27" y="47"/>
                </a:lnTo>
                <a:lnTo>
                  <a:pt x="27" y="13"/>
                </a:lnTo>
                <a:lnTo>
                  <a:pt x="27" y="0"/>
                </a:lnTo>
                <a:lnTo>
                  <a:pt x="39" y="0"/>
                </a:lnTo>
                <a:lnTo>
                  <a:pt x="39" y="0"/>
                </a:lnTo>
                <a:close/>
                <a:moveTo>
                  <a:pt x="131" y="207"/>
                </a:moveTo>
                <a:lnTo>
                  <a:pt x="148" y="204"/>
                </a:lnTo>
                <a:lnTo>
                  <a:pt x="165" y="204"/>
                </a:lnTo>
                <a:lnTo>
                  <a:pt x="150" y="187"/>
                </a:lnTo>
                <a:lnTo>
                  <a:pt x="134" y="170"/>
                </a:lnTo>
                <a:lnTo>
                  <a:pt x="131" y="187"/>
                </a:lnTo>
                <a:lnTo>
                  <a:pt x="131" y="207"/>
                </a:lnTo>
                <a:lnTo>
                  <a:pt x="131" y="207"/>
                </a:lnTo>
                <a:close/>
                <a:moveTo>
                  <a:pt x="252" y="56"/>
                </a:moveTo>
                <a:lnTo>
                  <a:pt x="148" y="158"/>
                </a:lnTo>
                <a:lnTo>
                  <a:pt x="180" y="190"/>
                </a:lnTo>
                <a:lnTo>
                  <a:pt x="284" y="90"/>
                </a:lnTo>
                <a:lnTo>
                  <a:pt x="252" y="5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5" name="Freeform 9"/>
          <p:cNvSpPr>
            <a:spLocks noEditPoints="1"/>
          </p:cNvSpPr>
          <p:nvPr/>
        </p:nvSpPr>
        <p:spPr bwMode="auto">
          <a:xfrm>
            <a:off x="847355" y="5220463"/>
            <a:ext cx="507314" cy="367535"/>
          </a:xfrm>
          <a:custGeom>
            <a:avLst/>
            <a:gdLst>
              <a:gd name="T0" fmla="*/ 118 w 126"/>
              <a:gd name="T1" fmla="*/ 0 h 117"/>
              <a:gd name="T2" fmla="*/ 126 w 126"/>
              <a:gd name="T3" fmla="*/ 78 h 117"/>
              <a:gd name="T4" fmla="*/ 113 w 126"/>
              <a:gd name="T5" fmla="*/ 86 h 117"/>
              <a:gd name="T6" fmla="*/ 116 w 126"/>
              <a:gd name="T7" fmla="*/ 77 h 117"/>
              <a:gd name="T8" fmla="*/ 10 w 126"/>
              <a:gd name="T9" fmla="*/ 8 h 117"/>
              <a:gd name="T10" fmla="*/ 48 w 126"/>
              <a:gd name="T11" fmla="*/ 77 h 117"/>
              <a:gd name="T12" fmla="*/ 55 w 126"/>
              <a:gd name="T13" fmla="*/ 86 h 117"/>
              <a:gd name="T14" fmla="*/ 0 w 126"/>
              <a:gd name="T15" fmla="*/ 78 h 117"/>
              <a:gd name="T16" fmla="*/ 8 w 126"/>
              <a:gd name="T17" fmla="*/ 0 h 117"/>
              <a:gd name="T18" fmla="*/ 86 w 126"/>
              <a:gd name="T19" fmla="*/ 48 h 117"/>
              <a:gd name="T20" fmla="*/ 111 w 126"/>
              <a:gd name="T21" fmla="*/ 46 h 117"/>
              <a:gd name="T22" fmla="*/ 86 w 126"/>
              <a:gd name="T23" fmla="*/ 39 h 117"/>
              <a:gd name="T24" fmla="*/ 111 w 126"/>
              <a:gd name="T25" fmla="*/ 41 h 117"/>
              <a:gd name="T26" fmla="*/ 86 w 126"/>
              <a:gd name="T27" fmla="*/ 39 h 117"/>
              <a:gd name="T28" fmla="*/ 99 w 126"/>
              <a:gd name="T29" fmla="*/ 32 h 117"/>
              <a:gd name="T30" fmla="*/ 111 w 126"/>
              <a:gd name="T31" fmla="*/ 30 h 117"/>
              <a:gd name="T32" fmla="*/ 99 w 126"/>
              <a:gd name="T33" fmla="*/ 23 h 117"/>
              <a:gd name="T34" fmla="*/ 111 w 126"/>
              <a:gd name="T35" fmla="*/ 25 h 117"/>
              <a:gd name="T36" fmla="*/ 99 w 126"/>
              <a:gd name="T37" fmla="*/ 23 h 117"/>
              <a:gd name="T38" fmla="*/ 99 w 126"/>
              <a:gd name="T39" fmla="*/ 18 h 117"/>
              <a:gd name="T40" fmla="*/ 111 w 126"/>
              <a:gd name="T41" fmla="*/ 16 h 117"/>
              <a:gd name="T42" fmla="*/ 73 w 126"/>
              <a:gd name="T43" fmla="*/ 16 h 117"/>
              <a:gd name="T44" fmla="*/ 95 w 126"/>
              <a:gd name="T45" fmla="*/ 34 h 117"/>
              <a:gd name="T46" fmla="*/ 73 w 126"/>
              <a:gd name="T47" fmla="*/ 16 h 117"/>
              <a:gd name="T48" fmla="*/ 37 w 126"/>
              <a:gd name="T49" fmla="*/ 57 h 117"/>
              <a:gd name="T50" fmla="*/ 31 w 126"/>
              <a:gd name="T51" fmla="*/ 40 h 117"/>
              <a:gd name="T52" fmla="*/ 17 w 126"/>
              <a:gd name="T53" fmla="*/ 39 h 117"/>
              <a:gd name="T54" fmla="*/ 31 w 126"/>
              <a:gd name="T55" fmla="*/ 34 h 117"/>
              <a:gd name="T56" fmla="*/ 42 w 126"/>
              <a:gd name="T57" fmla="*/ 38 h 117"/>
              <a:gd name="T58" fmla="*/ 43 w 126"/>
              <a:gd name="T59" fmla="*/ 39 h 117"/>
              <a:gd name="T60" fmla="*/ 51 w 126"/>
              <a:gd name="T61" fmla="*/ 42 h 117"/>
              <a:gd name="T62" fmla="*/ 53 w 126"/>
              <a:gd name="T63" fmla="*/ 28 h 117"/>
              <a:gd name="T64" fmla="*/ 58 w 126"/>
              <a:gd name="T65" fmla="*/ 31 h 117"/>
              <a:gd name="T66" fmla="*/ 67 w 126"/>
              <a:gd name="T67" fmla="*/ 22 h 117"/>
              <a:gd name="T68" fmla="*/ 55 w 126"/>
              <a:gd name="T69" fmla="*/ 19 h 117"/>
              <a:gd name="T70" fmla="*/ 50 w 126"/>
              <a:gd name="T71" fmla="*/ 24 h 117"/>
              <a:gd name="T72" fmla="*/ 49 w 126"/>
              <a:gd name="T73" fmla="*/ 26 h 117"/>
              <a:gd name="T74" fmla="*/ 45 w 126"/>
              <a:gd name="T75" fmla="*/ 35 h 117"/>
              <a:gd name="T76" fmla="*/ 41 w 126"/>
              <a:gd name="T77" fmla="*/ 31 h 117"/>
              <a:gd name="T78" fmla="*/ 31 w 126"/>
              <a:gd name="T79" fmla="*/ 29 h 117"/>
              <a:gd name="T80" fmla="*/ 22 w 126"/>
              <a:gd name="T81" fmla="*/ 57 h 117"/>
              <a:gd name="T82" fmla="*/ 28 w 126"/>
              <a:gd name="T83" fmla="*/ 44 h 117"/>
              <a:gd name="T84" fmla="*/ 22 w 126"/>
              <a:gd name="T85" fmla="*/ 57 h 117"/>
              <a:gd name="T86" fmla="*/ 63 w 126"/>
              <a:gd name="T87" fmla="*/ 57 h 117"/>
              <a:gd name="T88" fmla="*/ 57 w 126"/>
              <a:gd name="T89" fmla="*/ 32 h 117"/>
              <a:gd name="T90" fmla="*/ 48 w 126"/>
              <a:gd name="T91" fmla="*/ 57 h 117"/>
              <a:gd name="T92" fmla="*/ 54 w 126"/>
              <a:gd name="T93" fmla="*/ 46 h 117"/>
              <a:gd name="T94" fmla="*/ 48 w 126"/>
              <a:gd name="T95" fmla="*/ 57 h 117"/>
              <a:gd name="T96" fmla="*/ 45 w 126"/>
              <a:gd name="T97" fmla="*/ 57 h 117"/>
              <a:gd name="T98" fmla="*/ 39 w 126"/>
              <a:gd name="T99" fmla="*/ 43 h 117"/>
              <a:gd name="T100" fmla="*/ 82 w 126"/>
              <a:gd name="T101" fmla="*/ 67 h 117"/>
              <a:gd name="T102" fmla="*/ 73 w 126"/>
              <a:gd name="T103" fmla="*/ 41 h 117"/>
              <a:gd name="T104" fmla="*/ 61 w 126"/>
              <a:gd name="T105" fmla="*/ 71 h 117"/>
              <a:gd name="T106" fmla="*/ 66 w 126"/>
              <a:gd name="T107" fmla="*/ 93 h 117"/>
              <a:gd name="T108" fmla="*/ 73 w 126"/>
              <a:gd name="T109" fmla="*/ 117 h 117"/>
              <a:gd name="T110" fmla="*/ 101 w 126"/>
              <a:gd name="T111" fmla="*/ 110 h 117"/>
              <a:gd name="T112" fmla="*/ 98 w 126"/>
              <a:gd name="T113" fmla="*/ 66 h 117"/>
              <a:gd name="T114" fmla="*/ 97 w 126"/>
              <a:gd name="T115" fmla="*/ 61 h 117"/>
              <a:gd name="T116" fmla="*/ 89 w 126"/>
              <a:gd name="T117" fmla="*/ 63 h 117"/>
              <a:gd name="T118" fmla="*/ 83 w 126"/>
              <a:gd name="T119" fmla="*/ 58 h 117"/>
              <a:gd name="T120" fmla="*/ 3 w 126"/>
              <a:gd name="T121" fmla="*/ 31 h 117"/>
              <a:gd name="T122" fmla="*/ 6 w 126"/>
              <a:gd name="T123" fmla="*/ 53 h 117"/>
              <a:gd name="T124" fmla="*/ 3 w 126"/>
              <a:gd name="T125" fmla="*/ 3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6" h="117">
                <a:moveTo>
                  <a:pt x="8" y="0"/>
                </a:moveTo>
                <a:cubicBezTo>
                  <a:pt x="118" y="0"/>
                  <a:pt x="118" y="0"/>
                  <a:pt x="118" y="0"/>
                </a:cubicBezTo>
                <a:cubicBezTo>
                  <a:pt x="123" y="0"/>
                  <a:pt x="126" y="4"/>
                  <a:pt x="126" y="8"/>
                </a:cubicBezTo>
                <a:cubicBezTo>
                  <a:pt x="126" y="78"/>
                  <a:pt x="126" y="78"/>
                  <a:pt x="126" y="78"/>
                </a:cubicBezTo>
                <a:cubicBezTo>
                  <a:pt x="126" y="82"/>
                  <a:pt x="123" y="86"/>
                  <a:pt x="118" y="86"/>
                </a:cubicBezTo>
                <a:cubicBezTo>
                  <a:pt x="113" y="86"/>
                  <a:pt x="113" y="86"/>
                  <a:pt x="113" y="86"/>
                </a:cubicBezTo>
                <a:cubicBezTo>
                  <a:pt x="113" y="83"/>
                  <a:pt x="114" y="80"/>
                  <a:pt x="114" y="77"/>
                </a:cubicBezTo>
                <a:cubicBezTo>
                  <a:pt x="116" y="77"/>
                  <a:pt x="116" y="77"/>
                  <a:pt x="116" y="77"/>
                </a:cubicBezTo>
                <a:cubicBezTo>
                  <a:pt x="116" y="8"/>
                  <a:pt x="116" y="8"/>
                  <a:pt x="116" y="8"/>
                </a:cubicBezTo>
                <a:cubicBezTo>
                  <a:pt x="10" y="8"/>
                  <a:pt x="10" y="8"/>
                  <a:pt x="10" y="8"/>
                </a:cubicBezTo>
                <a:cubicBezTo>
                  <a:pt x="10" y="77"/>
                  <a:pt x="10" y="77"/>
                  <a:pt x="10" y="77"/>
                </a:cubicBezTo>
                <a:cubicBezTo>
                  <a:pt x="48" y="77"/>
                  <a:pt x="48" y="77"/>
                  <a:pt x="48" y="77"/>
                </a:cubicBezTo>
                <a:cubicBezTo>
                  <a:pt x="51" y="81"/>
                  <a:pt x="51" y="81"/>
                  <a:pt x="51" y="81"/>
                </a:cubicBezTo>
                <a:cubicBezTo>
                  <a:pt x="52" y="82"/>
                  <a:pt x="54" y="84"/>
                  <a:pt x="55" y="86"/>
                </a:cubicBezTo>
                <a:cubicBezTo>
                  <a:pt x="8" y="86"/>
                  <a:pt x="8" y="86"/>
                  <a:pt x="8" y="86"/>
                </a:cubicBezTo>
                <a:cubicBezTo>
                  <a:pt x="3" y="86"/>
                  <a:pt x="0" y="82"/>
                  <a:pt x="0" y="78"/>
                </a:cubicBezTo>
                <a:cubicBezTo>
                  <a:pt x="0" y="8"/>
                  <a:pt x="0" y="8"/>
                  <a:pt x="0" y="8"/>
                </a:cubicBezTo>
                <a:cubicBezTo>
                  <a:pt x="0" y="4"/>
                  <a:pt x="3" y="0"/>
                  <a:pt x="8" y="0"/>
                </a:cubicBezTo>
                <a:close/>
                <a:moveTo>
                  <a:pt x="86" y="46"/>
                </a:moveTo>
                <a:cubicBezTo>
                  <a:pt x="86" y="48"/>
                  <a:pt x="86" y="48"/>
                  <a:pt x="86" y="48"/>
                </a:cubicBezTo>
                <a:cubicBezTo>
                  <a:pt x="111" y="48"/>
                  <a:pt x="111" y="48"/>
                  <a:pt x="111" y="48"/>
                </a:cubicBezTo>
                <a:cubicBezTo>
                  <a:pt x="111" y="46"/>
                  <a:pt x="111" y="46"/>
                  <a:pt x="111" y="46"/>
                </a:cubicBezTo>
                <a:cubicBezTo>
                  <a:pt x="86" y="46"/>
                  <a:pt x="86" y="46"/>
                  <a:pt x="86" y="46"/>
                </a:cubicBezTo>
                <a:close/>
                <a:moveTo>
                  <a:pt x="86" y="39"/>
                </a:moveTo>
                <a:cubicBezTo>
                  <a:pt x="86" y="41"/>
                  <a:pt x="86" y="41"/>
                  <a:pt x="86" y="41"/>
                </a:cubicBezTo>
                <a:cubicBezTo>
                  <a:pt x="111" y="41"/>
                  <a:pt x="111" y="41"/>
                  <a:pt x="111" y="41"/>
                </a:cubicBezTo>
                <a:cubicBezTo>
                  <a:pt x="111" y="39"/>
                  <a:pt x="111" y="39"/>
                  <a:pt x="111" y="39"/>
                </a:cubicBezTo>
                <a:cubicBezTo>
                  <a:pt x="86" y="39"/>
                  <a:pt x="86" y="39"/>
                  <a:pt x="86" y="39"/>
                </a:cubicBezTo>
                <a:close/>
                <a:moveTo>
                  <a:pt x="99" y="30"/>
                </a:moveTo>
                <a:cubicBezTo>
                  <a:pt x="99" y="32"/>
                  <a:pt x="99" y="32"/>
                  <a:pt x="99" y="32"/>
                </a:cubicBezTo>
                <a:cubicBezTo>
                  <a:pt x="111" y="32"/>
                  <a:pt x="111" y="32"/>
                  <a:pt x="111" y="32"/>
                </a:cubicBezTo>
                <a:cubicBezTo>
                  <a:pt x="111" y="30"/>
                  <a:pt x="111" y="30"/>
                  <a:pt x="111" y="30"/>
                </a:cubicBezTo>
                <a:cubicBezTo>
                  <a:pt x="99" y="30"/>
                  <a:pt x="99" y="30"/>
                  <a:pt x="99" y="30"/>
                </a:cubicBezTo>
                <a:close/>
                <a:moveTo>
                  <a:pt x="99" y="23"/>
                </a:moveTo>
                <a:cubicBezTo>
                  <a:pt x="99" y="25"/>
                  <a:pt x="99" y="25"/>
                  <a:pt x="99" y="25"/>
                </a:cubicBezTo>
                <a:cubicBezTo>
                  <a:pt x="111" y="25"/>
                  <a:pt x="111" y="25"/>
                  <a:pt x="111" y="25"/>
                </a:cubicBezTo>
                <a:cubicBezTo>
                  <a:pt x="111" y="23"/>
                  <a:pt x="111" y="23"/>
                  <a:pt x="111" y="23"/>
                </a:cubicBezTo>
                <a:cubicBezTo>
                  <a:pt x="99" y="23"/>
                  <a:pt x="99" y="23"/>
                  <a:pt x="99" y="23"/>
                </a:cubicBezTo>
                <a:close/>
                <a:moveTo>
                  <a:pt x="99" y="16"/>
                </a:moveTo>
                <a:cubicBezTo>
                  <a:pt x="99" y="18"/>
                  <a:pt x="99" y="18"/>
                  <a:pt x="99" y="18"/>
                </a:cubicBezTo>
                <a:cubicBezTo>
                  <a:pt x="111" y="18"/>
                  <a:pt x="111" y="18"/>
                  <a:pt x="111" y="18"/>
                </a:cubicBezTo>
                <a:cubicBezTo>
                  <a:pt x="111" y="16"/>
                  <a:pt x="111" y="16"/>
                  <a:pt x="111" y="16"/>
                </a:cubicBezTo>
                <a:cubicBezTo>
                  <a:pt x="99" y="16"/>
                  <a:pt x="99" y="16"/>
                  <a:pt x="99" y="16"/>
                </a:cubicBezTo>
                <a:close/>
                <a:moveTo>
                  <a:pt x="73" y="16"/>
                </a:moveTo>
                <a:cubicBezTo>
                  <a:pt x="73" y="34"/>
                  <a:pt x="73" y="34"/>
                  <a:pt x="73" y="34"/>
                </a:cubicBezTo>
                <a:cubicBezTo>
                  <a:pt x="95" y="34"/>
                  <a:pt x="95" y="34"/>
                  <a:pt x="95" y="34"/>
                </a:cubicBezTo>
                <a:cubicBezTo>
                  <a:pt x="95" y="16"/>
                  <a:pt x="95" y="16"/>
                  <a:pt x="95" y="16"/>
                </a:cubicBezTo>
                <a:cubicBezTo>
                  <a:pt x="73" y="16"/>
                  <a:pt x="73" y="16"/>
                  <a:pt x="73" y="16"/>
                </a:cubicBezTo>
                <a:close/>
                <a:moveTo>
                  <a:pt x="31" y="57"/>
                </a:moveTo>
                <a:cubicBezTo>
                  <a:pt x="37" y="57"/>
                  <a:pt x="37" y="57"/>
                  <a:pt x="37" y="57"/>
                </a:cubicBezTo>
                <a:cubicBezTo>
                  <a:pt x="37" y="40"/>
                  <a:pt x="37" y="40"/>
                  <a:pt x="37" y="40"/>
                </a:cubicBezTo>
                <a:cubicBezTo>
                  <a:pt x="31" y="40"/>
                  <a:pt x="31" y="40"/>
                  <a:pt x="31" y="40"/>
                </a:cubicBezTo>
                <a:cubicBezTo>
                  <a:pt x="31" y="57"/>
                  <a:pt x="31" y="57"/>
                  <a:pt x="31" y="57"/>
                </a:cubicBezTo>
                <a:close/>
                <a:moveTo>
                  <a:pt x="17" y="39"/>
                </a:moveTo>
                <a:cubicBezTo>
                  <a:pt x="19" y="43"/>
                  <a:pt x="19" y="43"/>
                  <a:pt x="19" y="43"/>
                </a:cubicBezTo>
                <a:cubicBezTo>
                  <a:pt x="31" y="34"/>
                  <a:pt x="31" y="34"/>
                  <a:pt x="31" y="34"/>
                </a:cubicBezTo>
                <a:cubicBezTo>
                  <a:pt x="38" y="34"/>
                  <a:pt x="38" y="34"/>
                  <a:pt x="38" y="34"/>
                </a:cubicBezTo>
                <a:cubicBezTo>
                  <a:pt x="42" y="38"/>
                  <a:pt x="42" y="38"/>
                  <a:pt x="42" y="38"/>
                </a:cubicBezTo>
                <a:cubicBezTo>
                  <a:pt x="42" y="39"/>
                  <a:pt x="42" y="39"/>
                  <a:pt x="42" y="39"/>
                </a:cubicBezTo>
                <a:cubicBezTo>
                  <a:pt x="43" y="39"/>
                  <a:pt x="43" y="39"/>
                  <a:pt x="43" y="39"/>
                </a:cubicBezTo>
                <a:cubicBezTo>
                  <a:pt x="48" y="41"/>
                  <a:pt x="48" y="41"/>
                  <a:pt x="48" y="41"/>
                </a:cubicBezTo>
                <a:cubicBezTo>
                  <a:pt x="51" y="42"/>
                  <a:pt x="51" y="42"/>
                  <a:pt x="51" y="42"/>
                </a:cubicBezTo>
                <a:cubicBezTo>
                  <a:pt x="51" y="39"/>
                  <a:pt x="51" y="39"/>
                  <a:pt x="51" y="39"/>
                </a:cubicBezTo>
                <a:cubicBezTo>
                  <a:pt x="53" y="28"/>
                  <a:pt x="53" y="28"/>
                  <a:pt x="53" y="28"/>
                </a:cubicBezTo>
                <a:cubicBezTo>
                  <a:pt x="57" y="27"/>
                  <a:pt x="57" y="27"/>
                  <a:pt x="57" y="27"/>
                </a:cubicBezTo>
                <a:cubicBezTo>
                  <a:pt x="58" y="31"/>
                  <a:pt x="58" y="31"/>
                  <a:pt x="58" y="31"/>
                </a:cubicBezTo>
                <a:cubicBezTo>
                  <a:pt x="62" y="26"/>
                  <a:pt x="62" y="26"/>
                  <a:pt x="62" y="26"/>
                </a:cubicBezTo>
                <a:cubicBezTo>
                  <a:pt x="67" y="22"/>
                  <a:pt x="67" y="22"/>
                  <a:pt x="67" y="22"/>
                </a:cubicBezTo>
                <a:cubicBezTo>
                  <a:pt x="61" y="21"/>
                  <a:pt x="61" y="21"/>
                  <a:pt x="61" y="21"/>
                </a:cubicBezTo>
                <a:cubicBezTo>
                  <a:pt x="55" y="19"/>
                  <a:pt x="55" y="19"/>
                  <a:pt x="55" y="19"/>
                </a:cubicBezTo>
                <a:cubicBezTo>
                  <a:pt x="56" y="23"/>
                  <a:pt x="56" y="23"/>
                  <a:pt x="56" y="23"/>
                </a:cubicBezTo>
                <a:cubicBezTo>
                  <a:pt x="50" y="24"/>
                  <a:pt x="50" y="24"/>
                  <a:pt x="50" y="24"/>
                </a:cubicBezTo>
                <a:cubicBezTo>
                  <a:pt x="49" y="25"/>
                  <a:pt x="49" y="25"/>
                  <a:pt x="49" y="25"/>
                </a:cubicBezTo>
                <a:cubicBezTo>
                  <a:pt x="49" y="26"/>
                  <a:pt x="49" y="26"/>
                  <a:pt x="49" y="26"/>
                </a:cubicBezTo>
                <a:cubicBezTo>
                  <a:pt x="47" y="36"/>
                  <a:pt x="47" y="36"/>
                  <a:pt x="47" y="36"/>
                </a:cubicBezTo>
                <a:cubicBezTo>
                  <a:pt x="45" y="35"/>
                  <a:pt x="45" y="35"/>
                  <a:pt x="45" y="35"/>
                </a:cubicBezTo>
                <a:cubicBezTo>
                  <a:pt x="41" y="31"/>
                  <a:pt x="41" y="31"/>
                  <a:pt x="41" y="31"/>
                </a:cubicBezTo>
                <a:cubicBezTo>
                  <a:pt x="41" y="31"/>
                  <a:pt x="41" y="31"/>
                  <a:pt x="41" y="31"/>
                </a:cubicBezTo>
                <a:cubicBezTo>
                  <a:pt x="40" y="30"/>
                  <a:pt x="40" y="30"/>
                  <a:pt x="40" y="30"/>
                </a:cubicBezTo>
                <a:cubicBezTo>
                  <a:pt x="31" y="29"/>
                  <a:pt x="31" y="29"/>
                  <a:pt x="31" y="29"/>
                </a:cubicBezTo>
                <a:cubicBezTo>
                  <a:pt x="17" y="39"/>
                  <a:pt x="17" y="39"/>
                  <a:pt x="17" y="39"/>
                </a:cubicBezTo>
                <a:close/>
                <a:moveTo>
                  <a:pt x="22" y="57"/>
                </a:moveTo>
                <a:cubicBezTo>
                  <a:pt x="28" y="57"/>
                  <a:pt x="28" y="57"/>
                  <a:pt x="28" y="57"/>
                </a:cubicBezTo>
                <a:cubicBezTo>
                  <a:pt x="28" y="44"/>
                  <a:pt x="28" y="44"/>
                  <a:pt x="28" y="44"/>
                </a:cubicBezTo>
                <a:cubicBezTo>
                  <a:pt x="22" y="44"/>
                  <a:pt x="22" y="44"/>
                  <a:pt x="22" y="44"/>
                </a:cubicBezTo>
                <a:cubicBezTo>
                  <a:pt x="22" y="57"/>
                  <a:pt x="22" y="57"/>
                  <a:pt x="22" y="57"/>
                </a:cubicBezTo>
                <a:close/>
                <a:moveTo>
                  <a:pt x="57" y="57"/>
                </a:moveTo>
                <a:cubicBezTo>
                  <a:pt x="63" y="57"/>
                  <a:pt x="63" y="57"/>
                  <a:pt x="63" y="57"/>
                </a:cubicBezTo>
                <a:cubicBezTo>
                  <a:pt x="63" y="32"/>
                  <a:pt x="63" y="32"/>
                  <a:pt x="63" y="32"/>
                </a:cubicBezTo>
                <a:cubicBezTo>
                  <a:pt x="57" y="32"/>
                  <a:pt x="57" y="32"/>
                  <a:pt x="57" y="32"/>
                </a:cubicBezTo>
                <a:cubicBezTo>
                  <a:pt x="57" y="57"/>
                  <a:pt x="57" y="57"/>
                  <a:pt x="57" y="57"/>
                </a:cubicBezTo>
                <a:close/>
                <a:moveTo>
                  <a:pt x="48" y="57"/>
                </a:moveTo>
                <a:cubicBezTo>
                  <a:pt x="54" y="57"/>
                  <a:pt x="54" y="57"/>
                  <a:pt x="54" y="57"/>
                </a:cubicBezTo>
                <a:cubicBezTo>
                  <a:pt x="54" y="46"/>
                  <a:pt x="54" y="46"/>
                  <a:pt x="54" y="46"/>
                </a:cubicBezTo>
                <a:cubicBezTo>
                  <a:pt x="48" y="46"/>
                  <a:pt x="48" y="46"/>
                  <a:pt x="48" y="46"/>
                </a:cubicBezTo>
                <a:cubicBezTo>
                  <a:pt x="48" y="57"/>
                  <a:pt x="48" y="57"/>
                  <a:pt x="48" y="57"/>
                </a:cubicBezTo>
                <a:close/>
                <a:moveTo>
                  <a:pt x="39" y="57"/>
                </a:moveTo>
                <a:cubicBezTo>
                  <a:pt x="45" y="57"/>
                  <a:pt x="45" y="57"/>
                  <a:pt x="45" y="57"/>
                </a:cubicBezTo>
                <a:cubicBezTo>
                  <a:pt x="45" y="43"/>
                  <a:pt x="45" y="43"/>
                  <a:pt x="45" y="43"/>
                </a:cubicBezTo>
                <a:cubicBezTo>
                  <a:pt x="39" y="43"/>
                  <a:pt x="39" y="43"/>
                  <a:pt x="39" y="43"/>
                </a:cubicBezTo>
                <a:cubicBezTo>
                  <a:pt x="39" y="57"/>
                  <a:pt x="39" y="57"/>
                  <a:pt x="39" y="57"/>
                </a:cubicBezTo>
                <a:close/>
                <a:moveTo>
                  <a:pt x="82" y="67"/>
                </a:moveTo>
                <a:cubicBezTo>
                  <a:pt x="82" y="59"/>
                  <a:pt x="81" y="50"/>
                  <a:pt x="80" y="42"/>
                </a:cubicBezTo>
                <a:cubicBezTo>
                  <a:pt x="78" y="41"/>
                  <a:pt x="75" y="41"/>
                  <a:pt x="73" y="41"/>
                </a:cubicBezTo>
                <a:cubicBezTo>
                  <a:pt x="72" y="55"/>
                  <a:pt x="73" y="68"/>
                  <a:pt x="72" y="82"/>
                </a:cubicBezTo>
                <a:cubicBezTo>
                  <a:pt x="70" y="77"/>
                  <a:pt x="68" y="73"/>
                  <a:pt x="61" y="71"/>
                </a:cubicBezTo>
                <a:cubicBezTo>
                  <a:pt x="60" y="73"/>
                  <a:pt x="59" y="73"/>
                  <a:pt x="58" y="75"/>
                </a:cubicBezTo>
                <a:cubicBezTo>
                  <a:pt x="62" y="80"/>
                  <a:pt x="65" y="87"/>
                  <a:pt x="66" y="93"/>
                </a:cubicBezTo>
                <a:cubicBezTo>
                  <a:pt x="68" y="107"/>
                  <a:pt x="68" y="107"/>
                  <a:pt x="68" y="107"/>
                </a:cubicBezTo>
                <a:cubicBezTo>
                  <a:pt x="69" y="110"/>
                  <a:pt x="71" y="114"/>
                  <a:pt x="73" y="117"/>
                </a:cubicBezTo>
                <a:cubicBezTo>
                  <a:pt x="82" y="116"/>
                  <a:pt x="89" y="116"/>
                  <a:pt x="99" y="116"/>
                </a:cubicBezTo>
                <a:cubicBezTo>
                  <a:pt x="99" y="114"/>
                  <a:pt x="100" y="112"/>
                  <a:pt x="101" y="110"/>
                </a:cubicBezTo>
                <a:cubicBezTo>
                  <a:pt x="103" y="99"/>
                  <a:pt x="105" y="78"/>
                  <a:pt x="105" y="67"/>
                </a:cubicBezTo>
                <a:cubicBezTo>
                  <a:pt x="102" y="67"/>
                  <a:pt x="101" y="66"/>
                  <a:pt x="98" y="66"/>
                </a:cubicBezTo>
                <a:cubicBezTo>
                  <a:pt x="98" y="67"/>
                  <a:pt x="97" y="72"/>
                  <a:pt x="97" y="73"/>
                </a:cubicBezTo>
                <a:cubicBezTo>
                  <a:pt x="97" y="69"/>
                  <a:pt x="97" y="65"/>
                  <a:pt x="97" y="61"/>
                </a:cubicBezTo>
                <a:cubicBezTo>
                  <a:pt x="94" y="61"/>
                  <a:pt x="92" y="61"/>
                  <a:pt x="90" y="60"/>
                </a:cubicBezTo>
                <a:cubicBezTo>
                  <a:pt x="90" y="61"/>
                  <a:pt x="90" y="62"/>
                  <a:pt x="89" y="63"/>
                </a:cubicBezTo>
                <a:cubicBezTo>
                  <a:pt x="89" y="62"/>
                  <a:pt x="89" y="60"/>
                  <a:pt x="89" y="58"/>
                </a:cubicBezTo>
                <a:cubicBezTo>
                  <a:pt x="87" y="58"/>
                  <a:pt x="85" y="58"/>
                  <a:pt x="83" y="58"/>
                </a:cubicBezTo>
                <a:cubicBezTo>
                  <a:pt x="83" y="61"/>
                  <a:pt x="83" y="64"/>
                  <a:pt x="82" y="67"/>
                </a:cubicBezTo>
                <a:close/>
                <a:moveTo>
                  <a:pt x="3" y="31"/>
                </a:moveTo>
                <a:cubicBezTo>
                  <a:pt x="3" y="53"/>
                  <a:pt x="3" y="53"/>
                  <a:pt x="3" y="53"/>
                </a:cubicBezTo>
                <a:cubicBezTo>
                  <a:pt x="6" y="53"/>
                  <a:pt x="6" y="53"/>
                  <a:pt x="6" y="53"/>
                </a:cubicBezTo>
                <a:cubicBezTo>
                  <a:pt x="6" y="31"/>
                  <a:pt x="6" y="31"/>
                  <a:pt x="6" y="31"/>
                </a:cubicBezTo>
                <a:lnTo>
                  <a:pt x="3" y="31"/>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6" name="文本框 45"/>
          <p:cNvSpPr txBox="1"/>
          <p:nvPr/>
        </p:nvSpPr>
        <p:spPr>
          <a:xfrm>
            <a:off x="1955144" y="1335072"/>
            <a:ext cx="9616220" cy="441916"/>
          </a:xfrm>
          <a:prstGeom prst="rect">
            <a:avLst/>
          </a:prstGeom>
          <a:noFill/>
        </p:spPr>
        <p:txBody>
          <a:bodyPr wrap="square" rtlCol="0">
            <a:spAutoFit/>
          </a:bodyPr>
          <a:lstStyle/>
          <a:p>
            <a:pPr>
              <a:lnSpc>
                <a:spcPct val="125000"/>
              </a:lnSpc>
            </a:pPr>
            <a:r>
              <a:rPr lang="en-US" altLang="zh-CN" sz="2000" b="1" dirty="0">
                <a:solidFill>
                  <a:schemeClr val="tx1">
                    <a:lumMod val="95000"/>
                    <a:lumOff val="5000"/>
                  </a:schemeClr>
                </a:solidFill>
                <a:latin typeface="微软雅黑" pitchFamily="34" charset="-122"/>
                <a:ea typeface="微软雅黑" pitchFamily="34" charset="-122"/>
              </a:rPr>
              <a:t>P1</a:t>
            </a:r>
            <a:r>
              <a:rPr lang="zh-CN" altLang="en-US" sz="2000" b="1" dirty="0">
                <a:solidFill>
                  <a:schemeClr val="tx1">
                    <a:lumMod val="95000"/>
                    <a:lumOff val="5000"/>
                  </a:schemeClr>
                </a:solidFill>
                <a:latin typeface="微软雅黑" pitchFamily="34" charset="-122"/>
                <a:ea typeface="微软雅黑" pitchFamily="34" charset="-122"/>
              </a:rPr>
              <a:t>：源域半监督的领域自适应学习模型</a:t>
            </a:r>
            <a:r>
              <a:rPr lang="zh-CN" altLang="en-US" sz="2000" dirty="0">
                <a:solidFill>
                  <a:schemeClr val="tx1">
                    <a:lumMod val="95000"/>
                    <a:lumOff val="5000"/>
                  </a:schemeClr>
                </a:solidFill>
                <a:latin typeface="微软雅黑" pitchFamily="34" charset="-122"/>
                <a:ea typeface="微软雅黑" pitchFamily="34" charset="-122"/>
              </a:rPr>
              <a:t>，已发表于</a:t>
            </a:r>
            <a:r>
              <a:rPr lang="en-US" altLang="zh-CN" sz="2000" dirty="0">
                <a:solidFill>
                  <a:schemeClr val="tx1">
                    <a:lumMod val="95000"/>
                    <a:lumOff val="5000"/>
                  </a:schemeClr>
                </a:solidFill>
                <a:latin typeface="微软雅黑" pitchFamily="34" charset="-122"/>
                <a:ea typeface="微软雅黑" pitchFamily="34" charset="-122"/>
              </a:rPr>
              <a:t>”Neural Processing Letters”</a:t>
            </a:r>
            <a:r>
              <a:rPr lang="zh-CN" altLang="en-US" sz="2000" dirty="0">
                <a:solidFill>
                  <a:schemeClr val="tx1">
                    <a:lumMod val="95000"/>
                    <a:lumOff val="5000"/>
                  </a:schemeClr>
                </a:solidFill>
                <a:latin typeface="微软雅黑" pitchFamily="34" charset="-122"/>
                <a:ea typeface="微软雅黑" pitchFamily="34" charset="-122"/>
              </a:rPr>
              <a:t>。</a:t>
            </a:r>
            <a:endParaRPr lang="zh-CN" altLang="en-US" sz="2000" dirty="0">
              <a:latin typeface="微软雅黑" pitchFamily="34" charset="-122"/>
              <a:ea typeface="微软雅黑" pitchFamily="34" charset="-122"/>
            </a:endParaRPr>
          </a:p>
        </p:txBody>
      </p:sp>
      <p:sp>
        <p:nvSpPr>
          <p:cNvPr id="47" name="文本框 46"/>
          <p:cNvSpPr txBox="1"/>
          <p:nvPr/>
        </p:nvSpPr>
        <p:spPr>
          <a:xfrm>
            <a:off x="1986894" y="3702603"/>
            <a:ext cx="8761212" cy="826637"/>
          </a:xfrm>
          <a:prstGeom prst="rect">
            <a:avLst/>
          </a:prstGeom>
          <a:noFill/>
        </p:spPr>
        <p:txBody>
          <a:bodyPr wrap="square" rtlCol="0">
            <a:spAutoFit/>
          </a:bodyPr>
          <a:lstStyle>
            <a:defPPr>
              <a:defRPr lang="zh-CN"/>
            </a:defPPr>
            <a:lvl1pPr>
              <a:lnSpc>
                <a:spcPct val="125000"/>
              </a:lnSpc>
              <a:defRPr>
                <a:latin typeface="微软雅黑" pitchFamily="34" charset="-122"/>
                <a:ea typeface="微软雅黑" pitchFamily="34" charset="-122"/>
              </a:defRPr>
            </a:lvl1pPr>
          </a:lstStyle>
          <a:p>
            <a:r>
              <a:rPr lang="en-US" altLang="zh-CN" sz="2000" b="1" dirty="0"/>
              <a:t>P3</a:t>
            </a:r>
            <a:r>
              <a:rPr lang="zh-CN" altLang="en-US" sz="2000" b="1" dirty="0"/>
              <a:t>：实现域间共享字典</a:t>
            </a:r>
            <a:r>
              <a:rPr lang="zh-CN" altLang="en-US" sz="2000" dirty="0"/>
              <a:t>学习算法，并在</a:t>
            </a:r>
            <a:r>
              <a:rPr lang="en-US" altLang="zh-CN" sz="2000" dirty="0"/>
              <a:t>Office, Caltech-256</a:t>
            </a:r>
            <a:r>
              <a:rPr lang="zh-CN" altLang="en-US" sz="2000" dirty="0"/>
              <a:t>图片库，</a:t>
            </a:r>
            <a:r>
              <a:rPr lang="en-US" altLang="zh-CN" sz="2000" dirty="0"/>
              <a:t>PIE</a:t>
            </a:r>
            <a:r>
              <a:rPr lang="zh-CN" altLang="en-US" sz="2000" dirty="0"/>
              <a:t>人脸库，</a:t>
            </a:r>
            <a:r>
              <a:rPr lang="en-US" altLang="zh-CN" sz="2000" dirty="0"/>
              <a:t>MSRC, VOC-2007</a:t>
            </a:r>
            <a:r>
              <a:rPr lang="zh-CN" altLang="en-US" sz="2000" dirty="0"/>
              <a:t>图片库上进行验证，拟发表一篇会议或期刊论文。</a:t>
            </a:r>
          </a:p>
        </p:txBody>
      </p:sp>
      <p:sp>
        <p:nvSpPr>
          <p:cNvPr id="48" name="文本框 47"/>
          <p:cNvSpPr txBox="1"/>
          <p:nvPr/>
        </p:nvSpPr>
        <p:spPr>
          <a:xfrm>
            <a:off x="1986894" y="4944908"/>
            <a:ext cx="9616221" cy="1211357"/>
          </a:xfrm>
          <a:prstGeom prst="rect">
            <a:avLst/>
          </a:prstGeom>
          <a:noFill/>
        </p:spPr>
        <p:txBody>
          <a:bodyPr wrap="square" rtlCol="0">
            <a:spAutoFit/>
          </a:bodyPr>
          <a:lstStyle>
            <a:defPPr>
              <a:defRPr lang="zh-CN"/>
            </a:defPPr>
            <a:lvl1pPr>
              <a:lnSpc>
                <a:spcPct val="125000"/>
              </a:lnSpc>
              <a:defRPr>
                <a:latin typeface="微软雅黑" pitchFamily="34" charset="-122"/>
                <a:ea typeface="微软雅黑" pitchFamily="34" charset="-122"/>
              </a:defRPr>
            </a:lvl1pPr>
          </a:lstStyle>
          <a:p>
            <a:r>
              <a:rPr lang="en-US" altLang="zh-CN" sz="2000" b="1" dirty="0"/>
              <a:t>P4</a:t>
            </a:r>
            <a:r>
              <a:rPr lang="zh-CN" altLang="en-US" sz="2000" dirty="0"/>
              <a:t>：实现基于源域分类误差最小化，几何结构适配以及边缘以及条件分布适配的</a:t>
            </a:r>
            <a:r>
              <a:rPr lang="zh-CN" altLang="en-US" sz="2000" b="1" dirty="0"/>
              <a:t>跨域自适应的分类器</a:t>
            </a:r>
            <a:r>
              <a:rPr lang="zh-CN" altLang="en-US" sz="2000" dirty="0"/>
              <a:t>的建立，并在</a:t>
            </a:r>
            <a:r>
              <a:rPr lang="en-US" altLang="zh-CN" sz="2000" dirty="0"/>
              <a:t>Office, Caltech-256</a:t>
            </a:r>
            <a:r>
              <a:rPr lang="zh-CN" altLang="en-US" sz="2000" dirty="0"/>
              <a:t>图片库， </a:t>
            </a:r>
            <a:r>
              <a:rPr lang="en-US" altLang="zh-CN" sz="2000" dirty="0"/>
              <a:t>ImageNet, VOC2007 </a:t>
            </a:r>
            <a:r>
              <a:rPr lang="zh-CN" altLang="en-US" sz="2000" dirty="0"/>
              <a:t>图片库以及</a:t>
            </a:r>
            <a:r>
              <a:rPr lang="en-US" altLang="zh-CN" sz="2000" dirty="0"/>
              <a:t>COIL20</a:t>
            </a:r>
            <a:r>
              <a:rPr lang="zh-CN" altLang="en-US" sz="2000" dirty="0"/>
              <a:t>图片库上进行实验验证，拟发表一篇会议或期刊论文</a:t>
            </a:r>
            <a:r>
              <a:rPr lang="zh-CN" altLang="en-US" dirty="0"/>
              <a:t>。</a:t>
            </a:r>
          </a:p>
        </p:txBody>
      </p:sp>
      <p:sp>
        <p:nvSpPr>
          <p:cNvPr id="19" name="任意多边形 37">
            <a:extLst>
              <a:ext uri="{FF2B5EF4-FFF2-40B4-BE49-F238E27FC236}">
                <a16:creationId xmlns:a16="http://schemas.microsoft.com/office/drawing/2014/main" xmlns="" id="{30F3AC2B-80B0-4F9F-9852-5864F429A75F}"/>
              </a:ext>
            </a:extLst>
          </p:cNvPr>
          <p:cNvSpPr/>
          <p:nvPr/>
        </p:nvSpPr>
        <p:spPr>
          <a:xfrm>
            <a:off x="599986" y="2192656"/>
            <a:ext cx="961175" cy="872420"/>
          </a:xfrm>
          <a:custGeom>
            <a:avLst/>
            <a:gdLst>
              <a:gd name="connsiteX0" fmla="*/ 1621800 w 2167466"/>
              <a:gd name="connsiteY0" fmla="*/ 548964 h 2167466"/>
              <a:gd name="connsiteX1" fmla="*/ 1941574 w 2167466"/>
              <a:gd name="connsiteY1" fmla="*/ 452590 h 2167466"/>
              <a:gd name="connsiteX2" fmla="*/ 2059240 w 2167466"/>
              <a:gd name="connsiteY2" fmla="*/ 656392 h 2167466"/>
              <a:gd name="connsiteX3" fmla="*/ 1815890 w 2167466"/>
              <a:gd name="connsiteY3" fmla="*/ 885138 h 2167466"/>
              <a:gd name="connsiteX4" fmla="*/ 1815890 w 2167466"/>
              <a:gd name="connsiteY4" fmla="*/ 1282328 h 2167466"/>
              <a:gd name="connsiteX5" fmla="*/ 2059240 w 2167466"/>
              <a:gd name="connsiteY5" fmla="*/ 1511074 h 2167466"/>
              <a:gd name="connsiteX6" fmla="*/ 1941574 w 2167466"/>
              <a:gd name="connsiteY6" fmla="*/ 1714876 h 2167466"/>
              <a:gd name="connsiteX7" fmla="*/ 1621800 w 2167466"/>
              <a:gd name="connsiteY7" fmla="*/ 1618502 h 2167466"/>
              <a:gd name="connsiteX8" fmla="*/ 1277823 w 2167466"/>
              <a:gd name="connsiteY8" fmla="*/ 1817097 h 2167466"/>
              <a:gd name="connsiteX9" fmla="*/ 1201398 w 2167466"/>
              <a:gd name="connsiteY9" fmla="*/ 2142217 h 2167466"/>
              <a:gd name="connsiteX10" fmla="*/ 966068 w 2167466"/>
              <a:gd name="connsiteY10" fmla="*/ 2142217 h 2167466"/>
              <a:gd name="connsiteX11" fmla="*/ 889643 w 2167466"/>
              <a:gd name="connsiteY11" fmla="*/ 1817097 h 2167466"/>
              <a:gd name="connsiteX12" fmla="*/ 545666 w 2167466"/>
              <a:gd name="connsiteY12" fmla="*/ 1618502 h 2167466"/>
              <a:gd name="connsiteX13" fmla="*/ 225892 w 2167466"/>
              <a:gd name="connsiteY13" fmla="*/ 1714876 h 2167466"/>
              <a:gd name="connsiteX14" fmla="*/ 108226 w 2167466"/>
              <a:gd name="connsiteY14" fmla="*/ 1511074 h 2167466"/>
              <a:gd name="connsiteX15" fmla="*/ 351576 w 2167466"/>
              <a:gd name="connsiteY15" fmla="*/ 1282328 h 2167466"/>
              <a:gd name="connsiteX16" fmla="*/ 351576 w 2167466"/>
              <a:gd name="connsiteY16" fmla="*/ 885138 h 2167466"/>
              <a:gd name="connsiteX17" fmla="*/ 108226 w 2167466"/>
              <a:gd name="connsiteY17" fmla="*/ 656392 h 2167466"/>
              <a:gd name="connsiteX18" fmla="*/ 225892 w 2167466"/>
              <a:gd name="connsiteY18" fmla="*/ 452590 h 2167466"/>
              <a:gd name="connsiteX19" fmla="*/ 545666 w 2167466"/>
              <a:gd name="connsiteY19" fmla="*/ 548964 h 2167466"/>
              <a:gd name="connsiteX20" fmla="*/ 889643 w 2167466"/>
              <a:gd name="connsiteY20" fmla="*/ 350369 h 2167466"/>
              <a:gd name="connsiteX21" fmla="*/ 966068 w 2167466"/>
              <a:gd name="connsiteY21" fmla="*/ 25249 h 2167466"/>
              <a:gd name="connsiteX22" fmla="*/ 1201398 w 2167466"/>
              <a:gd name="connsiteY22" fmla="*/ 25249 h 2167466"/>
              <a:gd name="connsiteX23" fmla="*/ 1277823 w 2167466"/>
              <a:gd name="connsiteY23" fmla="*/ 350369 h 2167466"/>
              <a:gd name="connsiteX24" fmla="*/ 1621800 w 2167466"/>
              <a:gd name="connsiteY24" fmla="*/ 548964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67466" h="2167466">
                <a:moveTo>
                  <a:pt x="1621800" y="548964"/>
                </a:moveTo>
                <a:lnTo>
                  <a:pt x="1941574" y="452590"/>
                </a:lnTo>
                <a:lnTo>
                  <a:pt x="2059240" y="656392"/>
                </a:lnTo>
                <a:lnTo>
                  <a:pt x="1815890" y="885138"/>
                </a:lnTo>
                <a:cubicBezTo>
                  <a:pt x="1851165" y="1015185"/>
                  <a:pt x="1851165" y="1152281"/>
                  <a:pt x="1815890" y="1282328"/>
                </a:cubicBezTo>
                <a:lnTo>
                  <a:pt x="2059240" y="1511074"/>
                </a:lnTo>
                <a:lnTo>
                  <a:pt x="1941574" y="1714876"/>
                </a:lnTo>
                <a:lnTo>
                  <a:pt x="1621800" y="1618502"/>
                </a:lnTo>
                <a:cubicBezTo>
                  <a:pt x="1526813" y="1714075"/>
                  <a:pt x="1408085" y="1782623"/>
                  <a:pt x="1277823" y="1817097"/>
                </a:cubicBezTo>
                <a:lnTo>
                  <a:pt x="1201398" y="2142217"/>
                </a:lnTo>
                <a:lnTo>
                  <a:pt x="966068" y="2142217"/>
                </a:lnTo>
                <a:lnTo>
                  <a:pt x="889643" y="1817097"/>
                </a:lnTo>
                <a:cubicBezTo>
                  <a:pt x="759381" y="1782622"/>
                  <a:pt x="640653" y="1714074"/>
                  <a:pt x="545666" y="1618502"/>
                </a:cubicBezTo>
                <a:lnTo>
                  <a:pt x="225892" y="1714876"/>
                </a:lnTo>
                <a:lnTo>
                  <a:pt x="108226" y="1511074"/>
                </a:lnTo>
                <a:lnTo>
                  <a:pt x="351576" y="1282328"/>
                </a:lnTo>
                <a:cubicBezTo>
                  <a:pt x="316301" y="1152281"/>
                  <a:pt x="316301" y="1015185"/>
                  <a:pt x="351576" y="885138"/>
                </a:cubicBezTo>
                <a:lnTo>
                  <a:pt x="108226" y="656392"/>
                </a:lnTo>
                <a:lnTo>
                  <a:pt x="225892" y="452590"/>
                </a:lnTo>
                <a:lnTo>
                  <a:pt x="545666" y="548964"/>
                </a:lnTo>
                <a:cubicBezTo>
                  <a:pt x="640653" y="453391"/>
                  <a:pt x="759381" y="384843"/>
                  <a:pt x="889643" y="350369"/>
                </a:cubicBezTo>
                <a:lnTo>
                  <a:pt x="966068" y="25249"/>
                </a:lnTo>
                <a:lnTo>
                  <a:pt x="1201398" y="25249"/>
                </a:lnTo>
                <a:lnTo>
                  <a:pt x="1277823" y="350369"/>
                </a:lnTo>
                <a:cubicBezTo>
                  <a:pt x="1408085" y="384844"/>
                  <a:pt x="1526813" y="453392"/>
                  <a:pt x="1621800" y="548964"/>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3766" tIns="587064" rIns="583766" bIns="587064" numCol="1" spcCol="1270" anchor="ctr" anchorCtr="0">
            <a:noAutofit/>
          </a:bodyPr>
          <a:lstStyle/>
          <a:p>
            <a:pPr lvl="0" algn="ctr" defTabSz="1333500">
              <a:lnSpc>
                <a:spcPct val="90000"/>
              </a:lnSpc>
              <a:spcBef>
                <a:spcPct val="0"/>
              </a:spcBef>
              <a:spcAft>
                <a:spcPct val="35000"/>
              </a:spcAft>
            </a:pPr>
            <a:endParaRPr lang="zh-CN" altLang="en-US" sz="3000" kern="1200"/>
          </a:p>
        </p:txBody>
      </p:sp>
      <p:sp>
        <p:nvSpPr>
          <p:cNvPr id="20" name="Freeform 17">
            <a:extLst>
              <a:ext uri="{FF2B5EF4-FFF2-40B4-BE49-F238E27FC236}">
                <a16:creationId xmlns:a16="http://schemas.microsoft.com/office/drawing/2014/main" xmlns="" id="{CF873506-7683-471E-A833-873B13985620}"/>
              </a:ext>
            </a:extLst>
          </p:cNvPr>
          <p:cNvSpPr>
            <a:spLocks noEditPoints="1"/>
          </p:cNvSpPr>
          <p:nvPr/>
        </p:nvSpPr>
        <p:spPr bwMode="auto">
          <a:xfrm>
            <a:off x="924227" y="2416769"/>
            <a:ext cx="312691" cy="448436"/>
          </a:xfrm>
          <a:custGeom>
            <a:avLst/>
            <a:gdLst>
              <a:gd name="T0" fmla="*/ 17 w 101"/>
              <a:gd name="T1" fmla="*/ 16 h 123"/>
              <a:gd name="T2" fmla="*/ 66 w 101"/>
              <a:gd name="T3" fmla="*/ 10 h 123"/>
              <a:gd name="T4" fmla="*/ 73 w 101"/>
              <a:gd name="T5" fmla="*/ 16 h 123"/>
              <a:gd name="T6" fmla="*/ 73 w 101"/>
              <a:gd name="T7" fmla="*/ 18 h 123"/>
              <a:gd name="T8" fmla="*/ 28 w 101"/>
              <a:gd name="T9" fmla="*/ 24 h 123"/>
              <a:gd name="T10" fmla="*/ 23 w 101"/>
              <a:gd name="T11" fmla="*/ 31 h 123"/>
              <a:gd name="T12" fmla="*/ 23 w 101"/>
              <a:gd name="T13" fmla="*/ 99 h 123"/>
              <a:gd name="T14" fmla="*/ 17 w 101"/>
              <a:gd name="T15" fmla="*/ 99 h 123"/>
              <a:gd name="T16" fmla="*/ 17 w 101"/>
              <a:gd name="T17" fmla="*/ 16 h 123"/>
              <a:gd name="T18" fmla="*/ 54 w 101"/>
              <a:gd name="T19" fmla="*/ 49 h 123"/>
              <a:gd name="T20" fmla="*/ 54 w 101"/>
              <a:gd name="T21" fmla="*/ 66 h 123"/>
              <a:gd name="T22" fmla="*/ 92 w 101"/>
              <a:gd name="T23" fmla="*/ 61 h 123"/>
              <a:gd name="T24" fmla="*/ 92 w 101"/>
              <a:gd name="T25" fmla="*/ 44 h 123"/>
              <a:gd name="T26" fmla="*/ 54 w 101"/>
              <a:gd name="T27" fmla="*/ 49 h 123"/>
              <a:gd name="T28" fmla="*/ 45 w 101"/>
              <a:gd name="T29" fmla="*/ 38 h 123"/>
              <a:gd name="T30" fmla="*/ 45 w 101"/>
              <a:gd name="T31" fmla="*/ 121 h 123"/>
              <a:gd name="T32" fmla="*/ 93 w 101"/>
              <a:gd name="T33" fmla="*/ 115 h 123"/>
              <a:gd name="T34" fmla="*/ 101 w 101"/>
              <a:gd name="T35" fmla="*/ 107 h 123"/>
              <a:gd name="T36" fmla="*/ 101 w 101"/>
              <a:gd name="T37" fmla="*/ 38 h 123"/>
              <a:gd name="T38" fmla="*/ 93 w 101"/>
              <a:gd name="T39" fmla="*/ 32 h 123"/>
              <a:gd name="T40" fmla="*/ 45 w 101"/>
              <a:gd name="T41" fmla="*/ 38 h 123"/>
              <a:gd name="T42" fmla="*/ 30 w 101"/>
              <a:gd name="T43" fmla="*/ 29 h 123"/>
              <a:gd name="T44" fmla="*/ 27 w 101"/>
              <a:gd name="T45" fmla="*/ 31 h 123"/>
              <a:gd name="T46" fmla="*/ 27 w 101"/>
              <a:gd name="T47" fmla="*/ 111 h 123"/>
              <a:gd name="T48" fmla="*/ 30 w 101"/>
              <a:gd name="T49" fmla="*/ 116 h 123"/>
              <a:gd name="T50" fmla="*/ 38 w 101"/>
              <a:gd name="T51" fmla="*/ 122 h 123"/>
              <a:gd name="T52" fmla="*/ 41 w 101"/>
              <a:gd name="T53" fmla="*/ 119 h 123"/>
              <a:gd name="T54" fmla="*/ 41 w 101"/>
              <a:gd name="T55" fmla="*/ 39 h 123"/>
              <a:gd name="T56" fmla="*/ 38 w 101"/>
              <a:gd name="T57" fmla="*/ 34 h 123"/>
              <a:gd name="T58" fmla="*/ 30 w 101"/>
              <a:gd name="T59" fmla="*/ 29 h 123"/>
              <a:gd name="T60" fmla="*/ 36 w 101"/>
              <a:gd name="T61" fmla="*/ 27 h 123"/>
              <a:gd name="T62" fmla="*/ 41 w 101"/>
              <a:gd name="T63" fmla="*/ 31 h 123"/>
              <a:gd name="T64" fmla="*/ 42 w 101"/>
              <a:gd name="T65" fmla="*/ 31 h 123"/>
              <a:gd name="T66" fmla="*/ 88 w 101"/>
              <a:gd name="T67" fmla="*/ 25 h 123"/>
              <a:gd name="T68" fmla="*/ 81 w 101"/>
              <a:gd name="T69" fmla="*/ 22 h 123"/>
              <a:gd name="T70" fmla="*/ 36 w 101"/>
              <a:gd name="T71" fmla="*/ 27 h 123"/>
              <a:gd name="T72" fmla="*/ 2 w 101"/>
              <a:gd name="T73" fmla="*/ 7 h 123"/>
              <a:gd name="T74" fmla="*/ 11 w 101"/>
              <a:gd name="T75" fmla="*/ 13 h 123"/>
              <a:gd name="T76" fmla="*/ 13 w 101"/>
              <a:gd name="T77" fmla="*/ 18 h 123"/>
              <a:gd name="T78" fmla="*/ 13 w 101"/>
              <a:gd name="T79" fmla="*/ 98 h 123"/>
              <a:gd name="T80" fmla="*/ 11 w 101"/>
              <a:gd name="T81" fmla="*/ 100 h 123"/>
              <a:gd name="T82" fmla="*/ 2 w 101"/>
              <a:gd name="T83" fmla="*/ 95 h 123"/>
              <a:gd name="T84" fmla="*/ 0 w 101"/>
              <a:gd name="T85" fmla="*/ 89 h 123"/>
              <a:gd name="T86" fmla="*/ 0 w 101"/>
              <a:gd name="T87" fmla="*/ 9 h 123"/>
              <a:gd name="T88" fmla="*/ 2 w 101"/>
              <a:gd name="T89" fmla="*/ 7 h 123"/>
              <a:gd name="T90" fmla="*/ 8 w 101"/>
              <a:gd name="T91" fmla="*/ 6 h 123"/>
              <a:gd name="T92" fmla="*/ 13 w 101"/>
              <a:gd name="T93" fmla="*/ 9 h 123"/>
              <a:gd name="T94" fmla="*/ 14 w 101"/>
              <a:gd name="T95" fmla="*/ 10 h 123"/>
              <a:gd name="T96" fmla="*/ 60 w 101"/>
              <a:gd name="T97" fmla="*/ 4 h 123"/>
              <a:gd name="T98" fmla="*/ 53 w 101"/>
              <a:gd name="T99" fmla="*/ 0 h 123"/>
              <a:gd name="T100" fmla="*/ 8 w 101"/>
              <a:gd name="T101" fmla="*/ 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1" h="123">
                <a:moveTo>
                  <a:pt x="17" y="16"/>
                </a:moveTo>
                <a:cubicBezTo>
                  <a:pt x="66" y="10"/>
                  <a:pt x="66" y="10"/>
                  <a:pt x="66" y="10"/>
                </a:cubicBezTo>
                <a:cubicBezTo>
                  <a:pt x="70" y="10"/>
                  <a:pt x="73" y="12"/>
                  <a:pt x="73" y="16"/>
                </a:cubicBezTo>
                <a:cubicBezTo>
                  <a:pt x="73" y="18"/>
                  <a:pt x="73" y="18"/>
                  <a:pt x="73" y="18"/>
                </a:cubicBezTo>
                <a:cubicBezTo>
                  <a:pt x="28" y="24"/>
                  <a:pt x="28" y="24"/>
                  <a:pt x="28" y="24"/>
                </a:cubicBezTo>
                <a:cubicBezTo>
                  <a:pt x="24" y="25"/>
                  <a:pt x="23" y="27"/>
                  <a:pt x="23" y="31"/>
                </a:cubicBezTo>
                <a:cubicBezTo>
                  <a:pt x="23" y="99"/>
                  <a:pt x="23" y="99"/>
                  <a:pt x="23" y="99"/>
                </a:cubicBezTo>
                <a:cubicBezTo>
                  <a:pt x="17" y="99"/>
                  <a:pt x="17" y="99"/>
                  <a:pt x="17" y="99"/>
                </a:cubicBezTo>
                <a:cubicBezTo>
                  <a:pt x="17" y="16"/>
                  <a:pt x="17" y="16"/>
                  <a:pt x="17" y="16"/>
                </a:cubicBezTo>
                <a:close/>
                <a:moveTo>
                  <a:pt x="54" y="49"/>
                </a:moveTo>
                <a:cubicBezTo>
                  <a:pt x="54" y="66"/>
                  <a:pt x="54" y="66"/>
                  <a:pt x="54" y="66"/>
                </a:cubicBezTo>
                <a:cubicBezTo>
                  <a:pt x="92" y="61"/>
                  <a:pt x="92" y="61"/>
                  <a:pt x="92" y="61"/>
                </a:cubicBezTo>
                <a:cubicBezTo>
                  <a:pt x="92" y="44"/>
                  <a:pt x="92" y="44"/>
                  <a:pt x="92" y="44"/>
                </a:cubicBezTo>
                <a:cubicBezTo>
                  <a:pt x="54" y="49"/>
                  <a:pt x="54" y="49"/>
                  <a:pt x="54" y="49"/>
                </a:cubicBezTo>
                <a:close/>
                <a:moveTo>
                  <a:pt x="45" y="38"/>
                </a:moveTo>
                <a:cubicBezTo>
                  <a:pt x="45" y="121"/>
                  <a:pt x="45" y="121"/>
                  <a:pt x="45" y="121"/>
                </a:cubicBezTo>
                <a:cubicBezTo>
                  <a:pt x="93" y="115"/>
                  <a:pt x="93" y="115"/>
                  <a:pt x="93" y="115"/>
                </a:cubicBezTo>
                <a:cubicBezTo>
                  <a:pt x="97" y="114"/>
                  <a:pt x="101" y="111"/>
                  <a:pt x="101" y="107"/>
                </a:cubicBezTo>
                <a:cubicBezTo>
                  <a:pt x="101" y="38"/>
                  <a:pt x="101" y="38"/>
                  <a:pt x="101" y="38"/>
                </a:cubicBezTo>
                <a:cubicBezTo>
                  <a:pt x="101" y="34"/>
                  <a:pt x="97" y="31"/>
                  <a:pt x="93" y="32"/>
                </a:cubicBezTo>
                <a:cubicBezTo>
                  <a:pt x="45" y="38"/>
                  <a:pt x="45" y="38"/>
                  <a:pt x="45" y="38"/>
                </a:cubicBezTo>
                <a:close/>
                <a:moveTo>
                  <a:pt x="30" y="29"/>
                </a:moveTo>
                <a:cubicBezTo>
                  <a:pt x="28" y="28"/>
                  <a:pt x="27" y="29"/>
                  <a:pt x="27" y="31"/>
                </a:cubicBezTo>
                <a:cubicBezTo>
                  <a:pt x="27" y="111"/>
                  <a:pt x="27" y="111"/>
                  <a:pt x="27" y="111"/>
                </a:cubicBezTo>
                <a:cubicBezTo>
                  <a:pt x="27" y="113"/>
                  <a:pt x="28" y="115"/>
                  <a:pt x="30" y="116"/>
                </a:cubicBezTo>
                <a:cubicBezTo>
                  <a:pt x="38" y="122"/>
                  <a:pt x="38" y="122"/>
                  <a:pt x="38" y="122"/>
                </a:cubicBezTo>
                <a:cubicBezTo>
                  <a:pt x="40" y="123"/>
                  <a:pt x="41" y="122"/>
                  <a:pt x="41" y="119"/>
                </a:cubicBezTo>
                <a:cubicBezTo>
                  <a:pt x="41" y="39"/>
                  <a:pt x="41" y="39"/>
                  <a:pt x="41" y="39"/>
                </a:cubicBezTo>
                <a:cubicBezTo>
                  <a:pt x="41" y="37"/>
                  <a:pt x="40" y="35"/>
                  <a:pt x="38" y="34"/>
                </a:cubicBezTo>
                <a:cubicBezTo>
                  <a:pt x="30" y="29"/>
                  <a:pt x="30" y="29"/>
                  <a:pt x="30" y="29"/>
                </a:cubicBezTo>
                <a:close/>
                <a:moveTo>
                  <a:pt x="36" y="27"/>
                </a:moveTo>
                <a:cubicBezTo>
                  <a:pt x="41" y="31"/>
                  <a:pt x="41" y="31"/>
                  <a:pt x="41" y="31"/>
                </a:cubicBezTo>
                <a:cubicBezTo>
                  <a:pt x="41" y="31"/>
                  <a:pt x="42" y="31"/>
                  <a:pt x="42" y="31"/>
                </a:cubicBezTo>
                <a:cubicBezTo>
                  <a:pt x="88" y="25"/>
                  <a:pt x="88" y="25"/>
                  <a:pt x="88" y="25"/>
                </a:cubicBezTo>
                <a:cubicBezTo>
                  <a:pt x="87" y="23"/>
                  <a:pt x="84" y="21"/>
                  <a:pt x="81" y="22"/>
                </a:cubicBezTo>
                <a:cubicBezTo>
                  <a:pt x="36" y="27"/>
                  <a:pt x="36" y="27"/>
                  <a:pt x="36" y="27"/>
                </a:cubicBezTo>
                <a:close/>
                <a:moveTo>
                  <a:pt x="2" y="7"/>
                </a:moveTo>
                <a:cubicBezTo>
                  <a:pt x="11" y="13"/>
                  <a:pt x="11" y="13"/>
                  <a:pt x="11" y="13"/>
                </a:cubicBezTo>
                <a:cubicBezTo>
                  <a:pt x="12" y="14"/>
                  <a:pt x="13" y="16"/>
                  <a:pt x="13" y="18"/>
                </a:cubicBezTo>
                <a:cubicBezTo>
                  <a:pt x="13" y="98"/>
                  <a:pt x="13" y="98"/>
                  <a:pt x="13" y="98"/>
                </a:cubicBezTo>
                <a:cubicBezTo>
                  <a:pt x="13" y="100"/>
                  <a:pt x="12" y="101"/>
                  <a:pt x="11" y="100"/>
                </a:cubicBezTo>
                <a:cubicBezTo>
                  <a:pt x="2" y="95"/>
                  <a:pt x="2" y="95"/>
                  <a:pt x="2" y="95"/>
                </a:cubicBezTo>
                <a:cubicBezTo>
                  <a:pt x="1" y="94"/>
                  <a:pt x="0" y="92"/>
                  <a:pt x="0" y="89"/>
                </a:cubicBezTo>
                <a:cubicBezTo>
                  <a:pt x="0" y="9"/>
                  <a:pt x="0" y="9"/>
                  <a:pt x="0" y="9"/>
                </a:cubicBezTo>
                <a:cubicBezTo>
                  <a:pt x="0" y="7"/>
                  <a:pt x="1" y="6"/>
                  <a:pt x="2" y="7"/>
                </a:cubicBezTo>
                <a:close/>
                <a:moveTo>
                  <a:pt x="8" y="6"/>
                </a:moveTo>
                <a:cubicBezTo>
                  <a:pt x="13" y="9"/>
                  <a:pt x="13" y="9"/>
                  <a:pt x="13" y="9"/>
                </a:cubicBezTo>
                <a:cubicBezTo>
                  <a:pt x="14" y="9"/>
                  <a:pt x="14" y="9"/>
                  <a:pt x="14" y="10"/>
                </a:cubicBezTo>
                <a:cubicBezTo>
                  <a:pt x="60" y="4"/>
                  <a:pt x="60" y="4"/>
                  <a:pt x="60" y="4"/>
                </a:cubicBezTo>
                <a:cubicBezTo>
                  <a:pt x="59" y="1"/>
                  <a:pt x="56" y="0"/>
                  <a:pt x="53" y="0"/>
                </a:cubicBezTo>
                <a:lnTo>
                  <a:pt x="8" y="6"/>
                </a:lnTo>
                <a:close/>
              </a:path>
            </a:pathLst>
          </a:custGeom>
          <a:solidFill>
            <a:schemeClr val="bg1"/>
          </a:solidFill>
          <a:ln>
            <a:noFill/>
          </a:ln>
        </p:spPr>
        <p:txBody>
          <a:bodyPr vert="horz" wrap="square" lIns="91440" tIns="45720" rIns="91440" bIns="45720" numCol="1" anchor="t" anchorCtr="0" compatLnSpc="1"/>
          <a:lstStyle/>
          <a:p>
            <a:endParaRPr lang="zh-CN" altLang="en-US" dirty="0"/>
          </a:p>
        </p:txBody>
      </p:sp>
      <p:sp>
        <p:nvSpPr>
          <p:cNvPr id="21" name="文本框 20">
            <a:extLst>
              <a:ext uri="{FF2B5EF4-FFF2-40B4-BE49-F238E27FC236}">
                <a16:creationId xmlns:a16="http://schemas.microsoft.com/office/drawing/2014/main" xmlns="" id="{AD310E02-C414-4E74-94B2-2ED4BE11EF3C}"/>
              </a:ext>
            </a:extLst>
          </p:cNvPr>
          <p:cNvSpPr txBox="1"/>
          <p:nvPr/>
        </p:nvSpPr>
        <p:spPr>
          <a:xfrm>
            <a:off x="1986894" y="2238439"/>
            <a:ext cx="8761212" cy="826637"/>
          </a:xfrm>
          <a:prstGeom prst="rect">
            <a:avLst/>
          </a:prstGeom>
          <a:noFill/>
        </p:spPr>
        <p:txBody>
          <a:bodyPr wrap="square" rtlCol="0">
            <a:spAutoFit/>
          </a:bodyPr>
          <a:lstStyle>
            <a:defPPr>
              <a:defRPr lang="zh-CN"/>
            </a:defPPr>
            <a:lvl1pPr>
              <a:lnSpc>
                <a:spcPct val="125000"/>
              </a:lnSpc>
              <a:defRPr>
                <a:latin typeface="微软雅黑" pitchFamily="34" charset="-122"/>
                <a:ea typeface="微软雅黑" pitchFamily="34" charset="-122"/>
              </a:defRPr>
            </a:lvl1pPr>
          </a:lstStyle>
          <a:p>
            <a:r>
              <a:rPr lang="en-US" altLang="zh-CN" sz="2000" b="1" dirty="0">
                <a:solidFill>
                  <a:schemeClr val="tx1">
                    <a:lumMod val="95000"/>
                    <a:lumOff val="5000"/>
                  </a:schemeClr>
                </a:solidFill>
              </a:rPr>
              <a:t>P2</a:t>
            </a:r>
            <a:r>
              <a:rPr lang="zh-CN" altLang="en-US" sz="2000" b="1" dirty="0">
                <a:solidFill>
                  <a:schemeClr val="tx1">
                    <a:lumMod val="95000"/>
                    <a:lumOff val="5000"/>
                  </a:schemeClr>
                </a:solidFill>
              </a:rPr>
              <a:t>：基于域间不变几何图自适应半监督模型</a:t>
            </a:r>
            <a:r>
              <a:rPr lang="zh-CN" altLang="en-US" sz="2000" dirty="0">
                <a:solidFill>
                  <a:schemeClr val="tx1">
                    <a:lumMod val="95000"/>
                    <a:lumOff val="5000"/>
                  </a:schemeClr>
                </a:solidFill>
              </a:rPr>
              <a:t>的建立</a:t>
            </a:r>
            <a:r>
              <a:rPr lang="zh-CN" altLang="en-US" sz="2000" dirty="0"/>
              <a:t>，在</a:t>
            </a:r>
            <a:r>
              <a:rPr lang="en-US" altLang="zh-CN" sz="2000" dirty="0"/>
              <a:t>Reuters-2158</a:t>
            </a:r>
            <a:r>
              <a:rPr lang="zh-CN" altLang="en-US" sz="2000" dirty="0"/>
              <a:t>文本库和</a:t>
            </a:r>
            <a:r>
              <a:rPr lang="en-US" altLang="zh-CN" sz="2000" dirty="0"/>
              <a:t>Office, Caltech-256</a:t>
            </a:r>
            <a:r>
              <a:rPr lang="zh-CN" altLang="en-US" sz="2000" dirty="0"/>
              <a:t>图片库上验证，已撰写一篇会议论文（在审）。</a:t>
            </a:r>
          </a:p>
        </p:txBody>
      </p:sp>
    </p:spTree>
  </p:cSld>
  <p:clrMapOvr>
    <a:masterClrMapping/>
  </p:clrMapOvr>
  <p:transition spd="slow" advTm="30929">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8" fill="hold" grpId="0" nodeType="withEffect">
                                  <p:stCondLst>
                                    <p:cond delay="600"/>
                                  </p:stCondLst>
                                  <p:childTnLst>
                                    <p:set>
                                      <p:cBhvr>
                                        <p:cTn id="16" dur="1" fill="hold">
                                          <p:stCondLst>
                                            <p:cond delay="0"/>
                                          </p:stCondLst>
                                        </p:cTn>
                                        <p:tgtEl>
                                          <p:spTgt spid="46"/>
                                        </p:tgtEl>
                                        <p:attrNameLst>
                                          <p:attrName>style.visibility</p:attrName>
                                        </p:attrNameLst>
                                      </p:cBhvr>
                                      <p:to>
                                        <p:strVal val="visible"/>
                                      </p:to>
                                    </p:set>
                                    <p:animEffect transition="in" filter="wipe(left)">
                                      <p:cBhvr>
                                        <p:cTn id="17" dur="500"/>
                                        <p:tgtEl>
                                          <p:spTgt spid="46"/>
                                        </p:tgtEl>
                                      </p:cBhvr>
                                    </p:animEffect>
                                  </p:childTnLst>
                                </p:cTn>
                              </p:par>
                              <p:par>
                                <p:cTn id="18" presetID="22" presetClass="entr" presetSubtype="2" fill="hold" grpId="0" nodeType="withEffect">
                                  <p:stCondLst>
                                    <p:cond delay="1700"/>
                                  </p:stCondLst>
                                  <p:childTnLst>
                                    <p:set>
                                      <p:cBhvr>
                                        <p:cTn id="19" dur="1" fill="hold">
                                          <p:stCondLst>
                                            <p:cond delay="0"/>
                                          </p:stCondLst>
                                        </p:cTn>
                                        <p:tgtEl>
                                          <p:spTgt spid="47"/>
                                        </p:tgtEl>
                                        <p:attrNameLst>
                                          <p:attrName>style.visibility</p:attrName>
                                        </p:attrNameLst>
                                      </p:cBhvr>
                                      <p:to>
                                        <p:strVal val="visible"/>
                                      </p:to>
                                    </p:set>
                                    <p:animEffect transition="in" filter="wipe(right)">
                                      <p:cBhvr>
                                        <p:cTn id="20" dur="500"/>
                                        <p:tgtEl>
                                          <p:spTgt spid="47"/>
                                        </p:tgtEl>
                                      </p:cBhvr>
                                    </p:animEffect>
                                  </p:childTnLst>
                                </p:cTn>
                              </p:par>
                              <p:par>
                                <p:cTn id="21" presetID="22" presetClass="entr" presetSubtype="8" fill="hold" grpId="0" nodeType="withEffect">
                                  <p:stCondLst>
                                    <p:cond delay="2800"/>
                                  </p:stCondLst>
                                  <p:childTnLst>
                                    <p:set>
                                      <p:cBhvr>
                                        <p:cTn id="22" dur="1" fill="hold">
                                          <p:stCondLst>
                                            <p:cond delay="0"/>
                                          </p:stCondLst>
                                        </p:cTn>
                                        <p:tgtEl>
                                          <p:spTgt spid="48"/>
                                        </p:tgtEl>
                                        <p:attrNameLst>
                                          <p:attrName>style.visibility</p:attrName>
                                        </p:attrNameLst>
                                      </p:cBhvr>
                                      <p:to>
                                        <p:strVal val="visible"/>
                                      </p:to>
                                    </p:set>
                                    <p:animEffect transition="in" filter="wipe(left)">
                                      <p:cBhvr>
                                        <p:cTn id="23" dur="500"/>
                                        <p:tgtEl>
                                          <p:spTgt spid="48"/>
                                        </p:tgtEl>
                                      </p:cBhvr>
                                    </p:animEffect>
                                  </p:childTnLst>
                                </p:cTn>
                              </p:par>
                              <p:par>
                                <p:cTn id="24" presetID="22" presetClass="entr" presetSubtype="2" fill="hold" grpId="0" nodeType="withEffect">
                                  <p:stCondLst>
                                    <p:cond delay="1700"/>
                                  </p:stCondLst>
                                  <p:childTnLst>
                                    <p:set>
                                      <p:cBhvr>
                                        <p:cTn id="25" dur="1" fill="hold">
                                          <p:stCondLst>
                                            <p:cond delay="0"/>
                                          </p:stCondLst>
                                        </p:cTn>
                                        <p:tgtEl>
                                          <p:spTgt spid="21"/>
                                        </p:tgtEl>
                                        <p:attrNameLst>
                                          <p:attrName>style.visibility</p:attrName>
                                        </p:attrNameLst>
                                      </p:cBhvr>
                                      <p:to>
                                        <p:strVal val="visible"/>
                                      </p:to>
                                    </p:set>
                                    <p:animEffect transition="in" filter="wipe(right)">
                                      <p:cBhvr>
                                        <p:cTn id="2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6" grpId="0"/>
      <p:bldP spid="47" grpId="0"/>
      <p:bldP spid="48" grpId="0"/>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任意多边形 23"/>
          <p:cNvSpPr/>
          <p:nvPr/>
        </p:nvSpPr>
        <p:spPr>
          <a:xfrm>
            <a:off x="6738645" y="1758463"/>
            <a:ext cx="5453355" cy="5099538"/>
          </a:xfrm>
          <a:custGeom>
            <a:avLst/>
            <a:gdLst>
              <a:gd name="connsiteX0" fmla="*/ 3367134 w 6912464"/>
              <a:gd name="connsiteY0" fmla="*/ 0 h 6072033"/>
              <a:gd name="connsiteX1" fmla="*/ 6909205 w 6912464"/>
              <a:gd name="connsiteY1" fmla="*/ 10447 h 6072033"/>
              <a:gd name="connsiteX2" fmla="*/ 6912464 w 6912464"/>
              <a:gd name="connsiteY2" fmla="*/ 6072033 h 6072033"/>
              <a:gd name="connsiteX3" fmla="*/ 0 w 6912464"/>
              <a:gd name="connsiteY3" fmla="*/ 6072033 h 6072033"/>
            </a:gdLst>
            <a:ahLst/>
            <a:cxnLst>
              <a:cxn ang="0">
                <a:pos x="connsiteX0" y="connsiteY0"/>
              </a:cxn>
              <a:cxn ang="0">
                <a:pos x="connsiteX1" y="connsiteY1"/>
              </a:cxn>
              <a:cxn ang="0">
                <a:pos x="connsiteX2" y="connsiteY2"/>
              </a:cxn>
              <a:cxn ang="0">
                <a:pos x="connsiteX3" y="connsiteY3"/>
              </a:cxn>
            </a:cxnLst>
            <a:rect l="l" t="t" r="r" b="b"/>
            <a:pathLst>
              <a:path w="6912464" h="6072033">
                <a:moveTo>
                  <a:pt x="3367134" y="0"/>
                </a:moveTo>
                <a:lnTo>
                  <a:pt x="6909205" y="10447"/>
                </a:lnTo>
                <a:lnTo>
                  <a:pt x="6912464" y="6072033"/>
                </a:lnTo>
                <a:lnTo>
                  <a:pt x="0" y="607203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52872" y="383540"/>
            <a:ext cx="3962206" cy="923330"/>
          </a:xfrm>
          <a:prstGeom prst="rect">
            <a:avLst/>
          </a:prstGeom>
          <a:noFill/>
        </p:spPr>
        <p:txBody>
          <a:bodyPr wrap="square" rtlCol="0">
            <a:spAutoFit/>
          </a:bodyPr>
          <a:lstStyle/>
          <a:p>
            <a:pPr algn="ctr"/>
            <a:r>
              <a:rPr lang="en-US" altLang="zh-CN" sz="5400" b="1" u="sng" dirty="0">
                <a:solidFill>
                  <a:schemeClr val="accent1"/>
                </a:solidFill>
                <a:latin typeface="Times New Roman" pitchFamily="18" charset="0"/>
                <a:ea typeface="微软雅黑" pitchFamily="34" charset="-122"/>
                <a:cs typeface="Times New Roman" pitchFamily="18" charset="0"/>
              </a:rPr>
              <a:t>CONTENT</a:t>
            </a:r>
            <a:endParaRPr lang="zh-CN" altLang="en-US" sz="5400" b="1" u="sng" dirty="0">
              <a:solidFill>
                <a:schemeClr val="accent1"/>
              </a:solidFill>
              <a:latin typeface="Times New Roman" pitchFamily="18" charset="0"/>
              <a:ea typeface="微软雅黑" pitchFamily="34" charset="-122"/>
              <a:cs typeface="Times New Roman" pitchFamily="18" charset="0"/>
            </a:endParaRPr>
          </a:p>
        </p:txBody>
      </p:sp>
      <p:sp>
        <p:nvSpPr>
          <p:cNvPr id="26" name="文本框 25"/>
          <p:cNvSpPr txBox="1"/>
          <p:nvPr/>
        </p:nvSpPr>
        <p:spPr>
          <a:xfrm>
            <a:off x="3914904" y="1577595"/>
            <a:ext cx="3669312"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itchFamily="34" charset="-122"/>
                <a:ea typeface="微软雅黑" pitchFamily="34" charset="-122"/>
              </a:rPr>
              <a:t>研究背景及意义</a:t>
            </a:r>
            <a:endParaRPr lang="en-US" altLang="zh-CN" sz="2400" b="1" dirty="0">
              <a:solidFill>
                <a:schemeClr val="tx1">
                  <a:lumMod val="95000"/>
                  <a:lumOff val="5000"/>
                </a:schemeClr>
              </a:solidFill>
              <a:latin typeface="微软雅黑" pitchFamily="34" charset="-122"/>
              <a:ea typeface="微软雅黑" pitchFamily="34" charset="-122"/>
            </a:endParaRPr>
          </a:p>
        </p:txBody>
      </p:sp>
      <p:sp>
        <p:nvSpPr>
          <p:cNvPr id="27" name="文本框 26"/>
          <p:cNvSpPr txBox="1"/>
          <p:nvPr/>
        </p:nvSpPr>
        <p:spPr>
          <a:xfrm>
            <a:off x="2899617" y="1300614"/>
            <a:ext cx="1015288" cy="923330"/>
          </a:xfrm>
          <a:prstGeom prst="rect">
            <a:avLst/>
          </a:prstGeom>
          <a:noFill/>
        </p:spPr>
        <p:txBody>
          <a:bodyPr wrap="square" rtlCol="0">
            <a:spAutoFit/>
          </a:bodyPr>
          <a:lstStyle/>
          <a:p>
            <a:pPr algn="ctr"/>
            <a:r>
              <a:rPr lang="en-US" altLang="zh-CN" sz="5400" b="1" u="sng" dirty="0">
                <a:solidFill>
                  <a:schemeClr val="accent1"/>
                </a:solidFill>
                <a:latin typeface="Times New Roman" pitchFamily="18" charset="0"/>
                <a:ea typeface="微软雅黑" pitchFamily="34" charset="-122"/>
                <a:cs typeface="Times New Roman" pitchFamily="18" charset="0"/>
              </a:rPr>
              <a:t>01</a:t>
            </a:r>
            <a:endParaRPr lang="zh-CN" altLang="en-US" sz="5400" b="1" u="sng" dirty="0">
              <a:solidFill>
                <a:schemeClr val="accent1"/>
              </a:solidFill>
              <a:latin typeface="Times New Roman" pitchFamily="18" charset="0"/>
              <a:ea typeface="微软雅黑" pitchFamily="34" charset="-122"/>
              <a:cs typeface="Times New Roman" pitchFamily="18" charset="0"/>
            </a:endParaRPr>
          </a:p>
        </p:txBody>
      </p:sp>
      <p:sp>
        <p:nvSpPr>
          <p:cNvPr id="40" name="文本框 39"/>
          <p:cNvSpPr txBox="1"/>
          <p:nvPr/>
        </p:nvSpPr>
        <p:spPr>
          <a:xfrm>
            <a:off x="2421960" y="3629378"/>
            <a:ext cx="3669312"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itchFamily="34" charset="-122"/>
                <a:ea typeface="微软雅黑" pitchFamily="34" charset="-122"/>
              </a:rPr>
              <a:t>研究目标及内容</a:t>
            </a:r>
            <a:endParaRPr lang="en-US" altLang="zh-CN" sz="2400" b="1" dirty="0">
              <a:solidFill>
                <a:schemeClr val="tx1">
                  <a:lumMod val="95000"/>
                  <a:lumOff val="5000"/>
                </a:schemeClr>
              </a:solidFill>
              <a:latin typeface="微软雅黑" pitchFamily="34" charset="-122"/>
              <a:ea typeface="微软雅黑" pitchFamily="34" charset="-122"/>
            </a:endParaRPr>
          </a:p>
        </p:txBody>
      </p:sp>
      <p:sp>
        <p:nvSpPr>
          <p:cNvPr id="41" name="文本框 40"/>
          <p:cNvSpPr txBox="1"/>
          <p:nvPr/>
        </p:nvSpPr>
        <p:spPr>
          <a:xfrm>
            <a:off x="1406673" y="3352397"/>
            <a:ext cx="1015288" cy="923330"/>
          </a:xfrm>
          <a:prstGeom prst="rect">
            <a:avLst/>
          </a:prstGeom>
          <a:noFill/>
        </p:spPr>
        <p:txBody>
          <a:bodyPr wrap="square" rtlCol="0">
            <a:spAutoFit/>
          </a:bodyPr>
          <a:lstStyle/>
          <a:p>
            <a:pPr algn="ctr"/>
            <a:r>
              <a:rPr lang="en-US" altLang="zh-CN" sz="5400" b="1" u="sng" dirty="0">
                <a:solidFill>
                  <a:schemeClr val="accent1"/>
                </a:solidFill>
                <a:latin typeface="Times New Roman" pitchFamily="18" charset="0"/>
                <a:ea typeface="微软雅黑" pitchFamily="34" charset="-122"/>
                <a:cs typeface="Times New Roman" pitchFamily="18" charset="0"/>
              </a:rPr>
              <a:t>03</a:t>
            </a:r>
            <a:endParaRPr lang="zh-CN" altLang="en-US" sz="5400" b="1" u="sng" dirty="0">
              <a:solidFill>
                <a:schemeClr val="accent1"/>
              </a:solidFill>
              <a:latin typeface="Times New Roman" pitchFamily="18" charset="0"/>
              <a:ea typeface="微软雅黑" pitchFamily="34" charset="-122"/>
              <a:cs typeface="Times New Roman" pitchFamily="18" charset="0"/>
            </a:endParaRPr>
          </a:p>
        </p:txBody>
      </p:sp>
      <p:sp>
        <p:nvSpPr>
          <p:cNvPr id="43" name="文本框 42"/>
          <p:cNvSpPr txBox="1"/>
          <p:nvPr/>
        </p:nvSpPr>
        <p:spPr>
          <a:xfrm>
            <a:off x="1808248" y="4740385"/>
            <a:ext cx="3669312"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itchFamily="34" charset="-122"/>
                <a:ea typeface="微软雅黑" pitchFamily="34" charset="-122"/>
              </a:rPr>
              <a:t>实验方案及可行性分析</a:t>
            </a:r>
            <a:endParaRPr lang="en-US" altLang="zh-CN" sz="2400" b="1" dirty="0">
              <a:solidFill>
                <a:schemeClr val="tx1">
                  <a:lumMod val="95000"/>
                  <a:lumOff val="5000"/>
                </a:schemeClr>
              </a:solidFill>
              <a:latin typeface="微软雅黑" pitchFamily="34" charset="-122"/>
              <a:ea typeface="微软雅黑" pitchFamily="34" charset="-122"/>
            </a:endParaRPr>
          </a:p>
        </p:txBody>
      </p:sp>
      <p:sp>
        <p:nvSpPr>
          <p:cNvPr id="44" name="文本框 43"/>
          <p:cNvSpPr txBox="1"/>
          <p:nvPr/>
        </p:nvSpPr>
        <p:spPr>
          <a:xfrm>
            <a:off x="784168" y="4463403"/>
            <a:ext cx="1015288" cy="923330"/>
          </a:xfrm>
          <a:prstGeom prst="rect">
            <a:avLst/>
          </a:prstGeom>
          <a:noFill/>
        </p:spPr>
        <p:txBody>
          <a:bodyPr wrap="square" rtlCol="0">
            <a:spAutoFit/>
          </a:bodyPr>
          <a:lstStyle/>
          <a:p>
            <a:pPr algn="ctr"/>
            <a:r>
              <a:rPr lang="en-US" altLang="zh-CN" sz="5400" b="1" u="sng" dirty="0">
                <a:solidFill>
                  <a:schemeClr val="accent1"/>
                </a:solidFill>
                <a:latin typeface="Times New Roman" pitchFamily="18" charset="0"/>
                <a:ea typeface="微软雅黑" pitchFamily="34" charset="-122"/>
                <a:cs typeface="Times New Roman" pitchFamily="18" charset="0"/>
              </a:rPr>
              <a:t>04</a:t>
            </a:r>
            <a:endParaRPr lang="zh-CN" altLang="en-US" sz="5400" b="1" u="sng" dirty="0">
              <a:solidFill>
                <a:schemeClr val="accent1"/>
              </a:solidFill>
              <a:latin typeface="Times New Roman" pitchFamily="18" charset="0"/>
              <a:ea typeface="微软雅黑" pitchFamily="34" charset="-122"/>
              <a:cs typeface="Times New Roman" pitchFamily="18" charset="0"/>
            </a:endParaRPr>
          </a:p>
        </p:txBody>
      </p:sp>
      <p:sp>
        <p:nvSpPr>
          <p:cNvPr id="46" name="文本框 45"/>
          <p:cNvSpPr txBox="1"/>
          <p:nvPr/>
        </p:nvSpPr>
        <p:spPr>
          <a:xfrm>
            <a:off x="1238497" y="5789844"/>
            <a:ext cx="3669312"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itchFamily="34" charset="-122"/>
                <a:ea typeface="微软雅黑" pitchFamily="34" charset="-122"/>
              </a:rPr>
              <a:t>课题进度安排及预期成果</a:t>
            </a:r>
            <a:endParaRPr lang="en-US" altLang="zh-CN" sz="2400" b="1" dirty="0">
              <a:solidFill>
                <a:schemeClr val="tx1">
                  <a:lumMod val="95000"/>
                  <a:lumOff val="5000"/>
                </a:schemeClr>
              </a:solidFill>
              <a:latin typeface="微软雅黑" pitchFamily="34" charset="-122"/>
              <a:ea typeface="微软雅黑" pitchFamily="34" charset="-122"/>
            </a:endParaRPr>
          </a:p>
        </p:txBody>
      </p:sp>
      <p:sp>
        <p:nvSpPr>
          <p:cNvPr id="47" name="文本框 46"/>
          <p:cNvSpPr txBox="1"/>
          <p:nvPr/>
        </p:nvSpPr>
        <p:spPr>
          <a:xfrm>
            <a:off x="214418" y="5504071"/>
            <a:ext cx="1015288" cy="923330"/>
          </a:xfrm>
          <a:prstGeom prst="rect">
            <a:avLst/>
          </a:prstGeom>
          <a:noFill/>
        </p:spPr>
        <p:txBody>
          <a:bodyPr wrap="square" rtlCol="0">
            <a:spAutoFit/>
          </a:bodyPr>
          <a:lstStyle/>
          <a:p>
            <a:pPr algn="ctr"/>
            <a:r>
              <a:rPr lang="en-US" altLang="zh-CN" sz="5400" b="1" u="sng" dirty="0">
                <a:solidFill>
                  <a:schemeClr val="accent1"/>
                </a:solidFill>
                <a:latin typeface="Times New Roman" pitchFamily="18" charset="0"/>
                <a:ea typeface="微软雅黑" pitchFamily="34" charset="-122"/>
                <a:cs typeface="Times New Roman" pitchFamily="18" charset="0"/>
              </a:rPr>
              <a:t>05</a:t>
            </a:r>
            <a:endParaRPr lang="zh-CN" altLang="en-US" sz="5400" b="1" u="sng" dirty="0">
              <a:solidFill>
                <a:schemeClr val="accent1"/>
              </a:solidFill>
              <a:latin typeface="Times New Roman" pitchFamily="18" charset="0"/>
              <a:ea typeface="微软雅黑" pitchFamily="34" charset="-122"/>
              <a:cs typeface="Times New Roman" pitchFamily="18" charset="0"/>
            </a:endParaRPr>
          </a:p>
        </p:txBody>
      </p:sp>
      <p:sp>
        <p:nvSpPr>
          <p:cNvPr id="14" name="文本框 39"/>
          <p:cNvSpPr txBox="1"/>
          <p:nvPr/>
        </p:nvSpPr>
        <p:spPr>
          <a:xfrm>
            <a:off x="3224991" y="2577233"/>
            <a:ext cx="3669312"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itchFamily="34" charset="-122"/>
                <a:ea typeface="微软雅黑" pitchFamily="34" charset="-122"/>
              </a:rPr>
              <a:t>国内外研究现状</a:t>
            </a:r>
            <a:endParaRPr lang="en-US" altLang="zh-CN" sz="2400" b="1" dirty="0">
              <a:solidFill>
                <a:schemeClr val="tx1">
                  <a:lumMod val="95000"/>
                  <a:lumOff val="5000"/>
                </a:schemeClr>
              </a:solidFill>
              <a:latin typeface="微软雅黑" pitchFamily="34" charset="-122"/>
              <a:ea typeface="微软雅黑" pitchFamily="34" charset="-122"/>
            </a:endParaRPr>
          </a:p>
        </p:txBody>
      </p:sp>
      <p:sp>
        <p:nvSpPr>
          <p:cNvPr id="15" name="文本框 40"/>
          <p:cNvSpPr txBox="1"/>
          <p:nvPr/>
        </p:nvSpPr>
        <p:spPr>
          <a:xfrm>
            <a:off x="2174535" y="2317836"/>
            <a:ext cx="1015288" cy="923330"/>
          </a:xfrm>
          <a:prstGeom prst="rect">
            <a:avLst/>
          </a:prstGeom>
          <a:noFill/>
        </p:spPr>
        <p:txBody>
          <a:bodyPr wrap="square" rtlCol="0">
            <a:spAutoFit/>
          </a:bodyPr>
          <a:lstStyle/>
          <a:p>
            <a:pPr algn="ctr"/>
            <a:r>
              <a:rPr lang="en-US" altLang="zh-CN" sz="5400" b="1" u="sng" dirty="0">
                <a:solidFill>
                  <a:schemeClr val="accent1"/>
                </a:solidFill>
                <a:latin typeface="Times New Roman" pitchFamily="18" charset="0"/>
                <a:ea typeface="微软雅黑" pitchFamily="34" charset="-122"/>
                <a:cs typeface="Times New Roman" pitchFamily="18" charset="0"/>
              </a:rPr>
              <a:t>02</a:t>
            </a:r>
            <a:endParaRPr lang="zh-CN" altLang="en-US" sz="5400" b="1" u="sng" dirty="0">
              <a:solidFill>
                <a:schemeClr val="accent1"/>
              </a:solidFill>
              <a:latin typeface="Times New Roman" pitchFamily="18" charset="0"/>
              <a:ea typeface="微软雅黑" pitchFamily="34" charset="-122"/>
              <a:cs typeface="Times New Roman" pitchFamily="18" charset="0"/>
            </a:endParaRPr>
          </a:p>
        </p:txBody>
      </p:sp>
    </p:spTree>
  </p:cSld>
  <p:clrMapOvr>
    <a:masterClrMapping/>
  </p:clrMapOvr>
  <p:transition spd="slow" advTm="2156">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40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par>
                                <p:cTn id="12" presetID="22" presetClass="entr" presetSubtype="8" fill="hold" grpId="0" nodeType="withEffect">
                                  <p:stCondLst>
                                    <p:cond delay="500"/>
                                  </p:stCondLst>
                                  <p:childTnLst>
                                    <p:set>
                                      <p:cBhvr>
                                        <p:cTn id="13" dur="1" fill="hold">
                                          <p:stCondLst>
                                            <p:cond delay="0"/>
                                          </p:stCondLst>
                                        </p:cTn>
                                        <p:tgtEl>
                                          <p:spTgt spid="26"/>
                                        </p:tgtEl>
                                        <p:attrNameLst>
                                          <p:attrName>style.visibility</p:attrName>
                                        </p:attrNameLst>
                                      </p:cBhvr>
                                      <p:to>
                                        <p:strVal val="visible"/>
                                      </p:to>
                                    </p:set>
                                    <p:animEffect transition="in" filter="wipe(left)">
                                      <p:cBhvr>
                                        <p:cTn id="14" dur="500"/>
                                        <p:tgtEl>
                                          <p:spTgt spid="26"/>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22" presetClass="entr" presetSubtype="8" fill="hold" grpId="0" nodeType="withEffect">
                                  <p:stCondLst>
                                    <p:cond delay="50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par>
                                <p:cTn id="21" presetID="10" presetClass="entr" presetSubtype="0" fill="hold" grpId="0" nodeType="withEffect">
                                  <p:stCondLst>
                                    <p:cond delay="100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500"/>
                                        <p:tgtEl>
                                          <p:spTgt spid="41"/>
                                        </p:tgtEl>
                                      </p:cBhvr>
                                    </p:animEffect>
                                  </p:childTnLst>
                                </p:cTn>
                              </p:par>
                              <p:par>
                                <p:cTn id="24" presetID="22" presetClass="entr" presetSubtype="8" fill="hold" grpId="0" nodeType="withEffect">
                                  <p:stCondLst>
                                    <p:cond delay="1000"/>
                                  </p:stCondLst>
                                  <p:childTnLst>
                                    <p:set>
                                      <p:cBhvr>
                                        <p:cTn id="25" dur="1" fill="hold">
                                          <p:stCondLst>
                                            <p:cond delay="0"/>
                                          </p:stCondLst>
                                        </p:cTn>
                                        <p:tgtEl>
                                          <p:spTgt spid="40"/>
                                        </p:tgtEl>
                                        <p:attrNameLst>
                                          <p:attrName>style.visibility</p:attrName>
                                        </p:attrNameLst>
                                      </p:cBhvr>
                                      <p:to>
                                        <p:strVal val="visible"/>
                                      </p:to>
                                    </p:set>
                                    <p:animEffect transition="in" filter="wipe(left)">
                                      <p:cBhvr>
                                        <p:cTn id="26" dur="500"/>
                                        <p:tgtEl>
                                          <p:spTgt spid="40"/>
                                        </p:tgtEl>
                                      </p:cBhvr>
                                    </p:animEffect>
                                  </p:childTnLst>
                                </p:cTn>
                              </p:par>
                              <p:par>
                                <p:cTn id="27" presetID="10" presetClass="entr" presetSubtype="0" fill="hold" grpId="0" nodeType="withEffect">
                                  <p:stCondLst>
                                    <p:cond delay="1500"/>
                                  </p:stCondLst>
                                  <p:childTnLst>
                                    <p:set>
                                      <p:cBhvr>
                                        <p:cTn id="28" dur="1" fill="hold">
                                          <p:stCondLst>
                                            <p:cond delay="0"/>
                                          </p:stCondLst>
                                        </p:cTn>
                                        <p:tgtEl>
                                          <p:spTgt spid="44"/>
                                        </p:tgtEl>
                                        <p:attrNameLst>
                                          <p:attrName>style.visibility</p:attrName>
                                        </p:attrNameLst>
                                      </p:cBhvr>
                                      <p:to>
                                        <p:strVal val="visible"/>
                                      </p:to>
                                    </p:set>
                                    <p:animEffect transition="in" filter="fade">
                                      <p:cBhvr>
                                        <p:cTn id="29" dur="500"/>
                                        <p:tgtEl>
                                          <p:spTgt spid="44"/>
                                        </p:tgtEl>
                                      </p:cBhvr>
                                    </p:animEffect>
                                  </p:childTnLst>
                                </p:cTn>
                              </p:par>
                              <p:par>
                                <p:cTn id="30" presetID="22" presetClass="entr" presetSubtype="8" fill="hold" grpId="0" nodeType="withEffect">
                                  <p:stCondLst>
                                    <p:cond delay="1500"/>
                                  </p:stCondLst>
                                  <p:childTnLst>
                                    <p:set>
                                      <p:cBhvr>
                                        <p:cTn id="31" dur="1" fill="hold">
                                          <p:stCondLst>
                                            <p:cond delay="0"/>
                                          </p:stCondLst>
                                        </p:cTn>
                                        <p:tgtEl>
                                          <p:spTgt spid="43"/>
                                        </p:tgtEl>
                                        <p:attrNameLst>
                                          <p:attrName>style.visibility</p:attrName>
                                        </p:attrNameLst>
                                      </p:cBhvr>
                                      <p:to>
                                        <p:strVal val="visible"/>
                                      </p:to>
                                    </p:set>
                                    <p:animEffect transition="in" filter="wipe(left)">
                                      <p:cBhvr>
                                        <p:cTn id="32" dur="500"/>
                                        <p:tgtEl>
                                          <p:spTgt spid="43"/>
                                        </p:tgtEl>
                                      </p:cBhvr>
                                    </p:animEffect>
                                  </p:childTnLst>
                                </p:cTn>
                              </p:par>
                              <p:par>
                                <p:cTn id="33" presetID="10" presetClass="entr" presetSubtype="0" fill="hold" grpId="0" nodeType="withEffect">
                                  <p:stCondLst>
                                    <p:cond delay="2000"/>
                                  </p:stCondLst>
                                  <p:childTnLst>
                                    <p:set>
                                      <p:cBhvr>
                                        <p:cTn id="34" dur="1" fill="hold">
                                          <p:stCondLst>
                                            <p:cond delay="0"/>
                                          </p:stCondLst>
                                        </p:cTn>
                                        <p:tgtEl>
                                          <p:spTgt spid="47"/>
                                        </p:tgtEl>
                                        <p:attrNameLst>
                                          <p:attrName>style.visibility</p:attrName>
                                        </p:attrNameLst>
                                      </p:cBhvr>
                                      <p:to>
                                        <p:strVal val="visible"/>
                                      </p:to>
                                    </p:set>
                                    <p:animEffect transition="in" filter="fade">
                                      <p:cBhvr>
                                        <p:cTn id="35" dur="500"/>
                                        <p:tgtEl>
                                          <p:spTgt spid="47"/>
                                        </p:tgtEl>
                                      </p:cBhvr>
                                    </p:animEffect>
                                  </p:childTnLst>
                                </p:cTn>
                              </p:par>
                              <p:par>
                                <p:cTn id="36" presetID="22" presetClass="entr" presetSubtype="8" fill="hold" grpId="0" nodeType="withEffect">
                                  <p:stCondLst>
                                    <p:cond delay="2000"/>
                                  </p:stCondLst>
                                  <p:childTnLst>
                                    <p:set>
                                      <p:cBhvr>
                                        <p:cTn id="37" dur="1" fill="hold">
                                          <p:stCondLst>
                                            <p:cond delay="0"/>
                                          </p:stCondLst>
                                        </p:cTn>
                                        <p:tgtEl>
                                          <p:spTgt spid="46"/>
                                        </p:tgtEl>
                                        <p:attrNameLst>
                                          <p:attrName>style.visibility</p:attrName>
                                        </p:attrNameLst>
                                      </p:cBhvr>
                                      <p:to>
                                        <p:strVal val="visible"/>
                                      </p:to>
                                    </p:set>
                                    <p:animEffect transition="in" filter="wipe(left)">
                                      <p:cBhvr>
                                        <p:cTn id="38" dur="500"/>
                                        <p:tgtEl>
                                          <p:spTgt spid="46"/>
                                        </p:tgtEl>
                                      </p:cBhvr>
                                    </p:animEffect>
                                  </p:childTnLst>
                                </p:cTn>
                              </p:par>
                              <p:par>
                                <p:cTn id="39" presetID="22" presetClass="entr" presetSubtype="1" fill="hold" grpId="0" nodeType="withEffect">
                                  <p:stCondLst>
                                    <p:cond delay="900"/>
                                  </p:stCondLst>
                                  <p:childTnLst>
                                    <p:set>
                                      <p:cBhvr>
                                        <p:cTn id="40" dur="1" fill="hold">
                                          <p:stCondLst>
                                            <p:cond delay="0"/>
                                          </p:stCondLst>
                                        </p:cTn>
                                        <p:tgtEl>
                                          <p:spTgt spid="24"/>
                                        </p:tgtEl>
                                        <p:attrNameLst>
                                          <p:attrName>style.visibility</p:attrName>
                                        </p:attrNameLst>
                                      </p:cBhvr>
                                      <p:to>
                                        <p:strVal val="visible"/>
                                      </p:to>
                                    </p:set>
                                    <p:animEffect transition="in" filter="wipe(up)">
                                      <p:cBhvr>
                                        <p:cTn id="41" dur="17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26" grpId="0"/>
      <p:bldP spid="27" grpId="0"/>
      <p:bldP spid="40" grpId="0"/>
      <p:bldP spid="41" grpId="0"/>
      <p:bldP spid="43" grpId="0"/>
      <p:bldP spid="44" grpId="0"/>
      <p:bldP spid="46" grpId="0"/>
      <p:bldP spid="47" grpId="0"/>
      <p:bldP spid="14" grpId="0"/>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hlinkClick r:id="rId2"/>
          </p:cNvPr>
          <p:cNvSpPr/>
          <p:nvPr/>
        </p:nvSpPr>
        <p:spPr>
          <a:xfrm>
            <a:off x="0" y="0"/>
            <a:ext cx="12192000" cy="4210050"/>
          </a:xfrm>
          <a:prstGeom prst="rect">
            <a:avLst/>
          </a:prstGeom>
          <a:solidFill>
            <a:schemeClr val="accent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70C0"/>
              </a:solidFill>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11479" y="3524649"/>
            <a:ext cx="2581275" cy="556990"/>
          </a:xfrm>
          <a:prstGeom prst="rect">
            <a:avLst/>
          </a:prstGeom>
        </p:spPr>
      </p:pic>
      <p:sp>
        <p:nvSpPr>
          <p:cNvPr id="13" name="矩形 12"/>
          <p:cNvSpPr/>
          <p:nvPr/>
        </p:nvSpPr>
        <p:spPr>
          <a:xfrm>
            <a:off x="4186687" y="2347519"/>
            <a:ext cx="3801041" cy="1446550"/>
          </a:xfrm>
          <a:prstGeom prst="rect">
            <a:avLst/>
          </a:prstGeom>
        </p:spPr>
        <p:txBody>
          <a:bodyPr wrap="none">
            <a:spAutoFit/>
          </a:bodyPr>
          <a:lstStyle/>
          <a:p>
            <a:pPr algn="ctr"/>
            <a:r>
              <a:rPr lang="zh-CN" altLang="en-US" sz="4400" b="1" spc="300" dirty="0">
                <a:solidFill>
                  <a:srgbClr val="0070C0"/>
                </a:solidFill>
                <a:latin typeface="微软雅黑" pitchFamily="34" charset="-122"/>
                <a:ea typeface="微软雅黑" pitchFamily="34" charset="-122"/>
              </a:rPr>
              <a:t>谢谢观看</a:t>
            </a:r>
            <a:endParaRPr lang="en-US" altLang="zh-CN" sz="4400" b="1" spc="300" dirty="0">
              <a:solidFill>
                <a:srgbClr val="0070C0"/>
              </a:solidFill>
              <a:latin typeface="微软雅黑" pitchFamily="34" charset="-122"/>
              <a:ea typeface="微软雅黑" pitchFamily="34" charset="-122"/>
            </a:endParaRPr>
          </a:p>
          <a:p>
            <a:pPr algn="ctr"/>
            <a:r>
              <a:rPr lang="zh-CN" altLang="en-US" sz="4400" b="1" spc="300" dirty="0">
                <a:solidFill>
                  <a:srgbClr val="0070C0"/>
                </a:solidFill>
                <a:latin typeface="微软雅黑" pitchFamily="34" charset="-122"/>
                <a:ea typeface="微软雅黑" pitchFamily="34" charset="-122"/>
              </a:rPr>
              <a:t>欢迎批评指正</a:t>
            </a:r>
            <a:endParaRPr lang="zh-HK" altLang="en-US" sz="4400" b="1" spc="300" dirty="0">
              <a:solidFill>
                <a:srgbClr val="0070C0"/>
              </a:solidFill>
              <a:latin typeface="微软雅黑" pitchFamily="34" charset="-122"/>
              <a:ea typeface="微软雅黑" pitchFamily="34" charset="-122"/>
            </a:endParaRPr>
          </a:p>
        </p:txBody>
      </p:sp>
      <p:grpSp>
        <p:nvGrpSpPr>
          <p:cNvPr id="16" name="组合 15"/>
          <p:cNvGrpSpPr/>
          <p:nvPr/>
        </p:nvGrpSpPr>
        <p:grpSpPr>
          <a:xfrm>
            <a:off x="928914" y="312419"/>
            <a:ext cx="10247085" cy="6251681"/>
            <a:chOff x="4905247" y="2580268"/>
            <a:chExt cx="5254752" cy="3526114"/>
          </a:xfrm>
        </p:grpSpPr>
        <p:sp>
          <p:nvSpPr>
            <p:cNvPr id="19" name="半闭框 18"/>
            <p:cNvSpPr/>
            <p:nvPr/>
          </p:nvSpPr>
          <p:spPr>
            <a:xfrm>
              <a:off x="4905247" y="2580269"/>
              <a:ext cx="1066393" cy="1066669"/>
            </a:xfrm>
            <a:prstGeom prst="halfFrame">
              <a:avLst>
                <a:gd name="adj1" fmla="val 25770"/>
                <a:gd name="adj2" fmla="val 257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半闭框 20"/>
            <p:cNvSpPr/>
            <p:nvPr/>
          </p:nvSpPr>
          <p:spPr>
            <a:xfrm rot="5400000">
              <a:off x="9093468" y="2580406"/>
              <a:ext cx="1066669" cy="1066393"/>
            </a:xfrm>
            <a:prstGeom prst="halfFrame">
              <a:avLst>
                <a:gd name="adj1" fmla="val 25770"/>
                <a:gd name="adj2" fmla="val 257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半闭框 22"/>
            <p:cNvSpPr/>
            <p:nvPr/>
          </p:nvSpPr>
          <p:spPr>
            <a:xfrm rot="16200000">
              <a:off x="4905110" y="5039851"/>
              <a:ext cx="1066669" cy="1066393"/>
            </a:xfrm>
            <a:prstGeom prst="halfFrame">
              <a:avLst>
                <a:gd name="adj1" fmla="val 25770"/>
                <a:gd name="adj2" fmla="val 257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半闭框 23"/>
            <p:cNvSpPr/>
            <p:nvPr/>
          </p:nvSpPr>
          <p:spPr>
            <a:xfrm rot="10800000">
              <a:off x="9093606" y="5039713"/>
              <a:ext cx="1066393" cy="1066669"/>
            </a:xfrm>
            <a:prstGeom prst="halfFrame">
              <a:avLst>
                <a:gd name="adj1" fmla="val 25770"/>
                <a:gd name="adj2" fmla="val 257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spTree>
  </p:cSld>
  <p:clrMapOvr>
    <a:masterClrMapping/>
  </p:clrMapOvr>
  <mc:AlternateContent xmlns:mc="http://schemas.openxmlformats.org/markup-compatibility/2006" xmlns:p14="http://schemas.microsoft.com/office/powerpoint/2010/main">
    <mc:Choice Requires="p14">
      <p:transition spd="slow" p14:dur="2000" advTm="1504"/>
    </mc:Choice>
    <mc:Fallback xmlns="">
      <p:transition spd="slow" advTm="150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4296000" y="876300"/>
            <a:ext cx="3600000" cy="3600000"/>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3371850" y="4978520"/>
            <a:ext cx="5448300" cy="646331"/>
          </a:xfrm>
          <a:prstGeom prst="rect">
            <a:avLst/>
          </a:prstGeom>
          <a:noFill/>
        </p:spPr>
        <p:txBody>
          <a:bodyPr wrap="square" rtlCol="0">
            <a:spAutoFit/>
          </a:bodyPr>
          <a:lstStyle/>
          <a:p>
            <a:pPr algn="ctr"/>
            <a:r>
              <a:rPr lang="zh-CN" altLang="en-US" sz="3600" b="1" dirty="0">
                <a:solidFill>
                  <a:schemeClr val="accent1"/>
                </a:solidFill>
                <a:latin typeface="微软雅黑" pitchFamily="34" charset="-122"/>
                <a:ea typeface="微软雅黑" pitchFamily="34" charset="-122"/>
              </a:rPr>
              <a:t>研究背景及意义</a:t>
            </a:r>
          </a:p>
        </p:txBody>
      </p:sp>
      <p:sp>
        <p:nvSpPr>
          <p:cNvPr id="10" name="文本框 9"/>
          <p:cNvSpPr txBox="1"/>
          <p:nvPr/>
        </p:nvSpPr>
        <p:spPr>
          <a:xfrm>
            <a:off x="4210051" y="1891470"/>
            <a:ext cx="3771898" cy="1569660"/>
          </a:xfrm>
          <a:prstGeom prst="rect">
            <a:avLst/>
          </a:prstGeom>
          <a:noFill/>
        </p:spPr>
        <p:txBody>
          <a:bodyPr wrap="square" rtlCol="0">
            <a:spAutoFit/>
          </a:bodyPr>
          <a:lstStyle/>
          <a:p>
            <a:pPr algn="ctr"/>
            <a:r>
              <a:rPr lang="en-US" altLang="zh-CN" sz="4800" b="1" dirty="0">
                <a:solidFill>
                  <a:schemeClr val="accent1"/>
                </a:solidFill>
                <a:latin typeface="Times New Roman" pitchFamily="18" charset="0"/>
                <a:ea typeface="微软雅黑" pitchFamily="34" charset="-122"/>
                <a:cs typeface="Times New Roman" pitchFamily="18" charset="0"/>
              </a:rPr>
              <a:t>PART</a:t>
            </a:r>
          </a:p>
          <a:p>
            <a:pPr algn="ctr"/>
            <a:r>
              <a:rPr lang="en-US" altLang="zh-CN" sz="4800" b="1" dirty="0">
                <a:solidFill>
                  <a:schemeClr val="accent1"/>
                </a:solidFill>
                <a:latin typeface="Times New Roman" pitchFamily="18" charset="0"/>
                <a:ea typeface="微软雅黑" pitchFamily="34" charset="-122"/>
                <a:cs typeface="Times New Roman" pitchFamily="18" charset="0"/>
              </a:rPr>
              <a:t>ONE</a:t>
            </a:r>
            <a:endParaRPr lang="zh-CN" altLang="en-US" sz="4800" b="1" dirty="0">
              <a:solidFill>
                <a:schemeClr val="accent1"/>
              </a:solidFill>
              <a:latin typeface="Times New Roman" pitchFamily="18" charset="0"/>
              <a:ea typeface="微软雅黑" pitchFamily="34" charset="-122"/>
              <a:cs typeface="Times New Roman" pitchFamily="18" charset="0"/>
            </a:endParaRPr>
          </a:p>
        </p:txBody>
      </p:sp>
      <p:sp>
        <p:nvSpPr>
          <p:cNvPr id="12" name="直角三角形 11"/>
          <p:cNvSpPr>
            <a:spLocks noChangeAspect="1"/>
          </p:cNvSpPr>
          <p:nvPr/>
        </p:nvSpPr>
        <p:spPr>
          <a:xfrm flipV="1">
            <a:off x="4210051" y="772576"/>
            <a:ext cx="1800000" cy="180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1663"/>
    </mc:Choice>
    <mc:Fallback xmlns="">
      <p:transition spd="slow" advTm="166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400"/>
                                        <p:tgtEl>
                                          <p:spTgt spid="12"/>
                                        </p:tgtEl>
                                      </p:cBhvr>
                                    </p:animEffect>
                                  </p:childTnLst>
                                </p:cTn>
                              </p:par>
                              <p:par>
                                <p:cTn id="8" presetID="41" presetClass="entr" presetSubtype="0" fill="hold" grpId="0" nodeType="withEffect">
                                  <p:stCondLst>
                                    <p:cond delay="250"/>
                                  </p:stCondLst>
                                  <p:iterate type="lt">
                                    <p:tmPct val="14286"/>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485174"/>
            <a:ext cx="182880" cy="52066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695325" y="318442"/>
            <a:ext cx="301752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itchFamily="34" charset="-122"/>
                <a:ea typeface="微软雅黑" pitchFamily="34" charset="-122"/>
              </a:rPr>
              <a:t>研究背景及意义</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6" name="图片 15">
            <a:extLst>
              <a:ext uri="{FF2B5EF4-FFF2-40B4-BE49-F238E27FC236}">
                <a16:creationId xmlns:a16="http://schemas.microsoft.com/office/drawing/2014/main" xmlns="" id="{8B495F4B-308B-4142-A5DB-B7DD28BD7FE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50230" y="4480285"/>
            <a:ext cx="1179999" cy="1179999"/>
          </a:xfrm>
          <a:prstGeom prst="rect">
            <a:avLst/>
          </a:prstGeom>
          <a:ln>
            <a:solidFill>
              <a:schemeClr val="accent6">
                <a:lumMod val="75000"/>
              </a:schemeClr>
            </a:solidFill>
          </a:ln>
        </p:spPr>
      </p:pic>
      <p:pic>
        <p:nvPicPr>
          <p:cNvPr id="19" name="图片 18">
            <a:extLst>
              <a:ext uri="{FF2B5EF4-FFF2-40B4-BE49-F238E27FC236}">
                <a16:creationId xmlns:a16="http://schemas.microsoft.com/office/drawing/2014/main" xmlns="" id="{80C14EFB-50EE-4064-B52F-223B0AAC8E0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50491" y="4856024"/>
            <a:ext cx="1102183" cy="1102183"/>
          </a:xfrm>
          <a:prstGeom prst="rect">
            <a:avLst/>
          </a:prstGeom>
          <a:ln>
            <a:solidFill>
              <a:schemeClr val="accent6">
                <a:lumMod val="75000"/>
              </a:schemeClr>
            </a:solidFill>
          </a:ln>
        </p:spPr>
      </p:pic>
      <p:pic>
        <p:nvPicPr>
          <p:cNvPr id="21" name="图片 20">
            <a:extLst>
              <a:ext uri="{FF2B5EF4-FFF2-40B4-BE49-F238E27FC236}">
                <a16:creationId xmlns:a16="http://schemas.microsoft.com/office/drawing/2014/main" xmlns="" id="{D6335654-D5AD-4614-B56E-9D7FB477AF0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18522" y="5797820"/>
            <a:ext cx="972382" cy="972382"/>
          </a:xfrm>
          <a:prstGeom prst="rect">
            <a:avLst/>
          </a:prstGeom>
          <a:ln>
            <a:solidFill>
              <a:schemeClr val="accent6">
                <a:lumMod val="75000"/>
              </a:schemeClr>
            </a:solidFill>
          </a:ln>
        </p:spPr>
      </p:pic>
      <p:pic>
        <p:nvPicPr>
          <p:cNvPr id="24" name="图片 23">
            <a:extLst>
              <a:ext uri="{FF2B5EF4-FFF2-40B4-BE49-F238E27FC236}">
                <a16:creationId xmlns:a16="http://schemas.microsoft.com/office/drawing/2014/main" xmlns="" id="{58CE9FAF-B1D1-4927-8C4E-0D407A60991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89467" y="4030614"/>
            <a:ext cx="972382" cy="972382"/>
          </a:xfrm>
          <a:prstGeom prst="rect">
            <a:avLst/>
          </a:prstGeom>
          <a:ln>
            <a:solidFill>
              <a:schemeClr val="accent6">
                <a:lumMod val="75000"/>
              </a:schemeClr>
            </a:solidFill>
          </a:ln>
        </p:spPr>
      </p:pic>
      <p:pic>
        <p:nvPicPr>
          <p:cNvPr id="26" name="图片 25">
            <a:extLst>
              <a:ext uri="{FF2B5EF4-FFF2-40B4-BE49-F238E27FC236}">
                <a16:creationId xmlns:a16="http://schemas.microsoft.com/office/drawing/2014/main" xmlns="" id="{34388096-31C3-41E6-B7A9-7DD8AC4B833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603767" y="4496455"/>
            <a:ext cx="1179999" cy="1179999"/>
          </a:xfrm>
          <a:prstGeom prst="rect">
            <a:avLst/>
          </a:prstGeom>
          <a:ln>
            <a:solidFill>
              <a:schemeClr val="accent6">
                <a:lumMod val="75000"/>
              </a:schemeClr>
            </a:solidFill>
          </a:ln>
        </p:spPr>
      </p:pic>
      <p:pic>
        <p:nvPicPr>
          <p:cNvPr id="28" name="图片 27">
            <a:extLst>
              <a:ext uri="{FF2B5EF4-FFF2-40B4-BE49-F238E27FC236}">
                <a16:creationId xmlns:a16="http://schemas.microsoft.com/office/drawing/2014/main" xmlns="" id="{EC1EC1CA-98BF-4DE5-88BC-1C6045C0BDD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113431" y="5660284"/>
            <a:ext cx="1023513" cy="1023513"/>
          </a:xfrm>
          <a:prstGeom prst="rect">
            <a:avLst/>
          </a:prstGeom>
          <a:ln>
            <a:solidFill>
              <a:schemeClr val="accent6">
                <a:lumMod val="75000"/>
              </a:schemeClr>
            </a:solidFill>
          </a:ln>
        </p:spPr>
      </p:pic>
      <p:sp>
        <p:nvSpPr>
          <p:cNvPr id="29" name="矩形: 圆角 28">
            <a:extLst>
              <a:ext uri="{FF2B5EF4-FFF2-40B4-BE49-F238E27FC236}">
                <a16:creationId xmlns:a16="http://schemas.microsoft.com/office/drawing/2014/main" xmlns="" id="{6D588772-5408-47F7-83CF-7D825292EFE9}"/>
              </a:ext>
            </a:extLst>
          </p:cNvPr>
          <p:cNvSpPr/>
          <p:nvPr/>
        </p:nvSpPr>
        <p:spPr>
          <a:xfrm>
            <a:off x="1306034" y="4061201"/>
            <a:ext cx="3577040" cy="2691830"/>
          </a:xfrm>
          <a:prstGeom prst="roundRect">
            <a:avLst/>
          </a:prstGeom>
          <a:noFill/>
          <a:ln w="28575">
            <a:solidFill>
              <a:schemeClr val="accent6">
                <a:lumMod val="75000"/>
              </a:schemeClr>
            </a:solidFill>
          </a:ln>
          <a:effectLst>
            <a:glow rad="101600">
              <a:schemeClr val="accent6">
                <a:lumMod val="60000"/>
                <a:lumOff val="40000"/>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5" name="图片 34">
            <a:extLst>
              <a:ext uri="{FF2B5EF4-FFF2-40B4-BE49-F238E27FC236}">
                <a16:creationId xmlns:a16="http://schemas.microsoft.com/office/drawing/2014/main" xmlns="" id="{9E66841A-3A59-4DAB-83BF-02E18A0DBB4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273409" y="4542938"/>
            <a:ext cx="903983" cy="1069283"/>
          </a:xfrm>
          <a:prstGeom prst="rect">
            <a:avLst/>
          </a:prstGeom>
          <a:ln>
            <a:solidFill>
              <a:schemeClr val="bg1">
                <a:lumMod val="65000"/>
              </a:schemeClr>
            </a:solidFill>
          </a:ln>
        </p:spPr>
      </p:pic>
      <p:pic>
        <p:nvPicPr>
          <p:cNvPr id="37" name="图片 36">
            <a:extLst>
              <a:ext uri="{FF2B5EF4-FFF2-40B4-BE49-F238E27FC236}">
                <a16:creationId xmlns:a16="http://schemas.microsoft.com/office/drawing/2014/main" xmlns="" id="{385BA271-69D7-4838-9BA2-E3B923CEEF23}"/>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153480" y="5110685"/>
            <a:ext cx="1461828" cy="906875"/>
          </a:xfrm>
          <a:prstGeom prst="rect">
            <a:avLst/>
          </a:prstGeom>
          <a:ln>
            <a:solidFill>
              <a:schemeClr val="bg1">
                <a:lumMod val="65000"/>
              </a:schemeClr>
            </a:solidFill>
          </a:ln>
        </p:spPr>
      </p:pic>
      <p:pic>
        <p:nvPicPr>
          <p:cNvPr id="39" name="图片 38">
            <a:extLst>
              <a:ext uri="{FF2B5EF4-FFF2-40B4-BE49-F238E27FC236}">
                <a16:creationId xmlns:a16="http://schemas.microsoft.com/office/drawing/2014/main" xmlns="" id="{1EEE5158-8039-4DE0-B281-745E2A722420}"/>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522912" y="5508325"/>
            <a:ext cx="817961" cy="1076982"/>
          </a:xfrm>
          <a:prstGeom prst="rect">
            <a:avLst/>
          </a:prstGeom>
          <a:ln>
            <a:solidFill>
              <a:schemeClr val="bg1">
                <a:lumMod val="65000"/>
              </a:schemeClr>
            </a:solidFill>
          </a:ln>
        </p:spPr>
      </p:pic>
      <p:pic>
        <p:nvPicPr>
          <p:cNvPr id="41" name="图片 40">
            <a:extLst>
              <a:ext uri="{FF2B5EF4-FFF2-40B4-BE49-F238E27FC236}">
                <a16:creationId xmlns:a16="http://schemas.microsoft.com/office/drawing/2014/main" xmlns="" id="{6DB8B48D-5F98-475D-AB3E-94D3C74E6626}"/>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185411" y="4192572"/>
            <a:ext cx="1073013" cy="749995"/>
          </a:xfrm>
          <a:prstGeom prst="rect">
            <a:avLst/>
          </a:prstGeom>
          <a:ln>
            <a:solidFill>
              <a:schemeClr val="bg1">
                <a:lumMod val="65000"/>
              </a:schemeClr>
            </a:solidFill>
          </a:ln>
        </p:spPr>
      </p:pic>
      <p:pic>
        <p:nvPicPr>
          <p:cNvPr id="43" name="图片 42">
            <a:extLst>
              <a:ext uri="{FF2B5EF4-FFF2-40B4-BE49-F238E27FC236}">
                <a16:creationId xmlns:a16="http://schemas.microsoft.com/office/drawing/2014/main" xmlns="" id="{5D968BDF-0668-409E-A533-8DB3C4666666}"/>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303250" y="4323312"/>
            <a:ext cx="1231509" cy="923632"/>
          </a:xfrm>
          <a:prstGeom prst="rect">
            <a:avLst/>
          </a:prstGeom>
          <a:ln>
            <a:solidFill>
              <a:schemeClr val="bg1">
                <a:lumMod val="65000"/>
              </a:schemeClr>
            </a:solidFill>
          </a:ln>
        </p:spPr>
      </p:pic>
      <p:pic>
        <p:nvPicPr>
          <p:cNvPr id="45" name="图片 44">
            <a:extLst>
              <a:ext uri="{FF2B5EF4-FFF2-40B4-BE49-F238E27FC236}">
                <a16:creationId xmlns:a16="http://schemas.microsoft.com/office/drawing/2014/main" xmlns="" id="{8DBA526F-3AAA-4D06-B675-39781D2D637F}"/>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434781" y="5551279"/>
            <a:ext cx="1198426" cy="898820"/>
          </a:xfrm>
          <a:prstGeom prst="rect">
            <a:avLst/>
          </a:prstGeom>
          <a:ln>
            <a:solidFill>
              <a:schemeClr val="bg1">
                <a:lumMod val="65000"/>
              </a:schemeClr>
            </a:solidFill>
          </a:ln>
        </p:spPr>
      </p:pic>
      <p:sp>
        <p:nvSpPr>
          <p:cNvPr id="46" name="矩形: 圆角 45">
            <a:extLst>
              <a:ext uri="{FF2B5EF4-FFF2-40B4-BE49-F238E27FC236}">
                <a16:creationId xmlns:a16="http://schemas.microsoft.com/office/drawing/2014/main" xmlns="" id="{DD74CD87-27DB-4315-A8B8-36A6CF20EDC7}"/>
              </a:ext>
            </a:extLst>
          </p:cNvPr>
          <p:cNvSpPr/>
          <p:nvPr/>
        </p:nvSpPr>
        <p:spPr>
          <a:xfrm>
            <a:off x="7023452" y="3997373"/>
            <a:ext cx="3768091" cy="2772829"/>
          </a:xfrm>
          <a:prstGeom prst="roundRect">
            <a:avLst/>
          </a:prstGeom>
          <a:noFill/>
          <a:ln w="28575">
            <a:solidFill>
              <a:schemeClr val="tx2">
                <a:lumMod val="60000"/>
                <a:lumOff val="40000"/>
              </a:schemeClr>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a:extLst>
              <a:ext uri="{FF2B5EF4-FFF2-40B4-BE49-F238E27FC236}">
                <a16:creationId xmlns:a16="http://schemas.microsoft.com/office/drawing/2014/main" xmlns="" id="{3359E365-3720-4023-AE02-2716213A5A68}"/>
              </a:ext>
            </a:extLst>
          </p:cNvPr>
          <p:cNvSpPr txBox="1"/>
          <p:nvPr/>
        </p:nvSpPr>
        <p:spPr>
          <a:xfrm>
            <a:off x="1267789" y="810694"/>
            <a:ext cx="4660400" cy="400110"/>
          </a:xfrm>
          <a:prstGeom prst="rect">
            <a:avLst/>
          </a:prstGeom>
          <a:noFill/>
        </p:spPr>
        <p:txBody>
          <a:bodyPr wrap="square" rtlCol="0">
            <a:spAutoFit/>
          </a:bodyPr>
          <a:lstStyle/>
          <a:p>
            <a:pPr marL="342900" indent="-342900" algn="just">
              <a:buFont typeface="Wingdings" panose="05000000000000000000" pitchFamily="2" charset="2"/>
              <a:buChar char="u"/>
            </a:pPr>
            <a:r>
              <a:rPr lang="zh-CN" altLang="en-US" sz="2000" b="1" dirty="0">
                <a:solidFill>
                  <a:srgbClr val="0069B8"/>
                </a:solidFill>
                <a:latin typeface="微软雅黑" pitchFamily="34" charset="-122"/>
                <a:ea typeface="微软雅黑" pitchFamily="34" charset="-122"/>
              </a:rPr>
              <a:t>海量数据，但是</a:t>
            </a:r>
            <a:r>
              <a:rPr lang="zh-CN" altLang="en-US" sz="2000" b="1" dirty="0">
                <a:solidFill>
                  <a:srgbClr val="C00000"/>
                </a:solidFill>
                <a:latin typeface="微软雅黑" pitchFamily="34" charset="-122"/>
                <a:ea typeface="微软雅黑" pitchFamily="34" charset="-122"/>
              </a:rPr>
              <a:t>绝大多数没有标注；</a:t>
            </a:r>
            <a:endParaRPr lang="en-US" altLang="zh-CN" sz="2000" b="1" dirty="0">
              <a:solidFill>
                <a:srgbClr val="C00000"/>
              </a:solidFill>
              <a:latin typeface="微软雅黑" pitchFamily="34" charset="-122"/>
              <a:ea typeface="微软雅黑" pitchFamily="34" charset="-122"/>
            </a:endParaRPr>
          </a:p>
        </p:txBody>
      </p:sp>
      <p:sp>
        <p:nvSpPr>
          <p:cNvPr id="48" name="箭头: 左右 47">
            <a:extLst>
              <a:ext uri="{FF2B5EF4-FFF2-40B4-BE49-F238E27FC236}">
                <a16:creationId xmlns:a16="http://schemas.microsoft.com/office/drawing/2014/main" xmlns="" id="{0416BFDA-C80E-4F0A-B7FB-A6493CFABA9A}"/>
              </a:ext>
            </a:extLst>
          </p:cNvPr>
          <p:cNvSpPr/>
          <p:nvPr/>
        </p:nvSpPr>
        <p:spPr>
          <a:xfrm>
            <a:off x="4980121" y="5145031"/>
            <a:ext cx="1879850" cy="18245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xmlns="" id="{D90EC6D9-95A9-4E5C-B2F4-6003B8B43248}"/>
              </a:ext>
            </a:extLst>
          </p:cNvPr>
          <p:cNvSpPr txBox="1"/>
          <p:nvPr/>
        </p:nvSpPr>
        <p:spPr>
          <a:xfrm>
            <a:off x="5166910" y="4550590"/>
            <a:ext cx="1525519" cy="461665"/>
          </a:xfrm>
          <a:prstGeom prst="rect">
            <a:avLst/>
          </a:prstGeom>
          <a:noFill/>
        </p:spPr>
        <p:txBody>
          <a:bodyPr wrap="square" rtlCol="0">
            <a:spAutoFit/>
          </a:bodyPr>
          <a:lstStyle/>
          <a:p>
            <a:r>
              <a:rPr lang="zh-CN" altLang="en-US" sz="2400" b="1" dirty="0">
                <a:solidFill>
                  <a:srgbClr val="C00000"/>
                </a:solidFill>
                <a:latin typeface="微软雅黑" pitchFamily="34" charset="-122"/>
                <a:ea typeface="微软雅黑" pitchFamily="34" charset="-122"/>
              </a:rPr>
              <a:t>分布差异</a:t>
            </a:r>
          </a:p>
        </p:txBody>
      </p:sp>
      <p:sp>
        <p:nvSpPr>
          <p:cNvPr id="50" name="矩形 49">
            <a:extLst>
              <a:ext uri="{FF2B5EF4-FFF2-40B4-BE49-F238E27FC236}">
                <a16:creationId xmlns:a16="http://schemas.microsoft.com/office/drawing/2014/main" xmlns="" id="{6D67DAD1-86AC-4B95-9CF9-BA5FC4374F6E}"/>
              </a:ext>
            </a:extLst>
          </p:cNvPr>
          <p:cNvSpPr/>
          <p:nvPr/>
        </p:nvSpPr>
        <p:spPr>
          <a:xfrm>
            <a:off x="2738767" y="1221073"/>
            <a:ext cx="4986633" cy="400110"/>
          </a:xfrm>
          <a:prstGeom prst="rect">
            <a:avLst/>
          </a:prstGeom>
        </p:spPr>
        <p:txBody>
          <a:bodyPr wrap="square">
            <a:spAutoFit/>
          </a:bodyPr>
          <a:lstStyle/>
          <a:p>
            <a:r>
              <a:rPr lang="zh-CN" altLang="en-US" sz="2000" b="1" dirty="0">
                <a:solidFill>
                  <a:srgbClr val="0069B8"/>
                </a:solidFill>
                <a:latin typeface="微软雅黑" pitchFamily="34" charset="-122"/>
                <a:ea typeface="微软雅黑" pitchFamily="34" charset="-122"/>
              </a:rPr>
              <a:t> 从新标注数据，构建学习模型，代价高昂。</a:t>
            </a:r>
          </a:p>
        </p:txBody>
      </p:sp>
      <p:sp>
        <p:nvSpPr>
          <p:cNvPr id="51" name="矩形 50">
            <a:extLst>
              <a:ext uri="{FF2B5EF4-FFF2-40B4-BE49-F238E27FC236}">
                <a16:creationId xmlns:a16="http://schemas.microsoft.com/office/drawing/2014/main" xmlns="" id="{E3B9069F-03BB-4288-91D0-BB47E63D435E}"/>
              </a:ext>
            </a:extLst>
          </p:cNvPr>
          <p:cNvSpPr/>
          <p:nvPr/>
        </p:nvSpPr>
        <p:spPr>
          <a:xfrm>
            <a:off x="5535901" y="2990132"/>
            <a:ext cx="734243" cy="400110"/>
          </a:xfrm>
          <a:prstGeom prst="rect">
            <a:avLst/>
          </a:prstGeom>
        </p:spPr>
        <p:txBody>
          <a:bodyPr wrap="square">
            <a:spAutoFit/>
          </a:bodyPr>
          <a:lstStyle/>
          <a:p>
            <a:pPr algn="just"/>
            <a:r>
              <a:rPr lang="zh-CN" altLang="en-US" sz="2000" b="1" dirty="0">
                <a:solidFill>
                  <a:srgbClr val="0070C0"/>
                </a:solidFill>
                <a:latin typeface="微软雅黑" pitchFamily="34" charset="-122"/>
                <a:ea typeface="微软雅黑" pitchFamily="34" charset="-122"/>
              </a:rPr>
              <a:t>辅助</a:t>
            </a:r>
            <a:endParaRPr lang="en-US" altLang="zh-CN" sz="2000" b="1" dirty="0">
              <a:solidFill>
                <a:srgbClr val="0070C0"/>
              </a:solidFill>
              <a:latin typeface="微软雅黑" pitchFamily="34" charset="-122"/>
              <a:ea typeface="微软雅黑" pitchFamily="34" charset="-122"/>
            </a:endParaRPr>
          </a:p>
        </p:txBody>
      </p:sp>
      <p:sp>
        <p:nvSpPr>
          <p:cNvPr id="52" name="矩形 51">
            <a:extLst>
              <a:ext uri="{FF2B5EF4-FFF2-40B4-BE49-F238E27FC236}">
                <a16:creationId xmlns:a16="http://schemas.microsoft.com/office/drawing/2014/main" xmlns="" id="{0577F9E8-8D15-4907-BF79-116BBB099C04}"/>
              </a:ext>
            </a:extLst>
          </p:cNvPr>
          <p:cNvSpPr/>
          <p:nvPr/>
        </p:nvSpPr>
        <p:spPr>
          <a:xfrm>
            <a:off x="1306034" y="2008456"/>
            <a:ext cx="7999108" cy="400110"/>
          </a:xfrm>
          <a:prstGeom prst="rect">
            <a:avLst/>
          </a:prstGeom>
        </p:spPr>
        <p:txBody>
          <a:bodyPr wrap="square">
            <a:spAutoFit/>
          </a:bodyPr>
          <a:lstStyle/>
          <a:p>
            <a:pPr marL="285750" indent="-285750">
              <a:buFont typeface="Wingdings" panose="05000000000000000000" pitchFamily="2" charset="2"/>
              <a:buChar char="u"/>
            </a:pPr>
            <a:r>
              <a:rPr lang="zh-CN" altLang="en-US" sz="2000" b="1" dirty="0">
                <a:solidFill>
                  <a:srgbClr val="0069B8"/>
                </a:solidFill>
                <a:latin typeface="微软雅黑" pitchFamily="34" charset="-122"/>
                <a:ea typeface="微软雅黑" pitchFamily="34" charset="-122"/>
              </a:rPr>
              <a:t>传统机器学习的严格假设：源域数据和目的域数据服从</a:t>
            </a:r>
            <a:r>
              <a:rPr lang="zh-CN" altLang="en-US" sz="2000" b="1" dirty="0">
                <a:solidFill>
                  <a:srgbClr val="C00000"/>
                </a:solidFill>
                <a:latin typeface="微软雅黑" pitchFamily="34" charset="-122"/>
                <a:ea typeface="微软雅黑" pitchFamily="34" charset="-122"/>
              </a:rPr>
              <a:t>相同</a:t>
            </a:r>
            <a:r>
              <a:rPr lang="zh-CN" altLang="en-US" sz="2000" b="1" dirty="0">
                <a:solidFill>
                  <a:srgbClr val="0069B8"/>
                </a:solidFill>
                <a:latin typeface="微软雅黑" pitchFamily="34" charset="-122"/>
                <a:ea typeface="微软雅黑" pitchFamily="34" charset="-122"/>
              </a:rPr>
              <a:t>分布；</a:t>
            </a:r>
            <a:endParaRPr lang="en-US" altLang="zh-CN" sz="2000" b="1" dirty="0">
              <a:solidFill>
                <a:srgbClr val="0069B8"/>
              </a:solidFill>
              <a:latin typeface="微软雅黑" pitchFamily="34" charset="-122"/>
              <a:ea typeface="微软雅黑" pitchFamily="34" charset="-122"/>
            </a:endParaRPr>
          </a:p>
        </p:txBody>
      </p:sp>
      <p:sp>
        <p:nvSpPr>
          <p:cNvPr id="53" name="文本框 52">
            <a:extLst>
              <a:ext uri="{FF2B5EF4-FFF2-40B4-BE49-F238E27FC236}">
                <a16:creationId xmlns:a16="http://schemas.microsoft.com/office/drawing/2014/main" xmlns="" id="{3032FB41-D2BF-4CED-9BDC-CE1C93E2B3C6}"/>
              </a:ext>
            </a:extLst>
          </p:cNvPr>
          <p:cNvSpPr txBox="1"/>
          <p:nvPr/>
        </p:nvSpPr>
        <p:spPr>
          <a:xfrm>
            <a:off x="2109000" y="3290207"/>
            <a:ext cx="1584451" cy="646331"/>
          </a:xfrm>
          <a:prstGeom prst="rect">
            <a:avLst/>
          </a:prstGeom>
          <a:noFill/>
        </p:spPr>
        <p:txBody>
          <a:bodyPr wrap="square" rtlCol="0">
            <a:spAutoFit/>
          </a:bodyPr>
          <a:lstStyle/>
          <a:p>
            <a:r>
              <a:rPr lang="zh-CN" altLang="en-US" b="1" dirty="0">
                <a:solidFill>
                  <a:srgbClr val="0069B8"/>
                </a:solidFill>
                <a:latin typeface="微软雅黑" pitchFamily="34" charset="-122"/>
                <a:ea typeface="微软雅黑" pitchFamily="34" charset="-122"/>
              </a:rPr>
              <a:t>已有标签数据  （源域）</a:t>
            </a:r>
          </a:p>
        </p:txBody>
      </p:sp>
      <p:sp>
        <p:nvSpPr>
          <p:cNvPr id="54" name="文本框 53">
            <a:extLst>
              <a:ext uri="{FF2B5EF4-FFF2-40B4-BE49-F238E27FC236}">
                <a16:creationId xmlns:a16="http://schemas.microsoft.com/office/drawing/2014/main" xmlns="" id="{03815905-30D0-41D9-8731-95F911905EBE}"/>
              </a:ext>
            </a:extLst>
          </p:cNvPr>
          <p:cNvSpPr txBox="1"/>
          <p:nvPr/>
        </p:nvSpPr>
        <p:spPr>
          <a:xfrm>
            <a:off x="8326524" y="3262367"/>
            <a:ext cx="1428429" cy="646331"/>
          </a:xfrm>
          <a:prstGeom prst="rect">
            <a:avLst/>
          </a:prstGeom>
          <a:noFill/>
        </p:spPr>
        <p:txBody>
          <a:bodyPr wrap="square" rtlCol="0">
            <a:spAutoFit/>
          </a:bodyPr>
          <a:lstStyle/>
          <a:p>
            <a:r>
              <a:rPr lang="zh-CN" altLang="en-US" b="1" dirty="0">
                <a:solidFill>
                  <a:srgbClr val="0069B8"/>
                </a:solidFill>
                <a:latin typeface="微软雅黑" pitchFamily="34" charset="-122"/>
                <a:ea typeface="微软雅黑" pitchFamily="34" charset="-122"/>
              </a:rPr>
              <a:t>无标签数据</a:t>
            </a:r>
            <a:endParaRPr lang="en-US" altLang="zh-CN" b="1" dirty="0">
              <a:solidFill>
                <a:srgbClr val="0069B8"/>
              </a:solidFill>
              <a:latin typeface="微软雅黑" pitchFamily="34" charset="-122"/>
              <a:ea typeface="微软雅黑" pitchFamily="34" charset="-122"/>
            </a:endParaRPr>
          </a:p>
          <a:p>
            <a:r>
              <a:rPr lang="zh-CN" altLang="en-US" b="1" dirty="0">
                <a:solidFill>
                  <a:srgbClr val="0069B8"/>
                </a:solidFill>
                <a:latin typeface="微软雅黑" pitchFamily="34" charset="-122"/>
                <a:ea typeface="微软雅黑" pitchFamily="34" charset="-122"/>
              </a:rPr>
              <a:t>（目的域）</a:t>
            </a:r>
          </a:p>
        </p:txBody>
      </p:sp>
      <p:sp>
        <p:nvSpPr>
          <p:cNvPr id="55" name="矩形 54">
            <a:extLst>
              <a:ext uri="{FF2B5EF4-FFF2-40B4-BE49-F238E27FC236}">
                <a16:creationId xmlns:a16="http://schemas.microsoft.com/office/drawing/2014/main" xmlns="" id="{E0132CDC-4EE4-4771-8C9D-7AE08C0DACB9}"/>
              </a:ext>
            </a:extLst>
          </p:cNvPr>
          <p:cNvSpPr/>
          <p:nvPr/>
        </p:nvSpPr>
        <p:spPr>
          <a:xfrm>
            <a:off x="5075469" y="5455700"/>
            <a:ext cx="1716939" cy="830997"/>
          </a:xfrm>
          <a:prstGeom prst="rect">
            <a:avLst/>
          </a:prstGeom>
        </p:spPr>
        <p:txBody>
          <a:bodyPr wrap="square">
            <a:spAutoFit/>
          </a:bodyPr>
          <a:lstStyle/>
          <a:p>
            <a:r>
              <a:rPr lang="zh-CN" altLang="en-US" sz="2400" b="1" dirty="0">
                <a:solidFill>
                  <a:srgbClr val="0070C0"/>
                </a:solidFill>
                <a:latin typeface="微软雅黑" pitchFamily="34" charset="-122"/>
                <a:ea typeface="微软雅黑" pitchFamily="34" charset="-122"/>
              </a:rPr>
              <a:t>传统机器学习</a:t>
            </a:r>
            <a:r>
              <a:rPr lang="zh-CN" altLang="en-US" sz="2400" b="1" dirty="0">
                <a:solidFill>
                  <a:srgbClr val="C00000"/>
                </a:solidFill>
                <a:latin typeface="微软雅黑" pitchFamily="34" charset="-122"/>
                <a:ea typeface="微软雅黑" pitchFamily="34" charset="-122"/>
              </a:rPr>
              <a:t>不再</a:t>
            </a:r>
            <a:r>
              <a:rPr lang="zh-CN" altLang="en-US" sz="2400" b="1" dirty="0">
                <a:solidFill>
                  <a:srgbClr val="0070C0"/>
                </a:solidFill>
                <a:latin typeface="微软雅黑" pitchFamily="34" charset="-122"/>
                <a:ea typeface="微软雅黑" pitchFamily="34" charset="-122"/>
              </a:rPr>
              <a:t>适用</a:t>
            </a:r>
          </a:p>
        </p:txBody>
      </p:sp>
      <p:sp>
        <p:nvSpPr>
          <p:cNvPr id="3" name="箭头: 上弧形 2">
            <a:extLst>
              <a:ext uri="{FF2B5EF4-FFF2-40B4-BE49-F238E27FC236}">
                <a16:creationId xmlns:a16="http://schemas.microsoft.com/office/drawing/2014/main" xmlns="" id="{48ECD9B0-34F3-4AEF-876D-9E26F4BF50A1}"/>
              </a:ext>
            </a:extLst>
          </p:cNvPr>
          <p:cNvSpPr/>
          <p:nvPr/>
        </p:nvSpPr>
        <p:spPr>
          <a:xfrm>
            <a:off x="3818884" y="2840022"/>
            <a:ext cx="4465434" cy="486115"/>
          </a:xfrm>
          <a:prstGeom prst="curvedDownArrow">
            <a:avLst>
              <a:gd name="adj1" fmla="val 25000"/>
              <a:gd name="adj2" fmla="val 50000"/>
              <a:gd name="adj3" fmla="val 20289"/>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椭圆 3">
            <a:extLst>
              <a:ext uri="{FF2B5EF4-FFF2-40B4-BE49-F238E27FC236}">
                <a16:creationId xmlns:a16="http://schemas.microsoft.com/office/drawing/2014/main" xmlns="" id="{4898C2E2-5CC3-4D08-AC84-1A743CD08C49}"/>
              </a:ext>
            </a:extLst>
          </p:cNvPr>
          <p:cNvSpPr/>
          <p:nvPr/>
        </p:nvSpPr>
        <p:spPr>
          <a:xfrm>
            <a:off x="1877068" y="3114835"/>
            <a:ext cx="1941816" cy="846545"/>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xmlns="" id="{5C6EC01B-3519-4CF4-BAA1-C66E30986C93}"/>
              </a:ext>
            </a:extLst>
          </p:cNvPr>
          <p:cNvSpPr/>
          <p:nvPr/>
        </p:nvSpPr>
        <p:spPr>
          <a:xfrm>
            <a:off x="8153480" y="3123087"/>
            <a:ext cx="1697104" cy="846545"/>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xmlns="" id="{C3737374-3F9E-4B73-BCF8-9D8DFBD213AA}"/>
              </a:ext>
            </a:extLst>
          </p:cNvPr>
          <p:cNvSpPr/>
          <p:nvPr/>
        </p:nvSpPr>
        <p:spPr>
          <a:xfrm>
            <a:off x="5448674" y="2927821"/>
            <a:ext cx="821470" cy="501760"/>
          </a:xfrm>
          <a:prstGeom prst="round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568440172"/>
      </p:ext>
    </p:extLst>
  </p:cSld>
  <p:clrMapOvr>
    <a:masterClrMapping/>
  </p:clrMapOvr>
  <p:transition spd="slow" advTm="33644">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wipe(down)">
                                      <p:cBhvr>
                                        <p:cTn id="7" dur="500"/>
                                        <p:tgtEl>
                                          <p:spTgt spid="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0">
                                            <p:txEl>
                                              <p:pRg st="0" end="0"/>
                                            </p:txEl>
                                          </p:spTgt>
                                        </p:tgtEl>
                                        <p:attrNameLst>
                                          <p:attrName>style.visibility</p:attrName>
                                        </p:attrNameLst>
                                      </p:cBhvr>
                                      <p:to>
                                        <p:strVal val="visible"/>
                                      </p:to>
                                    </p:set>
                                    <p:animEffect transition="in" filter="wipe(down)">
                                      <p:cBhvr>
                                        <p:cTn id="12" dur="500"/>
                                        <p:tgtEl>
                                          <p:spTgt spid="5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53"/>
                                        </p:tgtEl>
                                        <p:attrNameLst>
                                          <p:attrName>style.visibility</p:attrName>
                                        </p:attrNameLst>
                                      </p:cBhvr>
                                      <p:to>
                                        <p:strVal val="visible"/>
                                      </p:to>
                                    </p:set>
                                    <p:animEffect transition="in" filter="wipe(down)">
                                      <p:cBhvr>
                                        <p:cTn id="20" dur="500"/>
                                        <p:tgtEl>
                                          <p:spTgt spid="53"/>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down)">
                                      <p:cBhvr>
                                        <p:cTn id="23" dur="500"/>
                                        <p:tgtEl>
                                          <p:spTgt spid="29"/>
                                        </p:tgtEl>
                                      </p:cBhvr>
                                    </p:animEffect>
                                  </p:childTnLst>
                                </p:cTn>
                              </p:par>
                              <p:par>
                                <p:cTn id="24" presetID="22" presetClass="entr" presetSubtype="4"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down)">
                                      <p:cBhvr>
                                        <p:cTn id="26" dur="500"/>
                                        <p:tgtEl>
                                          <p:spTgt spid="24"/>
                                        </p:tgtEl>
                                      </p:cBhvr>
                                    </p:animEffect>
                                  </p:childTnLst>
                                </p:cTn>
                              </p:par>
                              <p:par>
                                <p:cTn id="27" presetID="22" presetClass="entr" presetSubtype="4"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down)">
                                      <p:cBhvr>
                                        <p:cTn id="29" dur="500"/>
                                        <p:tgtEl>
                                          <p:spTgt spid="16"/>
                                        </p:tgtEl>
                                      </p:cBhvr>
                                    </p:animEffect>
                                  </p:childTnLst>
                                </p:cTn>
                              </p:par>
                              <p:par>
                                <p:cTn id="30" presetID="22" presetClass="entr" presetSubtype="4"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down)">
                                      <p:cBhvr>
                                        <p:cTn id="32" dur="500"/>
                                        <p:tgtEl>
                                          <p:spTgt spid="19"/>
                                        </p:tgtEl>
                                      </p:cBhvr>
                                    </p:animEffect>
                                  </p:childTnLst>
                                </p:cTn>
                              </p:par>
                              <p:par>
                                <p:cTn id="33" presetID="22" presetClass="entr" presetSubtype="4"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down)">
                                      <p:cBhvr>
                                        <p:cTn id="35" dur="500"/>
                                        <p:tgtEl>
                                          <p:spTgt spid="26"/>
                                        </p:tgtEl>
                                      </p:cBhvr>
                                    </p:animEffect>
                                  </p:childTnLst>
                                </p:cTn>
                              </p:par>
                              <p:par>
                                <p:cTn id="36" presetID="22" presetClass="entr" presetSubtype="4" fill="hold"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wipe(down)">
                                      <p:cBhvr>
                                        <p:cTn id="38" dur="500"/>
                                        <p:tgtEl>
                                          <p:spTgt spid="28"/>
                                        </p:tgtEl>
                                      </p:cBhvr>
                                    </p:animEffect>
                                  </p:childTnLst>
                                </p:cTn>
                              </p:par>
                              <p:par>
                                <p:cTn id="39" presetID="22" presetClass="entr" presetSubtype="4"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down)">
                                      <p:cBhvr>
                                        <p:cTn id="41" dur="500"/>
                                        <p:tgtEl>
                                          <p:spTgt spid="21"/>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wipe(down)">
                                      <p:cBhvr>
                                        <p:cTn id="44" dur="500"/>
                                        <p:tgtEl>
                                          <p:spTgt spid="3"/>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down)">
                                      <p:cBhvr>
                                        <p:cTn id="47" dur="500"/>
                                        <p:tgtEl>
                                          <p:spTgt spid="5"/>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51"/>
                                        </p:tgtEl>
                                        <p:attrNameLst>
                                          <p:attrName>style.visibility</p:attrName>
                                        </p:attrNameLst>
                                      </p:cBhvr>
                                      <p:to>
                                        <p:strVal val="visible"/>
                                      </p:to>
                                    </p:set>
                                    <p:animEffect transition="in" filter="wipe(down)">
                                      <p:cBhvr>
                                        <p:cTn id="50" dur="500"/>
                                        <p:tgtEl>
                                          <p:spTgt spid="51"/>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wipe(down)">
                                      <p:cBhvr>
                                        <p:cTn id="53" dur="500"/>
                                        <p:tgtEl>
                                          <p:spTgt spid="36"/>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54"/>
                                        </p:tgtEl>
                                        <p:attrNameLst>
                                          <p:attrName>style.visibility</p:attrName>
                                        </p:attrNameLst>
                                      </p:cBhvr>
                                      <p:to>
                                        <p:strVal val="visible"/>
                                      </p:to>
                                    </p:set>
                                    <p:animEffect transition="in" filter="wipe(down)">
                                      <p:cBhvr>
                                        <p:cTn id="56" dur="500"/>
                                        <p:tgtEl>
                                          <p:spTgt spid="54"/>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wipe(down)">
                                      <p:cBhvr>
                                        <p:cTn id="59" dur="500"/>
                                        <p:tgtEl>
                                          <p:spTgt spid="46"/>
                                        </p:tgtEl>
                                      </p:cBhvr>
                                    </p:animEffect>
                                  </p:childTnLst>
                                </p:cTn>
                              </p:par>
                              <p:par>
                                <p:cTn id="60" presetID="22" presetClass="entr" presetSubtype="4" fill="hold"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wipe(down)">
                                      <p:cBhvr>
                                        <p:cTn id="62" dur="500"/>
                                        <p:tgtEl>
                                          <p:spTgt spid="35"/>
                                        </p:tgtEl>
                                      </p:cBhvr>
                                    </p:animEffect>
                                  </p:childTnLst>
                                </p:cTn>
                              </p:par>
                              <p:par>
                                <p:cTn id="63" presetID="22" presetClass="entr" presetSubtype="4" fill="hold" nodeType="with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wipe(down)">
                                      <p:cBhvr>
                                        <p:cTn id="65" dur="500"/>
                                        <p:tgtEl>
                                          <p:spTgt spid="41"/>
                                        </p:tgtEl>
                                      </p:cBhvr>
                                    </p:animEffect>
                                  </p:childTnLst>
                                </p:cTn>
                              </p:par>
                              <p:par>
                                <p:cTn id="66" presetID="22" presetClass="entr" presetSubtype="4" fill="hold" nodeType="with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wipe(down)">
                                      <p:cBhvr>
                                        <p:cTn id="68" dur="500"/>
                                        <p:tgtEl>
                                          <p:spTgt spid="43"/>
                                        </p:tgtEl>
                                      </p:cBhvr>
                                    </p:animEffect>
                                  </p:childTnLst>
                                </p:cTn>
                              </p:par>
                              <p:par>
                                <p:cTn id="69" presetID="22" presetClass="entr" presetSubtype="4"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wipe(down)">
                                      <p:cBhvr>
                                        <p:cTn id="71" dur="500"/>
                                        <p:tgtEl>
                                          <p:spTgt spid="37"/>
                                        </p:tgtEl>
                                      </p:cBhvr>
                                    </p:animEffect>
                                  </p:childTnLst>
                                </p:cTn>
                              </p:par>
                              <p:par>
                                <p:cTn id="72" presetID="22" presetClass="entr" presetSubtype="4" fill="hold" nodeType="with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wipe(down)">
                                      <p:cBhvr>
                                        <p:cTn id="74" dur="500"/>
                                        <p:tgtEl>
                                          <p:spTgt spid="39"/>
                                        </p:tgtEl>
                                      </p:cBhvr>
                                    </p:animEffect>
                                  </p:childTnLst>
                                </p:cTn>
                              </p:par>
                              <p:par>
                                <p:cTn id="75" presetID="22" presetClass="entr" presetSubtype="4" fill="hold" nodeType="with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wipe(down)">
                                      <p:cBhvr>
                                        <p:cTn id="77" dur="500"/>
                                        <p:tgtEl>
                                          <p:spTgt spid="4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Effect transition="in" filter="wipe(down)">
                                      <p:cBhvr>
                                        <p:cTn id="82" dur="500"/>
                                        <p:tgtEl>
                                          <p:spTgt spid="52">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49"/>
                                        </p:tgtEl>
                                        <p:attrNameLst>
                                          <p:attrName>style.visibility</p:attrName>
                                        </p:attrNameLst>
                                      </p:cBhvr>
                                      <p:to>
                                        <p:strVal val="visible"/>
                                      </p:to>
                                    </p:set>
                                    <p:animEffect transition="in" filter="wipe(down)">
                                      <p:cBhvr>
                                        <p:cTn id="87" dur="500"/>
                                        <p:tgtEl>
                                          <p:spTgt spid="49"/>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48"/>
                                        </p:tgtEl>
                                        <p:attrNameLst>
                                          <p:attrName>style.visibility</p:attrName>
                                        </p:attrNameLst>
                                      </p:cBhvr>
                                      <p:to>
                                        <p:strVal val="visible"/>
                                      </p:to>
                                    </p:set>
                                    <p:animEffect transition="in" filter="wipe(down)">
                                      <p:cBhvr>
                                        <p:cTn id="90" dur="500"/>
                                        <p:tgtEl>
                                          <p:spTgt spid="48"/>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55"/>
                                        </p:tgtEl>
                                        <p:attrNameLst>
                                          <p:attrName>style.visibility</p:attrName>
                                        </p:attrNameLst>
                                      </p:cBhvr>
                                      <p:to>
                                        <p:strVal val="visible"/>
                                      </p:to>
                                    </p:set>
                                    <p:animEffect transition="in" filter="wipe(down)">
                                      <p:cBhvr>
                                        <p:cTn id="9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6" grpId="0" animBg="1"/>
      <p:bldP spid="48" grpId="0" animBg="1"/>
      <p:bldP spid="49" grpId="0"/>
      <p:bldP spid="51" grpId="0"/>
      <p:bldP spid="53" grpId="0"/>
      <p:bldP spid="54" grpId="0"/>
      <p:bldP spid="55" grpId="0"/>
      <p:bldP spid="3" grpId="0" animBg="1"/>
      <p:bldP spid="4" grpId="0" animBg="1"/>
      <p:bldP spid="36"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485174"/>
            <a:ext cx="182880" cy="52066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600974" y="305563"/>
            <a:ext cx="247395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itchFamily="34" charset="-122"/>
                <a:ea typeface="微软雅黑" pitchFamily="34" charset="-122"/>
              </a:rPr>
              <a:t>研究背景及意义</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3863083" y="1410899"/>
            <a:ext cx="4550368" cy="1018997"/>
          </a:xfrm>
          <a:prstGeom prst="rect">
            <a:avLst/>
          </a:prstGeom>
          <a:noFill/>
        </p:spPr>
        <p:txBody>
          <a:bodyPr wrap="square" rtlCol="0">
            <a:spAutoFit/>
          </a:bodyPr>
          <a:lstStyle/>
          <a:p>
            <a:pPr indent="457200">
              <a:lnSpc>
                <a:spcPct val="125000"/>
              </a:lnSpc>
            </a:pPr>
            <a:r>
              <a:rPr lang="zh-CN" altLang="en-US" sz="2000" b="1" dirty="0">
                <a:solidFill>
                  <a:srgbClr val="C00000"/>
                </a:solidFill>
                <a:latin typeface="微软雅黑" pitchFamily="34" charset="-122"/>
                <a:ea typeface="微软雅黑" pitchFamily="34" charset="-122"/>
              </a:rPr>
              <a:t>源域：标注数据充足</a:t>
            </a:r>
            <a:endParaRPr lang="en-US" altLang="zh-CN" sz="2000" b="1" dirty="0">
              <a:solidFill>
                <a:srgbClr val="C00000"/>
              </a:solidFill>
              <a:latin typeface="微软雅黑" pitchFamily="34" charset="-122"/>
              <a:ea typeface="微软雅黑" pitchFamily="34" charset="-122"/>
            </a:endParaRPr>
          </a:p>
          <a:p>
            <a:pPr indent="457200">
              <a:lnSpc>
                <a:spcPct val="125000"/>
              </a:lnSpc>
            </a:pPr>
            <a:endParaRPr lang="en-US" altLang="zh-CN" sz="1000" b="1" dirty="0">
              <a:solidFill>
                <a:srgbClr val="C00000"/>
              </a:solidFill>
              <a:latin typeface="微软雅黑" pitchFamily="34" charset="-122"/>
              <a:ea typeface="微软雅黑" pitchFamily="34" charset="-122"/>
            </a:endParaRPr>
          </a:p>
          <a:p>
            <a:pPr indent="457200">
              <a:lnSpc>
                <a:spcPct val="125000"/>
              </a:lnSpc>
            </a:pPr>
            <a:r>
              <a:rPr lang="zh-CN" altLang="en-US" sz="2000" b="1" dirty="0">
                <a:solidFill>
                  <a:srgbClr val="C00000"/>
                </a:solidFill>
                <a:latin typeface="微软雅黑" pitchFamily="34" charset="-122"/>
                <a:ea typeface="微软雅黑" pitchFamily="34" charset="-122"/>
              </a:rPr>
              <a:t>目的域：无标注数据</a:t>
            </a:r>
          </a:p>
        </p:txBody>
      </p:sp>
      <p:sp>
        <p:nvSpPr>
          <p:cNvPr id="30" name="Freeform 7"/>
          <p:cNvSpPr>
            <a:spLocks noEditPoints="1"/>
          </p:cNvSpPr>
          <p:nvPr/>
        </p:nvSpPr>
        <p:spPr bwMode="auto">
          <a:xfrm>
            <a:off x="794621" y="3113045"/>
            <a:ext cx="508691" cy="633434"/>
          </a:xfrm>
          <a:custGeom>
            <a:avLst/>
            <a:gdLst>
              <a:gd name="T0" fmla="*/ 7 w 98"/>
              <a:gd name="T1" fmla="*/ 0 h 116"/>
              <a:gd name="T2" fmla="*/ 90 w 98"/>
              <a:gd name="T3" fmla="*/ 0 h 116"/>
              <a:gd name="T4" fmla="*/ 98 w 98"/>
              <a:gd name="T5" fmla="*/ 8 h 116"/>
              <a:gd name="T6" fmla="*/ 98 w 98"/>
              <a:gd name="T7" fmla="*/ 108 h 116"/>
              <a:gd name="T8" fmla="*/ 90 w 98"/>
              <a:gd name="T9" fmla="*/ 116 h 116"/>
              <a:gd name="T10" fmla="*/ 7 w 98"/>
              <a:gd name="T11" fmla="*/ 116 h 116"/>
              <a:gd name="T12" fmla="*/ 0 w 98"/>
              <a:gd name="T13" fmla="*/ 108 h 116"/>
              <a:gd name="T14" fmla="*/ 0 w 98"/>
              <a:gd name="T15" fmla="*/ 95 h 116"/>
              <a:gd name="T16" fmla="*/ 8 w 98"/>
              <a:gd name="T17" fmla="*/ 95 h 116"/>
              <a:gd name="T18" fmla="*/ 14 w 98"/>
              <a:gd name="T19" fmla="*/ 99 h 116"/>
              <a:gd name="T20" fmla="*/ 22 w 98"/>
              <a:gd name="T21" fmla="*/ 92 h 116"/>
              <a:gd name="T22" fmla="*/ 14 w 98"/>
              <a:gd name="T23" fmla="*/ 84 h 116"/>
              <a:gd name="T24" fmla="*/ 8 w 98"/>
              <a:gd name="T25" fmla="*/ 89 h 116"/>
              <a:gd name="T26" fmla="*/ 0 w 98"/>
              <a:gd name="T27" fmla="*/ 89 h 116"/>
              <a:gd name="T28" fmla="*/ 0 w 98"/>
              <a:gd name="T29" fmla="*/ 71 h 116"/>
              <a:gd name="T30" fmla="*/ 8 w 98"/>
              <a:gd name="T31" fmla="*/ 71 h 116"/>
              <a:gd name="T32" fmla="*/ 14 w 98"/>
              <a:gd name="T33" fmla="*/ 75 h 116"/>
              <a:gd name="T34" fmla="*/ 22 w 98"/>
              <a:gd name="T35" fmla="*/ 68 h 116"/>
              <a:gd name="T36" fmla="*/ 14 w 98"/>
              <a:gd name="T37" fmla="*/ 61 h 116"/>
              <a:gd name="T38" fmla="*/ 8 w 98"/>
              <a:gd name="T39" fmla="*/ 65 h 116"/>
              <a:gd name="T40" fmla="*/ 0 w 98"/>
              <a:gd name="T41" fmla="*/ 65 h 116"/>
              <a:gd name="T42" fmla="*/ 0 w 98"/>
              <a:gd name="T43" fmla="*/ 48 h 116"/>
              <a:gd name="T44" fmla="*/ 8 w 98"/>
              <a:gd name="T45" fmla="*/ 48 h 116"/>
              <a:gd name="T46" fmla="*/ 14 w 98"/>
              <a:gd name="T47" fmla="*/ 52 h 116"/>
              <a:gd name="T48" fmla="*/ 22 w 98"/>
              <a:gd name="T49" fmla="*/ 45 h 116"/>
              <a:gd name="T50" fmla="*/ 14 w 98"/>
              <a:gd name="T51" fmla="*/ 38 h 116"/>
              <a:gd name="T52" fmla="*/ 8 w 98"/>
              <a:gd name="T53" fmla="*/ 42 h 116"/>
              <a:gd name="T54" fmla="*/ 0 w 98"/>
              <a:gd name="T55" fmla="*/ 42 h 116"/>
              <a:gd name="T56" fmla="*/ 0 w 98"/>
              <a:gd name="T57" fmla="*/ 26 h 116"/>
              <a:gd name="T58" fmla="*/ 8 w 98"/>
              <a:gd name="T59" fmla="*/ 26 h 116"/>
              <a:gd name="T60" fmla="*/ 14 w 98"/>
              <a:gd name="T61" fmla="*/ 30 h 116"/>
              <a:gd name="T62" fmla="*/ 22 w 98"/>
              <a:gd name="T63" fmla="*/ 23 h 116"/>
              <a:gd name="T64" fmla="*/ 14 w 98"/>
              <a:gd name="T65" fmla="*/ 15 h 116"/>
              <a:gd name="T66" fmla="*/ 8 w 98"/>
              <a:gd name="T67" fmla="*/ 20 h 116"/>
              <a:gd name="T68" fmla="*/ 0 w 98"/>
              <a:gd name="T69" fmla="*/ 20 h 116"/>
              <a:gd name="T70" fmla="*/ 0 w 98"/>
              <a:gd name="T71" fmla="*/ 8 h 116"/>
              <a:gd name="T72" fmla="*/ 7 w 98"/>
              <a:gd name="T73" fmla="*/ 0 h 116"/>
              <a:gd name="T74" fmla="*/ 70 w 98"/>
              <a:gd name="T75" fmla="*/ 56 h 116"/>
              <a:gd name="T76" fmla="*/ 76 w 98"/>
              <a:gd name="T77" fmla="*/ 56 h 116"/>
              <a:gd name="T78" fmla="*/ 70 w 98"/>
              <a:gd name="T79" fmla="*/ 30 h 116"/>
              <a:gd name="T80" fmla="*/ 46 w 98"/>
              <a:gd name="T81" fmla="*/ 31 h 116"/>
              <a:gd name="T82" fmla="*/ 41 w 98"/>
              <a:gd name="T83" fmla="*/ 56 h 116"/>
              <a:gd name="T84" fmla="*/ 47 w 98"/>
              <a:gd name="T85" fmla="*/ 56 h 116"/>
              <a:gd name="T86" fmla="*/ 52 w 98"/>
              <a:gd name="T87" fmla="*/ 63 h 116"/>
              <a:gd name="T88" fmla="*/ 51 w 98"/>
              <a:gd name="T89" fmla="*/ 68 h 116"/>
              <a:gd name="T90" fmla="*/ 37 w 98"/>
              <a:gd name="T91" fmla="*/ 71 h 116"/>
              <a:gd name="T92" fmla="*/ 34 w 98"/>
              <a:gd name="T93" fmla="*/ 88 h 116"/>
              <a:gd name="T94" fmla="*/ 83 w 98"/>
              <a:gd name="T95" fmla="*/ 88 h 116"/>
              <a:gd name="T96" fmla="*/ 79 w 98"/>
              <a:gd name="T97" fmla="*/ 71 h 116"/>
              <a:gd name="T98" fmla="*/ 66 w 98"/>
              <a:gd name="T99" fmla="*/ 68 h 116"/>
              <a:gd name="T100" fmla="*/ 64 w 98"/>
              <a:gd name="T101" fmla="*/ 63 h 116"/>
              <a:gd name="T102" fmla="*/ 70 w 98"/>
              <a:gd name="T103" fmla="*/ 5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8" h="116">
                <a:moveTo>
                  <a:pt x="7" y="0"/>
                </a:moveTo>
                <a:cubicBezTo>
                  <a:pt x="90" y="0"/>
                  <a:pt x="90" y="0"/>
                  <a:pt x="90" y="0"/>
                </a:cubicBezTo>
                <a:cubicBezTo>
                  <a:pt x="94" y="0"/>
                  <a:pt x="98" y="4"/>
                  <a:pt x="98" y="8"/>
                </a:cubicBezTo>
                <a:cubicBezTo>
                  <a:pt x="98" y="108"/>
                  <a:pt x="98" y="108"/>
                  <a:pt x="98" y="108"/>
                </a:cubicBezTo>
                <a:cubicBezTo>
                  <a:pt x="98" y="113"/>
                  <a:pt x="94" y="116"/>
                  <a:pt x="90" y="116"/>
                </a:cubicBezTo>
                <a:cubicBezTo>
                  <a:pt x="7" y="116"/>
                  <a:pt x="7" y="116"/>
                  <a:pt x="7" y="116"/>
                </a:cubicBezTo>
                <a:cubicBezTo>
                  <a:pt x="3" y="116"/>
                  <a:pt x="0" y="113"/>
                  <a:pt x="0" y="108"/>
                </a:cubicBezTo>
                <a:cubicBezTo>
                  <a:pt x="0" y="95"/>
                  <a:pt x="0" y="95"/>
                  <a:pt x="0" y="95"/>
                </a:cubicBezTo>
                <a:cubicBezTo>
                  <a:pt x="8" y="95"/>
                  <a:pt x="8" y="95"/>
                  <a:pt x="8" y="95"/>
                </a:cubicBezTo>
                <a:cubicBezTo>
                  <a:pt x="9" y="97"/>
                  <a:pt x="12" y="99"/>
                  <a:pt x="14" y="99"/>
                </a:cubicBezTo>
                <a:cubicBezTo>
                  <a:pt x="18" y="99"/>
                  <a:pt x="22" y="96"/>
                  <a:pt x="22" y="92"/>
                </a:cubicBezTo>
                <a:cubicBezTo>
                  <a:pt x="22" y="88"/>
                  <a:pt x="18" y="84"/>
                  <a:pt x="14" y="84"/>
                </a:cubicBezTo>
                <a:cubicBezTo>
                  <a:pt x="12" y="84"/>
                  <a:pt x="9" y="86"/>
                  <a:pt x="8" y="89"/>
                </a:cubicBezTo>
                <a:cubicBezTo>
                  <a:pt x="0" y="89"/>
                  <a:pt x="0" y="89"/>
                  <a:pt x="0" y="89"/>
                </a:cubicBezTo>
                <a:cubicBezTo>
                  <a:pt x="0" y="71"/>
                  <a:pt x="0" y="71"/>
                  <a:pt x="0" y="71"/>
                </a:cubicBezTo>
                <a:cubicBezTo>
                  <a:pt x="8" y="71"/>
                  <a:pt x="8" y="71"/>
                  <a:pt x="8" y="71"/>
                </a:cubicBezTo>
                <a:cubicBezTo>
                  <a:pt x="9" y="74"/>
                  <a:pt x="12" y="75"/>
                  <a:pt x="14" y="75"/>
                </a:cubicBezTo>
                <a:cubicBezTo>
                  <a:pt x="18" y="75"/>
                  <a:pt x="22" y="72"/>
                  <a:pt x="22" y="68"/>
                </a:cubicBezTo>
                <a:cubicBezTo>
                  <a:pt x="22" y="64"/>
                  <a:pt x="18" y="61"/>
                  <a:pt x="14" y="61"/>
                </a:cubicBezTo>
                <a:cubicBezTo>
                  <a:pt x="12" y="61"/>
                  <a:pt x="9" y="63"/>
                  <a:pt x="8" y="65"/>
                </a:cubicBezTo>
                <a:cubicBezTo>
                  <a:pt x="0" y="65"/>
                  <a:pt x="0" y="65"/>
                  <a:pt x="0" y="65"/>
                </a:cubicBezTo>
                <a:cubicBezTo>
                  <a:pt x="0" y="48"/>
                  <a:pt x="0" y="48"/>
                  <a:pt x="0" y="48"/>
                </a:cubicBezTo>
                <a:cubicBezTo>
                  <a:pt x="8" y="48"/>
                  <a:pt x="8" y="48"/>
                  <a:pt x="8" y="48"/>
                </a:cubicBezTo>
                <a:cubicBezTo>
                  <a:pt x="9" y="51"/>
                  <a:pt x="12" y="52"/>
                  <a:pt x="14" y="52"/>
                </a:cubicBezTo>
                <a:cubicBezTo>
                  <a:pt x="18" y="52"/>
                  <a:pt x="22" y="49"/>
                  <a:pt x="22" y="45"/>
                </a:cubicBezTo>
                <a:cubicBezTo>
                  <a:pt x="22" y="41"/>
                  <a:pt x="18" y="38"/>
                  <a:pt x="14" y="38"/>
                </a:cubicBezTo>
                <a:cubicBezTo>
                  <a:pt x="12" y="38"/>
                  <a:pt x="9" y="40"/>
                  <a:pt x="8" y="42"/>
                </a:cubicBezTo>
                <a:cubicBezTo>
                  <a:pt x="0" y="42"/>
                  <a:pt x="0" y="42"/>
                  <a:pt x="0" y="42"/>
                </a:cubicBezTo>
                <a:cubicBezTo>
                  <a:pt x="0" y="26"/>
                  <a:pt x="0" y="26"/>
                  <a:pt x="0" y="26"/>
                </a:cubicBezTo>
                <a:cubicBezTo>
                  <a:pt x="8" y="26"/>
                  <a:pt x="8" y="26"/>
                  <a:pt x="8" y="26"/>
                </a:cubicBezTo>
                <a:cubicBezTo>
                  <a:pt x="9" y="28"/>
                  <a:pt x="12" y="30"/>
                  <a:pt x="14" y="30"/>
                </a:cubicBezTo>
                <a:cubicBezTo>
                  <a:pt x="18" y="30"/>
                  <a:pt x="22" y="27"/>
                  <a:pt x="22" y="23"/>
                </a:cubicBezTo>
                <a:cubicBezTo>
                  <a:pt x="22" y="19"/>
                  <a:pt x="18" y="15"/>
                  <a:pt x="14" y="15"/>
                </a:cubicBezTo>
                <a:cubicBezTo>
                  <a:pt x="12" y="15"/>
                  <a:pt x="9" y="17"/>
                  <a:pt x="8" y="20"/>
                </a:cubicBezTo>
                <a:cubicBezTo>
                  <a:pt x="0" y="20"/>
                  <a:pt x="0" y="20"/>
                  <a:pt x="0" y="20"/>
                </a:cubicBezTo>
                <a:cubicBezTo>
                  <a:pt x="0" y="8"/>
                  <a:pt x="0" y="8"/>
                  <a:pt x="0" y="8"/>
                </a:cubicBezTo>
                <a:cubicBezTo>
                  <a:pt x="0" y="4"/>
                  <a:pt x="3" y="0"/>
                  <a:pt x="7" y="0"/>
                </a:cubicBezTo>
                <a:close/>
                <a:moveTo>
                  <a:pt x="70" y="56"/>
                </a:moveTo>
                <a:cubicBezTo>
                  <a:pt x="71" y="56"/>
                  <a:pt x="75" y="56"/>
                  <a:pt x="76" y="56"/>
                </a:cubicBezTo>
                <a:cubicBezTo>
                  <a:pt x="77" y="47"/>
                  <a:pt x="74" y="33"/>
                  <a:pt x="70" y="30"/>
                </a:cubicBezTo>
                <a:cubicBezTo>
                  <a:pt x="65" y="26"/>
                  <a:pt x="51" y="26"/>
                  <a:pt x="46" y="31"/>
                </a:cubicBezTo>
                <a:cubicBezTo>
                  <a:pt x="42" y="34"/>
                  <a:pt x="40" y="47"/>
                  <a:pt x="41" y="56"/>
                </a:cubicBezTo>
                <a:cubicBezTo>
                  <a:pt x="43" y="56"/>
                  <a:pt x="45" y="56"/>
                  <a:pt x="47" y="56"/>
                </a:cubicBezTo>
                <a:cubicBezTo>
                  <a:pt x="48" y="59"/>
                  <a:pt x="49" y="61"/>
                  <a:pt x="52" y="63"/>
                </a:cubicBezTo>
                <a:cubicBezTo>
                  <a:pt x="52" y="65"/>
                  <a:pt x="51" y="67"/>
                  <a:pt x="51" y="68"/>
                </a:cubicBezTo>
                <a:cubicBezTo>
                  <a:pt x="49" y="68"/>
                  <a:pt x="38" y="69"/>
                  <a:pt x="37" y="71"/>
                </a:cubicBezTo>
                <a:cubicBezTo>
                  <a:pt x="33" y="75"/>
                  <a:pt x="33" y="83"/>
                  <a:pt x="34" y="88"/>
                </a:cubicBezTo>
                <a:cubicBezTo>
                  <a:pt x="46" y="93"/>
                  <a:pt x="71" y="93"/>
                  <a:pt x="83" y="88"/>
                </a:cubicBezTo>
                <a:cubicBezTo>
                  <a:pt x="84" y="83"/>
                  <a:pt x="83" y="75"/>
                  <a:pt x="79" y="71"/>
                </a:cubicBezTo>
                <a:cubicBezTo>
                  <a:pt x="79" y="69"/>
                  <a:pt x="68" y="68"/>
                  <a:pt x="66" y="68"/>
                </a:cubicBezTo>
                <a:cubicBezTo>
                  <a:pt x="66" y="67"/>
                  <a:pt x="65" y="66"/>
                  <a:pt x="64" y="63"/>
                </a:cubicBezTo>
                <a:cubicBezTo>
                  <a:pt x="67" y="61"/>
                  <a:pt x="69" y="59"/>
                  <a:pt x="70" y="56"/>
                </a:cubicBezTo>
                <a:close/>
              </a:path>
            </a:pathLst>
          </a:custGeom>
          <a:solidFill>
            <a:srgbClr val="0060A8"/>
          </a:solidFill>
          <a:ln>
            <a:noFill/>
          </a:ln>
        </p:spPr>
        <p:txBody>
          <a:bodyPr vert="horz" wrap="square" lIns="91440" tIns="45720" rIns="91440" bIns="45720" numCol="1" anchor="t" anchorCtr="0" compatLnSpc="1"/>
          <a:lstStyle/>
          <a:p>
            <a:endParaRPr lang="zh-CN" altLang="en-US"/>
          </a:p>
        </p:txBody>
      </p:sp>
      <p:sp>
        <p:nvSpPr>
          <p:cNvPr id="36" name="Freeform 5"/>
          <p:cNvSpPr>
            <a:spLocks noEditPoints="1"/>
          </p:cNvSpPr>
          <p:nvPr/>
        </p:nvSpPr>
        <p:spPr bwMode="auto">
          <a:xfrm>
            <a:off x="802860" y="4729162"/>
            <a:ext cx="681456" cy="633434"/>
          </a:xfrm>
          <a:custGeom>
            <a:avLst/>
            <a:gdLst>
              <a:gd name="T0" fmla="*/ 118 w 126"/>
              <a:gd name="T1" fmla="*/ 0 h 117"/>
              <a:gd name="T2" fmla="*/ 126 w 126"/>
              <a:gd name="T3" fmla="*/ 78 h 117"/>
              <a:gd name="T4" fmla="*/ 113 w 126"/>
              <a:gd name="T5" fmla="*/ 86 h 117"/>
              <a:gd name="T6" fmla="*/ 116 w 126"/>
              <a:gd name="T7" fmla="*/ 77 h 117"/>
              <a:gd name="T8" fmla="*/ 10 w 126"/>
              <a:gd name="T9" fmla="*/ 8 h 117"/>
              <a:gd name="T10" fmla="*/ 48 w 126"/>
              <a:gd name="T11" fmla="*/ 77 h 117"/>
              <a:gd name="T12" fmla="*/ 55 w 126"/>
              <a:gd name="T13" fmla="*/ 86 h 117"/>
              <a:gd name="T14" fmla="*/ 0 w 126"/>
              <a:gd name="T15" fmla="*/ 78 h 117"/>
              <a:gd name="T16" fmla="*/ 8 w 126"/>
              <a:gd name="T17" fmla="*/ 0 h 117"/>
              <a:gd name="T18" fmla="*/ 86 w 126"/>
              <a:gd name="T19" fmla="*/ 48 h 117"/>
              <a:gd name="T20" fmla="*/ 111 w 126"/>
              <a:gd name="T21" fmla="*/ 46 h 117"/>
              <a:gd name="T22" fmla="*/ 86 w 126"/>
              <a:gd name="T23" fmla="*/ 39 h 117"/>
              <a:gd name="T24" fmla="*/ 111 w 126"/>
              <a:gd name="T25" fmla="*/ 41 h 117"/>
              <a:gd name="T26" fmla="*/ 86 w 126"/>
              <a:gd name="T27" fmla="*/ 39 h 117"/>
              <a:gd name="T28" fmla="*/ 99 w 126"/>
              <a:gd name="T29" fmla="*/ 32 h 117"/>
              <a:gd name="T30" fmla="*/ 111 w 126"/>
              <a:gd name="T31" fmla="*/ 30 h 117"/>
              <a:gd name="T32" fmla="*/ 99 w 126"/>
              <a:gd name="T33" fmla="*/ 23 h 117"/>
              <a:gd name="T34" fmla="*/ 111 w 126"/>
              <a:gd name="T35" fmla="*/ 25 h 117"/>
              <a:gd name="T36" fmla="*/ 99 w 126"/>
              <a:gd name="T37" fmla="*/ 23 h 117"/>
              <a:gd name="T38" fmla="*/ 99 w 126"/>
              <a:gd name="T39" fmla="*/ 18 h 117"/>
              <a:gd name="T40" fmla="*/ 111 w 126"/>
              <a:gd name="T41" fmla="*/ 16 h 117"/>
              <a:gd name="T42" fmla="*/ 73 w 126"/>
              <a:gd name="T43" fmla="*/ 16 h 117"/>
              <a:gd name="T44" fmla="*/ 95 w 126"/>
              <a:gd name="T45" fmla="*/ 34 h 117"/>
              <a:gd name="T46" fmla="*/ 73 w 126"/>
              <a:gd name="T47" fmla="*/ 16 h 117"/>
              <a:gd name="T48" fmla="*/ 37 w 126"/>
              <a:gd name="T49" fmla="*/ 57 h 117"/>
              <a:gd name="T50" fmla="*/ 31 w 126"/>
              <a:gd name="T51" fmla="*/ 40 h 117"/>
              <a:gd name="T52" fmla="*/ 17 w 126"/>
              <a:gd name="T53" fmla="*/ 39 h 117"/>
              <a:gd name="T54" fmla="*/ 31 w 126"/>
              <a:gd name="T55" fmla="*/ 34 h 117"/>
              <a:gd name="T56" fmla="*/ 42 w 126"/>
              <a:gd name="T57" fmla="*/ 38 h 117"/>
              <a:gd name="T58" fmla="*/ 43 w 126"/>
              <a:gd name="T59" fmla="*/ 39 h 117"/>
              <a:gd name="T60" fmla="*/ 51 w 126"/>
              <a:gd name="T61" fmla="*/ 42 h 117"/>
              <a:gd name="T62" fmla="*/ 53 w 126"/>
              <a:gd name="T63" fmla="*/ 28 h 117"/>
              <a:gd name="T64" fmla="*/ 58 w 126"/>
              <a:gd name="T65" fmla="*/ 31 h 117"/>
              <a:gd name="T66" fmla="*/ 67 w 126"/>
              <a:gd name="T67" fmla="*/ 22 h 117"/>
              <a:gd name="T68" fmla="*/ 55 w 126"/>
              <a:gd name="T69" fmla="*/ 19 h 117"/>
              <a:gd name="T70" fmla="*/ 50 w 126"/>
              <a:gd name="T71" fmla="*/ 24 h 117"/>
              <a:gd name="T72" fmla="*/ 49 w 126"/>
              <a:gd name="T73" fmla="*/ 26 h 117"/>
              <a:gd name="T74" fmla="*/ 45 w 126"/>
              <a:gd name="T75" fmla="*/ 35 h 117"/>
              <a:gd name="T76" fmla="*/ 41 w 126"/>
              <a:gd name="T77" fmla="*/ 31 h 117"/>
              <a:gd name="T78" fmla="*/ 31 w 126"/>
              <a:gd name="T79" fmla="*/ 29 h 117"/>
              <a:gd name="T80" fmla="*/ 22 w 126"/>
              <a:gd name="T81" fmla="*/ 57 h 117"/>
              <a:gd name="T82" fmla="*/ 28 w 126"/>
              <a:gd name="T83" fmla="*/ 44 h 117"/>
              <a:gd name="T84" fmla="*/ 22 w 126"/>
              <a:gd name="T85" fmla="*/ 57 h 117"/>
              <a:gd name="T86" fmla="*/ 63 w 126"/>
              <a:gd name="T87" fmla="*/ 57 h 117"/>
              <a:gd name="T88" fmla="*/ 57 w 126"/>
              <a:gd name="T89" fmla="*/ 32 h 117"/>
              <a:gd name="T90" fmla="*/ 48 w 126"/>
              <a:gd name="T91" fmla="*/ 57 h 117"/>
              <a:gd name="T92" fmla="*/ 54 w 126"/>
              <a:gd name="T93" fmla="*/ 46 h 117"/>
              <a:gd name="T94" fmla="*/ 48 w 126"/>
              <a:gd name="T95" fmla="*/ 57 h 117"/>
              <a:gd name="T96" fmla="*/ 45 w 126"/>
              <a:gd name="T97" fmla="*/ 57 h 117"/>
              <a:gd name="T98" fmla="*/ 39 w 126"/>
              <a:gd name="T99" fmla="*/ 43 h 117"/>
              <a:gd name="T100" fmla="*/ 82 w 126"/>
              <a:gd name="T101" fmla="*/ 67 h 117"/>
              <a:gd name="T102" fmla="*/ 73 w 126"/>
              <a:gd name="T103" fmla="*/ 41 h 117"/>
              <a:gd name="T104" fmla="*/ 61 w 126"/>
              <a:gd name="T105" fmla="*/ 71 h 117"/>
              <a:gd name="T106" fmla="*/ 66 w 126"/>
              <a:gd name="T107" fmla="*/ 93 h 117"/>
              <a:gd name="T108" fmla="*/ 73 w 126"/>
              <a:gd name="T109" fmla="*/ 117 h 117"/>
              <a:gd name="T110" fmla="*/ 101 w 126"/>
              <a:gd name="T111" fmla="*/ 110 h 117"/>
              <a:gd name="T112" fmla="*/ 98 w 126"/>
              <a:gd name="T113" fmla="*/ 66 h 117"/>
              <a:gd name="T114" fmla="*/ 97 w 126"/>
              <a:gd name="T115" fmla="*/ 61 h 117"/>
              <a:gd name="T116" fmla="*/ 89 w 126"/>
              <a:gd name="T117" fmla="*/ 63 h 117"/>
              <a:gd name="T118" fmla="*/ 83 w 126"/>
              <a:gd name="T119" fmla="*/ 58 h 117"/>
              <a:gd name="T120" fmla="*/ 3 w 126"/>
              <a:gd name="T121" fmla="*/ 31 h 117"/>
              <a:gd name="T122" fmla="*/ 6 w 126"/>
              <a:gd name="T123" fmla="*/ 53 h 117"/>
              <a:gd name="T124" fmla="*/ 3 w 126"/>
              <a:gd name="T125" fmla="*/ 3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6" h="117">
                <a:moveTo>
                  <a:pt x="8" y="0"/>
                </a:moveTo>
                <a:cubicBezTo>
                  <a:pt x="118" y="0"/>
                  <a:pt x="118" y="0"/>
                  <a:pt x="118" y="0"/>
                </a:cubicBezTo>
                <a:cubicBezTo>
                  <a:pt x="123" y="0"/>
                  <a:pt x="126" y="4"/>
                  <a:pt x="126" y="8"/>
                </a:cubicBezTo>
                <a:cubicBezTo>
                  <a:pt x="126" y="78"/>
                  <a:pt x="126" y="78"/>
                  <a:pt x="126" y="78"/>
                </a:cubicBezTo>
                <a:cubicBezTo>
                  <a:pt x="126" y="82"/>
                  <a:pt x="123" y="86"/>
                  <a:pt x="118" y="86"/>
                </a:cubicBezTo>
                <a:cubicBezTo>
                  <a:pt x="113" y="86"/>
                  <a:pt x="113" y="86"/>
                  <a:pt x="113" y="86"/>
                </a:cubicBezTo>
                <a:cubicBezTo>
                  <a:pt x="113" y="83"/>
                  <a:pt x="114" y="80"/>
                  <a:pt x="114" y="77"/>
                </a:cubicBezTo>
                <a:cubicBezTo>
                  <a:pt x="116" y="77"/>
                  <a:pt x="116" y="77"/>
                  <a:pt x="116" y="77"/>
                </a:cubicBezTo>
                <a:cubicBezTo>
                  <a:pt x="116" y="8"/>
                  <a:pt x="116" y="8"/>
                  <a:pt x="116" y="8"/>
                </a:cubicBezTo>
                <a:cubicBezTo>
                  <a:pt x="10" y="8"/>
                  <a:pt x="10" y="8"/>
                  <a:pt x="10" y="8"/>
                </a:cubicBezTo>
                <a:cubicBezTo>
                  <a:pt x="10" y="77"/>
                  <a:pt x="10" y="77"/>
                  <a:pt x="10" y="77"/>
                </a:cubicBezTo>
                <a:cubicBezTo>
                  <a:pt x="48" y="77"/>
                  <a:pt x="48" y="77"/>
                  <a:pt x="48" y="77"/>
                </a:cubicBezTo>
                <a:cubicBezTo>
                  <a:pt x="51" y="81"/>
                  <a:pt x="51" y="81"/>
                  <a:pt x="51" y="81"/>
                </a:cubicBezTo>
                <a:cubicBezTo>
                  <a:pt x="52" y="82"/>
                  <a:pt x="54" y="84"/>
                  <a:pt x="55" y="86"/>
                </a:cubicBezTo>
                <a:cubicBezTo>
                  <a:pt x="8" y="86"/>
                  <a:pt x="8" y="86"/>
                  <a:pt x="8" y="86"/>
                </a:cubicBezTo>
                <a:cubicBezTo>
                  <a:pt x="3" y="86"/>
                  <a:pt x="0" y="82"/>
                  <a:pt x="0" y="78"/>
                </a:cubicBezTo>
                <a:cubicBezTo>
                  <a:pt x="0" y="8"/>
                  <a:pt x="0" y="8"/>
                  <a:pt x="0" y="8"/>
                </a:cubicBezTo>
                <a:cubicBezTo>
                  <a:pt x="0" y="4"/>
                  <a:pt x="3" y="0"/>
                  <a:pt x="8" y="0"/>
                </a:cubicBezTo>
                <a:close/>
                <a:moveTo>
                  <a:pt x="86" y="46"/>
                </a:moveTo>
                <a:cubicBezTo>
                  <a:pt x="86" y="48"/>
                  <a:pt x="86" y="48"/>
                  <a:pt x="86" y="48"/>
                </a:cubicBezTo>
                <a:cubicBezTo>
                  <a:pt x="111" y="48"/>
                  <a:pt x="111" y="48"/>
                  <a:pt x="111" y="48"/>
                </a:cubicBezTo>
                <a:cubicBezTo>
                  <a:pt x="111" y="46"/>
                  <a:pt x="111" y="46"/>
                  <a:pt x="111" y="46"/>
                </a:cubicBezTo>
                <a:cubicBezTo>
                  <a:pt x="86" y="46"/>
                  <a:pt x="86" y="46"/>
                  <a:pt x="86" y="46"/>
                </a:cubicBezTo>
                <a:close/>
                <a:moveTo>
                  <a:pt x="86" y="39"/>
                </a:moveTo>
                <a:cubicBezTo>
                  <a:pt x="86" y="41"/>
                  <a:pt x="86" y="41"/>
                  <a:pt x="86" y="41"/>
                </a:cubicBezTo>
                <a:cubicBezTo>
                  <a:pt x="111" y="41"/>
                  <a:pt x="111" y="41"/>
                  <a:pt x="111" y="41"/>
                </a:cubicBezTo>
                <a:cubicBezTo>
                  <a:pt x="111" y="39"/>
                  <a:pt x="111" y="39"/>
                  <a:pt x="111" y="39"/>
                </a:cubicBezTo>
                <a:cubicBezTo>
                  <a:pt x="86" y="39"/>
                  <a:pt x="86" y="39"/>
                  <a:pt x="86" y="39"/>
                </a:cubicBezTo>
                <a:close/>
                <a:moveTo>
                  <a:pt x="99" y="30"/>
                </a:moveTo>
                <a:cubicBezTo>
                  <a:pt x="99" y="32"/>
                  <a:pt x="99" y="32"/>
                  <a:pt x="99" y="32"/>
                </a:cubicBezTo>
                <a:cubicBezTo>
                  <a:pt x="111" y="32"/>
                  <a:pt x="111" y="32"/>
                  <a:pt x="111" y="32"/>
                </a:cubicBezTo>
                <a:cubicBezTo>
                  <a:pt x="111" y="30"/>
                  <a:pt x="111" y="30"/>
                  <a:pt x="111" y="30"/>
                </a:cubicBezTo>
                <a:cubicBezTo>
                  <a:pt x="99" y="30"/>
                  <a:pt x="99" y="30"/>
                  <a:pt x="99" y="30"/>
                </a:cubicBezTo>
                <a:close/>
                <a:moveTo>
                  <a:pt x="99" y="23"/>
                </a:moveTo>
                <a:cubicBezTo>
                  <a:pt x="99" y="25"/>
                  <a:pt x="99" y="25"/>
                  <a:pt x="99" y="25"/>
                </a:cubicBezTo>
                <a:cubicBezTo>
                  <a:pt x="111" y="25"/>
                  <a:pt x="111" y="25"/>
                  <a:pt x="111" y="25"/>
                </a:cubicBezTo>
                <a:cubicBezTo>
                  <a:pt x="111" y="23"/>
                  <a:pt x="111" y="23"/>
                  <a:pt x="111" y="23"/>
                </a:cubicBezTo>
                <a:cubicBezTo>
                  <a:pt x="99" y="23"/>
                  <a:pt x="99" y="23"/>
                  <a:pt x="99" y="23"/>
                </a:cubicBezTo>
                <a:close/>
                <a:moveTo>
                  <a:pt x="99" y="16"/>
                </a:moveTo>
                <a:cubicBezTo>
                  <a:pt x="99" y="18"/>
                  <a:pt x="99" y="18"/>
                  <a:pt x="99" y="18"/>
                </a:cubicBezTo>
                <a:cubicBezTo>
                  <a:pt x="111" y="18"/>
                  <a:pt x="111" y="18"/>
                  <a:pt x="111" y="18"/>
                </a:cubicBezTo>
                <a:cubicBezTo>
                  <a:pt x="111" y="16"/>
                  <a:pt x="111" y="16"/>
                  <a:pt x="111" y="16"/>
                </a:cubicBezTo>
                <a:cubicBezTo>
                  <a:pt x="99" y="16"/>
                  <a:pt x="99" y="16"/>
                  <a:pt x="99" y="16"/>
                </a:cubicBezTo>
                <a:close/>
                <a:moveTo>
                  <a:pt x="73" y="16"/>
                </a:moveTo>
                <a:cubicBezTo>
                  <a:pt x="73" y="34"/>
                  <a:pt x="73" y="34"/>
                  <a:pt x="73" y="34"/>
                </a:cubicBezTo>
                <a:cubicBezTo>
                  <a:pt x="95" y="34"/>
                  <a:pt x="95" y="34"/>
                  <a:pt x="95" y="34"/>
                </a:cubicBezTo>
                <a:cubicBezTo>
                  <a:pt x="95" y="16"/>
                  <a:pt x="95" y="16"/>
                  <a:pt x="95" y="16"/>
                </a:cubicBezTo>
                <a:cubicBezTo>
                  <a:pt x="73" y="16"/>
                  <a:pt x="73" y="16"/>
                  <a:pt x="73" y="16"/>
                </a:cubicBezTo>
                <a:close/>
                <a:moveTo>
                  <a:pt x="31" y="57"/>
                </a:moveTo>
                <a:cubicBezTo>
                  <a:pt x="37" y="57"/>
                  <a:pt x="37" y="57"/>
                  <a:pt x="37" y="57"/>
                </a:cubicBezTo>
                <a:cubicBezTo>
                  <a:pt x="37" y="40"/>
                  <a:pt x="37" y="40"/>
                  <a:pt x="37" y="40"/>
                </a:cubicBezTo>
                <a:cubicBezTo>
                  <a:pt x="31" y="40"/>
                  <a:pt x="31" y="40"/>
                  <a:pt x="31" y="40"/>
                </a:cubicBezTo>
                <a:cubicBezTo>
                  <a:pt x="31" y="57"/>
                  <a:pt x="31" y="57"/>
                  <a:pt x="31" y="57"/>
                </a:cubicBezTo>
                <a:close/>
                <a:moveTo>
                  <a:pt x="17" y="39"/>
                </a:moveTo>
                <a:cubicBezTo>
                  <a:pt x="19" y="43"/>
                  <a:pt x="19" y="43"/>
                  <a:pt x="19" y="43"/>
                </a:cubicBezTo>
                <a:cubicBezTo>
                  <a:pt x="31" y="34"/>
                  <a:pt x="31" y="34"/>
                  <a:pt x="31" y="34"/>
                </a:cubicBezTo>
                <a:cubicBezTo>
                  <a:pt x="38" y="34"/>
                  <a:pt x="38" y="34"/>
                  <a:pt x="38" y="34"/>
                </a:cubicBezTo>
                <a:cubicBezTo>
                  <a:pt x="42" y="38"/>
                  <a:pt x="42" y="38"/>
                  <a:pt x="42" y="38"/>
                </a:cubicBezTo>
                <a:cubicBezTo>
                  <a:pt x="42" y="39"/>
                  <a:pt x="42" y="39"/>
                  <a:pt x="42" y="39"/>
                </a:cubicBezTo>
                <a:cubicBezTo>
                  <a:pt x="43" y="39"/>
                  <a:pt x="43" y="39"/>
                  <a:pt x="43" y="39"/>
                </a:cubicBezTo>
                <a:cubicBezTo>
                  <a:pt x="48" y="41"/>
                  <a:pt x="48" y="41"/>
                  <a:pt x="48" y="41"/>
                </a:cubicBezTo>
                <a:cubicBezTo>
                  <a:pt x="51" y="42"/>
                  <a:pt x="51" y="42"/>
                  <a:pt x="51" y="42"/>
                </a:cubicBezTo>
                <a:cubicBezTo>
                  <a:pt x="51" y="39"/>
                  <a:pt x="51" y="39"/>
                  <a:pt x="51" y="39"/>
                </a:cubicBezTo>
                <a:cubicBezTo>
                  <a:pt x="53" y="28"/>
                  <a:pt x="53" y="28"/>
                  <a:pt x="53" y="28"/>
                </a:cubicBezTo>
                <a:cubicBezTo>
                  <a:pt x="57" y="27"/>
                  <a:pt x="57" y="27"/>
                  <a:pt x="57" y="27"/>
                </a:cubicBezTo>
                <a:cubicBezTo>
                  <a:pt x="58" y="31"/>
                  <a:pt x="58" y="31"/>
                  <a:pt x="58" y="31"/>
                </a:cubicBezTo>
                <a:cubicBezTo>
                  <a:pt x="62" y="26"/>
                  <a:pt x="62" y="26"/>
                  <a:pt x="62" y="26"/>
                </a:cubicBezTo>
                <a:cubicBezTo>
                  <a:pt x="67" y="22"/>
                  <a:pt x="67" y="22"/>
                  <a:pt x="67" y="22"/>
                </a:cubicBezTo>
                <a:cubicBezTo>
                  <a:pt x="61" y="21"/>
                  <a:pt x="61" y="21"/>
                  <a:pt x="61" y="21"/>
                </a:cubicBezTo>
                <a:cubicBezTo>
                  <a:pt x="55" y="19"/>
                  <a:pt x="55" y="19"/>
                  <a:pt x="55" y="19"/>
                </a:cubicBezTo>
                <a:cubicBezTo>
                  <a:pt x="56" y="23"/>
                  <a:pt x="56" y="23"/>
                  <a:pt x="56" y="23"/>
                </a:cubicBezTo>
                <a:cubicBezTo>
                  <a:pt x="50" y="24"/>
                  <a:pt x="50" y="24"/>
                  <a:pt x="50" y="24"/>
                </a:cubicBezTo>
                <a:cubicBezTo>
                  <a:pt x="49" y="25"/>
                  <a:pt x="49" y="25"/>
                  <a:pt x="49" y="25"/>
                </a:cubicBezTo>
                <a:cubicBezTo>
                  <a:pt x="49" y="26"/>
                  <a:pt x="49" y="26"/>
                  <a:pt x="49" y="26"/>
                </a:cubicBezTo>
                <a:cubicBezTo>
                  <a:pt x="47" y="36"/>
                  <a:pt x="47" y="36"/>
                  <a:pt x="47" y="36"/>
                </a:cubicBezTo>
                <a:cubicBezTo>
                  <a:pt x="45" y="35"/>
                  <a:pt x="45" y="35"/>
                  <a:pt x="45" y="35"/>
                </a:cubicBezTo>
                <a:cubicBezTo>
                  <a:pt x="41" y="31"/>
                  <a:pt x="41" y="31"/>
                  <a:pt x="41" y="31"/>
                </a:cubicBezTo>
                <a:cubicBezTo>
                  <a:pt x="41" y="31"/>
                  <a:pt x="41" y="31"/>
                  <a:pt x="41" y="31"/>
                </a:cubicBezTo>
                <a:cubicBezTo>
                  <a:pt x="40" y="30"/>
                  <a:pt x="40" y="30"/>
                  <a:pt x="40" y="30"/>
                </a:cubicBezTo>
                <a:cubicBezTo>
                  <a:pt x="31" y="29"/>
                  <a:pt x="31" y="29"/>
                  <a:pt x="31" y="29"/>
                </a:cubicBezTo>
                <a:cubicBezTo>
                  <a:pt x="17" y="39"/>
                  <a:pt x="17" y="39"/>
                  <a:pt x="17" y="39"/>
                </a:cubicBezTo>
                <a:close/>
                <a:moveTo>
                  <a:pt x="22" y="57"/>
                </a:moveTo>
                <a:cubicBezTo>
                  <a:pt x="28" y="57"/>
                  <a:pt x="28" y="57"/>
                  <a:pt x="28" y="57"/>
                </a:cubicBezTo>
                <a:cubicBezTo>
                  <a:pt x="28" y="44"/>
                  <a:pt x="28" y="44"/>
                  <a:pt x="28" y="44"/>
                </a:cubicBezTo>
                <a:cubicBezTo>
                  <a:pt x="22" y="44"/>
                  <a:pt x="22" y="44"/>
                  <a:pt x="22" y="44"/>
                </a:cubicBezTo>
                <a:cubicBezTo>
                  <a:pt x="22" y="57"/>
                  <a:pt x="22" y="57"/>
                  <a:pt x="22" y="57"/>
                </a:cubicBezTo>
                <a:close/>
                <a:moveTo>
                  <a:pt x="57" y="57"/>
                </a:moveTo>
                <a:cubicBezTo>
                  <a:pt x="63" y="57"/>
                  <a:pt x="63" y="57"/>
                  <a:pt x="63" y="57"/>
                </a:cubicBezTo>
                <a:cubicBezTo>
                  <a:pt x="63" y="32"/>
                  <a:pt x="63" y="32"/>
                  <a:pt x="63" y="32"/>
                </a:cubicBezTo>
                <a:cubicBezTo>
                  <a:pt x="57" y="32"/>
                  <a:pt x="57" y="32"/>
                  <a:pt x="57" y="32"/>
                </a:cubicBezTo>
                <a:cubicBezTo>
                  <a:pt x="57" y="57"/>
                  <a:pt x="57" y="57"/>
                  <a:pt x="57" y="57"/>
                </a:cubicBezTo>
                <a:close/>
                <a:moveTo>
                  <a:pt x="48" y="57"/>
                </a:moveTo>
                <a:cubicBezTo>
                  <a:pt x="54" y="57"/>
                  <a:pt x="54" y="57"/>
                  <a:pt x="54" y="57"/>
                </a:cubicBezTo>
                <a:cubicBezTo>
                  <a:pt x="54" y="46"/>
                  <a:pt x="54" y="46"/>
                  <a:pt x="54" y="46"/>
                </a:cubicBezTo>
                <a:cubicBezTo>
                  <a:pt x="48" y="46"/>
                  <a:pt x="48" y="46"/>
                  <a:pt x="48" y="46"/>
                </a:cubicBezTo>
                <a:cubicBezTo>
                  <a:pt x="48" y="57"/>
                  <a:pt x="48" y="57"/>
                  <a:pt x="48" y="57"/>
                </a:cubicBezTo>
                <a:close/>
                <a:moveTo>
                  <a:pt x="39" y="57"/>
                </a:moveTo>
                <a:cubicBezTo>
                  <a:pt x="45" y="57"/>
                  <a:pt x="45" y="57"/>
                  <a:pt x="45" y="57"/>
                </a:cubicBezTo>
                <a:cubicBezTo>
                  <a:pt x="45" y="43"/>
                  <a:pt x="45" y="43"/>
                  <a:pt x="45" y="43"/>
                </a:cubicBezTo>
                <a:cubicBezTo>
                  <a:pt x="39" y="43"/>
                  <a:pt x="39" y="43"/>
                  <a:pt x="39" y="43"/>
                </a:cubicBezTo>
                <a:cubicBezTo>
                  <a:pt x="39" y="57"/>
                  <a:pt x="39" y="57"/>
                  <a:pt x="39" y="57"/>
                </a:cubicBezTo>
                <a:close/>
                <a:moveTo>
                  <a:pt x="82" y="67"/>
                </a:moveTo>
                <a:cubicBezTo>
                  <a:pt x="82" y="59"/>
                  <a:pt x="81" y="50"/>
                  <a:pt x="80" y="42"/>
                </a:cubicBezTo>
                <a:cubicBezTo>
                  <a:pt x="78" y="41"/>
                  <a:pt x="75" y="41"/>
                  <a:pt x="73" y="41"/>
                </a:cubicBezTo>
                <a:cubicBezTo>
                  <a:pt x="72" y="55"/>
                  <a:pt x="73" y="68"/>
                  <a:pt x="72" y="82"/>
                </a:cubicBezTo>
                <a:cubicBezTo>
                  <a:pt x="70" y="77"/>
                  <a:pt x="68" y="73"/>
                  <a:pt x="61" y="71"/>
                </a:cubicBezTo>
                <a:cubicBezTo>
                  <a:pt x="60" y="73"/>
                  <a:pt x="59" y="73"/>
                  <a:pt x="58" y="75"/>
                </a:cubicBezTo>
                <a:cubicBezTo>
                  <a:pt x="62" y="80"/>
                  <a:pt x="65" y="87"/>
                  <a:pt x="66" y="93"/>
                </a:cubicBezTo>
                <a:cubicBezTo>
                  <a:pt x="68" y="107"/>
                  <a:pt x="68" y="107"/>
                  <a:pt x="68" y="107"/>
                </a:cubicBezTo>
                <a:cubicBezTo>
                  <a:pt x="69" y="110"/>
                  <a:pt x="71" y="114"/>
                  <a:pt x="73" y="117"/>
                </a:cubicBezTo>
                <a:cubicBezTo>
                  <a:pt x="82" y="116"/>
                  <a:pt x="89" y="116"/>
                  <a:pt x="99" y="116"/>
                </a:cubicBezTo>
                <a:cubicBezTo>
                  <a:pt x="99" y="114"/>
                  <a:pt x="100" y="112"/>
                  <a:pt x="101" y="110"/>
                </a:cubicBezTo>
                <a:cubicBezTo>
                  <a:pt x="103" y="99"/>
                  <a:pt x="105" y="78"/>
                  <a:pt x="105" y="67"/>
                </a:cubicBezTo>
                <a:cubicBezTo>
                  <a:pt x="102" y="67"/>
                  <a:pt x="101" y="66"/>
                  <a:pt x="98" y="66"/>
                </a:cubicBezTo>
                <a:cubicBezTo>
                  <a:pt x="98" y="67"/>
                  <a:pt x="97" y="72"/>
                  <a:pt x="97" y="73"/>
                </a:cubicBezTo>
                <a:cubicBezTo>
                  <a:pt x="97" y="69"/>
                  <a:pt x="97" y="65"/>
                  <a:pt x="97" y="61"/>
                </a:cubicBezTo>
                <a:cubicBezTo>
                  <a:pt x="94" y="61"/>
                  <a:pt x="92" y="61"/>
                  <a:pt x="90" y="60"/>
                </a:cubicBezTo>
                <a:cubicBezTo>
                  <a:pt x="90" y="61"/>
                  <a:pt x="90" y="62"/>
                  <a:pt x="89" y="63"/>
                </a:cubicBezTo>
                <a:cubicBezTo>
                  <a:pt x="89" y="62"/>
                  <a:pt x="89" y="60"/>
                  <a:pt x="89" y="58"/>
                </a:cubicBezTo>
                <a:cubicBezTo>
                  <a:pt x="87" y="58"/>
                  <a:pt x="85" y="58"/>
                  <a:pt x="83" y="58"/>
                </a:cubicBezTo>
                <a:cubicBezTo>
                  <a:pt x="83" y="61"/>
                  <a:pt x="83" y="64"/>
                  <a:pt x="82" y="67"/>
                </a:cubicBezTo>
                <a:close/>
                <a:moveTo>
                  <a:pt x="3" y="31"/>
                </a:moveTo>
                <a:cubicBezTo>
                  <a:pt x="3" y="53"/>
                  <a:pt x="3" y="53"/>
                  <a:pt x="3" y="53"/>
                </a:cubicBezTo>
                <a:cubicBezTo>
                  <a:pt x="6" y="53"/>
                  <a:pt x="6" y="53"/>
                  <a:pt x="6" y="53"/>
                </a:cubicBezTo>
                <a:cubicBezTo>
                  <a:pt x="6" y="31"/>
                  <a:pt x="6" y="31"/>
                  <a:pt x="6" y="31"/>
                </a:cubicBezTo>
                <a:lnTo>
                  <a:pt x="3" y="31"/>
                </a:lnTo>
                <a:close/>
              </a:path>
            </a:pathLst>
          </a:custGeom>
          <a:solidFill>
            <a:srgbClr val="0060A8"/>
          </a:solidFill>
          <a:ln>
            <a:noFill/>
          </a:ln>
        </p:spPr>
        <p:txBody>
          <a:bodyPr vert="horz" wrap="square" lIns="91440" tIns="45720" rIns="91440" bIns="45720" numCol="1" anchor="t" anchorCtr="0" compatLnSpc="1"/>
          <a:lstStyle/>
          <a:p>
            <a:endParaRPr lang="zh-CN" altLang="en-US"/>
          </a:p>
        </p:txBody>
      </p:sp>
      <p:sp>
        <p:nvSpPr>
          <p:cNvPr id="38" name="文本框 37"/>
          <p:cNvSpPr txBox="1"/>
          <p:nvPr/>
        </p:nvSpPr>
        <p:spPr>
          <a:xfrm>
            <a:off x="1240577" y="3463897"/>
            <a:ext cx="7440715" cy="441916"/>
          </a:xfrm>
          <a:prstGeom prst="rect">
            <a:avLst/>
          </a:prstGeom>
          <a:noFill/>
        </p:spPr>
        <p:txBody>
          <a:bodyPr wrap="square" rtlCol="0">
            <a:spAutoFit/>
          </a:bodyPr>
          <a:lstStyle/>
          <a:p>
            <a:pPr indent="457200">
              <a:lnSpc>
                <a:spcPct val="125000"/>
              </a:lnSpc>
            </a:pPr>
            <a:r>
              <a:rPr lang="zh-CN" altLang="en-US" sz="2000" b="1" dirty="0">
                <a:latin typeface="微软雅黑" pitchFamily="34" charset="-122"/>
                <a:ea typeface="微软雅黑" pitchFamily="34" charset="-122"/>
              </a:rPr>
              <a:t>解决目的域</a:t>
            </a:r>
            <a:r>
              <a:rPr lang="zh-CN" altLang="en-US" sz="2000" b="1" dirty="0">
                <a:solidFill>
                  <a:srgbClr val="C00000"/>
                </a:solidFill>
                <a:latin typeface="微软雅黑" pitchFamily="34" charset="-122"/>
                <a:ea typeface="微软雅黑" pitchFamily="34" charset="-122"/>
              </a:rPr>
              <a:t>标记数据</a:t>
            </a:r>
            <a:r>
              <a:rPr lang="zh-CN" altLang="en-US" sz="2000" b="1" dirty="0">
                <a:latin typeface="微软雅黑" pitchFamily="34" charset="-122"/>
                <a:ea typeface="微软雅黑" pitchFamily="34" charset="-122"/>
              </a:rPr>
              <a:t>难获取，实现目的域模型</a:t>
            </a:r>
            <a:r>
              <a:rPr lang="zh-CN" altLang="en-US" sz="2000" b="1" dirty="0">
                <a:solidFill>
                  <a:srgbClr val="C00000"/>
                </a:solidFill>
                <a:latin typeface="微软雅黑" pitchFamily="34" charset="-122"/>
                <a:ea typeface="微软雅黑" pitchFamily="34" charset="-122"/>
              </a:rPr>
              <a:t>快速</a:t>
            </a:r>
            <a:r>
              <a:rPr lang="zh-CN" altLang="en-US" sz="2000" b="1" dirty="0">
                <a:latin typeface="微软雅黑" pitchFamily="34" charset="-122"/>
                <a:ea typeface="微软雅黑" pitchFamily="34" charset="-122"/>
              </a:rPr>
              <a:t>组建。</a:t>
            </a:r>
            <a:endParaRPr lang="en-US" altLang="zh-CN" sz="2000" b="1" dirty="0">
              <a:latin typeface="微软雅黑" pitchFamily="34" charset="-122"/>
              <a:ea typeface="微软雅黑" pitchFamily="34" charset="-122"/>
            </a:endParaRPr>
          </a:p>
        </p:txBody>
      </p:sp>
      <p:sp>
        <p:nvSpPr>
          <p:cNvPr id="19" name="文本框 73"/>
          <p:cNvSpPr txBox="1"/>
          <p:nvPr/>
        </p:nvSpPr>
        <p:spPr>
          <a:xfrm>
            <a:off x="1542195" y="2894021"/>
            <a:ext cx="942848" cy="461665"/>
          </a:xfrm>
          <a:prstGeom prst="rect">
            <a:avLst/>
          </a:prstGeom>
          <a:noFill/>
        </p:spPr>
        <p:txBody>
          <a:bodyPr wrap="square" rtlCol="0">
            <a:spAutoFit/>
          </a:bodyPr>
          <a:lstStyle/>
          <a:p>
            <a:pPr algn="r"/>
            <a:r>
              <a:rPr lang="zh-CN" altLang="en-US" sz="2400" b="1" dirty="0">
                <a:solidFill>
                  <a:srgbClr val="0070C0"/>
                </a:solidFill>
                <a:latin typeface="微软雅黑" pitchFamily="34" charset="-122"/>
                <a:ea typeface="微软雅黑" pitchFamily="34" charset="-122"/>
              </a:rPr>
              <a:t>意义</a:t>
            </a:r>
          </a:p>
        </p:txBody>
      </p:sp>
      <p:sp>
        <p:nvSpPr>
          <p:cNvPr id="20" name="文本框 73"/>
          <p:cNvSpPr txBox="1"/>
          <p:nvPr/>
        </p:nvSpPr>
        <p:spPr>
          <a:xfrm>
            <a:off x="1639409" y="4534049"/>
            <a:ext cx="952383" cy="461665"/>
          </a:xfrm>
          <a:prstGeom prst="rect">
            <a:avLst/>
          </a:prstGeom>
          <a:noFill/>
        </p:spPr>
        <p:txBody>
          <a:bodyPr wrap="square" rtlCol="0">
            <a:spAutoFit/>
          </a:bodyPr>
          <a:lstStyle/>
          <a:p>
            <a:pPr algn="r"/>
            <a:r>
              <a:rPr lang="zh-CN" altLang="en-US" sz="2400" b="1" dirty="0">
                <a:solidFill>
                  <a:srgbClr val="0070C0"/>
                </a:solidFill>
                <a:latin typeface="微软雅黑" pitchFamily="34" charset="-122"/>
                <a:ea typeface="微软雅黑" pitchFamily="34" charset="-122"/>
              </a:rPr>
              <a:t>关键</a:t>
            </a:r>
          </a:p>
        </p:txBody>
      </p:sp>
      <p:sp>
        <p:nvSpPr>
          <p:cNvPr id="16" name="文本框 73">
            <a:extLst>
              <a:ext uri="{FF2B5EF4-FFF2-40B4-BE49-F238E27FC236}">
                <a16:creationId xmlns:a16="http://schemas.microsoft.com/office/drawing/2014/main" xmlns="" id="{8D72A14D-DFBC-4426-B565-AB888E64C8EF}"/>
              </a:ext>
            </a:extLst>
          </p:cNvPr>
          <p:cNvSpPr txBox="1"/>
          <p:nvPr/>
        </p:nvSpPr>
        <p:spPr>
          <a:xfrm>
            <a:off x="723685" y="1665179"/>
            <a:ext cx="1831373" cy="461665"/>
          </a:xfrm>
          <a:prstGeom prst="rect">
            <a:avLst/>
          </a:prstGeom>
          <a:noFill/>
        </p:spPr>
        <p:txBody>
          <a:bodyPr wrap="square" rtlCol="0">
            <a:spAutoFit/>
          </a:bodyPr>
          <a:lstStyle/>
          <a:p>
            <a:pPr algn="r"/>
            <a:r>
              <a:rPr lang="zh-CN" altLang="en-US" sz="2400" b="1" dirty="0">
                <a:solidFill>
                  <a:srgbClr val="0070C0"/>
                </a:solidFill>
                <a:latin typeface="微软雅黑" pitchFamily="34" charset="-122"/>
                <a:ea typeface="微软雅黑" pitchFamily="34" charset="-122"/>
              </a:rPr>
              <a:t>领域自适应</a:t>
            </a:r>
            <a:r>
              <a:rPr lang="zh-CN" altLang="en-US" sz="2000" b="1" dirty="0">
                <a:solidFill>
                  <a:srgbClr val="0070C0"/>
                </a:solidFill>
                <a:latin typeface="微软雅黑" pitchFamily="34" charset="-122"/>
                <a:ea typeface="微软雅黑" pitchFamily="34" charset="-122"/>
              </a:rPr>
              <a:t>：</a:t>
            </a:r>
          </a:p>
        </p:txBody>
      </p:sp>
      <p:sp>
        <p:nvSpPr>
          <p:cNvPr id="17" name="文本框 16">
            <a:extLst>
              <a:ext uri="{FF2B5EF4-FFF2-40B4-BE49-F238E27FC236}">
                <a16:creationId xmlns:a16="http://schemas.microsoft.com/office/drawing/2014/main" xmlns="" id="{758DE8B3-50F4-4E04-814C-0470C44F752A}"/>
              </a:ext>
            </a:extLst>
          </p:cNvPr>
          <p:cNvSpPr txBox="1"/>
          <p:nvPr/>
        </p:nvSpPr>
        <p:spPr>
          <a:xfrm>
            <a:off x="1303312" y="5083532"/>
            <a:ext cx="8324014" cy="441916"/>
          </a:xfrm>
          <a:prstGeom prst="rect">
            <a:avLst/>
          </a:prstGeom>
          <a:noFill/>
        </p:spPr>
        <p:txBody>
          <a:bodyPr wrap="square" rtlCol="0">
            <a:spAutoFit/>
          </a:bodyPr>
          <a:lstStyle/>
          <a:p>
            <a:pPr indent="457200">
              <a:lnSpc>
                <a:spcPct val="125000"/>
              </a:lnSpc>
            </a:pPr>
            <a:r>
              <a:rPr lang="zh-CN" altLang="en-US" sz="2000" b="1" dirty="0">
                <a:latin typeface="微软雅黑" pitchFamily="34" charset="-122"/>
                <a:ea typeface="微软雅黑" pitchFamily="34" charset="-122"/>
              </a:rPr>
              <a:t>量化域间分布差异，挖掘数据域之间的</a:t>
            </a:r>
            <a:r>
              <a:rPr lang="zh-CN" altLang="en-US" sz="2000" b="1" dirty="0">
                <a:solidFill>
                  <a:srgbClr val="C00000"/>
                </a:solidFill>
                <a:latin typeface="微软雅黑" pitchFamily="34" charset="-122"/>
                <a:ea typeface="微软雅黑" pitchFamily="34" charset="-122"/>
              </a:rPr>
              <a:t>相关性，</a:t>
            </a:r>
            <a:r>
              <a:rPr lang="zh-CN" altLang="en-US" sz="2000" b="1" dirty="0">
                <a:latin typeface="微软雅黑" pitchFamily="34" charset="-122"/>
                <a:ea typeface="微软雅黑" pitchFamily="34" charset="-122"/>
              </a:rPr>
              <a:t>搭建域间联系桥梁。</a:t>
            </a:r>
            <a:endParaRPr lang="en-US" altLang="zh-CN" sz="2000" b="1" dirty="0">
              <a:latin typeface="微软雅黑" pitchFamily="34" charset="-122"/>
              <a:ea typeface="微软雅黑" pitchFamily="34" charset="-122"/>
            </a:endParaRPr>
          </a:p>
        </p:txBody>
      </p:sp>
      <p:sp>
        <p:nvSpPr>
          <p:cNvPr id="2" name="箭头: 右 1">
            <a:extLst>
              <a:ext uri="{FF2B5EF4-FFF2-40B4-BE49-F238E27FC236}">
                <a16:creationId xmlns:a16="http://schemas.microsoft.com/office/drawing/2014/main" xmlns="" id="{CADCA84E-85CB-43CC-8303-BF8FDD6B3770}"/>
              </a:ext>
            </a:extLst>
          </p:cNvPr>
          <p:cNvSpPr/>
          <p:nvPr/>
        </p:nvSpPr>
        <p:spPr>
          <a:xfrm>
            <a:off x="2772139" y="1738571"/>
            <a:ext cx="1090944" cy="2435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箭头: 右弧形 2">
            <a:extLst>
              <a:ext uri="{FF2B5EF4-FFF2-40B4-BE49-F238E27FC236}">
                <a16:creationId xmlns:a16="http://schemas.microsoft.com/office/drawing/2014/main" xmlns="" id="{75E4CD18-358D-445D-9026-7B47037FF80C}"/>
              </a:ext>
            </a:extLst>
          </p:cNvPr>
          <p:cNvSpPr/>
          <p:nvPr/>
        </p:nvSpPr>
        <p:spPr>
          <a:xfrm>
            <a:off x="7722414" y="1487875"/>
            <a:ext cx="614908" cy="988480"/>
          </a:xfrm>
          <a:prstGeom prst="curvedLef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文本框 4">
            <a:extLst>
              <a:ext uri="{FF2B5EF4-FFF2-40B4-BE49-F238E27FC236}">
                <a16:creationId xmlns:a16="http://schemas.microsoft.com/office/drawing/2014/main" xmlns="" id="{ED2C7117-A19A-4F81-9A4F-22755CE5C855}"/>
              </a:ext>
            </a:extLst>
          </p:cNvPr>
          <p:cNvSpPr txBox="1"/>
          <p:nvPr/>
        </p:nvSpPr>
        <p:spPr>
          <a:xfrm>
            <a:off x="8681292" y="1703519"/>
            <a:ext cx="2506895" cy="707886"/>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相关但存在</a:t>
            </a:r>
            <a:r>
              <a:rPr lang="zh-CN" altLang="en-US" sz="2000" b="1" dirty="0">
                <a:solidFill>
                  <a:srgbClr val="C00000"/>
                </a:solidFill>
                <a:latin typeface="微软雅黑" pitchFamily="34" charset="-122"/>
                <a:ea typeface="微软雅黑" pitchFamily="34" charset="-122"/>
              </a:rPr>
              <a:t>域间分布差异</a:t>
            </a:r>
          </a:p>
        </p:txBody>
      </p:sp>
    </p:spTree>
    <p:custDataLst>
      <p:tags r:id="rId1"/>
    </p:custDataLst>
  </p:cSld>
  <p:clrMapOvr>
    <a:masterClrMapping/>
  </p:clrMapOvr>
  <p:transition spd="slow" advTm="14625">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500"/>
                                        <p:tgtEl>
                                          <p:spTgt spid="3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wipe(down)">
                                      <p:cBhvr>
                                        <p:cTn id="10" dur="500"/>
                                        <p:tgtEl>
                                          <p:spTgt spid="3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wipe(down)">
                                      <p:cBhvr>
                                        <p:cTn id="18" dur="500"/>
                                        <p:tgtEl>
                                          <p:spTgt spid="36"/>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down)">
                                      <p:cBhvr>
                                        <p:cTn id="2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6" grpId="0" animBg="1"/>
      <p:bldP spid="38" grpId="0"/>
      <p:bldP spid="19" grpId="0"/>
      <p:bldP spid="20"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4296000" y="876300"/>
            <a:ext cx="3600000" cy="3600000"/>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3371850" y="4978520"/>
            <a:ext cx="5448300" cy="646331"/>
          </a:xfrm>
          <a:prstGeom prst="rect">
            <a:avLst/>
          </a:prstGeom>
          <a:noFill/>
        </p:spPr>
        <p:txBody>
          <a:bodyPr wrap="square" rtlCol="0">
            <a:spAutoFit/>
          </a:bodyPr>
          <a:lstStyle/>
          <a:p>
            <a:pPr algn="ctr"/>
            <a:r>
              <a:rPr lang="zh-CN" altLang="en-US" sz="3600" b="1" dirty="0">
                <a:solidFill>
                  <a:schemeClr val="accent1"/>
                </a:solidFill>
                <a:latin typeface="微软雅黑" pitchFamily="34" charset="-122"/>
                <a:ea typeface="微软雅黑" pitchFamily="34" charset="-122"/>
              </a:rPr>
              <a:t>国内外研究现状</a:t>
            </a:r>
          </a:p>
        </p:txBody>
      </p:sp>
      <p:sp>
        <p:nvSpPr>
          <p:cNvPr id="10" name="文本框 9"/>
          <p:cNvSpPr txBox="1"/>
          <p:nvPr/>
        </p:nvSpPr>
        <p:spPr>
          <a:xfrm>
            <a:off x="4210051" y="1891470"/>
            <a:ext cx="3771898" cy="1569660"/>
          </a:xfrm>
          <a:prstGeom prst="rect">
            <a:avLst/>
          </a:prstGeom>
          <a:noFill/>
        </p:spPr>
        <p:txBody>
          <a:bodyPr wrap="square" rtlCol="0">
            <a:spAutoFit/>
          </a:bodyPr>
          <a:lstStyle/>
          <a:p>
            <a:pPr algn="ctr"/>
            <a:r>
              <a:rPr lang="en-US" altLang="zh-CN" sz="4800" b="1" dirty="0">
                <a:solidFill>
                  <a:schemeClr val="accent1"/>
                </a:solidFill>
                <a:latin typeface="Times New Roman" pitchFamily="18" charset="0"/>
                <a:ea typeface="微软雅黑" pitchFamily="34" charset="-122"/>
                <a:cs typeface="Times New Roman" pitchFamily="18" charset="0"/>
              </a:rPr>
              <a:t>PART</a:t>
            </a:r>
          </a:p>
          <a:p>
            <a:pPr algn="ctr"/>
            <a:r>
              <a:rPr lang="en-US" altLang="zh-CN" sz="4800" b="1" dirty="0">
                <a:solidFill>
                  <a:schemeClr val="accent1"/>
                </a:solidFill>
                <a:latin typeface="Times New Roman" pitchFamily="18" charset="0"/>
                <a:ea typeface="微软雅黑" pitchFamily="34" charset="-122"/>
                <a:cs typeface="Times New Roman" pitchFamily="18" charset="0"/>
              </a:rPr>
              <a:t>TWO</a:t>
            </a:r>
            <a:endParaRPr lang="zh-CN" altLang="en-US" sz="4800" b="1" dirty="0">
              <a:solidFill>
                <a:schemeClr val="accent1"/>
              </a:solidFill>
              <a:latin typeface="Times New Roman" pitchFamily="18" charset="0"/>
              <a:ea typeface="微软雅黑" pitchFamily="34" charset="-122"/>
              <a:cs typeface="Times New Roman" pitchFamily="18" charset="0"/>
            </a:endParaRPr>
          </a:p>
        </p:txBody>
      </p:sp>
      <p:sp>
        <p:nvSpPr>
          <p:cNvPr id="15" name="直角三角形 14"/>
          <p:cNvSpPr>
            <a:spLocks noChangeAspect="1"/>
          </p:cNvSpPr>
          <p:nvPr/>
        </p:nvSpPr>
        <p:spPr>
          <a:xfrm rot="5400000" flipV="1">
            <a:off x="6181948" y="772576"/>
            <a:ext cx="1800000" cy="180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1072">
        <p:fade/>
      </p:transition>
    </mc:Choice>
    <mc:Fallback xmlns="">
      <p:transition spd="med" advTm="107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400"/>
                                        <p:tgtEl>
                                          <p:spTgt spid="15"/>
                                        </p:tgtEl>
                                      </p:cBhvr>
                                    </p:animEffect>
                                  </p:childTnLst>
                                </p:cTn>
                              </p:par>
                              <p:par>
                                <p:cTn id="8" presetID="41" presetClass="entr" presetSubtype="0" fill="hold" grpId="0" nodeType="withEffect">
                                  <p:stCondLst>
                                    <p:cond delay="250"/>
                                  </p:stCondLst>
                                  <p:iterate type="lt">
                                    <p:tmPct val="14286"/>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485174"/>
            <a:ext cx="182880" cy="52066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695325" y="318442"/>
            <a:ext cx="301752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itchFamily="34" charset="-122"/>
                <a:ea typeface="微软雅黑" pitchFamily="34" charset="-122"/>
              </a:rPr>
              <a:t>国内外研究现状</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0" name="文本框 89"/>
          <p:cNvSpPr txBox="1"/>
          <p:nvPr/>
        </p:nvSpPr>
        <p:spPr>
          <a:xfrm>
            <a:off x="1426737" y="1442345"/>
            <a:ext cx="9505642" cy="1323439"/>
          </a:xfrm>
          <a:prstGeom prst="rect">
            <a:avLst/>
          </a:prstGeom>
          <a:noFill/>
        </p:spPr>
        <p:txBody>
          <a:bodyPr wrap="square" rtlCol="0">
            <a:spAutoFit/>
          </a:bodyPr>
          <a:lstStyle/>
          <a:p>
            <a:pPr algn="just"/>
            <a:r>
              <a:rPr lang="en-US" altLang="zh-CN" sz="2000" b="1" dirty="0">
                <a:solidFill>
                  <a:schemeClr val="accent1"/>
                </a:solidFill>
                <a:latin typeface="微软雅黑" pitchFamily="34" charset="-122"/>
                <a:ea typeface="微软雅黑" pitchFamily="34" charset="-122"/>
              </a:rPr>
              <a:t>2010</a:t>
            </a:r>
            <a:r>
              <a:rPr lang="zh-CN" altLang="en-US" sz="2000" b="1" dirty="0">
                <a:solidFill>
                  <a:schemeClr val="accent1"/>
                </a:solidFill>
                <a:latin typeface="微软雅黑" pitchFamily="34" charset="-122"/>
                <a:ea typeface="微软雅黑" pitchFamily="34" charset="-122"/>
              </a:rPr>
              <a:t>年，</a:t>
            </a:r>
            <a:r>
              <a:rPr lang="en-US" altLang="zh-CN" sz="2000" b="1" dirty="0">
                <a:solidFill>
                  <a:schemeClr val="accent1"/>
                </a:solidFill>
                <a:latin typeface="微软雅黑" pitchFamily="34" charset="-122"/>
                <a:ea typeface="微软雅黑" pitchFamily="34" charset="-122"/>
              </a:rPr>
              <a:t>S. J. Pan</a:t>
            </a:r>
            <a:r>
              <a:rPr lang="zh-CN" altLang="en-US" sz="2000" b="1" dirty="0">
                <a:solidFill>
                  <a:schemeClr val="accent1"/>
                </a:solidFill>
                <a:latin typeface="微软雅黑" pitchFamily="34" charset="-122"/>
                <a:ea typeface="微软雅黑" pitchFamily="34" charset="-122"/>
              </a:rPr>
              <a:t> 和 </a:t>
            </a:r>
            <a:r>
              <a:rPr lang="en-US" altLang="zh-CN" sz="2000" b="1" dirty="0">
                <a:solidFill>
                  <a:schemeClr val="accent1"/>
                </a:solidFill>
                <a:latin typeface="微软雅黑" pitchFamily="34" charset="-122"/>
                <a:ea typeface="微软雅黑" pitchFamily="34" charset="-122"/>
              </a:rPr>
              <a:t>Q. Yang </a:t>
            </a:r>
            <a:r>
              <a:rPr lang="zh-CN" altLang="en-US" sz="2000" b="1" dirty="0">
                <a:solidFill>
                  <a:schemeClr val="accent1"/>
                </a:solidFill>
                <a:latin typeface="微软雅黑" pitchFamily="34" charset="-122"/>
                <a:ea typeface="微软雅黑" pitchFamily="34" charset="-122"/>
              </a:rPr>
              <a:t>在论文“</a:t>
            </a:r>
            <a:r>
              <a:rPr lang="en-US" altLang="zh-CN" sz="2000" b="1" dirty="0">
                <a:solidFill>
                  <a:schemeClr val="accent1"/>
                </a:solidFill>
                <a:latin typeface="微软雅黑" pitchFamily="34" charset="-122"/>
                <a:ea typeface="微软雅黑" pitchFamily="34" charset="-122"/>
              </a:rPr>
              <a:t>A Survey on Transfer Learning</a:t>
            </a:r>
            <a:r>
              <a:rPr lang="zh-CN" altLang="en-US" sz="2000" b="1" dirty="0">
                <a:solidFill>
                  <a:schemeClr val="accent1"/>
                </a:solidFill>
                <a:latin typeface="微软雅黑" pitchFamily="34" charset="-122"/>
                <a:ea typeface="微软雅黑" pitchFamily="34" charset="-122"/>
              </a:rPr>
              <a:t>”中对迁移学习</a:t>
            </a:r>
            <a:r>
              <a:rPr lang="en-US" altLang="zh-CN" sz="2000" b="1" dirty="0">
                <a:solidFill>
                  <a:schemeClr val="accent1"/>
                </a:solidFill>
                <a:latin typeface="微软雅黑" pitchFamily="34" charset="-122"/>
                <a:ea typeface="微软雅黑" pitchFamily="34" charset="-122"/>
              </a:rPr>
              <a:t>(</a:t>
            </a:r>
            <a:r>
              <a:rPr lang="zh-CN" altLang="en-US" sz="2000" b="1" dirty="0">
                <a:solidFill>
                  <a:schemeClr val="accent1"/>
                </a:solidFill>
                <a:latin typeface="微软雅黑" pitchFamily="34" charset="-122"/>
                <a:ea typeface="微软雅黑" pitchFamily="34" charset="-122"/>
              </a:rPr>
              <a:t>“</a:t>
            </a:r>
            <a:r>
              <a:rPr lang="en-US" altLang="zh-CN" sz="2000" b="1" dirty="0">
                <a:solidFill>
                  <a:schemeClr val="accent1"/>
                </a:solidFill>
                <a:latin typeface="微软雅黑" pitchFamily="34" charset="-122"/>
                <a:ea typeface="微软雅黑" pitchFamily="34" charset="-122"/>
              </a:rPr>
              <a:t>Transfer Learning</a:t>
            </a:r>
            <a:r>
              <a:rPr lang="zh-CN" altLang="en-US" sz="2000" b="1" dirty="0">
                <a:solidFill>
                  <a:schemeClr val="accent1"/>
                </a:solidFill>
                <a:latin typeface="微软雅黑" pitchFamily="34" charset="-122"/>
                <a:ea typeface="微软雅黑" pitchFamily="34" charset="-122"/>
              </a:rPr>
              <a:t>”</a:t>
            </a:r>
            <a:r>
              <a:rPr lang="en-US" altLang="zh-CN" sz="2000" b="1" dirty="0">
                <a:solidFill>
                  <a:schemeClr val="accent1"/>
                </a:solidFill>
                <a:latin typeface="微软雅黑" pitchFamily="34" charset="-122"/>
                <a:ea typeface="微软雅黑" pitchFamily="34" charset="-122"/>
              </a:rPr>
              <a:t>)</a:t>
            </a:r>
            <a:r>
              <a:rPr lang="zh-CN" altLang="en-US" sz="2000" b="1" dirty="0">
                <a:solidFill>
                  <a:schemeClr val="accent1"/>
                </a:solidFill>
                <a:latin typeface="微软雅黑" pitchFamily="34" charset="-122"/>
                <a:ea typeface="微软雅黑" pitchFamily="34" charset="-122"/>
              </a:rPr>
              <a:t> 进行了比较的权威定义以及分类。其中作为迁移学习的研究分支的</a:t>
            </a:r>
            <a:r>
              <a:rPr lang="zh-CN" altLang="en-US" sz="2000" b="1" dirty="0">
                <a:solidFill>
                  <a:srgbClr val="C00000"/>
                </a:solidFill>
                <a:latin typeface="微软雅黑" pitchFamily="34" charset="-122"/>
                <a:ea typeface="微软雅黑" pitchFamily="34" charset="-122"/>
              </a:rPr>
              <a:t>领域适配</a:t>
            </a:r>
            <a:r>
              <a:rPr lang="zh-CN" altLang="en-US" sz="2000" b="1" dirty="0">
                <a:solidFill>
                  <a:schemeClr val="accent1"/>
                </a:solidFill>
                <a:latin typeface="微软雅黑" pitchFamily="34" charset="-122"/>
                <a:ea typeface="微软雅黑" pitchFamily="34" charset="-122"/>
              </a:rPr>
              <a:t>（“</a:t>
            </a:r>
            <a:r>
              <a:rPr lang="en-US" altLang="zh-CN" sz="2000" b="1" dirty="0">
                <a:solidFill>
                  <a:schemeClr val="accent1"/>
                </a:solidFill>
                <a:latin typeface="微软雅黑" pitchFamily="34" charset="-122"/>
                <a:ea typeface="微软雅黑" pitchFamily="34" charset="-122"/>
              </a:rPr>
              <a:t>Domain Adaptation</a:t>
            </a:r>
            <a:r>
              <a:rPr lang="zh-CN" altLang="en-US" sz="2000" b="1" dirty="0">
                <a:solidFill>
                  <a:schemeClr val="accent1"/>
                </a:solidFill>
                <a:latin typeface="微软雅黑" pitchFamily="34" charset="-122"/>
                <a:ea typeface="微软雅黑" pitchFamily="34" charset="-122"/>
              </a:rPr>
              <a:t>”）得到最多关注。也是当下</a:t>
            </a:r>
            <a:r>
              <a:rPr lang="zh-CN" altLang="en-US" sz="2000" b="1" dirty="0">
                <a:solidFill>
                  <a:srgbClr val="C00000"/>
                </a:solidFill>
                <a:latin typeface="微软雅黑" pitchFamily="34" charset="-122"/>
                <a:ea typeface="微软雅黑" pitchFamily="34" charset="-122"/>
              </a:rPr>
              <a:t>研究热点。</a:t>
            </a:r>
          </a:p>
        </p:txBody>
      </p:sp>
      <p:sp>
        <p:nvSpPr>
          <p:cNvPr id="91" name="Freeform 5"/>
          <p:cNvSpPr>
            <a:spLocks noEditPoints="1"/>
          </p:cNvSpPr>
          <p:nvPr/>
        </p:nvSpPr>
        <p:spPr bwMode="auto">
          <a:xfrm>
            <a:off x="865752" y="1538938"/>
            <a:ext cx="374686" cy="521624"/>
          </a:xfrm>
          <a:custGeom>
            <a:avLst/>
            <a:gdLst>
              <a:gd name="T0" fmla="*/ 31 w 83"/>
              <a:gd name="T1" fmla="*/ 75 h 117"/>
              <a:gd name="T2" fmla="*/ 28 w 83"/>
              <a:gd name="T3" fmla="*/ 38 h 117"/>
              <a:gd name="T4" fmla="*/ 34 w 83"/>
              <a:gd name="T5" fmla="*/ 35 h 117"/>
              <a:gd name="T6" fmla="*/ 42 w 83"/>
              <a:gd name="T7" fmla="*/ 37 h 117"/>
              <a:gd name="T8" fmla="*/ 49 w 83"/>
              <a:gd name="T9" fmla="*/ 35 h 117"/>
              <a:gd name="T10" fmla="*/ 56 w 83"/>
              <a:gd name="T11" fmla="*/ 37 h 117"/>
              <a:gd name="T12" fmla="*/ 51 w 83"/>
              <a:gd name="T13" fmla="*/ 64 h 117"/>
              <a:gd name="T14" fmla="*/ 62 w 83"/>
              <a:gd name="T15" fmla="*/ 56 h 117"/>
              <a:gd name="T16" fmla="*/ 24 w 83"/>
              <a:gd name="T17" fmla="*/ 13 h 117"/>
              <a:gd name="T18" fmla="*/ 62 w 83"/>
              <a:gd name="T19" fmla="*/ 42 h 117"/>
              <a:gd name="T20" fmla="*/ 60 w 83"/>
              <a:gd name="T21" fmla="*/ 47 h 117"/>
              <a:gd name="T22" fmla="*/ 56 w 83"/>
              <a:gd name="T23" fmla="*/ 97 h 117"/>
              <a:gd name="T24" fmla="*/ 32 w 83"/>
              <a:gd name="T25" fmla="*/ 93 h 117"/>
              <a:gd name="T26" fmla="*/ 56 w 83"/>
              <a:gd name="T27" fmla="*/ 90 h 117"/>
              <a:gd name="T28" fmla="*/ 25 w 83"/>
              <a:gd name="T29" fmla="*/ 86 h 117"/>
              <a:gd name="T30" fmla="*/ 24 w 83"/>
              <a:gd name="T31" fmla="*/ 93 h 117"/>
              <a:gd name="T32" fmla="*/ 25 w 83"/>
              <a:gd name="T33" fmla="*/ 102 h 117"/>
              <a:gd name="T34" fmla="*/ 57 w 83"/>
              <a:gd name="T35" fmla="*/ 102 h 117"/>
              <a:gd name="T36" fmla="*/ 32 w 83"/>
              <a:gd name="T37" fmla="*/ 98 h 117"/>
              <a:gd name="T38" fmla="*/ 25 w 83"/>
              <a:gd name="T39" fmla="*/ 108 h 117"/>
              <a:gd name="T40" fmla="*/ 20 w 83"/>
              <a:gd name="T41" fmla="*/ 102 h 117"/>
              <a:gd name="T42" fmla="*/ 19 w 83"/>
              <a:gd name="T43" fmla="*/ 92 h 117"/>
              <a:gd name="T44" fmla="*/ 20 w 83"/>
              <a:gd name="T45" fmla="*/ 85 h 117"/>
              <a:gd name="T46" fmla="*/ 14 w 83"/>
              <a:gd name="T47" fmla="*/ 61 h 117"/>
              <a:gd name="T48" fmla="*/ 63 w 83"/>
              <a:gd name="T49" fmla="*/ 5 h 117"/>
              <a:gd name="T50" fmla="*/ 60 w 83"/>
              <a:gd name="T51" fmla="*/ 83 h 117"/>
              <a:gd name="T52" fmla="*/ 60 w 83"/>
              <a:gd name="T53" fmla="*/ 91 h 117"/>
              <a:gd name="T54" fmla="*/ 60 w 83"/>
              <a:gd name="T55" fmla="*/ 99 h 117"/>
              <a:gd name="T56" fmla="*/ 59 w 83"/>
              <a:gd name="T57" fmla="*/ 108 h 117"/>
              <a:gd name="T58" fmla="*/ 34 w 83"/>
              <a:gd name="T59" fmla="*/ 75 h 117"/>
              <a:gd name="T60" fmla="*/ 37 w 83"/>
              <a:gd name="T61" fmla="*/ 75 h 117"/>
              <a:gd name="T62" fmla="*/ 39 w 83"/>
              <a:gd name="T63" fmla="*/ 65 h 117"/>
              <a:gd name="T64" fmla="*/ 40 w 83"/>
              <a:gd name="T65" fmla="*/ 50 h 117"/>
              <a:gd name="T66" fmla="*/ 46 w 83"/>
              <a:gd name="T67" fmla="*/ 49 h 117"/>
              <a:gd name="T68" fmla="*/ 44 w 83"/>
              <a:gd name="T69" fmla="*/ 52 h 117"/>
              <a:gd name="T70" fmla="*/ 46 w 83"/>
              <a:gd name="T71" fmla="*/ 65 h 117"/>
              <a:gd name="T72" fmla="*/ 42 w 83"/>
              <a:gd name="T73" fmla="*/ 75 h 117"/>
              <a:gd name="T74" fmla="*/ 41 w 83"/>
              <a:gd name="T75" fmla="*/ 75 h 117"/>
              <a:gd name="T76" fmla="*/ 41 w 83"/>
              <a:gd name="T77" fmla="*/ 75 h 117"/>
              <a:gd name="T78" fmla="*/ 47 w 83"/>
              <a:gd name="T79" fmla="*/ 66 h 117"/>
              <a:gd name="T80" fmla="*/ 49 w 83"/>
              <a:gd name="T81" fmla="*/ 75 h 117"/>
              <a:gd name="T82" fmla="*/ 32 w 83"/>
              <a:gd name="T83" fmla="*/ 38 h 117"/>
              <a:gd name="T84" fmla="*/ 42 w 83"/>
              <a:gd name="T85" fmla="*/ 38 h 117"/>
              <a:gd name="T86" fmla="*/ 43 w 83"/>
              <a:gd name="T87" fmla="*/ 38 h 117"/>
              <a:gd name="T88" fmla="*/ 52 w 83"/>
              <a:gd name="T89" fmla="*/ 38 h 117"/>
              <a:gd name="T90" fmla="*/ 48 w 83"/>
              <a:gd name="T91" fmla="*/ 53 h 117"/>
              <a:gd name="T92" fmla="*/ 49 w 83"/>
              <a:gd name="T93" fmla="*/ 46 h 117"/>
              <a:gd name="T94" fmla="*/ 35 w 83"/>
              <a:gd name="T95" fmla="*/ 48 h 117"/>
              <a:gd name="T96" fmla="*/ 37 w 83"/>
              <a:gd name="T97" fmla="*/ 53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3" h="117">
                <a:moveTo>
                  <a:pt x="13" y="25"/>
                </a:moveTo>
                <a:cubicBezTo>
                  <a:pt x="10" y="38"/>
                  <a:pt x="15" y="47"/>
                  <a:pt x="21" y="56"/>
                </a:cubicBezTo>
                <a:cubicBezTo>
                  <a:pt x="25" y="62"/>
                  <a:pt x="29" y="68"/>
                  <a:pt x="31" y="75"/>
                </a:cubicBezTo>
                <a:cubicBezTo>
                  <a:pt x="31" y="75"/>
                  <a:pt x="31" y="75"/>
                  <a:pt x="31" y="75"/>
                </a:cubicBezTo>
                <a:cubicBezTo>
                  <a:pt x="31" y="69"/>
                  <a:pt x="31" y="69"/>
                  <a:pt x="31" y="69"/>
                </a:cubicBezTo>
                <a:cubicBezTo>
                  <a:pt x="31" y="67"/>
                  <a:pt x="32" y="66"/>
                  <a:pt x="33" y="64"/>
                </a:cubicBezTo>
                <a:cubicBezTo>
                  <a:pt x="34" y="64"/>
                  <a:pt x="35" y="63"/>
                  <a:pt x="36" y="63"/>
                </a:cubicBezTo>
                <a:cubicBezTo>
                  <a:pt x="28" y="38"/>
                  <a:pt x="28" y="38"/>
                  <a:pt x="28" y="38"/>
                </a:cubicBezTo>
                <a:cubicBezTo>
                  <a:pt x="27" y="37"/>
                  <a:pt x="27" y="37"/>
                  <a:pt x="27" y="37"/>
                </a:cubicBezTo>
                <a:cubicBezTo>
                  <a:pt x="28" y="37"/>
                  <a:pt x="28" y="37"/>
                  <a:pt x="28" y="37"/>
                </a:cubicBezTo>
                <a:cubicBezTo>
                  <a:pt x="30" y="37"/>
                  <a:pt x="31" y="37"/>
                  <a:pt x="32" y="37"/>
                </a:cubicBezTo>
                <a:cubicBezTo>
                  <a:pt x="33" y="37"/>
                  <a:pt x="34" y="36"/>
                  <a:pt x="34" y="35"/>
                </a:cubicBezTo>
                <a:cubicBezTo>
                  <a:pt x="35" y="35"/>
                  <a:pt x="35" y="35"/>
                  <a:pt x="35" y="35"/>
                </a:cubicBezTo>
                <a:cubicBezTo>
                  <a:pt x="35" y="35"/>
                  <a:pt x="35" y="35"/>
                  <a:pt x="35" y="35"/>
                </a:cubicBezTo>
                <a:cubicBezTo>
                  <a:pt x="36" y="36"/>
                  <a:pt x="37" y="36"/>
                  <a:pt x="38" y="36"/>
                </a:cubicBezTo>
                <a:cubicBezTo>
                  <a:pt x="39" y="37"/>
                  <a:pt x="41" y="37"/>
                  <a:pt x="42" y="37"/>
                </a:cubicBezTo>
                <a:cubicBezTo>
                  <a:pt x="42" y="37"/>
                  <a:pt x="42" y="37"/>
                  <a:pt x="42" y="37"/>
                </a:cubicBezTo>
                <a:cubicBezTo>
                  <a:pt x="42" y="37"/>
                  <a:pt x="42" y="37"/>
                  <a:pt x="42" y="37"/>
                </a:cubicBezTo>
                <a:cubicBezTo>
                  <a:pt x="44" y="37"/>
                  <a:pt x="45" y="37"/>
                  <a:pt x="46" y="36"/>
                </a:cubicBezTo>
                <a:cubicBezTo>
                  <a:pt x="47" y="36"/>
                  <a:pt x="48" y="36"/>
                  <a:pt x="49" y="35"/>
                </a:cubicBezTo>
                <a:cubicBezTo>
                  <a:pt x="49" y="35"/>
                  <a:pt x="49" y="35"/>
                  <a:pt x="49" y="35"/>
                </a:cubicBezTo>
                <a:cubicBezTo>
                  <a:pt x="50" y="35"/>
                  <a:pt x="50" y="35"/>
                  <a:pt x="50" y="35"/>
                </a:cubicBezTo>
                <a:cubicBezTo>
                  <a:pt x="51" y="36"/>
                  <a:pt x="51" y="37"/>
                  <a:pt x="52" y="37"/>
                </a:cubicBezTo>
                <a:cubicBezTo>
                  <a:pt x="54" y="37"/>
                  <a:pt x="55" y="37"/>
                  <a:pt x="56" y="37"/>
                </a:cubicBezTo>
                <a:cubicBezTo>
                  <a:pt x="57" y="37"/>
                  <a:pt x="57" y="37"/>
                  <a:pt x="57" y="37"/>
                </a:cubicBezTo>
                <a:cubicBezTo>
                  <a:pt x="57" y="38"/>
                  <a:pt x="57" y="38"/>
                  <a:pt x="57" y="38"/>
                </a:cubicBezTo>
                <a:cubicBezTo>
                  <a:pt x="48" y="63"/>
                  <a:pt x="48" y="63"/>
                  <a:pt x="48" y="63"/>
                </a:cubicBezTo>
                <a:cubicBezTo>
                  <a:pt x="49" y="63"/>
                  <a:pt x="50" y="64"/>
                  <a:pt x="51" y="64"/>
                </a:cubicBezTo>
                <a:cubicBezTo>
                  <a:pt x="51" y="64"/>
                  <a:pt x="51" y="64"/>
                  <a:pt x="51" y="64"/>
                </a:cubicBezTo>
                <a:cubicBezTo>
                  <a:pt x="52" y="66"/>
                  <a:pt x="53" y="67"/>
                  <a:pt x="53" y="69"/>
                </a:cubicBezTo>
                <a:cubicBezTo>
                  <a:pt x="53" y="74"/>
                  <a:pt x="53" y="74"/>
                  <a:pt x="53" y="74"/>
                </a:cubicBezTo>
                <a:cubicBezTo>
                  <a:pt x="54" y="68"/>
                  <a:pt x="58" y="62"/>
                  <a:pt x="62" y="56"/>
                </a:cubicBezTo>
                <a:cubicBezTo>
                  <a:pt x="67" y="47"/>
                  <a:pt x="73" y="38"/>
                  <a:pt x="70" y="25"/>
                </a:cubicBezTo>
                <a:cubicBezTo>
                  <a:pt x="68" y="20"/>
                  <a:pt x="64" y="16"/>
                  <a:pt x="59" y="13"/>
                </a:cubicBezTo>
                <a:cubicBezTo>
                  <a:pt x="54" y="11"/>
                  <a:pt x="48" y="9"/>
                  <a:pt x="41" y="9"/>
                </a:cubicBezTo>
                <a:cubicBezTo>
                  <a:pt x="35" y="9"/>
                  <a:pt x="29" y="11"/>
                  <a:pt x="24" y="13"/>
                </a:cubicBezTo>
                <a:cubicBezTo>
                  <a:pt x="18" y="16"/>
                  <a:pt x="15" y="20"/>
                  <a:pt x="13" y="25"/>
                </a:cubicBezTo>
                <a:close/>
                <a:moveTo>
                  <a:pt x="65" y="24"/>
                </a:moveTo>
                <a:cubicBezTo>
                  <a:pt x="69" y="30"/>
                  <a:pt x="69" y="38"/>
                  <a:pt x="65" y="44"/>
                </a:cubicBezTo>
                <a:cubicBezTo>
                  <a:pt x="62" y="42"/>
                  <a:pt x="62" y="42"/>
                  <a:pt x="62" y="42"/>
                </a:cubicBezTo>
                <a:cubicBezTo>
                  <a:pt x="64" y="37"/>
                  <a:pt x="65" y="31"/>
                  <a:pt x="65" y="24"/>
                </a:cubicBezTo>
                <a:close/>
                <a:moveTo>
                  <a:pt x="62" y="48"/>
                </a:moveTo>
                <a:cubicBezTo>
                  <a:pt x="61" y="50"/>
                  <a:pt x="59" y="51"/>
                  <a:pt x="57" y="52"/>
                </a:cubicBezTo>
                <a:cubicBezTo>
                  <a:pt x="58" y="50"/>
                  <a:pt x="59" y="48"/>
                  <a:pt x="60" y="47"/>
                </a:cubicBezTo>
                <a:cubicBezTo>
                  <a:pt x="62" y="48"/>
                  <a:pt x="62" y="48"/>
                  <a:pt x="62" y="48"/>
                </a:cubicBezTo>
                <a:close/>
                <a:moveTo>
                  <a:pt x="32" y="98"/>
                </a:moveTo>
                <a:cubicBezTo>
                  <a:pt x="37" y="99"/>
                  <a:pt x="41" y="99"/>
                  <a:pt x="45" y="99"/>
                </a:cubicBezTo>
                <a:cubicBezTo>
                  <a:pt x="49" y="98"/>
                  <a:pt x="52" y="98"/>
                  <a:pt x="56" y="97"/>
                </a:cubicBezTo>
                <a:cubicBezTo>
                  <a:pt x="58" y="95"/>
                  <a:pt x="58" y="95"/>
                  <a:pt x="58" y="95"/>
                </a:cubicBezTo>
                <a:cubicBezTo>
                  <a:pt x="57" y="93"/>
                  <a:pt x="57" y="93"/>
                  <a:pt x="57" y="93"/>
                </a:cubicBezTo>
                <a:cubicBezTo>
                  <a:pt x="53" y="93"/>
                  <a:pt x="49" y="94"/>
                  <a:pt x="45" y="94"/>
                </a:cubicBezTo>
                <a:cubicBezTo>
                  <a:pt x="40" y="94"/>
                  <a:pt x="36" y="94"/>
                  <a:pt x="32" y="93"/>
                </a:cubicBezTo>
                <a:cubicBezTo>
                  <a:pt x="32" y="90"/>
                  <a:pt x="32" y="90"/>
                  <a:pt x="32" y="90"/>
                </a:cubicBezTo>
                <a:cubicBezTo>
                  <a:pt x="37" y="91"/>
                  <a:pt x="41" y="91"/>
                  <a:pt x="45" y="91"/>
                </a:cubicBezTo>
                <a:cubicBezTo>
                  <a:pt x="48" y="91"/>
                  <a:pt x="52" y="91"/>
                  <a:pt x="56" y="90"/>
                </a:cubicBezTo>
                <a:cubicBezTo>
                  <a:pt x="56" y="90"/>
                  <a:pt x="56" y="90"/>
                  <a:pt x="56" y="90"/>
                </a:cubicBezTo>
                <a:cubicBezTo>
                  <a:pt x="58" y="87"/>
                  <a:pt x="58" y="87"/>
                  <a:pt x="58" y="87"/>
                </a:cubicBezTo>
                <a:cubicBezTo>
                  <a:pt x="57" y="85"/>
                  <a:pt x="57" y="85"/>
                  <a:pt x="57" y="85"/>
                </a:cubicBezTo>
                <a:cubicBezTo>
                  <a:pt x="26" y="85"/>
                  <a:pt x="26" y="85"/>
                  <a:pt x="26" y="85"/>
                </a:cubicBezTo>
                <a:cubicBezTo>
                  <a:pt x="25" y="86"/>
                  <a:pt x="25" y="86"/>
                  <a:pt x="25" y="86"/>
                </a:cubicBezTo>
                <a:cubicBezTo>
                  <a:pt x="27" y="89"/>
                  <a:pt x="27" y="89"/>
                  <a:pt x="27" y="89"/>
                </a:cubicBezTo>
                <a:cubicBezTo>
                  <a:pt x="28" y="90"/>
                  <a:pt x="28" y="90"/>
                  <a:pt x="28" y="90"/>
                </a:cubicBezTo>
                <a:cubicBezTo>
                  <a:pt x="27" y="92"/>
                  <a:pt x="27" y="92"/>
                  <a:pt x="27" y="92"/>
                </a:cubicBezTo>
                <a:cubicBezTo>
                  <a:pt x="24" y="93"/>
                  <a:pt x="24" y="93"/>
                  <a:pt x="24" y="93"/>
                </a:cubicBezTo>
                <a:cubicBezTo>
                  <a:pt x="27" y="97"/>
                  <a:pt x="27" y="97"/>
                  <a:pt x="27" y="97"/>
                </a:cubicBezTo>
                <a:cubicBezTo>
                  <a:pt x="28" y="98"/>
                  <a:pt x="28" y="98"/>
                  <a:pt x="28" y="98"/>
                </a:cubicBezTo>
                <a:cubicBezTo>
                  <a:pt x="27" y="99"/>
                  <a:pt x="27" y="99"/>
                  <a:pt x="27" y="99"/>
                </a:cubicBezTo>
                <a:cubicBezTo>
                  <a:pt x="25" y="102"/>
                  <a:pt x="25" y="102"/>
                  <a:pt x="25" y="102"/>
                </a:cubicBezTo>
                <a:cubicBezTo>
                  <a:pt x="27" y="105"/>
                  <a:pt x="27" y="105"/>
                  <a:pt x="27" y="105"/>
                </a:cubicBezTo>
                <a:cubicBezTo>
                  <a:pt x="31" y="107"/>
                  <a:pt x="36" y="109"/>
                  <a:pt x="41" y="108"/>
                </a:cubicBezTo>
                <a:cubicBezTo>
                  <a:pt x="46" y="108"/>
                  <a:pt x="51" y="107"/>
                  <a:pt x="56" y="105"/>
                </a:cubicBezTo>
                <a:cubicBezTo>
                  <a:pt x="57" y="102"/>
                  <a:pt x="57" y="102"/>
                  <a:pt x="57" y="102"/>
                </a:cubicBezTo>
                <a:cubicBezTo>
                  <a:pt x="56" y="100"/>
                  <a:pt x="56" y="100"/>
                  <a:pt x="56" y="100"/>
                </a:cubicBezTo>
                <a:cubicBezTo>
                  <a:pt x="52" y="101"/>
                  <a:pt x="49" y="101"/>
                  <a:pt x="45" y="101"/>
                </a:cubicBezTo>
                <a:cubicBezTo>
                  <a:pt x="40" y="102"/>
                  <a:pt x="36" y="101"/>
                  <a:pt x="32" y="101"/>
                </a:cubicBezTo>
                <a:cubicBezTo>
                  <a:pt x="32" y="98"/>
                  <a:pt x="32" y="98"/>
                  <a:pt x="32" y="98"/>
                </a:cubicBezTo>
                <a:close/>
                <a:moveTo>
                  <a:pt x="50" y="111"/>
                </a:moveTo>
                <a:cubicBezTo>
                  <a:pt x="49" y="115"/>
                  <a:pt x="45" y="117"/>
                  <a:pt x="41" y="117"/>
                </a:cubicBezTo>
                <a:cubicBezTo>
                  <a:pt x="37" y="117"/>
                  <a:pt x="33" y="115"/>
                  <a:pt x="32" y="111"/>
                </a:cubicBezTo>
                <a:cubicBezTo>
                  <a:pt x="30" y="111"/>
                  <a:pt x="27" y="110"/>
                  <a:pt x="25" y="108"/>
                </a:cubicBezTo>
                <a:cubicBezTo>
                  <a:pt x="24" y="108"/>
                  <a:pt x="24" y="108"/>
                  <a:pt x="24" y="108"/>
                </a:cubicBezTo>
                <a:cubicBezTo>
                  <a:pt x="24" y="108"/>
                  <a:pt x="24" y="108"/>
                  <a:pt x="24" y="108"/>
                </a:cubicBezTo>
                <a:cubicBezTo>
                  <a:pt x="21" y="103"/>
                  <a:pt x="21" y="103"/>
                  <a:pt x="21" y="103"/>
                </a:cubicBezTo>
                <a:cubicBezTo>
                  <a:pt x="20" y="102"/>
                  <a:pt x="20" y="102"/>
                  <a:pt x="20" y="102"/>
                </a:cubicBezTo>
                <a:cubicBezTo>
                  <a:pt x="21" y="101"/>
                  <a:pt x="21" y="101"/>
                  <a:pt x="21" y="101"/>
                </a:cubicBezTo>
                <a:cubicBezTo>
                  <a:pt x="23" y="98"/>
                  <a:pt x="23" y="98"/>
                  <a:pt x="23" y="98"/>
                </a:cubicBezTo>
                <a:cubicBezTo>
                  <a:pt x="20" y="94"/>
                  <a:pt x="20" y="94"/>
                  <a:pt x="20" y="94"/>
                </a:cubicBezTo>
                <a:cubicBezTo>
                  <a:pt x="19" y="92"/>
                  <a:pt x="19" y="92"/>
                  <a:pt x="19" y="92"/>
                </a:cubicBezTo>
                <a:cubicBezTo>
                  <a:pt x="21" y="91"/>
                  <a:pt x="21" y="91"/>
                  <a:pt x="21" y="91"/>
                </a:cubicBezTo>
                <a:cubicBezTo>
                  <a:pt x="23" y="90"/>
                  <a:pt x="23" y="90"/>
                  <a:pt x="23" y="90"/>
                </a:cubicBezTo>
                <a:cubicBezTo>
                  <a:pt x="21" y="86"/>
                  <a:pt x="21" y="86"/>
                  <a:pt x="21" y="86"/>
                </a:cubicBezTo>
                <a:cubicBezTo>
                  <a:pt x="20" y="85"/>
                  <a:pt x="20" y="85"/>
                  <a:pt x="20" y="85"/>
                </a:cubicBezTo>
                <a:cubicBezTo>
                  <a:pt x="21" y="84"/>
                  <a:pt x="21" y="84"/>
                  <a:pt x="21" y="84"/>
                </a:cubicBezTo>
                <a:cubicBezTo>
                  <a:pt x="23" y="83"/>
                  <a:pt x="23" y="83"/>
                  <a:pt x="23" y="83"/>
                </a:cubicBezTo>
                <a:cubicBezTo>
                  <a:pt x="23" y="80"/>
                  <a:pt x="23" y="80"/>
                  <a:pt x="23" y="80"/>
                </a:cubicBezTo>
                <a:cubicBezTo>
                  <a:pt x="21" y="73"/>
                  <a:pt x="17" y="67"/>
                  <a:pt x="14" y="61"/>
                </a:cubicBezTo>
                <a:cubicBezTo>
                  <a:pt x="7" y="50"/>
                  <a:pt x="0" y="40"/>
                  <a:pt x="4" y="23"/>
                </a:cubicBezTo>
                <a:cubicBezTo>
                  <a:pt x="7" y="15"/>
                  <a:pt x="12" y="9"/>
                  <a:pt x="20" y="5"/>
                </a:cubicBezTo>
                <a:cubicBezTo>
                  <a:pt x="26" y="2"/>
                  <a:pt x="34" y="0"/>
                  <a:pt x="41" y="0"/>
                </a:cubicBezTo>
                <a:cubicBezTo>
                  <a:pt x="49" y="0"/>
                  <a:pt x="57" y="2"/>
                  <a:pt x="63" y="5"/>
                </a:cubicBezTo>
                <a:cubicBezTo>
                  <a:pt x="71" y="9"/>
                  <a:pt x="76" y="15"/>
                  <a:pt x="79" y="23"/>
                </a:cubicBezTo>
                <a:cubicBezTo>
                  <a:pt x="83" y="40"/>
                  <a:pt x="76" y="50"/>
                  <a:pt x="69" y="61"/>
                </a:cubicBezTo>
                <a:cubicBezTo>
                  <a:pt x="66" y="67"/>
                  <a:pt x="62" y="73"/>
                  <a:pt x="60" y="80"/>
                </a:cubicBezTo>
                <a:cubicBezTo>
                  <a:pt x="60" y="83"/>
                  <a:pt x="60" y="83"/>
                  <a:pt x="60" y="83"/>
                </a:cubicBezTo>
                <a:cubicBezTo>
                  <a:pt x="62" y="86"/>
                  <a:pt x="62" y="86"/>
                  <a:pt x="62" y="86"/>
                </a:cubicBezTo>
                <a:cubicBezTo>
                  <a:pt x="62" y="87"/>
                  <a:pt x="62" y="87"/>
                  <a:pt x="62" y="87"/>
                </a:cubicBezTo>
                <a:cubicBezTo>
                  <a:pt x="62" y="88"/>
                  <a:pt x="62" y="88"/>
                  <a:pt x="62" y="88"/>
                </a:cubicBezTo>
                <a:cubicBezTo>
                  <a:pt x="60" y="91"/>
                  <a:pt x="60" y="91"/>
                  <a:pt x="60" y="91"/>
                </a:cubicBezTo>
                <a:cubicBezTo>
                  <a:pt x="62" y="93"/>
                  <a:pt x="62" y="93"/>
                  <a:pt x="62" y="93"/>
                </a:cubicBezTo>
                <a:cubicBezTo>
                  <a:pt x="63" y="94"/>
                  <a:pt x="63" y="94"/>
                  <a:pt x="63" y="94"/>
                </a:cubicBezTo>
                <a:cubicBezTo>
                  <a:pt x="62" y="95"/>
                  <a:pt x="62" y="95"/>
                  <a:pt x="62" y="95"/>
                </a:cubicBezTo>
                <a:cubicBezTo>
                  <a:pt x="60" y="99"/>
                  <a:pt x="60" y="99"/>
                  <a:pt x="60" y="99"/>
                </a:cubicBezTo>
                <a:cubicBezTo>
                  <a:pt x="61" y="101"/>
                  <a:pt x="61" y="101"/>
                  <a:pt x="61" y="101"/>
                </a:cubicBezTo>
                <a:cubicBezTo>
                  <a:pt x="62" y="102"/>
                  <a:pt x="62" y="102"/>
                  <a:pt x="62" y="102"/>
                </a:cubicBezTo>
                <a:cubicBezTo>
                  <a:pt x="61" y="103"/>
                  <a:pt x="61" y="103"/>
                  <a:pt x="61" y="103"/>
                </a:cubicBezTo>
                <a:cubicBezTo>
                  <a:pt x="59" y="108"/>
                  <a:pt x="59" y="108"/>
                  <a:pt x="59" y="108"/>
                </a:cubicBezTo>
                <a:cubicBezTo>
                  <a:pt x="59" y="108"/>
                  <a:pt x="59" y="108"/>
                  <a:pt x="59" y="108"/>
                </a:cubicBezTo>
                <a:cubicBezTo>
                  <a:pt x="58" y="108"/>
                  <a:pt x="58" y="108"/>
                  <a:pt x="58" y="108"/>
                </a:cubicBezTo>
                <a:cubicBezTo>
                  <a:pt x="56" y="110"/>
                  <a:pt x="53" y="111"/>
                  <a:pt x="50" y="111"/>
                </a:cubicBezTo>
                <a:close/>
                <a:moveTo>
                  <a:pt x="34" y="75"/>
                </a:moveTo>
                <a:cubicBezTo>
                  <a:pt x="34" y="69"/>
                  <a:pt x="34" y="69"/>
                  <a:pt x="34" y="69"/>
                </a:cubicBezTo>
                <a:cubicBezTo>
                  <a:pt x="34" y="68"/>
                  <a:pt x="35" y="67"/>
                  <a:pt x="35" y="67"/>
                </a:cubicBezTo>
                <a:cubicBezTo>
                  <a:pt x="36" y="66"/>
                  <a:pt x="36" y="66"/>
                  <a:pt x="37" y="66"/>
                </a:cubicBezTo>
                <a:cubicBezTo>
                  <a:pt x="37" y="75"/>
                  <a:pt x="37" y="75"/>
                  <a:pt x="37" y="75"/>
                </a:cubicBezTo>
                <a:cubicBezTo>
                  <a:pt x="34" y="75"/>
                  <a:pt x="34" y="75"/>
                  <a:pt x="34" y="75"/>
                </a:cubicBezTo>
                <a:close/>
                <a:moveTo>
                  <a:pt x="38" y="75"/>
                </a:moveTo>
                <a:cubicBezTo>
                  <a:pt x="38" y="65"/>
                  <a:pt x="38" y="65"/>
                  <a:pt x="38" y="65"/>
                </a:cubicBezTo>
                <a:cubicBezTo>
                  <a:pt x="39" y="65"/>
                  <a:pt x="39" y="65"/>
                  <a:pt x="39" y="65"/>
                </a:cubicBezTo>
                <a:cubicBezTo>
                  <a:pt x="40" y="65"/>
                  <a:pt x="40" y="65"/>
                  <a:pt x="40" y="65"/>
                </a:cubicBezTo>
                <a:cubicBezTo>
                  <a:pt x="40" y="64"/>
                  <a:pt x="40" y="64"/>
                  <a:pt x="40" y="64"/>
                </a:cubicBezTo>
                <a:cubicBezTo>
                  <a:pt x="40" y="52"/>
                  <a:pt x="40" y="52"/>
                  <a:pt x="40" y="52"/>
                </a:cubicBezTo>
                <a:cubicBezTo>
                  <a:pt x="40" y="50"/>
                  <a:pt x="40" y="50"/>
                  <a:pt x="40" y="50"/>
                </a:cubicBezTo>
                <a:cubicBezTo>
                  <a:pt x="39" y="50"/>
                  <a:pt x="39" y="50"/>
                  <a:pt x="39" y="50"/>
                </a:cubicBezTo>
                <a:cubicBezTo>
                  <a:pt x="38" y="50"/>
                  <a:pt x="38" y="50"/>
                  <a:pt x="38" y="50"/>
                </a:cubicBezTo>
                <a:cubicBezTo>
                  <a:pt x="38" y="49"/>
                  <a:pt x="38" y="49"/>
                  <a:pt x="38" y="49"/>
                </a:cubicBezTo>
                <a:cubicBezTo>
                  <a:pt x="46" y="49"/>
                  <a:pt x="46" y="49"/>
                  <a:pt x="46" y="49"/>
                </a:cubicBezTo>
                <a:cubicBezTo>
                  <a:pt x="46" y="50"/>
                  <a:pt x="46" y="50"/>
                  <a:pt x="46" y="50"/>
                </a:cubicBezTo>
                <a:cubicBezTo>
                  <a:pt x="46" y="50"/>
                  <a:pt x="46" y="50"/>
                  <a:pt x="46" y="50"/>
                </a:cubicBezTo>
                <a:cubicBezTo>
                  <a:pt x="44" y="50"/>
                  <a:pt x="44" y="50"/>
                  <a:pt x="44" y="50"/>
                </a:cubicBezTo>
                <a:cubicBezTo>
                  <a:pt x="44" y="52"/>
                  <a:pt x="44" y="52"/>
                  <a:pt x="44" y="52"/>
                </a:cubicBezTo>
                <a:cubicBezTo>
                  <a:pt x="44" y="64"/>
                  <a:pt x="44" y="64"/>
                  <a:pt x="44" y="64"/>
                </a:cubicBezTo>
                <a:cubicBezTo>
                  <a:pt x="44" y="65"/>
                  <a:pt x="44" y="65"/>
                  <a:pt x="44" y="65"/>
                </a:cubicBezTo>
                <a:cubicBezTo>
                  <a:pt x="46" y="65"/>
                  <a:pt x="46" y="65"/>
                  <a:pt x="46" y="65"/>
                </a:cubicBezTo>
                <a:cubicBezTo>
                  <a:pt x="46" y="65"/>
                  <a:pt x="46" y="65"/>
                  <a:pt x="46" y="65"/>
                </a:cubicBezTo>
                <a:cubicBezTo>
                  <a:pt x="46" y="75"/>
                  <a:pt x="46" y="75"/>
                  <a:pt x="46" y="75"/>
                </a:cubicBezTo>
                <a:cubicBezTo>
                  <a:pt x="42" y="75"/>
                  <a:pt x="42" y="75"/>
                  <a:pt x="42" y="75"/>
                </a:cubicBezTo>
                <a:cubicBezTo>
                  <a:pt x="42" y="75"/>
                  <a:pt x="42" y="75"/>
                  <a:pt x="42" y="75"/>
                </a:cubicBezTo>
                <a:cubicBezTo>
                  <a:pt x="42" y="75"/>
                  <a:pt x="42" y="75"/>
                  <a:pt x="42" y="75"/>
                </a:cubicBezTo>
                <a:cubicBezTo>
                  <a:pt x="42" y="75"/>
                  <a:pt x="42" y="75"/>
                  <a:pt x="42" y="75"/>
                </a:cubicBezTo>
                <a:cubicBezTo>
                  <a:pt x="42" y="75"/>
                  <a:pt x="42" y="75"/>
                  <a:pt x="42" y="75"/>
                </a:cubicBezTo>
                <a:cubicBezTo>
                  <a:pt x="42" y="75"/>
                  <a:pt x="42" y="75"/>
                  <a:pt x="42" y="75"/>
                </a:cubicBezTo>
                <a:cubicBezTo>
                  <a:pt x="41" y="75"/>
                  <a:pt x="41" y="75"/>
                  <a:pt x="41" y="75"/>
                </a:cubicBezTo>
                <a:cubicBezTo>
                  <a:pt x="41" y="75"/>
                  <a:pt x="41" y="75"/>
                  <a:pt x="41" y="75"/>
                </a:cubicBezTo>
                <a:cubicBezTo>
                  <a:pt x="41" y="75"/>
                  <a:pt x="41" y="75"/>
                  <a:pt x="41" y="75"/>
                </a:cubicBezTo>
                <a:cubicBezTo>
                  <a:pt x="41" y="75"/>
                  <a:pt x="41" y="75"/>
                  <a:pt x="41" y="75"/>
                </a:cubicBezTo>
                <a:cubicBezTo>
                  <a:pt x="41" y="75"/>
                  <a:pt x="41" y="75"/>
                  <a:pt x="41" y="75"/>
                </a:cubicBezTo>
                <a:cubicBezTo>
                  <a:pt x="41" y="75"/>
                  <a:pt x="41" y="75"/>
                  <a:pt x="41" y="75"/>
                </a:cubicBezTo>
                <a:cubicBezTo>
                  <a:pt x="38" y="75"/>
                  <a:pt x="38" y="75"/>
                  <a:pt x="38" y="75"/>
                </a:cubicBezTo>
                <a:close/>
                <a:moveTo>
                  <a:pt x="47" y="75"/>
                </a:moveTo>
                <a:cubicBezTo>
                  <a:pt x="47" y="66"/>
                  <a:pt x="47" y="66"/>
                  <a:pt x="47" y="66"/>
                </a:cubicBezTo>
                <a:cubicBezTo>
                  <a:pt x="48" y="66"/>
                  <a:pt x="48" y="66"/>
                  <a:pt x="48" y="67"/>
                </a:cubicBezTo>
                <a:cubicBezTo>
                  <a:pt x="48" y="67"/>
                  <a:pt x="48" y="67"/>
                  <a:pt x="48" y="67"/>
                </a:cubicBezTo>
                <a:cubicBezTo>
                  <a:pt x="49" y="67"/>
                  <a:pt x="49" y="68"/>
                  <a:pt x="49" y="69"/>
                </a:cubicBezTo>
                <a:cubicBezTo>
                  <a:pt x="49" y="75"/>
                  <a:pt x="49" y="75"/>
                  <a:pt x="49" y="75"/>
                </a:cubicBezTo>
                <a:cubicBezTo>
                  <a:pt x="47" y="75"/>
                  <a:pt x="47" y="75"/>
                  <a:pt x="47" y="75"/>
                </a:cubicBezTo>
                <a:close/>
                <a:moveTo>
                  <a:pt x="37" y="60"/>
                </a:moveTo>
                <a:cubicBezTo>
                  <a:pt x="29" y="39"/>
                  <a:pt x="29" y="39"/>
                  <a:pt x="29" y="39"/>
                </a:cubicBezTo>
                <a:cubicBezTo>
                  <a:pt x="30" y="39"/>
                  <a:pt x="31" y="38"/>
                  <a:pt x="32" y="38"/>
                </a:cubicBezTo>
                <a:cubicBezTo>
                  <a:pt x="33" y="38"/>
                  <a:pt x="34" y="37"/>
                  <a:pt x="35" y="37"/>
                </a:cubicBezTo>
                <a:cubicBezTo>
                  <a:pt x="36" y="37"/>
                  <a:pt x="37" y="37"/>
                  <a:pt x="38" y="38"/>
                </a:cubicBezTo>
                <a:cubicBezTo>
                  <a:pt x="39" y="38"/>
                  <a:pt x="41" y="38"/>
                  <a:pt x="42" y="38"/>
                </a:cubicBezTo>
                <a:cubicBezTo>
                  <a:pt x="42" y="38"/>
                  <a:pt x="42" y="38"/>
                  <a:pt x="42" y="38"/>
                </a:cubicBezTo>
                <a:cubicBezTo>
                  <a:pt x="42" y="38"/>
                  <a:pt x="42" y="38"/>
                  <a:pt x="42" y="38"/>
                </a:cubicBezTo>
                <a:cubicBezTo>
                  <a:pt x="42" y="38"/>
                  <a:pt x="42" y="38"/>
                  <a:pt x="42" y="38"/>
                </a:cubicBezTo>
                <a:cubicBezTo>
                  <a:pt x="42" y="38"/>
                  <a:pt x="42" y="38"/>
                  <a:pt x="43" y="38"/>
                </a:cubicBezTo>
                <a:cubicBezTo>
                  <a:pt x="43" y="38"/>
                  <a:pt x="43" y="38"/>
                  <a:pt x="43" y="38"/>
                </a:cubicBezTo>
                <a:cubicBezTo>
                  <a:pt x="43" y="38"/>
                  <a:pt x="43" y="38"/>
                  <a:pt x="43" y="38"/>
                </a:cubicBezTo>
                <a:cubicBezTo>
                  <a:pt x="44" y="38"/>
                  <a:pt x="45" y="38"/>
                  <a:pt x="46" y="38"/>
                </a:cubicBezTo>
                <a:cubicBezTo>
                  <a:pt x="47" y="37"/>
                  <a:pt x="48" y="37"/>
                  <a:pt x="49" y="37"/>
                </a:cubicBezTo>
                <a:cubicBezTo>
                  <a:pt x="50" y="37"/>
                  <a:pt x="51" y="38"/>
                  <a:pt x="52" y="38"/>
                </a:cubicBezTo>
                <a:cubicBezTo>
                  <a:pt x="53" y="38"/>
                  <a:pt x="54" y="39"/>
                  <a:pt x="55" y="39"/>
                </a:cubicBezTo>
                <a:cubicBezTo>
                  <a:pt x="47" y="60"/>
                  <a:pt x="47" y="60"/>
                  <a:pt x="47" y="60"/>
                </a:cubicBezTo>
                <a:cubicBezTo>
                  <a:pt x="47" y="53"/>
                  <a:pt x="47" y="53"/>
                  <a:pt x="47" y="53"/>
                </a:cubicBezTo>
                <a:cubicBezTo>
                  <a:pt x="48" y="53"/>
                  <a:pt x="48" y="53"/>
                  <a:pt x="48" y="53"/>
                </a:cubicBezTo>
                <a:cubicBezTo>
                  <a:pt x="49" y="53"/>
                  <a:pt x="49" y="53"/>
                  <a:pt x="49" y="53"/>
                </a:cubicBezTo>
                <a:cubicBezTo>
                  <a:pt x="49" y="52"/>
                  <a:pt x="49" y="52"/>
                  <a:pt x="49" y="52"/>
                </a:cubicBezTo>
                <a:cubicBezTo>
                  <a:pt x="49" y="48"/>
                  <a:pt x="49" y="48"/>
                  <a:pt x="49" y="48"/>
                </a:cubicBezTo>
                <a:cubicBezTo>
                  <a:pt x="49" y="46"/>
                  <a:pt x="49" y="46"/>
                  <a:pt x="49" y="46"/>
                </a:cubicBezTo>
                <a:cubicBezTo>
                  <a:pt x="48" y="46"/>
                  <a:pt x="48" y="46"/>
                  <a:pt x="48" y="46"/>
                </a:cubicBezTo>
                <a:cubicBezTo>
                  <a:pt x="36" y="46"/>
                  <a:pt x="36" y="46"/>
                  <a:pt x="36" y="46"/>
                </a:cubicBezTo>
                <a:cubicBezTo>
                  <a:pt x="35" y="46"/>
                  <a:pt x="35" y="46"/>
                  <a:pt x="35" y="46"/>
                </a:cubicBezTo>
                <a:cubicBezTo>
                  <a:pt x="35" y="48"/>
                  <a:pt x="35" y="48"/>
                  <a:pt x="35" y="48"/>
                </a:cubicBezTo>
                <a:cubicBezTo>
                  <a:pt x="35" y="52"/>
                  <a:pt x="35" y="52"/>
                  <a:pt x="35" y="52"/>
                </a:cubicBezTo>
                <a:cubicBezTo>
                  <a:pt x="35" y="53"/>
                  <a:pt x="35" y="53"/>
                  <a:pt x="35" y="53"/>
                </a:cubicBezTo>
                <a:cubicBezTo>
                  <a:pt x="36" y="53"/>
                  <a:pt x="36" y="53"/>
                  <a:pt x="36" y="53"/>
                </a:cubicBezTo>
                <a:cubicBezTo>
                  <a:pt x="37" y="53"/>
                  <a:pt x="37" y="53"/>
                  <a:pt x="37" y="53"/>
                </a:cubicBezTo>
                <a:lnTo>
                  <a:pt x="37" y="60"/>
                </a:lnTo>
                <a:close/>
              </a:path>
            </a:pathLst>
          </a:custGeom>
          <a:solidFill>
            <a:srgbClr val="0070C0"/>
          </a:solidFill>
          <a:ln>
            <a:noFill/>
          </a:ln>
        </p:spPr>
        <p:txBody>
          <a:bodyPr vert="horz" wrap="square" lIns="91440" tIns="45720" rIns="91440" bIns="45720" numCol="1" anchor="t" anchorCtr="0" compatLnSpc="1"/>
          <a:lstStyle/>
          <a:p>
            <a:endParaRPr lang="zh-CN" altLang="en-US"/>
          </a:p>
        </p:txBody>
      </p:sp>
      <p:sp>
        <p:nvSpPr>
          <p:cNvPr id="98" name="文本框 97"/>
          <p:cNvSpPr txBox="1"/>
          <p:nvPr/>
        </p:nvSpPr>
        <p:spPr>
          <a:xfrm>
            <a:off x="1240438" y="3236958"/>
            <a:ext cx="9690446" cy="1015663"/>
          </a:xfrm>
          <a:prstGeom prst="rect">
            <a:avLst/>
          </a:prstGeom>
          <a:noFill/>
        </p:spPr>
        <p:txBody>
          <a:bodyPr wrap="square" rtlCol="0">
            <a:spAutoFit/>
          </a:bodyPr>
          <a:lstStyle/>
          <a:p>
            <a:pPr algn="just"/>
            <a:r>
              <a:rPr lang="en-US" altLang="zh-CN" sz="2000" b="1" dirty="0">
                <a:solidFill>
                  <a:schemeClr val="accent1"/>
                </a:solidFill>
                <a:latin typeface="微软雅黑" pitchFamily="34" charset="-122"/>
                <a:ea typeface="微软雅黑" pitchFamily="34" charset="-122"/>
              </a:rPr>
              <a:t>2011</a:t>
            </a:r>
            <a:r>
              <a:rPr lang="zh-CN" altLang="en-US" sz="2000" b="1" dirty="0">
                <a:solidFill>
                  <a:schemeClr val="accent1"/>
                </a:solidFill>
                <a:latin typeface="微软雅黑" pitchFamily="34" charset="-122"/>
                <a:ea typeface="微软雅黑" pitchFamily="34" charset="-122"/>
              </a:rPr>
              <a:t>年，</a:t>
            </a:r>
            <a:r>
              <a:rPr lang="en-US" altLang="zh-CN" sz="2000" b="1" dirty="0">
                <a:solidFill>
                  <a:schemeClr val="accent1"/>
                </a:solidFill>
                <a:latin typeface="微软雅黑" pitchFamily="34" charset="-122"/>
                <a:ea typeface="微软雅黑" pitchFamily="34" charset="-122"/>
              </a:rPr>
              <a:t> S. J. Pan</a:t>
            </a:r>
            <a:r>
              <a:rPr lang="zh-CN" altLang="en-US" sz="2000" b="1" dirty="0">
                <a:solidFill>
                  <a:schemeClr val="accent1"/>
                </a:solidFill>
                <a:latin typeface="微软雅黑" pitchFamily="34" charset="-122"/>
                <a:ea typeface="微软雅黑" pitchFamily="34" charset="-122"/>
              </a:rPr>
              <a:t> 等人在论文“</a:t>
            </a:r>
            <a:r>
              <a:rPr lang="fr-FR" altLang="zh-CN" sz="2000" b="1" dirty="0">
                <a:solidFill>
                  <a:schemeClr val="accent1"/>
                </a:solidFill>
                <a:latin typeface="微软雅黑" pitchFamily="34" charset="-122"/>
                <a:ea typeface="微软雅黑" pitchFamily="34" charset="-122"/>
              </a:rPr>
              <a:t>Domain Adaptation via Transfer Component Analysis</a:t>
            </a:r>
            <a:r>
              <a:rPr lang="zh-CN" altLang="en-US" sz="2000" b="1" dirty="0">
                <a:solidFill>
                  <a:schemeClr val="accent1"/>
                </a:solidFill>
                <a:latin typeface="微软雅黑" pitchFamily="34" charset="-122"/>
                <a:ea typeface="微软雅黑" pitchFamily="34" charset="-122"/>
              </a:rPr>
              <a:t>”中应用 “</a:t>
            </a:r>
            <a:r>
              <a:rPr lang="en-US" altLang="zh-CN" sz="2000" b="1" dirty="0">
                <a:solidFill>
                  <a:srgbClr val="C00000"/>
                </a:solidFill>
                <a:latin typeface="微软雅黑" pitchFamily="34" charset="-122"/>
                <a:ea typeface="微软雅黑" pitchFamily="34" charset="-122"/>
              </a:rPr>
              <a:t>Maximum Mean Discrepancy </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MMD</a:t>
            </a:r>
            <a:r>
              <a:rPr lang="zh-CN" altLang="en-US" sz="2000" b="1" dirty="0">
                <a:solidFill>
                  <a:srgbClr val="C00000"/>
                </a:solidFill>
                <a:latin typeface="微软雅黑" pitchFamily="34" charset="-122"/>
                <a:ea typeface="微软雅黑" pitchFamily="34" charset="-122"/>
              </a:rPr>
              <a:t>）</a:t>
            </a:r>
            <a:r>
              <a:rPr lang="zh-CN" altLang="en-US" sz="2000" b="1" dirty="0">
                <a:solidFill>
                  <a:schemeClr val="accent1"/>
                </a:solidFill>
                <a:latin typeface="微软雅黑" pitchFamily="34" charset="-122"/>
                <a:ea typeface="微软雅黑" pitchFamily="34" charset="-122"/>
              </a:rPr>
              <a:t>”测量域间差异，并通过最小化</a:t>
            </a:r>
            <a:r>
              <a:rPr lang="en-US" altLang="zh-CN" sz="2000" b="1" dirty="0">
                <a:solidFill>
                  <a:schemeClr val="accent1"/>
                </a:solidFill>
                <a:latin typeface="微软雅黑" pitchFamily="34" charset="-122"/>
                <a:ea typeface="微软雅黑" pitchFamily="34" charset="-122"/>
              </a:rPr>
              <a:t>MMD</a:t>
            </a:r>
            <a:r>
              <a:rPr lang="zh-CN" altLang="en-US" sz="2000" b="1" dirty="0">
                <a:solidFill>
                  <a:schemeClr val="accent1"/>
                </a:solidFill>
                <a:latin typeface="微软雅黑" pitchFamily="34" charset="-122"/>
                <a:ea typeface="微软雅黑" pitchFamily="34" charset="-122"/>
              </a:rPr>
              <a:t>求得一个域间变换矩阵。</a:t>
            </a:r>
          </a:p>
        </p:txBody>
      </p:sp>
      <p:sp>
        <p:nvSpPr>
          <p:cNvPr id="100" name="Freeform 13"/>
          <p:cNvSpPr>
            <a:spLocks noEditPoints="1"/>
          </p:cNvSpPr>
          <p:nvPr/>
        </p:nvSpPr>
        <p:spPr bwMode="auto">
          <a:xfrm>
            <a:off x="832029" y="3252675"/>
            <a:ext cx="331506" cy="41187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0070C0"/>
          </a:solidFill>
          <a:ln>
            <a:noFill/>
          </a:ln>
        </p:spPr>
        <p:txBody>
          <a:bodyPr vert="horz" wrap="square" lIns="91440" tIns="45720" rIns="91440" bIns="45720" numCol="1" anchor="t" anchorCtr="0" compatLnSpc="1"/>
          <a:lstStyle/>
          <a:p>
            <a:endParaRPr lang="zh-CN" altLang="en-US"/>
          </a:p>
        </p:txBody>
      </p:sp>
      <p:sp>
        <p:nvSpPr>
          <p:cNvPr id="14" name="文本框 13">
            <a:extLst>
              <a:ext uri="{FF2B5EF4-FFF2-40B4-BE49-F238E27FC236}">
                <a16:creationId xmlns:a16="http://schemas.microsoft.com/office/drawing/2014/main" xmlns="" id="{FFEBF6EF-6FCA-471D-9474-03E5941D16CA}"/>
              </a:ext>
            </a:extLst>
          </p:cNvPr>
          <p:cNvSpPr txBox="1"/>
          <p:nvPr/>
        </p:nvSpPr>
        <p:spPr>
          <a:xfrm>
            <a:off x="1489201" y="4872144"/>
            <a:ext cx="9505642" cy="1015663"/>
          </a:xfrm>
          <a:prstGeom prst="rect">
            <a:avLst/>
          </a:prstGeom>
          <a:noFill/>
        </p:spPr>
        <p:txBody>
          <a:bodyPr wrap="square" rtlCol="0">
            <a:spAutoFit/>
          </a:bodyPr>
          <a:lstStyle/>
          <a:p>
            <a:pPr algn="just"/>
            <a:r>
              <a:rPr lang="en-US" altLang="zh-CN" sz="2000" b="1" dirty="0">
                <a:solidFill>
                  <a:schemeClr val="accent1"/>
                </a:solidFill>
                <a:latin typeface="微软雅黑" pitchFamily="34" charset="-122"/>
                <a:ea typeface="微软雅黑" pitchFamily="34" charset="-122"/>
              </a:rPr>
              <a:t>2012</a:t>
            </a:r>
            <a:r>
              <a:rPr lang="zh-CN" altLang="en-US" sz="2000" b="1" dirty="0">
                <a:solidFill>
                  <a:schemeClr val="accent1"/>
                </a:solidFill>
                <a:latin typeface="微软雅黑" pitchFamily="34" charset="-122"/>
                <a:ea typeface="微软雅黑" pitchFamily="34" charset="-122"/>
              </a:rPr>
              <a:t>年，</a:t>
            </a:r>
            <a:r>
              <a:rPr lang="en-US" altLang="zh-CN" sz="2000" b="1" dirty="0">
                <a:solidFill>
                  <a:schemeClr val="accent1"/>
                </a:solidFill>
                <a:latin typeface="微软雅黑" pitchFamily="34" charset="-122"/>
                <a:ea typeface="微软雅黑" pitchFamily="34" charset="-122"/>
              </a:rPr>
              <a:t>B. Gong </a:t>
            </a:r>
            <a:r>
              <a:rPr lang="zh-CN" altLang="en-US" sz="2000" b="1" dirty="0">
                <a:solidFill>
                  <a:schemeClr val="accent1"/>
                </a:solidFill>
                <a:latin typeface="微软雅黑" pitchFamily="34" charset="-122"/>
                <a:ea typeface="微软雅黑" pitchFamily="34" charset="-122"/>
              </a:rPr>
              <a:t>等人在论文“</a:t>
            </a:r>
            <a:r>
              <a:rPr lang="en-US" altLang="zh-CN" sz="2000" b="1" dirty="0">
                <a:solidFill>
                  <a:schemeClr val="accent1"/>
                </a:solidFill>
                <a:latin typeface="微软雅黑" pitchFamily="34" charset="-122"/>
                <a:ea typeface="微软雅黑" pitchFamily="34" charset="-122"/>
              </a:rPr>
              <a:t>Geodesic Flow Kernel for Unsupervised Domain Adaptation</a:t>
            </a:r>
            <a:r>
              <a:rPr lang="zh-CN" altLang="en-US" sz="2000" b="1" dirty="0">
                <a:solidFill>
                  <a:schemeClr val="accent1"/>
                </a:solidFill>
                <a:latin typeface="微软雅黑" pitchFamily="34" charset="-122"/>
                <a:ea typeface="微软雅黑" pitchFamily="34" charset="-122"/>
              </a:rPr>
              <a:t>”利用</a:t>
            </a:r>
            <a:r>
              <a:rPr lang="zh-CN" altLang="en-US" sz="2000" b="1" dirty="0">
                <a:solidFill>
                  <a:srgbClr val="C00000"/>
                </a:solidFill>
                <a:latin typeface="微软雅黑" pitchFamily="34" charset="-122"/>
                <a:ea typeface="微软雅黑" pitchFamily="34" charset="-122"/>
              </a:rPr>
              <a:t>数据的低维几何结构</a:t>
            </a:r>
            <a:r>
              <a:rPr lang="zh-CN" altLang="en-US" sz="2000" b="1" dirty="0">
                <a:solidFill>
                  <a:schemeClr val="accent1"/>
                </a:solidFill>
                <a:latin typeface="微软雅黑" pitchFamily="34" charset="-122"/>
                <a:ea typeface="微软雅黑" pitchFamily="34" charset="-122"/>
              </a:rPr>
              <a:t>，在两域之间之间搭建一条测地线，从源域“走到”目的域完成自适应过程。</a:t>
            </a:r>
          </a:p>
        </p:txBody>
      </p:sp>
      <p:sp>
        <p:nvSpPr>
          <p:cNvPr id="15" name="Freeform 9">
            <a:extLst>
              <a:ext uri="{FF2B5EF4-FFF2-40B4-BE49-F238E27FC236}">
                <a16:creationId xmlns:a16="http://schemas.microsoft.com/office/drawing/2014/main" xmlns="" id="{EDDA11A7-E7C4-4C59-8AA2-06F221AB9A99}"/>
              </a:ext>
            </a:extLst>
          </p:cNvPr>
          <p:cNvSpPr>
            <a:spLocks noEditPoints="1"/>
          </p:cNvSpPr>
          <p:nvPr/>
        </p:nvSpPr>
        <p:spPr bwMode="auto">
          <a:xfrm>
            <a:off x="881755" y="5058250"/>
            <a:ext cx="378200" cy="379634"/>
          </a:xfrm>
          <a:custGeom>
            <a:avLst/>
            <a:gdLst>
              <a:gd name="T0" fmla="*/ 17 w 109"/>
              <a:gd name="T1" fmla="*/ 0 h 109"/>
              <a:gd name="T2" fmla="*/ 93 w 109"/>
              <a:gd name="T3" fmla="*/ 0 h 109"/>
              <a:gd name="T4" fmla="*/ 109 w 109"/>
              <a:gd name="T5" fmla="*/ 17 h 109"/>
              <a:gd name="T6" fmla="*/ 109 w 109"/>
              <a:gd name="T7" fmla="*/ 93 h 109"/>
              <a:gd name="T8" fmla="*/ 93 w 109"/>
              <a:gd name="T9" fmla="*/ 109 h 109"/>
              <a:gd name="T10" fmla="*/ 17 w 109"/>
              <a:gd name="T11" fmla="*/ 109 h 109"/>
              <a:gd name="T12" fmla="*/ 0 w 109"/>
              <a:gd name="T13" fmla="*/ 93 h 109"/>
              <a:gd name="T14" fmla="*/ 0 w 109"/>
              <a:gd name="T15" fmla="*/ 17 h 109"/>
              <a:gd name="T16" fmla="*/ 17 w 109"/>
              <a:gd name="T17" fmla="*/ 0 h 109"/>
              <a:gd name="T18" fmla="*/ 33 w 109"/>
              <a:gd name="T19" fmla="*/ 69 h 109"/>
              <a:gd name="T20" fmla="*/ 22 w 109"/>
              <a:gd name="T21" fmla="*/ 80 h 109"/>
              <a:gd name="T22" fmla="*/ 33 w 109"/>
              <a:gd name="T23" fmla="*/ 90 h 109"/>
              <a:gd name="T24" fmla="*/ 43 w 109"/>
              <a:gd name="T25" fmla="*/ 80 h 109"/>
              <a:gd name="T26" fmla="*/ 33 w 109"/>
              <a:gd name="T27" fmla="*/ 69 h 109"/>
              <a:gd name="T28" fmla="*/ 27 w 109"/>
              <a:gd name="T29" fmla="*/ 19 h 109"/>
              <a:gd name="T30" fmla="*/ 27 w 109"/>
              <a:gd name="T31" fmla="*/ 30 h 109"/>
              <a:gd name="T32" fmla="*/ 33 w 109"/>
              <a:gd name="T33" fmla="*/ 30 h 109"/>
              <a:gd name="T34" fmla="*/ 64 w 109"/>
              <a:gd name="T35" fmla="*/ 43 h 109"/>
              <a:gd name="T36" fmla="*/ 80 w 109"/>
              <a:gd name="T37" fmla="*/ 77 h 109"/>
              <a:gd name="T38" fmla="*/ 81 w 109"/>
              <a:gd name="T39" fmla="*/ 86 h 109"/>
              <a:gd name="T40" fmla="*/ 92 w 109"/>
              <a:gd name="T41" fmla="*/ 86 h 109"/>
              <a:gd name="T42" fmla="*/ 92 w 109"/>
              <a:gd name="T43" fmla="*/ 76 h 109"/>
              <a:gd name="T44" fmla="*/ 72 w 109"/>
              <a:gd name="T45" fmla="*/ 35 h 109"/>
              <a:gd name="T46" fmla="*/ 34 w 109"/>
              <a:gd name="T47" fmla="*/ 18 h 109"/>
              <a:gd name="T48" fmla="*/ 27 w 109"/>
              <a:gd name="T49" fmla="*/ 19 h 109"/>
              <a:gd name="T50" fmla="*/ 27 w 109"/>
              <a:gd name="T51" fmla="*/ 42 h 109"/>
              <a:gd name="T52" fmla="*/ 27 w 109"/>
              <a:gd name="T53" fmla="*/ 54 h 109"/>
              <a:gd name="T54" fmla="*/ 32 w 109"/>
              <a:gd name="T55" fmla="*/ 54 h 109"/>
              <a:gd name="T56" fmla="*/ 50 w 109"/>
              <a:gd name="T57" fmla="*/ 62 h 109"/>
              <a:gd name="T58" fmla="*/ 57 w 109"/>
              <a:gd name="T59" fmla="*/ 80 h 109"/>
              <a:gd name="T60" fmla="*/ 57 w 109"/>
              <a:gd name="T61" fmla="*/ 86 h 109"/>
              <a:gd name="T62" fmla="*/ 68 w 109"/>
              <a:gd name="T63" fmla="*/ 86 h 109"/>
              <a:gd name="T64" fmla="*/ 68 w 109"/>
              <a:gd name="T65" fmla="*/ 80 h 109"/>
              <a:gd name="T66" fmla="*/ 59 w 109"/>
              <a:gd name="T67" fmla="*/ 55 h 109"/>
              <a:gd name="T68" fmla="*/ 33 w 109"/>
              <a:gd name="T69" fmla="*/ 43 h 109"/>
              <a:gd name="T70" fmla="*/ 27 w 109"/>
              <a:gd name="T71" fmla="*/ 42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9" h="109">
                <a:moveTo>
                  <a:pt x="17" y="0"/>
                </a:moveTo>
                <a:cubicBezTo>
                  <a:pt x="93" y="0"/>
                  <a:pt x="93" y="0"/>
                  <a:pt x="93" y="0"/>
                </a:cubicBezTo>
                <a:cubicBezTo>
                  <a:pt x="102" y="0"/>
                  <a:pt x="109" y="8"/>
                  <a:pt x="109" y="17"/>
                </a:cubicBezTo>
                <a:cubicBezTo>
                  <a:pt x="109" y="93"/>
                  <a:pt x="109" y="93"/>
                  <a:pt x="109" y="93"/>
                </a:cubicBezTo>
                <a:cubicBezTo>
                  <a:pt x="109" y="102"/>
                  <a:pt x="102" y="109"/>
                  <a:pt x="93" y="109"/>
                </a:cubicBezTo>
                <a:cubicBezTo>
                  <a:pt x="17" y="109"/>
                  <a:pt x="17" y="109"/>
                  <a:pt x="17" y="109"/>
                </a:cubicBezTo>
                <a:cubicBezTo>
                  <a:pt x="8" y="109"/>
                  <a:pt x="0" y="102"/>
                  <a:pt x="0" y="93"/>
                </a:cubicBezTo>
                <a:cubicBezTo>
                  <a:pt x="0" y="17"/>
                  <a:pt x="0" y="17"/>
                  <a:pt x="0" y="17"/>
                </a:cubicBezTo>
                <a:cubicBezTo>
                  <a:pt x="0" y="8"/>
                  <a:pt x="8" y="0"/>
                  <a:pt x="17" y="0"/>
                </a:cubicBezTo>
                <a:close/>
                <a:moveTo>
                  <a:pt x="33" y="69"/>
                </a:moveTo>
                <a:cubicBezTo>
                  <a:pt x="27" y="69"/>
                  <a:pt x="22" y="74"/>
                  <a:pt x="22" y="80"/>
                </a:cubicBezTo>
                <a:cubicBezTo>
                  <a:pt x="22" y="85"/>
                  <a:pt x="27" y="90"/>
                  <a:pt x="33" y="90"/>
                </a:cubicBezTo>
                <a:cubicBezTo>
                  <a:pt x="39" y="90"/>
                  <a:pt x="43" y="85"/>
                  <a:pt x="43" y="80"/>
                </a:cubicBezTo>
                <a:cubicBezTo>
                  <a:pt x="43" y="74"/>
                  <a:pt x="39" y="69"/>
                  <a:pt x="33" y="69"/>
                </a:cubicBezTo>
                <a:close/>
                <a:moveTo>
                  <a:pt x="27" y="19"/>
                </a:moveTo>
                <a:cubicBezTo>
                  <a:pt x="27" y="30"/>
                  <a:pt x="27" y="30"/>
                  <a:pt x="27" y="30"/>
                </a:cubicBezTo>
                <a:cubicBezTo>
                  <a:pt x="29" y="30"/>
                  <a:pt x="31" y="30"/>
                  <a:pt x="33" y="30"/>
                </a:cubicBezTo>
                <a:cubicBezTo>
                  <a:pt x="45" y="30"/>
                  <a:pt x="56" y="35"/>
                  <a:pt x="64" y="43"/>
                </a:cubicBezTo>
                <a:cubicBezTo>
                  <a:pt x="73" y="51"/>
                  <a:pt x="79" y="62"/>
                  <a:pt x="80" y="77"/>
                </a:cubicBezTo>
                <a:cubicBezTo>
                  <a:pt x="81" y="80"/>
                  <a:pt x="81" y="83"/>
                  <a:pt x="81" y="86"/>
                </a:cubicBezTo>
                <a:cubicBezTo>
                  <a:pt x="92" y="86"/>
                  <a:pt x="92" y="86"/>
                  <a:pt x="92" y="86"/>
                </a:cubicBezTo>
                <a:cubicBezTo>
                  <a:pt x="92" y="83"/>
                  <a:pt x="92" y="79"/>
                  <a:pt x="92" y="76"/>
                </a:cubicBezTo>
                <a:cubicBezTo>
                  <a:pt x="90" y="58"/>
                  <a:pt x="83" y="44"/>
                  <a:pt x="72" y="35"/>
                </a:cubicBezTo>
                <a:cubicBezTo>
                  <a:pt x="62" y="25"/>
                  <a:pt x="48" y="19"/>
                  <a:pt x="34" y="18"/>
                </a:cubicBezTo>
                <a:cubicBezTo>
                  <a:pt x="32" y="18"/>
                  <a:pt x="29" y="18"/>
                  <a:pt x="27" y="19"/>
                </a:cubicBezTo>
                <a:close/>
                <a:moveTo>
                  <a:pt x="27" y="42"/>
                </a:moveTo>
                <a:cubicBezTo>
                  <a:pt x="27" y="54"/>
                  <a:pt x="27" y="54"/>
                  <a:pt x="27" y="54"/>
                </a:cubicBezTo>
                <a:cubicBezTo>
                  <a:pt x="29" y="54"/>
                  <a:pt x="30" y="54"/>
                  <a:pt x="32" y="54"/>
                </a:cubicBezTo>
                <a:cubicBezTo>
                  <a:pt x="40" y="55"/>
                  <a:pt x="46" y="58"/>
                  <a:pt x="50" y="62"/>
                </a:cubicBezTo>
                <a:cubicBezTo>
                  <a:pt x="54" y="67"/>
                  <a:pt x="57" y="73"/>
                  <a:pt x="57" y="80"/>
                </a:cubicBezTo>
                <a:cubicBezTo>
                  <a:pt x="57" y="82"/>
                  <a:pt x="57" y="84"/>
                  <a:pt x="57" y="86"/>
                </a:cubicBezTo>
                <a:cubicBezTo>
                  <a:pt x="68" y="86"/>
                  <a:pt x="68" y="86"/>
                  <a:pt x="68" y="86"/>
                </a:cubicBezTo>
                <a:cubicBezTo>
                  <a:pt x="69" y="84"/>
                  <a:pt x="69" y="82"/>
                  <a:pt x="68" y="80"/>
                </a:cubicBezTo>
                <a:cubicBezTo>
                  <a:pt x="68" y="70"/>
                  <a:pt x="65" y="62"/>
                  <a:pt x="59" y="55"/>
                </a:cubicBezTo>
                <a:cubicBezTo>
                  <a:pt x="53" y="48"/>
                  <a:pt x="45" y="44"/>
                  <a:pt x="33" y="43"/>
                </a:cubicBezTo>
                <a:cubicBezTo>
                  <a:pt x="31" y="42"/>
                  <a:pt x="29" y="42"/>
                  <a:pt x="27" y="42"/>
                </a:cubicBezTo>
                <a:close/>
              </a:path>
            </a:pathLst>
          </a:custGeom>
          <a:solidFill>
            <a:srgbClr val="0070C0"/>
          </a:solidFill>
          <a:ln>
            <a:noFill/>
          </a:ln>
        </p:spPr>
        <p:txBody>
          <a:bodyPr vert="horz" wrap="square" lIns="91440" tIns="45720" rIns="91440" bIns="45720" numCol="1" anchor="t" anchorCtr="0" compatLnSpc="1"/>
          <a:lstStyle/>
          <a:p>
            <a:endParaRPr lang="zh-CN" altLang="en-US"/>
          </a:p>
        </p:txBody>
      </p:sp>
    </p:spTree>
    <p:custDataLst>
      <p:tags r:id="rId1"/>
    </p:custDataLst>
  </p:cSld>
  <p:clrMapOvr>
    <a:masterClrMapping/>
  </p:clrMapOvr>
  <p:transition spd="slow" advTm="18813">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485174"/>
            <a:ext cx="182880" cy="52066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695325" y="318442"/>
            <a:ext cx="301752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itchFamily="34" charset="-122"/>
                <a:ea typeface="微软雅黑" pitchFamily="34" charset="-122"/>
              </a:rPr>
              <a:t>国内外研究现状</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8" name="文本框 97"/>
          <p:cNvSpPr txBox="1"/>
          <p:nvPr/>
        </p:nvSpPr>
        <p:spPr>
          <a:xfrm>
            <a:off x="1529944" y="4459616"/>
            <a:ext cx="8612459" cy="1015663"/>
          </a:xfrm>
          <a:prstGeom prst="rect">
            <a:avLst/>
          </a:prstGeom>
          <a:noFill/>
        </p:spPr>
        <p:txBody>
          <a:bodyPr wrap="square" rtlCol="0">
            <a:spAutoFit/>
          </a:bodyPr>
          <a:lstStyle/>
          <a:p>
            <a:pPr algn="just"/>
            <a:r>
              <a:rPr lang="en-US" altLang="zh-CN" sz="2000" b="1" dirty="0">
                <a:solidFill>
                  <a:schemeClr val="accent1"/>
                </a:solidFill>
                <a:latin typeface="微软雅黑" pitchFamily="34" charset="-122"/>
                <a:ea typeface="微软雅黑" pitchFamily="34" charset="-122"/>
              </a:rPr>
              <a:t>2018</a:t>
            </a:r>
            <a:r>
              <a:rPr lang="zh-CN" altLang="en-US" sz="2000" b="1" dirty="0">
                <a:solidFill>
                  <a:schemeClr val="accent1"/>
                </a:solidFill>
                <a:latin typeface="微软雅黑" pitchFamily="34" charset="-122"/>
                <a:ea typeface="微软雅黑" pitchFamily="34" charset="-122"/>
              </a:rPr>
              <a:t>年，</a:t>
            </a:r>
            <a:r>
              <a:rPr lang="en-US" altLang="zh-CN" sz="2000" b="1" dirty="0">
                <a:solidFill>
                  <a:schemeClr val="accent1"/>
                </a:solidFill>
                <a:latin typeface="微软雅黑" pitchFamily="34" charset="-122"/>
                <a:ea typeface="微软雅黑" pitchFamily="34" charset="-122"/>
              </a:rPr>
              <a:t>J. Wang </a:t>
            </a:r>
            <a:r>
              <a:rPr lang="zh-CN" altLang="en-US" sz="2000" b="1" dirty="0">
                <a:solidFill>
                  <a:schemeClr val="accent1"/>
                </a:solidFill>
                <a:latin typeface="微软雅黑" pitchFamily="34" charset="-122"/>
                <a:ea typeface="微软雅黑" pitchFamily="34" charset="-122"/>
              </a:rPr>
              <a:t>等人在论文</a:t>
            </a:r>
            <a:r>
              <a:rPr lang="en-US" altLang="zh-CN" sz="2000" b="1" dirty="0">
                <a:solidFill>
                  <a:schemeClr val="accent1"/>
                </a:solidFill>
                <a:latin typeface="微软雅黑" pitchFamily="34" charset="-122"/>
                <a:ea typeface="微软雅黑" pitchFamily="34" charset="-122"/>
              </a:rPr>
              <a:t>”Visual Domain Adaptation with Manifold Embedded Distribution Alignment”</a:t>
            </a:r>
            <a:r>
              <a:rPr lang="zh-CN" altLang="en-US" sz="2000" b="1" dirty="0">
                <a:solidFill>
                  <a:schemeClr val="accent1"/>
                </a:solidFill>
                <a:latin typeface="微软雅黑" pitchFamily="34" charset="-122"/>
                <a:ea typeface="微软雅黑" pitchFamily="34" charset="-122"/>
              </a:rPr>
              <a:t>中提出</a:t>
            </a:r>
            <a:r>
              <a:rPr lang="zh-CN" altLang="en-US" sz="2000" b="1" dirty="0">
                <a:solidFill>
                  <a:srgbClr val="C00000"/>
                </a:solidFill>
                <a:latin typeface="微软雅黑" pitchFamily="34" charset="-122"/>
                <a:ea typeface="微软雅黑" pitchFamily="34" charset="-122"/>
              </a:rPr>
              <a:t>流行特征</a:t>
            </a:r>
            <a:r>
              <a:rPr lang="zh-CN" altLang="en-US" sz="2000" b="1" dirty="0">
                <a:solidFill>
                  <a:schemeClr val="accent1"/>
                </a:solidFill>
                <a:latin typeface="微软雅黑" pitchFamily="34" charset="-122"/>
                <a:ea typeface="微软雅黑" pitchFamily="34" charset="-122"/>
              </a:rPr>
              <a:t>学习和</a:t>
            </a:r>
            <a:r>
              <a:rPr lang="en-US" altLang="zh-CN" sz="2000" dirty="0"/>
              <a:t/>
            </a:r>
            <a:br>
              <a:rPr lang="en-US" altLang="zh-CN" sz="2000" dirty="0"/>
            </a:br>
            <a:r>
              <a:rPr lang="zh-CN" altLang="en-US" sz="2000" b="1" dirty="0">
                <a:solidFill>
                  <a:schemeClr val="accent1"/>
                </a:solidFill>
                <a:latin typeface="微软雅黑" pitchFamily="34" charset="-122"/>
                <a:ea typeface="微软雅黑" pitchFamily="34" charset="-122"/>
              </a:rPr>
              <a:t>动态域间分布调整方法。</a:t>
            </a:r>
          </a:p>
        </p:txBody>
      </p:sp>
      <p:sp>
        <p:nvSpPr>
          <p:cNvPr id="39" name="文本框 97"/>
          <p:cNvSpPr txBox="1"/>
          <p:nvPr/>
        </p:nvSpPr>
        <p:spPr>
          <a:xfrm>
            <a:off x="1381776" y="3224836"/>
            <a:ext cx="9428447" cy="1015663"/>
          </a:xfrm>
          <a:prstGeom prst="rect">
            <a:avLst/>
          </a:prstGeom>
          <a:noFill/>
        </p:spPr>
        <p:txBody>
          <a:bodyPr wrap="square" rtlCol="0">
            <a:spAutoFit/>
          </a:bodyPr>
          <a:lstStyle/>
          <a:p>
            <a:pPr algn="just"/>
            <a:r>
              <a:rPr lang="en-US" altLang="zh-CN" sz="2000" b="1" dirty="0">
                <a:solidFill>
                  <a:schemeClr val="accent1"/>
                </a:solidFill>
                <a:latin typeface="微软雅黑" pitchFamily="34" charset="-122"/>
                <a:ea typeface="微软雅黑" pitchFamily="34" charset="-122"/>
              </a:rPr>
              <a:t>2016</a:t>
            </a:r>
            <a:r>
              <a:rPr lang="zh-CN" altLang="en-US" sz="2000" b="1" dirty="0">
                <a:solidFill>
                  <a:schemeClr val="accent1"/>
                </a:solidFill>
                <a:latin typeface="微软雅黑" pitchFamily="34" charset="-122"/>
                <a:ea typeface="微软雅黑" pitchFamily="34" charset="-122"/>
              </a:rPr>
              <a:t>年，</a:t>
            </a:r>
            <a:r>
              <a:rPr lang="en-US" altLang="zh-CN" sz="2000" b="1" dirty="0">
                <a:solidFill>
                  <a:schemeClr val="accent1"/>
                </a:solidFill>
                <a:latin typeface="微软雅黑" pitchFamily="34" charset="-122"/>
                <a:ea typeface="微软雅黑" pitchFamily="34" charset="-122"/>
              </a:rPr>
              <a:t>B. Sun </a:t>
            </a:r>
            <a:r>
              <a:rPr lang="zh-CN" altLang="en-US" sz="2000" b="1" dirty="0">
                <a:solidFill>
                  <a:schemeClr val="accent1"/>
                </a:solidFill>
                <a:latin typeface="微软雅黑" pitchFamily="34" charset="-122"/>
                <a:ea typeface="微软雅黑" pitchFamily="34" charset="-122"/>
              </a:rPr>
              <a:t>等人在论文“</a:t>
            </a:r>
            <a:r>
              <a:rPr lang="en-US" altLang="zh-CN" sz="2000" b="1" dirty="0">
                <a:solidFill>
                  <a:schemeClr val="accent1"/>
                </a:solidFill>
                <a:latin typeface="微软雅黑" pitchFamily="34" charset="-122"/>
                <a:ea typeface="微软雅黑" pitchFamily="34" charset="-122"/>
              </a:rPr>
              <a:t>Return of Frustratingly Easy Domain Adaptation</a:t>
            </a:r>
            <a:r>
              <a:rPr lang="zh-CN" altLang="en-US" sz="2000" b="1" dirty="0">
                <a:solidFill>
                  <a:schemeClr val="accent1"/>
                </a:solidFill>
                <a:latin typeface="微软雅黑" pitchFamily="34" charset="-122"/>
                <a:ea typeface="微软雅黑" pitchFamily="34" charset="-122"/>
              </a:rPr>
              <a:t>”中提出通过调整源域目的域的二阶统计特性（协方差矩阵）来调整域间分布。</a:t>
            </a:r>
          </a:p>
        </p:txBody>
      </p:sp>
      <p:sp>
        <p:nvSpPr>
          <p:cNvPr id="15" name="Freeform 28">
            <a:extLst>
              <a:ext uri="{FF2B5EF4-FFF2-40B4-BE49-F238E27FC236}">
                <a16:creationId xmlns:a16="http://schemas.microsoft.com/office/drawing/2014/main" xmlns="" id="{756AF604-91E6-46FD-8410-827155030627}"/>
              </a:ext>
            </a:extLst>
          </p:cNvPr>
          <p:cNvSpPr>
            <a:spLocks noEditPoints="1"/>
          </p:cNvSpPr>
          <p:nvPr/>
        </p:nvSpPr>
        <p:spPr bwMode="auto">
          <a:xfrm>
            <a:off x="957644" y="4658724"/>
            <a:ext cx="388706" cy="392434"/>
          </a:xfrm>
          <a:custGeom>
            <a:avLst/>
            <a:gdLst>
              <a:gd name="T0" fmla="*/ 34 w 170"/>
              <a:gd name="T1" fmla="*/ 0 h 233"/>
              <a:gd name="T2" fmla="*/ 54 w 170"/>
              <a:gd name="T3" fmla="*/ 20 h 233"/>
              <a:gd name="T4" fmla="*/ 34 w 170"/>
              <a:gd name="T5" fmla="*/ 40 h 233"/>
              <a:gd name="T6" fmla="*/ 14 w 170"/>
              <a:gd name="T7" fmla="*/ 20 h 233"/>
              <a:gd name="T8" fmla="*/ 34 w 170"/>
              <a:gd name="T9" fmla="*/ 0 h 233"/>
              <a:gd name="T10" fmla="*/ 135 w 170"/>
              <a:gd name="T11" fmla="*/ 0 h 233"/>
              <a:gd name="T12" fmla="*/ 155 w 170"/>
              <a:gd name="T13" fmla="*/ 20 h 233"/>
              <a:gd name="T14" fmla="*/ 135 w 170"/>
              <a:gd name="T15" fmla="*/ 40 h 233"/>
              <a:gd name="T16" fmla="*/ 115 w 170"/>
              <a:gd name="T17" fmla="*/ 20 h 233"/>
              <a:gd name="T18" fmla="*/ 135 w 170"/>
              <a:gd name="T19" fmla="*/ 0 h 233"/>
              <a:gd name="T20" fmla="*/ 127 w 170"/>
              <a:gd name="T21" fmla="*/ 47 h 233"/>
              <a:gd name="T22" fmla="*/ 144 w 170"/>
              <a:gd name="T23" fmla="*/ 47 h 233"/>
              <a:gd name="T24" fmla="*/ 170 w 170"/>
              <a:gd name="T25" fmla="*/ 72 h 233"/>
              <a:gd name="T26" fmla="*/ 170 w 170"/>
              <a:gd name="T27" fmla="*/ 124 h 233"/>
              <a:gd name="T28" fmla="*/ 160 w 170"/>
              <a:gd name="T29" fmla="*/ 133 h 233"/>
              <a:gd name="T30" fmla="*/ 156 w 170"/>
              <a:gd name="T31" fmla="*/ 133 h 233"/>
              <a:gd name="T32" fmla="*/ 146 w 170"/>
              <a:gd name="T33" fmla="*/ 233 h 233"/>
              <a:gd name="T34" fmla="*/ 124 w 170"/>
              <a:gd name="T35" fmla="*/ 233 h 233"/>
              <a:gd name="T36" fmla="*/ 115 w 170"/>
              <a:gd name="T37" fmla="*/ 141 h 233"/>
              <a:gd name="T38" fmla="*/ 128 w 170"/>
              <a:gd name="T39" fmla="*/ 124 h 233"/>
              <a:gd name="T40" fmla="*/ 128 w 170"/>
              <a:gd name="T41" fmla="*/ 72 h 233"/>
              <a:gd name="T42" fmla="*/ 118 w 170"/>
              <a:gd name="T43" fmla="*/ 48 h 233"/>
              <a:gd name="T44" fmla="*/ 127 w 170"/>
              <a:gd name="T45" fmla="*/ 47 h 233"/>
              <a:gd name="T46" fmla="*/ 85 w 170"/>
              <a:gd name="T47" fmla="*/ 0 h 233"/>
              <a:gd name="T48" fmla="*/ 105 w 170"/>
              <a:gd name="T49" fmla="*/ 20 h 233"/>
              <a:gd name="T50" fmla="*/ 85 w 170"/>
              <a:gd name="T51" fmla="*/ 40 h 233"/>
              <a:gd name="T52" fmla="*/ 65 w 170"/>
              <a:gd name="T53" fmla="*/ 20 h 233"/>
              <a:gd name="T54" fmla="*/ 85 w 170"/>
              <a:gd name="T55" fmla="*/ 0 h 233"/>
              <a:gd name="T56" fmla="*/ 76 w 170"/>
              <a:gd name="T57" fmla="*/ 47 h 233"/>
              <a:gd name="T58" fmla="*/ 50 w 170"/>
              <a:gd name="T59" fmla="*/ 72 h 233"/>
              <a:gd name="T60" fmla="*/ 50 w 170"/>
              <a:gd name="T61" fmla="*/ 124 h 233"/>
              <a:gd name="T62" fmla="*/ 60 w 170"/>
              <a:gd name="T63" fmla="*/ 133 h 233"/>
              <a:gd name="T64" fmla="*/ 64 w 170"/>
              <a:gd name="T65" fmla="*/ 133 h 233"/>
              <a:gd name="T66" fmla="*/ 73 w 170"/>
              <a:gd name="T67" fmla="*/ 233 h 233"/>
              <a:gd name="T68" fmla="*/ 96 w 170"/>
              <a:gd name="T69" fmla="*/ 233 h 233"/>
              <a:gd name="T70" fmla="*/ 106 w 170"/>
              <a:gd name="T71" fmla="*/ 133 h 233"/>
              <a:gd name="T72" fmla="*/ 110 w 170"/>
              <a:gd name="T73" fmla="*/ 133 h 233"/>
              <a:gd name="T74" fmla="*/ 119 w 170"/>
              <a:gd name="T75" fmla="*/ 124 h 233"/>
              <a:gd name="T76" fmla="*/ 119 w 170"/>
              <a:gd name="T77" fmla="*/ 72 h 233"/>
              <a:gd name="T78" fmla="*/ 94 w 170"/>
              <a:gd name="T79" fmla="*/ 47 h 233"/>
              <a:gd name="T80" fmla="*/ 76 w 170"/>
              <a:gd name="T81" fmla="*/ 47 h 233"/>
              <a:gd name="T82" fmla="*/ 25 w 170"/>
              <a:gd name="T83" fmla="*/ 47 h 233"/>
              <a:gd name="T84" fmla="*/ 43 w 170"/>
              <a:gd name="T85" fmla="*/ 47 h 233"/>
              <a:gd name="T86" fmla="*/ 52 w 170"/>
              <a:gd name="T87" fmla="*/ 48 h 233"/>
              <a:gd name="T88" fmla="*/ 42 w 170"/>
              <a:gd name="T89" fmla="*/ 72 h 233"/>
              <a:gd name="T90" fmla="*/ 42 w 170"/>
              <a:gd name="T91" fmla="*/ 124 h 233"/>
              <a:gd name="T92" fmla="*/ 54 w 170"/>
              <a:gd name="T93" fmla="*/ 141 h 233"/>
              <a:gd name="T94" fmla="*/ 45 w 170"/>
              <a:gd name="T95" fmla="*/ 233 h 233"/>
              <a:gd name="T96" fmla="*/ 23 w 170"/>
              <a:gd name="T97" fmla="*/ 233 h 233"/>
              <a:gd name="T98" fmla="*/ 13 w 170"/>
              <a:gd name="T99" fmla="*/ 133 h 233"/>
              <a:gd name="T100" fmla="*/ 9 w 170"/>
              <a:gd name="T101" fmla="*/ 133 h 233"/>
              <a:gd name="T102" fmla="*/ 0 w 170"/>
              <a:gd name="T103" fmla="*/ 124 h 233"/>
              <a:gd name="T104" fmla="*/ 0 w 170"/>
              <a:gd name="T105" fmla="*/ 72 h 233"/>
              <a:gd name="T106" fmla="*/ 25 w 170"/>
              <a:gd name="T107" fmla="*/ 47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0" h="233">
                <a:moveTo>
                  <a:pt x="34" y="0"/>
                </a:moveTo>
                <a:cubicBezTo>
                  <a:pt x="45" y="0"/>
                  <a:pt x="54" y="9"/>
                  <a:pt x="54" y="20"/>
                </a:cubicBezTo>
                <a:cubicBezTo>
                  <a:pt x="54" y="32"/>
                  <a:pt x="45" y="40"/>
                  <a:pt x="34" y="40"/>
                </a:cubicBezTo>
                <a:cubicBezTo>
                  <a:pt x="23" y="40"/>
                  <a:pt x="14" y="32"/>
                  <a:pt x="14" y="20"/>
                </a:cubicBezTo>
                <a:cubicBezTo>
                  <a:pt x="14" y="9"/>
                  <a:pt x="23" y="0"/>
                  <a:pt x="34" y="0"/>
                </a:cubicBezTo>
                <a:close/>
                <a:moveTo>
                  <a:pt x="135" y="0"/>
                </a:moveTo>
                <a:cubicBezTo>
                  <a:pt x="146" y="0"/>
                  <a:pt x="155" y="9"/>
                  <a:pt x="155" y="20"/>
                </a:cubicBezTo>
                <a:cubicBezTo>
                  <a:pt x="155" y="32"/>
                  <a:pt x="146" y="40"/>
                  <a:pt x="135" y="40"/>
                </a:cubicBezTo>
                <a:cubicBezTo>
                  <a:pt x="124" y="40"/>
                  <a:pt x="115" y="32"/>
                  <a:pt x="115" y="20"/>
                </a:cubicBezTo>
                <a:cubicBezTo>
                  <a:pt x="115" y="9"/>
                  <a:pt x="124" y="0"/>
                  <a:pt x="135" y="0"/>
                </a:cubicBezTo>
                <a:close/>
                <a:moveTo>
                  <a:pt x="127" y="47"/>
                </a:moveTo>
                <a:cubicBezTo>
                  <a:pt x="144" y="47"/>
                  <a:pt x="144" y="47"/>
                  <a:pt x="144" y="47"/>
                </a:cubicBezTo>
                <a:cubicBezTo>
                  <a:pt x="158" y="47"/>
                  <a:pt x="170" y="58"/>
                  <a:pt x="170" y="72"/>
                </a:cubicBezTo>
                <a:cubicBezTo>
                  <a:pt x="170" y="124"/>
                  <a:pt x="170" y="124"/>
                  <a:pt x="170" y="124"/>
                </a:cubicBezTo>
                <a:cubicBezTo>
                  <a:pt x="170" y="129"/>
                  <a:pt x="165" y="133"/>
                  <a:pt x="160" y="133"/>
                </a:cubicBezTo>
                <a:cubicBezTo>
                  <a:pt x="156" y="133"/>
                  <a:pt x="156" y="133"/>
                  <a:pt x="156" y="133"/>
                </a:cubicBezTo>
                <a:cubicBezTo>
                  <a:pt x="146" y="233"/>
                  <a:pt x="146" y="233"/>
                  <a:pt x="146" y="233"/>
                </a:cubicBezTo>
                <a:cubicBezTo>
                  <a:pt x="124" y="233"/>
                  <a:pt x="124" y="233"/>
                  <a:pt x="124" y="233"/>
                </a:cubicBezTo>
                <a:cubicBezTo>
                  <a:pt x="115" y="141"/>
                  <a:pt x="115" y="141"/>
                  <a:pt x="115" y="141"/>
                </a:cubicBezTo>
                <a:cubicBezTo>
                  <a:pt x="122" y="139"/>
                  <a:pt x="128" y="132"/>
                  <a:pt x="128" y="124"/>
                </a:cubicBezTo>
                <a:cubicBezTo>
                  <a:pt x="128" y="72"/>
                  <a:pt x="128" y="72"/>
                  <a:pt x="128" y="72"/>
                </a:cubicBezTo>
                <a:cubicBezTo>
                  <a:pt x="128" y="63"/>
                  <a:pt x="124" y="55"/>
                  <a:pt x="118" y="48"/>
                </a:cubicBezTo>
                <a:cubicBezTo>
                  <a:pt x="121" y="47"/>
                  <a:pt x="124" y="47"/>
                  <a:pt x="127" y="47"/>
                </a:cubicBezTo>
                <a:close/>
                <a:moveTo>
                  <a:pt x="85" y="0"/>
                </a:moveTo>
                <a:cubicBezTo>
                  <a:pt x="96" y="0"/>
                  <a:pt x="105" y="9"/>
                  <a:pt x="105" y="20"/>
                </a:cubicBezTo>
                <a:cubicBezTo>
                  <a:pt x="105" y="32"/>
                  <a:pt x="96" y="40"/>
                  <a:pt x="85" y="40"/>
                </a:cubicBezTo>
                <a:cubicBezTo>
                  <a:pt x="74" y="40"/>
                  <a:pt x="65" y="32"/>
                  <a:pt x="65" y="20"/>
                </a:cubicBezTo>
                <a:cubicBezTo>
                  <a:pt x="65" y="9"/>
                  <a:pt x="74" y="0"/>
                  <a:pt x="85" y="0"/>
                </a:cubicBezTo>
                <a:close/>
                <a:moveTo>
                  <a:pt x="76" y="47"/>
                </a:moveTo>
                <a:cubicBezTo>
                  <a:pt x="62" y="47"/>
                  <a:pt x="50" y="58"/>
                  <a:pt x="50" y="72"/>
                </a:cubicBezTo>
                <a:cubicBezTo>
                  <a:pt x="50" y="124"/>
                  <a:pt x="50" y="124"/>
                  <a:pt x="50" y="124"/>
                </a:cubicBezTo>
                <a:cubicBezTo>
                  <a:pt x="50" y="129"/>
                  <a:pt x="55" y="133"/>
                  <a:pt x="60" y="133"/>
                </a:cubicBezTo>
                <a:cubicBezTo>
                  <a:pt x="64" y="133"/>
                  <a:pt x="64" y="133"/>
                  <a:pt x="64" y="133"/>
                </a:cubicBezTo>
                <a:cubicBezTo>
                  <a:pt x="73" y="233"/>
                  <a:pt x="73" y="233"/>
                  <a:pt x="73" y="233"/>
                </a:cubicBezTo>
                <a:cubicBezTo>
                  <a:pt x="96" y="233"/>
                  <a:pt x="96" y="233"/>
                  <a:pt x="96" y="233"/>
                </a:cubicBezTo>
                <a:cubicBezTo>
                  <a:pt x="106" y="133"/>
                  <a:pt x="106" y="133"/>
                  <a:pt x="106" y="133"/>
                </a:cubicBezTo>
                <a:cubicBezTo>
                  <a:pt x="110" y="133"/>
                  <a:pt x="110" y="133"/>
                  <a:pt x="110" y="133"/>
                </a:cubicBezTo>
                <a:cubicBezTo>
                  <a:pt x="115" y="133"/>
                  <a:pt x="119" y="129"/>
                  <a:pt x="119" y="124"/>
                </a:cubicBezTo>
                <a:cubicBezTo>
                  <a:pt x="119" y="72"/>
                  <a:pt x="119" y="72"/>
                  <a:pt x="119" y="72"/>
                </a:cubicBezTo>
                <a:cubicBezTo>
                  <a:pt x="119" y="58"/>
                  <a:pt x="108" y="47"/>
                  <a:pt x="94" y="47"/>
                </a:cubicBezTo>
                <a:cubicBezTo>
                  <a:pt x="76" y="47"/>
                  <a:pt x="76" y="47"/>
                  <a:pt x="76" y="47"/>
                </a:cubicBezTo>
                <a:close/>
                <a:moveTo>
                  <a:pt x="25" y="47"/>
                </a:moveTo>
                <a:cubicBezTo>
                  <a:pt x="43" y="47"/>
                  <a:pt x="43" y="47"/>
                  <a:pt x="43" y="47"/>
                </a:cubicBezTo>
                <a:cubicBezTo>
                  <a:pt x="46" y="47"/>
                  <a:pt x="49" y="47"/>
                  <a:pt x="52" y="48"/>
                </a:cubicBezTo>
                <a:cubicBezTo>
                  <a:pt x="46" y="55"/>
                  <a:pt x="42" y="63"/>
                  <a:pt x="42" y="72"/>
                </a:cubicBezTo>
                <a:cubicBezTo>
                  <a:pt x="42" y="124"/>
                  <a:pt x="42" y="124"/>
                  <a:pt x="42" y="124"/>
                </a:cubicBezTo>
                <a:cubicBezTo>
                  <a:pt x="42" y="132"/>
                  <a:pt x="47" y="139"/>
                  <a:pt x="54" y="141"/>
                </a:cubicBezTo>
                <a:cubicBezTo>
                  <a:pt x="45" y="233"/>
                  <a:pt x="45" y="233"/>
                  <a:pt x="45" y="233"/>
                </a:cubicBezTo>
                <a:cubicBezTo>
                  <a:pt x="23" y="233"/>
                  <a:pt x="23" y="233"/>
                  <a:pt x="23" y="233"/>
                </a:cubicBezTo>
                <a:cubicBezTo>
                  <a:pt x="13" y="133"/>
                  <a:pt x="13" y="133"/>
                  <a:pt x="13" y="133"/>
                </a:cubicBezTo>
                <a:cubicBezTo>
                  <a:pt x="9" y="133"/>
                  <a:pt x="9" y="133"/>
                  <a:pt x="9" y="133"/>
                </a:cubicBezTo>
                <a:cubicBezTo>
                  <a:pt x="4" y="133"/>
                  <a:pt x="0" y="129"/>
                  <a:pt x="0" y="124"/>
                </a:cubicBezTo>
                <a:cubicBezTo>
                  <a:pt x="0" y="72"/>
                  <a:pt x="0" y="72"/>
                  <a:pt x="0" y="72"/>
                </a:cubicBezTo>
                <a:cubicBezTo>
                  <a:pt x="0" y="58"/>
                  <a:pt x="11" y="47"/>
                  <a:pt x="25" y="47"/>
                </a:cubicBezTo>
                <a:close/>
              </a:path>
            </a:pathLst>
          </a:custGeom>
          <a:solidFill>
            <a:srgbClr val="0070C0"/>
          </a:solidFill>
          <a:ln>
            <a:noFill/>
          </a:ln>
        </p:spPr>
        <p:txBody>
          <a:bodyPr vert="horz" wrap="square" lIns="91440" tIns="45720" rIns="91440" bIns="45720" numCol="1" anchor="t" anchorCtr="0" compatLnSpc="1"/>
          <a:lstStyle/>
          <a:p>
            <a:endParaRPr lang="zh-CN" altLang="en-US"/>
          </a:p>
        </p:txBody>
      </p:sp>
      <p:sp>
        <p:nvSpPr>
          <p:cNvPr id="16" name="Freeform 24">
            <a:extLst>
              <a:ext uri="{FF2B5EF4-FFF2-40B4-BE49-F238E27FC236}">
                <a16:creationId xmlns:a16="http://schemas.microsoft.com/office/drawing/2014/main" xmlns="" id="{C27164EC-2668-4944-8350-7E6D84E372FA}"/>
              </a:ext>
            </a:extLst>
          </p:cNvPr>
          <p:cNvSpPr>
            <a:spLocks noEditPoints="1"/>
          </p:cNvSpPr>
          <p:nvPr/>
        </p:nvSpPr>
        <p:spPr bwMode="auto">
          <a:xfrm>
            <a:off x="904278" y="1779710"/>
            <a:ext cx="345600" cy="410400"/>
          </a:xfrm>
          <a:custGeom>
            <a:avLst/>
            <a:gdLst>
              <a:gd name="T0" fmla="*/ 233 w 233"/>
              <a:gd name="T1" fmla="*/ 199 h 199"/>
              <a:gd name="T2" fmla="*/ 193 w 233"/>
              <a:gd name="T3" fmla="*/ 187 h 199"/>
              <a:gd name="T4" fmla="*/ 193 w 233"/>
              <a:gd name="T5" fmla="*/ 9 h 199"/>
              <a:gd name="T6" fmla="*/ 137 w 233"/>
              <a:gd name="T7" fmla="*/ 55 h 199"/>
              <a:gd name="T8" fmla="*/ 199 w 233"/>
              <a:gd name="T9" fmla="*/ 55 h 199"/>
              <a:gd name="T10" fmla="*/ 137 w 233"/>
              <a:gd name="T11" fmla="*/ 81 h 199"/>
              <a:gd name="T12" fmla="*/ 137 w 233"/>
              <a:gd name="T13" fmla="*/ 77 h 199"/>
              <a:gd name="T14" fmla="*/ 199 w 233"/>
              <a:gd name="T15" fmla="*/ 102 h 199"/>
              <a:gd name="T16" fmla="*/ 137 w 233"/>
              <a:gd name="T17" fmla="*/ 119 h 199"/>
              <a:gd name="T18" fmla="*/ 199 w 233"/>
              <a:gd name="T19" fmla="*/ 119 h 199"/>
              <a:gd name="T20" fmla="*/ 137 w 233"/>
              <a:gd name="T21" fmla="*/ 145 h 199"/>
              <a:gd name="T22" fmla="*/ 137 w 233"/>
              <a:gd name="T23" fmla="*/ 140 h 199"/>
              <a:gd name="T24" fmla="*/ 96 w 233"/>
              <a:gd name="T25" fmla="*/ 60 h 199"/>
              <a:gd name="T26" fmla="*/ 33 w 233"/>
              <a:gd name="T27" fmla="*/ 77 h 199"/>
              <a:gd name="T28" fmla="*/ 33 w 233"/>
              <a:gd name="T29" fmla="*/ 81 h 199"/>
              <a:gd name="T30" fmla="*/ 96 w 233"/>
              <a:gd name="T31" fmla="*/ 98 h 199"/>
              <a:gd name="T32" fmla="*/ 33 w 233"/>
              <a:gd name="T33" fmla="*/ 98 h 199"/>
              <a:gd name="T34" fmla="*/ 96 w 233"/>
              <a:gd name="T35" fmla="*/ 124 h 199"/>
              <a:gd name="T36" fmla="*/ 33 w 233"/>
              <a:gd name="T37" fmla="*/ 140 h 199"/>
              <a:gd name="T38" fmla="*/ 33 w 233"/>
              <a:gd name="T39" fmla="*/ 145 h 199"/>
              <a:gd name="T40" fmla="*/ 16 w 233"/>
              <a:gd name="T41" fmla="*/ 34 h 199"/>
              <a:gd name="T42" fmla="*/ 114 w 233"/>
              <a:gd name="T43" fmla="*/ 183 h 199"/>
              <a:gd name="T44" fmla="*/ 102 w 233"/>
              <a:gd name="T45" fmla="*/ 157 h 199"/>
              <a:gd name="T46" fmla="*/ 102 w 233"/>
              <a:gd name="T47" fmla="*/ 48 h 199"/>
              <a:gd name="T48" fmla="*/ 114 w 233"/>
              <a:gd name="T49" fmla="*/ 12 h 199"/>
              <a:gd name="T50" fmla="*/ 191 w 233"/>
              <a:gd name="T51" fmla="*/ 183 h 199"/>
              <a:gd name="T52" fmla="*/ 191 w 233"/>
              <a:gd name="T53" fmla="*/ 12 h 199"/>
              <a:gd name="T54" fmla="*/ 131 w 233"/>
              <a:gd name="T55" fmla="*/ 38 h 199"/>
              <a:gd name="T56" fmla="*/ 118 w 233"/>
              <a:gd name="T57" fmla="*/ 157 h 199"/>
              <a:gd name="T58" fmla="*/ 118 w 233"/>
              <a:gd name="T59" fmla="*/ 168 h 199"/>
              <a:gd name="T60" fmla="*/ 0 w 233"/>
              <a:gd name="T61" fmla="*/ 199 h 199"/>
              <a:gd name="T62" fmla="*/ 114 w 233"/>
              <a:gd name="T63" fmla="*/ 187 h 199"/>
              <a:gd name="T64" fmla="*/ 11 w 233"/>
              <a:gd name="T65" fmla="*/ 34 h 199"/>
              <a:gd name="T66" fmla="*/ 114 w 233"/>
              <a:gd name="T67" fmla="*/ 9 h 199"/>
              <a:gd name="T68" fmla="*/ 114 w 233"/>
              <a:gd name="T69" fmla="*/ 41 h 199"/>
              <a:gd name="T70" fmla="*/ 104 w 233"/>
              <a:gd name="T71" fmla="*/ 45 h 199"/>
              <a:gd name="T72" fmla="*/ 114 w 233"/>
              <a:gd name="T73" fmla="*/ 41 h 199"/>
              <a:gd name="T74" fmla="*/ 114 w 233"/>
              <a:gd name="T75" fmla="*/ 165 h 199"/>
              <a:gd name="T76" fmla="*/ 114 w 233"/>
              <a:gd name="T77" fmla="*/ 161 h 199"/>
              <a:gd name="T78" fmla="*/ 129 w 233"/>
              <a:gd name="T79" fmla="*/ 165 h 199"/>
              <a:gd name="T80" fmla="*/ 118 w 233"/>
              <a:gd name="T81" fmla="*/ 165 h 199"/>
              <a:gd name="T82" fmla="*/ 129 w 233"/>
              <a:gd name="T83" fmla="*/ 4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3" h="199">
                <a:moveTo>
                  <a:pt x="118" y="0"/>
                </a:moveTo>
                <a:cubicBezTo>
                  <a:pt x="233" y="0"/>
                  <a:pt x="233" y="0"/>
                  <a:pt x="233" y="0"/>
                </a:cubicBezTo>
                <a:cubicBezTo>
                  <a:pt x="233" y="199"/>
                  <a:pt x="233" y="199"/>
                  <a:pt x="233" y="199"/>
                </a:cubicBezTo>
                <a:cubicBezTo>
                  <a:pt x="118" y="199"/>
                  <a:pt x="118" y="199"/>
                  <a:pt x="118" y="199"/>
                </a:cubicBezTo>
                <a:cubicBezTo>
                  <a:pt x="118" y="187"/>
                  <a:pt x="118" y="187"/>
                  <a:pt x="118" y="187"/>
                </a:cubicBezTo>
                <a:cubicBezTo>
                  <a:pt x="193" y="187"/>
                  <a:pt x="193" y="187"/>
                  <a:pt x="193" y="187"/>
                </a:cubicBezTo>
                <a:cubicBezTo>
                  <a:pt x="209" y="187"/>
                  <a:pt x="222" y="175"/>
                  <a:pt x="222" y="161"/>
                </a:cubicBezTo>
                <a:cubicBezTo>
                  <a:pt x="222" y="34"/>
                  <a:pt x="222" y="34"/>
                  <a:pt x="222" y="34"/>
                </a:cubicBezTo>
                <a:cubicBezTo>
                  <a:pt x="222" y="20"/>
                  <a:pt x="209" y="9"/>
                  <a:pt x="193" y="9"/>
                </a:cubicBezTo>
                <a:cubicBezTo>
                  <a:pt x="118" y="9"/>
                  <a:pt x="118" y="9"/>
                  <a:pt x="118" y="9"/>
                </a:cubicBezTo>
                <a:cubicBezTo>
                  <a:pt x="118" y="0"/>
                  <a:pt x="118" y="0"/>
                  <a:pt x="118" y="0"/>
                </a:cubicBezTo>
                <a:close/>
                <a:moveTo>
                  <a:pt x="137" y="55"/>
                </a:moveTo>
                <a:cubicBezTo>
                  <a:pt x="137" y="60"/>
                  <a:pt x="137" y="60"/>
                  <a:pt x="137" y="60"/>
                </a:cubicBezTo>
                <a:cubicBezTo>
                  <a:pt x="199" y="60"/>
                  <a:pt x="199" y="60"/>
                  <a:pt x="199" y="60"/>
                </a:cubicBezTo>
                <a:cubicBezTo>
                  <a:pt x="199" y="55"/>
                  <a:pt x="199" y="55"/>
                  <a:pt x="199" y="55"/>
                </a:cubicBezTo>
                <a:cubicBezTo>
                  <a:pt x="137" y="55"/>
                  <a:pt x="137" y="55"/>
                  <a:pt x="137" y="55"/>
                </a:cubicBezTo>
                <a:close/>
                <a:moveTo>
                  <a:pt x="137" y="77"/>
                </a:moveTo>
                <a:cubicBezTo>
                  <a:pt x="137" y="81"/>
                  <a:pt x="137" y="81"/>
                  <a:pt x="137" y="81"/>
                </a:cubicBezTo>
                <a:cubicBezTo>
                  <a:pt x="199" y="81"/>
                  <a:pt x="199" y="81"/>
                  <a:pt x="199" y="81"/>
                </a:cubicBezTo>
                <a:cubicBezTo>
                  <a:pt x="199" y="77"/>
                  <a:pt x="199" y="77"/>
                  <a:pt x="199" y="77"/>
                </a:cubicBezTo>
                <a:cubicBezTo>
                  <a:pt x="137" y="77"/>
                  <a:pt x="137" y="77"/>
                  <a:pt x="137" y="77"/>
                </a:cubicBezTo>
                <a:close/>
                <a:moveTo>
                  <a:pt x="137" y="98"/>
                </a:moveTo>
                <a:cubicBezTo>
                  <a:pt x="137" y="102"/>
                  <a:pt x="137" y="102"/>
                  <a:pt x="137" y="102"/>
                </a:cubicBezTo>
                <a:cubicBezTo>
                  <a:pt x="199" y="102"/>
                  <a:pt x="199" y="102"/>
                  <a:pt x="199" y="102"/>
                </a:cubicBezTo>
                <a:cubicBezTo>
                  <a:pt x="199" y="98"/>
                  <a:pt x="199" y="98"/>
                  <a:pt x="199" y="98"/>
                </a:cubicBezTo>
                <a:cubicBezTo>
                  <a:pt x="137" y="98"/>
                  <a:pt x="137" y="98"/>
                  <a:pt x="137" y="98"/>
                </a:cubicBezTo>
                <a:close/>
                <a:moveTo>
                  <a:pt x="137" y="119"/>
                </a:moveTo>
                <a:cubicBezTo>
                  <a:pt x="137" y="124"/>
                  <a:pt x="137" y="124"/>
                  <a:pt x="137" y="124"/>
                </a:cubicBezTo>
                <a:cubicBezTo>
                  <a:pt x="199" y="124"/>
                  <a:pt x="199" y="124"/>
                  <a:pt x="199" y="124"/>
                </a:cubicBezTo>
                <a:cubicBezTo>
                  <a:pt x="199" y="119"/>
                  <a:pt x="199" y="119"/>
                  <a:pt x="199" y="119"/>
                </a:cubicBezTo>
                <a:cubicBezTo>
                  <a:pt x="137" y="119"/>
                  <a:pt x="137" y="119"/>
                  <a:pt x="137" y="119"/>
                </a:cubicBezTo>
                <a:close/>
                <a:moveTo>
                  <a:pt x="137" y="140"/>
                </a:moveTo>
                <a:cubicBezTo>
                  <a:pt x="137" y="145"/>
                  <a:pt x="137" y="145"/>
                  <a:pt x="137" y="145"/>
                </a:cubicBezTo>
                <a:cubicBezTo>
                  <a:pt x="199" y="145"/>
                  <a:pt x="199" y="145"/>
                  <a:pt x="199" y="145"/>
                </a:cubicBezTo>
                <a:cubicBezTo>
                  <a:pt x="199" y="140"/>
                  <a:pt x="199" y="140"/>
                  <a:pt x="199" y="140"/>
                </a:cubicBezTo>
                <a:cubicBezTo>
                  <a:pt x="137" y="140"/>
                  <a:pt x="137" y="140"/>
                  <a:pt x="137" y="140"/>
                </a:cubicBezTo>
                <a:close/>
                <a:moveTo>
                  <a:pt x="33" y="55"/>
                </a:moveTo>
                <a:cubicBezTo>
                  <a:pt x="96" y="55"/>
                  <a:pt x="96" y="55"/>
                  <a:pt x="96" y="55"/>
                </a:cubicBezTo>
                <a:cubicBezTo>
                  <a:pt x="96" y="60"/>
                  <a:pt x="96" y="60"/>
                  <a:pt x="96" y="60"/>
                </a:cubicBezTo>
                <a:cubicBezTo>
                  <a:pt x="33" y="60"/>
                  <a:pt x="33" y="60"/>
                  <a:pt x="33" y="60"/>
                </a:cubicBezTo>
                <a:cubicBezTo>
                  <a:pt x="33" y="55"/>
                  <a:pt x="33" y="55"/>
                  <a:pt x="33" y="55"/>
                </a:cubicBezTo>
                <a:close/>
                <a:moveTo>
                  <a:pt x="33" y="77"/>
                </a:moveTo>
                <a:cubicBezTo>
                  <a:pt x="96" y="77"/>
                  <a:pt x="96" y="77"/>
                  <a:pt x="96" y="77"/>
                </a:cubicBezTo>
                <a:cubicBezTo>
                  <a:pt x="96" y="81"/>
                  <a:pt x="96" y="81"/>
                  <a:pt x="96" y="81"/>
                </a:cubicBezTo>
                <a:cubicBezTo>
                  <a:pt x="33" y="81"/>
                  <a:pt x="33" y="81"/>
                  <a:pt x="33" y="81"/>
                </a:cubicBezTo>
                <a:cubicBezTo>
                  <a:pt x="33" y="77"/>
                  <a:pt x="33" y="77"/>
                  <a:pt x="33" y="77"/>
                </a:cubicBezTo>
                <a:close/>
                <a:moveTo>
                  <a:pt x="33" y="98"/>
                </a:moveTo>
                <a:cubicBezTo>
                  <a:pt x="96" y="98"/>
                  <a:pt x="96" y="98"/>
                  <a:pt x="96" y="98"/>
                </a:cubicBezTo>
                <a:cubicBezTo>
                  <a:pt x="96" y="102"/>
                  <a:pt x="96" y="102"/>
                  <a:pt x="96" y="102"/>
                </a:cubicBezTo>
                <a:cubicBezTo>
                  <a:pt x="33" y="102"/>
                  <a:pt x="33" y="102"/>
                  <a:pt x="33" y="102"/>
                </a:cubicBezTo>
                <a:cubicBezTo>
                  <a:pt x="33" y="98"/>
                  <a:pt x="33" y="98"/>
                  <a:pt x="33" y="98"/>
                </a:cubicBezTo>
                <a:close/>
                <a:moveTo>
                  <a:pt x="33" y="119"/>
                </a:moveTo>
                <a:cubicBezTo>
                  <a:pt x="96" y="119"/>
                  <a:pt x="96" y="119"/>
                  <a:pt x="96" y="119"/>
                </a:cubicBezTo>
                <a:cubicBezTo>
                  <a:pt x="96" y="124"/>
                  <a:pt x="96" y="124"/>
                  <a:pt x="96" y="124"/>
                </a:cubicBezTo>
                <a:cubicBezTo>
                  <a:pt x="33" y="124"/>
                  <a:pt x="33" y="124"/>
                  <a:pt x="33" y="124"/>
                </a:cubicBezTo>
                <a:cubicBezTo>
                  <a:pt x="33" y="119"/>
                  <a:pt x="33" y="119"/>
                  <a:pt x="33" y="119"/>
                </a:cubicBezTo>
                <a:close/>
                <a:moveTo>
                  <a:pt x="33" y="140"/>
                </a:moveTo>
                <a:cubicBezTo>
                  <a:pt x="96" y="140"/>
                  <a:pt x="96" y="140"/>
                  <a:pt x="96" y="140"/>
                </a:cubicBezTo>
                <a:cubicBezTo>
                  <a:pt x="96" y="145"/>
                  <a:pt x="96" y="145"/>
                  <a:pt x="96" y="145"/>
                </a:cubicBezTo>
                <a:cubicBezTo>
                  <a:pt x="33" y="145"/>
                  <a:pt x="33" y="145"/>
                  <a:pt x="33" y="145"/>
                </a:cubicBezTo>
                <a:cubicBezTo>
                  <a:pt x="33" y="140"/>
                  <a:pt x="33" y="140"/>
                  <a:pt x="33" y="140"/>
                </a:cubicBezTo>
                <a:close/>
                <a:moveTo>
                  <a:pt x="41" y="12"/>
                </a:moveTo>
                <a:cubicBezTo>
                  <a:pt x="29" y="12"/>
                  <a:pt x="16" y="21"/>
                  <a:pt x="16" y="34"/>
                </a:cubicBezTo>
                <a:cubicBezTo>
                  <a:pt x="16" y="161"/>
                  <a:pt x="16" y="161"/>
                  <a:pt x="16" y="161"/>
                </a:cubicBezTo>
                <a:cubicBezTo>
                  <a:pt x="16" y="174"/>
                  <a:pt x="29" y="183"/>
                  <a:pt x="41" y="183"/>
                </a:cubicBezTo>
                <a:cubicBezTo>
                  <a:pt x="114" y="183"/>
                  <a:pt x="114" y="183"/>
                  <a:pt x="114" y="183"/>
                </a:cubicBezTo>
                <a:cubicBezTo>
                  <a:pt x="114" y="168"/>
                  <a:pt x="114" y="168"/>
                  <a:pt x="114" y="168"/>
                </a:cubicBezTo>
                <a:cubicBezTo>
                  <a:pt x="102" y="168"/>
                  <a:pt x="102" y="168"/>
                  <a:pt x="102" y="168"/>
                </a:cubicBezTo>
                <a:cubicBezTo>
                  <a:pt x="102" y="157"/>
                  <a:pt x="102" y="157"/>
                  <a:pt x="102" y="157"/>
                </a:cubicBezTo>
                <a:cubicBezTo>
                  <a:pt x="114" y="157"/>
                  <a:pt x="114" y="157"/>
                  <a:pt x="114" y="157"/>
                </a:cubicBezTo>
                <a:cubicBezTo>
                  <a:pt x="114" y="48"/>
                  <a:pt x="114" y="48"/>
                  <a:pt x="114" y="48"/>
                </a:cubicBezTo>
                <a:cubicBezTo>
                  <a:pt x="102" y="48"/>
                  <a:pt x="102" y="48"/>
                  <a:pt x="102" y="48"/>
                </a:cubicBezTo>
                <a:cubicBezTo>
                  <a:pt x="102" y="38"/>
                  <a:pt x="102" y="38"/>
                  <a:pt x="102" y="38"/>
                </a:cubicBezTo>
                <a:cubicBezTo>
                  <a:pt x="114" y="38"/>
                  <a:pt x="114" y="38"/>
                  <a:pt x="114" y="38"/>
                </a:cubicBezTo>
                <a:cubicBezTo>
                  <a:pt x="114" y="12"/>
                  <a:pt x="114" y="12"/>
                  <a:pt x="114" y="12"/>
                </a:cubicBezTo>
                <a:cubicBezTo>
                  <a:pt x="41" y="12"/>
                  <a:pt x="41" y="12"/>
                  <a:pt x="41" y="12"/>
                </a:cubicBezTo>
                <a:close/>
                <a:moveTo>
                  <a:pt x="118" y="183"/>
                </a:moveTo>
                <a:cubicBezTo>
                  <a:pt x="191" y="183"/>
                  <a:pt x="191" y="183"/>
                  <a:pt x="191" y="183"/>
                </a:cubicBezTo>
                <a:cubicBezTo>
                  <a:pt x="204" y="183"/>
                  <a:pt x="217" y="174"/>
                  <a:pt x="217" y="161"/>
                </a:cubicBezTo>
                <a:cubicBezTo>
                  <a:pt x="217" y="34"/>
                  <a:pt x="217" y="34"/>
                  <a:pt x="217" y="34"/>
                </a:cubicBezTo>
                <a:cubicBezTo>
                  <a:pt x="217" y="21"/>
                  <a:pt x="204" y="12"/>
                  <a:pt x="191" y="12"/>
                </a:cubicBezTo>
                <a:cubicBezTo>
                  <a:pt x="118" y="12"/>
                  <a:pt x="118" y="12"/>
                  <a:pt x="118" y="12"/>
                </a:cubicBezTo>
                <a:cubicBezTo>
                  <a:pt x="118" y="38"/>
                  <a:pt x="118" y="38"/>
                  <a:pt x="118" y="38"/>
                </a:cubicBezTo>
                <a:cubicBezTo>
                  <a:pt x="131" y="38"/>
                  <a:pt x="131" y="38"/>
                  <a:pt x="131" y="38"/>
                </a:cubicBezTo>
                <a:cubicBezTo>
                  <a:pt x="131" y="48"/>
                  <a:pt x="131" y="48"/>
                  <a:pt x="131" y="48"/>
                </a:cubicBezTo>
                <a:cubicBezTo>
                  <a:pt x="118" y="48"/>
                  <a:pt x="118" y="48"/>
                  <a:pt x="118" y="48"/>
                </a:cubicBezTo>
                <a:cubicBezTo>
                  <a:pt x="118" y="157"/>
                  <a:pt x="118" y="157"/>
                  <a:pt x="118" y="157"/>
                </a:cubicBezTo>
                <a:cubicBezTo>
                  <a:pt x="131" y="157"/>
                  <a:pt x="131" y="157"/>
                  <a:pt x="131" y="157"/>
                </a:cubicBezTo>
                <a:cubicBezTo>
                  <a:pt x="131" y="168"/>
                  <a:pt x="131" y="168"/>
                  <a:pt x="131" y="168"/>
                </a:cubicBezTo>
                <a:cubicBezTo>
                  <a:pt x="118" y="168"/>
                  <a:pt x="118" y="168"/>
                  <a:pt x="118" y="168"/>
                </a:cubicBezTo>
                <a:cubicBezTo>
                  <a:pt x="118" y="183"/>
                  <a:pt x="118" y="183"/>
                  <a:pt x="118" y="183"/>
                </a:cubicBezTo>
                <a:close/>
                <a:moveTo>
                  <a:pt x="0" y="0"/>
                </a:moveTo>
                <a:cubicBezTo>
                  <a:pt x="0" y="199"/>
                  <a:pt x="0" y="199"/>
                  <a:pt x="0" y="199"/>
                </a:cubicBezTo>
                <a:cubicBezTo>
                  <a:pt x="114" y="199"/>
                  <a:pt x="114" y="199"/>
                  <a:pt x="114" y="199"/>
                </a:cubicBezTo>
                <a:cubicBezTo>
                  <a:pt x="114" y="187"/>
                  <a:pt x="114" y="187"/>
                  <a:pt x="114" y="187"/>
                </a:cubicBezTo>
                <a:cubicBezTo>
                  <a:pt x="114" y="187"/>
                  <a:pt x="114" y="187"/>
                  <a:pt x="114" y="187"/>
                </a:cubicBezTo>
                <a:cubicBezTo>
                  <a:pt x="39" y="187"/>
                  <a:pt x="39" y="187"/>
                  <a:pt x="39" y="187"/>
                </a:cubicBezTo>
                <a:cubicBezTo>
                  <a:pt x="23" y="187"/>
                  <a:pt x="11" y="175"/>
                  <a:pt x="11" y="161"/>
                </a:cubicBezTo>
                <a:cubicBezTo>
                  <a:pt x="11" y="34"/>
                  <a:pt x="11" y="34"/>
                  <a:pt x="11" y="34"/>
                </a:cubicBezTo>
                <a:cubicBezTo>
                  <a:pt x="11" y="20"/>
                  <a:pt x="23" y="9"/>
                  <a:pt x="39" y="9"/>
                </a:cubicBezTo>
                <a:cubicBezTo>
                  <a:pt x="114" y="9"/>
                  <a:pt x="114" y="9"/>
                  <a:pt x="114" y="9"/>
                </a:cubicBezTo>
                <a:cubicBezTo>
                  <a:pt x="114" y="9"/>
                  <a:pt x="114" y="9"/>
                  <a:pt x="114" y="9"/>
                </a:cubicBezTo>
                <a:cubicBezTo>
                  <a:pt x="114" y="0"/>
                  <a:pt x="114" y="0"/>
                  <a:pt x="114" y="0"/>
                </a:cubicBezTo>
                <a:cubicBezTo>
                  <a:pt x="0" y="0"/>
                  <a:pt x="0" y="0"/>
                  <a:pt x="0" y="0"/>
                </a:cubicBezTo>
                <a:close/>
                <a:moveTo>
                  <a:pt x="114" y="41"/>
                </a:moveTo>
                <a:cubicBezTo>
                  <a:pt x="114" y="45"/>
                  <a:pt x="114" y="45"/>
                  <a:pt x="114" y="45"/>
                </a:cubicBezTo>
                <a:cubicBezTo>
                  <a:pt x="114" y="45"/>
                  <a:pt x="114" y="45"/>
                  <a:pt x="114" y="45"/>
                </a:cubicBezTo>
                <a:cubicBezTo>
                  <a:pt x="104" y="45"/>
                  <a:pt x="104" y="45"/>
                  <a:pt x="104" y="45"/>
                </a:cubicBezTo>
                <a:cubicBezTo>
                  <a:pt x="104" y="41"/>
                  <a:pt x="104" y="41"/>
                  <a:pt x="104" y="41"/>
                </a:cubicBezTo>
                <a:cubicBezTo>
                  <a:pt x="114" y="41"/>
                  <a:pt x="114" y="41"/>
                  <a:pt x="114" y="41"/>
                </a:cubicBezTo>
                <a:cubicBezTo>
                  <a:pt x="114" y="41"/>
                  <a:pt x="114" y="41"/>
                  <a:pt x="114" y="41"/>
                </a:cubicBezTo>
                <a:close/>
                <a:moveTo>
                  <a:pt x="114" y="161"/>
                </a:moveTo>
                <a:cubicBezTo>
                  <a:pt x="114" y="165"/>
                  <a:pt x="114" y="165"/>
                  <a:pt x="114" y="165"/>
                </a:cubicBezTo>
                <a:cubicBezTo>
                  <a:pt x="114" y="165"/>
                  <a:pt x="114" y="165"/>
                  <a:pt x="114" y="165"/>
                </a:cubicBezTo>
                <a:cubicBezTo>
                  <a:pt x="104" y="165"/>
                  <a:pt x="104" y="165"/>
                  <a:pt x="104" y="165"/>
                </a:cubicBezTo>
                <a:cubicBezTo>
                  <a:pt x="104" y="161"/>
                  <a:pt x="104" y="161"/>
                  <a:pt x="104" y="161"/>
                </a:cubicBezTo>
                <a:cubicBezTo>
                  <a:pt x="114" y="161"/>
                  <a:pt x="114" y="161"/>
                  <a:pt x="114" y="161"/>
                </a:cubicBezTo>
                <a:cubicBezTo>
                  <a:pt x="114" y="161"/>
                  <a:pt x="114" y="161"/>
                  <a:pt x="114" y="161"/>
                </a:cubicBezTo>
                <a:close/>
                <a:moveTo>
                  <a:pt x="118" y="165"/>
                </a:moveTo>
                <a:cubicBezTo>
                  <a:pt x="129" y="165"/>
                  <a:pt x="129" y="165"/>
                  <a:pt x="129" y="165"/>
                </a:cubicBezTo>
                <a:cubicBezTo>
                  <a:pt x="129" y="161"/>
                  <a:pt x="129" y="161"/>
                  <a:pt x="129" y="161"/>
                </a:cubicBezTo>
                <a:cubicBezTo>
                  <a:pt x="118" y="161"/>
                  <a:pt x="118" y="161"/>
                  <a:pt x="118" y="161"/>
                </a:cubicBezTo>
                <a:cubicBezTo>
                  <a:pt x="118" y="165"/>
                  <a:pt x="118" y="165"/>
                  <a:pt x="118" y="165"/>
                </a:cubicBezTo>
                <a:close/>
                <a:moveTo>
                  <a:pt x="118" y="45"/>
                </a:moveTo>
                <a:cubicBezTo>
                  <a:pt x="129" y="45"/>
                  <a:pt x="129" y="45"/>
                  <a:pt x="129" y="45"/>
                </a:cubicBezTo>
                <a:cubicBezTo>
                  <a:pt x="129" y="41"/>
                  <a:pt x="129" y="41"/>
                  <a:pt x="129" y="41"/>
                </a:cubicBezTo>
                <a:cubicBezTo>
                  <a:pt x="118" y="41"/>
                  <a:pt x="118" y="41"/>
                  <a:pt x="118" y="41"/>
                </a:cubicBezTo>
                <a:lnTo>
                  <a:pt x="118" y="45"/>
                </a:lnTo>
                <a:close/>
              </a:path>
            </a:pathLst>
          </a:custGeom>
          <a:solidFill>
            <a:schemeClr val="bg1"/>
          </a:solidFill>
          <a:ln>
            <a:solidFill>
              <a:schemeClr val="accent1"/>
            </a:solidFill>
          </a:ln>
        </p:spPr>
        <p:txBody>
          <a:bodyPr vert="horz" wrap="square" lIns="91440" tIns="45720" rIns="91440" bIns="45720" numCol="1" anchor="t" anchorCtr="0" compatLnSpc="1"/>
          <a:lstStyle/>
          <a:p>
            <a:pPr algn="ctr"/>
            <a:endParaRPr lang="zh-CN" altLang="en-US" dirty="0">
              <a:solidFill>
                <a:srgbClr val="0070C0"/>
              </a:solidFill>
            </a:endParaRPr>
          </a:p>
        </p:txBody>
      </p:sp>
      <p:sp>
        <p:nvSpPr>
          <p:cNvPr id="17" name="文本框 97">
            <a:extLst>
              <a:ext uri="{FF2B5EF4-FFF2-40B4-BE49-F238E27FC236}">
                <a16:creationId xmlns:a16="http://schemas.microsoft.com/office/drawing/2014/main" xmlns="" id="{F5EA5392-50F9-4F9B-8405-0C460E00B25A}"/>
              </a:ext>
            </a:extLst>
          </p:cNvPr>
          <p:cNvSpPr txBox="1"/>
          <p:nvPr/>
        </p:nvSpPr>
        <p:spPr>
          <a:xfrm>
            <a:off x="1442592" y="1682279"/>
            <a:ext cx="9428447" cy="1015663"/>
          </a:xfrm>
          <a:prstGeom prst="rect">
            <a:avLst/>
          </a:prstGeom>
          <a:noFill/>
        </p:spPr>
        <p:txBody>
          <a:bodyPr wrap="square" rtlCol="0">
            <a:spAutoFit/>
          </a:bodyPr>
          <a:lstStyle/>
          <a:p>
            <a:pPr algn="just"/>
            <a:r>
              <a:rPr lang="en-US" altLang="zh-CN" sz="2000" b="1" dirty="0">
                <a:solidFill>
                  <a:schemeClr val="accent1"/>
                </a:solidFill>
                <a:latin typeface="微软雅黑" pitchFamily="34" charset="-122"/>
                <a:ea typeface="微软雅黑" pitchFamily="34" charset="-122"/>
              </a:rPr>
              <a:t>2015</a:t>
            </a:r>
            <a:r>
              <a:rPr lang="zh-CN" altLang="en-US" sz="2000" b="1" dirty="0">
                <a:solidFill>
                  <a:schemeClr val="accent1"/>
                </a:solidFill>
                <a:latin typeface="微软雅黑" pitchFamily="34" charset="-122"/>
                <a:ea typeface="微软雅黑" pitchFamily="34" charset="-122"/>
              </a:rPr>
              <a:t>年，</a:t>
            </a:r>
            <a:r>
              <a:rPr lang="en-US" altLang="zh-CN" sz="2000" b="1" dirty="0">
                <a:solidFill>
                  <a:schemeClr val="accent1"/>
                </a:solidFill>
                <a:latin typeface="微软雅黑" pitchFamily="34" charset="-122"/>
                <a:ea typeface="微软雅黑" pitchFamily="34" charset="-122"/>
              </a:rPr>
              <a:t>M. Long </a:t>
            </a:r>
            <a:r>
              <a:rPr lang="zh-CN" altLang="en-US" sz="2000" b="1" dirty="0">
                <a:solidFill>
                  <a:schemeClr val="accent1"/>
                </a:solidFill>
                <a:latin typeface="微软雅黑" pitchFamily="34" charset="-122"/>
                <a:ea typeface="微软雅黑" pitchFamily="34" charset="-122"/>
              </a:rPr>
              <a:t>等人在论文 “</a:t>
            </a:r>
            <a:r>
              <a:rPr lang="en-US" altLang="zh-CN" sz="2000" b="1" dirty="0">
                <a:solidFill>
                  <a:schemeClr val="accent1"/>
                </a:solidFill>
                <a:latin typeface="微软雅黑" pitchFamily="34" charset="-122"/>
                <a:ea typeface="微软雅黑" pitchFamily="34" charset="-122"/>
              </a:rPr>
              <a:t>Domain Invariant Transfer Kernel Learning</a:t>
            </a:r>
            <a:r>
              <a:rPr lang="zh-CN" altLang="en-US" sz="2000" b="1" dirty="0">
                <a:solidFill>
                  <a:schemeClr val="accent1"/>
                </a:solidFill>
                <a:latin typeface="微软雅黑" pitchFamily="34" charset="-122"/>
                <a:ea typeface="微软雅黑" pitchFamily="34" charset="-122"/>
              </a:rPr>
              <a:t>”中首次应用 </a:t>
            </a:r>
            <a:r>
              <a:rPr lang="en-US" altLang="zh-CN" sz="2000" b="1" dirty="0" err="1">
                <a:solidFill>
                  <a:srgbClr val="C00000"/>
                </a:solidFill>
                <a:latin typeface="微软雅黑" pitchFamily="34" charset="-122"/>
                <a:ea typeface="微软雅黑" pitchFamily="34" charset="-122"/>
              </a:rPr>
              <a:t>Nyström</a:t>
            </a:r>
            <a:r>
              <a:rPr lang="en-US" altLang="zh-CN" sz="2000" b="1" dirty="0">
                <a:solidFill>
                  <a:srgbClr val="C00000"/>
                </a:solidFill>
                <a:latin typeface="微软雅黑" pitchFamily="34" charset="-122"/>
                <a:ea typeface="微软雅黑" pitchFamily="34" charset="-122"/>
              </a:rPr>
              <a:t> </a:t>
            </a:r>
            <a:r>
              <a:rPr lang="zh-CN" altLang="en-US" sz="2000" b="1" dirty="0">
                <a:solidFill>
                  <a:srgbClr val="C00000"/>
                </a:solidFill>
                <a:latin typeface="微软雅黑" pitchFamily="34" charset="-122"/>
                <a:ea typeface="微软雅黑" pitchFamily="34" charset="-122"/>
              </a:rPr>
              <a:t>近似误差</a:t>
            </a:r>
            <a:r>
              <a:rPr lang="zh-CN" altLang="en-US" sz="2000" b="1" dirty="0">
                <a:solidFill>
                  <a:schemeClr val="accent1"/>
                </a:solidFill>
                <a:latin typeface="微软雅黑" pitchFamily="34" charset="-122"/>
                <a:ea typeface="微软雅黑" pitchFamily="34" charset="-122"/>
              </a:rPr>
              <a:t>作为领域间概率分布差异的度量准则，并在谱核设计框架下通过最小化 </a:t>
            </a:r>
            <a:r>
              <a:rPr lang="en-US" altLang="zh-CN" sz="2000" b="1" dirty="0" err="1">
                <a:solidFill>
                  <a:schemeClr val="accent1"/>
                </a:solidFill>
                <a:latin typeface="微软雅黑" pitchFamily="34" charset="-122"/>
                <a:ea typeface="微软雅黑" pitchFamily="34" charset="-122"/>
              </a:rPr>
              <a:t>Nyström</a:t>
            </a:r>
            <a:r>
              <a:rPr lang="en-US" altLang="zh-CN" sz="2000" b="1" dirty="0">
                <a:solidFill>
                  <a:schemeClr val="accent1"/>
                </a:solidFill>
                <a:latin typeface="微软雅黑" pitchFamily="34" charset="-122"/>
                <a:ea typeface="微软雅黑" pitchFamily="34" charset="-122"/>
              </a:rPr>
              <a:t> </a:t>
            </a:r>
            <a:r>
              <a:rPr lang="zh-CN" altLang="en-US" sz="2000" b="1" dirty="0">
                <a:solidFill>
                  <a:schemeClr val="accent1"/>
                </a:solidFill>
                <a:latin typeface="微软雅黑" pitchFamily="34" charset="-122"/>
                <a:ea typeface="微软雅黑" pitchFamily="34" charset="-122"/>
              </a:rPr>
              <a:t>近似误差来学习领域不变核矩阵。</a:t>
            </a:r>
          </a:p>
        </p:txBody>
      </p:sp>
      <p:sp>
        <p:nvSpPr>
          <p:cNvPr id="18" name="Freeform 9">
            <a:extLst>
              <a:ext uri="{FF2B5EF4-FFF2-40B4-BE49-F238E27FC236}">
                <a16:creationId xmlns:a16="http://schemas.microsoft.com/office/drawing/2014/main" xmlns="" id="{2E2943E8-4F6C-41CF-BA39-0C3AEC607E23}"/>
              </a:ext>
            </a:extLst>
          </p:cNvPr>
          <p:cNvSpPr>
            <a:spLocks noEditPoints="1"/>
          </p:cNvSpPr>
          <p:nvPr/>
        </p:nvSpPr>
        <p:spPr bwMode="auto">
          <a:xfrm>
            <a:off x="887978" y="3284787"/>
            <a:ext cx="378200" cy="379634"/>
          </a:xfrm>
          <a:custGeom>
            <a:avLst/>
            <a:gdLst>
              <a:gd name="T0" fmla="*/ 17 w 109"/>
              <a:gd name="T1" fmla="*/ 0 h 109"/>
              <a:gd name="T2" fmla="*/ 93 w 109"/>
              <a:gd name="T3" fmla="*/ 0 h 109"/>
              <a:gd name="T4" fmla="*/ 109 w 109"/>
              <a:gd name="T5" fmla="*/ 17 h 109"/>
              <a:gd name="T6" fmla="*/ 109 w 109"/>
              <a:gd name="T7" fmla="*/ 93 h 109"/>
              <a:gd name="T8" fmla="*/ 93 w 109"/>
              <a:gd name="T9" fmla="*/ 109 h 109"/>
              <a:gd name="T10" fmla="*/ 17 w 109"/>
              <a:gd name="T11" fmla="*/ 109 h 109"/>
              <a:gd name="T12" fmla="*/ 0 w 109"/>
              <a:gd name="T13" fmla="*/ 93 h 109"/>
              <a:gd name="T14" fmla="*/ 0 w 109"/>
              <a:gd name="T15" fmla="*/ 17 h 109"/>
              <a:gd name="T16" fmla="*/ 17 w 109"/>
              <a:gd name="T17" fmla="*/ 0 h 109"/>
              <a:gd name="T18" fmla="*/ 33 w 109"/>
              <a:gd name="T19" fmla="*/ 69 h 109"/>
              <a:gd name="T20" fmla="*/ 22 w 109"/>
              <a:gd name="T21" fmla="*/ 80 h 109"/>
              <a:gd name="T22" fmla="*/ 33 w 109"/>
              <a:gd name="T23" fmla="*/ 90 h 109"/>
              <a:gd name="T24" fmla="*/ 43 w 109"/>
              <a:gd name="T25" fmla="*/ 80 h 109"/>
              <a:gd name="T26" fmla="*/ 33 w 109"/>
              <a:gd name="T27" fmla="*/ 69 h 109"/>
              <a:gd name="T28" fmla="*/ 27 w 109"/>
              <a:gd name="T29" fmla="*/ 19 h 109"/>
              <a:gd name="T30" fmla="*/ 27 w 109"/>
              <a:gd name="T31" fmla="*/ 30 h 109"/>
              <a:gd name="T32" fmla="*/ 33 w 109"/>
              <a:gd name="T33" fmla="*/ 30 h 109"/>
              <a:gd name="T34" fmla="*/ 64 w 109"/>
              <a:gd name="T35" fmla="*/ 43 h 109"/>
              <a:gd name="T36" fmla="*/ 80 w 109"/>
              <a:gd name="T37" fmla="*/ 77 h 109"/>
              <a:gd name="T38" fmla="*/ 81 w 109"/>
              <a:gd name="T39" fmla="*/ 86 h 109"/>
              <a:gd name="T40" fmla="*/ 92 w 109"/>
              <a:gd name="T41" fmla="*/ 86 h 109"/>
              <a:gd name="T42" fmla="*/ 92 w 109"/>
              <a:gd name="T43" fmla="*/ 76 h 109"/>
              <a:gd name="T44" fmla="*/ 72 w 109"/>
              <a:gd name="T45" fmla="*/ 35 h 109"/>
              <a:gd name="T46" fmla="*/ 34 w 109"/>
              <a:gd name="T47" fmla="*/ 18 h 109"/>
              <a:gd name="T48" fmla="*/ 27 w 109"/>
              <a:gd name="T49" fmla="*/ 19 h 109"/>
              <a:gd name="T50" fmla="*/ 27 w 109"/>
              <a:gd name="T51" fmla="*/ 42 h 109"/>
              <a:gd name="T52" fmla="*/ 27 w 109"/>
              <a:gd name="T53" fmla="*/ 54 h 109"/>
              <a:gd name="T54" fmla="*/ 32 w 109"/>
              <a:gd name="T55" fmla="*/ 54 h 109"/>
              <a:gd name="T56" fmla="*/ 50 w 109"/>
              <a:gd name="T57" fmla="*/ 62 h 109"/>
              <a:gd name="T58" fmla="*/ 57 w 109"/>
              <a:gd name="T59" fmla="*/ 80 h 109"/>
              <a:gd name="T60" fmla="*/ 57 w 109"/>
              <a:gd name="T61" fmla="*/ 86 h 109"/>
              <a:gd name="T62" fmla="*/ 68 w 109"/>
              <a:gd name="T63" fmla="*/ 86 h 109"/>
              <a:gd name="T64" fmla="*/ 68 w 109"/>
              <a:gd name="T65" fmla="*/ 80 h 109"/>
              <a:gd name="T66" fmla="*/ 59 w 109"/>
              <a:gd name="T67" fmla="*/ 55 h 109"/>
              <a:gd name="T68" fmla="*/ 33 w 109"/>
              <a:gd name="T69" fmla="*/ 43 h 109"/>
              <a:gd name="T70" fmla="*/ 27 w 109"/>
              <a:gd name="T71" fmla="*/ 42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9" h="109">
                <a:moveTo>
                  <a:pt x="17" y="0"/>
                </a:moveTo>
                <a:cubicBezTo>
                  <a:pt x="93" y="0"/>
                  <a:pt x="93" y="0"/>
                  <a:pt x="93" y="0"/>
                </a:cubicBezTo>
                <a:cubicBezTo>
                  <a:pt x="102" y="0"/>
                  <a:pt x="109" y="8"/>
                  <a:pt x="109" y="17"/>
                </a:cubicBezTo>
                <a:cubicBezTo>
                  <a:pt x="109" y="93"/>
                  <a:pt x="109" y="93"/>
                  <a:pt x="109" y="93"/>
                </a:cubicBezTo>
                <a:cubicBezTo>
                  <a:pt x="109" y="102"/>
                  <a:pt x="102" y="109"/>
                  <a:pt x="93" y="109"/>
                </a:cubicBezTo>
                <a:cubicBezTo>
                  <a:pt x="17" y="109"/>
                  <a:pt x="17" y="109"/>
                  <a:pt x="17" y="109"/>
                </a:cubicBezTo>
                <a:cubicBezTo>
                  <a:pt x="8" y="109"/>
                  <a:pt x="0" y="102"/>
                  <a:pt x="0" y="93"/>
                </a:cubicBezTo>
                <a:cubicBezTo>
                  <a:pt x="0" y="17"/>
                  <a:pt x="0" y="17"/>
                  <a:pt x="0" y="17"/>
                </a:cubicBezTo>
                <a:cubicBezTo>
                  <a:pt x="0" y="8"/>
                  <a:pt x="8" y="0"/>
                  <a:pt x="17" y="0"/>
                </a:cubicBezTo>
                <a:close/>
                <a:moveTo>
                  <a:pt x="33" y="69"/>
                </a:moveTo>
                <a:cubicBezTo>
                  <a:pt x="27" y="69"/>
                  <a:pt x="22" y="74"/>
                  <a:pt x="22" y="80"/>
                </a:cubicBezTo>
                <a:cubicBezTo>
                  <a:pt x="22" y="85"/>
                  <a:pt x="27" y="90"/>
                  <a:pt x="33" y="90"/>
                </a:cubicBezTo>
                <a:cubicBezTo>
                  <a:pt x="39" y="90"/>
                  <a:pt x="43" y="85"/>
                  <a:pt x="43" y="80"/>
                </a:cubicBezTo>
                <a:cubicBezTo>
                  <a:pt x="43" y="74"/>
                  <a:pt x="39" y="69"/>
                  <a:pt x="33" y="69"/>
                </a:cubicBezTo>
                <a:close/>
                <a:moveTo>
                  <a:pt x="27" y="19"/>
                </a:moveTo>
                <a:cubicBezTo>
                  <a:pt x="27" y="30"/>
                  <a:pt x="27" y="30"/>
                  <a:pt x="27" y="30"/>
                </a:cubicBezTo>
                <a:cubicBezTo>
                  <a:pt x="29" y="30"/>
                  <a:pt x="31" y="30"/>
                  <a:pt x="33" y="30"/>
                </a:cubicBezTo>
                <a:cubicBezTo>
                  <a:pt x="45" y="30"/>
                  <a:pt x="56" y="35"/>
                  <a:pt x="64" y="43"/>
                </a:cubicBezTo>
                <a:cubicBezTo>
                  <a:pt x="73" y="51"/>
                  <a:pt x="79" y="62"/>
                  <a:pt x="80" y="77"/>
                </a:cubicBezTo>
                <a:cubicBezTo>
                  <a:pt x="81" y="80"/>
                  <a:pt x="81" y="83"/>
                  <a:pt x="81" y="86"/>
                </a:cubicBezTo>
                <a:cubicBezTo>
                  <a:pt x="92" y="86"/>
                  <a:pt x="92" y="86"/>
                  <a:pt x="92" y="86"/>
                </a:cubicBezTo>
                <a:cubicBezTo>
                  <a:pt x="92" y="83"/>
                  <a:pt x="92" y="79"/>
                  <a:pt x="92" y="76"/>
                </a:cubicBezTo>
                <a:cubicBezTo>
                  <a:pt x="90" y="58"/>
                  <a:pt x="83" y="44"/>
                  <a:pt x="72" y="35"/>
                </a:cubicBezTo>
                <a:cubicBezTo>
                  <a:pt x="62" y="25"/>
                  <a:pt x="48" y="19"/>
                  <a:pt x="34" y="18"/>
                </a:cubicBezTo>
                <a:cubicBezTo>
                  <a:pt x="32" y="18"/>
                  <a:pt x="29" y="18"/>
                  <a:pt x="27" y="19"/>
                </a:cubicBezTo>
                <a:close/>
                <a:moveTo>
                  <a:pt x="27" y="42"/>
                </a:moveTo>
                <a:cubicBezTo>
                  <a:pt x="27" y="54"/>
                  <a:pt x="27" y="54"/>
                  <a:pt x="27" y="54"/>
                </a:cubicBezTo>
                <a:cubicBezTo>
                  <a:pt x="29" y="54"/>
                  <a:pt x="30" y="54"/>
                  <a:pt x="32" y="54"/>
                </a:cubicBezTo>
                <a:cubicBezTo>
                  <a:pt x="40" y="55"/>
                  <a:pt x="46" y="58"/>
                  <a:pt x="50" y="62"/>
                </a:cubicBezTo>
                <a:cubicBezTo>
                  <a:pt x="54" y="67"/>
                  <a:pt x="57" y="73"/>
                  <a:pt x="57" y="80"/>
                </a:cubicBezTo>
                <a:cubicBezTo>
                  <a:pt x="57" y="82"/>
                  <a:pt x="57" y="84"/>
                  <a:pt x="57" y="86"/>
                </a:cubicBezTo>
                <a:cubicBezTo>
                  <a:pt x="68" y="86"/>
                  <a:pt x="68" y="86"/>
                  <a:pt x="68" y="86"/>
                </a:cubicBezTo>
                <a:cubicBezTo>
                  <a:pt x="69" y="84"/>
                  <a:pt x="69" y="82"/>
                  <a:pt x="68" y="80"/>
                </a:cubicBezTo>
                <a:cubicBezTo>
                  <a:pt x="68" y="70"/>
                  <a:pt x="65" y="62"/>
                  <a:pt x="59" y="55"/>
                </a:cubicBezTo>
                <a:cubicBezTo>
                  <a:pt x="53" y="48"/>
                  <a:pt x="45" y="44"/>
                  <a:pt x="33" y="43"/>
                </a:cubicBezTo>
                <a:cubicBezTo>
                  <a:pt x="31" y="42"/>
                  <a:pt x="29" y="42"/>
                  <a:pt x="27" y="42"/>
                </a:cubicBezTo>
                <a:close/>
              </a:path>
            </a:pathLst>
          </a:custGeom>
          <a:solidFill>
            <a:srgbClr val="0070C0"/>
          </a:solidFill>
          <a:ln>
            <a:noFill/>
          </a:ln>
        </p:spPr>
        <p:txBody>
          <a:bodyPr vert="horz" wrap="square" lIns="91440" tIns="45720" rIns="91440" bIns="45720" numCol="1" anchor="t" anchorCtr="0" compatLnSpc="1"/>
          <a:lstStyle/>
          <a:p>
            <a:endParaRPr lang="zh-CN" altLang="en-US"/>
          </a:p>
        </p:txBody>
      </p:sp>
    </p:spTree>
    <p:custDataLst>
      <p:tags r:id="rId1"/>
    </p:custDataLst>
    <p:extLst>
      <p:ext uri="{BB962C8B-B14F-4D97-AF65-F5344CB8AC3E}">
        <p14:creationId xmlns:p14="http://schemas.microsoft.com/office/powerpoint/2010/main" val="2887624026"/>
      </p:ext>
    </p:extLst>
  </p:cSld>
  <p:clrMapOvr>
    <a:masterClrMapping/>
  </p:clrMapOvr>
  <p:transition spd="slow" advTm="291">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4296000" y="876300"/>
            <a:ext cx="3600000" cy="3600000"/>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3371850" y="4978520"/>
            <a:ext cx="5448300" cy="646331"/>
          </a:xfrm>
          <a:prstGeom prst="rect">
            <a:avLst/>
          </a:prstGeom>
          <a:noFill/>
        </p:spPr>
        <p:txBody>
          <a:bodyPr wrap="square" rtlCol="0">
            <a:spAutoFit/>
          </a:bodyPr>
          <a:lstStyle/>
          <a:p>
            <a:pPr algn="ctr"/>
            <a:r>
              <a:rPr lang="zh-CN" altLang="en-US" sz="3600" b="1" dirty="0">
                <a:solidFill>
                  <a:schemeClr val="accent1"/>
                </a:solidFill>
                <a:latin typeface="微软雅黑" pitchFamily="34" charset="-122"/>
                <a:ea typeface="微软雅黑" pitchFamily="34" charset="-122"/>
              </a:rPr>
              <a:t>研究目标及内容</a:t>
            </a:r>
          </a:p>
        </p:txBody>
      </p:sp>
      <p:sp>
        <p:nvSpPr>
          <p:cNvPr id="10" name="文本框 9"/>
          <p:cNvSpPr txBox="1"/>
          <p:nvPr/>
        </p:nvSpPr>
        <p:spPr>
          <a:xfrm>
            <a:off x="4210051" y="1891470"/>
            <a:ext cx="3771898" cy="1569660"/>
          </a:xfrm>
          <a:prstGeom prst="rect">
            <a:avLst/>
          </a:prstGeom>
          <a:noFill/>
        </p:spPr>
        <p:txBody>
          <a:bodyPr wrap="square" rtlCol="0">
            <a:spAutoFit/>
          </a:bodyPr>
          <a:lstStyle/>
          <a:p>
            <a:pPr algn="ctr"/>
            <a:r>
              <a:rPr lang="en-US" altLang="zh-CN" sz="4800" b="1" dirty="0">
                <a:solidFill>
                  <a:schemeClr val="accent1"/>
                </a:solidFill>
                <a:latin typeface="Times New Roman" pitchFamily="18" charset="0"/>
                <a:ea typeface="微软雅黑" pitchFamily="34" charset="-122"/>
                <a:cs typeface="Times New Roman" pitchFamily="18" charset="0"/>
              </a:rPr>
              <a:t>PART</a:t>
            </a:r>
          </a:p>
          <a:p>
            <a:pPr algn="ctr"/>
            <a:r>
              <a:rPr lang="en-US" altLang="zh-CN" sz="4800" b="1" dirty="0">
                <a:solidFill>
                  <a:schemeClr val="accent1"/>
                </a:solidFill>
                <a:latin typeface="Times New Roman" pitchFamily="18" charset="0"/>
                <a:ea typeface="微软雅黑" pitchFamily="34" charset="-122"/>
                <a:cs typeface="Times New Roman" pitchFamily="18" charset="0"/>
              </a:rPr>
              <a:t>THREE</a:t>
            </a:r>
            <a:endParaRPr lang="zh-CN" altLang="en-US" sz="4800" b="1" dirty="0">
              <a:solidFill>
                <a:schemeClr val="accent1"/>
              </a:solidFill>
              <a:latin typeface="Times New Roman" pitchFamily="18" charset="0"/>
              <a:ea typeface="微软雅黑" pitchFamily="34" charset="-122"/>
              <a:cs typeface="Times New Roman" pitchFamily="18" charset="0"/>
            </a:endParaRPr>
          </a:p>
        </p:txBody>
      </p:sp>
      <p:sp>
        <p:nvSpPr>
          <p:cNvPr id="4" name="直角三角形 3"/>
          <p:cNvSpPr>
            <a:spLocks noChangeAspect="1"/>
          </p:cNvSpPr>
          <p:nvPr/>
        </p:nvSpPr>
        <p:spPr>
          <a:xfrm>
            <a:off x="4210051" y="2786002"/>
            <a:ext cx="1800000" cy="180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820">
        <p:fade/>
      </p:transition>
    </mc:Choice>
    <mc:Fallback xmlns="">
      <p:transition spd="med" advTm="82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par>
                                <p:cTn id="8" presetID="41" presetClass="entr" presetSubtype="0" fill="hold" grpId="0" nodeType="withEffect">
                                  <p:stCondLst>
                                    <p:cond delay="250"/>
                                  </p:stCondLst>
                                  <p:iterate type="lt">
                                    <p:tmPct val="14286"/>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5.6|3.1|6.8|8.5|8"/>
</p:tagLst>
</file>

<file path=ppt/tags/tag2.xml><?xml version="1.0" encoding="utf-8"?>
<p:tagLst xmlns:a="http://schemas.openxmlformats.org/drawingml/2006/main" xmlns:r="http://schemas.openxmlformats.org/officeDocument/2006/relationships" xmlns:p="http://schemas.openxmlformats.org/presentationml/2006/main">
  <p:tag name="TIMING" val="|0.6|2.1|5.5"/>
</p:tagLst>
</file>

<file path=ppt/tags/tag3.xml><?xml version="1.0" encoding="utf-8"?>
<p:tagLst xmlns:a="http://schemas.openxmlformats.org/drawingml/2006/main" xmlns:r="http://schemas.openxmlformats.org/officeDocument/2006/relationships" xmlns:p="http://schemas.openxmlformats.org/presentationml/2006/main">
  <p:tag name="TIMING" val="|2.8|1.4|2.2"/>
</p:tagLst>
</file>

<file path=ppt/tags/tag4.xml><?xml version="1.0" encoding="utf-8"?>
<p:tagLst xmlns:a="http://schemas.openxmlformats.org/drawingml/2006/main" xmlns:r="http://schemas.openxmlformats.org/officeDocument/2006/relationships" xmlns:p="http://schemas.openxmlformats.org/presentationml/2006/main">
  <p:tag name="TIMING" val="|0|1.9|1"/>
</p:tagLst>
</file>

<file path=ppt/tags/tag5.xml><?xml version="1.0" encoding="utf-8"?>
<p:tagLst xmlns:a="http://schemas.openxmlformats.org/drawingml/2006/main" xmlns:r="http://schemas.openxmlformats.org/officeDocument/2006/relationships" xmlns:p="http://schemas.openxmlformats.org/presentationml/2006/main">
  <p:tag name="TIMING" val="|0.8"/>
</p:tagLst>
</file>

<file path=ppt/tags/tag6.xml><?xml version="1.0" encoding="utf-8"?>
<p:tagLst xmlns:a="http://schemas.openxmlformats.org/drawingml/2006/main" xmlns:r="http://schemas.openxmlformats.org/officeDocument/2006/relationships" xmlns:p="http://schemas.openxmlformats.org/presentationml/2006/main">
  <p:tag name="TIMING" val="|0.4"/>
</p:tagLst>
</file>

<file path=ppt/theme/theme1.xml><?xml version="1.0" encoding="utf-8"?>
<a:theme xmlns:a="http://schemas.openxmlformats.org/drawingml/2006/main" name="Office 主题">
  <a:themeElements>
    <a:clrScheme name="学术蓝">
      <a:dk1>
        <a:sysClr val="windowText" lastClr="000000"/>
      </a:dk1>
      <a:lt1>
        <a:sysClr val="window" lastClr="FFFFFF"/>
      </a:lt1>
      <a:dk2>
        <a:srgbClr val="44546A"/>
      </a:dk2>
      <a:lt2>
        <a:srgbClr val="E7E6E6"/>
      </a:lt2>
      <a:accent1>
        <a:srgbClr val="0070C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13178</TotalTime>
  <Words>1842</Words>
  <Application>Microsoft Office PowerPoint</Application>
  <PresentationFormat>自定义</PresentationFormat>
  <Paragraphs>149</Paragraphs>
  <Slides>20</Slides>
  <Notes>10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DY</dc:creator>
  <cp:lastModifiedBy>FuSichao</cp:lastModifiedBy>
  <cp:revision>1174</cp:revision>
  <dcterms:created xsi:type="dcterms:W3CDTF">2015-03-26T07:55:00Z</dcterms:created>
  <dcterms:modified xsi:type="dcterms:W3CDTF">2019-11-20T03:12:12Z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