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0"/>
  </p:notesMasterIdLst>
  <p:sldIdLst>
    <p:sldId id="300" r:id="rId2"/>
    <p:sldId id="265" r:id="rId3"/>
    <p:sldId id="268" r:id="rId4"/>
    <p:sldId id="313" r:id="rId5"/>
    <p:sldId id="267" r:id="rId6"/>
    <p:sldId id="303" r:id="rId7"/>
    <p:sldId id="270" r:id="rId8"/>
    <p:sldId id="302" r:id="rId9"/>
    <p:sldId id="272" r:id="rId10"/>
    <p:sldId id="304" r:id="rId11"/>
    <p:sldId id="305" r:id="rId12"/>
    <p:sldId id="306" r:id="rId13"/>
    <p:sldId id="314" r:id="rId14"/>
    <p:sldId id="307" r:id="rId15"/>
    <p:sldId id="308" r:id="rId16"/>
    <p:sldId id="309" r:id="rId17"/>
    <p:sldId id="310" r:id="rId18"/>
    <p:sldId id="301" r:id="rId19"/>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1637">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8AE"/>
    <a:srgbClr val="018DC9"/>
    <a:srgbClr val="0070C0"/>
    <a:srgbClr val="59595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2" d="100"/>
          <a:sy n="112" d="100"/>
        </p:scale>
        <p:origin x="372" y="96"/>
      </p:cViewPr>
      <p:guideLst>
        <p:guide orient="horz" pos="1637"/>
        <p:guide pos="2868"/>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AB5B0-B43C-4FBC-8786-DCDEE5B3FF5E}" type="datetimeFigureOut">
              <a:rPr lang="zh-CN" altLang="en-US" smtClean="0"/>
              <a:t>2019/4/25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47127-7D9B-42E8-BE0B-4BE8D18400ED}" type="slidenum">
              <a:rPr lang="zh-CN" altLang="en-US" smtClean="0"/>
              <a:t>‹#›</a:t>
            </a:fld>
            <a:endParaRPr lang="zh-CN" altLang="en-US"/>
          </a:p>
        </p:txBody>
      </p:sp>
    </p:spTree>
    <p:extLst>
      <p:ext uri="{BB962C8B-B14F-4D97-AF65-F5344CB8AC3E}">
        <p14:creationId xmlns:p14="http://schemas.microsoft.com/office/powerpoint/2010/main" val="27979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A47127-7D9B-42E8-BE0B-4BE8D18400ED}" type="slidenum">
              <a:rPr lang="zh-CN" altLang="en-US" smtClean="0"/>
              <a:t>7</a:t>
            </a:fld>
            <a:endParaRPr lang="zh-CN" altLang="en-US"/>
          </a:p>
        </p:txBody>
      </p:sp>
    </p:spTree>
    <p:extLst>
      <p:ext uri="{BB962C8B-B14F-4D97-AF65-F5344CB8AC3E}">
        <p14:creationId xmlns:p14="http://schemas.microsoft.com/office/powerpoint/2010/main" val="168502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A47127-7D9B-42E8-BE0B-4BE8D18400ED}" type="slidenum">
              <a:rPr lang="zh-CN" altLang="en-US" smtClean="0"/>
              <a:t>8</a:t>
            </a:fld>
            <a:endParaRPr lang="zh-CN" altLang="en-US"/>
          </a:p>
        </p:txBody>
      </p:sp>
    </p:spTree>
    <p:extLst>
      <p:ext uri="{BB962C8B-B14F-4D97-AF65-F5344CB8AC3E}">
        <p14:creationId xmlns:p14="http://schemas.microsoft.com/office/powerpoint/2010/main" val="255165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A47127-7D9B-42E8-BE0B-4BE8D18400ED}" type="slidenum">
              <a:rPr lang="zh-CN" altLang="en-US" smtClean="0"/>
              <a:t>17</a:t>
            </a:fld>
            <a:endParaRPr lang="zh-CN" altLang="en-US"/>
          </a:p>
        </p:txBody>
      </p:sp>
    </p:spTree>
    <p:extLst>
      <p:ext uri="{BB962C8B-B14F-4D97-AF65-F5344CB8AC3E}">
        <p14:creationId xmlns:p14="http://schemas.microsoft.com/office/powerpoint/2010/main" val="404026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8"/>
            <a:ext cx="7772400" cy="1102712"/>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273892"/>
            <a:ext cx="5800725" cy="435964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754"/>
            <a:ext cx="7772400" cy="1021735"/>
          </a:xfrm>
        </p:spPr>
        <p:txBody>
          <a:bodyPr anchor="t"/>
          <a:lstStyle>
            <a:lvl1pPr algn="l">
              <a:defRPr sz="3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710" y="2180416"/>
            <a:ext cx="7772400" cy="112533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369458"/>
            <a:ext cx="3886200" cy="32640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458"/>
            <a:ext cx="3886200" cy="32640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151536"/>
            <a:ext cx="4039791"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1631442"/>
            <a:ext cx="4039791"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4629" y="1151536"/>
            <a:ext cx="4042172"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4629" y="1631442"/>
            <a:ext cx="4042172"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710" cy="871690"/>
          </a:xfrm>
        </p:spPr>
        <p:txBody>
          <a:bodyPr anchor="b"/>
          <a:lstStyle>
            <a:lvl1pPr algn="l">
              <a:defRPr sz="15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447" y="204823"/>
            <a:ext cx="5111353"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076513"/>
            <a:ext cx="3008710"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1080"/>
            <a:ext cx="5486400" cy="425128"/>
          </a:xfrm>
        </p:spPr>
        <p:txBody>
          <a:bodyPr anchor="b"/>
          <a:lstStyle>
            <a:lvl1pPr algn="l">
              <a:defRPr sz="15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1891" y="459662"/>
            <a:ext cx="5486400" cy="308664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1891"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28650" y="273892"/>
            <a:ext cx="7886700" cy="994346"/>
          </a:xfrm>
          <a:prstGeom prst="rect">
            <a:avLst/>
          </a:prstGeom>
          <a:noFill/>
          <a:ln w="9525">
            <a:noFill/>
          </a:ln>
        </p:spPr>
        <p:txBody>
          <a:bodyPr anchor="ctr"/>
          <a:lstStyle/>
          <a:p>
            <a:pPr lvl="0"/>
            <a:r>
              <a:rPr lang="zh-CN" altLang="zh-CN" dirty="0"/>
              <a:t>单击此处编辑母版标题样式</a:t>
            </a:r>
          </a:p>
        </p:txBody>
      </p:sp>
      <p:sp>
        <p:nvSpPr>
          <p:cNvPr id="2051" name="文本占位符 2"/>
          <p:cNvSpPr>
            <a:spLocks noGrp="1"/>
          </p:cNvSpPr>
          <p:nvPr>
            <p:ph type="body"/>
          </p:nvPr>
        </p:nvSpPr>
        <p:spPr>
          <a:xfrm>
            <a:off x="628650" y="1369458"/>
            <a:ext cx="7886700" cy="3264075"/>
          </a:xfrm>
          <a:prstGeom prst="rect">
            <a:avLst/>
          </a:prstGeom>
          <a:noFill/>
          <a:ln w="9525">
            <a:noFill/>
          </a:ln>
        </p:spPr>
        <p:txBody>
          <a:bodyPr anchor="t"/>
          <a:lstStyle/>
          <a:p>
            <a:pPr lvl="0"/>
            <a:r>
              <a:rPr lang="zh-CN" altLang="zh-CN" dirty="0"/>
              <a:t>单击此处编辑母版文本样式</a:t>
            </a:r>
          </a:p>
          <a:p>
            <a:pPr lvl="1" indent="-22860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2052" name="日期占位符 3"/>
          <p:cNvSpPr>
            <a:spLocks noGrp="1" noChangeArrowheads="1"/>
          </p:cNvSpPr>
          <p:nvPr>
            <p:ph type="dt" sz="half" idx="2"/>
          </p:nvPr>
        </p:nvSpPr>
        <p:spPr bwMode="auto">
          <a:xfrm>
            <a:off x="628650" y="4768097"/>
            <a:ext cx="2057400" cy="2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9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3028950" y="4768097"/>
            <a:ext cx="3086100" cy="2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9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6457950" y="4768097"/>
            <a:ext cx="2057400" cy="27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r" eaLnBrk="1" fontAlgn="base" hangingPunct="1"/>
            <a:fld id="{9A0DB2DC-4C9A-4742-B13C-FB6460FD3503}" type="slidenum">
              <a:rPr lang="zh-CN" altLang="en-US" sz="1200" strike="noStrike" noProof="1" dirty="0">
                <a:solidFill>
                  <a:srgbClr val="898989"/>
                </a:solidFill>
                <a:latin typeface="Calibri" panose="020F0502020204030204" pitchFamily="34" charset="0"/>
                <a:ea typeface="宋体" panose="02010600030101010101" pitchFamily="2" charset="-122"/>
                <a:cs typeface="+mn-ea"/>
              </a:rPr>
              <a:t>‹#›</a:t>
            </a:fld>
            <a:endParaRPr lang="zh-CN" altLang="en-US" sz="1200" strike="noStrike" noProof="1">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171450" indent="-170815" algn="l"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0815" algn="l" rtl="0" eaLnBrk="0" fontAlgn="base" hangingPunct="0">
        <a:lnSpc>
          <a:spcPct val="90000"/>
        </a:lnSpc>
        <a:spcBef>
          <a:spcPts val="375"/>
        </a:spcBef>
        <a:spcAft>
          <a:spcPct val="0"/>
        </a:spcAft>
        <a:buFont typeface="Arial" panose="020B0604020202020204" pitchFamily="34" charset="0"/>
        <a:buChar char="•"/>
        <a:defRPr sz="1800">
          <a:solidFill>
            <a:schemeClr val="tx1"/>
          </a:solidFill>
          <a:latin typeface="+mn-lt"/>
          <a:ea typeface="+mn-ea"/>
        </a:defRPr>
      </a:lvl2pPr>
      <a:lvl3pPr marL="857250" indent="-170815" algn="l"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4pPr>
      <a:lvl5pPr marL="1543050"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5pPr>
      <a:lvl6pPr marL="1886585"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9485"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2385"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5285" indent="-170815"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___1.xlsx"/></Relationships>
</file>

<file path=ppt/slides/_rels/slide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8.jpeg"/><Relationship Id="rId4" Type="http://schemas.openxmlformats.org/officeDocument/2006/relationships/image" Target="../media/image57.jpeg"/></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4791" y="-419518"/>
            <a:ext cx="1149581" cy="991018"/>
            <a:chOff x="7867650" y="287030"/>
            <a:chExt cx="2647950" cy="2282716"/>
          </a:xfrm>
        </p:grpSpPr>
        <p:sp>
          <p:nvSpPr>
            <p:cNvPr id="11" name="六边形 1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311034" y="-914818"/>
            <a:ext cx="1149581" cy="991018"/>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1206384" y="-419518"/>
            <a:ext cx="1149581" cy="991018"/>
            <a:chOff x="7867650" y="287030"/>
            <a:chExt cx="2647950" cy="2282716"/>
          </a:xfrm>
        </p:grpSpPr>
        <p:sp>
          <p:nvSpPr>
            <p:cNvPr id="17" name="六边形 16"/>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127952" y="-914818"/>
            <a:ext cx="1149581" cy="991018"/>
            <a:chOff x="7867650" y="287030"/>
            <a:chExt cx="2647950" cy="2282716"/>
          </a:xfrm>
        </p:grpSpPr>
        <p:sp>
          <p:nvSpPr>
            <p:cNvPr id="20" name="六边形 1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944870" y="-914818"/>
            <a:ext cx="1149581" cy="991018"/>
            <a:chOff x="7867650" y="287030"/>
            <a:chExt cx="2647950" cy="2282716"/>
          </a:xfrm>
        </p:grpSpPr>
        <p:sp>
          <p:nvSpPr>
            <p:cNvPr id="23" name="六边形 2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六边形 2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761788" y="-914818"/>
            <a:ext cx="1149581" cy="991018"/>
            <a:chOff x="7867650" y="287030"/>
            <a:chExt cx="2647950" cy="2282716"/>
          </a:xfrm>
        </p:grpSpPr>
        <p:sp>
          <p:nvSpPr>
            <p:cNvPr id="26" name="六边形 2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六边形 2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7578706" y="-914818"/>
            <a:ext cx="1149581" cy="991018"/>
            <a:chOff x="7867650" y="287030"/>
            <a:chExt cx="2647950" cy="2282716"/>
          </a:xfrm>
        </p:grpSpPr>
        <p:sp>
          <p:nvSpPr>
            <p:cNvPr id="29" name="六边形 2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036411" y="-419518"/>
            <a:ext cx="1149581" cy="991018"/>
            <a:chOff x="7867650" y="287030"/>
            <a:chExt cx="2647950" cy="2282716"/>
          </a:xfrm>
        </p:grpSpPr>
        <p:sp>
          <p:nvSpPr>
            <p:cNvPr id="32" name="六边形 3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4866438" y="-419518"/>
            <a:ext cx="1149581" cy="991018"/>
            <a:chOff x="7867650" y="287030"/>
            <a:chExt cx="2647950" cy="2282716"/>
          </a:xfrm>
        </p:grpSpPr>
        <p:sp>
          <p:nvSpPr>
            <p:cNvPr id="35" name="六边形 34"/>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6696465" y="-419518"/>
            <a:ext cx="1149581" cy="991018"/>
            <a:chOff x="7867650" y="287030"/>
            <a:chExt cx="2647950" cy="2282716"/>
          </a:xfrm>
        </p:grpSpPr>
        <p:sp>
          <p:nvSpPr>
            <p:cNvPr id="38" name="六边形 37"/>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8526492" y="-419518"/>
            <a:ext cx="1149581" cy="991018"/>
            <a:chOff x="7867650" y="287030"/>
            <a:chExt cx="2647950" cy="2282716"/>
          </a:xfrm>
        </p:grpSpPr>
        <p:sp>
          <p:nvSpPr>
            <p:cNvPr id="41" name="六边形 4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574791" y="609600"/>
            <a:ext cx="1149581" cy="991018"/>
            <a:chOff x="7867650" y="287030"/>
            <a:chExt cx="2647950" cy="2282716"/>
          </a:xfrm>
        </p:grpSpPr>
        <p:sp>
          <p:nvSpPr>
            <p:cNvPr id="44" name="六边形 4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六边形 44"/>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574791" y="1638718"/>
            <a:ext cx="1149581" cy="991018"/>
            <a:chOff x="7867650" y="287030"/>
            <a:chExt cx="2647950" cy="2282716"/>
          </a:xfrm>
        </p:grpSpPr>
        <p:sp>
          <p:nvSpPr>
            <p:cNvPr id="47" name="六边形 46"/>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六边形 47"/>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574791" y="2667836"/>
            <a:ext cx="1149581" cy="991018"/>
            <a:chOff x="7867650" y="287030"/>
            <a:chExt cx="2647950" cy="2282716"/>
          </a:xfrm>
        </p:grpSpPr>
        <p:sp>
          <p:nvSpPr>
            <p:cNvPr id="50" name="六边形 4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六边形 5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574791" y="3696954"/>
            <a:ext cx="1149581" cy="991018"/>
            <a:chOff x="7867650" y="287030"/>
            <a:chExt cx="2647950" cy="2282716"/>
          </a:xfrm>
        </p:grpSpPr>
        <p:sp>
          <p:nvSpPr>
            <p:cNvPr id="53" name="六边形 5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六边形 5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574791" y="4726072"/>
            <a:ext cx="1149581" cy="991018"/>
            <a:chOff x="7867650" y="287030"/>
            <a:chExt cx="2647950" cy="2282716"/>
          </a:xfrm>
        </p:grpSpPr>
        <p:sp>
          <p:nvSpPr>
            <p:cNvPr id="56" name="六边形 5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六边形 5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8526492" y="609600"/>
            <a:ext cx="1149581" cy="991018"/>
            <a:chOff x="7867650" y="287030"/>
            <a:chExt cx="2647950" cy="2282716"/>
          </a:xfrm>
        </p:grpSpPr>
        <p:sp>
          <p:nvSpPr>
            <p:cNvPr id="59" name="六边形 5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六边形 5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8526492" y="1638718"/>
            <a:ext cx="1149581" cy="991018"/>
            <a:chOff x="7867650" y="287030"/>
            <a:chExt cx="2647950" cy="2282716"/>
          </a:xfrm>
        </p:grpSpPr>
        <p:sp>
          <p:nvSpPr>
            <p:cNvPr id="62" name="六边形 6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8526492" y="2667836"/>
            <a:ext cx="1149581" cy="991018"/>
            <a:chOff x="7867650" y="287030"/>
            <a:chExt cx="2647950" cy="2282716"/>
          </a:xfrm>
        </p:grpSpPr>
        <p:sp>
          <p:nvSpPr>
            <p:cNvPr id="65" name="六边形 64"/>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8526492" y="3696954"/>
            <a:ext cx="1149581" cy="991018"/>
            <a:chOff x="7867650" y="287030"/>
            <a:chExt cx="2647950" cy="2282716"/>
          </a:xfrm>
        </p:grpSpPr>
        <p:sp>
          <p:nvSpPr>
            <p:cNvPr id="68" name="六边形 67"/>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六边形 6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a:off x="344372" y="4225844"/>
            <a:ext cx="1149581" cy="991018"/>
            <a:chOff x="7867650" y="287030"/>
            <a:chExt cx="2647950" cy="2282716"/>
          </a:xfrm>
        </p:grpSpPr>
        <p:sp>
          <p:nvSpPr>
            <p:cNvPr id="71" name="六边形 7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239722" y="4721144"/>
            <a:ext cx="1149581" cy="991018"/>
            <a:chOff x="7867650" y="287030"/>
            <a:chExt cx="2647950" cy="2282716"/>
          </a:xfrm>
        </p:grpSpPr>
        <p:sp>
          <p:nvSpPr>
            <p:cNvPr id="74" name="六边形 7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六边形 77"/>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组合 78"/>
          <p:cNvGrpSpPr/>
          <p:nvPr/>
        </p:nvGrpSpPr>
        <p:grpSpPr>
          <a:xfrm>
            <a:off x="2161290" y="4225844"/>
            <a:ext cx="1149581" cy="991018"/>
            <a:chOff x="7867650" y="287030"/>
            <a:chExt cx="2647950" cy="2282716"/>
          </a:xfrm>
        </p:grpSpPr>
        <p:sp>
          <p:nvSpPr>
            <p:cNvPr id="80" name="六边形 7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六边形 8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p:cNvGrpSpPr/>
          <p:nvPr/>
        </p:nvGrpSpPr>
        <p:grpSpPr>
          <a:xfrm>
            <a:off x="3978208" y="4225844"/>
            <a:ext cx="1149581" cy="991018"/>
            <a:chOff x="7867650" y="287030"/>
            <a:chExt cx="2647950" cy="2282716"/>
          </a:xfrm>
        </p:grpSpPr>
        <p:sp>
          <p:nvSpPr>
            <p:cNvPr id="83" name="六边形 8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六边形 8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5795126" y="4225844"/>
            <a:ext cx="1149581" cy="991018"/>
            <a:chOff x="7867650" y="287030"/>
            <a:chExt cx="2647950" cy="2282716"/>
          </a:xfrm>
        </p:grpSpPr>
        <p:sp>
          <p:nvSpPr>
            <p:cNvPr id="86" name="六边形 8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六边形 8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a:off x="7612044" y="4225844"/>
            <a:ext cx="1149581" cy="991018"/>
            <a:chOff x="7867650" y="287030"/>
            <a:chExt cx="2647950" cy="2282716"/>
          </a:xfrm>
        </p:grpSpPr>
        <p:sp>
          <p:nvSpPr>
            <p:cNvPr id="89" name="六边形 8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六边形 8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a:off x="3069749" y="4721144"/>
            <a:ext cx="1149581" cy="991018"/>
            <a:chOff x="7867650" y="287030"/>
            <a:chExt cx="2647950" cy="2282716"/>
          </a:xfrm>
        </p:grpSpPr>
        <p:sp>
          <p:nvSpPr>
            <p:cNvPr id="92" name="六边形 9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六边形 9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4899776" y="4721144"/>
            <a:ext cx="1149581" cy="991018"/>
            <a:chOff x="7867650" y="287030"/>
            <a:chExt cx="2647950" cy="2282716"/>
          </a:xfrm>
        </p:grpSpPr>
        <p:sp>
          <p:nvSpPr>
            <p:cNvPr id="95" name="六边形 94"/>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六边形 95"/>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p:cNvGrpSpPr/>
          <p:nvPr/>
        </p:nvGrpSpPr>
        <p:grpSpPr>
          <a:xfrm>
            <a:off x="6729803" y="4721144"/>
            <a:ext cx="1149581" cy="991018"/>
            <a:chOff x="7867650" y="287030"/>
            <a:chExt cx="2647950" cy="2282716"/>
          </a:xfrm>
        </p:grpSpPr>
        <p:sp>
          <p:nvSpPr>
            <p:cNvPr id="98" name="六边形 97"/>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六边形 9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8526492" y="4726072"/>
            <a:ext cx="1149581" cy="991018"/>
            <a:chOff x="7867650" y="287030"/>
            <a:chExt cx="2647950" cy="2282716"/>
          </a:xfrm>
        </p:grpSpPr>
        <p:sp>
          <p:nvSpPr>
            <p:cNvPr id="101" name="六边形 10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六边形 10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文本框 102"/>
          <p:cNvSpPr txBox="1"/>
          <p:nvPr/>
        </p:nvSpPr>
        <p:spPr>
          <a:xfrm>
            <a:off x="2430091" y="2202810"/>
            <a:ext cx="6878420" cy="461665"/>
          </a:xfrm>
          <a:prstGeom prst="rect">
            <a:avLst/>
          </a:prstGeom>
          <a:noFill/>
        </p:spPr>
        <p:txBody>
          <a:bodyPr wrap="square" rtlCol="0">
            <a:spAutoFit/>
          </a:bodyPr>
          <a:lstStyle/>
          <a:p>
            <a:r>
              <a:rPr lang="en-US" altLang="zh-CN" sz="2400" b="1" dirty="0"/>
              <a:t>Graph Laplacian Regularized for Image Annotation</a:t>
            </a:r>
            <a:endParaRPr lang="zh-CN" altLang="zh-CN" sz="2400" b="1" dirty="0"/>
          </a:p>
        </p:txBody>
      </p:sp>
      <p:grpSp>
        <p:nvGrpSpPr>
          <p:cNvPr id="277" name="组合 276"/>
          <p:cNvGrpSpPr/>
          <p:nvPr/>
        </p:nvGrpSpPr>
        <p:grpSpPr>
          <a:xfrm>
            <a:off x="370705" y="1308082"/>
            <a:ext cx="2101351" cy="2527335"/>
            <a:chOff x="11557961" y="2439034"/>
            <a:chExt cx="3970338" cy="4775201"/>
          </a:xfrm>
        </p:grpSpPr>
        <p:grpSp>
          <p:nvGrpSpPr>
            <p:cNvPr id="278" name="组合 277"/>
            <p:cNvGrpSpPr/>
            <p:nvPr/>
          </p:nvGrpSpPr>
          <p:grpSpPr>
            <a:xfrm>
              <a:off x="11557961" y="2439034"/>
              <a:ext cx="3970338" cy="4775201"/>
              <a:chOff x="6397625" y="1787525"/>
              <a:chExt cx="3970338" cy="4775201"/>
            </a:xfrm>
          </p:grpSpPr>
          <p:sp>
            <p:nvSpPr>
              <p:cNvPr id="279" name="Freeform 48"/>
              <p:cNvSpPr>
                <a:spLocks noEditPoints="1"/>
              </p:cNvSpPr>
              <p:nvPr/>
            </p:nvSpPr>
            <p:spPr bwMode="auto">
              <a:xfrm>
                <a:off x="6397625" y="1787525"/>
                <a:ext cx="3970338" cy="3970338"/>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grpSp>
            <p:nvGrpSpPr>
              <p:cNvPr id="280" name="组合 279"/>
              <p:cNvGrpSpPr/>
              <p:nvPr/>
            </p:nvGrpSpPr>
            <p:grpSpPr>
              <a:xfrm>
                <a:off x="7056438" y="2401888"/>
                <a:ext cx="2671763" cy="4160838"/>
                <a:chOff x="7056438" y="2401888"/>
                <a:chExt cx="2671763" cy="4160838"/>
              </a:xfrm>
              <a:effectLst>
                <a:outerShdw blurRad="254000" dist="101600" dir="8100000" sx="102000" sy="102000" algn="tr" rotWithShape="0">
                  <a:prstClr val="black">
                    <a:alpha val="28000"/>
                  </a:prstClr>
                </a:outerShdw>
              </a:effectLst>
            </p:grpSpPr>
            <p:sp>
              <p:nvSpPr>
                <p:cNvPr id="281" name="Freeform 49"/>
                <p:cNvSpPr/>
                <p:nvPr/>
              </p:nvSpPr>
              <p:spPr bwMode="auto">
                <a:xfrm>
                  <a:off x="7056438" y="2401888"/>
                  <a:ext cx="2671763"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50"/>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51"/>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52"/>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53"/>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gradFill>
                  <a:gsLst>
                    <a:gs pos="0">
                      <a:srgbClr val="007BD3"/>
                    </a:gs>
                    <a:gs pos="100000">
                      <a:srgbClr val="034373"/>
                    </a:gs>
                  </a:gsLst>
                  <a:lin ang="135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54"/>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gradFill>
                  <a:gsLst>
                    <a:gs pos="0">
                      <a:srgbClr val="007BD3"/>
                    </a:gs>
                    <a:gs pos="100000">
                      <a:srgbClr val="034373"/>
                    </a:gs>
                  </a:gsLst>
                  <a:lin ang="135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89" name="组合 288"/>
            <p:cNvGrpSpPr/>
            <p:nvPr/>
          </p:nvGrpSpPr>
          <p:grpSpPr>
            <a:xfrm>
              <a:off x="13103873" y="4121802"/>
              <a:ext cx="1060764" cy="780456"/>
              <a:chOff x="5584825" y="3073400"/>
              <a:chExt cx="612776" cy="450850"/>
            </a:xfrm>
            <a:solidFill>
              <a:srgbClr val="31A6DF"/>
            </a:solidFill>
          </p:grpSpPr>
          <p:sp>
            <p:nvSpPr>
              <p:cNvPr id="290" name="Freeform 34"/>
              <p:cNvSpPr>
                <a:spLocks noEditPoints="1"/>
              </p:cNvSpPr>
              <p:nvPr/>
            </p:nvSpPr>
            <p:spPr bwMode="auto">
              <a:xfrm>
                <a:off x="5584825" y="3076575"/>
                <a:ext cx="127000" cy="446087"/>
              </a:xfrm>
              <a:custGeom>
                <a:avLst/>
                <a:gdLst>
                  <a:gd name="T0" fmla="*/ 43 w 45"/>
                  <a:gd name="T1" fmla="*/ 0 h 158"/>
                  <a:gd name="T2" fmla="*/ 1 w 45"/>
                  <a:gd name="T3" fmla="*/ 0 h 158"/>
                  <a:gd name="T4" fmla="*/ 0 w 45"/>
                  <a:gd name="T5" fmla="*/ 1 h 158"/>
                  <a:gd name="T6" fmla="*/ 0 w 45"/>
                  <a:gd name="T7" fmla="*/ 157 h 158"/>
                  <a:gd name="T8" fmla="*/ 1 w 45"/>
                  <a:gd name="T9" fmla="*/ 158 h 158"/>
                  <a:gd name="T10" fmla="*/ 43 w 45"/>
                  <a:gd name="T11" fmla="*/ 158 h 158"/>
                  <a:gd name="T12" fmla="*/ 45 w 45"/>
                  <a:gd name="T13" fmla="*/ 157 h 158"/>
                  <a:gd name="T14" fmla="*/ 45 w 45"/>
                  <a:gd name="T15" fmla="*/ 1 h 158"/>
                  <a:gd name="T16" fmla="*/ 43 w 45"/>
                  <a:gd name="T17" fmla="*/ 0 h 158"/>
                  <a:gd name="T18" fmla="*/ 22 w 45"/>
                  <a:gd name="T19" fmla="*/ 152 h 158"/>
                  <a:gd name="T20" fmla="*/ 11 w 45"/>
                  <a:gd name="T21" fmla="*/ 141 h 158"/>
                  <a:gd name="T22" fmla="*/ 22 w 45"/>
                  <a:gd name="T23" fmla="*/ 131 h 158"/>
                  <a:gd name="T24" fmla="*/ 33 w 45"/>
                  <a:gd name="T25" fmla="*/ 141 h 158"/>
                  <a:gd name="T26" fmla="*/ 22 w 45"/>
                  <a:gd name="T27" fmla="*/ 152 h 158"/>
                  <a:gd name="T28" fmla="*/ 39 w 45"/>
                  <a:gd name="T29" fmla="*/ 88 h 158"/>
                  <a:gd name="T30" fmla="*/ 37 w 45"/>
                  <a:gd name="T31" fmla="*/ 90 h 158"/>
                  <a:gd name="T32" fmla="*/ 8 w 45"/>
                  <a:gd name="T33" fmla="*/ 90 h 158"/>
                  <a:gd name="T34" fmla="*/ 6 w 45"/>
                  <a:gd name="T35" fmla="*/ 88 h 158"/>
                  <a:gd name="T36" fmla="*/ 6 w 45"/>
                  <a:gd name="T37" fmla="*/ 9 h 158"/>
                  <a:gd name="T38" fmla="*/ 8 w 45"/>
                  <a:gd name="T39" fmla="*/ 7 h 158"/>
                  <a:gd name="T40" fmla="*/ 37 w 45"/>
                  <a:gd name="T41" fmla="*/ 7 h 158"/>
                  <a:gd name="T42" fmla="*/ 39 w 45"/>
                  <a:gd name="T43" fmla="*/ 9 h 158"/>
                  <a:gd name="T44" fmla="*/ 39 w 45"/>
                  <a:gd name="T45" fmla="*/ 8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58">
                    <a:moveTo>
                      <a:pt x="43" y="0"/>
                    </a:moveTo>
                    <a:cubicBezTo>
                      <a:pt x="1" y="0"/>
                      <a:pt x="1" y="0"/>
                      <a:pt x="1" y="0"/>
                    </a:cubicBezTo>
                    <a:cubicBezTo>
                      <a:pt x="1" y="0"/>
                      <a:pt x="0" y="0"/>
                      <a:pt x="0" y="1"/>
                    </a:cubicBezTo>
                    <a:cubicBezTo>
                      <a:pt x="0" y="157"/>
                      <a:pt x="0" y="157"/>
                      <a:pt x="0" y="157"/>
                    </a:cubicBezTo>
                    <a:cubicBezTo>
                      <a:pt x="0" y="157"/>
                      <a:pt x="1" y="158"/>
                      <a:pt x="1" y="158"/>
                    </a:cubicBezTo>
                    <a:cubicBezTo>
                      <a:pt x="43" y="158"/>
                      <a:pt x="43" y="158"/>
                      <a:pt x="43" y="158"/>
                    </a:cubicBezTo>
                    <a:cubicBezTo>
                      <a:pt x="44" y="158"/>
                      <a:pt x="45" y="157"/>
                      <a:pt x="45" y="157"/>
                    </a:cubicBezTo>
                    <a:cubicBezTo>
                      <a:pt x="45" y="1"/>
                      <a:pt x="45" y="1"/>
                      <a:pt x="45" y="1"/>
                    </a:cubicBezTo>
                    <a:cubicBezTo>
                      <a:pt x="45" y="0"/>
                      <a:pt x="44" y="0"/>
                      <a:pt x="43" y="0"/>
                    </a:cubicBezTo>
                    <a:close/>
                    <a:moveTo>
                      <a:pt x="22" y="152"/>
                    </a:moveTo>
                    <a:cubicBezTo>
                      <a:pt x="16" y="152"/>
                      <a:pt x="11" y="147"/>
                      <a:pt x="11" y="141"/>
                    </a:cubicBezTo>
                    <a:cubicBezTo>
                      <a:pt x="11" y="135"/>
                      <a:pt x="16" y="131"/>
                      <a:pt x="22" y="131"/>
                    </a:cubicBezTo>
                    <a:cubicBezTo>
                      <a:pt x="28" y="131"/>
                      <a:pt x="33" y="135"/>
                      <a:pt x="33" y="141"/>
                    </a:cubicBezTo>
                    <a:cubicBezTo>
                      <a:pt x="33" y="147"/>
                      <a:pt x="28" y="152"/>
                      <a:pt x="22" y="152"/>
                    </a:cubicBezTo>
                    <a:close/>
                    <a:moveTo>
                      <a:pt x="39" y="88"/>
                    </a:moveTo>
                    <a:cubicBezTo>
                      <a:pt x="39" y="89"/>
                      <a:pt x="38" y="90"/>
                      <a:pt x="37" y="90"/>
                    </a:cubicBezTo>
                    <a:cubicBezTo>
                      <a:pt x="8" y="90"/>
                      <a:pt x="8" y="90"/>
                      <a:pt x="8" y="90"/>
                    </a:cubicBezTo>
                    <a:cubicBezTo>
                      <a:pt x="7" y="90"/>
                      <a:pt x="6" y="89"/>
                      <a:pt x="6" y="88"/>
                    </a:cubicBezTo>
                    <a:cubicBezTo>
                      <a:pt x="6" y="9"/>
                      <a:pt x="6" y="9"/>
                      <a:pt x="6" y="9"/>
                    </a:cubicBezTo>
                    <a:cubicBezTo>
                      <a:pt x="6" y="8"/>
                      <a:pt x="7" y="7"/>
                      <a:pt x="8" y="7"/>
                    </a:cubicBezTo>
                    <a:cubicBezTo>
                      <a:pt x="37" y="7"/>
                      <a:pt x="37" y="7"/>
                      <a:pt x="37" y="7"/>
                    </a:cubicBezTo>
                    <a:cubicBezTo>
                      <a:pt x="38" y="7"/>
                      <a:pt x="39" y="8"/>
                      <a:pt x="39" y="9"/>
                    </a:cubicBezTo>
                    <a:lnTo>
                      <a:pt x="39"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5"/>
              <p:cNvSpPr/>
              <p:nvPr/>
            </p:nvSpPr>
            <p:spPr bwMode="auto">
              <a:xfrm>
                <a:off x="5613400" y="3127375"/>
                <a:ext cx="69850" cy="19050"/>
              </a:xfrm>
              <a:custGeom>
                <a:avLst/>
                <a:gdLst>
                  <a:gd name="T0" fmla="*/ 25 w 25"/>
                  <a:gd name="T1" fmla="*/ 5 h 7"/>
                  <a:gd name="T2" fmla="*/ 23 w 25"/>
                  <a:gd name="T3" fmla="*/ 7 h 7"/>
                  <a:gd name="T4" fmla="*/ 2 w 25"/>
                  <a:gd name="T5" fmla="*/ 7 h 7"/>
                  <a:gd name="T6" fmla="*/ 0 w 25"/>
                  <a:gd name="T7" fmla="*/ 5 h 7"/>
                  <a:gd name="T8" fmla="*/ 0 w 25"/>
                  <a:gd name="T9" fmla="*/ 2 h 7"/>
                  <a:gd name="T10" fmla="*/ 2 w 25"/>
                  <a:gd name="T11" fmla="*/ 0 h 7"/>
                  <a:gd name="T12" fmla="*/ 23 w 25"/>
                  <a:gd name="T13" fmla="*/ 0 h 7"/>
                  <a:gd name="T14" fmla="*/ 25 w 25"/>
                  <a:gd name="T15" fmla="*/ 2 h 7"/>
                  <a:gd name="T16" fmla="*/ 25 w 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25" y="5"/>
                    </a:moveTo>
                    <a:cubicBezTo>
                      <a:pt x="25" y="6"/>
                      <a:pt x="24" y="7"/>
                      <a:pt x="23" y="7"/>
                    </a:cubicBezTo>
                    <a:cubicBezTo>
                      <a:pt x="2" y="7"/>
                      <a:pt x="2" y="7"/>
                      <a:pt x="2" y="7"/>
                    </a:cubicBezTo>
                    <a:cubicBezTo>
                      <a:pt x="1" y="7"/>
                      <a:pt x="0" y="6"/>
                      <a:pt x="0" y="5"/>
                    </a:cubicBezTo>
                    <a:cubicBezTo>
                      <a:pt x="0" y="2"/>
                      <a:pt x="0" y="2"/>
                      <a:pt x="0" y="2"/>
                    </a:cubicBezTo>
                    <a:cubicBezTo>
                      <a:pt x="0" y="1"/>
                      <a:pt x="1" y="0"/>
                      <a:pt x="2" y="0"/>
                    </a:cubicBezTo>
                    <a:cubicBezTo>
                      <a:pt x="23" y="0"/>
                      <a:pt x="23" y="0"/>
                      <a:pt x="23" y="0"/>
                    </a:cubicBezTo>
                    <a:cubicBezTo>
                      <a:pt x="24" y="0"/>
                      <a:pt x="25" y="1"/>
                      <a:pt x="25" y="2"/>
                    </a:cubicBezTo>
                    <a:lnTo>
                      <a:pt x="2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6"/>
              <p:cNvSpPr/>
              <p:nvPr/>
            </p:nvSpPr>
            <p:spPr bwMode="auto">
              <a:xfrm>
                <a:off x="5613400" y="3152775"/>
                <a:ext cx="69850" cy="15875"/>
              </a:xfrm>
              <a:custGeom>
                <a:avLst/>
                <a:gdLst>
                  <a:gd name="T0" fmla="*/ 25 w 25"/>
                  <a:gd name="T1" fmla="*/ 4 h 6"/>
                  <a:gd name="T2" fmla="*/ 24 w 25"/>
                  <a:gd name="T3" fmla="*/ 6 h 6"/>
                  <a:gd name="T4" fmla="*/ 2 w 25"/>
                  <a:gd name="T5" fmla="*/ 6 h 6"/>
                  <a:gd name="T6" fmla="*/ 0 w 25"/>
                  <a:gd name="T7" fmla="*/ 4 h 6"/>
                  <a:gd name="T8" fmla="*/ 0 w 25"/>
                  <a:gd name="T9" fmla="*/ 1 h 6"/>
                  <a:gd name="T10" fmla="*/ 2 w 25"/>
                  <a:gd name="T11" fmla="*/ 0 h 6"/>
                  <a:gd name="T12" fmla="*/ 24 w 25"/>
                  <a:gd name="T13" fmla="*/ 0 h 6"/>
                  <a:gd name="T14" fmla="*/ 25 w 25"/>
                  <a:gd name="T15" fmla="*/ 1 h 6"/>
                  <a:gd name="T16" fmla="*/ 25 w 2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6">
                    <a:moveTo>
                      <a:pt x="25" y="4"/>
                    </a:moveTo>
                    <a:cubicBezTo>
                      <a:pt x="25" y="5"/>
                      <a:pt x="24" y="6"/>
                      <a:pt x="24" y="6"/>
                    </a:cubicBezTo>
                    <a:cubicBezTo>
                      <a:pt x="2" y="6"/>
                      <a:pt x="2" y="6"/>
                      <a:pt x="2" y="6"/>
                    </a:cubicBezTo>
                    <a:cubicBezTo>
                      <a:pt x="1" y="6"/>
                      <a:pt x="0" y="5"/>
                      <a:pt x="0" y="4"/>
                    </a:cubicBezTo>
                    <a:cubicBezTo>
                      <a:pt x="0" y="1"/>
                      <a:pt x="0" y="1"/>
                      <a:pt x="0" y="1"/>
                    </a:cubicBezTo>
                    <a:cubicBezTo>
                      <a:pt x="0" y="0"/>
                      <a:pt x="1" y="0"/>
                      <a:pt x="2" y="0"/>
                    </a:cubicBezTo>
                    <a:cubicBezTo>
                      <a:pt x="24" y="0"/>
                      <a:pt x="24" y="0"/>
                      <a:pt x="24" y="0"/>
                    </a:cubicBezTo>
                    <a:cubicBezTo>
                      <a:pt x="24" y="0"/>
                      <a:pt x="25" y="0"/>
                      <a:pt x="25" y="1"/>
                    </a:cubicBezTo>
                    <a:lnTo>
                      <a:pt x="2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7"/>
              <p:cNvSpPr>
                <a:spLocks noEditPoints="1"/>
              </p:cNvSpPr>
              <p:nvPr/>
            </p:nvSpPr>
            <p:spPr bwMode="auto">
              <a:xfrm>
                <a:off x="5740400" y="3076575"/>
                <a:ext cx="127000" cy="446087"/>
              </a:xfrm>
              <a:custGeom>
                <a:avLst/>
                <a:gdLst>
                  <a:gd name="T0" fmla="*/ 43 w 45"/>
                  <a:gd name="T1" fmla="*/ 0 h 158"/>
                  <a:gd name="T2" fmla="*/ 1 w 45"/>
                  <a:gd name="T3" fmla="*/ 0 h 158"/>
                  <a:gd name="T4" fmla="*/ 0 w 45"/>
                  <a:gd name="T5" fmla="*/ 1 h 158"/>
                  <a:gd name="T6" fmla="*/ 0 w 45"/>
                  <a:gd name="T7" fmla="*/ 157 h 158"/>
                  <a:gd name="T8" fmla="*/ 1 w 45"/>
                  <a:gd name="T9" fmla="*/ 158 h 158"/>
                  <a:gd name="T10" fmla="*/ 43 w 45"/>
                  <a:gd name="T11" fmla="*/ 158 h 158"/>
                  <a:gd name="T12" fmla="*/ 45 w 45"/>
                  <a:gd name="T13" fmla="*/ 157 h 158"/>
                  <a:gd name="T14" fmla="*/ 45 w 45"/>
                  <a:gd name="T15" fmla="*/ 1 h 158"/>
                  <a:gd name="T16" fmla="*/ 43 w 45"/>
                  <a:gd name="T17" fmla="*/ 0 h 158"/>
                  <a:gd name="T18" fmla="*/ 22 w 45"/>
                  <a:gd name="T19" fmla="*/ 152 h 158"/>
                  <a:gd name="T20" fmla="*/ 11 w 45"/>
                  <a:gd name="T21" fmla="*/ 141 h 158"/>
                  <a:gd name="T22" fmla="*/ 22 w 45"/>
                  <a:gd name="T23" fmla="*/ 131 h 158"/>
                  <a:gd name="T24" fmla="*/ 33 w 45"/>
                  <a:gd name="T25" fmla="*/ 141 h 158"/>
                  <a:gd name="T26" fmla="*/ 22 w 45"/>
                  <a:gd name="T27" fmla="*/ 152 h 158"/>
                  <a:gd name="T28" fmla="*/ 39 w 45"/>
                  <a:gd name="T29" fmla="*/ 88 h 158"/>
                  <a:gd name="T30" fmla="*/ 37 w 45"/>
                  <a:gd name="T31" fmla="*/ 90 h 158"/>
                  <a:gd name="T32" fmla="*/ 8 w 45"/>
                  <a:gd name="T33" fmla="*/ 90 h 158"/>
                  <a:gd name="T34" fmla="*/ 6 w 45"/>
                  <a:gd name="T35" fmla="*/ 88 h 158"/>
                  <a:gd name="T36" fmla="*/ 6 w 45"/>
                  <a:gd name="T37" fmla="*/ 9 h 158"/>
                  <a:gd name="T38" fmla="*/ 8 w 45"/>
                  <a:gd name="T39" fmla="*/ 7 h 158"/>
                  <a:gd name="T40" fmla="*/ 37 w 45"/>
                  <a:gd name="T41" fmla="*/ 7 h 158"/>
                  <a:gd name="T42" fmla="*/ 39 w 45"/>
                  <a:gd name="T43" fmla="*/ 9 h 158"/>
                  <a:gd name="T44" fmla="*/ 39 w 45"/>
                  <a:gd name="T45" fmla="*/ 8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58">
                    <a:moveTo>
                      <a:pt x="43" y="0"/>
                    </a:moveTo>
                    <a:cubicBezTo>
                      <a:pt x="1" y="0"/>
                      <a:pt x="1" y="0"/>
                      <a:pt x="1" y="0"/>
                    </a:cubicBezTo>
                    <a:cubicBezTo>
                      <a:pt x="0" y="0"/>
                      <a:pt x="0" y="0"/>
                      <a:pt x="0" y="1"/>
                    </a:cubicBezTo>
                    <a:cubicBezTo>
                      <a:pt x="0" y="157"/>
                      <a:pt x="0" y="157"/>
                      <a:pt x="0" y="157"/>
                    </a:cubicBezTo>
                    <a:cubicBezTo>
                      <a:pt x="0" y="157"/>
                      <a:pt x="0" y="158"/>
                      <a:pt x="1" y="158"/>
                    </a:cubicBezTo>
                    <a:cubicBezTo>
                      <a:pt x="43" y="158"/>
                      <a:pt x="43" y="158"/>
                      <a:pt x="43" y="158"/>
                    </a:cubicBezTo>
                    <a:cubicBezTo>
                      <a:pt x="44" y="158"/>
                      <a:pt x="45" y="157"/>
                      <a:pt x="45" y="157"/>
                    </a:cubicBezTo>
                    <a:cubicBezTo>
                      <a:pt x="45" y="1"/>
                      <a:pt x="45" y="1"/>
                      <a:pt x="45" y="1"/>
                    </a:cubicBezTo>
                    <a:cubicBezTo>
                      <a:pt x="45" y="0"/>
                      <a:pt x="44" y="0"/>
                      <a:pt x="43" y="0"/>
                    </a:cubicBezTo>
                    <a:close/>
                    <a:moveTo>
                      <a:pt x="22" y="152"/>
                    </a:moveTo>
                    <a:cubicBezTo>
                      <a:pt x="16" y="152"/>
                      <a:pt x="11" y="147"/>
                      <a:pt x="11" y="141"/>
                    </a:cubicBezTo>
                    <a:cubicBezTo>
                      <a:pt x="11" y="135"/>
                      <a:pt x="16" y="131"/>
                      <a:pt x="22" y="131"/>
                    </a:cubicBezTo>
                    <a:cubicBezTo>
                      <a:pt x="28" y="131"/>
                      <a:pt x="33" y="135"/>
                      <a:pt x="33" y="141"/>
                    </a:cubicBezTo>
                    <a:cubicBezTo>
                      <a:pt x="33" y="147"/>
                      <a:pt x="28" y="152"/>
                      <a:pt x="22" y="152"/>
                    </a:cubicBezTo>
                    <a:close/>
                    <a:moveTo>
                      <a:pt x="39" y="88"/>
                    </a:moveTo>
                    <a:cubicBezTo>
                      <a:pt x="39" y="89"/>
                      <a:pt x="38" y="90"/>
                      <a:pt x="37" y="90"/>
                    </a:cubicBezTo>
                    <a:cubicBezTo>
                      <a:pt x="8" y="90"/>
                      <a:pt x="8" y="90"/>
                      <a:pt x="8" y="90"/>
                    </a:cubicBezTo>
                    <a:cubicBezTo>
                      <a:pt x="7" y="90"/>
                      <a:pt x="6" y="89"/>
                      <a:pt x="6" y="88"/>
                    </a:cubicBezTo>
                    <a:cubicBezTo>
                      <a:pt x="6" y="9"/>
                      <a:pt x="6" y="9"/>
                      <a:pt x="6" y="9"/>
                    </a:cubicBezTo>
                    <a:cubicBezTo>
                      <a:pt x="6" y="8"/>
                      <a:pt x="7" y="7"/>
                      <a:pt x="8" y="7"/>
                    </a:cubicBezTo>
                    <a:cubicBezTo>
                      <a:pt x="37" y="7"/>
                      <a:pt x="37" y="7"/>
                      <a:pt x="37" y="7"/>
                    </a:cubicBezTo>
                    <a:cubicBezTo>
                      <a:pt x="38" y="7"/>
                      <a:pt x="39" y="8"/>
                      <a:pt x="39" y="9"/>
                    </a:cubicBezTo>
                    <a:lnTo>
                      <a:pt x="39"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8"/>
              <p:cNvSpPr/>
              <p:nvPr/>
            </p:nvSpPr>
            <p:spPr bwMode="auto">
              <a:xfrm>
                <a:off x="5768975" y="3127375"/>
                <a:ext cx="69850" cy="19050"/>
              </a:xfrm>
              <a:custGeom>
                <a:avLst/>
                <a:gdLst>
                  <a:gd name="T0" fmla="*/ 25 w 25"/>
                  <a:gd name="T1" fmla="*/ 5 h 7"/>
                  <a:gd name="T2" fmla="*/ 23 w 25"/>
                  <a:gd name="T3" fmla="*/ 7 h 7"/>
                  <a:gd name="T4" fmla="*/ 1 w 25"/>
                  <a:gd name="T5" fmla="*/ 7 h 7"/>
                  <a:gd name="T6" fmla="*/ 0 w 25"/>
                  <a:gd name="T7" fmla="*/ 5 h 7"/>
                  <a:gd name="T8" fmla="*/ 0 w 25"/>
                  <a:gd name="T9" fmla="*/ 2 h 7"/>
                  <a:gd name="T10" fmla="*/ 1 w 25"/>
                  <a:gd name="T11" fmla="*/ 0 h 7"/>
                  <a:gd name="T12" fmla="*/ 23 w 25"/>
                  <a:gd name="T13" fmla="*/ 0 h 7"/>
                  <a:gd name="T14" fmla="*/ 25 w 25"/>
                  <a:gd name="T15" fmla="*/ 2 h 7"/>
                  <a:gd name="T16" fmla="*/ 25 w 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25" y="5"/>
                    </a:moveTo>
                    <a:cubicBezTo>
                      <a:pt x="25" y="6"/>
                      <a:pt x="24" y="7"/>
                      <a:pt x="23" y="7"/>
                    </a:cubicBezTo>
                    <a:cubicBezTo>
                      <a:pt x="1" y="7"/>
                      <a:pt x="1" y="7"/>
                      <a:pt x="1" y="7"/>
                    </a:cubicBezTo>
                    <a:cubicBezTo>
                      <a:pt x="0" y="7"/>
                      <a:pt x="0" y="6"/>
                      <a:pt x="0" y="5"/>
                    </a:cubicBezTo>
                    <a:cubicBezTo>
                      <a:pt x="0" y="2"/>
                      <a:pt x="0" y="2"/>
                      <a:pt x="0" y="2"/>
                    </a:cubicBezTo>
                    <a:cubicBezTo>
                      <a:pt x="0" y="1"/>
                      <a:pt x="0" y="0"/>
                      <a:pt x="1" y="0"/>
                    </a:cubicBezTo>
                    <a:cubicBezTo>
                      <a:pt x="23" y="0"/>
                      <a:pt x="23" y="0"/>
                      <a:pt x="23" y="0"/>
                    </a:cubicBezTo>
                    <a:cubicBezTo>
                      <a:pt x="24" y="0"/>
                      <a:pt x="25" y="1"/>
                      <a:pt x="25" y="2"/>
                    </a:cubicBezTo>
                    <a:lnTo>
                      <a:pt x="2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9"/>
              <p:cNvSpPr/>
              <p:nvPr/>
            </p:nvSpPr>
            <p:spPr bwMode="auto">
              <a:xfrm>
                <a:off x="5768975" y="3152775"/>
                <a:ext cx="69850" cy="15875"/>
              </a:xfrm>
              <a:custGeom>
                <a:avLst/>
                <a:gdLst>
                  <a:gd name="T0" fmla="*/ 25 w 25"/>
                  <a:gd name="T1" fmla="*/ 4 h 6"/>
                  <a:gd name="T2" fmla="*/ 23 w 25"/>
                  <a:gd name="T3" fmla="*/ 6 h 6"/>
                  <a:gd name="T4" fmla="*/ 1 w 25"/>
                  <a:gd name="T5" fmla="*/ 6 h 6"/>
                  <a:gd name="T6" fmla="*/ 0 w 25"/>
                  <a:gd name="T7" fmla="*/ 4 h 6"/>
                  <a:gd name="T8" fmla="*/ 0 w 25"/>
                  <a:gd name="T9" fmla="*/ 1 h 6"/>
                  <a:gd name="T10" fmla="*/ 1 w 25"/>
                  <a:gd name="T11" fmla="*/ 0 h 6"/>
                  <a:gd name="T12" fmla="*/ 23 w 25"/>
                  <a:gd name="T13" fmla="*/ 0 h 6"/>
                  <a:gd name="T14" fmla="*/ 25 w 25"/>
                  <a:gd name="T15" fmla="*/ 1 h 6"/>
                  <a:gd name="T16" fmla="*/ 25 w 2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6">
                    <a:moveTo>
                      <a:pt x="25" y="4"/>
                    </a:moveTo>
                    <a:cubicBezTo>
                      <a:pt x="25" y="5"/>
                      <a:pt x="24" y="6"/>
                      <a:pt x="23" y="6"/>
                    </a:cubicBezTo>
                    <a:cubicBezTo>
                      <a:pt x="1" y="6"/>
                      <a:pt x="1" y="6"/>
                      <a:pt x="1" y="6"/>
                    </a:cubicBezTo>
                    <a:cubicBezTo>
                      <a:pt x="1" y="6"/>
                      <a:pt x="0" y="5"/>
                      <a:pt x="0" y="4"/>
                    </a:cubicBezTo>
                    <a:cubicBezTo>
                      <a:pt x="0" y="1"/>
                      <a:pt x="0" y="1"/>
                      <a:pt x="0" y="1"/>
                    </a:cubicBezTo>
                    <a:cubicBezTo>
                      <a:pt x="0" y="0"/>
                      <a:pt x="1" y="0"/>
                      <a:pt x="1" y="0"/>
                    </a:cubicBezTo>
                    <a:cubicBezTo>
                      <a:pt x="23" y="0"/>
                      <a:pt x="23" y="0"/>
                      <a:pt x="23" y="0"/>
                    </a:cubicBezTo>
                    <a:cubicBezTo>
                      <a:pt x="24" y="0"/>
                      <a:pt x="25" y="0"/>
                      <a:pt x="25" y="1"/>
                    </a:cubicBezTo>
                    <a:lnTo>
                      <a:pt x="2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40"/>
              <p:cNvSpPr>
                <a:spLocks noEditPoints="1"/>
              </p:cNvSpPr>
              <p:nvPr/>
            </p:nvSpPr>
            <p:spPr bwMode="auto">
              <a:xfrm>
                <a:off x="5878513" y="3073400"/>
                <a:ext cx="319088" cy="450850"/>
              </a:xfrm>
              <a:custGeom>
                <a:avLst/>
                <a:gdLst>
                  <a:gd name="T0" fmla="*/ 38 w 113"/>
                  <a:gd name="T1" fmla="*/ 0 h 160"/>
                  <a:gd name="T2" fmla="*/ 1 w 113"/>
                  <a:gd name="T3" fmla="*/ 19 h 160"/>
                  <a:gd name="T4" fmla="*/ 0 w 113"/>
                  <a:gd name="T5" fmla="*/ 21 h 160"/>
                  <a:gd name="T6" fmla="*/ 72 w 113"/>
                  <a:gd name="T7" fmla="*/ 159 h 160"/>
                  <a:gd name="T8" fmla="*/ 74 w 113"/>
                  <a:gd name="T9" fmla="*/ 160 h 160"/>
                  <a:gd name="T10" fmla="*/ 112 w 113"/>
                  <a:gd name="T11" fmla="*/ 141 h 160"/>
                  <a:gd name="T12" fmla="*/ 112 w 113"/>
                  <a:gd name="T13" fmla="*/ 139 h 160"/>
                  <a:gd name="T14" fmla="*/ 40 w 113"/>
                  <a:gd name="T15" fmla="*/ 1 h 160"/>
                  <a:gd name="T16" fmla="*/ 38 w 113"/>
                  <a:gd name="T17" fmla="*/ 0 h 160"/>
                  <a:gd name="T18" fmla="*/ 90 w 113"/>
                  <a:gd name="T19" fmla="*/ 145 h 160"/>
                  <a:gd name="T20" fmla="*/ 75 w 113"/>
                  <a:gd name="T21" fmla="*/ 141 h 160"/>
                  <a:gd name="T22" fmla="*/ 80 w 113"/>
                  <a:gd name="T23" fmla="*/ 126 h 160"/>
                  <a:gd name="T24" fmla="*/ 95 w 113"/>
                  <a:gd name="T25" fmla="*/ 131 h 160"/>
                  <a:gd name="T26" fmla="*/ 90 w 113"/>
                  <a:gd name="T27" fmla="*/ 145 h 160"/>
                  <a:gd name="T28" fmla="*/ 75 w 113"/>
                  <a:gd name="T29" fmla="*/ 80 h 160"/>
                  <a:gd name="T30" fmla="*/ 75 w 113"/>
                  <a:gd name="T31" fmla="*/ 83 h 160"/>
                  <a:gd name="T32" fmla="*/ 48 w 113"/>
                  <a:gd name="T33" fmla="*/ 96 h 160"/>
                  <a:gd name="T34" fmla="*/ 46 w 113"/>
                  <a:gd name="T35" fmla="*/ 95 h 160"/>
                  <a:gd name="T36" fmla="*/ 9 w 113"/>
                  <a:gd name="T37" fmla="*/ 25 h 160"/>
                  <a:gd name="T38" fmla="*/ 10 w 113"/>
                  <a:gd name="T39" fmla="*/ 23 h 160"/>
                  <a:gd name="T40" fmla="*/ 36 w 113"/>
                  <a:gd name="T41" fmla="*/ 10 h 160"/>
                  <a:gd name="T42" fmla="*/ 38 w 113"/>
                  <a:gd name="T43" fmla="*/ 10 h 160"/>
                  <a:gd name="T44" fmla="*/ 75 w 113"/>
                  <a:gd name="T4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160">
                    <a:moveTo>
                      <a:pt x="38" y="0"/>
                    </a:moveTo>
                    <a:cubicBezTo>
                      <a:pt x="1" y="19"/>
                      <a:pt x="1" y="19"/>
                      <a:pt x="1" y="19"/>
                    </a:cubicBezTo>
                    <a:cubicBezTo>
                      <a:pt x="0" y="19"/>
                      <a:pt x="0" y="20"/>
                      <a:pt x="0" y="21"/>
                    </a:cubicBezTo>
                    <a:cubicBezTo>
                      <a:pt x="72" y="159"/>
                      <a:pt x="72" y="159"/>
                      <a:pt x="72" y="159"/>
                    </a:cubicBezTo>
                    <a:cubicBezTo>
                      <a:pt x="73" y="160"/>
                      <a:pt x="74" y="160"/>
                      <a:pt x="74" y="160"/>
                    </a:cubicBezTo>
                    <a:cubicBezTo>
                      <a:pt x="112" y="141"/>
                      <a:pt x="112" y="141"/>
                      <a:pt x="112" y="141"/>
                    </a:cubicBezTo>
                    <a:cubicBezTo>
                      <a:pt x="112" y="140"/>
                      <a:pt x="113" y="139"/>
                      <a:pt x="112" y="139"/>
                    </a:cubicBezTo>
                    <a:cubicBezTo>
                      <a:pt x="40" y="1"/>
                      <a:pt x="40" y="1"/>
                      <a:pt x="40" y="1"/>
                    </a:cubicBezTo>
                    <a:cubicBezTo>
                      <a:pt x="40" y="0"/>
                      <a:pt x="39" y="0"/>
                      <a:pt x="38" y="0"/>
                    </a:cubicBezTo>
                    <a:close/>
                    <a:moveTo>
                      <a:pt x="90" y="145"/>
                    </a:moveTo>
                    <a:cubicBezTo>
                      <a:pt x="85" y="148"/>
                      <a:pt x="78" y="146"/>
                      <a:pt x="75" y="141"/>
                    </a:cubicBezTo>
                    <a:cubicBezTo>
                      <a:pt x="73" y="135"/>
                      <a:pt x="75" y="129"/>
                      <a:pt x="80" y="126"/>
                    </a:cubicBezTo>
                    <a:cubicBezTo>
                      <a:pt x="86" y="123"/>
                      <a:pt x="92" y="125"/>
                      <a:pt x="95" y="131"/>
                    </a:cubicBezTo>
                    <a:cubicBezTo>
                      <a:pt x="98" y="136"/>
                      <a:pt x="96" y="142"/>
                      <a:pt x="90" y="145"/>
                    </a:cubicBezTo>
                    <a:close/>
                    <a:moveTo>
                      <a:pt x="75" y="80"/>
                    </a:moveTo>
                    <a:cubicBezTo>
                      <a:pt x="76" y="81"/>
                      <a:pt x="75" y="82"/>
                      <a:pt x="75" y="83"/>
                    </a:cubicBezTo>
                    <a:cubicBezTo>
                      <a:pt x="48" y="96"/>
                      <a:pt x="48" y="96"/>
                      <a:pt x="48" y="96"/>
                    </a:cubicBezTo>
                    <a:cubicBezTo>
                      <a:pt x="47" y="96"/>
                      <a:pt x="47" y="96"/>
                      <a:pt x="46" y="95"/>
                    </a:cubicBezTo>
                    <a:cubicBezTo>
                      <a:pt x="9" y="25"/>
                      <a:pt x="9" y="25"/>
                      <a:pt x="9" y="25"/>
                    </a:cubicBezTo>
                    <a:cubicBezTo>
                      <a:pt x="9" y="24"/>
                      <a:pt x="9" y="23"/>
                      <a:pt x="10" y="23"/>
                    </a:cubicBezTo>
                    <a:cubicBezTo>
                      <a:pt x="36" y="10"/>
                      <a:pt x="36" y="10"/>
                      <a:pt x="36" y="10"/>
                    </a:cubicBezTo>
                    <a:cubicBezTo>
                      <a:pt x="37" y="9"/>
                      <a:pt x="38" y="10"/>
                      <a:pt x="38" y="10"/>
                    </a:cubicBezTo>
                    <a:lnTo>
                      <a:pt x="7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41"/>
              <p:cNvSpPr/>
              <p:nvPr/>
            </p:nvSpPr>
            <p:spPr bwMode="auto">
              <a:xfrm>
                <a:off x="5926138" y="3132138"/>
                <a:ext cx="71438" cy="46037"/>
              </a:xfrm>
              <a:custGeom>
                <a:avLst/>
                <a:gdLst>
                  <a:gd name="T0" fmla="*/ 24 w 25"/>
                  <a:gd name="T1" fmla="*/ 4 h 16"/>
                  <a:gd name="T2" fmla="*/ 24 w 25"/>
                  <a:gd name="T3" fmla="*/ 6 h 16"/>
                  <a:gd name="T4" fmla="*/ 4 w 25"/>
                  <a:gd name="T5" fmla="*/ 15 h 16"/>
                  <a:gd name="T6" fmla="*/ 2 w 25"/>
                  <a:gd name="T7" fmla="*/ 15 h 16"/>
                  <a:gd name="T8" fmla="*/ 1 w 25"/>
                  <a:gd name="T9" fmla="*/ 12 h 16"/>
                  <a:gd name="T10" fmla="*/ 1 w 25"/>
                  <a:gd name="T11" fmla="*/ 10 h 16"/>
                  <a:gd name="T12" fmla="*/ 21 w 25"/>
                  <a:gd name="T13" fmla="*/ 0 h 16"/>
                  <a:gd name="T14" fmla="*/ 23 w 25"/>
                  <a:gd name="T15" fmla="*/ 1 h 16"/>
                  <a:gd name="T16" fmla="*/ 24 w 25"/>
                  <a:gd name="T1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4" y="4"/>
                    </a:moveTo>
                    <a:cubicBezTo>
                      <a:pt x="25" y="4"/>
                      <a:pt x="24" y="5"/>
                      <a:pt x="24" y="6"/>
                    </a:cubicBezTo>
                    <a:cubicBezTo>
                      <a:pt x="4" y="15"/>
                      <a:pt x="4" y="15"/>
                      <a:pt x="4" y="15"/>
                    </a:cubicBezTo>
                    <a:cubicBezTo>
                      <a:pt x="4" y="16"/>
                      <a:pt x="3" y="16"/>
                      <a:pt x="2" y="15"/>
                    </a:cubicBezTo>
                    <a:cubicBezTo>
                      <a:pt x="1" y="12"/>
                      <a:pt x="1" y="12"/>
                      <a:pt x="1" y="12"/>
                    </a:cubicBezTo>
                    <a:cubicBezTo>
                      <a:pt x="0" y="11"/>
                      <a:pt x="1" y="10"/>
                      <a:pt x="1" y="10"/>
                    </a:cubicBezTo>
                    <a:cubicBezTo>
                      <a:pt x="21" y="0"/>
                      <a:pt x="21" y="0"/>
                      <a:pt x="21" y="0"/>
                    </a:cubicBezTo>
                    <a:cubicBezTo>
                      <a:pt x="22" y="0"/>
                      <a:pt x="22" y="0"/>
                      <a:pt x="23" y="1"/>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42"/>
              <p:cNvSpPr/>
              <p:nvPr/>
            </p:nvSpPr>
            <p:spPr bwMode="auto">
              <a:xfrm>
                <a:off x="5937250" y="3152775"/>
                <a:ext cx="71438" cy="44450"/>
              </a:xfrm>
              <a:custGeom>
                <a:avLst/>
                <a:gdLst>
                  <a:gd name="T0" fmla="*/ 24 w 25"/>
                  <a:gd name="T1" fmla="*/ 4 h 16"/>
                  <a:gd name="T2" fmla="*/ 24 w 25"/>
                  <a:gd name="T3" fmla="*/ 6 h 16"/>
                  <a:gd name="T4" fmla="*/ 4 w 25"/>
                  <a:gd name="T5" fmla="*/ 16 h 16"/>
                  <a:gd name="T6" fmla="*/ 2 w 25"/>
                  <a:gd name="T7" fmla="*/ 15 h 16"/>
                  <a:gd name="T8" fmla="*/ 1 w 25"/>
                  <a:gd name="T9" fmla="*/ 12 h 16"/>
                  <a:gd name="T10" fmla="*/ 1 w 25"/>
                  <a:gd name="T11" fmla="*/ 10 h 16"/>
                  <a:gd name="T12" fmla="*/ 21 w 25"/>
                  <a:gd name="T13" fmla="*/ 0 h 16"/>
                  <a:gd name="T14" fmla="*/ 23 w 25"/>
                  <a:gd name="T15" fmla="*/ 1 h 16"/>
                  <a:gd name="T16" fmla="*/ 24 w 25"/>
                  <a:gd name="T1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4" y="4"/>
                    </a:moveTo>
                    <a:cubicBezTo>
                      <a:pt x="25" y="5"/>
                      <a:pt x="24" y="5"/>
                      <a:pt x="24" y="6"/>
                    </a:cubicBezTo>
                    <a:cubicBezTo>
                      <a:pt x="4" y="16"/>
                      <a:pt x="4" y="16"/>
                      <a:pt x="4" y="16"/>
                    </a:cubicBezTo>
                    <a:cubicBezTo>
                      <a:pt x="3" y="16"/>
                      <a:pt x="3" y="16"/>
                      <a:pt x="2" y="15"/>
                    </a:cubicBezTo>
                    <a:cubicBezTo>
                      <a:pt x="1" y="12"/>
                      <a:pt x="1" y="12"/>
                      <a:pt x="1" y="12"/>
                    </a:cubicBezTo>
                    <a:cubicBezTo>
                      <a:pt x="0" y="11"/>
                      <a:pt x="1" y="11"/>
                      <a:pt x="1" y="10"/>
                    </a:cubicBezTo>
                    <a:cubicBezTo>
                      <a:pt x="21" y="0"/>
                      <a:pt x="21" y="0"/>
                      <a:pt x="21" y="0"/>
                    </a:cubicBezTo>
                    <a:cubicBezTo>
                      <a:pt x="22" y="0"/>
                      <a:pt x="22" y="0"/>
                      <a:pt x="23" y="1"/>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09" name="泪滴形 308"/>
          <p:cNvSpPr/>
          <p:nvPr/>
        </p:nvSpPr>
        <p:spPr>
          <a:xfrm rot="18728671">
            <a:off x="7178557" y="3447589"/>
            <a:ext cx="596456" cy="596456"/>
          </a:xfrm>
          <a:prstGeom prst="teardrop">
            <a:avLst>
              <a:gd name="adj" fmla="val 132321"/>
            </a:avLst>
          </a:prstGeom>
          <a:gradFill flip="none" rotWithShape="1">
            <a:gsLst>
              <a:gs pos="17000">
                <a:srgbClr val="FFFFFF"/>
              </a:gs>
              <a:gs pos="70000">
                <a:srgbClr val="FFFFFF">
                  <a:alpha val="0"/>
                </a:srgbClr>
              </a:gs>
            </a:gsLst>
            <a:lin ang="8100000" scaled="1"/>
            <a:tileRect/>
          </a:gradFill>
          <a:ln w="25400">
            <a:solidFill>
              <a:srgbClr val="FFFFFF"/>
            </a:solidFill>
          </a:ln>
          <a:effectLst>
            <a:outerShdw blurRad="203200" dist="203200" dir="8100000" algn="tr">
              <a:srgbClr val="000000">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18A66974-A54C-45CE-889B-2F54CE8C7044}"/>
              </a:ext>
            </a:extLst>
          </p:cNvPr>
          <p:cNvSpPr txBox="1"/>
          <p:nvPr/>
        </p:nvSpPr>
        <p:spPr>
          <a:xfrm>
            <a:off x="4434411" y="2862252"/>
            <a:ext cx="2721429" cy="383767"/>
          </a:xfrm>
          <a:prstGeom prst="rect">
            <a:avLst/>
          </a:prstGeom>
          <a:noFill/>
        </p:spPr>
        <p:txBody>
          <a:bodyPr wrap="square" rtlCol="0">
            <a:spAutoFit/>
          </a:bodyPr>
          <a:lstStyle/>
          <a:p>
            <a:r>
              <a:rPr lang="zh-CN" altLang="en-US" dirty="0"/>
              <a:t>汇报人：邵倩倩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改进方法</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xmlns="" id="{AF14E1BC-B6CA-4B48-827F-C3770311DBBB}"/>
                  </a:ext>
                </a:extLst>
              </p:cNvPr>
              <p:cNvSpPr txBox="1"/>
              <p:nvPr/>
            </p:nvSpPr>
            <p:spPr>
              <a:xfrm>
                <a:off x="846847" y="710356"/>
                <a:ext cx="7483361" cy="4095929"/>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𝑖𝑗</m:t>
                              </m:r>
                            </m:sub>
                          </m:sSub>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𝐻</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num>
                                <m:den>
                                  <m:rad>
                                    <m:radPr>
                                      <m:degHide m:val="on"/>
                                      <m:ctrlPr>
                                        <a:rPr lang="en-US" altLang="zh-CN" i="1" smtClean="0">
                                          <a:latin typeface="Cambria Math" panose="02040503050406030204" pitchFamily="18" charset="0"/>
                                        </a:rPr>
                                      </m:ctrlPr>
                                    </m:radPr>
                                    <m:deg/>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𝑖𝑖</m:t>
                                          </m:r>
                                        </m:sub>
                                      </m:sSub>
                                    </m:e>
                                  </m:rad>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𝐻</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𝑗𝑗</m:t>
                                          </m:r>
                                        </m:sub>
                                      </m:sSub>
                                    </m:e>
                                  </m:rad>
                                </m:den>
                              </m:f>
                              <m:r>
                                <a:rPr lang="en-US" altLang="zh-CN" i="1" smtClean="0">
                                  <a:latin typeface="Cambria Math" panose="02040503050406030204" pitchFamily="18" charset="0"/>
                                </a:rPr>
                                <m:t>‖</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𝑡𝑟𝑎𝑐𝑒</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𝐻𝑋𝐿</m:t>
                              </m:r>
                              <m:sSup>
                                <m:sSupPr>
                                  <m:ctrlPr>
                                    <a:rPr lang="zh-CN" altLang="en-US"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𝑇</m:t>
                                  </m:r>
                                </m:sup>
                              </m:sSup>
                              <m:sSup>
                                <m:sSupPr>
                                  <m:ctrlPr>
                                    <a:rPr lang="zh-CN" altLang="en-US"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e>
                          </m:d>
                        </m:e>
                      </m:nary>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𝐻</m:t>
                          </m:r>
                        </m:e>
                      </m:d>
                    </m:oMath>
                  </m:oMathPara>
                </a14:m>
                <a:endParaRPr lang="en-US" altLang="zh-CN" b="0" i="1" dirty="0">
                  <a:latin typeface="Cambria Math" panose="02040503050406030204" pitchFamily="18" charset="0"/>
                  <a:ea typeface="Cambria Math" panose="02040503050406030204" pitchFamily="18" charset="0"/>
                </a:endParaRPr>
              </a:p>
              <a:p>
                <a:pPr>
                  <a:lnSpc>
                    <a:spcPct val="150000"/>
                  </a:lnSpc>
                </a:pPr>
                <a:r>
                  <a:rPr lang="zh-CN" altLang="en-US" i="1" dirty="0">
                    <a:latin typeface="+mn-ea"/>
                    <a:ea typeface="+mn-ea"/>
                  </a:rPr>
                  <a:t>其中，如果样本 </a:t>
                </a:r>
                <a14:m>
                  <m:oMath xmlns:m="http://schemas.openxmlformats.org/officeDocument/2006/math">
                    <m:sSub>
                      <m:sSubPr>
                        <m:ctrlPr>
                          <a:rPr lang="en-US" altLang="zh-CN"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 </m:t>
                        </m:r>
                        <m:r>
                          <m:rPr>
                            <m:sty m:val="p"/>
                          </m:rPr>
                          <a:rPr lang="en-US" altLang="zh-CN" i="1">
                            <a:latin typeface="Cambria Math" panose="02040503050406030204" pitchFamily="18" charset="0"/>
                            <a:ea typeface="+mn-ea"/>
                          </a:rPr>
                          <m:t>x</m:t>
                        </m:r>
                      </m:e>
                      <m:sub>
                        <m:r>
                          <a:rPr lang="en-US" altLang="zh-CN" b="0" i="1" smtClean="0">
                            <a:latin typeface="Cambria Math" panose="02040503050406030204" pitchFamily="18" charset="0"/>
                            <a:ea typeface="+mn-ea"/>
                          </a:rPr>
                          <m:t>𝑖</m:t>
                        </m:r>
                      </m:sub>
                    </m:sSub>
                  </m:oMath>
                </a14:m>
                <a:r>
                  <a:rPr lang="en-US" altLang="zh-CN" b="0" i="1" dirty="0">
                    <a:latin typeface="+mn-ea"/>
                    <a:ea typeface="+mn-ea"/>
                  </a:rPr>
                  <a:t> </a:t>
                </a:r>
                <a:r>
                  <a:rPr lang="zh-CN" altLang="en-US" b="0" i="1" dirty="0">
                    <a:latin typeface="+mn-ea"/>
                    <a:ea typeface="+mn-ea"/>
                  </a:rPr>
                  <a:t>是样本 </a:t>
                </a:r>
                <a14:m>
                  <m:oMath xmlns:m="http://schemas.openxmlformats.org/officeDocument/2006/math">
                    <m:sSub>
                      <m:sSubPr>
                        <m:ctrlPr>
                          <a:rPr lang="en-US" altLang="zh-CN" b="0" i="1" smtClean="0">
                            <a:latin typeface="Cambria Math" panose="02040503050406030204" pitchFamily="18" charset="0"/>
                            <a:ea typeface="+mn-ea"/>
                          </a:rPr>
                        </m:ctrlPr>
                      </m:sSubPr>
                      <m:e>
                        <m:r>
                          <a:rPr lang="en-US" altLang="zh-CN" b="0" i="1" smtClean="0">
                            <a:latin typeface="Cambria Math" panose="02040503050406030204" pitchFamily="18" charset="0"/>
                            <a:ea typeface="+mn-ea"/>
                          </a:rPr>
                          <m:t> </m:t>
                        </m:r>
                        <m:r>
                          <m:rPr>
                            <m:sty m:val="p"/>
                          </m:rPr>
                          <a:rPr lang="en-US" altLang="zh-CN" i="1">
                            <a:latin typeface="Cambria Math" panose="02040503050406030204" pitchFamily="18" charset="0"/>
                            <a:ea typeface="+mn-ea"/>
                          </a:rPr>
                          <m:t>x</m:t>
                        </m:r>
                      </m:e>
                      <m:sub>
                        <m:r>
                          <a:rPr lang="en-US" altLang="zh-CN" b="0" i="1" smtClean="0">
                            <a:latin typeface="Cambria Math" panose="02040503050406030204" pitchFamily="18" charset="0"/>
                            <a:ea typeface="+mn-ea"/>
                          </a:rPr>
                          <m:t>𝑗</m:t>
                        </m:r>
                      </m:sub>
                    </m:sSub>
                  </m:oMath>
                </a14:m>
                <a:r>
                  <a:rPr lang="zh-CN" altLang="en-US" b="0" i="1" dirty="0">
                    <a:latin typeface="+mn-ea"/>
                    <a:ea typeface="+mn-ea"/>
                  </a:rPr>
                  <a:t>的近邻或者 </a:t>
                </a:r>
                <a14:m>
                  <m:oMath xmlns:m="http://schemas.openxmlformats.org/officeDocument/2006/math">
                    <m:sSub>
                      <m:sSubPr>
                        <m:ctrlPr>
                          <a:rPr lang="en-US" altLang="zh-CN" i="1">
                            <a:latin typeface="Cambria Math" panose="02040503050406030204" pitchFamily="18" charset="0"/>
                            <a:ea typeface="+mn-ea"/>
                          </a:rPr>
                        </m:ctrlPr>
                      </m:sSubPr>
                      <m:e>
                        <m:r>
                          <a:rPr lang="en-US" altLang="zh-CN" i="1">
                            <a:latin typeface="Cambria Math" panose="02040503050406030204" pitchFamily="18" charset="0"/>
                            <a:ea typeface="+mn-ea"/>
                          </a:rPr>
                          <m:t> </m:t>
                        </m:r>
                        <m:r>
                          <m:rPr>
                            <m:sty m:val="p"/>
                          </m:rPr>
                          <a:rPr lang="en-US" altLang="zh-CN" i="1">
                            <a:latin typeface="Cambria Math" panose="02040503050406030204" pitchFamily="18" charset="0"/>
                            <a:ea typeface="+mn-ea"/>
                          </a:rPr>
                          <m:t>x</m:t>
                        </m:r>
                      </m:e>
                      <m:sub>
                        <m:r>
                          <a:rPr lang="en-US" altLang="zh-CN" i="1">
                            <a:latin typeface="Cambria Math" panose="02040503050406030204" pitchFamily="18" charset="0"/>
                            <a:ea typeface="+mn-ea"/>
                          </a:rPr>
                          <m:t>𝑗</m:t>
                        </m:r>
                      </m:sub>
                    </m:sSub>
                  </m:oMath>
                </a14:m>
                <a:r>
                  <a:rPr lang="en-US" altLang="zh-CN" b="0" i="1" dirty="0">
                    <a:latin typeface="+mn-ea"/>
                    <a:ea typeface="+mn-ea"/>
                  </a:rPr>
                  <a:t> </a:t>
                </a:r>
                <a:r>
                  <a:rPr lang="zh-CN" altLang="en-US" b="0" i="1" dirty="0">
                    <a:latin typeface="+mn-ea"/>
                    <a:ea typeface="+mn-ea"/>
                  </a:rPr>
                  <a:t>是</a:t>
                </a:r>
                <a14:m>
                  <m:oMath xmlns:m="http://schemas.openxmlformats.org/officeDocument/2006/math">
                    <m:sSub>
                      <m:sSubPr>
                        <m:ctrlPr>
                          <a:rPr lang="en-US" altLang="zh-CN" i="1">
                            <a:latin typeface="Cambria Math" panose="02040503050406030204" pitchFamily="18" charset="0"/>
                            <a:ea typeface="+mn-ea"/>
                          </a:rPr>
                        </m:ctrlPr>
                      </m:sSubPr>
                      <m:e>
                        <m:r>
                          <a:rPr lang="en-US" altLang="zh-CN" b="0" i="1" smtClean="0">
                            <a:latin typeface="Cambria Math" panose="02040503050406030204" pitchFamily="18" charset="0"/>
                            <a:ea typeface="+mn-ea"/>
                          </a:rPr>
                          <m:t> </m:t>
                        </m:r>
                        <m:r>
                          <a:rPr lang="en-US" altLang="zh-CN" i="1">
                            <a:latin typeface="Cambria Math" panose="02040503050406030204" pitchFamily="18" charset="0"/>
                            <a:ea typeface="+mn-ea"/>
                          </a:rPr>
                          <m:t> </m:t>
                        </m:r>
                        <m:r>
                          <m:rPr>
                            <m:sty m:val="p"/>
                          </m:rPr>
                          <a:rPr lang="en-US" altLang="zh-CN" i="1">
                            <a:latin typeface="Cambria Math" panose="02040503050406030204" pitchFamily="18" charset="0"/>
                            <a:ea typeface="+mn-ea"/>
                          </a:rPr>
                          <m:t>x</m:t>
                        </m:r>
                      </m:e>
                      <m:sub>
                        <m:r>
                          <a:rPr lang="en-US" altLang="zh-CN" i="1">
                            <a:latin typeface="Cambria Math" panose="02040503050406030204" pitchFamily="18" charset="0"/>
                            <a:ea typeface="+mn-ea"/>
                          </a:rPr>
                          <m:t>𝑖</m:t>
                        </m:r>
                      </m:sub>
                    </m:sSub>
                  </m:oMath>
                </a14:m>
                <a:r>
                  <a:rPr lang="en-US" altLang="zh-CN" i="1" dirty="0">
                    <a:latin typeface="+mn-ea"/>
                    <a:ea typeface="+mn-ea"/>
                  </a:rPr>
                  <a:t> </a:t>
                </a:r>
                <a:r>
                  <a:rPr lang="zh-CN" altLang="en-US" i="1" dirty="0">
                    <a:latin typeface="+mn-ea"/>
                    <a:ea typeface="+mn-ea"/>
                  </a:rPr>
                  <a:t>的近邻</a:t>
                </a:r>
                <a:endParaRPr lang="en-US" altLang="zh-CN" b="0" i="1" dirty="0">
                  <a:latin typeface="+mn-ea"/>
                  <a:ea typeface="+mn-ea"/>
                </a:endParaRPr>
              </a:p>
              <a:p>
                <a:pPr>
                  <a:lnSpc>
                    <a:spcPct val="15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𝑒𝑥𝑝</m:t>
                    </m:r>
                    <m:d>
                      <m:dPr>
                        <m:ctrlPr>
                          <a:rPr lang="en-US" altLang="zh-CN" b="0" i="1" smtClean="0">
                            <a:latin typeface="Cambria Math" panose="02040503050406030204" pitchFamily="18" charset="0"/>
                            <a:ea typeface="Cambria Math" panose="02040503050406030204" pitchFamily="18" charset="0"/>
                          </a:rPr>
                        </m:ctrlPr>
                      </m:dPr>
                      <m:e>
                        <m:f>
                          <m:fPr>
                            <m:ctrlPr>
                              <a:rPr lang="en-US" altLang="zh-CN" b="0"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num>
                          <m:den>
                            <m:sSup>
                              <m:sSupPr>
                                <m:ctrlPr>
                                  <a:rPr lang="en-US" altLang="zh-CN" b="0" i="1" smtClean="0">
                                    <a:latin typeface="Cambria Math" panose="02040503050406030204" pitchFamily="18" charset="0"/>
                                    <a:ea typeface="Cambria Math" panose="02040503050406030204" pitchFamily="18" charset="0"/>
                                  </a:rPr>
                                </m:ctrlPr>
                              </m:sSupPr>
                              <m:e>
                                <m:r>
                                  <a:rPr lang="zh-CN" altLang="en-US" b="0" i="1" smtClean="0">
                                    <a:latin typeface="Cambria Math" panose="02040503050406030204" pitchFamily="18" charset="0"/>
                                    <a:ea typeface="Cambria Math" panose="02040503050406030204" pitchFamily="18" charset="0"/>
                                  </a:rPr>
                                  <m:t>𝜎</m:t>
                                </m:r>
                              </m:e>
                              <m:sup>
                                <m:r>
                                  <a:rPr lang="en-US" altLang="zh-CN" b="0" i="1" smtClean="0">
                                    <a:latin typeface="Cambria Math" panose="02040503050406030204" pitchFamily="18" charset="0"/>
                                    <a:ea typeface="Cambria Math" panose="02040503050406030204" pitchFamily="18" charset="0"/>
                                  </a:rPr>
                                  <m:t>2</m:t>
                                </m:r>
                              </m:sup>
                            </m:sSup>
                          </m:den>
                        </m:f>
                      </m:e>
                    </m:d>
                    <m:r>
                      <a:rPr lang="en-US" altLang="zh-CN" b="0" i="0" smtClean="0">
                        <a:latin typeface="Cambria Math" panose="02040503050406030204" pitchFamily="18" charset="0"/>
                        <a:ea typeface="Cambria Math" panose="02040503050406030204" pitchFamily="18" charset="0"/>
                      </a:rPr>
                      <m:t> </m:t>
                    </m:r>
                  </m:oMath>
                </a14:m>
                <a:r>
                  <a:rPr lang="en-US" altLang="zh-CN" b="0" i="0"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𝑖𝑖</m:t>
                        </m:r>
                      </m:sub>
                    </m:sSub>
                    <m:r>
                      <a:rPr lang="en-US" altLang="zh-CN" i="1" smtClean="0">
                        <a:latin typeface="Cambria Math" panose="02040503050406030204" pitchFamily="18" charset="0"/>
                        <a:ea typeface="Cambria Math" panose="02040503050406030204" pitchFamily="18" charset="0"/>
                      </a:rPr>
                      <m:t>=</m:t>
                    </m:r>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𝑖𝑗</m:t>
                            </m:r>
                          </m:sub>
                        </m:sSub>
                      </m:e>
                    </m:nary>
                  </m:oMath>
                </a14:m>
                <a:r>
                  <a:rPr lang="zh-CN" altLang="en-US" b="0" dirty="0">
                    <a:latin typeface="Cambria Math" panose="02040503050406030204" pitchFamily="18" charset="0"/>
                    <a:ea typeface="Cambria Math" panose="02040503050406030204" pitchFamily="18" charset="0"/>
                  </a:rPr>
                  <a:t>，</a:t>
                </a:r>
                <a:r>
                  <a:rPr lang="en-US" altLang="zh-CN" b="0" dirty="0">
                    <a:latin typeface="Cambria Math" panose="02040503050406030204" pitchFamily="18" charset="0"/>
                    <a:ea typeface="Cambria Math" panose="02040503050406030204" pitchFamily="18" charset="0"/>
                  </a:rPr>
                  <a:t>L</a:t>
                </a:r>
                <a:r>
                  <a:rPr lang="zh-CN" altLang="en-US" b="0" dirty="0">
                    <a:latin typeface="Cambria Math" panose="02040503050406030204" pitchFamily="18" charset="0"/>
                    <a:ea typeface="Cambria Math" panose="02040503050406030204" pitchFamily="18" charset="0"/>
                  </a:rPr>
                  <a:t>采用的是对称归一化形式</a:t>
                </a:r>
                <a:endParaRPr lang="en-US" altLang="zh-CN" b="0" dirty="0">
                  <a:latin typeface="Cambria Math" panose="02040503050406030204" pitchFamily="18" charset="0"/>
                  <a:ea typeface="Cambria Math" panose="02040503050406030204" pitchFamily="18" charset="0"/>
                </a:endParaRPr>
              </a:p>
              <a:p>
                <a:pPr>
                  <a:lnSpc>
                    <a:spcPct val="150000"/>
                  </a:lnSpc>
                </a:pPr>
                <a:endParaRPr lang="en-US" altLang="zh-CN" dirty="0"/>
              </a:p>
              <a:p>
                <a:pPr>
                  <a:lnSpc>
                    <a:spcPct val="150000"/>
                  </a:lnSpc>
                </a:pPr>
                <a:r>
                  <a:rPr lang="en-US" altLang="zh-CN" dirty="0"/>
                  <a:t>Objective function: </a:t>
                </a:r>
                <a14:m>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𝜆</m:t>
                    </m:r>
                    <m:r>
                      <a:rPr lang="en-US" altLang="zh-CN" b="0" i="1" dirty="0" smtClean="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𝐻</m:t>
                        </m:r>
                      </m:e>
                    </m:d>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𝛾</m:t>
                    </m:r>
                    <m:r>
                      <a:rPr lang="zh-CN" altLang="en-US" i="1" dirty="0">
                        <a:latin typeface="Cambria Math" panose="02040503050406030204" pitchFamily="18" charset="0"/>
                      </a:rPr>
                      <m:t>𝛺</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𝑊</m:t>
                        </m:r>
                      </m:e>
                    </m:d>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d>
                      <m:dPr>
                        <m:ctrlPr>
                          <a:rPr lang="en-US" altLang="zh-CN" i="1" dirty="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m:t>
                            </m:r>
                            <m:r>
                              <a:rPr lang="en-US" altLang="zh-CN" i="1" dirty="0">
                                <a:latin typeface="Cambria Math" panose="02040503050406030204" pitchFamily="18" charset="0"/>
                              </a:rPr>
                              <m:t>𝑊</m:t>
                            </m:r>
                            <m:r>
                              <a:rPr lang="en-US" altLang="zh-CN" i="1" dirty="0">
                                <a:latin typeface="Cambria Math" panose="02040503050406030204" pitchFamily="18" charset="0"/>
                              </a:rPr>
                              <m:t>‖</m:t>
                            </m:r>
                          </m:e>
                          <m:sub>
                            <m:r>
                              <a:rPr lang="en-US" altLang="zh-CN" i="1" dirty="0">
                                <a:latin typeface="Cambria Math" panose="02040503050406030204" pitchFamily="18" charset="0"/>
                              </a:rPr>
                              <m:t>𝐹</m:t>
                            </m:r>
                          </m:sub>
                          <m:sup>
                            <m:r>
                              <a:rPr lang="en-US" altLang="zh-CN" i="1" dirty="0">
                                <a:latin typeface="Cambria Math" panose="02040503050406030204" pitchFamily="18" charset="0"/>
                              </a:rPr>
                              <m:t>2</m:t>
                            </m:r>
                          </m:sup>
                        </m:sSubSup>
                        <m:r>
                          <a:rPr lang="en-US" altLang="zh-CN" i="1" dirty="0">
                            <a:latin typeface="Cambria Math" panose="02040503050406030204" pitchFamily="18" charset="0"/>
                            <a:ea typeface="Cambria Math" panose="02040503050406030204" pitchFamily="18" charset="0"/>
                          </a:rPr>
                          <m:t>+</m:t>
                        </m:r>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𝐻</m:t>
                            </m:r>
                            <m:r>
                              <a:rPr lang="en-US" altLang="zh-CN" i="1" dirty="0">
                                <a:latin typeface="Cambria Math" panose="02040503050406030204" pitchFamily="18" charset="0"/>
                                <a:ea typeface="Cambria Math" panose="02040503050406030204" pitchFamily="18" charset="0"/>
                              </a:rPr>
                              <m:t>‖</m:t>
                            </m:r>
                          </m:e>
                          <m:sub>
                            <m:r>
                              <a:rPr lang="en-US" altLang="zh-CN" i="1" dirty="0">
                                <a:latin typeface="Cambria Math" panose="02040503050406030204" pitchFamily="18" charset="0"/>
                                <a:ea typeface="Cambria Math" panose="02040503050406030204" pitchFamily="18" charset="0"/>
                              </a:rPr>
                              <m:t>𝐹</m:t>
                            </m:r>
                          </m:sub>
                          <m:sup>
                            <m:r>
                              <a:rPr lang="en-US" altLang="zh-CN" i="1" dirty="0">
                                <a:latin typeface="Cambria Math" panose="02040503050406030204" pitchFamily="18" charset="0"/>
                                <a:ea typeface="Cambria Math" panose="02040503050406030204" pitchFamily="18" charset="0"/>
                              </a:rPr>
                              <m:t>2</m:t>
                            </m:r>
                          </m:sup>
                        </m:sSubSup>
                      </m:e>
                    </m:d>
                  </m:oMath>
                </a14:m>
                <a:endParaRPr lang="zh-CN" altLang="en-US" dirty="0"/>
              </a:p>
              <a:p>
                <a:pPr>
                  <a:lnSpc>
                    <a:spcPct val="150000"/>
                  </a:lnSpc>
                </a:pPr>
                <a:endParaRPr lang="en-US" altLang="zh-CN" dirty="0"/>
              </a:p>
              <a:p>
                <a:pPr>
                  <a:lnSpc>
                    <a:spcPct val="150000"/>
                  </a:lnSpc>
                </a:pPr>
                <a:endParaRPr lang="zh-CN" altLang="en-US" dirty="0"/>
              </a:p>
            </p:txBody>
          </p:sp>
        </mc:Choice>
        <mc:Fallback xmlns="">
          <p:sp>
            <p:nvSpPr>
              <p:cNvPr id="5" name="文本框 4">
                <a:extLst>
                  <a:ext uri="{FF2B5EF4-FFF2-40B4-BE49-F238E27FC236}">
                    <a16:creationId xmlns:a16="http://schemas.microsoft.com/office/drawing/2014/main" id="{AF14E1BC-B6CA-4B48-827F-C3770311DBBB}"/>
                  </a:ext>
                </a:extLst>
              </p:cNvPr>
              <p:cNvSpPr txBox="1">
                <a:spLocks noRot="1" noChangeAspect="1" noMove="1" noResize="1" noEditPoints="1" noAdjustHandles="1" noChangeArrowheads="1" noChangeShapeType="1" noTextEdit="1"/>
              </p:cNvSpPr>
              <p:nvPr/>
            </p:nvSpPr>
            <p:spPr>
              <a:xfrm>
                <a:off x="846847" y="710356"/>
                <a:ext cx="7483361" cy="4095929"/>
              </a:xfrm>
              <a:prstGeom prst="rect">
                <a:avLst/>
              </a:prstGeom>
              <a:blipFill>
                <a:blip r:embed="rId2"/>
                <a:stretch>
                  <a:fillRect l="-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0794897"/>
      </p:ext>
    </p:extLst>
  </p:cSld>
  <p:clrMapOvr>
    <a:masterClrMapping/>
  </p:clrMapOvr>
  <p:transition advClick="0" advTm="3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xmlns="" id="{925C97D0-6115-4ECE-90DA-C79C6CAFB844}"/>
              </a:ext>
            </a:extLst>
          </p:cNvPr>
          <p:cNvSpPr txBox="1"/>
          <p:nvPr/>
        </p:nvSpPr>
        <p:spPr>
          <a:xfrm>
            <a:off x="999460" y="735352"/>
            <a:ext cx="7330748" cy="2862322"/>
          </a:xfrm>
          <a:prstGeom prst="rect">
            <a:avLst/>
          </a:prstGeom>
          <a:noFill/>
        </p:spPr>
        <p:txBody>
          <a:bodyPr wrap="square" rtlCol="0">
            <a:spAutoFit/>
          </a:bodyPr>
          <a:lstStyle/>
          <a:p>
            <a:pPr>
              <a:lnSpc>
                <a:spcPct val="150000"/>
              </a:lnSpc>
            </a:pPr>
            <a:r>
              <a:rPr lang="en-US" altLang="zh-CN" dirty="0"/>
              <a:t>1</a:t>
            </a:r>
            <a:r>
              <a:rPr lang="zh-CN" altLang="en-US" dirty="0"/>
              <a:t>、数据库</a:t>
            </a:r>
            <a:r>
              <a:rPr lang="en-US" altLang="zh-CN" dirty="0"/>
              <a:t>:</a:t>
            </a:r>
          </a:p>
          <a:p>
            <a:pPr>
              <a:lnSpc>
                <a:spcPct val="150000"/>
              </a:lnSpc>
            </a:pPr>
            <a:r>
              <a:rPr lang="en-US" altLang="zh-CN" dirty="0"/>
              <a:t>Corel5k:</a:t>
            </a:r>
            <a:r>
              <a:rPr lang="zh-CN" altLang="en-US" dirty="0"/>
              <a:t>共有</a:t>
            </a:r>
            <a:r>
              <a:rPr lang="en-US" altLang="zh-CN" dirty="0"/>
              <a:t>4999</a:t>
            </a:r>
            <a:r>
              <a:rPr lang="zh-CN" altLang="en-US" dirty="0"/>
              <a:t>张图片，训练集图片数为</a:t>
            </a:r>
            <a:r>
              <a:rPr lang="en-US" altLang="zh-CN" dirty="0"/>
              <a:t>4500</a:t>
            </a:r>
            <a:r>
              <a:rPr lang="zh-CN" altLang="en-US" dirty="0"/>
              <a:t>，测试集图片数为</a:t>
            </a:r>
            <a:r>
              <a:rPr lang="en-US" altLang="zh-CN" dirty="0"/>
              <a:t>499</a:t>
            </a:r>
            <a:r>
              <a:rPr lang="zh-CN" altLang="en-US" dirty="0"/>
              <a:t>，将训练集中标签个数小于</a:t>
            </a:r>
            <a:r>
              <a:rPr lang="en-US" altLang="zh-CN" dirty="0"/>
              <a:t>2</a:t>
            </a:r>
            <a:r>
              <a:rPr lang="zh-CN" altLang="en-US" dirty="0"/>
              <a:t>个的图片删除。</a:t>
            </a:r>
            <a:endParaRPr lang="en-US" altLang="zh-CN" dirty="0"/>
          </a:p>
          <a:p>
            <a:pPr>
              <a:lnSpc>
                <a:spcPct val="150000"/>
              </a:lnSpc>
            </a:pPr>
            <a:r>
              <a:rPr lang="en-US" altLang="zh-CN" dirty="0"/>
              <a:t>ESP Game</a:t>
            </a:r>
            <a:r>
              <a:rPr lang="zh-CN" altLang="en-US" dirty="0"/>
              <a:t>：共有</a:t>
            </a:r>
            <a:r>
              <a:rPr lang="en-US" altLang="zh-CN" dirty="0"/>
              <a:t>20770</a:t>
            </a:r>
            <a:r>
              <a:rPr lang="zh-CN" altLang="en-US" dirty="0"/>
              <a:t>张网络图片，训练集图片</a:t>
            </a:r>
            <a:r>
              <a:rPr lang="en-US" altLang="zh-CN" dirty="0"/>
              <a:t>18689</a:t>
            </a:r>
            <a:r>
              <a:rPr lang="zh-CN" altLang="en-US" dirty="0"/>
              <a:t>，测试集</a:t>
            </a:r>
            <a:r>
              <a:rPr lang="en-US" altLang="zh-CN" dirty="0"/>
              <a:t>2081</a:t>
            </a:r>
            <a:r>
              <a:rPr lang="zh-CN" altLang="en-US" dirty="0"/>
              <a:t>张图片，将训练集中标签个数小于</a:t>
            </a:r>
            <a:r>
              <a:rPr lang="en-US" altLang="zh-CN" dirty="0"/>
              <a:t>2</a:t>
            </a:r>
            <a:r>
              <a:rPr lang="zh-CN" altLang="en-US" dirty="0"/>
              <a:t>个的图片删除，同时从测试集中随机取</a:t>
            </a:r>
            <a:r>
              <a:rPr lang="en-US" altLang="zh-CN" dirty="0"/>
              <a:t>500</a:t>
            </a:r>
            <a:r>
              <a:rPr lang="zh-CN" altLang="en-US" dirty="0"/>
              <a:t>张作为测试图片。</a:t>
            </a:r>
            <a:endParaRPr lang="en-US" altLang="zh-CN" dirty="0"/>
          </a:p>
          <a:p>
            <a:endParaRPr lang="zh-CN" altLang="en-US" dirty="0"/>
          </a:p>
        </p:txBody>
      </p:sp>
      <p:graphicFrame>
        <p:nvGraphicFramePr>
          <p:cNvPr id="8" name="对象 7">
            <a:extLst>
              <a:ext uri="{FF2B5EF4-FFF2-40B4-BE49-F238E27FC236}">
                <a16:creationId xmlns:a16="http://schemas.microsoft.com/office/drawing/2014/main" xmlns="" id="{2B9EFA46-EE1A-41E2-B7AC-716EDA810996}"/>
              </a:ext>
            </a:extLst>
          </p:cNvPr>
          <p:cNvGraphicFramePr>
            <a:graphicFrameLocks noChangeAspect="1"/>
          </p:cNvGraphicFramePr>
          <p:nvPr>
            <p:extLst>
              <p:ext uri="{D42A27DB-BD31-4B8C-83A1-F6EECF244321}">
                <p14:modId xmlns:p14="http://schemas.microsoft.com/office/powerpoint/2010/main" val="2392824098"/>
              </p:ext>
            </p:extLst>
          </p:nvPr>
        </p:nvGraphicFramePr>
        <p:xfrm>
          <a:off x="1782468" y="3285460"/>
          <a:ext cx="5079077" cy="1484313"/>
        </p:xfrm>
        <a:graphic>
          <a:graphicData uri="http://schemas.openxmlformats.org/presentationml/2006/ole">
            <mc:AlternateContent xmlns:mc="http://schemas.openxmlformats.org/markup-compatibility/2006">
              <mc:Choice xmlns:v="urn:schemas-microsoft-com:vml" Requires="v">
                <p:oleObj spid="_x0000_s1064" name="Worksheet" r:id="rId4" imgW="2453569" imgH="708849" progId="Excel.Sheet.12">
                  <p:embed/>
                </p:oleObj>
              </mc:Choice>
              <mc:Fallback>
                <p:oleObj name="Worksheet" r:id="rId4" imgW="2453569" imgH="708849" progId="Excel.Sheet.12">
                  <p:embed/>
                  <p:pic>
                    <p:nvPicPr>
                      <p:cNvPr id="0" name=""/>
                      <p:cNvPicPr/>
                      <p:nvPr/>
                    </p:nvPicPr>
                    <p:blipFill>
                      <a:blip r:embed="rId5"/>
                      <a:stretch>
                        <a:fillRect/>
                      </a:stretch>
                    </p:blipFill>
                    <p:spPr>
                      <a:xfrm>
                        <a:off x="1782468" y="3285460"/>
                        <a:ext cx="5079077" cy="1484313"/>
                      </a:xfrm>
                      <a:prstGeom prst="rect">
                        <a:avLst/>
                      </a:prstGeom>
                    </p:spPr>
                  </p:pic>
                </p:oleObj>
              </mc:Fallback>
            </mc:AlternateContent>
          </a:graphicData>
        </a:graphic>
      </p:graphicFrame>
    </p:spTree>
    <p:extLst>
      <p:ext uri="{BB962C8B-B14F-4D97-AF65-F5344CB8AC3E}">
        <p14:creationId xmlns:p14="http://schemas.microsoft.com/office/powerpoint/2010/main" val="2126550268"/>
      </p:ext>
    </p:extLst>
  </p:cSld>
  <p:clrMapOvr>
    <a:masterClrMapping/>
  </p:clrMapOvr>
  <p:transition advClick="0" advTm="3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F0575D0E-6F75-417E-95F3-370BA1248D4C}"/>
                  </a:ext>
                </a:extLst>
              </p:cNvPr>
              <p:cNvSpPr txBox="1"/>
              <p:nvPr/>
            </p:nvSpPr>
            <p:spPr>
              <a:xfrm>
                <a:off x="423267" y="785089"/>
                <a:ext cx="8710885" cy="4518866"/>
              </a:xfrm>
              <a:prstGeom prst="rect">
                <a:avLst/>
              </a:prstGeom>
              <a:noFill/>
            </p:spPr>
            <p:txBody>
              <a:bodyPr wrap="square" rtlCol="0">
                <a:spAutoFit/>
              </a:bodyPr>
              <a:lstStyle/>
              <a:p>
                <a:pPr>
                  <a:lnSpc>
                    <a:spcPct val="150000"/>
                  </a:lnSpc>
                </a:pPr>
                <a:r>
                  <a:rPr lang="en-US" altLang="zh-CN" dirty="0"/>
                  <a:t>2</a:t>
                </a:r>
                <a:r>
                  <a:rPr lang="zh-CN" altLang="en-US" dirty="0"/>
                  <a:t>、实验结果：</a:t>
                </a:r>
                <a:endParaRPr lang="en-US" altLang="zh-CN" dirty="0"/>
              </a:p>
              <a:p>
                <a:pPr>
                  <a:lnSpc>
                    <a:spcPct val="150000"/>
                  </a:lnSpc>
                </a:pPr>
                <a:r>
                  <a:rPr lang="en-US" altLang="zh-CN" dirty="0"/>
                  <a:t>         </a:t>
                </a:r>
                <a:r>
                  <a:rPr lang="el-GR" altLang="zh-CN" dirty="0"/>
                  <a:t>ρ</a:t>
                </a:r>
                <a:r>
                  <a:rPr lang="zh-CN" altLang="en-US" dirty="0"/>
                  <a:t>为训练集标签的缺失率，选取</a:t>
                </a:r>
                <a:r>
                  <a:rPr lang="en-US" altLang="zh-CN" dirty="0"/>
                  <a:t>Y</a:t>
                </a:r>
                <a:r>
                  <a:rPr lang="zh-CN" altLang="en-US" dirty="0"/>
                  <a:t>中每个样本得分最多的前五个作为最终的预测标签。</a:t>
                </a:r>
                <a:endParaRPr lang="en-US" altLang="zh-CN" dirty="0"/>
              </a:p>
              <a:p>
                <a:pPr>
                  <a:lnSpc>
                    <a:spcPct val="150000"/>
                  </a:lnSpc>
                </a:pPr>
                <a:r>
                  <a:rPr lang="zh-CN" altLang="en-US" dirty="0"/>
                  <a:t>评价标准：</a:t>
                </a:r>
                <a:endParaRPr lang="en-US" altLang="zh-CN" dirty="0"/>
              </a:p>
              <a:p>
                <a:pPr>
                  <a:lnSpc>
                    <a:spcPct val="150000"/>
                  </a:lnSpc>
                </a:pPr>
                <a:r>
                  <a:rPr lang="zh-CN" altLang="en-US" dirty="0"/>
                  <a:t>（</a:t>
                </a:r>
                <a:r>
                  <a:rPr lang="en-US" altLang="zh-CN" dirty="0"/>
                  <a:t>1</a:t>
                </a:r>
                <a:r>
                  <a:rPr lang="zh-CN" altLang="en-US" dirty="0"/>
                  <a:t>）平均准确率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每个</m:t>
                        </m:r>
                        <m:r>
                          <a:rPr lang="zh-CN" altLang="en-US" i="1" smtClean="0">
                            <a:latin typeface="Cambria Math" panose="02040503050406030204" pitchFamily="18" charset="0"/>
                          </a:rPr>
                          <m:t>标签</m:t>
                        </m:r>
                        <m:r>
                          <a:rPr lang="zh-CN" altLang="en-US" i="1">
                            <a:latin typeface="Cambria Math" panose="02040503050406030204" pitchFamily="18" charset="0"/>
                          </a:rPr>
                          <m:t>预测</m:t>
                        </m:r>
                        <m:r>
                          <a:rPr lang="zh-CN" altLang="en-US" i="1" smtClean="0">
                            <a:latin typeface="Cambria Math" panose="02040503050406030204" pitchFamily="18" charset="0"/>
                          </a:rPr>
                          <m:t>正确的</m:t>
                        </m:r>
                        <m:r>
                          <a:rPr lang="zh-CN" altLang="en-US" i="1">
                            <a:latin typeface="Cambria Math" panose="02040503050406030204" pitchFamily="18" charset="0"/>
                          </a:rPr>
                          <m:t>个数</m:t>
                        </m:r>
                      </m:num>
                      <m:den>
                        <m:r>
                          <a:rPr lang="en-US" altLang="zh-CN" i="1">
                            <a:latin typeface="Cambria Math" panose="02040503050406030204" pitchFamily="18" charset="0"/>
                          </a:rPr>
                          <m:t>5</m:t>
                        </m:r>
                      </m:den>
                    </m:f>
                  </m:oMath>
                </a14:m>
                <a:r>
                  <a:rPr lang="en-US" altLang="zh-CN" dirty="0"/>
                  <a:t> </a:t>
                </a:r>
                <a:r>
                  <a:rPr lang="zh-CN" altLang="en-US" dirty="0"/>
                  <a:t>，</a:t>
                </a:r>
                <a:r>
                  <a:rPr lang="en-US" altLang="zh-CN" dirty="0"/>
                  <a:t>AP</a:t>
                </a:r>
                <a:r>
                  <a:rPr lang="zh-CN" altLang="en-US" dirty="0"/>
                  <a:t>为</a:t>
                </a:r>
                <a:r>
                  <a:rPr lang="en-US" altLang="zh-CN" dirty="0"/>
                  <a:t>P</a:t>
                </a:r>
                <a:r>
                  <a:rPr lang="zh-CN" altLang="en-US" dirty="0"/>
                  <a:t>的平均值。</a:t>
                </a:r>
                <a:endParaRPr lang="en-US" altLang="zh-CN" dirty="0"/>
              </a:p>
              <a:p>
                <a:pPr>
                  <a:lnSpc>
                    <a:spcPct val="150000"/>
                  </a:lnSpc>
                </a:pPr>
                <a:r>
                  <a:rPr lang="zh-CN" altLang="en-US" dirty="0"/>
                  <a:t>（</a:t>
                </a:r>
                <a:r>
                  <a:rPr lang="en-US" altLang="zh-CN" dirty="0"/>
                  <a:t>2</a:t>
                </a:r>
                <a:r>
                  <a:rPr lang="zh-CN" altLang="en-US" dirty="0"/>
                  <a:t>）平均召回率：</a:t>
                </a:r>
                <a:r>
                  <a:rPr lang="en-US" altLang="zh-CN" dirty="0"/>
                  <a:t> R</a:t>
                </a:r>
                <a14:m>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每个标签预测正确的个数</m:t>
                        </m:r>
                      </m:num>
                      <m:den>
                        <m:r>
                          <a:rPr lang="zh-CN" altLang="en-US" i="1">
                            <a:latin typeface="Cambria Math" panose="02040503050406030204" pitchFamily="18" charset="0"/>
                          </a:rPr>
                          <m:t>每个标签准确标签的个数</m:t>
                        </m:r>
                      </m:den>
                    </m:f>
                  </m:oMath>
                </a14:m>
                <a:r>
                  <a:rPr lang="zh-CN" altLang="en-US" dirty="0"/>
                  <a:t>，</a:t>
                </a:r>
                <a:r>
                  <a:rPr lang="en-US" altLang="zh-CN" dirty="0"/>
                  <a:t> AR</a:t>
                </a:r>
                <a:r>
                  <a:rPr lang="zh-CN" altLang="en-US" dirty="0"/>
                  <a:t>为</a:t>
                </a:r>
                <a:r>
                  <a:rPr lang="en-US" altLang="zh-CN" dirty="0"/>
                  <a:t>R</a:t>
                </a:r>
                <a:r>
                  <a:rPr lang="zh-CN" altLang="en-US" dirty="0"/>
                  <a:t>的平均值</a:t>
                </a:r>
                <a:endParaRPr lang="en-US" altLang="zh-CN" dirty="0"/>
              </a:p>
              <a:p>
                <a:pPr>
                  <a:lnSpc>
                    <a:spcPct val="150000"/>
                  </a:lnSpc>
                </a:pPr>
                <a:r>
                  <a:rPr lang="zh-CN" altLang="en-US" dirty="0"/>
                  <a:t>（</a:t>
                </a:r>
                <a:r>
                  <a:rPr lang="en-US" altLang="zh-CN" dirty="0"/>
                  <a:t>3</a:t>
                </a:r>
                <a:r>
                  <a:rPr lang="zh-CN" altLang="en-US" dirty="0"/>
                  <a:t>）</a:t>
                </a:r>
                <a:r>
                  <a:rPr lang="en-US" altLang="zh-CN" dirty="0"/>
                  <a:t>F1-score</a:t>
                </a:r>
                <a:r>
                  <a:rPr lang="zh-CN" altLang="en-US" dirty="0"/>
                  <a:t>：</a:t>
                </a:r>
                <a:r>
                  <a:rPr lang="pt-BR" altLang="zh-CN" dirty="0"/>
                  <a:t> </a:t>
                </a:r>
                <a14:m>
                  <m:oMath xmlns:m="http://schemas.openxmlformats.org/officeDocument/2006/math">
                    <m:f>
                      <m:fPr>
                        <m:type m:val="skw"/>
                        <m:ctrlPr>
                          <a:rPr lang="en-US" altLang="zh-CN" b="0" i="1" dirty="0" smtClean="0">
                            <a:latin typeface="Cambria Math" panose="02040503050406030204" pitchFamily="18" charset="0"/>
                            <a:ea typeface="Cambria Math" panose="02040503050406030204" pitchFamily="18" charset="0"/>
                          </a:rPr>
                        </m:ctrlPr>
                      </m:fPr>
                      <m:num>
                        <m:r>
                          <a:rPr lang="en-US" altLang="zh-CN" i="1" dirty="0">
                            <a:latin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𝐴𝑃</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𝐴𝑅</m:t>
                        </m:r>
                      </m:num>
                      <m:den>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𝐴𝑃</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𝐴𝑅</m:t>
                            </m:r>
                          </m:e>
                        </m:d>
                      </m:den>
                    </m:f>
                  </m:oMath>
                </a14:m>
                <a:endParaRPr lang="pt-BR" altLang="zh-CN" dirty="0"/>
              </a:p>
              <a:p>
                <a:pPr>
                  <a:lnSpc>
                    <a:spcPct val="150000"/>
                  </a:lnSpc>
                </a:pPr>
                <a:r>
                  <a:rPr lang="zh-CN" altLang="en-US" dirty="0"/>
                  <a:t>（</a:t>
                </a:r>
                <a:r>
                  <a:rPr lang="en-US" altLang="zh-CN" dirty="0"/>
                  <a:t>4</a:t>
                </a:r>
                <a:r>
                  <a:rPr lang="zh-CN" altLang="en-US" dirty="0"/>
                  <a:t>）</a:t>
                </a:r>
                <a:r>
                  <a:rPr lang="en-US" altLang="zh-CN" dirty="0"/>
                  <a:t>N+:</a:t>
                </a:r>
                <a:r>
                  <a:rPr lang="zh-CN" altLang="en-US" dirty="0"/>
                  <a:t>召回率大于</a:t>
                </a:r>
                <a:r>
                  <a:rPr lang="en-US" altLang="zh-CN" dirty="0"/>
                  <a:t>0</a:t>
                </a:r>
                <a:r>
                  <a:rPr lang="zh-CN" altLang="en-US" dirty="0"/>
                  <a:t>的个数</a:t>
                </a:r>
                <a:endParaRPr lang="en-US" altLang="zh-CN" dirty="0"/>
              </a:p>
              <a:p>
                <a:pPr>
                  <a:lnSpc>
                    <a:spcPct val="150000"/>
                  </a:lnSpc>
                </a:pPr>
                <a:endParaRPr lang="en-US" altLang="zh-CN" dirty="0"/>
              </a:p>
            </p:txBody>
          </p:sp>
        </mc:Choice>
        <mc:Fallback xmlns="">
          <p:sp>
            <p:nvSpPr>
              <p:cNvPr id="2" name="文本框 1">
                <a:extLst>
                  <a:ext uri="{FF2B5EF4-FFF2-40B4-BE49-F238E27FC236}">
                    <a16:creationId xmlns:a16="http://schemas.microsoft.com/office/drawing/2014/main" id="{F0575D0E-6F75-417E-95F3-370BA1248D4C}"/>
                  </a:ext>
                </a:extLst>
              </p:cNvPr>
              <p:cNvSpPr txBox="1">
                <a:spLocks noRot="1" noChangeAspect="1" noMove="1" noResize="1" noEditPoints="1" noAdjustHandles="1" noChangeArrowheads="1" noChangeShapeType="1" noTextEdit="1"/>
              </p:cNvSpPr>
              <p:nvPr/>
            </p:nvSpPr>
            <p:spPr>
              <a:xfrm>
                <a:off x="423267" y="785089"/>
                <a:ext cx="8710885" cy="4518866"/>
              </a:xfrm>
              <a:prstGeom prst="rect">
                <a:avLst/>
              </a:prstGeom>
              <a:blipFill>
                <a:blip r:embed="rId2"/>
                <a:stretch>
                  <a:fillRect l="-560" r="-210" b="-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3321036"/>
      </p:ext>
    </p:extLst>
  </p:cSld>
  <p:clrMapOvr>
    <a:masterClrMapping/>
  </p:clrMapOvr>
  <p:transition advClick="0" advTm="3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F0575D0E-6F75-417E-95F3-370BA1248D4C}"/>
              </a:ext>
            </a:extLst>
          </p:cNvPr>
          <p:cNvSpPr txBox="1"/>
          <p:nvPr/>
        </p:nvSpPr>
        <p:spPr>
          <a:xfrm>
            <a:off x="423267" y="727018"/>
            <a:ext cx="8710885" cy="460382"/>
          </a:xfrm>
          <a:prstGeom prst="rect">
            <a:avLst/>
          </a:prstGeom>
          <a:noFill/>
        </p:spPr>
        <p:txBody>
          <a:bodyPr wrap="square" rtlCol="0">
            <a:spAutoFit/>
          </a:bodyPr>
          <a:lstStyle/>
          <a:p>
            <a:pPr>
              <a:lnSpc>
                <a:spcPct val="150000"/>
              </a:lnSpc>
            </a:pPr>
            <a:r>
              <a:rPr lang="zh-CN" altLang="en-US" dirty="0"/>
              <a:t>（</a:t>
            </a:r>
            <a:r>
              <a:rPr lang="en-US" altLang="zh-CN" dirty="0"/>
              <a:t>1</a:t>
            </a:r>
            <a:r>
              <a:rPr lang="zh-CN" altLang="en-US" dirty="0"/>
              <a:t>）</a:t>
            </a:r>
            <a:r>
              <a:rPr lang="en-US" altLang="zh-CN" dirty="0"/>
              <a:t>Corel5k</a:t>
            </a:r>
          </a:p>
        </p:txBody>
      </p:sp>
      <p:pic>
        <p:nvPicPr>
          <p:cNvPr id="4" name="图片 3">
            <a:extLst>
              <a:ext uri="{FF2B5EF4-FFF2-40B4-BE49-F238E27FC236}">
                <a16:creationId xmlns:a16="http://schemas.microsoft.com/office/drawing/2014/main" xmlns="" id="{98F3B89C-B714-4000-BB77-5FA6A3FF3FDB}"/>
              </a:ext>
            </a:extLst>
          </p:cNvPr>
          <p:cNvPicPr>
            <a:picLocks noChangeAspect="1"/>
          </p:cNvPicPr>
          <p:nvPr/>
        </p:nvPicPr>
        <p:blipFill>
          <a:blip r:embed="rId2"/>
          <a:stretch>
            <a:fillRect/>
          </a:stretch>
        </p:blipFill>
        <p:spPr>
          <a:xfrm>
            <a:off x="345694" y="1367683"/>
            <a:ext cx="4068731" cy="3317358"/>
          </a:xfrm>
          <a:prstGeom prst="rect">
            <a:avLst/>
          </a:prstGeom>
        </p:spPr>
      </p:pic>
      <p:pic>
        <p:nvPicPr>
          <p:cNvPr id="5" name="图片 4">
            <a:extLst>
              <a:ext uri="{FF2B5EF4-FFF2-40B4-BE49-F238E27FC236}">
                <a16:creationId xmlns:a16="http://schemas.microsoft.com/office/drawing/2014/main" xmlns="" id="{7C61C448-6C1F-46A5-8ACA-D656F51C7CEE}"/>
              </a:ext>
            </a:extLst>
          </p:cNvPr>
          <p:cNvPicPr>
            <a:picLocks noChangeAspect="1"/>
          </p:cNvPicPr>
          <p:nvPr/>
        </p:nvPicPr>
        <p:blipFill>
          <a:blip r:embed="rId3"/>
          <a:stretch>
            <a:fillRect/>
          </a:stretch>
        </p:blipFill>
        <p:spPr>
          <a:xfrm>
            <a:off x="4766302" y="1367682"/>
            <a:ext cx="4068731" cy="3317359"/>
          </a:xfrm>
          <a:prstGeom prst="rect">
            <a:avLst/>
          </a:prstGeom>
        </p:spPr>
      </p:pic>
    </p:spTree>
    <p:extLst>
      <p:ext uri="{BB962C8B-B14F-4D97-AF65-F5344CB8AC3E}">
        <p14:creationId xmlns:p14="http://schemas.microsoft.com/office/powerpoint/2010/main" val="550382461"/>
      </p:ext>
    </p:extLst>
  </p:cSld>
  <p:clrMapOvr>
    <a:masterClrMapping/>
  </p:clrMapOvr>
  <p:transition advClick="0" advTm="3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xmlns="" id="{5EC3D803-EAB7-4B79-BEFA-1631A1E30952}"/>
              </a:ext>
            </a:extLst>
          </p:cNvPr>
          <p:cNvPicPr>
            <a:picLocks noChangeAspect="1"/>
          </p:cNvPicPr>
          <p:nvPr/>
        </p:nvPicPr>
        <p:blipFill>
          <a:blip r:embed="rId2"/>
          <a:stretch>
            <a:fillRect/>
          </a:stretch>
        </p:blipFill>
        <p:spPr>
          <a:xfrm>
            <a:off x="308719" y="1155405"/>
            <a:ext cx="4142682" cy="3772141"/>
          </a:xfrm>
          <a:prstGeom prst="rect">
            <a:avLst/>
          </a:prstGeom>
        </p:spPr>
      </p:pic>
      <p:pic>
        <p:nvPicPr>
          <p:cNvPr id="6" name="图片 5">
            <a:extLst>
              <a:ext uri="{FF2B5EF4-FFF2-40B4-BE49-F238E27FC236}">
                <a16:creationId xmlns:a16="http://schemas.microsoft.com/office/drawing/2014/main" xmlns="" id="{8390EE9D-446F-4353-AD38-79BF19C2F395}"/>
              </a:ext>
            </a:extLst>
          </p:cNvPr>
          <p:cNvPicPr>
            <a:picLocks noChangeAspect="1"/>
          </p:cNvPicPr>
          <p:nvPr/>
        </p:nvPicPr>
        <p:blipFill>
          <a:blip r:embed="rId3"/>
          <a:stretch>
            <a:fillRect/>
          </a:stretch>
        </p:blipFill>
        <p:spPr>
          <a:xfrm>
            <a:off x="4692351" y="1155405"/>
            <a:ext cx="4142682" cy="3772141"/>
          </a:xfrm>
          <a:prstGeom prst="rect">
            <a:avLst/>
          </a:prstGeom>
        </p:spPr>
      </p:pic>
    </p:spTree>
    <p:extLst>
      <p:ext uri="{BB962C8B-B14F-4D97-AF65-F5344CB8AC3E}">
        <p14:creationId xmlns:p14="http://schemas.microsoft.com/office/powerpoint/2010/main" val="304608573"/>
      </p:ext>
    </p:extLst>
  </p:cSld>
  <p:clrMapOvr>
    <a:masterClrMapping/>
  </p:clrMapOvr>
  <p:transition advClick="0" advTm="3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xmlns="" id="{3A3A733F-D265-4216-AAA6-3E40295F2A8D}"/>
              </a:ext>
            </a:extLst>
          </p:cNvPr>
          <p:cNvSpPr/>
          <p:nvPr/>
        </p:nvSpPr>
        <p:spPr>
          <a:xfrm>
            <a:off x="672948" y="599122"/>
            <a:ext cx="1758174" cy="460382"/>
          </a:xfrm>
          <a:prstGeom prst="rect">
            <a:avLst/>
          </a:prstGeom>
        </p:spPr>
        <p:txBody>
          <a:bodyPr wrap="none">
            <a:spAutoFit/>
          </a:bodyPr>
          <a:lstStyle/>
          <a:p>
            <a:pPr>
              <a:lnSpc>
                <a:spcPct val="150000"/>
              </a:lnSpc>
            </a:pPr>
            <a:r>
              <a:rPr lang="zh-CN" altLang="en-US" dirty="0"/>
              <a:t>（</a:t>
            </a:r>
            <a:r>
              <a:rPr lang="en-US" altLang="zh-CN" dirty="0"/>
              <a:t>2</a:t>
            </a:r>
            <a:r>
              <a:rPr lang="zh-CN" altLang="en-US" dirty="0"/>
              <a:t>）</a:t>
            </a:r>
            <a:r>
              <a:rPr lang="en-US" altLang="zh-CN" dirty="0"/>
              <a:t>ESP Game</a:t>
            </a:r>
          </a:p>
        </p:txBody>
      </p:sp>
      <p:pic>
        <p:nvPicPr>
          <p:cNvPr id="4" name="图片 3">
            <a:extLst>
              <a:ext uri="{FF2B5EF4-FFF2-40B4-BE49-F238E27FC236}">
                <a16:creationId xmlns:a16="http://schemas.microsoft.com/office/drawing/2014/main" xmlns="" id="{B8437D9B-717B-454F-99DE-170D5BE0BCCF}"/>
              </a:ext>
            </a:extLst>
          </p:cNvPr>
          <p:cNvPicPr>
            <a:picLocks noChangeAspect="1"/>
          </p:cNvPicPr>
          <p:nvPr/>
        </p:nvPicPr>
        <p:blipFill>
          <a:blip r:embed="rId2"/>
          <a:stretch>
            <a:fillRect/>
          </a:stretch>
        </p:blipFill>
        <p:spPr>
          <a:xfrm>
            <a:off x="226218" y="1311349"/>
            <a:ext cx="4160876" cy="3796557"/>
          </a:xfrm>
          <a:prstGeom prst="rect">
            <a:avLst/>
          </a:prstGeom>
        </p:spPr>
      </p:pic>
      <p:pic>
        <p:nvPicPr>
          <p:cNvPr id="5" name="图片 4">
            <a:extLst>
              <a:ext uri="{FF2B5EF4-FFF2-40B4-BE49-F238E27FC236}">
                <a16:creationId xmlns:a16="http://schemas.microsoft.com/office/drawing/2014/main" xmlns="" id="{36A8A01C-8996-4084-B6D1-8F8250C6831A}"/>
              </a:ext>
            </a:extLst>
          </p:cNvPr>
          <p:cNvPicPr>
            <a:picLocks noChangeAspect="1"/>
          </p:cNvPicPr>
          <p:nvPr/>
        </p:nvPicPr>
        <p:blipFill>
          <a:blip r:embed="rId3"/>
          <a:stretch>
            <a:fillRect/>
          </a:stretch>
        </p:blipFill>
        <p:spPr>
          <a:xfrm>
            <a:off x="4756908" y="1308160"/>
            <a:ext cx="4160876" cy="3796557"/>
          </a:xfrm>
          <a:prstGeom prst="rect">
            <a:avLst/>
          </a:prstGeom>
        </p:spPr>
      </p:pic>
    </p:spTree>
    <p:extLst>
      <p:ext uri="{BB962C8B-B14F-4D97-AF65-F5344CB8AC3E}">
        <p14:creationId xmlns:p14="http://schemas.microsoft.com/office/powerpoint/2010/main" val="871059096"/>
      </p:ext>
    </p:extLst>
  </p:cSld>
  <p:clrMapOvr>
    <a:masterClrMapping/>
  </p:clrMapOvr>
  <p:transition advClick="0" advTm="3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xmlns="" id="{149D8505-E2AE-4C09-818B-66366CA817DC}"/>
              </a:ext>
            </a:extLst>
          </p:cNvPr>
          <p:cNvPicPr>
            <a:picLocks noChangeAspect="1"/>
          </p:cNvPicPr>
          <p:nvPr/>
        </p:nvPicPr>
        <p:blipFill>
          <a:blip r:embed="rId2"/>
          <a:stretch>
            <a:fillRect/>
          </a:stretch>
        </p:blipFill>
        <p:spPr>
          <a:xfrm>
            <a:off x="334913" y="1226288"/>
            <a:ext cx="4139611" cy="3835894"/>
          </a:xfrm>
          <a:prstGeom prst="rect">
            <a:avLst/>
          </a:prstGeom>
        </p:spPr>
      </p:pic>
      <p:pic>
        <p:nvPicPr>
          <p:cNvPr id="6" name="图片 5">
            <a:extLst>
              <a:ext uri="{FF2B5EF4-FFF2-40B4-BE49-F238E27FC236}">
                <a16:creationId xmlns:a16="http://schemas.microsoft.com/office/drawing/2014/main" xmlns="" id="{5FEF807E-6E4A-4CE8-A6A7-C4EB83ED544D}"/>
              </a:ext>
            </a:extLst>
          </p:cNvPr>
          <p:cNvPicPr>
            <a:picLocks noChangeAspect="1"/>
          </p:cNvPicPr>
          <p:nvPr/>
        </p:nvPicPr>
        <p:blipFill>
          <a:blip r:embed="rId3"/>
          <a:stretch>
            <a:fillRect/>
          </a:stretch>
        </p:blipFill>
        <p:spPr>
          <a:xfrm>
            <a:off x="4669478" y="1226286"/>
            <a:ext cx="4139611" cy="3835895"/>
          </a:xfrm>
          <a:prstGeom prst="rect">
            <a:avLst/>
          </a:prstGeom>
        </p:spPr>
      </p:pic>
    </p:spTree>
    <p:extLst>
      <p:ext uri="{BB962C8B-B14F-4D97-AF65-F5344CB8AC3E}">
        <p14:creationId xmlns:p14="http://schemas.microsoft.com/office/powerpoint/2010/main" val="1388806539"/>
      </p:ext>
    </p:extLst>
  </p:cSld>
  <p:clrMapOvr>
    <a:masterClrMapping/>
  </p:clrMapOvr>
  <p:transition advClick="0" advTm="3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实验结果</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25814D60-B7B8-4A83-8C9B-0A3EEB6130CB}"/>
              </a:ext>
            </a:extLst>
          </p:cNvPr>
          <p:cNvSpPr txBox="1"/>
          <p:nvPr/>
        </p:nvSpPr>
        <p:spPr>
          <a:xfrm>
            <a:off x="85060" y="693540"/>
            <a:ext cx="3094600" cy="369332"/>
          </a:xfrm>
          <a:prstGeom prst="rect">
            <a:avLst/>
          </a:prstGeom>
          <a:noFill/>
        </p:spPr>
        <p:txBody>
          <a:bodyPr wrap="square" rtlCol="0">
            <a:spAutoFit/>
          </a:bodyPr>
          <a:lstStyle/>
          <a:p>
            <a:r>
              <a:rPr lang="en-US" altLang="zh-CN" dirty="0"/>
              <a:t>Corel5k</a:t>
            </a:r>
            <a:r>
              <a:rPr lang="zh-CN" altLang="en-US" dirty="0"/>
              <a:t>上预测出的标签对比：</a:t>
            </a:r>
          </a:p>
        </p:txBody>
      </p:sp>
      <p:graphicFrame>
        <p:nvGraphicFramePr>
          <p:cNvPr id="4" name="表格 3">
            <a:extLst>
              <a:ext uri="{FF2B5EF4-FFF2-40B4-BE49-F238E27FC236}">
                <a16:creationId xmlns:a16="http://schemas.microsoft.com/office/drawing/2014/main" xmlns="" id="{1D148386-E143-489E-ADAE-126A70C0E02A}"/>
              </a:ext>
            </a:extLst>
          </p:cNvPr>
          <p:cNvGraphicFramePr>
            <a:graphicFrameLocks noGrp="1"/>
          </p:cNvGraphicFramePr>
          <p:nvPr>
            <p:extLst>
              <p:ext uri="{D42A27DB-BD31-4B8C-83A1-F6EECF244321}">
                <p14:modId xmlns:p14="http://schemas.microsoft.com/office/powerpoint/2010/main" val="2869275754"/>
              </p:ext>
            </p:extLst>
          </p:nvPr>
        </p:nvGraphicFramePr>
        <p:xfrm>
          <a:off x="85060" y="1065421"/>
          <a:ext cx="8917174" cy="4002764"/>
        </p:xfrm>
        <a:graphic>
          <a:graphicData uri="http://schemas.openxmlformats.org/drawingml/2006/table">
            <a:tbl>
              <a:tblPr/>
              <a:tblGrid>
                <a:gridCol w="2247014">
                  <a:extLst>
                    <a:ext uri="{9D8B030D-6E8A-4147-A177-3AD203B41FA5}">
                      <a16:colId xmlns:a16="http://schemas.microsoft.com/office/drawing/2014/main" xmlns="" val="1144871471"/>
                    </a:ext>
                  </a:extLst>
                </a:gridCol>
                <a:gridCol w="1129540">
                  <a:extLst>
                    <a:ext uri="{9D8B030D-6E8A-4147-A177-3AD203B41FA5}">
                      <a16:colId xmlns:a16="http://schemas.microsoft.com/office/drawing/2014/main" xmlns="" val="2670666689"/>
                    </a:ext>
                  </a:extLst>
                </a:gridCol>
                <a:gridCol w="1227838">
                  <a:extLst>
                    <a:ext uri="{9D8B030D-6E8A-4147-A177-3AD203B41FA5}">
                      <a16:colId xmlns:a16="http://schemas.microsoft.com/office/drawing/2014/main" xmlns="" val="3502641244"/>
                    </a:ext>
                  </a:extLst>
                </a:gridCol>
                <a:gridCol w="1135750">
                  <a:extLst>
                    <a:ext uri="{9D8B030D-6E8A-4147-A177-3AD203B41FA5}">
                      <a16:colId xmlns:a16="http://schemas.microsoft.com/office/drawing/2014/main" xmlns="" val="482069077"/>
                    </a:ext>
                  </a:extLst>
                </a:gridCol>
                <a:gridCol w="1105054">
                  <a:extLst>
                    <a:ext uri="{9D8B030D-6E8A-4147-A177-3AD203B41FA5}">
                      <a16:colId xmlns:a16="http://schemas.microsoft.com/office/drawing/2014/main" xmlns="" val="3850280466"/>
                    </a:ext>
                  </a:extLst>
                </a:gridCol>
                <a:gridCol w="1028315">
                  <a:extLst>
                    <a:ext uri="{9D8B030D-6E8A-4147-A177-3AD203B41FA5}">
                      <a16:colId xmlns:a16="http://schemas.microsoft.com/office/drawing/2014/main" xmlns="" val="3519471864"/>
                    </a:ext>
                  </a:extLst>
                </a:gridCol>
                <a:gridCol w="1043663">
                  <a:extLst>
                    <a:ext uri="{9D8B030D-6E8A-4147-A177-3AD203B41FA5}">
                      <a16:colId xmlns:a16="http://schemas.microsoft.com/office/drawing/2014/main" xmlns="" val="324395590"/>
                    </a:ext>
                  </a:extLst>
                </a:gridCol>
              </a:tblGrid>
              <a:tr h="397503">
                <a:tc>
                  <a:txBody>
                    <a:bodyPr/>
                    <a:lstStyle/>
                    <a:p>
                      <a:endParaRPr lang="zh-CN" alt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ltLang="zh-CN" dirty="0"/>
                        <a:t>Ground Truth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OURS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RPLRF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NMF-KNN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Fasttag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SVM</a:t>
                      </a:r>
                      <a:endParaRPr lang="zh-CN" alt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92111851"/>
                  </a:ext>
                </a:extLst>
              </a:tr>
              <a:tr h="120175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sz="1400" dirty="0"/>
                        <a:t>plane </a:t>
                      </a:r>
                    </a:p>
                    <a:p>
                      <a:pPr algn="ctr"/>
                      <a:r>
                        <a:rPr lang="en-US" altLang="zh-CN" sz="1400" dirty="0"/>
                        <a:t>runway </a:t>
                      </a:r>
                    </a:p>
                    <a:p>
                      <a:pPr algn="ctr"/>
                      <a:r>
                        <a:rPr lang="en-US" altLang="zh-CN" sz="1400" dirty="0"/>
                        <a:t>prop</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 </a:t>
                      </a:r>
                    </a:p>
                    <a:p>
                      <a:pPr algn="ctr"/>
                      <a:r>
                        <a:rPr lang="en-US" altLang="zh-CN" dirty="0"/>
                        <a:t>plane </a:t>
                      </a:r>
                    </a:p>
                    <a:p>
                      <a:pPr algn="ctr"/>
                      <a:r>
                        <a:rPr lang="en-US" altLang="zh-CN" dirty="0"/>
                        <a:t>runway</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 runway</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 plane</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runway</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 </a:t>
                      </a:r>
                    </a:p>
                    <a:p>
                      <a:pPr algn="ctr"/>
                      <a:r>
                        <a:rPr lang="en-US" altLang="zh-CN" dirty="0"/>
                        <a:t>plane runway</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61466410"/>
                  </a:ext>
                </a:extLst>
              </a:tr>
              <a:tr h="120175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dirty="0"/>
                        <a:t>coral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dirty="0"/>
                        <a:t>ﬁsh</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dirty="0"/>
                        <a:t>ocean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dirty="0"/>
                        <a:t>reefs</a:t>
                      </a:r>
                      <a:endParaRPr lang="zh-CN" altLang="en-US" sz="1400" dirty="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coral </a:t>
                      </a:r>
                    </a:p>
                    <a:p>
                      <a:pPr algn="ctr"/>
                      <a:r>
                        <a:rPr lang="en-US" altLang="zh-CN" dirty="0"/>
                        <a:t>ﬁsh </a:t>
                      </a:r>
                    </a:p>
                    <a:p>
                      <a:pPr algn="ctr"/>
                      <a:r>
                        <a:rPr lang="en-US" altLang="zh-CN" dirty="0"/>
                        <a:t>ocean </a:t>
                      </a:r>
                    </a:p>
                    <a:p>
                      <a:pPr algn="ctr"/>
                      <a:r>
                        <a:rPr lang="en-US" altLang="zh-CN" dirty="0"/>
                        <a:t>reefs</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coral </a:t>
                      </a:r>
                    </a:p>
                    <a:p>
                      <a:pPr algn="ctr"/>
                      <a:r>
                        <a:rPr lang="en-US" altLang="zh-CN" dirty="0"/>
                        <a:t>ocean </a:t>
                      </a:r>
                    </a:p>
                    <a:p>
                      <a:pPr algn="ctr"/>
                      <a:r>
                        <a:rPr lang="en-US" altLang="zh-CN" dirty="0"/>
                        <a:t>reefs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coral </a:t>
                      </a:r>
                    </a:p>
                    <a:p>
                      <a:pPr algn="ctr"/>
                      <a:r>
                        <a:rPr lang="en-US" altLang="zh-CN" dirty="0"/>
                        <a:t>ocean </a:t>
                      </a:r>
                    </a:p>
                    <a:p>
                      <a:pPr algn="ctr"/>
                      <a:r>
                        <a:rPr lang="en-US" altLang="zh-CN" dirty="0"/>
                        <a:t>reefs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reefs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coral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ﬁsh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ocean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reefs</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03048708"/>
                  </a:ext>
                </a:extLst>
              </a:tr>
              <a:tr h="120175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endParaRPr lang="en-US" altLang="zh-CN" dirty="0"/>
                    </a:p>
                    <a:p>
                      <a:pPr algn="ctr"/>
                      <a:r>
                        <a:rPr lang="en-US" altLang="zh-CN" sz="1400" dirty="0"/>
                        <a:t>grass </a:t>
                      </a:r>
                    </a:p>
                    <a:p>
                      <a:pPr algn="ctr"/>
                      <a:r>
                        <a:rPr lang="en-US" altLang="zh-CN" sz="1400" dirty="0"/>
                        <a:t>cars </a:t>
                      </a:r>
                    </a:p>
                    <a:p>
                      <a:pPr algn="ctr"/>
                      <a:r>
                        <a:rPr lang="en-US" altLang="zh-CN" sz="1400" dirty="0"/>
                        <a:t>tracks</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dirty="0"/>
                    </a:p>
                    <a:p>
                      <a:pPr algn="ctr"/>
                      <a:r>
                        <a:rPr lang="en-US" altLang="zh-CN" dirty="0"/>
                        <a:t>grass </a:t>
                      </a:r>
                    </a:p>
                    <a:p>
                      <a:pPr algn="ctr"/>
                      <a:r>
                        <a:rPr lang="en-US" altLang="zh-CN" dirty="0"/>
                        <a:t>cars </a:t>
                      </a:r>
                    </a:p>
                    <a:p>
                      <a:pPr algn="ctr"/>
                      <a:r>
                        <a:rPr lang="en-US" altLang="zh-CN" dirty="0"/>
                        <a:t>tracks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cars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tracks</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grass cars tracks</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grass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tracks</a:t>
                      </a:r>
                    </a:p>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58285575"/>
                  </a:ext>
                </a:extLst>
              </a:tr>
            </a:tbl>
          </a:graphicData>
        </a:graphic>
      </p:graphicFrame>
      <p:pic>
        <p:nvPicPr>
          <p:cNvPr id="12" name="图片 11">
            <a:extLst>
              <a:ext uri="{FF2B5EF4-FFF2-40B4-BE49-F238E27FC236}">
                <a16:creationId xmlns:a16="http://schemas.microsoft.com/office/drawing/2014/main" xmlns="" id="{36EC93CE-1081-43AD-A327-E98FFFF62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21" y="1509824"/>
            <a:ext cx="2112334" cy="1127051"/>
          </a:xfrm>
          <a:prstGeom prst="rect">
            <a:avLst/>
          </a:prstGeom>
        </p:spPr>
      </p:pic>
      <p:pic>
        <p:nvPicPr>
          <p:cNvPr id="17" name="图片 16">
            <a:extLst>
              <a:ext uri="{FF2B5EF4-FFF2-40B4-BE49-F238E27FC236}">
                <a16:creationId xmlns:a16="http://schemas.microsoft.com/office/drawing/2014/main" xmlns="" id="{31F46B19-E557-45D7-B62F-DF65851E9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21" y="2725478"/>
            <a:ext cx="2112334" cy="1127052"/>
          </a:xfrm>
          <a:prstGeom prst="rect">
            <a:avLst/>
          </a:prstGeom>
        </p:spPr>
      </p:pic>
      <p:pic>
        <p:nvPicPr>
          <p:cNvPr id="19" name="图片 18">
            <a:extLst>
              <a:ext uri="{FF2B5EF4-FFF2-40B4-BE49-F238E27FC236}">
                <a16:creationId xmlns:a16="http://schemas.microsoft.com/office/drawing/2014/main" xmlns="" id="{E81D13D2-A0C4-473F-8C73-B9F7E73867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121" y="3886433"/>
            <a:ext cx="2112334" cy="1127053"/>
          </a:xfrm>
          <a:prstGeom prst="rect">
            <a:avLst/>
          </a:prstGeom>
        </p:spPr>
      </p:pic>
    </p:spTree>
    <p:extLst>
      <p:ext uri="{BB962C8B-B14F-4D97-AF65-F5344CB8AC3E}">
        <p14:creationId xmlns:p14="http://schemas.microsoft.com/office/powerpoint/2010/main" val="1223392074"/>
      </p:ext>
    </p:extLst>
  </p:cSld>
  <p:clrMapOvr>
    <a:masterClrMapping/>
  </p:clrMapOvr>
  <p:transition advClick="0" advTm="3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92830" y="1755664"/>
            <a:ext cx="3927042" cy="972820"/>
          </a:xfrm>
          <a:prstGeom prst="rect">
            <a:avLst/>
          </a:prstGeom>
          <a:noFill/>
        </p:spPr>
        <p:txBody>
          <a:bodyPr wrap="square" rtlCol="0">
            <a:spAutoFit/>
          </a:bodyPr>
          <a:lstStyle/>
          <a:p>
            <a:r>
              <a:rPr lang="zh-CN" altLang="en-US" sz="5400" b="1" dirty="0">
                <a:solidFill>
                  <a:srgbClr val="59595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感谢指导！</a:t>
            </a:r>
          </a:p>
        </p:txBody>
      </p:sp>
      <p:sp>
        <p:nvSpPr>
          <p:cNvPr id="3" name="文本框 36"/>
          <p:cNvSpPr txBox="1">
            <a:spLocks noChangeArrowheads="1"/>
          </p:cNvSpPr>
          <p:nvPr/>
        </p:nvSpPr>
        <p:spPr bwMode="auto">
          <a:xfrm>
            <a:off x="3784124" y="2599267"/>
            <a:ext cx="5186363"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50" b="1" i="0" u="none" strike="noStrike" kern="1200" cap="none" spc="0" normalizeH="0" baseline="0" noProof="0">
                <a:ln>
                  <a:noFill/>
                </a:ln>
                <a:solidFill>
                  <a:srgbClr val="595959"/>
                </a:solidFill>
                <a:effectLst>
                  <a:outerShdw blurRad="38100" dist="38100" dir="2700000" algn="tl">
                    <a:srgbClr val="C0C0C0"/>
                  </a:outerShdw>
                </a:effectLst>
                <a:uLnTx/>
                <a:uFillTx/>
                <a:latin typeface="Arial" panose="020B0604020202020204" pitchFamily="34" charset="0"/>
                <a:ea typeface="微软雅黑" panose="020B0503020204020204" pitchFamily="34" charset="-122"/>
                <a:cs typeface="+mn-cs"/>
              </a:rPr>
              <a:t>THE PROFESSIONNAL BUSINESS TEMPALTE</a:t>
            </a:r>
          </a:p>
        </p:txBody>
      </p:sp>
      <p:grpSp>
        <p:nvGrpSpPr>
          <p:cNvPr id="5" name="组合 4"/>
          <p:cNvGrpSpPr/>
          <p:nvPr/>
        </p:nvGrpSpPr>
        <p:grpSpPr>
          <a:xfrm>
            <a:off x="-574791" y="-419518"/>
            <a:ext cx="1149581" cy="991018"/>
            <a:chOff x="7867650" y="287030"/>
            <a:chExt cx="2647950" cy="2282716"/>
          </a:xfrm>
        </p:grpSpPr>
        <p:sp>
          <p:nvSpPr>
            <p:cNvPr id="6" name="六边形 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11034" y="-914818"/>
            <a:ext cx="1149581" cy="991018"/>
            <a:chOff x="7867650" y="287030"/>
            <a:chExt cx="2647950" cy="2282716"/>
          </a:xfrm>
        </p:grpSpPr>
        <p:sp>
          <p:nvSpPr>
            <p:cNvPr id="10" name="六边形 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六边形 74"/>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1206384" y="-419518"/>
            <a:ext cx="1149581" cy="991018"/>
            <a:chOff x="7867650" y="287030"/>
            <a:chExt cx="2647950" cy="2282716"/>
          </a:xfrm>
        </p:grpSpPr>
        <p:sp>
          <p:nvSpPr>
            <p:cNvPr id="77" name="六边形 76"/>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六边形 10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 name="组合 109"/>
          <p:cNvGrpSpPr/>
          <p:nvPr/>
        </p:nvGrpSpPr>
        <p:grpSpPr>
          <a:xfrm>
            <a:off x="2127952" y="-914818"/>
            <a:ext cx="1149581" cy="991018"/>
            <a:chOff x="7867650" y="287030"/>
            <a:chExt cx="2647950" cy="2282716"/>
          </a:xfrm>
        </p:grpSpPr>
        <p:sp>
          <p:nvSpPr>
            <p:cNvPr id="111" name="六边形 11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六边形 11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a:off x="3944870" y="-914818"/>
            <a:ext cx="1149581" cy="991018"/>
            <a:chOff x="7867650" y="287030"/>
            <a:chExt cx="2647950" cy="2282716"/>
          </a:xfrm>
        </p:grpSpPr>
        <p:sp>
          <p:nvSpPr>
            <p:cNvPr id="114" name="六边形 1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六边形 114"/>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6" name="组合 115"/>
          <p:cNvGrpSpPr/>
          <p:nvPr/>
        </p:nvGrpSpPr>
        <p:grpSpPr>
          <a:xfrm>
            <a:off x="5761788" y="-914818"/>
            <a:ext cx="1149581" cy="991018"/>
            <a:chOff x="7867650" y="287030"/>
            <a:chExt cx="2647950" cy="2282716"/>
          </a:xfrm>
        </p:grpSpPr>
        <p:sp>
          <p:nvSpPr>
            <p:cNvPr id="117" name="六边形 116"/>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六边形 117"/>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a:off x="7578706" y="-914818"/>
            <a:ext cx="1149581" cy="991018"/>
            <a:chOff x="7867650" y="287030"/>
            <a:chExt cx="2647950" cy="2282716"/>
          </a:xfrm>
        </p:grpSpPr>
        <p:sp>
          <p:nvSpPr>
            <p:cNvPr id="120" name="六边形 11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六边形 12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2" name="组合 121"/>
          <p:cNvGrpSpPr/>
          <p:nvPr/>
        </p:nvGrpSpPr>
        <p:grpSpPr>
          <a:xfrm>
            <a:off x="3036411" y="-419518"/>
            <a:ext cx="1149581" cy="991018"/>
            <a:chOff x="7867650" y="287030"/>
            <a:chExt cx="2647950" cy="2282716"/>
          </a:xfrm>
        </p:grpSpPr>
        <p:sp>
          <p:nvSpPr>
            <p:cNvPr id="123" name="六边形 12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六边形 12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5" name="组合 124"/>
          <p:cNvGrpSpPr/>
          <p:nvPr/>
        </p:nvGrpSpPr>
        <p:grpSpPr>
          <a:xfrm>
            <a:off x="4866438" y="-419518"/>
            <a:ext cx="1149581" cy="991018"/>
            <a:chOff x="7867650" y="287030"/>
            <a:chExt cx="2647950" cy="2282716"/>
          </a:xfrm>
        </p:grpSpPr>
        <p:sp>
          <p:nvSpPr>
            <p:cNvPr id="126" name="六边形 12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六边形 12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6696465" y="-419518"/>
            <a:ext cx="1149581" cy="991018"/>
            <a:chOff x="7867650" y="287030"/>
            <a:chExt cx="2647950" cy="2282716"/>
          </a:xfrm>
        </p:grpSpPr>
        <p:sp>
          <p:nvSpPr>
            <p:cNvPr id="129" name="六边形 12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六边形 12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a:off x="8526492" y="-419518"/>
            <a:ext cx="1149581" cy="991018"/>
            <a:chOff x="7867650" y="287030"/>
            <a:chExt cx="2647950" cy="2282716"/>
          </a:xfrm>
        </p:grpSpPr>
        <p:sp>
          <p:nvSpPr>
            <p:cNvPr id="132" name="六边形 13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六边形 13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p:cNvGrpSpPr/>
          <p:nvPr/>
        </p:nvGrpSpPr>
        <p:grpSpPr>
          <a:xfrm>
            <a:off x="-574791" y="609600"/>
            <a:ext cx="1149581" cy="991018"/>
            <a:chOff x="7867650" y="287030"/>
            <a:chExt cx="2647950" cy="2282716"/>
          </a:xfrm>
        </p:grpSpPr>
        <p:sp>
          <p:nvSpPr>
            <p:cNvPr id="135" name="六边形 134"/>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六边形 135"/>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574791" y="1638718"/>
            <a:ext cx="1149581" cy="991018"/>
            <a:chOff x="7867650" y="287030"/>
            <a:chExt cx="2647950" cy="2282716"/>
          </a:xfrm>
        </p:grpSpPr>
        <p:sp>
          <p:nvSpPr>
            <p:cNvPr id="138" name="六边形 137"/>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六边形 13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574791" y="2667836"/>
            <a:ext cx="1149581" cy="991018"/>
            <a:chOff x="7867650" y="287030"/>
            <a:chExt cx="2647950" cy="2282716"/>
          </a:xfrm>
        </p:grpSpPr>
        <p:sp>
          <p:nvSpPr>
            <p:cNvPr id="141" name="六边形 14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六边形 14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a:off x="-574791" y="3696954"/>
            <a:ext cx="1149581" cy="991018"/>
            <a:chOff x="7867650" y="287030"/>
            <a:chExt cx="2647950" cy="2282716"/>
          </a:xfrm>
        </p:grpSpPr>
        <p:sp>
          <p:nvSpPr>
            <p:cNvPr id="150" name="六边形 14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六边形 15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2" name="组合 151"/>
          <p:cNvGrpSpPr/>
          <p:nvPr/>
        </p:nvGrpSpPr>
        <p:grpSpPr>
          <a:xfrm>
            <a:off x="-574791" y="4726072"/>
            <a:ext cx="1149581" cy="991018"/>
            <a:chOff x="7867650" y="287030"/>
            <a:chExt cx="2647950" cy="2282716"/>
          </a:xfrm>
        </p:grpSpPr>
        <p:sp>
          <p:nvSpPr>
            <p:cNvPr id="153" name="六边形 15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六边形 15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a:off x="8526492" y="609600"/>
            <a:ext cx="1149581" cy="991018"/>
            <a:chOff x="7867650" y="287030"/>
            <a:chExt cx="2647950" cy="2282716"/>
          </a:xfrm>
        </p:grpSpPr>
        <p:sp>
          <p:nvSpPr>
            <p:cNvPr id="156" name="六边形 15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六边形 15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a:off x="8526492" y="1638718"/>
            <a:ext cx="1149581" cy="991018"/>
            <a:chOff x="7867650" y="287030"/>
            <a:chExt cx="2647950" cy="2282716"/>
          </a:xfrm>
        </p:grpSpPr>
        <p:sp>
          <p:nvSpPr>
            <p:cNvPr id="176" name="六边形 17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六边形 17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8" name="组合 177"/>
          <p:cNvGrpSpPr/>
          <p:nvPr/>
        </p:nvGrpSpPr>
        <p:grpSpPr>
          <a:xfrm>
            <a:off x="8526492" y="2667836"/>
            <a:ext cx="1149581" cy="991018"/>
            <a:chOff x="7867650" y="287030"/>
            <a:chExt cx="2647950" cy="2282716"/>
          </a:xfrm>
        </p:grpSpPr>
        <p:sp>
          <p:nvSpPr>
            <p:cNvPr id="179" name="六边形 17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六边形 17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1" name="组合 180"/>
          <p:cNvGrpSpPr/>
          <p:nvPr/>
        </p:nvGrpSpPr>
        <p:grpSpPr>
          <a:xfrm>
            <a:off x="8526492" y="3696954"/>
            <a:ext cx="1149581" cy="991018"/>
            <a:chOff x="7867650" y="287030"/>
            <a:chExt cx="2647950" cy="2282716"/>
          </a:xfrm>
        </p:grpSpPr>
        <p:sp>
          <p:nvSpPr>
            <p:cNvPr id="182" name="六边形 18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六边形 18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a:off x="344372" y="4225844"/>
            <a:ext cx="1149581" cy="991018"/>
            <a:chOff x="7867650" y="287030"/>
            <a:chExt cx="2647950" cy="2282716"/>
          </a:xfrm>
        </p:grpSpPr>
        <p:sp>
          <p:nvSpPr>
            <p:cNvPr id="185" name="六边形 184"/>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六边形 185"/>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7" name="组合 186"/>
          <p:cNvGrpSpPr/>
          <p:nvPr/>
        </p:nvGrpSpPr>
        <p:grpSpPr>
          <a:xfrm>
            <a:off x="1239722" y="4721144"/>
            <a:ext cx="1149581" cy="991018"/>
            <a:chOff x="7867650" y="287030"/>
            <a:chExt cx="2647950" cy="2282716"/>
          </a:xfrm>
        </p:grpSpPr>
        <p:sp>
          <p:nvSpPr>
            <p:cNvPr id="188" name="六边形 187"/>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六边形 188"/>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0" name="组合 189"/>
          <p:cNvGrpSpPr/>
          <p:nvPr/>
        </p:nvGrpSpPr>
        <p:grpSpPr>
          <a:xfrm>
            <a:off x="2161290" y="4225844"/>
            <a:ext cx="1149581" cy="991018"/>
            <a:chOff x="7867650" y="287030"/>
            <a:chExt cx="2647950" cy="2282716"/>
          </a:xfrm>
        </p:grpSpPr>
        <p:sp>
          <p:nvSpPr>
            <p:cNvPr id="191" name="六边形 19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六边形 191"/>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3" name="组合 192"/>
          <p:cNvGrpSpPr/>
          <p:nvPr/>
        </p:nvGrpSpPr>
        <p:grpSpPr>
          <a:xfrm>
            <a:off x="3978208" y="4225844"/>
            <a:ext cx="1149581" cy="991018"/>
            <a:chOff x="7867650" y="287030"/>
            <a:chExt cx="2647950" cy="2282716"/>
          </a:xfrm>
        </p:grpSpPr>
        <p:sp>
          <p:nvSpPr>
            <p:cNvPr id="194" name="六边形 19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六边形 194"/>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a:off x="5795126" y="4225844"/>
            <a:ext cx="1149581" cy="991018"/>
            <a:chOff x="7867650" y="287030"/>
            <a:chExt cx="2647950" cy="2282716"/>
          </a:xfrm>
        </p:grpSpPr>
        <p:sp>
          <p:nvSpPr>
            <p:cNvPr id="197" name="六边形 196"/>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六边形 197"/>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9" name="组合 198"/>
          <p:cNvGrpSpPr/>
          <p:nvPr/>
        </p:nvGrpSpPr>
        <p:grpSpPr>
          <a:xfrm>
            <a:off x="7612044" y="4225844"/>
            <a:ext cx="1149581" cy="991018"/>
            <a:chOff x="7867650" y="287030"/>
            <a:chExt cx="2647950" cy="2282716"/>
          </a:xfrm>
        </p:grpSpPr>
        <p:sp>
          <p:nvSpPr>
            <p:cNvPr id="200" name="六边形 199"/>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六边形 200"/>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2" name="组合 201"/>
          <p:cNvGrpSpPr/>
          <p:nvPr/>
        </p:nvGrpSpPr>
        <p:grpSpPr>
          <a:xfrm>
            <a:off x="3069749" y="4721144"/>
            <a:ext cx="1149581" cy="991018"/>
            <a:chOff x="7867650" y="287030"/>
            <a:chExt cx="2647950" cy="2282716"/>
          </a:xfrm>
        </p:grpSpPr>
        <p:sp>
          <p:nvSpPr>
            <p:cNvPr id="203" name="六边形 202"/>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六边形 203"/>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4899776" y="4721144"/>
            <a:ext cx="1149581" cy="991018"/>
            <a:chOff x="7867650" y="287030"/>
            <a:chExt cx="2647950" cy="2282716"/>
          </a:xfrm>
        </p:grpSpPr>
        <p:sp>
          <p:nvSpPr>
            <p:cNvPr id="206" name="六边形 205"/>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六边形 206"/>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8" name="组合 207"/>
          <p:cNvGrpSpPr/>
          <p:nvPr/>
        </p:nvGrpSpPr>
        <p:grpSpPr>
          <a:xfrm>
            <a:off x="6729803" y="4721144"/>
            <a:ext cx="1149581" cy="991018"/>
            <a:chOff x="7867650" y="287030"/>
            <a:chExt cx="2647950" cy="2282716"/>
          </a:xfrm>
        </p:grpSpPr>
        <p:sp>
          <p:nvSpPr>
            <p:cNvPr id="209" name="六边形 208"/>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六边形 209"/>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1" name="组合 210"/>
          <p:cNvGrpSpPr/>
          <p:nvPr/>
        </p:nvGrpSpPr>
        <p:grpSpPr>
          <a:xfrm>
            <a:off x="8526492" y="4726072"/>
            <a:ext cx="1149581" cy="991018"/>
            <a:chOff x="7867650" y="287030"/>
            <a:chExt cx="2647950" cy="2282716"/>
          </a:xfrm>
        </p:grpSpPr>
        <p:sp>
          <p:nvSpPr>
            <p:cNvPr id="212" name="六边形 211"/>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六边形 212"/>
            <p:cNvSpPr/>
            <p:nvPr/>
          </p:nvSpPr>
          <p:spPr>
            <a:xfrm>
              <a:off x="7867650" y="287030"/>
              <a:ext cx="2647950" cy="2282716"/>
            </a:xfrm>
            <a:prstGeom prst="hexagon">
              <a:avLst/>
            </a:prstGeom>
            <a:gradFill flip="none" rotWithShape="1">
              <a:gsLst>
                <a:gs pos="0">
                  <a:schemeClr val="bg1">
                    <a:lumMod val="90000"/>
                  </a:schemeClr>
                </a:gs>
                <a:gs pos="100000">
                  <a:schemeClr val="bg1"/>
                </a:gs>
              </a:gsLst>
              <a:lin ang="2700000" scaled="1"/>
              <a:tileRect/>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5" name="直接连接符 214"/>
          <p:cNvCxnSpPr/>
          <p:nvPr/>
        </p:nvCxnSpPr>
        <p:spPr>
          <a:xfrm>
            <a:off x="4519660" y="2573326"/>
            <a:ext cx="3745670" cy="0"/>
          </a:xfrm>
          <a:prstGeom prst="line">
            <a:avLst/>
          </a:prstGeom>
          <a:ln w="9525">
            <a:gradFill flip="none" rotWithShape="1">
              <a:gsLst>
                <a:gs pos="55000">
                  <a:schemeClr val="accent1">
                    <a:lumMod val="0"/>
                    <a:lumOff val="100000"/>
                  </a:schemeClr>
                </a:gs>
                <a:gs pos="100000">
                  <a:schemeClr val="bg1">
                    <a:lumMod val="85000"/>
                  </a:schemeClr>
                </a:gs>
                <a:gs pos="0">
                  <a:schemeClr val="bg1">
                    <a:lumMod val="8500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16" name="组合 215"/>
          <p:cNvGrpSpPr/>
          <p:nvPr/>
        </p:nvGrpSpPr>
        <p:grpSpPr>
          <a:xfrm>
            <a:off x="974952" y="3014804"/>
            <a:ext cx="814498" cy="828187"/>
            <a:chOff x="7634609" y="235689"/>
            <a:chExt cx="1450728" cy="1475110"/>
          </a:xfrm>
        </p:grpSpPr>
        <p:pic>
          <p:nvPicPr>
            <p:cNvPr id="217" name="图片 2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34609" y="235689"/>
              <a:ext cx="1450728" cy="1475110"/>
            </a:xfrm>
            <a:prstGeom prst="rect">
              <a:avLst/>
            </a:prstGeom>
            <a:effectLst>
              <a:outerShdw blurRad="50800" dist="38100" dir="8100000" algn="tr" rotWithShape="0">
                <a:prstClr val="black">
                  <a:alpha val="40000"/>
                </a:prstClr>
              </a:outerShdw>
            </a:effectLst>
          </p:spPr>
        </p:pic>
        <p:grpSp>
          <p:nvGrpSpPr>
            <p:cNvPr id="218" name="组合 217"/>
            <p:cNvGrpSpPr/>
            <p:nvPr/>
          </p:nvGrpSpPr>
          <p:grpSpPr>
            <a:xfrm>
              <a:off x="8069461" y="812113"/>
              <a:ext cx="581025" cy="322262"/>
              <a:chOff x="2282826" y="1428750"/>
              <a:chExt cx="581025" cy="322262"/>
            </a:xfrm>
          </p:grpSpPr>
          <p:sp>
            <p:nvSpPr>
              <p:cNvPr id="219" name="Freeform 58"/>
              <p:cNvSpPr>
                <a:spLocks noEditPoints="1"/>
              </p:cNvSpPr>
              <p:nvPr/>
            </p:nvSpPr>
            <p:spPr bwMode="auto">
              <a:xfrm>
                <a:off x="2282826" y="1431925"/>
                <a:ext cx="173038" cy="311150"/>
              </a:xfrm>
              <a:custGeom>
                <a:avLst/>
                <a:gdLst>
                  <a:gd name="T0" fmla="*/ 36 w 46"/>
                  <a:gd name="T1" fmla="*/ 0 h 82"/>
                  <a:gd name="T2" fmla="*/ 10 w 46"/>
                  <a:gd name="T3" fmla="*/ 0 h 82"/>
                  <a:gd name="T4" fmla="*/ 0 w 46"/>
                  <a:gd name="T5" fmla="*/ 9 h 82"/>
                  <a:gd name="T6" fmla="*/ 0 w 46"/>
                  <a:gd name="T7" fmla="*/ 73 h 82"/>
                  <a:gd name="T8" fmla="*/ 10 w 46"/>
                  <a:gd name="T9" fmla="*/ 82 h 82"/>
                  <a:gd name="T10" fmla="*/ 36 w 46"/>
                  <a:gd name="T11" fmla="*/ 82 h 82"/>
                  <a:gd name="T12" fmla="*/ 46 w 46"/>
                  <a:gd name="T13" fmla="*/ 73 h 82"/>
                  <a:gd name="T14" fmla="*/ 46 w 46"/>
                  <a:gd name="T15" fmla="*/ 9 h 82"/>
                  <a:gd name="T16" fmla="*/ 36 w 46"/>
                  <a:gd name="T17" fmla="*/ 0 h 82"/>
                  <a:gd name="T18" fmla="*/ 24 w 46"/>
                  <a:gd name="T19" fmla="*/ 71 h 82"/>
                  <a:gd name="T20" fmla="*/ 23 w 46"/>
                  <a:gd name="T21" fmla="*/ 71 h 82"/>
                  <a:gd name="T22" fmla="*/ 19 w 46"/>
                  <a:gd name="T23" fmla="*/ 67 h 82"/>
                  <a:gd name="T24" fmla="*/ 23 w 46"/>
                  <a:gd name="T25" fmla="*/ 63 h 82"/>
                  <a:gd name="T26" fmla="*/ 24 w 46"/>
                  <a:gd name="T27" fmla="*/ 63 h 82"/>
                  <a:gd name="T28" fmla="*/ 28 w 46"/>
                  <a:gd name="T29" fmla="*/ 67 h 82"/>
                  <a:gd name="T30" fmla="*/ 24 w 46"/>
                  <a:gd name="T31" fmla="*/ 71 h 82"/>
                  <a:gd name="T32" fmla="*/ 36 w 46"/>
                  <a:gd name="T33" fmla="*/ 26 h 82"/>
                  <a:gd name="T34" fmla="*/ 10 w 46"/>
                  <a:gd name="T35" fmla="*/ 26 h 82"/>
                  <a:gd name="T36" fmla="*/ 7 w 46"/>
                  <a:gd name="T37" fmla="*/ 23 h 82"/>
                  <a:gd name="T38" fmla="*/ 10 w 46"/>
                  <a:gd name="T39" fmla="*/ 20 h 82"/>
                  <a:gd name="T40" fmla="*/ 36 w 46"/>
                  <a:gd name="T41" fmla="*/ 20 h 82"/>
                  <a:gd name="T42" fmla="*/ 39 w 46"/>
                  <a:gd name="T43" fmla="*/ 23 h 82"/>
                  <a:gd name="T44" fmla="*/ 36 w 46"/>
                  <a:gd name="T45" fmla="*/ 26 h 82"/>
                  <a:gd name="T46" fmla="*/ 36 w 46"/>
                  <a:gd name="T47" fmla="*/ 16 h 82"/>
                  <a:gd name="T48" fmla="*/ 10 w 46"/>
                  <a:gd name="T49" fmla="*/ 16 h 82"/>
                  <a:gd name="T50" fmla="*/ 7 w 46"/>
                  <a:gd name="T51" fmla="*/ 13 h 82"/>
                  <a:gd name="T52" fmla="*/ 10 w 46"/>
                  <a:gd name="T53" fmla="*/ 10 h 82"/>
                  <a:gd name="T54" fmla="*/ 36 w 46"/>
                  <a:gd name="T55" fmla="*/ 10 h 82"/>
                  <a:gd name="T56" fmla="*/ 39 w 46"/>
                  <a:gd name="T57" fmla="*/ 13 h 82"/>
                  <a:gd name="T58" fmla="*/ 36 w 46"/>
                  <a:gd name="T59" fmla="*/ 1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82">
                    <a:moveTo>
                      <a:pt x="36" y="0"/>
                    </a:moveTo>
                    <a:cubicBezTo>
                      <a:pt x="10" y="0"/>
                      <a:pt x="10" y="0"/>
                      <a:pt x="10" y="0"/>
                    </a:cubicBezTo>
                    <a:cubicBezTo>
                      <a:pt x="5" y="0"/>
                      <a:pt x="0" y="4"/>
                      <a:pt x="0" y="9"/>
                    </a:cubicBezTo>
                    <a:cubicBezTo>
                      <a:pt x="0" y="73"/>
                      <a:pt x="0" y="73"/>
                      <a:pt x="0" y="73"/>
                    </a:cubicBezTo>
                    <a:cubicBezTo>
                      <a:pt x="0" y="78"/>
                      <a:pt x="5" y="82"/>
                      <a:pt x="10" y="82"/>
                    </a:cubicBezTo>
                    <a:cubicBezTo>
                      <a:pt x="36" y="82"/>
                      <a:pt x="36" y="82"/>
                      <a:pt x="36" y="82"/>
                    </a:cubicBezTo>
                    <a:cubicBezTo>
                      <a:pt x="41" y="82"/>
                      <a:pt x="46" y="78"/>
                      <a:pt x="46" y="73"/>
                    </a:cubicBezTo>
                    <a:cubicBezTo>
                      <a:pt x="46" y="9"/>
                      <a:pt x="46" y="9"/>
                      <a:pt x="46" y="9"/>
                    </a:cubicBezTo>
                    <a:cubicBezTo>
                      <a:pt x="46" y="4"/>
                      <a:pt x="41" y="0"/>
                      <a:pt x="36" y="0"/>
                    </a:cubicBezTo>
                    <a:close/>
                    <a:moveTo>
                      <a:pt x="24" y="71"/>
                    </a:moveTo>
                    <a:cubicBezTo>
                      <a:pt x="23" y="71"/>
                      <a:pt x="23" y="71"/>
                      <a:pt x="23" y="71"/>
                    </a:cubicBezTo>
                    <a:cubicBezTo>
                      <a:pt x="21" y="71"/>
                      <a:pt x="19" y="69"/>
                      <a:pt x="19" y="67"/>
                    </a:cubicBezTo>
                    <a:cubicBezTo>
                      <a:pt x="19" y="65"/>
                      <a:pt x="21" y="63"/>
                      <a:pt x="23" y="63"/>
                    </a:cubicBezTo>
                    <a:cubicBezTo>
                      <a:pt x="24" y="63"/>
                      <a:pt x="24" y="63"/>
                      <a:pt x="24" y="63"/>
                    </a:cubicBezTo>
                    <a:cubicBezTo>
                      <a:pt x="26" y="63"/>
                      <a:pt x="28" y="65"/>
                      <a:pt x="28" y="67"/>
                    </a:cubicBezTo>
                    <a:cubicBezTo>
                      <a:pt x="28" y="69"/>
                      <a:pt x="26" y="71"/>
                      <a:pt x="24" y="71"/>
                    </a:cubicBezTo>
                    <a:close/>
                    <a:moveTo>
                      <a:pt x="36" y="26"/>
                    </a:moveTo>
                    <a:cubicBezTo>
                      <a:pt x="10" y="26"/>
                      <a:pt x="10" y="26"/>
                      <a:pt x="10" y="26"/>
                    </a:cubicBezTo>
                    <a:cubicBezTo>
                      <a:pt x="8" y="26"/>
                      <a:pt x="7" y="25"/>
                      <a:pt x="7" y="23"/>
                    </a:cubicBezTo>
                    <a:cubicBezTo>
                      <a:pt x="7" y="21"/>
                      <a:pt x="8" y="20"/>
                      <a:pt x="10" y="20"/>
                    </a:cubicBezTo>
                    <a:cubicBezTo>
                      <a:pt x="36" y="20"/>
                      <a:pt x="36" y="20"/>
                      <a:pt x="36" y="20"/>
                    </a:cubicBezTo>
                    <a:cubicBezTo>
                      <a:pt x="37" y="20"/>
                      <a:pt x="39" y="21"/>
                      <a:pt x="39" y="23"/>
                    </a:cubicBezTo>
                    <a:cubicBezTo>
                      <a:pt x="39" y="25"/>
                      <a:pt x="37" y="26"/>
                      <a:pt x="36" y="26"/>
                    </a:cubicBezTo>
                    <a:close/>
                    <a:moveTo>
                      <a:pt x="36" y="16"/>
                    </a:moveTo>
                    <a:cubicBezTo>
                      <a:pt x="10" y="16"/>
                      <a:pt x="10" y="16"/>
                      <a:pt x="10" y="16"/>
                    </a:cubicBezTo>
                    <a:cubicBezTo>
                      <a:pt x="8" y="16"/>
                      <a:pt x="7" y="15"/>
                      <a:pt x="7" y="13"/>
                    </a:cubicBezTo>
                    <a:cubicBezTo>
                      <a:pt x="7" y="11"/>
                      <a:pt x="8" y="10"/>
                      <a:pt x="10" y="10"/>
                    </a:cubicBezTo>
                    <a:cubicBezTo>
                      <a:pt x="36" y="10"/>
                      <a:pt x="36" y="10"/>
                      <a:pt x="36" y="10"/>
                    </a:cubicBezTo>
                    <a:cubicBezTo>
                      <a:pt x="37" y="10"/>
                      <a:pt x="39" y="11"/>
                      <a:pt x="39" y="13"/>
                    </a:cubicBezTo>
                    <a:cubicBezTo>
                      <a:pt x="39" y="15"/>
                      <a:pt x="37" y="16"/>
                      <a:pt x="36" y="16"/>
                    </a:cubicBez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59"/>
              <p:cNvSpPr>
                <a:spLocks noEditPoints="1"/>
              </p:cNvSpPr>
              <p:nvPr/>
            </p:nvSpPr>
            <p:spPr bwMode="auto">
              <a:xfrm>
                <a:off x="2478088" y="1428750"/>
                <a:ext cx="385763" cy="261937"/>
              </a:xfrm>
              <a:custGeom>
                <a:avLst/>
                <a:gdLst>
                  <a:gd name="T0" fmla="*/ 90 w 102"/>
                  <a:gd name="T1" fmla="*/ 0 h 69"/>
                  <a:gd name="T2" fmla="*/ 12 w 102"/>
                  <a:gd name="T3" fmla="*/ 0 h 69"/>
                  <a:gd name="T4" fmla="*/ 0 w 102"/>
                  <a:gd name="T5" fmla="*/ 12 h 69"/>
                  <a:gd name="T6" fmla="*/ 0 w 102"/>
                  <a:gd name="T7" fmla="*/ 56 h 69"/>
                  <a:gd name="T8" fmla="*/ 12 w 102"/>
                  <a:gd name="T9" fmla="*/ 69 h 69"/>
                  <a:gd name="T10" fmla="*/ 90 w 102"/>
                  <a:gd name="T11" fmla="*/ 69 h 69"/>
                  <a:gd name="T12" fmla="*/ 102 w 102"/>
                  <a:gd name="T13" fmla="*/ 56 h 69"/>
                  <a:gd name="T14" fmla="*/ 102 w 102"/>
                  <a:gd name="T15" fmla="*/ 12 h 69"/>
                  <a:gd name="T16" fmla="*/ 90 w 102"/>
                  <a:gd name="T17" fmla="*/ 0 h 69"/>
                  <a:gd name="T18" fmla="*/ 98 w 102"/>
                  <a:gd name="T19" fmla="*/ 56 h 69"/>
                  <a:gd name="T20" fmla="*/ 90 w 102"/>
                  <a:gd name="T21" fmla="*/ 64 h 69"/>
                  <a:gd name="T22" fmla="*/ 12 w 102"/>
                  <a:gd name="T23" fmla="*/ 64 h 69"/>
                  <a:gd name="T24" fmla="*/ 5 w 102"/>
                  <a:gd name="T25" fmla="*/ 56 h 69"/>
                  <a:gd name="T26" fmla="*/ 5 w 102"/>
                  <a:gd name="T27" fmla="*/ 12 h 69"/>
                  <a:gd name="T28" fmla="*/ 12 w 102"/>
                  <a:gd name="T29" fmla="*/ 5 h 69"/>
                  <a:gd name="T30" fmla="*/ 90 w 102"/>
                  <a:gd name="T31" fmla="*/ 5 h 69"/>
                  <a:gd name="T32" fmla="*/ 98 w 102"/>
                  <a:gd name="T33" fmla="*/ 12 h 69"/>
                  <a:gd name="T34" fmla="*/ 98 w 102"/>
                  <a:gd name="T35" fmla="*/ 5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69">
                    <a:moveTo>
                      <a:pt x="90" y="0"/>
                    </a:moveTo>
                    <a:cubicBezTo>
                      <a:pt x="12" y="0"/>
                      <a:pt x="12" y="0"/>
                      <a:pt x="12" y="0"/>
                    </a:cubicBezTo>
                    <a:cubicBezTo>
                      <a:pt x="5" y="0"/>
                      <a:pt x="0" y="6"/>
                      <a:pt x="0" y="12"/>
                    </a:cubicBezTo>
                    <a:cubicBezTo>
                      <a:pt x="0" y="56"/>
                      <a:pt x="0" y="56"/>
                      <a:pt x="0" y="56"/>
                    </a:cubicBezTo>
                    <a:cubicBezTo>
                      <a:pt x="0" y="63"/>
                      <a:pt x="5" y="69"/>
                      <a:pt x="12" y="69"/>
                    </a:cubicBezTo>
                    <a:cubicBezTo>
                      <a:pt x="90" y="69"/>
                      <a:pt x="90" y="69"/>
                      <a:pt x="90" y="69"/>
                    </a:cubicBezTo>
                    <a:cubicBezTo>
                      <a:pt x="97" y="69"/>
                      <a:pt x="102" y="63"/>
                      <a:pt x="102" y="56"/>
                    </a:cubicBezTo>
                    <a:cubicBezTo>
                      <a:pt x="102" y="12"/>
                      <a:pt x="102" y="12"/>
                      <a:pt x="102" y="12"/>
                    </a:cubicBezTo>
                    <a:cubicBezTo>
                      <a:pt x="102" y="6"/>
                      <a:pt x="97" y="0"/>
                      <a:pt x="90" y="0"/>
                    </a:cubicBezTo>
                    <a:close/>
                    <a:moveTo>
                      <a:pt x="98" y="56"/>
                    </a:moveTo>
                    <a:cubicBezTo>
                      <a:pt x="98" y="60"/>
                      <a:pt x="94" y="64"/>
                      <a:pt x="90" y="64"/>
                    </a:cubicBezTo>
                    <a:cubicBezTo>
                      <a:pt x="12" y="64"/>
                      <a:pt x="12" y="64"/>
                      <a:pt x="12" y="64"/>
                    </a:cubicBezTo>
                    <a:cubicBezTo>
                      <a:pt x="8" y="64"/>
                      <a:pt x="5" y="60"/>
                      <a:pt x="5" y="56"/>
                    </a:cubicBezTo>
                    <a:cubicBezTo>
                      <a:pt x="5" y="12"/>
                      <a:pt x="5" y="12"/>
                      <a:pt x="5" y="12"/>
                    </a:cubicBezTo>
                    <a:cubicBezTo>
                      <a:pt x="5" y="8"/>
                      <a:pt x="8" y="5"/>
                      <a:pt x="12" y="5"/>
                    </a:cubicBezTo>
                    <a:cubicBezTo>
                      <a:pt x="90" y="5"/>
                      <a:pt x="90" y="5"/>
                      <a:pt x="90" y="5"/>
                    </a:cubicBezTo>
                    <a:cubicBezTo>
                      <a:pt x="94" y="5"/>
                      <a:pt x="98" y="8"/>
                      <a:pt x="98" y="12"/>
                    </a:cubicBezTo>
                    <a:lnTo>
                      <a:pt x="98" y="56"/>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60"/>
              <p:cNvSpPr/>
              <p:nvPr/>
            </p:nvSpPr>
            <p:spPr bwMode="auto">
              <a:xfrm>
                <a:off x="2633663" y="1701800"/>
                <a:ext cx="68263" cy="49212"/>
              </a:xfrm>
              <a:custGeom>
                <a:avLst/>
                <a:gdLst>
                  <a:gd name="T0" fmla="*/ 12 w 18"/>
                  <a:gd name="T1" fmla="*/ 0 h 13"/>
                  <a:gd name="T2" fmla="*/ 7 w 18"/>
                  <a:gd name="T3" fmla="*/ 0 h 13"/>
                  <a:gd name="T4" fmla="*/ 0 w 18"/>
                  <a:gd name="T5" fmla="*/ 7 h 13"/>
                  <a:gd name="T6" fmla="*/ 7 w 18"/>
                  <a:gd name="T7" fmla="*/ 13 h 13"/>
                  <a:gd name="T8" fmla="*/ 12 w 18"/>
                  <a:gd name="T9" fmla="*/ 13 h 13"/>
                  <a:gd name="T10" fmla="*/ 18 w 18"/>
                  <a:gd name="T11" fmla="*/ 7 h 13"/>
                  <a:gd name="T12" fmla="*/ 12 w 1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2" y="0"/>
                    </a:moveTo>
                    <a:cubicBezTo>
                      <a:pt x="7" y="0"/>
                      <a:pt x="7" y="0"/>
                      <a:pt x="7" y="0"/>
                    </a:cubicBezTo>
                    <a:cubicBezTo>
                      <a:pt x="3" y="0"/>
                      <a:pt x="0" y="3"/>
                      <a:pt x="0" y="7"/>
                    </a:cubicBezTo>
                    <a:cubicBezTo>
                      <a:pt x="0" y="10"/>
                      <a:pt x="3" y="13"/>
                      <a:pt x="7" y="13"/>
                    </a:cubicBezTo>
                    <a:cubicBezTo>
                      <a:pt x="12" y="13"/>
                      <a:pt x="12" y="13"/>
                      <a:pt x="12" y="13"/>
                    </a:cubicBezTo>
                    <a:cubicBezTo>
                      <a:pt x="15" y="13"/>
                      <a:pt x="18" y="10"/>
                      <a:pt x="18" y="7"/>
                    </a:cubicBezTo>
                    <a:cubicBezTo>
                      <a:pt x="18" y="3"/>
                      <a:pt x="15" y="0"/>
                      <a:pt x="12" y="0"/>
                    </a:cubicBez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22" name="组合 221"/>
          <p:cNvGrpSpPr/>
          <p:nvPr/>
        </p:nvGrpSpPr>
        <p:grpSpPr>
          <a:xfrm>
            <a:off x="2296316" y="408641"/>
            <a:ext cx="814498" cy="828187"/>
            <a:chOff x="5574927" y="1343757"/>
            <a:chExt cx="1450728" cy="1475110"/>
          </a:xfrm>
        </p:grpSpPr>
        <p:pic>
          <p:nvPicPr>
            <p:cNvPr id="223" name="图片 22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4927" y="1343757"/>
              <a:ext cx="1450728" cy="1475110"/>
            </a:xfrm>
            <a:prstGeom prst="rect">
              <a:avLst/>
            </a:prstGeom>
            <a:effectLst>
              <a:outerShdw blurRad="50800" dist="38100" dir="8100000" algn="tr" rotWithShape="0">
                <a:prstClr val="black">
                  <a:alpha val="40000"/>
                </a:prstClr>
              </a:outerShdw>
            </a:effectLst>
          </p:spPr>
        </p:pic>
        <p:grpSp>
          <p:nvGrpSpPr>
            <p:cNvPr id="224" name="组合 223"/>
            <p:cNvGrpSpPr/>
            <p:nvPr/>
          </p:nvGrpSpPr>
          <p:grpSpPr>
            <a:xfrm>
              <a:off x="6085185" y="1863031"/>
              <a:ext cx="430212" cy="436562"/>
              <a:chOff x="2946401" y="1379538"/>
              <a:chExt cx="430212" cy="436562"/>
            </a:xfrm>
          </p:grpSpPr>
          <p:sp>
            <p:nvSpPr>
              <p:cNvPr id="225" name="Freeform 61"/>
              <p:cNvSpPr/>
              <p:nvPr/>
            </p:nvSpPr>
            <p:spPr bwMode="auto">
              <a:xfrm>
                <a:off x="3097213" y="1450975"/>
                <a:ext cx="279400" cy="327025"/>
              </a:xfrm>
              <a:custGeom>
                <a:avLst/>
                <a:gdLst>
                  <a:gd name="T0" fmla="*/ 53 w 74"/>
                  <a:gd name="T1" fmla="*/ 0 h 86"/>
                  <a:gd name="T2" fmla="*/ 20 w 74"/>
                  <a:gd name="T3" fmla="*/ 0 h 86"/>
                  <a:gd name="T4" fmla="*/ 0 w 74"/>
                  <a:gd name="T5" fmla="*/ 20 h 86"/>
                  <a:gd name="T6" fmla="*/ 0 w 74"/>
                  <a:gd name="T7" fmla="*/ 36 h 86"/>
                  <a:gd name="T8" fmla="*/ 20 w 74"/>
                  <a:gd name="T9" fmla="*/ 56 h 86"/>
                  <a:gd name="T10" fmla="*/ 46 w 74"/>
                  <a:gd name="T11" fmla="*/ 56 h 86"/>
                  <a:gd name="T12" fmla="*/ 62 w 74"/>
                  <a:gd name="T13" fmla="*/ 86 h 86"/>
                  <a:gd name="T14" fmla="*/ 57 w 74"/>
                  <a:gd name="T15" fmla="*/ 56 h 86"/>
                  <a:gd name="T16" fmla="*/ 74 w 74"/>
                  <a:gd name="T17" fmla="*/ 36 h 86"/>
                  <a:gd name="T18" fmla="*/ 74 w 74"/>
                  <a:gd name="T19" fmla="*/ 20 h 86"/>
                  <a:gd name="T20" fmla="*/ 53 w 74"/>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86">
                    <a:moveTo>
                      <a:pt x="53" y="0"/>
                    </a:moveTo>
                    <a:cubicBezTo>
                      <a:pt x="20" y="0"/>
                      <a:pt x="20" y="0"/>
                      <a:pt x="20" y="0"/>
                    </a:cubicBezTo>
                    <a:cubicBezTo>
                      <a:pt x="9" y="0"/>
                      <a:pt x="0" y="9"/>
                      <a:pt x="0" y="20"/>
                    </a:cubicBezTo>
                    <a:cubicBezTo>
                      <a:pt x="0" y="36"/>
                      <a:pt x="0" y="36"/>
                      <a:pt x="0" y="36"/>
                    </a:cubicBezTo>
                    <a:cubicBezTo>
                      <a:pt x="0" y="47"/>
                      <a:pt x="9" y="56"/>
                      <a:pt x="20" y="56"/>
                    </a:cubicBezTo>
                    <a:cubicBezTo>
                      <a:pt x="46" y="56"/>
                      <a:pt x="46" y="56"/>
                      <a:pt x="46" y="56"/>
                    </a:cubicBezTo>
                    <a:cubicBezTo>
                      <a:pt x="47" y="63"/>
                      <a:pt x="50" y="83"/>
                      <a:pt x="62" y="86"/>
                    </a:cubicBezTo>
                    <a:cubicBezTo>
                      <a:pt x="62" y="86"/>
                      <a:pt x="55" y="66"/>
                      <a:pt x="57" y="56"/>
                    </a:cubicBezTo>
                    <a:cubicBezTo>
                      <a:pt x="66" y="54"/>
                      <a:pt x="74" y="46"/>
                      <a:pt x="74" y="36"/>
                    </a:cubicBezTo>
                    <a:cubicBezTo>
                      <a:pt x="74" y="20"/>
                      <a:pt x="74" y="20"/>
                      <a:pt x="74" y="20"/>
                    </a:cubicBezTo>
                    <a:cubicBezTo>
                      <a:pt x="74" y="9"/>
                      <a:pt x="64" y="0"/>
                      <a:pt x="53" y="0"/>
                    </a:cubicBezTo>
                    <a:close/>
                  </a:path>
                </a:pathLst>
              </a:custGeom>
              <a:solidFill>
                <a:srgbClr val="018D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62"/>
              <p:cNvSpPr/>
              <p:nvPr/>
            </p:nvSpPr>
            <p:spPr bwMode="auto">
              <a:xfrm>
                <a:off x="2946401" y="1379538"/>
                <a:ext cx="369888" cy="436562"/>
              </a:xfrm>
              <a:custGeom>
                <a:avLst/>
                <a:gdLst>
                  <a:gd name="T0" fmla="*/ 36 w 98"/>
                  <a:gd name="T1" fmla="*/ 55 h 115"/>
                  <a:gd name="T2" fmla="*/ 36 w 98"/>
                  <a:gd name="T3" fmla="*/ 38 h 115"/>
                  <a:gd name="T4" fmla="*/ 59 w 98"/>
                  <a:gd name="T5" fmla="*/ 15 h 115"/>
                  <a:gd name="T6" fmla="*/ 95 w 98"/>
                  <a:gd name="T7" fmla="*/ 15 h 115"/>
                  <a:gd name="T8" fmla="*/ 98 w 98"/>
                  <a:gd name="T9" fmla="*/ 16 h 115"/>
                  <a:gd name="T10" fmla="*/ 78 w 98"/>
                  <a:gd name="T11" fmla="*/ 0 h 115"/>
                  <a:gd name="T12" fmla="*/ 21 w 98"/>
                  <a:gd name="T13" fmla="*/ 0 h 115"/>
                  <a:gd name="T14" fmla="*/ 0 w 98"/>
                  <a:gd name="T15" fmla="*/ 20 h 115"/>
                  <a:gd name="T16" fmla="*/ 0 w 98"/>
                  <a:gd name="T17" fmla="*/ 55 h 115"/>
                  <a:gd name="T18" fmla="*/ 21 w 98"/>
                  <a:gd name="T19" fmla="*/ 76 h 115"/>
                  <a:gd name="T20" fmla="*/ 30 w 98"/>
                  <a:gd name="T21" fmla="*/ 76 h 115"/>
                  <a:gd name="T22" fmla="*/ 11 w 98"/>
                  <a:gd name="T23" fmla="*/ 110 h 115"/>
                  <a:gd name="T24" fmla="*/ 50 w 98"/>
                  <a:gd name="T25" fmla="*/ 76 h 115"/>
                  <a:gd name="T26" fmla="*/ 36 w 98"/>
                  <a:gd name="T27" fmla="*/ 5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5">
                    <a:moveTo>
                      <a:pt x="36" y="55"/>
                    </a:moveTo>
                    <a:cubicBezTo>
                      <a:pt x="36" y="38"/>
                      <a:pt x="36" y="38"/>
                      <a:pt x="36" y="38"/>
                    </a:cubicBezTo>
                    <a:cubicBezTo>
                      <a:pt x="36" y="25"/>
                      <a:pt x="46" y="15"/>
                      <a:pt x="59" y="15"/>
                    </a:cubicBezTo>
                    <a:cubicBezTo>
                      <a:pt x="95" y="15"/>
                      <a:pt x="95" y="15"/>
                      <a:pt x="95" y="15"/>
                    </a:cubicBezTo>
                    <a:cubicBezTo>
                      <a:pt x="96" y="15"/>
                      <a:pt x="97" y="16"/>
                      <a:pt x="98" y="16"/>
                    </a:cubicBezTo>
                    <a:cubicBezTo>
                      <a:pt x="96" y="7"/>
                      <a:pt x="88" y="0"/>
                      <a:pt x="78" y="0"/>
                    </a:cubicBezTo>
                    <a:cubicBezTo>
                      <a:pt x="21" y="0"/>
                      <a:pt x="21" y="0"/>
                      <a:pt x="21" y="0"/>
                    </a:cubicBezTo>
                    <a:cubicBezTo>
                      <a:pt x="9" y="0"/>
                      <a:pt x="0" y="9"/>
                      <a:pt x="0" y="20"/>
                    </a:cubicBezTo>
                    <a:cubicBezTo>
                      <a:pt x="0" y="55"/>
                      <a:pt x="0" y="55"/>
                      <a:pt x="0" y="55"/>
                    </a:cubicBezTo>
                    <a:cubicBezTo>
                      <a:pt x="0" y="67"/>
                      <a:pt x="9" y="76"/>
                      <a:pt x="21" y="76"/>
                    </a:cubicBezTo>
                    <a:cubicBezTo>
                      <a:pt x="30" y="76"/>
                      <a:pt x="30" y="76"/>
                      <a:pt x="30" y="76"/>
                    </a:cubicBezTo>
                    <a:cubicBezTo>
                      <a:pt x="29" y="85"/>
                      <a:pt x="26" y="106"/>
                      <a:pt x="11" y="110"/>
                    </a:cubicBezTo>
                    <a:cubicBezTo>
                      <a:pt x="11" y="110"/>
                      <a:pt x="40" y="115"/>
                      <a:pt x="50" y="76"/>
                    </a:cubicBezTo>
                    <a:cubicBezTo>
                      <a:pt x="42" y="73"/>
                      <a:pt x="36" y="65"/>
                      <a:pt x="36" y="5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27" name="组合 226"/>
          <p:cNvGrpSpPr/>
          <p:nvPr/>
        </p:nvGrpSpPr>
        <p:grpSpPr>
          <a:xfrm>
            <a:off x="3505116" y="982607"/>
            <a:ext cx="814498" cy="828187"/>
            <a:chOff x="9904367" y="1428750"/>
            <a:chExt cx="1450728" cy="1475110"/>
          </a:xfrm>
        </p:grpSpPr>
        <p:pic>
          <p:nvPicPr>
            <p:cNvPr id="228" name="图片 2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04367" y="1428750"/>
              <a:ext cx="1450728" cy="1475110"/>
            </a:xfrm>
            <a:prstGeom prst="rect">
              <a:avLst/>
            </a:prstGeom>
            <a:effectLst>
              <a:outerShdw blurRad="50800" dist="38100" dir="8100000" algn="tr" rotWithShape="0">
                <a:prstClr val="black">
                  <a:alpha val="40000"/>
                </a:prstClr>
              </a:outerShdw>
            </a:effectLst>
          </p:spPr>
        </p:pic>
        <p:grpSp>
          <p:nvGrpSpPr>
            <p:cNvPr id="229" name="组合 228"/>
            <p:cNvGrpSpPr/>
            <p:nvPr/>
          </p:nvGrpSpPr>
          <p:grpSpPr>
            <a:xfrm>
              <a:off x="10382081" y="1980568"/>
              <a:ext cx="495300" cy="371475"/>
              <a:chOff x="1716088" y="1390650"/>
              <a:chExt cx="495300" cy="371475"/>
            </a:xfrm>
          </p:grpSpPr>
          <p:sp>
            <p:nvSpPr>
              <p:cNvPr id="230" name="Freeform 63"/>
              <p:cNvSpPr>
                <a:spLocks noEditPoints="1"/>
              </p:cNvSpPr>
              <p:nvPr/>
            </p:nvSpPr>
            <p:spPr bwMode="auto">
              <a:xfrm>
                <a:off x="1716088" y="1390650"/>
                <a:ext cx="106363" cy="368300"/>
              </a:xfrm>
              <a:custGeom>
                <a:avLst/>
                <a:gdLst>
                  <a:gd name="T0" fmla="*/ 27 w 28"/>
                  <a:gd name="T1" fmla="*/ 0 h 97"/>
                  <a:gd name="T2" fmla="*/ 1 w 28"/>
                  <a:gd name="T3" fmla="*/ 0 h 97"/>
                  <a:gd name="T4" fmla="*/ 0 w 28"/>
                  <a:gd name="T5" fmla="*/ 1 h 97"/>
                  <a:gd name="T6" fmla="*/ 0 w 28"/>
                  <a:gd name="T7" fmla="*/ 96 h 97"/>
                  <a:gd name="T8" fmla="*/ 1 w 28"/>
                  <a:gd name="T9" fmla="*/ 97 h 97"/>
                  <a:gd name="T10" fmla="*/ 27 w 28"/>
                  <a:gd name="T11" fmla="*/ 97 h 97"/>
                  <a:gd name="T12" fmla="*/ 28 w 28"/>
                  <a:gd name="T13" fmla="*/ 96 h 97"/>
                  <a:gd name="T14" fmla="*/ 28 w 28"/>
                  <a:gd name="T15" fmla="*/ 1 h 97"/>
                  <a:gd name="T16" fmla="*/ 27 w 28"/>
                  <a:gd name="T17" fmla="*/ 0 h 97"/>
                  <a:gd name="T18" fmla="*/ 14 w 28"/>
                  <a:gd name="T19" fmla="*/ 94 h 97"/>
                  <a:gd name="T20" fmla="*/ 7 w 28"/>
                  <a:gd name="T21" fmla="*/ 87 h 97"/>
                  <a:gd name="T22" fmla="*/ 14 w 28"/>
                  <a:gd name="T23" fmla="*/ 80 h 97"/>
                  <a:gd name="T24" fmla="*/ 21 w 28"/>
                  <a:gd name="T25" fmla="*/ 87 h 97"/>
                  <a:gd name="T26" fmla="*/ 14 w 28"/>
                  <a:gd name="T27" fmla="*/ 94 h 97"/>
                  <a:gd name="T28" fmla="*/ 24 w 28"/>
                  <a:gd name="T29" fmla="*/ 54 h 97"/>
                  <a:gd name="T30" fmla="*/ 23 w 28"/>
                  <a:gd name="T31" fmla="*/ 55 h 97"/>
                  <a:gd name="T32" fmla="*/ 5 w 28"/>
                  <a:gd name="T33" fmla="*/ 55 h 97"/>
                  <a:gd name="T34" fmla="*/ 4 w 28"/>
                  <a:gd name="T35" fmla="*/ 54 h 97"/>
                  <a:gd name="T36" fmla="*/ 4 w 28"/>
                  <a:gd name="T37" fmla="*/ 6 h 97"/>
                  <a:gd name="T38" fmla="*/ 5 w 28"/>
                  <a:gd name="T39" fmla="*/ 5 h 97"/>
                  <a:gd name="T40" fmla="*/ 23 w 28"/>
                  <a:gd name="T41" fmla="*/ 5 h 97"/>
                  <a:gd name="T42" fmla="*/ 24 w 28"/>
                  <a:gd name="T43" fmla="*/ 6 h 97"/>
                  <a:gd name="T44" fmla="*/ 24 w 28"/>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8" y="97"/>
                      <a:pt x="28" y="96"/>
                    </a:cubicBezTo>
                    <a:cubicBezTo>
                      <a:pt x="28" y="1"/>
                      <a:pt x="28" y="1"/>
                      <a:pt x="28" y="1"/>
                    </a:cubicBezTo>
                    <a:cubicBezTo>
                      <a:pt x="28"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solidFill>
                <a:srgbClr val="018D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64"/>
              <p:cNvSpPr/>
              <p:nvPr/>
            </p:nvSpPr>
            <p:spPr bwMode="auto">
              <a:xfrm>
                <a:off x="1743076" y="1436688"/>
                <a:ext cx="55563"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solidFill>
                <a:srgbClr val="F29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65"/>
              <p:cNvSpPr/>
              <p:nvPr/>
            </p:nvSpPr>
            <p:spPr bwMode="auto">
              <a:xfrm>
                <a:off x="1743076" y="1455738"/>
                <a:ext cx="55563" cy="14287"/>
              </a:xfrm>
              <a:custGeom>
                <a:avLst/>
                <a:gdLst>
                  <a:gd name="T0" fmla="*/ 15 w 15"/>
                  <a:gd name="T1" fmla="*/ 3 h 4"/>
                  <a:gd name="T2" fmla="*/ 14 w 15"/>
                  <a:gd name="T3" fmla="*/ 4 h 4"/>
                  <a:gd name="T4" fmla="*/ 1 w 15"/>
                  <a:gd name="T5" fmla="*/ 4 h 4"/>
                  <a:gd name="T6" fmla="*/ 0 w 15"/>
                  <a:gd name="T7" fmla="*/ 3 h 4"/>
                  <a:gd name="T8" fmla="*/ 0 w 15"/>
                  <a:gd name="T9" fmla="*/ 1 h 4"/>
                  <a:gd name="T10" fmla="*/ 1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1" y="4"/>
                      <a:pt x="1" y="4"/>
                      <a:pt x="1" y="4"/>
                    </a:cubicBezTo>
                    <a:cubicBezTo>
                      <a:pt x="0" y="4"/>
                      <a:pt x="0" y="3"/>
                      <a:pt x="0" y="3"/>
                    </a:cubicBezTo>
                    <a:cubicBezTo>
                      <a:pt x="0" y="1"/>
                      <a:pt x="0" y="1"/>
                      <a:pt x="0" y="1"/>
                    </a:cubicBezTo>
                    <a:cubicBezTo>
                      <a:pt x="0" y="0"/>
                      <a:pt x="0" y="0"/>
                      <a:pt x="1" y="0"/>
                    </a:cubicBezTo>
                    <a:cubicBezTo>
                      <a:pt x="14" y="0"/>
                      <a:pt x="14" y="0"/>
                      <a:pt x="14" y="0"/>
                    </a:cubicBezTo>
                    <a:cubicBezTo>
                      <a:pt x="14" y="0"/>
                      <a:pt x="15" y="0"/>
                      <a:pt x="15" y="1"/>
                    </a:cubicBezTo>
                    <a:lnTo>
                      <a:pt x="15" y="3"/>
                    </a:lnTo>
                    <a:close/>
                  </a:path>
                </a:pathLst>
              </a:custGeom>
              <a:solidFill>
                <a:srgbClr val="018D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66"/>
              <p:cNvSpPr>
                <a:spLocks noEditPoints="1"/>
              </p:cNvSpPr>
              <p:nvPr/>
            </p:nvSpPr>
            <p:spPr bwMode="auto">
              <a:xfrm>
                <a:off x="1841501" y="1390650"/>
                <a:ext cx="101600" cy="368300"/>
              </a:xfrm>
              <a:custGeom>
                <a:avLst/>
                <a:gdLst>
                  <a:gd name="T0" fmla="*/ 27 w 27"/>
                  <a:gd name="T1" fmla="*/ 0 h 97"/>
                  <a:gd name="T2" fmla="*/ 1 w 27"/>
                  <a:gd name="T3" fmla="*/ 0 h 97"/>
                  <a:gd name="T4" fmla="*/ 0 w 27"/>
                  <a:gd name="T5" fmla="*/ 1 h 97"/>
                  <a:gd name="T6" fmla="*/ 0 w 27"/>
                  <a:gd name="T7" fmla="*/ 96 h 97"/>
                  <a:gd name="T8" fmla="*/ 1 w 27"/>
                  <a:gd name="T9" fmla="*/ 97 h 97"/>
                  <a:gd name="T10" fmla="*/ 27 w 27"/>
                  <a:gd name="T11" fmla="*/ 97 h 97"/>
                  <a:gd name="T12" fmla="*/ 27 w 27"/>
                  <a:gd name="T13" fmla="*/ 96 h 97"/>
                  <a:gd name="T14" fmla="*/ 27 w 27"/>
                  <a:gd name="T15" fmla="*/ 1 h 97"/>
                  <a:gd name="T16" fmla="*/ 27 w 27"/>
                  <a:gd name="T17" fmla="*/ 0 h 97"/>
                  <a:gd name="T18" fmla="*/ 14 w 27"/>
                  <a:gd name="T19" fmla="*/ 94 h 97"/>
                  <a:gd name="T20" fmla="*/ 7 w 27"/>
                  <a:gd name="T21" fmla="*/ 87 h 97"/>
                  <a:gd name="T22" fmla="*/ 14 w 27"/>
                  <a:gd name="T23" fmla="*/ 80 h 97"/>
                  <a:gd name="T24" fmla="*/ 21 w 27"/>
                  <a:gd name="T25" fmla="*/ 87 h 97"/>
                  <a:gd name="T26" fmla="*/ 14 w 27"/>
                  <a:gd name="T27" fmla="*/ 94 h 97"/>
                  <a:gd name="T28" fmla="*/ 24 w 27"/>
                  <a:gd name="T29" fmla="*/ 54 h 97"/>
                  <a:gd name="T30" fmla="*/ 23 w 27"/>
                  <a:gd name="T31" fmla="*/ 55 h 97"/>
                  <a:gd name="T32" fmla="*/ 5 w 27"/>
                  <a:gd name="T33" fmla="*/ 55 h 97"/>
                  <a:gd name="T34" fmla="*/ 4 w 27"/>
                  <a:gd name="T35" fmla="*/ 54 h 97"/>
                  <a:gd name="T36" fmla="*/ 4 w 27"/>
                  <a:gd name="T37" fmla="*/ 6 h 97"/>
                  <a:gd name="T38" fmla="*/ 5 w 27"/>
                  <a:gd name="T39" fmla="*/ 5 h 97"/>
                  <a:gd name="T40" fmla="*/ 23 w 27"/>
                  <a:gd name="T41" fmla="*/ 5 h 97"/>
                  <a:gd name="T42" fmla="*/ 24 w 27"/>
                  <a:gd name="T43" fmla="*/ 6 h 97"/>
                  <a:gd name="T44" fmla="*/ 24 w 27"/>
                  <a:gd name="T45"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97">
                    <a:moveTo>
                      <a:pt x="27" y="0"/>
                    </a:moveTo>
                    <a:cubicBezTo>
                      <a:pt x="1" y="0"/>
                      <a:pt x="1" y="0"/>
                      <a:pt x="1" y="0"/>
                    </a:cubicBezTo>
                    <a:cubicBezTo>
                      <a:pt x="1" y="0"/>
                      <a:pt x="0" y="1"/>
                      <a:pt x="0" y="1"/>
                    </a:cubicBezTo>
                    <a:cubicBezTo>
                      <a:pt x="0" y="96"/>
                      <a:pt x="0" y="96"/>
                      <a:pt x="0" y="96"/>
                    </a:cubicBezTo>
                    <a:cubicBezTo>
                      <a:pt x="0" y="97"/>
                      <a:pt x="1" y="97"/>
                      <a:pt x="1" y="97"/>
                    </a:cubicBezTo>
                    <a:cubicBezTo>
                      <a:pt x="27" y="97"/>
                      <a:pt x="27" y="97"/>
                      <a:pt x="27" y="97"/>
                    </a:cubicBezTo>
                    <a:cubicBezTo>
                      <a:pt x="27" y="97"/>
                      <a:pt x="27" y="97"/>
                      <a:pt x="27" y="96"/>
                    </a:cubicBezTo>
                    <a:cubicBezTo>
                      <a:pt x="27" y="1"/>
                      <a:pt x="27" y="1"/>
                      <a:pt x="27" y="1"/>
                    </a:cubicBezTo>
                    <a:cubicBezTo>
                      <a:pt x="27" y="1"/>
                      <a:pt x="27" y="0"/>
                      <a:pt x="27" y="0"/>
                    </a:cubicBezTo>
                    <a:close/>
                    <a:moveTo>
                      <a:pt x="14" y="94"/>
                    </a:moveTo>
                    <a:cubicBezTo>
                      <a:pt x="10" y="94"/>
                      <a:pt x="7" y="91"/>
                      <a:pt x="7" y="87"/>
                    </a:cubicBezTo>
                    <a:cubicBezTo>
                      <a:pt x="7" y="83"/>
                      <a:pt x="10" y="80"/>
                      <a:pt x="14" y="80"/>
                    </a:cubicBezTo>
                    <a:cubicBezTo>
                      <a:pt x="18" y="80"/>
                      <a:pt x="21" y="83"/>
                      <a:pt x="21" y="87"/>
                    </a:cubicBezTo>
                    <a:cubicBezTo>
                      <a:pt x="21" y="91"/>
                      <a:pt x="18" y="94"/>
                      <a:pt x="14" y="94"/>
                    </a:cubicBezTo>
                    <a:close/>
                    <a:moveTo>
                      <a:pt x="24" y="54"/>
                    </a:moveTo>
                    <a:cubicBezTo>
                      <a:pt x="24" y="55"/>
                      <a:pt x="24" y="55"/>
                      <a:pt x="23" y="55"/>
                    </a:cubicBezTo>
                    <a:cubicBezTo>
                      <a:pt x="5" y="55"/>
                      <a:pt x="5" y="55"/>
                      <a:pt x="5" y="55"/>
                    </a:cubicBezTo>
                    <a:cubicBezTo>
                      <a:pt x="5" y="55"/>
                      <a:pt x="4" y="55"/>
                      <a:pt x="4" y="54"/>
                    </a:cubicBezTo>
                    <a:cubicBezTo>
                      <a:pt x="4" y="6"/>
                      <a:pt x="4" y="6"/>
                      <a:pt x="4" y="6"/>
                    </a:cubicBezTo>
                    <a:cubicBezTo>
                      <a:pt x="4" y="6"/>
                      <a:pt x="5" y="5"/>
                      <a:pt x="5" y="5"/>
                    </a:cubicBezTo>
                    <a:cubicBezTo>
                      <a:pt x="23" y="5"/>
                      <a:pt x="23" y="5"/>
                      <a:pt x="23" y="5"/>
                    </a:cubicBezTo>
                    <a:cubicBezTo>
                      <a:pt x="24" y="5"/>
                      <a:pt x="24" y="6"/>
                      <a:pt x="24" y="6"/>
                    </a:cubicBezTo>
                    <a:lnTo>
                      <a:pt x="24" y="54"/>
                    </a:lnTo>
                    <a:close/>
                  </a:path>
                </a:pathLst>
              </a:custGeom>
              <a:solidFill>
                <a:srgbClr val="018D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67"/>
              <p:cNvSpPr/>
              <p:nvPr/>
            </p:nvSpPr>
            <p:spPr bwMode="auto">
              <a:xfrm>
                <a:off x="1866901" y="1436688"/>
                <a:ext cx="53975" cy="14287"/>
              </a:xfrm>
              <a:custGeom>
                <a:avLst/>
                <a:gdLst>
                  <a:gd name="T0" fmla="*/ 14 w 14"/>
                  <a:gd name="T1" fmla="*/ 3 h 4"/>
                  <a:gd name="T2" fmla="*/ 14 w 14"/>
                  <a:gd name="T3" fmla="*/ 4 h 4"/>
                  <a:gd name="T4" fmla="*/ 0 w 14"/>
                  <a:gd name="T5" fmla="*/ 4 h 4"/>
                  <a:gd name="T6" fmla="*/ 0 w 14"/>
                  <a:gd name="T7" fmla="*/ 3 h 4"/>
                  <a:gd name="T8" fmla="*/ 0 w 14"/>
                  <a:gd name="T9" fmla="*/ 1 h 4"/>
                  <a:gd name="T10" fmla="*/ 0 w 14"/>
                  <a:gd name="T11" fmla="*/ 0 h 4"/>
                  <a:gd name="T12" fmla="*/ 14 w 14"/>
                  <a:gd name="T13" fmla="*/ 0 h 4"/>
                  <a:gd name="T14" fmla="*/ 14 w 14"/>
                  <a:gd name="T15" fmla="*/ 1 h 4"/>
                  <a:gd name="T16" fmla="*/ 14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3"/>
                    </a:moveTo>
                    <a:cubicBezTo>
                      <a:pt x="14"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4" y="0"/>
                      <a:pt x="14" y="1"/>
                    </a:cubicBezTo>
                    <a:lnTo>
                      <a:pt x="14" y="3"/>
                    </a:lnTo>
                    <a:close/>
                  </a:path>
                </a:pathLst>
              </a:custGeom>
              <a:solidFill>
                <a:srgbClr val="F29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68"/>
              <p:cNvSpPr/>
              <p:nvPr/>
            </p:nvSpPr>
            <p:spPr bwMode="auto">
              <a:xfrm>
                <a:off x="1866901" y="1455738"/>
                <a:ext cx="57150" cy="14287"/>
              </a:xfrm>
              <a:custGeom>
                <a:avLst/>
                <a:gdLst>
                  <a:gd name="T0" fmla="*/ 15 w 15"/>
                  <a:gd name="T1" fmla="*/ 3 h 4"/>
                  <a:gd name="T2" fmla="*/ 14 w 15"/>
                  <a:gd name="T3" fmla="*/ 4 h 4"/>
                  <a:gd name="T4" fmla="*/ 0 w 15"/>
                  <a:gd name="T5" fmla="*/ 4 h 4"/>
                  <a:gd name="T6" fmla="*/ 0 w 15"/>
                  <a:gd name="T7" fmla="*/ 3 h 4"/>
                  <a:gd name="T8" fmla="*/ 0 w 15"/>
                  <a:gd name="T9" fmla="*/ 1 h 4"/>
                  <a:gd name="T10" fmla="*/ 0 w 15"/>
                  <a:gd name="T11" fmla="*/ 0 h 4"/>
                  <a:gd name="T12" fmla="*/ 14 w 15"/>
                  <a:gd name="T13" fmla="*/ 0 h 4"/>
                  <a:gd name="T14" fmla="*/ 15 w 15"/>
                  <a:gd name="T15" fmla="*/ 1 h 4"/>
                  <a:gd name="T16" fmla="*/ 15 w 1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5" y="3"/>
                    </a:moveTo>
                    <a:cubicBezTo>
                      <a:pt x="15" y="3"/>
                      <a:pt x="14" y="4"/>
                      <a:pt x="14" y="4"/>
                    </a:cubicBezTo>
                    <a:cubicBezTo>
                      <a:pt x="0" y="4"/>
                      <a:pt x="0" y="4"/>
                      <a:pt x="0" y="4"/>
                    </a:cubicBezTo>
                    <a:cubicBezTo>
                      <a:pt x="0" y="4"/>
                      <a:pt x="0" y="3"/>
                      <a:pt x="0" y="3"/>
                    </a:cubicBezTo>
                    <a:cubicBezTo>
                      <a:pt x="0" y="1"/>
                      <a:pt x="0" y="1"/>
                      <a:pt x="0" y="1"/>
                    </a:cubicBezTo>
                    <a:cubicBezTo>
                      <a:pt x="0" y="0"/>
                      <a:pt x="0" y="0"/>
                      <a:pt x="0" y="0"/>
                    </a:cubicBezTo>
                    <a:cubicBezTo>
                      <a:pt x="14" y="0"/>
                      <a:pt x="14" y="0"/>
                      <a:pt x="14" y="0"/>
                    </a:cubicBezTo>
                    <a:cubicBezTo>
                      <a:pt x="14" y="0"/>
                      <a:pt x="15" y="0"/>
                      <a:pt x="15" y="1"/>
                    </a:cubicBezTo>
                    <a:lnTo>
                      <a:pt x="15" y="3"/>
                    </a:lnTo>
                    <a:close/>
                  </a:path>
                </a:pathLst>
              </a:custGeom>
              <a:solidFill>
                <a:srgbClr val="F29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69"/>
              <p:cNvSpPr>
                <a:spLocks noEditPoints="1"/>
              </p:cNvSpPr>
              <p:nvPr/>
            </p:nvSpPr>
            <p:spPr bwMode="auto">
              <a:xfrm>
                <a:off x="1954213" y="1390650"/>
                <a:ext cx="257175" cy="371475"/>
              </a:xfrm>
              <a:custGeom>
                <a:avLst/>
                <a:gdLst>
                  <a:gd name="T0" fmla="*/ 23 w 68"/>
                  <a:gd name="T1" fmla="*/ 0 h 98"/>
                  <a:gd name="T2" fmla="*/ 0 w 68"/>
                  <a:gd name="T3" fmla="*/ 12 h 98"/>
                  <a:gd name="T4" fmla="*/ 0 w 68"/>
                  <a:gd name="T5" fmla="*/ 13 h 98"/>
                  <a:gd name="T6" fmla="*/ 44 w 68"/>
                  <a:gd name="T7" fmla="*/ 97 h 98"/>
                  <a:gd name="T8" fmla="*/ 45 w 68"/>
                  <a:gd name="T9" fmla="*/ 98 h 98"/>
                  <a:gd name="T10" fmla="*/ 67 w 68"/>
                  <a:gd name="T11" fmla="*/ 86 h 98"/>
                  <a:gd name="T12" fmla="*/ 68 w 68"/>
                  <a:gd name="T13" fmla="*/ 85 h 98"/>
                  <a:gd name="T14" fmla="*/ 24 w 68"/>
                  <a:gd name="T15" fmla="*/ 0 h 98"/>
                  <a:gd name="T16" fmla="*/ 23 w 68"/>
                  <a:gd name="T17" fmla="*/ 0 h 98"/>
                  <a:gd name="T18" fmla="*/ 54 w 68"/>
                  <a:gd name="T19" fmla="*/ 89 h 98"/>
                  <a:gd name="T20" fmla="*/ 45 w 68"/>
                  <a:gd name="T21" fmla="*/ 86 h 98"/>
                  <a:gd name="T22" fmla="*/ 48 w 68"/>
                  <a:gd name="T23" fmla="*/ 77 h 98"/>
                  <a:gd name="T24" fmla="*/ 57 w 68"/>
                  <a:gd name="T25" fmla="*/ 80 h 98"/>
                  <a:gd name="T26" fmla="*/ 54 w 68"/>
                  <a:gd name="T27" fmla="*/ 89 h 98"/>
                  <a:gd name="T28" fmla="*/ 45 w 68"/>
                  <a:gd name="T29" fmla="*/ 49 h 98"/>
                  <a:gd name="T30" fmla="*/ 45 w 68"/>
                  <a:gd name="T31" fmla="*/ 50 h 98"/>
                  <a:gd name="T32" fmla="*/ 29 w 68"/>
                  <a:gd name="T33" fmla="*/ 59 h 98"/>
                  <a:gd name="T34" fmla="*/ 28 w 68"/>
                  <a:gd name="T35" fmla="*/ 58 h 98"/>
                  <a:gd name="T36" fmla="*/ 6 w 68"/>
                  <a:gd name="T37" fmla="*/ 15 h 98"/>
                  <a:gd name="T38" fmla="*/ 6 w 68"/>
                  <a:gd name="T39" fmla="*/ 14 h 98"/>
                  <a:gd name="T40" fmla="*/ 22 w 68"/>
                  <a:gd name="T41" fmla="*/ 6 h 98"/>
                  <a:gd name="T42" fmla="*/ 23 w 68"/>
                  <a:gd name="T43" fmla="*/ 6 h 98"/>
                  <a:gd name="T44" fmla="*/ 45 w 68"/>
                  <a:gd name="T4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98">
                    <a:moveTo>
                      <a:pt x="23" y="0"/>
                    </a:moveTo>
                    <a:cubicBezTo>
                      <a:pt x="0" y="12"/>
                      <a:pt x="0" y="12"/>
                      <a:pt x="0" y="12"/>
                    </a:cubicBezTo>
                    <a:cubicBezTo>
                      <a:pt x="0" y="12"/>
                      <a:pt x="0" y="12"/>
                      <a:pt x="0" y="13"/>
                    </a:cubicBezTo>
                    <a:cubicBezTo>
                      <a:pt x="44" y="97"/>
                      <a:pt x="44" y="97"/>
                      <a:pt x="44" y="97"/>
                    </a:cubicBezTo>
                    <a:cubicBezTo>
                      <a:pt x="44" y="98"/>
                      <a:pt x="44" y="98"/>
                      <a:pt x="45" y="98"/>
                    </a:cubicBezTo>
                    <a:cubicBezTo>
                      <a:pt x="67" y="86"/>
                      <a:pt x="67" y="86"/>
                      <a:pt x="67" y="86"/>
                    </a:cubicBezTo>
                    <a:cubicBezTo>
                      <a:pt x="68" y="86"/>
                      <a:pt x="68" y="85"/>
                      <a:pt x="68" y="85"/>
                    </a:cubicBezTo>
                    <a:cubicBezTo>
                      <a:pt x="24" y="0"/>
                      <a:pt x="24" y="0"/>
                      <a:pt x="24" y="0"/>
                    </a:cubicBezTo>
                    <a:cubicBezTo>
                      <a:pt x="24" y="0"/>
                      <a:pt x="23" y="0"/>
                      <a:pt x="23" y="0"/>
                    </a:cubicBezTo>
                    <a:close/>
                    <a:moveTo>
                      <a:pt x="54" y="89"/>
                    </a:moveTo>
                    <a:cubicBezTo>
                      <a:pt x="51" y="90"/>
                      <a:pt x="47" y="89"/>
                      <a:pt x="45" y="86"/>
                    </a:cubicBezTo>
                    <a:cubicBezTo>
                      <a:pt x="44" y="83"/>
                      <a:pt x="45" y="79"/>
                      <a:pt x="48" y="77"/>
                    </a:cubicBezTo>
                    <a:cubicBezTo>
                      <a:pt x="52" y="75"/>
                      <a:pt x="56" y="76"/>
                      <a:pt x="57" y="80"/>
                    </a:cubicBezTo>
                    <a:cubicBezTo>
                      <a:pt x="59" y="83"/>
                      <a:pt x="58" y="87"/>
                      <a:pt x="54" y="89"/>
                    </a:cubicBezTo>
                    <a:close/>
                    <a:moveTo>
                      <a:pt x="45" y="49"/>
                    </a:moveTo>
                    <a:cubicBezTo>
                      <a:pt x="46" y="50"/>
                      <a:pt x="45" y="50"/>
                      <a:pt x="45" y="50"/>
                    </a:cubicBezTo>
                    <a:cubicBezTo>
                      <a:pt x="29" y="59"/>
                      <a:pt x="29" y="59"/>
                      <a:pt x="29" y="59"/>
                    </a:cubicBezTo>
                    <a:cubicBezTo>
                      <a:pt x="29" y="59"/>
                      <a:pt x="28" y="59"/>
                      <a:pt x="28" y="58"/>
                    </a:cubicBezTo>
                    <a:cubicBezTo>
                      <a:pt x="6" y="15"/>
                      <a:pt x="6" y="15"/>
                      <a:pt x="6" y="15"/>
                    </a:cubicBezTo>
                    <a:cubicBezTo>
                      <a:pt x="6" y="15"/>
                      <a:pt x="6" y="14"/>
                      <a:pt x="6" y="14"/>
                    </a:cubicBezTo>
                    <a:cubicBezTo>
                      <a:pt x="22" y="6"/>
                      <a:pt x="22" y="6"/>
                      <a:pt x="22" y="6"/>
                    </a:cubicBezTo>
                    <a:cubicBezTo>
                      <a:pt x="22" y="6"/>
                      <a:pt x="23" y="6"/>
                      <a:pt x="23" y="6"/>
                    </a:cubicBezTo>
                    <a:lnTo>
                      <a:pt x="45" y="49"/>
                    </a:lnTo>
                    <a:close/>
                  </a:path>
                </a:pathLst>
              </a:custGeom>
              <a:solidFill>
                <a:srgbClr val="018D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70"/>
              <p:cNvSpPr/>
              <p:nvPr/>
            </p:nvSpPr>
            <p:spPr bwMode="auto">
              <a:xfrm>
                <a:off x="1995488" y="1439863"/>
                <a:ext cx="52388" cy="38100"/>
              </a:xfrm>
              <a:custGeom>
                <a:avLst/>
                <a:gdLst>
                  <a:gd name="T0" fmla="*/ 14 w 14"/>
                  <a:gd name="T1" fmla="*/ 2 h 10"/>
                  <a:gd name="T2" fmla="*/ 14 w 14"/>
                  <a:gd name="T3" fmla="*/ 3 h 10"/>
                  <a:gd name="T4" fmla="*/ 2 w 14"/>
                  <a:gd name="T5" fmla="*/ 9 h 10"/>
                  <a:gd name="T6" fmla="*/ 1 w 14"/>
                  <a:gd name="T7" fmla="*/ 9 h 10"/>
                  <a:gd name="T8" fmla="*/ 0 w 14"/>
                  <a:gd name="T9" fmla="*/ 7 h 10"/>
                  <a:gd name="T10" fmla="*/ 0 w 14"/>
                  <a:gd name="T11" fmla="*/ 6 h 10"/>
                  <a:gd name="T12" fmla="*/ 12 w 14"/>
                  <a:gd name="T13" fmla="*/ 0 h 10"/>
                  <a:gd name="T14" fmla="*/ 13 w 14"/>
                  <a:gd name="T15" fmla="*/ 0 h 10"/>
                  <a:gd name="T16" fmla="*/ 14 w 14"/>
                  <a:gd name="T1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4" y="2"/>
                    </a:moveTo>
                    <a:cubicBezTo>
                      <a:pt x="14" y="3"/>
                      <a:pt x="14" y="3"/>
                      <a:pt x="14" y="3"/>
                    </a:cubicBezTo>
                    <a:cubicBezTo>
                      <a:pt x="2" y="9"/>
                      <a:pt x="2" y="9"/>
                      <a:pt x="2" y="9"/>
                    </a:cubicBezTo>
                    <a:cubicBezTo>
                      <a:pt x="1" y="10"/>
                      <a:pt x="1" y="9"/>
                      <a:pt x="1" y="9"/>
                    </a:cubicBezTo>
                    <a:cubicBezTo>
                      <a:pt x="0" y="7"/>
                      <a:pt x="0" y="7"/>
                      <a:pt x="0" y="7"/>
                    </a:cubicBezTo>
                    <a:cubicBezTo>
                      <a:pt x="0" y="7"/>
                      <a:pt x="0" y="6"/>
                      <a:pt x="0" y="6"/>
                    </a:cubicBezTo>
                    <a:cubicBezTo>
                      <a:pt x="12" y="0"/>
                      <a:pt x="12" y="0"/>
                      <a:pt x="12" y="0"/>
                    </a:cubicBezTo>
                    <a:cubicBezTo>
                      <a:pt x="12" y="0"/>
                      <a:pt x="13" y="0"/>
                      <a:pt x="13" y="0"/>
                    </a:cubicBezTo>
                    <a:lnTo>
                      <a:pt x="14" y="2"/>
                    </a:lnTo>
                    <a:close/>
                  </a:path>
                </a:pathLst>
              </a:custGeom>
              <a:solidFill>
                <a:srgbClr val="F29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71"/>
              <p:cNvSpPr/>
              <p:nvPr/>
            </p:nvSpPr>
            <p:spPr bwMode="auto">
              <a:xfrm>
                <a:off x="2003426" y="1455738"/>
                <a:ext cx="57150" cy="38100"/>
              </a:xfrm>
              <a:custGeom>
                <a:avLst/>
                <a:gdLst>
                  <a:gd name="T0" fmla="*/ 14 w 15"/>
                  <a:gd name="T1" fmla="*/ 3 h 10"/>
                  <a:gd name="T2" fmla="*/ 14 w 15"/>
                  <a:gd name="T3" fmla="*/ 4 h 10"/>
                  <a:gd name="T4" fmla="*/ 2 w 15"/>
                  <a:gd name="T5" fmla="*/ 10 h 10"/>
                  <a:gd name="T6" fmla="*/ 1 w 15"/>
                  <a:gd name="T7" fmla="*/ 9 h 10"/>
                  <a:gd name="T8" fmla="*/ 0 w 15"/>
                  <a:gd name="T9" fmla="*/ 8 h 10"/>
                  <a:gd name="T10" fmla="*/ 1 w 15"/>
                  <a:gd name="T11" fmla="*/ 6 h 10"/>
                  <a:gd name="T12" fmla="*/ 12 w 15"/>
                  <a:gd name="T13" fmla="*/ 0 h 10"/>
                  <a:gd name="T14" fmla="*/ 13 w 15"/>
                  <a:gd name="T15" fmla="*/ 1 h 10"/>
                  <a:gd name="T16" fmla="*/ 14 w 15"/>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4" y="3"/>
                    </a:moveTo>
                    <a:cubicBezTo>
                      <a:pt x="15" y="3"/>
                      <a:pt x="14" y="3"/>
                      <a:pt x="14" y="4"/>
                    </a:cubicBezTo>
                    <a:cubicBezTo>
                      <a:pt x="2" y="10"/>
                      <a:pt x="2" y="10"/>
                      <a:pt x="2" y="10"/>
                    </a:cubicBezTo>
                    <a:cubicBezTo>
                      <a:pt x="2" y="10"/>
                      <a:pt x="1" y="10"/>
                      <a:pt x="1" y="9"/>
                    </a:cubicBezTo>
                    <a:cubicBezTo>
                      <a:pt x="0" y="8"/>
                      <a:pt x="0" y="8"/>
                      <a:pt x="0" y="8"/>
                    </a:cubicBezTo>
                    <a:cubicBezTo>
                      <a:pt x="0" y="7"/>
                      <a:pt x="0" y="7"/>
                      <a:pt x="1" y="6"/>
                    </a:cubicBezTo>
                    <a:cubicBezTo>
                      <a:pt x="12" y="0"/>
                      <a:pt x="12" y="0"/>
                      <a:pt x="12" y="0"/>
                    </a:cubicBezTo>
                    <a:cubicBezTo>
                      <a:pt x="13" y="0"/>
                      <a:pt x="13" y="0"/>
                      <a:pt x="13" y="1"/>
                    </a:cubicBezTo>
                    <a:lnTo>
                      <a:pt x="14" y="3"/>
                    </a:lnTo>
                    <a:close/>
                  </a:path>
                </a:pathLst>
              </a:custGeom>
              <a:solidFill>
                <a:srgbClr val="F29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39" name="组合 238"/>
          <p:cNvGrpSpPr/>
          <p:nvPr/>
        </p:nvGrpSpPr>
        <p:grpSpPr>
          <a:xfrm>
            <a:off x="974952" y="982607"/>
            <a:ext cx="814498" cy="828187"/>
            <a:chOff x="3846636" y="1834195"/>
            <a:chExt cx="1450728" cy="1475110"/>
          </a:xfrm>
        </p:grpSpPr>
        <p:pic>
          <p:nvPicPr>
            <p:cNvPr id="240" name="图片 23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46636" y="1834195"/>
              <a:ext cx="1450728" cy="1475110"/>
            </a:xfrm>
            <a:prstGeom prst="rect">
              <a:avLst/>
            </a:prstGeom>
            <a:effectLst>
              <a:outerShdw blurRad="50800" dist="38100" dir="8100000" algn="tr" rotWithShape="0">
                <a:prstClr val="black">
                  <a:alpha val="40000"/>
                </a:prstClr>
              </a:outerShdw>
            </a:effectLst>
          </p:spPr>
        </p:pic>
        <p:grpSp>
          <p:nvGrpSpPr>
            <p:cNvPr id="241" name="组合 240"/>
            <p:cNvGrpSpPr/>
            <p:nvPr/>
          </p:nvGrpSpPr>
          <p:grpSpPr>
            <a:xfrm>
              <a:off x="4381500" y="2336800"/>
              <a:ext cx="381001" cy="469900"/>
              <a:chOff x="1674813" y="1797050"/>
              <a:chExt cx="381001" cy="469900"/>
            </a:xfrm>
          </p:grpSpPr>
          <p:sp>
            <p:nvSpPr>
              <p:cNvPr id="242" name="Freeform 72"/>
              <p:cNvSpPr>
                <a:spLocks noEditPoints="1"/>
              </p:cNvSpPr>
              <p:nvPr/>
            </p:nvSpPr>
            <p:spPr bwMode="auto">
              <a:xfrm>
                <a:off x="1674813" y="1978025"/>
                <a:ext cx="90488" cy="288925"/>
              </a:xfrm>
              <a:custGeom>
                <a:avLst/>
                <a:gdLst>
                  <a:gd name="T0" fmla="*/ 2 w 24"/>
                  <a:gd name="T1" fmla="*/ 0 h 76"/>
                  <a:gd name="T2" fmla="*/ 0 w 24"/>
                  <a:gd name="T3" fmla="*/ 75 h 76"/>
                  <a:gd name="T4" fmla="*/ 2 w 24"/>
                  <a:gd name="T5" fmla="*/ 76 h 76"/>
                  <a:gd name="T6" fmla="*/ 8 w 24"/>
                  <a:gd name="T7" fmla="*/ 66 h 76"/>
                  <a:gd name="T8" fmla="*/ 22 w 24"/>
                  <a:gd name="T9" fmla="*/ 76 h 76"/>
                  <a:gd name="T10" fmla="*/ 24 w 24"/>
                  <a:gd name="T11" fmla="*/ 1 h 76"/>
                  <a:gd name="T12" fmla="*/ 11 w 24"/>
                  <a:gd name="T13" fmla="*/ 60 h 76"/>
                  <a:gd name="T14" fmla="*/ 3 w 24"/>
                  <a:gd name="T15" fmla="*/ 55 h 76"/>
                  <a:gd name="T16" fmla="*/ 11 w 24"/>
                  <a:gd name="T17" fmla="*/ 60 h 76"/>
                  <a:gd name="T18" fmla="*/ 3 w 24"/>
                  <a:gd name="T19" fmla="*/ 51 h 76"/>
                  <a:gd name="T20" fmla="*/ 11 w 24"/>
                  <a:gd name="T21" fmla="*/ 46 h 76"/>
                  <a:gd name="T22" fmla="*/ 11 w 24"/>
                  <a:gd name="T23" fmla="*/ 43 h 76"/>
                  <a:gd name="T24" fmla="*/ 3 w 24"/>
                  <a:gd name="T25" fmla="*/ 38 h 76"/>
                  <a:gd name="T26" fmla="*/ 11 w 24"/>
                  <a:gd name="T27" fmla="*/ 43 h 76"/>
                  <a:gd name="T28" fmla="*/ 3 w 24"/>
                  <a:gd name="T29" fmla="*/ 34 h 76"/>
                  <a:gd name="T30" fmla="*/ 11 w 24"/>
                  <a:gd name="T31" fmla="*/ 29 h 76"/>
                  <a:gd name="T32" fmla="*/ 11 w 24"/>
                  <a:gd name="T33" fmla="*/ 26 h 76"/>
                  <a:gd name="T34" fmla="*/ 3 w 24"/>
                  <a:gd name="T35" fmla="*/ 21 h 76"/>
                  <a:gd name="T36" fmla="*/ 11 w 24"/>
                  <a:gd name="T37" fmla="*/ 26 h 76"/>
                  <a:gd name="T38" fmla="*/ 3 w 24"/>
                  <a:gd name="T39" fmla="*/ 17 h 76"/>
                  <a:gd name="T40" fmla="*/ 11 w 24"/>
                  <a:gd name="T41" fmla="*/ 12 h 76"/>
                  <a:gd name="T42" fmla="*/ 11 w 24"/>
                  <a:gd name="T43" fmla="*/ 9 h 76"/>
                  <a:gd name="T44" fmla="*/ 3 w 24"/>
                  <a:gd name="T45" fmla="*/ 3 h 76"/>
                  <a:gd name="T46" fmla="*/ 11 w 24"/>
                  <a:gd name="T47" fmla="*/ 9 h 76"/>
                  <a:gd name="T48" fmla="*/ 13 w 24"/>
                  <a:gd name="T49" fmla="*/ 60 h 76"/>
                  <a:gd name="T50" fmla="*/ 21 w 24"/>
                  <a:gd name="T51" fmla="*/ 55 h 76"/>
                  <a:gd name="T52" fmla="*/ 21 w 24"/>
                  <a:gd name="T53" fmla="*/ 51 h 76"/>
                  <a:gd name="T54" fmla="*/ 13 w 24"/>
                  <a:gd name="T55" fmla="*/ 46 h 76"/>
                  <a:gd name="T56" fmla="*/ 21 w 24"/>
                  <a:gd name="T57" fmla="*/ 51 h 76"/>
                  <a:gd name="T58" fmla="*/ 13 w 24"/>
                  <a:gd name="T59" fmla="*/ 43 h 76"/>
                  <a:gd name="T60" fmla="*/ 21 w 24"/>
                  <a:gd name="T61" fmla="*/ 38 h 76"/>
                  <a:gd name="T62" fmla="*/ 21 w 24"/>
                  <a:gd name="T63" fmla="*/ 34 h 76"/>
                  <a:gd name="T64" fmla="*/ 13 w 24"/>
                  <a:gd name="T65" fmla="*/ 29 h 76"/>
                  <a:gd name="T66" fmla="*/ 21 w 24"/>
                  <a:gd name="T67" fmla="*/ 34 h 76"/>
                  <a:gd name="T68" fmla="*/ 13 w 24"/>
                  <a:gd name="T69" fmla="*/ 26 h 76"/>
                  <a:gd name="T70" fmla="*/ 21 w 24"/>
                  <a:gd name="T71" fmla="*/ 21 h 76"/>
                  <a:gd name="T72" fmla="*/ 21 w 24"/>
                  <a:gd name="T73" fmla="*/ 17 h 76"/>
                  <a:gd name="T74" fmla="*/ 13 w 24"/>
                  <a:gd name="T75" fmla="*/ 12 h 76"/>
                  <a:gd name="T76" fmla="*/ 21 w 24"/>
                  <a:gd name="T77" fmla="*/ 17 h 76"/>
                  <a:gd name="T78" fmla="*/ 13 w 24"/>
                  <a:gd name="T79" fmla="*/ 9 h 76"/>
                  <a:gd name="T80" fmla="*/ 21 w 24"/>
                  <a:gd name="T81"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76">
                    <a:moveTo>
                      <a:pt x="22" y="0"/>
                    </a:moveTo>
                    <a:cubicBezTo>
                      <a:pt x="2" y="0"/>
                      <a:pt x="2" y="0"/>
                      <a:pt x="2" y="0"/>
                    </a:cubicBezTo>
                    <a:cubicBezTo>
                      <a:pt x="1" y="0"/>
                      <a:pt x="0" y="1"/>
                      <a:pt x="0" y="1"/>
                    </a:cubicBezTo>
                    <a:cubicBezTo>
                      <a:pt x="0" y="75"/>
                      <a:pt x="0" y="75"/>
                      <a:pt x="0" y="75"/>
                    </a:cubicBezTo>
                    <a:cubicBezTo>
                      <a:pt x="0" y="75"/>
                      <a:pt x="1" y="76"/>
                      <a:pt x="2" y="76"/>
                    </a:cubicBezTo>
                    <a:cubicBezTo>
                      <a:pt x="2" y="76"/>
                      <a:pt x="2" y="76"/>
                      <a:pt x="2" y="76"/>
                    </a:cubicBezTo>
                    <a:cubicBezTo>
                      <a:pt x="2" y="66"/>
                      <a:pt x="2" y="66"/>
                      <a:pt x="2" y="66"/>
                    </a:cubicBezTo>
                    <a:cubicBezTo>
                      <a:pt x="8" y="66"/>
                      <a:pt x="8" y="66"/>
                      <a:pt x="8" y="66"/>
                    </a:cubicBezTo>
                    <a:cubicBezTo>
                      <a:pt x="8" y="76"/>
                      <a:pt x="8" y="76"/>
                      <a:pt x="8" y="76"/>
                    </a:cubicBezTo>
                    <a:cubicBezTo>
                      <a:pt x="22" y="76"/>
                      <a:pt x="22" y="76"/>
                      <a:pt x="22" y="76"/>
                    </a:cubicBezTo>
                    <a:cubicBezTo>
                      <a:pt x="23" y="76"/>
                      <a:pt x="24" y="75"/>
                      <a:pt x="24" y="75"/>
                    </a:cubicBezTo>
                    <a:cubicBezTo>
                      <a:pt x="24" y="1"/>
                      <a:pt x="24" y="1"/>
                      <a:pt x="24" y="1"/>
                    </a:cubicBezTo>
                    <a:cubicBezTo>
                      <a:pt x="24" y="1"/>
                      <a:pt x="23" y="0"/>
                      <a:pt x="22" y="0"/>
                    </a:cubicBezTo>
                    <a:close/>
                    <a:moveTo>
                      <a:pt x="11" y="60"/>
                    </a:moveTo>
                    <a:cubicBezTo>
                      <a:pt x="3" y="60"/>
                      <a:pt x="3" y="60"/>
                      <a:pt x="3" y="60"/>
                    </a:cubicBezTo>
                    <a:cubicBezTo>
                      <a:pt x="3" y="55"/>
                      <a:pt x="3" y="55"/>
                      <a:pt x="3" y="55"/>
                    </a:cubicBezTo>
                    <a:cubicBezTo>
                      <a:pt x="11" y="55"/>
                      <a:pt x="11" y="55"/>
                      <a:pt x="11" y="55"/>
                    </a:cubicBezTo>
                    <a:lnTo>
                      <a:pt x="11" y="60"/>
                    </a:lnTo>
                    <a:close/>
                    <a:moveTo>
                      <a:pt x="11" y="51"/>
                    </a:moveTo>
                    <a:cubicBezTo>
                      <a:pt x="3" y="51"/>
                      <a:pt x="3" y="51"/>
                      <a:pt x="3" y="51"/>
                    </a:cubicBezTo>
                    <a:cubicBezTo>
                      <a:pt x="3" y="46"/>
                      <a:pt x="3" y="46"/>
                      <a:pt x="3" y="46"/>
                    </a:cubicBezTo>
                    <a:cubicBezTo>
                      <a:pt x="11" y="46"/>
                      <a:pt x="11" y="46"/>
                      <a:pt x="11" y="46"/>
                    </a:cubicBezTo>
                    <a:lnTo>
                      <a:pt x="11" y="51"/>
                    </a:lnTo>
                    <a:close/>
                    <a:moveTo>
                      <a:pt x="11" y="43"/>
                    </a:moveTo>
                    <a:cubicBezTo>
                      <a:pt x="3" y="43"/>
                      <a:pt x="3" y="43"/>
                      <a:pt x="3" y="43"/>
                    </a:cubicBezTo>
                    <a:cubicBezTo>
                      <a:pt x="3" y="38"/>
                      <a:pt x="3" y="38"/>
                      <a:pt x="3" y="38"/>
                    </a:cubicBezTo>
                    <a:cubicBezTo>
                      <a:pt x="11" y="38"/>
                      <a:pt x="11" y="38"/>
                      <a:pt x="11" y="38"/>
                    </a:cubicBezTo>
                    <a:lnTo>
                      <a:pt x="11" y="43"/>
                    </a:lnTo>
                    <a:close/>
                    <a:moveTo>
                      <a:pt x="11" y="34"/>
                    </a:moveTo>
                    <a:cubicBezTo>
                      <a:pt x="3" y="34"/>
                      <a:pt x="3" y="34"/>
                      <a:pt x="3" y="34"/>
                    </a:cubicBezTo>
                    <a:cubicBezTo>
                      <a:pt x="3" y="29"/>
                      <a:pt x="3" y="29"/>
                      <a:pt x="3" y="29"/>
                    </a:cubicBezTo>
                    <a:cubicBezTo>
                      <a:pt x="11" y="29"/>
                      <a:pt x="11" y="29"/>
                      <a:pt x="11" y="29"/>
                    </a:cubicBezTo>
                    <a:lnTo>
                      <a:pt x="11" y="34"/>
                    </a:lnTo>
                    <a:close/>
                    <a:moveTo>
                      <a:pt x="11" y="26"/>
                    </a:moveTo>
                    <a:cubicBezTo>
                      <a:pt x="3" y="26"/>
                      <a:pt x="3" y="26"/>
                      <a:pt x="3" y="26"/>
                    </a:cubicBezTo>
                    <a:cubicBezTo>
                      <a:pt x="3" y="21"/>
                      <a:pt x="3" y="21"/>
                      <a:pt x="3" y="21"/>
                    </a:cubicBezTo>
                    <a:cubicBezTo>
                      <a:pt x="11" y="21"/>
                      <a:pt x="11" y="21"/>
                      <a:pt x="11" y="21"/>
                    </a:cubicBezTo>
                    <a:lnTo>
                      <a:pt x="11" y="26"/>
                    </a:lnTo>
                    <a:close/>
                    <a:moveTo>
                      <a:pt x="11" y="17"/>
                    </a:moveTo>
                    <a:cubicBezTo>
                      <a:pt x="3" y="17"/>
                      <a:pt x="3" y="17"/>
                      <a:pt x="3" y="17"/>
                    </a:cubicBezTo>
                    <a:cubicBezTo>
                      <a:pt x="3" y="12"/>
                      <a:pt x="3" y="12"/>
                      <a:pt x="3" y="12"/>
                    </a:cubicBezTo>
                    <a:cubicBezTo>
                      <a:pt x="11" y="12"/>
                      <a:pt x="11" y="12"/>
                      <a:pt x="11" y="12"/>
                    </a:cubicBezTo>
                    <a:lnTo>
                      <a:pt x="11" y="17"/>
                    </a:lnTo>
                    <a:close/>
                    <a:moveTo>
                      <a:pt x="11" y="9"/>
                    </a:moveTo>
                    <a:cubicBezTo>
                      <a:pt x="3" y="9"/>
                      <a:pt x="3" y="9"/>
                      <a:pt x="3" y="9"/>
                    </a:cubicBezTo>
                    <a:cubicBezTo>
                      <a:pt x="3" y="3"/>
                      <a:pt x="3" y="3"/>
                      <a:pt x="3" y="3"/>
                    </a:cubicBezTo>
                    <a:cubicBezTo>
                      <a:pt x="11" y="3"/>
                      <a:pt x="11" y="3"/>
                      <a:pt x="11" y="3"/>
                    </a:cubicBezTo>
                    <a:lnTo>
                      <a:pt x="11" y="9"/>
                    </a:lnTo>
                    <a:close/>
                    <a:moveTo>
                      <a:pt x="21" y="60"/>
                    </a:moveTo>
                    <a:cubicBezTo>
                      <a:pt x="13" y="60"/>
                      <a:pt x="13" y="60"/>
                      <a:pt x="13" y="60"/>
                    </a:cubicBezTo>
                    <a:cubicBezTo>
                      <a:pt x="13" y="55"/>
                      <a:pt x="13" y="55"/>
                      <a:pt x="13" y="55"/>
                    </a:cubicBezTo>
                    <a:cubicBezTo>
                      <a:pt x="21" y="55"/>
                      <a:pt x="21" y="55"/>
                      <a:pt x="21" y="55"/>
                    </a:cubicBezTo>
                    <a:lnTo>
                      <a:pt x="21" y="60"/>
                    </a:lnTo>
                    <a:close/>
                    <a:moveTo>
                      <a:pt x="21" y="51"/>
                    </a:moveTo>
                    <a:cubicBezTo>
                      <a:pt x="13" y="51"/>
                      <a:pt x="13" y="51"/>
                      <a:pt x="13" y="51"/>
                    </a:cubicBezTo>
                    <a:cubicBezTo>
                      <a:pt x="13" y="46"/>
                      <a:pt x="13" y="46"/>
                      <a:pt x="13" y="46"/>
                    </a:cubicBezTo>
                    <a:cubicBezTo>
                      <a:pt x="21" y="46"/>
                      <a:pt x="21" y="46"/>
                      <a:pt x="21" y="46"/>
                    </a:cubicBezTo>
                    <a:lnTo>
                      <a:pt x="21" y="51"/>
                    </a:lnTo>
                    <a:close/>
                    <a:moveTo>
                      <a:pt x="21" y="43"/>
                    </a:moveTo>
                    <a:cubicBezTo>
                      <a:pt x="13" y="43"/>
                      <a:pt x="13" y="43"/>
                      <a:pt x="13" y="43"/>
                    </a:cubicBezTo>
                    <a:cubicBezTo>
                      <a:pt x="13" y="38"/>
                      <a:pt x="13" y="38"/>
                      <a:pt x="13" y="38"/>
                    </a:cubicBezTo>
                    <a:cubicBezTo>
                      <a:pt x="21" y="38"/>
                      <a:pt x="21" y="38"/>
                      <a:pt x="21" y="38"/>
                    </a:cubicBezTo>
                    <a:lnTo>
                      <a:pt x="21" y="43"/>
                    </a:lnTo>
                    <a:close/>
                    <a:moveTo>
                      <a:pt x="21" y="34"/>
                    </a:moveTo>
                    <a:cubicBezTo>
                      <a:pt x="13" y="34"/>
                      <a:pt x="13" y="34"/>
                      <a:pt x="13" y="34"/>
                    </a:cubicBezTo>
                    <a:cubicBezTo>
                      <a:pt x="13" y="29"/>
                      <a:pt x="13" y="29"/>
                      <a:pt x="13" y="29"/>
                    </a:cubicBezTo>
                    <a:cubicBezTo>
                      <a:pt x="21" y="29"/>
                      <a:pt x="21" y="29"/>
                      <a:pt x="21" y="29"/>
                    </a:cubicBezTo>
                    <a:lnTo>
                      <a:pt x="21" y="34"/>
                    </a:lnTo>
                    <a:close/>
                    <a:moveTo>
                      <a:pt x="21" y="26"/>
                    </a:moveTo>
                    <a:cubicBezTo>
                      <a:pt x="13" y="26"/>
                      <a:pt x="13" y="26"/>
                      <a:pt x="13" y="26"/>
                    </a:cubicBezTo>
                    <a:cubicBezTo>
                      <a:pt x="13" y="21"/>
                      <a:pt x="13" y="21"/>
                      <a:pt x="13" y="21"/>
                    </a:cubicBezTo>
                    <a:cubicBezTo>
                      <a:pt x="21" y="21"/>
                      <a:pt x="21" y="21"/>
                      <a:pt x="21" y="21"/>
                    </a:cubicBezTo>
                    <a:lnTo>
                      <a:pt x="21" y="26"/>
                    </a:lnTo>
                    <a:close/>
                    <a:moveTo>
                      <a:pt x="21" y="17"/>
                    </a:moveTo>
                    <a:cubicBezTo>
                      <a:pt x="13" y="17"/>
                      <a:pt x="13" y="17"/>
                      <a:pt x="13" y="17"/>
                    </a:cubicBezTo>
                    <a:cubicBezTo>
                      <a:pt x="13" y="12"/>
                      <a:pt x="13" y="12"/>
                      <a:pt x="13" y="12"/>
                    </a:cubicBezTo>
                    <a:cubicBezTo>
                      <a:pt x="21" y="12"/>
                      <a:pt x="21" y="12"/>
                      <a:pt x="21" y="12"/>
                    </a:cubicBezTo>
                    <a:lnTo>
                      <a:pt x="21" y="17"/>
                    </a:lnTo>
                    <a:close/>
                    <a:moveTo>
                      <a:pt x="21" y="9"/>
                    </a:moveTo>
                    <a:cubicBezTo>
                      <a:pt x="13" y="9"/>
                      <a:pt x="13" y="9"/>
                      <a:pt x="13" y="9"/>
                    </a:cubicBezTo>
                    <a:cubicBezTo>
                      <a:pt x="13" y="3"/>
                      <a:pt x="13" y="3"/>
                      <a:pt x="13" y="3"/>
                    </a:cubicBezTo>
                    <a:cubicBezTo>
                      <a:pt x="21" y="3"/>
                      <a:pt x="21" y="3"/>
                      <a:pt x="21" y="3"/>
                    </a:cubicBezTo>
                    <a:lnTo>
                      <a:pt x="21" y="9"/>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73"/>
              <p:cNvSpPr>
                <a:spLocks noEditPoints="1"/>
              </p:cNvSpPr>
              <p:nvPr/>
            </p:nvSpPr>
            <p:spPr bwMode="auto">
              <a:xfrm>
                <a:off x="1927226" y="2100263"/>
                <a:ext cx="128588" cy="166687"/>
              </a:xfrm>
              <a:custGeom>
                <a:avLst/>
                <a:gdLst>
                  <a:gd name="T0" fmla="*/ 33 w 34"/>
                  <a:gd name="T1" fmla="*/ 0 h 44"/>
                  <a:gd name="T2" fmla="*/ 1 w 34"/>
                  <a:gd name="T3" fmla="*/ 0 h 44"/>
                  <a:gd name="T4" fmla="*/ 0 w 34"/>
                  <a:gd name="T5" fmla="*/ 1 h 44"/>
                  <a:gd name="T6" fmla="*/ 0 w 34"/>
                  <a:gd name="T7" fmla="*/ 43 h 44"/>
                  <a:gd name="T8" fmla="*/ 1 w 34"/>
                  <a:gd name="T9" fmla="*/ 44 h 44"/>
                  <a:gd name="T10" fmla="*/ 33 w 34"/>
                  <a:gd name="T11" fmla="*/ 44 h 44"/>
                  <a:gd name="T12" fmla="*/ 34 w 34"/>
                  <a:gd name="T13" fmla="*/ 43 h 44"/>
                  <a:gd name="T14" fmla="*/ 34 w 34"/>
                  <a:gd name="T15" fmla="*/ 1 h 44"/>
                  <a:gd name="T16" fmla="*/ 33 w 34"/>
                  <a:gd name="T17" fmla="*/ 0 h 44"/>
                  <a:gd name="T18" fmla="*/ 15 w 34"/>
                  <a:gd name="T19" fmla="*/ 37 h 44"/>
                  <a:gd name="T20" fmla="*/ 2 w 34"/>
                  <a:gd name="T21" fmla="*/ 37 h 44"/>
                  <a:gd name="T22" fmla="*/ 2 w 34"/>
                  <a:gd name="T23" fmla="*/ 32 h 44"/>
                  <a:gd name="T24" fmla="*/ 15 w 34"/>
                  <a:gd name="T25" fmla="*/ 32 h 44"/>
                  <a:gd name="T26" fmla="*/ 15 w 34"/>
                  <a:gd name="T27" fmla="*/ 37 h 44"/>
                  <a:gd name="T28" fmla="*/ 15 w 34"/>
                  <a:gd name="T29" fmla="*/ 28 h 44"/>
                  <a:gd name="T30" fmla="*/ 2 w 34"/>
                  <a:gd name="T31" fmla="*/ 28 h 44"/>
                  <a:gd name="T32" fmla="*/ 2 w 34"/>
                  <a:gd name="T33" fmla="*/ 22 h 44"/>
                  <a:gd name="T34" fmla="*/ 15 w 34"/>
                  <a:gd name="T35" fmla="*/ 22 h 44"/>
                  <a:gd name="T36" fmla="*/ 15 w 34"/>
                  <a:gd name="T37" fmla="*/ 28 h 44"/>
                  <a:gd name="T38" fmla="*/ 15 w 34"/>
                  <a:gd name="T39" fmla="*/ 18 h 44"/>
                  <a:gd name="T40" fmla="*/ 2 w 34"/>
                  <a:gd name="T41" fmla="*/ 18 h 44"/>
                  <a:gd name="T42" fmla="*/ 2 w 34"/>
                  <a:gd name="T43" fmla="*/ 13 h 44"/>
                  <a:gd name="T44" fmla="*/ 15 w 34"/>
                  <a:gd name="T45" fmla="*/ 13 h 44"/>
                  <a:gd name="T46" fmla="*/ 15 w 34"/>
                  <a:gd name="T47" fmla="*/ 18 h 44"/>
                  <a:gd name="T48" fmla="*/ 15 w 34"/>
                  <a:gd name="T49" fmla="*/ 9 h 44"/>
                  <a:gd name="T50" fmla="*/ 2 w 34"/>
                  <a:gd name="T51" fmla="*/ 9 h 44"/>
                  <a:gd name="T52" fmla="*/ 2 w 34"/>
                  <a:gd name="T53" fmla="*/ 3 h 44"/>
                  <a:gd name="T54" fmla="*/ 15 w 34"/>
                  <a:gd name="T55" fmla="*/ 3 h 44"/>
                  <a:gd name="T56" fmla="*/ 15 w 34"/>
                  <a:gd name="T57" fmla="*/ 9 h 44"/>
                  <a:gd name="T58" fmla="*/ 32 w 34"/>
                  <a:gd name="T59" fmla="*/ 37 h 44"/>
                  <a:gd name="T60" fmla="*/ 19 w 34"/>
                  <a:gd name="T61" fmla="*/ 37 h 44"/>
                  <a:gd name="T62" fmla="*/ 19 w 34"/>
                  <a:gd name="T63" fmla="*/ 32 h 44"/>
                  <a:gd name="T64" fmla="*/ 32 w 34"/>
                  <a:gd name="T65" fmla="*/ 32 h 44"/>
                  <a:gd name="T66" fmla="*/ 32 w 34"/>
                  <a:gd name="T67" fmla="*/ 37 h 44"/>
                  <a:gd name="T68" fmla="*/ 32 w 34"/>
                  <a:gd name="T69" fmla="*/ 28 h 44"/>
                  <a:gd name="T70" fmla="*/ 19 w 34"/>
                  <a:gd name="T71" fmla="*/ 28 h 44"/>
                  <a:gd name="T72" fmla="*/ 19 w 34"/>
                  <a:gd name="T73" fmla="*/ 22 h 44"/>
                  <a:gd name="T74" fmla="*/ 32 w 34"/>
                  <a:gd name="T75" fmla="*/ 22 h 44"/>
                  <a:gd name="T76" fmla="*/ 32 w 34"/>
                  <a:gd name="T77" fmla="*/ 28 h 44"/>
                  <a:gd name="T78" fmla="*/ 32 w 34"/>
                  <a:gd name="T79" fmla="*/ 18 h 44"/>
                  <a:gd name="T80" fmla="*/ 19 w 34"/>
                  <a:gd name="T81" fmla="*/ 18 h 44"/>
                  <a:gd name="T82" fmla="*/ 19 w 34"/>
                  <a:gd name="T83" fmla="*/ 13 h 44"/>
                  <a:gd name="T84" fmla="*/ 32 w 34"/>
                  <a:gd name="T85" fmla="*/ 13 h 44"/>
                  <a:gd name="T86" fmla="*/ 32 w 34"/>
                  <a:gd name="T87" fmla="*/ 18 h 44"/>
                  <a:gd name="T88" fmla="*/ 32 w 34"/>
                  <a:gd name="T89" fmla="*/ 9 h 44"/>
                  <a:gd name="T90" fmla="*/ 19 w 34"/>
                  <a:gd name="T91" fmla="*/ 9 h 44"/>
                  <a:gd name="T92" fmla="*/ 19 w 34"/>
                  <a:gd name="T93" fmla="*/ 3 h 44"/>
                  <a:gd name="T94" fmla="*/ 32 w 34"/>
                  <a:gd name="T95" fmla="*/ 3 h 44"/>
                  <a:gd name="T96" fmla="*/ 32 w 34"/>
                  <a:gd name="T9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 h="44">
                    <a:moveTo>
                      <a:pt x="33" y="0"/>
                    </a:moveTo>
                    <a:cubicBezTo>
                      <a:pt x="1" y="0"/>
                      <a:pt x="1" y="0"/>
                      <a:pt x="1" y="0"/>
                    </a:cubicBezTo>
                    <a:cubicBezTo>
                      <a:pt x="1" y="0"/>
                      <a:pt x="0" y="1"/>
                      <a:pt x="0" y="1"/>
                    </a:cubicBezTo>
                    <a:cubicBezTo>
                      <a:pt x="0" y="43"/>
                      <a:pt x="0" y="43"/>
                      <a:pt x="0" y="43"/>
                    </a:cubicBezTo>
                    <a:cubicBezTo>
                      <a:pt x="0" y="44"/>
                      <a:pt x="1" y="44"/>
                      <a:pt x="1" y="44"/>
                    </a:cubicBezTo>
                    <a:cubicBezTo>
                      <a:pt x="33" y="44"/>
                      <a:pt x="33" y="44"/>
                      <a:pt x="33" y="44"/>
                    </a:cubicBezTo>
                    <a:cubicBezTo>
                      <a:pt x="33" y="44"/>
                      <a:pt x="34" y="44"/>
                      <a:pt x="34" y="43"/>
                    </a:cubicBezTo>
                    <a:cubicBezTo>
                      <a:pt x="34" y="1"/>
                      <a:pt x="34" y="1"/>
                      <a:pt x="34" y="1"/>
                    </a:cubicBezTo>
                    <a:cubicBezTo>
                      <a:pt x="34" y="1"/>
                      <a:pt x="33" y="0"/>
                      <a:pt x="33" y="0"/>
                    </a:cubicBezTo>
                    <a:close/>
                    <a:moveTo>
                      <a:pt x="15" y="37"/>
                    </a:moveTo>
                    <a:cubicBezTo>
                      <a:pt x="2" y="37"/>
                      <a:pt x="2" y="37"/>
                      <a:pt x="2" y="37"/>
                    </a:cubicBezTo>
                    <a:cubicBezTo>
                      <a:pt x="2" y="32"/>
                      <a:pt x="2" y="32"/>
                      <a:pt x="2" y="32"/>
                    </a:cubicBezTo>
                    <a:cubicBezTo>
                      <a:pt x="15" y="32"/>
                      <a:pt x="15" y="32"/>
                      <a:pt x="15" y="32"/>
                    </a:cubicBezTo>
                    <a:lnTo>
                      <a:pt x="15" y="37"/>
                    </a:lnTo>
                    <a:close/>
                    <a:moveTo>
                      <a:pt x="15" y="28"/>
                    </a:moveTo>
                    <a:cubicBezTo>
                      <a:pt x="2" y="28"/>
                      <a:pt x="2" y="28"/>
                      <a:pt x="2" y="28"/>
                    </a:cubicBezTo>
                    <a:cubicBezTo>
                      <a:pt x="2" y="22"/>
                      <a:pt x="2" y="22"/>
                      <a:pt x="2" y="22"/>
                    </a:cubicBezTo>
                    <a:cubicBezTo>
                      <a:pt x="15" y="22"/>
                      <a:pt x="15" y="22"/>
                      <a:pt x="15" y="22"/>
                    </a:cubicBezTo>
                    <a:lnTo>
                      <a:pt x="15" y="28"/>
                    </a:lnTo>
                    <a:close/>
                    <a:moveTo>
                      <a:pt x="15" y="18"/>
                    </a:moveTo>
                    <a:cubicBezTo>
                      <a:pt x="2" y="18"/>
                      <a:pt x="2" y="18"/>
                      <a:pt x="2" y="18"/>
                    </a:cubicBezTo>
                    <a:cubicBezTo>
                      <a:pt x="2" y="13"/>
                      <a:pt x="2" y="13"/>
                      <a:pt x="2" y="13"/>
                    </a:cubicBezTo>
                    <a:cubicBezTo>
                      <a:pt x="15" y="13"/>
                      <a:pt x="15" y="13"/>
                      <a:pt x="15" y="13"/>
                    </a:cubicBezTo>
                    <a:lnTo>
                      <a:pt x="15" y="18"/>
                    </a:lnTo>
                    <a:close/>
                    <a:moveTo>
                      <a:pt x="15" y="9"/>
                    </a:moveTo>
                    <a:cubicBezTo>
                      <a:pt x="2" y="9"/>
                      <a:pt x="2" y="9"/>
                      <a:pt x="2" y="9"/>
                    </a:cubicBezTo>
                    <a:cubicBezTo>
                      <a:pt x="2" y="3"/>
                      <a:pt x="2" y="3"/>
                      <a:pt x="2" y="3"/>
                    </a:cubicBezTo>
                    <a:cubicBezTo>
                      <a:pt x="15" y="3"/>
                      <a:pt x="15" y="3"/>
                      <a:pt x="15" y="3"/>
                    </a:cubicBezTo>
                    <a:lnTo>
                      <a:pt x="15" y="9"/>
                    </a:lnTo>
                    <a:close/>
                    <a:moveTo>
                      <a:pt x="32" y="37"/>
                    </a:moveTo>
                    <a:cubicBezTo>
                      <a:pt x="19" y="37"/>
                      <a:pt x="19" y="37"/>
                      <a:pt x="19" y="37"/>
                    </a:cubicBezTo>
                    <a:cubicBezTo>
                      <a:pt x="19" y="32"/>
                      <a:pt x="19" y="32"/>
                      <a:pt x="19" y="32"/>
                    </a:cubicBezTo>
                    <a:cubicBezTo>
                      <a:pt x="32" y="32"/>
                      <a:pt x="32" y="32"/>
                      <a:pt x="32" y="32"/>
                    </a:cubicBezTo>
                    <a:lnTo>
                      <a:pt x="32" y="37"/>
                    </a:lnTo>
                    <a:close/>
                    <a:moveTo>
                      <a:pt x="32" y="28"/>
                    </a:moveTo>
                    <a:cubicBezTo>
                      <a:pt x="19" y="28"/>
                      <a:pt x="19" y="28"/>
                      <a:pt x="19" y="28"/>
                    </a:cubicBezTo>
                    <a:cubicBezTo>
                      <a:pt x="19" y="22"/>
                      <a:pt x="19" y="22"/>
                      <a:pt x="19" y="22"/>
                    </a:cubicBezTo>
                    <a:cubicBezTo>
                      <a:pt x="32" y="22"/>
                      <a:pt x="32" y="22"/>
                      <a:pt x="32" y="22"/>
                    </a:cubicBezTo>
                    <a:lnTo>
                      <a:pt x="32" y="28"/>
                    </a:lnTo>
                    <a:close/>
                    <a:moveTo>
                      <a:pt x="32" y="18"/>
                    </a:moveTo>
                    <a:cubicBezTo>
                      <a:pt x="19" y="18"/>
                      <a:pt x="19" y="18"/>
                      <a:pt x="19" y="18"/>
                    </a:cubicBezTo>
                    <a:cubicBezTo>
                      <a:pt x="19" y="13"/>
                      <a:pt x="19" y="13"/>
                      <a:pt x="19" y="13"/>
                    </a:cubicBezTo>
                    <a:cubicBezTo>
                      <a:pt x="32" y="13"/>
                      <a:pt x="32" y="13"/>
                      <a:pt x="32" y="13"/>
                    </a:cubicBezTo>
                    <a:lnTo>
                      <a:pt x="32" y="18"/>
                    </a:lnTo>
                    <a:close/>
                    <a:moveTo>
                      <a:pt x="32" y="9"/>
                    </a:moveTo>
                    <a:cubicBezTo>
                      <a:pt x="19" y="9"/>
                      <a:pt x="19" y="9"/>
                      <a:pt x="19" y="9"/>
                    </a:cubicBezTo>
                    <a:cubicBezTo>
                      <a:pt x="19" y="3"/>
                      <a:pt x="19" y="3"/>
                      <a:pt x="19" y="3"/>
                    </a:cubicBezTo>
                    <a:cubicBezTo>
                      <a:pt x="32" y="3"/>
                      <a:pt x="32" y="3"/>
                      <a:pt x="32" y="3"/>
                    </a:cubicBezTo>
                    <a:lnTo>
                      <a:pt x="32" y="9"/>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74"/>
              <p:cNvSpPr>
                <a:spLocks noEditPoints="1"/>
              </p:cNvSpPr>
              <p:nvPr/>
            </p:nvSpPr>
            <p:spPr bwMode="auto">
              <a:xfrm>
                <a:off x="1781176" y="1797050"/>
                <a:ext cx="131763" cy="469900"/>
              </a:xfrm>
              <a:custGeom>
                <a:avLst/>
                <a:gdLst>
                  <a:gd name="T0" fmla="*/ 23 w 35"/>
                  <a:gd name="T1" fmla="*/ 11 h 124"/>
                  <a:gd name="T2" fmla="*/ 22 w 35"/>
                  <a:gd name="T3" fmla="*/ 0 h 124"/>
                  <a:gd name="T4" fmla="*/ 21 w 35"/>
                  <a:gd name="T5" fmla="*/ 11 h 124"/>
                  <a:gd name="T6" fmla="*/ 8 w 35"/>
                  <a:gd name="T7" fmla="*/ 9 h 124"/>
                  <a:gd name="T8" fmla="*/ 4 w 35"/>
                  <a:gd name="T9" fmla="*/ 7 h 124"/>
                  <a:gd name="T10" fmla="*/ 3 w 35"/>
                  <a:gd name="T11" fmla="*/ 11 h 124"/>
                  <a:gd name="T12" fmla="*/ 0 w 35"/>
                  <a:gd name="T13" fmla="*/ 13 h 124"/>
                  <a:gd name="T14" fmla="*/ 2 w 35"/>
                  <a:gd name="T15" fmla="*/ 124 h 124"/>
                  <a:gd name="T16" fmla="*/ 3 w 35"/>
                  <a:gd name="T17" fmla="*/ 109 h 124"/>
                  <a:gd name="T18" fmla="*/ 12 w 35"/>
                  <a:gd name="T19" fmla="*/ 124 h 124"/>
                  <a:gd name="T20" fmla="*/ 35 w 35"/>
                  <a:gd name="T21" fmla="*/ 122 h 124"/>
                  <a:gd name="T22" fmla="*/ 32 w 35"/>
                  <a:gd name="T23" fmla="*/ 11 h 124"/>
                  <a:gd name="T24" fmla="*/ 4 w 35"/>
                  <a:gd name="T25" fmla="*/ 100 h 124"/>
                  <a:gd name="T26" fmla="*/ 16 w 35"/>
                  <a:gd name="T27" fmla="*/ 93 h 124"/>
                  <a:gd name="T28" fmla="*/ 16 w 35"/>
                  <a:gd name="T29" fmla="*/ 87 h 124"/>
                  <a:gd name="T30" fmla="*/ 4 w 35"/>
                  <a:gd name="T31" fmla="*/ 80 h 124"/>
                  <a:gd name="T32" fmla="*/ 16 w 35"/>
                  <a:gd name="T33" fmla="*/ 87 h 124"/>
                  <a:gd name="T34" fmla="*/ 4 w 35"/>
                  <a:gd name="T35" fmla="*/ 75 h 124"/>
                  <a:gd name="T36" fmla="*/ 16 w 35"/>
                  <a:gd name="T37" fmla="*/ 67 h 124"/>
                  <a:gd name="T38" fmla="*/ 16 w 35"/>
                  <a:gd name="T39" fmla="*/ 62 h 124"/>
                  <a:gd name="T40" fmla="*/ 4 w 35"/>
                  <a:gd name="T41" fmla="*/ 54 h 124"/>
                  <a:gd name="T42" fmla="*/ 16 w 35"/>
                  <a:gd name="T43" fmla="*/ 62 h 124"/>
                  <a:gd name="T44" fmla="*/ 4 w 35"/>
                  <a:gd name="T45" fmla="*/ 49 h 124"/>
                  <a:gd name="T46" fmla="*/ 16 w 35"/>
                  <a:gd name="T47" fmla="*/ 41 h 124"/>
                  <a:gd name="T48" fmla="*/ 16 w 35"/>
                  <a:gd name="T49" fmla="*/ 36 h 124"/>
                  <a:gd name="T50" fmla="*/ 4 w 35"/>
                  <a:gd name="T51" fmla="*/ 29 h 124"/>
                  <a:gd name="T52" fmla="*/ 16 w 35"/>
                  <a:gd name="T53" fmla="*/ 36 h 124"/>
                  <a:gd name="T54" fmla="*/ 4 w 35"/>
                  <a:gd name="T55" fmla="*/ 24 h 124"/>
                  <a:gd name="T56" fmla="*/ 16 w 35"/>
                  <a:gd name="T57" fmla="*/ 16 h 124"/>
                  <a:gd name="T58" fmla="*/ 30 w 35"/>
                  <a:gd name="T59" fmla="*/ 100 h 124"/>
                  <a:gd name="T60" fmla="*/ 18 w 35"/>
                  <a:gd name="T61" fmla="*/ 93 h 124"/>
                  <a:gd name="T62" fmla="*/ 30 w 35"/>
                  <a:gd name="T63" fmla="*/ 100 h 124"/>
                  <a:gd name="T64" fmla="*/ 18 w 35"/>
                  <a:gd name="T65" fmla="*/ 87 h 124"/>
                  <a:gd name="T66" fmla="*/ 30 w 35"/>
                  <a:gd name="T67" fmla="*/ 80 h 124"/>
                  <a:gd name="T68" fmla="*/ 30 w 35"/>
                  <a:gd name="T69" fmla="*/ 75 h 124"/>
                  <a:gd name="T70" fmla="*/ 18 w 35"/>
                  <a:gd name="T71" fmla="*/ 67 h 124"/>
                  <a:gd name="T72" fmla="*/ 30 w 35"/>
                  <a:gd name="T73" fmla="*/ 75 h 124"/>
                  <a:gd name="T74" fmla="*/ 18 w 35"/>
                  <a:gd name="T75" fmla="*/ 62 h 124"/>
                  <a:gd name="T76" fmla="*/ 30 w 35"/>
                  <a:gd name="T77" fmla="*/ 54 h 124"/>
                  <a:gd name="T78" fmla="*/ 30 w 35"/>
                  <a:gd name="T79" fmla="*/ 49 h 124"/>
                  <a:gd name="T80" fmla="*/ 18 w 35"/>
                  <a:gd name="T81" fmla="*/ 41 h 124"/>
                  <a:gd name="T82" fmla="*/ 30 w 35"/>
                  <a:gd name="T83" fmla="*/ 49 h 124"/>
                  <a:gd name="T84" fmla="*/ 18 w 35"/>
                  <a:gd name="T85" fmla="*/ 36 h 124"/>
                  <a:gd name="T86" fmla="*/ 30 w 35"/>
                  <a:gd name="T87" fmla="*/ 29 h 124"/>
                  <a:gd name="T88" fmla="*/ 30 w 35"/>
                  <a:gd name="T89" fmla="*/ 24 h 124"/>
                  <a:gd name="T90" fmla="*/ 18 w 35"/>
                  <a:gd name="T91" fmla="*/ 16 h 124"/>
                  <a:gd name="T92" fmla="*/ 30 w 35"/>
                  <a:gd name="T93" fmla="*/ 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124">
                    <a:moveTo>
                      <a:pt x="32" y="11"/>
                    </a:moveTo>
                    <a:cubicBezTo>
                      <a:pt x="23" y="11"/>
                      <a:pt x="23" y="11"/>
                      <a:pt x="23" y="11"/>
                    </a:cubicBezTo>
                    <a:cubicBezTo>
                      <a:pt x="23" y="1"/>
                      <a:pt x="23" y="1"/>
                      <a:pt x="23" y="1"/>
                    </a:cubicBezTo>
                    <a:cubicBezTo>
                      <a:pt x="23" y="1"/>
                      <a:pt x="22" y="0"/>
                      <a:pt x="22" y="0"/>
                    </a:cubicBezTo>
                    <a:cubicBezTo>
                      <a:pt x="21" y="0"/>
                      <a:pt x="21" y="1"/>
                      <a:pt x="21" y="1"/>
                    </a:cubicBezTo>
                    <a:cubicBezTo>
                      <a:pt x="21" y="11"/>
                      <a:pt x="21" y="11"/>
                      <a:pt x="21" y="11"/>
                    </a:cubicBezTo>
                    <a:cubicBezTo>
                      <a:pt x="8" y="11"/>
                      <a:pt x="8" y="11"/>
                      <a:pt x="8" y="11"/>
                    </a:cubicBezTo>
                    <a:cubicBezTo>
                      <a:pt x="8" y="9"/>
                      <a:pt x="8" y="9"/>
                      <a:pt x="8" y="9"/>
                    </a:cubicBezTo>
                    <a:cubicBezTo>
                      <a:pt x="8" y="8"/>
                      <a:pt x="7" y="7"/>
                      <a:pt x="6" y="7"/>
                    </a:cubicBezTo>
                    <a:cubicBezTo>
                      <a:pt x="4" y="7"/>
                      <a:pt x="4" y="7"/>
                      <a:pt x="4" y="7"/>
                    </a:cubicBezTo>
                    <a:cubicBezTo>
                      <a:pt x="3" y="7"/>
                      <a:pt x="3" y="8"/>
                      <a:pt x="3" y="9"/>
                    </a:cubicBezTo>
                    <a:cubicBezTo>
                      <a:pt x="3" y="11"/>
                      <a:pt x="3" y="11"/>
                      <a:pt x="3" y="11"/>
                    </a:cubicBezTo>
                    <a:cubicBezTo>
                      <a:pt x="2" y="11"/>
                      <a:pt x="2" y="11"/>
                      <a:pt x="2" y="11"/>
                    </a:cubicBezTo>
                    <a:cubicBezTo>
                      <a:pt x="1" y="11"/>
                      <a:pt x="0" y="12"/>
                      <a:pt x="0" y="13"/>
                    </a:cubicBezTo>
                    <a:cubicBezTo>
                      <a:pt x="0" y="122"/>
                      <a:pt x="0" y="122"/>
                      <a:pt x="0" y="122"/>
                    </a:cubicBezTo>
                    <a:cubicBezTo>
                      <a:pt x="0" y="123"/>
                      <a:pt x="1" y="124"/>
                      <a:pt x="2" y="124"/>
                    </a:cubicBezTo>
                    <a:cubicBezTo>
                      <a:pt x="3" y="124"/>
                      <a:pt x="3" y="124"/>
                      <a:pt x="3" y="124"/>
                    </a:cubicBezTo>
                    <a:cubicBezTo>
                      <a:pt x="3" y="109"/>
                      <a:pt x="3" y="109"/>
                      <a:pt x="3" y="109"/>
                    </a:cubicBezTo>
                    <a:cubicBezTo>
                      <a:pt x="12" y="109"/>
                      <a:pt x="12" y="109"/>
                      <a:pt x="12" y="109"/>
                    </a:cubicBezTo>
                    <a:cubicBezTo>
                      <a:pt x="12" y="124"/>
                      <a:pt x="12" y="124"/>
                      <a:pt x="12" y="124"/>
                    </a:cubicBezTo>
                    <a:cubicBezTo>
                      <a:pt x="32" y="124"/>
                      <a:pt x="32" y="124"/>
                      <a:pt x="32" y="124"/>
                    </a:cubicBezTo>
                    <a:cubicBezTo>
                      <a:pt x="34" y="124"/>
                      <a:pt x="35" y="123"/>
                      <a:pt x="35" y="122"/>
                    </a:cubicBezTo>
                    <a:cubicBezTo>
                      <a:pt x="35" y="13"/>
                      <a:pt x="35" y="13"/>
                      <a:pt x="35" y="13"/>
                    </a:cubicBezTo>
                    <a:cubicBezTo>
                      <a:pt x="35" y="12"/>
                      <a:pt x="34" y="11"/>
                      <a:pt x="32" y="11"/>
                    </a:cubicBezTo>
                    <a:close/>
                    <a:moveTo>
                      <a:pt x="16" y="100"/>
                    </a:moveTo>
                    <a:cubicBezTo>
                      <a:pt x="4" y="100"/>
                      <a:pt x="4" y="100"/>
                      <a:pt x="4" y="100"/>
                    </a:cubicBezTo>
                    <a:cubicBezTo>
                      <a:pt x="4" y="93"/>
                      <a:pt x="4" y="93"/>
                      <a:pt x="4" y="93"/>
                    </a:cubicBezTo>
                    <a:cubicBezTo>
                      <a:pt x="16" y="93"/>
                      <a:pt x="16" y="93"/>
                      <a:pt x="16" y="93"/>
                    </a:cubicBezTo>
                    <a:lnTo>
                      <a:pt x="16" y="100"/>
                    </a:lnTo>
                    <a:close/>
                    <a:moveTo>
                      <a:pt x="16" y="87"/>
                    </a:moveTo>
                    <a:cubicBezTo>
                      <a:pt x="4" y="87"/>
                      <a:pt x="4" y="87"/>
                      <a:pt x="4" y="87"/>
                    </a:cubicBezTo>
                    <a:cubicBezTo>
                      <a:pt x="4" y="80"/>
                      <a:pt x="4" y="80"/>
                      <a:pt x="4" y="80"/>
                    </a:cubicBezTo>
                    <a:cubicBezTo>
                      <a:pt x="16" y="80"/>
                      <a:pt x="16" y="80"/>
                      <a:pt x="16" y="80"/>
                    </a:cubicBezTo>
                    <a:lnTo>
                      <a:pt x="16" y="87"/>
                    </a:lnTo>
                    <a:close/>
                    <a:moveTo>
                      <a:pt x="16" y="75"/>
                    </a:moveTo>
                    <a:cubicBezTo>
                      <a:pt x="4" y="75"/>
                      <a:pt x="4" y="75"/>
                      <a:pt x="4" y="75"/>
                    </a:cubicBezTo>
                    <a:cubicBezTo>
                      <a:pt x="4" y="67"/>
                      <a:pt x="4" y="67"/>
                      <a:pt x="4" y="67"/>
                    </a:cubicBezTo>
                    <a:cubicBezTo>
                      <a:pt x="16" y="67"/>
                      <a:pt x="16" y="67"/>
                      <a:pt x="16" y="67"/>
                    </a:cubicBezTo>
                    <a:lnTo>
                      <a:pt x="16" y="75"/>
                    </a:lnTo>
                    <a:close/>
                    <a:moveTo>
                      <a:pt x="16" y="62"/>
                    </a:moveTo>
                    <a:cubicBezTo>
                      <a:pt x="4" y="62"/>
                      <a:pt x="4" y="62"/>
                      <a:pt x="4" y="62"/>
                    </a:cubicBezTo>
                    <a:cubicBezTo>
                      <a:pt x="4" y="54"/>
                      <a:pt x="4" y="54"/>
                      <a:pt x="4" y="54"/>
                    </a:cubicBezTo>
                    <a:cubicBezTo>
                      <a:pt x="16" y="54"/>
                      <a:pt x="16" y="54"/>
                      <a:pt x="16" y="54"/>
                    </a:cubicBezTo>
                    <a:lnTo>
                      <a:pt x="16" y="62"/>
                    </a:lnTo>
                    <a:close/>
                    <a:moveTo>
                      <a:pt x="16" y="49"/>
                    </a:moveTo>
                    <a:cubicBezTo>
                      <a:pt x="4" y="49"/>
                      <a:pt x="4" y="49"/>
                      <a:pt x="4" y="49"/>
                    </a:cubicBezTo>
                    <a:cubicBezTo>
                      <a:pt x="4" y="41"/>
                      <a:pt x="4" y="41"/>
                      <a:pt x="4" y="41"/>
                    </a:cubicBezTo>
                    <a:cubicBezTo>
                      <a:pt x="16" y="41"/>
                      <a:pt x="16" y="41"/>
                      <a:pt x="16" y="41"/>
                    </a:cubicBezTo>
                    <a:lnTo>
                      <a:pt x="16" y="49"/>
                    </a:lnTo>
                    <a:close/>
                    <a:moveTo>
                      <a:pt x="16" y="36"/>
                    </a:moveTo>
                    <a:cubicBezTo>
                      <a:pt x="4" y="36"/>
                      <a:pt x="4" y="36"/>
                      <a:pt x="4" y="36"/>
                    </a:cubicBezTo>
                    <a:cubicBezTo>
                      <a:pt x="4" y="29"/>
                      <a:pt x="4" y="29"/>
                      <a:pt x="4" y="29"/>
                    </a:cubicBezTo>
                    <a:cubicBezTo>
                      <a:pt x="16" y="29"/>
                      <a:pt x="16" y="29"/>
                      <a:pt x="16" y="29"/>
                    </a:cubicBezTo>
                    <a:lnTo>
                      <a:pt x="16" y="36"/>
                    </a:lnTo>
                    <a:close/>
                    <a:moveTo>
                      <a:pt x="16" y="24"/>
                    </a:moveTo>
                    <a:cubicBezTo>
                      <a:pt x="4" y="24"/>
                      <a:pt x="4" y="24"/>
                      <a:pt x="4" y="24"/>
                    </a:cubicBezTo>
                    <a:cubicBezTo>
                      <a:pt x="4" y="16"/>
                      <a:pt x="4" y="16"/>
                      <a:pt x="4" y="16"/>
                    </a:cubicBezTo>
                    <a:cubicBezTo>
                      <a:pt x="16" y="16"/>
                      <a:pt x="16" y="16"/>
                      <a:pt x="16" y="16"/>
                    </a:cubicBezTo>
                    <a:lnTo>
                      <a:pt x="16" y="24"/>
                    </a:lnTo>
                    <a:close/>
                    <a:moveTo>
                      <a:pt x="30" y="100"/>
                    </a:moveTo>
                    <a:cubicBezTo>
                      <a:pt x="18" y="100"/>
                      <a:pt x="18" y="100"/>
                      <a:pt x="18" y="100"/>
                    </a:cubicBezTo>
                    <a:cubicBezTo>
                      <a:pt x="18" y="93"/>
                      <a:pt x="18" y="93"/>
                      <a:pt x="18" y="93"/>
                    </a:cubicBezTo>
                    <a:cubicBezTo>
                      <a:pt x="30" y="93"/>
                      <a:pt x="30" y="93"/>
                      <a:pt x="30" y="93"/>
                    </a:cubicBezTo>
                    <a:lnTo>
                      <a:pt x="30" y="100"/>
                    </a:lnTo>
                    <a:close/>
                    <a:moveTo>
                      <a:pt x="30" y="87"/>
                    </a:moveTo>
                    <a:cubicBezTo>
                      <a:pt x="18" y="87"/>
                      <a:pt x="18" y="87"/>
                      <a:pt x="18" y="87"/>
                    </a:cubicBezTo>
                    <a:cubicBezTo>
                      <a:pt x="18" y="80"/>
                      <a:pt x="18" y="80"/>
                      <a:pt x="18" y="80"/>
                    </a:cubicBezTo>
                    <a:cubicBezTo>
                      <a:pt x="30" y="80"/>
                      <a:pt x="30" y="80"/>
                      <a:pt x="30" y="80"/>
                    </a:cubicBezTo>
                    <a:lnTo>
                      <a:pt x="30" y="87"/>
                    </a:lnTo>
                    <a:close/>
                    <a:moveTo>
                      <a:pt x="30" y="75"/>
                    </a:moveTo>
                    <a:cubicBezTo>
                      <a:pt x="18" y="75"/>
                      <a:pt x="18" y="75"/>
                      <a:pt x="18" y="75"/>
                    </a:cubicBezTo>
                    <a:cubicBezTo>
                      <a:pt x="18" y="67"/>
                      <a:pt x="18" y="67"/>
                      <a:pt x="18" y="67"/>
                    </a:cubicBezTo>
                    <a:cubicBezTo>
                      <a:pt x="30" y="67"/>
                      <a:pt x="30" y="67"/>
                      <a:pt x="30" y="67"/>
                    </a:cubicBezTo>
                    <a:lnTo>
                      <a:pt x="30" y="75"/>
                    </a:lnTo>
                    <a:close/>
                    <a:moveTo>
                      <a:pt x="30" y="62"/>
                    </a:moveTo>
                    <a:cubicBezTo>
                      <a:pt x="18" y="62"/>
                      <a:pt x="18" y="62"/>
                      <a:pt x="18" y="62"/>
                    </a:cubicBezTo>
                    <a:cubicBezTo>
                      <a:pt x="18" y="54"/>
                      <a:pt x="18" y="54"/>
                      <a:pt x="18" y="54"/>
                    </a:cubicBezTo>
                    <a:cubicBezTo>
                      <a:pt x="30" y="54"/>
                      <a:pt x="30" y="54"/>
                      <a:pt x="30" y="54"/>
                    </a:cubicBezTo>
                    <a:lnTo>
                      <a:pt x="30" y="62"/>
                    </a:lnTo>
                    <a:close/>
                    <a:moveTo>
                      <a:pt x="30" y="49"/>
                    </a:moveTo>
                    <a:cubicBezTo>
                      <a:pt x="18" y="49"/>
                      <a:pt x="18" y="49"/>
                      <a:pt x="18" y="49"/>
                    </a:cubicBezTo>
                    <a:cubicBezTo>
                      <a:pt x="18" y="41"/>
                      <a:pt x="18" y="41"/>
                      <a:pt x="18" y="41"/>
                    </a:cubicBezTo>
                    <a:cubicBezTo>
                      <a:pt x="30" y="41"/>
                      <a:pt x="30" y="41"/>
                      <a:pt x="30" y="41"/>
                    </a:cubicBezTo>
                    <a:lnTo>
                      <a:pt x="30" y="49"/>
                    </a:lnTo>
                    <a:close/>
                    <a:moveTo>
                      <a:pt x="30" y="36"/>
                    </a:moveTo>
                    <a:cubicBezTo>
                      <a:pt x="18" y="36"/>
                      <a:pt x="18" y="36"/>
                      <a:pt x="18" y="36"/>
                    </a:cubicBezTo>
                    <a:cubicBezTo>
                      <a:pt x="18" y="29"/>
                      <a:pt x="18" y="29"/>
                      <a:pt x="18" y="29"/>
                    </a:cubicBezTo>
                    <a:cubicBezTo>
                      <a:pt x="30" y="29"/>
                      <a:pt x="30" y="29"/>
                      <a:pt x="30" y="29"/>
                    </a:cubicBezTo>
                    <a:lnTo>
                      <a:pt x="30" y="36"/>
                    </a:lnTo>
                    <a:close/>
                    <a:moveTo>
                      <a:pt x="30" y="24"/>
                    </a:moveTo>
                    <a:cubicBezTo>
                      <a:pt x="18" y="24"/>
                      <a:pt x="18" y="24"/>
                      <a:pt x="18" y="24"/>
                    </a:cubicBezTo>
                    <a:cubicBezTo>
                      <a:pt x="18" y="16"/>
                      <a:pt x="18" y="16"/>
                      <a:pt x="18" y="16"/>
                    </a:cubicBezTo>
                    <a:cubicBezTo>
                      <a:pt x="30" y="16"/>
                      <a:pt x="30" y="16"/>
                      <a:pt x="30" y="16"/>
                    </a:cubicBezTo>
                    <a:lnTo>
                      <a:pt x="30" y="24"/>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75"/>
              <p:cNvSpPr/>
              <p:nvPr/>
            </p:nvSpPr>
            <p:spPr bwMode="auto">
              <a:xfrm>
                <a:off x="1927226" y="2035175"/>
                <a:ext cx="128588" cy="60325"/>
              </a:xfrm>
              <a:custGeom>
                <a:avLst/>
                <a:gdLst>
                  <a:gd name="T0" fmla="*/ 33 w 34"/>
                  <a:gd name="T1" fmla="*/ 15 h 16"/>
                  <a:gd name="T2" fmla="*/ 28 w 34"/>
                  <a:gd name="T3" fmla="*/ 10 h 16"/>
                  <a:gd name="T4" fmla="*/ 28 w 34"/>
                  <a:gd name="T5" fmla="*/ 3 h 16"/>
                  <a:gd name="T6" fmla="*/ 26 w 34"/>
                  <a:gd name="T7" fmla="*/ 2 h 16"/>
                  <a:gd name="T8" fmla="*/ 24 w 34"/>
                  <a:gd name="T9" fmla="*/ 2 h 16"/>
                  <a:gd name="T10" fmla="*/ 22 w 34"/>
                  <a:gd name="T11" fmla="*/ 3 h 16"/>
                  <a:gd name="T12" fmla="*/ 22 w 34"/>
                  <a:gd name="T13" fmla="*/ 5 h 16"/>
                  <a:gd name="T14" fmla="*/ 18 w 34"/>
                  <a:gd name="T15" fmla="*/ 0 h 16"/>
                  <a:gd name="T16" fmla="*/ 16 w 34"/>
                  <a:gd name="T17" fmla="*/ 0 h 16"/>
                  <a:gd name="T18" fmla="*/ 1 w 34"/>
                  <a:gd name="T19" fmla="*/ 15 h 16"/>
                  <a:gd name="T20" fmla="*/ 1 w 34"/>
                  <a:gd name="T21" fmla="*/ 16 h 16"/>
                  <a:gd name="T22" fmla="*/ 33 w 34"/>
                  <a:gd name="T23" fmla="*/ 16 h 16"/>
                  <a:gd name="T24" fmla="*/ 33 w 34"/>
                  <a:gd name="T25"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6">
                    <a:moveTo>
                      <a:pt x="33" y="15"/>
                    </a:moveTo>
                    <a:cubicBezTo>
                      <a:pt x="28" y="10"/>
                      <a:pt x="28" y="10"/>
                      <a:pt x="28" y="10"/>
                    </a:cubicBezTo>
                    <a:cubicBezTo>
                      <a:pt x="28" y="3"/>
                      <a:pt x="28" y="3"/>
                      <a:pt x="28" y="3"/>
                    </a:cubicBezTo>
                    <a:cubicBezTo>
                      <a:pt x="28" y="2"/>
                      <a:pt x="27" y="2"/>
                      <a:pt x="26" y="2"/>
                    </a:cubicBezTo>
                    <a:cubicBezTo>
                      <a:pt x="24" y="2"/>
                      <a:pt x="24" y="2"/>
                      <a:pt x="24" y="2"/>
                    </a:cubicBezTo>
                    <a:cubicBezTo>
                      <a:pt x="23" y="2"/>
                      <a:pt x="22" y="2"/>
                      <a:pt x="22" y="3"/>
                    </a:cubicBezTo>
                    <a:cubicBezTo>
                      <a:pt x="22" y="5"/>
                      <a:pt x="22" y="5"/>
                      <a:pt x="22" y="5"/>
                    </a:cubicBezTo>
                    <a:cubicBezTo>
                      <a:pt x="18" y="0"/>
                      <a:pt x="18" y="0"/>
                      <a:pt x="18" y="0"/>
                    </a:cubicBezTo>
                    <a:cubicBezTo>
                      <a:pt x="17" y="0"/>
                      <a:pt x="17" y="0"/>
                      <a:pt x="16" y="0"/>
                    </a:cubicBezTo>
                    <a:cubicBezTo>
                      <a:pt x="1" y="15"/>
                      <a:pt x="1" y="15"/>
                      <a:pt x="1" y="15"/>
                    </a:cubicBezTo>
                    <a:cubicBezTo>
                      <a:pt x="0" y="16"/>
                      <a:pt x="0" y="16"/>
                      <a:pt x="1" y="16"/>
                    </a:cubicBezTo>
                    <a:cubicBezTo>
                      <a:pt x="33" y="16"/>
                      <a:pt x="33" y="16"/>
                      <a:pt x="33" y="16"/>
                    </a:cubicBezTo>
                    <a:cubicBezTo>
                      <a:pt x="34" y="16"/>
                      <a:pt x="34" y="16"/>
                      <a:pt x="33" y="15"/>
                    </a:cubicBez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46" name="组合 245"/>
          <p:cNvGrpSpPr/>
          <p:nvPr/>
        </p:nvGrpSpPr>
        <p:grpSpPr>
          <a:xfrm>
            <a:off x="3505116" y="3014804"/>
            <a:ext cx="814498" cy="828187"/>
            <a:chOff x="10340416" y="3569642"/>
            <a:chExt cx="1450728" cy="1475110"/>
          </a:xfrm>
        </p:grpSpPr>
        <p:pic>
          <p:nvPicPr>
            <p:cNvPr id="247" name="图片 2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40416" y="3569642"/>
              <a:ext cx="1450728" cy="1475110"/>
            </a:xfrm>
            <a:prstGeom prst="rect">
              <a:avLst/>
            </a:prstGeom>
            <a:effectLst>
              <a:outerShdw blurRad="50800" dist="38100" dir="8100000" algn="tr" rotWithShape="0">
                <a:prstClr val="black">
                  <a:alpha val="40000"/>
                </a:prstClr>
              </a:outerShdw>
            </a:effectLst>
          </p:spPr>
        </p:pic>
        <p:grpSp>
          <p:nvGrpSpPr>
            <p:cNvPr id="248" name="组合 247"/>
            <p:cNvGrpSpPr/>
            <p:nvPr/>
          </p:nvGrpSpPr>
          <p:grpSpPr>
            <a:xfrm>
              <a:off x="10854643" y="4106379"/>
              <a:ext cx="422275" cy="401637"/>
              <a:chOff x="2921001" y="1944688"/>
              <a:chExt cx="422275" cy="401637"/>
            </a:xfrm>
          </p:grpSpPr>
          <p:sp>
            <p:nvSpPr>
              <p:cNvPr id="249" name="Oval 81"/>
              <p:cNvSpPr>
                <a:spLocks noChangeArrowheads="1"/>
              </p:cNvSpPr>
              <p:nvPr/>
            </p:nvSpPr>
            <p:spPr bwMode="auto">
              <a:xfrm>
                <a:off x="3082926" y="2281238"/>
                <a:ext cx="63500" cy="65087"/>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Oval 82"/>
              <p:cNvSpPr>
                <a:spLocks noChangeArrowheads="1"/>
              </p:cNvSpPr>
              <p:nvPr/>
            </p:nvSpPr>
            <p:spPr bwMode="auto">
              <a:xfrm>
                <a:off x="3244851" y="2281238"/>
                <a:ext cx="63500" cy="65087"/>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Oval 83"/>
              <p:cNvSpPr>
                <a:spLocks noChangeArrowheads="1"/>
              </p:cNvSpPr>
              <p:nvPr/>
            </p:nvSpPr>
            <p:spPr bwMode="auto">
              <a:xfrm>
                <a:off x="3101976" y="2092325"/>
                <a:ext cx="41275" cy="41275"/>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Oval 84"/>
              <p:cNvSpPr>
                <a:spLocks noChangeArrowheads="1"/>
              </p:cNvSpPr>
              <p:nvPr/>
            </p:nvSpPr>
            <p:spPr bwMode="auto">
              <a:xfrm>
                <a:off x="3241676" y="2092325"/>
                <a:ext cx="41275" cy="41275"/>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Oval 85"/>
              <p:cNvSpPr>
                <a:spLocks noChangeArrowheads="1"/>
              </p:cNvSpPr>
              <p:nvPr/>
            </p:nvSpPr>
            <p:spPr bwMode="auto">
              <a:xfrm>
                <a:off x="3138488" y="2160588"/>
                <a:ext cx="42863" cy="38100"/>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Oval 86"/>
              <p:cNvSpPr>
                <a:spLocks noChangeArrowheads="1"/>
              </p:cNvSpPr>
              <p:nvPr/>
            </p:nvSpPr>
            <p:spPr bwMode="auto">
              <a:xfrm>
                <a:off x="3206751" y="2160588"/>
                <a:ext cx="41275" cy="38100"/>
              </a:xfrm>
              <a:prstGeom prst="ellipse">
                <a:avLst/>
              </a:pr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87"/>
              <p:cNvSpPr/>
              <p:nvPr/>
            </p:nvSpPr>
            <p:spPr bwMode="auto">
              <a:xfrm>
                <a:off x="2921001" y="2012950"/>
                <a:ext cx="422275" cy="246062"/>
              </a:xfrm>
              <a:custGeom>
                <a:avLst/>
                <a:gdLst>
                  <a:gd name="T0" fmla="*/ 111 w 112"/>
                  <a:gd name="T1" fmla="*/ 24 h 65"/>
                  <a:gd name="T2" fmla="*/ 112 w 112"/>
                  <a:gd name="T3" fmla="*/ 25 h 65"/>
                  <a:gd name="T4" fmla="*/ 98 w 112"/>
                  <a:gd name="T5" fmla="*/ 64 h 65"/>
                  <a:gd name="T6" fmla="*/ 98 w 112"/>
                  <a:gd name="T7" fmla="*/ 65 h 65"/>
                  <a:gd name="T8" fmla="*/ 47 w 112"/>
                  <a:gd name="T9" fmla="*/ 65 h 65"/>
                  <a:gd name="T10" fmla="*/ 47 w 112"/>
                  <a:gd name="T11" fmla="*/ 64 h 65"/>
                  <a:gd name="T12" fmla="*/ 25 w 112"/>
                  <a:gd name="T13" fmla="*/ 9 h 65"/>
                  <a:gd name="T14" fmla="*/ 24 w 112"/>
                  <a:gd name="T15" fmla="*/ 9 h 65"/>
                  <a:gd name="T16" fmla="*/ 2 w 112"/>
                  <a:gd name="T17" fmla="*/ 9 h 65"/>
                  <a:gd name="T18" fmla="*/ 0 w 112"/>
                  <a:gd name="T19" fmla="*/ 8 h 65"/>
                  <a:gd name="T20" fmla="*/ 1 w 112"/>
                  <a:gd name="T21" fmla="*/ 0 h 65"/>
                  <a:gd name="T22" fmla="*/ 2 w 112"/>
                  <a:gd name="T23" fmla="*/ 0 h 65"/>
                  <a:gd name="T24" fmla="*/ 30 w 112"/>
                  <a:gd name="T25" fmla="*/ 0 h 65"/>
                  <a:gd name="T26" fmla="*/ 31 w 112"/>
                  <a:gd name="T27" fmla="*/ 0 h 65"/>
                  <a:gd name="T28" fmla="*/ 53 w 112"/>
                  <a:gd name="T29" fmla="*/ 55 h 65"/>
                  <a:gd name="T30" fmla="*/ 54 w 112"/>
                  <a:gd name="T31" fmla="*/ 56 h 65"/>
                  <a:gd name="T32" fmla="*/ 91 w 112"/>
                  <a:gd name="T33" fmla="*/ 56 h 65"/>
                  <a:gd name="T34" fmla="*/ 92 w 112"/>
                  <a:gd name="T35" fmla="*/ 55 h 65"/>
                  <a:gd name="T36" fmla="*/ 103 w 112"/>
                  <a:gd name="T37" fmla="*/ 22 h 65"/>
                  <a:gd name="T38" fmla="*/ 104 w 112"/>
                  <a:gd name="T39" fmla="*/ 21 h 65"/>
                  <a:gd name="T40" fmla="*/ 111 w 112"/>
                  <a:gd name="T4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65">
                    <a:moveTo>
                      <a:pt x="111" y="24"/>
                    </a:moveTo>
                    <a:cubicBezTo>
                      <a:pt x="112" y="24"/>
                      <a:pt x="112" y="24"/>
                      <a:pt x="112" y="25"/>
                    </a:cubicBezTo>
                    <a:cubicBezTo>
                      <a:pt x="98" y="64"/>
                      <a:pt x="98" y="64"/>
                      <a:pt x="98" y="64"/>
                    </a:cubicBezTo>
                    <a:cubicBezTo>
                      <a:pt x="98" y="64"/>
                      <a:pt x="98" y="65"/>
                      <a:pt x="98" y="65"/>
                    </a:cubicBezTo>
                    <a:cubicBezTo>
                      <a:pt x="47" y="65"/>
                      <a:pt x="47" y="65"/>
                      <a:pt x="47" y="65"/>
                    </a:cubicBezTo>
                    <a:cubicBezTo>
                      <a:pt x="47" y="65"/>
                      <a:pt x="47" y="64"/>
                      <a:pt x="47" y="64"/>
                    </a:cubicBezTo>
                    <a:cubicBezTo>
                      <a:pt x="25" y="9"/>
                      <a:pt x="25" y="9"/>
                      <a:pt x="25" y="9"/>
                    </a:cubicBezTo>
                    <a:cubicBezTo>
                      <a:pt x="24" y="9"/>
                      <a:pt x="24" y="9"/>
                      <a:pt x="24" y="9"/>
                    </a:cubicBezTo>
                    <a:cubicBezTo>
                      <a:pt x="2" y="9"/>
                      <a:pt x="2" y="9"/>
                      <a:pt x="2" y="9"/>
                    </a:cubicBezTo>
                    <a:cubicBezTo>
                      <a:pt x="1" y="9"/>
                      <a:pt x="1" y="9"/>
                      <a:pt x="0" y="8"/>
                    </a:cubicBezTo>
                    <a:cubicBezTo>
                      <a:pt x="1" y="0"/>
                      <a:pt x="1" y="0"/>
                      <a:pt x="1" y="0"/>
                    </a:cubicBezTo>
                    <a:cubicBezTo>
                      <a:pt x="1" y="0"/>
                      <a:pt x="1" y="0"/>
                      <a:pt x="2" y="0"/>
                    </a:cubicBezTo>
                    <a:cubicBezTo>
                      <a:pt x="30" y="0"/>
                      <a:pt x="30" y="0"/>
                      <a:pt x="30" y="0"/>
                    </a:cubicBezTo>
                    <a:cubicBezTo>
                      <a:pt x="30" y="0"/>
                      <a:pt x="31" y="0"/>
                      <a:pt x="31" y="0"/>
                    </a:cubicBezTo>
                    <a:cubicBezTo>
                      <a:pt x="53" y="55"/>
                      <a:pt x="53" y="55"/>
                      <a:pt x="53" y="55"/>
                    </a:cubicBezTo>
                    <a:cubicBezTo>
                      <a:pt x="53" y="55"/>
                      <a:pt x="53" y="56"/>
                      <a:pt x="54" y="56"/>
                    </a:cubicBezTo>
                    <a:cubicBezTo>
                      <a:pt x="91" y="56"/>
                      <a:pt x="91" y="56"/>
                      <a:pt x="91" y="56"/>
                    </a:cubicBezTo>
                    <a:cubicBezTo>
                      <a:pt x="91" y="56"/>
                      <a:pt x="92" y="55"/>
                      <a:pt x="92" y="55"/>
                    </a:cubicBezTo>
                    <a:cubicBezTo>
                      <a:pt x="103" y="22"/>
                      <a:pt x="103" y="22"/>
                      <a:pt x="103" y="22"/>
                    </a:cubicBezTo>
                    <a:cubicBezTo>
                      <a:pt x="103" y="21"/>
                      <a:pt x="104" y="21"/>
                      <a:pt x="104" y="21"/>
                    </a:cubicBezTo>
                    <a:lnTo>
                      <a:pt x="111" y="24"/>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88"/>
              <p:cNvSpPr/>
              <p:nvPr/>
            </p:nvSpPr>
            <p:spPr bwMode="auto">
              <a:xfrm>
                <a:off x="3151188" y="1944688"/>
                <a:ext cx="85725" cy="204787"/>
              </a:xfrm>
              <a:custGeom>
                <a:avLst/>
                <a:gdLst>
                  <a:gd name="T0" fmla="*/ 8 w 23"/>
                  <a:gd name="T1" fmla="*/ 54 h 54"/>
                  <a:gd name="T2" fmla="*/ 7 w 23"/>
                  <a:gd name="T3" fmla="*/ 53 h 54"/>
                  <a:gd name="T4" fmla="*/ 7 w 23"/>
                  <a:gd name="T5" fmla="*/ 19 h 54"/>
                  <a:gd name="T6" fmla="*/ 7 w 23"/>
                  <a:gd name="T7" fmla="*/ 19 h 54"/>
                  <a:gd name="T8" fmla="*/ 1 w 23"/>
                  <a:gd name="T9" fmla="*/ 19 h 54"/>
                  <a:gd name="T10" fmla="*/ 1 w 23"/>
                  <a:gd name="T11" fmla="*/ 18 h 54"/>
                  <a:gd name="T12" fmla="*/ 11 w 23"/>
                  <a:gd name="T13" fmla="*/ 1 h 54"/>
                  <a:gd name="T14" fmla="*/ 12 w 23"/>
                  <a:gd name="T15" fmla="*/ 1 h 54"/>
                  <a:gd name="T16" fmla="*/ 23 w 23"/>
                  <a:gd name="T17" fmla="*/ 18 h 54"/>
                  <a:gd name="T18" fmla="*/ 22 w 23"/>
                  <a:gd name="T19" fmla="*/ 19 h 54"/>
                  <a:gd name="T20" fmla="*/ 17 w 23"/>
                  <a:gd name="T21" fmla="*/ 19 h 54"/>
                  <a:gd name="T22" fmla="*/ 16 w 23"/>
                  <a:gd name="T23" fmla="*/ 19 h 54"/>
                  <a:gd name="T24" fmla="*/ 16 w 23"/>
                  <a:gd name="T25" fmla="*/ 53 h 54"/>
                  <a:gd name="T26" fmla="*/ 16 w 23"/>
                  <a:gd name="T27" fmla="*/ 54 h 54"/>
                  <a:gd name="T28" fmla="*/ 8 w 23"/>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4">
                    <a:moveTo>
                      <a:pt x="8" y="54"/>
                    </a:moveTo>
                    <a:cubicBezTo>
                      <a:pt x="7" y="54"/>
                      <a:pt x="7" y="54"/>
                      <a:pt x="7" y="53"/>
                    </a:cubicBezTo>
                    <a:cubicBezTo>
                      <a:pt x="7" y="19"/>
                      <a:pt x="7" y="19"/>
                      <a:pt x="7" y="19"/>
                    </a:cubicBezTo>
                    <a:cubicBezTo>
                      <a:pt x="7" y="19"/>
                      <a:pt x="7" y="19"/>
                      <a:pt x="7" y="19"/>
                    </a:cubicBezTo>
                    <a:cubicBezTo>
                      <a:pt x="1" y="19"/>
                      <a:pt x="1" y="19"/>
                      <a:pt x="1" y="19"/>
                    </a:cubicBezTo>
                    <a:cubicBezTo>
                      <a:pt x="1" y="19"/>
                      <a:pt x="0" y="19"/>
                      <a:pt x="1" y="18"/>
                    </a:cubicBezTo>
                    <a:cubicBezTo>
                      <a:pt x="11" y="1"/>
                      <a:pt x="11" y="1"/>
                      <a:pt x="11" y="1"/>
                    </a:cubicBezTo>
                    <a:cubicBezTo>
                      <a:pt x="12" y="0"/>
                      <a:pt x="12" y="0"/>
                      <a:pt x="12" y="1"/>
                    </a:cubicBezTo>
                    <a:cubicBezTo>
                      <a:pt x="23" y="18"/>
                      <a:pt x="23" y="18"/>
                      <a:pt x="23" y="18"/>
                    </a:cubicBezTo>
                    <a:cubicBezTo>
                      <a:pt x="23" y="19"/>
                      <a:pt x="23" y="19"/>
                      <a:pt x="22" y="19"/>
                    </a:cubicBezTo>
                    <a:cubicBezTo>
                      <a:pt x="17" y="19"/>
                      <a:pt x="17" y="19"/>
                      <a:pt x="17" y="19"/>
                    </a:cubicBezTo>
                    <a:cubicBezTo>
                      <a:pt x="16" y="19"/>
                      <a:pt x="16" y="19"/>
                      <a:pt x="16" y="19"/>
                    </a:cubicBezTo>
                    <a:cubicBezTo>
                      <a:pt x="16" y="53"/>
                      <a:pt x="16" y="53"/>
                      <a:pt x="16" y="53"/>
                    </a:cubicBezTo>
                    <a:cubicBezTo>
                      <a:pt x="16" y="54"/>
                      <a:pt x="16" y="54"/>
                      <a:pt x="16" y="54"/>
                    </a:cubicBezTo>
                    <a:lnTo>
                      <a:pt x="8" y="54"/>
                    </a:lnTo>
                    <a:close/>
                  </a:path>
                </a:pathLst>
              </a:custGeom>
              <a:solidFill>
                <a:srgbClr val="31A6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57" name="组合 256"/>
          <p:cNvGrpSpPr/>
          <p:nvPr/>
        </p:nvGrpSpPr>
        <p:grpSpPr>
          <a:xfrm>
            <a:off x="1613295" y="1366068"/>
            <a:ext cx="2101351" cy="2527335"/>
            <a:chOff x="11557961" y="2439034"/>
            <a:chExt cx="3970338" cy="4775201"/>
          </a:xfrm>
        </p:grpSpPr>
        <p:grpSp>
          <p:nvGrpSpPr>
            <p:cNvPr id="258" name="组合 257"/>
            <p:cNvGrpSpPr/>
            <p:nvPr/>
          </p:nvGrpSpPr>
          <p:grpSpPr>
            <a:xfrm>
              <a:off x="11557961" y="2439034"/>
              <a:ext cx="3970338" cy="4775201"/>
              <a:chOff x="6397625" y="1787525"/>
              <a:chExt cx="3970338" cy="4775201"/>
            </a:xfrm>
          </p:grpSpPr>
          <p:sp>
            <p:nvSpPr>
              <p:cNvPr id="259" name="Freeform 48"/>
              <p:cNvSpPr>
                <a:spLocks noEditPoints="1"/>
              </p:cNvSpPr>
              <p:nvPr/>
            </p:nvSpPr>
            <p:spPr bwMode="auto">
              <a:xfrm>
                <a:off x="6397625" y="1787525"/>
                <a:ext cx="3970338" cy="3970338"/>
              </a:xfrm>
              <a:custGeom>
                <a:avLst/>
                <a:gdLst>
                  <a:gd name="T0" fmla="*/ 556 w 1252"/>
                  <a:gd name="T1" fmla="*/ 1248 h 1252"/>
                  <a:gd name="T2" fmla="*/ 375 w 1252"/>
                  <a:gd name="T3" fmla="*/ 1200 h 1252"/>
                  <a:gd name="T4" fmla="*/ 255 w 1252"/>
                  <a:gd name="T5" fmla="*/ 1130 h 1252"/>
                  <a:gd name="T6" fmla="*/ 122 w 1252"/>
                  <a:gd name="T7" fmla="*/ 998 h 1252"/>
                  <a:gd name="T8" fmla="*/ 52 w 1252"/>
                  <a:gd name="T9" fmla="*/ 877 h 1252"/>
                  <a:gd name="T10" fmla="*/ 4 w 1252"/>
                  <a:gd name="T11" fmla="*/ 696 h 1252"/>
                  <a:gd name="T12" fmla="*/ 4 w 1252"/>
                  <a:gd name="T13" fmla="*/ 560 h 1252"/>
                  <a:gd name="T14" fmla="*/ 137 w 1252"/>
                  <a:gd name="T15" fmla="*/ 458 h 1252"/>
                  <a:gd name="T16" fmla="*/ 120 w 1252"/>
                  <a:gd name="T17" fmla="*/ 257 h 1252"/>
                  <a:gd name="T18" fmla="*/ 287 w 1252"/>
                  <a:gd name="T19" fmla="*/ 236 h 1252"/>
                  <a:gd name="T20" fmla="*/ 372 w 1252"/>
                  <a:gd name="T21" fmla="*/ 54 h 1252"/>
                  <a:gd name="T22" fmla="*/ 528 w 1252"/>
                  <a:gd name="T23" fmla="*/ 119 h 1252"/>
                  <a:gd name="T24" fmla="*/ 626 w 1252"/>
                  <a:gd name="T25" fmla="*/ 0 h 1252"/>
                  <a:gd name="T26" fmla="*/ 724 w 1252"/>
                  <a:gd name="T27" fmla="*/ 119 h 1252"/>
                  <a:gd name="T28" fmla="*/ 879 w 1252"/>
                  <a:gd name="T29" fmla="*/ 54 h 1252"/>
                  <a:gd name="T30" fmla="*/ 965 w 1252"/>
                  <a:gd name="T31" fmla="*/ 236 h 1252"/>
                  <a:gd name="T32" fmla="*/ 1132 w 1252"/>
                  <a:gd name="T33" fmla="*/ 257 h 1252"/>
                  <a:gd name="T34" fmla="*/ 1115 w 1252"/>
                  <a:gd name="T35" fmla="*/ 458 h 1252"/>
                  <a:gd name="T36" fmla="*/ 1248 w 1252"/>
                  <a:gd name="T37" fmla="*/ 560 h 1252"/>
                  <a:gd name="T38" fmla="*/ 1248 w 1252"/>
                  <a:gd name="T39" fmla="*/ 696 h 1252"/>
                  <a:gd name="T40" fmla="*/ 1200 w 1252"/>
                  <a:gd name="T41" fmla="*/ 877 h 1252"/>
                  <a:gd name="T42" fmla="*/ 1130 w 1252"/>
                  <a:gd name="T43" fmla="*/ 998 h 1252"/>
                  <a:gd name="T44" fmla="*/ 997 w 1252"/>
                  <a:gd name="T45" fmla="*/ 1130 h 1252"/>
                  <a:gd name="T46" fmla="*/ 877 w 1252"/>
                  <a:gd name="T47" fmla="*/ 1200 h 1252"/>
                  <a:gd name="T48" fmla="*/ 696 w 1252"/>
                  <a:gd name="T49" fmla="*/ 1248 h 1252"/>
                  <a:gd name="T50" fmla="*/ 563 w 1252"/>
                  <a:gd name="T51" fmla="*/ 1241 h 1252"/>
                  <a:gd name="T52" fmla="*/ 717 w 1252"/>
                  <a:gd name="T53" fmla="*/ 1126 h 1252"/>
                  <a:gd name="T54" fmla="*/ 797 w 1252"/>
                  <a:gd name="T55" fmla="*/ 1105 h 1252"/>
                  <a:gd name="T56" fmla="*/ 955 w 1252"/>
                  <a:gd name="T57" fmla="*/ 1014 h 1252"/>
                  <a:gd name="T58" fmla="*/ 1013 w 1252"/>
                  <a:gd name="T59" fmla="*/ 955 h 1252"/>
                  <a:gd name="T60" fmla="*/ 1105 w 1252"/>
                  <a:gd name="T61" fmla="*/ 797 h 1252"/>
                  <a:gd name="T62" fmla="*/ 1126 w 1252"/>
                  <a:gd name="T63" fmla="*/ 718 h 1252"/>
                  <a:gd name="T64" fmla="*/ 1240 w 1252"/>
                  <a:gd name="T65" fmla="*/ 563 h 1252"/>
                  <a:gd name="T66" fmla="*/ 1106 w 1252"/>
                  <a:gd name="T67" fmla="*/ 458 h 1252"/>
                  <a:gd name="T68" fmla="*/ 1127 w 1252"/>
                  <a:gd name="T69" fmla="*/ 265 h 1252"/>
                  <a:gd name="T70" fmla="*/ 957 w 1252"/>
                  <a:gd name="T71" fmla="*/ 241 h 1252"/>
                  <a:gd name="T72" fmla="*/ 879 w 1252"/>
                  <a:gd name="T73" fmla="*/ 63 h 1252"/>
                  <a:gd name="T74" fmla="*/ 720 w 1252"/>
                  <a:gd name="T75" fmla="*/ 127 h 1252"/>
                  <a:gd name="T76" fmla="*/ 626 w 1252"/>
                  <a:gd name="T77" fmla="*/ 9 h 1252"/>
                  <a:gd name="T78" fmla="*/ 532 w 1252"/>
                  <a:gd name="T79" fmla="*/ 127 h 1252"/>
                  <a:gd name="T80" fmla="*/ 373 w 1252"/>
                  <a:gd name="T81" fmla="*/ 63 h 1252"/>
                  <a:gd name="T82" fmla="*/ 295 w 1252"/>
                  <a:gd name="T83" fmla="*/ 241 h 1252"/>
                  <a:gd name="T84" fmla="*/ 125 w 1252"/>
                  <a:gd name="T85" fmla="*/ 265 h 1252"/>
                  <a:gd name="T86" fmla="*/ 146 w 1252"/>
                  <a:gd name="T87" fmla="*/ 458 h 1252"/>
                  <a:gd name="T88" fmla="*/ 12 w 1252"/>
                  <a:gd name="T89" fmla="*/ 563 h 1252"/>
                  <a:gd name="T90" fmla="*/ 126 w 1252"/>
                  <a:gd name="T91" fmla="*/ 718 h 1252"/>
                  <a:gd name="T92" fmla="*/ 147 w 1252"/>
                  <a:gd name="T93" fmla="*/ 797 h 1252"/>
                  <a:gd name="T94" fmla="*/ 239 w 1252"/>
                  <a:gd name="T95" fmla="*/ 955 h 1252"/>
                  <a:gd name="T96" fmla="*/ 297 w 1252"/>
                  <a:gd name="T97" fmla="*/ 1014 h 1252"/>
                  <a:gd name="T98" fmla="*/ 455 w 1252"/>
                  <a:gd name="T99" fmla="*/ 1105 h 1252"/>
                  <a:gd name="T100" fmla="*/ 535 w 1252"/>
                  <a:gd name="T101" fmla="*/ 1126 h 1252"/>
                  <a:gd name="T102" fmla="*/ 288 w 1252"/>
                  <a:gd name="T103" fmla="*/ 964 h 1252"/>
                  <a:gd name="T104" fmla="*/ 626 w 1252"/>
                  <a:gd name="T105" fmla="*/ 148 h 1252"/>
                  <a:gd name="T106" fmla="*/ 964 w 1252"/>
                  <a:gd name="T107" fmla="*/ 964 h 1252"/>
                  <a:gd name="T108" fmla="*/ 157 w 1252"/>
                  <a:gd name="T109" fmla="*/ 626 h 1252"/>
                  <a:gd name="T110" fmla="*/ 626 w 1252"/>
                  <a:gd name="T111" fmla="*/ 157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2" h="1252">
                    <a:moveTo>
                      <a:pt x="626" y="1252"/>
                    </a:moveTo>
                    <a:cubicBezTo>
                      <a:pt x="604" y="1252"/>
                      <a:pt x="581" y="1251"/>
                      <a:pt x="559" y="1249"/>
                    </a:cubicBezTo>
                    <a:cubicBezTo>
                      <a:pt x="556" y="1248"/>
                      <a:pt x="556" y="1248"/>
                      <a:pt x="556" y="1248"/>
                    </a:cubicBezTo>
                    <a:cubicBezTo>
                      <a:pt x="528" y="1134"/>
                      <a:pt x="528" y="1134"/>
                      <a:pt x="528" y="1134"/>
                    </a:cubicBezTo>
                    <a:cubicBezTo>
                      <a:pt x="504" y="1129"/>
                      <a:pt x="480" y="1123"/>
                      <a:pt x="458" y="1115"/>
                    </a:cubicBezTo>
                    <a:cubicBezTo>
                      <a:pt x="375" y="1200"/>
                      <a:pt x="375" y="1200"/>
                      <a:pt x="375" y="1200"/>
                    </a:cubicBezTo>
                    <a:cubicBezTo>
                      <a:pt x="372" y="1199"/>
                      <a:pt x="372" y="1199"/>
                      <a:pt x="372" y="1199"/>
                    </a:cubicBezTo>
                    <a:cubicBezTo>
                      <a:pt x="332" y="1181"/>
                      <a:pt x="293" y="1158"/>
                      <a:pt x="257" y="1132"/>
                    </a:cubicBezTo>
                    <a:cubicBezTo>
                      <a:pt x="255" y="1130"/>
                      <a:pt x="255" y="1130"/>
                      <a:pt x="255" y="1130"/>
                    </a:cubicBezTo>
                    <a:cubicBezTo>
                      <a:pt x="287" y="1016"/>
                      <a:pt x="287" y="1016"/>
                      <a:pt x="287" y="1016"/>
                    </a:cubicBezTo>
                    <a:cubicBezTo>
                      <a:pt x="269" y="1001"/>
                      <a:pt x="252" y="983"/>
                      <a:pt x="236" y="965"/>
                    </a:cubicBezTo>
                    <a:cubicBezTo>
                      <a:pt x="122" y="998"/>
                      <a:pt x="122" y="998"/>
                      <a:pt x="122" y="998"/>
                    </a:cubicBezTo>
                    <a:cubicBezTo>
                      <a:pt x="120" y="995"/>
                      <a:pt x="120" y="995"/>
                      <a:pt x="120" y="995"/>
                    </a:cubicBezTo>
                    <a:cubicBezTo>
                      <a:pt x="94" y="959"/>
                      <a:pt x="72" y="921"/>
                      <a:pt x="54" y="880"/>
                    </a:cubicBezTo>
                    <a:cubicBezTo>
                      <a:pt x="52" y="877"/>
                      <a:pt x="52" y="877"/>
                      <a:pt x="52" y="877"/>
                    </a:cubicBezTo>
                    <a:cubicBezTo>
                      <a:pt x="137" y="795"/>
                      <a:pt x="137" y="795"/>
                      <a:pt x="137" y="795"/>
                    </a:cubicBezTo>
                    <a:cubicBezTo>
                      <a:pt x="130" y="772"/>
                      <a:pt x="123" y="748"/>
                      <a:pt x="119" y="725"/>
                    </a:cubicBezTo>
                    <a:cubicBezTo>
                      <a:pt x="4" y="696"/>
                      <a:pt x="4" y="696"/>
                      <a:pt x="4" y="696"/>
                    </a:cubicBezTo>
                    <a:cubicBezTo>
                      <a:pt x="4" y="693"/>
                      <a:pt x="4" y="693"/>
                      <a:pt x="4" y="693"/>
                    </a:cubicBezTo>
                    <a:cubicBezTo>
                      <a:pt x="1" y="671"/>
                      <a:pt x="0" y="648"/>
                      <a:pt x="0" y="626"/>
                    </a:cubicBezTo>
                    <a:cubicBezTo>
                      <a:pt x="0" y="604"/>
                      <a:pt x="1" y="582"/>
                      <a:pt x="4" y="560"/>
                    </a:cubicBezTo>
                    <a:cubicBezTo>
                      <a:pt x="4" y="557"/>
                      <a:pt x="4" y="557"/>
                      <a:pt x="4" y="557"/>
                    </a:cubicBezTo>
                    <a:cubicBezTo>
                      <a:pt x="119" y="528"/>
                      <a:pt x="119" y="528"/>
                      <a:pt x="119" y="528"/>
                    </a:cubicBezTo>
                    <a:cubicBezTo>
                      <a:pt x="123" y="504"/>
                      <a:pt x="130" y="481"/>
                      <a:pt x="137" y="458"/>
                    </a:cubicBezTo>
                    <a:cubicBezTo>
                      <a:pt x="52" y="376"/>
                      <a:pt x="52" y="376"/>
                      <a:pt x="52" y="376"/>
                    </a:cubicBezTo>
                    <a:cubicBezTo>
                      <a:pt x="54" y="373"/>
                      <a:pt x="54" y="373"/>
                      <a:pt x="54" y="373"/>
                    </a:cubicBezTo>
                    <a:cubicBezTo>
                      <a:pt x="72" y="332"/>
                      <a:pt x="94" y="293"/>
                      <a:pt x="120" y="257"/>
                    </a:cubicBezTo>
                    <a:cubicBezTo>
                      <a:pt x="122" y="255"/>
                      <a:pt x="122" y="255"/>
                      <a:pt x="122" y="255"/>
                    </a:cubicBezTo>
                    <a:cubicBezTo>
                      <a:pt x="236" y="287"/>
                      <a:pt x="236" y="287"/>
                      <a:pt x="236" y="287"/>
                    </a:cubicBezTo>
                    <a:cubicBezTo>
                      <a:pt x="252" y="269"/>
                      <a:pt x="269" y="252"/>
                      <a:pt x="287" y="236"/>
                    </a:cubicBezTo>
                    <a:cubicBezTo>
                      <a:pt x="255" y="122"/>
                      <a:pt x="255" y="122"/>
                      <a:pt x="255" y="122"/>
                    </a:cubicBezTo>
                    <a:cubicBezTo>
                      <a:pt x="257" y="121"/>
                      <a:pt x="257" y="121"/>
                      <a:pt x="257" y="121"/>
                    </a:cubicBezTo>
                    <a:cubicBezTo>
                      <a:pt x="293" y="94"/>
                      <a:pt x="332" y="72"/>
                      <a:pt x="372" y="54"/>
                    </a:cubicBezTo>
                    <a:cubicBezTo>
                      <a:pt x="375" y="53"/>
                      <a:pt x="375" y="53"/>
                      <a:pt x="375" y="53"/>
                    </a:cubicBezTo>
                    <a:cubicBezTo>
                      <a:pt x="458" y="138"/>
                      <a:pt x="458" y="138"/>
                      <a:pt x="458" y="138"/>
                    </a:cubicBezTo>
                    <a:cubicBezTo>
                      <a:pt x="480" y="130"/>
                      <a:pt x="504" y="123"/>
                      <a:pt x="528" y="119"/>
                    </a:cubicBezTo>
                    <a:cubicBezTo>
                      <a:pt x="556" y="4"/>
                      <a:pt x="556" y="4"/>
                      <a:pt x="556" y="4"/>
                    </a:cubicBezTo>
                    <a:cubicBezTo>
                      <a:pt x="559" y="4"/>
                      <a:pt x="559" y="4"/>
                      <a:pt x="559" y="4"/>
                    </a:cubicBezTo>
                    <a:cubicBezTo>
                      <a:pt x="581" y="2"/>
                      <a:pt x="604" y="0"/>
                      <a:pt x="626" y="0"/>
                    </a:cubicBezTo>
                    <a:cubicBezTo>
                      <a:pt x="648" y="0"/>
                      <a:pt x="671" y="2"/>
                      <a:pt x="693" y="4"/>
                    </a:cubicBezTo>
                    <a:cubicBezTo>
                      <a:pt x="696" y="4"/>
                      <a:pt x="696" y="4"/>
                      <a:pt x="696" y="4"/>
                    </a:cubicBezTo>
                    <a:cubicBezTo>
                      <a:pt x="724" y="119"/>
                      <a:pt x="724" y="119"/>
                      <a:pt x="724" y="119"/>
                    </a:cubicBezTo>
                    <a:cubicBezTo>
                      <a:pt x="748" y="123"/>
                      <a:pt x="772" y="130"/>
                      <a:pt x="794" y="138"/>
                    </a:cubicBezTo>
                    <a:cubicBezTo>
                      <a:pt x="877" y="53"/>
                      <a:pt x="877" y="53"/>
                      <a:pt x="877" y="53"/>
                    </a:cubicBezTo>
                    <a:cubicBezTo>
                      <a:pt x="879" y="54"/>
                      <a:pt x="879" y="54"/>
                      <a:pt x="879" y="54"/>
                    </a:cubicBezTo>
                    <a:cubicBezTo>
                      <a:pt x="920" y="72"/>
                      <a:pt x="959" y="94"/>
                      <a:pt x="995" y="121"/>
                    </a:cubicBezTo>
                    <a:cubicBezTo>
                      <a:pt x="997" y="122"/>
                      <a:pt x="997" y="122"/>
                      <a:pt x="997" y="122"/>
                    </a:cubicBezTo>
                    <a:cubicBezTo>
                      <a:pt x="965" y="236"/>
                      <a:pt x="965" y="236"/>
                      <a:pt x="965" y="236"/>
                    </a:cubicBezTo>
                    <a:cubicBezTo>
                      <a:pt x="983" y="252"/>
                      <a:pt x="1000" y="269"/>
                      <a:pt x="1016" y="287"/>
                    </a:cubicBezTo>
                    <a:cubicBezTo>
                      <a:pt x="1130" y="255"/>
                      <a:pt x="1130" y="255"/>
                      <a:pt x="1130" y="255"/>
                    </a:cubicBezTo>
                    <a:cubicBezTo>
                      <a:pt x="1132" y="257"/>
                      <a:pt x="1132" y="257"/>
                      <a:pt x="1132" y="257"/>
                    </a:cubicBezTo>
                    <a:cubicBezTo>
                      <a:pt x="1158" y="293"/>
                      <a:pt x="1180" y="332"/>
                      <a:pt x="1198" y="373"/>
                    </a:cubicBezTo>
                    <a:cubicBezTo>
                      <a:pt x="1200" y="376"/>
                      <a:pt x="1200" y="376"/>
                      <a:pt x="1200" y="376"/>
                    </a:cubicBezTo>
                    <a:cubicBezTo>
                      <a:pt x="1115" y="458"/>
                      <a:pt x="1115" y="458"/>
                      <a:pt x="1115" y="458"/>
                    </a:cubicBezTo>
                    <a:cubicBezTo>
                      <a:pt x="1123" y="481"/>
                      <a:pt x="1129" y="504"/>
                      <a:pt x="1133" y="528"/>
                    </a:cubicBezTo>
                    <a:cubicBezTo>
                      <a:pt x="1248" y="557"/>
                      <a:pt x="1248" y="557"/>
                      <a:pt x="1248" y="557"/>
                    </a:cubicBezTo>
                    <a:cubicBezTo>
                      <a:pt x="1248" y="560"/>
                      <a:pt x="1248" y="560"/>
                      <a:pt x="1248" y="560"/>
                    </a:cubicBezTo>
                    <a:cubicBezTo>
                      <a:pt x="1251" y="582"/>
                      <a:pt x="1252" y="604"/>
                      <a:pt x="1252" y="626"/>
                    </a:cubicBezTo>
                    <a:cubicBezTo>
                      <a:pt x="1252" y="649"/>
                      <a:pt x="1251" y="671"/>
                      <a:pt x="1248" y="693"/>
                    </a:cubicBezTo>
                    <a:cubicBezTo>
                      <a:pt x="1248" y="696"/>
                      <a:pt x="1248" y="696"/>
                      <a:pt x="1248" y="696"/>
                    </a:cubicBezTo>
                    <a:cubicBezTo>
                      <a:pt x="1133" y="725"/>
                      <a:pt x="1133" y="725"/>
                      <a:pt x="1133" y="725"/>
                    </a:cubicBezTo>
                    <a:cubicBezTo>
                      <a:pt x="1129" y="748"/>
                      <a:pt x="1122" y="772"/>
                      <a:pt x="1115" y="795"/>
                    </a:cubicBezTo>
                    <a:cubicBezTo>
                      <a:pt x="1200" y="877"/>
                      <a:pt x="1200" y="877"/>
                      <a:pt x="1200" y="877"/>
                    </a:cubicBezTo>
                    <a:cubicBezTo>
                      <a:pt x="1198" y="880"/>
                      <a:pt x="1198" y="880"/>
                      <a:pt x="1198" y="880"/>
                    </a:cubicBezTo>
                    <a:cubicBezTo>
                      <a:pt x="1180" y="920"/>
                      <a:pt x="1158" y="959"/>
                      <a:pt x="1132" y="995"/>
                    </a:cubicBezTo>
                    <a:cubicBezTo>
                      <a:pt x="1130" y="998"/>
                      <a:pt x="1130" y="998"/>
                      <a:pt x="1130" y="998"/>
                    </a:cubicBezTo>
                    <a:cubicBezTo>
                      <a:pt x="1016" y="965"/>
                      <a:pt x="1016" y="965"/>
                      <a:pt x="1016" y="965"/>
                    </a:cubicBezTo>
                    <a:cubicBezTo>
                      <a:pt x="1000" y="983"/>
                      <a:pt x="983" y="1001"/>
                      <a:pt x="965" y="1016"/>
                    </a:cubicBezTo>
                    <a:cubicBezTo>
                      <a:pt x="997" y="1130"/>
                      <a:pt x="997" y="1130"/>
                      <a:pt x="997" y="1130"/>
                    </a:cubicBezTo>
                    <a:cubicBezTo>
                      <a:pt x="995" y="1132"/>
                      <a:pt x="995" y="1132"/>
                      <a:pt x="995" y="1132"/>
                    </a:cubicBezTo>
                    <a:cubicBezTo>
                      <a:pt x="959" y="1158"/>
                      <a:pt x="920" y="1181"/>
                      <a:pt x="879" y="1199"/>
                    </a:cubicBezTo>
                    <a:cubicBezTo>
                      <a:pt x="877" y="1200"/>
                      <a:pt x="877" y="1200"/>
                      <a:pt x="877" y="1200"/>
                    </a:cubicBezTo>
                    <a:cubicBezTo>
                      <a:pt x="794" y="1115"/>
                      <a:pt x="794" y="1115"/>
                      <a:pt x="794" y="1115"/>
                    </a:cubicBezTo>
                    <a:cubicBezTo>
                      <a:pt x="772" y="1123"/>
                      <a:pt x="748" y="1129"/>
                      <a:pt x="724" y="1134"/>
                    </a:cubicBezTo>
                    <a:cubicBezTo>
                      <a:pt x="696" y="1248"/>
                      <a:pt x="696" y="1248"/>
                      <a:pt x="696" y="1248"/>
                    </a:cubicBezTo>
                    <a:cubicBezTo>
                      <a:pt x="693" y="1249"/>
                      <a:pt x="693" y="1249"/>
                      <a:pt x="693" y="1249"/>
                    </a:cubicBezTo>
                    <a:cubicBezTo>
                      <a:pt x="671" y="1251"/>
                      <a:pt x="648" y="1252"/>
                      <a:pt x="626" y="1252"/>
                    </a:cubicBezTo>
                    <a:close/>
                    <a:moveTo>
                      <a:pt x="563" y="1241"/>
                    </a:moveTo>
                    <a:cubicBezTo>
                      <a:pt x="584" y="1243"/>
                      <a:pt x="605" y="1244"/>
                      <a:pt x="626" y="1244"/>
                    </a:cubicBezTo>
                    <a:cubicBezTo>
                      <a:pt x="647" y="1244"/>
                      <a:pt x="668" y="1243"/>
                      <a:pt x="689" y="1241"/>
                    </a:cubicBezTo>
                    <a:cubicBezTo>
                      <a:pt x="717" y="1126"/>
                      <a:pt x="717" y="1126"/>
                      <a:pt x="717" y="1126"/>
                    </a:cubicBezTo>
                    <a:cubicBezTo>
                      <a:pt x="720" y="1126"/>
                      <a:pt x="720" y="1126"/>
                      <a:pt x="720" y="1126"/>
                    </a:cubicBezTo>
                    <a:cubicBezTo>
                      <a:pt x="745" y="1121"/>
                      <a:pt x="770" y="1114"/>
                      <a:pt x="794" y="1106"/>
                    </a:cubicBezTo>
                    <a:cubicBezTo>
                      <a:pt x="797" y="1105"/>
                      <a:pt x="797" y="1105"/>
                      <a:pt x="797" y="1105"/>
                    </a:cubicBezTo>
                    <a:cubicBezTo>
                      <a:pt x="879" y="1190"/>
                      <a:pt x="879" y="1190"/>
                      <a:pt x="879" y="1190"/>
                    </a:cubicBezTo>
                    <a:cubicBezTo>
                      <a:pt x="917" y="1173"/>
                      <a:pt x="953" y="1151"/>
                      <a:pt x="988" y="1127"/>
                    </a:cubicBezTo>
                    <a:cubicBezTo>
                      <a:pt x="955" y="1014"/>
                      <a:pt x="955" y="1014"/>
                      <a:pt x="955" y="1014"/>
                    </a:cubicBezTo>
                    <a:cubicBezTo>
                      <a:pt x="957" y="1012"/>
                      <a:pt x="957" y="1012"/>
                      <a:pt x="957" y="1012"/>
                    </a:cubicBezTo>
                    <a:cubicBezTo>
                      <a:pt x="977" y="995"/>
                      <a:pt x="995" y="977"/>
                      <a:pt x="1011" y="958"/>
                    </a:cubicBezTo>
                    <a:cubicBezTo>
                      <a:pt x="1013" y="955"/>
                      <a:pt x="1013" y="955"/>
                      <a:pt x="1013" y="955"/>
                    </a:cubicBezTo>
                    <a:cubicBezTo>
                      <a:pt x="1127" y="988"/>
                      <a:pt x="1127" y="988"/>
                      <a:pt x="1127" y="988"/>
                    </a:cubicBezTo>
                    <a:cubicBezTo>
                      <a:pt x="1151" y="954"/>
                      <a:pt x="1172" y="917"/>
                      <a:pt x="1189" y="879"/>
                    </a:cubicBezTo>
                    <a:cubicBezTo>
                      <a:pt x="1105" y="797"/>
                      <a:pt x="1105" y="797"/>
                      <a:pt x="1105" y="797"/>
                    </a:cubicBezTo>
                    <a:cubicBezTo>
                      <a:pt x="1106" y="795"/>
                      <a:pt x="1106" y="795"/>
                      <a:pt x="1106" y="795"/>
                    </a:cubicBezTo>
                    <a:cubicBezTo>
                      <a:pt x="1114" y="771"/>
                      <a:pt x="1121" y="746"/>
                      <a:pt x="1125" y="720"/>
                    </a:cubicBezTo>
                    <a:cubicBezTo>
                      <a:pt x="1126" y="718"/>
                      <a:pt x="1126" y="718"/>
                      <a:pt x="1126" y="718"/>
                    </a:cubicBezTo>
                    <a:cubicBezTo>
                      <a:pt x="1240" y="689"/>
                      <a:pt x="1240" y="689"/>
                      <a:pt x="1240" y="689"/>
                    </a:cubicBezTo>
                    <a:cubicBezTo>
                      <a:pt x="1242" y="668"/>
                      <a:pt x="1243" y="647"/>
                      <a:pt x="1243" y="626"/>
                    </a:cubicBezTo>
                    <a:cubicBezTo>
                      <a:pt x="1243" y="605"/>
                      <a:pt x="1242" y="584"/>
                      <a:pt x="1240" y="563"/>
                    </a:cubicBezTo>
                    <a:cubicBezTo>
                      <a:pt x="1126" y="535"/>
                      <a:pt x="1126" y="535"/>
                      <a:pt x="1126" y="535"/>
                    </a:cubicBezTo>
                    <a:cubicBezTo>
                      <a:pt x="1125" y="532"/>
                      <a:pt x="1125" y="532"/>
                      <a:pt x="1125" y="532"/>
                    </a:cubicBezTo>
                    <a:cubicBezTo>
                      <a:pt x="1121" y="507"/>
                      <a:pt x="1114" y="482"/>
                      <a:pt x="1106" y="458"/>
                    </a:cubicBezTo>
                    <a:cubicBezTo>
                      <a:pt x="1105" y="455"/>
                      <a:pt x="1105" y="455"/>
                      <a:pt x="1105" y="455"/>
                    </a:cubicBezTo>
                    <a:cubicBezTo>
                      <a:pt x="1189" y="374"/>
                      <a:pt x="1189" y="374"/>
                      <a:pt x="1189" y="374"/>
                    </a:cubicBezTo>
                    <a:cubicBezTo>
                      <a:pt x="1172" y="335"/>
                      <a:pt x="1151" y="299"/>
                      <a:pt x="1127" y="265"/>
                    </a:cubicBezTo>
                    <a:cubicBezTo>
                      <a:pt x="1013" y="297"/>
                      <a:pt x="1013" y="297"/>
                      <a:pt x="1013" y="297"/>
                    </a:cubicBezTo>
                    <a:cubicBezTo>
                      <a:pt x="1011" y="295"/>
                      <a:pt x="1011" y="295"/>
                      <a:pt x="1011" y="295"/>
                    </a:cubicBezTo>
                    <a:cubicBezTo>
                      <a:pt x="995" y="276"/>
                      <a:pt x="977" y="257"/>
                      <a:pt x="957" y="241"/>
                    </a:cubicBezTo>
                    <a:cubicBezTo>
                      <a:pt x="955" y="239"/>
                      <a:pt x="955" y="239"/>
                      <a:pt x="955" y="239"/>
                    </a:cubicBezTo>
                    <a:cubicBezTo>
                      <a:pt x="988" y="126"/>
                      <a:pt x="988" y="126"/>
                      <a:pt x="988" y="126"/>
                    </a:cubicBezTo>
                    <a:cubicBezTo>
                      <a:pt x="953" y="101"/>
                      <a:pt x="917" y="80"/>
                      <a:pt x="879" y="63"/>
                    </a:cubicBezTo>
                    <a:cubicBezTo>
                      <a:pt x="797" y="148"/>
                      <a:pt x="797" y="148"/>
                      <a:pt x="797" y="148"/>
                    </a:cubicBezTo>
                    <a:cubicBezTo>
                      <a:pt x="794" y="147"/>
                      <a:pt x="794" y="147"/>
                      <a:pt x="794" y="147"/>
                    </a:cubicBezTo>
                    <a:cubicBezTo>
                      <a:pt x="770" y="138"/>
                      <a:pt x="745" y="131"/>
                      <a:pt x="720" y="127"/>
                    </a:cubicBezTo>
                    <a:cubicBezTo>
                      <a:pt x="717" y="126"/>
                      <a:pt x="717" y="126"/>
                      <a:pt x="717" y="126"/>
                    </a:cubicBezTo>
                    <a:cubicBezTo>
                      <a:pt x="689" y="12"/>
                      <a:pt x="689" y="12"/>
                      <a:pt x="689" y="12"/>
                    </a:cubicBezTo>
                    <a:cubicBezTo>
                      <a:pt x="668" y="10"/>
                      <a:pt x="647" y="9"/>
                      <a:pt x="626" y="9"/>
                    </a:cubicBezTo>
                    <a:cubicBezTo>
                      <a:pt x="605" y="9"/>
                      <a:pt x="584" y="10"/>
                      <a:pt x="563" y="12"/>
                    </a:cubicBezTo>
                    <a:cubicBezTo>
                      <a:pt x="535" y="126"/>
                      <a:pt x="535" y="126"/>
                      <a:pt x="535" y="126"/>
                    </a:cubicBezTo>
                    <a:cubicBezTo>
                      <a:pt x="532" y="127"/>
                      <a:pt x="532" y="127"/>
                      <a:pt x="532" y="127"/>
                    </a:cubicBezTo>
                    <a:cubicBezTo>
                      <a:pt x="507" y="131"/>
                      <a:pt x="482" y="138"/>
                      <a:pt x="458" y="147"/>
                    </a:cubicBezTo>
                    <a:cubicBezTo>
                      <a:pt x="455" y="148"/>
                      <a:pt x="455" y="148"/>
                      <a:pt x="455" y="148"/>
                    </a:cubicBezTo>
                    <a:cubicBezTo>
                      <a:pt x="373" y="63"/>
                      <a:pt x="373" y="63"/>
                      <a:pt x="373" y="63"/>
                    </a:cubicBezTo>
                    <a:cubicBezTo>
                      <a:pt x="335" y="80"/>
                      <a:pt x="298" y="101"/>
                      <a:pt x="264" y="126"/>
                    </a:cubicBezTo>
                    <a:cubicBezTo>
                      <a:pt x="297" y="239"/>
                      <a:pt x="297" y="239"/>
                      <a:pt x="297" y="239"/>
                    </a:cubicBezTo>
                    <a:cubicBezTo>
                      <a:pt x="295" y="241"/>
                      <a:pt x="295" y="241"/>
                      <a:pt x="295" y="241"/>
                    </a:cubicBezTo>
                    <a:cubicBezTo>
                      <a:pt x="275" y="257"/>
                      <a:pt x="257" y="276"/>
                      <a:pt x="241" y="295"/>
                    </a:cubicBezTo>
                    <a:cubicBezTo>
                      <a:pt x="239" y="297"/>
                      <a:pt x="239" y="297"/>
                      <a:pt x="239" y="297"/>
                    </a:cubicBezTo>
                    <a:cubicBezTo>
                      <a:pt x="125" y="265"/>
                      <a:pt x="125" y="265"/>
                      <a:pt x="125" y="265"/>
                    </a:cubicBezTo>
                    <a:cubicBezTo>
                      <a:pt x="101" y="299"/>
                      <a:pt x="80" y="335"/>
                      <a:pt x="63" y="374"/>
                    </a:cubicBezTo>
                    <a:cubicBezTo>
                      <a:pt x="147" y="455"/>
                      <a:pt x="147" y="455"/>
                      <a:pt x="147" y="455"/>
                    </a:cubicBezTo>
                    <a:cubicBezTo>
                      <a:pt x="146" y="458"/>
                      <a:pt x="146" y="458"/>
                      <a:pt x="146" y="458"/>
                    </a:cubicBezTo>
                    <a:cubicBezTo>
                      <a:pt x="138" y="482"/>
                      <a:pt x="131" y="507"/>
                      <a:pt x="127" y="532"/>
                    </a:cubicBezTo>
                    <a:cubicBezTo>
                      <a:pt x="126" y="535"/>
                      <a:pt x="126" y="535"/>
                      <a:pt x="126" y="535"/>
                    </a:cubicBezTo>
                    <a:cubicBezTo>
                      <a:pt x="12" y="563"/>
                      <a:pt x="12" y="563"/>
                      <a:pt x="12" y="563"/>
                    </a:cubicBezTo>
                    <a:cubicBezTo>
                      <a:pt x="10" y="584"/>
                      <a:pt x="9" y="606"/>
                      <a:pt x="9" y="626"/>
                    </a:cubicBezTo>
                    <a:cubicBezTo>
                      <a:pt x="9" y="647"/>
                      <a:pt x="10" y="668"/>
                      <a:pt x="12" y="689"/>
                    </a:cubicBezTo>
                    <a:cubicBezTo>
                      <a:pt x="126" y="718"/>
                      <a:pt x="126" y="718"/>
                      <a:pt x="126" y="718"/>
                    </a:cubicBezTo>
                    <a:cubicBezTo>
                      <a:pt x="127" y="720"/>
                      <a:pt x="127" y="720"/>
                      <a:pt x="127" y="720"/>
                    </a:cubicBezTo>
                    <a:cubicBezTo>
                      <a:pt x="131" y="746"/>
                      <a:pt x="138" y="771"/>
                      <a:pt x="146" y="795"/>
                    </a:cubicBezTo>
                    <a:cubicBezTo>
                      <a:pt x="147" y="797"/>
                      <a:pt x="147" y="797"/>
                      <a:pt x="147" y="797"/>
                    </a:cubicBezTo>
                    <a:cubicBezTo>
                      <a:pt x="63" y="879"/>
                      <a:pt x="63" y="879"/>
                      <a:pt x="63" y="879"/>
                    </a:cubicBezTo>
                    <a:cubicBezTo>
                      <a:pt x="80" y="917"/>
                      <a:pt x="101" y="954"/>
                      <a:pt x="125" y="988"/>
                    </a:cubicBezTo>
                    <a:cubicBezTo>
                      <a:pt x="239" y="955"/>
                      <a:pt x="239" y="955"/>
                      <a:pt x="239" y="955"/>
                    </a:cubicBezTo>
                    <a:cubicBezTo>
                      <a:pt x="241" y="958"/>
                      <a:pt x="241" y="958"/>
                      <a:pt x="241" y="958"/>
                    </a:cubicBezTo>
                    <a:cubicBezTo>
                      <a:pt x="257" y="977"/>
                      <a:pt x="275" y="995"/>
                      <a:pt x="295" y="1012"/>
                    </a:cubicBezTo>
                    <a:cubicBezTo>
                      <a:pt x="297" y="1014"/>
                      <a:pt x="297" y="1014"/>
                      <a:pt x="297" y="1014"/>
                    </a:cubicBezTo>
                    <a:cubicBezTo>
                      <a:pt x="264" y="1127"/>
                      <a:pt x="264" y="1127"/>
                      <a:pt x="264" y="1127"/>
                    </a:cubicBezTo>
                    <a:cubicBezTo>
                      <a:pt x="298" y="1151"/>
                      <a:pt x="335" y="1173"/>
                      <a:pt x="373" y="1190"/>
                    </a:cubicBezTo>
                    <a:cubicBezTo>
                      <a:pt x="455" y="1105"/>
                      <a:pt x="455" y="1105"/>
                      <a:pt x="455" y="1105"/>
                    </a:cubicBezTo>
                    <a:cubicBezTo>
                      <a:pt x="458" y="1106"/>
                      <a:pt x="458" y="1106"/>
                      <a:pt x="458" y="1106"/>
                    </a:cubicBezTo>
                    <a:cubicBezTo>
                      <a:pt x="482" y="1114"/>
                      <a:pt x="507" y="1121"/>
                      <a:pt x="532" y="1126"/>
                    </a:cubicBezTo>
                    <a:cubicBezTo>
                      <a:pt x="535" y="1126"/>
                      <a:pt x="535" y="1126"/>
                      <a:pt x="535" y="1126"/>
                    </a:cubicBezTo>
                    <a:lnTo>
                      <a:pt x="563" y="1241"/>
                    </a:lnTo>
                    <a:close/>
                    <a:moveTo>
                      <a:pt x="626" y="1104"/>
                    </a:moveTo>
                    <a:cubicBezTo>
                      <a:pt x="498" y="1104"/>
                      <a:pt x="378" y="1055"/>
                      <a:pt x="288" y="964"/>
                    </a:cubicBezTo>
                    <a:cubicBezTo>
                      <a:pt x="198" y="874"/>
                      <a:pt x="148" y="754"/>
                      <a:pt x="148" y="626"/>
                    </a:cubicBezTo>
                    <a:cubicBezTo>
                      <a:pt x="148" y="499"/>
                      <a:pt x="198" y="379"/>
                      <a:pt x="288" y="288"/>
                    </a:cubicBezTo>
                    <a:cubicBezTo>
                      <a:pt x="378" y="198"/>
                      <a:pt x="498" y="148"/>
                      <a:pt x="626" y="148"/>
                    </a:cubicBezTo>
                    <a:cubicBezTo>
                      <a:pt x="754" y="148"/>
                      <a:pt x="874" y="198"/>
                      <a:pt x="964" y="288"/>
                    </a:cubicBezTo>
                    <a:cubicBezTo>
                      <a:pt x="1054" y="379"/>
                      <a:pt x="1104" y="499"/>
                      <a:pt x="1104" y="626"/>
                    </a:cubicBezTo>
                    <a:cubicBezTo>
                      <a:pt x="1104" y="754"/>
                      <a:pt x="1054" y="874"/>
                      <a:pt x="964" y="964"/>
                    </a:cubicBezTo>
                    <a:cubicBezTo>
                      <a:pt x="874" y="1055"/>
                      <a:pt x="754" y="1104"/>
                      <a:pt x="626" y="1104"/>
                    </a:cubicBezTo>
                    <a:close/>
                    <a:moveTo>
                      <a:pt x="626" y="157"/>
                    </a:moveTo>
                    <a:cubicBezTo>
                      <a:pt x="367" y="157"/>
                      <a:pt x="157" y="367"/>
                      <a:pt x="157" y="626"/>
                    </a:cubicBezTo>
                    <a:cubicBezTo>
                      <a:pt x="157" y="885"/>
                      <a:pt x="367" y="1096"/>
                      <a:pt x="626" y="1096"/>
                    </a:cubicBezTo>
                    <a:cubicBezTo>
                      <a:pt x="885" y="1096"/>
                      <a:pt x="1095" y="885"/>
                      <a:pt x="1095" y="626"/>
                    </a:cubicBezTo>
                    <a:cubicBezTo>
                      <a:pt x="1095" y="367"/>
                      <a:pt x="885" y="157"/>
                      <a:pt x="626" y="15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grpSp>
            <p:nvGrpSpPr>
              <p:cNvPr id="260" name="组合 259"/>
              <p:cNvGrpSpPr/>
              <p:nvPr/>
            </p:nvGrpSpPr>
            <p:grpSpPr>
              <a:xfrm>
                <a:off x="7056438" y="2401888"/>
                <a:ext cx="2671763" cy="4160838"/>
                <a:chOff x="7056438" y="2401888"/>
                <a:chExt cx="2671763" cy="4160838"/>
              </a:xfrm>
              <a:effectLst>
                <a:outerShdw blurRad="254000" dist="101600" dir="8100000" sx="102000" sy="102000" algn="tr" rotWithShape="0">
                  <a:prstClr val="black">
                    <a:alpha val="28000"/>
                  </a:prstClr>
                </a:outerShdw>
              </a:effectLst>
            </p:grpSpPr>
            <p:sp>
              <p:nvSpPr>
                <p:cNvPr id="261" name="Freeform 49"/>
                <p:cNvSpPr/>
                <p:nvPr/>
              </p:nvSpPr>
              <p:spPr bwMode="auto">
                <a:xfrm>
                  <a:off x="7056438" y="2401888"/>
                  <a:ext cx="2671763" cy="4160838"/>
                </a:xfrm>
                <a:custGeom>
                  <a:avLst/>
                  <a:gdLst>
                    <a:gd name="T0" fmla="*/ 388 w 842"/>
                    <a:gd name="T1" fmla="*/ 1312 h 1312"/>
                    <a:gd name="T2" fmla="*/ 340 w 842"/>
                    <a:gd name="T3" fmla="*/ 1265 h 1312"/>
                    <a:gd name="T4" fmla="*/ 343 w 842"/>
                    <a:gd name="T5" fmla="*/ 1249 h 1312"/>
                    <a:gd name="T6" fmla="*/ 278 w 842"/>
                    <a:gd name="T7" fmla="*/ 1249 h 1312"/>
                    <a:gd name="T8" fmla="*/ 228 w 842"/>
                    <a:gd name="T9" fmla="*/ 1199 h 1312"/>
                    <a:gd name="T10" fmla="*/ 241 w 842"/>
                    <a:gd name="T11" fmla="*/ 1164 h 1312"/>
                    <a:gd name="T12" fmla="*/ 219 w 842"/>
                    <a:gd name="T13" fmla="*/ 1121 h 1312"/>
                    <a:gd name="T14" fmla="*/ 232 w 842"/>
                    <a:gd name="T15" fmla="*/ 1086 h 1312"/>
                    <a:gd name="T16" fmla="*/ 196 w 842"/>
                    <a:gd name="T17" fmla="*/ 1022 h 1312"/>
                    <a:gd name="T18" fmla="*/ 196 w 842"/>
                    <a:gd name="T19" fmla="*/ 982 h 1312"/>
                    <a:gd name="T20" fmla="*/ 196 w 842"/>
                    <a:gd name="T21" fmla="*/ 982 h 1312"/>
                    <a:gd name="T22" fmla="*/ 196 w 842"/>
                    <a:gd name="T23" fmla="*/ 976 h 1312"/>
                    <a:gd name="T24" fmla="*/ 196 w 842"/>
                    <a:gd name="T25" fmla="*/ 947 h 1312"/>
                    <a:gd name="T26" fmla="*/ 197 w 842"/>
                    <a:gd name="T27" fmla="*/ 940 h 1312"/>
                    <a:gd name="T28" fmla="*/ 197 w 842"/>
                    <a:gd name="T29" fmla="*/ 917 h 1312"/>
                    <a:gd name="T30" fmla="*/ 180 w 842"/>
                    <a:gd name="T31" fmla="*/ 849 h 1312"/>
                    <a:gd name="T32" fmla="*/ 129 w 842"/>
                    <a:gd name="T33" fmla="*/ 779 h 1312"/>
                    <a:gd name="T34" fmla="*/ 0 w 842"/>
                    <a:gd name="T35" fmla="*/ 419 h 1312"/>
                    <a:gd name="T36" fmla="*/ 419 w 842"/>
                    <a:gd name="T37" fmla="*/ 0 h 1312"/>
                    <a:gd name="T38" fmla="*/ 423 w 842"/>
                    <a:gd name="T39" fmla="*/ 0 h 1312"/>
                    <a:gd name="T40" fmla="*/ 842 w 842"/>
                    <a:gd name="T41" fmla="*/ 419 h 1312"/>
                    <a:gd name="T42" fmla="*/ 713 w 842"/>
                    <a:gd name="T43" fmla="*/ 779 h 1312"/>
                    <a:gd name="T44" fmla="*/ 662 w 842"/>
                    <a:gd name="T45" fmla="*/ 849 h 1312"/>
                    <a:gd name="T46" fmla="*/ 647 w 842"/>
                    <a:gd name="T47" fmla="*/ 899 h 1312"/>
                    <a:gd name="T48" fmla="*/ 646 w 842"/>
                    <a:gd name="T49" fmla="*/ 1023 h 1312"/>
                    <a:gd name="T50" fmla="*/ 610 w 842"/>
                    <a:gd name="T51" fmla="*/ 1086 h 1312"/>
                    <a:gd name="T52" fmla="*/ 623 w 842"/>
                    <a:gd name="T53" fmla="*/ 1121 h 1312"/>
                    <a:gd name="T54" fmla="*/ 601 w 842"/>
                    <a:gd name="T55" fmla="*/ 1164 h 1312"/>
                    <a:gd name="T56" fmla="*/ 614 w 842"/>
                    <a:gd name="T57" fmla="*/ 1199 h 1312"/>
                    <a:gd name="T58" fmla="*/ 564 w 842"/>
                    <a:gd name="T59" fmla="*/ 1249 h 1312"/>
                    <a:gd name="T60" fmla="*/ 499 w 842"/>
                    <a:gd name="T61" fmla="*/ 1249 h 1312"/>
                    <a:gd name="T62" fmla="*/ 502 w 842"/>
                    <a:gd name="T63" fmla="*/ 1265 h 1312"/>
                    <a:gd name="T64" fmla="*/ 455 w 842"/>
                    <a:gd name="T65" fmla="*/ 1312 h 1312"/>
                    <a:gd name="T66" fmla="*/ 388 w 842"/>
                    <a:gd name="T67" fmla="*/ 1312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 h="1312">
                      <a:moveTo>
                        <a:pt x="388" y="1312"/>
                      </a:moveTo>
                      <a:cubicBezTo>
                        <a:pt x="362" y="1312"/>
                        <a:pt x="340" y="1291"/>
                        <a:pt x="340" y="1265"/>
                      </a:cubicBezTo>
                      <a:cubicBezTo>
                        <a:pt x="340" y="1259"/>
                        <a:pt x="341" y="1254"/>
                        <a:pt x="343" y="1249"/>
                      </a:cubicBezTo>
                      <a:cubicBezTo>
                        <a:pt x="278" y="1249"/>
                        <a:pt x="278" y="1249"/>
                        <a:pt x="278" y="1249"/>
                      </a:cubicBezTo>
                      <a:cubicBezTo>
                        <a:pt x="250" y="1249"/>
                        <a:pt x="228" y="1226"/>
                        <a:pt x="228" y="1199"/>
                      </a:cubicBezTo>
                      <a:cubicBezTo>
                        <a:pt x="228" y="1186"/>
                        <a:pt x="233" y="1173"/>
                        <a:pt x="241" y="1164"/>
                      </a:cubicBezTo>
                      <a:cubicBezTo>
                        <a:pt x="228" y="1156"/>
                        <a:pt x="219" y="1140"/>
                        <a:pt x="219" y="1121"/>
                      </a:cubicBezTo>
                      <a:cubicBezTo>
                        <a:pt x="219" y="1108"/>
                        <a:pt x="223" y="1095"/>
                        <a:pt x="232" y="1086"/>
                      </a:cubicBezTo>
                      <a:cubicBezTo>
                        <a:pt x="210" y="1073"/>
                        <a:pt x="196" y="1049"/>
                        <a:pt x="196" y="1022"/>
                      </a:cubicBezTo>
                      <a:cubicBezTo>
                        <a:pt x="196" y="982"/>
                        <a:pt x="196" y="982"/>
                        <a:pt x="196" y="982"/>
                      </a:cubicBezTo>
                      <a:cubicBezTo>
                        <a:pt x="196" y="982"/>
                        <a:pt x="196" y="982"/>
                        <a:pt x="196" y="982"/>
                      </a:cubicBezTo>
                      <a:cubicBezTo>
                        <a:pt x="196" y="976"/>
                        <a:pt x="196" y="976"/>
                        <a:pt x="196" y="976"/>
                      </a:cubicBezTo>
                      <a:cubicBezTo>
                        <a:pt x="196" y="966"/>
                        <a:pt x="196" y="957"/>
                        <a:pt x="196" y="947"/>
                      </a:cubicBezTo>
                      <a:cubicBezTo>
                        <a:pt x="197" y="940"/>
                        <a:pt x="197" y="940"/>
                        <a:pt x="197" y="940"/>
                      </a:cubicBezTo>
                      <a:cubicBezTo>
                        <a:pt x="197" y="917"/>
                        <a:pt x="197" y="917"/>
                        <a:pt x="197" y="917"/>
                      </a:cubicBezTo>
                      <a:cubicBezTo>
                        <a:pt x="196" y="897"/>
                        <a:pt x="194" y="871"/>
                        <a:pt x="180" y="849"/>
                      </a:cubicBezTo>
                      <a:cubicBezTo>
                        <a:pt x="166" y="824"/>
                        <a:pt x="148" y="802"/>
                        <a:pt x="129" y="779"/>
                      </a:cubicBezTo>
                      <a:cubicBezTo>
                        <a:pt x="69" y="706"/>
                        <a:pt x="0" y="623"/>
                        <a:pt x="0" y="419"/>
                      </a:cubicBezTo>
                      <a:cubicBezTo>
                        <a:pt x="0" y="188"/>
                        <a:pt x="188" y="0"/>
                        <a:pt x="419" y="0"/>
                      </a:cubicBezTo>
                      <a:cubicBezTo>
                        <a:pt x="423" y="0"/>
                        <a:pt x="423" y="0"/>
                        <a:pt x="423" y="0"/>
                      </a:cubicBezTo>
                      <a:cubicBezTo>
                        <a:pt x="654" y="0"/>
                        <a:pt x="842" y="188"/>
                        <a:pt x="842" y="419"/>
                      </a:cubicBezTo>
                      <a:cubicBezTo>
                        <a:pt x="842" y="623"/>
                        <a:pt x="773" y="706"/>
                        <a:pt x="713" y="779"/>
                      </a:cubicBezTo>
                      <a:cubicBezTo>
                        <a:pt x="694" y="802"/>
                        <a:pt x="676" y="824"/>
                        <a:pt x="662" y="849"/>
                      </a:cubicBezTo>
                      <a:cubicBezTo>
                        <a:pt x="653" y="863"/>
                        <a:pt x="649" y="879"/>
                        <a:pt x="647" y="899"/>
                      </a:cubicBezTo>
                      <a:cubicBezTo>
                        <a:pt x="646" y="1023"/>
                        <a:pt x="646" y="1023"/>
                        <a:pt x="646" y="1023"/>
                      </a:cubicBezTo>
                      <a:cubicBezTo>
                        <a:pt x="646" y="1049"/>
                        <a:pt x="632" y="1073"/>
                        <a:pt x="610" y="1086"/>
                      </a:cubicBezTo>
                      <a:cubicBezTo>
                        <a:pt x="619" y="1095"/>
                        <a:pt x="623" y="1108"/>
                        <a:pt x="623" y="1121"/>
                      </a:cubicBezTo>
                      <a:cubicBezTo>
                        <a:pt x="623" y="1140"/>
                        <a:pt x="614" y="1156"/>
                        <a:pt x="601" y="1164"/>
                      </a:cubicBezTo>
                      <a:cubicBezTo>
                        <a:pt x="609" y="1173"/>
                        <a:pt x="614" y="1186"/>
                        <a:pt x="614" y="1199"/>
                      </a:cubicBezTo>
                      <a:cubicBezTo>
                        <a:pt x="614" y="1226"/>
                        <a:pt x="592" y="1249"/>
                        <a:pt x="564" y="1249"/>
                      </a:cubicBezTo>
                      <a:cubicBezTo>
                        <a:pt x="499" y="1249"/>
                        <a:pt x="499" y="1249"/>
                        <a:pt x="499" y="1249"/>
                      </a:cubicBezTo>
                      <a:cubicBezTo>
                        <a:pt x="501" y="1254"/>
                        <a:pt x="502" y="1259"/>
                        <a:pt x="502" y="1265"/>
                      </a:cubicBezTo>
                      <a:cubicBezTo>
                        <a:pt x="502" y="1291"/>
                        <a:pt x="480" y="1312"/>
                        <a:pt x="455" y="1312"/>
                      </a:cubicBezTo>
                      <a:lnTo>
                        <a:pt x="388" y="1312"/>
                      </a:lnTo>
                      <a:close/>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50"/>
                <p:cNvSpPr/>
                <p:nvPr/>
              </p:nvSpPr>
              <p:spPr bwMode="auto">
                <a:xfrm>
                  <a:off x="8247063" y="6384925"/>
                  <a:ext cx="293688" cy="82550"/>
                </a:xfrm>
                <a:custGeom>
                  <a:avLst/>
                  <a:gdLst>
                    <a:gd name="T0" fmla="*/ 13 w 93"/>
                    <a:gd name="T1" fmla="*/ 26 h 26"/>
                    <a:gd name="T2" fmla="*/ 0 w 93"/>
                    <a:gd name="T3" fmla="*/ 13 h 26"/>
                    <a:gd name="T4" fmla="*/ 13 w 93"/>
                    <a:gd name="T5" fmla="*/ 0 h 26"/>
                    <a:gd name="T6" fmla="*/ 80 w 93"/>
                    <a:gd name="T7" fmla="*/ 0 h 26"/>
                    <a:gd name="T8" fmla="*/ 93 w 93"/>
                    <a:gd name="T9" fmla="*/ 13 h 26"/>
                    <a:gd name="T10" fmla="*/ 80 w 93"/>
                    <a:gd name="T11" fmla="*/ 26 h 26"/>
                    <a:gd name="T12" fmla="*/ 13 w 93"/>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3" h="26">
                      <a:moveTo>
                        <a:pt x="13" y="26"/>
                      </a:moveTo>
                      <a:cubicBezTo>
                        <a:pt x="5" y="26"/>
                        <a:pt x="0" y="20"/>
                        <a:pt x="0" y="13"/>
                      </a:cubicBezTo>
                      <a:cubicBezTo>
                        <a:pt x="0" y="6"/>
                        <a:pt x="5" y="0"/>
                        <a:pt x="13" y="0"/>
                      </a:cubicBezTo>
                      <a:cubicBezTo>
                        <a:pt x="80" y="0"/>
                        <a:pt x="80" y="0"/>
                        <a:pt x="80" y="0"/>
                      </a:cubicBezTo>
                      <a:cubicBezTo>
                        <a:pt x="87" y="0"/>
                        <a:pt x="93" y="6"/>
                        <a:pt x="93" y="13"/>
                      </a:cubicBezTo>
                      <a:cubicBezTo>
                        <a:pt x="93" y="20"/>
                        <a:pt x="87" y="26"/>
                        <a:pt x="80" y="26"/>
                      </a:cubicBezTo>
                      <a:lnTo>
                        <a:pt x="13" y="26"/>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51"/>
                <p:cNvSpPr/>
                <p:nvPr/>
              </p:nvSpPr>
              <p:spPr bwMode="auto">
                <a:xfrm>
                  <a:off x="7888288" y="6162675"/>
                  <a:ext cx="1008063" cy="104775"/>
                </a:xfrm>
                <a:custGeom>
                  <a:avLst/>
                  <a:gdLst>
                    <a:gd name="T0" fmla="*/ 16 w 318"/>
                    <a:gd name="T1" fmla="*/ 33 h 33"/>
                    <a:gd name="T2" fmla="*/ 0 w 318"/>
                    <a:gd name="T3" fmla="*/ 16 h 33"/>
                    <a:gd name="T4" fmla="*/ 16 w 318"/>
                    <a:gd name="T5" fmla="*/ 0 h 33"/>
                    <a:gd name="T6" fmla="*/ 302 w 318"/>
                    <a:gd name="T7" fmla="*/ 0 h 33"/>
                    <a:gd name="T8" fmla="*/ 318 w 318"/>
                    <a:gd name="T9" fmla="*/ 16 h 33"/>
                    <a:gd name="T10" fmla="*/ 302 w 318"/>
                    <a:gd name="T11" fmla="*/ 33 h 33"/>
                    <a:gd name="T12" fmla="*/ 16 w 31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318" h="33">
                      <a:moveTo>
                        <a:pt x="16" y="33"/>
                      </a:moveTo>
                      <a:cubicBezTo>
                        <a:pt x="7" y="33"/>
                        <a:pt x="0" y="25"/>
                        <a:pt x="0" y="16"/>
                      </a:cubicBezTo>
                      <a:cubicBezTo>
                        <a:pt x="0" y="7"/>
                        <a:pt x="7" y="0"/>
                        <a:pt x="16" y="0"/>
                      </a:cubicBezTo>
                      <a:cubicBezTo>
                        <a:pt x="302" y="0"/>
                        <a:pt x="302" y="0"/>
                        <a:pt x="302" y="0"/>
                      </a:cubicBezTo>
                      <a:cubicBezTo>
                        <a:pt x="311" y="0"/>
                        <a:pt x="318" y="7"/>
                        <a:pt x="318" y="16"/>
                      </a:cubicBezTo>
                      <a:cubicBezTo>
                        <a:pt x="318" y="25"/>
                        <a:pt x="311" y="33"/>
                        <a:pt x="302" y="33"/>
                      </a:cubicBezTo>
                      <a:lnTo>
                        <a:pt x="16" y="33"/>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52"/>
                <p:cNvSpPr/>
                <p:nvPr/>
              </p:nvSpPr>
              <p:spPr bwMode="auto">
                <a:xfrm>
                  <a:off x="7856538" y="5897563"/>
                  <a:ext cx="1052513" cy="107950"/>
                </a:xfrm>
                <a:custGeom>
                  <a:avLst/>
                  <a:gdLst>
                    <a:gd name="T0" fmla="*/ 17 w 332"/>
                    <a:gd name="T1" fmla="*/ 34 h 34"/>
                    <a:gd name="T2" fmla="*/ 0 w 332"/>
                    <a:gd name="T3" fmla="*/ 17 h 34"/>
                    <a:gd name="T4" fmla="*/ 17 w 332"/>
                    <a:gd name="T5" fmla="*/ 0 h 34"/>
                    <a:gd name="T6" fmla="*/ 315 w 332"/>
                    <a:gd name="T7" fmla="*/ 0 h 34"/>
                    <a:gd name="T8" fmla="*/ 332 w 332"/>
                    <a:gd name="T9" fmla="*/ 17 h 34"/>
                    <a:gd name="T10" fmla="*/ 315 w 332"/>
                    <a:gd name="T11" fmla="*/ 34 h 34"/>
                    <a:gd name="T12" fmla="*/ 17 w 332"/>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332" h="34">
                      <a:moveTo>
                        <a:pt x="17" y="34"/>
                      </a:moveTo>
                      <a:cubicBezTo>
                        <a:pt x="8" y="34"/>
                        <a:pt x="0" y="26"/>
                        <a:pt x="0" y="17"/>
                      </a:cubicBezTo>
                      <a:cubicBezTo>
                        <a:pt x="0" y="7"/>
                        <a:pt x="8" y="0"/>
                        <a:pt x="17" y="0"/>
                      </a:cubicBezTo>
                      <a:cubicBezTo>
                        <a:pt x="315" y="0"/>
                        <a:pt x="315" y="0"/>
                        <a:pt x="315" y="0"/>
                      </a:cubicBezTo>
                      <a:cubicBezTo>
                        <a:pt x="324" y="0"/>
                        <a:pt x="332" y="7"/>
                        <a:pt x="332" y="17"/>
                      </a:cubicBezTo>
                      <a:cubicBezTo>
                        <a:pt x="332" y="26"/>
                        <a:pt x="324" y="34"/>
                        <a:pt x="315" y="34"/>
                      </a:cubicBezTo>
                      <a:lnTo>
                        <a:pt x="17" y="34"/>
                      </a:lnTo>
                      <a:close/>
                    </a:path>
                  </a:pathLst>
                </a:custGeom>
                <a:solidFill>
                  <a:srgbClr val="8586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53"/>
                <p:cNvSpPr/>
                <p:nvPr/>
              </p:nvSpPr>
              <p:spPr bwMode="auto">
                <a:xfrm>
                  <a:off x="7780338" y="5211763"/>
                  <a:ext cx="1223963" cy="552450"/>
                </a:xfrm>
                <a:custGeom>
                  <a:avLst/>
                  <a:gdLst>
                    <a:gd name="T0" fmla="*/ 3 w 386"/>
                    <a:gd name="T1" fmla="*/ 30 h 174"/>
                    <a:gd name="T2" fmla="*/ 3 w 386"/>
                    <a:gd name="T3" fmla="*/ 30 h 174"/>
                    <a:gd name="T4" fmla="*/ 3 w 386"/>
                    <a:gd name="T5" fmla="*/ 54 h 174"/>
                    <a:gd name="T6" fmla="*/ 2 w 386"/>
                    <a:gd name="T7" fmla="*/ 62 h 174"/>
                    <a:gd name="T8" fmla="*/ 3 w 386"/>
                    <a:gd name="T9" fmla="*/ 62 h 174"/>
                    <a:gd name="T10" fmla="*/ 2 w 386"/>
                    <a:gd name="T11" fmla="*/ 137 h 174"/>
                    <a:gd name="T12" fmla="*/ 27 w 386"/>
                    <a:gd name="T13" fmla="*/ 174 h 174"/>
                    <a:gd name="T14" fmla="*/ 359 w 386"/>
                    <a:gd name="T15" fmla="*/ 174 h 174"/>
                    <a:gd name="T16" fmla="*/ 384 w 386"/>
                    <a:gd name="T17" fmla="*/ 136 h 174"/>
                    <a:gd name="T18" fmla="*/ 385 w 386"/>
                    <a:gd name="T19" fmla="*/ 11 h 174"/>
                    <a:gd name="T20" fmla="*/ 385 w 386"/>
                    <a:gd name="T21" fmla="*/ 10 h 174"/>
                    <a:gd name="T22" fmla="*/ 386 w 386"/>
                    <a:gd name="T23" fmla="*/ 0 h 174"/>
                    <a:gd name="T24" fmla="*/ 0 w 386"/>
                    <a:gd name="T25" fmla="*/ 0 h 174"/>
                    <a:gd name="T26" fmla="*/ 3 w 386"/>
                    <a:gd name="T27" fmla="*/ 3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6" h="174">
                      <a:moveTo>
                        <a:pt x="3" y="30"/>
                      </a:moveTo>
                      <a:cubicBezTo>
                        <a:pt x="3" y="30"/>
                        <a:pt x="3" y="30"/>
                        <a:pt x="3" y="30"/>
                      </a:cubicBezTo>
                      <a:cubicBezTo>
                        <a:pt x="3" y="54"/>
                        <a:pt x="3" y="54"/>
                        <a:pt x="3" y="54"/>
                      </a:cubicBezTo>
                      <a:cubicBezTo>
                        <a:pt x="3" y="54"/>
                        <a:pt x="2" y="62"/>
                        <a:pt x="2" y="62"/>
                      </a:cubicBezTo>
                      <a:cubicBezTo>
                        <a:pt x="3" y="62"/>
                        <a:pt x="3" y="62"/>
                        <a:pt x="3" y="62"/>
                      </a:cubicBezTo>
                      <a:cubicBezTo>
                        <a:pt x="2" y="137"/>
                        <a:pt x="2" y="137"/>
                        <a:pt x="2" y="137"/>
                      </a:cubicBezTo>
                      <a:cubicBezTo>
                        <a:pt x="2" y="153"/>
                        <a:pt x="12" y="168"/>
                        <a:pt x="27" y="174"/>
                      </a:cubicBezTo>
                      <a:cubicBezTo>
                        <a:pt x="34" y="173"/>
                        <a:pt x="359" y="174"/>
                        <a:pt x="359" y="174"/>
                      </a:cubicBezTo>
                      <a:cubicBezTo>
                        <a:pt x="374" y="168"/>
                        <a:pt x="384" y="153"/>
                        <a:pt x="384" y="136"/>
                      </a:cubicBezTo>
                      <a:cubicBezTo>
                        <a:pt x="385" y="11"/>
                        <a:pt x="385" y="11"/>
                        <a:pt x="385" y="11"/>
                      </a:cubicBezTo>
                      <a:cubicBezTo>
                        <a:pt x="385" y="10"/>
                        <a:pt x="385" y="10"/>
                        <a:pt x="385" y="10"/>
                      </a:cubicBezTo>
                      <a:cubicBezTo>
                        <a:pt x="385" y="6"/>
                        <a:pt x="385" y="3"/>
                        <a:pt x="386" y="0"/>
                      </a:cubicBezTo>
                      <a:cubicBezTo>
                        <a:pt x="0" y="0"/>
                        <a:pt x="0" y="0"/>
                        <a:pt x="0" y="0"/>
                      </a:cubicBezTo>
                      <a:cubicBezTo>
                        <a:pt x="2" y="11"/>
                        <a:pt x="2" y="21"/>
                        <a:pt x="3" y="30"/>
                      </a:cubicBezTo>
                      <a:close/>
                    </a:path>
                  </a:pathLst>
                </a:custGeom>
                <a:gradFill>
                  <a:gsLst>
                    <a:gs pos="0">
                      <a:srgbClr val="007BD3"/>
                    </a:gs>
                    <a:gs pos="100000">
                      <a:srgbClr val="034373"/>
                    </a:gs>
                  </a:gsLst>
                  <a:lin ang="135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54"/>
                <p:cNvSpPr/>
                <p:nvPr/>
              </p:nvSpPr>
              <p:spPr bwMode="auto">
                <a:xfrm>
                  <a:off x="7167563" y="2509838"/>
                  <a:ext cx="2452688" cy="2578100"/>
                </a:xfrm>
                <a:custGeom>
                  <a:avLst/>
                  <a:gdLst>
                    <a:gd name="T0" fmla="*/ 597 w 773"/>
                    <a:gd name="T1" fmla="*/ 797 h 813"/>
                    <a:gd name="T2" fmla="*/ 652 w 773"/>
                    <a:gd name="T3" fmla="*/ 723 h 813"/>
                    <a:gd name="T4" fmla="*/ 773 w 773"/>
                    <a:gd name="T5" fmla="*/ 385 h 813"/>
                    <a:gd name="T6" fmla="*/ 388 w 773"/>
                    <a:gd name="T7" fmla="*/ 0 h 813"/>
                    <a:gd name="T8" fmla="*/ 384 w 773"/>
                    <a:gd name="T9" fmla="*/ 0 h 813"/>
                    <a:gd name="T10" fmla="*/ 0 w 773"/>
                    <a:gd name="T11" fmla="*/ 385 h 813"/>
                    <a:gd name="T12" fmla="*/ 120 w 773"/>
                    <a:gd name="T13" fmla="*/ 723 h 813"/>
                    <a:gd name="T14" fmla="*/ 175 w 773"/>
                    <a:gd name="T15" fmla="*/ 797 h 813"/>
                    <a:gd name="T16" fmla="*/ 183 w 773"/>
                    <a:gd name="T17" fmla="*/ 813 h 813"/>
                    <a:gd name="T18" fmla="*/ 589 w 773"/>
                    <a:gd name="T19" fmla="*/ 813 h 813"/>
                    <a:gd name="T20" fmla="*/ 597 w 773"/>
                    <a:gd name="T21" fmla="*/ 797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3" h="813">
                      <a:moveTo>
                        <a:pt x="597" y="797"/>
                      </a:moveTo>
                      <a:cubicBezTo>
                        <a:pt x="613" y="771"/>
                        <a:pt x="632" y="748"/>
                        <a:pt x="652" y="723"/>
                      </a:cubicBezTo>
                      <a:cubicBezTo>
                        <a:pt x="709" y="655"/>
                        <a:pt x="773" y="577"/>
                        <a:pt x="773" y="385"/>
                      </a:cubicBezTo>
                      <a:cubicBezTo>
                        <a:pt x="773" y="173"/>
                        <a:pt x="600" y="0"/>
                        <a:pt x="388" y="0"/>
                      </a:cubicBezTo>
                      <a:cubicBezTo>
                        <a:pt x="384" y="0"/>
                        <a:pt x="384" y="0"/>
                        <a:pt x="384" y="0"/>
                      </a:cubicBezTo>
                      <a:cubicBezTo>
                        <a:pt x="172" y="0"/>
                        <a:pt x="0" y="173"/>
                        <a:pt x="0" y="385"/>
                      </a:cubicBezTo>
                      <a:cubicBezTo>
                        <a:pt x="0" y="577"/>
                        <a:pt x="64" y="655"/>
                        <a:pt x="120" y="723"/>
                      </a:cubicBezTo>
                      <a:cubicBezTo>
                        <a:pt x="140" y="748"/>
                        <a:pt x="159" y="771"/>
                        <a:pt x="175" y="797"/>
                      </a:cubicBezTo>
                      <a:cubicBezTo>
                        <a:pt x="178" y="803"/>
                        <a:pt x="180" y="808"/>
                        <a:pt x="183" y="813"/>
                      </a:cubicBezTo>
                      <a:cubicBezTo>
                        <a:pt x="589" y="813"/>
                        <a:pt x="589" y="813"/>
                        <a:pt x="589" y="813"/>
                      </a:cubicBezTo>
                      <a:cubicBezTo>
                        <a:pt x="592" y="808"/>
                        <a:pt x="594" y="802"/>
                        <a:pt x="597" y="797"/>
                      </a:cubicBezTo>
                      <a:close/>
                    </a:path>
                  </a:pathLst>
                </a:custGeom>
                <a:gradFill>
                  <a:gsLst>
                    <a:gs pos="0">
                      <a:srgbClr val="007BD3"/>
                    </a:gs>
                    <a:gs pos="100000">
                      <a:srgbClr val="034373"/>
                    </a:gs>
                  </a:gsLst>
                  <a:lin ang="135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00" name="组合 299"/>
            <p:cNvGrpSpPr/>
            <p:nvPr/>
          </p:nvGrpSpPr>
          <p:grpSpPr>
            <a:xfrm>
              <a:off x="13103873" y="4121802"/>
              <a:ext cx="1060764" cy="780456"/>
              <a:chOff x="5584825" y="3073400"/>
              <a:chExt cx="612776" cy="450850"/>
            </a:xfrm>
            <a:solidFill>
              <a:srgbClr val="31A6DF"/>
            </a:solidFill>
          </p:grpSpPr>
          <p:sp>
            <p:nvSpPr>
              <p:cNvPr id="301" name="Freeform 34"/>
              <p:cNvSpPr>
                <a:spLocks noEditPoints="1"/>
              </p:cNvSpPr>
              <p:nvPr/>
            </p:nvSpPr>
            <p:spPr bwMode="auto">
              <a:xfrm>
                <a:off x="5584825" y="3076575"/>
                <a:ext cx="127000" cy="446087"/>
              </a:xfrm>
              <a:custGeom>
                <a:avLst/>
                <a:gdLst>
                  <a:gd name="T0" fmla="*/ 43 w 45"/>
                  <a:gd name="T1" fmla="*/ 0 h 158"/>
                  <a:gd name="T2" fmla="*/ 1 w 45"/>
                  <a:gd name="T3" fmla="*/ 0 h 158"/>
                  <a:gd name="T4" fmla="*/ 0 w 45"/>
                  <a:gd name="T5" fmla="*/ 1 h 158"/>
                  <a:gd name="T6" fmla="*/ 0 w 45"/>
                  <a:gd name="T7" fmla="*/ 157 h 158"/>
                  <a:gd name="T8" fmla="*/ 1 w 45"/>
                  <a:gd name="T9" fmla="*/ 158 h 158"/>
                  <a:gd name="T10" fmla="*/ 43 w 45"/>
                  <a:gd name="T11" fmla="*/ 158 h 158"/>
                  <a:gd name="T12" fmla="*/ 45 w 45"/>
                  <a:gd name="T13" fmla="*/ 157 h 158"/>
                  <a:gd name="T14" fmla="*/ 45 w 45"/>
                  <a:gd name="T15" fmla="*/ 1 h 158"/>
                  <a:gd name="T16" fmla="*/ 43 w 45"/>
                  <a:gd name="T17" fmla="*/ 0 h 158"/>
                  <a:gd name="T18" fmla="*/ 22 w 45"/>
                  <a:gd name="T19" fmla="*/ 152 h 158"/>
                  <a:gd name="T20" fmla="*/ 11 w 45"/>
                  <a:gd name="T21" fmla="*/ 141 h 158"/>
                  <a:gd name="T22" fmla="*/ 22 w 45"/>
                  <a:gd name="T23" fmla="*/ 131 h 158"/>
                  <a:gd name="T24" fmla="*/ 33 w 45"/>
                  <a:gd name="T25" fmla="*/ 141 h 158"/>
                  <a:gd name="T26" fmla="*/ 22 w 45"/>
                  <a:gd name="T27" fmla="*/ 152 h 158"/>
                  <a:gd name="T28" fmla="*/ 39 w 45"/>
                  <a:gd name="T29" fmla="*/ 88 h 158"/>
                  <a:gd name="T30" fmla="*/ 37 w 45"/>
                  <a:gd name="T31" fmla="*/ 90 h 158"/>
                  <a:gd name="T32" fmla="*/ 8 w 45"/>
                  <a:gd name="T33" fmla="*/ 90 h 158"/>
                  <a:gd name="T34" fmla="*/ 6 w 45"/>
                  <a:gd name="T35" fmla="*/ 88 h 158"/>
                  <a:gd name="T36" fmla="*/ 6 w 45"/>
                  <a:gd name="T37" fmla="*/ 9 h 158"/>
                  <a:gd name="T38" fmla="*/ 8 w 45"/>
                  <a:gd name="T39" fmla="*/ 7 h 158"/>
                  <a:gd name="T40" fmla="*/ 37 w 45"/>
                  <a:gd name="T41" fmla="*/ 7 h 158"/>
                  <a:gd name="T42" fmla="*/ 39 w 45"/>
                  <a:gd name="T43" fmla="*/ 9 h 158"/>
                  <a:gd name="T44" fmla="*/ 39 w 45"/>
                  <a:gd name="T45" fmla="*/ 8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58">
                    <a:moveTo>
                      <a:pt x="43" y="0"/>
                    </a:moveTo>
                    <a:cubicBezTo>
                      <a:pt x="1" y="0"/>
                      <a:pt x="1" y="0"/>
                      <a:pt x="1" y="0"/>
                    </a:cubicBezTo>
                    <a:cubicBezTo>
                      <a:pt x="1" y="0"/>
                      <a:pt x="0" y="0"/>
                      <a:pt x="0" y="1"/>
                    </a:cubicBezTo>
                    <a:cubicBezTo>
                      <a:pt x="0" y="157"/>
                      <a:pt x="0" y="157"/>
                      <a:pt x="0" y="157"/>
                    </a:cubicBezTo>
                    <a:cubicBezTo>
                      <a:pt x="0" y="157"/>
                      <a:pt x="1" y="158"/>
                      <a:pt x="1" y="158"/>
                    </a:cubicBezTo>
                    <a:cubicBezTo>
                      <a:pt x="43" y="158"/>
                      <a:pt x="43" y="158"/>
                      <a:pt x="43" y="158"/>
                    </a:cubicBezTo>
                    <a:cubicBezTo>
                      <a:pt x="44" y="158"/>
                      <a:pt x="45" y="157"/>
                      <a:pt x="45" y="157"/>
                    </a:cubicBezTo>
                    <a:cubicBezTo>
                      <a:pt x="45" y="1"/>
                      <a:pt x="45" y="1"/>
                      <a:pt x="45" y="1"/>
                    </a:cubicBezTo>
                    <a:cubicBezTo>
                      <a:pt x="45" y="0"/>
                      <a:pt x="44" y="0"/>
                      <a:pt x="43" y="0"/>
                    </a:cubicBezTo>
                    <a:close/>
                    <a:moveTo>
                      <a:pt x="22" y="152"/>
                    </a:moveTo>
                    <a:cubicBezTo>
                      <a:pt x="16" y="152"/>
                      <a:pt x="11" y="147"/>
                      <a:pt x="11" y="141"/>
                    </a:cubicBezTo>
                    <a:cubicBezTo>
                      <a:pt x="11" y="135"/>
                      <a:pt x="16" y="131"/>
                      <a:pt x="22" y="131"/>
                    </a:cubicBezTo>
                    <a:cubicBezTo>
                      <a:pt x="28" y="131"/>
                      <a:pt x="33" y="135"/>
                      <a:pt x="33" y="141"/>
                    </a:cubicBezTo>
                    <a:cubicBezTo>
                      <a:pt x="33" y="147"/>
                      <a:pt x="28" y="152"/>
                      <a:pt x="22" y="152"/>
                    </a:cubicBezTo>
                    <a:close/>
                    <a:moveTo>
                      <a:pt x="39" y="88"/>
                    </a:moveTo>
                    <a:cubicBezTo>
                      <a:pt x="39" y="89"/>
                      <a:pt x="38" y="90"/>
                      <a:pt x="37" y="90"/>
                    </a:cubicBezTo>
                    <a:cubicBezTo>
                      <a:pt x="8" y="90"/>
                      <a:pt x="8" y="90"/>
                      <a:pt x="8" y="90"/>
                    </a:cubicBezTo>
                    <a:cubicBezTo>
                      <a:pt x="7" y="90"/>
                      <a:pt x="6" y="89"/>
                      <a:pt x="6" y="88"/>
                    </a:cubicBezTo>
                    <a:cubicBezTo>
                      <a:pt x="6" y="9"/>
                      <a:pt x="6" y="9"/>
                      <a:pt x="6" y="9"/>
                    </a:cubicBezTo>
                    <a:cubicBezTo>
                      <a:pt x="6" y="8"/>
                      <a:pt x="7" y="7"/>
                      <a:pt x="8" y="7"/>
                    </a:cubicBezTo>
                    <a:cubicBezTo>
                      <a:pt x="37" y="7"/>
                      <a:pt x="37" y="7"/>
                      <a:pt x="37" y="7"/>
                    </a:cubicBezTo>
                    <a:cubicBezTo>
                      <a:pt x="38" y="7"/>
                      <a:pt x="39" y="8"/>
                      <a:pt x="39" y="9"/>
                    </a:cubicBezTo>
                    <a:lnTo>
                      <a:pt x="39"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5"/>
              <p:cNvSpPr/>
              <p:nvPr/>
            </p:nvSpPr>
            <p:spPr bwMode="auto">
              <a:xfrm>
                <a:off x="5613400" y="3127375"/>
                <a:ext cx="69850" cy="19050"/>
              </a:xfrm>
              <a:custGeom>
                <a:avLst/>
                <a:gdLst>
                  <a:gd name="T0" fmla="*/ 25 w 25"/>
                  <a:gd name="T1" fmla="*/ 5 h 7"/>
                  <a:gd name="T2" fmla="*/ 23 w 25"/>
                  <a:gd name="T3" fmla="*/ 7 h 7"/>
                  <a:gd name="T4" fmla="*/ 2 w 25"/>
                  <a:gd name="T5" fmla="*/ 7 h 7"/>
                  <a:gd name="T6" fmla="*/ 0 w 25"/>
                  <a:gd name="T7" fmla="*/ 5 h 7"/>
                  <a:gd name="T8" fmla="*/ 0 w 25"/>
                  <a:gd name="T9" fmla="*/ 2 h 7"/>
                  <a:gd name="T10" fmla="*/ 2 w 25"/>
                  <a:gd name="T11" fmla="*/ 0 h 7"/>
                  <a:gd name="T12" fmla="*/ 23 w 25"/>
                  <a:gd name="T13" fmla="*/ 0 h 7"/>
                  <a:gd name="T14" fmla="*/ 25 w 25"/>
                  <a:gd name="T15" fmla="*/ 2 h 7"/>
                  <a:gd name="T16" fmla="*/ 25 w 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25" y="5"/>
                    </a:moveTo>
                    <a:cubicBezTo>
                      <a:pt x="25" y="6"/>
                      <a:pt x="24" y="7"/>
                      <a:pt x="23" y="7"/>
                    </a:cubicBezTo>
                    <a:cubicBezTo>
                      <a:pt x="2" y="7"/>
                      <a:pt x="2" y="7"/>
                      <a:pt x="2" y="7"/>
                    </a:cubicBezTo>
                    <a:cubicBezTo>
                      <a:pt x="1" y="7"/>
                      <a:pt x="0" y="6"/>
                      <a:pt x="0" y="5"/>
                    </a:cubicBezTo>
                    <a:cubicBezTo>
                      <a:pt x="0" y="2"/>
                      <a:pt x="0" y="2"/>
                      <a:pt x="0" y="2"/>
                    </a:cubicBezTo>
                    <a:cubicBezTo>
                      <a:pt x="0" y="1"/>
                      <a:pt x="1" y="0"/>
                      <a:pt x="2" y="0"/>
                    </a:cubicBezTo>
                    <a:cubicBezTo>
                      <a:pt x="23" y="0"/>
                      <a:pt x="23" y="0"/>
                      <a:pt x="23" y="0"/>
                    </a:cubicBezTo>
                    <a:cubicBezTo>
                      <a:pt x="24" y="0"/>
                      <a:pt x="25" y="1"/>
                      <a:pt x="25" y="2"/>
                    </a:cubicBezTo>
                    <a:lnTo>
                      <a:pt x="2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6"/>
              <p:cNvSpPr/>
              <p:nvPr/>
            </p:nvSpPr>
            <p:spPr bwMode="auto">
              <a:xfrm>
                <a:off x="5613400" y="3152775"/>
                <a:ext cx="69850" cy="15875"/>
              </a:xfrm>
              <a:custGeom>
                <a:avLst/>
                <a:gdLst>
                  <a:gd name="T0" fmla="*/ 25 w 25"/>
                  <a:gd name="T1" fmla="*/ 4 h 6"/>
                  <a:gd name="T2" fmla="*/ 24 w 25"/>
                  <a:gd name="T3" fmla="*/ 6 h 6"/>
                  <a:gd name="T4" fmla="*/ 2 w 25"/>
                  <a:gd name="T5" fmla="*/ 6 h 6"/>
                  <a:gd name="T6" fmla="*/ 0 w 25"/>
                  <a:gd name="T7" fmla="*/ 4 h 6"/>
                  <a:gd name="T8" fmla="*/ 0 w 25"/>
                  <a:gd name="T9" fmla="*/ 1 h 6"/>
                  <a:gd name="T10" fmla="*/ 2 w 25"/>
                  <a:gd name="T11" fmla="*/ 0 h 6"/>
                  <a:gd name="T12" fmla="*/ 24 w 25"/>
                  <a:gd name="T13" fmla="*/ 0 h 6"/>
                  <a:gd name="T14" fmla="*/ 25 w 25"/>
                  <a:gd name="T15" fmla="*/ 1 h 6"/>
                  <a:gd name="T16" fmla="*/ 25 w 2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6">
                    <a:moveTo>
                      <a:pt x="25" y="4"/>
                    </a:moveTo>
                    <a:cubicBezTo>
                      <a:pt x="25" y="5"/>
                      <a:pt x="24" y="6"/>
                      <a:pt x="24" y="6"/>
                    </a:cubicBezTo>
                    <a:cubicBezTo>
                      <a:pt x="2" y="6"/>
                      <a:pt x="2" y="6"/>
                      <a:pt x="2" y="6"/>
                    </a:cubicBezTo>
                    <a:cubicBezTo>
                      <a:pt x="1" y="6"/>
                      <a:pt x="0" y="5"/>
                      <a:pt x="0" y="4"/>
                    </a:cubicBezTo>
                    <a:cubicBezTo>
                      <a:pt x="0" y="1"/>
                      <a:pt x="0" y="1"/>
                      <a:pt x="0" y="1"/>
                    </a:cubicBezTo>
                    <a:cubicBezTo>
                      <a:pt x="0" y="0"/>
                      <a:pt x="1" y="0"/>
                      <a:pt x="2" y="0"/>
                    </a:cubicBezTo>
                    <a:cubicBezTo>
                      <a:pt x="24" y="0"/>
                      <a:pt x="24" y="0"/>
                      <a:pt x="24" y="0"/>
                    </a:cubicBezTo>
                    <a:cubicBezTo>
                      <a:pt x="24" y="0"/>
                      <a:pt x="25" y="0"/>
                      <a:pt x="25" y="1"/>
                    </a:cubicBezTo>
                    <a:lnTo>
                      <a:pt x="2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7"/>
              <p:cNvSpPr>
                <a:spLocks noEditPoints="1"/>
              </p:cNvSpPr>
              <p:nvPr/>
            </p:nvSpPr>
            <p:spPr bwMode="auto">
              <a:xfrm>
                <a:off x="5740400" y="3076575"/>
                <a:ext cx="127000" cy="446087"/>
              </a:xfrm>
              <a:custGeom>
                <a:avLst/>
                <a:gdLst>
                  <a:gd name="T0" fmla="*/ 43 w 45"/>
                  <a:gd name="T1" fmla="*/ 0 h 158"/>
                  <a:gd name="T2" fmla="*/ 1 w 45"/>
                  <a:gd name="T3" fmla="*/ 0 h 158"/>
                  <a:gd name="T4" fmla="*/ 0 w 45"/>
                  <a:gd name="T5" fmla="*/ 1 h 158"/>
                  <a:gd name="T6" fmla="*/ 0 w 45"/>
                  <a:gd name="T7" fmla="*/ 157 h 158"/>
                  <a:gd name="T8" fmla="*/ 1 w 45"/>
                  <a:gd name="T9" fmla="*/ 158 h 158"/>
                  <a:gd name="T10" fmla="*/ 43 w 45"/>
                  <a:gd name="T11" fmla="*/ 158 h 158"/>
                  <a:gd name="T12" fmla="*/ 45 w 45"/>
                  <a:gd name="T13" fmla="*/ 157 h 158"/>
                  <a:gd name="T14" fmla="*/ 45 w 45"/>
                  <a:gd name="T15" fmla="*/ 1 h 158"/>
                  <a:gd name="T16" fmla="*/ 43 w 45"/>
                  <a:gd name="T17" fmla="*/ 0 h 158"/>
                  <a:gd name="T18" fmla="*/ 22 w 45"/>
                  <a:gd name="T19" fmla="*/ 152 h 158"/>
                  <a:gd name="T20" fmla="*/ 11 w 45"/>
                  <a:gd name="T21" fmla="*/ 141 h 158"/>
                  <a:gd name="T22" fmla="*/ 22 w 45"/>
                  <a:gd name="T23" fmla="*/ 131 h 158"/>
                  <a:gd name="T24" fmla="*/ 33 w 45"/>
                  <a:gd name="T25" fmla="*/ 141 h 158"/>
                  <a:gd name="T26" fmla="*/ 22 w 45"/>
                  <a:gd name="T27" fmla="*/ 152 h 158"/>
                  <a:gd name="T28" fmla="*/ 39 w 45"/>
                  <a:gd name="T29" fmla="*/ 88 h 158"/>
                  <a:gd name="T30" fmla="*/ 37 w 45"/>
                  <a:gd name="T31" fmla="*/ 90 h 158"/>
                  <a:gd name="T32" fmla="*/ 8 w 45"/>
                  <a:gd name="T33" fmla="*/ 90 h 158"/>
                  <a:gd name="T34" fmla="*/ 6 w 45"/>
                  <a:gd name="T35" fmla="*/ 88 h 158"/>
                  <a:gd name="T36" fmla="*/ 6 w 45"/>
                  <a:gd name="T37" fmla="*/ 9 h 158"/>
                  <a:gd name="T38" fmla="*/ 8 w 45"/>
                  <a:gd name="T39" fmla="*/ 7 h 158"/>
                  <a:gd name="T40" fmla="*/ 37 w 45"/>
                  <a:gd name="T41" fmla="*/ 7 h 158"/>
                  <a:gd name="T42" fmla="*/ 39 w 45"/>
                  <a:gd name="T43" fmla="*/ 9 h 158"/>
                  <a:gd name="T44" fmla="*/ 39 w 45"/>
                  <a:gd name="T45" fmla="*/ 8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58">
                    <a:moveTo>
                      <a:pt x="43" y="0"/>
                    </a:moveTo>
                    <a:cubicBezTo>
                      <a:pt x="1" y="0"/>
                      <a:pt x="1" y="0"/>
                      <a:pt x="1" y="0"/>
                    </a:cubicBezTo>
                    <a:cubicBezTo>
                      <a:pt x="0" y="0"/>
                      <a:pt x="0" y="0"/>
                      <a:pt x="0" y="1"/>
                    </a:cubicBezTo>
                    <a:cubicBezTo>
                      <a:pt x="0" y="157"/>
                      <a:pt x="0" y="157"/>
                      <a:pt x="0" y="157"/>
                    </a:cubicBezTo>
                    <a:cubicBezTo>
                      <a:pt x="0" y="157"/>
                      <a:pt x="0" y="158"/>
                      <a:pt x="1" y="158"/>
                    </a:cubicBezTo>
                    <a:cubicBezTo>
                      <a:pt x="43" y="158"/>
                      <a:pt x="43" y="158"/>
                      <a:pt x="43" y="158"/>
                    </a:cubicBezTo>
                    <a:cubicBezTo>
                      <a:pt x="44" y="158"/>
                      <a:pt x="45" y="157"/>
                      <a:pt x="45" y="157"/>
                    </a:cubicBezTo>
                    <a:cubicBezTo>
                      <a:pt x="45" y="1"/>
                      <a:pt x="45" y="1"/>
                      <a:pt x="45" y="1"/>
                    </a:cubicBezTo>
                    <a:cubicBezTo>
                      <a:pt x="45" y="0"/>
                      <a:pt x="44" y="0"/>
                      <a:pt x="43" y="0"/>
                    </a:cubicBezTo>
                    <a:close/>
                    <a:moveTo>
                      <a:pt x="22" y="152"/>
                    </a:moveTo>
                    <a:cubicBezTo>
                      <a:pt x="16" y="152"/>
                      <a:pt x="11" y="147"/>
                      <a:pt x="11" y="141"/>
                    </a:cubicBezTo>
                    <a:cubicBezTo>
                      <a:pt x="11" y="135"/>
                      <a:pt x="16" y="131"/>
                      <a:pt x="22" y="131"/>
                    </a:cubicBezTo>
                    <a:cubicBezTo>
                      <a:pt x="28" y="131"/>
                      <a:pt x="33" y="135"/>
                      <a:pt x="33" y="141"/>
                    </a:cubicBezTo>
                    <a:cubicBezTo>
                      <a:pt x="33" y="147"/>
                      <a:pt x="28" y="152"/>
                      <a:pt x="22" y="152"/>
                    </a:cubicBezTo>
                    <a:close/>
                    <a:moveTo>
                      <a:pt x="39" y="88"/>
                    </a:moveTo>
                    <a:cubicBezTo>
                      <a:pt x="39" y="89"/>
                      <a:pt x="38" y="90"/>
                      <a:pt x="37" y="90"/>
                    </a:cubicBezTo>
                    <a:cubicBezTo>
                      <a:pt x="8" y="90"/>
                      <a:pt x="8" y="90"/>
                      <a:pt x="8" y="90"/>
                    </a:cubicBezTo>
                    <a:cubicBezTo>
                      <a:pt x="7" y="90"/>
                      <a:pt x="6" y="89"/>
                      <a:pt x="6" y="88"/>
                    </a:cubicBezTo>
                    <a:cubicBezTo>
                      <a:pt x="6" y="9"/>
                      <a:pt x="6" y="9"/>
                      <a:pt x="6" y="9"/>
                    </a:cubicBezTo>
                    <a:cubicBezTo>
                      <a:pt x="6" y="8"/>
                      <a:pt x="7" y="7"/>
                      <a:pt x="8" y="7"/>
                    </a:cubicBezTo>
                    <a:cubicBezTo>
                      <a:pt x="37" y="7"/>
                      <a:pt x="37" y="7"/>
                      <a:pt x="37" y="7"/>
                    </a:cubicBezTo>
                    <a:cubicBezTo>
                      <a:pt x="38" y="7"/>
                      <a:pt x="39" y="8"/>
                      <a:pt x="39" y="9"/>
                    </a:cubicBezTo>
                    <a:lnTo>
                      <a:pt x="39"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8"/>
              <p:cNvSpPr/>
              <p:nvPr/>
            </p:nvSpPr>
            <p:spPr bwMode="auto">
              <a:xfrm>
                <a:off x="5768975" y="3127375"/>
                <a:ext cx="69850" cy="19050"/>
              </a:xfrm>
              <a:custGeom>
                <a:avLst/>
                <a:gdLst>
                  <a:gd name="T0" fmla="*/ 25 w 25"/>
                  <a:gd name="T1" fmla="*/ 5 h 7"/>
                  <a:gd name="T2" fmla="*/ 23 w 25"/>
                  <a:gd name="T3" fmla="*/ 7 h 7"/>
                  <a:gd name="T4" fmla="*/ 1 w 25"/>
                  <a:gd name="T5" fmla="*/ 7 h 7"/>
                  <a:gd name="T6" fmla="*/ 0 w 25"/>
                  <a:gd name="T7" fmla="*/ 5 h 7"/>
                  <a:gd name="T8" fmla="*/ 0 w 25"/>
                  <a:gd name="T9" fmla="*/ 2 h 7"/>
                  <a:gd name="T10" fmla="*/ 1 w 25"/>
                  <a:gd name="T11" fmla="*/ 0 h 7"/>
                  <a:gd name="T12" fmla="*/ 23 w 25"/>
                  <a:gd name="T13" fmla="*/ 0 h 7"/>
                  <a:gd name="T14" fmla="*/ 25 w 25"/>
                  <a:gd name="T15" fmla="*/ 2 h 7"/>
                  <a:gd name="T16" fmla="*/ 25 w 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25" y="5"/>
                    </a:moveTo>
                    <a:cubicBezTo>
                      <a:pt x="25" y="6"/>
                      <a:pt x="24" y="7"/>
                      <a:pt x="23" y="7"/>
                    </a:cubicBezTo>
                    <a:cubicBezTo>
                      <a:pt x="1" y="7"/>
                      <a:pt x="1" y="7"/>
                      <a:pt x="1" y="7"/>
                    </a:cubicBezTo>
                    <a:cubicBezTo>
                      <a:pt x="0" y="7"/>
                      <a:pt x="0" y="6"/>
                      <a:pt x="0" y="5"/>
                    </a:cubicBezTo>
                    <a:cubicBezTo>
                      <a:pt x="0" y="2"/>
                      <a:pt x="0" y="2"/>
                      <a:pt x="0" y="2"/>
                    </a:cubicBezTo>
                    <a:cubicBezTo>
                      <a:pt x="0" y="1"/>
                      <a:pt x="0" y="0"/>
                      <a:pt x="1" y="0"/>
                    </a:cubicBezTo>
                    <a:cubicBezTo>
                      <a:pt x="23" y="0"/>
                      <a:pt x="23" y="0"/>
                      <a:pt x="23" y="0"/>
                    </a:cubicBezTo>
                    <a:cubicBezTo>
                      <a:pt x="24" y="0"/>
                      <a:pt x="25" y="1"/>
                      <a:pt x="25" y="2"/>
                    </a:cubicBezTo>
                    <a:lnTo>
                      <a:pt x="2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9"/>
              <p:cNvSpPr/>
              <p:nvPr/>
            </p:nvSpPr>
            <p:spPr bwMode="auto">
              <a:xfrm>
                <a:off x="5768975" y="3152775"/>
                <a:ext cx="69850" cy="15875"/>
              </a:xfrm>
              <a:custGeom>
                <a:avLst/>
                <a:gdLst>
                  <a:gd name="T0" fmla="*/ 25 w 25"/>
                  <a:gd name="T1" fmla="*/ 4 h 6"/>
                  <a:gd name="T2" fmla="*/ 23 w 25"/>
                  <a:gd name="T3" fmla="*/ 6 h 6"/>
                  <a:gd name="T4" fmla="*/ 1 w 25"/>
                  <a:gd name="T5" fmla="*/ 6 h 6"/>
                  <a:gd name="T6" fmla="*/ 0 w 25"/>
                  <a:gd name="T7" fmla="*/ 4 h 6"/>
                  <a:gd name="T8" fmla="*/ 0 w 25"/>
                  <a:gd name="T9" fmla="*/ 1 h 6"/>
                  <a:gd name="T10" fmla="*/ 1 w 25"/>
                  <a:gd name="T11" fmla="*/ 0 h 6"/>
                  <a:gd name="T12" fmla="*/ 23 w 25"/>
                  <a:gd name="T13" fmla="*/ 0 h 6"/>
                  <a:gd name="T14" fmla="*/ 25 w 25"/>
                  <a:gd name="T15" fmla="*/ 1 h 6"/>
                  <a:gd name="T16" fmla="*/ 25 w 2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6">
                    <a:moveTo>
                      <a:pt x="25" y="4"/>
                    </a:moveTo>
                    <a:cubicBezTo>
                      <a:pt x="25" y="5"/>
                      <a:pt x="24" y="6"/>
                      <a:pt x="23" y="6"/>
                    </a:cubicBezTo>
                    <a:cubicBezTo>
                      <a:pt x="1" y="6"/>
                      <a:pt x="1" y="6"/>
                      <a:pt x="1" y="6"/>
                    </a:cubicBezTo>
                    <a:cubicBezTo>
                      <a:pt x="1" y="6"/>
                      <a:pt x="0" y="5"/>
                      <a:pt x="0" y="4"/>
                    </a:cubicBezTo>
                    <a:cubicBezTo>
                      <a:pt x="0" y="1"/>
                      <a:pt x="0" y="1"/>
                      <a:pt x="0" y="1"/>
                    </a:cubicBezTo>
                    <a:cubicBezTo>
                      <a:pt x="0" y="0"/>
                      <a:pt x="1" y="0"/>
                      <a:pt x="1" y="0"/>
                    </a:cubicBezTo>
                    <a:cubicBezTo>
                      <a:pt x="23" y="0"/>
                      <a:pt x="23" y="0"/>
                      <a:pt x="23" y="0"/>
                    </a:cubicBezTo>
                    <a:cubicBezTo>
                      <a:pt x="24" y="0"/>
                      <a:pt x="25" y="0"/>
                      <a:pt x="25" y="1"/>
                    </a:cubicBezTo>
                    <a:lnTo>
                      <a:pt x="2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40"/>
              <p:cNvSpPr>
                <a:spLocks noEditPoints="1"/>
              </p:cNvSpPr>
              <p:nvPr/>
            </p:nvSpPr>
            <p:spPr bwMode="auto">
              <a:xfrm>
                <a:off x="5878513" y="3073400"/>
                <a:ext cx="319088" cy="450850"/>
              </a:xfrm>
              <a:custGeom>
                <a:avLst/>
                <a:gdLst>
                  <a:gd name="T0" fmla="*/ 38 w 113"/>
                  <a:gd name="T1" fmla="*/ 0 h 160"/>
                  <a:gd name="T2" fmla="*/ 1 w 113"/>
                  <a:gd name="T3" fmla="*/ 19 h 160"/>
                  <a:gd name="T4" fmla="*/ 0 w 113"/>
                  <a:gd name="T5" fmla="*/ 21 h 160"/>
                  <a:gd name="T6" fmla="*/ 72 w 113"/>
                  <a:gd name="T7" fmla="*/ 159 h 160"/>
                  <a:gd name="T8" fmla="*/ 74 w 113"/>
                  <a:gd name="T9" fmla="*/ 160 h 160"/>
                  <a:gd name="T10" fmla="*/ 112 w 113"/>
                  <a:gd name="T11" fmla="*/ 141 h 160"/>
                  <a:gd name="T12" fmla="*/ 112 w 113"/>
                  <a:gd name="T13" fmla="*/ 139 h 160"/>
                  <a:gd name="T14" fmla="*/ 40 w 113"/>
                  <a:gd name="T15" fmla="*/ 1 h 160"/>
                  <a:gd name="T16" fmla="*/ 38 w 113"/>
                  <a:gd name="T17" fmla="*/ 0 h 160"/>
                  <a:gd name="T18" fmla="*/ 90 w 113"/>
                  <a:gd name="T19" fmla="*/ 145 h 160"/>
                  <a:gd name="T20" fmla="*/ 75 w 113"/>
                  <a:gd name="T21" fmla="*/ 141 h 160"/>
                  <a:gd name="T22" fmla="*/ 80 w 113"/>
                  <a:gd name="T23" fmla="*/ 126 h 160"/>
                  <a:gd name="T24" fmla="*/ 95 w 113"/>
                  <a:gd name="T25" fmla="*/ 131 h 160"/>
                  <a:gd name="T26" fmla="*/ 90 w 113"/>
                  <a:gd name="T27" fmla="*/ 145 h 160"/>
                  <a:gd name="T28" fmla="*/ 75 w 113"/>
                  <a:gd name="T29" fmla="*/ 80 h 160"/>
                  <a:gd name="T30" fmla="*/ 75 w 113"/>
                  <a:gd name="T31" fmla="*/ 83 h 160"/>
                  <a:gd name="T32" fmla="*/ 48 w 113"/>
                  <a:gd name="T33" fmla="*/ 96 h 160"/>
                  <a:gd name="T34" fmla="*/ 46 w 113"/>
                  <a:gd name="T35" fmla="*/ 95 h 160"/>
                  <a:gd name="T36" fmla="*/ 9 w 113"/>
                  <a:gd name="T37" fmla="*/ 25 h 160"/>
                  <a:gd name="T38" fmla="*/ 10 w 113"/>
                  <a:gd name="T39" fmla="*/ 23 h 160"/>
                  <a:gd name="T40" fmla="*/ 36 w 113"/>
                  <a:gd name="T41" fmla="*/ 10 h 160"/>
                  <a:gd name="T42" fmla="*/ 38 w 113"/>
                  <a:gd name="T43" fmla="*/ 10 h 160"/>
                  <a:gd name="T44" fmla="*/ 75 w 113"/>
                  <a:gd name="T4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160">
                    <a:moveTo>
                      <a:pt x="38" y="0"/>
                    </a:moveTo>
                    <a:cubicBezTo>
                      <a:pt x="1" y="19"/>
                      <a:pt x="1" y="19"/>
                      <a:pt x="1" y="19"/>
                    </a:cubicBezTo>
                    <a:cubicBezTo>
                      <a:pt x="0" y="19"/>
                      <a:pt x="0" y="20"/>
                      <a:pt x="0" y="21"/>
                    </a:cubicBezTo>
                    <a:cubicBezTo>
                      <a:pt x="72" y="159"/>
                      <a:pt x="72" y="159"/>
                      <a:pt x="72" y="159"/>
                    </a:cubicBezTo>
                    <a:cubicBezTo>
                      <a:pt x="73" y="160"/>
                      <a:pt x="74" y="160"/>
                      <a:pt x="74" y="160"/>
                    </a:cubicBezTo>
                    <a:cubicBezTo>
                      <a:pt x="112" y="141"/>
                      <a:pt x="112" y="141"/>
                      <a:pt x="112" y="141"/>
                    </a:cubicBezTo>
                    <a:cubicBezTo>
                      <a:pt x="112" y="140"/>
                      <a:pt x="113" y="139"/>
                      <a:pt x="112" y="139"/>
                    </a:cubicBezTo>
                    <a:cubicBezTo>
                      <a:pt x="40" y="1"/>
                      <a:pt x="40" y="1"/>
                      <a:pt x="40" y="1"/>
                    </a:cubicBezTo>
                    <a:cubicBezTo>
                      <a:pt x="40" y="0"/>
                      <a:pt x="39" y="0"/>
                      <a:pt x="38" y="0"/>
                    </a:cubicBezTo>
                    <a:close/>
                    <a:moveTo>
                      <a:pt x="90" y="145"/>
                    </a:moveTo>
                    <a:cubicBezTo>
                      <a:pt x="85" y="148"/>
                      <a:pt x="78" y="146"/>
                      <a:pt x="75" y="141"/>
                    </a:cubicBezTo>
                    <a:cubicBezTo>
                      <a:pt x="73" y="135"/>
                      <a:pt x="75" y="129"/>
                      <a:pt x="80" y="126"/>
                    </a:cubicBezTo>
                    <a:cubicBezTo>
                      <a:pt x="86" y="123"/>
                      <a:pt x="92" y="125"/>
                      <a:pt x="95" y="131"/>
                    </a:cubicBezTo>
                    <a:cubicBezTo>
                      <a:pt x="98" y="136"/>
                      <a:pt x="96" y="142"/>
                      <a:pt x="90" y="145"/>
                    </a:cubicBezTo>
                    <a:close/>
                    <a:moveTo>
                      <a:pt x="75" y="80"/>
                    </a:moveTo>
                    <a:cubicBezTo>
                      <a:pt x="76" y="81"/>
                      <a:pt x="75" y="82"/>
                      <a:pt x="75" y="83"/>
                    </a:cubicBezTo>
                    <a:cubicBezTo>
                      <a:pt x="48" y="96"/>
                      <a:pt x="48" y="96"/>
                      <a:pt x="48" y="96"/>
                    </a:cubicBezTo>
                    <a:cubicBezTo>
                      <a:pt x="47" y="96"/>
                      <a:pt x="47" y="96"/>
                      <a:pt x="46" y="95"/>
                    </a:cubicBezTo>
                    <a:cubicBezTo>
                      <a:pt x="9" y="25"/>
                      <a:pt x="9" y="25"/>
                      <a:pt x="9" y="25"/>
                    </a:cubicBezTo>
                    <a:cubicBezTo>
                      <a:pt x="9" y="24"/>
                      <a:pt x="9" y="23"/>
                      <a:pt x="10" y="23"/>
                    </a:cubicBezTo>
                    <a:cubicBezTo>
                      <a:pt x="36" y="10"/>
                      <a:pt x="36" y="10"/>
                      <a:pt x="36" y="10"/>
                    </a:cubicBezTo>
                    <a:cubicBezTo>
                      <a:pt x="37" y="9"/>
                      <a:pt x="38" y="10"/>
                      <a:pt x="38" y="10"/>
                    </a:cubicBezTo>
                    <a:lnTo>
                      <a:pt x="7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41"/>
              <p:cNvSpPr/>
              <p:nvPr/>
            </p:nvSpPr>
            <p:spPr bwMode="auto">
              <a:xfrm>
                <a:off x="5926138" y="3132138"/>
                <a:ext cx="71438" cy="46037"/>
              </a:xfrm>
              <a:custGeom>
                <a:avLst/>
                <a:gdLst>
                  <a:gd name="T0" fmla="*/ 24 w 25"/>
                  <a:gd name="T1" fmla="*/ 4 h 16"/>
                  <a:gd name="T2" fmla="*/ 24 w 25"/>
                  <a:gd name="T3" fmla="*/ 6 h 16"/>
                  <a:gd name="T4" fmla="*/ 4 w 25"/>
                  <a:gd name="T5" fmla="*/ 15 h 16"/>
                  <a:gd name="T6" fmla="*/ 2 w 25"/>
                  <a:gd name="T7" fmla="*/ 15 h 16"/>
                  <a:gd name="T8" fmla="*/ 1 w 25"/>
                  <a:gd name="T9" fmla="*/ 12 h 16"/>
                  <a:gd name="T10" fmla="*/ 1 w 25"/>
                  <a:gd name="T11" fmla="*/ 10 h 16"/>
                  <a:gd name="T12" fmla="*/ 21 w 25"/>
                  <a:gd name="T13" fmla="*/ 0 h 16"/>
                  <a:gd name="T14" fmla="*/ 23 w 25"/>
                  <a:gd name="T15" fmla="*/ 1 h 16"/>
                  <a:gd name="T16" fmla="*/ 24 w 25"/>
                  <a:gd name="T1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4" y="4"/>
                    </a:moveTo>
                    <a:cubicBezTo>
                      <a:pt x="25" y="4"/>
                      <a:pt x="24" y="5"/>
                      <a:pt x="24" y="6"/>
                    </a:cubicBezTo>
                    <a:cubicBezTo>
                      <a:pt x="4" y="15"/>
                      <a:pt x="4" y="15"/>
                      <a:pt x="4" y="15"/>
                    </a:cubicBezTo>
                    <a:cubicBezTo>
                      <a:pt x="4" y="16"/>
                      <a:pt x="3" y="16"/>
                      <a:pt x="2" y="15"/>
                    </a:cubicBezTo>
                    <a:cubicBezTo>
                      <a:pt x="1" y="12"/>
                      <a:pt x="1" y="12"/>
                      <a:pt x="1" y="12"/>
                    </a:cubicBezTo>
                    <a:cubicBezTo>
                      <a:pt x="0" y="11"/>
                      <a:pt x="1" y="10"/>
                      <a:pt x="1" y="10"/>
                    </a:cubicBezTo>
                    <a:cubicBezTo>
                      <a:pt x="21" y="0"/>
                      <a:pt x="21" y="0"/>
                      <a:pt x="21" y="0"/>
                    </a:cubicBezTo>
                    <a:cubicBezTo>
                      <a:pt x="22" y="0"/>
                      <a:pt x="22" y="0"/>
                      <a:pt x="23" y="1"/>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42"/>
              <p:cNvSpPr/>
              <p:nvPr/>
            </p:nvSpPr>
            <p:spPr bwMode="auto">
              <a:xfrm>
                <a:off x="5937250" y="3152775"/>
                <a:ext cx="71438" cy="44450"/>
              </a:xfrm>
              <a:custGeom>
                <a:avLst/>
                <a:gdLst>
                  <a:gd name="T0" fmla="*/ 24 w 25"/>
                  <a:gd name="T1" fmla="*/ 4 h 16"/>
                  <a:gd name="T2" fmla="*/ 24 w 25"/>
                  <a:gd name="T3" fmla="*/ 6 h 16"/>
                  <a:gd name="T4" fmla="*/ 4 w 25"/>
                  <a:gd name="T5" fmla="*/ 16 h 16"/>
                  <a:gd name="T6" fmla="*/ 2 w 25"/>
                  <a:gd name="T7" fmla="*/ 15 h 16"/>
                  <a:gd name="T8" fmla="*/ 1 w 25"/>
                  <a:gd name="T9" fmla="*/ 12 h 16"/>
                  <a:gd name="T10" fmla="*/ 1 w 25"/>
                  <a:gd name="T11" fmla="*/ 10 h 16"/>
                  <a:gd name="T12" fmla="*/ 21 w 25"/>
                  <a:gd name="T13" fmla="*/ 0 h 16"/>
                  <a:gd name="T14" fmla="*/ 23 w 25"/>
                  <a:gd name="T15" fmla="*/ 1 h 16"/>
                  <a:gd name="T16" fmla="*/ 24 w 25"/>
                  <a:gd name="T1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4" y="4"/>
                    </a:moveTo>
                    <a:cubicBezTo>
                      <a:pt x="25" y="5"/>
                      <a:pt x="24" y="5"/>
                      <a:pt x="24" y="6"/>
                    </a:cubicBezTo>
                    <a:cubicBezTo>
                      <a:pt x="4" y="16"/>
                      <a:pt x="4" y="16"/>
                      <a:pt x="4" y="16"/>
                    </a:cubicBezTo>
                    <a:cubicBezTo>
                      <a:pt x="3" y="16"/>
                      <a:pt x="3" y="16"/>
                      <a:pt x="2" y="15"/>
                    </a:cubicBezTo>
                    <a:cubicBezTo>
                      <a:pt x="1" y="12"/>
                      <a:pt x="1" y="12"/>
                      <a:pt x="1" y="12"/>
                    </a:cubicBezTo>
                    <a:cubicBezTo>
                      <a:pt x="0" y="11"/>
                      <a:pt x="1" y="11"/>
                      <a:pt x="1" y="10"/>
                    </a:cubicBezTo>
                    <a:cubicBezTo>
                      <a:pt x="21" y="0"/>
                      <a:pt x="21" y="0"/>
                      <a:pt x="21" y="0"/>
                    </a:cubicBezTo>
                    <a:cubicBezTo>
                      <a:pt x="22" y="0"/>
                      <a:pt x="22" y="0"/>
                      <a:pt x="23" y="1"/>
                    </a:cubicBezTo>
                    <a:lnTo>
                      <a:pt x="2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12" name="泪滴形 311"/>
          <p:cNvSpPr/>
          <p:nvPr/>
        </p:nvSpPr>
        <p:spPr>
          <a:xfrm rot="18728671">
            <a:off x="7178557" y="3447589"/>
            <a:ext cx="596456" cy="596456"/>
          </a:xfrm>
          <a:prstGeom prst="teardrop">
            <a:avLst>
              <a:gd name="adj" fmla="val 132321"/>
            </a:avLst>
          </a:prstGeom>
          <a:gradFill flip="none" rotWithShape="1">
            <a:gsLst>
              <a:gs pos="17000">
                <a:srgbClr val="FFFFFF"/>
              </a:gs>
              <a:gs pos="70000">
                <a:srgbClr val="FFFFFF">
                  <a:alpha val="0"/>
                </a:srgbClr>
              </a:gs>
            </a:gsLst>
            <a:lin ang="8100000" scaled="1"/>
            <a:tileRect/>
          </a:gradFill>
          <a:ln w="25400">
            <a:solidFill>
              <a:srgbClr val="FFFFFF"/>
            </a:solidFill>
          </a:ln>
          <a:effectLst>
            <a:outerShdw blurRad="203200" dist="203200" dir="8100000" algn="tr">
              <a:srgbClr val="000000">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文本框 93"/>
          <p:cNvSpPr txBox="1">
            <a:spLocks noChangeArrowheads="1"/>
          </p:cNvSpPr>
          <p:nvPr/>
        </p:nvSpPr>
        <p:spPr bwMode="auto">
          <a:xfrm>
            <a:off x="4996656" y="1510242"/>
            <a:ext cx="3043238" cy="43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100" b="0" i="0" u="none" strike="noStrike" kern="1200" cap="none" spc="0" normalizeH="0" baseline="0" noProof="0" dirty="0">
                <a:ln>
                  <a:noFill/>
                </a:ln>
                <a:solidFill>
                  <a:srgbClr val="595959"/>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LOGO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15362"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5363" name="矩形 20"/>
          <p:cNvSpPr/>
          <p:nvPr/>
        </p:nvSpPr>
        <p:spPr>
          <a:xfrm>
            <a:off x="933450" y="194522"/>
            <a:ext cx="8210550" cy="49448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5364"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15365" name="TextBox 15"/>
          <p:cNvSpPr txBox="1"/>
          <p:nvPr/>
        </p:nvSpPr>
        <p:spPr>
          <a:xfrm>
            <a:off x="8331994" y="226669"/>
            <a:ext cx="504825" cy="369332"/>
          </a:xfrm>
          <a:prstGeom prst="rect">
            <a:avLst/>
          </a:prstGeom>
          <a:noFill/>
          <a:ln w="9525">
            <a:noFill/>
          </a:ln>
        </p:spPr>
        <p:txBody>
          <a:bodyPr anchor="t">
            <a:spAutoFit/>
          </a:bodyPr>
          <a:lstStyle/>
          <a:p>
            <a:pPr lvl="0" algn="ctr" eaLnBrk="1" hangingPunct="1"/>
            <a:r>
              <a:rPr lang="zh-CN" altLang="en-US" dirty="0">
                <a:solidFill>
                  <a:srgbClr val="FF8500"/>
                </a:solidFill>
                <a:latin typeface="Arial Unicode MS" panose="020B0604020202020204" pitchFamily="34" charset="-122"/>
                <a:ea typeface="Arial Unicode MS" panose="020B0604020202020204" pitchFamily="34" charset="-122"/>
              </a:rPr>
              <a:t> </a:t>
            </a:r>
          </a:p>
        </p:txBody>
      </p:sp>
      <p:sp>
        <p:nvSpPr>
          <p:cNvPr id="15366" name="文本框 23"/>
          <p:cNvSpPr txBox="1"/>
          <p:nvPr/>
        </p:nvSpPr>
        <p:spPr>
          <a:xfrm>
            <a:off x="1320404" y="215954"/>
            <a:ext cx="2119313" cy="400110"/>
          </a:xfrm>
          <a:prstGeom prst="rect">
            <a:avLst/>
          </a:prstGeom>
          <a:noFill/>
          <a:ln w="9525">
            <a:noFill/>
          </a:ln>
        </p:spPr>
        <p:txBody>
          <a:bodyPr anchor="t">
            <a:spAutoFit/>
          </a:bodyPr>
          <a:lstStyle/>
          <a:p>
            <a:pPr lvl="0" eaLnBrk="1" hangingPunct="1"/>
            <a:r>
              <a:rPr lang="zh-CN" altLang="en-US" sz="2000" b="1" dirty="0">
                <a:solidFill>
                  <a:srgbClr val="FFFFFF"/>
                </a:solidFill>
                <a:latin typeface="微软雅黑" panose="020B0503020204020204" pitchFamily="34" charset="-122"/>
                <a:ea typeface="微软雅黑" panose="020B0503020204020204" pitchFamily="34" charset="-122"/>
              </a:rPr>
              <a:t>目录</a:t>
            </a:r>
            <a:endParaRPr lang="zh-CN" altLang="zh-CN" sz="2000" b="1" dirty="0">
              <a:solidFill>
                <a:srgbClr val="FFFFFF"/>
              </a:solidFill>
              <a:latin typeface="微软雅黑" panose="020B0503020204020204" pitchFamily="34" charset="-122"/>
              <a:ea typeface="微软雅黑" panose="020B0503020204020204" pitchFamily="34" charset="-122"/>
            </a:endParaRPr>
          </a:p>
        </p:txBody>
      </p:sp>
      <p:sp>
        <p:nvSpPr>
          <p:cNvPr id="15367"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p:cNvGrpSpPr/>
          <p:nvPr/>
        </p:nvGrpSpPr>
        <p:grpSpPr>
          <a:xfrm>
            <a:off x="3393250" y="1321217"/>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749"/>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749"/>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18" name="组合 317"/>
          <p:cNvGrpSpPr/>
          <p:nvPr/>
        </p:nvGrpSpPr>
        <p:grpSpPr>
          <a:xfrm>
            <a:off x="5975790" y="1766034"/>
            <a:ext cx="457582" cy="458524"/>
            <a:chOff x="7099916" y="2497671"/>
            <a:chExt cx="610268" cy="611524"/>
          </a:xfrm>
        </p:grpSpPr>
        <p:sp>
          <p:nvSpPr>
            <p:cNvPr id="319" name="任意多边形 318"/>
            <p:cNvSpPr/>
            <p:nvPr/>
          </p:nvSpPr>
          <p:spPr>
            <a:xfrm>
              <a:off x="7099916" y="2497671"/>
              <a:ext cx="610268" cy="611524"/>
            </a:xfrm>
            <a:custGeom>
              <a:avLst/>
              <a:gdLst>
                <a:gd name="connsiteX0" fmla="*/ 413081 w 772416"/>
                <a:gd name="connsiteY0" fmla="*/ 962 h 772417"/>
                <a:gd name="connsiteX1" fmla="*/ 720618 w 772416"/>
                <a:gd name="connsiteY1" fmla="*/ 193137 h 772417"/>
                <a:gd name="connsiteX2" fmla="*/ 579280 w 772416"/>
                <a:gd name="connsiteY2" fmla="*/ 720619 h 772417"/>
                <a:gd name="connsiteX3" fmla="*/ 51797 w 772416"/>
                <a:gd name="connsiteY3" fmla="*/ 579281 h 772417"/>
                <a:gd name="connsiteX4" fmla="*/ 193136 w 772416"/>
                <a:gd name="connsiteY4" fmla="*/ 51798 h 772417"/>
                <a:gd name="connsiteX5" fmla="*/ 413081 w 772416"/>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7">
                  <a:moveTo>
                    <a:pt x="413081" y="962"/>
                  </a:moveTo>
                  <a:cubicBezTo>
                    <a:pt x="536732" y="9701"/>
                    <a:pt x="653974" y="77706"/>
                    <a:pt x="720618" y="193137"/>
                  </a:cubicBezTo>
                  <a:cubicBezTo>
                    <a:pt x="827249" y="377826"/>
                    <a:pt x="763969" y="613989"/>
                    <a:pt x="579280" y="720619"/>
                  </a:cubicBezTo>
                  <a:cubicBezTo>
                    <a:pt x="394590" y="827250"/>
                    <a:pt x="158428" y="763970"/>
                    <a:pt x="51797" y="579281"/>
                  </a:cubicBezTo>
                  <a:cubicBezTo>
                    <a:pt x="-54833" y="394591"/>
                    <a:pt x="8446" y="158429"/>
                    <a:pt x="193136" y="51798"/>
                  </a:cubicBezTo>
                  <a:cubicBezTo>
                    <a:pt x="262394" y="11812"/>
                    <a:pt x="338891" y="-4281"/>
                    <a:pt x="413081"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0" name="KSO_Shape"/>
            <p:cNvSpPr/>
            <p:nvPr/>
          </p:nvSpPr>
          <p:spPr bwMode="auto">
            <a:xfrm>
              <a:off x="7300826" y="2658400"/>
              <a:ext cx="271230" cy="246116"/>
            </a:xfrm>
            <a:custGeom>
              <a:avLst/>
              <a:gdLst>
                <a:gd name="T0" fmla="*/ 726341 w 2395538"/>
                <a:gd name="T1" fmla="*/ 2170112 h 2170112"/>
                <a:gd name="T2" fmla="*/ 1441768 w 2395538"/>
                <a:gd name="T3" fmla="*/ 728510 h 2170112"/>
                <a:gd name="T4" fmla="*/ 1885633 w 2395538"/>
                <a:gd name="T5" fmla="*/ 1143658 h 2170112"/>
                <a:gd name="T6" fmla="*/ 1870393 w 2395538"/>
                <a:gd name="T7" fmla="*/ 1187775 h 2170112"/>
                <a:gd name="T8" fmla="*/ 1824038 w 2395538"/>
                <a:gd name="T9" fmla="*/ 1209358 h 2170112"/>
                <a:gd name="T10" fmla="*/ 1774825 w 2395538"/>
                <a:gd name="T11" fmla="*/ 1196345 h 2170112"/>
                <a:gd name="T12" fmla="*/ 87630 w 2395538"/>
                <a:gd name="T13" fmla="*/ 1207136 h 2170112"/>
                <a:gd name="T14" fmla="*/ 36195 w 2395538"/>
                <a:gd name="T15" fmla="*/ 1203010 h 2170112"/>
                <a:gd name="T16" fmla="*/ 2540 w 2395538"/>
                <a:gd name="T17" fmla="*/ 1166510 h 2170112"/>
                <a:gd name="T18" fmla="*/ 7937 w 2395538"/>
                <a:gd name="T19" fmla="*/ 1121123 h 2170112"/>
                <a:gd name="T20" fmla="*/ 1968140 w 2395538"/>
                <a:gd name="T21" fmla="*/ 219388 h 2170112"/>
                <a:gd name="T22" fmla="*/ 2114413 w 2395538"/>
                <a:gd name="T23" fmla="*/ 243789 h 2170112"/>
                <a:gd name="T24" fmla="*/ 2240697 w 2395538"/>
                <a:gd name="T25" fmla="*/ 284667 h 2170112"/>
                <a:gd name="T26" fmla="*/ 2388557 w 2395538"/>
                <a:gd name="T27" fmla="*/ 355016 h 2170112"/>
                <a:gd name="T28" fmla="*/ 2336521 w 2395538"/>
                <a:gd name="T29" fmla="*/ 373079 h 2170112"/>
                <a:gd name="T30" fmla="*/ 2250533 w 2395538"/>
                <a:gd name="T31" fmla="*/ 415225 h 2170112"/>
                <a:gd name="T32" fmla="*/ 2138845 w 2395538"/>
                <a:gd name="T33" fmla="*/ 508390 h 2170112"/>
                <a:gd name="T34" fmla="*/ 2044926 w 2395538"/>
                <a:gd name="T35" fmla="*/ 621519 h 2170112"/>
                <a:gd name="T36" fmla="*/ 1960525 w 2395538"/>
                <a:gd name="T37" fmla="*/ 747006 h 2170112"/>
                <a:gd name="T38" fmla="*/ 1902777 w 2395538"/>
                <a:gd name="T39" fmla="*/ 803412 h 2170112"/>
                <a:gd name="T40" fmla="*/ 1832020 w 2395538"/>
                <a:gd name="T41" fmla="*/ 843974 h 2170112"/>
                <a:gd name="T42" fmla="*/ 1753013 w 2395538"/>
                <a:gd name="T43" fmla="*/ 868374 h 2170112"/>
                <a:gd name="T44" fmla="*/ 1568664 w 2395538"/>
                <a:gd name="T45" fmla="*/ 707079 h 2170112"/>
                <a:gd name="T46" fmla="*/ 1657507 w 2395538"/>
                <a:gd name="T47" fmla="*/ 590147 h 2170112"/>
                <a:gd name="T48" fmla="*/ 1736514 w 2395538"/>
                <a:gd name="T49" fmla="*/ 513143 h 2170112"/>
                <a:gd name="T50" fmla="*/ 1825674 w 2395538"/>
                <a:gd name="T51" fmla="*/ 448498 h 2170112"/>
                <a:gd name="T52" fmla="*/ 1925622 w 2395538"/>
                <a:gd name="T53" fmla="*/ 399381 h 2170112"/>
                <a:gd name="T54" fmla="*/ 2033820 w 2395538"/>
                <a:gd name="T55" fmla="*/ 369910 h 2170112"/>
                <a:gd name="T56" fmla="*/ 2147095 w 2395538"/>
                <a:gd name="T57" fmla="*/ 361671 h 2170112"/>
                <a:gd name="T58" fmla="*/ 2032234 w 2395538"/>
                <a:gd name="T59" fmla="*/ 356601 h 2170112"/>
                <a:gd name="T60" fmla="*/ 1917373 w 2395538"/>
                <a:gd name="T61" fmla="*/ 373713 h 2170112"/>
                <a:gd name="T62" fmla="*/ 1806953 w 2395538"/>
                <a:gd name="T63" fmla="*/ 412690 h 2170112"/>
                <a:gd name="T64" fmla="*/ 1703832 w 2395538"/>
                <a:gd name="T65" fmla="*/ 469730 h 2170112"/>
                <a:gd name="T66" fmla="*/ 1610230 w 2395538"/>
                <a:gd name="T67" fmla="*/ 542297 h 2170112"/>
                <a:gd name="T68" fmla="*/ 1526146 w 2395538"/>
                <a:gd name="T69" fmla="*/ 625638 h 2170112"/>
                <a:gd name="T70" fmla="*/ 1409381 w 2395538"/>
                <a:gd name="T71" fmla="*/ 589196 h 2170112"/>
                <a:gd name="T72" fmla="*/ 1430322 w 2395538"/>
                <a:gd name="T73" fmla="*/ 523601 h 2170112"/>
                <a:gd name="T74" fmla="*/ 1476648 w 2395538"/>
                <a:gd name="T75" fmla="*/ 444696 h 2170112"/>
                <a:gd name="T76" fmla="*/ 1541376 w 2395538"/>
                <a:gd name="T77" fmla="*/ 367375 h 2170112"/>
                <a:gd name="T78" fmla="*/ 1611816 w 2395538"/>
                <a:gd name="T79" fmla="*/ 308117 h 2170112"/>
                <a:gd name="T80" fmla="*/ 1686381 w 2395538"/>
                <a:gd name="T81" fmla="*/ 265337 h 2170112"/>
                <a:gd name="T82" fmla="*/ 1763166 w 2395538"/>
                <a:gd name="T83" fmla="*/ 237134 h 2170112"/>
                <a:gd name="T84" fmla="*/ 1910075 w 2395538"/>
                <a:gd name="T85" fmla="*/ 217487 h 2170112"/>
                <a:gd name="T86" fmla="*/ 1198124 w 2395538"/>
                <a:gd name="T87" fmla="*/ 20298 h 2170112"/>
                <a:gd name="T88" fmla="*/ 1336237 w 2395538"/>
                <a:gd name="T89" fmla="*/ 78653 h 2170112"/>
                <a:gd name="T90" fmla="*/ 1406886 w 2395538"/>
                <a:gd name="T91" fmla="*/ 127177 h 2170112"/>
                <a:gd name="T92" fmla="*/ 1468305 w 2395538"/>
                <a:gd name="T93" fmla="*/ 191241 h 2170112"/>
                <a:gd name="T94" fmla="*/ 1512540 w 2395538"/>
                <a:gd name="T95" fmla="*/ 273066 h 2170112"/>
                <a:gd name="T96" fmla="*/ 1474351 w 2395538"/>
                <a:gd name="T97" fmla="*/ 374554 h 2170112"/>
                <a:gd name="T98" fmla="*/ 1420252 w 2395538"/>
                <a:gd name="T99" fmla="*/ 385654 h 2170112"/>
                <a:gd name="T100" fmla="*/ 1384927 w 2395538"/>
                <a:gd name="T101" fmla="*/ 273700 h 2170112"/>
                <a:gd name="T102" fmla="*/ 1348012 w 2395538"/>
                <a:gd name="T103" fmla="*/ 208050 h 2170112"/>
                <a:gd name="T104" fmla="*/ 1299640 w 2395538"/>
                <a:gd name="T105" fmla="*/ 150963 h 2170112"/>
                <a:gd name="T106" fmla="*/ 1242040 w 2395538"/>
                <a:gd name="T107" fmla="*/ 104659 h 2170112"/>
                <a:gd name="T108" fmla="*/ 1280546 w 2395538"/>
                <a:gd name="T109" fmla="*/ 143986 h 2170112"/>
                <a:gd name="T110" fmla="*/ 1323508 w 2395538"/>
                <a:gd name="T111" fmla="*/ 202024 h 2170112"/>
                <a:gd name="T112" fmla="*/ 1356923 w 2395538"/>
                <a:gd name="T113" fmla="*/ 274969 h 2170112"/>
                <a:gd name="T114" fmla="*/ 1381108 w 2395538"/>
                <a:gd name="T115" fmla="*/ 413880 h 2170112"/>
                <a:gd name="T116" fmla="*/ 1369652 w 2395538"/>
                <a:gd name="T117" fmla="*/ 554378 h 2170112"/>
                <a:gd name="T118" fmla="*/ 1166937 w 2395538"/>
                <a:gd name="T119" fmla="*/ 363136 h 2170112"/>
                <a:gd name="T120" fmla="*/ 1178711 w 2395538"/>
                <a:gd name="T121" fmla="*/ 227079 h 2170112"/>
                <a:gd name="T122" fmla="*/ 1172028 w 2395538"/>
                <a:gd name="T123" fmla="*/ 132568 h 2170112"/>
                <a:gd name="T124" fmla="*/ 1144342 w 2395538"/>
                <a:gd name="T125" fmla="*/ 45670 h 2170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95538" h="2170112">
                  <a:moveTo>
                    <a:pt x="940433" y="595312"/>
                  </a:moveTo>
                  <a:lnTo>
                    <a:pt x="1643062" y="1217102"/>
                  </a:lnTo>
                  <a:lnTo>
                    <a:pt x="1643062" y="2170112"/>
                  </a:lnTo>
                  <a:lnTo>
                    <a:pt x="1433735" y="2170112"/>
                  </a:lnTo>
                  <a:lnTo>
                    <a:pt x="1159290" y="2170112"/>
                  </a:lnTo>
                  <a:lnTo>
                    <a:pt x="1159290" y="1557214"/>
                  </a:lnTo>
                  <a:lnTo>
                    <a:pt x="726341" y="1557214"/>
                  </a:lnTo>
                  <a:lnTo>
                    <a:pt x="726341" y="2170112"/>
                  </a:lnTo>
                  <a:lnTo>
                    <a:pt x="612307" y="2170112"/>
                  </a:lnTo>
                  <a:lnTo>
                    <a:pt x="242887" y="2170112"/>
                  </a:lnTo>
                  <a:lnTo>
                    <a:pt x="242887" y="1655658"/>
                  </a:lnTo>
                  <a:lnTo>
                    <a:pt x="242887" y="1217102"/>
                  </a:lnTo>
                  <a:lnTo>
                    <a:pt x="940433" y="595312"/>
                  </a:lnTo>
                  <a:close/>
                  <a:moveTo>
                    <a:pt x="942657" y="284162"/>
                  </a:moveTo>
                  <a:lnTo>
                    <a:pt x="1252855" y="559975"/>
                  </a:lnTo>
                  <a:lnTo>
                    <a:pt x="1441768" y="728510"/>
                  </a:lnTo>
                  <a:lnTo>
                    <a:pt x="1865630" y="1106523"/>
                  </a:lnTo>
                  <a:lnTo>
                    <a:pt x="1870393" y="1110966"/>
                  </a:lnTo>
                  <a:lnTo>
                    <a:pt x="1874520" y="1115727"/>
                  </a:lnTo>
                  <a:lnTo>
                    <a:pt x="1878013" y="1121123"/>
                  </a:lnTo>
                  <a:lnTo>
                    <a:pt x="1880553" y="1126519"/>
                  </a:lnTo>
                  <a:lnTo>
                    <a:pt x="1882775" y="1132232"/>
                  </a:lnTo>
                  <a:lnTo>
                    <a:pt x="1884680" y="1137627"/>
                  </a:lnTo>
                  <a:lnTo>
                    <a:pt x="1885633" y="1143658"/>
                  </a:lnTo>
                  <a:lnTo>
                    <a:pt x="1885950" y="1149053"/>
                  </a:lnTo>
                  <a:lnTo>
                    <a:pt x="1885633" y="1155084"/>
                  </a:lnTo>
                  <a:lnTo>
                    <a:pt x="1884680" y="1160797"/>
                  </a:lnTo>
                  <a:lnTo>
                    <a:pt x="1882775" y="1166510"/>
                  </a:lnTo>
                  <a:lnTo>
                    <a:pt x="1880553" y="1171906"/>
                  </a:lnTo>
                  <a:lnTo>
                    <a:pt x="1878013" y="1177619"/>
                  </a:lnTo>
                  <a:lnTo>
                    <a:pt x="1874520" y="1182697"/>
                  </a:lnTo>
                  <a:lnTo>
                    <a:pt x="1870393" y="1187775"/>
                  </a:lnTo>
                  <a:lnTo>
                    <a:pt x="1865630" y="1192219"/>
                  </a:lnTo>
                  <a:lnTo>
                    <a:pt x="1860550" y="1196345"/>
                  </a:lnTo>
                  <a:lnTo>
                    <a:pt x="1855153" y="1200153"/>
                  </a:lnTo>
                  <a:lnTo>
                    <a:pt x="1849438" y="1203010"/>
                  </a:lnTo>
                  <a:lnTo>
                    <a:pt x="1843405" y="1205549"/>
                  </a:lnTo>
                  <a:lnTo>
                    <a:pt x="1836738" y="1207453"/>
                  </a:lnTo>
                  <a:lnTo>
                    <a:pt x="1830705" y="1208723"/>
                  </a:lnTo>
                  <a:lnTo>
                    <a:pt x="1824038" y="1209358"/>
                  </a:lnTo>
                  <a:lnTo>
                    <a:pt x="1817688" y="1209675"/>
                  </a:lnTo>
                  <a:lnTo>
                    <a:pt x="1811020" y="1209358"/>
                  </a:lnTo>
                  <a:lnTo>
                    <a:pt x="1804670" y="1208723"/>
                  </a:lnTo>
                  <a:lnTo>
                    <a:pt x="1798320" y="1207453"/>
                  </a:lnTo>
                  <a:lnTo>
                    <a:pt x="1792288" y="1205549"/>
                  </a:lnTo>
                  <a:lnTo>
                    <a:pt x="1785938" y="1203010"/>
                  </a:lnTo>
                  <a:lnTo>
                    <a:pt x="1780223" y="1200153"/>
                  </a:lnTo>
                  <a:lnTo>
                    <a:pt x="1774825" y="1196345"/>
                  </a:lnTo>
                  <a:lnTo>
                    <a:pt x="1769745" y="1192219"/>
                  </a:lnTo>
                  <a:lnTo>
                    <a:pt x="942657" y="455553"/>
                  </a:lnTo>
                  <a:lnTo>
                    <a:pt x="116205" y="1192219"/>
                  </a:lnTo>
                  <a:lnTo>
                    <a:pt x="111125" y="1196345"/>
                  </a:lnTo>
                  <a:lnTo>
                    <a:pt x="105410" y="1200153"/>
                  </a:lnTo>
                  <a:lnTo>
                    <a:pt x="99695" y="1203010"/>
                  </a:lnTo>
                  <a:lnTo>
                    <a:pt x="93662" y="1205549"/>
                  </a:lnTo>
                  <a:lnTo>
                    <a:pt x="87630" y="1207136"/>
                  </a:lnTo>
                  <a:lnTo>
                    <a:pt x="80962" y="1208723"/>
                  </a:lnTo>
                  <a:lnTo>
                    <a:pt x="74930" y="1209358"/>
                  </a:lnTo>
                  <a:lnTo>
                    <a:pt x="68262" y="1209675"/>
                  </a:lnTo>
                  <a:lnTo>
                    <a:pt x="61277" y="1209358"/>
                  </a:lnTo>
                  <a:lnTo>
                    <a:pt x="55245" y="1208723"/>
                  </a:lnTo>
                  <a:lnTo>
                    <a:pt x="48577" y="1207136"/>
                  </a:lnTo>
                  <a:lnTo>
                    <a:pt x="42545" y="1205549"/>
                  </a:lnTo>
                  <a:lnTo>
                    <a:pt x="36195" y="1203010"/>
                  </a:lnTo>
                  <a:lnTo>
                    <a:pt x="30797" y="1200153"/>
                  </a:lnTo>
                  <a:lnTo>
                    <a:pt x="25082" y="1196345"/>
                  </a:lnTo>
                  <a:lnTo>
                    <a:pt x="20002" y="1192219"/>
                  </a:lnTo>
                  <a:lnTo>
                    <a:pt x="15240" y="1187775"/>
                  </a:lnTo>
                  <a:lnTo>
                    <a:pt x="11112" y="1182697"/>
                  </a:lnTo>
                  <a:lnTo>
                    <a:pt x="7937" y="1177619"/>
                  </a:lnTo>
                  <a:lnTo>
                    <a:pt x="5080" y="1171906"/>
                  </a:lnTo>
                  <a:lnTo>
                    <a:pt x="2540" y="1166510"/>
                  </a:lnTo>
                  <a:lnTo>
                    <a:pt x="1270" y="1160797"/>
                  </a:lnTo>
                  <a:lnTo>
                    <a:pt x="317" y="1155084"/>
                  </a:lnTo>
                  <a:lnTo>
                    <a:pt x="0" y="1149053"/>
                  </a:lnTo>
                  <a:lnTo>
                    <a:pt x="317" y="1143658"/>
                  </a:lnTo>
                  <a:lnTo>
                    <a:pt x="1270" y="1137627"/>
                  </a:lnTo>
                  <a:lnTo>
                    <a:pt x="2540" y="1131914"/>
                  </a:lnTo>
                  <a:lnTo>
                    <a:pt x="5080" y="1126201"/>
                  </a:lnTo>
                  <a:lnTo>
                    <a:pt x="7937" y="1121123"/>
                  </a:lnTo>
                  <a:lnTo>
                    <a:pt x="11112" y="1115727"/>
                  </a:lnTo>
                  <a:lnTo>
                    <a:pt x="15240" y="1110966"/>
                  </a:lnTo>
                  <a:lnTo>
                    <a:pt x="20002" y="1106523"/>
                  </a:lnTo>
                  <a:lnTo>
                    <a:pt x="942657" y="284162"/>
                  </a:lnTo>
                  <a:close/>
                  <a:moveTo>
                    <a:pt x="1910075" y="217487"/>
                  </a:moveTo>
                  <a:lnTo>
                    <a:pt x="1929430" y="217487"/>
                  </a:lnTo>
                  <a:lnTo>
                    <a:pt x="1948785" y="218121"/>
                  </a:lnTo>
                  <a:lnTo>
                    <a:pt x="1968140" y="219388"/>
                  </a:lnTo>
                  <a:lnTo>
                    <a:pt x="1986860" y="220973"/>
                  </a:lnTo>
                  <a:lnTo>
                    <a:pt x="2005898" y="222874"/>
                  </a:lnTo>
                  <a:lnTo>
                    <a:pt x="2024301" y="225726"/>
                  </a:lnTo>
                  <a:lnTo>
                    <a:pt x="2043022" y="228578"/>
                  </a:lnTo>
                  <a:lnTo>
                    <a:pt x="2061425" y="231747"/>
                  </a:lnTo>
                  <a:lnTo>
                    <a:pt x="2079193" y="235550"/>
                  </a:lnTo>
                  <a:lnTo>
                    <a:pt x="2097279" y="239669"/>
                  </a:lnTo>
                  <a:lnTo>
                    <a:pt x="2114413" y="243789"/>
                  </a:lnTo>
                  <a:lnTo>
                    <a:pt x="2131865" y="248542"/>
                  </a:lnTo>
                  <a:lnTo>
                    <a:pt x="2148364" y="252979"/>
                  </a:lnTo>
                  <a:lnTo>
                    <a:pt x="2164546" y="258049"/>
                  </a:lnTo>
                  <a:lnTo>
                    <a:pt x="2181046" y="263119"/>
                  </a:lnTo>
                  <a:lnTo>
                    <a:pt x="2196593" y="268189"/>
                  </a:lnTo>
                  <a:lnTo>
                    <a:pt x="2211506" y="273893"/>
                  </a:lnTo>
                  <a:lnTo>
                    <a:pt x="2226419" y="278963"/>
                  </a:lnTo>
                  <a:lnTo>
                    <a:pt x="2240697" y="284667"/>
                  </a:lnTo>
                  <a:lnTo>
                    <a:pt x="2267668" y="295758"/>
                  </a:lnTo>
                  <a:lnTo>
                    <a:pt x="2292734" y="306216"/>
                  </a:lnTo>
                  <a:lnTo>
                    <a:pt x="2315579" y="316673"/>
                  </a:lnTo>
                  <a:lnTo>
                    <a:pt x="2335886" y="326496"/>
                  </a:lnTo>
                  <a:lnTo>
                    <a:pt x="2353338" y="335686"/>
                  </a:lnTo>
                  <a:lnTo>
                    <a:pt x="2368251" y="343608"/>
                  </a:lnTo>
                  <a:lnTo>
                    <a:pt x="2379991" y="349946"/>
                  </a:lnTo>
                  <a:lnTo>
                    <a:pt x="2388557" y="355016"/>
                  </a:lnTo>
                  <a:lnTo>
                    <a:pt x="2395538" y="359136"/>
                  </a:lnTo>
                  <a:lnTo>
                    <a:pt x="2386971" y="360403"/>
                  </a:lnTo>
                  <a:lnTo>
                    <a:pt x="2378721" y="361988"/>
                  </a:lnTo>
                  <a:lnTo>
                    <a:pt x="2370154" y="363572"/>
                  </a:lnTo>
                  <a:lnTo>
                    <a:pt x="2361587" y="365791"/>
                  </a:lnTo>
                  <a:lnTo>
                    <a:pt x="2353020" y="368009"/>
                  </a:lnTo>
                  <a:lnTo>
                    <a:pt x="2345088" y="370544"/>
                  </a:lnTo>
                  <a:lnTo>
                    <a:pt x="2336521" y="373079"/>
                  </a:lnTo>
                  <a:lnTo>
                    <a:pt x="2328271" y="375614"/>
                  </a:lnTo>
                  <a:lnTo>
                    <a:pt x="2320656" y="379100"/>
                  </a:lnTo>
                  <a:lnTo>
                    <a:pt x="2312406" y="382269"/>
                  </a:lnTo>
                  <a:lnTo>
                    <a:pt x="2304157" y="385755"/>
                  </a:lnTo>
                  <a:lnTo>
                    <a:pt x="2296541" y="389557"/>
                  </a:lnTo>
                  <a:lnTo>
                    <a:pt x="2280677" y="397162"/>
                  </a:lnTo>
                  <a:lnTo>
                    <a:pt x="2265446" y="405718"/>
                  </a:lnTo>
                  <a:lnTo>
                    <a:pt x="2250533" y="415225"/>
                  </a:lnTo>
                  <a:lnTo>
                    <a:pt x="2235303" y="425049"/>
                  </a:lnTo>
                  <a:lnTo>
                    <a:pt x="2220708" y="435189"/>
                  </a:lnTo>
                  <a:lnTo>
                    <a:pt x="2206429" y="446280"/>
                  </a:lnTo>
                  <a:lnTo>
                    <a:pt x="2192468" y="457688"/>
                  </a:lnTo>
                  <a:lnTo>
                    <a:pt x="2178825" y="469730"/>
                  </a:lnTo>
                  <a:lnTo>
                    <a:pt x="2164863" y="482088"/>
                  </a:lnTo>
                  <a:lnTo>
                    <a:pt x="2151854" y="495081"/>
                  </a:lnTo>
                  <a:lnTo>
                    <a:pt x="2138845" y="508390"/>
                  </a:lnTo>
                  <a:lnTo>
                    <a:pt x="2126153" y="521699"/>
                  </a:lnTo>
                  <a:lnTo>
                    <a:pt x="2113779" y="535325"/>
                  </a:lnTo>
                  <a:lnTo>
                    <a:pt x="2101721" y="549268"/>
                  </a:lnTo>
                  <a:lnTo>
                    <a:pt x="2089664" y="563528"/>
                  </a:lnTo>
                  <a:lnTo>
                    <a:pt x="2078242" y="578105"/>
                  </a:lnTo>
                  <a:lnTo>
                    <a:pt x="2066819" y="592682"/>
                  </a:lnTo>
                  <a:lnTo>
                    <a:pt x="2055714" y="607259"/>
                  </a:lnTo>
                  <a:lnTo>
                    <a:pt x="2044926" y="621519"/>
                  </a:lnTo>
                  <a:lnTo>
                    <a:pt x="2034455" y="636413"/>
                  </a:lnTo>
                  <a:lnTo>
                    <a:pt x="2024301" y="650989"/>
                  </a:lnTo>
                  <a:lnTo>
                    <a:pt x="2014782" y="665566"/>
                  </a:lnTo>
                  <a:lnTo>
                    <a:pt x="1995745" y="694403"/>
                  </a:lnTo>
                  <a:lnTo>
                    <a:pt x="1977976" y="722289"/>
                  </a:lnTo>
                  <a:lnTo>
                    <a:pt x="1972582" y="730845"/>
                  </a:lnTo>
                  <a:lnTo>
                    <a:pt x="1966553" y="739084"/>
                  </a:lnTo>
                  <a:lnTo>
                    <a:pt x="1960525" y="747006"/>
                  </a:lnTo>
                  <a:lnTo>
                    <a:pt x="1954179" y="755245"/>
                  </a:lnTo>
                  <a:lnTo>
                    <a:pt x="1947833" y="762534"/>
                  </a:lnTo>
                  <a:lnTo>
                    <a:pt x="1940852" y="770139"/>
                  </a:lnTo>
                  <a:lnTo>
                    <a:pt x="1933872" y="777111"/>
                  </a:lnTo>
                  <a:lnTo>
                    <a:pt x="1926257" y="784082"/>
                  </a:lnTo>
                  <a:lnTo>
                    <a:pt x="1918642" y="790737"/>
                  </a:lnTo>
                  <a:lnTo>
                    <a:pt x="1911027" y="797075"/>
                  </a:lnTo>
                  <a:lnTo>
                    <a:pt x="1902777" y="803412"/>
                  </a:lnTo>
                  <a:lnTo>
                    <a:pt x="1894527" y="809116"/>
                  </a:lnTo>
                  <a:lnTo>
                    <a:pt x="1886277" y="815137"/>
                  </a:lnTo>
                  <a:lnTo>
                    <a:pt x="1877710" y="820524"/>
                  </a:lnTo>
                  <a:lnTo>
                    <a:pt x="1868826" y="825911"/>
                  </a:lnTo>
                  <a:lnTo>
                    <a:pt x="1859625" y="830665"/>
                  </a:lnTo>
                  <a:lnTo>
                    <a:pt x="1850740" y="835735"/>
                  </a:lnTo>
                  <a:lnTo>
                    <a:pt x="1841539" y="839854"/>
                  </a:lnTo>
                  <a:lnTo>
                    <a:pt x="1832020" y="843974"/>
                  </a:lnTo>
                  <a:lnTo>
                    <a:pt x="1822501" y="848410"/>
                  </a:lnTo>
                  <a:lnTo>
                    <a:pt x="1812665" y="851896"/>
                  </a:lnTo>
                  <a:lnTo>
                    <a:pt x="1803146" y="855065"/>
                  </a:lnTo>
                  <a:lnTo>
                    <a:pt x="1793310" y="858551"/>
                  </a:lnTo>
                  <a:lnTo>
                    <a:pt x="1783473" y="861403"/>
                  </a:lnTo>
                  <a:lnTo>
                    <a:pt x="1773320" y="863938"/>
                  </a:lnTo>
                  <a:lnTo>
                    <a:pt x="1763166" y="866156"/>
                  </a:lnTo>
                  <a:lnTo>
                    <a:pt x="1753013" y="868374"/>
                  </a:lnTo>
                  <a:lnTo>
                    <a:pt x="1742542" y="870276"/>
                  </a:lnTo>
                  <a:lnTo>
                    <a:pt x="1732706" y="871860"/>
                  </a:lnTo>
                  <a:lnTo>
                    <a:pt x="1722235" y="873128"/>
                  </a:lnTo>
                  <a:lnTo>
                    <a:pt x="1711764" y="874078"/>
                  </a:lnTo>
                  <a:lnTo>
                    <a:pt x="1701611" y="874712"/>
                  </a:lnTo>
                  <a:lnTo>
                    <a:pt x="1548674" y="738450"/>
                  </a:lnTo>
                  <a:lnTo>
                    <a:pt x="1558510" y="722923"/>
                  </a:lnTo>
                  <a:lnTo>
                    <a:pt x="1568664" y="707079"/>
                  </a:lnTo>
                  <a:lnTo>
                    <a:pt x="1578500" y="691234"/>
                  </a:lnTo>
                  <a:lnTo>
                    <a:pt x="1589288" y="676024"/>
                  </a:lnTo>
                  <a:lnTo>
                    <a:pt x="1605470" y="653841"/>
                  </a:lnTo>
                  <a:lnTo>
                    <a:pt x="1622287" y="631976"/>
                  </a:lnTo>
                  <a:lnTo>
                    <a:pt x="1630854" y="621202"/>
                  </a:lnTo>
                  <a:lnTo>
                    <a:pt x="1639738" y="610745"/>
                  </a:lnTo>
                  <a:lnTo>
                    <a:pt x="1648305" y="600604"/>
                  </a:lnTo>
                  <a:lnTo>
                    <a:pt x="1657507" y="590147"/>
                  </a:lnTo>
                  <a:lnTo>
                    <a:pt x="1667026" y="580007"/>
                  </a:lnTo>
                  <a:lnTo>
                    <a:pt x="1676545" y="569866"/>
                  </a:lnTo>
                  <a:lnTo>
                    <a:pt x="1686063" y="560043"/>
                  </a:lnTo>
                  <a:lnTo>
                    <a:pt x="1695582" y="550219"/>
                  </a:lnTo>
                  <a:lnTo>
                    <a:pt x="1705418" y="540396"/>
                  </a:lnTo>
                  <a:lnTo>
                    <a:pt x="1715572" y="531523"/>
                  </a:lnTo>
                  <a:lnTo>
                    <a:pt x="1726043" y="522016"/>
                  </a:lnTo>
                  <a:lnTo>
                    <a:pt x="1736514" y="513143"/>
                  </a:lnTo>
                  <a:lnTo>
                    <a:pt x="1746984" y="503954"/>
                  </a:lnTo>
                  <a:lnTo>
                    <a:pt x="1757772" y="495714"/>
                  </a:lnTo>
                  <a:lnTo>
                    <a:pt x="1768878" y="487158"/>
                  </a:lnTo>
                  <a:lnTo>
                    <a:pt x="1779983" y="478919"/>
                  </a:lnTo>
                  <a:lnTo>
                    <a:pt x="1791089" y="470680"/>
                  </a:lnTo>
                  <a:lnTo>
                    <a:pt x="1802194" y="463075"/>
                  </a:lnTo>
                  <a:lnTo>
                    <a:pt x="1813934" y="455470"/>
                  </a:lnTo>
                  <a:lnTo>
                    <a:pt x="1825674" y="448498"/>
                  </a:lnTo>
                  <a:lnTo>
                    <a:pt x="1838048" y="441210"/>
                  </a:lnTo>
                  <a:lnTo>
                    <a:pt x="1850106" y="434238"/>
                  </a:lnTo>
                  <a:lnTo>
                    <a:pt x="1862163" y="427901"/>
                  </a:lnTo>
                  <a:lnTo>
                    <a:pt x="1874537" y="421563"/>
                  </a:lnTo>
                  <a:lnTo>
                    <a:pt x="1887229" y="415859"/>
                  </a:lnTo>
                  <a:lnTo>
                    <a:pt x="1899921" y="409838"/>
                  </a:lnTo>
                  <a:lnTo>
                    <a:pt x="1912613" y="404451"/>
                  </a:lnTo>
                  <a:lnTo>
                    <a:pt x="1925622" y="399381"/>
                  </a:lnTo>
                  <a:lnTo>
                    <a:pt x="1938631" y="394627"/>
                  </a:lnTo>
                  <a:lnTo>
                    <a:pt x="1951958" y="390191"/>
                  </a:lnTo>
                  <a:lnTo>
                    <a:pt x="1965284" y="385755"/>
                  </a:lnTo>
                  <a:lnTo>
                    <a:pt x="1978928" y="382269"/>
                  </a:lnTo>
                  <a:lnTo>
                    <a:pt x="1992572" y="378783"/>
                  </a:lnTo>
                  <a:lnTo>
                    <a:pt x="2006215" y="375297"/>
                  </a:lnTo>
                  <a:lnTo>
                    <a:pt x="2019859" y="372445"/>
                  </a:lnTo>
                  <a:lnTo>
                    <a:pt x="2033820" y="369910"/>
                  </a:lnTo>
                  <a:lnTo>
                    <a:pt x="2047781" y="368009"/>
                  </a:lnTo>
                  <a:lnTo>
                    <a:pt x="2062059" y="366107"/>
                  </a:lnTo>
                  <a:lnTo>
                    <a:pt x="2076021" y="364206"/>
                  </a:lnTo>
                  <a:lnTo>
                    <a:pt x="2089981" y="362938"/>
                  </a:lnTo>
                  <a:lnTo>
                    <a:pt x="2104260" y="362305"/>
                  </a:lnTo>
                  <a:lnTo>
                    <a:pt x="2118538" y="361671"/>
                  </a:lnTo>
                  <a:lnTo>
                    <a:pt x="2132817" y="361354"/>
                  </a:lnTo>
                  <a:lnTo>
                    <a:pt x="2147095" y="361671"/>
                  </a:lnTo>
                  <a:lnTo>
                    <a:pt x="2133134" y="359770"/>
                  </a:lnTo>
                  <a:lnTo>
                    <a:pt x="2118538" y="358502"/>
                  </a:lnTo>
                  <a:lnTo>
                    <a:pt x="2104260" y="357235"/>
                  </a:lnTo>
                  <a:lnTo>
                    <a:pt x="2089981" y="356601"/>
                  </a:lnTo>
                  <a:lnTo>
                    <a:pt x="2075703" y="355967"/>
                  </a:lnTo>
                  <a:lnTo>
                    <a:pt x="2061425" y="355967"/>
                  </a:lnTo>
                  <a:lnTo>
                    <a:pt x="2046829" y="355967"/>
                  </a:lnTo>
                  <a:lnTo>
                    <a:pt x="2032234" y="356601"/>
                  </a:lnTo>
                  <a:lnTo>
                    <a:pt x="2017955" y="357552"/>
                  </a:lnTo>
                  <a:lnTo>
                    <a:pt x="2003677" y="358819"/>
                  </a:lnTo>
                  <a:lnTo>
                    <a:pt x="1989081" y="360403"/>
                  </a:lnTo>
                  <a:lnTo>
                    <a:pt x="1974803" y="362305"/>
                  </a:lnTo>
                  <a:lnTo>
                    <a:pt x="1960525" y="364523"/>
                  </a:lnTo>
                  <a:lnTo>
                    <a:pt x="1946246" y="367375"/>
                  </a:lnTo>
                  <a:lnTo>
                    <a:pt x="1931968" y="370227"/>
                  </a:lnTo>
                  <a:lnTo>
                    <a:pt x="1917373" y="373713"/>
                  </a:lnTo>
                  <a:lnTo>
                    <a:pt x="1903411" y="377515"/>
                  </a:lnTo>
                  <a:lnTo>
                    <a:pt x="1889450" y="381318"/>
                  </a:lnTo>
                  <a:lnTo>
                    <a:pt x="1875489" y="385755"/>
                  </a:lnTo>
                  <a:lnTo>
                    <a:pt x="1861528" y="390508"/>
                  </a:lnTo>
                  <a:lnTo>
                    <a:pt x="1847567" y="395578"/>
                  </a:lnTo>
                  <a:lnTo>
                    <a:pt x="1833924" y="400965"/>
                  </a:lnTo>
                  <a:lnTo>
                    <a:pt x="1820280" y="406669"/>
                  </a:lnTo>
                  <a:lnTo>
                    <a:pt x="1806953" y="412690"/>
                  </a:lnTo>
                  <a:lnTo>
                    <a:pt x="1793627" y="418711"/>
                  </a:lnTo>
                  <a:lnTo>
                    <a:pt x="1780618" y="425366"/>
                  </a:lnTo>
                  <a:lnTo>
                    <a:pt x="1766974" y="432020"/>
                  </a:lnTo>
                  <a:lnTo>
                    <a:pt x="1754282" y="438992"/>
                  </a:lnTo>
                  <a:lnTo>
                    <a:pt x="1741273" y="446280"/>
                  </a:lnTo>
                  <a:lnTo>
                    <a:pt x="1728898" y="453885"/>
                  </a:lnTo>
                  <a:lnTo>
                    <a:pt x="1716207" y="461808"/>
                  </a:lnTo>
                  <a:lnTo>
                    <a:pt x="1703832" y="469730"/>
                  </a:lnTo>
                  <a:lnTo>
                    <a:pt x="1691775" y="478286"/>
                  </a:lnTo>
                  <a:lnTo>
                    <a:pt x="1679717" y="486842"/>
                  </a:lnTo>
                  <a:lnTo>
                    <a:pt x="1667660" y="495398"/>
                  </a:lnTo>
                  <a:lnTo>
                    <a:pt x="1655920" y="504270"/>
                  </a:lnTo>
                  <a:lnTo>
                    <a:pt x="1644180" y="513460"/>
                  </a:lnTo>
                  <a:lnTo>
                    <a:pt x="1632758" y="522967"/>
                  </a:lnTo>
                  <a:lnTo>
                    <a:pt x="1621335" y="532473"/>
                  </a:lnTo>
                  <a:lnTo>
                    <a:pt x="1610230" y="542297"/>
                  </a:lnTo>
                  <a:lnTo>
                    <a:pt x="1599124" y="551804"/>
                  </a:lnTo>
                  <a:lnTo>
                    <a:pt x="1588336" y="561944"/>
                  </a:lnTo>
                  <a:lnTo>
                    <a:pt x="1577548" y="572084"/>
                  </a:lnTo>
                  <a:lnTo>
                    <a:pt x="1566760" y="582542"/>
                  </a:lnTo>
                  <a:lnTo>
                    <a:pt x="1556606" y="592999"/>
                  </a:lnTo>
                  <a:lnTo>
                    <a:pt x="1546136" y="603773"/>
                  </a:lnTo>
                  <a:lnTo>
                    <a:pt x="1535982" y="614547"/>
                  </a:lnTo>
                  <a:lnTo>
                    <a:pt x="1526146" y="625638"/>
                  </a:lnTo>
                  <a:lnTo>
                    <a:pt x="1514406" y="638631"/>
                  </a:lnTo>
                  <a:lnTo>
                    <a:pt x="1503301" y="651623"/>
                  </a:lnTo>
                  <a:lnTo>
                    <a:pt x="1492195" y="664932"/>
                  </a:lnTo>
                  <a:lnTo>
                    <a:pt x="1481407" y="678559"/>
                  </a:lnTo>
                  <a:lnTo>
                    <a:pt x="1406525" y="612012"/>
                  </a:lnTo>
                  <a:lnTo>
                    <a:pt x="1407160" y="604407"/>
                  </a:lnTo>
                  <a:lnTo>
                    <a:pt x="1408112" y="596802"/>
                  </a:lnTo>
                  <a:lnTo>
                    <a:pt x="1409381" y="589196"/>
                  </a:lnTo>
                  <a:lnTo>
                    <a:pt x="1410967" y="581274"/>
                  </a:lnTo>
                  <a:lnTo>
                    <a:pt x="1412554" y="573352"/>
                  </a:lnTo>
                  <a:lnTo>
                    <a:pt x="1415092" y="565430"/>
                  </a:lnTo>
                  <a:lnTo>
                    <a:pt x="1417313" y="557191"/>
                  </a:lnTo>
                  <a:lnTo>
                    <a:pt x="1420169" y="548952"/>
                  </a:lnTo>
                  <a:lnTo>
                    <a:pt x="1423025" y="540396"/>
                  </a:lnTo>
                  <a:lnTo>
                    <a:pt x="1426198" y="532157"/>
                  </a:lnTo>
                  <a:lnTo>
                    <a:pt x="1430322" y="523601"/>
                  </a:lnTo>
                  <a:lnTo>
                    <a:pt x="1434130" y="514728"/>
                  </a:lnTo>
                  <a:lnTo>
                    <a:pt x="1438572" y="505855"/>
                  </a:lnTo>
                  <a:lnTo>
                    <a:pt x="1443332" y="497299"/>
                  </a:lnTo>
                  <a:lnTo>
                    <a:pt x="1448408" y="488109"/>
                  </a:lnTo>
                  <a:lnTo>
                    <a:pt x="1453802" y="478919"/>
                  </a:lnTo>
                  <a:lnTo>
                    <a:pt x="1461100" y="467195"/>
                  </a:lnTo>
                  <a:lnTo>
                    <a:pt x="1469033" y="455787"/>
                  </a:lnTo>
                  <a:lnTo>
                    <a:pt x="1476648" y="444696"/>
                  </a:lnTo>
                  <a:lnTo>
                    <a:pt x="1484263" y="433921"/>
                  </a:lnTo>
                  <a:lnTo>
                    <a:pt x="1492195" y="423464"/>
                  </a:lnTo>
                  <a:lnTo>
                    <a:pt x="1500128" y="413641"/>
                  </a:lnTo>
                  <a:lnTo>
                    <a:pt x="1508060" y="403817"/>
                  </a:lnTo>
                  <a:lnTo>
                    <a:pt x="1516310" y="393994"/>
                  </a:lnTo>
                  <a:lnTo>
                    <a:pt x="1524877" y="384804"/>
                  </a:lnTo>
                  <a:lnTo>
                    <a:pt x="1533127" y="375614"/>
                  </a:lnTo>
                  <a:lnTo>
                    <a:pt x="1541376" y="367375"/>
                  </a:lnTo>
                  <a:lnTo>
                    <a:pt x="1549943" y="358819"/>
                  </a:lnTo>
                  <a:lnTo>
                    <a:pt x="1558828" y="350580"/>
                  </a:lnTo>
                  <a:lnTo>
                    <a:pt x="1567077" y="342975"/>
                  </a:lnTo>
                  <a:lnTo>
                    <a:pt x="1575962" y="335369"/>
                  </a:lnTo>
                  <a:lnTo>
                    <a:pt x="1584846" y="328081"/>
                  </a:lnTo>
                  <a:lnTo>
                    <a:pt x="1594047" y="321109"/>
                  </a:lnTo>
                  <a:lnTo>
                    <a:pt x="1602932" y="314455"/>
                  </a:lnTo>
                  <a:lnTo>
                    <a:pt x="1611816" y="308117"/>
                  </a:lnTo>
                  <a:lnTo>
                    <a:pt x="1621018" y="301779"/>
                  </a:lnTo>
                  <a:lnTo>
                    <a:pt x="1630219" y="296075"/>
                  </a:lnTo>
                  <a:lnTo>
                    <a:pt x="1639421" y="290054"/>
                  </a:lnTo>
                  <a:lnTo>
                    <a:pt x="1648622" y="284667"/>
                  </a:lnTo>
                  <a:lnTo>
                    <a:pt x="1657824" y="279280"/>
                  </a:lnTo>
                  <a:lnTo>
                    <a:pt x="1667343" y="274527"/>
                  </a:lnTo>
                  <a:lnTo>
                    <a:pt x="1676862" y="269457"/>
                  </a:lnTo>
                  <a:lnTo>
                    <a:pt x="1686381" y="265337"/>
                  </a:lnTo>
                  <a:lnTo>
                    <a:pt x="1695582" y="261218"/>
                  </a:lnTo>
                  <a:lnTo>
                    <a:pt x="1705101" y="256781"/>
                  </a:lnTo>
                  <a:lnTo>
                    <a:pt x="1714937" y="252979"/>
                  </a:lnTo>
                  <a:lnTo>
                    <a:pt x="1724456" y="249493"/>
                  </a:lnTo>
                  <a:lnTo>
                    <a:pt x="1734292" y="246007"/>
                  </a:lnTo>
                  <a:lnTo>
                    <a:pt x="1743494" y="242838"/>
                  </a:lnTo>
                  <a:lnTo>
                    <a:pt x="1753330" y="239986"/>
                  </a:lnTo>
                  <a:lnTo>
                    <a:pt x="1763166" y="237134"/>
                  </a:lnTo>
                  <a:lnTo>
                    <a:pt x="1773003" y="234599"/>
                  </a:lnTo>
                  <a:lnTo>
                    <a:pt x="1792675" y="230163"/>
                  </a:lnTo>
                  <a:lnTo>
                    <a:pt x="1812030" y="226360"/>
                  </a:lnTo>
                  <a:lnTo>
                    <a:pt x="1831702" y="222874"/>
                  </a:lnTo>
                  <a:lnTo>
                    <a:pt x="1851375" y="220656"/>
                  </a:lnTo>
                  <a:lnTo>
                    <a:pt x="1870730" y="219072"/>
                  </a:lnTo>
                  <a:lnTo>
                    <a:pt x="1890402" y="217804"/>
                  </a:lnTo>
                  <a:lnTo>
                    <a:pt x="1910075" y="217487"/>
                  </a:lnTo>
                  <a:close/>
                  <a:moveTo>
                    <a:pt x="1112837" y="0"/>
                  </a:moveTo>
                  <a:lnTo>
                    <a:pt x="1116656" y="634"/>
                  </a:lnTo>
                  <a:lnTo>
                    <a:pt x="1128112" y="2854"/>
                  </a:lnTo>
                  <a:lnTo>
                    <a:pt x="1146570" y="6660"/>
                  </a:lnTo>
                  <a:lnTo>
                    <a:pt x="1157708" y="9197"/>
                  </a:lnTo>
                  <a:lnTo>
                    <a:pt x="1170119" y="12369"/>
                  </a:lnTo>
                  <a:lnTo>
                    <a:pt x="1183485" y="16175"/>
                  </a:lnTo>
                  <a:lnTo>
                    <a:pt x="1198124" y="20298"/>
                  </a:lnTo>
                  <a:lnTo>
                    <a:pt x="1213399" y="25372"/>
                  </a:lnTo>
                  <a:lnTo>
                    <a:pt x="1229629" y="30763"/>
                  </a:lnTo>
                  <a:lnTo>
                    <a:pt x="1246495" y="37106"/>
                  </a:lnTo>
                  <a:lnTo>
                    <a:pt x="1263998" y="43767"/>
                  </a:lnTo>
                  <a:lnTo>
                    <a:pt x="1281501" y="51378"/>
                  </a:lnTo>
                  <a:lnTo>
                    <a:pt x="1299640" y="59307"/>
                  </a:lnTo>
                  <a:lnTo>
                    <a:pt x="1317780" y="68504"/>
                  </a:lnTo>
                  <a:lnTo>
                    <a:pt x="1336237" y="78653"/>
                  </a:lnTo>
                  <a:lnTo>
                    <a:pt x="1345148" y="84045"/>
                  </a:lnTo>
                  <a:lnTo>
                    <a:pt x="1354058" y="89436"/>
                  </a:lnTo>
                  <a:lnTo>
                    <a:pt x="1363287" y="95462"/>
                  </a:lnTo>
                  <a:lnTo>
                    <a:pt x="1372198" y="101171"/>
                  </a:lnTo>
                  <a:lnTo>
                    <a:pt x="1381108" y="107514"/>
                  </a:lnTo>
                  <a:lnTo>
                    <a:pt x="1389701" y="113540"/>
                  </a:lnTo>
                  <a:lnTo>
                    <a:pt x="1398293" y="120517"/>
                  </a:lnTo>
                  <a:lnTo>
                    <a:pt x="1406886" y="127177"/>
                  </a:lnTo>
                  <a:lnTo>
                    <a:pt x="1415160" y="134471"/>
                  </a:lnTo>
                  <a:lnTo>
                    <a:pt x="1423116" y="141449"/>
                  </a:lnTo>
                  <a:lnTo>
                    <a:pt x="1431390" y="149377"/>
                  </a:lnTo>
                  <a:lnTo>
                    <a:pt x="1439346" y="157306"/>
                  </a:lnTo>
                  <a:lnTo>
                    <a:pt x="1446665" y="165552"/>
                  </a:lnTo>
                  <a:lnTo>
                    <a:pt x="1454303" y="173798"/>
                  </a:lnTo>
                  <a:lnTo>
                    <a:pt x="1461304" y="182361"/>
                  </a:lnTo>
                  <a:lnTo>
                    <a:pt x="1468305" y="191241"/>
                  </a:lnTo>
                  <a:lnTo>
                    <a:pt x="1474988" y="200756"/>
                  </a:lnTo>
                  <a:lnTo>
                    <a:pt x="1481034" y="209953"/>
                  </a:lnTo>
                  <a:lnTo>
                    <a:pt x="1487399" y="219785"/>
                  </a:lnTo>
                  <a:lnTo>
                    <a:pt x="1492809" y="229616"/>
                  </a:lnTo>
                  <a:lnTo>
                    <a:pt x="1498537" y="240082"/>
                  </a:lnTo>
                  <a:lnTo>
                    <a:pt x="1503311" y="250865"/>
                  </a:lnTo>
                  <a:lnTo>
                    <a:pt x="1508084" y="261648"/>
                  </a:lnTo>
                  <a:lnTo>
                    <a:pt x="1512540" y="273066"/>
                  </a:lnTo>
                  <a:lnTo>
                    <a:pt x="1516358" y="284483"/>
                  </a:lnTo>
                  <a:lnTo>
                    <a:pt x="1519859" y="296218"/>
                  </a:lnTo>
                  <a:lnTo>
                    <a:pt x="1523041" y="308269"/>
                  </a:lnTo>
                  <a:lnTo>
                    <a:pt x="1525587" y="320955"/>
                  </a:lnTo>
                  <a:lnTo>
                    <a:pt x="1512540" y="333641"/>
                  </a:lnTo>
                  <a:lnTo>
                    <a:pt x="1499492" y="346645"/>
                  </a:lnTo>
                  <a:lnTo>
                    <a:pt x="1486763" y="360599"/>
                  </a:lnTo>
                  <a:lnTo>
                    <a:pt x="1474351" y="374554"/>
                  </a:lnTo>
                  <a:lnTo>
                    <a:pt x="1462259" y="389777"/>
                  </a:lnTo>
                  <a:lnTo>
                    <a:pt x="1450484" y="405000"/>
                  </a:lnTo>
                  <a:lnTo>
                    <a:pt x="1439027" y="420540"/>
                  </a:lnTo>
                  <a:lnTo>
                    <a:pt x="1427889" y="437032"/>
                  </a:lnTo>
                  <a:lnTo>
                    <a:pt x="1426616" y="424346"/>
                  </a:lnTo>
                  <a:lnTo>
                    <a:pt x="1424389" y="411343"/>
                  </a:lnTo>
                  <a:lnTo>
                    <a:pt x="1422479" y="398340"/>
                  </a:lnTo>
                  <a:lnTo>
                    <a:pt x="1420252" y="385654"/>
                  </a:lnTo>
                  <a:lnTo>
                    <a:pt x="1417706" y="373285"/>
                  </a:lnTo>
                  <a:lnTo>
                    <a:pt x="1414842" y="360599"/>
                  </a:lnTo>
                  <a:lnTo>
                    <a:pt x="1411341" y="348230"/>
                  </a:lnTo>
                  <a:lnTo>
                    <a:pt x="1408159" y="335544"/>
                  </a:lnTo>
                  <a:lnTo>
                    <a:pt x="1402112" y="317467"/>
                  </a:lnTo>
                  <a:lnTo>
                    <a:pt x="1396065" y="299706"/>
                  </a:lnTo>
                  <a:lnTo>
                    <a:pt x="1388746" y="281946"/>
                  </a:lnTo>
                  <a:lnTo>
                    <a:pt x="1384927" y="273700"/>
                  </a:lnTo>
                  <a:lnTo>
                    <a:pt x="1381108" y="265137"/>
                  </a:lnTo>
                  <a:lnTo>
                    <a:pt x="1376653" y="256574"/>
                  </a:lnTo>
                  <a:lnTo>
                    <a:pt x="1372516" y="248328"/>
                  </a:lnTo>
                  <a:lnTo>
                    <a:pt x="1368061" y="240082"/>
                  </a:lnTo>
                  <a:lnTo>
                    <a:pt x="1363287" y="231836"/>
                  </a:lnTo>
                  <a:lnTo>
                    <a:pt x="1358514" y="223591"/>
                  </a:lnTo>
                  <a:lnTo>
                    <a:pt x="1353104" y="215979"/>
                  </a:lnTo>
                  <a:lnTo>
                    <a:pt x="1348012" y="208050"/>
                  </a:lnTo>
                  <a:lnTo>
                    <a:pt x="1342284" y="200121"/>
                  </a:lnTo>
                  <a:lnTo>
                    <a:pt x="1336874" y="192827"/>
                  </a:lnTo>
                  <a:lnTo>
                    <a:pt x="1330827" y="185215"/>
                  </a:lnTo>
                  <a:lnTo>
                    <a:pt x="1325099" y="178238"/>
                  </a:lnTo>
                  <a:lnTo>
                    <a:pt x="1319053" y="171261"/>
                  </a:lnTo>
                  <a:lnTo>
                    <a:pt x="1312688" y="164284"/>
                  </a:lnTo>
                  <a:lnTo>
                    <a:pt x="1306323" y="157623"/>
                  </a:lnTo>
                  <a:lnTo>
                    <a:pt x="1299640" y="150963"/>
                  </a:lnTo>
                  <a:lnTo>
                    <a:pt x="1292957" y="144620"/>
                  </a:lnTo>
                  <a:lnTo>
                    <a:pt x="1286274" y="138277"/>
                  </a:lnTo>
                  <a:lnTo>
                    <a:pt x="1278955" y="132251"/>
                  </a:lnTo>
                  <a:lnTo>
                    <a:pt x="1271636" y="126225"/>
                  </a:lnTo>
                  <a:lnTo>
                    <a:pt x="1264635" y="120834"/>
                  </a:lnTo>
                  <a:lnTo>
                    <a:pt x="1257315" y="115125"/>
                  </a:lnTo>
                  <a:lnTo>
                    <a:pt x="1249996" y="110051"/>
                  </a:lnTo>
                  <a:lnTo>
                    <a:pt x="1242040" y="104659"/>
                  </a:lnTo>
                  <a:lnTo>
                    <a:pt x="1234402" y="99902"/>
                  </a:lnTo>
                  <a:lnTo>
                    <a:pt x="1241403" y="105611"/>
                  </a:lnTo>
                  <a:lnTo>
                    <a:pt x="1248086" y="111637"/>
                  </a:lnTo>
                  <a:lnTo>
                    <a:pt x="1255088" y="117663"/>
                  </a:lnTo>
                  <a:lnTo>
                    <a:pt x="1262089" y="124006"/>
                  </a:lnTo>
                  <a:lnTo>
                    <a:pt x="1268135" y="130666"/>
                  </a:lnTo>
                  <a:lnTo>
                    <a:pt x="1274818" y="137009"/>
                  </a:lnTo>
                  <a:lnTo>
                    <a:pt x="1280546" y="143986"/>
                  </a:lnTo>
                  <a:lnTo>
                    <a:pt x="1286911" y="150646"/>
                  </a:lnTo>
                  <a:lnTo>
                    <a:pt x="1292321" y="157623"/>
                  </a:lnTo>
                  <a:lnTo>
                    <a:pt x="1298367" y="164601"/>
                  </a:lnTo>
                  <a:lnTo>
                    <a:pt x="1303459" y="171895"/>
                  </a:lnTo>
                  <a:lnTo>
                    <a:pt x="1308869" y="179190"/>
                  </a:lnTo>
                  <a:lnTo>
                    <a:pt x="1313961" y="186484"/>
                  </a:lnTo>
                  <a:lnTo>
                    <a:pt x="1318734" y="194095"/>
                  </a:lnTo>
                  <a:lnTo>
                    <a:pt x="1323508" y="202024"/>
                  </a:lnTo>
                  <a:lnTo>
                    <a:pt x="1327963" y="209636"/>
                  </a:lnTo>
                  <a:lnTo>
                    <a:pt x="1332418" y="217565"/>
                  </a:lnTo>
                  <a:lnTo>
                    <a:pt x="1336237" y="225493"/>
                  </a:lnTo>
                  <a:lnTo>
                    <a:pt x="1340056" y="233422"/>
                  </a:lnTo>
                  <a:lnTo>
                    <a:pt x="1344193" y="241668"/>
                  </a:lnTo>
                  <a:lnTo>
                    <a:pt x="1347376" y="249914"/>
                  </a:lnTo>
                  <a:lnTo>
                    <a:pt x="1350558" y="257843"/>
                  </a:lnTo>
                  <a:lnTo>
                    <a:pt x="1356923" y="274969"/>
                  </a:lnTo>
                  <a:lnTo>
                    <a:pt x="1362333" y="291778"/>
                  </a:lnTo>
                  <a:lnTo>
                    <a:pt x="1366788" y="308904"/>
                  </a:lnTo>
                  <a:lnTo>
                    <a:pt x="1370925" y="326030"/>
                  </a:lnTo>
                  <a:lnTo>
                    <a:pt x="1374107" y="343790"/>
                  </a:lnTo>
                  <a:lnTo>
                    <a:pt x="1376653" y="360916"/>
                  </a:lnTo>
                  <a:lnTo>
                    <a:pt x="1378562" y="378677"/>
                  </a:lnTo>
                  <a:lnTo>
                    <a:pt x="1380472" y="396120"/>
                  </a:lnTo>
                  <a:lnTo>
                    <a:pt x="1381108" y="413880"/>
                  </a:lnTo>
                  <a:lnTo>
                    <a:pt x="1381427" y="431641"/>
                  </a:lnTo>
                  <a:lnTo>
                    <a:pt x="1381108" y="449401"/>
                  </a:lnTo>
                  <a:lnTo>
                    <a:pt x="1380472" y="466844"/>
                  </a:lnTo>
                  <a:lnTo>
                    <a:pt x="1378881" y="484605"/>
                  </a:lnTo>
                  <a:lnTo>
                    <a:pt x="1377290" y="502048"/>
                  </a:lnTo>
                  <a:lnTo>
                    <a:pt x="1375380" y="519491"/>
                  </a:lnTo>
                  <a:lnTo>
                    <a:pt x="1372516" y="536934"/>
                  </a:lnTo>
                  <a:lnTo>
                    <a:pt x="1369652" y="554378"/>
                  </a:lnTo>
                  <a:lnTo>
                    <a:pt x="1367106" y="564843"/>
                  </a:lnTo>
                  <a:lnTo>
                    <a:pt x="1364878" y="574675"/>
                  </a:lnTo>
                  <a:lnTo>
                    <a:pt x="1334646" y="547717"/>
                  </a:lnTo>
                  <a:lnTo>
                    <a:pt x="1168210" y="399609"/>
                  </a:lnTo>
                  <a:lnTo>
                    <a:pt x="1166618" y="387557"/>
                  </a:lnTo>
                  <a:lnTo>
                    <a:pt x="1166300" y="375188"/>
                  </a:lnTo>
                  <a:lnTo>
                    <a:pt x="1166618" y="369479"/>
                  </a:lnTo>
                  <a:lnTo>
                    <a:pt x="1166937" y="363136"/>
                  </a:lnTo>
                  <a:lnTo>
                    <a:pt x="1167573" y="357110"/>
                  </a:lnTo>
                  <a:lnTo>
                    <a:pt x="1168528" y="350767"/>
                  </a:lnTo>
                  <a:lnTo>
                    <a:pt x="1171074" y="330153"/>
                  </a:lnTo>
                  <a:lnTo>
                    <a:pt x="1173620" y="308269"/>
                  </a:lnTo>
                  <a:lnTo>
                    <a:pt x="1175847" y="285435"/>
                  </a:lnTo>
                  <a:lnTo>
                    <a:pt x="1177438" y="262283"/>
                  </a:lnTo>
                  <a:lnTo>
                    <a:pt x="1178393" y="238814"/>
                  </a:lnTo>
                  <a:lnTo>
                    <a:pt x="1178711" y="227079"/>
                  </a:lnTo>
                  <a:lnTo>
                    <a:pt x="1178711" y="215027"/>
                  </a:lnTo>
                  <a:lnTo>
                    <a:pt x="1178393" y="203293"/>
                  </a:lnTo>
                  <a:lnTo>
                    <a:pt x="1178075" y="191241"/>
                  </a:lnTo>
                  <a:lnTo>
                    <a:pt x="1177438" y="179507"/>
                  </a:lnTo>
                  <a:lnTo>
                    <a:pt x="1176484" y="167772"/>
                  </a:lnTo>
                  <a:lnTo>
                    <a:pt x="1175211" y="155720"/>
                  </a:lnTo>
                  <a:lnTo>
                    <a:pt x="1173938" y="144303"/>
                  </a:lnTo>
                  <a:lnTo>
                    <a:pt x="1172028" y="132568"/>
                  </a:lnTo>
                  <a:lnTo>
                    <a:pt x="1169801" y="121151"/>
                  </a:lnTo>
                  <a:lnTo>
                    <a:pt x="1167573" y="109734"/>
                  </a:lnTo>
                  <a:lnTo>
                    <a:pt x="1164391" y="98633"/>
                  </a:lnTo>
                  <a:lnTo>
                    <a:pt x="1161208" y="87533"/>
                  </a:lnTo>
                  <a:lnTo>
                    <a:pt x="1157708" y="76750"/>
                  </a:lnTo>
                  <a:lnTo>
                    <a:pt x="1153571" y="66284"/>
                  </a:lnTo>
                  <a:lnTo>
                    <a:pt x="1149115" y="55818"/>
                  </a:lnTo>
                  <a:lnTo>
                    <a:pt x="1144342" y="45670"/>
                  </a:lnTo>
                  <a:lnTo>
                    <a:pt x="1138932" y="35838"/>
                  </a:lnTo>
                  <a:lnTo>
                    <a:pt x="1133204" y="26641"/>
                  </a:lnTo>
                  <a:lnTo>
                    <a:pt x="1126839" y="17443"/>
                  </a:lnTo>
                  <a:lnTo>
                    <a:pt x="1119838" y="8563"/>
                  </a:lnTo>
                  <a:lnTo>
                    <a:pt x="1112837"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6034"/>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62268" y="1753216"/>
            <a:ext cx="2646879" cy="461665"/>
          </a:xfrm>
          <a:prstGeom prst="rect">
            <a:avLst/>
          </a:prstGeom>
        </p:spPr>
        <p:txBody>
          <a:bodyPr wrap="none">
            <a:spAutoFit/>
          </a:bodyPr>
          <a:lstStyle/>
          <a:p>
            <a:pPr algn="ctr">
              <a:spcBef>
                <a:spcPct val="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图像自动标注简介</a:t>
            </a:r>
          </a:p>
        </p:txBody>
      </p:sp>
      <p:sp>
        <p:nvSpPr>
          <p:cNvPr id="325" name="矩形 324"/>
          <p:cNvSpPr/>
          <p:nvPr/>
        </p:nvSpPr>
        <p:spPr>
          <a:xfrm>
            <a:off x="1267018" y="2788301"/>
            <a:ext cx="1723550" cy="461665"/>
          </a:xfrm>
          <a:prstGeom prst="rect">
            <a:avLst/>
          </a:prstGeom>
        </p:spPr>
        <p:txBody>
          <a:bodyPr wrap="none">
            <a:spAutoFit/>
          </a:bodyPr>
          <a:lstStyle/>
          <a:p>
            <a:pPr algn="ctr">
              <a:spcBef>
                <a:spcPct val="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原论文方法</a:t>
            </a:r>
          </a:p>
        </p:txBody>
      </p:sp>
      <p:sp>
        <p:nvSpPr>
          <p:cNvPr id="326" name="矩形 325"/>
          <p:cNvSpPr/>
          <p:nvPr/>
        </p:nvSpPr>
        <p:spPr>
          <a:xfrm>
            <a:off x="6575786" y="1600478"/>
            <a:ext cx="1415773" cy="461665"/>
          </a:xfrm>
          <a:prstGeom prst="rect">
            <a:avLst/>
          </a:prstGeom>
        </p:spPr>
        <p:txBody>
          <a:bodyPr wrap="none">
            <a:spAutoFit/>
          </a:bodyPr>
          <a:lstStyle/>
          <a:p>
            <a:pPr algn="ctr">
              <a:spcBef>
                <a:spcPct val="0"/>
              </a:spcBef>
              <a:buFont typeface="Arial" panose="020B0604020202020204" pitchFamily="34" charset="0"/>
              <a:buNone/>
            </a:pPr>
            <a:r>
              <a:rPr lang="zh-CN" altLang="en-US" sz="2400" b="1" dirty="0">
                <a:solidFill>
                  <a:schemeClr val="accent5">
                    <a:lumMod val="50000"/>
                  </a:schemeClr>
                </a:solidFill>
                <a:latin typeface="微软雅黑" panose="020B0503020204020204" pitchFamily="34" charset="-122"/>
                <a:ea typeface="微软雅黑" panose="020B0503020204020204" pitchFamily="34" charset="-122"/>
                <a:cs typeface="Arial" panose="020B0604020202020204" pitchFamily="34" charset="0"/>
              </a:rPr>
              <a:t>改进方法</a:t>
            </a:r>
          </a:p>
        </p:txBody>
      </p:sp>
      <p:sp>
        <p:nvSpPr>
          <p:cNvPr id="327" name="矩形 326"/>
          <p:cNvSpPr/>
          <p:nvPr/>
        </p:nvSpPr>
        <p:spPr>
          <a:xfrm>
            <a:off x="6253328" y="2782569"/>
            <a:ext cx="1415773" cy="461665"/>
          </a:xfrm>
          <a:prstGeom prst="rect">
            <a:avLst/>
          </a:prstGeom>
        </p:spPr>
        <p:txBody>
          <a:bodyPr wrap="none">
            <a:spAutoFit/>
          </a:bodyPr>
          <a:lstStyle/>
          <a:p>
            <a:pPr algn="ctr">
              <a:spcBef>
                <a:spcPct val="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实验结果</a:t>
            </a:r>
          </a:p>
        </p:txBody>
      </p:sp>
    </p:spTree>
  </p:cSld>
  <p:clrMapOvr>
    <a:masterClrMapping/>
  </p:clrMapOvr>
  <p:transition advClick="0"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wipe(down)">
                                      <p:cBhvr>
                                        <p:cTn id="7" dur="580">
                                          <p:stCondLst>
                                            <p:cond delay="0"/>
                                          </p:stCondLst>
                                        </p:cTn>
                                        <p:tgtEl>
                                          <p:spTgt spid="324"/>
                                        </p:tgtEl>
                                      </p:cBhvr>
                                    </p:animEffect>
                                    <p:anim calcmode="lin" valueType="num">
                                      <p:cBhvr>
                                        <p:cTn id="8" dur="1822" tmFilter="0,0; 0.14,0.36; 0.43,0.73; 0.71,0.91; 1.0,1.0">
                                          <p:stCondLst>
                                            <p:cond delay="0"/>
                                          </p:stCondLst>
                                        </p:cTn>
                                        <p:tgtEl>
                                          <p:spTgt spid="3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4"/>
                                        </p:tgtEl>
                                        <p:attrNameLst>
                                          <p:attrName>ppt_y</p:attrName>
                                        </p:attrNameLst>
                                      </p:cBhvr>
                                      <p:tavLst>
                                        <p:tav tm="0" fmla="#ppt_y-sin(pi*$)/81">
                                          <p:val>
                                            <p:fltVal val="0"/>
                                          </p:val>
                                        </p:tav>
                                        <p:tav tm="100000">
                                          <p:val>
                                            <p:fltVal val="1"/>
                                          </p:val>
                                        </p:tav>
                                      </p:tavLst>
                                    </p:anim>
                                    <p:animScale>
                                      <p:cBhvr>
                                        <p:cTn id="13" dur="26">
                                          <p:stCondLst>
                                            <p:cond delay="650"/>
                                          </p:stCondLst>
                                        </p:cTn>
                                        <p:tgtEl>
                                          <p:spTgt spid="324"/>
                                        </p:tgtEl>
                                      </p:cBhvr>
                                      <p:to x="100000" y="60000"/>
                                    </p:animScale>
                                    <p:animScale>
                                      <p:cBhvr>
                                        <p:cTn id="14" dur="166" decel="50000">
                                          <p:stCondLst>
                                            <p:cond delay="676"/>
                                          </p:stCondLst>
                                        </p:cTn>
                                        <p:tgtEl>
                                          <p:spTgt spid="324"/>
                                        </p:tgtEl>
                                      </p:cBhvr>
                                      <p:to x="100000" y="100000"/>
                                    </p:animScale>
                                    <p:animScale>
                                      <p:cBhvr>
                                        <p:cTn id="15" dur="26">
                                          <p:stCondLst>
                                            <p:cond delay="1312"/>
                                          </p:stCondLst>
                                        </p:cTn>
                                        <p:tgtEl>
                                          <p:spTgt spid="324"/>
                                        </p:tgtEl>
                                      </p:cBhvr>
                                      <p:to x="100000" y="80000"/>
                                    </p:animScale>
                                    <p:animScale>
                                      <p:cBhvr>
                                        <p:cTn id="16" dur="166" decel="50000">
                                          <p:stCondLst>
                                            <p:cond delay="1338"/>
                                          </p:stCondLst>
                                        </p:cTn>
                                        <p:tgtEl>
                                          <p:spTgt spid="324"/>
                                        </p:tgtEl>
                                      </p:cBhvr>
                                      <p:to x="100000" y="100000"/>
                                    </p:animScale>
                                    <p:animScale>
                                      <p:cBhvr>
                                        <p:cTn id="17" dur="26">
                                          <p:stCondLst>
                                            <p:cond delay="1642"/>
                                          </p:stCondLst>
                                        </p:cTn>
                                        <p:tgtEl>
                                          <p:spTgt spid="324"/>
                                        </p:tgtEl>
                                      </p:cBhvr>
                                      <p:to x="100000" y="90000"/>
                                    </p:animScale>
                                    <p:animScale>
                                      <p:cBhvr>
                                        <p:cTn id="18" dur="166" decel="50000">
                                          <p:stCondLst>
                                            <p:cond delay="1668"/>
                                          </p:stCondLst>
                                        </p:cTn>
                                        <p:tgtEl>
                                          <p:spTgt spid="324"/>
                                        </p:tgtEl>
                                      </p:cBhvr>
                                      <p:to x="100000" y="100000"/>
                                    </p:animScale>
                                    <p:animScale>
                                      <p:cBhvr>
                                        <p:cTn id="19" dur="26">
                                          <p:stCondLst>
                                            <p:cond delay="1808"/>
                                          </p:stCondLst>
                                        </p:cTn>
                                        <p:tgtEl>
                                          <p:spTgt spid="324"/>
                                        </p:tgtEl>
                                      </p:cBhvr>
                                      <p:to x="100000" y="95000"/>
                                    </p:animScale>
                                    <p:animScale>
                                      <p:cBhvr>
                                        <p:cTn id="20" dur="166" decel="50000">
                                          <p:stCondLst>
                                            <p:cond delay="1834"/>
                                          </p:stCondLst>
                                        </p:cTn>
                                        <p:tgtEl>
                                          <p:spTgt spid="32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25"/>
                                        </p:tgtEl>
                                        <p:attrNameLst>
                                          <p:attrName>style.visibility</p:attrName>
                                        </p:attrNameLst>
                                      </p:cBhvr>
                                      <p:to>
                                        <p:strVal val="visible"/>
                                      </p:to>
                                    </p:set>
                                    <p:animEffect transition="in" filter="wipe(down)">
                                      <p:cBhvr>
                                        <p:cTn id="25" dur="580">
                                          <p:stCondLst>
                                            <p:cond delay="0"/>
                                          </p:stCondLst>
                                        </p:cTn>
                                        <p:tgtEl>
                                          <p:spTgt spid="325"/>
                                        </p:tgtEl>
                                      </p:cBhvr>
                                    </p:animEffect>
                                    <p:anim calcmode="lin" valueType="num">
                                      <p:cBhvr>
                                        <p:cTn id="26" dur="1822" tmFilter="0,0; 0.14,0.36; 0.43,0.73; 0.71,0.91; 1.0,1.0">
                                          <p:stCondLst>
                                            <p:cond delay="0"/>
                                          </p:stCondLst>
                                        </p:cTn>
                                        <p:tgtEl>
                                          <p:spTgt spid="32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2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2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2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25"/>
                                        </p:tgtEl>
                                        <p:attrNameLst>
                                          <p:attrName>ppt_y</p:attrName>
                                        </p:attrNameLst>
                                      </p:cBhvr>
                                      <p:tavLst>
                                        <p:tav tm="0" fmla="#ppt_y-sin(pi*$)/81">
                                          <p:val>
                                            <p:fltVal val="0"/>
                                          </p:val>
                                        </p:tav>
                                        <p:tav tm="100000">
                                          <p:val>
                                            <p:fltVal val="1"/>
                                          </p:val>
                                        </p:tav>
                                      </p:tavLst>
                                    </p:anim>
                                    <p:animScale>
                                      <p:cBhvr>
                                        <p:cTn id="31" dur="26">
                                          <p:stCondLst>
                                            <p:cond delay="650"/>
                                          </p:stCondLst>
                                        </p:cTn>
                                        <p:tgtEl>
                                          <p:spTgt spid="325"/>
                                        </p:tgtEl>
                                      </p:cBhvr>
                                      <p:to x="100000" y="60000"/>
                                    </p:animScale>
                                    <p:animScale>
                                      <p:cBhvr>
                                        <p:cTn id="32" dur="166" decel="50000">
                                          <p:stCondLst>
                                            <p:cond delay="676"/>
                                          </p:stCondLst>
                                        </p:cTn>
                                        <p:tgtEl>
                                          <p:spTgt spid="325"/>
                                        </p:tgtEl>
                                      </p:cBhvr>
                                      <p:to x="100000" y="100000"/>
                                    </p:animScale>
                                    <p:animScale>
                                      <p:cBhvr>
                                        <p:cTn id="33" dur="26">
                                          <p:stCondLst>
                                            <p:cond delay="1312"/>
                                          </p:stCondLst>
                                        </p:cTn>
                                        <p:tgtEl>
                                          <p:spTgt spid="325"/>
                                        </p:tgtEl>
                                      </p:cBhvr>
                                      <p:to x="100000" y="80000"/>
                                    </p:animScale>
                                    <p:animScale>
                                      <p:cBhvr>
                                        <p:cTn id="34" dur="166" decel="50000">
                                          <p:stCondLst>
                                            <p:cond delay="1338"/>
                                          </p:stCondLst>
                                        </p:cTn>
                                        <p:tgtEl>
                                          <p:spTgt spid="325"/>
                                        </p:tgtEl>
                                      </p:cBhvr>
                                      <p:to x="100000" y="100000"/>
                                    </p:animScale>
                                    <p:animScale>
                                      <p:cBhvr>
                                        <p:cTn id="35" dur="26">
                                          <p:stCondLst>
                                            <p:cond delay="1642"/>
                                          </p:stCondLst>
                                        </p:cTn>
                                        <p:tgtEl>
                                          <p:spTgt spid="325"/>
                                        </p:tgtEl>
                                      </p:cBhvr>
                                      <p:to x="100000" y="90000"/>
                                    </p:animScale>
                                    <p:animScale>
                                      <p:cBhvr>
                                        <p:cTn id="36" dur="166" decel="50000">
                                          <p:stCondLst>
                                            <p:cond delay="1668"/>
                                          </p:stCondLst>
                                        </p:cTn>
                                        <p:tgtEl>
                                          <p:spTgt spid="325"/>
                                        </p:tgtEl>
                                      </p:cBhvr>
                                      <p:to x="100000" y="100000"/>
                                    </p:animScale>
                                    <p:animScale>
                                      <p:cBhvr>
                                        <p:cTn id="37" dur="26">
                                          <p:stCondLst>
                                            <p:cond delay="1808"/>
                                          </p:stCondLst>
                                        </p:cTn>
                                        <p:tgtEl>
                                          <p:spTgt spid="325"/>
                                        </p:tgtEl>
                                      </p:cBhvr>
                                      <p:to x="100000" y="95000"/>
                                    </p:animScale>
                                    <p:animScale>
                                      <p:cBhvr>
                                        <p:cTn id="38" dur="166" decel="50000">
                                          <p:stCondLst>
                                            <p:cond delay="1834"/>
                                          </p:stCondLst>
                                        </p:cTn>
                                        <p:tgtEl>
                                          <p:spTgt spid="32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26"/>
                                        </p:tgtEl>
                                        <p:attrNameLst>
                                          <p:attrName>style.visibility</p:attrName>
                                        </p:attrNameLst>
                                      </p:cBhvr>
                                      <p:to>
                                        <p:strVal val="visible"/>
                                      </p:to>
                                    </p:set>
                                    <p:animEffect transition="in" filter="wipe(down)">
                                      <p:cBhvr>
                                        <p:cTn id="43" dur="580">
                                          <p:stCondLst>
                                            <p:cond delay="0"/>
                                          </p:stCondLst>
                                        </p:cTn>
                                        <p:tgtEl>
                                          <p:spTgt spid="326"/>
                                        </p:tgtEl>
                                      </p:cBhvr>
                                    </p:animEffect>
                                    <p:anim calcmode="lin" valueType="num">
                                      <p:cBhvr>
                                        <p:cTn id="44" dur="1822" tmFilter="0,0; 0.14,0.36; 0.43,0.73; 0.71,0.91; 1.0,1.0">
                                          <p:stCondLst>
                                            <p:cond delay="0"/>
                                          </p:stCondLst>
                                        </p:cTn>
                                        <p:tgtEl>
                                          <p:spTgt spid="32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6"/>
                                        </p:tgtEl>
                                        <p:attrNameLst>
                                          <p:attrName>ppt_y</p:attrName>
                                        </p:attrNameLst>
                                      </p:cBhvr>
                                      <p:tavLst>
                                        <p:tav tm="0" fmla="#ppt_y-sin(pi*$)/81">
                                          <p:val>
                                            <p:fltVal val="0"/>
                                          </p:val>
                                        </p:tav>
                                        <p:tav tm="100000">
                                          <p:val>
                                            <p:fltVal val="1"/>
                                          </p:val>
                                        </p:tav>
                                      </p:tavLst>
                                    </p:anim>
                                    <p:animScale>
                                      <p:cBhvr>
                                        <p:cTn id="49" dur="26">
                                          <p:stCondLst>
                                            <p:cond delay="650"/>
                                          </p:stCondLst>
                                        </p:cTn>
                                        <p:tgtEl>
                                          <p:spTgt spid="326"/>
                                        </p:tgtEl>
                                      </p:cBhvr>
                                      <p:to x="100000" y="60000"/>
                                    </p:animScale>
                                    <p:animScale>
                                      <p:cBhvr>
                                        <p:cTn id="50" dur="166" decel="50000">
                                          <p:stCondLst>
                                            <p:cond delay="676"/>
                                          </p:stCondLst>
                                        </p:cTn>
                                        <p:tgtEl>
                                          <p:spTgt spid="326"/>
                                        </p:tgtEl>
                                      </p:cBhvr>
                                      <p:to x="100000" y="100000"/>
                                    </p:animScale>
                                    <p:animScale>
                                      <p:cBhvr>
                                        <p:cTn id="51" dur="26">
                                          <p:stCondLst>
                                            <p:cond delay="1312"/>
                                          </p:stCondLst>
                                        </p:cTn>
                                        <p:tgtEl>
                                          <p:spTgt spid="326"/>
                                        </p:tgtEl>
                                      </p:cBhvr>
                                      <p:to x="100000" y="80000"/>
                                    </p:animScale>
                                    <p:animScale>
                                      <p:cBhvr>
                                        <p:cTn id="52" dur="166" decel="50000">
                                          <p:stCondLst>
                                            <p:cond delay="1338"/>
                                          </p:stCondLst>
                                        </p:cTn>
                                        <p:tgtEl>
                                          <p:spTgt spid="326"/>
                                        </p:tgtEl>
                                      </p:cBhvr>
                                      <p:to x="100000" y="100000"/>
                                    </p:animScale>
                                    <p:animScale>
                                      <p:cBhvr>
                                        <p:cTn id="53" dur="26">
                                          <p:stCondLst>
                                            <p:cond delay="1642"/>
                                          </p:stCondLst>
                                        </p:cTn>
                                        <p:tgtEl>
                                          <p:spTgt spid="326"/>
                                        </p:tgtEl>
                                      </p:cBhvr>
                                      <p:to x="100000" y="90000"/>
                                    </p:animScale>
                                    <p:animScale>
                                      <p:cBhvr>
                                        <p:cTn id="54" dur="166" decel="50000">
                                          <p:stCondLst>
                                            <p:cond delay="1668"/>
                                          </p:stCondLst>
                                        </p:cTn>
                                        <p:tgtEl>
                                          <p:spTgt spid="326"/>
                                        </p:tgtEl>
                                      </p:cBhvr>
                                      <p:to x="100000" y="100000"/>
                                    </p:animScale>
                                    <p:animScale>
                                      <p:cBhvr>
                                        <p:cTn id="55" dur="26">
                                          <p:stCondLst>
                                            <p:cond delay="1808"/>
                                          </p:stCondLst>
                                        </p:cTn>
                                        <p:tgtEl>
                                          <p:spTgt spid="326"/>
                                        </p:tgtEl>
                                      </p:cBhvr>
                                      <p:to x="100000" y="95000"/>
                                    </p:animScale>
                                    <p:animScale>
                                      <p:cBhvr>
                                        <p:cTn id="56" dur="166" decel="50000">
                                          <p:stCondLst>
                                            <p:cond delay="1834"/>
                                          </p:stCondLst>
                                        </p:cTn>
                                        <p:tgtEl>
                                          <p:spTgt spid="32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27"/>
                                        </p:tgtEl>
                                        <p:attrNameLst>
                                          <p:attrName>style.visibility</p:attrName>
                                        </p:attrNameLst>
                                      </p:cBhvr>
                                      <p:to>
                                        <p:strVal val="visible"/>
                                      </p:to>
                                    </p:set>
                                    <p:animEffect transition="in" filter="wipe(down)">
                                      <p:cBhvr>
                                        <p:cTn id="61" dur="580">
                                          <p:stCondLst>
                                            <p:cond delay="0"/>
                                          </p:stCondLst>
                                        </p:cTn>
                                        <p:tgtEl>
                                          <p:spTgt spid="327"/>
                                        </p:tgtEl>
                                      </p:cBhvr>
                                    </p:animEffect>
                                    <p:anim calcmode="lin" valueType="num">
                                      <p:cBhvr>
                                        <p:cTn id="62" dur="1822" tmFilter="0,0; 0.14,0.36; 0.43,0.73; 0.71,0.91; 1.0,1.0">
                                          <p:stCondLst>
                                            <p:cond delay="0"/>
                                          </p:stCondLst>
                                        </p:cTn>
                                        <p:tgtEl>
                                          <p:spTgt spid="3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27"/>
                                        </p:tgtEl>
                                        <p:attrNameLst>
                                          <p:attrName>ppt_y</p:attrName>
                                        </p:attrNameLst>
                                      </p:cBhvr>
                                      <p:tavLst>
                                        <p:tav tm="0" fmla="#ppt_y-sin(pi*$)/81">
                                          <p:val>
                                            <p:fltVal val="0"/>
                                          </p:val>
                                        </p:tav>
                                        <p:tav tm="100000">
                                          <p:val>
                                            <p:fltVal val="1"/>
                                          </p:val>
                                        </p:tav>
                                      </p:tavLst>
                                    </p:anim>
                                    <p:animScale>
                                      <p:cBhvr>
                                        <p:cTn id="67" dur="26">
                                          <p:stCondLst>
                                            <p:cond delay="650"/>
                                          </p:stCondLst>
                                        </p:cTn>
                                        <p:tgtEl>
                                          <p:spTgt spid="327"/>
                                        </p:tgtEl>
                                      </p:cBhvr>
                                      <p:to x="100000" y="60000"/>
                                    </p:animScale>
                                    <p:animScale>
                                      <p:cBhvr>
                                        <p:cTn id="68" dur="166" decel="50000">
                                          <p:stCondLst>
                                            <p:cond delay="676"/>
                                          </p:stCondLst>
                                        </p:cTn>
                                        <p:tgtEl>
                                          <p:spTgt spid="327"/>
                                        </p:tgtEl>
                                      </p:cBhvr>
                                      <p:to x="100000" y="100000"/>
                                    </p:animScale>
                                    <p:animScale>
                                      <p:cBhvr>
                                        <p:cTn id="69" dur="26">
                                          <p:stCondLst>
                                            <p:cond delay="1312"/>
                                          </p:stCondLst>
                                        </p:cTn>
                                        <p:tgtEl>
                                          <p:spTgt spid="327"/>
                                        </p:tgtEl>
                                      </p:cBhvr>
                                      <p:to x="100000" y="80000"/>
                                    </p:animScale>
                                    <p:animScale>
                                      <p:cBhvr>
                                        <p:cTn id="70" dur="166" decel="50000">
                                          <p:stCondLst>
                                            <p:cond delay="1338"/>
                                          </p:stCondLst>
                                        </p:cTn>
                                        <p:tgtEl>
                                          <p:spTgt spid="327"/>
                                        </p:tgtEl>
                                      </p:cBhvr>
                                      <p:to x="100000" y="100000"/>
                                    </p:animScale>
                                    <p:animScale>
                                      <p:cBhvr>
                                        <p:cTn id="71" dur="26">
                                          <p:stCondLst>
                                            <p:cond delay="1642"/>
                                          </p:stCondLst>
                                        </p:cTn>
                                        <p:tgtEl>
                                          <p:spTgt spid="327"/>
                                        </p:tgtEl>
                                      </p:cBhvr>
                                      <p:to x="100000" y="90000"/>
                                    </p:animScale>
                                    <p:animScale>
                                      <p:cBhvr>
                                        <p:cTn id="72" dur="166" decel="50000">
                                          <p:stCondLst>
                                            <p:cond delay="1668"/>
                                          </p:stCondLst>
                                        </p:cTn>
                                        <p:tgtEl>
                                          <p:spTgt spid="327"/>
                                        </p:tgtEl>
                                      </p:cBhvr>
                                      <p:to x="100000" y="100000"/>
                                    </p:animScale>
                                    <p:animScale>
                                      <p:cBhvr>
                                        <p:cTn id="73" dur="26">
                                          <p:stCondLst>
                                            <p:cond delay="1808"/>
                                          </p:stCondLst>
                                        </p:cTn>
                                        <p:tgtEl>
                                          <p:spTgt spid="327"/>
                                        </p:tgtEl>
                                      </p:cBhvr>
                                      <p:to x="100000" y="95000"/>
                                    </p:animScale>
                                    <p:animScale>
                                      <p:cBhvr>
                                        <p:cTn id="74" dur="166" decel="50000">
                                          <p:stCondLst>
                                            <p:cond delay="1834"/>
                                          </p:stCondLst>
                                        </p:cTn>
                                        <p:tgtEl>
                                          <p:spTgt spid="3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 grpId="0"/>
      <p:bldP spid="325" grpId="0"/>
      <p:bldP spid="326" grpId="0"/>
      <p:bldP spid="3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18434"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5" name="矩形 20"/>
          <p:cNvSpPr/>
          <p:nvPr/>
        </p:nvSpPr>
        <p:spPr>
          <a:xfrm>
            <a:off x="933450" y="194522"/>
            <a:ext cx="8210550" cy="474530"/>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6"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18438" name="文本框 23"/>
          <p:cNvSpPr txBox="1"/>
          <p:nvPr/>
        </p:nvSpPr>
        <p:spPr>
          <a:xfrm>
            <a:off x="1320404" y="215954"/>
            <a:ext cx="2266950" cy="400110"/>
          </a:xfrm>
          <a:prstGeom prst="rect">
            <a:avLst/>
          </a:prstGeom>
          <a:noFill/>
          <a:ln w="9525">
            <a:noFill/>
          </a:ln>
        </p:spPr>
        <p:txBody>
          <a:bodyPr wrap="square" anchor="t">
            <a:spAutoFit/>
          </a:bodyPr>
          <a:lstStyle/>
          <a:p>
            <a:pPr lvl="0" eaLnBrk="1" hangingPunct="1"/>
            <a:r>
              <a:rPr lang="zh-CN" altLang="en-US" sz="2000" b="1" dirty="0">
                <a:solidFill>
                  <a:srgbClr val="FFFFFF"/>
                </a:solidFill>
                <a:latin typeface="微软雅黑" panose="020B0503020204020204" pitchFamily="34" charset="-122"/>
                <a:ea typeface="微软雅黑" panose="020B0503020204020204" pitchFamily="34" charset="-122"/>
              </a:rPr>
              <a:t>图像自动标注简介</a:t>
            </a:r>
            <a:endParaRPr lang="zh-CN" altLang="zh-CN" sz="2000" b="1" dirty="0">
              <a:solidFill>
                <a:srgbClr val="FFFFFF"/>
              </a:solidFill>
              <a:latin typeface="微软雅黑" panose="020B0503020204020204" pitchFamily="34" charset="-122"/>
              <a:ea typeface="微软雅黑" panose="020B0503020204020204" pitchFamily="34" charset="-122"/>
            </a:endParaRPr>
          </a:p>
        </p:txBody>
      </p:sp>
      <p:sp>
        <p:nvSpPr>
          <p:cNvPr id="18439"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2E724230-46AB-4EC6-95FD-335C6C1C151D}"/>
              </a:ext>
            </a:extLst>
          </p:cNvPr>
          <p:cNvSpPr txBox="1"/>
          <p:nvPr/>
        </p:nvSpPr>
        <p:spPr>
          <a:xfrm>
            <a:off x="846535" y="624933"/>
            <a:ext cx="7988498" cy="1706878"/>
          </a:xfrm>
          <a:prstGeom prst="rect">
            <a:avLst/>
          </a:prstGeom>
          <a:noFill/>
        </p:spPr>
        <p:txBody>
          <a:bodyPr wrap="square" rtlCol="0">
            <a:spAutoFit/>
          </a:bodyPr>
          <a:lstStyle/>
          <a:p>
            <a:pPr>
              <a:lnSpc>
                <a:spcPct val="150000"/>
              </a:lnSpc>
            </a:pPr>
            <a:r>
              <a:rPr lang="en-US" altLang="zh-CN" dirty="0"/>
              <a:t>1</a:t>
            </a:r>
            <a:r>
              <a:rPr lang="zh-CN" altLang="en-US" dirty="0"/>
              <a:t>、 背景介绍</a:t>
            </a:r>
            <a:endParaRPr lang="en-US" altLang="zh-CN" dirty="0"/>
          </a:p>
          <a:p>
            <a:pPr>
              <a:lnSpc>
                <a:spcPct val="150000"/>
              </a:lnSpc>
            </a:pPr>
            <a:r>
              <a:rPr lang="en-US" altLang="zh-CN" dirty="0"/>
              <a:t>         </a:t>
            </a:r>
            <a:r>
              <a:rPr lang="zh-CN" altLang="en-US" dirty="0"/>
              <a:t>随着数字影像技术和互联网技术的发展，互联网上有约数以百亿计的图片，如何快速检索到用户所需要的图片成为一个关键性问题。</a:t>
            </a:r>
            <a:endParaRPr lang="en-US" altLang="zh-CN" dirty="0"/>
          </a:p>
          <a:p>
            <a:pPr>
              <a:lnSpc>
                <a:spcPct val="150000"/>
              </a:lnSpc>
            </a:pPr>
            <a:r>
              <a:rPr lang="zh-CN" altLang="en-US" dirty="0"/>
              <a:t>        图像自动标注是让计算机自动的给图像加上能够反映其内容的语义关键词。</a:t>
            </a:r>
            <a:endParaRPr lang="en-US" altLang="zh-CN" dirty="0"/>
          </a:p>
        </p:txBody>
      </p:sp>
      <p:pic>
        <p:nvPicPr>
          <p:cNvPr id="4" name="图片 3">
            <a:extLst>
              <a:ext uri="{FF2B5EF4-FFF2-40B4-BE49-F238E27FC236}">
                <a16:creationId xmlns:a16="http://schemas.microsoft.com/office/drawing/2014/main" xmlns="" id="{D396FA1F-749B-4A7F-B5B6-80B24509B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357" y="2689753"/>
            <a:ext cx="1913860" cy="1357707"/>
          </a:xfrm>
          <a:prstGeom prst="rect">
            <a:avLst/>
          </a:prstGeom>
        </p:spPr>
      </p:pic>
      <p:pic>
        <p:nvPicPr>
          <p:cNvPr id="6" name="图片 5">
            <a:extLst>
              <a:ext uri="{FF2B5EF4-FFF2-40B4-BE49-F238E27FC236}">
                <a16:creationId xmlns:a16="http://schemas.microsoft.com/office/drawing/2014/main" xmlns="" id="{8FB76F6B-FC21-49AD-9AD9-220047D50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783" y="2689753"/>
            <a:ext cx="1913860" cy="1357707"/>
          </a:xfrm>
          <a:prstGeom prst="rect">
            <a:avLst/>
          </a:prstGeom>
        </p:spPr>
      </p:pic>
      <p:sp>
        <p:nvSpPr>
          <p:cNvPr id="7" name="文本框 6">
            <a:extLst>
              <a:ext uri="{FF2B5EF4-FFF2-40B4-BE49-F238E27FC236}">
                <a16:creationId xmlns:a16="http://schemas.microsoft.com/office/drawing/2014/main" xmlns="" id="{B0213DEB-6F36-4299-BAFF-35DAB3B0DB6B}"/>
              </a:ext>
            </a:extLst>
          </p:cNvPr>
          <p:cNvSpPr txBox="1"/>
          <p:nvPr/>
        </p:nvSpPr>
        <p:spPr>
          <a:xfrm>
            <a:off x="1835886" y="4270872"/>
            <a:ext cx="1828801" cy="369332"/>
          </a:xfrm>
          <a:prstGeom prst="rect">
            <a:avLst/>
          </a:prstGeom>
          <a:noFill/>
        </p:spPr>
        <p:txBody>
          <a:bodyPr wrap="square" rtlCol="0">
            <a:spAutoFit/>
          </a:bodyPr>
          <a:lstStyle/>
          <a:p>
            <a:r>
              <a:rPr lang="en-US" altLang="zh-CN" dirty="0"/>
              <a:t>Dog  woman tree</a:t>
            </a:r>
            <a:endParaRPr lang="zh-CN" altLang="en-US" dirty="0"/>
          </a:p>
        </p:txBody>
      </p:sp>
      <p:sp>
        <p:nvSpPr>
          <p:cNvPr id="8" name="文本框 7">
            <a:extLst>
              <a:ext uri="{FF2B5EF4-FFF2-40B4-BE49-F238E27FC236}">
                <a16:creationId xmlns:a16="http://schemas.microsoft.com/office/drawing/2014/main" xmlns="" id="{85ABAB6B-B604-4B13-8AAD-7A3D55A760B2}"/>
              </a:ext>
            </a:extLst>
          </p:cNvPr>
          <p:cNvSpPr txBox="1"/>
          <p:nvPr/>
        </p:nvSpPr>
        <p:spPr>
          <a:xfrm>
            <a:off x="5564373" y="4270872"/>
            <a:ext cx="1658679" cy="369332"/>
          </a:xfrm>
          <a:prstGeom prst="rect">
            <a:avLst/>
          </a:prstGeom>
          <a:noFill/>
        </p:spPr>
        <p:txBody>
          <a:bodyPr wrap="square" rtlCol="0">
            <a:spAutoFit/>
          </a:bodyPr>
          <a:lstStyle/>
          <a:p>
            <a:r>
              <a:rPr lang="en-US" altLang="zh-CN" dirty="0"/>
              <a:t>House  road sky</a:t>
            </a:r>
            <a:endParaRPr lang="zh-CN" altLang="en-US" dirty="0"/>
          </a:p>
        </p:txBody>
      </p:sp>
    </p:spTree>
  </p:cSld>
  <p:clrMapOvr>
    <a:masterClrMapping/>
  </p:clrMapOvr>
  <p:transition advClick="0" advTm="3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18434"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5" name="矩形 20"/>
          <p:cNvSpPr/>
          <p:nvPr/>
        </p:nvSpPr>
        <p:spPr>
          <a:xfrm>
            <a:off x="933450" y="194522"/>
            <a:ext cx="8210550" cy="474530"/>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6"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18438" name="文本框 23"/>
          <p:cNvSpPr txBox="1"/>
          <p:nvPr/>
        </p:nvSpPr>
        <p:spPr>
          <a:xfrm>
            <a:off x="1320404" y="215954"/>
            <a:ext cx="2266950" cy="400110"/>
          </a:xfrm>
          <a:prstGeom prst="rect">
            <a:avLst/>
          </a:prstGeom>
          <a:noFill/>
          <a:ln w="9525">
            <a:noFill/>
          </a:ln>
        </p:spPr>
        <p:txBody>
          <a:bodyPr wrap="square" anchor="t">
            <a:spAutoFit/>
          </a:bodyPr>
          <a:lstStyle/>
          <a:p>
            <a:pPr lvl="0" eaLnBrk="1" hangingPunct="1"/>
            <a:r>
              <a:rPr lang="zh-CN" altLang="en-US" sz="2000" b="1" dirty="0">
                <a:solidFill>
                  <a:srgbClr val="FFFFFF"/>
                </a:solidFill>
                <a:latin typeface="微软雅黑" panose="020B0503020204020204" pitchFamily="34" charset="-122"/>
                <a:ea typeface="微软雅黑" panose="020B0503020204020204" pitchFamily="34" charset="-122"/>
              </a:rPr>
              <a:t>图像自动标注简介</a:t>
            </a:r>
            <a:endParaRPr lang="zh-CN" altLang="zh-CN" sz="2000" b="1" dirty="0">
              <a:solidFill>
                <a:srgbClr val="FFFFFF"/>
              </a:solidFill>
              <a:latin typeface="微软雅黑" panose="020B0503020204020204" pitchFamily="34" charset="-122"/>
              <a:ea typeface="微软雅黑" panose="020B0503020204020204" pitchFamily="34" charset="-122"/>
            </a:endParaRPr>
          </a:p>
        </p:txBody>
      </p:sp>
      <p:sp>
        <p:nvSpPr>
          <p:cNvPr id="18439"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xmlns="" id="{0A0B8AED-98AA-4E7E-9389-588D9BBC5447}"/>
              </a:ext>
            </a:extLst>
          </p:cNvPr>
          <p:cNvSpPr/>
          <p:nvPr/>
        </p:nvSpPr>
        <p:spPr>
          <a:xfrm>
            <a:off x="596681" y="721439"/>
            <a:ext cx="2953694" cy="369332"/>
          </a:xfrm>
          <a:prstGeom prst="rect">
            <a:avLst/>
          </a:prstGeom>
        </p:spPr>
        <p:txBody>
          <a:bodyPr wrap="none">
            <a:spAutoFit/>
          </a:bodyPr>
          <a:lstStyle/>
          <a:p>
            <a:r>
              <a:rPr lang="en-US" altLang="zh-CN" dirty="0"/>
              <a:t>2</a:t>
            </a:r>
            <a:r>
              <a:rPr lang="zh-CN" altLang="en-US" dirty="0"/>
              <a:t>、图像自动标注算法分类</a:t>
            </a:r>
            <a:endParaRPr lang="en-US" altLang="zh-CN" dirty="0"/>
          </a:p>
        </p:txBody>
      </p:sp>
      <p:sp>
        <p:nvSpPr>
          <p:cNvPr id="9" name="左大括号 8">
            <a:extLst>
              <a:ext uri="{FF2B5EF4-FFF2-40B4-BE49-F238E27FC236}">
                <a16:creationId xmlns:a16="http://schemas.microsoft.com/office/drawing/2014/main" xmlns="" id="{43E7388C-E612-4046-87F8-B1259913720B}"/>
              </a:ext>
            </a:extLst>
          </p:cNvPr>
          <p:cNvSpPr/>
          <p:nvPr/>
        </p:nvSpPr>
        <p:spPr bwMode="auto">
          <a:xfrm>
            <a:off x="423267" y="1375144"/>
            <a:ext cx="360000" cy="3267740"/>
          </a:xfrm>
          <a:prstGeom prst="leftBrace">
            <a:avLst/>
          </a:prstGeom>
          <a:noFill/>
          <a:ln w="28575" cap="flat" cmpd="sng" algn="ctr">
            <a:solidFill>
              <a:srgbClr val="3468A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xmlns="" id="{2385E4F7-DDCB-437E-ACC1-62F5710CCC18}"/>
                  </a:ext>
                </a:extLst>
              </p:cNvPr>
              <p:cNvSpPr/>
              <p:nvPr/>
            </p:nvSpPr>
            <p:spPr>
              <a:xfrm>
                <a:off x="933450" y="1213941"/>
                <a:ext cx="7488717" cy="953531"/>
              </a:xfrm>
              <a:prstGeom prst="rect">
                <a:avLst/>
              </a:prstGeom>
            </p:spPr>
            <p:txBody>
              <a:bodyPr wrap="none">
                <a:spAutoFit/>
              </a:bodyPr>
              <a:lstStyle/>
              <a:p>
                <a:r>
                  <a:rPr lang="en-US" altLang="zh-CN" dirty="0"/>
                  <a:t>1</a:t>
                </a:r>
                <a:r>
                  <a:rPr lang="zh-CN" altLang="en-US" dirty="0"/>
                  <a:t>、</a:t>
                </a:r>
                <a:r>
                  <a:rPr lang="en-US" altLang="zh-CN" dirty="0"/>
                  <a:t>generative model: Learning a distribution over image features and labels.</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f>
                            <m:fPr>
                              <m:type m:val="lin"/>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𝑥</m:t>
                              </m:r>
                            </m:den>
                          </m:f>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f>
                                <m:fPr>
                                  <m:type m:val="lin"/>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𝑥</m:t>
                                  </m:r>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num>
                        <m:den>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den>
                      </m:f>
                    </m:oMath>
                  </m:oMathPara>
                </a14:m>
                <a:endParaRPr lang="zh-CN" altLang="en-US" dirty="0"/>
              </a:p>
            </p:txBody>
          </p:sp>
        </mc:Choice>
        <mc:Fallback xmlns="">
          <p:sp>
            <p:nvSpPr>
              <p:cNvPr id="10" name="矩形 9">
                <a:extLst>
                  <a:ext uri="{FF2B5EF4-FFF2-40B4-BE49-F238E27FC236}">
                    <a16:creationId xmlns:a16="http://schemas.microsoft.com/office/drawing/2014/main" id="{2385E4F7-DDCB-437E-ACC1-62F5710CCC18}"/>
                  </a:ext>
                </a:extLst>
              </p:cNvPr>
              <p:cNvSpPr>
                <a:spLocks noRot="1" noChangeAspect="1" noMove="1" noResize="1" noEditPoints="1" noAdjustHandles="1" noChangeArrowheads="1" noChangeShapeType="1" noTextEdit="1"/>
              </p:cNvSpPr>
              <p:nvPr/>
            </p:nvSpPr>
            <p:spPr>
              <a:xfrm>
                <a:off x="933450" y="1213941"/>
                <a:ext cx="7488717" cy="953531"/>
              </a:xfrm>
              <a:prstGeom prst="rect">
                <a:avLst/>
              </a:prstGeom>
              <a:blipFill>
                <a:blip r:embed="rId2"/>
                <a:stretch>
                  <a:fillRect l="-651" t="-5096"/>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xmlns="" id="{261D58BC-9258-4D26-958D-2C3732E3AF36}"/>
              </a:ext>
            </a:extLst>
          </p:cNvPr>
          <p:cNvSpPr/>
          <p:nvPr/>
        </p:nvSpPr>
        <p:spPr>
          <a:xfrm>
            <a:off x="933450" y="2144162"/>
            <a:ext cx="7505068" cy="646331"/>
          </a:xfrm>
          <a:prstGeom prst="rect">
            <a:avLst/>
          </a:prstGeom>
        </p:spPr>
        <p:txBody>
          <a:bodyPr wrap="none">
            <a:spAutoFit/>
          </a:bodyPr>
          <a:lstStyle/>
          <a:p>
            <a:r>
              <a:rPr lang="en-US" altLang="zh-CN" dirty="0"/>
              <a:t>2</a:t>
            </a:r>
            <a:r>
              <a:rPr lang="zh-CN" altLang="en-US" dirty="0"/>
              <a:t>、</a:t>
            </a:r>
            <a:r>
              <a:rPr lang="en-US" altLang="zh-CN" dirty="0"/>
              <a:t>discriminative model:  A separate classifier is trained for each tag using the</a:t>
            </a:r>
          </a:p>
          <a:p>
            <a:r>
              <a:rPr lang="en-US" altLang="zh-CN" dirty="0"/>
              <a:t>visual features of the image.</a:t>
            </a:r>
            <a:endParaRPr lang="zh-CN" altLang="en-US" dirty="0"/>
          </a:p>
        </p:txBody>
      </p:sp>
      <p:sp>
        <p:nvSpPr>
          <p:cNvPr id="12" name="矩形 11">
            <a:extLst>
              <a:ext uri="{FF2B5EF4-FFF2-40B4-BE49-F238E27FC236}">
                <a16:creationId xmlns:a16="http://schemas.microsoft.com/office/drawing/2014/main" xmlns="" id="{8BA73FBE-6877-4507-B95E-C930B47239E9}"/>
              </a:ext>
            </a:extLst>
          </p:cNvPr>
          <p:cNvSpPr/>
          <p:nvPr/>
        </p:nvSpPr>
        <p:spPr>
          <a:xfrm>
            <a:off x="933450" y="3009014"/>
            <a:ext cx="7998152" cy="460382"/>
          </a:xfrm>
          <a:prstGeom prst="rect">
            <a:avLst/>
          </a:prstGeom>
        </p:spPr>
        <p:txBody>
          <a:bodyPr wrap="none">
            <a:spAutoFit/>
          </a:bodyPr>
          <a:lstStyle/>
          <a:p>
            <a:pPr>
              <a:lnSpc>
                <a:spcPct val="150000"/>
              </a:lnSpc>
            </a:pPr>
            <a:r>
              <a:rPr lang="en-US" altLang="zh-CN" dirty="0"/>
              <a:t>3</a:t>
            </a:r>
            <a:r>
              <a:rPr lang="zh-CN" altLang="en-US" dirty="0"/>
              <a:t>、</a:t>
            </a:r>
            <a:r>
              <a:rPr lang="en-US" altLang="zh-CN" dirty="0"/>
              <a:t>graph-based model: Learning manifold structure information between samples. </a:t>
            </a:r>
          </a:p>
        </p:txBody>
      </p:sp>
      <p:sp>
        <p:nvSpPr>
          <p:cNvPr id="16" name="矩形 15">
            <a:extLst>
              <a:ext uri="{FF2B5EF4-FFF2-40B4-BE49-F238E27FC236}">
                <a16:creationId xmlns:a16="http://schemas.microsoft.com/office/drawing/2014/main" xmlns="" id="{F45A46C4-B9FD-46C8-8EC9-84188967B488}"/>
              </a:ext>
            </a:extLst>
          </p:cNvPr>
          <p:cNvSpPr/>
          <p:nvPr/>
        </p:nvSpPr>
        <p:spPr>
          <a:xfrm>
            <a:off x="920744" y="3996553"/>
            <a:ext cx="7409464" cy="646331"/>
          </a:xfrm>
          <a:prstGeom prst="rect">
            <a:avLst/>
          </a:prstGeom>
        </p:spPr>
        <p:txBody>
          <a:bodyPr wrap="none">
            <a:spAutoFit/>
          </a:bodyPr>
          <a:lstStyle/>
          <a:p>
            <a:r>
              <a:rPr lang="en-US" altLang="zh-CN" dirty="0"/>
              <a:t>4</a:t>
            </a:r>
            <a:r>
              <a:rPr lang="zh-CN" altLang="en-US" dirty="0"/>
              <a:t>、</a:t>
            </a:r>
            <a:r>
              <a:rPr lang="en-US" altLang="zh-CN" dirty="0"/>
              <a:t>nearest neighbor based models: Selecting the similar neighbors and then </a:t>
            </a:r>
          </a:p>
          <a:p>
            <a:r>
              <a:rPr lang="en-US" altLang="zh-CN" dirty="0"/>
              <a:t>propagating the labels to the test image. </a:t>
            </a:r>
            <a:endParaRPr lang="zh-CN" altLang="en-US" dirty="0"/>
          </a:p>
        </p:txBody>
      </p:sp>
    </p:spTree>
    <p:extLst>
      <p:ext uri="{BB962C8B-B14F-4D97-AF65-F5344CB8AC3E}">
        <p14:creationId xmlns:p14="http://schemas.microsoft.com/office/powerpoint/2010/main" val="2375554649"/>
      </p:ext>
    </p:extLst>
  </p:cSld>
  <p:clrMapOvr>
    <a:masterClrMapping/>
  </p:clrMapOvr>
  <p:transition advClick="0"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18434"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5" name="矩形 20"/>
          <p:cNvSpPr/>
          <p:nvPr/>
        </p:nvSpPr>
        <p:spPr>
          <a:xfrm>
            <a:off x="933450" y="194522"/>
            <a:ext cx="8210550" cy="475059"/>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6"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18438" name="文本框 23"/>
          <p:cNvSpPr txBox="1"/>
          <p:nvPr/>
        </p:nvSpPr>
        <p:spPr>
          <a:xfrm>
            <a:off x="1320404" y="215954"/>
            <a:ext cx="2119313" cy="400110"/>
          </a:xfrm>
          <a:prstGeom prst="rect">
            <a:avLst/>
          </a:prstGeom>
          <a:noFill/>
          <a:ln w="9525">
            <a:noFill/>
          </a:ln>
        </p:spPr>
        <p:txBody>
          <a:bodyPr anchor="t">
            <a:spAutoFit/>
          </a:bodyPr>
          <a:lstStyle/>
          <a:p>
            <a:pPr lvl="0" eaLnBrk="1" hangingPunct="1"/>
            <a:r>
              <a:rPr lang="zh-CN" altLang="en-US" sz="2000" b="1" dirty="0">
                <a:solidFill>
                  <a:srgbClr val="FFFFFF"/>
                </a:solidFill>
                <a:latin typeface="微软雅黑" panose="020B0503020204020204" pitchFamily="34" charset="-122"/>
                <a:ea typeface="微软雅黑" panose="020B0503020204020204" pitchFamily="34" charset="-122"/>
              </a:rPr>
              <a:t>原论文方法</a:t>
            </a:r>
            <a:endParaRPr lang="zh-CN" altLang="zh-CN" sz="2000" b="1" dirty="0">
              <a:solidFill>
                <a:srgbClr val="FFFFFF"/>
              </a:solidFill>
              <a:latin typeface="微软雅黑" panose="020B0503020204020204" pitchFamily="34" charset="-122"/>
              <a:ea typeface="微软雅黑" panose="020B0503020204020204" pitchFamily="34" charset="-122"/>
            </a:endParaRPr>
          </a:p>
        </p:txBody>
      </p:sp>
      <p:sp>
        <p:nvSpPr>
          <p:cNvPr id="18439"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70" name="组合 69"/>
          <p:cNvGrpSpPr/>
          <p:nvPr/>
        </p:nvGrpSpPr>
        <p:grpSpPr>
          <a:xfrm>
            <a:off x="933450" y="187960"/>
            <a:ext cx="414655" cy="358775"/>
            <a:chOff x="7867650" y="287030"/>
            <a:chExt cx="2647950" cy="2282716"/>
          </a:xfrm>
        </p:grpSpPr>
        <p:sp>
          <p:nvSpPr>
            <p:cNvPr id="71" name="六边形 7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xmlns="" id="{707018DA-FCFF-414D-8810-6949CC53412F}"/>
              </a:ext>
            </a:extLst>
          </p:cNvPr>
          <p:cNvSpPr txBox="1"/>
          <p:nvPr/>
        </p:nvSpPr>
        <p:spPr>
          <a:xfrm>
            <a:off x="2197395" y="2208312"/>
            <a:ext cx="5718947" cy="2585323"/>
          </a:xfrm>
          <a:prstGeom prst="rect">
            <a:avLst/>
          </a:prstGeom>
          <a:noFill/>
        </p:spPr>
        <p:txBody>
          <a:bodyPr wrap="square" rtlCol="0">
            <a:spAutoFit/>
          </a:bodyPr>
          <a:lstStyle/>
          <a:p>
            <a:r>
              <a:rPr lang="en-US" altLang="zh-CN" dirty="0"/>
              <a:t>1</a:t>
            </a:r>
            <a:r>
              <a:rPr lang="zh-CN" altLang="en-US" dirty="0"/>
              <a:t>、</a:t>
            </a:r>
            <a:r>
              <a:rPr lang="en-US" altLang="zh-CN" dirty="0"/>
              <a:t>Constructing a local training set for each test sample</a:t>
            </a:r>
          </a:p>
          <a:p>
            <a:r>
              <a:rPr lang="zh-CN" altLang="en-US" dirty="0"/>
              <a:t>       对于每一个测试样本选取其</a:t>
            </a:r>
            <a:r>
              <a:rPr lang="en-US" altLang="zh-CN" dirty="0"/>
              <a:t>K</a:t>
            </a:r>
            <a:r>
              <a:rPr lang="zh-CN" altLang="en-US" dirty="0"/>
              <a:t>近邻组成局部训练集。</a:t>
            </a:r>
            <a:endParaRPr lang="en-US" altLang="zh-CN" dirty="0"/>
          </a:p>
          <a:p>
            <a:endParaRPr lang="en-US" altLang="zh-CN" dirty="0"/>
          </a:p>
          <a:p>
            <a:r>
              <a:rPr lang="en-US" altLang="zh-CN" dirty="0"/>
              <a:t>2</a:t>
            </a:r>
            <a:r>
              <a:rPr lang="zh-CN" altLang="en-US" dirty="0"/>
              <a:t>、</a:t>
            </a:r>
            <a:r>
              <a:rPr lang="en-US" altLang="zh-CN" dirty="0"/>
              <a:t>Low-rank matrix factorization for coefficient matrix</a:t>
            </a:r>
            <a:endParaRPr lang="zh-CN" altLang="en-US" dirty="0"/>
          </a:p>
          <a:p>
            <a:endParaRPr lang="en-US" altLang="zh-CN" dirty="0"/>
          </a:p>
          <a:p>
            <a:endParaRPr lang="en-US" altLang="zh-CN" dirty="0"/>
          </a:p>
          <a:p>
            <a:r>
              <a:rPr lang="en-US" altLang="zh-CN" dirty="0"/>
              <a:t>3</a:t>
            </a:r>
            <a:r>
              <a:rPr lang="zh-CN" altLang="en-US" dirty="0"/>
              <a:t>、</a:t>
            </a:r>
            <a:r>
              <a:rPr lang="en-US" altLang="zh-CN" dirty="0"/>
              <a:t>Preserving sample similarities and tag correlation</a:t>
            </a:r>
          </a:p>
          <a:p>
            <a:endParaRPr lang="en-US" altLang="zh-CN" dirty="0"/>
          </a:p>
          <a:p>
            <a:endParaRPr lang="en-US" altLang="zh-CN" dirty="0"/>
          </a:p>
        </p:txBody>
      </p:sp>
      <p:sp>
        <p:nvSpPr>
          <p:cNvPr id="19" name="文本框 18">
            <a:extLst>
              <a:ext uri="{FF2B5EF4-FFF2-40B4-BE49-F238E27FC236}">
                <a16:creationId xmlns:a16="http://schemas.microsoft.com/office/drawing/2014/main" xmlns="" id="{9994D172-A46A-4A76-A004-A2744FD39C75}"/>
              </a:ext>
            </a:extLst>
          </p:cNvPr>
          <p:cNvSpPr txBox="1"/>
          <p:nvPr/>
        </p:nvSpPr>
        <p:spPr>
          <a:xfrm>
            <a:off x="933450" y="935665"/>
            <a:ext cx="7565508" cy="1291379"/>
          </a:xfrm>
          <a:prstGeom prst="rect">
            <a:avLst/>
          </a:prstGeom>
          <a:noFill/>
        </p:spPr>
        <p:txBody>
          <a:bodyPr wrap="square" rtlCol="0">
            <a:spAutoFit/>
          </a:bodyPr>
          <a:lstStyle/>
          <a:p>
            <a:pPr>
              <a:lnSpc>
                <a:spcPct val="150000"/>
              </a:lnSpc>
            </a:pPr>
            <a:r>
              <a:rPr lang="zh-CN" altLang="en-US" dirty="0"/>
              <a:t>        在现实的数据集中，由于手工标记的任意性和不准确性，可能会出现标签缺失的情况，原论文是在训练集标签缺失的情况下，对于图片进行标注。</a:t>
            </a:r>
          </a:p>
        </p:txBody>
      </p:sp>
      <p:sp>
        <p:nvSpPr>
          <p:cNvPr id="20" name="箭头: 右 19">
            <a:extLst>
              <a:ext uri="{FF2B5EF4-FFF2-40B4-BE49-F238E27FC236}">
                <a16:creationId xmlns:a16="http://schemas.microsoft.com/office/drawing/2014/main" xmlns="" id="{23F5A876-79B1-4BD4-A118-3E614A9BBB32}"/>
              </a:ext>
            </a:extLst>
          </p:cNvPr>
          <p:cNvSpPr/>
          <p:nvPr/>
        </p:nvSpPr>
        <p:spPr bwMode="auto">
          <a:xfrm>
            <a:off x="917058" y="3059667"/>
            <a:ext cx="510183" cy="328613"/>
          </a:xfrm>
          <a:prstGeom prst="rightArrow">
            <a:avLst/>
          </a:prstGeom>
          <a:solidFill>
            <a:srgbClr val="018DC9"/>
          </a:solidFill>
          <a:ln w="9525"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1" name="左大括号 20">
            <a:extLst>
              <a:ext uri="{FF2B5EF4-FFF2-40B4-BE49-F238E27FC236}">
                <a16:creationId xmlns:a16="http://schemas.microsoft.com/office/drawing/2014/main" xmlns="" id="{1D93E2C9-C9BD-4204-8368-DE8A9FC10864}"/>
              </a:ext>
            </a:extLst>
          </p:cNvPr>
          <p:cNvSpPr/>
          <p:nvPr/>
        </p:nvSpPr>
        <p:spPr bwMode="auto">
          <a:xfrm>
            <a:off x="1760895" y="2399004"/>
            <a:ext cx="152965" cy="1712251"/>
          </a:xfrm>
          <a:prstGeom prst="leftBrace">
            <a:avLst>
              <a:gd name="adj1" fmla="val 0"/>
              <a:gd name="adj2" fmla="val 50000"/>
            </a:avLst>
          </a:prstGeom>
          <a:noFill/>
          <a:ln w="47625" cap="flat" cmpd="sng" algn="ctr">
            <a:solidFill>
              <a:srgbClr val="018DC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 calcmode="lin" valueType="num">
                                      <p:cBhvr additive="base">
                                        <p:cTn id="1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 calcmode="lin" valueType="num">
                                      <p:cBhvr additive="base">
                                        <p:cTn id="21"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 calcmode="lin" valueType="num">
                                      <p:cBhvr additive="base">
                                        <p:cTn id="2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xEl>
                                              <p:pRg st="6" end="6"/>
                                            </p:txEl>
                                          </p:spTgt>
                                        </p:tgtEl>
                                        <p:attrNameLst>
                                          <p:attrName>style.visibility</p:attrName>
                                        </p:attrNameLst>
                                      </p:cBhvr>
                                      <p:to>
                                        <p:strVal val="visible"/>
                                      </p:to>
                                    </p:set>
                                    <p:anim calcmode="lin" valueType="num">
                                      <p:cBhvr additive="base">
                                        <p:cTn id="3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18434"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5" name="矩形 20"/>
          <p:cNvSpPr/>
          <p:nvPr/>
        </p:nvSpPr>
        <p:spPr>
          <a:xfrm>
            <a:off x="933450" y="194522"/>
            <a:ext cx="8210550" cy="475059"/>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18436"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18438" name="文本框 23"/>
          <p:cNvSpPr txBox="1"/>
          <p:nvPr/>
        </p:nvSpPr>
        <p:spPr>
          <a:xfrm>
            <a:off x="1320404" y="215954"/>
            <a:ext cx="7008018" cy="400110"/>
          </a:xfrm>
          <a:prstGeom prst="rect">
            <a:avLst/>
          </a:prstGeom>
          <a:noFill/>
          <a:ln w="9525">
            <a:noFill/>
          </a:ln>
        </p:spPr>
        <p:txBody>
          <a:bodyPr wrap="square" anchor="t">
            <a:spAutoFit/>
          </a:bodyPr>
          <a:lstStyle/>
          <a:p>
            <a:pPr lvl="0"/>
            <a:r>
              <a:rPr lang="en-US" altLang="zh-CN" sz="2000" b="1" dirty="0">
                <a:solidFill>
                  <a:srgbClr val="FFFFFF"/>
                </a:solidFill>
                <a:latin typeface="微软雅黑" panose="020B0503020204020204" pitchFamily="34" charset="-122"/>
                <a:ea typeface="微软雅黑" panose="020B0503020204020204" pitchFamily="34" charset="-122"/>
              </a:rPr>
              <a:t>Low-rank matrix factorization for coefficient matrix</a:t>
            </a:r>
            <a:endParaRPr lang="zh-CN" altLang="zh-CN" sz="2000" b="1" dirty="0">
              <a:solidFill>
                <a:srgbClr val="FFFFFF"/>
              </a:solidFill>
              <a:latin typeface="微软雅黑" panose="020B0503020204020204" pitchFamily="34" charset="-122"/>
              <a:ea typeface="微软雅黑" panose="020B0503020204020204" pitchFamily="34" charset="-122"/>
            </a:endParaRPr>
          </a:p>
        </p:txBody>
      </p:sp>
      <p:sp>
        <p:nvSpPr>
          <p:cNvPr id="18439"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70" name="组合 69"/>
          <p:cNvGrpSpPr/>
          <p:nvPr/>
        </p:nvGrpSpPr>
        <p:grpSpPr>
          <a:xfrm>
            <a:off x="933450" y="187960"/>
            <a:ext cx="414655" cy="358775"/>
            <a:chOff x="7867650" y="287030"/>
            <a:chExt cx="2647950" cy="2282716"/>
          </a:xfrm>
        </p:grpSpPr>
        <p:sp>
          <p:nvSpPr>
            <p:cNvPr id="71" name="六边形 70"/>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xmlns="" id="{9994D172-A46A-4A76-A004-A2744FD39C75}"/>
                  </a:ext>
                </a:extLst>
              </p:cNvPr>
              <p:cNvSpPr txBox="1"/>
              <p:nvPr/>
            </p:nvSpPr>
            <p:spPr>
              <a:xfrm>
                <a:off x="1024357" y="938831"/>
                <a:ext cx="7595745" cy="1706878"/>
              </a:xfrm>
              <a:prstGeom prst="rect">
                <a:avLst/>
              </a:prstGeom>
              <a:noFill/>
            </p:spPr>
            <p:txBody>
              <a:bodyPr wrap="square" rtlCol="0">
                <a:spAutoFit/>
              </a:bodyPr>
              <a:lstStyle/>
              <a:p>
                <a:pPr>
                  <a:lnSpc>
                    <a:spcPct val="150000"/>
                  </a:lnSpc>
                </a:pPr>
                <a:r>
                  <a:rPr lang="zh-CN" altLang="en-US" dirty="0"/>
                  <a:t>        预测标签</a:t>
                </a:r>
                <a:r>
                  <a:rPr lang="en-US" altLang="zh-CN" dirty="0"/>
                  <a:t>Y</a:t>
                </a:r>
                <a:r>
                  <a:rPr lang="zh-CN" altLang="en-US" dirty="0"/>
                  <a:t>由 </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𝑋</m:t>
                    </m:r>
                  </m:oMath>
                </a14:m>
                <a:r>
                  <a:rPr lang="zh-CN" altLang="en-US" dirty="0"/>
                  <a:t>得到，由于建立局部训练集，训练数据较少而特征向量维数较大，会出现过拟合，采取将系数矩阵</a:t>
                </a:r>
                <a:r>
                  <a:rPr lang="en-US" altLang="zh-CN" dirty="0"/>
                  <a:t>Z</a:t>
                </a:r>
                <a:r>
                  <a:rPr lang="zh-CN" altLang="en-US" dirty="0"/>
                  <a:t>分解的方法。</a:t>
                </a:r>
                <a:endParaRPr lang="en-US" altLang="zh-CN" dirty="0"/>
              </a:p>
              <a:p>
                <a:pPr algn="ctr">
                  <a:lnSpc>
                    <a:spcPct val="150000"/>
                  </a:lnSpc>
                </a:pP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𝑋</m:t>
                    </m:r>
                  </m:oMath>
                </a14:m>
                <a:r>
                  <a:rPr lang="zh-CN" altLang="en-US" dirty="0"/>
                  <a:t>                              </a:t>
                </a:r>
                <a14:m>
                  <m:oMath xmlns:m="http://schemas.openxmlformats.org/officeDocument/2006/math">
                    <m:r>
                      <a:rPr lang="en-US" altLang="zh-CN" i="1" dirty="0">
                        <a:latin typeface="Cambria Math" panose="02040503050406030204" pitchFamily="18" charset="0"/>
                      </a:rPr>
                      <m:t>𝑌</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𝑊</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𝐻</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𝑋</m:t>
                    </m:r>
                  </m:oMath>
                </a14:m>
                <a:r>
                  <a:rPr lang="en-US" altLang="zh-CN" dirty="0"/>
                  <a:t> </a:t>
                </a:r>
              </a:p>
              <a:p>
                <a:pPr>
                  <a:lnSpc>
                    <a:spcPct val="150000"/>
                  </a:lnSpc>
                </a:pPr>
                <a:r>
                  <a:rPr lang="zh-CN" altLang="en-US" dirty="0"/>
                  <a:t>其中</a:t>
                </a:r>
                <a14:m>
                  <m:oMath xmlns:m="http://schemas.openxmlformats.org/officeDocument/2006/math">
                    <m:r>
                      <a:rPr lang="en-US" altLang="zh-CN" i="1" dirty="0">
                        <a:latin typeface="Cambria Math" panose="02040503050406030204" pitchFamily="18" charset="0"/>
                        <a:ea typeface="Cambria Math" panose="02040503050406030204" pitchFamily="18" charset="0"/>
                      </a:rPr>
                      <m:t>𝐻𝑋</m:t>
                    </m:r>
                  </m:oMath>
                </a14:m>
                <a:r>
                  <a:rPr lang="en-US" altLang="zh-CN" dirty="0"/>
                  <a:t> </a:t>
                </a:r>
                <a:r>
                  <a:rPr lang="zh-CN" altLang="en-US" dirty="0"/>
                  <a:t>相当于将原来的特征矩阵降维，</a:t>
                </a:r>
                <a:r>
                  <a:rPr lang="en-US" altLang="zh-CN" dirty="0"/>
                  <a:t>W</a:t>
                </a:r>
                <a:r>
                  <a:rPr lang="zh-CN" altLang="en-US" dirty="0"/>
                  <a:t>是新的系数矩阵。</a:t>
                </a:r>
                <a:endParaRPr lang="en-US" altLang="zh-CN" dirty="0"/>
              </a:p>
            </p:txBody>
          </p:sp>
        </mc:Choice>
        <mc:Fallback xmlns="">
          <p:sp>
            <p:nvSpPr>
              <p:cNvPr id="19" name="文本框 18">
                <a:extLst>
                  <a:ext uri="{FF2B5EF4-FFF2-40B4-BE49-F238E27FC236}">
                    <a16:creationId xmlns:a16="http://schemas.microsoft.com/office/drawing/2014/main" id="{9994D172-A46A-4A76-A004-A2744FD39C75}"/>
                  </a:ext>
                </a:extLst>
              </p:cNvPr>
              <p:cNvSpPr txBox="1">
                <a:spLocks noRot="1" noChangeAspect="1" noMove="1" noResize="1" noEditPoints="1" noAdjustHandles="1" noChangeArrowheads="1" noChangeShapeType="1" noTextEdit="1"/>
              </p:cNvSpPr>
              <p:nvPr/>
            </p:nvSpPr>
            <p:spPr>
              <a:xfrm>
                <a:off x="1024357" y="938831"/>
                <a:ext cx="7595745" cy="1706878"/>
              </a:xfrm>
              <a:prstGeom prst="rect">
                <a:avLst/>
              </a:prstGeom>
              <a:blipFill>
                <a:blip r:embed="rId2"/>
                <a:stretch>
                  <a:fillRect l="-642" b="-5000"/>
                </a:stretch>
              </a:blipFill>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xmlns="" id="{ACAF8436-BA91-40DB-AF3B-64C422A63FEC}"/>
              </a:ext>
            </a:extLst>
          </p:cNvPr>
          <p:cNvCxnSpPr/>
          <p:nvPr/>
        </p:nvCxnSpPr>
        <p:spPr bwMode="auto">
          <a:xfrm>
            <a:off x="4226806" y="2029756"/>
            <a:ext cx="595423" cy="0"/>
          </a:xfrm>
          <a:prstGeom prst="straightConnector1">
            <a:avLst/>
          </a:prstGeom>
          <a:ln w="38100">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双括号 3">
            <a:extLst>
              <a:ext uri="{FF2B5EF4-FFF2-40B4-BE49-F238E27FC236}">
                <a16:creationId xmlns:a16="http://schemas.microsoft.com/office/drawing/2014/main" xmlns="" id="{BA140DF2-F02C-49F5-B64A-F3CF0E044DF3}"/>
              </a:ext>
            </a:extLst>
          </p:cNvPr>
          <p:cNvSpPr/>
          <p:nvPr/>
        </p:nvSpPr>
        <p:spPr bwMode="auto">
          <a:xfrm>
            <a:off x="2083532" y="3162147"/>
            <a:ext cx="956931" cy="1790553"/>
          </a:xfrm>
          <a:prstGeom prst="bracketPair">
            <a:avLst/>
          </a:prstGeom>
          <a:noFill/>
          <a:ln w="28575"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37F76DC1-1FBE-4EEB-BACE-0226DD535CE3}"/>
                  </a:ext>
                </a:extLst>
              </p:cNvPr>
              <p:cNvSpPr/>
              <p:nvPr/>
            </p:nvSpPr>
            <p:spPr>
              <a:xfrm>
                <a:off x="1103364" y="3918070"/>
                <a:ext cx="5060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𝑋</m:t>
                      </m:r>
                    </m:oMath>
                  </m:oMathPara>
                </a14:m>
                <a:endParaRPr lang="zh-CN" altLang="en-US" sz="2800" dirty="0"/>
              </a:p>
            </p:txBody>
          </p:sp>
        </mc:Choice>
        <mc:Fallback xmlns="">
          <p:sp>
            <p:nvSpPr>
              <p:cNvPr id="5" name="矩形 4">
                <a:extLst>
                  <a:ext uri="{FF2B5EF4-FFF2-40B4-BE49-F238E27FC236}">
                    <a16:creationId xmlns:a16="http://schemas.microsoft.com/office/drawing/2014/main" id="{37F76DC1-1FBE-4EEB-BACE-0226DD535CE3}"/>
                  </a:ext>
                </a:extLst>
              </p:cNvPr>
              <p:cNvSpPr>
                <a:spLocks noRot="1" noChangeAspect="1" noMove="1" noResize="1" noEditPoints="1" noAdjustHandles="1" noChangeArrowheads="1" noChangeShapeType="1" noTextEdit="1"/>
              </p:cNvSpPr>
              <p:nvPr/>
            </p:nvSpPr>
            <p:spPr>
              <a:xfrm>
                <a:off x="1103364" y="3918070"/>
                <a:ext cx="50603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xmlns="" id="{2B02B65E-1A21-4B48-960E-361F38341585}"/>
                  </a:ext>
                </a:extLst>
              </p:cNvPr>
              <p:cNvSpPr/>
              <p:nvPr/>
            </p:nvSpPr>
            <p:spPr>
              <a:xfrm>
                <a:off x="1500266" y="3918070"/>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Cambria Math" panose="02040503050406030204" pitchFamily="18" charset="0"/>
                        </a:rPr>
                        <m:t>=</m:t>
                      </m:r>
                    </m:oMath>
                  </m:oMathPara>
                </a14:m>
                <a:endParaRPr lang="zh-CN" altLang="en-US" sz="2800" dirty="0"/>
              </a:p>
            </p:txBody>
          </p:sp>
        </mc:Choice>
        <mc:Fallback xmlns="">
          <p:sp>
            <p:nvSpPr>
              <p:cNvPr id="6" name="矩形 5">
                <a:extLst>
                  <a:ext uri="{FF2B5EF4-FFF2-40B4-BE49-F238E27FC236}">
                    <a16:creationId xmlns:a16="http://schemas.microsoft.com/office/drawing/2014/main" id="{2B02B65E-1A21-4B48-960E-361F38341585}"/>
                  </a:ext>
                </a:extLst>
              </p:cNvPr>
              <p:cNvSpPr>
                <a:spLocks noRot="1" noChangeAspect="1" noMove="1" noResize="1" noEditPoints="1" noAdjustHandles="1" noChangeArrowheads="1" noChangeShapeType="1" noTextEdit="1"/>
              </p:cNvSpPr>
              <p:nvPr/>
            </p:nvSpPr>
            <p:spPr>
              <a:xfrm>
                <a:off x="1500266" y="3918070"/>
                <a:ext cx="534121" cy="523220"/>
              </a:xfrm>
              <a:prstGeom prst="rect">
                <a:avLst/>
              </a:prstGeom>
              <a:blipFill>
                <a:blip r:embed="rId4"/>
                <a:stretch>
                  <a:fillRect/>
                </a:stretch>
              </a:blipFill>
            </p:spPr>
            <p:txBody>
              <a:bodyPr/>
              <a:lstStyle/>
              <a:p>
                <a:r>
                  <a:rPr lang="zh-CN" altLang="en-US">
                    <a:noFill/>
                  </a:rPr>
                  <a:t> </a:t>
                </a:r>
              </a:p>
            </p:txBody>
          </p:sp>
        </mc:Fallback>
      </mc:AlternateContent>
      <p:sp>
        <p:nvSpPr>
          <p:cNvPr id="8" name="左大括号 7">
            <a:extLst>
              <a:ext uri="{FF2B5EF4-FFF2-40B4-BE49-F238E27FC236}">
                <a16:creationId xmlns:a16="http://schemas.microsoft.com/office/drawing/2014/main" xmlns="" id="{FFADD20D-71EC-41AC-9F26-15034CA10FD6}"/>
              </a:ext>
            </a:extLst>
          </p:cNvPr>
          <p:cNvSpPr/>
          <p:nvPr/>
        </p:nvSpPr>
        <p:spPr bwMode="auto">
          <a:xfrm rot="5400000">
            <a:off x="2422391" y="2563938"/>
            <a:ext cx="239486" cy="956931"/>
          </a:xfrm>
          <a:prstGeom prst="leftBrace">
            <a:avLst/>
          </a:prstGeom>
          <a:noFill/>
          <a:ln w="12700" cap="flat" cmpd="sng" algn="ctr">
            <a:solidFill>
              <a:schemeClr val="accent4">
                <a:lumMod val="95000"/>
                <a:lumOff val="5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xmlns="" id="{DADAED51-FC69-4EF8-B441-9F025684E860}"/>
              </a:ext>
            </a:extLst>
          </p:cNvPr>
          <p:cNvSpPr txBox="1"/>
          <p:nvPr/>
        </p:nvSpPr>
        <p:spPr>
          <a:xfrm>
            <a:off x="2323215" y="2505639"/>
            <a:ext cx="304800" cy="584775"/>
          </a:xfrm>
          <a:prstGeom prst="rect">
            <a:avLst/>
          </a:prstGeom>
          <a:noFill/>
        </p:spPr>
        <p:txBody>
          <a:bodyPr wrap="square" rtlCol="0">
            <a:spAutoFit/>
          </a:bodyPr>
          <a:lstStyle/>
          <a:p>
            <a:r>
              <a:rPr lang="en-US" altLang="zh-CN" sz="3200" dirty="0"/>
              <a:t>n</a:t>
            </a:r>
            <a:endParaRPr lang="zh-CN" altLang="en-US" sz="3200" dirty="0"/>
          </a:p>
        </p:txBody>
      </p:sp>
      <p:sp>
        <p:nvSpPr>
          <p:cNvPr id="10" name="右大括号 9">
            <a:extLst>
              <a:ext uri="{FF2B5EF4-FFF2-40B4-BE49-F238E27FC236}">
                <a16:creationId xmlns:a16="http://schemas.microsoft.com/office/drawing/2014/main" xmlns="" id="{C7633E6D-D10C-46C9-8B45-FDC7CA540CA3}"/>
              </a:ext>
            </a:extLst>
          </p:cNvPr>
          <p:cNvSpPr/>
          <p:nvPr/>
        </p:nvSpPr>
        <p:spPr bwMode="auto">
          <a:xfrm>
            <a:off x="3129173" y="3302438"/>
            <a:ext cx="129865" cy="1653620"/>
          </a:xfrm>
          <a:prstGeom prst="rightBrace">
            <a:avLst/>
          </a:prstGeom>
          <a:noFill/>
          <a:ln w="19050" cap="flat" cmpd="sng" algn="ctr">
            <a:solidFill>
              <a:schemeClr val="accent4">
                <a:lumMod val="85000"/>
                <a:lumOff val="15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文本框 10">
            <a:extLst>
              <a:ext uri="{FF2B5EF4-FFF2-40B4-BE49-F238E27FC236}">
                <a16:creationId xmlns:a16="http://schemas.microsoft.com/office/drawing/2014/main" xmlns="" id="{CF05FE4A-0651-4418-97CD-4A84BA7FCEEC}"/>
              </a:ext>
            </a:extLst>
          </p:cNvPr>
          <p:cNvSpPr txBox="1"/>
          <p:nvPr/>
        </p:nvSpPr>
        <p:spPr>
          <a:xfrm>
            <a:off x="3225371" y="3856515"/>
            <a:ext cx="319314" cy="584775"/>
          </a:xfrm>
          <a:prstGeom prst="rect">
            <a:avLst/>
          </a:prstGeom>
          <a:noFill/>
        </p:spPr>
        <p:txBody>
          <a:bodyPr wrap="square" rtlCol="0">
            <a:spAutoFit/>
          </a:bodyPr>
          <a:lstStyle/>
          <a:p>
            <a:r>
              <a:rPr lang="en-US" altLang="zh-CN" sz="3200" dirty="0"/>
              <a:t>d</a:t>
            </a:r>
            <a:endParaRPr lang="zh-CN" altLang="en-US" sz="3200"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xmlns="" id="{C49E8B40-F705-4534-BCB9-871E73C7A31A}"/>
                  </a:ext>
                </a:extLst>
              </p:cNvPr>
              <p:cNvSpPr/>
              <p:nvPr/>
            </p:nvSpPr>
            <p:spPr>
              <a:xfrm>
                <a:off x="4756696" y="3867638"/>
                <a:ext cx="7673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ea typeface="Cambria Math" panose="02040503050406030204" pitchFamily="18" charset="0"/>
                        </a:rPr>
                        <m:t>𝐻𝑋</m:t>
                      </m:r>
                    </m:oMath>
                  </m:oMathPara>
                </a14:m>
                <a:endParaRPr lang="zh-CN" altLang="en-US" sz="2800" dirty="0"/>
              </a:p>
            </p:txBody>
          </p:sp>
        </mc:Choice>
        <mc:Fallback xmlns="">
          <p:sp>
            <p:nvSpPr>
              <p:cNvPr id="12" name="矩形 11">
                <a:extLst>
                  <a:ext uri="{FF2B5EF4-FFF2-40B4-BE49-F238E27FC236}">
                    <a16:creationId xmlns:a16="http://schemas.microsoft.com/office/drawing/2014/main" id="{C49E8B40-F705-4534-BCB9-871E73C7A31A}"/>
                  </a:ext>
                </a:extLst>
              </p:cNvPr>
              <p:cNvSpPr>
                <a:spLocks noRot="1" noChangeAspect="1" noMove="1" noResize="1" noEditPoints="1" noAdjustHandles="1" noChangeArrowheads="1" noChangeShapeType="1" noTextEdit="1"/>
              </p:cNvSpPr>
              <p:nvPr/>
            </p:nvSpPr>
            <p:spPr>
              <a:xfrm>
                <a:off x="4756696" y="3867638"/>
                <a:ext cx="767326"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xmlns="" id="{432A0474-02D1-4464-9276-5D48FCB6CC1E}"/>
                  </a:ext>
                </a:extLst>
              </p:cNvPr>
              <p:cNvSpPr/>
              <p:nvPr/>
            </p:nvSpPr>
            <p:spPr>
              <a:xfrm>
                <a:off x="5275293" y="3842655"/>
                <a:ext cx="534121" cy="52322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2800" i="1">
                          <a:solidFill>
                            <a:srgbClr val="000000"/>
                          </a:solidFill>
                          <a:latin typeface="Cambria Math" panose="02040503050406030204" pitchFamily="18" charset="0"/>
                          <a:ea typeface="Cambria Math" panose="02040503050406030204" pitchFamily="18" charset="0"/>
                        </a:rPr>
                        <m:t>=</m:t>
                      </m:r>
                    </m:oMath>
                  </m:oMathPara>
                </a14:m>
                <a:endParaRPr lang="zh-CN" altLang="en-US" sz="2800" dirty="0">
                  <a:solidFill>
                    <a:srgbClr val="000000"/>
                  </a:solidFill>
                </a:endParaRPr>
              </a:p>
            </p:txBody>
          </p:sp>
        </mc:Choice>
        <mc:Fallback xmlns="">
          <p:sp>
            <p:nvSpPr>
              <p:cNvPr id="13" name="矩形 12">
                <a:extLst>
                  <a:ext uri="{FF2B5EF4-FFF2-40B4-BE49-F238E27FC236}">
                    <a16:creationId xmlns:a16="http://schemas.microsoft.com/office/drawing/2014/main" id="{432A0474-02D1-4464-9276-5D48FCB6CC1E}"/>
                  </a:ext>
                </a:extLst>
              </p:cNvPr>
              <p:cNvSpPr>
                <a:spLocks noRot="1" noChangeAspect="1" noMove="1" noResize="1" noEditPoints="1" noAdjustHandles="1" noChangeArrowheads="1" noChangeShapeType="1" noTextEdit="1"/>
              </p:cNvSpPr>
              <p:nvPr/>
            </p:nvSpPr>
            <p:spPr>
              <a:xfrm>
                <a:off x="5275293" y="3842655"/>
                <a:ext cx="534121" cy="523220"/>
              </a:xfrm>
              <a:prstGeom prst="rect">
                <a:avLst/>
              </a:prstGeom>
              <a:blipFill>
                <a:blip r:embed="rId6"/>
                <a:stretch>
                  <a:fillRect/>
                </a:stretch>
              </a:blipFill>
            </p:spPr>
            <p:txBody>
              <a:bodyPr/>
              <a:lstStyle/>
              <a:p>
                <a:r>
                  <a:rPr lang="zh-CN" altLang="en-US">
                    <a:noFill/>
                  </a:rPr>
                  <a:t> </a:t>
                </a:r>
              </a:p>
            </p:txBody>
          </p:sp>
        </mc:Fallback>
      </mc:AlternateContent>
      <p:sp>
        <p:nvSpPr>
          <p:cNvPr id="28" name="双括号 27">
            <a:extLst>
              <a:ext uri="{FF2B5EF4-FFF2-40B4-BE49-F238E27FC236}">
                <a16:creationId xmlns:a16="http://schemas.microsoft.com/office/drawing/2014/main" xmlns="" id="{B67ED29A-C97F-4E26-ACD5-8A699D68D520}"/>
              </a:ext>
            </a:extLst>
          </p:cNvPr>
          <p:cNvSpPr/>
          <p:nvPr/>
        </p:nvSpPr>
        <p:spPr bwMode="auto">
          <a:xfrm>
            <a:off x="6034241" y="3783024"/>
            <a:ext cx="956931" cy="642482"/>
          </a:xfrm>
          <a:prstGeom prst="bracketPair">
            <a:avLst/>
          </a:prstGeom>
          <a:noFill/>
          <a:ln w="28575"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9" name="文本框 28">
            <a:extLst>
              <a:ext uri="{FF2B5EF4-FFF2-40B4-BE49-F238E27FC236}">
                <a16:creationId xmlns:a16="http://schemas.microsoft.com/office/drawing/2014/main" xmlns="" id="{6055E6DD-22C6-412E-AF48-8B344708D285}"/>
              </a:ext>
            </a:extLst>
          </p:cNvPr>
          <p:cNvSpPr txBox="1"/>
          <p:nvPr/>
        </p:nvSpPr>
        <p:spPr>
          <a:xfrm>
            <a:off x="6325993" y="2989502"/>
            <a:ext cx="378299" cy="584775"/>
          </a:xfrm>
          <a:prstGeom prst="rect">
            <a:avLst/>
          </a:prstGeom>
          <a:noFill/>
        </p:spPr>
        <p:txBody>
          <a:bodyPr wrap="square" rtlCol="0">
            <a:spAutoFit/>
          </a:bodyPr>
          <a:lstStyle/>
          <a:p>
            <a:r>
              <a:rPr lang="en-US" altLang="zh-CN" sz="3200" dirty="0"/>
              <a:t>n</a:t>
            </a:r>
            <a:endParaRPr lang="zh-CN" altLang="en-US" sz="3200" dirty="0"/>
          </a:p>
        </p:txBody>
      </p:sp>
      <p:sp>
        <p:nvSpPr>
          <p:cNvPr id="30" name="左大括号 29">
            <a:extLst>
              <a:ext uri="{FF2B5EF4-FFF2-40B4-BE49-F238E27FC236}">
                <a16:creationId xmlns:a16="http://schemas.microsoft.com/office/drawing/2014/main" xmlns="" id="{4728A4E7-9C55-4D20-9535-EDADB887E8DD}"/>
              </a:ext>
            </a:extLst>
          </p:cNvPr>
          <p:cNvSpPr/>
          <p:nvPr/>
        </p:nvSpPr>
        <p:spPr bwMode="auto">
          <a:xfrm rot="5400000">
            <a:off x="6397251" y="3152662"/>
            <a:ext cx="239486" cy="956931"/>
          </a:xfrm>
          <a:prstGeom prst="leftBrace">
            <a:avLst/>
          </a:prstGeom>
          <a:noFill/>
          <a:ln w="12700" cap="flat" cmpd="sng" algn="ctr">
            <a:solidFill>
              <a:schemeClr val="accent4">
                <a:lumMod val="95000"/>
                <a:lumOff val="5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1" name="右大括号 30">
            <a:extLst>
              <a:ext uri="{FF2B5EF4-FFF2-40B4-BE49-F238E27FC236}">
                <a16:creationId xmlns:a16="http://schemas.microsoft.com/office/drawing/2014/main" xmlns="" id="{93EB2E4F-D869-4D00-B9F3-7FEE45D6FE61}"/>
              </a:ext>
            </a:extLst>
          </p:cNvPr>
          <p:cNvSpPr/>
          <p:nvPr/>
        </p:nvSpPr>
        <p:spPr bwMode="auto">
          <a:xfrm>
            <a:off x="7215998" y="3750871"/>
            <a:ext cx="45719" cy="674635"/>
          </a:xfrm>
          <a:prstGeom prst="rightBrace">
            <a:avLst/>
          </a:prstGeom>
          <a:noFill/>
          <a:ln w="19050" cap="flat" cmpd="sng" algn="ctr">
            <a:solidFill>
              <a:schemeClr val="accent4">
                <a:lumMod val="85000"/>
                <a:lumOff val="15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C639B8AE-FE52-4FAC-8AD9-AD11FC8C4B91}"/>
                  </a:ext>
                </a:extLst>
              </p:cNvPr>
              <p:cNvSpPr txBox="1"/>
              <p:nvPr/>
            </p:nvSpPr>
            <p:spPr>
              <a:xfrm>
                <a:off x="7293977" y="3895749"/>
                <a:ext cx="4657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𝐾</m:t>
                          </m:r>
                        </m:e>
                        <m:sub>
                          <m:r>
                            <a:rPr lang="en-US" altLang="zh-CN" sz="2800" b="0" i="1" smtClean="0">
                              <a:latin typeface="Cambria Math" panose="02040503050406030204" pitchFamily="18" charset="0"/>
                            </a:rPr>
                            <m:t>𝑟</m:t>
                          </m:r>
                        </m:sub>
                      </m:sSub>
                    </m:oMath>
                  </m:oMathPara>
                </a14:m>
                <a:endParaRPr lang="zh-CN" altLang="en-US" sz="2800" dirty="0"/>
              </a:p>
            </p:txBody>
          </p:sp>
        </mc:Choice>
        <mc:Fallback xmlns="">
          <p:sp>
            <p:nvSpPr>
              <p:cNvPr id="15" name="文本框 14">
                <a:extLst>
                  <a:ext uri="{FF2B5EF4-FFF2-40B4-BE49-F238E27FC236}">
                    <a16:creationId xmlns:a16="http://schemas.microsoft.com/office/drawing/2014/main" id="{C639B8AE-FE52-4FAC-8AD9-AD11FC8C4B91}"/>
                  </a:ext>
                </a:extLst>
              </p:cNvPr>
              <p:cNvSpPr txBox="1">
                <a:spLocks noRot="1" noChangeAspect="1" noMove="1" noResize="1" noEditPoints="1" noAdjustHandles="1" noChangeArrowheads="1" noChangeShapeType="1" noTextEdit="1"/>
              </p:cNvSpPr>
              <p:nvPr/>
            </p:nvSpPr>
            <p:spPr>
              <a:xfrm>
                <a:off x="7293977" y="3895749"/>
                <a:ext cx="465705" cy="430887"/>
              </a:xfrm>
              <a:prstGeom prst="rect">
                <a:avLst/>
              </a:prstGeom>
              <a:blipFill>
                <a:blip r:embed="rId7"/>
                <a:stretch>
                  <a:fillRect/>
                </a:stretch>
              </a:blipFill>
            </p:spPr>
            <p:txBody>
              <a:bodyPr/>
              <a:lstStyle/>
              <a:p>
                <a:r>
                  <a:rPr lang="zh-CN" altLang="en-US">
                    <a:noFill/>
                  </a:rPr>
                  <a:t> </a:t>
                </a:r>
              </a:p>
            </p:txBody>
          </p:sp>
        </mc:Fallback>
      </mc:AlternateContent>
      <p:sp>
        <p:nvSpPr>
          <p:cNvPr id="16" name="箭头: V 形 15">
            <a:extLst>
              <a:ext uri="{FF2B5EF4-FFF2-40B4-BE49-F238E27FC236}">
                <a16:creationId xmlns:a16="http://schemas.microsoft.com/office/drawing/2014/main" xmlns="" id="{BE01B9F3-1090-490F-A51B-696650CC73A3}"/>
              </a:ext>
            </a:extLst>
          </p:cNvPr>
          <p:cNvSpPr/>
          <p:nvPr/>
        </p:nvSpPr>
        <p:spPr bwMode="auto">
          <a:xfrm>
            <a:off x="4034971" y="4027714"/>
            <a:ext cx="391886" cy="338161"/>
          </a:xfrm>
          <a:prstGeom prst="chevron">
            <a:avLst/>
          </a:prstGeom>
          <a:solidFill>
            <a:srgbClr val="00B0F0"/>
          </a:solidFill>
          <a:ln w="9525" cap="flat" cmpd="sng" algn="ctr">
            <a:solidFill>
              <a:srgbClr val="018DC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BE29F5E3-CA83-419E-98AC-8A3D7791BFA8}"/>
                  </a:ext>
                </a:extLst>
              </p:cNvPr>
              <p:cNvSpPr/>
              <p:nvPr/>
            </p:nvSpPr>
            <p:spPr>
              <a:xfrm>
                <a:off x="3607217" y="3464862"/>
                <a:ext cx="1215013" cy="646331"/>
              </a:xfrm>
              <a:prstGeom prst="rect">
                <a:avLst/>
              </a:prstGeom>
            </p:spPr>
            <p:txBody>
              <a:bodyPr wrap="non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𝐾</m:t>
                          </m:r>
                        </m:e>
                        <m:sub>
                          <m:r>
                            <a:rPr lang="en-US" altLang="zh-CN" sz="2400" i="1">
                              <a:latin typeface="Cambria Math" panose="02040503050406030204" pitchFamily="18" charset="0"/>
                            </a:rPr>
                            <m:t>𝑟</m:t>
                          </m:r>
                        </m:sub>
                      </m:sSub>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𝑑</m:t>
                      </m:r>
                    </m:oMath>
                  </m:oMathPara>
                </a14:m>
                <a:endParaRPr lang="en-US" altLang="zh-CN" sz="2400" dirty="0"/>
              </a:p>
            </p:txBody>
          </p:sp>
        </mc:Choice>
        <mc:Fallback xmlns="">
          <p:sp>
            <p:nvSpPr>
              <p:cNvPr id="17" name="矩形 16">
                <a:extLst>
                  <a:ext uri="{FF2B5EF4-FFF2-40B4-BE49-F238E27FC236}">
                    <a16:creationId xmlns:a16="http://schemas.microsoft.com/office/drawing/2014/main" id="{BE29F5E3-CA83-419E-98AC-8A3D7791BFA8}"/>
                  </a:ext>
                </a:extLst>
              </p:cNvPr>
              <p:cNvSpPr>
                <a:spLocks noRot="1" noChangeAspect="1" noMove="1" noResize="1" noEditPoints="1" noAdjustHandles="1" noChangeArrowheads="1" noChangeShapeType="1" noTextEdit="1"/>
              </p:cNvSpPr>
              <p:nvPr/>
            </p:nvSpPr>
            <p:spPr>
              <a:xfrm>
                <a:off x="3607217" y="3464862"/>
                <a:ext cx="1215013" cy="646331"/>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345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xEl>
                                              <p:pRg st="2" end="2"/>
                                            </p:txEl>
                                          </p:spTgt>
                                        </p:tgtEl>
                                        <p:attrNameLst>
                                          <p:attrName>style.visibility</p:attrName>
                                        </p:attrNameLst>
                                      </p:cBhvr>
                                      <p:to>
                                        <p:strVal val="visible"/>
                                      </p:to>
                                    </p:set>
                                    <p:anim calcmode="lin" valueType="num">
                                      <p:cBhvr additive="base">
                                        <p:cTn id="79"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animBg="1"/>
      <p:bldP spid="9" grpId="0"/>
      <p:bldP spid="10" grpId="0" animBg="1"/>
      <p:bldP spid="11" grpId="0"/>
      <p:bldP spid="12" grpId="0"/>
      <p:bldP spid="13" grpId="0"/>
      <p:bldP spid="28" grpId="0" animBg="1"/>
      <p:bldP spid="29" grpId="0"/>
      <p:bldP spid="30" grpId="0" animBg="1"/>
      <p:bldP spid="31" grpId="0" animBg="1"/>
      <p:bldP spid="15" grpId="0"/>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0482"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0483" name="矩形 20"/>
          <p:cNvSpPr/>
          <p:nvPr/>
        </p:nvSpPr>
        <p:spPr>
          <a:xfrm>
            <a:off x="933450" y="194522"/>
            <a:ext cx="8210550" cy="462227"/>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0484"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0486" name="文本框 23"/>
          <p:cNvSpPr txBox="1"/>
          <p:nvPr/>
        </p:nvSpPr>
        <p:spPr>
          <a:xfrm>
            <a:off x="1320404" y="215954"/>
            <a:ext cx="7962900" cy="400110"/>
          </a:xfrm>
          <a:prstGeom prst="rect">
            <a:avLst/>
          </a:prstGeom>
          <a:noFill/>
          <a:ln w="9525">
            <a:noFill/>
          </a:ln>
        </p:spPr>
        <p:txBody>
          <a:bodyPr wrap="square" anchor="t">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Preserving sample similarities and tag correlation</a:t>
            </a:r>
          </a:p>
        </p:txBody>
      </p:sp>
      <p:sp>
        <p:nvSpPr>
          <p:cNvPr id="20487"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191156C9-6EBB-42F7-B2E1-86819656B535}"/>
              </a:ext>
            </a:extLst>
          </p:cNvPr>
          <p:cNvSpPr txBox="1"/>
          <p:nvPr/>
        </p:nvSpPr>
        <p:spPr>
          <a:xfrm>
            <a:off x="891395" y="718764"/>
            <a:ext cx="7296037" cy="1711366"/>
          </a:xfrm>
          <a:prstGeom prst="rect">
            <a:avLst/>
          </a:prstGeom>
          <a:noFill/>
        </p:spPr>
        <p:txBody>
          <a:bodyPr wrap="square" rtlCol="0">
            <a:spAutoFit/>
          </a:bodyPr>
          <a:lstStyle/>
          <a:p>
            <a:pPr>
              <a:lnSpc>
                <a:spcPct val="150000"/>
              </a:lnSpc>
            </a:pPr>
            <a:r>
              <a:rPr lang="zh-CN" altLang="en-US" dirty="0"/>
              <a:t>        为获得样本与样本之间和标签与标签之间的结构信息，运用</a:t>
            </a:r>
            <a:r>
              <a:rPr lang="en-US" altLang="zh-CN" dirty="0"/>
              <a:t>Locally Linear Embedding(</a:t>
            </a:r>
            <a:r>
              <a:rPr lang="zh-CN" altLang="en-US" dirty="0"/>
              <a:t>局部线性嵌入算法，</a:t>
            </a:r>
            <a:r>
              <a:rPr lang="en-US" altLang="zh-CN" dirty="0"/>
              <a:t>LLE)</a:t>
            </a:r>
            <a:r>
              <a:rPr lang="zh-CN" altLang="en-US" dirty="0"/>
              <a:t>。</a:t>
            </a:r>
            <a:r>
              <a:rPr lang="en-US" altLang="zh-CN" dirty="0"/>
              <a:t>LLE</a:t>
            </a:r>
            <a:r>
              <a:rPr lang="zh-CN" altLang="en-US" dirty="0"/>
              <a:t>是高维空间的每一个样本都可以用它的</a:t>
            </a:r>
            <a:r>
              <a:rPr lang="en-US" altLang="zh-CN" dirty="0"/>
              <a:t>K</a:t>
            </a:r>
            <a:r>
              <a:rPr lang="zh-CN" altLang="en-US" dirty="0"/>
              <a:t>近邻进行线性表示，得到一个权重矩阵</a:t>
            </a:r>
            <a:r>
              <a:rPr lang="en-US" altLang="zh-CN" dirty="0"/>
              <a:t>S</a:t>
            </a:r>
            <a:r>
              <a:rPr lang="zh-CN" altLang="en-US" dirty="0"/>
              <a:t>，将高维空间的样本映射到低维空间，依旧保持同样的线性关系。</a:t>
            </a:r>
          </a:p>
        </p:txBody>
      </p:sp>
      <p:sp>
        <p:nvSpPr>
          <p:cNvPr id="80" name="椭圆 79">
            <a:extLst>
              <a:ext uri="{FF2B5EF4-FFF2-40B4-BE49-F238E27FC236}">
                <a16:creationId xmlns:a16="http://schemas.microsoft.com/office/drawing/2014/main" xmlns="" id="{8828EE27-8306-4BCA-B699-06E89534664E}"/>
              </a:ext>
            </a:extLst>
          </p:cNvPr>
          <p:cNvSpPr/>
          <p:nvPr/>
        </p:nvSpPr>
        <p:spPr>
          <a:xfrm>
            <a:off x="1798246" y="3781140"/>
            <a:ext cx="131221" cy="11315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椭圆 80">
            <a:extLst>
              <a:ext uri="{FF2B5EF4-FFF2-40B4-BE49-F238E27FC236}">
                <a16:creationId xmlns:a16="http://schemas.microsoft.com/office/drawing/2014/main" xmlns="" id="{942F7F83-F990-47EB-9E90-6C4F52CF7D8F}"/>
              </a:ext>
            </a:extLst>
          </p:cNvPr>
          <p:cNvSpPr/>
          <p:nvPr/>
        </p:nvSpPr>
        <p:spPr>
          <a:xfrm>
            <a:off x="1514287" y="3330031"/>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2" name="椭圆 81">
            <a:extLst>
              <a:ext uri="{FF2B5EF4-FFF2-40B4-BE49-F238E27FC236}">
                <a16:creationId xmlns:a16="http://schemas.microsoft.com/office/drawing/2014/main" xmlns="" id="{EA734417-BE83-473C-9FA4-ECE89A22D0DC}"/>
              </a:ext>
            </a:extLst>
          </p:cNvPr>
          <p:cNvSpPr/>
          <p:nvPr/>
        </p:nvSpPr>
        <p:spPr>
          <a:xfrm>
            <a:off x="1816419" y="3506323"/>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3" name="椭圆 82">
            <a:extLst>
              <a:ext uri="{FF2B5EF4-FFF2-40B4-BE49-F238E27FC236}">
                <a16:creationId xmlns:a16="http://schemas.microsoft.com/office/drawing/2014/main" xmlns="" id="{EDE40260-A30B-402D-83CE-FF5DEAB2EA6B}"/>
              </a:ext>
            </a:extLst>
          </p:cNvPr>
          <p:cNvSpPr/>
          <p:nvPr/>
        </p:nvSpPr>
        <p:spPr>
          <a:xfrm>
            <a:off x="2447754" y="3134919"/>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4" name="椭圆 83">
            <a:extLst>
              <a:ext uri="{FF2B5EF4-FFF2-40B4-BE49-F238E27FC236}">
                <a16:creationId xmlns:a16="http://schemas.microsoft.com/office/drawing/2014/main" xmlns="" id="{CD127686-EBCD-45C3-B65F-26B457899501}"/>
              </a:ext>
            </a:extLst>
          </p:cNvPr>
          <p:cNvSpPr/>
          <p:nvPr/>
        </p:nvSpPr>
        <p:spPr>
          <a:xfrm>
            <a:off x="2484939" y="4626174"/>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5" name="椭圆 84">
            <a:extLst>
              <a:ext uri="{FF2B5EF4-FFF2-40B4-BE49-F238E27FC236}">
                <a16:creationId xmlns:a16="http://schemas.microsoft.com/office/drawing/2014/main" xmlns="" id="{A58132AD-C988-4A8D-AC6B-D3ABCE894ED6}"/>
              </a:ext>
            </a:extLst>
          </p:cNvPr>
          <p:cNvSpPr/>
          <p:nvPr/>
        </p:nvSpPr>
        <p:spPr>
          <a:xfrm>
            <a:off x="2213749" y="4075144"/>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6" name="椭圆 85">
            <a:extLst>
              <a:ext uri="{FF2B5EF4-FFF2-40B4-BE49-F238E27FC236}">
                <a16:creationId xmlns:a16="http://schemas.microsoft.com/office/drawing/2014/main" xmlns="" id="{E7D11B01-2176-410A-B9B0-A19C7626A9D8}"/>
              </a:ext>
            </a:extLst>
          </p:cNvPr>
          <p:cNvSpPr/>
          <p:nvPr/>
        </p:nvSpPr>
        <p:spPr>
          <a:xfrm>
            <a:off x="891395" y="4595103"/>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7" name="椭圆 86">
            <a:extLst>
              <a:ext uri="{FF2B5EF4-FFF2-40B4-BE49-F238E27FC236}">
                <a16:creationId xmlns:a16="http://schemas.microsoft.com/office/drawing/2014/main" xmlns="" id="{058A1086-24C1-43AC-B2C9-92BA99CC4C29}"/>
              </a:ext>
            </a:extLst>
          </p:cNvPr>
          <p:cNvSpPr/>
          <p:nvPr/>
        </p:nvSpPr>
        <p:spPr>
          <a:xfrm>
            <a:off x="1907844" y="2916480"/>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8" name="椭圆 87">
            <a:extLst>
              <a:ext uri="{FF2B5EF4-FFF2-40B4-BE49-F238E27FC236}">
                <a16:creationId xmlns:a16="http://schemas.microsoft.com/office/drawing/2014/main" xmlns="" id="{38F320EF-BF2C-4760-BADD-89DBD6EDDD2A}"/>
              </a:ext>
            </a:extLst>
          </p:cNvPr>
          <p:cNvSpPr/>
          <p:nvPr/>
        </p:nvSpPr>
        <p:spPr>
          <a:xfrm>
            <a:off x="999385" y="3177881"/>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9" name="椭圆 88">
            <a:extLst>
              <a:ext uri="{FF2B5EF4-FFF2-40B4-BE49-F238E27FC236}">
                <a16:creationId xmlns:a16="http://schemas.microsoft.com/office/drawing/2014/main" xmlns="" id="{5097C02E-260F-4589-A4E6-4EFAE305E99F}"/>
              </a:ext>
            </a:extLst>
          </p:cNvPr>
          <p:cNvSpPr/>
          <p:nvPr/>
        </p:nvSpPr>
        <p:spPr>
          <a:xfrm>
            <a:off x="2889903" y="3915960"/>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0" name="椭圆 89">
            <a:extLst>
              <a:ext uri="{FF2B5EF4-FFF2-40B4-BE49-F238E27FC236}">
                <a16:creationId xmlns:a16="http://schemas.microsoft.com/office/drawing/2014/main" xmlns="" id="{4020DCD6-FBC3-482C-8EE4-7BA4ADFD6671}"/>
              </a:ext>
            </a:extLst>
          </p:cNvPr>
          <p:cNvSpPr/>
          <p:nvPr/>
        </p:nvSpPr>
        <p:spPr>
          <a:xfrm>
            <a:off x="1614351" y="4917208"/>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1" name="椭圆 90">
            <a:extLst>
              <a:ext uri="{FF2B5EF4-FFF2-40B4-BE49-F238E27FC236}">
                <a16:creationId xmlns:a16="http://schemas.microsoft.com/office/drawing/2014/main" xmlns="" id="{D3AD6A14-050C-425A-90BF-433FCC5E7C41}"/>
              </a:ext>
            </a:extLst>
          </p:cNvPr>
          <p:cNvSpPr/>
          <p:nvPr/>
        </p:nvSpPr>
        <p:spPr>
          <a:xfrm>
            <a:off x="1370894" y="3803013"/>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2" name="椭圆 91">
            <a:extLst>
              <a:ext uri="{FF2B5EF4-FFF2-40B4-BE49-F238E27FC236}">
                <a16:creationId xmlns:a16="http://schemas.microsoft.com/office/drawing/2014/main" xmlns="" id="{73FB4665-C7B7-44C7-AA63-B1E6AFC415D6}"/>
              </a:ext>
            </a:extLst>
          </p:cNvPr>
          <p:cNvSpPr/>
          <p:nvPr/>
        </p:nvSpPr>
        <p:spPr>
          <a:xfrm>
            <a:off x="883981" y="3915960"/>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3" name="椭圆 92">
            <a:extLst>
              <a:ext uri="{FF2B5EF4-FFF2-40B4-BE49-F238E27FC236}">
                <a16:creationId xmlns:a16="http://schemas.microsoft.com/office/drawing/2014/main" xmlns="" id="{6830FEBF-D815-4A45-B2B9-11520AA88724}"/>
              </a:ext>
            </a:extLst>
          </p:cNvPr>
          <p:cNvSpPr/>
          <p:nvPr/>
        </p:nvSpPr>
        <p:spPr>
          <a:xfrm>
            <a:off x="1456585" y="2838804"/>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4" name="椭圆 93">
            <a:extLst>
              <a:ext uri="{FF2B5EF4-FFF2-40B4-BE49-F238E27FC236}">
                <a16:creationId xmlns:a16="http://schemas.microsoft.com/office/drawing/2014/main" xmlns="" id="{C9E17EB6-12FB-4EC4-B925-612007CA4CCF}"/>
              </a:ext>
            </a:extLst>
          </p:cNvPr>
          <p:cNvSpPr/>
          <p:nvPr/>
        </p:nvSpPr>
        <p:spPr>
          <a:xfrm>
            <a:off x="1604898" y="4093900"/>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xmlns="" id="{CC76510D-23F4-4520-A93C-670083E56E90}"/>
              </a:ext>
            </a:extLst>
          </p:cNvPr>
          <p:cNvSpPr/>
          <p:nvPr/>
        </p:nvSpPr>
        <p:spPr>
          <a:xfrm>
            <a:off x="2303695" y="3605782"/>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6" name="文本框 95">
            <a:extLst>
              <a:ext uri="{FF2B5EF4-FFF2-40B4-BE49-F238E27FC236}">
                <a16:creationId xmlns:a16="http://schemas.microsoft.com/office/drawing/2014/main" xmlns="" id="{CD258D4E-192C-4758-995B-FF1054852457}"/>
              </a:ext>
            </a:extLst>
          </p:cNvPr>
          <p:cNvSpPr txBox="1"/>
          <p:nvPr/>
        </p:nvSpPr>
        <p:spPr>
          <a:xfrm>
            <a:off x="792651" y="2473438"/>
            <a:ext cx="2570427" cy="369332"/>
          </a:xfrm>
          <a:prstGeom prst="rect">
            <a:avLst/>
          </a:prstGeom>
          <a:noFill/>
        </p:spPr>
        <p:txBody>
          <a:bodyPr wrap="square" rtlCol="0">
            <a:spAutoFit/>
          </a:bodyPr>
          <a:lstStyle/>
          <a:p>
            <a:pPr rtl="0" fontAlgn="auto">
              <a:spcBef>
                <a:spcPts val="0"/>
              </a:spcBef>
              <a:spcAft>
                <a:spcPts val="0"/>
              </a:spcAft>
              <a:buFontTx/>
              <a:buNone/>
            </a:pPr>
            <a:r>
              <a:rPr lang="en-US" altLang="zh-CN" dirty="0">
                <a:solidFill>
                  <a:prstClr val="black"/>
                </a:solidFill>
                <a:latin typeface="等线" panose="020F0502020204030204"/>
                <a:ea typeface="等线" panose="02010600030101010101" pitchFamily="2" charset="-122"/>
                <a:cs typeface="+mn-cs"/>
              </a:rPr>
              <a:t>High dimensional space</a:t>
            </a:r>
            <a:endParaRPr lang="zh-CN" altLang="en-US" dirty="0">
              <a:solidFill>
                <a:prstClr val="black"/>
              </a:solidFill>
              <a:latin typeface="等线" panose="020F0502020204030204"/>
              <a:ea typeface="等线" panose="02010600030101010101" pitchFamily="2" charset="-122"/>
              <a:cs typeface="+mn-cs"/>
            </a:endParaRPr>
          </a:p>
        </p:txBody>
      </p:sp>
      <p:sp>
        <p:nvSpPr>
          <p:cNvPr id="97" name="椭圆 96">
            <a:extLst>
              <a:ext uri="{FF2B5EF4-FFF2-40B4-BE49-F238E27FC236}">
                <a16:creationId xmlns:a16="http://schemas.microsoft.com/office/drawing/2014/main" xmlns="" id="{369420A1-5E8E-4B43-9F9A-4735F5E5372A}"/>
              </a:ext>
            </a:extLst>
          </p:cNvPr>
          <p:cNvSpPr/>
          <p:nvPr/>
        </p:nvSpPr>
        <p:spPr>
          <a:xfrm>
            <a:off x="1341181" y="4744519"/>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xmlns="" id="{E1AB49A5-3C51-4DA8-A1F7-21622634B6D2}"/>
                  </a:ext>
                </a:extLst>
              </p:cNvPr>
              <p:cNvSpPr txBox="1"/>
              <p:nvPr/>
            </p:nvSpPr>
            <p:spPr>
              <a:xfrm>
                <a:off x="1762323" y="3944291"/>
                <a:ext cx="272071"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𝑖</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98" name="文本框 97">
                <a:extLst>
                  <a:ext uri="{FF2B5EF4-FFF2-40B4-BE49-F238E27FC236}">
                    <a16:creationId xmlns:a16="http://schemas.microsoft.com/office/drawing/2014/main" id="{E1AB49A5-3C51-4DA8-A1F7-21622634B6D2}"/>
                  </a:ext>
                </a:extLst>
              </p:cNvPr>
              <p:cNvSpPr txBox="1">
                <a:spLocks noRot="1" noChangeAspect="1" noMove="1" noResize="1" noEditPoints="1" noAdjustHandles="1" noChangeArrowheads="1" noChangeShapeType="1" noTextEdit="1"/>
              </p:cNvSpPr>
              <p:nvPr/>
            </p:nvSpPr>
            <p:spPr>
              <a:xfrm>
                <a:off x="1762323" y="3944291"/>
                <a:ext cx="272071" cy="276999"/>
              </a:xfrm>
              <a:prstGeom prst="rect">
                <a:avLst/>
              </a:prstGeom>
              <a:blipFill>
                <a:blip r:embed="rId3"/>
                <a:stretch>
                  <a:fillRect l="-17778" r="-888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xmlns="" id="{A02C938F-E027-4F39-B18B-4BAA8B641D0A}"/>
                  </a:ext>
                </a:extLst>
              </p:cNvPr>
              <p:cNvSpPr txBox="1"/>
              <p:nvPr/>
            </p:nvSpPr>
            <p:spPr>
              <a:xfrm>
                <a:off x="2308668" y="4012508"/>
                <a:ext cx="270808" cy="299313"/>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𝑗</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99" name="文本框 98">
                <a:extLst>
                  <a:ext uri="{FF2B5EF4-FFF2-40B4-BE49-F238E27FC236}">
                    <a16:creationId xmlns:a16="http://schemas.microsoft.com/office/drawing/2014/main" id="{A02C938F-E027-4F39-B18B-4BAA8B641D0A}"/>
                  </a:ext>
                </a:extLst>
              </p:cNvPr>
              <p:cNvSpPr txBox="1">
                <a:spLocks noRot="1" noChangeAspect="1" noMove="1" noResize="1" noEditPoints="1" noAdjustHandles="1" noChangeArrowheads="1" noChangeShapeType="1" noTextEdit="1"/>
              </p:cNvSpPr>
              <p:nvPr/>
            </p:nvSpPr>
            <p:spPr>
              <a:xfrm>
                <a:off x="2308668" y="4012508"/>
                <a:ext cx="270808" cy="299313"/>
              </a:xfrm>
              <a:prstGeom prst="rect">
                <a:avLst/>
              </a:prstGeom>
              <a:blipFill>
                <a:blip r:embed="rId4"/>
                <a:stretch>
                  <a:fillRect l="-20455" r="-15909"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xmlns="" id="{26C1FE39-9F96-4543-B881-C3293E9EFD34}"/>
                  </a:ext>
                </a:extLst>
              </p:cNvPr>
              <p:cNvSpPr txBox="1"/>
              <p:nvPr/>
            </p:nvSpPr>
            <p:spPr>
              <a:xfrm>
                <a:off x="2408430" y="3560689"/>
                <a:ext cx="313899"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00" name="文本框 99">
                <a:extLst>
                  <a:ext uri="{FF2B5EF4-FFF2-40B4-BE49-F238E27FC236}">
                    <a16:creationId xmlns:a16="http://schemas.microsoft.com/office/drawing/2014/main" id="{26C1FE39-9F96-4543-B881-C3293E9EFD34}"/>
                  </a:ext>
                </a:extLst>
              </p:cNvPr>
              <p:cNvSpPr txBox="1">
                <a:spLocks noRot="1" noChangeAspect="1" noMove="1" noResize="1" noEditPoints="1" noAdjustHandles="1" noChangeArrowheads="1" noChangeShapeType="1" noTextEdit="1"/>
              </p:cNvSpPr>
              <p:nvPr/>
            </p:nvSpPr>
            <p:spPr>
              <a:xfrm>
                <a:off x="2408430" y="3560689"/>
                <a:ext cx="313899" cy="276999"/>
              </a:xfrm>
              <a:prstGeom prst="rect">
                <a:avLst/>
              </a:prstGeom>
              <a:blipFill>
                <a:blip r:embed="rId5"/>
                <a:stretch>
                  <a:fillRect l="-15385" r="-5769" b="-15217"/>
                </a:stretch>
              </a:blipFill>
            </p:spPr>
            <p:txBody>
              <a:bodyPr/>
              <a:lstStyle/>
              <a:p>
                <a:r>
                  <a:rPr lang="zh-CN" altLang="en-US">
                    <a:noFill/>
                  </a:rPr>
                  <a:t> </a:t>
                </a:r>
              </a:p>
            </p:txBody>
          </p:sp>
        </mc:Fallback>
      </mc:AlternateContent>
      <p:sp>
        <p:nvSpPr>
          <p:cNvPr id="101" name="文本框 100">
            <a:extLst>
              <a:ext uri="{FF2B5EF4-FFF2-40B4-BE49-F238E27FC236}">
                <a16:creationId xmlns:a16="http://schemas.microsoft.com/office/drawing/2014/main" xmlns="" id="{5EC8E5A8-1782-421B-B536-15F1A1E52AA7}"/>
              </a:ext>
            </a:extLst>
          </p:cNvPr>
          <p:cNvSpPr txBox="1"/>
          <p:nvPr/>
        </p:nvSpPr>
        <p:spPr>
          <a:xfrm>
            <a:off x="5810051" y="2473438"/>
            <a:ext cx="2570427" cy="369332"/>
          </a:xfrm>
          <a:prstGeom prst="rect">
            <a:avLst/>
          </a:prstGeom>
          <a:noFill/>
        </p:spPr>
        <p:txBody>
          <a:bodyPr wrap="square" rtlCol="0">
            <a:spAutoFit/>
          </a:bodyPr>
          <a:lstStyle/>
          <a:p>
            <a:pPr rtl="0" fontAlgn="auto">
              <a:spcBef>
                <a:spcPts val="0"/>
              </a:spcBef>
              <a:spcAft>
                <a:spcPts val="0"/>
              </a:spcAft>
              <a:buFontTx/>
              <a:buNone/>
            </a:pPr>
            <a:r>
              <a:rPr lang="en-US" altLang="zh-CN" dirty="0">
                <a:solidFill>
                  <a:prstClr val="black"/>
                </a:solidFill>
                <a:latin typeface="等线" panose="020F0502020204030204"/>
                <a:ea typeface="等线" panose="02010600030101010101" pitchFamily="2" charset="-122"/>
                <a:cs typeface="+mn-cs"/>
              </a:rPr>
              <a:t>Low dimensional space</a:t>
            </a:r>
            <a:endParaRPr lang="zh-CN" altLang="en-US" dirty="0">
              <a:solidFill>
                <a:prstClr val="black"/>
              </a:solidFill>
              <a:latin typeface="等线" panose="020F0502020204030204"/>
              <a:ea typeface="等线" panose="02010600030101010101" pitchFamily="2" charset="-122"/>
              <a:cs typeface="+mn-cs"/>
            </a:endParaRPr>
          </a:p>
        </p:txBody>
      </p:sp>
      <p:sp>
        <p:nvSpPr>
          <p:cNvPr id="102" name="箭头: 右 101">
            <a:extLst>
              <a:ext uri="{FF2B5EF4-FFF2-40B4-BE49-F238E27FC236}">
                <a16:creationId xmlns:a16="http://schemas.microsoft.com/office/drawing/2014/main" xmlns="" id="{37C22B40-4E1D-4F90-A901-6043AE69030D}"/>
              </a:ext>
            </a:extLst>
          </p:cNvPr>
          <p:cNvSpPr/>
          <p:nvPr/>
        </p:nvSpPr>
        <p:spPr>
          <a:xfrm>
            <a:off x="4200134" y="3745709"/>
            <a:ext cx="757971" cy="198012"/>
          </a:xfrm>
          <a:prstGeom prst="rightArrow">
            <a:avLst/>
          </a:prstGeom>
          <a:solidFill>
            <a:srgbClr val="0070C0"/>
          </a:solidFill>
          <a:ln w="12700" cap="flat" cmpd="sng" algn="ctr">
            <a:solidFill>
              <a:srgbClr val="0070C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xmlns="" id="{CF334A00-6F33-490F-BBA9-BD7AA93AD0D7}"/>
                  </a:ext>
                </a:extLst>
              </p:cNvPr>
              <p:cNvSpPr txBox="1"/>
              <p:nvPr/>
            </p:nvSpPr>
            <p:spPr>
              <a:xfrm>
                <a:off x="1274223" y="3351544"/>
                <a:ext cx="371144"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m:rPr>
                              <m:sty m:val="p"/>
                            </m:rPr>
                            <a:rPr lang="en-US" altLang="zh-CN" i="1">
                              <a:solidFill>
                                <a:prstClr val="black"/>
                              </a:solidFill>
                              <a:latin typeface="Cambria Math" panose="02040503050406030204" pitchFamily="18" charset="0"/>
                              <a:cs typeface="+mn-cs"/>
                            </a:rPr>
                            <m:t>m</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03" name="文本框 102">
                <a:extLst>
                  <a:ext uri="{FF2B5EF4-FFF2-40B4-BE49-F238E27FC236}">
                    <a16:creationId xmlns:a16="http://schemas.microsoft.com/office/drawing/2014/main" id="{CF334A00-6F33-490F-BBA9-BD7AA93AD0D7}"/>
                  </a:ext>
                </a:extLst>
              </p:cNvPr>
              <p:cNvSpPr txBox="1">
                <a:spLocks noRot="1" noChangeAspect="1" noMove="1" noResize="1" noEditPoints="1" noAdjustHandles="1" noChangeArrowheads="1" noChangeShapeType="1" noTextEdit="1"/>
              </p:cNvSpPr>
              <p:nvPr/>
            </p:nvSpPr>
            <p:spPr>
              <a:xfrm>
                <a:off x="1274223" y="3351544"/>
                <a:ext cx="371144" cy="276999"/>
              </a:xfrm>
              <a:prstGeom prst="rect">
                <a:avLst/>
              </a:prstGeom>
              <a:blipFill>
                <a:blip r:embed="rId6"/>
                <a:stretch>
                  <a:fillRect l="-11475" r="-1639" b="-11111"/>
                </a:stretch>
              </a:blipFill>
            </p:spPr>
            <p:txBody>
              <a:bodyPr/>
              <a:lstStyle/>
              <a:p>
                <a:r>
                  <a:rPr lang="zh-CN" altLang="en-US">
                    <a:noFill/>
                  </a:rPr>
                  <a:t> </a:t>
                </a:r>
              </a:p>
            </p:txBody>
          </p:sp>
        </mc:Fallback>
      </mc:AlternateContent>
      <p:sp>
        <p:nvSpPr>
          <p:cNvPr id="104" name="椭圆 103">
            <a:extLst>
              <a:ext uri="{FF2B5EF4-FFF2-40B4-BE49-F238E27FC236}">
                <a16:creationId xmlns:a16="http://schemas.microsoft.com/office/drawing/2014/main" xmlns="" id="{EE1CCB73-4769-4AB5-94F7-1B48F4D18583}"/>
              </a:ext>
            </a:extLst>
          </p:cNvPr>
          <p:cNvSpPr/>
          <p:nvPr/>
        </p:nvSpPr>
        <p:spPr>
          <a:xfrm>
            <a:off x="1131338" y="3119471"/>
            <a:ext cx="1665555" cy="1450489"/>
          </a:xfrm>
          <a:prstGeom prst="ellipse">
            <a:avLst/>
          </a:prstGeom>
          <a:noFill/>
          <a:ln w="19050" cap="flat" cmpd="sng" algn="ctr">
            <a:solidFill>
              <a:schemeClr val="accent4">
                <a:lumMod val="75000"/>
                <a:lumOff val="2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A5A5"/>
              </a:solidFill>
              <a:effectLst/>
              <a:uLnTx/>
              <a:uFillTx/>
              <a:latin typeface="等线" panose="020F0502020204030204"/>
              <a:ea typeface="等线" panose="02010600030101010101" pitchFamily="2" charset="-122"/>
              <a:cs typeface="+mn-cs"/>
            </a:endParaRPr>
          </a:p>
        </p:txBody>
      </p:sp>
      <p:cxnSp>
        <p:nvCxnSpPr>
          <p:cNvPr id="105" name="直接连接符 104">
            <a:extLst>
              <a:ext uri="{FF2B5EF4-FFF2-40B4-BE49-F238E27FC236}">
                <a16:creationId xmlns:a16="http://schemas.microsoft.com/office/drawing/2014/main" xmlns="" id="{23F2CAE2-B503-4A37-9C10-D987CF123756}"/>
              </a:ext>
            </a:extLst>
          </p:cNvPr>
          <p:cNvCxnSpPr>
            <a:stCxn id="81" idx="4"/>
            <a:endCxn id="80" idx="1"/>
          </p:cNvCxnSpPr>
          <p:nvPr/>
        </p:nvCxnSpPr>
        <p:spPr>
          <a:xfrm>
            <a:off x="1571147" y="3414893"/>
            <a:ext cx="246316" cy="382817"/>
          </a:xfrm>
          <a:prstGeom prst="line">
            <a:avLst/>
          </a:prstGeom>
          <a:noFill/>
          <a:ln w="6350" cap="flat" cmpd="sng" algn="ctr">
            <a:solidFill>
              <a:sysClr val="windowText" lastClr="000000"/>
            </a:solidFill>
            <a:prstDash val="solid"/>
            <a:miter lim="800000"/>
          </a:ln>
          <a:effectLst/>
        </p:spPr>
      </p:cxnSp>
      <p:cxnSp>
        <p:nvCxnSpPr>
          <p:cNvPr id="106" name="直接连接符 105">
            <a:extLst>
              <a:ext uri="{FF2B5EF4-FFF2-40B4-BE49-F238E27FC236}">
                <a16:creationId xmlns:a16="http://schemas.microsoft.com/office/drawing/2014/main" xmlns="" id="{5352F684-F57C-43DD-A039-6EA8B00B7E1B}"/>
              </a:ext>
            </a:extLst>
          </p:cNvPr>
          <p:cNvCxnSpPr>
            <a:stCxn id="82" idx="4"/>
            <a:endCxn id="80" idx="0"/>
          </p:cNvCxnSpPr>
          <p:nvPr/>
        </p:nvCxnSpPr>
        <p:spPr>
          <a:xfrm flipH="1">
            <a:off x="1863857" y="3591185"/>
            <a:ext cx="9422" cy="189955"/>
          </a:xfrm>
          <a:prstGeom prst="line">
            <a:avLst/>
          </a:prstGeom>
          <a:noFill/>
          <a:ln w="6350" cap="flat" cmpd="sng" algn="ctr">
            <a:solidFill>
              <a:sysClr val="windowText" lastClr="000000"/>
            </a:solidFill>
            <a:prstDash val="solid"/>
            <a:miter lim="800000"/>
          </a:ln>
          <a:effectLst/>
        </p:spPr>
      </p:cxnSp>
      <p:cxnSp>
        <p:nvCxnSpPr>
          <p:cNvPr id="107" name="直接连接符 106">
            <a:extLst>
              <a:ext uri="{FF2B5EF4-FFF2-40B4-BE49-F238E27FC236}">
                <a16:creationId xmlns:a16="http://schemas.microsoft.com/office/drawing/2014/main" xmlns="" id="{C5E4EB70-EDA6-44B5-815F-FA18E3D08529}"/>
              </a:ext>
            </a:extLst>
          </p:cNvPr>
          <p:cNvCxnSpPr>
            <a:stCxn id="95" idx="3"/>
            <a:endCxn id="80" idx="0"/>
          </p:cNvCxnSpPr>
          <p:nvPr/>
        </p:nvCxnSpPr>
        <p:spPr>
          <a:xfrm flipH="1">
            <a:off x="1863857" y="3678216"/>
            <a:ext cx="456492" cy="102924"/>
          </a:xfrm>
          <a:prstGeom prst="line">
            <a:avLst/>
          </a:prstGeom>
          <a:noFill/>
          <a:ln w="6350" cap="flat" cmpd="sng" algn="ctr">
            <a:solidFill>
              <a:sysClr val="windowText" lastClr="000000"/>
            </a:solidFill>
            <a:prstDash val="solid"/>
            <a:miter lim="800000"/>
          </a:ln>
          <a:effectLst/>
        </p:spPr>
      </p:cxnSp>
      <p:cxnSp>
        <p:nvCxnSpPr>
          <p:cNvPr id="108" name="直接连接符 107">
            <a:extLst>
              <a:ext uri="{FF2B5EF4-FFF2-40B4-BE49-F238E27FC236}">
                <a16:creationId xmlns:a16="http://schemas.microsoft.com/office/drawing/2014/main" xmlns="" id="{EFD5E7CD-6865-4F4C-A8B4-B10A35CFAFC4}"/>
              </a:ext>
            </a:extLst>
          </p:cNvPr>
          <p:cNvCxnSpPr>
            <a:stCxn id="85" idx="1"/>
            <a:endCxn id="80" idx="3"/>
          </p:cNvCxnSpPr>
          <p:nvPr/>
        </p:nvCxnSpPr>
        <p:spPr>
          <a:xfrm flipH="1" flipV="1">
            <a:off x="1817463" y="3877720"/>
            <a:ext cx="412940" cy="209852"/>
          </a:xfrm>
          <a:prstGeom prst="line">
            <a:avLst/>
          </a:prstGeom>
          <a:noFill/>
          <a:ln w="6350" cap="flat" cmpd="sng" algn="ctr">
            <a:solidFill>
              <a:sysClr val="windowText" lastClr="000000"/>
            </a:solidFill>
            <a:prstDash val="solid"/>
            <a:miter lim="800000"/>
          </a:ln>
          <a:effectLst/>
        </p:spPr>
      </p:cxnSp>
      <p:cxnSp>
        <p:nvCxnSpPr>
          <p:cNvPr id="109" name="直接连接符 108">
            <a:extLst>
              <a:ext uri="{FF2B5EF4-FFF2-40B4-BE49-F238E27FC236}">
                <a16:creationId xmlns:a16="http://schemas.microsoft.com/office/drawing/2014/main" xmlns="" id="{2BD89362-6EA1-46A2-A456-D8950179857B}"/>
              </a:ext>
            </a:extLst>
          </p:cNvPr>
          <p:cNvCxnSpPr>
            <a:stCxn id="94" idx="0"/>
            <a:endCxn id="80" idx="3"/>
          </p:cNvCxnSpPr>
          <p:nvPr/>
        </p:nvCxnSpPr>
        <p:spPr>
          <a:xfrm flipV="1">
            <a:off x="1661758" y="3877720"/>
            <a:ext cx="155705" cy="216180"/>
          </a:xfrm>
          <a:prstGeom prst="line">
            <a:avLst/>
          </a:prstGeom>
          <a:noFill/>
          <a:ln w="6350" cap="flat" cmpd="sng" algn="ctr">
            <a:solidFill>
              <a:sysClr val="windowText" lastClr="000000"/>
            </a:solidFill>
            <a:prstDash val="solid"/>
            <a:miter lim="800000"/>
          </a:ln>
          <a:effectLst/>
        </p:spPr>
      </p:cxnSp>
      <p:cxnSp>
        <p:nvCxnSpPr>
          <p:cNvPr id="110" name="直接连接符 109">
            <a:extLst>
              <a:ext uri="{FF2B5EF4-FFF2-40B4-BE49-F238E27FC236}">
                <a16:creationId xmlns:a16="http://schemas.microsoft.com/office/drawing/2014/main" xmlns="" id="{5EC9F25F-2FD6-467E-B5B7-7E432B23DBBB}"/>
              </a:ext>
            </a:extLst>
          </p:cNvPr>
          <p:cNvCxnSpPr>
            <a:stCxn id="91" idx="6"/>
            <a:endCxn id="80" idx="2"/>
          </p:cNvCxnSpPr>
          <p:nvPr/>
        </p:nvCxnSpPr>
        <p:spPr>
          <a:xfrm flipV="1">
            <a:off x="1484613" y="3837715"/>
            <a:ext cx="313633" cy="7729"/>
          </a:xfrm>
          <a:prstGeom prst="line">
            <a:avLst/>
          </a:prstGeom>
          <a:noFill/>
          <a:ln w="63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xmlns="" id="{12CADDB5-CE06-483E-8767-C81640A69071}"/>
                  </a:ext>
                </a:extLst>
              </p:cNvPr>
              <p:cNvSpPr txBox="1"/>
              <p:nvPr/>
            </p:nvSpPr>
            <p:spPr>
              <a:xfrm>
                <a:off x="2139322" y="3788454"/>
                <a:ext cx="286919" cy="302712"/>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ij</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11" name="文本框 110">
                <a:extLst>
                  <a:ext uri="{FF2B5EF4-FFF2-40B4-BE49-F238E27FC236}">
                    <a16:creationId xmlns:a16="http://schemas.microsoft.com/office/drawing/2014/main" id="{12CADDB5-CE06-483E-8767-C81640A69071}"/>
                  </a:ext>
                </a:extLst>
              </p:cNvPr>
              <p:cNvSpPr txBox="1">
                <a:spLocks noRot="1" noChangeAspect="1" noMove="1" noResize="1" noEditPoints="1" noAdjustHandles="1" noChangeArrowheads="1" noChangeShapeType="1" noTextEdit="1"/>
              </p:cNvSpPr>
              <p:nvPr/>
            </p:nvSpPr>
            <p:spPr>
              <a:xfrm>
                <a:off x="2139322" y="3788454"/>
                <a:ext cx="286919" cy="302712"/>
              </a:xfrm>
              <a:prstGeom prst="rect">
                <a:avLst/>
              </a:prstGeom>
              <a:blipFill>
                <a:blip r:embed="rId7"/>
                <a:stretch>
                  <a:fillRect l="-19149" r="-14894"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a:extLst>
                  <a:ext uri="{FF2B5EF4-FFF2-40B4-BE49-F238E27FC236}">
                    <a16:creationId xmlns:a16="http://schemas.microsoft.com/office/drawing/2014/main" xmlns="" id="{A79705A0-2213-48EC-9369-51590179F5DC}"/>
                  </a:ext>
                </a:extLst>
              </p:cNvPr>
              <p:cNvSpPr/>
              <p:nvPr/>
            </p:nvSpPr>
            <p:spPr>
              <a:xfrm>
                <a:off x="1913104" y="3375252"/>
                <a:ext cx="522723" cy="369332"/>
              </a:xfrm>
              <a:prstGeom prst="rect">
                <a:avLst/>
              </a:prstGeom>
            </p:spPr>
            <p:txBody>
              <a:bodyPr wrap="square">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m:t>
                          </m:r>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12" name="矩形 111">
                <a:extLst>
                  <a:ext uri="{FF2B5EF4-FFF2-40B4-BE49-F238E27FC236}">
                    <a16:creationId xmlns:a16="http://schemas.microsoft.com/office/drawing/2014/main" id="{A79705A0-2213-48EC-9369-51590179F5DC}"/>
                  </a:ext>
                </a:extLst>
              </p:cNvPr>
              <p:cNvSpPr>
                <a:spLocks noRot="1" noChangeAspect="1" noMove="1" noResize="1" noEditPoints="1" noAdjustHandles="1" noChangeArrowheads="1" noChangeShapeType="1" noTextEdit="1"/>
              </p:cNvSpPr>
              <p:nvPr/>
            </p:nvSpPr>
            <p:spPr>
              <a:xfrm>
                <a:off x="1913104" y="3375252"/>
                <a:ext cx="522723" cy="369332"/>
              </a:xfrm>
              <a:prstGeom prst="rect">
                <a:avLst/>
              </a:prstGeom>
              <a:blipFill>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a:extLst>
                  <a:ext uri="{FF2B5EF4-FFF2-40B4-BE49-F238E27FC236}">
                    <a16:creationId xmlns:a16="http://schemas.microsoft.com/office/drawing/2014/main" xmlns="" id="{B7F175AE-2228-4ED4-B684-3DF98B7E8C2D}"/>
                  </a:ext>
                </a:extLst>
              </p:cNvPr>
              <p:cNvSpPr/>
              <p:nvPr/>
            </p:nvSpPr>
            <p:spPr>
              <a:xfrm>
                <a:off x="1323016" y="3505131"/>
                <a:ext cx="574407" cy="369332"/>
              </a:xfrm>
              <a:prstGeom prst="rect">
                <a:avLst/>
              </a:prstGeom>
            </p:spPr>
            <p:txBody>
              <a:bodyPr wrap="square">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m:t>
                          </m:r>
                          <m:r>
                            <a:rPr lang="en-US" altLang="zh-CN" i="1" smtClean="0">
                              <a:solidFill>
                                <a:prstClr val="black"/>
                              </a:solidFill>
                              <a:latin typeface="Cambria Math" panose="02040503050406030204" pitchFamily="18" charset="0"/>
                              <a:cs typeface="+mn-cs"/>
                            </a:rPr>
                            <m:t>𝑚</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13" name="矩形 112">
                <a:extLst>
                  <a:ext uri="{FF2B5EF4-FFF2-40B4-BE49-F238E27FC236}">
                    <a16:creationId xmlns:a16="http://schemas.microsoft.com/office/drawing/2014/main" id="{B7F175AE-2228-4ED4-B684-3DF98B7E8C2D}"/>
                  </a:ext>
                </a:extLst>
              </p:cNvPr>
              <p:cNvSpPr>
                <a:spLocks noRot="1" noChangeAspect="1" noMove="1" noResize="1" noEditPoints="1" noAdjustHandles="1" noChangeArrowheads="1" noChangeShapeType="1" noTextEdit="1"/>
              </p:cNvSpPr>
              <p:nvPr/>
            </p:nvSpPr>
            <p:spPr>
              <a:xfrm>
                <a:off x="1323016" y="3505131"/>
                <a:ext cx="574407" cy="369332"/>
              </a:xfrm>
              <a:prstGeom prst="rect">
                <a:avLst/>
              </a:prstGeom>
              <a:blipFill>
                <a:blip r:embed="rId9"/>
                <a:stretch>
                  <a:fillRect/>
                </a:stretch>
              </a:blipFill>
            </p:spPr>
            <p:txBody>
              <a:bodyPr/>
              <a:lstStyle/>
              <a:p>
                <a:r>
                  <a:rPr lang="zh-CN" altLang="en-US">
                    <a:noFill/>
                  </a:rPr>
                  <a:t> </a:t>
                </a:r>
              </a:p>
            </p:txBody>
          </p:sp>
        </mc:Fallback>
      </mc:AlternateContent>
      <p:sp>
        <p:nvSpPr>
          <p:cNvPr id="114" name="椭圆 113">
            <a:extLst>
              <a:ext uri="{FF2B5EF4-FFF2-40B4-BE49-F238E27FC236}">
                <a16:creationId xmlns:a16="http://schemas.microsoft.com/office/drawing/2014/main" xmlns="" id="{D1E734BE-6299-4110-8896-BD36CD8517DF}"/>
              </a:ext>
            </a:extLst>
          </p:cNvPr>
          <p:cNvSpPr/>
          <p:nvPr/>
        </p:nvSpPr>
        <p:spPr>
          <a:xfrm>
            <a:off x="6982056" y="3780412"/>
            <a:ext cx="131221" cy="11315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5" name="椭圆 114">
            <a:extLst>
              <a:ext uri="{FF2B5EF4-FFF2-40B4-BE49-F238E27FC236}">
                <a16:creationId xmlns:a16="http://schemas.microsoft.com/office/drawing/2014/main" xmlns="" id="{D29567E0-EBB0-483A-8280-F8D02E0BADEB}"/>
              </a:ext>
            </a:extLst>
          </p:cNvPr>
          <p:cNvSpPr/>
          <p:nvPr/>
        </p:nvSpPr>
        <p:spPr>
          <a:xfrm>
            <a:off x="6698097" y="3329303"/>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6" name="椭圆 115">
            <a:extLst>
              <a:ext uri="{FF2B5EF4-FFF2-40B4-BE49-F238E27FC236}">
                <a16:creationId xmlns:a16="http://schemas.microsoft.com/office/drawing/2014/main" xmlns="" id="{BFD17112-E45A-414D-BFA4-A1C60259DE60}"/>
              </a:ext>
            </a:extLst>
          </p:cNvPr>
          <p:cNvSpPr/>
          <p:nvPr/>
        </p:nvSpPr>
        <p:spPr>
          <a:xfrm>
            <a:off x="7000229" y="3505595"/>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7" name="椭圆 116">
            <a:extLst>
              <a:ext uri="{FF2B5EF4-FFF2-40B4-BE49-F238E27FC236}">
                <a16:creationId xmlns:a16="http://schemas.microsoft.com/office/drawing/2014/main" xmlns="" id="{7A133E95-36CC-45F2-957A-CFCE60EFD9F1}"/>
              </a:ext>
            </a:extLst>
          </p:cNvPr>
          <p:cNvSpPr/>
          <p:nvPr/>
        </p:nvSpPr>
        <p:spPr>
          <a:xfrm>
            <a:off x="7631564" y="3134191"/>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8" name="椭圆 117">
            <a:extLst>
              <a:ext uri="{FF2B5EF4-FFF2-40B4-BE49-F238E27FC236}">
                <a16:creationId xmlns:a16="http://schemas.microsoft.com/office/drawing/2014/main" xmlns="" id="{CBBEBDA3-D641-4FED-8DE0-AC04F6188945}"/>
              </a:ext>
            </a:extLst>
          </p:cNvPr>
          <p:cNvSpPr/>
          <p:nvPr/>
        </p:nvSpPr>
        <p:spPr>
          <a:xfrm>
            <a:off x="7668749" y="4625446"/>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9" name="椭圆 118">
            <a:extLst>
              <a:ext uri="{FF2B5EF4-FFF2-40B4-BE49-F238E27FC236}">
                <a16:creationId xmlns:a16="http://schemas.microsoft.com/office/drawing/2014/main" xmlns="" id="{531B457C-E580-43EA-AC2E-C4AB1D7E5C3C}"/>
              </a:ext>
            </a:extLst>
          </p:cNvPr>
          <p:cNvSpPr/>
          <p:nvPr/>
        </p:nvSpPr>
        <p:spPr>
          <a:xfrm>
            <a:off x="7397559" y="4074416"/>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0" name="椭圆 119">
            <a:extLst>
              <a:ext uri="{FF2B5EF4-FFF2-40B4-BE49-F238E27FC236}">
                <a16:creationId xmlns:a16="http://schemas.microsoft.com/office/drawing/2014/main" xmlns="" id="{E394849A-E015-45EE-81E1-BDF84187C496}"/>
              </a:ext>
            </a:extLst>
          </p:cNvPr>
          <p:cNvSpPr/>
          <p:nvPr/>
        </p:nvSpPr>
        <p:spPr>
          <a:xfrm>
            <a:off x="6181510" y="4595103"/>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1" name="椭圆 120">
            <a:extLst>
              <a:ext uri="{FF2B5EF4-FFF2-40B4-BE49-F238E27FC236}">
                <a16:creationId xmlns:a16="http://schemas.microsoft.com/office/drawing/2014/main" xmlns="" id="{58BCB5E8-234A-4509-9A5A-934B5744BFD4}"/>
              </a:ext>
            </a:extLst>
          </p:cNvPr>
          <p:cNvSpPr/>
          <p:nvPr/>
        </p:nvSpPr>
        <p:spPr>
          <a:xfrm>
            <a:off x="7091654" y="2915752"/>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2" name="椭圆 121">
            <a:extLst>
              <a:ext uri="{FF2B5EF4-FFF2-40B4-BE49-F238E27FC236}">
                <a16:creationId xmlns:a16="http://schemas.microsoft.com/office/drawing/2014/main" xmlns="" id="{2E218D0E-EB0B-4545-998D-4D68577B2790}"/>
              </a:ext>
            </a:extLst>
          </p:cNvPr>
          <p:cNvSpPr/>
          <p:nvPr/>
        </p:nvSpPr>
        <p:spPr>
          <a:xfrm>
            <a:off x="6183195" y="3177153"/>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3" name="椭圆 122">
            <a:extLst>
              <a:ext uri="{FF2B5EF4-FFF2-40B4-BE49-F238E27FC236}">
                <a16:creationId xmlns:a16="http://schemas.microsoft.com/office/drawing/2014/main" xmlns="" id="{742DF8D8-5D43-49F6-9FAA-69C5A9BA74F9}"/>
              </a:ext>
            </a:extLst>
          </p:cNvPr>
          <p:cNvSpPr/>
          <p:nvPr/>
        </p:nvSpPr>
        <p:spPr>
          <a:xfrm>
            <a:off x="8073713" y="3915232"/>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4" name="椭圆 123">
            <a:extLst>
              <a:ext uri="{FF2B5EF4-FFF2-40B4-BE49-F238E27FC236}">
                <a16:creationId xmlns:a16="http://schemas.microsoft.com/office/drawing/2014/main" xmlns="" id="{254BFCED-1B15-4140-92AD-B6F6CCC4CF94}"/>
              </a:ext>
            </a:extLst>
          </p:cNvPr>
          <p:cNvSpPr/>
          <p:nvPr/>
        </p:nvSpPr>
        <p:spPr>
          <a:xfrm>
            <a:off x="6554704" y="3802285"/>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5" name="椭圆 124">
            <a:extLst>
              <a:ext uri="{FF2B5EF4-FFF2-40B4-BE49-F238E27FC236}">
                <a16:creationId xmlns:a16="http://schemas.microsoft.com/office/drawing/2014/main" xmlns="" id="{AC7C9CAA-927E-41B4-B4FD-29B804F6E43B}"/>
              </a:ext>
            </a:extLst>
          </p:cNvPr>
          <p:cNvSpPr/>
          <p:nvPr/>
        </p:nvSpPr>
        <p:spPr>
          <a:xfrm>
            <a:off x="6067791" y="3915232"/>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6" name="椭圆 125">
            <a:extLst>
              <a:ext uri="{FF2B5EF4-FFF2-40B4-BE49-F238E27FC236}">
                <a16:creationId xmlns:a16="http://schemas.microsoft.com/office/drawing/2014/main" xmlns="" id="{49344CC3-5B41-42A5-86D4-C30109A9FE21}"/>
              </a:ext>
            </a:extLst>
          </p:cNvPr>
          <p:cNvSpPr/>
          <p:nvPr/>
        </p:nvSpPr>
        <p:spPr>
          <a:xfrm>
            <a:off x="6640395" y="2838076"/>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7" name="椭圆 126">
            <a:extLst>
              <a:ext uri="{FF2B5EF4-FFF2-40B4-BE49-F238E27FC236}">
                <a16:creationId xmlns:a16="http://schemas.microsoft.com/office/drawing/2014/main" xmlns="" id="{67F8E071-9019-4B8B-8787-F8C1D5A9EDC9}"/>
              </a:ext>
            </a:extLst>
          </p:cNvPr>
          <p:cNvSpPr/>
          <p:nvPr/>
        </p:nvSpPr>
        <p:spPr>
          <a:xfrm>
            <a:off x="6788708" y="4093172"/>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28" name="椭圆 127">
            <a:extLst>
              <a:ext uri="{FF2B5EF4-FFF2-40B4-BE49-F238E27FC236}">
                <a16:creationId xmlns:a16="http://schemas.microsoft.com/office/drawing/2014/main" xmlns="" id="{D9A32851-6BCA-4572-8C2F-EC07487C27D7}"/>
              </a:ext>
            </a:extLst>
          </p:cNvPr>
          <p:cNvSpPr/>
          <p:nvPr/>
        </p:nvSpPr>
        <p:spPr>
          <a:xfrm>
            <a:off x="7487505" y="3605054"/>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xmlns="" id="{64443FCA-9BFF-48E0-9837-BEB66D0E642C}"/>
                  </a:ext>
                </a:extLst>
              </p:cNvPr>
              <p:cNvSpPr txBox="1"/>
              <p:nvPr/>
            </p:nvSpPr>
            <p:spPr>
              <a:xfrm>
                <a:off x="6969800" y="3914714"/>
                <a:ext cx="235235"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𝑖</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29" name="文本框 128">
                <a:extLst>
                  <a:ext uri="{FF2B5EF4-FFF2-40B4-BE49-F238E27FC236}">
                    <a16:creationId xmlns:a16="http://schemas.microsoft.com/office/drawing/2014/main" id="{64443FCA-9BFF-48E0-9837-BEB66D0E642C}"/>
                  </a:ext>
                </a:extLst>
              </p:cNvPr>
              <p:cNvSpPr txBox="1">
                <a:spLocks noRot="1" noChangeAspect="1" noMove="1" noResize="1" noEditPoints="1" noAdjustHandles="1" noChangeArrowheads="1" noChangeShapeType="1" noTextEdit="1"/>
              </p:cNvSpPr>
              <p:nvPr/>
            </p:nvSpPr>
            <p:spPr>
              <a:xfrm>
                <a:off x="6969800" y="3914714"/>
                <a:ext cx="235235" cy="276999"/>
              </a:xfrm>
              <a:prstGeom prst="rect">
                <a:avLst/>
              </a:prstGeom>
              <a:blipFill>
                <a:blip r:embed="rId10"/>
                <a:stretch>
                  <a:fillRect l="-20513" r="-10256"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xmlns="" id="{E27E71AA-10F2-4199-A7DE-45B838E53F05}"/>
                  </a:ext>
                </a:extLst>
              </p:cNvPr>
              <p:cNvSpPr txBox="1"/>
              <p:nvPr/>
            </p:nvSpPr>
            <p:spPr>
              <a:xfrm>
                <a:off x="7489679" y="4011780"/>
                <a:ext cx="233970" cy="299313"/>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𝑗</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30" name="文本框 129">
                <a:extLst>
                  <a:ext uri="{FF2B5EF4-FFF2-40B4-BE49-F238E27FC236}">
                    <a16:creationId xmlns:a16="http://schemas.microsoft.com/office/drawing/2014/main" id="{E27E71AA-10F2-4199-A7DE-45B838E53F05}"/>
                  </a:ext>
                </a:extLst>
              </p:cNvPr>
              <p:cNvSpPr txBox="1">
                <a:spLocks noRot="1" noChangeAspect="1" noMove="1" noResize="1" noEditPoints="1" noAdjustHandles="1" noChangeArrowheads="1" noChangeShapeType="1" noTextEdit="1"/>
              </p:cNvSpPr>
              <p:nvPr/>
            </p:nvSpPr>
            <p:spPr>
              <a:xfrm>
                <a:off x="7489679" y="4011780"/>
                <a:ext cx="233970" cy="299313"/>
              </a:xfrm>
              <a:prstGeom prst="rect">
                <a:avLst/>
              </a:prstGeom>
              <a:blipFill>
                <a:blip r:embed="rId11"/>
                <a:stretch>
                  <a:fillRect l="-23684" r="-18421"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xmlns="" id="{4394C604-0E96-40F1-9287-A0186A134FE0}"/>
                  </a:ext>
                </a:extLst>
              </p:cNvPr>
              <p:cNvSpPr txBox="1"/>
              <p:nvPr/>
            </p:nvSpPr>
            <p:spPr>
              <a:xfrm>
                <a:off x="7589442" y="3559961"/>
                <a:ext cx="277064"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31" name="文本框 130">
                <a:extLst>
                  <a:ext uri="{FF2B5EF4-FFF2-40B4-BE49-F238E27FC236}">
                    <a16:creationId xmlns:a16="http://schemas.microsoft.com/office/drawing/2014/main" id="{4394C604-0E96-40F1-9287-A0186A134FE0}"/>
                  </a:ext>
                </a:extLst>
              </p:cNvPr>
              <p:cNvSpPr txBox="1">
                <a:spLocks noRot="1" noChangeAspect="1" noMove="1" noResize="1" noEditPoints="1" noAdjustHandles="1" noChangeArrowheads="1" noChangeShapeType="1" noTextEdit="1"/>
              </p:cNvSpPr>
              <p:nvPr/>
            </p:nvSpPr>
            <p:spPr>
              <a:xfrm>
                <a:off x="7589442" y="3559961"/>
                <a:ext cx="277064" cy="276999"/>
              </a:xfrm>
              <a:prstGeom prst="rect">
                <a:avLst/>
              </a:prstGeom>
              <a:blipFill>
                <a:blip r:embed="rId12"/>
                <a:stretch>
                  <a:fillRect l="-20000" r="-8889"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xmlns="" id="{646006F6-D544-4673-A587-A2D7B6F7EA2F}"/>
                  </a:ext>
                </a:extLst>
              </p:cNvPr>
              <p:cNvSpPr txBox="1"/>
              <p:nvPr/>
            </p:nvSpPr>
            <p:spPr>
              <a:xfrm>
                <a:off x="6454478" y="3350816"/>
                <a:ext cx="324324" cy="276999"/>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m:rPr>
                              <m:sty m:val="p"/>
                            </m:rPr>
                            <a:rPr lang="en-US" altLang="zh-CN" i="1">
                              <a:solidFill>
                                <a:prstClr val="black"/>
                              </a:solidFill>
                              <a:latin typeface="Cambria Math" panose="02040503050406030204" pitchFamily="18" charset="0"/>
                              <a:cs typeface="+mn-cs"/>
                            </a:rPr>
                            <m:t>m</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32" name="文本框 131">
                <a:extLst>
                  <a:ext uri="{FF2B5EF4-FFF2-40B4-BE49-F238E27FC236}">
                    <a16:creationId xmlns:a16="http://schemas.microsoft.com/office/drawing/2014/main" id="{646006F6-D544-4673-A587-A2D7B6F7EA2F}"/>
                  </a:ext>
                </a:extLst>
              </p:cNvPr>
              <p:cNvSpPr txBox="1">
                <a:spLocks noRot="1" noChangeAspect="1" noMove="1" noResize="1" noEditPoints="1" noAdjustHandles="1" noChangeArrowheads="1" noChangeShapeType="1" noTextEdit="1"/>
              </p:cNvSpPr>
              <p:nvPr/>
            </p:nvSpPr>
            <p:spPr>
              <a:xfrm>
                <a:off x="6454478" y="3350816"/>
                <a:ext cx="324324" cy="276999"/>
              </a:xfrm>
              <a:prstGeom prst="rect">
                <a:avLst/>
              </a:prstGeom>
              <a:blipFill>
                <a:blip r:embed="rId13"/>
                <a:stretch>
                  <a:fillRect l="-16981" r="-3774" b="-11111"/>
                </a:stretch>
              </a:blipFill>
            </p:spPr>
            <p:txBody>
              <a:bodyPr/>
              <a:lstStyle/>
              <a:p>
                <a:r>
                  <a:rPr lang="zh-CN" altLang="en-US">
                    <a:noFill/>
                  </a:rPr>
                  <a:t> </a:t>
                </a:r>
              </a:p>
            </p:txBody>
          </p:sp>
        </mc:Fallback>
      </mc:AlternateContent>
      <p:sp>
        <p:nvSpPr>
          <p:cNvPr id="133" name="椭圆 132">
            <a:extLst>
              <a:ext uri="{FF2B5EF4-FFF2-40B4-BE49-F238E27FC236}">
                <a16:creationId xmlns:a16="http://schemas.microsoft.com/office/drawing/2014/main" xmlns="" id="{34CD8382-D603-4D8F-83DC-956B49117243}"/>
              </a:ext>
            </a:extLst>
          </p:cNvPr>
          <p:cNvSpPr/>
          <p:nvPr/>
        </p:nvSpPr>
        <p:spPr>
          <a:xfrm>
            <a:off x="6361347" y="3073597"/>
            <a:ext cx="1619356" cy="1495636"/>
          </a:xfrm>
          <a:prstGeom prst="ellipse">
            <a:avLst/>
          </a:prstGeom>
          <a:noFill/>
          <a:ln w="19050" cap="flat" cmpd="sng" algn="ctr">
            <a:solidFill>
              <a:schemeClr val="accent4">
                <a:lumMod val="85000"/>
                <a:lumOff val="1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A5A5"/>
              </a:solidFill>
              <a:effectLst/>
              <a:uLnTx/>
              <a:uFillTx/>
              <a:latin typeface="等线" panose="020F0502020204030204"/>
              <a:ea typeface="等线" panose="02010600030101010101" pitchFamily="2" charset="-122"/>
              <a:cs typeface="+mn-cs"/>
            </a:endParaRPr>
          </a:p>
        </p:txBody>
      </p:sp>
      <p:cxnSp>
        <p:nvCxnSpPr>
          <p:cNvPr id="134" name="直接连接符 133">
            <a:extLst>
              <a:ext uri="{FF2B5EF4-FFF2-40B4-BE49-F238E27FC236}">
                <a16:creationId xmlns:a16="http://schemas.microsoft.com/office/drawing/2014/main" xmlns="" id="{A3D11F53-0F7F-4F67-AF64-2F9EE39F6F89}"/>
              </a:ext>
            </a:extLst>
          </p:cNvPr>
          <p:cNvCxnSpPr>
            <a:stCxn id="115" idx="4"/>
            <a:endCxn id="114" idx="1"/>
          </p:cNvCxnSpPr>
          <p:nvPr/>
        </p:nvCxnSpPr>
        <p:spPr>
          <a:xfrm>
            <a:off x="6754957" y="3414165"/>
            <a:ext cx="246316" cy="382817"/>
          </a:xfrm>
          <a:prstGeom prst="line">
            <a:avLst/>
          </a:prstGeom>
          <a:noFill/>
          <a:ln w="6350" cap="flat" cmpd="sng" algn="ctr">
            <a:solidFill>
              <a:sysClr val="windowText" lastClr="000000"/>
            </a:solidFill>
            <a:prstDash val="solid"/>
            <a:miter lim="800000"/>
          </a:ln>
          <a:effectLst/>
        </p:spPr>
      </p:cxnSp>
      <p:cxnSp>
        <p:nvCxnSpPr>
          <p:cNvPr id="135" name="直接连接符 134">
            <a:extLst>
              <a:ext uri="{FF2B5EF4-FFF2-40B4-BE49-F238E27FC236}">
                <a16:creationId xmlns:a16="http://schemas.microsoft.com/office/drawing/2014/main" xmlns="" id="{5B2856DB-A94A-49D9-AB7C-5C79D6F651BD}"/>
              </a:ext>
            </a:extLst>
          </p:cNvPr>
          <p:cNvCxnSpPr>
            <a:stCxn id="116" idx="4"/>
            <a:endCxn id="114" idx="0"/>
          </p:cNvCxnSpPr>
          <p:nvPr/>
        </p:nvCxnSpPr>
        <p:spPr>
          <a:xfrm flipH="1">
            <a:off x="7047667" y="3590457"/>
            <a:ext cx="9422" cy="189955"/>
          </a:xfrm>
          <a:prstGeom prst="line">
            <a:avLst/>
          </a:prstGeom>
          <a:noFill/>
          <a:ln w="6350" cap="flat" cmpd="sng" algn="ctr">
            <a:solidFill>
              <a:sysClr val="windowText" lastClr="000000"/>
            </a:solidFill>
            <a:prstDash val="solid"/>
            <a:miter lim="800000"/>
          </a:ln>
          <a:effectLst/>
        </p:spPr>
      </p:cxnSp>
      <p:cxnSp>
        <p:nvCxnSpPr>
          <p:cNvPr id="136" name="直接连接符 135">
            <a:extLst>
              <a:ext uri="{FF2B5EF4-FFF2-40B4-BE49-F238E27FC236}">
                <a16:creationId xmlns:a16="http://schemas.microsoft.com/office/drawing/2014/main" xmlns="" id="{F2EA395E-9F59-42DF-9DF0-683FDF526828}"/>
              </a:ext>
            </a:extLst>
          </p:cNvPr>
          <p:cNvCxnSpPr>
            <a:stCxn id="128" idx="3"/>
            <a:endCxn id="114" idx="0"/>
          </p:cNvCxnSpPr>
          <p:nvPr/>
        </p:nvCxnSpPr>
        <p:spPr>
          <a:xfrm flipH="1">
            <a:off x="7047667" y="3677488"/>
            <a:ext cx="456492" cy="102924"/>
          </a:xfrm>
          <a:prstGeom prst="line">
            <a:avLst/>
          </a:prstGeom>
          <a:noFill/>
          <a:ln w="6350" cap="flat" cmpd="sng" algn="ctr">
            <a:solidFill>
              <a:sysClr val="windowText" lastClr="000000"/>
            </a:solidFill>
            <a:prstDash val="solid"/>
            <a:miter lim="800000"/>
          </a:ln>
          <a:effectLst/>
        </p:spPr>
      </p:cxnSp>
      <p:cxnSp>
        <p:nvCxnSpPr>
          <p:cNvPr id="137" name="直接连接符 136">
            <a:extLst>
              <a:ext uri="{FF2B5EF4-FFF2-40B4-BE49-F238E27FC236}">
                <a16:creationId xmlns:a16="http://schemas.microsoft.com/office/drawing/2014/main" xmlns="" id="{FAE29AB6-04B9-47FC-BE71-BAE794871562}"/>
              </a:ext>
            </a:extLst>
          </p:cNvPr>
          <p:cNvCxnSpPr>
            <a:stCxn id="119" idx="1"/>
            <a:endCxn id="114" idx="3"/>
          </p:cNvCxnSpPr>
          <p:nvPr/>
        </p:nvCxnSpPr>
        <p:spPr>
          <a:xfrm flipH="1" flipV="1">
            <a:off x="7001273" y="3876992"/>
            <a:ext cx="412940" cy="209852"/>
          </a:xfrm>
          <a:prstGeom prst="line">
            <a:avLst/>
          </a:prstGeom>
          <a:noFill/>
          <a:ln w="6350" cap="flat" cmpd="sng" algn="ctr">
            <a:solidFill>
              <a:sysClr val="windowText" lastClr="000000"/>
            </a:solidFill>
            <a:prstDash val="solid"/>
            <a:miter lim="800000"/>
          </a:ln>
          <a:effectLst/>
        </p:spPr>
      </p:cxnSp>
      <p:cxnSp>
        <p:nvCxnSpPr>
          <p:cNvPr id="138" name="直接连接符 137">
            <a:extLst>
              <a:ext uri="{FF2B5EF4-FFF2-40B4-BE49-F238E27FC236}">
                <a16:creationId xmlns:a16="http://schemas.microsoft.com/office/drawing/2014/main" xmlns="" id="{B12770D1-C29F-4047-8DF8-D016143C39A9}"/>
              </a:ext>
            </a:extLst>
          </p:cNvPr>
          <p:cNvCxnSpPr>
            <a:stCxn id="127" idx="0"/>
            <a:endCxn id="114" idx="3"/>
          </p:cNvCxnSpPr>
          <p:nvPr/>
        </p:nvCxnSpPr>
        <p:spPr>
          <a:xfrm flipV="1">
            <a:off x="6845568" y="3876992"/>
            <a:ext cx="155705" cy="216180"/>
          </a:xfrm>
          <a:prstGeom prst="line">
            <a:avLst/>
          </a:prstGeom>
          <a:noFill/>
          <a:ln w="6350" cap="flat" cmpd="sng" algn="ctr">
            <a:solidFill>
              <a:sysClr val="windowText" lastClr="000000"/>
            </a:solidFill>
            <a:prstDash val="solid"/>
            <a:miter lim="800000"/>
          </a:ln>
          <a:effectLst/>
        </p:spPr>
      </p:cxnSp>
      <p:cxnSp>
        <p:nvCxnSpPr>
          <p:cNvPr id="139" name="直接连接符 138">
            <a:extLst>
              <a:ext uri="{FF2B5EF4-FFF2-40B4-BE49-F238E27FC236}">
                <a16:creationId xmlns:a16="http://schemas.microsoft.com/office/drawing/2014/main" xmlns="" id="{40C35084-E88B-44AD-B4F5-86AAEA2F867A}"/>
              </a:ext>
            </a:extLst>
          </p:cNvPr>
          <p:cNvCxnSpPr>
            <a:stCxn id="124" idx="6"/>
            <a:endCxn id="114" idx="2"/>
          </p:cNvCxnSpPr>
          <p:nvPr/>
        </p:nvCxnSpPr>
        <p:spPr>
          <a:xfrm flipV="1">
            <a:off x="6668423" y="3836987"/>
            <a:ext cx="313633" cy="7729"/>
          </a:xfrm>
          <a:prstGeom prst="line">
            <a:avLst/>
          </a:prstGeom>
          <a:noFill/>
          <a:ln w="63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xmlns="" id="{44008A11-5091-4319-8DFE-6C8EEA23043B}"/>
                  </a:ext>
                </a:extLst>
              </p:cNvPr>
              <p:cNvSpPr txBox="1"/>
              <p:nvPr/>
            </p:nvSpPr>
            <p:spPr>
              <a:xfrm>
                <a:off x="7323132" y="3787726"/>
                <a:ext cx="286919" cy="302712"/>
              </a:xfrm>
              <a:prstGeom prst="rect">
                <a:avLst/>
              </a:prstGeom>
              <a:noFill/>
            </p:spPr>
            <p:txBody>
              <a:bodyPr wrap="squar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ij</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40" name="文本框 139">
                <a:extLst>
                  <a:ext uri="{FF2B5EF4-FFF2-40B4-BE49-F238E27FC236}">
                    <a16:creationId xmlns:a16="http://schemas.microsoft.com/office/drawing/2014/main" id="{44008A11-5091-4319-8DFE-6C8EEA23043B}"/>
                  </a:ext>
                </a:extLst>
              </p:cNvPr>
              <p:cNvSpPr txBox="1">
                <a:spLocks noRot="1" noChangeAspect="1" noMove="1" noResize="1" noEditPoints="1" noAdjustHandles="1" noChangeArrowheads="1" noChangeShapeType="1" noTextEdit="1"/>
              </p:cNvSpPr>
              <p:nvPr/>
            </p:nvSpPr>
            <p:spPr>
              <a:xfrm>
                <a:off x="7323132" y="3787726"/>
                <a:ext cx="286919" cy="302712"/>
              </a:xfrm>
              <a:prstGeom prst="rect">
                <a:avLst/>
              </a:prstGeom>
              <a:blipFill>
                <a:blip r:embed="rId14"/>
                <a:stretch>
                  <a:fillRect l="-17021" r="-17021"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矩形 140">
                <a:extLst>
                  <a:ext uri="{FF2B5EF4-FFF2-40B4-BE49-F238E27FC236}">
                    <a16:creationId xmlns:a16="http://schemas.microsoft.com/office/drawing/2014/main" xmlns="" id="{BE9BE159-A676-40F1-B111-CB76F3608436}"/>
                  </a:ext>
                </a:extLst>
              </p:cNvPr>
              <p:cNvSpPr/>
              <p:nvPr/>
            </p:nvSpPr>
            <p:spPr>
              <a:xfrm>
                <a:off x="7101884" y="3375231"/>
                <a:ext cx="522723" cy="369332"/>
              </a:xfrm>
              <a:prstGeom prst="rect">
                <a:avLst/>
              </a:prstGeom>
            </p:spPr>
            <p:txBody>
              <a:bodyPr wrap="square">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m:t>
                          </m:r>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41" name="矩形 140">
                <a:extLst>
                  <a:ext uri="{FF2B5EF4-FFF2-40B4-BE49-F238E27FC236}">
                    <a16:creationId xmlns:a16="http://schemas.microsoft.com/office/drawing/2014/main" id="{BE9BE159-A676-40F1-B111-CB76F3608436}"/>
                  </a:ext>
                </a:extLst>
              </p:cNvPr>
              <p:cNvSpPr>
                <a:spLocks noRot="1" noChangeAspect="1" noMove="1" noResize="1" noEditPoints="1" noAdjustHandles="1" noChangeArrowheads="1" noChangeShapeType="1" noTextEdit="1"/>
              </p:cNvSpPr>
              <p:nvPr/>
            </p:nvSpPr>
            <p:spPr>
              <a:xfrm>
                <a:off x="7101884" y="3375231"/>
                <a:ext cx="522723" cy="369332"/>
              </a:xfrm>
              <a:prstGeom prst="rect">
                <a:avLst/>
              </a:prstGeom>
              <a:blipFill>
                <a:blip r:embed="rId1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矩形 141">
                <a:extLst>
                  <a:ext uri="{FF2B5EF4-FFF2-40B4-BE49-F238E27FC236}">
                    <a16:creationId xmlns:a16="http://schemas.microsoft.com/office/drawing/2014/main" xmlns="" id="{3EE46EED-F4DE-4658-AB13-5DCE903CCBC6}"/>
                  </a:ext>
                </a:extLst>
              </p:cNvPr>
              <p:cNvSpPr/>
              <p:nvPr/>
            </p:nvSpPr>
            <p:spPr>
              <a:xfrm>
                <a:off x="6520955" y="3505377"/>
                <a:ext cx="574407" cy="369332"/>
              </a:xfrm>
              <a:prstGeom prst="rect">
                <a:avLst/>
              </a:prstGeom>
            </p:spPr>
            <p:txBody>
              <a:bodyPr wrap="square">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a:solidFill>
                                <a:prstClr val="black"/>
                              </a:solidFill>
                              <a:latin typeface="Cambria Math" panose="02040503050406030204" pitchFamily="18" charset="0"/>
                              <a:cs typeface="+mn-cs"/>
                            </a:rPr>
                            <m:t>𝑆</m:t>
                          </m:r>
                        </m:e>
                        <m:sub>
                          <m:r>
                            <m:rPr>
                              <m:sty m:val="p"/>
                            </m:rPr>
                            <a:rPr lang="en-US" altLang="zh-CN" i="1">
                              <a:solidFill>
                                <a:prstClr val="black"/>
                              </a:solidFill>
                              <a:latin typeface="Cambria Math" panose="02040503050406030204" pitchFamily="18" charset="0"/>
                              <a:cs typeface="+mn-cs"/>
                            </a:rPr>
                            <m:t>i</m:t>
                          </m:r>
                          <m:r>
                            <a:rPr lang="en-US" altLang="zh-CN" i="1" smtClean="0">
                              <a:solidFill>
                                <a:prstClr val="black"/>
                              </a:solidFill>
                              <a:latin typeface="Cambria Math" panose="02040503050406030204" pitchFamily="18" charset="0"/>
                              <a:cs typeface="+mn-cs"/>
                            </a:rPr>
                            <m:t>𝑚</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42" name="矩形 141">
                <a:extLst>
                  <a:ext uri="{FF2B5EF4-FFF2-40B4-BE49-F238E27FC236}">
                    <a16:creationId xmlns:a16="http://schemas.microsoft.com/office/drawing/2014/main" id="{3EE46EED-F4DE-4658-AB13-5DCE903CCBC6}"/>
                  </a:ext>
                </a:extLst>
              </p:cNvPr>
              <p:cNvSpPr>
                <a:spLocks noRot="1" noChangeAspect="1" noMove="1" noResize="1" noEditPoints="1" noAdjustHandles="1" noChangeArrowheads="1" noChangeShapeType="1" noTextEdit="1"/>
              </p:cNvSpPr>
              <p:nvPr/>
            </p:nvSpPr>
            <p:spPr>
              <a:xfrm>
                <a:off x="6520955" y="3505377"/>
                <a:ext cx="574407" cy="369332"/>
              </a:xfrm>
              <a:prstGeom prst="rect">
                <a:avLst/>
              </a:prstGeom>
              <a:blipFill>
                <a:blip r:embed="rId16"/>
                <a:stretch>
                  <a:fillRect/>
                </a:stretch>
              </a:blipFill>
            </p:spPr>
            <p:txBody>
              <a:bodyPr/>
              <a:lstStyle/>
              <a:p>
                <a:r>
                  <a:rPr lang="zh-CN" altLang="en-US">
                    <a:noFill/>
                  </a:rPr>
                  <a:t> </a:t>
                </a:r>
              </a:p>
            </p:txBody>
          </p:sp>
        </mc:Fallback>
      </mc:AlternateContent>
      <p:sp>
        <p:nvSpPr>
          <p:cNvPr id="143" name="椭圆 142">
            <a:extLst>
              <a:ext uri="{FF2B5EF4-FFF2-40B4-BE49-F238E27FC236}">
                <a16:creationId xmlns:a16="http://schemas.microsoft.com/office/drawing/2014/main" xmlns="" id="{D6C25B3B-3D93-48B8-B3A9-F8EA81481B9E}"/>
              </a:ext>
            </a:extLst>
          </p:cNvPr>
          <p:cNvSpPr/>
          <p:nvPr/>
        </p:nvSpPr>
        <p:spPr>
          <a:xfrm>
            <a:off x="6906433" y="4917208"/>
            <a:ext cx="113719" cy="8486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44" name="椭圆 143">
            <a:extLst>
              <a:ext uri="{FF2B5EF4-FFF2-40B4-BE49-F238E27FC236}">
                <a16:creationId xmlns:a16="http://schemas.microsoft.com/office/drawing/2014/main" xmlns="" id="{1581E058-E076-4714-AECB-4F3E08148233}"/>
              </a:ext>
            </a:extLst>
          </p:cNvPr>
          <p:cNvSpPr/>
          <p:nvPr/>
        </p:nvSpPr>
        <p:spPr>
          <a:xfrm>
            <a:off x="6640394" y="4744519"/>
            <a:ext cx="113719" cy="8486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cSld>
  <p:clrMapOvr>
    <a:masterClrMapping/>
  </p:clrMapOvr>
  <p:transition advClick="0"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barn(inVertical)">
                                      <p:cBhvr>
                                        <p:cTn id="10" dur="500"/>
                                        <p:tgtEl>
                                          <p:spTgt spid="8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barn(inVertical)">
                                      <p:cBhvr>
                                        <p:cTn id="13" dur="500"/>
                                        <p:tgtEl>
                                          <p:spTgt spid="8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barn(inVertical)">
                                      <p:cBhvr>
                                        <p:cTn id="16" dur="500"/>
                                        <p:tgtEl>
                                          <p:spTgt spid="8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barn(inVertical)">
                                      <p:cBhvr>
                                        <p:cTn id="19" dur="500"/>
                                        <p:tgtEl>
                                          <p:spTgt spid="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barn(inVertical)">
                                      <p:cBhvr>
                                        <p:cTn id="22" dur="500"/>
                                        <p:tgtEl>
                                          <p:spTgt spid="8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barn(inVertical)">
                                      <p:cBhvr>
                                        <p:cTn id="25" dur="500"/>
                                        <p:tgtEl>
                                          <p:spTgt spid="8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barn(inVertical)">
                                      <p:cBhvr>
                                        <p:cTn id="28" dur="500"/>
                                        <p:tgtEl>
                                          <p:spTgt spid="8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barn(inVertical)">
                                      <p:cBhvr>
                                        <p:cTn id="31" dur="500"/>
                                        <p:tgtEl>
                                          <p:spTgt spid="8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barn(inVertical)">
                                      <p:cBhvr>
                                        <p:cTn id="34" dur="500"/>
                                        <p:tgtEl>
                                          <p:spTgt spid="8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barn(inVertical)">
                                      <p:cBhvr>
                                        <p:cTn id="37" dur="500"/>
                                        <p:tgtEl>
                                          <p:spTgt spid="9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barn(inVertical)">
                                      <p:cBhvr>
                                        <p:cTn id="40" dur="500"/>
                                        <p:tgtEl>
                                          <p:spTgt spid="9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barn(inVertical)">
                                      <p:cBhvr>
                                        <p:cTn id="43" dur="500"/>
                                        <p:tgtEl>
                                          <p:spTgt spid="92"/>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barn(inVertical)">
                                      <p:cBhvr>
                                        <p:cTn id="46" dur="500"/>
                                        <p:tgtEl>
                                          <p:spTgt spid="93"/>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barn(inVertical)">
                                      <p:cBhvr>
                                        <p:cTn id="49" dur="500"/>
                                        <p:tgtEl>
                                          <p:spTgt spid="9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barn(inVertical)">
                                      <p:cBhvr>
                                        <p:cTn id="52" dur="500"/>
                                        <p:tgtEl>
                                          <p:spTgt spid="9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barn(inVertical)">
                                      <p:cBhvr>
                                        <p:cTn id="55" dur="500"/>
                                        <p:tgtEl>
                                          <p:spTgt spid="9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barn(inVertical)">
                                      <p:cBhvr>
                                        <p:cTn id="58" dur="500"/>
                                        <p:tgtEl>
                                          <p:spTgt spid="9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barn(inVertical)">
                                      <p:cBhvr>
                                        <p:cTn id="61" dur="500"/>
                                        <p:tgtEl>
                                          <p:spTgt spid="9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barn(inVertical)">
                                      <p:cBhvr>
                                        <p:cTn id="64" dur="500"/>
                                        <p:tgtEl>
                                          <p:spTgt spid="99"/>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barn(inVertical)">
                                      <p:cBhvr>
                                        <p:cTn id="67" dur="500"/>
                                        <p:tgtEl>
                                          <p:spTgt spid="10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03"/>
                                        </p:tgtEl>
                                        <p:attrNameLst>
                                          <p:attrName>style.visibility</p:attrName>
                                        </p:attrNameLst>
                                      </p:cBhvr>
                                      <p:to>
                                        <p:strVal val="visible"/>
                                      </p:to>
                                    </p:set>
                                    <p:animEffect transition="in" filter="barn(inVertical)">
                                      <p:cBhvr>
                                        <p:cTn id="70" dur="500"/>
                                        <p:tgtEl>
                                          <p:spTgt spid="103"/>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barn(inVertical)">
                                      <p:cBhvr>
                                        <p:cTn id="73" dur="500"/>
                                        <p:tgtEl>
                                          <p:spTgt spid="104"/>
                                        </p:tgtEl>
                                      </p:cBhvr>
                                    </p:animEffect>
                                  </p:childTnLst>
                                </p:cTn>
                              </p:par>
                              <p:par>
                                <p:cTn id="74" presetID="16" presetClass="entr" presetSubtype="21" fill="hold" nodeType="withEffect">
                                  <p:stCondLst>
                                    <p:cond delay="0"/>
                                  </p:stCondLst>
                                  <p:childTnLst>
                                    <p:set>
                                      <p:cBhvr>
                                        <p:cTn id="75" dur="1" fill="hold">
                                          <p:stCondLst>
                                            <p:cond delay="0"/>
                                          </p:stCondLst>
                                        </p:cTn>
                                        <p:tgtEl>
                                          <p:spTgt spid="105"/>
                                        </p:tgtEl>
                                        <p:attrNameLst>
                                          <p:attrName>style.visibility</p:attrName>
                                        </p:attrNameLst>
                                      </p:cBhvr>
                                      <p:to>
                                        <p:strVal val="visible"/>
                                      </p:to>
                                    </p:set>
                                    <p:animEffect transition="in" filter="barn(inVertical)">
                                      <p:cBhvr>
                                        <p:cTn id="76" dur="500"/>
                                        <p:tgtEl>
                                          <p:spTgt spid="105"/>
                                        </p:tgtEl>
                                      </p:cBhvr>
                                    </p:animEffect>
                                  </p:childTnLst>
                                </p:cTn>
                              </p:par>
                              <p:par>
                                <p:cTn id="77" presetID="16" presetClass="entr" presetSubtype="21" fill="hold"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barn(inVertical)">
                                      <p:cBhvr>
                                        <p:cTn id="79" dur="500"/>
                                        <p:tgtEl>
                                          <p:spTgt spid="106"/>
                                        </p:tgtEl>
                                      </p:cBhvr>
                                    </p:animEffect>
                                  </p:childTnLst>
                                </p:cTn>
                              </p:par>
                              <p:par>
                                <p:cTn id="80" presetID="16" presetClass="entr" presetSubtype="21" fill="hold" nodeType="with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barn(inVertical)">
                                      <p:cBhvr>
                                        <p:cTn id="82" dur="500"/>
                                        <p:tgtEl>
                                          <p:spTgt spid="107"/>
                                        </p:tgtEl>
                                      </p:cBhvr>
                                    </p:animEffect>
                                  </p:childTnLst>
                                </p:cTn>
                              </p:par>
                              <p:par>
                                <p:cTn id="83" presetID="16" presetClass="entr" presetSubtype="21"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barn(inVertical)">
                                      <p:cBhvr>
                                        <p:cTn id="85" dur="500"/>
                                        <p:tgtEl>
                                          <p:spTgt spid="108"/>
                                        </p:tgtEl>
                                      </p:cBhvr>
                                    </p:animEffect>
                                  </p:childTnLst>
                                </p:cTn>
                              </p:par>
                              <p:par>
                                <p:cTn id="86" presetID="16" presetClass="entr" presetSubtype="21" fill="hold" nodeType="with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barn(inVertical)">
                                      <p:cBhvr>
                                        <p:cTn id="88" dur="500"/>
                                        <p:tgtEl>
                                          <p:spTgt spid="109"/>
                                        </p:tgtEl>
                                      </p:cBhvr>
                                    </p:animEffect>
                                  </p:childTnLst>
                                </p:cTn>
                              </p:par>
                              <p:par>
                                <p:cTn id="89" presetID="16" presetClass="entr" presetSubtype="21" fill="hold" nodeType="with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barn(inVertical)">
                                      <p:cBhvr>
                                        <p:cTn id="91" dur="500"/>
                                        <p:tgtEl>
                                          <p:spTgt spid="110"/>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animEffect transition="in" filter="barn(inVertical)">
                                      <p:cBhvr>
                                        <p:cTn id="94" dur="500"/>
                                        <p:tgtEl>
                                          <p:spTgt spid="111"/>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animEffect transition="in" filter="barn(inVertical)">
                                      <p:cBhvr>
                                        <p:cTn id="97" dur="500"/>
                                        <p:tgtEl>
                                          <p:spTgt spid="112"/>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113"/>
                                        </p:tgtEl>
                                        <p:attrNameLst>
                                          <p:attrName>style.visibility</p:attrName>
                                        </p:attrNameLst>
                                      </p:cBhvr>
                                      <p:to>
                                        <p:strVal val="visible"/>
                                      </p:to>
                                    </p:set>
                                    <p:animEffect transition="in" filter="barn(inVertical)">
                                      <p:cBhvr>
                                        <p:cTn id="100" dur="500"/>
                                        <p:tgtEl>
                                          <p:spTgt spid="113"/>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02"/>
                                        </p:tgtEl>
                                        <p:attrNameLst>
                                          <p:attrName>style.visibility</p:attrName>
                                        </p:attrNameLst>
                                      </p:cBhvr>
                                      <p:to>
                                        <p:strVal val="visible"/>
                                      </p:to>
                                    </p:set>
                                    <p:anim calcmode="lin" valueType="num">
                                      <p:cBhvr additive="base">
                                        <p:cTn id="105" dur="500" fill="hold"/>
                                        <p:tgtEl>
                                          <p:spTgt spid="102"/>
                                        </p:tgtEl>
                                        <p:attrNameLst>
                                          <p:attrName>ppt_x</p:attrName>
                                        </p:attrNameLst>
                                      </p:cBhvr>
                                      <p:tavLst>
                                        <p:tav tm="0">
                                          <p:val>
                                            <p:strVal val="#ppt_x"/>
                                          </p:val>
                                        </p:tav>
                                        <p:tav tm="100000">
                                          <p:val>
                                            <p:strVal val="#ppt_x"/>
                                          </p:val>
                                        </p:tav>
                                      </p:tavLst>
                                    </p:anim>
                                    <p:anim calcmode="lin" valueType="num">
                                      <p:cBhvr additive="base">
                                        <p:cTn id="10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grpId="0" nodeType="clickEffect">
                                  <p:stCondLst>
                                    <p:cond delay="0"/>
                                  </p:stCondLst>
                                  <p:childTnLst>
                                    <p:set>
                                      <p:cBhvr>
                                        <p:cTn id="110" dur="1" fill="hold">
                                          <p:stCondLst>
                                            <p:cond delay="0"/>
                                          </p:stCondLst>
                                        </p:cTn>
                                        <p:tgtEl>
                                          <p:spTgt spid="101"/>
                                        </p:tgtEl>
                                        <p:attrNameLst>
                                          <p:attrName>style.visibility</p:attrName>
                                        </p:attrNameLst>
                                      </p:cBhvr>
                                      <p:to>
                                        <p:strVal val="visible"/>
                                      </p:to>
                                    </p:set>
                                    <p:animEffect transition="in" filter="barn(inVertical)">
                                      <p:cBhvr>
                                        <p:cTn id="111" dur="500"/>
                                        <p:tgtEl>
                                          <p:spTgt spid="101"/>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114"/>
                                        </p:tgtEl>
                                        <p:attrNameLst>
                                          <p:attrName>style.visibility</p:attrName>
                                        </p:attrNameLst>
                                      </p:cBhvr>
                                      <p:to>
                                        <p:strVal val="visible"/>
                                      </p:to>
                                    </p:set>
                                    <p:animEffect transition="in" filter="barn(inVertical)">
                                      <p:cBhvr>
                                        <p:cTn id="114" dur="500"/>
                                        <p:tgtEl>
                                          <p:spTgt spid="114"/>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115"/>
                                        </p:tgtEl>
                                        <p:attrNameLst>
                                          <p:attrName>style.visibility</p:attrName>
                                        </p:attrNameLst>
                                      </p:cBhvr>
                                      <p:to>
                                        <p:strVal val="visible"/>
                                      </p:to>
                                    </p:set>
                                    <p:animEffect transition="in" filter="barn(inVertical)">
                                      <p:cBhvr>
                                        <p:cTn id="117" dur="500"/>
                                        <p:tgtEl>
                                          <p:spTgt spid="115"/>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116"/>
                                        </p:tgtEl>
                                        <p:attrNameLst>
                                          <p:attrName>style.visibility</p:attrName>
                                        </p:attrNameLst>
                                      </p:cBhvr>
                                      <p:to>
                                        <p:strVal val="visible"/>
                                      </p:to>
                                    </p:set>
                                    <p:animEffect transition="in" filter="barn(inVertical)">
                                      <p:cBhvr>
                                        <p:cTn id="120" dur="500"/>
                                        <p:tgtEl>
                                          <p:spTgt spid="116"/>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barn(inVertical)">
                                      <p:cBhvr>
                                        <p:cTn id="123" dur="500"/>
                                        <p:tgtEl>
                                          <p:spTgt spid="117"/>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barn(inVertical)">
                                      <p:cBhvr>
                                        <p:cTn id="126" dur="500"/>
                                        <p:tgtEl>
                                          <p:spTgt spid="118"/>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barn(inVertical)">
                                      <p:cBhvr>
                                        <p:cTn id="129" dur="500"/>
                                        <p:tgtEl>
                                          <p:spTgt spid="119"/>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barn(inVertical)">
                                      <p:cBhvr>
                                        <p:cTn id="132" dur="500"/>
                                        <p:tgtEl>
                                          <p:spTgt spid="120"/>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121"/>
                                        </p:tgtEl>
                                        <p:attrNameLst>
                                          <p:attrName>style.visibility</p:attrName>
                                        </p:attrNameLst>
                                      </p:cBhvr>
                                      <p:to>
                                        <p:strVal val="visible"/>
                                      </p:to>
                                    </p:set>
                                    <p:animEffect transition="in" filter="barn(inVertical)">
                                      <p:cBhvr>
                                        <p:cTn id="135" dur="500"/>
                                        <p:tgtEl>
                                          <p:spTgt spid="121"/>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122"/>
                                        </p:tgtEl>
                                        <p:attrNameLst>
                                          <p:attrName>style.visibility</p:attrName>
                                        </p:attrNameLst>
                                      </p:cBhvr>
                                      <p:to>
                                        <p:strVal val="visible"/>
                                      </p:to>
                                    </p:set>
                                    <p:animEffect transition="in" filter="barn(inVertical)">
                                      <p:cBhvr>
                                        <p:cTn id="138" dur="500"/>
                                        <p:tgtEl>
                                          <p:spTgt spid="122"/>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123"/>
                                        </p:tgtEl>
                                        <p:attrNameLst>
                                          <p:attrName>style.visibility</p:attrName>
                                        </p:attrNameLst>
                                      </p:cBhvr>
                                      <p:to>
                                        <p:strVal val="visible"/>
                                      </p:to>
                                    </p:set>
                                    <p:animEffect transition="in" filter="barn(inVertical)">
                                      <p:cBhvr>
                                        <p:cTn id="141" dur="500"/>
                                        <p:tgtEl>
                                          <p:spTgt spid="123"/>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124"/>
                                        </p:tgtEl>
                                        <p:attrNameLst>
                                          <p:attrName>style.visibility</p:attrName>
                                        </p:attrNameLst>
                                      </p:cBhvr>
                                      <p:to>
                                        <p:strVal val="visible"/>
                                      </p:to>
                                    </p:set>
                                    <p:animEffect transition="in" filter="barn(inVertical)">
                                      <p:cBhvr>
                                        <p:cTn id="144" dur="500"/>
                                        <p:tgtEl>
                                          <p:spTgt spid="124"/>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barn(inVertical)">
                                      <p:cBhvr>
                                        <p:cTn id="147" dur="500"/>
                                        <p:tgtEl>
                                          <p:spTgt spid="125"/>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126"/>
                                        </p:tgtEl>
                                        <p:attrNameLst>
                                          <p:attrName>style.visibility</p:attrName>
                                        </p:attrNameLst>
                                      </p:cBhvr>
                                      <p:to>
                                        <p:strVal val="visible"/>
                                      </p:to>
                                    </p:set>
                                    <p:animEffect transition="in" filter="barn(inVertical)">
                                      <p:cBhvr>
                                        <p:cTn id="150" dur="500"/>
                                        <p:tgtEl>
                                          <p:spTgt spid="126"/>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127"/>
                                        </p:tgtEl>
                                        <p:attrNameLst>
                                          <p:attrName>style.visibility</p:attrName>
                                        </p:attrNameLst>
                                      </p:cBhvr>
                                      <p:to>
                                        <p:strVal val="visible"/>
                                      </p:to>
                                    </p:set>
                                    <p:animEffect transition="in" filter="barn(inVertical)">
                                      <p:cBhvr>
                                        <p:cTn id="153" dur="500"/>
                                        <p:tgtEl>
                                          <p:spTgt spid="127"/>
                                        </p:tgtEl>
                                      </p:cBhvr>
                                    </p:animEffect>
                                  </p:childTnLst>
                                </p:cTn>
                              </p:par>
                              <p:par>
                                <p:cTn id="154" presetID="16" presetClass="entr" presetSubtype="21" fill="hold" grpId="0" nodeType="withEffect">
                                  <p:stCondLst>
                                    <p:cond delay="0"/>
                                  </p:stCondLst>
                                  <p:childTnLst>
                                    <p:set>
                                      <p:cBhvr>
                                        <p:cTn id="155" dur="1" fill="hold">
                                          <p:stCondLst>
                                            <p:cond delay="0"/>
                                          </p:stCondLst>
                                        </p:cTn>
                                        <p:tgtEl>
                                          <p:spTgt spid="128"/>
                                        </p:tgtEl>
                                        <p:attrNameLst>
                                          <p:attrName>style.visibility</p:attrName>
                                        </p:attrNameLst>
                                      </p:cBhvr>
                                      <p:to>
                                        <p:strVal val="visible"/>
                                      </p:to>
                                    </p:set>
                                    <p:animEffect transition="in" filter="barn(inVertical)">
                                      <p:cBhvr>
                                        <p:cTn id="156" dur="500"/>
                                        <p:tgtEl>
                                          <p:spTgt spid="128"/>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129"/>
                                        </p:tgtEl>
                                        <p:attrNameLst>
                                          <p:attrName>style.visibility</p:attrName>
                                        </p:attrNameLst>
                                      </p:cBhvr>
                                      <p:to>
                                        <p:strVal val="visible"/>
                                      </p:to>
                                    </p:set>
                                    <p:animEffect transition="in" filter="barn(inVertical)">
                                      <p:cBhvr>
                                        <p:cTn id="159" dur="500"/>
                                        <p:tgtEl>
                                          <p:spTgt spid="129"/>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130"/>
                                        </p:tgtEl>
                                        <p:attrNameLst>
                                          <p:attrName>style.visibility</p:attrName>
                                        </p:attrNameLst>
                                      </p:cBhvr>
                                      <p:to>
                                        <p:strVal val="visible"/>
                                      </p:to>
                                    </p:set>
                                    <p:animEffect transition="in" filter="barn(inVertical)">
                                      <p:cBhvr>
                                        <p:cTn id="162" dur="500"/>
                                        <p:tgtEl>
                                          <p:spTgt spid="130"/>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131"/>
                                        </p:tgtEl>
                                        <p:attrNameLst>
                                          <p:attrName>style.visibility</p:attrName>
                                        </p:attrNameLst>
                                      </p:cBhvr>
                                      <p:to>
                                        <p:strVal val="visible"/>
                                      </p:to>
                                    </p:set>
                                    <p:animEffect transition="in" filter="barn(inVertical)">
                                      <p:cBhvr>
                                        <p:cTn id="165" dur="500"/>
                                        <p:tgtEl>
                                          <p:spTgt spid="131"/>
                                        </p:tgtEl>
                                      </p:cBhvr>
                                    </p:animEffect>
                                  </p:childTnLst>
                                </p:cTn>
                              </p:par>
                              <p:par>
                                <p:cTn id="166" presetID="16" presetClass="entr" presetSubtype="21" fill="hold" grpId="0" nodeType="withEffect">
                                  <p:stCondLst>
                                    <p:cond delay="0"/>
                                  </p:stCondLst>
                                  <p:childTnLst>
                                    <p:set>
                                      <p:cBhvr>
                                        <p:cTn id="167" dur="1" fill="hold">
                                          <p:stCondLst>
                                            <p:cond delay="0"/>
                                          </p:stCondLst>
                                        </p:cTn>
                                        <p:tgtEl>
                                          <p:spTgt spid="132"/>
                                        </p:tgtEl>
                                        <p:attrNameLst>
                                          <p:attrName>style.visibility</p:attrName>
                                        </p:attrNameLst>
                                      </p:cBhvr>
                                      <p:to>
                                        <p:strVal val="visible"/>
                                      </p:to>
                                    </p:set>
                                    <p:animEffect transition="in" filter="barn(inVertical)">
                                      <p:cBhvr>
                                        <p:cTn id="168" dur="500"/>
                                        <p:tgtEl>
                                          <p:spTgt spid="132"/>
                                        </p:tgtEl>
                                      </p:cBhvr>
                                    </p:animEffect>
                                  </p:childTnLst>
                                </p:cTn>
                              </p:par>
                              <p:par>
                                <p:cTn id="169" presetID="16" presetClass="entr" presetSubtype="21" fill="hold" grpId="0" nodeType="withEffect">
                                  <p:stCondLst>
                                    <p:cond delay="0"/>
                                  </p:stCondLst>
                                  <p:childTnLst>
                                    <p:set>
                                      <p:cBhvr>
                                        <p:cTn id="170" dur="1" fill="hold">
                                          <p:stCondLst>
                                            <p:cond delay="0"/>
                                          </p:stCondLst>
                                        </p:cTn>
                                        <p:tgtEl>
                                          <p:spTgt spid="133"/>
                                        </p:tgtEl>
                                        <p:attrNameLst>
                                          <p:attrName>style.visibility</p:attrName>
                                        </p:attrNameLst>
                                      </p:cBhvr>
                                      <p:to>
                                        <p:strVal val="visible"/>
                                      </p:to>
                                    </p:set>
                                    <p:animEffect transition="in" filter="barn(inVertical)">
                                      <p:cBhvr>
                                        <p:cTn id="171" dur="500"/>
                                        <p:tgtEl>
                                          <p:spTgt spid="133"/>
                                        </p:tgtEl>
                                      </p:cBhvr>
                                    </p:animEffect>
                                  </p:childTnLst>
                                </p:cTn>
                              </p:par>
                              <p:par>
                                <p:cTn id="172" presetID="16" presetClass="entr" presetSubtype="21" fill="hold" nodeType="withEffect">
                                  <p:stCondLst>
                                    <p:cond delay="0"/>
                                  </p:stCondLst>
                                  <p:childTnLst>
                                    <p:set>
                                      <p:cBhvr>
                                        <p:cTn id="173" dur="1" fill="hold">
                                          <p:stCondLst>
                                            <p:cond delay="0"/>
                                          </p:stCondLst>
                                        </p:cTn>
                                        <p:tgtEl>
                                          <p:spTgt spid="134"/>
                                        </p:tgtEl>
                                        <p:attrNameLst>
                                          <p:attrName>style.visibility</p:attrName>
                                        </p:attrNameLst>
                                      </p:cBhvr>
                                      <p:to>
                                        <p:strVal val="visible"/>
                                      </p:to>
                                    </p:set>
                                    <p:animEffect transition="in" filter="barn(inVertical)">
                                      <p:cBhvr>
                                        <p:cTn id="174" dur="500"/>
                                        <p:tgtEl>
                                          <p:spTgt spid="134"/>
                                        </p:tgtEl>
                                      </p:cBhvr>
                                    </p:animEffect>
                                  </p:childTnLst>
                                </p:cTn>
                              </p:par>
                              <p:par>
                                <p:cTn id="175" presetID="16" presetClass="entr" presetSubtype="21" fill="hold" nodeType="withEffect">
                                  <p:stCondLst>
                                    <p:cond delay="0"/>
                                  </p:stCondLst>
                                  <p:childTnLst>
                                    <p:set>
                                      <p:cBhvr>
                                        <p:cTn id="176" dur="1" fill="hold">
                                          <p:stCondLst>
                                            <p:cond delay="0"/>
                                          </p:stCondLst>
                                        </p:cTn>
                                        <p:tgtEl>
                                          <p:spTgt spid="135"/>
                                        </p:tgtEl>
                                        <p:attrNameLst>
                                          <p:attrName>style.visibility</p:attrName>
                                        </p:attrNameLst>
                                      </p:cBhvr>
                                      <p:to>
                                        <p:strVal val="visible"/>
                                      </p:to>
                                    </p:set>
                                    <p:animEffect transition="in" filter="barn(inVertical)">
                                      <p:cBhvr>
                                        <p:cTn id="177" dur="500"/>
                                        <p:tgtEl>
                                          <p:spTgt spid="135"/>
                                        </p:tgtEl>
                                      </p:cBhvr>
                                    </p:animEffect>
                                  </p:childTnLst>
                                </p:cTn>
                              </p:par>
                              <p:par>
                                <p:cTn id="178" presetID="16" presetClass="entr" presetSubtype="21" fill="hold" nodeType="withEffect">
                                  <p:stCondLst>
                                    <p:cond delay="0"/>
                                  </p:stCondLst>
                                  <p:childTnLst>
                                    <p:set>
                                      <p:cBhvr>
                                        <p:cTn id="179" dur="1" fill="hold">
                                          <p:stCondLst>
                                            <p:cond delay="0"/>
                                          </p:stCondLst>
                                        </p:cTn>
                                        <p:tgtEl>
                                          <p:spTgt spid="136"/>
                                        </p:tgtEl>
                                        <p:attrNameLst>
                                          <p:attrName>style.visibility</p:attrName>
                                        </p:attrNameLst>
                                      </p:cBhvr>
                                      <p:to>
                                        <p:strVal val="visible"/>
                                      </p:to>
                                    </p:set>
                                    <p:animEffect transition="in" filter="barn(inVertical)">
                                      <p:cBhvr>
                                        <p:cTn id="180" dur="500"/>
                                        <p:tgtEl>
                                          <p:spTgt spid="136"/>
                                        </p:tgtEl>
                                      </p:cBhvr>
                                    </p:animEffect>
                                  </p:childTnLst>
                                </p:cTn>
                              </p:par>
                              <p:par>
                                <p:cTn id="181" presetID="16" presetClass="entr" presetSubtype="21" fill="hold" nodeType="withEffect">
                                  <p:stCondLst>
                                    <p:cond delay="0"/>
                                  </p:stCondLst>
                                  <p:childTnLst>
                                    <p:set>
                                      <p:cBhvr>
                                        <p:cTn id="182" dur="1" fill="hold">
                                          <p:stCondLst>
                                            <p:cond delay="0"/>
                                          </p:stCondLst>
                                        </p:cTn>
                                        <p:tgtEl>
                                          <p:spTgt spid="137"/>
                                        </p:tgtEl>
                                        <p:attrNameLst>
                                          <p:attrName>style.visibility</p:attrName>
                                        </p:attrNameLst>
                                      </p:cBhvr>
                                      <p:to>
                                        <p:strVal val="visible"/>
                                      </p:to>
                                    </p:set>
                                    <p:animEffect transition="in" filter="barn(inVertical)">
                                      <p:cBhvr>
                                        <p:cTn id="183" dur="500"/>
                                        <p:tgtEl>
                                          <p:spTgt spid="137"/>
                                        </p:tgtEl>
                                      </p:cBhvr>
                                    </p:animEffect>
                                  </p:childTnLst>
                                </p:cTn>
                              </p:par>
                              <p:par>
                                <p:cTn id="184" presetID="16" presetClass="entr" presetSubtype="21" fill="hold" nodeType="with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barn(inVertical)">
                                      <p:cBhvr>
                                        <p:cTn id="186" dur="500"/>
                                        <p:tgtEl>
                                          <p:spTgt spid="138"/>
                                        </p:tgtEl>
                                      </p:cBhvr>
                                    </p:animEffect>
                                  </p:childTnLst>
                                </p:cTn>
                              </p:par>
                              <p:par>
                                <p:cTn id="187" presetID="16" presetClass="entr" presetSubtype="21" fill="hold" nodeType="withEffect">
                                  <p:stCondLst>
                                    <p:cond delay="0"/>
                                  </p:stCondLst>
                                  <p:childTnLst>
                                    <p:set>
                                      <p:cBhvr>
                                        <p:cTn id="188" dur="1" fill="hold">
                                          <p:stCondLst>
                                            <p:cond delay="0"/>
                                          </p:stCondLst>
                                        </p:cTn>
                                        <p:tgtEl>
                                          <p:spTgt spid="139"/>
                                        </p:tgtEl>
                                        <p:attrNameLst>
                                          <p:attrName>style.visibility</p:attrName>
                                        </p:attrNameLst>
                                      </p:cBhvr>
                                      <p:to>
                                        <p:strVal val="visible"/>
                                      </p:to>
                                    </p:set>
                                    <p:animEffect transition="in" filter="barn(inVertical)">
                                      <p:cBhvr>
                                        <p:cTn id="189" dur="500"/>
                                        <p:tgtEl>
                                          <p:spTgt spid="139"/>
                                        </p:tgtEl>
                                      </p:cBhvr>
                                    </p:animEffect>
                                  </p:childTnLst>
                                </p:cTn>
                              </p:par>
                              <p:par>
                                <p:cTn id="190" presetID="16" presetClass="entr" presetSubtype="21" fill="hold" grpId="0" nodeType="withEffect">
                                  <p:stCondLst>
                                    <p:cond delay="0"/>
                                  </p:stCondLst>
                                  <p:childTnLst>
                                    <p:set>
                                      <p:cBhvr>
                                        <p:cTn id="191" dur="1" fill="hold">
                                          <p:stCondLst>
                                            <p:cond delay="0"/>
                                          </p:stCondLst>
                                        </p:cTn>
                                        <p:tgtEl>
                                          <p:spTgt spid="140"/>
                                        </p:tgtEl>
                                        <p:attrNameLst>
                                          <p:attrName>style.visibility</p:attrName>
                                        </p:attrNameLst>
                                      </p:cBhvr>
                                      <p:to>
                                        <p:strVal val="visible"/>
                                      </p:to>
                                    </p:set>
                                    <p:animEffect transition="in" filter="barn(inVertical)">
                                      <p:cBhvr>
                                        <p:cTn id="192" dur="500"/>
                                        <p:tgtEl>
                                          <p:spTgt spid="140"/>
                                        </p:tgtEl>
                                      </p:cBhvr>
                                    </p:animEffect>
                                  </p:childTnLst>
                                </p:cTn>
                              </p:par>
                              <p:par>
                                <p:cTn id="193" presetID="16" presetClass="entr" presetSubtype="21" fill="hold" grpId="0" nodeType="withEffect">
                                  <p:stCondLst>
                                    <p:cond delay="0"/>
                                  </p:stCondLst>
                                  <p:childTnLst>
                                    <p:set>
                                      <p:cBhvr>
                                        <p:cTn id="194" dur="1" fill="hold">
                                          <p:stCondLst>
                                            <p:cond delay="0"/>
                                          </p:stCondLst>
                                        </p:cTn>
                                        <p:tgtEl>
                                          <p:spTgt spid="141"/>
                                        </p:tgtEl>
                                        <p:attrNameLst>
                                          <p:attrName>style.visibility</p:attrName>
                                        </p:attrNameLst>
                                      </p:cBhvr>
                                      <p:to>
                                        <p:strVal val="visible"/>
                                      </p:to>
                                    </p:set>
                                    <p:animEffect transition="in" filter="barn(inVertical)">
                                      <p:cBhvr>
                                        <p:cTn id="195" dur="500"/>
                                        <p:tgtEl>
                                          <p:spTgt spid="141"/>
                                        </p:tgtEl>
                                      </p:cBhvr>
                                    </p:animEffect>
                                  </p:childTnLst>
                                </p:cTn>
                              </p:par>
                              <p:par>
                                <p:cTn id="196" presetID="16" presetClass="entr" presetSubtype="21" fill="hold" grpId="0" nodeType="withEffect">
                                  <p:stCondLst>
                                    <p:cond delay="0"/>
                                  </p:stCondLst>
                                  <p:childTnLst>
                                    <p:set>
                                      <p:cBhvr>
                                        <p:cTn id="197" dur="1" fill="hold">
                                          <p:stCondLst>
                                            <p:cond delay="0"/>
                                          </p:stCondLst>
                                        </p:cTn>
                                        <p:tgtEl>
                                          <p:spTgt spid="142"/>
                                        </p:tgtEl>
                                        <p:attrNameLst>
                                          <p:attrName>style.visibility</p:attrName>
                                        </p:attrNameLst>
                                      </p:cBhvr>
                                      <p:to>
                                        <p:strVal val="visible"/>
                                      </p:to>
                                    </p:set>
                                    <p:animEffect transition="in" filter="barn(inVertical)">
                                      <p:cBhvr>
                                        <p:cTn id="198" dur="500"/>
                                        <p:tgtEl>
                                          <p:spTgt spid="142"/>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143"/>
                                        </p:tgtEl>
                                        <p:attrNameLst>
                                          <p:attrName>style.visibility</p:attrName>
                                        </p:attrNameLst>
                                      </p:cBhvr>
                                      <p:to>
                                        <p:strVal val="visible"/>
                                      </p:to>
                                    </p:set>
                                    <p:animEffect transition="in" filter="barn(inVertical)">
                                      <p:cBhvr>
                                        <p:cTn id="201" dur="500"/>
                                        <p:tgtEl>
                                          <p:spTgt spid="143"/>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44"/>
                                        </p:tgtEl>
                                        <p:attrNameLst>
                                          <p:attrName>style.visibility</p:attrName>
                                        </p:attrNameLst>
                                      </p:cBhvr>
                                      <p:to>
                                        <p:strVal val="visible"/>
                                      </p:to>
                                    </p:set>
                                    <p:animEffect transition="in" filter="barn(inVertical)">
                                      <p:cBhvr>
                                        <p:cTn id="204"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p:bldP spid="97" grpId="0" animBg="1"/>
      <p:bldP spid="98" grpId="0"/>
      <p:bldP spid="99" grpId="0"/>
      <p:bldP spid="100" grpId="0"/>
      <p:bldP spid="101" grpId="0"/>
      <p:bldP spid="102" grpId="0" animBg="1"/>
      <p:bldP spid="103" grpId="0"/>
      <p:bldP spid="104" grpId="0" animBg="1"/>
      <p:bldP spid="111" grpId="0"/>
      <p:bldP spid="112" grpId="0"/>
      <p:bldP spid="113" grpId="0"/>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p:bldP spid="130" grpId="0"/>
      <p:bldP spid="131" grpId="0"/>
      <p:bldP spid="132" grpId="0"/>
      <p:bldP spid="133" grpId="0" animBg="1"/>
      <p:bldP spid="140" grpId="0"/>
      <p:bldP spid="141" grpId="0"/>
      <p:bldP spid="142" grpId="0"/>
      <p:bldP spid="143" grpId="0" animBg="1"/>
      <p:bldP spid="1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0482"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0483" name="矩形 20"/>
          <p:cNvSpPr/>
          <p:nvPr/>
        </p:nvSpPr>
        <p:spPr>
          <a:xfrm>
            <a:off x="933450" y="194522"/>
            <a:ext cx="8210550" cy="462227"/>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0484"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0486" name="文本框 23"/>
          <p:cNvSpPr txBox="1"/>
          <p:nvPr/>
        </p:nvSpPr>
        <p:spPr>
          <a:xfrm>
            <a:off x="1320404" y="215954"/>
            <a:ext cx="7962900" cy="400110"/>
          </a:xfrm>
          <a:prstGeom prst="rect">
            <a:avLst/>
          </a:prstGeom>
          <a:noFill/>
          <a:ln w="9525">
            <a:noFill/>
          </a:ln>
        </p:spPr>
        <p:txBody>
          <a:bodyPr wrap="square" anchor="t">
            <a:spAutoFit/>
          </a:bodyPr>
          <a:lstStyle/>
          <a:p>
            <a:r>
              <a:rPr lang="en-US" altLang="zh-CN" sz="2000" b="1" dirty="0">
                <a:solidFill>
                  <a:srgbClr val="FFFFFF"/>
                </a:solidFill>
                <a:latin typeface="微软雅黑" panose="020B0503020204020204" pitchFamily="34" charset="-122"/>
                <a:ea typeface="微软雅黑" panose="020B0503020204020204" pitchFamily="34" charset="-122"/>
              </a:rPr>
              <a:t>Preserving sample similarities and tag correlation</a:t>
            </a:r>
          </a:p>
        </p:txBody>
      </p:sp>
      <p:sp>
        <p:nvSpPr>
          <p:cNvPr id="20487"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191156C9-6EBB-42F7-B2E1-86819656B535}"/>
              </a:ext>
            </a:extLst>
          </p:cNvPr>
          <p:cNvSpPr txBox="1"/>
          <p:nvPr/>
        </p:nvSpPr>
        <p:spPr>
          <a:xfrm>
            <a:off x="891395" y="718764"/>
            <a:ext cx="7296037" cy="464871"/>
          </a:xfrm>
          <a:prstGeom prst="rect">
            <a:avLst/>
          </a:prstGeom>
          <a:noFill/>
        </p:spPr>
        <p:txBody>
          <a:bodyPr wrap="square" rtlCol="0">
            <a:spAutoFit/>
          </a:bodyPr>
          <a:lstStyle/>
          <a:p>
            <a:pPr>
              <a:lnSpc>
                <a:spcPct val="150000"/>
              </a:lnSpc>
            </a:pPr>
            <a:r>
              <a:rPr lang="zh-CN" altLang="en-US" dirty="0"/>
              <a:t>        </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9E79968E-913D-4C16-86C0-7C1BADB1D1FF}"/>
                  </a:ext>
                </a:extLst>
              </p:cNvPr>
              <p:cNvSpPr/>
              <p:nvPr/>
            </p:nvSpPr>
            <p:spPr>
              <a:xfrm>
                <a:off x="889824" y="1235823"/>
                <a:ext cx="3649589" cy="463204"/>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𝑆</m:t>
                          </m:r>
                        </m:e>
                        <m:sup>
                          <m:r>
                            <a:rPr lang="zh-CN" altLang="en-US"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arg</m:t>
                      </m:r>
                      <m:func>
                        <m:funcPr>
                          <m:ctrlPr>
                            <a:rPr lang="en-US" altLang="zh-CN" i="1">
                              <a:solidFill>
                                <a:schemeClr val="tx1"/>
                              </a:solidFill>
                              <a:latin typeface="Cambria Math" panose="02040503050406030204" pitchFamily="18" charset="0"/>
                              <a:ea typeface="Cambria Math" panose="02040503050406030204" pitchFamily="18" charset="0"/>
                            </a:rPr>
                          </m:ctrlPr>
                        </m:funcPr>
                        <m:fName>
                          <m:limLow>
                            <m:limLowPr>
                              <m:ctrlPr>
                                <a:rPr lang="en-US" altLang="zh-CN" i="1">
                                  <a:solidFill>
                                    <a:schemeClr val="tx1"/>
                                  </a:solidFill>
                                  <a:latin typeface="Cambria Math" panose="02040503050406030204" pitchFamily="18" charset="0"/>
                                  <a:ea typeface="Cambria Math" panose="02040503050406030204" pitchFamily="18" charset="0"/>
                                </a:rPr>
                              </m:ctrlPr>
                            </m:limLowPr>
                            <m:e>
                              <m:r>
                                <m:rPr>
                                  <m:sty m:val="p"/>
                                </m:rPr>
                                <a:rPr lang="en-US" altLang="zh-CN">
                                  <a:solidFill>
                                    <a:schemeClr val="tx1"/>
                                  </a:solidFill>
                                  <a:latin typeface="Cambria Math" panose="02040503050406030204" pitchFamily="18" charset="0"/>
                                  <a:ea typeface="Cambria Math" panose="02040503050406030204" pitchFamily="18" charset="0"/>
                                </a:rPr>
                                <m:t>min</m:t>
                              </m:r>
                            </m:e>
                            <m:lim>
                              <m:r>
                                <a:rPr lang="en-US" altLang="zh-CN" i="1">
                                  <a:solidFill>
                                    <a:schemeClr val="tx1"/>
                                  </a:solidFill>
                                  <a:latin typeface="Cambria Math" panose="02040503050406030204" pitchFamily="18" charset="0"/>
                                  <a:ea typeface="Cambria Math" panose="02040503050406030204" pitchFamily="18" charset="0"/>
                                </a:rPr>
                                <m:t>𝑆</m:t>
                              </m:r>
                            </m:lim>
                          </m:limLow>
                        </m:fName>
                        <m:e>
                          <m:d>
                            <m:dPr>
                              <m:begChr m:val="{"/>
                              <m:endChr m:val="}"/>
                              <m:ctrlPr>
                                <a:rPr lang="en-US" altLang="zh-CN" i="1">
                                  <a:solidFill>
                                    <a:schemeClr val="tx1"/>
                                  </a:solidFill>
                                  <a:latin typeface="Cambria Math" panose="02040503050406030204" pitchFamily="18" charset="0"/>
                                  <a:ea typeface="Cambria Math" panose="02040503050406030204" pitchFamily="18" charset="0"/>
                                </a:rPr>
                              </m:ctrlPr>
                            </m:dPr>
                            <m:e>
                              <m:sSubSup>
                                <m:sSubSupPr>
                                  <m:ctrlPr>
                                    <a:rPr lang="en-US" altLang="zh-CN" i="1">
                                      <a:solidFill>
                                        <a:schemeClr val="tx1"/>
                                      </a:solidFill>
                                      <a:latin typeface="Cambria Math" panose="02040503050406030204" pitchFamily="18" charset="0"/>
                                      <a:ea typeface="Cambria Math" panose="02040503050406030204" pitchFamily="18" charset="0"/>
                                    </a:rPr>
                                  </m:ctrlPr>
                                </m:sSubSupPr>
                                <m:e>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𝑋</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𝑋𝑆</m:t>
                                  </m:r>
                                  <m: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𝐹</m:t>
                                  </m:r>
                                </m:sub>
                                <m:sup>
                                  <m:r>
                                    <a:rPr lang="en-US" altLang="zh-CN" i="1">
                                      <a:solidFill>
                                        <a:schemeClr val="tx1"/>
                                      </a:solidFill>
                                      <a:latin typeface="Cambria Math" panose="02040503050406030204" pitchFamily="18" charset="0"/>
                                      <a:ea typeface="Cambria Math" panose="02040503050406030204" pitchFamily="18" charset="0"/>
                                    </a:rPr>
                                    <m:t>2</m:t>
                                  </m:r>
                                </m:sup>
                              </m:sSubSup>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ea typeface="Cambria Math" panose="02040503050406030204" pitchFamily="18" charset="0"/>
                                </a:rPr>
                                <m:t>𝛼</m:t>
                              </m:r>
                              <m:sSub>
                                <m:sSubPr>
                                  <m:ctrlPr>
                                    <a:rPr lang="en-US" altLang="zh-CN" i="1">
                                      <a:solidFill>
                                        <a:schemeClr val="tx1"/>
                                      </a:solidFill>
                                      <a:latin typeface="Cambria Math" panose="02040503050406030204" pitchFamily="18" charset="0"/>
                                      <a:ea typeface="Cambria Math" panose="02040503050406030204" pitchFamily="18" charset="0"/>
                                    </a:rPr>
                                  </m:ctrlPr>
                                </m:sSubPr>
                                <m:e>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𝑆</m:t>
                                  </m:r>
                                  <m: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1</m:t>
                                  </m:r>
                                </m:sub>
                              </m:sSub>
                            </m:e>
                          </m:d>
                        </m:e>
                      </m:func>
                    </m:oMath>
                  </m:oMathPara>
                </a14:m>
                <a:endParaRPr lang="zh-CN" altLang="en-US" dirty="0"/>
              </a:p>
            </p:txBody>
          </p:sp>
        </mc:Choice>
        <mc:Fallback xmlns="">
          <p:sp>
            <p:nvSpPr>
              <p:cNvPr id="4" name="矩形 3">
                <a:extLst>
                  <a:ext uri="{FF2B5EF4-FFF2-40B4-BE49-F238E27FC236}">
                    <a16:creationId xmlns:a16="http://schemas.microsoft.com/office/drawing/2014/main" id="{9E79968E-913D-4C16-86C0-7C1BADB1D1FF}"/>
                  </a:ext>
                </a:extLst>
              </p:cNvPr>
              <p:cNvSpPr>
                <a:spLocks noRot="1" noChangeAspect="1" noMove="1" noResize="1" noEditPoints="1" noAdjustHandles="1" noChangeArrowheads="1" noChangeShapeType="1" noTextEdit="1"/>
              </p:cNvSpPr>
              <p:nvPr/>
            </p:nvSpPr>
            <p:spPr>
              <a:xfrm>
                <a:off x="889824" y="1235823"/>
                <a:ext cx="3649589" cy="463204"/>
              </a:xfrm>
              <a:prstGeom prst="rect">
                <a:avLst/>
              </a:prstGeom>
              <a:blipFill>
                <a:blip r:embed="rId3"/>
                <a:stretch>
                  <a:fillRect b="-131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xmlns="" id="{CBD4EB1A-12BA-4194-94FC-874A8CA2004B}"/>
              </a:ext>
            </a:extLst>
          </p:cNvPr>
          <p:cNvSpPr txBox="1"/>
          <p:nvPr/>
        </p:nvSpPr>
        <p:spPr>
          <a:xfrm>
            <a:off x="615654" y="781241"/>
            <a:ext cx="2364513" cy="369332"/>
          </a:xfrm>
          <a:prstGeom prst="rect">
            <a:avLst/>
          </a:prstGeom>
          <a:noFill/>
        </p:spPr>
        <p:txBody>
          <a:bodyPr wrap="square" rtlCol="0">
            <a:spAutoFit/>
          </a:bodyPr>
          <a:lstStyle/>
          <a:p>
            <a:r>
              <a:rPr lang="en-US" altLang="zh-CN" dirty="0"/>
              <a:t>1</a:t>
            </a:r>
            <a:r>
              <a:rPr lang="zh-CN" altLang="en-US" dirty="0"/>
              <a:t>、</a:t>
            </a:r>
            <a:r>
              <a:rPr lang="en-US" altLang="zh-CN" dirty="0"/>
              <a:t>Sample similarities</a:t>
            </a:r>
            <a:r>
              <a:rPr lang="zh-CN" altLang="en-US" dirty="0"/>
              <a:t>：</a:t>
            </a:r>
            <a:r>
              <a:rPr lang="en-US" altLang="zh-CN" dirty="0"/>
              <a:t> </a:t>
            </a:r>
            <a:endParaRPr lang="zh-CN" altLang="en-US" dirty="0"/>
          </a:p>
        </p:txBody>
      </p:sp>
      <p:sp>
        <p:nvSpPr>
          <p:cNvPr id="6" name="箭头: 下 5">
            <a:extLst>
              <a:ext uri="{FF2B5EF4-FFF2-40B4-BE49-F238E27FC236}">
                <a16:creationId xmlns:a16="http://schemas.microsoft.com/office/drawing/2014/main" xmlns="" id="{3D874E54-4BC5-4285-9F80-07C02556CCE3}"/>
              </a:ext>
            </a:extLst>
          </p:cNvPr>
          <p:cNvSpPr/>
          <p:nvPr/>
        </p:nvSpPr>
        <p:spPr bwMode="auto">
          <a:xfrm>
            <a:off x="2440447" y="1700703"/>
            <a:ext cx="355600" cy="463204"/>
          </a:xfrm>
          <a:prstGeom prst="downArrow">
            <a:avLst/>
          </a:prstGeom>
          <a:solidFill>
            <a:srgbClr val="018DC9"/>
          </a:solidFill>
          <a:ln w="9525"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xmlns="" id="{95904DD1-5B43-45F3-8F04-FDADBFF8A0D7}"/>
                  </a:ext>
                </a:extLst>
              </p:cNvPr>
              <p:cNvSpPr/>
              <p:nvPr/>
            </p:nvSpPr>
            <p:spPr>
              <a:xfrm>
                <a:off x="1300163" y="2176378"/>
                <a:ext cx="2467021" cy="373179"/>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r>
                            <a:rPr lang="en-US" altLang="zh-CN" i="1">
                              <a:solidFill>
                                <a:schemeClr val="tx1"/>
                              </a:solidFill>
                              <a:latin typeface="Cambria Math" panose="02040503050406030204" pitchFamily="18" charset="0"/>
                              <a:ea typeface="Cambria Math" panose="02040503050406030204" pitchFamily="18" charset="0"/>
                            </a:rPr>
                            <m:t>𝑅</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𝐻</m:t>
                              </m:r>
                            </m:e>
                          </m:d>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𝐻𝑋</m:t>
                          </m:r>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𝐻𝑋𝑆</m:t>
                          </m:r>
                          <m: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𝐹</m:t>
                          </m:r>
                        </m:sub>
                        <m:sup>
                          <m:r>
                            <a:rPr lang="en-US" altLang="zh-CN" i="1">
                              <a:solidFill>
                                <a:schemeClr val="tx1"/>
                              </a:solidFill>
                              <a:latin typeface="Cambria Math" panose="02040503050406030204" pitchFamily="18" charset="0"/>
                              <a:ea typeface="Cambria Math" panose="02040503050406030204" pitchFamily="18" charset="0"/>
                            </a:rPr>
                            <m:t>2</m:t>
                          </m:r>
                        </m:sup>
                      </m:sSubSup>
                    </m:oMath>
                  </m:oMathPara>
                </a14:m>
                <a:endParaRPr lang="zh-CN" altLang="en-US" dirty="0"/>
              </a:p>
            </p:txBody>
          </p:sp>
        </mc:Choice>
        <mc:Fallback xmlns="">
          <p:sp>
            <p:nvSpPr>
              <p:cNvPr id="7" name="矩形 6">
                <a:extLst>
                  <a:ext uri="{FF2B5EF4-FFF2-40B4-BE49-F238E27FC236}">
                    <a16:creationId xmlns:a16="http://schemas.microsoft.com/office/drawing/2014/main" id="{95904DD1-5B43-45F3-8F04-FDADBFF8A0D7}"/>
                  </a:ext>
                </a:extLst>
              </p:cNvPr>
              <p:cNvSpPr>
                <a:spLocks noRot="1" noChangeAspect="1" noMove="1" noResize="1" noEditPoints="1" noAdjustHandles="1" noChangeArrowheads="1" noChangeShapeType="1" noTextEdit="1"/>
              </p:cNvSpPr>
              <p:nvPr/>
            </p:nvSpPr>
            <p:spPr>
              <a:xfrm>
                <a:off x="1300163" y="2176378"/>
                <a:ext cx="2467021" cy="373179"/>
              </a:xfrm>
              <a:prstGeom prst="rect">
                <a:avLst/>
              </a:prstGeom>
              <a:blipFill>
                <a:blip r:embed="rId4"/>
                <a:stretch>
                  <a:fillRect b="-1475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xmlns="" id="{551008E1-1A91-4CAB-8863-B5A35F7891B7}"/>
              </a:ext>
            </a:extLst>
          </p:cNvPr>
          <p:cNvSpPr txBox="1"/>
          <p:nvPr/>
        </p:nvSpPr>
        <p:spPr>
          <a:xfrm>
            <a:off x="5208540" y="781241"/>
            <a:ext cx="2260685" cy="369332"/>
          </a:xfrm>
          <a:prstGeom prst="rect">
            <a:avLst/>
          </a:prstGeom>
          <a:noFill/>
        </p:spPr>
        <p:txBody>
          <a:bodyPr wrap="square" rtlCol="0">
            <a:spAutoFit/>
          </a:bodyPr>
          <a:lstStyle/>
          <a:p>
            <a:r>
              <a:rPr lang="en-US" altLang="zh-CN" dirty="0"/>
              <a:t>2</a:t>
            </a:r>
            <a:r>
              <a:rPr lang="zh-CN" altLang="en-US" dirty="0"/>
              <a:t>、</a:t>
            </a:r>
            <a:r>
              <a:rPr lang="en-US" altLang="zh-CN" dirty="0"/>
              <a:t>Tag correlation</a:t>
            </a:r>
            <a:r>
              <a:rPr lang="zh-CN" altLang="en-US" dirty="0"/>
              <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xmlns="" id="{CA89B588-B9E3-48A1-93CE-2EA76106CBED}"/>
                  </a:ext>
                </a:extLst>
              </p:cNvPr>
              <p:cNvSpPr/>
              <p:nvPr/>
            </p:nvSpPr>
            <p:spPr>
              <a:xfrm>
                <a:off x="5475240" y="1245650"/>
                <a:ext cx="3668760" cy="461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zh-CN" altLang="en-US" i="1">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arg</m:t>
                      </m:r>
                      <m:func>
                        <m:funcPr>
                          <m:ctrlPr>
                            <a:rPr lang="en-US" altLang="zh-CN" i="1">
                              <a:latin typeface="Cambria Math" panose="02040503050406030204" pitchFamily="18" charset="0"/>
                              <a:ea typeface="Cambria Math" panose="02040503050406030204" pitchFamily="18" charset="0"/>
                            </a:rPr>
                          </m:ctrlPr>
                        </m:funcPr>
                        <m:fName>
                          <m:limLow>
                            <m:limLowPr>
                              <m:ctrlPr>
                                <a:rPr lang="en-US" altLang="zh-CN" i="1">
                                  <a:latin typeface="Cambria Math" panose="02040503050406030204" pitchFamily="18" charset="0"/>
                                  <a:ea typeface="Cambria Math" panose="02040503050406030204" pitchFamily="18" charset="0"/>
                                </a:rPr>
                              </m:ctrlPr>
                            </m:limLowPr>
                            <m:e>
                              <m:r>
                                <m:rPr>
                                  <m:sty m:val="p"/>
                                </m:rPr>
                                <a:rPr lang="en-US" altLang="zh-CN">
                                  <a:latin typeface="Cambria Math" panose="02040503050406030204" pitchFamily="18" charset="0"/>
                                  <a:ea typeface="Cambria Math" panose="02040503050406030204" pitchFamily="18" charset="0"/>
                                </a:rPr>
                                <m:t>min</m:t>
                              </m:r>
                            </m:e>
                            <m:lim>
                              <m:r>
                                <a:rPr lang="en-US" altLang="zh-CN" i="1">
                                  <a:latin typeface="Cambria Math" panose="02040503050406030204" pitchFamily="18" charset="0"/>
                                  <a:ea typeface="Cambria Math" panose="02040503050406030204" pitchFamily="18" charset="0"/>
                                </a:rPr>
                                <m:t>𝑇</m:t>
                              </m:r>
                            </m:lim>
                          </m:limLow>
                        </m:fName>
                        <m:e>
                          <m:d>
                            <m:dPr>
                              <m:begChr m:val="{"/>
                              <m:endChr m:val="}"/>
                              <m:ctrlPr>
                                <a:rPr lang="en-US" altLang="zh-CN" i="1">
                                  <a:latin typeface="Cambria Math" panose="02040503050406030204" pitchFamily="18" charset="0"/>
                                  <a:ea typeface="Cambria Math" panose="02040503050406030204" pitchFamily="18" charset="0"/>
                                </a:rPr>
                              </m:ctrlPr>
                            </m:dPr>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𝑌</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𝑇𝑌</m:t>
                                  </m:r>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𝐹</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𝜇</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𝑇</m:t>
                                  </m:r>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1</m:t>
                                  </m:r>
                                </m:sub>
                              </m:sSub>
                            </m:e>
                          </m:d>
                        </m:e>
                      </m:func>
                    </m:oMath>
                  </m:oMathPara>
                </a14:m>
                <a:endParaRPr lang="zh-CN" altLang="en-US" dirty="0"/>
              </a:p>
            </p:txBody>
          </p:sp>
        </mc:Choice>
        <mc:Fallback xmlns="">
          <p:sp>
            <p:nvSpPr>
              <p:cNvPr id="9" name="矩形 8">
                <a:extLst>
                  <a:ext uri="{FF2B5EF4-FFF2-40B4-BE49-F238E27FC236}">
                    <a16:creationId xmlns:a16="http://schemas.microsoft.com/office/drawing/2014/main" id="{CA89B588-B9E3-48A1-93CE-2EA76106CBED}"/>
                  </a:ext>
                </a:extLst>
              </p:cNvPr>
              <p:cNvSpPr>
                <a:spLocks noRot="1" noChangeAspect="1" noMove="1" noResize="1" noEditPoints="1" noAdjustHandles="1" noChangeArrowheads="1" noChangeShapeType="1" noTextEdit="1"/>
              </p:cNvSpPr>
              <p:nvPr/>
            </p:nvSpPr>
            <p:spPr>
              <a:xfrm>
                <a:off x="5475240" y="1245650"/>
                <a:ext cx="3668760" cy="461408"/>
              </a:xfrm>
              <a:prstGeom prst="rect">
                <a:avLst/>
              </a:prstGeom>
              <a:blipFill>
                <a:blip r:embed="rId5"/>
                <a:stretch>
                  <a:fillRect b="-1316"/>
                </a:stretch>
              </a:blipFill>
            </p:spPr>
            <p:txBody>
              <a:bodyPr/>
              <a:lstStyle/>
              <a:p>
                <a:r>
                  <a:rPr lang="zh-CN" altLang="en-US">
                    <a:noFill/>
                  </a:rPr>
                  <a:t> </a:t>
                </a:r>
              </a:p>
            </p:txBody>
          </p:sp>
        </mc:Fallback>
      </mc:AlternateContent>
      <p:sp>
        <p:nvSpPr>
          <p:cNvPr id="145" name="箭头: 下 144">
            <a:extLst>
              <a:ext uri="{FF2B5EF4-FFF2-40B4-BE49-F238E27FC236}">
                <a16:creationId xmlns:a16="http://schemas.microsoft.com/office/drawing/2014/main" xmlns="" id="{C7D89910-DF48-4091-BD9D-A90431AE2A33}"/>
              </a:ext>
            </a:extLst>
          </p:cNvPr>
          <p:cNvSpPr/>
          <p:nvPr/>
        </p:nvSpPr>
        <p:spPr bwMode="auto">
          <a:xfrm>
            <a:off x="7113625" y="1641634"/>
            <a:ext cx="355600" cy="463204"/>
          </a:xfrm>
          <a:prstGeom prst="downArrow">
            <a:avLst/>
          </a:prstGeom>
          <a:solidFill>
            <a:srgbClr val="018DC9"/>
          </a:solidFill>
          <a:ln w="9525" cap="flat" cmpd="sng" algn="ctr">
            <a:solidFill>
              <a:srgbClr val="0070C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xmlns="" id="{FD0F12E9-30E2-46B2-81B8-FA52B2DA3893}"/>
                  </a:ext>
                </a:extLst>
              </p:cNvPr>
              <p:cNvSpPr/>
              <p:nvPr/>
            </p:nvSpPr>
            <p:spPr>
              <a:xfrm>
                <a:off x="5934552" y="2197806"/>
                <a:ext cx="2358146"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ea typeface="Cambria Math" panose="02040503050406030204" pitchFamily="18" charset="0"/>
                            </a:rPr>
                          </m:ctrlPr>
                        </m:sSubSupPr>
                        <m:e>
                          <m:r>
                            <a:rPr lang="en-US" altLang="zh-CN" i="1">
                              <a:solidFill>
                                <a:schemeClr val="tx1"/>
                              </a:solidFill>
                              <a:latin typeface="Cambria Math" panose="02040503050406030204" pitchFamily="18" charset="0"/>
                              <a:ea typeface="Cambria Math" panose="02040503050406030204" pitchFamily="18" charset="0"/>
                            </a:rPr>
                            <m:t>𝛺</m:t>
                          </m:r>
                          <m:d>
                            <m:dPr>
                              <m:ctrlPr>
                                <a:rPr lang="en-US" altLang="zh-CN" i="1">
                                  <a:solidFill>
                                    <a:schemeClr val="tx1"/>
                                  </a:solidFill>
                                  <a:latin typeface="Cambria Math" panose="02040503050406030204" pitchFamily="18" charset="0"/>
                                  <a:ea typeface="Cambria Math" panose="02040503050406030204" pitchFamily="18" charset="0"/>
                                </a:rPr>
                              </m:ctrlPr>
                            </m:dPr>
                            <m:e>
                              <m:r>
                                <a:rPr lang="en-US" altLang="zh-CN" i="1">
                                  <a:solidFill>
                                    <a:schemeClr val="tx1"/>
                                  </a:solidFill>
                                  <a:latin typeface="Cambria Math" panose="02040503050406030204" pitchFamily="18" charset="0"/>
                                  <a:ea typeface="Cambria Math" panose="02040503050406030204" pitchFamily="18" charset="0"/>
                                </a:rPr>
                                <m:t>𝑊</m:t>
                              </m:r>
                            </m:e>
                          </m:d>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𝑊</m:t>
                          </m:r>
                          <m:r>
                            <a:rPr lang="en-US" altLang="zh-CN" i="1">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𝑇𝑊</m:t>
                          </m:r>
                          <m:r>
                            <a:rPr lang="en-US" altLang="zh-CN" i="1">
                              <a:solidFill>
                                <a:schemeClr val="tx1"/>
                              </a:solidFill>
                              <a:latin typeface="Cambria Math" panose="02040503050406030204" pitchFamily="18" charset="0"/>
                              <a:ea typeface="Cambria Math" panose="02040503050406030204" pitchFamily="18" charset="0"/>
                            </a:rPr>
                            <m:t>‖</m:t>
                          </m:r>
                        </m:e>
                        <m:sub>
                          <m:r>
                            <a:rPr lang="en-US" altLang="zh-CN" i="1">
                              <a:solidFill>
                                <a:schemeClr val="tx1"/>
                              </a:solidFill>
                              <a:latin typeface="Cambria Math" panose="02040503050406030204" pitchFamily="18" charset="0"/>
                              <a:ea typeface="Cambria Math" panose="02040503050406030204" pitchFamily="18" charset="0"/>
                            </a:rPr>
                            <m:t>𝐹</m:t>
                          </m:r>
                        </m:sub>
                        <m:sup>
                          <m:r>
                            <a:rPr lang="en-US" altLang="zh-CN" i="1">
                              <a:solidFill>
                                <a:schemeClr val="tx1"/>
                              </a:solidFill>
                              <a:latin typeface="Cambria Math" panose="02040503050406030204" pitchFamily="18" charset="0"/>
                              <a:ea typeface="Cambria Math" panose="02040503050406030204" pitchFamily="18" charset="0"/>
                            </a:rPr>
                            <m:t>2</m:t>
                          </m:r>
                        </m:sup>
                      </m:sSubSup>
                    </m:oMath>
                  </m:oMathPara>
                </a14:m>
                <a:endParaRPr lang="zh-CN" altLang="en-US" dirty="0"/>
              </a:p>
            </p:txBody>
          </p:sp>
        </mc:Choice>
        <mc:Fallback xmlns="">
          <p:sp>
            <p:nvSpPr>
              <p:cNvPr id="10" name="矩形 9">
                <a:extLst>
                  <a:ext uri="{FF2B5EF4-FFF2-40B4-BE49-F238E27FC236}">
                    <a16:creationId xmlns:a16="http://schemas.microsoft.com/office/drawing/2014/main" id="{FD0F12E9-30E2-46B2-81B8-FA52B2DA3893}"/>
                  </a:ext>
                </a:extLst>
              </p:cNvPr>
              <p:cNvSpPr>
                <a:spLocks noRot="1" noChangeAspect="1" noMove="1" noResize="1" noEditPoints="1" noAdjustHandles="1" noChangeArrowheads="1" noChangeShapeType="1" noTextEdit="1"/>
              </p:cNvSpPr>
              <p:nvPr/>
            </p:nvSpPr>
            <p:spPr>
              <a:xfrm>
                <a:off x="5934552" y="2197806"/>
                <a:ext cx="2358146" cy="373179"/>
              </a:xfrm>
              <a:prstGeom prst="rect">
                <a:avLst/>
              </a:prstGeom>
              <a:blipFill>
                <a:blip r:embed="rId6"/>
                <a:stretch>
                  <a:fillRect b="-1311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xmlns="" id="{60DD37EF-49E9-4EB8-AF01-4D2ABA868FCB}"/>
              </a:ext>
            </a:extLst>
          </p:cNvPr>
          <p:cNvSpPr txBox="1"/>
          <p:nvPr/>
        </p:nvSpPr>
        <p:spPr>
          <a:xfrm>
            <a:off x="759733" y="3204412"/>
            <a:ext cx="2266024" cy="369332"/>
          </a:xfrm>
          <a:prstGeom prst="rect">
            <a:avLst/>
          </a:prstGeom>
          <a:noFill/>
        </p:spPr>
        <p:txBody>
          <a:bodyPr wrap="square" rtlCol="0">
            <a:spAutoFit/>
          </a:bodyPr>
          <a:lstStyle/>
          <a:p>
            <a:r>
              <a:rPr lang="en-US" altLang="zh-CN" dirty="0"/>
              <a:t>3</a:t>
            </a:r>
            <a:r>
              <a:rPr lang="zh-CN" altLang="en-US" dirty="0"/>
              <a:t>、</a:t>
            </a:r>
            <a:r>
              <a:rPr lang="en-US" altLang="zh-CN" dirty="0"/>
              <a:t>Objective function:</a:t>
            </a:r>
            <a:endParaRPr lang="zh-CN" altLang="en-US" dirty="0"/>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xmlns="" id="{BFCA6F12-79FF-4B93-88F4-1DE9069996F2}"/>
                  </a:ext>
                </a:extLst>
              </p:cNvPr>
              <p:cNvSpPr/>
              <p:nvPr/>
            </p:nvSpPr>
            <p:spPr>
              <a:xfrm>
                <a:off x="2533673" y="3721087"/>
                <a:ext cx="4268476"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𝜆</m:t>
                      </m:r>
                      <m:r>
                        <a:rPr lang="en-US" altLang="zh-CN" i="1" dirty="0">
                          <a:latin typeface="Cambria Math" panose="02040503050406030204" pitchFamily="18" charset="0"/>
                        </a:rPr>
                        <m:t>𝑅</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𝐻</m:t>
                          </m:r>
                        </m:e>
                      </m:d>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𝛾</m:t>
                      </m:r>
                      <m:r>
                        <a:rPr lang="zh-CN" altLang="en-US" i="1" dirty="0">
                          <a:latin typeface="Cambria Math" panose="02040503050406030204" pitchFamily="18" charset="0"/>
                        </a:rPr>
                        <m:t>𝛺</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𝑊</m:t>
                          </m:r>
                        </m:e>
                      </m:d>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d>
                        <m:dPr>
                          <m:ctrlPr>
                            <a:rPr lang="en-US" altLang="zh-CN" i="1" dirty="0">
                              <a:latin typeface="Cambria Math" panose="02040503050406030204" pitchFamily="18" charset="0"/>
                            </a:rPr>
                          </m:ctrlPr>
                        </m:dPr>
                        <m:e>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m:t>
                              </m:r>
                              <m:r>
                                <a:rPr lang="en-US" altLang="zh-CN" i="1" dirty="0">
                                  <a:latin typeface="Cambria Math" panose="02040503050406030204" pitchFamily="18" charset="0"/>
                                </a:rPr>
                                <m:t>𝑊</m:t>
                              </m:r>
                              <m:r>
                                <a:rPr lang="en-US" altLang="zh-CN" i="1" dirty="0">
                                  <a:latin typeface="Cambria Math" panose="02040503050406030204" pitchFamily="18" charset="0"/>
                                </a:rPr>
                                <m:t>‖</m:t>
                              </m:r>
                            </m:e>
                            <m:sub>
                              <m:r>
                                <a:rPr lang="en-US" altLang="zh-CN" i="1" dirty="0">
                                  <a:latin typeface="Cambria Math" panose="02040503050406030204" pitchFamily="18" charset="0"/>
                                </a:rPr>
                                <m:t>𝐹</m:t>
                              </m:r>
                            </m:sub>
                            <m:sup>
                              <m:r>
                                <a:rPr lang="en-US" altLang="zh-CN" i="1" dirty="0">
                                  <a:latin typeface="Cambria Math" panose="02040503050406030204" pitchFamily="18" charset="0"/>
                                </a:rPr>
                                <m:t>2</m:t>
                              </m:r>
                            </m:sup>
                          </m:sSubSup>
                          <m:r>
                            <a:rPr lang="en-US" altLang="zh-CN" i="1" dirty="0">
                              <a:latin typeface="Cambria Math" panose="02040503050406030204" pitchFamily="18" charset="0"/>
                              <a:ea typeface="Cambria Math" panose="02040503050406030204" pitchFamily="18" charset="0"/>
                            </a:rPr>
                            <m:t>+</m:t>
                          </m:r>
                          <m:sSubSup>
                            <m:sSubSupPr>
                              <m:ctrlPr>
                                <a:rPr lang="en-US" altLang="zh-CN" i="1" dirty="0">
                                  <a:latin typeface="Cambria Math" panose="02040503050406030204" pitchFamily="18" charset="0"/>
                                  <a:ea typeface="Cambria Math" panose="02040503050406030204" pitchFamily="18" charset="0"/>
                                </a:rPr>
                              </m:ctrlPr>
                            </m:sSubSupPr>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𝐻</m:t>
                              </m:r>
                              <m:r>
                                <a:rPr lang="en-US" altLang="zh-CN" i="1" dirty="0">
                                  <a:latin typeface="Cambria Math" panose="02040503050406030204" pitchFamily="18" charset="0"/>
                                  <a:ea typeface="Cambria Math" panose="02040503050406030204" pitchFamily="18" charset="0"/>
                                </a:rPr>
                                <m:t>‖</m:t>
                              </m:r>
                            </m:e>
                            <m:sub>
                              <m:r>
                                <a:rPr lang="en-US" altLang="zh-CN" i="1" dirty="0">
                                  <a:latin typeface="Cambria Math" panose="02040503050406030204" pitchFamily="18" charset="0"/>
                                  <a:ea typeface="Cambria Math" panose="02040503050406030204" pitchFamily="18" charset="0"/>
                                </a:rPr>
                                <m:t>𝐹</m:t>
                              </m:r>
                            </m:sub>
                            <m:sup>
                              <m:r>
                                <a:rPr lang="en-US" altLang="zh-CN" i="1" dirty="0">
                                  <a:latin typeface="Cambria Math" panose="02040503050406030204" pitchFamily="18" charset="0"/>
                                  <a:ea typeface="Cambria Math" panose="02040503050406030204" pitchFamily="18" charset="0"/>
                                </a:rPr>
                                <m:t>2</m:t>
                              </m:r>
                            </m:sup>
                          </m:sSubSup>
                        </m:e>
                      </m:d>
                    </m:oMath>
                  </m:oMathPara>
                </a14:m>
                <a:endParaRPr lang="zh-CN" altLang="en-US" dirty="0"/>
              </a:p>
            </p:txBody>
          </p:sp>
        </mc:Choice>
        <mc:Fallback xmlns="">
          <p:sp>
            <p:nvSpPr>
              <p:cNvPr id="17" name="矩形 16">
                <a:extLst>
                  <a:ext uri="{FF2B5EF4-FFF2-40B4-BE49-F238E27FC236}">
                    <a16:creationId xmlns:a16="http://schemas.microsoft.com/office/drawing/2014/main" id="{BFCA6F12-79FF-4B93-88F4-1DE9069996F2}"/>
                  </a:ext>
                </a:extLst>
              </p:cNvPr>
              <p:cNvSpPr>
                <a:spLocks noRot="1" noChangeAspect="1" noMove="1" noResize="1" noEditPoints="1" noAdjustHandles="1" noChangeArrowheads="1" noChangeShapeType="1" noTextEdit="1"/>
              </p:cNvSpPr>
              <p:nvPr/>
            </p:nvSpPr>
            <p:spPr>
              <a:xfrm>
                <a:off x="2533673" y="3721087"/>
                <a:ext cx="4268476" cy="373179"/>
              </a:xfrm>
              <a:prstGeom prst="rect">
                <a:avLst/>
              </a:prstGeom>
              <a:blipFill>
                <a:blip r:embed="rId7"/>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xmlns="" id="{1CEFE434-8417-42AD-96CB-DF3E51CB0FC4}"/>
                  </a:ext>
                </a:extLst>
              </p:cNvPr>
              <p:cNvSpPr/>
              <p:nvPr/>
            </p:nvSpPr>
            <p:spPr>
              <a:xfrm>
                <a:off x="2124901" y="4149223"/>
                <a:ext cx="5344324" cy="9081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𝑘</m:t>
                              </m:r>
                            </m:e>
                            <m:sub>
                              <m:r>
                                <a:rPr lang="en-US" altLang="zh-CN" i="1">
                                  <a:latin typeface="Cambria Math" panose="02040503050406030204" pitchFamily="18" charset="0"/>
                                  <a:ea typeface="Cambria Math" panose="02040503050406030204" pitchFamily="18" charset="0"/>
                                </a:rPr>
                                <m:t>𝑛</m:t>
                              </m:r>
                            </m:sub>
                          </m:sSub>
                        </m:sup>
                        <m:e>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𝑖</m:t>
                              </m:r>
                            </m:sub>
                          </m:sSub>
                        </m:e>
                      </m:nary>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𝑚</m:t>
                          </m:r>
                        </m:sup>
                        <m:e>
                          <m:r>
                            <a:rPr lang="en-US" altLang="zh-CN" i="1">
                              <a:latin typeface="Cambria Math" panose="02040503050406030204" pitchFamily="18" charset="0"/>
                              <a:ea typeface="Cambria Math" panose="02040503050406030204" pitchFamily="18" charset="0"/>
                            </a:rPr>
                            <m:t>𝑙𝑜𝑔</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d>
                                            <m:dPr>
                                              <m:ctrlPr>
                                                <a:rPr lang="en-US" altLang="zh-CN"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𝑊𝐻</m:t>
                                              </m:r>
                                              <m:r>
                                                <a:rPr lang="en-US" altLang="zh-CN" i="1" smtClean="0">
                                                  <a:latin typeface="Cambria Math" panose="02040503050406030204" pitchFamily="18" charset="0"/>
                                                  <a:ea typeface="Cambria Math" panose="02040503050406030204" pitchFamily="18" charset="0"/>
                                                </a:rPr>
                                                <m:t>𝑋</m:t>
                                              </m:r>
                                            </m:e>
                                          </m:d>
                                        </m:e>
                                        <m:sub>
                                          <m:r>
                                            <a:rPr lang="en-US" altLang="zh-CN"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𝑊𝐻𝑋</m:t>
                                              </m:r>
                                            </m:e>
                                          </m:d>
                                        </m:e>
                                        <m:sub>
                                          <m:r>
                                            <a:rPr lang="en-US" altLang="zh-CN"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 </m:t>
                                          </m:r>
                                        </m:sub>
                                      </m:sSub>
                                    </m:e>
                                  </m:d>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𝑌</m:t>
                                          </m:r>
                                        </m:e>
                                        <m:sub>
                                          <m:r>
                                            <a:rPr lang="en-US" altLang="zh-CN" i="1">
                                              <a:latin typeface="Cambria Math" panose="02040503050406030204" pitchFamily="18" charset="0"/>
                                              <a:ea typeface="Cambria Math" panose="02040503050406030204" pitchFamily="18" charset="0"/>
                                            </a:rPr>
                                            <m:t>𝑖𝑗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𝑌</m:t>
                                          </m:r>
                                        </m:e>
                                        <m:sub>
                                          <m:r>
                                            <a:rPr lang="en-US" altLang="zh-CN" i="1">
                                              <a:latin typeface="Cambria Math" panose="02040503050406030204" pitchFamily="18" charset="0"/>
                                              <a:ea typeface="Cambria Math" panose="02040503050406030204" pitchFamily="18" charset="0"/>
                                            </a:rPr>
                                            <m:t>𝑖𝑘</m:t>
                                          </m:r>
                                        </m:sub>
                                      </m:sSub>
                                    </m:e>
                                  </m:d>
                                </m:sup>
                              </m:sSup>
                            </m:e>
                          </m:d>
                        </m:e>
                      </m:nary>
                    </m:oMath>
                  </m:oMathPara>
                </a14:m>
                <a:endParaRPr lang="zh-CN" altLang="en-US" dirty="0"/>
              </a:p>
            </p:txBody>
          </p:sp>
        </mc:Choice>
        <mc:Fallback xmlns="">
          <p:sp>
            <p:nvSpPr>
              <p:cNvPr id="18" name="矩形 17">
                <a:extLst>
                  <a:ext uri="{FF2B5EF4-FFF2-40B4-BE49-F238E27FC236}">
                    <a16:creationId xmlns:a16="http://schemas.microsoft.com/office/drawing/2014/main" id="{1CEFE434-8417-42AD-96CB-DF3E51CB0FC4}"/>
                  </a:ext>
                </a:extLst>
              </p:cNvPr>
              <p:cNvSpPr>
                <a:spLocks noRot="1" noChangeAspect="1" noMove="1" noResize="1" noEditPoints="1" noAdjustHandles="1" noChangeArrowheads="1" noChangeShapeType="1" noTextEdit="1"/>
              </p:cNvSpPr>
              <p:nvPr/>
            </p:nvSpPr>
            <p:spPr>
              <a:xfrm>
                <a:off x="2124901" y="4149223"/>
                <a:ext cx="5344324" cy="908197"/>
              </a:xfrm>
              <a:prstGeom prst="rect">
                <a:avLst/>
              </a:prstGeom>
              <a:blipFill>
                <a:blip r:embed="rId8"/>
                <a:stretch>
                  <a:fillRect/>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xmlns="" id="{5F003A20-07AE-42D7-BECD-61A99A9EFBA0}"/>
              </a:ext>
            </a:extLst>
          </p:cNvPr>
          <p:cNvCxnSpPr/>
          <p:nvPr/>
        </p:nvCxnSpPr>
        <p:spPr bwMode="auto">
          <a:xfrm>
            <a:off x="4811486" y="864646"/>
            <a:ext cx="0" cy="2017179"/>
          </a:xfrm>
          <a:prstGeom prst="line">
            <a:avLst/>
          </a:prstGeom>
          <a:solidFill>
            <a:schemeClr val="accent1"/>
          </a:solidFill>
          <a:ln w="12700" cap="flat" cmpd="sng" algn="ctr">
            <a:solidFill>
              <a:schemeClr val="tx1"/>
            </a:solidFill>
            <a:prstDash val="solid"/>
            <a:round/>
            <a:headEnd type="none" w="med" len="med"/>
            <a:tailEnd type="none" w="med" len="med"/>
          </a:ln>
        </p:spPr>
      </p:cxnSp>
      <p:sp>
        <p:nvSpPr>
          <p:cNvPr id="22" name="右大括号 21">
            <a:extLst>
              <a:ext uri="{FF2B5EF4-FFF2-40B4-BE49-F238E27FC236}">
                <a16:creationId xmlns:a16="http://schemas.microsoft.com/office/drawing/2014/main" xmlns="" id="{7F72FA08-52AE-4A14-944F-9BBE0DE6A78B}"/>
              </a:ext>
            </a:extLst>
          </p:cNvPr>
          <p:cNvSpPr/>
          <p:nvPr/>
        </p:nvSpPr>
        <p:spPr bwMode="auto">
          <a:xfrm rot="5400000">
            <a:off x="4611916" y="-1215570"/>
            <a:ext cx="399141" cy="8434006"/>
          </a:xfrm>
          <a:prstGeom prst="rightBrace">
            <a:avLst/>
          </a:prstGeom>
          <a:noFill/>
          <a:ln w="19050" cap="flat" cmpd="sng" algn="ctr">
            <a:solidFill>
              <a:srgbClr val="3468A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37910068"/>
      </p:ext>
    </p:extLst>
  </p:cSld>
  <p:clrMapOvr>
    <a:masterClrMapping/>
  </p:clrMapOvr>
  <p:transition advClick="0"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fad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5"/>
                                        </p:tgtEl>
                                        <p:attrNameLst>
                                          <p:attrName>style.visibility</p:attrName>
                                        </p:attrNameLst>
                                      </p:cBhvr>
                                      <p:to>
                                        <p:strVal val="visible"/>
                                      </p:to>
                                    </p:set>
                                    <p:anim calcmode="lin" valueType="num">
                                      <p:cBhvr additive="base">
                                        <p:cTn id="28" dur="500" fill="hold"/>
                                        <p:tgtEl>
                                          <p:spTgt spid="145"/>
                                        </p:tgtEl>
                                        <p:attrNameLst>
                                          <p:attrName>ppt_x</p:attrName>
                                        </p:attrNameLst>
                                      </p:cBhvr>
                                      <p:tavLst>
                                        <p:tav tm="0">
                                          <p:val>
                                            <p:strVal val="#ppt_x"/>
                                          </p:val>
                                        </p:tav>
                                        <p:tav tm="100000">
                                          <p:val>
                                            <p:strVal val="#ppt_x"/>
                                          </p:val>
                                        </p:tav>
                                      </p:tavLst>
                                    </p:anim>
                                    <p:anim calcmode="lin" valueType="num">
                                      <p:cBhvr additive="base">
                                        <p:cTn id="29"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fade">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animEffect transition="in" filter="fade">
                                      <p:cBhvr>
                                        <p:cTn id="53"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5" grpId="0" animBg="1"/>
      <p:bldP spid="16" grpId="0"/>
      <p:bldP spid="17" grpId="0"/>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直角三角形 18"/>
          <p:cNvSpPr/>
          <p:nvPr/>
        </p:nvSpPr>
        <p:spPr>
          <a:xfrm>
            <a:off x="8836819" y="142135"/>
            <a:ext cx="80963" cy="55959"/>
          </a:xfrm>
          <a:prstGeom prst="rtTriangle">
            <a:avLst/>
          </a:prstGeom>
          <a:solidFill>
            <a:srgbClr val="0D348B">
              <a:alpha val="85097"/>
            </a:srgbClr>
          </a:solidFill>
          <a:ln w="9525">
            <a:noFill/>
          </a:ln>
          <a:effectLst>
            <a:outerShdw dist="38100" dir="5400000" algn="ctr" rotWithShape="0">
              <a:srgbClr val="000000">
                <a:alpha val="37999"/>
              </a:srgbClr>
            </a:outerShdw>
          </a:effectLst>
        </p:spPr>
        <p:txBody>
          <a:bodyPr anchor="ctr"/>
          <a:lstStyle/>
          <a:p>
            <a:pPr lvl="0" algn="ctr" eaLnBrk="1" hangingPunct="1">
              <a:lnSpc>
                <a:spcPct val="120000"/>
              </a:lnSpc>
            </a:pPr>
            <a:endParaRPr lang="zh-CN" altLang="en-US" sz="1350" b="1" dirty="0">
              <a:solidFill>
                <a:srgbClr val="F9F9F9"/>
              </a:solidFill>
              <a:latin typeface="微软雅黑" panose="020B0503020204020204" pitchFamily="34" charset="-122"/>
              <a:ea typeface="微软雅黑" panose="020B0503020204020204" pitchFamily="34" charset="-122"/>
            </a:endParaRPr>
          </a:p>
        </p:txBody>
      </p:sp>
      <p:sp>
        <p:nvSpPr>
          <p:cNvPr id="22530" name="矩形 19"/>
          <p:cNvSpPr/>
          <p:nvPr/>
        </p:nvSpPr>
        <p:spPr>
          <a:xfrm>
            <a:off x="0" y="194522"/>
            <a:ext cx="846535" cy="328613"/>
          </a:xfrm>
          <a:prstGeom prst="rect">
            <a:avLst/>
          </a:prstGeom>
          <a:solidFill>
            <a:srgbClr val="0070C0"/>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1" name="矩形 20"/>
          <p:cNvSpPr/>
          <p:nvPr/>
        </p:nvSpPr>
        <p:spPr>
          <a:xfrm>
            <a:off x="933450" y="194522"/>
            <a:ext cx="8210550" cy="488443"/>
          </a:xfrm>
          <a:prstGeom prst="rect">
            <a:avLst/>
          </a:prstGeom>
          <a:solidFill>
            <a:schemeClr val="accent5">
              <a:lumMod val="50000"/>
            </a:schemeClr>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sp>
        <p:nvSpPr>
          <p:cNvPr id="22532" name="Rectangle 5"/>
          <p:cNvSpPr/>
          <p:nvPr/>
        </p:nvSpPr>
        <p:spPr>
          <a:xfrm rot="-5400000">
            <a:off x="8345091" y="134991"/>
            <a:ext cx="475059" cy="504825"/>
          </a:xfrm>
          <a:custGeom>
            <a:avLst/>
            <a:gdLst/>
            <a:ahLst/>
            <a:cxnLst>
              <a:cxn ang="0">
                <a:pos x="10" y="0"/>
              </a:cxn>
              <a:cxn ang="0">
                <a:pos x="1519" y="0"/>
              </a:cxn>
              <a:cxn ang="0">
                <a:pos x="1519" y="729788"/>
              </a:cxn>
              <a:cxn ang="0">
                <a:pos x="0" y="729788"/>
              </a:cxn>
              <a:cxn ang="0">
                <a:pos x="0" y="725856"/>
              </a:cxn>
              <a:cxn ang="0">
                <a:pos x="8" y="725856"/>
              </a:cxn>
              <a:cxn ang="0">
                <a:pos x="126" y="360719"/>
              </a:cxn>
              <a:cxn ang="0">
                <a:pos x="10" y="0"/>
              </a:cxn>
            </a:cxnLst>
            <a:rect l="0" t="0" r="0" b="0"/>
            <a:pathLst>
              <a:path w="4732299" h="655200">
                <a:moveTo>
                  <a:pt x="29842" y="0"/>
                </a:moveTo>
                <a:lnTo>
                  <a:pt x="4732299" y="0"/>
                </a:lnTo>
                <a:lnTo>
                  <a:pt x="4732299" y="655200"/>
                </a:lnTo>
                <a:lnTo>
                  <a:pt x="0" y="655200"/>
                </a:lnTo>
                <a:lnTo>
                  <a:pt x="0" y="651669"/>
                </a:lnTo>
                <a:lnTo>
                  <a:pt x="25384" y="651669"/>
                </a:lnTo>
                <a:lnTo>
                  <a:pt x="393662" y="323851"/>
                </a:lnTo>
                <a:lnTo>
                  <a:pt x="29842" y="0"/>
                </a:lnTo>
                <a:close/>
              </a:path>
            </a:pathLst>
          </a:custGeom>
          <a:solidFill>
            <a:srgbClr val="0070C0"/>
          </a:solidFill>
          <a:ln w="9525">
            <a:noFill/>
          </a:ln>
        </p:spPr>
        <p:txBody>
          <a:bodyPr/>
          <a:lstStyle/>
          <a:p>
            <a:endParaRPr lang="zh-CN" altLang="en-US" sz="1350"/>
          </a:p>
        </p:txBody>
      </p:sp>
      <p:sp>
        <p:nvSpPr>
          <p:cNvPr id="22534" name="文本框 23"/>
          <p:cNvSpPr txBox="1"/>
          <p:nvPr/>
        </p:nvSpPr>
        <p:spPr>
          <a:xfrm>
            <a:off x="1320404" y="215954"/>
            <a:ext cx="2119313" cy="400110"/>
          </a:xfrm>
          <a:prstGeom prst="rect">
            <a:avLst/>
          </a:prstGeom>
          <a:noFill/>
          <a:ln w="9525">
            <a:noFill/>
          </a:ln>
        </p:spPr>
        <p:txBody>
          <a:bodyPr anchor="t">
            <a:spAutoFit/>
          </a:bodyPr>
          <a:lstStyle/>
          <a:p>
            <a:pPr lvl="0"/>
            <a:r>
              <a:rPr lang="zh-CN" altLang="en-US" sz="2000" b="1" dirty="0">
                <a:solidFill>
                  <a:srgbClr val="FFFFFF"/>
                </a:solidFill>
                <a:latin typeface="微软雅黑" panose="020B0503020204020204" pitchFamily="34" charset="-122"/>
                <a:ea typeface="微软雅黑" panose="020B0503020204020204" pitchFamily="34" charset="-122"/>
              </a:rPr>
              <a:t>改进方法</a:t>
            </a:r>
          </a:p>
        </p:txBody>
      </p:sp>
      <p:sp>
        <p:nvSpPr>
          <p:cNvPr id="22535" name="右箭头 24"/>
          <p:cNvSpPr/>
          <p:nvPr/>
        </p:nvSpPr>
        <p:spPr>
          <a:xfrm>
            <a:off x="1072754" y="238575"/>
            <a:ext cx="227409" cy="257175"/>
          </a:xfrm>
          <a:prstGeom prst="rightArrow">
            <a:avLst>
              <a:gd name="adj1" fmla="val 50000"/>
              <a:gd name="adj2" fmla="val 50000"/>
            </a:avLst>
          </a:prstGeom>
          <a:solidFill>
            <a:schemeClr val="bg1"/>
          </a:solidFill>
          <a:ln w="9525">
            <a:noFill/>
          </a:ln>
        </p:spPr>
        <p:txBody>
          <a:bodyPr anchor="ctr"/>
          <a:lstStyle/>
          <a:p>
            <a:pPr lvl="0" algn="ctr" eaLnBrk="1" hangingPunct="1"/>
            <a:endParaRPr lang="zh-CN" altLang="en-US" sz="1350" dirty="0">
              <a:solidFill>
                <a:srgbClr val="FFFFFF"/>
              </a:solidFill>
              <a:latin typeface="Calibri" panose="020F0502020204030204" pitchFamily="34" charset="0"/>
              <a:ea typeface="宋体" panose="02010600030101010101" pitchFamily="2" charset="-122"/>
            </a:endParaRPr>
          </a:p>
        </p:txBody>
      </p:sp>
      <p:grpSp>
        <p:nvGrpSpPr>
          <p:cNvPr id="13" name="组合 12"/>
          <p:cNvGrpSpPr/>
          <p:nvPr/>
        </p:nvGrpSpPr>
        <p:grpSpPr>
          <a:xfrm>
            <a:off x="933450" y="187960"/>
            <a:ext cx="414655" cy="358775"/>
            <a:chOff x="7867650" y="287030"/>
            <a:chExt cx="2647950" cy="2282716"/>
          </a:xfrm>
        </p:grpSpPr>
        <p:sp>
          <p:nvSpPr>
            <p:cNvPr id="14" name="六边形 13"/>
            <p:cNvSpPr/>
            <p:nvPr/>
          </p:nvSpPr>
          <p:spPr>
            <a:xfrm>
              <a:off x="7867650" y="287030"/>
              <a:ext cx="2647950" cy="2282716"/>
            </a:xfrm>
            <a:prstGeom prst="hexagon">
              <a:avLst/>
            </a:prstGeom>
            <a:gradFill flip="none" rotWithShape="1">
              <a:gsLst>
                <a:gs pos="0">
                  <a:schemeClr val="bg1">
                    <a:lumMod val="83000"/>
                  </a:schemeClr>
                </a:gs>
                <a:gs pos="100000">
                  <a:schemeClr val="bg1"/>
                </a:gs>
              </a:gsLst>
              <a:lin ang="13500000" scaled="1"/>
              <a:tileRect/>
            </a:gradFill>
            <a:ln>
              <a:noFill/>
            </a:ln>
            <a:effectLst>
              <a:outerShdw blurRad="381000" dist="1905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a:off x="7867650" y="287030"/>
              <a:ext cx="2647950" cy="2282716"/>
            </a:xfrm>
            <a:prstGeom prst="hexagon">
              <a:avLst/>
            </a:prstGeom>
            <a:gradFill flip="none" rotWithShape="1">
              <a:gsLst>
                <a:gs pos="0">
                  <a:srgbClr val="007BD3"/>
                </a:gs>
                <a:gs pos="100000">
                  <a:srgbClr val="034373"/>
                </a:gs>
              </a:gsLst>
              <a:lin ang="2700000" scaled="0"/>
            </a:gradFill>
            <a:ln w="76200">
              <a:gradFill flip="none" rotWithShape="1">
                <a:gsLst>
                  <a:gs pos="0">
                    <a:schemeClr val="accent1">
                      <a:lumMod val="0"/>
                      <a:lumOff val="100000"/>
                    </a:schemeClr>
                  </a:gs>
                  <a:gs pos="100000">
                    <a:schemeClr val="bg1"/>
                  </a:gs>
                </a:gsLst>
                <a:lin ang="2700000" scaled="1"/>
                <a:tileRect/>
              </a:grad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xmlns="" id="{AF14E1BC-B6CA-4B48-827F-C3770311DBBB}"/>
              </a:ext>
            </a:extLst>
          </p:cNvPr>
          <p:cNvSpPr txBox="1"/>
          <p:nvPr/>
        </p:nvSpPr>
        <p:spPr>
          <a:xfrm>
            <a:off x="1072754" y="798287"/>
            <a:ext cx="7335979" cy="1706878"/>
          </a:xfrm>
          <a:prstGeom prst="rect">
            <a:avLst/>
          </a:prstGeom>
          <a:noFill/>
        </p:spPr>
        <p:txBody>
          <a:bodyPr wrap="square" rtlCol="0">
            <a:spAutoFit/>
          </a:bodyPr>
          <a:lstStyle/>
          <a:p>
            <a:pPr>
              <a:lnSpc>
                <a:spcPct val="150000"/>
              </a:lnSpc>
            </a:pPr>
            <a:r>
              <a:rPr lang="zh-CN" altLang="en-US" dirty="0"/>
              <a:t>         为了学得良好得数据分布结构，得到权重矩阵</a:t>
            </a:r>
            <a:r>
              <a:rPr lang="en-US" altLang="zh-CN" dirty="0"/>
              <a:t>S</a:t>
            </a:r>
            <a:r>
              <a:rPr lang="zh-CN" altLang="en-US" dirty="0"/>
              <a:t>，</a:t>
            </a:r>
            <a:r>
              <a:rPr lang="en-US" altLang="zh-CN" dirty="0"/>
              <a:t>LLE</a:t>
            </a:r>
            <a:r>
              <a:rPr lang="zh-CN" altLang="en-US" dirty="0"/>
              <a:t>算法要求样本的分布要足够密集。由于这一局限性，采取用</a:t>
            </a:r>
            <a:r>
              <a:rPr lang="en-US" altLang="zh-CN" dirty="0"/>
              <a:t>Laplacian </a:t>
            </a:r>
            <a:r>
              <a:rPr lang="zh-CN" altLang="en-US" dirty="0"/>
              <a:t>矩阵进行流形结构的获取。拉普拉斯特征映射（</a:t>
            </a:r>
            <a:r>
              <a:rPr lang="en-US" altLang="zh-CN" dirty="0"/>
              <a:t>Laplacian eigenmaps</a:t>
            </a:r>
            <a:r>
              <a:rPr lang="zh-CN" altLang="en-US" dirty="0"/>
              <a:t>）是在高维空间中是临近的点，在映射到低维空间中也尽可能相近。</a:t>
            </a:r>
          </a:p>
        </p:txBody>
      </p:sp>
      <p:sp>
        <p:nvSpPr>
          <p:cNvPr id="145" name="椭圆 144">
            <a:extLst>
              <a:ext uri="{FF2B5EF4-FFF2-40B4-BE49-F238E27FC236}">
                <a16:creationId xmlns:a16="http://schemas.microsoft.com/office/drawing/2014/main" xmlns="" id="{62F1B408-74BD-4481-A42F-787B5A358EE8}"/>
              </a:ext>
            </a:extLst>
          </p:cNvPr>
          <p:cNvSpPr/>
          <p:nvPr/>
        </p:nvSpPr>
        <p:spPr>
          <a:xfrm>
            <a:off x="1976354" y="3731542"/>
            <a:ext cx="133165" cy="142043"/>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6" name="椭圆 145">
            <a:extLst>
              <a:ext uri="{FF2B5EF4-FFF2-40B4-BE49-F238E27FC236}">
                <a16:creationId xmlns:a16="http://schemas.microsoft.com/office/drawing/2014/main" xmlns="" id="{81E2A2FC-8AA2-4FAF-8559-01E3D0DDDAA9}"/>
              </a:ext>
            </a:extLst>
          </p:cNvPr>
          <p:cNvSpPr/>
          <p:nvPr/>
        </p:nvSpPr>
        <p:spPr>
          <a:xfrm>
            <a:off x="1693724" y="3287656"/>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7" name="椭圆 146">
            <a:extLst>
              <a:ext uri="{FF2B5EF4-FFF2-40B4-BE49-F238E27FC236}">
                <a16:creationId xmlns:a16="http://schemas.microsoft.com/office/drawing/2014/main" xmlns="" id="{155E7FC9-A07C-4770-B025-50703C96ED08}"/>
              </a:ext>
            </a:extLst>
          </p:cNvPr>
          <p:cNvSpPr/>
          <p:nvPr/>
        </p:nvSpPr>
        <p:spPr>
          <a:xfrm>
            <a:off x="1995856" y="3463948"/>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48" name="椭圆 147">
            <a:extLst>
              <a:ext uri="{FF2B5EF4-FFF2-40B4-BE49-F238E27FC236}">
                <a16:creationId xmlns:a16="http://schemas.microsoft.com/office/drawing/2014/main" xmlns="" id="{0167B993-A597-45DA-B744-6DD52246E61A}"/>
              </a:ext>
            </a:extLst>
          </p:cNvPr>
          <p:cNvSpPr/>
          <p:nvPr/>
        </p:nvSpPr>
        <p:spPr>
          <a:xfrm>
            <a:off x="2627191" y="3092544"/>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49" name="椭圆 148">
            <a:extLst>
              <a:ext uri="{FF2B5EF4-FFF2-40B4-BE49-F238E27FC236}">
                <a16:creationId xmlns:a16="http://schemas.microsoft.com/office/drawing/2014/main" xmlns="" id="{271EF838-5067-4978-AE4E-44EB6DE3CC1A}"/>
              </a:ext>
            </a:extLst>
          </p:cNvPr>
          <p:cNvSpPr/>
          <p:nvPr/>
        </p:nvSpPr>
        <p:spPr>
          <a:xfrm>
            <a:off x="2664376" y="4583799"/>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0" name="椭圆 149">
            <a:extLst>
              <a:ext uri="{FF2B5EF4-FFF2-40B4-BE49-F238E27FC236}">
                <a16:creationId xmlns:a16="http://schemas.microsoft.com/office/drawing/2014/main" xmlns="" id="{ECB0DF7C-297F-46D5-96B7-DAC7A495BD2D}"/>
              </a:ext>
            </a:extLst>
          </p:cNvPr>
          <p:cNvSpPr/>
          <p:nvPr/>
        </p:nvSpPr>
        <p:spPr>
          <a:xfrm>
            <a:off x="2393186" y="4032769"/>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1" name="椭圆 150">
            <a:extLst>
              <a:ext uri="{FF2B5EF4-FFF2-40B4-BE49-F238E27FC236}">
                <a16:creationId xmlns:a16="http://schemas.microsoft.com/office/drawing/2014/main" xmlns="" id="{CE2181C3-260A-49CE-AE92-A159C3E84399}"/>
              </a:ext>
            </a:extLst>
          </p:cNvPr>
          <p:cNvSpPr/>
          <p:nvPr/>
        </p:nvSpPr>
        <p:spPr>
          <a:xfrm>
            <a:off x="1070832" y="4552728"/>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2" name="椭圆 151">
            <a:extLst>
              <a:ext uri="{FF2B5EF4-FFF2-40B4-BE49-F238E27FC236}">
                <a16:creationId xmlns:a16="http://schemas.microsoft.com/office/drawing/2014/main" xmlns="" id="{38B3B3BB-8E23-4ADA-A9A4-593ED430C36E}"/>
              </a:ext>
            </a:extLst>
          </p:cNvPr>
          <p:cNvSpPr/>
          <p:nvPr/>
        </p:nvSpPr>
        <p:spPr>
          <a:xfrm>
            <a:off x="2087281" y="287410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3" name="椭圆 152">
            <a:extLst>
              <a:ext uri="{FF2B5EF4-FFF2-40B4-BE49-F238E27FC236}">
                <a16:creationId xmlns:a16="http://schemas.microsoft.com/office/drawing/2014/main" xmlns="" id="{10DB76FF-93B8-4DF2-B5D6-7E2CF969CC98}"/>
              </a:ext>
            </a:extLst>
          </p:cNvPr>
          <p:cNvSpPr/>
          <p:nvPr/>
        </p:nvSpPr>
        <p:spPr>
          <a:xfrm>
            <a:off x="1178822" y="3135506"/>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4" name="椭圆 153">
            <a:extLst>
              <a:ext uri="{FF2B5EF4-FFF2-40B4-BE49-F238E27FC236}">
                <a16:creationId xmlns:a16="http://schemas.microsoft.com/office/drawing/2014/main" xmlns="" id="{D8D31826-868A-4CD6-B760-0E7D93EF9AFB}"/>
              </a:ext>
            </a:extLst>
          </p:cNvPr>
          <p:cNvSpPr/>
          <p:nvPr/>
        </p:nvSpPr>
        <p:spPr>
          <a:xfrm>
            <a:off x="3069340" y="387358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5" name="椭圆 154">
            <a:extLst>
              <a:ext uri="{FF2B5EF4-FFF2-40B4-BE49-F238E27FC236}">
                <a16:creationId xmlns:a16="http://schemas.microsoft.com/office/drawing/2014/main" xmlns="" id="{479F2AE4-11CF-4355-BF04-CB540E1B058D}"/>
              </a:ext>
            </a:extLst>
          </p:cNvPr>
          <p:cNvSpPr/>
          <p:nvPr/>
        </p:nvSpPr>
        <p:spPr>
          <a:xfrm>
            <a:off x="1828374" y="4887120"/>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6" name="椭圆 155">
            <a:extLst>
              <a:ext uri="{FF2B5EF4-FFF2-40B4-BE49-F238E27FC236}">
                <a16:creationId xmlns:a16="http://schemas.microsoft.com/office/drawing/2014/main" xmlns="" id="{5B542034-CE33-4CF8-9F36-677D35A2667C}"/>
              </a:ext>
            </a:extLst>
          </p:cNvPr>
          <p:cNvSpPr/>
          <p:nvPr/>
        </p:nvSpPr>
        <p:spPr>
          <a:xfrm>
            <a:off x="1550331" y="3760638"/>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7" name="椭圆 156">
            <a:extLst>
              <a:ext uri="{FF2B5EF4-FFF2-40B4-BE49-F238E27FC236}">
                <a16:creationId xmlns:a16="http://schemas.microsoft.com/office/drawing/2014/main" xmlns="" id="{D0A180D0-6D1B-44D2-A1FF-65BEF85AEF8E}"/>
              </a:ext>
            </a:extLst>
          </p:cNvPr>
          <p:cNvSpPr/>
          <p:nvPr/>
        </p:nvSpPr>
        <p:spPr>
          <a:xfrm>
            <a:off x="1063418" y="387358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8" name="椭圆 157">
            <a:extLst>
              <a:ext uri="{FF2B5EF4-FFF2-40B4-BE49-F238E27FC236}">
                <a16:creationId xmlns:a16="http://schemas.microsoft.com/office/drawing/2014/main" xmlns="" id="{5A8CA754-3E05-4ACD-B3CF-915484BB450A}"/>
              </a:ext>
            </a:extLst>
          </p:cNvPr>
          <p:cNvSpPr/>
          <p:nvPr/>
        </p:nvSpPr>
        <p:spPr>
          <a:xfrm>
            <a:off x="1636022" y="2796429"/>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59" name="椭圆 158">
            <a:extLst>
              <a:ext uri="{FF2B5EF4-FFF2-40B4-BE49-F238E27FC236}">
                <a16:creationId xmlns:a16="http://schemas.microsoft.com/office/drawing/2014/main" xmlns="" id="{32B8169E-D0C4-46AB-A09A-B0219917A242}"/>
              </a:ext>
            </a:extLst>
          </p:cNvPr>
          <p:cNvSpPr/>
          <p:nvPr/>
        </p:nvSpPr>
        <p:spPr>
          <a:xfrm>
            <a:off x="1784335" y="405152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0" name="椭圆 159">
            <a:extLst>
              <a:ext uri="{FF2B5EF4-FFF2-40B4-BE49-F238E27FC236}">
                <a16:creationId xmlns:a16="http://schemas.microsoft.com/office/drawing/2014/main" xmlns="" id="{8D0E0EA7-A481-4DBD-9F4F-741D57FD8F06}"/>
              </a:ext>
            </a:extLst>
          </p:cNvPr>
          <p:cNvSpPr/>
          <p:nvPr/>
        </p:nvSpPr>
        <p:spPr>
          <a:xfrm>
            <a:off x="2483132" y="3563407"/>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61" name="椭圆 160">
            <a:extLst>
              <a:ext uri="{FF2B5EF4-FFF2-40B4-BE49-F238E27FC236}">
                <a16:creationId xmlns:a16="http://schemas.microsoft.com/office/drawing/2014/main" xmlns="" id="{D5C54D49-6257-40D4-8194-5212B5BF92E5}"/>
              </a:ext>
            </a:extLst>
          </p:cNvPr>
          <p:cNvSpPr/>
          <p:nvPr/>
        </p:nvSpPr>
        <p:spPr>
          <a:xfrm>
            <a:off x="1520618" y="4702144"/>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xmlns="" id="{32881C82-3DFD-47A0-AA40-FCDF964396C0}"/>
                  </a:ext>
                </a:extLst>
              </p:cNvPr>
              <p:cNvSpPr txBox="1"/>
              <p:nvPr/>
            </p:nvSpPr>
            <p:spPr>
              <a:xfrm>
                <a:off x="2061721" y="3681755"/>
                <a:ext cx="276101"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𝑖</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2" name="文本框 161">
                <a:extLst>
                  <a:ext uri="{FF2B5EF4-FFF2-40B4-BE49-F238E27FC236}">
                    <a16:creationId xmlns:a16="http://schemas.microsoft.com/office/drawing/2014/main" id="{32881C82-3DFD-47A0-AA40-FCDF964396C0}"/>
                  </a:ext>
                </a:extLst>
              </p:cNvPr>
              <p:cNvSpPr txBox="1">
                <a:spLocks noRot="1" noChangeAspect="1" noMove="1" noResize="1" noEditPoints="1" noAdjustHandles="1" noChangeArrowheads="1" noChangeShapeType="1" noTextEdit="1"/>
              </p:cNvSpPr>
              <p:nvPr/>
            </p:nvSpPr>
            <p:spPr>
              <a:xfrm>
                <a:off x="2061721" y="3681755"/>
                <a:ext cx="276101" cy="276999"/>
              </a:xfrm>
              <a:prstGeom prst="rect">
                <a:avLst/>
              </a:prstGeom>
              <a:blipFill>
                <a:blip r:embed="rId2"/>
                <a:stretch>
                  <a:fillRect l="-17391" r="-65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xmlns="" id="{B6437F41-F6FD-48F6-BF48-4F3EA6CFAE65}"/>
                  </a:ext>
                </a:extLst>
              </p:cNvPr>
              <p:cNvSpPr txBox="1"/>
              <p:nvPr/>
            </p:nvSpPr>
            <p:spPr>
              <a:xfrm>
                <a:off x="2476173" y="3930919"/>
                <a:ext cx="274819" cy="299313"/>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𝑗</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3" name="文本框 162">
                <a:extLst>
                  <a:ext uri="{FF2B5EF4-FFF2-40B4-BE49-F238E27FC236}">
                    <a16:creationId xmlns:a16="http://schemas.microsoft.com/office/drawing/2014/main" id="{B6437F41-F6FD-48F6-BF48-4F3EA6CFAE65}"/>
                  </a:ext>
                </a:extLst>
              </p:cNvPr>
              <p:cNvSpPr txBox="1">
                <a:spLocks noRot="1" noChangeAspect="1" noMove="1" noResize="1" noEditPoints="1" noAdjustHandles="1" noChangeArrowheads="1" noChangeShapeType="1" noTextEdit="1"/>
              </p:cNvSpPr>
              <p:nvPr/>
            </p:nvSpPr>
            <p:spPr>
              <a:xfrm>
                <a:off x="2476173" y="3930919"/>
                <a:ext cx="274819" cy="299313"/>
              </a:xfrm>
              <a:prstGeom prst="rect">
                <a:avLst/>
              </a:prstGeom>
              <a:blipFill>
                <a:blip r:embed="rId3"/>
                <a:stretch>
                  <a:fillRect l="-17778" r="-13333"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xmlns="" id="{1DF9AD19-8649-4E8B-B891-3FA5C0AAE703}"/>
                  </a:ext>
                </a:extLst>
              </p:cNvPr>
              <p:cNvSpPr txBox="1"/>
              <p:nvPr/>
            </p:nvSpPr>
            <p:spPr>
              <a:xfrm>
                <a:off x="2572662" y="3483639"/>
                <a:ext cx="318549"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4" name="文本框 163">
                <a:extLst>
                  <a:ext uri="{FF2B5EF4-FFF2-40B4-BE49-F238E27FC236}">
                    <a16:creationId xmlns:a16="http://schemas.microsoft.com/office/drawing/2014/main" id="{1DF9AD19-8649-4E8B-B891-3FA5C0AAE703}"/>
                  </a:ext>
                </a:extLst>
              </p:cNvPr>
              <p:cNvSpPr txBox="1">
                <a:spLocks noRot="1" noChangeAspect="1" noMove="1" noResize="1" noEditPoints="1" noAdjustHandles="1" noChangeArrowheads="1" noChangeShapeType="1" noTextEdit="1"/>
              </p:cNvSpPr>
              <p:nvPr/>
            </p:nvSpPr>
            <p:spPr>
              <a:xfrm>
                <a:off x="2572662" y="3483639"/>
                <a:ext cx="318549" cy="276999"/>
              </a:xfrm>
              <a:prstGeom prst="rect">
                <a:avLst/>
              </a:prstGeom>
              <a:blipFill>
                <a:blip r:embed="rId4"/>
                <a:stretch>
                  <a:fillRect l="-15385" r="-5769"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xmlns="" id="{EF0E8F5C-A58E-4159-88DE-0F344C1A5DAC}"/>
                  </a:ext>
                </a:extLst>
              </p:cNvPr>
              <p:cNvSpPr txBox="1"/>
              <p:nvPr/>
            </p:nvSpPr>
            <p:spPr>
              <a:xfrm>
                <a:off x="1434108" y="3274494"/>
                <a:ext cx="376642"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m:rPr>
                              <m:sty m:val="p"/>
                            </m:rPr>
                            <a:rPr lang="en-US" altLang="zh-CN" i="1">
                              <a:solidFill>
                                <a:prstClr val="black"/>
                              </a:solidFill>
                              <a:latin typeface="Cambria Math" panose="02040503050406030204" pitchFamily="18" charset="0"/>
                              <a:cs typeface="+mn-cs"/>
                            </a:rPr>
                            <m:t>m</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5" name="文本框 164">
                <a:extLst>
                  <a:ext uri="{FF2B5EF4-FFF2-40B4-BE49-F238E27FC236}">
                    <a16:creationId xmlns:a16="http://schemas.microsoft.com/office/drawing/2014/main" id="{EF0E8F5C-A58E-4159-88DE-0F344C1A5DAC}"/>
                  </a:ext>
                </a:extLst>
              </p:cNvPr>
              <p:cNvSpPr txBox="1">
                <a:spLocks noRot="1" noChangeAspect="1" noMove="1" noResize="1" noEditPoints="1" noAdjustHandles="1" noChangeArrowheads="1" noChangeShapeType="1" noTextEdit="1"/>
              </p:cNvSpPr>
              <p:nvPr/>
            </p:nvSpPr>
            <p:spPr>
              <a:xfrm>
                <a:off x="1434108" y="3274494"/>
                <a:ext cx="376642" cy="276999"/>
              </a:xfrm>
              <a:prstGeom prst="rect">
                <a:avLst/>
              </a:prstGeom>
              <a:blipFill>
                <a:blip r:embed="rId5"/>
                <a:stretch>
                  <a:fillRect l="-11290" r="-1613" b="-10870"/>
                </a:stretch>
              </a:blipFill>
            </p:spPr>
            <p:txBody>
              <a:bodyPr/>
              <a:lstStyle/>
              <a:p>
                <a:r>
                  <a:rPr lang="zh-CN" altLang="en-US">
                    <a:noFill/>
                  </a:rPr>
                  <a:t> </a:t>
                </a:r>
              </a:p>
            </p:txBody>
          </p:sp>
        </mc:Fallback>
      </mc:AlternateContent>
      <p:sp>
        <p:nvSpPr>
          <p:cNvPr id="166" name="椭圆 165">
            <a:extLst>
              <a:ext uri="{FF2B5EF4-FFF2-40B4-BE49-F238E27FC236}">
                <a16:creationId xmlns:a16="http://schemas.microsoft.com/office/drawing/2014/main" xmlns="" id="{8FAFF303-48D8-4100-9C26-5798595883FC}"/>
              </a:ext>
            </a:extLst>
          </p:cNvPr>
          <p:cNvSpPr/>
          <p:nvPr/>
        </p:nvSpPr>
        <p:spPr>
          <a:xfrm>
            <a:off x="1335057" y="2987612"/>
            <a:ext cx="1556153" cy="1561643"/>
          </a:xfrm>
          <a:prstGeom prst="ellipse">
            <a:avLst/>
          </a:prstGeom>
          <a:noFill/>
          <a:ln w="12700" cap="flat" cmpd="sng" algn="ctr">
            <a:solidFill>
              <a:schemeClr val="accent4">
                <a:lumMod val="95000"/>
                <a:lumOff val="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A5A5"/>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xmlns="" id="{70711F31-BA3D-49D6-86FB-37B6DCF8CD6B}"/>
                  </a:ext>
                </a:extLst>
              </p:cNvPr>
              <p:cNvSpPr txBox="1"/>
              <p:nvPr/>
            </p:nvSpPr>
            <p:spPr>
              <a:xfrm>
                <a:off x="1861666" y="4126123"/>
                <a:ext cx="309892"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𝑣</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7" name="文本框 166">
                <a:extLst>
                  <a:ext uri="{FF2B5EF4-FFF2-40B4-BE49-F238E27FC236}">
                    <a16:creationId xmlns:a16="http://schemas.microsoft.com/office/drawing/2014/main" id="{70711F31-BA3D-49D6-86FB-37B6DCF8CD6B}"/>
                  </a:ext>
                </a:extLst>
              </p:cNvPr>
              <p:cNvSpPr txBox="1">
                <a:spLocks noRot="1" noChangeAspect="1" noMove="1" noResize="1" noEditPoints="1" noAdjustHandles="1" noChangeArrowheads="1" noChangeShapeType="1" noTextEdit="1"/>
              </p:cNvSpPr>
              <p:nvPr/>
            </p:nvSpPr>
            <p:spPr>
              <a:xfrm>
                <a:off x="1861666" y="4126123"/>
                <a:ext cx="309892" cy="276999"/>
              </a:xfrm>
              <a:prstGeom prst="rect">
                <a:avLst/>
              </a:prstGeom>
              <a:blipFill>
                <a:blip r:embed="rId6"/>
                <a:stretch>
                  <a:fillRect l="-15686" r="-1961"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xmlns="" id="{08AB6280-CDE0-4329-98FA-F498E12CD16D}"/>
                  </a:ext>
                </a:extLst>
              </p:cNvPr>
              <p:cNvSpPr txBox="1"/>
              <p:nvPr/>
            </p:nvSpPr>
            <p:spPr>
              <a:xfrm>
                <a:off x="2032430" y="3241764"/>
                <a:ext cx="318869" cy="298415"/>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𝑝</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8" name="文本框 167">
                <a:extLst>
                  <a:ext uri="{FF2B5EF4-FFF2-40B4-BE49-F238E27FC236}">
                    <a16:creationId xmlns:a16="http://schemas.microsoft.com/office/drawing/2014/main" id="{08AB6280-CDE0-4329-98FA-F498E12CD16D}"/>
                  </a:ext>
                </a:extLst>
              </p:cNvPr>
              <p:cNvSpPr txBox="1">
                <a:spLocks noRot="1" noChangeAspect="1" noMove="1" noResize="1" noEditPoints="1" noAdjustHandles="1" noChangeArrowheads="1" noChangeShapeType="1" noTextEdit="1"/>
              </p:cNvSpPr>
              <p:nvPr/>
            </p:nvSpPr>
            <p:spPr>
              <a:xfrm>
                <a:off x="2032430" y="3241764"/>
                <a:ext cx="318869" cy="298415"/>
              </a:xfrm>
              <a:prstGeom prst="rect">
                <a:avLst/>
              </a:prstGeom>
              <a:blipFill>
                <a:blip r:embed="rId7"/>
                <a:stretch>
                  <a:fillRect l="-15094" r="-5660" b="-20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xmlns="" id="{45D8847F-E5CE-4431-B0DE-286FE77F9022}"/>
                  </a:ext>
                </a:extLst>
              </p:cNvPr>
              <p:cNvSpPr txBox="1"/>
              <p:nvPr/>
            </p:nvSpPr>
            <p:spPr>
              <a:xfrm>
                <a:off x="1437561" y="3854485"/>
                <a:ext cx="317073" cy="298415"/>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𝑋</m:t>
                          </m:r>
                        </m:e>
                        <m:sub>
                          <m:r>
                            <a:rPr lang="en-US" altLang="zh-CN" i="1" smtClean="0">
                              <a:solidFill>
                                <a:prstClr val="black"/>
                              </a:solidFill>
                              <a:latin typeface="Cambria Math" panose="02040503050406030204" pitchFamily="18" charset="0"/>
                              <a:cs typeface="+mn-cs"/>
                            </a:rPr>
                            <m:t>𝑞</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69" name="文本框 168">
                <a:extLst>
                  <a:ext uri="{FF2B5EF4-FFF2-40B4-BE49-F238E27FC236}">
                    <a16:creationId xmlns:a16="http://schemas.microsoft.com/office/drawing/2014/main" id="{45D8847F-E5CE-4431-B0DE-286FE77F9022}"/>
                  </a:ext>
                </a:extLst>
              </p:cNvPr>
              <p:cNvSpPr txBox="1">
                <a:spLocks noRot="1" noChangeAspect="1" noMove="1" noResize="1" noEditPoints="1" noAdjustHandles="1" noChangeArrowheads="1" noChangeShapeType="1" noTextEdit="1"/>
              </p:cNvSpPr>
              <p:nvPr/>
            </p:nvSpPr>
            <p:spPr>
              <a:xfrm>
                <a:off x="1437561" y="3854485"/>
                <a:ext cx="317073" cy="298415"/>
              </a:xfrm>
              <a:prstGeom prst="rect">
                <a:avLst/>
              </a:prstGeom>
              <a:blipFill>
                <a:blip r:embed="rId8"/>
                <a:stretch>
                  <a:fillRect l="-17308" r="-5769" b="-20408"/>
                </a:stretch>
              </a:blipFill>
            </p:spPr>
            <p:txBody>
              <a:bodyPr/>
              <a:lstStyle/>
              <a:p>
                <a:r>
                  <a:rPr lang="zh-CN" altLang="en-US">
                    <a:noFill/>
                  </a:rPr>
                  <a:t> </a:t>
                </a:r>
              </a:p>
            </p:txBody>
          </p:sp>
        </mc:Fallback>
      </mc:AlternateContent>
      <p:sp>
        <p:nvSpPr>
          <p:cNvPr id="170" name="箭头: 右 169">
            <a:extLst>
              <a:ext uri="{FF2B5EF4-FFF2-40B4-BE49-F238E27FC236}">
                <a16:creationId xmlns:a16="http://schemas.microsoft.com/office/drawing/2014/main" xmlns="" id="{79E3E644-8945-4BAF-9AC6-EC0AAC16465D}"/>
              </a:ext>
            </a:extLst>
          </p:cNvPr>
          <p:cNvSpPr/>
          <p:nvPr/>
        </p:nvSpPr>
        <p:spPr>
          <a:xfrm>
            <a:off x="4160808" y="3462525"/>
            <a:ext cx="769200" cy="248575"/>
          </a:xfrm>
          <a:prstGeom prst="rightArrow">
            <a:avLst/>
          </a:prstGeom>
          <a:solidFill>
            <a:srgbClr val="018DC9"/>
          </a:solidFill>
          <a:ln w="12700" cap="flat" cmpd="sng" algn="ctr">
            <a:solidFill>
              <a:srgbClr val="3468AE"/>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1" name="椭圆 170">
            <a:extLst>
              <a:ext uri="{FF2B5EF4-FFF2-40B4-BE49-F238E27FC236}">
                <a16:creationId xmlns:a16="http://schemas.microsoft.com/office/drawing/2014/main" xmlns="" id="{1CD73667-6323-4434-A5E6-0C874258A7FE}"/>
              </a:ext>
            </a:extLst>
          </p:cNvPr>
          <p:cNvSpPr/>
          <p:nvPr/>
        </p:nvSpPr>
        <p:spPr>
          <a:xfrm>
            <a:off x="7005519" y="3731542"/>
            <a:ext cx="133165" cy="142043"/>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2" name="椭圆 171">
            <a:extLst>
              <a:ext uri="{FF2B5EF4-FFF2-40B4-BE49-F238E27FC236}">
                <a16:creationId xmlns:a16="http://schemas.microsoft.com/office/drawing/2014/main" xmlns="" id="{E27FC6AA-7EFE-402A-B4BE-C474BB53E6D9}"/>
              </a:ext>
            </a:extLst>
          </p:cNvPr>
          <p:cNvSpPr/>
          <p:nvPr/>
        </p:nvSpPr>
        <p:spPr>
          <a:xfrm>
            <a:off x="6722889" y="3287656"/>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3" name="椭圆 172">
            <a:extLst>
              <a:ext uri="{FF2B5EF4-FFF2-40B4-BE49-F238E27FC236}">
                <a16:creationId xmlns:a16="http://schemas.microsoft.com/office/drawing/2014/main" xmlns="" id="{AF44305F-4596-4E74-88CC-8B8DDA122974}"/>
              </a:ext>
            </a:extLst>
          </p:cNvPr>
          <p:cNvSpPr/>
          <p:nvPr/>
        </p:nvSpPr>
        <p:spPr>
          <a:xfrm>
            <a:off x="7025021" y="3463948"/>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4" name="椭圆 173">
            <a:extLst>
              <a:ext uri="{FF2B5EF4-FFF2-40B4-BE49-F238E27FC236}">
                <a16:creationId xmlns:a16="http://schemas.microsoft.com/office/drawing/2014/main" xmlns="" id="{97C3986B-82B5-43CD-858C-AE5DC13BA9DA}"/>
              </a:ext>
            </a:extLst>
          </p:cNvPr>
          <p:cNvSpPr/>
          <p:nvPr/>
        </p:nvSpPr>
        <p:spPr>
          <a:xfrm>
            <a:off x="7656356" y="3092544"/>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5" name="椭圆 174">
            <a:extLst>
              <a:ext uri="{FF2B5EF4-FFF2-40B4-BE49-F238E27FC236}">
                <a16:creationId xmlns:a16="http://schemas.microsoft.com/office/drawing/2014/main" xmlns="" id="{2E9042DB-FD8B-468E-A6EB-DAE4EC3114B2}"/>
              </a:ext>
            </a:extLst>
          </p:cNvPr>
          <p:cNvSpPr/>
          <p:nvPr/>
        </p:nvSpPr>
        <p:spPr>
          <a:xfrm>
            <a:off x="7693541" y="4583799"/>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6" name="椭圆 175">
            <a:extLst>
              <a:ext uri="{FF2B5EF4-FFF2-40B4-BE49-F238E27FC236}">
                <a16:creationId xmlns:a16="http://schemas.microsoft.com/office/drawing/2014/main" xmlns="" id="{95BDD0E4-7516-45B0-9C3C-0464A8B5DBCA}"/>
              </a:ext>
            </a:extLst>
          </p:cNvPr>
          <p:cNvSpPr/>
          <p:nvPr/>
        </p:nvSpPr>
        <p:spPr>
          <a:xfrm>
            <a:off x="7422351" y="4032769"/>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7" name="椭圆 176">
            <a:extLst>
              <a:ext uri="{FF2B5EF4-FFF2-40B4-BE49-F238E27FC236}">
                <a16:creationId xmlns:a16="http://schemas.microsoft.com/office/drawing/2014/main" xmlns="" id="{938097D1-5AB9-4D4C-B182-3068D459345A}"/>
              </a:ext>
            </a:extLst>
          </p:cNvPr>
          <p:cNvSpPr/>
          <p:nvPr/>
        </p:nvSpPr>
        <p:spPr>
          <a:xfrm>
            <a:off x="7116446" y="287410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8" name="椭圆 177">
            <a:extLst>
              <a:ext uri="{FF2B5EF4-FFF2-40B4-BE49-F238E27FC236}">
                <a16:creationId xmlns:a16="http://schemas.microsoft.com/office/drawing/2014/main" xmlns="" id="{96DCC6E0-25A2-404A-9040-1CB6EE779109}"/>
              </a:ext>
            </a:extLst>
          </p:cNvPr>
          <p:cNvSpPr/>
          <p:nvPr/>
        </p:nvSpPr>
        <p:spPr>
          <a:xfrm>
            <a:off x="6207987" y="3135506"/>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79" name="椭圆 178">
            <a:extLst>
              <a:ext uri="{FF2B5EF4-FFF2-40B4-BE49-F238E27FC236}">
                <a16:creationId xmlns:a16="http://schemas.microsoft.com/office/drawing/2014/main" xmlns="" id="{1BE816F5-7334-43CD-8C92-E593372BDFC0}"/>
              </a:ext>
            </a:extLst>
          </p:cNvPr>
          <p:cNvSpPr/>
          <p:nvPr/>
        </p:nvSpPr>
        <p:spPr>
          <a:xfrm>
            <a:off x="8098505" y="387358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0" name="椭圆 179">
            <a:extLst>
              <a:ext uri="{FF2B5EF4-FFF2-40B4-BE49-F238E27FC236}">
                <a16:creationId xmlns:a16="http://schemas.microsoft.com/office/drawing/2014/main" xmlns="" id="{94264131-A480-4945-9A87-0A1970FA6405}"/>
              </a:ext>
            </a:extLst>
          </p:cNvPr>
          <p:cNvSpPr/>
          <p:nvPr/>
        </p:nvSpPr>
        <p:spPr>
          <a:xfrm>
            <a:off x="6857539" y="4887120"/>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1" name="椭圆 180">
            <a:extLst>
              <a:ext uri="{FF2B5EF4-FFF2-40B4-BE49-F238E27FC236}">
                <a16:creationId xmlns:a16="http://schemas.microsoft.com/office/drawing/2014/main" xmlns="" id="{D8775EAC-186A-46A0-9CBF-DB99AC0B3EE8}"/>
              </a:ext>
            </a:extLst>
          </p:cNvPr>
          <p:cNvSpPr/>
          <p:nvPr/>
        </p:nvSpPr>
        <p:spPr>
          <a:xfrm>
            <a:off x="6579496" y="3760638"/>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2" name="椭圆 181">
            <a:extLst>
              <a:ext uri="{FF2B5EF4-FFF2-40B4-BE49-F238E27FC236}">
                <a16:creationId xmlns:a16="http://schemas.microsoft.com/office/drawing/2014/main" xmlns="" id="{C5DC250F-A49D-46CC-8132-ACA0472304B6}"/>
              </a:ext>
            </a:extLst>
          </p:cNvPr>
          <p:cNvSpPr/>
          <p:nvPr/>
        </p:nvSpPr>
        <p:spPr>
          <a:xfrm>
            <a:off x="6665187" y="2796429"/>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3" name="椭圆 182">
            <a:extLst>
              <a:ext uri="{FF2B5EF4-FFF2-40B4-BE49-F238E27FC236}">
                <a16:creationId xmlns:a16="http://schemas.microsoft.com/office/drawing/2014/main" xmlns="" id="{2386DF98-CC74-4C89-8F7A-E2D6B2814278}"/>
              </a:ext>
            </a:extLst>
          </p:cNvPr>
          <p:cNvSpPr/>
          <p:nvPr/>
        </p:nvSpPr>
        <p:spPr>
          <a:xfrm>
            <a:off x="6813500" y="4051525"/>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4" name="椭圆 183">
            <a:extLst>
              <a:ext uri="{FF2B5EF4-FFF2-40B4-BE49-F238E27FC236}">
                <a16:creationId xmlns:a16="http://schemas.microsoft.com/office/drawing/2014/main" xmlns="" id="{CDE5586A-0469-4CD2-84C3-453D7575905E}"/>
              </a:ext>
            </a:extLst>
          </p:cNvPr>
          <p:cNvSpPr/>
          <p:nvPr/>
        </p:nvSpPr>
        <p:spPr>
          <a:xfrm>
            <a:off x="7512297" y="3563407"/>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5" name="椭圆 184">
            <a:extLst>
              <a:ext uri="{FF2B5EF4-FFF2-40B4-BE49-F238E27FC236}">
                <a16:creationId xmlns:a16="http://schemas.microsoft.com/office/drawing/2014/main" xmlns="" id="{5209DB65-9AA1-4B78-A465-6815EEBB353C}"/>
              </a:ext>
            </a:extLst>
          </p:cNvPr>
          <p:cNvSpPr/>
          <p:nvPr/>
        </p:nvSpPr>
        <p:spPr>
          <a:xfrm>
            <a:off x="6549783" y="4702144"/>
            <a:ext cx="115404" cy="106532"/>
          </a:xfrm>
          <a:prstGeom prst="ellipse">
            <a:avLst/>
          </a:prstGeom>
          <a:solidFill>
            <a:srgbClr val="ED7D31"/>
          </a:solidFill>
          <a:ln w="12700" cap="flat" cmpd="sng" algn="ctr">
            <a:solidFill>
              <a:srgbClr val="ED7D3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86" name="文本框 185">
                <a:extLst>
                  <a:ext uri="{FF2B5EF4-FFF2-40B4-BE49-F238E27FC236}">
                    <a16:creationId xmlns:a16="http://schemas.microsoft.com/office/drawing/2014/main" xmlns="" id="{2E11545B-5CCF-422A-8D3B-8939486DB6E7}"/>
                  </a:ext>
                </a:extLst>
              </p:cNvPr>
              <p:cNvSpPr txBox="1"/>
              <p:nvPr/>
            </p:nvSpPr>
            <p:spPr>
              <a:xfrm>
                <a:off x="7090886" y="3681755"/>
                <a:ext cx="238719"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𝑖</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86" name="文本框 185">
                <a:extLst>
                  <a:ext uri="{FF2B5EF4-FFF2-40B4-BE49-F238E27FC236}">
                    <a16:creationId xmlns:a16="http://schemas.microsoft.com/office/drawing/2014/main" id="{2E11545B-5CCF-422A-8D3B-8939486DB6E7}"/>
                  </a:ext>
                </a:extLst>
              </p:cNvPr>
              <p:cNvSpPr txBox="1">
                <a:spLocks noRot="1" noChangeAspect="1" noMove="1" noResize="1" noEditPoints="1" noAdjustHandles="1" noChangeArrowheads="1" noChangeShapeType="1" noTextEdit="1"/>
              </p:cNvSpPr>
              <p:nvPr/>
            </p:nvSpPr>
            <p:spPr>
              <a:xfrm>
                <a:off x="7090886" y="3681755"/>
                <a:ext cx="238719" cy="276999"/>
              </a:xfrm>
              <a:prstGeom prst="rect">
                <a:avLst/>
              </a:prstGeom>
              <a:blipFill>
                <a:blip r:embed="rId9"/>
                <a:stretch>
                  <a:fillRect l="-20513" r="-1025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a:extLst>
                  <a:ext uri="{FF2B5EF4-FFF2-40B4-BE49-F238E27FC236}">
                    <a16:creationId xmlns:a16="http://schemas.microsoft.com/office/drawing/2014/main" xmlns="" id="{D2B8EDF3-2680-4F5C-9F9B-2B6BCA9DF060}"/>
                  </a:ext>
                </a:extLst>
              </p:cNvPr>
              <p:cNvSpPr txBox="1"/>
              <p:nvPr/>
            </p:nvSpPr>
            <p:spPr>
              <a:xfrm>
                <a:off x="7505338" y="3930919"/>
                <a:ext cx="237436" cy="299313"/>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𝑗</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87" name="文本框 186">
                <a:extLst>
                  <a:ext uri="{FF2B5EF4-FFF2-40B4-BE49-F238E27FC236}">
                    <a16:creationId xmlns:a16="http://schemas.microsoft.com/office/drawing/2014/main" id="{D2B8EDF3-2680-4F5C-9F9B-2B6BCA9DF060}"/>
                  </a:ext>
                </a:extLst>
              </p:cNvPr>
              <p:cNvSpPr txBox="1">
                <a:spLocks noRot="1" noChangeAspect="1" noMove="1" noResize="1" noEditPoints="1" noAdjustHandles="1" noChangeArrowheads="1" noChangeShapeType="1" noTextEdit="1"/>
              </p:cNvSpPr>
              <p:nvPr/>
            </p:nvSpPr>
            <p:spPr>
              <a:xfrm>
                <a:off x="7505338" y="3930919"/>
                <a:ext cx="237436" cy="299313"/>
              </a:xfrm>
              <a:prstGeom prst="rect">
                <a:avLst/>
              </a:prstGeom>
              <a:blipFill>
                <a:blip r:embed="rId10"/>
                <a:stretch>
                  <a:fillRect l="-20513" r="-1538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文本框 187">
                <a:extLst>
                  <a:ext uri="{FF2B5EF4-FFF2-40B4-BE49-F238E27FC236}">
                    <a16:creationId xmlns:a16="http://schemas.microsoft.com/office/drawing/2014/main" xmlns="" id="{2E31A4C7-DF64-43D0-B021-E39CF0B399CF}"/>
                  </a:ext>
                </a:extLst>
              </p:cNvPr>
              <p:cNvSpPr txBox="1"/>
              <p:nvPr/>
            </p:nvSpPr>
            <p:spPr>
              <a:xfrm>
                <a:off x="7601827" y="3483639"/>
                <a:ext cx="281167"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𝑘</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88" name="文本框 187">
                <a:extLst>
                  <a:ext uri="{FF2B5EF4-FFF2-40B4-BE49-F238E27FC236}">
                    <a16:creationId xmlns:a16="http://schemas.microsoft.com/office/drawing/2014/main" id="{2E31A4C7-DF64-43D0-B021-E39CF0B399CF}"/>
                  </a:ext>
                </a:extLst>
              </p:cNvPr>
              <p:cNvSpPr txBox="1">
                <a:spLocks noRot="1" noChangeAspect="1" noMove="1" noResize="1" noEditPoints="1" noAdjustHandles="1" noChangeArrowheads="1" noChangeShapeType="1" noTextEdit="1"/>
              </p:cNvSpPr>
              <p:nvPr/>
            </p:nvSpPr>
            <p:spPr>
              <a:xfrm>
                <a:off x="7601827" y="3483639"/>
                <a:ext cx="281167" cy="276999"/>
              </a:xfrm>
              <a:prstGeom prst="rect">
                <a:avLst/>
              </a:prstGeom>
              <a:blipFill>
                <a:blip r:embed="rId11"/>
                <a:stretch>
                  <a:fillRect l="-17391" r="-6522"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文本框 188">
                <a:extLst>
                  <a:ext uri="{FF2B5EF4-FFF2-40B4-BE49-F238E27FC236}">
                    <a16:creationId xmlns:a16="http://schemas.microsoft.com/office/drawing/2014/main" xmlns="" id="{5A0D64CB-960F-4D72-B982-16BBB37B242A}"/>
                  </a:ext>
                </a:extLst>
              </p:cNvPr>
              <p:cNvSpPr txBox="1"/>
              <p:nvPr/>
            </p:nvSpPr>
            <p:spPr>
              <a:xfrm>
                <a:off x="6463273" y="3274494"/>
                <a:ext cx="329128"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m:rPr>
                              <m:sty m:val="p"/>
                            </m:rPr>
                            <a:rPr lang="en-US" altLang="zh-CN" i="1">
                              <a:solidFill>
                                <a:prstClr val="black"/>
                              </a:solidFill>
                              <a:latin typeface="Cambria Math" panose="02040503050406030204" pitchFamily="18" charset="0"/>
                              <a:cs typeface="+mn-cs"/>
                            </a:rPr>
                            <m:t>m</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89" name="文本框 188">
                <a:extLst>
                  <a:ext uri="{FF2B5EF4-FFF2-40B4-BE49-F238E27FC236}">
                    <a16:creationId xmlns:a16="http://schemas.microsoft.com/office/drawing/2014/main" id="{5A0D64CB-960F-4D72-B982-16BBB37B242A}"/>
                  </a:ext>
                </a:extLst>
              </p:cNvPr>
              <p:cNvSpPr txBox="1">
                <a:spLocks noRot="1" noChangeAspect="1" noMove="1" noResize="1" noEditPoints="1" noAdjustHandles="1" noChangeArrowheads="1" noChangeShapeType="1" noTextEdit="1"/>
              </p:cNvSpPr>
              <p:nvPr/>
            </p:nvSpPr>
            <p:spPr>
              <a:xfrm>
                <a:off x="6463273" y="3274494"/>
                <a:ext cx="329128" cy="276999"/>
              </a:xfrm>
              <a:prstGeom prst="rect">
                <a:avLst/>
              </a:prstGeom>
              <a:blipFill>
                <a:blip r:embed="rId12"/>
                <a:stretch>
                  <a:fillRect l="-14815" r="-3704" b="-10870"/>
                </a:stretch>
              </a:blipFill>
            </p:spPr>
            <p:txBody>
              <a:bodyPr/>
              <a:lstStyle/>
              <a:p>
                <a:r>
                  <a:rPr lang="zh-CN" altLang="en-US">
                    <a:noFill/>
                  </a:rPr>
                  <a:t> </a:t>
                </a:r>
              </a:p>
            </p:txBody>
          </p:sp>
        </mc:Fallback>
      </mc:AlternateContent>
      <p:sp>
        <p:nvSpPr>
          <p:cNvPr id="190" name="椭圆 189">
            <a:extLst>
              <a:ext uri="{FF2B5EF4-FFF2-40B4-BE49-F238E27FC236}">
                <a16:creationId xmlns:a16="http://schemas.microsoft.com/office/drawing/2014/main" xmlns="" id="{1D5E6476-08FA-4517-B02B-9E06FE539E30}"/>
              </a:ext>
            </a:extLst>
          </p:cNvPr>
          <p:cNvSpPr/>
          <p:nvPr/>
        </p:nvSpPr>
        <p:spPr>
          <a:xfrm>
            <a:off x="6364222" y="2987612"/>
            <a:ext cx="1556153" cy="1561643"/>
          </a:xfrm>
          <a:prstGeom prst="ellipse">
            <a:avLst/>
          </a:prstGeom>
          <a:noFill/>
          <a:ln w="12700" cap="flat" cmpd="sng" algn="ctr">
            <a:solidFill>
              <a:schemeClr val="tx1"/>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A5A5A5"/>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91" name="文本框 190">
                <a:extLst>
                  <a:ext uri="{FF2B5EF4-FFF2-40B4-BE49-F238E27FC236}">
                    <a16:creationId xmlns:a16="http://schemas.microsoft.com/office/drawing/2014/main" xmlns="" id="{5E351965-82A2-4847-A7DB-277C3DAF9AEB}"/>
                  </a:ext>
                </a:extLst>
              </p:cNvPr>
              <p:cNvSpPr txBox="1"/>
              <p:nvPr/>
            </p:nvSpPr>
            <p:spPr>
              <a:xfrm>
                <a:off x="6890831" y="4126123"/>
                <a:ext cx="272510" cy="276999"/>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𝑣</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91" name="文本框 190">
                <a:extLst>
                  <a:ext uri="{FF2B5EF4-FFF2-40B4-BE49-F238E27FC236}">
                    <a16:creationId xmlns:a16="http://schemas.microsoft.com/office/drawing/2014/main" id="{5E351965-82A2-4847-A7DB-277C3DAF9AEB}"/>
                  </a:ext>
                </a:extLst>
              </p:cNvPr>
              <p:cNvSpPr txBox="1">
                <a:spLocks noRot="1" noChangeAspect="1" noMove="1" noResize="1" noEditPoints="1" noAdjustHandles="1" noChangeArrowheads="1" noChangeShapeType="1" noTextEdit="1"/>
              </p:cNvSpPr>
              <p:nvPr/>
            </p:nvSpPr>
            <p:spPr>
              <a:xfrm>
                <a:off x="6890831" y="4126123"/>
                <a:ext cx="272510" cy="276999"/>
              </a:xfrm>
              <a:prstGeom prst="rect">
                <a:avLst/>
              </a:prstGeom>
              <a:blipFill>
                <a:blip r:embed="rId13"/>
                <a:stretch>
                  <a:fillRect l="-17778" r="-2222"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2" name="文本框 191">
                <a:extLst>
                  <a:ext uri="{FF2B5EF4-FFF2-40B4-BE49-F238E27FC236}">
                    <a16:creationId xmlns:a16="http://schemas.microsoft.com/office/drawing/2014/main" xmlns="" id="{8B28E853-119C-413E-A362-70EB35771877}"/>
                  </a:ext>
                </a:extLst>
              </p:cNvPr>
              <p:cNvSpPr txBox="1"/>
              <p:nvPr/>
            </p:nvSpPr>
            <p:spPr>
              <a:xfrm>
                <a:off x="7061595" y="3241764"/>
                <a:ext cx="281487" cy="298415"/>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𝑝</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92" name="文本框 191">
                <a:extLst>
                  <a:ext uri="{FF2B5EF4-FFF2-40B4-BE49-F238E27FC236}">
                    <a16:creationId xmlns:a16="http://schemas.microsoft.com/office/drawing/2014/main" id="{8B28E853-119C-413E-A362-70EB35771877}"/>
                  </a:ext>
                </a:extLst>
              </p:cNvPr>
              <p:cNvSpPr txBox="1">
                <a:spLocks noRot="1" noChangeAspect="1" noMove="1" noResize="1" noEditPoints="1" noAdjustHandles="1" noChangeArrowheads="1" noChangeShapeType="1" noTextEdit="1"/>
              </p:cNvSpPr>
              <p:nvPr/>
            </p:nvSpPr>
            <p:spPr>
              <a:xfrm>
                <a:off x="7061595" y="3241764"/>
                <a:ext cx="281487" cy="298415"/>
              </a:xfrm>
              <a:prstGeom prst="rect">
                <a:avLst/>
              </a:prstGeom>
              <a:blipFill>
                <a:blip r:embed="rId14"/>
                <a:stretch>
                  <a:fillRect l="-17021" r="-6383" b="-20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xmlns="" id="{B3FD383D-C362-402C-8010-2D29D7697187}"/>
                  </a:ext>
                </a:extLst>
              </p:cNvPr>
              <p:cNvSpPr txBox="1"/>
              <p:nvPr/>
            </p:nvSpPr>
            <p:spPr>
              <a:xfrm>
                <a:off x="6466726" y="3854485"/>
                <a:ext cx="279692" cy="298415"/>
              </a:xfrm>
              <a:prstGeom prst="rect">
                <a:avLst/>
              </a:prstGeom>
              <a:noFill/>
            </p:spPr>
            <p:txBody>
              <a:bodyPr wrap="none" lIns="0" tIns="0" rIns="0" bIns="0" rtlCol="0">
                <a:spAutoFit/>
              </a:bodyPr>
              <a:lstStyle/>
              <a:p>
                <a:pPr rtl="0" fontAlgn="auto">
                  <a:spcBef>
                    <a:spcPts val="0"/>
                  </a:spcBef>
                  <a:spcAft>
                    <a:spcPts val="0"/>
                  </a:spcAft>
                  <a:buFontTx/>
                  <a:buNone/>
                </a:pPr>
                <a14:m>
                  <m:oMathPara xmlns:m="http://schemas.openxmlformats.org/officeDocument/2006/math">
                    <m:oMathParaPr>
                      <m:jc m:val="centerGroup"/>
                    </m:oMathParaPr>
                    <m:oMath xmlns:m="http://schemas.openxmlformats.org/officeDocument/2006/math">
                      <m:sSub>
                        <m:sSubPr>
                          <m:ctrlPr>
                            <a:rPr lang="en-US" altLang="zh-CN" i="1" smtClean="0">
                              <a:solidFill>
                                <a:prstClr val="black"/>
                              </a:solidFill>
                              <a:latin typeface="Cambria Math" panose="02040503050406030204" pitchFamily="18" charset="0"/>
                              <a:cs typeface="+mn-cs"/>
                            </a:rPr>
                          </m:ctrlPr>
                        </m:sSubPr>
                        <m:e>
                          <m:r>
                            <a:rPr lang="en-US" altLang="zh-CN" i="1" smtClean="0">
                              <a:solidFill>
                                <a:prstClr val="black"/>
                              </a:solidFill>
                              <a:latin typeface="Cambria Math" panose="02040503050406030204" pitchFamily="18" charset="0"/>
                              <a:cs typeface="+mn-cs"/>
                            </a:rPr>
                            <m:t>𝑌</m:t>
                          </m:r>
                        </m:e>
                        <m:sub>
                          <m:r>
                            <a:rPr lang="en-US" altLang="zh-CN" i="1" smtClean="0">
                              <a:solidFill>
                                <a:prstClr val="black"/>
                              </a:solidFill>
                              <a:latin typeface="Cambria Math" panose="02040503050406030204" pitchFamily="18" charset="0"/>
                              <a:cs typeface="+mn-cs"/>
                            </a:rPr>
                            <m:t>𝑞</m:t>
                          </m:r>
                        </m:sub>
                      </m:sSub>
                    </m:oMath>
                  </m:oMathPara>
                </a14:m>
                <a:endParaRPr lang="zh-CN" altLang="en-US" dirty="0">
                  <a:solidFill>
                    <a:prstClr val="black"/>
                  </a:solidFill>
                  <a:latin typeface="等线" panose="020F0502020204030204"/>
                  <a:ea typeface="等线" panose="02010600030101010101" pitchFamily="2" charset="-122"/>
                  <a:cs typeface="+mn-cs"/>
                </a:endParaRPr>
              </a:p>
            </p:txBody>
          </p:sp>
        </mc:Choice>
        <mc:Fallback xmlns="">
          <p:sp>
            <p:nvSpPr>
              <p:cNvPr id="193" name="文本框 192">
                <a:extLst>
                  <a:ext uri="{FF2B5EF4-FFF2-40B4-BE49-F238E27FC236}">
                    <a16:creationId xmlns:a16="http://schemas.microsoft.com/office/drawing/2014/main" id="{B3FD383D-C362-402C-8010-2D29D7697187}"/>
                  </a:ext>
                </a:extLst>
              </p:cNvPr>
              <p:cNvSpPr txBox="1">
                <a:spLocks noRot="1" noChangeAspect="1" noMove="1" noResize="1" noEditPoints="1" noAdjustHandles="1" noChangeArrowheads="1" noChangeShapeType="1" noTextEdit="1"/>
              </p:cNvSpPr>
              <p:nvPr/>
            </p:nvSpPr>
            <p:spPr>
              <a:xfrm>
                <a:off x="6466726" y="3854485"/>
                <a:ext cx="279692" cy="298415"/>
              </a:xfrm>
              <a:prstGeom prst="rect">
                <a:avLst/>
              </a:prstGeom>
              <a:blipFill>
                <a:blip r:embed="rId15"/>
                <a:stretch>
                  <a:fillRect l="-19565" r="-6522" b="-20408"/>
                </a:stretch>
              </a:blipFill>
            </p:spPr>
            <p:txBody>
              <a:bodyPr/>
              <a:lstStyle/>
              <a:p>
                <a:r>
                  <a:rPr lang="zh-CN" altLang="en-US">
                    <a:noFill/>
                  </a:rPr>
                  <a:t> </a:t>
                </a:r>
              </a:p>
            </p:txBody>
          </p:sp>
        </mc:Fallback>
      </mc:AlternateContent>
      <p:sp>
        <p:nvSpPr>
          <p:cNvPr id="194" name="矩形 193">
            <a:extLst>
              <a:ext uri="{FF2B5EF4-FFF2-40B4-BE49-F238E27FC236}">
                <a16:creationId xmlns:a16="http://schemas.microsoft.com/office/drawing/2014/main" xmlns="" id="{48A2FA60-36D4-4C11-AABC-BE6669EC291A}"/>
              </a:ext>
            </a:extLst>
          </p:cNvPr>
          <p:cNvSpPr/>
          <p:nvPr/>
        </p:nvSpPr>
        <p:spPr>
          <a:xfrm>
            <a:off x="977184" y="2420220"/>
            <a:ext cx="2542684" cy="369332"/>
          </a:xfrm>
          <a:prstGeom prst="rect">
            <a:avLst/>
          </a:prstGeom>
        </p:spPr>
        <p:txBody>
          <a:bodyPr wrap="none">
            <a:spAutoFit/>
          </a:bodyPr>
          <a:lstStyle/>
          <a:p>
            <a:pPr rtl="0" fontAlgn="auto">
              <a:spcBef>
                <a:spcPts val="0"/>
              </a:spcBef>
              <a:spcAft>
                <a:spcPts val="0"/>
              </a:spcAft>
              <a:buFontTx/>
              <a:buNone/>
            </a:pPr>
            <a:r>
              <a:rPr lang="en-US" altLang="zh-CN" dirty="0">
                <a:solidFill>
                  <a:prstClr val="black"/>
                </a:solidFill>
                <a:latin typeface="等线" panose="020F0502020204030204"/>
                <a:ea typeface="等线" panose="02010600030101010101" pitchFamily="2" charset="-122"/>
                <a:cs typeface="+mn-cs"/>
              </a:rPr>
              <a:t>High dimensional space</a:t>
            </a:r>
            <a:endParaRPr lang="zh-CN" altLang="en-US" dirty="0">
              <a:solidFill>
                <a:prstClr val="black"/>
              </a:solidFill>
              <a:latin typeface="等线" panose="020F0502020204030204"/>
              <a:ea typeface="等线" panose="02010600030101010101" pitchFamily="2" charset="-122"/>
              <a:cs typeface="+mn-cs"/>
            </a:endParaRPr>
          </a:p>
        </p:txBody>
      </p:sp>
      <p:sp>
        <p:nvSpPr>
          <p:cNvPr id="195" name="矩形 194">
            <a:extLst>
              <a:ext uri="{FF2B5EF4-FFF2-40B4-BE49-F238E27FC236}">
                <a16:creationId xmlns:a16="http://schemas.microsoft.com/office/drawing/2014/main" xmlns="" id="{A9971A81-DC66-46B4-B4BB-12213125AF16}"/>
              </a:ext>
            </a:extLst>
          </p:cNvPr>
          <p:cNvSpPr/>
          <p:nvPr/>
        </p:nvSpPr>
        <p:spPr>
          <a:xfrm>
            <a:off x="5835224" y="2418780"/>
            <a:ext cx="2473754" cy="369332"/>
          </a:xfrm>
          <a:prstGeom prst="rect">
            <a:avLst/>
          </a:prstGeom>
        </p:spPr>
        <p:txBody>
          <a:bodyPr wrap="none">
            <a:spAutoFit/>
          </a:bodyPr>
          <a:lstStyle/>
          <a:p>
            <a:pPr rtl="0" fontAlgn="auto">
              <a:spcBef>
                <a:spcPts val="0"/>
              </a:spcBef>
              <a:spcAft>
                <a:spcPts val="0"/>
              </a:spcAft>
              <a:buFontTx/>
              <a:buNone/>
            </a:pPr>
            <a:r>
              <a:rPr lang="en-US" altLang="zh-CN" dirty="0">
                <a:solidFill>
                  <a:prstClr val="black"/>
                </a:solidFill>
                <a:latin typeface="等线" panose="020F0502020204030204"/>
                <a:ea typeface="等线" panose="02010600030101010101" pitchFamily="2" charset="-122"/>
                <a:cs typeface="+mn-cs"/>
              </a:rPr>
              <a:t>Low dimensional space</a:t>
            </a:r>
            <a:endParaRPr lang="zh-CN" altLang="en-US" dirty="0">
              <a:solidFill>
                <a:prstClr val="black"/>
              </a:solidFill>
              <a:latin typeface="等线" panose="020F0502020204030204"/>
              <a:ea typeface="等线" panose="02010600030101010101" pitchFamily="2" charset="-122"/>
              <a:cs typeface="+mn-cs"/>
            </a:endParaRPr>
          </a:p>
        </p:txBody>
      </p:sp>
      <p:sp>
        <p:nvSpPr>
          <p:cNvPr id="196" name="椭圆 195">
            <a:extLst>
              <a:ext uri="{FF2B5EF4-FFF2-40B4-BE49-F238E27FC236}">
                <a16:creationId xmlns:a16="http://schemas.microsoft.com/office/drawing/2014/main" xmlns="" id="{B933894D-964E-4EC0-A8EA-149A3CE4D4FA}"/>
              </a:ext>
            </a:extLst>
          </p:cNvPr>
          <p:cNvSpPr/>
          <p:nvPr/>
        </p:nvSpPr>
        <p:spPr>
          <a:xfrm>
            <a:off x="6085561" y="4543220"/>
            <a:ext cx="115404" cy="106532"/>
          </a:xfrm>
          <a:prstGeom prst="ellipse">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cSld>
  <p:clrMapOvr>
    <a:masterClrMapping/>
  </p:clrMapOvr>
  <p:transition advClick="0" advTm="3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fade">
                                      <p:cBhvr>
                                        <p:cTn id="13" dur="500"/>
                                        <p:tgtEl>
                                          <p:spTgt spid="1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8"/>
                                        </p:tgtEl>
                                        <p:attrNameLst>
                                          <p:attrName>style.visibility</p:attrName>
                                        </p:attrNameLst>
                                      </p:cBhvr>
                                      <p:to>
                                        <p:strVal val="visible"/>
                                      </p:to>
                                    </p:set>
                                    <p:animEffect transition="in" filter="fade">
                                      <p:cBhvr>
                                        <p:cTn id="16" dur="500"/>
                                        <p:tgtEl>
                                          <p:spTgt spid="1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9"/>
                                        </p:tgtEl>
                                        <p:attrNameLst>
                                          <p:attrName>style.visibility</p:attrName>
                                        </p:attrNameLst>
                                      </p:cBhvr>
                                      <p:to>
                                        <p:strVal val="visible"/>
                                      </p:to>
                                    </p:set>
                                    <p:animEffect transition="in" filter="fade">
                                      <p:cBhvr>
                                        <p:cTn id="19" dur="500"/>
                                        <p:tgtEl>
                                          <p:spTgt spid="1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1"/>
                                        </p:tgtEl>
                                        <p:attrNameLst>
                                          <p:attrName>style.visibility</p:attrName>
                                        </p:attrNameLst>
                                      </p:cBhvr>
                                      <p:to>
                                        <p:strVal val="visible"/>
                                      </p:to>
                                    </p:set>
                                    <p:animEffect transition="in" filter="fade">
                                      <p:cBhvr>
                                        <p:cTn id="25" dur="500"/>
                                        <p:tgtEl>
                                          <p:spTgt spid="1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fade">
                                      <p:cBhvr>
                                        <p:cTn id="28" dur="500"/>
                                        <p:tgtEl>
                                          <p:spTgt spid="1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
                                        </p:tgtEl>
                                        <p:attrNameLst>
                                          <p:attrName>style.visibility</p:attrName>
                                        </p:attrNameLst>
                                      </p:cBhvr>
                                      <p:to>
                                        <p:strVal val="visible"/>
                                      </p:to>
                                    </p:set>
                                    <p:animEffect transition="in" filter="fade">
                                      <p:cBhvr>
                                        <p:cTn id="31" dur="500"/>
                                        <p:tgtEl>
                                          <p:spTgt spid="1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4"/>
                                        </p:tgtEl>
                                        <p:attrNameLst>
                                          <p:attrName>style.visibility</p:attrName>
                                        </p:attrNameLst>
                                      </p:cBhvr>
                                      <p:to>
                                        <p:strVal val="visible"/>
                                      </p:to>
                                    </p:set>
                                    <p:animEffect transition="in" filter="fade">
                                      <p:cBhvr>
                                        <p:cTn id="34" dur="500"/>
                                        <p:tgtEl>
                                          <p:spTgt spid="1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fade">
                                      <p:cBhvr>
                                        <p:cTn id="37" dur="500"/>
                                        <p:tgtEl>
                                          <p:spTgt spid="1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7"/>
                                        </p:tgtEl>
                                        <p:attrNameLst>
                                          <p:attrName>style.visibility</p:attrName>
                                        </p:attrNameLst>
                                      </p:cBhvr>
                                      <p:to>
                                        <p:strVal val="visible"/>
                                      </p:to>
                                    </p:set>
                                    <p:animEffect transition="in" filter="fade">
                                      <p:cBhvr>
                                        <p:cTn id="43" dur="500"/>
                                        <p:tgtEl>
                                          <p:spTgt spid="1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8"/>
                                        </p:tgtEl>
                                        <p:attrNameLst>
                                          <p:attrName>style.visibility</p:attrName>
                                        </p:attrNameLst>
                                      </p:cBhvr>
                                      <p:to>
                                        <p:strVal val="visible"/>
                                      </p:to>
                                    </p:set>
                                    <p:animEffect transition="in" filter="fade">
                                      <p:cBhvr>
                                        <p:cTn id="46" dur="500"/>
                                        <p:tgtEl>
                                          <p:spTgt spid="1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9"/>
                                        </p:tgtEl>
                                        <p:attrNameLst>
                                          <p:attrName>style.visibility</p:attrName>
                                        </p:attrNameLst>
                                      </p:cBhvr>
                                      <p:to>
                                        <p:strVal val="visible"/>
                                      </p:to>
                                    </p:set>
                                    <p:animEffect transition="in" filter="fade">
                                      <p:cBhvr>
                                        <p:cTn id="49" dur="500"/>
                                        <p:tgtEl>
                                          <p:spTgt spid="1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0"/>
                                        </p:tgtEl>
                                        <p:attrNameLst>
                                          <p:attrName>style.visibility</p:attrName>
                                        </p:attrNameLst>
                                      </p:cBhvr>
                                      <p:to>
                                        <p:strVal val="visible"/>
                                      </p:to>
                                    </p:set>
                                    <p:animEffect transition="in" filter="fade">
                                      <p:cBhvr>
                                        <p:cTn id="52" dur="500"/>
                                        <p:tgtEl>
                                          <p:spTgt spid="1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1"/>
                                        </p:tgtEl>
                                        <p:attrNameLst>
                                          <p:attrName>style.visibility</p:attrName>
                                        </p:attrNameLst>
                                      </p:cBhvr>
                                      <p:to>
                                        <p:strVal val="visible"/>
                                      </p:to>
                                    </p:set>
                                    <p:animEffect transition="in" filter="fade">
                                      <p:cBhvr>
                                        <p:cTn id="55" dur="500"/>
                                        <p:tgtEl>
                                          <p:spTgt spid="1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fade">
                                      <p:cBhvr>
                                        <p:cTn id="58" dur="500"/>
                                        <p:tgtEl>
                                          <p:spTgt spid="1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3"/>
                                        </p:tgtEl>
                                        <p:attrNameLst>
                                          <p:attrName>style.visibility</p:attrName>
                                        </p:attrNameLst>
                                      </p:cBhvr>
                                      <p:to>
                                        <p:strVal val="visible"/>
                                      </p:to>
                                    </p:set>
                                    <p:animEffect transition="in" filter="fade">
                                      <p:cBhvr>
                                        <p:cTn id="61" dur="500"/>
                                        <p:tgtEl>
                                          <p:spTgt spid="16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4"/>
                                        </p:tgtEl>
                                        <p:attrNameLst>
                                          <p:attrName>style.visibility</p:attrName>
                                        </p:attrNameLst>
                                      </p:cBhvr>
                                      <p:to>
                                        <p:strVal val="visible"/>
                                      </p:to>
                                    </p:set>
                                    <p:animEffect transition="in" filter="fade">
                                      <p:cBhvr>
                                        <p:cTn id="64" dur="500"/>
                                        <p:tgtEl>
                                          <p:spTgt spid="16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5"/>
                                        </p:tgtEl>
                                        <p:attrNameLst>
                                          <p:attrName>style.visibility</p:attrName>
                                        </p:attrNameLst>
                                      </p:cBhvr>
                                      <p:to>
                                        <p:strVal val="visible"/>
                                      </p:to>
                                    </p:set>
                                    <p:animEffect transition="in" filter="fade">
                                      <p:cBhvr>
                                        <p:cTn id="67" dur="500"/>
                                        <p:tgtEl>
                                          <p:spTgt spid="1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6"/>
                                        </p:tgtEl>
                                        <p:attrNameLst>
                                          <p:attrName>style.visibility</p:attrName>
                                        </p:attrNameLst>
                                      </p:cBhvr>
                                      <p:to>
                                        <p:strVal val="visible"/>
                                      </p:to>
                                    </p:set>
                                    <p:animEffect transition="in" filter="fade">
                                      <p:cBhvr>
                                        <p:cTn id="70" dur="500"/>
                                        <p:tgtEl>
                                          <p:spTgt spid="16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67"/>
                                        </p:tgtEl>
                                        <p:attrNameLst>
                                          <p:attrName>style.visibility</p:attrName>
                                        </p:attrNameLst>
                                      </p:cBhvr>
                                      <p:to>
                                        <p:strVal val="visible"/>
                                      </p:to>
                                    </p:set>
                                    <p:animEffect transition="in" filter="fade">
                                      <p:cBhvr>
                                        <p:cTn id="73" dur="500"/>
                                        <p:tgtEl>
                                          <p:spTgt spid="16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9"/>
                                        </p:tgtEl>
                                        <p:attrNameLst>
                                          <p:attrName>style.visibility</p:attrName>
                                        </p:attrNameLst>
                                      </p:cBhvr>
                                      <p:to>
                                        <p:strVal val="visible"/>
                                      </p:to>
                                    </p:set>
                                    <p:animEffect transition="in" filter="fade">
                                      <p:cBhvr>
                                        <p:cTn id="79" dur="500"/>
                                        <p:tgtEl>
                                          <p:spTgt spid="16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4"/>
                                        </p:tgtEl>
                                        <p:attrNameLst>
                                          <p:attrName>style.visibility</p:attrName>
                                        </p:attrNameLst>
                                      </p:cBhvr>
                                      <p:to>
                                        <p:strVal val="visible"/>
                                      </p:to>
                                    </p:set>
                                    <p:animEffect transition="in" filter="fade">
                                      <p:cBhvr>
                                        <p:cTn id="82" dur="500"/>
                                        <p:tgtEl>
                                          <p:spTgt spid="194"/>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70"/>
                                        </p:tgtEl>
                                        <p:attrNameLst>
                                          <p:attrName>style.visibility</p:attrName>
                                        </p:attrNameLst>
                                      </p:cBhvr>
                                      <p:to>
                                        <p:strVal val="visible"/>
                                      </p:to>
                                    </p:set>
                                    <p:anim calcmode="lin" valueType="num">
                                      <p:cBhvr additive="base">
                                        <p:cTn id="87" dur="500" fill="hold"/>
                                        <p:tgtEl>
                                          <p:spTgt spid="170"/>
                                        </p:tgtEl>
                                        <p:attrNameLst>
                                          <p:attrName>ppt_x</p:attrName>
                                        </p:attrNameLst>
                                      </p:cBhvr>
                                      <p:tavLst>
                                        <p:tav tm="0">
                                          <p:val>
                                            <p:strVal val="#ppt_x"/>
                                          </p:val>
                                        </p:tav>
                                        <p:tav tm="100000">
                                          <p:val>
                                            <p:strVal val="#ppt_x"/>
                                          </p:val>
                                        </p:tav>
                                      </p:tavLst>
                                    </p:anim>
                                    <p:anim calcmode="lin" valueType="num">
                                      <p:cBhvr additive="base">
                                        <p:cTn id="88"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71"/>
                                        </p:tgtEl>
                                        <p:attrNameLst>
                                          <p:attrName>style.visibility</p:attrName>
                                        </p:attrNameLst>
                                      </p:cBhvr>
                                      <p:to>
                                        <p:strVal val="visible"/>
                                      </p:to>
                                    </p:set>
                                    <p:animEffect transition="in" filter="fade">
                                      <p:cBhvr>
                                        <p:cTn id="93" dur="500"/>
                                        <p:tgtEl>
                                          <p:spTgt spid="17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2"/>
                                        </p:tgtEl>
                                        <p:attrNameLst>
                                          <p:attrName>style.visibility</p:attrName>
                                        </p:attrNameLst>
                                      </p:cBhvr>
                                      <p:to>
                                        <p:strVal val="visible"/>
                                      </p:to>
                                    </p:set>
                                    <p:animEffect transition="in" filter="fade">
                                      <p:cBhvr>
                                        <p:cTn id="96" dur="500"/>
                                        <p:tgtEl>
                                          <p:spTgt spid="17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73"/>
                                        </p:tgtEl>
                                        <p:attrNameLst>
                                          <p:attrName>style.visibility</p:attrName>
                                        </p:attrNameLst>
                                      </p:cBhvr>
                                      <p:to>
                                        <p:strVal val="visible"/>
                                      </p:to>
                                    </p:set>
                                    <p:animEffect transition="in" filter="fade">
                                      <p:cBhvr>
                                        <p:cTn id="99" dur="500"/>
                                        <p:tgtEl>
                                          <p:spTgt spid="17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4"/>
                                        </p:tgtEl>
                                        <p:attrNameLst>
                                          <p:attrName>style.visibility</p:attrName>
                                        </p:attrNameLst>
                                      </p:cBhvr>
                                      <p:to>
                                        <p:strVal val="visible"/>
                                      </p:to>
                                    </p:set>
                                    <p:animEffect transition="in" filter="fade">
                                      <p:cBhvr>
                                        <p:cTn id="102" dur="500"/>
                                        <p:tgtEl>
                                          <p:spTgt spid="17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75"/>
                                        </p:tgtEl>
                                        <p:attrNameLst>
                                          <p:attrName>style.visibility</p:attrName>
                                        </p:attrNameLst>
                                      </p:cBhvr>
                                      <p:to>
                                        <p:strVal val="visible"/>
                                      </p:to>
                                    </p:set>
                                    <p:animEffect transition="in" filter="fade">
                                      <p:cBhvr>
                                        <p:cTn id="105" dur="500"/>
                                        <p:tgtEl>
                                          <p:spTgt spid="175"/>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76"/>
                                        </p:tgtEl>
                                        <p:attrNameLst>
                                          <p:attrName>style.visibility</p:attrName>
                                        </p:attrNameLst>
                                      </p:cBhvr>
                                      <p:to>
                                        <p:strVal val="visible"/>
                                      </p:to>
                                    </p:set>
                                    <p:animEffect transition="in" filter="fade">
                                      <p:cBhvr>
                                        <p:cTn id="108" dur="500"/>
                                        <p:tgtEl>
                                          <p:spTgt spid="17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77"/>
                                        </p:tgtEl>
                                        <p:attrNameLst>
                                          <p:attrName>style.visibility</p:attrName>
                                        </p:attrNameLst>
                                      </p:cBhvr>
                                      <p:to>
                                        <p:strVal val="visible"/>
                                      </p:to>
                                    </p:set>
                                    <p:animEffect transition="in" filter="fade">
                                      <p:cBhvr>
                                        <p:cTn id="111" dur="500"/>
                                        <p:tgtEl>
                                          <p:spTgt spid="17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78"/>
                                        </p:tgtEl>
                                        <p:attrNameLst>
                                          <p:attrName>style.visibility</p:attrName>
                                        </p:attrNameLst>
                                      </p:cBhvr>
                                      <p:to>
                                        <p:strVal val="visible"/>
                                      </p:to>
                                    </p:set>
                                    <p:animEffect transition="in" filter="fade">
                                      <p:cBhvr>
                                        <p:cTn id="114" dur="500"/>
                                        <p:tgtEl>
                                          <p:spTgt spid="17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79"/>
                                        </p:tgtEl>
                                        <p:attrNameLst>
                                          <p:attrName>style.visibility</p:attrName>
                                        </p:attrNameLst>
                                      </p:cBhvr>
                                      <p:to>
                                        <p:strVal val="visible"/>
                                      </p:to>
                                    </p:set>
                                    <p:animEffect transition="in" filter="fade">
                                      <p:cBhvr>
                                        <p:cTn id="117" dur="500"/>
                                        <p:tgtEl>
                                          <p:spTgt spid="17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80"/>
                                        </p:tgtEl>
                                        <p:attrNameLst>
                                          <p:attrName>style.visibility</p:attrName>
                                        </p:attrNameLst>
                                      </p:cBhvr>
                                      <p:to>
                                        <p:strVal val="visible"/>
                                      </p:to>
                                    </p:set>
                                    <p:animEffect transition="in" filter="fade">
                                      <p:cBhvr>
                                        <p:cTn id="120" dur="500"/>
                                        <p:tgtEl>
                                          <p:spTgt spid="18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81"/>
                                        </p:tgtEl>
                                        <p:attrNameLst>
                                          <p:attrName>style.visibility</p:attrName>
                                        </p:attrNameLst>
                                      </p:cBhvr>
                                      <p:to>
                                        <p:strVal val="visible"/>
                                      </p:to>
                                    </p:set>
                                    <p:animEffect transition="in" filter="fade">
                                      <p:cBhvr>
                                        <p:cTn id="123" dur="500"/>
                                        <p:tgtEl>
                                          <p:spTgt spid="18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82"/>
                                        </p:tgtEl>
                                        <p:attrNameLst>
                                          <p:attrName>style.visibility</p:attrName>
                                        </p:attrNameLst>
                                      </p:cBhvr>
                                      <p:to>
                                        <p:strVal val="visible"/>
                                      </p:to>
                                    </p:set>
                                    <p:animEffect transition="in" filter="fade">
                                      <p:cBhvr>
                                        <p:cTn id="126" dur="500"/>
                                        <p:tgtEl>
                                          <p:spTgt spid="18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83"/>
                                        </p:tgtEl>
                                        <p:attrNameLst>
                                          <p:attrName>style.visibility</p:attrName>
                                        </p:attrNameLst>
                                      </p:cBhvr>
                                      <p:to>
                                        <p:strVal val="visible"/>
                                      </p:to>
                                    </p:set>
                                    <p:animEffect transition="in" filter="fade">
                                      <p:cBhvr>
                                        <p:cTn id="129" dur="500"/>
                                        <p:tgtEl>
                                          <p:spTgt spid="18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84"/>
                                        </p:tgtEl>
                                        <p:attrNameLst>
                                          <p:attrName>style.visibility</p:attrName>
                                        </p:attrNameLst>
                                      </p:cBhvr>
                                      <p:to>
                                        <p:strVal val="visible"/>
                                      </p:to>
                                    </p:set>
                                    <p:animEffect transition="in" filter="fade">
                                      <p:cBhvr>
                                        <p:cTn id="132" dur="500"/>
                                        <p:tgtEl>
                                          <p:spTgt spid="18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85"/>
                                        </p:tgtEl>
                                        <p:attrNameLst>
                                          <p:attrName>style.visibility</p:attrName>
                                        </p:attrNameLst>
                                      </p:cBhvr>
                                      <p:to>
                                        <p:strVal val="visible"/>
                                      </p:to>
                                    </p:set>
                                    <p:animEffect transition="in" filter="fade">
                                      <p:cBhvr>
                                        <p:cTn id="135" dur="500"/>
                                        <p:tgtEl>
                                          <p:spTgt spid="185"/>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86"/>
                                        </p:tgtEl>
                                        <p:attrNameLst>
                                          <p:attrName>style.visibility</p:attrName>
                                        </p:attrNameLst>
                                      </p:cBhvr>
                                      <p:to>
                                        <p:strVal val="visible"/>
                                      </p:to>
                                    </p:set>
                                    <p:animEffect transition="in" filter="fade">
                                      <p:cBhvr>
                                        <p:cTn id="138" dur="500"/>
                                        <p:tgtEl>
                                          <p:spTgt spid="18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87"/>
                                        </p:tgtEl>
                                        <p:attrNameLst>
                                          <p:attrName>style.visibility</p:attrName>
                                        </p:attrNameLst>
                                      </p:cBhvr>
                                      <p:to>
                                        <p:strVal val="visible"/>
                                      </p:to>
                                    </p:set>
                                    <p:animEffect transition="in" filter="fade">
                                      <p:cBhvr>
                                        <p:cTn id="141" dur="500"/>
                                        <p:tgtEl>
                                          <p:spTgt spid="1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188"/>
                                        </p:tgtEl>
                                        <p:attrNameLst>
                                          <p:attrName>style.visibility</p:attrName>
                                        </p:attrNameLst>
                                      </p:cBhvr>
                                      <p:to>
                                        <p:strVal val="visible"/>
                                      </p:to>
                                    </p:set>
                                    <p:animEffect transition="in" filter="fade">
                                      <p:cBhvr>
                                        <p:cTn id="144" dur="500"/>
                                        <p:tgtEl>
                                          <p:spTgt spid="18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89"/>
                                        </p:tgtEl>
                                        <p:attrNameLst>
                                          <p:attrName>style.visibility</p:attrName>
                                        </p:attrNameLst>
                                      </p:cBhvr>
                                      <p:to>
                                        <p:strVal val="visible"/>
                                      </p:to>
                                    </p:set>
                                    <p:animEffect transition="in" filter="fade">
                                      <p:cBhvr>
                                        <p:cTn id="147" dur="500"/>
                                        <p:tgtEl>
                                          <p:spTgt spid="189"/>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90"/>
                                        </p:tgtEl>
                                        <p:attrNameLst>
                                          <p:attrName>style.visibility</p:attrName>
                                        </p:attrNameLst>
                                      </p:cBhvr>
                                      <p:to>
                                        <p:strVal val="visible"/>
                                      </p:to>
                                    </p:set>
                                    <p:animEffect transition="in" filter="fade">
                                      <p:cBhvr>
                                        <p:cTn id="150" dur="500"/>
                                        <p:tgtEl>
                                          <p:spTgt spid="190"/>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91"/>
                                        </p:tgtEl>
                                        <p:attrNameLst>
                                          <p:attrName>style.visibility</p:attrName>
                                        </p:attrNameLst>
                                      </p:cBhvr>
                                      <p:to>
                                        <p:strVal val="visible"/>
                                      </p:to>
                                    </p:set>
                                    <p:animEffect transition="in" filter="fade">
                                      <p:cBhvr>
                                        <p:cTn id="153" dur="500"/>
                                        <p:tgtEl>
                                          <p:spTgt spid="19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92"/>
                                        </p:tgtEl>
                                        <p:attrNameLst>
                                          <p:attrName>style.visibility</p:attrName>
                                        </p:attrNameLst>
                                      </p:cBhvr>
                                      <p:to>
                                        <p:strVal val="visible"/>
                                      </p:to>
                                    </p:set>
                                    <p:animEffect transition="in" filter="fade">
                                      <p:cBhvr>
                                        <p:cTn id="156" dur="500"/>
                                        <p:tgtEl>
                                          <p:spTgt spid="192"/>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193"/>
                                        </p:tgtEl>
                                        <p:attrNameLst>
                                          <p:attrName>style.visibility</p:attrName>
                                        </p:attrNameLst>
                                      </p:cBhvr>
                                      <p:to>
                                        <p:strVal val="visible"/>
                                      </p:to>
                                    </p:set>
                                    <p:animEffect transition="in" filter="fade">
                                      <p:cBhvr>
                                        <p:cTn id="159" dur="500"/>
                                        <p:tgtEl>
                                          <p:spTgt spid="19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195"/>
                                        </p:tgtEl>
                                        <p:attrNameLst>
                                          <p:attrName>style.visibility</p:attrName>
                                        </p:attrNameLst>
                                      </p:cBhvr>
                                      <p:to>
                                        <p:strVal val="visible"/>
                                      </p:to>
                                    </p:set>
                                    <p:animEffect transition="in" filter="fade">
                                      <p:cBhvr>
                                        <p:cTn id="162" dur="500"/>
                                        <p:tgtEl>
                                          <p:spTgt spid="195"/>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96"/>
                                        </p:tgtEl>
                                        <p:attrNameLst>
                                          <p:attrName>style.visibility</p:attrName>
                                        </p:attrNameLst>
                                      </p:cBhvr>
                                      <p:to>
                                        <p:strVal val="visible"/>
                                      </p:to>
                                    </p:set>
                                    <p:animEffect transition="in" filter="fade">
                                      <p:cBhvr>
                                        <p:cTn id="165"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p:bldP spid="163" grpId="0"/>
      <p:bldP spid="164" grpId="0"/>
      <p:bldP spid="165" grpId="0"/>
      <p:bldP spid="166" grpId="0" animBg="1"/>
      <p:bldP spid="167" grpId="0"/>
      <p:bldP spid="168" grpId="0"/>
      <p:bldP spid="169" grpId="0"/>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p:bldP spid="187" grpId="0"/>
      <p:bldP spid="188" grpId="0"/>
      <p:bldP spid="189" grpId="0"/>
      <p:bldP spid="190" grpId="0" animBg="1"/>
      <p:bldP spid="191" grpId="0"/>
      <p:bldP spid="192" grpId="0"/>
      <p:bldP spid="193" grpId="0"/>
      <p:bldP spid="194" grpId="0"/>
      <p:bldP spid="195" grpId="0"/>
      <p:bldP spid="196" grpId="0" animBg="1"/>
    </p:bldLst>
  </p:timing>
</p:sld>
</file>

<file path=ppt/theme/theme1.xml><?xml version="1.0" encoding="utf-8"?>
<a:theme xmlns:a="http://schemas.openxmlformats.org/drawingml/2006/main" name="第一PPT，www.1ppt.com ">
  <a:themeElements>
    <a:clrScheme name="1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763</Words>
  <Application>Microsoft Office PowerPoint</Application>
  <PresentationFormat>全屏显示(16:9)</PresentationFormat>
  <Paragraphs>182</Paragraphs>
  <Slides>18</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0" baseType="lpstr">
      <vt:lpstr>Arial Unicode MS</vt:lpstr>
      <vt:lpstr>DIN-BoldItalic</vt:lpstr>
      <vt:lpstr>等线</vt:lpstr>
      <vt:lpstr>华文中宋</vt:lpstr>
      <vt:lpstr>宋体</vt:lpstr>
      <vt:lpstr>微软雅黑</vt:lpstr>
      <vt:lpstr>Arial</vt:lpstr>
      <vt:lpstr>Calibri</vt:lpstr>
      <vt:lpstr>Calibri Light</vt:lpstr>
      <vt:lpstr>Cambria Math</vt:lpstr>
      <vt:lpstr>第一PPT，www.1ppt.com </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cp:lastModifiedBy>FuSichao</cp:lastModifiedBy>
  <cp:revision>98</cp:revision>
  <dcterms:created xsi:type="dcterms:W3CDTF">2015-07-27T12:22:00Z</dcterms:created>
  <dcterms:modified xsi:type="dcterms:W3CDTF">2019-04-25T12:51:42Z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