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  <p:sldId id="260" r:id="rId10"/>
    <p:sldId id="266" r:id="rId11"/>
    <p:sldId id="268" r:id="rId12"/>
    <p:sldId id="269" r:id="rId13"/>
    <p:sldId id="261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7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0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7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1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8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2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1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38D5-7738-4004-A199-C30C45487A8E}" type="datetimeFigureOut">
              <a:rPr lang="zh-CN" altLang="en-US" smtClean="0"/>
              <a:t>2019/4/25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AA4C-D2F6-4CC4-992B-DCFC81C8FB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9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2764" y="1695569"/>
            <a:ext cx="9835487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基于非负矩阵分解网络的</a:t>
            </a:r>
            <a:r>
              <a:rPr lang="zh-CN" altLang="en-US" dirty="0" smtClean="0"/>
              <a:t>图像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特征提取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761863" y="4311722"/>
            <a:ext cx="2206388" cy="139304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  						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陈大磊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3.SNMFNET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第一层：</a:t>
                </a:r>
                <a:r>
                  <a:rPr lang="zh-CN" altLang="en-US" sz="2000" dirty="0"/>
                  <a:t>对于每个像素，我们都在其周围进行一次</a:t>
                </a:r>
                <a:r>
                  <a:rPr lang="en-US" altLang="zh-CN" sz="2000" dirty="0"/>
                  <a:t>k1k2</a:t>
                </a:r>
                <a:r>
                  <a:rPr lang="zh-CN" altLang="en-US" sz="2000" dirty="0"/>
                  <a:t>的块采样（这里采样时逐个像素进行的，因此是完全的覆盖式采样），然后收集所有的采样块，进行级联，作为第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张图片的</a:t>
                </a:r>
                <a:r>
                  <a:rPr lang="zh-CN" altLang="en-US" sz="2000" dirty="0" smtClean="0"/>
                  <a:t>表示：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 </a:t>
                </a:r>
                <a:r>
                  <a:rPr lang="zh-CN" altLang="en-US" sz="2000" dirty="0" smtClean="0"/>
                  <a:t>其中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对</a:t>
                </a:r>
                <a:r>
                  <a:rPr lang="zh-CN" altLang="en-US" sz="2000" dirty="0"/>
                  <a:t>采样块均值化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sz="2000" dirty="0"/>
                  <a:t>然后对训练集中的其他图片也做相同处理，最终得到处理后的训练样本矩阵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en-US" altLang="zh-CN" sz="2200" dirty="0" smtClean="0"/>
                  <a:t>SNMF</a:t>
                </a:r>
                <a:r>
                  <a:rPr lang="zh-CN" altLang="en-US" sz="2200" dirty="0" smtClean="0"/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200" dirty="0" smtClean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0515600" cy="4351338"/>
              </a:xfrm>
              <a:blipFill>
                <a:blip r:embed="rId2"/>
                <a:stretch>
                  <a:fillRect l="-580" t="-140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276" y="1837661"/>
            <a:ext cx="3786051" cy="6392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968" y="2836136"/>
            <a:ext cx="3133047" cy="3902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402" y="3630566"/>
            <a:ext cx="2592059" cy="341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747" y="4393092"/>
            <a:ext cx="3531268" cy="4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3.SNMFNET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第二层：映射</a:t>
                </a:r>
                <a:r>
                  <a:rPr lang="zh-CN" altLang="en-US" sz="2000" dirty="0"/>
                  <a:t>过程与第一层的映射机制基本</a:t>
                </a:r>
                <a:r>
                  <a:rPr lang="zh-CN" altLang="en-US" sz="2000" dirty="0" smtClean="0"/>
                  <a:t>相同，对第</a:t>
                </a:r>
                <a:r>
                  <a:rPr lang="zh-CN" altLang="en-US" sz="2000" dirty="0"/>
                  <a:t>一</a:t>
                </a:r>
                <a:r>
                  <a:rPr lang="zh-CN" altLang="en-US" sz="2000" dirty="0" smtClean="0"/>
                  <a:t>层的第</a:t>
                </a:r>
                <a:r>
                  <a:rPr lang="en-US" altLang="zh-CN" sz="2000" dirty="0" err="1" smtClean="0"/>
                  <a:t>i</a:t>
                </a:r>
                <a:r>
                  <a:rPr lang="zh-CN" altLang="en-US" sz="2000" dirty="0" smtClean="0"/>
                  <a:t>张图片进行</a:t>
                </a:r>
                <a:r>
                  <a:rPr lang="zh-CN" altLang="en-US" sz="2000" dirty="0"/>
                  <a:t>如下</a:t>
                </a:r>
                <a:r>
                  <a:rPr lang="zh-CN" altLang="en-US" sz="2000" dirty="0" smtClean="0"/>
                  <a:t>处理：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在这里，                      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dirty="0" smtClean="0"/>
                  <a:t>中有</a:t>
                </a:r>
                <a:r>
                  <a:rPr lang="en-US" altLang="zh-CN" sz="2200" dirty="0" smtClean="0"/>
                  <a:t>k</a:t>
                </a:r>
                <a:r>
                  <a:rPr lang="zh-CN" altLang="en-US" sz="2200" dirty="0" smtClean="0"/>
                  <a:t>个       向量，每个向量重构成            生成新的图像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zh-CN" altLang="en-US" sz="2200" dirty="0" smtClean="0"/>
                  <a:t>再</a:t>
                </a:r>
                <a:r>
                  <a:rPr lang="zh-CN" altLang="en-US" sz="2200" dirty="0" smtClean="0">
                    <a:latin typeface="+mn-ea"/>
                  </a:rPr>
                  <a:t>对新生成的图像进行</a:t>
                </a:r>
                <a:r>
                  <a:rPr lang="en-US" altLang="zh-CN" sz="2200" dirty="0" smtClean="0">
                    <a:latin typeface="+mn-ea"/>
                  </a:rPr>
                  <a:t>SNMF</a:t>
                </a:r>
                <a:r>
                  <a:rPr lang="zh-CN" altLang="en-US" sz="2200" dirty="0" smtClean="0">
                    <a:latin typeface="+mn-ea"/>
                  </a:rPr>
                  <a:t>算法。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 smtClean="0">
                    <a:latin typeface="+mn-ea"/>
                  </a:rPr>
                  <a:t>第三</a:t>
                </a:r>
                <a:r>
                  <a:rPr lang="zh-CN" altLang="en-US" sz="2200" dirty="0">
                    <a:latin typeface="+mn-ea"/>
                  </a:rPr>
                  <a:t>层：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 smtClean="0">
                    <a:latin typeface="+mn-ea"/>
                  </a:rPr>
                  <a:t>对</a:t>
                </a:r>
                <a:r>
                  <a:rPr lang="zh-CN" altLang="en-US" sz="2200" dirty="0">
                    <a:latin typeface="+mn-ea"/>
                  </a:rPr>
                  <a:t>第二层的每个输出矩阵进行二进制处理，得到的结果只有</a:t>
                </a:r>
                <a:r>
                  <a:rPr lang="en-US" altLang="zh-CN" sz="2200" dirty="0">
                    <a:latin typeface="+mn-ea"/>
                  </a:rPr>
                  <a:t>1</a:t>
                </a:r>
                <a:r>
                  <a:rPr lang="zh-CN" altLang="en-US" sz="2200" dirty="0">
                    <a:latin typeface="+mn-ea"/>
                  </a:rPr>
                  <a:t>和</a:t>
                </a:r>
                <a:r>
                  <a:rPr lang="en-US" altLang="zh-CN" sz="2200" dirty="0">
                    <a:latin typeface="+mn-ea"/>
                  </a:rPr>
                  <a:t>0</a:t>
                </a:r>
                <a:r>
                  <a:rPr lang="zh-CN" altLang="en-US" sz="2200" dirty="0">
                    <a:latin typeface="+mn-ea"/>
                  </a:rPr>
                  <a:t>。</a:t>
                </a:r>
                <a:endParaRPr lang="en-US" altLang="zh-CN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>
                    <a:latin typeface="+mn-ea"/>
                  </a:rPr>
                  <a:t>然后将其二进制</a:t>
                </a:r>
                <a:r>
                  <a:rPr lang="zh-CN" altLang="en-US" sz="2200" dirty="0" smtClean="0">
                    <a:latin typeface="+mn-ea"/>
                  </a:rPr>
                  <a:t>化哈希编码。</a:t>
                </a:r>
                <a:r>
                  <a:rPr lang="zh-CN" altLang="en-US" sz="2200" dirty="0">
                    <a:latin typeface="+mn-ea"/>
                  </a:rPr>
                  <a:t>对于第二层的每个输出矩阵，将其划分为</a:t>
                </a:r>
                <a:r>
                  <a:rPr lang="en-US" altLang="zh-CN" sz="2200" dirty="0">
                    <a:latin typeface="+mn-ea"/>
                  </a:rPr>
                  <a:t>B</a:t>
                </a:r>
                <a:r>
                  <a:rPr lang="zh-CN" altLang="en-US" sz="2200" dirty="0">
                    <a:latin typeface="+mn-ea"/>
                  </a:rPr>
                  <a:t>块</a:t>
                </a:r>
                <a:r>
                  <a:rPr lang="zh-CN" altLang="en-US" sz="2200" dirty="0" smtClean="0">
                    <a:latin typeface="+mn-ea"/>
                  </a:rPr>
                  <a:t>，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200" dirty="0" smtClean="0">
                    <a:latin typeface="+mn-ea"/>
                  </a:rPr>
                  <a:t>计算</a:t>
                </a:r>
                <a:r>
                  <a:rPr lang="zh-CN" altLang="en-US" sz="2200" dirty="0">
                    <a:latin typeface="+mn-ea"/>
                  </a:rPr>
                  <a:t>每个块的直方图信息，然后将每个块的直方图特征级联，最终得到代表第</a:t>
                </a:r>
                <a:r>
                  <a:rPr lang="en-US" altLang="zh-CN" sz="2200" dirty="0" err="1">
                    <a:latin typeface="+mn-ea"/>
                  </a:rPr>
                  <a:t>i</a:t>
                </a:r>
                <a:r>
                  <a:rPr lang="zh-CN" altLang="en-US" sz="2200" dirty="0">
                    <a:latin typeface="+mn-ea"/>
                  </a:rPr>
                  <a:t>个图像的块扩展直方图特征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0515600" cy="4351338"/>
              </a:xfrm>
              <a:blipFill>
                <a:blip r:embed="rId2"/>
                <a:stretch>
                  <a:fillRect l="-754" t="-140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79" y="1688714"/>
            <a:ext cx="2307996" cy="3409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824" y="2059502"/>
            <a:ext cx="1653588" cy="3963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647" y="2173359"/>
            <a:ext cx="495199" cy="254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875" y="2173360"/>
            <a:ext cx="804070" cy="2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3.SNMFNET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>
                <a:latin typeface="+mn-ea"/>
              </a:rPr>
              <a:t>程序运行结果：</a:t>
            </a:r>
            <a:endParaRPr lang="en-US" altLang="zh-CN" sz="2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2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87" y="1269242"/>
            <a:ext cx="74866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后续改进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356"/>
            <a:ext cx="10515600" cy="49896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再生核希尔伯特空间非负矩阵分解网络</a:t>
            </a: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的非负矩阵分解网络是在欧式空间中完成的，这种线性拟合关系虽然有效地发掘了数据内部潜在的线性结构性质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，但是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对于复杂的图像数据，该方法无法有效地发掘图像特征内部非线性结构与性质。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非负矩阵分解网络扩展至再生核希尔伯特空间，完成再生核空间基于非负矩阵分解网络的图像特征提取。</a:t>
            </a:r>
          </a:p>
        </p:txBody>
      </p:sp>
    </p:spTree>
    <p:extLst>
      <p:ext uri="{BB962C8B-B14F-4D97-AF65-F5344CB8AC3E}">
        <p14:creationId xmlns:p14="http://schemas.microsoft.com/office/powerpoint/2010/main" val="21498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endParaRPr lang="en-US" altLang="zh-CN" sz="4000" dirty="0"/>
          </a:p>
          <a:p>
            <a:pPr marL="0" indent="0" algn="ctr">
              <a:buNone/>
            </a:pPr>
            <a:r>
              <a:rPr lang="zh-CN" altLang="en-US" sz="4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154413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en-US" altLang="zh-CN" sz="4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简要介绍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SNMF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SNMFNET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后续改进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50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3919" cy="685753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简要介绍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32" y="1255594"/>
            <a:ext cx="10515600" cy="512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PCANET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一个使用正交因子分解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形式学习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滤波器组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在图像分类任务中表现出较好的性能。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只考虑图像块的统计量，没有考虑基于部分的矩阵分解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即非负矩阵分解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半非负矩阵因子分解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(SNMF)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算法代替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算法，构成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SNMFNET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。首先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SNMF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，该算法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范数正则化器约束基向量来代替基矩阵上的非负约束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。其次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，介绍了利用非正交矩阵分解算法代替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PCANET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等正交矩阵分解算法的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SNMFNET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1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2.SNMF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NMF</a:t>
            </a:r>
            <a:r>
              <a:rPr lang="zh-CN" altLang="en-US" dirty="0"/>
              <a:t>算法：非负矩阵分解算法。</a:t>
            </a:r>
          </a:p>
          <a:p>
            <a:pPr marL="0" indent="0">
              <a:buNone/>
            </a:pPr>
            <a:r>
              <a:rPr lang="zh-CN" altLang="en-US" dirty="0" smtClean="0"/>
              <a:t>目标：将</a:t>
            </a:r>
            <a:r>
              <a:rPr lang="zh-CN" altLang="en-US" dirty="0"/>
              <a:t>一个大矩阵分解成两个稍小的矩阵（利用矩阵的乘法）。</a:t>
            </a:r>
          </a:p>
          <a:p>
            <a:pPr marL="0" indent="0">
              <a:buNone/>
            </a:pPr>
            <a:r>
              <a:rPr lang="zh-CN" altLang="en-US" dirty="0"/>
              <a:t>要求：待分解矩阵不能有负值。因为负值对于数据是无效的。</a:t>
            </a:r>
          </a:p>
          <a:p>
            <a:pPr marL="0" indent="0">
              <a:buNone/>
            </a:pPr>
            <a:r>
              <a:rPr lang="zh-CN" altLang="en-US" dirty="0"/>
              <a:t>方法：</a:t>
            </a:r>
          </a:p>
          <a:p>
            <a:pPr marL="0" indent="0">
              <a:buNone/>
            </a:pPr>
            <a:r>
              <a:rPr lang="zh-CN" altLang="en-US" dirty="0" smtClean="0"/>
              <a:t>假定</a:t>
            </a:r>
            <a:r>
              <a:rPr lang="zh-CN" altLang="en-US" dirty="0"/>
              <a:t>有一</a:t>
            </a:r>
            <a:r>
              <a:rPr lang="zh-CN" altLang="en-US" dirty="0" smtClean="0"/>
              <a:t>个数据</a:t>
            </a:r>
            <a:r>
              <a:rPr lang="zh-CN" altLang="en-US" dirty="0"/>
              <a:t>矩阵</a:t>
            </a:r>
            <a:r>
              <a:rPr lang="en-US" altLang="zh-CN" dirty="0"/>
              <a:t>V</a:t>
            </a:r>
            <a:r>
              <a:rPr lang="zh-CN" altLang="en-US" dirty="0"/>
              <a:t>，目标是将其分解成两个非负矩阵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H</a:t>
            </a:r>
            <a:r>
              <a:rPr lang="zh-CN" altLang="en-US" dirty="0"/>
              <a:t>相乘的形式。</a:t>
            </a:r>
          </a:p>
          <a:p>
            <a:pPr marL="0" indent="0">
              <a:buNone/>
            </a:pPr>
            <a:r>
              <a:rPr lang="en-US" altLang="zh-CN" dirty="0" smtClean="0"/>
              <a:t> X </a:t>
            </a:r>
            <a:r>
              <a:rPr lang="en-US" altLang="zh-CN" dirty="0"/>
              <a:t>= W * H 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W</a:t>
            </a:r>
            <a:r>
              <a:rPr lang="zh-CN" altLang="en-US" dirty="0"/>
              <a:t>称为权重系数矩阵，而</a:t>
            </a:r>
            <a:r>
              <a:rPr lang="en-US" altLang="zh-CN" dirty="0"/>
              <a:t>H</a:t>
            </a:r>
            <a:r>
              <a:rPr lang="zh-CN" altLang="en-US" dirty="0"/>
              <a:t>则为</a:t>
            </a:r>
            <a:r>
              <a:rPr lang="zh-CN" altLang="en-US" dirty="0" smtClean="0"/>
              <a:t>特征向量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22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2.SNMF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6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目标函数：</a:t>
            </a:r>
            <a:r>
              <a:rPr lang="en-US" altLang="zh-CN" dirty="0" smtClean="0">
                <a:latin typeface="+mn-ea"/>
              </a:rPr>
              <a:t>X = W*H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X:m×n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W:m×l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 H:l×n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780" y="1728765"/>
            <a:ext cx="4839268" cy="134198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012442" y="2306472"/>
            <a:ext cx="111911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6537278" y="3070746"/>
            <a:ext cx="573206" cy="75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01" y="3998994"/>
            <a:ext cx="8443299" cy="16341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50659" y="1483001"/>
            <a:ext cx="254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NMF</a:t>
            </a:r>
            <a:r>
              <a:rPr lang="zh-CN" altLang="en-US" sz="2800" dirty="0" smtClean="0">
                <a:latin typeface="+mn-ea"/>
              </a:rPr>
              <a:t>：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2868" y="3823873"/>
            <a:ext cx="213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SNMF</a:t>
            </a:r>
            <a:r>
              <a:rPr lang="zh-CN" altLang="en-US" sz="2800" dirty="0" smtClean="0">
                <a:latin typeface="+mn-ea"/>
              </a:rPr>
              <a:t>：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5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89046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2.SNMF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推导：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r="-265" b="12450"/>
          <a:stretch/>
        </p:blipFill>
        <p:spPr>
          <a:xfrm>
            <a:off x="3590925" y="105818"/>
            <a:ext cx="5654242" cy="67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89046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2.SNMF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求得</a:t>
            </a:r>
            <a:r>
              <a:rPr lang="en-US" altLang="zh-CN" dirty="0" smtClean="0"/>
              <a:t>SNMF</a:t>
            </a:r>
            <a:r>
              <a:rPr lang="zh-CN" altLang="en-US" dirty="0" smtClean="0"/>
              <a:t>的解：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27" y="1506630"/>
            <a:ext cx="7138953" cy="1510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64" y="3138602"/>
            <a:ext cx="7364881" cy="16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5818"/>
            <a:ext cx="10515600" cy="890469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2.SNMF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SNMF</a:t>
            </a:r>
            <a:r>
              <a:rPr lang="zh-CN" altLang="en-US" sz="1800" dirty="0" smtClean="0"/>
              <a:t>部分程序及结果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7530"/>
            <a:ext cx="5428571" cy="4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71" y="1791221"/>
            <a:ext cx="4714286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3.SNMFNET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主要步骤：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46" y="1024638"/>
            <a:ext cx="6588443" cy="50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459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Cambria Math</vt:lpstr>
      <vt:lpstr>Office 主题​​</vt:lpstr>
      <vt:lpstr>基于非负矩阵分解网络的图像 特征提取 </vt:lpstr>
      <vt:lpstr>PowerPoint 演示文稿</vt:lpstr>
      <vt:lpstr>1.简要介绍</vt:lpstr>
      <vt:lpstr>2.SNMF算法</vt:lpstr>
      <vt:lpstr>2.SNMF算法</vt:lpstr>
      <vt:lpstr>2.SNMF算法</vt:lpstr>
      <vt:lpstr>2.SNMF算法</vt:lpstr>
      <vt:lpstr>2.SNMF算法</vt:lpstr>
      <vt:lpstr>3.SNMFNET</vt:lpstr>
      <vt:lpstr>3.SNMFNET</vt:lpstr>
      <vt:lpstr>3.SNMFNET</vt:lpstr>
      <vt:lpstr>3.SNMFNET</vt:lpstr>
      <vt:lpstr>4.后续改进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26</cp:revision>
  <dcterms:created xsi:type="dcterms:W3CDTF">2019-04-16T12:09:49Z</dcterms:created>
  <dcterms:modified xsi:type="dcterms:W3CDTF">2019-04-25T01:31:09Z</dcterms:modified>
</cp:coreProperties>
</file>