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2" r:id="rId3"/>
    <p:sldId id="256" r:id="rId4"/>
    <p:sldId id="261" r:id="rId5"/>
    <p:sldId id="267" r:id="rId6"/>
    <p:sldId id="271" r:id="rId7"/>
    <p:sldId id="272" r:id="rId8"/>
    <p:sldId id="268" r:id="rId9"/>
    <p:sldId id="273" r:id="rId10"/>
    <p:sldId id="276" r:id="rId11"/>
    <p:sldId id="274" r:id="rId12"/>
    <p:sldId id="277" r:id="rId13"/>
    <p:sldId id="275" r:id="rId14"/>
    <p:sldId id="25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62" autoAdjust="0"/>
  </p:normalViewPr>
  <p:slideViewPr>
    <p:cSldViewPr snapToGrid="0">
      <p:cViewPr varScale="1">
        <p:scale>
          <a:sx n="47" d="100"/>
          <a:sy n="47" d="100"/>
        </p:scale>
        <p:origin x="76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73B70-AFF9-4009-BB2A-66171ED404BF}"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24CC2-7F61-4562-9F30-76EA455DCF98}" type="slidenum">
              <a:rPr lang="zh-CN" altLang="en-US" smtClean="0"/>
              <a:t>‹#›</a:t>
            </a:fld>
            <a:endParaRPr lang="zh-CN" altLang="en-US"/>
          </a:p>
        </p:txBody>
      </p:sp>
    </p:spTree>
    <p:extLst>
      <p:ext uri="{BB962C8B-B14F-4D97-AF65-F5344CB8AC3E}">
        <p14:creationId xmlns:p14="http://schemas.microsoft.com/office/powerpoint/2010/main" val="426080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我今天汇报的内容是关于低维空间下的一些</a:t>
            </a:r>
            <a:r>
              <a:rPr lang="zh-CN" altLang="en-US" sz="1200" b="0" i="0" kern="1200" dirty="0">
                <a:solidFill>
                  <a:schemeClr val="tx1"/>
                </a:solidFill>
                <a:effectLst/>
                <a:latin typeface="+mn-lt"/>
                <a:ea typeface="+mn-ea"/>
                <a:cs typeface="+mn-cs"/>
              </a:rPr>
              <a:t>保留投影算法，以及后续可能做的工作。</a:t>
            </a:r>
          </a:p>
          <a:p>
            <a:endParaRPr lang="zh-CN" altLang="en-US" dirty="0"/>
          </a:p>
        </p:txBody>
      </p:sp>
      <p:sp>
        <p:nvSpPr>
          <p:cNvPr id="4" name="灯片编号占位符 3"/>
          <p:cNvSpPr>
            <a:spLocks noGrp="1"/>
          </p:cNvSpPr>
          <p:nvPr>
            <p:ph type="sldNum" sz="quarter" idx="10"/>
          </p:nvPr>
        </p:nvSpPr>
        <p:spPr/>
        <p:txBody>
          <a:bodyPr/>
          <a:lstStyle/>
          <a:p>
            <a:fld id="{5072DDB7-492C-491F-94E5-57C9E15EA321}" type="slidenum">
              <a:rPr lang="zh-CN" altLang="en-US" smtClean="0"/>
              <a:t>1</a:t>
            </a:fld>
            <a:endParaRPr lang="zh-CN" altLang="en-US"/>
          </a:p>
        </p:txBody>
      </p:sp>
    </p:spTree>
    <p:extLst>
      <p:ext uri="{BB962C8B-B14F-4D97-AF65-F5344CB8AC3E}">
        <p14:creationId xmlns:p14="http://schemas.microsoft.com/office/powerpoint/2010/main" val="225961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而与稀疏性相类似的，低秩也是数据十分重要的特性。</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在实际应用中，数据总是被噪声破坏。 但是，之前的这些降维方法对数据中的噪声和错误非常敏感。</a:t>
            </a:r>
          </a:p>
          <a:p>
            <a:r>
              <a:rPr lang="zh-CN" altLang="en-US" sz="1200" kern="1200" dirty="0">
                <a:solidFill>
                  <a:schemeClr val="tx1"/>
                </a:solidFill>
                <a:latin typeface="+mn-lt"/>
                <a:ea typeface="+mn-ea"/>
                <a:cs typeface="+mn-cs"/>
              </a:rPr>
              <a:t>其次这些方法仅捕获数据的局部结构，而忽略全局结构，没有从整体上去考虑数据间的关系。</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低秩表示（</a:t>
            </a:r>
            <a:r>
              <a:rPr lang="en-US" altLang="zh-CN" sz="1200" kern="1200" dirty="0">
                <a:solidFill>
                  <a:schemeClr val="tx1"/>
                </a:solidFill>
                <a:latin typeface="+mn-lt"/>
                <a:ea typeface="+mn-ea"/>
                <a:cs typeface="+mn-cs"/>
              </a:rPr>
              <a:t>LRR</a:t>
            </a:r>
            <a:r>
              <a:rPr lang="zh-CN" altLang="en-US" sz="1200" kern="1200" dirty="0">
                <a:solidFill>
                  <a:schemeClr val="tx1"/>
                </a:solidFill>
                <a:latin typeface="+mn-lt"/>
                <a:ea typeface="+mn-ea"/>
                <a:cs typeface="+mn-cs"/>
              </a:rPr>
              <a:t>）方法因其对噪声、损坏数据的鲁棒性而受到关注。通过对从子空间提取的数据进行分段，可以更好地捕获数据的全局结构。并且通过对噪声矩阵的稀疏约束，来减少噪声的干扰。</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结合这些性质，作者提出了低秩保留投影算法。低秩表示算法也是自我表示方法的一种，它将数据矩阵本身分解为数据本身以及系数矩阵的乘积再加上稀疏噪声矩阵的和的形式。</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它的具体形式如下所示。与之前的在形式上是相类似的。</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LRPP</a:t>
            </a:r>
            <a:r>
              <a:rPr lang="zh-CN" altLang="en-US" sz="1200" kern="1200" dirty="0">
                <a:solidFill>
                  <a:schemeClr val="tx1"/>
                </a:solidFill>
                <a:latin typeface="+mn-lt"/>
                <a:ea typeface="+mn-ea"/>
                <a:cs typeface="+mn-cs"/>
              </a:rPr>
              <a:t>利用局部保留的投影，稀疏性和高维数据的低秩来构建图形。通过引入了低等级属性，以保持数据的全局结构。并且减弱了投影子空间中噪声的干扰。</a:t>
            </a:r>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CCA24CC2-7F61-4562-9F30-76EA455DCF98}" type="slidenum">
              <a:rPr lang="zh-CN" altLang="en-US" smtClean="0"/>
              <a:t>10</a:t>
            </a:fld>
            <a:endParaRPr lang="zh-CN" altLang="en-US"/>
          </a:p>
        </p:txBody>
      </p:sp>
    </p:spTree>
    <p:extLst>
      <p:ext uri="{BB962C8B-B14F-4D97-AF65-F5344CB8AC3E}">
        <p14:creationId xmlns:p14="http://schemas.microsoft.com/office/powerpoint/2010/main" val="471619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这里是一些实验结果。是在认为引入噪声的真实数据集上进行实验的。我们可看到低秩模型对于噪声的鲁棒性是最好的。</a:t>
            </a:r>
          </a:p>
        </p:txBody>
      </p:sp>
      <p:sp>
        <p:nvSpPr>
          <p:cNvPr id="4" name="灯片编号占位符 3"/>
          <p:cNvSpPr>
            <a:spLocks noGrp="1"/>
          </p:cNvSpPr>
          <p:nvPr>
            <p:ph type="sldNum" sz="quarter" idx="5"/>
          </p:nvPr>
        </p:nvSpPr>
        <p:spPr/>
        <p:txBody>
          <a:bodyPr/>
          <a:lstStyle/>
          <a:p>
            <a:fld id="{CCA24CC2-7F61-4562-9F30-76EA455DCF98}" type="slidenum">
              <a:rPr lang="zh-CN" altLang="en-US" smtClean="0"/>
              <a:t>11</a:t>
            </a:fld>
            <a:endParaRPr lang="zh-CN" altLang="en-US"/>
          </a:p>
        </p:txBody>
      </p:sp>
    </p:spTree>
    <p:extLst>
      <p:ext uri="{BB962C8B-B14F-4D97-AF65-F5344CB8AC3E}">
        <p14:creationId xmlns:p14="http://schemas.microsoft.com/office/powerpoint/2010/main" val="223547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根据这些内容，我们想要将低维空间下的保留投影思想引入到之前的潜在低秩表示算法中。将投影矩阵作为共享子空间对观察到的数据和隐藏数据同时使用。共享子空间的引入，可以</a:t>
            </a:r>
            <a:r>
              <a:rPr lang="zh-CN" altLang="en-US" b="0" dirty="0">
                <a:latin typeface="黑体" panose="02010609060101010101" pitchFamily="49" charset="-122"/>
                <a:ea typeface="黑体" panose="02010609060101010101" pitchFamily="49" charset="-122"/>
              </a:rPr>
              <a:t>将从观察到的数据中学到的</a:t>
            </a:r>
            <a:r>
              <a:rPr lang="zh-CN" altLang="en-US" b="0" dirty="0">
                <a:solidFill>
                  <a:srgbClr val="FF0000"/>
                </a:solidFill>
                <a:latin typeface="黑体" panose="02010609060101010101" pitchFamily="49" charset="-122"/>
                <a:ea typeface="黑体" panose="02010609060101010101" pitchFamily="49" charset="-122"/>
              </a:rPr>
              <a:t>知识转移</a:t>
            </a:r>
            <a:r>
              <a:rPr lang="zh-CN" altLang="en-US" b="0" dirty="0">
                <a:latin typeface="黑体" panose="02010609060101010101" pitchFamily="49" charset="-122"/>
                <a:ea typeface="黑体" panose="02010609060101010101" pitchFamily="49" charset="-122"/>
              </a:rPr>
              <a:t>到隐藏数据中，从而使隐藏效果更加真实有效。而低维</a:t>
            </a:r>
            <a:r>
              <a:rPr lang="zh-CN" altLang="en-US" dirty="0"/>
              <a:t>保留投影的存在，也可以使得模型在进行特征提取的过程中进行降维运算，去除冗余信息。此外，在模型的求解过程中，降维算法的加入可以降低模型计算的复杂度，减少模型运行时间。</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12</a:t>
            </a:fld>
            <a:endParaRPr lang="zh-CN" altLang="en-US"/>
          </a:p>
        </p:txBody>
      </p:sp>
    </p:spTree>
    <p:extLst>
      <p:ext uri="{BB962C8B-B14F-4D97-AF65-F5344CB8AC3E}">
        <p14:creationId xmlns:p14="http://schemas.microsoft.com/office/powerpoint/2010/main" val="220438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又以下三个想法。第一是利用最简单的线性降维主成分分析，通过对观察数据进行主成分分析，得到投影矩阵后对所有数据进行投影。还可以引入流形学习来对投影矩阵进行约束。从而使得投影矩阵更真实有效。</a:t>
            </a:r>
            <a:endParaRPr lang="en-US" altLang="zh-CN" dirty="0"/>
          </a:p>
          <a:p>
            <a:r>
              <a:rPr lang="zh-CN" altLang="en-US" dirty="0"/>
              <a:t>而是借助刚刚提到的局部保留投影、邻域保留投影、稀疏、低秩保留投影，来对数据进行降维运算。</a:t>
            </a:r>
            <a:endParaRPr lang="en-US" altLang="zh-CN" dirty="0"/>
          </a:p>
          <a:p>
            <a:r>
              <a:rPr lang="zh-CN" altLang="en-US" dirty="0"/>
              <a:t>三是在进行投影的过程中，将提取到的显著性特征代替原始数据进行保留投影算法的运行。然后再反作用在低秩模型上，从而形成一种交互的状态。</a:t>
            </a:r>
          </a:p>
        </p:txBody>
      </p:sp>
      <p:sp>
        <p:nvSpPr>
          <p:cNvPr id="4" name="灯片编号占位符 3"/>
          <p:cNvSpPr>
            <a:spLocks noGrp="1"/>
          </p:cNvSpPr>
          <p:nvPr>
            <p:ph type="sldNum" sz="quarter" idx="5"/>
          </p:nvPr>
        </p:nvSpPr>
        <p:spPr/>
        <p:txBody>
          <a:bodyPr/>
          <a:lstStyle/>
          <a:p>
            <a:fld id="{CCA24CC2-7F61-4562-9F30-76EA455DCF98}" type="slidenum">
              <a:rPr lang="zh-CN" altLang="en-US" smtClean="0"/>
              <a:t>13</a:t>
            </a:fld>
            <a:endParaRPr lang="zh-CN" altLang="en-US"/>
          </a:p>
        </p:txBody>
      </p:sp>
    </p:spTree>
    <p:extLst>
      <p:ext uri="{BB962C8B-B14F-4D97-AF65-F5344CB8AC3E}">
        <p14:creationId xmlns:p14="http://schemas.microsoft.com/office/powerpoint/2010/main" val="2259639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7397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主要从以下六个算法进行一下介绍</a:t>
            </a:r>
          </a:p>
        </p:txBody>
      </p:sp>
      <p:sp>
        <p:nvSpPr>
          <p:cNvPr id="4" name="灯片编号占位符 3"/>
          <p:cNvSpPr>
            <a:spLocks noGrp="1"/>
          </p:cNvSpPr>
          <p:nvPr>
            <p:ph type="sldNum" sz="quarter" idx="5"/>
          </p:nvPr>
        </p:nvSpPr>
        <p:spPr/>
        <p:txBody>
          <a:bodyPr/>
          <a:lstStyle/>
          <a:p>
            <a:fld id="{CCA24CC2-7F61-4562-9F30-76EA455DCF98}" type="slidenum">
              <a:rPr lang="zh-CN" altLang="en-US" smtClean="0"/>
              <a:t>2</a:t>
            </a:fld>
            <a:endParaRPr lang="zh-CN" altLang="en-US"/>
          </a:p>
        </p:txBody>
      </p:sp>
    </p:spTree>
    <p:extLst>
      <p:ext uri="{BB962C8B-B14F-4D97-AF65-F5344CB8AC3E}">
        <p14:creationId xmlns:p14="http://schemas.microsoft.com/office/powerpoint/2010/main" val="428325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rPr>
              <a:t>在许多实际应用中，例如机器学习，数据挖掘，图像处理和模式识别，原始数据始终具有很高的维数。 高维数据需要高存储要求，并且计算量大。 同时，原始的高维数据包含大量的冗余信息。</a:t>
            </a:r>
            <a:endParaRPr lang="en-US" altLang="zh-CN"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rPr>
              <a:t>当样本的数量与样本的维度不合适时，将会</a:t>
            </a:r>
            <a:r>
              <a:rPr lang="zh-CN" altLang="en-US" sz="1200" b="0" i="0" u="none" strike="noStrike" kern="1200" baseline="0" dirty="0">
                <a:solidFill>
                  <a:schemeClr val="tx1"/>
                </a:solidFill>
                <a:latin typeface="+mn-lt"/>
                <a:ea typeface="+mn-ea"/>
                <a:cs typeface="+mn-cs"/>
              </a:rPr>
              <a:t>增加了数据解释和分析的难度，造成数据理解障碍，</a:t>
            </a:r>
            <a:r>
              <a:rPr lang="zh-CN" altLang="en-US" dirty="0">
                <a:latin typeface="宋体" panose="02010600030101010101" pitchFamily="2" charset="-122"/>
                <a:ea typeface="宋体" panose="02010600030101010101" pitchFamily="2" charset="-122"/>
              </a:rPr>
              <a:t>无法通过它们学习有价值的信息。</a:t>
            </a: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rPr>
              <a:t>如果直接执行原始数据，不仅会降低算法的性能，还会导致计算量的急剧增加。</a:t>
            </a:r>
            <a:endParaRPr lang="en-US" altLang="zh-CN"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rPr>
              <a:t>因此，寻找样本的合适维度空间进行降维运算，是机器学习任务重要的一部分。</a:t>
            </a:r>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3</a:t>
            </a:fld>
            <a:endParaRPr lang="zh-CN" altLang="en-US"/>
          </a:p>
        </p:txBody>
      </p:sp>
    </p:spTree>
    <p:extLst>
      <p:ext uri="{BB962C8B-B14F-4D97-AF65-F5344CB8AC3E}">
        <p14:creationId xmlns:p14="http://schemas.microsoft.com/office/powerpoint/2010/main" val="9587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因此，许多的维度降低算法被提出。线性降维方法中经典的如主成分分析、线性判别分析等。</a:t>
            </a:r>
            <a:endParaRPr lang="en-US" altLang="zh-CN" dirty="0"/>
          </a:p>
          <a:p>
            <a:r>
              <a:rPr lang="zh-CN" altLang="en-US" dirty="0"/>
              <a:t>而在非线性方法中，拉普拉斯特征映射、局部线性嵌入都是我们较为常用的方法。</a:t>
            </a:r>
            <a:endParaRPr lang="en-US" altLang="zh-CN" dirty="0"/>
          </a:p>
          <a:p>
            <a:r>
              <a:rPr lang="zh-CN" altLang="en-US" dirty="0"/>
              <a:t>其中，拉普拉斯特征映射，通过假设原始高维空间中的较为接近的点在低维空间中仍然保持这种邻居特性。</a:t>
            </a:r>
            <a:endParaRPr lang="en-US" altLang="zh-CN" dirty="0"/>
          </a:p>
          <a:p>
            <a:r>
              <a:rPr lang="zh-CN" altLang="en-US" dirty="0"/>
              <a:t>通过一个构造的邻接矩阵</a:t>
            </a:r>
            <a:r>
              <a:rPr lang="en-US" altLang="zh-CN" dirty="0"/>
              <a:t>W</a:t>
            </a:r>
            <a:r>
              <a:rPr lang="zh-CN" altLang="en-US" dirty="0"/>
              <a:t>，来约束相近的点，从而得到以下的模型。</a:t>
            </a:r>
            <a:endParaRPr lang="en-US" altLang="zh-CN" dirty="0"/>
          </a:p>
          <a:p>
            <a:r>
              <a:rPr lang="zh-CN" altLang="en-US" dirty="0"/>
              <a:t>拉普拉斯特征映射方法在某些实际情况下是十分有效果的然而，它仅仅定义在训练样本上。当新样本出现时，无法直接进行计算。</a:t>
            </a:r>
          </a:p>
        </p:txBody>
      </p:sp>
      <p:sp>
        <p:nvSpPr>
          <p:cNvPr id="4" name="灯片编号占位符 3"/>
          <p:cNvSpPr>
            <a:spLocks noGrp="1"/>
          </p:cNvSpPr>
          <p:nvPr>
            <p:ph type="sldNum" sz="quarter" idx="5"/>
          </p:nvPr>
        </p:nvSpPr>
        <p:spPr/>
        <p:txBody>
          <a:bodyPr/>
          <a:lstStyle/>
          <a:p>
            <a:fld id="{CCA24CC2-7F61-4562-9F30-76EA455DCF98}" type="slidenum">
              <a:rPr lang="zh-CN" altLang="en-US" smtClean="0"/>
              <a:t>4</a:t>
            </a:fld>
            <a:endParaRPr lang="zh-CN" altLang="en-US"/>
          </a:p>
        </p:txBody>
      </p:sp>
    </p:spTree>
    <p:extLst>
      <p:ext uri="{BB962C8B-B14F-4D97-AF65-F5344CB8AC3E}">
        <p14:creationId xmlns:p14="http://schemas.microsoft.com/office/powerpoint/2010/main" val="3019395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因此为了解决这一问题，并且得到更好的投影效果，局部保留投影算法被提出了。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该算法是在拉普拉斯特征映射的基础上，结合了线性降维算法的概念。</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首先，对于线性降维算法，它的定义如下：给定一个矩阵</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，然后找到映射这些点到低维空间的变换矩阵</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，可以得到</a:t>
            </a:r>
            <a:r>
              <a:rPr lang="en-US" altLang="zh-CN" dirty="0">
                <a:latin typeface="Times New Roman" panose="02020603050405020304" pitchFamily="18" charset="0"/>
                <a:cs typeface="Times New Roman" panose="02020603050405020304" pitchFamily="18" charset="0"/>
              </a:rPr>
              <a:t>Y=AX</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为投影后数据的新表示。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借助这一思想，局部保留投影算法使用图的拉普拉斯算子的概念，然后计算得到将数据点映射到子空间的变换矩阵</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该算法是非线性</a:t>
            </a:r>
            <a:r>
              <a:rPr lang="en-US" altLang="zh-CN" dirty="0">
                <a:latin typeface="Times New Roman" panose="02020603050405020304" pitchFamily="18" charset="0"/>
                <a:cs typeface="Times New Roman" panose="02020603050405020304" pitchFamily="18" charset="0"/>
              </a:rPr>
              <a:t>LE</a:t>
            </a:r>
            <a:r>
              <a:rPr lang="zh-CN" altLang="en-US" dirty="0">
                <a:latin typeface="Times New Roman" panose="02020603050405020304" pitchFamily="18" charset="0"/>
                <a:cs typeface="Times New Roman" panose="02020603050405020304" pitchFamily="18" charset="0"/>
              </a:rPr>
              <a:t>算法的一个线性近似。</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然而它保留了非线性算法的属性，保证了相近样本间的近邻关系。</a:t>
            </a:r>
            <a:endParaRPr lang="en-US" altLang="zh-CN" dirty="0">
              <a:latin typeface="Times New Roman" panose="02020603050405020304" pitchFamily="18" charset="0"/>
              <a:cs typeface="Times New Roman" panose="02020603050405020304" pitchFamily="18" charset="0"/>
            </a:endParaRPr>
          </a:p>
          <a:p>
            <a:r>
              <a:rPr lang="en-US" altLang="zh-CN" sz="1200" kern="1200" dirty="0">
                <a:solidFill>
                  <a:schemeClr val="tx1"/>
                </a:solidFill>
                <a:latin typeface="+mn-lt"/>
                <a:ea typeface="+mn-ea"/>
                <a:cs typeface="+mn-cs"/>
              </a:rPr>
              <a:t>LPP</a:t>
            </a:r>
            <a:r>
              <a:rPr lang="zh-CN" altLang="en-US" sz="1200" kern="1200" dirty="0">
                <a:solidFill>
                  <a:schemeClr val="tx1"/>
                </a:solidFill>
                <a:latin typeface="+mn-lt"/>
                <a:ea typeface="+mn-ea"/>
                <a:cs typeface="+mn-cs"/>
              </a:rPr>
              <a:t>可以将局部性保留投影简单地应用于任何新数据点，以将其定位在缩减的表示空间中，而不是仅针对于训练样本。</a:t>
            </a:r>
          </a:p>
          <a:p>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5</a:t>
            </a:fld>
            <a:endParaRPr lang="zh-CN" altLang="en-US"/>
          </a:p>
        </p:txBody>
      </p:sp>
    </p:spTree>
    <p:extLst>
      <p:ext uri="{BB962C8B-B14F-4D97-AF65-F5344CB8AC3E}">
        <p14:creationId xmlns:p14="http://schemas.microsoft.com/office/powerpoint/2010/main" val="86242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局部线性嵌入也是较常用的一种非线性降维算法。它假设在原始空间中</a:t>
            </a:r>
            <a:r>
              <a:rPr lang="zh-CN" altLang="en-US" sz="1200" b="0" i="0" u="none" strike="noStrike" kern="1200" baseline="0" dirty="0">
                <a:solidFill>
                  <a:schemeClr val="tx1"/>
                </a:solidFill>
                <a:latin typeface="+mn-lt"/>
                <a:ea typeface="+mn-ea"/>
                <a:cs typeface="+mn-cs"/>
              </a:rPr>
              <a:t>每个样本都可以由它周围近邻样本的线性加权进行表示；而在低维空间中，通过保持这种权重参数不变来保持局部邻接结构的一致性。</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它的模型如下所示。其中</a:t>
            </a:r>
            <a:r>
              <a:rPr lang="en-US" altLang="zh-CN" sz="1200" b="0" i="0" u="none" strike="noStrike" kern="1200" baseline="0" dirty="0">
                <a:solidFill>
                  <a:schemeClr val="tx1"/>
                </a:solidFill>
                <a:latin typeface="+mn-lt"/>
                <a:ea typeface="+mn-ea"/>
                <a:cs typeface="+mn-cs"/>
              </a:rPr>
              <a:t>W</a:t>
            </a:r>
            <a:r>
              <a:rPr lang="zh-CN" altLang="en-US" sz="1200" b="0" i="0" u="none" strike="noStrike" kern="1200" baseline="0" dirty="0">
                <a:solidFill>
                  <a:schemeClr val="tx1"/>
                </a:solidFill>
                <a:latin typeface="+mn-lt"/>
                <a:ea typeface="+mn-ea"/>
                <a:cs typeface="+mn-cs"/>
              </a:rPr>
              <a:t>与拉普拉斯不同，这里代表了样本间的权重参数，通过计算进行得到。</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然而，它同样只定义在训练数据上。</a:t>
            </a:r>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6</a:t>
            </a:fld>
            <a:endParaRPr lang="zh-CN" altLang="en-US"/>
          </a:p>
        </p:txBody>
      </p:sp>
    </p:spTree>
    <p:extLst>
      <p:ext uri="{BB962C8B-B14F-4D97-AF65-F5344CB8AC3E}">
        <p14:creationId xmlns:p14="http://schemas.microsoft.com/office/powerpoint/2010/main" val="29583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zh-CN" altLang="en-US" dirty="0">
                <a:latin typeface="Times New Roman" panose="02020603050405020304" pitchFamily="18" charset="0"/>
                <a:cs typeface="Times New Roman" panose="02020603050405020304" pitchFamily="18" charset="0"/>
              </a:rPr>
              <a:t>局部保留投影相同，为了更好的针对新数据，并且更好的利用所得到的样本间的非线性信息，作者提出了</a:t>
            </a:r>
            <a:r>
              <a:rPr lang="zh-CN" altLang="en-US" sz="1200" b="0" i="0" kern="1200" dirty="0">
                <a:solidFill>
                  <a:schemeClr val="tx1"/>
                </a:solidFill>
                <a:effectLst/>
                <a:latin typeface="+mn-lt"/>
                <a:ea typeface="+mn-ea"/>
                <a:cs typeface="+mn-cs"/>
              </a:rPr>
              <a:t>邻域保留投影算法。它同样借助了线性降维的概念，对非线性的局部线性嵌入进行了线性的近似。使得算法在充分利用得到的样本间的信息的同时，能直接对新样本进行作用。</a:t>
            </a:r>
          </a:p>
          <a:p>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7</a:t>
            </a:fld>
            <a:endParaRPr lang="zh-CN" altLang="en-US"/>
          </a:p>
        </p:txBody>
      </p:sp>
    </p:spTree>
    <p:extLst>
      <p:ext uri="{BB962C8B-B14F-4D97-AF65-F5344CB8AC3E}">
        <p14:creationId xmlns:p14="http://schemas.microsoft.com/office/powerpoint/2010/main" val="74513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以这两个算法为基础，通过结合不同的性质，许多的改进算法被提出。</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先来看一下稀疏保留投影，它利用的数据的稀疏性。</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在图框架中，构建特定图及其亲和权重矩阵起着关键作用。尽管并没有明显的证据表明亲和力权重矩阵中的任何一个总是优于其他权重矩阵，但是在局部保留投影和</a:t>
            </a:r>
            <a:r>
              <a:rPr lang="zh-CN" altLang="en-US" sz="1200" b="0" i="0" kern="1200" dirty="0">
                <a:solidFill>
                  <a:schemeClr val="tx1"/>
                </a:solidFill>
                <a:effectLst/>
                <a:latin typeface="+mn-lt"/>
                <a:ea typeface="+mn-ea"/>
                <a:cs typeface="+mn-cs"/>
              </a:rPr>
              <a:t>邻域保留投影</a:t>
            </a:r>
            <a:r>
              <a:rPr lang="zh-CN" altLang="en-US" sz="1200" kern="1200" dirty="0">
                <a:solidFill>
                  <a:schemeClr val="tx1"/>
                </a:solidFill>
                <a:latin typeface="+mn-lt"/>
                <a:ea typeface="+mn-ea"/>
                <a:cs typeface="+mn-cs"/>
              </a:rPr>
              <a:t>中，权重矩阵具有共同点特点：它们都是稀疏。</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稀疏性是编码领域知识的重要方法，可以获取数据间的局部信息。</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因此，作者希望将稀疏性引入到保留投影算法中。</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给定一个数据矩阵，稀疏表示算法将其重建为数据本身与稀疏系数相乘的形式。</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然后，将得到的系数矩阵作为衡量样本间关系的桥梁，引入到了邻域保留投影算法中，得到以下的形式，可以看到在形式上是和之前的算法很相似的。</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然而，稀疏保留投影旨在保留数据的稀疏重建关系，并且通过与全部样本进行衡量。该算法不必遇到模型参数，例如计算邻接矩阵时的邻居数或者构造方式等。其次，它虽然没有构造图数据，但因为稀疏性质仍然可以获取到某些局部属性。</a:t>
            </a:r>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8</a:t>
            </a:fld>
            <a:endParaRPr lang="zh-CN" altLang="en-US"/>
          </a:p>
        </p:txBody>
      </p:sp>
    </p:spTree>
    <p:extLst>
      <p:ext uri="{BB962C8B-B14F-4D97-AF65-F5344CB8AC3E}">
        <p14:creationId xmlns:p14="http://schemas.microsoft.com/office/powerpoint/2010/main" val="133830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这里是一些实验结果。可以看到在投影后，在一维空间中，数据间的划分比之前的算法要好；而在二维空间中，他没有像其他算法一样呈现单一的近似线性分布，而是一种</a:t>
            </a:r>
            <a:r>
              <a:rPr lang="zh-CN" altLang="en-US" sz="1200" kern="1200" dirty="0">
                <a:solidFill>
                  <a:schemeClr val="tx1"/>
                </a:solidFill>
                <a:latin typeface="+mn-lt"/>
                <a:ea typeface="+mn-ea"/>
                <a:cs typeface="+mn-cs"/>
              </a:rPr>
              <a:t>点云分布的形式。</a:t>
            </a:r>
            <a:endParaRPr lang="zh-CN" altLang="en-US" dirty="0"/>
          </a:p>
        </p:txBody>
      </p:sp>
      <p:sp>
        <p:nvSpPr>
          <p:cNvPr id="4" name="灯片编号占位符 3"/>
          <p:cNvSpPr>
            <a:spLocks noGrp="1"/>
          </p:cNvSpPr>
          <p:nvPr>
            <p:ph type="sldNum" sz="quarter" idx="5"/>
          </p:nvPr>
        </p:nvSpPr>
        <p:spPr/>
        <p:txBody>
          <a:bodyPr/>
          <a:lstStyle/>
          <a:p>
            <a:fld id="{CCA24CC2-7F61-4562-9F30-76EA455DCF98}" type="slidenum">
              <a:rPr lang="zh-CN" altLang="en-US" smtClean="0"/>
              <a:t>9</a:t>
            </a:fld>
            <a:endParaRPr lang="zh-CN" altLang="en-US"/>
          </a:p>
        </p:txBody>
      </p:sp>
    </p:spTree>
    <p:extLst>
      <p:ext uri="{BB962C8B-B14F-4D97-AF65-F5344CB8AC3E}">
        <p14:creationId xmlns:p14="http://schemas.microsoft.com/office/powerpoint/2010/main" val="85846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C434F-00DE-4942-BF39-F98803A123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5F7547-7EF7-4988-A797-98006EE43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8C2749-546B-4970-8A37-AFF7EAB00468}"/>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77531BA8-071F-440A-980F-43E8E9D1BC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CD5CE7-562D-417C-94DC-B613DCBCE356}"/>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116418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605B2-9E4C-483E-96B7-280BEA2D02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661560-9C4D-43DA-B9D9-513972A61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E35C69-8815-45A9-9379-75BC968C74A3}"/>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296F0B00-D7B0-4166-9776-9ECD8B6B74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E05B28-FAB5-4982-B1EF-116F7172D5D3}"/>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91806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F9DFCD-5AF1-4FB2-8F3F-83BE8A1CDC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3D8EAF-55BD-4264-8E9C-EA70D8F170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7D5188-7E40-4F38-B301-C64C34195000}"/>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B68B85D2-D111-4CA3-AAC0-F0BBDC513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59153-E11C-4DC2-9E51-5AE16BEFB476}"/>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19250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FBD3C-AB4D-4E31-B6A2-56737FE13A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777ED5-0F5B-4D6D-ACA5-0CA85AE717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61F6B2-A68A-49F9-8103-46521BED9FB3}"/>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C1641E44-A0DE-452C-A9B0-F2F88BB604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75F5BB-6E0D-4E79-A514-0CD5AA305767}"/>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1990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F0F0D-A933-4699-982B-55A88E12E8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B04EEF-9A56-4E3A-9C78-1C9A6CBB1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E0C149-CD01-4E81-BC69-B13EDEE78EC0}"/>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C3151DC3-4E69-4D61-8708-2FBC1BCDC5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C1B71A-9CA0-40A1-897C-67126DA23310}"/>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273145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60EA3-BCA5-4E1F-8F53-A071F5F66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DC1FD1-62DB-46A1-B349-84C3BD44AF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75C8E6-D0A5-43E0-8187-3839BEC57C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5189AF-7295-4FCE-AB3F-0EC1F80C9F4D}"/>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6" name="页脚占位符 5">
            <a:extLst>
              <a:ext uri="{FF2B5EF4-FFF2-40B4-BE49-F238E27FC236}">
                <a16:creationId xmlns:a16="http://schemas.microsoft.com/office/drawing/2014/main" id="{FAAF4F89-AFE6-468D-BB3D-D9C3B493F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7DFDBA-C123-4605-BE13-9D6BF63B19CB}"/>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269769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92D67-EAF9-484C-89D9-DE83CFC66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26047F-FCDE-47C5-9F31-4C8945276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E5DDA6E-46C2-4FC5-8B26-F0421AEC53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EE256C-3CED-4003-84D9-B5F35BE7E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EEFF43B-2BF9-41F3-AAA2-265176F9B7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06F9F5-E00D-4AF9-8EA3-C40ADA62F752}"/>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8" name="页脚占位符 7">
            <a:extLst>
              <a:ext uri="{FF2B5EF4-FFF2-40B4-BE49-F238E27FC236}">
                <a16:creationId xmlns:a16="http://schemas.microsoft.com/office/drawing/2014/main" id="{C1A6A36F-A4C6-48F2-8EC0-814191634B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192489-DB33-4AFE-ABAA-C691163983F9}"/>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400738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16451-0370-48AB-9371-065491EF9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A4695F-C5C1-4CBE-ABF4-681001EE1B09}"/>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4" name="页脚占位符 3">
            <a:extLst>
              <a:ext uri="{FF2B5EF4-FFF2-40B4-BE49-F238E27FC236}">
                <a16:creationId xmlns:a16="http://schemas.microsoft.com/office/drawing/2014/main" id="{9EC3F362-1A21-494C-9110-AC57B6401C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71238AF-FA37-4851-992E-A2F467C78072}"/>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399093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88199A-9488-4530-9F21-E37CFCB49FDF}"/>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3" name="页脚占位符 2">
            <a:extLst>
              <a:ext uri="{FF2B5EF4-FFF2-40B4-BE49-F238E27FC236}">
                <a16:creationId xmlns:a16="http://schemas.microsoft.com/office/drawing/2014/main" id="{E468C7AE-1AAD-450B-A47E-F7669589B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B35E56-5E42-4038-81BB-2C4FD4D77D03}"/>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169952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81539-D313-4634-BA55-C4A71C26D2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EA86D7-6C3F-4D15-AE02-FB14574A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C0F437-13BD-499C-A4D5-22AFAF941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1D5AAE-CBDB-4CD7-AF93-A699E47A65CE}"/>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6" name="页脚占位符 5">
            <a:extLst>
              <a:ext uri="{FF2B5EF4-FFF2-40B4-BE49-F238E27FC236}">
                <a16:creationId xmlns:a16="http://schemas.microsoft.com/office/drawing/2014/main" id="{2B5AA804-BFED-49EB-8002-F516AD50B7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A9773E-3942-491F-BF54-5EC5D60EDB94}"/>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86222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BC4B5-D9A8-4B14-A71C-C799C9875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615B1C-EB1B-47E0-8039-326B56E7D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CE9759-9304-4164-9A54-486E2ADF2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7934AD-9B59-4279-A48D-A42803778CCD}"/>
              </a:ext>
            </a:extLst>
          </p:cNvPr>
          <p:cNvSpPr>
            <a:spLocks noGrp="1"/>
          </p:cNvSpPr>
          <p:nvPr>
            <p:ph type="dt" sz="half" idx="10"/>
          </p:nvPr>
        </p:nvSpPr>
        <p:spPr/>
        <p:txBody>
          <a:bodyPr/>
          <a:lstStyle/>
          <a:p>
            <a:fld id="{17F6349C-0EDD-4214-ABD7-313C15188B8D}" type="datetimeFigureOut">
              <a:rPr lang="zh-CN" altLang="en-US" smtClean="0"/>
              <a:t>2019/12/24</a:t>
            </a:fld>
            <a:endParaRPr lang="zh-CN" altLang="en-US"/>
          </a:p>
        </p:txBody>
      </p:sp>
      <p:sp>
        <p:nvSpPr>
          <p:cNvPr id="6" name="页脚占位符 5">
            <a:extLst>
              <a:ext uri="{FF2B5EF4-FFF2-40B4-BE49-F238E27FC236}">
                <a16:creationId xmlns:a16="http://schemas.microsoft.com/office/drawing/2014/main" id="{35BBA2AD-7E5B-4882-81C0-31BF942B34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63581B-1490-4F9F-A890-F20730B5E21D}"/>
              </a:ext>
            </a:extLst>
          </p:cNvPr>
          <p:cNvSpPr>
            <a:spLocks noGrp="1"/>
          </p:cNvSpPr>
          <p:nvPr>
            <p:ph type="sldNum" sz="quarter" idx="12"/>
          </p:nvPr>
        </p:nvSpPr>
        <p:spPr/>
        <p:txBody>
          <a:body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98009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E70C40-7C78-4508-AA5D-3E8979A2A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698A69-BA86-4936-AF3B-0774316FA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3B2D38-CBB0-41CA-9C4D-ABF71851F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6349C-0EDD-4214-ABD7-313C15188B8D}" type="datetimeFigureOut">
              <a:rPr lang="zh-CN" altLang="en-US" smtClean="0"/>
              <a:t>2019/12/24</a:t>
            </a:fld>
            <a:endParaRPr lang="zh-CN" altLang="en-US"/>
          </a:p>
        </p:txBody>
      </p:sp>
      <p:sp>
        <p:nvSpPr>
          <p:cNvPr id="5" name="页脚占位符 4">
            <a:extLst>
              <a:ext uri="{FF2B5EF4-FFF2-40B4-BE49-F238E27FC236}">
                <a16:creationId xmlns:a16="http://schemas.microsoft.com/office/drawing/2014/main" id="{8AC38C5E-DE8C-4173-9C08-F9C895EC6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A52D38-8213-4653-9F81-0613C74EE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B2914-7337-47AA-9085-2771F7230474}" type="slidenum">
              <a:rPr lang="zh-CN" altLang="en-US" smtClean="0"/>
              <a:t>‹#›</a:t>
            </a:fld>
            <a:endParaRPr lang="zh-CN" altLang="en-US"/>
          </a:p>
        </p:txBody>
      </p:sp>
    </p:spTree>
    <p:extLst>
      <p:ext uri="{BB962C8B-B14F-4D97-AF65-F5344CB8AC3E}">
        <p14:creationId xmlns:p14="http://schemas.microsoft.com/office/powerpoint/2010/main" val="3163235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5674" y="2407994"/>
            <a:ext cx="7282315" cy="584775"/>
          </a:xfrm>
          <a:prstGeom prst="rect">
            <a:avLst/>
          </a:prstGeom>
        </p:spPr>
        <p:txBody>
          <a:bodyPr wrap="none">
            <a:spAutoFit/>
          </a:bodyPr>
          <a:lstStyle/>
          <a:p>
            <a:pPr algn="ctr"/>
            <a:r>
              <a:rPr lang="en-US" altLang="zh-CN" sz="3200" b="1" dirty="0">
                <a:latin typeface="Times New Roman" panose="02020603050405020304" pitchFamily="18" charset="0"/>
                <a:cs typeface="Times New Roman" panose="02020603050405020304" pitchFamily="18" charset="0"/>
              </a:rPr>
              <a:t>Low-dimensional Preserving Projections</a:t>
            </a:r>
            <a:endParaRPr lang="zh-CN" altLang="en-US"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898673" y="4761570"/>
            <a:ext cx="229715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Pan </a:t>
            </a:r>
            <a:r>
              <a:rPr lang="en-US" altLang="zh-CN" sz="2400" b="1" dirty="0" err="1">
                <a:latin typeface="Times New Roman" panose="02020603050405020304" pitchFamily="18" charset="0"/>
                <a:cs typeface="Times New Roman" panose="02020603050405020304" pitchFamily="18" charset="0"/>
              </a:rPr>
              <a:t>Yichen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3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627B7E6D-FD89-48B7-8CE8-0E9F1F7136E6}"/>
              </a:ext>
            </a:extLst>
          </p:cNvPr>
          <p:cNvSpPr/>
          <p:nvPr/>
        </p:nvSpPr>
        <p:spPr>
          <a:xfrm>
            <a:off x="103696" y="2286"/>
            <a:ext cx="3696144"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Low-Rank Preserving Projections</a:t>
            </a: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491D3F1-B3FF-45BA-8C54-9A12317A9F4A}"/>
                  </a:ext>
                </a:extLst>
              </p:cNvPr>
              <p:cNvSpPr txBox="1"/>
              <p:nvPr/>
            </p:nvSpPr>
            <p:spPr>
              <a:xfrm>
                <a:off x="2132201" y="3214699"/>
                <a:ext cx="6873789" cy="12296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zh-CN"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𝑚𝑖𝑛</m:t>
                              </m:r>
                            </m:e>
                            <m:lim>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f>
                                <m:f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2</m:t>
                                  </m:r>
                                </m:den>
                              </m:f>
                              <m:nary>
                                <m:naryPr>
                                  <m:chr m:val="∑"/>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𝑗</m:t>
                                  </m:r>
                                </m:sub>
                                <m:sup>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𝑛</m:t>
                                  </m:r>
                                </m:sup>
                                <m:e>
                                  <m:d>
                                    <m:d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𝑖𝑗</m:t>
                                          </m:r>
                                        </m:sub>
                                      </m:s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𝑍</m:t>
                                          </m:r>
                                        </m:e>
                                        <m: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𝑗𝑖</m:t>
                                          </m:r>
                                        </m:sub>
                                      </m:sSub>
                                    </m:e>
                                  </m:d>
                                  <m:sSubSup>
                                    <m:sSubSup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𝑇</m:t>
                                              </m:r>
                                            </m:sup>
                                          </m:sSup>
                                          <m:sSub>
                                            <m:sSubPr>
                                              <m:ctrlPr>
                                                <a:rPr lang="en-US"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𝑇</m:t>
                                              </m:r>
                                            </m:sup>
                                          </m:sSup>
                                          <m:sSub>
                                            <m:sSubPr>
                                              <m:ctrlP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𝑗</m:t>
                                              </m:r>
                                            </m:sub>
                                          </m:sSub>
                                        </m:e>
                                      </m:d>
                                    </m:e>
                                    <m:sub>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2</m:t>
                                      </m:r>
                                    </m:sup>
                                  </m:sSubSup>
                                </m:e>
                              </m:nary>
                              <m:r>
                                <a:rPr lang="en-US" altLang="zh-CN" sz="20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kern="100" smtClean="0">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kern="100" smtClean="0">
                                  <a:latin typeface="Cambria Math" panose="02040503050406030204" pitchFamily="18" charset="0"/>
                                  <a:ea typeface="宋体" panose="02010600030101010101" pitchFamily="2" charset="-122"/>
                                  <a:cs typeface="Times New Roman" panose="02020603050405020304" pitchFamily="18" charset="0"/>
                                </a:rPr>
                                <m:t>𝛽</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sz="2000" i="1" kern="100" dirty="0">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en-US" sz="2000" dirty="0"/>
              </a:p>
            </p:txBody>
          </p:sp>
        </mc:Choice>
        <mc:Fallback xmlns="">
          <p:sp>
            <p:nvSpPr>
              <p:cNvPr id="103" name="文本框 102">
                <a:extLst>
                  <a:ext uri="{FF2B5EF4-FFF2-40B4-BE49-F238E27FC236}">
                    <a16:creationId xmlns:a16="http://schemas.microsoft.com/office/drawing/2014/main" id="{C491D3F1-B3FF-45BA-8C54-9A12317A9F4A}"/>
                  </a:ext>
                </a:extLst>
              </p:cNvPr>
              <p:cNvSpPr txBox="1">
                <a:spLocks noRot="1" noChangeAspect="1" noMove="1" noResize="1" noEditPoints="1" noAdjustHandles="1" noChangeArrowheads="1" noChangeShapeType="1" noTextEdit="1"/>
              </p:cNvSpPr>
              <p:nvPr/>
            </p:nvSpPr>
            <p:spPr>
              <a:xfrm>
                <a:off x="2132201" y="3214699"/>
                <a:ext cx="6873789" cy="1229696"/>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AE90BC9-50BB-4F71-BA65-3215FCB72845}"/>
              </a:ext>
            </a:extLst>
          </p:cNvPr>
          <p:cNvSpPr/>
          <p:nvPr/>
        </p:nvSpPr>
        <p:spPr>
          <a:xfrm>
            <a:off x="1943191" y="2582448"/>
            <a:ext cx="4396649"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Low-Rank Preserving Projections(LRPP) :</a:t>
            </a:r>
            <a:endParaRPr lang="zh-CN" altLang="en-US"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0D22A84-C6D2-4087-80BC-487563E8384B}"/>
                  </a:ext>
                </a:extLst>
              </p:cNvPr>
              <p:cNvSpPr/>
              <p:nvPr/>
            </p:nvSpPr>
            <p:spPr>
              <a:xfrm>
                <a:off x="4085362" y="2047507"/>
                <a:ext cx="3755451" cy="475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𝑚𝑖𝑛</m:t>
                              </m:r>
                            </m:e>
                            <m:lim>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en-US" dirty="0"/>
              </a:p>
            </p:txBody>
          </p:sp>
        </mc:Choice>
        <mc:Fallback xmlns="">
          <p:sp>
            <p:nvSpPr>
              <p:cNvPr id="2" name="矩形 1">
                <a:extLst>
                  <a:ext uri="{FF2B5EF4-FFF2-40B4-BE49-F238E27FC236}">
                    <a16:creationId xmlns:a16="http://schemas.microsoft.com/office/drawing/2014/main" id="{70D22A84-C6D2-4087-80BC-487563E8384B}"/>
                  </a:ext>
                </a:extLst>
              </p:cNvPr>
              <p:cNvSpPr>
                <a:spLocks noRot="1" noChangeAspect="1" noMove="1" noResize="1" noEditPoints="1" noAdjustHandles="1" noChangeArrowheads="1" noChangeShapeType="1" noTextEdit="1"/>
              </p:cNvSpPr>
              <p:nvPr/>
            </p:nvSpPr>
            <p:spPr>
              <a:xfrm>
                <a:off x="4085362" y="2047507"/>
                <a:ext cx="3755451" cy="475964"/>
              </a:xfrm>
              <a:prstGeom prst="rect">
                <a:avLst/>
              </a:prstGeom>
              <a:blipFill>
                <a:blip r:embed="rId4"/>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99489F4-8F92-48A1-9EFF-27680319C306}"/>
              </a:ext>
            </a:extLst>
          </p:cNvPr>
          <p:cNvSpPr/>
          <p:nvPr/>
        </p:nvSpPr>
        <p:spPr>
          <a:xfrm>
            <a:off x="1943191" y="1626564"/>
            <a:ext cx="2734723" cy="369332"/>
          </a:xfrm>
          <a:prstGeom prst="rect">
            <a:avLst/>
          </a:prstGeom>
        </p:spPr>
        <p:txBody>
          <a:bodyPr wrap="none">
            <a:spAutoFit/>
          </a:bodyPr>
          <a:lstStyle/>
          <a:p>
            <a:r>
              <a:rPr lang="en-US" altLang="zh-CN" b="1" dirty="0">
                <a:solidFill>
                  <a:srgbClr val="FF0000"/>
                </a:solidFill>
                <a:latin typeface="Times New Roman" panose="02020603050405020304" pitchFamily="18" charset="0"/>
              </a:rPr>
              <a:t>Low-rank</a:t>
            </a:r>
            <a:r>
              <a:rPr lang="zh-CN" altLang="en-US" b="1" dirty="0">
                <a:solidFill>
                  <a:srgbClr val="FF0000"/>
                </a:solidFill>
                <a:latin typeface="Times New Roman" panose="02020603050405020304" pitchFamily="18" charset="0"/>
              </a:rPr>
              <a:t> representation</a:t>
            </a:r>
            <a:r>
              <a:rPr lang="en-US" altLang="zh-CN" b="1" dirty="0">
                <a:solidFill>
                  <a:srgbClr val="FF0000"/>
                </a:solidFill>
                <a:latin typeface="Times New Roman" panose="02020603050405020304" pitchFamily="18" charset="0"/>
              </a:rPr>
              <a:t>:</a:t>
            </a:r>
            <a:endParaRPr lang="zh-CN" altLang="en-US" b="1" dirty="0">
              <a:solidFill>
                <a:srgbClr val="FF0000"/>
              </a:solidFill>
              <a:latin typeface="Times New Roman" panose="02020603050405020304" pitchFamily="18" charset="0"/>
            </a:endParaRPr>
          </a:p>
        </p:txBody>
      </p:sp>
      <p:sp>
        <p:nvSpPr>
          <p:cNvPr id="8" name="矩形 7">
            <a:extLst>
              <a:ext uri="{FF2B5EF4-FFF2-40B4-BE49-F238E27FC236}">
                <a16:creationId xmlns:a16="http://schemas.microsoft.com/office/drawing/2014/main" id="{B1519D2F-74B2-44EF-9065-995E3EA406F1}"/>
              </a:ext>
            </a:extLst>
          </p:cNvPr>
          <p:cNvSpPr/>
          <p:nvPr/>
        </p:nvSpPr>
        <p:spPr>
          <a:xfrm>
            <a:off x="1066798" y="4828456"/>
            <a:ext cx="9004596" cy="170456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rPr>
              <a:t>LRPP proposes to harness local preserving projections, sparsity, and low rankness of high-dimensional data to build a graph.</a:t>
            </a: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rPr>
              <a:t>LRPP introduces the low-rank property to keep the global structure of the data.</a:t>
            </a: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LRPP weakens the disturbance of the noise in the projection subspace.</a:t>
            </a:r>
          </a:p>
        </p:txBody>
      </p:sp>
      <p:sp>
        <p:nvSpPr>
          <p:cNvPr id="10" name="矩形 9">
            <a:extLst>
              <a:ext uri="{FF2B5EF4-FFF2-40B4-BE49-F238E27FC236}">
                <a16:creationId xmlns:a16="http://schemas.microsoft.com/office/drawing/2014/main" id="{1F71C222-23DE-42CC-A770-629F988E18E2}"/>
              </a:ext>
            </a:extLst>
          </p:cNvPr>
          <p:cNvSpPr/>
          <p:nvPr/>
        </p:nvSpPr>
        <p:spPr>
          <a:xfrm>
            <a:off x="794443" y="601181"/>
            <a:ext cx="9549303" cy="923330"/>
          </a:xfrm>
          <a:prstGeom prst="rect">
            <a:avLst/>
          </a:prstGeom>
        </p:spPr>
        <p:txBody>
          <a:bodyPr wrap="square">
            <a:spAutoFit/>
          </a:bodyPr>
          <a:lstStyle/>
          <a:p>
            <a:pPr indent="457200"/>
            <a:r>
              <a:rPr lang="en-US" altLang="zh-CN" dirty="0">
                <a:solidFill>
                  <a:srgbClr val="000000"/>
                </a:solidFill>
                <a:latin typeface="Times New Roman" panose="02020603050405020304" pitchFamily="18" charset="0"/>
              </a:rPr>
              <a:t>In practical applications, data is always corrupted by noises. However, these dimensionality reduction methods are very sensitive to noises and errors in data .</a:t>
            </a:r>
          </a:p>
          <a:p>
            <a:pPr indent="457200"/>
            <a:r>
              <a:rPr lang="en-US" altLang="zh-CN" dirty="0">
                <a:solidFill>
                  <a:srgbClr val="000000"/>
                </a:solidFill>
                <a:latin typeface="Times New Roman" panose="02020603050405020304" pitchFamily="18" charset="0"/>
              </a:rPr>
              <a:t>These methods only capture the local structure of the data and ignore the global structure. </a:t>
            </a:r>
            <a:endParaRPr lang="zh-CN" altLang="en-US" dirty="0"/>
          </a:p>
        </p:txBody>
      </p:sp>
    </p:spTree>
    <p:extLst>
      <p:ext uri="{BB962C8B-B14F-4D97-AF65-F5344CB8AC3E}">
        <p14:creationId xmlns:p14="http://schemas.microsoft.com/office/powerpoint/2010/main" val="111807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BA7D339-A986-4D78-BD3E-45606ACF94C0}"/>
              </a:ext>
            </a:extLst>
          </p:cNvPr>
          <p:cNvPicPr>
            <a:picLocks noChangeAspect="1"/>
          </p:cNvPicPr>
          <p:nvPr/>
        </p:nvPicPr>
        <p:blipFill>
          <a:blip r:embed="rId3"/>
          <a:stretch>
            <a:fillRect/>
          </a:stretch>
        </p:blipFill>
        <p:spPr>
          <a:xfrm>
            <a:off x="0" y="721995"/>
            <a:ext cx="5191125" cy="3981450"/>
          </a:xfrm>
          <a:prstGeom prst="rect">
            <a:avLst/>
          </a:prstGeom>
        </p:spPr>
      </p:pic>
      <p:pic>
        <p:nvPicPr>
          <p:cNvPr id="3" name="图片 2">
            <a:extLst>
              <a:ext uri="{FF2B5EF4-FFF2-40B4-BE49-F238E27FC236}">
                <a16:creationId xmlns:a16="http://schemas.microsoft.com/office/drawing/2014/main" id="{9B7AE248-3A2D-4538-B7E0-EA13F0447055}"/>
              </a:ext>
            </a:extLst>
          </p:cNvPr>
          <p:cNvPicPr>
            <a:picLocks noChangeAspect="1"/>
          </p:cNvPicPr>
          <p:nvPr/>
        </p:nvPicPr>
        <p:blipFill>
          <a:blip r:embed="rId4"/>
          <a:stretch>
            <a:fillRect/>
          </a:stretch>
        </p:blipFill>
        <p:spPr>
          <a:xfrm>
            <a:off x="5787390" y="966152"/>
            <a:ext cx="4762500" cy="3838575"/>
          </a:xfrm>
          <a:prstGeom prst="rect">
            <a:avLst/>
          </a:prstGeom>
        </p:spPr>
      </p:pic>
      <p:sp>
        <p:nvSpPr>
          <p:cNvPr id="4" name="矩形 3">
            <a:extLst>
              <a:ext uri="{FF2B5EF4-FFF2-40B4-BE49-F238E27FC236}">
                <a16:creationId xmlns:a16="http://schemas.microsoft.com/office/drawing/2014/main" id="{94B5CE75-105B-43F6-B480-D28F858F07C0}"/>
              </a:ext>
            </a:extLst>
          </p:cNvPr>
          <p:cNvSpPr/>
          <p:nvPr/>
        </p:nvSpPr>
        <p:spPr>
          <a:xfrm>
            <a:off x="1188402" y="5389245"/>
            <a:ext cx="8341360" cy="369332"/>
          </a:xfrm>
          <a:prstGeom prst="rect">
            <a:avLst/>
          </a:prstGeom>
        </p:spPr>
        <p:txBody>
          <a:bodyPr wrap="square">
            <a:spAutoFit/>
          </a:bodyPr>
          <a:lstStyle/>
          <a:p>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Classification accuracies on the ORL, FERET databases with the salt and pepper noise.</a:t>
            </a:r>
            <a:endParaRPr lang="zh-CN" altLang="en-US" dirty="0"/>
          </a:p>
        </p:txBody>
      </p:sp>
    </p:spTree>
    <p:extLst>
      <p:ext uri="{BB962C8B-B14F-4D97-AF65-F5344CB8AC3E}">
        <p14:creationId xmlns:p14="http://schemas.microsoft.com/office/powerpoint/2010/main" val="200401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8000EE-7C66-4798-8C1D-DB98EF610F4A}"/>
              </a:ext>
            </a:extLst>
          </p:cNvPr>
          <p:cNvSpPr/>
          <p:nvPr/>
        </p:nvSpPr>
        <p:spPr>
          <a:xfrm>
            <a:off x="2395302"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8A9CE4C-295B-4CA9-B098-7BD518C6AA91}"/>
              </a:ext>
            </a:extLst>
          </p:cNvPr>
          <p:cNvSpPr/>
          <p:nvPr/>
        </p:nvSpPr>
        <p:spPr>
          <a:xfrm>
            <a:off x="2395302"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98CB493-043A-499F-AA7A-0C9C4C2B68C7}"/>
              </a:ext>
            </a:extLst>
          </p:cNvPr>
          <p:cNvSpPr/>
          <p:nvPr/>
        </p:nvSpPr>
        <p:spPr>
          <a:xfrm>
            <a:off x="2395301"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8D8E573-C6CA-4540-A55E-AB1AF8C8768D}"/>
              </a:ext>
            </a:extLst>
          </p:cNvPr>
          <p:cNvSpPr/>
          <p:nvPr/>
        </p:nvSpPr>
        <p:spPr>
          <a:xfrm>
            <a:off x="2395300"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A211CD2-90AA-4C3E-8C6C-82DA7FE82026}"/>
              </a:ext>
            </a:extLst>
          </p:cNvPr>
          <p:cNvSpPr/>
          <p:nvPr/>
        </p:nvSpPr>
        <p:spPr>
          <a:xfrm>
            <a:off x="2395299"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C3756DA-C9ED-45BE-A770-C198D9140590}"/>
              </a:ext>
            </a:extLst>
          </p:cNvPr>
          <p:cNvSpPr/>
          <p:nvPr/>
        </p:nvSpPr>
        <p:spPr>
          <a:xfrm>
            <a:off x="2395299"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5FA6118-F67A-4C0F-B973-7A04E6F658F8}"/>
              </a:ext>
            </a:extLst>
          </p:cNvPr>
          <p:cNvSpPr/>
          <p:nvPr/>
        </p:nvSpPr>
        <p:spPr>
          <a:xfrm>
            <a:off x="2395298"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F56A1BA-F89E-4813-A619-83B756C4076F}"/>
              </a:ext>
            </a:extLst>
          </p:cNvPr>
          <p:cNvSpPr/>
          <p:nvPr/>
        </p:nvSpPr>
        <p:spPr>
          <a:xfrm>
            <a:off x="2395297"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2811878-66AE-441E-B987-CA47DA84D402}"/>
              </a:ext>
            </a:extLst>
          </p:cNvPr>
          <p:cNvSpPr/>
          <p:nvPr/>
        </p:nvSpPr>
        <p:spPr>
          <a:xfrm>
            <a:off x="2395296"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3AA55D-4025-41D1-BD64-D2DCC5A16495}"/>
              </a:ext>
            </a:extLst>
          </p:cNvPr>
          <p:cNvSpPr/>
          <p:nvPr/>
        </p:nvSpPr>
        <p:spPr>
          <a:xfrm>
            <a:off x="2395295"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42136CF-BAC6-429B-9FE4-191E1D4C2357}"/>
              </a:ext>
            </a:extLst>
          </p:cNvPr>
          <p:cNvSpPr/>
          <p:nvPr/>
        </p:nvSpPr>
        <p:spPr>
          <a:xfrm>
            <a:off x="2657430"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D05E40A-EC38-4C74-8AFA-2843EE60F25E}"/>
              </a:ext>
            </a:extLst>
          </p:cNvPr>
          <p:cNvSpPr/>
          <p:nvPr/>
        </p:nvSpPr>
        <p:spPr>
          <a:xfrm>
            <a:off x="2657430"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39A75EC-A291-4BA3-86C7-819F089F5BF6}"/>
              </a:ext>
            </a:extLst>
          </p:cNvPr>
          <p:cNvSpPr/>
          <p:nvPr/>
        </p:nvSpPr>
        <p:spPr>
          <a:xfrm>
            <a:off x="2657429"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EFC74B3-D192-4B5C-BA46-3AE95E8B873B}"/>
              </a:ext>
            </a:extLst>
          </p:cNvPr>
          <p:cNvSpPr/>
          <p:nvPr/>
        </p:nvSpPr>
        <p:spPr>
          <a:xfrm>
            <a:off x="2657428"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0CDB1B7-2E47-458F-8AA5-ECE57E5C7C0D}"/>
              </a:ext>
            </a:extLst>
          </p:cNvPr>
          <p:cNvSpPr/>
          <p:nvPr/>
        </p:nvSpPr>
        <p:spPr>
          <a:xfrm>
            <a:off x="2657427"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6D2B17F-E979-45AA-ADD5-388F548072EE}"/>
              </a:ext>
            </a:extLst>
          </p:cNvPr>
          <p:cNvSpPr/>
          <p:nvPr/>
        </p:nvSpPr>
        <p:spPr>
          <a:xfrm>
            <a:off x="2657427"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E5DB3F3-6B28-41E1-B62D-DCD8F71F6761}"/>
              </a:ext>
            </a:extLst>
          </p:cNvPr>
          <p:cNvSpPr/>
          <p:nvPr/>
        </p:nvSpPr>
        <p:spPr>
          <a:xfrm>
            <a:off x="2657426"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97F17F-0457-4777-A717-F8C6925A277C}"/>
              </a:ext>
            </a:extLst>
          </p:cNvPr>
          <p:cNvSpPr/>
          <p:nvPr/>
        </p:nvSpPr>
        <p:spPr>
          <a:xfrm>
            <a:off x="2657425"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6C2F504-F252-4E78-8190-7048D4CB26C8}"/>
              </a:ext>
            </a:extLst>
          </p:cNvPr>
          <p:cNvSpPr/>
          <p:nvPr/>
        </p:nvSpPr>
        <p:spPr>
          <a:xfrm>
            <a:off x="2657424"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DCB7DC8-134D-46F5-9521-C659021AA72E}"/>
              </a:ext>
            </a:extLst>
          </p:cNvPr>
          <p:cNvSpPr/>
          <p:nvPr/>
        </p:nvSpPr>
        <p:spPr>
          <a:xfrm>
            <a:off x="2657423"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FF7A2E1-5C50-45F2-875D-0962F3695B28}"/>
              </a:ext>
            </a:extLst>
          </p:cNvPr>
          <p:cNvSpPr/>
          <p:nvPr/>
        </p:nvSpPr>
        <p:spPr>
          <a:xfrm>
            <a:off x="2919557"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5559A76-225D-4BE2-BF86-8CB84381AF7B}"/>
              </a:ext>
            </a:extLst>
          </p:cNvPr>
          <p:cNvSpPr/>
          <p:nvPr/>
        </p:nvSpPr>
        <p:spPr>
          <a:xfrm>
            <a:off x="2919557"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598C095-5886-4263-96DA-91A0DCE8DD5B}"/>
              </a:ext>
            </a:extLst>
          </p:cNvPr>
          <p:cNvSpPr/>
          <p:nvPr/>
        </p:nvSpPr>
        <p:spPr>
          <a:xfrm>
            <a:off x="2919556"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6540AE2-DB76-4445-82A0-6958CC6EE68F}"/>
              </a:ext>
            </a:extLst>
          </p:cNvPr>
          <p:cNvSpPr/>
          <p:nvPr/>
        </p:nvSpPr>
        <p:spPr>
          <a:xfrm>
            <a:off x="2919555"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4583FAA-F73E-4096-A07C-4979C765F2F0}"/>
              </a:ext>
            </a:extLst>
          </p:cNvPr>
          <p:cNvSpPr/>
          <p:nvPr/>
        </p:nvSpPr>
        <p:spPr>
          <a:xfrm>
            <a:off x="2919554"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4B859CC0-8A75-4773-A452-9CADA289C372}"/>
              </a:ext>
            </a:extLst>
          </p:cNvPr>
          <p:cNvSpPr/>
          <p:nvPr/>
        </p:nvSpPr>
        <p:spPr>
          <a:xfrm>
            <a:off x="2919554"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98E9FC0-C5A5-448A-BA65-26233C4543A5}"/>
              </a:ext>
            </a:extLst>
          </p:cNvPr>
          <p:cNvSpPr/>
          <p:nvPr/>
        </p:nvSpPr>
        <p:spPr>
          <a:xfrm>
            <a:off x="2919553"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9132700-BA71-4C64-8CC9-4331003E508A}"/>
              </a:ext>
            </a:extLst>
          </p:cNvPr>
          <p:cNvSpPr/>
          <p:nvPr/>
        </p:nvSpPr>
        <p:spPr>
          <a:xfrm>
            <a:off x="2919552"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27E3CC2-56BC-4115-B019-46C52D92C85E}"/>
              </a:ext>
            </a:extLst>
          </p:cNvPr>
          <p:cNvSpPr/>
          <p:nvPr/>
        </p:nvSpPr>
        <p:spPr>
          <a:xfrm>
            <a:off x="2919551"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00718D6-1EB5-47B9-B218-3A0F28C6138E}"/>
              </a:ext>
            </a:extLst>
          </p:cNvPr>
          <p:cNvSpPr/>
          <p:nvPr/>
        </p:nvSpPr>
        <p:spPr>
          <a:xfrm>
            <a:off x="2919550"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9C45B60-9869-427F-B5B9-ABEAF5983289}"/>
              </a:ext>
            </a:extLst>
          </p:cNvPr>
          <p:cNvSpPr/>
          <p:nvPr/>
        </p:nvSpPr>
        <p:spPr>
          <a:xfrm>
            <a:off x="3498678"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D15F26D-7974-45B9-B432-8F29EABEF7F1}"/>
              </a:ext>
            </a:extLst>
          </p:cNvPr>
          <p:cNvSpPr/>
          <p:nvPr/>
        </p:nvSpPr>
        <p:spPr>
          <a:xfrm>
            <a:off x="3498678"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127348A-48B8-4904-BECA-DBEB27985ACE}"/>
              </a:ext>
            </a:extLst>
          </p:cNvPr>
          <p:cNvSpPr/>
          <p:nvPr/>
        </p:nvSpPr>
        <p:spPr>
          <a:xfrm>
            <a:off x="3498677"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FC5BC7C-7A90-4305-B241-127BAC3E42A5}"/>
              </a:ext>
            </a:extLst>
          </p:cNvPr>
          <p:cNvSpPr/>
          <p:nvPr/>
        </p:nvSpPr>
        <p:spPr>
          <a:xfrm>
            <a:off x="3498676"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D30677C-69DC-46CC-9B35-E55A221249C8}"/>
              </a:ext>
            </a:extLst>
          </p:cNvPr>
          <p:cNvSpPr/>
          <p:nvPr/>
        </p:nvSpPr>
        <p:spPr>
          <a:xfrm>
            <a:off x="3498675"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7BAC10B0-A0F9-4CA0-BFF6-B6B5BB64A79F}"/>
              </a:ext>
            </a:extLst>
          </p:cNvPr>
          <p:cNvSpPr/>
          <p:nvPr/>
        </p:nvSpPr>
        <p:spPr>
          <a:xfrm>
            <a:off x="3498675"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D0A2C1A-3B75-4727-8D02-2A387515DFF3}"/>
              </a:ext>
            </a:extLst>
          </p:cNvPr>
          <p:cNvSpPr/>
          <p:nvPr/>
        </p:nvSpPr>
        <p:spPr>
          <a:xfrm>
            <a:off x="3498674"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4A97FE5-6F8B-4EF4-BFFD-B2B2D786F242}"/>
              </a:ext>
            </a:extLst>
          </p:cNvPr>
          <p:cNvSpPr/>
          <p:nvPr/>
        </p:nvSpPr>
        <p:spPr>
          <a:xfrm>
            <a:off x="3498673"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105195CD-36F0-4150-9649-B2045F5E8EFE}"/>
              </a:ext>
            </a:extLst>
          </p:cNvPr>
          <p:cNvSpPr/>
          <p:nvPr/>
        </p:nvSpPr>
        <p:spPr>
          <a:xfrm>
            <a:off x="3498672"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D150E09F-A1A3-42D1-AB7C-9B3C199DA594}"/>
              </a:ext>
            </a:extLst>
          </p:cNvPr>
          <p:cNvSpPr/>
          <p:nvPr/>
        </p:nvSpPr>
        <p:spPr>
          <a:xfrm>
            <a:off x="3498671"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3DA338D-F06A-47BB-B97E-BF87A9795F38}"/>
              </a:ext>
            </a:extLst>
          </p:cNvPr>
          <p:cNvSpPr/>
          <p:nvPr/>
        </p:nvSpPr>
        <p:spPr>
          <a:xfrm>
            <a:off x="3760806"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DF2DFA2-2D75-409A-B2C7-F4A4F1FCFA43}"/>
              </a:ext>
            </a:extLst>
          </p:cNvPr>
          <p:cNvSpPr/>
          <p:nvPr/>
        </p:nvSpPr>
        <p:spPr>
          <a:xfrm>
            <a:off x="3760806"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B182142-302B-40FD-BAE5-AB2FD0F7D887}"/>
              </a:ext>
            </a:extLst>
          </p:cNvPr>
          <p:cNvSpPr/>
          <p:nvPr/>
        </p:nvSpPr>
        <p:spPr>
          <a:xfrm>
            <a:off x="3760805"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B94E3217-9E5C-4269-9E0C-DA749A268E5A}"/>
              </a:ext>
            </a:extLst>
          </p:cNvPr>
          <p:cNvSpPr/>
          <p:nvPr/>
        </p:nvSpPr>
        <p:spPr>
          <a:xfrm>
            <a:off x="3760804"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D8BF43AC-9384-43A6-B2B6-35268B598182}"/>
              </a:ext>
            </a:extLst>
          </p:cNvPr>
          <p:cNvSpPr/>
          <p:nvPr/>
        </p:nvSpPr>
        <p:spPr>
          <a:xfrm>
            <a:off x="3760803"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0A282F3B-0CAB-4EA3-B3C2-3EC0B1733D98}"/>
              </a:ext>
            </a:extLst>
          </p:cNvPr>
          <p:cNvSpPr/>
          <p:nvPr/>
        </p:nvSpPr>
        <p:spPr>
          <a:xfrm>
            <a:off x="3760803"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E1CDF080-4433-4008-BF0D-1B430EF7EB1A}"/>
              </a:ext>
            </a:extLst>
          </p:cNvPr>
          <p:cNvSpPr/>
          <p:nvPr/>
        </p:nvSpPr>
        <p:spPr>
          <a:xfrm>
            <a:off x="3760802"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A34FBB37-43A3-4D1C-BEB5-5F3E5614A128}"/>
              </a:ext>
            </a:extLst>
          </p:cNvPr>
          <p:cNvSpPr/>
          <p:nvPr/>
        </p:nvSpPr>
        <p:spPr>
          <a:xfrm>
            <a:off x="3760801"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BDFD3897-D1B0-40FE-9DC5-48A8F9B03B6A}"/>
              </a:ext>
            </a:extLst>
          </p:cNvPr>
          <p:cNvSpPr/>
          <p:nvPr/>
        </p:nvSpPr>
        <p:spPr>
          <a:xfrm>
            <a:off x="3760800"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A10D2E1D-1465-4B12-9E96-70DFD8393EFC}"/>
              </a:ext>
            </a:extLst>
          </p:cNvPr>
          <p:cNvSpPr/>
          <p:nvPr/>
        </p:nvSpPr>
        <p:spPr>
          <a:xfrm>
            <a:off x="3760799"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B5BD7D47-A932-476C-ABC4-DCA9E88FBFE3}"/>
              </a:ext>
            </a:extLst>
          </p:cNvPr>
          <p:cNvSpPr/>
          <p:nvPr/>
        </p:nvSpPr>
        <p:spPr>
          <a:xfrm>
            <a:off x="4022933" y="158369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379D40D-4A77-42B5-9403-3C895384EBCC}"/>
              </a:ext>
            </a:extLst>
          </p:cNvPr>
          <p:cNvSpPr/>
          <p:nvPr/>
        </p:nvSpPr>
        <p:spPr>
          <a:xfrm>
            <a:off x="4022933" y="175255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B5B8DC35-4930-42A5-85EA-3B37E924B2DB}"/>
              </a:ext>
            </a:extLst>
          </p:cNvPr>
          <p:cNvSpPr/>
          <p:nvPr/>
        </p:nvSpPr>
        <p:spPr>
          <a:xfrm>
            <a:off x="4022932" y="192141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27EC14D8-49B0-4E07-AB17-BA728AB6F6AE}"/>
              </a:ext>
            </a:extLst>
          </p:cNvPr>
          <p:cNvSpPr/>
          <p:nvPr/>
        </p:nvSpPr>
        <p:spPr>
          <a:xfrm>
            <a:off x="4022931" y="209026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7C7C8E5A-5576-4CE0-9D88-B98E6C47F2CD}"/>
              </a:ext>
            </a:extLst>
          </p:cNvPr>
          <p:cNvSpPr/>
          <p:nvPr/>
        </p:nvSpPr>
        <p:spPr>
          <a:xfrm>
            <a:off x="4022930" y="225912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3BDD23F3-A1F5-488D-97F6-41173F920B54}"/>
              </a:ext>
            </a:extLst>
          </p:cNvPr>
          <p:cNvSpPr/>
          <p:nvPr/>
        </p:nvSpPr>
        <p:spPr>
          <a:xfrm>
            <a:off x="4022930" y="2427985"/>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95646B99-3BDB-4207-8212-A667CBE210FA}"/>
              </a:ext>
            </a:extLst>
          </p:cNvPr>
          <p:cNvSpPr/>
          <p:nvPr/>
        </p:nvSpPr>
        <p:spPr>
          <a:xfrm>
            <a:off x="4022929" y="2596843"/>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AF12CA50-F744-4AE9-A884-6D1772ACFBFA}"/>
              </a:ext>
            </a:extLst>
          </p:cNvPr>
          <p:cNvSpPr/>
          <p:nvPr/>
        </p:nvSpPr>
        <p:spPr>
          <a:xfrm>
            <a:off x="4022928" y="2765701"/>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8F272C2-22B1-4786-81FE-E23E6C46FFA9}"/>
              </a:ext>
            </a:extLst>
          </p:cNvPr>
          <p:cNvSpPr/>
          <p:nvPr/>
        </p:nvSpPr>
        <p:spPr>
          <a:xfrm>
            <a:off x="4022927" y="2934559"/>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FC01A823-A8F9-44F5-AFE7-59FFEEEF52CF}"/>
              </a:ext>
            </a:extLst>
          </p:cNvPr>
          <p:cNvSpPr/>
          <p:nvPr/>
        </p:nvSpPr>
        <p:spPr>
          <a:xfrm>
            <a:off x="4022926" y="3103417"/>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9EE6D382-AE99-49FC-BFF9-CECD51BA904A}"/>
              </a:ext>
            </a:extLst>
          </p:cNvPr>
          <p:cNvSpPr/>
          <p:nvPr/>
        </p:nvSpPr>
        <p:spPr>
          <a:xfrm>
            <a:off x="3180470" y="2421881"/>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2D887DB6-BB94-4F01-8115-51629FB51236}"/>
              </a:ext>
            </a:extLst>
          </p:cNvPr>
          <p:cNvSpPr/>
          <p:nvPr/>
        </p:nvSpPr>
        <p:spPr>
          <a:xfrm>
            <a:off x="3292560" y="2421880"/>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8F1D9796-B6BC-40A0-A029-63FCB061CBFE}"/>
              </a:ext>
            </a:extLst>
          </p:cNvPr>
          <p:cNvSpPr/>
          <p:nvPr/>
        </p:nvSpPr>
        <p:spPr>
          <a:xfrm>
            <a:off x="3404650" y="2421879"/>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矩形 64">
            <a:extLst>
              <a:ext uri="{FF2B5EF4-FFF2-40B4-BE49-F238E27FC236}">
                <a16:creationId xmlns:a16="http://schemas.microsoft.com/office/drawing/2014/main" id="{6BA00BA8-B306-49BC-93EC-1A02A28A132E}"/>
              </a:ext>
            </a:extLst>
          </p:cNvPr>
          <p:cNvSpPr/>
          <p:nvPr/>
        </p:nvSpPr>
        <p:spPr>
          <a:xfrm>
            <a:off x="6314286" y="1587820"/>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BC20E551-9898-4302-B656-9A95F8B70146}"/>
              </a:ext>
            </a:extLst>
          </p:cNvPr>
          <p:cNvSpPr/>
          <p:nvPr/>
        </p:nvSpPr>
        <p:spPr>
          <a:xfrm>
            <a:off x="6314286" y="1756678"/>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D1646625-BF54-4725-BF4E-5F0CA6103070}"/>
              </a:ext>
            </a:extLst>
          </p:cNvPr>
          <p:cNvSpPr/>
          <p:nvPr/>
        </p:nvSpPr>
        <p:spPr>
          <a:xfrm>
            <a:off x="6314285" y="1925536"/>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693317A9-E87F-455B-891C-B7B5BB26B65C}"/>
              </a:ext>
            </a:extLst>
          </p:cNvPr>
          <p:cNvSpPr/>
          <p:nvPr/>
        </p:nvSpPr>
        <p:spPr>
          <a:xfrm>
            <a:off x="6314284" y="2094394"/>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9624C34B-9706-4CF6-A68B-158D55B8787D}"/>
              </a:ext>
            </a:extLst>
          </p:cNvPr>
          <p:cNvSpPr/>
          <p:nvPr/>
        </p:nvSpPr>
        <p:spPr>
          <a:xfrm>
            <a:off x="6314283" y="2263252"/>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ED8B7314-4693-48E1-9C23-4582720AAB02}"/>
              </a:ext>
            </a:extLst>
          </p:cNvPr>
          <p:cNvSpPr/>
          <p:nvPr/>
        </p:nvSpPr>
        <p:spPr>
          <a:xfrm>
            <a:off x="6314283" y="2432110"/>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0D3E9F86-ADF6-4E75-8CE1-93CD7133AEBF}"/>
              </a:ext>
            </a:extLst>
          </p:cNvPr>
          <p:cNvSpPr/>
          <p:nvPr/>
        </p:nvSpPr>
        <p:spPr>
          <a:xfrm>
            <a:off x="6314282" y="2600968"/>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B289B844-0835-4BC1-B4AB-8D8F8263BE76}"/>
              </a:ext>
            </a:extLst>
          </p:cNvPr>
          <p:cNvSpPr/>
          <p:nvPr/>
        </p:nvSpPr>
        <p:spPr>
          <a:xfrm>
            <a:off x="6314281" y="2769826"/>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95F20BB3-A41E-43C9-ABF3-7BE34D666046}"/>
              </a:ext>
            </a:extLst>
          </p:cNvPr>
          <p:cNvSpPr/>
          <p:nvPr/>
        </p:nvSpPr>
        <p:spPr>
          <a:xfrm>
            <a:off x="6314280" y="2938684"/>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5918D0FB-DC61-4812-8502-D59BC6463F68}"/>
              </a:ext>
            </a:extLst>
          </p:cNvPr>
          <p:cNvSpPr/>
          <p:nvPr/>
        </p:nvSpPr>
        <p:spPr>
          <a:xfrm>
            <a:off x="6314279" y="3107542"/>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ABCF8D76-F707-48EB-8F30-5441C6406247}"/>
              </a:ext>
            </a:extLst>
          </p:cNvPr>
          <p:cNvSpPr/>
          <p:nvPr/>
        </p:nvSpPr>
        <p:spPr>
          <a:xfrm>
            <a:off x="6893407" y="1587820"/>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8126AD01-9796-475B-BF61-22A45C124DC8}"/>
              </a:ext>
            </a:extLst>
          </p:cNvPr>
          <p:cNvSpPr/>
          <p:nvPr/>
        </p:nvSpPr>
        <p:spPr>
          <a:xfrm>
            <a:off x="6893407" y="1756678"/>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C6A60AC-0534-40D1-A78D-2C18F954C58C}"/>
              </a:ext>
            </a:extLst>
          </p:cNvPr>
          <p:cNvSpPr/>
          <p:nvPr/>
        </p:nvSpPr>
        <p:spPr>
          <a:xfrm>
            <a:off x="6893406" y="1925536"/>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96587802-BE2F-4CC6-A80F-4B52EA493992}"/>
              </a:ext>
            </a:extLst>
          </p:cNvPr>
          <p:cNvSpPr/>
          <p:nvPr/>
        </p:nvSpPr>
        <p:spPr>
          <a:xfrm>
            <a:off x="6893405" y="2094394"/>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F9BB2FF2-29D0-4F7D-8190-7264A27C5DC2}"/>
              </a:ext>
            </a:extLst>
          </p:cNvPr>
          <p:cNvSpPr/>
          <p:nvPr/>
        </p:nvSpPr>
        <p:spPr>
          <a:xfrm>
            <a:off x="6893404" y="2263252"/>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422C86B-79BA-4ACF-B153-45AE33ABB695}"/>
              </a:ext>
            </a:extLst>
          </p:cNvPr>
          <p:cNvSpPr/>
          <p:nvPr/>
        </p:nvSpPr>
        <p:spPr>
          <a:xfrm>
            <a:off x="6893404" y="2432110"/>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4288F110-7908-4272-9E07-67B2B58F63BD}"/>
              </a:ext>
            </a:extLst>
          </p:cNvPr>
          <p:cNvSpPr/>
          <p:nvPr/>
        </p:nvSpPr>
        <p:spPr>
          <a:xfrm>
            <a:off x="6893403" y="2600968"/>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B02F71FC-1697-425F-9086-89E0EB3A6300}"/>
              </a:ext>
            </a:extLst>
          </p:cNvPr>
          <p:cNvSpPr/>
          <p:nvPr/>
        </p:nvSpPr>
        <p:spPr>
          <a:xfrm>
            <a:off x="6893402" y="2769826"/>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C2D75D5-3595-40C6-99EB-43BF8AC6D89F}"/>
              </a:ext>
            </a:extLst>
          </p:cNvPr>
          <p:cNvSpPr/>
          <p:nvPr/>
        </p:nvSpPr>
        <p:spPr>
          <a:xfrm>
            <a:off x="6893401" y="2938684"/>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A4FD6243-B7FB-4878-8276-D818BDC44CE2}"/>
              </a:ext>
            </a:extLst>
          </p:cNvPr>
          <p:cNvSpPr/>
          <p:nvPr/>
        </p:nvSpPr>
        <p:spPr>
          <a:xfrm>
            <a:off x="6893400" y="3107542"/>
            <a:ext cx="203427" cy="16885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FF586DA4-03F3-4F88-BC57-C4C434743C5F}"/>
              </a:ext>
            </a:extLst>
          </p:cNvPr>
          <p:cNvSpPr/>
          <p:nvPr/>
        </p:nvSpPr>
        <p:spPr>
          <a:xfrm>
            <a:off x="6575199" y="2426006"/>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DF85724-C7EB-44B4-93D9-A758DC68F9AD}"/>
              </a:ext>
            </a:extLst>
          </p:cNvPr>
          <p:cNvSpPr/>
          <p:nvPr/>
        </p:nvSpPr>
        <p:spPr>
          <a:xfrm>
            <a:off x="6687289" y="2426005"/>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795AA810-888F-44BB-B81F-6F423BA969E3}"/>
              </a:ext>
            </a:extLst>
          </p:cNvPr>
          <p:cNvSpPr/>
          <p:nvPr/>
        </p:nvSpPr>
        <p:spPr>
          <a:xfrm>
            <a:off x="6799379" y="2426004"/>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矩形 87">
            <a:extLst>
              <a:ext uri="{FF2B5EF4-FFF2-40B4-BE49-F238E27FC236}">
                <a16:creationId xmlns:a16="http://schemas.microsoft.com/office/drawing/2014/main" id="{0CC34FEF-5703-438E-86E3-70D1EC1CF9F4}"/>
              </a:ext>
            </a:extLst>
          </p:cNvPr>
          <p:cNvSpPr/>
          <p:nvPr/>
        </p:nvSpPr>
        <p:spPr>
          <a:xfrm>
            <a:off x="2395302"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51F6BFE2-3046-4A89-874D-0F628FB3C34B}"/>
              </a:ext>
            </a:extLst>
          </p:cNvPr>
          <p:cNvSpPr/>
          <p:nvPr/>
        </p:nvSpPr>
        <p:spPr>
          <a:xfrm>
            <a:off x="2395302"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455F6A00-6DAF-4821-BDB0-EE403493DF52}"/>
              </a:ext>
            </a:extLst>
          </p:cNvPr>
          <p:cNvSpPr/>
          <p:nvPr/>
        </p:nvSpPr>
        <p:spPr>
          <a:xfrm>
            <a:off x="2395301"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C7079048-0388-4FB0-A3FE-6EA1C46D0704}"/>
              </a:ext>
            </a:extLst>
          </p:cNvPr>
          <p:cNvSpPr/>
          <p:nvPr/>
        </p:nvSpPr>
        <p:spPr>
          <a:xfrm>
            <a:off x="2395300"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FB655F11-E003-4F3B-8BF7-FB45A6994BBA}"/>
              </a:ext>
            </a:extLst>
          </p:cNvPr>
          <p:cNvSpPr/>
          <p:nvPr/>
        </p:nvSpPr>
        <p:spPr>
          <a:xfrm>
            <a:off x="2395299"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A1383D28-79C5-4B3C-870C-A6DE9864306E}"/>
              </a:ext>
            </a:extLst>
          </p:cNvPr>
          <p:cNvSpPr/>
          <p:nvPr/>
        </p:nvSpPr>
        <p:spPr>
          <a:xfrm>
            <a:off x="2395299"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B1A4BE64-0C36-4151-AAC6-379738A3E24D}"/>
              </a:ext>
            </a:extLst>
          </p:cNvPr>
          <p:cNvSpPr/>
          <p:nvPr/>
        </p:nvSpPr>
        <p:spPr>
          <a:xfrm>
            <a:off x="2657430"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AAA0B781-7FF1-4F62-A4D5-03441C1B673D}"/>
              </a:ext>
            </a:extLst>
          </p:cNvPr>
          <p:cNvSpPr/>
          <p:nvPr/>
        </p:nvSpPr>
        <p:spPr>
          <a:xfrm>
            <a:off x="2657430"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04BBCDB5-8632-432D-B762-3522AD265049}"/>
              </a:ext>
            </a:extLst>
          </p:cNvPr>
          <p:cNvSpPr/>
          <p:nvPr/>
        </p:nvSpPr>
        <p:spPr>
          <a:xfrm>
            <a:off x="2657429"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D72468DF-9926-44F4-B2B7-9854E8EDCE41}"/>
              </a:ext>
            </a:extLst>
          </p:cNvPr>
          <p:cNvSpPr/>
          <p:nvPr/>
        </p:nvSpPr>
        <p:spPr>
          <a:xfrm>
            <a:off x="2657428"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90957FB8-33A6-419B-AB95-66BF546A41C4}"/>
              </a:ext>
            </a:extLst>
          </p:cNvPr>
          <p:cNvSpPr/>
          <p:nvPr/>
        </p:nvSpPr>
        <p:spPr>
          <a:xfrm>
            <a:off x="2657427"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FA877AF-EE12-4C4E-BF92-DBB1C4A60404}"/>
              </a:ext>
            </a:extLst>
          </p:cNvPr>
          <p:cNvSpPr/>
          <p:nvPr/>
        </p:nvSpPr>
        <p:spPr>
          <a:xfrm>
            <a:off x="2657427"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3D36A698-4C53-4396-89E0-6CF6EA0517BA}"/>
              </a:ext>
            </a:extLst>
          </p:cNvPr>
          <p:cNvSpPr/>
          <p:nvPr/>
        </p:nvSpPr>
        <p:spPr>
          <a:xfrm>
            <a:off x="2919557"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1517346D-983E-4D72-81B5-40D3FBBC1C4B}"/>
              </a:ext>
            </a:extLst>
          </p:cNvPr>
          <p:cNvSpPr/>
          <p:nvPr/>
        </p:nvSpPr>
        <p:spPr>
          <a:xfrm>
            <a:off x="2919557"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46C92758-C5AA-4C81-A2C3-1A2846A8FD53}"/>
              </a:ext>
            </a:extLst>
          </p:cNvPr>
          <p:cNvSpPr/>
          <p:nvPr/>
        </p:nvSpPr>
        <p:spPr>
          <a:xfrm>
            <a:off x="2919556"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D3594938-A9D2-4E54-87F1-2123CFD19130}"/>
              </a:ext>
            </a:extLst>
          </p:cNvPr>
          <p:cNvSpPr/>
          <p:nvPr/>
        </p:nvSpPr>
        <p:spPr>
          <a:xfrm>
            <a:off x="2919555"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180EDAD8-9316-4083-AD5D-C59F2B862A03}"/>
              </a:ext>
            </a:extLst>
          </p:cNvPr>
          <p:cNvSpPr/>
          <p:nvPr/>
        </p:nvSpPr>
        <p:spPr>
          <a:xfrm>
            <a:off x="2919554"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2FD16939-4186-41DA-BA8A-4CB125AC03E8}"/>
              </a:ext>
            </a:extLst>
          </p:cNvPr>
          <p:cNvSpPr/>
          <p:nvPr/>
        </p:nvSpPr>
        <p:spPr>
          <a:xfrm>
            <a:off x="2919554"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93B7678F-C522-47C5-8ADA-26383AAE81C7}"/>
              </a:ext>
            </a:extLst>
          </p:cNvPr>
          <p:cNvSpPr/>
          <p:nvPr/>
        </p:nvSpPr>
        <p:spPr>
          <a:xfrm>
            <a:off x="3498678"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1F8C8680-494E-44DE-9328-489F2E176FCB}"/>
              </a:ext>
            </a:extLst>
          </p:cNvPr>
          <p:cNvSpPr/>
          <p:nvPr/>
        </p:nvSpPr>
        <p:spPr>
          <a:xfrm>
            <a:off x="3498678"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778C8BD8-27E3-4198-BE59-3CCCA4568A4F}"/>
              </a:ext>
            </a:extLst>
          </p:cNvPr>
          <p:cNvSpPr/>
          <p:nvPr/>
        </p:nvSpPr>
        <p:spPr>
          <a:xfrm>
            <a:off x="3498677"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247071C5-09E8-4AB7-B216-93F8A45CF90D}"/>
              </a:ext>
            </a:extLst>
          </p:cNvPr>
          <p:cNvSpPr/>
          <p:nvPr/>
        </p:nvSpPr>
        <p:spPr>
          <a:xfrm>
            <a:off x="3498676"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DFFB9D3B-A2D2-49DD-9115-6617E1667A85}"/>
              </a:ext>
            </a:extLst>
          </p:cNvPr>
          <p:cNvSpPr/>
          <p:nvPr/>
        </p:nvSpPr>
        <p:spPr>
          <a:xfrm>
            <a:off x="3498675"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5F9A026D-E924-403E-95D9-6D0658C1DAB7}"/>
              </a:ext>
            </a:extLst>
          </p:cNvPr>
          <p:cNvSpPr/>
          <p:nvPr/>
        </p:nvSpPr>
        <p:spPr>
          <a:xfrm>
            <a:off x="3498675"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17E04531-8888-428A-99C5-4490D2D821B5}"/>
              </a:ext>
            </a:extLst>
          </p:cNvPr>
          <p:cNvSpPr/>
          <p:nvPr/>
        </p:nvSpPr>
        <p:spPr>
          <a:xfrm>
            <a:off x="3760806"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6A5299FF-20E4-4F50-847A-5A9AC6EF8C0E}"/>
              </a:ext>
            </a:extLst>
          </p:cNvPr>
          <p:cNvSpPr/>
          <p:nvPr/>
        </p:nvSpPr>
        <p:spPr>
          <a:xfrm>
            <a:off x="3760806"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F65DEBD-0572-4C36-ABEC-024634106775}"/>
              </a:ext>
            </a:extLst>
          </p:cNvPr>
          <p:cNvSpPr/>
          <p:nvPr/>
        </p:nvSpPr>
        <p:spPr>
          <a:xfrm>
            <a:off x="3760805"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11D57CA9-E0BB-45C3-9474-D2838BA7E284}"/>
              </a:ext>
            </a:extLst>
          </p:cNvPr>
          <p:cNvSpPr/>
          <p:nvPr/>
        </p:nvSpPr>
        <p:spPr>
          <a:xfrm>
            <a:off x="3760804"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D33C6107-C23B-4C18-B9DF-36017ABC9240}"/>
              </a:ext>
            </a:extLst>
          </p:cNvPr>
          <p:cNvSpPr/>
          <p:nvPr/>
        </p:nvSpPr>
        <p:spPr>
          <a:xfrm>
            <a:off x="3760803"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AA2FAA0A-83E9-4467-B0C6-7C82120FE18E}"/>
              </a:ext>
            </a:extLst>
          </p:cNvPr>
          <p:cNvSpPr/>
          <p:nvPr/>
        </p:nvSpPr>
        <p:spPr>
          <a:xfrm>
            <a:off x="3760803"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E9D3A801-DAFA-4FA2-9F16-46E9CE391C24}"/>
              </a:ext>
            </a:extLst>
          </p:cNvPr>
          <p:cNvSpPr/>
          <p:nvPr/>
        </p:nvSpPr>
        <p:spPr>
          <a:xfrm>
            <a:off x="4022933" y="412859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39AC50AD-C8C8-4FC5-9034-157536494FC8}"/>
              </a:ext>
            </a:extLst>
          </p:cNvPr>
          <p:cNvSpPr/>
          <p:nvPr/>
        </p:nvSpPr>
        <p:spPr>
          <a:xfrm>
            <a:off x="4022933" y="429745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B391FE4E-7F77-4DC2-A073-24CB78545D2A}"/>
              </a:ext>
            </a:extLst>
          </p:cNvPr>
          <p:cNvSpPr/>
          <p:nvPr/>
        </p:nvSpPr>
        <p:spPr>
          <a:xfrm>
            <a:off x="4022932" y="446631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3478F061-4222-44A6-B01E-C2156F89CC8A}"/>
              </a:ext>
            </a:extLst>
          </p:cNvPr>
          <p:cNvSpPr/>
          <p:nvPr/>
        </p:nvSpPr>
        <p:spPr>
          <a:xfrm>
            <a:off x="4022931" y="463517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0DE314F5-25B8-4172-91C2-90DA8EF61A30}"/>
              </a:ext>
            </a:extLst>
          </p:cNvPr>
          <p:cNvSpPr/>
          <p:nvPr/>
        </p:nvSpPr>
        <p:spPr>
          <a:xfrm>
            <a:off x="4022930" y="480402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BFC545B6-4E3C-448E-AFA7-0E64C06E7AAF}"/>
              </a:ext>
            </a:extLst>
          </p:cNvPr>
          <p:cNvSpPr/>
          <p:nvPr/>
        </p:nvSpPr>
        <p:spPr>
          <a:xfrm>
            <a:off x="4022930" y="497288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B35664E2-B2BC-4F5C-88E2-3F7362DAC68E}"/>
              </a:ext>
            </a:extLst>
          </p:cNvPr>
          <p:cNvSpPr/>
          <p:nvPr/>
        </p:nvSpPr>
        <p:spPr>
          <a:xfrm>
            <a:off x="3166169" y="4612313"/>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87DE0F09-B169-413A-9F5E-99C3BD675685}"/>
              </a:ext>
            </a:extLst>
          </p:cNvPr>
          <p:cNvSpPr/>
          <p:nvPr/>
        </p:nvSpPr>
        <p:spPr>
          <a:xfrm>
            <a:off x="3278259" y="4612312"/>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ACC8AF1E-B737-4B3F-B1A6-6A2E0C65F8EB}"/>
              </a:ext>
            </a:extLst>
          </p:cNvPr>
          <p:cNvSpPr/>
          <p:nvPr/>
        </p:nvSpPr>
        <p:spPr>
          <a:xfrm>
            <a:off x="3390349" y="4612311"/>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矩形 126">
            <a:extLst>
              <a:ext uri="{FF2B5EF4-FFF2-40B4-BE49-F238E27FC236}">
                <a16:creationId xmlns:a16="http://schemas.microsoft.com/office/drawing/2014/main" id="{B3FFDD59-4136-46B7-9AC2-BE33861E55FF}"/>
              </a:ext>
            </a:extLst>
          </p:cNvPr>
          <p:cNvSpPr/>
          <p:nvPr/>
        </p:nvSpPr>
        <p:spPr>
          <a:xfrm>
            <a:off x="6328577" y="412899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208BB653-D0D4-4FFF-98FC-A7613637BB3F}"/>
              </a:ext>
            </a:extLst>
          </p:cNvPr>
          <p:cNvSpPr/>
          <p:nvPr/>
        </p:nvSpPr>
        <p:spPr>
          <a:xfrm>
            <a:off x="6328577" y="429784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0536B114-BCD1-4C4A-A754-5CD2D8FA26D0}"/>
              </a:ext>
            </a:extLst>
          </p:cNvPr>
          <p:cNvSpPr/>
          <p:nvPr/>
        </p:nvSpPr>
        <p:spPr>
          <a:xfrm>
            <a:off x="6328576" y="446670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7971D82E-62B8-43CE-AB8A-630288FA01D7}"/>
              </a:ext>
            </a:extLst>
          </p:cNvPr>
          <p:cNvSpPr/>
          <p:nvPr/>
        </p:nvSpPr>
        <p:spPr>
          <a:xfrm>
            <a:off x="6328575" y="463556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96F9D164-6A6D-483D-8791-8136019C8F62}"/>
              </a:ext>
            </a:extLst>
          </p:cNvPr>
          <p:cNvSpPr/>
          <p:nvPr/>
        </p:nvSpPr>
        <p:spPr>
          <a:xfrm>
            <a:off x="6328574" y="480442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4D9CB68E-FFDB-47EF-9A2E-F2D089EB69DA}"/>
              </a:ext>
            </a:extLst>
          </p:cNvPr>
          <p:cNvSpPr/>
          <p:nvPr/>
        </p:nvSpPr>
        <p:spPr>
          <a:xfrm>
            <a:off x="6328574" y="497328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2910F66A-93A9-4E90-AD10-43C9AA7429F7}"/>
              </a:ext>
            </a:extLst>
          </p:cNvPr>
          <p:cNvSpPr/>
          <p:nvPr/>
        </p:nvSpPr>
        <p:spPr>
          <a:xfrm>
            <a:off x="6907698" y="412899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772347EF-4825-4E19-991E-BFC55A24782B}"/>
              </a:ext>
            </a:extLst>
          </p:cNvPr>
          <p:cNvSpPr/>
          <p:nvPr/>
        </p:nvSpPr>
        <p:spPr>
          <a:xfrm>
            <a:off x="6907698" y="4297849"/>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C7CF7F74-C1BE-4AF6-9DC9-8D8C54F195AD}"/>
              </a:ext>
            </a:extLst>
          </p:cNvPr>
          <p:cNvSpPr/>
          <p:nvPr/>
        </p:nvSpPr>
        <p:spPr>
          <a:xfrm>
            <a:off x="6907697" y="4466707"/>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68F5E545-381D-45DD-AA0F-0E6FD0F1BA1C}"/>
              </a:ext>
            </a:extLst>
          </p:cNvPr>
          <p:cNvSpPr/>
          <p:nvPr/>
        </p:nvSpPr>
        <p:spPr>
          <a:xfrm>
            <a:off x="6907696" y="4635565"/>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7DCFAD29-46CB-4D0C-BCEE-FA8A4996FBCE}"/>
              </a:ext>
            </a:extLst>
          </p:cNvPr>
          <p:cNvSpPr/>
          <p:nvPr/>
        </p:nvSpPr>
        <p:spPr>
          <a:xfrm>
            <a:off x="6907695" y="4804423"/>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4C8356CA-21B7-4CF0-8DF6-79BF0D9422A1}"/>
              </a:ext>
            </a:extLst>
          </p:cNvPr>
          <p:cNvSpPr/>
          <p:nvPr/>
        </p:nvSpPr>
        <p:spPr>
          <a:xfrm>
            <a:off x="6907695" y="4973281"/>
            <a:ext cx="203427" cy="168858"/>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93B8B513-778E-458C-8864-E80ECCED0905}"/>
              </a:ext>
            </a:extLst>
          </p:cNvPr>
          <p:cNvSpPr/>
          <p:nvPr/>
        </p:nvSpPr>
        <p:spPr>
          <a:xfrm>
            <a:off x="6585599" y="4612705"/>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1B528878-3B4B-4B18-83DF-F963510FC5CE}"/>
              </a:ext>
            </a:extLst>
          </p:cNvPr>
          <p:cNvSpPr/>
          <p:nvPr/>
        </p:nvSpPr>
        <p:spPr>
          <a:xfrm>
            <a:off x="6697689" y="4612704"/>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1F7095BE-C22D-4559-8DB9-C93261EF8A69}"/>
              </a:ext>
            </a:extLst>
          </p:cNvPr>
          <p:cNvSpPr/>
          <p:nvPr/>
        </p:nvSpPr>
        <p:spPr>
          <a:xfrm>
            <a:off x="6809779" y="4612703"/>
            <a:ext cx="4701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2" name="任意多边形: 形状 141">
            <a:extLst>
              <a:ext uri="{FF2B5EF4-FFF2-40B4-BE49-F238E27FC236}">
                <a16:creationId xmlns:a16="http://schemas.microsoft.com/office/drawing/2014/main" id="{DA9A409D-4B74-4F8D-AD4D-16DB8E6ECCEC}"/>
              </a:ext>
            </a:extLst>
          </p:cNvPr>
          <p:cNvSpPr/>
          <p:nvPr/>
        </p:nvSpPr>
        <p:spPr>
          <a:xfrm>
            <a:off x="4853747" y="2151101"/>
            <a:ext cx="1141074" cy="819502"/>
          </a:xfrm>
          <a:custGeom>
            <a:avLst/>
            <a:gdLst>
              <a:gd name="connsiteX0" fmla="*/ 2309 w 1853191"/>
              <a:gd name="connsiteY0" fmla="*/ 108406 h 1445182"/>
              <a:gd name="connsiteX1" fmla="*/ 733829 w 1853191"/>
              <a:gd name="connsiteY1" fmla="*/ 1419046 h 1445182"/>
              <a:gd name="connsiteX2" fmla="*/ 1851429 w 1853191"/>
              <a:gd name="connsiteY2" fmla="*/ 921206 h 1445182"/>
              <a:gd name="connsiteX3" fmla="*/ 967509 w 1853191"/>
              <a:gd name="connsiteY3" fmla="*/ 169366 h 1445182"/>
              <a:gd name="connsiteX4" fmla="*/ 2309 w 1853191"/>
              <a:gd name="connsiteY4" fmla="*/ 108406 h 144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191" h="1445182">
                <a:moveTo>
                  <a:pt x="2309" y="108406"/>
                </a:moveTo>
                <a:cubicBezTo>
                  <a:pt x="-36638" y="316686"/>
                  <a:pt x="425642" y="1283579"/>
                  <a:pt x="733829" y="1419046"/>
                </a:cubicBezTo>
                <a:cubicBezTo>
                  <a:pt x="1042016" y="1554513"/>
                  <a:pt x="1812482" y="1129486"/>
                  <a:pt x="1851429" y="921206"/>
                </a:cubicBezTo>
                <a:cubicBezTo>
                  <a:pt x="1890376" y="712926"/>
                  <a:pt x="1274002" y="306526"/>
                  <a:pt x="967509" y="169366"/>
                </a:cubicBezTo>
                <a:cubicBezTo>
                  <a:pt x="661016" y="32206"/>
                  <a:pt x="41256" y="-99874"/>
                  <a:pt x="2309" y="108406"/>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a:extLst>
              <a:ext uri="{FF2B5EF4-FFF2-40B4-BE49-F238E27FC236}">
                <a16:creationId xmlns:a16="http://schemas.microsoft.com/office/drawing/2014/main" id="{452DD094-25D1-43E1-82AB-70CFE8EBB673}"/>
              </a:ext>
            </a:extLst>
          </p:cNvPr>
          <p:cNvCxnSpPr/>
          <p:nvPr/>
        </p:nvCxnSpPr>
        <p:spPr>
          <a:xfrm>
            <a:off x="1459539" y="3685493"/>
            <a:ext cx="662432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44" name="箭头: 虚尾 143">
            <a:extLst>
              <a:ext uri="{FF2B5EF4-FFF2-40B4-BE49-F238E27FC236}">
                <a16:creationId xmlns:a16="http://schemas.microsoft.com/office/drawing/2014/main" id="{AF435576-CA7F-4A69-83EC-78D8A56E2957}"/>
              </a:ext>
            </a:extLst>
          </p:cNvPr>
          <p:cNvSpPr/>
          <p:nvPr/>
        </p:nvSpPr>
        <p:spPr>
          <a:xfrm>
            <a:off x="4331211" y="2343576"/>
            <a:ext cx="522533" cy="2695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箭头: V 形 144">
            <a:extLst>
              <a:ext uri="{FF2B5EF4-FFF2-40B4-BE49-F238E27FC236}">
                <a16:creationId xmlns:a16="http://schemas.microsoft.com/office/drawing/2014/main" id="{AC4ADBC3-9D74-4C0F-9DB9-1C17EF91049F}"/>
              </a:ext>
            </a:extLst>
          </p:cNvPr>
          <p:cNvSpPr/>
          <p:nvPr/>
        </p:nvSpPr>
        <p:spPr>
          <a:xfrm rot="5400000">
            <a:off x="2957461" y="3362286"/>
            <a:ext cx="735619" cy="65504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5B9F3080-C539-4C98-B224-6026852007B5}"/>
                  </a:ext>
                </a:extLst>
              </p:cNvPr>
              <p:cNvSpPr txBox="1"/>
              <p:nvPr/>
            </p:nvSpPr>
            <p:spPr>
              <a:xfrm>
                <a:off x="4997521" y="2299242"/>
                <a:ext cx="7925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dirty="0" smtClean="0">
                          <a:latin typeface="Cambria Math" panose="02040503050406030204" pitchFamily="18" charset="0"/>
                        </a:rPr>
                        <m:t>𝒫</m:t>
                      </m:r>
                    </m:oMath>
                  </m:oMathPara>
                </a14:m>
                <a:endParaRPr lang="zh-CN" altLang="en-US" sz="2800" dirty="0"/>
              </a:p>
            </p:txBody>
          </p:sp>
        </mc:Choice>
        <mc:Fallback xmlns="">
          <p:sp>
            <p:nvSpPr>
              <p:cNvPr id="146" name="文本框 145">
                <a:extLst>
                  <a:ext uri="{FF2B5EF4-FFF2-40B4-BE49-F238E27FC236}">
                    <a16:creationId xmlns:a16="http://schemas.microsoft.com/office/drawing/2014/main" id="{5B9F3080-C539-4C98-B224-6026852007B5}"/>
                  </a:ext>
                </a:extLst>
              </p:cNvPr>
              <p:cNvSpPr txBox="1">
                <a:spLocks noRot="1" noChangeAspect="1" noMove="1" noResize="1" noEditPoints="1" noAdjustHandles="1" noChangeArrowheads="1" noChangeShapeType="1" noTextEdit="1"/>
              </p:cNvSpPr>
              <p:nvPr/>
            </p:nvSpPr>
            <p:spPr>
              <a:xfrm>
                <a:off x="4997521" y="2299242"/>
                <a:ext cx="792503"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3A66BCB1-1DC4-4051-AA74-9B5617FB0C08}"/>
                  </a:ext>
                </a:extLst>
              </p:cNvPr>
              <p:cNvSpPr txBox="1"/>
              <p:nvPr/>
            </p:nvSpPr>
            <p:spPr>
              <a:xfrm>
                <a:off x="2929018" y="3545770"/>
                <a:ext cx="7925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rPr>
                        <m:t>𝒫</m:t>
                      </m:r>
                    </m:oMath>
                  </m:oMathPara>
                </a14:m>
                <a:endParaRPr lang="zh-CN" altLang="en-US" sz="2800" dirty="0"/>
              </a:p>
            </p:txBody>
          </p:sp>
        </mc:Choice>
        <mc:Fallback xmlns="">
          <p:sp>
            <p:nvSpPr>
              <p:cNvPr id="147" name="文本框 146">
                <a:extLst>
                  <a:ext uri="{FF2B5EF4-FFF2-40B4-BE49-F238E27FC236}">
                    <a16:creationId xmlns:a16="http://schemas.microsoft.com/office/drawing/2014/main" id="{3A66BCB1-1DC4-4051-AA74-9B5617FB0C08}"/>
                  </a:ext>
                </a:extLst>
              </p:cNvPr>
              <p:cNvSpPr txBox="1">
                <a:spLocks noRot="1" noChangeAspect="1" noMove="1" noResize="1" noEditPoints="1" noAdjustHandles="1" noChangeArrowheads="1" noChangeShapeType="1" noTextEdit="1"/>
              </p:cNvSpPr>
              <p:nvPr/>
            </p:nvSpPr>
            <p:spPr>
              <a:xfrm>
                <a:off x="2929018" y="3545770"/>
                <a:ext cx="792503" cy="461665"/>
              </a:xfrm>
              <a:prstGeom prst="rect">
                <a:avLst/>
              </a:prstGeom>
              <a:blipFill>
                <a:blip r:embed="rId4"/>
                <a:stretch>
                  <a:fillRect/>
                </a:stretch>
              </a:blipFill>
            </p:spPr>
            <p:txBody>
              <a:bodyPr/>
              <a:lstStyle/>
              <a:p>
                <a:r>
                  <a:rPr lang="zh-CN" altLang="en-US">
                    <a:noFill/>
                  </a:rPr>
                  <a:t> </a:t>
                </a:r>
              </a:p>
            </p:txBody>
          </p:sp>
        </mc:Fallback>
      </mc:AlternateContent>
      <p:sp>
        <p:nvSpPr>
          <p:cNvPr id="148" name="箭头: V 形 147">
            <a:extLst>
              <a:ext uri="{FF2B5EF4-FFF2-40B4-BE49-F238E27FC236}">
                <a16:creationId xmlns:a16="http://schemas.microsoft.com/office/drawing/2014/main" id="{E20A06E5-83A5-4AC5-91D1-60F77BD5C29A}"/>
              </a:ext>
            </a:extLst>
          </p:cNvPr>
          <p:cNvSpPr/>
          <p:nvPr/>
        </p:nvSpPr>
        <p:spPr>
          <a:xfrm rot="5400000">
            <a:off x="6288285" y="3362283"/>
            <a:ext cx="735619" cy="65504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D2C61A49-BF22-4CC0-B7C8-435FB7EEF6E3}"/>
                  </a:ext>
                </a:extLst>
              </p:cNvPr>
              <p:cNvSpPr txBox="1"/>
              <p:nvPr/>
            </p:nvSpPr>
            <p:spPr>
              <a:xfrm>
                <a:off x="6267093" y="3552141"/>
                <a:ext cx="7925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rPr>
                        <m:t>𝒫</m:t>
                      </m:r>
                    </m:oMath>
                  </m:oMathPara>
                </a14:m>
                <a:endParaRPr lang="zh-CN" altLang="en-US" sz="2800" dirty="0"/>
              </a:p>
            </p:txBody>
          </p:sp>
        </mc:Choice>
        <mc:Fallback xmlns="">
          <p:sp>
            <p:nvSpPr>
              <p:cNvPr id="149" name="文本框 148">
                <a:extLst>
                  <a:ext uri="{FF2B5EF4-FFF2-40B4-BE49-F238E27FC236}">
                    <a16:creationId xmlns:a16="http://schemas.microsoft.com/office/drawing/2014/main" id="{D2C61A49-BF22-4CC0-B7C8-435FB7EEF6E3}"/>
                  </a:ext>
                </a:extLst>
              </p:cNvPr>
              <p:cNvSpPr txBox="1">
                <a:spLocks noRot="1" noChangeAspect="1" noMove="1" noResize="1" noEditPoints="1" noAdjustHandles="1" noChangeArrowheads="1" noChangeShapeType="1" noTextEdit="1"/>
              </p:cNvSpPr>
              <p:nvPr/>
            </p:nvSpPr>
            <p:spPr>
              <a:xfrm>
                <a:off x="6267093" y="3552141"/>
                <a:ext cx="792503"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a:extLst>
                  <a:ext uri="{FF2B5EF4-FFF2-40B4-BE49-F238E27FC236}">
                    <a16:creationId xmlns:a16="http://schemas.microsoft.com/office/drawing/2014/main" id="{22FB81D2-4CB9-4CA6-B181-E64A0AB8CFA6}"/>
                  </a:ext>
                </a:extLst>
              </p:cNvPr>
              <p:cNvSpPr/>
              <p:nvPr/>
            </p:nvSpPr>
            <p:spPr>
              <a:xfrm>
                <a:off x="3089745" y="1271334"/>
                <a:ext cx="5168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n>
                                <a:solidFill>
                                  <a:sysClr val="windowText" lastClr="000000"/>
                                </a:solidFill>
                              </a:ln>
                              <a:solidFill>
                                <a:sysClr val="windowText" lastClr="000000"/>
                              </a:solidFill>
                              <a:latin typeface="Cambria Math" panose="02040503050406030204" pitchFamily="18" charset="0"/>
                            </a:rPr>
                          </m:ctrlPr>
                        </m:sSubPr>
                        <m:e>
                          <m:r>
                            <a:rPr lang="zh-CN" altLang="en-US" i="1">
                              <a:ln>
                                <a:solidFill>
                                  <a:sysClr val="windowText" lastClr="000000"/>
                                </a:solidFill>
                              </a:ln>
                              <a:solidFill>
                                <a:sysClr val="windowText" lastClr="000000"/>
                              </a:solidFill>
                              <a:latin typeface="Cambria Math" panose="02040503050406030204" pitchFamily="18" charset="0"/>
                            </a:rPr>
                            <m:t>𝑋</m:t>
                          </m:r>
                        </m:e>
                        <m:sub>
                          <m:r>
                            <a:rPr lang="zh-CN" altLang="en-US" i="1">
                              <a:ln>
                                <a:solidFill>
                                  <a:sysClr val="windowText" lastClr="000000"/>
                                </a:solidFill>
                              </a:ln>
                              <a:solidFill>
                                <a:sysClr val="windowText" lastClr="000000"/>
                              </a:solidFill>
                              <a:latin typeface="Cambria Math" panose="02040503050406030204" pitchFamily="18" charset="0"/>
                            </a:rPr>
                            <m:t>𝑂</m:t>
                          </m:r>
                        </m:sub>
                      </m:sSub>
                    </m:oMath>
                  </m:oMathPara>
                </a14:m>
                <a:endParaRPr lang="zh-CN" altLang="en-US" dirty="0"/>
              </a:p>
            </p:txBody>
          </p:sp>
        </mc:Choice>
        <mc:Fallback xmlns="">
          <p:sp>
            <p:nvSpPr>
              <p:cNvPr id="150" name="矩形 149">
                <a:extLst>
                  <a:ext uri="{FF2B5EF4-FFF2-40B4-BE49-F238E27FC236}">
                    <a16:creationId xmlns:a16="http://schemas.microsoft.com/office/drawing/2014/main" id="{22FB81D2-4CB9-4CA6-B181-E64A0AB8CFA6}"/>
                  </a:ext>
                </a:extLst>
              </p:cNvPr>
              <p:cNvSpPr>
                <a:spLocks noRot="1" noChangeAspect="1" noMove="1" noResize="1" noEditPoints="1" noAdjustHandles="1" noChangeArrowheads="1" noChangeShapeType="1" noTextEdit="1"/>
              </p:cNvSpPr>
              <p:nvPr/>
            </p:nvSpPr>
            <p:spPr>
              <a:xfrm>
                <a:off x="3089745" y="1271334"/>
                <a:ext cx="51680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a:extLst>
                  <a:ext uri="{FF2B5EF4-FFF2-40B4-BE49-F238E27FC236}">
                    <a16:creationId xmlns:a16="http://schemas.microsoft.com/office/drawing/2014/main" id="{C66FE08F-5AF3-4DE8-AD42-76E46D3DB28F}"/>
                  </a:ext>
                </a:extLst>
              </p:cNvPr>
              <p:cNvSpPr/>
              <p:nvPr/>
            </p:nvSpPr>
            <p:spPr>
              <a:xfrm>
                <a:off x="6482597" y="1273005"/>
                <a:ext cx="5268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n>
                                <a:solidFill>
                                  <a:sysClr val="windowText" lastClr="000000"/>
                                </a:solidFill>
                              </a:ln>
                              <a:solidFill>
                                <a:sysClr val="windowText" lastClr="000000"/>
                              </a:solidFill>
                              <a:latin typeface="Cambria Math" panose="02040503050406030204" pitchFamily="18" charset="0"/>
                            </a:rPr>
                          </m:ctrlPr>
                        </m:sSubPr>
                        <m:e>
                          <m:r>
                            <a:rPr lang="zh-CN" altLang="en-US" i="1">
                              <a:ln>
                                <a:solidFill>
                                  <a:sysClr val="windowText" lastClr="000000"/>
                                </a:solidFill>
                              </a:ln>
                              <a:solidFill>
                                <a:sysClr val="windowText" lastClr="000000"/>
                              </a:solidFill>
                              <a:latin typeface="Cambria Math" panose="02040503050406030204" pitchFamily="18" charset="0"/>
                            </a:rPr>
                            <m:t>𝑋</m:t>
                          </m:r>
                        </m:e>
                        <m:sub>
                          <m:r>
                            <a:rPr lang="zh-CN" altLang="en-US" i="1">
                              <a:ln>
                                <a:solidFill>
                                  <a:sysClr val="windowText" lastClr="000000"/>
                                </a:solidFill>
                              </a:ln>
                              <a:solidFill>
                                <a:sysClr val="windowText" lastClr="000000"/>
                              </a:solidFill>
                              <a:latin typeface="Cambria Math" panose="02040503050406030204" pitchFamily="18" charset="0"/>
                            </a:rPr>
                            <m:t>𝐻</m:t>
                          </m:r>
                        </m:sub>
                      </m:sSub>
                    </m:oMath>
                  </m:oMathPara>
                </a14:m>
                <a:endParaRPr lang="zh-CN" altLang="en-US" i="1" dirty="0">
                  <a:ln>
                    <a:solidFill>
                      <a:sysClr val="windowText" lastClr="000000"/>
                    </a:solidFill>
                  </a:ln>
                  <a:solidFill>
                    <a:sysClr val="windowText" lastClr="000000"/>
                  </a:solidFill>
                  <a:latin typeface="Cambria Math" panose="02040503050406030204" pitchFamily="18" charset="0"/>
                </a:endParaRPr>
              </a:p>
            </p:txBody>
          </p:sp>
        </mc:Choice>
        <mc:Fallback xmlns="">
          <p:sp>
            <p:nvSpPr>
              <p:cNvPr id="151" name="矩形 150">
                <a:extLst>
                  <a:ext uri="{FF2B5EF4-FFF2-40B4-BE49-F238E27FC236}">
                    <a16:creationId xmlns:a16="http://schemas.microsoft.com/office/drawing/2014/main" id="{C66FE08F-5AF3-4DE8-AD42-76E46D3DB28F}"/>
                  </a:ext>
                </a:extLst>
              </p:cNvPr>
              <p:cNvSpPr>
                <a:spLocks noRot="1" noChangeAspect="1" noMove="1" noResize="1" noEditPoints="1" noAdjustHandles="1" noChangeArrowheads="1" noChangeShapeType="1" noTextEdit="1"/>
              </p:cNvSpPr>
              <p:nvPr/>
            </p:nvSpPr>
            <p:spPr>
              <a:xfrm>
                <a:off x="6482597" y="1273005"/>
                <a:ext cx="526811"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a:extLst>
                  <a:ext uri="{FF2B5EF4-FFF2-40B4-BE49-F238E27FC236}">
                    <a16:creationId xmlns:a16="http://schemas.microsoft.com/office/drawing/2014/main" id="{564A33DC-ED8D-42FE-9351-351C327C7547}"/>
                  </a:ext>
                </a:extLst>
              </p:cNvPr>
              <p:cNvSpPr/>
              <p:nvPr/>
            </p:nvSpPr>
            <p:spPr>
              <a:xfrm>
                <a:off x="1747481" y="4413466"/>
                <a:ext cx="6739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n>
                                <a:solidFill>
                                  <a:sysClr val="windowText" lastClr="000000"/>
                                </a:solidFill>
                              </a:ln>
                              <a:solidFill>
                                <a:sysClr val="windowText" lastClr="000000"/>
                              </a:solidFill>
                              <a:latin typeface="Cambria Math" panose="02040503050406030204" pitchFamily="18" charset="0"/>
                            </a:rPr>
                          </m:ctrlPr>
                        </m:sSubPr>
                        <m:e>
                          <m:r>
                            <a:rPr lang="zh-CN" altLang="en-US" i="1" dirty="0">
                              <a:ln>
                                <a:solidFill>
                                  <a:sysClr val="windowText" lastClr="000000"/>
                                </a:solidFill>
                              </a:ln>
                              <a:solidFill>
                                <a:sysClr val="windowText" lastClr="000000"/>
                              </a:solidFill>
                              <a:latin typeface="Cambria Math" panose="02040503050406030204" pitchFamily="18" charset="0"/>
                            </a:rPr>
                            <m:t>𝒫</m:t>
                          </m:r>
                          <m:r>
                            <a:rPr lang="zh-CN" altLang="en-US" i="1">
                              <a:ln>
                                <a:solidFill>
                                  <a:sysClr val="windowText" lastClr="000000"/>
                                </a:solidFill>
                              </a:ln>
                              <a:solidFill>
                                <a:sysClr val="windowText" lastClr="000000"/>
                              </a:solidFill>
                              <a:latin typeface="Cambria Math" panose="02040503050406030204" pitchFamily="18" charset="0"/>
                            </a:rPr>
                            <m:t>𝑋</m:t>
                          </m:r>
                        </m:e>
                        <m:sub>
                          <m:r>
                            <a:rPr lang="zh-CN" altLang="en-US" i="1">
                              <a:ln>
                                <a:solidFill>
                                  <a:sysClr val="windowText" lastClr="000000"/>
                                </a:solidFill>
                              </a:ln>
                              <a:solidFill>
                                <a:sysClr val="windowText" lastClr="000000"/>
                              </a:solidFill>
                              <a:latin typeface="Cambria Math" panose="02040503050406030204" pitchFamily="18" charset="0"/>
                            </a:rPr>
                            <m:t>𝑂</m:t>
                          </m:r>
                        </m:sub>
                      </m:sSub>
                    </m:oMath>
                  </m:oMathPara>
                </a14:m>
                <a:endParaRPr lang="zh-CN" altLang="en-US" i="1" dirty="0">
                  <a:ln>
                    <a:solidFill>
                      <a:sysClr val="windowText" lastClr="000000"/>
                    </a:solidFill>
                  </a:ln>
                  <a:solidFill>
                    <a:sysClr val="windowText" lastClr="000000"/>
                  </a:solidFill>
                  <a:latin typeface="Cambria Math" panose="02040503050406030204" pitchFamily="18" charset="0"/>
                </a:endParaRPr>
              </a:p>
            </p:txBody>
          </p:sp>
        </mc:Choice>
        <mc:Fallback xmlns="">
          <p:sp>
            <p:nvSpPr>
              <p:cNvPr id="152" name="矩形 151">
                <a:extLst>
                  <a:ext uri="{FF2B5EF4-FFF2-40B4-BE49-F238E27FC236}">
                    <a16:creationId xmlns:a16="http://schemas.microsoft.com/office/drawing/2014/main" id="{564A33DC-ED8D-42FE-9351-351C327C7547}"/>
                  </a:ext>
                </a:extLst>
              </p:cNvPr>
              <p:cNvSpPr>
                <a:spLocks noRot="1" noChangeAspect="1" noMove="1" noResize="1" noEditPoints="1" noAdjustHandles="1" noChangeArrowheads="1" noChangeShapeType="1" noTextEdit="1"/>
              </p:cNvSpPr>
              <p:nvPr/>
            </p:nvSpPr>
            <p:spPr>
              <a:xfrm>
                <a:off x="1747481" y="4413466"/>
                <a:ext cx="67390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a:extLst>
                  <a:ext uri="{FF2B5EF4-FFF2-40B4-BE49-F238E27FC236}">
                    <a16:creationId xmlns:a16="http://schemas.microsoft.com/office/drawing/2014/main" id="{FB4FA622-0823-4215-97B7-D33992A261DB}"/>
                  </a:ext>
                </a:extLst>
              </p:cNvPr>
              <p:cNvSpPr/>
              <p:nvPr/>
            </p:nvSpPr>
            <p:spPr>
              <a:xfrm>
                <a:off x="5708844" y="4469980"/>
                <a:ext cx="6839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n>
                                <a:solidFill>
                                  <a:sysClr val="windowText" lastClr="000000"/>
                                </a:solidFill>
                              </a:ln>
                              <a:solidFill>
                                <a:sysClr val="windowText" lastClr="000000"/>
                              </a:solidFill>
                              <a:latin typeface="Cambria Math" panose="02040503050406030204" pitchFamily="18" charset="0"/>
                            </a:rPr>
                          </m:ctrlPr>
                        </m:sSubPr>
                        <m:e>
                          <m:r>
                            <a:rPr lang="zh-CN" altLang="en-US" i="1" dirty="0">
                              <a:ln>
                                <a:solidFill>
                                  <a:sysClr val="windowText" lastClr="000000"/>
                                </a:solidFill>
                              </a:ln>
                              <a:solidFill>
                                <a:sysClr val="windowText" lastClr="000000"/>
                              </a:solidFill>
                              <a:latin typeface="Cambria Math" panose="02040503050406030204" pitchFamily="18" charset="0"/>
                            </a:rPr>
                            <m:t>𝒫</m:t>
                          </m:r>
                          <m:r>
                            <a:rPr lang="zh-CN" altLang="en-US" i="1">
                              <a:ln>
                                <a:solidFill>
                                  <a:sysClr val="windowText" lastClr="000000"/>
                                </a:solidFill>
                              </a:ln>
                              <a:solidFill>
                                <a:sysClr val="windowText" lastClr="000000"/>
                              </a:solidFill>
                              <a:latin typeface="Cambria Math" panose="02040503050406030204" pitchFamily="18" charset="0"/>
                            </a:rPr>
                            <m:t>𝑋</m:t>
                          </m:r>
                        </m:e>
                        <m:sub>
                          <m:r>
                            <a:rPr lang="en-US" altLang="zh-CN" b="0" i="1" smtClean="0">
                              <a:ln>
                                <a:solidFill>
                                  <a:sysClr val="windowText" lastClr="000000"/>
                                </a:solidFill>
                              </a:ln>
                              <a:solidFill>
                                <a:sysClr val="windowText" lastClr="000000"/>
                              </a:solidFill>
                              <a:latin typeface="Cambria Math" panose="02040503050406030204" pitchFamily="18" charset="0"/>
                            </a:rPr>
                            <m:t>𝐻</m:t>
                          </m:r>
                        </m:sub>
                      </m:sSub>
                    </m:oMath>
                  </m:oMathPara>
                </a14:m>
                <a:endParaRPr lang="zh-CN" altLang="en-US" i="1" dirty="0">
                  <a:ln>
                    <a:solidFill>
                      <a:sysClr val="windowText" lastClr="000000"/>
                    </a:solidFill>
                  </a:ln>
                  <a:solidFill>
                    <a:sysClr val="windowText" lastClr="000000"/>
                  </a:solidFill>
                  <a:latin typeface="Cambria Math" panose="02040503050406030204" pitchFamily="18" charset="0"/>
                </a:endParaRPr>
              </a:p>
            </p:txBody>
          </p:sp>
        </mc:Choice>
        <mc:Fallback xmlns="">
          <p:sp>
            <p:nvSpPr>
              <p:cNvPr id="153" name="矩形 152">
                <a:extLst>
                  <a:ext uri="{FF2B5EF4-FFF2-40B4-BE49-F238E27FC236}">
                    <a16:creationId xmlns:a16="http://schemas.microsoft.com/office/drawing/2014/main" id="{FB4FA622-0823-4215-97B7-D33992A261DB}"/>
                  </a:ext>
                </a:extLst>
              </p:cNvPr>
              <p:cNvSpPr>
                <a:spLocks noRot="1" noChangeAspect="1" noMove="1" noResize="1" noEditPoints="1" noAdjustHandles="1" noChangeArrowheads="1" noChangeShapeType="1" noTextEdit="1"/>
              </p:cNvSpPr>
              <p:nvPr/>
            </p:nvSpPr>
            <p:spPr>
              <a:xfrm>
                <a:off x="5708844" y="4469980"/>
                <a:ext cx="683905" cy="369332"/>
              </a:xfrm>
              <a:prstGeom prst="rect">
                <a:avLst/>
              </a:prstGeom>
              <a:blipFill>
                <a:blip r:embed="rId9"/>
                <a:stretch>
                  <a:fillRect/>
                </a:stretch>
              </a:blipFill>
            </p:spPr>
            <p:txBody>
              <a:bodyPr/>
              <a:lstStyle/>
              <a:p>
                <a:r>
                  <a:rPr lang="zh-CN" altLang="en-US">
                    <a:noFill/>
                  </a:rPr>
                  <a:t> </a:t>
                </a:r>
              </a:p>
            </p:txBody>
          </p:sp>
        </mc:Fallback>
      </mc:AlternateContent>
      <p:sp>
        <p:nvSpPr>
          <p:cNvPr id="154" name="文本框 153">
            <a:extLst>
              <a:ext uri="{FF2B5EF4-FFF2-40B4-BE49-F238E27FC236}">
                <a16:creationId xmlns:a16="http://schemas.microsoft.com/office/drawing/2014/main" id="{21100993-8590-4337-9AB2-747660F13D55}"/>
              </a:ext>
            </a:extLst>
          </p:cNvPr>
          <p:cNvSpPr txBox="1"/>
          <p:nvPr/>
        </p:nvSpPr>
        <p:spPr>
          <a:xfrm>
            <a:off x="7323829" y="4239603"/>
            <a:ext cx="1364934" cy="646331"/>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Shared subspace</a:t>
            </a:r>
            <a:endParaRPr lang="zh-CN" altLang="en-US" dirty="0">
              <a:latin typeface="黑体" panose="02010609060101010101" pitchFamily="49" charset="-122"/>
              <a:ea typeface="黑体" panose="02010609060101010101" pitchFamily="49" charset="-122"/>
            </a:endParaRPr>
          </a:p>
        </p:txBody>
      </p:sp>
      <p:sp>
        <p:nvSpPr>
          <p:cNvPr id="155" name="文本框 154">
            <a:extLst>
              <a:ext uri="{FF2B5EF4-FFF2-40B4-BE49-F238E27FC236}">
                <a16:creationId xmlns:a16="http://schemas.microsoft.com/office/drawing/2014/main" id="{ACA7FF4D-0375-4A15-9A5B-528BDC181B7C}"/>
              </a:ext>
            </a:extLst>
          </p:cNvPr>
          <p:cNvSpPr txBox="1"/>
          <p:nvPr/>
        </p:nvSpPr>
        <p:spPr>
          <a:xfrm>
            <a:off x="7346702" y="2518549"/>
            <a:ext cx="1128197" cy="646331"/>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cs typeface="Times New Roman" panose="02020603050405020304" pitchFamily="18" charset="0"/>
              </a:rPr>
              <a:t>Original space</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156" name="直接箭头连接符 155">
            <a:extLst>
              <a:ext uri="{FF2B5EF4-FFF2-40B4-BE49-F238E27FC236}">
                <a16:creationId xmlns:a16="http://schemas.microsoft.com/office/drawing/2014/main" id="{386790B1-6518-4E1C-8378-ADC2C40CB65F}"/>
              </a:ext>
            </a:extLst>
          </p:cNvPr>
          <p:cNvCxnSpPr>
            <a:cxnSpLocks/>
          </p:cNvCxnSpPr>
          <p:nvPr/>
        </p:nvCxnSpPr>
        <p:spPr>
          <a:xfrm flipH="1">
            <a:off x="7323261" y="2613090"/>
            <a:ext cx="16314" cy="193765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7" name="矩形 156">
                <a:extLst>
                  <a:ext uri="{FF2B5EF4-FFF2-40B4-BE49-F238E27FC236}">
                    <a16:creationId xmlns:a16="http://schemas.microsoft.com/office/drawing/2014/main" id="{82549CE7-8CC6-46A6-95CC-89FC0BE27708}"/>
                  </a:ext>
                </a:extLst>
              </p:cNvPr>
              <p:cNvSpPr/>
              <p:nvPr/>
            </p:nvSpPr>
            <p:spPr>
              <a:xfrm>
                <a:off x="8459316" y="2523444"/>
                <a:ext cx="17574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a:latin typeface="Cambria Math" panose="02040503050406030204" pitchFamily="18" charset="0"/>
                        </a:rPr>
                        <m:t>=</m:t>
                      </m:r>
                      <m:d>
                        <m:dPr>
                          <m:begChr m:val="["/>
                          <m:endChr m:val="]"/>
                          <m:ctrlPr>
                            <a:rPr lang="zh-CN" altLang="en-US" i="1" smtClean="0">
                              <a:solidFill>
                                <a:schemeClr val="tx1"/>
                              </a:solidFill>
                              <a:latin typeface="Cambria Math" panose="02040503050406030204" pitchFamily="18" charset="0"/>
                            </a:rPr>
                          </m:ctrlPr>
                        </m:dPr>
                        <m:e>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a:solidFill>
                                <a:schemeClr val="tx1"/>
                              </a:solidFill>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𝑋</m:t>
                              </m:r>
                            </m:e>
                            <m:sub>
                              <m:r>
                                <a:rPr lang="zh-CN" altLang="en-US" i="1">
                                  <a:solidFill>
                                    <a:srgbClr val="00B0F0"/>
                                  </a:solidFill>
                                  <a:latin typeface="Cambria Math" panose="02040503050406030204" pitchFamily="18" charset="0"/>
                                </a:rPr>
                                <m:t>𝐻</m:t>
                              </m:r>
                            </m:sub>
                          </m:sSub>
                        </m:e>
                      </m:d>
                      <m:r>
                        <a:rPr lang="zh-CN" altLang="en-US" i="1">
                          <a:latin typeface="Cambria Math" panose="02040503050406030204" pitchFamily="18" charset="0"/>
                        </a:rPr>
                        <m:t>𝑍</m:t>
                      </m:r>
                    </m:oMath>
                  </m:oMathPara>
                </a14:m>
                <a:endParaRPr lang="zh-CN" altLang="en-US" dirty="0"/>
              </a:p>
            </p:txBody>
          </p:sp>
        </mc:Choice>
        <mc:Fallback xmlns="">
          <p:sp>
            <p:nvSpPr>
              <p:cNvPr id="157" name="矩形 156">
                <a:extLst>
                  <a:ext uri="{FF2B5EF4-FFF2-40B4-BE49-F238E27FC236}">
                    <a16:creationId xmlns:a16="http://schemas.microsoft.com/office/drawing/2014/main" id="{82549CE7-8CC6-46A6-95CC-89FC0BE27708}"/>
                  </a:ext>
                </a:extLst>
              </p:cNvPr>
              <p:cNvSpPr>
                <a:spLocks noRot="1" noChangeAspect="1" noMove="1" noResize="1" noEditPoints="1" noAdjustHandles="1" noChangeArrowheads="1" noChangeShapeType="1" noTextEdit="1"/>
              </p:cNvSpPr>
              <p:nvPr/>
            </p:nvSpPr>
            <p:spPr>
              <a:xfrm>
                <a:off x="8459316" y="2523444"/>
                <a:ext cx="1757468"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a:extLst>
                  <a:ext uri="{FF2B5EF4-FFF2-40B4-BE49-F238E27FC236}">
                    <a16:creationId xmlns:a16="http://schemas.microsoft.com/office/drawing/2014/main" id="{0B7E3068-2E39-4392-83C6-CB83D68FEC76}"/>
                  </a:ext>
                </a:extLst>
              </p:cNvPr>
              <p:cNvSpPr/>
              <p:nvPr/>
            </p:nvSpPr>
            <p:spPr>
              <a:xfrm>
                <a:off x="8524911" y="4239603"/>
                <a:ext cx="2262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FF0000"/>
                              </a:solidFill>
                              <a:latin typeface="Cambria Math" panose="02040503050406030204" pitchFamily="18" charset="0"/>
                            </a:rPr>
                          </m:ctrlPr>
                        </m:sSubPr>
                        <m:e>
                          <m:r>
                            <a:rPr lang="zh-CN" altLang="en-US" i="1" dirty="0">
                              <a:ln>
                                <a:solidFill>
                                  <a:sysClr val="windowText" lastClr="000000"/>
                                </a:solidFill>
                              </a:ln>
                              <a:solidFill>
                                <a:sysClr val="windowText" lastClr="000000"/>
                              </a:solidFill>
                              <a:latin typeface="Cambria Math" panose="02040503050406030204" pitchFamily="18" charset="0"/>
                            </a:rPr>
                            <m:t>𝒫</m:t>
                          </m:r>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dirty="0">
                                  <a:ln>
                                    <a:solidFill>
                                      <a:sysClr val="windowText" lastClr="000000"/>
                                    </a:solidFill>
                                  </a:ln>
                                  <a:solidFill>
                                    <a:sysClr val="windowText" lastClr="000000"/>
                                  </a:solidFill>
                                  <a:latin typeface="Cambria Math" panose="02040503050406030204" pitchFamily="18" charset="0"/>
                                </a:rPr>
                                <m:t>𝒫</m:t>
                              </m:r>
                              <m:r>
                                <a:rPr lang="zh-CN" altLang="en-US" i="1">
                                  <a:solidFill>
                                    <a:srgbClr val="FF0000"/>
                                  </a:solidFill>
                                  <a:latin typeface="Cambria Math" panose="02040503050406030204" pitchFamily="18" charset="0"/>
                                </a:rPr>
                                <m:t>𝑋</m:t>
                              </m:r>
                            </m:e>
                            <m:sub>
                              <m:r>
                                <a:rPr lang="zh-CN" altLang="en-US" i="1">
                                  <a:solidFill>
                                    <a:srgbClr val="FF0000"/>
                                  </a:solidFill>
                                  <a:latin typeface="Cambria Math" panose="02040503050406030204" pitchFamily="18" charset="0"/>
                                </a:rPr>
                                <m:t>𝑂</m:t>
                              </m:r>
                            </m:sub>
                          </m:sSub>
                          <m:r>
                            <a:rPr lang="zh-CN" altLang="en-US">
                              <a:latin typeface="Cambria Math" panose="02040503050406030204" pitchFamily="18" charset="0"/>
                            </a:rPr>
                            <m:t>,</m:t>
                          </m:r>
                          <m:sSub>
                            <m:sSubPr>
                              <m:ctrlPr>
                                <a:rPr lang="zh-CN" altLang="en-US" i="1">
                                  <a:solidFill>
                                    <a:srgbClr val="00B0F0"/>
                                  </a:solidFill>
                                  <a:latin typeface="Cambria Math" panose="02040503050406030204" pitchFamily="18" charset="0"/>
                                </a:rPr>
                              </m:ctrlPr>
                            </m:sSubPr>
                            <m:e>
                              <m:r>
                                <a:rPr lang="zh-CN" altLang="en-US" i="1" dirty="0">
                                  <a:ln>
                                    <a:solidFill>
                                      <a:sysClr val="windowText" lastClr="000000"/>
                                    </a:solidFill>
                                  </a:ln>
                                  <a:solidFill>
                                    <a:sysClr val="windowText" lastClr="000000"/>
                                  </a:solidFill>
                                  <a:latin typeface="Cambria Math" panose="02040503050406030204" pitchFamily="18" charset="0"/>
                                </a:rPr>
                                <m:t>𝒫</m:t>
                              </m:r>
                              <m:r>
                                <a:rPr lang="zh-CN" altLang="en-US" i="1">
                                  <a:solidFill>
                                    <a:srgbClr val="00B0F0"/>
                                  </a:solidFill>
                                  <a:latin typeface="Cambria Math" panose="02040503050406030204" pitchFamily="18" charset="0"/>
                                </a:rPr>
                                <m:t>𝑋</m:t>
                              </m:r>
                            </m:e>
                            <m:sub>
                              <m:r>
                                <a:rPr lang="zh-CN" altLang="en-US" i="1">
                                  <a:solidFill>
                                    <a:srgbClr val="00B0F0"/>
                                  </a:solidFill>
                                  <a:latin typeface="Cambria Math" panose="02040503050406030204" pitchFamily="18" charset="0"/>
                                </a:rPr>
                                <m:t>𝐻</m:t>
                              </m:r>
                            </m:sub>
                          </m:sSub>
                        </m:e>
                      </m:d>
                      <m:r>
                        <a:rPr lang="zh-CN" altLang="en-US" i="1">
                          <a:latin typeface="Cambria Math" panose="02040503050406030204" pitchFamily="18" charset="0"/>
                        </a:rPr>
                        <m:t>𝑍</m:t>
                      </m:r>
                    </m:oMath>
                  </m:oMathPara>
                </a14:m>
                <a:endParaRPr lang="zh-CN" altLang="en-US" dirty="0"/>
              </a:p>
            </p:txBody>
          </p:sp>
        </mc:Choice>
        <mc:Fallback xmlns="">
          <p:sp>
            <p:nvSpPr>
              <p:cNvPr id="158" name="矩形 157">
                <a:extLst>
                  <a:ext uri="{FF2B5EF4-FFF2-40B4-BE49-F238E27FC236}">
                    <a16:creationId xmlns:a16="http://schemas.microsoft.com/office/drawing/2014/main" id="{0B7E3068-2E39-4392-83C6-CB83D68FEC76}"/>
                  </a:ext>
                </a:extLst>
              </p:cNvPr>
              <p:cNvSpPr>
                <a:spLocks noRot="1" noChangeAspect="1" noMove="1" noResize="1" noEditPoints="1" noAdjustHandles="1" noChangeArrowheads="1" noChangeShapeType="1" noTextEdit="1"/>
              </p:cNvSpPr>
              <p:nvPr/>
            </p:nvSpPr>
            <p:spPr>
              <a:xfrm>
                <a:off x="8524911" y="4239603"/>
                <a:ext cx="2262414"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A9519686-6515-4BBA-BD2E-F68EB51FA5F3}"/>
                  </a:ext>
                </a:extLst>
              </p:cNvPr>
              <p:cNvSpPr txBox="1"/>
              <p:nvPr/>
            </p:nvSpPr>
            <p:spPr>
              <a:xfrm>
                <a:off x="9059888" y="314103"/>
                <a:ext cx="3132112" cy="1200329"/>
              </a:xfrm>
              <a:prstGeom prst="rect">
                <a:avLst/>
              </a:prstGeom>
              <a:noFill/>
            </p:spPr>
            <p:txBody>
              <a:bodyPr wrap="square" rtlCol="0">
                <a:spAutoFit/>
              </a:bodyPr>
              <a:lstStyle/>
              <a:p>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𝑂</m:t>
                        </m:r>
                      </m:sub>
                    </m:sSub>
                  </m:oMath>
                </a14:m>
                <a:r>
                  <a:rPr lang="en-US" altLang="zh-CN" dirty="0"/>
                  <a:t> — </a:t>
                </a:r>
                <a:r>
                  <a:rPr lang="en-US" altLang="zh-CN" dirty="0">
                    <a:latin typeface="黑体" panose="02010609060101010101" pitchFamily="49" charset="-122"/>
                    <a:ea typeface="黑体" panose="02010609060101010101" pitchFamily="49" charset="-122"/>
                  </a:rPr>
                  <a:t>observed data</a:t>
                </a:r>
              </a:p>
              <a:p>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en-US" altLang="zh-CN" b="0" i="1" smtClean="0">
                            <a:solidFill>
                              <a:schemeClr val="tx1"/>
                            </a:solidFill>
                            <a:latin typeface="Cambria Math" panose="02040503050406030204" pitchFamily="18" charset="0"/>
                          </a:rPr>
                          <m:t>𝐻</m:t>
                        </m:r>
                      </m:sub>
                    </m:sSub>
                  </m:oMath>
                </a14:m>
                <a:r>
                  <a:rPr lang="en-US" altLang="zh-CN" dirty="0"/>
                  <a:t> — </a:t>
                </a:r>
                <a:r>
                  <a:rPr lang="en-US" altLang="zh-CN" dirty="0">
                    <a:latin typeface="黑体" panose="02010609060101010101" pitchFamily="49" charset="-122"/>
                    <a:ea typeface="黑体" panose="02010609060101010101" pitchFamily="49" charset="-122"/>
                  </a:rPr>
                  <a:t>hidden data</a:t>
                </a:r>
              </a:p>
              <a:p>
                <a14:m>
                  <m:oMath xmlns:m="http://schemas.openxmlformats.org/officeDocument/2006/math">
                    <m:r>
                      <a:rPr lang="zh-CN" altLang="en-US" i="1" dirty="0">
                        <a:latin typeface="Cambria Math" panose="02040503050406030204" pitchFamily="18" charset="0"/>
                      </a:rPr>
                      <m:t>𝒫</m:t>
                    </m:r>
                  </m:oMath>
                </a14:m>
                <a:r>
                  <a:rPr lang="en-US" altLang="zh-CN" dirty="0"/>
                  <a:t> — </a:t>
                </a:r>
                <a:r>
                  <a:rPr lang="en-US" altLang="zh-CN" dirty="0">
                    <a:latin typeface="黑体" panose="02010609060101010101" pitchFamily="49" charset="-122"/>
                    <a:ea typeface="黑体" panose="02010609060101010101" pitchFamily="49" charset="-122"/>
                  </a:rPr>
                  <a:t>shared subspace</a:t>
                </a:r>
                <a:endParaRPr lang="zh-CN" altLang="en-US" dirty="0">
                  <a:latin typeface="黑体" panose="02010609060101010101" pitchFamily="49" charset="-122"/>
                  <a:ea typeface="黑体" panose="02010609060101010101" pitchFamily="49" charset="-122"/>
                </a:endParaRPr>
              </a:p>
              <a:p>
                <a14:m>
                  <m:oMath xmlns:m="http://schemas.openxmlformats.org/officeDocument/2006/math">
                    <m:r>
                      <a:rPr lang="zh-CN" altLang="en-US" i="1">
                        <a:latin typeface="Cambria Math" panose="02040503050406030204" pitchFamily="18" charset="0"/>
                      </a:rPr>
                      <m:t>𝑍</m:t>
                    </m:r>
                  </m:oMath>
                </a14:m>
                <a:r>
                  <a:rPr lang="en-US" altLang="zh-CN" dirty="0"/>
                  <a:t> — </a:t>
                </a:r>
                <a:r>
                  <a:rPr lang="en-US" altLang="zh-CN" dirty="0">
                    <a:latin typeface="黑体" panose="02010609060101010101" pitchFamily="49" charset="-122"/>
                    <a:ea typeface="黑体" panose="02010609060101010101" pitchFamily="49" charset="-122"/>
                  </a:rPr>
                  <a:t>low-rank coefficient</a:t>
                </a:r>
                <a:endParaRPr lang="zh-CN" altLang="en-US" dirty="0">
                  <a:latin typeface="黑体" panose="02010609060101010101" pitchFamily="49" charset="-122"/>
                  <a:ea typeface="黑体" panose="02010609060101010101" pitchFamily="49" charset="-122"/>
                </a:endParaRPr>
              </a:p>
            </p:txBody>
          </p:sp>
        </mc:Choice>
        <mc:Fallback xmlns="">
          <p:sp>
            <p:nvSpPr>
              <p:cNvPr id="159" name="文本框 158">
                <a:extLst>
                  <a:ext uri="{FF2B5EF4-FFF2-40B4-BE49-F238E27FC236}">
                    <a16:creationId xmlns:a16="http://schemas.microsoft.com/office/drawing/2014/main" id="{A9519686-6515-4BBA-BD2E-F68EB51FA5F3}"/>
                  </a:ext>
                </a:extLst>
              </p:cNvPr>
              <p:cNvSpPr txBox="1">
                <a:spLocks noRot="1" noChangeAspect="1" noMove="1" noResize="1" noEditPoints="1" noAdjustHandles="1" noChangeArrowheads="1" noChangeShapeType="1" noTextEdit="1"/>
              </p:cNvSpPr>
              <p:nvPr/>
            </p:nvSpPr>
            <p:spPr>
              <a:xfrm>
                <a:off x="9059888" y="314103"/>
                <a:ext cx="3132112" cy="1200329"/>
              </a:xfrm>
              <a:prstGeom prst="rect">
                <a:avLst/>
              </a:prstGeom>
              <a:blipFill>
                <a:blip r:embed="rId12"/>
                <a:stretch>
                  <a:fillRect t="-4592" b="-8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72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55A63EF-053C-4D22-9008-F87499E5D70D}"/>
                  </a:ext>
                </a:extLst>
              </p:cNvPr>
              <p:cNvSpPr/>
              <p:nvPr/>
            </p:nvSpPr>
            <p:spPr>
              <a:xfrm>
                <a:off x="1420290" y="1078529"/>
                <a:ext cx="6802983" cy="474169"/>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𝐿𝑋</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455A63EF-053C-4D22-9008-F87499E5D70D}"/>
                  </a:ext>
                </a:extLst>
              </p:cNvPr>
              <p:cNvSpPr>
                <a:spLocks noRot="1" noChangeAspect="1" noMove="1" noResize="1" noEditPoints="1" noAdjustHandles="1" noChangeArrowheads="1" noChangeShapeType="1" noTextEdit="1"/>
              </p:cNvSpPr>
              <p:nvPr/>
            </p:nvSpPr>
            <p:spPr>
              <a:xfrm>
                <a:off x="1420290" y="1078529"/>
                <a:ext cx="6802983" cy="474169"/>
              </a:xfrm>
              <a:prstGeom prst="rect">
                <a:avLst/>
              </a:prstGeom>
              <a:blipFill>
                <a:blip r:embed="rId3"/>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687D8A6A-403E-45E3-9AEA-41B8CAE83F70}"/>
              </a:ext>
            </a:extLst>
          </p:cNvPr>
          <p:cNvSpPr/>
          <p:nvPr/>
        </p:nvSpPr>
        <p:spPr>
          <a:xfrm>
            <a:off x="536665" y="541774"/>
            <a:ext cx="3790461" cy="369332"/>
          </a:xfrm>
          <a:prstGeom prst="rect">
            <a:avLst/>
          </a:prstGeom>
        </p:spPr>
        <p:txBody>
          <a:bodyPr wrap="none">
            <a:spAutoFit/>
          </a:bodyPr>
          <a:lstStyle/>
          <a:p>
            <a:r>
              <a:rPr lang="zh-CN" altLang="en-US" b="1" dirty="0">
                <a:solidFill>
                  <a:srgbClr val="FF0000"/>
                </a:solidFill>
                <a:latin typeface="Times New Roman" panose="02020603050405020304" pitchFamily="18" charset="0"/>
              </a:rPr>
              <a:t>Latent Low-Rank Representation： </a:t>
            </a:r>
            <a:endParaRPr lang="en-US" altLang="zh-CN"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BAFE0E8-BA4F-4053-8B69-DD954A9677BE}"/>
                  </a:ext>
                </a:extLst>
              </p:cNvPr>
              <p:cNvSpPr/>
              <p:nvPr/>
            </p:nvSpPr>
            <p:spPr>
              <a:xfrm>
                <a:off x="1411206" y="2323484"/>
                <a:ext cx="6721703" cy="761106"/>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zh-CN" altLang="en-US"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𝛼</m:t>
                          </m:r>
                          <m:sSubSup>
                            <m:sSubSupPr>
                              <m:ctrlPr>
                                <a:rPr lang="en-US" altLang="zh-CN"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sSup>
                                    <m:sSupPr>
                                      <m:ctrlP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𝑋</m:t>
                                  </m:r>
                                </m:e>
                              </m:d>
                            </m:e>
                            <m:sub>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2</m:t>
                              </m:r>
                            </m:sup>
                          </m:sSubSup>
                        </m:e>
                      </m:func>
                    </m:oMath>
                  </m:oMathPara>
                </a14:m>
                <a:endParaRPr lang="en-US"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𝐿𝑋</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rgbClr val="0070C0"/>
                          </a:solidFill>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EBAFE0E8-BA4F-4053-8B69-DD954A9677BE}"/>
                  </a:ext>
                </a:extLst>
              </p:cNvPr>
              <p:cNvSpPr>
                <a:spLocks noRot="1" noChangeAspect="1" noMove="1" noResize="1" noEditPoints="1" noAdjustHandles="1" noChangeArrowheads="1" noChangeShapeType="1" noTextEdit="1"/>
              </p:cNvSpPr>
              <p:nvPr/>
            </p:nvSpPr>
            <p:spPr>
              <a:xfrm>
                <a:off x="1411206" y="2323484"/>
                <a:ext cx="6721703" cy="76110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B4660CA-27DF-445B-BBCB-28EBF61A8DBB}"/>
                  </a:ext>
                </a:extLst>
              </p:cNvPr>
              <p:cNvSpPr/>
              <p:nvPr/>
            </p:nvSpPr>
            <p:spPr>
              <a:xfrm>
                <a:off x="1656079" y="3670924"/>
                <a:ext cx="6721703" cy="761106"/>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smtClean="0">
                              <a:solidFill>
                                <a:srgbClr val="0070C0"/>
                              </a:solidFill>
                              <a:latin typeface="Cambria Math" panose="02040503050406030204" pitchFamily="18" charset="0"/>
                            </a:rPr>
                            <m:t>𝑡𝑟</m:t>
                          </m:r>
                          <m:d>
                            <m:dPr>
                              <m:ctrlPr>
                                <a:rPr lang="en-US" altLang="zh-CN" i="1">
                                  <a:solidFill>
                                    <a:srgbClr val="0070C0"/>
                                  </a:solidFill>
                                  <a:latin typeface="Cambria Math" panose="02040503050406030204" pitchFamily="18" charset="0"/>
                                </a:rPr>
                              </m:ctrlPr>
                            </m:dPr>
                            <m:e>
                              <m:sSup>
                                <m:sSupPr>
                                  <m:ctrlPr>
                                    <a:rPr lang="en-US" altLang="zh-CN" i="1" dirty="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𝐴</m:t>
                                  </m:r>
                                </m:e>
                                <m:sup>
                                  <m:r>
                                    <a:rPr lang="en-US" altLang="zh-CN" i="1" dirty="0">
                                      <a:solidFill>
                                        <a:srgbClr val="0070C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𝑋</m:t>
                              </m:r>
                              <m:d>
                                <m:dPr>
                                  <m:ctrlPr>
                                    <a:rPr lang="en-US" altLang="zh-CN" i="1" dirty="0" smtClean="0">
                                      <a:solidFill>
                                        <a:srgbClr val="0070C0"/>
                                      </a:solidFill>
                                      <a:latin typeface="Cambria Math" panose="02040503050406030204" pitchFamily="18" charset="0"/>
                                    </a:rPr>
                                  </m:ctrlPr>
                                </m:dPr>
                                <m:e>
                                  <m:r>
                                    <a:rPr lang="en-US" altLang="zh-CN" b="0" i="1" dirty="0" smtClean="0">
                                      <a:solidFill>
                                        <a:srgbClr val="0070C0"/>
                                      </a:solidFill>
                                      <a:latin typeface="Cambria Math" panose="02040503050406030204" pitchFamily="18" charset="0"/>
                                    </a:rPr>
                                    <m:t>𝐷</m:t>
                                  </m:r>
                                  <m:r>
                                    <a:rPr lang="en-US" altLang="zh-CN" b="0" i="1" dirty="0" smtClean="0">
                                      <a:solidFill>
                                        <a:srgbClr val="0070C0"/>
                                      </a:solidFill>
                                      <a:latin typeface="Cambria Math" panose="02040503050406030204" pitchFamily="18" charset="0"/>
                                    </a:rPr>
                                    <m:t>−</m:t>
                                  </m:r>
                                  <m:r>
                                    <a:rPr lang="en-US" altLang="zh-CN" b="0" i="1" dirty="0" smtClean="0">
                                      <a:solidFill>
                                        <a:srgbClr val="0070C0"/>
                                      </a:solidFill>
                                      <a:latin typeface="Cambria Math" panose="02040503050406030204" pitchFamily="18" charset="0"/>
                                    </a:rPr>
                                    <m:t>𝑊</m:t>
                                  </m:r>
                                </m:e>
                              </m:d>
                              <m:sSup>
                                <m:sSupPr>
                                  <m:ctrlPr>
                                    <a:rPr lang="en-US" altLang="zh-CN" i="1" dirty="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𝑋</m:t>
                                  </m:r>
                                </m:e>
                                <m:sup>
                                  <m:r>
                                    <a:rPr lang="en-US" altLang="zh-CN" i="1" dirty="0">
                                      <a:solidFill>
                                        <a:srgbClr val="0070C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𝐴</m:t>
                              </m:r>
                            </m:e>
                          </m:d>
                        </m:e>
                      </m:func>
                    </m:oMath>
                  </m:oMathPara>
                </a14:m>
                <a:endParaRPr lang="en-US"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𝐿𝑋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𝐸</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dirty="0" smtClean="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𝐴</m:t>
                          </m:r>
                        </m:e>
                        <m:sup>
                          <m:r>
                            <a:rPr lang="en-US" altLang="zh-CN" i="1" dirty="0">
                              <a:solidFill>
                                <a:srgbClr val="0070C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𝑋</m:t>
                      </m:r>
                      <m:r>
                        <a:rPr lang="en-US" altLang="zh-CN" i="1" smtClean="0">
                          <a:solidFill>
                            <a:srgbClr val="0070C0"/>
                          </a:solidFill>
                          <a:latin typeface="Cambria Math" panose="02040503050406030204" pitchFamily="18" charset="0"/>
                        </a:rPr>
                        <m:t>𝐷</m:t>
                      </m:r>
                      <m:sSup>
                        <m:sSupPr>
                          <m:ctrlPr>
                            <a:rPr lang="en-US" altLang="zh-CN" i="1" dirty="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𝑋</m:t>
                          </m:r>
                        </m:e>
                        <m:sup>
                          <m:r>
                            <a:rPr lang="en-US" altLang="zh-CN" i="1" dirty="0">
                              <a:solidFill>
                                <a:srgbClr val="0070C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𝐴</m:t>
                      </m:r>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𝐼</m:t>
                      </m:r>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BB4660CA-27DF-445B-BBCB-28EBF61A8DBB}"/>
                  </a:ext>
                </a:extLst>
              </p:cNvPr>
              <p:cNvSpPr>
                <a:spLocks noRot="1" noChangeAspect="1" noMove="1" noResize="1" noEditPoints="1" noAdjustHandles="1" noChangeArrowheads="1" noChangeShapeType="1" noTextEdit="1"/>
              </p:cNvSpPr>
              <p:nvPr/>
            </p:nvSpPr>
            <p:spPr>
              <a:xfrm>
                <a:off x="1656079" y="3670924"/>
                <a:ext cx="6721703" cy="76110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BA04D44-8EF4-41FF-BAD7-0244CD4205C3}"/>
                  </a:ext>
                </a:extLst>
              </p:cNvPr>
              <p:cNvSpPr/>
              <p:nvPr/>
            </p:nvSpPr>
            <p:spPr>
              <a:xfrm>
                <a:off x="1656079" y="5018365"/>
                <a:ext cx="6721703" cy="761106"/>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smtClean="0">
                              <a:solidFill>
                                <a:srgbClr val="0070C0"/>
                              </a:solidFill>
                              <a:latin typeface="Cambria Math" panose="02040503050406030204" pitchFamily="18" charset="0"/>
                            </a:rPr>
                            <m:t>𝑡𝑟</m:t>
                          </m:r>
                          <m:d>
                            <m:dPr>
                              <m:ctrlPr>
                                <a:rPr lang="en-US" altLang="zh-CN" i="1">
                                  <a:solidFill>
                                    <a:srgbClr val="0070C0"/>
                                  </a:solidFill>
                                  <a:latin typeface="Cambria Math" panose="02040503050406030204" pitchFamily="18" charset="0"/>
                                </a:rPr>
                              </m:ctrlPr>
                            </m:dPr>
                            <m:e>
                              <m:sSup>
                                <m:sSupPr>
                                  <m:ctrlPr>
                                    <a:rPr lang="en-US" altLang="zh-CN" i="1" dirty="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𝐴</m:t>
                                  </m:r>
                                </m:e>
                                <m:sup>
                                  <m:r>
                                    <a:rPr lang="en-US" altLang="zh-CN" i="1" dirty="0">
                                      <a:solidFill>
                                        <a:srgbClr val="0070C0"/>
                                      </a:solidFill>
                                      <a:latin typeface="Cambria Math" panose="02040503050406030204" pitchFamily="18" charset="0"/>
                                    </a:rPr>
                                    <m:t>𝑇</m:t>
                                  </m:r>
                                </m:sup>
                              </m:sSup>
                              <m:r>
                                <a:rPr lang="en-US" altLang="zh-CN"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𝐿𝑋</m:t>
                              </m:r>
                              <m:r>
                                <a:rPr lang="en-US" altLang="zh-CN" i="1" dirty="0" smtClean="0">
                                  <a:solidFill>
                                    <a:srgbClr val="0070C0"/>
                                  </a:solidFill>
                                  <a:latin typeface="Cambria Math" panose="02040503050406030204" pitchFamily="18" charset="0"/>
                                </a:rPr>
                                <m:t>𝑍</m:t>
                              </m:r>
                              <m:sSup>
                                <m:sSupPr>
                                  <m:ctrlPr>
                                    <a:rPr lang="en-US" altLang="zh-CN" i="1" dirty="0" smtClean="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𝑋</m:t>
                                  </m:r>
                                </m:e>
                                <m:sup>
                                  <m:r>
                                    <a:rPr lang="en-US" altLang="zh-CN" i="1" dirty="0">
                                      <a:solidFill>
                                        <a:srgbClr val="FF0000"/>
                                      </a:solidFill>
                                      <a:latin typeface="Cambria Math" panose="02040503050406030204" pitchFamily="18" charset="0"/>
                                    </a:rPr>
                                    <m:t>𝑇</m:t>
                                  </m:r>
                                </m:sup>
                              </m:sSup>
                              <m:sSup>
                                <m:sSupPr>
                                  <m:ctrlPr>
                                    <a:rPr lang="en-US" altLang="zh-CN" i="1" dirty="0">
                                      <a:solidFill>
                                        <a:srgbClr val="FF0000"/>
                                      </a:solidFill>
                                      <a:latin typeface="Cambria Math" panose="02040503050406030204" pitchFamily="18" charset="0"/>
                                    </a:rPr>
                                  </m:ctrlPr>
                                </m:sSupPr>
                                <m:e>
                                  <m:r>
                                    <a:rPr lang="en-US" altLang="zh-CN" b="0" i="1" dirty="0" smtClean="0">
                                      <a:solidFill>
                                        <a:srgbClr val="FF0000"/>
                                      </a:solidFill>
                                      <a:latin typeface="Cambria Math" panose="02040503050406030204" pitchFamily="18" charset="0"/>
                                    </a:rPr>
                                    <m:t>𝐿</m:t>
                                  </m:r>
                                </m:e>
                                <m:sup>
                                  <m:r>
                                    <a:rPr lang="en-US" altLang="zh-CN" i="1" dirty="0" smtClean="0">
                                      <a:solidFill>
                                        <a:srgbClr val="FF000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𝐴</m:t>
                              </m:r>
                            </m:e>
                          </m:d>
                        </m:e>
                      </m:func>
                    </m:oMath>
                  </m:oMathPara>
                </a14:m>
                <a:endParaRPr lang="en-US"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𝑋𝑍</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kern="100">
                              <a:solidFill>
                                <a:srgbClr val="0070C0"/>
                              </a:solidFill>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𝐿𝑋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𝐸</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dirty="0" smtClean="0">
                              <a:solidFill>
                                <a:srgbClr val="0070C0"/>
                              </a:solidFill>
                              <a:latin typeface="Cambria Math" panose="02040503050406030204" pitchFamily="18" charset="0"/>
                            </a:rPr>
                          </m:ctrlPr>
                        </m:sSupPr>
                        <m:e>
                          <m:r>
                            <a:rPr lang="en-US" altLang="zh-CN" i="1" dirty="0">
                              <a:solidFill>
                                <a:srgbClr val="0070C0"/>
                              </a:solidFill>
                              <a:latin typeface="Cambria Math" panose="02040503050406030204" pitchFamily="18" charset="0"/>
                            </a:rPr>
                            <m:t>𝐴</m:t>
                          </m:r>
                        </m:e>
                        <m:sup>
                          <m:r>
                            <a:rPr lang="en-US" altLang="zh-CN" i="1" dirty="0">
                              <a:solidFill>
                                <a:srgbClr val="0070C0"/>
                              </a:solidFill>
                              <a:latin typeface="Cambria Math" panose="02040503050406030204" pitchFamily="18" charset="0"/>
                            </a:rPr>
                            <m:t>𝑇</m:t>
                          </m:r>
                        </m:sup>
                      </m:sSup>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𝐿𝑋</m:t>
                      </m:r>
                      <m:sSup>
                        <m:sSupPr>
                          <m:ctrlPr>
                            <a:rPr lang="en-US" altLang="zh-CN" i="1" dirty="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𝑋</m:t>
                          </m:r>
                        </m:e>
                        <m:sup>
                          <m:r>
                            <a:rPr lang="en-US" altLang="zh-CN" i="1" dirty="0">
                              <a:solidFill>
                                <a:srgbClr val="FF0000"/>
                              </a:solidFill>
                              <a:latin typeface="Cambria Math" panose="02040503050406030204" pitchFamily="18" charset="0"/>
                            </a:rPr>
                            <m:t>𝑇</m:t>
                          </m:r>
                        </m:sup>
                      </m:sSup>
                      <m:sSup>
                        <m:sSupPr>
                          <m:ctrlPr>
                            <a:rPr lang="en-US" altLang="zh-CN" i="1" dirty="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𝐿</m:t>
                          </m:r>
                        </m:e>
                        <m:sup>
                          <m:r>
                            <a:rPr lang="en-US" altLang="zh-CN" i="1" dirty="0">
                              <a:solidFill>
                                <a:srgbClr val="FF0000"/>
                              </a:solidFill>
                              <a:latin typeface="Cambria Math" panose="02040503050406030204" pitchFamily="18" charset="0"/>
                            </a:rPr>
                            <m:t>𝑇</m:t>
                          </m:r>
                        </m:sup>
                      </m:sSup>
                      <m:r>
                        <a:rPr lang="en-US" altLang="zh-CN" i="1" dirty="0">
                          <a:solidFill>
                            <a:srgbClr val="0070C0"/>
                          </a:solidFill>
                          <a:latin typeface="Cambria Math" panose="02040503050406030204" pitchFamily="18" charset="0"/>
                        </a:rPr>
                        <m:t>𝐴</m:t>
                      </m:r>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𝐼</m:t>
                      </m:r>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2BA04D44-8EF4-41FF-BAD7-0244CD4205C3}"/>
                  </a:ext>
                </a:extLst>
              </p:cNvPr>
              <p:cNvSpPr>
                <a:spLocks noRot="1" noChangeAspect="1" noMove="1" noResize="1" noEditPoints="1" noAdjustHandles="1" noChangeArrowheads="1" noChangeShapeType="1" noTextEdit="1"/>
              </p:cNvSpPr>
              <p:nvPr/>
            </p:nvSpPr>
            <p:spPr>
              <a:xfrm>
                <a:off x="1656079" y="5018365"/>
                <a:ext cx="6721703" cy="76110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40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94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CA3DC1-2A4C-48DB-92EB-52BB0438F9D4}"/>
              </a:ext>
            </a:extLst>
          </p:cNvPr>
          <p:cNvSpPr/>
          <p:nvPr/>
        </p:nvSpPr>
        <p:spPr>
          <a:xfrm>
            <a:off x="988811" y="469630"/>
            <a:ext cx="6812437" cy="5131661"/>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800" b="1" dirty="0">
                <a:solidFill>
                  <a:srgbClr val="FF0000"/>
                </a:solidFill>
                <a:latin typeface="Times New Roman" panose="02020603050405020304" pitchFamily="18" charset="0"/>
                <a:cs typeface="Times New Roman" panose="02020603050405020304" pitchFamily="18" charset="0"/>
              </a:rPr>
              <a:t>Laplacian Eigenmaps</a:t>
            </a:r>
          </a:p>
          <a:p>
            <a:pPr marL="342900" indent="-342900">
              <a:lnSpc>
                <a:spcPct val="200000"/>
              </a:lnSpc>
              <a:buFont typeface="Arial" panose="020B0604020202020204" pitchFamily="34" charset="0"/>
              <a:buChar char="•"/>
            </a:pPr>
            <a:r>
              <a:rPr lang="zh-CN" altLang="en-US" sz="2800" b="1" dirty="0">
                <a:solidFill>
                  <a:srgbClr val="FF0000"/>
                </a:solidFill>
                <a:latin typeface="Times New Roman" panose="02020603050405020304" pitchFamily="18" charset="0"/>
                <a:cs typeface="Times New Roman" panose="02020603050405020304" pitchFamily="18" charset="0"/>
              </a:rPr>
              <a:t>Locality Preserving Projections</a:t>
            </a:r>
            <a:endParaRPr lang="en-US" altLang="zh-CN" sz="2800" b="1" dirty="0">
              <a:solidFill>
                <a:srgbClr val="FF0000"/>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altLang="zh-CN" sz="2800" b="1" dirty="0">
                <a:solidFill>
                  <a:srgbClr val="00B050"/>
                </a:solidFill>
                <a:latin typeface="Times New Roman" panose="02020603050405020304" pitchFamily="18" charset="0"/>
                <a:cs typeface="Times New Roman" panose="02020603050405020304" pitchFamily="18" charset="0"/>
              </a:rPr>
              <a:t>Locality Preserving Projections</a:t>
            </a:r>
          </a:p>
          <a:p>
            <a:pPr marL="342900" indent="-342900">
              <a:lnSpc>
                <a:spcPct val="200000"/>
              </a:lnSpc>
              <a:buFont typeface="Arial" panose="020B0604020202020204" pitchFamily="34" charset="0"/>
              <a:buChar char="•"/>
            </a:pPr>
            <a:r>
              <a:rPr lang="en-US" altLang="zh-CN" sz="2800" b="1" dirty="0">
                <a:solidFill>
                  <a:srgbClr val="00B050"/>
                </a:solidFill>
                <a:latin typeface="Times New Roman" panose="02020603050405020304" pitchFamily="18" charset="0"/>
                <a:cs typeface="Times New Roman" panose="02020603050405020304" pitchFamily="18" charset="0"/>
              </a:rPr>
              <a:t>Neighborhood Preserving Embedding</a:t>
            </a:r>
          </a:p>
          <a:p>
            <a:pPr marL="342900" indent="-342900">
              <a:lnSpc>
                <a:spcPct val="200000"/>
              </a:lnSpc>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Sparsity Preserving Projections</a:t>
            </a:r>
          </a:p>
          <a:p>
            <a:pPr marL="342900" indent="-342900">
              <a:lnSpc>
                <a:spcPct val="200000"/>
              </a:lnSpc>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Low-Rank Preserving Projections</a:t>
            </a:r>
          </a:p>
        </p:txBody>
      </p:sp>
    </p:spTree>
    <p:extLst>
      <p:ext uri="{BB962C8B-B14F-4D97-AF65-F5344CB8AC3E}">
        <p14:creationId xmlns:p14="http://schemas.microsoft.com/office/powerpoint/2010/main" val="428605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0EDFB41-1945-4890-985F-256BFEE9A322}"/>
              </a:ext>
            </a:extLst>
          </p:cNvPr>
          <p:cNvSpPr/>
          <p:nvPr/>
        </p:nvSpPr>
        <p:spPr>
          <a:xfrm>
            <a:off x="1690540" y="541993"/>
            <a:ext cx="8733936" cy="4197559"/>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In many real applications, such as machine learning, data mining, image processing, and pattern recognition, the original data is always very high dimensional. The high-dimensional data needs high memory requirements and is computationally expensive.</a:t>
            </a:r>
          </a:p>
          <a:p>
            <a:pPr indent="457200">
              <a:lnSpc>
                <a:spcPct val="150000"/>
              </a:lnSpc>
            </a:pPr>
            <a:r>
              <a:rPr lang="en-US" altLang="zh-CN" dirty="0">
                <a:latin typeface="Times New Roman" panose="02020603050405020304" pitchFamily="18" charset="0"/>
              </a:rPr>
              <a:t> Meanwhile, the original high-dimensional data contains a large amount of redundant information. </a:t>
            </a:r>
          </a:p>
          <a:p>
            <a:pPr indent="457200">
              <a:lnSpc>
                <a:spcPct val="150000"/>
              </a:lnSpc>
            </a:pPr>
            <a:endParaRPr lang="en-US" altLang="zh-CN" dirty="0">
              <a:latin typeface="Times New Roman" panose="02020603050405020304" pitchFamily="18" charset="0"/>
            </a:endParaRPr>
          </a:p>
          <a:p>
            <a:pPr indent="457200">
              <a:lnSpc>
                <a:spcPct val="150000"/>
              </a:lnSpc>
            </a:pPr>
            <a:endParaRPr lang="en-US" altLang="zh-CN" dirty="0">
              <a:latin typeface="Times New Roman" panose="02020603050405020304" pitchFamily="18" charset="0"/>
            </a:endParaRPr>
          </a:p>
          <a:p>
            <a:pPr indent="457200">
              <a:lnSpc>
                <a:spcPct val="150000"/>
              </a:lnSpc>
            </a:pPr>
            <a:endParaRPr lang="en-US" altLang="zh-CN" dirty="0">
              <a:latin typeface="Times New Roman" panose="02020603050405020304" pitchFamily="18" charset="0"/>
            </a:endParaRPr>
          </a:p>
          <a:p>
            <a:pPr indent="457200">
              <a:lnSpc>
                <a:spcPct val="150000"/>
              </a:lnSpc>
            </a:pPr>
            <a:endParaRPr lang="en-US" altLang="zh-CN" dirty="0">
              <a:latin typeface="Times New Roman" panose="02020603050405020304" pitchFamily="18" charset="0"/>
            </a:endParaRPr>
          </a:p>
          <a:p>
            <a:pPr indent="457200">
              <a:lnSpc>
                <a:spcPct val="150000"/>
              </a:lnSpc>
            </a:pPr>
            <a:endParaRPr lang="en-US" altLang="zh-CN" dirty="0">
              <a:latin typeface="Times New Roman" panose="02020603050405020304" pitchFamily="18" charset="0"/>
            </a:endParaRPr>
          </a:p>
        </p:txBody>
      </p:sp>
      <p:pic>
        <p:nvPicPr>
          <p:cNvPr id="6" name="图片 5">
            <a:extLst>
              <a:ext uri="{FF2B5EF4-FFF2-40B4-BE49-F238E27FC236}">
                <a16:creationId xmlns:a16="http://schemas.microsoft.com/office/drawing/2014/main" id="{8C647C55-A575-4C8D-8085-FFD0BFDC5E19}"/>
              </a:ext>
            </a:extLst>
          </p:cNvPr>
          <p:cNvPicPr>
            <a:picLocks noChangeAspect="1"/>
          </p:cNvPicPr>
          <p:nvPr/>
        </p:nvPicPr>
        <p:blipFill>
          <a:blip r:embed="rId3"/>
          <a:stretch>
            <a:fillRect/>
          </a:stretch>
        </p:blipFill>
        <p:spPr>
          <a:xfrm>
            <a:off x="1861008" y="2731256"/>
            <a:ext cx="8392999" cy="2168552"/>
          </a:xfrm>
          <a:prstGeom prst="rect">
            <a:avLst/>
          </a:prstGeom>
        </p:spPr>
      </p:pic>
      <p:sp>
        <p:nvSpPr>
          <p:cNvPr id="7" name="矩形 6">
            <a:extLst>
              <a:ext uri="{FF2B5EF4-FFF2-40B4-BE49-F238E27FC236}">
                <a16:creationId xmlns:a16="http://schemas.microsoft.com/office/drawing/2014/main" id="{FABACB01-4FCF-4E5E-A407-D7A11F7ACCA7}"/>
              </a:ext>
            </a:extLst>
          </p:cNvPr>
          <p:cNvSpPr/>
          <p:nvPr/>
        </p:nvSpPr>
        <p:spPr>
          <a:xfrm>
            <a:off x="1690540" y="5060063"/>
            <a:ext cx="8810920" cy="879472"/>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rPr>
              <a:t>If the original data are directly performed, it will not only degrade the performance of the algorithm but also lead to a sharp increase in the amount of computation.</a:t>
            </a:r>
            <a:endParaRPr lang="zh-CN" altLang="en-US" dirty="0"/>
          </a:p>
        </p:txBody>
      </p:sp>
    </p:spTree>
    <p:extLst>
      <p:ext uri="{BB962C8B-B14F-4D97-AF65-F5344CB8AC3E}">
        <p14:creationId xmlns:p14="http://schemas.microsoft.com/office/powerpoint/2010/main" val="40315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图片 98">
            <a:extLst>
              <a:ext uri="{FF2B5EF4-FFF2-40B4-BE49-F238E27FC236}">
                <a16:creationId xmlns:a16="http://schemas.microsoft.com/office/drawing/2014/main" id="{39E19377-889B-4729-A900-01D6587A2A42}"/>
              </a:ext>
            </a:extLst>
          </p:cNvPr>
          <p:cNvPicPr>
            <a:picLocks noChangeAspect="1"/>
          </p:cNvPicPr>
          <p:nvPr/>
        </p:nvPicPr>
        <p:blipFill>
          <a:blip r:embed="rId3"/>
          <a:stretch>
            <a:fillRect/>
          </a:stretch>
        </p:blipFill>
        <p:spPr>
          <a:xfrm>
            <a:off x="3170440" y="371618"/>
            <a:ext cx="5290353" cy="2161794"/>
          </a:xfrm>
          <a:prstGeom prst="rect">
            <a:avLst/>
          </a:prstGeom>
        </p:spPr>
      </p:pic>
      <p:sp>
        <p:nvSpPr>
          <p:cNvPr id="101" name="矩形 100">
            <a:extLst>
              <a:ext uri="{FF2B5EF4-FFF2-40B4-BE49-F238E27FC236}">
                <a16:creationId xmlns:a16="http://schemas.microsoft.com/office/drawing/2014/main" id="{17E8556D-B853-4818-B197-A339DDAB9B97}"/>
              </a:ext>
            </a:extLst>
          </p:cNvPr>
          <p:cNvSpPr/>
          <p:nvPr/>
        </p:nvSpPr>
        <p:spPr>
          <a:xfrm>
            <a:off x="1737672" y="2970569"/>
            <a:ext cx="8716651"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points considered as "neighbors" in high-dimensional space as close as possible after being lowered into low-dimensional space.</a:t>
            </a:r>
          </a:p>
        </p:txBody>
      </p:sp>
      <p:sp>
        <p:nvSpPr>
          <p:cNvPr id="102" name="矩形 101">
            <a:extLst>
              <a:ext uri="{FF2B5EF4-FFF2-40B4-BE49-F238E27FC236}">
                <a16:creationId xmlns:a16="http://schemas.microsoft.com/office/drawing/2014/main" id="{627B7E6D-FD89-48B7-8CE8-0E9F1F7136E6}"/>
              </a:ext>
            </a:extLst>
          </p:cNvPr>
          <p:cNvSpPr/>
          <p:nvPr/>
        </p:nvSpPr>
        <p:spPr>
          <a:xfrm>
            <a:off x="103696" y="2286"/>
            <a:ext cx="2769564" cy="369332"/>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Laplacian Eigenmaps</a:t>
            </a: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491D3F1-B3FF-45BA-8C54-9A12317A9F4A}"/>
                  </a:ext>
                </a:extLst>
              </p:cNvPr>
              <p:cNvSpPr txBox="1"/>
              <p:nvPr/>
            </p:nvSpPr>
            <p:spPr>
              <a:xfrm>
                <a:off x="5375737" y="4396279"/>
                <a:ext cx="38969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𝑡𝑟</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𝑌</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𝐿𝑌</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𝑌</m:t>
                          </m:r>
                        </m:e>
                        <m:sup>
                          <m:r>
                            <a:rPr lang="en-US" altLang="zh-CN" sz="2000" i="1">
                              <a:latin typeface="Cambria Math" panose="02040503050406030204" pitchFamily="18" charset="0"/>
                            </a:rPr>
                            <m:t>𝑇</m:t>
                          </m:r>
                        </m:sup>
                      </m:sSup>
                      <m:r>
                        <a:rPr lang="en-US" altLang="zh-CN" sz="2000" b="0" i="1" smtClean="0">
                          <a:latin typeface="Cambria Math" panose="02040503050406030204" pitchFamily="18" charset="0"/>
                        </a:rPr>
                        <m:t>𝐷</m:t>
                      </m:r>
                      <m:r>
                        <a:rPr lang="en-US" altLang="zh-CN" sz="2000" i="1">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oMath>
                  </m:oMathPara>
                </a14:m>
                <a:endParaRPr lang="zh-CN" altLang="en-US" sz="2000" dirty="0"/>
              </a:p>
            </p:txBody>
          </p:sp>
        </mc:Choice>
        <mc:Fallback xmlns="">
          <p:sp>
            <p:nvSpPr>
              <p:cNvPr id="103" name="文本框 102">
                <a:extLst>
                  <a:ext uri="{FF2B5EF4-FFF2-40B4-BE49-F238E27FC236}">
                    <a16:creationId xmlns:a16="http://schemas.microsoft.com/office/drawing/2014/main" id="{C491D3F1-B3FF-45BA-8C54-9A12317A9F4A}"/>
                  </a:ext>
                </a:extLst>
              </p:cNvPr>
              <p:cNvSpPr txBox="1">
                <a:spLocks noRot="1" noChangeAspect="1" noMove="1" noResize="1" noEditPoints="1" noAdjustHandles="1" noChangeArrowheads="1" noChangeShapeType="1" noTextEdit="1"/>
              </p:cNvSpPr>
              <p:nvPr/>
            </p:nvSpPr>
            <p:spPr>
              <a:xfrm>
                <a:off x="5375737" y="4396279"/>
                <a:ext cx="3896901" cy="307777"/>
              </a:xfrm>
              <a:prstGeom prst="rect">
                <a:avLst/>
              </a:prstGeom>
              <a:blipFill>
                <a:blip r:embed="rId4"/>
                <a:stretch>
                  <a:fillRect t="-1961" b="-5882"/>
                </a:stretch>
              </a:blipFill>
            </p:spPr>
            <p:txBody>
              <a:bodyPr/>
              <a:lstStyle/>
              <a:p>
                <a:r>
                  <a:rPr lang="zh-CN" altLang="en-US">
                    <a:noFill/>
                  </a:rPr>
                  <a:t> </a:t>
                </a:r>
              </a:p>
            </p:txBody>
          </p:sp>
        </mc:Fallback>
      </mc:AlternateContent>
      <p:sp>
        <p:nvSpPr>
          <p:cNvPr id="104" name="矩形 103">
            <a:extLst>
              <a:ext uri="{FF2B5EF4-FFF2-40B4-BE49-F238E27FC236}">
                <a16:creationId xmlns:a16="http://schemas.microsoft.com/office/drawing/2014/main" id="{8E8FAB1D-7B0E-48C1-A98C-D9F0C3958760}"/>
              </a:ext>
            </a:extLst>
          </p:cNvPr>
          <p:cNvSpPr/>
          <p:nvPr/>
        </p:nvSpPr>
        <p:spPr>
          <a:xfrm>
            <a:off x="1737674" y="5641792"/>
            <a:ext cx="5208477"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LE is just defined on the training data points. </a:t>
            </a:r>
          </a:p>
        </p:txBody>
      </p:sp>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A7C0E19A-F69E-4701-A6A5-368111FC0B64}"/>
                  </a:ext>
                </a:extLst>
              </p:cNvPr>
              <p:cNvSpPr/>
              <p:nvPr/>
            </p:nvSpPr>
            <p:spPr>
              <a:xfrm>
                <a:off x="1737673" y="4763031"/>
                <a:ext cx="7706951"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here </a:t>
                </a:r>
                <a14:m>
                  <m:oMath xmlns:m="http://schemas.openxmlformats.org/officeDocument/2006/math">
                    <m:r>
                      <a:rPr lang="en-US" altLang="zh-CN" i="1">
                        <a:latin typeface="Cambria Math" panose="02040503050406030204" pitchFamily="18" charset="0"/>
                      </a:rPr>
                      <m:t>𝑌</m:t>
                    </m:r>
                  </m:oMath>
                </a14:m>
                <a:r>
                  <a:rPr lang="zh-CN" altLang="en-US" dirty="0">
                    <a:latin typeface="Times New Roman" panose="02020603050405020304" pitchFamily="18" charset="0"/>
                    <a:cs typeface="Times New Roman" panose="02020603050405020304" pitchFamily="18" charset="0"/>
                  </a:rPr>
                  <a:t> is the embedded coordinate</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in the low-dimensional space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05" name="矩形 104">
                <a:extLst>
                  <a:ext uri="{FF2B5EF4-FFF2-40B4-BE49-F238E27FC236}">
                    <a16:creationId xmlns:a16="http://schemas.microsoft.com/office/drawing/2014/main" id="{A7C0E19A-F69E-4701-A6A5-368111FC0B64}"/>
                  </a:ext>
                </a:extLst>
              </p:cNvPr>
              <p:cNvSpPr>
                <a:spLocks noRot="1" noChangeAspect="1" noMove="1" noResize="1" noEditPoints="1" noAdjustHandles="1" noChangeArrowheads="1" noChangeShapeType="1" noTextEdit="1"/>
              </p:cNvSpPr>
              <p:nvPr/>
            </p:nvSpPr>
            <p:spPr>
              <a:xfrm>
                <a:off x="1737673" y="4763031"/>
                <a:ext cx="7706951" cy="369332"/>
              </a:xfrm>
              <a:prstGeom prst="rect">
                <a:avLst/>
              </a:prstGeom>
              <a:blipFill>
                <a:blip r:embed="rId5"/>
                <a:stretch>
                  <a:fillRect l="-633" t="-8197" b="-24590"/>
                </a:stretch>
              </a:blipFill>
            </p:spPr>
            <p:txBody>
              <a:bodyPr/>
              <a:lstStyle/>
              <a:p>
                <a:r>
                  <a:rPr lang="zh-CN" altLang="en-US">
                    <a:noFill/>
                  </a:rPr>
                  <a:t> </a:t>
                </a:r>
              </a:p>
            </p:txBody>
          </p:sp>
        </mc:Fallback>
      </mc:AlternateContent>
      <p:sp>
        <p:nvSpPr>
          <p:cNvPr id="106" name="矩形 105">
            <a:extLst>
              <a:ext uri="{FF2B5EF4-FFF2-40B4-BE49-F238E27FC236}">
                <a16:creationId xmlns:a16="http://schemas.microsoft.com/office/drawing/2014/main" id="{10763CE6-A18C-4055-BEE4-16A65E0DAC60}"/>
              </a:ext>
            </a:extLst>
          </p:cNvPr>
          <p:cNvSpPr/>
          <p:nvPr/>
        </p:nvSpPr>
        <p:spPr>
          <a:xfrm>
            <a:off x="1737672" y="3967972"/>
            <a:ext cx="3494203"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Laplacian Eigenmaps(LE) :</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9DD486BE-EDB2-4D28-A389-5B477E4B1668}"/>
                  </a:ext>
                </a:extLst>
              </p:cNvPr>
              <p:cNvSpPr/>
              <p:nvPr/>
            </p:nvSpPr>
            <p:spPr>
              <a:xfrm>
                <a:off x="2422707" y="4315968"/>
                <a:ext cx="2382973" cy="475387"/>
              </a:xfrm>
              <a:prstGeom prst="rect">
                <a:avLst/>
              </a:prstGeom>
            </p:spPr>
            <p:txBody>
              <a:bodyPr wrap="square">
                <a:spAutoFit/>
              </a:bodyPr>
              <a:lstStyle/>
              <a:p>
                <a14:m>
                  <m:oMath xmlns:m="http://schemas.openxmlformats.org/officeDocument/2006/math">
                    <m:r>
                      <a:rPr lang="en-US" altLang="zh-CN" i="1" smtClean="0">
                        <a:latin typeface="Cambria Math" panose="02040503050406030204" pitchFamily="18" charset="0"/>
                      </a:rPr>
                      <m:t>𝑚𝑖𝑛</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e>
                            </m:d>
                          </m:e>
                          <m:sup>
                            <m:r>
                              <a:rPr lang="en-US" altLang="zh-CN" b="0" i="1" smtClean="0">
                                <a:latin typeface="Cambria Math" panose="02040503050406030204" pitchFamily="18" charset="0"/>
                              </a:rPr>
                              <m:t>2</m:t>
                            </m:r>
                          </m:sup>
                        </m:s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e>
                    </m:nary>
                  </m:oMath>
                </a14:m>
                <a:r>
                  <a:rPr lang="zh-CN" altLang="en-US" dirty="0"/>
                  <a:t> </a:t>
                </a:r>
              </a:p>
            </p:txBody>
          </p:sp>
        </mc:Choice>
        <mc:Fallback xmlns="">
          <p:sp>
            <p:nvSpPr>
              <p:cNvPr id="107" name="矩形 106">
                <a:extLst>
                  <a:ext uri="{FF2B5EF4-FFF2-40B4-BE49-F238E27FC236}">
                    <a16:creationId xmlns:a16="http://schemas.microsoft.com/office/drawing/2014/main" id="{9DD486BE-EDB2-4D28-A389-5B477E4B1668}"/>
                  </a:ext>
                </a:extLst>
              </p:cNvPr>
              <p:cNvSpPr>
                <a:spLocks noRot="1" noChangeAspect="1" noMove="1" noResize="1" noEditPoints="1" noAdjustHandles="1" noChangeArrowheads="1" noChangeShapeType="1" noTextEdit="1"/>
              </p:cNvSpPr>
              <p:nvPr/>
            </p:nvSpPr>
            <p:spPr>
              <a:xfrm>
                <a:off x="2422707" y="4315968"/>
                <a:ext cx="2382973" cy="475387"/>
              </a:xfrm>
              <a:prstGeom prst="rect">
                <a:avLst/>
              </a:prstGeom>
              <a:blipFill>
                <a:blip r:embed="rId6"/>
                <a:stretch>
                  <a:fillRect t="-76923" b="-138462"/>
                </a:stretch>
              </a:blipFill>
            </p:spPr>
            <p:txBody>
              <a:bodyPr/>
              <a:lstStyle/>
              <a:p>
                <a:r>
                  <a:rPr lang="zh-CN" altLang="en-US">
                    <a:noFill/>
                  </a:rPr>
                  <a:t> </a:t>
                </a:r>
              </a:p>
            </p:txBody>
          </p:sp>
        </mc:Fallback>
      </mc:AlternateContent>
      <p:cxnSp>
        <p:nvCxnSpPr>
          <p:cNvPr id="109" name="直接箭头连接符 108">
            <a:extLst>
              <a:ext uri="{FF2B5EF4-FFF2-40B4-BE49-F238E27FC236}">
                <a16:creationId xmlns:a16="http://schemas.microsoft.com/office/drawing/2014/main" id="{95F6048B-6130-4C21-9839-D152B239C396}"/>
              </a:ext>
            </a:extLst>
          </p:cNvPr>
          <p:cNvCxnSpPr>
            <a:stCxn id="107" idx="3"/>
            <a:endCxn id="103" idx="1"/>
          </p:cNvCxnSpPr>
          <p:nvPr/>
        </p:nvCxnSpPr>
        <p:spPr>
          <a:xfrm flipV="1">
            <a:off x="4805680" y="4550168"/>
            <a:ext cx="570057" cy="3494"/>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7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627B7E6D-FD89-48B7-8CE8-0E9F1F7136E6}"/>
              </a:ext>
            </a:extLst>
          </p:cNvPr>
          <p:cNvSpPr/>
          <p:nvPr/>
        </p:nvSpPr>
        <p:spPr>
          <a:xfrm>
            <a:off x="103696" y="2286"/>
            <a:ext cx="3384222"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Locality Preserving Projections</a:t>
            </a: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491D3F1-B3FF-45BA-8C54-9A12317A9F4A}"/>
                  </a:ext>
                </a:extLst>
              </p:cNvPr>
              <p:cNvSpPr txBox="1"/>
              <p:nvPr/>
            </p:nvSpPr>
            <p:spPr>
              <a:xfrm>
                <a:off x="5837008" y="3093424"/>
                <a:ext cx="47651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𝑡𝑟</m:t>
                      </m:r>
                      <m:d>
                        <m:dPr>
                          <m:ctrlPr>
                            <a:rPr lang="en-US" altLang="zh-CN" sz="2000" b="0" i="1"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r>
                            <a:rPr lang="en-US" altLang="zh-CN" sz="2000" b="0" i="1" smtClean="0">
                              <a:latin typeface="Cambria Math" panose="02040503050406030204" pitchFamily="18" charset="0"/>
                            </a:rPr>
                            <m:t>𝐿</m:t>
                          </m:r>
                          <m:sSup>
                            <m:sSupPr>
                              <m:ctrlPr>
                                <a:rPr lang="en-US" altLang="zh-CN" sz="2000" i="1" dirty="0">
                                  <a:latin typeface="Cambria Math" panose="02040503050406030204" pitchFamily="18" charset="0"/>
                                </a:rPr>
                              </m:ctrlPr>
                            </m:sSupPr>
                            <m:e>
                              <m:r>
                                <a:rPr lang="en-US" altLang="zh-CN" sz="2000" b="0" i="1" dirty="0" smtClean="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b="0" i="1" dirty="0" smtClean="0">
                              <a:latin typeface="Cambria Math" panose="02040503050406030204" pitchFamily="18" charset="0"/>
                            </a:rPr>
                            <m:t>𝐴</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r>
                        <a:rPr lang="en-US" altLang="zh-CN" sz="2000" b="0" i="1" smtClean="0">
                          <a:latin typeface="Cambria Math" panose="02040503050406030204" pitchFamily="18" charset="0"/>
                        </a:rPr>
                        <m:t>𝐷</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oMath>
                  </m:oMathPara>
                </a14:m>
                <a:endParaRPr lang="zh-CN" altLang="en-US" sz="2000" dirty="0"/>
              </a:p>
            </p:txBody>
          </p:sp>
        </mc:Choice>
        <mc:Fallback xmlns="">
          <p:sp>
            <p:nvSpPr>
              <p:cNvPr id="103" name="文本框 102">
                <a:extLst>
                  <a:ext uri="{FF2B5EF4-FFF2-40B4-BE49-F238E27FC236}">
                    <a16:creationId xmlns:a16="http://schemas.microsoft.com/office/drawing/2014/main" id="{C491D3F1-B3FF-45BA-8C54-9A12317A9F4A}"/>
                  </a:ext>
                </a:extLst>
              </p:cNvPr>
              <p:cNvSpPr txBox="1">
                <a:spLocks noRot="1" noChangeAspect="1" noMove="1" noResize="1" noEditPoints="1" noAdjustHandles="1" noChangeArrowheads="1" noChangeShapeType="1" noTextEdit="1"/>
              </p:cNvSpPr>
              <p:nvPr/>
            </p:nvSpPr>
            <p:spPr>
              <a:xfrm>
                <a:off x="5837008" y="3093424"/>
                <a:ext cx="4765128" cy="307777"/>
              </a:xfrm>
              <a:prstGeom prst="rect">
                <a:avLst/>
              </a:prstGeom>
              <a:blipFill>
                <a:blip r:embed="rId3"/>
                <a:stretch>
                  <a:fillRect t="-1961" b="-5882"/>
                </a:stretch>
              </a:blipFill>
            </p:spPr>
            <p:txBody>
              <a:bodyPr/>
              <a:lstStyle/>
              <a:p>
                <a:r>
                  <a:rPr lang="zh-CN" altLang="en-US">
                    <a:noFill/>
                  </a:rPr>
                  <a:t> </a:t>
                </a:r>
              </a:p>
            </p:txBody>
          </p:sp>
        </mc:Fallback>
      </mc:AlternateContent>
      <p:sp>
        <p:nvSpPr>
          <p:cNvPr id="104" name="矩形 103">
            <a:extLst>
              <a:ext uri="{FF2B5EF4-FFF2-40B4-BE49-F238E27FC236}">
                <a16:creationId xmlns:a16="http://schemas.microsoft.com/office/drawing/2014/main" id="{8E8FAB1D-7B0E-48C1-A98C-D9F0C3958760}"/>
              </a:ext>
            </a:extLst>
          </p:cNvPr>
          <p:cNvSpPr/>
          <p:nvPr/>
        </p:nvSpPr>
        <p:spPr>
          <a:xfrm>
            <a:off x="2193494" y="5628607"/>
            <a:ext cx="8048229"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LPP is linear and more crucially is defined everywhere in ambient space.</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7BD638F-C6E4-4E07-A2F4-5360B4B8B362}"/>
                  </a:ext>
                </a:extLst>
              </p:cNvPr>
              <p:cNvSpPr/>
              <p:nvPr/>
            </p:nvSpPr>
            <p:spPr>
              <a:xfrm>
                <a:off x="1970704" y="640068"/>
                <a:ext cx="7972450" cy="1897764"/>
              </a:xfrm>
              <a:prstGeom prst="rect">
                <a:avLst/>
              </a:prstGeom>
            </p:spPr>
            <p:txBody>
              <a:bodyPr wrap="square">
                <a:spAutoFit/>
              </a:bodyPr>
              <a:lstStyle/>
              <a:p>
                <a:r>
                  <a:rPr lang="en-US" altLang="zh-CN" dirty="0">
                    <a:latin typeface="Times New Roman" panose="02020603050405020304" pitchFamily="18" charset="0"/>
                  </a:rPr>
                  <a:t>The generic problem of linear dimensionality reduction is the following:</a:t>
                </a:r>
              </a:p>
              <a:p>
                <a:endParaRPr lang="en-US" altLang="zh-CN" dirty="0">
                  <a:latin typeface="Times New Roman" panose="02020603050405020304" pitchFamily="18" charset="0"/>
                </a:endParaRPr>
              </a:p>
              <a:p>
                <a:pPr indent="457200"/>
                <a:r>
                  <a:rPr lang="en-US" altLang="zh-CN" dirty="0">
                    <a:latin typeface="Times New Roman" panose="02020603050405020304" pitchFamily="18" charset="0"/>
                  </a:rPr>
                  <a:t>Given a set </a:t>
                </a:r>
                <a14:m>
                  <m:oMath xmlns:m="http://schemas.openxmlformats.org/officeDocument/2006/math">
                    <m:r>
                      <a:rPr lang="en-US" altLang="zh-CN" i="1" dirty="0">
                        <a:latin typeface="Cambria Math" panose="02040503050406030204" pitchFamily="18" charset="0"/>
                      </a:rPr>
                      <m:t>𝑋</m:t>
                    </m:r>
                  </m:oMath>
                </a14:m>
                <a:r>
                  <a:rPr lang="en-US" altLang="zh-CN" dirty="0">
                    <a:latin typeface="Times New Roman" panose="02020603050405020304" pitchFamily="18" charset="0"/>
                  </a:rPr>
                  <a:t> in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en-US" altLang="zh-CN" dirty="0">
                    <a:latin typeface="Times New Roman" panose="02020603050405020304" pitchFamily="18" charset="0"/>
                  </a:rPr>
                  <a:t>, find a transformation matrix </a:t>
                </a:r>
                <a14:m>
                  <m:oMath xmlns:m="http://schemas.openxmlformats.org/officeDocument/2006/math">
                    <m:r>
                      <a:rPr lang="en-US" altLang="zh-CN" i="1" dirty="0">
                        <a:latin typeface="Cambria Math" panose="02040503050406030204" pitchFamily="18" charset="0"/>
                      </a:rPr>
                      <m:t>𝐴</m:t>
                    </m:r>
                  </m:oMath>
                </a14:m>
                <a:r>
                  <a:rPr lang="en-US" altLang="zh-CN" dirty="0">
                    <a:latin typeface="Times New Roman" panose="02020603050405020304" pitchFamily="18" charset="0"/>
                  </a:rPr>
                  <a:t> that maps these  points to a set of points </a:t>
                </a:r>
                <a14:m>
                  <m:oMath xmlns:m="http://schemas.openxmlformats.org/officeDocument/2006/math">
                    <m:r>
                      <a:rPr lang="en-US" altLang="zh-CN" i="1" dirty="0">
                        <a:latin typeface="Cambria Math" panose="02040503050406030204" pitchFamily="18" charset="0"/>
                      </a:rPr>
                      <m:t>𝑌</m:t>
                    </m:r>
                  </m:oMath>
                </a14:m>
                <a:r>
                  <a:rPr lang="en-US" altLang="zh-CN" dirty="0">
                    <a:latin typeface="Times New Roman" panose="02020603050405020304" pitchFamily="18" charset="0"/>
                  </a:rPr>
                  <a:t> in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𝑙</m:t>
                        </m:r>
                      </m:sup>
                    </m:sSup>
                    <m:r>
                      <a:rPr lang="en-US" altLang="zh-CN" i="1" dirty="0">
                        <a:latin typeface="Cambria Math" panose="02040503050406030204" pitchFamily="18" charset="0"/>
                      </a:rPr>
                      <m:t>(</m:t>
                    </m:r>
                    <m:r>
                      <a:rPr lang="en-US" altLang="zh-CN" i="1" dirty="0">
                        <a:latin typeface="Cambria Math" panose="02040503050406030204" pitchFamily="18" charset="0"/>
                      </a:rPr>
                      <m:t>𝑙</m:t>
                    </m:r>
                    <m:r>
                      <a:rPr lang="en-US" altLang="zh-CN" i="1" dirty="0">
                        <a:latin typeface="Cambria Math" panose="02040503050406030204" pitchFamily="18" charset="0"/>
                      </a:rPr>
                      <m:t>&lt; </m:t>
                    </m:r>
                    <m:r>
                      <a:rPr lang="en-US" altLang="zh-CN" i="1" dirty="0">
                        <a:latin typeface="Cambria Math" panose="02040503050406030204" pitchFamily="18" charset="0"/>
                      </a:rPr>
                      <m:t>𝑛</m:t>
                    </m:r>
                    <m:r>
                      <a:rPr lang="en-US" altLang="zh-CN" i="1" dirty="0">
                        <a:latin typeface="Cambria Math" panose="02040503050406030204" pitchFamily="18" charset="0"/>
                      </a:rPr>
                      <m:t>)</m:t>
                    </m:r>
                  </m:oMath>
                </a14:m>
                <a:r>
                  <a:rPr lang="en-US" altLang="zh-CN" dirty="0">
                    <a:latin typeface="Times New Roman" panose="02020603050405020304" pitchFamily="18" charset="0"/>
                  </a:rPr>
                  <a:t>, such that </a:t>
                </a:r>
                <a14:m>
                  <m:oMath xmlns:m="http://schemas.openxmlformats.org/officeDocument/2006/math">
                    <m:r>
                      <a:rPr lang="en-US" altLang="zh-CN" i="1" dirty="0">
                        <a:latin typeface="Cambria Math" panose="02040503050406030204" pitchFamily="18" charset="0"/>
                      </a:rPr>
                      <m:t>𝑌</m:t>
                    </m:r>
                  </m:oMath>
                </a14:m>
                <a:r>
                  <a:rPr lang="en-US" altLang="zh-CN" dirty="0">
                    <a:latin typeface="Times New Roman" panose="02020603050405020304" pitchFamily="18" charset="0"/>
                  </a:rPr>
                  <a:t> represents </a:t>
                </a:r>
                <a14:m>
                  <m:oMath xmlns:m="http://schemas.openxmlformats.org/officeDocument/2006/math">
                    <m:r>
                      <a:rPr lang="en-US" altLang="zh-CN" i="1" dirty="0">
                        <a:latin typeface="Cambria Math" panose="02040503050406030204" pitchFamily="18" charset="0"/>
                      </a:rPr>
                      <m:t>𝑋</m:t>
                    </m:r>
                  </m:oMath>
                </a14:m>
                <a:r>
                  <a:rPr lang="en-US" altLang="zh-CN" dirty="0">
                    <a:latin typeface="Times New Roman" panose="02020603050405020304" pitchFamily="18" charset="0"/>
                  </a:rPr>
                  <a:t>, where </a:t>
                </a:r>
              </a:p>
              <a:p>
                <a:pPr indent="457200">
                  <a:lnSpc>
                    <a:spcPct val="150000"/>
                  </a:lnSpc>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𝑌</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𝑋</m:t>
                      </m:r>
                    </m:oMath>
                  </m:oMathPara>
                </a14:m>
                <a:endParaRPr lang="zh-CN" altLang="en-US" dirty="0"/>
              </a:p>
              <a:p>
                <a:endParaRPr lang="zh-CN" altLang="en-US" dirty="0"/>
              </a:p>
            </p:txBody>
          </p:sp>
        </mc:Choice>
        <mc:Fallback xmlns="">
          <p:sp>
            <p:nvSpPr>
              <p:cNvPr id="3" name="矩形 2">
                <a:extLst>
                  <a:ext uri="{FF2B5EF4-FFF2-40B4-BE49-F238E27FC236}">
                    <a16:creationId xmlns:a16="http://schemas.microsoft.com/office/drawing/2014/main" id="{B7BD638F-C6E4-4E07-A2F4-5360B4B8B362}"/>
                  </a:ext>
                </a:extLst>
              </p:cNvPr>
              <p:cNvSpPr>
                <a:spLocks noRot="1" noChangeAspect="1" noMove="1" noResize="1" noEditPoints="1" noAdjustHandles="1" noChangeArrowheads="1" noChangeShapeType="1" noTextEdit="1"/>
              </p:cNvSpPr>
              <p:nvPr/>
            </p:nvSpPr>
            <p:spPr>
              <a:xfrm>
                <a:off x="1970704" y="640068"/>
                <a:ext cx="7972450" cy="1897764"/>
              </a:xfrm>
              <a:prstGeom prst="rect">
                <a:avLst/>
              </a:prstGeom>
              <a:blipFill>
                <a:blip r:embed="rId4"/>
                <a:stretch>
                  <a:fillRect l="-612" t="-1929" r="-22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AE90BC9-50BB-4F71-BA65-3215FCB72845}"/>
              </a:ext>
            </a:extLst>
          </p:cNvPr>
          <p:cNvSpPr/>
          <p:nvPr/>
        </p:nvSpPr>
        <p:spPr>
          <a:xfrm>
            <a:off x="2113830" y="2589041"/>
            <a:ext cx="8350685"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Locality Preserving Projection(LPP) :</a:t>
            </a:r>
            <a:endParaRPr lang="zh-CN" altLang="en-US"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3291C25-920E-495C-96E0-E74FE8C7E9AA}"/>
                  </a:ext>
                </a:extLst>
              </p:cNvPr>
              <p:cNvSpPr/>
              <p:nvPr/>
            </p:nvSpPr>
            <p:spPr>
              <a:xfrm>
                <a:off x="2265059" y="3707447"/>
                <a:ext cx="7706951"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here </a:t>
                </a:r>
                <a14:m>
                  <m:oMath xmlns:m="http://schemas.openxmlformats.org/officeDocument/2006/math">
                    <m:r>
                      <a:rPr lang="en-US" altLang="zh-CN" b="0" i="1" smtClean="0">
                        <a:latin typeface="Cambria Math" panose="02040503050406030204" pitchFamily="18" charset="0"/>
                      </a:rPr>
                      <m:t>𝐴</m:t>
                    </m:r>
                  </m:oMath>
                </a14:m>
                <a:r>
                  <a:rPr lang="zh-CN" altLang="en-US" dirty="0">
                    <a:latin typeface="Times New Roman" panose="02020603050405020304" pitchFamily="18" charset="0"/>
                    <a:cs typeface="Times New Roman" panose="02020603050405020304" pitchFamily="18" charset="0"/>
                  </a:rPr>
                  <a:t> is the </a:t>
                </a:r>
                <a:r>
                  <a:rPr lang="en-US" altLang="zh-CN" dirty="0">
                    <a:latin typeface="Times New Roman" panose="02020603050405020304" pitchFamily="18" charset="0"/>
                  </a:rPr>
                  <a:t>transformation matrix, </a:t>
                </a:r>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𝑌</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𝑋</m:t>
                    </m:r>
                  </m:oMath>
                </a14:m>
                <a:r>
                  <a:rPr lang="en-US" altLang="zh-CN" dirty="0">
                    <a:latin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93291C25-920E-495C-96E0-E74FE8C7E9AA}"/>
                  </a:ext>
                </a:extLst>
              </p:cNvPr>
              <p:cNvSpPr>
                <a:spLocks noRot="1" noChangeAspect="1" noMove="1" noResize="1" noEditPoints="1" noAdjustHandles="1" noChangeArrowheads="1" noChangeShapeType="1" noTextEdit="1"/>
              </p:cNvSpPr>
              <p:nvPr/>
            </p:nvSpPr>
            <p:spPr>
              <a:xfrm>
                <a:off x="2265059" y="3707447"/>
                <a:ext cx="7706951" cy="369332"/>
              </a:xfrm>
              <a:prstGeom prst="rect">
                <a:avLst/>
              </a:prstGeom>
              <a:blipFill>
                <a:blip r:embed="rId5"/>
                <a:stretch>
                  <a:fillRect l="-712" t="-8197" b="-2459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BEE95B09-BF4E-45E3-A08A-3C92C6F5B26B}"/>
              </a:ext>
            </a:extLst>
          </p:cNvPr>
          <p:cNvSpPr/>
          <p:nvPr/>
        </p:nvSpPr>
        <p:spPr>
          <a:xfrm>
            <a:off x="1970704" y="4629555"/>
            <a:ext cx="8493811" cy="646331"/>
          </a:xfrm>
          <a:prstGeom prst="rect">
            <a:avLst/>
          </a:prstGeom>
        </p:spPr>
        <p:txBody>
          <a:bodyPr wrap="square">
            <a:spAutoFit/>
          </a:bodyPr>
          <a:lstStyle/>
          <a:p>
            <a:r>
              <a:rPr lang="en-US" altLang="zh-CN" dirty="0">
                <a:latin typeface="Times New Roman" panose="02020603050405020304" pitchFamily="18" charset="0"/>
              </a:rPr>
              <a:t>Locality Preserving Projection(LPP) is a linear approximation of the nonlinear Laplacian Eigenmaps.</a:t>
            </a:r>
            <a:r>
              <a:rPr lang="zh-CN" altLang="en-US"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3556263-555C-4800-8823-89CBBAFA76C4}"/>
                  </a:ext>
                </a:extLst>
              </p:cNvPr>
              <p:cNvSpPr/>
              <p:nvPr/>
            </p:nvSpPr>
            <p:spPr>
              <a:xfrm>
                <a:off x="2265059" y="3009582"/>
                <a:ext cx="2845394" cy="475387"/>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𝑚𝑖𝑛</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b="0" i="1" dirty="0" smtClean="0">
                                        <a:latin typeface="Cambria Math" panose="02040503050406030204" pitchFamily="18" charset="0"/>
                                      </a:rPr>
                                      <m:t>𝑥</m:t>
                                    </m:r>
                                  </m:e>
                                  <m:sub>
                                    <m:r>
                                      <a:rPr lang="en-US" altLang="zh-CN" i="1">
                                        <a:latin typeface="Cambria Math" panose="02040503050406030204" pitchFamily="18" charset="0"/>
                                      </a:rPr>
                                      <m:t>𝑗</m:t>
                                    </m:r>
                                  </m:sub>
                                </m:sSub>
                              </m:e>
                            </m:d>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r>
                  <a:rPr lang="zh-CN" altLang="en-US" dirty="0"/>
                  <a:t> </a:t>
                </a:r>
              </a:p>
            </p:txBody>
          </p:sp>
        </mc:Choice>
        <mc:Fallback xmlns="">
          <p:sp>
            <p:nvSpPr>
              <p:cNvPr id="7" name="矩形 6">
                <a:extLst>
                  <a:ext uri="{FF2B5EF4-FFF2-40B4-BE49-F238E27FC236}">
                    <a16:creationId xmlns:a16="http://schemas.microsoft.com/office/drawing/2014/main" id="{03556263-555C-4800-8823-89CBBAFA76C4}"/>
                  </a:ext>
                </a:extLst>
              </p:cNvPr>
              <p:cNvSpPr>
                <a:spLocks noRot="1" noChangeAspect="1" noMove="1" noResize="1" noEditPoints="1" noAdjustHandles="1" noChangeArrowheads="1" noChangeShapeType="1" noTextEdit="1"/>
              </p:cNvSpPr>
              <p:nvPr/>
            </p:nvSpPr>
            <p:spPr>
              <a:xfrm>
                <a:off x="2265059" y="3009582"/>
                <a:ext cx="2845394" cy="475387"/>
              </a:xfrm>
              <a:prstGeom prst="rect">
                <a:avLst/>
              </a:prstGeom>
              <a:blipFill>
                <a:blip r:embed="rId6"/>
                <a:stretch>
                  <a:fillRect t="-76923" b="-138462"/>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CDACDECE-34C7-48B8-BB18-B2A5FDEF44C1}"/>
              </a:ext>
            </a:extLst>
          </p:cNvPr>
          <p:cNvCxnSpPr>
            <a:stCxn id="7" idx="3"/>
            <a:endCxn id="103" idx="1"/>
          </p:cNvCxnSpPr>
          <p:nvPr/>
        </p:nvCxnSpPr>
        <p:spPr>
          <a:xfrm>
            <a:off x="5110453" y="3247276"/>
            <a:ext cx="726555" cy="37"/>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76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17E8556D-B853-4818-B197-A339DDAB9B97}"/>
              </a:ext>
            </a:extLst>
          </p:cNvPr>
          <p:cNvSpPr/>
          <p:nvPr/>
        </p:nvSpPr>
        <p:spPr>
          <a:xfrm>
            <a:off x="1737672" y="2555229"/>
            <a:ext cx="8716651"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    Assume that the data in the local domain is linear, and this linear weighting relationship is maintained after being projected into a low-dimensional space.</a:t>
            </a:r>
            <a:endParaRPr lang="zh-CN" altLang="en-US" dirty="0">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627B7E6D-FD89-48B7-8CE8-0E9F1F7136E6}"/>
              </a:ext>
            </a:extLst>
          </p:cNvPr>
          <p:cNvSpPr/>
          <p:nvPr/>
        </p:nvSpPr>
        <p:spPr>
          <a:xfrm>
            <a:off x="103696" y="2286"/>
            <a:ext cx="2856674"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Locally Linear Embedding</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491D3F1-B3FF-45BA-8C54-9A12317A9F4A}"/>
                  </a:ext>
                </a:extLst>
              </p:cNvPr>
              <p:cNvSpPr txBox="1"/>
              <p:nvPr/>
            </p:nvSpPr>
            <p:spPr>
              <a:xfrm>
                <a:off x="5784536" y="3767803"/>
                <a:ext cx="38969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𝑡𝑟</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𝑌</m:t>
                          </m:r>
                          <m:r>
                            <a:rPr lang="en-US" altLang="zh-CN" sz="2000" b="0" i="1" smtClean="0">
                              <a:latin typeface="Cambria Math" panose="02040503050406030204" pitchFamily="18" charset="0"/>
                            </a:rPr>
                            <m:t>𝑀</m:t>
                          </m:r>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𝑌</m:t>
                              </m:r>
                            </m:e>
                            <m:sup>
                              <m:r>
                                <a:rPr lang="en-US" altLang="zh-CN" sz="2000" i="1">
                                  <a:latin typeface="Cambria Math" panose="02040503050406030204" pitchFamily="18" charset="0"/>
                                </a:rPr>
                                <m:t>𝑇</m:t>
                              </m:r>
                            </m:sup>
                          </m:sSup>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 </m:t>
                      </m:r>
                      <m:r>
                        <a:rPr lang="en-US" altLang="zh-CN" sz="2000" i="1">
                          <a:latin typeface="Cambria Math" panose="02040503050406030204" pitchFamily="18" charset="0"/>
                        </a:rPr>
                        <m:t>𝑌</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𝑌</m:t>
                          </m:r>
                        </m:e>
                        <m:sup>
                          <m:r>
                            <a:rPr lang="en-US" altLang="zh-CN" sz="2000" i="1">
                              <a:latin typeface="Cambria Math" panose="02040503050406030204" pitchFamily="18" charset="0"/>
                            </a:rPr>
                            <m:t>𝑇</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oMath>
                  </m:oMathPara>
                </a14:m>
                <a:endParaRPr lang="zh-CN" altLang="en-US" sz="2000" dirty="0"/>
              </a:p>
            </p:txBody>
          </p:sp>
        </mc:Choice>
        <mc:Fallback xmlns="">
          <p:sp>
            <p:nvSpPr>
              <p:cNvPr id="103" name="文本框 102">
                <a:extLst>
                  <a:ext uri="{FF2B5EF4-FFF2-40B4-BE49-F238E27FC236}">
                    <a16:creationId xmlns:a16="http://schemas.microsoft.com/office/drawing/2014/main" id="{C491D3F1-B3FF-45BA-8C54-9A12317A9F4A}"/>
                  </a:ext>
                </a:extLst>
              </p:cNvPr>
              <p:cNvSpPr txBox="1">
                <a:spLocks noRot="1" noChangeAspect="1" noMove="1" noResize="1" noEditPoints="1" noAdjustHandles="1" noChangeArrowheads="1" noChangeShapeType="1" noTextEdit="1"/>
              </p:cNvSpPr>
              <p:nvPr/>
            </p:nvSpPr>
            <p:spPr>
              <a:xfrm>
                <a:off x="5784536" y="3767803"/>
                <a:ext cx="3896901" cy="307777"/>
              </a:xfrm>
              <a:prstGeom prst="rect">
                <a:avLst/>
              </a:prstGeom>
              <a:blipFill>
                <a:blip r:embed="rId3"/>
                <a:stretch>
                  <a:fillRect t="-1961" b="-5882"/>
                </a:stretch>
              </a:blipFill>
            </p:spPr>
            <p:txBody>
              <a:bodyPr/>
              <a:lstStyle/>
              <a:p>
                <a:r>
                  <a:rPr lang="zh-CN" altLang="en-US">
                    <a:noFill/>
                  </a:rPr>
                  <a:t> </a:t>
                </a:r>
              </a:p>
            </p:txBody>
          </p:sp>
        </mc:Fallback>
      </mc:AlternateContent>
      <p:sp>
        <p:nvSpPr>
          <p:cNvPr id="104" name="矩形 103">
            <a:extLst>
              <a:ext uri="{FF2B5EF4-FFF2-40B4-BE49-F238E27FC236}">
                <a16:creationId xmlns:a16="http://schemas.microsoft.com/office/drawing/2014/main" id="{8E8FAB1D-7B0E-48C1-A98C-D9F0C3958760}"/>
              </a:ext>
            </a:extLst>
          </p:cNvPr>
          <p:cNvSpPr/>
          <p:nvPr/>
        </p:nvSpPr>
        <p:spPr>
          <a:xfrm>
            <a:off x="1532033" y="6021541"/>
            <a:ext cx="7289368"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L</a:t>
            </a:r>
            <a:r>
              <a:rPr lang="en-US" altLang="zh-CN" sz="2000" b="1" dirty="0">
                <a:solidFill>
                  <a:srgbClr val="FF0000"/>
                </a:solidFill>
                <a:latin typeface="Times New Roman" panose="02020603050405020304" pitchFamily="18" charset="0"/>
                <a:cs typeface="Times New Roman" panose="02020603050405020304" pitchFamily="18" charset="0"/>
              </a:rPr>
              <a:t>L</a:t>
            </a:r>
            <a:r>
              <a:rPr lang="zh-CN" altLang="en-US" sz="2000" b="1" dirty="0">
                <a:solidFill>
                  <a:srgbClr val="FF0000"/>
                </a:solidFill>
                <a:latin typeface="Times New Roman" panose="02020603050405020304" pitchFamily="18" charset="0"/>
                <a:cs typeface="Times New Roman" panose="02020603050405020304" pitchFamily="18" charset="0"/>
              </a:rPr>
              <a:t>E </a:t>
            </a:r>
            <a:r>
              <a:rPr lang="en-US" altLang="zh-CN" sz="2000" b="1" dirty="0">
                <a:solidFill>
                  <a:srgbClr val="FF0000"/>
                </a:solidFill>
                <a:latin typeface="Times New Roman" panose="02020603050405020304" pitchFamily="18" charset="0"/>
                <a:cs typeface="Times New Roman" panose="02020603050405020304" pitchFamily="18" charset="0"/>
              </a:rPr>
              <a:t>is non-linear and </a:t>
            </a:r>
            <a:r>
              <a:rPr lang="zh-CN" altLang="en-US" sz="2000" b="1" dirty="0">
                <a:solidFill>
                  <a:srgbClr val="FF0000"/>
                </a:solidFill>
                <a:latin typeface="Times New Roman" panose="02020603050405020304" pitchFamily="18" charset="0"/>
                <a:cs typeface="Times New Roman" panose="02020603050405020304" pitchFamily="18" charset="0"/>
              </a:rPr>
              <a:t>is just defined on the training data points. </a:t>
            </a:r>
          </a:p>
        </p:txBody>
      </p:sp>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A7C0E19A-F69E-4701-A6A5-368111FC0B64}"/>
                  </a:ext>
                </a:extLst>
              </p:cNvPr>
              <p:cNvSpPr/>
              <p:nvPr/>
            </p:nvSpPr>
            <p:spPr>
              <a:xfrm>
                <a:off x="2126294" y="4237680"/>
                <a:ext cx="871665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here </a:t>
                </a:r>
                <a14:m>
                  <m:oMath xmlns:m="http://schemas.openxmlformats.org/officeDocument/2006/math">
                    <m:r>
                      <a:rPr lang="en-US" altLang="zh-CN" i="1">
                        <a:latin typeface="Cambria Math" panose="02040503050406030204" pitchFamily="18" charset="0"/>
                      </a:rPr>
                      <m:t>𝑌</m:t>
                    </m:r>
                  </m:oMath>
                </a14:m>
                <a:r>
                  <a:rPr lang="zh-CN" altLang="en-US" dirty="0">
                    <a:latin typeface="Times New Roman" panose="02020603050405020304" pitchFamily="18" charset="0"/>
                    <a:cs typeface="Times New Roman" panose="02020603050405020304" pitchFamily="18" charset="0"/>
                  </a:rPr>
                  <a:t> is the embedded coordinate</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in the low-dimensional space</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𝑀</m:t>
                    </m:r>
                    <m:r>
                      <a:rPr lang="en-US" altLang="zh-CN" b="0" i="1" dirty="0" smtClean="0">
                        <a:latin typeface="Cambria Math" panose="02040503050406030204" pitchFamily="18" charset="0"/>
                        <a:cs typeface="Times New Roman" panose="02020603050405020304" pitchFamily="18" charset="0"/>
                      </a:rPr>
                      <m:t>=</m:t>
                    </m:r>
                    <m:sSup>
                      <m:sSupPr>
                        <m:ctrlPr>
                          <a:rPr lang="en-US" altLang="zh-CN" b="0" i="1" dirty="0" smtClean="0">
                            <a:latin typeface="Cambria Math" panose="02040503050406030204" pitchFamily="18" charset="0"/>
                            <a:cs typeface="Times New Roman" panose="02020603050405020304" pitchFamily="18" charset="0"/>
                          </a:rPr>
                        </m:ctrlPr>
                      </m:sSupPr>
                      <m:e>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𝐼</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𝑊</m:t>
                            </m:r>
                          </m:e>
                        </m:d>
                      </m:e>
                      <m:sup>
                        <m:r>
                          <a:rPr lang="en-US" altLang="zh-CN" b="0" i="1" dirty="0" smtClean="0">
                            <a:latin typeface="Cambria Math" panose="02040503050406030204" pitchFamily="18" charset="0"/>
                            <a:cs typeface="Times New Roman" panose="02020603050405020304" pitchFamily="18" charset="0"/>
                          </a:rPr>
                          <m:t>𝑇</m:t>
                        </m:r>
                      </m:sup>
                    </m:sSup>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𝐼</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𝑊</m:t>
                        </m:r>
                      </m:e>
                    </m:d>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05" name="矩形 104">
                <a:extLst>
                  <a:ext uri="{FF2B5EF4-FFF2-40B4-BE49-F238E27FC236}">
                    <a16:creationId xmlns:a16="http://schemas.microsoft.com/office/drawing/2014/main" id="{A7C0E19A-F69E-4701-A6A5-368111FC0B64}"/>
                  </a:ext>
                </a:extLst>
              </p:cNvPr>
              <p:cNvSpPr>
                <a:spLocks noRot="1" noChangeAspect="1" noMove="1" noResize="1" noEditPoints="1" noAdjustHandles="1" noChangeArrowheads="1" noChangeShapeType="1" noTextEdit="1"/>
              </p:cNvSpPr>
              <p:nvPr/>
            </p:nvSpPr>
            <p:spPr>
              <a:xfrm>
                <a:off x="2126294" y="4237680"/>
                <a:ext cx="8716650" cy="369332"/>
              </a:xfrm>
              <a:prstGeom prst="rect">
                <a:avLst/>
              </a:prstGeom>
              <a:blipFill>
                <a:blip r:embed="rId4"/>
                <a:stretch>
                  <a:fillRect l="-629" t="-8197" r="-210" b="-24590"/>
                </a:stretch>
              </a:blipFill>
            </p:spPr>
            <p:txBody>
              <a:bodyPr/>
              <a:lstStyle/>
              <a:p>
                <a:r>
                  <a:rPr lang="zh-CN" altLang="en-US">
                    <a:noFill/>
                  </a:rPr>
                  <a:t> </a:t>
                </a:r>
              </a:p>
            </p:txBody>
          </p:sp>
        </mc:Fallback>
      </mc:AlternateContent>
      <p:sp>
        <p:nvSpPr>
          <p:cNvPr id="106" name="矩形 105">
            <a:extLst>
              <a:ext uri="{FF2B5EF4-FFF2-40B4-BE49-F238E27FC236}">
                <a16:creationId xmlns:a16="http://schemas.microsoft.com/office/drawing/2014/main" id="{10763CE6-A18C-4055-BEE4-16A65E0DAC60}"/>
              </a:ext>
            </a:extLst>
          </p:cNvPr>
          <p:cNvSpPr/>
          <p:nvPr/>
        </p:nvSpPr>
        <p:spPr>
          <a:xfrm>
            <a:off x="1737672" y="3385909"/>
            <a:ext cx="4194498"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Locally Linear Embedding(LLE) :</a:t>
            </a:r>
            <a:endParaRPr lang="zh-CN" altLang="en-US" b="1" dirty="0">
              <a:solidFill>
                <a:srgbClr val="FF0000"/>
              </a:solidFill>
              <a:latin typeface="Times New Roman" panose="02020603050405020304" pitchFamily="18" charset="0"/>
            </a:endParaRPr>
          </a:p>
        </p:txBody>
      </p:sp>
      <p:pic>
        <p:nvPicPr>
          <p:cNvPr id="3" name="图片 2">
            <a:extLst>
              <a:ext uri="{FF2B5EF4-FFF2-40B4-BE49-F238E27FC236}">
                <a16:creationId xmlns:a16="http://schemas.microsoft.com/office/drawing/2014/main" id="{5E5BE113-1F16-4206-BDA2-867FE16DBD14}"/>
              </a:ext>
            </a:extLst>
          </p:cNvPr>
          <p:cNvPicPr>
            <a:picLocks noChangeAspect="1"/>
          </p:cNvPicPr>
          <p:nvPr/>
        </p:nvPicPr>
        <p:blipFill>
          <a:blip r:embed="rId5"/>
          <a:stretch>
            <a:fillRect/>
          </a:stretch>
        </p:blipFill>
        <p:spPr>
          <a:xfrm>
            <a:off x="3146874" y="284749"/>
            <a:ext cx="5898246" cy="2383747"/>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75C8E47-E32F-4F64-A086-4D7258C8B344}"/>
                  </a:ext>
                </a:extLst>
              </p:cNvPr>
              <p:cNvSpPr txBox="1"/>
              <p:nvPr/>
            </p:nvSpPr>
            <p:spPr>
              <a:xfrm>
                <a:off x="3467168" y="5256949"/>
                <a:ext cx="5257658" cy="383054"/>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𝑚𝑖𝑛</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e>
                        </m:d>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oMath>
                </a14:m>
                <a:endParaRPr lang="zh-CN" altLang="en-US" dirty="0"/>
              </a:p>
            </p:txBody>
          </p:sp>
        </mc:Choice>
        <mc:Fallback xmlns="">
          <p:sp>
            <p:nvSpPr>
              <p:cNvPr id="5" name="文本框 4">
                <a:extLst>
                  <a:ext uri="{FF2B5EF4-FFF2-40B4-BE49-F238E27FC236}">
                    <a16:creationId xmlns:a16="http://schemas.microsoft.com/office/drawing/2014/main" id="{175C8E47-E32F-4F64-A086-4D7258C8B344}"/>
                  </a:ext>
                </a:extLst>
              </p:cNvPr>
              <p:cNvSpPr txBox="1">
                <a:spLocks noRot="1" noChangeAspect="1" noMove="1" noResize="1" noEditPoints="1" noAdjustHandles="1" noChangeArrowheads="1" noChangeShapeType="1" noTextEdit="1"/>
              </p:cNvSpPr>
              <p:nvPr/>
            </p:nvSpPr>
            <p:spPr>
              <a:xfrm>
                <a:off x="3467168" y="5256949"/>
                <a:ext cx="5257658" cy="383054"/>
              </a:xfrm>
              <a:prstGeom prst="rect">
                <a:avLst/>
              </a:prstGeom>
              <a:blipFill>
                <a:blip r:embed="rId6"/>
                <a:stretch>
                  <a:fillRect l="-1624" t="-106349" r="-1160" b="-1841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34657CB-B1B9-4C98-BBCB-2730CE4A59CE}"/>
                  </a:ext>
                </a:extLst>
              </p:cNvPr>
              <p:cNvSpPr/>
              <p:nvPr/>
            </p:nvSpPr>
            <p:spPr>
              <a:xfrm>
                <a:off x="1737672" y="4791361"/>
                <a:ext cx="4908138" cy="369332"/>
              </a:xfrm>
              <a:prstGeom prst="rect">
                <a:avLst/>
              </a:prstGeom>
            </p:spPr>
            <p:txBody>
              <a:bodyPr wrap="none">
                <a:spAutoFit/>
              </a:bodyPr>
              <a:lstStyle/>
              <a:p>
                <a14:m>
                  <m:oMath xmlns:m="http://schemas.openxmlformats.org/officeDocument/2006/math">
                    <m:r>
                      <a:rPr lang="en-US" altLang="zh-CN" i="1" dirty="0">
                        <a:latin typeface="Cambria Math" panose="02040503050406030204" pitchFamily="18" charset="0"/>
                        <a:cs typeface="Times New Roman" panose="02020603050405020304" pitchFamily="18" charset="0"/>
                      </a:rPr>
                      <m:t>𝑊</m:t>
                    </m:r>
                  </m:oMath>
                </a14:m>
                <a:r>
                  <a:rPr lang="en-US" altLang="zh-CN" dirty="0">
                    <a:latin typeface="Times New Roman" panose="02020603050405020304" pitchFamily="18" charset="0"/>
                    <a:cs typeface="Times New Roman" panose="02020603050405020304" pitchFamily="18" charset="0"/>
                  </a:rPr>
                  <a:t> represents the weight relationship between data:</a:t>
                </a:r>
                <a:endParaRPr lang="zh-CN" altLang="en-US" dirty="0"/>
              </a:p>
            </p:txBody>
          </p:sp>
        </mc:Choice>
        <mc:Fallback xmlns="">
          <p:sp>
            <p:nvSpPr>
              <p:cNvPr id="6" name="矩形 5">
                <a:extLst>
                  <a:ext uri="{FF2B5EF4-FFF2-40B4-BE49-F238E27FC236}">
                    <a16:creationId xmlns:a16="http://schemas.microsoft.com/office/drawing/2014/main" id="{C34657CB-B1B9-4C98-BBCB-2730CE4A59CE}"/>
                  </a:ext>
                </a:extLst>
              </p:cNvPr>
              <p:cNvSpPr>
                <a:spLocks noRot="1" noChangeAspect="1" noMove="1" noResize="1" noEditPoints="1" noAdjustHandles="1" noChangeArrowheads="1" noChangeShapeType="1" noTextEdit="1"/>
              </p:cNvSpPr>
              <p:nvPr/>
            </p:nvSpPr>
            <p:spPr>
              <a:xfrm>
                <a:off x="1737672" y="4791361"/>
                <a:ext cx="4908138" cy="369332"/>
              </a:xfrm>
              <a:prstGeom prst="rect">
                <a:avLst/>
              </a:prstGeom>
              <a:blipFill>
                <a:blip r:embed="rId7"/>
                <a:stretch>
                  <a:fillRect t="-11475" r="-248"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753E8B8-6663-48C1-9AE7-51A716BFFDF0}"/>
                  </a:ext>
                </a:extLst>
              </p:cNvPr>
              <p:cNvSpPr/>
              <p:nvPr/>
            </p:nvSpPr>
            <p:spPr>
              <a:xfrm>
                <a:off x="2510563" y="3683999"/>
                <a:ext cx="2640557" cy="475387"/>
              </a:xfrm>
              <a:prstGeom prst="rect">
                <a:avLst/>
              </a:prstGeom>
            </p:spPr>
            <p:txBody>
              <a:bodyPr wrap="square">
                <a:spAutoFit/>
              </a:bodyPr>
              <a:lstStyle/>
              <a:p>
                <a14:m>
                  <m:oMath xmlns:m="http://schemas.openxmlformats.org/officeDocument/2006/math">
                    <m:r>
                      <a:rPr lang="en-US" altLang="zh-CN" i="1" smtClean="0">
                        <a:latin typeface="Cambria Math" panose="02040503050406030204" pitchFamily="18" charset="0"/>
                      </a:rPr>
                      <m:t>𝑚𝑖𝑛</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𝑗</m:t>
                                        </m:r>
                                      </m:sub>
                                    </m:sSub>
                                  </m:e>
                                </m:nary>
                              </m:e>
                            </m:d>
                          </m:e>
                          <m:sup>
                            <m:r>
                              <a:rPr lang="en-US" altLang="zh-CN" b="0" i="1" smtClean="0">
                                <a:latin typeface="Cambria Math" panose="02040503050406030204" pitchFamily="18" charset="0"/>
                              </a:rPr>
                              <m:t>2</m:t>
                            </m:r>
                          </m:sup>
                        </m:sSup>
                      </m:e>
                    </m:nary>
                  </m:oMath>
                </a14:m>
                <a:r>
                  <a:rPr lang="zh-CN" altLang="en-US" dirty="0"/>
                  <a:t> </a:t>
                </a:r>
              </a:p>
            </p:txBody>
          </p:sp>
        </mc:Choice>
        <mc:Fallback xmlns="">
          <p:sp>
            <p:nvSpPr>
              <p:cNvPr id="14" name="矩形 13">
                <a:extLst>
                  <a:ext uri="{FF2B5EF4-FFF2-40B4-BE49-F238E27FC236}">
                    <a16:creationId xmlns:a16="http://schemas.microsoft.com/office/drawing/2014/main" id="{C753E8B8-6663-48C1-9AE7-51A716BFFDF0}"/>
                  </a:ext>
                </a:extLst>
              </p:cNvPr>
              <p:cNvSpPr>
                <a:spLocks noRot="1" noChangeAspect="1" noMove="1" noResize="1" noEditPoints="1" noAdjustHandles="1" noChangeArrowheads="1" noChangeShapeType="1" noTextEdit="1"/>
              </p:cNvSpPr>
              <p:nvPr/>
            </p:nvSpPr>
            <p:spPr>
              <a:xfrm>
                <a:off x="2510563" y="3683999"/>
                <a:ext cx="2640557" cy="475387"/>
              </a:xfrm>
              <a:prstGeom prst="rect">
                <a:avLst/>
              </a:prstGeom>
              <a:blipFill>
                <a:blip r:embed="rId8"/>
                <a:stretch>
                  <a:fillRect t="-76923" b="-138462"/>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4D167441-8BC1-4F6C-B731-202CA85D5C0C}"/>
              </a:ext>
            </a:extLst>
          </p:cNvPr>
          <p:cNvCxnSpPr>
            <a:stCxn id="14" idx="3"/>
            <a:endCxn id="103" idx="1"/>
          </p:cNvCxnSpPr>
          <p:nvPr/>
        </p:nvCxnSpPr>
        <p:spPr>
          <a:xfrm flipV="1">
            <a:off x="5151120" y="3921692"/>
            <a:ext cx="633416" cy="1"/>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23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627B7E6D-FD89-48B7-8CE8-0E9F1F7136E6}"/>
              </a:ext>
            </a:extLst>
          </p:cNvPr>
          <p:cNvSpPr/>
          <p:nvPr/>
        </p:nvSpPr>
        <p:spPr>
          <a:xfrm>
            <a:off x="103695" y="0"/>
            <a:ext cx="3942525"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Neighborhood Preserving Embedding</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4C94979-A1FB-4430-988D-EC7817F3186A}"/>
                  </a:ext>
                </a:extLst>
              </p:cNvPr>
              <p:cNvSpPr txBox="1"/>
              <p:nvPr/>
            </p:nvSpPr>
            <p:spPr>
              <a:xfrm>
                <a:off x="4425434" y="2042484"/>
                <a:ext cx="47651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𝑡𝑟</m:t>
                      </m:r>
                      <m:d>
                        <m:dPr>
                          <m:ctrlPr>
                            <a:rPr lang="en-US" altLang="zh-CN" sz="2000" b="0" i="1"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r>
                            <a:rPr lang="en-US" altLang="zh-CN" sz="2000" b="0" i="1" dirty="0" smtClean="0">
                              <a:latin typeface="Cambria Math" panose="02040503050406030204" pitchFamily="18" charset="0"/>
                            </a:rPr>
                            <m:t>𝑀</m:t>
                          </m:r>
                          <m:sSup>
                            <m:sSupPr>
                              <m:ctrlPr>
                                <a:rPr lang="en-US" altLang="zh-CN" sz="2000" i="1" dirty="0">
                                  <a:latin typeface="Cambria Math" panose="02040503050406030204" pitchFamily="18" charset="0"/>
                                </a:rPr>
                              </m:ctrlPr>
                            </m:sSupPr>
                            <m:e>
                              <m:r>
                                <a:rPr lang="en-US" altLang="zh-CN" sz="2000" b="0" i="1" dirty="0" smtClean="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b="0" i="1" dirty="0" smtClean="0">
                              <a:latin typeface="Cambria Math" panose="02040503050406030204" pitchFamily="18" charset="0"/>
                            </a:rPr>
                            <m:t>𝐴</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oMath>
                  </m:oMathPara>
                </a14:m>
                <a:endParaRPr lang="zh-CN" altLang="en-US" sz="2000" dirty="0"/>
              </a:p>
            </p:txBody>
          </p:sp>
        </mc:Choice>
        <mc:Fallback xmlns="">
          <p:sp>
            <p:nvSpPr>
              <p:cNvPr id="9" name="文本框 8">
                <a:extLst>
                  <a:ext uri="{FF2B5EF4-FFF2-40B4-BE49-F238E27FC236}">
                    <a16:creationId xmlns:a16="http://schemas.microsoft.com/office/drawing/2014/main" id="{94C94979-A1FB-4430-988D-EC7817F3186A}"/>
                  </a:ext>
                </a:extLst>
              </p:cNvPr>
              <p:cNvSpPr txBox="1">
                <a:spLocks noRot="1" noChangeAspect="1" noMove="1" noResize="1" noEditPoints="1" noAdjustHandles="1" noChangeArrowheads="1" noChangeShapeType="1" noTextEdit="1"/>
              </p:cNvSpPr>
              <p:nvPr/>
            </p:nvSpPr>
            <p:spPr>
              <a:xfrm>
                <a:off x="4425434" y="2042484"/>
                <a:ext cx="4765128" cy="307777"/>
              </a:xfrm>
              <a:prstGeom prst="rect">
                <a:avLst/>
              </a:prstGeom>
              <a:blipFill>
                <a:blip r:embed="rId3"/>
                <a:stretch>
                  <a:fillRect t="-1961" b="-588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FC3FF2BC-533C-4A1D-9CB2-3261DFE81273}"/>
              </a:ext>
            </a:extLst>
          </p:cNvPr>
          <p:cNvSpPr/>
          <p:nvPr/>
        </p:nvSpPr>
        <p:spPr>
          <a:xfrm>
            <a:off x="2258236" y="5632365"/>
            <a:ext cx="8155374"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NPE is linear and more crucially is defined everywhere in ambient space.</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7123A8D9-9BE6-43ED-9004-2913025DC52C}"/>
              </a:ext>
            </a:extLst>
          </p:cNvPr>
          <p:cNvSpPr/>
          <p:nvPr/>
        </p:nvSpPr>
        <p:spPr>
          <a:xfrm>
            <a:off x="1920657" y="1306351"/>
            <a:ext cx="8350685"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Neighborhood Preserving Embedding(NPE) :</a:t>
            </a:r>
            <a:endParaRPr lang="zh-CN" altLang="en-US"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5EC9AD5-7055-45B6-ADB1-B640FC7B37BD}"/>
                  </a:ext>
                </a:extLst>
              </p:cNvPr>
              <p:cNvSpPr/>
              <p:nvPr/>
            </p:nvSpPr>
            <p:spPr>
              <a:xfrm>
                <a:off x="1970704" y="2642352"/>
                <a:ext cx="7706951"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here </a:t>
                </a:r>
                <a14:m>
                  <m:oMath xmlns:m="http://schemas.openxmlformats.org/officeDocument/2006/math">
                    <m:r>
                      <a:rPr lang="en-US" altLang="zh-CN" b="0" i="1" smtClean="0">
                        <a:latin typeface="Cambria Math" panose="02040503050406030204" pitchFamily="18" charset="0"/>
                      </a:rPr>
                      <m:t>𝐴</m:t>
                    </m:r>
                  </m:oMath>
                </a14:m>
                <a:r>
                  <a:rPr lang="zh-CN" altLang="en-US" dirty="0">
                    <a:latin typeface="Times New Roman" panose="02020603050405020304" pitchFamily="18" charset="0"/>
                    <a:cs typeface="Times New Roman" panose="02020603050405020304" pitchFamily="18" charset="0"/>
                  </a:rPr>
                  <a:t> is the </a:t>
                </a:r>
                <a:r>
                  <a:rPr lang="en-US" altLang="zh-CN" dirty="0">
                    <a:latin typeface="Times New Roman" panose="02020603050405020304" pitchFamily="18" charset="0"/>
                  </a:rPr>
                  <a:t>transformation matrix, </a:t>
                </a:r>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𝑌</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𝑋</m:t>
                    </m:r>
                  </m:oMath>
                </a14:m>
                <a:r>
                  <a:rPr lang="en-US" altLang="zh-CN" dirty="0">
                    <a:latin typeface="Times New Roman" panose="02020603050405020304" pitchFamily="18" charset="0"/>
                  </a:rPr>
                  <a:t> ,</a:t>
                </a:r>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𝑀</m:t>
                    </m:r>
                    <m:r>
                      <a:rPr lang="en-US" altLang="zh-CN" i="1" dirty="0">
                        <a:latin typeface="Cambria Math" panose="020405030504060302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d>
                          <m:dPr>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𝐼</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𝑊</m:t>
                            </m:r>
                          </m:e>
                        </m:d>
                      </m:e>
                      <m:sup>
                        <m:r>
                          <a:rPr lang="en-US" altLang="zh-CN" i="1" dirty="0">
                            <a:latin typeface="Cambria Math" panose="02040503050406030204" pitchFamily="18" charset="0"/>
                            <a:cs typeface="Times New Roman" panose="02020603050405020304" pitchFamily="18" charset="0"/>
                          </a:rPr>
                          <m:t>𝑇</m:t>
                        </m:r>
                      </m:sup>
                    </m:sSup>
                    <m:d>
                      <m:dPr>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𝐼</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𝑊</m:t>
                        </m:r>
                      </m:e>
                    </m:d>
                  </m:oMath>
                </a14:m>
                <a:r>
                  <a:rPr lang="en-US" altLang="zh-CN" dirty="0">
                    <a:latin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5EC9AD5-7055-45B6-ADB1-B640FC7B37BD}"/>
                  </a:ext>
                </a:extLst>
              </p:cNvPr>
              <p:cNvSpPr>
                <a:spLocks noRot="1" noChangeAspect="1" noMove="1" noResize="1" noEditPoints="1" noAdjustHandles="1" noChangeArrowheads="1" noChangeShapeType="1" noTextEdit="1"/>
              </p:cNvSpPr>
              <p:nvPr/>
            </p:nvSpPr>
            <p:spPr>
              <a:xfrm>
                <a:off x="1970704" y="2642352"/>
                <a:ext cx="7706951" cy="369332"/>
              </a:xfrm>
              <a:prstGeom prst="rect">
                <a:avLst/>
              </a:prstGeom>
              <a:blipFill>
                <a:blip r:embed="rId4"/>
                <a:stretch>
                  <a:fillRect l="-632" t="-9836" b="-22951"/>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E3B425F5-26C3-4052-BB3E-F0AC72D5628A}"/>
              </a:ext>
            </a:extLst>
          </p:cNvPr>
          <p:cNvSpPr/>
          <p:nvPr/>
        </p:nvSpPr>
        <p:spPr>
          <a:xfrm>
            <a:off x="1970704" y="4629555"/>
            <a:ext cx="8493811" cy="646331"/>
          </a:xfrm>
          <a:prstGeom prst="rect">
            <a:avLst/>
          </a:prstGeom>
        </p:spPr>
        <p:txBody>
          <a:bodyPr wrap="square">
            <a:spAutoFit/>
          </a:bodyPr>
          <a:lstStyle/>
          <a:p>
            <a:r>
              <a:rPr lang="en-US" altLang="zh-CN" dirty="0">
                <a:latin typeface="Times New Roman" panose="02020603050405020304" pitchFamily="18" charset="0"/>
              </a:rPr>
              <a:t>Neighborhood Preserving Embedding(NPE) is a linear approximation of the nonlinear Locally Linear Embedding.</a:t>
            </a:r>
            <a:r>
              <a:rPr lang="zh-CN" altLang="en-US"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4F928FC-CB17-4336-A7E4-D1BA50AC1E23}"/>
                  </a:ext>
                </a:extLst>
              </p:cNvPr>
              <p:cNvSpPr txBox="1"/>
              <p:nvPr/>
            </p:nvSpPr>
            <p:spPr>
              <a:xfrm>
                <a:off x="3707094" y="3504515"/>
                <a:ext cx="5257658" cy="383054"/>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𝑚𝑖𝑛</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e>
                        </m:d>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oMath>
                </a14:m>
                <a:endParaRPr lang="zh-CN" altLang="en-US" dirty="0"/>
              </a:p>
            </p:txBody>
          </p:sp>
        </mc:Choice>
        <mc:Fallback xmlns="">
          <p:sp>
            <p:nvSpPr>
              <p:cNvPr id="15" name="文本框 14">
                <a:extLst>
                  <a:ext uri="{FF2B5EF4-FFF2-40B4-BE49-F238E27FC236}">
                    <a16:creationId xmlns:a16="http://schemas.microsoft.com/office/drawing/2014/main" id="{84F928FC-CB17-4336-A7E4-D1BA50AC1E23}"/>
                  </a:ext>
                </a:extLst>
              </p:cNvPr>
              <p:cNvSpPr txBox="1">
                <a:spLocks noRot="1" noChangeAspect="1" noMove="1" noResize="1" noEditPoints="1" noAdjustHandles="1" noChangeArrowheads="1" noChangeShapeType="1" noTextEdit="1"/>
              </p:cNvSpPr>
              <p:nvPr/>
            </p:nvSpPr>
            <p:spPr>
              <a:xfrm>
                <a:off x="3707094" y="3504515"/>
                <a:ext cx="5257658" cy="383054"/>
              </a:xfrm>
              <a:prstGeom prst="rect">
                <a:avLst/>
              </a:prstGeom>
              <a:blipFill>
                <a:blip r:embed="rId5"/>
                <a:stretch>
                  <a:fillRect l="-1622" t="-107937" r="-1043" b="-1825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B3AB421D-589B-4534-9BAE-DDB1C5D63BFD}"/>
                  </a:ext>
                </a:extLst>
              </p:cNvPr>
              <p:cNvSpPr/>
              <p:nvPr/>
            </p:nvSpPr>
            <p:spPr>
              <a:xfrm>
                <a:off x="957317" y="1958678"/>
                <a:ext cx="3088903" cy="475387"/>
              </a:xfrm>
              <a:prstGeom prst="rect">
                <a:avLst/>
              </a:prstGeom>
            </p:spPr>
            <p:txBody>
              <a:bodyPr wrap="square">
                <a:spAutoFit/>
              </a:bodyPr>
              <a:lstStyle/>
              <a:p>
                <a14:m>
                  <m:oMath xmlns:m="http://schemas.openxmlformats.org/officeDocument/2006/math">
                    <m:r>
                      <a:rPr lang="en-US" altLang="zh-CN" i="1" smtClean="0">
                        <a:latin typeface="Cambria Math" panose="02040503050406030204" pitchFamily="18" charset="0"/>
                      </a:rPr>
                      <m:t>𝑚𝑖𝑛</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𝑥</m:t>
                                        </m:r>
                                      </m:e>
                                      <m:sub>
                                        <m:r>
                                          <a:rPr lang="en-US" altLang="zh-CN" i="1">
                                            <a:latin typeface="Cambria Math" panose="02040503050406030204" pitchFamily="18" charset="0"/>
                                          </a:rPr>
                                          <m:t>𝑗</m:t>
                                        </m:r>
                                      </m:sub>
                                    </m:sSub>
                                  </m:e>
                                </m:nary>
                              </m:e>
                            </m:d>
                          </m:e>
                          <m:sup>
                            <m:r>
                              <a:rPr lang="en-US" altLang="zh-CN" b="0" i="1" smtClean="0">
                                <a:latin typeface="Cambria Math" panose="02040503050406030204" pitchFamily="18" charset="0"/>
                              </a:rPr>
                              <m:t>2</m:t>
                            </m:r>
                          </m:sup>
                        </m:sSup>
                      </m:e>
                    </m:nary>
                  </m:oMath>
                </a14:m>
                <a:r>
                  <a:rPr lang="zh-CN" altLang="en-US" dirty="0"/>
                  <a:t> </a:t>
                </a:r>
              </a:p>
            </p:txBody>
          </p:sp>
        </mc:Choice>
        <mc:Fallback xmlns="">
          <p:sp>
            <p:nvSpPr>
              <p:cNvPr id="16" name="矩形 15">
                <a:extLst>
                  <a:ext uri="{FF2B5EF4-FFF2-40B4-BE49-F238E27FC236}">
                    <a16:creationId xmlns:a16="http://schemas.microsoft.com/office/drawing/2014/main" id="{B3AB421D-589B-4534-9BAE-DDB1C5D63BFD}"/>
                  </a:ext>
                </a:extLst>
              </p:cNvPr>
              <p:cNvSpPr>
                <a:spLocks noRot="1" noChangeAspect="1" noMove="1" noResize="1" noEditPoints="1" noAdjustHandles="1" noChangeArrowheads="1" noChangeShapeType="1" noTextEdit="1"/>
              </p:cNvSpPr>
              <p:nvPr/>
            </p:nvSpPr>
            <p:spPr>
              <a:xfrm>
                <a:off x="957317" y="1958678"/>
                <a:ext cx="3088903" cy="475387"/>
              </a:xfrm>
              <a:prstGeom prst="rect">
                <a:avLst/>
              </a:prstGeom>
              <a:blipFill>
                <a:blip r:embed="rId6"/>
                <a:stretch>
                  <a:fillRect t="-76923" b="-138462"/>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836B4214-99AC-4DE5-ACDA-4C6580FCBEA6}"/>
              </a:ext>
            </a:extLst>
          </p:cNvPr>
          <p:cNvCxnSpPr>
            <a:cxnSpLocks/>
            <a:endCxn id="9" idx="1"/>
          </p:cNvCxnSpPr>
          <p:nvPr/>
        </p:nvCxnSpPr>
        <p:spPr>
          <a:xfrm>
            <a:off x="3872550" y="2196371"/>
            <a:ext cx="552884" cy="2"/>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3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a:extLst>
              <a:ext uri="{FF2B5EF4-FFF2-40B4-BE49-F238E27FC236}">
                <a16:creationId xmlns:a16="http://schemas.microsoft.com/office/drawing/2014/main" id="{627B7E6D-FD89-48B7-8CE8-0E9F1F7136E6}"/>
              </a:ext>
            </a:extLst>
          </p:cNvPr>
          <p:cNvSpPr/>
          <p:nvPr/>
        </p:nvSpPr>
        <p:spPr>
          <a:xfrm>
            <a:off x="103696" y="2286"/>
            <a:ext cx="3384222"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Sparsity Preserving Projections</a:t>
            </a: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491D3F1-B3FF-45BA-8C54-9A12317A9F4A}"/>
                  </a:ext>
                </a:extLst>
              </p:cNvPr>
              <p:cNvSpPr txBox="1"/>
              <p:nvPr/>
            </p:nvSpPr>
            <p:spPr>
              <a:xfrm>
                <a:off x="4960974" y="3329381"/>
                <a:ext cx="4765128" cy="3572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m:t>
                      </m:r>
                      <m:r>
                        <m:rPr>
                          <m:sty m:val="p"/>
                        </m:rPr>
                        <a:rPr lang="en-US" altLang="zh-CN" sz="2000" i="1">
                          <a:latin typeface="Cambria Math" panose="02040503050406030204" pitchFamily="18" charset="0"/>
                        </a:rPr>
                        <m:t>ax</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𝑡𝑟</m:t>
                      </m:r>
                      <m:d>
                        <m:dPr>
                          <m:ctrlPr>
                            <a:rPr lang="en-US" altLang="zh-CN" sz="2000" b="0" i="1"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𝑆</m:t>
                              </m:r>
                            </m:e>
                            <m:sub>
                              <m:r>
                                <a:rPr lang="zh-CN" altLang="en-US" sz="2000" i="1" dirty="0" smtClean="0">
                                  <a:latin typeface="Cambria Math" panose="02040503050406030204" pitchFamily="18" charset="0"/>
                                </a:rPr>
                                <m:t>𝛽</m:t>
                              </m:r>
                            </m:sub>
                          </m:sSub>
                          <m:sSup>
                            <m:sSupPr>
                              <m:ctrlPr>
                                <a:rPr lang="en-US" altLang="zh-CN" sz="2000" i="1" dirty="0">
                                  <a:latin typeface="Cambria Math" panose="02040503050406030204" pitchFamily="18" charset="0"/>
                                </a:rPr>
                              </m:ctrlPr>
                            </m:sSupPr>
                            <m:e>
                              <m:r>
                                <a:rPr lang="en-US" altLang="zh-CN" sz="2000" b="0" i="1" dirty="0" smtClean="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b="0" i="1" dirty="0" smtClean="0">
                              <a:latin typeface="Cambria Math" panose="02040503050406030204" pitchFamily="18" charset="0"/>
                            </a:rPr>
                            <m:t>𝐴</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𝐴</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oMath>
                  </m:oMathPara>
                </a14:m>
                <a:endParaRPr lang="zh-CN" altLang="en-US" sz="2000" dirty="0"/>
              </a:p>
            </p:txBody>
          </p:sp>
        </mc:Choice>
        <mc:Fallback xmlns="">
          <p:sp>
            <p:nvSpPr>
              <p:cNvPr id="103" name="文本框 102">
                <a:extLst>
                  <a:ext uri="{FF2B5EF4-FFF2-40B4-BE49-F238E27FC236}">
                    <a16:creationId xmlns:a16="http://schemas.microsoft.com/office/drawing/2014/main" id="{C491D3F1-B3FF-45BA-8C54-9A12317A9F4A}"/>
                  </a:ext>
                </a:extLst>
              </p:cNvPr>
              <p:cNvSpPr txBox="1">
                <a:spLocks noRot="1" noChangeAspect="1" noMove="1" noResize="1" noEditPoints="1" noAdjustHandles="1" noChangeArrowheads="1" noChangeShapeType="1" noTextEdit="1"/>
              </p:cNvSpPr>
              <p:nvPr/>
            </p:nvSpPr>
            <p:spPr>
              <a:xfrm>
                <a:off x="4960974" y="3329381"/>
                <a:ext cx="4765128" cy="357214"/>
              </a:xfrm>
              <a:prstGeom prst="rect">
                <a:avLst/>
              </a:prstGeom>
              <a:blipFill>
                <a:blip r:embed="rId3"/>
                <a:stretch>
                  <a:fillRect b="-2372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AE90BC9-50BB-4F71-BA65-3215FCB72845}"/>
              </a:ext>
            </a:extLst>
          </p:cNvPr>
          <p:cNvSpPr/>
          <p:nvPr/>
        </p:nvSpPr>
        <p:spPr>
          <a:xfrm>
            <a:off x="1943191" y="2582448"/>
            <a:ext cx="8350685" cy="369332"/>
          </a:xfrm>
          <a:prstGeom prst="rect">
            <a:avLst/>
          </a:prstGeom>
        </p:spPr>
        <p:txBody>
          <a:bodyPr wrap="square">
            <a:spAutoFit/>
          </a:bodyPr>
          <a:lstStyle/>
          <a:p>
            <a:r>
              <a:rPr lang="en-US" altLang="zh-CN" b="1" dirty="0">
                <a:solidFill>
                  <a:srgbClr val="FF0000"/>
                </a:solidFill>
                <a:latin typeface="Times New Roman" panose="02020603050405020304" pitchFamily="18" charset="0"/>
              </a:rPr>
              <a:t>Sparsity Preserving Projections(SPP) :</a:t>
            </a:r>
            <a:endParaRPr lang="zh-CN" altLang="en-US"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3291C25-920E-495C-96E0-E74FE8C7E9AA}"/>
                  </a:ext>
                </a:extLst>
              </p:cNvPr>
              <p:cNvSpPr/>
              <p:nvPr/>
            </p:nvSpPr>
            <p:spPr>
              <a:xfrm>
                <a:off x="2242524" y="4019372"/>
                <a:ext cx="7706951" cy="399725"/>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here </a:t>
                </a:r>
                <a14:m>
                  <m:oMath xmlns:m="http://schemas.openxmlformats.org/officeDocument/2006/math">
                    <m:r>
                      <a:rPr lang="en-US" altLang="zh-CN" b="0" i="1" smtClean="0">
                        <a:latin typeface="Cambria Math" panose="02040503050406030204" pitchFamily="18" charset="0"/>
                      </a:rPr>
                      <m:t>𝐴</m:t>
                    </m:r>
                  </m:oMath>
                </a14:m>
                <a:r>
                  <a:rPr lang="zh-CN" altLang="en-US" dirty="0">
                    <a:latin typeface="Times New Roman" panose="02020603050405020304" pitchFamily="18" charset="0"/>
                    <a:cs typeface="Times New Roman" panose="02020603050405020304" pitchFamily="18" charset="0"/>
                  </a:rPr>
                  <a:t> is the </a:t>
                </a:r>
                <a:r>
                  <a:rPr lang="en-US" altLang="zh-CN" dirty="0">
                    <a:latin typeface="Times New Roman" panose="02020603050405020304" pitchFamily="18" charset="0"/>
                  </a:rPr>
                  <a:t>transformation matrix,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zh-CN" altLang="en-US" i="1" dirty="0">
                            <a:latin typeface="Cambria Math" panose="02040503050406030204" pitchFamily="18" charset="0"/>
                          </a:rPr>
                          <m:t>𝛽</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𝑆</m:t>
                        </m:r>
                      </m:e>
                      <m:sup>
                        <m:r>
                          <a:rPr lang="en-US" altLang="zh-CN" i="1" dirty="0">
                            <a:latin typeface="Cambria Math" panose="02040503050406030204" pitchFamily="18" charset="0"/>
                          </a:rPr>
                          <m:t>𝑇</m:t>
                        </m:r>
                      </m:sup>
                    </m:sSup>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𝑇</m:t>
                        </m:r>
                      </m:sup>
                    </m:sSup>
                    <m:r>
                      <a:rPr lang="en-US" altLang="zh-CN" b="0" i="1" dirty="0" smtClean="0">
                        <a:latin typeface="Cambria Math" panose="02040503050406030204" pitchFamily="18" charset="0"/>
                      </a:rPr>
                      <m:t>𝑆</m:t>
                    </m:r>
                  </m:oMath>
                </a14:m>
                <a:r>
                  <a:rPr lang="en-US" altLang="zh-CN" dirty="0">
                    <a:latin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93291C25-920E-495C-96E0-E74FE8C7E9AA}"/>
                  </a:ext>
                </a:extLst>
              </p:cNvPr>
              <p:cNvSpPr>
                <a:spLocks noRot="1" noChangeAspect="1" noMove="1" noResize="1" noEditPoints="1" noAdjustHandles="1" noChangeArrowheads="1" noChangeShapeType="1" noTextEdit="1"/>
              </p:cNvSpPr>
              <p:nvPr/>
            </p:nvSpPr>
            <p:spPr>
              <a:xfrm>
                <a:off x="2242524" y="4019372"/>
                <a:ext cx="7706951" cy="399725"/>
              </a:xfrm>
              <a:prstGeom prst="rect">
                <a:avLst/>
              </a:prstGeom>
              <a:blipFill>
                <a:blip r:embed="rId4"/>
                <a:stretch>
                  <a:fillRect l="-712" t="-6061"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0D22A84-C6D2-4087-80BC-487563E8384B}"/>
                  </a:ext>
                </a:extLst>
              </p:cNvPr>
              <p:cNvSpPr/>
              <p:nvPr/>
            </p:nvSpPr>
            <p:spPr>
              <a:xfrm>
                <a:off x="4085363" y="1751581"/>
                <a:ext cx="2461828" cy="453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en-US" altLang="zh-CN" b="0" i="1" smtClean="0">
                                  <a:latin typeface="Cambria Math" panose="02040503050406030204" pitchFamily="18" charset="0"/>
                                </a:rPr>
                                <m:t>𝑆</m:t>
                              </m:r>
                            </m:lim>
                          </m:limLow>
                        </m:fName>
                        <m:e>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r>
                                    <a:rPr lang="en-US" altLang="zh-CN" b="0" i="1" smtClean="0">
                                      <a:latin typeface="Cambria Math" panose="02040503050406030204" pitchFamily="18" charset="0"/>
                                    </a:rPr>
                                    <m:t>𝑆</m:t>
                                  </m:r>
                                </m:e>
                              </m:d>
                            </m:e>
                            <m:sub>
                              <m:r>
                                <a:rPr lang="en-US" altLang="zh-CN" b="0" i="0" smtClean="0">
                                  <a:latin typeface="Cambria Math" panose="02040503050406030204" pitchFamily="18" charset="0"/>
                                </a:rPr>
                                <m:t>1</m:t>
                              </m:r>
                            </m:sub>
                          </m:sSub>
                        </m:e>
                      </m:func>
                      <m:r>
                        <a:rPr lang="zh-CN" altLang="en-US">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𝑠</m:t>
                      </m:r>
                      <m:r>
                        <a:rPr lang="zh-CN" altLang="en-US">
                          <a:latin typeface="Cambria Math" panose="02040503050406030204" pitchFamily="18" charset="0"/>
                        </a:rPr>
                        <m:t>.</m:t>
                      </m:r>
                      <m:r>
                        <a:rPr lang="zh-CN" altLang="en-US" i="1">
                          <a:latin typeface="Cambria Math" panose="02040503050406030204" pitchFamily="18" charset="0"/>
                        </a:rPr>
                        <m:t>𝑡</m:t>
                      </m:r>
                      <m:r>
                        <a:rPr lang="zh-CN" altLang="en-US">
                          <a:latin typeface="Cambria Math" panose="02040503050406030204" pitchFamily="18" charset="0"/>
                        </a:rPr>
                        <m:t>. </m:t>
                      </m:r>
                      <m:r>
                        <a:rPr lang="zh-CN" altLang="en-US"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𝑋</m:t>
                      </m:r>
                      <m:r>
                        <a:rPr lang="zh-CN" altLang="en-US">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𝑋𝑆</m:t>
                      </m:r>
                    </m:oMath>
                  </m:oMathPara>
                </a14:m>
                <a:endParaRPr lang="zh-CN" altLang="en-US" dirty="0"/>
              </a:p>
            </p:txBody>
          </p:sp>
        </mc:Choice>
        <mc:Fallback xmlns="">
          <p:sp>
            <p:nvSpPr>
              <p:cNvPr id="2" name="矩形 1">
                <a:extLst>
                  <a:ext uri="{FF2B5EF4-FFF2-40B4-BE49-F238E27FC236}">
                    <a16:creationId xmlns:a16="http://schemas.microsoft.com/office/drawing/2014/main" id="{70D22A84-C6D2-4087-80BC-487563E8384B}"/>
                  </a:ext>
                </a:extLst>
              </p:cNvPr>
              <p:cNvSpPr>
                <a:spLocks noRot="1" noChangeAspect="1" noMove="1" noResize="1" noEditPoints="1" noAdjustHandles="1" noChangeArrowheads="1" noChangeShapeType="1" noTextEdit="1"/>
              </p:cNvSpPr>
              <p:nvPr/>
            </p:nvSpPr>
            <p:spPr>
              <a:xfrm>
                <a:off x="4085363" y="1751581"/>
                <a:ext cx="2461828" cy="453266"/>
              </a:xfrm>
              <a:prstGeom prst="rect">
                <a:avLst/>
              </a:prstGeom>
              <a:blipFill>
                <a:blip r:embed="rId5"/>
                <a:stretch>
                  <a:fillRect b="-133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99489F4-8F92-48A1-9EFF-27680319C306}"/>
              </a:ext>
            </a:extLst>
          </p:cNvPr>
          <p:cNvSpPr/>
          <p:nvPr/>
        </p:nvSpPr>
        <p:spPr>
          <a:xfrm>
            <a:off x="1943191" y="1294114"/>
            <a:ext cx="2414122" cy="369332"/>
          </a:xfrm>
          <a:prstGeom prst="rect">
            <a:avLst/>
          </a:prstGeom>
        </p:spPr>
        <p:txBody>
          <a:bodyPr wrap="none">
            <a:spAutoFit/>
          </a:bodyPr>
          <a:lstStyle/>
          <a:p>
            <a:r>
              <a:rPr lang="zh-CN" altLang="en-US" b="1" dirty="0">
                <a:solidFill>
                  <a:srgbClr val="FF0000"/>
                </a:solidFill>
                <a:latin typeface="Times New Roman" panose="02020603050405020304" pitchFamily="18" charset="0"/>
              </a:rPr>
              <a:t>Sparse representation</a:t>
            </a:r>
            <a:r>
              <a:rPr lang="en-US" altLang="zh-CN" b="1" dirty="0">
                <a:solidFill>
                  <a:srgbClr val="FF0000"/>
                </a:solidFill>
                <a:latin typeface="Times New Roman" panose="02020603050405020304" pitchFamily="18" charset="0"/>
              </a:rPr>
              <a:t>:</a:t>
            </a:r>
            <a:endParaRPr lang="zh-CN" altLang="en-US" b="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ADD649A-B675-4A35-B280-6E2F145673D4}"/>
                  </a:ext>
                </a:extLst>
              </p:cNvPr>
              <p:cNvSpPr/>
              <p:nvPr/>
            </p:nvSpPr>
            <p:spPr>
              <a:xfrm>
                <a:off x="1943191" y="3247882"/>
                <a:ext cx="3088903" cy="475387"/>
              </a:xfrm>
              <a:prstGeom prst="rect">
                <a:avLst/>
              </a:prstGeom>
            </p:spPr>
            <p:txBody>
              <a:bodyPr wrap="square">
                <a:spAutoFit/>
              </a:bodyPr>
              <a:lstStyle/>
              <a:p>
                <a14:m>
                  <m:oMath xmlns:m="http://schemas.openxmlformats.org/officeDocument/2006/math">
                    <m:r>
                      <a:rPr lang="en-US" altLang="zh-CN" i="1" smtClean="0">
                        <a:latin typeface="Cambria Math" panose="02040503050406030204" pitchFamily="18" charset="0"/>
                      </a:rPr>
                      <m:t>𝑚𝑖𝑛</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𝑥</m:t>
                                    </m:r>
                                  </m:e>
                                  <m:sub>
                                    <m:r>
                                      <a:rPr lang="en-US" altLang="zh-CN" i="1">
                                        <a:latin typeface="Cambria Math" panose="02040503050406030204" pitchFamily="18" charset="0"/>
                                      </a:rPr>
                                      <m:t>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𝑖𝑗</m:t>
                                    </m:r>
                                  </m:sub>
                                </m:sSub>
                              </m:e>
                            </m:d>
                          </m:e>
                          <m:sup>
                            <m:r>
                              <a:rPr lang="en-US" altLang="zh-CN" b="0" i="1" smtClean="0">
                                <a:latin typeface="Cambria Math" panose="02040503050406030204" pitchFamily="18" charset="0"/>
                              </a:rPr>
                              <m:t>2</m:t>
                            </m:r>
                          </m:sup>
                        </m:sSup>
                      </m:e>
                    </m:nary>
                  </m:oMath>
                </a14:m>
                <a:r>
                  <a:rPr lang="zh-CN" altLang="en-US" dirty="0"/>
                  <a:t> </a:t>
                </a:r>
              </a:p>
            </p:txBody>
          </p:sp>
        </mc:Choice>
        <mc:Fallback xmlns="">
          <p:sp>
            <p:nvSpPr>
              <p:cNvPr id="11" name="矩形 10">
                <a:extLst>
                  <a:ext uri="{FF2B5EF4-FFF2-40B4-BE49-F238E27FC236}">
                    <a16:creationId xmlns:a16="http://schemas.microsoft.com/office/drawing/2014/main" id="{DADD649A-B675-4A35-B280-6E2F145673D4}"/>
                  </a:ext>
                </a:extLst>
              </p:cNvPr>
              <p:cNvSpPr>
                <a:spLocks noRot="1" noChangeAspect="1" noMove="1" noResize="1" noEditPoints="1" noAdjustHandles="1" noChangeArrowheads="1" noChangeShapeType="1" noTextEdit="1"/>
              </p:cNvSpPr>
              <p:nvPr/>
            </p:nvSpPr>
            <p:spPr>
              <a:xfrm>
                <a:off x="1943191" y="3247882"/>
                <a:ext cx="3088903" cy="475387"/>
              </a:xfrm>
              <a:prstGeom prst="rect">
                <a:avLst/>
              </a:prstGeom>
              <a:blipFill>
                <a:blip r:embed="rId6"/>
                <a:stretch>
                  <a:fillRect t="-76923" b="-138462"/>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A5397557-34E2-4E9E-A06A-C4F903B0E33F}"/>
              </a:ext>
            </a:extLst>
          </p:cNvPr>
          <p:cNvCxnSpPr>
            <a:cxnSpLocks/>
          </p:cNvCxnSpPr>
          <p:nvPr/>
        </p:nvCxnSpPr>
        <p:spPr>
          <a:xfrm>
            <a:off x="4479210" y="3537354"/>
            <a:ext cx="552884" cy="2"/>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837D552C-801E-4529-9F40-EEEF31557D50}"/>
              </a:ext>
            </a:extLst>
          </p:cNvPr>
          <p:cNvSpPr/>
          <p:nvPr/>
        </p:nvSpPr>
        <p:spPr>
          <a:xfrm>
            <a:off x="772160" y="543796"/>
            <a:ext cx="7040880" cy="369332"/>
          </a:xfrm>
          <a:prstGeom prst="rect">
            <a:avLst/>
          </a:prstGeom>
        </p:spPr>
        <p:txBody>
          <a:bodyPr wrap="square">
            <a:spAutoFit/>
          </a:bodyPr>
          <a:lstStyle/>
          <a:p>
            <a:r>
              <a:rPr lang="en-US" altLang="zh-CN" dirty="0">
                <a:solidFill>
                  <a:srgbClr val="000000"/>
                </a:solidFill>
                <a:latin typeface="Times New Roman" panose="02020603050405020304" pitchFamily="18" charset="0"/>
              </a:rPr>
              <a:t>the weight matrix in LPP and NPE have a common characteristic: sparsity</a:t>
            </a:r>
            <a:endParaRPr lang="zh-CN" altLang="en-US" dirty="0"/>
          </a:p>
        </p:txBody>
      </p:sp>
      <p:sp>
        <p:nvSpPr>
          <p:cNvPr id="8" name="矩形 7">
            <a:extLst>
              <a:ext uri="{FF2B5EF4-FFF2-40B4-BE49-F238E27FC236}">
                <a16:creationId xmlns:a16="http://schemas.microsoft.com/office/drawing/2014/main" id="{B1519D2F-74B2-44EF-9065-995E3EA406F1}"/>
              </a:ext>
            </a:extLst>
          </p:cNvPr>
          <p:cNvSpPr/>
          <p:nvPr/>
        </p:nvSpPr>
        <p:spPr>
          <a:xfrm>
            <a:off x="1066799" y="4919350"/>
            <a:ext cx="9004596" cy="128907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rPr>
              <a:t>SPP aims to preserve the sparse reconstructive relationship of the data.</a:t>
            </a:r>
          </a:p>
          <a:p>
            <a:pPr marL="285750" indent="-285750">
              <a:lnSpc>
                <a:spcPct val="150000"/>
              </a:lnSpc>
              <a:buFont typeface="Wingdings" panose="05000000000000000000" pitchFamily="2" charset="2"/>
              <a:buChar char="Ø"/>
            </a:pPr>
            <a:r>
              <a:rPr lang="en-US" altLang="zh-CN" dirty="0">
                <a:solidFill>
                  <a:srgbClr val="000000"/>
                </a:solidFill>
                <a:latin typeface="Times New Roman" panose="02020603050405020304" pitchFamily="18" charset="0"/>
              </a:rPr>
              <a:t>SPP does not have to encounter model parameters.</a:t>
            </a:r>
          </a:p>
          <a:p>
            <a:pPr marL="285750" indent="-285750">
              <a:lnSpc>
                <a:spcPct val="150000"/>
              </a:lnSpc>
              <a:buFont typeface="Wingdings" panose="05000000000000000000" pitchFamily="2" charset="2"/>
              <a:buChar char="Ø"/>
            </a:pPr>
            <a:r>
              <a:rPr lang="en-US" altLang="zh-CN" dirty="0">
                <a:solidFill>
                  <a:srgbClr val="000000"/>
                </a:solidFill>
                <a:latin typeface="Times New Roman" panose="02020603050405020304" pitchFamily="18" charset="0"/>
              </a:rPr>
              <a:t>SPP owns some local properties.</a:t>
            </a:r>
            <a:endParaRPr lang="zh-CN"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0107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AE02CC-5E36-44B9-BD57-51ED791FB3CC}"/>
              </a:ext>
            </a:extLst>
          </p:cNvPr>
          <p:cNvPicPr>
            <a:picLocks noChangeAspect="1"/>
          </p:cNvPicPr>
          <p:nvPr/>
        </p:nvPicPr>
        <p:blipFill>
          <a:blip r:embed="rId3"/>
          <a:stretch>
            <a:fillRect/>
          </a:stretch>
        </p:blipFill>
        <p:spPr>
          <a:xfrm>
            <a:off x="1711008" y="257562"/>
            <a:ext cx="4384992" cy="4024492"/>
          </a:xfrm>
          <a:prstGeom prst="rect">
            <a:avLst/>
          </a:prstGeom>
        </p:spPr>
      </p:pic>
      <p:pic>
        <p:nvPicPr>
          <p:cNvPr id="3" name="图片 2">
            <a:extLst>
              <a:ext uri="{FF2B5EF4-FFF2-40B4-BE49-F238E27FC236}">
                <a16:creationId xmlns:a16="http://schemas.microsoft.com/office/drawing/2014/main" id="{F7B08534-1B94-475D-97DF-D3F3143A163B}"/>
              </a:ext>
            </a:extLst>
          </p:cNvPr>
          <p:cNvPicPr>
            <a:picLocks noChangeAspect="1"/>
          </p:cNvPicPr>
          <p:nvPr/>
        </p:nvPicPr>
        <p:blipFill>
          <a:blip r:embed="rId4"/>
          <a:stretch>
            <a:fillRect/>
          </a:stretch>
        </p:blipFill>
        <p:spPr>
          <a:xfrm>
            <a:off x="271145" y="4590663"/>
            <a:ext cx="7829550" cy="2009775"/>
          </a:xfrm>
          <a:prstGeom prst="rect">
            <a:avLst/>
          </a:prstGeom>
        </p:spPr>
      </p:pic>
      <p:sp>
        <p:nvSpPr>
          <p:cNvPr id="4" name="矩形 3">
            <a:extLst>
              <a:ext uri="{FF2B5EF4-FFF2-40B4-BE49-F238E27FC236}">
                <a16:creationId xmlns:a16="http://schemas.microsoft.com/office/drawing/2014/main" id="{C3B6CA39-D4D3-460E-BD85-2ADBF1958D88}"/>
              </a:ext>
            </a:extLst>
          </p:cNvPr>
          <p:cNvSpPr/>
          <p:nvPr/>
        </p:nvSpPr>
        <p:spPr>
          <a:xfrm>
            <a:off x="7650480" y="5052605"/>
            <a:ext cx="2631440" cy="923330"/>
          </a:xfrm>
          <a:prstGeom prst="rect">
            <a:avLst/>
          </a:prstGeom>
        </p:spPr>
        <p:txBody>
          <a:bodyPr wrap="square">
            <a:spAutoFit/>
          </a:bodyPr>
          <a:lstStyle/>
          <a:p>
            <a:r>
              <a:rPr lang="en-US" altLang="zh-CN" dirty="0">
                <a:solidFill>
                  <a:srgbClr val="000000"/>
                </a:solidFill>
                <a:latin typeface="Times New Roman" panose="02020603050405020304" pitchFamily="18" charset="0"/>
              </a:rPr>
              <a:t>The 2D results of Wine data set based on four different methods.</a:t>
            </a:r>
            <a:endParaRPr lang="zh-CN" altLang="en-US" dirty="0"/>
          </a:p>
        </p:txBody>
      </p:sp>
      <p:sp>
        <p:nvSpPr>
          <p:cNvPr id="5" name="矩形 4">
            <a:extLst>
              <a:ext uri="{FF2B5EF4-FFF2-40B4-BE49-F238E27FC236}">
                <a16:creationId xmlns:a16="http://schemas.microsoft.com/office/drawing/2014/main" id="{201CC19F-7597-462E-A4C2-2FFA619CD2D1}"/>
              </a:ext>
            </a:extLst>
          </p:cNvPr>
          <p:cNvSpPr/>
          <p:nvPr/>
        </p:nvSpPr>
        <p:spPr>
          <a:xfrm>
            <a:off x="7523480" y="2167394"/>
            <a:ext cx="2885440" cy="923330"/>
          </a:xfrm>
          <a:prstGeom prst="rect">
            <a:avLst/>
          </a:prstGeom>
        </p:spPr>
        <p:txBody>
          <a:bodyPr wrap="square">
            <a:spAutoFit/>
          </a:bodyPr>
          <a:lstStyle/>
          <a:p>
            <a:r>
              <a:rPr lang="en-US" altLang="zh-CN" dirty="0">
                <a:solidFill>
                  <a:srgbClr val="000000"/>
                </a:solidFill>
                <a:latin typeface="Times New Roman" panose="02020603050405020304" pitchFamily="18" charset="0"/>
              </a:rPr>
              <a:t>The toy data and their 1D images based on four above mentioned algorithms.</a:t>
            </a:r>
            <a:endParaRPr lang="zh-CN" altLang="en-US" dirty="0"/>
          </a:p>
        </p:txBody>
      </p:sp>
    </p:spTree>
    <p:extLst>
      <p:ext uri="{BB962C8B-B14F-4D97-AF65-F5344CB8AC3E}">
        <p14:creationId xmlns:p14="http://schemas.microsoft.com/office/powerpoint/2010/main" val="613692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2360</Words>
  <Application>Microsoft Office PowerPoint</Application>
  <PresentationFormat>宽屏</PresentationFormat>
  <Paragraphs>156</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等线 Light</vt:lpstr>
      <vt:lpstr>黑体</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 yc</dc:creator>
  <cp:lastModifiedBy>p yc</cp:lastModifiedBy>
  <cp:revision>103</cp:revision>
  <dcterms:created xsi:type="dcterms:W3CDTF">2019-12-23T12:41:35Z</dcterms:created>
  <dcterms:modified xsi:type="dcterms:W3CDTF">2019-12-23T18:31:11Z</dcterms:modified>
</cp:coreProperties>
</file>