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4" r:id="rId6"/>
    <p:sldId id="270" r:id="rId7"/>
    <p:sldId id="275" r:id="rId8"/>
    <p:sldId id="268" r:id="rId9"/>
    <p:sldId id="276" r:id="rId10"/>
    <p:sldId id="269" r:id="rId11"/>
    <p:sldId id="271" r:id="rId12"/>
    <p:sldId id="272" r:id="rId13"/>
    <p:sldId id="279" r:id="rId14"/>
    <p:sldId id="280" r:id="rId15"/>
    <p:sldId id="266" r:id="rId16"/>
    <p:sldId id="278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3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DFE3-DAF2-4296-85D2-3446E086375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E326-947B-4E35-A515-CFDB96E03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6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DFE3-DAF2-4296-85D2-3446E086375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E326-947B-4E35-A515-CFDB96E03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6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DFE3-DAF2-4296-85D2-3446E086375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E326-947B-4E35-A515-CFDB96E03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2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DFE3-DAF2-4296-85D2-3446E086375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E326-947B-4E35-A515-CFDB96E03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49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DFE3-DAF2-4296-85D2-3446E086375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E326-947B-4E35-A515-CFDB96E03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3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DFE3-DAF2-4296-85D2-3446E086375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E326-947B-4E35-A515-CFDB96E03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3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DFE3-DAF2-4296-85D2-3446E086375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E326-947B-4E35-A515-CFDB96E03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4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DFE3-DAF2-4296-85D2-3446E086375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E326-947B-4E35-A515-CFDB96E03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6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DFE3-DAF2-4296-85D2-3446E086375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E326-947B-4E35-A515-CFDB96E03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DFE3-DAF2-4296-85D2-3446E086375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E326-947B-4E35-A515-CFDB96E03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4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DFE3-DAF2-4296-85D2-3446E086375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E326-947B-4E35-A515-CFDB96E03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6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DFE3-DAF2-4296-85D2-3446E086375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BE326-947B-4E35-A515-CFDB96E03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6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5023"/>
            <a:ext cx="9144000" cy="1095947"/>
          </a:xfrm>
        </p:spPr>
        <p:txBody>
          <a:bodyPr>
            <a:normAutofit/>
          </a:bodyPr>
          <a:lstStyle/>
          <a:p>
            <a:r>
              <a:rPr lang="zh-CN" altLang="en-US" sz="7200" b="1" dirty="0" smtClean="0"/>
              <a:t>颗粒检测方法报告</a:t>
            </a:r>
            <a:endParaRPr lang="zh-CN" altLang="en-US" sz="7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0366"/>
            <a:ext cx="9144000" cy="1655762"/>
          </a:xfrm>
        </p:spPr>
        <p:txBody>
          <a:bodyPr/>
          <a:lstStyle/>
          <a:p>
            <a:r>
              <a:rPr lang="zh-CN" altLang="en-US" b="1" dirty="0" smtClean="0"/>
              <a:t>姓名：李乔楠</a:t>
            </a:r>
            <a:endParaRPr lang="en-US" altLang="zh-CN" b="1" dirty="0" smtClean="0"/>
          </a:p>
          <a:p>
            <a:r>
              <a:rPr lang="zh-CN" altLang="en-US" b="1" dirty="0" smtClean="0"/>
              <a:t>专业：电子与通信工程</a:t>
            </a:r>
            <a:endParaRPr lang="en-US" altLang="zh-CN" b="1" dirty="0" smtClean="0"/>
          </a:p>
          <a:p>
            <a:r>
              <a:rPr lang="en-US" altLang="zh-CN" b="1" dirty="0" smtClean="0"/>
              <a:t>2019.8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1842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640" y="411480"/>
            <a:ext cx="894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图像处理方法介绍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8640" y="1097280"/>
            <a:ext cx="11091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开、闭运算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开运算：先腐蚀后膨胀的过程开运算。用来消除小物体、在纤细点处分离物体、平滑较大物体的边界的同时并不明显改变其面积。开运算通常是在需要去除小颗粒噪声，以及断开目标物之间粘连时使用。其主要作用与腐蚀相似，与腐蚀操作相比，具有可以基本保持目标原有大小不变的优点。</a:t>
            </a:r>
            <a:b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闭运算：先膨胀后腐蚀的过程称为闭运算。用来填充物体内细小空洞、连接邻近物体、平滑其边界的同时并不明显改变其面积。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62872" y="6527030"/>
            <a:ext cx="111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闭运算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38954" y="6527030"/>
            <a:ext cx="111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开运算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22" y="3737688"/>
            <a:ext cx="3160534" cy="28265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2" y="3733767"/>
            <a:ext cx="3123269" cy="27932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83" y="3735733"/>
            <a:ext cx="3121070" cy="279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640" y="411480"/>
            <a:ext cx="894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图像处理方法介绍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8640" y="1097280"/>
            <a:ext cx="110916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连通区域分析算法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一般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是指图像中具有相同像素值且位置相邻的前景像素点组成的图像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区域。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连通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区域分析是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指将图像中的各个连通区域找出并标记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Two-Pass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（两遍扫描法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）第一次扫描：访问当前像素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，如果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 == 1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、如果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的领域中像素值都为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，则赋予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一个新的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label += 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 = label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、如果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的领域中有像素值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&gt; 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的像素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Neighbors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Neighbors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中的最小值赋予给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):B(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 = min{Neighbors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 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）记录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Neighbors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中各个值（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）之间的相等关系，即这些值（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）同属同一个连通区域； 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labelSet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] = {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label_m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 ..,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label_n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}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labelSet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中的所有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都属于同一个连通区域（注：这里可以有多种实现方式，只要能够记录这些具有相等关系的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之间的关系即可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）第二次扫描：访问当前像素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，如果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 &gt; 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、找到与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label = B(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同属相等关系的一个最小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值，赋予给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；完成扫描后，图像中具有相同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值的像素就组成了同一个连通区域。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34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640" y="411480"/>
            <a:ext cx="894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图像处理方法介绍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66922"/>
              </p:ext>
            </p:extLst>
          </p:nvPr>
        </p:nvGraphicFramePr>
        <p:xfrm>
          <a:off x="548640" y="1345306"/>
          <a:ext cx="9354688" cy="471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384"/>
                <a:gridCol w="1336384"/>
                <a:gridCol w="1336384"/>
                <a:gridCol w="1336384"/>
                <a:gridCol w="1336384"/>
                <a:gridCol w="1336384"/>
                <a:gridCol w="1336384"/>
              </a:tblGrid>
              <a:tr h="11796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17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17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17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椭圆 2"/>
          <p:cNvSpPr/>
          <p:nvPr/>
        </p:nvSpPr>
        <p:spPr>
          <a:xfrm>
            <a:off x="3715351" y="1761426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13751" y="2924482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13748" y="4098760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712148" y="5271441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03112" y="2922879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17067" y="2922879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03113" y="5242566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727496" y="1750195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725896" y="2913251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725893" y="4087529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725893" y="5271441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083056" y="2922877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386372" y="2921274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404027" y="5287484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77365" y="1357160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74166" y="2524787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90218" y="3692414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74166" y="4878166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47479" y="2492016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64120" y="2492016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47479" y="4878166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5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74252" y="1357160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171053" y="2524787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87105" y="3692414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71053" y="4878166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90777" y="2523864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51856" y="2500718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817942" y="4868541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6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41655"/>
              </p:ext>
            </p:extLst>
          </p:nvPr>
        </p:nvGraphicFramePr>
        <p:xfrm>
          <a:off x="548640" y="1357160"/>
          <a:ext cx="9354688" cy="471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384"/>
                <a:gridCol w="1336384"/>
                <a:gridCol w="1336384"/>
                <a:gridCol w="1336384"/>
                <a:gridCol w="1336384"/>
                <a:gridCol w="1336384"/>
                <a:gridCol w="1336384"/>
              </a:tblGrid>
              <a:tr h="11796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17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17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17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椭圆 35"/>
          <p:cNvSpPr/>
          <p:nvPr/>
        </p:nvSpPr>
        <p:spPr>
          <a:xfrm>
            <a:off x="3715351" y="1773280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713751" y="2936336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713748" y="4110614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712148" y="5283295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403112" y="2934733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17067" y="2934733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403113" y="5254420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727496" y="1762049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725896" y="2925105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725893" y="4099383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725893" y="5283295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9083056" y="2934731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386372" y="2933128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404027" y="5299338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177365" y="1369014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174166" y="2536641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190218" y="3704268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74166" y="4890020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847479" y="2503870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64120" y="2503870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847479" y="4890020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174252" y="1369014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171053" y="2536641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187105" y="3704268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171053" y="4890020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490777" y="2535718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751856" y="2512572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817942" y="4880395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58"/>
              </p:ext>
            </p:extLst>
          </p:nvPr>
        </p:nvGraphicFramePr>
        <p:xfrm>
          <a:off x="548640" y="1369014"/>
          <a:ext cx="9354688" cy="471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384"/>
                <a:gridCol w="1336384"/>
                <a:gridCol w="1336384"/>
                <a:gridCol w="1336384"/>
                <a:gridCol w="1336384"/>
                <a:gridCol w="1336384"/>
                <a:gridCol w="1336384"/>
              </a:tblGrid>
              <a:tr h="11796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1796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17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17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文本框 63"/>
          <p:cNvSpPr txBox="1"/>
          <p:nvPr/>
        </p:nvSpPr>
        <p:spPr>
          <a:xfrm>
            <a:off x="10354107" y="176142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{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11739641" y="1761426"/>
            <a:ext cx="24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10370143" y="273660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{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1755677" y="2736608"/>
            <a:ext cx="24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10504931" y="1782524"/>
            <a:ext cx="23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1406462" y="1797207"/>
            <a:ext cx="193274" cy="381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10954230" y="1784132"/>
            <a:ext cx="23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10513786" y="2677752"/>
            <a:ext cx="23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1415317" y="2692435"/>
            <a:ext cx="193274" cy="381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10963085" y="2688985"/>
            <a:ext cx="23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>
          <a:xfrm flipH="1" flipV="1">
            <a:off x="10648540" y="3073993"/>
            <a:ext cx="6626" cy="3550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 flipV="1">
            <a:off x="10648540" y="2129413"/>
            <a:ext cx="6626" cy="3550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1"/>
      <p:bldP spid="71" grpId="0"/>
      <p:bldP spid="72" grpId="0"/>
      <p:bldP spid="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640" y="411480"/>
            <a:ext cx="894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图像处理方法介绍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0164" y="1318661"/>
            <a:ext cx="11091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种子填充算法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）扫描图像，直到当前像素点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 == 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作为种子（像素位置），并赋予其一个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，然后将该种子相邻的所有前景像素都压入栈中；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、弹出栈顶像素，赋予其相同的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，然后再将与该栈顶像素相邻的所有前景像素都压入栈中；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、重复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步骤，直到栈为空；此时，便找到了图像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中的一个连通区域，该区域内的像素值被标记为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）重复第（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）步，直到扫描结束；扫描结束后，就可以得到图像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中所有的连通区域；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90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640" y="411480"/>
            <a:ext cx="894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图像处理方法介绍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48640" y="1345306"/>
          <a:ext cx="9354688" cy="471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384"/>
                <a:gridCol w="1336384"/>
                <a:gridCol w="1336384"/>
                <a:gridCol w="1336384"/>
                <a:gridCol w="1336384"/>
                <a:gridCol w="1336384"/>
                <a:gridCol w="1336384"/>
              </a:tblGrid>
              <a:tr h="11796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17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17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17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椭圆 2"/>
          <p:cNvSpPr/>
          <p:nvPr/>
        </p:nvSpPr>
        <p:spPr>
          <a:xfrm>
            <a:off x="3715351" y="1761426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13751" y="2924482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13748" y="4098760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712148" y="5271441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03112" y="2922879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17067" y="2922879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03113" y="5242566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727496" y="1750195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725896" y="2913251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725893" y="4087529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725893" y="5271441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083056" y="2922877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386372" y="2921274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404027" y="5287484"/>
            <a:ext cx="317634" cy="327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77365" y="1357160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74166" y="2524787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90218" y="3692414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74166" y="4878166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47479" y="2492016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64120" y="2492016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47479" y="4878166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74252" y="1357160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171053" y="2524787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87105" y="3692414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71053" y="4878166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90777" y="2523864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51856" y="2500718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817942" y="4868541"/>
            <a:ext cx="23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42681"/>
              </p:ext>
            </p:extLst>
          </p:nvPr>
        </p:nvGraphicFramePr>
        <p:xfrm>
          <a:off x="548640" y="1333108"/>
          <a:ext cx="9354688" cy="471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384"/>
                <a:gridCol w="1336384"/>
                <a:gridCol w="1336384"/>
                <a:gridCol w="1336384"/>
                <a:gridCol w="1336384"/>
                <a:gridCol w="1336384"/>
                <a:gridCol w="1336384"/>
              </a:tblGrid>
              <a:tr h="11796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1796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17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17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2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640" y="411480"/>
            <a:ext cx="894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图像处理的具体应用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0164" y="1520792"/>
            <a:ext cx="110916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颗粒检测任务即识别图像中颗粒位置与坐标。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步骤：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）对图像输入图像进行灰度化处理，之后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OTSU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算法进行二值化分割前景背景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）对图像进行开闭运算等形态学工作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）用连通区域分析法选取颗粒位置坐标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）对于无法分割的密集像素块，将其差值放大经形态学处理后再进行识别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）将识别结果标记在原图像中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6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640" y="411480"/>
            <a:ext cx="894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图像处理的具体应用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56" y="3688135"/>
            <a:ext cx="3866304" cy="29233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86" y="1193202"/>
            <a:ext cx="3904955" cy="29233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37" y="185657"/>
            <a:ext cx="4000572" cy="321446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501" y="3684062"/>
            <a:ext cx="1631077" cy="225472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5313027" y="1713297"/>
            <a:ext cx="683512" cy="3465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9001375" y="5274644"/>
            <a:ext cx="69126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202778" y="1802337"/>
            <a:ext cx="1828800" cy="18500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692639" y="2473693"/>
            <a:ext cx="707862" cy="346509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692639" y="1802337"/>
            <a:ext cx="510139" cy="671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436077" y="4313452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原图像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0587617" y="995047"/>
            <a:ext cx="144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形态学</a:t>
            </a:r>
            <a:r>
              <a:rPr lang="zh-CN" altLang="en-US" dirty="0" smtClean="0"/>
              <a:t>图像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0700318" y="5938787"/>
            <a:ext cx="114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图像放大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908890" y="5375502"/>
            <a:ext cx="111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标记结果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4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9"/>
          <p:cNvSpPr txBox="1"/>
          <p:nvPr/>
        </p:nvSpPr>
        <p:spPr>
          <a:xfrm>
            <a:off x="3107668" y="3013501"/>
            <a:ext cx="5976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b="1" kern="22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汇报完毕 请批评指正</a:t>
            </a:r>
          </a:p>
        </p:txBody>
      </p:sp>
    </p:spTree>
    <p:extLst>
      <p:ext uri="{BB962C8B-B14F-4D97-AF65-F5344CB8AC3E}">
        <p14:creationId xmlns:p14="http://schemas.microsoft.com/office/powerpoint/2010/main" val="35719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xmlns="" id="{4CB3FFBD-331E-42F6-83E7-4E7290D02507}"/>
              </a:ext>
            </a:extLst>
          </p:cNvPr>
          <p:cNvSpPr/>
          <p:nvPr/>
        </p:nvSpPr>
        <p:spPr>
          <a:xfrm>
            <a:off x="2434987" y="4283067"/>
            <a:ext cx="760973" cy="7609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15">
            <a:extLst>
              <a:ext uri="{FF2B5EF4-FFF2-40B4-BE49-F238E27FC236}">
                <a16:creationId xmlns:a16="http://schemas.microsoft.com/office/drawing/2014/main" xmlns="" id="{35B809C4-5FEA-410E-B945-C8E99E3168E7}"/>
              </a:ext>
            </a:extLst>
          </p:cNvPr>
          <p:cNvSpPr txBox="1"/>
          <p:nvPr/>
        </p:nvSpPr>
        <p:spPr>
          <a:xfrm>
            <a:off x="2539298" y="4401943"/>
            <a:ext cx="55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4CB3FFBD-331E-42F6-83E7-4E7290D02507}"/>
              </a:ext>
            </a:extLst>
          </p:cNvPr>
          <p:cNvSpPr/>
          <p:nvPr/>
        </p:nvSpPr>
        <p:spPr>
          <a:xfrm>
            <a:off x="2434984" y="3133054"/>
            <a:ext cx="760973" cy="7609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xmlns="" id="{35B809C4-5FEA-410E-B945-C8E99E3168E7}"/>
              </a:ext>
            </a:extLst>
          </p:cNvPr>
          <p:cNvSpPr txBox="1"/>
          <p:nvPr/>
        </p:nvSpPr>
        <p:spPr>
          <a:xfrm>
            <a:off x="2539295" y="3251930"/>
            <a:ext cx="55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4CB3FFBD-331E-42F6-83E7-4E7290D02507}"/>
              </a:ext>
            </a:extLst>
          </p:cNvPr>
          <p:cNvSpPr/>
          <p:nvPr/>
        </p:nvSpPr>
        <p:spPr>
          <a:xfrm>
            <a:off x="2434983" y="2019704"/>
            <a:ext cx="760973" cy="7609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xmlns="" id="{35B809C4-5FEA-410E-B945-C8E99E3168E7}"/>
              </a:ext>
            </a:extLst>
          </p:cNvPr>
          <p:cNvSpPr txBox="1"/>
          <p:nvPr/>
        </p:nvSpPr>
        <p:spPr>
          <a:xfrm>
            <a:off x="2539294" y="2138580"/>
            <a:ext cx="55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8" name="TextBox 57"/>
          <p:cNvSpPr txBox="1"/>
          <p:nvPr/>
        </p:nvSpPr>
        <p:spPr>
          <a:xfrm>
            <a:off x="3515106" y="213049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目标检测与图像处理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8"/>
          <p:cNvSpPr txBox="1"/>
          <p:nvPr/>
        </p:nvSpPr>
        <p:spPr>
          <a:xfrm>
            <a:off x="3515106" y="3279392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图像处理方法介绍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59"/>
          <p:cNvSpPr txBox="1"/>
          <p:nvPr/>
        </p:nvSpPr>
        <p:spPr>
          <a:xfrm>
            <a:off x="3515106" y="4429405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图像处理的具体应用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44139" y="498657"/>
            <a:ext cx="624079" cy="621789"/>
            <a:chOff x="1709739" y="2636838"/>
            <a:chExt cx="1590160" cy="1584325"/>
          </a:xfrm>
          <a:solidFill>
            <a:srgbClr val="FF0000"/>
          </a:solidFill>
          <a:effectLst/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21" name="文本框 34"/>
          <p:cNvSpPr txBox="1"/>
          <p:nvPr/>
        </p:nvSpPr>
        <p:spPr>
          <a:xfrm>
            <a:off x="1052194" y="432611"/>
            <a:ext cx="1758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HK" altLang="en-US" sz="40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1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640" y="411480"/>
            <a:ext cx="894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目标检测与图像处理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8640" y="1097280"/>
            <a:ext cx="110916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计算机视觉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领域最基本的三个任务是：分类、目标定位、目标检测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的目标是要识别出给出一张图像是什么类别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定位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的目标不仅要识别出来是什么物体（类标签），还要给出物体的位置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检测是多个物体的定位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，目标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检测任务包含分类和目标定位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图像在计算机中以数字形式存储。图像处理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是指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图像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分析、加工、和处理，使其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满足要求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的技术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目标检测传统方法：图像处理与检测算法结合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优势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：速度快，在嵌入式平台也可以做到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高速实时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缺点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：处理复杂任务的准确率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、回归率不理想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现代方法：基于神经网络算法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79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640" y="411480"/>
            <a:ext cx="894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图像处理方法介绍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8640" y="960120"/>
            <a:ext cx="110916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灰度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化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RGB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模型是目前常用的一种彩色信息表达方式，它使用红、绿、蓝三原色的亮度来定量表示颜色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。计算机中常用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RGB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模型将图像存储为三维矩阵的形式。灰度化即将三维矩阵组成的彩色图像转换为一维矩阵组成的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灰度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图像的过程。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将彩色图像中的三分量亮度的最大值作为灰度图的灰度值。</a:t>
            </a:r>
          </a:p>
          <a:p>
            <a:pPr algn="ctr"/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i,j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)=max(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i,j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i,j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i,j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))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将彩色图像中的三分量亮度求平均得到一个灰度值。</a:t>
            </a:r>
          </a:p>
          <a:p>
            <a:pPr algn="ctr"/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i,j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)=(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i,j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)+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i,j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)+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i,j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)) /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由于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人眼对绿色的敏感最高，对蓝色敏感最低，因此，按下式对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RGB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三分量进行加权平均能得到较合理的灰度图像。</a:t>
            </a:r>
          </a:p>
          <a:p>
            <a:pPr algn="ctr"/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i,j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)=0.30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i,j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)+0.59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i,j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)+0.11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i,j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algn="ctr"/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灰度化之后矩阵维数下降，运算速度大幅度提高，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并且关键的梯度信息特征仍然保留。此外颜色非常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容易受到光照等因素的影响，同类的物体颜色有很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多变化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颜色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本身难以提供关键信息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5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640" y="411480"/>
            <a:ext cx="894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图像处理方法介绍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57" y="1162258"/>
            <a:ext cx="1825404" cy="18003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63" y="2497821"/>
            <a:ext cx="1747506" cy="17237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4" y="1845731"/>
            <a:ext cx="3429690" cy="34031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855" y="3852288"/>
            <a:ext cx="1708388" cy="16884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84984" y="5646682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原图像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129697" y="3236972"/>
            <a:ext cx="160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分量图像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426886" y="4418849"/>
            <a:ext cx="148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分量图像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29697" y="5725400"/>
            <a:ext cx="146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分量图像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789" y="1845731"/>
            <a:ext cx="3514472" cy="340310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643175" y="5540734"/>
            <a:ext cx="120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灰度</a:t>
            </a:r>
            <a:r>
              <a:rPr lang="zh-CN" altLang="en-US" dirty="0" smtClean="0"/>
              <a:t>图像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640" y="411480"/>
            <a:ext cx="894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图像处理方法介绍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48639" y="1097280"/>
                <a:ext cx="11242307" cy="429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·OTSU</a:t>
                </a:r>
                <a:r>
                  <a:rPr lang="zh-CN" altLang="en-US" sz="24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算法（大津算法）</a:t>
                </a:r>
                <a:endParaRPr lang="en-US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常用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于基于图像分割的聚类。该算法的理论依据是：假定图像包含两类像素（前景像素和背景像素），直方图为双峰直方图，然后计算使得两类像素能分开的最佳阈值（类内方差），或等价的间类间方差最大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步骤：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zh-CN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根据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阈值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将图像分为前景背景两</a:t>
                </a:r>
                <a:r>
                  <a:rPr lang="zh-CN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部分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前景像素个数所占图像比例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，平局</a:t>
                </a:r>
                <a:r>
                  <a:rPr lang="zh-CN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灰度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。背景比例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，平局灰度值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。图像平均灰度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/>
                      </a:rPr>
                      <m:t>𝜇</m:t>
                    </m:r>
                  </m:oMath>
                </a14:m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zh-CN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类间方差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/>
                      </a:rPr>
                      <m:t>𝐿</m:t>
                    </m:r>
                    <m:r>
                      <a:rPr lang="en-US" altLang="zh-CN" sz="2000" b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latin typeface="Cambria Math"/>
                          </a:rPr>
                          <m:t>𝑓</m:t>
                        </m:r>
                      </m:sub>
                    </m:sSub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altLang="zh-CN" sz="2000" b="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b="0" i="1">
                            <a:latin typeface="Cambria Math"/>
                          </a:rPr>
                          <m:t>𝜇</m:t>
                        </m:r>
                        <m:r>
                          <a:rPr lang="en-US" altLang="zh-CN" sz="2000" b="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0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latin typeface="Cambria Math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000" b="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b="0" i="1">
                            <a:latin typeface="Cambria Math"/>
                          </a:rPr>
                          <m:t>𝜇</m:t>
                        </m:r>
                        <m:r>
                          <a:rPr lang="en-US" altLang="zh-CN" sz="2000" b="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000" b="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latin typeface="Cambria Math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latin typeface="Cambria Math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altLang="zh-CN" sz="2000" b="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000" b="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zh-CN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遍历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所有灰度值，找到类间方差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/>
                      </a:rPr>
                      <m:t>𝐿</m:t>
                    </m:r>
                  </m:oMath>
                </a14:m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最大的阈值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endParaRPr lang="zh-CN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zh-CN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图像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大于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的值全部置为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255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，小于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的值全部置为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，完成二值化操作。</a:t>
                </a:r>
              </a:p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5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zh-CN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像素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值为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255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的像素点</a:t>
                </a:r>
                <a:r>
                  <a:rPr lang="zh-CN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视为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前景</a:t>
                </a:r>
                <a:r>
                  <a:rPr lang="zh-CN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的像素点视为背景</a:t>
                </a:r>
                <a:r>
                  <a:rPr lang="zh-CN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" y="1097280"/>
                <a:ext cx="11242307" cy="4296625"/>
              </a:xfrm>
              <a:prstGeom prst="rect">
                <a:avLst/>
              </a:prstGeom>
              <a:blipFill rotWithShape="0">
                <a:blip r:embed="rId2"/>
                <a:stretch>
                  <a:fillRect l="-813" t="-1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6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640" y="411480"/>
            <a:ext cx="894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图像处理方法介绍</a:t>
            </a:r>
          </a:p>
        </p:txBody>
      </p:sp>
      <p:pic>
        <p:nvPicPr>
          <p:cNvPr id="5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656" y="1067766"/>
            <a:ext cx="7568564" cy="25913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16" y="3922121"/>
            <a:ext cx="4398713" cy="24742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44" y="3964807"/>
            <a:ext cx="4322826" cy="24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640" y="411480"/>
            <a:ext cx="894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图像处理方法介绍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0718" y="1200712"/>
            <a:ext cx="10367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腐蚀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、膨胀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为白色前景，周围为黑色背景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https://img-blog.csdn.net/20140414224715328?watermark/2/text/aHR0cDovL2Jsb2cuY3Nkbi5uZXQvcG9lbV9xaWFubW8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88" y="115950"/>
            <a:ext cx="5612160" cy="317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-blog.csdn.net/20140414224842203?watermark/2/text/aHR0cDovL2Jsb2cuY3Nkbi5uZXQvcG9lbV9xaWFubW8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88" y="3429000"/>
            <a:ext cx="5612160" cy="331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img-blog.csdn.net/20180701150108541?watermark/2/text/aHR0cHM6Ly9ibG9nLmNzZG4ubmV0L2NoZW4xMzQyMjU=/font/5a6L5L2T/fontsize/400/fill/I0JBQkFCMA==/dissolve/7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08" y="2134086"/>
            <a:ext cx="3325204" cy="21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s://img-blog.csdn.net/20180701150338844?watermark/2/text/aHR0cHM6Ly9ibG9nLmNzZG4ubmV0L2NoZW4xMzQyMjU=/font/5a6L5L2T/fontsize/400/fill/I0JBQkFCMA==/dissolve/7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68" y="4552750"/>
            <a:ext cx="3309244" cy="209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2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640" y="411480"/>
            <a:ext cx="894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图像处理方法介绍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3" y="1997877"/>
            <a:ext cx="3200400" cy="2862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000" y="1078991"/>
            <a:ext cx="2982997" cy="26678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000" y="3858768"/>
            <a:ext cx="2934376" cy="26243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78" y="210312"/>
            <a:ext cx="3524886" cy="31524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164824" y="2670048"/>
            <a:ext cx="74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腐蚀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78" y="3616451"/>
            <a:ext cx="3524886" cy="315244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164824" y="6205728"/>
            <a:ext cx="74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膨胀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82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5820</TotalTime>
  <Words>1111</Words>
  <Application>Microsoft Office PowerPoint</Application>
  <PresentationFormat>宽屏</PresentationFormat>
  <Paragraphs>150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新細明體</vt:lpstr>
      <vt:lpstr>黑体</vt:lpstr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颗粒检测方法报告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楠</dc:creator>
  <cp:lastModifiedBy>楠</cp:lastModifiedBy>
  <cp:revision>57</cp:revision>
  <dcterms:created xsi:type="dcterms:W3CDTF">2019-08-25T11:56:08Z</dcterms:created>
  <dcterms:modified xsi:type="dcterms:W3CDTF">2019-08-30T04:31:28Z</dcterms:modified>
</cp:coreProperties>
</file>